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86"/>
  </p:notesMasterIdLst>
  <p:handoutMasterIdLst>
    <p:handoutMasterId r:id="rId87"/>
  </p:handoutMasterIdLst>
  <p:sldIdLst>
    <p:sldId id="1312" r:id="rId3"/>
    <p:sldId id="1672" r:id="rId4"/>
    <p:sldId id="1673" r:id="rId5"/>
    <p:sldId id="1674" r:id="rId6"/>
    <p:sldId id="1675" r:id="rId7"/>
    <p:sldId id="1714" r:id="rId8"/>
    <p:sldId id="1677" r:id="rId9"/>
    <p:sldId id="1678" r:id="rId10"/>
    <p:sldId id="1679" r:id="rId11"/>
    <p:sldId id="1680" r:id="rId12"/>
    <p:sldId id="1681" r:id="rId13"/>
    <p:sldId id="1682" r:id="rId14"/>
    <p:sldId id="1683" r:id="rId15"/>
    <p:sldId id="1684" r:id="rId16"/>
    <p:sldId id="1687" r:id="rId17"/>
    <p:sldId id="1685" r:id="rId18"/>
    <p:sldId id="1686" r:id="rId19"/>
    <p:sldId id="1688" r:id="rId20"/>
    <p:sldId id="1689" r:id="rId21"/>
    <p:sldId id="1690" r:id="rId22"/>
    <p:sldId id="1691" r:id="rId23"/>
    <p:sldId id="1692" r:id="rId24"/>
    <p:sldId id="1693" r:id="rId25"/>
    <p:sldId id="1694" r:id="rId26"/>
    <p:sldId id="1695" r:id="rId27"/>
    <p:sldId id="1696" r:id="rId28"/>
    <p:sldId id="1697" r:id="rId29"/>
    <p:sldId id="1698" r:id="rId30"/>
    <p:sldId id="1699" r:id="rId31"/>
    <p:sldId id="1700" r:id="rId32"/>
    <p:sldId id="1701" r:id="rId33"/>
    <p:sldId id="1702" r:id="rId34"/>
    <p:sldId id="1703" r:id="rId35"/>
    <p:sldId id="1704" r:id="rId36"/>
    <p:sldId id="1705" r:id="rId37"/>
    <p:sldId id="1706" r:id="rId38"/>
    <p:sldId id="1715" r:id="rId39"/>
    <p:sldId id="1707" r:id="rId40"/>
    <p:sldId id="1708" r:id="rId41"/>
    <p:sldId id="1709" r:id="rId42"/>
    <p:sldId id="1710" r:id="rId43"/>
    <p:sldId id="1711" r:id="rId44"/>
    <p:sldId id="1712" r:id="rId45"/>
    <p:sldId id="1713" r:id="rId46"/>
    <p:sldId id="1633" r:id="rId47"/>
    <p:sldId id="1634" r:id="rId48"/>
    <p:sldId id="1635" r:id="rId49"/>
    <p:sldId id="1636" r:id="rId50"/>
    <p:sldId id="1637" r:id="rId51"/>
    <p:sldId id="1638" r:id="rId52"/>
    <p:sldId id="1639" r:id="rId53"/>
    <p:sldId id="1640" r:id="rId54"/>
    <p:sldId id="1641" r:id="rId55"/>
    <p:sldId id="1642" r:id="rId56"/>
    <p:sldId id="1643" r:id="rId57"/>
    <p:sldId id="1644" r:id="rId58"/>
    <p:sldId id="1645" r:id="rId59"/>
    <p:sldId id="1646" r:id="rId60"/>
    <p:sldId id="1647" r:id="rId61"/>
    <p:sldId id="1648" r:id="rId62"/>
    <p:sldId id="1649" r:id="rId63"/>
    <p:sldId id="1650" r:id="rId64"/>
    <p:sldId id="1651" r:id="rId65"/>
    <p:sldId id="1652" r:id="rId66"/>
    <p:sldId id="1653" r:id="rId67"/>
    <p:sldId id="1654" r:id="rId68"/>
    <p:sldId id="1655" r:id="rId69"/>
    <p:sldId id="1656" r:id="rId70"/>
    <p:sldId id="1657" r:id="rId71"/>
    <p:sldId id="1658" r:id="rId72"/>
    <p:sldId id="1659" r:id="rId73"/>
    <p:sldId id="1660" r:id="rId74"/>
    <p:sldId id="1661" r:id="rId75"/>
    <p:sldId id="1662" r:id="rId76"/>
    <p:sldId id="1663" r:id="rId77"/>
    <p:sldId id="1664" r:id="rId78"/>
    <p:sldId id="1665" r:id="rId79"/>
    <p:sldId id="1666" r:id="rId80"/>
    <p:sldId id="1667" r:id="rId81"/>
    <p:sldId id="1668" r:id="rId82"/>
    <p:sldId id="1669" r:id="rId83"/>
    <p:sldId id="1670" r:id="rId84"/>
    <p:sldId id="1671" r:id="rId85"/>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autoAdjust="0"/>
    <p:restoredTop sz="90149" autoAdjust="0"/>
  </p:normalViewPr>
  <p:slideViewPr>
    <p:cSldViewPr snapToGrid="0">
      <p:cViewPr varScale="1">
        <p:scale>
          <a:sx n="86" d="100"/>
          <a:sy n="86" d="100"/>
        </p:scale>
        <p:origin x="378" y="0"/>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41"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ja-JP" altLang="en-US" sz="3600" dirty="0"/>
              <a:t>メモリ管理</a:t>
            </a:r>
            <a:r>
              <a:rPr lang="ja-JP" altLang="en-US" sz="3600" dirty="0" smtClean="0"/>
              <a:t>ユニット</a:t>
            </a:r>
            <a:r>
              <a:rPr lang="en-US" altLang="ja-JP" sz="3600" dirty="0" smtClean="0"/>
              <a:t>(12</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次のリストは、タイプフィールド</a:t>
            </a:r>
            <a:r>
              <a:rPr lang="ja-JP" altLang="en-US" dirty="0" smtClean="0"/>
              <a:t>の一般的に利用する項目の</a:t>
            </a:r>
            <a:r>
              <a:rPr lang="ja-JP" altLang="en-US" dirty="0"/>
              <a:t>一部を示しています。</a:t>
            </a:r>
            <a:br>
              <a:rPr lang="ja-JP" altLang="en-US" dirty="0"/>
            </a:br>
            <a:r>
              <a:rPr lang="ja-JP" altLang="en-US" dirty="0"/>
              <a:t>完全なリストは、</a:t>
            </a:r>
            <a:r>
              <a:rPr lang="en-US" altLang="ja-JP" dirty="0" smtClean="0"/>
              <a:t>12</a:t>
            </a:r>
            <a:r>
              <a:rPr lang="ja-JP" altLang="en-US" dirty="0" smtClean="0"/>
              <a:t>ページ</a:t>
            </a:r>
            <a:r>
              <a:rPr lang="ja-JP" altLang="en-US" dirty="0"/>
              <a:t>の表</a:t>
            </a:r>
            <a:r>
              <a:rPr lang="en-US" altLang="ja-JP" dirty="0"/>
              <a:t>12-1</a:t>
            </a:r>
            <a:r>
              <a:rPr lang="ja-JP" altLang="en-US" dirty="0"/>
              <a:t>にあります</a:t>
            </a:r>
            <a:r>
              <a:rPr lang="ja-JP" altLang="en-US" dirty="0" smtClean="0"/>
              <a:t>。</a:t>
            </a:r>
            <a:endParaRPr lang="en-US" altLang="ja-JP" dirty="0" smtClean="0"/>
          </a:p>
          <a:p>
            <a:endParaRPr lang="en-US" altLang="ja-JP" dirty="0"/>
          </a:p>
          <a:p>
            <a:pPr lvl="1"/>
            <a:r>
              <a:rPr lang="en-US" altLang="ja-JP" dirty="0" smtClean="0"/>
              <a:t>ALL		</a:t>
            </a:r>
            <a:r>
              <a:rPr lang="ja-JP" altLang="en-US" dirty="0"/>
              <a:t>すべての</a:t>
            </a:r>
            <a:r>
              <a:rPr lang="en-US" altLang="ja-JP" dirty="0"/>
              <a:t>TLB</a:t>
            </a:r>
            <a:r>
              <a:rPr lang="ja-JP" altLang="en-US" dirty="0"/>
              <a:t>エントリ</a:t>
            </a:r>
            <a:r>
              <a:rPr lang="ja-JP" altLang="en-US" dirty="0" smtClean="0"/>
              <a:t>。</a:t>
            </a:r>
            <a:endParaRPr lang="en-US" altLang="ja-JP" dirty="0"/>
          </a:p>
          <a:p>
            <a:pPr lvl="1"/>
            <a:r>
              <a:rPr lang="en-US" altLang="ja-JP" dirty="0" smtClean="0"/>
              <a:t>VMALL	</a:t>
            </a:r>
            <a:r>
              <a:rPr lang="en-US" altLang="ja-JP" dirty="0"/>
              <a:t>	</a:t>
            </a:r>
            <a:r>
              <a:rPr lang="ja-JP" altLang="en-US" dirty="0"/>
              <a:t>すべての</a:t>
            </a:r>
            <a:r>
              <a:rPr lang="en-US" altLang="ja-JP" dirty="0"/>
              <a:t>TLB</a:t>
            </a:r>
            <a:r>
              <a:rPr lang="ja-JP" altLang="en-US" dirty="0"/>
              <a:t>エントリ。 </a:t>
            </a:r>
            <a:endParaRPr lang="en-US" altLang="ja-JP" dirty="0" smtClean="0"/>
          </a:p>
          <a:p>
            <a:pPr marL="0" indent="0">
              <a:buNone/>
            </a:pPr>
            <a:r>
              <a:rPr lang="en-US" altLang="ja-JP" dirty="0"/>
              <a:t>	</a:t>
            </a: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です。</a:t>
            </a:r>
          </a:p>
          <a:p>
            <a:pPr lvl="1"/>
            <a:r>
              <a:rPr lang="en-US" altLang="ja-JP" dirty="0" smtClean="0"/>
              <a:t>VMALLS12</a:t>
            </a:r>
            <a:r>
              <a:rPr lang="en-US" altLang="ja-JP" dirty="0"/>
              <a:t>	</a:t>
            </a:r>
            <a:r>
              <a:rPr lang="ja-JP" altLang="en-US" dirty="0"/>
              <a:t>すべての</a:t>
            </a:r>
            <a:r>
              <a:rPr lang="en-US" altLang="ja-JP" dirty="0"/>
              <a:t>TLB</a:t>
            </a:r>
            <a:r>
              <a:rPr lang="ja-JP" altLang="en-US" dirty="0"/>
              <a:t>エントリ。 </a:t>
            </a:r>
            <a:endParaRPr lang="en-US" altLang="ja-JP" dirty="0"/>
          </a:p>
          <a:p>
            <a:pPr marL="0" indent="0">
              <a:buNone/>
            </a:pPr>
            <a:r>
              <a:rPr lang="en-US" altLang="ja-JP" dirty="0" smtClean="0"/>
              <a:t>			</a:t>
            </a:r>
            <a:r>
              <a:rPr lang="ja-JP" altLang="en-US" dirty="0" smtClean="0"/>
              <a:t>これ</a:t>
            </a:r>
            <a:r>
              <a:rPr lang="ja-JP" altLang="en-US" dirty="0"/>
              <a:t>は、現在のゲスト</a:t>
            </a:r>
            <a:r>
              <a:rPr lang="en-US" altLang="ja-JP" dirty="0"/>
              <a:t>OS</a:t>
            </a:r>
            <a:r>
              <a:rPr lang="ja-JP" altLang="en-US" dirty="0"/>
              <a:t>のステージ</a:t>
            </a:r>
            <a:r>
              <a:rPr lang="en-US" altLang="ja-JP" dirty="0"/>
              <a:t>1</a:t>
            </a:r>
            <a:r>
              <a:rPr lang="ja-JP" altLang="en-US" dirty="0"/>
              <a:t>および</a:t>
            </a:r>
            <a:r>
              <a:rPr lang="en-US" altLang="ja-JP" dirty="0"/>
              <a:t>2</a:t>
            </a:r>
            <a:r>
              <a:rPr lang="ja-JP" altLang="en-US" dirty="0"/>
              <a:t>です。</a:t>
            </a:r>
          </a:p>
          <a:p>
            <a:pPr lvl="1"/>
            <a:r>
              <a:rPr lang="en-US" altLang="ja-JP" dirty="0" smtClean="0"/>
              <a:t>ASID</a:t>
            </a:r>
            <a:r>
              <a:rPr lang="en-US" altLang="ja-JP" dirty="0"/>
              <a:t>		</a:t>
            </a:r>
            <a:r>
              <a:rPr lang="en-US" altLang="ja-JP" dirty="0" err="1"/>
              <a:t>Xt</a:t>
            </a:r>
            <a:r>
              <a:rPr lang="ja-JP" altLang="en-US" dirty="0"/>
              <a:t>の</a:t>
            </a:r>
            <a:r>
              <a:rPr lang="en-US" altLang="ja-JP" dirty="0"/>
              <a:t>ASID</a:t>
            </a:r>
            <a:r>
              <a:rPr lang="ja-JP" altLang="en-US" dirty="0"/>
              <a:t>と一致するエントリ</a:t>
            </a:r>
            <a:r>
              <a:rPr lang="ja-JP" altLang="en-US" dirty="0" smtClean="0"/>
              <a:t>。</a:t>
            </a:r>
            <a:endParaRPr lang="en-US" altLang="ja-JP" dirty="0"/>
          </a:p>
          <a:p>
            <a:pPr lvl="1"/>
            <a:r>
              <a:rPr lang="en-US" altLang="ja-JP" dirty="0"/>
              <a:t>VA		</a:t>
            </a:r>
            <a:r>
              <a:rPr lang="en-US" altLang="ja-JP" dirty="0" smtClean="0"/>
              <a:t>	</a:t>
            </a:r>
            <a:r>
              <a:rPr lang="en-US" altLang="ja-JP" dirty="0" err="1" smtClean="0"/>
              <a:t>Xt</a:t>
            </a:r>
            <a:r>
              <a:rPr lang="ja-JP" altLang="en-US" dirty="0"/>
              <a:t>で指定された仮想アドレスと</a:t>
            </a:r>
            <a:r>
              <a:rPr lang="en-US" altLang="ja-JP" dirty="0"/>
              <a:t>ASID</a:t>
            </a:r>
            <a:r>
              <a:rPr lang="ja-JP" altLang="en-US" dirty="0"/>
              <a:t>の</a:t>
            </a:r>
            <a:r>
              <a:rPr lang="ja-JP" altLang="en-US" dirty="0" smtClean="0"/>
              <a:t>エントリ</a:t>
            </a:r>
            <a:r>
              <a:rPr lang="en-US" altLang="ja-JP" dirty="0"/>
              <a:t>	</a:t>
            </a:r>
          </a:p>
          <a:p>
            <a:pPr lvl="1"/>
            <a:r>
              <a:rPr lang="en-US" altLang="ja-JP" dirty="0"/>
              <a:t>VAA		</a:t>
            </a:r>
            <a:r>
              <a:rPr lang="ja-JP" altLang="en-US" dirty="0"/>
              <a:t>任意の</a:t>
            </a:r>
            <a:r>
              <a:rPr lang="en-US" altLang="ja-JP" dirty="0"/>
              <a:t>ASID</a:t>
            </a:r>
            <a:r>
              <a:rPr lang="ja-JP" altLang="en-US" dirty="0"/>
              <a:t>を持つ</a:t>
            </a:r>
            <a:r>
              <a:rPr lang="en-US" altLang="ja-JP" dirty="0" err="1"/>
              <a:t>Xt</a:t>
            </a:r>
            <a:r>
              <a:rPr lang="ja-JP" altLang="en-US" dirty="0"/>
              <a:t>で指定された仮想</a:t>
            </a:r>
            <a:r>
              <a:rPr lang="ja-JP" altLang="en-US" dirty="0" smtClean="0"/>
              <a:t>アドレスの</a:t>
            </a:r>
            <a:endParaRPr lang="en-US" altLang="ja-JP" dirty="0" smtClean="0"/>
          </a:p>
          <a:p>
            <a:pPr marL="1076325" lvl="3" indent="0">
              <a:buNone/>
            </a:pPr>
            <a:r>
              <a:rPr lang="en-US" altLang="ja-JP" dirty="0" smtClean="0"/>
              <a:t>		</a:t>
            </a:r>
            <a:r>
              <a:rPr lang="ja-JP" altLang="en-US" dirty="0" smtClean="0"/>
              <a:t>エントリ。</a:t>
            </a:r>
            <a:r>
              <a:rPr lang="en-US" altLang="ja-JP" dirty="0" smtClean="0"/>
              <a:t>	</a:t>
            </a:r>
          </a:p>
          <a:p>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285425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各例外レベル（</a:t>
            </a:r>
            <a:r>
              <a:rPr lang="en-US" altLang="ja-JP" dirty="0"/>
              <a:t>EL3</a:t>
            </a:r>
            <a:r>
              <a:rPr lang="ja-JP" altLang="en-US" dirty="0" err="1"/>
              <a:t>、</a:t>
            </a:r>
            <a:r>
              <a:rPr lang="en-US" altLang="ja-JP" dirty="0"/>
              <a:t>EL2</a:t>
            </a:r>
            <a:r>
              <a:rPr lang="ja-JP" altLang="en-US" dirty="0" err="1"/>
              <a:t>、</a:t>
            </a:r>
            <a:r>
              <a:rPr lang="ja-JP" altLang="en-US" dirty="0"/>
              <a:t>または</a:t>
            </a:r>
            <a:r>
              <a:rPr lang="en-US" altLang="ja-JP" dirty="0"/>
              <a:t>EL1</a:t>
            </a:r>
            <a:r>
              <a:rPr lang="ja-JP" altLang="en-US" dirty="0"/>
              <a:t>）には</a:t>
            </a:r>
            <a:r>
              <a:rPr lang="ja-JP" altLang="en-US" dirty="0" smtClean="0"/>
              <a:t>、それぞれの操作が適用される独自</a:t>
            </a:r>
            <a:r>
              <a:rPr lang="ja-JP" altLang="en-US" dirty="0"/>
              <a:t>の仮想</a:t>
            </a:r>
            <a:r>
              <a:rPr lang="ja-JP" altLang="en-US" dirty="0" smtClean="0"/>
              <a:t>アドレススペースをもちます。</a:t>
            </a:r>
            <a:r>
              <a:rPr lang="ja-JP" altLang="en-US" dirty="0"/>
              <a:t/>
            </a:r>
            <a:br>
              <a:rPr lang="ja-JP" altLang="en-US" dirty="0"/>
            </a:br>
            <a:endParaRPr lang="en-US" altLang="ja-JP" dirty="0" smtClean="0"/>
          </a:p>
          <a:p>
            <a:r>
              <a:rPr lang="en-US" altLang="ja-JP" dirty="0" smtClean="0"/>
              <a:t>IS</a:t>
            </a:r>
            <a:r>
              <a:rPr lang="ja-JP" altLang="en-US" dirty="0"/>
              <a:t>フィールドは、これが内部共有</a:t>
            </a:r>
            <a:r>
              <a:rPr lang="ja-JP" altLang="en-US" dirty="0" smtClean="0"/>
              <a:t>可能（</a:t>
            </a:r>
            <a:r>
              <a:rPr lang="en-US" altLang="ja-JP" dirty="0" smtClean="0"/>
              <a:t>Inner Shareable</a:t>
            </a:r>
            <a:r>
              <a:rPr lang="ja-JP" altLang="en-US" dirty="0" smtClean="0"/>
              <a:t>）エントリ</a:t>
            </a:r>
            <a:r>
              <a:rPr lang="ja-JP" altLang="en-US" dirty="0"/>
              <a:t>専用であることを指定します。</a:t>
            </a:r>
          </a:p>
          <a:p>
            <a:endParaRPr kumimoji="1" lang="en-US" altLang="ja-JP" dirty="0" smtClean="0"/>
          </a:p>
          <a:p>
            <a:r>
              <a:rPr lang="ja-JP" altLang="en-US" dirty="0"/>
              <a:t>注意</a:t>
            </a:r>
            <a:br>
              <a:rPr lang="ja-JP" altLang="en-US" dirty="0"/>
            </a:br>
            <a:r>
              <a:rPr lang="ja-JP" altLang="en-US" dirty="0"/>
              <a:t>共有可能性の概念の詳細については、</a:t>
            </a:r>
            <a:r>
              <a:rPr lang="en-US" altLang="ja-JP" dirty="0"/>
              <a:t>12-18</a:t>
            </a:r>
            <a:r>
              <a:rPr lang="ja-JP" altLang="en-US" dirty="0"/>
              <a:t>ページの</a:t>
            </a:r>
            <a:r>
              <a:rPr lang="en-US" altLang="ja-JP" dirty="0"/>
              <a:t>ACID</a:t>
            </a:r>
            <a:r>
              <a:rPr lang="ja-JP" altLang="en-US" dirty="0"/>
              <a:t>と変換テーブルの構成に関する情報については、</a:t>
            </a:r>
            <a:r>
              <a:rPr lang="en-US" altLang="ja-JP" dirty="0"/>
              <a:t>12-27</a:t>
            </a:r>
            <a:r>
              <a:rPr lang="ja-JP" altLang="en-US" dirty="0"/>
              <a:t>ページの「コンテキスト切り替え」を参照してください</a:t>
            </a:r>
            <a:r>
              <a:rPr lang="ja-JP" altLang="en-US" dirty="0" smtClean="0"/>
              <a:t>。</a:t>
            </a:r>
            <a:endParaRPr lang="en-US" altLang="ja-JP" dirty="0" smtClean="0"/>
          </a:p>
          <a:p>
            <a:endParaRPr lang="en-US" altLang="ja-JP" dirty="0"/>
          </a:p>
          <a:p>
            <a:r>
              <a:rPr lang="en-US" altLang="ja-JP" dirty="0"/>
              <a:t>&lt;level&gt;</a:t>
            </a:r>
            <a:r>
              <a:rPr lang="ja-JP" altLang="en-US" dirty="0"/>
              <a:t>フィールドは、操作を適用する例外レベルの仮想アドレススペース（</a:t>
            </a:r>
            <a:r>
              <a:rPr lang="en-US" altLang="ja-JP" dirty="0"/>
              <a:t>3</a:t>
            </a:r>
            <a:r>
              <a:rPr lang="ja-JP" altLang="en-US" dirty="0" err="1"/>
              <a:t>、</a:t>
            </a:r>
            <a:r>
              <a:rPr lang="en-US" altLang="ja-JP" dirty="0"/>
              <a:t>2</a:t>
            </a:r>
            <a:r>
              <a:rPr lang="ja-JP" altLang="en-US" dirty="0" err="1"/>
              <a:t>、</a:t>
            </a:r>
            <a:r>
              <a:rPr lang="ja-JP" altLang="en-US" dirty="0"/>
              <a:t>または</a:t>
            </a:r>
            <a:r>
              <a:rPr lang="en-US" altLang="ja-JP" dirty="0"/>
              <a:t>1</a:t>
            </a:r>
            <a:r>
              <a:rPr lang="ja-JP" altLang="en-US" dirty="0"/>
              <a:t>）を指定するだけです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162477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IS</a:t>
            </a:r>
            <a:r>
              <a:rPr lang="ja-JP" altLang="en-US" dirty="0"/>
              <a:t>フィールドは、これが内部共有可能エントリ専用であることを指定します</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pic>
        <p:nvPicPr>
          <p:cNvPr id="5" name="図 4"/>
          <p:cNvPicPr>
            <a:picLocks noChangeAspect="1"/>
          </p:cNvPicPr>
          <p:nvPr/>
        </p:nvPicPr>
        <p:blipFill>
          <a:blip r:embed="rId2"/>
          <a:stretch>
            <a:fillRect/>
          </a:stretch>
        </p:blipFill>
        <p:spPr>
          <a:xfrm>
            <a:off x="3033626" y="1668114"/>
            <a:ext cx="3811229" cy="4773168"/>
          </a:xfrm>
          <a:prstGeom prst="rect">
            <a:avLst/>
          </a:prstGeom>
        </p:spPr>
      </p:pic>
    </p:spTree>
    <p:extLst>
      <p:ext uri="{BB962C8B-B14F-4D97-AF65-F5344CB8AC3E}">
        <p14:creationId xmlns:p14="http://schemas.microsoft.com/office/powerpoint/2010/main" val="269453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Lookaside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次のリストは</a:t>
            </a:r>
            <a:r>
              <a:rPr lang="ja-JP" altLang="en-US" dirty="0" smtClean="0"/>
              <a:t>、</a:t>
            </a:r>
            <a:r>
              <a:rPr lang="en-US" altLang="ja-JP" dirty="0" smtClean="0"/>
              <a:t>Inner Shareable</a:t>
            </a:r>
            <a:r>
              <a:rPr lang="ja-JP" altLang="en-US" dirty="0" smtClean="0"/>
              <a:t>メモリのアドレス変換テーブルへの書き込み例です．</a:t>
            </a:r>
            <a:endParaRPr lang="en-US" altLang="ja-JP" dirty="0" smtClean="0"/>
          </a:p>
          <a:p>
            <a:endParaRPr lang="en-US" altLang="ja-JP" dirty="0"/>
          </a:p>
          <a:p>
            <a:r>
              <a:rPr lang="ja-JP" altLang="en-US" dirty="0" smtClean="0"/>
              <a:t>　</a:t>
            </a:r>
            <a:r>
              <a:rPr lang="en-US" altLang="ja-JP" dirty="0" smtClean="0"/>
              <a:t>&lt;&lt;</a:t>
            </a:r>
            <a:r>
              <a:rPr lang="ja-JP" altLang="en-US" dirty="0"/>
              <a:t>変換テーブルへの書き込み</a:t>
            </a:r>
            <a:r>
              <a:rPr lang="en-US" altLang="ja-JP" dirty="0"/>
              <a:t>&gt;&gt;</a:t>
            </a:r>
            <a:br>
              <a:rPr lang="en-US" altLang="ja-JP" dirty="0"/>
            </a:br>
            <a:r>
              <a:rPr lang="ja-JP" altLang="en-US" dirty="0" smtClean="0"/>
              <a:t>　　</a:t>
            </a:r>
            <a:r>
              <a:rPr lang="en-US" altLang="ja-JP" dirty="0" smtClean="0"/>
              <a:t>DSB ISHST	//</a:t>
            </a:r>
            <a:r>
              <a:rPr lang="ja-JP" altLang="en-US" dirty="0"/>
              <a:t>書き込みが完了したことを確認</a:t>
            </a:r>
            <a:br>
              <a:rPr lang="ja-JP" altLang="en-US" dirty="0"/>
            </a:br>
            <a:r>
              <a:rPr lang="ja-JP" altLang="en-US" dirty="0" smtClean="0"/>
              <a:t>　　</a:t>
            </a:r>
            <a:r>
              <a:rPr lang="en-US" altLang="ja-JP" dirty="0" smtClean="0"/>
              <a:t>TLBI ALLE1	//</a:t>
            </a:r>
            <a:r>
              <a:rPr lang="ja-JP" altLang="en-US" dirty="0"/>
              <a:t>すべての</a:t>
            </a:r>
            <a:r>
              <a:rPr lang="en-US" altLang="ja-JP" dirty="0"/>
              <a:t>TLB</a:t>
            </a:r>
            <a:r>
              <a:rPr lang="ja-JP" altLang="en-US" dirty="0"/>
              <a:t>エントリを無効化</a:t>
            </a:r>
            <a:br>
              <a:rPr lang="ja-JP" altLang="en-US" dirty="0"/>
            </a:br>
            <a:r>
              <a:rPr lang="ja-JP" altLang="en-US" dirty="0" smtClean="0"/>
              <a:t>　　</a:t>
            </a:r>
            <a:r>
              <a:rPr lang="en-US" altLang="ja-JP" dirty="0" smtClean="0"/>
              <a:t>DSB ISH		// </a:t>
            </a:r>
            <a:r>
              <a:rPr lang="en-US" altLang="ja-JP" dirty="0"/>
              <a:t>TLB</a:t>
            </a:r>
            <a:r>
              <a:rPr lang="ja-JP" altLang="en-US" dirty="0"/>
              <a:t>無効化の完了</a:t>
            </a:r>
            <a:r>
              <a:rPr lang="ja-JP" altLang="en-US" dirty="0" smtClean="0"/>
              <a:t>を待ち合わせる</a:t>
            </a:r>
            <a:r>
              <a:rPr lang="ja-JP" altLang="en-US" dirty="0"/>
              <a:t/>
            </a:r>
            <a:br>
              <a:rPr lang="ja-JP" altLang="en-US" dirty="0"/>
            </a:br>
            <a:r>
              <a:rPr lang="ja-JP" altLang="en-US" dirty="0" smtClean="0"/>
              <a:t>　　</a:t>
            </a:r>
            <a:r>
              <a:rPr lang="en-US" altLang="ja-JP" dirty="0" smtClean="0"/>
              <a:t>ISB		//</a:t>
            </a:r>
            <a:r>
              <a:rPr lang="ja-JP" altLang="en-US" dirty="0"/>
              <a:t>コンテキストを同期し、指示がないことを確認する</a:t>
            </a:r>
            <a:br>
              <a:rPr lang="ja-JP" altLang="en-US" dirty="0"/>
            </a:br>
            <a:r>
              <a:rPr lang="ja-JP" altLang="en-US" dirty="0" smtClean="0"/>
              <a:t>　　　　</a:t>
            </a:r>
            <a:r>
              <a:rPr lang="en-US" altLang="ja-JP" dirty="0" smtClean="0"/>
              <a:t>		//</a:t>
            </a:r>
            <a:r>
              <a:rPr lang="ja-JP" altLang="en-US" dirty="0" smtClean="0"/>
              <a:t>古いアドレス変換テーブルを</a:t>
            </a:r>
            <a:r>
              <a:rPr lang="ja-JP" altLang="en-US" dirty="0"/>
              <a:t>使用して</a:t>
            </a:r>
            <a:r>
              <a:rPr lang="ja-JP" altLang="en-US" dirty="0" smtClean="0"/>
              <a:t>取得</a:t>
            </a:r>
            <a:endParaRPr lang="en-US" altLang="ja-JP" dirty="0" smtClean="0"/>
          </a:p>
          <a:p>
            <a:endParaRPr lang="en-US" altLang="ja-JP" dirty="0"/>
          </a:p>
          <a:p>
            <a:r>
              <a:rPr lang="ja-JP" altLang="en-US" dirty="0"/>
              <a:t>例に示されている</a:t>
            </a:r>
            <a:r>
              <a:rPr lang="en-US" altLang="ja-JP" dirty="0"/>
              <a:t>DSB</a:t>
            </a:r>
            <a:r>
              <a:rPr lang="ja-JP" altLang="en-US" dirty="0"/>
              <a:t>および</a:t>
            </a:r>
            <a:r>
              <a:rPr lang="en-US" altLang="ja-JP" dirty="0"/>
              <a:t>ISB</a:t>
            </a:r>
            <a:r>
              <a:rPr lang="ja-JP" altLang="en-US" dirty="0"/>
              <a:t>バリア命令の詳細については</a:t>
            </a:r>
            <a:r>
              <a:rPr lang="ja-JP" altLang="en-US" dirty="0" smtClean="0"/>
              <a:t>、</a:t>
            </a:r>
            <a:r>
              <a:rPr lang="en-US" altLang="ja-JP" dirty="0" smtClean="0"/>
              <a:t>13</a:t>
            </a:r>
            <a:r>
              <a:rPr lang="ja-JP" altLang="en-US" dirty="0" smtClean="0"/>
              <a:t>章の</a:t>
            </a:r>
            <a:r>
              <a:rPr lang="ja-JP" altLang="en-US" dirty="0"/>
              <a:t>「バリア」を参照してください</a:t>
            </a:r>
            <a:r>
              <a:rPr lang="ja-JP" altLang="en-US" dirty="0" smtClean="0"/>
              <a:t>。</a:t>
            </a: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243188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たとえば、単一のエントリを変更するには、次の命令を使用します。</a:t>
            </a:r>
          </a:p>
          <a:p>
            <a:pPr marL="0" indent="0">
              <a:buNone/>
            </a:pPr>
            <a:r>
              <a:rPr lang="ja-JP" altLang="en-US" dirty="0"/>
              <a:t>　</a:t>
            </a:r>
            <a:r>
              <a:rPr lang="en-US" altLang="ja-JP" dirty="0"/>
              <a:t>TLBI VAE1, </a:t>
            </a:r>
            <a:r>
              <a:rPr lang="en-US" altLang="ja-JP" dirty="0" smtClean="0"/>
              <a:t>X0</a:t>
            </a:r>
          </a:p>
          <a:p>
            <a:pPr marL="0" indent="0">
              <a:buNone/>
            </a:pPr>
            <a:endParaRPr lang="en-US" altLang="ja-JP" dirty="0" smtClean="0"/>
          </a:p>
          <a:p>
            <a:r>
              <a:rPr lang="ja-JP" altLang="en-US" dirty="0"/>
              <a:t>これは、レジスタ</a:t>
            </a:r>
            <a:r>
              <a:rPr lang="en-US" altLang="ja-JP" dirty="0"/>
              <a:t>X0</a:t>
            </a:r>
            <a:r>
              <a:rPr lang="ja-JP" altLang="en-US" dirty="0"/>
              <a:t>で指定されたアドレスに関連付けられたエントリを無効にします</a:t>
            </a:r>
            <a:r>
              <a:rPr lang="ja-JP" altLang="en-US" dirty="0" smtClean="0"/>
              <a:t>。</a:t>
            </a:r>
            <a:endParaRPr lang="en-US" altLang="ja-JP" dirty="0" smtClean="0"/>
          </a:p>
          <a:p>
            <a:endParaRPr lang="en-US" altLang="ja-JP" dirty="0" smtClean="0"/>
          </a:p>
          <a:p>
            <a:r>
              <a:rPr lang="en-US" altLang="ja-JP" dirty="0" smtClean="0"/>
              <a:t>TLB</a:t>
            </a:r>
            <a:r>
              <a:rPr lang="ja-JP" altLang="en-US" dirty="0"/>
              <a:t>は、一定数のエントリを保持できます</a:t>
            </a:r>
            <a:r>
              <a:rPr lang="ja-JP" altLang="en-US" dirty="0" smtClean="0"/>
              <a:t>。</a:t>
            </a:r>
            <a:endParaRPr lang="en-US" altLang="ja-JP" dirty="0" smtClean="0"/>
          </a:p>
          <a:p>
            <a:endParaRPr lang="en-US" altLang="ja-JP" dirty="0" smtClean="0"/>
          </a:p>
          <a:p>
            <a:r>
              <a:rPr lang="ja-JP" altLang="en-US" dirty="0" smtClean="0"/>
              <a:t>変換</a:t>
            </a:r>
            <a:r>
              <a:rPr lang="ja-JP" altLang="en-US" dirty="0"/>
              <a:t>テーブルのトラバースによって引き起こされる外部メモリアクセスの数を最小限に抑え、高い</a:t>
            </a:r>
            <a:r>
              <a:rPr lang="en-US" altLang="ja-JP" dirty="0"/>
              <a:t>TLB</a:t>
            </a:r>
            <a:r>
              <a:rPr lang="ja-JP" altLang="en-US" dirty="0"/>
              <a:t>ヒット率を取得することにより、最高のパフォーマンスを実現できます。</a:t>
            </a:r>
            <a:br>
              <a:rPr lang="ja-JP" altLang="en-US" dirty="0"/>
            </a:b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45928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a:t>
            </a:r>
            <a:r>
              <a:rPr lang="en-US" altLang="ja-JP" dirty="0"/>
              <a:t>TLB</a:t>
            </a:r>
            <a:r>
              <a:rPr lang="ja-JP" altLang="en-US" dirty="0"/>
              <a:t>スペースを効率的に使用するための連続ブロックエントリと呼ばれる機能を提供します</a:t>
            </a:r>
            <a:r>
              <a:rPr lang="ja-JP" altLang="en-US" dirty="0" smtClean="0"/>
              <a:t>。</a:t>
            </a:r>
            <a:endParaRPr lang="en-US" altLang="ja-JP" dirty="0" smtClean="0"/>
          </a:p>
          <a:p>
            <a:endParaRPr lang="en-US" altLang="ja-JP" dirty="0" smtClean="0"/>
          </a:p>
          <a:p>
            <a:r>
              <a:rPr lang="ja-JP" altLang="en-US" dirty="0" smtClean="0"/>
              <a:t>変換</a:t>
            </a:r>
            <a:r>
              <a:rPr lang="ja-JP" altLang="en-US" dirty="0"/>
              <a:t>テーブルブロックエントリには、それぞれ連続ビットが含まれています</a:t>
            </a:r>
            <a:r>
              <a:rPr lang="ja-JP" altLang="en-US" dirty="0" smtClean="0"/>
              <a:t>。</a:t>
            </a:r>
            <a:endParaRPr lang="en-US" altLang="ja-JP" dirty="0" smtClean="0"/>
          </a:p>
          <a:p>
            <a:endParaRPr lang="en-US" altLang="ja-JP" dirty="0"/>
          </a:p>
          <a:p>
            <a:r>
              <a:rPr lang="ja-JP" altLang="en-US" dirty="0" smtClean="0"/>
              <a:t>ルックアップ</a:t>
            </a:r>
            <a:r>
              <a:rPr lang="ja-JP" altLang="en-US" dirty="0"/>
              <a:t>は、連続ブロックでカバーされるアドレス範囲内のどこにでもインデックスを作成できます</a:t>
            </a:r>
            <a:r>
              <a:rPr lang="ja-JP" altLang="en-US" dirty="0" smtClean="0"/>
              <a:t>。</a:t>
            </a:r>
            <a:endParaRPr lang="en-US" altLang="ja-JP" dirty="0" smtClean="0"/>
          </a:p>
          <a:p>
            <a:endParaRPr lang="en-US" altLang="ja-JP" dirty="0" smtClean="0"/>
          </a:p>
          <a:p>
            <a:r>
              <a:rPr lang="en-US" altLang="ja-JP" dirty="0" smtClean="0"/>
              <a:t>TLB</a:t>
            </a:r>
            <a:r>
              <a:rPr lang="ja-JP" altLang="en-US" dirty="0"/>
              <a:t>は、定義されたアドレス範囲に対して</a:t>
            </a:r>
            <a:r>
              <a:rPr lang="en-US" altLang="ja-JP" dirty="0"/>
              <a:t>1</a:t>
            </a:r>
            <a:r>
              <a:rPr lang="ja-JP" altLang="en-US" dirty="0" err="1"/>
              <a:t>つの</a:t>
            </a:r>
            <a:r>
              <a:rPr lang="ja-JP" altLang="en-US" dirty="0"/>
              <a:t>エントリを</a:t>
            </a:r>
            <a:r>
              <a:rPr lang="ja-JP" altLang="en-US" dirty="0" smtClean="0"/>
              <a:t>キャッシュするだけでよい。これ</a:t>
            </a:r>
            <a:r>
              <a:rPr lang="ja-JP" altLang="en-US" dirty="0"/>
              <a:t>により</a:t>
            </a:r>
            <a:r>
              <a:rPr lang="ja-JP" altLang="en-US" dirty="0" smtClean="0"/>
              <a:t>、他</a:t>
            </a:r>
            <a:r>
              <a:rPr lang="ja-JP" altLang="en-US" dirty="0"/>
              <a:t>の方法より</a:t>
            </a:r>
            <a:r>
              <a:rPr lang="ja-JP" altLang="en-US" dirty="0" smtClean="0"/>
              <a:t>も</a:t>
            </a:r>
            <a:r>
              <a:rPr lang="en-US" altLang="ja-JP" dirty="0"/>
              <a:t>TLB</a:t>
            </a:r>
            <a:r>
              <a:rPr lang="ja-JP" altLang="en-US" dirty="0"/>
              <a:t>内に広い</a:t>
            </a:r>
            <a:r>
              <a:rPr lang="ja-JP" altLang="en-US" dirty="0"/>
              <a:t>範囲の仮想アドレスを保存することができます。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76759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連続</a:t>
            </a:r>
            <a:r>
              <a:rPr lang="ja-JP" altLang="en-US" dirty="0"/>
              <a:t>ビットを使用するには、連続ブロックが隣接している必要があります。つまり、仮想アドレスの連続範囲に対応している必要があります。</a:t>
            </a:r>
            <a:br>
              <a:rPr lang="ja-JP" altLang="en-US" dirty="0"/>
            </a:br>
            <a:r>
              <a:rPr lang="ja-JP" altLang="en-US" dirty="0"/>
              <a:t>それらは、整列した境界で始まり、一貫した属性を持ち、同じ変換レベルで連続した出力アドレス範囲を指す必要があります</a:t>
            </a:r>
            <a:r>
              <a:rPr lang="ja-JP" altLang="en-US" dirty="0" smtClean="0"/>
              <a:t>。</a:t>
            </a:r>
            <a:endParaRPr lang="en-US" altLang="ja-JP" dirty="0" smtClean="0"/>
          </a:p>
          <a:p>
            <a:endParaRPr lang="en-US" altLang="ja-JP" dirty="0" smtClean="0"/>
          </a:p>
          <a:p>
            <a:r>
              <a:rPr lang="ja-JP" altLang="en-US" dirty="0" smtClean="0"/>
              <a:t>必要</a:t>
            </a:r>
            <a:r>
              <a:rPr lang="ja-JP" altLang="en-US" dirty="0"/>
              <a:t>なアライメントは、</a:t>
            </a:r>
            <a:r>
              <a:rPr lang="en-US" altLang="ja-JP" dirty="0"/>
              <a:t>4KB</a:t>
            </a:r>
            <a:r>
              <a:rPr lang="ja-JP" altLang="en-US" dirty="0"/>
              <a:t>グラニュールの</a:t>
            </a:r>
            <a:r>
              <a:rPr lang="en-US" altLang="ja-JP" dirty="0"/>
              <a:t>VA [20:16]</a:t>
            </a:r>
            <a:r>
              <a:rPr lang="ja-JP" altLang="en-US" dirty="0"/>
              <a:t>または</a:t>
            </a:r>
            <a:r>
              <a:rPr lang="en-US" altLang="ja-JP" dirty="0"/>
              <a:t>64KB</a:t>
            </a:r>
            <a:r>
              <a:rPr lang="ja-JP" altLang="en-US" dirty="0"/>
              <a:t>グラニュールの</a:t>
            </a:r>
            <a:r>
              <a:rPr lang="en-US" altLang="ja-JP" dirty="0"/>
              <a:t>VA [28:21]</a:t>
            </a:r>
            <a:r>
              <a:rPr lang="ja-JP" altLang="en-US" dirty="0"/>
              <a:t>がすべてのアドレスで同じであることです。</a:t>
            </a:r>
            <a:br>
              <a:rPr lang="ja-JP" altLang="en-US" dirty="0"/>
            </a:br>
            <a:r>
              <a:rPr lang="ja-JP" altLang="en-US" dirty="0"/>
              <a:t>次の数の連続したブロックが必要です</a:t>
            </a:r>
            <a:r>
              <a:rPr lang="ja-JP" altLang="en-US" dirty="0" smtClean="0"/>
              <a:t>。</a:t>
            </a:r>
            <a:endParaRPr lang="en-US" altLang="ja-JP" dirty="0"/>
          </a:p>
          <a:p>
            <a:pPr lvl="1"/>
            <a:r>
              <a:rPr lang="ja-JP" altLang="en-US" dirty="0" smtClean="0"/>
              <a:t> </a:t>
            </a:r>
            <a:r>
              <a:rPr lang="en-US" altLang="ja-JP" dirty="0"/>
              <a:t>16 × 4KB adjacent blocks giving a 64KB entry with 4KB granule</a:t>
            </a:r>
            <a:r>
              <a:rPr lang="en-US" altLang="ja-JP" dirty="0" smtClean="0"/>
              <a:t>.</a:t>
            </a:r>
          </a:p>
          <a:p>
            <a:pPr lvl="1"/>
            <a:r>
              <a:rPr lang="ja-JP" altLang="en-US" dirty="0" smtClean="0"/>
              <a:t> </a:t>
            </a:r>
            <a:r>
              <a:rPr lang="en-US" altLang="ja-JP" dirty="0"/>
              <a:t>32 × 32MB adjacent blocks giving a 1GB entry for L2 descriptors, </a:t>
            </a:r>
            <a:r>
              <a:rPr lang="ja-JP" altLang="en-US" dirty="0" smtClean="0"/>
              <a:t>　　</a:t>
            </a:r>
            <a:r>
              <a:rPr lang="en-US" altLang="ja-JP" dirty="0" smtClean="0"/>
              <a:t>128 </a:t>
            </a:r>
            <a:r>
              <a:rPr lang="en-US" altLang="ja-JP" dirty="0"/>
              <a:t>× 16KB giving a 2MB entry for L3 descriptors when using a 16KB granule</a:t>
            </a:r>
            <a:r>
              <a:rPr lang="en-US" altLang="ja-JP" dirty="0" smtClean="0"/>
              <a:t>.</a:t>
            </a:r>
          </a:p>
          <a:p>
            <a:pPr lvl="1"/>
            <a:r>
              <a:rPr lang="ja-JP" altLang="en-US" dirty="0" smtClean="0"/>
              <a:t> </a:t>
            </a:r>
            <a:r>
              <a:rPr lang="en-US" altLang="ja-JP" dirty="0"/>
              <a:t>32 × 64Kb adjacent blocks giving a 2MB entry with a 64KB granule.</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2009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 The Translation </a:t>
            </a:r>
            <a:r>
              <a:rPr lang="en-US" altLang="ja-JP" dirty="0" err="1"/>
              <a:t>Lookaside</a:t>
            </a:r>
            <a:r>
              <a:rPr lang="en-US" altLang="ja-JP" dirty="0"/>
              <a:t>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これらの条件が満たされない場合、プログラミングエラーが発生し、</a:t>
            </a:r>
            <a:r>
              <a:rPr lang="en-US" altLang="ja-JP" dirty="0"/>
              <a:t>TLB</a:t>
            </a:r>
            <a:r>
              <a:rPr lang="ja-JP" altLang="en-US" dirty="0"/>
              <a:t>の中止またはルックアップの破損を引き起こす可能性があります。</a:t>
            </a:r>
            <a:br>
              <a:rPr lang="ja-JP" altLang="en-US" dirty="0"/>
            </a:br>
            <a:r>
              <a:rPr lang="ja-JP" altLang="en-US" dirty="0"/>
              <a:t>このようなエラーの考えられる例は次のとおりです</a:t>
            </a:r>
            <a:r>
              <a:rPr lang="ja-JP" altLang="en-US" dirty="0" smtClean="0"/>
              <a:t>。</a:t>
            </a:r>
            <a:endParaRPr kumimoji="1" lang="en-US" altLang="ja-JP" dirty="0" smtClean="0"/>
          </a:p>
          <a:p>
            <a:pPr marL="0" indent="0">
              <a:buNone/>
            </a:pPr>
            <a:r>
              <a:rPr lang="ja-JP" altLang="en-US" dirty="0"/>
              <a:t>　・</a:t>
            </a:r>
            <a:r>
              <a:rPr lang="en-US" altLang="ja-JP" dirty="0"/>
              <a:t>1</a:t>
            </a:r>
            <a:r>
              <a:rPr lang="ja-JP" altLang="en-US" dirty="0"/>
              <a:t>つ以上のテーブルエントリに連続ビットが設定されていません。</a:t>
            </a:r>
            <a:br>
              <a:rPr lang="ja-JP" altLang="en-US" dirty="0"/>
            </a:br>
            <a:r>
              <a:rPr lang="ja-JP" altLang="en-US" dirty="0" smtClean="0"/>
              <a:t>　・</a:t>
            </a:r>
            <a:r>
              <a:rPr lang="ja-JP" altLang="en-US" dirty="0"/>
              <a:t>エントリの</a:t>
            </a:r>
            <a:r>
              <a:rPr lang="en-US" altLang="ja-JP" dirty="0"/>
              <a:t>1</a:t>
            </a:r>
            <a:r>
              <a:rPr lang="ja-JP" altLang="en-US" dirty="0" err="1"/>
              <a:t>つの</a:t>
            </a:r>
            <a:r>
              <a:rPr lang="ja-JP" altLang="en-US" dirty="0"/>
              <a:t>出力が、アラインされた範囲外を指しています</a:t>
            </a:r>
            <a:r>
              <a:rPr lang="ja-JP" altLang="en-US" dirty="0" smtClean="0"/>
              <a:t>。</a:t>
            </a:r>
            <a:endParaRPr lang="en-US" altLang="ja-JP" dirty="0" smtClean="0"/>
          </a:p>
          <a:p>
            <a:pPr marL="0" indent="0">
              <a:buNone/>
            </a:pPr>
            <a:endParaRPr lang="en-US" altLang="ja-JP" dirty="0"/>
          </a:p>
          <a:p>
            <a:r>
              <a:rPr lang="en-US" altLang="ja-JP" dirty="0"/>
              <a:t>ARMv8</a:t>
            </a:r>
            <a:r>
              <a:rPr lang="ja-JP" altLang="en-US" dirty="0"/>
              <a:t>アーキテクチャでは、誤った使用により、</a:t>
            </a:r>
            <a:r>
              <a:rPr lang="en-US" altLang="ja-JP" dirty="0"/>
              <a:t>EL0</a:t>
            </a:r>
            <a:r>
              <a:rPr lang="ja-JP" altLang="en-US" dirty="0"/>
              <a:t>および</a:t>
            </a:r>
            <a:r>
              <a:rPr lang="en-US" altLang="ja-JP" dirty="0"/>
              <a:t>EL1</a:t>
            </a:r>
            <a:r>
              <a:rPr lang="ja-JP" altLang="en-US" dirty="0"/>
              <a:t>の有効なアドレススペース以外のアクセス許可チェックをエスケープしたり、誤って</a:t>
            </a:r>
            <a:r>
              <a:rPr lang="en-US" altLang="ja-JP" dirty="0"/>
              <a:t>EL3</a:t>
            </a:r>
            <a:r>
              <a:rPr lang="ja-JP" altLang="en-US" dirty="0"/>
              <a:t>スペースへのアクセスを許可したりすることはできません。</a:t>
            </a:r>
          </a:p>
          <a:p>
            <a:pPr marL="0" indent="0">
              <a:buNone/>
            </a:pP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135535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a:t>
            </a:r>
            <a:r>
              <a:rPr lang="ja-JP" altLang="en-US" sz="2400" dirty="0" smtClean="0"/>
              <a:t>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通常、オペレーティングシステムには多数のアプリケーションまたはタスクが同時に実行されます。</a:t>
            </a:r>
            <a:br>
              <a:rPr lang="ja-JP" altLang="ja-JP" dirty="0"/>
            </a:br>
            <a:r>
              <a:rPr lang="ja-JP" altLang="ja-JP" dirty="0"/>
              <a:t>これらはそれぞれ独自の変換テーブルのセットを持ち、カーネルはタスク間でコンテキストを</a:t>
            </a:r>
            <a:r>
              <a:rPr lang="ja-JP" altLang="ja-JP" dirty="0" smtClean="0"/>
              <a:t>切り替え</a:t>
            </a:r>
            <a:r>
              <a:rPr lang="ja-JP" altLang="en-US" dirty="0" smtClean="0"/>
              <a:t>処理</a:t>
            </a:r>
            <a:r>
              <a:rPr lang="ja-JP" altLang="ja-JP" dirty="0" smtClean="0"/>
              <a:t>の</a:t>
            </a:r>
            <a:r>
              <a:rPr lang="ja-JP" altLang="ja-JP" dirty="0"/>
              <a:t>一部として、あるテーブルから別のテーブルに切り替えます</a:t>
            </a:r>
            <a:r>
              <a:rPr lang="ja-JP" altLang="ja-JP" dirty="0" smtClean="0"/>
              <a:t>。</a:t>
            </a:r>
            <a:endParaRPr lang="en-US" altLang="ja-JP" dirty="0" smtClean="0"/>
          </a:p>
          <a:p>
            <a:endParaRPr lang="en-US" altLang="ja-JP" dirty="0" smtClean="0"/>
          </a:p>
          <a:p>
            <a:r>
              <a:rPr lang="ja-JP" altLang="ja-JP" dirty="0" smtClean="0"/>
              <a:t>ただし</a:t>
            </a:r>
            <a:r>
              <a:rPr lang="ja-JP" altLang="ja-JP" dirty="0"/>
              <a:t>、メモリシステムの多くはカーネルによってのみ使用され</a:t>
            </a:r>
            <a:r>
              <a:rPr lang="ja-JP" altLang="ja-JP" dirty="0" smtClean="0"/>
              <a:t>、仮想</a:t>
            </a:r>
            <a:r>
              <a:rPr lang="ja-JP" altLang="ja-JP" dirty="0"/>
              <a:t>アドレスから物理アドレスへの</a:t>
            </a:r>
            <a:r>
              <a:rPr lang="ja-JP" altLang="ja-JP" dirty="0" smtClean="0"/>
              <a:t>マッピング</a:t>
            </a:r>
            <a:r>
              <a:rPr lang="ja-JP" altLang="en-US" dirty="0" smtClean="0"/>
              <a:t>は固定されているため，</a:t>
            </a:r>
            <a:r>
              <a:rPr lang="ja-JP" altLang="ja-JP" dirty="0"/>
              <a:t>変換テーブルエントリがめったに変更</a:t>
            </a:r>
            <a:r>
              <a:rPr lang="ja-JP" altLang="ja-JP" dirty="0" smtClean="0"/>
              <a:t>さ</a:t>
            </a:r>
            <a:r>
              <a:rPr lang="ja-JP" altLang="en-US" dirty="0" smtClean="0"/>
              <a:t>れない．</a:t>
            </a:r>
            <a:endParaRPr lang="en-US" altLang="ja-JP" dirty="0" smtClean="0"/>
          </a:p>
          <a:p>
            <a:endParaRPr lang="en-US" altLang="ja-JP" dirty="0" smtClean="0"/>
          </a:p>
          <a:p>
            <a:r>
              <a:rPr lang="ja-JP" altLang="ja-JP" dirty="0" smtClean="0"/>
              <a:t>ARMv8</a:t>
            </a:r>
            <a:r>
              <a:rPr lang="ja-JP" altLang="ja-JP" dirty="0"/>
              <a:t>アーキテクチャは、この要件を効率的に処理するための多くの機能を提供します。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9222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ja-JP" dirty="0"/>
              <a:t>テーブルのベースアドレスは、変換テーブルベースレジスタ（TTBR0_EL1）および（TTBR1_EL1）で指定されます</a:t>
            </a:r>
            <a:r>
              <a:rPr lang="ja-JP" altLang="ja-JP" dirty="0" smtClean="0"/>
              <a:t>。</a:t>
            </a:r>
            <a:endParaRPr lang="en-US" altLang="ja-JP" dirty="0" smtClean="0"/>
          </a:p>
          <a:p>
            <a:endParaRPr lang="en-US" altLang="ja-JP" dirty="0" smtClean="0"/>
          </a:p>
          <a:p>
            <a:r>
              <a:rPr lang="ja-JP" altLang="ja-JP" dirty="0" smtClean="0"/>
              <a:t>VA</a:t>
            </a:r>
            <a:r>
              <a:rPr lang="ja-JP" altLang="ja-JP" dirty="0"/>
              <a:t>の上</a:t>
            </a:r>
            <a:r>
              <a:rPr lang="ja-JP" altLang="ja-JP" dirty="0" smtClean="0"/>
              <a:t>位</a:t>
            </a:r>
            <a:r>
              <a:rPr lang="en-US" altLang="ja-JP" dirty="0" smtClean="0"/>
              <a:t>16</a:t>
            </a:r>
            <a:r>
              <a:rPr lang="ja-JP" altLang="ja-JP" dirty="0" smtClean="0"/>
              <a:t>ビット</a:t>
            </a:r>
            <a:r>
              <a:rPr lang="ja-JP" altLang="ja-JP" dirty="0"/>
              <a:t>がすべて0の場合、TTBR0が指す変換テーブルが選択されます</a:t>
            </a:r>
            <a:r>
              <a:rPr lang="ja-JP" altLang="ja-JP" dirty="0" smtClean="0"/>
              <a:t>。</a:t>
            </a:r>
            <a:endParaRPr lang="en-US" altLang="ja-JP" dirty="0" smtClean="0"/>
          </a:p>
          <a:p>
            <a:pPr marL="0" indent="0">
              <a:buNone/>
            </a:pPr>
            <a:endParaRPr lang="en-US" altLang="ja-JP" dirty="0" smtClean="0"/>
          </a:p>
          <a:p>
            <a:r>
              <a:rPr lang="ja-JP" altLang="ja-JP" dirty="0" smtClean="0"/>
              <a:t>VA</a:t>
            </a:r>
            <a:r>
              <a:rPr lang="ja-JP" altLang="ja-JP" dirty="0"/>
              <a:t>の上</a:t>
            </a:r>
            <a:r>
              <a:rPr lang="ja-JP" altLang="ja-JP" dirty="0" smtClean="0"/>
              <a:t>位</a:t>
            </a:r>
            <a:r>
              <a:rPr lang="en-US" altLang="ja-JP" dirty="0" smtClean="0"/>
              <a:t>16</a:t>
            </a:r>
            <a:r>
              <a:rPr lang="ja-JP" altLang="ja-JP" dirty="0" smtClean="0"/>
              <a:t>ビット</a:t>
            </a:r>
            <a:r>
              <a:rPr lang="ja-JP" altLang="ja-JP" dirty="0"/>
              <a:t>がすべて1に設定されている場合、TTBR1が選択されます</a:t>
            </a:r>
            <a:r>
              <a:rPr lang="ja-JP" altLang="ja-JP" dirty="0" smtClean="0"/>
              <a:t>。</a:t>
            </a:r>
            <a:endParaRPr lang="en-US" altLang="ja-JP" dirty="0" smtClean="0"/>
          </a:p>
          <a:p>
            <a:endParaRPr lang="en-US" altLang="ja-JP" dirty="0" smtClean="0"/>
          </a:p>
          <a:p>
            <a:r>
              <a:rPr lang="ja-JP" altLang="ja-JP" dirty="0" smtClean="0"/>
              <a:t>VA</a:t>
            </a:r>
            <a:r>
              <a:rPr lang="ja-JP" altLang="ja-JP" dirty="0"/>
              <a:t>タグを有効にして、チェックから上位8ビットを除外できます</a:t>
            </a:r>
            <a:r>
              <a:rPr lang="ja-JP" altLang="ja-JP" dirty="0" smtClean="0"/>
              <a:t>。</a:t>
            </a:r>
            <a:endParaRPr lang="en-US" altLang="ja-JP" dirty="0" smtClean="0"/>
          </a:p>
          <a:p>
            <a:endParaRPr lang="en-US" altLang="ja-JP" dirty="0" smtClean="0"/>
          </a:p>
          <a:p>
            <a:r>
              <a:rPr lang="ja-JP" altLang="ja-JP" dirty="0" smtClean="0"/>
              <a:t>命令</a:t>
            </a:r>
            <a:r>
              <a:rPr lang="ja-JP" altLang="ja-JP" dirty="0"/>
              <a:t>フェッチまたはデータアクセスのプロセッサからの仮想アドレスは64ビットです。</a:t>
            </a:r>
            <a:br>
              <a:rPr lang="ja-JP" altLang="ja-JP" dirty="0"/>
            </a:br>
            <a:r>
              <a:rPr lang="ja-JP" altLang="ja-JP" dirty="0"/>
              <a:t>ただし、上記で定義した2つの領域の両方を単一の48ビット物理アドレスメモリマップ内にマップする必要があります。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34337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メモリ管理ユニット（</a:t>
            </a:r>
            <a:r>
              <a:rPr lang="en-US" altLang="ja-JP" dirty="0"/>
              <a:t>MMU</a:t>
            </a:r>
            <a:r>
              <a:rPr lang="ja-JP" altLang="en-US" dirty="0"/>
              <a:t>）の重要な機能は、システムが複数のタスクを実行できるようにすることです。これは、独自のプライベート仮想メモリ空間で実行される独立したプログラムです。</a:t>
            </a:r>
            <a:br>
              <a:rPr lang="ja-JP" altLang="en-US" dirty="0"/>
            </a:br>
            <a:r>
              <a:rPr lang="ja-JP" altLang="en-US" dirty="0"/>
              <a:t>システムの物理メモリマップ、つまり、ハードウェアで実際に使用されているアドレス、または同時に実行される可能性のある他のプログラムに関する知識は必要ありません。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pic>
        <p:nvPicPr>
          <p:cNvPr id="5" name="図 4"/>
          <p:cNvPicPr>
            <a:picLocks noChangeAspect="1"/>
          </p:cNvPicPr>
          <p:nvPr/>
        </p:nvPicPr>
        <p:blipFill>
          <a:blip r:embed="rId2"/>
          <a:stretch>
            <a:fillRect/>
          </a:stretch>
        </p:blipFill>
        <p:spPr>
          <a:xfrm>
            <a:off x="856914" y="3219122"/>
            <a:ext cx="7429500" cy="2095500"/>
          </a:xfrm>
          <a:prstGeom prst="rect">
            <a:avLst/>
          </a:prstGeom>
        </p:spPr>
      </p:pic>
    </p:spTree>
    <p:extLst>
      <p:ext uri="{BB962C8B-B14F-4D97-AF65-F5344CB8AC3E}">
        <p14:creationId xmlns:p14="http://schemas.microsoft.com/office/powerpoint/2010/main" val="366688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en-US" altLang="ja-JP" dirty="0"/>
              <a:t>EL2</a:t>
            </a:r>
            <a:r>
              <a:rPr lang="ja-JP" altLang="en-US" dirty="0"/>
              <a:t>および</a:t>
            </a:r>
            <a:r>
              <a:rPr lang="en-US" altLang="ja-JP" dirty="0"/>
              <a:t>EL3</a:t>
            </a:r>
            <a:r>
              <a:rPr lang="ja-JP" altLang="en-US" dirty="0" err="1"/>
              <a:t>には</a:t>
            </a:r>
            <a:r>
              <a:rPr lang="en-US" altLang="ja-JP" dirty="0"/>
              <a:t>TTBR0</a:t>
            </a:r>
            <a:r>
              <a:rPr lang="ja-JP" altLang="en-US" dirty="0"/>
              <a:t>がありますが、</a:t>
            </a:r>
            <a:r>
              <a:rPr lang="en-US" altLang="ja-JP" dirty="0"/>
              <a:t>TTBR1</a:t>
            </a:r>
            <a:r>
              <a:rPr lang="ja-JP" altLang="en-US" dirty="0"/>
              <a:t>はありません</a:t>
            </a:r>
            <a:r>
              <a:rPr lang="ja-JP" altLang="en-US" dirty="0" smtClean="0"/>
              <a:t>。</a:t>
            </a:r>
            <a:endParaRPr lang="en-US" altLang="ja-JP" dirty="0"/>
          </a:p>
          <a:p>
            <a:pPr lvl="1"/>
            <a:r>
              <a:rPr lang="en-US" altLang="ja-JP" dirty="0" smtClean="0"/>
              <a:t>EL2</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r>
              <a:rPr lang="ja-JP" altLang="en-US" dirty="0" smtClean="0"/>
              <a:t>。</a:t>
            </a:r>
            <a:endParaRPr lang="en-US" altLang="ja-JP" dirty="0" smtClean="0"/>
          </a:p>
          <a:p>
            <a:pPr lvl="1"/>
            <a:r>
              <a:rPr lang="en-US" altLang="ja-JP" dirty="0" smtClean="0"/>
              <a:t>EL3</a:t>
            </a:r>
            <a:r>
              <a:rPr lang="ja-JP" altLang="en-US" dirty="0"/>
              <a:t>が</a:t>
            </a:r>
            <a:r>
              <a:rPr lang="en-US" altLang="ja-JP" dirty="0"/>
              <a:t>AArch64</a:t>
            </a:r>
            <a:r>
              <a:rPr lang="ja-JP" altLang="en-US" dirty="0"/>
              <a:t>を使用している場合、</a:t>
            </a:r>
            <a:r>
              <a:rPr lang="en-US" altLang="ja-JP" dirty="0"/>
              <a:t>0x0〜0x0000FFFF_FFFFFFFF</a:t>
            </a:r>
            <a:r>
              <a:rPr lang="ja-JP" altLang="en-US" dirty="0"/>
              <a:t>の範囲の仮想アドレスのみを使用できます。</a:t>
            </a:r>
            <a:br>
              <a:rPr lang="ja-JP" altLang="en-US" dirty="0"/>
            </a:br>
            <a:endParaRPr lang="en-US" altLang="ja-JP" dirty="0" smtClean="0"/>
          </a:p>
          <a:p>
            <a:r>
              <a:rPr lang="ja-JP" altLang="en-US" dirty="0" smtClean="0"/>
              <a:t>図</a:t>
            </a:r>
            <a:r>
              <a:rPr lang="en-US" altLang="ja-JP" dirty="0"/>
              <a:t>12-4</a:t>
            </a:r>
            <a:r>
              <a:rPr lang="ja-JP" altLang="en-US" dirty="0"/>
              <a:t>は、カーネルスペースをメモリの</a:t>
            </a:r>
            <a:r>
              <a:rPr lang="ja-JP" altLang="en-US" dirty="0" smtClean="0"/>
              <a:t>最上位領域</a:t>
            </a:r>
            <a:r>
              <a:rPr lang="ja-JP" altLang="en-US" dirty="0"/>
              <a:t>にマップする方法、および各アプリケーションに関連付けられた仮想アドレススペースをメモリ</a:t>
            </a:r>
            <a:r>
              <a:rPr lang="ja-JP" altLang="en-US" dirty="0" smtClean="0"/>
              <a:t>の最下位領域</a:t>
            </a:r>
            <a:r>
              <a:rPr lang="ja-JP" altLang="en-US" dirty="0"/>
              <a:t>にマップする方法を示しています</a:t>
            </a:r>
            <a:r>
              <a:rPr lang="ja-JP" altLang="en-US" dirty="0" smtClean="0"/>
              <a:t>。</a:t>
            </a:r>
            <a:endParaRPr lang="en-US" altLang="ja-JP" dirty="0"/>
          </a:p>
          <a:p>
            <a:endParaRPr lang="en-US" altLang="ja-JP" dirty="0" smtClean="0"/>
          </a:p>
          <a:p>
            <a:r>
              <a:rPr lang="ja-JP" altLang="en-US" dirty="0" smtClean="0"/>
              <a:t>ただし</a:t>
            </a:r>
            <a:r>
              <a:rPr lang="ja-JP" altLang="en-US" dirty="0"/>
              <a:t>、これらは両方ともはるかに小さい物理アドレススペースにマップされます。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spTree>
    <p:extLst>
      <p:ext uri="{BB962C8B-B14F-4D97-AF65-F5344CB8AC3E}">
        <p14:creationId xmlns:p14="http://schemas.microsoft.com/office/powerpoint/2010/main" val="147373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pic>
        <p:nvPicPr>
          <p:cNvPr id="5" name="図 4"/>
          <p:cNvPicPr>
            <a:picLocks noChangeAspect="1"/>
          </p:cNvPicPr>
          <p:nvPr/>
        </p:nvPicPr>
        <p:blipFill>
          <a:blip r:embed="rId2"/>
          <a:stretch>
            <a:fillRect/>
          </a:stretch>
        </p:blipFill>
        <p:spPr>
          <a:xfrm>
            <a:off x="1591320" y="1357312"/>
            <a:ext cx="5991510" cy="4949508"/>
          </a:xfrm>
          <a:prstGeom prst="rect">
            <a:avLst/>
          </a:prstGeom>
        </p:spPr>
      </p:pic>
    </p:spTree>
    <p:extLst>
      <p:ext uri="{BB962C8B-B14F-4D97-AF65-F5344CB8AC3E}">
        <p14:creationId xmlns:p14="http://schemas.microsoft.com/office/powerpoint/2010/main" val="51991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sz="1800" dirty="0"/>
              <a:t>変換制御レジスタ</a:t>
            </a:r>
            <a:r>
              <a:rPr lang="en-US" altLang="ja-JP" sz="1800" dirty="0"/>
              <a:t>TCR_EL1</a:t>
            </a:r>
            <a:r>
              <a:rPr lang="ja-JP" altLang="en-US" sz="1800" dirty="0"/>
              <a:t>は、チェックされる最上位ビットの正確な数を定義します</a:t>
            </a:r>
            <a:r>
              <a:rPr lang="ja-JP" altLang="en-US" sz="1800" dirty="0" smtClean="0"/>
              <a:t>。</a:t>
            </a:r>
            <a:endParaRPr lang="en-US" altLang="ja-JP" sz="1800" dirty="0" smtClean="0"/>
          </a:p>
          <a:p>
            <a:r>
              <a:rPr lang="en-US" altLang="ja-JP" sz="1800" dirty="0" smtClean="0"/>
              <a:t>TCR_EL1</a:t>
            </a:r>
            <a:r>
              <a:rPr lang="ja-JP" altLang="en-US" sz="1800" dirty="0"/>
              <a:t>には、サイズフィールド</a:t>
            </a:r>
            <a:r>
              <a:rPr lang="en-US" altLang="ja-JP" sz="1800" dirty="0"/>
              <a:t>T0SZ [5</a:t>
            </a:r>
            <a:r>
              <a:rPr lang="ja-JP" altLang="en-US" sz="1800" dirty="0"/>
              <a:t>：</a:t>
            </a:r>
            <a:r>
              <a:rPr lang="en-US" altLang="ja-JP" sz="1800" dirty="0"/>
              <a:t>0]</a:t>
            </a:r>
            <a:r>
              <a:rPr lang="ja-JP" altLang="en-US" sz="1800" dirty="0"/>
              <a:t>および</a:t>
            </a:r>
            <a:r>
              <a:rPr lang="en-US" altLang="ja-JP" sz="1800" dirty="0"/>
              <a:t>T1SZ [5</a:t>
            </a:r>
            <a:r>
              <a:rPr lang="ja-JP" altLang="en-US" sz="1800" dirty="0"/>
              <a:t>：</a:t>
            </a:r>
            <a:r>
              <a:rPr lang="en-US" altLang="ja-JP" sz="1800" dirty="0"/>
              <a:t>0]</a:t>
            </a:r>
            <a:r>
              <a:rPr lang="ja-JP" altLang="en-US" sz="1800" dirty="0"/>
              <a:t>が含まれます</a:t>
            </a:r>
            <a:r>
              <a:rPr lang="ja-JP" altLang="en-US" sz="1800" dirty="0" smtClean="0"/>
              <a:t>。</a:t>
            </a:r>
            <a:endParaRPr lang="en-US" altLang="ja-JP" sz="1800" dirty="0" smtClean="0"/>
          </a:p>
          <a:p>
            <a:r>
              <a:rPr lang="ja-JP" altLang="en-US" sz="1800" dirty="0" smtClean="0"/>
              <a:t>フィールド</a:t>
            </a:r>
            <a:r>
              <a:rPr lang="ja-JP" altLang="en-US" sz="1800" dirty="0" smtClean="0"/>
              <a:t>の整数は</a:t>
            </a:r>
            <a:r>
              <a:rPr lang="ja-JP" altLang="en-US" sz="1800" dirty="0" smtClean="0"/>
              <a:t>、</a:t>
            </a:r>
            <a:r>
              <a:rPr lang="en-US" altLang="ja-JP" sz="1800" dirty="0" smtClean="0"/>
              <a:t>0</a:t>
            </a:r>
            <a:r>
              <a:rPr lang="ja-JP" altLang="en-US" sz="1800" dirty="0" smtClean="0"/>
              <a:t>（</a:t>
            </a:r>
            <a:r>
              <a:rPr lang="en-US" altLang="ja-JP" sz="1800" dirty="0"/>
              <a:t>T0SZ</a:t>
            </a:r>
            <a:r>
              <a:rPr lang="ja-JP" altLang="en-US" sz="1800" dirty="0" smtClean="0"/>
              <a:t>）または</a:t>
            </a:r>
            <a:r>
              <a:rPr lang="en-US" altLang="ja-JP" sz="1800" dirty="0" smtClean="0"/>
              <a:t>1</a:t>
            </a:r>
            <a:r>
              <a:rPr lang="ja-JP" altLang="en-US" sz="1800" dirty="0" smtClean="0"/>
              <a:t>（</a:t>
            </a:r>
            <a:r>
              <a:rPr lang="en-US" altLang="ja-JP" sz="1800" dirty="0"/>
              <a:t>T1SZ</a:t>
            </a:r>
            <a:r>
              <a:rPr lang="ja-JP" altLang="en-US" sz="1800" dirty="0" smtClean="0"/>
              <a:t>）でなければ</a:t>
            </a:r>
            <a:r>
              <a:rPr lang="ja-JP" altLang="en-US" sz="1800" dirty="0" smtClean="0"/>
              <a:t>ならない最上位ビットの数を示します</a:t>
            </a:r>
            <a:r>
              <a:rPr lang="ja-JP" altLang="en-US" sz="1800" dirty="0" smtClean="0"/>
              <a:t>。</a:t>
            </a:r>
            <a:endParaRPr lang="en-US" altLang="ja-JP" sz="1800" dirty="0" smtClean="0"/>
          </a:p>
          <a:p>
            <a:r>
              <a:rPr lang="ja-JP" altLang="en-US" sz="1800" dirty="0" smtClean="0"/>
              <a:t>これら</a:t>
            </a:r>
            <a:r>
              <a:rPr lang="ja-JP" altLang="en-US" sz="1800" dirty="0" smtClean="0"/>
              <a:t>のフィールドには最小値と最大値が指定されており、グラニュルサイズと開始テーブルレベルによって異なります</a:t>
            </a:r>
            <a:r>
              <a:rPr lang="ja-JP" altLang="en-US" sz="1800" dirty="0" smtClean="0"/>
              <a:t>。</a:t>
            </a:r>
            <a:endParaRPr lang="en-US" altLang="ja-JP" sz="1800" dirty="0" smtClean="0"/>
          </a:p>
          <a:p>
            <a:r>
              <a:rPr lang="ja-JP" altLang="en-US" sz="1800" dirty="0" smtClean="0"/>
              <a:t>したがって</a:t>
            </a:r>
            <a:r>
              <a:rPr lang="ja-JP" altLang="en-US" sz="1800" dirty="0" smtClean="0"/>
              <a:t>、常に両方のスペースを使用する必要があり、すべてのシステムで少なくとも</a:t>
            </a:r>
            <a:r>
              <a:rPr lang="en-US" altLang="ja-JP" sz="1800" dirty="0" smtClean="0"/>
              <a:t>2</a:t>
            </a:r>
            <a:r>
              <a:rPr lang="ja-JP" altLang="en-US" sz="1800" dirty="0" err="1" smtClean="0"/>
              <a:t>つの</a:t>
            </a:r>
            <a:r>
              <a:rPr lang="ja-JP" altLang="en-US" sz="1800" dirty="0" smtClean="0"/>
              <a:t>変換テーブルが必要です</a:t>
            </a:r>
            <a:r>
              <a:rPr lang="ja-JP" altLang="en-US" sz="1800" dirty="0" smtClean="0"/>
              <a:t>。</a:t>
            </a:r>
            <a:endParaRPr lang="en-US" altLang="ja-JP" sz="1800" dirty="0" smtClean="0"/>
          </a:p>
          <a:p>
            <a:r>
              <a:rPr lang="en-US" altLang="ja-JP" sz="1800" dirty="0" smtClean="0"/>
              <a:t>OS</a:t>
            </a:r>
            <a:r>
              <a:rPr lang="ja-JP" altLang="en-US" sz="1800" dirty="0" smtClean="0"/>
              <a:t>のない単純なベアメタルシステムには、障害エントリのみを含む小さな上部テーブルが必要です。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6" name="図 5"/>
          <p:cNvPicPr>
            <a:picLocks noChangeAspect="1"/>
          </p:cNvPicPr>
          <p:nvPr/>
        </p:nvPicPr>
        <p:blipFill>
          <a:blip r:embed="rId2"/>
          <a:stretch>
            <a:fillRect/>
          </a:stretch>
        </p:blipFill>
        <p:spPr>
          <a:xfrm>
            <a:off x="1938866" y="4669632"/>
            <a:ext cx="6000750" cy="1771650"/>
          </a:xfrm>
          <a:prstGeom prst="rect">
            <a:avLst/>
          </a:prstGeom>
        </p:spPr>
      </p:pic>
    </p:spTree>
    <p:extLst>
      <p:ext uri="{BB962C8B-B14F-4D97-AF65-F5344CB8AC3E}">
        <p14:creationId xmlns:p14="http://schemas.microsoft.com/office/powerpoint/2010/main" val="46813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en-US" altLang="ja-JP" dirty="0"/>
              <a:t>TCR_EL1</a:t>
            </a:r>
            <a:r>
              <a:rPr lang="ja-JP" altLang="en-US" dirty="0"/>
              <a:t>は、</a:t>
            </a:r>
            <a:r>
              <a:rPr lang="en-US" altLang="ja-JP" dirty="0"/>
              <a:t>EL1</a:t>
            </a:r>
            <a:r>
              <a:rPr lang="ja-JP" altLang="en-US" dirty="0"/>
              <a:t>および</a:t>
            </a:r>
            <a:r>
              <a:rPr lang="en-US" altLang="ja-JP" dirty="0"/>
              <a:t>EL0</a:t>
            </a:r>
            <a:r>
              <a:rPr lang="ja-JP" altLang="en-US" dirty="0"/>
              <a:t>の他のメモリ管理機能を制御します。</a:t>
            </a:r>
            <a:br>
              <a:rPr lang="ja-JP" altLang="en-US" dirty="0"/>
            </a:br>
            <a:r>
              <a:rPr lang="ja-JP" altLang="en-US" dirty="0"/>
              <a:t>図</a:t>
            </a:r>
            <a:r>
              <a:rPr lang="en-US" altLang="ja-JP" dirty="0"/>
              <a:t>12-5</a:t>
            </a:r>
            <a:r>
              <a:rPr lang="ja-JP" altLang="en-US" dirty="0"/>
              <a:t>は、アドレス範囲とグラニュールサイズを制御するフィールドのみを示しています。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pic>
        <p:nvPicPr>
          <p:cNvPr id="6" name="図 5"/>
          <p:cNvPicPr>
            <a:picLocks noChangeAspect="1"/>
          </p:cNvPicPr>
          <p:nvPr/>
        </p:nvPicPr>
        <p:blipFill>
          <a:blip r:embed="rId2"/>
          <a:stretch>
            <a:fillRect/>
          </a:stretch>
        </p:blipFill>
        <p:spPr>
          <a:xfrm>
            <a:off x="1966912" y="2624137"/>
            <a:ext cx="5972175" cy="1609725"/>
          </a:xfrm>
          <a:prstGeom prst="rect">
            <a:avLst/>
          </a:prstGeom>
        </p:spPr>
      </p:pic>
    </p:spTree>
    <p:extLst>
      <p:ext uri="{BB962C8B-B14F-4D97-AF65-F5344CB8AC3E}">
        <p14:creationId xmlns:p14="http://schemas.microsoft.com/office/powerpoint/2010/main" val="189981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12.2</a:t>
            </a:r>
            <a:r>
              <a:rPr lang="ja-JP" altLang="en-US" sz="2400" dirty="0"/>
              <a:t>カーネルとアプリケーションの仮想アドレス空間の分離</a:t>
            </a:r>
            <a:endParaRPr kumimoji="1" lang="ja-JP" altLang="en-US" sz="2400" dirty="0"/>
          </a:p>
        </p:txBody>
      </p:sp>
      <p:sp>
        <p:nvSpPr>
          <p:cNvPr id="3" name="コンテンツ プレースホルダー 2"/>
          <p:cNvSpPr>
            <a:spLocks noGrp="1"/>
          </p:cNvSpPr>
          <p:nvPr>
            <p:ph idx="1"/>
          </p:nvPr>
        </p:nvSpPr>
        <p:spPr/>
        <p:txBody>
          <a:bodyPr/>
          <a:lstStyle/>
          <a:p>
            <a:r>
              <a:rPr lang="ja-JP" altLang="en-US" sz="1800" dirty="0"/>
              <a:t>中間物理アドレスサイズ（</a:t>
            </a:r>
            <a:r>
              <a:rPr lang="en-US" altLang="ja-JP" sz="1800" dirty="0"/>
              <a:t>IPS</a:t>
            </a:r>
            <a:r>
              <a:rPr lang="ja-JP" altLang="en-US" sz="1800" dirty="0"/>
              <a:t>）フィールドは、最大出力アドレスサイズを制御します</a:t>
            </a:r>
            <a:r>
              <a:rPr lang="ja-JP" altLang="en-US" sz="1800" dirty="0" smtClean="0"/>
              <a:t>。変換</a:t>
            </a:r>
            <a:r>
              <a:rPr lang="ja-JP" altLang="en-US" sz="1800" dirty="0"/>
              <a:t>がこの範囲外の出力アドレスを指定する場合、アクセスは失敗</a:t>
            </a:r>
            <a:r>
              <a:rPr lang="ja-JP" altLang="en-US" sz="1800" dirty="0" smtClean="0"/>
              <a:t>します</a:t>
            </a:r>
            <a:endParaRPr lang="en-US" altLang="ja-JP" sz="1800" dirty="0"/>
          </a:p>
          <a:p>
            <a:pPr lvl="1"/>
            <a:r>
              <a:rPr lang="en-US" altLang="ja-JP" sz="1800" dirty="0" smtClean="0"/>
              <a:t>000 </a:t>
            </a:r>
            <a:r>
              <a:rPr lang="en-US" altLang="ja-JP" sz="1800" dirty="0"/>
              <a:t>= 32</a:t>
            </a:r>
            <a:r>
              <a:rPr lang="ja-JP" altLang="en-US" sz="1800" dirty="0"/>
              <a:t>ビットの物理アドレス、</a:t>
            </a:r>
            <a:r>
              <a:rPr lang="en-US" altLang="ja-JP" sz="1800" dirty="0"/>
              <a:t>101 = 48</a:t>
            </a:r>
            <a:r>
              <a:rPr lang="ja-JP" altLang="en-US" sz="1800" dirty="0"/>
              <a:t>ビット</a:t>
            </a:r>
            <a:r>
              <a:rPr lang="ja-JP" altLang="en-US" sz="1800" dirty="0" smtClean="0"/>
              <a:t>。</a:t>
            </a:r>
            <a:endParaRPr lang="en-US" altLang="ja-JP" sz="1800" dirty="0" smtClean="0"/>
          </a:p>
          <a:p>
            <a:r>
              <a:rPr lang="en-US" altLang="ja-JP" sz="1800" dirty="0" smtClean="0"/>
              <a:t>2</a:t>
            </a:r>
            <a:r>
              <a:rPr lang="ja-JP" altLang="en-US" sz="1800" dirty="0"/>
              <a:t>ビットのトランスレーショングラニュール（</a:t>
            </a:r>
            <a:r>
              <a:rPr lang="en-US" altLang="ja-JP" sz="1800" dirty="0"/>
              <a:t>TG</a:t>
            </a:r>
            <a:r>
              <a:rPr lang="ja-JP" altLang="en-US" sz="1800" dirty="0"/>
              <a:t>）</a:t>
            </a:r>
            <a:r>
              <a:rPr lang="en-US" altLang="ja-JP" sz="1800" dirty="0"/>
              <a:t>TG1</a:t>
            </a:r>
            <a:r>
              <a:rPr lang="ja-JP" altLang="en-US" sz="1800" dirty="0"/>
              <a:t>および</a:t>
            </a:r>
            <a:r>
              <a:rPr lang="en-US" altLang="ja-JP" sz="1800" dirty="0"/>
              <a:t>TG0</a:t>
            </a:r>
            <a:r>
              <a:rPr lang="ja-JP" altLang="en-US" sz="1800" dirty="0"/>
              <a:t>フィールドは、それぞれカーネルまたはユーザースペースのグラニュルサイズ</a:t>
            </a:r>
            <a:r>
              <a:rPr lang="ja-JP" altLang="en-US" sz="1800" dirty="0" smtClean="0"/>
              <a:t>、</a:t>
            </a:r>
            <a:endParaRPr lang="en-US" altLang="ja-JP" sz="1800" dirty="0" smtClean="0"/>
          </a:p>
          <a:p>
            <a:pPr lvl="1"/>
            <a:r>
              <a:rPr lang="en-US" altLang="ja-JP" sz="1800" dirty="0" smtClean="0"/>
              <a:t>00 </a:t>
            </a:r>
            <a:r>
              <a:rPr lang="en-US" altLang="ja-JP" sz="1800" dirty="0"/>
              <a:t>= 4KB</a:t>
            </a:r>
            <a:r>
              <a:rPr lang="ja-JP" altLang="en-US" sz="1800" dirty="0" err="1"/>
              <a:t>、</a:t>
            </a:r>
            <a:r>
              <a:rPr lang="en-US" altLang="ja-JP" sz="1800" dirty="0"/>
              <a:t>01 = 16KB</a:t>
            </a:r>
            <a:r>
              <a:rPr lang="ja-JP" altLang="en-US" sz="1800" dirty="0" err="1"/>
              <a:t>、</a:t>
            </a:r>
            <a:r>
              <a:rPr lang="en-US" altLang="ja-JP" sz="1800" dirty="0"/>
              <a:t>11 = </a:t>
            </a:r>
            <a:r>
              <a:rPr lang="en-US" altLang="ja-JP" sz="1800" dirty="0" smtClean="0"/>
              <a:t>64KB</a:t>
            </a:r>
          </a:p>
          <a:p>
            <a:r>
              <a:rPr lang="ja-JP" altLang="en-US" sz="1800" dirty="0" smtClean="0"/>
              <a:t>最初</a:t>
            </a:r>
            <a:r>
              <a:rPr lang="ja-JP" altLang="en-US" sz="1800" dirty="0"/>
              <a:t>の検索に使用される変換テーブルのレベルを構成できます</a:t>
            </a:r>
            <a:r>
              <a:rPr lang="ja-JP" altLang="en-US" sz="1800" dirty="0" smtClean="0"/>
              <a:t>。</a:t>
            </a:r>
            <a:endParaRPr lang="en-US" altLang="ja-JP" sz="1800" dirty="0" smtClean="0"/>
          </a:p>
          <a:p>
            <a:pPr lvl="1"/>
            <a:r>
              <a:rPr lang="ja-JP" altLang="en-US" sz="1800" dirty="0" smtClean="0"/>
              <a:t>完全</a:t>
            </a:r>
            <a:r>
              <a:rPr lang="ja-JP" altLang="en-US" sz="1800" dirty="0"/>
              <a:t>な変換プロセスには、</a:t>
            </a:r>
            <a:r>
              <a:rPr lang="en-US" altLang="ja-JP" sz="1800" dirty="0"/>
              <a:t>3</a:t>
            </a:r>
            <a:r>
              <a:rPr lang="ja-JP" altLang="en-US" sz="1800" dirty="0"/>
              <a:t>つまたは</a:t>
            </a:r>
            <a:r>
              <a:rPr lang="en-US" altLang="ja-JP" sz="1800" dirty="0"/>
              <a:t>4</a:t>
            </a:r>
            <a:r>
              <a:rPr lang="ja-JP" altLang="en-US" sz="1800" dirty="0" err="1"/>
              <a:t>つの</a:t>
            </a:r>
            <a:r>
              <a:rPr lang="ja-JP" altLang="en-US" sz="1800" dirty="0"/>
              <a:t>レベルのテーブルが必要になる場合があります</a:t>
            </a:r>
            <a:r>
              <a:rPr lang="ja-JP" altLang="en-US" sz="1800" dirty="0" smtClean="0"/>
              <a:t>。</a:t>
            </a:r>
            <a:endParaRPr lang="en-US" altLang="ja-JP" sz="1800" dirty="0" smtClean="0"/>
          </a:p>
          <a:p>
            <a:pPr lvl="1"/>
            <a:r>
              <a:rPr lang="ja-JP" altLang="en-US" sz="1800" dirty="0" smtClean="0"/>
              <a:t>すべて</a:t>
            </a:r>
            <a:r>
              <a:rPr lang="ja-JP" altLang="en-US" sz="1800" dirty="0"/>
              <a:t>のレベルを実装する必要はありません。</a:t>
            </a:r>
            <a:br>
              <a:rPr lang="ja-JP" altLang="en-US" sz="1800" dirty="0"/>
            </a:br>
            <a:r>
              <a:rPr lang="ja-JP" altLang="en-US" sz="1800" dirty="0"/>
              <a:t>ルックアップの最初のレベルは、実際には、グラニュールサイズと</a:t>
            </a:r>
            <a:r>
              <a:rPr lang="en-US" altLang="ja-JP" sz="1800" dirty="0" err="1"/>
              <a:t>TCR_ELn.TxSZ</a:t>
            </a:r>
            <a:r>
              <a:rPr lang="ja-JP" altLang="en-US" sz="1800" dirty="0"/>
              <a:t>フィールドによって決定されます。</a:t>
            </a:r>
            <a:br>
              <a:rPr lang="ja-JP" altLang="en-US" sz="1800" dirty="0"/>
            </a:br>
            <a:r>
              <a:rPr lang="en-US" altLang="ja-JP" sz="1800" dirty="0"/>
              <a:t>TTBR0_EL1</a:t>
            </a:r>
            <a:r>
              <a:rPr lang="ja-JP" altLang="en-US" sz="1800" dirty="0"/>
              <a:t>と</a:t>
            </a:r>
            <a:r>
              <a:rPr lang="en-US" altLang="ja-JP" sz="1800" dirty="0"/>
              <a:t>TTBR1_EL1</a:t>
            </a:r>
            <a:r>
              <a:rPr lang="ja-JP" altLang="en-US" sz="1800" dirty="0"/>
              <a:t>に対して個別に構成できます。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pic>
        <p:nvPicPr>
          <p:cNvPr id="5" name="図 4"/>
          <p:cNvPicPr>
            <a:picLocks noChangeAspect="1"/>
          </p:cNvPicPr>
          <p:nvPr/>
        </p:nvPicPr>
        <p:blipFill>
          <a:blip r:embed="rId2"/>
          <a:stretch>
            <a:fillRect/>
          </a:stretch>
        </p:blipFill>
        <p:spPr>
          <a:xfrm>
            <a:off x="2142436" y="5118410"/>
            <a:ext cx="4907934" cy="1322872"/>
          </a:xfrm>
          <a:prstGeom prst="rect">
            <a:avLst/>
          </a:prstGeom>
        </p:spPr>
      </p:pic>
    </p:spTree>
    <p:extLst>
      <p:ext uri="{BB962C8B-B14F-4D97-AF65-F5344CB8AC3E}">
        <p14:creationId xmlns:p14="http://schemas.microsoft.com/office/powerpoint/2010/main" val="390123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a:t>
            </a:r>
            <a:r>
              <a:rPr lang="ja-JP" altLang="en-US" dirty="0" smtClean="0"/>
              <a:t>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プロセッサ</a:t>
            </a:r>
            <a:r>
              <a:rPr lang="ja-JP" altLang="en-US" dirty="0"/>
              <a:t>が命令フェッチまたはデータアクセスのために</a:t>
            </a:r>
            <a:r>
              <a:rPr lang="en-US" altLang="ja-JP" dirty="0"/>
              <a:t>64</a:t>
            </a:r>
            <a:r>
              <a:rPr lang="ja-JP" altLang="en-US" dirty="0"/>
              <a:t>ビット仮想アドレスを発行すると、</a:t>
            </a:r>
            <a:r>
              <a:rPr lang="en-US" altLang="ja-JP" dirty="0"/>
              <a:t>MMU</a:t>
            </a:r>
            <a:r>
              <a:rPr lang="ja-JP" altLang="en-US" dirty="0"/>
              <a:t>ハードウェアは仮想アドレスを対応する物理アドレスに変換します</a:t>
            </a:r>
            <a:r>
              <a:rPr lang="ja-JP" altLang="en-US" dirty="0" smtClean="0"/>
              <a:t>。</a:t>
            </a:r>
            <a:endParaRPr lang="en-US" altLang="ja-JP" dirty="0" smtClean="0"/>
          </a:p>
          <a:p>
            <a:endParaRPr lang="en-US" altLang="ja-JP" dirty="0" smtClean="0"/>
          </a:p>
          <a:p>
            <a:r>
              <a:rPr lang="ja-JP" altLang="en-US" dirty="0" smtClean="0"/>
              <a:t>仮想</a:t>
            </a:r>
            <a:r>
              <a:rPr lang="ja-JP" altLang="en-US" dirty="0"/>
              <a:t>アドレスの場合、上位</a:t>
            </a:r>
            <a:r>
              <a:rPr lang="en-US" altLang="ja-JP" dirty="0"/>
              <a:t>16</a:t>
            </a:r>
            <a:r>
              <a:rPr lang="ja-JP" altLang="en-US" dirty="0"/>
              <a:t>ビット</a:t>
            </a:r>
            <a:r>
              <a:rPr lang="en-US" altLang="ja-JP" dirty="0"/>
              <a:t>[63:47]</a:t>
            </a:r>
            <a:r>
              <a:rPr lang="ja-JP" altLang="en-US" dirty="0"/>
              <a:t>はすべて</a:t>
            </a:r>
            <a:r>
              <a:rPr lang="en-US" altLang="ja-JP" dirty="0"/>
              <a:t>0</a:t>
            </a:r>
            <a:r>
              <a:rPr lang="ja-JP" altLang="en-US" dirty="0"/>
              <a:t>または</a:t>
            </a:r>
            <a:r>
              <a:rPr lang="en-US" altLang="ja-JP" dirty="0"/>
              <a:t>1</a:t>
            </a:r>
            <a:r>
              <a:rPr lang="ja-JP" altLang="en-US" dirty="0"/>
              <a:t>でなければなりません。そうでない場合</a:t>
            </a:r>
            <a:r>
              <a:rPr lang="ja-JP" altLang="en-US" dirty="0" smtClean="0"/>
              <a:t>、例外が発生します。</a:t>
            </a:r>
            <a:endParaRPr lang="en-US" altLang="ja-JP" dirty="0" smtClean="0"/>
          </a:p>
          <a:p>
            <a:endParaRPr lang="en-US" altLang="ja-JP" dirty="0" smtClean="0"/>
          </a:p>
          <a:p>
            <a:r>
              <a:rPr lang="ja-JP" altLang="en-US" dirty="0" smtClean="0"/>
              <a:t>次</a:t>
            </a:r>
            <a:r>
              <a:rPr lang="ja-JP" altLang="en-US" dirty="0"/>
              <a:t>に、</a:t>
            </a:r>
            <a:r>
              <a:rPr lang="en-US" altLang="ja-JP" dirty="0"/>
              <a:t>MMU</a:t>
            </a:r>
            <a:r>
              <a:rPr lang="ja-JP" altLang="en-US" dirty="0"/>
              <a:t>がブロックテーブルエントリの物理アドレスビットと元のアドレス</a:t>
            </a:r>
            <a:r>
              <a:rPr lang="ja-JP" altLang="en-US" dirty="0" smtClean="0"/>
              <a:t>の下位</a:t>
            </a:r>
            <a:r>
              <a:rPr lang="en-US" altLang="ja-JP" dirty="0"/>
              <a:t>n</a:t>
            </a:r>
            <a:r>
              <a:rPr lang="ja-JP" altLang="en-US" dirty="0" smtClean="0"/>
              <a:t>ビット</a:t>
            </a:r>
            <a:r>
              <a:rPr lang="ja-JP" altLang="en-US" dirty="0"/>
              <a:t>を組み合わせて最終アドレスを生成するように</a:t>
            </a:r>
            <a:r>
              <a:rPr lang="ja-JP" altLang="en-US" dirty="0" smtClean="0"/>
              <a:t>、下位</a:t>
            </a:r>
            <a:r>
              <a:rPr lang="en-US" altLang="ja-JP" dirty="0" smtClean="0"/>
              <a:t>n</a:t>
            </a:r>
            <a:r>
              <a:rPr lang="ja-JP" altLang="en-US" dirty="0" smtClean="0"/>
              <a:t>ビット</a:t>
            </a:r>
            <a:r>
              <a:rPr lang="ja-JP" altLang="en-US" dirty="0"/>
              <a:t>を使用して選択したセクション内のオフセットを与えます</a:t>
            </a:r>
            <a:r>
              <a:rPr lang="ja-JP" altLang="en-US" dirty="0" smtClean="0"/>
              <a:t>。</a:t>
            </a:r>
            <a:endParaRPr lang="en-US" altLang="ja-JP" dirty="0" smtClean="0"/>
          </a:p>
          <a:p>
            <a:endParaRPr lang="en-US" altLang="ja-JP" dirty="0" smtClean="0"/>
          </a:p>
          <a:p>
            <a:r>
              <a:rPr lang="ja-JP" altLang="en-US" dirty="0" smtClean="0"/>
              <a:t>この</a:t>
            </a:r>
            <a:r>
              <a:rPr lang="ja-JP" altLang="en-US" dirty="0"/>
              <a:t>アーキテクチャは、タグ付きアドレスもサポートしています。</a:t>
            </a:r>
            <a:br>
              <a:rPr lang="ja-JP" altLang="en-US" dirty="0"/>
            </a:br>
            <a:r>
              <a:rPr lang="ja-JP" altLang="en-US" dirty="0"/>
              <a:t>これは、アドレス</a:t>
            </a:r>
            <a:r>
              <a:rPr lang="ja-JP" altLang="en-US" dirty="0" smtClean="0"/>
              <a:t>の上</a:t>
            </a:r>
            <a:r>
              <a:rPr lang="ja-JP" altLang="en-US" dirty="0"/>
              <a:t>位</a:t>
            </a:r>
            <a:r>
              <a:rPr lang="en-US" altLang="ja-JP" dirty="0"/>
              <a:t>8</a:t>
            </a:r>
            <a:r>
              <a:rPr lang="ja-JP" altLang="en-US" dirty="0"/>
              <a:t>ビットが無視される場所です（アドレスの一部ではないものとして扱われます）。</a:t>
            </a:r>
            <a:br>
              <a:rPr lang="ja-JP" altLang="en-US" dirty="0"/>
            </a:br>
            <a:r>
              <a:rPr lang="ja-JP" altLang="en-US" dirty="0"/>
              <a:t>これは、ビットが他の何かに使用できることを意味します。たとえば、ポインターに関する情報を記録します。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spTree>
    <p:extLst>
      <p:ext uri="{BB962C8B-B14F-4D97-AF65-F5344CB8AC3E}">
        <p14:creationId xmlns:p14="http://schemas.microsoft.com/office/powerpoint/2010/main" val="399476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pic>
        <p:nvPicPr>
          <p:cNvPr id="5" name="図 4"/>
          <p:cNvPicPr>
            <a:picLocks noChangeAspect="1"/>
          </p:cNvPicPr>
          <p:nvPr/>
        </p:nvPicPr>
        <p:blipFill>
          <a:blip r:embed="rId2"/>
          <a:stretch>
            <a:fillRect/>
          </a:stretch>
        </p:blipFill>
        <p:spPr>
          <a:xfrm>
            <a:off x="1638829" y="976312"/>
            <a:ext cx="6229350" cy="5286375"/>
          </a:xfrm>
          <a:prstGeom prst="rect">
            <a:avLst/>
          </a:prstGeom>
        </p:spPr>
      </p:pic>
    </p:spTree>
    <p:extLst>
      <p:ext uri="{BB962C8B-B14F-4D97-AF65-F5344CB8AC3E}">
        <p14:creationId xmlns:p14="http://schemas.microsoft.com/office/powerpoint/2010/main" val="4246247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a:t>1</a:t>
            </a:r>
            <a:r>
              <a:rPr lang="ja-JP" altLang="en-US" dirty="0"/>
              <a:t>レベルのルックアップのみを含む単純なアドレス</a:t>
            </a:r>
            <a:r>
              <a:rPr lang="ja-JP" altLang="en-US" dirty="0" smtClean="0"/>
              <a:t>変換において，</a:t>
            </a:r>
            <a:r>
              <a:rPr lang="en-US" altLang="ja-JP" dirty="0" smtClean="0"/>
              <a:t>42</a:t>
            </a:r>
            <a:r>
              <a:rPr lang="ja-JP" altLang="en-US" dirty="0"/>
              <a:t>ビットの仮想アドレスで</a:t>
            </a:r>
            <a:r>
              <a:rPr lang="en-US" altLang="ja-JP" dirty="0" smtClean="0"/>
              <a:t>64KB</a:t>
            </a:r>
            <a:r>
              <a:rPr lang="ja-JP" altLang="en-US" dirty="0" smtClean="0"/>
              <a:t>単位を</a:t>
            </a:r>
            <a:r>
              <a:rPr lang="ja-JP" altLang="en-US" dirty="0"/>
              <a:t>使用していることを前提としています</a:t>
            </a:r>
            <a:r>
              <a:rPr lang="ja-JP" altLang="en-US" dirty="0" smtClean="0"/>
              <a:t>。</a:t>
            </a:r>
            <a:endParaRPr lang="en-US" altLang="ja-JP" dirty="0" smtClean="0"/>
          </a:p>
          <a:p>
            <a:endParaRPr lang="en-US" altLang="ja-JP" dirty="0" smtClean="0"/>
          </a:p>
          <a:p>
            <a:r>
              <a:rPr lang="en-US" altLang="ja-JP" dirty="0" smtClean="0"/>
              <a:t>MMU</a:t>
            </a:r>
            <a:r>
              <a:rPr lang="ja-JP" altLang="en-US" dirty="0"/>
              <a:t>は仮想アドレスを次のように変換します</a:t>
            </a:r>
            <a:r>
              <a:rPr lang="ja-JP" altLang="en-US" dirty="0" smtClean="0"/>
              <a:t>。</a:t>
            </a:r>
            <a:endParaRPr lang="en-US" altLang="ja-JP" dirty="0"/>
          </a:p>
          <a:p>
            <a:pPr lvl="1"/>
            <a:r>
              <a:rPr lang="ja-JP" altLang="ja-JP" dirty="0" smtClean="0"/>
              <a:t>1</a:t>
            </a:r>
            <a:r>
              <a:rPr lang="ja-JP" altLang="ja-JP" dirty="0"/>
              <a:t>. VA [63:42] = 1の場合、TTBR1</a:t>
            </a:r>
            <a:r>
              <a:rPr lang="ja-JP" altLang="ja-JP" dirty="0" smtClean="0"/>
              <a:t>は</a:t>
            </a:r>
            <a:r>
              <a:rPr lang="ja-JP" altLang="en-US" dirty="0" smtClean="0"/>
              <a:t>ファースト</a:t>
            </a:r>
            <a:r>
              <a:rPr lang="ja-JP" altLang="ja-JP" dirty="0" smtClean="0"/>
              <a:t>ページテーブル</a:t>
            </a:r>
            <a:r>
              <a:rPr lang="ja-JP" altLang="ja-JP" dirty="0"/>
              <a:t>のベースアドレスに使用されます。</a:t>
            </a:r>
            <a:br>
              <a:rPr lang="ja-JP" altLang="ja-JP" dirty="0"/>
            </a:br>
            <a:r>
              <a:rPr lang="ja-JP" altLang="ja-JP" dirty="0"/>
              <a:t>VA [63:42] = 0の場合、TTBR0</a:t>
            </a:r>
            <a:r>
              <a:rPr lang="ja-JP" altLang="ja-JP" dirty="0" smtClean="0"/>
              <a:t>は</a:t>
            </a:r>
            <a:r>
              <a:rPr lang="ja-JP" altLang="en-US" dirty="0"/>
              <a:t>ファースト</a:t>
            </a:r>
            <a:r>
              <a:rPr lang="ja-JP" altLang="ja-JP" dirty="0" smtClean="0"/>
              <a:t>ページテーブル</a:t>
            </a:r>
            <a:r>
              <a:rPr lang="ja-JP" altLang="ja-JP" dirty="0"/>
              <a:t>のベースアドレスに使用されます。</a:t>
            </a:r>
            <a:br>
              <a:rPr lang="ja-JP" altLang="ja-JP" dirty="0"/>
            </a:br>
            <a:endParaRPr lang="en-US" altLang="ja-JP" dirty="0"/>
          </a:p>
          <a:p>
            <a:pPr lvl="1"/>
            <a:r>
              <a:rPr lang="ja-JP" altLang="ja-JP" dirty="0" smtClean="0"/>
              <a:t>2</a:t>
            </a:r>
            <a:r>
              <a:rPr lang="ja-JP" altLang="ja-JP" dirty="0"/>
              <a:t>.ページテーブルには8192個の64ビットページテーブルエントリが含まれ、VA [41:29]を使用してインデックスが作成されます。</a:t>
            </a:r>
            <a:br>
              <a:rPr lang="ja-JP" altLang="ja-JP" dirty="0"/>
            </a:br>
            <a:r>
              <a:rPr lang="ja-JP" altLang="ja-JP" dirty="0"/>
              <a:t>MMUは、テーブルから関連するレベル</a:t>
            </a:r>
            <a:r>
              <a:rPr lang="ja-JP" altLang="ja-JP" dirty="0" smtClean="0"/>
              <a:t>2</a:t>
            </a:r>
            <a:r>
              <a:rPr lang="ja-JP" altLang="en-US" dirty="0" smtClean="0"/>
              <a:t>の</a:t>
            </a:r>
            <a:r>
              <a:rPr lang="ja-JP" altLang="ja-JP" dirty="0" smtClean="0"/>
              <a:t>ページテーブルエントリ</a:t>
            </a:r>
            <a:r>
              <a:rPr lang="ja-JP" altLang="ja-JP" dirty="0"/>
              <a:t>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spTree>
    <p:extLst>
      <p:ext uri="{BB962C8B-B14F-4D97-AF65-F5344CB8AC3E}">
        <p14:creationId xmlns:p14="http://schemas.microsoft.com/office/powerpoint/2010/main" val="374610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354013" lvl="1" indent="0">
              <a:buNone/>
            </a:pPr>
            <a:r>
              <a:rPr lang="ja-JP" altLang="ja-JP" dirty="0"/>
              <a:t>3. MMUは、ページテーブルエントリの有効性と、要求されたメモリアクセスが許可されているかどうかをチェックします。</a:t>
            </a:r>
            <a:br>
              <a:rPr lang="ja-JP" altLang="ja-JP" dirty="0"/>
            </a:br>
            <a:r>
              <a:rPr lang="ja-JP" altLang="ja-JP" dirty="0"/>
              <a:t>有効で</a:t>
            </a:r>
            <a:r>
              <a:rPr lang="ja-JP" altLang="ja-JP" dirty="0" smtClean="0"/>
              <a:t>あ</a:t>
            </a:r>
            <a:r>
              <a:rPr lang="ja-JP" altLang="en-US" dirty="0" smtClean="0"/>
              <a:t>れば</a:t>
            </a:r>
            <a:r>
              <a:rPr lang="ja-JP" altLang="ja-JP" dirty="0" smtClean="0"/>
              <a:t>メモリアクセス</a:t>
            </a:r>
            <a:r>
              <a:rPr lang="ja-JP" altLang="ja-JP" dirty="0"/>
              <a:t>は許可されます。</a:t>
            </a:r>
            <a:br>
              <a:rPr lang="ja-JP" altLang="ja-JP" dirty="0"/>
            </a:br>
            <a:r>
              <a:rPr lang="ja-JP" altLang="ja-JP" dirty="0"/>
              <a:t/>
            </a:r>
            <a:br>
              <a:rPr lang="ja-JP" altLang="ja-JP" dirty="0"/>
            </a:br>
            <a:r>
              <a:rPr lang="ja-JP" altLang="ja-JP" dirty="0"/>
              <a:t>4. 12-9ページの図12-7では、ページテーブルエントリは512MBページを参照しています（ブロック記述子です）。</a:t>
            </a:r>
            <a:br>
              <a:rPr lang="ja-JP" altLang="ja-JP" dirty="0"/>
            </a:br>
            <a:r>
              <a:rPr lang="ja-JP" altLang="ja-JP" dirty="0"/>
              <a:t/>
            </a:r>
            <a:br>
              <a:rPr lang="ja-JP" altLang="ja-JP" dirty="0"/>
            </a:br>
            <a:r>
              <a:rPr lang="ja-JP" altLang="ja-JP" dirty="0"/>
              <a:t>5.ビット[47:29]はこのページテーブルエントリから取得され、物理アドレスのビット[47:29]を形成します。</a:t>
            </a:r>
            <a:br>
              <a:rPr lang="ja-JP" altLang="ja-JP" dirty="0"/>
            </a:br>
            <a:r>
              <a:rPr lang="ja-JP" altLang="ja-JP" dirty="0"/>
              <a:t/>
            </a:r>
            <a:br>
              <a:rPr lang="ja-JP" altLang="ja-JP" dirty="0"/>
            </a:br>
            <a:r>
              <a:rPr lang="ja-JP" altLang="ja-JP" dirty="0"/>
              <a:t>6. 512MBのページがあるため、VAのビット[28：0]はPA [28：0]を形成するために使用されます。</a:t>
            </a:r>
            <a:br>
              <a:rPr lang="ja-JP" altLang="ja-JP" dirty="0"/>
            </a:br>
            <a:r>
              <a:rPr lang="ja-JP" altLang="ja-JP" dirty="0"/>
              <a:t>12-15ページの変換テーブルへのグラニュールサイズの影響を参照してください。</a:t>
            </a:r>
            <a:br>
              <a:rPr lang="ja-JP" altLang="ja-JP" dirty="0"/>
            </a:br>
            <a:r>
              <a:rPr lang="ja-JP" altLang="ja-JP" dirty="0"/>
              <a:t/>
            </a:r>
            <a:br>
              <a:rPr lang="ja-JP" altLang="ja-JP" dirty="0"/>
            </a:br>
            <a:r>
              <a:rPr lang="ja-JP" altLang="ja-JP" dirty="0"/>
              <a:t>7.ページテーブルエントリからの追加情報とともに、完全なPA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252523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実際には、このような単純な変換プロセスでは、アドレス</a:t>
            </a:r>
            <a:r>
              <a:rPr lang="ja-JP" altLang="en-US" dirty="0" smtClean="0"/>
              <a:t>空間の分割粒度が厳しく</a:t>
            </a:r>
            <a:r>
              <a:rPr lang="ja-JP" altLang="en-US" dirty="0"/>
              <a:t>制限されます</a:t>
            </a:r>
            <a:r>
              <a:rPr lang="ja-JP" altLang="en-US" dirty="0" smtClean="0"/>
              <a:t>。</a:t>
            </a:r>
            <a:endParaRPr lang="en-US" altLang="ja-JP" dirty="0" smtClean="0"/>
          </a:p>
          <a:p>
            <a:endParaRPr lang="en-US" altLang="ja-JP" dirty="0" smtClean="0"/>
          </a:p>
          <a:p>
            <a:r>
              <a:rPr lang="ja-JP" altLang="en-US" dirty="0" smtClean="0"/>
              <a:t>この</a:t>
            </a:r>
            <a:r>
              <a:rPr lang="ja-JP" altLang="en-US" dirty="0"/>
              <a:t>第</a:t>
            </a:r>
            <a:r>
              <a:rPr lang="en-US" altLang="ja-JP" dirty="0"/>
              <a:t>1</a:t>
            </a:r>
            <a:r>
              <a:rPr lang="ja-JP" altLang="en-US" dirty="0"/>
              <a:t>レベルの変換テーブルのみを使用する代わりに、第</a:t>
            </a:r>
            <a:r>
              <a:rPr lang="en-US" altLang="ja-JP" dirty="0"/>
              <a:t>1</a:t>
            </a:r>
            <a:r>
              <a:rPr lang="ja-JP" altLang="en-US" dirty="0"/>
              <a:t>レベルのテーブルエントリは第</a:t>
            </a:r>
            <a:r>
              <a:rPr lang="en-US" altLang="ja-JP" dirty="0"/>
              <a:t>2</a:t>
            </a:r>
            <a:r>
              <a:rPr lang="ja-JP" altLang="en-US" dirty="0"/>
              <a:t>レベルのページテーブルを指すこともできます。</a:t>
            </a:r>
            <a:br>
              <a:rPr lang="ja-JP" altLang="en-US" dirty="0"/>
            </a:br>
            <a:r>
              <a:rPr lang="ja-JP" altLang="en-US" dirty="0"/>
              <a:t>このようにして、</a:t>
            </a:r>
            <a:r>
              <a:rPr lang="en-US" altLang="ja-JP" dirty="0"/>
              <a:t>OS</a:t>
            </a:r>
            <a:r>
              <a:rPr lang="ja-JP" altLang="en-US" dirty="0"/>
              <a:t>は仮想メモリの大きなセクションをさらに小さなページに分割できます</a:t>
            </a:r>
            <a:r>
              <a:rPr lang="ja-JP" altLang="en-US" dirty="0" smtClean="0"/>
              <a:t>。</a:t>
            </a:r>
            <a:endParaRPr lang="en-US" altLang="ja-JP" dirty="0" smtClean="0"/>
          </a:p>
          <a:p>
            <a:endParaRPr lang="en-US" altLang="ja-JP" dirty="0" smtClean="0"/>
          </a:p>
          <a:p>
            <a:r>
              <a:rPr lang="ja-JP" altLang="en-US" dirty="0" smtClean="0"/>
              <a:t>第</a:t>
            </a:r>
            <a:r>
              <a:rPr lang="en-US" altLang="ja-JP" dirty="0" smtClean="0"/>
              <a:t>2</a:t>
            </a:r>
            <a:r>
              <a:rPr lang="ja-JP" altLang="en-US" dirty="0"/>
              <a:t>レベルのテーブルの場合、第</a:t>
            </a:r>
            <a:r>
              <a:rPr lang="en-US" altLang="ja-JP" dirty="0"/>
              <a:t>1</a:t>
            </a:r>
            <a:r>
              <a:rPr lang="ja-JP" altLang="en-US" dirty="0"/>
              <a:t>レベルの記述子には、第</a:t>
            </a:r>
            <a:r>
              <a:rPr lang="en-US" altLang="ja-JP" dirty="0"/>
              <a:t>2</a:t>
            </a:r>
            <a:r>
              <a:rPr lang="ja-JP" altLang="en-US" dirty="0"/>
              <a:t>レベルのページテーブルの物理ベースアドレスが含まれます。</a:t>
            </a:r>
            <a:br>
              <a:rPr lang="ja-JP" altLang="en-US" dirty="0"/>
            </a:br>
            <a:r>
              <a:rPr lang="ja-JP" altLang="en-US" dirty="0"/>
              <a:t>プロセッサによって要求された仮想アドレスに対応する物理アドレスは、第</a:t>
            </a:r>
            <a:r>
              <a:rPr lang="en-US" altLang="ja-JP" dirty="0"/>
              <a:t>2</a:t>
            </a:r>
            <a:r>
              <a:rPr lang="ja-JP" altLang="en-US" dirty="0"/>
              <a:t>レベル記述子にあります</a:t>
            </a:r>
            <a:r>
              <a:rPr lang="ja-JP" altLang="en-US" dirty="0" smtClean="0"/>
              <a:t>。</a:t>
            </a:r>
            <a:endParaRPr lang="en-US" altLang="ja-JP" dirty="0" smtClean="0"/>
          </a:p>
          <a:p>
            <a:endParaRPr lang="en-US" altLang="ja-JP" dirty="0" smtClean="0"/>
          </a:p>
          <a:p>
            <a:r>
              <a:rPr lang="ja-JP" altLang="en-US" dirty="0" smtClean="0"/>
              <a:t>図</a:t>
            </a:r>
            <a:r>
              <a:rPr lang="en-US" altLang="ja-JP" dirty="0"/>
              <a:t>12-8</a:t>
            </a:r>
            <a:r>
              <a:rPr lang="ja-JP" altLang="en-US" dirty="0"/>
              <a:t>は、通常の</a:t>
            </a:r>
            <a:r>
              <a:rPr lang="en-US" altLang="ja-JP" dirty="0"/>
              <a:t>64KB</a:t>
            </a:r>
            <a:r>
              <a:rPr lang="ja-JP" altLang="en-US" dirty="0"/>
              <a:t>ページのステージ</a:t>
            </a:r>
            <a:r>
              <a:rPr lang="en-US" altLang="ja-JP" dirty="0"/>
              <a:t>1</a:t>
            </a:r>
            <a:r>
              <a:rPr lang="ja-JP" altLang="en-US" dirty="0" err="1"/>
              <a:t>、</a:t>
            </a:r>
            <a:r>
              <a:rPr lang="ja-JP" altLang="en-US" dirty="0"/>
              <a:t>レベル</a:t>
            </a:r>
            <a:r>
              <a:rPr lang="en-US" altLang="ja-JP" dirty="0"/>
              <a:t>2</a:t>
            </a:r>
            <a:r>
              <a:rPr lang="ja-JP" altLang="en-US" dirty="0"/>
              <a:t>から始まる</a:t>
            </a:r>
            <a:r>
              <a:rPr lang="en-US" altLang="ja-JP" dirty="0"/>
              <a:t>64</a:t>
            </a:r>
            <a:r>
              <a:rPr lang="ja-JP" altLang="en-US" dirty="0"/>
              <a:t>ビットグラニュールの変換の例を示しています。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spTree>
    <p:extLst>
      <p:ext uri="{BB962C8B-B14F-4D97-AF65-F5344CB8AC3E}">
        <p14:creationId xmlns:p14="http://schemas.microsoft.com/office/powerpoint/2010/main" val="30636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プログラムごとに同じ仮想メモリアドレス空間を使用できます。</a:t>
            </a:r>
            <a:br>
              <a:rPr lang="ja-JP" altLang="en-US" dirty="0"/>
            </a:br>
            <a:r>
              <a:rPr lang="ja-JP" altLang="en-US" dirty="0"/>
              <a:t>物理メモリが断片化されている場合でも、連続した仮想メモリマップを操作することもできます。</a:t>
            </a:r>
            <a:br>
              <a:rPr lang="ja-JP" altLang="en-US" dirty="0"/>
            </a:br>
            <a:r>
              <a:rPr lang="ja-JP" altLang="en-US" dirty="0"/>
              <a:t>この仮想アドレス空間は、システム内のメモリの実際の物理マップとは別のものです。</a:t>
            </a:r>
            <a:br>
              <a:rPr lang="ja-JP" altLang="en-US" dirty="0"/>
            </a:br>
            <a:r>
              <a:rPr lang="ja-JP" altLang="en-US" dirty="0"/>
              <a:t>仮想メモリ空間で実行するアプリケーションを作成、コンパイル、およびリンクできます。</a:t>
            </a:r>
            <a:br>
              <a:rPr lang="ja-JP" altLang="en-US" dirty="0"/>
            </a:br>
            <a:r>
              <a:rPr lang="ja-JP" altLang="en-US" dirty="0"/>
              <a:t>メモリの仮想ビューと物理ビューを示すシステム例は</a:t>
            </a:r>
            <a:r>
              <a:rPr lang="ja-JP" altLang="en-US" dirty="0" smtClean="0"/>
              <a:t>、</a:t>
            </a:r>
            <a:r>
              <a:rPr lang="en-US" altLang="ja-JP" dirty="0" smtClean="0"/>
              <a:t>4</a:t>
            </a:r>
            <a:r>
              <a:rPr lang="ja-JP" altLang="en-US" dirty="0" smtClean="0"/>
              <a:t>ページ</a:t>
            </a:r>
            <a:r>
              <a:rPr lang="ja-JP" altLang="en-US" dirty="0"/>
              <a:t>の図</a:t>
            </a:r>
            <a:r>
              <a:rPr lang="en-US" altLang="ja-JP" dirty="0"/>
              <a:t>12-2</a:t>
            </a:r>
            <a:r>
              <a:rPr lang="ja-JP" altLang="en-US" dirty="0"/>
              <a:t>に示されています。</a:t>
            </a:r>
            <a:br>
              <a:rPr lang="ja-JP" altLang="en-US" dirty="0"/>
            </a:br>
            <a:r>
              <a:rPr lang="ja-JP" altLang="en-US" dirty="0"/>
              <a:t>単一のシステム内の異なるプロセッサとデバイスは、異なる仮想アドレスマップと物理アドレスマップを持つ場合があります。</a:t>
            </a:r>
            <a:br>
              <a:rPr lang="ja-JP" altLang="en-US" dirty="0"/>
            </a:br>
            <a:r>
              <a:rPr lang="en-US" altLang="ja-JP" dirty="0"/>
              <a:t>OS</a:t>
            </a:r>
            <a:r>
              <a:rPr lang="ja-JP" altLang="en-US" dirty="0"/>
              <a:t>は、これら</a:t>
            </a:r>
            <a:r>
              <a:rPr lang="en-US" altLang="ja-JP" dirty="0"/>
              <a:t>2</a:t>
            </a:r>
            <a:r>
              <a:rPr lang="ja-JP" altLang="en-US" dirty="0" err="1"/>
              <a:t>つの</a:t>
            </a:r>
            <a:r>
              <a:rPr lang="ja-JP" altLang="en-US" dirty="0"/>
              <a:t>メモリビュー間で変換するように</a:t>
            </a:r>
            <a:r>
              <a:rPr lang="en-US" altLang="ja-JP" dirty="0"/>
              <a:t>MMU</a:t>
            </a:r>
            <a:r>
              <a:rPr lang="ja-JP" altLang="en-US" dirty="0"/>
              <a:t>をプログラムします。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320015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pic>
        <p:nvPicPr>
          <p:cNvPr id="5" name="図 4"/>
          <p:cNvPicPr>
            <a:picLocks noChangeAspect="1"/>
          </p:cNvPicPr>
          <p:nvPr/>
        </p:nvPicPr>
        <p:blipFill>
          <a:blip r:embed="rId2"/>
          <a:stretch>
            <a:fillRect/>
          </a:stretch>
        </p:blipFill>
        <p:spPr>
          <a:xfrm>
            <a:off x="1553104" y="1173759"/>
            <a:ext cx="6400800" cy="4610100"/>
          </a:xfrm>
          <a:prstGeom prst="rect">
            <a:avLst/>
          </a:prstGeom>
        </p:spPr>
      </p:pic>
    </p:spTree>
    <p:extLst>
      <p:ext uri="{BB962C8B-B14F-4D97-AF65-F5344CB8AC3E}">
        <p14:creationId xmlns:p14="http://schemas.microsoft.com/office/powerpoint/2010/main" val="405932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各第</a:t>
            </a:r>
            <a:r>
              <a:rPr lang="en-US" altLang="ja-JP" dirty="0"/>
              <a:t>2</a:t>
            </a:r>
            <a:r>
              <a:rPr lang="ja-JP" altLang="en-US" dirty="0"/>
              <a:t>レベルのテーブルは、</a:t>
            </a:r>
            <a:r>
              <a:rPr lang="en-US" altLang="ja-JP" dirty="0"/>
              <a:t>1</a:t>
            </a:r>
            <a:r>
              <a:rPr lang="ja-JP" altLang="en-US" dirty="0"/>
              <a:t>つ以上の第</a:t>
            </a:r>
            <a:r>
              <a:rPr lang="en-US" altLang="ja-JP" dirty="0"/>
              <a:t>1</a:t>
            </a:r>
            <a:r>
              <a:rPr lang="ja-JP" altLang="en-US" dirty="0"/>
              <a:t>レベルのエントリに関連付けられています</a:t>
            </a:r>
            <a:r>
              <a:rPr lang="ja-JP" altLang="en-US" dirty="0" smtClean="0"/>
              <a:t>。</a:t>
            </a:r>
            <a:endParaRPr lang="en-US" altLang="ja-JP" dirty="0" smtClean="0"/>
          </a:p>
          <a:p>
            <a:endParaRPr lang="en-US" altLang="ja-JP" dirty="0" smtClean="0"/>
          </a:p>
          <a:p>
            <a:r>
              <a:rPr lang="ja-JP" altLang="en-US" dirty="0" smtClean="0"/>
              <a:t>同じ</a:t>
            </a:r>
            <a:r>
              <a:rPr lang="ja-JP" altLang="en-US" dirty="0"/>
              <a:t>第</a:t>
            </a:r>
            <a:r>
              <a:rPr lang="en-US" altLang="ja-JP" dirty="0"/>
              <a:t>2</a:t>
            </a:r>
            <a:r>
              <a:rPr lang="ja-JP" altLang="en-US" dirty="0"/>
              <a:t>レベルのテーブルを指す複数の第</a:t>
            </a:r>
            <a:r>
              <a:rPr lang="en-US" altLang="ja-JP" dirty="0"/>
              <a:t>1</a:t>
            </a:r>
            <a:r>
              <a:rPr lang="ja-JP" altLang="en-US" dirty="0"/>
              <a:t>レベル記述子を持つことができます。つまり、複数の仮想ロケーションを同じ物理アドレスにエイリアスできます。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1678173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31</a:t>
            </a:r>
            <a:r>
              <a:rPr lang="ja-JP" altLang="ja-JP" dirty="0" smtClean="0"/>
              <a:t>ページ</a:t>
            </a:r>
            <a:r>
              <a:rPr lang="ja-JP" altLang="ja-JP" dirty="0"/>
              <a:t>の図12-8は、2つのレベルのルックアップがある状況を説明しています</a:t>
            </a:r>
            <a:r>
              <a:rPr lang="ja-JP" altLang="ja-JP" dirty="0" smtClean="0"/>
              <a:t>。繰り返します</a:t>
            </a:r>
            <a:r>
              <a:rPr lang="ja-JP" altLang="ja-JP" dirty="0"/>
              <a:t>が、これは64KBのグラニュールと42ビットの仮想アドレス空間を想定しています。</a:t>
            </a:r>
            <a:br>
              <a:rPr lang="ja-JP" altLang="ja-JP" dirty="0"/>
            </a:br>
            <a:endParaRPr lang="en-US" altLang="ja-JP" dirty="0" smtClean="0"/>
          </a:p>
          <a:p>
            <a:r>
              <a:rPr lang="ja-JP" altLang="ja-JP" dirty="0" smtClean="0"/>
              <a:t>1. VA [63:42] = 1の場合、TTBR1は最初のページテーブルのベースアドレスに使用されます。</a:t>
            </a:r>
            <a:br>
              <a:rPr lang="ja-JP" altLang="ja-JP" dirty="0" smtClean="0"/>
            </a:br>
            <a:r>
              <a:rPr lang="ja-JP" altLang="ja-JP" dirty="0" smtClean="0"/>
              <a:t>VA [63:42] = 0の場合、TTBR0は最初のページテーブルのベースアドレスに使用されます。</a:t>
            </a:r>
            <a:r>
              <a:rPr lang="ja-JP" altLang="ja-JP" dirty="0"/>
              <a:t/>
            </a:r>
            <a:br>
              <a:rPr lang="ja-JP" altLang="ja-JP" dirty="0"/>
            </a:br>
            <a:endParaRPr lang="en-US" altLang="ja-JP" dirty="0" smtClean="0"/>
          </a:p>
          <a:p>
            <a:r>
              <a:rPr lang="ja-JP" altLang="ja-JP" dirty="0" smtClean="0"/>
              <a:t>2</a:t>
            </a:r>
            <a:r>
              <a:rPr lang="ja-JP" altLang="ja-JP" dirty="0"/>
              <a:t>.ページテーブルには8192個の64ビットページテーブルエントリが含まれ、VA [41:29]を介してインデックスが付けられます。</a:t>
            </a:r>
            <a:br>
              <a:rPr lang="ja-JP" altLang="ja-JP" dirty="0"/>
            </a:br>
            <a:r>
              <a:rPr lang="ja-JP" altLang="ja-JP" dirty="0"/>
              <a:t>MMUは、テーブルから関連するレベル2ページのテーブルエントリを読み取ります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2489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696913" lvl="1" indent="-342900"/>
            <a:r>
              <a:rPr lang="ja-JP" altLang="ja-JP" dirty="0"/>
              <a:t>3. MMUは、レベル2のページテーブルエントリの有効性と、要求されたメモリアクセスが許可されているかどうかをチェックします。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endParaRPr lang="en-US" altLang="ja-JP" dirty="0" smtClean="0"/>
          </a:p>
          <a:p>
            <a:pPr marL="696913" lvl="1" indent="-342900"/>
            <a:r>
              <a:rPr lang="ja-JP" altLang="ja-JP" dirty="0" smtClean="0"/>
              <a:t>4</a:t>
            </a:r>
            <a:r>
              <a:rPr lang="ja-JP" altLang="ja-JP" dirty="0"/>
              <a:t>. 12-10ページの図12-8では、レベル2ページテーブルエントリはレベル3ページテーブルのアドレスを参照します（テーブル記述子です）。</a:t>
            </a:r>
            <a:br>
              <a:rPr lang="ja-JP" altLang="ja-JP" dirty="0"/>
            </a:br>
            <a:endParaRPr lang="en-US" altLang="ja-JP" dirty="0" smtClean="0"/>
          </a:p>
          <a:p>
            <a:pPr marL="696913" lvl="1" indent="-342900"/>
            <a:r>
              <a:rPr lang="ja-JP" altLang="ja-JP" dirty="0" smtClean="0"/>
              <a:t>5</a:t>
            </a:r>
            <a:r>
              <a:rPr lang="ja-JP" altLang="ja-JP" dirty="0"/>
              <a:t>.ビット[47:16]はレベル2ページテーブルエントリから取得され、レベル3ページテーブルのベースアドレスを形成します。</a:t>
            </a:r>
            <a:br>
              <a:rPr lang="ja-JP" altLang="ja-JP" dirty="0"/>
            </a:br>
            <a:endParaRPr lang="en-US" altLang="ja-JP" dirty="0" smtClean="0"/>
          </a:p>
          <a:p>
            <a:pPr marL="696913" lvl="1" indent="-342900"/>
            <a:r>
              <a:rPr lang="ja-JP" altLang="ja-JP" dirty="0" smtClean="0"/>
              <a:t>6</a:t>
            </a:r>
            <a:r>
              <a:rPr lang="ja-JP" altLang="ja-JP" dirty="0"/>
              <a:t>. VAのビット[28:16]は、レベル3のページテーブルエントリにインデックスを付けるために使用されます。</a:t>
            </a:r>
            <a:br>
              <a:rPr lang="ja-JP" altLang="ja-JP" dirty="0"/>
            </a:br>
            <a:r>
              <a:rPr lang="ja-JP" altLang="ja-JP" dirty="0"/>
              <a:t>MMUは、テーブルから関連するレベル3ページのテーブルエントリを読み取ります</a:t>
            </a:r>
            <a:r>
              <a:rPr lang="ja-JP"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33</a:t>
            </a:fld>
            <a:endParaRPr lang="en-US" altLang="ja-JP"/>
          </a:p>
        </p:txBody>
      </p:sp>
    </p:spTree>
    <p:extLst>
      <p:ext uri="{BB962C8B-B14F-4D97-AF65-F5344CB8AC3E}">
        <p14:creationId xmlns:p14="http://schemas.microsoft.com/office/powerpoint/2010/main" val="3498736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a:t>
            </a:r>
            <a:r>
              <a:rPr lang="ja-JP" altLang="en-US" dirty="0"/>
              <a:t>仮想アドレスから物理アドレスへの変換</a:t>
            </a:r>
            <a:endParaRPr kumimoji="1" lang="ja-JP" altLang="en-US" dirty="0"/>
          </a:p>
        </p:txBody>
      </p:sp>
      <p:sp>
        <p:nvSpPr>
          <p:cNvPr id="3" name="コンテンツ プレースホルダー 2"/>
          <p:cNvSpPr>
            <a:spLocks noGrp="1"/>
          </p:cNvSpPr>
          <p:nvPr>
            <p:ph idx="1"/>
          </p:nvPr>
        </p:nvSpPr>
        <p:spPr/>
        <p:txBody>
          <a:bodyPr/>
          <a:lstStyle/>
          <a:p>
            <a:pPr marL="696913" lvl="1" indent="-342900"/>
            <a:r>
              <a:rPr lang="ja-JP" altLang="ja-JP" dirty="0"/>
              <a:t>7. MMUは、レベル3のページテーブルエントリの有効性と、要求されたメモリアクセスが許可されているかどうかをチェックします。</a:t>
            </a:r>
            <a:br>
              <a:rPr lang="ja-JP" altLang="ja-JP" dirty="0"/>
            </a:br>
            <a:r>
              <a:rPr lang="ja-JP" altLang="ja-JP" dirty="0"/>
              <a:t>有効であると仮定すると、メモリアクセスは許可されます。</a:t>
            </a:r>
            <a:br>
              <a:rPr lang="ja-JP" altLang="ja-JP" dirty="0"/>
            </a:br>
            <a:endParaRPr lang="en-US" altLang="ja-JP" dirty="0" smtClean="0"/>
          </a:p>
          <a:p>
            <a:pPr marL="696913" lvl="1" indent="-342900"/>
            <a:r>
              <a:rPr lang="ja-JP" altLang="ja-JP" dirty="0" smtClean="0"/>
              <a:t>8</a:t>
            </a:r>
            <a:r>
              <a:rPr lang="ja-JP" altLang="ja-JP" dirty="0"/>
              <a:t>. 12-10ページの図12-8では、レベル3のページテーブルエントリは64KBページを参照しています（ページ記述子です）。</a:t>
            </a:r>
            <a:br>
              <a:rPr lang="ja-JP" altLang="ja-JP" dirty="0"/>
            </a:br>
            <a:endParaRPr lang="en-US" altLang="ja-JP" dirty="0" smtClean="0"/>
          </a:p>
          <a:p>
            <a:pPr marL="696913" lvl="1" indent="-342900"/>
            <a:r>
              <a:rPr lang="ja-JP" altLang="ja-JP" dirty="0" smtClean="0"/>
              <a:t>9</a:t>
            </a:r>
            <a:r>
              <a:rPr lang="ja-JP" altLang="ja-JP" dirty="0"/>
              <a:t>.ビット[47:16]はレベル3ページテーブルエントリから取得され、PA [47:16]を形成するために使用されます。</a:t>
            </a:r>
            <a:br>
              <a:rPr lang="ja-JP" altLang="ja-JP" dirty="0"/>
            </a:br>
            <a:endParaRPr lang="en-US" altLang="ja-JP" dirty="0" smtClean="0"/>
          </a:p>
          <a:p>
            <a:pPr marL="696913" lvl="1" indent="-342900"/>
            <a:r>
              <a:rPr lang="ja-JP" altLang="ja-JP" dirty="0" smtClean="0"/>
              <a:t>10</a:t>
            </a:r>
            <a:r>
              <a:rPr lang="ja-JP" altLang="ja-JP" dirty="0"/>
              <a:t>. 64KBページがあるため、VA [15：0]はPA [15：0]を形成するために使用されます。</a:t>
            </a:r>
            <a:br>
              <a:rPr lang="ja-JP" altLang="ja-JP" dirty="0"/>
            </a:br>
            <a:endParaRPr lang="en-US" altLang="ja-JP" dirty="0" smtClean="0"/>
          </a:p>
          <a:p>
            <a:pPr marL="696913" lvl="1" indent="-342900"/>
            <a:r>
              <a:rPr lang="ja-JP" altLang="ja-JP" dirty="0" smtClean="0"/>
              <a:t>11</a:t>
            </a:r>
            <a:r>
              <a:rPr lang="ja-JP" altLang="ja-JP" dirty="0"/>
              <a:t>.ページテーブルエントリからの追加情報とともに、完全なPA [47：0]が返されます。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34</a:t>
            </a:fld>
            <a:endParaRPr lang="en-US" altLang="ja-JP"/>
          </a:p>
        </p:txBody>
      </p:sp>
    </p:spTree>
    <p:extLst>
      <p:ext uri="{BB962C8B-B14F-4D97-AF65-F5344CB8AC3E}">
        <p14:creationId xmlns:p14="http://schemas.microsoft.com/office/powerpoint/2010/main" val="3917070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p>
        </p:txBody>
      </p:sp>
      <p:sp>
        <p:nvSpPr>
          <p:cNvPr id="3" name="コンテンツ プレースホルダー 2"/>
          <p:cNvSpPr>
            <a:spLocks noGrp="1"/>
          </p:cNvSpPr>
          <p:nvPr>
            <p:ph idx="1"/>
          </p:nvPr>
        </p:nvSpPr>
        <p:spPr/>
        <p:txBody>
          <a:bodyPr/>
          <a:lstStyle/>
          <a:p>
            <a:r>
              <a:rPr lang="ja-JP" altLang="en-US" dirty="0"/>
              <a:t>理論的には、セキュアおよび非セキュア物理アドレス空間は互いに独立しており、並行して存在します。</a:t>
            </a:r>
            <a:br>
              <a:rPr lang="ja-JP" altLang="en-US" dirty="0"/>
            </a:br>
            <a:r>
              <a:rPr lang="ja-JP" altLang="en-US" dirty="0"/>
              <a:t>システムは、</a:t>
            </a:r>
            <a:r>
              <a:rPr lang="en-US" altLang="ja-JP" dirty="0"/>
              <a:t>2</a:t>
            </a:r>
            <a:r>
              <a:rPr lang="ja-JP" altLang="en-US" dirty="0" err="1"/>
              <a:t>つの</a:t>
            </a:r>
            <a:r>
              <a:rPr lang="ja-JP" altLang="en-US" dirty="0"/>
              <a:t>完全に独立したメモリシステムを持つように設計できます</a:t>
            </a:r>
            <a:r>
              <a:rPr lang="ja-JP" altLang="en-US" dirty="0" smtClean="0"/>
              <a:t>。</a:t>
            </a:r>
            <a:endParaRPr lang="en-US" altLang="ja-JP" dirty="0" smtClean="0"/>
          </a:p>
          <a:p>
            <a:endParaRPr lang="en-US" altLang="ja-JP" dirty="0" smtClean="0"/>
          </a:p>
          <a:p>
            <a:r>
              <a:rPr lang="ja-JP" altLang="en-US" dirty="0" smtClean="0"/>
              <a:t>ただし</a:t>
            </a:r>
            <a:r>
              <a:rPr lang="ja-JP" altLang="en-US" dirty="0"/>
              <a:t>、ほとんどの実際のシステムは、セキュアおよび非セキュアをアクセス制御の属性として扱います。</a:t>
            </a:r>
            <a:br>
              <a:rPr lang="ja-JP" altLang="en-US" dirty="0"/>
            </a:br>
            <a:r>
              <a:rPr lang="ja-JP" altLang="en-US" dirty="0"/>
              <a:t>通常（非セキュア</a:t>
            </a:r>
            <a:r>
              <a:rPr lang="ja-JP" altLang="en-US" dirty="0" smtClean="0"/>
              <a:t>）モードは</a:t>
            </a:r>
            <a:r>
              <a:rPr lang="ja-JP" altLang="en-US" dirty="0"/>
              <a:t>、非セキュア物理アドレス空間にのみアクセスできます</a:t>
            </a:r>
            <a:r>
              <a:rPr lang="ja-JP" altLang="en-US" dirty="0" smtClean="0"/>
              <a:t>。</a:t>
            </a:r>
            <a:endParaRPr lang="en-US" altLang="ja-JP" dirty="0" smtClean="0"/>
          </a:p>
          <a:p>
            <a:pPr marL="0" indent="0">
              <a:buNone/>
            </a:pPr>
            <a:endParaRPr lang="en-US" altLang="ja-JP" dirty="0" smtClean="0"/>
          </a:p>
          <a:p>
            <a:r>
              <a:rPr lang="ja-JP" altLang="en-US" dirty="0" smtClean="0"/>
              <a:t>セキュアモードは</a:t>
            </a:r>
            <a:r>
              <a:rPr lang="ja-JP" altLang="en-US" dirty="0"/>
              <a:t>両方の物理アドレススペースにアクセスできます。</a:t>
            </a:r>
            <a:br>
              <a:rPr lang="ja-JP" altLang="en-US" dirty="0"/>
            </a:br>
            <a:r>
              <a:rPr lang="ja-JP" altLang="en-US" dirty="0"/>
              <a:t>繰り返しますが、これは変換テーブルによって制御されます。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35</a:t>
            </a:fld>
            <a:endParaRPr lang="en-US" altLang="ja-JP"/>
          </a:p>
        </p:txBody>
      </p:sp>
    </p:spTree>
    <p:extLst>
      <p:ext uri="{BB962C8B-B14F-4D97-AF65-F5344CB8AC3E}">
        <p14:creationId xmlns:p14="http://schemas.microsoft.com/office/powerpoint/2010/main" val="921040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これには、キャッシュの一貫性への影響もあります。</a:t>
            </a:r>
            <a:br>
              <a:rPr lang="ja-JP" altLang="en-US" dirty="0"/>
            </a:br>
            <a:r>
              <a:rPr lang="ja-JP" altLang="en-US" dirty="0"/>
              <a:t>たとえば、</a:t>
            </a:r>
            <a:r>
              <a:rPr lang="en-US" altLang="ja-JP" dirty="0"/>
              <a:t>Secure 0x8000</a:t>
            </a:r>
            <a:r>
              <a:rPr lang="ja-JP" altLang="en-US" dirty="0"/>
              <a:t>と</a:t>
            </a:r>
            <a:r>
              <a:rPr lang="en-US" altLang="ja-JP" dirty="0"/>
              <a:t>Non-secure 0x8000</a:t>
            </a:r>
            <a:r>
              <a:rPr lang="ja-JP" altLang="en-US" dirty="0"/>
              <a:t>は技術的には異なる物理</a:t>
            </a:r>
            <a:r>
              <a:rPr lang="ja-JP" altLang="en-US" dirty="0" smtClean="0"/>
              <a:t>アドレスとして扱う必要があるため</a:t>
            </a:r>
            <a:r>
              <a:rPr lang="ja-JP" altLang="en-US" dirty="0"/>
              <a:t>、両方が同時にキャッシュに存在する可能性があります</a:t>
            </a:r>
            <a:r>
              <a:rPr lang="ja-JP" altLang="en-US" dirty="0" smtClean="0"/>
              <a:t>。</a:t>
            </a:r>
            <a:endParaRPr lang="en-US" altLang="ja-JP" dirty="0" smtClean="0"/>
          </a:p>
          <a:p>
            <a:r>
              <a:rPr lang="ja-JP" altLang="en-US" dirty="0" smtClean="0"/>
              <a:t>セキュアメモリ</a:t>
            </a:r>
            <a:r>
              <a:rPr lang="ja-JP" altLang="en-US" dirty="0"/>
              <a:t>と非セキュアメモリが異なる場所にあるシステムでは、問題はありません</a:t>
            </a:r>
            <a:r>
              <a:rPr lang="ja-JP" altLang="en-US" dirty="0" smtClean="0"/>
              <a:t>。同じ</a:t>
            </a:r>
            <a:r>
              <a:rPr lang="ja-JP" altLang="en-US" dirty="0"/>
              <a:t>場所にいる可能性が</a:t>
            </a:r>
            <a:r>
              <a:rPr lang="ja-JP" altLang="en-US" dirty="0" smtClean="0"/>
              <a:t>高くなります。</a:t>
            </a:r>
            <a:endParaRPr lang="en-US" altLang="ja-JP" dirty="0" smtClean="0"/>
          </a:p>
          <a:p>
            <a:r>
              <a:rPr lang="ja-JP" altLang="en-US" dirty="0" smtClean="0"/>
              <a:t>理想的</a:t>
            </a:r>
            <a:r>
              <a:rPr lang="ja-JP" altLang="en-US" dirty="0"/>
              <a:t>には、メモリシステムは、非セキュアメモリへのセキュアアクセスとセキュアメモリへの非セキュアアクセスをブロックします</a:t>
            </a:r>
            <a:r>
              <a:rPr lang="ja-JP" altLang="en-US" dirty="0" smtClean="0"/>
              <a:t>。</a:t>
            </a:r>
            <a:endParaRPr lang="en-US" altLang="ja-JP" dirty="0" smtClean="0"/>
          </a:p>
          <a:p>
            <a:pPr lvl="1"/>
            <a:r>
              <a:rPr lang="ja-JP" altLang="en-US" dirty="0" smtClean="0"/>
              <a:t>実際</a:t>
            </a:r>
            <a:r>
              <a:rPr lang="ja-JP" altLang="en-US" dirty="0"/>
              <a:t>には、ほとんどの場合、セキュアメモリへの非セキュアアクセスのみがブロックされます</a:t>
            </a:r>
            <a:r>
              <a:rPr lang="ja-JP" altLang="en-US" dirty="0" smtClean="0"/>
              <a:t>。</a:t>
            </a:r>
            <a:endParaRPr lang="en-US" altLang="ja-JP" dirty="0" smtClean="0"/>
          </a:p>
          <a:p>
            <a:r>
              <a:rPr lang="ja-JP" altLang="en-US" dirty="0" smtClean="0"/>
              <a:t>繰り返し</a:t>
            </a:r>
            <a:r>
              <a:rPr lang="ja-JP" altLang="en-US" dirty="0"/>
              <a:t>になりますが、これはキャッシュ内の同じ</a:t>
            </a:r>
            <a:r>
              <a:rPr lang="ja-JP" altLang="en-US" dirty="0" smtClean="0"/>
              <a:t>物理アドレスへのキャッシュが，セキュア</a:t>
            </a:r>
            <a:r>
              <a:rPr lang="ja-JP" altLang="en-US" dirty="0"/>
              <a:t>と非セキュアの</a:t>
            </a:r>
            <a:r>
              <a:rPr lang="en-US" altLang="ja-JP" dirty="0" smtClean="0"/>
              <a:t>2</a:t>
            </a:r>
            <a:r>
              <a:rPr lang="ja-JP" altLang="en-US" dirty="0" smtClean="0"/>
              <a:t>個に</a:t>
            </a:r>
            <a:r>
              <a:rPr lang="ja-JP" altLang="en-US" dirty="0"/>
              <a:t>なる可能性があることを意味します</a:t>
            </a:r>
            <a:r>
              <a:rPr lang="ja-JP" altLang="en-US" dirty="0" smtClean="0"/>
              <a:t>。</a:t>
            </a:r>
            <a:endParaRPr lang="en-US" altLang="ja-JP" dirty="0" smtClean="0"/>
          </a:p>
          <a:p>
            <a:r>
              <a:rPr lang="ja-JP" altLang="en-US" dirty="0" smtClean="0"/>
              <a:t>これ</a:t>
            </a:r>
            <a:r>
              <a:rPr lang="ja-JP" altLang="en-US" dirty="0"/>
              <a:t>は常にプログラミングエラーです</a:t>
            </a:r>
            <a:r>
              <a:rPr lang="ja-JP" altLang="en-US" dirty="0" smtClean="0"/>
              <a:t>。これ</a:t>
            </a:r>
            <a:r>
              <a:rPr lang="ja-JP" altLang="en-US" dirty="0"/>
              <a:t>を回避するには、セキュアワールドは常に非セキュアメモリへの非セキュアアクセスを使用する必要があります。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36</a:t>
            </a:fld>
            <a:endParaRPr lang="en-US" altLang="ja-JP"/>
          </a:p>
        </p:txBody>
      </p:sp>
    </p:spTree>
    <p:extLst>
      <p:ext uri="{BB962C8B-B14F-4D97-AF65-F5344CB8AC3E}">
        <p14:creationId xmlns:p14="http://schemas.microsoft.com/office/powerpoint/2010/main" val="292528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12.3.1</a:t>
            </a:r>
            <a:r>
              <a:rPr lang="ja-JP" altLang="en-US" dirty="0"/>
              <a:t>セキュアおよび非セキュアアドレス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37</a:t>
            </a:fld>
            <a:endParaRPr lang="en-US" altLang="ja-JP"/>
          </a:p>
        </p:txBody>
      </p:sp>
      <p:pic>
        <p:nvPicPr>
          <p:cNvPr id="5" name="図 4"/>
          <p:cNvPicPr>
            <a:picLocks noChangeAspect="1"/>
          </p:cNvPicPr>
          <p:nvPr/>
        </p:nvPicPr>
        <p:blipFill>
          <a:blip r:embed="rId2"/>
          <a:stretch>
            <a:fillRect/>
          </a:stretch>
        </p:blipFill>
        <p:spPr>
          <a:xfrm>
            <a:off x="2232025" y="1659092"/>
            <a:ext cx="5610225" cy="4543425"/>
          </a:xfrm>
          <a:prstGeom prst="rect">
            <a:avLst/>
          </a:prstGeom>
        </p:spPr>
      </p:pic>
    </p:spTree>
    <p:extLst>
      <p:ext uri="{BB962C8B-B14F-4D97-AF65-F5344CB8AC3E}">
        <p14:creationId xmlns:p14="http://schemas.microsoft.com/office/powerpoint/2010/main" val="725735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p>
        </p:txBody>
      </p:sp>
      <p:sp>
        <p:nvSpPr>
          <p:cNvPr id="3" name="コンテンツ プレースホルダー 2"/>
          <p:cNvSpPr>
            <a:spLocks noGrp="1"/>
          </p:cNvSpPr>
          <p:nvPr>
            <p:ph idx="1"/>
          </p:nvPr>
        </p:nvSpPr>
        <p:spPr/>
        <p:txBody>
          <a:bodyPr/>
          <a:lstStyle/>
          <a:p>
            <a:r>
              <a:rPr lang="en-US" altLang="ja-JP" dirty="0"/>
              <a:t>MMU</a:t>
            </a:r>
            <a:r>
              <a:rPr lang="ja-JP" altLang="en-US" dirty="0"/>
              <a:t>を制御するシステムレジスタへの書き込みは、コンテキストを変更するイベントであり、それらの間に順序付けの要件はありません。</a:t>
            </a:r>
            <a:br>
              <a:rPr lang="ja-JP" altLang="en-US" dirty="0"/>
            </a:br>
            <a:r>
              <a:rPr lang="ja-JP" altLang="en-US" dirty="0"/>
              <a:t>これらのイベントの結果は、コンテキスト同期イベント</a:t>
            </a:r>
            <a:r>
              <a:rPr lang="ja-JP" altLang="en-US" dirty="0" smtClean="0"/>
              <a:t>まで実行される</a:t>
            </a:r>
            <a:r>
              <a:rPr lang="ja-JP" altLang="en-US" dirty="0"/>
              <a:t>ことが保証されていません</a:t>
            </a:r>
            <a:r>
              <a:rPr lang="ja-JP" altLang="en-US" dirty="0" smtClean="0"/>
              <a:t>（</a:t>
            </a:r>
            <a:r>
              <a:rPr lang="en-US" altLang="ja-JP" dirty="0" smtClean="0"/>
              <a:t>13</a:t>
            </a:r>
            <a:r>
              <a:rPr lang="ja-JP" altLang="en-US" dirty="0" smtClean="0"/>
              <a:t>章の</a:t>
            </a:r>
            <a:r>
              <a:rPr lang="ja-JP" altLang="en-US" dirty="0"/>
              <a:t>「バリア」を参照）。</a:t>
            </a:r>
          </a:p>
          <a:p>
            <a:endParaRPr kumimoji="1" lang="en-US" altLang="ja-JP" dirty="0" smtClean="0"/>
          </a:p>
          <a:p>
            <a:pPr marL="354013" lvl="1" indent="0">
              <a:buNone/>
            </a:pPr>
            <a:r>
              <a:rPr lang="en-US" altLang="ja-JP" dirty="0"/>
              <a:t>MSR TTBR0_EL1</a:t>
            </a:r>
            <a:r>
              <a:rPr lang="ja-JP" altLang="en-US" dirty="0" err="1"/>
              <a:t>、</a:t>
            </a:r>
            <a:r>
              <a:rPr lang="en-US" altLang="ja-JP" dirty="0"/>
              <a:t>X0 // TTBR0</a:t>
            </a:r>
            <a:r>
              <a:rPr lang="ja-JP" altLang="en-US" dirty="0"/>
              <a:t>を設定</a:t>
            </a:r>
            <a:br>
              <a:rPr lang="ja-JP" altLang="en-US" dirty="0"/>
            </a:br>
            <a:r>
              <a:rPr lang="en-US" altLang="ja-JP" dirty="0"/>
              <a:t>MSR TTBR1_EL1</a:t>
            </a:r>
            <a:r>
              <a:rPr lang="ja-JP" altLang="en-US" dirty="0" err="1"/>
              <a:t>、</a:t>
            </a:r>
            <a:r>
              <a:rPr lang="en-US" altLang="ja-JP" dirty="0"/>
              <a:t>X1 // TTBR1</a:t>
            </a:r>
            <a:r>
              <a:rPr lang="ja-JP" altLang="en-US" dirty="0"/>
              <a:t>を設定</a:t>
            </a:r>
            <a:br>
              <a:rPr lang="ja-JP" altLang="en-US" dirty="0"/>
            </a:br>
            <a:r>
              <a:rPr lang="en-US" altLang="ja-JP" dirty="0"/>
              <a:t>MSR TCR_EL1</a:t>
            </a:r>
            <a:r>
              <a:rPr lang="ja-JP" altLang="en-US" dirty="0" err="1"/>
              <a:t>、</a:t>
            </a:r>
            <a:r>
              <a:rPr lang="en-US" altLang="ja-JP" dirty="0"/>
              <a:t>X2 // TCR</a:t>
            </a:r>
            <a:r>
              <a:rPr lang="ja-JP" altLang="en-US" dirty="0"/>
              <a:t>を設定</a:t>
            </a:r>
            <a:br>
              <a:rPr lang="ja-JP" altLang="en-US" dirty="0"/>
            </a:br>
            <a:r>
              <a:rPr lang="en-US" altLang="ja-JP" dirty="0"/>
              <a:t>ISB // ISB</a:t>
            </a:r>
            <a:r>
              <a:rPr lang="ja-JP" altLang="en-US" dirty="0"/>
              <a:t>は、</a:t>
            </a:r>
            <a:r>
              <a:rPr lang="en-US" altLang="ja-JP" dirty="0"/>
              <a:t>MMU</a:t>
            </a:r>
            <a:r>
              <a:rPr lang="ja-JP" altLang="en-US" dirty="0"/>
              <a:t>が有効になる前にこれらの変更を強制的</a:t>
            </a:r>
            <a:r>
              <a:rPr lang="ja-JP" altLang="en-US" dirty="0" smtClean="0"/>
              <a:t>に反映します</a:t>
            </a:r>
            <a:r>
              <a:rPr lang="ja-JP" altLang="en-US" dirty="0"/>
              <a:t>。</a:t>
            </a:r>
            <a:br>
              <a:rPr lang="ja-JP" altLang="en-US" dirty="0"/>
            </a:br>
            <a:r>
              <a:rPr lang="en-US" altLang="ja-JP" dirty="0"/>
              <a:t>MRS X0</a:t>
            </a:r>
            <a:r>
              <a:rPr lang="ja-JP" altLang="en-US" dirty="0" err="1"/>
              <a:t>、</a:t>
            </a:r>
            <a:r>
              <a:rPr lang="en-US" altLang="ja-JP" dirty="0"/>
              <a:t>SCTLR_EL1 //</a:t>
            </a:r>
            <a:r>
              <a:rPr lang="ja-JP" altLang="en-US" dirty="0"/>
              <a:t>システム制御レジスタ構成データの読み取り</a:t>
            </a:r>
            <a:br>
              <a:rPr lang="ja-JP" altLang="en-US" dirty="0"/>
            </a:br>
            <a:r>
              <a:rPr lang="en-US" altLang="ja-JP" dirty="0"/>
              <a:t>ORR X0</a:t>
            </a:r>
            <a:r>
              <a:rPr lang="ja-JP" altLang="en-US" dirty="0" err="1"/>
              <a:t>、</a:t>
            </a:r>
            <a:r>
              <a:rPr lang="en-US" altLang="ja-JP" dirty="0"/>
              <a:t>X0</a:t>
            </a:r>
            <a:r>
              <a:rPr lang="ja-JP" altLang="en-US" dirty="0" err="1"/>
              <a:t>、</a:t>
            </a:r>
            <a:r>
              <a:rPr lang="ja-JP" altLang="en-US" dirty="0"/>
              <a:t>＃</a:t>
            </a:r>
            <a:r>
              <a:rPr lang="en-US" altLang="ja-JP" dirty="0"/>
              <a:t>1 // [M]</a:t>
            </a:r>
            <a:r>
              <a:rPr lang="ja-JP" altLang="en-US" dirty="0"/>
              <a:t>ビットを設定し、</a:t>
            </a:r>
            <a:r>
              <a:rPr lang="en-US" altLang="ja-JP" dirty="0"/>
              <a:t>MMU</a:t>
            </a:r>
            <a:r>
              <a:rPr lang="ja-JP" altLang="en-US" dirty="0"/>
              <a:t>を有効にします。</a:t>
            </a:r>
            <a:br>
              <a:rPr lang="ja-JP" altLang="en-US" dirty="0"/>
            </a:br>
            <a:r>
              <a:rPr lang="en-US" altLang="ja-JP" dirty="0"/>
              <a:t>MSR SCTLR_EL1</a:t>
            </a:r>
            <a:r>
              <a:rPr lang="ja-JP" altLang="en-US" dirty="0" err="1"/>
              <a:t>、</a:t>
            </a:r>
            <a:r>
              <a:rPr lang="en-US" altLang="ja-JP" dirty="0"/>
              <a:t>X0 //</a:t>
            </a:r>
            <a:r>
              <a:rPr lang="ja-JP" altLang="en-US" dirty="0"/>
              <a:t>システム制御レジスタ構成データを書き込む</a:t>
            </a:r>
            <a:br>
              <a:rPr lang="ja-JP" altLang="en-US" dirty="0"/>
            </a:br>
            <a:r>
              <a:rPr lang="en-US" altLang="ja-JP" dirty="0"/>
              <a:t>ISB // ISB</a:t>
            </a:r>
            <a:r>
              <a:rPr lang="ja-JP" altLang="en-US" dirty="0"/>
              <a:t>は、これらの変更を次の命令で強制的に認識させます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38</a:t>
            </a:fld>
            <a:endParaRPr lang="en-US" altLang="ja-JP"/>
          </a:p>
        </p:txBody>
      </p:sp>
    </p:spTree>
    <p:extLst>
      <p:ext uri="{BB962C8B-B14F-4D97-AF65-F5344CB8AC3E}">
        <p14:creationId xmlns:p14="http://schemas.microsoft.com/office/powerpoint/2010/main" val="4129674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12.3.2 MMU</a:t>
            </a:r>
            <a:r>
              <a:rPr lang="ja-JP" altLang="en-US" dirty="0"/>
              <a:t>の構成および有効化</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これは、</a:t>
            </a:r>
            <a:r>
              <a:rPr lang="en-US" altLang="ja-JP" dirty="0"/>
              <a:t>SCTLR_EL1.M</a:t>
            </a:r>
            <a:r>
              <a:rPr lang="ja-JP" altLang="en-US" dirty="0" err="1"/>
              <a:t>への</a:t>
            </a:r>
            <a:r>
              <a:rPr lang="ja-JP" altLang="en-US" dirty="0"/>
              <a:t>書き込みの直後にどの命令が実行されるかを確認するためのフラットマッピングの要件は別です。</a:t>
            </a:r>
            <a:br>
              <a:rPr lang="ja-JP" altLang="en-US" dirty="0"/>
            </a:br>
            <a:r>
              <a:rPr lang="ja-JP" altLang="en-US" dirty="0"/>
              <a:t>書き込みの結果が表示される場合、</a:t>
            </a:r>
            <a:r>
              <a:rPr lang="en-US" altLang="ja-JP" dirty="0"/>
              <a:t>VA + 4</a:t>
            </a:r>
            <a:r>
              <a:rPr lang="ja-JP" altLang="en-US" dirty="0" err="1"/>
              <a:t>での</a:t>
            </a:r>
            <a:r>
              <a:rPr lang="ja-JP" altLang="en-US" dirty="0"/>
              <a:t>新しい変換方式を使用した命令です</a:t>
            </a:r>
            <a:r>
              <a:rPr lang="ja-JP" altLang="en-US" dirty="0" smtClean="0"/>
              <a:t>。</a:t>
            </a:r>
            <a:endParaRPr lang="en-US" altLang="ja-JP" dirty="0" smtClean="0"/>
          </a:p>
          <a:p>
            <a:endParaRPr lang="en-US" altLang="ja-JP" dirty="0" smtClean="0"/>
          </a:p>
          <a:p>
            <a:r>
              <a:rPr lang="ja-JP" altLang="en-US" dirty="0" smtClean="0"/>
              <a:t>結果</a:t>
            </a:r>
            <a:r>
              <a:rPr lang="ja-JP" altLang="en-US" dirty="0"/>
              <a:t>が表示されない場合は、</a:t>
            </a:r>
            <a:r>
              <a:rPr lang="en-US" altLang="ja-JP" dirty="0"/>
              <a:t>VA + 4</a:t>
            </a:r>
            <a:r>
              <a:rPr lang="ja-JP" altLang="en-US" dirty="0" err="1"/>
              <a:t>での</a:t>
            </a:r>
            <a:r>
              <a:rPr lang="ja-JP" altLang="en-US" dirty="0"/>
              <a:t>指示ですが、</a:t>
            </a:r>
            <a:r>
              <a:rPr lang="en-US" altLang="ja-JP" dirty="0"/>
              <a:t>VA = PA</a:t>
            </a:r>
            <a:r>
              <a:rPr lang="ja-JP" altLang="en-US" dirty="0"/>
              <a:t>です。</a:t>
            </a:r>
            <a:br>
              <a:rPr lang="ja-JP" altLang="en-US" dirty="0"/>
            </a:br>
            <a:r>
              <a:rPr lang="en-US" altLang="ja-JP" dirty="0"/>
              <a:t>ISB</a:t>
            </a:r>
            <a:r>
              <a:rPr lang="ja-JP" altLang="en-US" dirty="0"/>
              <a:t>は、フラットマップを行わない限り、次に実行される命令であることを保証できないため、ここでは役に立ちません。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39</a:t>
            </a:fld>
            <a:endParaRPr lang="en-US" altLang="ja-JP"/>
          </a:p>
        </p:txBody>
      </p:sp>
      <p:sp>
        <p:nvSpPr>
          <p:cNvPr id="5" name="正方形/長方形 4"/>
          <p:cNvSpPr/>
          <p:nvPr/>
        </p:nvSpPr>
        <p:spPr bwMode="auto">
          <a:xfrm>
            <a:off x="3780263" y="5653668"/>
            <a:ext cx="4941074" cy="710067"/>
          </a:xfrm>
          <a:prstGeom prst="rect">
            <a:avLst/>
          </a:prstGeom>
          <a:noFill/>
          <a:ln w="9525" cap="flat" cmpd="sng" algn="ctr">
            <a:solidFill>
              <a:srgbClr val="FF0000"/>
            </a:solidFill>
            <a:prstDash val="solid"/>
            <a:round/>
            <a:headEnd type="none" w="med" len="med"/>
            <a:tailEnd type="triangl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見直し</a:t>
            </a:r>
            <a:endPar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endParaRPr>
          </a:p>
          <a:p>
            <a:pPr marL="0" marR="0" indent="0" algn="l" defTabSz="914400" rtl="0" eaLnBrk="1" fontAlgn="base" latinLnBrk="0" hangingPunct="1">
              <a:lnSpc>
                <a:spcPct val="90000"/>
              </a:lnSpc>
              <a:spcBef>
                <a:spcPct val="2000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ふらっとマッピングなら</a:t>
            </a:r>
            <a:r>
              <a:rPr kumimoji="1" lang="en-US" altLang="ja-JP" sz="2000" b="0" i="0" u="none" strike="noStrike" cap="none" normalizeH="0" baseline="0" dirty="0" smtClean="0">
                <a:ln>
                  <a:noFill/>
                </a:ln>
                <a:solidFill>
                  <a:schemeClr val="tx1"/>
                </a:solidFill>
                <a:effectLst/>
                <a:latin typeface="Times New Roman" pitchFamily="18" charset="0"/>
                <a:ea typeface="ＭＳ ゴシック" pitchFamily="49" charset="-128"/>
              </a:rPr>
              <a:t>ISB</a:t>
            </a:r>
            <a:r>
              <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rPr>
              <a:t>は実行される</a:t>
            </a:r>
            <a:endParaRPr kumimoji="1" lang="ja-JP" altLang="en-US" sz="2000" b="0" i="0" u="none" strike="noStrike" cap="none" normalizeH="0" baseline="0" dirty="0" smtClean="0">
              <a:ln>
                <a:noFill/>
              </a:ln>
              <a:solidFill>
                <a:schemeClr val="tx1"/>
              </a:solidFill>
              <a:effectLst/>
              <a:latin typeface="Times New Roman" pitchFamily="18" charset="0"/>
              <a:ea typeface="ＭＳ ゴシック" pitchFamily="49" charset="-128"/>
            </a:endParaRPr>
          </a:p>
        </p:txBody>
      </p:sp>
    </p:spTree>
    <p:extLst>
      <p:ext uri="{BB962C8B-B14F-4D97-AF65-F5344CB8AC3E}">
        <p14:creationId xmlns:p14="http://schemas.microsoft.com/office/powerpoint/2010/main" val="414555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1639229" y="563919"/>
            <a:ext cx="5745403" cy="5800825"/>
          </a:xfrm>
          <a:prstGeom prst="rect">
            <a:avLst/>
          </a:prstGeom>
        </p:spPr>
      </p:pic>
    </p:spTree>
    <p:extLst>
      <p:ext uri="{BB962C8B-B14F-4D97-AF65-F5344CB8AC3E}">
        <p14:creationId xmlns:p14="http://schemas.microsoft.com/office/powerpoint/2010/main" val="3341800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12.3.3</a:t>
            </a:r>
            <a:r>
              <a:rPr lang="ja-JP" altLang="en-US" dirty="0"/>
              <a:t>メモリ管理ユニットが無効な場合の動作</a:t>
            </a:r>
          </a:p>
        </p:txBody>
      </p:sp>
      <p:sp>
        <p:nvSpPr>
          <p:cNvPr id="3" name="コンテンツ プレースホルダー 2"/>
          <p:cNvSpPr>
            <a:spLocks noGrp="1"/>
          </p:cNvSpPr>
          <p:nvPr>
            <p:ph idx="1"/>
          </p:nvPr>
        </p:nvSpPr>
        <p:spPr/>
        <p:txBody>
          <a:bodyPr/>
          <a:lstStyle/>
          <a:p>
            <a:r>
              <a:rPr lang="ja-JP" altLang="en-US" dirty="0"/>
              <a:t>ステージ</a:t>
            </a:r>
            <a:r>
              <a:rPr lang="en-US" altLang="ja-JP" dirty="0"/>
              <a:t>1 MMU</a:t>
            </a:r>
            <a:r>
              <a:rPr lang="ja-JP" altLang="en-US" dirty="0"/>
              <a:t>が無効になっている場合、</a:t>
            </a:r>
            <a:r>
              <a:rPr lang="en-US" altLang="ja-JP" dirty="0"/>
              <a:t>HCR_EL2.DC</a:t>
            </a:r>
            <a:r>
              <a:rPr lang="ja-JP" altLang="en-US" dirty="0"/>
              <a:t>ビットがデータキャッシュを有効にするように設定されている場合の非セキュア</a:t>
            </a:r>
            <a:r>
              <a:rPr lang="en-US" altLang="ja-JP" dirty="0"/>
              <a:t>EL0</a:t>
            </a:r>
            <a:r>
              <a:rPr lang="ja-JP" altLang="en-US" dirty="0"/>
              <a:t>および</a:t>
            </a:r>
            <a:r>
              <a:rPr lang="en-US" altLang="ja-JP" dirty="0"/>
              <a:t>EL1</a:t>
            </a:r>
            <a:r>
              <a:rPr lang="ja-JP" altLang="en-US" dirty="0"/>
              <a:t>アクセスでは、デフォルトのメモリタイプは通常の非共有可能、内部ライトバック読み取り</a:t>
            </a:r>
            <a:r>
              <a:rPr lang="en-US" altLang="ja-JP" dirty="0"/>
              <a:t>/</a:t>
            </a:r>
            <a:r>
              <a:rPr lang="ja-JP" altLang="en-US" dirty="0"/>
              <a:t>書き込み割り当て、</a:t>
            </a:r>
            <a:r>
              <a:rPr lang="ja-JP" altLang="en-US" dirty="0" smtClean="0"/>
              <a:t>外部となる（ライトバック</a:t>
            </a:r>
            <a:r>
              <a:rPr lang="ja-JP" altLang="en-US" dirty="0"/>
              <a:t>読み取り</a:t>
            </a:r>
            <a:r>
              <a:rPr lang="en-US" altLang="ja-JP" dirty="0"/>
              <a:t>/</a:t>
            </a:r>
            <a:r>
              <a:rPr lang="ja-JP" altLang="en-US" dirty="0"/>
              <a:t>書き込み</a:t>
            </a:r>
            <a:r>
              <a:rPr lang="ja-JP" altLang="en-US" dirty="0" smtClean="0"/>
              <a:t>割り当て）</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40</a:t>
            </a:fld>
            <a:endParaRPr lang="en-US" altLang="ja-JP"/>
          </a:p>
        </p:txBody>
      </p:sp>
    </p:spTree>
    <p:extLst>
      <p:ext uri="{BB962C8B-B14F-4D97-AF65-F5344CB8AC3E}">
        <p14:creationId xmlns:p14="http://schemas.microsoft.com/office/powerpoint/2010/main" val="300376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a:t>
            </a:r>
            <a:r>
              <a:rPr lang="ja-JP" altLang="en-US" dirty="0" smtClean="0"/>
              <a:t>テーブル</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アーキテクチャは、変換テーブル形式の</a:t>
            </a:r>
            <a:r>
              <a:rPr lang="en-US" altLang="ja-JP" dirty="0"/>
              <a:t>3</a:t>
            </a:r>
            <a:r>
              <a:rPr lang="ja-JP" altLang="en-US" dirty="0" err="1"/>
              <a:t>つの</a:t>
            </a:r>
            <a:r>
              <a:rPr lang="ja-JP" altLang="en-US" dirty="0"/>
              <a:t>異なるセットのサポートを提供します。</a:t>
            </a:r>
            <a:br>
              <a:rPr lang="ja-JP" altLang="en-US" dirty="0"/>
            </a:br>
            <a:r>
              <a:rPr lang="ja-JP" altLang="en-US" dirty="0"/>
              <a:t/>
            </a:r>
            <a:br>
              <a:rPr lang="ja-JP" altLang="en-US" dirty="0"/>
            </a:br>
            <a:r>
              <a:rPr lang="ja-JP" altLang="en-US" dirty="0"/>
              <a:t>・</a:t>
            </a:r>
            <a:r>
              <a:rPr lang="en-US" altLang="ja-JP" dirty="0"/>
              <a:t>ARMv8-A AArch64 Long Descriptor</a:t>
            </a:r>
            <a:r>
              <a:rPr lang="ja-JP" altLang="en-US" dirty="0"/>
              <a:t>フォーマット。</a:t>
            </a:r>
            <a:br>
              <a:rPr lang="ja-JP" altLang="en-US" dirty="0"/>
            </a:br>
            <a:r>
              <a:rPr lang="ja-JP" altLang="en-US" dirty="0"/>
              <a:t>・</a:t>
            </a:r>
            <a:r>
              <a:rPr lang="en-US" altLang="ja-JP" dirty="0"/>
              <a:t>ARMv7-A</a:t>
            </a:r>
            <a:r>
              <a:rPr lang="ja-JP" altLang="en-US" dirty="0"/>
              <a:t>アーキテクチャへの</a:t>
            </a:r>
            <a:r>
              <a:rPr lang="en-US" altLang="ja-JP" dirty="0"/>
              <a:t>Large Physical Address Extension</a:t>
            </a:r>
            <a:r>
              <a:rPr lang="ja-JP" altLang="en-US" dirty="0"/>
              <a:t>（</a:t>
            </a:r>
            <a:r>
              <a:rPr lang="en-US" altLang="ja-JP" dirty="0"/>
              <a:t>LPAE</a:t>
            </a:r>
            <a:r>
              <a:rPr lang="ja-JP" altLang="en-US" dirty="0"/>
              <a:t>）などの</a:t>
            </a:r>
            <a:r>
              <a:rPr lang="en-US" altLang="ja-JP" dirty="0"/>
              <a:t>ARMv7-A Long Descriptor</a:t>
            </a:r>
            <a:r>
              <a:rPr lang="ja-JP" altLang="en-US" dirty="0"/>
              <a:t>フォーマット。たとえば、</a:t>
            </a:r>
            <a:r>
              <a:rPr lang="en-US" altLang="ja-JP" dirty="0"/>
              <a:t>ARM Cortex-A15</a:t>
            </a:r>
            <a:r>
              <a:rPr lang="ja-JP" altLang="en-US" dirty="0"/>
              <a:t>プロセッサで見られます。</a:t>
            </a:r>
            <a:br>
              <a:rPr lang="ja-JP" altLang="en-US" dirty="0"/>
            </a:br>
            <a:r>
              <a:rPr lang="ja-JP" altLang="en-US" dirty="0"/>
              <a:t>・</a:t>
            </a:r>
            <a:r>
              <a:rPr lang="en-US" altLang="ja-JP" dirty="0"/>
              <a:t>ARMv7-A</a:t>
            </a:r>
            <a:r>
              <a:rPr lang="ja-JP" altLang="en-US" dirty="0"/>
              <a:t>ショートディスクリプタフォーマット。</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41</a:t>
            </a:fld>
            <a:endParaRPr lang="en-US" altLang="ja-JP"/>
          </a:p>
        </p:txBody>
      </p:sp>
    </p:spTree>
    <p:extLst>
      <p:ext uri="{BB962C8B-B14F-4D97-AF65-F5344CB8AC3E}">
        <p14:creationId xmlns:p14="http://schemas.microsoft.com/office/powerpoint/2010/main" val="40108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AArch32状態では、既存のARMv7-Aロングおよびショートディスクリプタフォーマットを使用して、既存のゲストオペレーティングシステムと既存のアプリケーションコードを修正なしで実行できます。</a:t>
            </a:r>
            <a:br>
              <a:rPr lang="ja-JP" altLang="ja-JP" dirty="0"/>
            </a:br>
            <a:r>
              <a:rPr lang="ja-JP" altLang="ja-JP" dirty="0"/>
              <a:t>ARMv7-Aショートディスクリプタは、EL0およびEL1ステージ1変換でのみ使用できます。</a:t>
            </a:r>
            <a:br>
              <a:rPr lang="ja-JP" altLang="ja-JP" dirty="0"/>
            </a:br>
            <a:r>
              <a:rPr lang="ja-JP" altLang="ja-JP" dirty="0"/>
              <a:t>したがって、ハイパーバイザーやセキュアモニターコードでは使用できません。</a:t>
            </a:r>
            <a:br>
              <a:rPr lang="ja-JP" altLang="ja-JP" dirty="0"/>
            </a:br>
            <a:r>
              <a:rPr lang="ja-JP" altLang="ja-JP" dirty="0"/>
              <a:t>AArch64実行状態では、常にARMv8-Aロング記述子形式を使用して</a:t>
            </a:r>
            <a:r>
              <a:rPr lang="ja-JP" altLang="ja-JP" dirty="0" smtClean="0"/>
              <a:t>ください</a:t>
            </a:r>
            <a:r>
              <a:rPr lang="ja-JP" altLang="en-US" dirty="0" smtClean="0"/>
              <a:t>。</a:t>
            </a:r>
            <a:endParaRPr lang="en-US" altLang="ja-JP" dirty="0" smtClean="0"/>
          </a:p>
          <a:p>
            <a:endParaRPr kumimoji="1" lang="en-US" altLang="ja-JP" dirty="0"/>
          </a:p>
          <a:p>
            <a:r>
              <a:rPr lang="ja-JP" altLang="ja-JP" dirty="0"/>
              <a:t>これは、大きな物理アドレス拡張を備えたARMv7-Aロングディスクリプタフォーマットに非常に似ています。</a:t>
            </a:r>
            <a:br>
              <a:rPr lang="ja-JP" altLang="ja-JP" dirty="0"/>
            </a:br>
            <a:r>
              <a:rPr lang="ja-JP" altLang="ja-JP" dirty="0"/>
              <a:t>同じ64ビットの長い記述子形式を使用しますが、いくつか変更があります。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42</a:t>
            </a:fld>
            <a:endParaRPr lang="en-US" altLang="ja-JP"/>
          </a:p>
        </p:txBody>
      </p:sp>
    </p:spTree>
    <p:extLst>
      <p:ext uri="{BB962C8B-B14F-4D97-AF65-F5344CB8AC3E}">
        <p14:creationId xmlns:p14="http://schemas.microsoft.com/office/powerpoint/2010/main" val="213085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これは、レベル1テーブルと同じ記述子形式を使用する新しいレベル0テーブルインデックスを導入します。</a:t>
            </a:r>
            <a:br>
              <a:rPr lang="ja-JP" altLang="ja-JP" dirty="0"/>
            </a:br>
            <a:r>
              <a:rPr lang="ja-JP" altLang="ja-JP" dirty="0"/>
              <a:t>最大48ビットの入力および出力アドレスのサポートが追加されました。</a:t>
            </a:r>
            <a:br>
              <a:rPr lang="ja-JP" altLang="ja-JP" dirty="0"/>
            </a:br>
            <a:r>
              <a:rPr lang="ja-JP" altLang="ja-JP" dirty="0"/>
              <a:t>入力仮想アドレスは、64ビットのレジスタから取得されるようになりました。</a:t>
            </a:r>
            <a:br>
              <a:rPr lang="ja-JP" altLang="ja-JP" dirty="0"/>
            </a:br>
            <a:r>
              <a:rPr lang="ja-JP" altLang="ja-JP" dirty="0"/>
              <a:t>ただし、アーキテクチャは完全な64ビットアドレス指定をサポートしていないため、アドレスのビット63:48はすべて同じである必要があります。つまり、すべて0またはすべて1であるか、上位8ビットをVAタギングに使用</a:t>
            </a:r>
            <a:r>
              <a:rPr lang="ja-JP" altLang="ja-JP" dirty="0" smtClean="0"/>
              <a:t>できます</a:t>
            </a:r>
            <a:r>
              <a:rPr lang="ja-JP" altLang="en-US" dirty="0" smtClean="0"/>
              <a:t>。</a:t>
            </a:r>
            <a:endParaRPr lang="en-US" altLang="ja-JP" dirty="0" smtClean="0"/>
          </a:p>
          <a:p>
            <a:endParaRPr kumimoji="1" lang="en-US" altLang="ja-JP" dirty="0"/>
          </a:p>
          <a:p>
            <a:r>
              <a:rPr lang="ja-JP" altLang="ja-JP" dirty="0"/>
              <a:t>AArch64は、3つの異なる翻訳グラニュルをサポートしています。</a:t>
            </a:r>
            <a:br>
              <a:rPr lang="ja-JP" altLang="ja-JP" dirty="0"/>
            </a:br>
            <a:r>
              <a:rPr lang="ja-JP" altLang="ja-JP" dirty="0"/>
              <a:t>これらは、変換テーブルの最下位レベルでブロックサイズを定義し、使用中の変換テーブルのサイズを制御します。</a:t>
            </a:r>
            <a:br>
              <a:rPr lang="ja-JP" altLang="ja-JP" dirty="0"/>
            </a:br>
            <a:r>
              <a:rPr lang="ja-JP" altLang="ja-JP" dirty="0"/>
              <a:t>グラニュルサイズを大きくすると、必要なページテーブルのレベル数が減ります。これは、ハイパーバイザーを使用して仮想化を提供するシステムで重要な考慮事項になる可能性があります。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43</a:t>
            </a:fld>
            <a:endParaRPr lang="en-US" altLang="ja-JP"/>
          </a:p>
        </p:txBody>
      </p:sp>
    </p:spTree>
    <p:extLst>
      <p:ext uri="{BB962C8B-B14F-4D97-AF65-F5344CB8AC3E}">
        <p14:creationId xmlns:p14="http://schemas.microsoft.com/office/powerpoint/2010/main" val="2176208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 ARMv8-A</a:t>
            </a:r>
            <a:r>
              <a:rPr lang="ja-JP" altLang="en-US" dirty="0"/>
              <a:t>の変換テーブル</a:t>
            </a:r>
            <a:endParaRPr kumimoji="1" lang="ja-JP" altLang="en-US" dirty="0"/>
          </a:p>
        </p:txBody>
      </p:sp>
      <p:sp>
        <p:nvSpPr>
          <p:cNvPr id="3" name="コンテンツ プレースホルダー 2"/>
          <p:cNvSpPr>
            <a:spLocks noGrp="1"/>
          </p:cNvSpPr>
          <p:nvPr>
            <p:ph idx="1"/>
          </p:nvPr>
        </p:nvSpPr>
        <p:spPr/>
        <p:txBody>
          <a:bodyPr/>
          <a:lstStyle/>
          <a:p>
            <a:r>
              <a:rPr lang="ja-JP" altLang="ja-JP" dirty="0"/>
              <a:t>サポートされているグラニュールのサイズは4KB、16KB、および64KBであり、3つのうちどれがサポートされるかは実装定義です。</a:t>
            </a:r>
            <a:br>
              <a:rPr lang="ja-JP" altLang="ja-JP" dirty="0"/>
            </a:br>
            <a:r>
              <a:rPr lang="ja-JP" altLang="ja-JP" dirty="0"/>
              <a:t>ページテーブルを作成するコードは、システムレジスタID_AA64MMFR0_EL1を読み取って、サポートされているサイズを確認できます。</a:t>
            </a:r>
            <a:br>
              <a:rPr lang="ja-JP" altLang="ja-JP" dirty="0"/>
            </a:br>
            <a:r>
              <a:rPr lang="ja-JP" altLang="ja-JP" dirty="0"/>
              <a:t>Cortex-A53プロセッサは3つのサイズすべてをサポートしていますが、16KグラニュルサイズをサポートしていなかったCortex-A57など、一部のプロセッサの初期バージョンには当てはまりません。</a:t>
            </a:r>
            <a:br>
              <a:rPr lang="ja-JP" altLang="ja-JP" dirty="0"/>
            </a:br>
            <a:r>
              <a:rPr lang="ja-JP" altLang="ja-JP" dirty="0"/>
              <a:t>サイズは、変換制御レジスタ（TCR_EL1）内の各変換テーブルに対して構成可能です。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44</a:t>
            </a:fld>
            <a:endParaRPr lang="en-US" altLang="ja-JP"/>
          </a:p>
        </p:txBody>
      </p:sp>
    </p:spTree>
    <p:extLst>
      <p:ext uri="{BB962C8B-B14F-4D97-AF65-F5344CB8AC3E}">
        <p14:creationId xmlns:p14="http://schemas.microsoft.com/office/powerpoint/2010/main" val="1723540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12.4.1:AArch64</a:t>
            </a:r>
            <a:r>
              <a:rPr lang="ja-JP" altLang="en-US" dirty="0"/>
              <a:t>記述子</a:t>
            </a:r>
            <a:r>
              <a:rPr lang="ja-JP" altLang="en-US" dirty="0" smtClean="0"/>
              <a:t>形式</a:t>
            </a:r>
            <a:endParaRPr kumimoji="1" lang="ja-JP" altLang="en-US" dirty="0"/>
          </a:p>
        </p:txBody>
      </p:sp>
      <p:sp>
        <p:nvSpPr>
          <p:cNvPr id="3" name="コンテンツ プレースホルダー 2"/>
          <p:cNvSpPr>
            <a:spLocks noGrp="1"/>
          </p:cNvSpPr>
          <p:nvPr>
            <p:ph idx="1"/>
          </p:nvPr>
        </p:nvSpPr>
        <p:spPr/>
        <p:txBody>
          <a:bodyPr/>
          <a:lstStyle/>
          <a:p>
            <a:r>
              <a:rPr lang="ja-JP" altLang="en-US" dirty="0"/>
              <a:t>レベル</a:t>
            </a:r>
            <a:r>
              <a:rPr lang="en-US" altLang="ja-JP" dirty="0"/>
              <a:t>0</a:t>
            </a:r>
            <a:r>
              <a:rPr lang="ja-JP" altLang="en-US" dirty="0"/>
              <a:t>からレベル</a:t>
            </a:r>
            <a:r>
              <a:rPr lang="en-US" altLang="ja-JP" dirty="0"/>
              <a:t>3</a:t>
            </a:r>
            <a:r>
              <a:rPr lang="ja-JP" altLang="en-US" dirty="0" err="1"/>
              <a:t>までの</a:t>
            </a:r>
            <a:r>
              <a:rPr lang="ja-JP" altLang="en-US" dirty="0"/>
              <a:t>テーブルのすべてのレベルで記述子形式を使用できます</a:t>
            </a:r>
            <a:r>
              <a:rPr lang="ja-JP" altLang="en-US" dirty="0" smtClean="0"/>
              <a:t>。レベル</a:t>
            </a:r>
            <a:r>
              <a:rPr lang="en-US" altLang="ja-JP" dirty="0"/>
              <a:t>0</a:t>
            </a:r>
            <a:r>
              <a:rPr lang="ja-JP" altLang="en-US" dirty="0"/>
              <a:t>記述子は、レベル</a:t>
            </a:r>
            <a:r>
              <a:rPr lang="en-US" altLang="ja-JP" dirty="0"/>
              <a:t>1</a:t>
            </a:r>
            <a:r>
              <a:rPr lang="ja-JP" altLang="en-US" dirty="0"/>
              <a:t>テーブルのアドレスのみを出力できます</a:t>
            </a:r>
            <a:r>
              <a:rPr lang="ja-JP" altLang="en-US" dirty="0" smtClean="0"/>
              <a:t>。レベル</a:t>
            </a:r>
            <a:r>
              <a:rPr lang="en-US" altLang="ja-JP" dirty="0"/>
              <a:t>3</a:t>
            </a:r>
            <a:r>
              <a:rPr lang="ja-JP" altLang="en-US" dirty="0"/>
              <a:t>記述子は別のテーブルを指すことができず、ブロックアドレスのみを出力できます</a:t>
            </a:r>
            <a:r>
              <a:rPr lang="ja-JP" altLang="en-US" dirty="0" smtClean="0"/>
              <a:t>。したがって</a:t>
            </a:r>
            <a:r>
              <a:rPr lang="ja-JP" altLang="en-US" dirty="0"/>
              <a:t>、テーブルの形式はレベル</a:t>
            </a:r>
            <a:r>
              <a:rPr lang="en-US" altLang="ja-JP" dirty="0"/>
              <a:t>3</a:t>
            </a:r>
            <a:r>
              <a:rPr lang="ja-JP" altLang="en-US" dirty="0"/>
              <a:t>でわずかに異なります。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45</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12.4.1:AArch64</a:t>
            </a:r>
            <a:r>
              <a:rPr lang="ja-JP" altLang="en-US" dirty="0"/>
              <a:t>記述子形式</a:t>
            </a:r>
            <a:endParaRPr kumimoji="1" lang="ja-JP" altLang="en-US" dirty="0"/>
          </a:p>
        </p:txBody>
      </p:sp>
      <p:sp>
        <p:nvSpPr>
          <p:cNvPr id="3" name="コンテンツ プレースホルダー 2"/>
          <p:cNvSpPr>
            <a:spLocks noGrp="1"/>
          </p:cNvSpPr>
          <p:nvPr>
            <p:ph idx="1"/>
          </p:nvPr>
        </p:nvSpPr>
        <p:spPr/>
        <p:txBody>
          <a:bodyPr/>
          <a:lstStyle/>
          <a:p>
            <a:r>
              <a:rPr lang="en-US" altLang="ja-JP" dirty="0"/>
              <a:t>12-15</a:t>
            </a:r>
            <a:r>
              <a:rPr lang="ja-JP" altLang="en-US" dirty="0"/>
              <a:t>ページの図</a:t>
            </a:r>
            <a:r>
              <a:rPr lang="en-US" altLang="ja-JP" dirty="0"/>
              <a:t>12-10</a:t>
            </a:r>
            <a:r>
              <a:rPr lang="ja-JP" altLang="en-US" dirty="0"/>
              <a:t>は、テーブル記述子タイプがエントリのビット</a:t>
            </a:r>
            <a:r>
              <a:rPr lang="en-US" altLang="ja-JP" dirty="0"/>
              <a:t>1</a:t>
            </a:r>
            <a:r>
              <a:rPr lang="ja-JP" altLang="en-US" dirty="0"/>
              <a:t>：</a:t>
            </a:r>
            <a:r>
              <a:rPr lang="en-US" altLang="ja-JP" dirty="0"/>
              <a:t>0</a:t>
            </a:r>
            <a:r>
              <a:rPr lang="ja-JP" altLang="en-US" dirty="0"/>
              <a:t>によって識別され、いずれかを参照できることを示しています</a:t>
            </a:r>
          </a:p>
          <a:p>
            <a:endParaRPr kumimoji="1" lang="en-US" altLang="ja-JP" dirty="0" smtClean="0"/>
          </a:p>
          <a:p>
            <a:pPr marL="0" indent="0">
              <a:buNone/>
            </a:pPr>
            <a:r>
              <a:rPr lang="ja-JP" altLang="en-US" dirty="0" smtClean="0"/>
              <a:t>・次</a:t>
            </a:r>
            <a:r>
              <a:rPr lang="ja-JP" altLang="en-US" dirty="0"/>
              <a:t>のレベルのテーブルのアドレス。この場合、メモリはさらに小さな</a:t>
            </a:r>
            <a:r>
              <a:rPr lang="ja-JP" altLang="en-US" dirty="0" smtClean="0"/>
              <a:t>ブロック</a:t>
            </a:r>
            <a:r>
              <a:rPr lang="ja-JP" altLang="en-US" dirty="0"/>
              <a:t>に分割できます。</a:t>
            </a:r>
          </a:p>
          <a:p>
            <a:pPr marL="0" indent="0">
              <a:buNone/>
            </a:pPr>
            <a:r>
              <a:rPr lang="ja-JP" altLang="en-US" dirty="0" smtClean="0"/>
              <a:t>・可変</a:t>
            </a:r>
            <a:r>
              <a:rPr lang="ja-JP" altLang="en-US" dirty="0"/>
              <a:t>サイズのメモリブロックのアドレス。</a:t>
            </a:r>
          </a:p>
          <a:p>
            <a:pPr marL="0" indent="0">
              <a:buNone/>
            </a:pPr>
            <a:r>
              <a:rPr lang="ja-JP" altLang="en-US" dirty="0" smtClean="0"/>
              <a:t>・障害</a:t>
            </a:r>
            <a:r>
              <a:rPr lang="ja-JP" altLang="en-US" dirty="0"/>
              <a:t>または無効としてマークできるテーブルエントリ</a:t>
            </a:r>
            <a:r>
              <a:rPr lang="ja-JP" altLang="en-US" dirty="0" smtClean="0"/>
              <a:t>。</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en-US" altLang="ja-JP" sz="1400" dirty="0" smtClean="0"/>
              <a:t>※</a:t>
            </a:r>
            <a:r>
              <a:rPr lang="ja-JP" altLang="en-US" sz="1400" dirty="0" smtClean="0"/>
              <a:t>わかりやすく</a:t>
            </a:r>
            <a:r>
              <a:rPr lang="ja-JP" altLang="en-US" sz="1400" dirty="0"/>
              <a:t>するために、この図ではビットフィールドの幅を指定していません。</a:t>
            </a:r>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46</a:t>
            </a:fld>
            <a:endParaRPr lang="en-US" altLang="ja-JP"/>
          </a:p>
        </p:txBody>
      </p:sp>
      <p:pic>
        <p:nvPicPr>
          <p:cNvPr id="5" name="図 4"/>
          <p:cNvPicPr>
            <a:picLocks noChangeAspect="1"/>
          </p:cNvPicPr>
          <p:nvPr/>
        </p:nvPicPr>
        <p:blipFill>
          <a:blip r:embed="rId2"/>
          <a:stretch>
            <a:fillRect/>
          </a:stretch>
        </p:blipFill>
        <p:spPr>
          <a:xfrm>
            <a:off x="242596" y="3434181"/>
            <a:ext cx="9409922" cy="2536902"/>
          </a:xfrm>
          <a:prstGeom prst="rect">
            <a:avLst/>
          </a:prstGeom>
        </p:spPr>
      </p:pic>
    </p:spTree>
    <p:extLst>
      <p:ext uri="{BB962C8B-B14F-4D97-AF65-F5344CB8AC3E}">
        <p14:creationId xmlns:p14="http://schemas.microsoft.com/office/powerpoint/2010/main" val="165896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p:txBody>
          <a:bodyPr/>
          <a:lstStyle/>
          <a:p>
            <a:r>
              <a:rPr lang="en-US" altLang="ja-JP" dirty="0"/>
              <a:t>3</a:t>
            </a:r>
            <a:r>
              <a:rPr lang="ja-JP" altLang="en-US" dirty="0" err="1"/>
              <a:t>つの</a:t>
            </a:r>
            <a:r>
              <a:rPr lang="ja-JP" altLang="en-US" dirty="0"/>
              <a:t>異なるグラニュールサイズは、必要な変換テーブルの数とサイズに影響を与える可能性があります</a:t>
            </a:r>
            <a:r>
              <a:rPr lang="ja-JP" altLang="en-US" dirty="0" smtClean="0"/>
              <a:t>。</a:t>
            </a:r>
            <a:endParaRPr lang="en-US" altLang="ja-JP" dirty="0" smtClean="0"/>
          </a:p>
          <a:p>
            <a:endParaRPr lang="en-US" altLang="ja-JP" dirty="0" smtClean="0"/>
          </a:p>
          <a:p>
            <a:pPr marL="0" indent="0">
              <a:buNone/>
            </a:pPr>
            <a:r>
              <a:rPr lang="en-US" altLang="ja-JP" dirty="0" smtClean="0"/>
              <a:t>【</a:t>
            </a:r>
            <a:r>
              <a:rPr lang="ja-JP" altLang="en-US" dirty="0" smtClean="0"/>
              <a:t>メモ</a:t>
            </a:r>
            <a:r>
              <a:rPr lang="en-US" altLang="ja-JP" dirty="0" smtClean="0"/>
              <a:t>】</a:t>
            </a:r>
            <a:endParaRPr lang="en-US" altLang="ja-JP" dirty="0"/>
          </a:p>
          <a:p>
            <a:r>
              <a:rPr lang="ja-JP" altLang="en-US" dirty="0"/>
              <a:t>すべての場合において、</a:t>
            </a:r>
            <a:r>
              <a:rPr lang="en-US" altLang="ja-JP" dirty="0"/>
              <a:t>VA</a:t>
            </a:r>
            <a:r>
              <a:rPr lang="ja-JP" altLang="en-US" dirty="0"/>
              <a:t>入力範囲が</a:t>
            </a:r>
            <a:r>
              <a:rPr lang="en-US" altLang="ja-JP" dirty="0"/>
              <a:t>42</a:t>
            </a:r>
            <a:r>
              <a:rPr lang="ja-JP" altLang="en-US" dirty="0"/>
              <a:t>ビットに制限されている場合、テーブルの最初のレベルを省略できます。</a:t>
            </a:r>
          </a:p>
          <a:p>
            <a:r>
              <a:rPr lang="ja-JP" altLang="en-US" dirty="0"/>
              <a:t>可能な</a:t>
            </a:r>
            <a:r>
              <a:rPr lang="en-US" altLang="ja-JP" dirty="0"/>
              <a:t>VA</a:t>
            </a:r>
            <a:r>
              <a:rPr lang="ja-JP" altLang="en-US" dirty="0"/>
              <a:t>範囲のサイズに応じて、さらに少ないレベルにすることができます</a:t>
            </a:r>
            <a:r>
              <a:rPr lang="ja-JP" altLang="en-US" dirty="0" smtClean="0"/>
              <a:t>。たとえば</a:t>
            </a:r>
            <a:r>
              <a:rPr lang="ja-JP" altLang="en-US" dirty="0"/>
              <a:t>、</a:t>
            </a:r>
            <a:r>
              <a:rPr lang="en-US" altLang="ja-JP" dirty="0"/>
              <a:t>4KB</a:t>
            </a:r>
            <a:r>
              <a:rPr lang="ja-JP" altLang="en-US" dirty="0"/>
              <a:t>グラニュールでは、下位アドレスが</a:t>
            </a:r>
            <a:r>
              <a:rPr lang="en-US" altLang="ja-JP" dirty="0"/>
              <a:t>1GB</a:t>
            </a:r>
            <a:r>
              <a:rPr lang="ja-JP" altLang="en-US" dirty="0"/>
              <a:t>のみに及ぶように</a:t>
            </a:r>
            <a:r>
              <a:rPr lang="en-US" altLang="ja-JP" dirty="0"/>
              <a:t>TTBCR</a:t>
            </a:r>
            <a:r>
              <a:rPr lang="ja-JP" altLang="en-US" dirty="0"/>
              <a:t>が設定されている場合、レベル</a:t>
            </a:r>
            <a:r>
              <a:rPr lang="en-US" altLang="ja-JP" dirty="0"/>
              <a:t>0</a:t>
            </a:r>
            <a:r>
              <a:rPr lang="ja-JP" altLang="en-US" dirty="0"/>
              <a:t>および</a:t>
            </a:r>
            <a:r>
              <a:rPr lang="en-US" altLang="ja-JP" dirty="0"/>
              <a:t>1</a:t>
            </a:r>
            <a:r>
              <a:rPr lang="ja-JP" altLang="en-US" dirty="0"/>
              <a:t>は不要であり、レベル</a:t>
            </a:r>
            <a:r>
              <a:rPr lang="en-US" altLang="ja-JP" dirty="0"/>
              <a:t>2</a:t>
            </a:r>
            <a:r>
              <a:rPr lang="ja-JP" altLang="en-US" dirty="0"/>
              <a:t>で変換が開始され、</a:t>
            </a:r>
            <a:r>
              <a:rPr lang="en-US" altLang="ja-JP" dirty="0"/>
              <a:t>4 KB</a:t>
            </a:r>
            <a:r>
              <a:rPr lang="ja-JP" altLang="en-US" dirty="0"/>
              <a:t>ページのレベル</a:t>
            </a:r>
            <a:r>
              <a:rPr lang="en-US" altLang="ja-JP" dirty="0"/>
              <a:t>3</a:t>
            </a:r>
            <a:r>
              <a:rPr lang="ja-JP" altLang="en-US" dirty="0"/>
              <a:t>になります。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47</a:t>
            </a:fld>
            <a:endParaRPr lang="en-US" altLang="ja-JP"/>
          </a:p>
        </p:txBody>
      </p:sp>
    </p:spTree>
    <p:extLst>
      <p:ext uri="{BB962C8B-B14F-4D97-AF65-F5344CB8AC3E}">
        <p14:creationId xmlns:p14="http://schemas.microsoft.com/office/powerpoint/2010/main" val="1829733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【4KB】</a:t>
            </a:r>
          </a:p>
          <a:p>
            <a:r>
              <a:rPr lang="en-US" altLang="ja-JP" dirty="0"/>
              <a:t>4 KB</a:t>
            </a:r>
            <a:r>
              <a:rPr lang="ja-JP" altLang="en-US" dirty="0"/>
              <a:t>のグラニュールサイズを使用する場合、ハードウェアは</a:t>
            </a:r>
            <a:r>
              <a:rPr lang="en-US" altLang="ja-JP" dirty="0"/>
              <a:t>4</a:t>
            </a:r>
            <a:r>
              <a:rPr lang="ja-JP" altLang="en-US" dirty="0"/>
              <a:t>レベルのルックアッププロセスを使用できます</a:t>
            </a:r>
            <a:r>
              <a:rPr lang="ja-JP" altLang="en-US" dirty="0" smtClean="0"/>
              <a:t>。</a:t>
            </a:r>
            <a:r>
              <a:rPr lang="en-US" altLang="ja-JP" dirty="0" smtClean="0"/>
              <a:t>48</a:t>
            </a:r>
            <a:r>
              <a:rPr lang="ja-JP" altLang="en-US" dirty="0"/>
              <a:t>ビットアドレスには、レベルごとに</a:t>
            </a:r>
            <a:r>
              <a:rPr lang="en-US" altLang="ja-JP" dirty="0"/>
              <a:t>9</a:t>
            </a:r>
            <a:r>
              <a:rPr lang="ja-JP" altLang="en-US" dirty="0"/>
              <a:t>個のアドレスビットが変換されます。つまり、それぞれ</a:t>
            </a:r>
            <a:r>
              <a:rPr lang="en-US" altLang="ja-JP" dirty="0"/>
              <a:t>512</a:t>
            </a:r>
            <a:r>
              <a:rPr lang="ja-JP" altLang="en-US" dirty="0"/>
              <a:t>エントリで、最後の</a:t>
            </a:r>
            <a:r>
              <a:rPr lang="en-US" altLang="ja-JP" dirty="0"/>
              <a:t>12</a:t>
            </a:r>
            <a:r>
              <a:rPr lang="ja-JP" altLang="en-US" dirty="0"/>
              <a:t>ビットは、元のアドレスから直接来る</a:t>
            </a:r>
            <a:r>
              <a:rPr lang="en-US" altLang="ja-JP" dirty="0"/>
              <a:t>4kB</a:t>
            </a:r>
            <a:r>
              <a:rPr lang="ja-JP" altLang="en-US" dirty="0"/>
              <a:t>内のバイトを選択します。</a:t>
            </a:r>
          </a:p>
          <a:p>
            <a:r>
              <a:rPr lang="en-US" altLang="ja-JP" dirty="0"/>
              <a:t>512</a:t>
            </a:r>
            <a:r>
              <a:rPr lang="ja-JP" altLang="en-US" dirty="0"/>
              <a:t>エントリの</a:t>
            </a:r>
            <a:r>
              <a:rPr lang="en-US" altLang="ja-JP" dirty="0"/>
              <a:t>L0</a:t>
            </a:r>
            <a:r>
              <a:rPr lang="ja-JP" altLang="en-US" dirty="0"/>
              <a:t>テーブルへの仮想アドレスインデックスの</a:t>
            </a:r>
            <a:r>
              <a:rPr lang="ja-JP" altLang="en-US" dirty="0" smtClean="0"/>
              <a:t>ビット</a:t>
            </a:r>
            <a:r>
              <a:rPr lang="en-US" altLang="ja-JP" dirty="0" smtClean="0"/>
              <a:t>47:39</a:t>
            </a:r>
            <a:r>
              <a:rPr lang="ja-JP" altLang="en-US" dirty="0" err="1" smtClean="0"/>
              <a:t>。</a:t>
            </a:r>
            <a:r>
              <a:rPr lang="ja-JP" altLang="en-US" dirty="0" smtClean="0"/>
              <a:t>これら</a:t>
            </a:r>
            <a:r>
              <a:rPr lang="ja-JP" altLang="en-US" dirty="0"/>
              <a:t>の各テーブルエントリは、</a:t>
            </a:r>
            <a:r>
              <a:rPr lang="en-US" altLang="ja-JP" dirty="0"/>
              <a:t>512 GB</a:t>
            </a:r>
            <a:r>
              <a:rPr lang="ja-JP" altLang="en-US" dirty="0"/>
              <a:t>の範囲に広がり、</a:t>
            </a:r>
            <a:r>
              <a:rPr lang="en-US" altLang="ja-JP" dirty="0"/>
              <a:t>L1</a:t>
            </a:r>
            <a:r>
              <a:rPr lang="ja-JP" altLang="en-US" dirty="0"/>
              <a:t>テーブルを指します</a:t>
            </a:r>
            <a:r>
              <a:rPr lang="ja-JP" altLang="en-US" dirty="0" smtClean="0"/>
              <a:t>。</a:t>
            </a:r>
            <a:r>
              <a:rPr lang="ja-JP" altLang="ja-JP" dirty="0" smtClean="0"/>
              <a:t>512</a:t>
            </a:r>
            <a:r>
              <a:rPr lang="ja-JP" altLang="ja-JP" dirty="0"/>
              <a:t>エントリのL1テーブル内で、ビット38:30がインデックスとして使用されてエントリを選択し、各エントリは1GBブロックまたはL2テーブルのいずれかを指します</a:t>
            </a:r>
            <a:r>
              <a:rPr lang="ja-JP" altLang="ja-JP" dirty="0" smtClean="0"/>
              <a:t>。ビット</a:t>
            </a:r>
            <a:r>
              <a:rPr lang="ja-JP" altLang="ja-JP" dirty="0"/>
              <a:t>29:21は512エントリのL2テーブルにインデックスを付け、各エントリは2MBブロックまたは次のテーブルレベルを指します</a:t>
            </a:r>
            <a:r>
              <a:rPr lang="ja-JP" altLang="ja-JP" dirty="0" smtClean="0"/>
              <a:t>。最後</a:t>
            </a:r>
            <a:r>
              <a:rPr lang="ja-JP" altLang="ja-JP" dirty="0"/>
              <a:t>のレベルでは、ビット20:12は512エントリのL2テーブルにインデックスを付け、各エントリは4kBブロックを指します。</a:t>
            </a:r>
            <a:endParaRPr lang="en-US" altLang="ja-JP"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48</a:t>
            </a:fld>
            <a:endParaRPr lang="en-US" altLang="ja-JP"/>
          </a:p>
        </p:txBody>
      </p:sp>
    </p:spTree>
    <p:extLst>
      <p:ext uri="{BB962C8B-B14F-4D97-AF65-F5344CB8AC3E}">
        <p14:creationId xmlns:p14="http://schemas.microsoft.com/office/powerpoint/2010/main" val="608186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49</a:t>
            </a:fld>
            <a:endParaRPr lang="en-US" altLang="ja-JP"/>
          </a:p>
        </p:txBody>
      </p:sp>
      <p:pic>
        <p:nvPicPr>
          <p:cNvPr id="7" name="コンテンツ プレースホルダー 4"/>
          <p:cNvPicPr>
            <a:picLocks noChangeAspect="1"/>
          </p:cNvPicPr>
          <p:nvPr/>
        </p:nvPicPr>
        <p:blipFill>
          <a:blip r:embed="rId2"/>
          <a:stretch>
            <a:fillRect/>
          </a:stretch>
        </p:blipFill>
        <p:spPr bwMode="auto">
          <a:xfrm>
            <a:off x="343958" y="2309713"/>
            <a:ext cx="9136063" cy="2125797"/>
          </a:xfrm>
          <a:prstGeom prst="rect">
            <a:avLst/>
          </a:prstGeom>
          <a:noFill/>
          <a:ln w="9525">
            <a:noFill/>
            <a:miter lim="800000"/>
            <a:headEnd/>
            <a:tailEnd/>
          </a:ln>
        </p:spPr>
      </p:pic>
    </p:spTree>
    <p:extLst>
      <p:ext uri="{BB962C8B-B14F-4D97-AF65-F5344CB8AC3E}">
        <p14:creationId xmlns:p14="http://schemas.microsoft.com/office/powerpoint/2010/main" val="93648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これを行うには、仮想メモリシステムのハードウェアがアドレス変換を提供する必要があります。これは、プロセッサによって発行された仮想アドレスをメインメモリの物理アドレスに変換するものです</a:t>
            </a:r>
            <a:r>
              <a:rPr lang="ja-JP" altLang="en-US" sz="1800" dirty="0" smtClean="0"/>
              <a:t>。</a:t>
            </a:r>
            <a:endParaRPr lang="en-US" altLang="ja-JP" sz="1800" dirty="0" smtClean="0"/>
          </a:p>
          <a:p>
            <a:endParaRPr lang="en-US" altLang="ja-JP" sz="1800" dirty="0" smtClean="0"/>
          </a:p>
          <a:p>
            <a:r>
              <a:rPr lang="ja-JP" altLang="en-US" sz="1800" dirty="0" smtClean="0"/>
              <a:t>仮想</a:t>
            </a:r>
            <a:r>
              <a:rPr lang="ja-JP" altLang="en-US" sz="1800" dirty="0"/>
              <a:t>アドレスとは、コードをメモリに配置するときに、ユーザーとコンパイラーおよびリンカーが使用するアドレスです。 物理アドレスは、実際のハードウェアシステムで使用されるアドレスです</a:t>
            </a:r>
            <a:r>
              <a:rPr lang="ja-JP" altLang="en-US" sz="1800" dirty="0" smtClean="0"/>
              <a:t>。</a:t>
            </a:r>
            <a:endParaRPr lang="en-US" altLang="ja-JP" sz="1800" dirty="0" smtClean="0"/>
          </a:p>
          <a:p>
            <a:endParaRPr lang="en-US" altLang="ja-JP" sz="1800" dirty="0" smtClean="0"/>
          </a:p>
          <a:p>
            <a:r>
              <a:rPr lang="en-US" altLang="ja-JP" sz="1800" dirty="0" smtClean="0"/>
              <a:t>MMU</a:t>
            </a:r>
            <a:r>
              <a:rPr lang="ja-JP" altLang="en-US" sz="1800" dirty="0"/>
              <a:t>は仮想アドレス</a:t>
            </a:r>
            <a:r>
              <a:rPr lang="ja-JP" altLang="en-US" sz="1800" dirty="0" smtClean="0"/>
              <a:t>の上</a:t>
            </a:r>
            <a:r>
              <a:rPr lang="ja-JP" altLang="en-US" sz="1800" dirty="0"/>
              <a:t>位ビットを使用して、変換テーブルのエントリにインデックスを付け、アクセスされているブロックを確立します。</a:t>
            </a:r>
            <a:br>
              <a:rPr lang="ja-JP" altLang="en-US" sz="1800" dirty="0"/>
            </a:br>
            <a:endParaRPr lang="en-US" altLang="ja-JP" sz="1800" dirty="0" smtClean="0"/>
          </a:p>
          <a:p>
            <a:r>
              <a:rPr lang="en-US" altLang="ja-JP" sz="1800" dirty="0" smtClean="0"/>
              <a:t>MMU</a:t>
            </a:r>
            <a:r>
              <a:rPr lang="ja-JP" altLang="en-US" sz="1800" dirty="0"/>
              <a:t>は、コードとデータの仮想アドレスを実際のシステムの物理アドレスに変換します</a:t>
            </a:r>
            <a:r>
              <a:rPr lang="ja-JP" altLang="en-US" sz="1800" dirty="0" smtClean="0"/>
              <a:t>。変換</a:t>
            </a:r>
            <a:r>
              <a:rPr lang="ja-JP" altLang="en-US" sz="1800" dirty="0"/>
              <a:t>はハードウェアで自動的に実行され、アプリケーションに対して透過的です</a:t>
            </a:r>
            <a:r>
              <a:rPr lang="ja-JP" altLang="en-US" sz="1800" dirty="0" smtClean="0"/>
              <a:t>。</a:t>
            </a:r>
            <a:endParaRPr lang="en-US" altLang="ja-JP" sz="1800" dirty="0" smtClean="0"/>
          </a:p>
          <a:p>
            <a:endParaRPr lang="en-US" altLang="ja-JP" sz="1800" dirty="0" smtClean="0"/>
          </a:p>
          <a:p>
            <a:r>
              <a:rPr lang="ja-JP" altLang="en-US" sz="1800" dirty="0" smtClean="0"/>
              <a:t>アドレス</a:t>
            </a:r>
            <a:r>
              <a:rPr lang="ja-JP" altLang="en-US" sz="1800" dirty="0"/>
              <a:t>変換に加えて、</a:t>
            </a:r>
            <a:r>
              <a:rPr lang="en-US" altLang="ja-JP" sz="1800" dirty="0"/>
              <a:t>MMU</a:t>
            </a:r>
            <a:r>
              <a:rPr lang="ja-JP" altLang="en-US" sz="1800" dirty="0"/>
              <a:t>はメモリアクセス許可、</a:t>
            </a:r>
            <a:r>
              <a:rPr lang="ja-JP" altLang="en-US" sz="1800" dirty="0" smtClean="0"/>
              <a:t>メモリオーダリング、</a:t>
            </a:r>
            <a:r>
              <a:rPr lang="ja-JP" altLang="en-US" sz="1800" dirty="0"/>
              <a:t>およびメモリの各領域のキャッシュポリシーを制御します。</a:t>
            </a:r>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2403349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50</a:t>
            </a:fld>
            <a:endParaRPr lang="en-US" altLang="ja-JP"/>
          </a:p>
        </p:txBody>
      </p:sp>
      <p:sp>
        <p:nvSpPr>
          <p:cNvPr id="3" name="コンテンツ プレースホルダー 2"/>
          <p:cNvSpPr>
            <a:spLocks noGrp="1"/>
          </p:cNvSpPr>
          <p:nvPr>
            <p:ph idx="1"/>
          </p:nvPr>
        </p:nvSpPr>
        <p:spPr/>
        <p:txBody>
          <a:bodyPr/>
          <a:lstStyle/>
          <a:p>
            <a:pPr marL="0" indent="0">
              <a:buNone/>
            </a:pPr>
            <a:r>
              <a:rPr lang="en-US" altLang="ja-JP" dirty="0" smtClean="0"/>
              <a:t>【16KB</a:t>
            </a:r>
            <a:r>
              <a:rPr lang="en-US" altLang="ja-JP" dirty="0"/>
              <a:t>】</a:t>
            </a:r>
          </a:p>
          <a:p>
            <a:r>
              <a:rPr lang="ja-JP" altLang="ja-JP" dirty="0"/>
              <a:t>16 KBのグラニュールサイズを使用する場合、ハードウェアは4レベルの</a:t>
            </a:r>
            <a:r>
              <a:rPr lang="ja-JP" altLang="ja-JP" dirty="0" smtClean="0"/>
              <a:t>ルックアッププロセス</a:t>
            </a:r>
            <a:r>
              <a:rPr lang="ja-JP" altLang="ja-JP" dirty="0"/>
              <a:t>を使用できます</a:t>
            </a:r>
            <a:r>
              <a:rPr lang="ja-JP" altLang="ja-JP" dirty="0" smtClean="0"/>
              <a:t>。48</a:t>
            </a:r>
            <a:r>
              <a:rPr lang="ja-JP" altLang="ja-JP" dirty="0"/>
              <a:t>ビットアドレスには、レベルごとに11アドレスビット、つまり2048エントリが変換されます。最後の14ビットは、元のアドレスから直接来る4kB内のバイトを選択します</a:t>
            </a:r>
            <a:r>
              <a:rPr lang="ja-JP" altLang="ja-JP" dirty="0" smtClean="0"/>
              <a:t>。レベル</a:t>
            </a:r>
            <a:r>
              <a:rPr lang="ja-JP" altLang="ja-JP" dirty="0"/>
              <a:t>0のテーブルには、2つのエントリのみが含まれています</a:t>
            </a:r>
            <a:r>
              <a:rPr lang="ja-JP" altLang="ja-JP" dirty="0" smtClean="0"/>
              <a:t>。仮想</a:t>
            </a:r>
            <a:r>
              <a:rPr lang="ja-JP" altLang="ja-JP" dirty="0"/>
              <a:t>アドレスのビット47は、2つのエントリのL0テーブルから記述子を選択します</a:t>
            </a:r>
            <a:r>
              <a:rPr lang="ja-JP" altLang="ja-JP" dirty="0" smtClean="0"/>
              <a:t>。これら</a:t>
            </a:r>
            <a:r>
              <a:rPr lang="ja-JP" altLang="ja-JP" dirty="0"/>
              <a:t>の</a:t>
            </a:r>
            <a:r>
              <a:rPr lang="ja-JP" altLang="ja-JP" dirty="0" smtClean="0"/>
              <a:t>各テーブルエントリ</a:t>
            </a:r>
            <a:r>
              <a:rPr lang="ja-JP" altLang="ja-JP" dirty="0"/>
              <a:t>は、128 TBの範囲に広がり、L1テーブルを指します</a:t>
            </a:r>
            <a:r>
              <a:rPr lang="ja-JP" altLang="ja-JP" dirty="0" smtClean="0"/>
              <a:t>。その</a:t>
            </a:r>
            <a:r>
              <a:rPr lang="ja-JP" altLang="ja-JP" dirty="0"/>
              <a:t>2048エントリのL1テーブル内で、ビット46:36は、エントリを選択するための</a:t>
            </a:r>
            <a:r>
              <a:rPr lang="ja-JP" altLang="ja-JP" dirty="0" smtClean="0"/>
              <a:t>インデックス</a:t>
            </a:r>
            <a:r>
              <a:rPr lang="ja-JP" altLang="ja-JP" dirty="0"/>
              <a:t>として使用され、各エントリはL2テーブルを指します</a:t>
            </a:r>
            <a:r>
              <a:rPr lang="ja-JP" altLang="ja-JP" dirty="0" smtClean="0"/>
              <a:t>。ビット</a:t>
            </a:r>
            <a:r>
              <a:rPr lang="ja-JP" altLang="ja-JP" dirty="0"/>
              <a:t>35:25は2048エントリのL2テーブルにインデックスを付け、各エントリは32 MBブロックまたは次の</a:t>
            </a:r>
            <a:r>
              <a:rPr lang="ja-JP" altLang="ja-JP" dirty="0" smtClean="0"/>
              <a:t>テーブルレベル</a:t>
            </a:r>
            <a:r>
              <a:rPr lang="ja-JP" altLang="ja-JP" dirty="0"/>
              <a:t>を指します</a:t>
            </a:r>
            <a:r>
              <a:rPr lang="ja-JP" altLang="ja-JP" dirty="0" smtClean="0"/>
              <a:t>。最終</a:t>
            </a:r>
            <a:r>
              <a:rPr lang="ja-JP" altLang="ja-JP" dirty="0"/>
              <a:t>変換段階で、ビット24:14は2048エントリのL2テーブルにインデックスを付け、各エントリは16kBブロックを指します。</a:t>
            </a:r>
            <a:endParaRPr kumimoji="1" lang="ja-JP" altLang="en-US" dirty="0"/>
          </a:p>
        </p:txBody>
      </p:sp>
    </p:spTree>
    <p:extLst>
      <p:ext uri="{BB962C8B-B14F-4D97-AF65-F5344CB8AC3E}">
        <p14:creationId xmlns:p14="http://schemas.microsoft.com/office/powerpoint/2010/main" val="2167445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51</a:t>
            </a:fld>
            <a:endParaRPr lang="en-US" altLang="ja-JP"/>
          </a:p>
        </p:txBody>
      </p:sp>
      <p:pic>
        <p:nvPicPr>
          <p:cNvPr id="5" name="コンテンツ プレースホルダー 4"/>
          <p:cNvPicPr>
            <a:picLocks noGrp="1" noChangeAspect="1"/>
          </p:cNvPicPr>
          <p:nvPr>
            <p:ph idx="1"/>
          </p:nvPr>
        </p:nvPicPr>
        <p:blipFill>
          <a:blip r:embed="rId2"/>
          <a:stretch>
            <a:fillRect/>
          </a:stretch>
        </p:blipFill>
        <p:spPr>
          <a:xfrm>
            <a:off x="371475" y="2598951"/>
            <a:ext cx="9136063" cy="2153810"/>
          </a:xfrm>
          <a:prstGeom prst="rect">
            <a:avLst/>
          </a:prstGeom>
        </p:spPr>
      </p:pic>
    </p:spTree>
    <p:extLst>
      <p:ext uri="{BB962C8B-B14F-4D97-AF65-F5344CB8AC3E}">
        <p14:creationId xmlns:p14="http://schemas.microsoft.com/office/powerpoint/2010/main" val="4171616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52</a:t>
            </a:fld>
            <a:endParaRPr lang="en-US" altLang="ja-JP"/>
          </a:p>
        </p:txBody>
      </p:sp>
      <p:sp>
        <p:nvSpPr>
          <p:cNvPr id="3" name="コンテンツ プレースホルダー 2"/>
          <p:cNvSpPr>
            <a:spLocks noGrp="1"/>
          </p:cNvSpPr>
          <p:nvPr>
            <p:ph idx="1"/>
          </p:nvPr>
        </p:nvSpPr>
        <p:spPr/>
        <p:txBody>
          <a:bodyPr/>
          <a:lstStyle/>
          <a:p>
            <a:pPr marL="0" indent="0">
              <a:buNone/>
            </a:pPr>
            <a:r>
              <a:rPr lang="en-US" altLang="ja-JP" dirty="0"/>
              <a:t>【16KB】</a:t>
            </a:r>
          </a:p>
          <a:p>
            <a:r>
              <a:rPr lang="ja-JP" altLang="ja-JP" dirty="0"/>
              <a:t>64kBのグラニュールサイズを使用すると、ハードウェアは3レベルのルックアッププロセスを使用できます</a:t>
            </a:r>
            <a:r>
              <a:rPr lang="ja-JP" altLang="ja-JP" dirty="0" smtClean="0"/>
              <a:t>。レベル</a:t>
            </a:r>
            <a:r>
              <a:rPr lang="ja-JP" altLang="ja-JP" dirty="0"/>
              <a:t>1テーブルには、64エントリのみが含まれます</a:t>
            </a:r>
            <a:r>
              <a:rPr lang="ja-JP" altLang="ja-JP" dirty="0" smtClean="0"/>
              <a:t>。仮想</a:t>
            </a:r>
            <a:r>
              <a:rPr lang="ja-JP" altLang="ja-JP" dirty="0"/>
              <a:t>アドレスのビット47:42は、64エントリのL1テーブルから記述子を選択します</a:t>
            </a:r>
            <a:r>
              <a:rPr lang="ja-JP" altLang="ja-JP" dirty="0" smtClean="0"/>
              <a:t>。これら</a:t>
            </a:r>
            <a:r>
              <a:rPr lang="ja-JP" altLang="ja-JP" dirty="0"/>
              <a:t>の</a:t>
            </a:r>
            <a:r>
              <a:rPr lang="ja-JP" altLang="ja-JP" dirty="0" smtClean="0"/>
              <a:t>各テーブルエントリ</a:t>
            </a:r>
            <a:r>
              <a:rPr lang="ja-JP" altLang="ja-JP" dirty="0"/>
              <a:t>は4TBの範囲に広がり、L2テーブルを指します</a:t>
            </a:r>
            <a:r>
              <a:rPr lang="ja-JP" altLang="ja-JP" dirty="0" smtClean="0"/>
              <a:t>。その</a:t>
            </a:r>
            <a:r>
              <a:rPr lang="ja-JP" altLang="ja-JP" dirty="0"/>
              <a:t>8192エントリL2テーブル内では、ビット41:29がエントリを選択するためのインデックスとして使用され、各エントリは512 MBブロックまたはL2テーブルを指します</a:t>
            </a:r>
            <a:r>
              <a:rPr lang="ja-JP" altLang="ja-JP" dirty="0" smtClean="0"/>
              <a:t>。最終</a:t>
            </a:r>
            <a:r>
              <a:rPr lang="ja-JP" altLang="ja-JP" dirty="0"/>
              <a:t>変換段階で、ビット28:16は8192エントリのL3テーブルにインデックス付けされ、各エントリは64kBブロックを指します。</a:t>
            </a:r>
            <a:endParaRPr kumimoji="1" lang="ja-JP" altLang="en-US" dirty="0"/>
          </a:p>
        </p:txBody>
      </p:sp>
    </p:spTree>
    <p:extLst>
      <p:ext uri="{BB962C8B-B14F-4D97-AF65-F5344CB8AC3E}">
        <p14:creationId xmlns:p14="http://schemas.microsoft.com/office/powerpoint/2010/main" val="3427456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415862" cy="457200"/>
          </a:xfrm>
        </p:spPr>
        <p:txBody>
          <a:bodyPr/>
          <a:lstStyle/>
          <a:p>
            <a:r>
              <a:rPr lang="en-US" altLang="ja-JP" sz="2800" dirty="0" smtClean="0"/>
              <a:t>12.4.2:</a:t>
            </a:r>
            <a:r>
              <a:rPr lang="ja-JP" altLang="en-US" sz="2800" dirty="0"/>
              <a:t>変換テーブルに</a:t>
            </a:r>
            <a:r>
              <a:rPr lang="ja-JP" altLang="en-US" sz="2800" dirty="0" smtClean="0"/>
              <a:t>対する</a:t>
            </a:r>
            <a:r>
              <a:rPr lang="ja-JP" altLang="en-US" sz="2800" dirty="0"/>
              <a:t>グラニュール</a:t>
            </a:r>
            <a:r>
              <a:rPr lang="ja-JP" altLang="en-US" sz="2800" dirty="0" smtClean="0"/>
              <a:t>サイズ</a:t>
            </a:r>
            <a:r>
              <a:rPr lang="ja-JP" altLang="en-US" sz="2800" dirty="0"/>
              <a:t>の</a:t>
            </a:r>
            <a:r>
              <a:rPr lang="ja-JP" altLang="en-US" sz="2800" dirty="0" smtClean="0"/>
              <a:t>影響</a:t>
            </a:r>
            <a:endParaRPr kumimoji="1" lang="ja-JP" altLang="en-US" sz="2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53</a:t>
            </a:fld>
            <a:endParaRPr lang="en-US" altLang="ja-JP"/>
          </a:p>
        </p:txBody>
      </p:sp>
      <p:pic>
        <p:nvPicPr>
          <p:cNvPr id="6" name="コンテンツ プレースホルダー 5"/>
          <p:cNvPicPr>
            <a:picLocks noGrp="1" noChangeAspect="1"/>
          </p:cNvPicPr>
          <p:nvPr>
            <p:ph idx="1"/>
          </p:nvPr>
        </p:nvPicPr>
        <p:blipFill>
          <a:blip r:embed="rId2"/>
          <a:stretch>
            <a:fillRect/>
          </a:stretch>
        </p:blipFill>
        <p:spPr>
          <a:xfrm>
            <a:off x="371475" y="2298036"/>
            <a:ext cx="9136063" cy="2755641"/>
          </a:xfrm>
          <a:prstGeom prst="rect">
            <a:avLst/>
          </a:prstGeom>
        </p:spPr>
      </p:pic>
    </p:spTree>
    <p:extLst>
      <p:ext uri="{BB962C8B-B14F-4D97-AF65-F5344CB8AC3E}">
        <p14:creationId xmlns:p14="http://schemas.microsoft.com/office/powerpoint/2010/main" val="2612628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12.4.3</a:t>
            </a:r>
            <a:r>
              <a:rPr lang="ja-JP" altLang="en-US" dirty="0"/>
              <a:t> </a:t>
            </a:r>
            <a:r>
              <a:rPr lang="ja-JP" altLang="en-US" dirty="0" smtClean="0"/>
              <a:t>キャッシュ</a:t>
            </a:r>
            <a:r>
              <a:rPr lang="ja-JP" altLang="en-US" dirty="0"/>
              <a:t>構成</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MMU</a:t>
            </a:r>
            <a:r>
              <a:rPr lang="ja-JP" altLang="en-US" sz="1800" dirty="0"/>
              <a:t>は変換テーブルと変換レジスタを使用して、キャッシュ可能なメモリ位置を制御します</a:t>
            </a:r>
            <a:r>
              <a:rPr lang="ja-JP" altLang="en-US" sz="1800" dirty="0" smtClean="0"/>
              <a:t>。</a:t>
            </a:r>
            <a:r>
              <a:rPr lang="en-US" altLang="ja-JP" sz="1800" dirty="0" smtClean="0"/>
              <a:t>MMU</a:t>
            </a:r>
            <a:r>
              <a:rPr lang="ja-JP" altLang="en-US" sz="1800" dirty="0"/>
              <a:t>はキャッシュポリシー、メモリ属性、アクセス許可を制御し、仮想アドレスから物理アドレスへの変換を提供します</a:t>
            </a:r>
            <a:r>
              <a:rPr lang="ja-JP" altLang="en-US" sz="1800" dirty="0" smtClean="0"/>
              <a:t>。</a:t>
            </a:r>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endParaRPr lang="en-US" altLang="ja-JP" sz="1800" dirty="0" smtClean="0"/>
          </a:p>
          <a:p>
            <a:endParaRPr lang="en-US" altLang="ja-JP" sz="1800" dirty="0"/>
          </a:p>
          <a:p>
            <a:r>
              <a:rPr lang="ja-JP" altLang="en-US" sz="1800" dirty="0" smtClean="0"/>
              <a:t>ソフトウェアコンフィギュレーションは</a:t>
            </a:r>
            <a:endParaRPr lang="en-US" altLang="ja-JP" sz="1800" dirty="0" smtClean="0"/>
          </a:p>
          <a:p>
            <a:pPr marL="0" indent="0">
              <a:buNone/>
            </a:pPr>
            <a:r>
              <a:rPr lang="ja-JP" altLang="en-US" sz="1800" dirty="0" smtClean="0"/>
              <a:t>システムレジスタ</a:t>
            </a:r>
            <a:r>
              <a:rPr lang="ja-JP" altLang="en-US" sz="1800" dirty="0"/>
              <a:t>によって実行</a:t>
            </a:r>
            <a:r>
              <a:rPr lang="ja-JP" altLang="en-US" sz="1800" dirty="0" smtClean="0"/>
              <a:t>されます</a:t>
            </a:r>
            <a:r>
              <a:rPr lang="en-US" altLang="ja-JP" sz="1800" dirty="0" smtClean="0"/>
              <a:t>(</a:t>
            </a:r>
            <a:r>
              <a:rPr lang="ja-JP" altLang="en-US" sz="1800" dirty="0" smtClean="0"/>
              <a:t>その</a:t>
            </a:r>
            <a:r>
              <a:rPr lang="ja-JP" altLang="en-US" sz="1800" dirty="0"/>
              <a:t>一部</a:t>
            </a:r>
            <a:r>
              <a:rPr lang="ja-JP" altLang="en-US" sz="1800" dirty="0" smtClean="0"/>
              <a:t>は</a:t>
            </a:r>
            <a:endParaRPr lang="en-US" altLang="ja-JP" sz="1800" dirty="0" smtClean="0"/>
          </a:p>
          <a:p>
            <a:pPr marL="0" indent="0">
              <a:buNone/>
            </a:pPr>
            <a:r>
              <a:rPr lang="ja-JP" altLang="en-US" sz="1800" dirty="0" smtClean="0"/>
              <a:t>第</a:t>
            </a:r>
            <a:r>
              <a:rPr lang="en-US" altLang="ja-JP" sz="1800" dirty="0" smtClean="0"/>
              <a:t>4</a:t>
            </a:r>
            <a:r>
              <a:rPr lang="ja-JP" altLang="en-US" sz="1800" dirty="0"/>
              <a:t>章</a:t>
            </a:r>
            <a:r>
              <a:rPr lang="en-US" altLang="ja-JP" sz="1800" dirty="0"/>
              <a:t>ARMv8</a:t>
            </a:r>
            <a:r>
              <a:rPr lang="ja-JP" altLang="en-US" sz="1800" dirty="0"/>
              <a:t>レジスタにリストされて</a:t>
            </a:r>
            <a:r>
              <a:rPr lang="ja-JP" altLang="en-US" sz="1800" dirty="0" smtClean="0"/>
              <a:t>います</a:t>
            </a:r>
            <a:r>
              <a:rPr lang="en-US" altLang="ja-JP" sz="1800" dirty="0" smtClean="0"/>
              <a:t>)</a:t>
            </a:r>
            <a:r>
              <a:rPr lang="ja-JP" altLang="en-US" sz="1800" dirty="0" err="1" smtClean="0"/>
              <a:t>。</a:t>
            </a:r>
            <a:r>
              <a:rPr lang="ja-JP" altLang="en-US" sz="1800" dirty="0"/>
              <a:t/>
            </a:r>
            <a:br>
              <a:rPr lang="ja-JP" altLang="en-US" sz="1800" dirty="0"/>
            </a:br>
            <a:r>
              <a:rPr lang="ja-JP" altLang="en-US" sz="1800" dirty="0"/>
              <a:t>一部の設計では、外部メモリシステムに</a:t>
            </a:r>
            <a:r>
              <a:rPr lang="ja-JP" altLang="en-US" sz="1800" dirty="0" smtClean="0"/>
              <a:t>、</a:t>
            </a:r>
            <a:endParaRPr lang="en-US" altLang="ja-JP" sz="1800" dirty="0" smtClean="0"/>
          </a:p>
          <a:p>
            <a:pPr marL="0" indent="0">
              <a:buNone/>
            </a:pPr>
            <a:r>
              <a:rPr lang="ja-JP" altLang="en-US" sz="1800" dirty="0" smtClean="0"/>
              <a:t>外部</a:t>
            </a:r>
            <a:r>
              <a:rPr lang="ja-JP" altLang="en-US" sz="1800" dirty="0"/>
              <a:t>メモリの実装固有のキャッシュ</a:t>
            </a:r>
            <a:r>
              <a:rPr lang="ja-JP" altLang="en-US" sz="1800" dirty="0" smtClean="0"/>
              <a:t>が</a:t>
            </a:r>
            <a:endParaRPr lang="en-US" altLang="ja-JP" sz="1800" dirty="0" smtClean="0"/>
          </a:p>
          <a:p>
            <a:pPr marL="0" indent="0">
              <a:buNone/>
            </a:pPr>
            <a:r>
              <a:rPr lang="ja-JP" altLang="en-US" sz="1800" dirty="0" smtClean="0"/>
              <a:t>さらに</a:t>
            </a:r>
            <a:r>
              <a:rPr lang="ja-JP" altLang="en-US" sz="1800" dirty="0"/>
              <a:t>含まれている場合があります。</a:t>
            </a:r>
          </a:p>
          <a:p>
            <a:endParaRPr lang="ja-JP" altLang="en-US" sz="1800" dirty="0"/>
          </a:p>
          <a:p>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54</a:t>
            </a:fld>
            <a:endParaRPr lang="en-US" altLang="ja-JP"/>
          </a:p>
        </p:txBody>
      </p:sp>
      <p:pic>
        <p:nvPicPr>
          <p:cNvPr id="5" name="図 4"/>
          <p:cNvPicPr>
            <a:picLocks noChangeAspect="1"/>
          </p:cNvPicPr>
          <p:nvPr/>
        </p:nvPicPr>
        <p:blipFill>
          <a:blip r:embed="rId2"/>
          <a:stretch>
            <a:fillRect/>
          </a:stretch>
        </p:blipFill>
        <p:spPr>
          <a:xfrm>
            <a:off x="5984240" y="1592619"/>
            <a:ext cx="3371461" cy="4684179"/>
          </a:xfrm>
          <a:prstGeom prst="rect">
            <a:avLst/>
          </a:prstGeom>
        </p:spPr>
      </p:pic>
    </p:spTree>
    <p:extLst>
      <p:ext uri="{BB962C8B-B14F-4D97-AF65-F5344CB8AC3E}">
        <p14:creationId xmlns:p14="http://schemas.microsoft.com/office/powerpoint/2010/main" val="3186707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12.4.4</a:t>
            </a:r>
            <a:r>
              <a:rPr lang="ja-JP" altLang="en-US" dirty="0"/>
              <a:t>キャッシュポリシー</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変換テーブルは、メモリシステム内の各ブロックのキャッシュポリシーも定義します。</a:t>
            </a:r>
            <a:br>
              <a:rPr lang="ja-JP" altLang="en-US" dirty="0"/>
            </a:br>
            <a:r>
              <a:rPr lang="en-US" altLang="ja-JP" dirty="0"/>
              <a:t>Normal</a:t>
            </a:r>
            <a:r>
              <a:rPr lang="ja-JP" altLang="en-US" dirty="0"/>
              <a:t>として定義されているメモリ領域は、キャッシュ可能またはキャッシュ不可としてマークされる場合があります。</a:t>
            </a:r>
            <a:br>
              <a:rPr lang="ja-JP" altLang="en-US" dirty="0"/>
            </a:br>
            <a:r>
              <a:rPr lang="ja-JP" altLang="en-US" dirty="0"/>
              <a:t>変換テーブルエントリのビット</a:t>
            </a:r>
            <a:r>
              <a:rPr lang="en-US" altLang="ja-JP" dirty="0"/>
              <a:t>[4</a:t>
            </a:r>
            <a:r>
              <a:rPr lang="ja-JP" altLang="en-US" dirty="0"/>
              <a:t>：</a:t>
            </a:r>
            <a:r>
              <a:rPr lang="en-US" altLang="ja-JP" dirty="0"/>
              <a:t>2]</a:t>
            </a:r>
            <a:r>
              <a:rPr lang="ja-JP" altLang="en-US" dirty="0"/>
              <a:t>は、メモリ属性間接化レジスタ（</a:t>
            </a:r>
            <a:r>
              <a:rPr lang="en-US" altLang="ja-JP" dirty="0"/>
              <a:t>MAIR</a:t>
            </a:r>
            <a:r>
              <a:rPr lang="ja-JP" altLang="en-US" dirty="0"/>
              <a:t>）の</a:t>
            </a:r>
            <a:r>
              <a:rPr lang="en-US" altLang="ja-JP" dirty="0"/>
              <a:t>8</a:t>
            </a:r>
            <a:r>
              <a:rPr lang="ja-JP" altLang="en-US" dirty="0" err="1"/>
              <a:t>つの</a:t>
            </a:r>
            <a:r>
              <a:rPr lang="ja-JP" altLang="en-US" dirty="0"/>
              <a:t>メモリ属性エンコードの</a:t>
            </a:r>
            <a:r>
              <a:rPr lang="en-US" altLang="ja-JP" dirty="0"/>
              <a:t>1</a:t>
            </a:r>
            <a:r>
              <a:rPr lang="ja-JP" altLang="en-US" dirty="0" err="1"/>
              <a:t>つを</a:t>
            </a:r>
            <a:r>
              <a:rPr lang="ja-JP" altLang="en-US" dirty="0"/>
              <a:t>参照します</a:t>
            </a:r>
            <a:r>
              <a:rPr lang="ja-JP" altLang="en-US" dirty="0" smtClean="0"/>
              <a:t>。</a:t>
            </a:r>
            <a:endParaRPr lang="en-US" altLang="ja-JP" dirty="0" smtClean="0"/>
          </a:p>
          <a:p>
            <a:r>
              <a:rPr lang="ja-JP" altLang="en-US" dirty="0"/>
              <a:t>次に、メモリ属性エンコーディングは、そのメモリにアクセスするときに使用するキャッシュポリシーを指定します。</a:t>
            </a:r>
            <a:br>
              <a:rPr lang="ja-JP" altLang="en-US" dirty="0"/>
            </a:br>
            <a:r>
              <a:rPr lang="ja-JP" altLang="en-US" dirty="0"/>
              <a:t>これらはプロセッサへのヒントであり、すべてのキャッシュポリシーが特定の実装でサポートされるかどうか、およびどのキャッシュデータが一貫性があると見なされるかは実装定義です。</a:t>
            </a:r>
            <a:br>
              <a:rPr lang="ja-JP" altLang="en-US" dirty="0"/>
            </a:br>
            <a:r>
              <a:rPr lang="ja-JP" altLang="en-US" dirty="0"/>
              <a:t>メモリ領域は、共有可能性の観点から定義できます</a:t>
            </a:r>
            <a:r>
              <a:rPr lang="ja-JP" altLang="en-US" dirty="0" smtClean="0"/>
              <a:t>。</a:t>
            </a:r>
            <a:r>
              <a:rPr lang="ja-JP" altLang="en-US" dirty="0"/>
              <a:t/>
            </a:r>
            <a:br>
              <a:rPr lang="ja-JP" altLang="en-US"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55</a:t>
            </a:fld>
            <a:endParaRPr lang="en-US" altLang="ja-JP"/>
          </a:p>
        </p:txBody>
      </p:sp>
    </p:spTree>
    <p:extLst>
      <p:ext uri="{BB962C8B-B14F-4D97-AF65-F5344CB8AC3E}">
        <p14:creationId xmlns:p14="http://schemas.microsoft.com/office/powerpoint/2010/main" val="1953982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en-US" altLang="ja-JP" dirty="0"/>
              <a:t>TLB</a:t>
            </a:r>
            <a:r>
              <a:rPr lang="ja-JP" altLang="en-US" dirty="0"/>
              <a:t>内に個々の翻訳を保存することに加えて、キャッシュ可能なメモリに翻訳テーブルを保存するように</a:t>
            </a:r>
            <a:r>
              <a:rPr lang="en-US" altLang="ja-JP" dirty="0"/>
              <a:t>MMU</a:t>
            </a:r>
            <a:r>
              <a:rPr lang="ja-JP" altLang="en-US" dirty="0"/>
              <a:t>を構成できます。</a:t>
            </a:r>
            <a:br>
              <a:rPr lang="ja-JP" altLang="en-US" dirty="0"/>
            </a:br>
            <a:r>
              <a:rPr lang="ja-JP" altLang="en-US" dirty="0"/>
              <a:t>これは通常、常に外部メモリから読み取るよりもはるかに高速にテーブルにアクセスできます。</a:t>
            </a:r>
            <a:br>
              <a:rPr lang="ja-JP" altLang="en-US" dirty="0"/>
            </a:br>
            <a:r>
              <a:rPr lang="en-US" altLang="ja-JP" dirty="0"/>
              <a:t>TCR_EL1</a:t>
            </a:r>
            <a:r>
              <a:rPr lang="ja-JP" altLang="en-US" dirty="0"/>
              <a:t>には、これを制御する追加のフィールドがあります。</a:t>
            </a:r>
            <a:br>
              <a:rPr lang="ja-JP" altLang="en-US" dirty="0"/>
            </a:br>
            <a:r>
              <a:rPr lang="ja-JP" altLang="en-US" dirty="0"/>
              <a:t>追加のフィールドは、</a:t>
            </a:r>
            <a:r>
              <a:rPr lang="en-US" altLang="ja-JP" dirty="0"/>
              <a:t>TTBR0</a:t>
            </a:r>
            <a:r>
              <a:rPr lang="ja-JP" altLang="en-US" dirty="0"/>
              <a:t>および</a:t>
            </a:r>
            <a:r>
              <a:rPr lang="en-US" altLang="ja-JP" dirty="0"/>
              <a:t>TTBR1</a:t>
            </a:r>
            <a:r>
              <a:rPr lang="ja-JP" altLang="en-US" dirty="0"/>
              <a:t>の変換テーブルのキャッシュ可能性と共有可能性を指定します。</a:t>
            </a:r>
            <a:br>
              <a:rPr lang="ja-JP" altLang="en-US" dirty="0"/>
            </a:br>
            <a:r>
              <a:rPr lang="ja-JP" altLang="en-US" dirty="0"/>
              <a:t>関連するフィールドは、</a:t>
            </a:r>
            <a:r>
              <a:rPr lang="en-US" altLang="ja-JP" dirty="0"/>
              <a:t>SH0 / 1 </a:t>
            </a:r>
            <a:r>
              <a:rPr lang="en-US" altLang="ja-JP" dirty="0" err="1"/>
              <a:t>Shareability</a:t>
            </a:r>
            <a:r>
              <a:rPr lang="ja-JP" altLang="en-US" dirty="0" err="1"/>
              <a:t>、</a:t>
            </a:r>
            <a:r>
              <a:rPr lang="en-US" altLang="ja-JP" dirty="0"/>
              <a:t>IRGN0 / 1 Inner Cacheable</a:t>
            </a:r>
            <a:r>
              <a:rPr lang="ja-JP" altLang="en-US" dirty="0" err="1"/>
              <a:t>、</a:t>
            </a:r>
            <a:r>
              <a:rPr lang="ja-JP" altLang="en-US" dirty="0"/>
              <a:t>および</a:t>
            </a:r>
            <a:r>
              <a:rPr lang="en-US" altLang="ja-JP" dirty="0"/>
              <a:t>ORGN0 / 1 Outer Cacheable</a:t>
            </a:r>
            <a:r>
              <a:rPr lang="ja-JP" altLang="en-US" dirty="0"/>
              <a:t>と呼ばれます。</a:t>
            </a:r>
            <a:br>
              <a:rPr lang="ja-JP" altLang="en-US" dirty="0"/>
            </a:br>
            <a:r>
              <a:rPr lang="ja-JP" altLang="en-US" dirty="0"/>
              <a:t>表</a:t>
            </a:r>
            <a:r>
              <a:rPr lang="en-US" altLang="ja-JP" dirty="0"/>
              <a:t>12-2</a:t>
            </a:r>
            <a:r>
              <a:rPr lang="ja-JP" altLang="en-US" dirty="0"/>
              <a:t>は、キャッシュ可能性の許可される設定を示しています。</a:t>
            </a:r>
            <a:br>
              <a:rPr lang="ja-JP" altLang="en-US" dirty="0"/>
            </a:br>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56</a:t>
            </a:fld>
            <a:endParaRPr lang="en-US" altLang="ja-JP"/>
          </a:p>
        </p:txBody>
      </p:sp>
      <p:pic>
        <p:nvPicPr>
          <p:cNvPr id="5" name="図 4"/>
          <p:cNvPicPr>
            <a:picLocks noChangeAspect="1"/>
          </p:cNvPicPr>
          <p:nvPr/>
        </p:nvPicPr>
        <p:blipFill>
          <a:blip r:embed="rId2"/>
          <a:stretch>
            <a:fillRect/>
          </a:stretch>
        </p:blipFill>
        <p:spPr>
          <a:xfrm>
            <a:off x="1864360" y="4129012"/>
            <a:ext cx="5699760" cy="2373052"/>
          </a:xfrm>
          <a:prstGeom prst="rect">
            <a:avLst/>
          </a:prstGeom>
        </p:spPr>
      </p:pic>
    </p:spTree>
    <p:extLst>
      <p:ext uri="{BB962C8B-B14F-4D97-AF65-F5344CB8AC3E}">
        <p14:creationId xmlns:p14="http://schemas.microsoft.com/office/powerpoint/2010/main" val="1234553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a:t>
            </a:r>
            <a:r>
              <a:rPr lang="ja-JP" altLang="en-US" dirty="0"/>
              <a:t>変換テーブルの</a:t>
            </a:r>
            <a:r>
              <a:rPr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メモリの共有可能性に対応するテーブルは、変換テーブルウォークに関連付けられています。</a:t>
            </a:r>
            <a:br>
              <a:rPr lang="ja-JP" altLang="en-US" dirty="0"/>
            </a:br>
            <a:r>
              <a:rPr lang="ja-JP" altLang="en-US" dirty="0"/>
              <a:t>デバイスまたは強く順序付けられたメモリ領域の場合、値は無視されます。</a:t>
            </a:r>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endParaRPr lang="en-US" altLang="ja-JP" dirty="0" smtClean="0"/>
          </a:p>
          <a:p>
            <a:r>
              <a:rPr lang="en-US" altLang="ja-JP" dirty="0"/>
              <a:t>TCR_EL1</a:t>
            </a:r>
            <a:r>
              <a:rPr lang="ja-JP" altLang="en-US" dirty="0"/>
              <a:t>で指定される属性は、変換テーブルが保存される仮想メモリ領域に指定される属性と同じである必要があります。</a:t>
            </a:r>
            <a:br>
              <a:rPr lang="ja-JP" altLang="en-US" dirty="0"/>
            </a:br>
            <a:r>
              <a:rPr lang="ja-JP" altLang="en-US" dirty="0"/>
              <a:t>変換テーブルのキャッシュは、通常のデフォルトの動作です。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57</a:t>
            </a:fld>
            <a:endParaRPr lang="en-US" altLang="ja-JP"/>
          </a:p>
        </p:txBody>
      </p:sp>
      <p:pic>
        <p:nvPicPr>
          <p:cNvPr id="5" name="図 4"/>
          <p:cNvPicPr>
            <a:picLocks noChangeAspect="1"/>
          </p:cNvPicPr>
          <p:nvPr/>
        </p:nvPicPr>
        <p:blipFill>
          <a:blip r:embed="rId2"/>
          <a:stretch>
            <a:fillRect/>
          </a:stretch>
        </p:blipFill>
        <p:spPr>
          <a:xfrm>
            <a:off x="3000585" y="2196062"/>
            <a:ext cx="3598989" cy="2518178"/>
          </a:xfrm>
          <a:prstGeom prst="rect">
            <a:avLst/>
          </a:prstGeom>
        </p:spPr>
      </p:pic>
    </p:spTree>
    <p:extLst>
      <p:ext uri="{BB962C8B-B14F-4D97-AF65-F5344CB8AC3E}">
        <p14:creationId xmlns:p14="http://schemas.microsoft.com/office/powerpoint/2010/main" val="3074664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変換制御レジスタ</a:t>
            </a:r>
            <a:r>
              <a:rPr lang="en-US" altLang="ja-JP" dirty="0" err="1"/>
              <a:t>TCR_ELn</a:t>
            </a:r>
            <a:r>
              <a:rPr lang="ja-JP" altLang="en-US" dirty="0"/>
              <a:t>には、タグ付きアドレッシングサポートを提供する</a:t>
            </a:r>
            <a:r>
              <a:rPr lang="en-US" altLang="ja-JP" dirty="0"/>
              <a:t>Top Byte Ignore</a:t>
            </a:r>
            <a:r>
              <a:rPr lang="ja-JP" altLang="en-US" dirty="0"/>
              <a:t>（</a:t>
            </a:r>
            <a:r>
              <a:rPr lang="en-US" altLang="ja-JP" dirty="0"/>
              <a:t>TBI</a:t>
            </a:r>
            <a:r>
              <a:rPr lang="ja-JP" altLang="en-US" dirty="0"/>
              <a:t>）と呼ばれる追加フィールドがあります。</a:t>
            </a:r>
            <a:br>
              <a:rPr lang="ja-JP" altLang="en-US" dirty="0"/>
            </a:br>
            <a:r>
              <a:rPr lang="ja-JP" altLang="en-US" dirty="0"/>
              <a:t>汎用レジスタは</a:t>
            </a:r>
            <a:r>
              <a:rPr lang="en-US" altLang="ja-JP" dirty="0"/>
              <a:t>64</a:t>
            </a:r>
            <a:r>
              <a:rPr lang="ja-JP" altLang="en-US" dirty="0"/>
              <a:t>ビット幅ですが、アドレスの最上位</a:t>
            </a:r>
            <a:r>
              <a:rPr lang="en-US" altLang="ja-JP" dirty="0"/>
              <a:t>16</a:t>
            </a:r>
            <a:r>
              <a:rPr lang="ja-JP" altLang="en-US" dirty="0"/>
              <a:t>ビットはすべて</a:t>
            </a:r>
            <a:r>
              <a:rPr lang="en-US" altLang="ja-JP" dirty="0"/>
              <a:t>0xFFFF</a:t>
            </a:r>
            <a:r>
              <a:rPr lang="ja-JP" altLang="en-US" dirty="0"/>
              <a:t>または</a:t>
            </a:r>
            <a:r>
              <a:rPr lang="en-US" altLang="ja-JP" dirty="0"/>
              <a:t>0x0000</a:t>
            </a:r>
            <a:r>
              <a:rPr lang="ja-JP" altLang="en-US" dirty="0"/>
              <a:t>でなければなりません。</a:t>
            </a:r>
            <a:br>
              <a:rPr lang="ja-JP" altLang="en-US" dirty="0"/>
            </a:br>
            <a:r>
              <a:rPr lang="ja-JP" altLang="en-US" dirty="0"/>
              <a:t>別のビット値を使用しようとすると、障害がトリガーされます</a:t>
            </a:r>
            <a:r>
              <a:rPr lang="ja-JP" altLang="en-US" dirty="0" smtClean="0"/>
              <a:t>。</a:t>
            </a:r>
            <a:endParaRPr lang="en-US" altLang="ja-JP" dirty="0" smtClean="0"/>
          </a:p>
          <a:p>
            <a:r>
              <a:rPr lang="ja-JP" altLang="en-US" dirty="0"/>
              <a:t>タグ付きアドレス指定のサポートが有効になっている場合、上位</a:t>
            </a:r>
            <a:r>
              <a:rPr lang="en-US" altLang="ja-JP" dirty="0"/>
              <a:t>8</a:t>
            </a:r>
            <a:r>
              <a:rPr lang="ja-JP" altLang="en-US" dirty="0"/>
              <a:t>ビット、つまり仮想アドレスの</a:t>
            </a:r>
            <a:r>
              <a:rPr lang="en-US" altLang="ja-JP" dirty="0"/>
              <a:t>[63:56]</a:t>
            </a:r>
            <a:r>
              <a:rPr lang="ja-JP" altLang="en-US" dirty="0"/>
              <a:t>はプロセッサによって無視されます。</a:t>
            </a:r>
            <a:br>
              <a:rPr lang="ja-JP" altLang="en-US" dirty="0"/>
            </a:br>
            <a:r>
              <a:rPr lang="ja-JP" altLang="en-US" dirty="0"/>
              <a:t>内部的にビット</a:t>
            </a:r>
            <a:r>
              <a:rPr lang="en-US" altLang="ja-JP" dirty="0"/>
              <a:t>[55]</a:t>
            </a:r>
            <a:r>
              <a:rPr lang="ja-JP" altLang="en-US" dirty="0"/>
              <a:t>を設定して、拡張アドレスを</a:t>
            </a:r>
            <a:r>
              <a:rPr lang="en-US" altLang="ja-JP" dirty="0"/>
              <a:t>64</a:t>
            </a:r>
            <a:r>
              <a:rPr lang="ja-JP" altLang="en-US" dirty="0"/>
              <a:t>ビット形式に署名します。</a:t>
            </a:r>
            <a:br>
              <a:rPr lang="ja-JP" altLang="en-US" dirty="0"/>
            </a:br>
            <a:r>
              <a:rPr lang="ja-JP" altLang="en-US" dirty="0"/>
              <a:t>仮想アドレスの上位</a:t>
            </a:r>
            <a:r>
              <a:rPr lang="en-US" altLang="ja-JP" dirty="0"/>
              <a:t>8</a:t>
            </a:r>
            <a:r>
              <a:rPr lang="ja-JP" altLang="en-US" dirty="0"/>
              <a:t>ビットを使用して、データを渡すことができます。</a:t>
            </a:r>
            <a:br>
              <a:rPr lang="ja-JP" altLang="en-US" dirty="0"/>
            </a:br>
            <a:r>
              <a:rPr lang="ja-JP" altLang="en-US" dirty="0"/>
              <a:t>これらのビットは、アドレッシングと変換の障害では無視されます。</a:t>
            </a:r>
            <a:br>
              <a:rPr lang="ja-JP" altLang="en-US" dirty="0"/>
            </a:br>
            <a:r>
              <a:rPr lang="en-US" altLang="ja-JP" dirty="0"/>
              <a:t>TCR_EL1</a:t>
            </a:r>
            <a:r>
              <a:rPr lang="ja-JP" altLang="en-US" dirty="0"/>
              <a:t>には、</a:t>
            </a:r>
            <a:r>
              <a:rPr lang="en-US" altLang="ja-JP" dirty="0"/>
              <a:t>EL0</a:t>
            </a:r>
            <a:r>
              <a:rPr lang="ja-JP" altLang="en-US" dirty="0"/>
              <a:t>と</a:t>
            </a:r>
            <a:r>
              <a:rPr lang="en-US" altLang="ja-JP" dirty="0"/>
              <a:t>EL1</a:t>
            </a:r>
            <a:r>
              <a:rPr lang="ja-JP" altLang="en-US" dirty="0"/>
              <a:t>の個別のイネーブルビットがあります。</a:t>
            </a:r>
            <a:br>
              <a:rPr lang="ja-JP" altLang="en-US" dirty="0"/>
            </a:br>
            <a:r>
              <a:rPr lang="en-US" altLang="ja-JP" dirty="0"/>
              <a:t>ARM</a:t>
            </a:r>
            <a:r>
              <a:rPr lang="ja-JP" altLang="en-US" dirty="0"/>
              <a:t>は、タグ付きアドレス指定の特定のユースケースを指定または強制しません。</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58</a:t>
            </a:fld>
            <a:endParaRPr lang="en-US" altLang="ja-JP"/>
          </a:p>
        </p:txBody>
      </p:sp>
    </p:spTree>
    <p:extLst>
      <p:ext uri="{BB962C8B-B14F-4D97-AF65-F5344CB8AC3E}">
        <p14:creationId xmlns:p14="http://schemas.microsoft.com/office/powerpoint/2010/main" val="95829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12.5.1</a:t>
            </a:r>
            <a:r>
              <a:rPr lang="ja-JP" altLang="en-US" dirty="0"/>
              <a:t>仮想アドレスの</a:t>
            </a:r>
            <a:r>
              <a:rPr lang="ja-JP" altLang="en-US" dirty="0" smtClean="0"/>
              <a:t>タグ付け</a:t>
            </a:r>
            <a:endParaRPr kumimoji="1" lang="ja-JP" altLang="en-US" dirty="0"/>
          </a:p>
        </p:txBody>
      </p:sp>
      <p:sp>
        <p:nvSpPr>
          <p:cNvPr id="3" name="コンテンツ プレースホルダー 2"/>
          <p:cNvSpPr>
            <a:spLocks noGrp="1"/>
          </p:cNvSpPr>
          <p:nvPr>
            <p:ph idx="1"/>
          </p:nvPr>
        </p:nvSpPr>
        <p:spPr/>
        <p:txBody>
          <a:bodyPr/>
          <a:lstStyle/>
          <a:p>
            <a:r>
              <a:rPr lang="ja-JP" altLang="en-US" dirty="0"/>
              <a:t>ユースケースの例としては、オブジェクト指向プログラミング言語のサポートがあります。</a:t>
            </a:r>
            <a:br>
              <a:rPr lang="ja-JP" altLang="en-US" dirty="0"/>
            </a:br>
            <a:r>
              <a:rPr lang="ja-JP" altLang="en-US" dirty="0"/>
              <a:t>オブジェクトへのポインターを持つだけでなく、たとえば、オブジェクトを参照するポインターまたはハンドルの数を追跡する参照カウントを保持して、自動ガベージコレクションコードの割り当てを解除する必要がある場合があります。 参照されなくなったオブジェクト。</a:t>
            </a:r>
            <a:br>
              <a:rPr lang="ja-JP" altLang="en-US" dirty="0"/>
            </a:br>
            <a:r>
              <a:rPr lang="ja-JP" altLang="en-US" dirty="0"/>
              <a:t>この参照カウントは、個別のテーブルではなく、タグ付きアドレスの一部として保存できるため、オブジェクトの作成または破棄のプロセスを高速化できます。</a:t>
            </a:r>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59</a:t>
            </a:fld>
            <a:endParaRPr lang="en-US" altLang="ja-JP"/>
          </a:p>
        </p:txBody>
      </p:sp>
    </p:spTree>
    <p:extLst>
      <p:ext uri="{BB962C8B-B14F-4D97-AF65-F5344CB8AC3E}">
        <p14:creationId xmlns:p14="http://schemas.microsoft.com/office/powerpoint/2010/main" val="156358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メモリ管理ユニット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ユーザーモード</a:t>
            </a:r>
            <a:r>
              <a:rPr kumimoji="1" lang="en-US" altLang="ja-JP" sz="1800" dirty="0" smtClean="0"/>
              <a:t>(EL0)</a:t>
            </a:r>
            <a:r>
              <a:rPr kumimoji="1" lang="ja-JP" altLang="en-US" sz="1800" dirty="0" smtClean="0"/>
              <a:t>とカーネルモード</a:t>
            </a:r>
            <a:r>
              <a:rPr kumimoji="1" lang="en-US" altLang="ja-JP" sz="1800" dirty="0" smtClean="0"/>
              <a:t>(EL1)</a:t>
            </a:r>
            <a:r>
              <a:rPr kumimoji="1" lang="ja-JP" altLang="en-US" sz="1800" dirty="0" smtClean="0"/>
              <a:t>では使用するページテーブルが異なる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1612825" y="1344166"/>
            <a:ext cx="6652831" cy="5097116"/>
          </a:xfrm>
          <a:prstGeom prst="rect">
            <a:avLst/>
          </a:prstGeom>
        </p:spPr>
      </p:pic>
    </p:spTree>
    <p:extLst>
      <p:ext uri="{BB962C8B-B14F-4D97-AF65-F5344CB8AC3E}">
        <p14:creationId xmlns:p14="http://schemas.microsoft.com/office/powerpoint/2010/main" val="537719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アーキテクチャの仮想化拡張により、翻訳の第</a:t>
            </a:r>
            <a:r>
              <a:rPr lang="en-US" altLang="ja-JP" dirty="0"/>
              <a:t>2</a:t>
            </a:r>
            <a:r>
              <a:rPr lang="ja-JP" altLang="en-US" dirty="0"/>
              <a:t>段階が導入されます</a:t>
            </a:r>
            <a:r>
              <a:rPr lang="ja-JP" altLang="en-US" dirty="0" smtClean="0"/>
              <a:t>。システム</a:t>
            </a:r>
            <a:r>
              <a:rPr lang="ja-JP" altLang="en-US" dirty="0"/>
              <a:t>にハイパーバイザーが存在する場合、</a:t>
            </a:r>
            <a:r>
              <a:rPr lang="en-US" altLang="ja-JP" dirty="0"/>
              <a:t>1</a:t>
            </a:r>
            <a:r>
              <a:rPr lang="ja-JP" altLang="en-US" dirty="0"/>
              <a:t>つ以上のゲストオペレーティングシステムが存在する場合があります。</a:t>
            </a:r>
            <a:br>
              <a:rPr lang="ja-JP" altLang="en-US" dirty="0"/>
            </a:br>
            <a:r>
              <a:rPr lang="ja-JP" altLang="en-US" dirty="0"/>
              <a:t>前述のようにこれらは引き続き</a:t>
            </a:r>
            <a:r>
              <a:rPr lang="en-US" altLang="ja-JP" dirty="0"/>
              <a:t>TTBRn_EL1</a:t>
            </a:r>
            <a:r>
              <a:rPr lang="ja-JP" altLang="en-US" dirty="0"/>
              <a:t>を使用し、</a:t>
            </a:r>
            <a:r>
              <a:rPr lang="en-US" altLang="ja-JP" dirty="0"/>
              <a:t>MMU</a:t>
            </a:r>
            <a:r>
              <a:rPr lang="ja-JP" altLang="en-US" dirty="0"/>
              <a:t>の動作は変更されていません</a:t>
            </a:r>
            <a:r>
              <a:rPr lang="ja-JP" altLang="en-US" dirty="0" smtClean="0"/>
              <a:t>。</a:t>
            </a:r>
            <a:endParaRPr lang="en-US" altLang="ja-JP" dirty="0" smtClean="0"/>
          </a:p>
          <a:p>
            <a:r>
              <a:rPr lang="ja-JP" altLang="en-US" dirty="0" smtClean="0"/>
              <a:t>ハイパーバイザー</a:t>
            </a:r>
            <a:r>
              <a:rPr lang="ja-JP" altLang="en-US" dirty="0"/>
              <a:t>は、異なるゲストオペレーティングシステム間で物理メモリシステムを共有するために、</a:t>
            </a:r>
            <a:r>
              <a:rPr lang="en-US" altLang="ja-JP" dirty="0"/>
              <a:t>2</a:t>
            </a:r>
            <a:r>
              <a:rPr lang="ja-JP" altLang="en-US" dirty="0"/>
              <a:t>段階のプロセスでいくつかの追加の変換手順を実行する必要があります</a:t>
            </a:r>
            <a:r>
              <a:rPr lang="ja-JP" altLang="en-US" dirty="0" smtClean="0"/>
              <a:t>。最初</a:t>
            </a:r>
            <a:r>
              <a:rPr lang="ja-JP" altLang="en-US" dirty="0"/>
              <a:t>の段階では、仮想アドレス（</a:t>
            </a:r>
            <a:r>
              <a:rPr lang="en-US" altLang="ja-JP" dirty="0"/>
              <a:t>VA</a:t>
            </a:r>
            <a:r>
              <a:rPr lang="ja-JP" altLang="en-US" dirty="0"/>
              <a:t>）が中間物理アドレス（</a:t>
            </a:r>
            <a:r>
              <a:rPr lang="en-US" altLang="ja-JP" dirty="0"/>
              <a:t>IPA</a:t>
            </a:r>
            <a:r>
              <a:rPr lang="ja-JP" altLang="en-US" dirty="0"/>
              <a:t>）に変換されます</a:t>
            </a:r>
            <a:r>
              <a:rPr lang="ja-JP" altLang="en-US" dirty="0" smtClean="0"/>
              <a:t>。これ</a:t>
            </a:r>
            <a:r>
              <a:rPr lang="ja-JP" altLang="en-US" dirty="0"/>
              <a:t>は通常、</a:t>
            </a:r>
            <a:r>
              <a:rPr lang="en-US" altLang="ja-JP" dirty="0"/>
              <a:t>OS</a:t>
            </a:r>
            <a:r>
              <a:rPr lang="ja-JP" altLang="en-US" dirty="0"/>
              <a:t>の制御下にあります。</a:t>
            </a:r>
            <a:br>
              <a:rPr lang="ja-JP" altLang="en-US" dirty="0"/>
            </a:br>
            <a:r>
              <a:rPr lang="ja-JP" altLang="en-US" dirty="0"/>
              <a:t>ハイパーバイザーによって制御される</a:t>
            </a:r>
            <a:r>
              <a:rPr lang="en-US" altLang="ja-JP" dirty="0"/>
              <a:t>2</a:t>
            </a:r>
            <a:r>
              <a:rPr lang="ja-JP" altLang="en-US" dirty="0"/>
              <a:t>番目のステージは、</a:t>
            </a:r>
            <a:r>
              <a:rPr lang="en-US" altLang="ja-JP" dirty="0"/>
              <a:t>IPA</a:t>
            </a:r>
            <a:r>
              <a:rPr lang="ja-JP" altLang="en-US" dirty="0"/>
              <a:t>から最終的な物理アドレス（</a:t>
            </a:r>
            <a:r>
              <a:rPr lang="en-US" altLang="ja-JP" dirty="0"/>
              <a:t>PA</a:t>
            </a:r>
            <a:r>
              <a:rPr lang="ja-JP" altLang="en-US" dirty="0"/>
              <a:t>）への変換を実行します</a:t>
            </a:r>
            <a:r>
              <a:rPr lang="ja-JP" altLang="en-US" dirty="0" smtClean="0"/>
              <a:t>。</a:t>
            </a:r>
            <a:endParaRPr lang="en-US" altLang="ja-JP" dirty="0" smtClean="0"/>
          </a:p>
          <a:p>
            <a:r>
              <a:rPr lang="ja-JP" altLang="en-US" dirty="0"/>
              <a:t>ハイパーバイザーとセキュアモニターには、</a:t>
            </a:r>
            <a:r>
              <a:rPr lang="en-US" altLang="ja-JP" dirty="0"/>
              <a:t>VA</a:t>
            </a:r>
            <a:r>
              <a:rPr lang="ja-JP" altLang="en-US" dirty="0"/>
              <a:t>から</a:t>
            </a:r>
            <a:r>
              <a:rPr lang="en-US" altLang="ja-JP" dirty="0"/>
              <a:t>PA</a:t>
            </a:r>
            <a:r>
              <a:rPr lang="ja-JP" altLang="en-US" dirty="0" err="1"/>
              <a:t>への</a:t>
            </a:r>
            <a:r>
              <a:rPr lang="ja-JP" altLang="en-US" dirty="0"/>
              <a:t>直接マッピングを実行する独自のコードとデータ用のステージ</a:t>
            </a:r>
            <a:r>
              <a:rPr lang="en-US" altLang="ja-JP" dirty="0"/>
              <a:t>1</a:t>
            </a:r>
            <a:r>
              <a:rPr lang="ja-JP" altLang="en-US" dirty="0"/>
              <a:t>変換テーブルのセットもあります。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60</a:t>
            </a:fld>
            <a:endParaRPr lang="en-US" altLang="ja-JP"/>
          </a:p>
        </p:txBody>
      </p:sp>
    </p:spTree>
    <p:extLst>
      <p:ext uri="{BB962C8B-B14F-4D97-AF65-F5344CB8AC3E}">
        <p14:creationId xmlns:p14="http://schemas.microsoft.com/office/powerpoint/2010/main" val="2742255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アーキテクチャリファレンスマニュアルでは、これらのさまざまな表を参照するために「翻訳方式」という用語を使用しています</a:t>
            </a:r>
            <a:r>
              <a:rPr lang="ja-JP" altLang="en-US" dirty="0" smtClean="0"/>
              <a:t>。図</a:t>
            </a:r>
            <a:r>
              <a:rPr lang="en-US" altLang="ja-JP" dirty="0"/>
              <a:t>12-15</a:t>
            </a:r>
            <a:r>
              <a:rPr lang="ja-JP" altLang="en-US" dirty="0"/>
              <a:t>は、この</a:t>
            </a:r>
            <a:r>
              <a:rPr lang="en-US" altLang="ja-JP" dirty="0"/>
              <a:t>2</a:t>
            </a:r>
            <a:r>
              <a:rPr lang="ja-JP" altLang="en-US" dirty="0"/>
              <a:t>段階の変換プロセスをまとめたものです。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61</a:t>
            </a:fld>
            <a:endParaRPr lang="en-US" altLang="ja-JP"/>
          </a:p>
        </p:txBody>
      </p:sp>
      <p:pic>
        <p:nvPicPr>
          <p:cNvPr id="5" name="図 4"/>
          <p:cNvPicPr>
            <a:picLocks noChangeAspect="1"/>
          </p:cNvPicPr>
          <p:nvPr/>
        </p:nvPicPr>
        <p:blipFill>
          <a:blip r:embed="rId2"/>
          <a:stretch>
            <a:fillRect/>
          </a:stretch>
        </p:blipFill>
        <p:spPr>
          <a:xfrm>
            <a:off x="726440" y="2184065"/>
            <a:ext cx="8280400" cy="4009410"/>
          </a:xfrm>
          <a:prstGeom prst="rect">
            <a:avLst/>
          </a:prstGeom>
        </p:spPr>
      </p:pic>
    </p:spTree>
    <p:extLst>
      <p:ext uri="{BB962C8B-B14F-4D97-AF65-F5344CB8AC3E}">
        <p14:creationId xmlns:p14="http://schemas.microsoft.com/office/powerpoint/2010/main" val="4172413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中間物理アドレスを物理アドレスに変換するステージ</a:t>
            </a:r>
            <a:r>
              <a:rPr lang="en-US" altLang="ja-JP" dirty="0"/>
              <a:t>2</a:t>
            </a:r>
            <a:r>
              <a:rPr lang="ja-JP" altLang="en-US" dirty="0"/>
              <a:t>変換では、ハイパーバイザーの制御下で追加のテーブルセットが使用されます</a:t>
            </a:r>
            <a:r>
              <a:rPr lang="ja-JP" altLang="en-US" dirty="0" smtClean="0"/>
              <a:t>。</a:t>
            </a:r>
            <a:br>
              <a:rPr lang="ja-JP" altLang="en-US" dirty="0" smtClean="0"/>
            </a:br>
            <a:r>
              <a:rPr lang="ja-JP" altLang="en-US" dirty="0" smtClean="0"/>
              <a:t>これら</a:t>
            </a:r>
            <a:r>
              <a:rPr lang="ja-JP" altLang="en-US" dirty="0"/>
              <a:t>は、ハイパーバイザー構成レジスタ</a:t>
            </a:r>
            <a:r>
              <a:rPr lang="en-US" altLang="ja-JP" dirty="0"/>
              <a:t>HCR_EL2</a:t>
            </a:r>
            <a:r>
              <a:rPr lang="ja-JP" altLang="en-US" dirty="0"/>
              <a:t>に書き込むことで明示的に有効にする必要があります</a:t>
            </a:r>
            <a:r>
              <a:rPr lang="ja-JP" altLang="en-US" dirty="0" smtClean="0"/>
              <a:t>。</a:t>
            </a:r>
            <a:br>
              <a:rPr lang="ja-JP" altLang="en-US" dirty="0" smtClean="0"/>
            </a:br>
            <a:r>
              <a:rPr lang="ja-JP" altLang="en-US" dirty="0" smtClean="0"/>
              <a:t>この</a:t>
            </a:r>
            <a:r>
              <a:rPr lang="ja-JP" altLang="en-US" dirty="0"/>
              <a:t>プロセスは、非セキュア</a:t>
            </a:r>
            <a:r>
              <a:rPr lang="en-US" altLang="ja-JP" dirty="0"/>
              <a:t>EL1 / 0</a:t>
            </a:r>
            <a:r>
              <a:rPr lang="ja-JP" altLang="en-US" dirty="0"/>
              <a:t>アクセスにのみ適用されます。</a:t>
            </a:r>
          </a:p>
          <a:p>
            <a:r>
              <a:rPr lang="ja-JP" altLang="en-US" dirty="0"/>
              <a:t>このステージ</a:t>
            </a:r>
            <a:r>
              <a:rPr lang="en-US" altLang="ja-JP" dirty="0"/>
              <a:t>2</a:t>
            </a:r>
            <a:r>
              <a:rPr lang="ja-JP" altLang="en-US" dirty="0"/>
              <a:t>変換テーブルのベースアドレスは、仮想化変換テーブルベースレジスタ</a:t>
            </a:r>
            <a:r>
              <a:rPr lang="en-US" altLang="ja-JP" dirty="0"/>
              <a:t>VTTBR0_EL2</a:t>
            </a:r>
            <a:r>
              <a:rPr lang="ja-JP" altLang="en-US" dirty="0"/>
              <a:t>で指定されます。</a:t>
            </a:r>
            <a:br>
              <a:rPr lang="ja-JP" altLang="en-US" dirty="0"/>
            </a:br>
            <a:r>
              <a:rPr lang="ja-JP" altLang="en-US" dirty="0"/>
              <a:t>メモリの最下部にある単一の連続したアドレス空間を指定します。</a:t>
            </a:r>
            <a:br>
              <a:rPr lang="ja-JP" altLang="en-US" dirty="0"/>
            </a:br>
            <a:r>
              <a:rPr lang="ja-JP" altLang="en-US" dirty="0"/>
              <a:t>サポートされるアドレス空間のサイズは、仮想化変換制御レジスタ</a:t>
            </a:r>
            <a:r>
              <a:rPr lang="en-US" altLang="ja-JP" dirty="0"/>
              <a:t>VTCR_EL2</a:t>
            </a:r>
            <a:r>
              <a:rPr lang="ja-JP" altLang="en-US" dirty="0"/>
              <a:t>の</a:t>
            </a:r>
            <a:r>
              <a:rPr lang="en-US" altLang="ja-JP" dirty="0"/>
              <a:t>TSZ [5</a:t>
            </a:r>
            <a:r>
              <a:rPr lang="ja-JP" altLang="en-US" dirty="0"/>
              <a:t>：</a:t>
            </a:r>
            <a:r>
              <a:rPr lang="en-US" altLang="ja-JP" dirty="0"/>
              <a:t>0]</a:t>
            </a:r>
            <a:r>
              <a:rPr lang="ja-JP" altLang="en-US" dirty="0"/>
              <a:t>フィールドで指定されます。</a:t>
            </a:r>
          </a:p>
          <a:p>
            <a:r>
              <a:rPr lang="ja-JP" altLang="en-US" dirty="0"/>
              <a:t>このレジスタの</a:t>
            </a:r>
            <a:r>
              <a:rPr lang="en-US" altLang="ja-JP" dirty="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62</a:t>
            </a:fld>
            <a:endParaRPr lang="en-US" altLang="ja-JP"/>
          </a:p>
        </p:txBody>
      </p:sp>
    </p:spTree>
    <p:extLst>
      <p:ext uri="{BB962C8B-B14F-4D97-AF65-F5344CB8AC3E}">
        <p14:creationId xmlns:p14="http://schemas.microsoft.com/office/powerpoint/2010/main" val="1321002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63</a:t>
            </a:fld>
            <a:endParaRPr lang="en-US" altLang="ja-JP"/>
          </a:p>
        </p:txBody>
      </p:sp>
      <p:pic>
        <p:nvPicPr>
          <p:cNvPr id="5" name="図 4"/>
          <p:cNvPicPr>
            <a:picLocks noChangeAspect="1"/>
          </p:cNvPicPr>
          <p:nvPr/>
        </p:nvPicPr>
        <p:blipFill>
          <a:blip r:embed="rId2"/>
          <a:stretch>
            <a:fillRect/>
          </a:stretch>
        </p:blipFill>
        <p:spPr>
          <a:xfrm>
            <a:off x="3373791" y="1298417"/>
            <a:ext cx="3373273" cy="4754880"/>
          </a:xfrm>
          <a:prstGeom prst="rect">
            <a:avLst/>
          </a:prstGeom>
        </p:spPr>
      </p:pic>
    </p:spTree>
    <p:extLst>
      <p:ext uri="{BB962C8B-B14F-4D97-AF65-F5344CB8AC3E}">
        <p14:creationId xmlns:p14="http://schemas.microsoft.com/office/powerpoint/2010/main" val="539117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64</a:t>
            </a:fld>
            <a:endParaRPr lang="en-US" altLang="ja-JP"/>
          </a:p>
        </p:txBody>
      </p:sp>
      <p:sp>
        <p:nvSpPr>
          <p:cNvPr id="6" name="コンテンツ プレースホルダー 2"/>
          <p:cNvSpPr txBox="1">
            <a:spLocks/>
          </p:cNvSpPr>
          <p:nvPr/>
        </p:nvSpPr>
        <p:spPr bwMode="auto">
          <a:xfrm>
            <a:off x="371475" y="1022350"/>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ハイパーバイザー</a:t>
            </a:r>
            <a:r>
              <a:rPr lang="en-US" altLang="ja-JP" dirty="0"/>
              <a:t>EL2</a:t>
            </a:r>
            <a:r>
              <a:rPr lang="ja-JP" altLang="en-US" dirty="0"/>
              <a:t>とセキュアモニター</a:t>
            </a:r>
            <a:r>
              <a:rPr lang="en-US" altLang="ja-JP" dirty="0"/>
              <a:t>EL3</a:t>
            </a:r>
            <a:r>
              <a:rPr lang="ja-JP" altLang="en-US" dirty="0" err="1"/>
              <a:t>には</a:t>
            </a:r>
            <a:r>
              <a:rPr lang="ja-JP" altLang="en-US" dirty="0"/>
              <a:t>独自のレベル</a:t>
            </a:r>
            <a:r>
              <a:rPr lang="en-US" altLang="ja-JP" dirty="0"/>
              <a:t>1</a:t>
            </a:r>
            <a:r>
              <a:rPr lang="ja-JP" altLang="en-US" dirty="0"/>
              <a:t>テーブルがあり、仮想から物理アドレススペースに直接マッピングされます。</a:t>
            </a:r>
            <a:br>
              <a:rPr lang="ja-JP" altLang="en-US" dirty="0"/>
            </a:br>
            <a:r>
              <a:rPr lang="ja-JP" altLang="en-US" dirty="0"/>
              <a:t>テーブルのベースアドレスはそれぞれ</a:t>
            </a:r>
            <a:r>
              <a:rPr lang="en-US" altLang="ja-JP" dirty="0"/>
              <a:t>TTBR0_EL2</a:t>
            </a:r>
            <a:r>
              <a:rPr lang="ja-JP" altLang="en-US" dirty="0"/>
              <a:t>と</a:t>
            </a:r>
            <a:r>
              <a:rPr lang="en-US" altLang="ja-JP" dirty="0"/>
              <a:t>TTBR0_EL3</a:t>
            </a:r>
            <a:r>
              <a:rPr lang="ja-JP" altLang="en-US" dirty="0"/>
              <a:t>で指定され、メモリの下部にある可変サイズの単一の連続したアドレス空間を有効にします。</a:t>
            </a:r>
            <a:br>
              <a:rPr lang="ja-JP" altLang="en-US" dirty="0"/>
            </a:br>
            <a:r>
              <a:rPr lang="en-US" altLang="ja-JP" dirty="0"/>
              <a:t>TG</a:t>
            </a:r>
            <a:r>
              <a:rPr lang="ja-JP" altLang="en-US" dirty="0"/>
              <a:t>フィールドはグラニュールサイズを指定し、</a:t>
            </a:r>
            <a:r>
              <a:rPr lang="en-US" altLang="ja-JP" dirty="0"/>
              <a:t>SL0</a:t>
            </a:r>
            <a:r>
              <a:rPr lang="ja-JP" altLang="en-US" dirty="0"/>
              <a:t>フィールドはテーブルルックアップの第</a:t>
            </a:r>
            <a:r>
              <a:rPr lang="en-US" altLang="ja-JP" dirty="0"/>
              <a:t>1</a:t>
            </a:r>
            <a:r>
              <a:rPr lang="ja-JP" altLang="en-US" dirty="0"/>
              <a:t>レベルを制御します。</a:t>
            </a:r>
            <a:br>
              <a:rPr lang="ja-JP" altLang="en-US" dirty="0"/>
            </a:br>
            <a:r>
              <a:rPr lang="ja-JP" altLang="en-US" dirty="0"/>
              <a:t>定義されたアドレス範囲外のアクセスは、変換エラーを引き起こします。</a:t>
            </a:r>
          </a:p>
          <a:p>
            <a:pPr>
              <a:lnSpc>
                <a:spcPct val="100000"/>
              </a:lnSpc>
            </a:pPr>
            <a:endParaRPr lang="ja-JP" altLang="en-US" kern="0" dirty="0" smtClean="0"/>
          </a:p>
          <a:p>
            <a:pPr>
              <a:lnSpc>
                <a:spcPct val="100000"/>
              </a:lnSpc>
            </a:pPr>
            <a:endParaRPr lang="ja-JP" altLang="en-US" kern="0" dirty="0" smtClean="0"/>
          </a:p>
          <a:p>
            <a:pPr>
              <a:lnSpc>
                <a:spcPct val="100000"/>
              </a:lnSpc>
            </a:pPr>
            <a:endParaRPr lang="ja-JP" altLang="en-US" kern="0" dirty="0"/>
          </a:p>
        </p:txBody>
      </p:sp>
    </p:spTree>
    <p:extLst>
      <p:ext uri="{BB962C8B-B14F-4D97-AF65-F5344CB8AC3E}">
        <p14:creationId xmlns:p14="http://schemas.microsoft.com/office/powerpoint/2010/main" val="16305642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smtClean="0"/>
              <a:t>翻訳</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a:p>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65</a:t>
            </a:fld>
            <a:endParaRPr lang="en-US" altLang="ja-JP"/>
          </a:p>
        </p:txBody>
      </p:sp>
      <p:pic>
        <p:nvPicPr>
          <p:cNvPr id="5" name="図 4"/>
          <p:cNvPicPr>
            <a:picLocks noChangeAspect="1"/>
          </p:cNvPicPr>
          <p:nvPr/>
        </p:nvPicPr>
        <p:blipFill>
          <a:blip r:embed="rId2"/>
          <a:stretch>
            <a:fillRect/>
          </a:stretch>
        </p:blipFill>
        <p:spPr>
          <a:xfrm>
            <a:off x="3150234" y="1300290"/>
            <a:ext cx="3578014" cy="4751133"/>
          </a:xfrm>
          <a:prstGeom prst="rect">
            <a:avLst/>
          </a:prstGeom>
        </p:spPr>
      </p:pic>
    </p:spTree>
    <p:extLst>
      <p:ext uri="{BB962C8B-B14F-4D97-AF65-F5344CB8AC3E}">
        <p14:creationId xmlns:p14="http://schemas.microsoft.com/office/powerpoint/2010/main" val="2207749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a:t>翻訳</a:t>
            </a:r>
            <a:endParaRPr kumimoji="1" lang="ja-JP" altLang="en-US" dirty="0"/>
          </a:p>
        </p:txBody>
      </p:sp>
      <p:sp>
        <p:nvSpPr>
          <p:cNvPr id="3" name="コンテンツ プレースホルダー 2"/>
          <p:cNvSpPr>
            <a:spLocks noGrp="1"/>
          </p:cNvSpPr>
          <p:nvPr>
            <p:ph idx="1"/>
          </p:nvPr>
        </p:nvSpPr>
        <p:spPr/>
        <p:txBody>
          <a:bodyPr/>
          <a:lstStyle/>
          <a:p>
            <a:r>
              <a:rPr lang="ja-JP" altLang="en-US" dirty="0"/>
              <a:t>セキュアモニター</a:t>
            </a:r>
            <a:r>
              <a:rPr lang="en-US" altLang="ja-JP" dirty="0"/>
              <a:t>EL3</a:t>
            </a:r>
            <a:r>
              <a:rPr lang="ja-JP" altLang="en-US" dirty="0"/>
              <a:t>には、専用の変換テーブルがあります。</a:t>
            </a:r>
            <a:br>
              <a:rPr lang="ja-JP" altLang="en-US" dirty="0"/>
            </a:br>
            <a:r>
              <a:rPr lang="ja-JP" altLang="en-US" dirty="0"/>
              <a:t>テーブルのベースアドレスは</a:t>
            </a:r>
            <a:r>
              <a:rPr lang="en-US" altLang="ja-JP" dirty="0"/>
              <a:t>TTBR0_EL3</a:t>
            </a:r>
            <a:r>
              <a:rPr lang="ja-JP" altLang="en-US" dirty="0"/>
              <a:t>で指定され、</a:t>
            </a:r>
            <a:r>
              <a:rPr lang="en-US" altLang="ja-JP" dirty="0"/>
              <a:t>TCR_EL3</a:t>
            </a:r>
            <a:r>
              <a:rPr lang="ja-JP" altLang="en-US" dirty="0"/>
              <a:t>を介して構成されます。</a:t>
            </a:r>
            <a:br>
              <a:rPr lang="ja-JP" altLang="en-US" dirty="0"/>
            </a:br>
            <a:r>
              <a:rPr lang="ja-JP" altLang="en-US" dirty="0"/>
              <a:t>変換テーブルは、セキュアな物理アドレスと非セキュアな物理アドレスの両方にアクセスできます。</a:t>
            </a:r>
            <a:br>
              <a:rPr lang="ja-JP" altLang="en-US" dirty="0"/>
            </a:br>
            <a:r>
              <a:rPr lang="en-US" altLang="ja-JP" dirty="0"/>
              <a:t>TTBR0_EL3</a:t>
            </a:r>
            <a:r>
              <a:rPr lang="ja-JP" altLang="en-US" dirty="0"/>
              <a:t>は、信頼できるカーネル自体ではなく、セキュアモニター</a:t>
            </a:r>
            <a:r>
              <a:rPr lang="en-US" altLang="ja-JP" dirty="0"/>
              <a:t>EL3</a:t>
            </a:r>
            <a:r>
              <a:rPr lang="ja-JP" altLang="en-US" dirty="0"/>
              <a:t>モードでのみ使用されます。</a:t>
            </a:r>
            <a:br>
              <a:rPr lang="ja-JP" altLang="en-US" dirty="0"/>
            </a:br>
            <a:r>
              <a:rPr lang="ja-JP" altLang="en-US" dirty="0"/>
              <a:t>セキュアワールドへの移行が完了すると、トラステッドカーネルは</a:t>
            </a:r>
            <a:r>
              <a:rPr lang="en-US" altLang="ja-JP" dirty="0"/>
              <a:t>EL1</a:t>
            </a:r>
            <a:r>
              <a:rPr lang="ja-JP" altLang="en-US" dirty="0"/>
              <a:t>変換、つまり</a:t>
            </a:r>
            <a:r>
              <a:rPr lang="en-US" altLang="ja-JP" dirty="0"/>
              <a:t>TTBR0_EL1</a:t>
            </a:r>
            <a:r>
              <a:rPr lang="ja-JP" altLang="en-US" dirty="0"/>
              <a:t>および</a:t>
            </a:r>
            <a:r>
              <a:rPr lang="en-US" altLang="ja-JP" dirty="0"/>
              <a:t>TTBR1_EL1</a:t>
            </a:r>
            <a:r>
              <a:rPr lang="ja-JP" altLang="en-US" dirty="0"/>
              <a:t>が指す変換テーブルを使用します。</a:t>
            </a:r>
            <a:br>
              <a:rPr lang="ja-JP" altLang="en-US" dirty="0"/>
            </a:br>
            <a:r>
              <a:rPr lang="ja-JP" altLang="en-US" dirty="0"/>
              <a:t>これらのレジスタは</a:t>
            </a:r>
            <a:r>
              <a:rPr lang="en-US" altLang="ja-JP" dirty="0"/>
              <a:t>AArch64</a:t>
            </a:r>
            <a:r>
              <a:rPr lang="ja-JP" altLang="en-US" dirty="0"/>
              <a:t>でバンクされないため、セキュアモニターコードはセキュアワールド用に新しいテーブルを構成し、</a:t>
            </a:r>
            <a:r>
              <a:rPr lang="en-US" altLang="ja-JP" dirty="0"/>
              <a:t>TTBR0_EL1</a:t>
            </a:r>
            <a:r>
              <a:rPr lang="ja-JP" altLang="en-US" dirty="0"/>
              <a:t>および</a:t>
            </a:r>
            <a:r>
              <a:rPr lang="en-US" altLang="ja-JP" dirty="0"/>
              <a:t>TTBR1_EL1</a:t>
            </a:r>
            <a:r>
              <a:rPr lang="ja-JP" altLang="en-US" dirty="0"/>
              <a:t>のコピーを保存および復元する必要があります。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66</a:t>
            </a:fld>
            <a:endParaRPr lang="en-US" altLang="ja-JP"/>
          </a:p>
        </p:txBody>
      </p:sp>
    </p:spTree>
    <p:extLst>
      <p:ext uri="{BB962C8B-B14F-4D97-AF65-F5344CB8AC3E}">
        <p14:creationId xmlns:p14="http://schemas.microsoft.com/office/powerpoint/2010/main" val="1900245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12.6 EL2</a:t>
            </a:r>
            <a:r>
              <a:rPr lang="ja-JP" altLang="en-US" dirty="0"/>
              <a:t>および</a:t>
            </a:r>
            <a:r>
              <a:rPr lang="en-US" altLang="ja-JP" dirty="0"/>
              <a:t>EL3</a:t>
            </a:r>
            <a:r>
              <a:rPr lang="ja-JP" altLang="en-US" dirty="0" err="1"/>
              <a:t>での</a:t>
            </a:r>
            <a:r>
              <a:rPr lang="ja-JP" altLang="en-US" dirty="0"/>
              <a:t>翻訳</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変換方式は、非セキュア状態での通常の動作と比較して、セキュア状態での動作が異なります。</a:t>
            </a:r>
            <a:br>
              <a:rPr lang="ja-JP" altLang="en-US" dirty="0"/>
            </a:br>
            <a:r>
              <a:rPr lang="ja-JP" altLang="en-US" dirty="0"/>
              <a:t>変換の第</a:t>
            </a:r>
            <a:r>
              <a:rPr lang="en-US" altLang="ja-JP" dirty="0"/>
              <a:t>2</a:t>
            </a:r>
            <a:r>
              <a:rPr lang="ja-JP" altLang="en-US" dirty="0"/>
              <a:t>段階は無効になり、</a:t>
            </a:r>
            <a:r>
              <a:rPr lang="en-US" altLang="ja-JP" dirty="0"/>
              <a:t>EL1</a:t>
            </a:r>
            <a:r>
              <a:rPr lang="ja-JP" altLang="en-US" dirty="0"/>
              <a:t>変換方式はセキュアまたは非セキュアの両方の物理アドレスを指すことができるようになりました。</a:t>
            </a:r>
            <a:br>
              <a:rPr lang="ja-JP" altLang="en-US" dirty="0"/>
            </a:br>
            <a:r>
              <a:rPr lang="ja-JP" altLang="en-US" dirty="0"/>
              <a:t>セキュアな世界には仮想化がないため、</a:t>
            </a:r>
            <a:r>
              <a:rPr lang="en-US" altLang="ja-JP" dirty="0"/>
              <a:t>IPA</a:t>
            </a:r>
            <a:r>
              <a:rPr lang="ja-JP" altLang="en-US" dirty="0"/>
              <a:t>は常に最終</a:t>
            </a:r>
            <a:r>
              <a:rPr lang="en-US" altLang="ja-JP" dirty="0"/>
              <a:t>PA</a:t>
            </a:r>
            <a:r>
              <a:rPr lang="ja-JP" altLang="en-US" dirty="0"/>
              <a:t>と同じです。</a:t>
            </a:r>
          </a:p>
          <a:p>
            <a:r>
              <a:rPr lang="en-US" altLang="ja-JP" dirty="0"/>
              <a:t>TLB</a:t>
            </a:r>
            <a:r>
              <a:rPr lang="ja-JP" altLang="en-US" dirty="0"/>
              <a:t>のエントリはセキュアまたは非セキュアとしてタグ付けされるため、セキュアワールドとノーマルワールドの間を移行するときに</a:t>
            </a:r>
            <a:r>
              <a:rPr lang="en-US" altLang="ja-JP" dirty="0"/>
              <a:t>TLB</a:t>
            </a:r>
            <a:r>
              <a:rPr lang="ja-JP" altLang="en-US" dirty="0"/>
              <a:t>のメンテナンスは必要ありません。</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67</a:t>
            </a:fld>
            <a:endParaRPr lang="en-US" altLang="ja-JP"/>
          </a:p>
        </p:txBody>
      </p:sp>
    </p:spTree>
    <p:extLst>
      <p:ext uri="{BB962C8B-B14F-4D97-AF65-F5344CB8AC3E}">
        <p14:creationId xmlns:p14="http://schemas.microsoft.com/office/powerpoint/2010/main" val="3995691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アクセス許可は、変換テーブルエントリによって制御されます。</a:t>
            </a:r>
            <a:br>
              <a:rPr lang="ja-JP" altLang="en-US" dirty="0"/>
            </a:br>
            <a:r>
              <a:rPr lang="ja-JP" altLang="en-US" dirty="0"/>
              <a:t>アクセス許可は、領域が読み取り可能か書き込み可能、またはその両方かを制御し、表</a:t>
            </a:r>
            <a:r>
              <a:rPr lang="en-US" altLang="ja-JP" dirty="0"/>
              <a:t>12-4</a:t>
            </a:r>
            <a:r>
              <a:rPr lang="ja-JP" altLang="en-US" dirty="0"/>
              <a:t>に示すように、非特権の場合は</a:t>
            </a:r>
            <a:r>
              <a:rPr lang="en-US" altLang="ja-JP" dirty="0"/>
              <a:t>EL0</a:t>
            </a:r>
            <a:r>
              <a:rPr lang="ja-JP" altLang="en-US" dirty="0"/>
              <a:t>に、特権アクセスの場合は</a:t>
            </a:r>
            <a:r>
              <a:rPr lang="en-US" altLang="ja-JP" dirty="0"/>
              <a:t>EL1</a:t>
            </a:r>
            <a:r>
              <a:rPr lang="ja-JP" altLang="en-US" dirty="0" err="1"/>
              <a:t>、</a:t>
            </a:r>
            <a:r>
              <a:rPr lang="en-US" altLang="ja-JP" dirty="0"/>
              <a:t>EL2</a:t>
            </a:r>
            <a:r>
              <a:rPr lang="ja-JP" altLang="en-US" dirty="0" err="1"/>
              <a:t>、</a:t>
            </a:r>
            <a:r>
              <a:rPr lang="ja-JP" altLang="en-US" dirty="0"/>
              <a:t>および</a:t>
            </a:r>
            <a:r>
              <a:rPr lang="en-US" altLang="ja-JP" dirty="0"/>
              <a:t>EL3</a:t>
            </a:r>
            <a:r>
              <a:rPr lang="ja-JP" altLang="en-US" dirty="0"/>
              <a:t>に個別に設定できます。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68</a:t>
            </a:fld>
            <a:endParaRPr lang="en-US" altLang="ja-JP"/>
          </a:p>
        </p:txBody>
      </p:sp>
      <p:pic>
        <p:nvPicPr>
          <p:cNvPr id="6" name="図 5"/>
          <p:cNvPicPr>
            <a:picLocks noChangeAspect="1"/>
          </p:cNvPicPr>
          <p:nvPr/>
        </p:nvPicPr>
        <p:blipFill>
          <a:blip r:embed="rId2"/>
          <a:stretch>
            <a:fillRect/>
          </a:stretch>
        </p:blipFill>
        <p:spPr>
          <a:xfrm>
            <a:off x="1433088" y="2526913"/>
            <a:ext cx="7012305" cy="3207454"/>
          </a:xfrm>
          <a:prstGeom prst="rect">
            <a:avLst/>
          </a:prstGeom>
        </p:spPr>
      </p:pic>
    </p:spTree>
    <p:extLst>
      <p:ext uri="{BB962C8B-B14F-4D97-AF65-F5344CB8AC3E}">
        <p14:creationId xmlns:p14="http://schemas.microsoft.com/office/powerpoint/2010/main" val="954385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オペレーティングシステムカーネルは、実行レベル</a:t>
            </a:r>
            <a:r>
              <a:rPr lang="en-US" altLang="ja-JP" dirty="0"/>
              <a:t>EL1</a:t>
            </a:r>
            <a:r>
              <a:rPr lang="ja-JP" altLang="en-US" dirty="0"/>
              <a:t>で実行されます。</a:t>
            </a:r>
            <a:br>
              <a:rPr lang="ja-JP" altLang="en-US" dirty="0"/>
            </a:br>
            <a:r>
              <a:rPr lang="ja-JP" altLang="en-US" dirty="0"/>
              <a:t>変換テーブルマッピングを定義します。変換テーブルマッピングは、カーネル自体と</a:t>
            </a:r>
            <a:r>
              <a:rPr lang="en-US" altLang="ja-JP" dirty="0"/>
              <a:t>EL0</a:t>
            </a:r>
            <a:r>
              <a:rPr lang="ja-JP" altLang="en-US" dirty="0"/>
              <a:t>で実行されるアプリケーションによって使用されます。</a:t>
            </a:r>
            <a:br>
              <a:rPr lang="ja-JP" altLang="en-US" dirty="0"/>
            </a:br>
            <a:r>
              <a:rPr lang="ja-JP" altLang="en-US" dirty="0"/>
              <a:t>カーネルは独自のコードとアプリケーションに対して異なる許可を指定するため、非特権アクセス許可と特権アクセス許可を区別する必要があります。</a:t>
            </a:r>
            <a:br>
              <a:rPr lang="ja-JP" altLang="en-US" dirty="0"/>
            </a:br>
            <a:r>
              <a:rPr lang="ja-JP" altLang="en-US" dirty="0"/>
              <a:t>実行レベル</a:t>
            </a:r>
            <a:r>
              <a:rPr lang="en-US" altLang="ja-JP" dirty="0"/>
              <a:t>EL2</a:t>
            </a:r>
            <a:r>
              <a:rPr lang="ja-JP" altLang="en-US" dirty="0"/>
              <a:t>で実行されるハイパーバイザーとセキュアモニター</a:t>
            </a:r>
            <a:r>
              <a:rPr lang="en-US" altLang="ja-JP" dirty="0"/>
              <a:t>EL3</a:t>
            </a:r>
            <a:r>
              <a:rPr lang="ja-JP" altLang="en-US" dirty="0"/>
              <a:t>には、独自の使用のための変換スキームのみがあるため、権限の特権と非特権の分割は必要ありません</a:t>
            </a:r>
            <a:r>
              <a:rPr lang="ja-JP" altLang="en-US" dirty="0" smtClean="0"/>
              <a:t>。</a:t>
            </a:r>
            <a:endParaRPr lang="en-US" altLang="ja-JP" dirty="0" smtClean="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69</a:t>
            </a:fld>
            <a:endParaRPr lang="en-US" altLang="ja-JP"/>
          </a:p>
        </p:txBody>
      </p:sp>
    </p:spTree>
    <p:extLst>
      <p:ext uri="{BB962C8B-B14F-4D97-AF65-F5344CB8AC3E}">
        <p14:creationId xmlns:p14="http://schemas.microsoft.com/office/powerpoint/2010/main" val="330946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メモリ管理ユニット</a:t>
            </a:r>
            <a:endParaRPr kumimoji="1" lang="ja-JP" altLang="en-US" dirty="0"/>
          </a:p>
        </p:txBody>
      </p:sp>
      <p:sp>
        <p:nvSpPr>
          <p:cNvPr id="3" name="コンテンツ プレースホルダー 2"/>
          <p:cNvSpPr>
            <a:spLocks noGrp="1"/>
          </p:cNvSpPr>
          <p:nvPr>
            <p:ph idx="1"/>
          </p:nvPr>
        </p:nvSpPr>
        <p:spPr/>
        <p:txBody>
          <a:bodyPr/>
          <a:lstStyle/>
          <a:p>
            <a:r>
              <a:rPr lang="en-US" altLang="ja-JP" dirty="0"/>
              <a:t>MMU</a:t>
            </a:r>
            <a:r>
              <a:rPr lang="ja-JP" altLang="en-US" dirty="0"/>
              <a:t>を使用すると、システムの物理メモリマップや、同時に実行されている可能性のある他のプログラムに関する知識を必要としない方法でタスクまたはアプリケーションを作成できます</a:t>
            </a:r>
            <a:r>
              <a:rPr lang="ja-JP" altLang="en-US" dirty="0" smtClean="0"/>
              <a:t>。</a:t>
            </a:r>
            <a:endParaRPr lang="en-US" altLang="ja-JP" dirty="0" smtClean="0"/>
          </a:p>
          <a:p>
            <a:endParaRPr lang="en-US" altLang="ja-JP" dirty="0" smtClean="0"/>
          </a:p>
          <a:p>
            <a:r>
              <a:rPr lang="ja-JP" altLang="en-US" dirty="0" smtClean="0"/>
              <a:t>これ</a:t>
            </a:r>
            <a:r>
              <a:rPr lang="ja-JP" altLang="en-US" dirty="0"/>
              <a:t>により、プログラムごとに同じ仮想メモリアドレス空間を使用できます。</a:t>
            </a:r>
            <a:br>
              <a:rPr lang="ja-JP" altLang="en-US" dirty="0"/>
            </a:br>
            <a:r>
              <a:rPr lang="ja-JP" altLang="en-US" dirty="0"/>
              <a:t>また、物理メモリが断片化されている場合でも、連続した仮想メモリマップを操作できます</a:t>
            </a:r>
            <a:r>
              <a:rPr lang="ja-JP" altLang="en-US" dirty="0" smtClean="0"/>
              <a:t>。</a:t>
            </a:r>
            <a:endParaRPr lang="en-US" altLang="ja-JP" dirty="0" smtClean="0"/>
          </a:p>
          <a:p>
            <a:endParaRPr lang="en-US" altLang="ja-JP" dirty="0" smtClean="0"/>
          </a:p>
          <a:p>
            <a:r>
              <a:rPr lang="ja-JP" altLang="en-US" dirty="0" smtClean="0"/>
              <a:t>この</a:t>
            </a:r>
            <a:r>
              <a:rPr lang="ja-JP" altLang="en-US" dirty="0"/>
              <a:t>仮想アドレス空間は、システム内のメモリの実際の物理マップとは別のものです。</a:t>
            </a:r>
            <a:br>
              <a:rPr lang="ja-JP" altLang="en-US" dirty="0"/>
            </a:br>
            <a:r>
              <a:rPr lang="ja-JP" altLang="en-US" dirty="0"/>
              <a:t>アプリケーションは、仮想メモリ空間で実行されるように作成、コンパイル、リンクされます。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spTree>
    <p:extLst>
      <p:ext uri="{BB962C8B-B14F-4D97-AF65-F5344CB8AC3E}">
        <p14:creationId xmlns:p14="http://schemas.microsoft.com/office/powerpoint/2010/main" val="21527847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sp>
        <p:nvSpPr>
          <p:cNvPr id="3" name="コンテンツ プレースホルダー 2"/>
          <p:cNvSpPr>
            <a:spLocks noGrp="1"/>
          </p:cNvSpPr>
          <p:nvPr>
            <p:ph idx="1"/>
          </p:nvPr>
        </p:nvSpPr>
        <p:spPr/>
        <p:txBody>
          <a:bodyPr/>
          <a:lstStyle/>
          <a:p>
            <a:r>
              <a:rPr lang="ja-JP" altLang="en-US" dirty="0"/>
              <a:t>別の種類のアクセス許可は、実行可能属性です。</a:t>
            </a:r>
            <a:br>
              <a:rPr lang="ja-JP" altLang="en-US" dirty="0"/>
            </a:br>
            <a:r>
              <a:rPr lang="ja-JP" altLang="en-US" dirty="0"/>
              <a:t>ブロックは、実行可能または非実行可能としてマークできます（実行しない（</a:t>
            </a:r>
            <a:r>
              <a:rPr lang="en-US" altLang="ja-JP" dirty="0"/>
              <a:t>XN</a:t>
            </a:r>
            <a:r>
              <a:rPr lang="ja-JP" altLang="en-US" dirty="0"/>
              <a:t>））。</a:t>
            </a:r>
            <a:br>
              <a:rPr lang="ja-JP" altLang="en-US" dirty="0"/>
            </a:br>
            <a:r>
              <a:rPr lang="ja-JP" altLang="en-US" dirty="0"/>
              <a:t>属性</a:t>
            </a:r>
            <a:r>
              <a:rPr lang="en-US" altLang="ja-JP" dirty="0"/>
              <a:t>Unprivileged Execute Never</a:t>
            </a:r>
            <a:r>
              <a:rPr lang="ja-JP" altLang="en-US" dirty="0"/>
              <a:t>（</a:t>
            </a:r>
            <a:r>
              <a:rPr lang="en-US" altLang="ja-JP" dirty="0"/>
              <a:t>UXN</a:t>
            </a:r>
            <a:r>
              <a:rPr lang="ja-JP" altLang="en-US" dirty="0"/>
              <a:t>）および</a:t>
            </a:r>
            <a:r>
              <a:rPr lang="en-US" altLang="ja-JP" dirty="0"/>
              <a:t>Privileged Execute Never</a:t>
            </a:r>
            <a:r>
              <a:rPr lang="ja-JP" altLang="en-US" dirty="0"/>
              <a:t>（</a:t>
            </a:r>
            <a:r>
              <a:rPr lang="en-US" altLang="ja-JP" dirty="0"/>
              <a:t>PXN</a:t>
            </a:r>
            <a:r>
              <a:rPr lang="ja-JP" altLang="en-US" dirty="0"/>
              <a:t>）を個別に設定し、これを使用して、たとえば、カーネル特権で実行されているアプリケーションコードを防止したり、非特権状態でカーネルコードを実行しようとすることができます。</a:t>
            </a:r>
            <a:br>
              <a:rPr lang="ja-JP" altLang="en-US" dirty="0"/>
            </a:br>
            <a:r>
              <a:rPr lang="ja-JP" altLang="en-US" dirty="0"/>
              <a:t>これらの属性を設定すると、プロセッサはメモリ位置への投機的命令フェッチを実行できなくなり、投機的命令フェッチがそのようなアクセスによって混乱する可能性のある場所、たとえば先入れ先出し（</a:t>
            </a:r>
            <a:r>
              <a:rPr lang="en-US" altLang="ja-JP" dirty="0"/>
              <a:t>FIFO</a:t>
            </a:r>
            <a:r>
              <a:rPr lang="ja-JP" altLang="en-US" dirty="0"/>
              <a:t>）ページ置換キューに誤ってアクセスしないようにします 。</a:t>
            </a:r>
            <a:br>
              <a:rPr lang="ja-JP" altLang="en-US" dirty="0"/>
            </a:br>
            <a:r>
              <a:rPr lang="ja-JP" altLang="en-US" dirty="0"/>
              <a:t>したがって、デバイス領域は常に「実行しない」としてマークする必要があります。</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70</a:t>
            </a:fld>
            <a:endParaRPr lang="en-US" altLang="ja-JP"/>
          </a:p>
        </p:txBody>
      </p:sp>
    </p:spTree>
    <p:extLst>
      <p:ext uri="{BB962C8B-B14F-4D97-AF65-F5344CB8AC3E}">
        <p14:creationId xmlns:p14="http://schemas.microsoft.com/office/powerpoint/2010/main" val="2753619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a:t>
            </a:r>
            <a:r>
              <a:rPr lang="ja-JP" altLang="en-US" dirty="0" smtClean="0"/>
              <a:t>許可</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2683833" y="1022350"/>
            <a:ext cx="4511347" cy="5307013"/>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71</a:t>
            </a:fld>
            <a:endParaRPr lang="en-US" altLang="ja-JP"/>
          </a:p>
        </p:txBody>
      </p:sp>
    </p:spTree>
    <p:extLst>
      <p:ext uri="{BB962C8B-B14F-4D97-AF65-F5344CB8AC3E}">
        <p14:creationId xmlns:p14="http://schemas.microsoft.com/office/powerpoint/2010/main" val="2638290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12.7</a:t>
            </a:r>
            <a:r>
              <a:rPr lang="ja-JP" altLang="en-US" dirty="0"/>
              <a:t>アクセス許可</a:t>
            </a:r>
            <a:endParaRPr kumimoji="1" lang="ja-JP" altLang="en-US" dirty="0"/>
          </a:p>
        </p:txBody>
      </p:sp>
      <p:sp>
        <p:nvSpPr>
          <p:cNvPr id="3" name="コンテンツ プレースホルダー 2"/>
          <p:cNvSpPr>
            <a:spLocks noGrp="1"/>
          </p:cNvSpPr>
          <p:nvPr>
            <p:ph idx="1"/>
          </p:nvPr>
        </p:nvSpPr>
        <p:spPr/>
        <p:txBody>
          <a:bodyPr/>
          <a:lstStyle/>
          <a:p>
            <a:r>
              <a:rPr lang="en-US" altLang="ja-JP" dirty="0"/>
              <a:t>SCTLR</a:t>
            </a:r>
            <a:r>
              <a:rPr lang="ja-JP" altLang="en-US" dirty="0"/>
              <a:t>レジスタ内の次のビットを使用して、書き込み可能な領域を決して実行しないように処理するようにプロセッサを構成できます。</a:t>
            </a:r>
          </a:p>
          <a:p>
            <a:endParaRPr kumimoji="1" lang="en-US" altLang="ja-JP" dirty="0" smtClean="0"/>
          </a:p>
          <a:p>
            <a:pPr marL="0" indent="0">
              <a:buNone/>
            </a:pPr>
            <a:r>
              <a:rPr lang="ja-JP" altLang="en-US" dirty="0"/>
              <a:t>・</a:t>
            </a:r>
            <a:r>
              <a:rPr lang="en-US" altLang="ja-JP" dirty="0"/>
              <a:t>SCTLR_EL1.WXN</a:t>
            </a:r>
            <a:r>
              <a:rPr lang="ja-JP" altLang="en-US" dirty="0" err="1"/>
              <a:t>。</a:t>
            </a:r>
            <a:r>
              <a:rPr lang="ja-JP" altLang="en-US" dirty="0"/>
              <a:t> </a:t>
            </a:r>
            <a:r>
              <a:rPr lang="en-US" altLang="ja-JP" dirty="0"/>
              <a:t>EL0</a:t>
            </a:r>
            <a:r>
              <a:rPr lang="ja-JP" altLang="en-US" dirty="0"/>
              <a:t>で書き込み可能な領域は、</a:t>
            </a:r>
            <a:r>
              <a:rPr lang="en-US" altLang="ja-JP" dirty="0"/>
              <a:t>EL0</a:t>
            </a:r>
            <a:r>
              <a:rPr lang="ja-JP" altLang="en-US" dirty="0"/>
              <a:t>および</a:t>
            </a:r>
            <a:r>
              <a:rPr lang="en-US" altLang="ja-JP" dirty="0"/>
              <a:t>EL1</a:t>
            </a:r>
            <a:r>
              <a:rPr lang="ja-JP" altLang="en-US" dirty="0"/>
              <a:t>で</a:t>
            </a:r>
            <a:r>
              <a:rPr lang="en-US" altLang="ja-JP" dirty="0"/>
              <a:t>XN</a:t>
            </a:r>
            <a:r>
              <a:rPr lang="ja-JP" altLang="en-US" dirty="0"/>
              <a:t>として扱われます</a:t>
            </a:r>
            <a:r>
              <a:rPr lang="ja-JP" altLang="en-US" dirty="0" smtClean="0"/>
              <a:t>。</a:t>
            </a:r>
            <a:r>
              <a:rPr lang="en-US" altLang="ja-JP" dirty="0" smtClean="0"/>
              <a:t>EL1</a:t>
            </a:r>
            <a:r>
              <a:rPr lang="ja-JP" altLang="en-US" dirty="0"/>
              <a:t>で書き込み可能な領域は、</a:t>
            </a:r>
            <a:r>
              <a:rPr lang="en-US" altLang="ja-JP" dirty="0"/>
              <a:t>EL1</a:t>
            </a:r>
            <a:r>
              <a:rPr lang="ja-JP" altLang="en-US" dirty="0"/>
              <a:t>で</a:t>
            </a:r>
            <a:r>
              <a:rPr lang="en-US" altLang="ja-JP" dirty="0"/>
              <a:t>XN</a:t>
            </a:r>
            <a:r>
              <a:rPr lang="ja-JP" altLang="en-US" dirty="0"/>
              <a:t>として扱われます。</a:t>
            </a:r>
            <a:br>
              <a:rPr lang="ja-JP" altLang="en-US" dirty="0"/>
            </a:br>
            <a:r>
              <a:rPr lang="ja-JP" altLang="en-US" dirty="0"/>
              <a:t>・</a:t>
            </a:r>
            <a:r>
              <a:rPr lang="en-US" altLang="ja-JP" dirty="0"/>
              <a:t>SCTLR_EL2</a:t>
            </a:r>
            <a:r>
              <a:rPr lang="ja-JP" altLang="en-US" dirty="0"/>
              <a:t>および</a:t>
            </a:r>
            <a:r>
              <a:rPr lang="en-US" altLang="ja-JP" dirty="0"/>
              <a:t>3.WXN</a:t>
            </a:r>
            <a:r>
              <a:rPr lang="ja-JP" altLang="en-US" dirty="0" err="1"/>
              <a:t>。</a:t>
            </a:r>
            <a:r>
              <a:rPr lang="ja-JP" altLang="en-US" dirty="0"/>
              <a:t> </a:t>
            </a:r>
            <a:r>
              <a:rPr lang="en-US" altLang="ja-JP" dirty="0" err="1"/>
              <a:t>ELn</a:t>
            </a:r>
            <a:r>
              <a:rPr lang="ja-JP" altLang="en-US" dirty="0"/>
              <a:t>で書き込み可能な領域は、</a:t>
            </a:r>
            <a:r>
              <a:rPr lang="en-US" altLang="ja-JP" dirty="0" err="1"/>
              <a:t>ELn</a:t>
            </a:r>
            <a:r>
              <a:rPr lang="ja-JP" altLang="en-US" dirty="0"/>
              <a:t>で</a:t>
            </a:r>
            <a:r>
              <a:rPr lang="en-US" altLang="ja-JP" dirty="0"/>
              <a:t>XN</a:t>
            </a:r>
            <a:r>
              <a:rPr lang="ja-JP" altLang="en-US" dirty="0"/>
              <a:t>として扱われます。</a:t>
            </a:r>
            <a:br>
              <a:rPr lang="ja-JP" altLang="en-US" dirty="0"/>
            </a:br>
            <a:r>
              <a:rPr lang="ja-JP" altLang="en-US" dirty="0"/>
              <a:t>・</a:t>
            </a:r>
            <a:r>
              <a:rPr lang="en-US" altLang="ja-JP" dirty="0"/>
              <a:t>SCTLR.UWXN</a:t>
            </a:r>
            <a:r>
              <a:rPr lang="ja-JP" altLang="en-US" dirty="0" err="1"/>
              <a:t>。</a:t>
            </a:r>
            <a:r>
              <a:rPr lang="ja-JP" altLang="en-US" dirty="0"/>
              <a:t> </a:t>
            </a:r>
            <a:r>
              <a:rPr lang="en-US" altLang="ja-JP" dirty="0"/>
              <a:t>EL0</a:t>
            </a:r>
            <a:r>
              <a:rPr lang="ja-JP" altLang="en-US" dirty="0"/>
              <a:t>で書き込み可能な領域は、</a:t>
            </a:r>
            <a:r>
              <a:rPr lang="en-US" altLang="ja-JP" dirty="0"/>
              <a:t>EL1</a:t>
            </a:r>
            <a:r>
              <a:rPr lang="ja-JP" altLang="en-US" dirty="0"/>
              <a:t>で</a:t>
            </a:r>
            <a:r>
              <a:rPr lang="en-US" altLang="ja-JP" dirty="0"/>
              <a:t>XN</a:t>
            </a:r>
            <a:r>
              <a:rPr lang="ja-JP" altLang="en-US" dirty="0"/>
              <a:t>として扱われます。これは</a:t>
            </a:r>
            <a:r>
              <a:rPr lang="en-US" altLang="ja-JP" dirty="0"/>
              <a:t>AArch32</a:t>
            </a:r>
            <a:r>
              <a:rPr lang="ja-JP" altLang="en-US" dirty="0"/>
              <a:t>専用です。</a:t>
            </a:r>
          </a:p>
          <a:p>
            <a:pPr marL="0" indent="0">
              <a:buNone/>
            </a:pPr>
            <a:endParaRPr lang="ja-JP" altLang="en-US" dirty="0"/>
          </a:p>
          <a:p>
            <a:r>
              <a:rPr lang="en-US" altLang="ja-JP" dirty="0" err="1"/>
              <a:t>SCTLR_ELn</a:t>
            </a:r>
            <a:r>
              <a:rPr lang="ja-JP" altLang="en-US" dirty="0"/>
              <a:t>ビットは、</a:t>
            </a:r>
            <a:r>
              <a:rPr lang="en-US" altLang="ja-JP" dirty="0"/>
              <a:t>TLB</a:t>
            </a:r>
            <a:r>
              <a:rPr lang="ja-JP" altLang="en-US" dirty="0"/>
              <a:t>エントリにキャッシュできます。</a:t>
            </a:r>
            <a:br>
              <a:rPr lang="ja-JP" altLang="en-US" dirty="0"/>
            </a:br>
            <a:r>
              <a:rPr lang="ja-JP" altLang="en-US" dirty="0"/>
              <a:t>したがって、</a:t>
            </a:r>
            <a:r>
              <a:rPr lang="en-US" altLang="ja-JP" dirty="0"/>
              <a:t>SCTLR</a:t>
            </a:r>
            <a:r>
              <a:rPr lang="ja-JP" altLang="en-US" dirty="0"/>
              <a:t>のビットを変更しても、</a:t>
            </a:r>
            <a:r>
              <a:rPr lang="en-US" altLang="ja-JP" dirty="0"/>
              <a:t>TLB</a:t>
            </a:r>
            <a:r>
              <a:rPr lang="ja-JP" altLang="en-US" dirty="0"/>
              <a:t>にすでにあるエントリには影響しない場合があります</a:t>
            </a:r>
            <a:r>
              <a:rPr lang="ja-JP" altLang="en-US" dirty="0" smtClean="0"/>
              <a:t>。これら</a:t>
            </a:r>
            <a:r>
              <a:rPr lang="ja-JP" altLang="en-US" dirty="0"/>
              <a:t>のビットを変更する場合、</a:t>
            </a:r>
            <a:r>
              <a:rPr lang="en-US" altLang="ja-JP" dirty="0"/>
              <a:t>TLB</a:t>
            </a:r>
            <a:r>
              <a:rPr lang="ja-JP" altLang="en-US" dirty="0"/>
              <a:t>無効化および</a:t>
            </a:r>
            <a:r>
              <a:rPr lang="en-US" altLang="ja-JP" dirty="0"/>
              <a:t>ISB</a:t>
            </a:r>
            <a:r>
              <a:rPr lang="ja-JP" altLang="en-US" dirty="0"/>
              <a:t>シーケンスが必要です</a:t>
            </a:r>
            <a:r>
              <a:rPr lang="ja-JP" altLang="en-US" dirty="0" smtClean="0"/>
              <a:t>。</a:t>
            </a:r>
            <a:r>
              <a:rPr lang="en-US" altLang="ja-JP" dirty="0" smtClean="0"/>
              <a:t>ISB</a:t>
            </a:r>
            <a:r>
              <a:rPr lang="ja-JP" altLang="en-US" dirty="0"/>
              <a:t>バリアについては、</a:t>
            </a:r>
            <a:r>
              <a:rPr lang="en-US" altLang="ja-JP" dirty="0"/>
              <a:t>13-6</a:t>
            </a:r>
            <a:r>
              <a:rPr lang="ja-JP" altLang="en-US" dirty="0"/>
              <a:t>ページの「バリア」を参照してください。</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72</a:t>
            </a:fld>
            <a:endParaRPr lang="en-US" altLang="ja-JP"/>
          </a:p>
        </p:txBody>
      </p:sp>
    </p:spTree>
    <p:extLst>
      <p:ext uri="{BB962C8B-B14F-4D97-AF65-F5344CB8AC3E}">
        <p14:creationId xmlns:p14="http://schemas.microsoft.com/office/powerpoint/2010/main" val="267402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記述子の別のメモリ属性ビットであるアクセスフラグ（</a:t>
            </a:r>
            <a:r>
              <a:rPr lang="en-US" altLang="ja-JP" dirty="0"/>
              <a:t>AF</a:t>
            </a:r>
            <a:r>
              <a:rPr lang="ja-JP" altLang="en-US" dirty="0"/>
              <a:t>）は、ブロックエントリが初めて使用されたときを示します。</a:t>
            </a:r>
          </a:p>
          <a:p>
            <a:pPr marL="0" indent="0">
              <a:buNone/>
            </a:pPr>
            <a:r>
              <a:rPr lang="ja-JP" altLang="en-US" dirty="0" smtClean="0"/>
              <a:t>・</a:t>
            </a:r>
            <a:r>
              <a:rPr lang="en-US" altLang="ja-JP" dirty="0"/>
              <a:t>AF = 0</a:t>
            </a:r>
            <a:r>
              <a:rPr lang="ja-JP" altLang="en-US" dirty="0"/>
              <a:t>：このブロックエントリはまだ使用されていません。</a:t>
            </a:r>
            <a:br>
              <a:rPr lang="ja-JP" altLang="en-US" dirty="0"/>
            </a:br>
            <a:r>
              <a:rPr lang="ja-JP" altLang="en-US" dirty="0"/>
              <a:t>・</a:t>
            </a:r>
            <a:r>
              <a:rPr lang="en-US" altLang="ja-JP" dirty="0"/>
              <a:t>AF = 1</a:t>
            </a:r>
            <a:r>
              <a:rPr lang="ja-JP" altLang="en-US" dirty="0"/>
              <a:t>：このブロックエントリは使用されています。</a:t>
            </a:r>
          </a:p>
          <a:p>
            <a:endParaRPr kumimoji="1" lang="en-US" altLang="ja-JP" dirty="0" smtClean="0"/>
          </a:p>
          <a:p>
            <a:r>
              <a:rPr lang="ja-JP" altLang="en-US" dirty="0"/>
              <a:t>オペレーティングシステムは、アクセスフラグビットを使用して、使用されているページを追跡します</a:t>
            </a:r>
            <a:r>
              <a:rPr lang="ja-JP" altLang="en-US" dirty="0" smtClean="0"/>
              <a:t>。ソフトウェア</a:t>
            </a:r>
            <a:r>
              <a:rPr lang="ja-JP" altLang="en-US" dirty="0"/>
              <a:t>がフラグを管理します</a:t>
            </a:r>
            <a:r>
              <a:rPr lang="ja-JP" altLang="en-US" dirty="0" smtClean="0"/>
              <a:t>。ページ</a:t>
            </a:r>
            <a:r>
              <a:rPr lang="ja-JP" altLang="en-US" dirty="0"/>
              <a:t>が最初に作成されたとき、そのエントリの</a:t>
            </a:r>
            <a:r>
              <a:rPr lang="en-US" altLang="ja-JP" dirty="0"/>
              <a:t>AF</a:t>
            </a:r>
            <a:r>
              <a:rPr lang="ja-JP" altLang="en-US" dirty="0"/>
              <a:t>は</a:t>
            </a:r>
            <a:r>
              <a:rPr lang="en-US" altLang="ja-JP" dirty="0"/>
              <a:t>0</a:t>
            </a:r>
            <a:r>
              <a:rPr lang="ja-JP" altLang="en-US" dirty="0"/>
              <a:t>に設定されています</a:t>
            </a:r>
            <a:r>
              <a:rPr lang="ja-JP" altLang="en-US" dirty="0" smtClean="0"/>
              <a:t>。コード</a:t>
            </a:r>
            <a:r>
              <a:rPr lang="ja-JP" altLang="en-US" dirty="0"/>
              <a:t>が初めてページにアクセスしたときに、</a:t>
            </a:r>
            <a:r>
              <a:rPr lang="en-US" altLang="ja-JP" dirty="0"/>
              <a:t>AF</a:t>
            </a:r>
            <a:r>
              <a:rPr lang="ja-JP" altLang="en-US" dirty="0"/>
              <a:t>が</a:t>
            </a:r>
            <a:r>
              <a:rPr lang="en-US" altLang="ja-JP" dirty="0"/>
              <a:t>0</a:t>
            </a:r>
            <a:r>
              <a:rPr lang="ja-JP" altLang="en-US" dirty="0"/>
              <a:t>の場合、これは</a:t>
            </a:r>
            <a:r>
              <a:rPr lang="en-US" altLang="ja-JP" dirty="0"/>
              <a:t>MMU</a:t>
            </a:r>
            <a:r>
              <a:rPr lang="ja-JP" altLang="en-US" dirty="0"/>
              <a:t>フォールトをトリガーします</a:t>
            </a:r>
            <a:r>
              <a:rPr lang="ja-JP" altLang="en-US" dirty="0" smtClean="0"/>
              <a:t>。ページフォールトハンドラ</a:t>
            </a:r>
            <a:r>
              <a:rPr lang="ja-JP" altLang="en-US" dirty="0"/>
              <a:t>は、このページが現在使用されていることを記録し、テーブルエントリの</a:t>
            </a:r>
            <a:r>
              <a:rPr lang="en-US" altLang="ja-JP" dirty="0"/>
              <a:t>AF</a:t>
            </a:r>
            <a:r>
              <a:rPr lang="ja-JP" altLang="en-US" dirty="0"/>
              <a:t>ビットを手動で設定します。</a:t>
            </a:r>
            <a:br>
              <a:rPr lang="ja-JP" altLang="en-US" dirty="0"/>
            </a:br>
            <a:r>
              <a:rPr lang="ja-JP" altLang="en-US" dirty="0"/>
              <a:t>たとえば、</a:t>
            </a:r>
            <a:r>
              <a:rPr lang="en-US" altLang="ja-JP" dirty="0"/>
              <a:t>Linux</a:t>
            </a:r>
            <a:r>
              <a:rPr lang="ja-JP" altLang="en-US" dirty="0"/>
              <a:t>カーネルは、</a:t>
            </a:r>
            <a:r>
              <a:rPr lang="en-US" altLang="ja-JP" dirty="0"/>
              <a:t>ARM64</a:t>
            </a:r>
            <a:r>
              <a:rPr lang="ja-JP" altLang="en-US" dirty="0"/>
              <a:t>の</a:t>
            </a:r>
            <a:r>
              <a:rPr lang="en-US" altLang="ja-JP" dirty="0"/>
              <a:t>PTE_AF</a:t>
            </a:r>
            <a:r>
              <a:rPr lang="ja-JP" altLang="en-US" dirty="0"/>
              <a:t>に</a:t>
            </a:r>
            <a:r>
              <a:rPr lang="en-US" altLang="ja-JP" dirty="0"/>
              <a:t>[AF]</a:t>
            </a:r>
            <a:r>
              <a:rPr lang="ja-JP" altLang="en-US" dirty="0"/>
              <a:t>ビット（</a:t>
            </a:r>
            <a:r>
              <a:rPr lang="en-US" altLang="ja-JP" dirty="0"/>
              <a:t>AArch64</a:t>
            </a:r>
            <a:r>
              <a:rPr lang="ja-JP" altLang="en-US" dirty="0"/>
              <a:t>の</a:t>
            </a:r>
            <a:r>
              <a:rPr lang="en-US" altLang="ja-JP" dirty="0"/>
              <a:t>Linux</a:t>
            </a:r>
            <a:r>
              <a:rPr lang="ja-JP" altLang="en-US" dirty="0"/>
              <a:t>カーネル名）を使用します。これは、ページがアクセスされたことがあるかどうかを確認するために使用されます</a:t>
            </a:r>
            <a:r>
              <a:rPr lang="ja-JP" altLang="en-US" dirty="0" smtClean="0"/>
              <a:t>。これ</a:t>
            </a:r>
            <a:r>
              <a:rPr lang="ja-JP" altLang="en-US" dirty="0"/>
              <a:t>は、カーネルメモリ管理の選択の一部に影響を与えます</a:t>
            </a:r>
            <a:r>
              <a:rPr lang="ja-JP" altLang="en-US" dirty="0" smtClean="0"/>
              <a:t>。たとえば</a:t>
            </a:r>
            <a:r>
              <a:rPr lang="ja-JP" altLang="en-US" dirty="0"/>
              <a:t>、ページをメモリからスワップアウトする必要がある場合、アクティブに使用されているページをスワップアウトする可能性は低くなります。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73</a:t>
            </a:fld>
            <a:endParaRPr lang="en-US" altLang="ja-JP"/>
          </a:p>
        </p:txBody>
      </p:sp>
    </p:spTree>
    <p:extLst>
      <p:ext uri="{BB962C8B-B14F-4D97-AF65-F5344CB8AC3E}">
        <p14:creationId xmlns:p14="http://schemas.microsoft.com/office/powerpoint/2010/main" val="29600682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sp>
        <p:nvSpPr>
          <p:cNvPr id="3" name="コンテンツ プレースホルダー 2"/>
          <p:cNvSpPr>
            <a:spLocks noGrp="1"/>
          </p:cNvSpPr>
          <p:nvPr>
            <p:ph idx="1"/>
          </p:nvPr>
        </p:nvSpPr>
        <p:spPr/>
        <p:txBody>
          <a:bodyPr/>
          <a:lstStyle/>
          <a:p>
            <a:r>
              <a:rPr lang="ja-JP" altLang="en-US" dirty="0"/>
              <a:t>記述子のビット</a:t>
            </a:r>
            <a:r>
              <a:rPr lang="en-US" altLang="ja-JP" dirty="0"/>
              <a:t>[58:55]</a:t>
            </a:r>
            <a:r>
              <a:rPr lang="ja-JP" altLang="en-US" dirty="0"/>
              <a:t>は、ソフトウェア使用のために予約済みとしてマークされており、変換テーブルに</a:t>
            </a:r>
            <a:r>
              <a:rPr lang="en-US" altLang="ja-JP" dirty="0"/>
              <a:t>OS</a:t>
            </a:r>
            <a:r>
              <a:rPr lang="ja-JP" altLang="en-US" dirty="0"/>
              <a:t>固有の情報を記録するために使用できます。</a:t>
            </a:r>
            <a:br>
              <a:rPr lang="ja-JP" altLang="en-US" dirty="0"/>
            </a:br>
            <a:r>
              <a:rPr lang="ja-JP" altLang="en-US" dirty="0"/>
              <a:t>たとえば、</a:t>
            </a:r>
            <a:r>
              <a:rPr lang="en-US" altLang="ja-JP" dirty="0"/>
              <a:t>Linux</a:t>
            </a:r>
            <a:r>
              <a:rPr lang="ja-JP" altLang="en-US" dirty="0"/>
              <a:t>カーネルはこれらのビットのいずれかを使用して、エントリをクリーンまたはダーティとしてマークします</a:t>
            </a:r>
            <a:r>
              <a:rPr lang="ja-JP" altLang="en-US" dirty="0" smtClean="0"/>
              <a:t>。ダーティステータス</a:t>
            </a:r>
            <a:r>
              <a:rPr lang="ja-JP" altLang="en-US" dirty="0"/>
              <a:t>は、ページが書き込まれたかどうかを記録します</a:t>
            </a:r>
            <a:r>
              <a:rPr lang="ja-JP" altLang="en-US" dirty="0" smtClean="0"/>
              <a:t>。後</a:t>
            </a:r>
            <a:r>
              <a:rPr lang="ja-JP" altLang="en-US" dirty="0"/>
              <a:t>でページがメモリからスワップアウトされた場合、クリーンなページは単純に破棄できますが、ダーティページのコンテンツは最初に保存する必要があります。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74</a:t>
            </a:fld>
            <a:endParaRPr lang="en-US" altLang="ja-JP"/>
          </a:p>
        </p:txBody>
      </p:sp>
    </p:spTree>
    <p:extLst>
      <p:ext uri="{BB962C8B-B14F-4D97-AF65-F5344CB8AC3E}">
        <p14:creationId xmlns:p14="http://schemas.microsoft.com/office/powerpoint/2010/main" val="28510804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12.8</a:t>
            </a:r>
            <a:r>
              <a:rPr lang="ja-JP" altLang="en-US" sz="2400" dirty="0"/>
              <a:t>変換テーブル記述子のオペレーティングシステムの</a:t>
            </a:r>
            <a:r>
              <a:rPr lang="ja-JP" altLang="en-US" sz="2400" dirty="0" smtClean="0"/>
              <a:t>使用</a:t>
            </a:r>
            <a:endParaRPr kumimoji="1" lang="ja-JP" altLang="en-US" dirty="0"/>
          </a:p>
        </p:txBody>
      </p:sp>
      <p:pic>
        <p:nvPicPr>
          <p:cNvPr id="6" name="コンテンツ プレースホルダー 5"/>
          <p:cNvPicPr>
            <a:picLocks noGrp="1" noChangeAspect="1"/>
          </p:cNvPicPr>
          <p:nvPr>
            <p:ph idx="1"/>
          </p:nvPr>
        </p:nvPicPr>
        <p:blipFill>
          <a:blip r:embed="rId2"/>
          <a:stretch>
            <a:fillRect/>
          </a:stretch>
        </p:blipFill>
        <p:spPr>
          <a:xfrm>
            <a:off x="1460438" y="922171"/>
            <a:ext cx="6786959" cy="4569310"/>
          </a:xfrm>
          <a:prstGeom prst="rect">
            <a:avLst/>
          </a:prstGeom>
        </p:spPr>
      </p:pic>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75</a:t>
            </a:fld>
            <a:endParaRPr lang="en-US" altLang="ja-JP"/>
          </a:p>
        </p:txBody>
      </p:sp>
      <p:sp>
        <p:nvSpPr>
          <p:cNvPr id="8" name="コンテンツ プレースホルダー 2"/>
          <p:cNvSpPr txBox="1">
            <a:spLocks/>
          </p:cNvSpPr>
          <p:nvPr/>
        </p:nvSpPr>
        <p:spPr bwMode="auto">
          <a:xfrm>
            <a:off x="371475" y="5674360"/>
            <a:ext cx="9135533" cy="6550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534988" indent="-174625" algn="l" rtl="0" eaLnBrk="1" fontAlgn="base" hangingPunct="1">
              <a:spcBef>
                <a:spcPct val="20000"/>
              </a:spcBef>
              <a:spcAft>
                <a:spcPct val="0"/>
              </a:spcAft>
              <a:buFont typeface="Times New Roman" pitchFamily="18"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lgn="l" rtl="0" eaLnBrk="1" fontAlgn="base" hangingPunct="1">
              <a:spcBef>
                <a:spcPct val="20000"/>
              </a:spcBef>
              <a:spcAft>
                <a:spcPct val="0"/>
              </a:spcAft>
              <a:buFont typeface="Arial" panose="020B0604020202020204" pitchFamily="34"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612900" indent="-174625" algn="l" rtl="0" eaLnBrk="1" fontAlgn="base" hangingPunct="1">
              <a:spcBef>
                <a:spcPct val="20000"/>
              </a:spcBef>
              <a:spcAft>
                <a:spcPct val="0"/>
              </a:spcAft>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a:lstStyle>
          <a:p>
            <a:r>
              <a:rPr lang="ja-JP" altLang="en-US" dirty="0"/>
              <a:t>メモリタイプとそのキャッシュ可能性と共有可能性のプロパティを指定する他のメモリ属性については、第</a:t>
            </a:r>
            <a:r>
              <a:rPr lang="en-US" altLang="ja-JP" dirty="0"/>
              <a:t>13</a:t>
            </a:r>
            <a:r>
              <a:rPr lang="ja-JP" altLang="en-US" dirty="0"/>
              <a:t>章メモリの順序付けを参照してください。</a:t>
            </a:r>
          </a:p>
          <a:p>
            <a:pPr>
              <a:lnSpc>
                <a:spcPct val="100000"/>
              </a:lnSpc>
            </a:pPr>
            <a:endParaRPr lang="ja-JP" altLang="en-US" kern="0" dirty="0"/>
          </a:p>
        </p:txBody>
      </p:sp>
    </p:spTree>
    <p:extLst>
      <p:ext uri="{BB962C8B-B14F-4D97-AF65-F5344CB8AC3E}">
        <p14:creationId xmlns:p14="http://schemas.microsoft.com/office/powerpoint/2010/main" val="15744868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12.9</a:t>
            </a:r>
            <a:r>
              <a:rPr lang="ja-JP" altLang="en-US" dirty="0"/>
              <a:t>セキュリティと</a:t>
            </a:r>
            <a:r>
              <a:rPr lang="en-US" altLang="ja-JP" dirty="0" smtClean="0"/>
              <a:t>MMU</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アーキテクチャは、セキュアと非セキュアの</a:t>
            </a:r>
            <a:r>
              <a:rPr lang="en-US" altLang="ja-JP" dirty="0"/>
              <a:t>2</a:t>
            </a:r>
            <a:r>
              <a:rPr lang="ja-JP" altLang="en-US" dirty="0" err="1"/>
              <a:t>つの</a:t>
            </a:r>
            <a:r>
              <a:rPr lang="ja-JP" altLang="en-US" dirty="0"/>
              <a:t>セキュリティ状態を定義しています。</a:t>
            </a:r>
            <a:br>
              <a:rPr lang="ja-JP" altLang="en-US" dirty="0"/>
            </a:br>
            <a:r>
              <a:rPr lang="ja-JP" altLang="en-US" dirty="0"/>
              <a:t>また、通常の世界が非セキュアな物理アドレススペースにのみアクセスできるように、セキュアと非セキュアの</a:t>
            </a:r>
            <a:r>
              <a:rPr lang="en-US" altLang="ja-JP" dirty="0"/>
              <a:t>2</a:t>
            </a:r>
            <a:r>
              <a:rPr lang="ja-JP" altLang="en-US" dirty="0" err="1"/>
              <a:t>つの</a:t>
            </a:r>
            <a:r>
              <a:rPr lang="ja-JP" altLang="en-US" dirty="0"/>
              <a:t>物理アドレススペースも定義します</a:t>
            </a:r>
            <a:r>
              <a:rPr lang="ja-JP" altLang="en-US" dirty="0" smtClean="0"/>
              <a:t>。セキュア</a:t>
            </a:r>
            <a:r>
              <a:rPr lang="ja-JP" altLang="en-US" dirty="0"/>
              <a:t>な世界は、セキュアな物理アドレス空間と非セキュアな物理アドレス空間の両方にアクセスできます。</a:t>
            </a:r>
          </a:p>
          <a:p>
            <a:r>
              <a:rPr lang="ja-JP" altLang="en-US" dirty="0"/>
              <a:t>非セキュア状態では、変換テーブルの</a:t>
            </a:r>
            <a:r>
              <a:rPr lang="en-US" altLang="ja-JP" dirty="0"/>
              <a:t>NS</a:t>
            </a:r>
            <a:r>
              <a:rPr lang="ja-JP" altLang="en-US" dirty="0"/>
              <a:t>ビットと</a:t>
            </a:r>
            <a:r>
              <a:rPr lang="en-US" altLang="ja-JP" dirty="0" err="1"/>
              <a:t>NSTable</a:t>
            </a:r>
            <a:r>
              <a:rPr lang="ja-JP" altLang="en-US" dirty="0"/>
              <a:t>ビットは無視されます</a:t>
            </a:r>
            <a:r>
              <a:rPr lang="ja-JP" altLang="en-US" dirty="0" smtClean="0"/>
              <a:t>。非セキュアメモリ</a:t>
            </a:r>
            <a:r>
              <a:rPr lang="ja-JP" altLang="en-US" dirty="0"/>
              <a:t>のみにアクセスできます。</a:t>
            </a:r>
            <a:br>
              <a:rPr lang="ja-JP" altLang="en-US" dirty="0"/>
            </a:br>
            <a:r>
              <a:rPr lang="ja-JP" altLang="en-US" dirty="0"/>
              <a:t>セキュア状態では、</a:t>
            </a:r>
            <a:r>
              <a:rPr lang="en-US" altLang="ja-JP" dirty="0"/>
              <a:t>NS</a:t>
            </a:r>
            <a:r>
              <a:rPr lang="ja-JP" altLang="en-US" dirty="0"/>
              <a:t>ビットと</a:t>
            </a:r>
            <a:r>
              <a:rPr lang="en-US" altLang="ja-JP" dirty="0" err="1"/>
              <a:t>NSTable</a:t>
            </a:r>
            <a:r>
              <a:rPr lang="ja-JP" altLang="en-US" dirty="0"/>
              <a:t>ビットは、仮想アドレスをセキュアまたは非セキュアの物理アドレスに変換するかどうかを制御します。</a:t>
            </a:r>
            <a:br>
              <a:rPr lang="ja-JP" altLang="en-US" dirty="0"/>
            </a:br>
            <a:r>
              <a:rPr lang="en-US" altLang="ja-JP" dirty="0"/>
              <a:t>SCR_EL3.CIF</a:t>
            </a:r>
            <a:r>
              <a:rPr lang="ja-JP" altLang="en-US" dirty="0"/>
              <a:t>を使用して、非セキュア物理アドレスに変換される仮想アドレスからセキュアワールドが実行されるのを防ぐことができます。</a:t>
            </a:r>
            <a:br>
              <a:rPr lang="ja-JP" altLang="en-US" dirty="0"/>
            </a:br>
            <a:r>
              <a:rPr lang="ja-JP" altLang="en-US" dirty="0"/>
              <a:t>さらに、セキュアな世界では、</a:t>
            </a:r>
            <a:r>
              <a:rPr lang="en-US" altLang="ja-JP" dirty="0"/>
              <a:t>SCR.CIF</a:t>
            </a:r>
            <a:r>
              <a:rPr lang="ja-JP" altLang="en-US" dirty="0"/>
              <a:t>ビットを使用して、セキュアな命令フェッチを非セキュアな物理メモリに対して実行できるかどうかを制御できます。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76</a:t>
            </a:fld>
            <a:endParaRPr lang="en-US" altLang="ja-JP"/>
          </a:p>
        </p:txBody>
      </p:sp>
    </p:spTree>
    <p:extLst>
      <p:ext uri="{BB962C8B-B14F-4D97-AF65-F5344CB8AC3E}">
        <p14:creationId xmlns:p14="http://schemas.microsoft.com/office/powerpoint/2010/main" val="22276960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ARMv8-A</a:t>
            </a:r>
            <a:r>
              <a:rPr lang="ja-JP" altLang="en-US" dirty="0"/>
              <a:t>アーキテクチャを実装するプロセッサは、多くのアプリケーションまたはタスクが同時に実行される複雑なオペレーティングシステムを実行するシステムで通常使用されます。</a:t>
            </a:r>
            <a:br>
              <a:rPr lang="ja-JP" altLang="en-US" dirty="0"/>
            </a:br>
            <a:r>
              <a:rPr lang="ja-JP" altLang="en-US" dirty="0"/>
              <a:t>各プロセスには、物理メモリにある独自の変換テーブルがあります。</a:t>
            </a:r>
            <a:br>
              <a:rPr lang="ja-JP" altLang="en-US" dirty="0"/>
            </a:br>
            <a:r>
              <a:rPr lang="ja-JP" altLang="en-US" dirty="0"/>
              <a:t>アプリケーションが起動すると、オペレーティングシステムは、アプリケーションが使用するコードとデータの両方を物理メモリにマップする一連の変換テーブルエントリを割り当てます。</a:t>
            </a:r>
            <a:br>
              <a:rPr lang="ja-JP" altLang="en-US" dirty="0"/>
            </a:br>
            <a:r>
              <a:rPr lang="ja-JP" altLang="en-US" dirty="0"/>
              <a:t>これらのテーブルは、たとえば、余分なスペースにマッピングするためにカーネルによって後で変更でき、アプリケーションが実行されなくなったときに削除されます。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77</a:t>
            </a:fld>
            <a:endParaRPr lang="en-US" altLang="ja-JP"/>
          </a:p>
        </p:txBody>
      </p:sp>
    </p:spTree>
    <p:extLst>
      <p:ext uri="{BB962C8B-B14F-4D97-AF65-F5344CB8AC3E}">
        <p14:creationId xmlns:p14="http://schemas.microsoft.com/office/powerpoint/2010/main" val="1646306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したがって、メモリシステムには複数のタスクが存在する可能性があります。</a:t>
            </a:r>
            <a:br>
              <a:rPr lang="ja-JP" altLang="en-US" dirty="0"/>
            </a:br>
            <a:r>
              <a:rPr lang="ja-JP" altLang="en-US" dirty="0"/>
              <a:t>カーネルスケジューラは、実行を</a:t>
            </a:r>
            <a:r>
              <a:rPr lang="en-US" altLang="ja-JP" dirty="0"/>
              <a:t>1</a:t>
            </a:r>
            <a:r>
              <a:rPr lang="ja-JP" altLang="en-US" dirty="0" err="1"/>
              <a:t>つの</a:t>
            </a:r>
            <a:r>
              <a:rPr lang="ja-JP" altLang="en-US" dirty="0"/>
              <a:t>タスクから別のタスクに定期的に転送します。</a:t>
            </a:r>
            <a:br>
              <a:rPr lang="ja-JP" altLang="en-US" dirty="0"/>
            </a:br>
            <a:r>
              <a:rPr lang="ja-JP" altLang="en-US" dirty="0"/>
              <a:t>これはコンテキストスイッチと呼ばれ、プロセスに関連付けられているすべての実行状態を保存し、次に実行するプロセスの状態を復元するためにカーネルが必要です。</a:t>
            </a:r>
            <a:br>
              <a:rPr lang="ja-JP" altLang="en-US" dirty="0"/>
            </a:br>
            <a:r>
              <a:rPr lang="ja-JP" altLang="en-US" dirty="0"/>
              <a:t>また、カーネルは変換テーブルエントリを、次に実行されるプロセスのエントリに切り替えます。</a:t>
            </a:r>
            <a:br>
              <a:rPr lang="ja-JP" altLang="en-US" dirty="0"/>
            </a:br>
            <a:r>
              <a:rPr lang="ja-JP" altLang="en-US" dirty="0"/>
              <a:t>現在実行されていないタスクのメモリは、実行中のタスクから完全に保護されています。</a:t>
            </a:r>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78</a:t>
            </a:fld>
            <a:endParaRPr lang="en-US" altLang="ja-JP"/>
          </a:p>
        </p:txBody>
      </p:sp>
    </p:spTree>
    <p:extLst>
      <p:ext uri="{BB962C8B-B14F-4D97-AF65-F5344CB8AC3E}">
        <p14:creationId xmlns:p14="http://schemas.microsoft.com/office/powerpoint/2010/main" val="34070288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正確に保存および復元する必要があるものはオペレーティングシステムによって異なりますが、通常、プロセスコンテキストスイッチには、次の要素の一部またはすべての保存または復元が含まれます</a:t>
            </a:r>
            <a:r>
              <a:rPr lang="ja-JP" altLang="en-US" dirty="0" smtClean="0"/>
              <a:t>。</a:t>
            </a:r>
            <a:endParaRPr lang="en-US" altLang="ja-JP" dirty="0" smtClean="0"/>
          </a:p>
          <a:p>
            <a:endParaRPr lang="en-US" altLang="ja-JP" dirty="0"/>
          </a:p>
          <a:p>
            <a:pPr marL="0" indent="0">
              <a:buNone/>
            </a:pPr>
            <a:r>
              <a:rPr lang="ja-JP" altLang="en-US" dirty="0"/>
              <a:t>・汎用レジスター</a:t>
            </a:r>
            <a:r>
              <a:rPr lang="en-US" altLang="ja-JP" dirty="0"/>
              <a:t>X0-X30</a:t>
            </a:r>
            <a:r>
              <a:rPr lang="ja-JP" altLang="en-US" dirty="0" err="1"/>
              <a:t>。</a:t>
            </a:r>
            <a:r>
              <a:rPr lang="ja-JP" altLang="en-US" dirty="0"/>
              <a:t/>
            </a:r>
            <a:br>
              <a:rPr lang="ja-JP" altLang="en-US" dirty="0"/>
            </a:br>
            <a:r>
              <a:rPr lang="ja-JP" altLang="en-US" dirty="0"/>
              <a:t>・</a:t>
            </a:r>
            <a:r>
              <a:rPr lang="en-US" altLang="ja-JP" dirty="0"/>
              <a:t>Advanced SIMD</a:t>
            </a:r>
            <a:r>
              <a:rPr lang="ja-JP" altLang="en-US" dirty="0"/>
              <a:t>および浮動小数点レジスタ</a:t>
            </a:r>
            <a:r>
              <a:rPr lang="en-US" altLang="ja-JP" dirty="0"/>
              <a:t>V0-V31</a:t>
            </a:r>
            <a:r>
              <a:rPr lang="ja-JP" altLang="en-US" dirty="0" err="1"/>
              <a:t>。</a:t>
            </a:r>
            <a:r>
              <a:rPr lang="ja-JP" altLang="en-US" dirty="0"/>
              <a:t/>
            </a:r>
            <a:br>
              <a:rPr lang="ja-JP" altLang="en-US" dirty="0"/>
            </a:br>
            <a:r>
              <a:rPr lang="ja-JP" altLang="en-US" dirty="0"/>
              <a:t>・一部のステータスレジスタ。</a:t>
            </a:r>
            <a:br>
              <a:rPr lang="ja-JP" altLang="en-US" dirty="0"/>
            </a:br>
            <a:r>
              <a:rPr lang="ja-JP" altLang="en-US" dirty="0"/>
              <a:t>・</a:t>
            </a:r>
            <a:r>
              <a:rPr lang="en-US" altLang="ja-JP" dirty="0"/>
              <a:t>TTBR0_EL1</a:t>
            </a:r>
            <a:r>
              <a:rPr lang="ja-JP" altLang="en-US" dirty="0"/>
              <a:t>および</a:t>
            </a:r>
            <a:r>
              <a:rPr lang="en-US" altLang="ja-JP" dirty="0"/>
              <a:t>TTBR0</a:t>
            </a:r>
            <a:r>
              <a:rPr lang="ja-JP" altLang="en-US" dirty="0" err="1"/>
              <a:t>。</a:t>
            </a:r>
            <a:r>
              <a:rPr lang="ja-JP" altLang="en-US" dirty="0"/>
              <a:t/>
            </a:r>
            <a:br>
              <a:rPr lang="ja-JP" altLang="en-US" dirty="0"/>
            </a:br>
            <a:r>
              <a:rPr lang="ja-JP" altLang="en-US" dirty="0"/>
              <a:t>・スレッドプロセス</a:t>
            </a:r>
            <a:r>
              <a:rPr lang="en-US" altLang="ja-JP" dirty="0"/>
              <a:t>ID</a:t>
            </a:r>
            <a:r>
              <a:rPr lang="ja-JP" altLang="en-US" dirty="0"/>
              <a:t>（</a:t>
            </a:r>
            <a:r>
              <a:rPr lang="en-US" altLang="ja-JP" dirty="0" err="1"/>
              <a:t>TPIDxxx</a:t>
            </a:r>
            <a:r>
              <a:rPr lang="ja-JP" altLang="en-US" dirty="0"/>
              <a:t>）レジスタ。</a:t>
            </a:r>
            <a:br>
              <a:rPr lang="ja-JP" altLang="en-US" dirty="0"/>
            </a:br>
            <a:r>
              <a:rPr lang="ja-JP" altLang="en-US" dirty="0"/>
              <a:t>・アドレススペース</a:t>
            </a:r>
            <a:r>
              <a:rPr lang="en-US" altLang="ja-JP" dirty="0"/>
              <a:t>ID</a:t>
            </a:r>
            <a:r>
              <a:rPr lang="ja-JP" altLang="en-US" dirty="0"/>
              <a:t>（</a:t>
            </a:r>
            <a:r>
              <a:rPr lang="en-US" altLang="ja-JP" dirty="0"/>
              <a:t>ASID</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79</a:t>
            </a:fld>
            <a:endParaRPr lang="en-US" altLang="ja-JP"/>
          </a:p>
        </p:txBody>
      </p:sp>
    </p:spTree>
    <p:extLst>
      <p:ext uri="{BB962C8B-B14F-4D97-AF65-F5344CB8AC3E}">
        <p14:creationId xmlns:p14="http://schemas.microsoft.com/office/powerpoint/2010/main" val="396720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12.1</a:t>
            </a:r>
            <a:r>
              <a:rPr lang="en-US" altLang="ja-JP" dirty="0" smtClean="0"/>
              <a:t>:</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en-US" altLang="ja-JP" dirty="0"/>
              <a:t>Translation </a:t>
            </a:r>
            <a:r>
              <a:rPr lang="en-US" altLang="ja-JP" dirty="0" smtClean="0"/>
              <a:t>Look-aside </a:t>
            </a:r>
            <a:r>
              <a:rPr lang="en-US" altLang="ja-JP" dirty="0"/>
              <a:t>Buffer</a:t>
            </a:r>
            <a:r>
              <a:rPr lang="ja-JP" altLang="en-US" dirty="0"/>
              <a:t>（</a:t>
            </a:r>
            <a:r>
              <a:rPr lang="en-US" altLang="ja-JP" dirty="0"/>
              <a:t>TLB</a:t>
            </a:r>
            <a:r>
              <a:rPr lang="ja-JP" altLang="en-US" dirty="0"/>
              <a:t>）は、</a:t>
            </a:r>
            <a:r>
              <a:rPr lang="en-US" altLang="ja-JP" dirty="0"/>
              <a:t>MMU</a:t>
            </a:r>
            <a:r>
              <a:rPr lang="ja-JP" altLang="en-US" dirty="0"/>
              <a:t>で最近アクセス</a:t>
            </a:r>
            <a:r>
              <a:rPr lang="ja-JP" altLang="en-US" dirty="0" smtClean="0"/>
              <a:t>された</a:t>
            </a:r>
            <a:r>
              <a:rPr lang="ja-JP" altLang="en-US" dirty="0" smtClean="0"/>
              <a:t>トランスレーションテーブルのエントリの</a:t>
            </a:r>
            <a:r>
              <a:rPr lang="ja-JP" altLang="en-US" dirty="0"/>
              <a:t>キャッシュです</a:t>
            </a:r>
            <a:r>
              <a:rPr lang="ja-JP" altLang="en-US" dirty="0" smtClean="0"/>
              <a:t>。</a:t>
            </a:r>
            <a:endParaRPr lang="en-US" altLang="ja-JP" dirty="0" smtClean="0"/>
          </a:p>
          <a:p>
            <a:endParaRPr lang="en-US" altLang="ja-JP" dirty="0" smtClean="0"/>
          </a:p>
          <a:p>
            <a:r>
              <a:rPr lang="ja-JP" altLang="en-US" dirty="0" smtClean="0"/>
              <a:t>プロセッサ</a:t>
            </a:r>
            <a:r>
              <a:rPr lang="ja-JP" altLang="en-US" dirty="0"/>
              <a:t>によって実行されるメモリアクセスごとに、</a:t>
            </a:r>
            <a:r>
              <a:rPr lang="en-US" altLang="ja-JP" dirty="0"/>
              <a:t>MMU</a:t>
            </a:r>
            <a:r>
              <a:rPr lang="ja-JP" altLang="en-US" dirty="0" smtClean="0"/>
              <a:t>はページテーブルエントリが</a:t>
            </a:r>
            <a:r>
              <a:rPr lang="en-US" altLang="ja-JP" dirty="0"/>
              <a:t>TLB</a:t>
            </a:r>
            <a:r>
              <a:rPr lang="ja-JP" altLang="en-US" dirty="0"/>
              <a:t>にキャッシュされているかどうかをチェックします。</a:t>
            </a:r>
            <a:br>
              <a:rPr lang="ja-JP" altLang="en-US" dirty="0"/>
            </a:br>
            <a:r>
              <a:rPr lang="en-US" altLang="ja-JP" dirty="0" smtClean="0"/>
              <a:t>TLB</a:t>
            </a:r>
            <a:r>
              <a:rPr lang="ja-JP" altLang="en-US" dirty="0" smtClean="0"/>
              <a:t>にヒットした</a:t>
            </a:r>
            <a:r>
              <a:rPr lang="ja-JP" altLang="en-US" dirty="0"/>
              <a:t>場合、アドレスの変換はすぐに利用可能です</a:t>
            </a:r>
            <a:r>
              <a:rPr lang="ja-JP" altLang="en-US" dirty="0" smtClean="0"/>
              <a:t>。</a:t>
            </a:r>
            <a:endParaRPr lang="en-US" altLang="ja-JP" dirty="0" smtClean="0"/>
          </a:p>
          <a:p>
            <a:endParaRPr lang="en-US" altLang="ja-JP" dirty="0" smtClean="0"/>
          </a:p>
          <a:p>
            <a:r>
              <a:rPr lang="ja-JP" altLang="en-US" dirty="0" smtClean="0"/>
              <a:t>各</a:t>
            </a:r>
            <a:r>
              <a:rPr lang="en-US" altLang="ja-JP" dirty="0" smtClean="0"/>
              <a:t>TLB</a:t>
            </a:r>
            <a:r>
              <a:rPr lang="ja-JP" altLang="en-US" dirty="0"/>
              <a:t>エントリには通常、物理アドレスと仮想アドレスだけでなく、メモリタイプ、キャッシュポリシー、アクセス許可、アドレススペース</a:t>
            </a:r>
            <a:r>
              <a:rPr lang="en-US" altLang="ja-JP" dirty="0"/>
              <a:t>ID</a:t>
            </a:r>
            <a:r>
              <a:rPr lang="ja-JP" altLang="en-US" dirty="0"/>
              <a:t>（</a:t>
            </a:r>
            <a:r>
              <a:rPr lang="en-US" altLang="ja-JP" dirty="0"/>
              <a:t>ASID</a:t>
            </a:r>
            <a:r>
              <a:rPr lang="ja-JP" altLang="en-US" dirty="0"/>
              <a:t>）、仮想マシン</a:t>
            </a:r>
            <a:r>
              <a:rPr lang="en-US" altLang="ja-JP" dirty="0"/>
              <a:t>ID</a:t>
            </a:r>
            <a:r>
              <a:rPr lang="ja-JP" altLang="en-US" dirty="0"/>
              <a:t>（</a:t>
            </a:r>
            <a:r>
              <a:rPr lang="en-US" altLang="ja-JP" dirty="0"/>
              <a:t>VMID</a:t>
            </a:r>
            <a:r>
              <a:rPr lang="ja-JP" altLang="en-US" dirty="0"/>
              <a:t>）などの属性も含まれます。</a:t>
            </a:r>
            <a:br>
              <a:rPr lang="ja-JP" altLang="en-US" dirty="0"/>
            </a:br>
            <a:endParaRPr lang="en-US" altLang="ja-JP" dirty="0" smtClean="0"/>
          </a:p>
          <a:p>
            <a:r>
              <a:rPr lang="ja-JP" altLang="en-US" dirty="0" smtClean="0"/>
              <a:t>プロセッサ</a:t>
            </a:r>
            <a:r>
              <a:rPr lang="ja-JP" altLang="en-US" dirty="0"/>
              <a:t>によって発行された仮想アドレスの有効な変換が含まれていない場合</a:t>
            </a:r>
            <a:r>
              <a:rPr lang="ja-JP" altLang="en-US" dirty="0" smtClean="0"/>
              <a:t>、</a:t>
            </a:r>
            <a:r>
              <a:rPr lang="en-US" altLang="ja-JP" dirty="0" smtClean="0"/>
              <a:t>TLB</a:t>
            </a:r>
            <a:r>
              <a:rPr lang="ja-JP" altLang="en-US" dirty="0" smtClean="0"/>
              <a:t>ミス（</a:t>
            </a:r>
            <a:r>
              <a:rPr lang="ja-JP" altLang="en-US" dirty="0"/>
              <a:t>ページフォールト</a:t>
            </a:r>
            <a:r>
              <a:rPr lang="ja-JP" altLang="en-US" dirty="0" smtClean="0"/>
              <a:t>）が発生し，外部</a:t>
            </a:r>
            <a:r>
              <a:rPr lang="ja-JP" altLang="en-US" dirty="0"/>
              <a:t>変換テーブルウォークまたはルックアップが実行されます。</a:t>
            </a:r>
            <a:br>
              <a:rPr lang="ja-JP" altLang="en-US" dirty="0"/>
            </a:br>
            <a:r>
              <a:rPr lang="en-US" altLang="ja-JP" dirty="0"/>
              <a:t>MMU</a:t>
            </a:r>
            <a:r>
              <a:rPr lang="ja-JP" altLang="en-US" dirty="0"/>
              <a:t>内の専用ハードウェアにより、メモリ内の変換テーブルを読み取ることができます。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4860423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EL0</a:t>
            </a:r>
            <a:r>
              <a:rPr lang="ja-JP" altLang="en-US" dirty="0"/>
              <a:t>および</a:t>
            </a:r>
            <a:r>
              <a:rPr lang="en-US" altLang="ja-JP" dirty="0"/>
              <a:t>EL1</a:t>
            </a:r>
            <a:r>
              <a:rPr lang="ja-JP" altLang="en-US" dirty="0"/>
              <a:t>には、</a:t>
            </a:r>
            <a:r>
              <a:rPr lang="en-US" altLang="ja-JP" dirty="0"/>
              <a:t>2</a:t>
            </a:r>
            <a:r>
              <a:rPr lang="ja-JP" altLang="en-US" dirty="0" err="1"/>
              <a:t>つの</a:t>
            </a:r>
            <a:r>
              <a:rPr lang="ja-JP" altLang="en-US" dirty="0"/>
              <a:t>変換テーブルがあります。</a:t>
            </a:r>
            <a:br>
              <a:rPr lang="ja-JP" altLang="en-US" dirty="0"/>
            </a:br>
            <a:r>
              <a:rPr lang="en-US" altLang="ja-JP" dirty="0"/>
              <a:t>TTBR0_EL1</a:t>
            </a:r>
            <a:r>
              <a:rPr lang="ja-JP" altLang="en-US" dirty="0"/>
              <a:t>は、仮想アドレススペースの下部（通常はアプリケーションスペース）の変換を提供し、</a:t>
            </a:r>
            <a:r>
              <a:rPr lang="en-US" altLang="ja-JP" dirty="0"/>
              <a:t>TTBR1_EL1</a:t>
            </a:r>
            <a:r>
              <a:rPr lang="ja-JP" altLang="en-US" dirty="0"/>
              <a:t>は仮想アドレススペースの上部（通常はカーネルスペース）をカバーします。</a:t>
            </a:r>
            <a:br>
              <a:rPr lang="ja-JP" altLang="en-US" dirty="0"/>
            </a:br>
            <a:r>
              <a:rPr lang="ja-JP" altLang="en-US" dirty="0"/>
              <a:t>この分割は、各タスクの変換テーブルに</a:t>
            </a:r>
            <a:r>
              <a:rPr lang="en-US" altLang="ja-JP" dirty="0"/>
              <a:t>OS</a:t>
            </a:r>
            <a:r>
              <a:rPr lang="ja-JP" altLang="en-US" dirty="0"/>
              <a:t>マッピングを複製する必要がないことを意味します</a:t>
            </a:r>
            <a:r>
              <a:rPr lang="ja-JP" altLang="en-US" dirty="0" smtClean="0"/>
              <a:t>。</a:t>
            </a:r>
            <a:endParaRPr lang="en-US" altLang="ja-JP" dirty="0" smtClean="0"/>
          </a:p>
          <a:p>
            <a:r>
              <a:rPr lang="ja-JP" altLang="en-US" dirty="0"/>
              <a:t>変換テーブルエントリには、非グローバル（</a:t>
            </a:r>
            <a:r>
              <a:rPr lang="en-US" altLang="ja-JP" dirty="0" err="1"/>
              <a:t>nG</a:t>
            </a:r>
            <a:r>
              <a:rPr lang="ja-JP" altLang="en-US" dirty="0"/>
              <a:t>）ビットが含まれます。</a:t>
            </a:r>
            <a:br>
              <a:rPr lang="ja-JP" altLang="en-US" dirty="0"/>
            </a:br>
            <a:r>
              <a:rPr lang="en-US" altLang="ja-JP" dirty="0" err="1"/>
              <a:t>nG</a:t>
            </a:r>
            <a:r>
              <a:rPr lang="ja-JP" altLang="en-US" dirty="0"/>
              <a:t>ビットが特定のページに設定されている場合、特定のタスクまたはアプリケーションに関連付けられています。</a:t>
            </a:r>
            <a:br>
              <a:rPr lang="ja-JP" altLang="en-US" dirty="0"/>
            </a:br>
            <a:r>
              <a:rPr lang="ja-JP" altLang="en-US" dirty="0"/>
              <a:t>ビットが</a:t>
            </a:r>
            <a:r>
              <a:rPr lang="en-US" altLang="ja-JP" dirty="0"/>
              <a:t>0</a:t>
            </a:r>
            <a:r>
              <a:rPr lang="ja-JP" altLang="en-US" dirty="0"/>
              <a:t>としてマークされている場合、エントリはグローバルであり、すべてのタスクに適用されます。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80</a:t>
            </a:fld>
            <a:endParaRPr lang="en-US" altLang="ja-JP"/>
          </a:p>
        </p:txBody>
      </p:sp>
    </p:spTree>
    <p:extLst>
      <p:ext uri="{BB962C8B-B14F-4D97-AF65-F5344CB8AC3E}">
        <p14:creationId xmlns:p14="http://schemas.microsoft.com/office/powerpoint/2010/main" val="7819868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ja-JP" altLang="en-US" dirty="0"/>
              <a:t>非グローバルエントリの場合、</a:t>
            </a:r>
            <a:r>
              <a:rPr lang="en-US" altLang="ja-JP" dirty="0"/>
              <a:t>TLB</a:t>
            </a:r>
            <a:r>
              <a:rPr lang="ja-JP" altLang="en-US" dirty="0"/>
              <a:t>が更新され、エントリが非グローバルとしてマークされると、通常の変換情報に加えて値が</a:t>
            </a:r>
            <a:r>
              <a:rPr lang="en-US" altLang="ja-JP" dirty="0"/>
              <a:t>TLB</a:t>
            </a:r>
            <a:r>
              <a:rPr lang="ja-JP" altLang="en-US" dirty="0"/>
              <a:t>エントリに格納されます。</a:t>
            </a:r>
            <a:br>
              <a:rPr lang="ja-JP" altLang="en-US" dirty="0"/>
            </a:br>
            <a:r>
              <a:rPr lang="ja-JP" altLang="en-US" dirty="0"/>
              <a:t>この値はアドレススペース</a:t>
            </a:r>
            <a:r>
              <a:rPr lang="en-US" altLang="ja-JP" dirty="0"/>
              <a:t>ID</a:t>
            </a:r>
            <a:r>
              <a:rPr lang="ja-JP" altLang="en-US" dirty="0"/>
              <a:t>（</a:t>
            </a:r>
            <a:r>
              <a:rPr lang="en-US" altLang="ja-JP" dirty="0"/>
              <a:t>ASID</a:t>
            </a:r>
            <a:r>
              <a:rPr lang="ja-JP" altLang="en-US" dirty="0"/>
              <a:t>）と呼ばれ、</a:t>
            </a:r>
            <a:r>
              <a:rPr lang="en-US" altLang="ja-JP" dirty="0"/>
              <a:t>OS</a:t>
            </a:r>
            <a:r>
              <a:rPr lang="ja-JP" altLang="en-US" dirty="0"/>
              <a:t>によって個々のタスクに割り当てられた番号です。</a:t>
            </a:r>
            <a:br>
              <a:rPr lang="ja-JP" altLang="en-US" dirty="0"/>
            </a:br>
            <a:r>
              <a:rPr lang="ja-JP" altLang="en-US" dirty="0"/>
              <a:t>現在の</a:t>
            </a:r>
            <a:r>
              <a:rPr lang="en-US" altLang="ja-JP" dirty="0"/>
              <a:t>ASID</a:t>
            </a:r>
            <a:r>
              <a:rPr lang="ja-JP" altLang="en-US" dirty="0"/>
              <a:t>がエントリに格納されている</a:t>
            </a:r>
            <a:r>
              <a:rPr lang="en-US" altLang="ja-JP" dirty="0"/>
              <a:t>ASID</a:t>
            </a:r>
            <a:r>
              <a:rPr lang="ja-JP" altLang="en-US" dirty="0"/>
              <a:t>と一致する場合、後続の</a:t>
            </a:r>
            <a:r>
              <a:rPr lang="en-US" altLang="ja-JP" dirty="0"/>
              <a:t>TLB</a:t>
            </a:r>
            <a:r>
              <a:rPr lang="ja-JP" altLang="en-US" dirty="0"/>
              <a:t>ルックアップはそのエントリでのみ一致します。</a:t>
            </a:r>
            <a:br>
              <a:rPr lang="ja-JP" altLang="en-US" dirty="0"/>
            </a:br>
            <a:r>
              <a:rPr lang="ja-JP" altLang="en-US" dirty="0"/>
              <a:t>これにより、非グローバルとしてマークされた特定のページに複数の有効な</a:t>
            </a:r>
            <a:r>
              <a:rPr lang="en-US" altLang="ja-JP" dirty="0"/>
              <a:t>TLB</a:t>
            </a:r>
            <a:r>
              <a:rPr lang="ja-JP" altLang="en-US" dirty="0"/>
              <a:t>エントリが存在できますが、</a:t>
            </a:r>
            <a:r>
              <a:rPr lang="en-US" altLang="ja-JP" dirty="0"/>
              <a:t>ASID</a:t>
            </a:r>
            <a:r>
              <a:rPr lang="ja-JP" altLang="en-US" dirty="0"/>
              <a:t>値は異なります。</a:t>
            </a:r>
            <a:br>
              <a:rPr lang="ja-JP" altLang="en-US" dirty="0"/>
            </a:br>
            <a:r>
              <a:rPr lang="ja-JP" altLang="en-US" dirty="0"/>
              <a:t>つまり、コンテキストの切り替え時に必ずしも</a:t>
            </a:r>
            <a:r>
              <a:rPr lang="en-US" altLang="ja-JP" dirty="0"/>
              <a:t>TLB</a:t>
            </a:r>
            <a:r>
              <a:rPr lang="ja-JP" altLang="en-US" dirty="0"/>
              <a:t>をフラッシュする必要はありません。</a:t>
            </a:r>
          </a:p>
          <a:p>
            <a:r>
              <a:rPr lang="en-US" altLang="ja-JP" dirty="0"/>
              <a:t>AArch64</a:t>
            </a:r>
            <a:r>
              <a:rPr lang="ja-JP" altLang="en-US" dirty="0"/>
              <a:t>では、この</a:t>
            </a:r>
            <a:r>
              <a:rPr lang="en-US" altLang="ja-JP" dirty="0"/>
              <a:t>ASID</a:t>
            </a:r>
            <a:r>
              <a:rPr lang="ja-JP" altLang="en-US" dirty="0"/>
              <a:t>値は、</a:t>
            </a:r>
            <a:r>
              <a:rPr lang="en-US" altLang="ja-JP" dirty="0"/>
              <a:t>TCR_EL1.AS</a:t>
            </a:r>
            <a:r>
              <a:rPr lang="ja-JP" altLang="en-US" dirty="0"/>
              <a:t>ビットで制御される</a:t>
            </a:r>
            <a:r>
              <a:rPr lang="en-US" altLang="ja-JP" dirty="0"/>
              <a:t>8</a:t>
            </a:r>
            <a:r>
              <a:rPr lang="ja-JP" altLang="en-US" dirty="0"/>
              <a:t>ビットまたは</a:t>
            </a:r>
            <a:r>
              <a:rPr lang="en-US" altLang="ja-JP" dirty="0"/>
              <a:t>16</a:t>
            </a:r>
            <a:r>
              <a:rPr lang="ja-JP" altLang="en-US" dirty="0"/>
              <a:t>ビットの値として指定できます。</a:t>
            </a:r>
            <a:br>
              <a:rPr lang="ja-JP" altLang="en-US" dirty="0"/>
            </a:br>
            <a:r>
              <a:rPr lang="ja-JP" altLang="en-US" dirty="0"/>
              <a:t>現在の</a:t>
            </a:r>
            <a:r>
              <a:rPr lang="en-US" altLang="ja-JP" dirty="0"/>
              <a:t>ASID</a:t>
            </a:r>
            <a:r>
              <a:rPr lang="ja-JP" altLang="en-US" dirty="0"/>
              <a:t>値は、</a:t>
            </a:r>
            <a:r>
              <a:rPr lang="en-US" altLang="ja-JP" dirty="0"/>
              <a:t>TTBR0_EL1</a:t>
            </a:r>
            <a:r>
              <a:rPr lang="ja-JP" altLang="en-US" dirty="0"/>
              <a:t>または</a:t>
            </a:r>
            <a:r>
              <a:rPr lang="en-US" altLang="ja-JP" dirty="0"/>
              <a:t>TTBR1_EL1</a:t>
            </a:r>
            <a:r>
              <a:rPr lang="ja-JP" altLang="en-US" dirty="0"/>
              <a:t>で指定されます。</a:t>
            </a:r>
            <a:br>
              <a:rPr lang="ja-JP" altLang="en-US" dirty="0"/>
            </a:br>
            <a:r>
              <a:rPr lang="en-US" altLang="ja-JP" dirty="0"/>
              <a:t>TCR_EL1</a:t>
            </a:r>
            <a:r>
              <a:rPr lang="ja-JP" altLang="en-US" dirty="0"/>
              <a:t>は、どの</a:t>
            </a:r>
            <a:r>
              <a:rPr lang="en-US" altLang="ja-JP" dirty="0"/>
              <a:t>TTBR</a:t>
            </a:r>
            <a:r>
              <a:rPr lang="ja-JP" altLang="en-US" dirty="0"/>
              <a:t>が</a:t>
            </a:r>
            <a:r>
              <a:rPr lang="en-US" altLang="ja-JP" dirty="0"/>
              <a:t>ASID</a:t>
            </a:r>
            <a:r>
              <a:rPr lang="ja-JP" altLang="en-US" dirty="0" err="1"/>
              <a:t>を保</a:t>
            </a:r>
            <a:r>
              <a:rPr lang="ja-JP" altLang="en-US" dirty="0"/>
              <a:t>持するかを制御しますが、アプリケーションスペースに対応するため、通常は</a:t>
            </a:r>
            <a:r>
              <a:rPr lang="en-US" altLang="ja-JP" dirty="0"/>
              <a:t>TTBR0_EL1</a:t>
            </a:r>
            <a:r>
              <a:rPr lang="ja-JP" altLang="en-US" dirty="0"/>
              <a:t>です。</a:t>
            </a:r>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81</a:t>
            </a:fld>
            <a:endParaRPr lang="en-US" altLang="ja-JP"/>
          </a:p>
        </p:txBody>
      </p:sp>
    </p:spTree>
    <p:extLst>
      <p:ext uri="{BB962C8B-B14F-4D97-AF65-F5344CB8AC3E}">
        <p14:creationId xmlns:p14="http://schemas.microsoft.com/office/powerpoint/2010/main" val="18663484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12.10</a:t>
            </a:r>
            <a:r>
              <a:rPr lang="ja-JP" altLang="en-US" dirty="0"/>
              <a:t>コンテキストの</a:t>
            </a:r>
            <a:r>
              <a:rPr lang="ja-JP" altLang="en-US" dirty="0" smtClean="0"/>
              <a:t>切り替え</a:t>
            </a:r>
            <a:endParaRPr kumimoji="1" lang="ja-JP" altLang="en-US" dirty="0"/>
          </a:p>
        </p:txBody>
      </p:sp>
      <p:sp>
        <p:nvSpPr>
          <p:cNvPr id="3" name="コンテンツ プレースホルダー 2"/>
          <p:cNvSpPr>
            <a:spLocks noGrp="1"/>
          </p:cNvSpPr>
          <p:nvPr>
            <p:ph idx="1"/>
          </p:nvPr>
        </p:nvSpPr>
        <p:spPr/>
        <p:txBody>
          <a:bodyPr/>
          <a:lstStyle/>
          <a:p>
            <a:r>
              <a:rPr lang="en-US" altLang="ja-JP" dirty="0"/>
              <a:t>ASID</a:t>
            </a:r>
            <a:r>
              <a:rPr lang="ja-JP" altLang="en-US" dirty="0"/>
              <a:t>の現在の値を変換テーブルレジスタに格納しておくと、</a:t>
            </a:r>
            <a:r>
              <a:rPr lang="en-US" altLang="ja-JP" dirty="0"/>
              <a:t>1</a:t>
            </a:r>
            <a:r>
              <a:rPr lang="ja-JP" altLang="en-US" dirty="0" err="1"/>
              <a:t>つの</a:t>
            </a:r>
            <a:r>
              <a:rPr lang="ja-JP" altLang="en-US" dirty="0"/>
              <a:t>命令で変換テーブルと</a:t>
            </a:r>
            <a:r>
              <a:rPr lang="en-US" altLang="ja-JP" dirty="0"/>
              <a:t>ASID</a:t>
            </a:r>
            <a:r>
              <a:rPr lang="ja-JP" altLang="en-US" dirty="0"/>
              <a:t>の両方をアトミックに変更できます。</a:t>
            </a:r>
            <a:br>
              <a:rPr lang="ja-JP" altLang="en-US" dirty="0"/>
            </a:br>
            <a:r>
              <a:rPr lang="ja-JP" altLang="en-US" dirty="0"/>
              <a:t>これにより、</a:t>
            </a:r>
            <a:r>
              <a:rPr lang="en-US" altLang="ja-JP" dirty="0"/>
              <a:t>ARMv7-A</a:t>
            </a:r>
            <a:r>
              <a:rPr lang="ja-JP" altLang="en-US" dirty="0"/>
              <a:t>アーキテクチャと比較した場合に、テーブルと</a:t>
            </a:r>
            <a:r>
              <a:rPr lang="en-US" altLang="ja-JP" dirty="0"/>
              <a:t>ASID</a:t>
            </a:r>
            <a:r>
              <a:rPr lang="ja-JP" altLang="en-US" dirty="0"/>
              <a:t>を変更するプロセスが簡素化されます</a:t>
            </a:r>
            <a:r>
              <a:rPr lang="ja-JP" altLang="en-US" dirty="0" smtClean="0"/>
              <a:t>。</a:t>
            </a:r>
            <a:endParaRPr lang="en-US" altLang="ja-JP" dirty="0" smtClean="0"/>
          </a:p>
          <a:p>
            <a:r>
              <a:rPr lang="ja-JP" altLang="en-US" dirty="0"/>
              <a:t>さらに、</a:t>
            </a:r>
            <a:r>
              <a:rPr lang="en-US" altLang="ja-JP" dirty="0"/>
              <a:t>ARMv8-A</a:t>
            </a:r>
            <a:r>
              <a:rPr lang="ja-JP" altLang="en-US" dirty="0"/>
              <a:t>アーキテクチャは、オペレーティングシステムソフトウェアで使用するスレッド</a:t>
            </a:r>
            <a:r>
              <a:rPr lang="en-US" altLang="ja-JP" dirty="0"/>
              <a:t>ID</a:t>
            </a:r>
            <a:r>
              <a:rPr lang="ja-JP" altLang="en-US" dirty="0"/>
              <a:t>レジスタを提供します。</a:t>
            </a:r>
            <a:br>
              <a:rPr lang="ja-JP" altLang="en-US" dirty="0"/>
            </a:br>
            <a:r>
              <a:rPr lang="ja-JP" altLang="en-US" dirty="0"/>
              <a:t>これらはハードウェアに意味がなく、通常、スレッドごとのデータへのベースポインターとしてスレッドライブラリによって使用されます。</a:t>
            </a:r>
            <a:br>
              <a:rPr lang="ja-JP" altLang="en-US" dirty="0"/>
            </a:br>
            <a:r>
              <a:rPr lang="ja-JP" altLang="en-US" dirty="0"/>
              <a:t>これは多くの場合、スレッドローカルストレージ（</a:t>
            </a:r>
            <a:r>
              <a:rPr lang="en-US" altLang="ja-JP" dirty="0"/>
              <a:t>TLS</a:t>
            </a:r>
            <a:r>
              <a:rPr lang="ja-JP" altLang="en-US" dirty="0"/>
              <a:t>）と呼ばれます。</a:t>
            </a:r>
            <a:br>
              <a:rPr lang="ja-JP" altLang="en-US" dirty="0"/>
            </a:br>
            <a:r>
              <a:rPr lang="ja-JP" altLang="en-US" dirty="0"/>
              <a:t>たとえば、</a:t>
            </a:r>
            <a:r>
              <a:rPr lang="en-US" altLang="ja-JP" dirty="0" err="1"/>
              <a:t>pthreads</a:t>
            </a:r>
            <a:r>
              <a:rPr lang="ja-JP" altLang="en-US" dirty="0"/>
              <a:t>ライブラリはこの機能を使用し、次のレジスタが含まれています。</a:t>
            </a:r>
          </a:p>
          <a:p>
            <a:pPr marL="0" indent="0">
              <a:buNone/>
            </a:pPr>
            <a:r>
              <a:rPr lang="ja-JP" altLang="en-US" dirty="0"/>
              <a:t>・ユーザー読み取りおよび書き込みスレッド</a:t>
            </a:r>
            <a:r>
              <a:rPr lang="en-US" altLang="ja-JP" dirty="0"/>
              <a:t>ID</a:t>
            </a:r>
            <a:r>
              <a:rPr lang="ja-JP" altLang="en-US" dirty="0"/>
              <a:t>レジスタ（</a:t>
            </a:r>
            <a:r>
              <a:rPr lang="en-US" altLang="ja-JP" dirty="0"/>
              <a:t>TPIDR_EL0</a:t>
            </a:r>
            <a:r>
              <a:rPr lang="ja-JP" altLang="en-US" dirty="0"/>
              <a:t>）。</a:t>
            </a:r>
            <a:br>
              <a:rPr lang="ja-JP" altLang="en-US" dirty="0"/>
            </a:br>
            <a:r>
              <a:rPr lang="ja-JP" altLang="en-US" dirty="0"/>
              <a:t>・ユーザー読み取り専用スレッド</a:t>
            </a:r>
            <a:r>
              <a:rPr lang="en-US" altLang="ja-JP" dirty="0"/>
              <a:t>ID</a:t>
            </a:r>
            <a:r>
              <a:rPr lang="ja-JP" altLang="en-US" dirty="0"/>
              <a:t>レジスタ（</a:t>
            </a:r>
            <a:r>
              <a:rPr lang="en-US" altLang="ja-JP" dirty="0"/>
              <a:t>TPIDRRO_EL0</a:t>
            </a:r>
            <a:r>
              <a:rPr lang="ja-JP" altLang="en-US" dirty="0"/>
              <a:t>）。</a:t>
            </a:r>
            <a:br>
              <a:rPr lang="ja-JP" altLang="en-US" dirty="0"/>
            </a:br>
            <a:r>
              <a:rPr lang="ja-JP" altLang="en-US" dirty="0"/>
              <a:t>・スレッド</a:t>
            </a:r>
            <a:r>
              <a:rPr lang="en-US" altLang="ja-JP" dirty="0"/>
              <a:t>ID</a:t>
            </a:r>
            <a:r>
              <a:rPr lang="ja-JP" altLang="en-US" dirty="0"/>
              <a:t>レジスタ、特権アクセスのみ（</a:t>
            </a:r>
            <a:r>
              <a:rPr lang="en-US" altLang="ja-JP" dirty="0"/>
              <a:t>TPIDR_EL1</a:t>
            </a:r>
            <a:r>
              <a:rPr lang="ja-JP" altLang="en-US" dirty="0"/>
              <a:t>）。</a:t>
            </a:r>
          </a:p>
          <a:p>
            <a:endParaRPr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82</a:t>
            </a:fld>
            <a:endParaRPr lang="en-US" altLang="ja-JP"/>
          </a:p>
        </p:txBody>
      </p:sp>
    </p:spTree>
    <p:extLst>
      <p:ext uri="{BB962C8B-B14F-4D97-AF65-F5344CB8AC3E}">
        <p14:creationId xmlns:p14="http://schemas.microsoft.com/office/powerpoint/2010/main" val="35885285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12.11</a:t>
            </a:r>
            <a:r>
              <a:rPr lang="ja-JP" altLang="en-US" dirty="0"/>
              <a:t>ユーザー権限を持つ</a:t>
            </a:r>
            <a:r>
              <a:rPr lang="ja-JP" altLang="en-US" dirty="0" smtClean="0"/>
              <a:t>カーネルアクセス</a:t>
            </a:r>
            <a:endParaRPr kumimoji="1" lang="ja-JP" altLang="en-US" dirty="0"/>
          </a:p>
        </p:txBody>
      </p:sp>
      <p:sp>
        <p:nvSpPr>
          <p:cNvPr id="3" name="コンテンツ プレースホルダー 2"/>
          <p:cNvSpPr>
            <a:spLocks noGrp="1"/>
          </p:cNvSpPr>
          <p:nvPr>
            <p:ph idx="1"/>
          </p:nvPr>
        </p:nvSpPr>
        <p:spPr/>
        <p:txBody>
          <a:bodyPr/>
          <a:lstStyle/>
          <a:p>
            <a:r>
              <a:rPr lang="en-US" altLang="ja-JP" dirty="0"/>
              <a:t>EL1</a:t>
            </a:r>
            <a:r>
              <a:rPr lang="ja-JP" altLang="en-US" dirty="0"/>
              <a:t>（</a:t>
            </a:r>
            <a:r>
              <a:rPr lang="en-US" altLang="ja-JP" dirty="0"/>
              <a:t>OS</a:t>
            </a:r>
            <a:r>
              <a:rPr lang="ja-JP" altLang="en-US" dirty="0"/>
              <a:t>など）で実行されるコードが</a:t>
            </a:r>
            <a:r>
              <a:rPr lang="en-US" altLang="ja-JP" dirty="0"/>
              <a:t>EL0</a:t>
            </a:r>
            <a:r>
              <a:rPr lang="ja-JP" altLang="en-US" dirty="0"/>
              <a:t>またはアプリケーションのアクセス許可でメモリアクセスを実行できるようにする命令があります。</a:t>
            </a:r>
            <a:br>
              <a:rPr lang="ja-JP" altLang="en-US" dirty="0"/>
            </a:br>
            <a:r>
              <a:rPr lang="ja-JP" altLang="en-US" dirty="0"/>
              <a:t>これは、たとえば、システムコールで提供されるポインターを逆参照し、</a:t>
            </a:r>
            <a:r>
              <a:rPr lang="en-US" altLang="ja-JP" dirty="0"/>
              <a:t>OS</a:t>
            </a:r>
            <a:r>
              <a:rPr lang="ja-JP" altLang="en-US" dirty="0"/>
              <a:t>がアプリケーションにアクセス可能なデータのみにアクセスすることを確認できるようにするために使用できます。</a:t>
            </a:r>
            <a:br>
              <a:rPr lang="ja-JP" altLang="en-US" dirty="0"/>
            </a:br>
            <a:r>
              <a:rPr lang="ja-JP" altLang="en-US" dirty="0"/>
              <a:t>これは、</a:t>
            </a:r>
            <a:r>
              <a:rPr lang="en-US" altLang="ja-JP" dirty="0"/>
              <a:t>LDTR</a:t>
            </a:r>
            <a:r>
              <a:rPr lang="ja-JP" altLang="en-US" dirty="0"/>
              <a:t>または</a:t>
            </a:r>
            <a:r>
              <a:rPr lang="en-US" altLang="ja-JP" dirty="0"/>
              <a:t>STTR</a:t>
            </a:r>
            <a:r>
              <a:rPr lang="ja-JP" altLang="en-US" dirty="0"/>
              <a:t>命令を使用して実現できます。</a:t>
            </a:r>
            <a:br>
              <a:rPr lang="ja-JP" altLang="en-US" dirty="0"/>
            </a:br>
            <a:r>
              <a:rPr lang="en-US" altLang="ja-JP" dirty="0"/>
              <a:t>EL1</a:t>
            </a:r>
            <a:r>
              <a:rPr lang="ja-JP" altLang="en-US" dirty="0"/>
              <a:t>で実行されると、これらの命令は</a:t>
            </a:r>
            <a:r>
              <a:rPr lang="en-US" altLang="ja-JP" dirty="0"/>
              <a:t>EL0</a:t>
            </a:r>
            <a:r>
              <a:rPr lang="ja-JP" altLang="en-US" dirty="0"/>
              <a:t>で実行されるかのようにロードまたはストアを実行します。</a:t>
            </a:r>
            <a:br>
              <a:rPr lang="ja-JP" altLang="en-US" dirty="0"/>
            </a:br>
            <a:r>
              <a:rPr lang="ja-JP" altLang="en-US" dirty="0"/>
              <a:t>他のすべての例外レベルでは、</a:t>
            </a:r>
            <a:r>
              <a:rPr lang="en-US" altLang="ja-JP" dirty="0"/>
              <a:t>LDTR</a:t>
            </a:r>
            <a:r>
              <a:rPr lang="ja-JP" altLang="en-US" dirty="0"/>
              <a:t>および</a:t>
            </a:r>
            <a:r>
              <a:rPr lang="en-US" altLang="ja-JP" dirty="0"/>
              <a:t>STTR</a:t>
            </a:r>
            <a:r>
              <a:rPr lang="ja-JP" altLang="en-US" dirty="0"/>
              <a:t>は通常の</a:t>
            </a:r>
            <a:r>
              <a:rPr lang="en-US" altLang="ja-JP" dirty="0"/>
              <a:t>LDR</a:t>
            </a:r>
            <a:r>
              <a:rPr lang="ja-JP" altLang="en-US" dirty="0"/>
              <a:t>または</a:t>
            </a:r>
            <a:r>
              <a:rPr lang="en-US" altLang="ja-JP" dirty="0"/>
              <a:t>STR</a:t>
            </a:r>
            <a:r>
              <a:rPr lang="ja-JP" altLang="en-US" dirty="0"/>
              <a:t>命令のように動作します。</a:t>
            </a:r>
            <a:br>
              <a:rPr lang="ja-JP" altLang="en-US" dirty="0"/>
            </a:br>
            <a:r>
              <a:rPr lang="ja-JP" altLang="en-US" dirty="0"/>
              <a:t>通常のロードおよびストア命令として、通常のサイズと署名付きおよび署名なしのバリアントがありますが、オフセットが小さく、インデックス作成オプションが制限されています。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83</a:t>
            </a:fld>
            <a:endParaRPr lang="en-US" altLang="ja-JP"/>
          </a:p>
        </p:txBody>
      </p:sp>
    </p:spTree>
    <p:extLst>
      <p:ext uri="{BB962C8B-B14F-4D97-AF65-F5344CB8AC3E}">
        <p14:creationId xmlns:p14="http://schemas.microsoft.com/office/powerpoint/2010/main" val="274800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12.1:</a:t>
            </a:r>
            <a:r>
              <a:rPr lang="ja-JP" altLang="ja-JP" dirty="0"/>
              <a:t>Translation Lookaside Buffer</a:t>
            </a:r>
            <a:endParaRPr kumimoji="1" lang="ja-JP" altLang="en-US" dirty="0"/>
          </a:p>
        </p:txBody>
      </p:sp>
      <p:sp>
        <p:nvSpPr>
          <p:cNvPr id="3" name="コンテンツ プレースホルダー 2"/>
          <p:cNvSpPr>
            <a:spLocks noGrp="1"/>
          </p:cNvSpPr>
          <p:nvPr>
            <p:ph idx="1"/>
          </p:nvPr>
        </p:nvSpPr>
        <p:spPr/>
        <p:txBody>
          <a:bodyPr/>
          <a:lstStyle/>
          <a:p>
            <a:r>
              <a:rPr lang="ja-JP" altLang="en-US" dirty="0"/>
              <a:t>新しく</a:t>
            </a:r>
            <a:r>
              <a:rPr lang="ja-JP" altLang="en-US" dirty="0" smtClean="0"/>
              <a:t>読み込まれたページテーブルエントリは</a:t>
            </a:r>
            <a:r>
              <a:rPr lang="ja-JP" altLang="en-US" dirty="0"/>
              <a:t>、変換テーブルウォークでページフォールトが発生しない場合に再利用できるように、</a:t>
            </a:r>
            <a:r>
              <a:rPr lang="en-US" altLang="ja-JP" dirty="0"/>
              <a:t>TLB</a:t>
            </a:r>
            <a:r>
              <a:rPr lang="ja-JP" altLang="en-US" dirty="0"/>
              <a:t>にキャッシュできます</a:t>
            </a:r>
            <a:r>
              <a:rPr lang="ja-JP" altLang="en-US" dirty="0" smtClean="0"/>
              <a:t>。</a:t>
            </a:r>
            <a:endParaRPr lang="en-US" altLang="ja-JP" dirty="0" smtClean="0"/>
          </a:p>
          <a:p>
            <a:endParaRPr lang="en-US" altLang="ja-JP" dirty="0" smtClean="0"/>
          </a:p>
          <a:p>
            <a:r>
              <a:rPr lang="en-US" altLang="ja-JP" dirty="0" smtClean="0"/>
              <a:t>TLB</a:t>
            </a:r>
            <a:r>
              <a:rPr lang="ja-JP" altLang="en-US" dirty="0" smtClean="0"/>
              <a:t>の内容は、</a:t>
            </a:r>
            <a:r>
              <a:rPr lang="en-US" altLang="ja-JP" dirty="0"/>
              <a:t>ARM</a:t>
            </a:r>
            <a:r>
              <a:rPr lang="ja-JP" altLang="en-US" dirty="0"/>
              <a:t>プロセッサの実装によって異なります。</a:t>
            </a:r>
            <a:br>
              <a:rPr lang="ja-JP" altLang="en-US" dirty="0"/>
            </a:br>
            <a:r>
              <a:rPr lang="en-US" altLang="ja-JP" dirty="0"/>
              <a:t>OS</a:t>
            </a:r>
            <a:r>
              <a:rPr lang="ja-JP" altLang="en-US" dirty="0"/>
              <a:t>が</a:t>
            </a:r>
            <a:r>
              <a:rPr lang="en-US" altLang="ja-JP" dirty="0"/>
              <a:t>TLB</a:t>
            </a:r>
            <a:r>
              <a:rPr lang="ja-JP" altLang="en-US" dirty="0"/>
              <a:t>にキャッシュされている可能性の</a:t>
            </a:r>
            <a:r>
              <a:rPr lang="ja-JP" altLang="en-US" dirty="0"/>
              <a:t>ある</a:t>
            </a:r>
            <a:r>
              <a:rPr lang="ja-JP" altLang="en-US" dirty="0" smtClean="0"/>
              <a:t>ページテーブルエントリ</a:t>
            </a:r>
            <a:r>
              <a:rPr lang="ja-JP" altLang="en-US" dirty="0" smtClean="0"/>
              <a:t>を</a:t>
            </a:r>
            <a:r>
              <a:rPr lang="ja-JP" altLang="en-US" dirty="0"/>
              <a:t>変更する場合、これらの古い</a:t>
            </a:r>
            <a:r>
              <a:rPr lang="en-US" altLang="ja-JP" dirty="0"/>
              <a:t>TLB</a:t>
            </a:r>
            <a:r>
              <a:rPr lang="ja-JP" altLang="en-US" dirty="0"/>
              <a:t>エントリを無効にするのは</a:t>
            </a:r>
            <a:r>
              <a:rPr lang="en-US" altLang="ja-JP" dirty="0"/>
              <a:t>OS</a:t>
            </a:r>
            <a:r>
              <a:rPr lang="ja-JP" altLang="en-US" dirty="0"/>
              <a:t>の責任です</a:t>
            </a:r>
            <a:r>
              <a:rPr lang="ja-JP" altLang="en-US" dirty="0" smtClean="0"/>
              <a:t>。</a:t>
            </a:r>
            <a:endParaRPr lang="en-US" altLang="ja-JP" dirty="0" smtClean="0"/>
          </a:p>
          <a:p>
            <a:endParaRPr lang="en-US" altLang="ja-JP" dirty="0" smtClean="0"/>
          </a:p>
          <a:p>
            <a:r>
              <a:rPr lang="en-US" altLang="ja-JP" dirty="0" smtClean="0"/>
              <a:t>TLBI</a:t>
            </a:r>
            <a:r>
              <a:rPr lang="ja-JP" altLang="en-US" dirty="0"/>
              <a:t>無効化命令である</a:t>
            </a:r>
            <a:r>
              <a:rPr lang="en-US" altLang="ja-JP" dirty="0"/>
              <a:t>TLBI</a:t>
            </a:r>
            <a:r>
              <a:rPr lang="ja-JP" altLang="en-US" dirty="0"/>
              <a:t>があります</a:t>
            </a:r>
            <a:r>
              <a:rPr lang="ja-JP" altLang="en-US" dirty="0" smtClean="0"/>
              <a:t>。</a:t>
            </a:r>
            <a:endParaRPr lang="en-US" altLang="ja-JP" dirty="0"/>
          </a:p>
          <a:p>
            <a:pPr marL="0" indent="0">
              <a:buNone/>
            </a:pPr>
            <a:r>
              <a:rPr lang="en-US" altLang="ja-JP" dirty="0" smtClean="0"/>
              <a:t>	TLBI </a:t>
            </a:r>
            <a:r>
              <a:rPr lang="en-US" altLang="ja-JP" dirty="0"/>
              <a:t>&lt;type&gt;&lt;level&gt;{IS} {, &lt;</a:t>
            </a:r>
            <a:r>
              <a:rPr lang="en-US" altLang="ja-JP" dirty="0" err="1"/>
              <a:t>Xt</a:t>
            </a:r>
            <a:r>
              <a:rPr lang="en-US" altLang="ja-JP" dirty="0"/>
              <a:t>&gt;}</a:t>
            </a:r>
            <a:endParaRPr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spTree>
    <p:extLst>
      <p:ext uri="{BB962C8B-B14F-4D97-AF65-F5344CB8AC3E}">
        <p14:creationId xmlns:p14="http://schemas.microsoft.com/office/powerpoint/2010/main" val="3156190798"/>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60998</TotalTime>
  <Words>3737</Words>
  <Application>Microsoft Office PowerPoint</Application>
  <PresentationFormat>A4 210 x 297 mm</PresentationFormat>
  <Paragraphs>442</Paragraphs>
  <Slides>83</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83</vt:i4>
      </vt:variant>
    </vt:vector>
  </HeadingPairs>
  <TitlesOfParts>
    <vt:vector size="96"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メモリ管理ユニット(12章)</vt:lpstr>
      <vt:lpstr>メモリ管理ユニット</vt:lpstr>
      <vt:lpstr>メモリ管理ユニット</vt:lpstr>
      <vt:lpstr>メモリ管理ユニット</vt:lpstr>
      <vt:lpstr>メモリ管理ユニット</vt:lpstr>
      <vt:lpstr>メモリ管理ユニット</vt:lpstr>
      <vt:lpstr>メモリ管理ユニット</vt:lpstr>
      <vt:lpstr>12.1:Translation Lookaside Buffer</vt:lpstr>
      <vt:lpstr>12.1:Translation Lookaside Buffer</vt:lpstr>
      <vt:lpstr>12.1:Translation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12.1 The Translation Lookaside Buffer</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12.2カーネルとアプリケーションの仮想アドレス空間の分離</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12.3仮想アドレスから物理アドレスへの変換</vt:lpstr>
      <vt:lpstr>12.3.1セキュアおよび非セキュアアドレス</vt:lpstr>
      <vt:lpstr>12.3.1セキュアおよび非セキュアアドレス</vt:lpstr>
      <vt:lpstr>12.3.1セキュアおよび非セキュアアドレス</vt:lpstr>
      <vt:lpstr>12.3.2 MMUの構成および有効化</vt:lpstr>
      <vt:lpstr>12.3.2 MMUの構成および有効化</vt:lpstr>
      <vt:lpstr>12.3.3メモリ管理ユニットが無効な場合の動作</vt:lpstr>
      <vt:lpstr>12.4 ARMv8-Aの変換テーブル</vt:lpstr>
      <vt:lpstr>12.4 ARMv8-Aの変換テーブル</vt:lpstr>
      <vt:lpstr>12.4 ARMv8-Aの変換テーブル</vt:lpstr>
      <vt:lpstr>12.4 ARMv8-Aの変換テーブル</vt:lpstr>
      <vt:lpstr>12.4.1:AArch64記述子形式</vt:lpstr>
      <vt:lpstr>12.4.1:AArch64記述子形式</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12.4.2:変換テーブルに対するグラニュールサイズの影響</vt:lpstr>
      <vt:lpstr>12.4.3 キャッシュ構成</vt:lpstr>
      <vt:lpstr>12.4.4キャッシュポリシー</vt:lpstr>
      <vt:lpstr>12.5変換テーブルの構成</vt:lpstr>
      <vt:lpstr>12.5変換テーブルの構成</vt:lpstr>
      <vt:lpstr>12.5.1仮想アドレスのタグ付け</vt:lpstr>
      <vt:lpstr>12.5.1仮想アドレスのタグ付け</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12.6 EL2およびEL3での翻訳</vt:lpstr>
      <vt:lpstr>12.7アクセス許可</vt:lpstr>
      <vt:lpstr>12.7アクセス許可</vt:lpstr>
      <vt:lpstr>12.7アクセス許可</vt:lpstr>
      <vt:lpstr>12.7アクセス許可</vt:lpstr>
      <vt:lpstr>12.7アクセス許可</vt:lpstr>
      <vt:lpstr>12.8変換テーブル記述子のオペレーティングシステムの使用</vt:lpstr>
      <vt:lpstr>12.8変換テーブル記述子のオペレーティングシステムの使用</vt:lpstr>
      <vt:lpstr>12.8変換テーブル記述子のオペレーティングシステムの使用</vt:lpstr>
      <vt:lpstr>12.9セキュリティとMMU</vt:lpstr>
      <vt:lpstr>12.10コンテキストの切り替え</vt:lpstr>
      <vt:lpstr>12.10コンテキストの切り替え</vt:lpstr>
      <vt:lpstr>12.10コンテキストの切り替え</vt:lpstr>
      <vt:lpstr>12.10コンテキストの切り替え</vt:lpstr>
      <vt:lpstr>12.10コンテキストの切り替え</vt:lpstr>
      <vt:lpstr>12.10コンテキストの切り替え</vt:lpstr>
      <vt:lpstr>12.11ユーザー権限を持つカーネルアクセス</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2468</cp:revision>
  <cp:lastPrinted>2019-02-26T04:36:26Z</cp:lastPrinted>
  <dcterms:created xsi:type="dcterms:W3CDTF">2002-10-25T18:44:00Z</dcterms:created>
  <dcterms:modified xsi:type="dcterms:W3CDTF">2020-02-25T09:05:14Z</dcterms:modified>
</cp:coreProperties>
</file>