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27"/>
  </p:notesMasterIdLst>
  <p:handoutMasterIdLst>
    <p:handoutMasterId r:id="rId28"/>
  </p:handoutMasterIdLst>
  <p:sldIdLst>
    <p:sldId id="1312" r:id="rId3"/>
    <p:sldId id="1313" r:id="rId4"/>
    <p:sldId id="1314" r:id="rId5"/>
    <p:sldId id="1315" r:id="rId6"/>
    <p:sldId id="1316" r:id="rId7"/>
    <p:sldId id="1317" r:id="rId8"/>
    <p:sldId id="1318" r:id="rId9"/>
    <p:sldId id="1319" r:id="rId10"/>
    <p:sldId id="1320" r:id="rId11"/>
    <p:sldId id="1321" r:id="rId12"/>
    <p:sldId id="1322" r:id="rId13"/>
    <p:sldId id="1323" r:id="rId14"/>
    <p:sldId id="1324" r:id="rId15"/>
    <p:sldId id="1325" r:id="rId16"/>
    <p:sldId id="1326" r:id="rId17"/>
    <p:sldId id="1327" r:id="rId18"/>
    <p:sldId id="1328" r:id="rId19"/>
    <p:sldId id="1329" r:id="rId20"/>
    <p:sldId id="1330" r:id="rId21"/>
    <p:sldId id="1331" r:id="rId22"/>
    <p:sldId id="1332" r:id="rId23"/>
    <p:sldId id="1333" r:id="rId24"/>
    <p:sldId id="1334" r:id="rId25"/>
    <p:sldId id="1335" r:id="rId26"/>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84" autoAdjust="0"/>
    <p:restoredTop sz="90149" autoAdjust="0"/>
  </p:normalViewPr>
  <p:slideViewPr>
    <p:cSldViewPr snapToGrid="0">
      <p:cViewPr varScale="1">
        <p:scale>
          <a:sx n="206" d="100"/>
          <a:sy n="206" d="100"/>
        </p:scale>
        <p:origin x="2170" y="-101"/>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565"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000">
                <a:latin typeface="メイリオ" panose="020B0604030504040204" pitchFamily="50" charset="-128"/>
                <a:ea typeface="メイリオ" panose="020B0604030504040204" pitchFamily="50" charset="-128"/>
                <a:cs typeface="メイリオ" panose="020B0604030504040204" pitchFamily="50" charset="-128"/>
              </a:defRPr>
            </a:lvl1pPr>
            <a:lvl2pPr>
              <a:defRPr sz="20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a:defRPr sz="2000">
                <a:latin typeface="メイリオ" panose="020B0604030504040204" pitchFamily="50" charset="-128"/>
                <a:ea typeface="メイリオ" panose="020B0604030504040204" pitchFamily="50" charset="-128"/>
                <a:cs typeface="メイリオ" panose="020B0604030504040204" pitchFamily="50" charset="-128"/>
              </a:defRPr>
            </a:lvl4pPr>
            <a:lvl5pP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en-US" altLang="ja-JP" sz="3600" dirty="0" smtClean="0"/>
              <a:t>Security(17</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4"/>
          <p:cNvSpPr>
            <a:spLocks noChangeArrowheads="1"/>
          </p:cNvSpPr>
          <p:nvPr/>
        </p:nvSpPr>
        <p:spPr bwMode="auto">
          <a:xfrm>
            <a:off x="660400" y="3505200"/>
            <a:ext cx="85026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90000"/>
              </a:lnSpc>
            </a:pPr>
            <a:endParaRPr kumimoji="0" lang="en-US" altLang="ja-JP" sz="2400" dirty="0">
              <a:ea typeface="ＭＳ Ｐゴシック" pitchFamily="50" charset="-128"/>
            </a:endParaRPr>
          </a:p>
          <a:p>
            <a:pPr algn="ctr">
              <a:lnSpc>
                <a:spcPct val="100000"/>
              </a:lnSpc>
            </a:pPr>
            <a:r>
              <a:rPr kumimoji="0" lang="ja-JP" altLang="en-US" sz="2400" dirty="0">
                <a:latin typeface="メイリオ" pitchFamily="50" charset="-128"/>
                <a:ea typeface="メイリオ" pitchFamily="50" charset="-128"/>
                <a:cs typeface="メイリオ" pitchFamily="50" charset="-128"/>
              </a:rPr>
              <a:t>本田　晋也</a:t>
            </a:r>
          </a:p>
          <a:p>
            <a:pPr algn="ctr">
              <a:lnSpc>
                <a:spcPct val="100000"/>
              </a:lnSpc>
            </a:pPr>
            <a:r>
              <a:rPr kumimoji="0" lang="ja-JP" altLang="en-US" sz="2400" dirty="0">
                <a:latin typeface="メイリオ" pitchFamily="50" charset="-128"/>
                <a:ea typeface="メイリオ" pitchFamily="50" charset="-128"/>
                <a:cs typeface="メイリオ" pitchFamily="50" charset="-128"/>
              </a:rPr>
              <a:t>名古屋大学 大学院</a:t>
            </a:r>
            <a:r>
              <a:rPr kumimoji="0" lang="ja-JP" altLang="en-US" sz="2400" dirty="0" smtClean="0">
                <a:latin typeface="メイリオ" pitchFamily="50" charset="-128"/>
                <a:ea typeface="メイリオ" pitchFamily="50" charset="-128"/>
                <a:cs typeface="メイリオ" pitchFamily="50" charset="-128"/>
              </a:rPr>
              <a:t>情報学</a:t>
            </a:r>
            <a:r>
              <a:rPr kumimoji="0" lang="ja-JP" altLang="en-US" sz="2400" dirty="0">
                <a:latin typeface="メイリオ" pitchFamily="50" charset="-128"/>
                <a:ea typeface="メイリオ" pitchFamily="50" charset="-128"/>
                <a:cs typeface="メイリオ" pitchFamily="50" charset="-128"/>
              </a:rPr>
              <a:t>研究科</a:t>
            </a:r>
          </a:p>
          <a:p>
            <a:pPr algn="ctr">
              <a:lnSpc>
                <a:spcPct val="100000"/>
              </a:lnSpc>
            </a:pPr>
            <a:r>
              <a:rPr kumimoji="0" lang="en-US" altLang="ja-JP" sz="2400" dirty="0" smtClean="0">
                <a:latin typeface="メイリオ" pitchFamily="50" charset="-128"/>
                <a:ea typeface="メイリオ" pitchFamily="50" charset="-128"/>
                <a:cs typeface="メイリオ" pitchFamily="50" charset="-128"/>
              </a:rPr>
              <a:t>honda@ertl.jp</a:t>
            </a:r>
            <a:endParaRPr kumimoji="0" lang="en-US" altLang="ja-JP" sz="24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TrustZone</a:t>
            </a:r>
            <a:r>
              <a:rPr lang="en-US" altLang="ja-JP" dirty="0"/>
              <a:t> hardware architecture</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特定のエントリを生成する</a:t>
            </a:r>
            <a:r>
              <a:rPr lang="en-US" altLang="ja-JP" sz="1800" dirty="0"/>
              <a:t>TLB</a:t>
            </a:r>
            <a:r>
              <a:rPr lang="ja-JP" altLang="en-US" sz="1800" dirty="0"/>
              <a:t>レコードのエントリ。</a:t>
            </a:r>
            <a:r>
              <a:rPr lang="en-US" altLang="ja-JP" sz="1800" dirty="0"/>
              <a:t>Non-</a:t>
            </a:r>
            <a:r>
              <a:rPr lang="en-US" altLang="ja-JP" sz="1800" dirty="0" err="1"/>
              <a:t>securestate</a:t>
            </a:r>
            <a:r>
              <a:rPr lang="ja-JP" altLang="en-US" sz="1800" dirty="0"/>
              <a:t>は</a:t>
            </a:r>
            <a:r>
              <a:rPr lang="en-US" altLang="ja-JP" sz="1800" dirty="0"/>
              <a:t>Secure</a:t>
            </a:r>
            <a:r>
              <a:rPr lang="ja-JP" altLang="en-US" sz="1800" dirty="0"/>
              <a:t>データを操作できませんが、</a:t>
            </a:r>
            <a:r>
              <a:rPr lang="en-US" altLang="ja-JP" sz="1800" dirty="0"/>
              <a:t>Secure World</a:t>
            </a:r>
            <a:r>
              <a:rPr lang="ja-JP" altLang="en-US" sz="1800" dirty="0"/>
              <a:t>は</a:t>
            </a:r>
            <a:r>
              <a:rPr lang="en-US" altLang="ja-JP" sz="1800" dirty="0"/>
              <a:t>NS</a:t>
            </a:r>
            <a:r>
              <a:rPr lang="ja-JP" altLang="en-US" sz="1800" dirty="0"/>
              <a:t>ラインをキャッシュに割り当てる可能性があります</a:t>
            </a:r>
            <a:r>
              <a:rPr lang="ja-JP" altLang="en-US" sz="1800" dirty="0" smtClean="0"/>
              <a:t>。</a:t>
            </a:r>
            <a:endParaRPr lang="en-US" altLang="ja-JP" sz="1800" dirty="0" smtClean="0"/>
          </a:p>
          <a:p>
            <a:r>
              <a:rPr lang="ja-JP" altLang="en-US" sz="1800" dirty="0" smtClean="0"/>
              <a:t>さらに</a:t>
            </a:r>
            <a:r>
              <a:rPr lang="ja-JP" altLang="en-US" sz="1800" dirty="0"/>
              <a:t>、キャッシュは、例外レベルごとに個別に有効化および無効化されます。 キャッシュ制御は</a:t>
            </a:r>
            <a:r>
              <a:rPr lang="en-US" altLang="ja-JP" sz="1800" dirty="0"/>
              <a:t>2</a:t>
            </a:r>
            <a:r>
              <a:rPr lang="ja-JP" altLang="en-US" sz="1800" dirty="0" err="1"/>
              <a:t>つの</a:t>
            </a:r>
            <a:r>
              <a:rPr lang="ja-JP" altLang="en-US" sz="1800" dirty="0"/>
              <a:t>世界で独立していますが、すべての例外レベルで独立しているわけではないため、</a:t>
            </a:r>
            <a:r>
              <a:rPr lang="en-US" altLang="ja-JP" sz="1800" dirty="0"/>
              <a:t>EL0</a:t>
            </a:r>
            <a:r>
              <a:rPr lang="ja-JP" altLang="en-US" sz="1800" dirty="0"/>
              <a:t>がキャッシュを直接有効または無効にすることはできず、</a:t>
            </a:r>
            <a:r>
              <a:rPr lang="en-US" altLang="ja-JP" sz="1800" dirty="0"/>
              <a:t>EL2</a:t>
            </a:r>
            <a:r>
              <a:rPr lang="ja-JP" altLang="en-US" sz="1800" dirty="0"/>
              <a:t>は非セキュア</a:t>
            </a:r>
            <a:r>
              <a:rPr lang="en-US" altLang="ja-JP" sz="1800" dirty="0"/>
              <a:t>EL1</a:t>
            </a:r>
            <a:r>
              <a:rPr lang="ja-JP" altLang="en-US" sz="1800" dirty="0"/>
              <a:t>の動作をオーバーライドできます。</a:t>
            </a:r>
            <a:endParaRPr lang="en-US" altLang="ja-JP"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2598032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Switching security worlds through interrupts</a:t>
            </a:r>
            <a:endParaRPr kumimoji="1" lang="ja-JP" altLang="en-US" sz="2800" dirty="0"/>
          </a:p>
        </p:txBody>
      </p:sp>
      <p:sp>
        <p:nvSpPr>
          <p:cNvPr id="3" name="コンテンツ プレースホルダー 2"/>
          <p:cNvSpPr>
            <a:spLocks noGrp="1"/>
          </p:cNvSpPr>
          <p:nvPr>
            <p:ph idx="1"/>
          </p:nvPr>
        </p:nvSpPr>
        <p:spPr/>
        <p:txBody>
          <a:bodyPr/>
          <a:lstStyle/>
          <a:p>
            <a:r>
              <a:rPr lang="ja-JP" altLang="en-US" sz="1800" dirty="0" smtClean="0"/>
              <a:t>コア</a:t>
            </a:r>
            <a:r>
              <a:rPr lang="ja-JP" altLang="en-US" sz="1800" dirty="0"/>
              <a:t>が</a:t>
            </a:r>
            <a:r>
              <a:rPr lang="en-US" altLang="ja-JP" sz="1800" dirty="0"/>
              <a:t>2</a:t>
            </a:r>
            <a:r>
              <a:rPr lang="ja-JP" altLang="en-US" sz="1800" dirty="0" err="1"/>
              <a:t>つの</a:t>
            </a:r>
            <a:r>
              <a:rPr lang="ja-JP" altLang="en-US" sz="1800" dirty="0"/>
              <a:t>世界のコードを実行すると、</a:t>
            </a:r>
            <a:r>
              <a:rPr lang="en-US" altLang="ja-JP" sz="1800" dirty="0"/>
              <a:t>Secure Monitor</a:t>
            </a:r>
            <a:r>
              <a:rPr lang="ja-JP" altLang="en-US" sz="1800" dirty="0"/>
              <a:t>（</a:t>
            </a:r>
            <a:r>
              <a:rPr lang="en-US" altLang="ja-JP" sz="1800" dirty="0"/>
              <a:t>SMC</a:t>
            </a:r>
            <a:r>
              <a:rPr lang="ja-JP" altLang="en-US" sz="1800" dirty="0"/>
              <a:t>）命令の実行を通じて、または割り込みなどのハードウェア例外メカニズムによって、コア間のコンテキスト切り替えが発生します</a:t>
            </a:r>
            <a:r>
              <a:rPr lang="ja-JP" altLang="en-US" sz="1800" dirty="0" smtClean="0"/>
              <a:t>。</a:t>
            </a:r>
            <a:endParaRPr lang="en-US" altLang="ja-JP" sz="1800" dirty="0" smtClean="0"/>
          </a:p>
          <a:p>
            <a:r>
              <a:rPr lang="en-US" altLang="ja-JP" sz="1800" dirty="0" smtClean="0"/>
              <a:t>ARM</a:t>
            </a:r>
            <a:r>
              <a:rPr lang="ja-JP" altLang="en-US" sz="1800" dirty="0"/>
              <a:t>プロセッサには、</a:t>
            </a:r>
            <a:r>
              <a:rPr lang="en-US" altLang="ja-JP" sz="1800" dirty="0"/>
              <a:t>FIQ</a:t>
            </a:r>
            <a:r>
              <a:rPr lang="ja-JP" altLang="en-US" sz="1800" dirty="0"/>
              <a:t>と</a:t>
            </a:r>
            <a:r>
              <a:rPr lang="en-US" altLang="ja-JP" sz="1800" dirty="0"/>
              <a:t>IRQ</a:t>
            </a:r>
            <a:r>
              <a:rPr lang="ja-JP" altLang="en-US" sz="1800" dirty="0"/>
              <a:t>の</a:t>
            </a:r>
            <a:r>
              <a:rPr lang="en-US" altLang="ja-JP" sz="1800" dirty="0"/>
              <a:t>2</a:t>
            </a:r>
            <a:r>
              <a:rPr lang="ja-JP" altLang="en-US" sz="1800" dirty="0" err="1"/>
              <a:t>つの</a:t>
            </a:r>
            <a:r>
              <a:rPr lang="ja-JP" altLang="en-US" sz="1800" dirty="0"/>
              <a:t>割り込みタイプがあります。</a:t>
            </a:r>
          </a:p>
          <a:p>
            <a:endParaRPr lang="en-US" altLang="ja-JP"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pic>
        <p:nvPicPr>
          <p:cNvPr id="5" name="図 4"/>
          <p:cNvPicPr>
            <a:picLocks noChangeAspect="1"/>
          </p:cNvPicPr>
          <p:nvPr/>
        </p:nvPicPr>
        <p:blipFill>
          <a:blip r:embed="rId2"/>
          <a:stretch>
            <a:fillRect/>
          </a:stretch>
        </p:blipFill>
        <p:spPr>
          <a:xfrm>
            <a:off x="1348316" y="2971857"/>
            <a:ext cx="6810375" cy="2543175"/>
          </a:xfrm>
          <a:prstGeom prst="rect">
            <a:avLst/>
          </a:prstGeom>
        </p:spPr>
      </p:pic>
    </p:spTree>
    <p:extLst>
      <p:ext uri="{BB962C8B-B14F-4D97-AF65-F5344CB8AC3E}">
        <p14:creationId xmlns:p14="http://schemas.microsoft.com/office/powerpoint/2010/main" val="168339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Switching security worlds through interrupts</a:t>
            </a:r>
            <a:endParaRPr kumimoji="1" lang="ja-JP" altLang="en-US" sz="2800" dirty="0"/>
          </a:p>
        </p:txBody>
      </p:sp>
      <p:sp>
        <p:nvSpPr>
          <p:cNvPr id="3" name="コンテンツ プレースホルダー 2"/>
          <p:cNvSpPr>
            <a:spLocks noGrp="1"/>
          </p:cNvSpPr>
          <p:nvPr>
            <p:ph idx="1"/>
          </p:nvPr>
        </p:nvSpPr>
        <p:spPr/>
        <p:txBody>
          <a:bodyPr/>
          <a:lstStyle/>
          <a:p>
            <a:r>
              <a:rPr lang="ja-JP" altLang="en-US" sz="1800" dirty="0"/>
              <a:t>現在の</a:t>
            </a:r>
            <a:r>
              <a:rPr lang="en-US" altLang="ja-JP" sz="1800" dirty="0"/>
              <a:t>DAIF</a:t>
            </a:r>
            <a:r>
              <a:rPr lang="ja-JP" altLang="en-US" sz="1800" dirty="0"/>
              <a:t>とは無関係に、例外と割り込みを</a:t>
            </a:r>
            <a:r>
              <a:rPr lang="en-US" altLang="ja-JP" sz="1800" dirty="0"/>
              <a:t>EL3</a:t>
            </a:r>
            <a:r>
              <a:rPr lang="ja-JP" altLang="en-US" sz="1800" dirty="0"/>
              <a:t>にリダイレクトするためのコントロールの形式で、セキュアな割り込みが明示的にサポートされています。 ただし、これらのコントロールは、主な割り込みタイプである</a:t>
            </a:r>
            <a:r>
              <a:rPr lang="en-US" altLang="ja-JP" sz="1800" dirty="0"/>
              <a:t>IRQ</a:t>
            </a:r>
            <a:r>
              <a:rPr lang="ja-JP" altLang="en-US" sz="1800" dirty="0" err="1"/>
              <a:t>、</a:t>
            </a:r>
            <a:r>
              <a:rPr lang="en-US" altLang="ja-JP" sz="1800" dirty="0"/>
              <a:t>FIQ</a:t>
            </a:r>
            <a:r>
              <a:rPr lang="ja-JP" altLang="en-US" sz="1800" dirty="0" err="1"/>
              <a:t>、</a:t>
            </a:r>
            <a:r>
              <a:rPr lang="ja-JP" altLang="en-US" sz="1800" dirty="0"/>
              <a:t>非同期アボートのみを区別します</a:t>
            </a:r>
            <a:r>
              <a:rPr lang="ja-JP" altLang="en-US" sz="1800" dirty="0" smtClean="0"/>
              <a:t>。</a:t>
            </a:r>
            <a:endParaRPr lang="en-US" altLang="ja-JP" sz="1800" dirty="0" smtClean="0"/>
          </a:p>
          <a:p>
            <a:r>
              <a:rPr lang="ja-JP" altLang="en-US" sz="1800" dirty="0" smtClean="0"/>
              <a:t>より</a:t>
            </a:r>
            <a:r>
              <a:rPr lang="ja-JP" altLang="en-US" sz="1800" dirty="0"/>
              <a:t>きめの細かい制御では、割り込みをセキュアグループと非セキュアグループにフィルタリングする必要があります</a:t>
            </a:r>
            <a:r>
              <a:rPr lang="ja-JP" altLang="en-US" sz="1800" dirty="0" smtClean="0"/>
              <a:t>。</a:t>
            </a:r>
            <a:endParaRPr lang="en-US" altLang="ja-JP" sz="1800" dirty="0" smtClean="0"/>
          </a:p>
          <a:p>
            <a:r>
              <a:rPr lang="ja-JP" altLang="en-US" sz="1800" dirty="0" smtClean="0"/>
              <a:t>これ</a:t>
            </a:r>
            <a:r>
              <a:rPr lang="ja-JP" altLang="en-US" sz="1800" dirty="0"/>
              <a:t>を効率的に行うには、</a:t>
            </a:r>
            <a:r>
              <a:rPr lang="en-US" altLang="ja-JP" sz="1800" dirty="0"/>
              <a:t>GIC</a:t>
            </a:r>
            <a:r>
              <a:rPr lang="ja-JP" altLang="en-US" sz="1800" dirty="0"/>
              <a:t>からのサポートが必要です</a:t>
            </a:r>
            <a:r>
              <a:rPr lang="ja-JP" altLang="en-US" sz="1800" dirty="0" smtClean="0"/>
              <a:t>。</a:t>
            </a:r>
            <a:endParaRPr lang="en-US" altLang="ja-JP" sz="1800" dirty="0" smtClean="0"/>
          </a:p>
          <a:p>
            <a:r>
              <a:rPr lang="en-US" altLang="ja-JP" sz="1800" dirty="0" smtClean="0"/>
              <a:t>GIC</a:t>
            </a:r>
            <a:r>
              <a:rPr lang="ja-JP" altLang="en-US" sz="1800" dirty="0"/>
              <a:t>には、このための明示的な機能があります</a:t>
            </a:r>
            <a:r>
              <a:rPr lang="ja-JP" altLang="en-US" sz="1800" dirty="0" smtClean="0"/>
              <a:t>。</a:t>
            </a:r>
            <a:endParaRPr lang="en-US" altLang="ja-JP" sz="1800" dirty="0" smtClean="0"/>
          </a:p>
          <a:p>
            <a:r>
              <a:rPr lang="ja-JP" altLang="en-US" sz="1800" dirty="0" smtClean="0"/>
              <a:t>典型的</a:t>
            </a:r>
            <a:r>
              <a:rPr lang="ja-JP" altLang="en-US" sz="1800" dirty="0"/>
              <a:t>な使用例は、割り込みコントローラ内でセキュア割り込みソースを</a:t>
            </a:r>
            <a:r>
              <a:rPr lang="en-US" altLang="ja-JP" sz="1800" dirty="0"/>
              <a:t>FIQ</a:t>
            </a:r>
            <a:r>
              <a:rPr lang="ja-JP" altLang="en-US" sz="1800" dirty="0"/>
              <a:t>としてマッピングすることにより、</a:t>
            </a:r>
            <a:r>
              <a:rPr lang="en-US" altLang="ja-JP" sz="1800" dirty="0"/>
              <a:t>FIQ</a:t>
            </a:r>
            <a:r>
              <a:rPr lang="ja-JP" altLang="en-US" sz="1800" dirty="0"/>
              <a:t>をセキュア割り込みとして使用することです</a:t>
            </a:r>
            <a:r>
              <a:rPr lang="ja-JP" altLang="en-US" sz="1800" dirty="0" smtClean="0"/>
              <a:t>。</a:t>
            </a:r>
            <a:endParaRPr lang="en-US" altLang="ja-JP" sz="1800" dirty="0" smtClean="0"/>
          </a:p>
          <a:p>
            <a:r>
              <a:rPr lang="ja-JP" altLang="en-US" sz="1800" dirty="0" smtClean="0"/>
              <a:t>ノーマルワールド</a:t>
            </a:r>
            <a:r>
              <a:rPr lang="ja-JP" altLang="en-US" sz="1800" dirty="0"/>
              <a:t>がこれらの割り込みを再構成しないようにするには、関連するペリフェラルと割り込みコントローラーのレジスタをセキュアアクセスのみとしてマークする必要があります。</a:t>
            </a:r>
          </a:p>
          <a:p>
            <a:endParaRPr lang="en-US" altLang="ja-JP"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spTree>
    <p:extLst>
      <p:ext uri="{BB962C8B-B14F-4D97-AF65-F5344CB8AC3E}">
        <p14:creationId xmlns:p14="http://schemas.microsoft.com/office/powerpoint/2010/main" val="376352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Switching security worlds through interrupts</a:t>
            </a:r>
            <a:endParaRPr kumimoji="1" lang="ja-JP" altLang="en-US" sz="2800" dirty="0"/>
          </a:p>
        </p:txBody>
      </p:sp>
      <p:pic>
        <p:nvPicPr>
          <p:cNvPr id="5" name="コンテンツ プレースホルダー 4"/>
          <p:cNvPicPr>
            <a:picLocks noGrp="1" noChangeAspect="1"/>
          </p:cNvPicPr>
          <p:nvPr>
            <p:ph idx="1"/>
          </p:nvPr>
        </p:nvPicPr>
        <p:blipFill>
          <a:blip r:embed="rId2"/>
          <a:stretch>
            <a:fillRect/>
          </a:stretch>
        </p:blipFill>
        <p:spPr>
          <a:xfrm>
            <a:off x="1739106" y="2366169"/>
            <a:ext cx="6400800" cy="2619375"/>
          </a:xfrm>
          <a:prstGeom prst="rect">
            <a:avLst/>
          </a:prstGeom>
        </p:spPr>
      </p:pic>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spTree>
    <p:extLst>
      <p:ext uri="{BB962C8B-B14F-4D97-AF65-F5344CB8AC3E}">
        <p14:creationId xmlns:p14="http://schemas.microsoft.com/office/powerpoint/2010/main" val="3595541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Switching security worlds through interrupts</a:t>
            </a:r>
            <a:endParaRPr kumimoji="1" lang="ja-JP" altLang="en-US" sz="2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sp>
        <p:nvSpPr>
          <p:cNvPr id="3" name="コンテンツ プレースホルダー 2"/>
          <p:cNvSpPr>
            <a:spLocks noGrp="1"/>
          </p:cNvSpPr>
          <p:nvPr>
            <p:ph idx="1"/>
          </p:nvPr>
        </p:nvSpPr>
        <p:spPr/>
        <p:txBody>
          <a:bodyPr/>
          <a:lstStyle/>
          <a:p>
            <a:r>
              <a:rPr lang="ja-JP" altLang="en-US" dirty="0" smtClean="0"/>
              <a:t>これら</a:t>
            </a:r>
            <a:r>
              <a:rPr lang="ja-JP" altLang="en-US" dirty="0"/>
              <a:t>のセキュア</a:t>
            </a:r>
            <a:r>
              <a:rPr lang="en-US" altLang="ja-JP" dirty="0"/>
              <a:t>FIQ</a:t>
            </a:r>
            <a:r>
              <a:rPr lang="ja-JP" altLang="en-US" dirty="0"/>
              <a:t>割り込みは、セキュア実行状態のハンドラーにルーティングする必要があります。</a:t>
            </a:r>
          </a:p>
          <a:p>
            <a:r>
              <a:rPr lang="ja-JP" altLang="en-US" dirty="0"/>
              <a:t>通常、セキュリティ拡張機能を使用する実装には、暗号化などの安全なサービスをセキュアな世界でホストする軽量の信頼できるカーネルがあります。 フルオペレーティングシステムは通常の世界で実行され、</a:t>
            </a:r>
            <a:r>
              <a:rPr lang="en-US" altLang="ja-JP" dirty="0"/>
              <a:t>SMC</a:t>
            </a:r>
            <a:r>
              <a:rPr lang="ja-JP" altLang="en-US" dirty="0"/>
              <a:t>命令を使用してセキュアサービスにアクセスできます。 このようにして、通常の世界は、キーマテリアルやその他の保護されたデータなどのセキュアアセットが、通常の世界で実行されている任意のコードにさらされる危険を冒すことなく、サービス機能にアクセスできます。</a:t>
            </a:r>
            <a:endParaRPr kumimoji="1" lang="ja-JP" altLang="en-US" dirty="0"/>
          </a:p>
        </p:txBody>
      </p:sp>
    </p:spTree>
    <p:extLst>
      <p:ext uri="{BB962C8B-B14F-4D97-AF65-F5344CB8AC3E}">
        <p14:creationId xmlns:p14="http://schemas.microsoft.com/office/powerpoint/2010/main" val="1017399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Security in multi-core systems</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sp>
        <p:nvSpPr>
          <p:cNvPr id="3" name="コンテンツ プレースホルダー 2"/>
          <p:cNvSpPr>
            <a:spLocks noGrp="1"/>
          </p:cNvSpPr>
          <p:nvPr>
            <p:ph idx="1"/>
          </p:nvPr>
        </p:nvSpPr>
        <p:spPr/>
        <p:txBody>
          <a:bodyPr/>
          <a:lstStyle/>
          <a:p>
            <a:r>
              <a:rPr lang="ja-JP" altLang="en-US" dirty="0"/>
              <a:t>マルチコアシステムの各コアには、この章で説明するのと同じセキュリティ機能があります。 </a:t>
            </a:r>
            <a:endParaRPr lang="en-US" altLang="ja-JP" dirty="0" smtClean="0"/>
          </a:p>
          <a:p>
            <a:r>
              <a:rPr lang="ja-JP" altLang="en-US" dirty="0" smtClean="0"/>
              <a:t>クラスター内</a:t>
            </a:r>
            <a:r>
              <a:rPr lang="ja-JP" altLang="en-US" dirty="0"/>
              <a:t>のコアはいくつでもセキュアワールドでいつでも実行でき、コアは互いに独立してワールド間を遷移できます。 </a:t>
            </a:r>
            <a:endParaRPr lang="en-US" altLang="ja-JP" dirty="0" smtClean="0"/>
          </a:p>
          <a:p>
            <a:r>
              <a:rPr lang="ja-JP" altLang="en-US" dirty="0" smtClean="0"/>
              <a:t>追加</a:t>
            </a:r>
            <a:r>
              <a:rPr lang="ja-JP" altLang="en-US" dirty="0"/>
              <a:t>のレジスタは、通常のワールドコードがスヌープコントロールユニット（</a:t>
            </a:r>
            <a:r>
              <a:rPr lang="en-US" altLang="ja-JP" dirty="0"/>
              <a:t>SCU</a:t>
            </a:r>
            <a:r>
              <a:rPr lang="ja-JP" altLang="en-US" dirty="0"/>
              <a:t>）設定を変更できるかどうかを制御します</a:t>
            </a:r>
            <a:r>
              <a:rPr lang="ja-JP" altLang="en-US" dirty="0" smtClean="0"/>
              <a:t>。</a:t>
            </a:r>
            <a:endParaRPr lang="en-US" altLang="ja-JP" dirty="0" smtClean="0"/>
          </a:p>
          <a:p>
            <a:r>
              <a:rPr lang="ja-JP" altLang="en-US" dirty="0" smtClean="0"/>
              <a:t>同様</a:t>
            </a:r>
            <a:r>
              <a:rPr lang="ja-JP" altLang="en-US" dirty="0"/>
              <a:t>に、優先度の高い割り込みをマルチコアクラスター全体に分散する</a:t>
            </a:r>
            <a:r>
              <a:rPr lang="en-US" altLang="ja-JP" dirty="0"/>
              <a:t>GIC</a:t>
            </a:r>
            <a:r>
              <a:rPr lang="ja-JP" altLang="en-US" dirty="0"/>
              <a:t>は、セキュリティ上の問題を認識するように構成する必要があります。</a:t>
            </a:r>
            <a:endParaRPr kumimoji="1" lang="ja-JP" altLang="en-US" dirty="0"/>
          </a:p>
        </p:txBody>
      </p:sp>
    </p:spTree>
    <p:extLst>
      <p:ext uri="{BB962C8B-B14F-4D97-AF65-F5344CB8AC3E}">
        <p14:creationId xmlns:p14="http://schemas.microsoft.com/office/powerpoint/2010/main" val="3760021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Interaction of Normal and Secure worlds</a:t>
            </a:r>
            <a:endParaRPr kumimoji="1" lang="ja-JP" altLang="en-US" sz="2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sp>
        <p:nvSpPr>
          <p:cNvPr id="3" name="コンテンツ プレースホルダー 2"/>
          <p:cNvSpPr>
            <a:spLocks noGrp="1"/>
          </p:cNvSpPr>
          <p:nvPr>
            <p:ph idx="1"/>
          </p:nvPr>
        </p:nvSpPr>
        <p:spPr/>
        <p:txBody>
          <a:bodyPr/>
          <a:lstStyle/>
          <a:p>
            <a:r>
              <a:rPr lang="ja-JP" altLang="en-US" dirty="0"/>
              <a:t>いくつかのセキュアサービスを含むシステムでコードを記述している場合、それらがどのように使用されるかを理解しておくと役立ちます</a:t>
            </a:r>
            <a:r>
              <a:rPr lang="ja-JP" altLang="en-US" dirty="0" smtClean="0"/>
              <a:t>。</a:t>
            </a:r>
            <a:endParaRPr lang="en-US" altLang="ja-JP" dirty="0" smtClean="0"/>
          </a:p>
          <a:p>
            <a:r>
              <a:rPr lang="ja-JP" altLang="en-US" dirty="0" smtClean="0"/>
              <a:t>典型的</a:t>
            </a:r>
            <a:r>
              <a:rPr lang="ja-JP" altLang="en-US" dirty="0"/>
              <a:t>なシステムには、セキュアな世界での暗号化など、軽量のカーネルまたは</a:t>
            </a:r>
            <a:r>
              <a:rPr lang="en-US" altLang="ja-JP" dirty="0"/>
              <a:t>TEE</a:t>
            </a:r>
            <a:r>
              <a:rPr lang="ja-JP" altLang="en-US" dirty="0"/>
              <a:t>ホスティングサービスがあります</a:t>
            </a:r>
            <a:r>
              <a:rPr lang="ja-JP" altLang="en-US" dirty="0" smtClean="0"/>
              <a:t>。</a:t>
            </a:r>
            <a:endParaRPr lang="en-US" altLang="ja-JP" dirty="0" smtClean="0"/>
          </a:p>
          <a:p>
            <a:r>
              <a:rPr lang="ja-JP" altLang="en-US" dirty="0" smtClean="0"/>
              <a:t>これ</a:t>
            </a:r>
            <a:r>
              <a:rPr lang="ja-JP" altLang="en-US" dirty="0"/>
              <a:t>は、</a:t>
            </a:r>
            <a:r>
              <a:rPr lang="en-US" altLang="ja-JP" dirty="0"/>
              <a:t>SMC</a:t>
            </a:r>
            <a:r>
              <a:rPr lang="ja-JP" altLang="en-US" dirty="0"/>
              <a:t>呼び出しを使用してセキュアサービスにアクセスできる通常の世界の完全な</a:t>
            </a:r>
            <a:r>
              <a:rPr lang="en-US" altLang="ja-JP" dirty="0"/>
              <a:t>OS</a:t>
            </a:r>
            <a:r>
              <a:rPr lang="ja-JP" altLang="en-US" dirty="0"/>
              <a:t>と対話します</a:t>
            </a:r>
            <a:r>
              <a:rPr lang="ja-JP" altLang="en-US" dirty="0" smtClean="0"/>
              <a:t>。</a:t>
            </a:r>
            <a:endParaRPr lang="en-US" altLang="ja-JP" dirty="0" smtClean="0"/>
          </a:p>
          <a:p>
            <a:r>
              <a:rPr lang="ja-JP" altLang="en-US" dirty="0" smtClean="0"/>
              <a:t>この</a:t>
            </a:r>
            <a:r>
              <a:rPr lang="ja-JP" altLang="en-US" dirty="0"/>
              <a:t>ようにして、</a:t>
            </a:r>
            <a:r>
              <a:rPr lang="en-US" altLang="ja-JP" dirty="0" err="1"/>
              <a:t>Normalworld</a:t>
            </a:r>
            <a:r>
              <a:rPr lang="ja-JP" altLang="en-US" dirty="0"/>
              <a:t>は、キーをリスクにさらすことなく、サービス機能にアクセス</a:t>
            </a:r>
            <a:r>
              <a:rPr lang="ja-JP" altLang="en-US" dirty="0" smtClean="0"/>
              <a:t>できます。</a:t>
            </a:r>
            <a:endParaRPr lang="en-US" altLang="ja-JP" dirty="0" smtClean="0"/>
          </a:p>
          <a:p>
            <a:r>
              <a:rPr lang="ja-JP" altLang="en-US" dirty="0" smtClean="0"/>
              <a:t>通常</a:t>
            </a:r>
            <a:r>
              <a:rPr lang="ja-JP" altLang="en-US" dirty="0"/>
              <a:t>、アプリケーション開発者は、セキュリティ拡張機能、</a:t>
            </a:r>
            <a:r>
              <a:rPr lang="en-US" altLang="ja-JP" dirty="0"/>
              <a:t>TEE</a:t>
            </a:r>
            <a:r>
              <a:rPr lang="ja-JP" altLang="en-US" dirty="0" err="1"/>
              <a:t>、</a:t>
            </a:r>
            <a:r>
              <a:rPr lang="ja-JP" altLang="en-US" dirty="0"/>
              <a:t>または</a:t>
            </a:r>
            <a:r>
              <a:rPr lang="en-US" altLang="ja-JP" dirty="0"/>
              <a:t>Trusted Services</a:t>
            </a:r>
            <a:r>
              <a:rPr lang="ja-JP" altLang="en-US" dirty="0"/>
              <a:t>と直接対話しません</a:t>
            </a:r>
            <a:r>
              <a:rPr lang="ja-JP" altLang="en-US" dirty="0" smtClean="0"/>
              <a:t>。</a:t>
            </a:r>
            <a:endParaRPr lang="en-US" altLang="ja-JP" dirty="0" smtClean="0"/>
          </a:p>
          <a:p>
            <a:r>
              <a:rPr lang="ja-JP" altLang="en-US" dirty="0" smtClean="0"/>
              <a:t>代わりに</a:t>
            </a:r>
            <a:r>
              <a:rPr lang="ja-JP" altLang="en-US" dirty="0"/>
              <a:t>、通常のワールドライブラリによって提供される</a:t>
            </a:r>
            <a:r>
              <a:rPr lang="en-US" altLang="ja-JP" dirty="0"/>
              <a:t>authenticate</a:t>
            </a:r>
            <a:r>
              <a:rPr lang="ja-JP" altLang="en-US" dirty="0"/>
              <a:t>（）などの高レベル</a:t>
            </a:r>
            <a:r>
              <a:rPr lang="en-US" altLang="ja-JP" dirty="0"/>
              <a:t>API</a:t>
            </a:r>
            <a:r>
              <a:rPr lang="ja-JP" altLang="en-US" dirty="0"/>
              <a:t>を使用します</a:t>
            </a:r>
            <a:r>
              <a:rPr lang="ja-JP" altLang="en-US" dirty="0" smtClean="0"/>
              <a:t>。</a:t>
            </a:r>
            <a:endParaRPr lang="en-US" altLang="ja-JP" dirty="0" smtClean="0"/>
          </a:p>
          <a:p>
            <a:r>
              <a:rPr lang="ja-JP" altLang="en-US" dirty="0" smtClean="0"/>
              <a:t>ライブラリ</a:t>
            </a:r>
            <a:r>
              <a:rPr lang="ja-JP" altLang="en-US" dirty="0"/>
              <a:t>は、</a:t>
            </a:r>
            <a:r>
              <a:rPr lang="en-US" altLang="ja-JP" dirty="0" err="1"/>
              <a:t>TrustedService</a:t>
            </a:r>
            <a:r>
              <a:rPr lang="ja-JP" altLang="en-US" dirty="0"/>
              <a:t>と同じベンダー（クレジットカード会社など）によって提供され、低レベルの対話を処理します</a:t>
            </a:r>
            <a:r>
              <a:rPr lang="ja-JP" altLang="en-US" dirty="0" smtClean="0"/>
              <a:t>。</a:t>
            </a:r>
            <a:endParaRPr lang="ja-JP" altLang="en-US" dirty="0"/>
          </a:p>
          <a:p>
            <a:endParaRPr kumimoji="1" lang="ja-JP" altLang="en-US" dirty="0"/>
          </a:p>
        </p:txBody>
      </p:sp>
    </p:spTree>
    <p:extLst>
      <p:ext uri="{BB962C8B-B14F-4D97-AF65-F5344CB8AC3E}">
        <p14:creationId xmlns:p14="http://schemas.microsoft.com/office/powerpoint/2010/main" val="3761454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Interaction of Normal and Secure worlds</a:t>
            </a:r>
            <a:endParaRPr kumimoji="1" lang="ja-JP" altLang="en-US" sz="2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sp>
        <p:nvSpPr>
          <p:cNvPr id="3" name="コンテンツ プレースホルダー 2"/>
          <p:cNvSpPr>
            <a:spLocks noGrp="1"/>
          </p:cNvSpPr>
          <p:nvPr>
            <p:ph idx="1"/>
          </p:nvPr>
        </p:nvSpPr>
        <p:spPr/>
        <p:txBody>
          <a:bodyPr/>
          <a:lstStyle/>
          <a:p>
            <a:r>
              <a:rPr lang="ja-JP" altLang="en-US" dirty="0"/>
              <a:t>図</a:t>
            </a:r>
            <a:r>
              <a:rPr lang="en-US" altLang="ja-JP" dirty="0"/>
              <a:t>17-3</a:t>
            </a:r>
            <a:r>
              <a:rPr lang="ja-JP" altLang="en-US" dirty="0"/>
              <a:t>は、適切な</a:t>
            </a:r>
            <a:r>
              <a:rPr lang="en-US" altLang="ja-JP" dirty="0"/>
              <a:t>OS</a:t>
            </a:r>
            <a:r>
              <a:rPr lang="ja-JP" altLang="en-US" dirty="0"/>
              <a:t>呼び出しを行う</a:t>
            </a:r>
            <a:r>
              <a:rPr lang="en-US" altLang="ja-JP" dirty="0"/>
              <a:t>API</a:t>
            </a:r>
            <a:r>
              <a:rPr lang="ja-JP" altLang="en-US" dirty="0"/>
              <a:t>を呼び出すユーザーアプリケーションからのフローの形でこの対話を示しています。適切な</a:t>
            </a:r>
            <a:r>
              <a:rPr lang="en-US" altLang="ja-JP" dirty="0"/>
              <a:t>OS</a:t>
            </a:r>
            <a:r>
              <a:rPr lang="ja-JP" altLang="en-US" dirty="0"/>
              <a:t>呼び出しは、ドライバーコードに渡され、実行がセキュアモニターを介して</a:t>
            </a:r>
            <a:r>
              <a:rPr lang="en-US" altLang="ja-JP" dirty="0"/>
              <a:t>TEE</a:t>
            </a:r>
            <a:r>
              <a:rPr lang="ja-JP" altLang="en-US" dirty="0"/>
              <a:t>に渡されます。</a:t>
            </a:r>
            <a:endParaRPr kumimoji="1" lang="ja-JP" altLang="en-US" dirty="0"/>
          </a:p>
        </p:txBody>
      </p:sp>
      <p:pic>
        <p:nvPicPr>
          <p:cNvPr id="5" name="図 4"/>
          <p:cNvPicPr>
            <a:picLocks noChangeAspect="1"/>
          </p:cNvPicPr>
          <p:nvPr/>
        </p:nvPicPr>
        <p:blipFill>
          <a:blip r:embed="rId2"/>
          <a:stretch>
            <a:fillRect/>
          </a:stretch>
        </p:blipFill>
        <p:spPr>
          <a:xfrm>
            <a:off x="2561211" y="2081078"/>
            <a:ext cx="4384585" cy="4106990"/>
          </a:xfrm>
          <a:prstGeom prst="rect">
            <a:avLst/>
          </a:prstGeom>
        </p:spPr>
      </p:pic>
    </p:spTree>
    <p:extLst>
      <p:ext uri="{BB962C8B-B14F-4D97-AF65-F5344CB8AC3E}">
        <p14:creationId xmlns:p14="http://schemas.microsoft.com/office/powerpoint/2010/main" val="120949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Interaction of Normal and Secure worlds</a:t>
            </a:r>
            <a:endParaRPr kumimoji="1" lang="ja-JP" altLang="en-US" sz="2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sp>
        <p:nvSpPr>
          <p:cNvPr id="3" name="コンテンツ プレースホルダー 2"/>
          <p:cNvSpPr>
            <a:spLocks noGrp="1"/>
          </p:cNvSpPr>
          <p:nvPr>
            <p:ph idx="1"/>
          </p:nvPr>
        </p:nvSpPr>
        <p:spPr/>
        <p:txBody>
          <a:bodyPr/>
          <a:lstStyle/>
          <a:p>
            <a:r>
              <a:rPr lang="ja-JP" altLang="en-US" dirty="0" smtClean="0"/>
              <a:t>セキュアワールド</a:t>
            </a:r>
            <a:r>
              <a:rPr lang="ja-JP" altLang="en-US" dirty="0"/>
              <a:t>とノーマルワールドの間でデータを渡すことは一般的です。 たとえば、</a:t>
            </a:r>
            <a:r>
              <a:rPr lang="en-US" altLang="ja-JP" dirty="0" err="1"/>
              <a:t>Secureworld</a:t>
            </a:r>
            <a:r>
              <a:rPr lang="ja-JP" altLang="en-US" dirty="0"/>
              <a:t>に署名チェッカーがあるとします</a:t>
            </a:r>
            <a:r>
              <a:rPr lang="ja-JP" altLang="en-US" dirty="0" smtClean="0"/>
              <a:t>。</a:t>
            </a:r>
            <a:endParaRPr lang="en-US" altLang="ja-JP" dirty="0" smtClean="0"/>
          </a:p>
          <a:p>
            <a:r>
              <a:rPr lang="ja-JP" altLang="en-US" dirty="0" smtClean="0"/>
              <a:t>通常</a:t>
            </a:r>
            <a:r>
              <a:rPr lang="ja-JP" altLang="en-US" dirty="0"/>
              <a:t>の世界は、</a:t>
            </a:r>
            <a:r>
              <a:rPr lang="en-US" altLang="ja-JP" dirty="0"/>
              <a:t>SMC</a:t>
            </a:r>
            <a:r>
              <a:rPr lang="ja-JP" altLang="en-US" dirty="0"/>
              <a:t>呼び出しを使用して、ダウンロードした更新の署名をセキュアな世界で検証することを要求できます</a:t>
            </a:r>
            <a:r>
              <a:rPr lang="ja-JP" altLang="en-US" dirty="0" smtClean="0"/>
              <a:t>。</a:t>
            </a:r>
            <a:endParaRPr lang="en-US" altLang="ja-JP" dirty="0" smtClean="0"/>
          </a:p>
          <a:p>
            <a:r>
              <a:rPr lang="ja-JP" altLang="en-US" dirty="0" smtClean="0"/>
              <a:t>セキュアワールド</a:t>
            </a:r>
            <a:r>
              <a:rPr lang="ja-JP" altLang="en-US" dirty="0"/>
              <a:t>は、ノーマルワールドが使用するメモリへのアクセスを必要とします</a:t>
            </a:r>
            <a:r>
              <a:rPr lang="ja-JP" altLang="en-US" dirty="0" smtClean="0"/>
              <a:t>。</a:t>
            </a:r>
            <a:endParaRPr lang="en-US" altLang="ja-JP" dirty="0" smtClean="0"/>
          </a:p>
          <a:p>
            <a:r>
              <a:rPr lang="ja-JP" altLang="en-US" dirty="0" smtClean="0"/>
              <a:t>セキュアワールド</a:t>
            </a:r>
            <a:r>
              <a:rPr lang="ja-JP" altLang="en-US" dirty="0"/>
              <a:t>は、変換テーブル記述子で</a:t>
            </a:r>
            <a:r>
              <a:rPr lang="en-US" altLang="ja-JP" dirty="0"/>
              <a:t>NS</a:t>
            </a:r>
            <a:r>
              <a:rPr lang="ja-JP" altLang="en-US" dirty="0"/>
              <a:t>ビットを使用して、非セキュアアクセスを使用してデータを読み取ることを保証できます。 これは、パッケージに関連するデータがすでにキャッシュにある可能性があるためです</a:t>
            </a:r>
            <a:r>
              <a:rPr lang="ja-JP" altLang="en-US" dirty="0" smtClean="0"/>
              <a:t>。</a:t>
            </a:r>
            <a:endParaRPr lang="en-US" altLang="ja-JP" dirty="0" smtClean="0"/>
          </a:p>
          <a:p>
            <a:r>
              <a:rPr lang="ja-JP" altLang="en-US" dirty="0" smtClean="0"/>
              <a:t>これ</a:t>
            </a:r>
            <a:r>
              <a:rPr lang="ja-JP" altLang="en-US" dirty="0"/>
              <a:t>は、アドレスが非セキュアとしてマークされた通常の世界によって実行されるアクセスのためです</a:t>
            </a:r>
            <a:r>
              <a:rPr lang="ja-JP" altLang="en-US" dirty="0" smtClean="0"/>
              <a:t>。</a:t>
            </a:r>
            <a:endParaRPr lang="en-US" altLang="ja-JP" dirty="0" smtClean="0"/>
          </a:p>
          <a:p>
            <a:r>
              <a:rPr lang="en-US" altLang="ja-JP" dirty="0" err="1" smtClean="0"/>
              <a:t>securityattribute</a:t>
            </a:r>
            <a:r>
              <a:rPr lang="ja-JP" altLang="en-US" dirty="0"/>
              <a:t>は、追加のアドレスビットと考えることができます。 コアがセキュアメモリアクセスを使用してパッケージを読み取ろうとすると、すでにキャッシュにある非セキュアデータにヒットしません。</a:t>
            </a:r>
          </a:p>
        </p:txBody>
      </p:sp>
    </p:spTree>
    <p:extLst>
      <p:ext uri="{BB962C8B-B14F-4D97-AF65-F5344CB8AC3E}">
        <p14:creationId xmlns:p14="http://schemas.microsoft.com/office/powerpoint/2010/main" val="2543018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Interaction of Normal and Secure worlds</a:t>
            </a:r>
            <a:endParaRPr kumimoji="1" lang="ja-JP" altLang="en-US" sz="2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19</a:t>
            </a:fld>
            <a:endParaRPr lang="en-US" altLang="ja-JP"/>
          </a:p>
        </p:txBody>
      </p:sp>
      <p:sp>
        <p:nvSpPr>
          <p:cNvPr id="3" name="コンテンツ プレースホルダー 2"/>
          <p:cNvSpPr>
            <a:spLocks noGrp="1"/>
          </p:cNvSpPr>
          <p:nvPr>
            <p:ph idx="1"/>
          </p:nvPr>
        </p:nvSpPr>
        <p:spPr/>
        <p:txBody>
          <a:bodyPr/>
          <a:lstStyle/>
          <a:p>
            <a:r>
              <a:rPr lang="ja-JP" altLang="en-US" dirty="0" smtClean="0"/>
              <a:t>あなた</a:t>
            </a:r>
            <a:r>
              <a:rPr lang="ja-JP" altLang="en-US" dirty="0"/>
              <a:t>が通常の世界のプログラマーである場合、その操作はあなたから隠されているので、一般に、</a:t>
            </a:r>
            <a:r>
              <a:rPr lang="en-US" altLang="ja-JP" dirty="0" err="1"/>
              <a:t>Secureworld</a:t>
            </a:r>
            <a:r>
              <a:rPr lang="ja-JP" altLang="en-US" dirty="0"/>
              <a:t>で何が起こるかを無視することができます</a:t>
            </a:r>
            <a:r>
              <a:rPr lang="ja-JP" altLang="en-US" dirty="0" smtClean="0"/>
              <a:t>。</a:t>
            </a:r>
            <a:endParaRPr lang="en-US" altLang="ja-JP" dirty="0" smtClean="0"/>
          </a:p>
          <a:p>
            <a:r>
              <a:rPr lang="ja-JP" altLang="en-US" dirty="0" smtClean="0"/>
              <a:t>副作用</a:t>
            </a:r>
            <a:r>
              <a:rPr lang="ja-JP" altLang="en-US" dirty="0"/>
              <a:t>の</a:t>
            </a:r>
            <a:r>
              <a:rPr lang="en-US" altLang="ja-JP" dirty="0"/>
              <a:t>1</a:t>
            </a:r>
            <a:r>
              <a:rPr lang="ja-JP" altLang="en-US" dirty="0"/>
              <a:t>つは、セキュアワールドで割り込みが発生した場合、割り込みレイテンシがわずかに増加する可能性があることですが、この増加は、一般的な</a:t>
            </a:r>
            <a:r>
              <a:rPr lang="en-US" altLang="ja-JP" dirty="0"/>
              <a:t>OS</a:t>
            </a:r>
            <a:r>
              <a:rPr lang="ja-JP" altLang="en-US" dirty="0"/>
              <a:t>の全体的なレイテンシに比べるとわずかです</a:t>
            </a:r>
            <a:r>
              <a:rPr lang="ja-JP" altLang="en-US" dirty="0" smtClean="0"/>
              <a:t>。</a:t>
            </a:r>
            <a:endParaRPr lang="en-US" altLang="ja-JP" dirty="0" smtClean="0"/>
          </a:p>
          <a:p>
            <a:r>
              <a:rPr lang="ja-JP" altLang="en-US" dirty="0" smtClean="0"/>
              <a:t>この</a:t>
            </a:r>
            <a:r>
              <a:rPr lang="ja-JP" altLang="en-US" dirty="0"/>
              <a:t>タイプのサービス品質の問題は、</a:t>
            </a:r>
            <a:r>
              <a:rPr lang="en-US" altLang="ja-JP" dirty="0"/>
              <a:t>Secure World OS</a:t>
            </a:r>
            <a:r>
              <a:rPr lang="ja-JP" altLang="en-US" dirty="0"/>
              <a:t>の適切な設計と実装に依存することに注意してください</a:t>
            </a:r>
            <a:r>
              <a:rPr lang="ja-JP" altLang="en-US" dirty="0" smtClean="0"/>
              <a:t>。</a:t>
            </a:r>
            <a:endParaRPr lang="en-US" altLang="ja-JP" dirty="0" smtClean="0"/>
          </a:p>
          <a:p>
            <a:r>
              <a:rPr lang="ja-JP" altLang="en-US" dirty="0"/>
              <a:t>セキュアワールド</a:t>
            </a:r>
            <a:r>
              <a:rPr lang="en-US" altLang="ja-JP" dirty="0"/>
              <a:t>OS</a:t>
            </a:r>
            <a:r>
              <a:rPr lang="ja-JP" altLang="en-US" dirty="0"/>
              <a:t>およびアプリケーションの作成の詳細は、この本の範囲を超えています。</a:t>
            </a:r>
            <a:endParaRPr lang="ja-JP" altLang="en-US" dirty="0"/>
          </a:p>
        </p:txBody>
      </p:sp>
    </p:spTree>
    <p:extLst>
      <p:ext uri="{BB962C8B-B14F-4D97-AF65-F5344CB8AC3E}">
        <p14:creationId xmlns:p14="http://schemas.microsoft.com/office/powerpoint/2010/main" val="143437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Security</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Security</a:t>
            </a:r>
            <a:endParaRPr kumimoji="1" lang="en-US" altLang="ja-JP" sz="1800" dirty="0" smtClean="0"/>
          </a:p>
          <a:p>
            <a:pPr lvl="1"/>
            <a:r>
              <a:rPr lang="ja-JP" altLang="en-US" sz="1800" dirty="0"/>
              <a:t>特定のレベルのセキュリティを提供するシステム、信頼できるシステムは、資産を保護するためのシステムです。</a:t>
            </a:r>
          </a:p>
          <a:p>
            <a:pPr lvl="1"/>
            <a:r>
              <a:rPr lang="ja-JP" altLang="en-US" sz="1800" dirty="0"/>
              <a:t>たとえば、パスワードや暗号化キー、またはクレジットカードの詳細など、ありそうな攻撃の範囲から、それらがコピーまたは破損したり、利用できなくなったりするのを防ぎます</a:t>
            </a:r>
            <a:r>
              <a:rPr lang="ja-JP" altLang="en-US" sz="1800" dirty="0" smtClean="0"/>
              <a:t>。</a:t>
            </a:r>
            <a:endParaRPr lang="en-US" altLang="ja-JP" sz="1800" dirty="0" smtClean="0"/>
          </a:p>
          <a:p>
            <a:pPr lvl="1"/>
            <a:r>
              <a:rPr lang="ja-JP" altLang="en-US" sz="1800" dirty="0"/>
              <a:t>セキュリティは通常、機密性、整合性、可用性の原則によって定義されます</a:t>
            </a:r>
            <a:r>
              <a:rPr lang="ja-JP" altLang="en-US" sz="1800" dirty="0" smtClean="0"/>
              <a:t>。</a:t>
            </a:r>
            <a:endParaRPr lang="en-US" altLang="ja-JP" sz="1800" dirty="0" smtClean="0"/>
          </a:p>
          <a:p>
            <a:pPr lvl="1"/>
            <a:r>
              <a:rPr lang="ja-JP" altLang="en-US" sz="1800" dirty="0"/>
              <a:t>機密性は、パスワードや暗号化キーなどの資産の主要なセキュリティ問題</a:t>
            </a:r>
            <a:r>
              <a:rPr lang="ja-JP" altLang="en-US" sz="1800" dirty="0" smtClean="0"/>
              <a:t>です。</a:t>
            </a:r>
            <a:endParaRPr lang="en-US" altLang="ja-JP" sz="1800" dirty="0" smtClean="0"/>
          </a:p>
          <a:p>
            <a:pPr lvl="1"/>
            <a:r>
              <a:rPr lang="ja-JP" altLang="en-US" sz="1800" dirty="0"/>
              <a:t>セキュリティソフトウェアおよびセキュリティに使用されるオンチップシークレットには、変更に対する防御と信頼性の証明が不可欠</a:t>
            </a:r>
            <a:r>
              <a:rPr lang="ja-JP" altLang="en-US" sz="1800" dirty="0" smtClean="0"/>
              <a:t>です。 </a:t>
            </a:r>
            <a:endParaRPr lang="en-US" altLang="ja-JP" sz="1800" dirty="0" smtClean="0"/>
          </a:p>
          <a:p>
            <a:pPr lvl="1"/>
            <a:r>
              <a:rPr lang="ja-JP" altLang="en-US" sz="1800" dirty="0" smtClean="0"/>
              <a:t>信頼</a:t>
            </a:r>
            <a:r>
              <a:rPr lang="ja-JP" altLang="en-US" sz="1800" dirty="0"/>
              <a:t>できるシステムの例には、モバイル決済、デジタル著作権管理、</a:t>
            </a:r>
            <a:r>
              <a:rPr lang="en-US" altLang="ja-JP" sz="1800" dirty="0"/>
              <a:t>e</a:t>
            </a:r>
            <a:r>
              <a:rPr lang="ja-JP" altLang="en-US" sz="1800" dirty="0"/>
              <a:t>チケット発行用のパスワードの入力が含まれる場合があります。 </a:t>
            </a:r>
            <a:endParaRPr lang="en-US" altLang="ja-JP" sz="1800" dirty="0" smtClean="0"/>
          </a:p>
          <a:p>
            <a:pPr lvl="1"/>
            <a:r>
              <a:rPr lang="ja-JP" altLang="en-US" sz="1800" dirty="0" smtClean="0"/>
              <a:t>オープンシステム</a:t>
            </a:r>
            <a:r>
              <a:rPr lang="ja-JP" altLang="en-US" sz="1800" dirty="0"/>
              <a:t>の世界では、セキュリティを達成するのが困難です</a:t>
            </a:r>
            <a:r>
              <a:rPr lang="ja-JP" altLang="en-US" sz="1800" dirty="0" smtClean="0"/>
              <a:t>。</a:t>
            </a:r>
            <a:endParaRPr lang="en-US" altLang="ja-JP" sz="1800" dirty="0" smtClean="0"/>
          </a:p>
          <a:p>
            <a:pPr lvl="1"/>
            <a:r>
              <a:rPr lang="ja-JP" altLang="en-US" sz="1800" dirty="0" smtClean="0"/>
              <a:t>プラットフォーム</a:t>
            </a:r>
            <a:r>
              <a:rPr lang="ja-JP" altLang="en-US" sz="1800" dirty="0"/>
              <a:t>にさまざまなソフトウェアをダウンロードしたり、システムを改ざんした悪意のあるコードや信頼できないコードを誤ってダウンロードしたりする可能性があります。</a:t>
            </a:r>
            <a:endParaRPr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Tree>
    <p:extLst>
      <p:ext uri="{BB962C8B-B14F-4D97-AF65-F5344CB8AC3E}">
        <p14:creationId xmlns:p14="http://schemas.microsoft.com/office/powerpoint/2010/main" val="1091928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Secure debug</a:t>
            </a:r>
            <a:endParaRPr kumimoji="1" lang="ja-JP" altLang="en-US" sz="2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20</a:t>
            </a:fld>
            <a:endParaRPr lang="en-US" altLang="ja-JP"/>
          </a:p>
        </p:txBody>
      </p:sp>
      <p:sp>
        <p:nvSpPr>
          <p:cNvPr id="3" name="コンテンツ プレースホルダー 2"/>
          <p:cNvSpPr>
            <a:spLocks noGrp="1"/>
          </p:cNvSpPr>
          <p:nvPr>
            <p:ph idx="1"/>
          </p:nvPr>
        </p:nvSpPr>
        <p:spPr/>
        <p:txBody>
          <a:bodyPr/>
          <a:lstStyle/>
          <a:p>
            <a:r>
              <a:rPr lang="ja-JP" altLang="en-US" dirty="0" smtClean="0"/>
              <a:t>セキュリティシステム</a:t>
            </a:r>
            <a:r>
              <a:rPr lang="ja-JP" altLang="en-US" dirty="0"/>
              <a:t>は、デバッグプロビジョニングの可用性も制御します。 信頼できるシステムに関する情報が漏洩しないように、通常のソフトウェアワールドとセキュアソフトウェアワールドの完全な</a:t>
            </a:r>
            <a:r>
              <a:rPr lang="en-US" altLang="ja-JP" dirty="0"/>
              <a:t>JTAG</a:t>
            </a:r>
            <a:r>
              <a:rPr lang="ja-JP" altLang="en-US" dirty="0"/>
              <a:t>デバッグおよびトレース制御を介して個別のハードウェアを構成できます</a:t>
            </a:r>
            <a:r>
              <a:rPr lang="ja-JP" altLang="en-US" dirty="0" smtClean="0"/>
              <a:t>。</a:t>
            </a:r>
            <a:endParaRPr lang="en-US" altLang="ja-JP" dirty="0" smtClean="0"/>
          </a:p>
          <a:p>
            <a:r>
              <a:rPr lang="ja-JP" altLang="en-US" dirty="0" smtClean="0"/>
              <a:t>セキュアペリフェラル</a:t>
            </a:r>
            <a:r>
              <a:rPr lang="ja-JP" altLang="en-US" dirty="0"/>
              <a:t>を介してハードウェア構成オプションを制御するか、次の信号を使用してハードウェア構成オプションをハードワイヤード</a:t>
            </a:r>
            <a:r>
              <a:rPr lang="ja-JP" altLang="en-US" dirty="0" smtClean="0"/>
              <a:t>および制御できます。</a:t>
            </a:r>
            <a:endParaRPr lang="en-US" altLang="ja-JP" dirty="0" smtClean="0"/>
          </a:p>
          <a:p>
            <a:pPr lvl="1"/>
            <a:r>
              <a:rPr lang="en-US" altLang="ja-JP" dirty="0"/>
              <a:t>Secure Privileged Invasive Debug Enable</a:t>
            </a:r>
            <a:r>
              <a:rPr lang="ja-JP" altLang="en-US" dirty="0"/>
              <a:t>（</a:t>
            </a:r>
            <a:r>
              <a:rPr lang="en-US" altLang="ja-JP" dirty="0"/>
              <a:t>SPIDEN</a:t>
            </a:r>
            <a:r>
              <a:rPr lang="ja-JP" altLang="en-US" dirty="0"/>
              <a:t>）</a:t>
            </a:r>
            <a:r>
              <a:rPr lang="ja-JP" altLang="en-US" dirty="0" smtClean="0"/>
              <a:t>：</a:t>
            </a:r>
            <a:endParaRPr lang="en-US" altLang="ja-JP" dirty="0" smtClean="0"/>
          </a:p>
          <a:p>
            <a:pPr marL="360363" lvl="1" indent="0">
              <a:buNone/>
            </a:pPr>
            <a:r>
              <a:rPr lang="ja-JP" altLang="en-US" dirty="0"/>
              <a:t>　</a:t>
            </a:r>
            <a:r>
              <a:rPr lang="en-US" altLang="ja-JP" dirty="0" smtClean="0"/>
              <a:t>JTAG</a:t>
            </a:r>
            <a:r>
              <a:rPr lang="ja-JP" altLang="en-US" dirty="0"/>
              <a:t>デバッグ</a:t>
            </a:r>
            <a:r>
              <a:rPr lang="ja-JP" altLang="en-US" dirty="0" smtClean="0"/>
              <a:t>。</a:t>
            </a:r>
            <a:endParaRPr lang="en-US" altLang="ja-JP" dirty="0" smtClean="0"/>
          </a:p>
          <a:p>
            <a:pPr lvl="1"/>
            <a:r>
              <a:rPr lang="en-US" altLang="ja-JP" dirty="0"/>
              <a:t>Secure Privileged Non-Invasive Debug Enable</a:t>
            </a:r>
            <a:r>
              <a:rPr lang="ja-JP" altLang="en-US" dirty="0"/>
              <a:t>（</a:t>
            </a:r>
            <a:r>
              <a:rPr lang="en-US" altLang="ja-JP" dirty="0"/>
              <a:t>SPNIDEN</a:t>
            </a:r>
            <a:r>
              <a:rPr lang="ja-JP" altLang="en-US" dirty="0"/>
              <a:t>）</a:t>
            </a:r>
            <a:r>
              <a:rPr lang="ja-JP" altLang="en-US" dirty="0" smtClean="0"/>
              <a:t>：</a:t>
            </a:r>
            <a:endParaRPr lang="en-US" altLang="ja-JP" dirty="0" smtClean="0"/>
          </a:p>
          <a:p>
            <a:pPr marL="360363" lvl="1" indent="0">
              <a:buNone/>
            </a:pPr>
            <a:r>
              <a:rPr lang="ja-JP" altLang="en-US" dirty="0"/>
              <a:t>　</a:t>
            </a:r>
            <a:r>
              <a:rPr lang="ja-JP" altLang="en-US" dirty="0" smtClean="0"/>
              <a:t>トレース</a:t>
            </a:r>
            <a:r>
              <a:rPr lang="ja-JP" altLang="en-US" dirty="0"/>
              <a:t>およびパフォーマンスモニター。</a:t>
            </a:r>
            <a:endParaRPr lang="ja-JP" altLang="en-US" dirty="0"/>
          </a:p>
        </p:txBody>
      </p:sp>
    </p:spTree>
    <p:extLst>
      <p:ext uri="{BB962C8B-B14F-4D97-AF65-F5344CB8AC3E}">
        <p14:creationId xmlns:p14="http://schemas.microsoft.com/office/powerpoint/2010/main" val="94389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Switching between Secure and Non-secure state</a:t>
            </a:r>
            <a:endParaRPr kumimoji="1" lang="ja-JP" altLang="en-US" sz="24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21</a:t>
            </a:fld>
            <a:endParaRPr lang="en-US" altLang="ja-JP"/>
          </a:p>
        </p:txBody>
      </p:sp>
      <p:sp>
        <p:nvSpPr>
          <p:cNvPr id="3" name="コンテンツ プレースホルダー 2"/>
          <p:cNvSpPr>
            <a:spLocks noGrp="1"/>
          </p:cNvSpPr>
          <p:nvPr>
            <p:ph idx="1"/>
          </p:nvPr>
        </p:nvSpPr>
        <p:spPr/>
        <p:txBody>
          <a:bodyPr/>
          <a:lstStyle/>
          <a:p>
            <a:r>
              <a:rPr lang="en-US" altLang="ja-JP" dirty="0"/>
              <a:t>ARMv7</a:t>
            </a:r>
            <a:r>
              <a:rPr lang="ja-JP" altLang="en-US" dirty="0"/>
              <a:t>セキュリティ拡張機能では、ソフトウェアが監視モードを使用して、セキュア状態と非セキュア状態を切り替えます</a:t>
            </a:r>
            <a:r>
              <a:rPr lang="ja-JP" altLang="en-US" dirty="0" smtClean="0"/>
              <a:t>。</a:t>
            </a:r>
            <a:endParaRPr lang="en-US" altLang="ja-JP" dirty="0" smtClean="0"/>
          </a:p>
          <a:p>
            <a:r>
              <a:rPr lang="ja-JP" altLang="en-US" dirty="0" smtClean="0"/>
              <a:t>この</a:t>
            </a:r>
            <a:r>
              <a:rPr lang="ja-JP" altLang="en-US" dirty="0"/>
              <a:t>モードは、</a:t>
            </a:r>
            <a:r>
              <a:rPr lang="en-US" altLang="ja-JP" dirty="0"/>
              <a:t>Secure</a:t>
            </a:r>
            <a:r>
              <a:rPr lang="ja-JP" altLang="en-US" dirty="0"/>
              <a:t>状態内の他の特権モードのピアです</a:t>
            </a:r>
            <a:r>
              <a:rPr lang="ja-JP" altLang="en-US" dirty="0" smtClean="0"/>
              <a:t>。</a:t>
            </a:r>
            <a:endParaRPr lang="en-US" altLang="ja-JP" dirty="0" smtClean="0"/>
          </a:p>
          <a:p>
            <a:r>
              <a:rPr lang="en-US" altLang="ja-JP" dirty="0"/>
              <a:t>ARMv8</a:t>
            </a:r>
            <a:r>
              <a:rPr lang="ja-JP" altLang="en-US" dirty="0"/>
              <a:t>アーキテクチャでは、</a:t>
            </a:r>
            <a:r>
              <a:rPr lang="en-US" altLang="ja-JP" dirty="0"/>
              <a:t>EL3</a:t>
            </a:r>
            <a:r>
              <a:rPr lang="ja-JP" altLang="en-US" dirty="0"/>
              <a:t>が</a:t>
            </a:r>
            <a:r>
              <a:rPr lang="en-US" altLang="ja-JP" dirty="0"/>
              <a:t>AArch32</a:t>
            </a:r>
            <a:r>
              <a:rPr lang="ja-JP" altLang="en-US" dirty="0"/>
              <a:t>を使用している場合、システムは</a:t>
            </a:r>
            <a:r>
              <a:rPr lang="en-US" altLang="ja-JP" dirty="0"/>
              <a:t>ARMv7</a:t>
            </a:r>
            <a:r>
              <a:rPr lang="ja-JP" altLang="en-US" dirty="0"/>
              <a:t>として動作し、完全な互換性を確保します</a:t>
            </a:r>
            <a:r>
              <a:rPr lang="ja-JP" altLang="en-US" dirty="0" smtClean="0"/>
              <a:t>。</a:t>
            </a:r>
            <a:endParaRPr lang="en-US" altLang="ja-JP" dirty="0" smtClean="0"/>
          </a:p>
          <a:p>
            <a:r>
              <a:rPr lang="ja-JP" altLang="en-US" dirty="0" smtClean="0"/>
              <a:t>その</a:t>
            </a:r>
            <a:r>
              <a:rPr lang="ja-JP" altLang="en-US" dirty="0"/>
              <a:t>結果、セキュア状態内のすべての特権モードは</a:t>
            </a:r>
            <a:r>
              <a:rPr lang="en-US" altLang="ja-JP" dirty="0"/>
              <a:t>EL3</a:t>
            </a:r>
            <a:r>
              <a:rPr lang="ja-JP" altLang="en-US" dirty="0"/>
              <a:t>にあるものとして扱われます</a:t>
            </a:r>
            <a:r>
              <a:rPr lang="ja-JP" altLang="en-US" dirty="0" smtClean="0"/>
              <a:t>。</a:t>
            </a:r>
            <a:endParaRPr lang="en-US" altLang="ja-JP" dirty="0"/>
          </a:p>
          <a:p>
            <a:r>
              <a:rPr lang="en-US" altLang="ja-JP" dirty="0" smtClean="0"/>
              <a:t>AArch32</a:t>
            </a:r>
            <a:r>
              <a:rPr lang="ja-JP" altLang="en-US" dirty="0"/>
              <a:t>のセキュリティモデルを図</a:t>
            </a:r>
            <a:r>
              <a:rPr lang="en-US" altLang="ja-JP" dirty="0"/>
              <a:t>17-4</a:t>
            </a:r>
            <a:r>
              <a:rPr lang="ja-JP" altLang="en-US" dirty="0"/>
              <a:t>に示します</a:t>
            </a:r>
            <a:r>
              <a:rPr lang="ja-JP" altLang="en-US" dirty="0" smtClean="0"/>
              <a:t>。</a:t>
            </a:r>
            <a:endParaRPr lang="en-US" altLang="ja-JP" dirty="0" smtClean="0"/>
          </a:p>
          <a:p>
            <a:r>
              <a:rPr lang="ja-JP" altLang="en-US" dirty="0" smtClean="0"/>
              <a:t>この</a:t>
            </a:r>
            <a:r>
              <a:rPr lang="ja-JP" altLang="en-US" dirty="0"/>
              <a:t>シナリオでは、</a:t>
            </a:r>
            <a:r>
              <a:rPr lang="en-US" altLang="ja-JP" dirty="0"/>
              <a:t>AArch32</a:t>
            </a:r>
            <a:r>
              <a:rPr lang="ja-JP" altLang="en-US" dirty="0"/>
              <a:t>は</a:t>
            </a:r>
            <a:r>
              <a:rPr lang="en-US" altLang="ja-JP" dirty="0"/>
              <a:t>EL3</a:t>
            </a:r>
            <a:r>
              <a:rPr lang="ja-JP" altLang="en-US" dirty="0"/>
              <a:t>を使用してセキュア</a:t>
            </a:r>
            <a:r>
              <a:rPr lang="en-US" altLang="ja-JP" dirty="0"/>
              <a:t>OS</a:t>
            </a:r>
            <a:r>
              <a:rPr lang="ja-JP" altLang="en-US" dirty="0"/>
              <a:t>とモニターを提供しています。</a:t>
            </a:r>
          </a:p>
          <a:p>
            <a:endParaRPr lang="ja-JP" altLang="en-US" dirty="0"/>
          </a:p>
        </p:txBody>
      </p:sp>
    </p:spTree>
    <p:extLst>
      <p:ext uri="{BB962C8B-B14F-4D97-AF65-F5344CB8AC3E}">
        <p14:creationId xmlns:p14="http://schemas.microsoft.com/office/powerpoint/2010/main" val="1620941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Switching between Secure and Non-secure state</a:t>
            </a:r>
            <a:endParaRPr kumimoji="1" lang="ja-JP" altLang="en-US" sz="24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22</a:t>
            </a:fld>
            <a:endParaRPr lang="en-US" altLang="ja-JP"/>
          </a:p>
        </p:txBody>
      </p:sp>
      <p:pic>
        <p:nvPicPr>
          <p:cNvPr id="5" name="コンテンツ プレースホルダー 4"/>
          <p:cNvPicPr>
            <a:picLocks noGrp="1" noChangeAspect="1"/>
          </p:cNvPicPr>
          <p:nvPr>
            <p:ph idx="1"/>
          </p:nvPr>
        </p:nvPicPr>
        <p:blipFill>
          <a:blip r:embed="rId2"/>
          <a:stretch>
            <a:fillRect/>
          </a:stretch>
        </p:blipFill>
        <p:spPr>
          <a:xfrm>
            <a:off x="1898352" y="1785937"/>
            <a:ext cx="6200775" cy="3667125"/>
          </a:xfrm>
          <a:prstGeom prst="rect">
            <a:avLst/>
          </a:prstGeom>
        </p:spPr>
      </p:pic>
    </p:spTree>
    <p:extLst>
      <p:ext uri="{BB962C8B-B14F-4D97-AF65-F5344CB8AC3E}">
        <p14:creationId xmlns:p14="http://schemas.microsoft.com/office/powerpoint/2010/main" val="2406475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Switching between Secure and Non-secure state</a:t>
            </a:r>
            <a:endParaRPr kumimoji="1" lang="ja-JP" altLang="en-US" sz="24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23</a:t>
            </a:fld>
            <a:endParaRPr lang="en-US" altLang="ja-JP"/>
          </a:p>
        </p:txBody>
      </p:sp>
      <p:sp>
        <p:nvSpPr>
          <p:cNvPr id="3" name="コンテンツ プレースホルダー 2"/>
          <p:cNvSpPr>
            <a:spLocks noGrp="1"/>
          </p:cNvSpPr>
          <p:nvPr>
            <p:ph idx="1"/>
          </p:nvPr>
        </p:nvSpPr>
        <p:spPr/>
        <p:txBody>
          <a:bodyPr/>
          <a:lstStyle/>
          <a:p>
            <a:r>
              <a:rPr lang="en-US" altLang="ja-JP" dirty="0" smtClean="0"/>
              <a:t>ARMv7</a:t>
            </a:r>
            <a:r>
              <a:rPr lang="ja-JP" altLang="en-US" dirty="0"/>
              <a:t>アーキテクチャに準拠して、セキュア状態</a:t>
            </a:r>
            <a:r>
              <a:rPr lang="en-US" altLang="ja-JP" dirty="0"/>
              <a:t>EL1</a:t>
            </a:r>
            <a:r>
              <a:rPr lang="ja-JP" altLang="en-US" dirty="0"/>
              <a:t>および</a:t>
            </a:r>
            <a:r>
              <a:rPr lang="en-US" altLang="ja-JP" dirty="0"/>
              <a:t>EL0</a:t>
            </a:r>
            <a:r>
              <a:rPr lang="ja-JP" altLang="en-US" dirty="0"/>
              <a:t>は非セキュア状態</a:t>
            </a:r>
            <a:r>
              <a:rPr lang="en-US" altLang="ja-JP" dirty="0"/>
              <a:t>EL1</a:t>
            </a:r>
            <a:r>
              <a:rPr lang="ja-JP" altLang="en-US" dirty="0"/>
              <a:t>および</a:t>
            </a:r>
            <a:r>
              <a:rPr lang="en-US" altLang="ja-JP" dirty="0"/>
              <a:t>EL0</a:t>
            </a:r>
            <a:r>
              <a:rPr lang="ja-JP" altLang="en-US" dirty="0"/>
              <a:t>とは異なる</a:t>
            </a:r>
            <a:r>
              <a:rPr lang="en-US" altLang="ja-JP" dirty="0" err="1"/>
              <a:t>VirtualAddress</a:t>
            </a:r>
            <a:r>
              <a:rPr lang="ja-JP" altLang="en-US" dirty="0"/>
              <a:t>スペースを持っています</a:t>
            </a:r>
            <a:r>
              <a:rPr lang="ja-JP" altLang="en-US" dirty="0" smtClean="0"/>
              <a:t>。</a:t>
            </a:r>
            <a:endParaRPr lang="en-US" altLang="ja-JP" dirty="0" smtClean="0"/>
          </a:p>
          <a:p>
            <a:r>
              <a:rPr lang="ja-JP" altLang="en-US" dirty="0" smtClean="0"/>
              <a:t>これ</a:t>
            </a:r>
            <a:r>
              <a:rPr lang="ja-JP" altLang="en-US" dirty="0"/>
              <a:t>により、</a:t>
            </a:r>
            <a:r>
              <a:rPr lang="en-US" altLang="ja-JP" dirty="0"/>
              <a:t>ARMv7 32</a:t>
            </a:r>
            <a:r>
              <a:rPr lang="ja-JP" altLang="en-US" dirty="0"/>
              <a:t>ビットアーキテクチャのセキュアサイドコードを、</a:t>
            </a:r>
            <a:r>
              <a:rPr lang="en-US" altLang="ja-JP" dirty="0"/>
              <a:t>64</a:t>
            </a:r>
            <a:r>
              <a:rPr lang="ja-JP" altLang="en-US" dirty="0"/>
              <a:t>ビットオペレーティングシステムまたは非セキュアサイドで実行されているハイパーバイザーを備えたシステムで使用できます</a:t>
            </a:r>
            <a:r>
              <a:rPr lang="ja-JP" altLang="en-US" dirty="0" smtClean="0"/>
              <a:t>。</a:t>
            </a:r>
            <a:endParaRPr lang="en-US" altLang="ja-JP" dirty="0" smtClean="0"/>
          </a:p>
          <a:p>
            <a:r>
              <a:rPr lang="en-US" altLang="ja-JP" dirty="0" smtClean="0"/>
              <a:t>17-9</a:t>
            </a:r>
            <a:r>
              <a:rPr lang="ja-JP" altLang="en-US" dirty="0"/>
              <a:t>ページの図</a:t>
            </a:r>
            <a:r>
              <a:rPr lang="en-US" altLang="ja-JP" dirty="0"/>
              <a:t>17-5</a:t>
            </a:r>
            <a:r>
              <a:rPr lang="ja-JP" altLang="en-US" dirty="0"/>
              <a:t>は、</a:t>
            </a:r>
            <a:r>
              <a:rPr lang="en-US" altLang="ja-JP" dirty="0"/>
              <a:t>AArch64</a:t>
            </a:r>
            <a:r>
              <a:rPr lang="ja-JP" altLang="en-US" dirty="0"/>
              <a:t>が</a:t>
            </a:r>
            <a:r>
              <a:rPr lang="en-US" altLang="ja-JP" dirty="0"/>
              <a:t>EL3</a:t>
            </a:r>
            <a:r>
              <a:rPr lang="ja-JP" altLang="en-US" dirty="0"/>
              <a:t>を使用してセキュアモニターを提供する場合のセキュリティモデルを示しています</a:t>
            </a:r>
            <a:r>
              <a:rPr lang="ja-JP" altLang="en-US" dirty="0" smtClean="0"/>
              <a:t>。</a:t>
            </a:r>
            <a:endParaRPr lang="en-US" altLang="ja-JP" dirty="0" smtClean="0"/>
          </a:p>
          <a:p>
            <a:r>
              <a:rPr lang="en-US" altLang="ja-JP" dirty="0" smtClean="0"/>
              <a:t>EL3</a:t>
            </a:r>
            <a:r>
              <a:rPr lang="ja-JP" altLang="en-US" dirty="0"/>
              <a:t>状態は</a:t>
            </a:r>
            <a:r>
              <a:rPr lang="en-US" altLang="ja-JP" dirty="0"/>
              <a:t>AArch32</a:t>
            </a:r>
            <a:r>
              <a:rPr lang="ja-JP" altLang="en-US" dirty="0"/>
              <a:t>では使用できませんが、</a:t>
            </a:r>
            <a:r>
              <a:rPr lang="en-US" altLang="ja-JP" dirty="0"/>
              <a:t>EL1</a:t>
            </a:r>
            <a:r>
              <a:rPr lang="ja-JP" altLang="en-US" dirty="0"/>
              <a:t>は</a:t>
            </a:r>
            <a:r>
              <a:rPr lang="en-US" altLang="ja-JP" dirty="0" err="1"/>
              <a:t>secureOS</a:t>
            </a:r>
            <a:r>
              <a:rPr lang="ja-JP" altLang="en-US" dirty="0"/>
              <a:t>に使用できます</a:t>
            </a:r>
            <a:r>
              <a:rPr lang="ja-JP" altLang="en-US" dirty="0" smtClean="0"/>
              <a:t>。</a:t>
            </a:r>
            <a:endParaRPr lang="en-US" altLang="ja-JP" dirty="0" smtClean="0"/>
          </a:p>
          <a:p>
            <a:r>
              <a:rPr lang="en-US" altLang="ja-JP" dirty="0" smtClean="0"/>
              <a:t>EL3</a:t>
            </a:r>
            <a:r>
              <a:rPr lang="ja-JP" altLang="en-US" dirty="0"/>
              <a:t>が</a:t>
            </a:r>
            <a:r>
              <a:rPr lang="en-US" altLang="ja-JP" dirty="0"/>
              <a:t>AArch64</a:t>
            </a:r>
            <a:r>
              <a:rPr lang="ja-JP" altLang="en-US" dirty="0"/>
              <a:t>を使用している場合、</a:t>
            </a:r>
            <a:r>
              <a:rPr lang="en-US" altLang="ja-JP" dirty="0"/>
              <a:t>EL3</a:t>
            </a:r>
            <a:r>
              <a:rPr lang="ja-JP" altLang="en-US" dirty="0"/>
              <a:t>レベルは、非セキュア状態とセキュア状態の切り替えを担当するコードを実行するために使用されます。</a:t>
            </a:r>
          </a:p>
          <a:p>
            <a:endParaRPr lang="ja-JP" altLang="en-US" dirty="0"/>
          </a:p>
          <a:p>
            <a:endParaRPr kumimoji="1" lang="ja-JP" altLang="en-US" dirty="0"/>
          </a:p>
        </p:txBody>
      </p:sp>
    </p:spTree>
    <p:extLst>
      <p:ext uri="{BB962C8B-B14F-4D97-AF65-F5344CB8AC3E}">
        <p14:creationId xmlns:p14="http://schemas.microsoft.com/office/powerpoint/2010/main" val="171120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Switching between Secure and Non-secure state</a:t>
            </a:r>
            <a:endParaRPr kumimoji="1" lang="ja-JP" altLang="en-US" sz="24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24</a:t>
            </a:fld>
            <a:endParaRPr lang="en-US" altLang="ja-JP"/>
          </a:p>
        </p:txBody>
      </p:sp>
      <p:pic>
        <p:nvPicPr>
          <p:cNvPr id="5" name="コンテンツ プレースホルダー 4"/>
          <p:cNvPicPr>
            <a:picLocks noGrp="1" noChangeAspect="1"/>
          </p:cNvPicPr>
          <p:nvPr>
            <p:ph idx="1"/>
          </p:nvPr>
        </p:nvPicPr>
        <p:blipFill>
          <a:blip r:embed="rId2"/>
          <a:stretch>
            <a:fillRect/>
          </a:stretch>
        </p:blipFill>
        <p:spPr>
          <a:xfrm>
            <a:off x="1829594" y="1704181"/>
            <a:ext cx="6219825" cy="3943350"/>
          </a:xfrm>
          <a:prstGeom prst="rect">
            <a:avLst/>
          </a:prstGeom>
        </p:spPr>
      </p:pic>
    </p:spTree>
    <p:extLst>
      <p:ext uri="{BB962C8B-B14F-4D97-AF65-F5344CB8AC3E}">
        <p14:creationId xmlns:p14="http://schemas.microsoft.com/office/powerpoint/2010/main" val="3119481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Security</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Security</a:t>
            </a:r>
          </a:p>
          <a:p>
            <a:pPr lvl="1"/>
            <a:r>
              <a:rPr lang="ja-JP" altLang="en-US" sz="1800" dirty="0"/>
              <a:t>モバイルデバイスは、ビデオの表示、音楽の再生、ゲームのプレイ、または</a:t>
            </a:r>
            <a:r>
              <a:rPr lang="en-US" altLang="ja-JP" sz="1800" dirty="0"/>
              <a:t>Web</a:t>
            </a:r>
            <a:r>
              <a:rPr lang="ja-JP" altLang="en-US" sz="1800" dirty="0"/>
              <a:t>の閲覧や金融サービスへのアクセスに使用できます</a:t>
            </a:r>
            <a:r>
              <a:rPr lang="ja-JP" altLang="en-US" sz="1800" dirty="0" smtClean="0"/>
              <a:t>。</a:t>
            </a:r>
            <a:endParaRPr lang="en-US" altLang="ja-JP" sz="1800" dirty="0" smtClean="0"/>
          </a:p>
          <a:p>
            <a:pPr lvl="1"/>
            <a:r>
              <a:rPr lang="ja-JP" altLang="en-US" sz="1800" dirty="0" smtClean="0"/>
              <a:t>これ</a:t>
            </a:r>
            <a:r>
              <a:rPr lang="ja-JP" altLang="en-US" sz="1800" dirty="0"/>
              <a:t>には、ユーザーと銀行またはサービスプロバイダーの両方がデバイスを信頼する必要があります。 </a:t>
            </a:r>
            <a:endParaRPr lang="en-US" altLang="ja-JP" sz="1800" dirty="0" smtClean="0"/>
          </a:p>
          <a:p>
            <a:pPr lvl="1"/>
            <a:r>
              <a:rPr lang="ja-JP" altLang="en-US" sz="1800" dirty="0" smtClean="0"/>
              <a:t>デバイス</a:t>
            </a:r>
            <a:r>
              <a:rPr lang="ja-JP" altLang="en-US" sz="1800" dirty="0"/>
              <a:t>は、高レベルの接続を備えた複雑な</a:t>
            </a:r>
            <a:r>
              <a:rPr lang="en-US" altLang="ja-JP" sz="1800" dirty="0"/>
              <a:t>OS</a:t>
            </a:r>
            <a:r>
              <a:rPr lang="ja-JP" altLang="en-US" sz="1800" dirty="0"/>
              <a:t>を実行しており、悪意のあるソフトウェアによる攻撃に対して脆弱である可能性があります。 </a:t>
            </a:r>
            <a:endParaRPr lang="en-US" altLang="ja-JP" sz="1800" dirty="0" smtClean="0"/>
          </a:p>
          <a:p>
            <a:pPr lvl="1"/>
            <a:r>
              <a:rPr lang="ja-JP" altLang="en-US" sz="1800" dirty="0" smtClean="0"/>
              <a:t>ソフトウェアシステム</a:t>
            </a:r>
            <a:r>
              <a:rPr lang="ja-JP" altLang="en-US" sz="1800" dirty="0"/>
              <a:t>の設計によってある程度のセキュリティを実現できますが、</a:t>
            </a:r>
            <a:r>
              <a:rPr lang="en-US" altLang="ja-JP" sz="1800" dirty="0"/>
              <a:t>CPU</a:t>
            </a:r>
            <a:r>
              <a:rPr lang="ja-JP" altLang="en-US" sz="1800" dirty="0"/>
              <a:t>およびシステムレベルのメモリのパーティション化により、より高いレベルの保護を実現できます</a:t>
            </a:r>
            <a:r>
              <a:rPr lang="ja-JP" altLang="en-US" sz="1800" dirty="0" smtClean="0"/>
              <a:t>。</a:t>
            </a:r>
            <a:endParaRPr lang="en-US" altLang="ja-JP" sz="1800" dirty="0" smtClean="0"/>
          </a:p>
          <a:p>
            <a:pPr lvl="1"/>
            <a:r>
              <a:rPr lang="en-US" altLang="ja-JP" sz="1800" dirty="0"/>
              <a:t>ARM</a:t>
            </a:r>
            <a:r>
              <a:rPr lang="ja-JP" altLang="en-US" sz="1800" dirty="0"/>
              <a:t>プロセッサには、信頼できるシステムの構築を可能にする特定のハードウェア拡張が含まれています。</a:t>
            </a:r>
          </a:p>
          <a:p>
            <a:pPr lvl="1"/>
            <a:r>
              <a:rPr lang="ja-JP" altLang="en-US" sz="1800" dirty="0"/>
              <a:t>信頼できる</a:t>
            </a:r>
            <a:r>
              <a:rPr lang="en-US" altLang="ja-JP" sz="1800" dirty="0"/>
              <a:t>OS</a:t>
            </a:r>
            <a:r>
              <a:rPr lang="ja-JP" altLang="en-US" sz="1800" dirty="0"/>
              <a:t>または信頼できる実行環境（</a:t>
            </a:r>
            <a:r>
              <a:rPr lang="en-US" altLang="ja-JP" sz="1800" dirty="0"/>
              <a:t>TEE</a:t>
            </a:r>
            <a:r>
              <a:rPr lang="ja-JP" altLang="en-US" sz="1800" dirty="0"/>
              <a:t>）システムを作成することは、この本の範囲外です。 </a:t>
            </a:r>
            <a:endParaRPr lang="en-US" altLang="ja-JP" sz="1800" dirty="0" smtClean="0"/>
          </a:p>
          <a:p>
            <a:pPr lvl="1"/>
            <a:r>
              <a:rPr lang="ja-JP" altLang="en-US" sz="1800" dirty="0" smtClean="0"/>
              <a:t>ただし</a:t>
            </a:r>
            <a:r>
              <a:rPr lang="ja-JP" altLang="en-US" sz="1800" dirty="0"/>
              <a:t>、セキュリティ小数フィールドを設定して</a:t>
            </a:r>
            <a:r>
              <a:rPr lang="en-US" altLang="ja-JP" sz="1800" dirty="0"/>
              <a:t>ARMv7</a:t>
            </a:r>
            <a:r>
              <a:rPr lang="ja-JP" altLang="en-US" sz="1800" dirty="0"/>
              <a:t>セキュリティ拡張機能を実装する場合は、</a:t>
            </a:r>
            <a:r>
              <a:rPr lang="en-US" altLang="ja-JP" sz="1800" dirty="0"/>
              <a:t>OS</a:t>
            </a:r>
            <a:r>
              <a:rPr lang="ja-JP" altLang="en-US" sz="1800" dirty="0"/>
              <a:t>と非特権コード、つまり高信頼性システムの一部ではないコードにいくつかの制限が課されることに注意してください。</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spTree>
    <p:extLst>
      <p:ext uri="{BB962C8B-B14F-4D97-AF65-F5344CB8AC3E}">
        <p14:creationId xmlns:p14="http://schemas.microsoft.com/office/powerpoint/2010/main" val="3157791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Security</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ソフトウェアとハードウェアの攻撃は、次のカテゴリに分類できます</a:t>
            </a:r>
            <a:r>
              <a:rPr lang="ja-JP" altLang="en-US" sz="1800" dirty="0" smtClean="0"/>
              <a:t>。</a:t>
            </a:r>
            <a:endParaRPr lang="en-US" altLang="ja-JP" sz="1800" dirty="0"/>
          </a:p>
          <a:p>
            <a:pPr lvl="1"/>
            <a:r>
              <a:rPr lang="en-US" altLang="ja-JP" sz="1800" dirty="0"/>
              <a:t>Software attacks</a:t>
            </a:r>
          </a:p>
          <a:p>
            <a:pPr lvl="2"/>
            <a:r>
              <a:rPr lang="ja-JP" altLang="en-US" sz="1800" dirty="0" smtClean="0"/>
              <a:t>悪意</a:t>
            </a:r>
            <a:r>
              <a:rPr lang="ja-JP" altLang="en-US" sz="1800" dirty="0"/>
              <a:t>のあるソフトウェアによる攻撃は、通常、デバイスへの物理的なアクセスを必要とせず、オペレーティングシステムまたはアプリケーションの脆弱性を悪用する可能性があります</a:t>
            </a:r>
            <a:r>
              <a:rPr lang="ja-JP" altLang="en-US" sz="1800" dirty="0" smtClean="0"/>
              <a:t>。</a:t>
            </a:r>
            <a:endParaRPr lang="en-US" altLang="ja-JP" sz="1800" dirty="0" smtClean="0"/>
          </a:p>
          <a:p>
            <a:pPr lvl="1"/>
            <a:r>
              <a:rPr lang="en-US" altLang="ja-JP" sz="1800" dirty="0"/>
              <a:t>Simple hardware attacks</a:t>
            </a:r>
          </a:p>
          <a:p>
            <a:pPr lvl="2"/>
            <a:r>
              <a:rPr lang="ja-JP" altLang="en-US" sz="1800" dirty="0" smtClean="0"/>
              <a:t>これら</a:t>
            </a:r>
            <a:r>
              <a:rPr lang="ja-JP" altLang="en-US" sz="1800" dirty="0"/>
              <a:t>は通常、デバイスへのアクセスと電子機器への露出を必要とする、ほとんど非破壊的な攻撃であり、ロジックプローブや</a:t>
            </a:r>
            <a:r>
              <a:rPr lang="en-US" altLang="ja-JP" sz="1800" dirty="0"/>
              <a:t>JTAG</a:t>
            </a:r>
            <a:r>
              <a:rPr lang="ja-JP" altLang="en-US" sz="1800" dirty="0"/>
              <a:t>実行制御ユニットなどの一般的に利用可能なツールを使用します</a:t>
            </a:r>
            <a:r>
              <a:rPr lang="ja-JP" altLang="en-US" sz="1800" dirty="0" smtClean="0"/>
              <a:t>。</a:t>
            </a:r>
            <a:endParaRPr lang="en-US" altLang="ja-JP" sz="1800" dirty="0" smtClean="0"/>
          </a:p>
          <a:p>
            <a:pPr lvl="1"/>
            <a:r>
              <a:rPr lang="en-US" altLang="ja-JP" sz="1800" dirty="0"/>
              <a:t>Laboratory hardware </a:t>
            </a:r>
            <a:r>
              <a:rPr lang="en-US" altLang="ja-JP" sz="1800" dirty="0" smtClean="0"/>
              <a:t>attack</a:t>
            </a:r>
          </a:p>
          <a:p>
            <a:pPr lvl="2"/>
            <a:r>
              <a:rPr lang="ja-JP" altLang="en-US" sz="1800" dirty="0"/>
              <a:t>この種の攻撃には、集束イオンビーム（</a:t>
            </a:r>
            <a:r>
              <a:rPr lang="en-US" altLang="ja-JP" sz="1800" dirty="0"/>
              <a:t>FIB</a:t>
            </a:r>
            <a:r>
              <a:rPr lang="ja-JP" altLang="en-US" sz="1800" dirty="0"/>
              <a:t>）技術や電力分析技術などの高度で高価なツールが必要であり、スマートカードデバイスに対してより一般的に使用されます</a:t>
            </a:r>
            <a:r>
              <a:rPr lang="ja-JP" altLang="en-US" sz="1800" dirty="0" smtClean="0"/>
              <a:t>。</a:t>
            </a:r>
            <a:endParaRPr lang="en-US" altLang="ja-JP" sz="1800" dirty="0" smtClean="0"/>
          </a:p>
          <a:p>
            <a:pPr lvl="2"/>
            <a:endParaRPr lang="en-US" altLang="ja-JP" sz="1800" dirty="0"/>
          </a:p>
          <a:p>
            <a:r>
              <a:rPr lang="en-US" altLang="ja-JP" sz="1800" dirty="0" err="1"/>
              <a:t>TrustZone</a:t>
            </a:r>
            <a:r>
              <a:rPr lang="ja-JP" altLang="en-US" sz="1800" dirty="0"/>
              <a:t>テクノロジーは、ソフトウェアおよび単純なハードウェア攻撃から保護するように設計されています。</a:t>
            </a:r>
            <a:endParaRPr lang="en-US" altLang="ja-JP" sz="1800" dirty="0" smtClean="0"/>
          </a:p>
          <a:p>
            <a:pPr lvl="1"/>
            <a:endParaRPr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spTree>
    <p:extLst>
      <p:ext uri="{BB962C8B-B14F-4D97-AF65-F5344CB8AC3E}">
        <p14:creationId xmlns:p14="http://schemas.microsoft.com/office/powerpoint/2010/main" val="1188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562042" cy="457200"/>
          </a:xfrm>
        </p:spPr>
        <p:txBody>
          <a:bodyPr/>
          <a:lstStyle/>
          <a:p>
            <a:r>
              <a:rPr lang="en-US" altLang="ja-JP" dirty="0" err="1"/>
              <a:t>TrustZone</a:t>
            </a:r>
            <a:r>
              <a:rPr lang="en-US" altLang="ja-JP" dirty="0"/>
              <a:t> hardware architecture</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err="1" smtClean="0"/>
              <a:t>TrustZone</a:t>
            </a:r>
            <a:r>
              <a:rPr lang="ja-JP" altLang="en-US" sz="1800" dirty="0"/>
              <a:t>アーキテクチャは、システム設計者が</a:t>
            </a:r>
            <a:r>
              <a:rPr lang="en-US" altLang="ja-JP" sz="1800" dirty="0" err="1"/>
              <a:t>TrustZone</a:t>
            </a:r>
            <a:r>
              <a:rPr lang="ja-JP" altLang="en-US" sz="1800" dirty="0"/>
              <a:t>セキュリティ拡張機能を使用してシステムを保護し、周辺機器を保護する手段を提供します</a:t>
            </a:r>
            <a:r>
              <a:rPr lang="ja-JP" altLang="en-US" sz="1800" dirty="0" smtClean="0"/>
              <a:t>。</a:t>
            </a:r>
            <a:endParaRPr lang="en-US" altLang="ja-JP" sz="1800" dirty="0" smtClean="0"/>
          </a:p>
          <a:p>
            <a:r>
              <a:rPr lang="ja-JP" altLang="en-US" sz="1800" dirty="0" smtClean="0"/>
              <a:t>低レベル</a:t>
            </a:r>
            <a:r>
              <a:rPr lang="ja-JP" altLang="en-US" sz="1800" dirty="0"/>
              <a:t>のプログラマーは、たとえセキュリティ機能を使用していなくて</a:t>
            </a:r>
            <a:r>
              <a:rPr lang="ja-JP" altLang="en-US" sz="1800" dirty="0" smtClean="0"/>
              <a:t>も、</a:t>
            </a:r>
            <a:r>
              <a:rPr lang="en-US" altLang="ja-JP" sz="1800" dirty="0" err="1" smtClean="0"/>
              <a:t>TrustZone</a:t>
            </a:r>
            <a:r>
              <a:rPr lang="ja-JP" altLang="en-US" sz="1800" dirty="0"/>
              <a:t>アーキテクチャーによってシステムに課される制限を理解する必要があります。</a:t>
            </a:r>
          </a:p>
          <a:p>
            <a:r>
              <a:rPr lang="en-US" altLang="ja-JP" sz="1800" dirty="0"/>
              <a:t>ARM</a:t>
            </a:r>
            <a:r>
              <a:rPr lang="ja-JP" altLang="en-US" sz="1800" dirty="0"/>
              <a:t>のセキュリティモデルは、デバイスのハードウェアとソフトウェアのリソースを分割するため、セキュリティサブシステムの場合はセキュアワールドに、その他の場合は通常のワールドに存在します</a:t>
            </a:r>
            <a:r>
              <a:rPr lang="ja-JP" altLang="en-US" sz="1800" dirty="0" smtClean="0"/>
              <a:t>。システムハードウェア</a:t>
            </a:r>
            <a:r>
              <a:rPr lang="ja-JP" altLang="en-US" sz="1800" dirty="0"/>
              <a:t>は、通常の世界から</a:t>
            </a:r>
            <a:r>
              <a:rPr lang="en-US" altLang="ja-JP" sz="1800" dirty="0"/>
              <a:t>Secure World</a:t>
            </a:r>
            <a:r>
              <a:rPr lang="ja-JP" altLang="en-US" sz="1800" dirty="0"/>
              <a:t>の資産にアクセスできないように</a:t>
            </a:r>
            <a:r>
              <a:rPr lang="ja-JP" altLang="en-US" sz="1800" dirty="0" smtClean="0"/>
              <a:t>します。</a:t>
            </a:r>
            <a:endParaRPr lang="en-US" altLang="ja-JP" sz="1800" dirty="0" smtClean="0"/>
          </a:p>
          <a:p>
            <a:r>
              <a:rPr lang="ja-JP" altLang="en-US" sz="1800" dirty="0"/>
              <a:t>セキュアな設計では、機密性の高いすべてのリソースがセキュアな世界に配置され、理想的には、幅広いソフトウェア攻撃から資産を保護できる堅牢なソフトウェアが実行されます</a:t>
            </a:r>
            <a:r>
              <a:rPr lang="ja-JP" altLang="en-US" sz="1800" dirty="0" smtClean="0"/>
              <a:t>。</a:t>
            </a:r>
            <a:endParaRPr lang="en-US" altLang="ja-JP" sz="1800" dirty="0" smtClean="0"/>
          </a:p>
          <a:p>
            <a:endParaRPr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3124543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TrustZone</a:t>
            </a:r>
            <a:r>
              <a:rPr lang="en-US" altLang="ja-JP" dirty="0"/>
              <a:t> hardware architecture</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ARM</a:t>
            </a:r>
            <a:r>
              <a:rPr lang="ja-JP" altLang="en-US" sz="1800" dirty="0"/>
              <a:t>アーキテクチャリファレンスマニュアルでは、セキュアおよび非セキュアという用語を使用して、システムのセキュリティ状態を表しています</a:t>
            </a:r>
            <a:r>
              <a:rPr lang="ja-JP" altLang="en-US" sz="1800" dirty="0" smtClean="0"/>
              <a:t>。</a:t>
            </a:r>
            <a:endParaRPr lang="en-US" altLang="ja-JP" sz="1800" dirty="0" smtClean="0"/>
          </a:p>
          <a:p>
            <a:r>
              <a:rPr lang="ja-JP" altLang="en-US" sz="1800" dirty="0" smtClean="0"/>
              <a:t>非セキュア</a:t>
            </a:r>
            <a:r>
              <a:rPr lang="ja-JP" altLang="en-US" sz="1800" dirty="0"/>
              <a:t>状態は、自動的にセキュリティの脆弱性を意味するのではなく、通常の動作を意味するため、通常の世界と同じです。 </a:t>
            </a:r>
            <a:endParaRPr lang="en-US" altLang="ja-JP" sz="1800" dirty="0" smtClean="0"/>
          </a:p>
          <a:p>
            <a:r>
              <a:rPr lang="ja-JP" altLang="en-US" sz="1800" dirty="0" smtClean="0"/>
              <a:t>通常</a:t>
            </a:r>
            <a:r>
              <a:rPr lang="ja-JP" altLang="en-US" sz="1800" dirty="0"/>
              <a:t>、非セキュアワールドとセキュアワールドの間にはマスターとスレーブの関係があるため、通常のワールドがセキュアモニターコール（</a:t>
            </a:r>
            <a:r>
              <a:rPr lang="en-US" altLang="ja-JP" sz="1800" dirty="0"/>
              <a:t>SMC</a:t>
            </a:r>
            <a:r>
              <a:rPr lang="ja-JP" altLang="en-US" sz="1800" dirty="0"/>
              <a:t>）を実行するときにのみセキュアワールドが実行されます（</a:t>
            </a:r>
            <a:r>
              <a:rPr lang="en-US" altLang="ja-JP" sz="1800" dirty="0"/>
              <a:t>ARMv8-A</a:t>
            </a:r>
            <a:r>
              <a:rPr lang="ja-JP" altLang="en-US" sz="1800" dirty="0"/>
              <a:t>アーキテクチャリファレンスマニュアルの</a:t>
            </a:r>
            <a:r>
              <a:rPr lang="en-US" altLang="ja-JP" sz="1800" dirty="0"/>
              <a:t>SMC</a:t>
            </a:r>
            <a:r>
              <a:rPr lang="ja-JP" altLang="en-US" sz="1800" dirty="0"/>
              <a:t>命令を参照）。 </a:t>
            </a:r>
            <a:endParaRPr lang="en-US" altLang="ja-JP" sz="1800" dirty="0" smtClean="0"/>
          </a:p>
          <a:p>
            <a:r>
              <a:rPr lang="ja-JP" altLang="en-US" sz="1800" dirty="0" smtClean="0"/>
              <a:t> </a:t>
            </a:r>
            <a:r>
              <a:rPr lang="ja-JP" altLang="en-US" sz="1800" dirty="0"/>
              <a:t>ワールドという言葉の使用は、実際には実行状態だけでなく、その状態でのみアクセス可能なすべてのメモリおよびペリフェラルも表すために使用されます</a:t>
            </a:r>
            <a:r>
              <a:rPr lang="ja-JP" altLang="en-US" sz="1800" dirty="0" smtClean="0"/>
              <a:t>。</a:t>
            </a:r>
            <a:endParaRPr lang="en-US" altLang="ja-JP" sz="1800" dirty="0" smtClean="0"/>
          </a:p>
          <a:p>
            <a:r>
              <a:rPr lang="ja-JP" altLang="en-US" sz="1800" dirty="0"/>
              <a:t>アーキテクチャへの追加は、単一の物理コアが通常の世界とセキュアな世界の両方からコードをタイムスライス方式で実行できることを意味しますが、これは、以下</a:t>
            </a:r>
            <a:r>
              <a:rPr lang="ja-JP" altLang="en-US" sz="1800" dirty="0" smtClean="0"/>
              <a:t>に</a:t>
            </a:r>
            <a:r>
              <a:rPr lang="ja-JP" altLang="en-US" sz="1800" dirty="0"/>
              <a:t>安全な</a:t>
            </a:r>
            <a:r>
              <a:rPr lang="ja-JP" altLang="en-US" sz="1800" dirty="0" smtClean="0"/>
              <a:t>世界によって</a:t>
            </a:r>
            <a:r>
              <a:rPr lang="ja-JP" altLang="en-US" sz="1800" dirty="0"/>
              <a:t>のみアクセスできるように構成できる割り込み生成ペリフェラルの可用性に依存します </a:t>
            </a:r>
            <a:r>
              <a:rPr lang="ja-JP" altLang="en-US" sz="1800" dirty="0" smtClean="0"/>
              <a:t>。 </a:t>
            </a:r>
            <a:endParaRPr lang="en-US" altLang="ja-JP" sz="1800" dirty="0" smtClean="0"/>
          </a:p>
          <a:p>
            <a:r>
              <a:rPr lang="ja-JP" altLang="en-US" sz="1800" dirty="0" smtClean="0"/>
              <a:t>たとえば</a:t>
            </a:r>
            <a:r>
              <a:rPr lang="ja-JP" altLang="en-US" sz="1800" dirty="0"/>
              <a:t>、セキュアタイマー割り込みを使用して、プリエンプティブマルチタスクに似た方法で、セキュアワールドの実行時間を保証できます。</a:t>
            </a:r>
          </a:p>
          <a:p>
            <a:r>
              <a:rPr lang="ja-JP" altLang="en-US" sz="1800" dirty="0"/>
              <a:t>このような周辺機器は、プラットフォーム設計者がサポートしようとしているセキュリティのレベルと使用例に応じて、利用できる場合と利用できない場合があります。</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spTree>
    <p:extLst>
      <p:ext uri="{BB962C8B-B14F-4D97-AF65-F5344CB8AC3E}">
        <p14:creationId xmlns:p14="http://schemas.microsoft.com/office/powerpoint/2010/main" val="2451995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TrustZone</a:t>
            </a:r>
            <a:r>
              <a:rPr lang="en-US" altLang="ja-JP" dirty="0"/>
              <a:t> hardware architecture</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smtClean="0"/>
              <a:t>あるいは</a:t>
            </a:r>
            <a:r>
              <a:rPr lang="ja-JP" altLang="en-US" sz="1800" dirty="0"/>
              <a:t>、協調マルチタスクに近い実行モデルを使用できます</a:t>
            </a:r>
            <a:r>
              <a:rPr lang="ja-JP" altLang="en-US" sz="1800" dirty="0" smtClean="0"/>
              <a:t>。</a:t>
            </a:r>
            <a:endParaRPr lang="en-US" altLang="ja-JP" sz="1800" dirty="0" smtClean="0"/>
          </a:p>
          <a:p>
            <a:r>
              <a:rPr lang="ja-JP" altLang="en-US" sz="1800" dirty="0" smtClean="0"/>
              <a:t>この</a:t>
            </a:r>
            <a:r>
              <a:rPr lang="ja-JP" altLang="en-US" sz="1800" dirty="0"/>
              <a:t>場合、セキュアワールドは、各ワールドがアクセスできるリソースに関して通常のワールドから独立していますが、実行時間のスケジューリングは、通常、</a:t>
            </a:r>
            <a:r>
              <a:rPr lang="en-US" altLang="ja-JP" sz="1800" dirty="0"/>
              <a:t>2</a:t>
            </a:r>
            <a:r>
              <a:rPr lang="ja-JP" altLang="en-US" sz="1800" dirty="0" err="1"/>
              <a:t>つの</a:t>
            </a:r>
            <a:r>
              <a:rPr lang="ja-JP" altLang="en-US" sz="1800" dirty="0"/>
              <a:t>ワールド間で相互に依存して</a:t>
            </a:r>
            <a:r>
              <a:rPr lang="ja-JP" altLang="en-US" sz="1800" dirty="0" smtClean="0"/>
              <a:t>います。</a:t>
            </a:r>
            <a:endParaRPr lang="en-US" altLang="ja-JP" sz="1800" dirty="0"/>
          </a:p>
          <a:p>
            <a:r>
              <a:rPr lang="ja-JP" altLang="en-US" sz="1800" dirty="0" smtClean="0"/>
              <a:t>ファームウェア</a:t>
            </a:r>
            <a:r>
              <a:rPr lang="ja-JP" altLang="en-US" sz="1800" dirty="0"/>
              <a:t>やその他のシステムソフトウェアと同様に、セキュアな世界のソフトウェア</a:t>
            </a:r>
            <a:r>
              <a:rPr lang="ja-JP" altLang="en-US" sz="1800" dirty="0" smtClean="0"/>
              <a:t>はシステム</a:t>
            </a:r>
            <a:r>
              <a:rPr lang="ja-JP" altLang="en-US" sz="1800" dirty="0"/>
              <a:t>の他の部分への影響を最小限に抑えるように注意してください</a:t>
            </a:r>
            <a:r>
              <a:rPr lang="ja-JP" altLang="en-US" sz="1800" dirty="0" smtClean="0"/>
              <a:t>。</a:t>
            </a:r>
            <a:endParaRPr lang="en-US" altLang="ja-JP" sz="1800" dirty="0" smtClean="0"/>
          </a:p>
          <a:p>
            <a:r>
              <a:rPr lang="ja-JP" altLang="en-US" sz="1800" dirty="0" smtClean="0"/>
              <a:t>たとえば</a:t>
            </a:r>
            <a:r>
              <a:rPr lang="ja-JP" altLang="en-US" sz="1800" dirty="0"/>
              <a:t>、ノーマルワールドから要求されたアクションを実行しない限り、通常はかなりの実行時間の消費を回避する必要があり、非セキュアな割り込みはできるだけ早くノーマルワールドに通知する必要があります</a:t>
            </a:r>
            <a:r>
              <a:rPr lang="ja-JP" altLang="en-US" sz="1800" dirty="0" smtClean="0"/>
              <a:t>。</a:t>
            </a:r>
            <a:endParaRPr lang="en-US" altLang="ja-JP" sz="1800" dirty="0" smtClean="0"/>
          </a:p>
          <a:p>
            <a:r>
              <a:rPr lang="ja-JP" altLang="en-US" sz="1800" dirty="0" smtClean="0"/>
              <a:t>これ</a:t>
            </a:r>
            <a:r>
              <a:rPr lang="ja-JP" altLang="en-US" sz="1800" dirty="0"/>
              <a:t>により、大規模な移植を必要とせずに、正常なソフトウェアのパフォーマンスと応答性を確保できます</a:t>
            </a:r>
            <a:r>
              <a:rPr lang="ja-JP" altLang="en-US" sz="1800" dirty="0" smtClean="0"/>
              <a:t>。</a:t>
            </a:r>
            <a:endParaRPr lang="en-US" altLang="ja-JP" sz="1800" dirty="0" smtClean="0"/>
          </a:p>
          <a:p>
            <a:r>
              <a:rPr lang="ja-JP" altLang="en-US" sz="1800" dirty="0"/>
              <a:t>メモリシステムは、周辺機器とメモリのアドレスに付随する追加のビットによって分割されます。 </a:t>
            </a:r>
            <a:endParaRPr lang="en-US" altLang="ja-JP" sz="1800" dirty="0" smtClean="0"/>
          </a:p>
          <a:p>
            <a:r>
              <a:rPr lang="en-US" altLang="ja-JP" sz="1800" dirty="0" smtClean="0"/>
              <a:t>NS</a:t>
            </a:r>
            <a:r>
              <a:rPr lang="ja-JP" altLang="en-US" sz="1800" dirty="0"/>
              <a:t>ビットと呼ばれるこのビットは、アクセスがセキュアか非セキュアかを示します。 このビットは、キャッシュタグやシステムメモリや周辺機器へのアクセスなど、すべてのメモリシステムトランザクションに追加されます。 </a:t>
            </a:r>
            <a:endParaRPr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spTree>
    <p:extLst>
      <p:ext uri="{BB962C8B-B14F-4D97-AF65-F5344CB8AC3E}">
        <p14:creationId xmlns:p14="http://schemas.microsoft.com/office/powerpoint/2010/main" val="87014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TrustZone</a:t>
            </a:r>
            <a:r>
              <a:rPr lang="en-US" altLang="ja-JP" dirty="0"/>
              <a:t> hardware architecture</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この追加のアドレスビットは、セキュアワールド用の物理アドレス空間と、ノーマルワールド用の完全に別の物理アドレス空間を提供します</a:t>
            </a:r>
            <a:r>
              <a:rPr lang="ja-JP" altLang="en-US" sz="1800" dirty="0" smtClean="0"/>
              <a:t>。</a:t>
            </a:r>
            <a:endParaRPr lang="en-US" altLang="ja-JP" sz="1800" dirty="0" smtClean="0"/>
          </a:p>
          <a:p>
            <a:r>
              <a:rPr lang="ja-JP" altLang="en-US" sz="1800" dirty="0" smtClean="0"/>
              <a:t>ノーマルワールド</a:t>
            </a:r>
            <a:r>
              <a:rPr lang="ja-JP" altLang="en-US" sz="1800" dirty="0"/>
              <a:t>で実行されているソフトウェアは、コアがノーマルワールドによって生成されたメモリトランザクションで常に</a:t>
            </a:r>
            <a:r>
              <a:rPr lang="en-US" altLang="ja-JP" sz="1800" dirty="0"/>
              <a:t>NS</a:t>
            </a:r>
            <a:r>
              <a:rPr lang="ja-JP" altLang="en-US" sz="1800" dirty="0"/>
              <a:t>ビットを</a:t>
            </a:r>
            <a:r>
              <a:rPr lang="en-US" altLang="ja-JP" sz="1800" dirty="0"/>
              <a:t>1</a:t>
            </a:r>
            <a:r>
              <a:rPr lang="ja-JP" altLang="en-US" sz="1800" dirty="0"/>
              <a:t>に設定するため、メモリへの非セキュアアクセスのみを実行できます</a:t>
            </a:r>
            <a:r>
              <a:rPr lang="ja-JP" altLang="en-US" sz="1800" dirty="0" smtClean="0"/>
              <a:t>。</a:t>
            </a:r>
            <a:endParaRPr lang="en-US" altLang="ja-JP" sz="1800" dirty="0" smtClean="0"/>
          </a:p>
          <a:p>
            <a:r>
              <a:rPr lang="ja-JP" altLang="en-US" sz="1800" dirty="0" smtClean="0"/>
              <a:t>セキュア</a:t>
            </a:r>
            <a:r>
              <a:rPr lang="ja-JP" altLang="en-US" sz="1800" dirty="0"/>
              <a:t>な世界で実行されているソフトウェアは、通常、セキュアなメモリアクセスのみを行いますが、ページテーブルエントリの</a:t>
            </a:r>
            <a:r>
              <a:rPr lang="en-US" altLang="ja-JP" sz="1800" dirty="0"/>
              <a:t>NS</a:t>
            </a:r>
            <a:r>
              <a:rPr lang="ja-JP" altLang="en-US" sz="1800" dirty="0"/>
              <a:t>および</a:t>
            </a:r>
            <a:r>
              <a:rPr lang="en-US" altLang="ja-JP" sz="1800" dirty="0" err="1"/>
              <a:t>NSTable</a:t>
            </a:r>
            <a:r>
              <a:rPr lang="ja-JP" altLang="en-US" sz="1800" dirty="0"/>
              <a:t>フラグを使用して、特定のメモリマッピングに対して非セキュアなアクセスを行うこともできます</a:t>
            </a:r>
            <a:r>
              <a:rPr lang="ja-JP" altLang="en-US" sz="1800" dirty="0" smtClean="0"/>
              <a:t>。</a:t>
            </a:r>
            <a:endParaRPr lang="en-US" altLang="ja-JP" sz="1800" dirty="0"/>
          </a:p>
          <a:p>
            <a:r>
              <a:rPr lang="ja-JP" altLang="en-US" sz="1800" dirty="0" smtClean="0"/>
              <a:t>セキュア</a:t>
            </a:r>
            <a:r>
              <a:rPr lang="ja-JP" altLang="en-US" sz="1800" dirty="0"/>
              <a:t>としてマークされているキャッシュデータに非セキュアアクセスを実行しようとすると、キャッシュミスが発生します</a:t>
            </a:r>
            <a:r>
              <a:rPr lang="ja-JP" altLang="en-US" sz="1800" dirty="0" smtClean="0"/>
              <a:t>。</a:t>
            </a:r>
            <a:endParaRPr lang="en-US" altLang="ja-JP" sz="1800" dirty="0" smtClean="0"/>
          </a:p>
          <a:p>
            <a:r>
              <a:rPr lang="ja-JP" altLang="en-US" sz="1800" dirty="0" smtClean="0"/>
              <a:t>セキュア</a:t>
            </a:r>
            <a:r>
              <a:rPr lang="ja-JP" altLang="en-US" sz="1800" dirty="0"/>
              <a:t>とマークされた外部メモリへの非セキュアアクセスを実行しようとすると、メモリシステムは要求を拒否し、スレーブデバイスはエラー応答を返します</a:t>
            </a:r>
            <a:r>
              <a:rPr lang="ja-JP" altLang="en-US" sz="1800" dirty="0" smtClean="0"/>
              <a:t>。</a:t>
            </a:r>
            <a:endParaRPr lang="en-US" altLang="ja-JP" sz="1800" dirty="0" smtClean="0"/>
          </a:p>
          <a:p>
            <a:r>
              <a:rPr lang="ja-JP" altLang="en-US" sz="1800" dirty="0" smtClean="0"/>
              <a:t>非セキュアシステム</a:t>
            </a:r>
            <a:r>
              <a:rPr lang="ja-JP" altLang="en-US" sz="1800" dirty="0"/>
              <a:t>には、</a:t>
            </a:r>
            <a:r>
              <a:rPr lang="en-US" altLang="ja-JP" sz="1800" dirty="0" err="1"/>
              <a:t>Securememory</a:t>
            </a:r>
            <a:r>
              <a:rPr lang="ja-JP" altLang="en-US" sz="1800" dirty="0" err="1"/>
              <a:t>への</a:t>
            </a:r>
            <a:r>
              <a:rPr lang="ja-JP" altLang="en-US" sz="1800" dirty="0"/>
              <a:t>アクセス試行が原因でエラーが発生したことを示すものはありません。</a:t>
            </a:r>
          </a:p>
          <a:p>
            <a:endParaRPr lang="ja-JP" altLang="en-US" sz="1800" dirty="0"/>
          </a:p>
          <a:p>
            <a:endParaRPr lang="en-US" altLang="ja-JP"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spTree>
    <p:extLst>
      <p:ext uri="{BB962C8B-B14F-4D97-AF65-F5344CB8AC3E}">
        <p14:creationId xmlns:p14="http://schemas.microsoft.com/office/powerpoint/2010/main" val="2972677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TrustZone</a:t>
            </a:r>
            <a:r>
              <a:rPr lang="en-US" altLang="ja-JP" dirty="0"/>
              <a:t> hardware architecture</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AArch64</a:t>
            </a:r>
            <a:r>
              <a:rPr lang="ja-JP" altLang="en-US" sz="1800" dirty="0"/>
              <a:t>では、</a:t>
            </a:r>
            <a:r>
              <a:rPr lang="en-US" altLang="ja-JP" sz="1800" dirty="0"/>
              <a:t>EL3</a:t>
            </a:r>
            <a:r>
              <a:rPr lang="ja-JP" altLang="en-US" sz="1800" dirty="0" err="1"/>
              <a:t>には</a:t>
            </a:r>
            <a:r>
              <a:rPr lang="ja-JP" altLang="en-US" sz="1800" dirty="0"/>
              <a:t>独自の変換テーブルがあり、レジスタ</a:t>
            </a:r>
            <a:r>
              <a:rPr lang="en-US" altLang="ja-JP" sz="1800" dirty="0"/>
              <a:t>TTBR0_EL3</a:t>
            </a:r>
            <a:r>
              <a:rPr lang="ja-JP" altLang="en-US" sz="1800" dirty="0"/>
              <a:t>および</a:t>
            </a:r>
            <a:r>
              <a:rPr lang="en-US" altLang="ja-JP" sz="1800" dirty="0"/>
              <a:t>TCR_EL3</a:t>
            </a:r>
            <a:r>
              <a:rPr lang="ja-JP" altLang="en-US" sz="1800" dirty="0"/>
              <a:t>によって制御されます</a:t>
            </a:r>
            <a:r>
              <a:rPr lang="ja-JP" altLang="en-US" sz="1800" dirty="0" smtClean="0"/>
              <a:t>。</a:t>
            </a:r>
            <a:endParaRPr lang="en-US" altLang="ja-JP" sz="1800" dirty="0" smtClean="0"/>
          </a:p>
          <a:p>
            <a:r>
              <a:rPr lang="ja-JP" altLang="en-US" sz="1800" dirty="0" smtClean="0"/>
              <a:t>セキュアワールド</a:t>
            </a:r>
            <a:r>
              <a:rPr lang="ja-JP" altLang="en-US" sz="1800" dirty="0"/>
              <a:t>ではステージ</a:t>
            </a:r>
            <a:r>
              <a:rPr lang="en-US" altLang="ja-JP" sz="1800" dirty="0"/>
              <a:t>1</a:t>
            </a:r>
            <a:r>
              <a:rPr lang="ja-JP" altLang="en-US" sz="1800" dirty="0"/>
              <a:t>の翻訳のみが許可され、</a:t>
            </a:r>
            <a:r>
              <a:rPr lang="en-US" altLang="ja-JP" sz="1800" dirty="0"/>
              <a:t>TTBR1_EL3</a:t>
            </a:r>
            <a:r>
              <a:rPr lang="ja-JP" altLang="en-US" sz="1800" dirty="0"/>
              <a:t>はありません</a:t>
            </a:r>
            <a:r>
              <a:rPr lang="ja-JP" altLang="en-US" sz="1800" dirty="0" smtClean="0"/>
              <a:t>。</a:t>
            </a:r>
            <a:endParaRPr lang="en-US" altLang="ja-JP" sz="1800" dirty="0" smtClean="0"/>
          </a:p>
          <a:p>
            <a:r>
              <a:rPr lang="en-US" altLang="ja-JP" sz="1800" dirty="0" smtClean="0"/>
              <a:t>AArch64 </a:t>
            </a:r>
            <a:r>
              <a:rPr lang="en-US" altLang="ja-JP" sz="1800" dirty="0"/>
              <a:t>EL1</a:t>
            </a:r>
            <a:r>
              <a:rPr lang="ja-JP" altLang="en-US" sz="1800" dirty="0"/>
              <a:t>変換テーブルレジスタは、セキュリティ状態間でバンクされないため、</a:t>
            </a:r>
            <a:r>
              <a:rPr lang="en-US" altLang="ja-JP" sz="1800" dirty="0"/>
              <a:t>TTBR0_EL1</a:t>
            </a:r>
            <a:r>
              <a:rPr lang="ja-JP" altLang="en-US" sz="1800" dirty="0" err="1"/>
              <a:t>、</a:t>
            </a:r>
            <a:r>
              <a:rPr lang="en-US" altLang="ja-JP" sz="1800" dirty="0"/>
              <a:t>TTBR1_EL1</a:t>
            </a:r>
            <a:r>
              <a:rPr lang="ja-JP" altLang="en-US" sz="1800" dirty="0" err="1"/>
              <a:t>、</a:t>
            </a:r>
            <a:r>
              <a:rPr lang="ja-JP" altLang="en-US" sz="1800" dirty="0"/>
              <a:t>および</a:t>
            </a:r>
            <a:r>
              <a:rPr lang="en-US" altLang="ja-JP" sz="1800" dirty="0"/>
              <a:t>TCR_EL1</a:t>
            </a:r>
            <a:r>
              <a:rPr lang="ja-JP" altLang="en-US" sz="1800" dirty="0"/>
              <a:t>の値は、セキュアモニターのコンテキスト切り替え操作の一部として、ワールドごとに保存および復元する必要が</a:t>
            </a:r>
            <a:r>
              <a:rPr lang="ja-JP" altLang="en-US" sz="1800" dirty="0" smtClean="0"/>
              <a:t>あります。</a:t>
            </a:r>
            <a:endParaRPr lang="en-US" altLang="ja-JP" sz="1800" dirty="0" smtClean="0"/>
          </a:p>
          <a:p>
            <a:r>
              <a:rPr lang="ja-JP" altLang="en-US" sz="1800" dirty="0" smtClean="0"/>
              <a:t>これ</a:t>
            </a:r>
            <a:r>
              <a:rPr lang="ja-JP" altLang="en-US" sz="1800" dirty="0"/>
              <a:t>により、セキュアワールドマッピングが非表示になり、ノーマルワールドから保護された状態で、各ワールドが変換テーブルのローカルセットを持つことができます</a:t>
            </a:r>
            <a:r>
              <a:rPr lang="ja-JP" altLang="en-US" sz="1800" dirty="0" smtClean="0"/>
              <a:t>。</a:t>
            </a:r>
            <a:endParaRPr lang="en-US" altLang="ja-JP" sz="1800" dirty="0" smtClean="0"/>
          </a:p>
          <a:p>
            <a:r>
              <a:rPr lang="ja-JP" altLang="en-US" sz="1800" dirty="0" smtClean="0"/>
              <a:t>セキュアワールド</a:t>
            </a:r>
            <a:r>
              <a:rPr lang="ja-JP" altLang="en-US" sz="1800" dirty="0"/>
              <a:t>変換テーブルのエントリには、特定のアクセスがセキュアまたは非セキュアの物理アドレス空間にアクセスできるかどうかを決定する</a:t>
            </a:r>
            <a:r>
              <a:rPr lang="en-US" altLang="ja-JP" sz="1800" dirty="0"/>
              <a:t>NS</a:t>
            </a:r>
            <a:r>
              <a:rPr lang="ja-JP" altLang="en-US" sz="1800" dirty="0" smtClean="0"/>
              <a:t>および</a:t>
            </a:r>
            <a:r>
              <a:rPr lang="en-US" altLang="ja-JP" sz="1800" dirty="0" err="1" smtClean="0"/>
              <a:t>NSTable</a:t>
            </a:r>
            <a:r>
              <a:rPr lang="ja-JP" altLang="en-US" sz="1800" dirty="0"/>
              <a:t>属性ビットが含まれています</a:t>
            </a:r>
            <a:r>
              <a:rPr lang="ja-JP" altLang="en-US" sz="1800" dirty="0" smtClean="0"/>
              <a:t>。</a:t>
            </a:r>
            <a:endParaRPr lang="en-US" altLang="ja-JP" sz="1800" dirty="0" smtClean="0"/>
          </a:p>
          <a:p>
            <a:r>
              <a:rPr lang="ja-JP" altLang="en-US" sz="1800" dirty="0"/>
              <a:t>セキュアエントリと非セキュアエントリは、キャッシュおよびトランスレーションルックアサイドバッファ（</a:t>
            </a:r>
            <a:r>
              <a:rPr lang="en-US" altLang="ja-JP" sz="1800" dirty="0"/>
              <a:t>TLB</a:t>
            </a:r>
            <a:r>
              <a:rPr lang="ja-JP" altLang="en-US" sz="1800" dirty="0"/>
              <a:t>）内で共存できます</a:t>
            </a:r>
            <a:r>
              <a:rPr lang="ja-JP" altLang="en-US" sz="1800" dirty="0" smtClean="0"/>
              <a:t>。</a:t>
            </a:r>
            <a:endParaRPr lang="en-US" altLang="ja-JP" sz="1800" dirty="0" smtClean="0"/>
          </a:p>
          <a:p>
            <a:r>
              <a:rPr lang="ja-JP" altLang="en-US" sz="1800" dirty="0" smtClean="0"/>
              <a:t>ワールド</a:t>
            </a:r>
            <a:r>
              <a:rPr lang="ja-JP" altLang="en-US" sz="1800" dirty="0"/>
              <a:t>を切り替えるときにキャッシュデータを無効にする必要はありません。 </a:t>
            </a:r>
            <a:r>
              <a:rPr lang="en-US" altLang="ja-JP" sz="1800" dirty="0" err="1"/>
              <a:t>Normalworld</a:t>
            </a:r>
            <a:r>
              <a:rPr lang="ja-JP" altLang="en-US" sz="1800" dirty="0"/>
              <a:t>は非セキュアアクセスのみを生成できるため、</a:t>
            </a:r>
            <a:r>
              <a:rPr lang="en-US" altLang="ja-JP" sz="1800" dirty="0"/>
              <a:t>Non-secure</a:t>
            </a:r>
            <a:r>
              <a:rPr lang="ja-JP" altLang="en-US" sz="1800" dirty="0"/>
              <a:t>とマークされたキャッシュラインのみをヒットできますが、</a:t>
            </a:r>
            <a:r>
              <a:rPr lang="en-US" altLang="ja-JP" sz="1800" dirty="0"/>
              <a:t>Secure</a:t>
            </a:r>
            <a:r>
              <a:rPr lang="ja-JP" altLang="en-US" sz="1800" dirty="0"/>
              <a:t>ワールドはセキュアアクセスと非セキュアアクセスの両方を生成できます。</a:t>
            </a:r>
          </a:p>
          <a:p>
            <a:endParaRPr lang="en-US" altLang="ja-JP"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spTree>
    <p:extLst>
      <p:ext uri="{BB962C8B-B14F-4D97-AF65-F5344CB8AC3E}">
        <p14:creationId xmlns:p14="http://schemas.microsoft.com/office/powerpoint/2010/main" val="1063321531"/>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70849</TotalTime>
  <Words>3052</Words>
  <Application>Microsoft Office PowerPoint</Application>
  <PresentationFormat>A4 210 x 297 mm</PresentationFormat>
  <Paragraphs>161</Paragraphs>
  <Slides>24</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24</vt:i4>
      </vt:variant>
    </vt:vector>
  </HeadingPairs>
  <TitlesOfParts>
    <vt:vector size="37"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Security(17章)</vt:lpstr>
      <vt:lpstr>Security</vt:lpstr>
      <vt:lpstr>Security</vt:lpstr>
      <vt:lpstr>Security</vt:lpstr>
      <vt:lpstr>TrustZone hardware architecture</vt:lpstr>
      <vt:lpstr>TrustZone hardware architecture</vt:lpstr>
      <vt:lpstr>TrustZone hardware architecture</vt:lpstr>
      <vt:lpstr>TrustZone hardware architecture</vt:lpstr>
      <vt:lpstr>TrustZone hardware architecture</vt:lpstr>
      <vt:lpstr>TrustZone hardware architecture</vt:lpstr>
      <vt:lpstr>Switching security worlds through interrupts</vt:lpstr>
      <vt:lpstr>Switching security worlds through interrupts</vt:lpstr>
      <vt:lpstr>Switching security worlds through interrupts</vt:lpstr>
      <vt:lpstr>Switching security worlds through interrupts</vt:lpstr>
      <vt:lpstr>Security in multi-core systems</vt:lpstr>
      <vt:lpstr>Interaction of Normal and Secure worlds</vt:lpstr>
      <vt:lpstr>Interaction of Normal and Secure worlds</vt:lpstr>
      <vt:lpstr>Interaction of Normal and Secure worlds</vt:lpstr>
      <vt:lpstr>Interaction of Normal and Secure worlds</vt:lpstr>
      <vt:lpstr>Secure debug</vt:lpstr>
      <vt:lpstr>Switching between Secure and Non-secure state</vt:lpstr>
      <vt:lpstr>Switching between Secure and Non-secure state</vt:lpstr>
      <vt:lpstr>Switching between Secure and Non-secure state</vt:lpstr>
      <vt:lpstr>Switching between Secure and Non-secure state</vt:lpstr>
    </vt:vector>
  </TitlesOfParts>
  <Company>ertl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TSK_Hiramatsu</cp:lastModifiedBy>
  <cp:revision>2662</cp:revision>
  <cp:lastPrinted>2019-02-26T04:36:26Z</cp:lastPrinted>
  <dcterms:created xsi:type="dcterms:W3CDTF">2002-10-25T18:44:00Z</dcterms:created>
  <dcterms:modified xsi:type="dcterms:W3CDTF">2020-04-09T23:22:48Z</dcterms:modified>
</cp:coreProperties>
</file>