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17"/>
  </p:notesMasterIdLst>
  <p:handoutMasterIdLst>
    <p:handoutMasterId r:id="rId18"/>
  </p:handoutMasterIdLst>
  <p:sldIdLst>
    <p:sldId id="1312" r:id="rId3"/>
    <p:sldId id="1605" r:id="rId4"/>
    <p:sldId id="1606" r:id="rId5"/>
    <p:sldId id="1608" r:id="rId6"/>
    <p:sldId id="1607" r:id="rId7"/>
    <p:sldId id="1609" r:id="rId8"/>
    <p:sldId id="1611" r:id="rId9"/>
    <p:sldId id="1612" r:id="rId10"/>
    <p:sldId id="1610" r:id="rId11"/>
    <p:sldId id="1613" r:id="rId12"/>
    <p:sldId id="1615" r:id="rId13"/>
    <p:sldId id="1614" r:id="rId14"/>
    <p:sldId id="1616" r:id="rId15"/>
    <p:sldId id="1617" r:id="rId16"/>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118" d="100"/>
          <a:sy n="118" d="100"/>
        </p:scale>
        <p:origin x="588" y="8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467"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ja-JP" altLang="en-US" sz="3600" dirty="0" smtClean="0"/>
              <a:t>基本</a:t>
            </a:r>
            <a:r>
              <a:rPr lang="en-US" altLang="ja-JP" sz="3600" dirty="0" smtClean="0"/>
              <a:t>(1,2,3</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
        <p:nvSpPr>
          <p:cNvPr id="7" name="Text Box 5"/>
          <p:cNvSpPr txBox="1">
            <a:spLocks noChangeArrowheads="1"/>
          </p:cNvSpPr>
          <p:nvPr/>
        </p:nvSpPr>
        <p:spPr bwMode="auto">
          <a:xfrm>
            <a:off x="7631520" y="903288"/>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r" eaLnBrk="1" hangingPunct="1"/>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東海ソフト勉強会</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eaLnBrk="1" hangingPunct="1"/>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17</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日</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Execution states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AArch64</a:t>
            </a:r>
          </a:p>
          <a:p>
            <a:pPr lvl="1"/>
            <a:r>
              <a:rPr lang="en-US" altLang="ja-JP" sz="2000" dirty="0" smtClean="0"/>
              <a:t>A64</a:t>
            </a:r>
            <a:r>
              <a:rPr lang="ja-JP" altLang="en-US" sz="2000" dirty="0" smtClean="0"/>
              <a:t>命令を実行可能</a:t>
            </a:r>
            <a:endParaRPr lang="en-US" altLang="ja-JP" sz="2000" dirty="0"/>
          </a:p>
          <a:p>
            <a:r>
              <a:rPr kumimoji="1" lang="en-US" altLang="ja-JP" sz="2000" dirty="0" smtClean="0"/>
              <a:t>AArch32</a:t>
            </a:r>
          </a:p>
          <a:p>
            <a:pPr lvl="1"/>
            <a:r>
              <a:rPr lang="en-US" altLang="ja-JP" sz="2000" dirty="0" smtClean="0"/>
              <a:t>A32</a:t>
            </a:r>
            <a:r>
              <a:rPr lang="ja-JP" altLang="en-US" sz="2000" dirty="0" smtClean="0"/>
              <a:t>または</a:t>
            </a:r>
            <a:r>
              <a:rPr lang="en-US" altLang="ja-JP" sz="2000" dirty="0" smtClean="0"/>
              <a:t>T32</a:t>
            </a:r>
            <a:r>
              <a:rPr lang="ja-JP" altLang="en-US" sz="2000" dirty="0" smtClean="0"/>
              <a:t>命令を実行可能</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pic>
        <p:nvPicPr>
          <p:cNvPr id="5" name="図 4"/>
          <p:cNvPicPr>
            <a:picLocks noChangeAspect="1"/>
          </p:cNvPicPr>
          <p:nvPr/>
        </p:nvPicPr>
        <p:blipFill>
          <a:blip r:embed="rId2"/>
          <a:stretch>
            <a:fillRect/>
          </a:stretch>
        </p:blipFill>
        <p:spPr>
          <a:xfrm>
            <a:off x="121633" y="3892270"/>
            <a:ext cx="4631871" cy="2209126"/>
          </a:xfrm>
          <a:prstGeom prst="rect">
            <a:avLst/>
          </a:prstGeom>
        </p:spPr>
      </p:pic>
      <p:pic>
        <p:nvPicPr>
          <p:cNvPr id="6" name="図 5"/>
          <p:cNvPicPr>
            <a:picLocks noChangeAspect="1"/>
          </p:cNvPicPr>
          <p:nvPr/>
        </p:nvPicPr>
        <p:blipFill>
          <a:blip r:embed="rId3"/>
          <a:stretch>
            <a:fillRect/>
          </a:stretch>
        </p:blipFill>
        <p:spPr>
          <a:xfrm>
            <a:off x="4962886" y="3760678"/>
            <a:ext cx="4821579" cy="2413545"/>
          </a:xfrm>
          <a:prstGeom prst="rect">
            <a:avLst/>
          </a:prstGeom>
        </p:spPr>
      </p:pic>
      <p:sp>
        <p:nvSpPr>
          <p:cNvPr id="7" name="テキスト ボックス 6"/>
          <p:cNvSpPr txBox="1"/>
          <p:nvPr/>
        </p:nvSpPr>
        <p:spPr>
          <a:xfrm>
            <a:off x="2045857" y="3475789"/>
            <a:ext cx="1242648" cy="377026"/>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AArch64</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784719" y="3470007"/>
            <a:ext cx="1242648" cy="377026"/>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AArch32</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9252586" y="4116022"/>
            <a:ext cx="569000" cy="245586"/>
          </a:xfrm>
          <a:prstGeom prst="rect">
            <a:avLst/>
          </a:prstGeom>
          <a:solidFill>
            <a:schemeClr val="bg1"/>
          </a:solidFill>
        </p:spPr>
        <p:txBody>
          <a:bodyPr wrap="none" rtlCol="0">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PL0</a:t>
            </a:r>
            <a:endPar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9326763" y="4899536"/>
            <a:ext cx="569000" cy="245586"/>
          </a:xfrm>
          <a:prstGeom prst="rect">
            <a:avLst/>
          </a:prstGeom>
          <a:solidFill>
            <a:schemeClr val="bg1"/>
          </a:solidFill>
        </p:spPr>
        <p:txBody>
          <a:bodyPr wrap="none" rtlCol="0">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PL1</a:t>
            </a:r>
            <a:endPar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7557750" y="5135617"/>
            <a:ext cx="569000" cy="245586"/>
          </a:xfrm>
          <a:prstGeom prst="rect">
            <a:avLst/>
          </a:prstGeom>
          <a:solidFill>
            <a:schemeClr val="bg1"/>
          </a:solidFill>
        </p:spPr>
        <p:txBody>
          <a:bodyPr wrap="none" rtlCol="0">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PL2</a:t>
            </a:r>
            <a:endPar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11"/>
          <p:cNvSpPr txBox="1"/>
          <p:nvPr/>
        </p:nvSpPr>
        <p:spPr>
          <a:xfrm>
            <a:off x="7545175" y="4582600"/>
            <a:ext cx="569000" cy="245586"/>
          </a:xfrm>
          <a:prstGeom prst="rect">
            <a:avLst/>
          </a:prstGeom>
          <a:solidFill>
            <a:schemeClr val="bg1"/>
          </a:solidFill>
        </p:spPr>
        <p:txBody>
          <a:bodyPr wrap="none" rtlCol="0">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PL1</a:t>
            </a:r>
            <a:endPar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7568102" y="4130858"/>
            <a:ext cx="569000" cy="245586"/>
          </a:xfrm>
          <a:prstGeom prst="rect">
            <a:avLst/>
          </a:prstGeom>
          <a:solidFill>
            <a:schemeClr val="bg1"/>
          </a:solidFill>
        </p:spPr>
        <p:txBody>
          <a:bodyPr wrap="none" rtlCol="0">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PL0</a:t>
            </a:r>
            <a:endPar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6146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Exception Level </a:t>
            </a:r>
            <a:r>
              <a:rPr lang="ja-JP" altLang="en-US" dirty="0" smtClean="0"/>
              <a:t>の変更</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ARMv7</a:t>
            </a:r>
            <a:r>
              <a:rPr kumimoji="1" lang="ja-JP" altLang="en-US" sz="2000" dirty="0" smtClean="0"/>
              <a:t>ではプロッサモードは例外を受け付けると自動的に変わる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pic>
        <p:nvPicPr>
          <p:cNvPr id="6" name="図 5"/>
          <p:cNvPicPr>
            <a:picLocks noChangeAspect="1"/>
          </p:cNvPicPr>
          <p:nvPr/>
        </p:nvPicPr>
        <p:blipFill>
          <a:blip r:embed="rId2"/>
          <a:stretch>
            <a:fillRect/>
          </a:stretch>
        </p:blipFill>
        <p:spPr>
          <a:xfrm>
            <a:off x="1159586" y="1661230"/>
            <a:ext cx="7559310" cy="4780052"/>
          </a:xfrm>
          <a:prstGeom prst="rect">
            <a:avLst/>
          </a:prstGeom>
        </p:spPr>
      </p:pic>
    </p:spTree>
    <p:extLst>
      <p:ext uri="{BB962C8B-B14F-4D97-AF65-F5344CB8AC3E}">
        <p14:creationId xmlns:p14="http://schemas.microsoft.com/office/powerpoint/2010/main" val="95387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Exception Level </a:t>
            </a:r>
            <a:r>
              <a:rPr lang="ja-JP" altLang="en-US" dirty="0"/>
              <a:t>の変更</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smtClean="0"/>
              <a:t>ARMv7</a:t>
            </a:r>
            <a:r>
              <a:rPr lang="ja-JP" altLang="en-US" sz="2000" dirty="0" smtClean="0"/>
              <a:t>のモードは</a:t>
            </a:r>
            <a:r>
              <a:rPr lang="en-US" altLang="ja-JP" sz="2000" dirty="0" smtClean="0"/>
              <a:t>ARMv-8</a:t>
            </a:r>
            <a:r>
              <a:rPr lang="ja-JP" altLang="en-US" sz="2000" dirty="0" smtClean="0"/>
              <a:t>の</a:t>
            </a:r>
            <a:r>
              <a:rPr lang="en-US" altLang="ja-JP" sz="2000" dirty="0" smtClean="0"/>
              <a:t>32bit</a:t>
            </a:r>
            <a:r>
              <a:rPr lang="ja-JP" altLang="en-US" sz="2000" dirty="0" smtClean="0"/>
              <a:t>モードで次のようにマップさている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7" name="図 6"/>
          <p:cNvPicPr>
            <a:picLocks noChangeAspect="1"/>
          </p:cNvPicPr>
          <p:nvPr/>
        </p:nvPicPr>
        <p:blipFill>
          <a:blip r:embed="rId2"/>
          <a:stretch>
            <a:fillRect/>
          </a:stretch>
        </p:blipFill>
        <p:spPr>
          <a:xfrm>
            <a:off x="343958" y="1901628"/>
            <a:ext cx="3847643" cy="4264629"/>
          </a:xfrm>
          <a:prstGeom prst="rect">
            <a:avLst/>
          </a:prstGeom>
        </p:spPr>
      </p:pic>
      <p:pic>
        <p:nvPicPr>
          <p:cNvPr id="8" name="図 7"/>
          <p:cNvPicPr>
            <a:picLocks noChangeAspect="1"/>
          </p:cNvPicPr>
          <p:nvPr/>
        </p:nvPicPr>
        <p:blipFill>
          <a:blip r:embed="rId3"/>
          <a:stretch>
            <a:fillRect/>
          </a:stretch>
        </p:blipFill>
        <p:spPr>
          <a:xfrm>
            <a:off x="4148807" y="2743200"/>
            <a:ext cx="5634464" cy="2191180"/>
          </a:xfrm>
          <a:prstGeom prst="rect">
            <a:avLst/>
          </a:prstGeom>
        </p:spPr>
      </p:pic>
    </p:spTree>
    <p:extLst>
      <p:ext uri="{BB962C8B-B14F-4D97-AF65-F5344CB8AC3E}">
        <p14:creationId xmlns:p14="http://schemas.microsoft.com/office/powerpoint/2010/main" val="395679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Exception Level </a:t>
            </a:r>
            <a:r>
              <a:rPr lang="ja-JP" altLang="en-US" dirty="0"/>
              <a:t>の</a:t>
            </a:r>
            <a:r>
              <a:rPr lang="ja-JP" altLang="en-US" dirty="0" smtClean="0"/>
              <a:t>変更（</a:t>
            </a:r>
            <a:r>
              <a:rPr lang="en-US" altLang="ja-JP" dirty="0" smtClean="0"/>
              <a:t>AArch64</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次のルールに従う</a:t>
            </a:r>
            <a:endParaRPr kumimoji="1" lang="en-US" altLang="ja-JP" sz="2000" dirty="0" smtClean="0"/>
          </a:p>
          <a:p>
            <a:pPr lvl="1"/>
            <a:r>
              <a:rPr kumimoji="1" lang="ja-JP" altLang="en-US" sz="2000" dirty="0" smtClean="0"/>
              <a:t>高い例外レベル</a:t>
            </a:r>
            <a:r>
              <a:rPr kumimoji="1" lang="en-US" altLang="ja-JP" sz="2000" dirty="0" smtClean="0"/>
              <a:t>(</a:t>
            </a:r>
            <a:r>
              <a:rPr kumimoji="1" lang="ja-JP" altLang="en-US" sz="2000" dirty="0" smtClean="0"/>
              <a:t>例</a:t>
            </a:r>
            <a:r>
              <a:rPr kumimoji="1" lang="en-US" altLang="ja-JP" sz="2000" dirty="0" smtClean="0"/>
              <a:t>EL0</a:t>
            </a:r>
            <a:r>
              <a:rPr kumimoji="1" lang="ja-JP" altLang="en-US" sz="2000" dirty="0" smtClean="0"/>
              <a:t>から</a:t>
            </a:r>
            <a:r>
              <a:rPr kumimoji="1" lang="en-US" altLang="ja-JP" sz="2000" dirty="0" smtClean="0"/>
              <a:t>EL1)</a:t>
            </a:r>
            <a:r>
              <a:rPr kumimoji="1" lang="ja-JP" altLang="en-US" sz="2000" dirty="0" smtClean="0"/>
              <a:t>に移動すると特権レベルが上がる</a:t>
            </a:r>
            <a:endParaRPr kumimoji="1" lang="en-US" altLang="ja-JP" sz="2000" dirty="0" smtClean="0"/>
          </a:p>
          <a:p>
            <a:pPr lvl="1"/>
            <a:r>
              <a:rPr kumimoji="1" lang="en-US" altLang="ja-JP" sz="2000" dirty="0" smtClean="0"/>
              <a:t>EL0</a:t>
            </a:r>
            <a:r>
              <a:rPr kumimoji="1" lang="ja-JP" altLang="en-US" sz="2000" dirty="0" smtClean="0"/>
              <a:t>で例外が発生すると</a:t>
            </a:r>
            <a:r>
              <a:rPr kumimoji="1" lang="en-US" altLang="ja-JP" sz="2000" dirty="0" smtClean="0"/>
              <a:t>EL1</a:t>
            </a:r>
            <a:r>
              <a:rPr kumimoji="1" lang="ja-JP" altLang="en-US" sz="2000" dirty="0" err="1" smtClean="0"/>
              <a:t>に遷</a:t>
            </a:r>
            <a:r>
              <a:rPr kumimoji="1" lang="ja-JP" altLang="en-US" sz="2000" dirty="0" smtClean="0"/>
              <a:t>移して例外</a:t>
            </a:r>
            <a:r>
              <a:rPr kumimoji="1" lang="ja-JP" altLang="en-US" sz="2000" dirty="0" smtClean="0"/>
              <a:t>が</a:t>
            </a:r>
            <a:r>
              <a:rPr kumimoji="1" lang="ja-JP" altLang="en-US" sz="2000" dirty="0" smtClean="0"/>
              <a:t>受け付けられる</a:t>
            </a:r>
            <a:endParaRPr kumimoji="1" lang="en-US" altLang="ja-JP" sz="2000" dirty="0" smtClean="0"/>
          </a:p>
          <a:p>
            <a:pPr lvl="1"/>
            <a:r>
              <a:rPr kumimoji="1" lang="en-US" altLang="ja-JP" sz="2000" dirty="0" smtClean="0"/>
              <a:t>EL1</a:t>
            </a:r>
            <a:r>
              <a:rPr kumimoji="1" lang="ja-JP" altLang="en-US" sz="2000" dirty="0" smtClean="0"/>
              <a:t>以上では例外が</a:t>
            </a:r>
            <a:r>
              <a:rPr kumimoji="1" lang="ja-JP" altLang="en-US" sz="2000" dirty="0" smtClean="0"/>
              <a:t>受け付けられ，同じ</a:t>
            </a:r>
            <a:r>
              <a:rPr kumimoji="1" lang="en-US" altLang="ja-JP" sz="2000" dirty="0" smtClean="0"/>
              <a:t>EL</a:t>
            </a:r>
            <a:r>
              <a:rPr kumimoji="1" lang="ja-JP" altLang="en-US" sz="2000" dirty="0" smtClean="0"/>
              <a:t>でベクタ</a:t>
            </a:r>
            <a:r>
              <a:rPr kumimoji="1" lang="ja-JP" altLang="en-US" sz="2000" dirty="0" smtClean="0"/>
              <a:t>からプログラムが実行される．要因は</a:t>
            </a:r>
            <a:endParaRPr kumimoji="1" lang="en-US" altLang="ja-JP" sz="2000" dirty="0" smtClean="0"/>
          </a:p>
          <a:p>
            <a:pPr lvl="2"/>
            <a:r>
              <a:rPr kumimoji="1" lang="ja-JP" altLang="en-US" sz="2000" dirty="0" smtClean="0"/>
              <a:t>割込み，メモリシステムアボート，未定義命令，システムコール，</a:t>
            </a:r>
            <a:r>
              <a:rPr kumimoji="1" lang="en-US" altLang="ja-JP" sz="2000" dirty="0" smtClean="0"/>
              <a:t>Secure monitor </a:t>
            </a:r>
            <a:r>
              <a:rPr kumimoji="1" lang="ja-JP" altLang="en-US" sz="2000" dirty="0" smtClean="0"/>
              <a:t>または </a:t>
            </a:r>
            <a:r>
              <a:rPr kumimoji="1" lang="en-US" altLang="ja-JP" sz="2000" dirty="0" smtClean="0"/>
              <a:t>hypervisor </a:t>
            </a:r>
            <a:r>
              <a:rPr kumimoji="1" lang="ja-JP" altLang="en-US" sz="2000" dirty="0" smtClean="0"/>
              <a:t>トラップ</a:t>
            </a:r>
            <a:endParaRPr kumimoji="1" lang="en-US" altLang="ja-JP" sz="2000" dirty="0" smtClean="0"/>
          </a:p>
          <a:p>
            <a:pPr lvl="1"/>
            <a:r>
              <a:rPr kumimoji="1" lang="en-US" altLang="ja-JP" sz="2000" dirty="0" smtClean="0"/>
              <a:t>ERET</a:t>
            </a:r>
            <a:r>
              <a:rPr kumimoji="1" lang="ja-JP" altLang="en-US" sz="2000" dirty="0" smtClean="0"/>
              <a:t>命令で例外から復帰する</a:t>
            </a:r>
            <a:endParaRPr kumimoji="1" lang="en-US" altLang="ja-JP" sz="2000" dirty="0" smtClean="0"/>
          </a:p>
          <a:p>
            <a:pPr lvl="1"/>
            <a:r>
              <a:rPr kumimoji="1" lang="ja-JP" altLang="en-US" sz="2000" dirty="0" smtClean="0"/>
              <a:t>例外から</a:t>
            </a:r>
            <a:r>
              <a:rPr kumimoji="1" lang="ja-JP" altLang="en-US" sz="2000" dirty="0" smtClean="0"/>
              <a:t>復帰では，同じ例外レベルないし低い例外レベルに遷移する</a:t>
            </a:r>
            <a:endParaRPr kumimoji="1" lang="en-US" altLang="ja-JP" sz="2000" dirty="0" smtClean="0"/>
          </a:p>
          <a:p>
            <a:pPr lvl="1"/>
            <a:r>
              <a:rPr kumimoji="1" lang="en-US" altLang="ja-JP" sz="2000" dirty="0" smtClean="0"/>
              <a:t>Security </a:t>
            </a:r>
            <a:r>
              <a:rPr kumimoji="1" lang="ja-JP" altLang="en-US" sz="2000" dirty="0" smtClean="0"/>
              <a:t>状態は変化しない</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270967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Execution state(AArch32, AArch64)</a:t>
            </a:r>
            <a:r>
              <a:rPr lang="ja-JP" altLang="en-US" dirty="0" smtClean="0"/>
              <a:t>の</a:t>
            </a:r>
            <a:r>
              <a:rPr lang="ja-JP" altLang="en-US" dirty="0"/>
              <a:t>変更</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ある</a:t>
            </a:r>
            <a:r>
              <a:rPr kumimoji="1" lang="en-US" altLang="ja-JP" sz="2000" dirty="0" smtClean="0"/>
              <a:t>EL</a:t>
            </a:r>
            <a:r>
              <a:rPr kumimoji="1" lang="ja-JP" altLang="en-US" sz="2000" dirty="0" smtClean="0"/>
              <a:t>の</a:t>
            </a:r>
            <a:r>
              <a:rPr kumimoji="1" lang="en-US" altLang="ja-JP" sz="2000" dirty="0" smtClean="0"/>
              <a:t>Execution state</a:t>
            </a:r>
            <a:r>
              <a:rPr kumimoji="1" lang="ja-JP" altLang="en-US" sz="2000" dirty="0" smtClean="0"/>
              <a:t>が</a:t>
            </a:r>
            <a:r>
              <a:rPr kumimoji="1" lang="en-US" altLang="ja-JP" sz="2000" dirty="0" smtClean="0"/>
              <a:t>AArch64</a:t>
            </a:r>
            <a:r>
              <a:rPr kumimoji="1" lang="ja-JP" altLang="en-US" sz="2000" dirty="0" smtClean="0"/>
              <a:t>なら，それより低い</a:t>
            </a:r>
            <a:r>
              <a:rPr kumimoji="1" lang="en-US" altLang="ja-JP" sz="2000" dirty="0" smtClean="0"/>
              <a:t>EL</a:t>
            </a:r>
            <a:r>
              <a:rPr kumimoji="1" lang="ja-JP" altLang="en-US" sz="2000" dirty="0" smtClean="0"/>
              <a:t>で</a:t>
            </a:r>
            <a:r>
              <a:rPr kumimoji="1" lang="en-US" altLang="ja-JP" sz="2000" dirty="0" smtClean="0"/>
              <a:t>AArch32</a:t>
            </a:r>
            <a:r>
              <a:rPr kumimoji="1" lang="ja-JP" altLang="en-US" sz="2000" dirty="0" smtClean="0"/>
              <a:t>を実行可能</a:t>
            </a:r>
            <a:endParaRPr kumimoji="1" lang="en-US" altLang="ja-JP" sz="2000" dirty="0" smtClean="0"/>
          </a:p>
          <a:p>
            <a:r>
              <a:rPr kumimoji="1" lang="ja-JP" altLang="en-US" sz="2000" dirty="0" smtClean="0"/>
              <a:t>同じ</a:t>
            </a:r>
            <a:r>
              <a:rPr kumimoji="1" lang="en-US" altLang="ja-JP" sz="2000" dirty="0" smtClean="0"/>
              <a:t>EL</a:t>
            </a:r>
            <a:r>
              <a:rPr kumimoji="1" lang="ja-JP" altLang="en-US" sz="2000" dirty="0" smtClean="0"/>
              <a:t>のまま </a:t>
            </a:r>
            <a:r>
              <a:rPr lang="en-US" altLang="ja-JP" sz="2000" dirty="0" smtClean="0"/>
              <a:t>Execution state </a:t>
            </a:r>
            <a:r>
              <a:rPr lang="ja-JP" altLang="en-US" sz="2000" dirty="0" smtClean="0"/>
              <a:t>を変更することは出来ない</a:t>
            </a:r>
            <a:endParaRPr lang="en-US" altLang="ja-JP" sz="2000" dirty="0" smtClean="0"/>
          </a:p>
          <a:p>
            <a:r>
              <a:rPr kumimoji="1" lang="en-US" altLang="ja-JP" sz="2000" dirty="0" smtClean="0"/>
              <a:t>EL</a:t>
            </a:r>
            <a:r>
              <a:rPr kumimoji="1" lang="ja-JP" altLang="en-US" sz="2000" dirty="0" smtClean="0"/>
              <a:t>の変更時に </a:t>
            </a:r>
            <a:r>
              <a:rPr lang="en-US" altLang="ja-JP" sz="2000" dirty="0"/>
              <a:t>Execution state </a:t>
            </a:r>
            <a:r>
              <a:rPr lang="ja-JP" altLang="en-US" sz="2000" dirty="0"/>
              <a:t>を変更する</a:t>
            </a:r>
            <a:r>
              <a:rPr lang="ja-JP" altLang="en-US" sz="2000" dirty="0" smtClean="0"/>
              <a:t>ことができる</a:t>
            </a:r>
            <a:endParaRPr lang="en-US" altLang="ja-JP" sz="2000" dirty="0" smtClean="0"/>
          </a:p>
          <a:p>
            <a:r>
              <a:rPr lang="en-US" altLang="ja-JP" sz="2000" dirty="0" smtClean="0"/>
              <a:t>EL3</a:t>
            </a:r>
            <a:r>
              <a:rPr lang="ja-JP" altLang="en-US" sz="2000" dirty="0" smtClean="0"/>
              <a:t>は </a:t>
            </a:r>
            <a:r>
              <a:rPr lang="en-US" altLang="ja-JP" sz="2000" dirty="0"/>
              <a:t>Execution state </a:t>
            </a:r>
            <a:r>
              <a:rPr lang="ja-JP" altLang="en-US" sz="2000" dirty="0"/>
              <a:t>を変更することは</a:t>
            </a:r>
            <a:r>
              <a:rPr lang="ja-JP" altLang="en-US" sz="2000" dirty="0" smtClean="0"/>
              <a:t>出来ず，リセット時に決まる</a:t>
            </a:r>
            <a:endParaRPr lang="en-US" altLang="ja-JP" sz="2000" dirty="0" smtClean="0"/>
          </a:p>
          <a:p>
            <a:r>
              <a:rPr lang="en-US" altLang="ja-JP" sz="2000" dirty="0" smtClean="0"/>
              <a:t>EL2/1</a:t>
            </a:r>
            <a:r>
              <a:rPr lang="ja-JP" altLang="en-US" sz="2000" dirty="0" smtClean="0"/>
              <a:t>は，</a:t>
            </a:r>
            <a:r>
              <a:rPr lang="en-US" altLang="ja-JP" sz="2000" dirty="0" smtClean="0"/>
              <a:t>System register</a:t>
            </a:r>
            <a:r>
              <a:rPr lang="ja-JP" altLang="en-US" sz="2000" dirty="0" smtClean="0"/>
              <a:t>の設定で変更可能</a:t>
            </a:r>
            <a:endParaRPr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5" name="図 4"/>
          <p:cNvPicPr>
            <a:picLocks noChangeAspect="1"/>
          </p:cNvPicPr>
          <p:nvPr/>
        </p:nvPicPr>
        <p:blipFill>
          <a:blip r:embed="rId2"/>
          <a:stretch>
            <a:fillRect/>
          </a:stretch>
        </p:blipFill>
        <p:spPr>
          <a:xfrm>
            <a:off x="731762" y="3399195"/>
            <a:ext cx="8043483" cy="3042087"/>
          </a:xfrm>
          <a:prstGeom prst="rect">
            <a:avLst/>
          </a:prstGeom>
        </p:spPr>
      </p:pic>
    </p:spTree>
    <p:extLst>
      <p:ext uri="{BB962C8B-B14F-4D97-AF65-F5344CB8AC3E}">
        <p14:creationId xmlns:p14="http://schemas.microsoft.com/office/powerpoint/2010/main" val="273791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Chapter 1 : </a:t>
            </a:r>
            <a:r>
              <a:rPr kumimoji="1" lang="en-US" altLang="ja-JP" dirty="0" smtClean="0"/>
              <a:t>Introduction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ARMv8-A</a:t>
            </a:r>
            <a:r>
              <a:rPr kumimoji="1" lang="ja-JP" altLang="en-US" dirty="0" smtClean="0"/>
              <a:t>は</a:t>
            </a:r>
            <a:r>
              <a:rPr kumimoji="1" lang="en-US" altLang="ja-JP" dirty="0" smtClean="0"/>
              <a:t>2</a:t>
            </a:r>
            <a:r>
              <a:rPr kumimoji="1" lang="ja-JP" altLang="en-US" dirty="0" smtClean="0"/>
              <a:t>種類の実行モードを持つ</a:t>
            </a:r>
            <a:endParaRPr kumimoji="1" lang="en-US" altLang="ja-JP" dirty="0" smtClean="0"/>
          </a:p>
          <a:p>
            <a:pPr lvl="1"/>
            <a:r>
              <a:rPr kumimoji="1" lang="en-US" altLang="ja-JP" dirty="0" smtClean="0"/>
              <a:t>AArch64</a:t>
            </a:r>
          </a:p>
          <a:p>
            <a:pPr lvl="2"/>
            <a:r>
              <a:rPr lang="en-US" altLang="ja-JP" dirty="0" smtClean="0"/>
              <a:t>64bit</a:t>
            </a:r>
            <a:r>
              <a:rPr lang="ja-JP" altLang="en-US" dirty="0" smtClean="0"/>
              <a:t>モード，</a:t>
            </a:r>
            <a:r>
              <a:rPr lang="en-US" altLang="ja-JP" dirty="0" smtClean="0"/>
              <a:t>Linux</a:t>
            </a:r>
            <a:r>
              <a:rPr lang="ja-JP" altLang="en-US" dirty="0" smtClean="0"/>
              <a:t>等では</a:t>
            </a:r>
            <a:r>
              <a:rPr lang="en-US" altLang="ja-JP" dirty="0" smtClean="0"/>
              <a:t>ARM64</a:t>
            </a:r>
            <a:r>
              <a:rPr lang="ja-JP" altLang="en-US" dirty="0" smtClean="0"/>
              <a:t>と表記する場合がある</a:t>
            </a:r>
            <a:endParaRPr kumimoji="1" lang="en-US" altLang="ja-JP" dirty="0" smtClean="0"/>
          </a:p>
          <a:p>
            <a:pPr lvl="1"/>
            <a:r>
              <a:rPr kumimoji="1" lang="en-US" altLang="ja-JP" dirty="0" smtClean="0"/>
              <a:t>AArch32</a:t>
            </a:r>
          </a:p>
          <a:p>
            <a:pPr lvl="2"/>
            <a:r>
              <a:rPr lang="en-US" altLang="ja-JP" dirty="0" smtClean="0"/>
              <a:t>32bit</a:t>
            </a:r>
            <a:r>
              <a:rPr lang="ja-JP" altLang="en-US" dirty="0" smtClean="0"/>
              <a:t>モード，</a:t>
            </a:r>
            <a:r>
              <a:rPr lang="en-US" altLang="ja-JP" dirty="0" smtClean="0"/>
              <a:t>ARMv7</a:t>
            </a:r>
            <a:r>
              <a:rPr lang="ja-JP" altLang="en-US" dirty="0" smtClean="0"/>
              <a:t>との後方互換性を持っているモード</a:t>
            </a:r>
            <a:endParaRPr lang="en-US" altLang="ja-JP" dirty="0" smtClean="0"/>
          </a:p>
          <a:p>
            <a:r>
              <a:rPr kumimoji="1" lang="en-US" altLang="ja-JP" dirty="0" smtClean="0"/>
              <a:t>32</a:t>
            </a:r>
            <a:r>
              <a:rPr lang="en-US" altLang="ja-JP" dirty="0" smtClean="0"/>
              <a:t>bit</a:t>
            </a:r>
            <a:r>
              <a:rPr lang="ja-JP" altLang="en-US" dirty="0" smtClean="0"/>
              <a:t>から</a:t>
            </a:r>
            <a:r>
              <a:rPr lang="en-US" altLang="ja-JP" dirty="0" smtClean="0"/>
              <a:t>64bit</a:t>
            </a:r>
            <a:r>
              <a:rPr lang="ja-JP" altLang="en-US" dirty="0" err="1" smtClean="0"/>
              <a:t>への</a:t>
            </a:r>
            <a:r>
              <a:rPr lang="ja-JP" altLang="en-US" dirty="0" smtClean="0"/>
              <a:t>移行に伴う性能上のメリット</a:t>
            </a:r>
            <a:endParaRPr lang="en-US" altLang="ja-JP" dirty="0" smtClean="0"/>
          </a:p>
          <a:p>
            <a:pPr lvl="1"/>
            <a:r>
              <a:rPr kumimoji="1" lang="ja-JP" altLang="en-US" dirty="0" smtClean="0"/>
              <a:t>多くのレジスタが使用可能．引数は</a:t>
            </a:r>
            <a:r>
              <a:rPr kumimoji="1" lang="en-US" altLang="ja-JP" dirty="0" smtClean="0"/>
              <a:t>8</a:t>
            </a:r>
            <a:r>
              <a:rPr kumimoji="1" lang="ja-JP" altLang="en-US" dirty="0" smtClean="0"/>
              <a:t>個までレジスタで渡される</a:t>
            </a:r>
            <a:endParaRPr kumimoji="1" lang="en-US" altLang="ja-JP" dirty="0" smtClean="0"/>
          </a:p>
          <a:p>
            <a:pPr lvl="1"/>
            <a:r>
              <a:rPr lang="en-US" altLang="ja-JP" dirty="0"/>
              <a:t>64bit</a:t>
            </a:r>
            <a:r>
              <a:rPr lang="ja-JP" altLang="en-US" dirty="0" smtClean="0"/>
              <a:t>レジスタにより</a:t>
            </a:r>
            <a:r>
              <a:rPr lang="en-US" altLang="ja-JP" dirty="0" smtClean="0"/>
              <a:t>64bit</a:t>
            </a:r>
            <a:r>
              <a:rPr lang="ja-JP" altLang="en-US" dirty="0" smtClean="0"/>
              <a:t>の値や計算を効率的に扱える．</a:t>
            </a:r>
            <a:endParaRPr lang="en-US" altLang="ja-JP" dirty="0" smtClean="0"/>
          </a:p>
          <a:p>
            <a:pPr lvl="1"/>
            <a:r>
              <a:rPr kumimoji="1" lang="ja-JP" altLang="en-US" dirty="0" smtClean="0"/>
              <a:t>大きな仮想アドレスを使用可能</a:t>
            </a: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92228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Chapter </a:t>
            </a:r>
            <a:r>
              <a:rPr lang="en-US" altLang="ja-JP" sz="2800" dirty="0" smtClean="0"/>
              <a:t>2 : ARMv8-A </a:t>
            </a:r>
            <a:r>
              <a:rPr lang="en-US" altLang="ja-JP" sz="2800" dirty="0"/>
              <a:t>Architecture and Processors </a:t>
            </a:r>
            <a:endParaRPr kumimoji="1" lang="ja-JP" altLang="en-US" sz="2800" dirty="0"/>
          </a:p>
        </p:txBody>
      </p:sp>
      <p:sp>
        <p:nvSpPr>
          <p:cNvPr id="3" name="コンテンツ プレースホルダー 2"/>
          <p:cNvSpPr>
            <a:spLocks noGrp="1"/>
          </p:cNvSpPr>
          <p:nvPr>
            <p:ph idx="1"/>
          </p:nvPr>
        </p:nvSpPr>
        <p:spPr/>
        <p:txBody>
          <a:bodyPr/>
          <a:lstStyle/>
          <a:p>
            <a:r>
              <a:rPr kumimoji="1" lang="en-US" altLang="ja-JP" sz="2000" dirty="0" smtClean="0"/>
              <a:t>2.1 ARMv8-A</a:t>
            </a:r>
          </a:p>
          <a:p>
            <a:pPr lvl="1"/>
            <a:r>
              <a:rPr kumimoji="1" lang="ja-JP" altLang="en-US" sz="2000" dirty="0" smtClean="0"/>
              <a:t>アプリケーションプロファイルをターゲットとした</a:t>
            </a:r>
            <a:r>
              <a:rPr kumimoji="1" lang="en-US" altLang="ja-JP" sz="2000" dirty="0" smtClean="0"/>
              <a:t>ARM</a:t>
            </a:r>
            <a:r>
              <a:rPr kumimoji="1" lang="ja-JP" altLang="en-US" sz="2000" dirty="0" smtClean="0"/>
              <a:t>アーキテクチャ</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pic>
        <p:nvPicPr>
          <p:cNvPr id="5" name="図 4"/>
          <p:cNvPicPr>
            <a:picLocks noChangeAspect="1"/>
          </p:cNvPicPr>
          <p:nvPr/>
        </p:nvPicPr>
        <p:blipFill>
          <a:blip r:embed="rId2"/>
          <a:stretch>
            <a:fillRect/>
          </a:stretch>
        </p:blipFill>
        <p:spPr>
          <a:xfrm>
            <a:off x="1302817" y="2069545"/>
            <a:ext cx="6942966" cy="4371737"/>
          </a:xfrm>
          <a:prstGeom prst="rect">
            <a:avLst/>
          </a:prstGeom>
        </p:spPr>
      </p:pic>
    </p:spTree>
    <p:extLst>
      <p:ext uri="{BB962C8B-B14F-4D97-AF65-F5344CB8AC3E}">
        <p14:creationId xmlns:p14="http://schemas.microsoft.com/office/powerpoint/2010/main" val="365044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Chapter </a:t>
            </a:r>
            <a:r>
              <a:rPr lang="en-US" altLang="ja-JP" sz="2800" dirty="0" smtClean="0"/>
              <a:t>2 : ARMv8-A </a:t>
            </a:r>
            <a:r>
              <a:rPr lang="en-US" altLang="ja-JP" sz="2800" dirty="0"/>
              <a:t>Architecture and Processors </a:t>
            </a:r>
            <a:endParaRPr kumimoji="1" lang="ja-JP" altLang="en-US" sz="2800" dirty="0"/>
          </a:p>
        </p:txBody>
      </p:sp>
      <p:sp>
        <p:nvSpPr>
          <p:cNvPr id="3" name="コンテンツ プレースホルダー 2"/>
          <p:cNvSpPr>
            <a:spLocks noGrp="1"/>
          </p:cNvSpPr>
          <p:nvPr>
            <p:ph idx="1"/>
          </p:nvPr>
        </p:nvSpPr>
        <p:spPr/>
        <p:txBody>
          <a:bodyPr/>
          <a:lstStyle/>
          <a:p>
            <a:r>
              <a:rPr kumimoji="1" lang="en-US" altLang="ja-JP" sz="2000" dirty="0" smtClean="0"/>
              <a:t>ARMv8-A </a:t>
            </a:r>
            <a:r>
              <a:rPr kumimoji="1" lang="ja-JP" altLang="en-US" sz="2000" dirty="0" smtClean="0"/>
              <a:t>の特徴</a:t>
            </a:r>
            <a:endParaRPr kumimoji="1" lang="en-US" altLang="ja-JP" sz="2000" dirty="0" smtClean="0"/>
          </a:p>
          <a:p>
            <a:pPr lvl="1"/>
            <a:r>
              <a:rPr lang="en-US" altLang="ja-JP" sz="2000" dirty="0"/>
              <a:t>Large physical address</a:t>
            </a:r>
          </a:p>
          <a:p>
            <a:pPr lvl="2"/>
            <a:r>
              <a:rPr lang="en-US" altLang="ja-JP" sz="2000" dirty="0" smtClean="0"/>
              <a:t>4GB</a:t>
            </a:r>
            <a:r>
              <a:rPr lang="ja-JP" altLang="en-US" sz="2000" dirty="0" smtClean="0"/>
              <a:t>以上のメモリにアクセス可能</a:t>
            </a:r>
            <a:endParaRPr lang="en-US" altLang="ja-JP" sz="2000" dirty="0" smtClean="0"/>
          </a:p>
          <a:p>
            <a:pPr lvl="1"/>
            <a:r>
              <a:rPr lang="en-US" altLang="ja-JP" sz="2000" dirty="0" smtClean="0"/>
              <a:t>64-bit </a:t>
            </a:r>
            <a:r>
              <a:rPr lang="en-US" altLang="ja-JP" sz="2000" dirty="0"/>
              <a:t>virtual addressing</a:t>
            </a:r>
          </a:p>
          <a:p>
            <a:pPr lvl="2"/>
            <a:r>
              <a:rPr lang="en-US" altLang="ja-JP" sz="2000" dirty="0" smtClean="0"/>
              <a:t>4GB</a:t>
            </a:r>
            <a:r>
              <a:rPr lang="ja-JP" altLang="en-US" sz="2000" dirty="0" smtClean="0"/>
              <a:t>以上のアドレスを仮想アドレスとして使用可能</a:t>
            </a:r>
            <a:endParaRPr lang="en-US" altLang="ja-JP" sz="2000" dirty="0" smtClean="0"/>
          </a:p>
          <a:p>
            <a:pPr lvl="1"/>
            <a:r>
              <a:rPr lang="en-US" altLang="ja-JP" sz="2000" dirty="0" smtClean="0"/>
              <a:t>Automatic </a:t>
            </a:r>
            <a:r>
              <a:rPr lang="en-US" altLang="ja-JP" sz="2000" dirty="0"/>
              <a:t>event </a:t>
            </a:r>
            <a:r>
              <a:rPr lang="en-US" altLang="ja-JP" sz="2000" dirty="0" smtClean="0"/>
              <a:t>signaling</a:t>
            </a:r>
          </a:p>
          <a:p>
            <a:pPr lvl="2"/>
            <a:r>
              <a:rPr lang="ja-JP" altLang="en-US" sz="2000" dirty="0" smtClean="0"/>
              <a:t>この機能により電力効率のよい高性能のスピンロックを実現できる</a:t>
            </a:r>
            <a:endParaRPr lang="en-US" altLang="ja-JP" sz="2000" dirty="0"/>
          </a:p>
          <a:p>
            <a:pPr lvl="1"/>
            <a:r>
              <a:rPr lang="en-US" altLang="ja-JP" sz="2000" dirty="0" smtClean="0"/>
              <a:t>Larger </a:t>
            </a:r>
            <a:r>
              <a:rPr lang="en-US" altLang="ja-JP" sz="2000" dirty="0"/>
              <a:t>register files</a:t>
            </a:r>
          </a:p>
          <a:p>
            <a:pPr lvl="2"/>
            <a:r>
              <a:rPr lang="en-US" altLang="ja-JP" sz="2000" dirty="0" smtClean="0"/>
              <a:t>31</a:t>
            </a:r>
            <a:r>
              <a:rPr lang="ja-JP" altLang="en-US" sz="2000" dirty="0" smtClean="0"/>
              <a:t>個</a:t>
            </a:r>
            <a:r>
              <a:rPr lang="ja-JP" altLang="en-US" sz="2000" dirty="0" smtClean="0"/>
              <a:t>の</a:t>
            </a:r>
            <a:r>
              <a:rPr lang="en-US" altLang="ja-JP" sz="2000" dirty="0" smtClean="0"/>
              <a:t>64bit</a:t>
            </a:r>
            <a:r>
              <a:rPr lang="ja-JP" altLang="en-US" sz="2000" dirty="0" smtClean="0"/>
              <a:t>汎用レジスタを持っている</a:t>
            </a:r>
            <a:endParaRPr lang="en-US" altLang="ja-JP" sz="2000" dirty="0" smtClean="0"/>
          </a:p>
          <a:p>
            <a:pPr lvl="1"/>
            <a:r>
              <a:rPr lang="en-US" altLang="ja-JP" sz="2000" dirty="0" smtClean="0"/>
              <a:t>Efficient </a:t>
            </a:r>
            <a:r>
              <a:rPr lang="en-US" altLang="ja-JP" sz="2000" dirty="0"/>
              <a:t>64-bit immediate </a:t>
            </a:r>
            <a:r>
              <a:rPr lang="en-US" altLang="ja-JP" sz="2000" dirty="0" smtClean="0"/>
              <a:t>generation</a:t>
            </a:r>
          </a:p>
          <a:p>
            <a:pPr lvl="2"/>
            <a:r>
              <a:rPr lang="ja-JP" altLang="en-US" sz="2000" dirty="0" smtClean="0"/>
              <a:t>リテラルプールの必要性が少ない</a:t>
            </a:r>
            <a:endParaRPr lang="en-US" altLang="ja-JP" sz="2000" dirty="0"/>
          </a:p>
          <a:p>
            <a:pPr lvl="1"/>
            <a:r>
              <a:rPr lang="en-US" altLang="ja-JP" sz="2000" dirty="0" smtClean="0"/>
              <a:t>Large </a:t>
            </a:r>
            <a:r>
              <a:rPr lang="en-US" altLang="ja-JP" sz="2000" dirty="0"/>
              <a:t>PC-relative addressing </a:t>
            </a:r>
            <a:r>
              <a:rPr lang="en-US" altLang="ja-JP" sz="2000" dirty="0" smtClean="0"/>
              <a:t>range</a:t>
            </a:r>
          </a:p>
          <a:p>
            <a:pPr lvl="2"/>
            <a:r>
              <a:rPr lang="en-US" altLang="ja-JP" sz="2000" dirty="0" smtClean="0"/>
              <a:t>+/-</a:t>
            </a:r>
            <a:r>
              <a:rPr lang="en-US" altLang="ja-JP" sz="2000" dirty="0"/>
              <a:t>4GB </a:t>
            </a:r>
            <a:r>
              <a:rPr lang="ja-JP" altLang="en-US" sz="2000" dirty="0" smtClean="0"/>
              <a:t>のアドレスレンジを使用可能</a:t>
            </a:r>
            <a:endParaRPr lang="en-US" altLang="ja-JP" sz="2000" dirty="0" smtClean="0"/>
          </a:p>
          <a:p>
            <a:pPr lvl="1"/>
            <a:r>
              <a:rPr lang="en-US" altLang="ja-JP" sz="2000" dirty="0"/>
              <a:t>16KB and 64KB </a:t>
            </a:r>
            <a:r>
              <a:rPr lang="ja-JP" altLang="en-US" sz="2000" dirty="0"/>
              <a:t>単位の変換テーブルサイズのサポート</a:t>
            </a:r>
            <a:endParaRPr lang="en-US" altLang="ja-JP" sz="2000" dirty="0"/>
          </a:p>
          <a:p>
            <a:pPr lvl="2"/>
            <a:r>
              <a:rPr lang="en-US" altLang="ja-JP" sz="2000" dirty="0"/>
              <a:t>TLB</a:t>
            </a:r>
            <a:r>
              <a:rPr lang="ja-JP" altLang="en-US" sz="2000" dirty="0"/>
              <a:t>ミスとページテーブルウォークの深さを減らす</a:t>
            </a:r>
            <a:endParaRPr lang="en-US" altLang="ja-JP" sz="2000" dirty="0"/>
          </a:p>
          <a:p>
            <a:pPr lvl="2"/>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322542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Chapter 2 : ARMv8-A Architecture and Processors </a:t>
            </a:r>
            <a:endParaRPr kumimoji="1" lang="ja-JP" altLang="en-US" sz="2800" dirty="0"/>
          </a:p>
        </p:txBody>
      </p:sp>
      <p:sp>
        <p:nvSpPr>
          <p:cNvPr id="3" name="コンテンツ プレースホルダー 2"/>
          <p:cNvSpPr>
            <a:spLocks noGrp="1"/>
          </p:cNvSpPr>
          <p:nvPr>
            <p:ph idx="1"/>
          </p:nvPr>
        </p:nvSpPr>
        <p:spPr>
          <a:xfrm>
            <a:off x="371476" y="1022351"/>
            <a:ext cx="9419888" cy="5307013"/>
          </a:xfrm>
        </p:spPr>
        <p:txBody>
          <a:bodyPr/>
          <a:lstStyle/>
          <a:p>
            <a:pPr lvl="1"/>
            <a:r>
              <a:rPr lang="en-US" altLang="ja-JP" sz="2000" dirty="0" smtClean="0"/>
              <a:t>New </a:t>
            </a:r>
            <a:r>
              <a:rPr lang="en-US" altLang="ja-JP" sz="2000" dirty="0"/>
              <a:t>exception model</a:t>
            </a:r>
          </a:p>
          <a:p>
            <a:pPr lvl="2"/>
            <a:r>
              <a:rPr lang="en-US" altLang="ja-JP" sz="2000" dirty="0" smtClean="0"/>
              <a:t>OS</a:t>
            </a:r>
            <a:r>
              <a:rPr lang="ja-JP" altLang="en-US" sz="2000" dirty="0" smtClean="0"/>
              <a:t>とハイパーバイザーソフトの複雑さを減らす</a:t>
            </a:r>
            <a:endParaRPr lang="en-US" altLang="ja-JP" sz="2000" dirty="0" smtClean="0"/>
          </a:p>
          <a:p>
            <a:pPr lvl="1"/>
            <a:r>
              <a:rPr lang="en-US" altLang="ja-JP" sz="2000" dirty="0" smtClean="0"/>
              <a:t>Efficient </a:t>
            </a:r>
            <a:r>
              <a:rPr lang="en-US" altLang="ja-JP" sz="2000" dirty="0"/>
              <a:t>cache management</a:t>
            </a:r>
          </a:p>
          <a:p>
            <a:pPr lvl="2"/>
            <a:r>
              <a:rPr lang="ja-JP" altLang="en-US" sz="2000" dirty="0" smtClean="0"/>
              <a:t>ユーザーレベルのキャッシュ操作は動的コード生成を効率化する</a:t>
            </a:r>
            <a:endParaRPr lang="en-US" altLang="ja-JP" sz="2000" dirty="0" smtClean="0"/>
          </a:p>
          <a:p>
            <a:pPr lvl="2"/>
            <a:r>
              <a:rPr lang="en-US" altLang="ja-JP" sz="2000" dirty="0"/>
              <a:t>Data Cache Zero </a:t>
            </a:r>
            <a:r>
              <a:rPr lang="ja-JP" altLang="en-US" sz="2000" dirty="0" smtClean="0"/>
              <a:t>命令によって高速なデータキャッシュのクリアが可能</a:t>
            </a:r>
            <a:endParaRPr lang="en-US" altLang="ja-JP" sz="2000" dirty="0"/>
          </a:p>
          <a:p>
            <a:pPr lvl="1"/>
            <a:r>
              <a:rPr lang="en-US" altLang="ja-JP" sz="2000" dirty="0"/>
              <a:t>Hardware-accelerated cryptography</a:t>
            </a:r>
          </a:p>
          <a:p>
            <a:pPr lvl="2"/>
            <a:r>
              <a:rPr lang="ja-JP" altLang="en-US" sz="2000" dirty="0" smtClean="0"/>
              <a:t>ソフトウェアと比較して</a:t>
            </a:r>
            <a:r>
              <a:rPr lang="en-US" altLang="ja-JP" sz="2000" dirty="0" smtClean="0"/>
              <a:t>3</a:t>
            </a:r>
            <a:r>
              <a:rPr lang="ja-JP" altLang="en-US" sz="2000" dirty="0" smtClean="0"/>
              <a:t>倍から</a:t>
            </a:r>
            <a:r>
              <a:rPr lang="en-US" altLang="ja-JP" sz="2000" dirty="0" smtClean="0"/>
              <a:t>10</a:t>
            </a:r>
            <a:r>
              <a:rPr lang="ja-JP" altLang="en-US" sz="2000" dirty="0" smtClean="0"/>
              <a:t>倍の性能</a:t>
            </a:r>
            <a:endParaRPr lang="en-US" altLang="ja-JP" sz="2000" dirty="0" smtClean="0"/>
          </a:p>
          <a:p>
            <a:pPr lvl="1"/>
            <a:r>
              <a:rPr lang="en-US" altLang="ja-JP" sz="2000" dirty="0" smtClean="0"/>
              <a:t>Load-Acquire</a:t>
            </a:r>
            <a:r>
              <a:rPr lang="en-US" altLang="ja-JP" sz="2000" dirty="0"/>
              <a:t>, Store-Release </a:t>
            </a:r>
            <a:r>
              <a:rPr lang="en-US" altLang="ja-JP" sz="2000" dirty="0" smtClean="0"/>
              <a:t>instructions</a:t>
            </a:r>
          </a:p>
          <a:p>
            <a:pPr lvl="2"/>
            <a:r>
              <a:rPr lang="en-US" altLang="ja-JP" sz="2000" dirty="0" smtClean="0"/>
              <a:t>C</a:t>
            </a:r>
            <a:r>
              <a:rPr lang="en-US" altLang="ja-JP" sz="2000" dirty="0"/>
              <a:t>++11, C11, Java </a:t>
            </a:r>
            <a:r>
              <a:rPr lang="ja-JP" altLang="en-US" sz="2000" dirty="0" smtClean="0"/>
              <a:t>メモリーモデル向けに用意された</a:t>
            </a:r>
            <a:endParaRPr lang="en-US" altLang="ja-JP" sz="2000" dirty="0" smtClean="0"/>
          </a:p>
          <a:p>
            <a:pPr lvl="2"/>
            <a:r>
              <a:rPr lang="ja-JP" altLang="en-US" sz="2000" dirty="0" smtClean="0"/>
              <a:t>明示的なメモリバリア無しにスレッドセーフなコードを実現可能であり，実行性能を改善</a:t>
            </a:r>
            <a:endParaRPr lang="en-US" altLang="ja-JP" sz="2000" dirty="0" smtClean="0"/>
          </a:p>
          <a:p>
            <a:pPr lvl="1"/>
            <a:r>
              <a:rPr lang="en-US" altLang="ja-JP" sz="2000" dirty="0" smtClean="0"/>
              <a:t>NEON </a:t>
            </a:r>
            <a:r>
              <a:rPr lang="en-US" altLang="ja-JP" sz="2000" dirty="0"/>
              <a:t>double-precision floating-point advanced SIMD</a:t>
            </a:r>
          </a:p>
          <a:p>
            <a:pPr lvl="2"/>
            <a:r>
              <a:rPr lang="ja-JP" altLang="en-US" sz="2000" dirty="0" smtClean="0"/>
              <a:t>多くのアルゴリズムに対して </a:t>
            </a:r>
            <a:r>
              <a:rPr lang="en-US" altLang="ja-JP" sz="2000" dirty="0" smtClean="0"/>
              <a:t>SIMD</a:t>
            </a:r>
            <a:r>
              <a:rPr lang="ja-JP" altLang="en-US" sz="2000" dirty="0" smtClean="0"/>
              <a:t>ベクタ化を有効にできる</a:t>
            </a:r>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69647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Cortex-A53 Processor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電力効率がよいプロセッサ</a:t>
            </a:r>
            <a:endParaRPr kumimoji="1" lang="en-US" altLang="ja-JP" sz="2000" dirty="0" smtClean="0"/>
          </a:p>
          <a:p>
            <a:pPr lvl="1"/>
            <a:r>
              <a:rPr kumimoji="1" lang="ja-JP" altLang="en-US" sz="2000" dirty="0" smtClean="0"/>
              <a:t>インオーダ，</a:t>
            </a:r>
            <a:r>
              <a:rPr kumimoji="1" lang="en-US" altLang="ja-JP" sz="2000" dirty="0" smtClean="0"/>
              <a:t>8</a:t>
            </a:r>
            <a:r>
              <a:rPr kumimoji="1" lang="ja-JP" altLang="en-US" sz="2000" dirty="0" smtClean="0"/>
              <a:t>ステージパイプライン</a:t>
            </a:r>
            <a:endParaRPr kumimoji="1" lang="en-US" altLang="ja-JP" sz="2000" dirty="0" smtClean="0"/>
          </a:p>
          <a:p>
            <a:pPr lvl="1"/>
            <a:r>
              <a:rPr kumimoji="1" lang="ja-JP" altLang="en-US" sz="2000" dirty="0" smtClean="0"/>
              <a:t>デュアルイシュー</a:t>
            </a:r>
            <a:endParaRPr kumimoji="1" lang="en-US" altLang="ja-JP" sz="2000" dirty="0" smtClean="0"/>
          </a:p>
          <a:p>
            <a:pPr lvl="1"/>
            <a:r>
              <a:rPr lang="ja-JP" altLang="en-US" sz="2000" dirty="0" smtClean="0"/>
              <a:t>デュアル命令デコーダ</a:t>
            </a:r>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3687822" y="1886229"/>
            <a:ext cx="4154428" cy="4555053"/>
          </a:xfrm>
          <a:prstGeom prst="rect">
            <a:avLst/>
          </a:prstGeom>
        </p:spPr>
      </p:pic>
    </p:spTree>
    <p:extLst>
      <p:ext uri="{BB962C8B-B14F-4D97-AF65-F5344CB8AC3E}">
        <p14:creationId xmlns:p14="http://schemas.microsoft.com/office/powerpoint/2010/main" val="178563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Chapter3 : Fundamentals of ARMv8</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Exception Level(</a:t>
            </a:r>
            <a:r>
              <a:rPr kumimoji="1" lang="en-US" altLang="ja-JP" sz="2000" dirty="0" err="1" smtClean="0"/>
              <a:t>ELn</a:t>
            </a:r>
            <a:r>
              <a:rPr kumimoji="1" lang="en-US" altLang="ja-JP" sz="2000" dirty="0" smtClean="0"/>
              <a:t>)</a:t>
            </a:r>
          </a:p>
          <a:p>
            <a:pPr lvl="1"/>
            <a:r>
              <a:rPr kumimoji="1" lang="en-US" altLang="ja-JP" sz="2000" dirty="0" smtClean="0"/>
              <a:t>ARMv8</a:t>
            </a:r>
            <a:r>
              <a:rPr lang="en-US" altLang="ja-JP" sz="2000" dirty="0" smtClean="0"/>
              <a:t>-</a:t>
            </a:r>
            <a:r>
              <a:rPr kumimoji="1" lang="en-US" altLang="ja-JP" sz="2000" dirty="0" smtClean="0"/>
              <a:t>A</a:t>
            </a:r>
            <a:r>
              <a:rPr kumimoji="1" lang="ja-JP" altLang="en-US" sz="2000" dirty="0" smtClean="0"/>
              <a:t>における特権</a:t>
            </a:r>
            <a:r>
              <a:rPr kumimoji="1" lang="ja-JP" altLang="en-US" sz="2000" dirty="0" smtClean="0"/>
              <a:t>レベル</a:t>
            </a:r>
            <a:endParaRPr kumimoji="1" lang="en-US" altLang="ja-JP" sz="2000" dirty="0" smtClean="0"/>
          </a:p>
          <a:p>
            <a:pPr lvl="1"/>
            <a:r>
              <a:rPr lang="ja-JP" altLang="en-US" sz="2000" dirty="0"/>
              <a:t>基本的には一つのソフトウェア</a:t>
            </a:r>
            <a:r>
              <a:rPr lang="ja-JP" altLang="en-US" sz="2000" dirty="0" smtClean="0"/>
              <a:t>は</a:t>
            </a:r>
            <a:r>
              <a:rPr lang="en-US" altLang="ja-JP" sz="2000" dirty="0" smtClean="0"/>
              <a:t>1</a:t>
            </a:r>
            <a:r>
              <a:rPr lang="ja-JP" altLang="en-US" sz="2000" dirty="0" err="1" smtClean="0"/>
              <a:t>つの</a:t>
            </a:r>
            <a:r>
              <a:rPr lang="en-US" altLang="ja-JP" sz="2000" dirty="0" smtClean="0"/>
              <a:t>EL</a:t>
            </a:r>
            <a:r>
              <a:rPr lang="ja-JP" altLang="en-US" sz="2000" dirty="0" smtClean="0"/>
              <a:t>を使用する</a:t>
            </a:r>
            <a:endParaRPr kumimoji="1" lang="en-US" altLang="ja-JP" sz="2000" dirty="0" smtClean="0"/>
          </a:p>
          <a:p>
            <a:pPr lvl="2"/>
            <a:r>
              <a:rPr kumimoji="1" lang="en-US" altLang="ja-JP" sz="2000" dirty="0" smtClean="0"/>
              <a:t>EL0 : </a:t>
            </a:r>
            <a:r>
              <a:rPr kumimoji="1" lang="ja-JP" altLang="en-US" sz="2000" dirty="0" smtClean="0"/>
              <a:t>ユーザーアプリケーション</a:t>
            </a:r>
            <a:endParaRPr kumimoji="1" lang="en-US" altLang="ja-JP" sz="2000" dirty="0" smtClean="0"/>
          </a:p>
          <a:p>
            <a:pPr lvl="2"/>
            <a:r>
              <a:rPr kumimoji="1" lang="en-US" altLang="ja-JP" sz="2000" dirty="0" smtClean="0"/>
              <a:t>EL1 : OS</a:t>
            </a:r>
            <a:r>
              <a:rPr kumimoji="1" lang="ja-JP" altLang="en-US" sz="2000" dirty="0" smtClean="0"/>
              <a:t>の特権レベル</a:t>
            </a:r>
            <a:endParaRPr kumimoji="1" lang="en-US" altLang="ja-JP" sz="2000" dirty="0" smtClean="0"/>
          </a:p>
          <a:p>
            <a:pPr lvl="2"/>
            <a:r>
              <a:rPr kumimoji="1" lang="en-US" altLang="ja-JP" sz="2000" dirty="0" smtClean="0"/>
              <a:t>EL2 : Hypervisor</a:t>
            </a:r>
          </a:p>
          <a:p>
            <a:pPr lvl="2"/>
            <a:r>
              <a:rPr kumimoji="1" lang="en-US" altLang="ja-JP" sz="2000" dirty="0" smtClean="0"/>
              <a:t>EL3 : Secure Monitor </a:t>
            </a:r>
            <a:r>
              <a:rPr kumimoji="1" lang="ja-JP" altLang="en-US" sz="2000" dirty="0" smtClean="0"/>
              <a:t>を含む</a:t>
            </a:r>
            <a:r>
              <a:rPr kumimoji="1" lang="en-US" altLang="ja-JP" sz="2000" dirty="0" smtClean="0"/>
              <a:t>Low-Level</a:t>
            </a:r>
            <a:r>
              <a:rPr kumimoji="1" lang="ja-JP" altLang="en-US" sz="2000" dirty="0" smtClean="0"/>
              <a:t>のファームウェアー</a:t>
            </a:r>
            <a:endParaRPr kumimoji="1" lang="en-US" altLang="ja-JP" sz="20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5" name="図 4"/>
          <p:cNvPicPr>
            <a:picLocks noChangeAspect="1"/>
          </p:cNvPicPr>
          <p:nvPr/>
        </p:nvPicPr>
        <p:blipFill>
          <a:blip r:embed="rId2"/>
          <a:stretch>
            <a:fillRect/>
          </a:stretch>
        </p:blipFill>
        <p:spPr>
          <a:xfrm>
            <a:off x="2013442" y="3781912"/>
            <a:ext cx="4533016" cy="2659369"/>
          </a:xfrm>
          <a:prstGeom prst="rect">
            <a:avLst/>
          </a:prstGeom>
        </p:spPr>
      </p:pic>
    </p:spTree>
    <p:extLst>
      <p:ext uri="{BB962C8B-B14F-4D97-AF65-F5344CB8AC3E}">
        <p14:creationId xmlns:p14="http://schemas.microsoft.com/office/powerpoint/2010/main" val="302385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Chapter3 : Fundamentals of ARMv8</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2</a:t>
            </a:r>
            <a:r>
              <a:rPr kumimoji="1" lang="ja-JP" altLang="en-US" sz="2000" dirty="0" err="1" smtClean="0"/>
              <a:t>つの</a:t>
            </a:r>
            <a:r>
              <a:rPr kumimoji="1" lang="ja-JP" altLang="en-US" sz="2000" dirty="0" smtClean="0"/>
              <a:t>セキュリティ状態</a:t>
            </a:r>
            <a:r>
              <a:rPr kumimoji="1" lang="en-US" altLang="ja-JP" sz="2000" dirty="0" smtClean="0"/>
              <a:t>(Secure and Non-Secure)	</a:t>
            </a:r>
          </a:p>
          <a:p>
            <a:pPr lvl="1"/>
            <a:r>
              <a:rPr lang="en-US" altLang="ja-JP" sz="2000" dirty="0" smtClean="0"/>
              <a:t>Non-Secure</a:t>
            </a:r>
            <a:r>
              <a:rPr lang="ja-JP" altLang="en-US" sz="2000" dirty="0" smtClean="0"/>
              <a:t>は</a:t>
            </a:r>
            <a:r>
              <a:rPr lang="en-US" altLang="ja-JP" sz="2000" dirty="0" smtClean="0"/>
              <a:t>Normal world</a:t>
            </a:r>
            <a:r>
              <a:rPr lang="ja-JP" altLang="en-US" sz="2000" dirty="0" smtClean="0"/>
              <a:t>とも呼ばれる</a:t>
            </a:r>
          </a:p>
          <a:p>
            <a:pPr lvl="1"/>
            <a:r>
              <a:rPr kumimoji="1" lang="ja-JP" altLang="en-US" sz="2000" dirty="0" smtClean="0"/>
              <a:t>機構は</a:t>
            </a:r>
            <a:r>
              <a:rPr kumimoji="1" lang="en-US" altLang="ja-JP" sz="2000" dirty="0" err="1" smtClean="0"/>
              <a:t>TrustZone</a:t>
            </a:r>
            <a:r>
              <a:rPr kumimoji="1" lang="ja-JP" altLang="en-US" sz="2000" dirty="0" smtClean="0"/>
              <a:t>と呼ぶ</a:t>
            </a:r>
            <a:endParaRPr kumimoji="1" lang="en-US" altLang="ja-JP" sz="2000" dirty="0" smtClean="0"/>
          </a:p>
          <a:p>
            <a:pPr lvl="1"/>
            <a:r>
              <a:rPr kumimoji="1" lang="en-US" altLang="ja-JP" sz="2000" dirty="0" smtClean="0"/>
              <a:t>Secure world</a:t>
            </a:r>
            <a:r>
              <a:rPr kumimoji="1" lang="ja-JP" altLang="en-US" sz="2000" dirty="0" smtClean="0"/>
              <a:t>は</a:t>
            </a:r>
            <a:r>
              <a:rPr kumimoji="1" lang="en-US" altLang="ja-JP" sz="2000" dirty="0" smtClean="0"/>
              <a:t>Normal world </a:t>
            </a:r>
            <a:r>
              <a:rPr kumimoji="1" lang="ja-JP" altLang="en-US" sz="2000" dirty="0" smtClean="0"/>
              <a:t>から保護されている</a:t>
            </a:r>
            <a:endParaRPr kumimoji="1" lang="en-US" altLang="ja-JP" sz="2000" dirty="0" smtClean="0"/>
          </a:p>
          <a:p>
            <a:pPr lvl="1"/>
            <a:r>
              <a:rPr kumimoji="1" lang="ja-JP" altLang="en-US" sz="2000" dirty="0" smtClean="0"/>
              <a:t>それぞれ</a:t>
            </a:r>
            <a:r>
              <a:rPr kumimoji="1" lang="en-US" altLang="ja-JP" sz="2000" dirty="0" smtClean="0"/>
              <a:t>world</a:t>
            </a:r>
            <a:r>
              <a:rPr kumimoji="1" lang="ja-JP" altLang="en-US" sz="2000" dirty="0" smtClean="0"/>
              <a:t>で</a:t>
            </a:r>
            <a:r>
              <a:rPr kumimoji="1" lang="en-US" altLang="ja-JP" sz="2000" dirty="0" smtClean="0"/>
              <a:t>OS</a:t>
            </a:r>
            <a:r>
              <a:rPr kumimoji="1" lang="ja-JP" altLang="en-US" sz="2000" dirty="0" smtClean="0"/>
              <a:t>を実行可能である</a:t>
            </a:r>
            <a:endParaRPr kumimoji="1" lang="en-US" altLang="ja-JP" sz="2000" dirty="0" smtClean="0"/>
          </a:p>
          <a:p>
            <a:pPr lvl="1"/>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pic>
        <p:nvPicPr>
          <p:cNvPr id="5" name="図 4"/>
          <p:cNvPicPr>
            <a:picLocks noChangeAspect="1"/>
          </p:cNvPicPr>
          <p:nvPr/>
        </p:nvPicPr>
        <p:blipFill>
          <a:blip r:embed="rId2"/>
          <a:stretch>
            <a:fillRect/>
          </a:stretch>
        </p:blipFill>
        <p:spPr>
          <a:xfrm>
            <a:off x="1826842" y="3523408"/>
            <a:ext cx="6224798" cy="2917874"/>
          </a:xfrm>
          <a:prstGeom prst="rect">
            <a:avLst/>
          </a:prstGeom>
        </p:spPr>
      </p:pic>
    </p:spTree>
    <p:extLst>
      <p:ext uri="{BB962C8B-B14F-4D97-AF65-F5344CB8AC3E}">
        <p14:creationId xmlns:p14="http://schemas.microsoft.com/office/powerpoint/2010/main" val="360293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Chapter3 : Fundamentals of ARMv8</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Virtualization</a:t>
            </a:r>
          </a:p>
          <a:p>
            <a:pPr lvl="1"/>
            <a:r>
              <a:rPr kumimoji="1" lang="en-US" altLang="ja-JP" sz="2000" dirty="0" smtClean="0"/>
              <a:t>Normal world </a:t>
            </a:r>
            <a:r>
              <a:rPr kumimoji="1" lang="ja-JP" altLang="en-US" sz="2000" dirty="0" smtClean="0"/>
              <a:t>でサポート</a:t>
            </a:r>
            <a:endParaRPr kumimoji="1" lang="en-US" altLang="ja-JP" sz="2000" dirty="0" smtClean="0"/>
          </a:p>
          <a:p>
            <a:pPr lvl="1"/>
            <a:r>
              <a:rPr kumimoji="1" lang="en-US" altLang="ja-JP" sz="2000" dirty="0" smtClean="0"/>
              <a:t>Hypervisor</a:t>
            </a:r>
            <a:r>
              <a:rPr kumimoji="1" lang="ja-JP" altLang="en-US" sz="2000" dirty="0" smtClean="0"/>
              <a:t>を実行して</a:t>
            </a:r>
            <a:r>
              <a:rPr kumimoji="1" lang="en-US" altLang="ja-JP" sz="2000" dirty="0" smtClean="0"/>
              <a:t>VM</a:t>
            </a:r>
            <a:r>
              <a:rPr kumimoji="1" lang="ja-JP" altLang="en-US" sz="2000" dirty="0" smtClean="0"/>
              <a:t>上で複数のゲスト</a:t>
            </a:r>
            <a:r>
              <a:rPr kumimoji="1" lang="en-US" altLang="ja-JP" sz="2000" dirty="0" smtClean="0"/>
              <a:t>OS</a:t>
            </a:r>
            <a:r>
              <a:rPr kumimoji="1" lang="ja-JP" altLang="en-US" sz="2000" dirty="0" smtClean="0"/>
              <a:t>を実行可能</a:t>
            </a:r>
            <a:endParaRPr kumimoji="1" lang="en-US" altLang="ja-JP" sz="2000" dirty="0" smtClean="0"/>
          </a:p>
          <a:p>
            <a:r>
              <a:rPr kumimoji="1" lang="en-US" altLang="ja-JP" sz="2000" dirty="0" smtClean="0"/>
              <a:t>Normal World</a:t>
            </a:r>
            <a:r>
              <a:rPr kumimoji="1" lang="ja-JP" altLang="en-US" sz="2000" dirty="0" smtClean="0"/>
              <a:t>の特権コンポーネント</a:t>
            </a:r>
            <a:endParaRPr kumimoji="1" lang="en-US" altLang="ja-JP" sz="2000" dirty="0" smtClean="0"/>
          </a:p>
          <a:p>
            <a:pPr lvl="1"/>
            <a:r>
              <a:rPr lang="en-US" altLang="ja-JP" sz="2000" dirty="0" smtClean="0"/>
              <a:t>Guest OS kernels</a:t>
            </a:r>
          </a:p>
          <a:p>
            <a:pPr lvl="2"/>
            <a:r>
              <a:rPr lang="en-US" altLang="ja-JP" sz="2000" dirty="0" smtClean="0"/>
              <a:t>Non-secure EL1</a:t>
            </a:r>
            <a:r>
              <a:rPr lang="ja-JP" altLang="en-US" sz="2000" dirty="0" smtClean="0"/>
              <a:t>で動作する</a:t>
            </a:r>
            <a:r>
              <a:rPr lang="en-US" altLang="ja-JP" sz="2000" dirty="0"/>
              <a:t>Linux</a:t>
            </a:r>
            <a:r>
              <a:rPr lang="ja-JP" altLang="en-US" sz="2000" dirty="0"/>
              <a:t>や</a:t>
            </a:r>
            <a:r>
              <a:rPr lang="en-US" altLang="ja-JP" sz="2000" dirty="0"/>
              <a:t>Windows</a:t>
            </a:r>
            <a:r>
              <a:rPr lang="ja-JP" altLang="en-US" sz="2000" dirty="0"/>
              <a:t>等の</a:t>
            </a:r>
            <a:r>
              <a:rPr lang="en-US" altLang="ja-JP" sz="2000" dirty="0" smtClean="0"/>
              <a:t>OS</a:t>
            </a:r>
          </a:p>
          <a:p>
            <a:pPr lvl="2"/>
            <a:r>
              <a:rPr lang="ja-JP" altLang="en-US" sz="2000" dirty="0" smtClean="0"/>
              <a:t>ゲストかホストで動作するかは</a:t>
            </a:r>
            <a:r>
              <a:rPr lang="en-US" altLang="ja-JP" sz="2000" dirty="0" smtClean="0"/>
              <a:t>hypervisor</a:t>
            </a:r>
            <a:r>
              <a:rPr lang="ja-JP" altLang="en-US" sz="2000" dirty="0" smtClean="0"/>
              <a:t>の設定による</a:t>
            </a:r>
            <a:endParaRPr lang="en-US" altLang="ja-JP" sz="2000" dirty="0" smtClean="0"/>
          </a:p>
          <a:p>
            <a:pPr lvl="1"/>
            <a:r>
              <a:rPr kumimoji="1" lang="en-US" altLang="ja-JP" sz="2000" dirty="0" smtClean="0"/>
              <a:t>Hypervisor</a:t>
            </a:r>
          </a:p>
          <a:p>
            <a:pPr lvl="2"/>
            <a:r>
              <a:rPr kumimoji="1" lang="en-US" altLang="ja-JP" sz="2000" dirty="0" smtClean="0"/>
              <a:t>Non-Secure EL2</a:t>
            </a:r>
            <a:r>
              <a:rPr kumimoji="1" lang="ja-JP" altLang="en-US" sz="2000" dirty="0" smtClean="0"/>
              <a:t>で動作．</a:t>
            </a:r>
            <a:endParaRPr kumimoji="1" lang="en-US" altLang="ja-JP" sz="2000" dirty="0" smtClean="0"/>
          </a:p>
          <a:p>
            <a:r>
              <a:rPr lang="en-US" altLang="ja-JP" sz="2000" dirty="0" smtClean="0"/>
              <a:t>Secure World</a:t>
            </a:r>
            <a:r>
              <a:rPr lang="ja-JP" altLang="en-US" sz="2000" dirty="0" smtClean="0"/>
              <a:t>の特権コンポーネント</a:t>
            </a:r>
            <a:endParaRPr lang="en-US" altLang="ja-JP" sz="2000" dirty="0" smtClean="0"/>
          </a:p>
          <a:p>
            <a:pPr lvl="1"/>
            <a:r>
              <a:rPr kumimoji="1" lang="en-US" altLang="ja-JP" sz="2000" dirty="0" smtClean="0"/>
              <a:t>Secure </a:t>
            </a:r>
            <a:r>
              <a:rPr kumimoji="1" lang="en-US" altLang="ja-JP" sz="2000" dirty="0" smtClean="0"/>
              <a:t>Firmware</a:t>
            </a:r>
            <a:endParaRPr kumimoji="1" lang="en-US" altLang="ja-JP" sz="2000" dirty="0" smtClean="0"/>
          </a:p>
          <a:p>
            <a:pPr lvl="2"/>
            <a:r>
              <a:rPr kumimoji="1" lang="ja-JP" altLang="en-US" sz="2000" dirty="0" smtClean="0"/>
              <a:t>ブート時に動作するソフト，</a:t>
            </a:r>
            <a:r>
              <a:rPr kumimoji="1" lang="en-US" altLang="ja-JP" sz="2000" dirty="0" smtClean="0"/>
              <a:t>Secure Monitor call </a:t>
            </a:r>
            <a:r>
              <a:rPr kumimoji="1" lang="ja-JP" altLang="en-US" sz="2000" dirty="0" smtClean="0"/>
              <a:t>による各種サービスを提供</a:t>
            </a:r>
            <a:endParaRPr kumimoji="1" lang="en-US" altLang="ja-JP" sz="2000" dirty="0" smtClean="0"/>
          </a:p>
          <a:p>
            <a:pPr lvl="1"/>
            <a:r>
              <a:rPr kumimoji="1" lang="en-US" altLang="ja-JP" sz="2000" dirty="0" smtClean="0"/>
              <a:t>Trust OS</a:t>
            </a:r>
          </a:p>
          <a:p>
            <a:pPr lvl="2"/>
            <a:r>
              <a:rPr lang="en-US" altLang="ja-JP" sz="2000" dirty="0" smtClean="0"/>
              <a:t>Secure</a:t>
            </a:r>
            <a:r>
              <a:rPr lang="ja-JP" altLang="en-US" sz="2000" dirty="0" smtClean="0"/>
              <a:t>サービスを</a:t>
            </a:r>
            <a:r>
              <a:rPr lang="en-US" altLang="ja-JP" sz="2000" dirty="0" smtClean="0"/>
              <a:t>Normal world</a:t>
            </a:r>
            <a:r>
              <a:rPr lang="ja-JP" altLang="en-US" sz="2000" dirty="0" err="1" smtClean="0"/>
              <a:t>に提</a:t>
            </a:r>
            <a:r>
              <a:rPr lang="ja-JP" altLang="en-US" sz="2000" dirty="0" smtClean="0"/>
              <a:t>供する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2070077814"/>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52451</TotalTime>
  <Words>744</Words>
  <Application>Microsoft Office PowerPoint</Application>
  <PresentationFormat>A4 210 x 297 mm</PresentationFormat>
  <Paragraphs>129</Paragraphs>
  <Slides>14</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14</vt:i4>
      </vt:variant>
    </vt:vector>
  </HeadingPairs>
  <TitlesOfParts>
    <vt:vector size="27"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基本(1,2,3章)</vt:lpstr>
      <vt:lpstr>Chapter 1 : Introduction</vt:lpstr>
      <vt:lpstr>Chapter 2 : ARMv8-A Architecture and Processors </vt:lpstr>
      <vt:lpstr>Chapter 2 : ARMv8-A Architecture and Processors </vt:lpstr>
      <vt:lpstr>Chapter 2 : ARMv8-A Architecture and Processors </vt:lpstr>
      <vt:lpstr>Cortex-A53 Processor</vt:lpstr>
      <vt:lpstr>Chapter3 : Fundamentals of ARMv8</vt:lpstr>
      <vt:lpstr>Chapter3 : Fundamentals of ARMv8</vt:lpstr>
      <vt:lpstr>Chapter3 : Fundamentals of ARMv8</vt:lpstr>
      <vt:lpstr>Execution states</vt:lpstr>
      <vt:lpstr>Exception Level の変更</vt:lpstr>
      <vt:lpstr>Exception Level の変更</vt:lpstr>
      <vt:lpstr>Exception Level の変更（AArch64）</vt:lpstr>
      <vt:lpstr>Execution state(AArch32, AArch64)の変更</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本田 晋也</cp:lastModifiedBy>
  <cp:revision>2276</cp:revision>
  <cp:lastPrinted>2019-02-26T04:36:26Z</cp:lastPrinted>
  <dcterms:created xsi:type="dcterms:W3CDTF">2002-10-25T18:44:00Z</dcterms:created>
  <dcterms:modified xsi:type="dcterms:W3CDTF">2019-03-18T08:40:53Z</dcterms:modified>
</cp:coreProperties>
</file>