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37"/>
  </p:notesMasterIdLst>
  <p:handoutMasterIdLst>
    <p:handoutMasterId r:id="rId38"/>
  </p:handoutMasterIdLst>
  <p:sldIdLst>
    <p:sldId id="1312" r:id="rId3"/>
    <p:sldId id="1623" r:id="rId4"/>
    <p:sldId id="1625" r:id="rId5"/>
    <p:sldId id="1624" r:id="rId6"/>
    <p:sldId id="1627" r:id="rId7"/>
    <p:sldId id="1626" r:id="rId8"/>
    <p:sldId id="1629" r:id="rId9"/>
    <p:sldId id="1630" r:id="rId10"/>
    <p:sldId id="1631" r:id="rId11"/>
    <p:sldId id="1628" r:id="rId12"/>
    <p:sldId id="1632" r:id="rId13"/>
    <p:sldId id="1633" r:id="rId14"/>
    <p:sldId id="1634" r:id="rId15"/>
    <p:sldId id="1635" r:id="rId16"/>
    <p:sldId id="1636" r:id="rId17"/>
    <p:sldId id="1637" r:id="rId18"/>
    <p:sldId id="1638" r:id="rId19"/>
    <p:sldId id="1605" r:id="rId20"/>
    <p:sldId id="1607" r:id="rId21"/>
    <p:sldId id="1608" r:id="rId22"/>
    <p:sldId id="1609" r:id="rId23"/>
    <p:sldId id="1610" r:id="rId24"/>
    <p:sldId id="1611" r:id="rId25"/>
    <p:sldId id="1612" r:id="rId26"/>
    <p:sldId id="1613" r:id="rId27"/>
    <p:sldId id="1614" r:id="rId28"/>
    <p:sldId id="1615" r:id="rId29"/>
    <p:sldId id="1617" r:id="rId30"/>
    <p:sldId id="1618" r:id="rId31"/>
    <p:sldId id="1619" r:id="rId32"/>
    <p:sldId id="1620" r:id="rId33"/>
    <p:sldId id="1616" r:id="rId34"/>
    <p:sldId id="1621" r:id="rId35"/>
    <p:sldId id="1622" r:id="rId36"/>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0149" autoAdjust="0"/>
  </p:normalViewPr>
  <p:slideViewPr>
    <p:cSldViewPr snapToGrid="0">
      <p:cViewPr varScale="1">
        <p:scale>
          <a:sx n="70" d="100"/>
          <a:sy n="70" d="100"/>
        </p:scale>
        <p:origin x="120" y="1032"/>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07"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200">
                <a:latin typeface="メイリオ" panose="020B0604030504040204" pitchFamily="50" charset="-128"/>
                <a:ea typeface="メイリオ" panose="020B0604030504040204" pitchFamily="50" charset="-128"/>
                <a:cs typeface="メイリオ" panose="020B0604030504040204" pitchFamily="50" charset="-128"/>
              </a:defRPr>
            </a:lvl1pPr>
            <a:lvl2pPr>
              <a:defRPr sz="22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200">
                <a:latin typeface="メイリオ" panose="020B0604030504040204" pitchFamily="50" charset="-128"/>
                <a:ea typeface="メイリオ" panose="020B0604030504040204" pitchFamily="50" charset="-128"/>
                <a:cs typeface="メイリオ" panose="020B0604030504040204" pitchFamily="50" charset="-128"/>
              </a:defRPr>
            </a:lvl3pPr>
            <a:lvl4pPr>
              <a:defRPr sz="2200">
                <a:latin typeface="メイリオ" panose="020B0604030504040204" pitchFamily="50" charset="-128"/>
                <a:ea typeface="メイリオ" panose="020B0604030504040204" pitchFamily="50" charset="-128"/>
                <a:cs typeface="メイリオ" panose="020B0604030504040204" pitchFamily="50" charset="-128"/>
              </a:defRPr>
            </a:lvl4pPr>
            <a:lvl5pPr>
              <a:defRPr sz="22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 Id="rId5" Type="http://schemas.openxmlformats.org/officeDocument/2006/relationships/image" Target="../media/image15.tmp"/><Relationship Id="rId4" Type="http://schemas.openxmlformats.org/officeDocument/2006/relationships/image" Target="../media/image14.tmp"/></Relationships>
</file>

<file path=ppt/slides/_rels/slide2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en-US" altLang="ja-JP" sz="3600" dirty="0"/>
              <a:t>AArch64</a:t>
            </a:r>
            <a:r>
              <a:rPr lang="ja-JP" altLang="en-US" sz="3600" dirty="0"/>
              <a:t>浮動小数点と</a:t>
            </a:r>
            <a:r>
              <a:rPr lang="en-US" altLang="ja-JP" sz="3600" dirty="0" smtClean="0"/>
              <a:t>NEON(7</a:t>
            </a:r>
            <a:r>
              <a:rPr lang="ja-JP" altLang="en-US" sz="3600" dirty="0" smtClean="0"/>
              <a:t>章</a:t>
            </a:r>
            <a:r>
              <a:rPr lang="en-US" altLang="ja-JP" sz="3600" dirty="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7631520" y="903288"/>
            <a:ext cx="2028417"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algn="r" eaLnBrk="1" hangingPunct="1"/>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東海ソフト勉強会</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eaLnBrk="1" hangingPunct="1"/>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2019</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7</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31</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日</a:t>
            </a:r>
            <a:endParaRPr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a:spLocks noGrp="1"/>
          </p:cNvSpPr>
          <p:nvPr>
            <p:ph idx="1"/>
          </p:nvPr>
        </p:nvSpPr>
        <p:spPr>
          <a:xfrm>
            <a:off x="371475" y="1022351"/>
            <a:ext cx="9135533" cy="5307013"/>
          </a:xfrm>
        </p:spPr>
        <p:txBody>
          <a:bodyPr/>
          <a:lstStyle/>
          <a:p>
            <a:r>
              <a:rPr lang="en-US" altLang="ja-JP" sz="2000" dirty="0"/>
              <a:t>NEON</a:t>
            </a:r>
            <a:r>
              <a:rPr lang="ja-JP" altLang="en-US" sz="2000" dirty="0"/>
              <a:t>レジスタの内容は、同じデータ型の要素のベクトルです。 ベクトルはレーンに分割され、各レーンには要素と呼ばれるデータ値が含まれます。</a:t>
            </a:r>
          </a:p>
          <a:p>
            <a:r>
              <a:rPr lang="en-US" altLang="ja-JP" sz="2000" dirty="0"/>
              <a:t>NEON</a:t>
            </a:r>
            <a:r>
              <a:rPr lang="ja-JP" altLang="en-US" sz="2000" dirty="0"/>
              <a:t>ベクトルのレーン数は、ベクトルのサイズとベクトル内のデータ要素によって異なります。</a:t>
            </a:r>
          </a:p>
          <a:p>
            <a:r>
              <a:rPr lang="ja-JP" altLang="en-US" sz="2000" dirty="0"/>
              <a:t>通常、各</a:t>
            </a:r>
            <a:r>
              <a:rPr lang="en-US" altLang="ja-JP" sz="2000" dirty="0"/>
              <a:t>NEON</a:t>
            </a:r>
            <a:r>
              <a:rPr lang="ja-JP" altLang="en-US" sz="2000" dirty="0"/>
              <a:t>命令では、</a:t>
            </a:r>
            <a:r>
              <a:rPr lang="en-US" altLang="ja-JP" sz="2000" dirty="0"/>
              <a:t>n</a:t>
            </a:r>
            <a:r>
              <a:rPr lang="ja-JP" altLang="en-US" sz="2000" dirty="0"/>
              <a:t>個の操作が並列に実行されます。</a:t>
            </a:r>
            <a:r>
              <a:rPr lang="en-US" altLang="ja-JP" sz="2000" dirty="0"/>
              <a:t>n</a:t>
            </a:r>
            <a:r>
              <a:rPr lang="ja-JP" altLang="en-US" sz="2000" dirty="0"/>
              <a:t>は入力ベクトルが分割されるレーンの数です</a:t>
            </a:r>
            <a:r>
              <a:rPr lang="ja-JP" altLang="en-US" sz="2000" dirty="0" smtClean="0"/>
              <a:t>。</a:t>
            </a:r>
          </a:p>
          <a:p>
            <a:pPr marL="180000" indent="0">
              <a:buNone/>
            </a:pPr>
            <a:r>
              <a:rPr lang="ja-JP" altLang="en-US" sz="2000" dirty="0" smtClean="0"/>
              <a:t>あるレーンから別のレーンへのキャリーまたはオーバーフローはあり得ません。</a:t>
            </a:r>
            <a:endParaRPr lang="en-US" altLang="ja-JP" sz="2000" dirty="0" smtClean="0"/>
          </a:p>
          <a:p>
            <a:pPr marL="180000" indent="0">
              <a:buNone/>
            </a:pPr>
            <a:r>
              <a:rPr lang="ja-JP" altLang="en-US" sz="2000" dirty="0" smtClean="0"/>
              <a:t>ベクトル内の要素の順序は最下位ビットからです。 これは、要素</a:t>
            </a:r>
            <a:r>
              <a:rPr lang="en-US" altLang="ja-JP" sz="2000" dirty="0" smtClean="0"/>
              <a:t>0</a:t>
            </a:r>
            <a:r>
              <a:rPr lang="ja-JP" altLang="en-US" sz="2000" dirty="0" smtClean="0"/>
              <a:t>がレジスタの最下位ビットを使用することを意味します。</a:t>
            </a:r>
          </a:p>
        </p:txBody>
      </p:sp>
      <p:sp>
        <p:nvSpPr>
          <p:cNvPr id="6" name="スライド番号プレースホルダー 3"/>
          <p:cNvSpPr>
            <a:spLocks noGrp="1"/>
          </p:cNvSpPr>
          <p:nvPr>
            <p:ph type="sldNum" sz="quarter" idx="10"/>
          </p:nvPr>
        </p:nvSpPr>
        <p:spPr>
          <a:xfrm>
            <a:off x="7842250" y="6553200"/>
            <a:ext cx="2063750" cy="304800"/>
          </a:xfrm>
        </p:spPr>
        <p:txBody>
          <a:bodyPr/>
          <a:lstStyle/>
          <a:p>
            <a:pPr>
              <a:defRPr/>
            </a:pPr>
            <a:fld id="{308C500B-7EDA-4869-A798-AD27E56D1C40}" type="slidenum">
              <a:rPr lang="en-US" altLang="ja-JP" smtClean="0"/>
              <a:pPr>
                <a:defRPr/>
              </a:pPr>
              <a:t>10</a:t>
            </a:fld>
            <a:endParaRPr lang="en-US" altLang="ja-JP"/>
          </a:p>
        </p:txBody>
      </p:sp>
      <p:sp>
        <p:nvSpPr>
          <p:cNvPr id="7" name="タイトル 1"/>
          <p:cNvSpPr>
            <a:spLocks noGrp="1"/>
          </p:cNvSpPr>
          <p:nvPr>
            <p:ph type="title"/>
          </p:nvPr>
        </p:nvSpPr>
        <p:spPr>
          <a:xfrm>
            <a:off x="343958" y="228600"/>
            <a:ext cx="8819092" cy="457200"/>
          </a:xfrm>
        </p:spPr>
        <p:txBody>
          <a:bodyPr/>
          <a:lstStyle/>
          <a:p>
            <a:r>
              <a:rPr lang="en-US" altLang="ja-JP" dirty="0" smtClean="0"/>
              <a:t>7.2 NEON</a:t>
            </a:r>
            <a:r>
              <a:rPr lang="ja-JP" altLang="en-US" dirty="0"/>
              <a:t>と浮動小数点アーキテクチャ</a:t>
            </a:r>
            <a:endParaRPr kumimoji="1" lang="ja-JP" altLang="en-US" dirty="0"/>
          </a:p>
        </p:txBody>
      </p:sp>
    </p:spTree>
    <p:extLst>
      <p:ext uri="{BB962C8B-B14F-4D97-AF65-F5344CB8AC3E}">
        <p14:creationId xmlns:p14="http://schemas.microsoft.com/office/powerpoint/2010/main" val="607569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a:spLocks noGrp="1"/>
          </p:cNvSpPr>
          <p:nvPr>
            <p:ph idx="1"/>
          </p:nvPr>
        </p:nvSpPr>
        <p:spPr>
          <a:xfrm>
            <a:off x="371475" y="1022351"/>
            <a:ext cx="9135533" cy="5307013"/>
          </a:xfrm>
        </p:spPr>
        <p:txBody>
          <a:bodyPr/>
          <a:lstStyle/>
          <a:p>
            <a:r>
              <a:rPr lang="en-US" altLang="ja-JP" sz="2000" dirty="0" smtClean="0"/>
              <a:t>NEON</a:t>
            </a:r>
            <a:r>
              <a:rPr lang="ja-JP" altLang="en-US" sz="2000" dirty="0"/>
              <a:t>命令と浮動小数点命令は、次の種類の要素に作用します</a:t>
            </a:r>
            <a:r>
              <a:rPr lang="ja-JP" altLang="en-US" sz="2000" dirty="0" smtClean="0"/>
              <a:t>。</a:t>
            </a:r>
            <a:endParaRPr lang="en-US" altLang="ja-JP" sz="2000" dirty="0" smtClean="0"/>
          </a:p>
          <a:p>
            <a:pPr lvl="1"/>
            <a:r>
              <a:rPr lang="en-US" altLang="ja-JP" sz="2000" dirty="0" smtClean="0"/>
              <a:t>32</a:t>
            </a:r>
            <a:r>
              <a:rPr lang="ja-JP" altLang="en-US" sz="2000" dirty="0"/>
              <a:t>ビット単精度および</a:t>
            </a:r>
            <a:r>
              <a:rPr lang="en-US" altLang="ja-JP" sz="2000" dirty="0"/>
              <a:t>64</a:t>
            </a:r>
            <a:r>
              <a:rPr lang="ja-JP" altLang="en-US" sz="2000" dirty="0"/>
              <a:t>ビット倍精度浮動小</a:t>
            </a:r>
            <a:r>
              <a:rPr lang="ja-JP" altLang="en-US" sz="2000" dirty="0" smtClean="0"/>
              <a:t>数点</a:t>
            </a:r>
            <a:endParaRPr lang="en-US" altLang="ja-JP" sz="2000" dirty="0" smtClean="0"/>
          </a:p>
          <a:p>
            <a:pPr marL="540000" lvl="1" indent="0">
              <a:buNone/>
            </a:pPr>
            <a:r>
              <a:rPr lang="en-US" altLang="ja-JP" sz="1600" dirty="0"/>
              <a:t>&lt;Note&gt;</a:t>
            </a:r>
          </a:p>
          <a:p>
            <a:pPr marL="540000" lvl="1" indent="0">
              <a:buNone/>
            </a:pPr>
            <a:r>
              <a:rPr lang="en-US" altLang="ja-JP" sz="1600" dirty="0"/>
              <a:t>16</a:t>
            </a:r>
            <a:r>
              <a:rPr lang="ja-JP" altLang="en-US" sz="1600" dirty="0"/>
              <a:t>ビット浮動小数点がサポートされていますが、それは変換元または変換先の形式としてのみです。 データ処理操作ではサポートされていません</a:t>
            </a:r>
            <a:r>
              <a:rPr lang="ja-JP" altLang="en-US" sz="1600" dirty="0" smtClean="0"/>
              <a:t>。</a:t>
            </a:r>
            <a:endParaRPr lang="en-US" altLang="ja-JP" sz="1600" dirty="0" smtClean="0"/>
          </a:p>
          <a:p>
            <a:pPr lvl="1"/>
            <a:r>
              <a:rPr lang="en-US" altLang="ja-JP" sz="2000" dirty="0"/>
              <a:t>8</a:t>
            </a:r>
            <a:r>
              <a:rPr lang="ja-JP" altLang="en-US" sz="2000" dirty="0"/>
              <a:t>ビット、</a:t>
            </a:r>
            <a:r>
              <a:rPr lang="en-US" altLang="ja-JP" sz="2000" dirty="0"/>
              <a:t>16</a:t>
            </a:r>
            <a:r>
              <a:rPr lang="ja-JP" altLang="en-US" sz="2000" dirty="0"/>
              <a:t>ビット、</a:t>
            </a:r>
            <a:r>
              <a:rPr lang="en-US" altLang="ja-JP" sz="2000" dirty="0"/>
              <a:t>32</a:t>
            </a:r>
            <a:r>
              <a:rPr lang="ja-JP" altLang="en-US" sz="2000" dirty="0"/>
              <a:t>ビット、または</a:t>
            </a:r>
            <a:r>
              <a:rPr lang="en-US" altLang="ja-JP" sz="2000" dirty="0"/>
              <a:t>64</a:t>
            </a:r>
            <a:r>
              <a:rPr lang="ja-JP" altLang="en-US" sz="2000" dirty="0"/>
              <a:t>ビットの符号なし整数および符号付き整数</a:t>
            </a:r>
            <a:r>
              <a:rPr lang="ja-JP" altLang="en-US" sz="2000" dirty="0" smtClean="0"/>
              <a:t>。</a:t>
            </a:r>
            <a:endParaRPr lang="en-US" altLang="ja-JP" sz="2000" dirty="0" smtClean="0"/>
          </a:p>
          <a:p>
            <a:pPr lvl="1"/>
            <a:r>
              <a:rPr lang="en-US" altLang="ja-JP" sz="2000" dirty="0"/>
              <a:t>8</a:t>
            </a:r>
            <a:r>
              <a:rPr lang="ja-JP" altLang="en-US" sz="2000" dirty="0"/>
              <a:t>ビットおよび</a:t>
            </a:r>
            <a:r>
              <a:rPr lang="en-US" altLang="ja-JP" sz="2000" dirty="0"/>
              <a:t>16</a:t>
            </a:r>
            <a:r>
              <a:rPr lang="ja-JP" altLang="en-US" sz="2000" dirty="0"/>
              <a:t>ビット</a:t>
            </a:r>
            <a:r>
              <a:rPr lang="ja-JP" altLang="en-US" sz="2000" dirty="0" smtClean="0"/>
              <a:t>多項式</a:t>
            </a:r>
            <a:endParaRPr lang="en-US" altLang="ja-JP" sz="2000" dirty="0" smtClean="0"/>
          </a:p>
          <a:p>
            <a:pPr marL="540000" lvl="1" indent="0">
              <a:buNone/>
            </a:pPr>
            <a:r>
              <a:rPr lang="ja-JP" altLang="en-US" sz="2000" dirty="0"/>
              <a:t>多項式型は、誤り訂正など、</a:t>
            </a:r>
            <a:r>
              <a:rPr lang="en-US" altLang="ja-JP" sz="2000" dirty="0"/>
              <a:t>2</a:t>
            </a:r>
            <a:r>
              <a:rPr lang="ja-JP" altLang="en-US" sz="2000" dirty="0"/>
              <a:t>のべき乗の有限体または</a:t>
            </a:r>
            <a:r>
              <a:rPr lang="en-US" altLang="ja-JP" sz="2000" dirty="0"/>
              <a:t>{0,1}</a:t>
            </a:r>
            <a:r>
              <a:rPr lang="ja-JP" altLang="en-US" sz="2000" dirty="0"/>
              <a:t>上の単純な多項式を使用するコード用です。 通常の</a:t>
            </a:r>
            <a:r>
              <a:rPr lang="en-US" altLang="ja-JP" sz="2000" dirty="0"/>
              <a:t>ARM</a:t>
            </a:r>
            <a:r>
              <a:rPr lang="ja-JP" altLang="en-US" sz="2000" dirty="0"/>
              <a:t>整数コードは通常、有限体演算にルックアップテーブルを使用します。 </a:t>
            </a:r>
            <a:r>
              <a:rPr lang="en-US" altLang="ja-JP" sz="2000" dirty="0"/>
              <a:t>AArch64 NEON</a:t>
            </a:r>
            <a:r>
              <a:rPr lang="ja-JP" altLang="en-US" sz="2000" dirty="0"/>
              <a:t>には、大規模なルックアップテーブルを使用する方法が記載されています。</a:t>
            </a:r>
          </a:p>
          <a:p>
            <a:pPr marL="540000" lvl="1" indent="0">
              <a:buNone/>
            </a:pPr>
            <a:r>
              <a:rPr lang="ja-JP" altLang="en-US" sz="2000" dirty="0"/>
              <a:t>多項式演算は、他の演算から合成するのが難しいので、基本的な乗算演算から他のより大きな演算を合成することができます。</a:t>
            </a:r>
            <a:endParaRPr lang="en-US" altLang="ja-JP" sz="2000" dirty="0" smtClean="0"/>
          </a:p>
        </p:txBody>
      </p:sp>
      <p:sp>
        <p:nvSpPr>
          <p:cNvPr id="6" name="スライド番号プレースホルダー 3"/>
          <p:cNvSpPr>
            <a:spLocks noGrp="1"/>
          </p:cNvSpPr>
          <p:nvPr>
            <p:ph type="sldNum" sz="quarter" idx="10"/>
          </p:nvPr>
        </p:nvSpPr>
        <p:spPr>
          <a:xfrm>
            <a:off x="7842250" y="6553200"/>
            <a:ext cx="2063750" cy="304800"/>
          </a:xfrm>
        </p:spPr>
        <p:txBody>
          <a:bodyPr/>
          <a:lstStyle/>
          <a:p>
            <a:pPr>
              <a:defRPr/>
            </a:pPr>
            <a:fld id="{308C500B-7EDA-4869-A798-AD27E56D1C40}" type="slidenum">
              <a:rPr lang="en-US" altLang="ja-JP" smtClean="0"/>
              <a:pPr>
                <a:defRPr/>
              </a:pPr>
              <a:t>11</a:t>
            </a:fld>
            <a:endParaRPr lang="en-US" altLang="ja-JP"/>
          </a:p>
        </p:txBody>
      </p:sp>
      <p:sp>
        <p:nvSpPr>
          <p:cNvPr id="7" name="タイトル 1"/>
          <p:cNvSpPr>
            <a:spLocks noGrp="1"/>
          </p:cNvSpPr>
          <p:nvPr>
            <p:ph type="title"/>
          </p:nvPr>
        </p:nvSpPr>
        <p:spPr>
          <a:xfrm>
            <a:off x="343958" y="228600"/>
            <a:ext cx="8819092" cy="457200"/>
          </a:xfrm>
        </p:spPr>
        <p:txBody>
          <a:bodyPr/>
          <a:lstStyle/>
          <a:p>
            <a:r>
              <a:rPr lang="en-US" altLang="ja-JP" dirty="0" smtClean="0"/>
              <a:t>7.2 NEON</a:t>
            </a:r>
            <a:r>
              <a:rPr lang="ja-JP" altLang="en-US" dirty="0"/>
              <a:t>と浮動小数点アーキテクチャ</a:t>
            </a:r>
            <a:endParaRPr kumimoji="1" lang="ja-JP" altLang="en-US" dirty="0"/>
          </a:p>
        </p:txBody>
      </p:sp>
    </p:spTree>
    <p:extLst>
      <p:ext uri="{BB962C8B-B14F-4D97-AF65-F5344CB8AC3E}">
        <p14:creationId xmlns:p14="http://schemas.microsoft.com/office/powerpoint/2010/main" val="152278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a:spLocks noGrp="1"/>
          </p:cNvSpPr>
          <p:nvPr>
            <p:ph idx="1"/>
          </p:nvPr>
        </p:nvSpPr>
        <p:spPr>
          <a:xfrm>
            <a:off x="371475" y="1022351"/>
            <a:ext cx="9135533" cy="5307013"/>
          </a:xfrm>
        </p:spPr>
        <p:txBody>
          <a:bodyPr/>
          <a:lstStyle/>
          <a:p>
            <a:r>
              <a:rPr lang="en-US" altLang="ja-JP" sz="2000" dirty="0" smtClean="0"/>
              <a:t>NEON</a:t>
            </a:r>
            <a:r>
              <a:rPr lang="ja-JP" altLang="en-US" sz="2000" dirty="0" smtClean="0"/>
              <a:t>ユニットはレジスタファイルを次のように表示します。</a:t>
            </a:r>
            <a:endParaRPr lang="en-US" altLang="ja-JP" sz="2000" dirty="0" smtClean="0"/>
          </a:p>
          <a:p>
            <a:pPr lvl="1"/>
            <a:r>
              <a:rPr lang="en-US" altLang="ja-JP" sz="2000" dirty="0" smtClean="0"/>
              <a:t>32×128</a:t>
            </a:r>
            <a:r>
              <a:rPr lang="ja-JP" altLang="en-US" sz="2000" dirty="0"/>
              <a:t>ビットのクワッドワードレジスタ</a:t>
            </a:r>
            <a:r>
              <a:rPr lang="en-US" altLang="ja-JP" sz="2000" dirty="0"/>
              <a:t>V0〜V31</a:t>
            </a:r>
            <a:r>
              <a:rPr lang="ja-JP" altLang="en-US" sz="2000" dirty="0"/>
              <a:t>はそれぞれ図</a:t>
            </a:r>
            <a:r>
              <a:rPr lang="en-US" altLang="ja-JP" sz="2000" dirty="0"/>
              <a:t>7-1</a:t>
            </a:r>
            <a:r>
              <a:rPr lang="ja-JP" altLang="en-US" sz="2000" dirty="0" err="1"/>
              <a:t>のように</a:t>
            </a:r>
            <a:r>
              <a:rPr lang="ja-JP" altLang="en-US" sz="2000" dirty="0"/>
              <a:t>表示できます。</a:t>
            </a:r>
            <a:endParaRPr lang="en-US" altLang="ja-JP" sz="2000" dirty="0"/>
          </a:p>
          <a:p>
            <a:pPr marL="180000" indent="0">
              <a:buNone/>
            </a:pPr>
            <a:endParaRPr lang="en-US" altLang="ja-JP" sz="2000" dirty="0"/>
          </a:p>
          <a:p>
            <a:pPr marL="0" indent="0">
              <a:buNone/>
            </a:pPr>
            <a:endParaRPr lang="en-US" altLang="ja-JP" sz="2000" dirty="0" smtClean="0"/>
          </a:p>
          <a:p>
            <a:pPr marL="0" indent="0">
              <a:buNone/>
            </a:pPr>
            <a:endParaRPr lang="en-US" altLang="ja-JP" sz="2000" dirty="0"/>
          </a:p>
          <a:p>
            <a:pPr marL="0" indent="0">
              <a:buNone/>
            </a:pPr>
            <a:endParaRPr lang="en-US" altLang="ja-JP" sz="2000" dirty="0" smtClean="0"/>
          </a:p>
          <a:p>
            <a:pPr marL="0" indent="0">
              <a:buNone/>
            </a:pPr>
            <a:endParaRPr lang="en-US" altLang="ja-JP" sz="2000" dirty="0"/>
          </a:p>
          <a:p>
            <a:pPr marL="0" indent="0">
              <a:buNone/>
            </a:pPr>
            <a:endParaRPr lang="en-US" altLang="ja-JP" sz="2000" dirty="0" smtClean="0"/>
          </a:p>
          <a:p>
            <a:pPr marL="0" indent="0">
              <a:buNone/>
            </a:pPr>
            <a:endParaRPr lang="en-US" altLang="ja-JP" sz="2000" dirty="0" smtClean="0"/>
          </a:p>
          <a:p>
            <a:pPr marL="0" indent="0">
              <a:buNone/>
            </a:pPr>
            <a:endParaRPr lang="en-US" altLang="ja-JP" sz="2000" dirty="0" smtClean="0"/>
          </a:p>
        </p:txBody>
      </p:sp>
      <p:sp>
        <p:nvSpPr>
          <p:cNvPr id="6" name="スライド番号プレースホルダー 3"/>
          <p:cNvSpPr>
            <a:spLocks noGrp="1"/>
          </p:cNvSpPr>
          <p:nvPr>
            <p:ph type="sldNum" sz="quarter" idx="10"/>
          </p:nvPr>
        </p:nvSpPr>
        <p:spPr>
          <a:xfrm>
            <a:off x="7842250" y="6553200"/>
            <a:ext cx="2063750" cy="304800"/>
          </a:xfrm>
        </p:spPr>
        <p:txBody>
          <a:bodyPr/>
          <a:lstStyle/>
          <a:p>
            <a:pPr>
              <a:defRPr/>
            </a:pPr>
            <a:fld id="{308C500B-7EDA-4869-A798-AD27E56D1C40}" type="slidenum">
              <a:rPr lang="en-US" altLang="ja-JP" smtClean="0"/>
              <a:pPr>
                <a:defRPr/>
              </a:pPr>
              <a:t>12</a:t>
            </a:fld>
            <a:endParaRPr lang="en-US" altLang="ja-JP"/>
          </a:p>
        </p:txBody>
      </p:sp>
      <p:sp>
        <p:nvSpPr>
          <p:cNvPr id="7" name="タイトル 1"/>
          <p:cNvSpPr>
            <a:spLocks noGrp="1"/>
          </p:cNvSpPr>
          <p:nvPr>
            <p:ph type="title"/>
          </p:nvPr>
        </p:nvSpPr>
        <p:spPr>
          <a:xfrm>
            <a:off x="343958" y="228600"/>
            <a:ext cx="8819092" cy="457200"/>
          </a:xfrm>
        </p:spPr>
        <p:txBody>
          <a:bodyPr/>
          <a:lstStyle/>
          <a:p>
            <a:r>
              <a:rPr lang="en-US" altLang="ja-JP" dirty="0" smtClean="0"/>
              <a:t>7.2 NEON</a:t>
            </a:r>
            <a:r>
              <a:rPr lang="ja-JP" altLang="en-US" dirty="0"/>
              <a:t>と浮動小数点アーキテクチャ</a:t>
            </a:r>
            <a:endParaRPr kumimoji="1" lang="ja-JP" altLang="en-US" dirty="0"/>
          </a:p>
        </p:txBody>
      </p:sp>
      <p:pic>
        <p:nvPicPr>
          <p:cNvPr id="8" name="図 7"/>
          <p:cNvPicPr>
            <a:picLocks noChangeAspect="1"/>
          </p:cNvPicPr>
          <p:nvPr/>
        </p:nvPicPr>
        <p:blipFill>
          <a:blip r:embed="rId2"/>
          <a:stretch>
            <a:fillRect/>
          </a:stretch>
        </p:blipFill>
        <p:spPr>
          <a:xfrm>
            <a:off x="803944" y="2096706"/>
            <a:ext cx="6587457" cy="2729294"/>
          </a:xfrm>
          <a:prstGeom prst="rect">
            <a:avLst/>
          </a:prstGeom>
        </p:spPr>
      </p:pic>
    </p:spTree>
    <p:extLst>
      <p:ext uri="{BB962C8B-B14F-4D97-AF65-F5344CB8AC3E}">
        <p14:creationId xmlns:p14="http://schemas.microsoft.com/office/powerpoint/2010/main" val="106445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a:spLocks noGrp="1"/>
          </p:cNvSpPr>
          <p:nvPr>
            <p:ph idx="1"/>
          </p:nvPr>
        </p:nvSpPr>
        <p:spPr>
          <a:xfrm>
            <a:off x="371475" y="1022351"/>
            <a:ext cx="9135533" cy="5307013"/>
          </a:xfrm>
        </p:spPr>
        <p:txBody>
          <a:bodyPr/>
          <a:lstStyle/>
          <a:p>
            <a:pPr lvl="1"/>
            <a:r>
              <a:rPr lang="en-US" altLang="ja-JP" sz="2000" dirty="0"/>
              <a:t>32</a:t>
            </a:r>
            <a:r>
              <a:rPr lang="ja-JP" altLang="en-US" sz="2000" dirty="0"/>
              <a:t>個の</a:t>
            </a:r>
            <a:r>
              <a:rPr lang="en-US" altLang="ja-JP" sz="2000" dirty="0"/>
              <a:t>64</a:t>
            </a:r>
            <a:r>
              <a:rPr lang="ja-JP" altLang="en-US" sz="2000" dirty="0"/>
              <a:t>ビット</a:t>
            </a:r>
            <a:r>
              <a:rPr lang="en-US" altLang="ja-JP" sz="2000" dirty="0"/>
              <a:t>D</a:t>
            </a:r>
            <a:r>
              <a:rPr lang="ja-JP" altLang="en-US" sz="2000" dirty="0"/>
              <a:t>（ダブルワード）レジスタ</a:t>
            </a:r>
            <a:r>
              <a:rPr lang="en-US" altLang="ja-JP" sz="2000" dirty="0"/>
              <a:t>D0〜D31</a:t>
            </a:r>
            <a:r>
              <a:rPr lang="ja-JP" altLang="en-US" sz="2000" dirty="0"/>
              <a:t>はそれぞれ図</a:t>
            </a:r>
            <a:r>
              <a:rPr lang="en-US" altLang="ja-JP" sz="2000" dirty="0"/>
              <a:t>7-2</a:t>
            </a:r>
            <a:r>
              <a:rPr lang="ja-JP" altLang="en-US" sz="2000" dirty="0" err="1"/>
              <a:t>のように</a:t>
            </a:r>
            <a:r>
              <a:rPr lang="ja-JP" altLang="en-US" sz="2000" dirty="0"/>
              <a:t>表示できます</a:t>
            </a:r>
            <a:r>
              <a:rPr lang="ja-JP" altLang="en-US" sz="2000" dirty="0" smtClean="0"/>
              <a:t>。</a:t>
            </a:r>
            <a:endParaRPr lang="en-US" altLang="ja-JP" sz="2000" dirty="0" smtClean="0"/>
          </a:p>
          <a:p>
            <a:pPr lvl="1"/>
            <a:endParaRPr lang="en-US" altLang="ja-JP" sz="2000" dirty="0"/>
          </a:p>
          <a:p>
            <a:pPr lvl="1"/>
            <a:endParaRPr lang="en-US" altLang="ja-JP" sz="2000" dirty="0" smtClean="0"/>
          </a:p>
          <a:p>
            <a:pPr lvl="1"/>
            <a:endParaRPr lang="en-US" altLang="ja-JP" sz="2000" dirty="0"/>
          </a:p>
          <a:p>
            <a:pPr lvl="1"/>
            <a:endParaRPr lang="en-US" altLang="ja-JP" sz="2000" dirty="0" smtClean="0"/>
          </a:p>
          <a:p>
            <a:pPr lvl="1"/>
            <a:endParaRPr lang="en-US" altLang="ja-JP" sz="2000" dirty="0"/>
          </a:p>
          <a:p>
            <a:pPr lvl="1"/>
            <a:endParaRPr lang="en-US" altLang="ja-JP" sz="2000" dirty="0" smtClean="0"/>
          </a:p>
          <a:p>
            <a:pPr lvl="1"/>
            <a:endParaRPr lang="en-US" altLang="ja-JP" sz="2000" dirty="0"/>
          </a:p>
          <a:p>
            <a:pPr lvl="1"/>
            <a:endParaRPr lang="en-US" altLang="ja-JP" sz="2000" dirty="0" smtClean="0"/>
          </a:p>
          <a:p>
            <a:pPr marL="540000" lvl="1" indent="0">
              <a:buNone/>
            </a:pPr>
            <a:r>
              <a:rPr lang="ja-JP" altLang="en-US" sz="2000" dirty="0"/>
              <a:t>これらのレジスタはすべていつでもアクセス可能です。 使用される命令が適切なビューを決定するので、ソフトウェアはそれらを明示的に切り替える必要はありません。</a:t>
            </a:r>
            <a:endParaRPr lang="en-US" altLang="ja-JP" sz="2000" dirty="0" smtClean="0"/>
          </a:p>
          <a:p>
            <a:pPr lvl="1"/>
            <a:endParaRPr lang="en-US" altLang="ja-JP" sz="2000" dirty="0" smtClean="0"/>
          </a:p>
          <a:p>
            <a:pPr lvl="1"/>
            <a:endParaRPr lang="en-US" altLang="ja-JP" sz="2000" dirty="0" smtClean="0"/>
          </a:p>
        </p:txBody>
      </p:sp>
      <p:sp>
        <p:nvSpPr>
          <p:cNvPr id="6" name="スライド番号プレースホルダー 3"/>
          <p:cNvSpPr>
            <a:spLocks noGrp="1"/>
          </p:cNvSpPr>
          <p:nvPr>
            <p:ph type="sldNum" sz="quarter" idx="10"/>
          </p:nvPr>
        </p:nvSpPr>
        <p:spPr>
          <a:xfrm>
            <a:off x="7842250" y="6553200"/>
            <a:ext cx="2063750" cy="304800"/>
          </a:xfrm>
        </p:spPr>
        <p:txBody>
          <a:bodyPr/>
          <a:lstStyle/>
          <a:p>
            <a:pPr>
              <a:defRPr/>
            </a:pPr>
            <a:fld id="{308C500B-7EDA-4869-A798-AD27E56D1C40}" type="slidenum">
              <a:rPr lang="en-US" altLang="ja-JP" smtClean="0"/>
              <a:pPr>
                <a:defRPr/>
              </a:pPr>
              <a:t>13</a:t>
            </a:fld>
            <a:endParaRPr lang="en-US" altLang="ja-JP"/>
          </a:p>
        </p:txBody>
      </p:sp>
      <p:sp>
        <p:nvSpPr>
          <p:cNvPr id="7" name="タイトル 1"/>
          <p:cNvSpPr>
            <a:spLocks noGrp="1"/>
          </p:cNvSpPr>
          <p:nvPr>
            <p:ph type="title"/>
          </p:nvPr>
        </p:nvSpPr>
        <p:spPr>
          <a:xfrm>
            <a:off x="343958" y="228600"/>
            <a:ext cx="8819092" cy="457200"/>
          </a:xfrm>
        </p:spPr>
        <p:txBody>
          <a:bodyPr/>
          <a:lstStyle/>
          <a:p>
            <a:r>
              <a:rPr lang="en-US" altLang="ja-JP" dirty="0" smtClean="0"/>
              <a:t>7.2 </a:t>
            </a:r>
            <a:r>
              <a:rPr lang="en-US" altLang="ja-JP" dirty="0"/>
              <a:t>NEON</a:t>
            </a:r>
            <a:r>
              <a:rPr lang="ja-JP" altLang="en-US" dirty="0"/>
              <a:t>と浮動小数点アーキテクチャ</a:t>
            </a:r>
            <a:endParaRPr kumimoji="1" lang="ja-JP" altLang="en-US" dirty="0"/>
          </a:p>
        </p:txBody>
      </p:sp>
      <p:pic>
        <p:nvPicPr>
          <p:cNvPr id="2" name="図 1"/>
          <p:cNvPicPr>
            <a:picLocks noChangeAspect="1"/>
          </p:cNvPicPr>
          <p:nvPr/>
        </p:nvPicPr>
        <p:blipFill>
          <a:blip r:embed="rId2"/>
          <a:stretch>
            <a:fillRect/>
          </a:stretch>
        </p:blipFill>
        <p:spPr>
          <a:xfrm>
            <a:off x="992060" y="1743252"/>
            <a:ext cx="6207321" cy="2728800"/>
          </a:xfrm>
          <a:prstGeom prst="rect">
            <a:avLst/>
          </a:prstGeom>
        </p:spPr>
      </p:pic>
    </p:spTree>
    <p:extLst>
      <p:ext uri="{BB962C8B-B14F-4D97-AF65-F5344CB8AC3E}">
        <p14:creationId xmlns:p14="http://schemas.microsoft.com/office/powerpoint/2010/main" val="1310274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a:spLocks noGrp="1"/>
          </p:cNvSpPr>
          <p:nvPr>
            <p:ph idx="1"/>
          </p:nvPr>
        </p:nvSpPr>
        <p:spPr>
          <a:xfrm>
            <a:off x="371475" y="1022351"/>
            <a:ext cx="9135533" cy="5307013"/>
          </a:xfrm>
        </p:spPr>
        <p:txBody>
          <a:bodyPr/>
          <a:lstStyle/>
          <a:p>
            <a:r>
              <a:rPr lang="en-US" altLang="ja-JP" sz="2000" dirty="0"/>
              <a:t>AArch64</a:t>
            </a:r>
            <a:r>
              <a:rPr lang="ja-JP" altLang="en-US" sz="2000" dirty="0"/>
              <a:t>では、浮動小数点ユニットは</a:t>
            </a:r>
            <a:r>
              <a:rPr lang="en-US" altLang="ja-JP" sz="2000" dirty="0"/>
              <a:t>NEON</a:t>
            </a:r>
            <a:r>
              <a:rPr lang="ja-JP" altLang="en-US" sz="2000" dirty="0"/>
              <a:t>レジスタファイルを次のように表示します。</a:t>
            </a:r>
          </a:p>
          <a:p>
            <a:pPr lvl="1"/>
            <a:r>
              <a:rPr lang="en-US" altLang="ja-JP" sz="2000" dirty="0" smtClean="0"/>
              <a:t>32×64</a:t>
            </a:r>
            <a:r>
              <a:rPr lang="ja-JP" altLang="en-US" sz="2000" dirty="0"/>
              <a:t>ビット</a:t>
            </a:r>
            <a:r>
              <a:rPr lang="en-US" altLang="ja-JP" sz="2000" dirty="0"/>
              <a:t>D</a:t>
            </a:r>
            <a:r>
              <a:rPr lang="ja-JP" altLang="en-US" sz="2000" dirty="0"/>
              <a:t>レジスタ</a:t>
            </a:r>
            <a:r>
              <a:rPr lang="en-US" altLang="ja-JP" sz="2000" dirty="0" smtClean="0"/>
              <a:t>D0-D31</a:t>
            </a:r>
          </a:p>
          <a:p>
            <a:pPr marL="540000" lvl="1" indent="0">
              <a:buNone/>
            </a:pPr>
            <a:r>
              <a:rPr lang="en-US" altLang="ja-JP" sz="2000" dirty="0" smtClean="0"/>
              <a:t>D</a:t>
            </a:r>
            <a:r>
              <a:rPr lang="ja-JP" altLang="en-US" sz="2000" dirty="0"/>
              <a:t>レジスタは倍精度レジスタと呼ばれ、倍精度浮動小数点値を含みます。</a:t>
            </a:r>
          </a:p>
          <a:p>
            <a:pPr lvl="1"/>
            <a:r>
              <a:rPr lang="en-US" altLang="ja-JP" sz="2000" dirty="0" smtClean="0"/>
              <a:t>32×32</a:t>
            </a:r>
            <a:r>
              <a:rPr lang="ja-JP" altLang="en-US" sz="2000" dirty="0"/>
              <a:t>ビット</a:t>
            </a:r>
            <a:r>
              <a:rPr lang="en-US" altLang="ja-JP" sz="2000" dirty="0"/>
              <a:t>S</a:t>
            </a:r>
            <a:r>
              <a:rPr lang="ja-JP" altLang="en-US" sz="2000" dirty="0"/>
              <a:t>レジスタ</a:t>
            </a:r>
            <a:r>
              <a:rPr lang="en-US" altLang="ja-JP" sz="2000" dirty="0" smtClean="0"/>
              <a:t>S0-S31</a:t>
            </a:r>
          </a:p>
          <a:p>
            <a:pPr marL="540000" lvl="1" indent="0">
              <a:buNone/>
            </a:pPr>
            <a:r>
              <a:rPr lang="en-US" altLang="ja-JP" sz="2000" dirty="0" smtClean="0"/>
              <a:t>S</a:t>
            </a:r>
            <a:r>
              <a:rPr lang="ja-JP" altLang="en-US" sz="2000" dirty="0"/>
              <a:t>レジスタは単精度レジスタと呼ばれ、単精度浮動小数点値を含みます。</a:t>
            </a:r>
          </a:p>
          <a:p>
            <a:pPr lvl="1"/>
            <a:r>
              <a:rPr lang="en-US" altLang="ja-JP" sz="2000" dirty="0" smtClean="0"/>
              <a:t>32×16</a:t>
            </a:r>
            <a:r>
              <a:rPr lang="ja-JP" altLang="en-US" sz="2000" dirty="0"/>
              <a:t>ビット</a:t>
            </a:r>
            <a:r>
              <a:rPr lang="en-US" altLang="ja-JP" sz="2000" dirty="0"/>
              <a:t>H</a:t>
            </a:r>
            <a:r>
              <a:rPr lang="ja-JP" altLang="en-US" sz="2000" dirty="0"/>
              <a:t>レジスタ</a:t>
            </a:r>
            <a:r>
              <a:rPr lang="en-US" altLang="ja-JP" sz="2000" dirty="0" smtClean="0"/>
              <a:t>H0-H31</a:t>
            </a:r>
          </a:p>
          <a:p>
            <a:pPr marL="540000" lvl="1" indent="0">
              <a:buNone/>
            </a:pPr>
            <a:r>
              <a:rPr lang="en-US" altLang="ja-JP" sz="2000" dirty="0" smtClean="0"/>
              <a:t>H</a:t>
            </a:r>
            <a:r>
              <a:rPr lang="ja-JP" altLang="en-US" sz="2000" dirty="0"/>
              <a:t>レジスタは半精度レジスタと呼ばれ、半精度浮動小数点値を含みます。</a:t>
            </a:r>
          </a:p>
          <a:p>
            <a:pPr lvl="1"/>
            <a:r>
              <a:rPr lang="ja-JP" altLang="en-US" sz="2000" dirty="0" smtClean="0"/>
              <a:t>上記</a:t>
            </a:r>
            <a:r>
              <a:rPr lang="ja-JP" altLang="en-US" sz="2000" dirty="0"/>
              <a:t>のビューからのレジスタの組み合わせ</a:t>
            </a:r>
            <a:r>
              <a:rPr lang="ja-JP" altLang="en-US" sz="2000" dirty="0" smtClean="0"/>
              <a:t>。</a:t>
            </a:r>
            <a:endParaRPr lang="en-US" altLang="ja-JP" sz="2000" dirty="0" smtClean="0"/>
          </a:p>
          <a:p>
            <a:pPr lvl="1"/>
            <a:endParaRPr lang="en-US" altLang="ja-JP" sz="2000" dirty="0" smtClean="0"/>
          </a:p>
        </p:txBody>
      </p:sp>
      <p:sp>
        <p:nvSpPr>
          <p:cNvPr id="6" name="スライド番号プレースホルダー 3"/>
          <p:cNvSpPr>
            <a:spLocks noGrp="1"/>
          </p:cNvSpPr>
          <p:nvPr>
            <p:ph type="sldNum" sz="quarter" idx="10"/>
          </p:nvPr>
        </p:nvSpPr>
        <p:spPr>
          <a:xfrm>
            <a:off x="7842250" y="6553200"/>
            <a:ext cx="2063750" cy="304800"/>
          </a:xfrm>
        </p:spPr>
        <p:txBody>
          <a:bodyPr/>
          <a:lstStyle/>
          <a:p>
            <a:pPr>
              <a:defRPr/>
            </a:pPr>
            <a:fld id="{308C500B-7EDA-4869-A798-AD27E56D1C40}" type="slidenum">
              <a:rPr lang="en-US" altLang="ja-JP" smtClean="0"/>
              <a:pPr>
                <a:defRPr/>
              </a:pPr>
              <a:t>14</a:t>
            </a:fld>
            <a:endParaRPr lang="en-US" altLang="ja-JP"/>
          </a:p>
        </p:txBody>
      </p:sp>
      <p:sp>
        <p:nvSpPr>
          <p:cNvPr id="7" name="タイトル 1"/>
          <p:cNvSpPr>
            <a:spLocks noGrp="1"/>
          </p:cNvSpPr>
          <p:nvPr>
            <p:ph type="title"/>
          </p:nvPr>
        </p:nvSpPr>
        <p:spPr>
          <a:xfrm>
            <a:off x="343958" y="228600"/>
            <a:ext cx="8819092" cy="457200"/>
          </a:xfrm>
        </p:spPr>
        <p:txBody>
          <a:bodyPr/>
          <a:lstStyle/>
          <a:p>
            <a:r>
              <a:rPr lang="en-US" altLang="ja-JP" dirty="0" smtClean="0"/>
              <a:t>7.2.1 </a:t>
            </a:r>
            <a:r>
              <a:rPr lang="ja-JP" altLang="en-US" dirty="0" smtClean="0"/>
              <a:t>浮動</a:t>
            </a:r>
            <a:r>
              <a:rPr lang="ja-JP" altLang="en-US" dirty="0"/>
              <a:t>小</a:t>
            </a:r>
            <a:r>
              <a:rPr lang="ja-JP" altLang="en-US" dirty="0" smtClean="0"/>
              <a:t>数点</a:t>
            </a:r>
            <a:endParaRPr kumimoji="1" lang="ja-JP" altLang="en-US" dirty="0"/>
          </a:p>
        </p:txBody>
      </p:sp>
      <p:pic>
        <p:nvPicPr>
          <p:cNvPr id="2" name="図 1"/>
          <p:cNvPicPr>
            <a:picLocks noChangeAspect="1"/>
          </p:cNvPicPr>
          <p:nvPr/>
        </p:nvPicPr>
        <p:blipFill>
          <a:blip r:embed="rId2"/>
          <a:stretch>
            <a:fillRect/>
          </a:stretch>
        </p:blipFill>
        <p:spPr>
          <a:xfrm>
            <a:off x="992857" y="4333913"/>
            <a:ext cx="5545467" cy="1900503"/>
          </a:xfrm>
          <a:prstGeom prst="rect">
            <a:avLst/>
          </a:prstGeom>
        </p:spPr>
      </p:pic>
    </p:spTree>
    <p:extLst>
      <p:ext uri="{BB962C8B-B14F-4D97-AF65-F5344CB8AC3E}">
        <p14:creationId xmlns:p14="http://schemas.microsoft.com/office/powerpoint/2010/main" val="1300061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a:spLocks noGrp="1"/>
          </p:cNvSpPr>
          <p:nvPr>
            <p:ph idx="1"/>
          </p:nvPr>
        </p:nvSpPr>
        <p:spPr>
          <a:xfrm>
            <a:off x="371475" y="1022351"/>
            <a:ext cx="9135533" cy="5307013"/>
          </a:xfrm>
        </p:spPr>
        <p:txBody>
          <a:bodyPr/>
          <a:lstStyle/>
          <a:p>
            <a:r>
              <a:rPr lang="ja-JP" altLang="en-US" sz="2000" dirty="0"/>
              <a:t>スカラーデータは、複数の値を含むベクトルではなく単一の値を表します。 一部の</a:t>
            </a:r>
            <a:r>
              <a:rPr lang="en-US" altLang="ja-JP" sz="2000" dirty="0"/>
              <a:t>NEON</a:t>
            </a:r>
            <a:r>
              <a:rPr lang="ja-JP" altLang="en-US" sz="2000" dirty="0"/>
              <a:t>命令はスカラオペランドを使用します。 レジスタ内のスカラーは、値のベクトルへのインデックスによってアクセスされます</a:t>
            </a:r>
            <a:r>
              <a:rPr lang="ja-JP" altLang="en-US" sz="2000" dirty="0" smtClean="0"/>
              <a:t>。</a:t>
            </a:r>
            <a:endParaRPr lang="en-US" altLang="ja-JP" sz="2000" dirty="0" smtClean="0"/>
          </a:p>
          <a:p>
            <a:r>
              <a:rPr lang="ja-JP" altLang="en-US" sz="2000" dirty="0"/>
              <a:t>ベクトルの個々の要素にアクセスするための一般的な配列表記は次のとおりです。</a:t>
            </a:r>
          </a:p>
          <a:p>
            <a:pPr marL="180000" indent="0">
              <a:buNone/>
            </a:pPr>
            <a:r>
              <a:rPr lang="en-US" altLang="ja-JP" sz="2000" dirty="0" smtClean="0"/>
              <a:t>&lt;</a:t>
            </a:r>
            <a:r>
              <a:rPr lang="ja-JP" altLang="en-US" sz="2000" dirty="0"/>
              <a:t>命令</a:t>
            </a:r>
            <a:r>
              <a:rPr lang="en-US" altLang="ja-JP" sz="2000" dirty="0"/>
              <a:t>&gt; </a:t>
            </a:r>
            <a:r>
              <a:rPr lang="en-US" altLang="ja-JP" sz="2000" dirty="0" err="1"/>
              <a:t>Vd.Ts</a:t>
            </a:r>
            <a:r>
              <a:rPr lang="en-US" altLang="ja-JP" sz="2000" dirty="0"/>
              <a:t> [</a:t>
            </a:r>
            <a:r>
              <a:rPr lang="en-US" altLang="ja-JP" sz="2000" dirty="0" smtClean="0"/>
              <a:t>index1], </a:t>
            </a:r>
            <a:r>
              <a:rPr lang="en-US" altLang="ja-JP" sz="2000" dirty="0" err="1" smtClean="0"/>
              <a:t>Vn.Ts</a:t>
            </a:r>
            <a:r>
              <a:rPr lang="en-US" altLang="ja-JP" sz="2000" dirty="0" smtClean="0"/>
              <a:t> </a:t>
            </a:r>
            <a:r>
              <a:rPr lang="en-US" altLang="ja-JP" sz="2000" dirty="0"/>
              <a:t>[index2</a:t>
            </a:r>
            <a:r>
              <a:rPr lang="en-US" altLang="ja-JP" sz="2000" dirty="0" smtClean="0"/>
              <a:t>]</a:t>
            </a:r>
          </a:p>
          <a:p>
            <a:pPr lvl="1"/>
            <a:r>
              <a:rPr lang="en-US" altLang="ja-JP" sz="2000" dirty="0" err="1"/>
              <a:t>Vd</a:t>
            </a:r>
            <a:r>
              <a:rPr lang="ja-JP" altLang="en-US" sz="2000" dirty="0"/>
              <a:t>はデスティネーションレジスタです。</a:t>
            </a:r>
            <a:endParaRPr lang="en-US" altLang="ja-JP" sz="2000" dirty="0" smtClean="0"/>
          </a:p>
          <a:p>
            <a:pPr lvl="1"/>
            <a:r>
              <a:rPr lang="en-US" altLang="ja-JP" sz="2000" dirty="0" err="1"/>
              <a:t>Vn</a:t>
            </a:r>
            <a:r>
              <a:rPr lang="ja-JP" altLang="en-US" sz="2000" dirty="0"/>
              <a:t>は最初のソースレジスタ</a:t>
            </a:r>
            <a:r>
              <a:rPr lang="ja-JP" altLang="en-US" sz="2000" dirty="0" smtClean="0"/>
              <a:t>です。</a:t>
            </a:r>
            <a:endParaRPr lang="en-US" altLang="ja-JP" sz="2000" dirty="0" smtClean="0"/>
          </a:p>
          <a:p>
            <a:pPr lvl="1"/>
            <a:r>
              <a:rPr lang="en-US" altLang="ja-JP" sz="2000" dirty="0" err="1"/>
              <a:t>Ts</a:t>
            </a:r>
            <a:r>
              <a:rPr lang="ja-JP" altLang="en-US" sz="2000" dirty="0"/>
              <a:t>は要素のサイズ指定子です。</a:t>
            </a:r>
            <a:endParaRPr lang="en-US" altLang="ja-JP" sz="2000" dirty="0"/>
          </a:p>
          <a:p>
            <a:pPr lvl="1"/>
            <a:r>
              <a:rPr lang="en-US" altLang="ja-JP" sz="2000" dirty="0"/>
              <a:t>index</a:t>
            </a:r>
            <a:r>
              <a:rPr lang="ja-JP" altLang="en-US" sz="2000" dirty="0"/>
              <a:t>は要素のインデックスです。</a:t>
            </a:r>
            <a:endParaRPr lang="en-US" altLang="ja-JP" sz="2000" dirty="0"/>
          </a:p>
          <a:p>
            <a:pPr marL="540000" lvl="1" indent="0">
              <a:buNone/>
            </a:pPr>
            <a:r>
              <a:rPr lang="ja-JP" altLang="en-US" sz="2000" dirty="0" smtClean="0"/>
              <a:t>例</a:t>
            </a:r>
            <a:r>
              <a:rPr lang="en-US" altLang="ja-JP" sz="2000" dirty="0" smtClean="0"/>
              <a:t>:</a:t>
            </a:r>
            <a:endParaRPr lang="en-US" altLang="ja-JP" sz="2000" dirty="0"/>
          </a:p>
          <a:p>
            <a:pPr marL="540000" lvl="1" indent="0">
              <a:buNone/>
            </a:pPr>
            <a:r>
              <a:rPr lang="en-US" altLang="ja-JP" sz="2000" dirty="0"/>
              <a:t>INS V0.S[1], V1.S[0]</a:t>
            </a:r>
            <a:endParaRPr lang="en-US" altLang="ja-JP" sz="2000" dirty="0" smtClean="0"/>
          </a:p>
          <a:p>
            <a:pPr lvl="1"/>
            <a:endParaRPr lang="en-US" altLang="ja-JP" sz="2000" dirty="0" smtClean="0"/>
          </a:p>
        </p:txBody>
      </p:sp>
      <p:sp>
        <p:nvSpPr>
          <p:cNvPr id="6" name="スライド番号プレースホルダー 3"/>
          <p:cNvSpPr>
            <a:spLocks noGrp="1"/>
          </p:cNvSpPr>
          <p:nvPr>
            <p:ph type="sldNum" sz="quarter" idx="10"/>
          </p:nvPr>
        </p:nvSpPr>
        <p:spPr>
          <a:xfrm>
            <a:off x="7842250" y="6553200"/>
            <a:ext cx="2063750" cy="304800"/>
          </a:xfrm>
        </p:spPr>
        <p:txBody>
          <a:bodyPr/>
          <a:lstStyle/>
          <a:p>
            <a:pPr>
              <a:defRPr/>
            </a:pPr>
            <a:fld id="{308C500B-7EDA-4869-A798-AD27E56D1C40}" type="slidenum">
              <a:rPr lang="en-US" altLang="ja-JP" smtClean="0"/>
              <a:pPr>
                <a:defRPr/>
              </a:pPr>
              <a:t>15</a:t>
            </a:fld>
            <a:endParaRPr lang="en-US" altLang="ja-JP"/>
          </a:p>
        </p:txBody>
      </p:sp>
      <p:sp>
        <p:nvSpPr>
          <p:cNvPr id="7" name="タイトル 1"/>
          <p:cNvSpPr>
            <a:spLocks noGrp="1"/>
          </p:cNvSpPr>
          <p:nvPr>
            <p:ph type="title"/>
          </p:nvPr>
        </p:nvSpPr>
        <p:spPr>
          <a:xfrm>
            <a:off x="343958" y="228600"/>
            <a:ext cx="8819092" cy="457200"/>
          </a:xfrm>
        </p:spPr>
        <p:txBody>
          <a:bodyPr/>
          <a:lstStyle/>
          <a:p>
            <a:r>
              <a:rPr lang="en-US" altLang="ja-JP" dirty="0" smtClean="0"/>
              <a:t>7.2.2 </a:t>
            </a:r>
            <a:r>
              <a:rPr lang="ja-JP" altLang="en-US" dirty="0" smtClean="0"/>
              <a:t>スカラーデータ</a:t>
            </a:r>
            <a:r>
              <a:rPr lang="ja-JP" altLang="en-US" dirty="0"/>
              <a:t>と</a:t>
            </a:r>
            <a:r>
              <a:rPr lang="en-US" altLang="ja-JP" dirty="0"/>
              <a:t>NEON</a:t>
            </a:r>
            <a:endParaRPr kumimoji="1" lang="ja-JP" altLang="en-US" dirty="0"/>
          </a:p>
        </p:txBody>
      </p:sp>
      <p:pic>
        <p:nvPicPr>
          <p:cNvPr id="8" name="図 7"/>
          <p:cNvPicPr>
            <a:picLocks noChangeAspect="1"/>
          </p:cNvPicPr>
          <p:nvPr/>
        </p:nvPicPr>
        <p:blipFill>
          <a:blip r:embed="rId2"/>
          <a:stretch>
            <a:fillRect/>
          </a:stretch>
        </p:blipFill>
        <p:spPr>
          <a:xfrm>
            <a:off x="4720027" y="4795625"/>
            <a:ext cx="4786981" cy="1533739"/>
          </a:xfrm>
          <a:prstGeom prst="rect">
            <a:avLst/>
          </a:prstGeom>
        </p:spPr>
      </p:pic>
    </p:spTree>
    <p:extLst>
      <p:ext uri="{BB962C8B-B14F-4D97-AF65-F5344CB8AC3E}">
        <p14:creationId xmlns:p14="http://schemas.microsoft.com/office/powerpoint/2010/main" val="1616985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a:spLocks noGrp="1"/>
          </p:cNvSpPr>
          <p:nvPr>
            <p:ph idx="1"/>
          </p:nvPr>
        </p:nvSpPr>
        <p:spPr>
          <a:xfrm>
            <a:off x="371475" y="1022351"/>
            <a:ext cx="9135533" cy="5307013"/>
          </a:xfrm>
        </p:spPr>
        <p:txBody>
          <a:bodyPr/>
          <a:lstStyle/>
          <a:p>
            <a:r>
              <a:rPr lang="en-US" altLang="ja-JP" sz="2000" dirty="0" smtClean="0"/>
              <a:t>MOV </a:t>
            </a:r>
            <a:r>
              <a:rPr lang="en-US" altLang="ja-JP" sz="2000" dirty="0"/>
              <a:t>V0.B [</a:t>
            </a:r>
            <a:r>
              <a:rPr lang="en-US" altLang="ja-JP" sz="2000" dirty="0" smtClean="0"/>
              <a:t>3], W0</a:t>
            </a:r>
            <a:r>
              <a:rPr lang="ja-JP" altLang="en-US" sz="2000" dirty="0"/>
              <a:t>命令では、レジスタ</a:t>
            </a:r>
            <a:r>
              <a:rPr lang="en-US" altLang="ja-JP" sz="2000" dirty="0"/>
              <a:t>W0</a:t>
            </a:r>
            <a:r>
              <a:rPr lang="ja-JP" altLang="en-US" sz="2000" dirty="0"/>
              <a:t>の最下位バイトがレジスタ</a:t>
            </a:r>
            <a:r>
              <a:rPr lang="en-US" altLang="ja-JP" sz="2000" dirty="0"/>
              <a:t>V0</a:t>
            </a:r>
            <a:r>
              <a:rPr lang="ja-JP" altLang="en-US" sz="2000" dirty="0"/>
              <a:t>の</a:t>
            </a:r>
            <a:r>
              <a:rPr lang="en-US" altLang="ja-JP" sz="2000" dirty="0"/>
              <a:t>4</a:t>
            </a:r>
            <a:r>
              <a:rPr lang="ja-JP" altLang="en-US" sz="2000" dirty="0"/>
              <a:t>バイト目にコピー</a:t>
            </a:r>
            <a:r>
              <a:rPr lang="ja-JP" altLang="en-US" sz="2000" dirty="0" smtClean="0"/>
              <a:t>されます。</a:t>
            </a:r>
            <a:endParaRPr lang="en-US" altLang="ja-JP" sz="2000" dirty="0"/>
          </a:p>
          <a:p>
            <a:pPr marL="540000" lvl="1" indent="0">
              <a:buNone/>
            </a:pPr>
            <a:r>
              <a:rPr lang="ja-JP" altLang="en-US" sz="2000" dirty="0" smtClean="0"/>
              <a:t>例</a:t>
            </a:r>
            <a:r>
              <a:rPr lang="en-US" altLang="ja-JP" sz="2000" dirty="0" smtClean="0"/>
              <a:t>:</a:t>
            </a:r>
            <a:endParaRPr lang="en-US" altLang="ja-JP" sz="2000" dirty="0"/>
          </a:p>
          <a:p>
            <a:pPr marL="540000" lvl="1" indent="0">
              <a:buNone/>
            </a:pPr>
            <a:r>
              <a:rPr lang="en-US" altLang="ja-JP" sz="2000" dirty="0"/>
              <a:t>INS V0.S[1], V1.S[0</a:t>
            </a:r>
            <a:r>
              <a:rPr lang="en-US" altLang="ja-JP" sz="2000" dirty="0" smtClean="0"/>
              <a:t>]</a:t>
            </a:r>
          </a:p>
          <a:p>
            <a:pPr lvl="1"/>
            <a:endParaRPr lang="en-US" altLang="ja-JP" sz="2000" dirty="0" smtClean="0"/>
          </a:p>
        </p:txBody>
      </p:sp>
      <p:sp>
        <p:nvSpPr>
          <p:cNvPr id="6" name="スライド番号プレースホルダー 3"/>
          <p:cNvSpPr>
            <a:spLocks noGrp="1"/>
          </p:cNvSpPr>
          <p:nvPr>
            <p:ph type="sldNum" sz="quarter" idx="10"/>
          </p:nvPr>
        </p:nvSpPr>
        <p:spPr>
          <a:xfrm>
            <a:off x="7842250" y="6553200"/>
            <a:ext cx="2063750" cy="304800"/>
          </a:xfrm>
        </p:spPr>
        <p:txBody>
          <a:bodyPr/>
          <a:lstStyle/>
          <a:p>
            <a:pPr>
              <a:defRPr/>
            </a:pPr>
            <a:fld id="{308C500B-7EDA-4869-A798-AD27E56D1C40}" type="slidenum">
              <a:rPr lang="en-US" altLang="ja-JP" smtClean="0"/>
              <a:pPr>
                <a:defRPr/>
              </a:pPr>
              <a:t>16</a:t>
            </a:fld>
            <a:endParaRPr lang="en-US" altLang="ja-JP"/>
          </a:p>
        </p:txBody>
      </p:sp>
      <p:sp>
        <p:nvSpPr>
          <p:cNvPr id="7" name="タイトル 1"/>
          <p:cNvSpPr>
            <a:spLocks noGrp="1"/>
          </p:cNvSpPr>
          <p:nvPr>
            <p:ph type="title"/>
          </p:nvPr>
        </p:nvSpPr>
        <p:spPr>
          <a:xfrm>
            <a:off x="343958" y="228600"/>
            <a:ext cx="8819092" cy="457200"/>
          </a:xfrm>
        </p:spPr>
        <p:txBody>
          <a:bodyPr/>
          <a:lstStyle/>
          <a:p>
            <a:r>
              <a:rPr lang="en-US" altLang="ja-JP" dirty="0" smtClean="0"/>
              <a:t>7.2.2 </a:t>
            </a:r>
            <a:r>
              <a:rPr lang="ja-JP" altLang="en-US" dirty="0" smtClean="0"/>
              <a:t>スカラーデータ</a:t>
            </a:r>
            <a:r>
              <a:rPr lang="ja-JP" altLang="en-US" dirty="0"/>
              <a:t>と</a:t>
            </a:r>
            <a:r>
              <a:rPr lang="en-US" altLang="ja-JP" dirty="0"/>
              <a:t>NEON</a:t>
            </a:r>
            <a:endParaRPr kumimoji="1" lang="ja-JP" altLang="en-US" dirty="0"/>
          </a:p>
        </p:txBody>
      </p:sp>
      <p:pic>
        <p:nvPicPr>
          <p:cNvPr id="3" name="図 2"/>
          <p:cNvPicPr>
            <a:picLocks noChangeAspect="1"/>
          </p:cNvPicPr>
          <p:nvPr/>
        </p:nvPicPr>
        <p:blipFill>
          <a:blip r:embed="rId2"/>
          <a:stretch>
            <a:fillRect/>
          </a:stretch>
        </p:blipFill>
        <p:spPr>
          <a:xfrm>
            <a:off x="1156362" y="2618914"/>
            <a:ext cx="7194284" cy="1781709"/>
          </a:xfrm>
          <a:prstGeom prst="rect">
            <a:avLst/>
          </a:prstGeom>
        </p:spPr>
      </p:pic>
    </p:spTree>
    <p:extLst>
      <p:ext uri="{BB962C8B-B14F-4D97-AF65-F5344CB8AC3E}">
        <p14:creationId xmlns:p14="http://schemas.microsoft.com/office/powerpoint/2010/main" val="4159856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a:spLocks noGrp="1"/>
          </p:cNvSpPr>
          <p:nvPr>
            <p:ph idx="1"/>
          </p:nvPr>
        </p:nvSpPr>
        <p:spPr>
          <a:xfrm>
            <a:off x="371475" y="1022351"/>
            <a:ext cx="9135533" cy="5307013"/>
          </a:xfrm>
        </p:spPr>
        <p:txBody>
          <a:bodyPr/>
          <a:lstStyle/>
          <a:p>
            <a:r>
              <a:rPr lang="en-US" altLang="ja-JP" sz="2000" dirty="0"/>
              <a:t>NEON</a:t>
            </a:r>
            <a:r>
              <a:rPr lang="ja-JP" altLang="en-US" sz="2000" dirty="0"/>
              <a:t>スカラーは、</a:t>
            </a:r>
            <a:r>
              <a:rPr lang="en-US" altLang="ja-JP" sz="2000" dirty="0"/>
              <a:t>8</a:t>
            </a:r>
            <a:r>
              <a:rPr lang="ja-JP" altLang="en-US" sz="2000" dirty="0"/>
              <a:t>ビット、</a:t>
            </a:r>
            <a:r>
              <a:rPr lang="en-US" altLang="ja-JP" sz="2000" dirty="0"/>
              <a:t>16</a:t>
            </a:r>
            <a:r>
              <a:rPr lang="ja-JP" altLang="en-US" sz="2000" dirty="0"/>
              <a:t>ビット、</a:t>
            </a:r>
            <a:r>
              <a:rPr lang="en-US" altLang="ja-JP" sz="2000" dirty="0"/>
              <a:t>32</a:t>
            </a:r>
            <a:r>
              <a:rPr lang="ja-JP" altLang="en-US" sz="2000" dirty="0"/>
              <a:t>ビット、または</a:t>
            </a:r>
            <a:r>
              <a:rPr lang="en-US" altLang="ja-JP" sz="2000" dirty="0"/>
              <a:t>64</a:t>
            </a:r>
            <a:r>
              <a:rPr lang="ja-JP" altLang="en-US" sz="2000" dirty="0"/>
              <a:t>ビットの値です。 乗算命令以外に、スカラにアクセスする命令はレジスタファイル内の任意の要素にアクセスできます。</a:t>
            </a:r>
          </a:p>
          <a:p>
            <a:r>
              <a:rPr lang="ja-JP" altLang="en-US" sz="2000" dirty="0"/>
              <a:t>乗算命令では、</a:t>
            </a:r>
            <a:r>
              <a:rPr lang="en-US" altLang="ja-JP" sz="2000" dirty="0"/>
              <a:t>16</a:t>
            </a:r>
            <a:r>
              <a:rPr lang="ja-JP" altLang="en-US" sz="2000" dirty="0"/>
              <a:t>ビットまたは</a:t>
            </a:r>
            <a:r>
              <a:rPr lang="en-US" altLang="ja-JP" sz="2000" dirty="0"/>
              <a:t>32</a:t>
            </a:r>
            <a:r>
              <a:rPr lang="ja-JP" altLang="en-US" sz="2000" dirty="0"/>
              <a:t>ビットのスカラーしか使用できず、レジスタファイルの最初の</a:t>
            </a:r>
            <a:r>
              <a:rPr lang="en-US" altLang="ja-JP" sz="2000" dirty="0"/>
              <a:t>128</a:t>
            </a:r>
            <a:r>
              <a:rPr lang="ja-JP" altLang="en-US" sz="2000" dirty="0"/>
              <a:t>個のスカラーにしかアクセスできません。</a:t>
            </a:r>
          </a:p>
          <a:p>
            <a:pPr lvl="1"/>
            <a:r>
              <a:rPr lang="en-US" altLang="ja-JP" sz="2000" dirty="0" smtClean="0"/>
              <a:t>16 </a:t>
            </a:r>
            <a:r>
              <a:rPr lang="ja-JP" altLang="en-US" sz="2000" dirty="0"/>
              <a:t>ﾋﾞｯﾄ ｽｶｰﾗは</a:t>
            </a:r>
            <a:r>
              <a:rPr lang="en-US" altLang="ja-JP" sz="2000" dirty="0"/>
              <a:t>0≦n≦15</a:t>
            </a:r>
            <a:r>
              <a:rPr lang="ja-JP" altLang="en-US" sz="2000" dirty="0"/>
              <a:t>で、ﾚｼﾞｽﾀ </a:t>
            </a:r>
            <a:r>
              <a:rPr lang="en-US" altLang="ja-JP" sz="2000" dirty="0" err="1"/>
              <a:t>Vn.H</a:t>
            </a:r>
            <a:r>
              <a:rPr lang="en-US" altLang="ja-JP" sz="2000" dirty="0"/>
              <a:t> [x]</a:t>
            </a:r>
            <a:r>
              <a:rPr lang="ja-JP" altLang="en-US" sz="2000" dirty="0"/>
              <a:t>に制限されます。</a:t>
            </a:r>
          </a:p>
          <a:p>
            <a:pPr lvl="1"/>
            <a:r>
              <a:rPr lang="en-US" altLang="ja-JP" sz="2000" dirty="0" smtClean="0"/>
              <a:t>32</a:t>
            </a:r>
            <a:r>
              <a:rPr lang="ja-JP" altLang="en-US" sz="2000" dirty="0"/>
              <a:t>ビットスカラはレジスタ</a:t>
            </a:r>
            <a:r>
              <a:rPr lang="en-US" altLang="ja-JP" sz="2000" dirty="0" err="1"/>
              <a:t>Vn.S</a:t>
            </a:r>
            <a:r>
              <a:rPr lang="en-US" altLang="ja-JP" sz="2000" dirty="0"/>
              <a:t> [x]</a:t>
            </a:r>
            <a:r>
              <a:rPr lang="ja-JP" altLang="en-US" sz="2000" dirty="0"/>
              <a:t>に制限されています。</a:t>
            </a:r>
            <a:endParaRPr lang="en-US" altLang="ja-JP" sz="2000" dirty="0" smtClean="0"/>
          </a:p>
        </p:txBody>
      </p:sp>
      <p:sp>
        <p:nvSpPr>
          <p:cNvPr id="6" name="スライド番号プレースホルダー 3"/>
          <p:cNvSpPr>
            <a:spLocks noGrp="1"/>
          </p:cNvSpPr>
          <p:nvPr>
            <p:ph type="sldNum" sz="quarter" idx="10"/>
          </p:nvPr>
        </p:nvSpPr>
        <p:spPr>
          <a:xfrm>
            <a:off x="7842250" y="6553200"/>
            <a:ext cx="2063750" cy="304800"/>
          </a:xfrm>
        </p:spPr>
        <p:txBody>
          <a:bodyPr/>
          <a:lstStyle/>
          <a:p>
            <a:pPr>
              <a:defRPr/>
            </a:pPr>
            <a:fld id="{308C500B-7EDA-4869-A798-AD27E56D1C40}" type="slidenum">
              <a:rPr lang="en-US" altLang="ja-JP" smtClean="0"/>
              <a:pPr>
                <a:defRPr/>
              </a:pPr>
              <a:t>17</a:t>
            </a:fld>
            <a:endParaRPr lang="en-US" altLang="ja-JP"/>
          </a:p>
        </p:txBody>
      </p:sp>
      <p:sp>
        <p:nvSpPr>
          <p:cNvPr id="7" name="タイトル 1"/>
          <p:cNvSpPr>
            <a:spLocks noGrp="1"/>
          </p:cNvSpPr>
          <p:nvPr>
            <p:ph type="title"/>
          </p:nvPr>
        </p:nvSpPr>
        <p:spPr>
          <a:xfrm>
            <a:off x="343958" y="228600"/>
            <a:ext cx="8819092" cy="457200"/>
          </a:xfrm>
        </p:spPr>
        <p:txBody>
          <a:bodyPr/>
          <a:lstStyle/>
          <a:p>
            <a:r>
              <a:rPr lang="en-US" altLang="ja-JP" dirty="0" smtClean="0"/>
              <a:t>7.2.2 </a:t>
            </a:r>
            <a:r>
              <a:rPr lang="ja-JP" altLang="en-US" dirty="0" smtClean="0"/>
              <a:t>スカラーデータ</a:t>
            </a:r>
            <a:r>
              <a:rPr lang="ja-JP" altLang="en-US" dirty="0"/>
              <a:t>と</a:t>
            </a:r>
            <a:r>
              <a:rPr lang="en-US" altLang="ja-JP" dirty="0"/>
              <a:t>NEON</a:t>
            </a:r>
            <a:endParaRPr kumimoji="1" lang="ja-JP" altLang="en-US" dirty="0"/>
          </a:p>
        </p:txBody>
      </p:sp>
    </p:spTree>
    <p:extLst>
      <p:ext uri="{BB962C8B-B14F-4D97-AF65-F5344CB8AC3E}">
        <p14:creationId xmlns:p14="http://schemas.microsoft.com/office/powerpoint/2010/main" val="171446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7.2.3 </a:t>
            </a:r>
            <a:r>
              <a:rPr lang="ja-JP" altLang="en-US" dirty="0"/>
              <a:t>浮動小数点パラメータ</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浮動小数点値は、浮動小数点</a:t>
            </a:r>
            <a:r>
              <a:rPr lang="ja-JP" altLang="en-US" sz="2000" dirty="0" smtClean="0"/>
              <a:t>レジスタを</a:t>
            </a:r>
            <a:r>
              <a:rPr lang="ja-JP" altLang="en-US" sz="2000" dirty="0"/>
              <a:t>使用して関数に渡され（そして関数から戻され）ます</a:t>
            </a:r>
            <a:r>
              <a:rPr lang="ja-JP" altLang="en-US" sz="2000" dirty="0" smtClean="0"/>
              <a:t>。</a:t>
            </a:r>
            <a:endParaRPr lang="en-US" altLang="ja-JP" sz="2000" dirty="0" smtClean="0"/>
          </a:p>
          <a:p>
            <a:r>
              <a:rPr lang="ja-JP" altLang="en-US" sz="2000" dirty="0"/>
              <a:t>整数（汎用）レジスタと浮動小数点レジスタの両方を同時に使用することができます</a:t>
            </a:r>
            <a:r>
              <a:rPr lang="ja-JP" altLang="en-US" sz="2000" dirty="0" smtClean="0"/>
              <a:t>。</a:t>
            </a:r>
            <a:endParaRPr lang="en-US" altLang="ja-JP" sz="2000" dirty="0" smtClean="0"/>
          </a:p>
          <a:p>
            <a:r>
              <a:rPr lang="ja-JP" altLang="en-US" sz="2000" dirty="0"/>
              <a:t>つまり、浮動小数点パラメータは浮動小数点</a:t>
            </a:r>
            <a:r>
              <a:rPr lang="en-US" altLang="ja-JP" sz="2000" dirty="0"/>
              <a:t>H</a:t>
            </a:r>
            <a:r>
              <a:rPr lang="ja-JP" altLang="en-US" sz="2000" dirty="0" err="1"/>
              <a:t>、</a:t>
            </a:r>
            <a:r>
              <a:rPr lang="en-US" altLang="ja-JP" sz="2000" dirty="0"/>
              <a:t>S</a:t>
            </a:r>
            <a:r>
              <a:rPr lang="ja-JP" altLang="en-US" sz="2000" dirty="0" err="1"/>
              <a:t>、</a:t>
            </a:r>
            <a:r>
              <a:rPr lang="ja-JP" altLang="en-US" sz="2000" dirty="0"/>
              <a:t>または</a:t>
            </a:r>
            <a:r>
              <a:rPr lang="en-US" altLang="ja-JP" sz="2000" dirty="0"/>
              <a:t>D</a:t>
            </a:r>
            <a:r>
              <a:rPr lang="ja-JP" altLang="en-US" sz="2000" dirty="0"/>
              <a:t>レジスタに渡され、その他のパラメータは整数</a:t>
            </a:r>
            <a:r>
              <a:rPr lang="en-US" altLang="ja-JP" sz="2000" dirty="0"/>
              <a:t>X</a:t>
            </a:r>
            <a:r>
              <a:rPr lang="ja-JP" altLang="en-US" sz="2000" dirty="0"/>
              <a:t>または</a:t>
            </a:r>
            <a:r>
              <a:rPr lang="en-US" altLang="ja-JP" sz="2000" dirty="0"/>
              <a:t>W</a:t>
            </a:r>
            <a:r>
              <a:rPr lang="ja-JP" altLang="en-US" sz="2000" dirty="0"/>
              <a:t>レジスタに渡されます</a:t>
            </a:r>
            <a:r>
              <a:rPr lang="ja-JP" altLang="en-US" sz="2000" dirty="0" smtClean="0"/>
              <a:t>。</a:t>
            </a:r>
            <a:endParaRPr lang="en-US" altLang="ja-JP" sz="2000" dirty="0" smtClean="0"/>
          </a:p>
          <a:p>
            <a:r>
              <a:rPr lang="en-US" altLang="ja-JP" sz="2000" dirty="0"/>
              <a:t>AArch64 </a:t>
            </a:r>
            <a:r>
              <a:rPr lang="ja-JP" altLang="en-US" sz="2000" dirty="0"/>
              <a:t>アーキテクチャのプロシージャ呼び出し標準は、浮動小数点演算が必要な場合は常にハードウェア浮動小数点を要求するため、</a:t>
            </a:r>
            <a:r>
              <a:rPr lang="en-US" altLang="ja-JP" sz="2000" dirty="0"/>
              <a:t>AArch64</a:t>
            </a:r>
            <a:r>
              <a:rPr lang="ja-JP" altLang="en-US" sz="2000" dirty="0"/>
              <a:t>状態ではソフトウェア浮動小数点リンケージはありません。</a:t>
            </a:r>
            <a:endParaRPr kumimoji="1"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spTree>
    <p:extLst>
      <p:ext uri="{BB962C8B-B14F-4D97-AF65-F5344CB8AC3E}">
        <p14:creationId xmlns:p14="http://schemas.microsoft.com/office/powerpoint/2010/main" val="92228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7.2.3 </a:t>
            </a:r>
            <a:r>
              <a:rPr lang="ja-JP" altLang="en-US" dirty="0"/>
              <a:t>浮動小数点パラメータ</a:t>
            </a:r>
            <a:endParaRPr kumimoji="1" lang="ja-JP" altLang="en-US" dirty="0"/>
          </a:p>
        </p:txBody>
      </p:sp>
      <p:sp>
        <p:nvSpPr>
          <p:cNvPr id="3" name="コンテンツ プレースホルダー 2"/>
          <p:cNvSpPr>
            <a:spLocks noGrp="1"/>
          </p:cNvSpPr>
          <p:nvPr>
            <p:ph idx="1"/>
          </p:nvPr>
        </p:nvSpPr>
        <p:spPr/>
        <p:txBody>
          <a:bodyPr/>
          <a:lstStyle/>
          <a:p>
            <a:r>
              <a:rPr lang="ja-JP" altLang="en-US" dirty="0"/>
              <a:t>命令の詳細なリストは、 </a:t>
            </a:r>
            <a:r>
              <a:rPr lang="en-US" altLang="ja-JP" dirty="0"/>
              <a:t>『ARMv8-A</a:t>
            </a:r>
            <a:r>
              <a:rPr lang="ja-JP" altLang="en-US" dirty="0"/>
              <a:t>アーキテクチャリファレンスマニュアル</a:t>
            </a:r>
            <a:r>
              <a:rPr lang="en-US" altLang="ja-JP" dirty="0"/>
              <a:t>』</a:t>
            </a:r>
            <a:r>
              <a:rPr lang="ja-JP" altLang="en-US" dirty="0"/>
              <a:t>に記載されていますが、実行できることの種類を示すために、主な浮動小数点データ処理操作を以下に示します。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pic>
        <p:nvPicPr>
          <p:cNvPr id="5" name="コンテンツ プレースホルダー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002681" y="2203900"/>
            <a:ext cx="3507594" cy="1200317"/>
          </a:xfrm>
          <a:prstGeom prst="rect">
            <a:avLst/>
          </a:prstGeom>
          <a:noFill/>
          <a:ln w="9525">
            <a:noFill/>
            <a:miter lim="800000"/>
            <a:headEnd/>
            <a:tailEnd/>
          </a:ln>
        </p:spPr>
      </p:pic>
      <p:pic>
        <p:nvPicPr>
          <p:cNvPr id="6" name="図 5"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882" y="3430362"/>
            <a:ext cx="3520931" cy="2827415"/>
          </a:xfrm>
          <a:prstGeom prst="rect">
            <a:avLst/>
          </a:prstGeom>
        </p:spPr>
      </p:pic>
    </p:spTree>
    <p:extLst>
      <p:ext uri="{BB962C8B-B14F-4D97-AF65-F5344CB8AC3E}">
        <p14:creationId xmlns:p14="http://schemas.microsoft.com/office/powerpoint/2010/main" val="4155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sz="2000" dirty="0"/>
              <a:t>ARM Advanced SIMD</a:t>
            </a:r>
            <a:r>
              <a:rPr lang="ja-JP" altLang="en-US" sz="2000" dirty="0"/>
              <a:t>アーキテクチャ、その関連実装、およびサポートソフトウェアは、一般に</a:t>
            </a:r>
            <a:r>
              <a:rPr lang="en-US" altLang="ja-JP" sz="2000" dirty="0"/>
              <a:t>NEON</a:t>
            </a:r>
            <a:r>
              <a:rPr lang="ja-JP" altLang="en-US" sz="2000" dirty="0"/>
              <a:t>テクノロジと呼ばれています。</a:t>
            </a:r>
          </a:p>
          <a:p>
            <a:pPr marL="180000" indent="0">
              <a:buNone/>
            </a:pPr>
            <a:r>
              <a:rPr lang="en-US" altLang="ja-JP" sz="2000" dirty="0" smtClean="0"/>
              <a:t>AArch32</a:t>
            </a:r>
            <a:r>
              <a:rPr lang="ja-JP" altLang="en-US" sz="2000" dirty="0"/>
              <a:t>（</a:t>
            </a:r>
            <a:r>
              <a:rPr lang="en-US" altLang="ja-JP" sz="2000" dirty="0"/>
              <a:t>ARMv7 NEON</a:t>
            </a:r>
            <a:r>
              <a:rPr lang="ja-JP" altLang="en-US" sz="2000" dirty="0"/>
              <a:t>命令と同等）と</a:t>
            </a:r>
            <a:r>
              <a:rPr lang="en-US" altLang="ja-JP" sz="2000" dirty="0"/>
              <a:t>AArch64</a:t>
            </a:r>
            <a:r>
              <a:rPr lang="ja-JP" altLang="en-US" sz="2000" dirty="0"/>
              <a:t>の両方に</a:t>
            </a:r>
            <a:r>
              <a:rPr lang="en-US" altLang="ja-JP" sz="2000" dirty="0"/>
              <a:t>NEON</a:t>
            </a:r>
            <a:r>
              <a:rPr lang="ja-JP" altLang="en-US" sz="2000" dirty="0"/>
              <a:t>命令セットがあります。どちらも大規模データセットでの繰り返し操作を大幅に高速化するために使用できます。これは、メディアコーデックなどのアプリケーションで役立ちます。</a:t>
            </a:r>
          </a:p>
          <a:p>
            <a:r>
              <a:rPr lang="en-US" altLang="ja-JP" sz="2000" dirty="0"/>
              <a:t>AArch64</a:t>
            </a:r>
            <a:r>
              <a:rPr lang="ja-JP" altLang="en-US" sz="2000" dirty="0"/>
              <a:t>の</a:t>
            </a:r>
            <a:r>
              <a:rPr lang="en-US" altLang="ja-JP" sz="2000" dirty="0"/>
              <a:t>NEON</a:t>
            </a:r>
            <a:r>
              <a:rPr lang="ja-JP" altLang="en-US" sz="2000" dirty="0"/>
              <a:t>アーキテクチャでは、</a:t>
            </a:r>
            <a:r>
              <a:rPr lang="en-US" altLang="ja-JP" sz="2000" dirty="0"/>
              <a:t>ARMv7</a:t>
            </a:r>
            <a:r>
              <a:rPr lang="ja-JP" altLang="en-US" sz="2000" dirty="0"/>
              <a:t>の</a:t>
            </a:r>
            <a:r>
              <a:rPr lang="en-US" altLang="ja-JP" sz="2000" dirty="0"/>
              <a:t>2</a:t>
            </a:r>
            <a:r>
              <a:rPr lang="ja-JP" altLang="en-US" sz="2000" dirty="0"/>
              <a:t>倍の</a:t>
            </a:r>
            <a:r>
              <a:rPr lang="en-US" altLang="ja-JP" sz="2000" dirty="0"/>
              <a:t>32×128</a:t>
            </a:r>
            <a:r>
              <a:rPr lang="ja-JP" altLang="en-US" sz="2000" dirty="0"/>
              <a:t>ビットレジスタが使用されています。</a:t>
            </a:r>
          </a:p>
          <a:p>
            <a:pPr marL="180000" indent="0">
              <a:buNone/>
            </a:pPr>
            <a:r>
              <a:rPr lang="ja-JP" altLang="en-US" sz="2000" dirty="0" smtClean="0"/>
              <a:t>これら</a:t>
            </a:r>
            <a:r>
              <a:rPr lang="ja-JP" altLang="en-US" sz="2000" dirty="0"/>
              <a:t>は、浮動小数点命令で使用されるものと同じレジスタです。すべてのコンパイル済みコードとサブルーチンは</a:t>
            </a:r>
            <a:r>
              <a:rPr lang="en-US" altLang="ja-JP" sz="2000" dirty="0"/>
              <a:t>EABI</a:t>
            </a:r>
            <a:r>
              <a:rPr lang="ja-JP" altLang="en-US" sz="2000" dirty="0"/>
              <a:t>に準拠しています。これはどのレジスタが破損する可能性があり、どのレジスタを特定のサブルーチン内に保存する必要があるかを指定します。コンパイラは、コード内の任意の位置で、浮動小数点値または</a:t>
            </a:r>
            <a:r>
              <a:rPr lang="en-US" altLang="ja-JP" sz="2000" dirty="0"/>
              <a:t>NEON</a:t>
            </a:r>
            <a:r>
              <a:rPr lang="ja-JP" altLang="en-US" sz="2000" dirty="0"/>
              <a:t>データに任意の</a:t>
            </a:r>
            <a:r>
              <a:rPr lang="en-US" altLang="ja-JP" sz="2000" dirty="0"/>
              <a:t>NEON / VFP</a:t>
            </a:r>
            <a:r>
              <a:rPr lang="ja-JP" altLang="en-US" sz="2000" dirty="0"/>
              <a:t>レジスタを自由に使用できます。</a:t>
            </a:r>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
        <p:nvSpPr>
          <p:cNvPr id="6" name="タイトル 1"/>
          <p:cNvSpPr>
            <a:spLocks noGrp="1"/>
          </p:cNvSpPr>
          <p:nvPr>
            <p:ph type="title"/>
          </p:nvPr>
        </p:nvSpPr>
        <p:spPr>
          <a:xfrm>
            <a:off x="343958" y="228600"/>
            <a:ext cx="8819092" cy="457200"/>
          </a:xfrm>
        </p:spPr>
        <p:txBody>
          <a:bodyPr/>
          <a:lstStyle/>
          <a:p>
            <a:r>
              <a:rPr lang="en-US" altLang="ja-JP" dirty="0"/>
              <a:t>Chapter 7</a:t>
            </a:r>
            <a:r>
              <a:rPr lang="en-US" altLang="ja-JP" dirty="0" smtClean="0"/>
              <a:t> : AArch64</a:t>
            </a:r>
            <a:r>
              <a:rPr lang="ja-JP" altLang="en-US" dirty="0"/>
              <a:t>浮動小数点と</a:t>
            </a:r>
            <a:r>
              <a:rPr lang="en-US" altLang="ja-JP" dirty="0"/>
              <a:t>NEON</a:t>
            </a:r>
            <a:r>
              <a:rPr lang="en-US" altLang="ja-JP" dirty="0" smtClean="0"/>
              <a:t> </a:t>
            </a:r>
            <a:endParaRPr kumimoji="1" lang="ja-JP" altLang="en-US" dirty="0"/>
          </a:p>
        </p:txBody>
      </p:sp>
    </p:spTree>
    <p:extLst>
      <p:ext uri="{BB962C8B-B14F-4D97-AF65-F5344CB8AC3E}">
        <p14:creationId xmlns:p14="http://schemas.microsoft.com/office/powerpoint/2010/main" val="2590962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AArch64 NEON</a:t>
            </a:r>
            <a:r>
              <a:rPr lang="ja-JP" altLang="en-US" dirty="0"/>
              <a:t>命令フォーマット</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AArch64</a:t>
            </a:r>
            <a:r>
              <a:rPr lang="ja-JP" altLang="en-US" sz="2000" dirty="0"/>
              <a:t>コア整数およびスカラ浮動小数点命令セットの構文と調和するように、</a:t>
            </a:r>
            <a:r>
              <a:rPr lang="en-US" altLang="ja-JP" sz="2000" dirty="0"/>
              <a:t>NEON</a:t>
            </a:r>
            <a:r>
              <a:rPr lang="ja-JP" altLang="en-US" sz="2000" dirty="0"/>
              <a:t>および浮動小数点命令の構文にいくつかの変更が加えられました</a:t>
            </a:r>
            <a:r>
              <a:rPr lang="ja-JP" altLang="en-US" sz="2000" dirty="0" smtClean="0"/>
              <a:t>。</a:t>
            </a:r>
            <a:endParaRPr lang="en-US" altLang="ja-JP" sz="2000" dirty="0" smtClean="0"/>
          </a:p>
          <a:p>
            <a:r>
              <a:rPr lang="ja-JP" altLang="en-US" sz="2000" dirty="0"/>
              <a:t>命令ニーモニックは</a:t>
            </a:r>
            <a:r>
              <a:rPr lang="en-US" altLang="ja-JP" sz="2000" dirty="0"/>
              <a:t>ARMv7 NEON</a:t>
            </a:r>
            <a:r>
              <a:rPr lang="ja-JP" altLang="en-US" sz="2000" dirty="0"/>
              <a:t>に密接に基づいています</a:t>
            </a:r>
            <a:r>
              <a:rPr lang="ja-JP" altLang="en-US" sz="2000" dirty="0" smtClean="0"/>
              <a:t>。</a:t>
            </a:r>
            <a:endParaRPr lang="en-US" altLang="ja-JP" sz="2000" dirty="0" smtClean="0"/>
          </a:p>
          <a:p>
            <a:endParaRPr lang="en-US" altLang="ja-JP" sz="2000" dirty="0" smtClean="0"/>
          </a:p>
          <a:p>
            <a:r>
              <a:rPr lang="en-US" altLang="ja-JP" sz="2000" dirty="0"/>
              <a:t>ARMv7 NEON</a:t>
            </a:r>
            <a:r>
              <a:rPr lang="ja-JP" altLang="en-US" sz="2000" dirty="0"/>
              <a:t>命令の</a:t>
            </a:r>
            <a:r>
              <a:rPr lang="en-US" altLang="ja-JP" sz="2000" dirty="0"/>
              <a:t>V</a:t>
            </a:r>
            <a:r>
              <a:rPr lang="ja-JP" altLang="en-US" sz="2000" dirty="0"/>
              <a:t>プレフィックスを削除しました</a:t>
            </a:r>
            <a:r>
              <a:rPr lang="ja-JP" altLang="en-US" sz="2000" dirty="0" smtClean="0"/>
              <a:t>。</a:t>
            </a:r>
            <a:endParaRPr lang="en-US" altLang="ja-JP" sz="2000" dirty="0" smtClean="0"/>
          </a:p>
          <a:p>
            <a:r>
              <a:rPr lang="ja-JP" altLang="en-US" sz="2000" dirty="0" smtClean="0"/>
              <a:t>一部</a:t>
            </a:r>
            <a:r>
              <a:rPr lang="ja-JP" altLang="en-US" sz="2000" dirty="0"/>
              <a:t>のニーモニックは、</a:t>
            </a:r>
            <a:r>
              <a:rPr lang="en-US" altLang="ja-JP" sz="2000" dirty="0"/>
              <a:t>V</a:t>
            </a:r>
            <a:r>
              <a:rPr lang="ja-JP" altLang="en-US" sz="2000" dirty="0"/>
              <a:t>プレフィックスの削除によって</a:t>
            </a:r>
            <a:r>
              <a:rPr lang="en-US" altLang="ja-JP" sz="2000" dirty="0"/>
              <a:t>ARM</a:t>
            </a:r>
            <a:r>
              <a:rPr lang="ja-JP" altLang="en-US" sz="2000" dirty="0"/>
              <a:t>コア命令セットニーモニックとの衝突が発生した場合に名前が変更されました</a:t>
            </a:r>
            <a:r>
              <a:rPr lang="ja-JP" altLang="en-US" sz="2000" dirty="0" smtClean="0"/>
              <a:t>。</a:t>
            </a:r>
            <a:endParaRPr lang="en-US" altLang="ja-JP" sz="2000" dirty="0" smtClean="0"/>
          </a:p>
          <a:p>
            <a:r>
              <a:rPr lang="ja-JP" altLang="ja-JP" sz="2000" dirty="0"/>
              <a:t>これは、例えば、同じことをする同じ名前の命令があり、命令の構文に応じてARMコア命令、NEON、または浮動小数点になることができることを意味</a:t>
            </a:r>
            <a:r>
              <a:rPr lang="ja-JP" altLang="ja-JP" sz="2000" dirty="0" smtClean="0"/>
              <a:t>します</a:t>
            </a:r>
            <a:r>
              <a:rPr lang="ja-JP" altLang="en-US" sz="2000" dirty="0" smtClean="0"/>
              <a:t>。</a:t>
            </a:r>
            <a:r>
              <a:rPr lang="en-US" altLang="ja-JP" sz="2000" dirty="0" smtClean="0"/>
              <a:t/>
            </a:r>
            <a:br>
              <a:rPr lang="en-US" altLang="ja-JP" sz="2000" dirty="0" smtClean="0"/>
            </a:br>
            <a:r>
              <a:rPr lang="en-US" altLang="ja-JP" sz="2000" dirty="0" smtClean="0"/>
              <a:t/>
            </a:r>
            <a:br>
              <a:rPr lang="en-US" altLang="ja-JP" sz="2000" dirty="0" smtClean="0"/>
            </a:br>
            <a:r>
              <a:rPr lang="ja-JP" altLang="en-US" sz="2000" dirty="0" smtClean="0"/>
              <a:t>例）</a:t>
            </a:r>
            <a:r>
              <a:rPr lang="en-US" altLang="ja-JP" sz="2000" dirty="0" smtClean="0"/>
              <a:t/>
            </a:r>
            <a:br>
              <a:rPr lang="en-US" altLang="ja-JP" sz="2000" dirty="0" smtClean="0"/>
            </a:br>
            <a:r>
              <a:rPr lang="ja-JP" altLang="en-US" sz="2000" dirty="0" smtClean="0"/>
              <a:t>                          </a:t>
            </a:r>
            <a:r>
              <a:rPr lang="ja-JP" altLang="en-US" sz="2000" dirty="0"/>
              <a:t>と                          </a:t>
            </a:r>
            <a:r>
              <a:rPr lang="ja-JP" altLang="en-US" sz="2000" dirty="0" err="1" smtClean="0"/>
              <a:t>は</a:t>
            </a:r>
            <a:r>
              <a:rPr lang="en-US" altLang="ja-JP" sz="2000" dirty="0"/>
              <a:t>A64</a:t>
            </a:r>
            <a:r>
              <a:rPr lang="ja-JP" altLang="en-US" sz="2000" dirty="0"/>
              <a:t>の基本命令です</a:t>
            </a:r>
            <a:r>
              <a:rPr lang="ja-JP" altLang="en-US" sz="2000" dirty="0" smtClean="0"/>
              <a:t>。</a:t>
            </a:r>
            <a:r>
              <a:rPr lang="en-US" altLang="ja-JP" sz="2000" dirty="0" smtClean="0"/>
              <a:t/>
            </a:r>
            <a:br>
              <a:rPr lang="en-US" altLang="ja-JP" sz="2000" dirty="0" smtClean="0"/>
            </a:br>
            <a:r>
              <a:rPr lang="ja-JP" altLang="en-US" sz="2000" dirty="0"/>
              <a:t>              はスカラ浮動小数点命令で</a:t>
            </a:r>
            <a:r>
              <a:rPr lang="ja-JP" altLang="en-US" sz="2000" dirty="0" smtClean="0"/>
              <a:t>、</a:t>
            </a:r>
            <a:r>
              <a:rPr lang="en-US" altLang="ja-JP" sz="2000" dirty="0" smtClean="0"/>
              <a:t/>
            </a:r>
            <a:br>
              <a:rPr lang="en-US" altLang="ja-JP" sz="2000" dirty="0" smtClean="0"/>
            </a:br>
            <a:r>
              <a:rPr lang="ja-JP" altLang="en-US" sz="2000" dirty="0" smtClean="0"/>
              <a:t>                    </a:t>
            </a:r>
            <a:r>
              <a:rPr lang="ja-JP" altLang="en-US" sz="2000" dirty="0" err="1" smtClean="0"/>
              <a:t>は</a:t>
            </a:r>
            <a:r>
              <a:rPr lang="en-US" altLang="ja-JP" sz="2000" dirty="0"/>
              <a:t>NEON</a:t>
            </a:r>
            <a:r>
              <a:rPr lang="ja-JP" altLang="en-US" sz="2000" dirty="0"/>
              <a:t>ベクタ命令です。</a:t>
            </a:r>
            <a:endParaRPr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19" y="5023322"/>
            <a:ext cx="2095792" cy="228632"/>
          </a:xfrm>
          <a:prstGeom prst="rect">
            <a:avLst/>
          </a:prstGeom>
        </p:spPr>
      </p:pic>
      <p:pic>
        <p:nvPicPr>
          <p:cNvPr id="6" name="図 5"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955" y="5043023"/>
            <a:ext cx="2076740" cy="200053"/>
          </a:xfrm>
          <a:prstGeom prst="rect">
            <a:avLst/>
          </a:prstGeom>
        </p:spPr>
      </p:pic>
      <p:pic>
        <p:nvPicPr>
          <p:cNvPr id="7" name="図 6" descr="画面の領域"/>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819" y="5340606"/>
            <a:ext cx="1047896" cy="200053"/>
          </a:xfrm>
          <a:prstGeom prst="rect">
            <a:avLst/>
          </a:prstGeom>
        </p:spPr>
      </p:pic>
      <p:pic>
        <p:nvPicPr>
          <p:cNvPr id="8" name="図 7" descr="画面の領域"/>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819" y="5664119"/>
            <a:ext cx="1590897" cy="181000"/>
          </a:xfrm>
          <a:prstGeom prst="rect">
            <a:avLst/>
          </a:prstGeom>
        </p:spPr>
      </p:pic>
    </p:spTree>
    <p:extLst>
      <p:ext uri="{BB962C8B-B14F-4D97-AF65-F5344CB8AC3E}">
        <p14:creationId xmlns:p14="http://schemas.microsoft.com/office/powerpoint/2010/main" val="94608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AArch64 NEON</a:t>
            </a:r>
            <a:r>
              <a:rPr lang="ja-JP" altLang="en-US" dirty="0"/>
              <a:t>命令フォーマット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符号付き、符号なし、浮動小数点、多項式（これらのうち</a:t>
            </a:r>
            <a:r>
              <a:rPr lang="en-US" altLang="ja-JP" dirty="0"/>
              <a:t>1</a:t>
            </a:r>
            <a:r>
              <a:rPr lang="ja-JP" altLang="en-US" dirty="0"/>
              <a:t>つのみ）のデータタイプを示すために、</a:t>
            </a:r>
            <a:r>
              <a:rPr lang="en-US" altLang="ja-JP" dirty="0"/>
              <a:t>S</a:t>
            </a:r>
            <a:r>
              <a:rPr lang="ja-JP" altLang="en-US" dirty="0" err="1"/>
              <a:t>、</a:t>
            </a:r>
            <a:r>
              <a:rPr lang="en-US" altLang="ja-JP" dirty="0"/>
              <a:t>U</a:t>
            </a:r>
            <a:r>
              <a:rPr lang="ja-JP" altLang="en-US" dirty="0" err="1"/>
              <a:t>、</a:t>
            </a:r>
            <a:r>
              <a:rPr lang="en-US" altLang="ja-JP" dirty="0"/>
              <a:t>F</a:t>
            </a:r>
            <a:r>
              <a:rPr lang="ja-JP" altLang="en-US" dirty="0" err="1"/>
              <a:t>、</a:t>
            </a:r>
            <a:r>
              <a:rPr lang="en-US" altLang="ja-JP" dirty="0"/>
              <a:t>P</a:t>
            </a:r>
            <a:r>
              <a:rPr lang="ja-JP" altLang="en-US" dirty="0" err="1"/>
              <a:t>の接頭辞が</a:t>
            </a:r>
            <a:r>
              <a:rPr lang="ja-JP" altLang="en-US" dirty="0"/>
              <a:t>追加されました</a:t>
            </a:r>
            <a:r>
              <a:rPr lang="ja-JP" altLang="en-US" dirty="0" smtClean="0"/>
              <a:t>。</a:t>
            </a:r>
            <a:r>
              <a:rPr lang="en-US" altLang="ja-JP" dirty="0" smtClean="0"/>
              <a:t/>
            </a:r>
            <a:br>
              <a:rPr lang="en-US" altLang="ja-JP" dirty="0" smtClean="0"/>
            </a:br>
            <a:r>
              <a:rPr lang="en-US" altLang="ja-JP" dirty="0" smtClean="0"/>
              <a:t/>
            </a:r>
            <a:br>
              <a:rPr lang="en-US" altLang="ja-JP" dirty="0" smtClean="0"/>
            </a:br>
            <a:r>
              <a:rPr lang="ja-JP" altLang="en-US" sz="2400" dirty="0" smtClean="0"/>
              <a:t>例）</a:t>
            </a:r>
            <a:r>
              <a:rPr lang="en-US" altLang="ja-JP" sz="2400" dirty="0" smtClean="0"/>
              <a:t/>
            </a:r>
            <a:br>
              <a:rPr lang="en-US" altLang="ja-JP" sz="2400" dirty="0" smtClean="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pic>
        <p:nvPicPr>
          <p:cNvPr id="6" name="図 5"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584" y="2450084"/>
            <a:ext cx="1676634" cy="200053"/>
          </a:xfrm>
          <a:prstGeom prst="rect">
            <a:avLst/>
          </a:prstGeom>
        </p:spPr>
      </p:pic>
    </p:spTree>
    <p:extLst>
      <p:ext uri="{BB962C8B-B14F-4D97-AF65-F5344CB8AC3E}">
        <p14:creationId xmlns:p14="http://schemas.microsoft.com/office/powerpoint/2010/main" val="4056235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AArch64 NEON</a:t>
            </a:r>
            <a:r>
              <a:rPr lang="ja-JP" altLang="en-US" dirty="0"/>
              <a:t>命令フォーマット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ベクタ構成（要素サイズ、レーン数）はレジスタ修飾子で記述します</a:t>
            </a:r>
            <a:r>
              <a:rPr lang="ja-JP" altLang="en-US" dirty="0" smtClean="0"/>
              <a:t>。</a:t>
            </a:r>
            <a:r>
              <a:rPr lang="en-US" altLang="ja-JP" dirty="0" smtClean="0"/>
              <a:t/>
            </a:r>
            <a:br>
              <a:rPr lang="en-US" altLang="ja-JP" dirty="0" smtClean="0"/>
            </a:br>
            <a:r>
              <a:rPr lang="en-US" altLang="ja-JP" dirty="0" smtClean="0"/>
              <a:t/>
            </a:r>
            <a:br>
              <a:rPr lang="en-US" altLang="ja-JP" dirty="0" smtClean="0"/>
            </a:br>
            <a:r>
              <a:rPr lang="ja-JP" altLang="en-US" sz="2000" dirty="0"/>
              <a:t>例</a:t>
            </a:r>
            <a:r>
              <a:rPr lang="ja-JP" altLang="en-US" sz="2000" dirty="0" smtClean="0"/>
              <a:t>）</a:t>
            </a:r>
            <a:r>
              <a:rPr lang="en-US" altLang="ja-JP" sz="2000" dirty="0" smtClean="0"/>
              <a:t/>
            </a:r>
            <a:br>
              <a:rPr lang="en-US" altLang="ja-JP" sz="2000" dirty="0" smtClean="0"/>
            </a:br>
            <a:endParaRPr lang="en-US" altLang="ja-JP" sz="2000" dirty="0" smtClean="0"/>
          </a:p>
          <a:p>
            <a:r>
              <a:rPr lang="ja-JP" altLang="en-US" dirty="0"/>
              <a:t>ここで、</a:t>
            </a:r>
            <a:r>
              <a:rPr lang="en-US" altLang="ja-JP" dirty="0" err="1"/>
              <a:t>Vd</a:t>
            </a:r>
            <a:r>
              <a:rPr lang="ja-JP" altLang="en-US" dirty="0" err="1"/>
              <a:t>、</a:t>
            </a:r>
            <a:r>
              <a:rPr lang="en-US" altLang="ja-JP" dirty="0" err="1"/>
              <a:t>Vn</a:t>
            </a:r>
            <a:r>
              <a:rPr lang="ja-JP" altLang="en-US" dirty="0" err="1"/>
              <a:t>、</a:t>
            </a:r>
            <a:r>
              <a:rPr lang="en-US" altLang="ja-JP" dirty="0" err="1"/>
              <a:t>Vm</a:t>
            </a:r>
            <a:r>
              <a:rPr lang="ja-JP" altLang="en-US" dirty="0"/>
              <a:t>はレジスタ名、</a:t>
            </a:r>
            <a:r>
              <a:rPr lang="en-US" altLang="ja-JP" dirty="0"/>
              <a:t>T</a:t>
            </a:r>
            <a:r>
              <a:rPr lang="ja-JP" altLang="en-US" dirty="0"/>
              <a:t>は使用するレジスタのサブディビジョンです</a:t>
            </a:r>
            <a:r>
              <a:rPr lang="ja-JP" altLang="en-US" dirty="0" smtClean="0"/>
              <a:t>。</a:t>
            </a:r>
            <a:endParaRPr lang="en-US" altLang="ja-JP" dirty="0" smtClean="0"/>
          </a:p>
          <a:p>
            <a:r>
              <a:rPr lang="ja-JP" altLang="en-US" dirty="0"/>
              <a:t>この例では、</a:t>
            </a:r>
            <a:r>
              <a:rPr lang="en-US" altLang="ja-JP" dirty="0"/>
              <a:t>T</a:t>
            </a:r>
            <a:r>
              <a:rPr lang="ja-JP" altLang="en-US" dirty="0"/>
              <a:t>は配列指定子で、</a:t>
            </a:r>
            <a:r>
              <a:rPr lang="en-US" altLang="ja-JP" dirty="0"/>
              <a:t>8B</a:t>
            </a:r>
            <a:r>
              <a:rPr lang="ja-JP" altLang="en-US" dirty="0" err="1"/>
              <a:t>、</a:t>
            </a:r>
            <a:r>
              <a:rPr lang="en-US" altLang="ja-JP" dirty="0"/>
              <a:t>16B</a:t>
            </a:r>
            <a:r>
              <a:rPr lang="ja-JP" altLang="en-US" dirty="0" err="1"/>
              <a:t>、</a:t>
            </a:r>
            <a:r>
              <a:rPr lang="en-US" altLang="ja-JP" dirty="0"/>
              <a:t>4H</a:t>
            </a:r>
            <a:r>
              <a:rPr lang="ja-JP" altLang="en-US" dirty="0" err="1"/>
              <a:t>、</a:t>
            </a:r>
            <a:r>
              <a:rPr lang="en-US" altLang="ja-JP" dirty="0"/>
              <a:t>8H</a:t>
            </a:r>
            <a:r>
              <a:rPr lang="ja-JP" altLang="en-US" dirty="0" err="1"/>
              <a:t>、</a:t>
            </a:r>
            <a:r>
              <a:rPr lang="en-US" altLang="ja-JP" dirty="0"/>
              <a:t>2S</a:t>
            </a:r>
            <a:r>
              <a:rPr lang="ja-JP" altLang="en-US" dirty="0" err="1"/>
              <a:t>、</a:t>
            </a:r>
            <a:r>
              <a:rPr lang="en-US" altLang="ja-JP" dirty="0"/>
              <a:t>4S</a:t>
            </a:r>
            <a:r>
              <a:rPr lang="ja-JP" altLang="en-US" dirty="0" err="1"/>
              <a:t>、</a:t>
            </a:r>
            <a:r>
              <a:rPr lang="ja-JP" altLang="en-US" dirty="0"/>
              <a:t>または</a:t>
            </a:r>
            <a:r>
              <a:rPr lang="en-US" altLang="ja-JP" dirty="0"/>
              <a:t>2D</a:t>
            </a:r>
            <a:r>
              <a:rPr lang="ja-JP" altLang="en-US" dirty="0"/>
              <a:t>のいずれかです</a:t>
            </a:r>
            <a:r>
              <a:rPr lang="ja-JP" altLang="en-US" dirty="0" smtClean="0"/>
              <a:t>。</a:t>
            </a:r>
            <a:endParaRPr lang="en-US" altLang="ja-JP" dirty="0" smtClean="0"/>
          </a:p>
          <a:p>
            <a:r>
              <a:rPr lang="ja-JP" altLang="en-US" dirty="0"/>
              <a:t>６４、３２、１６、または８ビットのデータが使用されているかどうか、およびレジスタの６４ビットまたは１２８ビットが使用されているかどうかに応じて、これらのいずれも使用することができる</a:t>
            </a:r>
            <a:r>
              <a:rPr lang="ja-JP" altLang="en-US" dirty="0" smtClean="0"/>
              <a:t>。</a:t>
            </a:r>
            <a:endParaRPr lang="en-US" altLang="ja-JP" dirty="0" smtClean="0"/>
          </a:p>
          <a:p>
            <a:r>
              <a:rPr lang="en-US" altLang="ja-JP" dirty="0"/>
              <a:t>2×64</a:t>
            </a:r>
            <a:r>
              <a:rPr lang="ja-JP" altLang="en-US" dirty="0"/>
              <a:t>ビットレーンを追加するには、</a:t>
            </a:r>
            <a:r>
              <a:rPr lang="en-US" altLang="ja-JP" dirty="0" smtClean="0"/>
              <a:t/>
            </a:r>
            <a:br>
              <a:rPr lang="en-US" altLang="ja-JP" dirty="0" smtClean="0"/>
            </a:br>
            <a:r>
              <a:rPr lang="en-US" altLang="ja-JP" dirty="0" smtClean="0"/>
              <a:t/>
            </a:r>
            <a:br>
              <a:rPr lang="en-US" altLang="ja-JP" dirty="0" smtClean="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22</a:t>
            </a:fld>
            <a:endParaRPr lang="en-US" altLang="ja-JP"/>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883" y="1765855"/>
            <a:ext cx="1390844" cy="219106"/>
          </a:xfrm>
          <a:prstGeom prst="rect">
            <a:avLst/>
          </a:prstGeom>
        </p:spPr>
      </p:pic>
      <p:pic>
        <p:nvPicPr>
          <p:cNvPr id="6" name="図 5"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370" y="5424753"/>
            <a:ext cx="1533739" cy="181000"/>
          </a:xfrm>
          <a:prstGeom prst="rect">
            <a:avLst/>
          </a:prstGeom>
        </p:spPr>
      </p:pic>
    </p:spTree>
    <p:extLst>
      <p:ext uri="{BB962C8B-B14F-4D97-AF65-F5344CB8AC3E}">
        <p14:creationId xmlns:p14="http://schemas.microsoft.com/office/powerpoint/2010/main" val="3469864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AArch64 NEON</a:t>
            </a:r>
            <a:r>
              <a:rPr lang="ja-JP" altLang="en-US" dirty="0"/>
              <a:t>命令</a:t>
            </a:r>
            <a:r>
              <a:rPr lang="ja-JP" altLang="en-US" dirty="0" smtClean="0"/>
              <a:t>フォーマット</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ARMv7</a:t>
            </a:r>
            <a:r>
              <a:rPr lang="ja-JP" altLang="en-US" dirty="0"/>
              <a:t>と同様に、</a:t>
            </a:r>
            <a:r>
              <a:rPr lang="en-US" altLang="ja-JP" dirty="0"/>
              <a:t>NEON</a:t>
            </a:r>
            <a:r>
              <a:rPr lang="ja-JP" altLang="en-US" dirty="0"/>
              <a:t>データ処理命令には、ノーマル、ロング、ワイド、ナロー、サチュレートの</a:t>
            </a:r>
            <a:r>
              <a:rPr lang="en-US" altLang="ja-JP" dirty="0"/>
              <a:t>3</a:t>
            </a:r>
            <a:r>
              <a:rPr lang="ja-JP" altLang="en-US" dirty="0"/>
              <a:t>種類があります</a:t>
            </a:r>
            <a:r>
              <a:rPr lang="ja-JP" altLang="en-US" dirty="0" smtClean="0"/>
              <a:t>。</a:t>
            </a:r>
            <a:endParaRPr lang="en-US" altLang="ja-JP" dirty="0" smtClean="0"/>
          </a:p>
          <a:p>
            <a:r>
              <a:rPr lang="ja-JP" altLang="en-US" dirty="0"/>
              <a:t>ロング、ワイド、ナローバリアントはサフィックスで示されます</a:t>
            </a:r>
            <a:r>
              <a:rPr lang="ja-JP" altLang="en-US" dirty="0" smtClean="0"/>
              <a:t>。</a:t>
            </a:r>
            <a:endParaRPr lang="en-US" altLang="ja-JP" dirty="0" smtClean="0"/>
          </a:p>
          <a:p>
            <a:endParaRPr kumimoji="1" lang="en-US" altLang="ja-JP" dirty="0"/>
          </a:p>
          <a:p>
            <a:r>
              <a:rPr lang="ja-JP" altLang="en-US" dirty="0"/>
              <a:t>通常の命令は任意のベクタ型で動作し、オペランドベクタと同じサイズ、通常は同じ型の結果ベクタを生成できます</a:t>
            </a:r>
            <a:r>
              <a:rPr lang="ja-JP" altLang="en-US" dirty="0" smtClean="0"/>
              <a:t>。</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23</a:t>
            </a:fld>
            <a:endParaRPr lang="en-US" altLang="ja-JP"/>
          </a:p>
        </p:txBody>
      </p:sp>
    </p:spTree>
    <p:extLst>
      <p:ext uri="{BB962C8B-B14F-4D97-AF65-F5344CB8AC3E}">
        <p14:creationId xmlns:p14="http://schemas.microsoft.com/office/powerpoint/2010/main" val="1162430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AArch64 NEON</a:t>
            </a:r>
            <a:r>
              <a:rPr lang="ja-JP" altLang="en-US" dirty="0"/>
              <a:t>命令フォーマット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長命令または延長命令は、ダブルワードベクタオペランドに作用し、クワッドワードベクタの結果を生成します</a:t>
            </a:r>
            <a:r>
              <a:rPr lang="ja-JP" altLang="en-US" dirty="0" smtClean="0"/>
              <a:t>。</a:t>
            </a:r>
            <a:endParaRPr lang="en-US" altLang="ja-JP" dirty="0" smtClean="0"/>
          </a:p>
          <a:p>
            <a:r>
              <a:rPr lang="ja-JP" altLang="en-US" dirty="0" smtClean="0"/>
              <a:t>結果</a:t>
            </a:r>
            <a:r>
              <a:rPr lang="ja-JP" altLang="en-US" dirty="0"/>
              <a:t>要素は、オペランドの幅の</a:t>
            </a:r>
            <a:r>
              <a:rPr lang="en-US" altLang="ja-JP" dirty="0"/>
              <a:t>2</a:t>
            </a:r>
            <a:r>
              <a:rPr lang="ja-JP" altLang="en-US" dirty="0"/>
              <a:t>倍です。長い命令は、命令に付加された</a:t>
            </a:r>
            <a:r>
              <a:rPr lang="en-US" altLang="ja-JP" dirty="0"/>
              <a:t>L</a:t>
            </a:r>
            <a:r>
              <a:rPr lang="ja-JP" altLang="en-US" dirty="0"/>
              <a:t>を使用して指定されます</a:t>
            </a:r>
            <a:r>
              <a:rPr lang="ja-JP" altLang="en-US" dirty="0" smtClean="0"/>
              <a:t>。</a:t>
            </a:r>
            <a:r>
              <a:rPr lang="en-US" altLang="ja-JP" dirty="0"/>
              <a:t/>
            </a:r>
            <a:br>
              <a:rPr lang="en-US" altLang="ja-JP" dirty="0"/>
            </a:br>
            <a:r>
              <a:rPr lang="ja-JP" altLang="en-US" sz="2400" dirty="0"/>
              <a:t>例</a:t>
            </a:r>
            <a:r>
              <a:rPr lang="ja-JP" altLang="en-US" sz="2400" dirty="0" smtClean="0"/>
              <a:t>）</a:t>
            </a:r>
            <a:endParaRPr lang="en-US" altLang="ja-JP" sz="2400" dirty="0" smtClean="0"/>
          </a:p>
          <a:p>
            <a:endParaRPr lang="en-US" altLang="ja-JP" sz="2400" dirty="0"/>
          </a:p>
          <a:p>
            <a:r>
              <a:rPr lang="en-US" altLang="ja-JP" dirty="0"/>
              <a:t>P. 7-10</a:t>
            </a:r>
            <a:r>
              <a:rPr lang="ja-JP" altLang="en-US" dirty="0"/>
              <a:t>図</a:t>
            </a:r>
            <a:r>
              <a:rPr lang="en-US" altLang="ja-JP" dirty="0"/>
              <a:t>7-6</a:t>
            </a:r>
            <a:r>
              <a:rPr lang="ja-JP" altLang="en-US" dirty="0"/>
              <a:t>はこれを示しており、入力オペランドは操作の前に昇格されます。</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24</a:t>
            </a:fld>
            <a:endParaRPr lang="en-US" altLang="ja-JP"/>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690" y="2534743"/>
            <a:ext cx="1667108" cy="190527"/>
          </a:xfrm>
          <a:prstGeom prst="rect">
            <a:avLst/>
          </a:prstGeom>
        </p:spPr>
      </p:pic>
      <p:pic>
        <p:nvPicPr>
          <p:cNvPr id="6" name="図 5"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317" y="3602436"/>
            <a:ext cx="3743847" cy="2838846"/>
          </a:xfrm>
          <a:prstGeom prst="rect">
            <a:avLst/>
          </a:prstGeom>
        </p:spPr>
      </p:pic>
    </p:spTree>
    <p:extLst>
      <p:ext uri="{BB962C8B-B14F-4D97-AF65-F5344CB8AC3E}">
        <p14:creationId xmlns:p14="http://schemas.microsoft.com/office/powerpoint/2010/main" val="768299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AArch64 NEON</a:t>
            </a:r>
            <a:r>
              <a:rPr lang="ja-JP" altLang="en-US" dirty="0"/>
              <a:t>命令フォーマット</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Wide</a:t>
            </a:r>
            <a:r>
              <a:rPr lang="ja-JP" altLang="en-US" sz="2000" dirty="0"/>
              <a:t>命令または</a:t>
            </a:r>
            <a:r>
              <a:rPr lang="en-US" altLang="ja-JP" sz="2000" dirty="0"/>
              <a:t>Widening</a:t>
            </a:r>
            <a:r>
              <a:rPr lang="ja-JP" altLang="en-US" sz="2000" dirty="0"/>
              <a:t>命令は、ダブルワードベクタオペランドとクワッドワードベクタオペランドを処理して、クォドワードベクタの結果を生成します</a:t>
            </a:r>
            <a:r>
              <a:rPr lang="ja-JP" altLang="en-US" sz="2000" dirty="0" smtClean="0"/>
              <a:t>。</a:t>
            </a:r>
            <a:endParaRPr lang="en-US" altLang="ja-JP" sz="2000" dirty="0" smtClean="0"/>
          </a:p>
          <a:p>
            <a:r>
              <a:rPr lang="ja-JP" altLang="en-US" sz="2000" dirty="0"/>
              <a:t>結果要素と第</a:t>
            </a:r>
            <a:r>
              <a:rPr lang="en-US" altLang="ja-JP" sz="2000" dirty="0"/>
              <a:t>1</a:t>
            </a:r>
            <a:r>
              <a:rPr lang="ja-JP" altLang="en-US" sz="2000" dirty="0"/>
              <a:t>オペランドは、第</a:t>
            </a:r>
            <a:r>
              <a:rPr lang="en-US" altLang="ja-JP" sz="2000" dirty="0"/>
              <a:t>2</a:t>
            </a:r>
            <a:r>
              <a:rPr lang="ja-JP" altLang="en-US" sz="2000" dirty="0"/>
              <a:t>オペランド要素の幅の</a:t>
            </a:r>
            <a:r>
              <a:rPr lang="en-US" altLang="ja-JP" sz="2000" dirty="0"/>
              <a:t>2</a:t>
            </a:r>
            <a:r>
              <a:rPr lang="ja-JP" altLang="en-US" sz="2000" dirty="0"/>
              <a:t>倍です。ワイド命令では、命令に</a:t>
            </a:r>
            <a:r>
              <a:rPr lang="en-US" altLang="ja-JP" sz="2000" dirty="0"/>
              <a:t>W</a:t>
            </a:r>
            <a:r>
              <a:rPr lang="ja-JP" altLang="en-US" sz="2000" dirty="0"/>
              <a:t>が追加されています</a:t>
            </a:r>
            <a:r>
              <a:rPr lang="ja-JP" altLang="en-US" sz="2000" dirty="0" smtClean="0"/>
              <a:t>。</a:t>
            </a:r>
            <a:r>
              <a:rPr lang="en-US" altLang="ja-JP" sz="2000" dirty="0" smtClean="0"/>
              <a:t/>
            </a:r>
            <a:br>
              <a:rPr lang="en-US" altLang="ja-JP" sz="2000" dirty="0" smtClean="0"/>
            </a:br>
            <a:r>
              <a:rPr lang="ja-JP" altLang="en-US" sz="2000" dirty="0"/>
              <a:t>例</a:t>
            </a:r>
            <a:r>
              <a:rPr lang="ja-JP" altLang="en-US" sz="2000" dirty="0" smtClean="0"/>
              <a:t>）</a:t>
            </a:r>
            <a:r>
              <a:rPr lang="en-US" altLang="ja-JP" sz="2000" dirty="0" smtClean="0"/>
              <a:t/>
            </a:r>
            <a:br>
              <a:rPr lang="en-US" altLang="ja-JP" sz="2000" dirty="0" smtClean="0"/>
            </a:br>
            <a:endParaRPr lang="en-US" altLang="ja-JP" sz="2000" dirty="0" smtClean="0"/>
          </a:p>
          <a:p>
            <a:r>
              <a:rPr lang="ja-JP" altLang="en-US" sz="2000" dirty="0"/>
              <a:t>図</a:t>
            </a:r>
            <a:r>
              <a:rPr lang="en-US" altLang="ja-JP" sz="2000" dirty="0"/>
              <a:t>7-7</a:t>
            </a:r>
            <a:r>
              <a:rPr lang="ja-JP" altLang="en-US" sz="2000" dirty="0"/>
              <a:t>はこれを示しており、入力ダブルワードオペランドが演算の前にプロモートされています。</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25</a:t>
            </a:fld>
            <a:endParaRPr lang="en-US" altLang="ja-JP"/>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306" y="2676789"/>
            <a:ext cx="1638529" cy="190527"/>
          </a:xfrm>
          <a:prstGeom prst="rect">
            <a:avLst/>
          </a:prstGeom>
        </p:spPr>
      </p:pic>
      <p:pic>
        <p:nvPicPr>
          <p:cNvPr id="6" name="図 5"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2554" y="3675857"/>
            <a:ext cx="3753374" cy="2791215"/>
          </a:xfrm>
          <a:prstGeom prst="rect">
            <a:avLst/>
          </a:prstGeom>
        </p:spPr>
      </p:pic>
    </p:spTree>
    <p:extLst>
      <p:ext uri="{BB962C8B-B14F-4D97-AF65-F5344CB8AC3E}">
        <p14:creationId xmlns:p14="http://schemas.microsoft.com/office/powerpoint/2010/main" val="56144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AArch64 NEON</a:t>
            </a:r>
            <a:r>
              <a:rPr lang="ja-JP" altLang="en-US" dirty="0"/>
              <a:t>命令フォーマット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ナロー命令またはナロー命令は、クォドワードベクトルのオペランドに作用し、ダブルワードベクトルの結果を生成します</a:t>
            </a:r>
            <a:r>
              <a:rPr lang="ja-JP" altLang="en-US" dirty="0" smtClean="0"/>
              <a:t>。</a:t>
            </a:r>
            <a:endParaRPr lang="en-US" altLang="ja-JP" dirty="0" smtClean="0"/>
          </a:p>
          <a:p>
            <a:r>
              <a:rPr lang="ja-JP" altLang="en-US" dirty="0"/>
              <a:t>結果要素は通常、オペランド要素の幅の半分です。狭い命令は、命令に付加された</a:t>
            </a:r>
            <a:r>
              <a:rPr lang="en-US" altLang="ja-JP" dirty="0"/>
              <a:t>N</a:t>
            </a:r>
            <a:r>
              <a:rPr lang="ja-JP" altLang="en-US" dirty="0"/>
              <a:t>を使用して指定されます</a:t>
            </a:r>
            <a:r>
              <a:rPr lang="ja-JP" altLang="en-US" dirty="0" smtClean="0"/>
              <a:t>。</a:t>
            </a:r>
            <a:r>
              <a:rPr lang="en-US" altLang="ja-JP" dirty="0" smtClean="0"/>
              <a:t/>
            </a:r>
            <a:br>
              <a:rPr lang="en-US" altLang="ja-JP" dirty="0" smtClean="0"/>
            </a:br>
            <a:r>
              <a:rPr lang="ja-JP" altLang="en-US" sz="2000" dirty="0"/>
              <a:t>例</a:t>
            </a:r>
            <a:r>
              <a:rPr lang="ja-JP" altLang="en-US" sz="2000" dirty="0" smtClean="0"/>
              <a:t>）</a:t>
            </a:r>
            <a:r>
              <a:rPr lang="en-US" altLang="ja-JP" sz="2000" dirty="0" smtClean="0"/>
              <a:t/>
            </a:r>
            <a:br>
              <a:rPr lang="en-US" altLang="ja-JP" sz="2000" dirty="0" smtClean="0"/>
            </a:br>
            <a:endParaRPr lang="en-US" altLang="ja-JP" sz="2000" dirty="0" smtClean="0"/>
          </a:p>
          <a:p>
            <a:r>
              <a:rPr lang="en-US" altLang="ja-JP" dirty="0"/>
              <a:t>7-11</a:t>
            </a:r>
            <a:r>
              <a:rPr lang="ja-JP" altLang="en-US" dirty="0"/>
              <a:t>ページの図</a:t>
            </a:r>
            <a:r>
              <a:rPr lang="en-US" altLang="ja-JP" dirty="0"/>
              <a:t>7-8</a:t>
            </a:r>
            <a:r>
              <a:rPr lang="ja-JP" altLang="en-US" dirty="0"/>
              <a:t>はこれを示しており、入力オペランドは操作の前に降格されます。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26</a:t>
            </a:fld>
            <a:endParaRPr lang="en-US" altLang="ja-JP"/>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327" y="2490357"/>
            <a:ext cx="1638529" cy="190527"/>
          </a:xfrm>
          <a:prstGeom prst="rect">
            <a:avLst/>
          </a:prstGeom>
        </p:spPr>
      </p:pic>
      <p:pic>
        <p:nvPicPr>
          <p:cNvPr id="6" name="図 5"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133" y="3547676"/>
            <a:ext cx="3696216" cy="2781688"/>
          </a:xfrm>
          <a:prstGeom prst="rect">
            <a:avLst/>
          </a:prstGeom>
        </p:spPr>
      </p:pic>
    </p:spTree>
    <p:extLst>
      <p:ext uri="{BB962C8B-B14F-4D97-AF65-F5344CB8AC3E}">
        <p14:creationId xmlns:p14="http://schemas.microsoft.com/office/powerpoint/2010/main" val="140643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AArch64 NEON</a:t>
            </a:r>
            <a:r>
              <a:rPr lang="ja-JP" altLang="en-US" dirty="0"/>
              <a:t>命令フォーマット</a:t>
            </a:r>
            <a:endParaRPr kumimoji="1" lang="ja-JP" altLang="en-US" dirty="0"/>
          </a:p>
        </p:txBody>
      </p:sp>
      <p:sp>
        <p:nvSpPr>
          <p:cNvPr id="3" name="コンテンツ プレースホルダー 2"/>
          <p:cNvSpPr>
            <a:spLocks noGrp="1"/>
          </p:cNvSpPr>
          <p:nvPr>
            <p:ph idx="1"/>
          </p:nvPr>
        </p:nvSpPr>
        <p:spPr/>
        <p:txBody>
          <a:bodyPr/>
          <a:lstStyle/>
          <a:p>
            <a:r>
              <a:rPr lang="en-US" altLang="ja-JP" dirty="0"/>
              <a:t>SQADD</a:t>
            </a:r>
            <a:r>
              <a:rPr lang="ja-JP" altLang="en-US" dirty="0" err="1"/>
              <a:t>、</a:t>
            </a:r>
            <a:r>
              <a:rPr lang="en-US" altLang="ja-JP" dirty="0"/>
              <a:t>UQADD</a:t>
            </a:r>
            <a:r>
              <a:rPr lang="ja-JP" altLang="en-US" dirty="0"/>
              <a:t>と同様に、符号付きおよび符号なしの飽和型の変種（</a:t>
            </a:r>
            <a:r>
              <a:rPr lang="en-US" altLang="ja-JP" dirty="0"/>
              <a:t>SQ</a:t>
            </a:r>
            <a:r>
              <a:rPr lang="ja-JP" altLang="en-US" dirty="0"/>
              <a:t>または</a:t>
            </a:r>
            <a:r>
              <a:rPr lang="en-US" altLang="ja-JP" dirty="0"/>
              <a:t>UQ</a:t>
            </a:r>
            <a:r>
              <a:rPr lang="ja-JP" altLang="en-US" dirty="0" err="1"/>
              <a:t>の接頭辞で識</a:t>
            </a:r>
            <a:r>
              <a:rPr lang="ja-JP" altLang="en-US" dirty="0"/>
              <a:t>別）があります</a:t>
            </a:r>
            <a:r>
              <a:rPr lang="ja-JP" altLang="en-US" dirty="0" smtClean="0"/>
              <a:t>。</a:t>
            </a:r>
            <a:endParaRPr lang="en-US" altLang="ja-JP" dirty="0" smtClean="0"/>
          </a:p>
          <a:p>
            <a:r>
              <a:rPr lang="ja-JP" altLang="en-US" dirty="0"/>
              <a:t>結果がデータ型の最大値または最小値を超える場合、飽和命令はその最大値または最小値を返します</a:t>
            </a:r>
            <a:r>
              <a:rPr lang="ja-JP" altLang="en-US" dirty="0" smtClean="0"/>
              <a:t>。</a:t>
            </a:r>
            <a:endParaRPr lang="en-US" altLang="ja-JP" dirty="0" smtClean="0"/>
          </a:p>
          <a:p>
            <a:r>
              <a:rPr lang="ja-JP" altLang="en-US" dirty="0" smtClean="0"/>
              <a:t>飽和</a:t>
            </a:r>
            <a:r>
              <a:rPr lang="ja-JP" altLang="en-US" dirty="0"/>
              <a:t>限界は命令のデータ型によって異なります。</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27</a:t>
            </a:fld>
            <a:endParaRPr lang="en-US" altLang="ja-JP"/>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572" y="3057365"/>
            <a:ext cx="3277057" cy="2962688"/>
          </a:xfrm>
          <a:prstGeom prst="rect">
            <a:avLst/>
          </a:prstGeom>
        </p:spPr>
      </p:pic>
    </p:spTree>
    <p:extLst>
      <p:ext uri="{BB962C8B-B14F-4D97-AF65-F5344CB8AC3E}">
        <p14:creationId xmlns:p14="http://schemas.microsoft.com/office/powerpoint/2010/main" val="422467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AArch64 NEON</a:t>
            </a:r>
            <a:r>
              <a:rPr lang="ja-JP" altLang="en-US" dirty="0"/>
              <a:t>命令フォーマット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ペアワイズ演算用の</a:t>
            </a:r>
            <a:r>
              <a:rPr lang="en-US" altLang="ja-JP" dirty="0"/>
              <a:t>ARMv7 P</a:t>
            </a:r>
            <a:r>
              <a:rPr lang="ja-JP" altLang="en-US" dirty="0"/>
              <a:t>プレフィックスは、</a:t>
            </a:r>
            <a:r>
              <a:rPr lang="en-US" altLang="ja-JP" dirty="0"/>
              <a:t>ADDP</a:t>
            </a:r>
            <a:r>
              <a:rPr lang="ja-JP" altLang="en-US" dirty="0"/>
              <a:t>などのように、</a:t>
            </a:r>
            <a:r>
              <a:rPr lang="en-US" altLang="ja-JP" dirty="0"/>
              <a:t>ARMv8</a:t>
            </a:r>
            <a:r>
              <a:rPr lang="ja-JP" altLang="en-US" dirty="0"/>
              <a:t>ではサフィックスになりました</a:t>
            </a:r>
            <a:r>
              <a:rPr lang="ja-JP" altLang="en-US" dirty="0" smtClean="0"/>
              <a:t>。</a:t>
            </a:r>
            <a:endParaRPr lang="en-US" altLang="ja-JP" dirty="0" smtClean="0"/>
          </a:p>
          <a:p>
            <a:r>
              <a:rPr lang="ja-JP" altLang="en-US" dirty="0"/>
              <a:t>ペアワイズ命令は、ダブルワードまたはクワッドワードのオペランドの隣接するペアに対して作用します</a:t>
            </a:r>
            <a:r>
              <a:rPr lang="ja-JP" altLang="en-US" dirty="0" smtClean="0"/>
              <a:t>。</a:t>
            </a:r>
            <a:r>
              <a:rPr lang="en-US" altLang="ja-JP" dirty="0" smtClean="0"/>
              <a:t/>
            </a:r>
            <a:br>
              <a:rPr lang="en-US" altLang="ja-JP" dirty="0" smtClean="0"/>
            </a:br>
            <a:r>
              <a:rPr lang="en-US" altLang="ja-JP" dirty="0" smtClean="0"/>
              <a:t/>
            </a:r>
            <a:br>
              <a:rPr lang="en-US" altLang="ja-JP" dirty="0" smtClean="0"/>
            </a:br>
            <a:r>
              <a:rPr lang="ja-JP" altLang="en-US" sz="2400" dirty="0"/>
              <a:t>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28</a:t>
            </a:fld>
            <a:endParaRPr lang="en-US" altLang="ja-JP"/>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341" y="2849579"/>
            <a:ext cx="1648055" cy="200053"/>
          </a:xfrm>
          <a:prstGeom prst="rect">
            <a:avLst/>
          </a:prstGeom>
        </p:spPr>
      </p:pic>
      <p:pic>
        <p:nvPicPr>
          <p:cNvPr id="6" name="図 5"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632" y="3276447"/>
            <a:ext cx="4239217" cy="2133898"/>
          </a:xfrm>
          <a:prstGeom prst="rect">
            <a:avLst/>
          </a:prstGeom>
        </p:spPr>
      </p:pic>
    </p:spTree>
    <p:extLst>
      <p:ext uri="{BB962C8B-B14F-4D97-AF65-F5344CB8AC3E}">
        <p14:creationId xmlns:p14="http://schemas.microsoft.com/office/powerpoint/2010/main" val="3388505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AArch64 NEON</a:t>
            </a:r>
            <a:r>
              <a:rPr lang="ja-JP" altLang="en-US" dirty="0"/>
              <a:t>命令フォーマット</a:t>
            </a:r>
            <a:endParaRPr kumimoji="1" lang="ja-JP" altLang="en-US" dirty="0"/>
          </a:p>
        </p:txBody>
      </p:sp>
      <p:sp>
        <p:nvSpPr>
          <p:cNvPr id="3" name="コンテンツ プレースホルダー 2"/>
          <p:cNvSpPr>
            <a:spLocks noGrp="1"/>
          </p:cNvSpPr>
          <p:nvPr>
            <p:ph idx="1"/>
          </p:nvPr>
        </p:nvSpPr>
        <p:spPr/>
        <p:txBody>
          <a:bodyPr/>
          <a:lstStyle/>
          <a:p>
            <a:r>
              <a:rPr lang="en-US" altLang="ja-JP" dirty="0"/>
              <a:t>ADDV</a:t>
            </a:r>
            <a:r>
              <a:rPr lang="ja-JP" altLang="en-US" dirty="0"/>
              <a:t>のように、全車線（レジスタ全体）の場合は</a:t>
            </a:r>
            <a:r>
              <a:rPr lang="en-US" altLang="ja-JP" dirty="0"/>
              <a:t>V</a:t>
            </a:r>
            <a:r>
              <a:rPr lang="ja-JP" altLang="en-US" dirty="0"/>
              <a:t>を付加しています</a:t>
            </a:r>
            <a:r>
              <a:rPr lang="ja-JP" altLang="en-US" dirty="0" smtClean="0"/>
              <a:t>。</a:t>
            </a:r>
            <a:r>
              <a:rPr lang="en-US" altLang="ja-JP" dirty="0" smtClean="0"/>
              <a:t/>
            </a:r>
            <a:br>
              <a:rPr lang="en-US" altLang="ja-JP" dirty="0" smtClean="0"/>
            </a:br>
            <a:r>
              <a:rPr lang="en-US" altLang="ja-JP" dirty="0" smtClean="0"/>
              <a:t/>
            </a:r>
            <a:br>
              <a:rPr lang="en-US" altLang="ja-JP" dirty="0" smtClean="0"/>
            </a:br>
            <a:r>
              <a:rPr lang="ja-JP" altLang="en-US" sz="2000" dirty="0"/>
              <a:t>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29</a:t>
            </a:fld>
            <a:endParaRPr lang="en-US" altLang="ja-JP"/>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162" y="2090213"/>
            <a:ext cx="1057423" cy="209579"/>
          </a:xfrm>
          <a:prstGeom prst="rect">
            <a:avLst/>
          </a:prstGeom>
        </p:spPr>
      </p:pic>
      <p:pic>
        <p:nvPicPr>
          <p:cNvPr id="6" name="図 5"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8866" y="2357288"/>
            <a:ext cx="2448267" cy="2143424"/>
          </a:xfrm>
          <a:prstGeom prst="rect">
            <a:avLst/>
          </a:prstGeom>
        </p:spPr>
      </p:pic>
    </p:spTree>
    <p:extLst>
      <p:ext uri="{BB962C8B-B14F-4D97-AF65-F5344CB8AC3E}">
        <p14:creationId xmlns:p14="http://schemas.microsoft.com/office/powerpoint/2010/main" val="215774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343958" y="228600"/>
            <a:ext cx="8819092" cy="457200"/>
          </a:xfrm>
        </p:spPr>
        <p:txBody>
          <a:bodyPr/>
          <a:lstStyle/>
          <a:p>
            <a:r>
              <a:rPr lang="en-US" altLang="ja-JP" dirty="0"/>
              <a:t>Chapter 7</a:t>
            </a:r>
            <a:r>
              <a:rPr lang="en-US" altLang="ja-JP" dirty="0" smtClean="0"/>
              <a:t> : AArch64</a:t>
            </a:r>
            <a:r>
              <a:rPr lang="ja-JP" altLang="en-US" dirty="0"/>
              <a:t>浮動小数点と</a:t>
            </a:r>
            <a:r>
              <a:rPr lang="en-US" altLang="ja-JP" dirty="0"/>
              <a:t>NEON</a:t>
            </a:r>
            <a:r>
              <a:rPr lang="en-US" altLang="ja-JP" dirty="0" smtClean="0"/>
              <a:t> </a:t>
            </a:r>
            <a:endParaRPr kumimoji="1" lang="ja-JP" altLang="en-US" dirty="0"/>
          </a:p>
        </p:txBody>
      </p:sp>
      <p:sp>
        <p:nvSpPr>
          <p:cNvPr id="6" name="コンテンツ プレースホルダー 2"/>
          <p:cNvSpPr>
            <a:spLocks noGrp="1"/>
          </p:cNvSpPr>
          <p:nvPr>
            <p:ph idx="1"/>
          </p:nvPr>
        </p:nvSpPr>
        <p:spPr>
          <a:xfrm>
            <a:off x="371475" y="1022351"/>
            <a:ext cx="9135533" cy="5307013"/>
          </a:xfrm>
        </p:spPr>
        <p:txBody>
          <a:bodyPr/>
          <a:lstStyle/>
          <a:p>
            <a:r>
              <a:rPr lang="ja-JP" altLang="en-US" sz="2000" dirty="0"/>
              <a:t>浮動小数点と</a:t>
            </a:r>
            <a:r>
              <a:rPr lang="en-US" altLang="ja-JP" sz="2000" dirty="0"/>
              <a:t>NEON</a:t>
            </a:r>
            <a:r>
              <a:rPr lang="ja-JP" altLang="en-US" sz="2000" dirty="0"/>
              <a:t>の両方が、すべての標準</a:t>
            </a:r>
            <a:r>
              <a:rPr lang="en-US" altLang="ja-JP" sz="2000" dirty="0"/>
              <a:t>ARMv8</a:t>
            </a:r>
            <a:r>
              <a:rPr lang="ja-JP" altLang="en-US" sz="2000" dirty="0"/>
              <a:t>実装に必要です。ただし、専門市場をターゲットにした実装では、次の組み合わせがサポートされる場合があります。</a:t>
            </a:r>
          </a:p>
          <a:p>
            <a:pPr lvl="1"/>
            <a:r>
              <a:rPr lang="en-US" altLang="ja-JP" sz="2000" dirty="0" smtClean="0"/>
              <a:t>NEON</a:t>
            </a:r>
            <a:r>
              <a:rPr lang="ja-JP" altLang="en-US" sz="2000" dirty="0"/>
              <a:t>や浮動小数点はありません。</a:t>
            </a:r>
          </a:p>
          <a:p>
            <a:pPr lvl="1"/>
            <a:r>
              <a:rPr lang="ja-JP" altLang="en-US" sz="2000" dirty="0" smtClean="0"/>
              <a:t>例外</a:t>
            </a:r>
            <a:r>
              <a:rPr lang="ja-JP" altLang="en-US" sz="2000" dirty="0"/>
              <a:t>トラップによる完全浮動小数点および</a:t>
            </a:r>
            <a:r>
              <a:rPr lang="en-US" altLang="ja-JP" sz="2000" dirty="0"/>
              <a:t>SIMD</a:t>
            </a:r>
            <a:r>
              <a:rPr lang="ja-JP" altLang="en-US" sz="2000" dirty="0"/>
              <a:t>のサポート。</a:t>
            </a:r>
          </a:p>
          <a:p>
            <a:pPr lvl="1"/>
            <a:r>
              <a:rPr lang="ja-JP" altLang="en-US" sz="2000" dirty="0" smtClean="0"/>
              <a:t>例外</a:t>
            </a:r>
            <a:r>
              <a:rPr lang="ja-JP" altLang="en-US" sz="2000" dirty="0"/>
              <a:t>トラップなしの完全浮動小数点および</a:t>
            </a:r>
            <a:r>
              <a:rPr lang="en-US" altLang="ja-JP" sz="2000" dirty="0"/>
              <a:t>SIMD</a:t>
            </a:r>
            <a:r>
              <a:rPr lang="ja-JP" altLang="en-US" sz="2000" dirty="0"/>
              <a:t>サポート。</a:t>
            </a:r>
          </a:p>
          <a:p>
            <a:endParaRPr kumimoji="1" lang="ja-JP" altLang="en-US" sz="2000" dirty="0"/>
          </a:p>
        </p:txBody>
      </p:sp>
      <p:sp>
        <p:nvSpPr>
          <p:cNvPr id="7" name="スライド番号プレースホルダー 3"/>
          <p:cNvSpPr>
            <a:spLocks noGrp="1"/>
          </p:cNvSpPr>
          <p:nvPr>
            <p:ph type="sldNum" sz="quarter" idx="10"/>
          </p:nvPr>
        </p:nvSpPr>
        <p:spPr>
          <a:xfrm>
            <a:off x="7842250" y="6553200"/>
            <a:ext cx="2063750" cy="304800"/>
          </a:xfrm>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2693010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AArch64 NEON</a:t>
            </a:r>
            <a:r>
              <a:rPr lang="ja-JP" altLang="en-US" dirty="0"/>
              <a:t>命令フォーマット</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2</a:t>
            </a:r>
            <a:r>
              <a:rPr lang="ja-JP" altLang="en-US" sz="2000" dirty="0"/>
              <a:t>番目と</a:t>
            </a:r>
            <a:r>
              <a:rPr lang="en-US" altLang="ja-JP" sz="2000" dirty="0"/>
              <a:t>2</a:t>
            </a:r>
            <a:r>
              <a:rPr lang="ja-JP" altLang="en-US" sz="2000" dirty="0"/>
              <a:t>番目の半分の指定子として知られる</a:t>
            </a:r>
            <a:r>
              <a:rPr lang="en-US" altLang="ja-JP" sz="2000" dirty="0"/>
              <a:t>2</a:t>
            </a:r>
            <a:r>
              <a:rPr lang="ja-JP" altLang="en-US" sz="2000" dirty="0" err="1"/>
              <a:t>の接尾辞は</a:t>
            </a:r>
            <a:r>
              <a:rPr lang="ja-JP" altLang="en-US" sz="2000" dirty="0"/>
              <a:t>、新しい拡大</a:t>
            </a:r>
            <a:r>
              <a:rPr lang="en-US" altLang="ja-JP" sz="2000" dirty="0"/>
              <a:t>/</a:t>
            </a:r>
            <a:r>
              <a:rPr lang="ja-JP" altLang="en-US" sz="2000" dirty="0"/>
              <a:t>縮小</a:t>
            </a:r>
            <a:r>
              <a:rPr lang="en-US" altLang="ja-JP" sz="2000" dirty="0"/>
              <a:t>/</a:t>
            </a:r>
            <a:r>
              <a:rPr lang="ja-JP" altLang="en-US" sz="2000" dirty="0"/>
              <a:t>拡大の</a:t>
            </a:r>
            <a:r>
              <a:rPr lang="en-US" altLang="ja-JP" sz="2000" dirty="0"/>
              <a:t>2</a:t>
            </a:r>
            <a:r>
              <a:rPr lang="ja-JP" altLang="en-US" sz="2000" dirty="0"/>
              <a:t>番目の部分の命令のために追加されました。</a:t>
            </a:r>
            <a:endParaRPr lang="en-US" altLang="ja-JP" sz="2000" dirty="0"/>
          </a:p>
          <a:p>
            <a:r>
              <a:rPr lang="ja-JP" altLang="en-US" sz="2000" dirty="0"/>
              <a:t>もしあれば、それはより狭い要素を保持するレジスタの上位</a:t>
            </a:r>
            <a:r>
              <a:rPr lang="en-US" altLang="ja-JP" sz="2000" dirty="0"/>
              <a:t>64</a:t>
            </a:r>
            <a:r>
              <a:rPr lang="ja-JP" altLang="en-US" sz="2000" dirty="0"/>
              <a:t>ビットで操作を実行させる。</a:t>
            </a:r>
            <a:r>
              <a:rPr lang="en-US" altLang="ja-JP" sz="2000" dirty="0"/>
              <a:t/>
            </a:r>
            <a:br>
              <a:rPr lang="en-US" altLang="ja-JP" sz="2000" dirty="0"/>
            </a:br>
            <a:endParaRPr lang="en-US" altLang="ja-JP" sz="2000" dirty="0"/>
          </a:p>
          <a:p>
            <a:r>
              <a:rPr lang="ja-JP" altLang="en-US" sz="2000" dirty="0"/>
              <a:t>サフィックスが</a:t>
            </a:r>
            <a:r>
              <a:rPr lang="en-US" altLang="ja-JP" sz="2000" dirty="0"/>
              <a:t>2</a:t>
            </a:r>
            <a:r>
              <a:rPr lang="ja-JP" altLang="en-US" sz="2000" dirty="0"/>
              <a:t>の拡張命令は、狭い値を含むベクトルの上位番号のレーンから入力データを取得し、展開された結果を</a:t>
            </a:r>
            <a:r>
              <a:rPr lang="en-US" altLang="ja-JP" sz="2000" dirty="0"/>
              <a:t>128</a:t>
            </a:r>
            <a:r>
              <a:rPr lang="ja-JP" altLang="en-US" sz="2000" dirty="0"/>
              <a:t>ビットのデスティネーションに書き込みます</a:t>
            </a:r>
            <a:r>
              <a:rPr lang="ja-JP" altLang="en-US" sz="2000" dirty="0" smtClean="0"/>
              <a:t>。</a:t>
            </a:r>
            <a:r>
              <a:rPr lang="en-US" altLang="ja-JP" sz="2000" dirty="0" smtClean="0"/>
              <a:t/>
            </a:r>
            <a:br>
              <a:rPr lang="en-US" altLang="ja-JP" sz="2000" dirty="0" smtClean="0"/>
            </a:br>
            <a:r>
              <a:rPr lang="ja-JP" altLang="en-US" sz="2000" dirty="0"/>
              <a:t>例）</a:t>
            </a:r>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30</a:t>
            </a:fld>
            <a:endParaRPr lang="en-US" altLang="ja-JP"/>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108" y="3675857"/>
            <a:ext cx="1705213" cy="161948"/>
          </a:xfrm>
          <a:prstGeom prst="rect">
            <a:avLst/>
          </a:prstGeom>
        </p:spPr>
      </p:pic>
      <p:pic>
        <p:nvPicPr>
          <p:cNvPr id="6" name="図 5"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817" y="3890624"/>
            <a:ext cx="3924848" cy="2438740"/>
          </a:xfrm>
          <a:prstGeom prst="rect">
            <a:avLst/>
          </a:prstGeom>
        </p:spPr>
      </p:pic>
    </p:spTree>
    <p:extLst>
      <p:ext uri="{BB962C8B-B14F-4D97-AF65-F5344CB8AC3E}">
        <p14:creationId xmlns:p14="http://schemas.microsoft.com/office/powerpoint/2010/main" val="1960473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AArch64 NEON</a:t>
            </a:r>
            <a:r>
              <a:rPr lang="ja-JP" altLang="en-US" dirty="0"/>
              <a:t>命令フォーマット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サフィックスが</a:t>
            </a:r>
            <a:r>
              <a:rPr lang="en-US" altLang="ja-JP" dirty="0"/>
              <a:t>2</a:t>
            </a:r>
            <a:r>
              <a:rPr lang="ja-JP" altLang="en-US" dirty="0"/>
              <a:t>のナロー命令は、入力データを</a:t>
            </a:r>
            <a:r>
              <a:rPr lang="en-US" altLang="ja-JP" dirty="0"/>
              <a:t>128</a:t>
            </a:r>
            <a:r>
              <a:rPr lang="ja-JP" altLang="en-US" dirty="0"/>
              <a:t>ビットのソースオペランドから取得し、ナロー結果を</a:t>
            </a:r>
            <a:r>
              <a:rPr lang="en-US" altLang="ja-JP" dirty="0"/>
              <a:t>128</a:t>
            </a:r>
            <a:r>
              <a:rPr lang="ja-JP" altLang="en-US" dirty="0"/>
              <a:t>ビットのデスティネーションの上位番号のレーンに挿入します。下位レーンは変更されません</a:t>
            </a:r>
            <a:r>
              <a:rPr lang="ja-JP" altLang="en-US" dirty="0" smtClean="0"/>
              <a:t>。</a:t>
            </a:r>
            <a:r>
              <a:rPr lang="en-US" altLang="ja-JP" dirty="0" smtClean="0"/>
              <a:t/>
            </a:r>
            <a:br>
              <a:rPr lang="en-US" altLang="ja-JP" dirty="0" smtClean="0"/>
            </a:br>
            <a:r>
              <a:rPr lang="ja-JP" altLang="en-US" sz="2400" dirty="0"/>
              <a:t>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31</a:t>
            </a:fld>
            <a:endParaRPr lang="en-US" altLang="ja-JP"/>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169" y="2125724"/>
            <a:ext cx="1171739" cy="209579"/>
          </a:xfrm>
          <a:prstGeom prst="rect">
            <a:avLst/>
          </a:prstGeom>
        </p:spPr>
      </p:pic>
      <p:pic>
        <p:nvPicPr>
          <p:cNvPr id="6" name="図 5"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923" y="2679441"/>
            <a:ext cx="2591162" cy="1286054"/>
          </a:xfrm>
          <a:prstGeom prst="rect">
            <a:avLst/>
          </a:prstGeom>
        </p:spPr>
      </p:pic>
    </p:spTree>
    <p:extLst>
      <p:ext uri="{BB962C8B-B14F-4D97-AF65-F5344CB8AC3E}">
        <p14:creationId xmlns:p14="http://schemas.microsoft.com/office/powerpoint/2010/main" val="2969477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AArch64 NEON</a:t>
            </a:r>
            <a:r>
              <a:rPr lang="ja-JP" altLang="en-US" dirty="0"/>
              <a:t>命令フォーマット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サフィックスが</a:t>
            </a:r>
            <a:r>
              <a:rPr lang="en-US" altLang="ja-JP" dirty="0"/>
              <a:t>2</a:t>
            </a:r>
            <a:r>
              <a:rPr lang="ja-JP" altLang="en-US" dirty="0"/>
              <a:t>の長い命令は、入力データを</a:t>
            </a:r>
            <a:r>
              <a:rPr lang="en-US" altLang="ja-JP" dirty="0"/>
              <a:t>128</a:t>
            </a:r>
            <a:r>
              <a:rPr lang="ja-JP" altLang="en-US" dirty="0"/>
              <a:t>ビットのソースベクタの上位番号のレーンから取得し、長くなった結果を</a:t>
            </a:r>
            <a:r>
              <a:rPr lang="en-US" altLang="ja-JP" dirty="0"/>
              <a:t>128</a:t>
            </a:r>
            <a:r>
              <a:rPr lang="ja-JP" altLang="en-US" dirty="0"/>
              <a:t>ビットのデスティネーションに書き込みます</a:t>
            </a:r>
            <a:r>
              <a:rPr lang="ja-JP" altLang="en-US" dirty="0" smtClean="0"/>
              <a:t>。</a:t>
            </a:r>
            <a:r>
              <a:rPr lang="en-US" altLang="ja-JP" dirty="0" smtClean="0"/>
              <a:t/>
            </a:r>
            <a:br>
              <a:rPr lang="en-US" altLang="ja-JP" dirty="0" smtClean="0"/>
            </a:br>
            <a:r>
              <a:rPr lang="ja-JP" altLang="en-US" sz="2000" dirty="0"/>
              <a:t>例</a:t>
            </a:r>
            <a:r>
              <a:rPr lang="ja-JP" altLang="en-US" sz="2000" dirty="0" smtClean="0"/>
              <a:t>）</a:t>
            </a:r>
            <a:r>
              <a:rPr lang="en-US" altLang="ja-JP" sz="2000" dirty="0" smtClean="0"/>
              <a:t/>
            </a:r>
            <a:br>
              <a:rPr lang="en-US" altLang="ja-JP" sz="2000" dirty="0" smtClean="0"/>
            </a:br>
            <a:r>
              <a:rPr lang="en-US" altLang="ja-JP" sz="2000" dirty="0" smtClean="0"/>
              <a:t/>
            </a:r>
            <a:br>
              <a:rPr lang="en-US" altLang="ja-JP" sz="2000" dirty="0" smtClean="0"/>
            </a:br>
            <a:r>
              <a:rPr lang="en-US" altLang="ja-JP" sz="2000" dirty="0" smtClean="0"/>
              <a:t/>
            </a:r>
            <a:br>
              <a:rPr lang="en-US" altLang="ja-JP" sz="2000" dirty="0" smtClean="0"/>
            </a:br>
            <a:r>
              <a:rPr lang="en-US" altLang="ja-JP" sz="2000" dirty="0" smtClean="0"/>
              <a:t/>
            </a:r>
            <a:br>
              <a:rPr lang="en-US" altLang="ja-JP" sz="2000" dirty="0" smtClean="0"/>
            </a:br>
            <a:r>
              <a:rPr lang="en-US" altLang="ja-JP" sz="2000" dirty="0" smtClean="0"/>
              <a:t/>
            </a:r>
            <a:br>
              <a:rPr lang="en-US" altLang="ja-JP" sz="2000" dirty="0" smtClean="0"/>
            </a:br>
            <a:r>
              <a:rPr lang="en-US" altLang="ja-JP" sz="2000" dirty="0" smtClean="0"/>
              <a:t/>
            </a:r>
            <a:br>
              <a:rPr lang="en-US" altLang="ja-JP" sz="2000" dirty="0" smtClean="0"/>
            </a:br>
            <a:r>
              <a:rPr lang="en-US" altLang="ja-JP" sz="2000" dirty="0" smtClean="0"/>
              <a:t/>
            </a:r>
            <a:br>
              <a:rPr lang="en-US" altLang="ja-JP" sz="2000" dirty="0" smtClean="0"/>
            </a:br>
            <a:r>
              <a:rPr lang="en-US" altLang="ja-JP" sz="2000" dirty="0" smtClean="0"/>
              <a:t/>
            </a:r>
            <a:br>
              <a:rPr lang="en-US" altLang="ja-JP" sz="2000" dirty="0" smtClean="0"/>
            </a:br>
            <a:r>
              <a:rPr lang="en-US" altLang="ja-JP" sz="2000" dirty="0" smtClean="0"/>
              <a:t/>
            </a:r>
            <a:br>
              <a:rPr lang="en-US" altLang="ja-JP" sz="2000" dirty="0" smtClean="0"/>
            </a:br>
            <a:endParaRPr lang="en-US" altLang="ja-JP" sz="2000" dirty="0" smtClean="0"/>
          </a:p>
          <a:p>
            <a:r>
              <a:rPr lang="ja-JP" altLang="en-US" dirty="0"/>
              <a:t>比較命令は、条件コード名を使用して、条件が何であるか、そして（該当する場合）条件が符号付きか符号なしかを示すようになりました（</a:t>
            </a:r>
            <a:r>
              <a:rPr lang="en-US" altLang="ja-JP" dirty="0"/>
              <a:t>CMGT</a:t>
            </a:r>
            <a:r>
              <a:rPr lang="ja-JP" altLang="en-US" dirty="0"/>
              <a:t>と</a:t>
            </a:r>
            <a:r>
              <a:rPr lang="en-US" altLang="ja-JP" dirty="0"/>
              <a:t>CMHI</a:t>
            </a:r>
            <a:r>
              <a:rPr lang="ja-JP" altLang="en-US" dirty="0" err="1"/>
              <a:t>、</a:t>
            </a:r>
            <a:r>
              <a:rPr lang="en-US" altLang="ja-JP" dirty="0"/>
              <a:t>CMGE</a:t>
            </a:r>
            <a:r>
              <a:rPr lang="ja-JP" altLang="en-US" dirty="0"/>
              <a:t>と</a:t>
            </a:r>
            <a:r>
              <a:rPr lang="en-US" altLang="ja-JP" dirty="0"/>
              <a:t>CMHS</a:t>
            </a:r>
            <a:r>
              <a:rPr lang="ja-JP" altLang="en-US" dirty="0"/>
              <a:t>など）。</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32</a:t>
            </a:fld>
            <a:endParaRPr lang="en-US" altLang="ja-JP"/>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259" y="2109915"/>
            <a:ext cx="1695687" cy="152421"/>
          </a:xfrm>
          <a:prstGeom prst="rect">
            <a:avLst/>
          </a:prstGeom>
        </p:spPr>
      </p:pic>
      <p:pic>
        <p:nvPicPr>
          <p:cNvPr id="6" name="図 5"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185" y="2387832"/>
            <a:ext cx="3848637" cy="2419688"/>
          </a:xfrm>
          <a:prstGeom prst="rect">
            <a:avLst/>
          </a:prstGeom>
        </p:spPr>
      </p:pic>
    </p:spTree>
    <p:extLst>
      <p:ext uri="{BB962C8B-B14F-4D97-AF65-F5344CB8AC3E}">
        <p14:creationId xmlns:p14="http://schemas.microsoft.com/office/powerpoint/2010/main" val="610293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7.4 NEON</a:t>
            </a:r>
            <a:r>
              <a:rPr lang="ja-JP" altLang="en-US"/>
              <a:t>コーディング代替</a:t>
            </a:r>
            <a:endParaRPr kumimoji="1" lang="ja-JP" altLang="en-US"/>
          </a:p>
        </p:txBody>
      </p:sp>
      <p:sp>
        <p:nvSpPr>
          <p:cNvPr id="3" name="コンテンツ プレースホルダー 2"/>
          <p:cNvSpPr>
            <a:spLocks noGrp="1"/>
          </p:cNvSpPr>
          <p:nvPr>
            <p:ph idx="1"/>
          </p:nvPr>
        </p:nvSpPr>
        <p:spPr/>
        <p:txBody>
          <a:bodyPr/>
          <a:lstStyle/>
          <a:p>
            <a:r>
              <a:rPr lang="en-US" altLang="ja-JP" sz="2000" dirty="0"/>
              <a:t>NEON</a:t>
            </a:r>
            <a:r>
              <a:rPr lang="ja-JP" altLang="en-US" sz="2000" dirty="0"/>
              <a:t>コードはさまざまな方法で書くことができます</a:t>
            </a:r>
            <a:r>
              <a:rPr lang="ja-JP" altLang="en-US" sz="2000" dirty="0" smtClean="0"/>
              <a:t>。これら</a:t>
            </a:r>
            <a:r>
              <a:rPr lang="ja-JP" altLang="en-US" sz="2000" dirty="0"/>
              <a:t>はここに簡単にリストされています（詳細については</a:t>
            </a:r>
            <a:r>
              <a:rPr lang="en-US" altLang="ja-JP" sz="2000" dirty="0"/>
              <a:t>ARM NEON</a:t>
            </a:r>
            <a:r>
              <a:rPr lang="ja-JP" altLang="en-US" sz="2000" dirty="0"/>
              <a:t>プログラマーズガイドを参照してください）</a:t>
            </a:r>
            <a:r>
              <a:rPr lang="ja-JP" altLang="en-US" sz="2000" dirty="0" smtClean="0"/>
              <a:t>。これら</a:t>
            </a:r>
            <a:r>
              <a:rPr lang="ja-JP" altLang="en-US" sz="2000" dirty="0"/>
              <a:t>には、組み込み関数の使用、</a:t>
            </a:r>
            <a:r>
              <a:rPr lang="en-US" altLang="ja-JP" sz="2000" dirty="0"/>
              <a:t>C</a:t>
            </a:r>
            <a:r>
              <a:rPr lang="ja-JP" altLang="en-US" sz="2000" dirty="0"/>
              <a:t>コードの自動ベクトル化、ライブラリの使用、そしてもちろんアセンブリ言語での直接書き込みが含まれます</a:t>
            </a:r>
            <a:r>
              <a:rPr lang="ja-JP" altLang="en-US" sz="2000" dirty="0" smtClean="0"/>
              <a:t>。</a:t>
            </a:r>
            <a:endParaRPr lang="en-US" altLang="ja-JP" sz="2000" dirty="0" smtClean="0"/>
          </a:p>
          <a:p>
            <a:r>
              <a:rPr lang="ja-JP" altLang="en-US" sz="2000" dirty="0"/>
              <a:t>組み込み関数は、コンパイラが適切な</a:t>
            </a:r>
            <a:r>
              <a:rPr lang="en-US" altLang="ja-JP" sz="2000" dirty="0"/>
              <a:t>NEON</a:t>
            </a:r>
            <a:r>
              <a:rPr lang="ja-JP" altLang="en-US" sz="2000" dirty="0"/>
              <a:t>命令に置き換える</a:t>
            </a:r>
            <a:r>
              <a:rPr lang="en-US" altLang="ja-JP" sz="2000" dirty="0"/>
              <a:t>C</a:t>
            </a:r>
            <a:r>
              <a:rPr lang="ja-JP" altLang="en-US" sz="2000" dirty="0"/>
              <a:t>または</a:t>
            </a:r>
            <a:r>
              <a:rPr lang="en-US" altLang="ja-JP" sz="2000" dirty="0"/>
              <a:t>C ++</a:t>
            </a:r>
            <a:r>
              <a:rPr lang="ja-JP" altLang="en-US" sz="2000" dirty="0" err="1"/>
              <a:t>の疑</a:t>
            </a:r>
            <a:r>
              <a:rPr lang="ja-JP" altLang="en-US" sz="2000" dirty="0"/>
              <a:t>似関数呼び出しです</a:t>
            </a:r>
            <a:r>
              <a:rPr lang="ja-JP" altLang="en-US" sz="2000" dirty="0" smtClean="0"/>
              <a:t>。これ</a:t>
            </a:r>
            <a:r>
              <a:rPr lang="ja-JP" altLang="en-US" sz="2000" dirty="0"/>
              <a:t>により、</a:t>
            </a:r>
            <a:r>
              <a:rPr lang="en-US" altLang="ja-JP" sz="2000" dirty="0"/>
              <a:t>NEON</a:t>
            </a:r>
            <a:r>
              <a:rPr lang="ja-JP" altLang="en-US" sz="2000" dirty="0"/>
              <a:t>実装で利用可能なデータ型と操作を使用しながら、コンパイラが命令スケジューリングとレジスタ割り当てを処理できるようになります</a:t>
            </a:r>
            <a:r>
              <a:rPr lang="ja-JP" altLang="en-US" sz="2000" dirty="0" smtClean="0"/>
              <a:t>。これら</a:t>
            </a:r>
            <a:r>
              <a:rPr lang="ja-JP" altLang="en-US" sz="2000" dirty="0"/>
              <a:t>の組み込み関数は</a:t>
            </a:r>
            <a:r>
              <a:rPr lang="ja-JP" altLang="en-US" sz="2000" dirty="0" smtClean="0"/>
              <a:t>、</a:t>
            </a:r>
            <a:r>
              <a:rPr lang="en-US" altLang="ja-JP" sz="2000" dirty="0" smtClean="0"/>
              <a:t>『</a:t>
            </a:r>
            <a:r>
              <a:rPr lang="en-US" altLang="ja-JP" sz="2000" dirty="0"/>
              <a:t>ARM C</a:t>
            </a:r>
            <a:r>
              <a:rPr lang="ja-JP" altLang="en-US" sz="2000" dirty="0"/>
              <a:t>言語拡張機能</a:t>
            </a:r>
            <a:r>
              <a:rPr lang="en-US" altLang="ja-JP" sz="2000" dirty="0"/>
              <a:t>』</a:t>
            </a:r>
            <a:r>
              <a:rPr lang="ja-JP" altLang="en-US" sz="2000" dirty="0"/>
              <a:t>ドキュメントで定義されています。</a:t>
            </a:r>
          </a:p>
          <a:p>
            <a:r>
              <a:rPr lang="ja-JP" altLang="en-US" sz="2000" dirty="0"/>
              <a:t>自動ベクトル化は</a:t>
            </a:r>
            <a:r>
              <a:rPr lang="en-US" altLang="ja-JP" sz="2000" dirty="0"/>
              <a:t>ARM</a:t>
            </a:r>
            <a:r>
              <a:rPr lang="ja-JP" altLang="en-US" sz="2000" dirty="0"/>
              <a:t>コンパイラ</a:t>
            </a:r>
            <a:r>
              <a:rPr lang="en-US" altLang="ja-JP" sz="2000" dirty="0"/>
              <a:t>6</a:t>
            </a:r>
            <a:r>
              <a:rPr lang="ja-JP" altLang="en-US" sz="2000" dirty="0"/>
              <a:t>の</a:t>
            </a:r>
            <a:r>
              <a:rPr lang="en-US" altLang="ja-JP" sz="2000" dirty="0"/>
              <a:t>-</a:t>
            </a:r>
            <a:r>
              <a:rPr lang="en-US" altLang="ja-JP" sz="2000" dirty="0" err="1"/>
              <a:t>fvectorize</a:t>
            </a:r>
            <a:r>
              <a:rPr lang="ja-JP" altLang="en-US" sz="2000" dirty="0"/>
              <a:t>オプションで制御されますが、より高い最適化レベル（</a:t>
            </a:r>
            <a:r>
              <a:rPr lang="en-US" altLang="ja-JP" sz="2000" dirty="0"/>
              <a:t>-O2</a:t>
            </a:r>
            <a:r>
              <a:rPr lang="ja-JP" altLang="en-US" sz="2000" dirty="0"/>
              <a:t>以上）では自動的に有効になります</a:t>
            </a:r>
            <a:r>
              <a:rPr lang="ja-JP" altLang="en-US" sz="2000" dirty="0" smtClean="0"/>
              <a:t>。</a:t>
            </a:r>
            <a:r>
              <a:rPr lang="en-US" altLang="ja-JP" sz="2000" dirty="0" smtClean="0"/>
              <a:t>-</a:t>
            </a:r>
            <a:r>
              <a:rPr lang="en-US" altLang="ja-JP" sz="2000" dirty="0" err="1"/>
              <a:t>fvectorize</a:t>
            </a:r>
            <a:r>
              <a:rPr lang="ja-JP" altLang="en-US" sz="2000" dirty="0"/>
              <a:t>を指定しても、</a:t>
            </a:r>
            <a:r>
              <a:rPr lang="en-US" altLang="ja-JP" sz="2000" dirty="0"/>
              <a:t>-O0</a:t>
            </a:r>
            <a:r>
              <a:rPr lang="ja-JP" altLang="en-US" sz="2000" dirty="0"/>
              <a:t>では自動ベクトル化は無効になります</a:t>
            </a:r>
            <a:r>
              <a:rPr lang="ja-JP" altLang="en-US" sz="2000" dirty="0" smtClean="0"/>
              <a:t>。したがって</a:t>
            </a:r>
            <a:r>
              <a:rPr lang="ja-JP" altLang="en-US" sz="2000" dirty="0"/>
              <a:t>、</a:t>
            </a:r>
            <a:r>
              <a:rPr lang="en-US" altLang="ja-JP" sz="2000" dirty="0"/>
              <a:t>-O1</a:t>
            </a:r>
            <a:r>
              <a:rPr lang="ja-JP" altLang="en-US" sz="2000" dirty="0"/>
              <a:t>で自動ベクトル化を有効にするには、次のようにします。</a:t>
            </a:r>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33</a:t>
            </a:fld>
            <a:endParaRPr lang="en-US" altLang="ja-JP"/>
          </a:p>
        </p:txBody>
      </p:sp>
      <p:pic>
        <p:nvPicPr>
          <p:cNvPr id="6" name="図 5"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30" y="5551857"/>
            <a:ext cx="4115374" cy="228632"/>
          </a:xfrm>
          <a:prstGeom prst="rect">
            <a:avLst/>
          </a:prstGeom>
        </p:spPr>
      </p:pic>
    </p:spTree>
    <p:extLst>
      <p:ext uri="{BB962C8B-B14F-4D97-AF65-F5344CB8AC3E}">
        <p14:creationId xmlns:p14="http://schemas.microsoft.com/office/powerpoint/2010/main" val="4143581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7.4 NEON</a:t>
            </a:r>
            <a:r>
              <a:rPr lang="ja-JP" altLang="en-US"/>
              <a:t>コーディング代替</a:t>
            </a:r>
            <a:endParaRPr kumimoji="1" lang="ja-JP" altLang="en-US"/>
          </a:p>
        </p:txBody>
      </p:sp>
      <p:sp>
        <p:nvSpPr>
          <p:cNvPr id="3" name="コンテンツ プレースホルダー 2"/>
          <p:cNvSpPr>
            <a:spLocks noGrp="1"/>
          </p:cNvSpPr>
          <p:nvPr>
            <p:ph idx="1"/>
          </p:nvPr>
        </p:nvSpPr>
        <p:spPr/>
        <p:txBody>
          <a:bodyPr/>
          <a:lstStyle/>
          <a:p>
            <a:r>
              <a:rPr lang="en-US" altLang="ja-JP" sz="1800" dirty="0"/>
              <a:t>NEON</a:t>
            </a:r>
            <a:r>
              <a:rPr lang="ja-JP" altLang="en-US" sz="1800" dirty="0"/>
              <a:t>コードを使用できるさまざまなライブラリがあります</a:t>
            </a:r>
            <a:r>
              <a:rPr lang="ja-JP" altLang="en-US" sz="1800" dirty="0" smtClean="0"/>
              <a:t>。その</a:t>
            </a:r>
            <a:r>
              <a:rPr lang="ja-JP" altLang="en-US" sz="1800" dirty="0"/>
              <a:t>ようなライブラリの正確なステータスは時間とともに変化するので、現在のサポートはこのガイドではカバーされていません。</a:t>
            </a:r>
          </a:p>
          <a:p>
            <a:r>
              <a:rPr lang="ja-JP" altLang="en-US" sz="1800" dirty="0"/>
              <a:t>手作業で</a:t>
            </a:r>
            <a:r>
              <a:rPr lang="en-US" altLang="ja-JP" sz="1800" dirty="0"/>
              <a:t>NEON</a:t>
            </a:r>
            <a:r>
              <a:rPr lang="ja-JP" altLang="en-US" sz="1800" dirty="0"/>
              <a:t>アセンブリを最適化することは技術的には可能ですが、パイプラインとメモリアクセスのタイミングは複雑な相互依存関係を持つため、これは非常に困難です</a:t>
            </a:r>
            <a:r>
              <a:rPr lang="ja-JP" altLang="en-US" sz="1800" dirty="0" smtClean="0"/>
              <a:t>。手動</a:t>
            </a:r>
            <a:r>
              <a:rPr lang="ja-JP" altLang="en-US" sz="1800" dirty="0"/>
              <a:t>アセンブリの代わりに、</a:t>
            </a:r>
            <a:r>
              <a:rPr lang="en-US" altLang="ja-JP" sz="1800" dirty="0"/>
              <a:t>ARM</a:t>
            </a:r>
            <a:r>
              <a:rPr lang="ja-JP" altLang="en-US" sz="1800" dirty="0"/>
              <a:t>では組み込み関数の使用を強くお勧めします</a:t>
            </a:r>
            <a:r>
              <a:rPr lang="ja-JP" altLang="en-US" sz="1800" dirty="0" smtClean="0"/>
              <a:t>。</a:t>
            </a:r>
            <a:endParaRPr lang="en-US" altLang="ja-JP" sz="1800" dirty="0" smtClean="0"/>
          </a:p>
          <a:p>
            <a:r>
              <a:rPr lang="ja-JP" altLang="en-US" sz="1800" dirty="0" smtClean="0"/>
              <a:t>アセンブリニーモニック</a:t>
            </a:r>
            <a:r>
              <a:rPr lang="ja-JP" altLang="en-US" sz="1800" dirty="0"/>
              <a:t>を使用するよりも、組み込み関数を使用してコードを記述する方が簡単です。</a:t>
            </a:r>
          </a:p>
          <a:p>
            <a:r>
              <a:rPr lang="en-US" altLang="ja-JP" sz="1800" dirty="0" err="1" smtClean="0"/>
              <a:t>Instrinsics</a:t>
            </a:r>
            <a:r>
              <a:rPr lang="ja-JP" altLang="en-US" sz="1800" dirty="0"/>
              <a:t>は、クロスプラットフォーム開発に優れた移植性を提供します。</a:t>
            </a:r>
          </a:p>
          <a:p>
            <a:r>
              <a:rPr lang="ja-JP" altLang="en-US" sz="1800" dirty="0" smtClean="0"/>
              <a:t>パイプライン</a:t>
            </a:r>
            <a:r>
              <a:rPr lang="ja-JP" altLang="en-US" sz="1800" dirty="0"/>
              <a:t>やメモリアクセスのタイミングを気にする必要がありません。</a:t>
            </a:r>
          </a:p>
          <a:p>
            <a:r>
              <a:rPr lang="ja-JP" altLang="en-US" sz="1800" dirty="0" smtClean="0"/>
              <a:t>ほとんど</a:t>
            </a:r>
            <a:r>
              <a:rPr lang="ja-JP" altLang="en-US" sz="1800" dirty="0"/>
              <a:t>の場合、結果は良いパフォーマンスです</a:t>
            </a:r>
            <a:r>
              <a:rPr lang="ja-JP" altLang="en-US" sz="1800" dirty="0" smtClean="0"/>
              <a:t>。</a:t>
            </a:r>
            <a:endParaRPr lang="en-US" altLang="ja-JP" sz="1800" dirty="0" smtClean="0"/>
          </a:p>
          <a:p>
            <a:r>
              <a:rPr lang="ja-JP" altLang="en-US" sz="1800" dirty="0"/>
              <a:t>あなたが経験豊富なアセンブリ言語プログラマではない場合、組み込み関数はアセンブリよりも優れたパフォーマンスを達成することができます</a:t>
            </a:r>
            <a:r>
              <a:rPr lang="ja-JP" altLang="en-US" sz="1800" dirty="0" smtClean="0"/>
              <a:t>。組み込み</a:t>
            </a:r>
            <a:r>
              <a:rPr lang="ja-JP" altLang="en-US" sz="1800" dirty="0"/>
              <a:t>関数はアセンブリ言語を書くのとほぼ同じくらい制御できますが、レジスタの割り当てはコンパイラに任せるので、アルゴリズムに集中することができます</a:t>
            </a:r>
            <a:r>
              <a:rPr lang="ja-JP" altLang="en-US" sz="1800" dirty="0" smtClean="0"/>
              <a:t>。これ</a:t>
            </a:r>
            <a:r>
              <a:rPr lang="ja-JP" altLang="en-US" sz="1800" dirty="0"/>
              <a:t>により、アセンブリ言語を使用するよりも保守性の高いソースコードが得られます。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34</a:t>
            </a:fld>
            <a:endParaRPr lang="en-US" altLang="ja-JP" dirty="0"/>
          </a:p>
        </p:txBody>
      </p:sp>
    </p:spTree>
    <p:extLst>
      <p:ext uri="{BB962C8B-B14F-4D97-AF65-F5344CB8AC3E}">
        <p14:creationId xmlns:p14="http://schemas.microsoft.com/office/powerpoint/2010/main" val="1555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7.1 AArch64</a:t>
            </a:r>
            <a:r>
              <a:rPr lang="ja-JP" altLang="en-US" dirty="0"/>
              <a:t>の</a:t>
            </a:r>
            <a:r>
              <a:rPr lang="en-US" altLang="ja-JP" dirty="0"/>
              <a:t>NEON</a:t>
            </a:r>
            <a:r>
              <a:rPr lang="ja-JP" altLang="en-US" dirty="0"/>
              <a:t>と浮動小数点の新機能</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AArch64 NEON</a:t>
            </a:r>
            <a:r>
              <a:rPr lang="ja-JP" altLang="en-US" sz="2000" dirty="0"/>
              <a:t>は既存の</a:t>
            </a:r>
            <a:r>
              <a:rPr lang="en-US" altLang="ja-JP" sz="2000" dirty="0"/>
              <a:t>AArch32 NEON</a:t>
            </a:r>
            <a:r>
              <a:rPr lang="ja-JP" altLang="en-US" sz="2000" dirty="0"/>
              <a:t>をベースにしていますが、次の点が変更されて</a:t>
            </a:r>
            <a:r>
              <a:rPr lang="ja-JP" altLang="en-US" sz="2000" dirty="0" smtClean="0"/>
              <a:t>います。</a:t>
            </a:r>
            <a:endParaRPr lang="en-US" altLang="ja-JP" sz="2000" dirty="0" smtClean="0"/>
          </a:p>
          <a:p>
            <a:pPr lvl="1"/>
            <a:r>
              <a:rPr lang="en-US" altLang="ja-JP" sz="2000" dirty="0"/>
              <a:t>ARMv7</a:t>
            </a:r>
            <a:r>
              <a:rPr lang="ja-JP" altLang="en-US" sz="2000" dirty="0"/>
              <a:t>で使用可能な</a:t>
            </a:r>
            <a:r>
              <a:rPr lang="en-US" altLang="ja-JP" sz="2000" dirty="0"/>
              <a:t>16</a:t>
            </a:r>
            <a:r>
              <a:rPr lang="ja-JP" altLang="en-US" sz="2000" dirty="0"/>
              <a:t>個ではなく、現在</a:t>
            </a:r>
            <a:r>
              <a:rPr lang="en-US" altLang="ja-JP" sz="2000" dirty="0"/>
              <a:t>32</a:t>
            </a:r>
            <a:r>
              <a:rPr lang="ja-JP" altLang="en-US" sz="2000" dirty="0"/>
              <a:t>個の</a:t>
            </a:r>
            <a:r>
              <a:rPr lang="en-US" altLang="ja-JP" sz="2000" dirty="0"/>
              <a:t>128</a:t>
            </a:r>
            <a:r>
              <a:rPr lang="ja-JP" altLang="en-US" sz="2000" dirty="0"/>
              <a:t>ビットレジスタがあります。</a:t>
            </a:r>
          </a:p>
          <a:p>
            <a:pPr lvl="1"/>
            <a:r>
              <a:rPr lang="ja-JP" altLang="en-US" sz="2000" dirty="0"/>
              <a:t>小さいレジスタは、大きいレジスタにパックされなくなりましたが、</a:t>
            </a:r>
            <a:r>
              <a:rPr lang="en-US" altLang="ja-JP" sz="2000" dirty="0"/>
              <a:t>128</a:t>
            </a:r>
            <a:r>
              <a:rPr lang="ja-JP" altLang="en-US" sz="2000" dirty="0"/>
              <a:t>ビットレジスタの下位ビットに</a:t>
            </a:r>
            <a:r>
              <a:rPr lang="en-US" altLang="ja-JP" sz="2000" dirty="0"/>
              <a:t>1</a:t>
            </a:r>
            <a:r>
              <a:rPr lang="ja-JP" altLang="en-US" sz="2000" dirty="0"/>
              <a:t>対</a:t>
            </a:r>
            <a:r>
              <a:rPr lang="en-US" altLang="ja-JP" sz="2000" dirty="0"/>
              <a:t>1</a:t>
            </a:r>
            <a:r>
              <a:rPr lang="ja-JP" altLang="en-US" sz="2000" dirty="0"/>
              <a:t>でマッピングされました。単精度浮動小数点値は下位</a:t>
            </a:r>
            <a:r>
              <a:rPr lang="en-US" altLang="ja-JP" sz="2000" dirty="0"/>
              <a:t>32</a:t>
            </a:r>
            <a:r>
              <a:rPr lang="ja-JP" altLang="en-US" sz="2000" dirty="0"/>
              <a:t>ビットを使用し、倍精度値は</a:t>
            </a:r>
            <a:r>
              <a:rPr lang="en-US" altLang="ja-JP" sz="2000" dirty="0"/>
              <a:t>128</a:t>
            </a:r>
            <a:r>
              <a:rPr lang="ja-JP" altLang="en-US" sz="2000" dirty="0"/>
              <a:t>ビットレジスタの下位</a:t>
            </a:r>
            <a:r>
              <a:rPr lang="en-US" altLang="ja-JP" sz="2000" dirty="0"/>
              <a:t>64</a:t>
            </a:r>
            <a:r>
              <a:rPr lang="ja-JP" altLang="en-US" sz="2000" dirty="0"/>
              <a:t>ビットを使用します。</a:t>
            </a:r>
          </a:p>
          <a:p>
            <a:pPr marL="540000" lvl="1" indent="0">
              <a:buNone/>
            </a:pPr>
            <a:r>
              <a:rPr lang="en-US" altLang="ja-JP" sz="2000" dirty="0" smtClean="0"/>
              <a:t>7-4</a:t>
            </a:r>
            <a:r>
              <a:rPr lang="ja-JP" altLang="en-US" sz="2000" dirty="0"/>
              <a:t>ページの「</a:t>
            </a:r>
            <a:r>
              <a:rPr lang="en-US" altLang="ja-JP" sz="2000" dirty="0"/>
              <a:t>NEON</a:t>
            </a:r>
            <a:r>
              <a:rPr lang="ja-JP" altLang="en-US" sz="2000" dirty="0"/>
              <a:t>と浮動小数点アーキテクチャ」を参照してください。</a:t>
            </a:r>
          </a:p>
          <a:p>
            <a:pPr lvl="1"/>
            <a:r>
              <a:rPr lang="en-US" altLang="ja-JP" sz="2000" dirty="0"/>
              <a:t>ARMv7-A NEON</a:t>
            </a:r>
            <a:r>
              <a:rPr lang="ja-JP" altLang="en-US" sz="2000" dirty="0"/>
              <a:t>命令にある</a:t>
            </a:r>
            <a:r>
              <a:rPr lang="en-US" altLang="ja-JP" sz="2000" dirty="0"/>
              <a:t>V</a:t>
            </a:r>
            <a:r>
              <a:rPr lang="ja-JP" altLang="en-US" sz="2000" dirty="0"/>
              <a:t>プレフィックスは削除されました。</a:t>
            </a:r>
          </a:p>
          <a:p>
            <a:pPr lvl="1"/>
            <a:r>
              <a:rPr lang="ja-JP" altLang="en-US" sz="2000" dirty="0"/>
              <a:t>ベクタレジスタに</a:t>
            </a:r>
            <a:r>
              <a:rPr lang="en-US" altLang="ja-JP" sz="2000" dirty="0"/>
              <a:t>64</a:t>
            </a:r>
            <a:r>
              <a:rPr lang="ja-JP" altLang="en-US" sz="2000" dirty="0"/>
              <a:t>ビット以下の書き込みを行うと、上位ビットはゼロになります。</a:t>
            </a:r>
          </a:p>
          <a:p>
            <a:pPr lvl="1"/>
            <a:r>
              <a:rPr lang="en-US" altLang="ja-JP" sz="2000" dirty="0"/>
              <a:t>AArch64</a:t>
            </a:r>
            <a:r>
              <a:rPr lang="ja-JP" altLang="en-US" sz="2000" dirty="0"/>
              <a:t>には、汎用レジスタで動作する</a:t>
            </a:r>
            <a:r>
              <a:rPr lang="en-US" altLang="ja-JP" sz="2000" dirty="0"/>
              <a:t>SIMD</a:t>
            </a:r>
            <a:r>
              <a:rPr lang="ja-JP" altLang="en-US" sz="2000" dirty="0"/>
              <a:t>命令や飽和演算命令はありません。そのような操作は</a:t>
            </a:r>
            <a:r>
              <a:rPr lang="en-US" altLang="ja-JP" sz="2000" dirty="0"/>
              <a:t>NEON</a:t>
            </a:r>
            <a:r>
              <a:rPr lang="ja-JP" altLang="en-US" sz="2000" dirty="0"/>
              <a:t>レジスタを使用します。</a:t>
            </a:r>
          </a:p>
          <a:p>
            <a:pPr lvl="1"/>
            <a:endParaRPr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spTree>
    <p:extLst>
      <p:ext uri="{BB962C8B-B14F-4D97-AF65-F5344CB8AC3E}">
        <p14:creationId xmlns:p14="http://schemas.microsoft.com/office/powerpoint/2010/main" val="3224905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343958" y="228600"/>
            <a:ext cx="8819092" cy="457200"/>
          </a:xfrm>
        </p:spPr>
        <p:txBody>
          <a:bodyPr/>
          <a:lstStyle/>
          <a:p>
            <a:r>
              <a:rPr lang="en-US" altLang="ja-JP" dirty="0"/>
              <a:t>7.1 AArch64</a:t>
            </a:r>
            <a:r>
              <a:rPr lang="ja-JP" altLang="en-US" dirty="0"/>
              <a:t>の</a:t>
            </a:r>
            <a:r>
              <a:rPr lang="en-US" altLang="ja-JP" dirty="0"/>
              <a:t>NEON</a:t>
            </a:r>
            <a:r>
              <a:rPr lang="ja-JP" altLang="en-US" dirty="0"/>
              <a:t>と浮動小数点の新機能</a:t>
            </a:r>
            <a:endParaRPr kumimoji="1" lang="ja-JP" altLang="en-US" dirty="0"/>
          </a:p>
        </p:txBody>
      </p:sp>
      <p:sp>
        <p:nvSpPr>
          <p:cNvPr id="6" name="コンテンツ プレースホルダー 2"/>
          <p:cNvSpPr>
            <a:spLocks noGrp="1"/>
          </p:cNvSpPr>
          <p:nvPr>
            <p:ph idx="1"/>
          </p:nvPr>
        </p:nvSpPr>
        <p:spPr>
          <a:xfrm>
            <a:off x="371475" y="1022351"/>
            <a:ext cx="9135533" cy="5307013"/>
          </a:xfrm>
        </p:spPr>
        <p:txBody>
          <a:bodyPr/>
          <a:lstStyle/>
          <a:p>
            <a:pPr lvl="1"/>
            <a:r>
              <a:rPr lang="ja-JP" altLang="en-US" sz="2000" dirty="0" smtClean="0"/>
              <a:t>新しい</a:t>
            </a:r>
            <a:r>
              <a:rPr lang="ja-JP" altLang="en-US" sz="2000" dirty="0"/>
              <a:t>レジスタパッキングスキームをサポートするために、新しいレーン挿入と抽出の命令が追加されました。</a:t>
            </a:r>
          </a:p>
          <a:p>
            <a:pPr lvl="1"/>
            <a:r>
              <a:rPr lang="en-US" altLang="ja-JP" sz="2000" dirty="0"/>
              <a:t>128</a:t>
            </a:r>
            <a:r>
              <a:rPr lang="ja-JP" altLang="en-US" sz="2000" dirty="0"/>
              <a:t>ビットベクタレジスタの上位</a:t>
            </a:r>
            <a:r>
              <a:rPr lang="en-US" altLang="ja-JP" sz="2000" dirty="0"/>
              <a:t>64</a:t>
            </a:r>
            <a:r>
              <a:rPr lang="ja-JP" altLang="en-US" sz="2000" dirty="0"/>
              <a:t>ビットを生成または消費するための追加の命令が提供されています。複数の結果レジスタを生成する（</a:t>
            </a:r>
            <a:r>
              <a:rPr lang="en-US" altLang="ja-JP" sz="2000" dirty="0"/>
              <a:t>256</a:t>
            </a:r>
            <a:r>
              <a:rPr lang="ja-JP" altLang="en-US" sz="2000" dirty="0"/>
              <a:t>ビットベクトルに拡大する）、または</a:t>
            </a:r>
            <a:r>
              <a:rPr lang="en-US" altLang="ja-JP" sz="2000" dirty="0"/>
              <a:t>2</a:t>
            </a:r>
            <a:r>
              <a:rPr lang="ja-JP" altLang="en-US" sz="2000" dirty="0" err="1"/>
              <a:t>つの</a:t>
            </a:r>
            <a:r>
              <a:rPr lang="ja-JP" altLang="en-US" sz="2000" dirty="0"/>
              <a:t>ソースを消費する（</a:t>
            </a:r>
            <a:r>
              <a:rPr lang="en-US" altLang="ja-JP" sz="2000" dirty="0"/>
              <a:t>128</a:t>
            </a:r>
            <a:r>
              <a:rPr lang="ja-JP" altLang="en-US" sz="2000" dirty="0"/>
              <a:t>ビットベクトルに縮小する）データ処理命令は、別々の命令に分割されています。</a:t>
            </a:r>
          </a:p>
          <a:p>
            <a:pPr lvl="1"/>
            <a:r>
              <a:rPr lang="ja-JP" altLang="en-US" sz="2000" dirty="0"/>
              <a:t>一連の新しいベクトル縮小演算により、レーン間の合計、最小値、最大値が得られます。</a:t>
            </a:r>
          </a:p>
          <a:p>
            <a:pPr lvl="1"/>
            <a:r>
              <a:rPr lang="ja-JP" altLang="en-US" sz="2000" dirty="0"/>
              <a:t>既存の命令の中には、</a:t>
            </a:r>
            <a:r>
              <a:rPr lang="en-US" altLang="ja-JP" sz="2000" dirty="0"/>
              <a:t>64</a:t>
            </a:r>
            <a:r>
              <a:rPr lang="ja-JP" altLang="en-US" sz="2000" dirty="0"/>
              <a:t>ビット整数値をサポートするように拡張されたものがあります。例えば、比較、加算、絶対値、否定、飽和バージョンを含む。</a:t>
            </a:r>
          </a:p>
          <a:p>
            <a:pPr lvl="1"/>
            <a:r>
              <a:rPr lang="ja-JP" altLang="en-US" sz="2000" dirty="0"/>
              <a:t>サチュレート命令は、符号なしへの符号なし累積と符号なしへの符号付き累積を含むように拡張されました。</a:t>
            </a:r>
          </a:p>
          <a:p>
            <a:pPr lvl="1"/>
            <a:r>
              <a:rPr lang="en-US" altLang="ja-JP" sz="2000" dirty="0"/>
              <a:t>AArch64 NEON</a:t>
            </a:r>
            <a:r>
              <a:rPr lang="ja-JP" altLang="en-US" sz="2000" dirty="0"/>
              <a:t>では、倍精度浮動小数点および丸めモード、非正規化数、</a:t>
            </a:r>
            <a:r>
              <a:rPr lang="en-US" altLang="ja-JP" sz="2000" dirty="0" err="1"/>
              <a:t>NaN</a:t>
            </a:r>
            <a:r>
              <a:rPr lang="ja-JP" altLang="en-US" sz="2000" dirty="0"/>
              <a:t>処理を含む完全な</a:t>
            </a:r>
            <a:r>
              <a:rPr lang="en-US" altLang="ja-JP" sz="2000" dirty="0"/>
              <a:t>IEEE 754</a:t>
            </a:r>
            <a:r>
              <a:rPr lang="ja-JP" altLang="en-US" sz="2000" dirty="0"/>
              <a:t>演算がサポートされています。</a:t>
            </a:r>
            <a:endParaRPr lang="en-US" altLang="ja-JP" sz="2000" dirty="0" smtClean="0"/>
          </a:p>
        </p:txBody>
      </p:sp>
      <p:sp>
        <p:nvSpPr>
          <p:cNvPr id="7" name="スライド番号プレースホルダー 3"/>
          <p:cNvSpPr>
            <a:spLocks noGrp="1"/>
          </p:cNvSpPr>
          <p:nvPr>
            <p:ph type="sldNum" sz="quarter" idx="10"/>
          </p:nvPr>
        </p:nvSpPr>
        <p:spPr>
          <a:xfrm>
            <a:off x="7842250" y="6553200"/>
            <a:ext cx="2063750" cy="304800"/>
          </a:xfrm>
        </p:spPr>
        <p:txBody>
          <a:bodyPr/>
          <a:lstStyle/>
          <a:p>
            <a:pPr>
              <a:defRPr/>
            </a:pPr>
            <a:fld id="{308C500B-7EDA-4869-A798-AD27E56D1C40}" type="slidenum">
              <a:rPr lang="en-US" altLang="ja-JP" smtClean="0"/>
              <a:pPr>
                <a:defRPr/>
              </a:pPr>
              <a:t>4</a:t>
            </a:fld>
            <a:endParaRPr lang="en-US" altLang="ja-JP"/>
          </a:p>
        </p:txBody>
      </p:sp>
    </p:spTree>
    <p:extLst>
      <p:ext uri="{BB962C8B-B14F-4D97-AF65-F5344CB8AC3E}">
        <p14:creationId xmlns:p14="http://schemas.microsoft.com/office/powerpoint/2010/main" val="631503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sz="2000" dirty="0"/>
              <a:t>AArch64</a:t>
            </a:r>
            <a:r>
              <a:rPr lang="ja-JP" altLang="en-US" sz="2000" dirty="0"/>
              <a:t>では、浮動小数点が次のように変更されました</a:t>
            </a:r>
            <a:r>
              <a:rPr lang="ja-JP" altLang="en-US" sz="2000" dirty="0" smtClean="0"/>
              <a:t>。</a:t>
            </a:r>
            <a:endParaRPr lang="en-US" altLang="ja-JP" sz="2000" dirty="0" smtClean="0"/>
          </a:p>
          <a:p>
            <a:pPr lvl="1"/>
            <a:r>
              <a:rPr lang="en-US" altLang="ja-JP" sz="2000" dirty="0"/>
              <a:t>ARMv7-A</a:t>
            </a:r>
            <a:r>
              <a:rPr lang="ja-JP" altLang="en-US" sz="2000" dirty="0"/>
              <a:t>浮動小数点命令に存在する</a:t>
            </a:r>
            <a:r>
              <a:rPr lang="en-US" altLang="ja-JP" sz="2000" dirty="0"/>
              <a:t>V</a:t>
            </a:r>
            <a:r>
              <a:rPr lang="ja-JP" altLang="en-US" sz="2000" dirty="0"/>
              <a:t>プレフィックスが</a:t>
            </a:r>
            <a:r>
              <a:rPr lang="en-US" altLang="ja-JP" sz="2000" dirty="0"/>
              <a:t>F</a:t>
            </a:r>
            <a:r>
              <a:rPr lang="ja-JP" altLang="en-US" sz="2000" dirty="0"/>
              <a:t>に置き換えられました。</a:t>
            </a:r>
          </a:p>
          <a:p>
            <a:pPr lvl="1"/>
            <a:r>
              <a:rPr lang="ja-JP" altLang="en-US" sz="2000" dirty="0"/>
              <a:t>単精度（</a:t>
            </a:r>
            <a:r>
              <a:rPr lang="en-US" altLang="ja-JP" sz="2000" dirty="0"/>
              <a:t>32</a:t>
            </a:r>
            <a:r>
              <a:rPr lang="ja-JP" altLang="en-US" sz="2000" dirty="0"/>
              <a:t>ビット）と倍精度（</a:t>
            </a:r>
            <a:r>
              <a:rPr lang="en-US" altLang="ja-JP" sz="2000" dirty="0"/>
              <a:t>64</a:t>
            </a:r>
            <a:r>
              <a:rPr lang="ja-JP" altLang="en-US" sz="2000" dirty="0"/>
              <a:t>ビット）の両方の浮動小数点ベクトルデータ型と</a:t>
            </a:r>
            <a:r>
              <a:rPr lang="en-US" altLang="ja-JP" sz="2000" dirty="0"/>
              <a:t>IEEE 754</a:t>
            </a:r>
            <a:r>
              <a:rPr lang="ja-JP" altLang="en-US" sz="2000" dirty="0"/>
              <a:t>浮動小数点規格で定義されている算術演算のサポート、</a:t>
            </a:r>
            <a:r>
              <a:rPr lang="en-US" altLang="ja-JP" sz="2000" dirty="0"/>
              <a:t>FPCR</a:t>
            </a:r>
            <a:r>
              <a:rPr lang="ja-JP" altLang="en-US" sz="2000" dirty="0"/>
              <a:t>丸めモードフィールド、デフォルト</a:t>
            </a:r>
            <a:r>
              <a:rPr lang="en-US" altLang="ja-JP" sz="2000" dirty="0" err="1"/>
              <a:t>NaN</a:t>
            </a:r>
            <a:r>
              <a:rPr lang="ja-JP" altLang="en-US" sz="2000" dirty="0"/>
              <a:t>の順守コントロール、</a:t>
            </a:r>
            <a:r>
              <a:rPr lang="en-US" altLang="ja-JP" sz="2000" dirty="0"/>
              <a:t>Flush-to-Zero</a:t>
            </a:r>
            <a:r>
              <a:rPr lang="ja-JP" altLang="en-US" sz="2000" dirty="0"/>
              <a:t>コントロール、および（実装によってサポートされている場合）</a:t>
            </a:r>
            <a:r>
              <a:rPr lang="en-US" altLang="ja-JP" sz="2000" dirty="0"/>
              <a:t>Exception</a:t>
            </a:r>
            <a:r>
              <a:rPr lang="ja-JP" altLang="en-US" sz="2000" dirty="0"/>
              <a:t>トラップイネーブルビット。</a:t>
            </a:r>
          </a:p>
          <a:p>
            <a:pPr lvl="1"/>
            <a:r>
              <a:rPr lang="en-US" altLang="ja-JP" sz="2000" dirty="0"/>
              <a:t>FP / NEON</a:t>
            </a:r>
            <a:r>
              <a:rPr lang="ja-JP" altLang="en-US" sz="2000" dirty="0"/>
              <a:t>レジスタのロード</a:t>
            </a:r>
            <a:r>
              <a:rPr lang="en-US" altLang="ja-JP" sz="2000" dirty="0"/>
              <a:t>/</a:t>
            </a:r>
            <a:r>
              <a:rPr lang="ja-JP" altLang="en-US" sz="2000" dirty="0"/>
              <a:t>ストアアドレッシングモードは、整数のロード</a:t>
            </a:r>
            <a:r>
              <a:rPr lang="en-US" altLang="ja-JP" sz="2000" dirty="0"/>
              <a:t>/</a:t>
            </a:r>
            <a:r>
              <a:rPr lang="ja-JP" altLang="en-US" sz="2000" dirty="0"/>
              <a:t>ストアと同じです。これには、一対の浮動小数点レジスタをロードまたはストアする機能も含まれます</a:t>
            </a:r>
            <a:r>
              <a:rPr lang="ja-JP" altLang="en-US" sz="2000" dirty="0" smtClean="0"/>
              <a:t>。</a:t>
            </a:r>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sp>
        <p:nvSpPr>
          <p:cNvPr id="5" name="タイトル 1"/>
          <p:cNvSpPr>
            <a:spLocks noGrp="1"/>
          </p:cNvSpPr>
          <p:nvPr>
            <p:ph type="title"/>
          </p:nvPr>
        </p:nvSpPr>
        <p:spPr>
          <a:xfrm>
            <a:off x="343958" y="228600"/>
            <a:ext cx="8819092" cy="457200"/>
          </a:xfrm>
        </p:spPr>
        <p:txBody>
          <a:bodyPr/>
          <a:lstStyle/>
          <a:p>
            <a:r>
              <a:rPr lang="en-US" altLang="ja-JP" dirty="0"/>
              <a:t>7.1 AArch64</a:t>
            </a:r>
            <a:r>
              <a:rPr lang="ja-JP" altLang="en-US" dirty="0"/>
              <a:t>の</a:t>
            </a:r>
            <a:r>
              <a:rPr lang="en-US" altLang="ja-JP" dirty="0"/>
              <a:t>NEON</a:t>
            </a:r>
            <a:r>
              <a:rPr lang="ja-JP" altLang="en-US" dirty="0"/>
              <a:t>と浮動小数点の新機能</a:t>
            </a:r>
            <a:endParaRPr kumimoji="1" lang="ja-JP" altLang="en-US" dirty="0"/>
          </a:p>
        </p:txBody>
      </p:sp>
    </p:spTree>
    <p:extLst>
      <p:ext uri="{BB962C8B-B14F-4D97-AF65-F5344CB8AC3E}">
        <p14:creationId xmlns:p14="http://schemas.microsoft.com/office/powerpoint/2010/main" val="97167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1"/>
            <a:r>
              <a:rPr lang="ja-JP" altLang="en-US" sz="2000" dirty="0" smtClean="0"/>
              <a:t>整数</a:t>
            </a:r>
            <a:r>
              <a:rPr lang="en-US" altLang="ja-JP" sz="2000" dirty="0"/>
              <a:t>CSEL</a:t>
            </a:r>
            <a:r>
              <a:rPr lang="ja-JP" altLang="en-US" sz="2000" dirty="0"/>
              <a:t>および</a:t>
            </a:r>
            <a:r>
              <a:rPr lang="en-US" altLang="ja-JP" sz="2000" dirty="0"/>
              <a:t>CCMP</a:t>
            </a:r>
            <a:r>
              <a:rPr lang="ja-JP" altLang="en-US" sz="2000" dirty="0"/>
              <a:t>と同等の浮動小数点</a:t>
            </a:r>
            <a:r>
              <a:rPr lang="en-US" altLang="ja-JP" sz="2000" dirty="0"/>
              <a:t>FCSEL</a:t>
            </a:r>
            <a:r>
              <a:rPr lang="ja-JP" altLang="en-US" sz="2000" dirty="0"/>
              <a:t>命令と選択および比較命令が追加されました。</a:t>
            </a:r>
          </a:p>
          <a:p>
            <a:pPr marL="540000" lvl="1" indent="0">
              <a:buNone/>
            </a:pPr>
            <a:r>
              <a:rPr lang="ja-JP" altLang="en-US" sz="2000" dirty="0" smtClean="0"/>
              <a:t>浮動</a:t>
            </a:r>
            <a:r>
              <a:rPr lang="ja-JP" altLang="en-US" sz="2000" dirty="0"/>
              <a:t>小数点</a:t>
            </a:r>
            <a:r>
              <a:rPr lang="en-US" altLang="ja-JP" sz="2000" dirty="0"/>
              <a:t>FCMP</a:t>
            </a:r>
            <a:r>
              <a:rPr lang="ja-JP" altLang="en-US" sz="2000" dirty="0" err="1"/>
              <a:t>、</a:t>
            </a:r>
            <a:r>
              <a:rPr lang="en-US" altLang="ja-JP" sz="2000" dirty="0"/>
              <a:t>FCMPE</a:t>
            </a:r>
            <a:r>
              <a:rPr lang="ja-JP" altLang="en-US" sz="2000" dirty="0" err="1"/>
              <a:t>、</a:t>
            </a:r>
            <a:r>
              <a:rPr lang="en-US" altLang="ja-JP" sz="2000" dirty="0"/>
              <a:t>FCCMP</a:t>
            </a:r>
            <a:r>
              <a:rPr lang="ja-JP" altLang="en-US" sz="2000" dirty="0" err="1"/>
              <a:t>、</a:t>
            </a:r>
            <a:r>
              <a:rPr lang="ja-JP" altLang="en-US" sz="2000" dirty="0"/>
              <a:t>および</a:t>
            </a:r>
            <a:r>
              <a:rPr lang="en-US" altLang="ja-JP" sz="2000" dirty="0"/>
              <a:t>FCCMP</a:t>
            </a:r>
            <a:r>
              <a:rPr lang="ja-JP" altLang="en-US" sz="2000" dirty="0"/>
              <a:t>は、浮動小数点比較の結果に基づいて</a:t>
            </a:r>
            <a:r>
              <a:rPr lang="en-US" altLang="ja-JP" sz="2000" dirty="0"/>
              <a:t>PSTATE</a:t>
            </a:r>
            <a:r>
              <a:rPr lang="ja-JP" altLang="en-US" sz="2000" dirty="0" err="1"/>
              <a:t>。</a:t>
            </a:r>
            <a:r>
              <a:rPr lang="en-US" altLang="ja-JP" sz="2000" dirty="0"/>
              <a:t>{N</a:t>
            </a:r>
            <a:r>
              <a:rPr lang="ja-JP" altLang="en-US" sz="2000" dirty="0" err="1"/>
              <a:t>、</a:t>
            </a:r>
            <a:r>
              <a:rPr lang="en-US" altLang="ja-JP" sz="2000" dirty="0"/>
              <a:t>Z</a:t>
            </a:r>
            <a:r>
              <a:rPr lang="ja-JP" altLang="en-US" sz="2000" dirty="0" err="1"/>
              <a:t>、</a:t>
            </a:r>
            <a:r>
              <a:rPr lang="en-US" altLang="ja-JP" sz="2000" dirty="0"/>
              <a:t>C</a:t>
            </a:r>
            <a:r>
              <a:rPr lang="ja-JP" altLang="en-US" sz="2000" dirty="0" err="1"/>
              <a:t>、</a:t>
            </a:r>
            <a:r>
              <a:rPr lang="en-US" altLang="ja-JP" sz="2000" dirty="0"/>
              <a:t>V}</a:t>
            </a:r>
            <a:r>
              <a:rPr lang="ja-JP" altLang="en-US" sz="2000" dirty="0"/>
              <a:t>フラグを設定し、浮動小数点状況レジスターの条件フラグを変更しません（ </a:t>
            </a:r>
            <a:r>
              <a:rPr lang="en-US" altLang="ja-JP" sz="2000" dirty="0"/>
              <a:t>ARMv7</a:t>
            </a:r>
            <a:r>
              <a:rPr lang="ja-JP" altLang="en-US" sz="2000" dirty="0"/>
              <a:t>の場合と同様に、</a:t>
            </a:r>
            <a:r>
              <a:rPr lang="en-US" altLang="ja-JP" sz="2000" dirty="0"/>
              <a:t>FPSR</a:t>
            </a:r>
            <a:r>
              <a:rPr lang="ja-JP" altLang="en-US" sz="2000" dirty="0"/>
              <a:t>）。</a:t>
            </a:r>
          </a:p>
          <a:p>
            <a:pPr lvl="1"/>
            <a:r>
              <a:rPr lang="ja-JP" altLang="en-US" sz="2000" dirty="0"/>
              <a:t>すべての浮動小数点乗算加算命令と乗算減算命令は融合されています</a:t>
            </a:r>
            <a:r>
              <a:rPr lang="ja-JP" altLang="en-US" sz="2000" dirty="0" smtClean="0"/>
              <a:t>。</a:t>
            </a:r>
            <a:endParaRPr lang="en-US" altLang="ja-JP" sz="2000" dirty="0" smtClean="0"/>
          </a:p>
          <a:p>
            <a:pPr marL="540000" lvl="1" indent="0">
              <a:buNone/>
            </a:pPr>
            <a:r>
              <a:rPr lang="ja-JP" altLang="en-US" sz="2000" dirty="0"/>
              <a:t>融合乗算は</a:t>
            </a:r>
            <a:r>
              <a:rPr lang="en-US" altLang="ja-JP" sz="2000" dirty="0"/>
              <a:t>VFPv4</a:t>
            </a:r>
            <a:r>
              <a:rPr lang="ja-JP" altLang="en-US" sz="2000" dirty="0"/>
              <a:t>で導入されたもので、乗算の結果は加算に使用される前に丸められません。以前の</a:t>
            </a:r>
            <a:r>
              <a:rPr lang="en-US" altLang="ja-JP" sz="2000" dirty="0"/>
              <a:t>ARM</a:t>
            </a:r>
            <a:r>
              <a:rPr lang="ja-JP" altLang="en-US" sz="2000" dirty="0"/>
              <a:t>浮動小数点アーキテクチャでは、積和演算は中間結果と最終結果の両方の丸めを実行していました。そのため、精度がわずかに低下する可能性がありました。</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sp>
        <p:nvSpPr>
          <p:cNvPr id="5" name="タイトル 1"/>
          <p:cNvSpPr>
            <a:spLocks noGrp="1"/>
          </p:cNvSpPr>
          <p:nvPr>
            <p:ph type="title"/>
          </p:nvPr>
        </p:nvSpPr>
        <p:spPr>
          <a:xfrm>
            <a:off x="343958" y="228600"/>
            <a:ext cx="8819092" cy="457200"/>
          </a:xfrm>
        </p:spPr>
        <p:txBody>
          <a:bodyPr/>
          <a:lstStyle/>
          <a:p>
            <a:r>
              <a:rPr lang="en-US" altLang="ja-JP" dirty="0"/>
              <a:t>7.1 AArch64</a:t>
            </a:r>
            <a:r>
              <a:rPr lang="ja-JP" altLang="en-US" dirty="0"/>
              <a:t>の</a:t>
            </a:r>
            <a:r>
              <a:rPr lang="en-US" altLang="ja-JP" dirty="0"/>
              <a:t>NEON</a:t>
            </a:r>
            <a:r>
              <a:rPr lang="ja-JP" altLang="en-US" dirty="0"/>
              <a:t>と浮動小数点の新機能</a:t>
            </a:r>
            <a:endParaRPr kumimoji="1" lang="ja-JP" altLang="en-US" dirty="0"/>
          </a:p>
        </p:txBody>
      </p:sp>
    </p:spTree>
    <p:extLst>
      <p:ext uri="{BB962C8B-B14F-4D97-AF65-F5344CB8AC3E}">
        <p14:creationId xmlns:p14="http://schemas.microsoft.com/office/powerpoint/2010/main" val="390646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1"/>
            <a:r>
              <a:rPr lang="en-US" altLang="ja-JP" sz="2000" dirty="0" smtClean="0"/>
              <a:t>64</a:t>
            </a:r>
            <a:r>
              <a:rPr lang="ja-JP" altLang="en-US" sz="2000" dirty="0"/>
              <a:t>ビット整数と浮動小数点間、半精度と倍精度間など、追加の変換操作が提供されます。</a:t>
            </a:r>
          </a:p>
          <a:p>
            <a:pPr marL="540000" lvl="1" indent="0">
              <a:buNone/>
            </a:pPr>
            <a:r>
              <a:rPr lang="ja-JP" altLang="en-US" sz="2000" dirty="0" smtClean="0"/>
              <a:t>浮動</a:t>
            </a:r>
            <a:r>
              <a:rPr lang="ja-JP" altLang="en-US" sz="2000" dirty="0"/>
              <a:t>小数点から整数への変換（</a:t>
            </a:r>
            <a:r>
              <a:rPr lang="en-US" altLang="ja-JP" sz="2000" dirty="0" err="1"/>
              <a:t>FCVTxU</a:t>
            </a:r>
            <a:r>
              <a:rPr lang="ja-JP" altLang="en-US" sz="2000" dirty="0" err="1"/>
              <a:t>、</a:t>
            </a:r>
            <a:r>
              <a:rPr lang="en-US" altLang="ja-JP" sz="2000" dirty="0" err="1"/>
              <a:t>FCVTxS</a:t>
            </a:r>
            <a:r>
              <a:rPr lang="ja-JP" altLang="en-US" sz="2000" dirty="0"/>
              <a:t>）命令は有向丸めモードをエンコードします。</a:t>
            </a:r>
          </a:p>
          <a:p>
            <a:pPr lvl="2"/>
            <a:r>
              <a:rPr lang="ja-JP" altLang="en-US" sz="2000" dirty="0" smtClean="0"/>
              <a:t>切り捨て</a:t>
            </a:r>
            <a:endParaRPr lang="ja-JP" altLang="en-US" sz="2000" dirty="0"/>
          </a:p>
          <a:p>
            <a:pPr lvl="2"/>
            <a:r>
              <a:rPr lang="en-US" altLang="ja-JP" sz="2000" dirty="0"/>
              <a:t>+</a:t>
            </a:r>
            <a:r>
              <a:rPr lang="en-US" altLang="ja-JP" sz="2000" dirty="0" smtClean="0"/>
              <a:t>∞</a:t>
            </a:r>
            <a:r>
              <a:rPr lang="ja-JP" altLang="en-US" sz="2000" dirty="0" smtClean="0"/>
              <a:t>方向へ切り上げ、切り捨て</a:t>
            </a:r>
            <a:endParaRPr lang="en-US" altLang="ja-JP" sz="2000" dirty="0" smtClean="0"/>
          </a:p>
          <a:p>
            <a:pPr lvl="2"/>
            <a:r>
              <a:rPr lang="en-US" altLang="ja-JP" sz="2000" dirty="0" smtClean="0"/>
              <a:t>-∞</a:t>
            </a:r>
            <a:r>
              <a:rPr lang="ja-JP" altLang="en-US" sz="2000" dirty="0" smtClean="0"/>
              <a:t>方向へ</a:t>
            </a:r>
            <a:r>
              <a:rPr lang="ja-JP" altLang="en-US" sz="2000" dirty="0"/>
              <a:t>切り上げ、切り捨て</a:t>
            </a:r>
          </a:p>
          <a:p>
            <a:pPr lvl="2"/>
            <a:r>
              <a:rPr lang="ja-JP" altLang="en-US" sz="2000" dirty="0" smtClean="0"/>
              <a:t>四捨五入</a:t>
            </a:r>
            <a:endParaRPr lang="ja-JP" altLang="en-US" sz="2000" dirty="0"/>
          </a:p>
          <a:p>
            <a:pPr lvl="2"/>
            <a:r>
              <a:rPr kumimoji="1" lang="ja-JP" altLang="en-US" sz="2000" dirty="0" smtClean="0"/>
              <a:t>切り上げ</a:t>
            </a:r>
            <a:endParaRPr kumimoji="1" lang="en-US" altLang="ja-JP" sz="2000" dirty="0" smtClean="0"/>
          </a:p>
          <a:p>
            <a:pPr lvl="1"/>
            <a:r>
              <a:rPr lang="ja-JP" altLang="en-US" sz="2000" dirty="0"/>
              <a:t>浮動小数点形式で最も近い整数に浮動小数点に丸める（</a:t>
            </a:r>
            <a:r>
              <a:rPr lang="en-US" altLang="ja-JP" sz="2000" dirty="0" err="1"/>
              <a:t>FRINTx</a:t>
            </a:r>
            <a:r>
              <a:rPr lang="ja-JP" altLang="en-US" sz="2000" dirty="0"/>
              <a:t>）、および周囲の丸めモードに従った丸めと同じ有向丸めモードが追加されました</a:t>
            </a:r>
            <a:r>
              <a:rPr lang="ja-JP" altLang="en-US" sz="2000" dirty="0" smtClean="0"/>
              <a:t>。</a:t>
            </a:r>
            <a:endParaRPr lang="en-US" altLang="ja-JP" sz="2000" dirty="0" smtClean="0"/>
          </a:p>
          <a:p>
            <a:pPr lvl="1"/>
            <a:endParaRPr lang="ja-JP" altLang="en-US" sz="2000" dirty="0"/>
          </a:p>
          <a:p>
            <a:pPr lvl="2"/>
            <a:endParaRPr kumimoji="1"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
        <p:nvSpPr>
          <p:cNvPr id="5" name="タイトル 1"/>
          <p:cNvSpPr>
            <a:spLocks noGrp="1"/>
          </p:cNvSpPr>
          <p:nvPr>
            <p:ph type="title"/>
          </p:nvPr>
        </p:nvSpPr>
        <p:spPr>
          <a:xfrm>
            <a:off x="343958" y="228600"/>
            <a:ext cx="8819092" cy="457200"/>
          </a:xfrm>
        </p:spPr>
        <p:txBody>
          <a:bodyPr/>
          <a:lstStyle/>
          <a:p>
            <a:r>
              <a:rPr lang="en-US" altLang="ja-JP" dirty="0"/>
              <a:t>7.1 AArch64</a:t>
            </a:r>
            <a:r>
              <a:rPr lang="ja-JP" altLang="en-US" dirty="0"/>
              <a:t>の</a:t>
            </a:r>
            <a:r>
              <a:rPr lang="en-US" altLang="ja-JP" dirty="0"/>
              <a:t>NEON</a:t>
            </a:r>
            <a:r>
              <a:rPr lang="ja-JP" altLang="en-US" dirty="0"/>
              <a:t>と浮動小数点の新機能</a:t>
            </a:r>
            <a:endParaRPr kumimoji="1" lang="ja-JP" altLang="en-US" dirty="0"/>
          </a:p>
        </p:txBody>
      </p:sp>
    </p:spTree>
    <p:extLst>
      <p:ext uri="{BB962C8B-B14F-4D97-AF65-F5344CB8AC3E}">
        <p14:creationId xmlns:p14="http://schemas.microsoft.com/office/powerpoint/2010/main" val="311156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1"/>
            <a:r>
              <a:rPr lang="ja-JP" altLang="en-US" sz="2000" dirty="0" smtClean="0"/>
              <a:t>奇数</a:t>
            </a:r>
            <a:r>
              <a:rPr lang="ja-JP" altLang="en-US" sz="2000" dirty="0"/>
              <a:t>への不正確な丸めを伴う新しい倍精度から単精度へのダウンコンバート命令。正しい丸めを伴う進行中の半精度へのダウンコンバートに適しています（</a:t>
            </a:r>
            <a:r>
              <a:rPr lang="en-US" altLang="ja-JP" sz="2000" dirty="0"/>
              <a:t>FCVTXN</a:t>
            </a:r>
            <a:r>
              <a:rPr lang="ja-JP" altLang="en-US" sz="2000" dirty="0"/>
              <a:t>）</a:t>
            </a:r>
            <a:r>
              <a:rPr lang="ja-JP" altLang="en-US" sz="2000" dirty="0" smtClean="0"/>
              <a:t>。</a:t>
            </a:r>
            <a:endParaRPr lang="en-US" altLang="ja-JP" sz="2000" dirty="0" smtClean="0"/>
          </a:p>
          <a:p>
            <a:pPr lvl="1"/>
            <a:r>
              <a:rPr lang="en-US" altLang="ja-JP" sz="2000" dirty="0"/>
              <a:t>IEEE 754-2008</a:t>
            </a:r>
            <a:r>
              <a:rPr lang="ja-JP" altLang="en-US" sz="2000" dirty="0"/>
              <a:t>の</a:t>
            </a:r>
            <a:r>
              <a:rPr lang="en-US" altLang="ja-JP" sz="2000" dirty="0" err="1"/>
              <a:t>minNum</a:t>
            </a:r>
            <a:r>
              <a:rPr lang="ja-JP" altLang="en-US" sz="2000" dirty="0"/>
              <a:t>（）および</a:t>
            </a:r>
            <a:r>
              <a:rPr lang="en-US" altLang="ja-JP" sz="2000" dirty="0" err="1"/>
              <a:t>maxNum</a:t>
            </a:r>
            <a:r>
              <a:rPr lang="ja-JP" altLang="en-US" sz="2000" dirty="0"/>
              <a:t>（）操作を実装する</a:t>
            </a:r>
            <a:r>
              <a:rPr lang="en-US" altLang="ja-JP" sz="2000" dirty="0"/>
              <a:t>FMINNM</a:t>
            </a:r>
            <a:r>
              <a:rPr lang="ja-JP" altLang="en-US" sz="2000" dirty="0"/>
              <a:t>および</a:t>
            </a:r>
            <a:r>
              <a:rPr lang="en-US" altLang="ja-JP" sz="2000" dirty="0"/>
              <a:t>FMAXNM</a:t>
            </a:r>
            <a:r>
              <a:rPr lang="ja-JP" altLang="en-US" sz="2000" dirty="0"/>
              <a:t>命令が追加されました。オペランドの</a:t>
            </a:r>
            <a:r>
              <a:rPr lang="en-US" altLang="ja-JP" sz="2000" dirty="0"/>
              <a:t>1</a:t>
            </a:r>
            <a:r>
              <a:rPr lang="ja-JP" altLang="en-US" sz="2000" dirty="0"/>
              <a:t>つがクワイエット</a:t>
            </a:r>
            <a:r>
              <a:rPr lang="en-US" altLang="ja-JP" sz="2000" dirty="0" err="1"/>
              <a:t>NaN</a:t>
            </a:r>
            <a:r>
              <a:rPr lang="ja-JP" altLang="en-US" sz="2000" dirty="0"/>
              <a:t>の場合、これらは数値を返します。</a:t>
            </a:r>
          </a:p>
          <a:p>
            <a:pPr lvl="1"/>
            <a:r>
              <a:rPr lang="ja-JP" altLang="en-US" sz="2000" dirty="0"/>
              <a:t>浮動小数点ベクトル正規化を高速化するための命令が追加されました（</a:t>
            </a:r>
            <a:r>
              <a:rPr lang="en-US" altLang="ja-JP" sz="2000" dirty="0"/>
              <a:t>FRECPX</a:t>
            </a:r>
            <a:r>
              <a:rPr lang="ja-JP" altLang="en-US" sz="2000" dirty="0" err="1"/>
              <a:t>、</a:t>
            </a:r>
            <a:r>
              <a:rPr lang="en-US" altLang="ja-JP" sz="2000" dirty="0"/>
              <a:t>FMULX</a:t>
            </a:r>
            <a:r>
              <a:rPr lang="ja-JP" altLang="en-US" sz="2000" dirty="0"/>
              <a:t>）。</a:t>
            </a:r>
          </a:p>
          <a:p>
            <a:pPr lvl="1"/>
            <a:endParaRPr lang="ja-JP" altLang="en-US" sz="2000" dirty="0"/>
          </a:p>
          <a:p>
            <a:pPr lvl="2"/>
            <a:endParaRPr kumimoji="1"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sp>
        <p:nvSpPr>
          <p:cNvPr id="5" name="タイトル 1"/>
          <p:cNvSpPr>
            <a:spLocks noGrp="1"/>
          </p:cNvSpPr>
          <p:nvPr>
            <p:ph type="title"/>
          </p:nvPr>
        </p:nvSpPr>
        <p:spPr>
          <a:xfrm>
            <a:off x="343958" y="228600"/>
            <a:ext cx="8819092" cy="457200"/>
          </a:xfrm>
        </p:spPr>
        <p:txBody>
          <a:bodyPr/>
          <a:lstStyle/>
          <a:p>
            <a:r>
              <a:rPr lang="en-US" altLang="ja-JP" dirty="0"/>
              <a:t>7.1 AArch64</a:t>
            </a:r>
            <a:r>
              <a:rPr lang="ja-JP" altLang="en-US" dirty="0"/>
              <a:t>の</a:t>
            </a:r>
            <a:r>
              <a:rPr lang="en-US" altLang="ja-JP" dirty="0"/>
              <a:t>NEON</a:t>
            </a:r>
            <a:r>
              <a:rPr lang="ja-JP" altLang="en-US" dirty="0"/>
              <a:t>と浮動小数点の新機能</a:t>
            </a:r>
            <a:endParaRPr kumimoji="1" lang="ja-JP" altLang="en-US" dirty="0"/>
          </a:p>
        </p:txBody>
      </p:sp>
    </p:spTree>
    <p:extLst>
      <p:ext uri="{BB962C8B-B14F-4D97-AF65-F5344CB8AC3E}">
        <p14:creationId xmlns:p14="http://schemas.microsoft.com/office/powerpoint/2010/main" val="755244529"/>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53095</TotalTime>
  <Words>3303</Words>
  <Application>Microsoft Office PowerPoint</Application>
  <PresentationFormat>A4 210 x 297 mm</PresentationFormat>
  <Paragraphs>219</Paragraphs>
  <Slides>34</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34</vt:i4>
      </vt:variant>
    </vt:vector>
  </HeadingPairs>
  <TitlesOfParts>
    <vt:vector size="47"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AArch64浮動小数点とNEON(7章)</vt:lpstr>
      <vt:lpstr>Chapter 7 : AArch64浮動小数点とNEON </vt:lpstr>
      <vt:lpstr>Chapter 7 : AArch64浮動小数点とNEON </vt:lpstr>
      <vt:lpstr>7.1 AArch64のNEONと浮動小数点の新機能</vt:lpstr>
      <vt:lpstr>7.1 AArch64のNEONと浮動小数点の新機能</vt:lpstr>
      <vt:lpstr>7.1 AArch64のNEONと浮動小数点の新機能</vt:lpstr>
      <vt:lpstr>7.1 AArch64のNEONと浮動小数点の新機能</vt:lpstr>
      <vt:lpstr>7.1 AArch64のNEONと浮動小数点の新機能</vt:lpstr>
      <vt:lpstr>7.1 AArch64のNEONと浮動小数点の新機能</vt:lpstr>
      <vt:lpstr>7.2 NEONと浮動小数点アーキテクチャ</vt:lpstr>
      <vt:lpstr>7.2 NEONと浮動小数点アーキテクチャ</vt:lpstr>
      <vt:lpstr>7.2 NEONと浮動小数点アーキテクチャ</vt:lpstr>
      <vt:lpstr>7.2 NEONと浮動小数点アーキテクチャ</vt:lpstr>
      <vt:lpstr>7.2.1 浮動小数点</vt:lpstr>
      <vt:lpstr>7.2.2 スカラーデータとNEON</vt:lpstr>
      <vt:lpstr>7.2.2 スカラーデータとNEON</vt:lpstr>
      <vt:lpstr>7.2.2 スカラーデータとNEON</vt:lpstr>
      <vt:lpstr>7.2.3 浮動小数点パラメータ</vt:lpstr>
      <vt:lpstr>7.2.3 浮動小数点パラメータ</vt:lpstr>
      <vt:lpstr>7.3 AArch64 NEON命令フォーマット</vt:lpstr>
      <vt:lpstr>7.3 AArch64 NEON命令フォーマット</vt:lpstr>
      <vt:lpstr>7.3 AArch64 NEON命令フォーマット</vt:lpstr>
      <vt:lpstr>7.3 AArch64 NEON命令フォーマット</vt:lpstr>
      <vt:lpstr>7.3 AArch64 NEON命令フォーマット</vt:lpstr>
      <vt:lpstr>7.3 AArch64 NEON命令フォーマット</vt:lpstr>
      <vt:lpstr>7.3 AArch64 NEON命令フォーマット</vt:lpstr>
      <vt:lpstr>7.3 AArch64 NEON命令フォーマット</vt:lpstr>
      <vt:lpstr>7.3 AArch64 NEON命令フォーマット</vt:lpstr>
      <vt:lpstr>7.3 AArch64 NEON命令フォーマット</vt:lpstr>
      <vt:lpstr>7.3 AArch64 NEON命令フォーマット</vt:lpstr>
      <vt:lpstr>7.3 AArch64 NEON命令フォーマット</vt:lpstr>
      <vt:lpstr>7.3 AArch64 NEON命令フォーマット</vt:lpstr>
      <vt:lpstr>7.4 NEONコーディング代替</vt:lpstr>
      <vt:lpstr>7.4 NEONコーディング代替</vt:lpstr>
    </vt:vector>
  </TitlesOfParts>
  <Company>ertl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toru.nishikubo</cp:lastModifiedBy>
  <cp:revision>2347</cp:revision>
  <cp:lastPrinted>2019-02-26T04:36:26Z</cp:lastPrinted>
  <dcterms:created xsi:type="dcterms:W3CDTF">2002-10-25T18:44:00Z</dcterms:created>
  <dcterms:modified xsi:type="dcterms:W3CDTF">2019-07-16T03:08:09Z</dcterms:modified>
</cp:coreProperties>
</file>