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35"/>
  </p:notesMasterIdLst>
  <p:handoutMasterIdLst>
    <p:handoutMasterId r:id="rId36"/>
  </p:handoutMasterIdLst>
  <p:sldIdLst>
    <p:sldId id="1312" r:id="rId3"/>
    <p:sldId id="1660" r:id="rId4"/>
    <p:sldId id="1661" r:id="rId5"/>
    <p:sldId id="1662" r:id="rId6"/>
    <p:sldId id="1663" r:id="rId7"/>
    <p:sldId id="1664" r:id="rId8"/>
    <p:sldId id="1665" r:id="rId9"/>
    <p:sldId id="1666" r:id="rId10"/>
    <p:sldId id="1667" r:id="rId11"/>
    <p:sldId id="1668" r:id="rId12"/>
    <p:sldId id="1670" r:id="rId13"/>
    <p:sldId id="1669" r:id="rId14"/>
    <p:sldId id="1671" r:id="rId15"/>
    <p:sldId id="1672" r:id="rId16"/>
    <p:sldId id="1673" r:id="rId17"/>
    <p:sldId id="1674" r:id="rId18"/>
    <p:sldId id="1675" r:id="rId19"/>
    <p:sldId id="1676" r:id="rId20"/>
    <p:sldId id="1677" r:id="rId21"/>
    <p:sldId id="1678" r:id="rId22"/>
    <p:sldId id="1679" r:id="rId23"/>
    <p:sldId id="1680" r:id="rId24"/>
    <p:sldId id="1681" r:id="rId25"/>
    <p:sldId id="1682" r:id="rId26"/>
    <p:sldId id="1683" r:id="rId27"/>
    <p:sldId id="1684" r:id="rId28"/>
    <p:sldId id="1685" r:id="rId29"/>
    <p:sldId id="1686" r:id="rId30"/>
    <p:sldId id="1687" r:id="rId31"/>
    <p:sldId id="1688" r:id="rId32"/>
    <p:sldId id="1689" r:id="rId33"/>
    <p:sldId id="1690" r:id="rId34"/>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75" d="100"/>
          <a:sy n="75" d="100"/>
        </p:scale>
        <p:origin x="42" y="20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36"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Memory Ordering(13</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Device memory</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メモリアクセスが副作用を及ぼすメモリ領域に設定する</a:t>
            </a:r>
            <a:endParaRPr kumimoji="1" lang="en-US" altLang="ja-JP" sz="1800" dirty="0" smtClean="0"/>
          </a:p>
          <a:p>
            <a:pPr lvl="1"/>
            <a:r>
              <a:rPr kumimoji="1" lang="en-US" altLang="ja-JP" sz="1800" dirty="0" smtClean="0"/>
              <a:t>FIFO</a:t>
            </a:r>
            <a:r>
              <a:rPr kumimoji="1" lang="ja-JP" altLang="en-US" sz="1800" dirty="0" smtClean="0"/>
              <a:t>やタイマは異なる値が読み込まれるため繰り返し読み込んではいけない</a:t>
            </a:r>
            <a:endParaRPr kumimoji="1" lang="en-US" altLang="ja-JP" sz="1800" dirty="0" smtClean="0"/>
          </a:p>
          <a:p>
            <a:pPr lvl="1"/>
            <a:r>
              <a:rPr kumimoji="1" lang="ja-JP" altLang="en-US" sz="1800" dirty="0" smtClean="0"/>
              <a:t>制御レジスタへの書き込みは割込みを発生させる場合がある</a:t>
            </a:r>
            <a:endParaRPr kumimoji="1" lang="en-US" altLang="ja-JP" sz="1800" dirty="0" smtClean="0"/>
          </a:p>
          <a:p>
            <a:pPr lvl="1"/>
            <a:r>
              <a:rPr kumimoji="1" lang="ja-JP" altLang="en-US" sz="1800" dirty="0" smtClean="0"/>
              <a:t>通常は周辺回路に用いられる</a:t>
            </a:r>
            <a:endParaRPr kumimoji="1" lang="en-US" altLang="ja-JP" sz="1800" dirty="0" smtClean="0"/>
          </a:p>
          <a:p>
            <a:pPr lvl="1"/>
            <a:r>
              <a:rPr kumimoji="1" lang="en-US" altLang="ja-JP" sz="1800" dirty="0" smtClean="0"/>
              <a:t>Device</a:t>
            </a:r>
            <a:r>
              <a:rPr kumimoji="1" lang="ja-JP" altLang="en-US" sz="1800" dirty="0" smtClean="0"/>
              <a:t>メモリはコアに対してさらに制約を課す</a:t>
            </a:r>
            <a:endParaRPr kumimoji="1" lang="en-US" altLang="ja-JP" sz="1800" dirty="0" smtClean="0"/>
          </a:p>
          <a:p>
            <a:pPr lvl="2"/>
            <a:r>
              <a:rPr kumimoji="1" lang="ja-JP" altLang="en-US" sz="1800" dirty="0" smtClean="0"/>
              <a:t>投機的なアクセスは不可能</a:t>
            </a:r>
            <a:endParaRPr kumimoji="1" lang="en-US" altLang="ja-JP" sz="1800" dirty="0" smtClean="0"/>
          </a:p>
          <a:p>
            <a:pPr lvl="2"/>
            <a:r>
              <a:rPr kumimoji="1" lang="ja-JP" altLang="en-US" sz="1800" dirty="0" smtClean="0"/>
              <a:t>例外があり，</a:t>
            </a:r>
            <a:r>
              <a:rPr kumimoji="1" lang="en-US" altLang="ja-JP" sz="1800" dirty="0" smtClean="0"/>
              <a:t>NEDO</a:t>
            </a:r>
            <a:r>
              <a:rPr kumimoji="1" lang="ja-JP" altLang="en-US" sz="1800" dirty="0" smtClean="0"/>
              <a:t>（</a:t>
            </a:r>
            <a:r>
              <a:rPr kumimoji="1" lang="en-US" altLang="ja-JP" sz="1800" dirty="0" smtClean="0"/>
              <a:t>SIMD</a:t>
            </a:r>
            <a:r>
              <a:rPr kumimoji="1" lang="ja-JP" altLang="en-US" sz="1800" dirty="0" smtClean="0"/>
              <a:t>）で，</a:t>
            </a:r>
            <a:r>
              <a:rPr kumimoji="1" lang="en-US" altLang="ja-JP" sz="1800" dirty="0" smtClean="0"/>
              <a:t>1</a:t>
            </a:r>
            <a:r>
              <a:rPr kumimoji="1" lang="ja-JP" altLang="en-US" sz="1800" dirty="0" smtClean="0"/>
              <a:t>バイト読み込む場合，</a:t>
            </a:r>
            <a:r>
              <a:rPr kumimoji="1" lang="en-US" altLang="ja-JP" sz="1800" dirty="0" smtClean="0"/>
              <a:t>16byte</a:t>
            </a:r>
            <a:r>
              <a:rPr kumimoji="1" lang="ja-JP" altLang="en-US" sz="1800" dirty="0" smtClean="0"/>
              <a:t>境界にあれば，</a:t>
            </a:r>
            <a:r>
              <a:rPr kumimoji="1" lang="en-US" altLang="ja-JP" sz="1800" dirty="0" smtClean="0"/>
              <a:t>1</a:t>
            </a:r>
            <a:r>
              <a:rPr kumimoji="1" lang="ja-JP" altLang="en-US" sz="1800" dirty="0" smtClean="0"/>
              <a:t>バイト以上がアクセスされる</a:t>
            </a:r>
            <a:endParaRPr kumimoji="1" lang="en-US" altLang="ja-JP" sz="1800" dirty="0" smtClean="0"/>
          </a:p>
          <a:p>
            <a:r>
              <a:rPr kumimoji="1" lang="ja-JP" altLang="en-US" sz="1800" dirty="0" smtClean="0"/>
              <a:t>命令実行</a:t>
            </a:r>
            <a:endParaRPr kumimoji="1" lang="en-US" altLang="ja-JP" sz="1800" dirty="0" smtClean="0"/>
          </a:p>
          <a:p>
            <a:pPr lvl="1"/>
            <a:r>
              <a:rPr kumimoji="1" lang="ja-JP" altLang="en-US" sz="1800" dirty="0" smtClean="0"/>
              <a:t>振る舞いは未定義である</a:t>
            </a:r>
            <a:endParaRPr kumimoji="1" lang="en-US" altLang="ja-JP" sz="1800" dirty="0" smtClean="0"/>
          </a:p>
          <a:p>
            <a:pPr lvl="1"/>
            <a:r>
              <a:rPr kumimoji="1" lang="ja-JP" altLang="en-US" sz="1800" dirty="0" smtClean="0"/>
              <a:t>ノンキャッシャブルな</a:t>
            </a:r>
            <a:r>
              <a:rPr kumimoji="1" lang="en-US" altLang="ja-JP" sz="1800" dirty="0" smtClean="0"/>
              <a:t>Normal</a:t>
            </a:r>
            <a:r>
              <a:rPr kumimoji="1" lang="ja-JP" altLang="en-US" sz="1800" dirty="0" smtClean="0"/>
              <a:t>メモリまたはパーミッションフォルトと同じ振る舞いのどちらかとなる</a:t>
            </a:r>
            <a:endParaRPr kumimoji="1" lang="en-US" altLang="ja-JP" sz="1800" dirty="0" smtClean="0"/>
          </a:p>
          <a:p>
            <a:r>
              <a:rPr kumimoji="1" lang="en-US" altLang="ja-JP" sz="1800" dirty="0" smtClean="0"/>
              <a:t>4</a:t>
            </a:r>
            <a:r>
              <a:rPr kumimoji="1" lang="ja-JP" altLang="en-US" sz="1800" dirty="0" smtClean="0"/>
              <a:t>種類のデバイスメモリ</a:t>
            </a:r>
            <a:endParaRPr kumimoji="1" lang="en-US" altLang="ja-JP" sz="1800" dirty="0" smtClean="0"/>
          </a:p>
          <a:p>
            <a:pPr lvl="1"/>
            <a:r>
              <a:rPr kumimoji="1" lang="en-US" altLang="ja-JP" dirty="0" smtClean="0"/>
              <a:t>Device-</a:t>
            </a:r>
            <a:r>
              <a:rPr kumimoji="1" lang="en-US" altLang="ja-JP" dirty="0" err="1" smtClean="0"/>
              <a:t>nGnRnE</a:t>
            </a:r>
            <a:r>
              <a:rPr lang="en-US" altLang="ja-JP" dirty="0" smtClean="0"/>
              <a:t>, Device-</a:t>
            </a:r>
            <a:r>
              <a:rPr lang="en-US" altLang="ja-JP" dirty="0" err="1" smtClean="0"/>
              <a:t>nGnRE</a:t>
            </a:r>
            <a:r>
              <a:rPr lang="en-US" altLang="ja-JP" dirty="0" smtClean="0"/>
              <a:t>, </a:t>
            </a:r>
            <a:r>
              <a:rPr kumimoji="1" lang="en-US" altLang="ja-JP" dirty="0" smtClean="0"/>
              <a:t>Device-</a:t>
            </a:r>
            <a:r>
              <a:rPr kumimoji="1" lang="en-US" altLang="ja-JP" dirty="0" err="1" smtClean="0"/>
              <a:t>nGRE</a:t>
            </a:r>
            <a:r>
              <a:rPr kumimoji="1" lang="en-US" altLang="ja-JP" dirty="0" smtClean="0"/>
              <a:t>,</a:t>
            </a:r>
          </a:p>
          <a:p>
            <a:pPr lvl="1"/>
            <a:r>
              <a:rPr lang="en-US" altLang="ja-JP" dirty="0" smtClean="0"/>
              <a:t>Device-GRE least restrictive</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331958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Device Memory</a:t>
            </a:r>
            <a:endParaRPr kumimoji="1" lang="ja-JP" altLang="en-US" dirty="0"/>
          </a:p>
        </p:txBody>
      </p:sp>
      <p:sp>
        <p:nvSpPr>
          <p:cNvPr id="3" name="コンテンツ プレースホルダー 2"/>
          <p:cNvSpPr>
            <a:spLocks noGrp="1"/>
          </p:cNvSpPr>
          <p:nvPr>
            <p:ph idx="1"/>
          </p:nvPr>
        </p:nvSpPr>
        <p:spPr>
          <a:xfrm>
            <a:off x="371475" y="1022351"/>
            <a:ext cx="9534525" cy="5307013"/>
          </a:xfrm>
        </p:spPr>
        <p:txBody>
          <a:bodyPr/>
          <a:lstStyle/>
          <a:p>
            <a:r>
              <a:rPr lang="en-US" altLang="ja-JP" sz="1800" dirty="0"/>
              <a:t>Gathering or non Gathering (G or </a:t>
            </a:r>
            <a:r>
              <a:rPr lang="en-US" altLang="ja-JP" sz="1800" dirty="0" err="1"/>
              <a:t>nG</a:t>
            </a:r>
            <a:r>
              <a:rPr lang="en-US" altLang="ja-JP" sz="1800" dirty="0" smtClean="0"/>
              <a:t>)</a:t>
            </a:r>
          </a:p>
          <a:p>
            <a:pPr lvl="1"/>
            <a:r>
              <a:rPr kumimoji="1" lang="ja-JP" altLang="en-US" sz="1800" dirty="0" smtClean="0"/>
              <a:t>複数のメモリアクセスをまとめることが可能か</a:t>
            </a:r>
            <a:endParaRPr kumimoji="1" lang="en-US" altLang="ja-JP" sz="1800" dirty="0" smtClean="0"/>
          </a:p>
          <a:p>
            <a:pPr lvl="1"/>
            <a:r>
              <a:rPr lang="en-US" altLang="ja-JP" sz="1800" dirty="0" err="1" smtClean="0"/>
              <a:t>nG</a:t>
            </a:r>
            <a:r>
              <a:rPr lang="ja-JP" altLang="en-US" sz="1800" dirty="0" smtClean="0"/>
              <a:t>の場合はアクセスサイズと回数はプログラムと同じになる</a:t>
            </a:r>
            <a:endParaRPr lang="en-US" altLang="ja-JP" sz="1800" dirty="0" smtClean="0"/>
          </a:p>
          <a:p>
            <a:pPr lvl="1"/>
            <a:r>
              <a:rPr kumimoji="1" lang="en-US" altLang="ja-JP" sz="1800" dirty="0" smtClean="0"/>
              <a:t>G</a:t>
            </a:r>
            <a:r>
              <a:rPr kumimoji="1" lang="ja-JP" altLang="en-US" sz="1800" dirty="0" smtClean="0"/>
              <a:t>の場合は例えば</a:t>
            </a:r>
            <a:r>
              <a:rPr kumimoji="1" lang="en-US" altLang="ja-JP" sz="1800" dirty="0" smtClean="0"/>
              <a:t>2</a:t>
            </a:r>
            <a:r>
              <a:rPr kumimoji="1" lang="ja-JP" altLang="en-US" sz="1800" dirty="0" smtClean="0"/>
              <a:t>個の</a:t>
            </a:r>
            <a:r>
              <a:rPr lang="en-US" altLang="ja-JP" sz="1800" dirty="0" smtClean="0"/>
              <a:t>1bayte</a:t>
            </a:r>
            <a:r>
              <a:rPr lang="ja-JP" altLang="en-US" sz="1800" dirty="0" smtClean="0"/>
              <a:t>アクセスを</a:t>
            </a:r>
            <a:r>
              <a:rPr lang="en-US" altLang="ja-JP" sz="1800" dirty="0" smtClean="0"/>
              <a:t>1</a:t>
            </a:r>
            <a:r>
              <a:rPr lang="ja-JP" altLang="en-US" sz="1800" dirty="0" smtClean="0"/>
              <a:t>個のハーフワードアクセスにマージする．</a:t>
            </a:r>
            <a:endParaRPr lang="en-US" altLang="ja-JP" sz="1800" dirty="0" smtClean="0"/>
          </a:p>
          <a:p>
            <a:pPr lvl="2"/>
            <a:r>
              <a:rPr lang="ja-JP" altLang="en-US" sz="1800" dirty="0" smtClean="0"/>
              <a:t>同じアドレスへの複数アクセスもマージされる．</a:t>
            </a:r>
            <a:r>
              <a:rPr lang="en-US" altLang="ja-JP" sz="1800" dirty="0" smtClean="0"/>
              <a:t>2</a:t>
            </a:r>
            <a:r>
              <a:rPr lang="ja-JP" altLang="en-US" sz="1800" dirty="0" smtClean="0"/>
              <a:t>回アクセスしても実際には</a:t>
            </a:r>
            <a:r>
              <a:rPr lang="en-US" altLang="ja-JP" sz="1800" dirty="0" smtClean="0"/>
              <a:t>1</a:t>
            </a:r>
            <a:r>
              <a:rPr lang="ja-JP" altLang="en-US" sz="1800" dirty="0" smtClean="0"/>
              <a:t>回のみアクセスして同じ値を返す</a:t>
            </a:r>
            <a:endParaRPr lang="en-US" altLang="ja-JP" sz="1800" dirty="0" smtClean="0"/>
          </a:p>
          <a:p>
            <a:pPr lvl="2"/>
            <a:r>
              <a:rPr lang="en-US" altLang="ja-JP" sz="1800" dirty="0" err="1" smtClean="0"/>
              <a:t>nG</a:t>
            </a:r>
            <a:r>
              <a:rPr lang="ja-JP" altLang="en-US" sz="1800" dirty="0" smtClean="0"/>
              <a:t>の場合は必ずデバイスから読み込み，ライトバッファや他の場所からもって来ない．</a:t>
            </a:r>
            <a:endParaRPr lang="en-US" altLang="ja-JP" sz="1800" dirty="0" smtClean="0"/>
          </a:p>
          <a:p>
            <a:r>
              <a:rPr lang="en-US" altLang="ja-JP" sz="1800" dirty="0" smtClean="0"/>
              <a:t>Re-ordering(R or </a:t>
            </a:r>
            <a:r>
              <a:rPr lang="en-US" altLang="ja-JP" sz="1800" dirty="0" err="1" smtClean="0"/>
              <a:t>nR</a:t>
            </a:r>
            <a:r>
              <a:rPr lang="en-US" altLang="ja-JP" sz="1800" dirty="0" smtClean="0"/>
              <a:t>)</a:t>
            </a:r>
          </a:p>
          <a:p>
            <a:pPr lvl="1"/>
            <a:r>
              <a:rPr lang="ja-JP" altLang="en-US" sz="1800" dirty="0" smtClean="0"/>
              <a:t>同じデバイスに対するアクセスがリオーダされるかどうか</a:t>
            </a:r>
            <a:endParaRPr lang="en-US" altLang="ja-JP" sz="1800" dirty="0" smtClean="0"/>
          </a:p>
          <a:p>
            <a:pPr lvl="1"/>
            <a:r>
              <a:rPr lang="en-US" altLang="ja-JP" sz="1800" dirty="0" err="1" smtClean="0"/>
              <a:t>nR</a:t>
            </a:r>
            <a:r>
              <a:rPr lang="ja-JP" altLang="en-US" sz="1800" dirty="0" smtClean="0"/>
              <a:t>なら同じブロックに対するアクセスは，アクセス順にバスに出現する</a:t>
            </a:r>
            <a:endParaRPr lang="en-US" altLang="ja-JP" sz="1800" dirty="0" smtClean="0"/>
          </a:p>
          <a:p>
            <a:pPr lvl="2"/>
            <a:r>
              <a:rPr lang="ja-JP" altLang="en-US" sz="1800" dirty="0" smtClean="0"/>
              <a:t>ブロックサイズは実装依存</a:t>
            </a:r>
            <a:endParaRPr lang="en-US" altLang="ja-JP" sz="1800" dirty="0" smtClean="0"/>
          </a:p>
          <a:p>
            <a:r>
              <a:rPr lang="en-US" altLang="ja-JP" sz="1800" dirty="0" err="1" smtClean="0"/>
              <a:t>Eary</a:t>
            </a:r>
            <a:r>
              <a:rPr lang="en-US" altLang="ja-JP" sz="1800" dirty="0" smtClean="0"/>
              <a:t> Write Acknowledgment(E or </a:t>
            </a:r>
            <a:r>
              <a:rPr lang="en-US" altLang="ja-JP" sz="1800" dirty="0" err="1" smtClean="0"/>
              <a:t>nE</a:t>
            </a:r>
            <a:r>
              <a:rPr lang="en-US" altLang="ja-JP" sz="1800" dirty="0" smtClean="0"/>
              <a:t>)</a:t>
            </a:r>
          </a:p>
          <a:p>
            <a:pPr lvl="1"/>
            <a:r>
              <a:rPr lang="ja-JP" altLang="en-US" sz="1800" dirty="0" smtClean="0"/>
              <a:t>プロセッサとデバイス間のバッファがライトの終了通知を送ってもよいかを制御</a:t>
            </a:r>
            <a:endParaRPr lang="en-US" altLang="ja-JP" sz="1800" dirty="0" smtClean="0"/>
          </a:p>
          <a:p>
            <a:pPr lvl="1"/>
            <a:r>
              <a:rPr lang="en-US" altLang="ja-JP" sz="1800" dirty="0" err="1" smtClean="0"/>
              <a:t>nE</a:t>
            </a:r>
            <a:r>
              <a:rPr lang="ja-JP" altLang="en-US" sz="1800" dirty="0" smtClean="0"/>
              <a:t>の場合は，デバイスが常に終了通知を送る</a:t>
            </a:r>
            <a:endParaRPr lang="en-US" altLang="ja-JP" sz="1800" dirty="0" smtClean="0"/>
          </a:p>
          <a:p>
            <a:pPr lvl="1"/>
            <a:r>
              <a:rPr lang="en-US" altLang="ja-JP" sz="1800" dirty="0" smtClean="0"/>
              <a:t>E</a:t>
            </a:r>
            <a:r>
              <a:rPr lang="ja-JP" altLang="en-US" sz="1800" dirty="0" smtClean="0"/>
              <a:t>の場合は，デバイスにデータが到達する前にバッファが終了通知を送ることが可能</a:t>
            </a:r>
            <a:endParaRPr lang="en-US" altLang="ja-JP" sz="1800" dirty="0" smtClean="0"/>
          </a:p>
          <a:p>
            <a:pPr lvl="1"/>
            <a:endParaRPr lang="en-US" altLang="ja-JP" sz="1800" dirty="0"/>
          </a:p>
          <a:p>
            <a:pPr lvl="1"/>
            <a:endParaRPr lang="en-US" altLang="ja-JP" sz="1800" dirty="0" smtClean="0"/>
          </a:p>
          <a:p>
            <a:pPr lvl="1"/>
            <a:endParaRPr lang="en-US" altLang="ja-JP" dirty="0" smtClean="0"/>
          </a:p>
          <a:p>
            <a:pPr lvl="2"/>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326652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Barriers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600" dirty="0" smtClean="0"/>
              <a:t>バリア命令</a:t>
            </a:r>
            <a:endParaRPr kumimoji="1" lang="en-US" altLang="ja-JP" sz="1600" dirty="0" smtClean="0"/>
          </a:p>
          <a:p>
            <a:pPr lvl="1"/>
            <a:r>
              <a:rPr kumimoji="1" lang="en-US" altLang="ja-JP" sz="1600" dirty="0" smtClean="0"/>
              <a:t>ARM</a:t>
            </a:r>
            <a:r>
              <a:rPr kumimoji="1" lang="ja-JP" altLang="en-US" sz="1600" dirty="0" smtClean="0"/>
              <a:t>アーキテクチャでは，命令実行順序や特定のポイントでアクセスの完了を終了させる命令を持つ</a:t>
            </a:r>
            <a:endParaRPr kumimoji="1" lang="en-US" altLang="ja-JP" sz="1600" dirty="0" smtClean="0"/>
          </a:p>
          <a:p>
            <a:pPr lvl="1"/>
            <a:r>
              <a:rPr kumimoji="1" lang="ja-JP" altLang="en-US" sz="1600" dirty="0" smtClean="0"/>
              <a:t>順序が重要なプログラムを書く場合は，</a:t>
            </a:r>
            <a:r>
              <a:rPr kumimoji="1" lang="en-US" altLang="ja-JP" sz="1600" dirty="0" smtClean="0"/>
              <a:t>ARMv8-A</a:t>
            </a:r>
            <a:r>
              <a:rPr kumimoji="1" lang="ja-JP" altLang="en-US" sz="1600" dirty="0" smtClean="0"/>
              <a:t>アーキテクチャマニュアルの </a:t>
            </a:r>
            <a:r>
              <a:rPr kumimoji="1" lang="en-US" altLang="ja-JP" sz="1600" dirty="0" smtClean="0"/>
              <a:t>J7</a:t>
            </a:r>
            <a:r>
              <a:rPr kumimoji="1" lang="ja-JP" altLang="en-US" sz="1600" dirty="0" smtClean="0"/>
              <a:t>章 </a:t>
            </a:r>
            <a:r>
              <a:rPr kumimoji="1" lang="en-US" altLang="ja-JP" sz="1600" dirty="0" smtClean="0"/>
              <a:t>Barrier Litmus Tests </a:t>
            </a:r>
            <a:r>
              <a:rPr kumimoji="1" lang="ja-JP" altLang="en-US" sz="1600" dirty="0" smtClean="0"/>
              <a:t>と </a:t>
            </a:r>
            <a:r>
              <a:rPr kumimoji="1" lang="en-US" altLang="ja-JP" sz="1600" dirty="0" smtClean="0"/>
              <a:t>ARMv7-A/R</a:t>
            </a:r>
            <a:r>
              <a:rPr kumimoji="1" lang="ja-JP" altLang="en-US" sz="1600" dirty="0" smtClean="0"/>
              <a:t>アーキテクチャマニュアルの</a:t>
            </a:r>
            <a:r>
              <a:rPr kumimoji="1" lang="en-US" altLang="ja-JP" sz="1600" dirty="0" smtClean="0"/>
              <a:t>G</a:t>
            </a:r>
            <a:r>
              <a:rPr kumimoji="1" lang="ja-JP" altLang="en-US" sz="1600" dirty="0" smtClean="0"/>
              <a:t>章 </a:t>
            </a:r>
            <a:r>
              <a:rPr lang="en-US" altLang="ja-JP" sz="1600" dirty="0"/>
              <a:t>Barrier Litmus Tests </a:t>
            </a:r>
            <a:r>
              <a:rPr lang="ja-JP" altLang="en-US" sz="1600" dirty="0" smtClean="0"/>
              <a:t>に例があるため参照のこと</a:t>
            </a:r>
            <a:endParaRPr lang="en-US" altLang="ja-JP" sz="1600" dirty="0" smtClean="0"/>
          </a:p>
          <a:p>
            <a:r>
              <a:rPr lang="en-US" altLang="ja-JP" sz="1600" dirty="0" smtClean="0"/>
              <a:t>observe/must be observed</a:t>
            </a:r>
          </a:p>
          <a:p>
            <a:pPr lvl="1"/>
            <a:r>
              <a:rPr lang="en-US" altLang="ja-JP" sz="1600" dirty="0" smtClean="0"/>
              <a:t>ARM</a:t>
            </a:r>
            <a:r>
              <a:rPr lang="ja-JP" altLang="en-US" sz="1600" dirty="0" smtClean="0"/>
              <a:t>アーキテクチャマニュアルで定義されている</a:t>
            </a:r>
            <a:endParaRPr lang="en-US" altLang="ja-JP" sz="1600" dirty="0" smtClean="0"/>
          </a:p>
          <a:p>
            <a:pPr lvl="1"/>
            <a:r>
              <a:rPr lang="ja-JP" altLang="en-US" sz="1600" dirty="0" smtClean="0"/>
              <a:t>典型的なシステムでは，プロセッサ・</a:t>
            </a:r>
            <a:r>
              <a:rPr lang="en-US" altLang="ja-JP" sz="1600" dirty="0" smtClean="0"/>
              <a:t>GPU</a:t>
            </a:r>
            <a:r>
              <a:rPr lang="ja-JP" altLang="en-US" sz="1600" dirty="0" smtClean="0"/>
              <a:t>・インターコネクタ等のマスタのバスインタフェースをどの様に扱うかを定義している</a:t>
            </a:r>
            <a:endParaRPr lang="en-US" altLang="ja-JP" sz="1600" dirty="0" smtClean="0"/>
          </a:p>
          <a:p>
            <a:pPr lvl="1"/>
            <a:r>
              <a:rPr lang="ja-JP" altLang="en-US" sz="1600" dirty="0" smtClean="0"/>
              <a:t>マスタのみがトランスファーを</a:t>
            </a:r>
            <a:r>
              <a:rPr lang="en-US" altLang="ja-JP" sz="1600" dirty="0" smtClean="0"/>
              <a:t>observe</a:t>
            </a:r>
            <a:r>
              <a:rPr lang="ja-JP" altLang="en-US" sz="1600" dirty="0" smtClean="0"/>
              <a:t>することが出来る．</a:t>
            </a:r>
            <a:endParaRPr lang="en-US" altLang="ja-JP" sz="1600" dirty="0" smtClean="0"/>
          </a:p>
          <a:p>
            <a:pPr lvl="1"/>
            <a:r>
              <a:rPr lang="ja-JP" altLang="en-US" sz="1600" dirty="0" smtClean="0"/>
              <a:t>全てのバストランザクションはマスタにより開始される</a:t>
            </a:r>
            <a:endParaRPr lang="en-US" altLang="ja-JP" sz="1600" dirty="0" smtClean="0"/>
          </a:p>
          <a:p>
            <a:pPr lvl="1"/>
            <a:r>
              <a:rPr lang="ja-JP" altLang="en-US" sz="1600" dirty="0" smtClean="0"/>
              <a:t>マスタの発生させたトランザクションは，スレーブデバイスで終了した順と同じである必要はない．幾つかの順序が明示的に指定されない限りは，トランザクションはインターコネクトによりリオーダーされるため．</a:t>
            </a:r>
            <a:endParaRPr lang="en-US" altLang="ja-JP" sz="1600" dirty="0" smtClean="0"/>
          </a:p>
          <a:p>
            <a:r>
              <a:rPr lang="en-US" altLang="ja-JP" sz="1600" dirty="0" smtClean="0"/>
              <a:t>observability</a:t>
            </a:r>
          </a:p>
          <a:p>
            <a:pPr lvl="1"/>
            <a:r>
              <a:rPr lang="en-US" altLang="ja-JP" sz="1600" dirty="0" smtClean="0"/>
              <a:t>observability</a:t>
            </a:r>
            <a:r>
              <a:rPr lang="ja-JP" altLang="en-US" sz="1600" dirty="0" smtClean="0"/>
              <a:t>を書くシンプルな方法は，次を言うことである</a:t>
            </a:r>
            <a:endParaRPr lang="en-US" altLang="ja-JP" sz="1600" dirty="0" smtClean="0"/>
          </a:p>
          <a:p>
            <a:pPr lvl="1"/>
            <a:r>
              <a:rPr lang="ja-JP" altLang="en-US" sz="1600" dirty="0" smtClean="0"/>
              <a:t>私が読んだ時にあなたが何を書いたか</a:t>
            </a:r>
            <a:r>
              <a:rPr lang="en-US" altLang="ja-JP" sz="1600" dirty="0" smtClean="0"/>
              <a:t>observe</a:t>
            </a:r>
            <a:r>
              <a:rPr lang="ja-JP" altLang="en-US" sz="1600" dirty="0" smtClean="0"/>
              <a:t>する</a:t>
            </a:r>
            <a:endParaRPr lang="en-US" altLang="ja-JP" sz="1600" dirty="0" smtClean="0"/>
          </a:p>
          <a:p>
            <a:pPr lvl="1"/>
            <a:r>
              <a:rPr lang="ja-JP" altLang="en-US" sz="1600" dirty="0" smtClean="0"/>
              <a:t>私が読んだ値を私がこれ以降変更しない場合あなたのリードを</a:t>
            </a:r>
            <a:r>
              <a:rPr lang="en-US" altLang="ja-JP" sz="1600" dirty="0" smtClean="0"/>
              <a:t>observe</a:t>
            </a:r>
            <a:r>
              <a:rPr lang="ja-JP" altLang="en-US" sz="1600" dirty="0" smtClean="0"/>
              <a:t>する</a:t>
            </a:r>
            <a:endParaRPr lang="en-US" altLang="ja-JP" sz="1600" dirty="0" smtClean="0"/>
          </a:p>
          <a:p>
            <a:pPr marL="360363" lvl="1" indent="0">
              <a:buNone/>
            </a:pPr>
            <a:endParaRPr lang="en-US" altLang="ja-JP" sz="1600" dirty="0" smtClean="0"/>
          </a:p>
          <a:p>
            <a:pPr lvl="1"/>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dirty="0"/>
          </a:p>
        </p:txBody>
      </p:sp>
    </p:spTree>
    <p:extLst>
      <p:ext uri="{BB962C8B-B14F-4D97-AF65-F5344CB8AC3E}">
        <p14:creationId xmlns:p14="http://schemas.microsoft.com/office/powerpoint/2010/main" val="265492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Barriers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アーキテクチャでは</a:t>
            </a:r>
            <a:r>
              <a:rPr kumimoji="1" lang="en-US" altLang="ja-JP" sz="1800" dirty="0" smtClean="0"/>
              <a:t>3</a:t>
            </a:r>
            <a:r>
              <a:rPr kumimoji="1" lang="ja-JP" altLang="en-US" sz="1800" dirty="0" smtClean="0"/>
              <a:t>種類のバリア命令が提供されている</a:t>
            </a:r>
            <a:endParaRPr kumimoji="1" lang="en-US" altLang="ja-JP" sz="1800" dirty="0" smtClean="0"/>
          </a:p>
          <a:p>
            <a:r>
              <a:rPr lang="en-US" altLang="ja-JP" sz="1800" dirty="0"/>
              <a:t>Instruction Synchronization Barrier (ISB</a:t>
            </a:r>
            <a:r>
              <a:rPr lang="en-US" altLang="ja-JP" sz="1800" dirty="0" smtClean="0"/>
              <a:t>)</a:t>
            </a:r>
          </a:p>
          <a:p>
            <a:pPr lvl="1"/>
            <a:r>
              <a:rPr lang="ja-JP" altLang="en-US" sz="1800" dirty="0" smtClean="0"/>
              <a:t>命令のフェッチの順序を保証する．特権とアクセスは現状の</a:t>
            </a:r>
            <a:r>
              <a:rPr lang="en-US" altLang="ja-JP" sz="1800" dirty="0" smtClean="0"/>
              <a:t>MMU</a:t>
            </a:r>
            <a:r>
              <a:rPr lang="ja-JP" altLang="en-US" sz="1800" dirty="0" smtClean="0"/>
              <a:t>の設定でチェックされる．</a:t>
            </a:r>
            <a:endParaRPr lang="en-US" altLang="ja-JP" sz="1800" dirty="0" smtClean="0"/>
          </a:p>
          <a:p>
            <a:pPr lvl="1"/>
            <a:r>
              <a:rPr lang="ja-JP" altLang="en-US" sz="1800" dirty="0" smtClean="0"/>
              <a:t>コンテキストを変更する操作，例えばコントロールレジスタへの書き込みを</a:t>
            </a:r>
            <a:r>
              <a:rPr lang="en-US" altLang="ja-JP" sz="1800" dirty="0" smtClean="0"/>
              <a:t>ISB</a:t>
            </a:r>
            <a:r>
              <a:rPr lang="ja-JP" altLang="en-US" sz="1800" dirty="0" smtClean="0"/>
              <a:t>の終了までに終了させる．</a:t>
            </a:r>
            <a:endParaRPr lang="en-US" altLang="ja-JP" sz="1800" dirty="0" smtClean="0"/>
          </a:p>
          <a:p>
            <a:pPr lvl="1"/>
            <a:r>
              <a:rPr lang="ja-JP" altLang="en-US" sz="1800" dirty="0" smtClean="0"/>
              <a:t>ハードウェアの用語では，命令パイプラインがフラッシュされる．例えば，メモリマネージメント，キャッシュコントロール，コンテキストスイッチコードやコードがメモリ上を動いた場合に使われる</a:t>
            </a:r>
            <a:endParaRPr lang="en-US" altLang="ja-JP" sz="1800" dirty="0" smtClean="0"/>
          </a:p>
          <a:p>
            <a:pPr lvl="1"/>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34893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Barriers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Data Memory Barrier (DMB)</a:t>
            </a:r>
          </a:p>
          <a:p>
            <a:pPr lvl="1"/>
            <a:r>
              <a:rPr lang="ja-JP" altLang="en-US" sz="1800" dirty="0"/>
              <a:t>バリア命令間のメモリのリオーダを防ぐ</a:t>
            </a:r>
            <a:endParaRPr lang="en-US" altLang="ja-JP" sz="1800" dirty="0"/>
          </a:p>
          <a:p>
            <a:pPr lvl="1"/>
            <a:r>
              <a:rPr lang="en-US" altLang="ja-JP" sz="1800" dirty="0"/>
              <a:t>DMB</a:t>
            </a:r>
            <a:r>
              <a:rPr lang="ja-JP" altLang="en-US" sz="1800" dirty="0"/>
              <a:t>命令より前のフェッチ以外のロードストアは，</a:t>
            </a:r>
            <a:r>
              <a:rPr lang="en-US" altLang="ja-JP" sz="1800" dirty="0"/>
              <a:t>DMB</a:t>
            </a:r>
            <a:r>
              <a:rPr lang="ja-JP" altLang="en-US" sz="1800" dirty="0"/>
              <a:t>以降のデータアクセスの前に，共有ドメイン内のマスタにより</a:t>
            </a:r>
            <a:r>
              <a:rPr lang="en-US" altLang="ja-JP" sz="1800" dirty="0"/>
              <a:t>visible</a:t>
            </a:r>
            <a:r>
              <a:rPr lang="ja-JP" altLang="en-US" sz="1800" dirty="0"/>
              <a:t>に</a:t>
            </a:r>
            <a:r>
              <a:rPr lang="ja-JP" altLang="en-US" sz="1800" dirty="0" smtClean="0"/>
              <a:t>なる</a:t>
            </a:r>
            <a:endParaRPr lang="en-US" altLang="ja-JP" sz="1800" dirty="0" smtClean="0"/>
          </a:p>
          <a:p>
            <a:pPr lvl="1"/>
            <a:r>
              <a:rPr lang="ja-JP" altLang="en-US" sz="1800" dirty="0" smtClean="0"/>
              <a:t>例を以下に示す</a:t>
            </a:r>
            <a:endParaRPr lang="en-US" altLang="ja-JP" sz="1800" dirty="0" smtClean="0"/>
          </a:p>
          <a:p>
            <a:pPr lvl="2"/>
            <a:r>
              <a:rPr lang="en-US" altLang="ja-JP" sz="1800" dirty="0" smtClean="0"/>
              <a:t>LDR</a:t>
            </a:r>
            <a:r>
              <a:rPr lang="ja-JP" altLang="en-US" sz="1800" dirty="0" smtClean="0"/>
              <a:t>は</a:t>
            </a:r>
            <a:r>
              <a:rPr lang="en-US" altLang="ja-JP" sz="1800" dirty="0" smtClean="0"/>
              <a:t>STR</a:t>
            </a:r>
            <a:r>
              <a:rPr lang="ja-JP" altLang="en-US" sz="1800" dirty="0" smtClean="0"/>
              <a:t>より先にメモリシステムに観測され，</a:t>
            </a:r>
            <a:r>
              <a:rPr lang="en-US" altLang="ja-JP" sz="1800" dirty="0" smtClean="0"/>
              <a:t>STR</a:t>
            </a:r>
            <a:r>
              <a:rPr lang="ja-JP" altLang="en-US" sz="1800" dirty="0" smtClean="0"/>
              <a:t>は</a:t>
            </a:r>
            <a:r>
              <a:rPr lang="en-US" altLang="ja-JP" sz="1800" dirty="0" smtClean="0"/>
              <a:t>LDR</a:t>
            </a:r>
            <a:r>
              <a:rPr lang="ja-JP" altLang="en-US" sz="1800" dirty="0" smtClean="0"/>
              <a:t>の後に観測される</a:t>
            </a:r>
            <a:endParaRPr lang="en-US" altLang="ja-JP" sz="1800" dirty="0" smtClean="0"/>
          </a:p>
          <a:p>
            <a:pPr lvl="2"/>
            <a:r>
              <a:rPr lang="en-US" altLang="ja-JP" sz="1800" dirty="0" smtClean="0"/>
              <a:t>ADD</a:t>
            </a:r>
            <a:r>
              <a:rPr lang="ja-JP" altLang="en-US" sz="1800" dirty="0" smtClean="0"/>
              <a:t>はメモリシステムの観測の先にも後にもなる可能性がある</a:t>
            </a:r>
            <a:endParaRPr lang="en-US" altLang="ja-JP" sz="1800" dirty="0" smtClean="0"/>
          </a:p>
          <a:p>
            <a:pPr lvl="2"/>
            <a:endParaRPr kumimoji="1" lang="en-US" altLang="ja-JP" sz="1800" dirty="0"/>
          </a:p>
          <a:p>
            <a:pPr lvl="2"/>
            <a:endParaRPr lang="en-US" altLang="ja-JP" sz="1800" dirty="0" smtClean="0"/>
          </a:p>
          <a:p>
            <a:pPr lvl="2"/>
            <a:endParaRPr kumimoji="1" lang="en-US" altLang="ja-JP" sz="1800" dirty="0"/>
          </a:p>
          <a:p>
            <a:pPr lvl="2"/>
            <a:endParaRPr lang="en-US" altLang="ja-JP" sz="1800" dirty="0" smtClean="0"/>
          </a:p>
          <a:p>
            <a:pPr lvl="2"/>
            <a:r>
              <a:rPr kumimoji="1" lang="ja-JP" altLang="en-US" dirty="0" smtClean="0"/>
              <a:t>先行する</a:t>
            </a:r>
            <a:r>
              <a:rPr kumimoji="1" lang="en-US" altLang="ja-JP" dirty="0" smtClean="0"/>
              <a:t>explicit</a:t>
            </a:r>
            <a:r>
              <a:rPr kumimoji="1" lang="ja-JP" altLang="en-US" dirty="0" smtClean="0"/>
              <a:t>なデータやキャッシュメインテナンス操作もメモリ操作命令の前に終了する</a:t>
            </a:r>
            <a:endParaRPr kumimoji="1" lang="en-US" altLang="ja-JP" dirty="0" smtClean="0"/>
          </a:p>
          <a:p>
            <a:pPr lvl="2"/>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6" name="図 5"/>
          <p:cNvPicPr>
            <a:picLocks noChangeAspect="1"/>
          </p:cNvPicPr>
          <p:nvPr/>
        </p:nvPicPr>
        <p:blipFill>
          <a:blip r:embed="rId2"/>
          <a:stretch>
            <a:fillRect/>
          </a:stretch>
        </p:blipFill>
        <p:spPr>
          <a:xfrm>
            <a:off x="1996971" y="3451485"/>
            <a:ext cx="5162550" cy="914400"/>
          </a:xfrm>
          <a:prstGeom prst="rect">
            <a:avLst/>
          </a:prstGeom>
        </p:spPr>
      </p:pic>
      <p:pic>
        <p:nvPicPr>
          <p:cNvPr id="7" name="図 6"/>
          <p:cNvPicPr>
            <a:picLocks noChangeAspect="1"/>
          </p:cNvPicPr>
          <p:nvPr/>
        </p:nvPicPr>
        <p:blipFill>
          <a:blip r:embed="rId3"/>
          <a:stretch>
            <a:fillRect/>
          </a:stretch>
        </p:blipFill>
        <p:spPr>
          <a:xfrm>
            <a:off x="2092750" y="5319131"/>
            <a:ext cx="5095875" cy="1200150"/>
          </a:xfrm>
          <a:prstGeom prst="rect">
            <a:avLst/>
          </a:prstGeom>
        </p:spPr>
      </p:pic>
    </p:spTree>
    <p:extLst>
      <p:ext uri="{BB962C8B-B14F-4D97-AF65-F5344CB8AC3E}">
        <p14:creationId xmlns:p14="http://schemas.microsoft.com/office/powerpoint/2010/main" val="134682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Barriers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Data Synchronization Barrier (DSB</a:t>
            </a:r>
            <a:r>
              <a:rPr lang="en-US" altLang="ja-JP" sz="1800" dirty="0" smtClean="0"/>
              <a:t>)</a:t>
            </a:r>
          </a:p>
          <a:p>
            <a:pPr lvl="1"/>
            <a:r>
              <a:rPr kumimoji="1" lang="ja-JP" altLang="en-US" sz="1800" dirty="0" smtClean="0"/>
              <a:t>振る舞いは</a:t>
            </a:r>
            <a:r>
              <a:rPr kumimoji="1" lang="en-US" altLang="ja-JP" sz="1800" dirty="0" smtClean="0"/>
              <a:t>DMB</a:t>
            </a:r>
            <a:r>
              <a:rPr kumimoji="1" lang="ja-JP" altLang="en-US" sz="1800" dirty="0" smtClean="0"/>
              <a:t>と似通っているが，</a:t>
            </a:r>
            <a:r>
              <a:rPr kumimoji="1" lang="en-US" altLang="ja-JP" sz="1800" dirty="0" smtClean="0"/>
              <a:t>DSB</a:t>
            </a:r>
            <a:r>
              <a:rPr kumimoji="1" lang="ja-JP" altLang="en-US" sz="1800" dirty="0" smtClean="0"/>
              <a:t>以降の全ての命令を</a:t>
            </a:r>
            <a:r>
              <a:rPr kumimoji="1" lang="en-US" altLang="ja-JP" sz="1800" dirty="0" smtClean="0"/>
              <a:t>DSB</a:t>
            </a:r>
            <a:r>
              <a:rPr kumimoji="1" lang="ja-JP" altLang="en-US" sz="1800" dirty="0" smtClean="0"/>
              <a:t>前の命令の終了後にのみ実行する</a:t>
            </a:r>
            <a:endParaRPr kumimoji="1" lang="en-US" altLang="ja-JP" sz="1800" dirty="0" smtClean="0"/>
          </a:p>
          <a:p>
            <a:pPr lvl="1"/>
            <a:r>
              <a:rPr kumimoji="1" lang="ja-JP" altLang="en-US" sz="1800" dirty="0" smtClean="0"/>
              <a:t>この命令は他のコアへイベントを送信する</a:t>
            </a:r>
            <a:r>
              <a:rPr kumimoji="1" lang="en-US" altLang="ja-JP" sz="1800" dirty="0" smtClean="0"/>
              <a:t>SEV</a:t>
            </a:r>
            <a:r>
              <a:rPr kumimoji="1" lang="ja-JP" altLang="en-US" sz="1800" dirty="0" smtClean="0"/>
              <a:t>を実行するのを待たせるためにつかわれる</a:t>
            </a:r>
            <a:endParaRPr kumimoji="1" lang="en-US" altLang="ja-JP" sz="1800" dirty="0" smtClean="0"/>
          </a:p>
          <a:p>
            <a:pPr lvl="1"/>
            <a:r>
              <a:rPr kumimoji="1" lang="en-US" altLang="ja-JP" sz="1800" dirty="0" smtClean="0"/>
              <a:t>DSB</a:t>
            </a:r>
            <a:r>
              <a:rPr kumimoji="1" lang="ja-JP" altLang="en-US" sz="1800" dirty="0" smtClean="0"/>
              <a:t>はプロセッサによって発行された，共有ドメインに対する，キャッシュ，</a:t>
            </a:r>
            <a:r>
              <a:rPr lang="en-US" altLang="ja-JP" sz="1800" dirty="0" smtClean="0"/>
              <a:t>TLB</a:t>
            </a:r>
            <a:r>
              <a:rPr lang="ja-JP" altLang="en-US" sz="1800" dirty="0" err="1" smtClean="0"/>
              <a:t>，</a:t>
            </a:r>
            <a:r>
              <a:rPr lang="ja-JP" altLang="en-US" sz="1800" dirty="0" smtClean="0"/>
              <a:t>分岐予測のメインテナンスが終了するのを待つ．</a:t>
            </a:r>
            <a:endParaRPr lang="en-US" altLang="ja-JP" sz="1800" dirty="0" smtClean="0"/>
          </a:p>
          <a:p>
            <a:pPr lvl="1"/>
            <a:r>
              <a:rPr kumimoji="1" lang="ja-JP" altLang="en-US" sz="1800" dirty="0" smtClean="0"/>
              <a:t>例を示す</a:t>
            </a:r>
            <a:endParaRPr lang="en-US" altLang="ja-JP" sz="1800" dirty="0" smtClean="0"/>
          </a:p>
          <a:p>
            <a:pPr lvl="1"/>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pic>
        <p:nvPicPr>
          <p:cNvPr id="5" name="図 4"/>
          <p:cNvPicPr>
            <a:picLocks noChangeAspect="1"/>
          </p:cNvPicPr>
          <p:nvPr/>
        </p:nvPicPr>
        <p:blipFill>
          <a:blip r:embed="rId2"/>
          <a:stretch>
            <a:fillRect/>
          </a:stretch>
        </p:blipFill>
        <p:spPr>
          <a:xfrm>
            <a:off x="908762" y="3795778"/>
            <a:ext cx="7230897" cy="1106367"/>
          </a:xfrm>
          <a:prstGeom prst="rect">
            <a:avLst/>
          </a:prstGeom>
        </p:spPr>
      </p:pic>
    </p:spTree>
    <p:extLst>
      <p:ext uri="{BB962C8B-B14F-4D97-AF65-F5344CB8AC3E}">
        <p14:creationId xmlns:p14="http://schemas.microsoft.com/office/powerpoint/2010/main" val="74437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Barriers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DMB</a:t>
            </a:r>
            <a:r>
              <a:rPr kumimoji="1" lang="ja-JP" altLang="en-US" sz="1800" dirty="0" smtClean="0"/>
              <a:t>と</a:t>
            </a:r>
            <a:r>
              <a:rPr kumimoji="1" lang="en-US" altLang="ja-JP" sz="1800" dirty="0" smtClean="0"/>
              <a:t>DSB</a:t>
            </a:r>
            <a:r>
              <a:rPr kumimoji="1" lang="ja-JP" altLang="en-US" sz="1800" dirty="0" smtClean="0"/>
              <a:t>の引数</a:t>
            </a:r>
            <a:endParaRPr kumimoji="1" lang="en-US" altLang="ja-JP" sz="1800" dirty="0" smtClean="0"/>
          </a:p>
          <a:p>
            <a:pPr lvl="1"/>
            <a:r>
              <a:rPr lang="en-US" altLang="ja-JP" sz="1800" dirty="0" smtClean="0"/>
              <a:t>before/after</a:t>
            </a:r>
            <a:r>
              <a:rPr lang="ja-JP" altLang="en-US" sz="1800" dirty="0" smtClean="0"/>
              <a:t>のオーダや，</a:t>
            </a:r>
            <a:r>
              <a:rPr kumimoji="1" lang="ja-JP" altLang="en-US" sz="1800" dirty="0" smtClean="0"/>
              <a:t>共有ドメインの指定が可能である．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pic>
        <p:nvPicPr>
          <p:cNvPr id="5" name="図 4"/>
          <p:cNvPicPr>
            <a:picLocks noChangeAspect="1"/>
          </p:cNvPicPr>
          <p:nvPr/>
        </p:nvPicPr>
        <p:blipFill>
          <a:blip r:embed="rId2"/>
          <a:stretch>
            <a:fillRect/>
          </a:stretch>
        </p:blipFill>
        <p:spPr>
          <a:xfrm>
            <a:off x="1759267" y="1668780"/>
            <a:ext cx="5495925" cy="4572000"/>
          </a:xfrm>
          <a:prstGeom prst="rect">
            <a:avLst/>
          </a:prstGeom>
        </p:spPr>
      </p:pic>
    </p:spTree>
    <p:extLst>
      <p:ext uri="{BB962C8B-B14F-4D97-AF65-F5344CB8AC3E}">
        <p14:creationId xmlns:p14="http://schemas.microsoft.com/office/powerpoint/2010/main" val="4080595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Barriers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オーダーアクセスフィールドはどの命令を同期させるかを指定する</a:t>
            </a:r>
            <a:endParaRPr kumimoji="1" lang="en-US" altLang="ja-JP" sz="1800" dirty="0" smtClean="0"/>
          </a:p>
          <a:p>
            <a:pPr lvl="1"/>
            <a:r>
              <a:rPr kumimoji="1" lang="en-US" altLang="ja-JP" sz="1800" dirty="0" smtClean="0"/>
              <a:t>Load - Load/Store</a:t>
            </a:r>
          </a:p>
          <a:p>
            <a:pPr lvl="2"/>
            <a:r>
              <a:rPr kumimoji="1" lang="ja-JP" altLang="en-US" sz="1800" dirty="0" smtClean="0"/>
              <a:t>ロード命令はバリア前に終了するがストアは終了させない．</a:t>
            </a:r>
            <a:endParaRPr kumimoji="1" lang="en-US" altLang="ja-JP" sz="1800" dirty="0" smtClean="0"/>
          </a:p>
          <a:p>
            <a:pPr lvl="2"/>
            <a:r>
              <a:rPr kumimoji="1" lang="ja-JP" altLang="en-US" sz="1800" dirty="0" smtClean="0"/>
              <a:t>バリア後のロード・ストア命令の両方共にバリア命令の終了を待つ</a:t>
            </a:r>
            <a:endParaRPr kumimoji="1" lang="en-US" altLang="ja-JP" sz="1800" dirty="0" smtClean="0"/>
          </a:p>
          <a:p>
            <a:pPr lvl="1"/>
            <a:r>
              <a:rPr lang="en-US" altLang="ja-JP" sz="1800" dirty="0" smtClean="0"/>
              <a:t>Store – Store</a:t>
            </a:r>
          </a:p>
          <a:p>
            <a:pPr lvl="2"/>
            <a:r>
              <a:rPr kumimoji="1" lang="ja-JP" altLang="en-US" sz="1800" dirty="0" smtClean="0"/>
              <a:t>ストア命令にのみバリアは有効であり，ロード命令はリオーダされる．</a:t>
            </a:r>
            <a:endParaRPr kumimoji="1" lang="en-US" altLang="ja-JP" sz="1800" dirty="0" smtClean="0"/>
          </a:p>
          <a:p>
            <a:pPr lvl="1"/>
            <a:r>
              <a:rPr kumimoji="1" lang="en-US" altLang="ja-JP" sz="1800" dirty="0" smtClean="0"/>
              <a:t>Any – Any</a:t>
            </a:r>
          </a:p>
          <a:p>
            <a:pPr lvl="2"/>
            <a:r>
              <a:rPr kumimoji="1" lang="ja-JP" altLang="en-US" sz="1800" dirty="0" smtClean="0"/>
              <a:t>ロードとストアの両方がバリアの前に終了する．</a:t>
            </a:r>
            <a:endParaRPr kumimoji="1" lang="en-US" altLang="ja-JP" sz="1800" dirty="0" smtClean="0"/>
          </a:p>
          <a:p>
            <a:pPr lvl="2"/>
            <a:r>
              <a:rPr lang="ja-JP" altLang="en-US" sz="1800" dirty="0"/>
              <a:t>バリア後のロード・ストア命令の両方共にバリア命令の終了を</a:t>
            </a:r>
            <a:r>
              <a:rPr lang="ja-JP" altLang="en-US" sz="1800" dirty="0" smtClean="0"/>
              <a:t>待つ</a:t>
            </a:r>
            <a:endParaRPr lang="en-US" altLang="ja-JP" sz="1800" dirty="0" smtClean="0"/>
          </a:p>
          <a:p>
            <a:r>
              <a:rPr lang="ja-JP" altLang="en-US" sz="1800" dirty="0" smtClean="0"/>
              <a:t>使用上の注意</a:t>
            </a:r>
            <a:endParaRPr lang="en-US" altLang="ja-JP" sz="1800" dirty="0" smtClean="0"/>
          </a:p>
          <a:p>
            <a:pPr lvl="1"/>
            <a:r>
              <a:rPr lang="ja-JP" altLang="en-US" sz="1800" dirty="0" smtClean="0"/>
              <a:t>バリア命令は起こりえる安全でないない最適化を防ぎ，特定のメモリオーダを強要する</a:t>
            </a:r>
            <a:endParaRPr lang="en-US" altLang="ja-JP" sz="1800" dirty="0" smtClean="0"/>
          </a:p>
          <a:p>
            <a:pPr lvl="1"/>
            <a:r>
              <a:rPr lang="ja-JP" altLang="en-US" sz="1800" dirty="0" smtClean="0"/>
              <a:t>不必要なバリア命令はソフトウェアの性能を低下させる</a:t>
            </a:r>
            <a:endParaRPr lang="en-US" altLang="ja-JP" sz="1800" dirty="0" smtClean="0"/>
          </a:p>
          <a:p>
            <a:pPr lvl="1"/>
            <a:r>
              <a:rPr lang="ja-JP" altLang="en-US" sz="1800" dirty="0" smtClean="0"/>
              <a:t>バリア命令を使う場合はバリア命令が必要な状況か，必要なら正しいバリア命令を使う必要がある</a:t>
            </a:r>
            <a:endParaRPr lang="en-US" altLang="ja-JP" sz="1800" dirty="0" smtClean="0"/>
          </a:p>
          <a:p>
            <a:pPr lvl="1"/>
            <a:endParaRPr lang="en-US" altLang="ja-JP" sz="1800" dirty="0" smtClean="0"/>
          </a:p>
          <a:p>
            <a:endParaRPr kumimoji="1" lang="en-US" altLang="ja-JP" dirty="0" smtClean="0"/>
          </a:p>
          <a:p>
            <a:pPr marL="360363" lvl="1" indent="0">
              <a:buNone/>
            </a:pPr>
            <a:endParaRPr kumimoji="1" lang="en-US" altLang="ja-JP" dirty="0" smtClean="0"/>
          </a:p>
          <a:p>
            <a:pPr marL="360363" lvl="1" indent="0">
              <a:buNone/>
            </a:pP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253540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Barriers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潜在的なオーダリングルールの影響は，命令インタフェース，データインタフェース，</a:t>
            </a:r>
            <a:r>
              <a:rPr kumimoji="1" lang="en-US" altLang="ja-JP" sz="1800" dirty="0" smtClean="0"/>
              <a:t>MMU</a:t>
            </a:r>
            <a:r>
              <a:rPr kumimoji="1" lang="ja-JP" altLang="en-US" sz="1800" dirty="0" smtClean="0"/>
              <a:t>テーブルウオーク独立した事象として考えられることである</a:t>
            </a:r>
            <a:endParaRPr kumimoji="1" lang="en-US" altLang="ja-JP" sz="1800" dirty="0" smtClean="0"/>
          </a:p>
          <a:p>
            <a:r>
              <a:rPr kumimoji="1" lang="ja-JP" altLang="en-US" sz="1800" dirty="0" smtClean="0"/>
              <a:t>すなわち，あるインタフェースへのアクセスを独立させたければ</a:t>
            </a:r>
            <a:r>
              <a:rPr kumimoji="1" lang="en-US" altLang="ja-JP" sz="1800" dirty="0" smtClean="0"/>
              <a:t>DSB</a:t>
            </a:r>
            <a:r>
              <a:rPr kumimoji="1" lang="ja-JP" altLang="en-US" sz="1800" dirty="0" smtClean="0"/>
              <a:t>命令が必要である</a:t>
            </a:r>
            <a:endParaRPr lang="en-US" altLang="ja-JP" sz="1800" dirty="0"/>
          </a:p>
          <a:p>
            <a:r>
              <a:rPr kumimoji="1" lang="en-US" altLang="ja-JP" sz="1800" dirty="0" smtClean="0"/>
              <a:t>DCCVAU X0 </a:t>
            </a:r>
            <a:r>
              <a:rPr kumimoji="1" lang="ja-JP" altLang="en-US" sz="1800" dirty="0" smtClean="0"/>
              <a:t>でデータキャッシュのクリーンと無効化命令を実行した場合，ページテーブルウォークや，ページテーブルの書き換え，命令フェッチ，メモリ上の命令の更新で新しい値を参照したければ，</a:t>
            </a:r>
            <a:r>
              <a:rPr kumimoji="1" lang="en-US" altLang="ja-JP" sz="1800" dirty="0" smtClean="0"/>
              <a:t>DSB</a:t>
            </a:r>
            <a:r>
              <a:rPr kumimoji="1" lang="ja-JP" altLang="en-US" sz="1800" dirty="0" smtClean="0"/>
              <a:t>命令を入れる必要がある．</a:t>
            </a:r>
            <a:endParaRPr lang="en-US" altLang="ja-JP" sz="1800" dirty="0"/>
          </a:p>
          <a:p>
            <a:r>
              <a:rPr kumimoji="1" lang="ja-JP" altLang="en-US" sz="1800" dirty="0" smtClean="0"/>
              <a:t>例えば，ページテーブルの書き換えの例は，次のようになる</a:t>
            </a:r>
            <a:endParaRPr kumimoji="1" lang="en-US" altLang="ja-JP" sz="1800" dirty="0" smtClean="0"/>
          </a:p>
          <a:p>
            <a:pPr lvl="1"/>
            <a:r>
              <a:rPr kumimoji="1" lang="en-US" altLang="ja-JP" sz="1800" dirty="0" smtClean="0"/>
              <a:t>DSB</a:t>
            </a:r>
            <a:r>
              <a:rPr kumimoji="1" lang="ja-JP" altLang="en-US" sz="1800" dirty="0" smtClean="0"/>
              <a:t>はメンテナンス操作が終了することを保証するために必要であり，</a:t>
            </a:r>
            <a:r>
              <a:rPr kumimoji="1" lang="en-US" altLang="ja-JP" sz="1800" dirty="0" smtClean="0"/>
              <a:t>ISB</a:t>
            </a:r>
            <a:r>
              <a:rPr kumimoji="1" lang="ja-JP" altLang="en-US" sz="1800" dirty="0" smtClean="0"/>
              <a:t>命令はこれらの操作が後続の命令では有効となるために必要である．</a:t>
            </a:r>
            <a:endParaRPr kumimoji="1" lang="en-US" altLang="ja-JP" sz="1800" dirty="0" smtClean="0"/>
          </a:p>
          <a:p>
            <a:endParaRPr kumimoji="1" lang="en-US" altLang="ja-JP" sz="1800" dirty="0" smtClean="0"/>
          </a:p>
          <a:p>
            <a:endParaRPr lang="en-US" altLang="ja-JP" sz="1800" dirty="0"/>
          </a:p>
          <a:p>
            <a:endParaRPr kumimoji="1" lang="en-US" altLang="ja-JP" sz="1800" dirty="0" smtClean="0"/>
          </a:p>
          <a:p>
            <a:endParaRPr kumimoji="1" lang="en-US" altLang="ja-JP" sz="1800" dirty="0" smtClean="0"/>
          </a:p>
          <a:p>
            <a:r>
              <a:rPr kumimoji="1" lang="ja-JP" altLang="en-US" sz="1800" dirty="0" smtClean="0"/>
              <a:t>プロセッサは</a:t>
            </a:r>
            <a:r>
              <a:rPr kumimoji="1" lang="en-US" altLang="ja-JP" sz="1800" dirty="0" smtClean="0"/>
              <a:t>Normal</a:t>
            </a:r>
            <a:r>
              <a:rPr kumimoji="1" lang="ja-JP" altLang="en-US" sz="1800" dirty="0" smtClean="0"/>
              <a:t>メモリに対して常に投機アクセスを行う．そのため，何処にバリア命令が必要か考える場合はロード・ストア命令による明示的なアクセスのみを考えてはいけない．</a:t>
            </a:r>
            <a:endParaRPr kumimoji="1" lang="en-US" altLang="ja-JP" sz="1800" dirty="0" smtClean="0"/>
          </a:p>
          <a:p>
            <a:endParaRPr kumimoji="1" lang="en-US" altLang="ja-JP" sz="1800" dirty="0" smtClean="0"/>
          </a:p>
          <a:p>
            <a:pPr lvl="1"/>
            <a:endParaRPr kumimoji="1"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pic>
        <p:nvPicPr>
          <p:cNvPr id="5" name="図 4"/>
          <p:cNvPicPr>
            <a:picLocks noChangeAspect="1"/>
          </p:cNvPicPr>
          <p:nvPr/>
        </p:nvPicPr>
        <p:blipFill>
          <a:blip r:embed="rId2"/>
          <a:stretch>
            <a:fillRect/>
          </a:stretch>
        </p:blipFill>
        <p:spPr>
          <a:xfrm>
            <a:off x="1905529" y="4014787"/>
            <a:ext cx="5695950" cy="1000125"/>
          </a:xfrm>
          <a:prstGeom prst="rect">
            <a:avLst/>
          </a:prstGeom>
        </p:spPr>
      </p:pic>
    </p:spTree>
    <p:extLst>
      <p:ext uri="{BB962C8B-B14F-4D97-AF65-F5344CB8AC3E}">
        <p14:creationId xmlns:p14="http://schemas.microsoft.com/office/powerpoint/2010/main" val="228477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One-way barriers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AArch64</a:t>
            </a:r>
            <a:r>
              <a:rPr kumimoji="1" lang="ja-JP" altLang="en-US" sz="1800" dirty="0" err="1" smtClean="0"/>
              <a:t>には</a:t>
            </a:r>
            <a:r>
              <a:rPr kumimoji="1" lang="ja-JP" altLang="en-US" sz="1800" dirty="0" smtClean="0"/>
              <a:t>暗黙的なバリアを伴う新しいロード・ストア命令が追加されている</a:t>
            </a:r>
            <a:endParaRPr kumimoji="1" lang="en-US" altLang="ja-JP" sz="1800" dirty="0" smtClean="0"/>
          </a:p>
          <a:p>
            <a:pPr lvl="1"/>
            <a:r>
              <a:rPr kumimoji="1" lang="en-US" altLang="ja-JP" sz="1800" dirty="0" smtClean="0"/>
              <a:t>Load-Acquire(LDAR)</a:t>
            </a:r>
          </a:p>
          <a:p>
            <a:pPr lvl="2"/>
            <a:r>
              <a:rPr lang="en-US" altLang="ja-JP" sz="1800" dirty="0" smtClean="0"/>
              <a:t>LDAR</a:t>
            </a:r>
            <a:r>
              <a:rPr lang="ja-JP" altLang="en-US" sz="1800" dirty="0" smtClean="0"/>
              <a:t>の後のロード・ストア命令はプログラム順に実行される．そして，</a:t>
            </a:r>
            <a:r>
              <a:rPr lang="en-US" altLang="ja-JP" sz="1800" dirty="0" smtClean="0"/>
              <a:t>LDAR</a:t>
            </a:r>
            <a:r>
              <a:rPr lang="ja-JP" altLang="en-US" sz="1800" dirty="0" smtClean="0"/>
              <a:t>で指定した共有ドメインのターゲットアドレスは</a:t>
            </a:r>
            <a:r>
              <a:rPr lang="en-US" altLang="ja-JP" sz="1800" dirty="0" smtClean="0"/>
              <a:t>LDAR</a:t>
            </a:r>
            <a:r>
              <a:rPr lang="ja-JP" altLang="en-US" sz="1800" dirty="0" smtClean="0"/>
              <a:t>の後に観測される</a:t>
            </a:r>
            <a:endParaRPr kumimoji="1" lang="en-US" altLang="ja-JP" sz="1800" dirty="0" smtClean="0"/>
          </a:p>
          <a:p>
            <a:pPr lvl="1"/>
            <a:r>
              <a:rPr lang="en-US" altLang="ja-JP" sz="1800" dirty="0" smtClean="0"/>
              <a:t>Store-Release(STLR)</a:t>
            </a:r>
          </a:p>
          <a:p>
            <a:pPr lvl="2"/>
            <a:r>
              <a:rPr lang="en-US" altLang="ja-JP" sz="1800" dirty="0" smtClean="0"/>
              <a:t>STLR</a:t>
            </a:r>
            <a:r>
              <a:rPr lang="ja-JP" altLang="en-US" sz="1800" dirty="0" smtClean="0"/>
              <a:t>で指定したアドレスが，共有</a:t>
            </a:r>
            <a:r>
              <a:rPr lang="ja-JP" altLang="en-US" sz="1800" dirty="0"/>
              <a:t>ドメインの</a:t>
            </a:r>
            <a:r>
              <a:rPr lang="ja-JP" altLang="en-US" sz="1800" dirty="0" smtClean="0"/>
              <a:t>ターゲットアドレスあれば，同じアドレスに対するロード・ストア命令は</a:t>
            </a:r>
            <a:r>
              <a:rPr lang="en-US" altLang="ja-JP" sz="1800" dirty="0" smtClean="0"/>
              <a:t>STLR</a:t>
            </a:r>
            <a:r>
              <a:rPr lang="ja-JP" altLang="en-US" sz="1800" dirty="0" smtClean="0"/>
              <a:t>の前に観測される</a:t>
            </a:r>
            <a:endParaRPr kumimoji="1" lang="en-US" altLang="ja-JP" sz="1800" dirty="0"/>
          </a:p>
          <a:p>
            <a:r>
              <a:rPr kumimoji="1" lang="ja-JP" altLang="en-US" sz="1800" dirty="0" smtClean="0"/>
              <a:t>排他バージョン</a:t>
            </a:r>
            <a:endParaRPr kumimoji="1" lang="en-US" altLang="ja-JP" sz="1800" dirty="0" smtClean="0"/>
          </a:p>
          <a:p>
            <a:pPr lvl="1"/>
            <a:r>
              <a:rPr lang="en-US" altLang="ja-JP" sz="1800" dirty="0" smtClean="0"/>
              <a:t>LDARX, STLRX</a:t>
            </a:r>
            <a:endParaRPr kumimoji="1" lang="en-US" altLang="ja-JP" sz="1800" dirty="0"/>
          </a:p>
          <a:p>
            <a:r>
              <a:rPr kumimoji="1" lang="ja-JP" altLang="en-US" sz="1800" dirty="0" smtClean="0"/>
              <a:t>データバリア命令と異なり，バリアをどの共有ドメインに限定するか指定することが可能である．</a:t>
            </a:r>
            <a:r>
              <a:rPr kumimoji="1" lang="en-US" altLang="ja-JP" sz="1800" dirty="0" smtClean="0"/>
              <a:t>LDAR</a:t>
            </a:r>
            <a:r>
              <a:rPr kumimoji="1" lang="ja-JP" altLang="en-US" sz="1800" dirty="0" smtClean="0"/>
              <a:t>と</a:t>
            </a:r>
            <a:r>
              <a:rPr kumimoji="1" lang="en-US" altLang="ja-JP" sz="1800" dirty="0" smtClean="0"/>
              <a:t>STLR</a:t>
            </a:r>
            <a:r>
              <a:rPr kumimoji="1" lang="ja-JP" altLang="en-US" sz="1800" dirty="0" smtClean="0"/>
              <a:t>はアドレスの属性を使用する</a:t>
            </a:r>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143198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Memory Ordering</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メモリオーダの考慮</a:t>
            </a:r>
            <a:endParaRPr kumimoji="1" lang="en-US" altLang="ja-JP" sz="1800" dirty="0" smtClean="0"/>
          </a:p>
          <a:p>
            <a:pPr lvl="1"/>
            <a:r>
              <a:rPr kumimoji="1" lang="ja-JP" altLang="en-US" sz="1800" dirty="0" smtClean="0"/>
              <a:t>ハードウェア操作，他コアで動作するプログラムとのやり取り，実行命令の直接的なロード・ストア，ページテーブルの変更を行う場合に考慮する必要がある</a:t>
            </a:r>
            <a:endParaRPr kumimoji="1" lang="en-US" altLang="ja-JP" sz="1800" dirty="0" smtClean="0"/>
          </a:p>
          <a:p>
            <a:pPr lvl="2"/>
            <a:r>
              <a:rPr kumimoji="1" lang="en-US" altLang="ja-JP" sz="1800" dirty="0" smtClean="0"/>
              <a:t>OS</a:t>
            </a:r>
            <a:r>
              <a:rPr kumimoji="1" lang="ja-JP" altLang="en-US" sz="1800" dirty="0" smtClean="0"/>
              <a:t>コード，デバイスドライバ，</a:t>
            </a:r>
            <a:r>
              <a:rPr kumimoji="1" lang="en-US" altLang="ja-JP" sz="1800" dirty="0" smtClean="0"/>
              <a:t>Hypervisor, JIT</a:t>
            </a:r>
            <a:r>
              <a:rPr kumimoji="1" lang="ja-JP" altLang="en-US" sz="1800" dirty="0" smtClean="0"/>
              <a:t>コンパイラ，マルチスレッドライブラリを開発する場合に必要</a:t>
            </a:r>
            <a:endParaRPr kumimoji="1" lang="en-US" altLang="ja-JP" sz="1800" dirty="0" smtClean="0"/>
          </a:p>
          <a:p>
            <a:pPr lvl="2"/>
            <a:r>
              <a:rPr kumimoji="1" lang="ja-JP" altLang="en-US" sz="1800" dirty="0" smtClean="0"/>
              <a:t>プログラム中の何処のメモリアクセスを</a:t>
            </a:r>
            <a:r>
              <a:rPr kumimoji="1" lang="en-US" altLang="ja-JP" sz="1800" dirty="0" smtClean="0"/>
              <a:t>explicit</a:t>
            </a:r>
            <a:r>
              <a:rPr lang="en-US" altLang="ja-JP" sz="1800" dirty="0" smtClean="0"/>
              <a:t>(</a:t>
            </a:r>
            <a:r>
              <a:rPr lang="ja-JP" altLang="en-US" sz="1800" dirty="0" smtClean="0"/>
              <a:t>他のコアやデバイスから観測可能とすること</a:t>
            </a:r>
            <a:r>
              <a:rPr lang="en-US" altLang="ja-JP" sz="1800" dirty="0" smtClean="0"/>
              <a:t>)</a:t>
            </a:r>
            <a:r>
              <a:rPr kumimoji="1" lang="ja-JP" altLang="en-US" sz="1800" dirty="0" smtClean="0"/>
              <a:t>にする必要があるか明らかにする必要がある．これは正しいバリア命令で実現できる</a:t>
            </a:r>
            <a:endParaRPr kumimoji="1" lang="en-US" altLang="ja-JP" sz="1800" dirty="0" smtClean="0"/>
          </a:p>
          <a:p>
            <a:pPr lvl="1"/>
            <a:r>
              <a:rPr kumimoji="1" lang="ja-JP" altLang="en-US" sz="1800" dirty="0" smtClean="0"/>
              <a:t>デバイスドライバ，</a:t>
            </a:r>
            <a:r>
              <a:rPr kumimoji="1" lang="en-US" altLang="ja-JP" sz="1800" dirty="0" err="1" smtClean="0"/>
              <a:t>Pthread</a:t>
            </a:r>
            <a:r>
              <a:rPr kumimoji="1" lang="ja-JP" altLang="en-US" sz="1800" dirty="0" err="1" smtClean="0"/>
              <a:t>，</a:t>
            </a:r>
            <a:r>
              <a:rPr kumimoji="1" lang="en-US" altLang="ja-JP" sz="1800" dirty="0" smtClean="0"/>
              <a:t>OS</a:t>
            </a:r>
            <a:r>
              <a:rPr kumimoji="1" lang="ja-JP" altLang="en-US" sz="1800" dirty="0" smtClean="0"/>
              <a:t>によりページングされたメモリを操作する場合はこれらのコードで適切に扱われるため必要ない．</a:t>
            </a:r>
            <a:endParaRPr kumimoji="1" lang="en-US" altLang="ja-JP" sz="1800" dirty="0" smtClean="0"/>
          </a:p>
          <a:p>
            <a:r>
              <a:rPr kumimoji="1" lang="ja-JP" altLang="en-US" sz="1800" dirty="0" smtClean="0"/>
              <a:t>ウイークオーダメモリモデル</a:t>
            </a:r>
            <a:endParaRPr kumimoji="1" lang="en-US" altLang="ja-JP" sz="1800" dirty="0" smtClean="0"/>
          </a:p>
          <a:p>
            <a:pPr lvl="1"/>
            <a:r>
              <a:rPr lang="en-US" altLang="ja-JP" sz="1800" dirty="0" smtClean="0"/>
              <a:t>ARMv8</a:t>
            </a:r>
            <a:r>
              <a:rPr lang="ja-JP" altLang="en-US" sz="1800" dirty="0" smtClean="0"/>
              <a:t>で採用しているメモリモデル</a:t>
            </a:r>
            <a:endParaRPr lang="en-US" altLang="ja-JP" sz="1800" dirty="0" smtClean="0"/>
          </a:p>
          <a:p>
            <a:pPr lvl="1"/>
            <a:r>
              <a:rPr kumimoji="1" lang="ja-JP" altLang="en-US" sz="1800" dirty="0" smtClean="0"/>
              <a:t>メモリアクセスがプログラム中のロード・ストア命令の順序と一致しない</a:t>
            </a:r>
            <a:endParaRPr kumimoji="1" lang="en-US" altLang="ja-JP" sz="1800" dirty="0" smtClean="0"/>
          </a:p>
          <a:p>
            <a:pPr lvl="2"/>
            <a:r>
              <a:rPr kumimoji="1" lang="ja-JP" altLang="en-US" sz="1800" dirty="0" smtClean="0"/>
              <a:t>プロセッサはメモリアリードの順序を再スケジューリング可能</a:t>
            </a:r>
            <a:endParaRPr kumimoji="1" lang="en-US" altLang="ja-JP" sz="1800" dirty="0" smtClean="0"/>
          </a:p>
          <a:p>
            <a:pPr lvl="2"/>
            <a:r>
              <a:rPr kumimoji="1" lang="ja-JP" altLang="en-US" sz="1800" dirty="0" smtClean="0"/>
              <a:t>ライトも同様に</a:t>
            </a:r>
            <a:r>
              <a:rPr lang="ja-JP" altLang="en-US" sz="1800" dirty="0"/>
              <a:t>再スケジューリング可能</a:t>
            </a:r>
            <a:endParaRPr lang="en-US" altLang="ja-JP" sz="1800" dirty="0"/>
          </a:p>
          <a:p>
            <a:pPr lvl="1"/>
            <a:r>
              <a:rPr kumimoji="1" lang="ja-JP" altLang="en-US" sz="1800" dirty="0" smtClean="0"/>
              <a:t>これにより，キャッシュやライトバッファを用いて，外部メモリとプロセッサ間のアクセスの効率化やレイテンシの削減を実現することが可能となり，性能向上を実現できる．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2903369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One-way barriers</a:t>
            </a:r>
            <a:endParaRPr kumimoji="1" lang="ja-JP" altLang="en-US" dirty="0"/>
          </a:p>
        </p:txBody>
      </p:sp>
      <p:sp>
        <p:nvSpPr>
          <p:cNvPr id="3" name="コンテンツ プレースホルダー 2"/>
          <p:cNvSpPr>
            <a:spLocks noGrp="1"/>
          </p:cNvSpPr>
          <p:nvPr>
            <p:ph idx="1"/>
          </p:nvPr>
        </p:nvSpPr>
        <p:spPr/>
        <p:txBody>
          <a:bodyPr/>
          <a:lstStyle/>
          <a:p>
            <a:r>
              <a:rPr lang="en-US" altLang="ja-JP" dirty="0"/>
              <a:t>LDAR</a:t>
            </a:r>
            <a:r>
              <a:rPr lang="ja-JP" altLang="en-US" dirty="0"/>
              <a:t>命令は</a:t>
            </a:r>
            <a:r>
              <a:rPr lang="en-US" altLang="ja-JP" dirty="0"/>
              <a:t>LDAR</a:t>
            </a:r>
            <a:r>
              <a:rPr lang="ja-JP" altLang="en-US" dirty="0"/>
              <a:t>以降の全てのメモリアクセス命令は</a:t>
            </a:r>
            <a:r>
              <a:rPr lang="en-US" altLang="ja-JP" dirty="0"/>
              <a:t>LDAR</a:t>
            </a:r>
            <a:r>
              <a:rPr lang="ja-JP" altLang="en-US" dirty="0"/>
              <a:t>の後に観測可能となることを保証する</a:t>
            </a:r>
            <a:r>
              <a:rPr lang="ja-JP" altLang="en-US" dirty="0" smtClean="0"/>
              <a:t>．</a:t>
            </a:r>
            <a:endParaRPr lang="en-US" altLang="ja-JP" dirty="0" smtClean="0"/>
          </a:p>
          <a:p>
            <a:endParaRPr lang="en-US" altLang="ja-JP" dirty="0"/>
          </a:p>
          <a:p>
            <a:r>
              <a:rPr lang="en-US" altLang="ja-JP" dirty="0" smtClean="0"/>
              <a:t>STLR</a:t>
            </a:r>
            <a:r>
              <a:rPr lang="ja-JP" altLang="en-US" dirty="0"/>
              <a:t>は</a:t>
            </a:r>
            <a:r>
              <a:rPr lang="en-US" altLang="ja-JP" dirty="0"/>
              <a:t>STR</a:t>
            </a:r>
            <a:r>
              <a:rPr lang="ja-JP" altLang="en-US" dirty="0"/>
              <a:t>より前の全てのメモリアクセスが</a:t>
            </a:r>
            <a:r>
              <a:rPr lang="en-US" altLang="ja-JP" dirty="0"/>
              <a:t>STLR</a:t>
            </a:r>
            <a:r>
              <a:rPr lang="ja-JP" altLang="en-US" dirty="0"/>
              <a:t>が観測となる前に観測可能となることを保証する．そして，ストアはシステム上の全ての箇所で観測可能となる．</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pic>
        <p:nvPicPr>
          <p:cNvPr id="5" name="図 4"/>
          <p:cNvPicPr>
            <a:picLocks noChangeAspect="1"/>
          </p:cNvPicPr>
          <p:nvPr/>
        </p:nvPicPr>
        <p:blipFill>
          <a:blip r:embed="rId2"/>
          <a:stretch>
            <a:fillRect/>
          </a:stretch>
        </p:blipFill>
        <p:spPr>
          <a:xfrm>
            <a:off x="2952750" y="3468052"/>
            <a:ext cx="3771900" cy="2733675"/>
          </a:xfrm>
          <a:prstGeom prst="rect">
            <a:avLst/>
          </a:prstGeom>
        </p:spPr>
      </p:pic>
    </p:spTree>
    <p:extLst>
      <p:ext uri="{BB962C8B-B14F-4D97-AF65-F5344CB8AC3E}">
        <p14:creationId xmlns:p14="http://schemas.microsoft.com/office/powerpoint/2010/main" val="2503292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ISB in more detail</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コンテキスト</a:t>
            </a:r>
            <a:endParaRPr kumimoji="1" lang="en-US" altLang="ja-JP" sz="1800" dirty="0" smtClean="0"/>
          </a:p>
          <a:p>
            <a:pPr lvl="1"/>
            <a:r>
              <a:rPr kumimoji="1" lang="en-US" altLang="ja-JP" sz="1800" dirty="0" smtClean="0"/>
              <a:t>ARMv8</a:t>
            </a:r>
            <a:r>
              <a:rPr kumimoji="1" lang="ja-JP" altLang="en-US" sz="1800" dirty="0" smtClean="0"/>
              <a:t>アーキテクチャではシステムレジスタの状態を示す</a:t>
            </a:r>
            <a:endParaRPr kumimoji="1" lang="en-US" altLang="ja-JP" sz="1800" dirty="0" smtClean="0"/>
          </a:p>
          <a:p>
            <a:pPr lvl="1"/>
            <a:endParaRPr kumimoji="1" lang="en-US" altLang="ja-JP" sz="1800" dirty="0" smtClean="0"/>
          </a:p>
          <a:p>
            <a:r>
              <a:rPr kumimoji="1" lang="ja-JP" altLang="en-US" sz="1800" dirty="0" smtClean="0"/>
              <a:t>コンテキスト変更命令</a:t>
            </a:r>
            <a:endParaRPr kumimoji="1" lang="en-US" altLang="ja-JP" sz="1800" dirty="0" smtClean="0"/>
          </a:p>
          <a:p>
            <a:pPr lvl="1"/>
            <a:r>
              <a:rPr kumimoji="1" lang="ja-JP" altLang="en-US" sz="1800" dirty="0" smtClean="0"/>
              <a:t>キャッシュ，</a:t>
            </a:r>
            <a:r>
              <a:rPr kumimoji="1" lang="en-US" altLang="ja-JP" sz="1800" dirty="0" smtClean="0"/>
              <a:t>TLB</a:t>
            </a:r>
            <a:r>
              <a:rPr kumimoji="1" lang="ja-JP" altLang="en-US" sz="1800" dirty="0" err="1" smtClean="0"/>
              <a:t>，</a:t>
            </a:r>
            <a:r>
              <a:rPr kumimoji="1" lang="ja-JP" altLang="en-US" sz="1800" dirty="0" smtClean="0"/>
              <a:t>分岐予測メンテナンス命令</a:t>
            </a:r>
            <a:endParaRPr kumimoji="1" lang="en-US" altLang="ja-JP" sz="1800" dirty="0" smtClean="0"/>
          </a:p>
          <a:p>
            <a:pPr lvl="1"/>
            <a:r>
              <a:rPr kumimoji="1" lang="en-US" altLang="ja-JP" sz="1800" dirty="0" smtClean="0"/>
              <a:t>SCTLR_EL1</a:t>
            </a:r>
            <a:r>
              <a:rPr kumimoji="1" lang="ja-JP" altLang="en-US" sz="1800" dirty="0" smtClean="0"/>
              <a:t>や</a:t>
            </a:r>
            <a:r>
              <a:rPr kumimoji="1" lang="en-US" altLang="ja-JP" sz="1800" dirty="0" smtClean="0"/>
              <a:t>,TCR_EL1</a:t>
            </a:r>
            <a:r>
              <a:rPr kumimoji="1" lang="ja-JP" altLang="en-US" sz="1800" dirty="0" err="1" smtClean="0"/>
              <a:t>，</a:t>
            </a:r>
            <a:r>
              <a:rPr kumimoji="1" lang="en-US" altLang="ja-JP" sz="1800" dirty="0" smtClean="0"/>
              <a:t>TTBRn_EL1</a:t>
            </a:r>
            <a:r>
              <a:rPr kumimoji="1" lang="ja-JP" altLang="en-US" sz="1800" dirty="0" smtClean="0"/>
              <a:t>等のシステムコントロールレジスタの変更</a:t>
            </a:r>
            <a:endParaRPr kumimoji="1" lang="en-US" altLang="ja-JP" sz="1800" dirty="0" smtClean="0"/>
          </a:p>
          <a:p>
            <a:pPr lvl="1"/>
            <a:r>
              <a:rPr lang="ja-JP" altLang="en-US" sz="1800" dirty="0"/>
              <a:t>コンテキスト変更</a:t>
            </a:r>
            <a:r>
              <a:rPr lang="ja-JP" altLang="en-US" sz="1800" dirty="0" smtClean="0"/>
              <a:t>命令の変更の影響は，コンテキスト同期イベントの後に観測可能である</a:t>
            </a:r>
            <a:endParaRPr lang="en-US" altLang="ja-JP" sz="1800" dirty="0" smtClean="0"/>
          </a:p>
          <a:p>
            <a:pPr lvl="1"/>
            <a:endParaRPr lang="en-US" altLang="ja-JP" sz="1800" dirty="0" smtClean="0"/>
          </a:p>
          <a:p>
            <a:r>
              <a:rPr lang="ja-JP" altLang="en-US" sz="1800" dirty="0"/>
              <a:t>コンテキスト同期</a:t>
            </a:r>
            <a:r>
              <a:rPr lang="ja-JP" altLang="en-US" sz="1800" dirty="0" smtClean="0"/>
              <a:t>イベント</a:t>
            </a:r>
            <a:endParaRPr lang="en-US" altLang="ja-JP" sz="1800" dirty="0" smtClean="0"/>
          </a:p>
          <a:p>
            <a:pPr lvl="1"/>
            <a:r>
              <a:rPr lang="ja-JP" altLang="en-US" sz="1800" dirty="0" smtClean="0"/>
              <a:t>例外受け付け</a:t>
            </a:r>
            <a:endParaRPr lang="en-US" altLang="ja-JP" sz="1800" dirty="0" smtClean="0"/>
          </a:p>
          <a:p>
            <a:pPr lvl="1"/>
            <a:r>
              <a:rPr lang="ja-JP" altLang="en-US" sz="1800" dirty="0" smtClean="0"/>
              <a:t>例外からのリターン</a:t>
            </a:r>
            <a:endParaRPr lang="en-US" altLang="ja-JP" sz="1800" dirty="0" smtClean="0"/>
          </a:p>
          <a:p>
            <a:pPr lvl="1"/>
            <a:r>
              <a:rPr lang="en-US" altLang="ja-JP" sz="1800" dirty="0" smtClean="0"/>
              <a:t>ISB</a:t>
            </a:r>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Tree>
    <p:extLst>
      <p:ext uri="{BB962C8B-B14F-4D97-AF65-F5344CB8AC3E}">
        <p14:creationId xmlns:p14="http://schemas.microsoft.com/office/powerpoint/2010/main" val="1672554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ISB in more detail</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ISB</a:t>
            </a:r>
            <a:r>
              <a:rPr lang="ja-JP" altLang="en-US" sz="1800" dirty="0"/>
              <a:t>の振る舞い</a:t>
            </a:r>
            <a:endParaRPr lang="en-US" altLang="ja-JP" sz="1800" dirty="0"/>
          </a:p>
          <a:p>
            <a:pPr lvl="1"/>
            <a:r>
              <a:rPr lang="en-US" altLang="ja-JP" sz="1800" dirty="0"/>
              <a:t>ISB</a:t>
            </a:r>
            <a:r>
              <a:rPr lang="ja-JP" altLang="en-US" sz="1800" dirty="0"/>
              <a:t>はパイプラインをフラッシュして，命令をキャッシュやメモリから読み込み，</a:t>
            </a:r>
            <a:r>
              <a:rPr lang="en-US" altLang="ja-JP" sz="1800" dirty="0"/>
              <a:t>ISB</a:t>
            </a:r>
            <a:r>
              <a:rPr lang="ja-JP" altLang="en-US" sz="1800" dirty="0"/>
              <a:t>前のコンテキスト変更命令の影響が</a:t>
            </a:r>
            <a:r>
              <a:rPr lang="en-US" altLang="ja-JP" sz="1800" dirty="0"/>
              <a:t>ISB</a:t>
            </a:r>
            <a:r>
              <a:rPr lang="ja-JP" altLang="en-US" sz="1800" dirty="0"/>
              <a:t>の後の命令には反映するようにする</a:t>
            </a:r>
            <a:endParaRPr lang="en-US" altLang="ja-JP" sz="1800" dirty="0"/>
          </a:p>
          <a:p>
            <a:pPr lvl="1"/>
            <a:r>
              <a:rPr lang="en-US" altLang="ja-JP" sz="1800" dirty="0"/>
              <a:t>ISB</a:t>
            </a:r>
            <a:r>
              <a:rPr lang="ja-JP" altLang="en-US" sz="1800" dirty="0"/>
              <a:t>後のコンテキスト変更命令の影響が</a:t>
            </a:r>
            <a:r>
              <a:rPr lang="en-US" altLang="ja-JP" sz="1800" dirty="0"/>
              <a:t>ISB</a:t>
            </a:r>
            <a:r>
              <a:rPr lang="ja-JP" altLang="en-US" sz="1800" dirty="0"/>
              <a:t>の前の命令には影響しないようにする</a:t>
            </a:r>
            <a:r>
              <a:rPr lang="ja-JP" altLang="en-US" sz="1800" dirty="0" smtClean="0"/>
              <a:t>．</a:t>
            </a:r>
            <a:endParaRPr lang="en-US" altLang="ja-JP" sz="1800" dirty="0" smtClean="0"/>
          </a:p>
          <a:p>
            <a:pPr lvl="1"/>
            <a:r>
              <a:rPr lang="en-US" altLang="ja-JP" sz="1800" dirty="0" smtClean="0"/>
              <a:t>ISB</a:t>
            </a:r>
            <a:r>
              <a:rPr lang="ja-JP" altLang="en-US" sz="1800" dirty="0" smtClean="0"/>
              <a:t>をプロセッサレジスタを操作する全ての命令の後に入れる必要があるという意味ではない．</a:t>
            </a:r>
            <a:endParaRPr lang="en-US" altLang="ja-JP" sz="1800" dirty="0" smtClean="0"/>
          </a:p>
          <a:p>
            <a:pPr lvl="2"/>
            <a:r>
              <a:rPr lang="ja-JP" altLang="en-US" sz="1800" dirty="0" smtClean="0"/>
              <a:t>例えば，</a:t>
            </a:r>
            <a:r>
              <a:rPr lang="en-US" altLang="ja-JP" sz="1800" dirty="0" smtClean="0"/>
              <a:t>ELRs, SP, SPSR</a:t>
            </a:r>
            <a:r>
              <a:rPr lang="ja-JP" altLang="en-US" sz="1800" dirty="0" err="1" smtClean="0"/>
              <a:t>，</a:t>
            </a:r>
            <a:r>
              <a:rPr lang="en-US" altLang="ja-JP" sz="1800" dirty="0" smtClean="0"/>
              <a:t>PSTATE</a:t>
            </a:r>
            <a:r>
              <a:rPr lang="ja-JP" altLang="en-US" sz="1800" dirty="0" smtClean="0"/>
              <a:t>のフィールドへの読み書きは，他の命令と相対的な順序で実行される</a:t>
            </a:r>
            <a:endParaRPr lang="en-US" altLang="ja-JP" sz="1800" dirty="0" smtClean="0"/>
          </a:p>
          <a:p>
            <a:pPr lvl="1"/>
            <a:r>
              <a:rPr lang="ja-JP" altLang="en-US" sz="1800" dirty="0" smtClean="0"/>
              <a:t>浮動小数点ユニットと</a:t>
            </a:r>
            <a:r>
              <a:rPr lang="en-US" altLang="ja-JP" sz="1800" dirty="0" smtClean="0"/>
              <a:t>NEDO</a:t>
            </a:r>
            <a:r>
              <a:rPr lang="ja-JP" altLang="en-US" sz="1800" dirty="0" smtClean="0"/>
              <a:t>を有効にする例を示す</a:t>
            </a:r>
            <a:endParaRPr lang="en-US" altLang="ja-JP" sz="1800" dirty="0" smtClean="0"/>
          </a:p>
          <a:p>
            <a:pPr lvl="2"/>
            <a:r>
              <a:rPr lang="en-US" altLang="ja-JP" sz="1800" dirty="0" smtClean="0"/>
              <a:t>CPACR_EL1</a:t>
            </a:r>
            <a:r>
              <a:rPr lang="ja-JP" altLang="en-US" sz="1800" dirty="0" smtClean="0"/>
              <a:t>の</a:t>
            </a:r>
            <a:r>
              <a:rPr lang="en-US" altLang="ja-JP" sz="1800" dirty="0" smtClean="0"/>
              <a:t>bit[20]</a:t>
            </a:r>
            <a:r>
              <a:rPr lang="ja-JP" altLang="en-US" sz="1800" dirty="0" smtClean="0"/>
              <a:t>を書き込むことで実現可能である．</a:t>
            </a:r>
            <a:endParaRPr lang="en-US" altLang="ja-JP" sz="1800" dirty="0" smtClean="0"/>
          </a:p>
          <a:p>
            <a:pPr lvl="2"/>
            <a:r>
              <a:rPr lang="en-US" altLang="ja-JP" sz="1800" dirty="0" smtClean="0"/>
              <a:t>ISB</a:t>
            </a:r>
            <a:r>
              <a:rPr lang="ja-JP" altLang="en-US" sz="1800" dirty="0" smtClean="0"/>
              <a:t>を入れることで</a:t>
            </a:r>
            <a:r>
              <a:rPr lang="en-US" altLang="ja-JP" sz="1800" dirty="0" smtClean="0"/>
              <a:t>NEON</a:t>
            </a:r>
            <a:r>
              <a:rPr lang="ja-JP" altLang="en-US" sz="1800" dirty="0" smtClean="0"/>
              <a:t>命令が実行される前に，</a:t>
            </a:r>
            <a:r>
              <a:rPr lang="en-US" altLang="ja-JP" sz="1800" dirty="0" smtClean="0"/>
              <a:t>NEON</a:t>
            </a:r>
            <a:r>
              <a:rPr lang="ja-JP" altLang="en-US" sz="1800" dirty="0" smtClean="0"/>
              <a:t>が有効になることを保証する</a:t>
            </a:r>
            <a:endParaRPr lang="en-US" altLang="ja-JP" sz="1800" dirty="0"/>
          </a:p>
          <a:p>
            <a:pPr lvl="1"/>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5" name="図 4"/>
          <p:cNvPicPr>
            <a:picLocks noChangeAspect="1"/>
          </p:cNvPicPr>
          <p:nvPr/>
        </p:nvPicPr>
        <p:blipFill>
          <a:blip r:embed="rId2"/>
          <a:stretch>
            <a:fillRect/>
          </a:stretch>
        </p:blipFill>
        <p:spPr>
          <a:xfrm>
            <a:off x="3473767" y="4949189"/>
            <a:ext cx="3064193" cy="1186139"/>
          </a:xfrm>
          <a:prstGeom prst="rect">
            <a:avLst/>
          </a:prstGeom>
        </p:spPr>
      </p:pic>
    </p:spTree>
    <p:extLst>
      <p:ext uri="{BB962C8B-B14F-4D97-AF65-F5344CB8AC3E}">
        <p14:creationId xmlns:p14="http://schemas.microsoft.com/office/powerpoint/2010/main" val="3847051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Use of barriers in C code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C11</a:t>
            </a:r>
            <a:r>
              <a:rPr kumimoji="1" lang="ja-JP" altLang="en-US" sz="1800" dirty="0" smtClean="0"/>
              <a:t>と</a:t>
            </a:r>
            <a:r>
              <a:rPr kumimoji="1" lang="en-US" altLang="ja-JP" sz="1800" dirty="0" smtClean="0"/>
              <a:t>C++11</a:t>
            </a:r>
            <a:r>
              <a:rPr kumimoji="1" lang="ja-JP" altLang="en-US" sz="1800" dirty="0" smtClean="0"/>
              <a:t>言語は，利用しやすいプラットホーム非依存のメモリモデルを持っている．</a:t>
            </a:r>
            <a:endParaRPr kumimoji="1" lang="en-US" altLang="ja-JP" sz="1800" dirty="0" smtClean="0"/>
          </a:p>
          <a:p>
            <a:pPr lvl="1"/>
            <a:r>
              <a:rPr kumimoji="1" lang="ja-JP" altLang="en-US" sz="1800" dirty="0" smtClean="0"/>
              <a:t>一方，全てのバージョンの</a:t>
            </a:r>
            <a:r>
              <a:rPr kumimoji="1" lang="en-US" altLang="ja-JP" sz="1800" dirty="0" smtClean="0"/>
              <a:t>C</a:t>
            </a:r>
            <a:r>
              <a:rPr kumimoji="1" lang="ja-JP" altLang="en-US" sz="1800" dirty="0" smtClean="0"/>
              <a:t>と</a:t>
            </a:r>
            <a:r>
              <a:rPr kumimoji="1" lang="en-US" altLang="ja-JP" sz="1800" dirty="0" smtClean="0"/>
              <a:t>C++</a:t>
            </a:r>
            <a:r>
              <a:rPr kumimoji="1" lang="ja-JP" altLang="en-US" sz="1800" dirty="0" smtClean="0"/>
              <a:t>言語は</a:t>
            </a:r>
            <a:r>
              <a:rPr lang="en-US" altLang="ja-JP" sz="1800" dirty="0" smtClean="0"/>
              <a:t>sequence points </a:t>
            </a:r>
            <a:r>
              <a:rPr lang="ja-JP" altLang="en-US" sz="1800" dirty="0" smtClean="0"/>
              <a:t>を持つ．</a:t>
            </a:r>
            <a:endParaRPr lang="en-US" altLang="ja-JP" sz="1800" dirty="0" smtClean="0"/>
          </a:p>
          <a:p>
            <a:pPr lvl="1"/>
            <a:r>
              <a:rPr lang="en-US" altLang="ja-JP" sz="1800" dirty="0"/>
              <a:t>sequence points </a:t>
            </a:r>
            <a:r>
              <a:rPr lang="ja-JP" altLang="en-US" sz="1800" dirty="0" smtClean="0"/>
              <a:t>は，</a:t>
            </a:r>
            <a:r>
              <a:rPr lang="en-US" altLang="ja-JP" sz="1800" dirty="0" smtClean="0"/>
              <a:t>C++</a:t>
            </a:r>
            <a:r>
              <a:rPr lang="ja-JP" altLang="en-US" sz="1800" dirty="0" smtClean="0"/>
              <a:t>のソースコードのコンパイラによるリオーダリングを防ぐ</a:t>
            </a:r>
            <a:endParaRPr lang="en-US" altLang="ja-JP" sz="1800" dirty="0" smtClean="0"/>
          </a:p>
          <a:p>
            <a:pPr lvl="1"/>
            <a:r>
              <a:rPr lang="ja-JP" altLang="en-US" sz="1800" dirty="0" smtClean="0"/>
              <a:t>オブジェクトコードのプロセッサの命令のリオーダリングや，リード・ライトバッファのリオーダリングを防ぐことは出来ない．</a:t>
            </a:r>
            <a:endParaRPr lang="en-US" altLang="ja-JP" sz="1800" dirty="0" smtClean="0"/>
          </a:p>
          <a:p>
            <a:pPr lvl="1"/>
            <a:r>
              <a:rPr lang="ja-JP" altLang="en-US" sz="1800" dirty="0" smtClean="0"/>
              <a:t>言い換えるとシングルスレッドコードにのみ関連する</a:t>
            </a:r>
            <a:endParaRPr lang="en-US" altLang="ja-JP" sz="1800" dirty="0" smtClean="0"/>
          </a:p>
          <a:p>
            <a:pPr lvl="1"/>
            <a:r>
              <a:rPr lang="ja-JP" altLang="en-US" sz="1800" dirty="0" smtClean="0"/>
              <a:t>マルチスレッドコードには，</a:t>
            </a:r>
            <a:r>
              <a:rPr lang="en-US" altLang="ja-JP" sz="1800" dirty="0" smtClean="0"/>
              <a:t>C11/C++11</a:t>
            </a:r>
            <a:r>
              <a:rPr lang="ja-JP" altLang="en-US" sz="1800" dirty="0" smtClean="0"/>
              <a:t>のメモリモデルや</a:t>
            </a:r>
            <a:r>
              <a:rPr lang="en-US" altLang="ja-JP" sz="1800" dirty="0" smtClean="0"/>
              <a:t>OS</a:t>
            </a:r>
            <a:r>
              <a:rPr lang="ja-JP" altLang="en-US" sz="1800" dirty="0" err="1" smtClean="0"/>
              <a:t>の提</a:t>
            </a:r>
            <a:r>
              <a:rPr lang="ja-JP" altLang="en-US" sz="1800" dirty="0" smtClean="0"/>
              <a:t>供すす同期メカニズムが必要である．</a:t>
            </a:r>
            <a:endParaRPr lang="en-US" altLang="ja-JP" sz="1800" dirty="0" smtClean="0"/>
          </a:p>
          <a:p>
            <a:pPr lvl="1"/>
            <a:r>
              <a:rPr lang="ja-JP" altLang="en-US" sz="1800" dirty="0" smtClean="0"/>
              <a:t>典型的には，コンパイラは</a:t>
            </a:r>
            <a:r>
              <a:rPr lang="en-US" altLang="ja-JP" sz="1800" dirty="0"/>
              <a:t>sequence points </a:t>
            </a:r>
            <a:r>
              <a:rPr lang="ja-JP" altLang="en-US" sz="1800" dirty="0" smtClean="0"/>
              <a:t>を超えてステートメントをリオーダすることは出来ない，コンパイラの最適化を抑制する</a:t>
            </a:r>
            <a:endParaRPr lang="en-US" altLang="ja-JP" sz="1800" dirty="0" smtClean="0"/>
          </a:p>
          <a:p>
            <a:pPr lvl="1"/>
            <a:r>
              <a:rPr lang="en-US" altLang="ja-JP" sz="1800" dirty="0"/>
              <a:t>sequence points </a:t>
            </a:r>
            <a:r>
              <a:rPr lang="ja-JP" altLang="en-US" sz="1800" dirty="0" smtClean="0"/>
              <a:t>の例は関数呼び出しや</a:t>
            </a:r>
            <a:r>
              <a:rPr lang="en-US" altLang="ja-JP" sz="1800" dirty="0" smtClean="0"/>
              <a:t>volatile</a:t>
            </a:r>
            <a:r>
              <a:rPr lang="ja-JP" altLang="en-US" sz="1800" dirty="0" smtClean="0"/>
              <a:t>変数のアクセスである</a:t>
            </a:r>
            <a:endParaRPr lang="en-US" altLang="ja-JP" sz="1800" dirty="0" smtClean="0"/>
          </a:p>
          <a:p>
            <a:pPr lvl="1"/>
            <a:r>
              <a:rPr kumimoji="1" lang="en-US" altLang="ja-JP" sz="1800" dirty="0" smtClean="0"/>
              <a:t>C</a:t>
            </a:r>
            <a:r>
              <a:rPr kumimoji="1" lang="ja-JP" altLang="en-US" sz="1800" dirty="0" smtClean="0"/>
              <a:t>言語では </a:t>
            </a:r>
            <a:r>
              <a:rPr lang="en-US" altLang="ja-JP" sz="1800" dirty="0"/>
              <a:t>sequence points </a:t>
            </a:r>
            <a:r>
              <a:rPr lang="en-US" altLang="ja-JP" sz="1800" dirty="0" smtClean="0"/>
              <a:t> </a:t>
            </a:r>
            <a:r>
              <a:rPr lang="ja-JP" altLang="en-US" sz="1800" dirty="0" smtClean="0"/>
              <a:t>を次のように定義している</a:t>
            </a:r>
            <a:endParaRPr lang="en-US" altLang="ja-JP" sz="1800" dirty="0" smtClean="0"/>
          </a:p>
          <a:p>
            <a:pPr lvl="2"/>
            <a:r>
              <a:rPr lang="en-US" altLang="ja-JP" sz="1800" dirty="0"/>
              <a:t>“At certain specified points in the execution sequence called sequence points, all side effects </a:t>
            </a:r>
            <a:r>
              <a:rPr lang="en-US" altLang="ja-JP" sz="1800" dirty="0" smtClean="0"/>
              <a:t>of previous </a:t>
            </a:r>
            <a:r>
              <a:rPr lang="en-US" altLang="ja-JP" sz="1800" dirty="0"/>
              <a:t>evaluations shall be complete and no side effects of subsequent evaluations shall </a:t>
            </a:r>
            <a:r>
              <a:rPr lang="en-US" altLang="ja-JP" sz="1800" dirty="0" smtClean="0"/>
              <a:t>have taken </a:t>
            </a:r>
            <a:r>
              <a:rPr lang="en-US" altLang="ja-JP" sz="1800" dirty="0"/>
              <a:t>place.”</a:t>
            </a:r>
            <a:r>
              <a:rPr lang="en-US" altLang="ja-JP" sz="1800" dirty="0"/>
              <a:t> </a:t>
            </a:r>
            <a:r>
              <a:rPr lang="en-US" altLang="ja-JP" dirty="0"/>
              <a:t/>
            </a:r>
            <a:br>
              <a:rPr lang="en-US" altLang="ja-JP" dirty="0"/>
            </a:b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spTree>
    <p:extLst>
      <p:ext uri="{BB962C8B-B14F-4D97-AF65-F5344CB8AC3E}">
        <p14:creationId xmlns:p14="http://schemas.microsoft.com/office/powerpoint/2010/main" val="1305809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Use of barriers in C code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Linux</a:t>
            </a:r>
            <a:r>
              <a:rPr kumimoji="1" lang="ja-JP" altLang="en-US" dirty="0" smtClean="0"/>
              <a:t>におけるバリア</a:t>
            </a:r>
            <a:endParaRPr kumimoji="1" lang="en-US" altLang="ja-JP" dirty="0" smtClean="0"/>
          </a:p>
          <a:p>
            <a:pPr lvl="1"/>
            <a:r>
              <a:rPr kumimoji="1" lang="en-US" altLang="ja-JP" dirty="0" smtClean="0"/>
              <a:t>Linux</a:t>
            </a:r>
            <a:r>
              <a:rPr kumimoji="1" lang="ja-JP" altLang="en-US" dirty="0" smtClean="0"/>
              <a:t>ではプラットホーム非依存のバリア関数を持つ</a:t>
            </a:r>
            <a:endParaRPr kumimoji="1" lang="en-US" altLang="ja-JP" dirty="0" smtClean="0"/>
          </a:p>
          <a:p>
            <a:pPr lvl="1"/>
            <a:r>
              <a:rPr kumimoji="1" lang="ja-JP" altLang="en-US" dirty="0" smtClean="0"/>
              <a:t>詳細は</a:t>
            </a:r>
            <a:r>
              <a:rPr lang="en-US" altLang="ja-JP" dirty="0" smtClean="0"/>
              <a:t>Linux</a:t>
            </a:r>
            <a:r>
              <a:rPr lang="ja-JP" altLang="en-US" dirty="0" smtClean="0"/>
              <a:t>の </a:t>
            </a:r>
            <a:r>
              <a:rPr lang="en-US" altLang="ja-JP" dirty="0" smtClean="0"/>
              <a:t>memory-barriers.txt </a:t>
            </a:r>
            <a:r>
              <a:rPr lang="ja-JP" altLang="en-US" dirty="0" smtClean="0"/>
              <a:t>を参照のこと</a:t>
            </a:r>
            <a:endParaRPr lang="en-US" altLang="ja-JP" dirty="0" smtClean="0"/>
          </a:p>
          <a:p>
            <a:pPr lvl="2"/>
            <a:r>
              <a:rPr lang="en-US" altLang="ja-JP" dirty="0"/>
              <a:t>https://git.kernel.org/cgit/linux/kernel/git/torvalds/linux.git/tree/Documentation/ </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spTree>
    <p:extLst>
      <p:ext uri="{BB962C8B-B14F-4D97-AF65-F5344CB8AC3E}">
        <p14:creationId xmlns:p14="http://schemas.microsoft.com/office/powerpoint/2010/main" val="540345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Non-temporal load and store pair</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Non-temporal load and store </a:t>
            </a:r>
            <a:endParaRPr lang="en-US" altLang="ja-JP" sz="1800" dirty="0" smtClean="0"/>
          </a:p>
          <a:p>
            <a:pPr lvl="1"/>
            <a:r>
              <a:rPr kumimoji="1" lang="en-US" altLang="ja-JP" sz="1800" dirty="0" smtClean="0"/>
              <a:t>ARMv8</a:t>
            </a:r>
            <a:r>
              <a:rPr kumimoji="1" lang="ja-JP" altLang="en-US" sz="1800" dirty="0" smtClean="0"/>
              <a:t>で導入されたコンセプト</a:t>
            </a:r>
            <a:endParaRPr kumimoji="1" lang="en-US" altLang="ja-JP" sz="1800" dirty="0" smtClean="0"/>
          </a:p>
          <a:p>
            <a:pPr lvl="1"/>
            <a:r>
              <a:rPr lang="en-US" altLang="ja-JP" sz="1800" dirty="0" smtClean="0"/>
              <a:t>LDNP/STNP</a:t>
            </a:r>
            <a:r>
              <a:rPr lang="ja-JP" altLang="en-US" sz="1800" dirty="0" smtClean="0"/>
              <a:t>命令でペアのレジスタ値を読んだり書いたりする</a:t>
            </a:r>
            <a:endParaRPr lang="en-US" altLang="ja-JP" sz="1800" dirty="0" smtClean="0"/>
          </a:p>
          <a:p>
            <a:pPr lvl="1"/>
            <a:r>
              <a:rPr kumimoji="1" lang="ja-JP" altLang="en-US" sz="1800" dirty="0" smtClean="0"/>
              <a:t>メモリシステムに対してこのデータはキャッシュする必要性が低いことを伝える</a:t>
            </a:r>
            <a:endParaRPr kumimoji="1" lang="en-US" altLang="ja-JP" sz="1800" dirty="0" smtClean="0"/>
          </a:p>
          <a:p>
            <a:pPr lvl="1"/>
            <a:r>
              <a:rPr kumimoji="1" lang="ja-JP" altLang="en-US" sz="1800" dirty="0" smtClean="0"/>
              <a:t>このヒントはメモリシステムによるキャッシング，プリロード，集約を禁止するものではない，キャッシュすることが性能向上には繋がらないことを示唆する</a:t>
            </a:r>
            <a:endParaRPr kumimoji="1" lang="en-US" altLang="ja-JP" sz="1800" dirty="0" smtClean="0"/>
          </a:p>
          <a:p>
            <a:pPr lvl="1"/>
            <a:r>
              <a:rPr kumimoji="1" lang="ja-JP" altLang="en-US" sz="1800" dirty="0" smtClean="0"/>
              <a:t>典型的な例がストリーミングデータである．しかしながら，効率的に使用するには，マイクロアーキテクチャに特化したアプローチが必要であることを知って置く必要がある</a:t>
            </a:r>
            <a:endParaRPr kumimoji="1" lang="en-US" altLang="ja-JP" sz="1800" dirty="0" smtClean="0"/>
          </a:p>
          <a:p>
            <a:pPr lvl="1"/>
            <a:r>
              <a:rPr lang="en-US" altLang="ja-JP" sz="1800" dirty="0"/>
              <a:t>Non-temporal load and store </a:t>
            </a:r>
            <a:r>
              <a:rPr lang="ja-JP" altLang="en-US" sz="1800" dirty="0" smtClean="0"/>
              <a:t>は緩いメモリオーダーを要求する，次のようなケースでは</a:t>
            </a:r>
            <a:r>
              <a:rPr lang="en-US" altLang="ja-JP" sz="1800" dirty="0" smtClean="0"/>
              <a:t>LDNP</a:t>
            </a:r>
            <a:r>
              <a:rPr lang="ja-JP" altLang="en-US" sz="1800" dirty="0" smtClean="0"/>
              <a:t>命令は</a:t>
            </a:r>
            <a:r>
              <a:rPr lang="en-US" altLang="ja-JP" sz="1800" dirty="0" smtClean="0"/>
              <a:t>LDR</a:t>
            </a:r>
            <a:r>
              <a:rPr lang="ja-JP" altLang="en-US" sz="1800" dirty="0" smtClean="0"/>
              <a:t>命令の前に観測される可能性がある，結果として</a:t>
            </a:r>
            <a:r>
              <a:rPr lang="en-US" altLang="ja-JP" sz="1800" dirty="0" smtClean="0"/>
              <a:t>X0</a:t>
            </a:r>
            <a:r>
              <a:rPr lang="ja-JP" altLang="en-US" sz="1800" dirty="0" smtClean="0"/>
              <a:t>にある未定義のアドレスからデータを読む可能性がある．</a:t>
            </a:r>
            <a:endParaRPr lang="en-US" altLang="ja-JP" sz="1800" dirty="0" smtClean="0"/>
          </a:p>
          <a:p>
            <a:pPr lvl="1"/>
            <a:endParaRPr lang="en-US" altLang="ja-JP" sz="1800" dirty="0"/>
          </a:p>
          <a:p>
            <a:pPr lvl="1"/>
            <a:endParaRPr lang="en-US" altLang="ja-JP" sz="1800" dirty="0" smtClean="0"/>
          </a:p>
          <a:p>
            <a:pPr lvl="1"/>
            <a:r>
              <a:rPr lang="ja-JP" altLang="en-US" sz="1800" dirty="0" smtClean="0"/>
              <a:t>この問題を解決するには明示的なバリア命令が必要である</a:t>
            </a:r>
            <a:endParaRPr lang="en-US" altLang="ja-JP" sz="1800" dirty="0" smtClean="0"/>
          </a:p>
          <a:p>
            <a:pPr lvl="1"/>
            <a:endParaRPr lang="en-US" altLang="ja-JP" sz="1800" dirty="0"/>
          </a:p>
          <a:p>
            <a:pPr lvl="1"/>
            <a:endParaRPr lang="en-US" altLang="ja-JP" dirty="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pic>
        <p:nvPicPr>
          <p:cNvPr id="5" name="図 4"/>
          <p:cNvPicPr>
            <a:picLocks noChangeAspect="1"/>
          </p:cNvPicPr>
          <p:nvPr/>
        </p:nvPicPr>
        <p:blipFill>
          <a:blip r:embed="rId2"/>
          <a:stretch>
            <a:fillRect/>
          </a:stretch>
        </p:blipFill>
        <p:spPr>
          <a:xfrm>
            <a:off x="3575049" y="4721224"/>
            <a:ext cx="1941429" cy="498475"/>
          </a:xfrm>
          <a:prstGeom prst="rect">
            <a:avLst/>
          </a:prstGeom>
        </p:spPr>
      </p:pic>
      <p:pic>
        <p:nvPicPr>
          <p:cNvPr id="6" name="図 5"/>
          <p:cNvPicPr>
            <a:picLocks noChangeAspect="1"/>
          </p:cNvPicPr>
          <p:nvPr/>
        </p:nvPicPr>
        <p:blipFill>
          <a:blip r:embed="rId3"/>
          <a:stretch>
            <a:fillRect/>
          </a:stretch>
        </p:blipFill>
        <p:spPr>
          <a:xfrm>
            <a:off x="3600448" y="5717382"/>
            <a:ext cx="1492251" cy="639536"/>
          </a:xfrm>
          <a:prstGeom prst="rect">
            <a:avLst/>
          </a:prstGeom>
        </p:spPr>
      </p:pic>
    </p:spTree>
    <p:extLst>
      <p:ext uri="{BB962C8B-B14F-4D97-AF65-F5344CB8AC3E}">
        <p14:creationId xmlns:p14="http://schemas.microsoft.com/office/powerpoint/2010/main" val="385841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Memory attributes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システムのメモリマップは幾つかの領域に分けられている</a:t>
            </a:r>
            <a:endParaRPr kumimoji="1" lang="en-US" altLang="ja-JP" sz="1800" dirty="0" smtClean="0"/>
          </a:p>
          <a:p>
            <a:r>
              <a:rPr kumimoji="1" lang="ja-JP" altLang="en-US" sz="1800" dirty="0" smtClean="0"/>
              <a:t>それぞれの領域異なるメモリの属性を持つ．</a:t>
            </a:r>
            <a:endParaRPr kumimoji="1" lang="en-US" altLang="ja-JP" sz="1800" dirty="0" smtClean="0"/>
          </a:p>
          <a:p>
            <a:pPr lvl="1"/>
            <a:r>
              <a:rPr kumimoji="1" lang="ja-JP" altLang="en-US" sz="1800" dirty="0" smtClean="0"/>
              <a:t>異なる特権レベルのリード・ライト許可等の</a:t>
            </a:r>
            <a:r>
              <a:rPr lang="ja-JP" altLang="en-US" sz="1800" dirty="0"/>
              <a:t>アクセス</a:t>
            </a:r>
            <a:r>
              <a:rPr lang="ja-JP" altLang="en-US" sz="1800" dirty="0" smtClean="0"/>
              <a:t>許可</a:t>
            </a:r>
            <a:r>
              <a:rPr kumimoji="1" lang="ja-JP" altLang="en-US" sz="1800" dirty="0" smtClean="0"/>
              <a:t>，メモリタイプやキャッシュポリシー等を設定可能</a:t>
            </a:r>
            <a:endParaRPr kumimoji="1" lang="en-US" altLang="ja-JP" sz="1800" dirty="0" smtClean="0"/>
          </a:p>
          <a:p>
            <a:pPr lvl="1"/>
            <a:r>
              <a:rPr kumimoji="1" lang="ja-JP" altLang="en-US" sz="1800" dirty="0" smtClean="0"/>
              <a:t>機能的なコード郡とデータはまとめられてそれぞれ異なるメモリ属性を設定する</a:t>
            </a:r>
            <a:endParaRPr kumimoji="1" lang="en-US" altLang="ja-JP" sz="1800" dirty="0" smtClean="0"/>
          </a:p>
          <a:p>
            <a:pPr lvl="1"/>
            <a:r>
              <a:rPr kumimoji="1" lang="ja-JP" altLang="en-US" sz="1800" dirty="0" smtClean="0"/>
              <a:t>この機能は</a:t>
            </a:r>
            <a:r>
              <a:rPr kumimoji="1" lang="en-US" altLang="ja-JP" sz="1800" dirty="0" smtClean="0"/>
              <a:t>MMU</a:t>
            </a:r>
            <a:r>
              <a:rPr kumimoji="1" lang="ja-JP" altLang="en-US" sz="1800" dirty="0" smtClean="0"/>
              <a:t>により実現される</a:t>
            </a:r>
            <a:endParaRPr kumimoji="1" lang="en-US" altLang="ja-JP" sz="1800" dirty="0" smtClean="0"/>
          </a:p>
          <a:p>
            <a:pPr lvl="1"/>
            <a:r>
              <a:rPr kumimoji="1" lang="ja-JP" altLang="en-US" sz="1800" dirty="0" smtClean="0"/>
              <a:t>変換テーブルエントリーにより</a:t>
            </a:r>
            <a:r>
              <a:rPr kumimoji="1" lang="en-US" altLang="ja-JP" sz="1800" dirty="0" smtClean="0"/>
              <a:t>MMU</a:t>
            </a:r>
            <a:r>
              <a:rPr kumimoji="1" lang="ja-JP" altLang="en-US" sz="1800" dirty="0" smtClean="0"/>
              <a:t>ハードウェアは仮想アドレスから物理アドレスに変更可能である</a:t>
            </a:r>
            <a:endParaRPr kumimoji="1" lang="en-US" altLang="ja-JP" sz="1800" dirty="0" smtClean="0"/>
          </a:p>
          <a:p>
            <a:pPr lvl="1"/>
            <a:r>
              <a:rPr kumimoji="1" lang="ja-JP" altLang="en-US" sz="1800" dirty="0" smtClean="0"/>
              <a:t>ページ毎に幾つかの属性を設定可能である</a:t>
            </a:r>
            <a:endParaRPr kumimoji="1" lang="en-US" altLang="ja-JP" sz="1800" dirty="0" smtClean="0"/>
          </a:p>
          <a:p>
            <a:pPr lvl="1"/>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spTree>
    <p:extLst>
      <p:ext uri="{BB962C8B-B14F-4D97-AF65-F5344CB8AC3E}">
        <p14:creationId xmlns:p14="http://schemas.microsoft.com/office/powerpoint/2010/main" val="236351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attributes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ステージ</a:t>
            </a:r>
            <a:r>
              <a:rPr kumimoji="1" lang="en-US" altLang="ja-JP" sz="1800" dirty="0" smtClean="0"/>
              <a:t>1</a:t>
            </a:r>
            <a:r>
              <a:rPr kumimoji="1" lang="ja-JP" altLang="en-US" sz="1800" dirty="0" smtClean="0"/>
              <a:t>のブロックエントリ</a:t>
            </a:r>
            <a:endParaRPr kumimoji="1" lang="en-US" altLang="ja-JP" sz="1800" dirty="0" smtClean="0"/>
          </a:p>
          <a:p>
            <a:pPr lvl="1"/>
            <a:r>
              <a:rPr kumimoji="1" lang="ja-JP" altLang="en-US" sz="1800" dirty="0" smtClean="0"/>
              <a:t>それぞれのメモリリージョンの属性を示す．</a:t>
            </a:r>
            <a:endParaRPr kumimoji="1" lang="en-US" altLang="ja-JP" sz="1800" dirty="0" smtClean="0"/>
          </a:p>
          <a:p>
            <a:pPr lvl="1"/>
            <a:r>
              <a:rPr kumimoji="1" lang="ja-JP" altLang="en-US" sz="1800" dirty="0" smtClean="0"/>
              <a:t>ステージ</a:t>
            </a:r>
            <a:r>
              <a:rPr kumimoji="1" lang="en-US" altLang="ja-JP" sz="1800" dirty="0" smtClean="0"/>
              <a:t>2</a:t>
            </a:r>
            <a:r>
              <a:rPr kumimoji="1" lang="ja-JP" altLang="en-US" sz="1800" dirty="0" smtClean="0"/>
              <a:t>は異なるレイアウトを持つ</a:t>
            </a:r>
            <a:endParaRPr kumimoji="1" lang="en-US" altLang="ja-JP" sz="1800" dirty="0" smtClean="0"/>
          </a:p>
          <a:p>
            <a:pPr lvl="2"/>
            <a:r>
              <a:rPr lang="en-US" altLang="ja-JP" sz="1800" dirty="0" smtClean="0"/>
              <a:t>UXN/PXN : </a:t>
            </a:r>
            <a:r>
              <a:rPr lang="ja-JP" altLang="en-US" sz="1800" dirty="0" smtClean="0"/>
              <a:t>実行許可属性</a:t>
            </a:r>
            <a:endParaRPr lang="en-US" altLang="ja-JP" sz="1800" dirty="0" smtClean="0"/>
          </a:p>
          <a:p>
            <a:pPr lvl="2"/>
            <a:r>
              <a:rPr kumimoji="1" lang="en-US" altLang="ja-JP" sz="1800" dirty="0" smtClean="0"/>
              <a:t>AF : </a:t>
            </a:r>
            <a:r>
              <a:rPr kumimoji="1" lang="ja-JP" altLang="en-US" sz="1800" dirty="0" smtClean="0"/>
              <a:t>アクセスフラグ</a:t>
            </a:r>
            <a:endParaRPr kumimoji="1" lang="en-US" altLang="ja-JP" sz="1800" dirty="0" smtClean="0"/>
          </a:p>
          <a:p>
            <a:pPr lvl="2"/>
            <a:r>
              <a:rPr lang="en-US" altLang="ja-JP" sz="1800" dirty="0" smtClean="0"/>
              <a:t>SH : </a:t>
            </a:r>
            <a:r>
              <a:rPr lang="ja-JP" altLang="en-US" sz="1800" dirty="0" smtClean="0"/>
              <a:t>共有属性</a:t>
            </a:r>
            <a:endParaRPr lang="en-US" altLang="ja-JP" sz="1800" dirty="0" smtClean="0"/>
          </a:p>
          <a:p>
            <a:pPr lvl="2"/>
            <a:r>
              <a:rPr kumimoji="1" lang="en-US" altLang="ja-JP" sz="1800" dirty="0" smtClean="0"/>
              <a:t>AP : </a:t>
            </a:r>
            <a:r>
              <a:rPr kumimoji="1" lang="ja-JP" altLang="en-US" sz="1800" dirty="0" smtClean="0"/>
              <a:t>アクセスパーミッション</a:t>
            </a:r>
            <a:endParaRPr kumimoji="1" lang="en-US" altLang="ja-JP" sz="1800" dirty="0" smtClean="0"/>
          </a:p>
          <a:p>
            <a:pPr lvl="2"/>
            <a:r>
              <a:rPr lang="en-US" altLang="ja-JP" sz="1800" dirty="0" smtClean="0"/>
              <a:t>NS : </a:t>
            </a:r>
            <a:r>
              <a:rPr lang="ja-JP" altLang="en-US" sz="1800" dirty="0" smtClean="0"/>
              <a:t>セキュリティビット</a:t>
            </a:r>
            <a:r>
              <a:rPr lang="en-US" altLang="ja-JP" sz="1800" dirty="0" smtClean="0"/>
              <a:t>(EL3</a:t>
            </a:r>
            <a:r>
              <a:rPr lang="ja-JP" altLang="en-US" sz="1800" dirty="0" smtClean="0"/>
              <a:t>と</a:t>
            </a:r>
            <a:r>
              <a:rPr lang="en-US" altLang="ja-JP" sz="1800" dirty="0" smtClean="0"/>
              <a:t>Secure EL1)</a:t>
            </a:r>
            <a:r>
              <a:rPr lang="ja-JP" altLang="en-US" sz="1800" dirty="0" smtClean="0"/>
              <a:t>で有効</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pic>
        <p:nvPicPr>
          <p:cNvPr id="5" name="図 4"/>
          <p:cNvPicPr>
            <a:picLocks noChangeAspect="1"/>
          </p:cNvPicPr>
          <p:nvPr/>
        </p:nvPicPr>
        <p:blipFill>
          <a:blip r:embed="rId2"/>
          <a:stretch>
            <a:fillRect/>
          </a:stretch>
        </p:blipFill>
        <p:spPr>
          <a:xfrm>
            <a:off x="1219729" y="3967164"/>
            <a:ext cx="7067550" cy="2362200"/>
          </a:xfrm>
          <a:prstGeom prst="rect">
            <a:avLst/>
          </a:prstGeom>
        </p:spPr>
      </p:pic>
    </p:spTree>
    <p:extLst>
      <p:ext uri="{BB962C8B-B14F-4D97-AF65-F5344CB8AC3E}">
        <p14:creationId xmlns:p14="http://schemas.microsoft.com/office/powerpoint/2010/main" val="3385483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attributes</a:t>
            </a:r>
            <a:endParaRPr kumimoji="1" lang="ja-JP" altLang="en-US" dirty="0"/>
          </a:p>
        </p:txBody>
      </p:sp>
      <p:sp>
        <p:nvSpPr>
          <p:cNvPr id="3" name="コンテンツ プレースホルダー 2"/>
          <p:cNvSpPr>
            <a:spLocks noGrp="1"/>
          </p:cNvSpPr>
          <p:nvPr>
            <p:ph idx="1"/>
          </p:nvPr>
        </p:nvSpPr>
        <p:spPr>
          <a:xfrm>
            <a:off x="371475" y="1035051"/>
            <a:ext cx="9135533" cy="5307013"/>
          </a:xfrm>
        </p:spPr>
        <p:txBody>
          <a:bodyPr/>
          <a:lstStyle/>
          <a:p>
            <a:r>
              <a:rPr kumimoji="1" lang="ja-JP" altLang="en-US" dirty="0" smtClean="0"/>
              <a:t>ディスクリプターフォーマットは階層属性を設定可能である</a:t>
            </a:r>
            <a:endParaRPr kumimoji="1" lang="en-US" altLang="ja-JP" dirty="0" smtClean="0"/>
          </a:p>
          <a:p>
            <a:pPr lvl="1"/>
            <a:r>
              <a:rPr kumimoji="1" lang="ja-JP" altLang="en-US" dirty="0" smtClean="0"/>
              <a:t>高いレベルで設定した属性は低いレベルへ継承される</a:t>
            </a:r>
            <a:endParaRPr kumimoji="1" lang="en-US" altLang="ja-JP" dirty="0" smtClean="0"/>
          </a:p>
          <a:p>
            <a:pPr lvl="1"/>
            <a:r>
              <a:rPr kumimoji="1" lang="en-US" altLang="ja-JP" dirty="0" smtClean="0"/>
              <a:t>L0,L1,L2</a:t>
            </a:r>
            <a:r>
              <a:rPr kumimoji="1" lang="ja-JP" altLang="en-US" dirty="0" smtClean="0"/>
              <a:t>のテーブルエントリーは</a:t>
            </a:r>
            <a:r>
              <a:rPr kumimoji="1" lang="en-US" altLang="ja-JP" dirty="0" smtClean="0"/>
              <a:t>1</a:t>
            </a:r>
            <a:r>
              <a:rPr kumimoji="1" lang="ja-JP" altLang="en-US" dirty="0" smtClean="0"/>
              <a:t>つ以上の属性を上書き可能である</a:t>
            </a:r>
            <a:endParaRPr kumimoji="1" lang="en-US" altLang="ja-JP" dirty="0" smtClean="0"/>
          </a:p>
          <a:p>
            <a:pPr lvl="1"/>
            <a:r>
              <a:rPr kumimoji="1" lang="ja-JP" altLang="en-US" dirty="0" smtClean="0"/>
              <a:t>アクセス許可，セキュリティ，実行許可に使われる</a:t>
            </a:r>
            <a:endParaRPr kumimoji="1" lang="en-US" altLang="ja-JP" dirty="0" smtClean="0"/>
          </a:p>
          <a:p>
            <a:pPr lvl="1"/>
            <a:r>
              <a:rPr kumimoji="1" lang="ja-JP" altLang="en-US" dirty="0" smtClean="0"/>
              <a:t>例</a:t>
            </a:r>
            <a:endParaRPr kumimoji="1" lang="en-US" altLang="ja-JP" dirty="0" smtClean="0"/>
          </a:p>
          <a:p>
            <a:pPr lvl="2"/>
            <a:r>
              <a:rPr kumimoji="1" lang="en-US" altLang="ja-JP" dirty="0" smtClean="0"/>
              <a:t>L1</a:t>
            </a:r>
            <a:r>
              <a:rPr kumimoji="1" lang="ja-JP" altLang="en-US" dirty="0" smtClean="0"/>
              <a:t>テーブルで</a:t>
            </a:r>
            <a:r>
              <a:rPr kumimoji="1" lang="en-US" altLang="ja-JP" dirty="0" err="1" smtClean="0"/>
              <a:t>NSTable</a:t>
            </a:r>
            <a:r>
              <a:rPr lang="en-US" altLang="ja-JP" dirty="0" smtClean="0"/>
              <a:t>=1</a:t>
            </a:r>
            <a:r>
              <a:rPr lang="ja-JP" altLang="en-US" dirty="0" smtClean="0"/>
              <a:t>と指定すると，</a:t>
            </a:r>
            <a:r>
              <a:rPr lang="en-US" altLang="ja-JP" dirty="0" smtClean="0"/>
              <a:t>L2/L3</a:t>
            </a:r>
            <a:r>
              <a:rPr lang="ja-JP" altLang="en-US" dirty="0" err="1" smtClean="0"/>
              <a:t>での</a:t>
            </a:r>
            <a:r>
              <a:rPr lang="en-US" altLang="ja-JP" dirty="0" smtClean="0"/>
              <a:t>NS</a:t>
            </a:r>
            <a:r>
              <a:rPr lang="ja-JP" altLang="en-US" dirty="0" smtClean="0"/>
              <a:t>ビットの指定は無視され，</a:t>
            </a:r>
            <a:r>
              <a:rPr lang="en-US" altLang="ja-JP" dirty="0" smtClean="0"/>
              <a:t>NS=1</a:t>
            </a:r>
            <a:r>
              <a:rPr lang="ja-JP" altLang="en-US" dirty="0" smtClean="0"/>
              <a:t>として扱われる</a:t>
            </a:r>
            <a:endParaRPr lang="en-US" altLang="ja-JP" dirty="0" smtClean="0"/>
          </a:p>
          <a:p>
            <a:pPr lvl="2"/>
            <a:r>
              <a:rPr lang="ja-JP" altLang="en-US" dirty="0" smtClean="0"/>
              <a:t>この特徴は，同じステージの変換の連続したレベルにのみ制限される．</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368250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282642" cy="457200"/>
          </a:xfrm>
        </p:spPr>
        <p:txBody>
          <a:bodyPr/>
          <a:lstStyle/>
          <a:p>
            <a:r>
              <a:rPr lang="en-US" altLang="ja-JP" dirty="0"/>
              <a:t>Cacheable and shareable memory attributes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inner</a:t>
            </a:r>
            <a:r>
              <a:rPr lang="ja-JP" altLang="en-US" sz="1800" dirty="0"/>
              <a:t>と</a:t>
            </a:r>
            <a:r>
              <a:rPr lang="en-US" altLang="ja-JP" sz="1800" dirty="0"/>
              <a:t>outer</a:t>
            </a:r>
            <a:endParaRPr kumimoji="1" lang="en-US" altLang="ja-JP" sz="1800" dirty="0" smtClean="0"/>
          </a:p>
          <a:p>
            <a:pPr lvl="1"/>
            <a:r>
              <a:rPr kumimoji="1" lang="en-US" altLang="ja-JP" sz="1800" dirty="0" smtClean="0"/>
              <a:t>Normal </a:t>
            </a:r>
            <a:r>
              <a:rPr kumimoji="1" lang="ja-JP" altLang="en-US" sz="1800" dirty="0" smtClean="0"/>
              <a:t>メモリはキャッシュ可能か無効化に設定可能である．</a:t>
            </a:r>
            <a:endParaRPr kumimoji="1" lang="en-US" altLang="ja-JP" sz="1800" dirty="0" smtClean="0"/>
          </a:p>
          <a:p>
            <a:pPr lvl="1"/>
            <a:r>
              <a:rPr kumimoji="1" lang="ja-JP" altLang="en-US" sz="1800" dirty="0" smtClean="0"/>
              <a:t>マルチレベルのキャッシュでは，メモリのキャッシングは</a:t>
            </a:r>
            <a:r>
              <a:rPr kumimoji="1" lang="en-US" altLang="ja-JP" sz="1800" dirty="0" smtClean="0"/>
              <a:t>inner</a:t>
            </a:r>
            <a:r>
              <a:rPr kumimoji="1" lang="ja-JP" altLang="en-US" sz="1800" dirty="0" smtClean="0"/>
              <a:t>と</a:t>
            </a:r>
            <a:r>
              <a:rPr kumimoji="1" lang="en-US" altLang="ja-JP" sz="1800" dirty="0" smtClean="0"/>
              <a:t>outer</a:t>
            </a:r>
            <a:r>
              <a:rPr kumimoji="1" lang="ja-JP" altLang="en-US" sz="1800" dirty="0" smtClean="0"/>
              <a:t>属性により別々に制御される</a:t>
            </a:r>
            <a:endParaRPr kumimoji="1" lang="en-US" altLang="ja-JP" sz="1800" dirty="0" smtClean="0"/>
          </a:p>
          <a:p>
            <a:pPr lvl="1"/>
            <a:r>
              <a:rPr kumimoji="1" lang="en-US" altLang="ja-JP" sz="1800" dirty="0" smtClean="0"/>
              <a:t>inner</a:t>
            </a:r>
            <a:r>
              <a:rPr kumimoji="1" lang="ja-JP" altLang="en-US" sz="1800" dirty="0" smtClean="0"/>
              <a:t>と</a:t>
            </a:r>
            <a:r>
              <a:rPr kumimoji="1" lang="en-US" altLang="ja-JP" sz="1800" dirty="0" smtClean="0"/>
              <a:t>outer</a:t>
            </a:r>
            <a:r>
              <a:rPr kumimoji="1" lang="ja-JP" altLang="en-US" sz="1800" dirty="0" smtClean="0"/>
              <a:t>の区別は実装依存である</a:t>
            </a:r>
            <a:endParaRPr kumimoji="1" lang="en-US" altLang="ja-JP" sz="1800" dirty="0" smtClean="0"/>
          </a:p>
          <a:p>
            <a:pPr lvl="2"/>
            <a:r>
              <a:rPr kumimoji="1" lang="ja-JP" altLang="en-US" sz="1800" dirty="0" smtClean="0"/>
              <a:t>典型的には，</a:t>
            </a:r>
            <a:r>
              <a:rPr kumimoji="1" lang="en-US" altLang="ja-JP" sz="1800" dirty="0" smtClean="0"/>
              <a:t>inner</a:t>
            </a:r>
            <a:r>
              <a:rPr kumimoji="1" lang="ja-JP" altLang="en-US" sz="1800" dirty="0" smtClean="0"/>
              <a:t>はプロセッサに搭載さているキャッシュで，コアやクラスタ外の外部メモリバスにあるキャッシュハードウェアのことが多い</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pic>
        <p:nvPicPr>
          <p:cNvPr id="5" name="図 4"/>
          <p:cNvPicPr>
            <a:picLocks noChangeAspect="1"/>
          </p:cNvPicPr>
          <p:nvPr/>
        </p:nvPicPr>
        <p:blipFill>
          <a:blip r:embed="rId2"/>
          <a:stretch>
            <a:fillRect/>
          </a:stretch>
        </p:blipFill>
        <p:spPr>
          <a:xfrm>
            <a:off x="1417637" y="3357564"/>
            <a:ext cx="6105525" cy="2971800"/>
          </a:xfrm>
          <a:prstGeom prst="rect">
            <a:avLst/>
          </a:prstGeom>
        </p:spPr>
      </p:pic>
    </p:spTree>
    <p:extLst>
      <p:ext uri="{BB962C8B-B14F-4D97-AF65-F5344CB8AC3E}">
        <p14:creationId xmlns:p14="http://schemas.microsoft.com/office/powerpoint/2010/main" val="57919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Ordering</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ノーマルメモリとデイバス</a:t>
            </a:r>
            <a:endParaRPr kumimoji="1" lang="en-US" altLang="ja-JP" sz="1800" dirty="0" smtClean="0"/>
          </a:p>
          <a:p>
            <a:pPr lvl="1"/>
            <a:r>
              <a:rPr kumimoji="1" lang="ja-JP" altLang="en-US" sz="1800" dirty="0" smtClean="0"/>
              <a:t>ノーマルメモリへのリードとライトはハードウェアにより，データ依存関係と</a:t>
            </a:r>
            <a:r>
              <a:rPr kumimoji="1" lang="en-US" altLang="ja-JP" sz="1800" dirty="0" smtClean="0"/>
              <a:t>explicit</a:t>
            </a:r>
            <a:r>
              <a:rPr kumimoji="1" lang="ja-JP" altLang="en-US" sz="1800" dirty="0" smtClean="0"/>
              <a:t>メモリバリア命令のみに依存して，再スケジューリングされる</a:t>
            </a:r>
            <a:endParaRPr kumimoji="1" lang="en-US" altLang="ja-JP" sz="1800" dirty="0" smtClean="0"/>
          </a:p>
          <a:p>
            <a:pPr lvl="1"/>
            <a:r>
              <a:rPr kumimoji="1" lang="ja-JP" altLang="en-US" sz="1800" dirty="0" smtClean="0"/>
              <a:t>強いメモリオーダー，すなわちプログラム記述順にメモリアクセスをしたい場合は，メモリ変換テーブルのメモリ種類定義に指定することで実現できる</a:t>
            </a:r>
            <a:endParaRPr kumimoji="1" lang="en-US" altLang="ja-JP" sz="1800" dirty="0" smtClean="0"/>
          </a:p>
          <a:p>
            <a:pPr lvl="1"/>
            <a:r>
              <a:rPr kumimoji="1" lang="ja-JP" altLang="en-US" sz="1800" dirty="0" smtClean="0"/>
              <a:t>高性能システムでは，投機的なメモリリード，複数命令発行，アウトオブオーダ実行をサポートしており，これらはメモリの再スケジューリングを更に発生させる</a:t>
            </a:r>
            <a:endParaRPr kumimoji="1" lang="en-US" altLang="ja-JP" sz="1800" dirty="0" smtClean="0"/>
          </a:p>
          <a:p>
            <a:pPr lvl="1"/>
            <a:r>
              <a:rPr lang="ja-JP" altLang="en-US" sz="1800" dirty="0"/>
              <a:t>複数命令</a:t>
            </a:r>
            <a:r>
              <a:rPr lang="ja-JP" altLang="en-US" sz="1800" dirty="0" smtClean="0"/>
              <a:t>発行</a:t>
            </a:r>
            <a:endParaRPr lang="en-US" altLang="ja-JP" sz="1800" dirty="0" smtClean="0"/>
          </a:p>
          <a:p>
            <a:pPr lvl="2"/>
            <a:r>
              <a:rPr kumimoji="1" lang="en-US" altLang="ja-JP" sz="1800" dirty="0" smtClean="0"/>
              <a:t>1</a:t>
            </a:r>
            <a:r>
              <a:rPr kumimoji="1" lang="ja-JP" altLang="en-US" sz="1800" dirty="0" smtClean="0"/>
              <a:t>サイクル中に複数の命令を実行する，一連のプログラムが同時に実行される</a:t>
            </a:r>
            <a:endParaRPr kumimoji="1" lang="en-US" altLang="ja-JP" sz="1800" dirty="0" smtClean="0"/>
          </a:p>
          <a:p>
            <a:pPr lvl="1"/>
            <a:r>
              <a:rPr kumimoji="1" lang="ja-JP" altLang="en-US" sz="1800" dirty="0" smtClean="0"/>
              <a:t>アウトオブオーダ実行</a:t>
            </a:r>
            <a:endParaRPr kumimoji="1" lang="en-US" altLang="ja-JP" sz="1800" dirty="0" smtClean="0"/>
          </a:p>
          <a:p>
            <a:pPr lvl="2"/>
            <a:r>
              <a:rPr kumimoji="1" lang="ja-JP" altLang="en-US" sz="1800" dirty="0" smtClean="0"/>
              <a:t>依存関係のない命令の実行順序を入れ替えて実行する．ある命令が実行待ちでストールいる場合，後続の依存関係のない命令を実行する</a:t>
            </a:r>
            <a:endParaRPr kumimoji="1" lang="en-US" altLang="ja-JP" sz="1800" dirty="0" smtClean="0"/>
          </a:p>
          <a:p>
            <a:pPr lvl="1"/>
            <a:r>
              <a:rPr kumimoji="1" lang="ja-JP" altLang="en-US" sz="1800" dirty="0" smtClean="0"/>
              <a:t>投機実行</a:t>
            </a:r>
            <a:endParaRPr kumimoji="1" lang="en-US" altLang="ja-JP" sz="1800" dirty="0" smtClean="0"/>
          </a:p>
          <a:p>
            <a:pPr lvl="2"/>
            <a:r>
              <a:rPr kumimoji="1" lang="ja-JP" altLang="en-US" sz="1800" dirty="0" smtClean="0"/>
              <a:t>条件分岐実行時に，条件が決定する前にその結果を予測して，分岐先の命令を実行する．予測が当たれば実行時間は高速になる．</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1191083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054042" cy="457200"/>
          </a:xfrm>
        </p:spPr>
        <p:txBody>
          <a:bodyPr/>
          <a:lstStyle/>
          <a:p>
            <a:r>
              <a:rPr lang="en-US" altLang="ja-JP" dirty="0"/>
              <a:t>Cacheable and shareable memory attributes</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共有属性</a:t>
            </a:r>
            <a:endParaRPr lang="en-US" altLang="ja-JP" sz="1800" dirty="0"/>
          </a:p>
          <a:p>
            <a:pPr lvl="1"/>
            <a:r>
              <a:rPr lang="ja-JP" altLang="en-US" sz="1800" dirty="0"/>
              <a:t>複数のコアで何処で共有されるかを指定する</a:t>
            </a:r>
            <a:endParaRPr lang="en-US" altLang="ja-JP" sz="1800" dirty="0"/>
          </a:p>
          <a:p>
            <a:pPr lvl="1"/>
            <a:r>
              <a:rPr lang="ja-JP" altLang="en-US" sz="1800" dirty="0"/>
              <a:t>非共有とすると，特定のコアでのみ使用される</a:t>
            </a:r>
            <a:endParaRPr lang="en-US" altLang="ja-JP" sz="1800" dirty="0"/>
          </a:p>
          <a:p>
            <a:pPr lvl="1"/>
            <a:r>
              <a:rPr lang="en-US" altLang="ja-JP" sz="1800" dirty="0"/>
              <a:t>inner</a:t>
            </a:r>
            <a:r>
              <a:rPr lang="ja-JP" altLang="en-US" sz="1800" dirty="0"/>
              <a:t>共有ないし</a:t>
            </a:r>
            <a:r>
              <a:rPr lang="en-US" altLang="ja-JP" sz="1800" dirty="0"/>
              <a:t>outer</a:t>
            </a:r>
            <a:r>
              <a:rPr lang="ja-JP" altLang="en-US" sz="1800" dirty="0"/>
              <a:t>共有または両方を指定すると，</a:t>
            </a:r>
            <a:r>
              <a:rPr lang="en-US" altLang="ja-JP" sz="1800" dirty="0"/>
              <a:t>GPU</a:t>
            </a:r>
            <a:r>
              <a:rPr lang="ja-JP" altLang="en-US" sz="1800" dirty="0"/>
              <a:t>や</a:t>
            </a:r>
            <a:r>
              <a:rPr lang="en-US" altLang="ja-JP" sz="1800" dirty="0"/>
              <a:t>DMA</a:t>
            </a:r>
            <a:r>
              <a:rPr lang="ja-JP" altLang="en-US" sz="1800" dirty="0"/>
              <a:t>等の他のオブザーバーとその場所で共有することを示す</a:t>
            </a:r>
            <a:endParaRPr lang="en-US" altLang="ja-JP" sz="1800" dirty="0"/>
          </a:p>
          <a:p>
            <a:pPr lvl="1"/>
            <a:r>
              <a:rPr lang="ja-JP" altLang="en-US" sz="1800" dirty="0"/>
              <a:t>同じように，</a:t>
            </a:r>
            <a:r>
              <a:rPr lang="en-US" altLang="ja-JP" sz="1800" dirty="0"/>
              <a:t>inner</a:t>
            </a:r>
            <a:r>
              <a:rPr lang="ja-JP" altLang="en-US" sz="1800" dirty="0"/>
              <a:t>と</a:t>
            </a:r>
            <a:r>
              <a:rPr lang="en-US" altLang="ja-JP" sz="1800" dirty="0"/>
              <a:t>outer</a:t>
            </a:r>
            <a:r>
              <a:rPr lang="ja-JP" altLang="en-US" sz="1800" dirty="0"/>
              <a:t>の境界は実装依存である</a:t>
            </a:r>
            <a:endParaRPr lang="en-US" altLang="ja-JP" sz="1800" dirty="0"/>
          </a:p>
          <a:p>
            <a:pPr lvl="1"/>
            <a:r>
              <a:rPr lang="ja-JP" altLang="en-US" sz="1800" dirty="0"/>
              <a:t>アーキテクチャ毎の定義では，データアクセスに関してキャッシュ透過なオブザーバーの集合を有効にする．</a:t>
            </a:r>
            <a:endParaRPr lang="en-US" altLang="ja-JP" sz="1800" dirty="0"/>
          </a:p>
          <a:p>
            <a:pPr lvl="1"/>
            <a:r>
              <a:rPr lang="en-US" altLang="ja-JP" sz="1800" dirty="0"/>
              <a:t>inner</a:t>
            </a:r>
            <a:r>
              <a:rPr lang="ja-JP" altLang="en-US" sz="1800" dirty="0"/>
              <a:t>共有ドメインのコア間では</a:t>
            </a:r>
            <a:r>
              <a:rPr lang="en-US" altLang="ja-JP" sz="1800" dirty="0"/>
              <a:t>inner</a:t>
            </a:r>
            <a:r>
              <a:rPr lang="ja-JP" altLang="en-US" sz="1800" dirty="0"/>
              <a:t>共有とマークされたデータのコヒーレントが保たれるようにハードウェアコヒーレント機構を提供する</a:t>
            </a:r>
            <a:endParaRPr lang="en-US" altLang="ja-JP" sz="1800" dirty="0"/>
          </a:p>
          <a:p>
            <a:pPr lvl="1"/>
            <a:r>
              <a:rPr lang="ja-JP" altLang="en-US" sz="1800" dirty="0"/>
              <a:t>プロセッサや他のマスタがコヒーレンシーをサポートしない場合は，共有領域はノンキャッシャブルとして扱う必要がある</a:t>
            </a:r>
            <a:endParaRPr lang="en-US" altLang="ja-JP"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spTree>
    <p:extLst>
      <p:ext uri="{BB962C8B-B14F-4D97-AF65-F5344CB8AC3E}">
        <p14:creationId xmlns:p14="http://schemas.microsoft.com/office/powerpoint/2010/main" val="2995576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054042" cy="457200"/>
          </a:xfrm>
        </p:spPr>
        <p:txBody>
          <a:bodyPr/>
          <a:lstStyle/>
          <a:p>
            <a:r>
              <a:rPr lang="en-US" altLang="ja-JP" dirty="0"/>
              <a:t>Cacheable and shareable memory attributes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キャッシュコヒーレント</a:t>
            </a:r>
            <a:endParaRPr kumimoji="1" lang="en-US" altLang="ja-JP" sz="1800" dirty="0" smtClean="0"/>
          </a:p>
          <a:p>
            <a:pPr lvl="1"/>
            <a:r>
              <a:rPr kumimoji="1" lang="ja-JP" altLang="en-US" sz="1800" dirty="0" smtClean="0"/>
              <a:t>キャッシュコヒーレントハードウェアには一定のオーバヘッドが発生する</a:t>
            </a:r>
            <a:endParaRPr kumimoji="1" lang="en-US" altLang="ja-JP" sz="1800" dirty="0" smtClean="0"/>
          </a:p>
          <a:p>
            <a:pPr lvl="1"/>
            <a:r>
              <a:rPr kumimoji="1" lang="ja-JP" altLang="en-US" sz="1800" dirty="0" smtClean="0"/>
              <a:t>データメモリアクセスは長くなり追加のパワーも必要になる</a:t>
            </a:r>
            <a:endParaRPr kumimoji="1" lang="en-US" altLang="ja-JP" sz="1800" dirty="0" smtClean="0"/>
          </a:p>
          <a:p>
            <a:pPr lvl="1"/>
            <a:r>
              <a:rPr kumimoji="1" lang="ja-JP" altLang="en-US" sz="1800" dirty="0" smtClean="0"/>
              <a:t>このオーバヘッドを減らすためには，コヒーレントをとるマスタを最小化して，それらがシリコン上で物理的に近くに置くことで実現できる</a:t>
            </a:r>
            <a:endParaRPr kumimoji="1" lang="en-US" altLang="ja-JP" sz="1800" dirty="0" smtClean="0"/>
          </a:p>
          <a:p>
            <a:pPr lvl="1"/>
            <a:r>
              <a:rPr kumimoji="1" lang="ja-JP" altLang="en-US" sz="1800" dirty="0" smtClean="0"/>
              <a:t>そのため，アーキテクチャーは，システムを</a:t>
            </a:r>
            <a:r>
              <a:rPr lang="ja-JP" altLang="en-US" sz="1800" dirty="0" smtClean="0"/>
              <a:t>コヒーレント</a:t>
            </a:r>
            <a:r>
              <a:rPr lang="ja-JP" altLang="en-US" sz="1800" dirty="0"/>
              <a:t>が必要</a:t>
            </a:r>
            <a:r>
              <a:rPr lang="ja-JP" altLang="en-US" sz="1800" dirty="0" smtClean="0"/>
              <a:t>な</a:t>
            </a:r>
            <a:r>
              <a:rPr kumimoji="1" lang="ja-JP" altLang="en-US" sz="1800" dirty="0" smtClean="0"/>
              <a:t>単位を分けることが可能なドメインに分ける</a:t>
            </a:r>
            <a:endParaRPr kumimoji="1" lang="en-US" altLang="ja-JP" sz="1800" dirty="0" smtClean="0"/>
          </a:p>
          <a:p>
            <a:pPr lvl="1"/>
            <a:r>
              <a:rPr kumimoji="1" lang="ja-JP" altLang="en-US" sz="1800" dirty="0" smtClean="0"/>
              <a:t>以下の共有ドメインオプションが可能である</a:t>
            </a:r>
            <a:endParaRPr kumimoji="1" lang="en-US" altLang="ja-JP" sz="1800" dirty="0" smtClean="0"/>
          </a:p>
          <a:p>
            <a:pPr lvl="1"/>
            <a:endParaRPr kumimoji="1" lang="en-US" altLang="ja-JP" sz="1800" dirty="0" smtClean="0"/>
          </a:p>
          <a:p>
            <a:r>
              <a:rPr kumimoji="1" lang="en-US" altLang="ja-JP" sz="1800" dirty="0" smtClean="0"/>
              <a:t>Non-shareable</a:t>
            </a:r>
          </a:p>
          <a:p>
            <a:pPr lvl="1"/>
            <a:r>
              <a:rPr kumimoji="1" lang="ja-JP" altLang="en-US" sz="1800" dirty="0" smtClean="0"/>
              <a:t>メモリアクセスはシングルプロセッサか他のエージェントにより行われるため，メモリアクセスは他のプロセッサとの同期が必要ない．このドメインは</a:t>
            </a:r>
            <a:r>
              <a:rPr kumimoji="1" lang="en-US" altLang="ja-JP" sz="1800" dirty="0" smtClean="0"/>
              <a:t>SMP</a:t>
            </a:r>
            <a:r>
              <a:rPr kumimoji="1" lang="ja-JP" altLang="en-US" sz="1800" dirty="0" smtClean="0"/>
              <a:t>システムではあまり使われない．</a:t>
            </a:r>
            <a:endParaRPr kumimoji="1" lang="en-US" altLang="ja-JP" sz="1800" dirty="0" smtClean="0"/>
          </a:p>
          <a:p>
            <a:endParaRPr lang="en-US" altLang="ja-JP" sz="1800" dirty="0" smtClean="0"/>
          </a:p>
          <a:p>
            <a:pPr lvl="1"/>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159492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dirty="0"/>
              <a:t>Cacheable and shareable memory attributes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Inner shareable	</a:t>
            </a:r>
          </a:p>
          <a:p>
            <a:pPr lvl="1"/>
            <a:r>
              <a:rPr lang="ja-JP" altLang="en-US" sz="1800" dirty="0"/>
              <a:t>これは複数のプロセッサで共有する共有ドメインを表す，この場合でもシステム全てのエージェントでは必要ない．</a:t>
            </a:r>
            <a:endParaRPr lang="en-US" altLang="ja-JP" sz="1800" dirty="0"/>
          </a:p>
          <a:p>
            <a:pPr lvl="1"/>
            <a:r>
              <a:rPr lang="ja-JP" altLang="en-US" sz="1800" dirty="0"/>
              <a:t>システムは複数の</a:t>
            </a:r>
            <a:r>
              <a:rPr lang="en-US" altLang="ja-JP" sz="1800" dirty="0"/>
              <a:t>inner</a:t>
            </a:r>
            <a:r>
              <a:rPr lang="ja-JP" altLang="en-US" sz="1800" dirty="0"/>
              <a:t>共有ドメインを持つ</a:t>
            </a:r>
            <a:endParaRPr lang="en-US" altLang="ja-JP" sz="1800" dirty="0"/>
          </a:p>
          <a:p>
            <a:pPr lvl="1"/>
            <a:r>
              <a:rPr lang="ja-JP" altLang="en-US" sz="1800" dirty="0"/>
              <a:t>ある</a:t>
            </a:r>
            <a:r>
              <a:rPr lang="en-US" altLang="ja-JP" sz="1800" dirty="0"/>
              <a:t>inner</a:t>
            </a:r>
            <a:r>
              <a:rPr lang="ja-JP" altLang="en-US" sz="1800" dirty="0"/>
              <a:t>共有ドメインでの操作は他の</a:t>
            </a:r>
            <a:r>
              <a:rPr lang="en-US" altLang="ja-JP" sz="1800" dirty="0"/>
              <a:t>inner</a:t>
            </a:r>
            <a:r>
              <a:rPr lang="ja-JP" altLang="en-US" sz="1800" dirty="0"/>
              <a:t>共有ドメインに影響を及ぼさない</a:t>
            </a:r>
            <a:endParaRPr lang="en-US" altLang="ja-JP" sz="1800" dirty="0"/>
          </a:p>
          <a:p>
            <a:endParaRPr kumimoji="1" lang="en-US" altLang="ja-JP" sz="1800" dirty="0" smtClean="0"/>
          </a:p>
          <a:p>
            <a:r>
              <a:rPr kumimoji="1" lang="en-US" altLang="ja-JP" sz="1800" dirty="0" smtClean="0"/>
              <a:t>Outer shareable</a:t>
            </a:r>
          </a:p>
          <a:p>
            <a:pPr lvl="1"/>
            <a:r>
              <a:rPr kumimoji="1" lang="ja-JP" altLang="en-US" sz="1800" dirty="0" smtClean="0"/>
              <a:t>複数のエージェントと</a:t>
            </a:r>
            <a:r>
              <a:rPr kumimoji="1" lang="en-US" altLang="ja-JP" sz="1800" dirty="0" smtClean="0"/>
              <a:t>1</a:t>
            </a:r>
            <a:r>
              <a:rPr kumimoji="1" lang="ja-JP" altLang="en-US" sz="1800" dirty="0" err="1" smtClean="0"/>
              <a:t>つの</a:t>
            </a:r>
            <a:r>
              <a:rPr kumimoji="1" lang="en-US" altLang="ja-JP" sz="1800" dirty="0" smtClean="0"/>
              <a:t>inner</a:t>
            </a:r>
            <a:r>
              <a:rPr kumimoji="1" lang="ja-JP" altLang="en-US" sz="1800" dirty="0" smtClean="0"/>
              <a:t>共有ドメインで共有される</a:t>
            </a:r>
            <a:endParaRPr kumimoji="1" lang="en-US" altLang="ja-JP" sz="1800" dirty="0" smtClean="0"/>
          </a:p>
          <a:p>
            <a:pPr lvl="1"/>
            <a:r>
              <a:rPr lang="en-US" altLang="ja-JP" sz="1800" dirty="0" smtClean="0"/>
              <a:t>outer</a:t>
            </a:r>
            <a:r>
              <a:rPr lang="ja-JP" altLang="en-US" sz="1800" dirty="0" smtClean="0"/>
              <a:t>共有ドメインの操作は，暗黙的に内包する全ての</a:t>
            </a:r>
            <a:r>
              <a:rPr lang="en-US" altLang="ja-JP" sz="1800" dirty="0" smtClean="0"/>
              <a:t>inner</a:t>
            </a:r>
            <a:r>
              <a:rPr lang="ja-JP" altLang="en-US" sz="1800" dirty="0" smtClean="0"/>
              <a:t>共有ドメインに影響を与える</a:t>
            </a:r>
            <a:endParaRPr lang="en-US" altLang="ja-JP" sz="1800" dirty="0" smtClean="0"/>
          </a:p>
          <a:p>
            <a:pPr lvl="1"/>
            <a:r>
              <a:rPr kumimoji="1" lang="ja-JP" altLang="en-US" sz="1800" dirty="0" smtClean="0"/>
              <a:t>それ以外は</a:t>
            </a:r>
            <a:r>
              <a:rPr kumimoji="1" lang="en-US" altLang="ja-JP" sz="1800" dirty="0" smtClean="0"/>
              <a:t>inner</a:t>
            </a:r>
            <a:r>
              <a:rPr kumimoji="1" lang="ja-JP" altLang="en-US" sz="1800" dirty="0" smtClean="0"/>
              <a:t>共有操作のようには振る舞わない</a:t>
            </a:r>
            <a:endParaRPr kumimoji="1" lang="en-US" altLang="ja-JP" sz="1800" dirty="0" smtClean="0"/>
          </a:p>
          <a:p>
            <a:pPr lvl="1"/>
            <a:endParaRPr kumimoji="1" lang="en-US" altLang="ja-JP" sz="1800" dirty="0" smtClean="0"/>
          </a:p>
          <a:p>
            <a:r>
              <a:rPr lang="en-US" altLang="ja-JP" sz="1800" dirty="0" smtClean="0"/>
              <a:t>Full system</a:t>
            </a:r>
          </a:p>
          <a:p>
            <a:pPr lvl="1"/>
            <a:r>
              <a:rPr kumimoji="1" lang="ja-JP" altLang="en-US" sz="1800" dirty="0" smtClean="0"/>
              <a:t>システムの全てのオブザーバーに影響を与える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spTree>
    <p:extLst>
      <p:ext uri="{BB962C8B-B14F-4D97-AF65-F5344CB8AC3E}">
        <p14:creationId xmlns:p14="http://schemas.microsoft.com/office/powerpoint/2010/main" val="11845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Ordering</a:t>
            </a:r>
            <a:endParaRPr kumimoji="1" lang="ja-JP" altLang="en-US" dirty="0"/>
          </a:p>
        </p:txBody>
      </p:sp>
      <p:sp>
        <p:nvSpPr>
          <p:cNvPr id="3" name="コンテンツ プレースホルダー 2"/>
          <p:cNvSpPr>
            <a:spLocks noGrp="1"/>
          </p:cNvSpPr>
          <p:nvPr>
            <p:ph idx="1"/>
          </p:nvPr>
        </p:nvSpPr>
        <p:spPr/>
        <p:txBody>
          <a:bodyPr/>
          <a:lstStyle/>
          <a:p>
            <a:pPr lvl="1"/>
            <a:r>
              <a:rPr lang="ja-JP" altLang="en-US" sz="1800" dirty="0"/>
              <a:t>投機ロード</a:t>
            </a:r>
            <a:endParaRPr lang="en-US" altLang="ja-JP" sz="1800" dirty="0"/>
          </a:p>
          <a:p>
            <a:pPr lvl="2"/>
            <a:r>
              <a:rPr lang="ja-JP" altLang="en-US" sz="1800" dirty="0"/>
              <a:t>ロード命令が投機的に実行されると，キャッシュがフィルされて，それまでにキャッシュ上にあったデータが追い出される</a:t>
            </a:r>
            <a:endParaRPr lang="en-US" altLang="ja-JP" sz="1800" dirty="0"/>
          </a:p>
          <a:p>
            <a:pPr lvl="1"/>
            <a:r>
              <a:rPr lang="ja-JP" altLang="en-US" sz="1800" dirty="0" smtClean="0"/>
              <a:t>ロード・ストア最適化</a:t>
            </a:r>
            <a:endParaRPr lang="en-US" altLang="ja-JP" sz="1800" dirty="0" smtClean="0"/>
          </a:p>
          <a:p>
            <a:pPr lvl="2"/>
            <a:r>
              <a:rPr lang="ja-JP" altLang="en-US" sz="1800" dirty="0" smtClean="0"/>
              <a:t>外部メモリに対するロード・ストアは多くの時間を要する．そのため，複数のストア命令を</a:t>
            </a:r>
            <a:r>
              <a:rPr lang="en-US" altLang="ja-JP" sz="1800" dirty="0" smtClean="0"/>
              <a:t>1</a:t>
            </a:r>
            <a:r>
              <a:rPr lang="ja-JP" altLang="en-US" sz="1800" dirty="0" smtClean="0"/>
              <a:t>個の大きなストア命令に変換する</a:t>
            </a:r>
            <a:r>
              <a:rPr lang="ja-JP" altLang="en-US" sz="1800" dirty="0" smtClean="0"/>
              <a:t>．</a:t>
            </a:r>
            <a:endParaRPr lang="en-US" altLang="ja-JP" sz="1800" dirty="0" smtClean="0"/>
          </a:p>
          <a:p>
            <a:pPr lvl="1"/>
            <a:r>
              <a:rPr lang="ja-JP" altLang="en-US" sz="1800" dirty="0" smtClean="0"/>
              <a:t>外部メモリシステム</a:t>
            </a:r>
            <a:endParaRPr lang="en-US" altLang="ja-JP" sz="1800" dirty="0" smtClean="0"/>
          </a:p>
          <a:p>
            <a:pPr lvl="2"/>
            <a:r>
              <a:rPr lang="ja-JP" altLang="en-US" sz="1800" dirty="0" smtClean="0"/>
              <a:t>複雑な</a:t>
            </a:r>
            <a:r>
              <a:rPr lang="en-US" altLang="ja-JP" sz="1800" dirty="0" err="1" smtClean="0"/>
              <a:t>SoC</a:t>
            </a:r>
            <a:r>
              <a:rPr lang="ja-JP" altLang="en-US" sz="1800" dirty="0" smtClean="0"/>
              <a:t>は複数のバスマスタと複雑なメモリバスで構成されている．</a:t>
            </a:r>
            <a:endParaRPr lang="en-US" altLang="ja-JP" sz="1800" dirty="0" smtClean="0"/>
          </a:p>
          <a:p>
            <a:pPr lvl="2"/>
            <a:r>
              <a:rPr lang="en-US" altLang="ja-JP" sz="1800" dirty="0" smtClean="0"/>
              <a:t>DRAM</a:t>
            </a:r>
            <a:r>
              <a:rPr lang="ja-JP" altLang="en-US" sz="1800" dirty="0" smtClean="0"/>
              <a:t>コントローラは複数のマスタからの要求を同時に受け付ける</a:t>
            </a:r>
            <a:endParaRPr lang="en-US" altLang="ja-JP" sz="1800" dirty="0" smtClean="0"/>
          </a:p>
          <a:p>
            <a:pPr lvl="2"/>
            <a:r>
              <a:rPr lang="ja-JP" altLang="en-US" sz="1800" dirty="0" smtClean="0"/>
              <a:t>トランザクションはインターコネクトによりバッファリングされリオーダされる</a:t>
            </a:r>
            <a:endParaRPr lang="en-US" altLang="ja-JP" sz="1800" dirty="0" smtClean="0"/>
          </a:p>
          <a:p>
            <a:pPr lvl="2"/>
            <a:r>
              <a:rPr lang="ja-JP" altLang="en-US" sz="1800" dirty="0" smtClean="0"/>
              <a:t>異なるマスタからのアクセスに必要なサイクルは変化したり，追い越されたりする．</a:t>
            </a:r>
            <a:endParaRPr lang="en-US" altLang="ja-JP" sz="1800" dirty="0" smtClean="0"/>
          </a:p>
          <a:p>
            <a:pPr lvl="1"/>
            <a:r>
              <a:rPr lang="ja-JP" altLang="en-US" sz="1800" dirty="0" smtClean="0"/>
              <a:t>キャッシュコヒーレントマルチコア処理</a:t>
            </a:r>
            <a:endParaRPr lang="en-US" altLang="ja-JP" sz="1800" dirty="0" smtClean="0"/>
          </a:p>
          <a:p>
            <a:pPr lvl="2"/>
            <a:r>
              <a:rPr lang="ja-JP" altLang="en-US" sz="1800" dirty="0" smtClean="0"/>
              <a:t>マルチコアシステムではハードウェアキャッシュコヒーレントによりコア間でラインがマイグレーションする．</a:t>
            </a:r>
            <a:endParaRPr lang="en-US" altLang="ja-JP" sz="1800" dirty="0" smtClean="0"/>
          </a:p>
          <a:p>
            <a:pPr lvl="2"/>
            <a:r>
              <a:rPr lang="ja-JP" altLang="en-US" sz="1800" dirty="0" smtClean="0"/>
              <a:t>そのため，異なるコアではお互い異なる順序でキャッシュが更新される</a:t>
            </a:r>
            <a:endParaRPr lang="en-US" altLang="ja-JP" sz="1800" dirty="0" smtClean="0"/>
          </a:p>
          <a:p>
            <a:pPr lvl="2"/>
            <a:endParaRPr lang="en-US" altLang="ja-JP" sz="1600" dirty="0" smtClean="0"/>
          </a:p>
          <a:p>
            <a:pPr lvl="2"/>
            <a:endParaRPr lang="ja-JP" altLang="en-US"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134496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Ordering</a:t>
            </a:r>
            <a:endParaRPr kumimoji="1" lang="ja-JP" altLang="en-US" dirty="0"/>
          </a:p>
        </p:txBody>
      </p:sp>
      <p:sp>
        <p:nvSpPr>
          <p:cNvPr id="3" name="コンテンツ プレースホルダー 2"/>
          <p:cNvSpPr>
            <a:spLocks noGrp="1"/>
          </p:cNvSpPr>
          <p:nvPr>
            <p:ph idx="1"/>
          </p:nvPr>
        </p:nvSpPr>
        <p:spPr/>
        <p:txBody>
          <a:bodyPr/>
          <a:lstStyle/>
          <a:p>
            <a:pPr lvl="1"/>
            <a:r>
              <a:rPr lang="ja-JP" altLang="en-US" sz="1800" dirty="0"/>
              <a:t>最適化コンパイラ</a:t>
            </a:r>
            <a:endParaRPr lang="en-US" altLang="ja-JP" sz="1800" dirty="0"/>
          </a:p>
          <a:p>
            <a:pPr lvl="2"/>
            <a:r>
              <a:rPr lang="ja-JP" altLang="en-US" sz="1800" dirty="0"/>
              <a:t>最適化コンパイラはハードウェアを効率的に使いレイテンシを低下させるため命令をリオーダする．</a:t>
            </a:r>
            <a:endParaRPr lang="en-US" altLang="ja-JP" sz="1800" dirty="0"/>
          </a:p>
          <a:p>
            <a:pPr lvl="2"/>
            <a:r>
              <a:rPr lang="ja-JP" altLang="en-US" sz="1800" dirty="0"/>
              <a:t>時にはメモリアクセスを実際に必要とするタイミングより前に移動させる</a:t>
            </a:r>
            <a:endParaRPr lang="en-US" altLang="ja-JP" sz="1800" dirty="0"/>
          </a:p>
          <a:p>
            <a:endParaRPr kumimoji="1" lang="en-US" altLang="ja-JP" sz="1800" dirty="0" smtClean="0"/>
          </a:p>
          <a:p>
            <a:r>
              <a:rPr kumimoji="1" lang="ja-JP" altLang="en-US" sz="1800" dirty="0" smtClean="0"/>
              <a:t>シングルコアシステムではこれらのリオーダはプログラマには透過である．</a:t>
            </a:r>
            <a:endParaRPr kumimoji="1" lang="en-US" altLang="ja-JP" sz="1800" dirty="0" smtClean="0"/>
          </a:p>
          <a:p>
            <a:pPr lvl="1"/>
            <a:r>
              <a:rPr kumimoji="1" lang="ja-JP" altLang="en-US" sz="1800" dirty="0" smtClean="0"/>
              <a:t>個々のプロセッサがハザードとデータ依存をチェックするため</a:t>
            </a:r>
            <a:endParaRPr kumimoji="1" lang="en-US" altLang="ja-JP" sz="1800" dirty="0" smtClean="0"/>
          </a:p>
          <a:p>
            <a:r>
              <a:rPr kumimoji="1" lang="ja-JP" altLang="en-US" sz="1800" dirty="0" smtClean="0"/>
              <a:t>共有メモリや他の方法で通信するマルチプロセッサでは，メモリオーダーの考慮が重要となる</a:t>
            </a:r>
            <a:endParaRPr kumimoji="1" lang="en-US" altLang="ja-JP" sz="1800" dirty="0" smtClean="0"/>
          </a:p>
          <a:p>
            <a:r>
              <a:rPr kumimoji="1" lang="ja-JP" altLang="en-US" sz="1800" dirty="0" smtClean="0"/>
              <a:t>この章では複数のスレッドを実行するマルチプロセッサに関連するトピックについて扱う</a:t>
            </a:r>
            <a:endParaRPr kumimoji="1" lang="en-US" altLang="ja-JP" sz="1800" dirty="0" smtClean="0"/>
          </a:p>
          <a:p>
            <a:r>
              <a:rPr kumimoji="1" lang="ja-JP" altLang="en-US" sz="1800" dirty="0" smtClean="0"/>
              <a:t>また，アーキテクチャにより定義されたメモリタイプとルール及びどの様にそれを制御するかについて述べる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33729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Memory types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ARMv8</a:t>
            </a:r>
            <a:r>
              <a:rPr kumimoji="1" lang="ja-JP" altLang="en-US" sz="1800" dirty="0" smtClean="0"/>
              <a:t>では</a:t>
            </a:r>
            <a:r>
              <a:rPr kumimoji="1" lang="en-US" altLang="ja-JP" sz="1800" dirty="0" smtClean="0"/>
              <a:t>2</a:t>
            </a:r>
            <a:r>
              <a:rPr kumimoji="1" lang="ja-JP" altLang="en-US" sz="1800" dirty="0" smtClean="0"/>
              <a:t>種類のメモリタイプを定義する</a:t>
            </a:r>
            <a:endParaRPr kumimoji="1" lang="en-US" altLang="ja-JP" sz="1800" dirty="0" smtClean="0"/>
          </a:p>
          <a:p>
            <a:pPr lvl="1"/>
            <a:r>
              <a:rPr kumimoji="1" lang="en-US" altLang="ja-JP" sz="1800" dirty="0" smtClean="0"/>
              <a:t>Normal</a:t>
            </a:r>
          </a:p>
          <a:p>
            <a:pPr lvl="1"/>
            <a:r>
              <a:rPr kumimoji="1" lang="en-US" altLang="ja-JP" sz="1800" dirty="0" smtClean="0"/>
              <a:t>Device</a:t>
            </a:r>
          </a:p>
          <a:p>
            <a:pPr lvl="2"/>
            <a:r>
              <a:rPr kumimoji="1" lang="en-US" altLang="ja-JP" sz="1800" dirty="0" smtClean="0"/>
              <a:t>ARMv7</a:t>
            </a:r>
            <a:r>
              <a:rPr kumimoji="1" lang="ja-JP" altLang="en-US" sz="1800" dirty="0" smtClean="0"/>
              <a:t>では</a:t>
            </a:r>
            <a:r>
              <a:rPr kumimoji="1" lang="en-US" altLang="ja-JP" sz="1800" dirty="0" smtClean="0"/>
              <a:t>Strongly Ordered</a:t>
            </a:r>
            <a:r>
              <a:rPr kumimoji="1" lang="ja-JP" altLang="en-US" sz="1800" dirty="0" smtClean="0"/>
              <a:t>というタイプがあったが，</a:t>
            </a:r>
            <a:r>
              <a:rPr kumimoji="1" lang="en-US" altLang="ja-JP" sz="1800" dirty="0" smtClean="0"/>
              <a:t>Device</a:t>
            </a:r>
            <a:r>
              <a:rPr kumimoji="1" lang="ja-JP" altLang="en-US" sz="1800" dirty="0" smtClean="0"/>
              <a:t>との違いが少ないため，</a:t>
            </a:r>
            <a:r>
              <a:rPr kumimoji="1" lang="en-US" altLang="ja-JP" sz="1800" dirty="0" smtClean="0"/>
              <a:t>ARMv8</a:t>
            </a:r>
            <a:r>
              <a:rPr kumimoji="1" lang="ja-JP" altLang="en-US" sz="1800" dirty="0" smtClean="0"/>
              <a:t>では削除された．</a:t>
            </a:r>
            <a:endParaRPr kumimoji="1" lang="en-US" altLang="ja-JP" sz="1800" dirty="0" smtClean="0"/>
          </a:p>
          <a:p>
            <a:r>
              <a:rPr kumimoji="1" lang="en-US" altLang="ja-JP" sz="1800" dirty="0" smtClean="0"/>
              <a:t>Attributes</a:t>
            </a:r>
          </a:p>
          <a:p>
            <a:pPr lvl="1"/>
            <a:r>
              <a:rPr kumimoji="1" lang="ja-JP" altLang="en-US" sz="1800" dirty="0" smtClean="0"/>
              <a:t>メモリタイプとは別にキャッシュ・共有の有無，アクセス・実行許可を制御する</a:t>
            </a:r>
            <a:endParaRPr kumimoji="1" lang="en-US" altLang="ja-JP" sz="1800" dirty="0" smtClean="0"/>
          </a:p>
          <a:p>
            <a:pPr lvl="1"/>
            <a:r>
              <a:rPr lang="ja-JP" altLang="en-US" sz="1800" dirty="0"/>
              <a:t>キャッシュ・</a:t>
            </a:r>
            <a:r>
              <a:rPr lang="ja-JP" altLang="en-US" sz="1800" dirty="0" smtClean="0"/>
              <a:t>共有は</a:t>
            </a:r>
            <a:r>
              <a:rPr lang="en-US" altLang="ja-JP" sz="1800" dirty="0" smtClean="0"/>
              <a:t>Normal</a:t>
            </a:r>
            <a:r>
              <a:rPr lang="ja-JP" altLang="en-US" sz="1800" dirty="0" smtClean="0"/>
              <a:t>メモリにのみ指定可能</a:t>
            </a:r>
            <a:endParaRPr lang="en-US" altLang="ja-JP" sz="1800" dirty="0" smtClean="0"/>
          </a:p>
          <a:p>
            <a:pPr lvl="1"/>
            <a:r>
              <a:rPr kumimoji="1" lang="en-US" altLang="ja-JP" sz="1800" dirty="0" smtClean="0"/>
              <a:t>Device</a:t>
            </a:r>
            <a:r>
              <a:rPr kumimoji="1" lang="ja-JP" altLang="en-US" sz="1800" dirty="0" smtClean="0"/>
              <a:t>メモリは常にノンキャッシャブル，</a:t>
            </a:r>
            <a:r>
              <a:rPr kumimoji="1" lang="en-US" altLang="ja-JP" sz="1800" dirty="0" smtClean="0"/>
              <a:t>outer</a:t>
            </a:r>
            <a:r>
              <a:rPr kumimoji="1" lang="ja-JP" altLang="en-US" sz="1800" dirty="0" smtClean="0"/>
              <a:t>シェアラブルと見なされる</a:t>
            </a:r>
            <a:endParaRPr kumimoji="1" lang="en-US" altLang="ja-JP" sz="1800" dirty="0" smtClean="0"/>
          </a:p>
          <a:p>
            <a:pPr lvl="1"/>
            <a:r>
              <a:rPr kumimoji="1" lang="ja-JP" altLang="en-US" sz="1800" dirty="0" smtClean="0"/>
              <a:t>キャッシュ可能な領域では</a:t>
            </a:r>
            <a:r>
              <a:rPr kumimoji="1" lang="en-US" altLang="ja-JP" sz="1800" dirty="0" smtClean="0"/>
              <a:t>attributes</a:t>
            </a:r>
            <a:r>
              <a:rPr kumimoji="1" lang="ja-JP" altLang="en-US" sz="1800" dirty="0" smtClean="0"/>
              <a:t>を使ってキャッシュポリシーをプロセッサに設定可能</a:t>
            </a:r>
            <a:endParaRPr kumimoji="1" lang="en-US" altLang="ja-JP" sz="1800" dirty="0" smtClean="0"/>
          </a:p>
          <a:p>
            <a:r>
              <a:rPr kumimoji="1" lang="ja-JP" altLang="en-US" sz="1800" dirty="0" smtClean="0"/>
              <a:t>メモリタイプの指定方法</a:t>
            </a:r>
            <a:endParaRPr kumimoji="1" lang="en-US" altLang="ja-JP" sz="1800" dirty="0" smtClean="0"/>
          </a:p>
          <a:p>
            <a:pPr lvl="1"/>
            <a:r>
              <a:rPr kumimoji="1" lang="ja-JP" altLang="en-US" sz="1800" dirty="0" smtClean="0"/>
              <a:t>メモリタイプは直接ページテーブルのエントリに書かない．</a:t>
            </a:r>
            <a:endParaRPr kumimoji="1" lang="en-US" altLang="ja-JP" sz="1800" dirty="0" smtClean="0"/>
          </a:p>
          <a:p>
            <a:pPr lvl="1"/>
            <a:r>
              <a:rPr kumimoji="1" lang="ja-JP" altLang="en-US" sz="1800" dirty="0" smtClean="0"/>
              <a:t>代わりにそれぞれのブロックエントリはメモリタイプのテーブルへの</a:t>
            </a:r>
            <a:r>
              <a:rPr kumimoji="1" lang="en-US" altLang="ja-JP" sz="1800" dirty="0" smtClean="0"/>
              <a:t>3</a:t>
            </a:r>
            <a:r>
              <a:rPr kumimoji="1" lang="ja-JP" altLang="en-US" sz="1800" dirty="0" smtClean="0"/>
              <a:t>ビットのインデックスを持つ．</a:t>
            </a:r>
            <a:endParaRPr kumimoji="1" lang="en-US" altLang="ja-JP" sz="1800" dirty="0" smtClean="0"/>
          </a:p>
          <a:p>
            <a:pPr lvl="1"/>
            <a:r>
              <a:rPr kumimoji="1" lang="ja-JP" altLang="en-US" sz="1800" dirty="0" smtClean="0"/>
              <a:t>メモリタイプのテーブルは</a:t>
            </a:r>
            <a:r>
              <a:rPr kumimoji="1" lang="en-US" altLang="ja-JP" sz="1800" dirty="0" err="1" smtClean="0"/>
              <a:t>MAIR_ELn</a:t>
            </a:r>
            <a:r>
              <a:rPr kumimoji="1" lang="ja-JP" altLang="en-US" sz="1800" dirty="0" smtClean="0"/>
              <a:t>にあり，</a:t>
            </a:r>
            <a:r>
              <a:rPr kumimoji="1" lang="en-US" altLang="ja-JP" sz="1800" dirty="0" smtClean="0"/>
              <a:t>8bit</a:t>
            </a:r>
            <a:r>
              <a:rPr kumimoji="1" lang="ja-JP" altLang="en-US" sz="1800" dirty="0" smtClean="0"/>
              <a:t>のエントリを</a:t>
            </a:r>
            <a:r>
              <a:rPr kumimoji="1" lang="en-US" altLang="ja-JP" sz="1800" dirty="0" smtClean="0"/>
              <a:t>8</a:t>
            </a:r>
            <a:r>
              <a:rPr kumimoji="1" lang="ja-JP" altLang="en-US" sz="1800" dirty="0" smtClean="0"/>
              <a:t>個持つ</a:t>
            </a:r>
            <a:endParaRPr kumimoji="1" lang="en-US" altLang="ja-JP" sz="1800" dirty="0" smtClean="0"/>
          </a:p>
          <a:p>
            <a:endParaRPr kumimoji="1" lang="en-US" altLang="ja-JP" sz="1800"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197293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types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ページ変換テーブルブロックエントリ自身はメモリタイプエンコーディングは持たないのに対して，プロセッサ無いの</a:t>
            </a:r>
            <a:r>
              <a:rPr kumimoji="1" lang="en-US" altLang="ja-JP" dirty="0" smtClean="0"/>
              <a:t>TLB</a:t>
            </a:r>
            <a:r>
              <a:rPr kumimoji="1" lang="ja-JP" altLang="en-US" dirty="0" smtClean="0"/>
              <a:t>エントリはメモリタイプの情報を持つ．</a:t>
            </a:r>
            <a:endParaRPr kumimoji="1" lang="en-US" altLang="ja-JP" dirty="0" smtClean="0"/>
          </a:p>
          <a:p>
            <a:r>
              <a:rPr kumimoji="1" lang="ja-JP" altLang="en-US" dirty="0" smtClean="0"/>
              <a:t>そのため，</a:t>
            </a:r>
            <a:r>
              <a:rPr kumimoji="1" lang="en-US" altLang="ja-JP" dirty="0" err="1" smtClean="0"/>
              <a:t>MAIR_ELn</a:t>
            </a:r>
            <a:r>
              <a:rPr kumimoji="1" lang="ja-JP" altLang="en-US" dirty="0" smtClean="0"/>
              <a:t>の変更は，</a:t>
            </a:r>
            <a:r>
              <a:rPr kumimoji="1" lang="en-US" altLang="ja-JP" dirty="0" smtClean="0"/>
              <a:t>ISB(</a:t>
            </a:r>
            <a:r>
              <a:rPr kumimoji="1" lang="ja-JP" altLang="en-US" dirty="0" smtClean="0"/>
              <a:t>命令バリア</a:t>
            </a:r>
            <a:r>
              <a:rPr kumimoji="1" lang="en-US" altLang="ja-JP" dirty="0" smtClean="0"/>
              <a:t>)</a:t>
            </a:r>
            <a:r>
              <a:rPr kumimoji="1" lang="ja-JP" altLang="en-US" dirty="0" smtClean="0"/>
              <a:t>と</a:t>
            </a:r>
            <a:r>
              <a:rPr kumimoji="1" lang="en-US" altLang="ja-JP" dirty="0" smtClean="0"/>
              <a:t>TLB</a:t>
            </a:r>
            <a:r>
              <a:rPr kumimoji="1" lang="ja-JP" altLang="en-US" dirty="0" smtClean="0"/>
              <a:t>無効操作を行うまで，反映されない．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5" name="図 4"/>
          <p:cNvPicPr>
            <a:picLocks noChangeAspect="1"/>
          </p:cNvPicPr>
          <p:nvPr/>
        </p:nvPicPr>
        <p:blipFill>
          <a:blip r:embed="rId2"/>
          <a:stretch>
            <a:fillRect/>
          </a:stretch>
        </p:blipFill>
        <p:spPr>
          <a:xfrm>
            <a:off x="1472141" y="4269582"/>
            <a:ext cx="6934200" cy="2171700"/>
          </a:xfrm>
          <a:prstGeom prst="rect">
            <a:avLst/>
          </a:prstGeom>
        </p:spPr>
      </p:pic>
    </p:spTree>
    <p:extLst>
      <p:ext uri="{BB962C8B-B14F-4D97-AF65-F5344CB8AC3E}">
        <p14:creationId xmlns:p14="http://schemas.microsoft.com/office/powerpoint/2010/main" val="1813402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Normal Memory</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全てのコードと殆どのデータ領域用のメモリに使うことが出来る</a:t>
            </a:r>
            <a:endParaRPr kumimoji="1" lang="en-US" altLang="ja-JP" dirty="0" smtClean="0"/>
          </a:p>
          <a:p>
            <a:pPr lvl="1"/>
            <a:r>
              <a:rPr lang="en-US" altLang="ja-JP" dirty="0" err="1" smtClean="0"/>
              <a:t>RAM,Flash,ROM</a:t>
            </a:r>
            <a:endParaRPr lang="en-US" altLang="ja-JP" dirty="0" smtClean="0"/>
          </a:p>
          <a:p>
            <a:pPr lvl="1"/>
            <a:r>
              <a:rPr kumimoji="1" lang="ja-JP" altLang="en-US" dirty="0" smtClean="0"/>
              <a:t>このタイプのメモリは弱い順序制約と少ない制約により最もプロセッサ</a:t>
            </a:r>
            <a:r>
              <a:rPr kumimoji="1" lang="en-US" altLang="ja-JP" dirty="0" smtClean="0"/>
              <a:t>n</a:t>
            </a:r>
            <a:r>
              <a:rPr kumimoji="1" lang="ja-JP" altLang="en-US" dirty="0" smtClean="0"/>
              <a:t>性能が高くなる</a:t>
            </a:r>
            <a:endParaRPr kumimoji="1" lang="en-US" altLang="ja-JP" dirty="0" smtClean="0"/>
          </a:p>
          <a:p>
            <a:pPr lvl="1"/>
            <a:r>
              <a:rPr kumimoji="1" lang="ja-JP" altLang="en-US" dirty="0" smtClean="0"/>
              <a:t>プロセッサはリオーダ，繰り返し，アクセスのマージが可能である．</a:t>
            </a:r>
            <a:endParaRPr lang="en-US" altLang="ja-JP" dirty="0"/>
          </a:p>
          <a:p>
            <a:r>
              <a:rPr kumimoji="1" lang="en-US" altLang="ja-JP" dirty="0" smtClean="0"/>
              <a:t>Normal</a:t>
            </a:r>
            <a:r>
              <a:rPr kumimoji="1" lang="ja-JP" altLang="en-US" dirty="0" smtClean="0"/>
              <a:t>メモリは投機的にアクセス可能である</a:t>
            </a:r>
            <a:endParaRPr kumimoji="1" lang="en-US" altLang="ja-JP" dirty="0" smtClean="0"/>
          </a:p>
          <a:p>
            <a:pPr lvl="1"/>
            <a:r>
              <a:rPr kumimoji="1" lang="ja-JP" altLang="en-US" dirty="0" smtClean="0"/>
              <a:t>命令とデータはプログラムにより明示的にアクセスされていなくても，</a:t>
            </a:r>
            <a:r>
              <a:rPr lang="ja-JP" altLang="en-US" dirty="0"/>
              <a:t>また明示的なアクセスの前</a:t>
            </a:r>
            <a:r>
              <a:rPr lang="ja-JP" altLang="en-US" dirty="0" smtClean="0"/>
              <a:t>に</a:t>
            </a:r>
            <a:r>
              <a:rPr kumimoji="1" lang="ja-JP" altLang="en-US" dirty="0" smtClean="0"/>
              <a:t>アクセス可能である</a:t>
            </a:r>
            <a:endParaRPr kumimoji="1" lang="en-US" altLang="ja-JP" dirty="0" smtClean="0"/>
          </a:p>
          <a:p>
            <a:pPr lvl="1"/>
            <a:r>
              <a:rPr kumimoji="1" lang="ja-JP" altLang="en-US" dirty="0" smtClean="0"/>
              <a:t>これらの投機的なアクセスは分岐予測，投機的なキャッシュラインフィル，アウトオブオーダメモリロード，その他のハードウェア最適化で発生する</a:t>
            </a:r>
            <a:endParaRPr kumimoji="1" lang="en-US" altLang="ja-JP" dirty="0" smtClean="0"/>
          </a:p>
          <a:p>
            <a:r>
              <a:rPr kumimoji="1" lang="ja-JP" altLang="en-US" dirty="0" smtClean="0"/>
              <a:t>最高性能を得るためには</a:t>
            </a:r>
            <a:r>
              <a:rPr kumimoji="1" lang="en-US" altLang="ja-JP" dirty="0" smtClean="0"/>
              <a:t>Normal</a:t>
            </a:r>
            <a:r>
              <a:rPr kumimoji="1" lang="ja-JP" altLang="en-US" dirty="0" smtClean="0"/>
              <a:t>メモリにコードとデータを置く</a:t>
            </a:r>
            <a:endParaRPr kumimoji="1" lang="en-US" altLang="ja-JP" dirty="0" smtClean="0"/>
          </a:p>
          <a:p>
            <a:pPr lvl="1"/>
            <a:r>
              <a:rPr kumimoji="1" lang="ja-JP" altLang="en-US" dirty="0" smtClean="0"/>
              <a:t>そのような状況で，メモリオーダーが必要になった場合は，</a:t>
            </a:r>
            <a:r>
              <a:rPr kumimoji="1" lang="en-US" altLang="ja-JP" dirty="0" smtClean="0"/>
              <a:t>explicit</a:t>
            </a:r>
            <a:r>
              <a:rPr kumimoji="1" lang="ja-JP" altLang="en-US" dirty="0" smtClean="0"/>
              <a:t>バリア操作で実現可能である</a:t>
            </a:r>
            <a:endParaRPr kumimoji="1" lang="en-US" altLang="ja-JP" dirty="0" smtClean="0"/>
          </a:p>
          <a:p>
            <a:pPr lvl="1"/>
            <a:r>
              <a:rPr kumimoji="1" lang="en-US" altLang="ja-JP" dirty="0" smtClean="0"/>
              <a:t>Normal</a:t>
            </a:r>
            <a:r>
              <a:rPr kumimoji="1" lang="ja-JP" altLang="en-US" dirty="0" smtClean="0"/>
              <a:t>メモリはウィークオーダメモリモデルを実装しているため，</a:t>
            </a:r>
            <a:r>
              <a:rPr kumimoji="1" lang="en-US" altLang="ja-JP" dirty="0" smtClean="0"/>
              <a:t>Normal</a:t>
            </a:r>
            <a:r>
              <a:rPr kumimoji="1" lang="ja-JP" altLang="en-US" dirty="0" smtClean="0"/>
              <a:t>や</a:t>
            </a:r>
            <a:r>
              <a:rPr kumimoji="1" lang="en-US" altLang="ja-JP" dirty="0" smtClean="0"/>
              <a:t>Device</a:t>
            </a:r>
            <a:r>
              <a:rPr kumimoji="1" lang="ja-JP" altLang="en-US" dirty="0" smtClean="0"/>
              <a:t>アクセス間に順序依存がない</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268126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Normal Memory</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しかしながら，プロセッサ常にアドレス依存のハザードは扱う必要がある</a:t>
            </a:r>
            <a:endParaRPr kumimoji="1" lang="en-US" altLang="ja-JP" sz="1800" dirty="0" smtClean="0"/>
          </a:p>
          <a:p>
            <a:pPr lvl="1"/>
            <a:r>
              <a:rPr kumimoji="1" lang="ja-JP" altLang="en-US" sz="1800" dirty="0" smtClean="0"/>
              <a:t>例として以下のコードの場合</a:t>
            </a:r>
            <a:r>
              <a:rPr kumimoji="1" lang="en-US" altLang="ja-JP" sz="1800" dirty="0" smtClean="0"/>
              <a:t>X1</a:t>
            </a:r>
            <a:r>
              <a:rPr kumimoji="1" lang="ja-JP" altLang="en-US" sz="1800" dirty="0" smtClean="0"/>
              <a:t>には，</a:t>
            </a:r>
            <a:r>
              <a:rPr kumimoji="1" lang="en-US" altLang="ja-JP" sz="1800" dirty="0" smtClean="0"/>
              <a:t>X2</a:t>
            </a:r>
            <a:r>
              <a:rPr kumimoji="1" lang="ja-JP" altLang="en-US" sz="1800" dirty="0" smtClean="0"/>
              <a:t>にかきこんだ</a:t>
            </a:r>
            <a:r>
              <a:rPr kumimoji="1" lang="en-US" altLang="ja-JP" sz="1800" dirty="0" smtClean="0"/>
              <a:t>X0</a:t>
            </a:r>
            <a:r>
              <a:rPr kumimoji="1" lang="ja-JP" altLang="en-US" sz="1800" dirty="0" smtClean="0"/>
              <a:t>の値が入る必要がある</a:t>
            </a:r>
            <a:endParaRPr kumimoji="1" lang="en-US" altLang="ja-JP" sz="1800" dirty="0" smtClean="0"/>
          </a:p>
          <a:p>
            <a:endParaRPr lang="en-US" altLang="ja-JP" sz="1800" dirty="0"/>
          </a:p>
          <a:p>
            <a:endParaRPr kumimoji="1" lang="en-US" altLang="ja-JP" sz="1800" dirty="0" smtClean="0"/>
          </a:p>
          <a:p>
            <a:endParaRPr kumimoji="1" lang="en-US" altLang="ja-JP" sz="1800" dirty="0" smtClean="0"/>
          </a:p>
          <a:p>
            <a:r>
              <a:rPr kumimoji="1" lang="ja-JP" altLang="en-US" sz="1800" dirty="0" smtClean="0"/>
              <a:t>もう少し複雑な依存もある</a:t>
            </a:r>
            <a:endParaRPr kumimoji="1" lang="en-US" altLang="ja-JP" sz="1800" dirty="0" smtClean="0"/>
          </a:p>
          <a:p>
            <a:pPr lvl="1"/>
            <a:r>
              <a:rPr kumimoji="1" lang="ja-JP" altLang="en-US" sz="1800" dirty="0" smtClean="0"/>
              <a:t>以下の例では各アクセスのアドレスはオーバラップしている．プロセッサは</a:t>
            </a:r>
            <a:r>
              <a:rPr kumimoji="1" lang="en-US" altLang="ja-JP" sz="1800" dirty="0" smtClean="0"/>
              <a:t>STR</a:t>
            </a:r>
            <a:r>
              <a:rPr kumimoji="1" lang="ja-JP" altLang="en-US" sz="1800" dirty="0" smtClean="0"/>
              <a:t>と</a:t>
            </a:r>
            <a:r>
              <a:rPr kumimoji="1" lang="en-US" altLang="ja-JP" sz="1800" dirty="0" smtClean="0"/>
              <a:t>STRB</a:t>
            </a:r>
            <a:r>
              <a:rPr kumimoji="1" lang="ja-JP" altLang="en-US" sz="1800" dirty="0" smtClean="0"/>
              <a:t>の順序でメモリを更新する必要があり，</a:t>
            </a:r>
            <a:r>
              <a:rPr kumimoji="1" lang="en-US" altLang="ja-JP" sz="1800" dirty="0" smtClean="0"/>
              <a:t>LDRH</a:t>
            </a:r>
            <a:r>
              <a:rPr kumimoji="1" lang="ja-JP" altLang="en-US" sz="1800" dirty="0" smtClean="0"/>
              <a:t>は最新の値を取得するべきである</a:t>
            </a:r>
            <a:endParaRPr kumimoji="1" lang="en-US" altLang="ja-JP" sz="1800" dirty="0" smtClean="0"/>
          </a:p>
          <a:p>
            <a:pPr lvl="1"/>
            <a:r>
              <a:rPr kumimoji="1" lang="ja-JP" altLang="en-US" sz="1800" dirty="0" smtClean="0"/>
              <a:t>プロセッサは</a:t>
            </a:r>
            <a:r>
              <a:rPr kumimoji="1" lang="en-US" altLang="ja-JP" sz="1800" dirty="0" smtClean="0"/>
              <a:t>STR</a:t>
            </a:r>
            <a:r>
              <a:rPr kumimoji="1" lang="ja-JP" altLang="en-US" sz="1800" dirty="0" smtClean="0"/>
              <a:t>と</a:t>
            </a:r>
            <a:r>
              <a:rPr kumimoji="1" lang="en-US" altLang="ja-JP" sz="1800" dirty="0" smtClean="0"/>
              <a:t>STRB</a:t>
            </a:r>
            <a:r>
              <a:rPr kumimoji="1" lang="ja-JP" altLang="en-US" sz="1800" dirty="0" smtClean="0"/>
              <a:t>をマージすることが可能である</a:t>
            </a:r>
            <a:endParaRPr kumimoji="1" lang="en-US" altLang="ja-JP" sz="1800" dirty="0" smtClean="0"/>
          </a:p>
          <a:p>
            <a:pPr lvl="1"/>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5" name="図 4"/>
          <p:cNvPicPr>
            <a:picLocks noChangeAspect="1"/>
          </p:cNvPicPr>
          <p:nvPr/>
        </p:nvPicPr>
        <p:blipFill>
          <a:blip r:embed="rId2"/>
          <a:stretch>
            <a:fillRect/>
          </a:stretch>
        </p:blipFill>
        <p:spPr>
          <a:xfrm>
            <a:off x="3615049" y="2026971"/>
            <a:ext cx="1133475" cy="561975"/>
          </a:xfrm>
          <a:prstGeom prst="rect">
            <a:avLst/>
          </a:prstGeom>
        </p:spPr>
      </p:pic>
      <p:pic>
        <p:nvPicPr>
          <p:cNvPr id="6" name="図 5"/>
          <p:cNvPicPr>
            <a:picLocks noChangeAspect="1"/>
          </p:cNvPicPr>
          <p:nvPr/>
        </p:nvPicPr>
        <p:blipFill>
          <a:blip r:embed="rId3"/>
          <a:stretch>
            <a:fillRect/>
          </a:stretch>
        </p:blipFill>
        <p:spPr>
          <a:xfrm>
            <a:off x="3498954" y="4383882"/>
            <a:ext cx="1695450" cy="1371600"/>
          </a:xfrm>
          <a:prstGeom prst="rect">
            <a:avLst/>
          </a:prstGeom>
        </p:spPr>
      </p:pic>
    </p:spTree>
    <p:extLst>
      <p:ext uri="{BB962C8B-B14F-4D97-AF65-F5344CB8AC3E}">
        <p14:creationId xmlns:p14="http://schemas.microsoft.com/office/powerpoint/2010/main" val="103559654"/>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62354</TotalTime>
  <Words>3642</Words>
  <Application>Microsoft Office PowerPoint</Application>
  <PresentationFormat>A4 210 x 297 mm</PresentationFormat>
  <Paragraphs>349</Paragraphs>
  <Slides>32</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32</vt:i4>
      </vt:variant>
    </vt:vector>
  </HeadingPairs>
  <TitlesOfParts>
    <vt:vector size="45"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Memory Ordering(13章)</vt:lpstr>
      <vt:lpstr>Memory Ordering</vt:lpstr>
      <vt:lpstr>Memory Ordering</vt:lpstr>
      <vt:lpstr>Memory Ordering</vt:lpstr>
      <vt:lpstr>Memory Ordering</vt:lpstr>
      <vt:lpstr>Memory types</vt:lpstr>
      <vt:lpstr>Memory types</vt:lpstr>
      <vt:lpstr>Normal Memory</vt:lpstr>
      <vt:lpstr>Normal Memory</vt:lpstr>
      <vt:lpstr>Device memory</vt:lpstr>
      <vt:lpstr>Device Memory</vt:lpstr>
      <vt:lpstr>Barriers</vt:lpstr>
      <vt:lpstr>Barriers</vt:lpstr>
      <vt:lpstr>Barriers</vt:lpstr>
      <vt:lpstr>Barriers</vt:lpstr>
      <vt:lpstr>Barriers</vt:lpstr>
      <vt:lpstr>Barriers</vt:lpstr>
      <vt:lpstr>Barriers</vt:lpstr>
      <vt:lpstr>One-way barriers</vt:lpstr>
      <vt:lpstr>One-way barriers</vt:lpstr>
      <vt:lpstr>ISB in more detail</vt:lpstr>
      <vt:lpstr>ISB in more detail</vt:lpstr>
      <vt:lpstr>Use of barriers in C code</vt:lpstr>
      <vt:lpstr>Use of barriers in C code</vt:lpstr>
      <vt:lpstr>Non-temporal load and store pair</vt:lpstr>
      <vt:lpstr>Memory attributes</vt:lpstr>
      <vt:lpstr>Memory attributes</vt:lpstr>
      <vt:lpstr>Memory attributes</vt:lpstr>
      <vt:lpstr>Cacheable and shareable memory attributes</vt:lpstr>
      <vt:lpstr>Cacheable and shareable memory attributes</vt:lpstr>
      <vt:lpstr>Cacheable and shareable memory attributes</vt:lpstr>
      <vt:lpstr>Cacheable and shareable memory attributes</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2518</cp:revision>
  <cp:lastPrinted>2019-02-26T04:36:26Z</cp:lastPrinted>
  <dcterms:created xsi:type="dcterms:W3CDTF">2002-10-25T18:44:00Z</dcterms:created>
  <dcterms:modified xsi:type="dcterms:W3CDTF">2020-02-01T03:22:14Z</dcterms:modified>
</cp:coreProperties>
</file>