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24"/>
  </p:notesMasterIdLst>
  <p:handoutMasterIdLst>
    <p:handoutMasterId r:id="rId25"/>
  </p:handoutMasterIdLst>
  <p:sldIdLst>
    <p:sldId id="1312" r:id="rId3"/>
    <p:sldId id="1672" r:id="rId4"/>
    <p:sldId id="1714" r:id="rId5"/>
    <p:sldId id="1673" r:id="rId6"/>
    <p:sldId id="1715" r:id="rId7"/>
    <p:sldId id="1716" r:id="rId8"/>
    <p:sldId id="1675" r:id="rId9"/>
    <p:sldId id="1717" r:id="rId10"/>
    <p:sldId id="1677" r:id="rId11"/>
    <p:sldId id="1718" r:id="rId12"/>
    <p:sldId id="1678" r:id="rId13"/>
    <p:sldId id="1679" r:id="rId14"/>
    <p:sldId id="1680" r:id="rId15"/>
    <p:sldId id="1719" r:id="rId16"/>
    <p:sldId id="1681" r:id="rId17"/>
    <p:sldId id="1720" r:id="rId18"/>
    <p:sldId id="1684" r:id="rId19"/>
    <p:sldId id="1721" r:id="rId20"/>
    <p:sldId id="1687" r:id="rId21"/>
    <p:sldId id="1722" r:id="rId22"/>
    <p:sldId id="1685" r:id="rId23"/>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3" autoAdjust="0"/>
    <p:restoredTop sz="90149" autoAdjust="0"/>
  </p:normalViewPr>
  <p:slideViewPr>
    <p:cSldViewPr snapToGrid="0">
      <p:cViewPr varScale="1">
        <p:scale>
          <a:sx n="76" d="100"/>
          <a:sy n="76" d="100"/>
        </p:scale>
        <p:origin x="1176" y="5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37"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ja-JP" altLang="en-US" sz="3600" dirty="0"/>
              <a:t>電源管理</a:t>
            </a:r>
            <a:r>
              <a:rPr lang="en-US" altLang="ja-JP" sz="3600" dirty="0" smtClean="0"/>
              <a:t>(15</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15.1.2 </a:t>
            </a:r>
            <a:r>
              <a:rPr lang="ja-JP" altLang="en-US" dirty="0"/>
              <a:t>スタンバイ</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スヌープコントロールユニット</a:t>
            </a:r>
            <a:r>
              <a:rPr lang="ja-JP" altLang="en-US" dirty="0"/>
              <a:t>（</a:t>
            </a:r>
            <a:r>
              <a:rPr lang="en-US" altLang="ja-JP" dirty="0"/>
              <a:t>SCU</a:t>
            </a:r>
            <a:r>
              <a:rPr lang="ja-JP" altLang="en-US" dirty="0"/>
              <a:t>）からの要求も、マルチコアシステムでのキャッシュコヒーレンシ操作のクロックを起動できます</a:t>
            </a:r>
            <a:r>
              <a:rPr lang="ja-JP" altLang="en-US" dirty="0" smtClean="0"/>
              <a:t>。つまり</a:t>
            </a:r>
            <a:r>
              <a:rPr lang="ja-JP" altLang="en-US" dirty="0"/>
              <a:t>、スタンバイ状態のコアのキャッシュは、他のコアのキャッシュと一貫性があります（ただし、スタンバイ状態のコアは必ずしも次の命令を実行するとは限りません）</a:t>
            </a:r>
            <a:r>
              <a:rPr lang="ja-JP" altLang="en-US" dirty="0" smtClean="0"/>
              <a:t>。コア</a:t>
            </a:r>
            <a:r>
              <a:rPr lang="ja-JP" altLang="en-US" dirty="0"/>
              <a:t>をリセットすると、コアは常にスタンバイ状態から抜け出します。</a:t>
            </a:r>
          </a:p>
          <a:p>
            <a:r>
              <a:rPr lang="ja-JP" altLang="en-US" dirty="0"/>
              <a:t>動的クロックゲーティングのさまざまな形式もハードウェアで実装できます。</a:t>
            </a:r>
          </a:p>
          <a:p>
            <a:r>
              <a:rPr lang="ja-JP" altLang="en-US" dirty="0"/>
              <a:t>たとえば、</a:t>
            </a:r>
            <a:r>
              <a:rPr lang="en-US" altLang="ja-JP" dirty="0"/>
              <a:t>SCU</a:t>
            </a:r>
            <a:r>
              <a:rPr lang="ja-JP" altLang="en-US" dirty="0" err="1"/>
              <a:t>、</a:t>
            </a:r>
            <a:r>
              <a:rPr lang="en-US" altLang="ja-JP" dirty="0"/>
              <a:t>GIC</a:t>
            </a:r>
            <a:r>
              <a:rPr lang="ja-JP" altLang="en-US" dirty="0" err="1"/>
              <a:t>、</a:t>
            </a:r>
            <a:r>
              <a:rPr lang="ja-JP" altLang="en-US" dirty="0"/>
              <a:t>タイマー、命令パイプライン、または</a:t>
            </a:r>
            <a:r>
              <a:rPr lang="en-US" altLang="ja-JP" dirty="0"/>
              <a:t>NEON</a:t>
            </a:r>
            <a:r>
              <a:rPr lang="ja-JP" altLang="en-US" dirty="0"/>
              <a:t>ブロックは、アイドル状態が検出されたときに自動的にクロックゲートされ、電力を節約できます。</a:t>
            </a:r>
          </a:p>
          <a:p>
            <a:r>
              <a:rPr lang="ja-JP" altLang="en-US" dirty="0"/>
              <a:t>スタンバイモードは、すばやく（通常は</a:t>
            </a:r>
            <a:r>
              <a:rPr lang="en-US" altLang="ja-JP" dirty="0"/>
              <a:t>2</a:t>
            </a:r>
            <a:r>
              <a:rPr lang="ja-JP" altLang="en-US" dirty="0"/>
              <a:t>クロックサイクルで）開始および終了できます</a:t>
            </a:r>
            <a:r>
              <a:rPr lang="ja-JP" altLang="en-US" dirty="0" smtClean="0"/>
              <a:t>。したがって</a:t>
            </a:r>
            <a:r>
              <a:rPr lang="ja-JP" altLang="en-US" dirty="0"/>
              <a:t>、コアのレイテンシと応答性への影響はほとんど無視できます。</a:t>
            </a:r>
          </a:p>
          <a:p>
            <a:r>
              <a:rPr lang="en-US" altLang="ja-JP" dirty="0"/>
              <a:t>OSPM</a:t>
            </a:r>
            <a:r>
              <a:rPr lang="ja-JP" altLang="en-US" dirty="0"/>
              <a:t>にとって、スタンバイ状態は保持状態とほとんど区別できません</a:t>
            </a:r>
            <a:r>
              <a:rPr lang="ja-JP" altLang="en-US" dirty="0" smtClean="0"/>
              <a:t>。この</a:t>
            </a:r>
            <a:r>
              <a:rPr lang="ja-JP" altLang="en-US" dirty="0"/>
              <a:t>違いは、外部デバッガーとハードウェア実装では明らかですが、オペレーティングシステムのアイドル管理サブシステムでは明らかではありません。</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225791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15.1.3 </a:t>
            </a:r>
            <a:r>
              <a:rPr lang="ja-JP" altLang="en-US" dirty="0"/>
              <a:t>保持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デバッグ設定を含むコアの状態は低電力構造で保持され、コアを少なくとも部分的にオフにすることができます。</a:t>
            </a:r>
          </a:p>
          <a:p>
            <a:r>
              <a:rPr lang="ja-JP" altLang="en-US" dirty="0"/>
              <a:t>低電力保持状態から実行中の状態に変更する場合、コアをリセットする必要はありません。</a:t>
            </a:r>
          </a:p>
          <a:p>
            <a:r>
              <a:rPr lang="ja-JP" altLang="en-US" dirty="0"/>
              <a:t>保存されたコア状態は、低電力保持状態から実行中の動作に変更すると復元されます。</a:t>
            </a:r>
          </a:p>
          <a:p>
            <a:r>
              <a:rPr lang="ja-JP" altLang="en-US" dirty="0"/>
              <a:t>オペレーティングシステムの観点からは、エントリの方法、レイテンシ、および使用関連の制約を除いて、保持状態とスタンバイ状態の間に違いはありません</a:t>
            </a:r>
            <a:r>
              <a:rPr lang="ja-JP" altLang="en-US" dirty="0" smtClean="0"/>
              <a:t>。ただし</a:t>
            </a:r>
            <a:r>
              <a:rPr lang="ja-JP" altLang="en-US" dirty="0"/>
              <a:t>、外部デバッガーの観点から見ると、外部デバッグ要求デバッグイベントは保留状態のままであり、コアパワードメインのデバッグレジスタにアクセスできないため、状態は異なります。</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48604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15.1.4 </a:t>
            </a:r>
            <a:r>
              <a:rPr lang="ja-JP" altLang="en-US" dirty="0"/>
              <a:t>パワーダウン</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この状態では、コアの電源がオフになっています</a:t>
            </a:r>
            <a:r>
              <a:rPr lang="ja-JP" altLang="en-US" dirty="0" smtClean="0"/>
              <a:t>。デバイス上</a:t>
            </a:r>
            <a:r>
              <a:rPr lang="ja-JP" altLang="en-US" dirty="0"/>
              <a:t>のソフトウェアは、すべてのコア状態を保存する必要があるため、電源をオフにしても保持できます。</a:t>
            </a:r>
          </a:p>
          <a:p>
            <a:r>
              <a:rPr lang="ja-JP" altLang="en-US" dirty="0"/>
              <a:t>パワーダウンから実行中の操作への変更には、次のものが含まれます。</a:t>
            </a:r>
          </a:p>
          <a:p>
            <a:pPr lvl="1"/>
            <a:r>
              <a:rPr lang="ja-JP" altLang="en-US" dirty="0" smtClean="0"/>
              <a:t>電力</a:t>
            </a:r>
            <a:r>
              <a:rPr lang="ja-JP" altLang="en-US" dirty="0"/>
              <a:t>レベルが回復した後のコアのリセット。</a:t>
            </a:r>
          </a:p>
          <a:p>
            <a:pPr lvl="1"/>
            <a:r>
              <a:rPr lang="ja-JP" altLang="en-US" dirty="0" smtClean="0"/>
              <a:t>保存</a:t>
            </a:r>
            <a:r>
              <a:rPr lang="ja-JP" altLang="en-US" dirty="0"/>
              <a:t>したコア状態を復元します。</a:t>
            </a:r>
          </a:p>
          <a:p>
            <a:r>
              <a:rPr lang="ja-JP" altLang="en-US" dirty="0"/>
              <a:t>パワーダウン状態の特徴は、コンテキストが破壊的であることです</a:t>
            </a:r>
            <a:r>
              <a:rPr lang="ja-JP" altLang="en-US" dirty="0" smtClean="0"/>
              <a:t>。これ</a:t>
            </a:r>
            <a:r>
              <a:rPr lang="ja-JP" altLang="en-US" dirty="0"/>
              <a:t>は、コアを含む特定の状態でオフになっているすべてのコンポーネントに影響し、より深い状態では、</a:t>
            </a:r>
            <a:r>
              <a:rPr lang="en-US" altLang="ja-JP" dirty="0"/>
              <a:t>GIC</a:t>
            </a:r>
            <a:r>
              <a:rPr lang="ja-JP" altLang="en-US" dirty="0"/>
              <a:t>やプラットフォーム固有の</a:t>
            </a:r>
            <a:r>
              <a:rPr lang="en-US" altLang="ja-JP" dirty="0"/>
              <a:t>IP</a:t>
            </a:r>
            <a:r>
              <a:rPr lang="ja-JP" altLang="en-US" dirty="0"/>
              <a:t>など、システムの他のコンポーネントに影響します</a:t>
            </a:r>
            <a:r>
              <a:rPr lang="ja-JP" altLang="en-US" dirty="0" smtClean="0"/>
              <a:t>。デバッグ</a:t>
            </a:r>
            <a:r>
              <a:rPr lang="ja-JP" altLang="en-US" dirty="0"/>
              <a:t>およびトレース電源ドメインの構成方法によっては、一部の電源切断状態でデバッグおよびトレースコンテキストの一方または両方が失われる場合があります。</a:t>
            </a:r>
          </a:p>
          <a:p>
            <a:r>
              <a:rPr lang="ja-JP" altLang="en-US" dirty="0"/>
              <a:t>オペレーティングシステムが、特定の状態ごとに関連するコンテキストの保存と復元を実行できるようにするメカニズムを提供する必要があります。</a:t>
            </a:r>
          </a:p>
          <a:p>
            <a:r>
              <a:rPr lang="ja-JP" altLang="en-US" dirty="0"/>
              <a:t>実行の再開はリセットベクタから始まり、この後、各</a:t>
            </a:r>
            <a:r>
              <a:rPr lang="en-US" altLang="ja-JP" dirty="0"/>
              <a:t>OS</a:t>
            </a:r>
            <a:r>
              <a:rPr lang="ja-JP" altLang="en-US" dirty="0"/>
              <a:t>はそのコンテキストを復元する必要があります。</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spTree>
    <p:extLst>
      <p:ext uri="{BB962C8B-B14F-4D97-AF65-F5344CB8AC3E}">
        <p14:creationId xmlns:p14="http://schemas.microsoft.com/office/powerpoint/2010/main" val="315619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15.1.5 </a:t>
            </a:r>
            <a:r>
              <a:rPr lang="ja-JP" altLang="en-US" dirty="0"/>
              <a:t>休止モード</a:t>
            </a:r>
            <a:endParaRPr lang="ja-JP" altLang="en-US" dirty="0"/>
          </a:p>
        </p:txBody>
      </p:sp>
      <p:sp>
        <p:nvSpPr>
          <p:cNvPr id="3" name="コンテンツ プレースホルダー 2"/>
          <p:cNvSpPr>
            <a:spLocks noGrp="1"/>
          </p:cNvSpPr>
          <p:nvPr>
            <p:ph idx="1"/>
          </p:nvPr>
        </p:nvSpPr>
        <p:spPr/>
        <p:txBody>
          <a:bodyPr/>
          <a:lstStyle/>
          <a:p>
            <a:r>
              <a:rPr lang="ja-JP" altLang="en-US" dirty="0"/>
              <a:t>休止モードは、パワーダウン状態の実装です</a:t>
            </a:r>
            <a:r>
              <a:rPr lang="ja-JP" altLang="en-US" dirty="0" smtClean="0"/>
              <a:t>。休止</a:t>
            </a:r>
            <a:r>
              <a:rPr lang="ja-JP" altLang="en-US" dirty="0"/>
              <a:t>モードでは、コアロジックはパワーダウンされますが、キャッシュ</a:t>
            </a:r>
            <a:r>
              <a:rPr lang="en-US" altLang="ja-JP" dirty="0"/>
              <a:t>RAM</a:t>
            </a:r>
            <a:r>
              <a:rPr lang="ja-JP" altLang="en-US" dirty="0"/>
              <a:t>はパワーアップされたままです</a:t>
            </a:r>
            <a:r>
              <a:rPr lang="ja-JP" altLang="en-US" dirty="0" smtClean="0"/>
              <a:t>。</a:t>
            </a:r>
            <a:endParaRPr lang="en-US" altLang="ja-JP" dirty="0" smtClean="0"/>
          </a:p>
          <a:p>
            <a:r>
              <a:rPr lang="ja-JP" altLang="en-US" dirty="0" smtClean="0"/>
              <a:t>多く</a:t>
            </a:r>
            <a:r>
              <a:rPr lang="ja-JP" altLang="en-US" dirty="0"/>
              <a:t>の場合、</a:t>
            </a:r>
            <a:r>
              <a:rPr lang="en-US" altLang="ja-JP" dirty="0"/>
              <a:t>RAM</a:t>
            </a:r>
            <a:r>
              <a:rPr lang="ja-JP" altLang="en-US" dirty="0"/>
              <a:t>は低電力保持状態で保持され、その内容は保持されますが、それ以外の場合は機能しません</a:t>
            </a:r>
            <a:r>
              <a:rPr lang="ja-JP" altLang="en-US" dirty="0" smtClean="0"/>
              <a:t>。これ</a:t>
            </a:r>
            <a:r>
              <a:rPr lang="ja-JP" altLang="en-US" dirty="0"/>
              <a:t>により、ライブデータとコードがキャッシュに保持されるため、完全なシャットダウンよりもはるかに高速に再起動できます</a:t>
            </a:r>
            <a:r>
              <a:rPr lang="ja-JP" altLang="en-US" dirty="0" smtClean="0"/>
              <a:t>。この</a:t>
            </a:r>
            <a:r>
              <a:rPr lang="ja-JP" altLang="en-US" dirty="0"/>
              <a:t>場合も、マルチコアシステムでは、個々のコアを休止モードにすることができます</a:t>
            </a:r>
            <a:r>
              <a:rPr lang="ja-JP" altLang="en-US" dirty="0" smtClean="0"/>
              <a:t>。クラスタ内</a:t>
            </a:r>
            <a:r>
              <a:rPr lang="ja-JP" altLang="en-US" dirty="0"/>
              <a:t>の個々のコアが休止モードになることを許可するマルチコアシステムでは、コアの電源が切断されている間、コヒーレンシを維持する余地はありません</a:t>
            </a:r>
            <a:r>
              <a:rPr lang="ja-JP" altLang="en-US" dirty="0" smtClean="0"/>
              <a:t>。</a:t>
            </a:r>
            <a:r>
              <a:rPr lang="ja-JP" altLang="en-US" dirty="0"/>
              <a:t>したがって、このようなコアは、まずコヒーレンスドメインから分離する必要があります</a:t>
            </a:r>
            <a:r>
              <a:rPr lang="ja-JP" altLang="en-US" dirty="0" smtClean="0"/>
              <a:t>。</a:t>
            </a:r>
            <a:endParaRPr lang="en-US" altLang="ja-JP" dirty="0" smtClean="0"/>
          </a:p>
          <a:p>
            <a:r>
              <a:rPr lang="ja-JP" altLang="en-US" dirty="0"/>
              <a:t>マルチコアシステムは</a:t>
            </a:r>
            <a:r>
              <a:rPr lang="ja-JP" altLang="en-US" dirty="0" smtClean="0"/>
              <a:t>、</a:t>
            </a:r>
            <a:r>
              <a:rPr lang="ja-JP" altLang="en-US" dirty="0"/>
              <a:t>休止</a:t>
            </a:r>
            <a:r>
              <a:rPr lang="ja-JP" altLang="en-US" dirty="0" smtClean="0"/>
              <a:t>状態になる前</a:t>
            </a:r>
            <a:r>
              <a:rPr lang="ja-JP" altLang="en-US" dirty="0"/>
              <a:t>にすべてのダーティデータをクリーンアップし、通常、外部ロジックに信号を供給して電源を再投入する別のコアを使用して起動されます。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285425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15.1.5 </a:t>
            </a:r>
            <a:r>
              <a:rPr lang="ja-JP" altLang="en-US" dirty="0"/>
              <a:t>休止モード</a:t>
            </a:r>
            <a:endParaRPr lang="ja-JP" altLang="en-US" dirty="0"/>
          </a:p>
        </p:txBody>
      </p:sp>
      <p:sp>
        <p:nvSpPr>
          <p:cNvPr id="3" name="コンテンツ プレースホルダー 2"/>
          <p:cNvSpPr>
            <a:spLocks noGrp="1"/>
          </p:cNvSpPr>
          <p:nvPr>
            <p:ph idx="1"/>
          </p:nvPr>
        </p:nvSpPr>
        <p:spPr/>
        <p:txBody>
          <a:bodyPr/>
          <a:lstStyle/>
          <a:p>
            <a:r>
              <a:rPr lang="ja-JP" altLang="en-US" dirty="0" smtClean="0"/>
              <a:t>ウェイクアップ</a:t>
            </a:r>
            <a:r>
              <a:rPr lang="ja-JP" altLang="en-US" dirty="0"/>
              <a:t>したコアは、コヒーレンシドメインに再び参加する前に、元のコア状態を復元する必要があります</a:t>
            </a:r>
            <a:r>
              <a:rPr lang="ja-JP" altLang="en-US" dirty="0" smtClean="0"/>
              <a:t>。</a:t>
            </a:r>
            <a:endParaRPr lang="en-US" altLang="ja-JP" dirty="0" smtClean="0"/>
          </a:p>
          <a:p>
            <a:r>
              <a:rPr lang="ja-JP" altLang="en-US" dirty="0" smtClean="0"/>
              <a:t>コア</a:t>
            </a:r>
            <a:r>
              <a:rPr lang="ja-JP" altLang="en-US" dirty="0"/>
              <a:t>が休止モードのときにメモリの状態が変化した可能性があるため、いずれにせよキャッシュを無効にしなければならない可能性があります</a:t>
            </a:r>
            <a:r>
              <a:rPr lang="ja-JP" altLang="en-US" dirty="0" smtClean="0"/>
              <a:t>。したがって</a:t>
            </a:r>
            <a:r>
              <a:rPr lang="ja-JP" altLang="en-US" dirty="0"/>
              <a:t>、休止モードは、クラスターではなくシングルコア環境で役立つ可能性がはるかに高くなります</a:t>
            </a:r>
            <a:r>
              <a:rPr lang="ja-JP" altLang="en-US" dirty="0" smtClean="0"/>
              <a:t>。これ</a:t>
            </a:r>
            <a:r>
              <a:rPr lang="ja-JP" altLang="en-US" dirty="0"/>
              <a:t>は、コヒーレンシドメインからの離脱および再結合に追加のコストがかかるためです</a:t>
            </a:r>
            <a:r>
              <a:rPr lang="ja-JP" altLang="en-US" dirty="0" smtClean="0"/>
              <a:t>。</a:t>
            </a:r>
            <a:endParaRPr lang="en-US" altLang="ja-JP" dirty="0" smtClean="0"/>
          </a:p>
          <a:p>
            <a:r>
              <a:rPr lang="ja-JP" altLang="en-US" dirty="0" smtClean="0"/>
              <a:t>クラスター</a:t>
            </a:r>
            <a:r>
              <a:rPr lang="ja-JP" altLang="en-US" dirty="0"/>
              <a:t>では、他のコアが既にシャットダウンされている場合、通常、休止モードは最後のコアでのみ使用される可能性があります。</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Tree>
    <p:extLst>
      <p:ext uri="{BB962C8B-B14F-4D97-AF65-F5344CB8AC3E}">
        <p14:creationId xmlns:p14="http://schemas.microsoft.com/office/powerpoint/2010/main" val="2379403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15.1.6 </a:t>
            </a:r>
            <a:r>
              <a:rPr lang="ja-JP" altLang="en-US" dirty="0"/>
              <a:t>ホットプラグ</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CPU</a:t>
            </a:r>
            <a:r>
              <a:rPr lang="ja-JP" altLang="en-US" dirty="0" smtClean="0"/>
              <a:t>ホットプラグは、コアを動的にオンまたはオフに切り替えることができる技術です。</a:t>
            </a:r>
          </a:p>
          <a:p>
            <a:r>
              <a:rPr lang="en-US" altLang="ja-JP" dirty="0" smtClean="0"/>
              <a:t>OSPM</a:t>
            </a:r>
            <a:r>
              <a:rPr lang="ja-JP" altLang="en-US" dirty="0" smtClean="0"/>
              <a:t>はホットプラグを使用して、現在のコンピューティング要件に基づいて、利用可能なコンピューティング容量を変更できます。</a:t>
            </a:r>
          </a:p>
          <a:p>
            <a:r>
              <a:rPr lang="ja-JP" altLang="en-US" dirty="0" smtClean="0"/>
              <a:t>ホットプラグは、信頼性の理由で使用されることもあります。</a:t>
            </a:r>
          </a:p>
          <a:p>
            <a:r>
              <a:rPr lang="ja-JP" altLang="en-US" dirty="0" smtClean="0"/>
              <a:t>ホットプラグとアイドル時のパワーダウン状態の使用には、いくつかの違いがあります。</a:t>
            </a:r>
          </a:p>
          <a:p>
            <a:pPr marL="997200" lvl="1" indent="-457200">
              <a:buFont typeface="+mj-lt"/>
              <a:buAutoNum type="arabicPeriod"/>
            </a:pPr>
            <a:r>
              <a:rPr lang="ja-JP" altLang="en-US" dirty="0" smtClean="0"/>
              <a:t>コアがホットアンプラグされると、監視ソフトウェアは、割り込みおよびスレッド処理におけるそのコアの使用をすべて停止します。コアは、呼び出し元の</a:t>
            </a:r>
            <a:r>
              <a:rPr lang="en-US" altLang="ja-JP" dirty="0" smtClean="0"/>
              <a:t>OS</a:t>
            </a:r>
            <a:r>
              <a:rPr lang="ja-JP" altLang="en-US" dirty="0" smtClean="0"/>
              <a:t>で利用可能であるとは見なされなくなりました。</a:t>
            </a:r>
            <a:endParaRPr lang="en-US" altLang="ja-JP" dirty="0" smtClean="0"/>
          </a:p>
          <a:p>
            <a:pPr marL="997200" lvl="1" indent="-457200">
              <a:buFont typeface="+mj-lt"/>
              <a:buAutoNum type="arabicPeriod"/>
            </a:pPr>
            <a:r>
              <a:rPr lang="en-US" altLang="ja-JP" dirty="0" smtClean="0"/>
              <a:t>OSPM</a:t>
            </a:r>
            <a:r>
              <a:rPr lang="ja-JP" altLang="en-US" dirty="0" smtClean="0"/>
              <a:t>は、コアをオンラインに戻す、つまりコアをホットプラグするために、明示的なコマンドを発行する必要があります。</a:t>
            </a:r>
            <a:r>
              <a:rPr lang="en-US" altLang="ja-JP" dirty="0" smtClean="0"/>
              <a:t> </a:t>
            </a:r>
            <a:r>
              <a:rPr lang="ja-JP" altLang="en-US" dirty="0" smtClean="0"/>
              <a:t>適切な監視ソフトウェアは、このコマンドの後にのみ、そのコアへの割り込みのスケジューリングまたは有効化を開始します。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1624772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15.1.6 </a:t>
            </a:r>
            <a:r>
              <a:rPr lang="ja-JP" altLang="en-US" dirty="0"/>
              <a:t>ホットプラグ</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通常</a:t>
            </a:r>
            <a:r>
              <a:rPr lang="ja-JP" altLang="en-US" dirty="0"/>
              <a:t>、オペレーティングシステムは</a:t>
            </a:r>
            <a:r>
              <a:rPr lang="en-US" altLang="ja-JP" dirty="0"/>
              <a:t>1</a:t>
            </a:r>
            <a:r>
              <a:rPr lang="ja-JP" altLang="en-US" dirty="0" err="1"/>
              <a:t>つの</a:t>
            </a:r>
            <a:r>
              <a:rPr lang="ja-JP" altLang="en-US" dirty="0"/>
              <a:t>プライマリコアでカーネルブートプロセスの多くを実行し、後の段階でセカンダリコアをオンラインにします。</a:t>
            </a:r>
            <a:r>
              <a:rPr lang="ja-JP" altLang="en-US" dirty="0" smtClean="0"/>
              <a:t>セカンダリブート</a:t>
            </a:r>
            <a:r>
              <a:rPr lang="ja-JP" altLang="en-US" dirty="0"/>
              <a:t>は、コアをシステムにホットプラグするのと非常によく似ています</a:t>
            </a:r>
            <a:r>
              <a:rPr lang="ja-JP" altLang="en-US" dirty="0" smtClean="0"/>
              <a:t>。どちら</a:t>
            </a:r>
            <a:r>
              <a:rPr lang="ja-JP" altLang="en-US" dirty="0"/>
              <a:t>の場合も操作はほぼ同じです。</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93287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動的電圧および周波数スケーリング</a:t>
            </a:r>
            <a:endParaRPr kumimoji="1" lang="ja-JP" altLang="en-US" dirty="0"/>
          </a:p>
        </p:txBody>
      </p:sp>
      <p:sp>
        <p:nvSpPr>
          <p:cNvPr id="3" name="コンテンツ プレースホルダー 2"/>
          <p:cNvSpPr>
            <a:spLocks noGrp="1"/>
          </p:cNvSpPr>
          <p:nvPr>
            <p:ph idx="1"/>
          </p:nvPr>
        </p:nvSpPr>
        <p:spPr/>
        <p:txBody>
          <a:bodyPr/>
          <a:lstStyle/>
          <a:p>
            <a:r>
              <a:rPr lang="ja-JP" altLang="en-US" dirty="0"/>
              <a:t>多くのシステムは、作業負荷が変動する条件下で動作します</a:t>
            </a:r>
            <a:r>
              <a:rPr lang="ja-JP" altLang="en-US" dirty="0" smtClean="0"/>
              <a:t>。したがって</a:t>
            </a:r>
            <a:r>
              <a:rPr lang="ja-JP" altLang="en-US" dirty="0"/>
              <a:t>、予想されるコアの作業負荷に一致するようにコアのパフォーマンスを低下または増加させる機能があると便利です</a:t>
            </a:r>
            <a:r>
              <a:rPr lang="ja-JP" altLang="en-US" dirty="0" smtClean="0"/>
              <a:t>。コア</a:t>
            </a:r>
            <a:r>
              <a:rPr lang="ja-JP" altLang="en-US" dirty="0"/>
              <a:t>のクロックを遅くすると、動的消費電力が削減されます。</a:t>
            </a:r>
          </a:p>
          <a:p>
            <a:r>
              <a:rPr lang="en-US" altLang="ja-JP" dirty="0"/>
              <a:t>Dynamic Voltage and Frequency Scaling(DVFS)</a:t>
            </a:r>
            <a:r>
              <a:rPr lang="ja-JP" altLang="en-US" dirty="0"/>
              <a:t>は、以下を活用した省エネ技術です。</a:t>
            </a:r>
          </a:p>
          <a:p>
            <a:pPr lvl="1"/>
            <a:r>
              <a:rPr lang="ja-JP" altLang="en-US" dirty="0" smtClean="0"/>
              <a:t>消費</a:t>
            </a:r>
            <a:r>
              <a:rPr lang="ja-JP" altLang="en-US" dirty="0"/>
              <a:t>電力と動作周波数の線形関係</a:t>
            </a:r>
          </a:p>
          <a:p>
            <a:pPr lvl="1"/>
            <a:r>
              <a:rPr lang="ja-JP" altLang="en-US" dirty="0" smtClean="0"/>
              <a:t>消費</a:t>
            </a:r>
            <a:r>
              <a:rPr lang="ja-JP" altLang="en-US" dirty="0"/>
              <a:t>電力と動作電圧の二次関係</a:t>
            </a:r>
          </a:p>
          <a:p>
            <a:r>
              <a:rPr lang="ja-JP" altLang="en-US" dirty="0"/>
              <a:t>この関係は次のように</a:t>
            </a:r>
            <a:r>
              <a:rPr lang="ja-JP" altLang="en-US" dirty="0" smtClean="0"/>
              <a:t>与えられます</a:t>
            </a:r>
            <a:r>
              <a:rPr lang="en-US" altLang="ja-JP" dirty="0" smtClean="0"/>
              <a:t>:</a:t>
            </a:r>
            <a:endParaRPr lang="ja-JP" altLang="en-US" dirty="0"/>
          </a:p>
          <a:p>
            <a:pPr marL="360363" lvl="1" indent="0">
              <a:buNone/>
            </a:pPr>
            <a:r>
              <a:rPr lang="en-US" altLang="ja-JP" dirty="0"/>
              <a:t>P = C×V2×f</a:t>
            </a:r>
          </a:p>
          <a:p>
            <a:pPr marL="714375" lvl="2" indent="0">
              <a:buNone/>
            </a:pPr>
            <a:r>
              <a:rPr lang="en-US" altLang="ja-JP" dirty="0" smtClean="0"/>
              <a:t>P </a:t>
            </a:r>
            <a:r>
              <a:rPr lang="ja-JP" altLang="en-US" dirty="0"/>
              <a:t>ダイナミックパワー</a:t>
            </a:r>
          </a:p>
          <a:p>
            <a:pPr marL="714375" lvl="2" indent="0">
              <a:buNone/>
            </a:pPr>
            <a:r>
              <a:rPr lang="en-US" altLang="ja-JP" dirty="0"/>
              <a:t>C </a:t>
            </a:r>
            <a:r>
              <a:rPr lang="ja-JP" altLang="en-US" dirty="0"/>
              <a:t>問題の論理回路のスイッチング容量</a:t>
            </a:r>
          </a:p>
          <a:p>
            <a:pPr marL="714375" lvl="2" indent="0">
              <a:buNone/>
            </a:pPr>
            <a:r>
              <a:rPr lang="en-US" altLang="ja-JP" dirty="0"/>
              <a:t>V </a:t>
            </a:r>
            <a:r>
              <a:rPr lang="ja-JP" altLang="en-US" dirty="0"/>
              <a:t>動作電圧</a:t>
            </a:r>
          </a:p>
          <a:p>
            <a:pPr marL="714375" lvl="2" indent="0">
              <a:buNone/>
            </a:pPr>
            <a:r>
              <a:rPr lang="en-US" altLang="ja-JP" dirty="0"/>
              <a:t>f </a:t>
            </a:r>
            <a:r>
              <a:rPr lang="ja-JP" altLang="en-US" dirty="0"/>
              <a:t>動作</a:t>
            </a:r>
            <a:r>
              <a:rPr lang="ja-JP" altLang="en-US" dirty="0" smtClean="0"/>
              <a:t>周波数</a:t>
            </a:r>
            <a:endParaRPr lang="en-US" altLang="ja-JP" dirty="0" smtClean="0"/>
          </a:p>
          <a:p>
            <a:pPr lvl="0"/>
            <a:r>
              <a:rPr lang="ja-JP" altLang="en-US" dirty="0">
                <a:solidFill>
                  <a:srgbClr val="000000"/>
                </a:solidFill>
              </a:rPr>
              <a:t>コアクロックの周波数を調整することで、電力を節約できます。</a:t>
            </a:r>
          </a:p>
          <a:p>
            <a:pPr marL="714375" lvl="2" indent="0">
              <a:buNone/>
            </a:pP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45928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動的電圧および周波数スケーリング</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低い</a:t>
            </a:r>
            <a:r>
              <a:rPr lang="ja-JP" altLang="en-US" dirty="0"/>
              <a:t>周波数では、コアはより低い電圧で動作することもできます。</a:t>
            </a:r>
          </a:p>
          <a:p>
            <a:r>
              <a:rPr lang="ja-JP" altLang="en-US" dirty="0"/>
              <a:t>電源電圧を下げる利点は、動的電力と静的電力の両方を減らすことです。</a:t>
            </a:r>
          </a:p>
          <a:p>
            <a:r>
              <a:rPr lang="ja-JP" altLang="en-US" dirty="0"/>
              <a:t>特定の回路の動作電圧と回路が安全に動作できる周波数の範囲との間には、実装固有の関係があります。</a:t>
            </a:r>
          </a:p>
          <a:p>
            <a:r>
              <a:rPr lang="ja-JP" altLang="en-US" dirty="0"/>
              <a:t>特定の動作周波数とそれに対応する動作電圧はタプルとして表され、</a:t>
            </a:r>
            <a:r>
              <a:rPr lang="en-US" altLang="ja-JP" dirty="0"/>
              <a:t>Operating Performance Point(OPP)</a:t>
            </a:r>
            <a:r>
              <a:rPr lang="ja-JP" altLang="en-US" dirty="0"/>
              <a:t>として知られています。</a:t>
            </a:r>
          </a:p>
          <a:p>
            <a:r>
              <a:rPr lang="ja-JP" altLang="en-US" dirty="0"/>
              <a:t>特定のシステムでは、達成可能な</a:t>
            </a:r>
            <a:r>
              <a:rPr lang="en-US" altLang="ja-JP" dirty="0"/>
              <a:t>OPP</a:t>
            </a:r>
            <a:r>
              <a:rPr lang="ja-JP" altLang="en-US" dirty="0"/>
              <a:t>の範囲は、システム</a:t>
            </a:r>
            <a:r>
              <a:rPr lang="en-US" altLang="ja-JP" dirty="0"/>
              <a:t>DVFS</a:t>
            </a:r>
            <a:r>
              <a:rPr lang="ja-JP" altLang="en-US" dirty="0"/>
              <a:t>曲線と総称されます。</a:t>
            </a:r>
          </a:p>
          <a:p>
            <a:r>
              <a:rPr lang="ja-JP" altLang="en-US" dirty="0"/>
              <a:t>オペレーティングシステムは</a:t>
            </a:r>
            <a:r>
              <a:rPr lang="en-US" altLang="ja-JP" dirty="0"/>
              <a:t>DVFS</a:t>
            </a:r>
            <a:r>
              <a:rPr lang="ja-JP" altLang="en-US" dirty="0"/>
              <a:t>を使用してエネルギーを節約し、必要に応じて熱制限内に保ちます。</a:t>
            </a:r>
          </a:p>
          <a:p>
            <a:r>
              <a:rPr lang="en-US" altLang="ja-JP" dirty="0"/>
              <a:t>OS</a:t>
            </a:r>
            <a:r>
              <a:rPr lang="ja-JP" altLang="en-US" dirty="0"/>
              <a:t>は、消費電力と必要なパフォーマンスを管理する</a:t>
            </a:r>
            <a:r>
              <a:rPr lang="en-US" altLang="ja-JP" dirty="0"/>
              <a:t>DVFS</a:t>
            </a:r>
            <a:r>
              <a:rPr lang="ja-JP" altLang="en-US" dirty="0"/>
              <a:t>ポリシーを提供します。</a:t>
            </a:r>
          </a:p>
          <a:p>
            <a:r>
              <a:rPr lang="ja-JP" altLang="en-US" dirty="0"/>
              <a:t>高性能を目的としたポリシーは、より高い周波数を選択し、より多くのエネルギーを使用します。</a:t>
            </a:r>
          </a:p>
          <a:p>
            <a:r>
              <a:rPr lang="ja-JP" altLang="en-US" dirty="0"/>
              <a:t>エネルギーの節約を目的としたポリシーでは、低い周波数が選択されるため、パフォーマンスが低下します。</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40449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15.3 </a:t>
            </a:r>
            <a:r>
              <a:rPr lang="ja-JP" altLang="en-US" dirty="0"/>
              <a:t>アセンブリ言語の電源指示</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a:t>
            </a:r>
            <a:r>
              <a:rPr lang="ja-JP" altLang="en-US" dirty="0"/>
              <a:t>のアセンブリ言語には、コアを低消費電力状態にするために使用できる命令が含まれています</a:t>
            </a:r>
            <a:r>
              <a:rPr lang="ja-JP" altLang="en-US" dirty="0" smtClean="0"/>
              <a:t>。</a:t>
            </a:r>
            <a:endParaRPr lang="en-US" altLang="ja-JP" dirty="0" smtClean="0"/>
          </a:p>
          <a:p>
            <a:r>
              <a:rPr lang="ja-JP" altLang="en-US" dirty="0" smtClean="0"/>
              <a:t>アーキテクチャ</a:t>
            </a:r>
            <a:r>
              <a:rPr lang="ja-JP" altLang="en-US" dirty="0"/>
              <a:t>では、これらの命令はヒントとして定義されており、コアがこれらの命令を実行する際に特定のアクションを取る必要はありません</a:t>
            </a:r>
            <a:r>
              <a:rPr lang="ja-JP" altLang="en-US" dirty="0" smtClean="0"/>
              <a:t>。しかし</a:t>
            </a:r>
            <a:r>
              <a:rPr lang="ja-JP" altLang="en-US" dirty="0"/>
              <a:t>、</a:t>
            </a:r>
            <a:r>
              <a:rPr lang="en-US" altLang="ja-JP" dirty="0"/>
              <a:t>Cortex-A</a:t>
            </a:r>
            <a:r>
              <a:rPr lang="ja-JP" altLang="en-US" dirty="0"/>
              <a:t>プロセッサファミリでは、これらの命令は、コアのほぼすべての部分のクロックをシャットダウンする方法で実装されています</a:t>
            </a:r>
            <a:r>
              <a:rPr lang="ja-JP" altLang="en-US" dirty="0" smtClean="0"/>
              <a:t>。これ</a:t>
            </a:r>
            <a:r>
              <a:rPr lang="ja-JP" altLang="en-US" dirty="0"/>
              <a:t>により、コアの消費電力が大幅に削減されるため、静的なリーク電流のみが引き込まれ、動的な消費電力は発生しない。</a:t>
            </a:r>
          </a:p>
          <a:p>
            <a:r>
              <a:rPr lang="en-US" altLang="ja-JP" dirty="0"/>
              <a:t>WFI</a:t>
            </a:r>
            <a:r>
              <a:rPr lang="ja-JP" altLang="en-US" dirty="0"/>
              <a:t>命令は、以下のいずれかの条件でコアが起動するまで実行を一時停止する効果があります。</a:t>
            </a:r>
          </a:p>
          <a:p>
            <a:pPr lvl="1"/>
            <a:r>
              <a:rPr lang="en-US" altLang="ja-JP" dirty="0" smtClean="0"/>
              <a:t>PSTATE </a:t>
            </a:r>
            <a:r>
              <a:rPr lang="en-US" altLang="ja-JP" dirty="0"/>
              <a:t>I</a:t>
            </a:r>
            <a:r>
              <a:rPr lang="ja-JP" altLang="en-US" dirty="0"/>
              <a:t>ビットがセットされている場合でも、</a:t>
            </a:r>
            <a:r>
              <a:rPr lang="en-US" altLang="ja-JP" dirty="0"/>
              <a:t>IRQ</a:t>
            </a:r>
            <a:r>
              <a:rPr lang="ja-JP" altLang="en-US" dirty="0"/>
              <a:t>割り込み</a:t>
            </a:r>
          </a:p>
          <a:p>
            <a:pPr lvl="1"/>
            <a:r>
              <a:rPr lang="en-US" altLang="ja-JP" dirty="0" smtClean="0"/>
              <a:t>PSTATE </a:t>
            </a:r>
            <a:r>
              <a:rPr lang="en-US" altLang="ja-JP" dirty="0"/>
              <a:t>F</a:t>
            </a:r>
            <a:r>
              <a:rPr lang="ja-JP" altLang="en-US" dirty="0"/>
              <a:t>ビットがセットされていても、</a:t>
            </a:r>
            <a:r>
              <a:rPr lang="en-US" altLang="ja-JP" dirty="0"/>
              <a:t>FIQ</a:t>
            </a:r>
            <a:r>
              <a:rPr lang="ja-JP" altLang="en-US" dirty="0"/>
              <a:t>割り込み</a:t>
            </a:r>
          </a:p>
          <a:p>
            <a:pPr lvl="1"/>
            <a:r>
              <a:rPr lang="ja-JP" altLang="en-US" dirty="0" smtClean="0"/>
              <a:t>非同期</a:t>
            </a:r>
            <a:r>
              <a:rPr lang="ja-JP" altLang="en-US" dirty="0"/>
              <a:t>アボート</a:t>
            </a:r>
          </a:p>
          <a:p>
            <a:r>
              <a:rPr lang="ja-JP" altLang="en-US" dirty="0"/>
              <a:t>関連する</a:t>
            </a:r>
            <a:r>
              <a:rPr lang="en-US" altLang="ja-JP" dirty="0"/>
              <a:t>PSTATE</a:t>
            </a:r>
            <a:r>
              <a:rPr lang="ja-JP" altLang="en-US" dirty="0"/>
              <a:t>割り込みフラグが無効になっているときに、コアが割り込みによって起動された場合、コアは</a:t>
            </a:r>
            <a:r>
              <a:rPr lang="en-US" altLang="ja-JP" dirty="0"/>
              <a:t>WFI</a:t>
            </a:r>
            <a:r>
              <a:rPr lang="ja-JP" altLang="en-US" dirty="0"/>
              <a:t>の後に次の命令を実装します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176759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電源管理</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a:t>
            </a:r>
            <a:r>
              <a:rPr lang="ja-JP" altLang="en-US" dirty="0"/>
              <a:t>システムの多くはモバイル機器であり、バッテリから電力を供給しています</a:t>
            </a:r>
            <a:r>
              <a:rPr lang="ja-JP" altLang="en-US" dirty="0" smtClean="0"/>
              <a:t>。この</a:t>
            </a:r>
            <a:r>
              <a:rPr lang="ja-JP" altLang="en-US" dirty="0"/>
              <a:t>ようなシステムでは、電力使用量の最適化、および総エネルギー使用量の最適化が設計上の重要な制約となっています</a:t>
            </a:r>
            <a:r>
              <a:rPr lang="ja-JP" altLang="en-US" dirty="0" smtClean="0"/>
              <a:t>。プログラマ</a:t>
            </a:r>
            <a:r>
              <a:rPr lang="ja-JP" altLang="en-US" dirty="0"/>
              <a:t>は、このようなシステムでバッテリの寿命を節約するために、多くの時間を費やしています。</a:t>
            </a:r>
          </a:p>
          <a:p>
            <a:r>
              <a:rPr lang="ja-JP" altLang="en-US" dirty="0"/>
              <a:t>バッテリーを使用しないシステムでも、消費電力の節約が問題になることがあります</a:t>
            </a:r>
            <a:r>
              <a:rPr lang="ja-JP" altLang="en-US" dirty="0" smtClean="0"/>
              <a:t>。たとえば</a:t>
            </a:r>
            <a:r>
              <a:rPr lang="ja-JP" altLang="en-US" dirty="0"/>
              <a:t>、環境上の理由から、消費者の電気代を削減するため、またはデバイスが発生する熱を最小限に抑えるために、エネルギーの使用を最小限に抑えたいと思うかもしれません。</a:t>
            </a:r>
          </a:p>
          <a:p>
            <a:r>
              <a:rPr lang="en-US" altLang="ja-JP" dirty="0"/>
              <a:t>ARM</a:t>
            </a:r>
            <a:r>
              <a:rPr lang="ja-JP" altLang="en-US" dirty="0"/>
              <a:t>コアには、消費電力の削減を目的とした多くのハードウェア設計手法が組み込まれています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366688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15.3 </a:t>
            </a:r>
            <a:r>
              <a:rPr lang="ja-JP" altLang="en-US" dirty="0"/>
              <a:t>アセンブリ言語の電源指示</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WFI</a:t>
            </a:r>
            <a:r>
              <a:rPr lang="ja-JP" altLang="en-US" dirty="0"/>
              <a:t>命令は、バッテリ駆動のシステムで広く使用されています。例えば、携帯電話は、ボタンを押すのを待っている間、コアを</a:t>
            </a:r>
            <a:r>
              <a:rPr lang="en-US" altLang="ja-JP" dirty="0"/>
              <a:t>1</a:t>
            </a:r>
            <a:r>
              <a:rPr lang="ja-JP" altLang="en-US" dirty="0"/>
              <a:t>秒間に何度もスタンバイモードにすることができます。</a:t>
            </a:r>
          </a:p>
          <a:p>
            <a:r>
              <a:rPr lang="en-US" altLang="ja-JP" dirty="0"/>
              <a:t>WFE</a:t>
            </a:r>
            <a:r>
              <a:rPr lang="ja-JP" altLang="en-US" dirty="0"/>
              <a:t>は</a:t>
            </a:r>
            <a:r>
              <a:rPr lang="en-US" altLang="ja-JP" dirty="0"/>
              <a:t>WFI</a:t>
            </a:r>
            <a:r>
              <a:rPr lang="ja-JP" altLang="en-US" dirty="0"/>
              <a:t>に似ています</a:t>
            </a:r>
            <a:r>
              <a:rPr lang="ja-JP" altLang="en-US" dirty="0" smtClean="0"/>
              <a:t>。イベント</a:t>
            </a:r>
            <a:r>
              <a:rPr lang="ja-JP" altLang="en-US" dirty="0"/>
              <a:t>が発生するまで実行を一時停止します</a:t>
            </a:r>
            <a:r>
              <a:rPr lang="ja-JP" altLang="en-US" dirty="0" smtClean="0"/>
              <a:t>。これ</a:t>
            </a:r>
            <a:r>
              <a:rPr lang="ja-JP" altLang="en-US" dirty="0"/>
              <a:t>は、リストされたイベント条件の</a:t>
            </a:r>
            <a:r>
              <a:rPr lang="en-US" altLang="ja-JP" dirty="0"/>
              <a:t>1</a:t>
            </a:r>
            <a:r>
              <a:rPr lang="ja-JP" altLang="en-US" dirty="0"/>
              <a:t>つ、またはクラスター内の別のコアによって通知されたイベントです</a:t>
            </a:r>
            <a:r>
              <a:rPr lang="ja-JP" altLang="en-US" dirty="0" smtClean="0"/>
              <a:t>。他</a:t>
            </a:r>
            <a:r>
              <a:rPr lang="ja-JP" altLang="en-US" dirty="0"/>
              <a:t>のコアは、</a:t>
            </a:r>
            <a:r>
              <a:rPr lang="en-US" altLang="ja-JP" dirty="0"/>
              <a:t>SEV</a:t>
            </a:r>
            <a:r>
              <a:rPr lang="ja-JP" altLang="en-US" dirty="0"/>
              <a:t>命令を実行してイベントを通知できます。 </a:t>
            </a:r>
            <a:r>
              <a:rPr lang="en-US" altLang="ja-JP" dirty="0" smtClean="0"/>
              <a:t>SEV</a:t>
            </a:r>
            <a:r>
              <a:rPr lang="ja-JP" altLang="en-US" dirty="0"/>
              <a:t>はすべてのコアにイベントを通知します</a:t>
            </a:r>
            <a:r>
              <a:rPr lang="ja-JP" altLang="en-US" dirty="0" smtClean="0"/>
              <a:t>。ジェネリックタイマー</a:t>
            </a:r>
            <a:r>
              <a:rPr lang="ja-JP" altLang="en-US" dirty="0"/>
              <a:t>は、</a:t>
            </a:r>
            <a:r>
              <a:rPr lang="en-US" altLang="ja-JP" dirty="0"/>
              <a:t>WFE</a:t>
            </a:r>
            <a:r>
              <a:rPr lang="ja-JP" altLang="en-US" dirty="0"/>
              <a:t>からコアをウェイクアップする定期的なイベントをトリガするようにプログラムすることもできます。</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Tree>
    <p:extLst>
      <p:ext uri="{BB962C8B-B14F-4D97-AF65-F5344CB8AC3E}">
        <p14:creationId xmlns:p14="http://schemas.microsoft.com/office/powerpoint/2010/main" val="3429819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15.4 </a:t>
            </a:r>
            <a:r>
              <a:rPr lang="ja-JP" altLang="en-US" dirty="0"/>
              <a:t>電力状態調整インターフェース</a:t>
            </a:r>
            <a:endParaRPr kumimoji="1" lang="ja-JP" altLang="en-US" dirty="0"/>
          </a:p>
        </p:txBody>
      </p:sp>
      <p:sp>
        <p:nvSpPr>
          <p:cNvPr id="3" name="コンテンツ プレースホルダー 2"/>
          <p:cNvSpPr>
            <a:spLocks noGrp="1"/>
          </p:cNvSpPr>
          <p:nvPr>
            <p:ph idx="1"/>
          </p:nvPr>
        </p:nvSpPr>
        <p:spPr/>
        <p:txBody>
          <a:bodyPr/>
          <a:lstStyle/>
          <a:p>
            <a:r>
              <a:rPr lang="en-US" altLang="ja-JP" dirty="0"/>
              <a:t>PSCI(Power State Coordination Interface)</a:t>
            </a:r>
            <a:r>
              <a:rPr lang="ja-JP" altLang="en-US" dirty="0"/>
              <a:t>は、コアの電源を投入または切断できる電源管理のユースケースを実装するための</a:t>
            </a:r>
            <a:r>
              <a:rPr lang="en-US" altLang="ja-JP" dirty="0"/>
              <a:t>OS</a:t>
            </a:r>
            <a:r>
              <a:rPr lang="ja-JP" altLang="en-US" dirty="0" err="1"/>
              <a:t>に依</a:t>
            </a:r>
            <a:r>
              <a:rPr lang="ja-JP" altLang="en-US" dirty="0"/>
              <a:t>存しない方法を提供します</a:t>
            </a:r>
            <a:r>
              <a:rPr lang="ja-JP" altLang="en-US" dirty="0" smtClean="0"/>
              <a:t>。これ</a:t>
            </a:r>
            <a:r>
              <a:rPr lang="ja-JP" altLang="en-US" dirty="0"/>
              <a:t>には以下が含まれます</a:t>
            </a:r>
            <a:r>
              <a:rPr lang="en-US" altLang="ja-JP" dirty="0"/>
              <a:t>:</a:t>
            </a:r>
          </a:p>
          <a:p>
            <a:pPr lvl="1"/>
            <a:r>
              <a:rPr lang="ja-JP" altLang="en-US" dirty="0" smtClean="0"/>
              <a:t>コアアイドル</a:t>
            </a:r>
            <a:r>
              <a:rPr lang="ja-JP" altLang="en-US" dirty="0"/>
              <a:t>管理</a:t>
            </a:r>
          </a:p>
          <a:p>
            <a:pPr lvl="1"/>
            <a:r>
              <a:rPr lang="ja-JP" altLang="en-US" dirty="0" smtClean="0"/>
              <a:t>コア</a:t>
            </a:r>
            <a:r>
              <a:rPr lang="ja-JP" altLang="en-US" dirty="0"/>
              <a:t>の動的な追加と削除（ホットプラグ）、およびセカンダリコアブート</a:t>
            </a:r>
          </a:p>
          <a:p>
            <a:pPr lvl="1"/>
            <a:r>
              <a:rPr lang="en-US" altLang="ja-JP" dirty="0" err="1" smtClean="0"/>
              <a:t>big.LITTLE</a:t>
            </a:r>
            <a:r>
              <a:rPr lang="ja-JP" altLang="en-US" dirty="0"/>
              <a:t>移行</a:t>
            </a:r>
          </a:p>
          <a:p>
            <a:pPr lvl="1"/>
            <a:r>
              <a:rPr lang="ja-JP" altLang="en-US" dirty="0" smtClean="0"/>
              <a:t>システム</a:t>
            </a:r>
            <a:r>
              <a:rPr lang="ja-JP" altLang="en-US" dirty="0"/>
              <a:t>のシャットダウンとリセット</a:t>
            </a:r>
          </a:p>
          <a:p>
            <a:r>
              <a:rPr lang="ja-JP" altLang="en-US" dirty="0"/>
              <a:t>このインタフェースを使用して送信されたメッセージは、関連するすべての実行レベルで受信されます</a:t>
            </a:r>
            <a:r>
              <a:rPr lang="ja-JP" altLang="en-US" dirty="0" smtClean="0"/>
              <a:t>。つまり</a:t>
            </a:r>
            <a:r>
              <a:rPr lang="ja-JP" altLang="en-US" dirty="0"/>
              <a:t>、</a:t>
            </a:r>
            <a:r>
              <a:rPr lang="en-US" altLang="ja-JP" dirty="0"/>
              <a:t>EL2</a:t>
            </a:r>
            <a:r>
              <a:rPr lang="ja-JP" altLang="en-US" dirty="0"/>
              <a:t>と</a:t>
            </a:r>
            <a:r>
              <a:rPr lang="en-US" altLang="ja-JP" dirty="0"/>
              <a:t>EL3</a:t>
            </a:r>
            <a:r>
              <a:rPr lang="ja-JP" altLang="en-US" dirty="0"/>
              <a:t>が実装されている場合、ゲストで実行しているリッチ</a:t>
            </a:r>
            <a:r>
              <a:rPr lang="en-US" altLang="ja-JP" dirty="0"/>
              <a:t>OS</a:t>
            </a:r>
            <a:r>
              <a:rPr lang="ja-JP" altLang="en-US" dirty="0"/>
              <a:t>が送信したメッセージは、ハイパーバイザーによって受信される必要があります</a:t>
            </a:r>
            <a:r>
              <a:rPr lang="ja-JP" altLang="en-US" dirty="0" smtClean="0"/>
              <a:t>。ハイパーバイザー</a:t>
            </a:r>
            <a:r>
              <a:rPr lang="ja-JP" altLang="en-US" dirty="0"/>
              <a:t>が送信した場合、メッセージは信頼できる</a:t>
            </a:r>
            <a:r>
              <a:rPr lang="en-US" altLang="ja-JP" dirty="0"/>
              <a:t>OS</a:t>
            </a:r>
            <a:r>
              <a:rPr lang="ja-JP" altLang="en-US" dirty="0"/>
              <a:t>と連携するセキュアなファームウェアによって受信される必要があります</a:t>
            </a:r>
            <a:r>
              <a:rPr lang="ja-JP" altLang="en-US" dirty="0" smtClean="0"/>
              <a:t>。これ</a:t>
            </a:r>
            <a:r>
              <a:rPr lang="ja-JP" altLang="en-US" dirty="0"/>
              <a:t>により、各オペレーティングシステムはコンテキストの保存が必要かどうかを判断することができます</a:t>
            </a:r>
            <a:r>
              <a:rPr lang="ja-JP" altLang="en-US" dirty="0" smtClean="0"/>
              <a:t>。</a:t>
            </a:r>
            <a:endParaRPr lang="en-US" altLang="ja-JP" dirty="0" smtClean="0"/>
          </a:p>
          <a:p>
            <a:r>
              <a:rPr lang="ja-JP" altLang="en-US" dirty="0" smtClean="0"/>
              <a:t>詳細</a:t>
            </a:r>
            <a:r>
              <a:rPr lang="ja-JP" altLang="en-US" dirty="0"/>
              <a:t>については、</a:t>
            </a:r>
            <a:r>
              <a:rPr lang="en-US" altLang="ja-JP" dirty="0"/>
              <a:t>Power State Coordination Interface</a:t>
            </a:r>
            <a:r>
              <a:rPr lang="ja-JP" altLang="en-US" dirty="0"/>
              <a:t>（</a:t>
            </a:r>
            <a:r>
              <a:rPr lang="en-US" altLang="ja-JP" dirty="0"/>
              <a:t>PSCI</a:t>
            </a:r>
            <a:r>
              <a:rPr lang="ja-JP" altLang="en-US" dirty="0"/>
              <a:t>）仕様を参照してください。</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Tree>
    <p:extLst>
      <p:ext uri="{BB962C8B-B14F-4D97-AF65-F5344CB8AC3E}">
        <p14:creationId xmlns:p14="http://schemas.microsoft.com/office/powerpoint/2010/main" val="200987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電源管理</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smtClean="0"/>
              <a:t>エネルギー使</a:t>
            </a:r>
            <a:r>
              <a:rPr lang="ja-JP" altLang="en-US" sz="1800" dirty="0"/>
              <a:t>用量は</a:t>
            </a:r>
            <a:r>
              <a:rPr lang="en-US" altLang="ja-JP" sz="1800" dirty="0"/>
              <a:t>2</a:t>
            </a:r>
            <a:r>
              <a:rPr lang="ja-JP" altLang="en-US" sz="1800" dirty="0" err="1"/>
              <a:t>つの</a:t>
            </a:r>
            <a:r>
              <a:rPr lang="ja-JP" altLang="en-US" sz="1800" dirty="0"/>
              <a:t>コンポーネントに分けることができます：</a:t>
            </a:r>
          </a:p>
          <a:p>
            <a:pPr lvl="1"/>
            <a:r>
              <a:rPr lang="en-US" altLang="ja-JP" sz="1800" dirty="0" smtClean="0"/>
              <a:t>Static</a:t>
            </a:r>
          </a:p>
          <a:p>
            <a:pPr marL="540000" lvl="1" indent="0">
              <a:buNone/>
            </a:pPr>
            <a:r>
              <a:rPr lang="ja-JP" altLang="en-US" sz="1800" dirty="0" smtClean="0"/>
              <a:t>スタティック</a:t>
            </a:r>
            <a:r>
              <a:rPr lang="ja-JP" altLang="en-US" sz="1800" dirty="0"/>
              <a:t>消費電力は、リーク電力とも呼ばれ、コアロジックや</a:t>
            </a:r>
            <a:r>
              <a:rPr lang="en-US" altLang="ja-JP" sz="1800" dirty="0"/>
              <a:t>RAM</a:t>
            </a:r>
            <a:r>
              <a:rPr lang="ja-JP" altLang="en-US" sz="1800" dirty="0"/>
              <a:t>ブロックに電力が供給されると必ず発生します。</a:t>
            </a:r>
          </a:p>
          <a:p>
            <a:pPr marL="540000" lvl="1" indent="0">
              <a:buNone/>
            </a:pPr>
            <a:r>
              <a:rPr lang="ja-JP" altLang="en-US" sz="1800" dirty="0"/>
              <a:t>一般的に、リーク電流はシリコンの総面積に比例し、チップが大きくなればなるほどリーク電流は大きくなります。</a:t>
            </a:r>
          </a:p>
          <a:p>
            <a:pPr marL="540000" lvl="1" indent="0">
              <a:buNone/>
            </a:pPr>
            <a:r>
              <a:rPr lang="ja-JP" altLang="en-US" sz="1800" dirty="0" smtClean="0"/>
              <a:t>リーク</a:t>
            </a:r>
            <a:r>
              <a:rPr lang="ja-JP" altLang="en-US" sz="1800" dirty="0"/>
              <a:t>電流による消費電力の割合は、ファブリケーションジオメトリが小さくなるにつれて大幅に増加します。</a:t>
            </a:r>
          </a:p>
          <a:p>
            <a:pPr lvl="1"/>
            <a:r>
              <a:rPr lang="en-US" altLang="ja-JP" sz="1800" dirty="0"/>
              <a:t>Dynamic</a:t>
            </a:r>
            <a:endParaRPr lang="en-US" altLang="ja-JP" sz="1800" dirty="0" smtClean="0"/>
          </a:p>
          <a:p>
            <a:pPr marL="540000" lvl="1" indent="0">
              <a:buNone/>
            </a:pPr>
            <a:r>
              <a:rPr lang="ja-JP" altLang="en-US" sz="1800" dirty="0" smtClean="0"/>
              <a:t>ダイナミック</a:t>
            </a:r>
            <a:r>
              <a:rPr lang="ja-JP" altLang="en-US" sz="1800" dirty="0"/>
              <a:t>消費電力は、トランジスタのスイッチングによって発生し、コアクロック速度とサイクルごとに状態を変化させるトランジスタの数の関数となります。</a:t>
            </a:r>
          </a:p>
          <a:p>
            <a:r>
              <a:rPr lang="ja-JP" altLang="en-US" sz="1800" dirty="0"/>
              <a:t>クロック速度が速くなり、コアが複雑になればなるほど、消費電力は大きくなります</a:t>
            </a:r>
            <a:r>
              <a:rPr lang="ja-JP" altLang="en-US" sz="1800" dirty="0" smtClean="0"/>
              <a:t>。</a:t>
            </a:r>
            <a:endParaRPr lang="ja-JP" altLang="en-US" sz="1800" dirty="0"/>
          </a:p>
          <a:p>
            <a:r>
              <a:rPr lang="ja-JP" altLang="en-US" sz="1800" dirty="0"/>
              <a:t>これらの手法の主な例は次のとおりです。</a:t>
            </a:r>
          </a:p>
          <a:p>
            <a:pPr lvl="1"/>
            <a:r>
              <a:rPr lang="en-US" altLang="ja-JP" sz="1800" dirty="0" smtClean="0"/>
              <a:t>15-3</a:t>
            </a:r>
            <a:r>
              <a:rPr lang="ja-JP" altLang="en-US" sz="1800" dirty="0"/>
              <a:t>ページのアイドル管理。</a:t>
            </a:r>
          </a:p>
          <a:p>
            <a:pPr lvl="1"/>
            <a:r>
              <a:rPr lang="en-US" altLang="ja-JP" sz="1800" dirty="0" smtClean="0"/>
              <a:t>15-6</a:t>
            </a:r>
            <a:r>
              <a:rPr lang="ja-JP" altLang="en-US" sz="1800" dirty="0"/>
              <a:t>ページの電圧と周波数の動的スケーリング。</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415748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 </a:t>
            </a:r>
            <a:r>
              <a:rPr lang="ja-JP" altLang="en-US" dirty="0"/>
              <a:t>アイドル管理</a:t>
            </a:r>
            <a:endParaRPr kumimoji="1" lang="ja-JP" altLang="en-US" dirty="0"/>
          </a:p>
        </p:txBody>
      </p:sp>
      <p:sp>
        <p:nvSpPr>
          <p:cNvPr id="3" name="コンテンツ プレースホルダー 2"/>
          <p:cNvSpPr>
            <a:spLocks noGrp="1"/>
          </p:cNvSpPr>
          <p:nvPr>
            <p:ph idx="1"/>
          </p:nvPr>
        </p:nvSpPr>
        <p:spPr/>
        <p:txBody>
          <a:bodyPr/>
          <a:lstStyle/>
          <a:p>
            <a:r>
              <a:rPr lang="ja-JP" altLang="en-US" dirty="0"/>
              <a:t>コアがアイドル状態になると、</a:t>
            </a:r>
            <a:r>
              <a:rPr lang="en-US" altLang="ja-JP" dirty="0"/>
              <a:t>OSPM</a:t>
            </a:r>
            <a:r>
              <a:rPr lang="ja-JP" altLang="en-US" dirty="0"/>
              <a:t>（</a:t>
            </a:r>
            <a:r>
              <a:rPr lang="en-US" altLang="ja-JP" dirty="0"/>
              <a:t>Operating System Power Management</a:t>
            </a:r>
            <a:r>
              <a:rPr lang="ja-JP" altLang="en-US" dirty="0"/>
              <a:t>）は、コアを低消費電力状態に移行させます</a:t>
            </a:r>
            <a:r>
              <a:rPr lang="ja-JP" altLang="en-US" dirty="0" smtClean="0"/>
              <a:t>。</a:t>
            </a:r>
            <a:endParaRPr lang="en-US" altLang="ja-JP" dirty="0" smtClean="0"/>
          </a:p>
          <a:p>
            <a:pPr marL="180000" indent="0">
              <a:buNone/>
            </a:pPr>
            <a:r>
              <a:rPr lang="ja-JP" altLang="en-US" dirty="0" smtClean="0"/>
              <a:t>一般的</a:t>
            </a:r>
            <a:r>
              <a:rPr lang="ja-JP" altLang="en-US" dirty="0"/>
              <a:t>に、状態の選択が可能で、それぞれの状態に関連して、異なる開始および終了待ち時間と消費電力のレベルがあります</a:t>
            </a:r>
            <a:r>
              <a:rPr lang="ja-JP" altLang="en-US" dirty="0" smtClean="0"/>
              <a:t>。</a:t>
            </a:r>
            <a:endParaRPr lang="en-US" altLang="ja-JP" dirty="0" smtClean="0"/>
          </a:p>
          <a:p>
            <a:pPr marL="180000" indent="0">
              <a:buNone/>
            </a:pPr>
            <a:r>
              <a:rPr lang="ja-JP" altLang="en-US" dirty="0" smtClean="0"/>
              <a:t>通常</a:t>
            </a:r>
            <a:r>
              <a:rPr lang="ja-JP" altLang="en-US" dirty="0"/>
              <a:t>、使用される状態は、コアが再び必要とされるまでの時間に依存します</a:t>
            </a:r>
            <a:r>
              <a:rPr lang="ja-JP" altLang="en-US" dirty="0" smtClean="0"/>
              <a:t>。</a:t>
            </a:r>
            <a:endParaRPr lang="en-US" altLang="ja-JP" dirty="0" smtClean="0"/>
          </a:p>
          <a:p>
            <a:pPr marL="180000" indent="0">
              <a:buNone/>
            </a:pPr>
            <a:r>
              <a:rPr lang="ja-JP" altLang="en-US" dirty="0" smtClean="0"/>
              <a:t>一度</a:t>
            </a:r>
            <a:r>
              <a:rPr lang="ja-JP" altLang="en-US" dirty="0"/>
              <a:t>に使用できる消費電力の状態は、</a:t>
            </a:r>
            <a:r>
              <a:rPr lang="en-US" altLang="ja-JP" dirty="0" err="1"/>
              <a:t>SoC</a:t>
            </a:r>
            <a:r>
              <a:rPr lang="ja-JP" altLang="en-US" dirty="0"/>
              <a:t>内のコア以外の他のコンポーネントの動作にも依存します</a:t>
            </a:r>
            <a:r>
              <a:rPr lang="ja-JP" altLang="en-US" dirty="0" smtClean="0"/>
              <a:t>。</a:t>
            </a:r>
            <a:endParaRPr lang="en-US" altLang="ja-JP" dirty="0" smtClean="0"/>
          </a:p>
          <a:p>
            <a:pPr marL="180000" indent="0">
              <a:buNone/>
            </a:pPr>
            <a:r>
              <a:rPr lang="ja-JP" altLang="en-US" dirty="0" smtClean="0"/>
              <a:t>各ステート</a:t>
            </a:r>
            <a:r>
              <a:rPr lang="ja-JP" altLang="en-US" dirty="0"/>
              <a:t>は、ステートに入ったときにクロックゲーティングまたはパワーゲーティングされているコンポーネントのセットによって定義されます。</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320015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 </a:t>
            </a:r>
            <a:r>
              <a:rPr lang="ja-JP" altLang="en-US" dirty="0"/>
              <a:t>アイドル管理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ウェイクアップレイテンシ</a:t>
            </a:r>
            <a:r>
              <a:rPr lang="ja-JP" altLang="en-US" dirty="0"/>
              <a:t>として知られる低消費電力状態から動作状態に移行するのに必要な時間は、深い状態では長くなります</a:t>
            </a:r>
            <a:r>
              <a:rPr lang="ja-JP" altLang="en-US" dirty="0" smtClean="0"/>
              <a:t>。</a:t>
            </a:r>
            <a:endParaRPr lang="en-US" altLang="ja-JP" dirty="0" smtClean="0"/>
          </a:p>
          <a:p>
            <a:pPr marL="180000" indent="0">
              <a:buNone/>
            </a:pPr>
            <a:r>
              <a:rPr lang="ja-JP" altLang="en-US" dirty="0" smtClean="0"/>
              <a:t>アイドル</a:t>
            </a:r>
            <a:r>
              <a:rPr lang="ja-JP" altLang="en-US" dirty="0"/>
              <a:t>電力管理はコア上のスレッドの動作によって駆動されますが、</a:t>
            </a:r>
            <a:r>
              <a:rPr lang="en-US" altLang="ja-JP" dirty="0"/>
              <a:t>OSPM</a:t>
            </a:r>
            <a:r>
              <a:rPr lang="ja-JP" altLang="en-US" dirty="0"/>
              <a:t>はプラットフォームをコア自体を超えて他の多くのコンポーネントに影響を与える状態にすることができます</a:t>
            </a:r>
            <a:r>
              <a:rPr lang="ja-JP" altLang="en-US" dirty="0" smtClean="0"/>
              <a:t>。</a:t>
            </a:r>
            <a:endParaRPr lang="en-US" altLang="ja-JP" dirty="0" smtClean="0"/>
          </a:p>
          <a:p>
            <a:pPr marL="180000" indent="0">
              <a:buNone/>
            </a:pPr>
            <a:r>
              <a:rPr lang="ja-JP" altLang="en-US" dirty="0" smtClean="0"/>
              <a:t>クラスタ内</a:t>
            </a:r>
            <a:r>
              <a:rPr lang="ja-JP" altLang="en-US" dirty="0"/>
              <a:t>の最後のコアがアイドル状態になると、</a:t>
            </a:r>
            <a:r>
              <a:rPr lang="en-US" altLang="ja-JP" dirty="0"/>
              <a:t>OSPM</a:t>
            </a:r>
            <a:r>
              <a:rPr lang="ja-JP" altLang="en-US" dirty="0"/>
              <a:t>はクラスタ全体に影響を与える電力状態をターゲットにすることができます</a:t>
            </a:r>
            <a:r>
              <a:rPr lang="ja-JP" altLang="en-US" dirty="0" smtClean="0"/>
              <a:t>。</a:t>
            </a:r>
            <a:endParaRPr lang="en-US" altLang="ja-JP" dirty="0" smtClean="0"/>
          </a:p>
          <a:p>
            <a:pPr marL="180000" indent="0">
              <a:buNone/>
            </a:pPr>
            <a:r>
              <a:rPr lang="ja-JP" altLang="en-US" dirty="0" smtClean="0"/>
              <a:t>同様</a:t>
            </a:r>
            <a:r>
              <a:rPr lang="ja-JP" altLang="en-US" dirty="0"/>
              <a:t>に、</a:t>
            </a:r>
            <a:r>
              <a:rPr lang="en-US" altLang="ja-JP" dirty="0" err="1"/>
              <a:t>SoC</a:t>
            </a:r>
            <a:r>
              <a:rPr lang="ja-JP" altLang="en-US" dirty="0"/>
              <a:t>の最後のコアがアイドル状態になった場合、</a:t>
            </a:r>
            <a:r>
              <a:rPr lang="en-US" altLang="ja-JP" dirty="0"/>
              <a:t>OSPM</a:t>
            </a:r>
            <a:r>
              <a:rPr lang="ja-JP" altLang="en-US" dirty="0"/>
              <a:t>は</a:t>
            </a:r>
            <a:r>
              <a:rPr lang="en-US" altLang="ja-JP" dirty="0" err="1"/>
              <a:t>SoC</a:t>
            </a:r>
            <a:r>
              <a:rPr lang="ja-JP" altLang="en-US" dirty="0"/>
              <a:t>全体に影響を与える電力状態をターゲットにすることができます</a:t>
            </a:r>
            <a:r>
              <a:rPr lang="ja-JP" altLang="en-US" dirty="0" smtClean="0"/>
              <a:t>。</a:t>
            </a:r>
            <a:endParaRPr lang="en-US" altLang="ja-JP" dirty="0" smtClean="0"/>
          </a:p>
          <a:p>
            <a:pPr marL="180000" indent="0">
              <a:buNone/>
            </a:pPr>
            <a:r>
              <a:rPr lang="ja-JP" altLang="en-US" dirty="0" smtClean="0"/>
              <a:t>この</a:t>
            </a:r>
            <a:r>
              <a:rPr lang="ja-JP" altLang="en-US" dirty="0"/>
              <a:t>選択は、システム内の他のコンポーネントの使用によっても駆動されます</a:t>
            </a:r>
            <a:r>
              <a:rPr lang="ja-JP" altLang="en-US" dirty="0" smtClean="0"/>
              <a:t>。典型的</a:t>
            </a:r>
            <a:r>
              <a:rPr lang="ja-JP" altLang="en-US" dirty="0"/>
              <a:t>な例は、すべてのコアと他のバスマスターがアイドル状態のときにメモリをセルフリフレッシュすることです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126817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 </a:t>
            </a:r>
            <a:r>
              <a:rPr lang="ja-JP" altLang="en-US" dirty="0"/>
              <a:t>アイドル管理</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OSPM</a:t>
            </a:r>
            <a:r>
              <a:rPr lang="ja-JP" altLang="en-US" dirty="0"/>
              <a:t>は、正しい状態の選択を決定するために必要な電力管理ソフトウェアインフラストラクチャを提供しなければなりません</a:t>
            </a:r>
            <a:r>
              <a:rPr lang="ja-JP" altLang="en-US" dirty="0" smtClean="0"/>
              <a:t>。</a:t>
            </a:r>
            <a:endParaRPr lang="en-US" altLang="ja-JP" dirty="0" smtClean="0"/>
          </a:p>
          <a:p>
            <a:pPr marL="180000" indent="0">
              <a:buNone/>
            </a:pPr>
            <a:r>
              <a:rPr lang="ja-JP" altLang="en-US" dirty="0" smtClean="0"/>
              <a:t>アイドル</a:t>
            </a:r>
            <a:r>
              <a:rPr lang="ja-JP" altLang="en-US" dirty="0"/>
              <a:t>管理では、コアまたはクラスタが低消費電力状態に置かれた場合、コアのウェイクアップイベントによっていつでも再起動することができます</a:t>
            </a:r>
            <a:r>
              <a:rPr lang="ja-JP" altLang="en-US" dirty="0" smtClean="0"/>
              <a:t>。</a:t>
            </a:r>
            <a:endParaRPr lang="en-US" altLang="ja-JP" dirty="0" smtClean="0"/>
          </a:p>
          <a:p>
            <a:pPr marL="180000" indent="0">
              <a:buNone/>
            </a:pPr>
            <a:r>
              <a:rPr lang="ja-JP" altLang="en-US" dirty="0" smtClean="0"/>
              <a:t>つまり</a:t>
            </a:r>
            <a:r>
              <a:rPr lang="ja-JP" altLang="en-US" dirty="0"/>
              <a:t>、割り込みなどの低消費電力状態からコアを目覚めさせるイベントです</a:t>
            </a:r>
            <a:r>
              <a:rPr lang="ja-JP" altLang="en-US" dirty="0" smtClean="0"/>
              <a:t>。</a:t>
            </a:r>
            <a:endParaRPr lang="en-US" altLang="ja-JP" dirty="0" smtClean="0"/>
          </a:p>
          <a:p>
            <a:pPr marL="180000" indent="0">
              <a:buNone/>
            </a:pPr>
            <a:r>
              <a:rPr lang="en-US" altLang="ja-JP" dirty="0" smtClean="0"/>
              <a:t>OSPM</a:t>
            </a:r>
            <a:r>
              <a:rPr lang="ja-JP" altLang="en-US" dirty="0"/>
              <a:t>は、コアまたはクラスタを動作状態に戻すための明示的なコマンドを必要としません</a:t>
            </a:r>
            <a:r>
              <a:rPr lang="ja-JP" altLang="en-US" dirty="0" smtClean="0"/>
              <a:t>。</a:t>
            </a:r>
            <a:r>
              <a:rPr lang="en-US" altLang="ja-JP" dirty="0" smtClean="0"/>
              <a:t>OSPM</a:t>
            </a:r>
            <a:r>
              <a:rPr lang="ja-JP" altLang="en-US" dirty="0"/>
              <a:t>は、影響を受けたコアまたはコアが現在低電力状態にある場合でも、常に利用可能であるとみなします。</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110566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15.1.1 </a:t>
            </a:r>
            <a:r>
              <a:rPr lang="ja-JP" altLang="en-US" dirty="0"/>
              <a:t>電源とクロック</a:t>
            </a:r>
            <a:endParaRPr lang="ja-JP" altLang="en-US" dirty="0"/>
          </a:p>
        </p:txBody>
      </p:sp>
      <p:sp>
        <p:nvSpPr>
          <p:cNvPr id="3" name="コンテンツ プレースホルダー 2"/>
          <p:cNvSpPr>
            <a:spLocks noGrp="1"/>
          </p:cNvSpPr>
          <p:nvPr>
            <p:ph idx="1"/>
          </p:nvPr>
        </p:nvSpPr>
        <p:spPr/>
        <p:txBody>
          <a:bodyPr/>
          <a:lstStyle/>
          <a:p>
            <a:r>
              <a:rPr lang="ja-JP" altLang="en-US" dirty="0"/>
              <a:t>エネルギー使用量を削減できる方法の</a:t>
            </a:r>
            <a:r>
              <a:rPr lang="en-US" altLang="ja-JP" dirty="0"/>
              <a:t>1</a:t>
            </a:r>
            <a:r>
              <a:rPr lang="ja-JP" altLang="en-US" dirty="0"/>
              <a:t>つは、ダイナミック電流とスタティック電流の両方を除去する電力除去（パワーゲーティングと呼ばれることもあります）、またはダイナミック電力消費のみを除去するコアのクロックを停止することであり、クロックゲーティングと呼ばれることもあります。</a:t>
            </a:r>
          </a:p>
          <a:p>
            <a:r>
              <a:rPr lang="en-US" altLang="ja-JP" dirty="0"/>
              <a:t>ARM</a:t>
            </a:r>
            <a:r>
              <a:rPr lang="ja-JP" altLang="en-US" dirty="0"/>
              <a:t>コアは通常、以下のようにいくつかのレベルの電力管理をサポートしています。</a:t>
            </a:r>
          </a:p>
          <a:p>
            <a:pPr lvl="1"/>
            <a:r>
              <a:rPr lang="ja-JP" altLang="en-US" dirty="0" smtClean="0"/>
              <a:t>スタンバイ</a:t>
            </a:r>
            <a:endParaRPr lang="ja-JP" altLang="en-US" dirty="0"/>
          </a:p>
          <a:p>
            <a:pPr lvl="1"/>
            <a:r>
              <a:rPr lang="ja-JP" altLang="en-US" dirty="0" smtClean="0"/>
              <a:t>保持</a:t>
            </a:r>
            <a:endParaRPr lang="ja-JP" altLang="en-US" dirty="0"/>
          </a:p>
          <a:p>
            <a:pPr lvl="1"/>
            <a:r>
              <a:rPr lang="ja-JP" altLang="en-US" dirty="0" smtClean="0"/>
              <a:t>パワーダウン</a:t>
            </a:r>
            <a:endParaRPr lang="ja-JP" altLang="en-US" dirty="0"/>
          </a:p>
          <a:p>
            <a:pPr lvl="1"/>
            <a:r>
              <a:rPr lang="ja-JP" altLang="en-US" dirty="0" smtClean="0"/>
              <a:t>休止</a:t>
            </a:r>
            <a:r>
              <a:rPr lang="ja-JP" altLang="en-US" dirty="0"/>
              <a:t>モード</a:t>
            </a:r>
          </a:p>
          <a:p>
            <a:pPr lvl="1"/>
            <a:r>
              <a:rPr lang="ja-JP" altLang="en-US" dirty="0" smtClean="0"/>
              <a:t>ホットプラグ</a:t>
            </a:r>
            <a:endParaRPr lang="ja-JP" altLang="en-US" dirty="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240334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15.1.1 </a:t>
            </a:r>
            <a:r>
              <a:rPr lang="ja-JP" altLang="en-US" dirty="0"/>
              <a:t>電源とクロック</a:t>
            </a:r>
            <a:endParaRPr lang="ja-JP" altLang="en-US" dirty="0"/>
          </a:p>
        </p:txBody>
      </p:sp>
      <p:sp>
        <p:nvSpPr>
          <p:cNvPr id="3" name="コンテンツ プレースホルダー 2"/>
          <p:cNvSpPr>
            <a:spLocks noGrp="1"/>
          </p:cNvSpPr>
          <p:nvPr>
            <p:ph idx="1"/>
          </p:nvPr>
        </p:nvSpPr>
        <p:spPr/>
        <p:txBody>
          <a:bodyPr/>
          <a:lstStyle/>
          <a:p>
            <a:r>
              <a:rPr lang="ja-JP" altLang="en-US" dirty="0" smtClean="0"/>
              <a:t>特定</a:t>
            </a:r>
            <a:r>
              <a:rPr lang="ja-JP" altLang="en-US" dirty="0"/>
              <a:t>の操作では、電源を切る前と切った後の状態を保存して復元する必要があります</a:t>
            </a:r>
            <a:r>
              <a:rPr lang="ja-JP" altLang="en-US" dirty="0" smtClean="0"/>
              <a:t>。保存</a:t>
            </a:r>
            <a:r>
              <a:rPr lang="ja-JP" altLang="en-US" dirty="0"/>
              <a:t>と復元にかかる時間と、この余分な作業によって消費される電力は、適切な電力管理活動をソフトウェアで選択する上で重要な要素となります。</a:t>
            </a:r>
          </a:p>
          <a:p>
            <a:r>
              <a:rPr lang="ja-JP" altLang="en-US" dirty="0"/>
              <a:t>コアを含む</a:t>
            </a:r>
            <a:r>
              <a:rPr lang="en-US" altLang="ja-JP" dirty="0" err="1"/>
              <a:t>SoC</a:t>
            </a:r>
            <a:r>
              <a:rPr lang="ja-JP" altLang="en-US" dirty="0"/>
              <a:t>デバイスは、</a:t>
            </a:r>
            <a:r>
              <a:rPr lang="en-US" altLang="ja-JP" dirty="0"/>
              <a:t>STOP</a:t>
            </a:r>
            <a:r>
              <a:rPr lang="ja-JP" altLang="en-US" dirty="0"/>
              <a:t>やディープスリープなどの名前で、追加の低消費電力状態を持つことができます。</a:t>
            </a:r>
          </a:p>
          <a:p>
            <a:r>
              <a:rPr lang="ja-JP" altLang="en-US" dirty="0"/>
              <a:t>これらは、ハードウェア</a:t>
            </a:r>
            <a:r>
              <a:rPr lang="en-US" altLang="ja-JP" dirty="0"/>
              <a:t>PLL(Phase Locked Loop)</a:t>
            </a:r>
            <a:r>
              <a:rPr lang="ja-JP" altLang="en-US" dirty="0"/>
              <a:t>と電圧レギュレータが電力管理ソフトウェアによって制御されることを意味します。</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2182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15.1.2 </a:t>
            </a:r>
            <a:r>
              <a:rPr lang="ja-JP" altLang="en-US" dirty="0"/>
              <a:t>スタンバイ</a:t>
            </a:r>
            <a:endParaRPr kumimoji="1" lang="ja-JP" altLang="en-US" dirty="0"/>
          </a:p>
        </p:txBody>
      </p:sp>
      <p:sp>
        <p:nvSpPr>
          <p:cNvPr id="3" name="コンテンツ プレースホルダー 2"/>
          <p:cNvSpPr>
            <a:spLocks noGrp="1"/>
          </p:cNvSpPr>
          <p:nvPr>
            <p:ph idx="1"/>
          </p:nvPr>
        </p:nvSpPr>
        <p:spPr/>
        <p:txBody>
          <a:bodyPr/>
          <a:lstStyle/>
          <a:p>
            <a:r>
              <a:rPr lang="ja-JP" altLang="en-US" dirty="0"/>
              <a:t>スタンバイ動作モードでは、クロックのほとんどは停止しているか、クロックゲーティングされています</a:t>
            </a:r>
            <a:r>
              <a:rPr lang="ja-JP" altLang="en-US" dirty="0" smtClean="0"/>
              <a:t>。これ</a:t>
            </a:r>
            <a:r>
              <a:rPr lang="ja-JP" altLang="en-US" dirty="0"/>
              <a:t>は、コアのほぼすべての部分が静的な状態にあり、消費される電力は、リーク電流と、ウェイクアップ状態を監視する少量のロジックのクロックのみであることを意味します。</a:t>
            </a:r>
          </a:p>
          <a:p>
            <a:r>
              <a:rPr lang="ja-JP" altLang="en-US" dirty="0"/>
              <a:t>このモードは、</a:t>
            </a:r>
            <a:r>
              <a:rPr lang="en-US" altLang="ja-JP" dirty="0"/>
              <a:t>WFI</a:t>
            </a:r>
            <a:r>
              <a:rPr lang="ja-JP" altLang="en-US" dirty="0"/>
              <a:t>（</a:t>
            </a:r>
            <a:r>
              <a:rPr lang="en-US" altLang="ja-JP" dirty="0"/>
              <a:t>Wait For Interrupt</a:t>
            </a:r>
            <a:r>
              <a:rPr lang="ja-JP" altLang="en-US" dirty="0"/>
              <a:t>）または</a:t>
            </a:r>
            <a:r>
              <a:rPr lang="en-US" altLang="ja-JP" dirty="0"/>
              <a:t>WFE</a:t>
            </a:r>
            <a:r>
              <a:rPr lang="ja-JP" altLang="en-US" dirty="0"/>
              <a:t>（</a:t>
            </a:r>
            <a:r>
              <a:rPr lang="en-US" altLang="ja-JP" dirty="0"/>
              <a:t>Wait For Event</a:t>
            </a:r>
            <a:r>
              <a:rPr lang="ja-JP" altLang="en-US" dirty="0"/>
              <a:t>）命令を使用して開始されます</a:t>
            </a:r>
            <a:r>
              <a:rPr lang="ja-JP" altLang="en-US" dirty="0" smtClean="0"/>
              <a:t>。</a:t>
            </a:r>
            <a:r>
              <a:rPr lang="en-US" altLang="ja-JP" dirty="0" smtClean="0"/>
              <a:t>ARM</a:t>
            </a:r>
            <a:r>
              <a:rPr lang="ja-JP" altLang="en-US" dirty="0"/>
              <a:t>では、状態を変更する前に保留中のメモリトランザクションが確実に完了するように、</a:t>
            </a:r>
            <a:r>
              <a:rPr lang="en-US" altLang="ja-JP" dirty="0"/>
              <a:t>WFI</a:t>
            </a:r>
            <a:r>
              <a:rPr lang="ja-JP" altLang="en-US" dirty="0"/>
              <a:t>または</a:t>
            </a:r>
            <a:r>
              <a:rPr lang="en-US" altLang="ja-JP" dirty="0"/>
              <a:t>WFE</a:t>
            </a:r>
            <a:r>
              <a:rPr lang="ja-JP" altLang="en-US" dirty="0"/>
              <a:t>の前にデータ同期バリア</a:t>
            </a:r>
            <a:r>
              <a:rPr lang="en-US" altLang="ja-JP" dirty="0"/>
              <a:t>(DSB)</a:t>
            </a:r>
            <a:r>
              <a:rPr lang="ja-JP" altLang="en-US" dirty="0"/>
              <a:t>命令を使用することをお勧めします。</a:t>
            </a:r>
          </a:p>
          <a:p>
            <a:r>
              <a:rPr lang="ja-JP" altLang="en-US" dirty="0"/>
              <a:t>デバッグチャネルがアクティブな場合は、アクティブなままになります</a:t>
            </a:r>
            <a:r>
              <a:rPr lang="ja-JP" altLang="en-US" dirty="0" smtClean="0"/>
              <a:t>。コア</a:t>
            </a:r>
            <a:r>
              <a:rPr lang="ja-JP" altLang="en-US" dirty="0"/>
              <a:t>は、ウェイクアップイベントが検出されるまで実行を停止します</a:t>
            </a:r>
            <a:r>
              <a:rPr lang="ja-JP" altLang="en-US" dirty="0" smtClean="0"/>
              <a:t>。ウェイクアップ</a:t>
            </a:r>
            <a:r>
              <a:rPr lang="ja-JP" altLang="en-US" dirty="0"/>
              <a:t>条件はエントリ命令に依存します</a:t>
            </a:r>
            <a:r>
              <a:rPr lang="ja-JP" altLang="en-US" dirty="0" smtClean="0"/>
              <a:t>。</a:t>
            </a:r>
            <a:r>
              <a:rPr lang="en-US" altLang="ja-JP" dirty="0" smtClean="0"/>
              <a:t>WFI</a:t>
            </a:r>
            <a:r>
              <a:rPr lang="ja-JP" altLang="en-US" dirty="0"/>
              <a:t>の場合、割り込みまたは外部デバッグ要求がコアをウェイクアップします</a:t>
            </a:r>
            <a:r>
              <a:rPr lang="ja-JP" altLang="en-US" dirty="0" smtClean="0"/>
              <a:t>。</a:t>
            </a:r>
            <a:r>
              <a:rPr lang="en-US" altLang="ja-JP" dirty="0" smtClean="0"/>
              <a:t>WFE</a:t>
            </a:r>
            <a:r>
              <a:rPr lang="ja-JP" altLang="en-US" dirty="0"/>
              <a:t>の場合、</a:t>
            </a:r>
            <a:r>
              <a:rPr lang="en-US" altLang="ja-JP" dirty="0"/>
              <a:t>SEV</a:t>
            </a:r>
            <a:r>
              <a:rPr lang="ja-JP" altLang="en-US" dirty="0"/>
              <a:t>命令を実行するクラスター内の別のコアを含む、指定されたイベントがいくつか存在します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2152784739"/>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60931</TotalTime>
  <Words>3145</Words>
  <Application>Microsoft Office PowerPoint</Application>
  <PresentationFormat>A4 210 x 297 mm</PresentationFormat>
  <Paragraphs>149</Paragraphs>
  <Slides>21</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21</vt:i4>
      </vt:variant>
    </vt:vector>
  </HeadingPairs>
  <TitlesOfParts>
    <vt:vector size="34"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電源管理(15章)</vt:lpstr>
      <vt:lpstr>電源管理</vt:lpstr>
      <vt:lpstr>電源管理</vt:lpstr>
      <vt:lpstr>15.1 アイドル管理</vt:lpstr>
      <vt:lpstr>15.1 アイドル管理</vt:lpstr>
      <vt:lpstr>15.1 アイドル管理</vt:lpstr>
      <vt:lpstr>15.1.1 電源とクロック</vt:lpstr>
      <vt:lpstr>15.1.1 電源とクロック</vt:lpstr>
      <vt:lpstr>15.1.2 スタンバイ</vt:lpstr>
      <vt:lpstr>15.1.2 スタンバイ</vt:lpstr>
      <vt:lpstr>15.1.3 保持</vt:lpstr>
      <vt:lpstr>15.1.4 パワーダウン</vt:lpstr>
      <vt:lpstr>15.1.5 休止モード</vt:lpstr>
      <vt:lpstr>15.1.5 休止モード</vt:lpstr>
      <vt:lpstr>15.1.6 ホットプラグ</vt:lpstr>
      <vt:lpstr>15.1.6 ホットプラグ</vt:lpstr>
      <vt:lpstr>15.2 動的電圧および周波数スケーリング</vt:lpstr>
      <vt:lpstr>15.2 動的電圧および周波数スケーリング</vt:lpstr>
      <vt:lpstr>15.3 アセンブリ言語の電源指示</vt:lpstr>
      <vt:lpstr>15.3 アセンブリ言語の電源指示</vt:lpstr>
      <vt:lpstr>15.4 電力状態調整インターフェース</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toru.nishikubo</cp:lastModifiedBy>
  <cp:revision>2452</cp:revision>
  <cp:lastPrinted>2019-02-26T04:36:26Z</cp:lastPrinted>
  <dcterms:created xsi:type="dcterms:W3CDTF">2002-10-25T18:44:00Z</dcterms:created>
  <dcterms:modified xsi:type="dcterms:W3CDTF">2020-04-23T02:30:56Z</dcterms:modified>
</cp:coreProperties>
</file>