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16"/>
  </p:notesMasterIdLst>
  <p:handoutMasterIdLst>
    <p:handoutMasterId r:id="rId17"/>
  </p:handoutMasterIdLst>
  <p:sldIdLst>
    <p:sldId id="1312" r:id="rId3"/>
    <p:sldId id="1621" r:id="rId4"/>
    <p:sldId id="1622" r:id="rId5"/>
    <p:sldId id="1623" r:id="rId6"/>
    <p:sldId id="1624" r:id="rId7"/>
    <p:sldId id="1625" r:id="rId8"/>
    <p:sldId id="1626" r:id="rId9"/>
    <p:sldId id="1627" r:id="rId10"/>
    <p:sldId id="1628" r:id="rId11"/>
    <p:sldId id="1629" r:id="rId12"/>
    <p:sldId id="1630" r:id="rId13"/>
    <p:sldId id="1631" r:id="rId14"/>
    <p:sldId id="1632" r:id="rId15"/>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90149" autoAdjust="0"/>
  </p:normalViewPr>
  <p:slideViewPr>
    <p:cSldViewPr snapToGrid="0">
      <p:cViewPr varScale="1">
        <p:scale>
          <a:sx n="118" d="100"/>
          <a:sy n="118" d="100"/>
        </p:scale>
        <p:origin x="588" y="84"/>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2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482"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200">
                <a:latin typeface="メイリオ" panose="020B0604030504040204" pitchFamily="50" charset="-128"/>
                <a:ea typeface="メイリオ" panose="020B0604030504040204" pitchFamily="50" charset="-128"/>
                <a:cs typeface="メイリオ" panose="020B0604030504040204" pitchFamily="50" charset="-128"/>
              </a:defRPr>
            </a:lvl1pPr>
            <a:lvl2pPr>
              <a:defRPr sz="22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200">
                <a:latin typeface="メイリオ" panose="020B0604030504040204" pitchFamily="50" charset="-128"/>
                <a:ea typeface="メイリオ" panose="020B0604030504040204" pitchFamily="50" charset="-128"/>
                <a:cs typeface="メイリオ" panose="020B0604030504040204" pitchFamily="50" charset="-128"/>
              </a:defRPr>
            </a:lvl3pPr>
            <a:lvl4pPr>
              <a:defRPr sz="2200">
                <a:latin typeface="メイリオ" panose="020B0604030504040204" pitchFamily="50" charset="-128"/>
                <a:ea typeface="メイリオ" panose="020B0604030504040204" pitchFamily="50" charset="-128"/>
                <a:cs typeface="メイリオ" panose="020B0604030504040204" pitchFamily="50" charset="-128"/>
              </a:defRPr>
            </a:lvl4pPr>
            <a:lvl5pPr>
              <a:defRPr sz="22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ja-JP" altLang="en-US" sz="3600" dirty="0" smtClean="0"/>
              <a:t>基本</a:t>
            </a:r>
            <a:r>
              <a:rPr lang="en-US" altLang="ja-JP" sz="3600" dirty="0" smtClean="0"/>
              <a:t>(5</a:t>
            </a:r>
            <a:r>
              <a:rPr lang="ja-JP" altLang="en-US" sz="3600" dirty="0" smtClean="0"/>
              <a:t>章</a:t>
            </a:r>
            <a:r>
              <a:rPr lang="en-US" altLang="ja-JP" sz="3600" dirty="0" smtClean="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4"/>
          <p:cNvSpPr>
            <a:spLocks noChangeArrowheads="1"/>
          </p:cNvSpPr>
          <p:nvPr/>
        </p:nvSpPr>
        <p:spPr bwMode="auto">
          <a:xfrm>
            <a:off x="660400" y="3505200"/>
            <a:ext cx="85026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90000"/>
              </a:lnSpc>
            </a:pPr>
            <a:endParaRPr kumimoji="0" lang="en-US" altLang="ja-JP" sz="2400" dirty="0">
              <a:ea typeface="ＭＳ Ｐゴシック" pitchFamily="50" charset="-128"/>
            </a:endParaRPr>
          </a:p>
          <a:p>
            <a:pPr algn="ctr">
              <a:lnSpc>
                <a:spcPct val="100000"/>
              </a:lnSpc>
            </a:pPr>
            <a:r>
              <a:rPr kumimoji="0" lang="ja-JP" altLang="en-US" sz="2400" dirty="0">
                <a:latin typeface="メイリオ" pitchFamily="50" charset="-128"/>
                <a:ea typeface="メイリオ" pitchFamily="50" charset="-128"/>
                <a:cs typeface="メイリオ" pitchFamily="50" charset="-128"/>
              </a:rPr>
              <a:t>本田　晋也</a:t>
            </a:r>
          </a:p>
          <a:p>
            <a:pPr algn="ctr">
              <a:lnSpc>
                <a:spcPct val="100000"/>
              </a:lnSpc>
            </a:pPr>
            <a:r>
              <a:rPr kumimoji="0" lang="ja-JP" altLang="en-US" sz="2400" dirty="0">
                <a:latin typeface="メイリオ" pitchFamily="50" charset="-128"/>
                <a:ea typeface="メイリオ" pitchFamily="50" charset="-128"/>
                <a:cs typeface="メイリオ" pitchFamily="50" charset="-128"/>
              </a:rPr>
              <a:t>名古屋大学 大学院</a:t>
            </a:r>
            <a:r>
              <a:rPr kumimoji="0" lang="ja-JP" altLang="en-US" sz="2400" dirty="0" smtClean="0">
                <a:latin typeface="メイリオ" pitchFamily="50" charset="-128"/>
                <a:ea typeface="メイリオ" pitchFamily="50" charset="-128"/>
                <a:cs typeface="メイリオ" pitchFamily="50" charset="-128"/>
              </a:rPr>
              <a:t>情報学</a:t>
            </a:r>
            <a:r>
              <a:rPr kumimoji="0" lang="ja-JP" altLang="en-US" sz="2400" dirty="0">
                <a:latin typeface="メイリオ" pitchFamily="50" charset="-128"/>
                <a:ea typeface="メイリオ" pitchFamily="50" charset="-128"/>
                <a:cs typeface="メイリオ" pitchFamily="50" charset="-128"/>
              </a:rPr>
              <a:t>研究科</a:t>
            </a:r>
          </a:p>
          <a:p>
            <a:pPr algn="ctr">
              <a:lnSpc>
                <a:spcPct val="100000"/>
              </a:lnSpc>
            </a:pPr>
            <a:r>
              <a:rPr kumimoji="0" lang="en-US" altLang="ja-JP" sz="2400" dirty="0" smtClean="0">
                <a:latin typeface="メイリオ" pitchFamily="50" charset="-128"/>
                <a:ea typeface="メイリオ" pitchFamily="50" charset="-128"/>
                <a:cs typeface="メイリオ" pitchFamily="50" charset="-128"/>
              </a:rPr>
              <a:t>honda@ertl.jp</a:t>
            </a:r>
            <a:endParaRPr kumimoji="0" lang="en-US" altLang="ja-JP" sz="24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5.1.3 Registers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ゼロレジスタ</a:t>
            </a:r>
            <a:endParaRPr kumimoji="1" lang="en-US" altLang="ja-JP" sz="1800" dirty="0" smtClean="0"/>
          </a:p>
          <a:p>
            <a:pPr lvl="1"/>
            <a:r>
              <a:rPr kumimoji="1" lang="en-US" altLang="ja-JP" sz="1800" dirty="0" smtClean="0"/>
              <a:t>WZR/XZR</a:t>
            </a:r>
          </a:p>
          <a:p>
            <a:pPr lvl="1"/>
            <a:r>
              <a:rPr kumimoji="1" lang="ja-JP" altLang="en-US" sz="1800" dirty="0" smtClean="0"/>
              <a:t>疑似命令を実現するためにも使用される．</a:t>
            </a:r>
            <a:endParaRPr kumimoji="1" lang="en-US" altLang="ja-JP" sz="1800" dirty="0" smtClean="0"/>
          </a:p>
          <a:p>
            <a:pPr lvl="2"/>
            <a:r>
              <a:rPr kumimoji="1" lang="ja-JP" altLang="en-US" sz="1800" dirty="0" smtClean="0"/>
              <a:t>例</a:t>
            </a:r>
            <a:r>
              <a:rPr kumimoji="1" lang="en-US" altLang="ja-JP" sz="1800" dirty="0" smtClean="0"/>
              <a:t>)</a:t>
            </a:r>
            <a:r>
              <a:rPr kumimoji="1" lang="ja-JP" altLang="en-US" sz="1800" dirty="0" smtClean="0"/>
              <a:t>リアルな命令としては積和命令</a:t>
            </a:r>
            <a:r>
              <a:rPr kumimoji="1" lang="en-US" altLang="ja-JP" sz="1800" dirty="0" smtClean="0"/>
              <a:t>(MADD)</a:t>
            </a:r>
            <a:r>
              <a:rPr kumimoji="1" lang="ja-JP" altLang="en-US" sz="1800" dirty="0" smtClean="0"/>
              <a:t>しかないが，加算値のオペラントとしてゼロレジスタを指定することで，乗算命令</a:t>
            </a:r>
            <a:r>
              <a:rPr kumimoji="1" lang="en-US" altLang="ja-JP" sz="1800" dirty="0" smtClean="0"/>
              <a:t>(MUL)</a:t>
            </a:r>
            <a:r>
              <a:rPr kumimoji="1" lang="ja-JP" altLang="en-US" sz="1800" dirty="0" smtClean="0"/>
              <a:t>を実現している</a:t>
            </a:r>
            <a:endParaRPr kumimoji="1" lang="en-US" altLang="ja-JP" sz="1800" dirty="0" smtClean="0"/>
          </a:p>
          <a:p>
            <a:pPr lvl="3"/>
            <a:r>
              <a:rPr lang="en-US" altLang="ja-JP" sz="1800" dirty="0" smtClean="0"/>
              <a:t>MADD W0, W1, W2, WZR </a:t>
            </a:r>
            <a:r>
              <a:rPr lang="ja-JP" altLang="en-US" sz="1800" dirty="0" smtClean="0"/>
              <a:t>→ </a:t>
            </a:r>
            <a:r>
              <a:rPr lang="en-US" altLang="ja-JP" sz="1800" dirty="0" smtClean="0"/>
              <a:t>MUL W0, W1, W2</a:t>
            </a:r>
          </a:p>
          <a:p>
            <a:pPr lvl="1"/>
            <a:r>
              <a:rPr kumimoji="1" lang="ja-JP" altLang="en-US" sz="1800" dirty="0" smtClean="0"/>
              <a:t>ゼロレジスタはスタックポインタとエンコーディングを共有している．すなわち，幾つかの命令ではゼロレジスタを指定出来ない</a:t>
            </a:r>
            <a:endParaRPr kumimoji="1" lang="en-US" altLang="ja-JP" sz="1800" dirty="0" smtClean="0"/>
          </a:p>
          <a:p>
            <a:pPr lvl="1"/>
            <a:r>
              <a:rPr kumimoji="1" lang="ja-JP" altLang="en-US" sz="1800" dirty="0" smtClean="0"/>
              <a:t>長い即値を持つ</a:t>
            </a:r>
            <a:r>
              <a:rPr kumimoji="1" lang="en-US" altLang="ja-JP" sz="1800" dirty="0" smtClean="0"/>
              <a:t>NOP</a:t>
            </a:r>
            <a:r>
              <a:rPr kumimoji="1" lang="ja-JP" altLang="en-US" sz="1800" dirty="0" smtClean="0"/>
              <a:t>命令を実現可能であり，</a:t>
            </a:r>
            <a:r>
              <a:rPr lang="ja-JP" altLang="en-US" sz="1800" dirty="0"/>
              <a:t>実行中にコードにパッチを入れる</a:t>
            </a:r>
            <a:r>
              <a:rPr lang="en-US" altLang="ja-JP" sz="1800" dirty="0"/>
              <a:t>JIT</a:t>
            </a:r>
            <a:r>
              <a:rPr lang="ja-JP" altLang="en-US" sz="1800" dirty="0"/>
              <a:t>コンパイラに有用である</a:t>
            </a:r>
            <a:r>
              <a:rPr lang="ja-JP" altLang="en-US" sz="1800" dirty="0" smtClean="0"/>
              <a:t>．</a:t>
            </a:r>
            <a:endParaRPr kumimoji="1" lang="en-US" altLang="ja-JP" sz="1800" dirty="0" smtClean="0"/>
          </a:p>
          <a:p>
            <a:pPr lvl="2"/>
            <a:r>
              <a:rPr lang="en-US" altLang="ja-JP" sz="1800" dirty="0" smtClean="0"/>
              <a:t>ADR XZR, #&lt;</a:t>
            </a:r>
            <a:r>
              <a:rPr lang="en-US" altLang="ja-JP" sz="1800" dirty="0" err="1" smtClean="0"/>
              <a:t>imm</a:t>
            </a:r>
            <a:r>
              <a:rPr lang="en-US" altLang="ja-JP" sz="1800" dirty="0" smtClean="0"/>
              <a:t>&gt;   ; </a:t>
            </a:r>
            <a:r>
              <a:rPr lang="en-US" altLang="ja-JP" sz="1800" dirty="0" err="1" smtClean="0"/>
              <a:t>imm</a:t>
            </a:r>
            <a:r>
              <a:rPr lang="en-US" altLang="ja-JP" sz="1800" dirty="0" smtClean="0"/>
              <a:t> </a:t>
            </a:r>
            <a:r>
              <a:rPr lang="ja-JP" altLang="en-US" sz="1800" dirty="0" err="1" smtClean="0"/>
              <a:t>には</a:t>
            </a:r>
            <a:r>
              <a:rPr lang="en-US" altLang="ja-JP" sz="1800" dirty="0" smtClean="0"/>
              <a:t>21bit </a:t>
            </a:r>
            <a:r>
              <a:rPr lang="ja-JP" altLang="en-US" sz="1800" dirty="0" smtClean="0"/>
              <a:t>指定可能．</a:t>
            </a:r>
            <a:endParaRPr lang="en-US" altLang="ja-JP" sz="1800" dirty="0" smtClean="0"/>
          </a:p>
          <a:p>
            <a:r>
              <a:rPr lang="ja-JP" altLang="en-US" sz="1800" dirty="0" smtClean="0"/>
              <a:t>スタックポインタ</a:t>
            </a:r>
            <a:r>
              <a:rPr lang="en-US" altLang="ja-JP" sz="1800" dirty="0" smtClean="0"/>
              <a:t>(SP)</a:t>
            </a:r>
          </a:p>
          <a:p>
            <a:pPr lvl="1"/>
            <a:r>
              <a:rPr lang="en-US" altLang="ja-JP" sz="1800" dirty="0" smtClean="0"/>
              <a:t>SP</a:t>
            </a:r>
            <a:r>
              <a:rPr lang="ja-JP" altLang="en-US" sz="1800" dirty="0" smtClean="0"/>
              <a:t>は多くの命令で参照出来ないが，幾つかの命令は関数の最初と最後にスタック値の調整のために使用される．</a:t>
            </a:r>
            <a:endParaRPr lang="en-US" altLang="ja-JP" sz="1800" dirty="0" smtClean="0"/>
          </a:p>
          <a:p>
            <a:pPr lvl="2"/>
            <a:r>
              <a:rPr lang="en-US" altLang="ja-JP" sz="1800" dirty="0" smtClean="0"/>
              <a:t>ADD SP, SP, #256</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10</a:t>
            </a:fld>
            <a:endParaRPr lang="en-US" altLang="ja-JP"/>
          </a:p>
        </p:txBody>
      </p:sp>
    </p:spTree>
    <p:extLst>
      <p:ext uri="{BB962C8B-B14F-4D97-AF65-F5344CB8AC3E}">
        <p14:creationId xmlns:p14="http://schemas.microsoft.com/office/powerpoint/2010/main" val="1885688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5.1.3 Registers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プログラムカウンタ</a:t>
            </a:r>
            <a:endParaRPr kumimoji="1" lang="en-US" altLang="ja-JP" sz="1800" dirty="0" smtClean="0"/>
          </a:p>
          <a:p>
            <a:pPr lvl="1"/>
            <a:r>
              <a:rPr kumimoji="1" lang="ja-JP" altLang="en-US" sz="1800" dirty="0" smtClean="0"/>
              <a:t>多くの命令で汎用レジスタとして参照出来ない</a:t>
            </a:r>
            <a:endParaRPr kumimoji="1" lang="en-US" altLang="ja-JP" sz="1800" dirty="0" smtClean="0"/>
          </a:p>
          <a:p>
            <a:pPr lvl="1"/>
            <a:r>
              <a:rPr kumimoji="1" lang="ja-JP" altLang="en-US" sz="1800" dirty="0" smtClean="0"/>
              <a:t>参照可能な命令</a:t>
            </a:r>
            <a:endParaRPr kumimoji="1" lang="en-US" altLang="ja-JP" sz="1800" dirty="0" smtClean="0"/>
          </a:p>
          <a:p>
            <a:pPr lvl="2"/>
            <a:r>
              <a:rPr kumimoji="1" lang="en-US" altLang="ja-JP" sz="1800" dirty="0" smtClean="0"/>
              <a:t>PC</a:t>
            </a:r>
            <a:r>
              <a:rPr kumimoji="1" lang="ja-JP" altLang="en-US" sz="1800" dirty="0" smtClean="0"/>
              <a:t>相対アドレスを扱う命令</a:t>
            </a:r>
            <a:r>
              <a:rPr kumimoji="1" lang="en-US" altLang="ja-JP" sz="1800" dirty="0" smtClean="0"/>
              <a:t>(ADR,ADRP,</a:t>
            </a:r>
            <a:r>
              <a:rPr kumimoji="1" lang="ja-JP" altLang="en-US" sz="1800" dirty="0" smtClean="0"/>
              <a:t>リテラルロード，直接分岐</a:t>
            </a:r>
            <a:r>
              <a:rPr kumimoji="1" lang="en-US" altLang="ja-JP" sz="1800" dirty="0" smtClean="0"/>
              <a:t>)</a:t>
            </a:r>
          </a:p>
          <a:p>
            <a:pPr lvl="2"/>
            <a:r>
              <a:rPr kumimoji="1" lang="ja-JP" altLang="en-US" sz="1800" dirty="0" smtClean="0"/>
              <a:t>ブランチアンドリンク命令</a:t>
            </a:r>
            <a:r>
              <a:rPr kumimoji="1" lang="en-US" altLang="ja-JP" sz="1800" dirty="0" smtClean="0"/>
              <a:t>(BL/BLR)</a:t>
            </a:r>
          </a:p>
          <a:p>
            <a:pPr lvl="1"/>
            <a:r>
              <a:rPr kumimoji="1" lang="ja-JP" altLang="en-US" sz="1800" dirty="0" smtClean="0"/>
              <a:t>変更可能な命令</a:t>
            </a:r>
            <a:endParaRPr kumimoji="1" lang="en-US" altLang="ja-JP" sz="1800" dirty="0" smtClean="0"/>
          </a:p>
          <a:p>
            <a:pPr lvl="2"/>
            <a:r>
              <a:rPr kumimoji="1" lang="ja-JP" altLang="en-US" sz="1800" dirty="0" smtClean="0"/>
              <a:t>ブランチ，例外発生，例外リターン</a:t>
            </a:r>
            <a:endParaRPr kumimoji="1" lang="en-US" altLang="ja-JP" sz="1800" dirty="0" smtClean="0"/>
          </a:p>
          <a:p>
            <a:pPr lvl="1"/>
            <a:r>
              <a:rPr kumimoji="1" lang="ja-JP" altLang="en-US" sz="1800" dirty="0" smtClean="0"/>
              <a:t>命令で</a:t>
            </a:r>
            <a:r>
              <a:rPr kumimoji="1" lang="en-US" altLang="ja-JP" sz="1800" dirty="0" smtClean="0"/>
              <a:t>PC</a:t>
            </a:r>
            <a:r>
              <a:rPr kumimoji="1" lang="ja-JP" altLang="en-US" sz="1800" dirty="0" smtClean="0"/>
              <a:t>を参照した場合はその命令のアドレスが読み込める</a:t>
            </a:r>
            <a:endParaRPr kumimoji="1" lang="en-US" altLang="ja-JP" sz="1800" dirty="0" smtClean="0"/>
          </a:p>
          <a:p>
            <a:r>
              <a:rPr kumimoji="1" lang="en-US" altLang="ja-JP" sz="1800" dirty="0" smtClean="0"/>
              <a:t>FP</a:t>
            </a:r>
            <a:r>
              <a:rPr kumimoji="1" lang="ja-JP" altLang="en-US" sz="1800" dirty="0" smtClean="0"/>
              <a:t>と</a:t>
            </a:r>
            <a:r>
              <a:rPr kumimoji="1" lang="en-US" altLang="ja-JP" sz="1800" dirty="0" smtClean="0"/>
              <a:t>NEON</a:t>
            </a:r>
            <a:r>
              <a:rPr kumimoji="1" lang="ja-JP" altLang="en-US" sz="1800" dirty="0" smtClean="0"/>
              <a:t>のレジスタ</a:t>
            </a:r>
            <a:endParaRPr kumimoji="1" lang="en-US" altLang="ja-JP" sz="1800" dirty="0" smtClean="0"/>
          </a:p>
          <a:p>
            <a:pPr lvl="1"/>
            <a:r>
              <a:rPr kumimoji="1" lang="en-US" altLang="ja-JP" sz="1800" dirty="0" smtClean="0"/>
              <a:t>NEON</a:t>
            </a:r>
            <a:r>
              <a:rPr kumimoji="1" lang="ja-JP" altLang="en-US" sz="1800" dirty="0" smtClean="0"/>
              <a:t>は</a:t>
            </a:r>
            <a:r>
              <a:rPr kumimoji="1" lang="en-US" altLang="ja-JP" sz="1800" dirty="0" smtClean="0"/>
              <a:t>32</a:t>
            </a:r>
            <a:r>
              <a:rPr kumimoji="1" lang="ja-JP" altLang="en-US" sz="1800" dirty="0" smtClean="0"/>
              <a:t>個の</a:t>
            </a:r>
            <a:r>
              <a:rPr kumimoji="1" lang="en-US" altLang="ja-JP" sz="1800" dirty="0" smtClean="0"/>
              <a:t>16byte</a:t>
            </a:r>
            <a:r>
              <a:rPr kumimoji="1" lang="ja-JP" altLang="en-US" sz="1800" dirty="0" smtClean="0"/>
              <a:t>レジスタを持つ</a:t>
            </a:r>
            <a:endParaRPr kumimoji="1" lang="en-US" altLang="ja-JP" sz="1800" dirty="0" smtClean="0"/>
          </a:p>
          <a:p>
            <a:pPr lvl="2"/>
            <a:r>
              <a:rPr kumimoji="1" lang="en-US" altLang="ja-JP" sz="1800" dirty="0" smtClean="0"/>
              <a:t>ARMv7</a:t>
            </a:r>
            <a:r>
              <a:rPr kumimoji="1" lang="ja-JP" altLang="en-US" sz="1800" dirty="0" smtClean="0"/>
              <a:t>までは</a:t>
            </a:r>
            <a:r>
              <a:rPr kumimoji="1" lang="en-US" altLang="ja-JP" sz="1800" dirty="0" smtClean="0"/>
              <a:t>16</a:t>
            </a:r>
            <a:r>
              <a:rPr kumimoji="1" lang="ja-JP" altLang="en-US" sz="1800" dirty="0" smtClean="0"/>
              <a:t>個であった</a:t>
            </a:r>
            <a:endParaRPr kumimoji="1" lang="en-US" altLang="ja-JP" sz="1800" dirty="0" smtClean="0"/>
          </a:p>
          <a:p>
            <a:r>
              <a:rPr kumimoji="1" lang="ja-JP" altLang="en-US" sz="1800" dirty="0" smtClean="0"/>
              <a:t>レジスタ指定アドレッシング</a:t>
            </a:r>
            <a:endParaRPr kumimoji="1" lang="en-US" altLang="ja-JP" sz="1800" dirty="0" smtClean="0"/>
          </a:p>
          <a:p>
            <a:pPr lvl="1"/>
            <a:r>
              <a:rPr lang="en-US" altLang="ja-JP" sz="1800" dirty="0" smtClean="0"/>
              <a:t>A64</a:t>
            </a:r>
            <a:r>
              <a:rPr lang="ja-JP" altLang="en-US" sz="1800" dirty="0" smtClean="0"/>
              <a:t>では</a:t>
            </a:r>
            <a:r>
              <a:rPr lang="en-US" altLang="ja-JP" sz="1800" dirty="0" smtClean="0"/>
              <a:t>64bit</a:t>
            </a:r>
            <a:r>
              <a:rPr lang="ja-JP" altLang="en-US" sz="1800" dirty="0" smtClean="0"/>
              <a:t>のベースレジスタに対して</a:t>
            </a:r>
            <a:r>
              <a:rPr lang="en-US" altLang="ja-JP" sz="1800" dirty="0" smtClean="0"/>
              <a:t>64bit</a:t>
            </a:r>
            <a:r>
              <a:rPr lang="ja-JP" altLang="en-US" sz="1800" dirty="0" smtClean="0"/>
              <a:t>レジスタをインデックスとして使用するアドレッシングモードをサポート</a:t>
            </a:r>
            <a:endParaRPr lang="en-US" altLang="ja-JP" sz="1800" dirty="0" smtClean="0"/>
          </a:p>
          <a:p>
            <a:pPr lvl="1"/>
            <a:r>
              <a:rPr lang="ja-JP" altLang="en-US" sz="1800" dirty="0" smtClean="0"/>
              <a:t>加えて，インデックスルレジスタ内の</a:t>
            </a:r>
            <a:r>
              <a:rPr lang="en-US" altLang="ja-JP" sz="1800" dirty="0" smtClean="0"/>
              <a:t>32bit</a:t>
            </a:r>
            <a:r>
              <a:rPr lang="ja-JP" altLang="en-US" sz="1800" dirty="0" smtClean="0"/>
              <a:t>値をゼロ拡張ないし符号拡張するモードもサポート</a:t>
            </a:r>
            <a:endParaRPr lang="en-US" altLang="ja-JP" sz="1800" dirty="0" smtClean="0"/>
          </a:p>
          <a:p>
            <a:pPr lvl="1"/>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11</a:t>
            </a:fld>
            <a:endParaRPr lang="en-US" altLang="ja-JP"/>
          </a:p>
        </p:txBody>
      </p:sp>
    </p:spTree>
    <p:extLst>
      <p:ext uri="{BB962C8B-B14F-4D97-AF65-F5344CB8AC3E}">
        <p14:creationId xmlns:p14="http://schemas.microsoft.com/office/powerpoint/2010/main" val="438362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8819092" cy="457200"/>
          </a:xfrm>
        </p:spPr>
        <p:txBody>
          <a:bodyPr/>
          <a:lstStyle/>
          <a:p>
            <a:r>
              <a:rPr kumimoji="1" lang="en-US" altLang="ja-JP" dirty="0" smtClean="0"/>
              <a:t>5.2 C/C++ </a:t>
            </a:r>
            <a:r>
              <a:rPr kumimoji="1" lang="ja-JP" altLang="en-US" dirty="0" smtClean="0"/>
              <a:t>インラインアセンブラ</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GCC</a:t>
            </a:r>
            <a:r>
              <a:rPr kumimoji="1" lang="ja-JP" altLang="en-US" sz="1800" dirty="0" smtClean="0"/>
              <a:t>では次の様にインラインアセンブラを記述することが可能</a:t>
            </a:r>
            <a:endParaRPr kumimoji="1" lang="en-US" altLang="ja-JP" sz="1800" dirty="0" smtClean="0"/>
          </a:p>
          <a:p>
            <a:pPr lvl="1"/>
            <a:r>
              <a:rPr lang="en-US" altLang="ja-JP" sz="1800" dirty="0" err="1"/>
              <a:t>asm</a:t>
            </a:r>
            <a:r>
              <a:rPr lang="en-US" altLang="ja-JP" sz="1800" dirty="0"/>
              <a:t>(code [: </a:t>
            </a:r>
            <a:r>
              <a:rPr lang="en-US" altLang="ja-JP" sz="1800" dirty="0" err="1"/>
              <a:t>output_operand_list</a:t>
            </a:r>
            <a:r>
              <a:rPr lang="en-US" altLang="ja-JP" sz="1800" dirty="0"/>
              <a:t> [: </a:t>
            </a:r>
            <a:r>
              <a:rPr lang="en-US" altLang="ja-JP" sz="1800" dirty="0" err="1"/>
              <a:t>input_operand_list</a:t>
            </a:r>
            <a:r>
              <a:rPr lang="en-US" altLang="ja-JP" sz="1800" dirty="0"/>
              <a:t> [: </a:t>
            </a:r>
            <a:r>
              <a:rPr lang="en-US" altLang="ja-JP" sz="1800" dirty="0" err="1"/>
              <a:t>clobber_list</a:t>
            </a:r>
            <a:r>
              <a:rPr lang="en-US" altLang="ja-JP" sz="1800" dirty="0"/>
              <a:t>]]]); </a:t>
            </a:r>
            <a:endParaRPr lang="en-US" altLang="ja-JP" sz="1800" dirty="0" smtClean="0"/>
          </a:p>
          <a:p>
            <a:pPr lvl="2"/>
            <a:r>
              <a:rPr lang="ja-JP" altLang="en-US" sz="1800" dirty="0" smtClean="0"/>
              <a:t>それぞれ省略可能</a:t>
            </a:r>
            <a:endParaRPr lang="en-US" altLang="ja-JP" sz="1800" dirty="0" smtClean="0"/>
          </a:p>
          <a:p>
            <a:pPr lvl="2"/>
            <a:r>
              <a:rPr lang="en-US" altLang="ja-JP" sz="1800" dirty="0"/>
              <a:t> </a:t>
            </a:r>
            <a:r>
              <a:rPr lang="en-US" altLang="ja-JP" sz="1800" dirty="0" err="1"/>
              <a:t>output_operand_list</a:t>
            </a:r>
            <a:r>
              <a:rPr lang="en-US" altLang="ja-JP" sz="1800" dirty="0"/>
              <a:t> </a:t>
            </a:r>
            <a:r>
              <a:rPr lang="en-US" altLang="ja-JP" sz="1800" dirty="0" smtClean="0"/>
              <a:t> : </a:t>
            </a:r>
            <a:r>
              <a:rPr lang="ja-JP" altLang="en-US" sz="1800" dirty="0" smtClean="0"/>
              <a:t>代入する変数</a:t>
            </a:r>
            <a:endParaRPr lang="en-US" altLang="ja-JP" sz="1800" dirty="0" smtClean="0"/>
          </a:p>
          <a:p>
            <a:pPr lvl="2"/>
            <a:r>
              <a:rPr lang="en-US" altLang="ja-JP" sz="1800" dirty="0" err="1"/>
              <a:t>input_operand_list</a:t>
            </a:r>
            <a:r>
              <a:rPr lang="en-US" altLang="ja-JP" sz="1800" dirty="0"/>
              <a:t> </a:t>
            </a:r>
            <a:r>
              <a:rPr lang="en-US" altLang="ja-JP" sz="1800" dirty="0" smtClean="0"/>
              <a:t>    : </a:t>
            </a:r>
            <a:r>
              <a:rPr lang="ja-JP" altLang="en-US" sz="1800" dirty="0" smtClean="0"/>
              <a:t>読み込む変数</a:t>
            </a:r>
            <a:endParaRPr lang="en-US" altLang="ja-JP" sz="1800" dirty="0" smtClean="0"/>
          </a:p>
          <a:p>
            <a:pPr lvl="2"/>
            <a:r>
              <a:rPr kumimoji="1" lang="en-US" altLang="ja-JP" sz="1800" dirty="0" smtClean="0"/>
              <a:t>clobber list : </a:t>
            </a:r>
            <a:r>
              <a:rPr kumimoji="1" lang="ja-JP" altLang="en-US" sz="1800" dirty="0" smtClean="0"/>
              <a:t>上書きするメモリやレジスタ</a:t>
            </a:r>
            <a:endParaRPr kumimoji="1" lang="en-US" altLang="ja-JP" sz="18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12</a:t>
            </a:fld>
            <a:endParaRPr lang="en-US" altLang="ja-JP"/>
          </a:p>
        </p:txBody>
      </p:sp>
      <p:pic>
        <p:nvPicPr>
          <p:cNvPr id="5" name="図 4"/>
          <p:cNvPicPr>
            <a:picLocks noChangeAspect="1"/>
          </p:cNvPicPr>
          <p:nvPr/>
        </p:nvPicPr>
        <p:blipFill>
          <a:blip r:embed="rId2"/>
          <a:stretch>
            <a:fillRect/>
          </a:stretch>
        </p:blipFill>
        <p:spPr>
          <a:xfrm>
            <a:off x="1098398" y="3372532"/>
            <a:ext cx="7310211" cy="2784451"/>
          </a:xfrm>
          <a:prstGeom prst="rect">
            <a:avLst/>
          </a:prstGeom>
        </p:spPr>
      </p:pic>
      <p:sp>
        <p:nvSpPr>
          <p:cNvPr id="6" name="角丸四角形 5"/>
          <p:cNvSpPr/>
          <p:nvPr/>
        </p:nvSpPr>
        <p:spPr bwMode="auto">
          <a:xfrm>
            <a:off x="1034143" y="3233060"/>
            <a:ext cx="7282544" cy="3096304"/>
          </a:xfrm>
          <a:prstGeom prst="roundRect">
            <a:avLst>
              <a:gd name="adj" fmla="val 5762"/>
            </a:avLst>
          </a:prstGeom>
          <a:noFill/>
          <a:ln w="952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endParaRPr>
          </a:p>
        </p:txBody>
      </p:sp>
    </p:spTree>
    <p:extLst>
      <p:ext uri="{BB962C8B-B14F-4D97-AF65-F5344CB8AC3E}">
        <p14:creationId xmlns:p14="http://schemas.microsoft.com/office/powerpoint/2010/main" val="737959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5.3 Switching between the instruction sets</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smtClean="0"/>
              <a:t>単一のアプリケーションで二つの実行モードを使用することは出来ない</a:t>
            </a:r>
            <a:endParaRPr lang="en-US" altLang="ja-JP" sz="2000" dirty="0" smtClean="0"/>
          </a:p>
          <a:p>
            <a:r>
              <a:rPr lang="en-US" altLang="ja-JP" sz="2000" dirty="0" smtClean="0"/>
              <a:t>A64</a:t>
            </a:r>
            <a:r>
              <a:rPr lang="ja-JP" altLang="en-US" sz="2000" dirty="0" smtClean="0"/>
              <a:t>から</a:t>
            </a:r>
            <a:r>
              <a:rPr lang="en-US" altLang="ja-JP" sz="2000" dirty="0" smtClean="0"/>
              <a:t>A32</a:t>
            </a:r>
            <a:r>
              <a:rPr lang="ja-JP" altLang="en-US" sz="2000" dirty="0" smtClean="0"/>
              <a:t>ないし</a:t>
            </a:r>
            <a:r>
              <a:rPr lang="en-US" altLang="ja-JP" sz="2000" dirty="0" smtClean="0"/>
              <a:t>T32</a:t>
            </a:r>
            <a:r>
              <a:rPr lang="ja-JP" altLang="en-US" sz="2000" dirty="0" smtClean="0"/>
              <a:t>の関数を呼び出したりその逆をすることは不可能である</a:t>
            </a:r>
            <a:endParaRPr lang="en-US" altLang="ja-JP" sz="2000" dirty="0" smtClean="0"/>
          </a:p>
          <a:p>
            <a:r>
              <a:rPr lang="en-US" altLang="ja-JP" sz="2000" dirty="0" smtClean="0"/>
              <a:t>A64</a:t>
            </a:r>
            <a:r>
              <a:rPr lang="ja-JP" altLang="en-US" sz="2000" dirty="0" smtClean="0"/>
              <a:t>から</a:t>
            </a:r>
            <a:r>
              <a:rPr lang="en-US" altLang="ja-JP" sz="2000" dirty="0" smtClean="0"/>
              <a:t>A32</a:t>
            </a:r>
            <a:r>
              <a:rPr lang="ja-JP" altLang="en-US" sz="2000" dirty="0" smtClean="0"/>
              <a:t>に変更するには例外により</a:t>
            </a:r>
            <a:r>
              <a:rPr lang="en-US" altLang="ja-JP" sz="2000" dirty="0" smtClean="0"/>
              <a:t>EL</a:t>
            </a:r>
            <a:r>
              <a:rPr lang="ja-JP" altLang="en-US" sz="2000" dirty="0" smtClean="0"/>
              <a:t>を変更する必要がある</a:t>
            </a:r>
            <a:endParaRPr lang="en-US" altLang="ja-JP" sz="2000" dirty="0" smtClean="0"/>
          </a:p>
          <a:p>
            <a:r>
              <a:rPr lang="en-US" altLang="ja-JP" sz="2000" dirty="0" smtClean="0"/>
              <a:t>ARMv7-A</a:t>
            </a:r>
            <a:r>
              <a:rPr lang="ja-JP" altLang="en-US" sz="2000" dirty="0" smtClean="0"/>
              <a:t>向のプログラムは，</a:t>
            </a:r>
            <a:r>
              <a:rPr lang="en-US" altLang="ja-JP" sz="2000" dirty="0" smtClean="0"/>
              <a:t>ARMv8-A</a:t>
            </a:r>
            <a:r>
              <a:rPr lang="ja-JP" altLang="en-US" sz="2000" dirty="0" smtClean="0"/>
              <a:t>の</a:t>
            </a:r>
            <a:r>
              <a:rPr lang="en-US" altLang="ja-JP" sz="2000" dirty="0" smtClean="0"/>
              <a:t>AArch32</a:t>
            </a:r>
            <a:r>
              <a:rPr lang="ja-JP" altLang="en-US" sz="2000" dirty="0" smtClean="0"/>
              <a:t>モードで実行</a:t>
            </a:r>
            <a:r>
              <a:rPr lang="en-US" altLang="ja-JP" dirty="0"/>
              <a:t/>
            </a:r>
            <a:br>
              <a:rPr lang="en-US" altLang="ja-JP" dirty="0"/>
            </a:b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13</a:t>
            </a:fld>
            <a:endParaRPr lang="en-US" altLang="ja-JP"/>
          </a:p>
        </p:txBody>
      </p:sp>
      <p:pic>
        <p:nvPicPr>
          <p:cNvPr id="5" name="図 4"/>
          <p:cNvPicPr>
            <a:picLocks noChangeAspect="1"/>
          </p:cNvPicPr>
          <p:nvPr/>
        </p:nvPicPr>
        <p:blipFill>
          <a:blip r:embed="rId2"/>
          <a:stretch>
            <a:fillRect/>
          </a:stretch>
        </p:blipFill>
        <p:spPr>
          <a:xfrm>
            <a:off x="2109787" y="2973804"/>
            <a:ext cx="5499327" cy="3161655"/>
          </a:xfrm>
          <a:prstGeom prst="rect">
            <a:avLst/>
          </a:prstGeom>
        </p:spPr>
      </p:pic>
    </p:spTree>
    <p:extLst>
      <p:ext uri="{BB962C8B-B14F-4D97-AF65-F5344CB8AC3E}">
        <p14:creationId xmlns:p14="http://schemas.microsoft.com/office/powerpoint/2010/main" val="8324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5.1 The ARMv8 instruction sets</a:t>
            </a:r>
            <a:endParaRPr kumimoji="1" lang="ja-JP" altLang="en-US" dirty="0"/>
          </a:p>
        </p:txBody>
      </p:sp>
      <p:sp>
        <p:nvSpPr>
          <p:cNvPr id="3" name="コンテンツ プレースホルダー 2"/>
          <p:cNvSpPr>
            <a:spLocks noGrp="1"/>
          </p:cNvSpPr>
          <p:nvPr>
            <p:ph idx="1"/>
          </p:nvPr>
        </p:nvSpPr>
        <p:spPr/>
        <p:txBody>
          <a:bodyPr/>
          <a:lstStyle/>
          <a:p>
            <a:r>
              <a:rPr lang="ja-JP" altLang="en-US" dirty="0"/>
              <a:t>数種類の命令をサポート</a:t>
            </a:r>
            <a:endParaRPr lang="en-US" altLang="ja-JP" dirty="0"/>
          </a:p>
          <a:p>
            <a:pPr lvl="1"/>
            <a:r>
              <a:rPr lang="en-US" altLang="ja-JP" dirty="0"/>
              <a:t>AArch32 : ARMv7</a:t>
            </a:r>
            <a:r>
              <a:rPr lang="ja-JP" altLang="en-US" dirty="0"/>
              <a:t>互換モード</a:t>
            </a:r>
            <a:endParaRPr lang="en-US" altLang="ja-JP" dirty="0"/>
          </a:p>
          <a:p>
            <a:pPr lvl="2"/>
            <a:r>
              <a:rPr lang="en-US" altLang="ja-JP" dirty="0"/>
              <a:t>A32</a:t>
            </a:r>
            <a:r>
              <a:rPr lang="ja-JP" altLang="en-US" dirty="0"/>
              <a:t>命令</a:t>
            </a:r>
            <a:endParaRPr lang="en-US" altLang="ja-JP" dirty="0"/>
          </a:p>
          <a:p>
            <a:pPr lvl="3"/>
            <a:r>
              <a:rPr lang="en-US" altLang="ja-JP" dirty="0"/>
              <a:t>32bit</a:t>
            </a:r>
            <a:r>
              <a:rPr lang="ja-JP" altLang="en-US" dirty="0"/>
              <a:t>長命令</a:t>
            </a:r>
            <a:endParaRPr lang="en-US" altLang="ja-JP" dirty="0"/>
          </a:p>
          <a:p>
            <a:pPr lvl="2"/>
            <a:r>
              <a:rPr lang="en-US" altLang="ja-JP" dirty="0"/>
              <a:t>T32(Thumb)</a:t>
            </a:r>
            <a:r>
              <a:rPr lang="ja-JP" altLang="en-US" dirty="0"/>
              <a:t>命令</a:t>
            </a:r>
            <a:endParaRPr lang="en-US" altLang="ja-JP" dirty="0"/>
          </a:p>
          <a:p>
            <a:pPr lvl="3"/>
            <a:r>
              <a:rPr lang="en-US" altLang="ja-JP" dirty="0"/>
              <a:t>16bit</a:t>
            </a:r>
            <a:r>
              <a:rPr lang="ja-JP" altLang="en-US" dirty="0"/>
              <a:t>長命令</a:t>
            </a:r>
            <a:endParaRPr lang="en-US" altLang="ja-JP" dirty="0"/>
          </a:p>
          <a:p>
            <a:pPr lvl="2"/>
            <a:r>
              <a:rPr lang="ja-JP" altLang="en-US" dirty="0"/>
              <a:t>どちらも</a:t>
            </a:r>
            <a:r>
              <a:rPr lang="en-US" altLang="ja-JP" dirty="0"/>
              <a:t>ARMv7</a:t>
            </a:r>
            <a:r>
              <a:rPr lang="ja-JP" altLang="en-US" dirty="0"/>
              <a:t>から拡張されて</a:t>
            </a:r>
            <a:r>
              <a:rPr lang="ja-JP" altLang="en-US" dirty="0" smtClean="0"/>
              <a:t>いる</a:t>
            </a:r>
            <a:endParaRPr lang="en-US" altLang="ja-JP" dirty="0" smtClean="0"/>
          </a:p>
          <a:p>
            <a:pPr lvl="2"/>
            <a:endParaRPr lang="ja-JP" altLang="en-US" dirty="0"/>
          </a:p>
          <a:p>
            <a:pPr lvl="1"/>
            <a:r>
              <a:rPr lang="en-US" altLang="ja-JP" dirty="0" smtClean="0"/>
              <a:t>AArch64 </a:t>
            </a:r>
            <a:r>
              <a:rPr lang="en-US" altLang="ja-JP" dirty="0"/>
              <a:t>: 64bit</a:t>
            </a:r>
            <a:r>
              <a:rPr lang="ja-JP" altLang="en-US" dirty="0"/>
              <a:t>モード</a:t>
            </a:r>
            <a:endParaRPr lang="en-US" altLang="ja-JP" dirty="0"/>
          </a:p>
          <a:p>
            <a:pPr lvl="2"/>
            <a:r>
              <a:rPr lang="en-US" altLang="ja-JP" dirty="0"/>
              <a:t>A64</a:t>
            </a:r>
            <a:r>
              <a:rPr lang="ja-JP" altLang="en-US" dirty="0"/>
              <a:t>命令</a:t>
            </a:r>
            <a:endParaRPr lang="en-US" altLang="ja-JP" dirty="0"/>
          </a:p>
          <a:p>
            <a:pPr lvl="3"/>
            <a:r>
              <a:rPr lang="en-US" altLang="ja-JP" dirty="0"/>
              <a:t>32bit</a:t>
            </a:r>
            <a:r>
              <a:rPr lang="ja-JP" altLang="en-US" dirty="0"/>
              <a:t>長命令</a:t>
            </a:r>
            <a:endParaRPr lang="en-US" altLang="ja-JP" dirty="0"/>
          </a:p>
          <a:p>
            <a:pPr lvl="3"/>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spTree>
    <p:extLst>
      <p:ext uri="{BB962C8B-B14F-4D97-AF65-F5344CB8AC3E}">
        <p14:creationId xmlns:p14="http://schemas.microsoft.com/office/powerpoint/2010/main" val="403838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5.1 The ARMv8 instruction sets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A64</a:t>
            </a:r>
            <a:r>
              <a:rPr kumimoji="1" lang="ja-JP" altLang="en-US" sz="1800" dirty="0" smtClean="0"/>
              <a:t>命令の特徴</a:t>
            </a:r>
            <a:endParaRPr kumimoji="1" lang="en-US" altLang="ja-JP" sz="1800" dirty="0" smtClean="0"/>
          </a:p>
          <a:p>
            <a:pPr lvl="1"/>
            <a:r>
              <a:rPr kumimoji="1" lang="ja-JP" altLang="en-US" sz="1800" dirty="0" smtClean="0"/>
              <a:t>幅が広いコンスタント（即値）</a:t>
            </a:r>
            <a:endParaRPr kumimoji="1" lang="en-US" altLang="ja-JP" sz="1800" dirty="0" smtClean="0"/>
          </a:p>
          <a:p>
            <a:pPr lvl="2"/>
            <a:r>
              <a:rPr kumimoji="1" lang="ja-JP" altLang="en-US" sz="1800" dirty="0" smtClean="0"/>
              <a:t>算術命令 </a:t>
            </a:r>
            <a:r>
              <a:rPr kumimoji="1" lang="en-US" altLang="ja-JP" sz="1800" dirty="0" smtClean="0"/>
              <a:t>: 12bit</a:t>
            </a:r>
            <a:r>
              <a:rPr kumimoji="1" lang="ja-JP" altLang="en-US" sz="1800" dirty="0" smtClean="0"/>
              <a:t>即値</a:t>
            </a:r>
            <a:endParaRPr kumimoji="1" lang="en-US" altLang="ja-JP" sz="1800" dirty="0" smtClean="0"/>
          </a:p>
          <a:p>
            <a:pPr lvl="2"/>
            <a:r>
              <a:rPr kumimoji="1" lang="ja-JP" altLang="en-US" sz="1800" dirty="0" smtClean="0"/>
              <a:t>論理命令 </a:t>
            </a:r>
            <a:r>
              <a:rPr kumimoji="1" lang="en-US" altLang="ja-JP" sz="1800" dirty="0" smtClean="0"/>
              <a:t>: 32bit </a:t>
            </a:r>
            <a:r>
              <a:rPr kumimoji="1" lang="ja-JP" altLang="en-US" sz="1800" dirty="0" smtClean="0"/>
              <a:t>または </a:t>
            </a:r>
            <a:r>
              <a:rPr kumimoji="1" lang="en-US" altLang="ja-JP" sz="1800" dirty="0" smtClean="0"/>
              <a:t>64bit (</a:t>
            </a:r>
            <a:r>
              <a:rPr kumimoji="1" lang="ja-JP" altLang="en-US" sz="1800" dirty="0" smtClean="0"/>
              <a:t>エンコーディング上の制約あり</a:t>
            </a:r>
            <a:r>
              <a:rPr kumimoji="1" lang="en-US" altLang="ja-JP" sz="1800" dirty="0" smtClean="0"/>
              <a:t>)</a:t>
            </a:r>
          </a:p>
          <a:p>
            <a:pPr lvl="2"/>
            <a:r>
              <a:rPr kumimoji="1" lang="en-US" altLang="ja-JP" sz="1800" dirty="0" smtClean="0"/>
              <a:t>MOV</a:t>
            </a:r>
            <a:r>
              <a:rPr kumimoji="1" lang="ja-JP" altLang="en-US" sz="1800" dirty="0" smtClean="0"/>
              <a:t>命令 </a:t>
            </a:r>
            <a:r>
              <a:rPr kumimoji="1" lang="en-US" altLang="ja-JP" sz="1800" dirty="0" smtClean="0"/>
              <a:t>: 16bit</a:t>
            </a:r>
            <a:r>
              <a:rPr kumimoji="1" lang="ja-JP" altLang="en-US" sz="1800" dirty="0" smtClean="0"/>
              <a:t>即値（</a:t>
            </a:r>
            <a:r>
              <a:rPr kumimoji="1" lang="en-US" altLang="ja-JP" sz="1800" dirty="0" smtClean="0"/>
              <a:t>16bit</a:t>
            </a:r>
            <a:r>
              <a:rPr kumimoji="1" lang="ja-JP" altLang="en-US" sz="1800" dirty="0" smtClean="0"/>
              <a:t>境界の値にシフト可能）</a:t>
            </a:r>
            <a:endParaRPr kumimoji="1" lang="en-US" altLang="ja-JP" sz="1800" dirty="0" smtClean="0"/>
          </a:p>
          <a:p>
            <a:pPr lvl="2"/>
            <a:r>
              <a:rPr kumimoji="1" lang="ja-JP" altLang="en-US" sz="1800" dirty="0" smtClean="0"/>
              <a:t>アドレス生成命令 </a:t>
            </a:r>
            <a:r>
              <a:rPr kumimoji="1" lang="en-US" altLang="ja-JP" sz="1800" dirty="0" smtClean="0"/>
              <a:t>: 4KB</a:t>
            </a:r>
            <a:r>
              <a:rPr kumimoji="1" lang="ja-JP" altLang="en-US" sz="1800" dirty="0" smtClean="0"/>
              <a:t>ページサイズに連動する</a:t>
            </a:r>
            <a:endParaRPr kumimoji="1" lang="en-US" altLang="ja-JP" sz="1800" dirty="0" smtClean="0"/>
          </a:p>
          <a:p>
            <a:pPr lvl="1"/>
            <a:r>
              <a:rPr kumimoji="1" lang="en-US" altLang="ja-JP" sz="1800" dirty="0" smtClean="0"/>
              <a:t>64bit</a:t>
            </a:r>
            <a:r>
              <a:rPr kumimoji="1" lang="ja-JP" altLang="en-US" sz="1800" dirty="0" smtClean="0"/>
              <a:t>をネイティブサポート</a:t>
            </a:r>
            <a:endParaRPr kumimoji="1" lang="en-US" altLang="ja-JP" sz="1800" dirty="0" smtClean="0"/>
          </a:p>
          <a:p>
            <a:pPr lvl="2"/>
            <a:r>
              <a:rPr kumimoji="1" lang="ja-JP" altLang="en-US" sz="1800" dirty="0" smtClean="0"/>
              <a:t>符号付き・符号無しとも</a:t>
            </a:r>
            <a:endParaRPr kumimoji="1" lang="en-US" altLang="ja-JP" sz="1800" dirty="0" smtClean="0"/>
          </a:p>
          <a:p>
            <a:pPr lvl="1"/>
            <a:r>
              <a:rPr kumimoji="1" lang="ja-JP" altLang="en-US" sz="1800" dirty="0" smtClean="0"/>
              <a:t>長いオフセット</a:t>
            </a:r>
            <a:endParaRPr kumimoji="1" lang="en-US" altLang="ja-JP" sz="1800" dirty="0" smtClean="0"/>
          </a:p>
          <a:p>
            <a:pPr lvl="2"/>
            <a:r>
              <a:rPr kumimoji="1" lang="en-US" altLang="ja-JP" sz="1800" dirty="0" smtClean="0"/>
              <a:t>PC</a:t>
            </a:r>
            <a:r>
              <a:rPr kumimoji="1" lang="ja-JP" altLang="en-US" sz="1800" dirty="0" smtClean="0"/>
              <a:t>相対アドレス，オフセットアドレス</a:t>
            </a:r>
            <a:endParaRPr kumimoji="1" lang="en-US" altLang="ja-JP" sz="1800" dirty="0" smtClean="0"/>
          </a:p>
          <a:p>
            <a:pPr lvl="2"/>
            <a:r>
              <a:rPr kumimoji="1" lang="ja-JP" altLang="en-US" sz="1800" dirty="0" smtClean="0"/>
              <a:t>リテラルプールは存在する</a:t>
            </a:r>
            <a:endParaRPr kumimoji="1" lang="en-US" altLang="ja-JP" sz="1800" dirty="0" smtClean="0"/>
          </a:p>
          <a:p>
            <a:pPr lvl="1"/>
            <a:r>
              <a:rPr kumimoji="1" lang="ja-JP" altLang="en-US" sz="1800" dirty="0" smtClean="0"/>
              <a:t>ポインター</a:t>
            </a:r>
            <a:endParaRPr kumimoji="1" lang="en-US" altLang="ja-JP" sz="1800" dirty="0" smtClean="0"/>
          </a:p>
          <a:p>
            <a:pPr lvl="2"/>
            <a:r>
              <a:rPr kumimoji="1" lang="en-US" altLang="ja-JP" sz="1800" dirty="0" smtClean="0"/>
              <a:t>AArch64</a:t>
            </a:r>
            <a:r>
              <a:rPr kumimoji="1" lang="ja-JP" altLang="en-US" sz="1800" dirty="0" smtClean="0"/>
              <a:t>では</a:t>
            </a:r>
            <a:r>
              <a:rPr kumimoji="1" lang="en-US" altLang="ja-JP" sz="1800" dirty="0" smtClean="0"/>
              <a:t>64bit</a:t>
            </a:r>
          </a:p>
          <a:p>
            <a:pPr lvl="1"/>
            <a:r>
              <a:rPr kumimoji="1" lang="ja-JP" altLang="en-US" sz="1800" dirty="0" smtClean="0"/>
              <a:t>条件実行の廃止</a:t>
            </a:r>
            <a:endParaRPr kumimoji="1" lang="en-US" altLang="ja-JP" sz="1800" dirty="0" smtClean="0"/>
          </a:p>
          <a:p>
            <a:pPr lvl="2"/>
            <a:r>
              <a:rPr kumimoji="1" lang="ja-JP" altLang="en-US" sz="1800" dirty="0" smtClean="0"/>
              <a:t>代わりに</a:t>
            </a:r>
            <a:r>
              <a:rPr kumimoji="1" lang="en-US" altLang="ja-JP" sz="1800" dirty="0" smtClean="0"/>
              <a:t>CSEL(</a:t>
            </a:r>
            <a:r>
              <a:rPr kumimoji="1" lang="ja-JP" altLang="en-US" sz="1800" dirty="0" smtClean="0"/>
              <a:t>コンディションセレクト</a:t>
            </a:r>
            <a:r>
              <a:rPr kumimoji="1" lang="en-US" altLang="ja-JP" sz="1800" dirty="0" smtClean="0"/>
              <a:t>),CINC(</a:t>
            </a:r>
            <a:r>
              <a:rPr kumimoji="1" lang="ja-JP" altLang="en-US" sz="1800" dirty="0" smtClean="0"/>
              <a:t>コンディションインクリメント</a:t>
            </a:r>
            <a:r>
              <a:rPr kumimoji="1" lang="en-US" altLang="ja-JP" sz="1800" dirty="0" smtClean="0"/>
              <a:t>)</a:t>
            </a:r>
            <a:r>
              <a:rPr kumimoji="1" lang="ja-JP" altLang="en-US" sz="1800" dirty="0" smtClean="0"/>
              <a:t>が導入された</a:t>
            </a:r>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a:t>
            </a:fld>
            <a:endParaRPr lang="en-US" altLang="ja-JP"/>
          </a:p>
        </p:txBody>
      </p:sp>
    </p:spTree>
    <p:extLst>
      <p:ext uri="{BB962C8B-B14F-4D97-AF65-F5344CB8AC3E}">
        <p14:creationId xmlns:p14="http://schemas.microsoft.com/office/powerpoint/2010/main" val="1416296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5.1 The ARMv8 instruction sets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シフトとローテートの振る舞いが直感的に</a:t>
            </a:r>
            <a:endParaRPr kumimoji="1" lang="en-US" altLang="ja-JP" sz="1800" dirty="0" smtClean="0"/>
          </a:p>
          <a:p>
            <a:pPr lvl="1"/>
            <a:r>
              <a:rPr kumimoji="1" lang="en-US" altLang="ja-JP" sz="1800" dirty="0" smtClean="0"/>
              <a:t>ARMv7</a:t>
            </a:r>
            <a:r>
              <a:rPr kumimoji="1" lang="ja-JP" altLang="en-US" sz="1800" dirty="0" smtClean="0"/>
              <a:t>ではデータ処理命令でシフトできたが，利用ケースが少ないため，</a:t>
            </a:r>
            <a:r>
              <a:rPr kumimoji="1" lang="en-US" altLang="ja-JP" sz="1800" dirty="0" smtClean="0"/>
              <a:t>ARMv8</a:t>
            </a:r>
            <a:r>
              <a:rPr kumimoji="1" lang="ja-JP" altLang="en-US" sz="1800" dirty="0" smtClean="0"/>
              <a:t>ではシンプルな命令とした．</a:t>
            </a:r>
            <a:endParaRPr kumimoji="1" lang="en-US" altLang="ja-JP" sz="1800" dirty="0" smtClean="0"/>
          </a:p>
          <a:p>
            <a:r>
              <a:rPr kumimoji="1" lang="ja-JP" altLang="en-US" sz="1800" dirty="0" smtClean="0"/>
              <a:t>コード生成</a:t>
            </a:r>
            <a:endParaRPr kumimoji="1" lang="en-US" altLang="ja-JP" sz="1800" dirty="0" smtClean="0"/>
          </a:p>
          <a:p>
            <a:pPr lvl="1"/>
            <a:r>
              <a:rPr kumimoji="1" lang="en-US" altLang="ja-JP" sz="1800" dirty="0" smtClean="0"/>
              <a:t>A32</a:t>
            </a:r>
            <a:r>
              <a:rPr kumimoji="1" lang="ja-JP" altLang="en-US" sz="1800" dirty="0" smtClean="0"/>
              <a:t>や</a:t>
            </a:r>
            <a:r>
              <a:rPr kumimoji="1" lang="en-US" altLang="ja-JP" sz="1800" dirty="0" smtClean="0"/>
              <a:t>T32</a:t>
            </a:r>
            <a:r>
              <a:rPr kumimoji="1" lang="ja-JP" altLang="en-US" sz="1800" dirty="0" smtClean="0"/>
              <a:t>は，様々なデータ型に対応するため，算術関数を実現するために異なる命令シーケンスが必要</a:t>
            </a:r>
            <a:endParaRPr kumimoji="1" lang="en-US" altLang="ja-JP" sz="1800" dirty="0" smtClean="0"/>
          </a:p>
          <a:p>
            <a:pPr lvl="1"/>
            <a:r>
              <a:rPr kumimoji="1" lang="en-US" altLang="ja-JP" sz="1800" dirty="0" smtClean="0"/>
              <a:t>A64</a:t>
            </a:r>
            <a:r>
              <a:rPr kumimoji="1" lang="ja-JP" altLang="en-US" sz="1800" dirty="0" smtClean="0"/>
              <a:t>はデータ型によらず一定であり，コード生成が容易．</a:t>
            </a:r>
            <a:endParaRPr kumimoji="1" lang="en-US" altLang="ja-JP" sz="1800" dirty="0" smtClean="0"/>
          </a:p>
          <a:p>
            <a:pPr lvl="1"/>
            <a:r>
              <a:rPr kumimoji="1" lang="en-US" altLang="ja-JP" sz="1800" dirty="0" smtClean="0"/>
              <a:t>T32</a:t>
            </a:r>
            <a:r>
              <a:rPr kumimoji="1" lang="ja-JP" altLang="en-US" sz="1800" dirty="0" smtClean="0"/>
              <a:t>は使用するレジスタによってエンコーディングが異なる，</a:t>
            </a:r>
            <a:r>
              <a:rPr kumimoji="1" lang="en-US" altLang="ja-JP" sz="1800" dirty="0" smtClean="0"/>
              <a:t>A64</a:t>
            </a:r>
            <a:r>
              <a:rPr kumimoji="1" lang="ja-JP" altLang="en-US" sz="1800" dirty="0" smtClean="0"/>
              <a:t>はそのようなことない．</a:t>
            </a:r>
            <a:endParaRPr kumimoji="1" lang="en-US" altLang="ja-JP" sz="1800" dirty="0" smtClean="0"/>
          </a:p>
          <a:p>
            <a:pPr lvl="1"/>
            <a:r>
              <a:rPr kumimoji="1" lang="ja-JP" altLang="en-US" sz="1800" dirty="0" smtClean="0"/>
              <a:t>結果として，</a:t>
            </a:r>
            <a:r>
              <a:rPr kumimoji="1" lang="en-US" altLang="ja-JP" sz="1800" dirty="0" smtClean="0"/>
              <a:t>A64</a:t>
            </a:r>
            <a:r>
              <a:rPr kumimoji="1" lang="ja-JP" altLang="en-US" sz="1800" dirty="0" smtClean="0"/>
              <a:t>は</a:t>
            </a:r>
            <a:r>
              <a:rPr kumimoji="1" lang="en-US" altLang="ja-JP" sz="1800" dirty="0" smtClean="0"/>
              <a:t>T32</a:t>
            </a:r>
            <a:r>
              <a:rPr kumimoji="1" lang="ja-JP" altLang="en-US" sz="1800" dirty="0" smtClean="0"/>
              <a:t>はコード量を少なく実現できる．</a:t>
            </a:r>
            <a:endParaRPr kumimoji="1" lang="en-US" altLang="ja-JP" sz="1800" dirty="0" smtClean="0"/>
          </a:p>
          <a:p>
            <a:r>
              <a:rPr kumimoji="1" lang="ja-JP" altLang="en-US" sz="1800" dirty="0" smtClean="0"/>
              <a:t>固定長命令</a:t>
            </a:r>
            <a:endParaRPr kumimoji="1" lang="en-US" altLang="ja-JP" sz="1800" dirty="0" smtClean="0"/>
          </a:p>
          <a:p>
            <a:pPr lvl="1"/>
            <a:r>
              <a:rPr kumimoji="1" lang="en-US" altLang="ja-JP" sz="1800" dirty="0" smtClean="0"/>
              <a:t>T32</a:t>
            </a:r>
            <a:r>
              <a:rPr kumimoji="1" lang="ja-JP" altLang="en-US" sz="1800" dirty="0" smtClean="0"/>
              <a:t>と異なり，</a:t>
            </a:r>
            <a:r>
              <a:rPr kumimoji="1" lang="en-US" altLang="ja-JP" sz="1800" dirty="0" smtClean="0"/>
              <a:t>A64</a:t>
            </a:r>
            <a:r>
              <a:rPr kumimoji="1" lang="ja-JP" altLang="en-US" sz="1800" dirty="0" smtClean="0"/>
              <a:t>の命令長は一定である．</a:t>
            </a:r>
            <a:endParaRPr kumimoji="1" lang="en-US" altLang="ja-JP" sz="1800" dirty="0" smtClean="0"/>
          </a:p>
          <a:p>
            <a:pPr lvl="1"/>
            <a:r>
              <a:rPr kumimoji="1" lang="ja-JP" altLang="en-US" sz="1800" dirty="0" smtClean="0"/>
              <a:t>そのため，生成されたコードのトラッキングが容易であり，特に動的コード生成に影響を及ぼす．</a:t>
            </a:r>
            <a:endParaRPr kumimoji="1" lang="en-US" altLang="ja-JP" sz="1800" dirty="0" smtClean="0"/>
          </a:p>
          <a:p>
            <a:r>
              <a:rPr kumimoji="1" lang="en-US" altLang="ja-JP" sz="1800" dirty="0" smtClean="0"/>
              <a:t>3</a:t>
            </a:r>
            <a:r>
              <a:rPr kumimoji="1" lang="ja-JP" altLang="en-US" sz="1800" dirty="0" smtClean="0"/>
              <a:t>オペランド</a:t>
            </a:r>
            <a:endParaRPr kumimoji="1" lang="en-US" altLang="ja-JP" sz="1800" dirty="0" smtClean="0"/>
          </a:p>
          <a:p>
            <a:pPr lvl="1"/>
            <a:r>
              <a:rPr kumimoji="1" lang="en-US" altLang="ja-JP" sz="1800" dirty="0" smtClean="0"/>
              <a:t>A32</a:t>
            </a:r>
            <a:r>
              <a:rPr kumimoji="1" lang="ja-JP" altLang="en-US" sz="1800" dirty="0" smtClean="0"/>
              <a:t>ではデータ処理命令は</a:t>
            </a:r>
            <a:r>
              <a:rPr kumimoji="1" lang="en-US" altLang="ja-JP" sz="1800" dirty="0" smtClean="0"/>
              <a:t>3</a:t>
            </a:r>
            <a:r>
              <a:rPr kumimoji="1" lang="ja-JP" altLang="en-US" sz="1800" dirty="0" smtClean="0"/>
              <a:t>オペランド命令であり，</a:t>
            </a:r>
            <a:r>
              <a:rPr kumimoji="1" lang="en-US" altLang="ja-JP" sz="1800" dirty="0" smtClean="0"/>
              <a:t>T32</a:t>
            </a:r>
            <a:r>
              <a:rPr kumimoji="1" lang="ja-JP" altLang="en-US" sz="1800" dirty="0" smtClean="0"/>
              <a:t>の多くは</a:t>
            </a:r>
            <a:r>
              <a:rPr kumimoji="1" lang="en-US" altLang="ja-JP" sz="1800" dirty="0" smtClean="0"/>
              <a:t>2</a:t>
            </a:r>
            <a:r>
              <a:rPr kumimoji="1" lang="ja-JP" altLang="en-US" sz="1800" dirty="0" smtClean="0"/>
              <a:t>オペランド命令であり，コード生成の柔軟性が低い．</a:t>
            </a:r>
            <a:endParaRPr kumimoji="1" lang="en-US" altLang="ja-JP" sz="1800" dirty="0" smtClean="0"/>
          </a:p>
          <a:p>
            <a:pPr lvl="1"/>
            <a:r>
              <a:rPr kumimoji="1" lang="en-US" altLang="ja-JP" sz="1800" dirty="0" smtClean="0"/>
              <a:t>A64</a:t>
            </a:r>
            <a:r>
              <a:rPr kumimoji="1" lang="ja-JP" altLang="en-US" sz="1800" dirty="0" smtClean="0"/>
              <a:t>は</a:t>
            </a:r>
            <a:r>
              <a:rPr kumimoji="1" lang="en-US" altLang="ja-JP" sz="1800" dirty="0" smtClean="0"/>
              <a:t>3</a:t>
            </a:r>
            <a:r>
              <a:rPr kumimoji="1" lang="ja-JP" altLang="en-US" sz="1800" dirty="0" smtClean="0"/>
              <a:t>オペランド命令で一貫性がありコンパイラの作成を容易にする．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spTree>
    <p:extLst>
      <p:ext uri="{BB962C8B-B14F-4D97-AF65-F5344CB8AC3E}">
        <p14:creationId xmlns:p14="http://schemas.microsoft.com/office/powerpoint/2010/main" val="4232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5.1.1 Distinguishing between 32-bit and 64-bit A64 instructions </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A64</a:t>
            </a:r>
            <a:r>
              <a:rPr kumimoji="1" lang="ja-JP" altLang="en-US" sz="1800" dirty="0" smtClean="0"/>
              <a:t>の整数関連の命令は</a:t>
            </a:r>
            <a:r>
              <a:rPr kumimoji="1" lang="en-US" altLang="ja-JP" sz="1800" dirty="0" smtClean="0"/>
              <a:t>64bit</a:t>
            </a:r>
            <a:r>
              <a:rPr kumimoji="1" lang="ja-JP" altLang="en-US" sz="1800" dirty="0" smtClean="0"/>
              <a:t>のレジスタのデータを</a:t>
            </a:r>
            <a:r>
              <a:rPr kumimoji="1" lang="en-US" altLang="ja-JP" sz="1800" dirty="0" smtClean="0"/>
              <a:t>32bit</a:t>
            </a:r>
            <a:r>
              <a:rPr kumimoji="1" lang="ja-JP" altLang="en-US" sz="1800" dirty="0" smtClean="0"/>
              <a:t>として扱うか，</a:t>
            </a:r>
            <a:r>
              <a:rPr lang="en-US" altLang="ja-JP" sz="1800" dirty="0" smtClean="0"/>
              <a:t>64bit</a:t>
            </a:r>
            <a:r>
              <a:rPr lang="ja-JP" altLang="en-US" sz="1800" dirty="0" smtClean="0"/>
              <a:t>として扱うか，</a:t>
            </a:r>
            <a:r>
              <a:rPr kumimoji="1" lang="ja-JP" altLang="en-US" sz="1800" dirty="0" smtClean="0"/>
              <a:t>指定するレジスタ名で指定する</a:t>
            </a:r>
            <a:endParaRPr kumimoji="1" lang="en-US" altLang="ja-JP" sz="1800" dirty="0" smtClean="0"/>
          </a:p>
          <a:p>
            <a:pPr lvl="1"/>
            <a:r>
              <a:rPr kumimoji="1" lang="en-US" altLang="ja-JP" sz="1800" dirty="0" smtClean="0"/>
              <a:t>32bit</a:t>
            </a:r>
            <a:r>
              <a:rPr kumimoji="1" lang="ja-JP" altLang="en-US" sz="1800" dirty="0" smtClean="0"/>
              <a:t>データ用 </a:t>
            </a:r>
            <a:r>
              <a:rPr kumimoji="1" lang="en-US" altLang="ja-JP" sz="1800" dirty="0" smtClean="0"/>
              <a:t>: W</a:t>
            </a:r>
          </a:p>
          <a:p>
            <a:pPr lvl="1"/>
            <a:r>
              <a:rPr lang="en-US" altLang="ja-JP" sz="1800" dirty="0" smtClean="0"/>
              <a:t>64bit</a:t>
            </a:r>
            <a:r>
              <a:rPr lang="ja-JP" altLang="en-US" sz="1800" dirty="0" smtClean="0"/>
              <a:t>データ用 </a:t>
            </a:r>
            <a:r>
              <a:rPr lang="en-US" altLang="ja-JP" sz="1800" dirty="0" smtClean="0"/>
              <a:t>: X</a:t>
            </a:r>
          </a:p>
          <a:p>
            <a:pPr lvl="1"/>
            <a:r>
              <a:rPr lang="ja-JP" altLang="en-US" sz="1800" dirty="0"/>
              <a:t>これらのルールは</a:t>
            </a:r>
            <a:r>
              <a:rPr lang="en-US" altLang="ja-JP" sz="1800" dirty="0"/>
              <a:t>64bit</a:t>
            </a:r>
            <a:r>
              <a:rPr lang="ja-JP" altLang="en-US" sz="1800" dirty="0"/>
              <a:t>と</a:t>
            </a:r>
            <a:r>
              <a:rPr lang="en-US" altLang="ja-JP" sz="1800" dirty="0"/>
              <a:t>32bit</a:t>
            </a:r>
            <a:r>
              <a:rPr lang="ja-JP" altLang="en-US" sz="1800" dirty="0"/>
              <a:t>の結果が同じ場合（</a:t>
            </a:r>
            <a:r>
              <a:rPr lang="en-US" altLang="ja-JP" sz="1800" dirty="0"/>
              <a:t>ORR</a:t>
            </a:r>
            <a:r>
              <a:rPr lang="ja-JP" altLang="en-US" sz="1800" dirty="0"/>
              <a:t>命令）</a:t>
            </a:r>
            <a:r>
              <a:rPr lang="ja-JP" altLang="en-US" sz="1800" dirty="0" smtClean="0"/>
              <a:t>でも適用される．</a:t>
            </a:r>
            <a:endParaRPr lang="en-US" altLang="ja-JP" sz="1800" dirty="0" smtClean="0"/>
          </a:p>
          <a:p>
            <a:r>
              <a:rPr kumimoji="1" lang="en-US" altLang="ja-JP" sz="1800" dirty="0" smtClean="0"/>
              <a:t>32</a:t>
            </a:r>
            <a:r>
              <a:rPr lang="en-US" altLang="ja-JP" sz="1800" dirty="0" smtClean="0"/>
              <a:t>bit</a:t>
            </a:r>
            <a:r>
              <a:rPr lang="ja-JP" altLang="en-US" sz="1800" dirty="0" smtClean="0"/>
              <a:t>の場合は各命令以下が有効になる</a:t>
            </a:r>
            <a:endParaRPr lang="en-US" altLang="ja-JP" sz="1800" dirty="0" smtClean="0"/>
          </a:p>
          <a:p>
            <a:pPr lvl="1"/>
            <a:r>
              <a:rPr kumimoji="1" lang="ja-JP" altLang="en-US" sz="1800" dirty="0" smtClean="0"/>
              <a:t>右シフトやローテートは</a:t>
            </a:r>
            <a:r>
              <a:rPr kumimoji="1" lang="en-US" altLang="ja-JP" sz="1800" dirty="0" smtClean="0"/>
              <a:t>31bit</a:t>
            </a:r>
            <a:r>
              <a:rPr kumimoji="1" lang="ja-JP" altLang="en-US" sz="1800" dirty="0" smtClean="0"/>
              <a:t>からの操作になる</a:t>
            </a:r>
            <a:endParaRPr kumimoji="1" lang="en-US" altLang="ja-JP" sz="1800" dirty="0" smtClean="0"/>
          </a:p>
          <a:p>
            <a:pPr lvl="1"/>
            <a:r>
              <a:rPr kumimoji="1" lang="ja-JP" altLang="en-US" sz="1800" dirty="0" smtClean="0"/>
              <a:t>上限フラグは下位</a:t>
            </a:r>
            <a:r>
              <a:rPr kumimoji="1" lang="en-US" altLang="ja-JP" sz="1800" dirty="0" smtClean="0"/>
              <a:t>32bit</a:t>
            </a:r>
            <a:r>
              <a:rPr kumimoji="1" lang="ja-JP" altLang="en-US" sz="1800" dirty="0" smtClean="0"/>
              <a:t>の結果で設定される</a:t>
            </a:r>
            <a:endParaRPr kumimoji="1" lang="en-US" altLang="ja-JP" sz="1800" dirty="0" smtClean="0"/>
          </a:p>
          <a:p>
            <a:pPr lvl="1"/>
            <a:r>
              <a:rPr lang="en-US" altLang="ja-JP" sz="1800" dirty="0" smtClean="0"/>
              <a:t>W</a:t>
            </a:r>
            <a:r>
              <a:rPr lang="ja-JP" altLang="en-US" sz="1800" dirty="0" smtClean="0"/>
              <a:t>レジスタに書き込むと，そのレジスタの上位</a:t>
            </a:r>
            <a:r>
              <a:rPr lang="en-US" altLang="ja-JP" sz="1800" dirty="0" smtClean="0"/>
              <a:t>32bit</a:t>
            </a:r>
            <a:r>
              <a:rPr lang="ja-JP" altLang="en-US" sz="1800" dirty="0" err="1" smtClean="0"/>
              <a:t>には</a:t>
            </a:r>
            <a:r>
              <a:rPr lang="en-US" altLang="ja-JP" sz="1800" dirty="0" smtClean="0"/>
              <a:t>0</a:t>
            </a:r>
            <a:r>
              <a:rPr lang="ja-JP" altLang="en-US" sz="1800" dirty="0" smtClean="0"/>
              <a:t>が書き込まれる</a:t>
            </a:r>
            <a:endParaRPr lang="en-US" altLang="ja-JP" sz="1800" dirty="0" smtClean="0"/>
          </a:p>
          <a:p>
            <a:pPr marL="360363" lvl="1"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a:t>
            </a:fld>
            <a:endParaRPr lang="en-US" altLang="ja-JP"/>
          </a:p>
        </p:txBody>
      </p:sp>
    </p:spTree>
    <p:extLst>
      <p:ext uri="{BB962C8B-B14F-4D97-AF65-F5344CB8AC3E}">
        <p14:creationId xmlns:p14="http://schemas.microsoft.com/office/powerpoint/2010/main" val="1082150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5.1.2 Addressing</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000" dirty="0" smtClean="0"/>
              <a:t>64bit</a:t>
            </a:r>
            <a:r>
              <a:rPr kumimoji="1" lang="ja-JP" altLang="en-US" sz="2000" dirty="0" smtClean="0"/>
              <a:t>アドレスをサポート</a:t>
            </a:r>
            <a:endParaRPr kumimoji="1" lang="en-US" altLang="ja-JP" sz="2000" dirty="0" smtClean="0"/>
          </a:p>
          <a:p>
            <a:pPr lvl="1"/>
            <a:r>
              <a:rPr kumimoji="1" lang="en-US" altLang="ja-JP" sz="2000" dirty="0" smtClean="0"/>
              <a:t>4GB</a:t>
            </a:r>
            <a:r>
              <a:rPr kumimoji="1" lang="ja-JP" altLang="en-US" sz="2000" dirty="0" smtClean="0"/>
              <a:t>より大きいメモリを扱える．</a:t>
            </a:r>
            <a:endParaRPr kumimoji="1" lang="en-US" altLang="ja-JP" sz="2000" dirty="0" smtClean="0"/>
          </a:p>
          <a:p>
            <a:r>
              <a:rPr kumimoji="1" lang="ja-JP" altLang="en-US" sz="2000" dirty="0" smtClean="0"/>
              <a:t>排他アクセス</a:t>
            </a:r>
            <a:endParaRPr kumimoji="1" lang="en-US" altLang="ja-JP" sz="2000" dirty="0" smtClean="0"/>
          </a:p>
          <a:p>
            <a:pPr lvl="1"/>
            <a:r>
              <a:rPr lang="en-US" altLang="ja-JP" sz="2000" dirty="0"/>
              <a:t>8bit</a:t>
            </a:r>
            <a:r>
              <a:rPr lang="ja-JP" altLang="en-US" sz="2000" dirty="0"/>
              <a:t>から</a:t>
            </a:r>
            <a:r>
              <a:rPr lang="en-US" altLang="ja-JP" sz="2000" dirty="0"/>
              <a:t>64bit</a:t>
            </a:r>
            <a:r>
              <a:rPr lang="ja-JP" altLang="en-US" sz="2000" dirty="0"/>
              <a:t>データに</a:t>
            </a:r>
            <a:r>
              <a:rPr lang="ja-JP" altLang="en-US" sz="2000" dirty="0" smtClean="0"/>
              <a:t>対する</a:t>
            </a:r>
            <a:r>
              <a:rPr kumimoji="1" lang="ja-JP" altLang="en-US" sz="2000" dirty="0" smtClean="0"/>
              <a:t>排他ロード・ストア命令をサポート</a:t>
            </a:r>
            <a:endParaRPr kumimoji="1" lang="en-US" altLang="ja-JP" sz="2000" dirty="0" smtClean="0"/>
          </a:p>
          <a:p>
            <a:pPr lvl="1"/>
            <a:r>
              <a:rPr kumimoji="1" lang="en-US" altLang="ja-JP" sz="2000" dirty="0" smtClean="0"/>
              <a:t>64bit</a:t>
            </a:r>
            <a:r>
              <a:rPr kumimoji="1" lang="ja-JP" altLang="en-US" sz="2000" dirty="0" smtClean="0"/>
              <a:t>をサポートすることによりリンクリストのアップデートが可能</a:t>
            </a:r>
            <a:endParaRPr kumimoji="1" lang="en-US" altLang="ja-JP" sz="2000" dirty="0" smtClean="0"/>
          </a:p>
          <a:p>
            <a:r>
              <a:rPr kumimoji="1" lang="en-US" altLang="ja-JP" sz="2000" dirty="0" smtClean="0"/>
              <a:t>PC</a:t>
            </a:r>
            <a:r>
              <a:rPr kumimoji="1" lang="ja-JP" altLang="en-US" sz="2000" dirty="0" smtClean="0"/>
              <a:t>相対アドレスの増大</a:t>
            </a:r>
            <a:endParaRPr kumimoji="1" lang="en-US" altLang="ja-JP" sz="2000" dirty="0" smtClean="0"/>
          </a:p>
          <a:p>
            <a:pPr lvl="1"/>
            <a:r>
              <a:rPr lang="en-US" altLang="ja-JP" sz="2000" dirty="0" smtClean="0"/>
              <a:t>PC</a:t>
            </a:r>
            <a:r>
              <a:rPr lang="ja-JP" altLang="en-US" sz="2000" dirty="0" smtClean="0"/>
              <a:t>相対リテラルロードストア</a:t>
            </a:r>
            <a:r>
              <a:rPr lang="en-US" altLang="ja-JP" sz="2000" dirty="0" smtClean="0"/>
              <a:t>±1MB</a:t>
            </a:r>
            <a:r>
              <a:rPr lang="ja-JP" altLang="en-US" sz="2000" dirty="0" smtClean="0"/>
              <a:t>の</a:t>
            </a:r>
            <a:r>
              <a:rPr lang="en-US" altLang="ja-JP" sz="2000" dirty="0" smtClean="0"/>
              <a:t>PC</a:t>
            </a:r>
            <a:r>
              <a:rPr lang="ja-JP" altLang="en-US" sz="2000" dirty="0" smtClean="0"/>
              <a:t>相対アドレスを指定可能</a:t>
            </a:r>
            <a:endParaRPr lang="en-US" altLang="ja-JP" sz="2000" dirty="0" smtClean="0"/>
          </a:p>
          <a:p>
            <a:pPr lvl="1"/>
            <a:r>
              <a:rPr kumimoji="1" lang="ja-JP" altLang="en-US" sz="2000" dirty="0" smtClean="0"/>
              <a:t>リテラルプールをまとめることが可能</a:t>
            </a:r>
            <a:endParaRPr kumimoji="1" lang="en-US" altLang="ja-JP" sz="2000" dirty="0" smtClean="0"/>
          </a:p>
          <a:p>
            <a:pPr lvl="2"/>
            <a:r>
              <a:rPr kumimoji="1" lang="ja-JP" altLang="en-US" sz="2000" dirty="0" smtClean="0"/>
              <a:t>キャッシュや</a:t>
            </a:r>
            <a:r>
              <a:rPr kumimoji="1" lang="en-US" altLang="ja-JP" sz="2000" dirty="0" smtClean="0"/>
              <a:t>TLB</a:t>
            </a:r>
            <a:r>
              <a:rPr kumimoji="1" lang="ja-JP" altLang="en-US" sz="2000" dirty="0" smtClean="0"/>
              <a:t>の効率を上げることができる</a:t>
            </a:r>
            <a:endParaRPr kumimoji="1" lang="en-US" altLang="ja-JP" sz="2000" dirty="0" smtClean="0"/>
          </a:p>
          <a:p>
            <a:pPr lvl="1"/>
            <a:r>
              <a:rPr kumimoji="1" lang="ja-JP" altLang="en-US" sz="2000" dirty="0" smtClean="0"/>
              <a:t>多くの条件分岐命令の範囲は</a:t>
            </a:r>
            <a:r>
              <a:rPr lang="en-US" altLang="ja-JP" sz="2000" dirty="0"/>
              <a:t>±</a:t>
            </a:r>
            <a:r>
              <a:rPr lang="en-US" altLang="ja-JP" sz="2000" dirty="0" smtClean="0"/>
              <a:t>1MB</a:t>
            </a:r>
          </a:p>
          <a:p>
            <a:pPr lvl="1"/>
            <a:r>
              <a:rPr kumimoji="1" lang="ja-JP" altLang="en-US" sz="2000" dirty="0" smtClean="0"/>
              <a:t>無条件分岐は</a:t>
            </a:r>
            <a:r>
              <a:rPr lang="en-US" altLang="ja-JP" sz="2000" dirty="0"/>
              <a:t>±</a:t>
            </a:r>
            <a:r>
              <a:rPr lang="en-US" altLang="ja-JP" sz="2000" dirty="0" smtClean="0"/>
              <a:t>128MB</a:t>
            </a:r>
          </a:p>
          <a:p>
            <a:pPr lvl="1"/>
            <a:r>
              <a:rPr kumimoji="1" lang="en-US" altLang="ja-JP" sz="2000" dirty="0" smtClean="0"/>
              <a:t>PC</a:t>
            </a:r>
            <a:r>
              <a:rPr kumimoji="1" lang="ja-JP" altLang="en-US" sz="2000" dirty="0" smtClean="0"/>
              <a:t>相対のロードストアは</a:t>
            </a:r>
            <a:r>
              <a:rPr kumimoji="1" lang="en-US" altLang="ja-JP" sz="2000" dirty="0" smtClean="0"/>
              <a:t>2</a:t>
            </a:r>
            <a:r>
              <a:rPr kumimoji="1" lang="ja-JP" altLang="en-US" sz="2000" dirty="0" smtClean="0"/>
              <a:t>命令でオフセット値をリテラルプールからロードすることで</a:t>
            </a:r>
            <a:r>
              <a:rPr lang="en-US" altLang="ja-JP" sz="2000" dirty="0" smtClean="0"/>
              <a:t>±4GB</a:t>
            </a:r>
            <a:r>
              <a:rPr lang="ja-JP" altLang="en-US" sz="2000" dirty="0" smtClean="0"/>
              <a:t>を指定可能</a:t>
            </a:r>
            <a:endParaRPr lang="en-US" altLang="ja-JP" sz="2000" dirty="0" smtClean="0"/>
          </a:p>
          <a:p>
            <a:pPr lvl="1"/>
            <a:endParaRPr kumimoji="1"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spTree>
    <p:extLst>
      <p:ext uri="{BB962C8B-B14F-4D97-AF65-F5344CB8AC3E}">
        <p14:creationId xmlns:p14="http://schemas.microsoft.com/office/powerpoint/2010/main" val="3722882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5.1.2 Addressing</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アンアラインアドレスのサポート</a:t>
            </a:r>
            <a:endParaRPr kumimoji="1" lang="en-US" altLang="ja-JP" sz="1800" dirty="0" smtClean="0"/>
          </a:p>
          <a:p>
            <a:pPr lvl="1"/>
            <a:r>
              <a:rPr kumimoji="1" lang="ja-JP" altLang="en-US" sz="1800" dirty="0" smtClean="0"/>
              <a:t>排他と順序アクセス以外のロードとストアはノーマルメモリに対するアクセスに対しては</a:t>
            </a:r>
            <a:r>
              <a:rPr lang="ja-JP" altLang="en-US" sz="1800" dirty="0" smtClean="0"/>
              <a:t>アンアラインアドレスを指定可能</a:t>
            </a:r>
            <a:endParaRPr lang="en-US" altLang="ja-JP" sz="1800" dirty="0" smtClean="0"/>
          </a:p>
          <a:p>
            <a:r>
              <a:rPr kumimoji="1" lang="en-US" altLang="ja-JP" sz="1800" dirty="0" smtClean="0"/>
              <a:t>Bulk transfers</a:t>
            </a:r>
          </a:p>
          <a:p>
            <a:pPr lvl="1"/>
            <a:r>
              <a:rPr lang="en-US" altLang="ja-JP" sz="1800" dirty="0" smtClean="0"/>
              <a:t>2</a:t>
            </a:r>
            <a:r>
              <a:rPr lang="ja-JP" altLang="en-US" sz="1800" dirty="0" err="1" smtClean="0"/>
              <a:t>つの</a:t>
            </a:r>
            <a:r>
              <a:rPr lang="ja-JP" altLang="en-US" sz="1800" dirty="0" smtClean="0"/>
              <a:t>レジスタを連続したアドレスにロード・ストアする</a:t>
            </a:r>
            <a:r>
              <a:rPr lang="en-US" altLang="ja-JP" sz="1800" dirty="0" smtClean="0"/>
              <a:t>LDP/STP</a:t>
            </a:r>
            <a:r>
              <a:rPr lang="ja-JP" altLang="en-US" sz="1800" dirty="0" smtClean="0"/>
              <a:t>をサポート</a:t>
            </a:r>
            <a:endParaRPr lang="en-US" altLang="ja-JP" sz="1800" dirty="0" smtClean="0"/>
          </a:p>
          <a:p>
            <a:pPr lvl="1"/>
            <a:r>
              <a:rPr kumimoji="1" lang="ja-JP" altLang="en-US" sz="1800" dirty="0" smtClean="0"/>
              <a:t>また，</a:t>
            </a:r>
            <a:r>
              <a:rPr kumimoji="1" lang="en-US" altLang="ja-JP" sz="1800" dirty="0" smtClean="0"/>
              <a:t>LDNP</a:t>
            </a:r>
            <a:r>
              <a:rPr lang="en-US" altLang="ja-JP" sz="1800" dirty="0" smtClean="0"/>
              <a:t>/STNP</a:t>
            </a:r>
            <a:r>
              <a:rPr lang="ja-JP" altLang="en-US" sz="1800" dirty="0" smtClean="0"/>
              <a:t>命令を使うと対象データがノンテンポラルやストリーミングデータを示すヒントとなり，キャッシュしなくても良いという指示となる．</a:t>
            </a:r>
            <a:endParaRPr lang="en-US" altLang="ja-JP" sz="1800" dirty="0" smtClean="0"/>
          </a:p>
          <a:p>
            <a:pPr lvl="1"/>
            <a:r>
              <a:rPr kumimoji="1" lang="en-US" altLang="ja-JP" sz="1800" dirty="0" smtClean="0"/>
              <a:t>PRFM</a:t>
            </a:r>
            <a:r>
              <a:rPr kumimoji="1" lang="ja-JP" altLang="en-US" sz="1800" dirty="0" smtClean="0"/>
              <a:t>命令やプリフェッチメモリ命令は特定のキャッシュレベルへプリフェッチする</a:t>
            </a:r>
            <a:endParaRPr kumimoji="1" lang="en-US" altLang="ja-JP" sz="1800" dirty="0" smtClean="0"/>
          </a:p>
          <a:p>
            <a:r>
              <a:rPr kumimoji="1" lang="ja-JP" altLang="en-US" sz="1800" dirty="0" smtClean="0"/>
              <a:t>ロード</a:t>
            </a:r>
            <a:r>
              <a:rPr kumimoji="1" lang="en-US" altLang="ja-JP" sz="1800" dirty="0" smtClean="0"/>
              <a:t>/</a:t>
            </a:r>
            <a:r>
              <a:rPr kumimoji="1" lang="ja-JP" altLang="en-US" sz="1800" dirty="0" smtClean="0"/>
              <a:t>ストア</a:t>
            </a:r>
            <a:endParaRPr kumimoji="1" lang="en-US" altLang="ja-JP" sz="1800" dirty="0" smtClean="0"/>
          </a:p>
          <a:p>
            <a:pPr lvl="1"/>
            <a:r>
              <a:rPr kumimoji="1" lang="ja-JP" altLang="en-US" sz="1800" dirty="0" smtClean="0"/>
              <a:t>全てのロード</a:t>
            </a:r>
            <a:r>
              <a:rPr kumimoji="1" lang="en-US" altLang="ja-JP" sz="1800" dirty="0" smtClean="0"/>
              <a:t>/</a:t>
            </a:r>
            <a:r>
              <a:rPr kumimoji="1" lang="ja-JP" altLang="en-US" sz="1800" dirty="0" smtClean="0"/>
              <a:t>ストア命令は一貫した</a:t>
            </a:r>
            <a:r>
              <a:rPr kumimoji="1" lang="en-US" altLang="ja-JP" sz="1800" dirty="0" smtClean="0"/>
              <a:t>(consistent)</a:t>
            </a:r>
            <a:r>
              <a:rPr kumimoji="1" lang="ja-JP" altLang="en-US" sz="1800" dirty="0" smtClean="0"/>
              <a:t>アドレスモードをサポート</a:t>
            </a:r>
            <a:endParaRPr kumimoji="1" lang="en-US" altLang="ja-JP" sz="1800" dirty="0" smtClean="0"/>
          </a:p>
          <a:p>
            <a:pPr lvl="1"/>
            <a:r>
              <a:rPr lang="en-US" altLang="ja-JP" sz="1800" dirty="0" err="1" smtClean="0"/>
              <a:t>char,short,long</a:t>
            </a:r>
            <a:r>
              <a:rPr lang="en-US" altLang="ja-JP" sz="1800" dirty="0" smtClean="0"/>
              <a:t> log </a:t>
            </a:r>
            <a:r>
              <a:rPr lang="ja-JP" altLang="en-US" sz="1800" dirty="0" smtClean="0"/>
              <a:t>のどれに対しても同じ様にロード・ストア可能</a:t>
            </a:r>
            <a:endParaRPr lang="en-US" altLang="ja-JP" sz="1800" dirty="0" smtClean="0"/>
          </a:p>
          <a:p>
            <a:pPr lvl="1"/>
            <a:r>
              <a:rPr kumimoji="1" lang="en-US" altLang="ja-JP" sz="1800" dirty="0" smtClean="0"/>
              <a:t>FPU</a:t>
            </a:r>
            <a:r>
              <a:rPr kumimoji="1" lang="ja-JP" altLang="en-US" sz="1800" dirty="0" smtClean="0"/>
              <a:t>や</a:t>
            </a:r>
            <a:r>
              <a:rPr kumimoji="1" lang="en-US" altLang="ja-JP" sz="1800" dirty="0" smtClean="0"/>
              <a:t>NEON</a:t>
            </a:r>
            <a:r>
              <a:rPr kumimoji="1" lang="ja-JP" altLang="en-US" sz="1800" dirty="0" smtClean="0"/>
              <a:t>レジスタも同様のアドレッシングモードをサポートしている</a:t>
            </a:r>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spTree>
    <p:extLst>
      <p:ext uri="{BB962C8B-B14F-4D97-AF65-F5344CB8AC3E}">
        <p14:creationId xmlns:p14="http://schemas.microsoft.com/office/powerpoint/2010/main" val="73856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5.1.2 Addressing</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アライメントチェック</a:t>
            </a:r>
            <a:endParaRPr lang="en-US" altLang="ja-JP" sz="1800" dirty="0"/>
          </a:p>
          <a:p>
            <a:pPr lvl="1"/>
            <a:r>
              <a:rPr lang="en-US" altLang="ja-JP" sz="1800" dirty="0"/>
              <a:t>AArch64</a:t>
            </a:r>
            <a:r>
              <a:rPr lang="ja-JP" altLang="en-US" sz="1800" dirty="0"/>
              <a:t>ではプログラムのフェッチ，ロードストア，スタックの使用に対して，アライメントチェックを有効にすることができる</a:t>
            </a:r>
            <a:r>
              <a:rPr lang="ja-JP" altLang="en-US" sz="1800" dirty="0" smtClean="0"/>
              <a:t>．</a:t>
            </a:r>
            <a:endParaRPr lang="en-US" altLang="ja-JP" sz="1800" dirty="0" smtClean="0"/>
          </a:p>
          <a:p>
            <a:pPr lvl="1"/>
            <a:r>
              <a:rPr lang="en-US" altLang="ja-JP" sz="1800" dirty="0" smtClean="0"/>
              <a:t>PC</a:t>
            </a:r>
            <a:r>
              <a:rPr lang="ja-JP" altLang="en-US" sz="1800" dirty="0" smtClean="0"/>
              <a:t>アライメントチェック</a:t>
            </a:r>
            <a:endParaRPr lang="en-US" altLang="ja-JP" sz="1800" dirty="0" smtClean="0"/>
          </a:p>
          <a:p>
            <a:pPr lvl="2"/>
            <a:r>
              <a:rPr lang="en-US" altLang="ja-JP" sz="1800" dirty="0" smtClean="0"/>
              <a:t>PC</a:t>
            </a:r>
            <a:r>
              <a:rPr lang="ja-JP" altLang="en-US" sz="1800" dirty="0" smtClean="0"/>
              <a:t>に指定する値は常に</a:t>
            </a:r>
            <a:r>
              <a:rPr lang="en-US" altLang="ja-JP" sz="1800" dirty="0" smtClean="0"/>
              <a:t>4byte</a:t>
            </a:r>
            <a:r>
              <a:rPr lang="ja-JP" altLang="en-US" sz="1800" dirty="0" smtClean="0"/>
              <a:t>アライメントである必要がある</a:t>
            </a:r>
            <a:r>
              <a:rPr lang="en-US" altLang="ja-JP" sz="1800" dirty="0" smtClean="0"/>
              <a:t>(bit[1:0]</a:t>
            </a:r>
            <a:r>
              <a:rPr lang="ja-JP" altLang="en-US" sz="1800" dirty="0" smtClean="0"/>
              <a:t>が</a:t>
            </a:r>
            <a:r>
              <a:rPr lang="en-US" altLang="ja-JP" sz="1800" dirty="0" smtClean="0"/>
              <a:t>0)</a:t>
            </a:r>
            <a:r>
              <a:rPr lang="ja-JP" altLang="en-US" sz="1800" dirty="0" err="1" smtClean="0"/>
              <a:t>．</a:t>
            </a:r>
            <a:endParaRPr lang="en-US" altLang="ja-JP" sz="1800" dirty="0" smtClean="0"/>
          </a:p>
          <a:p>
            <a:pPr lvl="2"/>
            <a:r>
              <a:rPr lang="ja-JP" altLang="en-US" sz="1800" dirty="0" smtClean="0"/>
              <a:t>違反した場合は</a:t>
            </a:r>
            <a:r>
              <a:rPr lang="ja-JP" altLang="en-US" sz="1800" dirty="0"/>
              <a:t>命令フェッチ時</a:t>
            </a:r>
            <a:r>
              <a:rPr lang="ja-JP" altLang="en-US" sz="1800" dirty="0" smtClean="0"/>
              <a:t>にアライメント例外が発生する．</a:t>
            </a:r>
            <a:endParaRPr lang="en-US" altLang="ja-JP" sz="1800" dirty="0" smtClean="0"/>
          </a:p>
          <a:p>
            <a:pPr lvl="2"/>
            <a:r>
              <a:rPr lang="en-US" altLang="ja-JP" sz="1800" dirty="0" smtClean="0"/>
              <a:t>AArc64</a:t>
            </a:r>
            <a:r>
              <a:rPr lang="ja-JP" altLang="en-US" sz="1800" dirty="0" err="1" smtClean="0"/>
              <a:t>，</a:t>
            </a:r>
            <a:r>
              <a:rPr lang="en-US" altLang="ja-JP" sz="1800" dirty="0" smtClean="0"/>
              <a:t>AArch32</a:t>
            </a:r>
            <a:r>
              <a:rPr lang="ja-JP" altLang="en-US" sz="1800" dirty="0" smtClean="0"/>
              <a:t>でチェックされる</a:t>
            </a:r>
            <a:endParaRPr lang="en-US" altLang="ja-JP" sz="1800" dirty="0" smtClean="0"/>
          </a:p>
          <a:p>
            <a:pPr lvl="2"/>
            <a:endParaRPr lang="en-US" altLang="ja-JP" sz="1800" dirty="0" smtClean="0"/>
          </a:p>
          <a:p>
            <a:pPr lvl="1"/>
            <a:r>
              <a:rPr lang="ja-JP" altLang="en-US" sz="1800" dirty="0" smtClean="0"/>
              <a:t>スタックアライメントチェック</a:t>
            </a:r>
            <a:endParaRPr lang="en-US" altLang="ja-JP" sz="1800" dirty="0" smtClean="0"/>
          </a:p>
          <a:p>
            <a:pPr lvl="2"/>
            <a:r>
              <a:rPr lang="en-US" altLang="ja-JP" sz="1800" dirty="0" smtClean="0"/>
              <a:t>SP</a:t>
            </a:r>
            <a:r>
              <a:rPr lang="ja-JP" altLang="en-US" sz="1800" dirty="0" smtClean="0"/>
              <a:t>に</a:t>
            </a:r>
            <a:r>
              <a:rPr lang="ja-JP" altLang="en-US" sz="1800" dirty="0"/>
              <a:t>指定する値は</a:t>
            </a:r>
            <a:r>
              <a:rPr lang="ja-JP" altLang="en-US" sz="1800" dirty="0" smtClean="0"/>
              <a:t>常に</a:t>
            </a:r>
            <a:r>
              <a:rPr lang="en-US" altLang="ja-JP" sz="1800" dirty="0" smtClean="0"/>
              <a:t>16byte</a:t>
            </a:r>
            <a:r>
              <a:rPr lang="ja-JP" altLang="en-US" sz="1800" dirty="0"/>
              <a:t>アライメントである必要がある</a:t>
            </a:r>
            <a:r>
              <a:rPr lang="en-US" altLang="ja-JP" sz="1800" dirty="0"/>
              <a:t>(</a:t>
            </a:r>
            <a:r>
              <a:rPr lang="en-US" altLang="ja-JP" sz="1800" dirty="0" smtClean="0"/>
              <a:t>bit[3:0</a:t>
            </a:r>
            <a:r>
              <a:rPr lang="en-US" altLang="ja-JP" sz="1800" dirty="0"/>
              <a:t>]</a:t>
            </a:r>
            <a:r>
              <a:rPr lang="ja-JP" altLang="en-US" sz="1800" dirty="0"/>
              <a:t>が</a:t>
            </a:r>
            <a:r>
              <a:rPr lang="en-US" altLang="ja-JP" sz="1800" dirty="0"/>
              <a:t>0)</a:t>
            </a:r>
            <a:r>
              <a:rPr lang="ja-JP" altLang="en-US" sz="1800" dirty="0" err="1" smtClean="0"/>
              <a:t>．</a:t>
            </a:r>
            <a:endParaRPr lang="en-US" altLang="ja-JP" sz="1800" dirty="0" smtClean="0"/>
          </a:p>
          <a:p>
            <a:pPr lvl="2"/>
            <a:r>
              <a:rPr lang="en-US" altLang="ja-JP" sz="1800" dirty="0" smtClean="0"/>
              <a:t>AArch64</a:t>
            </a:r>
            <a:r>
              <a:rPr lang="ja-JP" altLang="en-US" sz="1800" dirty="0" smtClean="0"/>
              <a:t>でのみチェックされる</a:t>
            </a:r>
            <a:endParaRPr lang="en-US" altLang="ja-JP" sz="1800" dirty="0" smtClean="0"/>
          </a:p>
          <a:p>
            <a:pPr lvl="2"/>
            <a:endParaRPr lang="en-US" altLang="ja-JP" sz="1800" dirty="0"/>
          </a:p>
          <a:p>
            <a:pPr lvl="1"/>
            <a:endParaRPr lang="en-US" altLang="ja-JP" sz="1800" dirty="0" smtClean="0"/>
          </a:p>
          <a:p>
            <a:pPr lvl="1"/>
            <a:endParaRPr lang="ja-JP" altLang="en-US" sz="1800"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spTree>
    <p:extLst>
      <p:ext uri="{BB962C8B-B14F-4D97-AF65-F5344CB8AC3E}">
        <p14:creationId xmlns:p14="http://schemas.microsoft.com/office/powerpoint/2010/main" val="3394504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5.1.3 Registers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汎用レジスタ</a:t>
            </a:r>
            <a:endParaRPr kumimoji="1" lang="en-US" altLang="ja-JP" sz="1800" dirty="0" smtClean="0"/>
          </a:p>
          <a:p>
            <a:pPr lvl="1"/>
            <a:r>
              <a:rPr lang="en-US" altLang="ja-JP" sz="1800" dirty="0" smtClean="0"/>
              <a:t>64bit</a:t>
            </a:r>
            <a:r>
              <a:rPr lang="ja-JP" altLang="en-US" sz="1800" dirty="0" smtClean="0"/>
              <a:t>のレジスタを</a:t>
            </a:r>
            <a:r>
              <a:rPr lang="en-US" altLang="ja-JP" sz="1800" dirty="0" smtClean="0"/>
              <a:t>31</a:t>
            </a:r>
            <a:r>
              <a:rPr lang="ja-JP" altLang="en-US" sz="1800" dirty="0" smtClean="0"/>
              <a:t>個持つ．</a:t>
            </a:r>
            <a:endParaRPr lang="en-US" altLang="ja-JP" sz="1800" dirty="0" smtClean="0"/>
          </a:p>
          <a:p>
            <a:r>
              <a:rPr kumimoji="1" lang="en-US" altLang="ja-JP" sz="1800" dirty="0" smtClean="0"/>
              <a:t>A64 Procedure Call Standard(PCS)</a:t>
            </a:r>
          </a:p>
          <a:p>
            <a:pPr lvl="1"/>
            <a:r>
              <a:rPr kumimoji="1" lang="ja-JP" altLang="en-US" sz="1800" dirty="0" smtClean="0"/>
              <a:t>関数呼び出し規約</a:t>
            </a:r>
            <a:endParaRPr kumimoji="1" lang="en-US" altLang="ja-JP" sz="1800" dirty="0" smtClean="0"/>
          </a:p>
          <a:p>
            <a:pPr lvl="1"/>
            <a:r>
              <a:rPr kumimoji="1" lang="en-US" altLang="ja-JP" sz="1800" dirty="0" smtClean="0"/>
              <a:t>8</a:t>
            </a:r>
            <a:r>
              <a:rPr kumimoji="1" lang="ja-JP" altLang="en-US" sz="1800" dirty="0" smtClean="0"/>
              <a:t>個の引数まではレジスタで渡す．</a:t>
            </a:r>
            <a:endParaRPr kumimoji="1" lang="en-US" altLang="ja-JP" sz="1800" dirty="0" smtClean="0"/>
          </a:p>
          <a:p>
            <a:pPr lvl="1"/>
            <a:r>
              <a:rPr kumimoji="1" lang="ja-JP" altLang="en-US" sz="1800" dirty="0" smtClean="0"/>
              <a:t>フレームポインタ</a:t>
            </a:r>
            <a:r>
              <a:rPr kumimoji="1" lang="en-US" altLang="ja-JP" sz="1800" dirty="0" smtClean="0"/>
              <a:t>(FP)</a:t>
            </a:r>
          </a:p>
          <a:p>
            <a:pPr lvl="2"/>
            <a:r>
              <a:rPr kumimoji="1" lang="ja-JP" altLang="en-US" sz="1800" dirty="0" smtClean="0"/>
              <a:t>デバッグとコールグラフプロファイルを容易化するために定義されている</a:t>
            </a:r>
            <a:endParaRPr kumimoji="1" lang="en-US" altLang="ja-JP" sz="1800" dirty="0" smtClean="0"/>
          </a:p>
          <a:p>
            <a:r>
              <a:rPr kumimoji="1" lang="ja-JP" altLang="en-US" sz="1800" dirty="0" smtClean="0"/>
              <a:t>データタイプ</a:t>
            </a:r>
            <a:endParaRPr kumimoji="1" lang="en-US" altLang="ja-JP" sz="1800" dirty="0" smtClean="0"/>
          </a:p>
          <a:p>
            <a:pPr lvl="1"/>
            <a:r>
              <a:rPr kumimoji="1" lang="ja-JP" altLang="en-US" sz="1800" dirty="0" smtClean="0"/>
              <a:t>幾つかの標準仕様があるが，</a:t>
            </a:r>
            <a:r>
              <a:rPr kumimoji="1" lang="en-US" altLang="ja-JP" sz="1800" dirty="0" smtClean="0"/>
              <a:t>64bit Linux</a:t>
            </a:r>
            <a:r>
              <a:rPr kumimoji="1" lang="ja-JP" altLang="en-US" sz="1800" dirty="0" smtClean="0"/>
              <a:t>では</a:t>
            </a:r>
            <a:r>
              <a:rPr kumimoji="1" lang="en-US" altLang="ja-JP" sz="1800" dirty="0" smtClean="0"/>
              <a:t>LP64</a:t>
            </a:r>
            <a:r>
              <a:rPr kumimoji="1" lang="ja-JP" altLang="en-US" sz="1800" dirty="0" smtClean="0"/>
              <a:t>を使用している．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pic>
        <p:nvPicPr>
          <p:cNvPr id="5" name="図 4"/>
          <p:cNvPicPr>
            <a:picLocks noChangeAspect="1"/>
          </p:cNvPicPr>
          <p:nvPr/>
        </p:nvPicPr>
        <p:blipFill>
          <a:blip r:embed="rId2"/>
          <a:stretch>
            <a:fillRect/>
          </a:stretch>
        </p:blipFill>
        <p:spPr>
          <a:xfrm>
            <a:off x="3524714" y="4152275"/>
            <a:ext cx="2213394" cy="2289007"/>
          </a:xfrm>
          <a:prstGeom prst="rect">
            <a:avLst/>
          </a:prstGeom>
        </p:spPr>
      </p:pic>
    </p:spTree>
    <p:extLst>
      <p:ext uri="{BB962C8B-B14F-4D97-AF65-F5344CB8AC3E}">
        <p14:creationId xmlns:p14="http://schemas.microsoft.com/office/powerpoint/2010/main" val="1792289299"/>
      </p:ext>
    </p:extLst>
  </p:cSld>
  <p:clrMapOvr>
    <a:masterClrMapping/>
  </p:clrMapOvr>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53862</TotalTime>
  <Words>1265</Words>
  <Application>Microsoft Office PowerPoint</Application>
  <PresentationFormat>A4 210 x 297 mm</PresentationFormat>
  <Paragraphs>156</Paragraphs>
  <Slides>13</Slides>
  <Notes>1</Notes>
  <HiddenSlides>0</HiddenSlides>
  <MMClips>0</MMClips>
  <ScaleCrop>false</ScaleCrop>
  <HeadingPairs>
    <vt:vector size="8" baseType="variant">
      <vt:variant>
        <vt:lpstr>使用されているフォント</vt:lpstr>
      </vt:variant>
      <vt:variant>
        <vt:i4>10</vt:i4>
      </vt:variant>
      <vt:variant>
        <vt:lpstr>テーマ</vt:lpstr>
      </vt:variant>
      <vt:variant>
        <vt:i4>2</vt:i4>
      </vt:variant>
      <vt:variant>
        <vt:lpstr>埋め込まれた OLE サーバー</vt:lpstr>
      </vt:variant>
      <vt:variant>
        <vt:i4>1</vt:i4>
      </vt:variant>
      <vt:variant>
        <vt:lpstr>スライド タイトル</vt:lpstr>
      </vt:variant>
      <vt:variant>
        <vt:i4>13</vt:i4>
      </vt:variant>
    </vt:vector>
  </HeadingPairs>
  <TitlesOfParts>
    <vt:vector size="26" baseType="lpstr">
      <vt:lpstr>ＤＦＰ太丸ゴシック体</vt:lpstr>
      <vt:lpstr>ＭＳ Ｐゴシック</vt:lpstr>
      <vt:lpstr>ＭＳ Ｐ明朝</vt:lpstr>
      <vt:lpstr>ＭＳ ゴシック</vt:lpstr>
      <vt:lpstr>ＭＳ 明朝</vt:lpstr>
      <vt:lpstr>メイリオ</vt:lpstr>
      <vt:lpstr>Arial</vt:lpstr>
      <vt:lpstr>Monotype Corsiva</vt:lpstr>
      <vt:lpstr>Times New Roman</vt:lpstr>
      <vt:lpstr>Wingdings</vt:lpstr>
      <vt:lpstr>1_ERTLテンプレート</vt:lpstr>
      <vt:lpstr>ERTLテンプレート</vt:lpstr>
      <vt:lpstr>Image</vt:lpstr>
      <vt:lpstr>ARMv8-A勉強会資料 基本(5章)</vt:lpstr>
      <vt:lpstr>5.1 The ARMv8 instruction sets</vt:lpstr>
      <vt:lpstr>5.1 The ARMv8 instruction sets</vt:lpstr>
      <vt:lpstr>5.1 The ARMv8 instruction sets</vt:lpstr>
      <vt:lpstr>5.1.1 Distinguishing between 32-bit and 64-bit A64 instructions  </vt:lpstr>
      <vt:lpstr>5.1.2 Addressing</vt:lpstr>
      <vt:lpstr>5.1.2 Addressing</vt:lpstr>
      <vt:lpstr>5.1.2 Addressing</vt:lpstr>
      <vt:lpstr>5.1.3 Registers</vt:lpstr>
      <vt:lpstr>5.1.3 Registers</vt:lpstr>
      <vt:lpstr>5.1.3 Registers</vt:lpstr>
      <vt:lpstr>5.2 C/C++ インラインアセンブラ</vt:lpstr>
      <vt:lpstr>5.3 Switching between the instruction sets</vt:lpstr>
    </vt:vector>
  </TitlesOfParts>
  <Company>ertl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本田 晋也</cp:lastModifiedBy>
  <cp:revision>2312</cp:revision>
  <cp:lastPrinted>2019-02-26T04:36:26Z</cp:lastPrinted>
  <dcterms:created xsi:type="dcterms:W3CDTF">2002-10-25T18:44:00Z</dcterms:created>
  <dcterms:modified xsi:type="dcterms:W3CDTF">2019-04-18T04:02:45Z</dcterms:modified>
</cp:coreProperties>
</file>