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63D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976-D201-4317-B29D-F4545F12A4A1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991D-49A4-4F23-AC3A-C14CA52A8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976-D201-4317-B29D-F4545F12A4A1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991D-49A4-4F23-AC3A-C14CA52A8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976-D201-4317-B29D-F4545F12A4A1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991D-49A4-4F23-AC3A-C14CA52A8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976-D201-4317-B29D-F4545F12A4A1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991D-49A4-4F23-AC3A-C14CA52A8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976-D201-4317-B29D-F4545F12A4A1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991D-49A4-4F23-AC3A-C14CA52A8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976-D201-4317-B29D-F4545F12A4A1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991D-49A4-4F23-AC3A-C14CA52A8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976-D201-4317-B29D-F4545F12A4A1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991D-49A4-4F23-AC3A-C14CA52A8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976-D201-4317-B29D-F4545F12A4A1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991D-49A4-4F23-AC3A-C14CA52A8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976-D201-4317-B29D-F4545F12A4A1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991D-49A4-4F23-AC3A-C14CA52A8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976-D201-4317-B29D-F4545F12A4A1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991D-49A4-4F23-AC3A-C14CA52A8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976-D201-4317-B29D-F4545F12A4A1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991D-49A4-4F23-AC3A-C14CA52A8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3976-D201-4317-B29D-F4545F12A4A1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991D-49A4-4F23-AC3A-C14CA52A8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765175"/>
          </a:xfrm>
        </p:spPr>
        <p:txBody>
          <a:bodyPr/>
          <a:lstStyle/>
          <a:p>
            <a:r>
              <a:rPr lang="en-US" dirty="0" smtClean="0"/>
              <a:t>Ajax Architecture - 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066800"/>
            <a:ext cx="7543800" cy="5410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Attempt to Reduce bandwidth 40%-60%</a:t>
            </a:r>
          </a:p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Full Ajax – No browser requests</a:t>
            </a:r>
          </a:p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SEO Support</a:t>
            </a:r>
          </a:p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Minimal development effort/costs</a:t>
            </a:r>
          </a:p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Back/Front button support</a:t>
            </a:r>
          </a:p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Deep linking</a:t>
            </a:r>
          </a:p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Low learning curve</a:t>
            </a:r>
          </a:p>
          <a:p>
            <a:pPr algn="l"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tx2"/>
                </a:solidFill>
              </a:rPr>
              <a:t>Downgradable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Multiple update types (Windows, Table Rows, etc.)</a:t>
            </a:r>
          </a:p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Unobtrusive JavaScript</a:t>
            </a:r>
          </a:p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HTML5 Compliant</a:t>
            </a:r>
          </a:p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</a:rPr>
              <a:t>Web Server Agnostic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ü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Minification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Reduce bandwidth 10-30%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/>
              </a:rPr>
              <a:t>Add to </a:t>
            </a:r>
            <a:r>
              <a:rPr lang="en-US" sz="1600" b="1" dirty="0" err="1" smtClean="0">
                <a:latin typeface="Consolas"/>
              </a:rPr>
              <a:t>config</a:t>
            </a:r>
            <a:r>
              <a:rPr lang="en-US" sz="1600" b="1" dirty="0" smtClean="0">
                <a:latin typeface="Consolas"/>
              </a:rPr>
              <a:t>: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host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factoryType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=“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MinifyHtmlWebRazorHostFactory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" /&gt;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828800"/>
            <a:ext cx="5867400" cy="2839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6400"/>
                </a:solidFill>
                <a:latin typeface="Consolas"/>
              </a:rPr>
              <a:t>&lt;!--Some Html comments--&gt;</a:t>
            </a:r>
            <a:endParaRPr lang="en-US" sz="105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div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="login" </a:t>
            </a:r>
            <a:r>
              <a:rPr lang="en-US" sz="1050" b="1" dirty="0">
                <a:solidFill>
                  <a:srgbClr val="FF0000"/>
                </a:solidFill>
                <a:latin typeface="Consolas"/>
              </a:rPr>
              <a:t>data-update</a:t>
            </a:r>
            <a:r>
              <a:rPr lang="en-US" sz="1050" b="1" dirty="0">
                <a:solidFill>
                  <a:srgbClr val="0000FF"/>
                </a:solidFill>
                <a:latin typeface="Consolas"/>
              </a:rPr>
              <a:t>="window" </a:t>
            </a:r>
            <a:r>
              <a:rPr lang="en-US" sz="1050" b="1" dirty="0">
                <a:solidFill>
                  <a:srgbClr val="FF0000"/>
                </a:solidFill>
                <a:latin typeface="Consolas"/>
              </a:rPr>
              <a:t>data-title</a:t>
            </a:r>
            <a:r>
              <a:rPr lang="en-US" sz="1050" b="1" dirty="0">
                <a:solidFill>
                  <a:srgbClr val="0000FF"/>
                </a:solidFill>
                <a:latin typeface="Consolas"/>
              </a:rPr>
              <a:t>="Login"&gt;</a:t>
            </a:r>
          </a:p>
          <a:p>
            <a:endParaRPr lang="en-US" sz="1050" dirty="0">
              <a:solidFill>
                <a:srgbClr val="0000FF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form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="post"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action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="/User/Login"&gt;</a:t>
            </a:r>
          </a:p>
          <a:p>
            <a:endParaRPr lang="en-US" sz="1050" dirty="0">
              <a:solidFill>
                <a:srgbClr val="0000FF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&gt;Username or Email&lt;/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="Identity"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="Identity" /&gt;</a:t>
            </a:r>
          </a:p>
          <a:p>
            <a:endParaRPr lang="en-US" sz="1050" dirty="0">
              <a:solidFill>
                <a:srgbClr val="0000FF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&gt;Password&lt;/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="Password"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="password"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="Password" /&gt;</a:t>
            </a:r>
          </a:p>
          <a:p>
            <a:endParaRPr lang="en-US" sz="1050" dirty="0">
              <a:solidFill>
                <a:srgbClr val="0000FF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="submit"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="Login" /&gt;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="button" </a:t>
            </a:r>
            <a:r>
              <a:rPr lang="en-US" sz="1050" b="1" dirty="0">
                <a:solidFill>
                  <a:srgbClr val="FF0000"/>
                </a:solidFill>
                <a:latin typeface="Consolas"/>
              </a:rPr>
              <a:t>data-close</a:t>
            </a:r>
            <a:r>
              <a:rPr lang="en-US" sz="1050" b="1" dirty="0">
                <a:solidFill>
                  <a:srgbClr val="0000FF"/>
                </a:solidFill>
                <a:latin typeface="Consolas"/>
              </a:rPr>
              <a:t>="window" </a:t>
            </a:r>
            <a:r>
              <a:rPr lang="en-US" sz="1050" b="1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en-US" sz="1050" b="1" dirty="0">
                <a:solidFill>
                  <a:srgbClr val="0000FF"/>
                </a:solidFill>
                <a:latin typeface="Consolas"/>
              </a:rPr>
              <a:t>="Cancel" /&gt;</a:t>
            </a:r>
          </a:p>
          <a:p>
            <a:endParaRPr lang="en-US" sz="1050" dirty="0">
              <a:solidFill>
                <a:srgbClr val="0000FF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form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050" dirty="0">
              <a:solidFill>
                <a:srgbClr val="0000FF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div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4876800"/>
            <a:ext cx="5943600" cy="9002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div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="login"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data-update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="window"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data-title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Login“&gt;&lt;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form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="post"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action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="/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User/Login“&gt;&lt;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&gt;Username or Email&lt;/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&gt; 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="Identity"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Identity”/&gt; 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&gt;Password&lt;/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&gt; 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="Password"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="password"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="Password" 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/&gt; 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="submit"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Login”/&gt; 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="button"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data-close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="window"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Cancel”/&gt;&lt;/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form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div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28956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Before: </a:t>
            </a:r>
            <a:r>
              <a:rPr lang="en-US" dirty="0" smtClean="0"/>
              <a:t>515b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5029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</a:t>
            </a:r>
            <a:r>
              <a:rPr lang="en-US" dirty="0" smtClean="0"/>
              <a:t>:  370b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38% Reduction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On-Demand Partial Updates</a:t>
            </a:r>
            <a:br>
              <a:rPr lang="en-US" sz="4000" dirty="0" smtClean="0"/>
            </a:br>
            <a:r>
              <a:rPr lang="en-US" sz="2000" dirty="0" smtClean="0"/>
              <a:t>Unobtrusive JavaScript w/ HTML Metadata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76400"/>
            <a:ext cx="8305800" cy="40318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div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="login"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data-update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=“window"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data-title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="Login"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form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="post"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action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="/User/Login"&gt;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&gt;Username or Email&lt;/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="Identity"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="text"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="Identity" /&gt;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&gt;Password&lt;/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="Password"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="password"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="Password" /&gt;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="submit"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value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="Login" /&gt;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="button"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data-close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="window"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value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="Cancel" /&gt;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form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div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0" y="6096000"/>
            <a:ext cx="4876800" cy="33855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data-my-value</a:t>
            </a:r>
            <a:r>
              <a:rPr lang="en-US" sz="1600" dirty="0" smtClean="0">
                <a:solidFill>
                  <a:srgbClr val="0000FF"/>
                </a:solidFill>
              </a:rPr>
              <a:t>=“123”        </a:t>
            </a:r>
            <a:r>
              <a:rPr lang="en-US" sz="1600" dirty="0" smtClean="0">
                <a:sym typeface="Wingdings" pitchFamily="2" charset="2"/>
              </a:rPr>
              <a:t>          </a:t>
            </a:r>
            <a:r>
              <a:rPr lang="en-US" sz="1600" dirty="0" err="1" smtClean="0">
                <a:sym typeface="Wingdings" pitchFamily="2" charset="2"/>
              </a:rPr>
              <a:t>data.myValue</a:t>
            </a:r>
            <a:r>
              <a:rPr lang="en-US" sz="1600" dirty="0" smtClean="0">
                <a:sym typeface="Wingdings" pitchFamily="2" charset="2"/>
              </a:rPr>
              <a:t> == 123 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64008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tx2"/>
                </a:solidFill>
              </a:rPr>
              <a:t>Initialize </a:t>
            </a:r>
            <a:r>
              <a:rPr lang="en-US" sz="4000" dirty="0" err="1" smtClean="0">
                <a:solidFill>
                  <a:schemeClr val="tx2"/>
                </a:solidFill>
              </a:rPr>
              <a:t>Plugin</a:t>
            </a:r>
            <a:endParaRPr lang="en-US" sz="4000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tx2"/>
                </a:solidFill>
              </a:rPr>
              <a:t>Adaptively Render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tx2"/>
                </a:solidFill>
              </a:rPr>
              <a:t>Wrap Views with Updates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Step 1 – Initialize </a:t>
            </a:r>
            <a:r>
              <a:rPr lang="en-US" dirty="0" err="1" smtClean="0"/>
              <a:t>Plugin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(One time in  _</a:t>
            </a:r>
            <a:r>
              <a:rPr lang="en-US" sz="2000" dirty="0" err="1" smtClean="0"/>
              <a:t>Layout.cshtml</a:t>
            </a:r>
            <a:r>
              <a:rPr lang="en-US" sz="2000" dirty="0" smtClean="0"/>
              <a:t>, Init.js)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752600"/>
            <a:ext cx="701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smtClean="0">
                <a:solidFill>
                  <a:srgbClr val="800000"/>
                </a:solidFill>
                <a:latin typeface="Consolas"/>
              </a:rPr>
              <a:t>script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="/_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Libs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jQuery.Updater.js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")"&gt;&lt;/</a:t>
            </a:r>
            <a:r>
              <a:rPr lang="en-US" sz="1200" dirty="0" smtClean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smtClean="0">
                <a:solidFill>
                  <a:srgbClr val="800000"/>
                </a:solidFill>
                <a:latin typeface="Consolas"/>
              </a:rPr>
              <a:t>script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$(function () 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$.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updater.init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({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autoEvents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true,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autoCorrectLinks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true,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contentId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"main-body",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progressId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"progress",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progressText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"One Moment...",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progressCss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"progress",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pageTitlePrefix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"",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placeholder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".placeholder",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onRequest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function 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url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, sender,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formData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) { },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onSuccess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function (result) { },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onBeforeUpdate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function (update, meta) { },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onAfterUpdate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function (update, meta) { },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onComplete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function 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navKey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) { },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onError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: function (result) { 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    });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});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smtClean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 – Adaptive Rendering</a:t>
            </a:r>
            <a:br>
              <a:rPr lang="en-US" dirty="0" smtClean="0"/>
            </a:br>
            <a:r>
              <a:rPr lang="en-US" sz="1800" dirty="0" smtClean="0"/>
              <a:t> (One time in _</a:t>
            </a:r>
            <a:r>
              <a:rPr lang="en-US" sz="1800" dirty="0" err="1" smtClean="0"/>
              <a:t>ViewStart.cshtml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36220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600" dirty="0" smtClean="0">
                <a:solidFill>
                  <a:srgbClr val="0000FF"/>
                </a:solidFill>
              </a:rPr>
              <a:t>if</a:t>
            </a:r>
            <a:r>
              <a:rPr lang="en-US" sz="1600" dirty="0" smtClean="0"/>
              <a:t> (!</a:t>
            </a:r>
            <a:r>
              <a:rPr lang="en-US" sz="1600" dirty="0" err="1" smtClean="0"/>
              <a:t>IsAjax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{ </a:t>
            </a:r>
            <a:endParaRPr lang="en-US" sz="1600" dirty="0"/>
          </a:p>
          <a:p>
            <a:r>
              <a:rPr lang="en-US" sz="1600" dirty="0"/>
              <a:t>    Layout = </a:t>
            </a:r>
            <a:r>
              <a:rPr lang="en-US" sz="1600" dirty="0">
                <a:solidFill>
                  <a:srgbClr val="C00000"/>
                </a:solidFill>
              </a:rPr>
              <a:t>"~/Views/Shared/_</a:t>
            </a:r>
            <a:r>
              <a:rPr lang="en-US" sz="1600" dirty="0" err="1">
                <a:solidFill>
                  <a:srgbClr val="C00000"/>
                </a:solidFill>
              </a:rPr>
              <a:t>ThreeColumnLayout.cshtml</a:t>
            </a:r>
            <a:r>
              <a:rPr lang="en-US" sz="1600" dirty="0">
                <a:solidFill>
                  <a:srgbClr val="C00000"/>
                </a:solidFill>
              </a:rPr>
              <a:t>"</a:t>
            </a:r>
            <a:r>
              <a:rPr lang="en-US" sz="1600" dirty="0"/>
              <a:t>; </a:t>
            </a:r>
          </a:p>
          <a:p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Step 3 – Wrap Views with Updates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7701251" cy="502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Gotcha – No </a:t>
            </a:r>
            <a:r>
              <a:rPr lang="en-US" dirty="0" smtClean="0"/>
              <a:t>Redirects</a:t>
            </a:r>
            <a:br>
              <a:rPr lang="en-US" dirty="0" smtClean="0"/>
            </a:br>
            <a:r>
              <a:rPr lang="en-US" sz="2000" dirty="0" smtClean="0"/>
              <a:t>(not necessarily a disadvantage)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3716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0000FF"/>
                </a:solidFill>
              </a:rPr>
              <a:t>return </a:t>
            </a:r>
            <a:r>
              <a:rPr lang="en-US" strike="sngStrike" dirty="0" smtClean="0"/>
              <a:t>Redirect(</a:t>
            </a:r>
            <a:r>
              <a:rPr lang="en-US" strike="sngStrike" dirty="0" smtClean="0">
                <a:solidFill>
                  <a:srgbClr val="A31515"/>
                </a:solidFill>
              </a:rPr>
              <a:t>"/Home/Index"</a:t>
            </a:r>
            <a:r>
              <a:rPr lang="en-US" strike="sngStrike" dirty="0" smtClean="0"/>
              <a:t>);</a:t>
            </a:r>
          </a:p>
          <a:p>
            <a:endParaRPr lang="en-US" dirty="0" smtClean="0">
              <a:solidFill>
                <a:srgbClr val="A31515"/>
              </a:solidFill>
            </a:endParaRPr>
          </a:p>
          <a:p>
            <a:r>
              <a:rPr lang="en-US" strike="sngStrike" dirty="0" smtClean="0">
                <a:solidFill>
                  <a:srgbClr val="0000FF"/>
                </a:solidFill>
              </a:rPr>
              <a:t>return </a:t>
            </a:r>
            <a:r>
              <a:rPr lang="en-US" strike="sngStrike" dirty="0" err="1" smtClean="0"/>
              <a:t>RedirectToAction</a:t>
            </a:r>
            <a:r>
              <a:rPr lang="en-US" strike="sngStrike" dirty="0" smtClean="0"/>
              <a:t>(</a:t>
            </a:r>
            <a:r>
              <a:rPr lang="en-US" strike="sngStrike" dirty="0" smtClean="0">
                <a:solidFill>
                  <a:srgbClr val="A31515"/>
                </a:solidFill>
              </a:rPr>
              <a:t>"Index", "Home"</a:t>
            </a:r>
            <a:r>
              <a:rPr lang="en-US" strike="sngStrike" dirty="0" smtClean="0"/>
              <a:t>);</a:t>
            </a:r>
          </a:p>
          <a:p>
            <a:endParaRPr lang="en-US" dirty="0" smtClean="0">
              <a:solidFill>
                <a:srgbClr val="A31515"/>
              </a:solidFill>
            </a:endParaRPr>
          </a:p>
          <a:p>
            <a:r>
              <a:rPr lang="en-US" strike="sngStrike" dirty="0" err="1" smtClean="0"/>
              <a:t>Response.Redirect</a:t>
            </a:r>
            <a:r>
              <a:rPr lang="en-US" strike="sngStrike" dirty="0" smtClean="0"/>
              <a:t>(</a:t>
            </a:r>
            <a:r>
              <a:rPr lang="en-US" strike="sngStrike" dirty="0" smtClean="0">
                <a:solidFill>
                  <a:srgbClr val="A31515"/>
                </a:solidFill>
              </a:rPr>
              <a:t>"/Home/Index"</a:t>
            </a:r>
            <a:r>
              <a:rPr lang="en-US" strike="sngStrike" dirty="0" smtClean="0"/>
              <a:t>);</a:t>
            </a:r>
            <a:endParaRPr lang="en-US" strike="sngStrik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124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Must Use Transfers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267200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TransferResult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"/</a:t>
            </a:r>
            <a:r>
              <a:rPr lang="en-US" dirty="0">
                <a:solidFill>
                  <a:srgbClr val="C00000"/>
                </a:solidFill>
              </a:rPr>
              <a:t>Home/Index"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TransferResult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Index", "Home"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 smtClean="0"/>
              <a:t>Server.Transfer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"/</a:t>
            </a:r>
            <a:r>
              <a:rPr lang="en-US" dirty="0">
                <a:solidFill>
                  <a:srgbClr val="C00000"/>
                </a:solidFill>
              </a:rPr>
              <a:t>Home/Index"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239000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Requires some rework/refactoring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Must integrate with existing scripts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Might need to remove some scripts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Doesn’t work with </a:t>
            </a:r>
            <a:r>
              <a:rPr lang="en-US" dirty="0" err="1" smtClean="0">
                <a:solidFill>
                  <a:schemeClr val="tx2"/>
                </a:solidFill>
              </a:rPr>
              <a:t>WebForms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Not as efficient as pure JSON-based Ajax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Future Development – JSON / </a:t>
            </a:r>
            <a:r>
              <a:rPr lang="en-US" sz="3200" dirty="0" err="1" smtClean="0"/>
              <a:t>Templating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068506"/>
            <a:ext cx="5105400" cy="28176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&lt;!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DOCTYPE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html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html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title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My HTML Page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title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link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href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="/Icon.ico"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rel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="shortcut icon"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="image/x-icon"&gt;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link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rel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stylesheet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="text/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css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href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=“…"/&gt;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script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="text/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javascript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src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=“…"&gt;&lt;/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script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head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body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id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=“header“&gt;</a:t>
            </a:r>
            <a:r>
              <a:rPr lang="en-US" sz="1100" b="1" dirty="0" smtClean="0">
                <a:solidFill>
                  <a:srgbClr val="00863D"/>
                </a:solidFill>
                <a:latin typeface="Consolas"/>
                <a:ea typeface="Calibri"/>
                <a:cs typeface="Times New Roman"/>
              </a:rPr>
              <a:t>[Header]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id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=“content“&gt;</a:t>
            </a:r>
            <a:r>
              <a:rPr lang="en-US" sz="1100" b="1" dirty="0" smtClean="0">
                <a:solidFill>
                  <a:srgbClr val="00863D"/>
                </a:solidFill>
                <a:latin typeface="Consolas"/>
                <a:ea typeface="Calibri"/>
                <a:cs typeface="Times New Roman"/>
              </a:rPr>
              <a:t>[Content]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sz="11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id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=“footer“&gt;</a:t>
            </a:r>
            <a:r>
              <a:rPr lang="en-US" sz="1100" b="1" dirty="0" smtClean="0">
                <a:solidFill>
                  <a:srgbClr val="00863D"/>
                </a:solidFill>
                <a:latin typeface="Consolas"/>
                <a:ea typeface="Calibri"/>
                <a:cs typeface="Times New Roman"/>
              </a:rPr>
              <a:t>[Footer]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body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html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974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Page  –  Non-Ajax Requests / Search Engines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592" y="5484206"/>
            <a:ext cx="5093208" cy="340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{“content”:”</a:t>
            </a:r>
            <a:r>
              <a:rPr lang="en-US" sz="1400" b="1" dirty="0" smtClean="0">
                <a:solidFill>
                  <a:srgbClr val="00863D"/>
                </a:solidFill>
                <a:latin typeface="Consolas"/>
                <a:ea typeface="Calibri"/>
                <a:cs typeface="Times New Roman"/>
              </a:rPr>
              <a:t>[Content]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”}</a:t>
            </a:r>
            <a:endParaRPr lang="en-US" sz="1400" dirty="0" smtClean="0"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592" y="4126992"/>
            <a:ext cx="4572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Partial HTML (Template) – First request to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976" y="5141976"/>
            <a:ext cx="3974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JSON –   All subsequent requests to 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5928" y="4453129"/>
            <a:ext cx="5071872" cy="3046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id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=“content“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data-update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=“content” &gt;</a:t>
            </a:r>
            <a:r>
              <a:rPr lang="en-US" sz="1200" b="1" dirty="0" smtClean="0">
                <a:solidFill>
                  <a:srgbClr val="00863D"/>
                </a:solidFill>
                <a:latin typeface="Consolas"/>
                <a:ea typeface="Calibri"/>
                <a:cs typeface="Times New Roman"/>
              </a:rPr>
              <a:t>[Content]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200" dirty="0" smtClean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200" dirty="0" smtClean="0">
              <a:ea typeface="Calibri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000" y="3581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63D"/>
                </a:solidFill>
              </a:rPr>
              <a:t>AdaptiveResult</a:t>
            </a:r>
            <a:endParaRPr lang="en-US" sz="2000" b="1" dirty="0">
              <a:solidFill>
                <a:srgbClr val="00863D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  <a:endCxn id="5" idx="3"/>
          </p:cNvCxnSpPr>
          <p:nvPr/>
        </p:nvCxnSpPr>
        <p:spPr>
          <a:xfrm rot="10800000">
            <a:off x="5257800" y="2477353"/>
            <a:ext cx="1981200" cy="1304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  <a:endCxn id="10" idx="3"/>
          </p:cNvCxnSpPr>
          <p:nvPr/>
        </p:nvCxnSpPr>
        <p:spPr>
          <a:xfrm rot="10800000" flipV="1">
            <a:off x="5257800" y="3781455"/>
            <a:ext cx="1981200" cy="82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7" idx="3"/>
          </p:cNvCxnSpPr>
          <p:nvPr/>
        </p:nvCxnSpPr>
        <p:spPr>
          <a:xfrm rot="10800000" flipV="1">
            <a:off x="5257800" y="3781455"/>
            <a:ext cx="1981200" cy="1872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58684" y="1879242"/>
            <a:ext cx="3733800" cy="307777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return</a:t>
            </a:r>
            <a:r>
              <a:rPr lang="en-US" sz="1400" dirty="0" smtClean="0"/>
              <a:t> AdaptiveResult(</a:t>
            </a:r>
            <a:r>
              <a:rPr lang="en-US" sz="1400" dirty="0" smtClean="0">
                <a:solidFill>
                  <a:srgbClr val="C00000"/>
                </a:solidFill>
              </a:rPr>
              <a:t>"Index"</a:t>
            </a:r>
            <a:r>
              <a:rPr lang="en-US" sz="1400" dirty="0" smtClean="0"/>
              <a:t>,</a:t>
            </a:r>
            <a:r>
              <a:rPr lang="en-US" sz="1400" dirty="0" smtClean="0">
                <a:solidFill>
                  <a:srgbClr val="C00000"/>
                </a:solidFill>
              </a:rPr>
              <a:t> "Home“</a:t>
            </a:r>
            <a:r>
              <a:rPr lang="en-US" sz="1400" dirty="0" smtClean="0"/>
              <a:t>,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/>
              <a:t>model);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7392194" y="2895600"/>
            <a:ext cx="1218409" cy="79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808</Words>
  <Application>Microsoft Office PowerPoint</Application>
  <PresentationFormat>On-screen Show (4:3)</PresentationFormat>
  <Paragraphs>128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Ajax Architecture - Goals</vt:lpstr>
      <vt:lpstr>On-Demand Partial Updates Unobtrusive JavaScript w/ HTML Metadata</vt:lpstr>
      <vt:lpstr>Implementing in ASP.NET MVC</vt:lpstr>
      <vt:lpstr>Step 1 – Initialize Plugin (One time in  _Layout.cshtml, Init.js)</vt:lpstr>
      <vt:lpstr>Step 2 – Adaptive Rendering  (One time in _ViewStart.cshtml)</vt:lpstr>
      <vt:lpstr>Step 3 – Wrap Views with Updates</vt:lpstr>
      <vt:lpstr>Gotcha – No Redirects (not necessarily a disadvantage)</vt:lpstr>
      <vt:lpstr>Downsides</vt:lpstr>
      <vt:lpstr>Future Development – JSON / Templating</vt:lpstr>
      <vt:lpstr>HTML Minification Reduce bandwidth 10-30%</vt:lpstr>
    </vt:vector>
  </TitlesOfParts>
  <Company>Gerson Lehrman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Architecture</dc:title>
  <dc:creator>Windows User</dc:creator>
  <cp:lastModifiedBy>Sterling</cp:lastModifiedBy>
  <cp:revision>62</cp:revision>
  <dcterms:created xsi:type="dcterms:W3CDTF">2011-08-16T18:41:16Z</dcterms:created>
  <dcterms:modified xsi:type="dcterms:W3CDTF">2011-08-24T02:47:29Z</dcterms:modified>
</cp:coreProperties>
</file>