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268" r:id="rId5"/>
    <p:sldId id="304"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18" r:id="rId20"/>
    <p:sldId id="323" r:id="rId21"/>
    <p:sldId id="324"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GitHub DevOps" id="{F1065E52-9E53-4AA5-A0CE-7D4C380BC201}">
          <p14:sldIdLst>
            <p14:sldId id="256"/>
            <p14:sldId id="268"/>
            <p14:sldId id="304"/>
            <p14:sldId id="309"/>
            <p14:sldId id="310"/>
            <p14:sldId id="311"/>
            <p14:sldId id="312"/>
            <p14:sldId id="313"/>
            <p14:sldId id="314"/>
          </p14:sldIdLst>
        </p14:section>
        <p14:section name="Azure DevOps" id="{A8582BB9-6B3E-4044-B242-31BC15F2DE58}">
          <p14:sldIdLst>
            <p14:sldId id="315"/>
            <p14:sldId id="316"/>
            <p14:sldId id="317"/>
            <p14:sldId id="319"/>
            <p14:sldId id="320"/>
            <p14:sldId id="321"/>
            <p14:sldId id="322"/>
            <p14:sldId id="318"/>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1B457-8333-4C1C-8F5F-AA781FD6A0E1}" v="1" dt="2024-02-27T11:05:2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30T10:37:21.930" v="256" actId="1076"/>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modSp mod">
        <pc:chgData name="Ihor Aleksandrov" userId="c3051032-6b87-4db2-b257-777a0106fbd9" providerId="ADAL" clId="{56332CB3-8148-420A-A659-8047DFDBF6F1}" dt="2024-01-30T10:37:21.930" v="256" actId="1076"/>
        <pc:sldMkLst>
          <pc:docMk/>
          <pc:sldMk cId="2972731808" sldId="308"/>
        </pc:sldMkLst>
        <pc:graphicFrameChg chg="mod">
          <ac:chgData name="Ihor Aleksandrov" userId="c3051032-6b87-4db2-b257-777a0106fbd9" providerId="ADAL" clId="{56332CB3-8148-420A-A659-8047DFDBF6F1}" dt="2024-01-30T10:37:21.930" v="256" actId="1076"/>
          <ac:graphicFrameMkLst>
            <pc:docMk/>
            <pc:sldMk cId="2972731808" sldId="308"/>
            <ac:graphicFrameMk id="6" creationId="{0A25AD42-052A-793B-B420-809C33CC274D}"/>
          </ac:graphicFrameMkLst>
        </pc:graphicFrame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GitHub DevOps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DAD70996-E23E-44CF-9496-9F225988824C}">
      <dgm:prSet/>
      <dgm:spPr/>
      <dgm:t>
        <a:bodyPr/>
        <a:lstStyle/>
        <a:p>
          <a:r>
            <a:rPr lang="en-US" dirty="0"/>
            <a:t>Azure DevOps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4137695-88CF-4EED-B255-FD5FCD575BB8}" type="parTrans" cxnId="{CC0AE570-E75F-4678-9CD9-E364B5C64E63}">
      <dgm:prSet/>
      <dgm:spPr/>
      <dgm:t>
        <a:bodyPr/>
        <a:lstStyle/>
        <a:p>
          <a:endParaRPr lang="ru-UA"/>
        </a:p>
      </dgm:t>
    </dgm:pt>
    <dgm:pt modelId="{2B9B5814-8CE0-4BB9-8EDD-ACCF502F2C87}" type="sibTrans" cxnId="{CC0AE570-E75F-4678-9CD9-E364B5C64E63}">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FEEBB475-23F0-4EEC-8808-EA0736323CB5}" type="pres">
      <dgm:prSet presAssocID="{7B2C8051-D046-465E-BB80-77D9BB7B38CD}" presName="sp" presStyleCnt="0"/>
      <dgm:spPr/>
    </dgm:pt>
    <dgm:pt modelId="{B9D0CF47-F7D0-4572-8FF1-B0AC879FEFBD}" type="pres">
      <dgm:prSet presAssocID="{DAD70996-E23E-44CF-9496-9F225988824C}" presName="linNode" presStyleCnt="0"/>
      <dgm:spPr/>
    </dgm:pt>
    <dgm:pt modelId="{B4BF24B5-900B-4F0B-9034-BC92D079EFDD}" type="pres">
      <dgm:prSet presAssocID="{DAD70996-E23E-44CF-9496-9F225988824C}"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FBADA732-B3AD-4BED-906C-C0BAB399D555}" type="presOf" srcId="{DAD70996-E23E-44CF-9496-9F225988824C}" destId="{B4BF24B5-900B-4F0B-9034-BC92D079EFDD}" srcOrd="0" destOrd="0" presId="urn:microsoft.com/office/officeart/2005/8/layout/vList5"/>
    <dgm:cxn modelId="{CC0AE570-E75F-4678-9CD9-E364B5C64E63}" srcId="{1C600E66-A0CB-470F-8514-C91590285CB3}" destId="{DAD70996-E23E-44CF-9496-9F225988824C}" srcOrd="1" destOrd="0" parTransId="{94137695-88CF-4EED-B255-FD5FCD575BB8}" sibTransId="{2B9B5814-8CE0-4BB9-8EDD-ACCF502F2C87}"/>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7BCDEA48-C0F6-4F07-A07B-1BEE0525B3F7}" type="presParOf" srcId="{4FE4B1AC-A99B-45EC-AFA8-E510D59359ED}" destId="{FEEBB475-23F0-4EEC-8808-EA0736323CB5}" srcOrd="1" destOrd="0" presId="urn:microsoft.com/office/officeart/2005/8/layout/vList5"/>
    <dgm:cxn modelId="{887B3CE1-C4E9-4D9A-B562-5B3DEDF88E53}" type="presParOf" srcId="{4FE4B1AC-A99B-45EC-AFA8-E510D59359ED}" destId="{B9D0CF47-F7D0-4572-8FF1-B0AC879FEFBD}" srcOrd="2" destOrd="0" presId="urn:microsoft.com/office/officeart/2005/8/layout/vList5"/>
    <dgm:cxn modelId="{12D6CF28-8297-4E1C-8C7F-71F47F5ACA82}" type="presParOf" srcId="{B9D0CF47-F7D0-4572-8FF1-B0AC879FEFBD}" destId="{B4BF24B5-900B-4F0B-9034-BC92D079EFD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39"/>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GitHub DevOps</a:t>
          </a:r>
        </a:p>
      </dsp:txBody>
      <dsp:txXfrm>
        <a:off x="2121768" y="76808"/>
        <a:ext cx="2147086" cy="1419083"/>
      </dsp:txXfrm>
    </dsp:sp>
    <dsp:sp modelId="{B4BF24B5-900B-4F0B-9034-BC92D079EFDD}">
      <dsp:nvSpPr>
        <dsp:cNvPr id="0" name=""/>
        <dsp:cNvSpPr/>
      </dsp:nvSpPr>
      <dsp:spPr>
        <a:xfrm>
          <a:off x="2044999" y="1651292"/>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Azure DevOps</a:t>
          </a:r>
        </a:p>
      </dsp:txBody>
      <dsp:txXfrm>
        <a:off x="2121768" y="1728061"/>
        <a:ext cx="2147086" cy="14190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5C15E8C4-AF0D-4375-A85B-8B030AA1E6CD}"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3AC3BBFE-5D63-4B5F-A84B-1A2120D4BB65}"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C228EF91-042E-45F1-B301-872FC1EF2F24}"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D735A354-82D8-4727-B8FB-CC6333FE8965}"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51A79898-BC16-4001-A1A6-461B6238B8C3}"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94A5C471-725E-42AF-90EE-09A3DC1B36DB}"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3. Deployment Automatization-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81DB5CD-73A0-45DB-9FC5-C5A1300C9547}"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3. Deployment Automatization-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61D7B960-4566-4918-9C17-5C8AA24C30E4}"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3. Deployment Automatization-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FD527CF4-843E-4D2E-AD13-B2A4CF29B484}"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3. Deployment Automatization-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7E536AB4-7216-4C62-BC50-25E39324585B}"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3. Deployment Automatization-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63B3B003-2AB4-4CCC-A140-BCF53A5449CB}"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3. Deployment Automatization-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B4A-2629-4702-9DCD-A6C0CF9123F8}"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3. Deployment Automatization-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Deployment Automatization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tx1"/>
                </a:solidFill>
              </a:rPr>
              <a:t>Step 3. Deployment Automatization-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Packages</a:t>
            </a:r>
          </a:p>
        </p:txBody>
      </p:sp>
      <p:pic>
        <p:nvPicPr>
          <p:cNvPr id="5" name="Picture 4">
            <a:extLst>
              <a:ext uri="{FF2B5EF4-FFF2-40B4-BE49-F238E27FC236}">
                <a16:creationId xmlns:a16="http://schemas.microsoft.com/office/drawing/2014/main" id="{7CADBF52-3379-A0DB-C2D3-AD13E50F4810}"/>
              </a:ext>
            </a:extLst>
          </p:cNvPr>
          <p:cNvPicPr>
            <a:picLocks noChangeAspect="1"/>
          </p:cNvPicPr>
          <p:nvPr/>
        </p:nvPicPr>
        <p:blipFill>
          <a:blip r:embed="rId2"/>
          <a:stretch>
            <a:fillRect/>
          </a:stretch>
        </p:blipFill>
        <p:spPr>
          <a:xfrm>
            <a:off x="1285972" y="4951016"/>
            <a:ext cx="1581920" cy="69999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384DCFC9-DBBE-2840-3C1C-9B97F7CD6E37}"/>
              </a:ext>
            </a:extLst>
          </p:cNvPr>
          <p:cNvSpPr txBox="1"/>
          <p:nvPr/>
        </p:nvSpPr>
        <p:spPr>
          <a:xfrm>
            <a:off x="4710545" y="1333097"/>
            <a:ext cx="6096000" cy="4524315"/>
          </a:xfrm>
          <a:prstGeom prst="rect">
            <a:avLst/>
          </a:prstGeom>
          <a:noFill/>
        </p:spPr>
        <p:txBody>
          <a:bodyPr wrap="square">
            <a:spAutoFit/>
          </a:bodyPr>
          <a:lstStyle/>
          <a:p>
            <a:r>
              <a:rPr lang="en-US" dirty="0"/>
              <a:t>GitHub Packages is a platform for hosting and managing packages, including containers and other dependencies. GitHub Packages combines your source code and packages in one place to provide integrated permissions management and billing, so you can centralize your software development on GitHub.</a:t>
            </a:r>
          </a:p>
          <a:p>
            <a:endParaRPr lang="en-US" dirty="0"/>
          </a:p>
          <a:p>
            <a:r>
              <a:rPr lang="en-US" dirty="0"/>
              <a:t>You can integrate GitHub Packages with GitHub APIs, GitHub Actions, and webhooks to create an end-to-end DevOps workflow that includes your code, CI, and deployment solutions.</a:t>
            </a:r>
          </a:p>
          <a:p>
            <a:endParaRPr lang="en-US" dirty="0"/>
          </a:p>
          <a:p>
            <a:r>
              <a:rPr lang="en-US" dirty="0"/>
              <a:t>GitHub Packages offers different package registries for commonly used package managers, such as </a:t>
            </a:r>
            <a:r>
              <a:rPr lang="en-US" dirty="0" err="1"/>
              <a:t>npm</a:t>
            </a:r>
            <a:r>
              <a:rPr lang="en-US" dirty="0"/>
              <a:t>, </a:t>
            </a:r>
            <a:r>
              <a:rPr lang="en-US" dirty="0" err="1"/>
              <a:t>RubyGems</a:t>
            </a:r>
            <a:r>
              <a:rPr lang="en-US" dirty="0"/>
              <a:t>, Apache Maven, Gradle, Docker, and NuGet. GitHub's Container registry is optimized for containers and supports Docker and OCI images.</a:t>
            </a:r>
            <a:endParaRPr lang="ru-UA" dirty="0"/>
          </a:p>
        </p:txBody>
      </p:sp>
    </p:spTree>
    <p:extLst>
      <p:ext uri="{BB962C8B-B14F-4D97-AF65-F5344CB8AC3E}">
        <p14:creationId xmlns:p14="http://schemas.microsoft.com/office/powerpoint/2010/main" val="357221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Pages</a:t>
            </a:r>
          </a:p>
        </p:txBody>
      </p:sp>
      <p:pic>
        <p:nvPicPr>
          <p:cNvPr id="6" name="Picture 5">
            <a:extLst>
              <a:ext uri="{FF2B5EF4-FFF2-40B4-BE49-F238E27FC236}">
                <a16:creationId xmlns:a16="http://schemas.microsoft.com/office/drawing/2014/main" id="{0FF2F593-A13B-5DDB-88EB-006260BEE328}"/>
              </a:ext>
            </a:extLst>
          </p:cNvPr>
          <p:cNvPicPr>
            <a:picLocks noChangeAspect="1"/>
          </p:cNvPicPr>
          <p:nvPr/>
        </p:nvPicPr>
        <p:blipFill>
          <a:blip r:embed="rId2"/>
          <a:stretch>
            <a:fillRect/>
          </a:stretch>
        </p:blipFill>
        <p:spPr>
          <a:xfrm>
            <a:off x="1327534" y="5154417"/>
            <a:ext cx="1540357" cy="80868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CC9C52EB-37CB-738F-4C98-85A5A4D9960F}"/>
              </a:ext>
            </a:extLst>
          </p:cNvPr>
          <p:cNvSpPr txBox="1"/>
          <p:nvPr/>
        </p:nvSpPr>
        <p:spPr>
          <a:xfrm>
            <a:off x="4527804" y="801092"/>
            <a:ext cx="7096160" cy="5078313"/>
          </a:xfrm>
          <a:prstGeom prst="rect">
            <a:avLst/>
          </a:prstGeom>
          <a:noFill/>
        </p:spPr>
        <p:txBody>
          <a:bodyPr wrap="square">
            <a:spAutoFit/>
          </a:bodyPr>
          <a:lstStyle/>
          <a:p>
            <a:r>
              <a:rPr lang="en-US" dirty="0"/>
              <a:t>GitHub Pages is a static site hosting service that takes HTML, CSS, and JavaScript files straight from a repository on GitHub, optionally runs the files through a build process, and publishes a website. You can see examples of GitHub Pages sites in the GitHub Pages examples collection.</a:t>
            </a:r>
          </a:p>
          <a:p>
            <a:endParaRPr lang="en-US" dirty="0"/>
          </a:p>
          <a:p>
            <a:r>
              <a:rPr lang="en-US" dirty="0"/>
              <a:t>You can host your site on GitHub's github.io domain or your own custom domain. For more information, see "Configuring a custom domain for your GitHub Pages site."</a:t>
            </a:r>
          </a:p>
          <a:p>
            <a:endParaRPr lang="en-US" dirty="0"/>
          </a:p>
          <a:p>
            <a:r>
              <a:rPr lang="en-US" dirty="0"/>
              <a:t>You can create GitHub Pages sites that are publicly available on the internet. Organizations that use GitHub Enterprise Cloud can also publish sites privately by managing access control for the site. For more information, see "Changing the visibility of your GitHub Pages site" in the GitHub Enterprise Cloud documentation.</a:t>
            </a:r>
          </a:p>
          <a:p>
            <a:endParaRPr lang="en-US" dirty="0"/>
          </a:p>
          <a:p>
            <a:r>
              <a:rPr lang="en-US" dirty="0"/>
              <a:t>Organization owners can disable the publication of GitHub Pages sites from the organization's repositories. For more information, see "Managing the publication of GitHub Pages sites for your organization."</a:t>
            </a:r>
            <a:endParaRPr lang="ru-UA" dirty="0"/>
          </a:p>
        </p:txBody>
      </p:sp>
    </p:spTree>
    <p:extLst>
      <p:ext uri="{BB962C8B-B14F-4D97-AF65-F5344CB8AC3E}">
        <p14:creationId xmlns:p14="http://schemas.microsoft.com/office/powerpoint/2010/main" val="27779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Azure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202403</a:t>
            </a:r>
            <a:endParaRPr lang="ru-UA" sz="900">
              <a:solidFill>
                <a:schemeClr val="bg1"/>
              </a:solidFill>
            </a:endParaRPr>
          </a:p>
        </p:txBody>
      </p:sp>
      <p:sp>
        <p:nvSpPr>
          <p:cNvPr id="6" name="TextBox 5">
            <a:extLst>
              <a:ext uri="{FF2B5EF4-FFF2-40B4-BE49-F238E27FC236}">
                <a16:creationId xmlns:a16="http://schemas.microsoft.com/office/drawing/2014/main" id="{44CE86EE-6ADA-E483-D72A-747542295E67}"/>
              </a:ext>
            </a:extLst>
          </p:cNvPr>
          <p:cNvSpPr txBox="1"/>
          <p:nvPr/>
        </p:nvSpPr>
        <p:spPr>
          <a:xfrm>
            <a:off x="6274788" y="2438193"/>
            <a:ext cx="5432303" cy="2308324"/>
          </a:xfrm>
          <a:prstGeom prst="rect">
            <a:avLst/>
          </a:prstGeom>
          <a:noFill/>
        </p:spPr>
        <p:txBody>
          <a:bodyPr wrap="square">
            <a:spAutoFit/>
          </a:bodyPr>
          <a:lstStyle/>
          <a:p>
            <a:r>
              <a:rPr lang="en-US" dirty="0"/>
              <a:t>Azure DevOps is a Software as a service (SaaS) provided by Microsoft Azure that will reduce human efforts and automates the deployment and testing of an application. You can use no of services to deploy the application or complete the software development life cycle in a fast and efficient manner. previously Azure DevOps is also called Microsoft visual studio team services (VSTS).</a:t>
            </a:r>
            <a:endParaRPr lang="ru-UA" dirty="0"/>
          </a:p>
        </p:txBody>
      </p:sp>
    </p:spTree>
    <p:extLst>
      <p:ext uri="{BB962C8B-B14F-4D97-AF65-F5344CB8AC3E}">
        <p14:creationId xmlns:p14="http://schemas.microsoft.com/office/powerpoint/2010/main" val="8356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Services</a:t>
            </a:r>
          </a:p>
        </p:txBody>
      </p:sp>
      <p:pic>
        <p:nvPicPr>
          <p:cNvPr id="5" name="Picture 4">
            <a:extLst>
              <a:ext uri="{FF2B5EF4-FFF2-40B4-BE49-F238E27FC236}">
                <a16:creationId xmlns:a16="http://schemas.microsoft.com/office/drawing/2014/main" id="{A4BEC793-F7E8-D57E-E495-4A952075089A}"/>
              </a:ext>
            </a:extLst>
          </p:cNvPr>
          <p:cNvPicPr>
            <a:picLocks noChangeAspect="1"/>
          </p:cNvPicPr>
          <p:nvPr/>
        </p:nvPicPr>
        <p:blipFill>
          <a:blip r:embed="rId2"/>
          <a:stretch>
            <a:fillRect/>
          </a:stretch>
        </p:blipFill>
        <p:spPr>
          <a:xfrm>
            <a:off x="1028700" y="4907769"/>
            <a:ext cx="2094539" cy="86923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E1A5B1FA-DD39-ADB8-84F7-709A272BFF44}"/>
              </a:ext>
            </a:extLst>
          </p:cNvPr>
          <p:cNvSpPr txBox="1"/>
          <p:nvPr/>
        </p:nvSpPr>
        <p:spPr>
          <a:xfrm>
            <a:off x="4927476" y="1809733"/>
            <a:ext cx="6096000" cy="2862322"/>
          </a:xfrm>
          <a:prstGeom prst="rect">
            <a:avLst/>
          </a:prstGeom>
          <a:noFill/>
        </p:spPr>
        <p:txBody>
          <a:bodyPr wrap="square">
            <a:spAutoFit/>
          </a:bodyPr>
          <a:lstStyle/>
          <a:p>
            <a:r>
              <a:rPr lang="en-US" dirty="0"/>
              <a:t>Azure DevOps is a Software as a service (SaaS) it uses certain services to complete the software development lifecycle in an efficient manner with less amount of time following are some service which is used by Azure DevOps.</a:t>
            </a:r>
          </a:p>
          <a:p>
            <a:endParaRPr lang="en-US" dirty="0"/>
          </a:p>
          <a:p>
            <a:r>
              <a:rPr lang="en-US" dirty="0"/>
              <a:t>    Azure Test Plans</a:t>
            </a:r>
          </a:p>
          <a:p>
            <a:r>
              <a:rPr lang="en-US" dirty="0"/>
              <a:t>    Azure Boards</a:t>
            </a:r>
          </a:p>
          <a:p>
            <a:r>
              <a:rPr lang="en-US" dirty="0"/>
              <a:t>    Azure Repos</a:t>
            </a:r>
          </a:p>
          <a:p>
            <a:r>
              <a:rPr lang="en-US" dirty="0"/>
              <a:t>    Azure Pipeline</a:t>
            </a:r>
          </a:p>
          <a:p>
            <a:r>
              <a:rPr lang="en-US" dirty="0"/>
              <a:t>    Azure Artifacts</a:t>
            </a:r>
          </a:p>
        </p:txBody>
      </p:sp>
    </p:spTree>
    <p:extLst>
      <p:ext uri="{BB962C8B-B14F-4D97-AF65-F5344CB8AC3E}">
        <p14:creationId xmlns:p14="http://schemas.microsoft.com/office/powerpoint/2010/main" val="30719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pic>
        <p:nvPicPr>
          <p:cNvPr id="6" name="Picture 5">
            <a:extLst>
              <a:ext uri="{FF2B5EF4-FFF2-40B4-BE49-F238E27FC236}">
                <a16:creationId xmlns:a16="http://schemas.microsoft.com/office/drawing/2014/main" id="{B022E9A4-52AD-1F66-AC22-B0AE53D1145C}"/>
              </a:ext>
            </a:extLst>
          </p:cNvPr>
          <p:cNvPicPr>
            <a:picLocks noChangeAspect="1"/>
          </p:cNvPicPr>
          <p:nvPr/>
        </p:nvPicPr>
        <p:blipFill>
          <a:blip r:embed="rId2"/>
          <a:stretch>
            <a:fillRect/>
          </a:stretch>
        </p:blipFill>
        <p:spPr>
          <a:xfrm>
            <a:off x="1452226" y="5035263"/>
            <a:ext cx="1502578" cy="9278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A2927EEF-BDE4-4425-7B2B-8358A7E55E6B}"/>
              </a:ext>
            </a:extLst>
          </p:cNvPr>
          <p:cNvSpPr txBox="1"/>
          <p:nvPr/>
        </p:nvSpPr>
        <p:spPr>
          <a:xfrm>
            <a:off x="4818749" y="2274838"/>
            <a:ext cx="6096000" cy="2308324"/>
          </a:xfrm>
          <a:prstGeom prst="rect">
            <a:avLst/>
          </a:prstGeom>
          <a:noFill/>
        </p:spPr>
        <p:txBody>
          <a:bodyPr wrap="square">
            <a:spAutoFit/>
          </a:bodyPr>
          <a:lstStyle/>
          <a:p>
            <a:r>
              <a:rPr lang="en-US" dirty="0"/>
              <a:t>Azure Boards is a tool that helps teams plan, track, visualize, and discuss the work that needs to be done. It offers four different processes to choose from:</a:t>
            </a:r>
          </a:p>
          <a:p>
            <a:endParaRPr lang="en-US" dirty="0"/>
          </a:p>
          <a:p>
            <a:r>
              <a:rPr lang="en-US" dirty="0"/>
              <a:t>    CMMI</a:t>
            </a:r>
          </a:p>
          <a:p>
            <a:r>
              <a:rPr lang="en-US" dirty="0"/>
              <a:t>    Scrum</a:t>
            </a:r>
          </a:p>
          <a:p>
            <a:r>
              <a:rPr lang="en-US" dirty="0"/>
              <a:t>    Agile</a:t>
            </a:r>
          </a:p>
          <a:p>
            <a:r>
              <a:rPr lang="en-US" dirty="0"/>
              <a:t>    Basic</a:t>
            </a:r>
          </a:p>
        </p:txBody>
      </p:sp>
    </p:spTree>
    <p:extLst>
      <p:ext uri="{BB962C8B-B14F-4D97-AF65-F5344CB8AC3E}">
        <p14:creationId xmlns:p14="http://schemas.microsoft.com/office/powerpoint/2010/main" val="40145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pic>
        <p:nvPicPr>
          <p:cNvPr id="4" name="Picture 3">
            <a:extLst>
              <a:ext uri="{FF2B5EF4-FFF2-40B4-BE49-F238E27FC236}">
                <a16:creationId xmlns:a16="http://schemas.microsoft.com/office/drawing/2014/main" id="{9AF469C3-3B3B-F68D-E585-D3E50706787E}"/>
              </a:ext>
            </a:extLst>
          </p:cNvPr>
          <p:cNvPicPr>
            <a:picLocks noChangeAspect="1"/>
          </p:cNvPicPr>
          <p:nvPr/>
        </p:nvPicPr>
        <p:blipFill>
          <a:blip r:embed="rId2"/>
          <a:stretch>
            <a:fillRect/>
          </a:stretch>
        </p:blipFill>
        <p:spPr>
          <a:xfrm>
            <a:off x="1382812" y="5054982"/>
            <a:ext cx="1360388" cy="1154154"/>
          </a:xfrm>
          <a:prstGeom prst="rect">
            <a:avLst/>
          </a:prstGeom>
        </p:spPr>
      </p:pic>
      <p:sp>
        <p:nvSpPr>
          <p:cNvPr id="8" name="TextBox 7">
            <a:extLst>
              <a:ext uri="{FF2B5EF4-FFF2-40B4-BE49-F238E27FC236}">
                <a16:creationId xmlns:a16="http://schemas.microsoft.com/office/drawing/2014/main" id="{63582E4D-51E0-7C32-0B7E-EA43E9A420B8}"/>
              </a:ext>
            </a:extLst>
          </p:cNvPr>
          <p:cNvSpPr txBox="1"/>
          <p:nvPr/>
        </p:nvSpPr>
        <p:spPr>
          <a:xfrm>
            <a:off x="4927476" y="2640729"/>
            <a:ext cx="6096000" cy="1200329"/>
          </a:xfrm>
          <a:prstGeom prst="rect">
            <a:avLst/>
          </a:prstGeom>
          <a:noFill/>
        </p:spPr>
        <p:txBody>
          <a:bodyPr wrap="square">
            <a:spAutoFit/>
          </a:bodyPr>
          <a:lstStyle/>
          <a:p>
            <a:r>
              <a:rPr lang="en-US" dirty="0"/>
              <a:t>Azure Pipelines is a cloud service that can be used to automatically build, test, and deploy any code project. It is a cloud-agnostic CI/CD platform with support for containers or Kubernetes and works with any language or project type.</a:t>
            </a:r>
            <a:endParaRPr lang="ru-UA" dirty="0"/>
          </a:p>
        </p:txBody>
      </p:sp>
    </p:spTree>
    <p:extLst>
      <p:ext uri="{BB962C8B-B14F-4D97-AF65-F5344CB8AC3E}">
        <p14:creationId xmlns:p14="http://schemas.microsoft.com/office/powerpoint/2010/main" val="2946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Repos</a:t>
            </a:r>
          </a:p>
        </p:txBody>
      </p:sp>
      <p:pic>
        <p:nvPicPr>
          <p:cNvPr id="6" name="Picture 5">
            <a:extLst>
              <a:ext uri="{FF2B5EF4-FFF2-40B4-BE49-F238E27FC236}">
                <a16:creationId xmlns:a16="http://schemas.microsoft.com/office/drawing/2014/main" id="{9A2F53BF-A25F-C5EF-07AB-3F824C4EA8C5}"/>
              </a:ext>
            </a:extLst>
          </p:cNvPr>
          <p:cNvPicPr>
            <a:picLocks noChangeAspect="1"/>
          </p:cNvPicPr>
          <p:nvPr/>
        </p:nvPicPr>
        <p:blipFill>
          <a:blip r:embed="rId2"/>
          <a:stretch>
            <a:fillRect/>
          </a:stretch>
        </p:blipFill>
        <p:spPr>
          <a:xfrm>
            <a:off x="1632334" y="5121148"/>
            <a:ext cx="1097011" cy="84195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875BBE68-CA22-E766-7384-9CC92C704707}"/>
              </a:ext>
            </a:extLst>
          </p:cNvPr>
          <p:cNvSpPr txBox="1"/>
          <p:nvPr/>
        </p:nvSpPr>
        <p:spPr>
          <a:xfrm>
            <a:off x="4738255" y="2917728"/>
            <a:ext cx="6096000" cy="646331"/>
          </a:xfrm>
          <a:prstGeom prst="rect">
            <a:avLst/>
          </a:prstGeom>
          <a:noFill/>
        </p:spPr>
        <p:txBody>
          <a:bodyPr wrap="square">
            <a:spAutoFit/>
          </a:bodyPr>
          <a:lstStyle/>
          <a:p>
            <a:r>
              <a:rPr lang="en-US" dirty="0"/>
              <a:t>Azure Repos provides unlimited, cloud-hosted private, and public Git repos.</a:t>
            </a:r>
            <a:endParaRPr lang="ru-UA" dirty="0"/>
          </a:p>
        </p:txBody>
      </p:sp>
    </p:spTree>
    <p:extLst>
      <p:ext uri="{BB962C8B-B14F-4D97-AF65-F5344CB8AC3E}">
        <p14:creationId xmlns:p14="http://schemas.microsoft.com/office/powerpoint/2010/main" val="25031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Test Plans</a:t>
            </a:r>
          </a:p>
        </p:txBody>
      </p:sp>
      <p:pic>
        <p:nvPicPr>
          <p:cNvPr id="5" name="Picture 4">
            <a:extLst>
              <a:ext uri="{FF2B5EF4-FFF2-40B4-BE49-F238E27FC236}">
                <a16:creationId xmlns:a16="http://schemas.microsoft.com/office/drawing/2014/main" id="{8E7A6064-484E-B30C-7E3A-19B2D5316902}"/>
              </a:ext>
            </a:extLst>
          </p:cNvPr>
          <p:cNvPicPr>
            <a:picLocks noChangeAspect="1"/>
          </p:cNvPicPr>
          <p:nvPr/>
        </p:nvPicPr>
        <p:blipFill>
          <a:blip r:embed="rId2"/>
          <a:stretch>
            <a:fillRect/>
          </a:stretch>
        </p:blipFill>
        <p:spPr>
          <a:xfrm>
            <a:off x="1815194" y="5062939"/>
            <a:ext cx="1055912" cy="90016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5E95BF28-AE71-0DAD-50E2-AD17EBE73DCD}"/>
              </a:ext>
            </a:extLst>
          </p:cNvPr>
          <p:cNvSpPr txBox="1"/>
          <p:nvPr/>
        </p:nvSpPr>
        <p:spPr>
          <a:xfrm>
            <a:off x="4527804" y="1107744"/>
            <a:ext cx="6096000" cy="4524315"/>
          </a:xfrm>
          <a:prstGeom prst="rect">
            <a:avLst/>
          </a:prstGeom>
          <a:noFill/>
        </p:spPr>
        <p:txBody>
          <a:bodyPr wrap="square">
            <a:spAutoFit/>
          </a:bodyPr>
          <a:lstStyle/>
          <a:p>
            <a:r>
              <a:rPr lang="en-US" dirty="0"/>
              <a:t>Azure Test Plans provides manual and exploratory testing solutions. Azure DevOps is also compatible with various third-party tools.</a:t>
            </a:r>
          </a:p>
          <a:p>
            <a:endParaRPr lang="en-US" dirty="0"/>
          </a:p>
          <a:p>
            <a:r>
              <a:rPr lang="en-US" dirty="0"/>
              <a:t>Azure DevOps is flexible, platform-agnostic, and cloud-agnostic. This means that you don’t have to use all the services provided by Azure and Azure DevOps for your needs. You can choose the best services according to your requirements without any trouble. Azure DevOps is not platform dependent i.e. it doesn’t matter whether you are using Windows/Linux/Mac or whether you use .NET, C/C++, Python, or any other language for your development, Azure DevOps is compatible with almost all platforms, and languages. The story does not end here, it also does not matter whether you deploy your software to Azure, AWS, or GCP, continuous delivery is supported by all these cloud services.</a:t>
            </a:r>
            <a:endParaRPr lang="ru-UA" dirty="0"/>
          </a:p>
        </p:txBody>
      </p:sp>
    </p:spTree>
    <p:extLst>
      <p:ext uri="{BB962C8B-B14F-4D97-AF65-F5344CB8AC3E}">
        <p14:creationId xmlns:p14="http://schemas.microsoft.com/office/powerpoint/2010/main" val="421031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Artifacts</a:t>
            </a:r>
          </a:p>
        </p:txBody>
      </p:sp>
      <p:pic>
        <p:nvPicPr>
          <p:cNvPr id="6" name="Picture 5">
            <a:extLst>
              <a:ext uri="{FF2B5EF4-FFF2-40B4-BE49-F238E27FC236}">
                <a16:creationId xmlns:a16="http://schemas.microsoft.com/office/drawing/2014/main" id="{C1BEC785-1A5C-BC57-8AF1-75EF2EF4F5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78290"/>
            <a:ext cx="1318684" cy="758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9570D4E3-8053-FC35-7B1A-50EF248291D7}"/>
              </a:ext>
            </a:extLst>
          </p:cNvPr>
          <p:cNvSpPr txBox="1"/>
          <p:nvPr/>
        </p:nvSpPr>
        <p:spPr>
          <a:xfrm>
            <a:off x="4927476" y="2640729"/>
            <a:ext cx="6096000" cy="1200329"/>
          </a:xfrm>
          <a:prstGeom prst="rect">
            <a:avLst/>
          </a:prstGeom>
          <a:noFill/>
        </p:spPr>
        <p:txBody>
          <a:bodyPr wrap="square">
            <a:spAutoFit/>
          </a:bodyPr>
          <a:lstStyle/>
          <a:p>
            <a:r>
              <a:rPr lang="en-US" dirty="0"/>
              <a:t>Azure Artifacts lets you create, host, and share packages. It also provides integrated package management with support for Maven, </a:t>
            </a:r>
            <a:r>
              <a:rPr lang="en-US" dirty="0" err="1"/>
              <a:t>npm</a:t>
            </a:r>
            <a:r>
              <a:rPr lang="en-US" dirty="0"/>
              <a:t>, Python, and NuGet package feeds from public or private sources.</a:t>
            </a:r>
            <a:endParaRPr lang="ru-UA" dirty="0"/>
          </a:p>
        </p:txBody>
      </p:sp>
    </p:spTree>
    <p:extLst>
      <p:ext uri="{BB962C8B-B14F-4D97-AF65-F5344CB8AC3E}">
        <p14:creationId xmlns:p14="http://schemas.microsoft.com/office/powerpoint/2010/main" val="140104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Advanced Security</a:t>
            </a:r>
          </a:p>
        </p:txBody>
      </p:sp>
      <p:pic>
        <p:nvPicPr>
          <p:cNvPr id="5" name="Picture 4">
            <a:extLst>
              <a:ext uri="{FF2B5EF4-FFF2-40B4-BE49-F238E27FC236}">
                <a16:creationId xmlns:a16="http://schemas.microsoft.com/office/drawing/2014/main" id="{C9E7A61D-7A9F-90BF-2073-99800DC02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15849"/>
            <a:ext cx="1318684" cy="8472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7EB6A943-74DA-9917-3BC2-245F69C49D96}"/>
              </a:ext>
            </a:extLst>
          </p:cNvPr>
          <p:cNvSpPr txBox="1"/>
          <p:nvPr/>
        </p:nvSpPr>
        <p:spPr>
          <a:xfrm>
            <a:off x="4927476" y="2690336"/>
            <a:ext cx="6096000" cy="1477328"/>
          </a:xfrm>
          <a:prstGeom prst="rect">
            <a:avLst/>
          </a:prstGeom>
          <a:noFill/>
        </p:spPr>
        <p:txBody>
          <a:bodyPr wrap="square">
            <a:spAutoFit/>
          </a:bodyPr>
          <a:lstStyle/>
          <a:p>
            <a:r>
              <a:rPr lang="en-US" dirty="0"/>
              <a:t>GitHub Advanced Security is an application security (AppSec) testing service that’s embedded in the developer workflow. It empowers developer, security, and operations (</a:t>
            </a:r>
            <a:r>
              <a:rPr lang="en-US" dirty="0" err="1"/>
              <a:t>DevSecOps</a:t>
            </a:r>
            <a:r>
              <a:rPr lang="en-US" dirty="0"/>
              <a:t>) teams to prioritize innovation and enhance developer productivity without sacrificing security.</a:t>
            </a:r>
            <a:endParaRPr lang="ru-UA" dirty="0"/>
          </a:p>
        </p:txBody>
      </p:sp>
    </p:spTree>
    <p:extLst>
      <p:ext uri="{BB962C8B-B14F-4D97-AF65-F5344CB8AC3E}">
        <p14:creationId xmlns:p14="http://schemas.microsoft.com/office/powerpoint/2010/main" val="70102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28349157"/>
              </p:ext>
            </p:extLst>
          </p:nvPr>
        </p:nvGraphicFramePr>
        <p:xfrm>
          <a:off x="4644525" y="2013065"/>
          <a:ext cx="6390623" cy="322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(getting started)</a:t>
            </a:r>
          </a:p>
        </p:txBody>
      </p:sp>
      <p:pic>
        <p:nvPicPr>
          <p:cNvPr id="6" name="Picture 5">
            <a:extLst>
              <a:ext uri="{FF2B5EF4-FFF2-40B4-BE49-F238E27FC236}">
                <a16:creationId xmlns:a16="http://schemas.microsoft.com/office/drawing/2014/main" id="{A6296786-68CA-315E-9A7E-1157749A9EE6}"/>
              </a:ext>
            </a:extLst>
          </p:cNvPr>
          <p:cNvPicPr>
            <a:picLocks noChangeAspect="1"/>
          </p:cNvPicPr>
          <p:nvPr/>
        </p:nvPicPr>
        <p:blipFill>
          <a:blip r:embed="rId2"/>
          <a:stretch>
            <a:fillRect/>
          </a:stretch>
        </p:blipFill>
        <p:spPr>
          <a:xfrm>
            <a:off x="1410662" y="5156150"/>
            <a:ext cx="1269091" cy="47590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4A5BCB8D-1396-5DAE-F1DF-0DCC6242AB7C}"/>
              </a:ext>
            </a:extLst>
          </p:cNvPr>
          <p:cNvSpPr txBox="1"/>
          <p:nvPr/>
        </p:nvSpPr>
        <p:spPr>
          <a:xfrm>
            <a:off x="4388239" y="1671233"/>
            <a:ext cx="7554379" cy="3139321"/>
          </a:xfrm>
          <a:prstGeom prst="rect">
            <a:avLst/>
          </a:prstGeom>
          <a:noFill/>
        </p:spPr>
        <p:txBody>
          <a:bodyPr wrap="square">
            <a:spAutoFit/>
          </a:bodyPr>
          <a:lstStyle/>
          <a:p>
            <a:r>
              <a:rPr lang="en-US" sz="1100" dirty="0"/>
              <a:t>Step 1: Set up a Microsoft Azure DevOps account. by clicking on My Azure DevOps </a:t>
            </a:r>
            <a:r>
              <a:rPr lang="en-US" sz="1100" dirty="0" err="1"/>
              <a:t>Organizationnization</a:t>
            </a:r>
            <a:r>
              <a:rPr lang="en-US" sz="1100" dirty="0"/>
              <a:t>.</a:t>
            </a:r>
          </a:p>
          <a:p>
            <a:endParaRPr lang="en-US" sz="1100" dirty="0"/>
          </a:p>
          <a:p>
            <a:r>
              <a:rPr lang="en-US" sz="1100" dirty="0"/>
              <a:t>Follow the instructions after completion of that you can start using the Azure DevOps.</a:t>
            </a:r>
          </a:p>
          <a:p>
            <a:endParaRPr lang="en-US" sz="1100" dirty="0"/>
          </a:p>
          <a:p>
            <a:r>
              <a:rPr lang="en-US" sz="1100" dirty="0"/>
              <a:t>Step 2: Create an organization with the name of your company or if it is a personal project give the name of the organization according to your interest. The organization represents the </a:t>
            </a:r>
            <a:r>
              <a:rPr lang="en-US" sz="1100" dirty="0" err="1"/>
              <a:t>no.of</a:t>
            </a:r>
            <a:r>
              <a:rPr lang="en-US" sz="1100" dirty="0"/>
              <a:t> projects that you are going to deal with.</a:t>
            </a:r>
          </a:p>
          <a:p>
            <a:endParaRPr lang="en-US" sz="1100" dirty="0"/>
          </a:p>
          <a:p>
            <a:r>
              <a:rPr lang="en-US" sz="1100" dirty="0"/>
              <a:t>After clicking on create a new organization you can give the name of the organization as shown below.</a:t>
            </a:r>
          </a:p>
          <a:p>
            <a:endParaRPr lang="en-US" sz="1100" dirty="0"/>
          </a:p>
          <a:p>
            <a:r>
              <a:rPr lang="en-US" sz="1100" dirty="0"/>
              <a:t>Step 3: Setup the Azure Repos which is a version control tool by which you push or pull the code depending upon your need the version control that is used in Azure Repo is the most commonly used Repo which is GIT.</a:t>
            </a:r>
          </a:p>
          <a:p>
            <a:endParaRPr lang="en-US" sz="1100" dirty="0"/>
          </a:p>
          <a:p>
            <a:r>
              <a:rPr lang="en-US" sz="1100" dirty="0"/>
              <a:t>Step 4: Set up the pipeline for automating the continuous integration and continuous deployment by using pipelines. Pipeline plays a major role in DevOps and Azure DevOps which will reduce human efforts. You can set up your pipeline by clicking on create pipeline as shown in the following image.</a:t>
            </a:r>
          </a:p>
          <a:p>
            <a:endParaRPr lang="en-US" sz="1100" dirty="0"/>
          </a:p>
          <a:p>
            <a:r>
              <a:rPr lang="en-US" sz="1100" dirty="0"/>
              <a:t>Step 4: Set up the Azure test plans to perform the automated or manual testing on the source code or you can also integrate some automation tools with the Azure test plan as shown in the following figure.</a:t>
            </a:r>
          </a:p>
        </p:txBody>
      </p:sp>
    </p:spTree>
    <p:extLst>
      <p:ext uri="{BB962C8B-B14F-4D97-AF65-F5344CB8AC3E}">
        <p14:creationId xmlns:p14="http://schemas.microsoft.com/office/powerpoint/2010/main" val="16684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P</a:t>
            </a:r>
            <a:r>
              <a:rPr lang="en-US" sz="3600" kern="1200">
                <a:solidFill>
                  <a:srgbClr val="FFFFFF"/>
                </a:solidFill>
                <a:latin typeface="+mj-lt"/>
                <a:ea typeface="+mj-ea"/>
                <a:cs typeface="+mj-cs"/>
              </a:rPr>
              <a:t>ipeline (in use)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4" name="TextBox 3">
            <a:extLst>
              <a:ext uri="{FF2B5EF4-FFF2-40B4-BE49-F238E27FC236}">
                <a16:creationId xmlns:a16="http://schemas.microsoft.com/office/drawing/2014/main" id="{BB8D013F-31AC-E845-3ED8-53EDC38D14EF}"/>
              </a:ext>
            </a:extLst>
          </p:cNvPr>
          <p:cNvSpPr txBox="1"/>
          <p:nvPr/>
        </p:nvSpPr>
        <p:spPr>
          <a:xfrm>
            <a:off x="7038109" y="3056228"/>
            <a:ext cx="1219200" cy="369332"/>
          </a:xfrm>
          <a:prstGeom prst="rect">
            <a:avLst/>
          </a:prstGeom>
          <a:noFill/>
        </p:spPr>
        <p:txBody>
          <a:bodyPr wrap="square" rtlCol="0">
            <a:spAutoFit/>
          </a:bodyPr>
          <a:lstStyle/>
          <a:p>
            <a:r>
              <a:rPr lang="en-US" dirty="0"/>
              <a:t>DEMO</a:t>
            </a:r>
            <a:endParaRPr lang="ru-UA" dirty="0"/>
          </a:p>
        </p:txBody>
      </p:sp>
    </p:spTree>
    <p:extLst>
      <p:ext uri="{BB962C8B-B14F-4D97-AF65-F5344CB8AC3E}">
        <p14:creationId xmlns:p14="http://schemas.microsoft.com/office/powerpoint/2010/main" val="3623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GitHub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p>
        </p:txBody>
      </p:sp>
      <p:pic>
        <p:nvPicPr>
          <p:cNvPr id="5" name="Picture 4" descr="A screenshot of a computer&#10;&#10;Description automatically generated">
            <a:extLst>
              <a:ext uri="{FF2B5EF4-FFF2-40B4-BE49-F238E27FC236}">
                <a16:creationId xmlns:a16="http://schemas.microsoft.com/office/drawing/2014/main" id="{48B8D675-CA93-B1DA-C8B0-E9A8D9721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72116" y="5230246"/>
            <a:ext cx="1859011" cy="6506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38F38C99-3FFF-CC1B-A865-D41BAF094870}"/>
              </a:ext>
            </a:extLst>
          </p:cNvPr>
          <p:cNvSpPr txBox="1"/>
          <p:nvPr/>
        </p:nvSpPr>
        <p:spPr>
          <a:xfrm>
            <a:off x="4419599" y="488383"/>
            <a:ext cx="7287491" cy="5909310"/>
          </a:xfrm>
          <a:prstGeom prst="rect">
            <a:avLst/>
          </a:prstGeom>
          <a:noFill/>
        </p:spPr>
        <p:txBody>
          <a:bodyPr wrap="square">
            <a:spAutoFit/>
          </a:bodyPr>
          <a:lstStyle/>
          <a:p>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endParaRPr lang="en-US" dirty="0"/>
          </a:p>
          <a:p>
            <a:r>
              <a:rPr lang="en-US" dirty="0"/>
              <a:t>GitHub Actions goes beyond just DevOps and lets you run workflows when other events happen in your repository. For example, you can run a workflow to automatically add the appropriate labels whenever someone creates a new issue in your repository.</a:t>
            </a:r>
          </a:p>
          <a:p>
            <a:endParaRPr lang="en-US" dirty="0"/>
          </a:p>
          <a:p>
            <a:r>
              <a:rPr lang="en-US" dirty="0"/>
              <a:t>GitHub provides Linux, Windows, and macOS virtual machines to run your workflows, or you can host your own self-hosted runners in your own data center or cloud infrastructure.</a:t>
            </a:r>
          </a:p>
          <a:p>
            <a:endParaRPr lang="en-US" dirty="0"/>
          </a:p>
          <a:p>
            <a:r>
              <a:rPr lang="en-US" dirty="0"/>
              <a:t>You can configure a GitHub Actions workflow to be triggered when an event occurs in your repository, such as a pull request being opened or an issue being created. Your workflow contains one or more jobs which can run in sequential order or in parallel. Each job will run inside its own virtual machine runner, or inside a container, and has one or more steps that either run a script that you define or run an action, which is a reusable extension that can simplify your workflow.</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(workflows)</a:t>
            </a:r>
          </a:p>
        </p:txBody>
      </p:sp>
      <p:pic>
        <p:nvPicPr>
          <p:cNvPr id="4" name="Picture 3">
            <a:extLst>
              <a:ext uri="{FF2B5EF4-FFF2-40B4-BE49-F238E27FC236}">
                <a16:creationId xmlns:a16="http://schemas.microsoft.com/office/drawing/2014/main" id="{FCFA766F-83CB-5C1C-AAE0-E7EBDC3565E1}"/>
              </a:ext>
            </a:extLst>
          </p:cNvPr>
          <p:cNvPicPr>
            <a:picLocks noChangeAspect="1"/>
          </p:cNvPicPr>
          <p:nvPr/>
        </p:nvPicPr>
        <p:blipFill>
          <a:blip r:embed="rId2"/>
          <a:stretch>
            <a:fillRect/>
          </a:stretch>
        </p:blipFill>
        <p:spPr>
          <a:xfrm>
            <a:off x="1133571" y="5075366"/>
            <a:ext cx="2191520" cy="6903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2F53A0FB-CBBF-56F6-D0C7-F065FF56D201}"/>
              </a:ext>
            </a:extLst>
          </p:cNvPr>
          <p:cNvSpPr txBox="1"/>
          <p:nvPr/>
        </p:nvSpPr>
        <p:spPr>
          <a:xfrm>
            <a:off x="4738255" y="1582340"/>
            <a:ext cx="6096000" cy="3693319"/>
          </a:xfrm>
          <a:prstGeom prst="rect">
            <a:avLst/>
          </a:prstGeom>
          <a:noFill/>
        </p:spPr>
        <p:txBody>
          <a:bodyPr wrap="square">
            <a:spAutoFit/>
          </a:bodyPr>
          <a:lstStyle/>
          <a:p>
            <a:r>
              <a:rPr lang="en-US" dirty="0"/>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dirty="0"/>
          </a:p>
          <a:p>
            <a:r>
              <a:rPr lang="en-US" dirty="0"/>
              <a:t>Workflows are defined in the .</a:t>
            </a:r>
            <a:r>
              <a:rPr lang="en-US" dirty="0" err="1"/>
              <a:t>github</a:t>
            </a:r>
            <a:r>
              <a:rPr lang="en-US" dirty="0"/>
              <a:t>/workflows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endParaRPr lang="ru-UA" dirty="0"/>
          </a:p>
        </p:txBody>
      </p:sp>
    </p:spTree>
    <p:extLst>
      <p:ext uri="{BB962C8B-B14F-4D97-AF65-F5344CB8AC3E}">
        <p14:creationId xmlns:p14="http://schemas.microsoft.com/office/powerpoint/2010/main" val="26638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(events)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7" name="TextBox 6">
            <a:extLst>
              <a:ext uri="{FF2B5EF4-FFF2-40B4-BE49-F238E27FC236}">
                <a16:creationId xmlns:a16="http://schemas.microsoft.com/office/drawing/2014/main" id="{51851773-D242-E7C0-784C-81973E41A18D}"/>
              </a:ext>
            </a:extLst>
          </p:cNvPr>
          <p:cNvSpPr txBox="1"/>
          <p:nvPr/>
        </p:nvSpPr>
        <p:spPr>
          <a:xfrm>
            <a:off x="4793673" y="2219328"/>
            <a:ext cx="6096000" cy="1754326"/>
          </a:xfrm>
          <a:prstGeom prst="rect">
            <a:avLst/>
          </a:prstGeom>
          <a:noFill/>
        </p:spPr>
        <p:txBody>
          <a:bodyPr wrap="square">
            <a:spAutoFit/>
          </a:bodyPr>
          <a:lstStyle/>
          <a:p>
            <a:r>
              <a:rPr lang="en-US" dirty="0"/>
              <a:t>An event is a specific activity in a repository that triggers a workflow run. For example, activity can originate from GitHub when someone creates a pull request, opens an issue, or pushes a commit to a repository. You can also trigger a workflow to run on a schedule, by posting to a REST API, or manually.</a:t>
            </a:r>
            <a:endParaRPr lang="ru-UA" dirty="0"/>
          </a:p>
        </p:txBody>
      </p:sp>
    </p:spTree>
    <p:extLst>
      <p:ext uri="{BB962C8B-B14F-4D97-AF65-F5344CB8AC3E}">
        <p14:creationId xmlns:p14="http://schemas.microsoft.com/office/powerpoint/2010/main" val="6297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(jobs)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0E4712DF-C5FE-F37F-C135-D8FC65FD71C8}"/>
              </a:ext>
            </a:extLst>
          </p:cNvPr>
          <p:cNvSpPr txBox="1"/>
          <p:nvPr/>
        </p:nvSpPr>
        <p:spPr>
          <a:xfrm>
            <a:off x="5067300" y="889843"/>
            <a:ext cx="6096000" cy="5078313"/>
          </a:xfrm>
          <a:prstGeom prst="rect">
            <a:avLst/>
          </a:prstGeom>
          <a:noFill/>
        </p:spPr>
        <p:txBody>
          <a:bodyPr wrap="square">
            <a:spAutoFit/>
          </a:bodyPr>
          <a:lstStyle/>
          <a:p>
            <a:r>
              <a:rPr lang="en-US" dirty="0"/>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dirty="0"/>
          </a:p>
          <a:p>
            <a:r>
              <a:rPr lang="en-US" dirty="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ru-UA" dirty="0"/>
          </a:p>
        </p:txBody>
      </p:sp>
    </p:spTree>
    <p:extLst>
      <p:ext uri="{BB962C8B-B14F-4D97-AF65-F5344CB8AC3E}">
        <p14:creationId xmlns:p14="http://schemas.microsoft.com/office/powerpoint/2010/main" val="303451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(actions)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5" name="TextBox 4">
            <a:extLst>
              <a:ext uri="{FF2B5EF4-FFF2-40B4-BE49-F238E27FC236}">
                <a16:creationId xmlns:a16="http://schemas.microsoft.com/office/drawing/2014/main" id="{0E4712DF-C5FE-F37F-C135-D8FC65FD71C8}"/>
              </a:ext>
            </a:extLst>
          </p:cNvPr>
          <p:cNvSpPr txBox="1"/>
          <p:nvPr/>
        </p:nvSpPr>
        <p:spPr>
          <a:xfrm>
            <a:off x="5004955" y="1967266"/>
            <a:ext cx="6096000" cy="2585323"/>
          </a:xfrm>
          <a:prstGeom prst="rect">
            <a:avLst/>
          </a:prstGeom>
          <a:noFill/>
        </p:spPr>
        <p:txBody>
          <a:bodyPr wrap="square">
            <a:spAutoFit/>
          </a:bodyPr>
          <a:lstStyle/>
          <a:p>
            <a:r>
              <a:rPr lang="en-US" dirty="0"/>
              <a:t>An </a:t>
            </a:r>
            <a:r>
              <a:rPr lang="en-US" i="1" dirty="0"/>
              <a:t>action</a:t>
            </a:r>
            <a:r>
              <a:rPr lang="en-US" dirty="0"/>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r>
              <a:rPr lang="en-US" dirty="0"/>
              <a:t>You can write your own actions, or you can find actions to use in your workflows in the GitHub Marketplace.</a:t>
            </a:r>
          </a:p>
        </p:txBody>
      </p:sp>
    </p:spTree>
    <p:extLst>
      <p:ext uri="{BB962C8B-B14F-4D97-AF65-F5344CB8AC3E}">
        <p14:creationId xmlns:p14="http://schemas.microsoft.com/office/powerpoint/2010/main" val="3867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(runners)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202403</a:t>
            </a:r>
          </a:p>
        </p:txBody>
      </p:sp>
      <p:sp>
        <p:nvSpPr>
          <p:cNvPr id="6" name="TextBox 5">
            <a:extLst>
              <a:ext uri="{FF2B5EF4-FFF2-40B4-BE49-F238E27FC236}">
                <a16:creationId xmlns:a16="http://schemas.microsoft.com/office/drawing/2014/main" id="{AA2CEE1E-78C8-7295-B0CD-DC0B0D71DAC3}"/>
              </a:ext>
            </a:extLst>
          </p:cNvPr>
          <p:cNvSpPr txBox="1"/>
          <p:nvPr/>
        </p:nvSpPr>
        <p:spPr>
          <a:xfrm>
            <a:off x="4927476" y="1929200"/>
            <a:ext cx="6096000" cy="2308324"/>
          </a:xfrm>
          <a:prstGeom prst="rect">
            <a:avLst/>
          </a:prstGeom>
          <a:noFill/>
        </p:spPr>
        <p:txBody>
          <a:bodyPr wrap="square">
            <a:spAutoFit/>
          </a:bodyPr>
          <a:lstStyle/>
          <a:p>
            <a:r>
              <a:rPr lang="en-US" dirty="0"/>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 If you need a different operating system or require a specific hardware configuration, you can host your own runners.</a:t>
            </a:r>
            <a:endParaRPr lang="ru-UA" dirty="0"/>
          </a:p>
        </p:txBody>
      </p:sp>
    </p:spTree>
    <p:extLst>
      <p:ext uri="{BB962C8B-B14F-4D97-AF65-F5344CB8AC3E}">
        <p14:creationId xmlns:p14="http://schemas.microsoft.com/office/powerpoint/2010/main" val="98326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2018</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Step 3. Deployment Automatization</vt:lpstr>
      <vt:lpstr>Agenda</vt:lpstr>
      <vt:lpstr>GitHub DevOps</vt:lpstr>
      <vt:lpstr>GitHub Actions</vt:lpstr>
      <vt:lpstr>GitHub Actions (workflows)</vt:lpstr>
      <vt:lpstr>GitHub Actions (events)</vt:lpstr>
      <vt:lpstr>GitHub Actions (jobs)</vt:lpstr>
      <vt:lpstr>GitHub Actions (actions)</vt:lpstr>
      <vt:lpstr>GitHub Actions (runners)</vt:lpstr>
      <vt:lpstr>GitHub Packages</vt:lpstr>
      <vt:lpstr>GitHub Pages</vt:lpstr>
      <vt:lpstr>Azure DevOps</vt:lpstr>
      <vt:lpstr>Azure DevOps Services</vt:lpstr>
      <vt:lpstr>Azure Boards</vt:lpstr>
      <vt:lpstr>Azure Boards</vt:lpstr>
      <vt:lpstr>Azure Repos</vt:lpstr>
      <vt:lpstr>Azure Test Plans</vt:lpstr>
      <vt:lpstr>Azure Artifacts</vt:lpstr>
      <vt:lpstr>Azure Advanced Security</vt:lpstr>
      <vt:lpstr>Azure DevOps (getting started)</vt:lpstr>
      <vt:lpstr>Azure Pipeline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6</cp:revision>
  <dcterms:created xsi:type="dcterms:W3CDTF">2024-01-24T15:54:01Z</dcterms:created>
  <dcterms:modified xsi:type="dcterms:W3CDTF">2024-02-27T11:05:31Z</dcterms:modified>
</cp:coreProperties>
</file>