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5"/>
  </p:notesMasterIdLst>
  <p:sldIdLst>
    <p:sldId id="302" r:id="rId3"/>
    <p:sldId id="303" r:id="rId4"/>
    <p:sldId id="256" r:id="rId5"/>
    <p:sldId id="268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Cloud Computing" id="{09CA0578-9490-4F4F-A6FA-697E70E6C9E0}">
          <p14:sldIdLst>
            <p14:sldId id="256"/>
            <p14:sldId id="268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AWS" id="{F9A2BFE9-4BDC-4A0F-A045-11531F92CB8C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Azure" id="{37CA3DE0-8364-461F-87B3-E5B29FF81FB8}">
          <p14:sldIdLst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64282-8772-44DD-ADE1-6DE4E20DF9D4}" v="54" dt="2024-01-31T08:21:47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9:07:09.665" v="584" actId="20577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1T09:07:09.665" v="58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1T09:07:09.665" v="58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13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Cloud Computing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AWS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2B7ED56E-EBC9-461A-8FD4-163FA2169B7C}">
      <dgm:prSet/>
      <dgm:spPr/>
      <dgm:t>
        <a:bodyPr/>
        <a:lstStyle/>
        <a:p>
          <a:r>
            <a:rPr lang="en-US" dirty="0"/>
            <a:t>Azure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C71D7821-CC2C-4ED6-BFBE-FAE3CC2E8DA1}" type="parTrans" cxnId="{BF555944-BDA0-488C-8626-E7431C0B2A69}">
      <dgm:prSet/>
      <dgm:spPr/>
      <dgm:t>
        <a:bodyPr/>
        <a:lstStyle/>
        <a:p>
          <a:endParaRPr lang="ru-UA"/>
        </a:p>
      </dgm:t>
    </dgm:pt>
    <dgm:pt modelId="{CD9A4AA0-7D39-41C7-9C1A-118ECBD08BD8}" type="sibTrans" cxnId="{BF555944-BDA0-488C-8626-E7431C0B2A69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F48DE76-B89B-4A74-A00B-7781F893FA11}" type="pres">
      <dgm:prSet presAssocID="{474E530C-8388-441E-8514-9E5C43069E6C}" presName="sp" presStyleCnt="0"/>
      <dgm:spPr/>
    </dgm:pt>
    <dgm:pt modelId="{3E340D75-502F-4147-A22B-12FB71A3EA65}" type="pres">
      <dgm:prSet presAssocID="{2B7ED56E-EBC9-461A-8FD4-163FA2169B7C}" presName="linNode" presStyleCnt="0"/>
      <dgm:spPr/>
    </dgm:pt>
    <dgm:pt modelId="{9C41D13D-9CC8-48E3-B766-D9CB4071F417}" type="pres">
      <dgm:prSet presAssocID="{2B7ED56E-EBC9-461A-8FD4-163FA2169B7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0091702-3A6F-42AF-AB1A-21EEAB08BD84}" type="presOf" srcId="{2B7ED56E-EBC9-461A-8FD4-163FA2169B7C}" destId="{9C41D13D-9CC8-48E3-B766-D9CB4071F417}" srcOrd="0" destOrd="0" presId="urn:microsoft.com/office/officeart/2005/8/layout/vList5"/>
    <dgm:cxn modelId="{BF555944-BDA0-488C-8626-E7431C0B2A69}" srcId="{1C600E66-A0CB-470F-8514-C91590285CB3}" destId="{2B7ED56E-EBC9-461A-8FD4-163FA2169B7C}" srcOrd="2" destOrd="0" parTransId="{C71D7821-CC2C-4ED6-BFBE-FAE3CC2E8DA1}" sibTransId="{CD9A4AA0-7D39-41C7-9C1A-118ECBD08BD8}"/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  <dgm:cxn modelId="{D765BC93-E9CA-4FCD-9D9E-58F39FC16382}" type="presParOf" srcId="{76D6B6BC-F8F0-4466-930A-673E438AD175}" destId="{FF48DE76-B89B-4A74-A00B-7781F893FA11}" srcOrd="3" destOrd="0" presId="urn:microsoft.com/office/officeart/2005/8/layout/vList5"/>
    <dgm:cxn modelId="{A14AD7B0-BB9C-48B0-8938-D227B4AFC8CB}" type="presParOf" srcId="{76D6B6BC-F8F0-4466-930A-673E438AD175}" destId="{3E340D75-502F-4147-A22B-12FB71A3EA65}" srcOrd="4" destOrd="0" presId="urn:microsoft.com/office/officeart/2005/8/layout/vList5"/>
    <dgm:cxn modelId="{F4703A48-C8E3-48BF-8498-747A5B122CF1}" type="presParOf" srcId="{3E340D75-502F-4147-A22B-12FB71A3EA65}" destId="{9C41D13D-9CC8-48E3-B766-D9CB4071F41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1711"/>
          <a:ext cx="2300624" cy="1129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Cloud Computing</a:t>
          </a:r>
        </a:p>
      </dsp:txBody>
      <dsp:txXfrm>
        <a:off x="2100142" y="56854"/>
        <a:ext cx="2190338" cy="1019319"/>
      </dsp:txXfrm>
    </dsp:sp>
    <dsp:sp modelId="{B6CE390F-56AC-45A8-A0DF-3A7B8C2FEB1E}">
      <dsp:nvSpPr>
        <dsp:cNvPr id="0" name=""/>
        <dsp:cNvSpPr/>
      </dsp:nvSpPr>
      <dsp:spPr>
        <a:xfrm>
          <a:off x="2044999" y="1187797"/>
          <a:ext cx="2300624" cy="1129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AWS</a:t>
          </a:r>
        </a:p>
      </dsp:txBody>
      <dsp:txXfrm>
        <a:off x="2100142" y="1242940"/>
        <a:ext cx="2190338" cy="1019319"/>
      </dsp:txXfrm>
    </dsp:sp>
    <dsp:sp modelId="{9C41D13D-9CC8-48E3-B766-D9CB4071F417}">
      <dsp:nvSpPr>
        <dsp:cNvPr id="0" name=""/>
        <dsp:cNvSpPr/>
      </dsp:nvSpPr>
      <dsp:spPr>
        <a:xfrm>
          <a:off x="2044999" y="2373883"/>
          <a:ext cx="2300624" cy="1129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Azure</a:t>
          </a:r>
        </a:p>
      </dsp:txBody>
      <dsp:txXfrm>
        <a:off x="2100142" y="2429026"/>
        <a:ext cx="2190338" cy="1019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31.01.2024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31.01.2024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31.01.2024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31.01.2024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31.01.2024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31.01.2024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31.01.2024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31.01.2024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chemeClr val="bg1"/>
                </a:solidFill>
              </a:rPr>
              <a:t>Step 4. </a:t>
            </a:r>
            <a:r>
              <a:rPr lang="en-US" sz="8000" dirty="0">
                <a:solidFill>
                  <a:schemeClr val="bg1"/>
                </a:solidFill>
              </a:rPr>
              <a:t>Cloud Platforms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Community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C095D-23A0-6EB5-A692-3463FA17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4" y="1469015"/>
            <a:ext cx="7258052" cy="362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2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Multicloud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57A9F-BD9C-A31F-7352-3F6C528D2EE0}"/>
              </a:ext>
            </a:extLst>
          </p:cNvPr>
          <p:cNvSpPr/>
          <p:nvPr/>
        </p:nvSpPr>
        <p:spPr>
          <a:xfrm>
            <a:off x="6096000" y="1717964"/>
            <a:ext cx="4835236" cy="31898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49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Shared Responsibility Model in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84153-5E83-C592-CA51-70C2A75A0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746" y="1226892"/>
            <a:ext cx="7449308" cy="419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Amazon Web Services (AWS)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Fundamentals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7311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Identity and Access Management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2B67A-3041-F4A9-227C-D55324211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74" y="1454932"/>
            <a:ext cx="7432148" cy="37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Services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(EC2)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07613-C653-F3B8-30C3-06F48715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69" y="497117"/>
            <a:ext cx="5706614" cy="51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Services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(Lambda Function)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CA0E5-C7C0-5485-0D63-615AE333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280" y="2363331"/>
            <a:ext cx="7722239" cy="21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4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 Services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(Container Service)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20DF2-D833-480D-E1E8-F7CB11EB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009" y="1727021"/>
            <a:ext cx="7242464" cy="34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42223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Storage Service (AWS S3)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1FDE0-C929-D54E-5849-7BB80024BE7F}"/>
              </a:ext>
            </a:extLst>
          </p:cNvPr>
          <p:cNvSpPr/>
          <p:nvPr/>
        </p:nvSpPr>
        <p:spPr>
          <a:xfrm>
            <a:off x="5597236" y="1574019"/>
            <a:ext cx="5430982" cy="3510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544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774275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Elastic Block Store(EBS)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1FDE0-C929-D54E-5849-7BB80024BE7F}"/>
              </a:ext>
            </a:extLst>
          </p:cNvPr>
          <p:cNvSpPr/>
          <p:nvPr/>
        </p:nvSpPr>
        <p:spPr>
          <a:xfrm>
            <a:off x="5597236" y="1574019"/>
            <a:ext cx="5430982" cy="3510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18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Virtual Private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D8061-02B1-D0E3-327E-EA7A0006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558511"/>
            <a:ext cx="7581620" cy="49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9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Connect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24C32-8778-CC09-1D6D-A4281919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19" y="766205"/>
            <a:ext cx="4343072" cy="54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4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Relational Database Service (Amazon RDS)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D0CCB-06B6-92DA-7675-CE06ED94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22" y="1967266"/>
            <a:ext cx="6833508" cy="34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0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DynamoDB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96758-7109-1721-DE30-C0FF9CDF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65" y="1764735"/>
            <a:ext cx="6855269" cy="29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6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Aurora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FF6D0-1A8F-26B6-849C-674F283FA0E9}"/>
              </a:ext>
            </a:extLst>
          </p:cNvPr>
          <p:cNvSpPr/>
          <p:nvPr/>
        </p:nvSpPr>
        <p:spPr>
          <a:xfrm>
            <a:off x="6096000" y="1967266"/>
            <a:ext cx="4932218" cy="2940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08917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CloudWatch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FF6D0-1A8F-26B6-849C-674F283FA0E9}"/>
              </a:ext>
            </a:extLst>
          </p:cNvPr>
          <p:cNvSpPr/>
          <p:nvPr/>
        </p:nvSpPr>
        <p:spPr>
          <a:xfrm>
            <a:off x="6096000" y="1967266"/>
            <a:ext cx="4932218" cy="2940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0641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CloudTrail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 descr="A diagram of a cloud trail&#10;&#10;Description automatically generated">
            <a:extLst>
              <a:ext uri="{FF2B5EF4-FFF2-40B4-BE49-F238E27FC236}">
                <a16:creationId xmlns:a16="http://schemas.microsoft.com/office/drawing/2014/main" id="{5C145B81-D34E-136C-7309-B7B0ADFA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06" y="1754994"/>
            <a:ext cx="70675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5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1967266"/>
            <a:ext cx="274089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Explorer &amp; Cost Management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C67907-10CD-C23C-2ED8-4A2A2A011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76" y="1237465"/>
            <a:ext cx="6823648" cy="40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26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Microsoft Azure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7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Cloud Computing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Fundamentals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02396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Identity - Microsoft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Entra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7166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3600" dirty="0">
                <a:solidFill>
                  <a:srgbClr val="FFFFFF"/>
                </a:solidFill>
              </a:rPr>
              <a:t>Compute – Azure VM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F707B-939A-F8D1-6735-D94299CB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65" y="1372899"/>
            <a:ext cx="6569012" cy="41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0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3600" dirty="0">
                <a:solidFill>
                  <a:srgbClr val="FFFFFF"/>
                </a:solidFill>
              </a:rPr>
              <a:t>Compute – Function App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6431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3600" dirty="0">
                <a:solidFill>
                  <a:srgbClr val="FFFFFF"/>
                </a:solidFill>
              </a:rPr>
              <a:t>Compute – Azure Container Instances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B6A8-170B-0A95-F7B1-2340F8B4CEF9}"/>
              </a:ext>
            </a:extLst>
          </p:cNvPr>
          <p:cNvSpPr/>
          <p:nvPr/>
        </p:nvSpPr>
        <p:spPr>
          <a:xfrm>
            <a:off x="5375564" y="1574019"/>
            <a:ext cx="5624945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36478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– Storage Accounts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808D8-9B40-EE3F-5B67-B5C4ECE3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176" y="652700"/>
            <a:ext cx="5552600" cy="55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43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- Disk Storage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C6999-954D-E7E0-8D23-E7849494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26" y="1574019"/>
            <a:ext cx="6286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0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– </a:t>
            </a:r>
            <a:r>
              <a:rPr lang="en-US" sz="3600" dirty="0">
                <a:solidFill>
                  <a:srgbClr val="FFFFFF"/>
                </a:solidFill>
              </a:rPr>
              <a:t>Virtual Network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F014F-1E04-C6CB-13FB-8D68B701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96" y="1287650"/>
            <a:ext cx="4552949" cy="45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1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SQL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977CD2-8BCA-7C85-386A-DB7981EA0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09" y="754639"/>
            <a:ext cx="5966835" cy="59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2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Cosmos DB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9FDCD-7A4B-E5C6-1FC1-DA89E660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213" y="1471612"/>
            <a:ext cx="42005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1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Cloud Computing?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51CDA-1490-D1A7-A07B-AFF3680A7469}"/>
              </a:ext>
            </a:extLst>
          </p:cNvPr>
          <p:cNvSpPr/>
          <p:nvPr/>
        </p:nvSpPr>
        <p:spPr>
          <a:xfrm>
            <a:off x="5694218" y="1574019"/>
            <a:ext cx="5209309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Monitor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07C1-9081-8DFF-32B6-95CB69F1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95" y="1093788"/>
            <a:ext cx="7527579" cy="47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0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Monitor - Log Analytics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DB63B-EC74-3639-FEE4-934B615E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69" y="1317896"/>
            <a:ext cx="7379206" cy="39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37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8655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Management and Billing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C559A-B513-CDBF-7D13-F0CDDD4A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794" y="1787524"/>
            <a:ext cx="6729212" cy="305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3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Cloud Computing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51CDA-1490-D1A7-A07B-AFF3680A7469}"/>
              </a:ext>
            </a:extLst>
          </p:cNvPr>
          <p:cNvSpPr/>
          <p:nvPr/>
        </p:nvSpPr>
        <p:spPr>
          <a:xfrm>
            <a:off x="5694218" y="1574019"/>
            <a:ext cx="5209309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916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51CDA-1490-D1A7-A07B-AFF3680A7469}"/>
              </a:ext>
            </a:extLst>
          </p:cNvPr>
          <p:cNvSpPr/>
          <p:nvPr/>
        </p:nvSpPr>
        <p:spPr>
          <a:xfrm>
            <a:off x="5694218" y="1574019"/>
            <a:ext cx="5209309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591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Public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 descr="A diagram of a cloud service&#10;&#10;Description automatically generated">
            <a:extLst>
              <a:ext uri="{FF2B5EF4-FFF2-40B4-BE49-F238E27FC236}">
                <a16:creationId xmlns:a16="http://schemas.microsoft.com/office/drawing/2014/main" id="{463EDD51-A65A-62EA-0307-F511DDFCF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16" y="1574019"/>
            <a:ext cx="7174922" cy="35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3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Private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AAAAF-DE4E-C810-7F7D-9B2BB5C6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264" y="1574019"/>
            <a:ext cx="6986562" cy="34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6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Hybrid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D17EA-A0B2-A1FB-4158-1A9CBCEA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95" y="1713747"/>
            <a:ext cx="6861010" cy="34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5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499</Words>
  <Application>Microsoft Office PowerPoint</Application>
  <PresentationFormat>Widescreen</PresentationFormat>
  <Paragraphs>87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Office Theme</vt:lpstr>
      <vt:lpstr>Step 4. Cloud Platforms</vt:lpstr>
      <vt:lpstr>Agenda</vt:lpstr>
      <vt:lpstr>Cloud Computing</vt:lpstr>
      <vt:lpstr>What Is Cloud Computing?</vt:lpstr>
      <vt:lpstr>Types of Cloud Computing</vt:lpstr>
      <vt:lpstr>Types of Cloud</vt:lpstr>
      <vt:lpstr>Public Cloud</vt:lpstr>
      <vt:lpstr>Private cloud</vt:lpstr>
      <vt:lpstr>Hybrid cloud</vt:lpstr>
      <vt:lpstr>Community cloud</vt:lpstr>
      <vt:lpstr>Multicloud</vt:lpstr>
      <vt:lpstr>Shared Responsibility Model in Cloud</vt:lpstr>
      <vt:lpstr>Amazon Web Services (AWS)</vt:lpstr>
      <vt:lpstr>AWS Fundamentals</vt:lpstr>
      <vt:lpstr>Identity and Access Management </vt:lpstr>
      <vt:lpstr>Compute Services (EC2)</vt:lpstr>
      <vt:lpstr>Compute Services (Lambda Function)</vt:lpstr>
      <vt:lpstr>Compute Services (Container Service)</vt:lpstr>
      <vt:lpstr>Simple Storage Service (AWS S3)</vt:lpstr>
      <vt:lpstr>Elastic Block Store(EBS)</vt:lpstr>
      <vt:lpstr>Amazon Virtual Private Cloud</vt:lpstr>
      <vt:lpstr>Direct Connect Service</vt:lpstr>
      <vt:lpstr>Amazon Relational Database Service (Amazon RDS)</vt:lpstr>
      <vt:lpstr>AWS DynamoDB</vt:lpstr>
      <vt:lpstr>Amazon Aurora</vt:lpstr>
      <vt:lpstr>CloudWatch</vt:lpstr>
      <vt:lpstr>CloudTrail</vt:lpstr>
      <vt:lpstr>Cost Explorer &amp; Cost Management</vt:lpstr>
      <vt:lpstr>Microsoft Azure</vt:lpstr>
      <vt:lpstr>Azure Fundamentals</vt:lpstr>
      <vt:lpstr>Azure Identity - Microsoft Entra</vt:lpstr>
      <vt:lpstr>Azure Compute – Azure VM</vt:lpstr>
      <vt:lpstr>Azure Compute – Function App</vt:lpstr>
      <vt:lpstr>Azure Compute – Azure Container Instances</vt:lpstr>
      <vt:lpstr>Azure – Storage Accounts</vt:lpstr>
      <vt:lpstr>Azure - Disk Storage</vt:lpstr>
      <vt:lpstr>Azure – Virtual Network</vt:lpstr>
      <vt:lpstr>Azure SQL Database</vt:lpstr>
      <vt:lpstr>Azure Cosmos DB</vt:lpstr>
      <vt:lpstr>Azure Monitor</vt:lpstr>
      <vt:lpstr>Azure Monitor - Log Analytics</vt:lpstr>
      <vt:lpstr>Cost Management and Billing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5</cp:revision>
  <dcterms:created xsi:type="dcterms:W3CDTF">2024-01-24T15:50:09Z</dcterms:created>
  <dcterms:modified xsi:type="dcterms:W3CDTF">2024-01-31T09:07:12Z</dcterms:modified>
</cp:coreProperties>
</file>