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7" r:id="rId2"/>
    <p:sldId id="308" r:id="rId3"/>
    <p:sldId id="256" r:id="rId4"/>
    <p:sldId id="309" r:id="rId5"/>
    <p:sldId id="268" r:id="rId6"/>
    <p:sldId id="305" r:id="rId7"/>
    <p:sldId id="310" r:id="rId8"/>
    <p:sldId id="311" r:id="rId9"/>
    <p:sldId id="312" r:id="rId10"/>
    <p:sldId id="313" r:id="rId11"/>
    <p:sldId id="314" r:id="rId12"/>
    <p:sldId id="315" r:id="rId13"/>
    <p:sldId id="316" r:id="rId14"/>
    <p:sldId id="317" r:id="rId15"/>
    <p:sldId id="318" r:id="rId16"/>
    <p:sldId id="319" r:id="rId17"/>
    <p:sldId id="320" r:id="rId18"/>
    <p:sldId id="321" r:id="rId19"/>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Terraform" id="{F1065E52-9E53-4AA5-A0CE-7D4C380BC201}">
          <p14:sldIdLst>
            <p14:sldId id="256"/>
            <p14:sldId id="309"/>
            <p14:sldId id="268"/>
            <p14:sldId id="305"/>
            <p14:sldId id="310"/>
            <p14:sldId id="311"/>
            <p14:sldId id="312"/>
            <p14:sldId id="313"/>
            <p14:sldId id="314"/>
            <p14:sldId id="315"/>
            <p14:sldId id="316"/>
            <p14:sldId id="317"/>
            <p14:sldId id="318"/>
            <p14:sldId id="319"/>
            <p14:sldId id="320"/>
            <p14:sldId id="321"/>
          </p14:sldIdLst>
        </p14:section>
        <p14:section name="Ansible" id="{61339B9F-370C-4827-AD88-BC067C3A674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A6E1B-185E-41A2-9AF9-E290758567BE}" v="15" dt="2024-01-31T15:06:31.502"/>
    <p1510:client id="{A3EFBF31-7B9C-4D5A-89F5-DC51A0BFC201}" v="99" dt="2024-01-31T08:20:50.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addSection delSection modSection">
      <pc:chgData name="Ihor Aleksandrov" userId="c3051032-6b87-4db2-b257-777a0106fbd9" providerId="ADAL" clId="{0C8A6E1B-185E-41A2-9AF9-E290758567BE}" dt="2024-01-31T15:07:03.513" v="334" actId="17846"/>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
        <pc:chgData name="Ihor Aleksandrov" userId="c3051032-6b87-4db2-b257-777a0106fbd9" providerId="ADAL" clId="{0C8A6E1B-185E-41A2-9AF9-E290758567BE}" dt="2024-01-31T09:09:07.384" v="37" actId="2696"/>
        <pc:sldMkLst>
          <pc:docMk/>
          <pc:sldMk cId="1250702623" sldId="326"/>
        </pc:sldMkLst>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del">
        <pc:chgData name="Ihor Aleksandrov" userId="c3051032-6b87-4db2-b257-777a0106fbd9" providerId="ADAL" clId="{0C8A6E1B-185E-41A2-9AF9-E290758567BE}" dt="2024-01-31T09:09:07.384" v="37" actId="2696"/>
        <pc:sldMkLst>
          <pc:docMk/>
          <pc:sldMk cId="2973520647" sldId="329"/>
        </pc:sldMkLst>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Cloud Computing</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AWS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C7DEA20A-4F3A-4722-AA83-AD35797AC4FA}">
      <dgm:prSet/>
      <dgm:spPr/>
      <dgm:t>
        <a:bodyPr/>
        <a:lstStyle/>
        <a:p>
          <a:r>
            <a:rPr lang="en-US" dirty="0"/>
            <a:t>Azure</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FD63AF42-2B8F-4A04-BE93-32A2395FC789}" type="parTrans" cxnId="{A9B804C7-3376-4AAF-8FE0-315428AD2188}">
      <dgm:prSet/>
      <dgm:spPr/>
      <dgm:t>
        <a:bodyPr/>
        <a:lstStyle/>
        <a:p>
          <a:endParaRPr lang="ru-UA"/>
        </a:p>
      </dgm:t>
    </dgm:pt>
    <dgm:pt modelId="{A83F41D3-783A-4A87-B7B7-65AB51A7BBDF}" type="sibTrans" cxnId="{A9B804C7-3376-4AAF-8FE0-315428AD2188}">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3">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3">
        <dgm:presLayoutVars>
          <dgm:chMax val="1"/>
          <dgm:bulletEnabled val="1"/>
        </dgm:presLayoutVars>
      </dgm:prSet>
      <dgm:spPr/>
    </dgm:pt>
    <dgm:pt modelId="{428A7336-C309-49DE-9331-9B10C9E3F7DE}" type="pres">
      <dgm:prSet presAssocID="{A9DDE59F-C1EA-4792-AE58-0C79FA5AF3CA}" presName="sp" presStyleCnt="0"/>
      <dgm:spPr/>
    </dgm:pt>
    <dgm:pt modelId="{35DEAE47-3BE5-41AA-956B-8FA7F965C01E}" type="pres">
      <dgm:prSet presAssocID="{C7DEA20A-4F3A-4722-AA83-AD35797AC4FA}" presName="linNode" presStyleCnt="0"/>
      <dgm:spPr/>
    </dgm:pt>
    <dgm:pt modelId="{87A382D5-39DB-4AE3-AEC5-6AB807D9BCEF}" type="pres">
      <dgm:prSet presAssocID="{C7DEA20A-4F3A-4722-AA83-AD35797AC4FA}" presName="parentText" presStyleLbl="node1" presStyleIdx="2" presStyleCnt="3">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0701E433-6ECD-4286-8F9B-53552CBAFF00}" type="presOf" srcId="{C7DEA20A-4F3A-4722-AA83-AD35797AC4FA}" destId="{87A382D5-39DB-4AE3-AEC5-6AB807D9BCEF}"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A9B804C7-3376-4AAF-8FE0-315428AD2188}" srcId="{1C600E66-A0CB-470F-8514-C91590285CB3}" destId="{C7DEA20A-4F3A-4722-AA83-AD35797AC4FA}" srcOrd="2" destOrd="0" parTransId="{FD63AF42-2B8F-4A04-BE93-32A2395FC789}" sibTransId="{A83F41D3-783A-4A87-B7B7-65AB51A7BBDF}"/>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 modelId="{203EAC0D-37C8-4535-895D-1B6AE3771A59}" type="presParOf" srcId="{4FE4B1AC-A99B-45EC-AFA8-E510D59359ED}" destId="{428A7336-C309-49DE-9331-9B10C9E3F7DE}" srcOrd="3" destOrd="0" presId="urn:microsoft.com/office/officeart/2005/8/layout/vList5"/>
    <dgm:cxn modelId="{25556550-AE4C-46C8-9040-BCF3845C8146}" type="presParOf" srcId="{4FE4B1AC-A99B-45EC-AFA8-E510D59359ED}" destId="{35DEAE47-3BE5-41AA-956B-8FA7F965C01E}" srcOrd="4" destOrd="0" presId="urn:microsoft.com/office/officeart/2005/8/layout/vList5"/>
    <dgm:cxn modelId="{FE6A97A0-FDF6-4BC9-8736-810BD184F3A7}" type="presParOf" srcId="{35DEAE47-3BE5-41AA-956B-8FA7F965C01E}" destId="{87A382D5-39DB-4AE3-AEC5-6AB807D9BCE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1741"/>
          <a:ext cx="230062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Cloud Computing</a:t>
          </a:r>
        </a:p>
      </dsp:txBody>
      <dsp:txXfrm>
        <a:off x="2101101" y="57843"/>
        <a:ext cx="2188420" cy="1037046"/>
      </dsp:txXfrm>
    </dsp:sp>
    <dsp:sp modelId="{5201E5E7-37E9-4B9E-A739-F052FDC9C480}">
      <dsp:nvSpPr>
        <dsp:cNvPr id="0" name=""/>
        <dsp:cNvSpPr/>
      </dsp:nvSpPr>
      <dsp:spPr>
        <a:xfrm>
          <a:off x="2044999" y="1208454"/>
          <a:ext cx="230062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AWS</a:t>
          </a:r>
        </a:p>
      </dsp:txBody>
      <dsp:txXfrm>
        <a:off x="2101101" y="1264556"/>
        <a:ext cx="2188420" cy="1037046"/>
      </dsp:txXfrm>
    </dsp:sp>
    <dsp:sp modelId="{87A382D5-39DB-4AE3-AEC5-6AB807D9BCEF}">
      <dsp:nvSpPr>
        <dsp:cNvPr id="0" name=""/>
        <dsp:cNvSpPr/>
      </dsp:nvSpPr>
      <dsp:spPr>
        <a:xfrm>
          <a:off x="2044999" y="2415167"/>
          <a:ext cx="230062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Azure</a:t>
          </a:r>
        </a:p>
      </dsp:txBody>
      <dsp:txXfrm>
        <a:off x="2101101" y="2471269"/>
        <a:ext cx="2188420" cy="103704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31.01.2024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31.01.2024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31.01.2024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31.01.2024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31.01.2024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31.01.2024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31.01.2024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31.01.2024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31.01.2024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31.01.2024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31.01.2024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31.01.2024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31.01.2024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5. Infrastructure as a Code</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Inspecting Infrastructure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2E321AE4-883E-DD9D-C986-747B9E25DAEF}"/>
              </a:ext>
            </a:extLst>
          </p:cNvPr>
          <p:cNvSpPr txBox="1"/>
          <p:nvPr/>
        </p:nvSpPr>
        <p:spPr>
          <a:xfrm>
            <a:off x="4133850" y="609404"/>
            <a:ext cx="8146472" cy="5262979"/>
          </a:xfrm>
          <a:prstGeom prst="rect">
            <a:avLst/>
          </a:prstGeom>
          <a:noFill/>
        </p:spPr>
        <p:txBody>
          <a:bodyPr wrap="square">
            <a:spAutoFit/>
          </a:bodyPr>
          <a:lstStyle/>
          <a:p>
            <a:r>
              <a:rPr lang="en-US" sz="1600" dirty="0"/>
              <a:t>Terraform configurations and state data include some highly structured information about the resources they manage; this includes dependency information, outputs (which are pieces of generated or discovered data that the configuration's author considers important enough to surface to users), and more.</a:t>
            </a:r>
          </a:p>
          <a:p>
            <a:endParaRPr lang="en-US" sz="1600" dirty="0"/>
          </a:p>
          <a:p>
            <a:r>
              <a:rPr lang="en-US" sz="1600" dirty="0"/>
              <a:t>Terraform CLI includes some commands for inspecting or transforming this data. You can use these to integrate other tools with </a:t>
            </a:r>
            <a:r>
              <a:rPr lang="en-US" sz="1600" dirty="0" err="1"/>
              <a:t>Terraform's</a:t>
            </a:r>
            <a:r>
              <a:rPr lang="en-US" sz="1600" dirty="0"/>
              <a:t> infrastructure data, or just to gain a deeper or more holistic understanding of your infrastructure.</a:t>
            </a:r>
          </a:p>
          <a:p>
            <a:endParaRPr lang="en-US" sz="1600" dirty="0"/>
          </a:p>
          <a:p>
            <a:r>
              <a:rPr lang="en-US" sz="1600" dirty="0"/>
              <a:t>    The terraform graph command creates a visual representation of a configuration or a set of planned changes.</a:t>
            </a:r>
          </a:p>
          <a:p>
            <a:r>
              <a:rPr lang="en-US" sz="1600" dirty="0"/>
              <a:t>    The terraform output command can get the values for the top-level output values of a configuration, which are often helpful when making use of the infrastructure Terraform has provisioned.</a:t>
            </a:r>
          </a:p>
          <a:p>
            <a:r>
              <a:rPr lang="en-US" sz="1600" dirty="0"/>
              <a:t>    The terraform show command can generate human-readable versions of a state file or plan file, or generate machine-readable versions that can be integrated with other tools.</a:t>
            </a:r>
          </a:p>
          <a:p>
            <a:r>
              <a:rPr lang="en-US" sz="1600" dirty="0"/>
              <a:t>    The terraform state list command can list the resources being managed by the current working directory and workspace, providing a complete or filtered list.</a:t>
            </a:r>
          </a:p>
          <a:p>
            <a:r>
              <a:rPr lang="en-US" sz="1600" dirty="0"/>
              <a:t>    The terraform state show command can print all of the attributes of a given resource being managed by the current working directory and workspace, including generated read-only attributes like the unique ID assigned by the cloud provider.</a:t>
            </a:r>
            <a:endParaRPr lang="ru-UA" sz="1600" dirty="0"/>
          </a:p>
        </p:txBody>
      </p:sp>
      <p:sp>
        <p:nvSpPr>
          <p:cNvPr id="8" name="TextBox 7">
            <a:extLst>
              <a:ext uri="{FF2B5EF4-FFF2-40B4-BE49-F238E27FC236}">
                <a16:creationId xmlns:a16="http://schemas.microsoft.com/office/drawing/2014/main" id="{73F916C7-C0E5-D4AB-DC00-B68309383FF9}"/>
              </a:ext>
            </a:extLst>
          </p:cNvPr>
          <p:cNvSpPr txBox="1"/>
          <p:nvPr/>
        </p:nvSpPr>
        <p:spPr>
          <a:xfrm>
            <a:off x="4334741" y="6110096"/>
            <a:ext cx="3872345" cy="276999"/>
          </a:xfrm>
          <a:prstGeom prst="rect">
            <a:avLst/>
          </a:prstGeom>
          <a:noFill/>
        </p:spPr>
        <p:txBody>
          <a:bodyPr wrap="square">
            <a:spAutoFit/>
          </a:bodyPr>
          <a:lstStyle/>
          <a:p>
            <a:r>
              <a:rPr lang="ru-UA" sz="1200" dirty="0"/>
              <a:t>https://developer.hashicorp.com/terraform/cli/inspect</a:t>
            </a:r>
          </a:p>
        </p:txBody>
      </p:sp>
    </p:spTree>
    <p:extLst>
      <p:ext uri="{BB962C8B-B14F-4D97-AF65-F5344CB8AC3E}">
        <p14:creationId xmlns:p14="http://schemas.microsoft.com/office/powerpoint/2010/main" val="20341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Resources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BE3C863F-2532-2EAB-1CBE-108549D31F28}"/>
              </a:ext>
            </a:extLst>
          </p:cNvPr>
          <p:cNvSpPr txBox="1"/>
          <p:nvPr/>
        </p:nvSpPr>
        <p:spPr>
          <a:xfrm>
            <a:off x="4927476" y="420404"/>
            <a:ext cx="6096000" cy="5355312"/>
          </a:xfrm>
          <a:prstGeom prst="rect">
            <a:avLst/>
          </a:prstGeom>
          <a:noFill/>
        </p:spPr>
        <p:txBody>
          <a:bodyPr wrap="square">
            <a:spAutoFit/>
          </a:bodyPr>
          <a:lstStyle/>
          <a:p>
            <a:r>
              <a:rPr lang="en-US" dirty="0"/>
              <a:t>Resources are the most important element in the Terraform language. Each resource block describes one or more infrastructure objects, such as virtual networks, compute instances, or higher-level components such as DNS records.</a:t>
            </a:r>
          </a:p>
          <a:p>
            <a:endParaRPr lang="en-US" dirty="0"/>
          </a:p>
          <a:p>
            <a:r>
              <a:rPr lang="en-US" dirty="0"/>
              <a:t>    Resource Blocks documents the syntax for declaring resources.</a:t>
            </a:r>
          </a:p>
          <a:p>
            <a:endParaRPr lang="en-US" dirty="0"/>
          </a:p>
          <a:p>
            <a:r>
              <a:rPr lang="en-US" dirty="0"/>
              <a:t>    Resource Behavior explains in more detail how Terraform handles resource declarations when applying a configuration.</a:t>
            </a:r>
          </a:p>
          <a:p>
            <a:endParaRPr lang="en-US" dirty="0"/>
          </a:p>
          <a:p>
            <a:r>
              <a:rPr lang="en-US" dirty="0"/>
              <a:t>    The Meta-Arguments section documents special arguments that can be used with every resource type, including </a:t>
            </a:r>
            <a:r>
              <a:rPr lang="en-US" dirty="0" err="1"/>
              <a:t>depends_on</a:t>
            </a:r>
            <a:r>
              <a:rPr lang="en-US" dirty="0"/>
              <a:t>, count, </a:t>
            </a:r>
            <a:r>
              <a:rPr lang="en-US" dirty="0" err="1"/>
              <a:t>for_each</a:t>
            </a:r>
            <a:r>
              <a:rPr lang="en-US" dirty="0"/>
              <a:t>, provider, and lifecycle.</a:t>
            </a:r>
          </a:p>
          <a:p>
            <a:endParaRPr lang="en-US" dirty="0"/>
          </a:p>
          <a:p>
            <a:r>
              <a:rPr lang="en-US" dirty="0"/>
              <a:t>    Provisioners documents configuring post-creation actions for a resource using the provisioner and connection blocks. Since provisioners are non-declarative and potentially unpredictable, we strongly recommend that you treat them as a last resort.</a:t>
            </a:r>
            <a:endParaRPr lang="ru-UA" dirty="0"/>
          </a:p>
        </p:txBody>
      </p:sp>
      <p:sp>
        <p:nvSpPr>
          <p:cNvPr id="9" name="TextBox 8">
            <a:extLst>
              <a:ext uri="{FF2B5EF4-FFF2-40B4-BE49-F238E27FC236}">
                <a16:creationId xmlns:a16="http://schemas.microsoft.com/office/drawing/2014/main" id="{77B6B428-A834-0D0C-30FA-CCF7AD0FD8D3}"/>
              </a:ext>
            </a:extLst>
          </p:cNvPr>
          <p:cNvSpPr txBox="1"/>
          <p:nvPr/>
        </p:nvSpPr>
        <p:spPr>
          <a:xfrm>
            <a:off x="4641272" y="6079351"/>
            <a:ext cx="4558145" cy="276999"/>
          </a:xfrm>
          <a:prstGeom prst="rect">
            <a:avLst/>
          </a:prstGeom>
          <a:noFill/>
        </p:spPr>
        <p:txBody>
          <a:bodyPr wrap="square">
            <a:spAutoFit/>
          </a:bodyPr>
          <a:lstStyle/>
          <a:p>
            <a:r>
              <a:rPr lang="en-US" sz="1200" dirty="0"/>
              <a:t>https://developer.hashicorp.com/terraform/language/resources</a:t>
            </a:r>
            <a:endParaRPr lang="ru-UA" sz="1200" dirty="0"/>
          </a:p>
        </p:txBody>
      </p:sp>
    </p:spTree>
    <p:extLst>
      <p:ext uri="{BB962C8B-B14F-4D97-AF65-F5344CB8AC3E}">
        <p14:creationId xmlns:p14="http://schemas.microsoft.com/office/powerpoint/2010/main" val="413951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Data Sources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15BB2B40-5815-B446-6AFA-E1F99E2116A1}"/>
              </a:ext>
            </a:extLst>
          </p:cNvPr>
          <p:cNvSpPr txBox="1"/>
          <p:nvPr/>
        </p:nvSpPr>
        <p:spPr>
          <a:xfrm>
            <a:off x="4371940" y="1286413"/>
            <a:ext cx="8091055" cy="646331"/>
          </a:xfrm>
          <a:prstGeom prst="rect">
            <a:avLst/>
          </a:prstGeom>
          <a:noFill/>
        </p:spPr>
        <p:txBody>
          <a:bodyPr wrap="square">
            <a:spAutoFit/>
          </a:bodyPr>
          <a:lstStyle/>
          <a:p>
            <a:r>
              <a:rPr lang="en-US" dirty="0"/>
              <a:t>Data sources allow Terraform to use information defined outside of Terraform, defined by another separate Terraform configuration, or modified by functions.</a:t>
            </a:r>
            <a:endParaRPr lang="ru-UA" dirty="0"/>
          </a:p>
        </p:txBody>
      </p:sp>
      <p:sp>
        <p:nvSpPr>
          <p:cNvPr id="8" name="TextBox 7">
            <a:extLst>
              <a:ext uri="{FF2B5EF4-FFF2-40B4-BE49-F238E27FC236}">
                <a16:creationId xmlns:a16="http://schemas.microsoft.com/office/drawing/2014/main" id="{B37B946C-B95C-CD06-1C12-DF31A304E43A}"/>
              </a:ext>
            </a:extLst>
          </p:cNvPr>
          <p:cNvSpPr txBox="1"/>
          <p:nvPr/>
        </p:nvSpPr>
        <p:spPr>
          <a:xfrm>
            <a:off x="4371940" y="2225231"/>
            <a:ext cx="7467600" cy="2031325"/>
          </a:xfrm>
          <a:prstGeom prst="rect">
            <a:avLst/>
          </a:prstGeom>
          <a:noFill/>
        </p:spPr>
        <p:txBody>
          <a:bodyPr wrap="square">
            <a:spAutoFit/>
          </a:bodyPr>
          <a:lstStyle/>
          <a:p>
            <a:r>
              <a:rPr lang="en-US" dirty="0"/>
              <a:t>A data block requests that Terraform read from a given data source ("</a:t>
            </a:r>
            <a:r>
              <a:rPr lang="en-US" dirty="0" err="1"/>
              <a:t>aws_ami</a:t>
            </a:r>
            <a:r>
              <a:rPr lang="en-US" dirty="0"/>
              <a:t>") and export the result under the given local name ("example"). The name is used to refer to this resource from elsewhere in the same Terraform module, but has no significance outside of the scope of a module.</a:t>
            </a:r>
          </a:p>
          <a:p>
            <a:endParaRPr lang="en-US" dirty="0"/>
          </a:p>
          <a:p>
            <a:r>
              <a:rPr lang="en-US" dirty="0"/>
              <a:t>The data source and name together serve as an identifier for a given resource and so must be unique within a module.</a:t>
            </a:r>
            <a:endParaRPr lang="ru-UA" dirty="0"/>
          </a:p>
        </p:txBody>
      </p:sp>
      <p:sp>
        <p:nvSpPr>
          <p:cNvPr id="12" name="TextBox 11">
            <a:extLst>
              <a:ext uri="{FF2B5EF4-FFF2-40B4-BE49-F238E27FC236}">
                <a16:creationId xmlns:a16="http://schemas.microsoft.com/office/drawing/2014/main" id="{657BEACC-2725-A419-2EE0-36B549B8C275}"/>
              </a:ext>
            </a:extLst>
          </p:cNvPr>
          <p:cNvSpPr txBox="1"/>
          <p:nvPr/>
        </p:nvSpPr>
        <p:spPr>
          <a:xfrm>
            <a:off x="4121728" y="5680666"/>
            <a:ext cx="6234544" cy="276999"/>
          </a:xfrm>
          <a:prstGeom prst="rect">
            <a:avLst/>
          </a:prstGeom>
          <a:noFill/>
        </p:spPr>
        <p:txBody>
          <a:bodyPr wrap="square">
            <a:spAutoFit/>
          </a:bodyPr>
          <a:lstStyle/>
          <a:p>
            <a:r>
              <a:rPr lang="en-US" sz="1200" dirty="0"/>
              <a:t>https://developer.hashicorp.com/terraform/language/data-sources</a:t>
            </a:r>
            <a:endParaRPr lang="ru-UA" sz="1200" dirty="0"/>
          </a:p>
        </p:txBody>
      </p:sp>
    </p:spTree>
    <p:extLst>
      <p:ext uri="{BB962C8B-B14F-4D97-AF65-F5344CB8AC3E}">
        <p14:creationId xmlns:p14="http://schemas.microsoft.com/office/powerpoint/2010/main" val="137804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Providers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FB2175F-A856-5B6F-CC7C-B7C8528430FF}"/>
              </a:ext>
            </a:extLst>
          </p:cNvPr>
          <p:cNvSpPr txBox="1"/>
          <p:nvPr/>
        </p:nvSpPr>
        <p:spPr>
          <a:xfrm>
            <a:off x="4216526" y="696856"/>
            <a:ext cx="7356764" cy="1754326"/>
          </a:xfrm>
          <a:prstGeom prst="rect">
            <a:avLst/>
          </a:prstGeom>
          <a:noFill/>
        </p:spPr>
        <p:txBody>
          <a:bodyPr wrap="square">
            <a:spAutoFit/>
          </a:bodyPr>
          <a:lstStyle/>
          <a:p>
            <a:r>
              <a:rPr lang="en-US" dirty="0"/>
              <a:t>Terraform relies on plugins called providers to interact with cloud providers, SaaS providers, and other APIs.</a:t>
            </a:r>
          </a:p>
          <a:p>
            <a:endParaRPr lang="en-US" dirty="0"/>
          </a:p>
          <a:p>
            <a:r>
              <a:rPr lang="en-US" dirty="0"/>
              <a:t>Terraform configurations must declare which providers they require so that Terraform can install and use them. Additionally, some providers require configuration (like endpoint URLs or cloud regions) before they can be used.</a:t>
            </a:r>
            <a:endParaRPr lang="ru-UA" dirty="0"/>
          </a:p>
        </p:txBody>
      </p:sp>
      <p:sp>
        <p:nvSpPr>
          <p:cNvPr id="9" name="TextBox 8">
            <a:extLst>
              <a:ext uri="{FF2B5EF4-FFF2-40B4-BE49-F238E27FC236}">
                <a16:creationId xmlns:a16="http://schemas.microsoft.com/office/drawing/2014/main" id="{509957BE-896A-183E-AF63-6531FAEE6744}"/>
              </a:ext>
            </a:extLst>
          </p:cNvPr>
          <p:cNvSpPr txBox="1"/>
          <p:nvPr/>
        </p:nvSpPr>
        <p:spPr>
          <a:xfrm>
            <a:off x="4216527" y="2975657"/>
            <a:ext cx="7356764" cy="2585323"/>
          </a:xfrm>
          <a:prstGeom prst="rect">
            <a:avLst/>
          </a:prstGeom>
          <a:noFill/>
        </p:spPr>
        <p:txBody>
          <a:bodyPr wrap="square">
            <a:spAutoFit/>
          </a:bodyPr>
          <a:lstStyle/>
          <a:p>
            <a:r>
              <a:rPr lang="en-US" dirty="0"/>
              <a:t>Each provider adds a set of resource types and/or data sources that Terraform can manage.</a:t>
            </a:r>
          </a:p>
          <a:p>
            <a:endParaRPr lang="en-US" dirty="0"/>
          </a:p>
          <a:p>
            <a:r>
              <a:rPr lang="en-US" dirty="0"/>
              <a:t>Every resource type is implemented by a provider; without providers, Terraform can't manage any kind of infrastructure.</a:t>
            </a:r>
          </a:p>
          <a:p>
            <a:endParaRPr lang="en-US" dirty="0"/>
          </a:p>
          <a:p>
            <a:r>
              <a:rPr lang="en-US" dirty="0"/>
              <a:t>Most providers configure a specific infrastructure platform (either cloud or self-hosted). Providers can also offer local utilities for tasks like generating random numbers for unique resource names.</a:t>
            </a:r>
            <a:endParaRPr lang="ru-UA" dirty="0"/>
          </a:p>
        </p:txBody>
      </p:sp>
      <p:sp>
        <p:nvSpPr>
          <p:cNvPr id="13" name="TextBox 12">
            <a:extLst>
              <a:ext uri="{FF2B5EF4-FFF2-40B4-BE49-F238E27FC236}">
                <a16:creationId xmlns:a16="http://schemas.microsoft.com/office/drawing/2014/main" id="{C10EF687-7EDB-5515-23DB-16CB2DC035AC}"/>
              </a:ext>
            </a:extLst>
          </p:cNvPr>
          <p:cNvSpPr txBox="1"/>
          <p:nvPr/>
        </p:nvSpPr>
        <p:spPr>
          <a:xfrm>
            <a:off x="3657600" y="5884145"/>
            <a:ext cx="6096000" cy="276999"/>
          </a:xfrm>
          <a:prstGeom prst="rect">
            <a:avLst/>
          </a:prstGeom>
          <a:noFill/>
        </p:spPr>
        <p:txBody>
          <a:bodyPr wrap="square">
            <a:spAutoFit/>
          </a:bodyPr>
          <a:lstStyle/>
          <a:p>
            <a:r>
              <a:rPr lang="en-US" sz="1200" dirty="0"/>
              <a:t>https://developer.hashicorp.com/terraform/language/providers</a:t>
            </a:r>
            <a:endParaRPr lang="ru-UA" sz="1200" dirty="0"/>
          </a:p>
        </p:txBody>
      </p:sp>
    </p:spTree>
    <p:extLst>
      <p:ext uri="{BB962C8B-B14F-4D97-AF65-F5344CB8AC3E}">
        <p14:creationId xmlns:p14="http://schemas.microsoft.com/office/powerpoint/2010/main" val="400529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Variables and Outputs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A65E4AAB-B653-1A59-C639-6DDD32DE999D}"/>
              </a:ext>
            </a:extLst>
          </p:cNvPr>
          <p:cNvSpPr txBox="1"/>
          <p:nvPr/>
        </p:nvSpPr>
        <p:spPr>
          <a:xfrm>
            <a:off x="4752108" y="1652201"/>
            <a:ext cx="6722469" cy="2862322"/>
          </a:xfrm>
          <a:prstGeom prst="rect">
            <a:avLst/>
          </a:prstGeom>
          <a:noFill/>
        </p:spPr>
        <p:txBody>
          <a:bodyPr wrap="square">
            <a:spAutoFit/>
          </a:bodyPr>
          <a:lstStyle/>
          <a:p>
            <a:r>
              <a:rPr lang="en-US" dirty="0"/>
              <a:t>The Terraform language includes a few kinds of blocks for requesting or publishing named values.</a:t>
            </a:r>
          </a:p>
          <a:p>
            <a:endParaRPr lang="en-US" dirty="0"/>
          </a:p>
          <a:p>
            <a:r>
              <a:rPr lang="en-US" dirty="0"/>
              <a:t>    Input Variables serve as parameters for a Terraform module, so users can customize behavior without editing the source.</a:t>
            </a:r>
          </a:p>
          <a:p>
            <a:endParaRPr lang="en-US" dirty="0"/>
          </a:p>
          <a:p>
            <a:r>
              <a:rPr lang="en-US" dirty="0"/>
              <a:t>    Output Values are like return values for a Terraform module.</a:t>
            </a:r>
          </a:p>
          <a:p>
            <a:endParaRPr lang="en-US" dirty="0"/>
          </a:p>
          <a:p>
            <a:r>
              <a:rPr lang="en-US" dirty="0"/>
              <a:t>    Local Values are a convenience feature for assigning a short name to an expression.</a:t>
            </a:r>
            <a:endParaRPr lang="ru-UA" dirty="0"/>
          </a:p>
        </p:txBody>
      </p:sp>
      <p:sp>
        <p:nvSpPr>
          <p:cNvPr id="8" name="TextBox 7">
            <a:extLst>
              <a:ext uri="{FF2B5EF4-FFF2-40B4-BE49-F238E27FC236}">
                <a16:creationId xmlns:a16="http://schemas.microsoft.com/office/drawing/2014/main" id="{49D15315-FB50-E7EE-1A22-13A20C72B019}"/>
              </a:ext>
            </a:extLst>
          </p:cNvPr>
          <p:cNvSpPr txBox="1"/>
          <p:nvPr/>
        </p:nvSpPr>
        <p:spPr>
          <a:xfrm>
            <a:off x="4752108" y="5628059"/>
            <a:ext cx="4308764" cy="276999"/>
          </a:xfrm>
          <a:prstGeom prst="rect">
            <a:avLst/>
          </a:prstGeom>
          <a:noFill/>
        </p:spPr>
        <p:txBody>
          <a:bodyPr wrap="square">
            <a:spAutoFit/>
          </a:bodyPr>
          <a:lstStyle/>
          <a:p>
            <a:r>
              <a:rPr lang="en-US" sz="1200" dirty="0"/>
              <a:t>https://developer.hashicorp.com/terraform/language/values</a:t>
            </a:r>
            <a:endParaRPr lang="ru-UA" sz="1200" dirty="0"/>
          </a:p>
        </p:txBody>
      </p:sp>
    </p:spTree>
    <p:extLst>
      <p:ext uri="{BB962C8B-B14F-4D97-AF65-F5344CB8AC3E}">
        <p14:creationId xmlns:p14="http://schemas.microsoft.com/office/powerpoint/2010/main" val="321675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Modules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7DE2CC5-F510-2A7B-5152-CBBC854C4639}"/>
              </a:ext>
            </a:extLst>
          </p:cNvPr>
          <p:cNvSpPr txBox="1"/>
          <p:nvPr/>
        </p:nvSpPr>
        <p:spPr>
          <a:xfrm>
            <a:off x="4216526" y="447040"/>
            <a:ext cx="7753801" cy="5262979"/>
          </a:xfrm>
          <a:prstGeom prst="rect">
            <a:avLst/>
          </a:prstGeom>
          <a:noFill/>
        </p:spPr>
        <p:txBody>
          <a:bodyPr wrap="square">
            <a:spAutoFit/>
          </a:bodyPr>
          <a:lstStyle/>
          <a:p>
            <a:r>
              <a:rPr lang="en-US" sz="1600" dirty="0"/>
              <a:t>Modules are containers for multiple resources that are used together. A module consists of a collection of .</a:t>
            </a:r>
            <a:r>
              <a:rPr lang="en-US" sz="1600" dirty="0" err="1"/>
              <a:t>tf</a:t>
            </a:r>
            <a:r>
              <a:rPr lang="en-US" sz="1600" dirty="0"/>
              <a:t> and/or .</a:t>
            </a:r>
            <a:r>
              <a:rPr lang="en-US" sz="1600" dirty="0" err="1"/>
              <a:t>tf.json</a:t>
            </a:r>
            <a:r>
              <a:rPr lang="en-US" sz="1600" dirty="0"/>
              <a:t> files kept together in a directory.</a:t>
            </a:r>
          </a:p>
          <a:p>
            <a:endParaRPr lang="en-US" sz="1600" dirty="0"/>
          </a:p>
          <a:p>
            <a:r>
              <a:rPr lang="en-US" sz="1600" dirty="0"/>
              <a:t>Modules are the main way to package and reuse resource configurations with Terraform.</a:t>
            </a:r>
          </a:p>
          <a:p>
            <a:r>
              <a:rPr lang="en-US" sz="1600" dirty="0"/>
              <a:t>The Root Module</a:t>
            </a:r>
          </a:p>
          <a:p>
            <a:endParaRPr lang="en-US" sz="1600" dirty="0"/>
          </a:p>
          <a:p>
            <a:r>
              <a:rPr lang="en-US" sz="1600" dirty="0"/>
              <a:t>Every Terraform configuration has at least one module, known as its root module, which consists of the resources defined in the .</a:t>
            </a:r>
            <a:r>
              <a:rPr lang="en-US" sz="1600" dirty="0" err="1"/>
              <a:t>tf</a:t>
            </a:r>
            <a:r>
              <a:rPr lang="en-US" sz="1600" dirty="0"/>
              <a:t> files in the main working directory.</a:t>
            </a:r>
          </a:p>
          <a:p>
            <a:r>
              <a:rPr lang="en-US" sz="1600" dirty="0"/>
              <a:t>Child Modules</a:t>
            </a:r>
          </a:p>
          <a:p>
            <a:endParaRPr lang="en-US" sz="1600" dirty="0"/>
          </a:p>
          <a:p>
            <a:r>
              <a:rPr lang="en-US" sz="1600" dirty="0"/>
              <a:t>A Terraform module (usually the root module of a configuration) can call other modules to include their resources into the configuration. A module that has been called by another module is often referred to as a child module.</a:t>
            </a:r>
          </a:p>
          <a:p>
            <a:endParaRPr lang="en-US" sz="1600" dirty="0"/>
          </a:p>
          <a:p>
            <a:r>
              <a:rPr lang="en-US" sz="1600" dirty="0"/>
              <a:t>Child modules can be called multiple times within the same configuration, and multiple configurations can use the same child module.</a:t>
            </a:r>
          </a:p>
          <a:p>
            <a:r>
              <a:rPr lang="en-US" sz="1600" dirty="0"/>
              <a:t>Published Modules</a:t>
            </a:r>
          </a:p>
          <a:p>
            <a:endParaRPr lang="en-US" sz="1600" dirty="0"/>
          </a:p>
          <a:p>
            <a:r>
              <a:rPr lang="en-US" sz="1600" dirty="0"/>
              <a:t>In addition to modules from the local filesystem, Terraform can load modules from a public or private registry. This makes it possible to publish modules for others to use, and to use modules that others have published.</a:t>
            </a:r>
            <a:endParaRPr lang="ru-UA" sz="1600" dirty="0"/>
          </a:p>
        </p:txBody>
      </p:sp>
      <p:sp>
        <p:nvSpPr>
          <p:cNvPr id="9" name="TextBox 8">
            <a:extLst>
              <a:ext uri="{FF2B5EF4-FFF2-40B4-BE49-F238E27FC236}">
                <a16:creationId xmlns:a16="http://schemas.microsoft.com/office/drawing/2014/main" id="{F75BFA19-3EEB-B7A2-0465-9ED089CE8377}"/>
              </a:ext>
            </a:extLst>
          </p:cNvPr>
          <p:cNvSpPr txBox="1"/>
          <p:nvPr/>
        </p:nvSpPr>
        <p:spPr>
          <a:xfrm>
            <a:off x="4905185" y="5894685"/>
            <a:ext cx="4667630" cy="276999"/>
          </a:xfrm>
          <a:prstGeom prst="rect">
            <a:avLst/>
          </a:prstGeom>
          <a:noFill/>
        </p:spPr>
        <p:txBody>
          <a:bodyPr wrap="square">
            <a:spAutoFit/>
          </a:bodyPr>
          <a:lstStyle/>
          <a:p>
            <a:r>
              <a:rPr lang="en-US" sz="1200" dirty="0"/>
              <a:t>https://developer.hashicorp.com/terraform/language/modules</a:t>
            </a:r>
            <a:endParaRPr lang="ru-UA" sz="1200" dirty="0"/>
          </a:p>
        </p:txBody>
      </p:sp>
    </p:spTree>
    <p:extLst>
      <p:ext uri="{BB962C8B-B14F-4D97-AF65-F5344CB8AC3E}">
        <p14:creationId xmlns:p14="http://schemas.microsoft.com/office/powerpoint/2010/main" val="211196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Import</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EF0634EE-5044-A791-C530-11D731521301}"/>
              </a:ext>
            </a:extLst>
          </p:cNvPr>
          <p:cNvSpPr txBox="1"/>
          <p:nvPr/>
        </p:nvSpPr>
        <p:spPr>
          <a:xfrm>
            <a:off x="4316521" y="1214450"/>
            <a:ext cx="7744691" cy="3693319"/>
          </a:xfrm>
          <a:prstGeom prst="rect">
            <a:avLst/>
          </a:prstGeom>
          <a:noFill/>
        </p:spPr>
        <p:txBody>
          <a:bodyPr wrap="square">
            <a:spAutoFit/>
          </a:bodyPr>
          <a:lstStyle/>
          <a:p>
            <a:r>
              <a:rPr lang="en-US" dirty="0"/>
              <a:t>Use the import block to import existing infrastructure resources into Terraform, bringing them under </a:t>
            </a:r>
            <a:r>
              <a:rPr lang="en-US" dirty="0" err="1"/>
              <a:t>Terraform's</a:t>
            </a:r>
            <a:r>
              <a:rPr lang="en-US" dirty="0"/>
              <a:t> management. Unlike the terraform import command, configuration-driven import using import blocks is predictable, works with CICD pipelines, and lets you preview an import operation before modifying state.</a:t>
            </a:r>
          </a:p>
          <a:p>
            <a:endParaRPr lang="en-US" dirty="0"/>
          </a:p>
          <a:p>
            <a:r>
              <a:rPr lang="en-US" dirty="0"/>
              <a:t>Once imported, Terraform tracks the resource in your state file. You can then manage the imported resource like any other, updating its attributes and destroying it as part of a standard resource lifecycle.</a:t>
            </a:r>
          </a:p>
          <a:p>
            <a:endParaRPr lang="en-US" dirty="0"/>
          </a:p>
          <a:p>
            <a:r>
              <a:rPr lang="en-US" dirty="0"/>
              <a:t>The import block records that Terraform imported the resource and did not create it. After importing, you can optionally remove import blocks from your configuration or leave them as a record of the resource's origin.</a:t>
            </a:r>
            <a:endParaRPr lang="ru-UA" dirty="0"/>
          </a:p>
        </p:txBody>
      </p:sp>
      <p:sp>
        <p:nvSpPr>
          <p:cNvPr id="8" name="TextBox 7">
            <a:extLst>
              <a:ext uri="{FF2B5EF4-FFF2-40B4-BE49-F238E27FC236}">
                <a16:creationId xmlns:a16="http://schemas.microsoft.com/office/drawing/2014/main" id="{A9036777-549F-2BEB-FF6D-31A27F4ABFE2}"/>
              </a:ext>
            </a:extLst>
          </p:cNvPr>
          <p:cNvSpPr txBox="1"/>
          <p:nvPr/>
        </p:nvSpPr>
        <p:spPr>
          <a:xfrm>
            <a:off x="4433454" y="5614771"/>
            <a:ext cx="6096000" cy="276999"/>
          </a:xfrm>
          <a:prstGeom prst="rect">
            <a:avLst/>
          </a:prstGeom>
          <a:noFill/>
        </p:spPr>
        <p:txBody>
          <a:bodyPr wrap="square">
            <a:spAutoFit/>
          </a:bodyPr>
          <a:lstStyle/>
          <a:p>
            <a:r>
              <a:rPr lang="en-US" sz="1200" dirty="0"/>
              <a:t>https://developer.hashicorp.com/terraform/language/import</a:t>
            </a:r>
            <a:endParaRPr lang="ru-UA" sz="1200" dirty="0"/>
          </a:p>
        </p:txBody>
      </p:sp>
    </p:spTree>
    <p:extLst>
      <p:ext uri="{BB962C8B-B14F-4D97-AF65-F5344CB8AC3E}">
        <p14:creationId xmlns:p14="http://schemas.microsoft.com/office/powerpoint/2010/main" val="375130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660073" cy="2547257"/>
          </a:xfrm>
          <a:noFill/>
        </p:spPr>
        <p:txBody>
          <a:bodyPr vert="horz" lIns="91440" tIns="45720" rIns="91440" bIns="45720" rtlCol="0" anchor="ctr">
            <a:normAutofit/>
          </a:bodyPr>
          <a:lstStyle/>
          <a:p>
            <a:pPr algn="ctr"/>
            <a:r>
              <a:rPr lang="en-US" sz="3600" dirty="0">
                <a:solidFill>
                  <a:srgbClr val="FFFFFF"/>
                </a:solidFill>
              </a:rPr>
              <a:t>Terraform – Expressions/Functions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F22763F-AF99-6146-6BB0-E709D3318EDC}"/>
              </a:ext>
            </a:extLst>
          </p:cNvPr>
          <p:cNvSpPr txBox="1"/>
          <p:nvPr/>
        </p:nvSpPr>
        <p:spPr>
          <a:xfrm>
            <a:off x="4167584" y="563238"/>
            <a:ext cx="7957251" cy="2677656"/>
          </a:xfrm>
          <a:prstGeom prst="rect">
            <a:avLst/>
          </a:prstGeom>
          <a:noFill/>
        </p:spPr>
        <p:txBody>
          <a:bodyPr wrap="square">
            <a:spAutoFit/>
          </a:bodyPr>
          <a:lstStyle/>
          <a:p>
            <a:r>
              <a:rPr lang="en-US" sz="1400" dirty="0"/>
              <a:t>Expressions refer to or compute values within a configuration. The simplest expressions are just literal values, like "hello" or 5, but the Terraform language also allows more complex expressions such as references to data exported by resources, arithmetic, conditional evaluation, and a number of built-in functions.</a:t>
            </a:r>
          </a:p>
          <a:p>
            <a:endParaRPr lang="en-US" sz="1400" dirty="0"/>
          </a:p>
          <a:p>
            <a:r>
              <a:rPr lang="en-US" sz="1400" dirty="0"/>
              <a:t>Expressions can be used in a number of places in the Terraform language, but some contexts limit which expression constructs are allowed, such as requiring a literal value of a particular type or forbidding references to resource attributes. Each language feature's documentation describes any restrictions it places on expressions.</a:t>
            </a:r>
          </a:p>
          <a:p>
            <a:endParaRPr lang="en-US" sz="1400" dirty="0"/>
          </a:p>
          <a:p>
            <a:r>
              <a:rPr lang="en-US" sz="1400" dirty="0"/>
              <a:t>You can experiment with the behavior of </a:t>
            </a:r>
            <a:r>
              <a:rPr lang="en-US" sz="1400" dirty="0" err="1"/>
              <a:t>Terraform's</a:t>
            </a:r>
            <a:r>
              <a:rPr lang="en-US" sz="1400" dirty="0"/>
              <a:t> expressions from the Terraform expression console, by running the terraform console command.</a:t>
            </a:r>
            <a:endParaRPr lang="ru-UA" sz="1400" dirty="0"/>
          </a:p>
        </p:txBody>
      </p:sp>
      <p:sp>
        <p:nvSpPr>
          <p:cNvPr id="9" name="TextBox 8">
            <a:extLst>
              <a:ext uri="{FF2B5EF4-FFF2-40B4-BE49-F238E27FC236}">
                <a16:creationId xmlns:a16="http://schemas.microsoft.com/office/drawing/2014/main" id="{E6483C9F-8259-4FC4-B539-2D370A110289}"/>
              </a:ext>
            </a:extLst>
          </p:cNvPr>
          <p:cNvSpPr txBox="1"/>
          <p:nvPr/>
        </p:nvSpPr>
        <p:spPr>
          <a:xfrm>
            <a:off x="5070312" y="3155185"/>
            <a:ext cx="4502727" cy="276999"/>
          </a:xfrm>
          <a:prstGeom prst="rect">
            <a:avLst/>
          </a:prstGeom>
          <a:noFill/>
        </p:spPr>
        <p:txBody>
          <a:bodyPr wrap="square">
            <a:spAutoFit/>
          </a:bodyPr>
          <a:lstStyle/>
          <a:p>
            <a:r>
              <a:rPr lang="ru-UA" sz="1200" dirty="0"/>
              <a:t>https://developer.hashicorp.com/terraform/language/expressions</a:t>
            </a:r>
          </a:p>
        </p:txBody>
      </p:sp>
      <p:sp>
        <p:nvSpPr>
          <p:cNvPr id="12" name="TextBox 11">
            <a:extLst>
              <a:ext uri="{FF2B5EF4-FFF2-40B4-BE49-F238E27FC236}">
                <a16:creationId xmlns:a16="http://schemas.microsoft.com/office/drawing/2014/main" id="{D2B49E4C-9126-693D-966A-035331A3FCC8}"/>
              </a:ext>
            </a:extLst>
          </p:cNvPr>
          <p:cNvSpPr txBox="1"/>
          <p:nvPr/>
        </p:nvSpPr>
        <p:spPr>
          <a:xfrm>
            <a:off x="4273675" y="3679950"/>
            <a:ext cx="7851160" cy="738664"/>
          </a:xfrm>
          <a:prstGeom prst="rect">
            <a:avLst/>
          </a:prstGeom>
          <a:noFill/>
        </p:spPr>
        <p:txBody>
          <a:bodyPr wrap="square">
            <a:spAutoFit/>
          </a:bodyPr>
          <a:lstStyle/>
          <a:p>
            <a:r>
              <a:rPr lang="en-US" sz="1400" dirty="0"/>
              <a:t>The Terraform language includes a number of built-in functions that you can call from within expressions to transform and combine values. The general syntax for function calls is a function name followed by comma-separated arguments in parentheses</a:t>
            </a:r>
            <a:endParaRPr lang="ru-UA" sz="1400" dirty="0"/>
          </a:p>
        </p:txBody>
      </p:sp>
      <p:sp>
        <p:nvSpPr>
          <p:cNvPr id="14" name="TextBox 13">
            <a:extLst>
              <a:ext uri="{FF2B5EF4-FFF2-40B4-BE49-F238E27FC236}">
                <a16:creationId xmlns:a16="http://schemas.microsoft.com/office/drawing/2014/main" id="{D18D3D50-4C9F-A4C5-6C98-AB68816277F0}"/>
              </a:ext>
            </a:extLst>
          </p:cNvPr>
          <p:cNvSpPr txBox="1"/>
          <p:nvPr/>
        </p:nvSpPr>
        <p:spPr>
          <a:xfrm>
            <a:off x="4340840" y="4498864"/>
            <a:ext cx="7851160" cy="738664"/>
          </a:xfrm>
          <a:prstGeom prst="rect">
            <a:avLst/>
          </a:prstGeom>
          <a:noFill/>
        </p:spPr>
        <p:txBody>
          <a:bodyPr wrap="square">
            <a:spAutoFit/>
          </a:bodyPr>
          <a:lstStyle/>
          <a:p>
            <a:r>
              <a:rPr lang="en-US" sz="1400" dirty="0"/>
              <a:t>The Terraform language does not support user-defined functions, and so only the functions built in to the language are available for use. The documentation includes a page for all of the available built-in functions.</a:t>
            </a:r>
            <a:endParaRPr lang="ru-UA" sz="1400" dirty="0"/>
          </a:p>
        </p:txBody>
      </p:sp>
      <p:sp>
        <p:nvSpPr>
          <p:cNvPr id="16" name="TextBox 15">
            <a:extLst>
              <a:ext uri="{FF2B5EF4-FFF2-40B4-BE49-F238E27FC236}">
                <a16:creationId xmlns:a16="http://schemas.microsoft.com/office/drawing/2014/main" id="{7624623E-E36C-B536-743B-A23ED1C0627F}"/>
              </a:ext>
            </a:extLst>
          </p:cNvPr>
          <p:cNvSpPr txBox="1"/>
          <p:nvPr/>
        </p:nvSpPr>
        <p:spPr>
          <a:xfrm>
            <a:off x="5070312" y="5188078"/>
            <a:ext cx="6096000" cy="276999"/>
          </a:xfrm>
          <a:prstGeom prst="rect">
            <a:avLst/>
          </a:prstGeom>
          <a:noFill/>
        </p:spPr>
        <p:txBody>
          <a:bodyPr wrap="square">
            <a:spAutoFit/>
          </a:bodyPr>
          <a:lstStyle/>
          <a:p>
            <a:r>
              <a:rPr lang="en-US" sz="1200" dirty="0"/>
              <a:t>https://developer.hashicorp.com/terraform/language/functions</a:t>
            </a:r>
            <a:endParaRPr lang="ru-UA" sz="1200" dirty="0"/>
          </a:p>
        </p:txBody>
      </p:sp>
    </p:spTree>
    <p:extLst>
      <p:ext uri="{BB962C8B-B14F-4D97-AF65-F5344CB8AC3E}">
        <p14:creationId xmlns:p14="http://schemas.microsoft.com/office/powerpoint/2010/main" val="136134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660073" cy="2547257"/>
          </a:xfrm>
          <a:noFill/>
        </p:spPr>
        <p:txBody>
          <a:bodyPr vert="horz" lIns="91440" tIns="45720" rIns="91440" bIns="45720" rtlCol="0" anchor="ctr">
            <a:normAutofit/>
          </a:bodyPr>
          <a:lstStyle/>
          <a:p>
            <a:pPr algn="ctr"/>
            <a:r>
              <a:rPr lang="en-US" sz="3600" dirty="0">
                <a:solidFill>
                  <a:srgbClr val="FFFFFF"/>
                </a:solidFill>
              </a:rPr>
              <a:t>Terraform – Demo</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4" name="TextBox 3">
            <a:extLst>
              <a:ext uri="{FF2B5EF4-FFF2-40B4-BE49-F238E27FC236}">
                <a16:creationId xmlns:a16="http://schemas.microsoft.com/office/drawing/2014/main" id="{C44F42E5-3B47-3761-B730-9D773674B2F6}"/>
              </a:ext>
            </a:extLst>
          </p:cNvPr>
          <p:cNvSpPr txBox="1"/>
          <p:nvPr/>
        </p:nvSpPr>
        <p:spPr>
          <a:xfrm>
            <a:off x="7481455" y="3059668"/>
            <a:ext cx="788999" cy="369332"/>
          </a:xfrm>
          <a:prstGeom prst="rect">
            <a:avLst/>
          </a:prstGeom>
          <a:noFill/>
        </p:spPr>
        <p:txBody>
          <a:bodyPr wrap="none" rtlCol="0">
            <a:spAutoFit/>
          </a:bodyPr>
          <a:lstStyle/>
          <a:p>
            <a:r>
              <a:rPr lang="en-US" dirty="0"/>
              <a:t>DEMO</a:t>
            </a:r>
            <a:endParaRPr lang="ru-UA" dirty="0"/>
          </a:p>
        </p:txBody>
      </p:sp>
    </p:spTree>
    <p:extLst>
      <p:ext uri="{BB962C8B-B14F-4D97-AF65-F5344CB8AC3E}">
        <p14:creationId xmlns:p14="http://schemas.microsoft.com/office/powerpoint/2010/main" val="154016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2145009494"/>
              </p:ext>
            </p:extLst>
          </p:nvPr>
        </p:nvGraphicFramePr>
        <p:xfrm>
          <a:off x="4654732" y="2026920"/>
          <a:ext cx="6390623" cy="3566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Terraform</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5" name="TextBox 4">
            <a:extLst>
              <a:ext uri="{FF2B5EF4-FFF2-40B4-BE49-F238E27FC236}">
                <a16:creationId xmlns:a16="http://schemas.microsoft.com/office/drawing/2014/main" id="{F194A616-7254-08E0-5BB4-00D122C8B492}"/>
              </a:ext>
            </a:extLst>
          </p:cNvPr>
          <p:cNvSpPr txBox="1"/>
          <p:nvPr/>
        </p:nvSpPr>
        <p:spPr>
          <a:xfrm>
            <a:off x="6248400" y="2067020"/>
            <a:ext cx="5334000" cy="2585323"/>
          </a:xfrm>
          <a:prstGeom prst="rect">
            <a:avLst/>
          </a:prstGeom>
          <a:noFill/>
        </p:spPr>
        <p:txBody>
          <a:bodyPr wrap="square">
            <a:spAutoFit/>
          </a:bodyPr>
          <a:lstStyle/>
          <a:p>
            <a:r>
              <a:rPr lang="en-US" dirty="0" err="1"/>
              <a:t>HashiCorp</a:t>
            </a:r>
            <a:r>
              <a:rPr lang="en-US" dirty="0"/>
              <a:t> Terraform is an infrastructure as code tool that lets you define both cloud and on-prem resources in human-readable configuration files that you can version, reuse, and share. You can then use a consistent workflow to provision and manage all of your infrastructure throughout its lifecycle. Terraform can manage low-level components like compute, storage, and networking resources, as well as high-level components like DNS entries and SaaS features.</a:t>
            </a:r>
            <a:endParaRPr lang="ru-UA" dirty="0"/>
          </a:p>
        </p:txBody>
      </p:sp>
      <p:sp>
        <p:nvSpPr>
          <p:cNvPr id="10" name="TextBox 9">
            <a:extLst>
              <a:ext uri="{FF2B5EF4-FFF2-40B4-BE49-F238E27FC236}">
                <a16:creationId xmlns:a16="http://schemas.microsoft.com/office/drawing/2014/main" id="{689554E7-E53A-01D8-3C91-46AEA2F8F4E6}"/>
              </a:ext>
            </a:extLst>
          </p:cNvPr>
          <p:cNvSpPr txBox="1"/>
          <p:nvPr/>
        </p:nvSpPr>
        <p:spPr>
          <a:xfrm>
            <a:off x="6408593" y="5389418"/>
            <a:ext cx="3552825" cy="276999"/>
          </a:xfrm>
          <a:prstGeom prst="rect">
            <a:avLst/>
          </a:prstGeom>
          <a:noFill/>
        </p:spPr>
        <p:txBody>
          <a:bodyPr wrap="square">
            <a:spAutoFit/>
          </a:bodyPr>
          <a:lstStyle/>
          <a:p>
            <a:r>
              <a:rPr lang="en-US" sz="1200" dirty="0"/>
              <a:t>https://developer.hashicorp.com/terraform/intro</a:t>
            </a:r>
            <a:endParaRPr lang="ru-UA" sz="1200" dirty="0"/>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does Terraform work?</a:t>
            </a:r>
          </a:p>
        </p:txBody>
      </p:sp>
      <p:pic>
        <p:nvPicPr>
          <p:cNvPr id="5" name="Picture 4">
            <a:extLst>
              <a:ext uri="{FF2B5EF4-FFF2-40B4-BE49-F238E27FC236}">
                <a16:creationId xmlns:a16="http://schemas.microsoft.com/office/drawing/2014/main" id="{F0022280-0E09-E00E-9A77-DDC8C0BF78AC}"/>
              </a:ext>
            </a:extLst>
          </p:cNvPr>
          <p:cNvPicPr>
            <a:picLocks noChangeAspect="1"/>
          </p:cNvPicPr>
          <p:nvPr/>
        </p:nvPicPr>
        <p:blipFill>
          <a:blip r:embed="rId2"/>
          <a:stretch>
            <a:fillRect/>
          </a:stretch>
        </p:blipFill>
        <p:spPr>
          <a:xfrm>
            <a:off x="1413644" y="5046470"/>
            <a:ext cx="1859011" cy="58558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57C1809-886E-1805-A495-178861D8518E}"/>
              </a:ext>
            </a:extLst>
          </p:cNvPr>
          <p:cNvSpPr txBox="1"/>
          <p:nvPr/>
        </p:nvSpPr>
        <p:spPr>
          <a:xfrm>
            <a:off x="4696211" y="1859339"/>
            <a:ext cx="6096000" cy="3139321"/>
          </a:xfrm>
          <a:prstGeom prst="rect">
            <a:avLst/>
          </a:prstGeom>
          <a:noFill/>
        </p:spPr>
        <p:txBody>
          <a:bodyPr wrap="square">
            <a:spAutoFit/>
          </a:bodyPr>
          <a:lstStyle/>
          <a:p>
            <a:r>
              <a:rPr lang="en-US" dirty="0"/>
              <a:t>Terraform creates and manages resources on cloud platforms and other services through their application programming interfaces (APIs). Providers enable Terraform to work with virtually any platform or service with an accessible API.</a:t>
            </a:r>
          </a:p>
          <a:p>
            <a:endParaRPr lang="en-US" dirty="0"/>
          </a:p>
          <a:p>
            <a:r>
              <a:rPr lang="en-US" dirty="0" err="1"/>
              <a:t>HashiCorp</a:t>
            </a:r>
            <a:r>
              <a:rPr lang="en-US" dirty="0"/>
              <a:t> and the Terraform community have already written thousands of providers to manage many different types of resources and services. You can find all publicly available providers on the Terraform Registry, including Amazon Web Services (AWS), Azure, Google Cloud Platform (GCP), Kubernetes, Helm, GitHub, Splunk, </a:t>
            </a:r>
            <a:r>
              <a:rPr lang="en-US" dirty="0" err="1"/>
              <a:t>DataDog</a:t>
            </a:r>
            <a:r>
              <a:rPr lang="en-US" dirty="0"/>
              <a:t>, and many more.</a:t>
            </a:r>
            <a:endParaRPr lang="ru-UA" dirty="0"/>
          </a:p>
        </p:txBody>
      </p:sp>
    </p:spTree>
    <p:extLst>
      <p:ext uri="{BB962C8B-B14F-4D97-AF65-F5344CB8AC3E}">
        <p14:creationId xmlns:p14="http://schemas.microsoft.com/office/powerpoint/2010/main" val="394350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Terraform workflow</a:t>
            </a:r>
          </a:p>
        </p:txBody>
      </p:sp>
      <p:pic>
        <p:nvPicPr>
          <p:cNvPr id="6" name="Picture 5">
            <a:extLst>
              <a:ext uri="{FF2B5EF4-FFF2-40B4-BE49-F238E27FC236}">
                <a16:creationId xmlns:a16="http://schemas.microsoft.com/office/drawing/2014/main" id="{4159ACBD-A9C3-7371-B502-430612B37D57}"/>
              </a:ext>
            </a:extLst>
          </p:cNvPr>
          <p:cNvPicPr>
            <a:picLocks noChangeAspect="1"/>
          </p:cNvPicPr>
          <p:nvPr/>
        </p:nvPicPr>
        <p:blipFill>
          <a:blip r:embed="rId2"/>
          <a:stretch>
            <a:fillRect/>
          </a:stretch>
        </p:blipFill>
        <p:spPr>
          <a:xfrm>
            <a:off x="1739134" y="5073069"/>
            <a:ext cx="962504" cy="83737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F3895BFF-6B2A-948E-52D5-BDE9D3D07163}"/>
              </a:ext>
            </a:extLst>
          </p:cNvPr>
          <p:cNvSpPr txBox="1"/>
          <p:nvPr/>
        </p:nvSpPr>
        <p:spPr>
          <a:xfrm>
            <a:off x="4303116" y="694309"/>
            <a:ext cx="7245927" cy="5632311"/>
          </a:xfrm>
          <a:prstGeom prst="rect">
            <a:avLst/>
          </a:prstGeom>
          <a:noFill/>
        </p:spPr>
        <p:txBody>
          <a:bodyPr wrap="square">
            <a:spAutoFit/>
          </a:bodyPr>
          <a:lstStyle/>
          <a:p>
            <a:r>
              <a:rPr lang="en-US" dirty="0" err="1"/>
              <a:t>HashiCorp</a:t>
            </a:r>
            <a:r>
              <a:rPr lang="en-US" dirty="0"/>
              <a:t> and the Terraform community have already written thousands of providers to manage many different types of resources and services. You can find all publicly available providers on the Terraform Registry, including Amazon Web Services (AWS), Azure, Google Cloud Platform (GCP), Kubernetes, Helm, GitHub, Splunk, </a:t>
            </a:r>
            <a:r>
              <a:rPr lang="en-US" dirty="0" err="1"/>
              <a:t>DataDog</a:t>
            </a:r>
            <a:r>
              <a:rPr lang="en-US" dirty="0"/>
              <a:t>, and many more.</a:t>
            </a:r>
          </a:p>
          <a:p>
            <a:endParaRPr lang="en-US" dirty="0"/>
          </a:p>
          <a:p>
            <a:r>
              <a:rPr lang="en-US" dirty="0"/>
              <a:t>The core Terraform workflow consists of three stages:</a:t>
            </a:r>
          </a:p>
          <a:p>
            <a:endParaRPr lang="en-US" dirty="0"/>
          </a:p>
          <a:p>
            <a:r>
              <a:rPr lang="en-US" dirty="0"/>
              <a:t>    Write: You define resources, which may be across multiple cloud providers and services. For example, you might create a configuration to deploy an application on virtual machines in a Virtual Private Cloud (VPC) network with security groups and a load balancer.</a:t>
            </a:r>
          </a:p>
          <a:p>
            <a:r>
              <a:rPr lang="en-US" dirty="0"/>
              <a:t>    Plan: Terraform creates an execution plan describing the infrastructure it will create, update, or destroy based on the existing infrastructure and your configuration.</a:t>
            </a:r>
          </a:p>
          <a:p>
            <a:r>
              <a:rPr lang="en-US" dirty="0"/>
              <a:t>    Apply: 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endParaRPr lang="ru-UA" dirty="0"/>
          </a:p>
        </p:txBody>
      </p:sp>
    </p:spTree>
    <p:extLst>
      <p:ext uri="{BB962C8B-B14F-4D97-AF65-F5344CB8AC3E}">
        <p14:creationId xmlns:p14="http://schemas.microsoft.com/office/powerpoint/2010/main" val="419748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Terraform - </a:t>
            </a:r>
            <a:r>
              <a:rPr lang="en-US" sz="3600" kern="1200" dirty="0">
                <a:solidFill>
                  <a:srgbClr val="FFFFFF"/>
                </a:solidFill>
                <a:latin typeface="+mj-lt"/>
                <a:ea typeface="+mj-ea"/>
                <a:cs typeface="+mj-cs"/>
              </a:rPr>
              <a:t>Basic CLI Features</a:t>
            </a:r>
          </a:p>
        </p:txBody>
      </p:sp>
      <p:pic>
        <p:nvPicPr>
          <p:cNvPr id="5" name="Picture 4">
            <a:extLst>
              <a:ext uri="{FF2B5EF4-FFF2-40B4-BE49-F238E27FC236}">
                <a16:creationId xmlns:a16="http://schemas.microsoft.com/office/drawing/2014/main" id="{65983233-09CA-119D-EF1F-584282E32591}"/>
              </a:ext>
            </a:extLst>
          </p:cNvPr>
          <p:cNvPicPr>
            <a:picLocks noChangeAspect="1"/>
          </p:cNvPicPr>
          <p:nvPr/>
        </p:nvPicPr>
        <p:blipFill>
          <a:blip r:embed="rId2"/>
          <a:stretch>
            <a:fillRect/>
          </a:stretch>
        </p:blipFill>
        <p:spPr>
          <a:xfrm>
            <a:off x="1852419" y="5003999"/>
            <a:ext cx="738380" cy="10532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46EAA29-3DD1-0DFB-AA77-C6E8C88C714E}"/>
              </a:ext>
            </a:extLst>
          </p:cNvPr>
          <p:cNvSpPr txBox="1"/>
          <p:nvPr/>
        </p:nvSpPr>
        <p:spPr>
          <a:xfrm>
            <a:off x="5067300" y="1809733"/>
            <a:ext cx="6096000" cy="2862322"/>
          </a:xfrm>
          <a:prstGeom prst="rect">
            <a:avLst/>
          </a:prstGeom>
          <a:noFill/>
        </p:spPr>
        <p:txBody>
          <a:bodyPr wrap="square">
            <a:spAutoFit/>
          </a:bodyPr>
          <a:lstStyle/>
          <a:p>
            <a:r>
              <a:rPr lang="en-US" dirty="0"/>
              <a:t>The command line interface to Terraform is the terraform command, which accepts a variety of subcommands such as terraform </a:t>
            </a:r>
            <a:r>
              <a:rPr lang="en-US" dirty="0" err="1"/>
              <a:t>init</a:t>
            </a:r>
            <a:r>
              <a:rPr lang="en-US" dirty="0"/>
              <a:t> or terraform plan.</a:t>
            </a:r>
          </a:p>
          <a:p>
            <a:endParaRPr lang="en-US" dirty="0"/>
          </a:p>
          <a:p>
            <a:r>
              <a:rPr lang="en-US" dirty="0"/>
              <a:t>We refer to the terraform command line tool as "Terraform CLI" elsewhere in the documentation. This terminology is often used to distinguish it from other components you might use in the Terraform product family, such as Terraform Cloud or the various Terraform providers, which are developed and released separately from Terraform CLI.</a:t>
            </a:r>
            <a:endParaRPr lang="ru-UA" dirty="0"/>
          </a:p>
        </p:txBody>
      </p:sp>
      <p:sp>
        <p:nvSpPr>
          <p:cNvPr id="8" name="TextBox 7">
            <a:extLst>
              <a:ext uri="{FF2B5EF4-FFF2-40B4-BE49-F238E27FC236}">
                <a16:creationId xmlns:a16="http://schemas.microsoft.com/office/drawing/2014/main" id="{376F3C86-4307-99FE-0BC9-3B59BF902373}"/>
              </a:ext>
            </a:extLst>
          </p:cNvPr>
          <p:cNvSpPr txBox="1"/>
          <p:nvPr/>
        </p:nvSpPr>
        <p:spPr>
          <a:xfrm>
            <a:off x="4821382" y="5464781"/>
            <a:ext cx="4364182" cy="276999"/>
          </a:xfrm>
          <a:prstGeom prst="rect">
            <a:avLst/>
          </a:prstGeom>
          <a:noFill/>
        </p:spPr>
        <p:txBody>
          <a:bodyPr wrap="square">
            <a:spAutoFit/>
          </a:bodyPr>
          <a:lstStyle/>
          <a:p>
            <a:r>
              <a:rPr lang="en-US" sz="1200" dirty="0"/>
              <a:t>https://developer.hashicorp.com/terraform/cli/commands</a:t>
            </a:r>
            <a:endParaRPr lang="ru-UA" sz="1200" dirty="0"/>
          </a:p>
        </p:txBody>
      </p:sp>
    </p:spTree>
    <p:extLst>
      <p:ext uri="{BB962C8B-B14F-4D97-AF65-F5344CB8AC3E}">
        <p14:creationId xmlns:p14="http://schemas.microsoft.com/office/powerpoint/2010/main" val="368997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Terraform - </a:t>
            </a:r>
            <a:r>
              <a:rPr lang="en-US" sz="3600" kern="1200" dirty="0">
                <a:solidFill>
                  <a:srgbClr val="FFFFFF"/>
                </a:solidFill>
                <a:latin typeface="+mj-lt"/>
                <a:ea typeface="+mj-ea"/>
                <a:cs typeface="+mj-cs"/>
              </a:rPr>
              <a:t>Initializing Working Directories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87701F09-E485-56A7-E15A-095A7DE2C363}"/>
              </a:ext>
            </a:extLst>
          </p:cNvPr>
          <p:cNvSpPr txBox="1"/>
          <p:nvPr/>
        </p:nvSpPr>
        <p:spPr>
          <a:xfrm>
            <a:off x="4793671" y="889843"/>
            <a:ext cx="6858001" cy="4524315"/>
          </a:xfrm>
          <a:prstGeom prst="rect">
            <a:avLst/>
          </a:prstGeom>
          <a:noFill/>
        </p:spPr>
        <p:txBody>
          <a:bodyPr wrap="square">
            <a:spAutoFit/>
          </a:bodyPr>
          <a:lstStyle/>
          <a:p>
            <a:r>
              <a:rPr lang="en-US" dirty="0"/>
              <a:t>Working Directory Contents</a:t>
            </a:r>
          </a:p>
          <a:p>
            <a:endParaRPr lang="en-US" dirty="0"/>
          </a:p>
          <a:p>
            <a:r>
              <a:rPr lang="en-US" dirty="0"/>
              <a:t>A Terraform working directory typically contains:</a:t>
            </a:r>
          </a:p>
          <a:p>
            <a:endParaRPr lang="en-US" dirty="0"/>
          </a:p>
          <a:p>
            <a:r>
              <a:rPr lang="en-US" dirty="0"/>
              <a:t>    A Terraform configuration describing resources Terraform should manage. This configuration is expected to change over time.</a:t>
            </a:r>
          </a:p>
          <a:p>
            <a:r>
              <a:rPr lang="en-US" dirty="0"/>
              <a:t>    A hidden .terraform directory, which Terraform uses to manage cached provider plugins and modules, record which workspace is currently active, and record the last known backend configuration in case it needs to migrate state on the next run. This directory is automatically managed by Terraform, and is created during initialization.</a:t>
            </a:r>
          </a:p>
          <a:p>
            <a:r>
              <a:rPr lang="en-US" dirty="0"/>
              <a:t>    State data, if the configuration uses the default local backend. This is managed by Terraform in a </a:t>
            </a:r>
            <a:r>
              <a:rPr lang="en-US" dirty="0" err="1"/>
              <a:t>terraform.tfstate</a:t>
            </a:r>
            <a:r>
              <a:rPr lang="en-US" dirty="0"/>
              <a:t> file (if the directory only uses the default workspace) or a </a:t>
            </a:r>
            <a:r>
              <a:rPr lang="en-US" dirty="0" err="1"/>
              <a:t>terraform.tfstate.d</a:t>
            </a:r>
            <a:r>
              <a:rPr lang="en-US" dirty="0"/>
              <a:t> directory (if the directory uses multiple workspaces).</a:t>
            </a:r>
            <a:endParaRPr lang="ru-UA" dirty="0"/>
          </a:p>
        </p:txBody>
      </p:sp>
      <p:sp>
        <p:nvSpPr>
          <p:cNvPr id="11" name="TextBox 10">
            <a:extLst>
              <a:ext uri="{FF2B5EF4-FFF2-40B4-BE49-F238E27FC236}">
                <a16:creationId xmlns:a16="http://schemas.microsoft.com/office/drawing/2014/main" id="{205EBE83-793B-5658-1BC9-34EA27645444}"/>
              </a:ext>
            </a:extLst>
          </p:cNvPr>
          <p:cNvSpPr txBox="1"/>
          <p:nvPr/>
        </p:nvSpPr>
        <p:spPr>
          <a:xfrm>
            <a:off x="5555673" y="5896256"/>
            <a:ext cx="3837709" cy="276999"/>
          </a:xfrm>
          <a:prstGeom prst="rect">
            <a:avLst/>
          </a:prstGeom>
          <a:noFill/>
        </p:spPr>
        <p:txBody>
          <a:bodyPr wrap="square">
            <a:spAutoFit/>
          </a:bodyPr>
          <a:lstStyle/>
          <a:p>
            <a:r>
              <a:rPr lang="en-US" sz="1200" dirty="0"/>
              <a:t>https://developer.hashicorp.com/terraform/cli/init</a:t>
            </a:r>
            <a:endParaRPr lang="ru-UA" sz="1200" dirty="0"/>
          </a:p>
        </p:txBody>
      </p:sp>
    </p:spTree>
    <p:extLst>
      <p:ext uri="{BB962C8B-B14F-4D97-AF65-F5344CB8AC3E}">
        <p14:creationId xmlns:p14="http://schemas.microsoft.com/office/powerpoint/2010/main" val="32116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699" y="1967266"/>
            <a:ext cx="2767445" cy="2547257"/>
          </a:xfrm>
          <a:noFill/>
        </p:spPr>
        <p:txBody>
          <a:bodyPr vert="horz" lIns="91440" tIns="45720" rIns="91440" bIns="45720" rtlCol="0" anchor="ctr">
            <a:normAutofit/>
          </a:bodyPr>
          <a:lstStyle/>
          <a:p>
            <a:pPr algn="ctr"/>
            <a:r>
              <a:rPr lang="en-US" sz="3600" dirty="0">
                <a:solidFill>
                  <a:srgbClr val="FFFFFF"/>
                </a:solidFill>
              </a:rPr>
              <a:t>Provisioning Infrastructure with Terraform</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6807952D-E94A-0D0B-BEEF-4182B22FFEE8}"/>
              </a:ext>
            </a:extLst>
          </p:cNvPr>
          <p:cNvSpPr txBox="1"/>
          <p:nvPr/>
        </p:nvSpPr>
        <p:spPr>
          <a:xfrm>
            <a:off x="4927476" y="1117235"/>
            <a:ext cx="6096000" cy="4247317"/>
          </a:xfrm>
          <a:prstGeom prst="rect">
            <a:avLst/>
          </a:prstGeom>
          <a:noFill/>
        </p:spPr>
        <p:txBody>
          <a:bodyPr wrap="square">
            <a:spAutoFit/>
          </a:bodyPr>
          <a:lstStyle/>
          <a:p>
            <a:r>
              <a:rPr lang="en-US" dirty="0" err="1"/>
              <a:t>Terraform's</a:t>
            </a:r>
            <a:r>
              <a:rPr lang="en-US" dirty="0"/>
              <a:t> primary function is to create, modify, and destroy infrastructure resources to match the desired state described in a Terraform configuration.</a:t>
            </a:r>
          </a:p>
          <a:p>
            <a:endParaRPr lang="en-US" dirty="0"/>
          </a:p>
          <a:p>
            <a:r>
              <a:rPr lang="en-US" dirty="0"/>
              <a:t>When people refer to "running Terraform," they generally mean performing these provisioning actions in order to affect real infrastructure objects. The Terraform binary has many other subcommands for a wide variety of administrative actions, but these basic provisioning tasks are the core of Terraform.</a:t>
            </a:r>
          </a:p>
          <a:p>
            <a:endParaRPr lang="en-US" dirty="0"/>
          </a:p>
          <a:p>
            <a:r>
              <a:rPr lang="en-US" dirty="0" err="1"/>
              <a:t>Terraform's</a:t>
            </a:r>
            <a:r>
              <a:rPr lang="en-US" dirty="0"/>
              <a:t> provisioning workflow relies on three commands: plan, apply, and destroy. All of these commands require an initialized working directory, and all of them act only upon the currently selected workspace.</a:t>
            </a:r>
            <a:endParaRPr lang="ru-UA" dirty="0"/>
          </a:p>
        </p:txBody>
      </p:sp>
      <p:sp>
        <p:nvSpPr>
          <p:cNvPr id="8" name="TextBox 7">
            <a:extLst>
              <a:ext uri="{FF2B5EF4-FFF2-40B4-BE49-F238E27FC236}">
                <a16:creationId xmlns:a16="http://schemas.microsoft.com/office/drawing/2014/main" id="{16526271-350E-3925-1B5F-9719C5D8802F}"/>
              </a:ext>
            </a:extLst>
          </p:cNvPr>
          <p:cNvSpPr txBox="1"/>
          <p:nvPr/>
        </p:nvSpPr>
        <p:spPr>
          <a:xfrm>
            <a:off x="4216526" y="5740765"/>
            <a:ext cx="3920836" cy="276999"/>
          </a:xfrm>
          <a:prstGeom prst="rect">
            <a:avLst/>
          </a:prstGeom>
          <a:noFill/>
        </p:spPr>
        <p:txBody>
          <a:bodyPr wrap="square">
            <a:spAutoFit/>
          </a:bodyPr>
          <a:lstStyle/>
          <a:p>
            <a:r>
              <a:rPr lang="ru-UA" sz="1200" dirty="0"/>
              <a:t>https://developer.hashicorp.com/terraform/cli/run</a:t>
            </a:r>
          </a:p>
        </p:txBody>
      </p:sp>
    </p:spTree>
    <p:extLst>
      <p:ext uri="{BB962C8B-B14F-4D97-AF65-F5344CB8AC3E}">
        <p14:creationId xmlns:p14="http://schemas.microsoft.com/office/powerpoint/2010/main" val="161441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Manipulating Terraform State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5ED86A0-E0F3-BD03-7107-CB5C4D295347}"/>
              </a:ext>
            </a:extLst>
          </p:cNvPr>
          <p:cNvSpPr txBox="1"/>
          <p:nvPr/>
        </p:nvSpPr>
        <p:spPr>
          <a:xfrm>
            <a:off x="4151621" y="830746"/>
            <a:ext cx="7647709" cy="4801314"/>
          </a:xfrm>
          <a:prstGeom prst="rect">
            <a:avLst/>
          </a:prstGeom>
          <a:noFill/>
        </p:spPr>
        <p:txBody>
          <a:bodyPr wrap="square">
            <a:spAutoFit/>
          </a:bodyPr>
          <a:lstStyle/>
          <a:p>
            <a:r>
              <a:rPr lang="en-US" dirty="0"/>
              <a:t>Terraform uses state data to remember which real-world object corresponds to each resource in the configuration; this allows it to modify an existing object when its resource declaration changes.</a:t>
            </a:r>
          </a:p>
          <a:p>
            <a:endParaRPr lang="en-US" dirty="0"/>
          </a:p>
          <a:p>
            <a:r>
              <a:rPr lang="en-US" dirty="0"/>
              <a:t>Terraform updates state automatically during plans and applies. However, it's sometimes necessary to make deliberate adjustments to </a:t>
            </a:r>
            <a:r>
              <a:rPr lang="en-US" dirty="0" err="1"/>
              <a:t>Terraform's</a:t>
            </a:r>
            <a:r>
              <a:rPr lang="en-US" dirty="0"/>
              <a:t> state data, usually to compensate for changes to the configuration or the real managed infrastructure.</a:t>
            </a:r>
          </a:p>
          <a:p>
            <a:endParaRPr lang="en-US" dirty="0"/>
          </a:p>
          <a:p>
            <a:r>
              <a:rPr lang="en-US" dirty="0"/>
              <a:t>Terraform CLI supports several workflows for interacting with state:</a:t>
            </a:r>
          </a:p>
          <a:p>
            <a:endParaRPr lang="en-US" dirty="0"/>
          </a:p>
          <a:p>
            <a:r>
              <a:rPr lang="en-US" dirty="0"/>
              <a:t>    Inspecting State</a:t>
            </a:r>
          </a:p>
          <a:p>
            <a:r>
              <a:rPr lang="en-US" dirty="0"/>
              <a:t>    Forcing Re-creation</a:t>
            </a:r>
          </a:p>
          <a:p>
            <a:r>
              <a:rPr lang="en-US" dirty="0"/>
              <a:t>    Moving Resources</a:t>
            </a:r>
          </a:p>
          <a:p>
            <a:r>
              <a:rPr lang="en-US" dirty="0"/>
              <a:t>    Importing Pre-existing Resources (documented in the Importing Infrastructure section)</a:t>
            </a:r>
          </a:p>
          <a:p>
            <a:r>
              <a:rPr lang="en-US" dirty="0"/>
              <a:t>    Disaster Recovery</a:t>
            </a:r>
            <a:endParaRPr lang="ru-UA" dirty="0"/>
          </a:p>
        </p:txBody>
      </p:sp>
      <p:sp>
        <p:nvSpPr>
          <p:cNvPr id="9" name="TextBox 8">
            <a:extLst>
              <a:ext uri="{FF2B5EF4-FFF2-40B4-BE49-F238E27FC236}">
                <a16:creationId xmlns:a16="http://schemas.microsoft.com/office/drawing/2014/main" id="{04DF9806-680C-4CE4-C48D-79DE895D0EF7}"/>
              </a:ext>
            </a:extLst>
          </p:cNvPr>
          <p:cNvSpPr txBox="1"/>
          <p:nvPr/>
        </p:nvSpPr>
        <p:spPr>
          <a:xfrm>
            <a:off x="4476371" y="5750255"/>
            <a:ext cx="3499104" cy="276999"/>
          </a:xfrm>
          <a:prstGeom prst="rect">
            <a:avLst/>
          </a:prstGeom>
          <a:noFill/>
        </p:spPr>
        <p:txBody>
          <a:bodyPr wrap="square">
            <a:spAutoFit/>
          </a:bodyPr>
          <a:lstStyle/>
          <a:p>
            <a:r>
              <a:rPr lang="ru-UA" sz="1200" dirty="0"/>
              <a:t>https://developer.hashicorp.com/terraform/cli/state</a:t>
            </a:r>
          </a:p>
        </p:txBody>
      </p:sp>
    </p:spTree>
    <p:extLst>
      <p:ext uri="{BB962C8B-B14F-4D97-AF65-F5344CB8AC3E}">
        <p14:creationId xmlns:p14="http://schemas.microsoft.com/office/powerpoint/2010/main" val="1438848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2388</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Step 5. Infrastructure as a Code</vt:lpstr>
      <vt:lpstr>Agenda</vt:lpstr>
      <vt:lpstr>Terraform</vt:lpstr>
      <vt:lpstr>How does Terraform work?</vt:lpstr>
      <vt:lpstr>Terraform workflow</vt:lpstr>
      <vt:lpstr>Terraform - Basic CLI Features</vt:lpstr>
      <vt:lpstr>Terraform - Initializing Working Directories</vt:lpstr>
      <vt:lpstr>Provisioning Infrastructure with Terraform</vt:lpstr>
      <vt:lpstr>Manipulating Terraform State</vt:lpstr>
      <vt:lpstr>Terraform - Inspecting Infrastructure</vt:lpstr>
      <vt:lpstr>Terraform – Elements: Resources</vt:lpstr>
      <vt:lpstr>Terraform – Elements: Data Sources</vt:lpstr>
      <vt:lpstr>Terraform – Elements: Providers</vt:lpstr>
      <vt:lpstr>Terraform – Elements: Variables and Outputs</vt:lpstr>
      <vt:lpstr>Terraform – Modules</vt:lpstr>
      <vt:lpstr>Terraform – Import</vt:lpstr>
      <vt:lpstr>Terraform – Expressions/Functions</vt:lpstr>
      <vt:lpstr>Terraform –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4</cp:revision>
  <dcterms:created xsi:type="dcterms:W3CDTF">2024-01-24T15:54:01Z</dcterms:created>
  <dcterms:modified xsi:type="dcterms:W3CDTF">2024-01-31T15:07:08Z</dcterms:modified>
</cp:coreProperties>
</file>