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7" r:id="rId2"/>
    <p:sldId id="308" r:id="rId3"/>
    <p:sldId id="256" r:id="rId4"/>
    <p:sldId id="304" r:id="rId5"/>
    <p:sldId id="305" r:id="rId6"/>
    <p:sldId id="309" r:id="rId7"/>
    <p:sldId id="310" r:id="rId8"/>
    <p:sldId id="311" r:id="rId9"/>
    <p:sldId id="312" r:id="rId10"/>
    <p:sldId id="313" r:id="rId11"/>
    <p:sldId id="315" r:id="rId12"/>
    <p:sldId id="314" r:id="rId13"/>
    <p:sldId id="316" r:id="rId14"/>
    <p:sldId id="318" r:id="rId15"/>
    <p:sldId id="319" r:id="rId16"/>
    <p:sldId id="320" r:id="rId17"/>
    <p:sldId id="317" r:id="rId18"/>
    <p:sldId id="321" r:id="rId19"/>
    <p:sldId id="322" r:id="rId20"/>
    <p:sldId id="324" r:id="rId21"/>
    <p:sldId id="325" r:id="rId22"/>
    <p:sldId id="326" r:id="rId23"/>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Kubernetes" id="{F1065E52-9E53-4AA5-A0CE-7D4C380BC201}">
          <p14:sldIdLst>
            <p14:sldId id="256"/>
            <p14:sldId id="304"/>
            <p14:sldId id="305"/>
            <p14:sldId id="309"/>
            <p14:sldId id="310"/>
            <p14:sldId id="311"/>
            <p14:sldId id="312"/>
            <p14:sldId id="313"/>
            <p14:sldId id="315"/>
            <p14:sldId id="314"/>
            <p14:sldId id="316"/>
            <p14:sldId id="318"/>
            <p14:sldId id="319"/>
            <p14:sldId id="320"/>
            <p14:sldId id="317"/>
            <p14:sldId id="321"/>
            <p14:sldId id="322"/>
            <p14:sldId id="324"/>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A51F0-A07B-4027-B251-0ABFCD72490F}" v="55" dt="2024-02-08T09:14:23.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a:t>Kubernetes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141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Kubernetes</a:t>
          </a:r>
          <a:endParaRPr lang="en-US" sz="3200" kern="1200" dirty="0"/>
        </a:p>
      </dsp:txBody>
      <dsp:txXfrm>
        <a:off x="2118912" y="73913"/>
        <a:ext cx="2152798" cy="1366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08.02.2024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943D0DD-0A04-44C4-9CF4-F4F3A1E2DE8D}" type="datetime1">
              <a:rPr lang="ru-UA" smtClean="0"/>
              <a:t>08.02.2024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3D6F0CAA-2CE6-482F-9360-C7AE7164C2C7}" type="datetime1">
              <a:rPr lang="ru-UA" smtClean="0"/>
              <a:t>08.02.2024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047E46BD-AC32-403E-A291-1B88C9967E64}" type="datetime1">
              <a:rPr lang="ru-UA" smtClean="0"/>
              <a:t>08.02.2024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244EEB10-A578-475B-AA12-1119FF449744}" type="datetime1">
              <a:rPr lang="ru-UA" smtClean="0"/>
              <a:t>08.02.2024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26817383-2706-470D-815D-B228CB89D5DB}" type="datetime1">
              <a:rPr lang="ru-UA" smtClean="0"/>
              <a:t>08.02.2024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21EBEB69-F225-4F23-8DFE-AD360AB5DE63}" type="datetime1">
              <a:rPr lang="ru-UA" smtClean="0"/>
              <a:t>08.02.2024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8. Kubernetes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255E35DC-F4D9-4EAC-A6F6-79CA7A3E1888}" type="datetime1">
              <a:rPr lang="ru-UA" smtClean="0"/>
              <a:t>08.02.2024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8. Kubernetes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B08C1C36-5E26-4333-8628-5DEC1B22515C}" type="datetime1">
              <a:rPr lang="ru-UA" smtClean="0"/>
              <a:t>08.02.2024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8. Kubernetes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1BC61AA9-C3A1-48B5-BF1D-8CD028F4ECD3}" type="datetime1">
              <a:rPr lang="ru-UA" smtClean="0"/>
              <a:t>08.02.2024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8. Kubernetes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4F443BD2-EACC-429A-A935-C6EA2F0927BE}" type="datetime1">
              <a:rPr lang="ru-UA" smtClean="0"/>
              <a:t>08.02.2024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8. Kubernetes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96A9166B-B672-4E35-95C5-7200EDE5810B}" type="datetime1">
              <a:rPr lang="ru-UA" smtClean="0"/>
              <a:t>08.02.2024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8. Kubernetes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0C085-6524-4DE0-88D2-B34B38EC43F8}" type="datetime1">
              <a:rPr lang="ru-UA" smtClean="0"/>
              <a:t>08.02.2024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8. Kubernetes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8. Kubernetes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tx1"/>
                </a:solidFill>
              </a:rPr>
              <a:t>Step 8. Kubernetes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Namespaces</a:t>
            </a:r>
          </a:p>
        </p:txBody>
      </p:sp>
      <p:pic>
        <p:nvPicPr>
          <p:cNvPr id="5" name="Picture 4">
            <a:extLst>
              <a:ext uri="{FF2B5EF4-FFF2-40B4-BE49-F238E27FC236}">
                <a16:creationId xmlns:a16="http://schemas.microsoft.com/office/drawing/2014/main" id="{D3D6F47C-FA51-80A4-4DCA-643647EEEDFE}"/>
              </a:ext>
            </a:extLst>
          </p:cNvPr>
          <p:cNvPicPr>
            <a:picLocks noChangeAspect="1"/>
          </p:cNvPicPr>
          <p:nvPr/>
        </p:nvPicPr>
        <p:blipFill>
          <a:blip r:embed="rId2"/>
          <a:stretch>
            <a:fillRect/>
          </a:stretch>
        </p:blipFill>
        <p:spPr>
          <a:xfrm>
            <a:off x="1507644" y="5148539"/>
            <a:ext cx="1318684" cy="6725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9C92C059-363E-E6B1-C0C5-397103583870}"/>
              </a:ext>
            </a:extLst>
          </p:cNvPr>
          <p:cNvSpPr txBox="1"/>
          <p:nvPr/>
        </p:nvSpPr>
        <p:spPr>
          <a:xfrm>
            <a:off x="4394076" y="612844"/>
            <a:ext cx="7440720" cy="5632311"/>
          </a:xfrm>
          <a:prstGeom prst="rect">
            <a:avLst/>
          </a:prstGeom>
          <a:noFill/>
        </p:spPr>
        <p:txBody>
          <a:bodyPr wrap="square">
            <a:spAutoFit/>
          </a:bodyPr>
          <a:lstStyle/>
          <a:p>
            <a:r>
              <a:rPr lang="en-US" dirty="0"/>
              <a:t>Kubernetes Namespace is a mechanism that enables you to organize resources. It is like a virtual cluster inside the cluster. A namespace isolates the resources from the resources of other namespaces. For example, You need to have different names for deployments/services in a namespace but you can have the same name for deployment in two different namespaces.</a:t>
            </a:r>
          </a:p>
          <a:p>
            <a:r>
              <a:rPr lang="en-US" dirty="0"/>
              <a:t>Initial Namespaces</a:t>
            </a:r>
          </a:p>
          <a:p>
            <a:endParaRPr lang="en-US" dirty="0"/>
          </a:p>
          <a:p>
            <a:r>
              <a:rPr lang="en-US" dirty="0"/>
              <a:t>    </a:t>
            </a:r>
            <a:r>
              <a:rPr lang="en-US" dirty="0" err="1"/>
              <a:t>kube</a:t>
            </a:r>
            <a:r>
              <a:rPr lang="en-US" dirty="0"/>
              <a:t>-system: System processes like Master and </a:t>
            </a:r>
            <a:r>
              <a:rPr lang="en-US" dirty="0" err="1"/>
              <a:t>kubectl</a:t>
            </a:r>
            <a:r>
              <a:rPr lang="en-US" dirty="0"/>
              <a:t> processes are deployed in this namespace; thus, it is advised not to create or modify the namespace.</a:t>
            </a:r>
          </a:p>
          <a:p>
            <a:r>
              <a:rPr lang="en-US" dirty="0"/>
              <a:t>    </a:t>
            </a:r>
            <a:r>
              <a:rPr lang="en-US" dirty="0" err="1"/>
              <a:t>kube</a:t>
            </a:r>
            <a:r>
              <a:rPr lang="en-US" dirty="0"/>
              <a:t>-public: This namespace contains publicly accessible data like a </a:t>
            </a:r>
            <a:r>
              <a:rPr lang="en-US" dirty="0" err="1"/>
              <a:t>configMap</a:t>
            </a:r>
            <a:r>
              <a:rPr lang="en-US" dirty="0"/>
              <a:t> containing cluster information.</a:t>
            </a:r>
          </a:p>
          <a:p>
            <a:r>
              <a:rPr lang="en-US" dirty="0"/>
              <a:t>    </a:t>
            </a:r>
            <a:r>
              <a:rPr lang="en-US" dirty="0" err="1"/>
              <a:t>kube</a:t>
            </a:r>
            <a:r>
              <a:rPr lang="en-US" dirty="0"/>
              <a:t>-node-lease: This namespace is the heartbeat of nodes. Each node has its associated lease object. It determines the availability of a node.</a:t>
            </a:r>
          </a:p>
          <a:p>
            <a:r>
              <a:rPr lang="en-US" dirty="0"/>
              <a:t>    default: This is the namespace that you use to create your resources by default.</a:t>
            </a:r>
          </a:p>
          <a:p>
            <a:endParaRPr lang="en-US" dirty="0"/>
          </a:p>
          <a:p>
            <a:r>
              <a:rPr lang="en-US" dirty="0"/>
              <a:t>Although whatever resources you create will be created in the default namespace but you can also create your own new namespace and create resources there.</a:t>
            </a:r>
            <a:endParaRPr lang="ru-UA" dirty="0"/>
          </a:p>
        </p:txBody>
      </p:sp>
      <p:sp>
        <p:nvSpPr>
          <p:cNvPr id="8" name="TextBox 7">
            <a:extLst>
              <a:ext uri="{FF2B5EF4-FFF2-40B4-BE49-F238E27FC236}">
                <a16:creationId xmlns:a16="http://schemas.microsoft.com/office/drawing/2014/main" id="{ADB89163-CAD3-31F3-73B8-446C47A406BB}"/>
              </a:ext>
            </a:extLst>
          </p:cNvPr>
          <p:cNvSpPr txBox="1"/>
          <p:nvPr/>
        </p:nvSpPr>
        <p:spPr>
          <a:xfrm>
            <a:off x="3948546" y="6356350"/>
            <a:ext cx="6096000" cy="276999"/>
          </a:xfrm>
          <a:prstGeom prst="rect">
            <a:avLst/>
          </a:prstGeom>
          <a:noFill/>
        </p:spPr>
        <p:txBody>
          <a:bodyPr wrap="square">
            <a:spAutoFit/>
          </a:bodyPr>
          <a:lstStyle/>
          <a:p>
            <a:r>
              <a:rPr lang="en-US" sz="1200" dirty="0"/>
              <a:t>https://www.geeksforgeeks.org/kubernetes-namespaces/?ref=lbp</a:t>
            </a:r>
            <a:endParaRPr lang="ru-UA" sz="1200" dirty="0"/>
          </a:p>
        </p:txBody>
      </p:sp>
    </p:spTree>
    <p:extLst>
      <p:ext uri="{BB962C8B-B14F-4D97-AF65-F5344CB8AC3E}">
        <p14:creationId xmlns:p14="http://schemas.microsoft.com/office/powerpoint/2010/main" val="19825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Pod</a:t>
            </a:r>
          </a:p>
        </p:txBody>
      </p:sp>
      <p:pic>
        <p:nvPicPr>
          <p:cNvPr id="4" name="Picture 3">
            <a:extLst>
              <a:ext uri="{FF2B5EF4-FFF2-40B4-BE49-F238E27FC236}">
                <a16:creationId xmlns:a16="http://schemas.microsoft.com/office/drawing/2014/main" id="{BF57012C-9BA4-7F71-A6AC-594E7887FB10}"/>
              </a:ext>
            </a:extLst>
          </p:cNvPr>
          <p:cNvPicPr>
            <a:picLocks noChangeAspect="1"/>
          </p:cNvPicPr>
          <p:nvPr/>
        </p:nvPicPr>
        <p:blipFill>
          <a:blip r:embed="rId2"/>
          <a:stretch>
            <a:fillRect/>
          </a:stretch>
        </p:blipFill>
        <p:spPr>
          <a:xfrm>
            <a:off x="1576916" y="5124366"/>
            <a:ext cx="1318684" cy="50769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45281064-BFB1-4CBF-D2B6-9D4E6D03EC61}"/>
              </a:ext>
            </a:extLst>
          </p:cNvPr>
          <p:cNvSpPr txBox="1"/>
          <p:nvPr/>
        </p:nvSpPr>
        <p:spPr>
          <a:xfrm>
            <a:off x="4696691" y="1384742"/>
            <a:ext cx="6096000" cy="4247317"/>
          </a:xfrm>
          <a:prstGeom prst="rect">
            <a:avLst/>
          </a:prstGeom>
          <a:noFill/>
        </p:spPr>
        <p:txBody>
          <a:bodyPr wrap="square">
            <a:spAutoFit/>
          </a:bodyPr>
          <a:lstStyle/>
          <a:p>
            <a:r>
              <a:rPr lang="en-US" dirty="0"/>
              <a:t>What are Kubernetes Pods?</a:t>
            </a:r>
          </a:p>
          <a:p>
            <a:endParaRPr lang="en-US" dirty="0"/>
          </a:p>
          <a:p>
            <a:r>
              <a:rPr lang="en-US" dirty="0"/>
              <a:t>A pod is the smallest unit that exists in Kubernetes. It is similar to that of tokens in C or C++ language. A specific pod can have one or more applications. The nature of Pods is ephemeral this means that in any case if a pod fails then Kubernetes can and will automatically create a new replica/ duplicate of the said pod and continue the operation. The pods have the capacity to include one or more containers based on the requirement. The containers can even be Docker containers. The Pods in Kubernetes provide environmental dependencies which include persistent storage volumes which means it is permanent and is available to all pods in the said cluster and even configuration data that is required to run the container within the pod. </a:t>
            </a:r>
            <a:endParaRPr lang="ru-UA" dirty="0"/>
          </a:p>
        </p:txBody>
      </p:sp>
    </p:spTree>
    <p:extLst>
      <p:ext uri="{BB962C8B-B14F-4D97-AF65-F5344CB8AC3E}">
        <p14:creationId xmlns:p14="http://schemas.microsoft.com/office/powerpoint/2010/main" val="219491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Node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pic>
        <p:nvPicPr>
          <p:cNvPr id="5" name="Picture 4">
            <a:extLst>
              <a:ext uri="{FF2B5EF4-FFF2-40B4-BE49-F238E27FC236}">
                <a16:creationId xmlns:a16="http://schemas.microsoft.com/office/drawing/2014/main" id="{CD926C35-77C5-8E50-E966-170CAD06D19D}"/>
              </a:ext>
            </a:extLst>
          </p:cNvPr>
          <p:cNvPicPr>
            <a:picLocks noChangeAspect="1"/>
          </p:cNvPicPr>
          <p:nvPr/>
        </p:nvPicPr>
        <p:blipFill>
          <a:blip r:embed="rId2"/>
          <a:stretch>
            <a:fillRect/>
          </a:stretch>
        </p:blipFill>
        <p:spPr>
          <a:xfrm>
            <a:off x="1924097" y="5283981"/>
            <a:ext cx="838105" cy="614363"/>
          </a:xfrm>
          <a:prstGeom prst="rect">
            <a:avLst/>
          </a:prstGeom>
        </p:spPr>
      </p:pic>
      <p:sp>
        <p:nvSpPr>
          <p:cNvPr id="7" name="TextBox 6">
            <a:extLst>
              <a:ext uri="{FF2B5EF4-FFF2-40B4-BE49-F238E27FC236}">
                <a16:creationId xmlns:a16="http://schemas.microsoft.com/office/drawing/2014/main" id="{F74A5BF4-9F8D-1B4E-1403-CFC4D9A0F245}"/>
              </a:ext>
            </a:extLst>
          </p:cNvPr>
          <p:cNvSpPr txBox="1"/>
          <p:nvPr/>
        </p:nvSpPr>
        <p:spPr>
          <a:xfrm>
            <a:off x="4361549" y="1768448"/>
            <a:ext cx="7536873" cy="3139321"/>
          </a:xfrm>
          <a:prstGeom prst="rect">
            <a:avLst/>
          </a:prstGeom>
          <a:noFill/>
        </p:spPr>
        <p:txBody>
          <a:bodyPr wrap="square">
            <a:spAutoFit/>
          </a:bodyPr>
          <a:lstStyle/>
          <a:p>
            <a:r>
              <a:rPr lang="en-US" dirty="0"/>
              <a:t>How Does A Kubernetes Node Work?</a:t>
            </a:r>
          </a:p>
          <a:p>
            <a:endParaRPr lang="en-US" dirty="0"/>
          </a:p>
          <a:p>
            <a:r>
              <a:rPr lang="en-US" dirty="0"/>
              <a:t>The primary work of the nodes is to facilitate the pods which are containing of containers. Nodes will be of two kinds worker node and master node depending on the roles assigned to them thy will be differentiated. Master node will take care of worker node and nodes will take care of pods. There is no certain limitation for the worker nodes depending on the requirements of project you can have n </a:t>
            </a:r>
            <a:r>
              <a:rPr lang="en-US" dirty="0" err="1"/>
              <a:t>no.of</a:t>
            </a:r>
            <a:r>
              <a:rPr lang="en-US" dirty="0"/>
              <a:t> nodes and also it is recommended to have at-least two master nodes in case of any failure of one master node another will take the responsibility of managing the worker nodes. To know more about </a:t>
            </a:r>
            <a:r>
              <a:rPr lang="en-US" dirty="0" err="1"/>
              <a:t>kubernetes</a:t>
            </a:r>
            <a:r>
              <a:rPr lang="en-US" dirty="0"/>
              <a:t> architecture refer to Kubernetes – Architecture.</a:t>
            </a:r>
            <a:endParaRPr lang="ru-UA" dirty="0"/>
          </a:p>
        </p:txBody>
      </p:sp>
      <p:sp>
        <p:nvSpPr>
          <p:cNvPr id="10" name="TextBox 9">
            <a:extLst>
              <a:ext uri="{FF2B5EF4-FFF2-40B4-BE49-F238E27FC236}">
                <a16:creationId xmlns:a16="http://schemas.microsoft.com/office/drawing/2014/main" id="{85A24D77-E7FB-0FCB-9C30-FB03AA14B615}"/>
              </a:ext>
            </a:extLst>
          </p:cNvPr>
          <p:cNvSpPr txBox="1"/>
          <p:nvPr/>
        </p:nvSpPr>
        <p:spPr>
          <a:xfrm>
            <a:off x="4779818" y="6161888"/>
            <a:ext cx="6096000" cy="276999"/>
          </a:xfrm>
          <a:prstGeom prst="rect">
            <a:avLst/>
          </a:prstGeom>
          <a:noFill/>
        </p:spPr>
        <p:txBody>
          <a:bodyPr wrap="square">
            <a:spAutoFit/>
          </a:bodyPr>
          <a:lstStyle/>
          <a:p>
            <a:r>
              <a:rPr lang="en-US" sz="1200" dirty="0"/>
              <a:t>https://www.geeksforgeeks.org/kubernetes-node/?ref=lbp</a:t>
            </a:r>
            <a:endParaRPr lang="ru-UA" sz="1200" dirty="0"/>
          </a:p>
        </p:txBody>
      </p:sp>
    </p:spTree>
    <p:extLst>
      <p:ext uri="{BB962C8B-B14F-4D97-AF65-F5344CB8AC3E}">
        <p14:creationId xmlns:p14="http://schemas.microsoft.com/office/powerpoint/2010/main" val="344114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Services</a:t>
            </a:r>
          </a:p>
        </p:txBody>
      </p:sp>
      <p:pic>
        <p:nvPicPr>
          <p:cNvPr id="5" name="Picture 4">
            <a:extLst>
              <a:ext uri="{FF2B5EF4-FFF2-40B4-BE49-F238E27FC236}">
                <a16:creationId xmlns:a16="http://schemas.microsoft.com/office/drawing/2014/main" id="{CC30F0F2-77FE-E1DE-7712-D9F01C09708B}"/>
              </a:ext>
            </a:extLst>
          </p:cNvPr>
          <p:cNvPicPr>
            <a:picLocks noChangeAspect="1"/>
          </p:cNvPicPr>
          <p:nvPr/>
        </p:nvPicPr>
        <p:blipFill>
          <a:blip r:embed="rId2"/>
          <a:stretch>
            <a:fillRect/>
          </a:stretch>
        </p:blipFill>
        <p:spPr>
          <a:xfrm>
            <a:off x="1617088" y="5062096"/>
            <a:ext cx="1002315" cy="8920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EFE587D3-A977-177C-5485-C51E4A31FE22}"/>
              </a:ext>
            </a:extLst>
          </p:cNvPr>
          <p:cNvSpPr txBox="1"/>
          <p:nvPr/>
        </p:nvSpPr>
        <p:spPr>
          <a:xfrm>
            <a:off x="4322618" y="3600734"/>
            <a:ext cx="7151960" cy="2031325"/>
          </a:xfrm>
          <a:prstGeom prst="rect">
            <a:avLst/>
          </a:prstGeom>
          <a:noFill/>
        </p:spPr>
        <p:txBody>
          <a:bodyPr wrap="square">
            <a:spAutoFit/>
          </a:bodyPr>
          <a:lstStyle/>
          <a:p>
            <a:r>
              <a:rPr lang="en-US" sz="1400" dirty="0"/>
              <a:t> In Kubernetes, a Service like a pod is a REST object. Like all other REST objects, we can POST a service definition to its API server which will create a new instance. A valid RFC 1035 label name must be given to the service object. When a Service is defined it is assigned a unique IP address sometimes also called cluster IP which is used by the Service Proxies. Service has the capacity to map any incoming port to a </a:t>
            </a:r>
            <a:r>
              <a:rPr lang="en-US" sz="1400" dirty="0" err="1"/>
              <a:t>targetPort</a:t>
            </a:r>
            <a:r>
              <a:rPr lang="en-US" sz="1400" dirty="0"/>
              <a:t>.</a:t>
            </a:r>
          </a:p>
          <a:p>
            <a:r>
              <a:rPr lang="en-US" sz="1400" dirty="0"/>
              <a:t>Service Without Selectors: Because the selector services have abstract access to Kubernetes Pods. But when it is used with a corresponding set of </a:t>
            </a:r>
            <a:r>
              <a:rPr lang="en-US" sz="1400" dirty="0" err="1"/>
              <a:t>EndpointSlices</a:t>
            </a:r>
            <a:r>
              <a:rPr lang="en-US" sz="1400" dirty="0"/>
              <a:t> objects and without a selector then a service can abstract other Kinds of backends, this includes those running outside the clusters.</a:t>
            </a:r>
            <a:endParaRPr lang="ru-UA" sz="1400" dirty="0"/>
          </a:p>
        </p:txBody>
      </p:sp>
      <p:sp>
        <p:nvSpPr>
          <p:cNvPr id="8" name="TextBox 7">
            <a:extLst>
              <a:ext uri="{FF2B5EF4-FFF2-40B4-BE49-F238E27FC236}">
                <a16:creationId xmlns:a16="http://schemas.microsoft.com/office/drawing/2014/main" id="{07C41B81-777B-8CBC-6A5F-B30B74299755}"/>
              </a:ext>
            </a:extLst>
          </p:cNvPr>
          <p:cNvSpPr txBox="1"/>
          <p:nvPr/>
        </p:nvSpPr>
        <p:spPr>
          <a:xfrm>
            <a:off x="4322618" y="1207263"/>
            <a:ext cx="7151960" cy="2031325"/>
          </a:xfrm>
          <a:prstGeom prst="rect">
            <a:avLst/>
          </a:prstGeom>
          <a:noFill/>
        </p:spPr>
        <p:txBody>
          <a:bodyPr wrap="square">
            <a:spAutoFit/>
          </a:bodyPr>
          <a:lstStyle/>
          <a:p>
            <a:r>
              <a:rPr lang="en-US" sz="1400"/>
              <a:t>It can be defined as an abstract way or method of exposing any application running on a set of as a network service. While we are using Kubernetes we don’t need to modify our application to use an unfamiliar service discovery mechanism. Each pod is given its own unique IP address and a single DNS name for sets of Pods and they can be load balanced across them.</a:t>
            </a:r>
            <a:br>
              <a:rPr lang="en-US" sz="1400"/>
            </a:br>
            <a:r>
              <a:rPr lang="en-US" sz="1400"/>
              <a:t>Kubernetes Pods are created and destroyed to match the required state of our cluster. In general, Pods are considered non-permanent resources. We can create or destroy pods dynamically. Each pod is assigned its own IP address but during deployment, the set of Pods running in one moment in time could be different from the set of Pods running that application at another time.</a:t>
            </a:r>
            <a:endParaRPr lang="ru-UA" sz="1400" dirty="0"/>
          </a:p>
        </p:txBody>
      </p:sp>
      <p:sp>
        <p:nvSpPr>
          <p:cNvPr id="11" name="TextBox 10">
            <a:extLst>
              <a:ext uri="{FF2B5EF4-FFF2-40B4-BE49-F238E27FC236}">
                <a16:creationId xmlns:a16="http://schemas.microsoft.com/office/drawing/2014/main" id="{2E37D9D6-1CC4-BD11-B502-4ABFBA582334}"/>
              </a:ext>
            </a:extLst>
          </p:cNvPr>
          <p:cNvSpPr txBox="1"/>
          <p:nvPr/>
        </p:nvSpPr>
        <p:spPr>
          <a:xfrm>
            <a:off x="4696691" y="6086439"/>
            <a:ext cx="6096000" cy="276999"/>
          </a:xfrm>
          <a:prstGeom prst="rect">
            <a:avLst/>
          </a:prstGeom>
          <a:noFill/>
        </p:spPr>
        <p:txBody>
          <a:bodyPr wrap="square">
            <a:spAutoFit/>
          </a:bodyPr>
          <a:lstStyle/>
          <a:p>
            <a:r>
              <a:rPr lang="ru-UA" sz="1200" dirty="0"/>
              <a:t>https://www.geeksforgeeks.org/kubernetes-services/?ref=lbp</a:t>
            </a:r>
          </a:p>
        </p:txBody>
      </p:sp>
    </p:spTree>
    <p:extLst>
      <p:ext uri="{BB962C8B-B14F-4D97-AF65-F5344CB8AC3E}">
        <p14:creationId xmlns:p14="http://schemas.microsoft.com/office/powerpoint/2010/main" val="223887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Cluster IP vs Node-Port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pic>
        <p:nvPicPr>
          <p:cNvPr id="4" name="Picture 3">
            <a:extLst>
              <a:ext uri="{FF2B5EF4-FFF2-40B4-BE49-F238E27FC236}">
                <a16:creationId xmlns:a16="http://schemas.microsoft.com/office/drawing/2014/main" id="{CEE6D3D4-0381-B439-43A6-E1F4C340AD81}"/>
              </a:ext>
            </a:extLst>
          </p:cNvPr>
          <p:cNvPicPr>
            <a:picLocks noChangeAspect="1"/>
          </p:cNvPicPr>
          <p:nvPr/>
        </p:nvPicPr>
        <p:blipFill>
          <a:blip r:embed="rId2"/>
          <a:stretch>
            <a:fillRect/>
          </a:stretch>
        </p:blipFill>
        <p:spPr>
          <a:xfrm>
            <a:off x="1976214" y="5071044"/>
            <a:ext cx="733872" cy="892060"/>
          </a:xfrm>
          <a:prstGeom prst="rect">
            <a:avLst/>
          </a:prstGeom>
        </p:spPr>
      </p:pic>
      <p:sp>
        <p:nvSpPr>
          <p:cNvPr id="9" name="TextBox 8">
            <a:extLst>
              <a:ext uri="{FF2B5EF4-FFF2-40B4-BE49-F238E27FC236}">
                <a16:creationId xmlns:a16="http://schemas.microsoft.com/office/drawing/2014/main" id="{C6AB153D-F390-A1A0-2787-3DFE73DEB760}"/>
              </a:ext>
            </a:extLst>
          </p:cNvPr>
          <p:cNvSpPr txBox="1"/>
          <p:nvPr/>
        </p:nvSpPr>
        <p:spPr>
          <a:xfrm>
            <a:off x="4527804" y="133025"/>
            <a:ext cx="7303978" cy="2893100"/>
          </a:xfrm>
          <a:prstGeom prst="rect">
            <a:avLst/>
          </a:prstGeom>
          <a:noFill/>
        </p:spPr>
        <p:txBody>
          <a:bodyPr wrap="square">
            <a:spAutoFit/>
          </a:bodyPr>
          <a:lstStyle/>
          <a:p>
            <a:r>
              <a:rPr lang="en-US" sz="1400" dirty="0"/>
              <a:t>The </a:t>
            </a:r>
            <a:r>
              <a:rPr lang="en-US" sz="1400" dirty="0" err="1"/>
              <a:t>ClusterIP</a:t>
            </a:r>
            <a:r>
              <a:rPr lang="en-US" sz="1400" dirty="0"/>
              <a:t> provides a load-balanced IP address. One or more pods that match a label selector can forward traffic to the IP address. The </a:t>
            </a:r>
            <a:r>
              <a:rPr lang="en-US" sz="1400" dirty="0" err="1"/>
              <a:t>ClusterIP</a:t>
            </a:r>
            <a:r>
              <a:rPr lang="en-US" sz="1400" dirty="0"/>
              <a:t> service must define one or more ports to listen on with target ports to forward TCP/UDP traffic to containers.</a:t>
            </a:r>
          </a:p>
          <a:p>
            <a:r>
              <a:rPr lang="en-US" sz="1400" dirty="0"/>
              <a:t>Cluster IP:</a:t>
            </a:r>
          </a:p>
          <a:p>
            <a:r>
              <a:rPr lang="en-US" sz="1400" dirty="0"/>
              <a:t>    This is the default service type that exposes the service on a cluster-internal IP by making the service only reachable within the cluster.</a:t>
            </a:r>
          </a:p>
          <a:p>
            <a:r>
              <a:rPr lang="en-US" sz="1400" dirty="0"/>
              <a:t>    A Cluster service is the default Kubernetes service. It gives you a service inside your cluster that other apps inside your cluster can access.</a:t>
            </a:r>
          </a:p>
          <a:p>
            <a:r>
              <a:rPr lang="en-US" sz="1400" dirty="0"/>
              <a:t>    There is no external process.</a:t>
            </a:r>
          </a:p>
          <a:p>
            <a:r>
              <a:rPr lang="en-US" sz="1400" dirty="0"/>
              <a:t> When to use Cluster IP?</a:t>
            </a:r>
          </a:p>
          <a:p>
            <a:r>
              <a:rPr lang="en-US" sz="1400" dirty="0"/>
              <a:t>    There are a few scenarios where you would use the Kubernetes proxy to access your services.</a:t>
            </a:r>
          </a:p>
          <a:p>
            <a:r>
              <a:rPr lang="en-US" sz="1400" dirty="0"/>
              <a:t>    debugging your services, or connecting to them directly from your laptop for some reason</a:t>
            </a:r>
          </a:p>
          <a:p>
            <a:r>
              <a:rPr lang="en-US" sz="1400" dirty="0"/>
              <a:t>    Allowing internal traffic, displaying internal dashboards, etc.</a:t>
            </a:r>
          </a:p>
        </p:txBody>
      </p:sp>
      <p:sp>
        <p:nvSpPr>
          <p:cNvPr id="13" name="TextBox 12">
            <a:extLst>
              <a:ext uri="{FF2B5EF4-FFF2-40B4-BE49-F238E27FC236}">
                <a16:creationId xmlns:a16="http://schemas.microsoft.com/office/drawing/2014/main" id="{566B1ABA-815E-6646-F7F8-6F3A7E68DB19}"/>
              </a:ext>
            </a:extLst>
          </p:cNvPr>
          <p:cNvSpPr txBox="1"/>
          <p:nvPr/>
        </p:nvSpPr>
        <p:spPr>
          <a:xfrm>
            <a:off x="4617443" y="3067685"/>
            <a:ext cx="7124700" cy="3539430"/>
          </a:xfrm>
          <a:prstGeom prst="rect">
            <a:avLst/>
          </a:prstGeom>
          <a:noFill/>
        </p:spPr>
        <p:txBody>
          <a:bodyPr wrap="square">
            <a:spAutoFit/>
          </a:bodyPr>
          <a:lstStyle/>
          <a:p>
            <a:r>
              <a:rPr lang="en-US" sz="1400"/>
              <a:t>Node port:</a:t>
            </a:r>
          </a:p>
          <a:p>
            <a:r>
              <a:rPr lang="en-US" sz="1400"/>
              <a:t>This exposes the service on each Node’s IP at a static port. Since a ClusterIP service, to which the NodePort service will route, is automatically created. We can contact the NodePort service outside the cluster.</a:t>
            </a:r>
          </a:p>
          <a:p>
            <a:r>
              <a:rPr lang="en-US" sz="1400"/>
              <a:t>    A Nodeport service is the most primitive way to get external traffic directly to your service.</a:t>
            </a:r>
          </a:p>
          <a:p>
            <a:r>
              <a:rPr lang="en-US" sz="1400"/>
              <a:t>    NodePort, as the same implies, opens a specific port on all the Nodes (the VMs), and any traffic that is sent to this port is forwarded to the service.</a:t>
            </a:r>
          </a:p>
          <a:p>
            <a:r>
              <a:rPr lang="en-US" sz="1400"/>
              <a:t>When to use Node Port?</a:t>
            </a:r>
          </a:p>
          <a:p>
            <a:r>
              <a:rPr lang="en-US" sz="1400"/>
              <a:t>    There are many downsides to this method</a:t>
            </a:r>
          </a:p>
          <a:p>
            <a:r>
              <a:rPr lang="en-US" sz="1400"/>
              <a:t>    You can only have one service per port</a:t>
            </a:r>
          </a:p>
          <a:p>
            <a:r>
              <a:rPr lang="en-US" sz="1400"/>
              <a:t>    You can only use ports 30,000-32,767</a:t>
            </a:r>
          </a:p>
          <a:p>
            <a:r>
              <a:rPr lang="en-US" sz="1400"/>
              <a:t>    If your Node/VM IP address change, you need to deal with that</a:t>
            </a:r>
          </a:p>
          <a:p>
            <a:r>
              <a:rPr lang="en-US" sz="1400"/>
              <a:t>    For these reasons, I don’t recommend using this method in production to directly expose your service. If you are running a service that doesn’t have to be always available, or you are very cost-sensitive, this method will work for you. A good example of such an application is a demo app or something temporary.</a:t>
            </a:r>
            <a:endParaRPr lang="en-US" sz="1400" dirty="0"/>
          </a:p>
        </p:txBody>
      </p:sp>
      <p:sp>
        <p:nvSpPr>
          <p:cNvPr id="15" name="TextBox 14">
            <a:extLst>
              <a:ext uri="{FF2B5EF4-FFF2-40B4-BE49-F238E27FC236}">
                <a16:creationId xmlns:a16="http://schemas.microsoft.com/office/drawing/2014/main" id="{65D5DE41-DD27-4CF4-B31A-BD0443515E38}"/>
              </a:ext>
            </a:extLst>
          </p:cNvPr>
          <p:cNvSpPr txBox="1"/>
          <p:nvPr/>
        </p:nvSpPr>
        <p:spPr>
          <a:xfrm>
            <a:off x="5195454" y="6607115"/>
            <a:ext cx="5153891" cy="276999"/>
          </a:xfrm>
          <a:prstGeom prst="rect">
            <a:avLst/>
          </a:prstGeom>
          <a:noFill/>
        </p:spPr>
        <p:txBody>
          <a:bodyPr wrap="square">
            <a:spAutoFit/>
          </a:bodyPr>
          <a:lstStyle/>
          <a:p>
            <a:r>
              <a:rPr lang="ru-UA" sz="1200" dirty="0"/>
              <a:t>https://www.geeksforgeeks.org/kubernetes-cluster-ip-vs-node-port/?ref=lbp</a:t>
            </a:r>
          </a:p>
        </p:txBody>
      </p:sp>
    </p:spTree>
    <p:extLst>
      <p:ext uri="{BB962C8B-B14F-4D97-AF65-F5344CB8AC3E}">
        <p14:creationId xmlns:p14="http://schemas.microsoft.com/office/powerpoint/2010/main" val="98241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Deployment</a:t>
            </a:r>
          </a:p>
        </p:txBody>
      </p:sp>
      <p:pic>
        <p:nvPicPr>
          <p:cNvPr id="7" name="Picture 6">
            <a:extLst>
              <a:ext uri="{FF2B5EF4-FFF2-40B4-BE49-F238E27FC236}">
                <a16:creationId xmlns:a16="http://schemas.microsoft.com/office/drawing/2014/main" id="{DA09C49C-F13E-FE1D-CD83-37EFA8F7B087}"/>
              </a:ext>
            </a:extLst>
          </p:cNvPr>
          <p:cNvPicPr>
            <a:picLocks noChangeAspect="1"/>
          </p:cNvPicPr>
          <p:nvPr/>
        </p:nvPicPr>
        <p:blipFill>
          <a:blip r:embed="rId2"/>
          <a:stretch>
            <a:fillRect/>
          </a:stretch>
        </p:blipFill>
        <p:spPr>
          <a:xfrm>
            <a:off x="1986099" y="5075057"/>
            <a:ext cx="923356" cy="69112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E8C054C1-5396-988F-8C57-1D3319CDBE2B}"/>
              </a:ext>
            </a:extLst>
          </p:cNvPr>
          <p:cNvSpPr txBox="1"/>
          <p:nvPr/>
        </p:nvSpPr>
        <p:spPr>
          <a:xfrm>
            <a:off x="4738254" y="689788"/>
            <a:ext cx="6736324" cy="4832092"/>
          </a:xfrm>
          <a:prstGeom prst="rect">
            <a:avLst/>
          </a:prstGeom>
          <a:noFill/>
        </p:spPr>
        <p:txBody>
          <a:bodyPr wrap="square">
            <a:spAutoFit/>
          </a:bodyPr>
          <a:lstStyle/>
          <a:p>
            <a:r>
              <a:rPr lang="en-US" sz="1400" dirty="0"/>
              <a:t>Kubernetes deployment is a high-level resource object by which you can manage the deployment and scaling of the applications while maintaining the desired state of the application. You can scale the containers with the help of Kubernetes deployment up and down depending on the incoming traffic. If you have performed any rolling updates with the help of deployment and after some time if you find any bugs in it then you can perform rollback also. Kubernetes deployments are deployed with the help of CLI like </a:t>
            </a:r>
            <a:r>
              <a:rPr lang="en-US" sz="1400" dirty="0" err="1"/>
              <a:t>Kubectl</a:t>
            </a:r>
            <a:r>
              <a:rPr lang="en-US" sz="1400" dirty="0"/>
              <a:t> it can be installed on any platform.</a:t>
            </a:r>
          </a:p>
          <a:p>
            <a:r>
              <a:rPr lang="en-US" sz="1400" dirty="0"/>
              <a:t>Kubernetes Deployment Spec</a:t>
            </a:r>
          </a:p>
          <a:p>
            <a:endParaRPr lang="en-US" sz="1400" dirty="0"/>
          </a:p>
          <a:p>
            <a:r>
              <a:rPr lang="en-US" sz="1400" dirty="0"/>
              <a:t>It mainly consists of three components:</a:t>
            </a:r>
          </a:p>
          <a:p>
            <a:endParaRPr lang="en-US" sz="1400" dirty="0"/>
          </a:p>
          <a:p>
            <a:r>
              <a:rPr lang="en-US" sz="1400" dirty="0"/>
              <a:t>    Metadata: It consists of the name and labels for the configuration file. The labels are used for establishing the connection between deployment and services.</a:t>
            </a:r>
          </a:p>
          <a:p>
            <a:r>
              <a:rPr lang="en-US" sz="1400" dirty="0"/>
              <a:t>    Specification: It consists of information regarding the number of replicas, selector labels, and template that is the blueprint for pods. The template itself is like a configuration file for pods and consists of metadata and specification for pods that stores information regarding the containers to be used in the pod, the image to be used for building the container, and the name and ports of the container.</a:t>
            </a:r>
          </a:p>
          <a:p>
            <a:r>
              <a:rPr lang="en-US" sz="1400" dirty="0"/>
              <a:t>    Status: This component is automatically generated and added by Kubernetes. This is the basis of the self-healing feature of Kubernetes. If the desired status and actual status of a deployment do not match Kubernetes fixes the pod and matches it with the desired status.</a:t>
            </a:r>
          </a:p>
        </p:txBody>
      </p:sp>
      <p:sp>
        <p:nvSpPr>
          <p:cNvPr id="8" name="TextBox 7">
            <a:extLst>
              <a:ext uri="{FF2B5EF4-FFF2-40B4-BE49-F238E27FC236}">
                <a16:creationId xmlns:a16="http://schemas.microsoft.com/office/drawing/2014/main" id="{BCBC4DE1-AF64-852B-C0C9-578AC6C00AF1}"/>
              </a:ext>
            </a:extLst>
          </p:cNvPr>
          <p:cNvSpPr txBox="1"/>
          <p:nvPr/>
        </p:nvSpPr>
        <p:spPr>
          <a:xfrm>
            <a:off x="4707913" y="6168212"/>
            <a:ext cx="6096000" cy="276999"/>
          </a:xfrm>
          <a:prstGeom prst="rect">
            <a:avLst/>
          </a:prstGeom>
          <a:noFill/>
        </p:spPr>
        <p:txBody>
          <a:bodyPr wrap="square">
            <a:spAutoFit/>
          </a:bodyPr>
          <a:lstStyle/>
          <a:p>
            <a:r>
              <a:rPr lang="en-US" sz="1200" dirty="0"/>
              <a:t>https://www.geeksforgeeks.org/kubernetes-deployment/?ref=lbp</a:t>
            </a:r>
            <a:endParaRPr lang="ru-UA" sz="1200" dirty="0"/>
          </a:p>
        </p:txBody>
      </p:sp>
    </p:spTree>
    <p:extLst>
      <p:ext uri="{BB962C8B-B14F-4D97-AF65-F5344CB8AC3E}">
        <p14:creationId xmlns:p14="http://schemas.microsoft.com/office/powerpoint/2010/main" val="38666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Replication Controller</a:t>
            </a:r>
          </a:p>
        </p:txBody>
      </p:sp>
      <p:pic>
        <p:nvPicPr>
          <p:cNvPr id="4" name="Picture 3">
            <a:extLst>
              <a:ext uri="{FF2B5EF4-FFF2-40B4-BE49-F238E27FC236}">
                <a16:creationId xmlns:a16="http://schemas.microsoft.com/office/drawing/2014/main" id="{12492EAB-EC66-7E20-297D-157B9B7BA07F}"/>
              </a:ext>
            </a:extLst>
          </p:cNvPr>
          <p:cNvPicPr>
            <a:picLocks noChangeAspect="1"/>
          </p:cNvPicPr>
          <p:nvPr/>
        </p:nvPicPr>
        <p:blipFill>
          <a:blip r:embed="rId2"/>
          <a:stretch>
            <a:fillRect/>
          </a:stretch>
        </p:blipFill>
        <p:spPr>
          <a:xfrm>
            <a:off x="1679288" y="5010462"/>
            <a:ext cx="1327724" cy="9526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880B022E-82E3-7006-8BE6-F1661A29CB2F}"/>
              </a:ext>
            </a:extLst>
          </p:cNvPr>
          <p:cNvSpPr txBox="1"/>
          <p:nvPr/>
        </p:nvSpPr>
        <p:spPr>
          <a:xfrm>
            <a:off x="4682836" y="751344"/>
            <a:ext cx="6096000" cy="5355312"/>
          </a:xfrm>
          <a:prstGeom prst="rect">
            <a:avLst/>
          </a:prstGeom>
          <a:noFill/>
        </p:spPr>
        <p:txBody>
          <a:bodyPr wrap="square">
            <a:spAutoFit/>
          </a:bodyPr>
          <a:lstStyle/>
          <a:p>
            <a:r>
              <a:rPr lang="en-US" dirty="0"/>
              <a:t>The main purpose of the Replication Controller is to make sure that a specific number of Pod replicas are being run at a particular time. The job of the replication controller is to make sure of the availability of a Pod or a set of Pods to perform any task. It is often represented as “RC”. </a:t>
            </a:r>
          </a:p>
          <a:p>
            <a:r>
              <a:rPr lang="en-US" dirty="0"/>
              <a:t>Working of </a:t>
            </a:r>
            <a:r>
              <a:rPr lang="en-US" dirty="0" err="1"/>
              <a:t>ReplicationController</a:t>
            </a:r>
            <a:endParaRPr lang="en-US" dirty="0"/>
          </a:p>
          <a:p>
            <a:endParaRPr lang="en-US" dirty="0"/>
          </a:p>
          <a:p>
            <a:r>
              <a:rPr lang="en-US" dirty="0"/>
              <a:t>If there are multiple pods present at a time and are not being used then it is the Job of the </a:t>
            </a:r>
            <a:r>
              <a:rPr lang="en-US" dirty="0" err="1"/>
              <a:t>ReplicationController</a:t>
            </a:r>
            <a:r>
              <a:rPr lang="en-US" dirty="0"/>
              <a:t> to terminate the extra pods. If there are very few pods and there is no available pod to do the work then it is the responsibility of the Replication Controller to create more Pods. The pods which are created by the replication controller are replaced automatically if they fail, unlike the manually created pods. The job of a Replication controller is very similar to that of a Process Supervisor the only difference is that the Replication controller supervises multiple pods across various nodes whereas the Process supervisor will only check individual processes at only one node. </a:t>
            </a:r>
            <a:endParaRPr lang="ru-UA" dirty="0"/>
          </a:p>
        </p:txBody>
      </p:sp>
      <p:sp>
        <p:nvSpPr>
          <p:cNvPr id="8" name="TextBox 7">
            <a:extLst>
              <a:ext uri="{FF2B5EF4-FFF2-40B4-BE49-F238E27FC236}">
                <a16:creationId xmlns:a16="http://schemas.microsoft.com/office/drawing/2014/main" id="{04B371ED-7A2C-704E-E414-94E8C1C7AB69}"/>
              </a:ext>
            </a:extLst>
          </p:cNvPr>
          <p:cNvSpPr txBox="1"/>
          <p:nvPr/>
        </p:nvSpPr>
        <p:spPr>
          <a:xfrm>
            <a:off x="4627417" y="6361402"/>
            <a:ext cx="6096000" cy="276999"/>
          </a:xfrm>
          <a:prstGeom prst="rect">
            <a:avLst/>
          </a:prstGeom>
          <a:noFill/>
        </p:spPr>
        <p:txBody>
          <a:bodyPr wrap="square">
            <a:spAutoFit/>
          </a:bodyPr>
          <a:lstStyle/>
          <a:p>
            <a:r>
              <a:rPr lang="en-US" sz="1200" dirty="0"/>
              <a:t>https://www.geeksforgeeks.org/kubernetes-replication-controller/?ref=lbp</a:t>
            </a:r>
            <a:endParaRPr lang="ru-UA" sz="1200" dirty="0"/>
          </a:p>
        </p:txBody>
      </p:sp>
    </p:spTree>
    <p:extLst>
      <p:ext uri="{BB962C8B-B14F-4D97-AF65-F5344CB8AC3E}">
        <p14:creationId xmlns:p14="http://schemas.microsoft.com/office/powerpoint/2010/main" val="9370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ConfigMap</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5EE82F28-E05A-60E3-234E-361C701402F8}"/>
              </a:ext>
            </a:extLst>
          </p:cNvPr>
          <p:cNvPicPr>
            <a:picLocks noChangeAspect="1"/>
          </p:cNvPicPr>
          <p:nvPr/>
        </p:nvPicPr>
        <p:blipFill>
          <a:blip r:embed="rId2"/>
          <a:stretch>
            <a:fillRect/>
          </a:stretch>
        </p:blipFill>
        <p:spPr>
          <a:xfrm>
            <a:off x="1769953" y="5272402"/>
            <a:ext cx="1146394" cy="69070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42A1872E-B492-FBBF-1126-6EC5248CAAD4}"/>
              </a:ext>
            </a:extLst>
          </p:cNvPr>
          <p:cNvSpPr txBox="1"/>
          <p:nvPr/>
        </p:nvSpPr>
        <p:spPr>
          <a:xfrm>
            <a:off x="4444677" y="475034"/>
            <a:ext cx="7179287" cy="5478423"/>
          </a:xfrm>
          <a:prstGeom prst="rect">
            <a:avLst/>
          </a:prstGeom>
          <a:noFill/>
        </p:spPr>
        <p:txBody>
          <a:bodyPr wrap="square">
            <a:spAutoFit/>
          </a:bodyPr>
          <a:lstStyle/>
          <a:p>
            <a:r>
              <a:rPr lang="en-US" sz="1400" dirty="0" err="1"/>
              <a:t>kubernetes</a:t>
            </a:r>
            <a:r>
              <a:rPr lang="en-US" sz="1400" dirty="0"/>
              <a:t> </a:t>
            </a:r>
            <a:r>
              <a:rPr lang="en-US" sz="1400" dirty="0" err="1"/>
              <a:t>ConfigMap</a:t>
            </a:r>
            <a:endParaRPr lang="en-US" sz="1400" dirty="0"/>
          </a:p>
          <a:p>
            <a:endParaRPr lang="en-US" sz="1400" dirty="0"/>
          </a:p>
          <a:p>
            <a:r>
              <a:rPr lang="en-US" sz="1400" dirty="0"/>
              <a:t>In Kubernetes, </a:t>
            </a:r>
            <a:r>
              <a:rPr lang="en-US" sz="1400" dirty="0" err="1"/>
              <a:t>Configmap</a:t>
            </a:r>
            <a:r>
              <a:rPr lang="en-US" sz="1400" dirty="0"/>
              <a:t> is an API object which is mainly used to store non-confidential data. The data that is stored in </a:t>
            </a:r>
            <a:r>
              <a:rPr lang="en-US" sz="1400" dirty="0" err="1"/>
              <a:t>ConfigMap</a:t>
            </a:r>
            <a:r>
              <a:rPr lang="en-US" sz="1400" dirty="0"/>
              <a:t> is stored as key-value pairs. </a:t>
            </a:r>
            <a:r>
              <a:rPr lang="en-US" sz="1400" dirty="0" err="1"/>
              <a:t>ConfigMaps</a:t>
            </a:r>
            <a:r>
              <a:rPr lang="en-US" sz="1400" dirty="0"/>
              <a:t> are configuration files that may be used by pods as command-line arguments, environment variables, or even as configuration files on a disc. This feature allows us to decouple environment-specific configuration from our container images, after this is done our applications are easily portable. The thing to be noted here is that </a:t>
            </a:r>
            <a:r>
              <a:rPr lang="en-US" sz="1400" dirty="0" err="1"/>
              <a:t>ConfigMap</a:t>
            </a:r>
            <a:r>
              <a:rPr lang="en-US" sz="1400" dirty="0"/>
              <a:t> does not provide any sort of secrecy or encryption, so it is advised to store non-confidential data only we can use secrets to store confidential data. </a:t>
            </a:r>
          </a:p>
          <a:p>
            <a:endParaRPr lang="en-US" sz="1400" dirty="0"/>
          </a:p>
          <a:p>
            <a:r>
              <a:rPr lang="en-US" sz="1400" dirty="0"/>
              <a:t>A </a:t>
            </a:r>
            <a:r>
              <a:rPr lang="en-US" sz="1400" dirty="0" err="1"/>
              <a:t>ConfigMap</a:t>
            </a:r>
            <a:r>
              <a:rPr lang="en-US" sz="1400" dirty="0"/>
              <a:t> may be used to set configuration data independently of the application code. Imagine that we are developing an application that you can run on your own computer and in the cloud. We create the code to check the DATABASE HOST environment variable. We can set the variable to localhost locally but in the cloud, we set it to a Kubernetes Service. A </a:t>
            </a:r>
            <a:r>
              <a:rPr lang="en-US" sz="1400" dirty="0" err="1"/>
              <a:t>configMap</a:t>
            </a:r>
            <a:r>
              <a:rPr lang="en-US" sz="1400" dirty="0"/>
              <a:t> is not designed to store large data in it. The data that is stored in </a:t>
            </a:r>
            <a:r>
              <a:rPr lang="en-US" sz="1400" dirty="0" err="1"/>
              <a:t>ConfigMap</a:t>
            </a:r>
            <a:r>
              <a:rPr lang="en-US" sz="1400" dirty="0"/>
              <a:t> can not be more than 1MiB. If we need to store more data than that then we can use volume instead of </a:t>
            </a:r>
            <a:r>
              <a:rPr lang="en-US" sz="1400" dirty="0" err="1"/>
              <a:t>ConfigMaps</a:t>
            </a:r>
            <a:r>
              <a:rPr lang="en-US" sz="1400" dirty="0"/>
              <a:t>.</a:t>
            </a:r>
          </a:p>
          <a:p>
            <a:r>
              <a:rPr lang="en-US" sz="1400" dirty="0"/>
              <a:t>What is a Kubernetes </a:t>
            </a:r>
            <a:r>
              <a:rPr lang="en-US" sz="1400" dirty="0" err="1"/>
              <a:t>ConfigMaps</a:t>
            </a:r>
            <a:r>
              <a:rPr lang="en-US" sz="1400" dirty="0"/>
              <a:t>?</a:t>
            </a:r>
          </a:p>
          <a:p>
            <a:endParaRPr lang="en-US" sz="1400" dirty="0"/>
          </a:p>
          <a:p>
            <a:r>
              <a:rPr lang="en-US" sz="1400" dirty="0"/>
              <a:t>We know that </a:t>
            </a:r>
            <a:r>
              <a:rPr lang="en-US" sz="1400" dirty="0" err="1"/>
              <a:t>ConfigMap</a:t>
            </a:r>
            <a:r>
              <a:rPr lang="en-US" sz="1400" dirty="0"/>
              <a:t> is an API object which is mainly used to store non-confidential data or configuration for other objects to use. Most of the Kubernetes objects have spec but </a:t>
            </a:r>
            <a:r>
              <a:rPr lang="en-US" sz="1400" dirty="0" err="1"/>
              <a:t>ConfigMap</a:t>
            </a:r>
            <a:r>
              <a:rPr lang="en-US" sz="1400" dirty="0"/>
              <a:t> has data and </a:t>
            </a:r>
            <a:r>
              <a:rPr lang="en-US" sz="1400" dirty="0" err="1"/>
              <a:t>binaryData</a:t>
            </a:r>
            <a:r>
              <a:rPr lang="en-US" sz="1400" dirty="0"/>
              <a:t> fields. Key value pair is accepted by these fields as values. The Data field is used to store UTF-8 strings while the binary data field is used to store binary data as base64-encoded strings. A valid DNS subdomain name should be given to </a:t>
            </a:r>
            <a:r>
              <a:rPr lang="en-US" sz="1400" dirty="0" err="1"/>
              <a:t>ConfigMap</a:t>
            </a:r>
            <a:r>
              <a:rPr lang="en-US" sz="1400" dirty="0"/>
              <a:t>. The key value that is recorded in the data field and the key value in the </a:t>
            </a:r>
            <a:r>
              <a:rPr lang="en-US" sz="1400" dirty="0" err="1"/>
              <a:t>binaryData</a:t>
            </a:r>
            <a:r>
              <a:rPr lang="en-US" sz="1400" dirty="0"/>
              <a:t> field cannot both be the same.</a:t>
            </a:r>
            <a:endParaRPr lang="ru-UA" sz="1400" dirty="0"/>
          </a:p>
        </p:txBody>
      </p:sp>
      <p:sp>
        <p:nvSpPr>
          <p:cNvPr id="8" name="TextBox 7">
            <a:extLst>
              <a:ext uri="{FF2B5EF4-FFF2-40B4-BE49-F238E27FC236}">
                <a16:creationId xmlns:a16="http://schemas.microsoft.com/office/drawing/2014/main" id="{7F580699-B55C-A474-8A92-904DF66549BC}"/>
              </a:ext>
            </a:extLst>
          </p:cNvPr>
          <p:cNvSpPr txBox="1"/>
          <p:nvPr/>
        </p:nvSpPr>
        <p:spPr>
          <a:xfrm>
            <a:off x="5167746" y="6021351"/>
            <a:ext cx="6096000" cy="276999"/>
          </a:xfrm>
          <a:prstGeom prst="rect">
            <a:avLst/>
          </a:prstGeom>
          <a:noFill/>
        </p:spPr>
        <p:txBody>
          <a:bodyPr wrap="square">
            <a:spAutoFit/>
          </a:bodyPr>
          <a:lstStyle/>
          <a:p>
            <a:r>
              <a:rPr lang="ru-UA" sz="1200" dirty="0"/>
              <a:t>https://www.geeksforgeeks.org/kubernetes-configmap/?ref=lbp</a:t>
            </a:r>
          </a:p>
        </p:txBody>
      </p:sp>
    </p:spTree>
    <p:extLst>
      <p:ext uri="{BB962C8B-B14F-4D97-AF65-F5344CB8AC3E}">
        <p14:creationId xmlns:p14="http://schemas.microsoft.com/office/powerpoint/2010/main" val="313285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Volumes</a:t>
            </a:r>
          </a:p>
        </p:txBody>
      </p:sp>
      <p:pic>
        <p:nvPicPr>
          <p:cNvPr id="4" name="Picture 3">
            <a:extLst>
              <a:ext uri="{FF2B5EF4-FFF2-40B4-BE49-F238E27FC236}">
                <a16:creationId xmlns:a16="http://schemas.microsoft.com/office/drawing/2014/main" id="{7F2A9F45-AF0E-41EB-CBB4-D7A1284F6DFF}"/>
              </a:ext>
            </a:extLst>
          </p:cNvPr>
          <p:cNvPicPr>
            <a:picLocks noChangeAspect="1"/>
          </p:cNvPicPr>
          <p:nvPr/>
        </p:nvPicPr>
        <p:blipFill>
          <a:blip r:embed="rId2"/>
          <a:stretch>
            <a:fillRect/>
          </a:stretch>
        </p:blipFill>
        <p:spPr>
          <a:xfrm>
            <a:off x="1738901" y="5258875"/>
            <a:ext cx="1208498" cy="67978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6E74FC23-EFAE-3FB3-D9AF-1E85FF61BCDA}"/>
              </a:ext>
            </a:extLst>
          </p:cNvPr>
          <p:cNvSpPr txBox="1"/>
          <p:nvPr/>
        </p:nvSpPr>
        <p:spPr>
          <a:xfrm>
            <a:off x="5067300" y="1166842"/>
            <a:ext cx="6096000" cy="4524315"/>
          </a:xfrm>
          <a:prstGeom prst="rect">
            <a:avLst/>
          </a:prstGeom>
          <a:noFill/>
        </p:spPr>
        <p:txBody>
          <a:bodyPr wrap="square">
            <a:spAutoFit/>
          </a:bodyPr>
          <a:lstStyle/>
          <a:p>
            <a:r>
              <a:rPr lang="en-US" dirty="0"/>
              <a:t>Although Docker has the concept of Volumes it is loose and not well managed. Generally, a docker volume is a directory on a disk that is present inside another container. Though Volume drives are provided by docker functionality is very limited. Kubernetes supports multiple types of Volumes. Any number of volumes can be used by a Pod simultaneously. Persistent volumes are present beyond the lifetime of a pod even after they are destroyed but Ephemeral volume types have a lifetime of a pod which means they are destroyed once the lifetime of the Pod is finished. For any kind of Volume in a pod, data is preserved across container restarts. </a:t>
            </a:r>
          </a:p>
          <a:p>
            <a:endParaRPr lang="en-US" dirty="0"/>
          </a:p>
          <a:p>
            <a:r>
              <a:rPr lang="en-US" dirty="0"/>
              <a:t>At the lowest level, a volume is a directory mostly with some data, this data is accessible to containers that are in a pod. The content present in this is determined by the volume type used in it. </a:t>
            </a:r>
            <a:endParaRPr lang="ru-UA" dirty="0"/>
          </a:p>
        </p:txBody>
      </p:sp>
      <p:sp>
        <p:nvSpPr>
          <p:cNvPr id="8" name="TextBox 7">
            <a:extLst>
              <a:ext uri="{FF2B5EF4-FFF2-40B4-BE49-F238E27FC236}">
                <a16:creationId xmlns:a16="http://schemas.microsoft.com/office/drawing/2014/main" id="{7B701B59-2040-D860-94FA-714124C881F2}"/>
              </a:ext>
            </a:extLst>
          </p:cNvPr>
          <p:cNvSpPr txBox="1"/>
          <p:nvPr/>
        </p:nvSpPr>
        <p:spPr>
          <a:xfrm>
            <a:off x="4322618" y="6009003"/>
            <a:ext cx="6096000" cy="276999"/>
          </a:xfrm>
          <a:prstGeom prst="rect">
            <a:avLst/>
          </a:prstGeom>
          <a:noFill/>
        </p:spPr>
        <p:txBody>
          <a:bodyPr wrap="square">
            <a:spAutoFit/>
          </a:bodyPr>
          <a:lstStyle/>
          <a:p>
            <a:r>
              <a:rPr lang="ru-UA" sz="1200" dirty="0"/>
              <a:t>https://www.geeksforgeeks.org/kubernetes-volumes/?ref=lbp</a:t>
            </a:r>
          </a:p>
        </p:txBody>
      </p:sp>
    </p:spTree>
    <p:extLst>
      <p:ext uri="{BB962C8B-B14F-4D97-AF65-F5344CB8AC3E}">
        <p14:creationId xmlns:p14="http://schemas.microsoft.com/office/powerpoint/2010/main" val="196533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Secret</a:t>
            </a:r>
            <a:r>
              <a:rPr lang="en-US" sz="3600" kern="1200" dirty="0">
                <a:solidFill>
                  <a:srgbClr val="FFFFFF"/>
                </a:solidFill>
                <a:latin typeface="+mj-lt"/>
                <a:ea typeface="+mj-ea"/>
                <a:cs typeface="+mj-cs"/>
              </a:rPr>
              <a:t>s</a:t>
            </a:r>
          </a:p>
        </p:txBody>
      </p:sp>
      <p:pic>
        <p:nvPicPr>
          <p:cNvPr id="5" name="Picture 4">
            <a:extLst>
              <a:ext uri="{FF2B5EF4-FFF2-40B4-BE49-F238E27FC236}">
                <a16:creationId xmlns:a16="http://schemas.microsoft.com/office/drawing/2014/main" id="{5F1C87C8-7726-14B1-9228-199C17B05F5E}"/>
              </a:ext>
            </a:extLst>
          </p:cNvPr>
          <p:cNvPicPr>
            <a:picLocks noChangeAspect="1"/>
          </p:cNvPicPr>
          <p:nvPr/>
        </p:nvPicPr>
        <p:blipFill>
          <a:blip r:embed="rId2"/>
          <a:stretch>
            <a:fillRect/>
          </a:stretch>
        </p:blipFill>
        <p:spPr>
          <a:xfrm>
            <a:off x="2053521" y="5070180"/>
            <a:ext cx="579257" cy="5618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28813E88-3A87-2364-83C7-8DFC28BF3076}"/>
              </a:ext>
            </a:extLst>
          </p:cNvPr>
          <p:cNvSpPr txBox="1"/>
          <p:nvPr/>
        </p:nvSpPr>
        <p:spPr>
          <a:xfrm>
            <a:off x="4484130" y="1107744"/>
            <a:ext cx="6982691" cy="4524315"/>
          </a:xfrm>
          <a:prstGeom prst="rect">
            <a:avLst/>
          </a:prstGeom>
          <a:noFill/>
        </p:spPr>
        <p:txBody>
          <a:bodyPr wrap="square">
            <a:spAutoFit/>
          </a:bodyPr>
          <a:lstStyle/>
          <a:p>
            <a:r>
              <a:rPr lang="en-US" dirty="0"/>
              <a:t>A secret in Kubernetes can be defined as an object that contains a small quantity of sensitive data like a password, a token, or a key. It contains information that is otherwise stored in a container image or pod specification. The main advantage of a secret is that we will not have to include sensitive or confidential data in the application code. There is less risk of losing or exposing secrete during the workflow of creating viewing, and editing Pods because they can be and are created independently of the pods in which they are being used. Secretes can be considered similar to </a:t>
            </a:r>
            <a:r>
              <a:rPr lang="en-US" dirty="0" err="1"/>
              <a:t>ConfigMaps</a:t>
            </a:r>
            <a:r>
              <a:rPr lang="en-US" dirty="0"/>
              <a:t> but the main difference between them is that they are specially designed to store and hold confidential data.</a:t>
            </a:r>
          </a:p>
          <a:p>
            <a:r>
              <a:rPr lang="en-US" dirty="0"/>
              <a:t>Uses of Secretes:</a:t>
            </a:r>
          </a:p>
          <a:p>
            <a:endParaRPr lang="en-US" dirty="0"/>
          </a:p>
          <a:p>
            <a:r>
              <a:rPr lang="en-US" dirty="0"/>
              <a:t>    Secrets can be used as a container environment variable.</a:t>
            </a:r>
          </a:p>
          <a:p>
            <a:r>
              <a:rPr lang="en-US" dirty="0"/>
              <a:t>    As a file in a volume mounted on at least one of its containers.</a:t>
            </a:r>
          </a:p>
          <a:p>
            <a:r>
              <a:rPr lang="en-US" dirty="0"/>
              <a:t>    It can be used by </a:t>
            </a:r>
            <a:r>
              <a:rPr lang="en-US" dirty="0" err="1"/>
              <a:t>Kubelet</a:t>
            </a:r>
            <a:r>
              <a:rPr lang="en-US" dirty="0"/>
              <a:t> when pulling images from the pod.</a:t>
            </a:r>
          </a:p>
          <a:p>
            <a:r>
              <a:rPr lang="en-US" dirty="0"/>
              <a:t>    Secretes are also used by the Kubernetes control plane.</a:t>
            </a:r>
          </a:p>
        </p:txBody>
      </p:sp>
      <p:sp>
        <p:nvSpPr>
          <p:cNvPr id="8" name="TextBox 7">
            <a:extLst>
              <a:ext uri="{FF2B5EF4-FFF2-40B4-BE49-F238E27FC236}">
                <a16:creationId xmlns:a16="http://schemas.microsoft.com/office/drawing/2014/main" id="{DBC51D57-F1FB-8DFD-5D3E-A0CA2F9CC0A1}"/>
              </a:ext>
            </a:extLst>
          </p:cNvPr>
          <p:cNvSpPr txBox="1"/>
          <p:nvPr/>
        </p:nvSpPr>
        <p:spPr>
          <a:xfrm>
            <a:off x="5008418" y="5993596"/>
            <a:ext cx="4461164" cy="276999"/>
          </a:xfrm>
          <a:prstGeom prst="rect">
            <a:avLst/>
          </a:prstGeom>
          <a:noFill/>
        </p:spPr>
        <p:txBody>
          <a:bodyPr wrap="square">
            <a:spAutoFit/>
          </a:bodyPr>
          <a:lstStyle/>
          <a:p>
            <a:r>
              <a:rPr lang="ru-UA" sz="1200" dirty="0"/>
              <a:t>https://www.geeksforgeeks.org/kubernetes-secrets/?ref=lbp</a:t>
            </a:r>
          </a:p>
        </p:txBody>
      </p:sp>
    </p:spTree>
    <p:extLst>
      <p:ext uri="{BB962C8B-B14F-4D97-AF65-F5344CB8AC3E}">
        <p14:creationId xmlns:p14="http://schemas.microsoft.com/office/powerpoint/2010/main" val="243803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8. Kubernetes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9832357"/>
              </p:ext>
            </p:extLst>
          </p:nvPr>
        </p:nvGraphicFramePr>
        <p:xfrm>
          <a:off x="4654732" y="2945476"/>
          <a:ext cx="6390623" cy="151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Secret</a:t>
            </a:r>
            <a:r>
              <a:rPr lang="en-US" sz="3600" kern="1200" dirty="0">
                <a:solidFill>
                  <a:srgbClr val="FFFFFF"/>
                </a:solidFill>
                <a:latin typeface="+mj-lt"/>
                <a:ea typeface="+mj-ea"/>
                <a:cs typeface="+mj-cs"/>
              </a:rPr>
              <a: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pic>
        <p:nvPicPr>
          <p:cNvPr id="4" name="Picture 3">
            <a:extLst>
              <a:ext uri="{FF2B5EF4-FFF2-40B4-BE49-F238E27FC236}">
                <a16:creationId xmlns:a16="http://schemas.microsoft.com/office/drawing/2014/main" id="{991A28E6-8AC9-2DA0-F3E9-AF706004D340}"/>
              </a:ext>
            </a:extLst>
          </p:cNvPr>
          <p:cNvPicPr>
            <a:picLocks noChangeAspect="1"/>
          </p:cNvPicPr>
          <p:nvPr/>
        </p:nvPicPr>
        <p:blipFill>
          <a:blip r:embed="rId2"/>
          <a:stretch>
            <a:fillRect/>
          </a:stretch>
        </p:blipFill>
        <p:spPr>
          <a:xfrm>
            <a:off x="1991773" y="5150288"/>
            <a:ext cx="702753" cy="678400"/>
          </a:xfrm>
          <a:prstGeom prst="rect">
            <a:avLst/>
          </a:prstGeom>
        </p:spPr>
      </p:pic>
      <p:sp>
        <p:nvSpPr>
          <p:cNvPr id="9" name="TextBox 8">
            <a:extLst>
              <a:ext uri="{FF2B5EF4-FFF2-40B4-BE49-F238E27FC236}">
                <a16:creationId xmlns:a16="http://schemas.microsoft.com/office/drawing/2014/main" id="{483DFA46-DDAD-B0EA-A1AE-57986D6DBB96}"/>
              </a:ext>
            </a:extLst>
          </p:cNvPr>
          <p:cNvSpPr txBox="1"/>
          <p:nvPr/>
        </p:nvSpPr>
        <p:spPr>
          <a:xfrm>
            <a:off x="4927476" y="1028343"/>
            <a:ext cx="6096000" cy="4801314"/>
          </a:xfrm>
          <a:prstGeom prst="rect">
            <a:avLst/>
          </a:prstGeom>
          <a:noFill/>
        </p:spPr>
        <p:txBody>
          <a:bodyPr wrap="square">
            <a:spAutoFit/>
          </a:bodyPr>
          <a:lstStyle/>
          <a:p>
            <a:r>
              <a:rPr lang="en-US" dirty="0"/>
              <a:t>A service is a functionality that is by default disabled on the containers, pods, and nodes. We need to mention about specific service that we want to enable. Some of the services offered by the Kubernetes cluster are </a:t>
            </a:r>
            <a:r>
              <a:rPr lang="en-US" dirty="0" err="1"/>
              <a:t>NodePort</a:t>
            </a:r>
            <a:r>
              <a:rPr lang="en-US" dirty="0"/>
              <a:t> and Load Balancer services. We have discussed in detail the load balancer service below in the article.</a:t>
            </a:r>
          </a:p>
          <a:p>
            <a:r>
              <a:rPr lang="en-US" dirty="0"/>
              <a:t>Load Balancing Service</a:t>
            </a:r>
          </a:p>
          <a:p>
            <a:endParaRPr lang="en-US" dirty="0"/>
          </a:p>
          <a:p>
            <a:r>
              <a:rPr lang="en-US" dirty="0"/>
              <a:t>Suppose we run a company and we want to hire some employees. We have shared a link on which interested candidates can share their resumes and book a slot for the interview. But our website can only handle about 10 people at a time. This can lead to the loss of great talent and eventually, this is a loss to the company. To solve this problem we needed load balancers. these load balancer launches a new clone website when the number of users reaches a certain limit and redirect those extra users to the newly created clone website.</a:t>
            </a:r>
            <a:endParaRPr lang="ru-UA" dirty="0"/>
          </a:p>
        </p:txBody>
      </p:sp>
      <p:sp>
        <p:nvSpPr>
          <p:cNvPr id="12" name="TextBox 11">
            <a:extLst>
              <a:ext uri="{FF2B5EF4-FFF2-40B4-BE49-F238E27FC236}">
                <a16:creationId xmlns:a16="http://schemas.microsoft.com/office/drawing/2014/main" id="{88BAA70B-BAAA-EF77-C80C-5B2D5D61A419}"/>
              </a:ext>
            </a:extLst>
          </p:cNvPr>
          <p:cNvSpPr txBox="1"/>
          <p:nvPr/>
        </p:nvSpPr>
        <p:spPr>
          <a:xfrm>
            <a:off x="4668982" y="6190059"/>
            <a:ext cx="5140036" cy="276999"/>
          </a:xfrm>
          <a:prstGeom prst="rect">
            <a:avLst/>
          </a:prstGeom>
          <a:noFill/>
        </p:spPr>
        <p:txBody>
          <a:bodyPr wrap="square">
            <a:spAutoFit/>
          </a:bodyPr>
          <a:lstStyle/>
          <a:p>
            <a:r>
              <a:rPr lang="ru-UA" sz="1200" dirty="0"/>
              <a:t>https://www.geeksforgeeks.org/kubernetes-load-balancing-service/?ref=lbp</a:t>
            </a:r>
          </a:p>
        </p:txBody>
      </p:sp>
    </p:spTree>
    <p:extLst>
      <p:ext uri="{BB962C8B-B14F-4D97-AF65-F5344CB8AC3E}">
        <p14:creationId xmlns:p14="http://schemas.microsoft.com/office/powerpoint/2010/main" val="343016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Service DNS</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973C29E6-2B0E-84B0-7B5B-A426B0585B3F}"/>
              </a:ext>
            </a:extLst>
          </p:cNvPr>
          <p:cNvPicPr>
            <a:picLocks noChangeAspect="1"/>
          </p:cNvPicPr>
          <p:nvPr/>
        </p:nvPicPr>
        <p:blipFill>
          <a:blip r:embed="rId2"/>
          <a:stretch>
            <a:fillRect/>
          </a:stretch>
        </p:blipFill>
        <p:spPr>
          <a:xfrm>
            <a:off x="1438371" y="5167745"/>
            <a:ext cx="1582548" cy="60136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C7E2D26A-2ACF-C37E-03E5-B7B57A5A9F6D}"/>
              </a:ext>
            </a:extLst>
          </p:cNvPr>
          <p:cNvSpPr txBox="1"/>
          <p:nvPr/>
        </p:nvSpPr>
        <p:spPr>
          <a:xfrm>
            <a:off x="4527804" y="797510"/>
            <a:ext cx="6946774" cy="5047536"/>
          </a:xfrm>
          <a:prstGeom prst="rect">
            <a:avLst/>
          </a:prstGeom>
          <a:noFill/>
        </p:spPr>
        <p:txBody>
          <a:bodyPr wrap="square">
            <a:spAutoFit/>
          </a:bodyPr>
          <a:lstStyle/>
          <a:p>
            <a:r>
              <a:rPr lang="en-US" sz="1400" dirty="0"/>
              <a:t>Services DNS</a:t>
            </a:r>
          </a:p>
          <a:p>
            <a:endParaRPr lang="en-US" sz="1400" dirty="0"/>
          </a:p>
          <a:p>
            <a:r>
              <a:rPr lang="en-US" sz="1400" dirty="0"/>
              <a:t>In Kubernetes DNS record is created for both Services and Pods. we can use consistent DNS names instead of IP addresses to contact services. After scheduling a DNS Pod and Service on the cluster, Kubernetes DNS instructs the </a:t>
            </a:r>
            <a:r>
              <a:rPr lang="en-US" sz="1400" dirty="0" err="1"/>
              <a:t>kubelets</a:t>
            </a:r>
            <a:r>
              <a:rPr lang="en-US" sz="1400" dirty="0"/>
              <a:t> to tell the individual containers to use the DNS Service’s IP to resolve DNS names. Every service that is defined in a cluster is given a DNS name, this includes the DNS server itself. The client Pod’s search list will include the Pod’s own name and cluster definition by default. </a:t>
            </a:r>
          </a:p>
          <a:p>
            <a:endParaRPr lang="en-US" sz="1400" dirty="0"/>
          </a:p>
          <a:p>
            <a:r>
              <a:rPr lang="en-US" sz="1400" dirty="0"/>
              <a:t>Services Namespaces</a:t>
            </a:r>
          </a:p>
          <a:p>
            <a:endParaRPr lang="en-US" sz="1400" dirty="0"/>
          </a:p>
          <a:p>
            <a:r>
              <a:rPr lang="en-US" sz="1400" dirty="0"/>
              <a:t>A DNS query may return different results. The returned value is based on the namespace of the Pod that is making it. It is not specified by DNS queries that the namespace is limited to DNS queries. Think of a data service in the prod namespace and a pod in the test namespace. Due to the usage of the pod’s test name case, a query for data yields no results, while a query for data does. Prod produces the desired outcome because the namespace is provided there.</a:t>
            </a:r>
          </a:p>
          <a:p>
            <a:endParaRPr lang="en-US" sz="1400" dirty="0"/>
          </a:p>
          <a:p>
            <a:r>
              <a:rPr lang="en-US" sz="1400" dirty="0"/>
              <a:t>Kubernetes Implementation</a:t>
            </a:r>
          </a:p>
          <a:p>
            <a:endParaRPr lang="en-US" sz="1400" dirty="0"/>
          </a:p>
          <a:p>
            <a:r>
              <a:rPr lang="en-US" sz="1400" dirty="0"/>
              <a:t>we can set up a DNS system with two well-supported add-ons namely </a:t>
            </a:r>
            <a:r>
              <a:rPr lang="en-US" sz="1400" dirty="0" err="1"/>
              <a:t>CoreDNS</a:t>
            </a:r>
            <a:r>
              <a:rPr lang="en-US" sz="1400" dirty="0"/>
              <a:t> and </a:t>
            </a:r>
            <a:r>
              <a:rPr lang="en-US" sz="1400" dirty="0" err="1"/>
              <a:t>KubeDNS</a:t>
            </a:r>
            <a:r>
              <a:rPr lang="en-US" sz="1400" dirty="0"/>
              <a:t>. The </a:t>
            </a:r>
            <a:r>
              <a:rPr lang="en-US" sz="1400" dirty="0" err="1"/>
              <a:t>CoreDNS</a:t>
            </a:r>
            <a:r>
              <a:rPr lang="en-US" sz="1400" dirty="0"/>
              <a:t> feature is one of the best and latest add on and it acts as a default DNS server. Both the add-ons can schedule a DNS pod or pods or services with a static IO on the cluster and both are named as </a:t>
            </a:r>
            <a:r>
              <a:rPr lang="en-US" sz="1400" dirty="0" err="1"/>
              <a:t>kube</a:t>
            </a:r>
            <a:r>
              <a:rPr lang="en-US" sz="1400" dirty="0"/>
              <a:t> </a:t>
            </a:r>
            <a:r>
              <a:rPr lang="en-US" sz="1400" dirty="0" err="1"/>
              <a:t>dns</a:t>
            </a:r>
            <a:r>
              <a:rPr lang="en-US" sz="1400" dirty="0"/>
              <a:t> in the metadata. name field. </a:t>
            </a:r>
            <a:endParaRPr lang="ru-UA" sz="1400" dirty="0"/>
          </a:p>
        </p:txBody>
      </p:sp>
      <p:sp>
        <p:nvSpPr>
          <p:cNvPr id="8" name="TextBox 7">
            <a:extLst>
              <a:ext uri="{FF2B5EF4-FFF2-40B4-BE49-F238E27FC236}">
                <a16:creationId xmlns:a16="http://schemas.microsoft.com/office/drawing/2014/main" id="{332D2D0C-5936-5FAF-1EF5-E538E56238E1}"/>
              </a:ext>
            </a:extLst>
          </p:cNvPr>
          <p:cNvSpPr txBox="1"/>
          <p:nvPr/>
        </p:nvSpPr>
        <p:spPr>
          <a:xfrm>
            <a:off x="4552881" y="6190058"/>
            <a:ext cx="4599709" cy="276999"/>
          </a:xfrm>
          <a:prstGeom prst="rect">
            <a:avLst/>
          </a:prstGeom>
          <a:noFill/>
        </p:spPr>
        <p:txBody>
          <a:bodyPr wrap="square">
            <a:spAutoFit/>
          </a:bodyPr>
          <a:lstStyle/>
          <a:p>
            <a:r>
              <a:rPr lang="ru-UA" sz="1200" dirty="0"/>
              <a:t>https://www.geeksforgeeks.org/kubernetes-service-dns/?ref=lbp</a:t>
            </a:r>
          </a:p>
        </p:txBody>
      </p:sp>
    </p:spTree>
    <p:extLst>
      <p:ext uri="{BB962C8B-B14F-4D97-AF65-F5344CB8AC3E}">
        <p14:creationId xmlns:p14="http://schemas.microsoft.com/office/powerpoint/2010/main" val="4159126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Demo</a:t>
            </a:r>
            <a:endParaRPr lang="en-US" sz="3600"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A3571683-0A9A-4135-6285-8210F80901C7}"/>
              </a:ext>
            </a:extLst>
          </p:cNvPr>
          <p:cNvPicPr>
            <a:picLocks noChangeAspect="1"/>
          </p:cNvPicPr>
          <p:nvPr/>
        </p:nvPicPr>
        <p:blipFill>
          <a:blip r:embed="rId2"/>
          <a:stretch>
            <a:fillRect/>
          </a:stretch>
        </p:blipFill>
        <p:spPr>
          <a:xfrm>
            <a:off x="1857848" y="5092443"/>
            <a:ext cx="719488" cy="53961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4" name="TextBox 3">
            <a:extLst>
              <a:ext uri="{FF2B5EF4-FFF2-40B4-BE49-F238E27FC236}">
                <a16:creationId xmlns:a16="http://schemas.microsoft.com/office/drawing/2014/main" id="{E5BDE93A-CE74-428A-C203-8A4FC86B685D}"/>
              </a:ext>
            </a:extLst>
          </p:cNvPr>
          <p:cNvSpPr txBox="1"/>
          <p:nvPr/>
        </p:nvSpPr>
        <p:spPr>
          <a:xfrm>
            <a:off x="7051963" y="3056228"/>
            <a:ext cx="788999" cy="369332"/>
          </a:xfrm>
          <a:prstGeom prst="rect">
            <a:avLst/>
          </a:prstGeom>
          <a:noFill/>
        </p:spPr>
        <p:txBody>
          <a:bodyPr wrap="none" rtlCol="0">
            <a:spAutoFit/>
          </a:bodyPr>
          <a:lstStyle/>
          <a:p>
            <a:r>
              <a:rPr lang="en-US" dirty="0"/>
              <a:t>DEMO</a:t>
            </a:r>
            <a:endParaRPr lang="ru-UA" dirty="0"/>
          </a:p>
        </p:txBody>
      </p:sp>
    </p:spTree>
    <p:extLst>
      <p:ext uri="{BB962C8B-B14F-4D97-AF65-F5344CB8AC3E}">
        <p14:creationId xmlns:p14="http://schemas.microsoft.com/office/powerpoint/2010/main" val="398716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Kubernetes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8. Kubernetes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Kubernetes (k8s)?</a:t>
            </a:r>
          </a:p>
        </p:txBody>
      </p:sp>
      <p:pic>
        <p:nvPicPr>
          <p:cNvPr id="9" name="Picture 8">
            <a:extLst>
              <a:ext uri="{FF2B5EF4-FFF2-40B4-BE49-F238E27FC236}">
                <a16:creationId xmlns:a16="http://schemas.microsoft.com/office/drawing/2014/main" id="{603A1AF6-B6C2-C696-C330-74612C450468}"/>
              </a:ext>
            </a:extLst>
          </p:cNvPr>
          <p:cNvPicPr>
            <a:picLocks noChangeAspect="1"/>
          </p:cNvPicPr>
          <p:nvPr/>
        </p:nvPicPr>
        <p:blipFill>
          <a:blip r:embed="rId2"/>
          <a:stretch>
            <a:fillRect/>
          </a:stretch>
        </p:blipFill>
        <p:spPr>
          <a:xfrm>
            <a:off x="1683808" y="4974925"/>
            <a:ext cx="1318684" cy="9881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9A48CF2D-620C-8959-1434-C4B76F696807}"/>
              </a:ext>
            </a:extLst>
          </p:cNvPr>
          <p:cNvSpPr txBox="1"/>
          <p:nvPr/>
        </p:nvSpPr>
        <p:spPr>
          <a:xfrm>
            <a:off x="4779818" y="1967266"/>
            <a:ext cx="6096000" cy="2585323"/>
          </a:xfrm>
          <a:prstGeom prst="rect">
            <a:avLst/>
          </a:prstGeom>
          <a:noFill/>
        </p:spPr>
        <p:txBody>
          <a:bodyPr wrap="square">
            <a:spAutoFit/>
          </a:bodyPr>
          <a:lstStyle/>
          <a:p>
            <a:r>
              <a:rPr lang="en-US" dirty="0"/>
              <a:t>Kubernetes is an open-source Container Management tool that automates container deployment, container scaling, descaling, and container load balancing (also called a container orchestration tool). It is written in Golang and has a vast community because it was first developed by Google and later donated to CNCF (Cloud Native Computing Foundation). Kubernetes can group ‘n’ number of containers into one logical unit for managing and deploying them easily. It works brilliantly with all cloud vendors i.e. public, hybrid, and on-premises. </a:t>
            </a:r>
            <a:endParaRPr lang="ru-UA" dirty="0"/>
          </a:p>
        </p:txBody>
      </p:sp>
      <p:sp>
        <p:nvSpPr>
          <p:cNvPr id="7" name="TextBox 6">
            <a:extLst>
              <a:ext uri="{FF2B5EF4-FFF2-40B4-BE49-F238E27FC236}">
                <a16:creationId xmlns:a16="http://schemas.microsoft.com/office/drawing/2014/main" id="{7BEC75C6-D4A4-A2C0-3DE8-05745693BC43}"/>
              </a:ext>
            </a:extLst>
          </p:cNvPr>
          <p:cNvSpPr txBox="1"/>
          <p:nvPr/>
        </p:nvSpPr>
        <p:spPr>
          <a:xfrm>
            <a:off x="4189268" y="5744229"/>
            <a:ext cx="5334000" cy="276999"/>
          </a:xfrm>
          <a:prstGeom prst="rect">
            <a:avLst/>
          </a:prstGeom>
          <a:noFill/>
        </p:spPr>
        <p:txBody>
          <a:bodyPr wrap="square">
            <a:spAutoFit/>
          </a:bodyPr>
          <a:lstStyle/>
          <a:p>
            <a:r>
              <a:rPr lang="en-US" sz="1200" dirty="0"/>
              <a:t>https://www.geeksforgeeks.org/introduction-to-kubernetes-k8s/?ref=lbp</a:t>
            </a:r>
            <a:endParaRPr lang="ru-UA" sz="1200" dirty="0"/>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a:t>
            </a:r>
            <a:r>
              <a:rPr lang="en-US" sz="3600" kern="1200">
                <a:solidFill>
                  <a:srgbClr val="FFFFFF"/>
                </a:solidFill>
                <a:latin typeface="+mj-lt"/>
                <a:ea typeface="+mj-ea"/>
                <a:cs typeface="+mj-cs"/>
              </a:rPr>
              <a:t>vs Docker Swarm</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A0D84952-61BD-3427-F8EA-20FD2E7CBFD6}"/>
              </a:ext>
            </a:extLst>
          </p:cNvPr>
          <p:cNvPicPr>
            <a:picLocks noChangeAspect="1"/>
          </p:cNvPicPr>
          <p:nvPr/>
        </p:nvPicPr>
        <p:blipFill>
          <a:blip r:embed="rId2"/>
          <a:stretch>
            <a:fillRect/>
          </a:stretch>
        </p:blipFill>
        <p:spPr>
          <a:xfrm>
            <a:off x="1590771" y="5062150"/>
            <a:ext cx="1166284" cy="9009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7191121F-A9C1-24AA-8BE9-6007EC22737E}"/>
              </a:ext>
            </a:extLst>
          </p:cNvPr>
          <p:cNvSpPr txBox="1"/>
          <p:nvPr/>
        </p:nvSpPr>
        <p:spPr>
          <a:xfrm>
            <a:off x="4927476" y="830746"/>
            <a:ext cx="6096000" cy="4801314"/>
          </a:xfrm>
          <a:prstGeom prst="rect">
            <a:avLst/>
          </a:prstGeom>
          <a:noFill/>
        </p:spPr>
        <p:txBody>
          <a:bodyPr wrap="square">
            <a:spAutoFit/>
          </a:bodyPr>
          <a:lstStyle/>
          <a:p>
            <a:r>
              <a:rPr lang="en-US" dirty="0"/>
              <a:t>When compared to Kubernetes, Docker takes less setup and configuration. For example, you may deploy your application using YAML files, automatically achieve the appropriate state, load balance amongst containers in the cluster, and provide security and access control for your services. If the burden is not heavy, choosing Docker Swarm instead of Kubernetes is a smart option.  </a:t>
            </a:r>
          </a:p>
          <a:p>
            <a:endParaRPr lang="en-US" dirty="0"/>
          </a:p>
          <a:p>
            <a:r>
              <a:rPr lang="en-US" dirty="0"/>
              <a:t>The initial setup of Kubernetes is more difficult, but it has a lot of functionality. We can manage network ingress and observability with </a:t>
            </a:r>
            <a:r>
              <a:rPr lang="en-US" dirty="0" err="1"/>
              <a:t>kubernetes</a:t>
            </a:r>
            <a:r>
              <a:rPr lang="en-US" dirty="0"/>
              <a:t>. The majority of cloud platforms offer Kubernetes as services like EKS, AKS, and GKS, allowing Kubernetes to benefit from functions like autoscaling, load balancing, etc. The pods and containers that are deployed in Kubernetes can be segregated with the use of a namespace. If you want high security and excellent availability, Kubernetes is a fantastic option.</a:t>
            </a:r>
            <a:endParaRPr lang="ru-UA" dirty="0"/>
          </a:p>
        </p:txBody>
      </p:sp>
      <p:sp>
        <p:nvSpPr>
          <p:cNvPr id="8" name="TextBox 7">
            <a:extLst>
              <a:ext uri="{FF2B5EF4-FFF2-40B4-BE49-F238E27FC236}">
                <a16:creationId xmlns:a16="http://schemas.microsoft.com/office/drawing/2014/main" id="{2A89C75B-8A32-2F45-FF3A-72FE034A6B0A}"/>
              </a:ext>
            </a:extLst>
          </p:cNvPr>
          <p:cNvSpPr txBox="1"/>
          <p:nvPr/>
        </p:nvSpPr>
        <p:spPr>
          <a:xfrm>
            <a:off x="4133850" y="6079351"/>
            <a:ext cx="4378036" cy="276999"/>
          </a:xfrm>
          <a:prstGeom prst="rect">
            <a:avLst/>
          </a:prstGeom>
          <a:noFill/>
        </p:spPr>
        <p:txBody>
          <a:bodyPr wrap="square">
            <a:spAutoFit/>
          </a:bodyPr>
          <a:lstStyle/>
          <a:p>
            <a:r>
              <a:rPr lang="en-US" sz="1200" dirty="0"/>
              <a:t>https://www.geeksforgeeks.org/kubernetes-vs-docker/?ref=lbp</a:t>
            </a:r>
            <a:endParaRPr lang="ru-UA" sz="1200" dirty="0"/>
          </a:p>
        </p:txBody>
      </p:sp>
    </p:spTree>
    <p:extLst>
      <p:ext uri="{BB962C8B-B14F-4D97-AF65-F5344CB8AC3E}">
        <p14:creationId xmlns:p14="http://schemas.microsoft.com/office/powerpoint/2010/main" val="286350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Ar</a:t>
            </a:r>
            <a:r>
              <a:rPr lang="en-US" sz="3600" kern="1200">
                <a:solidFill>
                  <a:srgbClr val="FFFFFF"/>
                </a:solidFill>
                <a:latin typeface="+mj-lt"/>
                <a:ea typeface="+mj-ea"/>
                <a:cs typeface="+mj-cs"/>
              </a:rPr>
              <a:t>chitecture</a:t>
            </a:r>
            <a:endParaRPr lang="en-US" sz="3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FAD87C9A-B7EA-6348-3D3F-98C02CAC3923}"/>
              </a:ext>
            </a:extLst>
          </p:cNvPr>
          <p:cNvPicPr>
            <a:picLocks noChangeAspect="1"/>
          </p:cNvPicPr>
          <p:nvPr/>
        </p:nvPicPr>
        <p:blipFill>
          <a:blip r:embed="rId2"/>
          <a:stretch>
            <a:fillRect/>
          </a:stretch>
        </p:blipFill>
        <p:spPr>
          <a:xfrm>
            <a:off x="1510626" y="5184694"/>
            <a:ext cx="1665048" cy="77841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02C52DD2-9B3E-E70D-EF3E-1AC891AA8206}"/>
              </a:ext>
            </a:extLst>
          </p:cNvPr>
          <p:cNvSpPr txBox="1"/>
          <p:nvPr/>
        </p:nvSpPr>
        <p:spPr>
          <a:xfrm>
            <a:off x="4927476" y="1838455"/>
            <a:ext cx="6096000" cy="2862322"/>
          </a:xfrm>
          <a:prstGeom prst="rect">
            <a:avLst/>
          </a:prstGeom>
          <a:noFill/>
        </p:spPr>
        <p:txBody>
          <a:bodyPr wrap="square">
            <a:spAutoFit/>
          </a:bodyPr>
          <a:lstStyle/>
          <a:p>
            <a:r>
              <a:rPr lang="en-US" dirty="0"/>
              <a:t>Kubernetes Cluster mainly consists of Worker Machines called Nodes and a Control Plane. In a cluster, there is at least one worker node. The </a:t>
            </a:r>
            <a:r>
              <a:rPr lang="en-US" dirty="0" err="1"/>
              <a:t>Kubectl</a:t>
            </a:r>
            <a:r>
              <a:rPr lang="en-US" dirty="0"/>
              <a:t> CLI communicates with the Control Plane and Control Plane manages the Worker Nodes.</a:t>
            </a:r>
          </a:p>
          <a:p>
            <a:r>
              <a:rPr lang="en-US" dirty="0"/>
              <a:t>Kubernetes – Cluster Architecture</a:t>
            </a:r>
          </a:p>
          <a:p>
            <a:endParaRPr lang="en-US" dirty="0"/>
          </a:p>
          <a:p>
            <a:r>
              <a:rPr lang="en-US" dirty="0"/>
              <a:t>As can be seen in the diagram, Kubernetes has a client-server architecture and has master and worker nodes, with the master being installed on a single Linux system and the nodes on many Linux workstations. </a:t>
            </a:r>
            <a:endParaRPr lang="ru-UA" dirty="0"/>
          </a:p>
        </p:txBody>
      </p:sp>
      <p:sp>
        <p:nvSpPr>
          <p:cNvPr id="8" name="TextBox 7">
            <a:extLst>
              <a:ext uri="{FF2B5EF4-FFF2-40B4-BE49-F238E27FC236}">
                <a16:creationId xmlns:a16="http://schemas.microsoft.com/office/drawing/2014/main" id="{15BD98B5-E9E0-92CD-E85B-7FAFF16F8878}"/>
              </a:ext>
            </a:extLst>
          </p:cNvPr>
          <p:cNvSpPr txBox="1"/>
          <p:nvPr/>
        </p:nvSpPr>
        <p:spPr>
          <a:xfrm>
            <a:off x="4638292" y="5963104"/>
            <a:ext cx="4378036" cy="276999"/>
          </a:xfrm>
          <a:prstGeom prst="rect">
            <a:avLst/>
          </a:prstGeom>
          <a:noFill/>
        </p:spPr>
        <p:txBody>
          <a:bodyPr wrap="square">
            <a:spAutoFit/>
          </a:bodyPr>
          <a:lstStyle/>
          <a:p>
            <a:r>
              <a:rPr lang="ru-UA" sz="1200" dirty="0"/>
              <a:t>https://www.geeksforgeeks.org/kubernetes-architecture/?ref=lbp</a:t>
            </a:r>
          </a:p>
        </p:txBody>
      </p:sp>
    </p:spTree>
    <p:extLst>
      <p:ext uri="{BB962C8B-B14F-4D97-AF65-F5344CB8AC3E}">
        <p14:creationId xmlns:p14="http://schemas.microsoft.com/office/powerpoint/2010/main" val="96991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Components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8" name="TextBox 7">
            <a:extLst>
              <a:ext uri="{FF2B5EF4-FFF2-40B4-BE49-F238E27FC236}">
                <a16:creationId xmlns:a16="http://schemas.microsoft.com/office/drawing/2014/main" id="{3E1E569A-DB68-A12B-6731-6A08DD212F00}"/>
              </a:ext>
            </a:extLst>
          </p:cNvPr>
          <p:cNvSpPr txBox="1"/>
          <p:nvPr/>
        </p:nvSpPr>
        <p:spPr>
          <a:xfrm>
            <a:off x="4133850" y="136525"/>
            <a:ext cx="7680779" cy="5816977"/>
          </a:xfrm>
          <a:prstGeom prst="rect">
            <a:avLst/>
          </a:prstGeom>
          <a:noFill/>
        </p:spPr>
        <p:txBody>
          <a:bodyPr wrap="square">
            <a:spAutoFit/>
          </a:bodyPr>
          <a:lstStyle/>
          <a:p>
            <a:r>
              <a:rPr lang="en-US" sz="1200" dirty="0"/>
              <a:t>Control Plane Components</a:t>
            </a:r>
          </a:p>
          <a:p>
            <a:r>
              <a:rPr lang="en-US" sz="1200" dirty="0"/>
              <a:t>It is basically a collection of various components that help us in managing the overall health of a cluster.  For example, if you want to set up new pods, destroy pods, scale pods, etc. Basically, 4 services run on Control Plane:</a:t>
            </a:r>
          </a:p>
          <a:p>
            <a:r>
              <a:rPr lang="en-US" sz="1200" dirty="0" err="1"/>
              <a:t>Kube</a:t>
            </a:r>
            <a:r>
              <a:rPr lang="en-US" sz="1200" dirty="0"/>
              <a:t>-API server</a:t>
            </a:r>
          </a:p>
          <a:p>
            <a:r>
              <a:rPr lang="en-US" sz="1200" dirty="0"/>
              <a:t>The API server is a component of the Kubernetes control plane that exposes the Kubernetes API. It is like an initial gateway to the cluster that listens to updates or queries via CLI like </a:t>
            </a:r>
            <a:r>
              <a:rPr lang="en-US" sz="1200" dirty="0" err="1"/>
              <a:t>Kubectl</a:t>
            </a:r>
            <a:r>
              <a:rPr lang="en-US" sz="1200" dirty="0"/>
              <a:t>. </a:t>
            </a:r>
            <a:r>
              <a:rPr lang="en-US" sz="1200" dirty="0" err="1"/>
              <a:t>Kubectl</a:t>
            </a:r>
            <a:r>
              <a:rPr lang="en-US" sz="1200" dirty="0"/>
              <a:t> communicates with API Server to inform what needs to be done like creating pods or deleting pods etc. It also works as a gatekeeper. It generally validates requests received and then forwards them to other processes. No request can be directly passed to the cluster, it has to be passed through the API Server.</a:t>
            </a:r>
          </a:p>
          <a:p>
            <a:r>
              <a:rPr lang="en-US" sz="1200" dirty="0" err="1"/>
              <a:t>Kube</a:t>
            </a:r>
            <a:r>
              <a:rPr lang="en-US" sz="1200" dirty="0"/>
              <a:t>-Scheduler</a:t>
            </a:r>
          </a:p>
          <a:p>
            <a:r>
              <a:rPr lang="en-US" sz="1200" dirty="0"/>
              <a:t>When API Server receives a request for Scheduling Pods then the request is passed on to the Scheduler. It intelligently decides on which node to schedule the pod for better efficiency of the cluster.</a:t>
            </a:r>
          </a:p>
          <a:p>
            <a:r>
              <a:rPr lang="en-US" sz="1200" dirty="0" err="1"/>
              <a:t>Kube</a:t>
            </a:r>
            <a:r>
              <a:rPr lang="en-US" sz="1200" dirty="0"/>
              <a:t>-Controller-Manager</a:t>
            </a:r>
          </a:p>
          <a:p>
            <a:r>
              <a:rPr lang="en-US" sz="1200" dirty="0"/>
              <a:t>The </a:t>
            </a:r>
            <a:r>
              <a:rPr lang="en-US" sz="1200" dirty="0" err="1"/>
              <a:t>kube</a:t>
            </a:r>
            <a:r>
              <a:rPr lang="en-US" sz="1200" dirty="0"/>
              <a:t>-controller-manager is responsible for running the controllers that handle the various aspects of the cluster’s control loop. These controllers include the replication controller, which ensures that the desired number of replicas of a given application is running, and the node controller, which ensures that nodes are correctly marked as “ready” or “not ready” based on their current state.</a:t>
            </a:r>
          </a:p>
          <a:p>
            <a:r>
              <a:rPr lang="en-US" sz="1200" dirty="0" err="1"/>
              <a:t>etcd</a:t>
            </a:r>
            <a:r>
              <a:rPr lang="en-US" sz="1200" dirty="0"/>
              <a:t> </a:t>
            </a:r>
          </a:p>
          <a:p>
            <a:r>
              <a:rPr lang="en-US" sz="1200" dirty="0"/>
              <a:t>It is a key-value store of a Cluster. The Cluster State Changes get stored in the </a:t>
            </a:r>
            <a:r>
              <a:rPr lang="en-US" sz="1200" dirty="0" err="1"/>
              <a:t>etcd</a:t>
            </a:r>
            <a:r>
              <a:rPr lang="en-US" sz="1200" dirty="0"/>
              <a:t>. It acts as the Cluster brain because it tells the Scheduler and other processes about which resources are available and about cluster state changes.</a:t>
            </a:r>
          </a:p>
          <a:p>
            <a:r>
              <a:rPr lang="en-US" sz="1200" dirty="0"/>
              <a:t>Node Components</a:t>
            </a:r>
          </a:p>
          <a:p>
            <a:r>
              <a:rPr lang="en-US" sz="1200" dirty="0"/>
              <a:t>These are the nodes where the actual work happens. Each Node can have multiple pods and pods have containers running inside them. There are 3 processes in every Node that are used to Schedule and manage those pods.</a:t>
            </a:r>
          </a:p>
          <a:p>
            <a:r>
              <a:rPr lang="en-US" sz="1200" dirty="0"/>
              <a:t>Container runtime</a:t>
            </a:r>
          </a:p>
          <a:p>
            <a:r>
              <a:rPr lang="en-US" sz="1200" dirty="0"/>
              <a:t>A container runtime is needed to run the application containers running on pods inside a pod. Example-&gt; Docker</a:t>
            </a:r>
          </a:p>
          <a:p>
            <a:r>
              <a:rPr lang="en-US" sz="1200" dirty="0" err="1"/>
              <a:t>kubelet</a:t>
            </a:r>
            <a:endParaRPr lang="en-US" sz="1200" dirty="0"/>
          </a:p>
          <a:p>
            <a:r>
              <a:rPr lang="en-US" sz="1200" dirty="0"/>
              <a:t> </a:t>
            </a:r>
            <a:r>
              <a:rPr lang="en-US" sz="1200" dirty="0" err="1"/>
              <a:t>kubelet</a:t>
            </a:r>
            <a:r>
              <a:rPr lang="en-US" sz="1200" dirty="0"/>
              <a:t> interacts with both the container runtime as well as the Node. It is the process responsible for starting a pod with a container inside.</a:t>
            </a:r>
          </a:p>
          <a:p>
            <a:r>
              <a:rPr lang="en-US" sz="1200" dirty="0" err="1"/>
              <a:t>kube</a:t>
            </a:r>
            <a:r>
              <a:rPr lang="en-US" sz="1200" dirty="0"/>
              <a:t>-proxy</a:t>
            </a:r>
          </a:p>
          <a:p>
            <a:r>
              <a:rPr lang="en-US" sz="1200" dirty="0"/>
              <a:t>It is the process responsible for forwarding the request from Services to the pods. It has intelligent logic to forward the request to the right pod in the worker node.</a:t>
            </a:r>
            <a:endParaRPr lang="ru-UA" sz="1200" dirty="0"/>
          </a:p>
        </p:txBody>
      </p:sp>
      <p:sp>
        <p:nvSpPr>
          <p:cNvPr id="13" name="TextBox 12">
            <a:extLst>
              <a:ext uri="{FF2B5EF4-FFF2-40B4-BE49-F238E27FC236}">
                <a16:creationId xmlns:a16="http://schemas.microsoft.com/office/drawing/2014/main" id="{ADF4D967-5994-D14B-578A-D6E7A5D94B97}"/>
              </a:ext>
            </a:extLst>
          </p:cNvPr>
          <p:cNvSpPr txBox="1"/>
          <p:nvPr/>
        </p:nvSpPr>
        <p:spPr>
          <a:xfrm>
            <a:off x="4455885" y="6217850"/>
            <a:ext cx="6096000" cy="276999"/>
          </a:xfrm>
          <a:prstGeom prst="rect">
            <a:avLst/>
          </a:prstGeom>
          <a:noFill/>
        </p:spPr>
        <p:txBody>
          <a:bodyPr wrap="square">
            <a:spAutoFit/>
          </a:bodyPr>
          <a:lstStyle/>
          <a:p>
            <a:r>
              <a:rPr lang="ru-UA" sz="1200" dirty="0"/>
              <a:t>https://www.geeksforgeeks.org/kubernetes-architecture/?ref=lbp</a:t>
            </a:r>
          </a:p>
        </p:txBody>
      </p:sp>
      <p:pic>
        <p:nvPicPr>
          <p:cNvPr id="15" name="Picture 14" descr="A diagram of a computer network&#10;&#10;Description automatically generated">
            <a:extLst>
              <a:ext uri="{FF2B5EF4-FFF2-40B4-BE49-F238E27FC236}">
                <a16:creationId xmlns:a16="http://schemas.microsoft.com/office/drawing/2014/main" id="{EDD7BD4C-FA0D-53F2-2E25-74D8ED98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578" y="5283981"/>
            <a:ext cx="1161143" cy="653143"/>
          </a:xfrm>
          <a:prstGeom prst="rect">
            <a:avLst/>
          </a:prstGeom>
        </p:spPr>
      </p:pic>
    </p:spTree>
    <p:extLst>
      <p:ext uri="{BB962C8B-B14F-4D97-AF65-F5344CB8AC3E}">
        <p14:creationId xmlns:p14="http://schemas.microsoft.com/office/powerpoint/2010/main" val="208698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Containers in Kubernetes</a:t>
            </a:r>
          </a:p>
        </p:txBody>
      </p:sp>
      <p:pic>
        <p:nvPicPr>
          <p:cNvPr id="4" name="Picture 3">
            <a:extLst>
              <a:ext uri="{FF2B5EF4-FFF2-40B4-BE49-F238E27FC236}">
                <a16:creationId xmlns:a16="http://schemas.microsoft.com/office/drawing/2014/main" id="{FC062952-4821-1467-0306-470A04945B2A}"/>
              </a:ext>
            </a:extLst>
          </p:cNvPr>
          <p:cNvPicPr>
            <a:picLocks noChangeAspect="1"/>
          </p:cNvPicPr>
          <p:nvPr/>
        </p:nvPicPr>
        <p:blipFill>
          <a:blip r:embed="rId2"/>
          <a:stretch>
            <a:fillRect/>
          </a:stretch>
        </p:blipFill>
        <p:spPr>
          <a:xfrm>
            <a:off x="1175134" y="5077077"/>
            <a:ext cx="1789739" cy="8411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4C576FF5-61C5-7143-1A29-EB303C3D2734}"/>
              </a:ext>
            </a:extLst>
          </p:cNvPr>
          <p:cNvSpPr txBox="1"/>
          <p:nvPr/>
        </p:nvSpPr>
        <p:spPr>
          <a:xfrm>
            <a:off x="4624785" y="575149"/>
            <a:ext cx="7151578" cy="2031325"/>
          </a:xfrm>
          <a:prstGeom prst="rect">
            <a:avLst/>
          </a:prstGeom>
          <a:noFill/>
        </p:spPr>
        <p:txBody>
          <a:bodyPr wrap="square">
            <a:spAutoFit/>
          </a:bodyPr>
          <a:lstStyle/>
          <a:p>
            <a:r>
              <a:rPr lang="en-US" sz="1400" dirty="0"/>
              <a:t>Kubernetes is an container </a:t>
            </a:r>
            <a:r>
              <a:rPr lang="en-US" sz="1400" dirty="0" err="1"/>
              <a:t>orcherstration</a:t>
            </a:r>
            <a:r>
              <a:rPr lang="en-US" sz="1400" dirty="0"/>
              <a:t> platform by which you can automate the deployment of the application , scaling of the application by depending on the traffic. Container are light in weight which can be portable very easily form one server to the another server very easily following makes ideal for running containerized applications in production.</a:t>
            </a:r>
          </a:p>
          <a:p>
            <a:endParaRPr lang="en-US" sz="1400" dirty="0"/>
          </a:p>
          <a:p>
            <a:r>
              <a:rPr lang="en-US" sz="1400" dirty="0"/>
              <a:t>    Load Balancing</a:t>
            </a:r>
          </a:p>
          <a:p>
            <a:r>
              <a:rPr lang="en-US" sz="1400" dirty="0"/>
              <a:t>    Service Discovery</a:t>
            </a:r>
          </a:p>
          <a:p>
            <a:r>
              <a:rPr lang="en-US" sz="1400" dirty="0"/>
              <a:t>    Self-healing</a:t>
            </a:r>
          </a:p>
          <a:p>
            <a:r>
              <a:rPr lang="en-US" sz="1400" dirty="0"/>
              <a:t>    Horizontal scaling</a:t>
            </a:r>
          </a:p>
        </p:txBody>
      </p:sp>
      <p:sp>
        <p:nvSpPr>
          <p:cNvPr id="11" name="TextBox 10">
            <a:extLst>
              <a:ext uri="{FF2B5EF4-FFF2-40B4-BE49-F238E27FC236}">
                <a16:creationId xmlns:a16="http://schemas.microsoft.com/office/drawing/2014/main" id="{E7DBB433-1E70-1916-633B-9063E6AE21DA}"/>
              </a:ext>
            </a:extLst>
          </p:cNvPr>
          <p:cNvSpPr txBox="1"/>
          <p:nvPr/>
        </p:nvSpPr>
        <p:spPr>
          <a:xfrm>
            <a:off x="4624785" y="2825522"/>
            <a:ext cx="7345541" cy="2462213"/>
          </a:xfrm>
          <a:prstGeom prst="rect">
            <a:avLst/>
          </a:prstGeom>
          <a:noFill/>
        </p:spPr>
        <p:txBody>
          <a:bodyPr wrap="square">
            <a:spAutoFit/>
          </a:bodyPr>
          <a:lstStyle/>
          <a:p>
            <a:r>
              <a:rPr lang="en-US" sz="1400" dirty="0"/>
              <a:t>Containerization Using Kubernetes</a:t>
            </a:r>
          </a:p>
          <a:p>
            <a:endParaRPr lang="en-US" sz="1400" dirty="0"/>
          </a:p>
          <a:p>
            <a:r>
              <a:rPr lang="en-US" sz="1400" dirty="0"/>
              <a:t>Containerization Using Kubernetes is the way of deploying you microservices or monolithic application using container orchestration tool </a:t>
            </a:r>
            <a:r>
              <a:rPr lang="en-US" sz="1400" dirty="0" err="1"/>
              <a:t>kubernetes</a:t>
            </a:r>
            <a:r>
              <a:rPr lang="en-US" sz="1400" dirty="0"/>
              <a:t>. Kubernetes is the best tool to deploy the application in the form of containers because it offers so many features like load balancing, self healing and scaling.</a:t>
            </a:r>
          </a:p>
          <a:p>
            <a:endParaRPr lang="en-US" sz="1400" dirty="0"/>
          </a:p>
          <a:p>
            <a:r>
              <a:rPr lang="en-US" sz="1400" dirty="0"/>
              <a:t>Containerize an application first you need to build the image of the application which can be done by using the docker and it contains all the dependencies required for the application to deploy into the production server after building the image know you need to push the image into the docker-hub registry from where other or </a:t>
            </a:r>
            <a:r>
              <a:rPr lang="en-US" sz="1400" dirty="0" err="1"/>
              <a:t>kubernetes</a:t>
            </a:r>
            <a:r>
              <a:rPr lang="en-US" sz="1400" dirty="0"/>
              <a:t> can pull the image. </a:t>
            </a:r>
            <a:endParaRPr lang="ru-UA" sz="1400" dirty="0"/>
          </a:p>
        </p:txBody>
      </p:sp>
      <p:sp>
        <p:nvSpPr>
          <p:cNvPr id="13" name="TextBox 12">
            <a:extLst>
              <a:ext uri="{FF2B5EF4-FFF2-40B4-BE49-F238E27FC236}">
                <a16:creationId xmlns:a16="http://schemas.microsoft.com/office/drawing/2014/main" id="{18CED0CD-33B4-89F4-95DD-E8E90CD1BA36}"/>
              </a:ext>
            </a:extLst>
          </p:cNvPr>
          <p:cNvSpPr txBox="1"/>
          <p:nvPr/>
        </p:nvSpPr>
        <p:spPr>
          <a:xfrm>
            <a:off x="4306581" y="5945245"/>
            <a:ext cx="6096000" cy="276999"/>
          </a:xfrm>
          <a:prstGeom prst="rect">
            <a:avLst/>
          </a:prstGeom>
          <a:noFill/>
        </p:spPr>
        <p:txBody>
          <a:bodyPr wrap="square">
            <a:spAutoFit/>
          </a:bodyPr>
          <a:lstStyle/>
          <a:p>
            <a:r>
              <a:rPr lang="ru-UA" sz="1200" dirty="0"/>
              <a:t>https://www.geeksforgeeks.org/kubernetes-concept-of-containers/?ref=lbp</a:t>
            </a:r>
          </a:p>
        </p:txBody>
      </p:sp>
    </p:spTree>
    <p:extLst>
      <p:ext uri="{BB962C8B-B14F-4D97-AF65-F5344CB8AC3E}">
        <p14:creationId xmlns:p14="http://schemas.microsoft.com/office/powerpoint/2010/main" val="324766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Container Orchestration in Kubernetes</a:t>
            </a:r>
          </a:p>
        </p:txBody>
      </p:sp>
      <p:pic>
        <p:nvPicPr>
          <p:cNvPr id="6" name="Picture 5">
            <a:extLst>
              <a:ext uri="{FF2B5EF4-FFF2-40B4-BE49-F238E27FC236}">
                <a16:creationId xmlns:a16="http://schemas.microsoft.com/office/drawing/2014/main" id="{68B7EDEE-1157-F85C-E1E8-2C8CA6684494}"/>
              </a:ext>
            </a:extLst>
          </p:cNvPr>
          <p:cNvPicPr>
            <a:picLocks noChangeAspect="1"/>
          </p:cNvPicPr>
          <p:nvPr/>
        </p:nvPicPr>
        <p:blipFill>
          <a:blip r:embed="rId2"/>
          <a:stretch>
            <a:fillRect/>
          </a:stretch>
        </p:blipFill>
        <p:spPr>
          <a:xfrm>
            <a:off x="1469062" y="5023460"/>
            <a:ext cx="1748175" cy="93964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7C8171E3-C73A-1FE8-B08B-C20A2A919BA3}"/>
              </a:ext>
            </a:extLst>
          </p:cNvPr>
          <p:cNvSpPr txBox="1"/>
          <p:nvPr/>
        </p:nvSpPr>
        <p:spPr>
          <a:xfrm>
            <a:off x="4927476" y="1443841"/>
            <a:ext cx="6096000" cy="3970318"/>
          </a:xfrm>
          <a:prstGeom prst="rect">
            <a:avLst/>
          </a:prstGeom>
          <a:noFill/>
        </p:spPr>
        <p:txBody>
          <a:bodyPr wrap="square">
            <a:spAutoFit/>
          </a:bodyPr>
          <a:lstStyle/>
          <a:p>
            <a:r>
              <a:rPr lang="en-US" dirty="0"/>
              <a:t>Container orchestration defines how these containers interact as a system, the needs between each other and how they come together to your performant, manageable, reliable and, scalable system. It is currently safe to say that docker is the dominant leader in both technology and an adoption in containers while others exist in the space their dominance is so great when you mention containers it is almost synonymous with docker. Other players exist in niche applications and some movement around standardization is occurring although is nascent at the docker file standard is essentially today’s standard and docker repositories define the dominant way of hosting versions of a container between developers and between systems that need to use them, such as orchestration systems like </a:t>
            </a:r>
            <a:r>
              <a:rPr lang="en-US" dirty="0" err="1"/>
              <a:t>kubernetes</a:t>
            </a:r>
            <a:r>
              <a:rPr lang="en-US" dirty="0"/>
              <a:t>. </a:t>
            </a:r>
            <a:endParaRPr lang="ru-UA" dirty="0"/>
          </a:p>
        </p:txBody>
      </p:sp>
      <p:sp>
        <p:nvSpPr>
          <p:cNvPr id="8" name="TextBox 7">
            <a:extLst>
              <a:ext uri="{FF2B5EF4-FFF2-40B4-BE49-F238E27FC236}">
                <a16:creationId xmlns:a16="http://schemas.microsoft.com/office/drawing/2014/main" id="{D9E53A1D-7657-9528-EEF9-587445FFD115}"/>
              </a:ext>
            </a:extLst>
          </p:cNvPr>
          <p:cNvSpPr txBox="1"/>
          <p:nvPr/>
        </p:nvSpPr>
        <p:spPr>
          <a:xfrm>
            <a:off x="4133850" y="5882728"/>
            <a:ext cx="6096000" cy="276999"/>
          </a:xfrm>
          <a:prstGeom prst="rect">
            <a:avLst/>
          </a:prstGeom>
          <a:noFill/>
        </p:spPr>
        <p:txBody>
          <a:bodyPr wrap="square">
            <a:spAutoFit/>
          </a:bodyPr>
          <a:lstStyle/>
          <a:p>
            <a:r>
              <a:rPr lang="ru-UA" sz="1200" dirty="0"/>
              <a:t>https://www.geeksforgeeks.org/kubernetes-introduction-to-container-orchestration/?ref=lbp</a:t>
            </a:r>
          </a:p>
        </p:txBody>
      </p:sp>
    </p:spTree>
    <p:extLst>
      <p:ext uri="{BB962C8B-B14F-4D97-AF65-F5344CB8AC3E}">
        <p14:creationId xmlns:p14="http://schemas.microsoft.com/office/powerpoint/2010/main" val="69229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4217</Words>
  <Application>Microsoft Office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Step 8. Kubernetes</vt:lpstr>
      <vt:lpstr>Agenda</vt:lpstr>
      <vt:lpstr>Kubernetes</vt:lpstr>
      <vt:lpstr>What is Kubernetes (k8s)?</vt:lpstr>
      <vt:lpstr>Kubernetes vs Docker Swarm</vt:lpstr>
      <vt:lpstr>Kubernetes Architecture</vt:lpstr>
      <vt:lpstr>Kubernetes Components</vt:lpstr>
      <vt:lpstr>Containers in Kubernetes</vt:lpstr>
      <vt:lpstr>Container Orchestration in Kubernetes</vt:lpstr>
      <vt:lpstr>Kubernetes – Namespaces</vt:lpstr>
      <vt:lpstr>Kubernetes – Pod</vt:lpstr>
      <vt:lpstr>Kubernetes – Node</vt:lpstr>
      <vt:lpstr>Kubernetes – Services</vt:lpstr>
      <vt:lpstr>Cluster IP vs Node-Port</vt:lpstr>
      <vt:lpstr>Kubernetes Deployment</vt:lpstr>
      <vt:lpstr>Kubernetes – Replication Controller</vt:lpstr>
      <vt:lpstr>Kubernetes – ConfigMap</vt:lpstr>
      <vt:lpstr>Kubernetes – Volumes</vt:lpstr>
      <vt:lpstr>Kubernetes – Secrets</vt:lpstr>
      <vt:lpstr>Kubernetes – Secrets</vt:lpstr>
      <vt:lpstr>Kubernetes – Service DNS</vt:lpstr>
      <vt:lpstr>Kubernetes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2024-02-08T09:14:24Z</dcterms:modified>
</cp:coreProperties>
</file>