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3" r:id="rId10"/>
    <p:sldId id="266" r:id="rId11"/>
    <p:sldId id="267" r:id="rId12"/>
    <p:sldId id="268" r:id="rId13"/>
    <p:sldId id="269" r:id="rId14"/>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B8A7D-3C52-4D81-9662-EF0FB964F7A9}" v="17" dt="2024-01-24T16:35:5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24.01.2024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24.01.2024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24.01.2024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24.01.2024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3C78-1B1E-5640-77A7-EBB85ADDA73A}"/>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AB38985A-5AD3-F670-8F7D-988E27C07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2ED3A9DF-61F2-48EF-DB15-2B6F097520EB}"/>
              </a:ext>
            </a:extLst>
          </p:cNvPr>
          <p:cNvSpPr>
            <a:spLocks noGrp="1"/>
          </p:cNvSpPr>
          <p:nvPr>
            <p:ph type="dt" sz="half" idx="10"/>
          </p:nvPr>
        </p:nvSpPr>
        <p:spPr/>
        <p:txBody>
          <a:bodyPr/>
          <a:lstStyle/>
          <a:p>
            <a:fld id="{59A6EEB4-79AC-4B58-83D8-23CBDFE604A1}" type="datetime1">
              <a:rPr lang="ru-UA" smtClean="0"/>
              <a:t>24.01.2024</a:t>
            </a:fld>
            <a:endParaRPr lang="ru-UA"/>
          </a:p>
        </p:txBody>
      </p:sp>
      <p:sp>
        <p:nvSpPr>
          <p:cNvPr id="5" name="Footer Placeholder 4">
            <a:extLst>
              <a:ext uri="{FF2B5EF4-FFF2-40B4-BE49-F238E27FC236}">
                <a16:creationId xmlns:a16="http://schemas.microsoft.com/office/drawing/2014/main" id="{2E1A801E-998A-07F6-9EB8-9DB3B3052E28}"/>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BD6059F9-A0FE-9BE3-0335-D42F11B68F37}"/>
              </a:ext>
            </a:extLst>
          </p:cNvPr>
          <p:cNvSpPr>
            <a:spLocks noGrp="1"/>
          </p:cNvSpPr>
          <p:nvPr>
            <p:ph type="sldNum" sz="quarter" idx="12"/>
          </p:nvPr>
        </p:nvSpPr>
        <p:spPr/>
        <p:txBody>
          <a:bodyPr/>
          <a:lstStyle/>
          <a:p>
            <a:fld id="{1F3C096C-CB20-480E-A122-88335B3C0BD7}" type="slidenum">
              <a:rPr lang="ru-UA" smtClean="0"/>
              <a:t>‹#›</a:t>
            </a:fld>
            <a:endParaRPr lang="ru-UA"/>
          </a:p>
        </p:txBody>
      </p:sp>
    </p:spTree>
    <p:extLst>
      <p:ext uri="{BB962C8B-B14F-4D97-AF65-F5344CB8AC3E}">
        <p14:creationId xmlns:p14="http://schemas.microsoft.com/office/powerpoint/2010/main" val="149898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24.01.2024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24.01.2024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24.01.2024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24.01.2024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24.01.2024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24.01.2024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24.01.2024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24.01.2024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24.01.2024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29BAC-5F27-3481-8306-B14B663DF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E548D8FD-878F-92F9-9CB2-16DC267F9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35D3D0C8-D421-8AA6-DF92-CB531A52C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A89E3-11C1-461D-A07E-46F7027CA28E}" type="datetime1">
              <a:rPr lang="ru-UA" smtClean="0"/>
              <a:t>24.01.2024</a:t>
            </a:fld>
            <a:endParaRPr lang="ru-UA"/>
          </a:p>
        </p:txBody>
      </p:sp>
      <p:sp>
        <p:nvSpPr>
          <p:cNvPr id="5" name="Footer Placeholder 4">
            <a:extLst>
              <a:ext uri="{FF2B5EF4-FFF2-40B4-BE49-F238E27FC236}">
                <a16:creationId xmlns:a16="http://schemas.microsoft.com/office/drawing/2014/main" id="{C9BDE379-DB78-C689-7041-6473BDD10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A4D1A22-349C-F1F1-2E2C-E86CC7B8A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C096C-CB20-480E-A122-88335B3C0BD7}" type="slidenum">
              <a:rPr lang="ru-UA" smtClean="0"/>
              <a:t>‹#›</a:t>
            </a:fld>
            <a:endParaRPr lang="ru-UA"/>
          </a:p>
        </p:txBody>
      </p:sp>
    </p:spTree>
    <p:extLst>
      <p:ext uri="{BB962C8B-B14F-4D97-AF65-F5344CB8AC3E}">
        <p14:creationId xmlns:p14="http://schemas.microsoft.com/office/powerpoint/2010/main" val="1579723609"/>
      </p:ext>
    </p:extLst>
  </p:cSld>
  <p:clrMap bg1="lt1" tx1="dk1" bg2="lt2" tx2="dk2" accent1="accent1" accent2="accent2" accent3="accent3" accent4="accent4" accent5="accent5" accent6="accent6" hlink="hlink" folHlink="folHlink"/>
  <p:sldLayoutIdLst>
    <p:sldLayoutId id="214748366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p:txBody>
          <a:bodyPr/>
          <a:lstStyle/>
          <a:p>
            <a:endParaRPr lang="ru-UA"/>
          </a:p>
        </p:txBody>
      </p:sp>
      <p:sp>
        <p:nvSpPr>
          <p:cNvPr id="3" name="Subtitle 2">
            <a:extLst>
              <a:ext uri="{FF2B5EF4-FFF2-40B4-BE49-F238E27FC236}">
                <a16:creationId xmlns:a16="http://schemas.microsoft.com/office/drawing/2014/main" id="{83E94964-4387-6754-A4EC-18732A6BF475}"/>
              </a:ext>
            </a:extLst>
          </p:cNvPr>
          <p:cNvSpPr>
            <a:spLocks noGrp="1"/>
          </p:cNvSpPr>
          <p:nvPr>
            <p:ph type="subTitle" idx="1"/>
          </p:nvPr>
        </p:nvSpPr>
        <p:spPr/>
        <p:txBody>
          <a:bodyPr/>
          <a:lstStyle/>
          <a:p>
            <a:endParaRPr lang="ru-UA"/>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58856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Monitoring</a:t>
            </a:r>
          </a:p>
        </p:txBody>
      </p:sp>
      <p:sp>
        <p:nvSpPr>
          <p:cNvPr id="5" name="TextBox 4">
            <a:extLst>
              <a:ext uri="{FF2B5EF4-FFF2-40B4-BE49-F238E27FC236}">
                <a16:creationId xmlns:a16="http://schemas.microsoft.com/office/drawing/2014/main" id="{02856B1C-9D37-7B11-BA48-D0E2FC265F83}"/>
              </a:ext>
            </a:extLst>
          </p:cNvPr>
          <p:cNvSpPr txBox="1"/>
          <p:nvPr/>
        </p:nvSpPr>
        <p:spPr>
          <a:xfrm>
            <a:off x="5069478" y="1929200"/>
            <a:ext cx="6093822" cy="2585323"/>
          </a:xfrm>
          <a:prstGeom prst="rect">
            <a:avLst/>
          </a:prstGeom>
          <a:noFill/>
        </p:spPr>
        <p:txBody>
          <a:bodyPr wrap="square">
            <a:spAutoFit/>
          </a:bodyPr>
          <a:lstStyle/>
          <a:p>
            <a:r>
              <a:rPr lang="en-US" dirty="0"/>
              <a:t>DevOps lifecycle is incomplete if there was no Continuous Monitoring. Continuous Monitoring can be achieved with the help of Prometheus and Grafana we can continuously monitor and can get notified before anything goes wrong with the help of Prometheus we can gather many performance measures, including CPU and memory utilization, network traffic, application response times, error rates, and others. Grafana makes it possible to visually represent and keep track of data from time series, such as CPU and memory utilization.</a:t>
            </a:r>
            <a:endParaRPr lang="ru-UA" dirty="0"/>
          </a:p>
        </p:txBody>
      </p:sp>
      <p:sp>
        <p:nvSpPr>
          <p:cNvPr id="3" name="Footer Placeholder 2">
            <a:extLst>
              <a:ext uri="{FF2B5EF4-FFF2-40B4-BE49-F238E27FC236}">
                <a16:creationId xmlns:a16="http://schemas.microsoft.com/office/drawing/2014/main" id="{A7A44B56-F122-0FA5-10D2-A6371398ADDF}"/>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6192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Feedback</a:t>
            </a:r>
          </a:p>
        </p:txBody>
      </p:sp>
      <p:sp>
        <p:nvSpPr>
          <p:cNvPr id="10" name="TextBox 9">
            <a:extLst>
              <a:ext uri="{FF2B5EF4-FFF2-40B4-BE49-F238E27FC236}">
                <a16:creationId xmlns:a16="http://schemas.microsoft.com/office/drawing/2014/main" id="{F24BEA27-D44B-2EE7-CAFE-869E74A5EAC6}"/>
              </a:ext>
            </a:extLst>
          </p:cNvPr>
          <p:cNvSpPr txBox="1"/>
          <p:nvPr/>
        </p:nvSpPr>
        <p:spPr>
          <a:xfrm>
            <a:off x="4928565" y="1394234"/>
            <a:ext cx="6093822" cy="3693319"/>
          </a:xfrm>
          <a:prstGeom prst="rect">
            <a:avLst/>
          </a:prstGeom>
          <a:noFill/>
        </p:spPr>
        <p:txBody>
          <a:bodyPr wrap="square">
            <a:spAutoFit/>
          </a:bodyPr>
          <a:lstStyle/>
          <a:p>
            <a:r>
              <a:rPr lang="en-US" dirty="0"/>
              <a:t>Once the application is released into the market the end users will use the application and they will give us feedback about the performance of the application and any glitches affecting the user experience after getting multiple feedback from the end users’ the DevOps team will analyze the feedbacks given by end users and they will reach out to the developer team tries to rectify the mistakes they are performed in that piece of code by this we can reduce the errors or bugs that which we are currently developing and can produce much more effective results for the end users also we reduce any unnecessary steps to deploy the application. Continuous Feedback can increase the performance of the application and reduce bugs in the code making it smooth for end users to use the application.</a:t>
            </a:r>
            <a:endParaRPr lang="ru-UA" dirty="0"/>
          </a:p>
        </p:txBody>
      </p:sp>
      <p:sp>
        <p:nvSpPr>
          <p:cNvPr id="3" name="Footer Placeholder 2">
            <a:extLst>
              <a:ext uri="{FF2B5EF4-FFF2-40B4-BE49-F238E27FC236}">
                <a16:creationId xmlns:a16="http://schemas.microsoft.com/office/drawing/2014/main" id="{38AA6B2F-9E0C-0734-7893-3EE800025963}"/>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16189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Operations</a:t>
            </a:r>
          </a:p>
        </p:txBody>
      </p:sp>
      <p:sp>
        <p:nvSpPr>
          <p:cNvPr id="10" name="TextBox 9">
            <a:extLst>
              <a:ext uri="{FF2B5EF4-FFF2-40B4-BE49-F238E27FC236}">
                <a16:creationId xmlns:a16="http://schemas.microsoft.com/office/drawing/2014/main" id="{F24BEA27-D44B-2EE7-CAFE-869E74A5EAC6}"/>
              </a:ext>
            </a:extLst>
          </p:cNvPr>
          <p:cNvSpPr txBox="1"/>
          <p:nvPr/>
        </p:nvSpPr>
        <p:spPr>
          <a:xfrm>
            <a:off x="4928565" y="2400074"/>
            <a:ext cx="6093822" cy="1477328"/>
          </a:xfrm>
          <a:prstGeom prst="rect">
            <a:avLst/>
          </a:prstGeom>
          <a:noFill/>
        </p:spPr>
        <p:txBody>
          <a:bodyPr wrap="square">
            <a:spAutoFit/>
          </a:bodyPr>
          <a:lstStyle/>
          <a:p>
            <a:r>
              <a:rPr lang="en-US" dirty="0"/>
              <a:t>We will sustain the higher application uptime by implementing continuous operation, which will assist us to cut down on the maintenance downtime that will negatively impact end users’ experiences. More output, lower manufacturing costs, and better quality control are benefits of continuous operations.</a:t>
            </a:r>
            <a:endParaRPr lang="ru-UA" dirty="0"/>
          </a:p>
        </p:txBody>
      </p:sp>
      <p:sp>
        <p:nvSpPr>
          <p:cNvPr id="3" name="Footer Placeholder 2">
            <a:extLst>
              <a:ext uri="{FF2B5EF4-FFF2-40B4-BE49-F238E27FC236}">
                <a16:creationId xmlns:a16="http://schemas.microsoft.com/office/drawing/2014/main" id="{A7DE77D2-7409-2D87-6A17-BDD063A18E6D}"/>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1576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What’s DevOps?</a:t>
            </a:r>
          </a:p>
        </p:txBody>
      </p:sp>
      <p:sp>
        <p:nvSpPr>
          <p:cNvPr id="5" name="TextBox 4">
            <a:extLst>
              <a:ext uri="{FF2B5EF4-FFF2-40B4-BE49-F238E27FC236}">
                <a16:creationId xmlns:a16="http://schemas.microsoft.com/office/drawing/2014/main" id="{7F019A57-CA59-E832-88C6-3CC1DBB2CB31}"/>
              </a:ext>
            </a:extLst>
          </p:cNvPr>
          <p:cNvSpPr txBox="1"/>
          <p:nvPr/>
        </p:nvSpPr>
        <p:spPr>
          <a:xfrm>
            <a:off x="4927476" y="571327"/>
            <a:ext cx="6096000" cy="5909310"/>
          </a:xfrm>
          <a:prstGeom prst="rect">
            <a:avLst/>
          </a:prstGeom>
          <a:noFill/>
        </p:spPr>
        <p:txBody>
          <a:bodyPr wrap="square">
            <a:spAutoFit/>
          </a:bodyPr>
          <a:lstStyle/>
          <a:p>
            <a:r>
              <a:rPr lang="en-US" dirty="0"/>
              <a:t>DevOps is a software development approach emphasizing collaboration, automation, and continuous delivery to provide high-quality products to customers quickly and efficiently. DevOps breaks down silos between development and operations teams to enable seamless communication, faster time-to-market, and improved customer satisfaction. It allows a team to handle the complete application lifecycle, from development to testing, operations, and deployment. It shows cooperation between Development and Operations groups to deploy code to production quickly in an automated and repeatable manner.</a:t>
            </a:r>
          </a:p>
          <a:p>
            <a:endParaRPr lang="en-US" dirty="0"/>
          </a:p>
          <a:p>
            <a:r>
              <a:rPr lang="en-US" dirty="0"/>
              <a:t>Every phase of the software development lifecycle, including planning, coding, testing, deployment, and monitoring, is heavily automated in DevOps. This improves productivity, ensures consistency, and lowers error rates in the development process. A culture of continuous improvement is also promoted by DevOps, where feedback loops are incorporated into the procedure to facilitate quicker iteration and better decision-making. Organizations can increase their agility, lower costs, and speed up innovation by adopting DevOps.</a:t>
            </a:r>
            <a:endParaRPr lang="ru-UA" dirty="0"/>
          </a:p>
        </p:txBody>
      </p:sp>
      <p:pic>
        <p:nvPicPr>
          <p:cNvPr id="3" name="Picture 2">
            <a:extLst>
              <a:ext uri="{FF2B5EF4-FFF2-40B4-BE49-F238E27FC236}">
                <a16:creationId xmlns:a16="http://schemas.microsoft.com/office/drawing/2014/main" id="{4E689865-968D-3D93-994B-3AAC3051378B}"/>
              </a:ext>
            </a:extLst>
          </p:cNvPr>
          <p:cNvPicPr>
            <a:picLocks noChangeAspect="1"/>
          </p:cNvPicPr>
          <p:nvPr/>
        </p:nvPicPr>
        <p:blipFill>
          <a:blip r:embed="rId2"/>
          <a:stretch>
            <a:fillRect/>
          </a:stretch>
        </p:blipFill>
        <p:spPr>
          <a:xfrm>
            <a:off x="1168524" y="5162469"/>
            <a:ext cx="2068989" cy="1179621"/>
          </a:xfrm>
          <a:prstGeom prst="rect">
            <a:avLst/>
          </a:prstGeom>
        </p:spPr>
      </p:pic>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2708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What’s DevOps?</a:t>
            </a:r>
          </a:p>
        </p:txBody>
      </p:sp>
      <p:pic>
        <p:nvPicPr>
          <p:cNvPr id="3" name="Picture 2">
            <a:extLst>
              <a:ext uri="{FF2B5EF4-FFF2-40B4-BE49-F238E27FC236}">
                <a16:creationId xmlns:a16="http://schemas.microsoft.com/office/drawing/2014/main" id="{73192EE5-F292-E8DF-78BB-C480918593D9}"/>
              </a:ext>
            </a:extLst>
          </p:cNvPr>
          <p:cNvPicPr>
            <a:picLocks noChangeAspect="1"/>
          </p:cNvPicPr>
          <p:nvPr/>
        </p:nvPicPr>
        <p:blipFill>
          <a:blip r:embed="rId2"/>
          <a:stretch>
            <a:fillRect/>
          </a:stretch>
        </p:blipFill>
        <p:spPr>
          <a:xfrm>
            <a:off x="1163766" y="5259532"/>
            <a:ext cx="2021988" cy="1165059"/>
          </a:xfrm>
          <a:prstGeom prst="rect">
            <a:avLst/>
          </a:prstGeom>
        </p:spPr>
      </p:pic>
      <p:sp>
        <p:nvSpPr>
          <p:cNvPr id="5" name="TextBox 4">
            <a:extLst>
              <a:ext uri="{FF2B5EF4-FFF2-40B4-BE49-F238E27FC236}">
                <a16:creationId xmlns:a16="http://schemas.microsoft.com/office/drawing/2014/main" id="{3101D806-403A-F079-818A-1207B8442687}"/>
              </a:ext>
            </a:extLst>
          </p:cNvPr>
          <p:cNvSpPr txBox="1"/>
          <p:nvPr/>
        </p:nvSpPr>
        <p:spPr>
          <a:xfrm>
            <a:off x="4627417" y="377991"/>
            <a:ext cx="7232073" cy="5909310"/>
          </a:xfrm>
          <a:prstGeom prst="rect">
            <a:avLst/>
          </a:prstGeom>
          <a:noFill/>
        </p:spPr>
        <p:txBody>
          <a:bodyPr wrap="square">
            <a:spAutoFit/>
          </a:bodyPr>
          <a:lstStyle/>
          <a:p>
            <a:r>
              <a:rPr lang="en-US" dirty="0"/>
              <a:t>Why DevOps?</a:t>
            </a:r>
          </a:p>
          <a:p>
            <a:endParaRPr lang="en-US" dirty="0"/>
          </a:p>
          <a:p>
            <a:r>
              <a:rPr lang="en-US" dirty="0"/>
              <a:t>The goal of DevOps is to increase an organization’s speed when it comes to delivering applications and services. Many companies have successfully implemented DevOps to enhance their user experience including Amazon, Netflix, etc.</a:t>
            </a:r>
          </a:p>
          <a:p>
            <a:endParaRPr lang="en-US" dirty="0"/>
          </a:p>
          <a:p>
            <a:r>
              <a:rPr lang="en-US" dirty="0"/>
              <a:t>Facebook’s mobile app which is updated every two weeks effectively tells users you can have what you want and you can have it. Now ever wondered how Facebook was able to do social smoothing? It’s the DevOps philosophy that helps Facebook ensure that apps aren’t outdated and that users get the best experience on Facebook. Facebook accomplishes this true code ownership model that makes its developers responsible that includes testing and supporting through production and delivery for each kernel of code. They write and update their true policies like this but Facebook has developed a DevOps culture and has successfully accelerated its development lifecycle.</a:t>
            </a:r>
          </a:p>
          <a:p>
            <a:endParaRPr lang="en-US" dirty="0"/>
          </a:p>
          <a:p>
            <a:r>
              <a:rPr lang="en-US" dirty="0"/>
              <a:t>Industries have started to gear up for digital transformation by shifting their means to weeks and months instead of years while maintaining high quality as a result.  The solution to all this is- DevOps</a:t>
            </a:r>
            <a:endParaRPr lang="ru-UA" dirty="0"/>
          </a:p>
        </p:txBody>
      </p:sp>
      <p:sp>
        <p:nvSpPr>
          <p:cNvPr id="4" name="Footer Placeholder 3">
            <a:extLst>
              <a:ext uri="{FF2B5EF4-FFF2-40B4-BE49-F238E27FC236}">
                <a16:creationId xmlns:a16="http://schemas.microsoft.com/office/drawing/2014/main" id="{949B1264-5D03-D1CE-2CEC-FDEDCDDF5051}"/>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41718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Lifecycle</a:t>
            </a:r>
          </a:p>
        </p:txBody>
      </p:sp>
      <p:pic>
        <p:nvPicPr>
          <p:cNvPr id="3" name="Picture 2">
            <a:extLst>
              <a:ext uri="{FF2B5EF4-FFF2-40B4-BE49-F238E27FC236}">
                <a16:creationId xmlns:a16="http://schemas.microsoft.com/office/drawing/2014/main" id="{94771F4B-C97E-4C7E-EE32-62B9CE4843E8}"/>
              </a:ext>
            </a:extLst>
          </p:cNvPr>
          <p:cNvPicPr>
            <a:picLocks noChangeAspect="1"/>
          </p:cNvPicPr>
          <p:nvPr/>
        </p:nvPicPr>
        <p:blipFill>
          <a:blip r:embed="rId2"/>
          <a:stretch>
            <a:fillRect/>
          </a:stretch>
        </p:blipFill>
        <p:spPr>
          <a:xfrm>
            <a:off x="1560775" y="5093198"/>
            <a:ext cx="1280271" cy="1274174"/>
          </a:xfrm>
          <a:prstGeom prst="rect">
            <a:avLst/>
          </a:prstGeom>
        </p:spPr>
      </p:pic>
      <p:sp>
        <p:nvSpPr>
          <p:cNvPr id="6" name="TextBox 5">
            <a:extLst>
              <a:ext uri="{FF2B5EF4-FFF2-40B4-BE49-F238E27FC236}">
                <a16:creationId xmlns:a16="http://schemas.microsoft.com/office/drawing/2014/main" id="{115DFACF-1AA5-C3DC-C0A7-872F6D553428}"/>
              </a:ext>
            </a:extLst>
          </p:cNvPr>
          <p:cNvSpPr txBox="1"/>
          <p:nvPr/>
        </p:nvSpPr>
        <p:spPr>
          <a:xfrm>
            <a:off x="4535224" y="394692"/>
            <a:ext cx="7263485" cy="5909310"/>
          </a:xfrm>
          <a:prstGeom prst="rect">
            <a:avLst/>
          </a:prstGeom>
          <a:noFill/>
        </p:spPr>
        <p:txBody>
          <a:bodyPr wrap="square">
            <a:spAutoFit/>
          </a:bodyPr>
          <a:lstStyle/>
          <a:p>
            <a:endParaRPr lang="en-US" dirty="0"/>
          </a:p>
          <a:p>
            <a:r>
              <a:rPr lang="en-US" dirty="0"/>
              <a:t>    Plan: Determining the commercial needs and gathering the opinions of end-user by professionals in this level of the DevOps lifecycle. </a:t>
            </a:r>
          </a:p>
          <a:p>
            <a:r>
              <a:rPr lang="en-US" dirty="0"/>
              <a:t>    Code: At this level, the code for the same is developed and in order to simplify the design, the team of developers uses tools and extensions that take care of security problems.</a:t>
            </a:r>
          </a:p>
          <a:p>
            <a:r>
              <a:rPr lang="en-US" dirty="0"/>
              <a:t>    Build: After the coding part, programmers use various tools for the submission of the code to the common code source.</a:t>
            </a:r>
          </a:p>
          <a:p>
            <a:r>
              <a:rPr lang="en-US" dirty="0"/>
              <a:t>    Test: This level is very important to assure software integrity. Various sorts of tests are done such as user acceptability testing, safety testing, speed testing, and many more.</a:t>
            </a:r>
          </a:p>
          <a:p>
            <a:r>
              <a:rPr lang="en-US" dirty="0"/>
              <a:t>    Release: At this level, everything is ready to be deployed in the operational environment.</a:t>
            </a:r>
          </a:p>
          <a:p>
            <a:r>
              <a:rPr lang="en-US" dirty="0"/>
              <a:t>    Deploy: In this level, Infrastructure-as-Code assists in creating the operational infrastructure and subsequently publishes the build using various DevOps lifecycle tools.  </a:t>
            </a:r>
          </a:p>
          <a:p>
            <a:r>
              <a:rPr lang="en-US" dirty="0"/>
              <a:t>    Operate: At this level, the available version is ready for users to use. Here, the department looks after the server configuration and deployment.</a:t>
            </a:r>
          </a:p>
          <a:p>
            <a:r>
              <a:rPr lang="en-US" dirty="0"/>
              <a:t>    Monitor: The observation is done at this level that depends on the data which is gathered from consumer behavior, the efficiency of applications, and from various other sources.</a:t>
            </a:r>
          </a:p>
        </p:txBody>
      </p:sp>
      <p:sp>
        <p:nvSpPr>
          <p:cNvPr id="4" name="Footer Placeholder 3">
            <a:extLst>
              <a:ext uri="{FF2B5EF4-FFF2-40B4-BE49-F238E27FC236}">
                <a16:creationId xmlns:a16="http://schemas.microsoft.com/office/drawing/2014/main" id="{8B0BEAB3-A8AD-53BA-4A45-0D884163CAF7}"/>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38551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DevOps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Lifecycle</a:t>
            </a:r>
          </a:p>
        </p:txBody>
      </p:sp>
      <p:pic>
        <p:nvPicPr>
          <p:cNvPr id="3" name="Picture 2">
            <a:extLst>
              <a:ext uri="{FF2B5EF4-FFF2-40B4-BE49-F238E27FC236}">
                <a16:creationId xmlns:a16="http://schemas.microsoft.com/office/drawing/2014/main" id="{1546C464-6844-1963-9CFB-73B9F3FB02A1}"/>
              </a:ext>
            </a:extLst>
          </p:cNvPr>
          <p:cNvPicPr>
            <a:picLocks noChangeAspect="1"/>
          </p:cNvPicPr>
          <p:nvPr/>
        </p:nvPicPr>
        <p:blipFill>
          <a:blip r:embed="rId2"/>
          <a:stretch>
            <a:fillRect/>
          </a:stretch>
        </p:blipFill>
        <p:spPr>
          <a:xfrm>
            <a:off x="827035" y="5055840"/>
            <a:ext cx="3032230" cy="1508949"/>
          </a:xfrm>
          <a:prstGeom prst="rect">
            <a:avLst/>
          </a:prstGeom>
        </p:spPr>
      </p:pic>
      <p:sp>
        <p:nvSpPr>
          <p:cNvPr id="8" name="TextBox 7">
            <a:extLst>
              <a:ext uri="{FF2B5EF4-FFF2-40B4-BE49-F238E27FC236}">
                <a16:creationId xmlns:a16="http://schemas.microsoft.com/office/drawing/2014/main" id="{962CACC9-F2FB-EAE2-C7FA-A5DDED1544E9}"/>
              </a:ext>
            </a:extLst>
          </p:cNvPr>
          <p:cNvSpPr txBox="1"/>
          <p:nvPr/>
        </p:nvSpPr>
        <p:spPr>
          <a:xfrm>
            <a:off x="5376120" y="1797126"/>
            <a:ext cx="5419699" cy="2585323"/>
          </a:xfrm>
          <a:prstGeom prst="rect">
            <a:avLst/>
          </a:prstGeom>
          <a:noFill/>
        </p:spPr>
        <p:txBody>
          <a:bodyPr wrap="square">
            <a:spAutoFit/>
          </a:bodyPr>
          <a:lstStyle/>
          <a:p>
            <a:r>
              <a:rPr lang="en-US" dirty="0"/>
              <a:t>7 Cs of DevOps </a:t>
            </a:r>
          </a:p>
          <a:p>
            <a:endParaRPr lang="en-US" dirty="0"/>
          </a:p>
          <a:p>
            <a:r>
              <a:rPr lang="en-US" dirty="0"/>
              <a:t>    Continuous Development</a:t>
            </a:r>
          </a:p>
          <a:p>
            <a:r>
              <a:rPr lang="en-US" dirty="0"/>
              <a:t>    Continuous Integration</a:t>
            </a:r>
          </a:p>
          <a:p>
            <a:r>
              <a:rPr lang="en-US" dirty="0"/>
              <a:t>    Continuous Testing</a:t>
            </a:r>
          </a:p>
          <a:p>
            <a:r>
              <a:rPr lang="en-US" dirty="0"/>
              <a:t>    Continuous Deployment/Continuous Delivery</a:t>
            </a:r>
          </a:p>
          <a:p>
            <a:r>
              <a:rPr lang="en-US" dirty="0"/>
              <a:t>    Continuous Monitoring</a:t>
            </a:r>
          </a:p>
          <a:p>
            <a:r>
              <a:rPr lang="en-US" dirty="0"/>
              <a:t>    Continuous Feedback</a:t>
            </a:r>
          </a:p>
          <a:p>
            <a:r>
              <a:rPr lang="en-US" dirty="0"/>
              <a:t>    Continuous Operations</a:t>
            </a:r>
          </a:p>
        </p:txBody>
      </p:sp>
      <p:sp>
        <p:nvSpPr>
          <p:cNvPr id="4" name="Footer Placeholder 3">
            <a:extLst>
              <a:ext uri="{FF2B5EF4-FFF2-40B4-BE49-F238E27FC236}">
                <a16:creationId xmlns:a16="http://schemas.microsoft.com/office/drawing/2014/main" id="{CDA6DB9D-1232-9209-5FA8-B474840C6C60}"/>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27279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Continuous Development</a:t>
            </a:r>
          </a:p>
        </p:txBody>
      </p:sp>
      <p:pic>
        <p:nvPicPr>
          <p:cNvPr id="4" name="Picture 3">
            <a:extLst>
              <a:ext uri="{FF2B5EF4-FFF2-40B4-BE49-F238E27FC236}">
                <a16:creationId xmlns:a16="http://schemas.microsoft.com/office/drawing/2014/main" id="{110B72A2-37FD-3982-5358-333497678F76}"/>
              </a:ext>
            </a:extLst>
          </p:cNvPr>
          <p:cNvPicPr>
            <a:picLocks noChangeAspect="1"/>
          </p:cNvPicPr>
          <p:nvPr/>
        </p:nvPicPr>
        <p:blipFill>
          <a:blip r:embed="rId2"/>
          <a:stretch>
            <a:fillRect/>
          </a:stretch>
        </p:blipFill>
        <p:spPr>
          <a:xfrm>
            <a:off x="717422" y="5098713"/>
            <a:ext cx="2842714" cy="1421357"/>
          </a:xfrm>
          <a:prstGeom prst="rect">
            <a:avLst/>
          </a:prstGeom>
        </p:spPr>
      </p:pic>
      <p:sp>
        <p:nvSpPr>
          <p:cNvPr id="7" name="TextBox 6">
            <a:extLst>
              <a:ext uri="{FF2B5EF4-FFF2-40B4-BE49-F238E27FC236}">
                <a16:creationId xmlns:a16="http://schemas.microsoft.com/office/drawing/2014/main" id="{01126049-0F88-3BD5-09AE-A83AF81ABE26}"/>
              </a:ext>
            </a:extLst>
          </p:cNvPr>
          <p:cNvSpPr txBox="1"/>
          <p:nvPr/>
        </p:nvSpPr>
        <p:spPr>
          <a:xfrm>
            <a:off x="5069478" y="1967266"/>
            <a:ext cx="6093822" cy="2585323"/>
          </a:xfrm>
          <a:prstGeom prst="rect">
            <a:avLst/>
          </a:prstGeom>
          <a:noFill/>
        </p:spPr>
        <p:txBody>
          <a:bodyPr wrap="square">
            <a:spAutoFit/>
          </a:bodyPr>
          <a:lstStyle/>
          <a:p>
            <a:r>
              <a:rPr lang="en-US" dirty="0"/>
              <a:t>In Continuous Development code is written in small, continuous bits rather than all at once, Continuous Development is important in DevOps because this improves efficiency every time a piece of code is created, it is tested, built, and deployed into production. Continuous Development raises the standard of the code and streamlines the process of repairing flaws, vulnerabilities, and defects. It facilitates developers’ ability to concentrate on creating high-quality code.</a:t>
            </a:r>
            <a:endParaRPr lang="ru-UA" dirty="0"/>
          </a:p>
        </p:txBody>
      </p:sp>
      <p:sp>
        <p:nvSpPr>
          <p:cNvPr id="3" name="Footer Placeholder 2">
            <a:extLst>
              <a:ext uri="{FF2B5EF4-FFF2-40B4-BE49-F238E27FC236}">
                <a16:creationId xmlns:a16="http://schemas.microsoft.com/office/drawing/2014/main" id="{6098B7C7-8455-583C-826D-FE4B22A9AFC9}"/>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27815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3" name="Picture 2">
            <a:extLst>
              <a:ext uri="{FF2B5EF4-FFF2-40B4-BE49-F238E27FC236}">
                <a16:creationId xmlns:a16="http://schemas.microsoft.com/office/drawing/2014/main" id="{05A9FF40-DCEC-8E82-7C4D-BDBC1FAB1FDA}"/>
              </a:ext>
            </a:extLst>
          </p:cNvPr>
          <p:cNvPicPr>
            <a:picLocks noChangeAspect="1"/>
          </p:cNvPicPr>
          <p:nvPr/>
        </p:nvPicPr>
        <p:blipFill>
          <a:blip r:embed="rId2"/>
          <a:stretch>
            <a:fillRect/>
          </a:stretch>
        </p:blipFill>
        <p:spPr>
          <a:xfrm>
            <a:off x="1171527" y="5283981"/>
            <a:ext cx="2590893" cy="1217719"/>
          </a:xfrm>
          <a:prstGeom prst="rect">
            <a:avLst/>
          </a:prstGeom>
        </p:spPr>
      </p:pic>
      <p:sp>
        <p:nvSpPr>
          <p:cNvPr id="7" name="TextBox 6">
            <a:extLst>
              <a:ext uri="{FF2B5EF4-FFF2-40B4-BE49-F238E27FC236}">
                <a16:creationId xmlns:a16="http://schemas.microsoft.com/office/drawing/2014/main" id="{0C7CD13E-FC32-AC89-26A1-AF80634998A4}"/>
              </a:ext>
            </a:extLst>
          </p:cNvPr>
          <p:cNvSpPr txBox="1"/>
          <p:nvPr/>
        </p:nvSpPr>
        <p:spPr>
          <a:xfrm>
            <a:off x="4402182" y="499195"/>
            <a:ext cx="7406640" cy="5632311"/>
          </a:xfrm>
          <a:prstGeom prst="rect">
            <a:avLst/>
          </a:prstGeom>
          <a:noFill/>
        </p:spPr>
        <p:txBody>
          <a:bodyPr wrap="square">
            <a:spAutoFit/>
          </a:bodyPr>
          <a:lstStyle/>
          <a:p>
            <a:r>
              <a:rPr lang="en-US" dirty="0"/>
              <a:t>Continuous Integration can be explained mainly in 4 stages in DevOps. They are as follows:</a:t>
            </a:r>
          </a:p>
          <a:p>
            <a:endParaRPr lang="en-US" dirty="0"/>
          </a:p>
          <a:p>
            <a:r>
              <a:rPr lang="en-US" dirty="0"/>
              <a:t>    Getting the </a:t>
            </a:r>
            <a:r>
              <a:rPr lang="en-US" dirty="0" err="1"/>
              <a:t>SourceCode</a:t>
            </a:r>
            <a:r>
              <a:rPr lang="en-US" dirty="0"/>
              <a:t> from SCM</a:t>
            </a:r>
          </a:p>
          <a:p>
            <a:r>
              <a:rPr lang="en-US" dirty="0"/>
              <a:t>    Building the code</a:t>
            </a:r>
          </a:p>
          <a:p>
            <a:r>
              <a:rPr lang="en-US" dirty="0"/>
              <a:t>    Code quality review</a:t>
            </a:r>
          </a:p>
          <a:p>
            <a:r>
              <a:rPr lang="en-US" dirty="0"/>
              <a:t>    Storing the build artifacts </a:t>
            </a:r>
          </a:p>
          <a:p>
            <a:endParaRPr lang="en-US" dirty="0"/>
          </a:p>
          <a:p>
            <a:r>
              <a:rPr lang="en-US" dirty="0"/>
              <a:t>The stages mentioned above are the flow of Continuous Integration and we can use any of the tools that suit our requirement in each stage and of the most popular tools are GitHub for source code management(SCM) when the developer develops the code on his local machine he pushes it to the remote repository which is GitHub from here who is having the access can Pull, clone and can make required changes to the code. From there by using Maven we can build them into the required package (war, jar, ear) and can test the Junit </a:t>
            </a:r>
            <a:r>
              <a:rPr lang="en-US" dirty="0" err="1"/>
              <a:t>cases.SonarQube</a:t>
            </a:r>
            <a:r>
              <a:rPr lang="en-US" dirty="0"/>
              <a:t> performs code quality reviews where it will measure the quality of source code and generates a report in the form of HTML or PDF format. Nexus for storing the build artifacts will help us to store the artifacts that are build by using Maven and this whole process is achieved by using a Continuous Integration tool Jenkins.</a:t>
            </a:r>
            <a:endParaRPr lang="ru-UA" dirty="0"/>
          </a:p>
        </p:txBody>
      </p:sp>
      <p:sp>
        <p:nvSpPr>
          <p:cNvPr id="4" name="Footer Placeholder 3">
            <a:extLst>
              <a:ext uri="{FF2B5EF4-FFF2-40B4-BE49-F238E27FC236}">
                <a16:creationId xmlns:a16="http://schemas.microsoft.com/office/drawing/2014/main" id="{AE48E488-8A4A-7AFF-537A-4A9304CC6EF5}"/>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367008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Testing</a:t>
            </a:r>
          </a:p>
        </p:txBody>
      </p:sp>
      <p:pic>
        <p:nvPicPr>
          <p:cNvPr id="4" name="Picture 3">
            <a:extLst>
              <a:ext uri="{FF2B5EF4-FFF2-40B4-BE49-F238E27FC236}">
                <a16:creationId xmlns:a16="http://schemas.microsoft.com/office/drawing/2014/main" id="{0A4A47BB-B86E-CE6D-6738-81D9FF41289F}"/>
              </a:ext>
            </a:extLst>
          </p:cNvPr>
          <p:cNvPicPr>
            <a:picLocks noChangeAspect="1"/>
          </p:cNvPicPr>
          <p:nvPr/>
        </p:nvPicPr>
        <p:blipFill>
          <a:blip r:embed="rId2"/>
          <a:stretch>
            <a:fillRect/>
          </a:stretch>
        </p:blipFill>
        <p:spPr>
          <a:xfrm>
            <a:off x="1028700" y="5536229"/>
            <a:ext cx="2378858" cy="826653"/>
          </a:xfrm>
          <a:prstGeom prst="rect">
            <a:avLst/>
          </a:prstGeom>
        </p:spPr>
      </p:pic>
      <p:sp>
        <p:nvSpPr>
          <p:cNvPr id="5" name="TextBox 4">
            <a:extLst>
              <a:ext uri="{FF2B5EF4-FFF2-40B4-BE49-F238E27FC236}">
                <a16:creationId xmlns:a16="http://schemas.microsoft.com/office/drawing/2014/main" id="{E202FD3D-76E9-4318-0828-6FB8B5DBD2C5}"/>
              </a:ext>
            </a:extLst>
          </p:cNvPr>
          <p:cNvSpPr txBox="1"/>
          <p:nvPr/>
        </p:nvSpPr>
        <p:spPr>
          <a:xfrm>
            <a:off x="4927476" y="2086732"/>
            <a:ext cx="6096000" cy="2308324"/>
          </a:xfrm>
          <a:prstGeom prst="rect">
            <a:avLst/>
          </a:prstGeom>
          <a:noFill/>
        </p:spPr>
        <p:txBody>
          <a:bodyPr wrap="square">
            <a:spAutoFit/>
          </a:bodyPr>
          <a:lstStyle/>
          <a:p>
            <a:r>
              <a:rPr lang="en-US" dirty="0"/>
              <a:t>Any firm can deploy continuous testing with the use of the agile and DevOps methodologies. Depending on our needs, we can perform continuous testing using automation testing tools such as </a:t>
            </a:r>
            <a:r>
              <a:rPr lang="en-US" dirty="0" err="1"/>
              <a:t>Testsigma</a:t>
            </a:r>
            <a:r>
              <a:rPr lang="en-US" dirty="0"/>
              <a:t>, Selenium, </a:t>
            </a:r>
            <a:r>
              <a:rPr lang="en-US" dirty="0" err="1"/>
              <a:t>LambdaTest</a:t>
            </a:r>
            <a:r>
              <a:rPr lang="en-US" dirty="0"/>
              <a:t>, etc. With these tools, we can test our code and prevent problems and code smells, as well as test more quickly and intelligently. With the aid of a continuous integration platform like Jenkins, the entire process can be automated, which is another added benefit.</a:t>
            </a:r>
            <a:endParaRPr lang="ru-UA" dirty="0"/>
          </a:p>
        </p:txBody>
      </p:sp>
      <p:sp>
        <p:nvSpPr>
          <p:cNvPr id="3" name="Footer Placeholder 2">
            <a:extLst>
              <a:ext uri="{FF2B5EF4-FFF2-40B4-BE49-F238E27FC236}">
                <a16:creationId xmlns:a16="http://schemas.microsoft.com/office/drawing/2014/main" id="{D8043F18-6249-5EDE-EF84-B351BC86587C}"/>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247682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 Continuous Delivery</a:t>
            </a:r>
          </a:p>
        </p:txBody>
      </p:sp>
      <p:pic>
        <p:nvPicPr>
          <p:cNvPr id="3" name="Picture 2">
            <a:extLst>
              <a:ext uri="{FF2B5EF4-FFF2-40B4-BE49-F238E27FC236}">
                <a16:creationId xmlns:a16="http://schemas.microsoft.com/office/drawing/2014/main" id="{4E45773B-3762-41A2-A15B-67E57E13AFF0}"/>
              </a:ext>
            </a:extLst>
          </p:cNvPr>
          <p:cNvPicPr>
            <a:picLocks noChangeAspect="1"/>
          </p:cNvPicPr>
          <p:nvPr/>
        </p:nvPicPr>
        <p:blipFill>
          <a:blip r:embed="rId2"/>
          <a:stretch>
            <a:fillRect/>
          </a:stretch>
        </p:blipFill>
        <p:spPr>
          <a:xfrm>
            <a:off x="717422" y="5116362"/>
            <a:ext cx="2656698" cy="1230592"/>
          </a:xfrm>
          <a:prstGeom prst="rect">
            <a:avLst/>
          </a:prstGeom>
        </p:spPr>
      </p:pic>
      <p:sp>
        <p:nvSpPr>
          <p:cNvPr id="10" name="TextBox 9">
            <a:extLst>
              <a:ext uri="{FF2B5EF4-FFF2-40B4-BE49-F238E27FC236}">
                <a16:creationId xmlns:a16="http://schemas.microsoft.com/office/drawing/2014/main" id="{876EA409-9CED-1530-7AE1-2CE040ED9572}"/>
              </a:ext>
            </a:extLst>
          </p:cNvPr>
          <p:cNvSpPr txBox="1"/>
          <p:nvPr/>
        </p:nvSpPr>
        <p:spPr>
          <a:xfrm>
            <a:off x="4527804" y="1574019"/>
            <a:ext cx="6093822" cy="1477328"/>
          </a:xfrm>
          <a:prstGeom prst="rect">
            <a:avLst/>
          </a:prstGeom>
          <a:noFill/>
        </p:spPr>
        <p:txBody>
          <a:bodyPr wrap="square">
            <a:spAutoFit/>
          </a:bodyPr>
          <a:lstStyle/>
          <a:p>
            <a:r>
              <a:rPr lang="en-US" dirty="0"/>
              <a:t>Continuous Deployment: Continuous Deployment is the process of automatically deploying an application into the production environment when it has completed testing and the build stages. Here, we’ll automate everything from obtaining the application’s source code to deploying it</a:t>
            </a:r>
            <a:endParaRPr lang="ru-UA" dirty="0"/>
          </a:p>
        </p:txBody>
      </p:sp>
      <p:sp>
        <p:nvSpPr>
          <p:cNvPr id="14" name="TextBox 13">
            <a:extLst>
              <a:ext uri="{FF2B5EF4-FFF2-40B4-BE49-F238E27FC236}">
                <a16:creationId xmlns:a16="http://schemas.microsoft.com/office/drawing/2014/main" id="{51860035-8393-B608-A571-9F2BF673BAF4}"/>
              </a:ext>
            </a:extLst>
          </p:cNvPr>
          <p:cNvSpPr txBox="1"/>
          <p:nvPr/>
        </p:nvSpPr>
        <p:spPr>
          <a:xfrm>
            <a:off x="4527804" y="3091093"/>
            <a:ext cx="6093822" cy="2308324"/>
          </a:xfrm>
          <a:prstGeom prst="rect">
            <a:avLst/>
          </a:prstGeom>
          <a:noFill/>
        </p:spPr>
        <p:txBody>
          <a:bodyPr wrap="square">
            <a:spAutoFit/>
          </a:bodyPr>
          <a:lstStyle/>
          <a:p>
            <a:r>
              <a:rPr lang="en-US" dirty="0"/>
              <a:t> </a:t>
            </a:r>
          </a:p>
          <a:p>
            <a:endParaRPr lang="en-US" dirty="0"/>
          </a:p>
          <a:p>
            <a:r>
              <a:rPr lang="en-US" dirty="0"/>
              <a:t>Continuous Delivery: Continuous Delivery is the process of deploying an application into production servers manually when it has completed testing and the build stages. Here, we’ll automate the continuous integration processes, however, manual involvement is still required for deploying it to the production environment.</a:t>
            </a:r>
            <a:endParaRPr lang="ru-UA" dirty="0"/>
          </a:p>
        </p:txBody>
      </p:sp>
      <p:sp>
        <p:nvSpPr>
          <p:cNvPr id="4" name="Footer Placeholder 3">
            <a:extLst>
              <a:ext uri="{FF2B5EF4-FFF2-40B4-BE49-F238E27FC236}">
                <a16:creationId xmlns:a16="http://schemas.microsoft.com/office/drawing/2014/main" id="{281310E9-CD52-C391-4AED-753E85672589}"/>
              </a:ext>
            </a:extLst>
          </p:cNvPr>
          <p:cNvSpPr>
            <a:spLocks noGrp="1"/>
          </p:cNvSpPr>
          <p:nvPr>
            <p:ph type="ftr" sz="quarter" idx="11"/>
          </p:nvPr>
        </p:nvSpPr>
        <p:spPr/>
        <p:txBody>
          <a:bodyPr/>
          <a:lstStyle/>
          <a:p>
            <a:r>
              <a:rPr lang="es-ES"/>
              <a:t>Step 1 - Model - ver. 1</a:t>
            </a:r>
            <a:endParaRPr lang="ru-UA"/>
          </a:p>
        </p:txBody>
      </p:sp>
    </p:spTree>
    <p:extLst>
      <p:ext uri="{BB962C8B-B14F-4D97-AF65-F5344CB8AC3E}">
        <p14:creationId xmlns:p14="http://schemas.microsoft.com/office/powerpoint/2010/main" val="1454947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1476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Office Theme</vt:lpstr>
      <vt:lpstr>Office Theme</vt:lpstr>
      <vt:lpstr>PowerPoint Presentation</vt:lpstr>
      <vt:lpstr>What’s DevOps?</vt:lpstr>
      <vt:lpstr>What’s DevOps?</vt:lpstr>
      <vt:lpstr>DevOps Lifecycle</vt:lpstr>
      <vt:lpstr>DevOps Lifecycle</vt:lpstr>
      <vt:lpstr>Continuous Development</vt:lpstr>
      <vt:lpstr>Continuous Integration</vt:lpstr>
      <vt:lpstr>Continuous Testing</vt:lpstr>
      <vt:lpstr>Continuous Deployment/ Continuous Delivery</vt:lpstr>
      <vt:lpstr>Continuous Monitoring</vt:lpstr>
      <vt:lpstr>Continuous Feedback</vt:lpstr>
      <vt:lpstr>Continuous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1</cp:revision>
  <dcterms:created xsi:type="dcterms:W3CDTF">2024-01-24T15:54:01Z</dcterms:created>
  <dcterms:modified xsi:type="dcterms:W3CDTF">2024-01-24T16:35:58Z</dcterms:modified>
</cp:coreProperties>
</file>