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07" r:id="rId2"/>
    <p:sldId id="308" r:id="rId3"/>
    <p:sldId id="256" r:id="rId4"/>
    <p:sldId id="268" r:id="rId5"/>
    <p:sldId id="309" r:id="rId6"/>
    <p:sldId id="310" r:id="rId7"/>
    <p:sldId id="306"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Cloud Computing" id="{F1065E52-9E53-4AA5-A0CE-7D4C380BC201}">
          <p14:sldIdLst>
            <p14:sldId id="256"/>
            <p14:sldId id="268"/>
            <p14:sldId id="309"/>
            <p14:sldId id="310"/>
            <p14:sldId id="306"/>
            <p14:sldId id="311"/>
            <p14:sldId id="312"/>
            <p14:sldId id="313"/>
            <p14:sldId id="314"/>
            <p14:sldId id="315"/>
          </p14:sldIdLst>
        </p14:section>
        <p14:section name="AWS" id="{E2AB3D15-1818-4F1F-9626-AA10D1016474}">
          <p14:sldIdLst>
            <p14:sldId id="316"/>
            <p14:sldId id="317"/>
            <p14:sldId id="318"/>
            <p14:sldId id="319"/>
            <p14:sldId id="320"/>
            <p14:sldId id="321"/>
            <p14:sldId id="322"/>
            <p14:sldId id="323"/>
            <p14:sldId id="324"/>
            <p14:sldId id="325"/>
            <p14:sldId id="326"/>
            <p14:sldId id="327"/>
            <p14:sldId id="328"/>
            <p14:sldId id="329"/>
            <p14:sldId id="330"/>
            <p14:sldId id="331"/>
          </p14:sldIdLst>
        </p14:section>
        <p14:section name="Azure" id="{74DB9465-935B-483A-ABE1-C42828340175}">
          <p14:sldIdLst>
            <p14:sldId id="332"/>
            <p14:sldId id="333"/>
            <p14:sldId id="334"/>
            <p14:sldId id="335"/>
            <p14:sldId id="336"/>
            <p14:sldId id="337"/>
            <p14:sldId id="338"/>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FBF31-7B9C-4D5A-89F5-DC51A0BFC201}" v="66" dt="2024-01-30T17:06:23.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0T17:06:59.644" v="474"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CI/CD</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26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dirty="0"/>
            <a:t>CI/CD</a:t>
          </a:r>
        </a:p>
      </dsp:txBody>
      <dsp:txXfrm>
        <a:off x="2119530" y="74531"/>
        <a:ext cx="2151562" cy="13777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30.01.2024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30.01.2024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30.01.2024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30.01.2024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30.01.2024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30.01.2024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30.01.2024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30.01.2024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30.01.2024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30.01.2024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30.01.2024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30.01.2024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30.01.2024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3. Cloud Platforms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Community cloud</a:t>
            </a:r>
          </a:p>
        </p:txBody>
      </p:sp>
      <p:pic>
        <p:nvPicPr>
          <p:cNvPr id="4" name="Picture 3">
            <a:extLst>
              <a:ext uri="{FF2B5EF4-FFF2-40B4-BE49-F238E27FC236}">
                <a16:creationId xmlns:a16="http://schemas.microsoft.com/office/drawing/2014/main" id="{655C095D-23A0-6EB5-A692-3463FA17B1E4}"/>
              </a:ext>
            </a:extLst>
          </p:cNvPr>
          <p:cNvPicPr>
            <a:picLocks noChangeAspect="1"/>
          </p:cNvPicPr>
          <p:nvPr/>
        </p:nvPicPr>
        <p:blipFill>
          <a:blip r:embed="rId2"/>
          <a:stretch>
            <a:fillRect/>
          </a:stretch>
        </p:blipFill>
        <p:spPr>
          <a:xfrm>
            <a:off x="1344371" y="5089016"/>
            <a:ext cx="1748175" cy="87408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C86118C-DF8D-15FF-6231-3E912B45A3BF}"/>
              </a:ext>
            </a:extLst>
          </p:cNvPr>
          <p:cNvSpPr txBox="1"/>
          <p:nvPr/>
        </p:nvSpPr>
        <p:spPr>
          <a:xfrm>
            <a:off x="4927476" y="1166842"/>
            <a:ext cx="6096000" cy="4524315"/>
          </a:xfrm>
          <a:prstGeom prst="rect">
            <a:avLst/>
          </a:prstGeom>
          <a:noFill/>
        </p:spPr>
        <p:txBody>
          <a:bodyPr wrap="square">
            <a:spAutoFit/>
          </a:bodyPr>
          <a:lstStyle/>
          <a:p>
            <a:r>
              <a:rPr lang="en-US" sz="1200" dirty="0"/>
              <a:t>Community clouds are distributed systems created by integrating the services of different clouds to address the specific needs of an industry, a community, or a business sector. But sharing responsibilities among the organizations is difficult.</a:t>
            </a:r>
          </a:p>
          <a:p>
            <a:endParaRPr lang="en-US" sz="1200" dirty="0"/>
          </a:p>
          <a:p>
            <a:r>
              <a:rPr lang="en-US" sz="1200" dirty="0"/>
              <a:t>In the community cloud, the infrastructure is shared between organizations that have shared concerns or tasks. An organization or a third party may manage the cloud. </a:t>
            </a:r>
          </a:p>
          <a:p>
            <a:r>
              <a:rPr lang="en-US" sz="1200" dirty="0"/>
              <a:t>Community Cloud</a:t>
            </a:r>
          </a:p>
          <a:p>
            <a:endParaRPr lang="en-US" sz="1200" dirty="0"/>
          </a:p>
          <a:p>
            <a:r>
              <a:rPr lang="en-US" sz="1200" dirty="0"/>
              <a:t>Advantages of using Community cloud are:</a:t>
            </a:r>
          </a:p>
          <a:p>
            <a:endParaRPr lang="en-US" sz="1200" dirty="0"/>
          </a:p>
          <a:p>
            <a:r>
              <a:rPr lang="en-US" sz="1200" dirty="0"/>
              <a:t>    Because the entire cloud is shared by numerous enterprises or a community, community clouds are cost-effective.</a:t>
            </a:r>
          </a:p>
          <a:p>
            <a:r>
              <a:rPr lang="en-US" sz="1200" dirty="0"/>
              <a:t>    Because it works with every user, the community cloud is adaptable and scalable. Users can alter the documents according to their needs and requirements.</a:t>
            </a:r>
          </a:p>
          <a:p>
            <a:r>
              <a:rPr lang="en-US" sz="1200" dirty="0"/>
              <a:t>    Public cloud is less secure than the community cloud, which is more secure than private cloud.</a:t>
            </a:r>
          </a:p>
          <a:p>
            <a:r>
              <a:rPr lang="en-US" sz="1200" dirty="0"/>
              <a:t>    Thanks to community clouds, we may share cloud resources, infrastructure, and other capabilities between different enterprises.</a:t>
            </a:r>
          </a:p>
          <a:p>
            <a:endParaRPr lang="en-US" sz="1200" dirty="0"/>
          </a:p>
          <a:p>
            <a:r>
              <a:rPr lang="en-US" sz="1200" dirty="0"/>
              <a:t>Disadvantages of using Community cloud are:</a:t>
            </a:r>
          </a:p>
          <a:p>
            <a:endParaRPr lang="en-US" sz="1200" dirty="0"/>
          </a:p>
          <a:p>
            <a:r>
              <a:rPr lang="en-US" sz="1200" dirty="0"/>
              <a:t>    Not all businesses should choose community cloud.</a:t>
            </a:r>
          </a:p>
          <a:p>
            <a:r>
              <a:rPr lang="en-US" sz="1200" dirty="0"/>
              <a:t>    gradual adoption of data</a:t>
            </a:r>
          </a:p>
          <a:p>
            <a:r>
              <a:rPr lang="en-US" sz="1200" dirty="0"/>
              <a:t>    It’s challenging for corporations to share duties.</a:t>
            </a:r>
          </a:p>
        </p:txBody>
      </p:sp>
    </p:spTree>
    <p:extLst>
      <p:ext uri="{BB962C8B-B14F-4D97-AF65-F5344CB8AC3E}">
        <p14:creationId xmlns:p14="http://schemas.microsoft.com/office/powerpoint/2010/main" val="119272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Multicloud</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10" name="TextBox 9">
            <a:extLst>
              <a:ext uri="{FF2B5EF4-FFF2-40B4-BE49-F238E27FC236}">
                <a16:creationId xmlns:a16="http://schemas.microsoft.com/office/drawing/2014/main" id="{012A559B-A02D-E36C-B77C-5D08D0114B0E}"/>
              </a:ext>
            </a:extLst>
          </p:cNvPr>
          <p:cNvSpPr txBox="1"/>
          <p:nvPr/>
        </p:nvSpPr>
        <p:spPr>
          <a:xfrm>
            <a:off x="5067300" y="609404"/>
            <a:ext cx="6096000" cy="5262979"/>
          </a:xfrm>
          <a:prstGeom prst="rect">
            <a:avLst/>
          </a:prstGeom>
          <a:noFill/>
        </p:spPr>
        <p:txBody>
          <a:bodyPr wrap="square">
            <a:spAutoFit/>
          </a:bodyPr>
          <a:lstStyle/>
          <a:p>
            <a:r>
              <a:rPr lang="en-US" sz="1200" dirty="0" err="1"/>
              <a:t>Multicloud</a:t>
            </a:r>
            <a:r>
              <a:rPr lang="en-US" sz="1200" dirty="0"/>
              <a:t> is the use of multiple cloud computing services from different providers, which allows organizations to use the best-suited services for their specific needs and avoid vendor lock-in.</a:t>
            </a:r>
          </a:p>
          <a:p>
            <a:endParaRPr lang="en-US" sz="1200" dirty="0"/>
          </a:p>
          <a:p>
            <a:r>
              <a:rPr lang="en-US" sz="1200" dirty="0"/>
              <a:t>This allows organizations to take advantage of the different features and capabilities offered by different cloud providers.</a:t>
            </a:r>
          </a:p>
          <a:p>
            <a:r>
              <a:rPr lang="en-US" sz="1200" dirty="0"/>
              <a:t>Advantages of using multi-cloud:</a:t>
            </a:r>
          </a:p>
          <a:p>
            <a:endParaRPr lang="en-US" sz="1200" dirty="0"/>
          </a:p>
          <a:p>
            <a:r>
              <a:rPr lang="en-US" sz="1200" dirty="0"/>
              <a:t>    Flexibility: Using multiple cloud providers allows organizations to choose the best-suited services for their specific needs, and avoid vendor lock-in.</a:t>
            </a:r>
          </a:p>
          <a:p>
            <a:r>
              <a:rPr lang="en-US" sz="1200" dirty="0"/>
              <a:t>    Cost-effectiveness: Organizations can take advantage of the cost savings and pricing benefits offered by different cloud providers for different services.</a:t>
            </a:r>
          </a:p>
          <a:p>
            <a:r>
              <a:rPr lang="en-US" sz="1200" dirty="0"/>
              <a:t>    Improved performance: By distributing workloads across multiple cloud providers, organizations can improve the performance and availability of their applications and services.</a:t>
            </a:r>
          </a:p>
          <a:p>
            <a:r>
              <a:rPr lang="en-US" sz="1200" dirty="0"/>
              <a:t>    Increased security: Organizations can increase the security of their data and applications by spreading them across multiple cloud providers and implementing different security strategies for each.</a:t>
            </a:r>
          </a:p>
          <a:p>
            <a:endParaRPr lang="en-US" sz="1200" dirty="0"/>
          </a:p>
          <a:p>
            <a:r>
              <a:rPr lang="en-US" sz="1200" dirty="0"/>
              <a:t>Disadvantages of using multi-cloud:</a:t>
            </a:r>
          </a:p>
          <a:p>
            <a:endParaRPr lang="en-US" sz="1200" dirty="0"/>
          </a:p>
          <a:p>
            <a:r>
              <a:rPr lang="en-US" sz="1200" dirty="0"/>
              <a:t>    Complexity: Managing multiple cloud providers and services can be complex and require specialized knowledge and expertise.</a:t>
            </a:r>
          </a:p>
          <a:p>
            <a:r>
              <a:rPr lang="en-US" sz="1200" dirty="0"/>
              <a:t>    Increased costs: The cost of managing multiple cloud providers and services can be higher than using a single provider.</a:t>
            </a:r>
          </a:p>
          <a:p>
            <a:r>
              <a:rPr lang="en-US" sz="1200" dirty="0"/>
              <a:t>    Compatibility issues: Different cloud providers may use different technologies and standards, which can cause compatibility issues and require additional resources to resolve.</a:t>
            </a:r>
          </a:p>
          <a:p>
            <a:r>
              <a:rPr lang="en-US" sz="1200" dirty="0"/>
              <a:t>    Limited interoperability: Different cloud providers may not be able to interoperate seamlessly, which can limit the ability to move data and applications between them.</a:t>
            </a:r>
          </a:p>
        </p:txBody>
      </p:sp>
    </p:spTree>
    <p:extLst>
      <p:ext uri="{BB962C8B-B14F-4D97-AF65-F5344CB8AC3E}">
        <p14:creationId xmlns:p14="http://schemas.microsoft.com/office/powerpoint/2010/main" val="372042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Shared Responsibility Model in Cloud</a:t>
            </a:r>
          </a:p>
        </p:txBody>
      </p:sp>
      <p:pic>
        <p:nvPicPr>
          <p:cNvPr id="4" name="Picture 3">
            <a:extLst>
              <a:ext uri="{FF2B5EF4-FFF2-40B4-BE49-F238E27FC236}">
                <a16:creationId xmlns:a16="http://schemas.microsoft.com/office/drawing/2014/main" id="{5CD84153-5E83-C592-CA51-70C2A75A0E1A}"/>
              </a:ext>
            </a:extLst>
          </p:cNvPr>
          <p:cNvPicPr>
            <a:picLocks noChangeAspect="1"/>
          </p:cNvPicPr>
          <p:nvPr/>
        </p:nvPicPr>
        <p:blipFill>
          <a:blip r:embed="rId2"/>
          <a:stretch>
            <a:fillRect/>
          </a:stretch>
        </p:blipFill>
        <p:spPr>
          <a:xfrm>
            <a:off x="1452225" y="5053674"/>
            <a:ext cx="1318684" cy="74176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Tree>
    <p:extLst>
      <p:ext uri="{BB962C8B-B14F-4D97-AF65-F5344CB8AC3E}">
        <p14:creationId xmlns:p14="http://schemas.microsoft.com/office/powerpoint/2010/main" val="49911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Amazon Web Services (AWS)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5" name="TextBox 4">
            <a:extLst>
              <a:ext uri="{FF2B5EF4-FFF2-40B4-BE49-F238E27FC236}">
                <a16:creationId xmlns:a16="http://schemas.microsoft.com/office/drawing/2014/main" id="{D1705C45-BE68-8DFA-0F2D-89508F8E6883}"/>
              </a:ext>
            </a:extLst>
          </p:cNvPr>
          <p:cNvSpPr txBox="1"/>
          <p:nvPr/>
        </p:nvSpPr>
        <p:spPr>
          <a:xfrm>
            <a:off x="6595503" y="2133485"/>
            <a:ext cx="4849091" cy="2585323"/>
          </a:xfrm>
          <a:prstGeom prst="rect">
            <a:avLst/>
          </a:prstGeom>
          <a:noFill/>
        </p:spPr>
        <p:txBody>
          <a:bodyPr wrap="square">
            <a:spAutoFit/>
          </a:bodyPr>
          <a:lstStyle/>
          <a:p>
            <a:r>
              <a:rPr lang="en-US" dirty="0"/>
              <a:t>Amazon Web Services (AWS) is a leading top platform in providing the web services of various domains. AWS follows the trends of digital IT and comes up needy services with optimized performances covering a wide range of services from Compute to Storage. It covers a wider range of customers of different domains to expand their business operations. This Article covers the fundamentals of AWS and its scope of IT business.</a:t>
            </a:r>
            <a:endParaRPr lang="ru-UA" dirty="0"/>
          </a:p>
        </p:txBody>
      </p:sp>
    </p:spTree>
    <p:extLst>
      <p:ext uri="{BB962C8B-B14F-4D97-AF65-F5344CB8AC3E}">
        <p14:creationId xmlns:p14="http://schemas.microsoft.com/office/powerpoint/2010/main" val="41330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AWS Fundamentals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41F66BD-B60E-22C3-02E6-7EE4D7DC36E9}"/>
              </a:ext>
            </a:extLst>
          </p:cNvPr>
          <p:cNvSpPr txBox="1"/>
          <p:nvPr/>
        </p:nvSpPr>
        <p:spPr>
          <a:xfrm>
            <a:off x="5067300" y="535166"/>
            <a:ext cx="6096000" cy="6186309"/>
          </a:xfrm>
          <a:prstGeom prst="rect">
            <a:avLst/>
          </a:prstGeom>
          <a:noFill/>
        </p:spPr>
        <p:txBody>
          <a:bodyPr wrap="square">
            <a:spAutoFit/>
          </a:bodyPr>
          <a:lstStyle/>
          <a:p>
            <a:r>
              <a:rPr lang="en-US" dirty="0"/>
              <a:t>In the Journey of AWS, understanding the key concepts such as Regions, Availability Zones, Global Network Infrastructure, </a:t>
            </a:r>
            <a:r>
              <a:rPr lang="en-US" dirty="0" err="1"/>
              <a:t>etc</a:t>
            </a:r>
            <a:r>
              <a:rPr lang="en-US" dirty="0"/>
              <a:t> is crucial. The fundamentals of AWS keep on maintaining the applications reliable and scalable with services globally with coming to a strategic deployment of resources for optimal performance and resilience. The following are the some of the main fundamentals of AWS:</a:t>
            </a:r>
          </a:p>
          <a:p>
            <a:endParaRPr lang="en-US" dirty="0"/>
          </a:p>
          <a:p>
            <a:r>
              <a:rPr lang="en-US" dirty="0"/>
              <a:t>    Regions: AWS provide the services with respective division of regions. The regions are divided based on geographical areas/locations and will establish data centers. Based on need and traffic of users, the scale of data centers is depended to facilitate users with low-latencies of </a:t>
            </a:r>
            <a:r>
              <a:rPr lang="en-US" dirty="0" err="1"/>
              <a:t>servcies</a:t>
            </a:r>
            <a:r>
              <a:rPr lang="en-US" dirty="0"/>
              <a:t>.</a:t>
            </a:r>
          </a:p>
          <a:p>
            <a:r>
              <a:rPr lang="en-US" dirty="0"/>
              <a:t>    Availability Zones (AZ): To prevent the Data centers for the Natural Calamities or any other disasters. The Datacenters are established as sub sections with isolated locations to enhance fault tolerance and disaster recovery management.</a:t>
            </a:r>
          </a:p>
          <a:p>
            <a:r>
              <a:rPr lang="en-US" dirty="0"/>
              <a:t>    Global Network Infrastructure: AWS ensures the reliability and scalability of services through setting up its own AWS Network Infrastructure globally. It helps in better management of data transmissions for optimized performance and security reliance. </a:t>
            </a:r>
            <a:endParaRPr lang="ru-UA" dirty="0"/>
          </a:p>
        </p:txBody>
      </p:sp>
    </p:spTree>
    <p:extLst>
      <p:ext uri="{BB962C8B-B14F-4D97-AF65-F5344CB8AC3E}">
        <p14:creationId xmlns:p14="http://schemas.microsoft.com/office/powerpoint/2010/main" val="265834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Identity and Access Management </a:t>
            </a:r>
          </a:p>
        </p:txBody>
      </p:sp>
      <p:pic>
        <p:nvPicPr>
          <p:cNvPr id="4" name="Picture 3">
            <a:extLst>
              <a:ext uri="{FF2B5EF4-FFF2-40B4-BE49-F238E27FC236}">
                <a16:creationId xmlns:a16="http://schemas.microsoft.com/office/drawing/2014/main" id="{DB62B67A-3041-F4A9-227C-D55324211ADB}"/>
              </a:ext>
            </a:extLst>
          </p:cNvPr>
          <p:cNvPicPr>
            <a:picLocks noChangeAspect="1"/>
          </p:cNvPicPr>
          <p:nvPr/>
        </p:nvPicPr>
        <p:blipFill>
          <a:blip r:embed="rId2"/>
          <a:stretch>
            <a:fillRect/>
          </a:stretch>
        </p:blipFill>
        <p:spPr>
          <a:xfrm>
            <a:off x="1475990" y="5032420"/>
            <a:ext cx="1734320" cy="86716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D715CA7C-8ECB-3877-554E-529218F8C848}"/>
              </a:ext>
            </a:extLst>
          </p:cNvPr>
          <p:cNvSpPr txBox="1"/>
          <p:nvPr/>
        </p:nvSpPr>
        <p:spPr>
          <a:xfrm>
            <a:off x="4336472" y="772653"/>
            <a:ext cx="7509164" cy="5355312"/>
          </a:xfrm>
          <a:prstGeom prst="rect">
            <a:avLst/>
          </a:prstGeom>
          <a:noFill/>
        </p:spPr>
        <p:txBody>
          <a:bodyPr wrap="square">
            <a:spAutoFit/>
          </a:bodyPr>
          <a:lstStyle/>
          <a:p>
            <a:r>
              <a:rPr lang="en-US" dirty="0"/>
              <a:t>Identity and Access Management (IAM) manages Amazon Web Services (AWS) users and their access to AWS accounts and services. It controls the level of access a user can have over an AWS account &amp; set users, grant permission, and allows a user to use different features of an AWS account. Identity and access management is mainly used to manage users, groups, roles, and Access policies The account we created to sign in to Amazon web services is known as the root account and it holds all the administrative rights and has access to all parts of the account. The new user created an AWS account, by default they have no access to any services in the account &amp; it is done with the help of IAM that the root account holder can implement access policies and grant permission to the user to access certain services. </a:t>
            </a:r>
          </a:p>
          <a:p>
            <a:r>
              <a:rPr lang="en-US" dirty="0"/>
              <a:t>How IAM Works?</a:t>
            </a:r>
          </a:p>
          <a:p>
            <a:endParaRPr lang="en-US" dirty="0"/>
          </a:p>
          <a:p>
            <a:r>
              <a:rPr lang="en-US" dirty="0"/>
              <a:t>IAM verifies that a user or service has the necessary authorization to access a particular service in the AWS cloud. We can also use IAM to grant the right level of access to specific users, groups, or services. For example, we can use IAM to enable an EC2 instance to access S3 buckets by requesting fine-grained permissions. </a:t>
            </a:r>
          </a:p>
          <a:p>
            <a:r>
              <a:rPr lang="en-US" dirty="0"/>
              <a:t>IAM Work Flow </a:t>
            </a:r>
            <a:endParaRPr lang="ru-UA" dirty="0"/>
          </a:p>
        </p:txBody>
      </p:sp>
      <p:sp>
        <p:nvSpPr>
          <p:cNvPr id="8" name="TextBox 7">
            <a:extLst>
              <a:ext uri="{FF2B5EF4-FFF2-40B4-BE49-F238E27FC236}">
                <a16:creationId xmlns:a16="http://schemas.microsoft.com/office/drawing/2014/main" id="{4004190C-77F7-F528-538D-31C6508A35BC}"/>
              </a:ext>
            </a:extLst>
          </p:cNvPr>
          <p:cNvSpPr txBox="1"/>
          <p:nvPr/>
        </p:nvSpPr>
        <p:spPr>
          <a:xfrm>
            <a:off x="4433455" y="6217850"/>
            <a:ext cx="7079673" cy="276999"/>
          </a:xfrm>
          <a:prstGeom prst="rect">
            <a:avLst/>
          </a:prstGeom>
          <a:noFill/>
        </p:spPr>
        <p:txBody>
          <a:bodyPr wrap="square">
            <a:spAutoFit/>
          </a:bodyPr>
          <a:lstStyle/>
          <a:p>
            <a:r>
              <a:rPr lang="en-US" sz="1200" dirty="0"/>
              <a:t>https://www.geeksforgeeks.org/identity-and-access-management-iam-in-amazon-web-services-aws/?ref=lbp</a:t>
            </a:r>
            <a:endParaRPr lang="ru-UA" sz="1200" dirty="0"/>
          </a:p>
        </p:txBody>
      </p:sp>
    </p:spTree>
    <p:extLst>
      <p:ext uri="{BB962C8B-B14F-4D97-AF65-F5344CB8AC3E}">
        <p14:creationId xmlns:p14="http://schemas.microsoft.com/office/powerpoint/2010/main" val="141045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Compute Services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(EC2)</a:t>
            </a:r>
          </a:p>
        </p:txBody>
      </p:sp>
      <p:pic>
        <p:nvPicPr>
          <p:cNvPr id="5" name="Picture 4">
            <a:extLst>
              <a:ext uri="{FF2B5EF4-FFF2-40B4-BE49-F238E27FC236}">
                <a16:creationId xmlns:a16="http://schemas.microsoft.com/office/drawing/2014/main" id="{53507613-C653-F3B8-30C3-06F4871535A0}"/>
              </a:ext>
            </a:extLst>
          </p:cNvPr>
          <p:cNvPicPr>
            <a:picLocks noChangeAspect="1"/>
          </p:cNvPicPr>
          <p:nvPr/>
        </p:nvPicPr>
        <p:blipFill>
          <a:blip r:embed="rId2"/>
          <a:stretch>
            <a:fillRect/>
          </a:stretch>
        </p:blipFill>
        <p:spPr>
          <a:xfrm>
            <a:off x="1710506" y="5053592"/>
            <a:ext cx="1004986" cy="90951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85455A9-610E-59F6-EE7B-DD2593B00F4F}"/>
              </a:ext>
            </a:extLst>
          </p:cNvPr>
          <p:cNvSpPr txBox="1"/>
          <p:nvPr/>
        </p:nvSpPr>
        <p:spPr>
          <a:xfrm>
            <a:off x="4527804" y="1305389"/>
            <a:ext cx="6096000" cy="4524315"/>
          </a:xfrm>
          <a:prstGeom prst="rect">
            <a:avLst/>
          </a:prstGeom>
          <a:noFill/>
        </p:spPr>
        <p:txBody>
          <a:bodyPr wrap="square">
            <a:spAutoFit/>
          </a:bodyPr>
          <a:lstStyle/>
          <a:p>
            <a:r>
              <a:rPr lang="en-US" dirty="0"/>
              <a:t>EC2 stands for Elastic Compute Cloud. EC2 is an on-demand computing service on the AWS cloud platform. Under computing, it includes all the services a computing device can offer to you along with the flexibility of a virtual environment. It also allows the user to configure their instances as per their requirements i.e. allocate the RAM, ROM, and storage according to the need of the current task. Even the user can dismantle the virtual device once its task is completed and it is no more required. For providing, all these scalable resources AWS charges some bill amount at the end of every month, the bill amount is entirely dependent on your usage. EC2 allows you to rent virtual computers. The provision of servers on AWS Cloud is one of the easiest ways in EC2. EC2 has resizable capacity. EC2 offers security, reliability, high performance, and cost-effective infrastructure so as to meet the demanding business needs.</a:t>
            </a:r>
            <a:endParaRPr lang="ru-UA" dirty="0"/>
          </a:p>
        </p:txBody>
      </p:sp>
      <p:sp>
        <p:nvSpPr>
          <p:cNvPr id="8" name="TextBox 7">
            <a:extLst>
              <a:ext uri="{FF2B5EF4-FFF2-40B4-BE49-F238E27FC236}">
                <a16:creationId xmlns:a16="http://schemas.microsoft.com/office/drawing/2014/main" id="{2919B33C-482B-0E08-6B86-C564AE6ADB93}"/>
              </a:ext>
            </a:extLst>
          </p:cNvPr>
          <p:cNvSpPr txBox="1"/>
          <p:nvPr/>
        </p:nvSpPr>
        <p:spPr>
          <a:xfrm>
            <a:off x="5195455" y="6079351"/>
            <a:ext cx="6096000" cy="276999"/>
          </a:xfrm>
          <a:prstGeom prst="rect">
            <a:avLst/>
          </a:prstGeom>
          <a:noFill/>
        </p:spPr>
        <p:txBody>
          <a:bodyPr wrap="square">
            <a:spAutoFit/>
          </a:bodyPr>
          <a:lstStyle/>
          <a:p>
            <a:r>
              <a:rPr lang="ru-UA" sz="1200" dirty="0"/>
              <a:t>https://www.geeksforgeeks.org/what-is-elastic-compute-cloud-ec2/?ref=lbp</a:t>
            </a:r>
          </a:p>
        </p:txBody>
      </p:sp>
    </p:spTree>
    <p:extLst>
      <p:ext uri="{BB962C8B-B14F-4D97-AF65-F5344CB8AC3E}">
        <p14:creationId xmlns:p14="http://schemas.microsoft.com/office/powerpoint/2010/main" val="1532481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Compute Services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(Lambda Function)</a:t>
            </a:r>
          </a:p>
        </p:txBody>
      </p:sp>
      <p:pic>
        <p:nvPicPr>
          <p:cNvPr id="4" name="Picture 3">
            <a:extLst>
              <a:ext uri="{FF2B5EF4-FFF2-40B4-BE49-F238E27FC236}">
                <a16:creationId xmlns:a16="http://schemas.microsoft.com/office/drawing/2014/main" id="{876CA0E5-C7C0-5485-0D63-615AE333F13B}"/>
              </a:ext>
            </a:extLst>
          </p:cNvPr>
          <p:cNvPicPr>
            <a:picLocks noChangeAspect="1"/>
          </p:cNvPicPr>
          <p:nvPr/>
        </p:nvPicPr>
        <p:blipFill>
          <a:blip r:embed="rId2"/>
          <a:stretch>
            <a:fillRect/>
          </a:stretch>
        </p:blipFill>
        <p:spPr>
          <a:xfrm>
            <a:off x="1388965" y="5107258"/>
            <a:ext cx="1908369" cy="52480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5BABB991-A7CE-F82E-6D22-082459FA8D0E}"/>
              </a:ext>
            </a:extLst>
          </p:cNvPr>
          <p:cNvSpPr txBox="1"/>
          <p:nvPr/>
        </p:nvSpPr>
        <p:spPr>
          <a:xfrm>
            <a:off x="4317876" y="701737"/>
            <a:ext cx="7315200" cy="5078313"/>
          </a:xfrm>
          <a:prstGeom prst="rect">
            <a:avLst/>
          </a:prstGeom>
          <a:noFill/>
        </p:spPr>
        <p:txBody>
          <a:bodyPr wrap="square">
            <a:spAutoFit/>
          </a:bodyPr>
          <a:lstStyle/>
          <a:p>
            <a:r>
              <a:rPr lang="en-US" dirty="0"/>
              <a:t>AWS lambda are server-less compute functions are fully managed by the AWS where developers can run there code without worrying about </a:t>
            </a:r>
            <a:r>
              <a:rPr lang="en-US" dirty="0" err="1"/>
              <a:t>servers.AWS</a:t>
            </a:r>
            <a:r>
              <a:rPr lang="en-US" dirty="0"/>
              <a:t> lambda functions will allow you to run the code with out provisioning or managing servers.</a:t>
            </a:r>
          </a:p>
          <a:p>
            <a:endParaRPr lang="en-US" dirty="0"/>
          </a:p>
          <a:p>
            <a:r>
              <a:rPr lang="en-US" dirty="0"/>
              <a:t>Once you upload the source code file into AWS lambda in the form of ZIP file then AWS lambda will automatically run the code without you provision the servers and also it will automatically scaling your functions up or down based on demand.</a:t>
            </a:r>
          </a:p>
          <a:p>
            <a:endParaRPr lang="en-US" dirty="0"/>
          </a:p>
          <a:p>
            <a:r>
              <a:rPr lang="en-US" dirty="0"/>
              <a:t>AWS lambda are mostly used for the event-driven application for the data processing Amazon S3 buckets, or responding to HTTP requests.</a:t>
            </a:r>
          </a:p>
          <a:p>
            <a:endParaRPr lang="en-US" dirty="0"/>
          </a:p>
          <a:p>
            <a:r>
              <a:rPr lang="en-US" dirty="0"/>
              <a:t>Examples of AWS Lambdas:</a:t>
            </a:r>
          </a:p>
          <a:p>
            <a:endParaRPr lang="en-US" dirty="0"/>
          </a:p>
          <a:p>
            <a:r>
              <a:rPr lang="en-US" dirty="0"/>
              <a:t>    Process data from Amazon S3 buckets.</a:t>
            </a:r>
          </a:p>
          <a:p>
            <a:r>
              <a:rPr lang="en-US" dirty="0"/>
              <a:t>    Respond to HTTP requests.</a:t>
            </a:r>
          </a:p>
          <a:p>
            <a:r>
              <a:rPr lang="en-US" dirty="0"/>
              <a:t>    Build serverless applications.</a:t>
            </a:r>
          </a:p>
        </p:txBody>
      </p:sp>
      <p:sp>
        <p:nvSpPr>
          <p:cNvPr id="8" name="TextBox 7">
            <a:extLst>
              <a:ext uri="{FF2B5EF4-FFF2-40B4-BE49-F238E27FC236}">
                <a16:creationId xmlns:a16="http://schemas.microsoft.com/office/drawing/2014/main" id="{49882DB9-E399-C598-5A28-F5121985212B}"/>
              </a:ext>
            </a:extLst>
          </p:cNvPr>
          <p:cNvSpPr txBox="1"/>
          <p:nvPr/>
        </p:nvSpPr>
        <p:spPr>
          <a:xfrm>
            <a:off x="5209310" y="5929700"/>
            <a:ext cx="4641273" cy="276999"/>
          </a:xfrm>
          <a:prstGeom prst="rect">
            <a:avLst/>
          </a:prstGeom>
          <a:noFill/>
        </p:spPr>
        <p:txBody>
          <a:bodyPr wrap="square">
            <a:spAutoFit/>
          </a:bodyPr>
          <a:lstStyle/>
          <a:p>
            <a:r>
              <a:rPr lang="en-US" sz="1200" dirty="0"/>
              <a:t>https://www.geeksforgeeks.org/introduction-to-aws-lambda/?ref=lbp</a:t>
            </a:r>
            <a:endParaRPr lang="ru-UA" sz="1200" dirty="0"/>
          </a:p>
        </p:txBody>
      </p:sp>
    </p:spTree>
    <p:extLst>
      <p:ext uri="{BB962C8B-B14F-4D97-AF65-F5344CB8AC3E}">
        <p14:creationId xmlns:p14="http://schemas.microsoft.com/office/powerpoint/2010/main" val="252484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Compute Services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(Container Service)</a:t>
            </a:r>
          </a:p>
        </p:txBody>
      </p:sp>
      <p:pic>
        <p:nvPicPr>
          <p:cNvPr id="5" name="Picture 4">
            <a:extLst>
              <a:ext uri="{FF2B5EF4-FFF2-40B4-BE49-F238E27FC236}">
                <a16:creationId xmlns:a16="http://schemas.microsoft.com/office/drawing/2014/main" id="{9C220DF2-D833-480D-E1E8-F7CB11EB6964}"/>
              </a:ext>
            </a:extLst>
          </p:cNvPr>
          <p:cNvPicPr>
            <a:picLocks noChangeAspect="1"/>
          </p:cNvPicPr>
          <p:nvPr/>
        </p:nvPicPr>
        <p:blipFill>
          <a:blip r:embed="rId2"/>
          <a:stretch>
            <a:fillRect/>
          </a:stretch>
        </p:blipFill>
        <p:spPr>
          <a:xfrm>
            <a:off x="911898" y="5091006"/>
            <a:ext cx="2302357" cy="108210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F76BDC0-A644-1D4E-14D9-205558E6177F}"/>
              </a:ext>
            </a:extLst>
          </p:cNvPr>
          <p:cNvSpPr txBox="1"/>
          <p:nvPr/>
        </p:nvSpPr>
        <p:spPr>
          <a:xfrm>
            <a:off x="4807528" y="1433851"/>
            <a:ext cx="6096000" cy="3693319"/>
          </a:xfrm>
          <a:prstGeom prst="rect">
            <a:avLst/>
          </a:prstGeom>
          <a:noFill/>
        </p:spPr>
        <p:txBody>
          <a:bodyPr wrap="square">
            <a:spAutoFit/>
          </a:bodyPr>
          <a:lstStyle/>
          <a:p>
            <a:r>
              <a:rPr lang="en-US" dirty="0"/>
              <a:t>Amazon Elastic Container Service (ECS), also known as Amazon EC2 Container Service, is a managed service that allows users to run Docker-based applications packaged as containers across a cluster of EC2 instances. Running simple containers on a single EC2 instance is simple but running these applications on a cluster of instances and managing the cluster is being administratively heavy process. With ECS, </a:t>
            </a:r>
            <a:r>
              <a:rPr lang="en-US" dirty="0" err="1"/>
              <a:t>Fargate</a:t>
            </a:r>
            <a:r>
              <a:rPr lang="en-US" dirty="0"/>
              <a:t> launch type, the load, and responsibility of managing the EC2 cluster is transferred over to the AWS and you can focus on application development rather than management of your cluster </a:t>
            </a:r>
            <a:r>
              <a:rPr lang="en-US" dirty="0" err="1"/>
              <a:t>architecture.AWS</a:t>
            </a:r>
            <a:r>
              <a:rPr lang="en-US" dirty="0"/>
              <a:t>  </a:t>
            </a:r>
            <a:r>
              <a:rPr lang="en-US" dirty="0" err="1"/>
              <a:t>Fargate</a:t>
            </a:r>
            <a:r>
              <a:rPr lang="en-US" dirty="0"/>
              <a:t> is the AWS service that allows ECS to run containers without having to manage and provision the resources required for running these applications.</a:t>
            </a:r>
            <a:endParaRPr lang="ru-UA" dirty="0"/>
          </a:p>
        </p:txBody>
      </p:sp>
      <p:sp>
        <p:nvSpPr>
          <p:cNvPr id="8" name="TextBox 7">
            <a:extLst>
              <a:ext uri="{FF2B5EF4-FFF2-40B4-BE49-F238E27FC236}">
                <a16:creationId xmlns:a16="http://schemas.microsoft.com/office/drawing/2014/main" id="{DB91D1F0-333B-7542-EC7F-8EC70DE9923A}"/>
              </a:ext>
            </a:extLst>
          </p:cNvPr>
          <p:cNvSpPr txBox="1"/>
          <p:nvPr/>
        </p:nvSpPr>
        <p:spPr>
          <a:xfrm>
            <a:off x="4807528" y="5752053"/>
            <a:ext cx="6096000" cy="276999"/>
          </a:xfrm>
          <a:prstGeom prst="rect">
            <a:avLst/>
          </a:prstGeom>
          <a:noFill/>
        </p:spPr>
        <p:txBody>
          <a:bodyPr wrap="square">
            <a:spAutoFit/>
          </a:bodyPr>
          <a:lstStyle/>
          <a:p>
            <a:r>
              <a:rPr lang="ru-UA" sz="1200" dirty="0"/>
              <a:t>https://www.geeksforgeeks.org/introduction-to-amazon-elastic-container-service-ecs/?ref=lbp</a:t>
            </a:r>
          </a:p>
        </p:txBody>
      </p:sp>
    </p:spTree>
    <p:extLst>
      <p:ext uri="{BB962C8B-B14F-4D97-AF65-F5344CB8AC3E}">
        <p14:creationId xmlns:p14="http://schemas.microsoft.com/office/powerpoint/2010/main" val="340892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337955"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Simple Storage Service (AWS S3)</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A8FE518E-08F1-9BC6-C553-D5E6F9C90669}"/>
              </a:ext>
            </a:extLst>
          </p:cNvPr>
          <p:cNvSpPr txBox="1"/>
          <p:nvPr/>
        </p:nvSpPr>
        <p:spPr>
          <a:xfrm>
            <a:off x="4419600" y="937451"/>
            <a:ext cx="7772400" cy="3970318"/>
          </a:xfrm>
          <a:prstGeom prst="rect">
            <a:avLst/>
          </a:prstGeom>
          <a:noFill/>
        </p:spPr>
        <p:txBody>
          <a:bodyPr wrap="square">
            <a:spAutoFit/>
          </a:bodyPr>
          <a:lstStyle/>
          <a:p>
            <a:r>
              <a:rPr lang="en-US" sz="1200" dirty="0"/>
              <a:t>Amazon S3 is a Simple Storage Service in AWS that stores files of different types like Photos, Audio, and Videos as Objects providing more scalability and security to. It allows the users to store and retrieve any amount of data at any point in time from anywhere on the web. It facilitates features such as extremely high availability, security, and simple connection to other AWS Services.</a:t>
            </a:r>
          </a:p>
          <a:p>
            <a:endParaRPr lang="en-US" sz="1200" dirty="0"/>
          </a:p>
          <a:p>
            <a:r>
              <a:rPr lang="en-US" sz="1200" dirty="0"/>
              <a:t>Amazon S3 is used for various purposes in the Cloud because of its robust features with scaling and Securing of data. It helps people with all kinds of use cases from fields such as Mobile/Web applications, Big data, Machine Learning and many more. The following are a few Wide Usage of Amazon S3 service.</a:t>
            </a:r>
          </a:p>
          <a:p>
            <a:endParaRPr lang="en-US" sz="1200" dirty="0"/>
          </a:p>
          <a:p>
            <a:r>
              <a:rPr lang="en-US" sz="1200" dirty="0"/>
              <a:t>    Data Storage: Amazon s3 acts as the best option for scaling both small and large storage applications. It helps in storing and retrieving the data-</a:t>
            </a:r>
            <a:r>
              <a:rPr lang="en-US" sz="1200" dirty="0" err="1"/>
              <a:t>intensitive</a:t>
            </a:r>
            <a:r>
              <a:rPr lang="en-US" sz="1200" dirty="0"/>
              <a:t> applications as per needs in ideal time.</a:t>
            </a:r>
          </a:p>
          <a:p>
            <a:r>
              <a:rPr lang="en-US" sz="1200" dirty="0"/>
              <a:t>    Backup and Recovery: Many Organizations are using Amazon S3 to backup their critical data and maintain the data durability and availability for recovery needs.</a:t>
            </a:r>
          </a:p>
          <a:p>
            <a:r>
              <a:rPr lang="en-US" sz="1200" dirty="0"/>
              <a:t>    Hosting Static Websites: Amazon S3 facilitates in storing HTML, CSS and other web content from Users/developers allowing them for hosting Static Websites benefiting with low-latency access and cost-effectiveness. To know more detailing refer this Article – How to host static websites using Amazon S3</a:t>
            </a:r>
          </a:p>
          <a:p>
            <a:r>
              <a:rPr lang="en-US" sz="1200" dirty="0"/>
              <a:t>    Data Archiving: Amazon S3 Glacier service integration helps as a cost-effective solution for long-term data storing which are less frequently accessed applications.</a:t>
            </a:r>
          </a:p>
          <a:p>
            <a:r>
              <a:rPr lang="en-US" sz="1200" dirty="0"/>
              <a:t>    Big Data Analytics: Amazon S3 is often considered as data lake because of its capacity to store large amounts of both structured and unstructured data offering seamless integration with other AWS Analytics and AWS Machine Learning Services.</a:t>
            </a:r>
          </a:p>
        </p:txBody>
      </p:sp>
      <p:sp>
        <p:nvSpPr>
          <p:cNvPr id="11" name="TextBox 10">
            <a:extLst>
              <a:ext uri="{FF2B5EF4-FFF2-40B4-BE49-F238E27FC236}">
                <a16:creationId xmlns:a16="http://schemas.microsoft.com/office/drawing/2014/main" id="{FDD05E9E-F88C-2A31-1241-E95AC2EC1549}"/>
              </a:ext>
            </a:extLst>
          </p:cNvPr>
          <p:cNvSpPr txBox="1"/>
          <p:nvPr/>
        </p:nvSpPr>
        <p:spPr>
          <a:xfrm>
            <a:off x="4133850" y="5493560"/>
            <a:ext cx="6096000" cy="276999"/>
          </a:xfrm>
          <a:prstGeom prst="rect">
            <a:avLst/>
          </a:prstGeom>
          <a:noFill/>
        </p:spPr>
        <p:txBody>
          <a:bodyPr wrap="square">
            <a:spAutoFit/>
          </a:bodyPr>
          <a:lstStyle/>
          <a:p>
            <a:r>
              <a:rPr lang="en-US" sz="1200" dirty="0"/>
              <a:t>https://www.geeksforgeeks.org/introduction-to-aws-simple-storage-service-aws-s3/?ref=lbp</a:t>
            </a:r>
            <a:endParaRPr lang="ru-UA" sz="1200" dirty="0"/>
          </a:p>
        </p:txBody>
      </p:sp>
    </p:spTree>
    <p:extLst>
      <p:ext uri="{BB962C8B-B14F-4D97-AF65-F5344CB8AC3E}">
        <p14:creationId xmlns:p14="http://schemas.microsoft.com/office/powerpoint/2010/main" val="424488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992486113"/>
              </p:ext>
            </p:extLst>
          </p:nvPr>
        </p:nvGraphicFramePr>
        <p:xfrm>
          <a:off x="4654732" y="2664229"/>
          <a:ext cx="6390623" cy="152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56609"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Elastic Block Store(EBS)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BD1B73C6-3A2D-78AD-4A82-B3E028983059}"/>
              </a:ext>
            </a:extLst>
          </p:cNvPr>
          <p:cNvSpPr txBox="1"/>
          <p:nvPr/>
        </p:nvSpPr>
        <p:spPr>
          <a:xfrm>
            <a:off x="4710546" y="1117235"/>
            <a:ext cx="6096000" cy="4247317"/>
          </a:xfrm>
          <a:prstGeom prst="rect">
            <a:avLst/>
          </a:prstGeom>
          <a:noFill/>
        </p:spPr>
        <p:txBody>
          <a:bodyPr wrap="square">
            <a:spAutoFit/>
          </a:bodyPr>
          <a:lstStyle/>
          <a:p>
            <a:r>
              <a:rPr lang="en-US" dirty="0"/>
              <a:t>Elastic Block Storage (EBS): From the aforementioned list, EBS is a block type durable and persistent storage that can be attached to EC2-instances for additional storage. Unlike EC-2 instance storage volumes which are suitable for holding temporary data EBS volumes are highly suitable for essential and long term data. EBS volumes are specific to availability zones and can only be attached to instances within the same availability zone. </a:t>
            </a:r>
          </a:p>
          <a:p>
            <a:endParaRPr lang="en-US" dirty="0"/>
          </a:p>
          <a:p>
            <a:r>
              <a:rPr lang="en-US" dirty="0"/>
              <a:t>EBS can be created from the EC2 dashboard in the console as well as in Step 4 of the EC2 launch. Just note that when creating EBS with EC2, the EBS volumes are created in the same availability zone as EC2, however when provisioned independently users can choose the AZ in which EBS is required.</a:t>
            </a:r>
            <a:endParaRPr lang="ru-UA" dirty="0"/>
          </a:p>
        </p:txBody>
      </p:sp>
      <p:sp>
        <p:nvSpPr>
          <p:cNvPr id="8" name="TextBox 7">
            <a:extLst>
              <a:ext uri="{FF2B5EF4-FFF2-40B4-BE49-F238E27FC236}">
                <a16:creationId xmlns:a16="http://schemas.microsoft.com/office/drawing/2014/main" id="{9D11F44A-4043-0B60-22CF-8B7BCDD87906}"/>
              </a:ext>
            </a:extLst>
          </p:cNvPr>
          <p:cNvSpPr txBox="1"/>
          <p:nvPr/>
        </p:nvSpPr>
        <p:spPr>
          <a:xfrm>
            <a:off x="4946073" y="5740765"/>
            <a:ext cx="6096000" cy="276999"/>
          </a:xfrm>
          <a:prstGeom prst="rect">
            <a:avLst/>
          </a:prstGeom>
          <a:noFill/>
        </p:spPr>
        <p:txBody>
          <a:bodyPr wrap="square">
            <a:spAutoFit/>
          </a:bodyPr>
          <a:lstStyle/>
          <a:p>
            <a:r>
              <a:rPr lang="en-US" sz="1200" dirty="0"/>
              <a:t>https://www.geeksforgeeks.org/introduction-to-aws-elastic-block-storeebs/?ref=lbp</a:t>
            </a:r>
            <a:endParaRPr lang="ru-UA" sz="1200" dirty="0"/>
          </a:p>
        </p:txBody>
      </p:sp>
    </p:spTree>
    <p:extLst>
      <p:ext uri="{BB962C8B-B14F-4D97-AF65-F5344CB8AC3E}">
        <p14:creationId xmlns:p14="http://schemas.microsoft.com/office/powerpoint/2010/main" val="179227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Amazon Virtual Private Cloud</a:t>
            </a:r>
          </a:p>
        </p:txBody>
      </p:sp>
      <p:pic>
        <p:nvPicPr>
          <p:cNvPr id="5" name="Picture 4">
            <a:extLst>
              <a:ext uri="{FF2B5EF4-FFF2-40B4-BE49-F238E27FC236}">
                <a16:creationId xmlns:a16="http://schemas.microsoft.com/office/drawing/2014/main" id="{F92D8061-02B1-D0E3-327E-EA7A0006A72C}"/>
              </a:ext>
            </a:extLst>
          </p:cNvPr>
          <p:cNvPicPr>
            <a:picLocks noChangeAspect="1"/>
          </p:cNvPicPr>
          <p:nvPr/>
        </p:nvPicPr>
        <p:blipFill>
          <a:blip r:embed="rId2"/>
          <a:stretch>
            <a:fillRect/>
          </a:stretch>
        </p:blipFill>
        <p:spPr>
          <a:xfrm>
            <a:off x="1438371" y="4981714"/>
            <a:ext cx="1595775" cy="104922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FA7BE72-3C1F-0684-4082-D140B4344AB5}"/>
              </a:ext>
            </a:extLst>
          </p:cNvPr>
          <p:cNvSpPr txBox="1"/>
          <p:nvPr/>
        </p:nvSpPr>
        <p:spPr>
          <a:xfrm>
            <a:off x="4324803" y="982010"/>
            <a:ext cx="7301345" cy="4524315"/>
          </a:xfrm>
          <a:prstGeom prst="rect">
            <a:avLst/>
          </a:prstGeom>
          <a:noFill/>
        </p:spPr>
        <p:txBody>
          <a:bodyPr wrap="square">
            <a:spAutoFit/>
          </a:bodyPr>
          <a:lstStyle/>
          <a:p>
            <a:r>
              <a:rPr lang="en-US" dirty="0"/>
              <a:t>Amazon VPC can be referred to as the private cloud inside the cloud. It is a logical grouping of servers in a specified network. The servers that you are going to deploy in the Virtual Private Cloud(VPC) will be completely isolated from the other servers that are deployed in the Amazon Web Services. You can have complete control of the IP address to the virtual machines and route tables and gateways to the VPC. With the help of security groups and network access control lists, you can protect your application more.</a:t>
            </a:r>
          </a:p>
          <a:p>
            <a:endParaRPr lang="en-US" dirty="0"/>
          </a:p>
          <a:p>
            <a:r>
              <a:rPr lang="en-US" dirty="0"/>
              <a:t>The basic architecture of a properly functioning VPC consists of many distinct services such as Gateway, Load Balancer, Subnets, etc. Altogether, these resources are clubbed under a VPC to create an isolated virtual environment. Along with these services, there are also security checks on multiple levels. </a:t>
            </a:r>
          </a:p>
          <a:p>
            <a:endParaRPr lang="en-US" dirty="0"/>
          </a:p>
          <a:p>
            <a:r>
              <a:rPr lang="en-US" dirty="0"/>
              <a:t>It is initially divided into subnets, connected with each other via route tables along with a load balancer. </a:t>
            </a:r>
            <a:endParaRPr lang="ru-UA" dirty="0"/>
          </a:p>
        </p:txBody>
      </p:sp>
      <p:sp>
        <p:nvSpPr>
          <p:cNvPr id="8" name="TextBox 7">
            <a:extLst>
              <a:ext uri="{FF2B5EF4-FFF2-40B4-BE49-F238E27FC236}">
                <a16:creationId xmlns:a16="http://schemas.microsoft.com/office/drawing/2014/main" id="{4C6106F0-0170-5C06-16DB-16436FFD1430}"/>
              </a:ext>
            </a:extLst>
          </p:cNvPr>
          <p:cNvSpPr txBox="1"/>
          <p:nvPr/>
        </p:nvSpPr>
        <p:spPr>
          <a:xfrm>
            <a:off x="4927475" y="5916644"/>
            <a:ext cx="6096000" cy="276999"/>
          </a:xfrm>
          <a:prstGeom prst="rect">
            <a:avLst/>
          </a:prstGeom>
          <a:noFill/>
        </p:spPr>
        <p:txBody>
          <a:bodyPr wrap="square">
            <a:spAutoFit/>
          </a:bodyPr>
          <a:lstStyle/>
          <a:p>
            <a:r>
              <a:rPr lang="en-US" sz="1200" dirty="0"/>
              <a:t>https://www.geeksforgeeks.org/amazon-vpc-introduction-to-amazon-virtual-cloud/?ref=lbp</a:t>
            </a:r>
            <a:endParaRPr lang="ru-UA" sz="1200" dirty="0"/>
          </a:p>
        </p:txBody>
      </p:sp>
    </p:spTree>
    <p:extLst>
      <p:ext uri="{BB962C8B-B14F-4D97-AF65-F5344CB8AC3E}">
        <p14:creationId xmlns:p14="http://schemas.microsoft.com/office/powerpoint/2010/main" val="294029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Direct Connect Service</a:t>
            </a:r>
          </a:p>
        </p:txBody>
      </p:sp>
      <p:pic>
        <p:nvPicPr>
          <p:cNvPr id="4" name="Picture 3">
            <a:extLst>
              <a:ext uri="{FF2B5EF4-FFF2-40B4-BE49-F238E27FC236}">
                <a16:creationId xmlns:a16="http://schemas.microsoft.com/office/drawing/2014/main" id="{1C924C32-8778-CC09-1D6D-A42819194938}"/>
              </a:ext>
            </a:extLst>
          </p:cNvPr>
          <p:cNvPicPr>
            <a:picLocks noChangeAspect="1"/>
          </p:cNvPicPr>
          <p:nvPr/>
        </p:nvPicPr>
        <p:blipFill>
          <a:blip r:embed="rId2"/>
          <a:stretch>
            <a:fillRect/>
          </a:stretch>
        </p:blipFill>
        <p:spPr>
          <a:xfrm>
            <a:off x="1983797" y="5067521"/>
            <a:ext cx="718705" cy="89558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11664E8D-E490-F362-144B-BF8BD0C034FC}"/>
              </a:ext>
            </a:extLst>
          </p:cNvPr>
          <p:cNvSpPr txBox="1"/>
          <p:nvPr/>
        </p:nvSpPr>
        <p:spPr>
          <a:xfrm>
            <a:off x="4421786" y="563238"/>
            <a:ext cx="7396142" cy="5355312"/>
          </a:xfrm>
          <a:prstGeom prst="rect">
            <a:avLst/>
          </a:prstGeom>
          <a:noFill/>
        </p:spPr>
        <p:txBody>
          <a:bodyPr wrap="square">
            <a:spAutoFit/>
          </a:bodyPr>
          <a:lstStyle/>
          <a:p>
            <a:r>
              <a:rPr lang="en-US" dirty="0"/>
              <a:t>AWS direct connect facilitates the installation of dedicated network connections from your premises to your Amazon VPC or between Amazon VPCs. It provides users with an efficient method of connecting. Its use can efficiently cut network costs. It can give a more consistent network experience and boost bandwidth throughput than other VPC-to-VPC connecting methods. Because traffic can take advantage of 1 Gbps or 10 Gbps fiber links physically connecting to the AWS network in each area, AWS Direct Connect can enable exceptionally efficient routing.</a:t>
            </a:r>
          </a:p>
          <a:p>
            <a:endParaRPr lang="en-US" dirty="0"/>
          </a:p>
          <a:p>
            <a:r>
              <a:rPr lang="en-US" dirty="0"/>
              <a:t>Furthermore, this solution provides the most control and management options for routing on your local and remote networks, as well as the capability to reuse AWS Direct Connect connections.</a:t>
            </a:r>
          </a:p>
          <a:p>
            <a:endParaRPr lang="en-US" dirty="0"/>
          </a:p>
          <a:p>
            <a:r>
              <a:rPr lang="en-US" dirty="0"/>
              <a:t>A physical AWS Direct Connect connection can be divided into many logical connections, one for each VPC. As shown in the diagram below, you can then use these logical connections to route traffic between VPCs. In addition to intra-region routing, you can use your current WAN providers to connect AWS Direct Connect locations in other regions and use AWS Direct Connect to route traffic across regions through your WAN backbone network.</a:t>
            </a:r>
          </a:p>
        </p:txBody>
      </p:sp>
      <p:sp>
        <p:nvSpPr>
          <p:cNvPr id="10" name="TextBox 9">
            <a:extLst>
              <a:ext uri="{FF2B5EF4-FFF2-40B4-BE49-F238E27FC236}">
                <a16:creationId xmlns:a16="http://schemas.microsoft.com/office/drawing/2014/main" id="{7C1104B9-CB3F-EF51-AA99-051AD5EDC4F0}"/>
              </a:ext>
            </a:extLst>
          </p:cNvPr>
          <p:cNvSpPr txBox="1"/>
          <p:nvPr/>
        </p:nvSpPr>
        <p:spPr>
          <a:xfrm>
            <a:off x="4641273" y="6079351"/>
            <a:ext cx="6096000" cy="276999"/>
          </a:xfrm>
          <a:prstGeom prst="rect">
            <a:avLst/>
          </a:prstGeom>
          <a:noFill/>
        </p:spPr>
        <p:txBody>
          <a:bodyPr wrap="square">
            <a:spAutoFit/>
          </a:bodyPr>
          <a:lstStyle/>
          <a:p>
            <a:r>
              <a:rPr lang="ru-UA" sz="1200" dirty="0"/>
              <a:t>https://www.geeksforgeeks.org/amazon-vpc-working-with-direct-connect-service/?ref=lbp</a:t>
            </a:r>
          </a:p>
        </p:txBody>
      </p:sp>
    </p:spTree>
    <p:extLst>
      <p:ext uri="{BB962C8B-B14F-4D97-AF65-F5344CB8AC3E}">
        <p14:creationId xmlns:p14="http://schemas.microsoft.com/office/powerpoint/2010/main" val="274114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Amazon Relational Database Service (Amazon RDS)</a:t>
            </a:r>
          </a:p>
        </p:txBody>
      </p:sp>
      <p:pic>
        <p:nvPicPr>
          <p:cNvPr id="5" name="Picture 4">
            <a:extLst>
              <a:ext uri="{FF2B5EF4-FFF2-40B4-BE49-F238E27FC236}">
                <a16:creationId xmlns:a16="http://schemas.microsoft.com/office/drawing/2014/main" id="{101D0CCB-06B6-92DA-7675-CE06ED94F4C1}"/>
              </a:ext>
            </a:extLst>
          </p:cNvPr>
          <p:cNvPicPr>
            <a:picLocks noChangeAspect="1"/>
          </p:cNvPicPr>
          <p:nvPr/>
        </p:nvPicPr>
        <p:blipFill>
          <a:blip r:embed="rId2"/>
          <a:stretch>
            <a:fillRect/>
          </a:stretch>
        </p:blipFill>
        <p:spPr>
          <a:xfrm>
            <a:off x="1563061" y="5099314"/>
            <a:ext cx="1318684" cy="6593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2AB65EE-499F-D4B7-E753-C2A11B380016}"/>
              </a:ext>
            </a:extLst>
          </p:cNvPr>
          <p:cNvSpPr txBox="1"/>
          <p:nvPr/>
        </p:nvSpPr>
        <p:spPr>
          <a:xfrm>
            <a:off x="4216526" y="474345"/>
            <a:ext cx="7712237" cy="5262979"/>
          </a:xfrm>
          <a:prstGeom prst="rect">
            <a:avLst/>
          </a:prstGeom>
          <a:noFill/>
        </p:spPr>
        <p:txBody>
          <a:bodyPr wrap="square">
            <a:spAutoFit/>
          </a:bodyPr>
          <a:lstStyle/>
          <a:p>
            <a:r>
              <a:rPr lang="en-US" sz="1600" dirty="0"/>
              <a:t>Amazon Web Services offers Amazon RDS a service where it is managed completely by AWS and also it offers wide range data base engines like the following:</a:t>
            </a:r>
          </a:p>
          <a:p>
            <a:endParaRPr lang="en-US" sz="1600" dirty="0"/>
          </a:p>
          <a:p>
            <a:r>
              <a:rPr lang="en-US" sz="1600" dirty="0"/>
              <a:t>    MySQL.</a:t>
            </a:r>
          </a:p>
          <a:p>
            <a:r>
              <a:rPr lang="en-US" sz="1600" dirty="0"/>
              <a:t>    PostgreSQL.</a:t>
            </a:r>
          </a:p>
          <a:p>
            <a:r>
              <a:rPr lang="en-US" sz="1600" dirty="0"/>
              <a:t>    Oracle.</a:t>
            </a:r>
          </a:p>
          <a:p>
            <a:r>
              <a:rPr lang="en-US" sz="1600" dirty="0"/>
              <a:t>    SQL Server.</a:t>
            </a:r>
          </a:p>
          <a:p>
            <a:endParaRPr lang="en-US" sz="1600" dirty="0"/>
          </a:p>
          <a:p>
            <a:r>
              <a:rPr lang="en-US" sz="1600" dirty="0"/>
              <a:t>The backup of the data and the infrastructure will be taken care of by the AWS scaling and balancing the load the security is very high the data will be encrypted at rest can control the accesses to the data with the help of (Identity Access Management)IAM. The DR(Disaster Recovery) will automatically take by the AWS automatically by the AWS</a:t>
            </a:r>
          </a:p>
          <a:p>
            <a:r>
              <a:rPr lang="en-US" sz="1600" dirty="0"/>
              <a:t>How Amazon RDS Works?</a:t>
            </a:r>
          </a:p>
          <a:p>
            <a:endParaRPr lang="en-US" sz="1600" dirty="0"/>
          </a:p>
          <a:p>
            <a:r>
              <a:rPr lang="en-US" sz="1600" dirty="0"/>
              <a:t>Traditionally, database management used to be a very scattered service, from the webserver to the application server and then finally to the database. For the maintenance of such a vast system a team was required, to shrink this workforce, AWS came across an amazing all-in-one service, RDS. The whole architecture of RDS includes every aspect of the traditional management system, all in place. Thus, it includes everything from EC2 (Elastic Compute Cloud) to DNS (Domain Name System). Every part of the RDS architecture has its own separate set of features completely different from each other.</a:t>
            </a:r>
            <a:endParaRPr lang="ru-UA" sz="1600" dirty="0"/>
          </a:p>
        </p:txBody>
      </p:sp>
      <p:sp>
        <p:nvSpPr>
          <p:cNvPr id="8" name="TextBox 7">
            <a:extLst>
              <a:ext uri="{FF2B5EF4-FFF2-40B4-BE49-F238E27FC236}">
                <a16:creationId xmlns:a16="http://schemas.microsoft.com/office/drawing/2014/main" id="{F90CB35A-052F-A293-C9DC-28A834272FF5}"/>
              </a:ext>
            </a:extLst>
          </p:cNvPr>
          <p:cNvSpPr txBox="1"/>
          <p:nvPr/>
        </p:nvSpPr>
        <p:spPr>
          <a:xfrm>
            <a:off x="4133850" y="6046116"/>
            <a:ext cx="6927274" cy="276999"/>
          </a:xfrm>
          <a:prstGeom prst="rect">
            <a:avLst/>
          </a:prstGeom>
          <a:noFill/>
        </p:spPr>
        <p:txBody>
          <a:bodyPr wrap="square">
            <a:spAutoFit/>
          </a:bodyPr>
          <a:lstStyle/>
          <a:p>
            <a:r>
              <a:rPr lang="ru-UA" sz="1200" dirty="0"/>
              <a:t>https://www.geeksforgeeks.org/amazon-rds-introduction-to-amazon-relational-database-system/?ref=lbp</a:t>
            </a:r>
          </a:p>
        </p:txBody>
      </p:sp>
    </p:spTree>
    <p:extLst>
      <p:ext uri="{BB962C8B-B14F-4D97-AF65-F5344CB8AC3E}">
        <p14:creationId xmlns:p14="http://schemas.microsoft.com/office/powerpoint/2010/main" val="12507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AWS DynamoDB</a:t>
            </a:r>
          </a:p>
        </p:txBody>
      </p:sp>
      <p:pic>
        <p:nvPicPr>
          <p:cNvPr id="4" name="Picture 3">
            <a:extLst>
              <a:ext uri="{FF2B5EF4-FFF2-40B4-BE49-F238E27FC236}">
                <a16:creationId xmlns:a16="http://schemas.microsoft.com/office/drawing/2014/main" id="{65996758-7109-1721-DE30-C0FF9CDF8A7D}"/>
              </a:ext>
            </a:extLst>
          </p:cNvPr>
          <p:cNvPicPr>
            <a:picLocks noChangeAspect="1"/>
          </p:cNvPicPr>
          <p:nvPr/>
        </p:nvPicPr>
        <p:blipFill>
          <a:blip r:embed="rId2"/>
          <a:stretch>
            <a:fillRect/>
          </a:stretch>
        </p:blipFill>
        <p:spPr>
          <a:xfrm>
            <a:off x="1438371" y="5156531"/>
            <a:ext cx="1443375" cy="62065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616BD5A1-15A8-D2E1-A707-466A1B3F05B5}"/>
              </a:ext>
            </a:extLst>
          </p:cNvPr>
          <p:cNvSpPr txBox="1"/>
          <p:nvPr/>
        </p:nvSpPr>
        <p:spPr>
          <a:xfrm>
            <a:off x="4807527" y="1859339"/>
            <a:ext cx="6096000" cy="3139321"/>
          </a:xfrm>
          <a:prstGeom prst="rect">
            <a:avLst/>
          </a:prstGeom>
          <a:noFill/>
        </p:spPr>
        <p:txBody>
          <a:bodyPr wrap="square">
            <a:spAutoFit/>
          </a:bodyPr>
          <a:lstStyle/>
          <a:p>
            <a:r>
              <a:rPr lang="en-US" dirty="0"/>
              <a:t>DynamoDB allows users to create databases capable of storing and retrieving any amount of data and comes in handy while serving any amount of traffic. It dynamically manages each customer’s request and provides high performance by automatically distributing data and traffic over servers. It is a fully managed NoSQL database service that is fast, predictable in terms of performance, and seamlessly scalable. It relieves the user from the administrative burdens of operating and scaling a distributed database as the user doesn’t have to worry about hardware provisioning, patching Software, or cluster scaling. </a:t>
            </a:r>
            <a:endParaRPr lang="ru-UA" dirty="0"/>
          </a:p>
        </p:txBody>
      </p:sp>
      <p:sp>
        <p:nvSpPr>
          <p:cNvPr id="8" name="TextBox 7">
            <a:extLst>
              <a:ext uri="{FF2B5EF4-FFF2-40B4-BE49-F238E27FC236}">
                <a16:creationId xmlns:a16="http://schemas.microsoft.com/office/drawing/2014/main" id="{ACF4780C-4705-6601-D1E2-7EDDA6B0C2FA}"/>
              </a:ext>
            </a:extLst>
          </p:cNvPr>
          <p:cNvSpPr txBox="1"/>
          <p:nvPr/>
        </p:nvSpPr>
        <p:spPr>
          <a:xfrm>
            <a:off x="4405745" y="5651268"/>
            <a:ext cx="6096000" cy="276999"/>
          </a:xfrm>
          <a:prstGeom prst="rect">
            <a:avLst/>
          </a:prstGeom>
          <a:noFill/>
        </p:spPr>
        <p:txBody>
          <a:bodyPr wrap="square">
            <a:spAutoFit/>
          </a:bodyPr>
          <a:lstStyle/>
          <a:p>
            <a:r>
              <a:rPr lang="en-US" sz="1200" dirty="0"/>
              <a:t>https://www.geeksforgeeks.org/aws-dynamodb-creating-a-table/?ref=lbp</a:t>
            </a:r>
            <a:endParaRPr lang="ru-UA" sz="1200" dirty="0"/>
          </a:p>
        </p:txBody>
      </p:sp>
    </p:spTree>
    <p:extLst>
      <p:ext uri="{BB962C8B-B14F-4D97-AF65-F5344CB8AC3E}">
        <p14:creationId xmlns:p14="http://schemas.microsoft.com/office/powerpoint/2010/main" val="4226268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Amazon Aurora</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11" name="TextBox 10">
            <a:extLst>
              <a:ext uri="{FF2B5EF4-FFF2-40B4-BE49-F238E27FC236}">
                <a16:creationId xmlns:a16="http://schemas.microsoft.com/office/drawing/2014/main" id="{6A96FCA6-7CF6-C9E5-B918-603080529128}"/>
              </a:ext>
            </a:extLst>
          </p:cNvPr>
          <p:cNvSpPr txBox="1"/>
          <p:nvPr/>
        </p:nvSpPr>
        <p:spPr>
          <a:xfrm>
            <a:off x="4216526" y="797510"/>
            <a:ext cx="7691836" cy="5262979"/>
          </a:xfrm>
          <a:prstGeom prst="rect">
            <a:avLst/>
          </a:prstGeom>
          <a:noFill/>
        </p:spPr>
        <p:txBody>
          <a:bodyPr wrap="square">
            <a:spAutoFit/>
          </a:bodyPr>
          <a:lstStyle/>
          <a:p>
            <a:r>
              <a:rPr lang="en-US" sz="1600" dirty="0"/>
              <a:t>The Amazon Aurora is a relational database service offered from amazon cloud. This is one of the widely used services for the data storage, for low latency and value-based data storage and processing. Amazon Aurora is a MySQL and PostgreSQL-compatible relational database fabricated for the cloud, that consolidates the performance and accessibility of traditional databases with the simplicity and reliability of commercial databases at 1/10th the cost. It works with a clustered approach with data replication in the AWS accessibility zone for efficient data availability.</a:t>
            </a:r>
          </a:p>
          <a:p>
            <a:endParaRPr lang="en-US" sz="1600" dirty="0"/>
          </a:p>
          <a:p>
            <a:r>
              <a:rPr lang="en-US" sz="1600" dirty="0"/>
              <a:t>The Amazon Aurora is packed with high-performance subsystems. It is MySQL and PostgreSQL engines which take advantage of fast distributed storage. Aurora provides speed and throughput up to 5 times of MySQL and 3 times of PostgreSQL with the existing system. It bolsters, high storage capacity, which can scale up to 64 Terabytes of database size for enterprise implementation. Amazon Aurora is completely managed by Amazon Relational Database Service (RDS), which automates tedious administration undertakings like hardware provisioning, database arrangement, fixing, and reinforcements.</a:t>
            </a:r>
          </a:p>
          <a:p>
            <a:endParaRPr lang="en-US" sz="1600" dirty="0"/>
          </a:p>
          <a:p>
            <a:r>
              <a:rPr lang="en-US" sz="1600" dirty="0"/>
              <a:t>Amazon Aurora is built on top of an innovative distributed architecture that separates the storage and compute layers of the database engine. The storage layer is distributed across multiple replicas, while the compute layer runs on instances that are separate from the storage layer. This architecture allows for automatic scaling of storage and compute resources independently and also provides better fault tolerance and availability.</a:t>
            </a:r>
            <a:endParaRPr lang="ru-UA" sz="1600" dirty="0"/>
          </a:p>
        </p:txBody>
      </p:sp>
      <p:sp>
        <p:nvSpPr>
          <p:cNvPr id="13" name="TextBox 12">
            <a:extLst>
              <a:ext uri="{FF2B5EF4-FFF2-40B4-BE49-F238E27FC236}">
                <a16:creationId xmlns:a16="http://schemas.microsoft.com/office/drawing/2014/main" id="{2F09AEFE-830F-EC1C-8CE4-39F8CB071CCA}"/>
              </a:ext>
            </a:extLst>
          </p:cNvPr>
          <p:cNvSpPr txBox="1"/>
          <p:nvPr/>
        </p:nvSpPr>
        <p:spPr>
          <a:xfrm>
            <a:off x="5285509" y="6217850"/>
            <a:ext cx="3906982" cy="276999"/>
          </a:xfrm>
          <a:prstGeom prst="rect">
            <a:avLst/>
          </a:prstGeom>
          <a:noFill/>
        </p:spPr>
        <p:txBody>
          <a:bodyPr wrap="square">
            <a:spAutoFit/>
          </a:bodyPr>
          <a:lstStyle/>
          <a:p>
            <a:r>
              <a:rPr lang="ru-UA" sz="1200" dirty="0"/>
              <a:t>https://www.geeksforgeeks.org/amazon-aurora/?ref=lbp</a:t>
            </a:r>
          </a:p>
        </p:txBody>
      </p:sp>
    </p:spTree>
    <p:extLst>
      <p:ext uri="{BB962C8B-B14F-4D97-AF65-F5344CB8AC3E}">
        <p14:creationId xmlns:p14="http://schemas.microsoft.com/office/powerpoint/2010/main" val="1044734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CloudWatch</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630CDED-98F2-6910-DC37-27B259166AB4}"/>
              </a:ext>
            </a:extLst>
          </p:cNvPr>
          <p:cNvSpPr txBox="1"/>
          <p:nvPr/>
        </p:nvSpPr>
        <p:spPr>
          <a:xfrm>
            <a:off x="4527804" y="1394234"/>
            <a:ext cx="6096000" cy="3693319"/>
          </a:xfrm>
          <a:prstGeom prst="rect">
            <a:avLst/>
          </a:prstGeom>
          <a:noFill/>
        </p:spPr>
        <p:txBody>
          <a:bodyPr wrap="square">
            <a:spAutoFit/>
          </a:bodyPr>
          <a:lstStyle/>
          <a:p>
            <a:r>
              <a:rPr lang="en-US" dirty="0"/>
              <a:t>Amazon CloudWatch is a service used for monitoring and observing resources in real-time, built for DevOps engineers, developers, site reliability engineers (SREs), and IT managers. CloudWatch provides users with data and actionable insights to monitor their respective applications, stimulate system-wide performance changes, and optimize resource utilization. CloudWatch collects monitoring and operational data in the form of logs, metrics, and events, providing its users with an aggregated view of AWS resources, applications, and services that run on AWS. The CloudWatch can also be used to detect anomalous behavior in the environments, set warnings and alarms, visualize logs and metrics side by side, take automated actions, and troubleshoot issues.</a:t>
            </a:r>
            <a:endParaRPr lang="ru-UA" dirty="0"/>
          </a:p>
        </p:txBody>
      </p:sp>
      <p:sp>
        <p:nvSpPr>
          <p:cNvPr id="7" name="TextBox 6">
            <a:extLst>
              <a:ext uri="{FF2B5EF4-FFF2-40B4-BE49-F238E27FC236}">
                <a16:creationId xmlns:a16="http://schemas.microsoft.com/office/drawing/2014/main" id="{313C5917-B41B-F8F5-6892-854C9D94E0EE}"/>
              </a:ext>
            </a:extLst>
          </p:cNvPr>
          <p:cNvSpPr txBox="1"/>
          <p:nvPr/>
        </p:nvSpPr>
        <p:spPr>
          <a:xfrm>
            <a:off x="4133850" y="5779762"/>
            <a:ext cx="6096000" cy="276999"/>
          </a:xfrm>
          <a:prstGeom prst="rect">
            <a:avLst/>
          </a:prstGeom>
          <a:noFill/>
        </p:spPr>
        <p:txBody>
          <a:bodyPr wrap="square">
            <a:spAutoFit/>
          </a:bodyPr>
          <a:lstStyle/>
          <a:p>
            <a:r>
              <a:rPr lang="ru-UA" sz="1200" dirty="0"/>
              <a:t>https://www.geeksforgeeks.org/introduction-to-amazon-cloudwatch/?ref=lbp</a:t>
            </a:r>
          </a:p>
        </p:txBody>
      </p:sp>
    </p:spTree>
    <p:extLst>
      <p:ext uri="{BB962C8B-B14F-4D97-AF65-F5344CB8AC3E}">
        <p14:creationId xmlns:p14="http://schemas.microsoft.com/office/powerpoint/2010/main" val="2973520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CloudTrail</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313C5917-B41B-F8F5-6892-854C9D94E0EE}"/>
              </a:ext>
            </a:extLst>
          </p:cNvPr>
          <p:cNvSpPr txBox="1"/>
          <p:nvPr/>
        </p:nvSpPr>
        <p:spPr>
          <a:xfrm>
            <a:off x="4133850" y="5779762"/>
            <a:ext cx="6096000" cy="276999"/>
          </a:xfrm>
          <a:prstGeom prst="rect">
            <a:avLst/>
          </a:prstGeom>
          <a:noFill/>
        </p:spPr>
        <p:txBody>
          <a:bodyPr wrap="square">
            <a:spAutoFit/>
          </a:bodyPr>
          <a:lstStyle/>
          <a:p>
            <a:r>
              <a:rPr lang="en-US" sz="1200" dirty="0"/>
              <a:t>https://www.geeksforgeeks.org/aws-cloudtrail/?ref=lbp</a:t>
            </a:r>
            <a:endParaRPr lang="ru-UA" sz="1200" dirty="0"/>
          </a:p>
        </p:txBody>
      </p:sp>
      <p:sp>
        <p:nvSpPr>
          <p:cNvPr id="6" name="TextBox 5">
            <a:extLst>
              <a:ext uri="{FF2B5EF4-FFF2-40B4-BE49-F238E27FC236}">
                <a16:creationId xmlns:a16="http://schemas.microsoft.com/office/drawing/2014/main" id="{32824210-6413-F033-564C-04DEA83F1C63}"/>
              </a:ext>
            </a:extLst>
          </p:cNvPr>
          <p:cNvSpPr txBox="1"/>
          <p:nvPr/>
        </p:nvSpPr>
        <p:spPr>
          <a:xfrm>
            <a:off x="4752109" y="1491449"/>
            <a:ext cx="6096000" cy="3416320"/>
          </a:xfrm>
          <a:prstGeom prst="rect">
            <a:avLst/>
          </a:prstGeom>
          <a:noFill/>
        </p:spPr>
        <p:txBody>
          <a:bodyPr wrap="square">
            <a:spAutoFit/>
          </a:bodyPr>
          <a:lstStyle/>
          <a:p>
            <a:pPr algn="just" rtl="0"/>
            <a:r>
              <a:rPr lang="en-US" dirty="0">
                <a:effectLst/>
              </a:rPr>
              <a:t>AWS With the help of the tool called Cloud Trail, offered by Amazon Web Services (AWS), you may keep track of and document activities that take place inside your AWS infrastructure. It gives you a thorough event history of every activity users, services, and resources took while using your AWS account. By recording and archiving event logs, Cloud Trail assists with security, compliance, operational auditing, and troubleshooting.</a:t>
            </a:r>
          </a:p>
          <a:p>
            <a:pPr algn="just" rtl="0"/>
            <a:r>
              <a:rPr lang="en-US" dirty="0">
                <a:effectLst/>
              </a:rPr>
              <a:t>When you create Cloud Trail, it is already operational in your AWS account and doesn’t need to be manually set up. A Cloud Trail event is created each time something happens in your AWS account.</a:t>
            </a:r>
          </a:p>
        </p:txBody>
      </p:sp>
      <p:pic>
        <p:nvPicPr>
          <p:cNvPr id="10" name="Picture 9" descr="A diagram of a cloud trail&#10;&#10;Description automatically generated">
            <a:extLst>
              <a:ext uri="{FF2B5EF4-FFF2-40B4-BE49-F238E27FC236}">
                <a16:creationId xmlns:a16="http://schemas.microsoft.com/office/drawing/2014/main" id="{25F0309A-D3EA-86A4-EF49-AE7059D1D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823" y="5188285"/>
            <a:ext cx="1406653" cy="591477"/>
          </a:xfrm>
          <a:prstGeom prst="rect">
            <a:avLst/>
          </a:prstGeom>
        </p:spPr>
      </p:pic>
    </p:spTree>
    <p:extLst>
      <p:ext uri="{BB962C8B-B14F-4D97-AF65-F5344CB8AC3E}">
        <p14:creationId xmlns:p14="http://schemas.microsoft.com/office/powerpoint/2010/main" val="2159823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Cost Explorer &amp; Cost Management</a:t>
            </a:r>
          </a:p>
        </p:txBody>
      </p:sp>
      <p:pic>
        <p:nvPicPr>
          <p:cNvPr id="5" name="Picture 4" descr="A screenshot of a computer&#10;&#10;Description automatically generated">
            <a:extLst>
              <a:ext uri="{FF2B5EF4-FFF2-40B4-BE49-F238E27FC236}">
                <a16:creationId xmlns:a16="http://schemas.microsoft.com/office/drawing/2014/main" id="{85C67907-10CD-C23C-2ED8-4A2A2A011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4" y="5138789"/>
            <a:ext cx="1665048" cy="98654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F1FD9710-929B-7785-D0F6-E0F5D12E1C25}"/>
              </a:ext>
            </a:extLst>
          </p:cNvPr>
          <p:cNvSpPr txBox="1"/>
          <p:nvPr/>
        </p:nvSpPr>
        <p:spPr>
          <a:xfrm>
            <a:off x="4740756" y="751344"/>
            <a:ext cx="7049462" cy="4524315"/>
          </a:xfrm>
          <a:prstGeom prst="rect">
            <a:avLst/>
          </a:prstGeom>
          <a:noFill/>
        </p:spPr>
        <p:txBody>
          <a:bodyPr wrap="square">
            <a:spAutoFit/>
          </a:bodyPr>
          <a:lstStyle/>
          <a:p>
            <a:r>
              <a:rPr lang="en-US" dirty="0"/>
              <a:t>AWS Cost Explorer will help you to visualize, understand, and manage your AWS costs and usage over time. Use Cost explorer to find your higher spending first and start from there. There has been a lot of product updates that will help with costs. AWS released cost categories where you can group your cost together and deal with some of the misspelled tags. There’s hourly data available in cost Explorer which can show resource IDs tag policies and can import tags across multiple attributes accounts.</a:t>
            </a:r>
          </a:p>
          <a:p>
            <a:endParaRPr lang="en-US" dirty="0"/>
          </a:p>
          <a:p>
            <a:r>
              <a:rPr lang="en-US" dirty="0"/>
              <a:t>By using the cost explorer you will be able to review charges and usage associated with individual accounts or AWS </a:t>
            </a:r>
            <a:r>
              <a:rPr lang="en-US" dirty="0" err="1"/>
              <a:t>Organisations</a:t>
            </a:r>
            <a:r>
              <a:rPr lang="en-US" dirty="0"/>
              <a:t> spend. You can create custom reports that will analyze the cost and usage data, but it is for a high level. You can get, your total cost and usage across all accounts, or monthly or hourly, or at the resource level. Most importantly, you can forecast usage up to twelve months based on the previous usage and get recommendations for what reserved instances to purchase.</a:t>
            </a:r>
            <a:endParaRPr lang="ru-UA" dirty="0"/>
          </a:p>
        </p:txBody>
      </p:sp>
      <p:sp>
        <p:nvSpPr>
          <p:cNvPr id="8" name="TextBox 7">
            <a:extLst>
              <a:ext uri="{FF2B5EF4-FFF2-40B4-BE49-F238E27FC236}">
                <a16:creationId xmlns:a16="http://schemas.microsoft.com/office/drawing/2014/main" id="{0CF22E0B-C198-4054-C404-31C49D355F7B}"/>
              </a:ext>
            </a:extLst>
          </p:cNvPr>
          <p:cNvSpPr txBox="1"/>
          <p:nvPr/>
        </p:nvSpPr>
        <p:spPr>
          <a:xfrm>
            <a:off x="3546762" y="5861450"/>
            <a:ext cx="7703127" cy="276999"/>
          </a:xfrm>
          <a:prstGeom prst="rect">
            <a:avLst/>
          </a:prstGeom>
          <a:noFill/>
        </p:spPr>
        <p:txBody>
          <a:bodyPr wrap="square">
            <a:spAutoFit/>
          </a:bodyPr>
          <a:lstStyle/>
          <a:p>
            <a:r>
              <a:rPr lang="en-US" sz="1200" dirty="0"/>
              <a:t>https://www.geeksforgeeks.org/amazon-web-services-introduction-to-aws-cost-explorer-cost-management/?ref=lbp</a:t>
            </a:r>
            <a:endParaRPr lang="ru-UA" sz="1200" dirty="0"/>
          </a:p>
        </p:txBody>
      </p:sp>
    </p:spTree>
    <p:extLst>
      <p:ext uri="{BB962C8B-B14F-4D97-AF65-F5344CB8AC3E}">
        <p14:creationId xmlns:p14="http://schemas.microsoft.com/office/powerpoint/2010/main" val="3529826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Microsoft Azure</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9446BB32-88EB-9390-DEBA-8E9E9C8EDB66}"/>
              </a:ext>
            </a:extLst>
          </p:cNvPr>
          <p:cNvSpPr txBox="1"/>
          <p:nvPr/>
        </p:nvSpPr>
        <p:spPr>
          <a:xfrm>
            <a:off x="6248400" y="2243463"/>
            <a:ext cx="5749636" cy="3139321"/>
          </a:xfrm>
          <a:prstGeom prst="rect">
            <a:avLst/>
          </a:prstGeom>
          <a:noFill/>
        </p:spPr>
        <p:txBody>
          <a:bodyPr wrap="square">
            <a:spAutoFit/>
          </a:bodyPr>
          <a:lstStyle/>
          <a:p>
            <a:r>
              <a:rPr lang="en-US" dirty="0"/>
              <a:t>Azure is Microsoft’s cloud platform, just like Google has its Google Cloud and Amazon has its Amazon Web Service or AWS.000. Generally, it is a platform through which we can use Microsoft’s resources. For example, to set up a huge server, we will require huge investment, effort, physical space, and so on. In such situations, Microsoft Azure comes to our rescue. It will provide us with virtual machines, fast processing of data, analytical and monitoring tools, and so on to make our work simpler. The pricing of Azure is also simpler and cost-effective. Popularly termed as “Pay As You Go”, which means how much you use, pay only for that.</a:t>
            </a:r>
            <a:endParaRPr lang="ru-UA" dirty="0"/>
          </a:p>
        </p:txBody>
      </p:sp>
      <p:sp>
        <p:nvSpPr>
          <p:cNvPr id="8" name="TextBox 7">
            <a:extLst>
              <a:ext uri="{FF2B5EF4-FFF2-40B4-BE49-F238E27FC236}">
                <a16:creationId xmlns:a16="http://schemas.microsoft.com/office/drawing/2014/main" id="{D80D4606-303C-A4FF-2CD0-9D8F25FD2956}"/>
              </a:ext>
            </a:extLst>
          </p:cNvPr>
          <p:cNvSpPr txBox="1"/>
          <p:nvPr/>
        </p:nvSpPr>
        <p:spPr>
          <a:xfrm>
            <a:off x="6083457" y="5704894"/>
            <a:ext cx="6276109" cy="276999"/>
          </a:xfrm>
          <a:prstGeom prst="rect">
            <a:avLst/>
          </a:prstGeom>
          <a:noFill/>
        </p:spPr>
        <p:txBody>
          <a:bodyPr wrap="square">
            <a:spAutoFit/>
          </a:bodyPr>
          <a:lstStyle/>
          <a:p>
            <a:r>
              <a:rPr lang="en-US" sz="1200" dirty="0"/>
              <a:t>https://www.geeksforgeeks.org/introduction-microsoft-azure-cloud-computing-service/?ref=lbp</a:t>
            </a:r>
            <a:endParaRPr lang="ru-UA" sz="1200" dirty="0"/>
          </a:p>
        </p:txBody>
      </p:sp>
    </p:spTree>
    <p:extLst>
      <p:ext uri="{BB962C8B-B14F-4D97-AF65-F5344CB8AC3E}">
        <p14:creationId xmlns:p14="http://schemas.microsoft.com/office/powerpoint/2010/main" val="362208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Cloud Computing</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Azure Fundamentals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56541864-3346-1696-817B-BEEAB00B0FF3}"/>
              </a:ext>
            </a:extLst>
          </p:cNvPr>
          <p:cNvSpPr txBox="1"/>
          <p:nvPr/>
        </p:nvSpPr>
        <p:spPr>
          <a:xfrm>
            <a:off x="4527804" y="629602"/>
            <a:ext cx="6096000" cy="5909310"/>
          </a:xfrm>
          <a:prstGeom prst="rect">
            <a:avLst/>
          </a:prstGeom>
          <a:noFill/>
        </p:spPr>
        <p:txBody>
          <a:bodyPr wrap="square">
            <a:spAutoFit/>
          </a:bodyPr>
          <a:lstStyle/>
          <a:p>
            <a:r>
              <a:rPr lang="en-US" dirty="0"/>
              <a:t>It is a private and public cloud platform that helps developers and IT professionals to build deploy and manage the application. It uses the technology known as virtualization. Virtualization separates the tight coupling between the hardware and the operating system using an abstraction layer called a hypervisor. Hypervisor emulates all the functions of a computer in the virtual machine, it can run multiple virtual machines at the same time and each virtual machine can run any operating system such as Windows or Linux. Azure takes this virtualization technique and repeats it on a massive scale in the data center owned by Microsoft. Each data center has many racks filled with servers and each server includes a hypervisor to run multiple virtual machines. The network switch provides connectivity to all those servers.</a:t>
            </a:r>
          </a:p>
          <a:p>
            <a:endParaRPr lang="en-US" dirty="0"/>
          </a:p>
          <a:p>
            <a:r>
              <a:rPr lang="en-US" dirty="0"/>
              <a:t>Azure will provide the Microsoft Azure is a cloud computing platform which offers</a:t>
            </a:r>
          </a:p>
          <a:p>
            <a:endParaRPr lang="en-US" dirty="0"/>
          </a:p>
          <a:p>
            <a:r>
              <a:rPr lang="en-US" dirty="0"/>
              <a:t>    Infrastructure as a service (IaaS).</a:t>
            </a:r>
          </a:p>
          <a:p>
            <a:r>
              <a:rPr lang="en-US" dirty="0"/>
              <a:t>    Platform as a service (PaaS).</a:t>
            </a:r>
          </a:p>
          <a:p>
            <a:r>
              <a:rPr lang="en-US" dirty="0"/>
              <a:t>    Software as a service (SaaS).</a:t>
            </a:r>
          </a:p>
        </p:txBody>
      </p:sp>
    </p:spTree>
    <p:extLst>
      <p:ext uri="{BB962C8B-B14F-4D97-AF65-F5344CB8AC3E}">
        <p14:creationId xmlns:p14="http://schemas.microsoft.com/office/powerpoint/2010/main" val="42583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200" kern="1200" dirty="0">
                <a:solidFill>
                  <a:srgbClr val="FFFFFF"/>
                </a:solidFill>
                <a:latin typeface="+mj-lt"/>
                <a:ea typeface="+mj-ea"/>
                <a:cs typeface="+mj-cs"/>
              </a:rPr>
              <a:t>Azure Identity - Microsoft </a:t>
            </a:r>
            <a:r>
              <a:rPr lang="en-US" sz="3200" kern="1200" dirty="0" err="1">
                <a:solidFill>
                  <a:srgbClr val="FFFFFF"/>
                </a:solidFill>
                <a:latin typeface="+mj-lt"/>
                <a:ea typeface="+mj-ea"/>
                <a:cs typeface="+mj-cs"/>
              </a:rPr>
              <a:t>Entra</a:t>
            </a:r>
            <a:endParaRPr lang="en-US" sz="33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Tree>
    <p:extLst>
      <p:ext uri="{BB962C8B-B14F-4D97-AF65-F5344CB8AC3E}">
        <p14:creationId xmlns:p14="http://schemas.microsoft.com/office/powerpoint/2010/main" val="672488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t>
            </a:r>
            <a:r>
              <a:rPr lang="en-US" sz="3600" kern="1200">
                <a:solidFill>
                  <a:srgbClr val="FFFFFF"/>
                </a:solidFill>
                <a:latin typeface="+mj-lt"/>
                <a:ea typeface="+mj-ea"/>
                <a:cs typeface="+mj-cs"/>
              </a:rPr>
              <a:t>Compute - VM</a:t>
            </a:r>
            <a:endParaRPr lang="en-US" sz="3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A91F707B-939A-F8D1-6735-D94299CB63A1}"/>
              </a:ext>
            </a:extLst>
          </p:cNvPr>
          <p:cNvPicPr>
            <a:picLocks noChangeAspect="1"/>
          </p:cNvPicPr>
          <p:nvPr/>
        </p:nvPicPr>
        <p:blipFill>
          <a:blip r:embed="rId2"/>
          <a:stretch>
            <a:fillRect/>
          </a:stretch>
        </p:blipFill>
        <p:spPr>
          <a:xfrm>
            <a:off x="1466080" y="5092006"/>
            <a:ext cx="1498793" cy="93674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1C87B4A5-B6F9-925D-2E61-F17B8515EDB6}"/>
              </a:ext>
            </a:extLst>
          </p:cNvPr>
          <p:cNvSpPr txBox="1"/>
          <p:nvPr/>
        </p:nvSpPr>
        <p:spPr>
          <a:xfrm>
            <a:off x="4927476" y="1967266"/>
            <a:ext cx="6096000" cy="2308324"/>
          </a:xfrm>
          <a:prstGeom prst="rect">
            <a:avLst/>
          </a:prstGeom>
          <a:noFill/>
        </p:spPr>
        <p:txBody>
          <a:bodyPr wrap="square">
            <a:spAutoFit/>
          </a:bodyPr>
          <a:lstStyle/>
          <a:p>
            <a:r>
              <a:rPr lang="en-US" dirty="0"/>
              <a:t>A virtual machine is like a physical computer but it is actually a digital version of it. Actually, it is not so much different from physical computers because they have also memory, CPU, as well as they have disks to store our data or various files and one more interesting thing is that they can also connect to the internet. So we can say that a VM is actually the software-defined computer that exists only as a code but is present on physical servers.</a:t>
            </a:r>
            <a:endParaRPr lang="ru-UA" dirty="0"/>
          </a:p>
        </p:txBody>
      </p:sp>
      <p:sp>
        <p:nvSpPr>
          <p:cNvPr id="8" name="TextBox 7">
            <a:extLst>
              <a:ext uri="{FF2B5EF4-FFF2-40B4-BE49-F238E27FC236}">
                <a16:creationId xmlns:a16="http://schemas.microsoft.com/office/drawing/2014/main" id="{2C1EB47E-EE6C-4138-1730-2A3394B59E2D}"/>
              </a:ext>
            </a:extLst>
          </p:cNvPr>
          <p:cNvSpPr txBox="1"/>
          <p:nvPr/>
        </p:nvSpPr>
        <p:spPr>
          <a:xfrm>
            <a:off x="5347855" y="4900471"/>
            <a:ext cx="4765964" cy="276999"/>
          </a:xfrm>
          <a:prstGeom prst="rect">
            <a:avLst/>
          </a:prstGeom>
          <a:noFill/>
        </p:spPr>
        <p:txBody>
          <a:bodyPr wrap="square">
            <a:spAutoFit/>
          </a:bodyPr>
          <a:lstStyle/>
          <a:p>
            <a:r>
              <a:rPr lang="en-US" sz="1200" dirty="0"/>
              <a:t>https://www.geeksforgeeks.org/what-are-azure-virtual-machines/</a:t>
            </a:r>
            <a:endParaRPr lang="ru-UA" sz="1200" dirty="0"/>
          </a:p>
        </p:txBody>
      </p:sp>
    </p:spTree>
    <p:extLst>
      <p:ext uri="{BB962C8B-B14F-4D97-AF65-F5344CB8AC3E}">
        <p14:creationId xmlns:p14="http://schemas.microsoft.com/office/powerpoint/2010/main" val="4118740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t>
            </a:r>
            <a:r>
              <a:rPr lang="en-US" sz="3600" dirty="0">
                <a:solidFill>
                  <a:srgbClr val="FFFFFF"/>
                </a:solidFill>
              </a:rPr>
              <a:t>Compute – Function App</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B8E58B54-E643-3336-CDC4-A483A1B31172}"/>
              </a:ext>
            </a:extLst>
          </p:cNvPr>
          <p:cNvSpPr txBox="1"/>
          <p:nvPr/>
        </p:nvSpPr>
        <p:spPr>
          <a:xfrm>
            <a:off x="4655128" y="1929200"/>
            <a:ext cx="6096000" cy="2585323"/>
          </a:xfrm>
          <a:prstGeom prst="rect">
            <a:avLst/>
          </a:prstGeom>
          <a:noFill/>
        </p:spPr>
        <p:txBody>
          <a:bodyPr wrap="square">
            <a:spAutoFit/>
          </a:bodyPr>
          <a:lstStyle/>
          <a:p>
            <a:r>
              <a:rPr lang="en-US" dirty="0"/>
              <a:t>Azure Functions is a serverless computing service provided by Microsoft Azure to help us run tasks on a schedule like processing data, working with the Internet of Things (IoT), and integrating systems. We can also use them to develop server-less applications, simple APIs, and microservices. This helps us be efficient by just writing code to solve our current problem.</a:t>
            </a:r>
          </a:p>
          <a:p>
            <a:r>
              <a:rPr lang="en-US" dirty="0"/>
              <a:t>There are many more integration and automation services that can be used to automate the process and define inputs, conditions, actions, and output.</a:t>
            </a:r>
            <a:endParaRPr lang="ru-UA" dirty="0"/>
          </a:p>
        </p:txBody>
      </p:sp>
      <p:sp>
        <p:nvSpPr>
          <p:cNvPr id="11" name="TextBox 10">
            <a:extLst>
              <a:ext uri="{FF2B5EF4-FFF2-40B4-BE49-F238E27FC236}">
                <a16:creationId xmlns:a16="http://schemas.microsoft.com/office/drawing/2014/main" id="{52C8C12C-ABEB-D15B-CC92-96493023A197}"/>
              </a:ext>
            </a:extLst>
          </p:cNvPr>
          <p:cNvSpPr txBox="1"/>
          <p:nvPr/>
        </p:nvSpPr>
        <p:spPr>
          <a:xfrm>
            <a:off x="3976255" y="5413184"/>
            <a:ext cx="4572000" cy="276999"/>
          </a:xfrm>
          <a:prstGeom prst="rect">
            <a:avLst/>
          </a:prstGeom>
          <a:noFill/>
        </p:spPr>
        <p:txBody>
          <a:bodyPr wrap="square">
            <a:spAutoFit/>
          </a:bodyPr>
          <a:lstStyle/>
          <a:p>
            <a:r>
              <a:rPr lang="en-US" sz="1200" dirty="0"/>
              <a:t>https://www.geeksforgeeks.org/what-is-microsoft-azure-functions/</a:t>
            </a:r>
            <a:endParaRPr lang="ru-UA" sz="1200" dirty="0"/>
          </a:p>
        </p:txBody>
      </p:sp>
    </p:spTree>
    <p:extLst>
      <p:ext uri="{BB962C8B-B14F-4D97-AF65-F5344CB8AC3E}">
        <p14:creationId xmlns:p14="http://schemas.microsoft.com/office/powerpoint/2010/main" val="4057990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Azure </a:t>
            </a:r>
            <a:r>
              <a:rPr lang="en-US" sz="3600" dirty="0">
                <a:solidFill>
                  <a:srgbClr val="FFFFFF"/>
                </a:solidFill>
              </a:rPr>
              <a:t>Compute – Azure Container Instances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33597F75-C7E9-EB39-45C7-0BBD5649CD90}"/>
              </a:ext>
            </a:extLst>
          </p:cNvPr>
          <p:cNvSpPr txBox="1"/>
          <p:nvPr/>
        </p:nvSpPr>
        <p:spPr>
          <a:xfrm>
            <a:off x="4927476" y="1394234"/>
            <a:ext cx="6096000" cy="3693319"/>
          </a:xfrm>
          <a:prstGeom prst="rect">
            <a:avLst/>
          </a:prstGeom>
          <a:noFill/>
        </p:spPr>
        <p:txBody>
          <a:bodyPr wrap="square">
            <a:spAutoFit/>
          </a:bodyPr>
          <a:lstStyle/>
          <a:p>
            <a:r>
              <a:rPr lang="en-US" dirty="0"/>
              <a:t>Azure Container Instances (ACI) is a fully managed service for deploying and running containerized applications in Azure. It allows you to specify the exact number of CPU cores and amount of memory that your container needs, and it automatically allocates the resources to your container when it is deployed. ACI is designed to be easy to use and requires no upfront investment in infrastructure. It is well-suited for development and testing scenarios, as well as for deploying small, bursty workloads that start and stop quickly. ACI integrates with other Azure services such as Azure Functions and Azure Monitor, and it supports a wide range of container orchestration platforms including Docker, Kubernetes, and Azure Batch.</a:t>
            </a:r>
            <a:endParaRPr lang="ru-UA" dirty="0"/>
          </a:p>
        </p:txBody>
      </p:sp>
      <p:sp>
        <p:nvSpPr>
          <p:cNvPr id="8" name="TextBox 7">
            <a:extLst>
              <a:ext uri="{FF2B5EF4-FFF2-40B4-BE49-F238E27FC236}">
                <a16:creationId xmlns:a16="http://schemas.microsoft.com/office/drawing/2014/main" id="{47E2BEA7-BC4B-5ED9-06E5-48C28E02E92E}"/>
              </a:ext>
            </a:extLst>
          </p:cNvPr>
          <p:cNvSpPr txBox="1"/>
          <p:nvPr/>
        </p:nvSpPr>
        <p:spPr>
          <a:xfrm>
            <a:off x="3865418" y="5444952"/>
            <a:ext cx="5084618" cy="276999"/>
          </a:xfrm>
          <a:prstGeom prst="rect">
            <a:avLst/>
          </a:prstGeom>
          <a:noFill/>
        </p:spPr>
        <p:txBody>
          <a:bodyPr wrap="square">
            <a:spAutoFit/>
          </a:bodyPr>
          <a:lstStyle/>
          <a:p>
            <a:r>
              <a:rPr lang="en-US" sz="1200" dirty="0"/>
              <a:t>https://www.geeksforgeeks.org/introduction-to-azure-container-instances/</a:t>
            </a:r>
            <a:endParaRPr lang="ru-UA" sz="1200" dirty="0"/>
          </a:p>
        </p:txBody>
      </p:sp>
    </p:spTree>
    <p:extLst>
      <p:ext uri="{BB962C8B-B14F-4D97-AF65-F5344CB8AC3E}">
        <p14:creationId xmlns:p14="http://schemas.microsoft.com/office/powerpoint/2010/main" val="3040223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 Storage Accounts</a:t>
            </a:r>
          </a:p>
        </p:txBody>
      </p:sp>
      <p:pic>
        <p:nvPicPr>
          <p:cNvPr id="4" name="Picture 3">
            <a:extLst>
              <a:ext uri="{FF2B5EF4-FFF2-40B4-BE49-F238E27FC236}">
                <a16:creationId xmlns:a16="http://schemas.microsoft.com/office/drawing/2014/main" id="{434808D8-9B40-EE3F-5B67-B5C4ECE37F68}"/>
              </a:ext>
            </a:extLst>
          </p:cNvPr>
          <p:cNvPicPr>
            <a:picLocks noChangeAspect="1"/>
          </p:cNvPicPr>
          <p:nvPr/>
        </p:nvPicPr>
        <p:blipFill>
          <a:blip r:embed="rId2"/>
          <a:stretch>
            <a:fillRect/>
          </a:stretch>
        </p:blipFill>
        <p:spPr>
          <a:xfrm>
            <a:off x="1531733" y="4984762"/>
            <a:ext cx="1294595" cy="129459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C8759947-2535-A50E-C6DF-79B29DA36D32}"/>
              </a:ext>
            </a:extLst>
          </p:cNvPr>
          <p:cNvSpPr txBox="1"/>
          <p:nvPr/>
        </p:nvSpPr>
        <p:spPr>
          <a:xfrm>
            <a:off x="4927476" y="2086732"/>
            <a:ext cx="6096000" cy="2308324"/>
          </a:xfrm>
          <a:prstGeom prst="rect">
            <a:avLst/>
          </a:prstGeom>
          <a:noFill/>
        </p:spPr>
        <p:txBody>
          <a:bodyPr wrap="square">
            <a:spAutoFit/>
          </a:bodyPr>
          <a:lstStyle/>
          <a:p>
            <a:r>
              <a:rPr lang="en-US" dirty="0"/>
              <a:t>Azure Storage Account is a storage account that is a resource that acts as a container that groups all the data services from Azure storage (Azure blobs, Azure files, Azure Queues, and Azure Tables). This helps us manage all of them as a group. The policies we specify while creating the storage account or making changes after the creation applies to all the services inside the account. Deleting a storage account deletes all the storage services deployed and the data stored inside it.</a:t>
            </a:r>
            <a:endParaRPr lang="ru-UA" dirty="0"/>
          </a:p>
        </p:txBody>
      </p:sp>
      <p:sp>
        <p:nvSpPr>
          <p:cNvPr id="8" name="TextBox 7">
            <a:extLst>
              <a:ext uri="{FF2B5EF4-FFF2-40B4-BE49-F238E27FC236}">
                <a16:creationId xmlns:a16="http://schemas.microsoft.com/office/drawing/2014/main" id="{F292E385-DB42-6361-7AA5-709A361F226F}"/>
              </a:ext>
            </a:extLst>
          </p:cNvPr>
          <p:cNvSpPr txBox="1"/>
          <p:nvPr/>
        </p:nvSpPr>
        <p:spPr>
          <a:xfrm>
            <a:off x="4696690" y="5237203"/>
            <a:ext cx="6096000" cy="276999"/>
          </a:xfrm>
          <a:prstGeom prst="rect">
            <a:avLst/>
          </a:prstGeom>
          <a:noFill/>
        </p:spPr>
        <p:txBody>
          <a:bodyPr wrap="square">
            <a:spAutoFit/>
          </a:bodyPr>
          <a:lstStyle/>
          <a:p>
            <a:r>
              <a:rPr lang="en-US" sz="1200" dirty="0"/>
              <a:t>https://www.geeksforgeeks.org/microsoft-azure-storage-accounts/?ref=lbp</a:t>
            </a:r>
            <a:endParaRPr lang="ru-UA" sz="1200" dirty="0"/>
          </a:p>
        </p:txBody>
      </p:sp>
    </p:spTree>
    <p:extLst>
      <p:ext uri="{BB962C8B-B14F-4D97-AF65-F5344CB8AC3E}">
        <p14:creationId xmlns:p14="http://schemas.microsoft.com/office/powerpoint/2010/main" val="4103443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Disk Storage</a:t>
            </a:r>
          </a:p>
        </p:txBody>
      </p:sp>
      <p:pic>
        <p:nvPicPr>
          <p:cNvPr id="5" name="Picture 4">
            <a:extLst>
              <a:ext uri="{FF2B5EF4-FFF2-40B4-BE49-F238E27FC236}">
                <a16:creationId xmlns:a16="http://schemas.microsoft.com/office/drawing/2014/main" id="{59EC6999-954D-E7E0-8D23-E784949428CB}"/>
              </a:ext>
            </a:extLst>
          </p:cNvPr>
          <p:cNvPicPr>
            <a:picLocks noChangeAspect="1"/>
          </p:cNvPicPr>
          <p:nvPr/>
        </p:nvPicPr>
        <p:blipFill>
          <a:blip r:embed="rId2"/>
          <a:stretch>
            <a:fillRect/>
          </a:stretch>
        </p:blipFill>
        <p:spPr>
          <a:xfrm>
            <a:off x="1836208" y="5054145"/>
            <a:ext cx="1013884" cy="57791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ED429267-F412-EA48-A37D-66E3A626D366}"/>
              </a:ext>
            </a:extLst>
          </p:cNvPr>
          <p:cNvSpPr txBox="1"/>
          <p:nvPr/>
        </p:nvSpPr>
        <p:spPr>
          <a:xfrm>
            <a:off x="4378036" y="457200"/>
            <a:ext cx="7412182" cy="5016758"/>
          </a:xfrm>
          <a:prstGeom prst="rect">
            <a:avLst/>
          </a:prstGeom>
          <a:noFill/>
        </p:spPr>
        <p:txBody>
          <a:bodyPr wrap="square">
            <a:spAutoFit/>
          </a:bodyPr>
          <a:lstStyle/>
          <a:p>
            <a:r>
              <a:rPr lang="en-US" sz="1600" dirty="0"/>
              <a:t>Azure Disk Storage is the only shared cloud block storage that supports both Windows and Linux-based clustered or high-availability applications via Azure shared disks.</a:t>
            </a:r>
          </a:p>
          <a:p>
            <a:endParaRPr lang="en-US" sz="1600" dirty="0"/>
          </a:p>
          <a:p>
            <a:r>
              <a:rPr lang="en-US" sz="1600" dirty="0"/>
              <a:t>There are two types of Disks in Azure :</a:t>
            </a:r>
          </a:p>
          <a:p>
            <a:endParaRPr lang="en-US" sz="1600" dirty="0"/>
          </a:p>
          <a:p>
            <a:r>
              <a:rPr lang="en-US" sz="1600" dirty="0"/>
              <a:t>    Managed Disks</a:t>
            </a:r>
          </a:p>
          <a:p>
            <a:r>
              <a:rPr lang="en-US" sz="1600" dirty="0"/>
              <a:t>    Unmanaged Disks.</a:t>
            </a:r>
          </a:p>
          <a:p>
            <a:endParaRPr lang="en-US" sz="1600" dirty="0"/>
          </a:p>
          <a:p>
            <a:r>
              <a:rPr lang="en-US" sz="1600" dirty="0"/>
              <a:t>Managed Disks</a:t>
            </a:r>
          </a:p>
          <a:p>
            <a:endParaRPr lang="en-US" sz="1600" dirty="0"/>
          </a:p>
          <a:p>
            <a:r>
              <a:rPr lang="en-US" sz="1600" dirty="0"/>
              <a:t>    Simplest option</a:t>
            </a:r>
          </a:p>
          <a:p>
            <a:r>
              <a:rPr lang="en-US" sz="1600" dirty="0"/>
              <a:t>    Lower management overhead as Azure manages the storage accounts.</a:t>
            </a:r>
          </a:p>
          <a:p>
            <a:r>
              <a:rPr lang="en-US" sz="1600" dirty="0"/>
              <a:t>    Only LRS replication mode is currently available</a:t>
            </a:r>
          </a:p>
          <a:p>
            <a:endParaRPr lang="en-US" sz="1600" dirty="0"/>
          </a:p>
          <a:p>
            <a:r>
              <a:rPr lang="en-US" sz="1600" dirty="0"/>
              <a:t>To know how to host a Static Website with Azure Storage</a:t>
            </a:r>
          </a:p>
          <a:p>
            <a:r>
              <a:rPr lang="en-US" sz="1600" dirty="0"/>
              <a:t>Unmanaged Disks</a:t>
            </a:r>
          </a:p>
          <a:p>
            <a:endParaRPr lang="en-US" sz="1600" dirty="0"/>
          </a:p>
          <a:p>
            <a:r>
              <a:rPr lang="en-US" sz="1600" dirty="0"/>
              <a:t>    DIY option</a:t>
            </a:r>
          </a:p>
          <a:p>
            <a:r>
              <a:rPr lang="en-US" sz="1600" dirty="0"/>
              <a:t>    Management overhead (20000 IOPS per storage account limit)</a:t>
            </a:r>
          </a:p>
          <a:p>
            <a:r>
              <a:rPr lang="en-US" sz="1600" dirty="0"/>
              <a:t>    Supports all replication  modes  (LRS, ZRS, GRS, RA-GRS)</a:t>
            </a:r>
          </a:p>
        </p:txBody>
      </p:sp>
      <p:sp>
        <p:nvSpPr>
          <p:cNvPr id="8" name="TextBox 7">
            <a:extLst>
              <a:ext uri="{FF2B5EF4-FFF2-40B4-BE49-F238E27FC236}">
                <a16:creationId xmlns:a16="http://schemas.microsoft.com/office/drawing/2014/main" id="{A172E53A-21D7-92EC-40FA-94193D2C3940}"/>
              </a:ext>
            </a:extLst>
          </p:cNvPr>
          <p:cNvSpPr txBox="1"/>
          <p:nvPr/>
        </p:nvSpPr>
        <p:spPr>
          <a:xfrm>
            <a:off x="3657600" y="6001749"/>
            <a:ext cx="6096000" cy="276999"/>
          </a:xfrm>
          <a:prstGeom prst="rect">
            <a:avLst/>
          </a:prstGeom>
          <a:noFill/>
        </p:spPr>
        <p:txBody>
          <a:bodyPr wrap="square">
            <a:spAutoFit/>
          </a:bodyPr>
          <a:lstStyle/>
          <a:p>
            <a:r>
              <a:rPr lang="en-US" sz="1200" dirty="0"/>
              <a:t>https://www.geeksforgeeks.org/microsoft-azure-disk-storage-in-microsoft-azure/?ref=lbp</a:t>
            </a:r>
            <a:endParaRPr lang="ru-UA" sz="1200" dirty="0"/>
          </a:p>
        </p:txBody>
      </p:sp>
    </p:spTree>
    <p:extLst>
      <p:ext uri="{BB962C8B-B14F-4D97-AF65-F5344CB8AC3E}">
        <p14:creationId xmlns:p14="http://schemas.microsoft.com/office/powerpoint/2010/main" val="3743280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 </a:t>
            </a:r>
            <a:r>
              <a:rPr lang="en-US" sz="3600" kern="1200">
                <a:solidFill>
                  <a:srgbClr val="FFFFFF"/>
                </a:solidFill>
                <a:latin typeface="+mj-lt"/>
                <a:ea typeface="+mj-ea"/>
                <a:cs typeface="+mj-cs"/>
              </a:rPr>
              <a:t>Virtual Network</a:t>
            </a:r>
            <a:endParaRPr lang="en-US" sz="3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2F1F014F-1E04-C6CB-13FB-8D68B70132ED}"/>
              </a:ext>
            </a:extLst>
          </p:cNvPr>
          <p:cNvPicPr>
            <a:picLocks noChangeAspect="1"/>
          </p:cNvPicPr>
          <p:nvPr/>
        </p:nvPicPr>
        <p:blipFill>
          <a:blip r:embed="rId2"/>
          <a:stretch>
            <a:fillRect/>
          </a:stretch>
        </p:blipFill>
        <p:spPr>
          <a:xfrm>
            <a:off x="1559026" y="5153519"/>
            <a:ext cx="1184174" cy="11723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DB6CB795-7346-F9A6-DFE0-FF33ACCFD630}"/>
              </a:ext>
            </a:extLst>
          </p:cNvPr>
          <p:cNvSpPr txBox="1"/>
          <p:nvPr/>
        </p:nvSpPr>
        <p:spPr>
          <a:xfrm>
            <a:off x="4765964" y="1195196"/>
            <a:ext cx="6096000" cy="3693319"/>
          </a:xfrm>
          <a:prstGeom prst="rect">
            <a:avLst/>
          </a:prstGeom>
          <a:noFill/>
        </p:spPr>
        <p:txBody>
          <a:bodyPr wrap="square">
            <a:spAutoFit/>
          </a:bodyPr>
          <a:lstStyle/>
          <a:p>
            <a:r>
              <a:rPr lang="en-US" dirty="0"/>
              <a:t>It is a representation of the on-premises network on the cloud. It helps us logically isolate the Azure cloud network dedicated to our subscription. It helps us to manage and provision virtual private networks in Azure, link the virtual networks with other virtual networks in Azure, or with on-premises IT infrastructure and networks that help us create hybrid or cross-premises solutions. </a:t>
            </a:r>
          </a:p>
          <a:p>
            <a:endParaRPr lang="en-US" dirty="0"/>
          </a:p>
          <a:p>
            <a:r>
              <a:rPr lang="en-US" dirty="0"/>
              <a:t>Each virtual network we create has its own Classless Inter-Domain Routing (CIDR) block and can be linked with other virtual and on-premises networks of the CIDR blocks that do not overlap. We also have control of DNS server settings and segmentation of the virtual networks into the subnets.</a:t>
            </a:r>
            <a:endParaRPr lang="ru-UA" dirty="0"/>
          </a:p>
        </p:txBody>
      </p:sp>
      <p:sp>
        <p:nvSpPr>
          <p:cNvPr id="8" name="TextBox 7">
            <a:extLst>
              <a:ext uri="{FF2B5EF4-FFF2-40B4-BE49-F238E27FC236}">
                <a16:creationId xmlns:a16="http://schemas.microsoft.com/office/drawing/2014/main" id="{05B6F4ED-F618-2234-26E6-B41FC5967CC3}"/>
              </a:ext>
            </a:extLst>
          </p:cNvPr>
          <p:cNvSpPr txBox="1"/>
          <p:nvPr/>
        </p:nvSpPr>
        <p:spPr>
          <a:xfrm>
            <a:off x="4673726" y="5524304"/>
            <a:ext cx="5079874" cy="276999"/>
          </a:xfrm>
          <a:prstGeom prst="rect">
            <a:avLst/>
          </a:prstGeom>
          <a:noFill/>
        </p:spPr>
        <p:txBody>
          <a:bodyPr wrap="square">
            <a:spAutoFit/>
          </a:bodyPr>
          <a:lstStyle/>
          <a:p>
            <a:r>
              <a:rPr lang="ru-UA" sz="1200" dirty="0"/>
              <a:t>https://www.geeksforgeeks.org/microsoft-azure-virtual-network/?ref=lbp</a:t>
            </a:r>
          </a:p>
        </p:txBody>
      </p:sp>
    </p:spTree>
    <p:extLst>
      <p:ext uri="{BB962C8B-B14F-4D97-AF65-F5344CB8AC3E}">
        <p14:creationId xmlns:p14="http://schemas.microsoft.com/office/powerpoint/2010/main" val="367417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Cloud Computing?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38F47687-F9D0-84E7-D4D6-486991B7E8E0}"/>
              </a:ext>
            </a:extLst>
          </p:cNvPr>
          <p:cNvSpPr txBox="1"/>
          <p:nvPr/>
        </p:nvSpPr>
        <p:spPr>
          <a:xfrm>
            <a:off x="4527804" y="1305341"/>
            <a:ext cx="6096000" cy="4247317"/>
          </a:xfrm>
          <a:prstGeom prst="rect">
            <a:avLst/>
          </a:prstGeom>
          <a:noFill/>
        </p:spPr>
        <p:txBody>
          <a:bodyPr wrap="square">
            <a:spAutoFit/>
          </a:bodyPr>
          <a:lstStyle/>
          <a:p>
            <a:r>
              <a:rPr lang="en-US" dirty="0"/>
              <a:t>Cloud Computing means storing and accessing the data and programs on remote servers that are hosted on the internet instead of the computer’s hard drive or local server. Cloud computing is also referred to as Internet-based computing, it is a technology where the resource is provided as a service through the Internet to the user. The data that is stored can be files, images, documents, or any other storable document.</a:t>
            </a:r>
          </a:p>
          <a:p>
            <a:endParaRPr lang="en-US" dirty="0"/>
          </a:p>
          <a:p>
            <a:r>
              <a:rPr lang="en-US" dirty="0"/>
              <a:t>The following are some of the Operations that can be performed with Cloud Computing</a:t>
            </a:r>
          </a:p>
          <a:p>
            <a:endParaRPr lang="en-US" dirty="0"/>
          </a:p>
          <a:p>
            <a:r>
              <a:rPr lang="en-US" dirty="0"/>
              <a:t>    Storage, backup, and recovery of data</a:t>
            </a:r>
          </a:p>
          <a:p>
            <a:r>
              <a:rPr lang="en-US" dirty="0"/>
              <a:t>    Delivery of software on demand</a:t>
            </a:r>
          </a:p>
          <a:p>
            <a:r>
              <a:rPr lang="en-US" dirty="0"/>
              <a:t>    Development of new applications and services</a:t>
            </a:r>
          </a:p>
          <a:p>
            <a:r>
              <a:rPr lang="en-US" dirty="0"/>
              <a:t>    Streaming videos and audio</a:t>
            </a:r>
          </a:p>
        </p:txBody>
      </p:sp>
    </p:spTree>
    <p:extLst>
      <p:ext uri="{BB962C8B-B14F-4D97-AF65-F5344CB8AC3E}">
        <p14:creationId xmlns:p14="http://schemas.microsoft.com/office/powerpoint/2010/main" val="419748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Cloud Computing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562D6EBE-B73B-0057-1E36-A503E8178585}"/>
              </a:ext>
            </a:extLst>
          </p:cNvPr>
          <p:cNvSpPr txBox="1"/>
          <p:nvPr/>
        </p:nvSpPr>
        <p:spPr>
          <a:xfrm>
            <a:off x="4065031" y="405706"/>
            <a:ext cx="7820889" cy="8217634"/>
          </a:xfrm>
          <a:prstGeom prst="rect">
            <a:avLst/>
          </a:prstGeom>
          <a:noFill/>
        </p:spPr>
        <p:txBody>
          <a:bodyPr wrap="square">
            <a:spAutoFit/>
          </a:bodyPr>
          <a:lstStyle/>
          <a:p>
            <a:r>
              <a:rPr lang="en-US" sz="1200" dirty="0"/>
              <a:t>The following are the types of Cloud Computing:</a:t>
            </a:r>
          </a:p>
          <a:p>
            <a:endParaRPr lang="en-US" sz="1200" dirty="0"/>
          </a:p>
          <a:p>
            <a:r>
              <a:rPr lang="en-US" sz="1200" dirty="0"/>
              <a:t>    Infrastructure as a Service (IaaS)</a:t>
            </a:r>
          </a:p>
          <a:p>
            <a:r>
              <a:rPr lang="en-US" sz="1200" dirty="0"/>
              <a:t>    Platform as a Service (PaaS)</a:t>
            </a:r>
          </a:p>
          <a:p>
            <a:r>
              <a:rPr lang="en-US" sz="1200" dirty="0"/>
              <a:t>    Software as a Service (SaaS)</a:t>
            </a:r>
          </a:p>
          <a:p>
            <a:endParaRPr lang="en-US" sz="1200" dirty="0"/>
          </a:p>
          <a:p>
            <a:r>
              <a:rPr lang="en-US" sz="1200" dirty="0"/>
              <a:t>Infrastructure as a Service ( IaaS )</a:t>
            </a:r>
          </a:p>
          <a:p>
            <a:endParaRPr lang="en-US" sz="1200" dirty="0"/>
          </a:p>
          <a:p>
            <a:r>
              <a:rPr lang="en-US" sz="1200" dirty="0"/>
              <a:t>    Flexibility and Control: IaaS comes up with providing virtualized computing resources such as VMs, Storage, and networks facilitating users with control over the Operating system and applications.</a:t>
            </a:r>
          </a:p>
          <a:p>
            <a:r>
              <a:rPr lang="en-US" sz="1200" dirty="0"/>
              <a:t>    Reducing Expenses of Hardware: IaaS provides business cost savings with the elimination of physical infrastructure investments making it cost-effective.</a:t>
            </a:r>
          </a:p>
          <a:p>
            <a:r>
              <a:rPr lang="en-US" sz="1200" dirty="0"/>
              <a:t>    Scalability of Resources: The cloud provides in scaling of hardware resources up or down as per demand facilitating optimal performance with cost efficiency.</a:t>
            </a:r>
          </a:p>
          <a:p>
            <a:endParaRPr lang="en-US" sz="1200" dirty="0"/>
          </a:p>
          <a:p>
            <a:r>
              <a:rPr lang="en-US" sz="1200" dirty="0"/>
              <a:t>Platform as a Service ( PaaS )</a:t>
            </a:r>
          </a:p>
          <a:p>
            <a:endParaRPr lang="en-US" sz="1200" dirty="0"/>
          </a:p>
          <a:p>
            <a:r>
              <a:rPr lang="en-US" sz="1200" dirty="0"/>
              <a:t>    Simplifying the Development: Platform as a Service offers application development by keeping the underlying Infrastructure as an Abstraction. It helps the developers to completely focus on application logic ( Code ) and background operations are completely managed by the AWS platform.</a:t>
            </a:r>
          </a:p>
          <a:p>
            <a:r>
              <a:rPr lang="en-US" sz="1200" dirty="0"/>
              <a:t>    Enhancing Efficiency and Productivity: PaaS lowers the Management of Infrastructure complexity, speeding up the Execution time and bringing the updates quickly to market by streamlining the development process.</a:t>
            </a:r>
          </a:p>
          <a:p>
            <a:r>
              <a:rPr lang="en-US" sz="1200" dirty="0"/>
              <a:t>    Automation of Scaling: Management of resource scaling, guaranteeing the program’s workload efficiency is ensured by PaaS.</a:t>
            </a:r>
          </a:p>
          <a:p>
            <a:endParaRPr lang="en-US" sz="1200" dirty="0"/>
          </a:p>
          <a:p>
            <a:r>
              <a:rPr lang="en-US" sz="1200" dirty="0"/>
              <a:t>SaaS (software as a service)</a:t>
            </a:r>
          </a:p>
          <a:p>
            <a:endParaRPr lang="en-US" sz="1200" dirty="0"/>
          </a:p>
          <a:p>
            <a:r>
              <a:rPr lang="en-US" sz="1200" dirty="0"/>
              <a:t>    Collaboration And Accessibility: Software as a Service (SaaS) helps users to easily access applications without having the requirement of local installations. It is fully managed by the AWS Software working as a service over the internet encouraging effortless cooperation and ease of access.</a:t>
            </a:r>
          </a:p>
          <a:p>
            <a:r>
              <a:rPr lang="en-US" sz="1200" dirty="0"/>
              <a:t>    Automation of Updates: SaaS providers manage the handling of software maintenance with automatic latest updates ensuring users gain experience with the latest features and security patches.</a:t>
            </a:r>
          </a:p>
          <a:p>
            <a:r>
              <a:rPr lang="en-US" sz="1200" dirty="0"/>
              <a:t>    Cost Efficiency: SaaS acts as a cost-effective solution by reducing the overhead of IT support by eliminating the need for individual software licenses.</a:t>
            </a:r>
          </a:p>
          <a:p>
            <a:endParaRPr lang="en-US" sz="1200" dirty="0"/>
          </a:p>
          <a:p>
            <a:r>
              <a:rPr lang="en-US" sz="1200" dirty="0"/>
              <a:t>Function as a Service (</a:t>
            </a:r>
            <a:r>
              <a:rPr lang="en-US" sz="1200" dirty="0" err="1"/>
              <a:t>FaaS</a:t>
            </a:r>
            <a:r>
              <a:rPr lang="en-US" sz="1200" dirty="0"/>
              <a:t>)</a:t>
            </a:r>
          </a:p>
          <a:p>
            <a:endParaRPr lang="en-US" sz="1200" dirty="0"/>
          </a:p>
          <a:p>
            <a:r>
              <a:rPr lang="en-US" sz="1200" dirty="0"/>
              <a:t>    Event-Driven Execution: </a:t>
            </a:r>
            <a:r>
              <a:rPr lang="en-US" sz="1200" dirty="0" err="1"/>
              <a:t>FaaS</a:t>
            </a:r>
            <a:r>
              <a:rPr lang="en-US" sz="1200" dirty="0"/>
              <a:t> helps in the maintenance of servers and infrastructure making users worry about it. </a:t>
            </a:r>
            <a:r>
              <a:rPr lang="en-US" sz="1200" dirty="0" err="1"/>
              <a:t>FaaS</a:t>
            </a:r>
            <a:r>
              <a:rPr lang="en-US" sz="1200" dirty="0"/>
              <a:t> facilitates the developers to run code as a response to the events.</a:t>
            </a:r>
          </a:p>
          <a:p>
            <a:r>
              <a:rPr lang="en-US" sz="1200" dirty="0"/>
              <a:t>    Cost Efficiency: </a:t>
            </a:r>
            <a:r>
              <a:rPr lang="en-US" sz="1200" dirty="0" err="1"/>
              <a:t>FaaS</a:t>
            </a:r>
            <a:r>
              <a:rPr lang="en-US" sz="1200" dirty="0"/>
              <a:t> facilitates cost efficiency by coming up with the principle “Pay as per you Run” for the computing resources used.</a:t>
            </a:r>
          </a:p>
          <a:p>
            <a:r>
              <a:rPr lang="en-US" sz="1200" dirty="0"/>
              <a:t>    Scalability and Agility: Serverless Architectures scale effortlessly in handing the workloads promoting agility in development and deployment.</a:t>
            </a:r>
          </a:p>
          <a:p>
            <a:r>
              <a:rPr lang="en-US" sz="1200" dirty="0"/>
              <a:t>    To know more about the Types of Cloud Computing Difference please read this article – IaaS vs PaaS vs SaaS</a:t>
            </a:r>
          </a:p>
        </p:txBody>
      </p:sp>
    </p:spTree>
    <p:extLst>
      <p:ext uri="{BB962C8B-B14F-4D97-AF65-F5344CB8AC3E}">
        <p14:creationId xmlns:p14="http://schemas.microsoft.com/office/powerpoint/2010/main" val="348042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Cloud</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C1A26D7C-58D1-543A-B910-E8C16E837655}"/>
              </a:ext>
            </a:extLst>
          </p:cNvPr>
          <p:cNvSpPr txBox="1"/>
          <p:nvPr/>
        </p:nvSpPr>
        <p:spPr>
          <a:xfrm>
            <a:off x="4752109" y="2066928"/>
            <a:ext cx="6096000" cy="1754326"/>
          </a:xfrm>
          <a:prstGeom prst="rect">
            <a:avLst/>
          </a:prstGeom>
          <a:noFill/>
        </p:spPr>
        <p:txBody>
          <a:bodyPr wrap="square">
            <a:spAutoFit/>
          </a:bodyPr>
          <a:lstStyle/>
          <a:p>
            <a:endParaRPr lang="en-US" dirty="0"/>
          </a:p>
          <a:p>
            <a:r>
              <a:rPr lang="en-US" dirty="0"/>
              <a:t>    Public cloud</a:t>
            </a:r>
          </a:p>
          <a:p>
            <a:r>
              <a:rPr lang="en-US" dirty="0"/>
              <a:t>    Private cloud</a:t>
            </a:r>
          </a:p>
          <a:p>
            <a:r>
              <a:rPr lang="en-US" dirty="0"/>
              <a:t>    Hybrid cloud</a:t>
            </a:r>
          </a:p>
          <a:p>
            <a:r>
              <a:rPr lang="en-US" dirty="0"/>
              <a:t>    Community cloud</a:t>
            </a:r>
          </a:p>
          <a:p>
            <a:r>
              <a:rPr lang="en-US" dirty="0"/>
              <a:t>    </a:t>
            </a:r>
            <a:r>
              <a:rPr lang="en-US" dirty="0" err="1"/>
              <a:t>Multicloud</a:t>
            </a:r>
            <a:endParaRPr lang="en-US" dirty="0"/>
          </a:p>
        </p:txBody>
      </p:sp>
    </p:spTree>
    <p:extLst>
      <p:ext uri="{BB962C8B-B14F-4D97-AF65-F5344CB8AC3E}">
        <p14:creationId xmlns:p14="http://schemas.microsoft.com/office/powerpoint/2010/main" val="116866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Public Cloud</a:t>
            </a:r>
          </a:p>
        </p:txBody>
      </p:sp>
      <p:pic>
        <p:nvPicPr>
          <p:cNvPr id="6" name="Picture 5" descr="A diagram of a cloud service&#10;&#10;Description automatically generated">
            <a:extLst>
              <a:ext uri="{FF2B5EF4-FFF2-40B4-BE49-F238E27FC236}">
                <a16:creationId xmlns:a16="http://schemas.microsoft.com/office/drawing/2014/main" id="{463EDD51-A65A-62EA-0307-F511DDFCF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3" y="5071606"/>
            <a:ext cx="1512648" cy="75632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CB982FA2-94EC-F746-45F7-B613976140B3}"/>
              </a:ext>
            </a:extLst>
          </p:cNvPr>
          <p:cNvSpPr txBox="1"/>
          <p:nvPr/>
        </p:nvSpPr>
        <p:spPr>
          <a:xfrm>
            <a:off x="4369377" y="1110118"/>
            <a:ext cx="7670223" cy="4339650"/>
          </a:xfrm>
          <a:prstGeom prst="rect">
            <a:avLst/>
          </a:prstGeom>
          <a:noFill/>
        </p:spPr>
        <p:txBody>
          <a:bodyPr wrap="square">
            <a:spAutoFit/>
          </a:bodyPr>
          <a:lstStyle/>
          <a:p>
            <a:r>
              <a:rPr lang="en-US" sz="1200" dirty="0"/>
              <a:t>Public clouds are managed by third parties which provide cloud services over the internet to the public, these services are available as pay-as-you-go billing models. </a:t>
            </a:r>
          </a:p>
          <a:p>
            <a:r>
              <a:rPr lang="en-US" sz="1200" dirty="0"/>
              <a:t>They offer solutions for minimizing IT infrastructure costs and become a good option for handling peak loads on the local infrastructure. Public clouds are the go-to option for small enterprises, which can start their businesses without large upfront investments by completely relying on public infrastructure for their IT needs. </a:t>
            </a:r>
          </a:p>
          <a:p>
            <a:r>
              <a:rPr lang="en-US" sz="1200" dirty="0"/>
              <a:t>The fundamental characteristics of public clouds are multitenancy. A public cloud is meant to serve multiple users, not a single customer. A user requires a virtual computing environment that is separated, and most likely isolated, from other users. </a:t>
            </a:r>
          </a:p>
          <a:p>
            <a:r>
              <a:rPr lang="en-US" sz="1200" dirty="0"/>
              <a:t>Public cloud</a:t>
            </a:r>
          </a:p>
          <a:p>
            <a:endParaRPr lang="en-US" sz="1200" dirty="0"/>
          </a:p>
          <a:p>
            <a:r>
              <a:rPr lang="en-US" sz="1200" dirty="0"/>
              <a:t>Advantages of using a Public  cloud are: </a:t>
            </a:r>
          </a:p>
          <a:p>
            <a:endParaRPr lang="en-US" sz="1200" dirty="0"/>
          </a:p>
          <a:p>
            <a:r>
              <a:rPr lang="en-US" sz="1200" dirty="0"/>
              <a:t>    High Scalability</a:t>
            </a:r>
          </a:p>
          <a:p>
            <a:r>
              <a:rPr lang="en-US" sz="1200" dirty="0"/>
              <a:t>    Cost Reduction</a:t>
            </a:r>
          </a:p>
          <a:p>
            <a:r>
              <a:rPr lang="en-US" sz="1200" dirty="0"/>
              <a:t>    Reliability and flexibility</a:t>
            </a:r>
          </a:p>
          <a:p>
            <a:r>
              <a:rPr lang="en-US" sz="1200" dirty="0"/>
              <a:t>    Disaster Recovery</a:t>
            </a:r>
          </a:p>
          <a:p>
            <a:endParaRPr lang="en-US" sz="1200" dirty="0"/>
          </a:p>
          <a:p>
            <a:r>
              <a:rPr lang="en-US" sz="1200" dirty="0"/>
              <a:t>Disadvantages of using a Public  cloud are: </a:t>
            </a:r>
          </a:p>
          <a:p>
            <a:endParaRPr lang="en-US" sz="1200" dirty="0"/>
          </a:p>
          <a:p>
            <a:r>
              <a:rPr lang="en-US" sz="1200" dirty="0"/>
              <a:t>    Loss of control over data</a:t>
            </a:r>
          </a:p>
          <a:p>
            <a:r>
              <a:rPr lang="en-US" sz="1200" dirty="0"/>
              <a:t>    Data security and privacy</a:t>
            </a:r>
          </a:p>
          <a:p>
            <a:r>
              <a:rPr lang="en-US" sz="1200" dirty="0"/>
              <a:t>    Limited Visibility</a:t>
            </a:r>
          </a:p>
          <a:p>
            <a:r>
              <a:rPr lang="en-US" sz="1200" dirty="0"/>
              <a:t>    Unpredictable cost</a:t>
            </a:r>
          </a:p>
        </p:txBody>
      </p:sp>
    </p:spTree>
    <p:extLst>
      <p:ext uri="{BB962C8B-B14F-4D97-AF65-F5344CB8AC3E}">
        <p14:creationId xmlns:p14="http://schemas.microsoft.com/office/powerpoint/2010/main" val="286403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Private cloud</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56D4316-B358-94ED-BE30-59B574C433D7}"/>
              </a:ext>
            </a:extLst>
          </p:cNvPr>
          <p:cNvSpPr txBox="1"/>
          <p:nvPr/>
        </p:nvSpPr>
        <p:spPr>
          <a:xfrm>
            <a:off x="4724400" y="794070"/>
            <a:ext cx="6096000" cy="4893647"/>
          </a:xfrm>
          <a:prstGeom prst="rect">
            <a:avLst/>
          </a:prstGeom>
          <a:noFill/>
        </p:spPr>
        <p:txBody>
          <a:bodyPr wrap="square">
            <a:spAutoFit/>
          </a:bodyPr>
          <a:lstStyle/>
          <a:p>
            <a:r>
              <a:rPr lang="en-US" sz="1200" dirty="0"/>
              <a:t>Private clouds are distributed systems that work on private infrastructure and provide the users with dynamic provisioning of computing resources. Instead of a pay-as-you-go model in private clouds, there could be other schemes that manage the usage of the cloud and proportionally billing of the different departments or sections of an enterprise. Private cloud providers are HP Data Centers, Ubuntu, Elastic-Private cloud, Microsoft, etc.</a:t>
            </a:r>
          </a:p>
          <a:p>
            <a:r>
              <a:rPr lang="en-US" sz="1200" dirty="0"/>
              <a:t>Private Cloud</a:t>
            </a:r>
          </a:p>
          <a:p>
            <a:endParaRPr lang="en-US" sz="1200" dirty="0"/>
          </a:p>
          <a:p>
            <a:r>
              <a:rPr lang="en-US" sz="1200" dirty="0"/>
              <a:t>The advantages of using a private cloud are as follows: </a:t>
            </a:r>
          </a:p>
          <a:p>
            <a:endParaRPr lang="en-US" sz="1200" dirty="0"/>
          </a:p>
          <a:p>
            <a:r>
              <a:rPr lang="en-US" sz="1200" dirty="0"/>
              <a:t>    Customer information protection: In the private cloud security concerns are less since customer data and other sensitive information do not flow out of private infrastructure.</a:t>
            </a:r>
          </a:p>
          <a:p>
            <a:r>
              <a:rPr lang="en-US" sz="1200" dirty="0"/>
              <a:t>    Infrastructure ensuring SLAs: Private cloud provides specific operations such as appropriate clustering, data replication, system monitoring, and maintenance, disaster recovery, and other uptime services.</a:t>
            </a:r>
          </a:p>
          <a:p>
            <a:r>
              <a:rPr lang="en-US" sz="1200" dirty="0"/>
              <a:t>    Compliance with standard procedures and operations: Specific procedures have to be put in place when deploying and executing applications according to third-party compliance standards. This is not possible in the case of the public cloud.</a:t>
            </a:r>
          </a:p>
          <a:p>
            <a:endParaRPr lang="en-US" sz="1200" dirty="0"/>
          </a:p>
          <a:p>
            <a:r>
              <a:rPr lang="en-US" sz="1200" dirty="0"/>
              <a:t>Disadvantages of using a private cloud are: </a:t>
            </a:r>
          </a:p>
          <a:p>
            <a:endParaRPr lang="en-US" sz="1200" dirty="0"/>
          </a:p>
          <a:p>
            <a:r>
              <a:rPr lang="en-US" sz="1200" dirty="0"/>
              <a:t>    The restricted area of operations: Private cloud is accessible within a particular area. So the area of accessibility is restricted.</a:t>
            </a:r>
          </a:p>
          <a:p>
            <a:r>
              <a:rPr lang="en-US" sz="1200" dirty="0"/>
              <a:t>    Expertise requires:  In the private cloud security concerns are less since customer data and other sensitive information do not flow out of private infrastructure. Hence skilled people are required to manage &amp; operate cloud services.</a:t>
            </a:r>
          </a:p>
        </p:txBody>
      </p:sp>
      <p:pic>
        <p:nvPicPr>
          <p:cNvPr id="7" name="Picture 6">
            <a:extLst>
              <a:ext uri="{FF2B5EF4-FFF2-40B4-BE49-F238E27FC236}">
                <a16:creationId xmlns:a16="http://schemas.microsoft.com/office/drawing/2014/main" id="{B83F2563-7121-EEE9-DAED-399866EFA068}"/>
              </a:ext>
            </a:extLst>
          </p:cNvPr>
          <p:cNvPicPr>
            <a:picLocks noChangeAspect="1"/>
          </p:cNvPicPr>
          <p:nvPr/>
        </p:nvPicPr>
        <p:blipFill>
          <a:blip r:embed="rId2"/>
          <a:stretch>
            <a:fillRect/>
          </a:stretch>
        </p:blipFill>
        <p:spPr>
          <a:xfrm>
            <a:off x="1626177" y="5045501"/>
            <a:ext cx="1433946" cy="716973"/>
          </a:xfrm>
          <a:prstGeom prst="rect">
            <a:avLst/>
          </a:prstGeom>
        </p:spPr>
      </p:pic>
    </p:spTree>
    <p:extLst>
      <p:ext uri="{BB962C8B-B14F-4D97-AF65-F5344CB8AC3E}">
        <p14:creationId xmlns:p14="http://schemas.microsoft.com/office/powerpoint/2010/main" val="160206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Hybrid cloud</a:t>
            </a:r>
          </a:p>
        </p:txBody>
      </p:sp>
      <p:pic>
        <p:nvPicPr>
          <p:cNvPr id="5" name="Picture 4">
            <a:extLst>
              <a:ext uri="{FF2B5EF4-FFF2-40B4-BE49-F238E27FC236}">
                <a16:creationId xmlns:a16="http://schemas.microsoft.com/office/drawing/2014/main" id="{D09D17EA-A0B2-A1FB-4158-1A9CBCEACE25}"/>
              </a:ext>
            </a:extLst>
          </p:cNvPr>
          <p:cNvPicPr>
            <a:picLocks noChangeAspect="1"/>
          </p:cNvPicPr>
          <p:nvPr/>
        </p:nvPicPr>
        <p:blipFill>
          <a:blip r:embed="rId2"/>
          <a:stretch>
            <a:fillRect/>
          </a:stretch>
        </p:blipFill>
        <p:spPr>
          <a:xfrm>
            <a:off x="1466080" y="4971345"/>
            <a:ext cx="1318684" cy="6593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2B3FC8B-8F21-AA4E-6CF4-AAC7721AAD24}"/>
              </a:ext>
            </a:extLst>
          </p:cNvPr>
          <p:cNvSpPr txBox="1"/>
          <p:nvPr/>
        </p:nvSpPr>
        <p:spPr>
          <a:xfrm>
            <a:off x="4927476" y="921706"/>
            <a:ext cx="6096000" cy="4708981"/>
          </a:xfrm>
          <a:prstGeom prst="rect">
            <a:avLst/>
          </a:prstGeom>
          <a:noFill/>
        </p:spPr>
        <p:txBody>
          <a:bodyPr wrap="square">
            <a:spAutoFit/>
          </a:bodyPr>
          <a:lstStyle/>
          <a:p>
            <a:r>
              <a:rPr lang="en-US" sz="1200" dirty="0"/>
              <a:t>A hybrid cloud is a heterogeneous distributed system formed by combining facilities of the public cloud and private cloud. For this reason, they are also called heterogeneous clouds. </a:t>
            </a:r>
          </a:p>
          <a:p>
            <a:r>
              <a:rPr lang="en-US" sz="1200" dirty="0"/>
              <a:t>A major drawback of private deployments is the inability to scale on-demand and efficiently address peak loads. Here public clouds are needed. Hence, a hybrid cloud takes advantage of both public and private clouds. </a:t>
            </a:r>
          </a:p>
          <a:p>
            <a:r>
              <a:rPr lang="en-US" sz="1200" dirty="0"/>
              <a:t>Hybrid Cloud</a:t>
            </a:r>
          </a:p>
          <a:p>
            <a:r>
              <a:rPr lang="en-US" sz="1200" dirty="0"/>
              <a:t> </a:t>
            </a:r>
          </a:p>
          <a:p>
            <a:r>
              <a:rPr lang="en-US" sz="1200" dirty="0"/>
              <a:t>Advantages of using a Hybrid cloud are: </a:t>
            </a:r>
          </a:p>
          <a:p>
            <a:endParaRPr lang="en-US" sz="1200" dirty="0"/>
          </a:p>
          <a:p>
            <a:r>
              <a:rPr lang="en-US" sz="1200" dirty="0"/>
              <a:t>1) Cost: Available at a cheap cost than other clouds because it is formed by a distributed system.</a:t>
            </a:r>
          </a:p>
          <a:p>
            <a:endParaRPr lang="en-US" sz="1200" dirty="0"/>
          </a:p>
          <a:p>
            <a:r>
              <a:rPr lang="en-US" sz="1200" dirty="0"/>
              <a:t>2) Speed: It is efficiently fast with lower cost, It reduces the latency of the data transfer process.</a:t>
            </a:r>
          </a:p>
          <a:p>
            <a:endParaRPr lang="en-US" sz="1200" dirty="0"/>
          </a:p>
          <a:p>
            <a:r>
              <a:rPr lang="en-US" sz="1200" dirty="0"/>
              <a:t>3) Security: Most important thing is security. A hybrid cloud is totally safe and secure because it works on the distributed system network.</a:t>
            </a:r>
          </a:p>
          <a:p>
            <a:r>
              <a:rPr lang="en-US" sz="1200" dirty="0"/>
              <a:t>Disadvantages of using a Hybrid cloud are: </a:t>
            </a:r>
          </a:p>
          <a:p>
            <a:endParaRPr lang="en-US" sz="1200" dirty="0"/>
          </a:p>
          <a:p>
            <a:r>
              <a:rPr lang="en-US" sz="1200" dirty="0"/>
              <a:t>    It’s possible that businesses lack the internal knowledge necessary to create such a hybrid environment. Managing security may also be more challenging. Different access levels and security considerations may apply in each environment.</a:t>
            </a:r>
          </a:p>
          <a:p>
            <a:r>
              <a:rPr lang="en-US" sz="1200" dirty="0"/>
              <a:t>    Managing a hybrid cloud may be more difficult. With all of the alternatives and choices available today, not to mention the new PaaS components and technologies that will be released every day going forward, public cloud and migration to public cloud are already complicated enough. It could just feel like a step too far to include hybrid.</a:t>
            </a:r>
          </a:p>
        </p:txBody>
      </p:sp>
    </p:spTree>
    <p:extLst>
      <p:ext uri="{BB962C8B-B14F-4D97-AF65-F5344CB8AC3E}">
        <p14:creationId xmlns:p14="http://schemas.microsoft.com/office/powerpoint/2010/main" val="3269251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6107</Words>
  <Application>Microsoft Office PowerPoint</Application>
  <PresentationFormat>Widescreen</PresentationFormat>
  <Paragraphs>323</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Step 3. Cloud Platforms</vt:lpstr>
      <vt:lpstr>Agenda</vt:lpstr>
      <vt:lpstr>Cloud Computing</vt:lpstr>
      <vt:lpstr>What Is Cloud Computing?</vt:lpstr>
      <vt:lpstr>Types of Cloud Computing</vt:lpstr>
      <vt:lpstr>Types of Cloud</vt:lpstr>
      <vt:lpstr>Public Cloud</vt:lpstr>
      <vt:lpstr>Private cloud</vt:lpstr>
      <vt:lpstr>Hybrid cloud</vt:lpstr>
      <vt:lpstr>Community cloud</vt:lpstr>
      <vt:lpstr>Multicloud</vt:lpstr>
      <vt:lpstr>Shared Responsibility Model in Cloud</vt:lpstr>
      <vt:lpstr>Amazon Web Services (AWS)</vt:lpstr>
      <vt:lpstr>AWS Fundamentals</vt:lpstr>
      <vt:lpstr>Identity and Access Management </vt:lpstr>
      <vt:lpstr>Compute Services (EC2)</vt:lpstr>
      <vt:lpstr>Compute Services (Lambda Function)</vt:lpstr>
      <vt:lpstr>Compute Services (Container Service)</vt:lpstr>
      <vt:lpstr>Simple Storage Service (AWS S3)</vt:lpstr>
      <vt:lpstr>Elastic Block Store(EBS)</vt:lpstr>
      <vt:lpstr>Amazon Virtual Private Cloud</vt:lpstr>
      <vt:lpstr>Direct Connect Service</vt:lpstr>
      <vt:lpstr>Amazon Relational Database Service (Amazon RDS)</vt:lpstr>
      <vt:lpstr>AWS DynamoDB</vt:lpstr>
      <vt:lpstr>Amazon Aurora</vt:lpstr>
      <vt:lpstr>CloudWatch</vt:lpstr>
      <vt:lpstr>CloudTrail</vt:lpstr>
      <vt:lpstr>Cost Explorer &amp; Cost Management</vt:lpstr>
      <vt:lpstr>Microsoft Azure</vt:lpstr>
      <vt:lpstr>Azure Fundamentals</vt:lpstr>
      <vt:lpstr>Azure Identity - Microsoft Entra</vt:lpstr>
      <vt:lpstr>Azure Compute - VM</vt:lpstr>
      <vt:lpstr>Azure Compute – Function App</vt:lpstr>
      <vt:lpstr>Azure Compute – Azure Container Instances</vt:lpstr>
      <vt:lpstr>Azure – Storage Accounts</vt:lpstr>
      <vt:lpstr>Azure- Disk Storage</vt:lpstr>
      <vt:lpstr>Azure – Virtual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4</cp:revision>
  <dcterms:created xsi:type="dcterms:W3CDTF">2024-01-24T15:54:01Z</dcterms:created>
  <dcterms:modified xsi:type="dcterms:W3CDTF">2024-01-30T17:07:00Z</dcterms:modified>
</cp:coreProperties>
</file>