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B745"/>
    <a:srgbClr val="FF4F4F"/>
    <a:srgbClr val="FFD2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2840-7032-4DC8-BD5D-3F5622DB4EF4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82AE-2E57-4F73-802C-50D8FE28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3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2840-7032-4DC8-BD5D-3F5622DB4EF4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82AE-2E57-4F73-802C-50D8FE28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4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2840-7032-4DC8-BD5D-3F5622DB4EF4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82AE-2E57-4F73-802C-50D8FE28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27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2840-7032-4DC8-BD5D-3F5622DB4EF4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82AE-2E57-4F73-802C-50D8FE28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25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2840-7032-4DC8-BD5D-3F5622DB4EF4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82AE-2E57-4F73-802C-50D8FE28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2840-7032-4DC8-BD5D-3F5622DB4EF4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82AE-2E57-4F73-802C-50D8FE28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1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2840-7032-4DC8-BD5D-3F5622DB4EF4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82AE-2E57-4F73-802C-50D8FE28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10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2840-7032-4DC8-BD5D-3F5622DB4EF4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82AE-2E57-4F73-802C-50D8FE28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28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2840-7032-4DC8-BD5D-3F5622DB4EF4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82AE-2E57-4F73-802C-50D8FE28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33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2840-7032-4DC8-BD5D-3F5622DB4EF4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82AE-2E57-4F73-802C-50D8FE28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0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2840-7032-4DC8-BD5D-3F5622DB4EF4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82AE-2E57-4F73-802C-50D8FE28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6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92840-7032-4DC8-BD5D-3F5622DB4EF4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D82AE-2E57-4F73-802C-50D8FE28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85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5691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  <a:latin typeface="Exo 2.0" panose="00000500000000000000" pitchFamily="50" charset="0"/>
              </a:rPr>
              <a:t>STREETHACK</a:t>
            </a:r>
          </a:p>
          <a:p>
            <a:pPr algn="ctr"/>
            <a:r>
              <a:rPr lang="en-US" sz="7200" b="1" dirty="0" smtClean="0">
                <a:solidFill>
                  <a:schemeClr val="bg1"/>
                </a:solidFill>
                <a:latin typeface="Exo 2.0" panose="00000500000000000000" pitchFamily="50" charset="0"/>
              </a:rPr>
              <a:t>HACKATHON</a:t>
            </a:r>
            <a:endParaRPr lang="en-US" sz="7200" b="1" dirty="0">
              <a:solidFill>
                <a:schemeClr val="bg1"/>
              </a:solidFill>
              <a:latin typeface="Exo 2.0" panose="00000500000000000000" pitchFamily="50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4351" y="2624709"/>
            <a:ext cx="2461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Exo 2.0" panose="00000500000000000000" pitchFamily="50" charset="0"/>
              </a:rPr>
              <a:t>21-22APR’18</a:t>
            </a:r>
            <a:endParaRPr lang="en-US" sz="2800" b="1" dirty="0">
              <a:solidFill>
                <a:schemeClr val="bg1"/>
              </a:solidFill>
              <a:latin typeface="Exo 2.0" panose="00000500000000000000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4582" y="3185230"/>
            <a:ext cx="2729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err="1" smtClean="0">
                <a:solidFill>
                  <a:schemeClr val="bg1"/>
                </a:solidFill>
              </a:rPr>
              <a:t>Organised</a:t>
            </a:r>
            <a:r>
              <a:rPr lang="en-US" sz="3600" i="1" dirty="0" smtClean="0">
                <a:solidFill>
                  <a:schemeClr val="bg1"/>
                </a:solidFill>
              </a:rPr>
              <a:t> by</a:t>
            </a:r>
            <a:endParaRPr lang="en-US" sz="3600" i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363" y="3831561"/>
            <a:ext cx="2030619" cy="2030619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148" y="4657142"/>
            <a:ext cx="3411439" cy="43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58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51692"/>
            <a:ext cx="121920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0" b="1" dirty="0" smtClean="0">
                <a:solidFill>
                  <a:schemeClr val="bg1"/>
                </a:solidFill>
                <a:latin typeface="Exo" panose="02000503000000000000" pitchFamily="50" charset="0"/>
              </a:rPr>
              <a:t>THE PROBLEM</a:t>
            </a:r>
            <a:endParaRPr lang="en-US" sz="7500" b="1" dirty="0">
              <a:solidFill>
                <a:schemeClr val="bg1"/>
              </a:solidFill>
              <a:latin typeface="Exo" panose="02000503000000000000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966712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Exo" panose="02000503000000000000" pitchFamily="50" charset="0"/>
              </a:rPr>
              <a:t>uncontrolled electricity consumption = resources wastage</a:t>
            </a:r>
            <a:endParaRPr lang="en-US" sz="2800" dirty="0">
              <a:solidFill>
                <a:schemeClr val="bg1"/>
              </a:solidFill>
              <a:latin typeface="Exo" panose="02000503000000000000" pitchFamily="50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280" y="2489932"/>
            <a:ext cx="2343438" cy="20820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4976949"/>
            <a:ext cx="12191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Exo 2.0" panose="00000500000000000000" pitchFamily="50" charset="0"/>
              </a:rPr>
              <a:t>Must deploy a system to monitor energy consumption and guide user to get most efficient solution to reduce it.</a:t>
            </a:r>
            <a:endParaRPr lang="en-US" sz="3200" dirty="0">
              <a:solidFill>
                <a:schemeClr val="bg1"/>
              </a:solidFill>
              <a:latin typeface="Exo 2.0" panose="00000500000000000000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7773" y="1603577"/>
            <a:ext cx="27564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Exo 2.0" panose="00000500000000000000" pitchFamily="50" charset="0"/>
              </a:rPr>
              <a:t>For this,</a:t>
            </a:r>
          </a:p>
          <a:p>
            <a:pPr algn="ctr"/>
            <a:r>
              <a:rPr lang="en-US" sz="4400" dirty="0" smtClean="0">
                <a:solidFill>
                  <a:schemeClr val="bg1"/>
                </a:solidFill>
                <a:latin typeface="Exo 2.0" panose="00000500000000000000" pitchFamily="50" charset="0"/>
              </a:rPr>
              <a:t>We need </a:t>
            </a:r>
            <a:endParaRPr lang="en-US" sz="4400" dirty="0">
              <a:solidFill>
                <a:schemeClr val="bg1"/>
              </a:solidFill>
              <a:latin typeface="Exo 2.0" panose="00000500000000000000" pitchFamily="5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592228"/>
            <a:ext cx="121919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Exo 2.0" panose="00000500000000000000" pitchFamily="50" charset="0"/>
              </a:rPr>
              <a:t>Sensors				Monitoring App</a:t>
            </a:r>
          </a:p>
          <a:p>
            <a:pPr algn="ctr"/>
            <a:endParaRPr lang="en-US" sz="2800" dirty="0" smtClean="0">
              <a:solidFill>
                <a:schemeClr val="bg1"/>
              </a:solidFill>
              <a:latin typeface="Exo 2.0" panose="00000500000000000000" pitchFamily="50" charset="0"/>
            </a:endParaRP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Exo 2.0" panose="00000500000000000000" pitchFamily="50" charset="0"/>
              </a:rPr>
              <a:t>Predictive ML Model		Backend server for real-time sync</a:t>
            </a:r>
            <a:endParaRPr lang="en-US" sz="2800" dirty="0">
              <a:solidFill>
                <a:schemeClr val="bg1"/>
              </a:solidFill>
              <a:latin typeface="Exo 2.0" panose="00000500000000000000" pitchFamily="50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474" y="4032033"/>
            <a:ext cx="685801" cy="6858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034" y="3493302"/>
            <a:ext cx="609377" cy="12035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7" t="19700" r="16391" b="15756"/>
          <a:stretch/>
        </p:blipFill>
        <p:spPr>
          <a:xfrm>
            <a:off x="2110643" y="5903907"/>
            <a:ext cx="1760896" cy="9160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0" t="4105" r="9235" b="27658"/>
          <a:stretch/>
        </p:blipFill>
        <p:spPr>
          <a:xfrm>
            <a:off x="8361035" y="5883074"/>
            <a:ext cx="1942353" cy="91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2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9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00"/>
                            </p:stCondLst>
                            <p:childTnLst>
                              <p:par>
                                <p:cTn id="2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400"/>
                            </p:stCondLst>
                            <p:childTnLst>
                              <p:par>
                                <p:cTn id="2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9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9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7" grpId="0"/>
      <p:bldP spid="7" grpId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91163" y="2128336"/>
            <a:ext cx="68652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>
                <a:solidFill>
                  <a:schemeClr val="bg1"/>
                </a:solidFill>
                <a:latin typeface="Exo 2.0" panose="00000500000000000000" pitchFamily="50" charset="0"/>
              </a:rPr>
              <a:t>Step1:</a:t>
            </a:r>
            <a:r>
              <a:rPr lang="en-US" sz="4000" b="1" dirty="0" smtClean="0">
                <a:solidFill>
                  <a:schemeClr val="bg1"/>
                </a:solidFill>
                <a:latin typeface="Exo 2.0" panose="00000500000000000000" pitchFamily="50" charset="0"/>
              </a:rPr>
              <a:t>We need to gather data!</a:t>
            </a:r>
            <a:br>
              <a:rPr lang="en-US" sz="4000" b="1" dirty="0" smtClean="0">
                <a:solidFill>
                  <a:schemeClr val="bg1"/>
                </a:solidFill>
                <a:latin typeface="Exo 2.0" panose="00000500000000000000" pitchFamily="50" charset="0"/>
              </a:rPr>
            </a:br>
            <a:r>
              <a:rPr lang="en-US" sz="4000" b="1" dirty="0" smtClean="0">
                <a:solidFill>
                  <a:schemeClr val="bg1"/>
                </a:solidFill>
                <a:latin typeface="Exo 2.0" panose="00000500000000000000" pitchFamily="50" charset="0"/>
              </a:rPr>
              <a:t>	    		But how?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62135" y="2128336"/>
            <a:ext cx="68942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>
                <a:solidFill>
                  <a:schemeClr val="bg1"/>
                </a:solidFill>
                <a:latin typeface="Exo 2.0" panose="00000500000000000000" pitchFamily="50" charset="0"/>
              </a:rPr>
              <a:t>Step2</a:t>
            </a:r>
            <a:r>
              <a:rPr lang="en-US" sz="4000" b="1" dirty="0" smtClean="0">
                <a:solidFill>
                  <a:schemeClr val="bg1"/>
                </a:solidFill>
                <a:latin typeface="Exo 2.0" panose="00000500000000000000" pitchFamily="50" charset="0"/>
              </a:rPr>
              <a:t>:We have data but now what?</a:t>
            </a:r>
            <a:br>
              <a:rPr lang="en-US" sz="4000" b="1" dirty="0" smtClean="0">
                <a:solidFill>
                  <a:schemeClr val="bg1"/>
                </a:solidFill>
                <a:latin typeface="Exo 2.0" panose="00000500000000000000" pitchFamily="50" charset="0"/>
              </a:rPr>
            </a:br>
            <a:r>
              <a:rPr lang="en-US" sz="4000" b="1" dirty="0" smtClean="0">
                <a:solidFill>
                  <a:schemeClr val="bg1"/>
                </a:solidFill>
                <a:latin typeface="Exo 2.0" panose="00000500000000000000" pitchFamily="50" charset="0"/>
              </a:rPr>
              <a:t>	We need to </a:t>
            </a:r>
            <a:r>
              <a:rPr lang="en-US" sz="4000" b="1" dirty="0" err="1" smtClean="0">
                <a:solidFill>
                  <a:schemeClr val="bg1"/>
                </a:solidFill>
                <a:latin typeface="Exo 2.0" panose="00000500000000000000" pitchFamily="50" charset="0"/>
              </a:rPr>
              <a:t>intergrate</a:t>
            </a:r>
            <a:r>
              <a:rPr lang="en-US" sz="4000" b="1" dirty="0" smtClean="0">
                <a:solidFill>
                  <a:schemeClr val="bg1"/>
                </a:solidFill>
                <a:latin typeface="Exo 2.0" panose="00000500000000000000" pitchFamily="50" charset="0"/>
              </a:rPr>
              <a:t> and work upon this data</a:t>
            </a:r>
            <a:endParaRPr lang="en-US" sz="4000" b="1" dirty="0">
              <a:solidFill>
                <a:schemeClr val="bg1"/>
              </a:solidFill>
              <a:latin typeface="Exo 2.0" panose="00000500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27828" y="2128336"/>
            <a:ext cx="638628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Exo 2.0" panose="00000500000000000000" pitchFamily="50" charset="0"/>
              </a:rPr>
              <a:t>In,</a:t>
            </a:r>
            <a:r>
              <a:rPr lang="en-US" sz="4000" b="1" i="1" dirty="0" smtClean="0">
                <a:solidFill>
                  <a:schemeClr val="bg1"/>
                </a:solidFill>
                <a:latin typeface="Exo 2.0" panose="00000500000000000000" pitchFamily="50" charset="0"/>
              </a:rPr>
              <a:t> short,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Exo 2.0" panose="00000500000000000000" pitchFamily="50" charset="0"/>
              </a:rPr>
              <a:t>G</a:t>
            </a:r>
            <a:r>
              <a:rPr lang="en-US" sz="4000" b="1" dirty="0" smtClean="0">
                <a:solidFill>
                  <a:schemeClr val="bg1"/>
                </a:solidFill>
                <a:latin typeface="Exo 2.0" panose="00000500000000000000" pitchFamily="50" charset="0"/>
              </a:rPr>
              <a:t>ather data.</a:t>
            </a:r>
          </a:p>
          <a:p>
            <a:pPr algn="ctr"/>
            <a:r>
              <a:rPr lang="en-US" sz="4000" b="1" dirty="0" err="1">
                <a:solidFill>
                  <a:schemeClr val="bg1"/>
                </a:solidFill>
                <a:latin typeface="Exo 2.0" panose="00000500000000000000" pitchFamily="50" charset="0"/>
              </a:rPr>
              <a:t>V</a:t>
            </a:r>
            <a:r>
              <a:rPr lang="en-US" sz="4000" b="1" dirty="0" err="1" smtClean="0">
                <a:solidFill>
                  <a:schemeClr val="bg1"/>
                </a:solidFill>
                <a:latin typeface="Exo 2.0" panose="00000500000000000000" pitchFamily="50" charset="0"/>
              </a:rPr>
              <a:t>isualise</a:t>
            </a:r>
            <a:r>
              <a:rPr lang="en-US" sz="4000" b="1" dirty="0" smtClean="0">
                <a:solidFill>
                  <a:schemeClr val="bg1"/>
                </a:solidFill>
                <a:latin typeface="Exo 2.0" panose="00000500000000000000" pitchFamily="50" charset="0"/>
              </a:rPr>
              <a:t> it.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Exo 2.0" panose="00000500000000000000" pitchFamily="50" charset="0"/>
              </a:rPr>
              <a:t>Compare and make decisions.</a:t>
            </a:r>
            <a:endParaRPr lang="en-US" sz="4000" b="1" dirty="0">
              <a:solidFill>
                <a:schemeClr val="bg1"/>
              </a:solidFill>
              <a:latin typeface="Exo 2.0" panose="00000500000000000000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43017"/>
            <a:ext cx="127881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Exo 2.0" panose="00000500000000000000" pitchFamily="50" charset="0"/>
              </a:rPr>
              <a:t>The Solution</a:t>
            </a:r>
            <a:endParaRPr lang="en-US" sz="6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280228" y="4344984"/>
            <a:ext cx="6823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FF00"/>
                </a:solidFill>
                <a:latin typeface="Exo 2.0" panose="00000500000000000000" pitchFamily="50" charset="0"/>
              </a:rPr>
              <a:t>Sensors and Electricity meters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3280228" y="4883762"/>
            <a:ext cx="6313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FF00"/>
                </a:solidFill>
                <a:latin typeface="Exo 2.0" panose="00000500000000000000" pitchFamily="50" charset="0"/>
              </a:rPr>
              <a:t>This is where our ML model </a:t>
            </a:r>
            <a:br>
              <a:rPr lang="en-US" sz="3600" b="1" dirty="0" smtClean="0">
                <a:solidFill>
                  <a:srgbClr val="FFFF00"/>
                </a:solidFill>
                <a:latin typeface="Exo 2.0" panose="00000500000000000000" pitchFamily="50" charset="0"/>
              </a:rPr>
            </a:br>
            <a:r>
              <a:rPr lang="en-US" sz="3600" b="1" dirty="0" smtClean="0">
                <a:solidFill>
                  <a:srgbClr val="FFFF00"/>
                </a:solidFill>
                <a:latin typeface="Exo 2.0" panose="00000500000000000000" pitchFamily="50" charset="0"/>
              </a:rPr>
              <a:t>and app comes in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1788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7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6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7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9" y="1669142"/>
            <a:ext cx="2108821" cy="37519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13" b="16054"/>
          <a:stretch/>
        </p:blipFill>
        <p:spPr>
          <a:xfrm>
            <a:off x="3646179" y="1364342"/>
            <a:ext cx="2057935" cy="31496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608" r="2556"/>
          <a:stretch/>
        </p:blipFill>
        <p:spPr>
          <a:xfrm>
            <a:off x="3646179" y="4513943"/>
            <a:ext cx="2057935" cy="12922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8" b="9091"/>
          <a:stretch/>
        </p:blipFill>
        <p:spPr>
          <a:xfrm>
            <a:off x="7090316" y="1364342"/>
            <a:ext cx="2082714" cy="34108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72" r="-2404"/>
          <a:stretch/>
        </p:blipFill>
        <p:spPr>
          <a:xfrm>
            <a:off x="7090316" y="4681091"/>
            <a:ext cx="2119789" cy="11611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999" y="1672221"/>
            <a:ext cx="2107089" cy="3748864"/>
          </a:xfrm>
          <a:prstGeom prst="rect">
            <a:avLst/>
          </a:prstGeom>
        </p:spPr>
      </p:pic>
      <p:sp>
        <p:nvSpPr>
          <p:cNvPr id="8" name="Right Brace 7"/>
          <p:cNvSpPr/>
          <p:nvPr/>
        </p:nvSpPr>
        <p:spPr>
          <a:xfrm rot="5400000">
            <a:off x="9621436" y="4638938"/>
            <a:ext cx="395125" cy="3135086"/>
          </a:xfrm>
          <a:prstGeom prst="righ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048370" y="6457859"/>
            <a:ext cx="154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Exo 2.0" panose="00000500000000000000" pitchFamily="50" charset="0"/>
              </a:rPr>
              <a:t>Admin Panel</a:t>
            </a:r>
            <a:endParaRPr lang="en-US" b="1" dirty="0">
              <a:latin typeface="Exo 2.0" panose="00000500000000000000" pitchFamily="5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4743" y="6398411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Exo 2.0" panose="00000500000000000000" pitchFamily="50" charset="0"/>
              </a:rPr>
              <a:t>Home</a:t>
            </a:r>
            <a:endParaRPr lang="en-US" b="1" dirty="0">
              <a:latin typeface="Exo 2.0" panose="00000500000000000000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81260" y="6398411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Exo 2.0" panose="00000500000000000000" pitchFamily="50" charset="0"/>
              </a:rPr>
              <a:t>History</a:t>
            </a:r>
            <a:endParaRPr lang="en-US" b="1" dirty="0">
              <a:latin typeface="Exo 2.0" panose="00000500000000000000" pitchFamily="50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72104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Brief </a:t>
            </a:r>
            <a:r>
              <a:rPr lang="en-US" sz="6000" b="1" dirty="0" smtClean="0">
                <a:latin typeface="Exo 2.0" panose="00000500000000000000" pitchFamily="50" charset="0"/>
              </a:rPr>
              <a:t>Demo</a:t>
            </a:r>
            <a:endParaRPr lang="en-US" sz="6000" b="1" dirty="0">
              <a:latin typeface="Exo 2.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69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  <a:latin typeface="Exo 2.0" panose="00000500000000000000" pitchFamily="50" charset="0"/>
              </a:rPr>
              <a:t>What’s next?</a:t>
            </a:r>
            <a:endParaRPr lang="en-US" sz="7200" dirty="0">
              <a:solidFill>
                <a:schemeClr val="bg1"/>
              </a:solidFill>
              <a:latin typeface="Exo 2.0" panose="00000500000000000000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88571" y="2061029"/>
            <a:ext cx="8953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Exo 2.0" panose="00000500000000000000" pitchFamily="50" charset="0"/>
              </a:rPr>
              <a:t>-building architecture based optimization.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88571" y="3275672"/>
            <a:ext cx="106635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Exo 2.0" panose="00000500000000000000" pitchFamily="50" charset="0"/>
              </a:rPr>
              <a:t>-integrated single centralized system for all appliances.</a:t>
            </a:r>
            <a:endParaRPr lang="en-US" sz="3200" dirty="0">
              <a:solidFill>
                <a:schemeClr val="bg1"/>
              </a:solidFill>
              <a:latin typeface="Exo 2.0" panose="00000500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8571" y="4490315"/>
            <a:ext cx="8628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Exo 2.0" panose="00000500000000000000" pitchFamily="50" charset="0"/>
              </a:rPr>
              <a:t>-additions of user based scheduling system.</a:t>
            </a:r>
            <a:endParaRPr lang="en-US" sz="3200" dirty="0">
              <a:solidFill>
                <a:schemeClr val="bg1"/>
              </a:solidFill>
              <a:latin typeface="Exo 2.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66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B7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4800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bg1"/>
                </a:solidFill>
                <a:latin typeface="Exo 2.0" panose="00000500000000000000" pitchFamily="50" charset="0"/>
              </a:rPr>
              <a:t>Team </a:t>
            </a:r>
            <a:r>
              <a:rPr lang="en-US" sz="8000" b="1" dirty="0" err="1" smtClean="0">
                <a:solidFill>
                  <a:schemeClr val="bg1"/>
                </a:solidFill>
                <a:latin typeface="Exo 2.0" panose="00000500000000000000" pitchFamily="50" charset="0"/>
              </a:rPr>
              <a:t>extVAT</a:t>
            </a:r>
            <a:endParaRPr lang="en-US" sz="8000" b="1" dirty="0">
              <a:solidFill>
                <a:schemeClr val="bg1"/>
              </a:solidFill>
              <a:latin typeface="Exo 2.0" panose="00000500000000000000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901372"/>
            <a:ext cx="1219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 smtClean="0">
                <a:solidFill>
                  <a:schemeClr val="bg1"/>
                </a:solidFill>
                <a:latin typeface="Exo 2.0" panose="00000500000000000000" pitchFamily="50" charset="0"/>
              </a:rPr>
              <a:t>Abhishek</a:t>
            </a:r>
            <a:r>
              <a:rPr lang="en-US" sz="5400" b="1" dirty="0" smtClean="0">
                <a:solidFill>
                  <a:schemeClr val="bg1"/>
                </a:solidFill>
                <a:latin typeface="Exo 2.0" panose="00000500000000000000" pitchFamily="50" charset="0"/>
              </a:rPr>
              <a:t> Nigam</a:t>
            </a:r>
          </a:p>
          <a:p>
            <a:pPr algn="ctr"/>
            <a:r>
              <a:rPr lang="en-US" sz="5400" b="1" dirty="0" err="1" smtClean="0">
                <a:solidFill>
                  <a:schemeClr val="bg1"/>
                </a:solidFill>
                <a:latin typeface="Exo 2.0" panose="00000500000000000000" pitchFamily="50" charset="0"/>
              </a:rPr>
              <a:t>Prabhnoor</a:t>
            </a:r>
            <a:r>
              <a:rPr lang="en-US" sz="5400" b="1" dirty="0" smtClean="0">
                <a:solidFill>
                  <a:schemeClr val="bg1"/>
                </a:solidFill>
                <a:latin typeface="Exo 2.0" panose="00000500000000000000" pitchFamily="50" charset="0"/>
              </a:rPr>
              <a:t> Singh</a:t>
            </a:r>
          </a:p>
          <a:p>
            <a:pPr algn="ctr"/>
            <a:r>
              <a:rPr lang="en-US" sz="5400" b="1" dirty="0" err="1" smtClean="0">
                <a:solidFill>
                  <a:schemeClr val="bg1"/>
                </a:solidFill>
                <a:latin typeface="Exo 2.0" panose="00000500000000000000" pitchFamily="50" charset="0"/>
              </a:rPr>
              <a:t>Ojasvi</a:t>
            </a:r>
            <a:r>
              <a:rPr lang="en-US" sz="5400" b="1" dirty="0" smtClean="0">
                <a:solidFill>
                  <a:schemeClr val="bg1"/>
                </a:solidFill>
                <a:latin typeface="Exo 2.0" panose="00000500000000000000" pitchFamily="50" charset="0"/>
              </a:rPr>
              <a:t> Sharma</a:t>
            </a:r>
          </a:p>
          <a:p>
            <a:pPr algn="ctr"/>
            <a:r>
              <a:rPr lang="en-US" sz="5400" b="1" dirty="0" err="1" smtClean="0">
                <a:solidFill>
                  <a:schemeClr val="bg1"/>
                </a:solidFill>
                <a:latin typeface="Exo 2.0" panose="00000500000000000000" pitchFamily="50" charset="0"/>
              </a:rPr>
              <a:t>Prafull</a:t>
            </a:r>
            <a:r>
              <a:rPr lang="en-US" sz="5400" b="1" dirty="0" smtClean="0">
                <a:solidFill>
                  <a:schemeClr val="bg1"/>
                </a:solidFill>
                <a:latin typeface="Exo 2.0" panose="00000500000000000000" pitchFamily="50" charset="0"/>
              </a:rPr>
              <a:t> Mishra</a:t>
            </a:r>
          </a:p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Exo 2.0" panose="00000500000000000000" pitchFamily="50" charset="0"/>
              </a:rPr>
              <a:t>Bhrigu Kansra</a:t>
            </a:r>
            <a:endParaRPr lang="en-US" sz="5400" b="1" dirty="0">
              <a:solidFill>
                <a:schemeClr val="bg1"/>
              </a:solidFill>
              <a:latin typeface="Exo 2.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64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123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Exo</vt:lpstr>
      <vt:lpstr>Exo 2.0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Bhrigu Kansra</dc:creator>
  <cp:lastModifiedBy>Bhrigu Kansra</cp:lastModifiedBy>
  <cp:revision>29</cp:revision>
  <dcterms:created xsi:type="dcterms:W3CDTF">2018-04-21T16:26:23Z</dcterms:created>
  <dcterms:modified xsi:type="dcterms:W3CDTF">2018-04-22T04:55:01Z</dcterms:modified>
</cp:coreProperties>
</file>