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635" r:id="rId1"/>
  </p:sldMasterIdLst>
  <p:notesMasterIdLst>
    <p:notesMasterId r:id="rId8"/>
  </p:notesMasterIdLst>
  <p:sldIdLst>
    <p:sldId id="256" r:id="rId2"/>
    <p:sldId id="283" r:id="rId3"/>
    <p:sldId id="285" r:id="rId4"/>
    <p:sldId id="287" r:id="rId5"/>
    <p:sldId id="286" r:id="rId6"/>
    <p:sldId id="28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y Jolic" initials="RJ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34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84" y="3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8" d="100"/>
          <a:sy n="108" d="100"/>
        </p:scale>
        <p:origin x="339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D4DF1C-760E-4904-B6E1-EE67E6495328}" type="doc">
      <dgm:prSet loTypeId="urn:microsoft.com/office/officeart/2005/8/layout/cycle7#2" loCatId="cycle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452C023D-4BFD-4D1B-905C-6EF724B7942A}" type="pres">
      <dgm:prSet presAssocID="{31D4DF1C-760E-4904-B6E1-EE67E6495328}" presName="Name0" presStyleCnt="0">
        <dgm:presLayoutVars>
          <dgm:dir/>
          <dgm:resizeHandles val="exact"/>
        </dgm:presLayoutVars>
      </dgm:prSet>
      <dgm:spPr/>
    </dgm:pt>
  </dgm:ptLst>
  <dgm:cxnLst>
    <dgm:cxn modelId="{25F68F26-698E-4AF9-AB3D-03D9D0B1EEB2}" type="presOf" srcId="{31D4DF1C-760E-4904-B6E1-EE67E6495328}" destId="{452C023D-4BFD-4D1B-905C-6EF724B7942A}" srcOrd="0" destOrd="0" presId="urn:microsoft.com/office/officeart/2005/8/layout/cycle7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D4DF1C-760E-4904-B6E1-EE67E6495328}" type="doc">
      <dgm:prSet loTypeId="urn:microsoft.com/office/officeart/2005/8/layout/cycle7#2" loCatId="cycle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452C023D-4BFD-4D1B-905C-6EF724B7942A}" type="pres">
      <dgm:prSet presAssocID="{31D4DF1C-760E-4904-B6E1-EE67E6495328}" presName="Name0" presStyleCnt="0">
        <dgm:presLayoutVars>
          <dgm:dir/>
          <dgm:resizeHandles val="exact"/>
        </dgm:presLayoutVars>
      </dgm:prSet>
      <dgm:spPr/>
    </dgm:pt>
  </dgm:ptLst>
  <dgm:cxnLst>
    <dgm:cxn modelId="{25F68F26-698E-4AF9-AB3D-03D9D0B1EEB2}" type="presOf" srcId="{31D4DF1C-760E-4904-B6E1-EE67E6495328}" destId="{452C023D-4BFD-4D1B-905C-6EF724B7942A}" srcOrd="0" destOrd="0" presId="urn:microsoft.com/office/officeart/2005/8/layout/cycle7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#2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Sty" val="arr"/>
                    <dgm:param type="endSty" val="arr"/>
                    <dgm:param type="begPts" val="radial"/>
                    <dgm:param type="endPts" val="radial"/>
                  </dgm:alg>
                </dgm:if>
                <dgm:else name="Name8">
                  <dgm:alg type="conn">
                    <dgm:param type="begSty" val="arr"/>
                    <dgm:param type="endSty" val="arr"/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#2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Sty" val="arr"/>
                    <dgm:param type="endSty" val="arr"/>
                    <dgm:param type="begPts" val="radial"/>
                    <dgm:param type="endPts" val="radial"/>
                  </dgm:alg>
                </dgm:if>
                <dgm:else name="Name8">
                  <dgm:alg type="conn">
                    <dgm:param type="begSty" val="arr"/>
                    <dgm:param type="endSty" val="arr"/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1C03A-7D5E-40A2-ACC7-487BBAD490CE}" type="datetimeFigureOut">
              <a:rPr lang="en-AU" smtClean="0"/>
              <a:t>18/10/21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202B5-69D8-4A0F-B314-779986B766BD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02B5-69D8-4A0F-B314-779986B766BD}" type="slidenum">
              <a:rPr lang="en-AU" smtClean="0"/>
              <a:t>1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met to establish some questions for them to answer (read dot point four) and wanted them to look at client data over a 10 year period.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02B5-69D8-4A0F-B314-779986B766BD}" type="slidenum">
              <a:rPr lang="en-AU" smtClean="0"/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Last year, after trying to get a program going with RMIT,  we ended up getting together with a group of senior Data Analytics students, who were trying to establish a real world project with NFPs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02B5-69D8-4A0F-B314-779986B766BD}" type="slidenum">
              <a:rPr lang="en-AU" smtClean="0"/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Last year, after trying to get a program going with RMIT,  we ended up getting together with a group of senior Data Analytics students, who were trying to establish a real world project with NFPs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02B5-69D8-4A0F-B314-779986B766B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5991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met to establish some questions for them to answer (read dot point four) and wanted them to look at client data over a 10 year period.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202B5-69D8-4A0F-B314-779986B766BD}" type="slidenum">
              <a:rPr lang="en-AU" smtClean="0"/>
              <a:t>5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61BEF0D-F0BB-DE4B-95CE-6DB70DBA9567}" type="datetimeFigureOut">
              <a:rPr lang="en-US" smtClean="0"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1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44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63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1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t>10/18/21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0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t>10/18/21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4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12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t>10/18/21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96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10/18/21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3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t>10/18/21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4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7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6" r:id="rId1"/>
    <p:sldLayoutId id="2147484637" r:id="rId2"/>
    <p:sldLayoutId id="2147484638" r:id="rId3"/>
    <p:sldLayoutId id="2147484639" r:id="rId4"/>
    <p:sldLayoutId id="2147484640" r:id="rId5"/>
    <p:sldLayoutId id="2147484641" r:id="rId6"/>
    <p:sldLayoutId id="2147484642" r:id="rId7"/>
    <p:sldLayoutId id="2147484643" r:id="rId8"/>
    <p:sldLayoutId id="2147484644" r:id="rId9"/>
    <p:sldLayoutId id="2147484645" r:id="rId10"/>
    <p:sldLayoutId id="2147484646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ihirhalai/sydney-house-pric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400" y="3172379"/>
            <a:ext cx="9079200" cy="798991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Sydney house </a:t>
            </a:r>
            <a:br>
              <a:rPr lang="en-AU" b="1" dirty="0"/>
            </a:br>
            <a:r>
              <a:rPr lang="en-AU" b="1" dirty="0"/>
              <a:t>price prediction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Project Brief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9330" y="596532"/>
            <a:ext cx="6321844" cy="36751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r>
              <a:rPr lang="en-GB" sz="2000" b="1" dirty="0">
                <a:latin typeface="+mj-lt"/>
                <a:cs typeface="Calibri" panose="020F0502020204030204" pitchFamily="34" charset="0"/>
              </a:rPr>
              <a:t>Creating a price estimation application with a data-set of </a:t>
            </a:r>
            <a:r>
              <a:rPr lang="en-AU" sz="2000" b="1" dirty="0">
                <a:latin typeface="+mj-lt"/>
              </a:rPr>
              <a:t>200,000 Sydney property sales from 2000-2019 scraped from </a:t>
            </a:r>
            <a:r>
              <a:rPr lang="en-AU" sz="2000" b="1" dirty="0" err="1">
                <a:latin typeface="+mj-lt"/>
              </a:rPr>
              <a:t>realestate.com.au</a:t>
            </a:r>
            <a:r>
              <a:rPr lang="en-AU" sz="2000" b="1" dirty="0">
                <a:latin typeface="+mj-lt"/>
              </a:rPr>
              <a:t> using Machine Learning in context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D3A51-BC84-CA49-8DFC-AD35B4AA2BFC}"/>
              </a:ext>
            </a:extLst>
          </p:cNvPr>
          <p:cNvSpPr txBox="1"/>
          <p:nvPr/>
        </p:nvSpPr>
        <p:spPr>
          <a:xfrm>
            <a:off x="5338947" y="3256064"/>
            <a:ext cx="59897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Data Source : </a:t>
            </a:r>
          </a:p>
          <a:p>
            <a:endParaRPr lang="en-AU" b="1" dirty="0"/>
          </a:p>
          <a:p>
            <a:r>
              <a:rPr lang="en-AU" b="1" dirty="0"/>
              <a:t> “ </a:t>
            </a:r>
            <a:r>
              <a:rPr lang="en-AU" b="1" dirty="0">
                <a:hlinkClick r:id="rId3"/>
              </a:rPr>
              <a:t>https://www.kaggle.com/mihirhalai/sydney-house-prices</a:t>
            </a:r>
            <a:r>
              <a:rPr lang="en-AU" b="1" dirty="0"/>
              <a:t> ”</a:t>
            </a:r>
          </a:p>
          <a:p>
            <a:br>
              <a:rPr lang="en-AU" dirty="0"/>
            </a:br>
            <a:r>
              <a:rPr lang="en-AU" dirty="0"/>
              <a:t>- 200,000 Sydney property sales from 2000-2019 scraped from </a:t>
            </a:r>
            <a:r>
              <a:rPr lang="en-AU" dirty="0" err="1"/>
              <a:t>realestate.com.au</a:t>
            </a:r>
            <a:r>
              <a:rPr lang="en-AU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Data Cleaning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15562" y="1715956"/>
          <a:ext cx="3401836" cy="2278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950557" y="1715956"/>
            <a:ext cx="635281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b="1" dirty="0"/>
              <a:t>Data Cleaning</a:t>
            </a:r>
          </a:p>
          <a:p>
            <a:pPr marL="342900" indent="-342900">
              <a:buFontTx/>
              <a:buChar char="-"/>
            </a:pPr>
            <a:r>
              <a:rPr lang="en-AU" sz="2000" dirty="0"/>
              <a:t>Drop null, outliers using STD and MEAN</a:t>
            </a:r>
          </a:p>
          <a:p>
            <a:pPr marL="342900" indent="-342900">
              <a:buFontTx/>
              <a:buChar char="-"/>
            </a:pPr>
            <a:r>
              <a:rPr lang="en-AU" sz="2000" dirty="0"/>
              <a:t>Any suburb having less than 10 data points should be tagged as "other" suburb. This way number of categories can be reduced by huge amount.</a:t>
            </a:r>
          </a:p>
          <a:p>
            <a:pPr marL="342900" indent="-342900">
              <a:buFontTx/>
              <a:buChar char="-"/>
            </a:pPr>
            <a:r>
              <a:rPr lang="en-AU" sz="2000" dirty="0"/>
              <a:t>Transform Property types to numbers for training</a:t>
            </a:r>
          </a:p>
          <a:p>
            <a:pPr marL="342900" indent="-342900">
              <a:buFontTx/>
              <a:buChar char="-"/>
            </a:pPr>
            <a:r>
              <a:rPr lang="en-AU" sz="2000" dirty="0"/>
              <a:t>Data entries : Suburb name, number of bedroom, bath and property types</a:t>
            </a:r>
          </a:p>
          <a:p>
            <a:pPr marL="342900" indent="-342900">
              <a:buFontTx/>
              <a:buChar char="-"/>
            </a:pPr>
            <a:endParaRPr lang="en-AU" sz="2000" dirty="0"/>
          </a:p>
          <a:p>
            <a:pPr marL="342900" indent="-342900">
              <a:buFontTx/>
              <a:buChar char="-"/>
            </a:pPr>
            <a:endParaRPr lang="en-AU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Data Modelling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15562" y="1715956"/>
          <a:ext cx="3401836" cy="2278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680A6D2-4356-824C-84FD-04C367131D6B}"/>
              </a:ext>
            </a:extLst>
          </p:cNvPr>
          <p:cNvSpPr txBox="1"/>
          <p:nvPr/>
        </p:nvSpPr>
        <p:spPr>
          <a:xfrm>
            <a:off x="4989702" y="2349925"/>
            <a:ext cx="65403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Modelling</a:t>
            </a:r>
          </a:p>
          <a:p>
            <a:pPr marL="342900" indent="-342900">
              <a:buFontTx/>
              <a:buChar char="-"/>
            </a:pPr>
            <a:r>
              <a:rPr lang="en-AU" sz="2000" dirty="0"/>
              <a:t>Linear Regression Model</a:t>
            </a:r>
          </a:p>
          <a:p>
            <a:pPr marL="342900" indent="-342900">
              <a:buFontTx/>
              <a:buChar char="-"/>
            </a:pPr>
            <a:r>
              <a:rPr lang="en-AU" sz="2000" dirty="0"/>
              <a:t>K Fold cross validation to measure accuracy</a:t>
            </a:r>
          </a:p>
          <a:p>
            <a:pPr marL="342900" indent="-342900">
              <a:buFontTx/>
              <a:buChar char="-"/>
            </a:pPr>
            <a:r>
              <a:rPr lang="en-AU" sz="2000" dirty="0"/>
              <a:t>Testing for a few properties</a:t>
            </a:r>
          </a:p>
          <a:p>
            <a:pPr marL="342900" indent="-342900">
              <a:buFontTx/>
              <a:buChar char="-"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12850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Tech Stacks</a:t>
            </a:r>
            <a:r>
              <a:rPr lang="en-AU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87C633-3735-5D4B-BB3E-1BBD98D68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Training and Modelling : python, pandas, </a:t>
            </a:r>
            <a:r>
              <a:rPr lang="en-US" sz="2400" dirty="0" err="1"/>
              <a:t>numpy</a:t>
            </a:r>
            <a:r>
              <a:rPr lang="en-US" sz="2400" dirty="0"/>
              <a:t>, m</a:t>
            </a:r>
            <a:r>
              <a:rPr lang="en-AU" sz="2400" dirty="0" err="1"/>
              <a:t>atplotlib</a:t>
            </a:r>
            <a:r>
              <a:rPr lang="en-AU" dirty="0"/>
              <a:t>, </a:t>
            </a:r>
            <a:r>
              <a:rPr lang="en-US" sz="2400" dirty="0" err="1"/>
              <a:t>scikit</a:t>
            </a:r>
            <a:r>
              <a:rPr lang="en-US" sz="2400" dirty="0"/>
              <a:t>-learn</a:t>
            </a:r>
          </a:p>
          <a:p>
            <a:r>
              <a:rPr lang="en-US" sz="2400" dirty="0"/>
              <a:t>Backend : python, flask</a:t>
            </a:r>
          </a:p>
          <a:p>
            <a:r>
              <a:rPr lang="en-US" sz="2400" dirty="0"/>
              <a:t>Frontend: </a:t>
            </a:r>
            <a:r>
              <a:rPr lang="en-US" sz="2400" dirty="0" err="1"/>
              <a:t>javascript</a:t>
            </a:r>
            <a:r>
              <a:rPr lang="en-US" sz="2400"/>
              <a:t>, react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36806" y="1847375"/>
            <a:ext cx="10993546" cy="3667600"/>
          </a:xfrm>
        </p:spPr>
        <p:txBody>
          <a:bodyPr>
            <a:normAutofit/>
          </a:bodyPr>
          <a:lstStyle/>
          <a:p>
            <a:pPr algn="ctr"/>
            <a:endParaRPr lang="en-A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A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AU" sz="2800" dirty="0">
                <a:latin typeface="Calibri" panose="020F0502020204030204" pitchFamily="34" charset="0"/>
                <a:cs typeface="Calibri" panose="020F0502020204030204" pitchFamily="34" charset="0"/>
              </a:rPr>
              <a:t>Thank YOU!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{6669C9B0-8A75-0E4B-9CB4-E16D61B30256}tf16401369</Template>
  <TotalTime>177</TotalTime>
  <Words>318</Words>
  <Application>Microsoft Macintosh PowerPoint</Application>
  <PresentationFormat>Widescreen</PresentationFormat>
  <Paragraphs>35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Rockwell</vt:lpstr>
      <vt:lpstr>Wingdings</vt:lpstr>
      <vt:lpstr>Atlas</vt:lpstr>
      <vt:lpstr>Sydney house  price prediction</vt:lpstr>
      <vt:lpstr>Project Brief</vt:lpstr>
      <vt:lpstr>Data Cleaning</vt:lpstr>
      <vt:lpstr>Data Modelling</vt:lpstr>
      <vt:lpstr>Tech Stacks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Rosy Jolic</dc:creator>
  <cp:lastModifiedBy>Microsoft Office User</cp:lastModifiedBy>
  <cp:revision>93</cp:revision>
  <dcterms:created xsi:type="dcterms:W3CDTF">2021-04-29T23:23:00Z</dcterms:created>
  <dcterms:modified xsi:type="dcterms:W3CDTF">2021-10-18T09:26:26Z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