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15"/>
  </p:notesMasterIdLst>
  <p:sldIdLst>
    <p:sldId id="267" r:id="rId3"/>
    <p:sldId id="265" r:id="rId4"/>
    <p:sldId id="263" r:id="rId5"/>
    <p:sldId id="262" r:id="rId6"/>
    <p:sldId id="264" r:id="rId7"/>
    <p:sldId id="268" r:id="rId8"/>
    <p:sldId id="269" r:id="rId9"/>
    <p:sldId id="270" r:id="rId10"/>
    <p:sldId id="271" r:id="rId11"/>
    <p:sldId id="272" r:id="rId12"/>
    <p:sldId id="273" r:id="rId13"/>
    <p:sldId id="27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5978" autoAdjust="0"/>
  </p:normalViewPr>
  <p:slideViewPr>
    <p:cSldViewPr snapToGrid="0">
      <p:cViewPr varScale="1">
        <p:scale>
          <a:sx n="192" d="100"/>
          <a:sy n="192" d="100"/>
        </p:scale>
        <p:origin x="168" y="24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Rubendall" userId="333c2577-453c-43ae-aead-9147400b8daa" providerId="ADAL" clId="{C6BFD897-F7DB-425F-8DDC-EF07216CFEBF}"/>
    <pc:docChg chg="delSld">
      <pc:chgData name="Craig Rubendall" userId="333c2577-453c-43ae-aead-9147400b8daa" providerId="ADAL" clId="{C6BFD897-F7DB-425F-8DDC-EF07216CFEBF}" dt="2023-09-21T16:36:18.791" v="0" actId="47"/>
      <pc:docMkLst>
        <pc:docMk/>
      </pc:docMkLst>
      <pc:sldChg chg="del">
        <pc:chgData name="Craig Rubendall" userId="333c2577-453c-43ae-aead-9147400b8daa" providerId="ADAL" clId="{C6BFD897-F7DB-425F-8DDC-EF07216CFEBF}" dt="2023-09-21T16:36:18.791" v="0" actId="47"/>
        <pc:sldMkLst>
          <pc:docMk/>
          <pc:sldMk cId="2445639395"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F679A-C4C2-42BE-89FF-6FA3C3A84F4B}"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AC49-B5CA-455C-9B34-44B2948E15F0}" type="slidenum">
              <a:rPr lang="en-US" smtClean="0"/>
              <a:t>‹#›</a:t>
            </a:fld>
            <a:endParaRPr lang="en-US"/>
          </a:p>
        </p:txBody>
      </p:sp>
    </p:spTree>
    <p:extLst>
      <p:ext uri="{BB962C8B-B14F-4D97-AF65-F5344CB8AC3E}">
        <p14:creationId xmlns:p14="http://schemas.microsoft.com/office/powerpoint/2010/main" val="321532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PI1. During execution, </a:t>
            </a:r>
            <a:r>
              <a:rPr lang="en-US" dirty="0" err="1"/>
              <a:t>SubTrees</a:t>
            </a:r>
            <a:r>
              <a:rPr lang="en-US" dirty="0"/>
              <a:t> will contain many Trees!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PI2:There is a prototype for every type of Portlet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PI3:This links to the Collection Template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PI4:This links to the Bookmarks Template Prototype</a:t>
            </a:r>
            <a:br>
              <a:rPr lang="en-US" dirty="0"/>
            </a:br>
            <a:br>
              <a:rPr lang="en-US" dirty="0"/>
            </a:br>
            <a:r>
              <a:rPr lang="en-US" dirty="0"/>
              <a:t>PI5: The </a:t>
            </a:r>
            <a:r>
              <a:rPr lang="en-US" dirty="0" err="1"/>
              <a:t>PortalACT</a:t>
            </a:r>
            <a:r>
              <a:rPr lang="en-US" dirty="0"/>
              <a:t> must be created at some point during Portal initialization.  It’s details are not spelled out here because the assumption is that the customer has already used Portal and thus it would already exist.  While the same is true for most/all of the information on this slide, I felt it was important to understand the details of the object layout to better understand the later slides, thus the other details are defined here.</a:t>
            </a:r>
          </a:p>
          <a:p>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2</a:t>
            </a:fld>
            <a:endParaRPr lang="en-US"/>
          </a:p>
        </p:txBody>
      </p:sp>
    </p:spTree>
    <p:extLst>
      <p:ext uri="{BB962C8B-B14F-4D97-AF65-F5344CB8AC3E}">
        <p14:creationId xmlns:p14="http://schemas.microsoft.com/office/powerpoint/2010/main" val="968963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SRP5: Only set if an actual report has been defined to the portlet</a:t>
            </a:r>
          </a:p>
        </p:txBody>
      </p:sp>
      <p:sp>
        <p:nvSpPr>
          <p:cNvPr id="4" name="Slide Number Placeholder 3"/>
          <p:cNvSpPr>
            <a:spLocks noGrp="1"/>
          </p:cNvSpPr>
          <p:nvPr>
            <p:ph type="sldNum" sz="quarter" idx="5"/>
          </p:nvPr>
        </p:nvSpPr>
        <p:spPr/>
        <p:txBody>
          <a:bodyPr/>
          <a:lstStyle/>
          <a:p>
            <a:fld id="{CF3BAC49-B5CA-455C-9B34-44B2948E15F0}" type="slidenum">
              <a:rPr lang="en-US" smtClean="0"/>
              <a:t>11</a:t>
            </a:fld>
            <a:endParaRPr lang="en-US"/>
          </a:p>
        </p:txBody>
      </p:sp>
    </p:spTree>
    <p:extLst>
      <p:ext uri="{BB962C8B-B14F-4D97-AF65-F5344CB8AC3E}">
        <p14:creationId xmlns:p14="http://schemas.microsoft.com/office/powerpoint/2010/main" val="21789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12</a:t>
            </a:fld>
            <a:endParaRPr lang="en-US"/>
          </a:p>
        </p:txBody>
      </p:sp>
    </p:spTree>
    <p:extLst>
      <p:ext uri="{BB962C8B-B14F-4D97-AF65-F5344CB8AC3E}">
        <p14:creationId xmlns:p14="http://schemas.microsoft.com/office/powerpoint/2010/main" val="412716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GP1: Pages linked as Members of the top level Group Permissions Tree are those shared as “Available” (</a:t>
            </a:r>
            <a:r>
              <a:rPr lang="en-US" dirty="0" err="1"/>
              <a:t>ie</a:t>
            </a:r>
            <a:r>
              <a:rPr lang="en-US" dirty="0"/>
              <a:t>. They do not automatically get added to the users’ pages, but are available to select to add manually)</a:t>
            </a:r>
          </a:p>
          <a:p>
            <a:pPr marL="0" indent="0">
              <a:buNone/>
            </a:pPr>
            <a:r>
              <a:rPr lang="en-US" dirty="0"/>
              <a:t>GP2: Pages linked as Members of the Sticky tree are those shared as “Persistent” (</a:t>
            </a:r>
            <a:r>
              <a:rPr lang="en-US" dirty="0" err="1"/>
              <a:t>ie</a:t>
            </a:r>
            <a:r>
              <a:rPr lang="en-US" dirty="0"/>
              <a:t>. They are automatically shared with each user and they can’t be removed from the users view)</a:t>
            </a:r>
          </a:p>
          <a:p>
            <a:pPr marL="0" indent="0">
              <a:buNone/>
            </a:pPr>
            <a:r>
              <a:rPr lang="en-US" dirty="0"/>
              <a:t>GP3: Pages linked as Members of the Default tree are those shared as “” (</a:t>
            </a:r>
            <a:r>
              <a:rPr lang="en-US" dirty="0" err="1"/>
              <a:t>ie</a:t>
            </a:r>
            <a:r>
              <a:rPr lang="en-US" dirty="0"/>
              <a:t>. They are automatically shared with each user but the user can remove them their view)</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3</a:t>
            </a:fld>
            <a:endParaRPr lang="en-US"/>
          </a:p>
        </p:txBody>
      </p:sp>
    </p:spTree>
    <p:extLst>
      <p:ext uri="{BB962C8B-B14F-4D97-AF65-F5344CB8AC3E}">
        <p14:creationId xmlns:p14="http://schemas.microsoft.com/office/powerpoint/2010/main" val="173420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UP1: These portal pages are links to the ones defined for the Group (see Group Portal Metadata)</a:t>
            </a:r>
          </a:p>
        </p:txBody>
      </p:sp>
      <p:sp>
        <p:nvSpPr>
          <p:cNvPr id="4" name="Slide Number Placeholder 3"/>
          <p:cNvSpPr>
            <a:spLocks noGrp="1"/>
          </p:cNvSpPr>
          <p:nvPr>
            <p:ph type="sldNum" sz="quarter" idx="5"/>
          </p:nvPr>
        </p:nvSpPr>
        <p:spPr/>
        <p:txBody>
          <a:bodyPr/>
          <a:lstStyle/>
          <a:p>
            <a:fld id="{CF3BAC49-B5CA-455C-9B34-44B2948E15F0}" type="slidenum">
              <a:rPr lang="en-US" smtClean="0"/>
              <a:t>4</a:t>
            </a:fld>
            <a:endParaRPr lang="en-US"/>
          </a:p>
        </p:txBody>
      </p:sp>
    </p:spTree>
    <p:extLst>
      <p:ext uri="{BB962C8B-B14F-4D97-AF65-F5344CB8AC3E}">
        <p14:creationId xmlns:p14="http://schemas.microsoft.com/office/powerpoint/2010/main" val="280143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PP1: Extension only exists on pages that are shared as type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PP2: Extension only exists on pages that are shared as type Persistent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PP3: Extension only exists on pages that are shared as type Default</a:t>
            </a:r>
            <a:br>
              <a:rPr lang="en-US" dirty="0"/>
            </a:br>
            <a:br>
              <a:rPr lang="en-US" dirty="0"/>
            </a:br>
            <a:r>
              <a:rPr lang="en-US" dirty="0"/>
              <a:t>PP4: This group will link to all versions (current and past ) of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PP5: This relationship only exists if the page was created by copying a template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PP6: This link in the list of Members for the history group for this page only exists if the page was created from a template (prototype).  Note that Members of the Group will also contain the link to the </a:t>
            </a:r>
            <a:r>
              <a:rPr lang="en-US" dirty="0" err="1"/>
              <a:t>PSPortalPage</a:t>
            </a:r>
            <a:r>
              <a:rPr lang="en-US" dirty="0"/>
              <a:t> (</a:t>
            </a:r>
            <a:r>
              <a:rPr lang="en-US" dirty="0" err="1"/>
              <a:t>PSPortalPage</a:t>
            </a:r>
            <a:r>
              <a:rPr lang="en-US" dirty="0"/>
              <a:t>-&gt;Groups-&gt;Group is the inverse of Group-&gt;Members-&gt;</a:t>
            </a:r>
            <a:r>
              <a:rPr lang="en-US" dirty="0" err="1"/>
              <a:t>PSPortalPage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5</a:t>
            </a:fld>
            <a:endParaRPr lang="en-US"/>
          </a:p>
        </p:txBody>
      </p:sp>
    </p:spTree>
    <p:extLst>
      <p:ext uri="{BB962C8B-B14F-4D97-AF65-F5344CB8AC3E}">
        <p14:creationId xmlns:p14="http://schemas.microsoft.com/office/powerpoint/2010/main" val="93375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CP1: These properties don’t always exist, thus when processing metadata you must deal with the fact that they may not be there.</a:t>
            </a:r>
          </a:p>
          <a:p>
            <a:r>
              <a:rPr lang="en-US" dirty="0"/>
              <a:t>CP2: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6</a:t>
            </a:fld>
            <a:endParaRPr lang="en-US"/>
          </a:p>
        </p:txBody>
      </p:sp>
    </p:spTree>
    <p:extLst>
      <p:ext uri="{BB962C8B-B14F-4D97-AF65-F5344CB8AC3E}">
        <p14:creationId xmlns:p14="http://schemas.microsoft.com/office/powerpoint/2010/main" val="91132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CP1: These properties don’t always exist, thus when processing metadata you must deal with the fact that they may not be there.</a:t>
            </a:r>
          </a:p>
          <a:p>
            <a:r>
              <a:rPr lang="en-US" dirty="0"/>
              <a:t>CP2: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7</a:t>
            </a:fld>
            <a:endParaRPr lang="en-US"/>
          </a:p>
        </p:txBody>
      </p:sp>
    </p:spTree>
    <p:extLst>
      <p:ext uri="{BB962C8B-B14F-4D97-AF65-F5344CB8AC3E}">
        <p14:creationId xmlns:p14="http://schemas.microsoft.com/office/powerpoint/2010/main" val="301102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BP1: These properties don’t always exist, thus when processing metadata you must deal with the fact that they may not be there.</a:t>
            </a:r>
          </a:p>
          <a:p>
            <a:r>
              <a:rPr lang="en-US" dirty="0"/>
              <a:t>BP2: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8</a:t>
            </a:fld>
            <a:endParaRPr lang="en-US"/>
          </a:p>
        </p:txBody>
      </p:sp>
    </p:spTree>
    <p:extLst>
      <p:ext uri="{BB962C8B-B14F-4D97-AF65-F5344CB8AC3E}">
        <p14:creationId xmlns:p14="http://schemas.microsoft.com/office/powerpoint/2010/main" val="347154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DUP1: These properties don’t always exist, thus when processing metadata you must deal with the fact that they may not be there.</a:t>
            </a:r>
          </a:p>
        </p:txBody>
      </p:sp>
      <p:sp>
        <p:nvSpPr>
          <p:cNvPr id="4" name="Slide Number Placeholder 3"/>
          <p:cNvSpPr>
            <a:spLocks noGrp="1"/>
          </p:cNvSpPr>
          <p:nvPr>
            <p:ph type="sldNum" sz="quarter" idx="5"/>
          </p:nvPr>
        </p:nvSpPr>
        <p:spPr/>
        <p:txBody>
          <a:bodyPr/>
          <a:lstStyle/>
          <a:p>
            <a:fld id="{CF3BAC49-B5CA-455C-9B34-44B2948E15F0}" type="slidenum">
              <a:rPr lang="en-US" smtClean="0"/>
              <a:t>9</a:t>
            </a:fld>
            <a:endParaRPr lang="en-US"/>
          </a:p>
        </p:txBody>
      </p:sp>
    </p:spTree>
    <p:extLst>
      <p:ext uri="{BB962C8B-B14F-4D97-AF65-F5344CB8AC3E}">
        <p14:creationId xmlns:p14="http://schemas.microsoft.com/office/powerpoint/2010/main" val="236999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STP1: These properties don’t always exist, thus when processing metadata you must deal with the fact that they may not be there.  Also, not all of the shown properties make sense for each Stored Process (</a:t>
            </a:r>
            <a:r>
              <a:rPr lang="en-US" dirty="0" err="1"/>
              <a:t>ie</a:t>
            </a:r>
            <a:r>
              <a:rPr lang="en-US" dirty="0"/>
              <a:t>. </a:t>
            </a:r>
            <a:r>
              <a:rPr lang="en-US" dirty="0" err="1"/>
              <a:t>Stp’s</a:t>
            </a:r>
            <a:r>
              <a:rPr lang="en-US" dirty="0"/>
              <a:t> with no prompts will not have the </a:t>
            </a:r>
            <a:r>
              <a:rPr lang="en-US" dirty="0" err="1"/>
              <a:t>promptXXXX</a:t>
            </a:r>
            <a:r>
              <a:rPr lang="en-US" dirty="0"/>
              <a:t> property sets.</a:t>
            </a:r>
            <a:br>
              <a:rPr lang="en-US" dirty="0"/>
            </a:br>
            <a:br>
              <a:rPr lang="en-US" dirty="0"/>
            </a:br>
            <a:r>
              <a:rPr lang="en-US" dirty="0"/>
              <a:t>STP2: Not clear what this extension indicates.  I am not seeing it on all stored processes.</a:t>
            </a:r>
            <a:br>
              <a:rPr lang="en-US" dirty="0"/>
            </a:br>
            <a:br>
              <a:rPr lang="en-US" dirty="0"/>
            </a:br>
            <a:r>
              <a:rPr lang="en-US" dirty="0"/>
              <a:t>STP3: Only exists if there are prompts for the stored process.</a:t>
            </a:r>
            <a:br>
              <a:rPr lang="en-US" dirty="0"/>
            </a:br>
            <a:br>
              <a:rPr lang="en-US" dirty="0"/>
            </a:br>
            <a:r>
              <a:rPr lang="en-US" dirty="0"/>
              <a:t>STP4: Seems to be repeated for each prompt.</a:t>
            </a:r>
            <a:br>
              <a:rPr lang="en-US" dirty="0"/>
            </a:br>
            <a:br>
              <a:rPr lang="en-US" dirty="0"/>
            </a:br>
            <a:r>
              <a:rPr lang="en-US" dirty="0"/>
              <a:t>STP5: Only set if an actual stored process has been defined to the portlet</a:t>
            </a:r>
          </a:p>
        </p:txBody>
      </p:sp>
      <p:sp>
        <p:nvSpPr>
          <p:cNvPr id="4" name="Slide Number Placeholder 3"/>
          <p:cNvSpPr>
            <a:spLocks noGrp="1"/>
          </p:cNvSpPr>
          <p:nvPr>
            <p:ph type="sldNum" sz="quarter" idx="5"/>
          </p:nvPr>
        </p:nvSpPr>
        <p:spPr/>
        <p:txBody>
          <a:bodyPr/>
          <a:lstStyle/>
          <a:p>
            <a:fld id="{CF3BAC49-B5CA-455C-9B34-44B2948E15F0}" type="slidenum">
              <a:rPr lang="en-US" smtClean="0"/>
              <a:t>10</a:t>
            </a:fld>
            <a:endParaRPr lang="en-US"/>
          </a:p>
        </p:txBody>
      </p:sp>
    </p:spTree>
    <p:extLst>
      <p:ext uri="{BB962C8B-B14F-4D97-AF65-F5344CB8AC3E}">
        <p14:creationId xmlns:p14="http://schemas.microsoft.com/office/powerpoint/2010/main" val="1823703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12" name="TextBox 3">
            <a:extLst>
              <a:ext uri="{FF2B5EF4-FFF2-40B4-BE49-F238E27FC236}">
                <a16:creationId xmlns:a16="http://schemas.microsoft.com/office/drawing/2014/main" id="{236C16C5-D5EF-3441-8F91-D303F439563D}"/>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5" name="TextBox 3">
            <a:extLst>
              <a:ext uri="{FF2B5EF4-FFF2-40B4-BE49-F238E27FC236}">
                <a16:creationId xmlns:a16="http://schemas.microsoft.com/office/drawing/2014/main" id="{6F03857C-1DB6-474F-8845-1ADD3BD92192}"/>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
        <p:nvSpPr>
          <p:cNvPr id="10" name="TextBox 3">
            <a:extLst>
              <a:ext uri="{FF2B5EF4-FFF2-40B4-BE49-F238E27FC236}">
                <a16:creationId xmlns:a16="http://schemas.microsoft.com/office/drawing/2014/main" id="{EBDB97C4-A9A5-5240-872E-02735FE065C9}"/>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8" name="TextBox 3">
            <a:extLst>
              <a:ext uri="{FF2B5EF4-FFF2-40B4-BE49-F238E27FC236}">
                <a16:creationId xmlns:a16="http://schemas.microsoft.com/office/drawing/2014/main" id="{EC0A23F0-4378-A14B-B987-EC746178DAE2}"/>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2E8F94DC-1ACF-544C-BF1F-4C5126BC465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extBox 4">
            <a:extLst>
              <a:ext uri="{FF2B5EF4-FFF2-40B4-BE49-F238E27FC236}">
                <a16:creationId xmlns:a16="http://schemas.microsoft.com/office/drawing/2014/main" id="{310B4187-0EBC-5A45-8561-21E3AF78A755}"/>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48" name="TextBox 3">
            <a:extLst>
              <a:ext uri="{FF2B5EF4-FFF2-40B4-BE49-F238E27FC236}">
                <a16:creationId xmlns:a16="http://schemas.microsoft.com/office/drawing/2014/main" id="{23087AA8-278B-6A45-B3EF-FE081B5E9423}"/>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4"/>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E00F2-A1A4-2FFE-EE64-97714C3B04E1}"/>
              </a:ext>
            </a:extLst>
          </p:cNvPr>
          <p:cNvSpPr txBox="1"/>
          <p:nvPr/>
        </p:nvSpPr>
        <p:spPr>
          <a:xfrm>
            <a:off x="78175" y="927100"/>
            <a:ext cx="8878071" cy="2308324"/>
          </a:xfrm>
          <a:prstGeom prst="rect">
            <a:avLst/>
          </a:prstGeom>
          <a:noFill/>
        </p:spPr>
        <p:txBody>
          <a:bodyPr wrap="none" rtlCol="0">
            <a:spAutoFit/>
          </a:bodyPr>
          <a:lstStyle/>
          <a:p>
            <a:pPr marL="285750" indent="-285750" algn="l">
              <a:buFontTx/>
              <a:buChar char="-"/>
            </a:pPr>
            <a:r>
              <a:rPr lang="en-US" dirty="0">
                <a:latin typeface="+mj-lt"/>
              </a:rPr>
              <a:t>For the objects shown in the following diagrams, not all attributes are shown</a:t>
            </a:r>
            <a:br>
              <a:rPr lang="en-US" dirty="0">
                <a:latin typeface="+mj-lt"/>
              </a:rPr>
            </a:br>
            <a:r>
              <a:rPr lang="en-US" dirty="0">
                <a:latin typeface="+mj-lt"/>
              </a:rPr>
              <a:t>that would/should be set.  The main focus is on the associations and how the objects</a:t>
            </a:r>
            <a:br>
              <a:rPr lang="en-US" dirty="0">
                <a:latin typeface="+mj-lt"/>
              </a:rPr>
            </a:br>
            <a:r>
              <a:rPr lang="en-US" dirty="0">
                <a:latin typeface="+mj-lt"/>
              </a:rPr>
              <a:t>relate.</a:t>
            </a:r>
          </a:p>
          <a:p>
            <a:pPr marL="285750" indent="-285750" algn="l">
              <a:buFontTx/>
              <a:buChar char="-"/>
            </a:pPr>
            <a:r>
              <a:rPr lang="en-US" dirty="0">
                <a:latin typeface="+mj-lt"/>
              </a:rPr>
              <a:t>The association labels are in the direction that is shown by the arrow head.  </a:t>
            </a:r>
            <a:br>
              <a:rPr lang="en-US" dirty="0">
                <a:latin typeface="+mj-lt"/>
              </a:rPr>
            </a:br>
            <a:r>
              <a:rPr lang="en-US" dirty="0">
                <a:latin typeface="+mj-lt"/>
              </a:rPr>
              <a:t>Remember that all associations in metadata are bidirectional, but for simplification</a:t>
            </a:r>
            <a:br>
              <a:rPr lang="en-US" dirty="0">
                <a:latin typeface="+mj-lt"/>
              </a:rPr>
            </a:br>
            <a:r>
              <a:rPr lang="en-US" dirty="0">
                <a:latin typeface="+mj-lt"/>
              </a:rPr>
              <a:t>of the diagram, the alternate direction association name is not shown.</a:t>
            </a:r>
          </a:p>
          <a:p>
            <a:pPr marL="285750" indent="-285750" algn="l">
              <a:buFontTx/>
              <a:buChar char="-"/>
            </a:pPr>
            <a:r>
              <a:rPr lang="en-US" dirty="0">
                <a:latin typeface="+mj-lt"/>
              </a:rPr>
              <a:t>Pay attention to the “superscript” references in the diagrams, which identify specific notes </a:t>
            </a:r>
            <a:br>
              <a:rPr lang="en-US" dirty="0">
                <a:latin typeface="+mj-lt"/>
              </a:rPr>
            </a:br>
            <a:r>
              <a:rPr lang="en-US" dirty="0">
                <a:latin typeface="+mj-lt"/>
              </a:rPr>
              <a:t>in the slide notes.</a:t>
            </a:r>
          </a:p>
        </p:txBody>
      </p:sp>
      <p:sp>
        <p:nvSpPr>
          <p:cNvPr id="3" name="TextBox 2">
            <a:extLst>
              <a:ext uri="{FF2B5EF4-FFF2-40B4-BE49-F238E27FC236}">
                <a16:creationId xmlns:a16="http://schemas.microsoft.com/office/drawing/2014/main" id="{7C73ED77-DA87-299C-D5BE-030EFF6D7416}"/>
              </a:ext>
            </a:extLst>
          </p:cNvPr>
          <p:cNvSpPr txBox="1"/>
          <p:nvPr/>
        </p:nvSpPr>
        <p:spPr>
          <a:xfrm>
            <a:off x="4021667" y="139700"/>
            <a:ext cx="729046" cy="369332"/>
          </a:xfrm>
          <a:prstGeom prst="rect">
            <a:avLst/>
          </a:prstGeom>
          <a:noFill/>
        </p:spPr>
        <p:txBody>
          <a:bodyPr wrap="none" rtlCol="0">
            <a:spAutoFit/>
          </a:bodyPr>
          <a:lstStyle/>
          <a:p>
            <a:pPr algn="l"/>
            <a:r>
              <a:rPr lang="en-US" dirty="0">
                <a:latin typeface="+mj-lt"/>
              </a:rPr>
              <a:t>Notes</a:t>
            </a:r>
          </a:p>
        </p:txBody>
      </p:sp>
    </p:spTree>
    <p:extLst>
      <p:ext uri="{BB962C8B-B14F-4D97-AF65-F5344CB8AC3E}">
        <p14:creationId xmlns:p14="http://schemas.microsoft.com/office/powerpoint/2010/main" val="24219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SASStoredProcess</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STP1</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77537" cy="369332"/>
          </a:xfrm>
          <a:prstGeom prst="rect">
            <a:avLst/>
          </a:prstGeom>
          <a:noFill/>
        </p:spPr>
        <p:txBody>
          <a:bodyPr wrap="none" rtlCol="0">
            <a:spAutoFit/>
          </a:bodyPr>
          <a:lstStyle/>
          <a:p>
            <a:pPr algn="l"/>
            <a:r>
              <a:rPr lang="en-US" dirty="0">
                <a:latin typeface="+mj-lt"/>
              </a:rPr>
              <a:t>Stored Process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SASStoredProcess</a:t>
            </a:r>
            <a:r>
              <a:rPr lang="en-US" sz="600" b="0" i="0" dirty="0">
                <a:solidFill>
                  <a:schemeClr val="bg1"/>
                </a:solidFill>
                <a:effectLst/>
              </a:rPr>
              <a: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39480" y="600749"/>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a:t>
            </a:r>
            <a:r>
              <a:rPr lang="en-US" sz="800" dirty="0" err="1"/>
              <a:t>portletHeight</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717492"/>
            <a:ext cx="0" cy="351385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80392" y="719494"/>
            <a:ext cx="1728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3663507" y="1763312"/>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V="1">
            <a:off x="2900282" y="1787218"/>
            <a:ext cx="0" cy="140627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2466068" y="178521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193491"/>
            <a:ext cx="2788838" cy="30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3110471" y="211771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3131724" y="25563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2938667" y="17833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2938667" y="1684509"/>
            <a:ext cx="0" cy="147591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2938667" y="2286989"/>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2941522" y="2725593"/>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CFB026-B4A8-C35C-64D5-3A4E6D424605}"/>
              </a:ext>
            </a:extLst>
          </p:cNvPr>
          <p:cNvCxnSpPr>
            <a:cxnSpLocks/>
          </p:cNvCxnSpPr>
          <p:nvPr/>
        </p:nvCxnSpPr>
        <p:spPr>
          <a:xfrm flipV="1">
            <a:off x="111444" y="444176"/>
            <a:ext cx="8466" cy="277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C46E740-7B9F-73E8-A694-64E6540A3094}"/>
              </a:ext>
            </a:extLst>
          </p:cNvPr>
          <p:cNvSpPr/>
          <p:nvPr/>
        </p:nvSpPr>
        <p:spPr>
          <a:xfrm>
            <a:off x="3131724" y="2994922"/>
            <a:ext cx="1473257"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PriorWindowState</a:t>
            </a:r>
            <a:br>
              <a:rPr lang="en-US" sz="800" dirty="0"/>
            </a:br>
            <a:r>
              <a:rPr lang="en-US" sz="800" dirty="0"/>
              <a:t>Value=3 </a:t>
            </a:r>
          </a:p>
        </p:txBody>
      </p:sp>
      <p:cxnSp>
        <p:nvCxnSpPr>
          <p:cNvPr id="25" name="Straight Connector 24">
            <a:extLst>
              <a:ext uri="{FF2B5EF4-FFF2-40B4-BE49-F238E27FC236}">
                <a16:creationId xmlns:a16="http://schemas.microsoft.com/office/drawing/2014/main" id="{DC19A78F-13AD-F0D9-CE8B-05F16B34ABCA}"/>
              </a:ext>
            </a:extLst>
          </p:cNvPr>
          <p:cNvCxnSpPr>
            <a:cxnSpLocks/>
          </p:cNvCxnSpPr>
          <p:nvPr/>
        </p:nvCxnSpPr>
        <p:spPr>
          <a:xfrm>
            <a:off x="2929692" y="3160419"/>
            <a:ext cx="217155"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7F9DB1-7C25-F23A-5DBB-10D622237AEB}"/>
              </a:ext>
            </a:extLst>
          </p:cNvPr>
          <p:cNvCxnSpPr>
            <a:cxnSpLocks/>
          </p:cNvCxnSpPr>
          <p:nvPr/>
        </p:nvCxnSpPr>
        <p:spPr>
          <a:xfrm>
            <a:off x="2459493" y="1680537"/>
            <a:ext cx="37493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sp>
        <p:nvSpPr>
          <p:cNvPr id="41" name="Rectangle: Rounded Corners 40">
            <a:extLst>
              <a:ext uri="{FF2B5EF4-FFF2-40B4-BE49-F238E27FC236}">
                <a16:creationId xmlns:a16="http://schemas.microsoft.com/office/drawing/2014/main" id="{647C19C6-B50A-51EE-E191-B4FE7A2FE0F4}"/>
              </a:ext>
            </a:extLst>
          </p:cNvPr>
          <p:cNvSpPr/>
          <p:nvPr/>
        </p:nvSpPr>
        <p:spPr>
          <a:xfrm>
            <a:off x="6279889" y="1564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sp>
        <p:nvSpPr>
          <p:cNvPr id="43" name="TextBox 42">
            <a:extLst>
              <a:ext uri="{FF2B5EF4-FFF2-40B4-BE49-F238E27FC236}">
                <a16:creationId xmlns:a16="http://schemas.microsoft.com/office/drawing/2014/main" id="{181A8207-8396-1B11-A882-809774CDAA97}"/>
              </a:ext>
            </a:extLst>
          </p:cNvPr>
          <p:cNvSpPr txBox="1"/>
          <p:nvPr/>
        </p:nvSpPr>
        <p:spPr>
          <a:xfrm>
            <a:off x="5367420" y="350519"/>
            <a:ext cx="667791"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44" name="Straight Connector 43">
            <a:extLst>
              <a:ext uri="{FF2B5EF4-FFF2-40B4-BE49-F238E27FC236}">
                <a16:creationId xmlns:a16="http://schemas.microsoft.com/office/drawing/2014/main" id="{1811C466-404B-DA36-1574-B4F9F5E0CB6E}"/>
              </a:ext>
            </a:extLst>
          </p:cNvPr>
          <p:cNvCxnSpPr>
            <a:cxnSpLocks/>
          </p:cNvCxnSpPr>
          <p:nvPr/>
        </p:nvCxnSpPr>
        <p:spPr>
          <a:xfrm flipV="1">
            <a:off x="6053068" y="319051"/>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4975671-8E36-5CC0-FED3-F2C449C2E4A6}"/>
              </a:ext>
            </a:extLst>
          </p:cNvPr>
          <p:cNvCxnSpPr>
            <a:cxnSpLocks/>
          </p:cNvCxnSpPr>
          <p:nvPr/>
        </p:nvCxnSpPr>
        <p:spPr>
          <a:xfrm>
            <a:off x="6053068" y="319051"/>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64210F-78D8-8AA1-0E56-043B20F70761}"/>
              </a:ext>
            </a:extLst>
          </p:cNvPr>
          <p:cNvCxnSpPr>
            <a:cxnSpLocks/>
          </p:cNvCxnSpPr>
          <p:nvPr/>
        </p:nvCxnSpPr>
        <p:spPr>
          <a:xfrm flipV="1">
            <a:off x="6353831" y="695793"/>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38A62AA-CBE4-5D71-E49B-F355FC04D9C8}"/>
              </a:ext>
            </a:extLst>
          </p:cNvPr>
          <p:cNvSpPr txBox="1"/>
          <p:nvPr/>
        </p:nvSpPr>
        <p:spPr>
          <a:xfrm>
            <a:off x="6188258" y="75188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55" name="Rectangle: Rounded Corners 54">
            <a:extLst>
              <a:ext uri="{FF2B5EF4-FFF2-40B4-BE49-F238E27FC236}">
                <a16:creationId xmlns:a16="http://schemas.microsoft.com/office/drawing/2014/main" id="{B3D5467F-409B-73EE-234C-639F10439FD6}"/>
              </a:ext>
            </a:extLst>
          </p:cNvPr>
          <p:cNvSpPr/>
          <p:nvPr/>
        </p:nvSpPr>
        <p:spPr>
          <a:xfrm>
            <a:off x="6891763" y="532586"/>
            <a:ext cx="1696328"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=&lt;number&gt;</a:t>
            </a:r>
          </a:p>
        </p:txBody>
      </p: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40360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STP5</a:t>
            </a:r>
            <a:br>
              <a:rPr lang="en-US" sz="800" dirty="0"/>
            </a:br>
            <a:r>
              <a:rPr lang="en-US" sz="800" dirty="0"/>
              <a:t>Name=</a:t>
            </a:r>
            <a:r>
              <a:rPr lang="en-US" sz="800" dirty="0" err="1"/>
              <a:t>selectedFolder</a:t>
            </a:r>
            <a:endParaRPr lang="en-US" sz="800" dirty="0"/>
          </a:p>
        </p:txBody>
      </p:sp>
      <p:sp>
        <p:nvSpPr>
          <p:cNvPr id="68" name="TextBox 67">
            <a:extLst>
              <a:ext uri="{FF2B5EF4-FFF2-40B4-BE49-F238E27FC236}">
                <a16:creationId xmlns:a16="http://schemas.microsoft.com/office/drawing/2014/main" id="{6C420884-8785-E3D7-C82F-99F05FF836DF}"/>
              </a:ext>
            </a:extLst>
          </p:cNvPr>
          <p:cNvSpPr txBox="1"/>
          <p:nvPr/>
        </p:nvSpPr>
        <p:spPr>
          <a:xfrm>
            <a:off x="5444124" y="11185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74" name="Straight Connector 73">
            <a:extLst>
              <a:ext uri="{FF2B5EF4-FFF2-40B4-BE49-F238E27FC236}">
                <a16:creationId xmlns:a16="http://schemas.microsoft.com/office/drawing/2014/main" id="{55D7982A-B967-53DE-2DAB-346A32CDF11C}"/>
              </a:ext>
            </a:extLst>
          </p:cNvPr>
          <p:cNvCxnSpPr>
            <a:cxnSpLocks/>
          </p:cNvCxnSpPr>
          <p:nvPr/>
        </p:nvCxnSpPr>
        <p:spPr>
          <a:xfrm flipV="1">
            <a:off x="6359388" y="1498645"/>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505523-DF19-6D07-33C0-CEAFB9400C95}"/>
              </a:ext>
            </a:extLst>
          </p:cNvPr>
          <p:cNvSpPr txBox="1"/>
          <p:nvPr/>
        </p:nvSpPr>
        <p:spPr>
          <a:xfrm>
            <a:off x="6128451" y="157051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76" name="Rectangle: Rounded Corners 75">
            <a:extLst>
              <a:ext uri="{FF2B5EF4-FFF2-40B4-BE49-F238E27FC236}">
                <a16:creationId xmlns:a16="http://schemas.microsoft.com/office/drawing/2014/main" id="{266B8BFA-DB31-5FD6-2BF1-184E81856D87}"/>
              </a:ext>
            </a:extLst>
          </p:cNvPr>
          <p:cNvSpPr/>
          <p:nvPr/>
        </p:nvSpPr>
        <p:spPr>
          <a:xfrm>
            <a:off x="6897320" y="1335438"/>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=SBIP://METASERVER/&lt;folder path&gt;</a:t>
            </a:r>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6C93652-34E4-7AB0-8E50-C773BBD89BFD}"/>
              </a:ext>
            </a:extLst>
          </p:cNvPr>
          <p:cNvSpPr/>
          <p:nvPr/>
        </p:nvSpPr>
        <p:spPr>
          <a:xfrm>
            <a:off x="4839480" y="2291635"/>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STP5</a:t>
            </a:r>
            <a:br>
              <a:rPr lang="en-US" sz="800" dirty="0"/>
            </a:br>
            <a:r>
              <a:rPr lang="en-US" sz="800" dirty="0"/>
              <a:t>Name=</a:t>
            </a:r>
            <a:r>
              <a:rPr lang="en-US" sz="800" dirty="0" err="1"/>
              <a:t>selectedFolderItem</a:t>
            </a:r>
            <a:endParaRPr lang="en-US" sz="800" dirty="0"/>
          </a:p>
        </p:txBody>
      </p:sp>
      <p:sp>
        <p:nvSpPr>
          <p:cNvPr id="92" name="TextBox 91">
            <a:extLst>
              <a:ext uri="{FF2B5EF4-FFF2-40B4-BE49-F238E27FC236}">
                <a16:creationId xmlns:a16="http://schemas.microsoft.com/office/drawing/2014/main" id="{9B8915FE-12B5-69E7-C679-FD8D25EF3D4C}"/>
              </a:ext>
            </a:extLst>
          </p:cNvPr>
          <p:cNvSpPr txBox="1"/>
          <p:nvPr/>
        </p:nvSpPr>
        <p:spPr>
          <a:xfrm>
            <a:off x="5358596" y="200196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95" name="Straight Connector 94">
            <a:extLst>
              <a:ext uri="{FF2B5EF4-FFF2-40B4-BE49-F238E27FC236}">
                <a16:creationId xmlns:a16="http://schemas.microsoft.com/office/drawing/2014/main" id="{B46B00B9-EEF9-A1F4-6805-6EDE6C5BBE3A}"/>
              </a:ext>
            </a:extLst>
          </p:cNvPr>
          <p:cNvCxnSpPr>
            <a:cxnSpLocks/>
          </p:cNvCxnSpPr>
          <p:nvPr/>
        </p:nvCxnSpPr>
        <p:spPr>
          <a:xfrm flipV="1">
            <a:off x="6353831" y="2386679"/>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55B45BB-36FB-3D1E-B0E9-9709A626EB7C}"/>
              </a:ext>
            </a:extLst>
          </p:cNvPr>
          <p:cNvSpPr txBox="1"/>
          <p:nvPr/>
        </p:nvSpPr>
        <p:spPr>
          <a:xfrm>
            <a:off x="6122894" y="2458547"/>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97" name="Rectangle: Rounded Corners 96">
            <a:extLst>
              <a:ext uri="{FF2B5EF4-FFF2-40B4-BE49-F238E27FC236}">
                <a16:creationId xmlns:a16="http://schemas.microsoft.com/office/drawing/2014/main" id="{4EE5352B-3667-92BE-9C6F-10476514D4BD}"/>
              </a:ext>
            </a:extLst>
          </p:cNvPr>
          <p:cNvSpPr/>
          <p:nvPr/>
        </p:nvSpPr>
        <p:spPr>
          <a:xfrm>
            <a:off x="6891763" y="2223472"/>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=SBIP://METASERVER/&lt;full folder path to </a:t>
            </a:r>
            <a:r>
              <a:rPr lang="en-US" sz="800" dirty="0" err="1"/>
              <a:t>stp</a:t>
            </a:r>
            <a:r>
              <a:rPr lang="en-US" sz="800" dirty="0"/>
              <a:t>&gt;</a:t>
            </a:r>
          </a:p>
        </p:txBody>
      </p: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6EB02DC7-2521-BFE2-B887-EB18C4AC113C}"/>
              </a:ext>
            </a:extLst>
          </p:cNvPr>
          <p:cNvSpPr/>
          <p:nvPr/>
        </p:nvSpPr>
        <p:spPr>
          <a:xfrm>
            <a:off x="4839480" y="3192608"/>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STP4</a:t>
            </a:r>
            <a:br>
              <a:rPr lang="en-US" sz="800" dirty="0"/>
            </a:br>
            <a:r>
              <a:rPr lang="en-US" sz="800" dirty="0"/>
              <a:t>Name=prompt__</a:t>
            </a:r>
            <a:r>
              <a:rPr lang="en-US" sz="800" dirty="0" err="1"/>
              <a:t>odsstyle</a:t>
            </a:r>
            <a:endParaRPr lang="en-US" sz="800" dirty="0"/>
          </a:p>
        </p:txBody>
      </p:sp>
      <p:sp>
        <p:nvSpPr>
          <p:cNvPr id="102" name="TextBox 101">
            <a:extLst>
              <a:ext uri="{FF2B5EF4-FFF2-40B4-BE49-F238E27FC236}">
                <a16:creationId xmlns:a16="http://schemas.microsoft.com/office/drawing/2014/main" id="{DE2FF66E-2990-5490-478B-B115E2B08DC6}"/>
              </a:ext>
            </a:extLst>
          </p:cNvPr>
          <p:cNvSpPr txBox="1"/>
          <p:nvPr/>
        </p:nvSpPr>
        <p:spPr>
          <a:xfrm>
            <a:off x="5390326" y="291749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105" name="Straight Connector 104">
            <a:extLst>
              <a:ext uri="{FF2B5EF4-FFF2-40B4-BE49-F238E27FC236}">
                <a16:creationId xmlns:a16="http://schemas.microsoft.com/office/drawing/2014/main" id="{D0A9B779-C3FD-E9AD-D1FC-CF5118D9CA1E}"/>
              </a:ext>
            </a:extLst>
          </p:cNvPr>
          <p:cNvCxnSpPr>
            <a:cxnSpLocks/>
          </p:cNvCxnSpPr>
          <p:nvPr/>
        </p:nvCxnSpPr>
        <p:spPr>
          <a:xfrm flipV="1">
            <a:off x="6353831" y="3287652"/>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9DB2FDF-D041-9082-6390-F0587B594FBE}"/>
              </a:ext>
            </a:extLst>
          </p:cNvPr>
          <p:cNvSpPr txBox="1"/>
          <p:nvPr/>
        </p:nvSpPr>
        <p:spPr>
          <a:xfrm>
            <a:off x="6122894" y="335952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07" name="Rectangle: Rounded Corners 106">
            <a:extLst>
              <a:ext uri="{FF2B5EF4-FFF2-40B4-BE49-F238E27FC236}">
                <a16:creationId xmlns:a16="http://schemas.microsoft.com/office/drawing/2014/main" id="{B392ED5B-E3EA-A219-5595-D1436B6CE09E}"/>
              </a:ext>
            </a:extLst>
          </p:cNvPr>
          <p:cNvSpPr/>
          <p:nvPr/>
        </p:nvSpPr>
        <p:spPr>
          <a:xfrm>
            <a:off x="6891763" y="3124445"/>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a:t>
            </a:r>
            <a:r>
              <a:rPr lang="en-US" sz="800" dirty="0" err="1"/>
              <a:t>ods</a:t>
            </a:r>
            <a:r>
              <a:rPr lang="en-US" sz="800" dirty="0"/>
              <a:t> style name&gt;</a:t>
            </a:r>
          </a:p>
        </p:txBody>
      </p:sp>
      <p:cxnSp>
        <p:nvCxnSpPr>
          <p:cNvPr id="108" name="Straight Connector 107">
            <a:extLst>
              <a:ext uri="{FF2B5EF4-FFF2-40B4-BE49-F238E27FC236}">
                <a16:creationId xmlns:a16="http://schemas.microsoft.com/office/drawing/2014/main" id="{0AD8B3F5-3603-CC0D-5B77-8842A495F3EF}"/>
              </a:ext>
            </a:extLst>
          </p:cNvPr>
          <p:cNvCxnSpPr>
            <a:cxnSpLocks/>
          </p:cNvCxnSpPr>
          <p:nvPr/>
        </p:nvCxnSpPr>
        <p:spPr>
          <a:xfrm>
            <a:off x="4697326" y="3330373"/>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9C920CFC-38E8-F0E8-78E4-CD459584D070}"/>
              </a:ext>
            </a:extLst>
          </p:cNvPr>
          <p:cNvSpPr/>
          <p:nvPr/>
        </p:nvSpPr>
        <p:spPr>
          <a:xfrm>
            <a:off x="6305766" y="965453"/>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19" name="Straight Connector 118">
            <a:extLst>
              <a:ext uri="{FF2B5EF4-FFF2-40B4-BE49-F238E27FC236}">
                <a16:creationId xmlns:a16="http://schemas.microsoft.com/office/drawing/2014/main" id="{C19B63DB-C566-33BE-81B7-B147CDB0B08D}"/>
              </a:ext>
            </a:extLst>
          </p:cNvPr>
          <p:cNvCxnSpPr>
            <a:cxnSpLocks/>
          </p:cNvCxnSpPr>
          <p:nvPr/>
        </p:nvCxnSpPr>
        <p:spPr>
          <a:xfrm flipV="1">
            <a:off x="6078945" y="1128086"/>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7A3D3-C7D0-200E-8994-C7DCC025C056}"/>
              </a:ext>
            </a:extLst>
          </p:cNvPr>
          <p:cNvCxnSpPr>
            <a:cxnSpLocks/>
          </p:cNvCxnSpPr>
          <p:nvPr/>
        </p:nvCxnSpPr>
        <p:spPr>
          <a:xfrm>
            <a:off x="6078945" y="1128086"/>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03FE8D78-6E76-F23C-8C2E-C136B0164AD9}"/>
              </a:ext>
            </a:extLst>
          </p:cNvPr>
          <p:cNvSpPr/>
          <p:nvPr/>
        </p:nvSpPr>
        <p:spPr>
          <a:xfrm>
            <a:off x="6238115" y="184687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2" name="Straight Connector 121">
            <a:extLst>
              <a:ext uri="{FF2B5EF4-FFF2-40B4-BE49-F238E27FC236}">
                <a16:creationId xmlns:a16="http://schemas.microsoft.com/office/drawing/2014/main" id="{8980F0F1-28E4-AB47-0739-85CCBECEA8B0}"/>
              </a:ext>
            </a:extLst>
          </p:cNvPr>
          <p:cNvCxnSpPr>
            <a:cxnSpLocks/>
          </p:cNvCxnSpPr>
          <p:nvPr/>
        </p:nvCxnSpPr>
        <p:spPr>
          <a:xfrm flipV="1">
            <a:off x="6011294" y="200950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2BDD33F-33A4-F3D0-6489-1D3BF5A01AD3}"/>
              </a:ext>
            </a:extLst>
          </p:cNvPr>
          <p:cNvCxnSpPr>
            <a:cxnSpLocks/>
          </p:cNvCxnSpPr>
          <p:nvPr/>
        </p:nvCxnSpPr>
        <p:spPr>
          <a:xfrm>
            <a:off x="6011294" y="200950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45D5574C-EC27-E6F1-62B7-186EBC07ADAE}"/>
              </a:ext>
            </a:extLst>
          </p:cNvPr>
          <p:cNvSpPr/>
          <p:nvPr/>
        </p:nvSpPr>
        <p:spPr>
          <a:xfrm>
            <a:off x="6238860" y="274822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5" name="Straight Connector 124">
            <a:extLst>
              <a:ext uri="{FF2B5EF4-FFF2-40B4-BE49-F238E27FC236}">
                <a16:creationId xmlns:a16="http://schemas.microsoft.com/office/drawing/2014/main" id="{851EDD30-062A-CD6B-8D33-A189730CD875}"/>
              </a:ext>
            </a:extLst>
          </p:cNvPr>
          <p:cNvCxnSpPr>
            <a:cxnSpLocks/>
          </p:cNvCxnSpPr>
          <p:nvPr/>
        </p:nvCxnSpPr>
        <p:spPr>
          <a:xfrm flipV="1">
            <a:off x="6012039" y="291085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458C9F3-A93D-D1E3-FC19-42B680027382}"/>
              </a:ext>
            </a:extLst>
          </p:cNvPr>
          <p:cNvCxnSpPr>
            <a:cxnSpLocks/>
          </p:cNvCxnSpPr>
          <p:nvPr/>
        </p:nvCxnSpPr>
        <p:spPr>
          <a:xfrm>
            <a:off x="6012039" y="291085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0" name="Rectangle: Rounded Corners 129">
            <a:extLst>
              <a:ext uri="{FF2B5EF4-FFF2-40B4-BE49-F238E27FC236}">
                <a16:creationId xmlns:a16="http://schemas.microsoft.com/office/drawing/2014/main" id="{6835D476-C66D-6EE4-C6C4-0C2FB2549A5E}"/>
              </a:ext>
            </a:extLst>
          </p:cNvPr>
          <p:cNvSpPr/>
          <p:nvPr/>
        </p:nvSpPr>
        <p:spPr>
          <a:xfrm>
            <a:off x="4850218" y="4093580"/>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STP3</a:t>
            </a:r>
            <a:br>
              <a:rPr lang="en-US" sz="800" dirty="0"/>
            </a:br>
            <a:r>
              <a:rPr lang="en-US" sz="800" dirty="0"/>
              <a:t>Name=</a:t>
            </a:r>
            <a:r>
              <a:rPr lang="en-US" sz="800" dirty="0" err="1"/>
              <a:t>promptNames</a:t>
            </a:r>
            <a:endParaRPr lang="en-US" sz="800" dirty="0"/>
          </a:p>
        </p:txBody>
      </p:sp>
      <p:sp>
        <p:nvSpPr>
          <p:cNvPr id="131" name="TextBox 130">
            <a:extLst>
              <a:ext uri="{FF2B5EF4-FFF2-40B4-BE49-F238E27FC236}">
                <a16:creationId xmlns:a16="http://schemas.microsoft.com/office/drawing/2014/main" id="{F5C14251-711F-D474-207E-5B98BC6B3A0F}"/>
              </a:ext>
            </a:extLst>
          </p:cNvPr>
          <p:cNvSpPr txBox="1"/>
          <p:nvPr/>
        </p:nvSpPr>
        <p:spPr>
          <a:xfrm>
            <a:off x="5401064" y="381846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132" name="Straight Connector 131">
            <a:extLst>
              <a:ext uri="{FF2B5EF4-FFF2-40B4-BE49-F238E27FC236}">
                <a16:creationId xmlns:a16="http://schemas.microsoft.com/office/drawing/2014/main" id="{B2B3FC53-DFAE-DB70-438F-CA496ED6842C}"/>
              </a:ext>
            </a:extLst>
          </p:cNvPr>
          <p:cNvCxnSpPr>
            <a:cxnSpLocks/>
          </p:cNvCxnSpPr>
          <p:nvPr/>
        </p:nvCxnSpPr>
        <p:spPr>
          <a:xfrm flipV="1">
            <a:off x="6364569" y="4188624"/>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ECD9F44B-9B84-513A-D134-A6A818A09E8B}"/>
              </a:ext>
            </a:extLst>
          </p:cNvPr>
          <p:cNvSpPr txBox="1"/>
          <p:nvPr/>
        </p:nvSpPr>
        <p:spPr>
          <a:xfrm>
            <a:off x="6133632" y="426049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34" name="Rectangle: Rounded Corners 133">
            <a:extLst>
              <a:ext uri="{FF2B5EF4-FFF2-40B4-BE49-F238E27FC236}">
                <a16:creationId xmlns:a16="http://schemas.microsoft.com/office/drawing/2014/main" id="{62C1D5A8-A602-E1DC-3E5D-9CBF3A2D053A}"/>
              </a:ext>
            </a:extLst>
          </p:cNvPr>
          <p:cNvSpPr/>
          <p:nvPr/>
        </p:nvSpPr>
        <p:spPr>
          <a:xfrm>
            <a:off x="6902501" y="4025417"/>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=&lt;prompt names&gt;</a:t>
            </a:r>
          </a:p>
        </p:txBody>
      </p:sp>
      <p:cxnSp>
        <p:nvCxnSpPr>
          <p:cNvPr id="135" name="Straight Connector 134">
            <a:extLst>
              <a:ext uri="{FF2B5EF4-FFF2-40B4-BE49-F238E27FC236}">
                <a16:creationId xmlns:a16="http://schemas.microsoft.com/office/drawing/2014/main" id="{CAA7EC5F-13A6-CC29-8A55-63067D1AEE54}"/>
              </a:ext>
            </a:extLst>
          </p:cNvPr>
          <p:cNvCxnSpPr>
            <a:cxnSpLocks/>
          </p:cNvCxnSpPr>
          <p:nvPr/>
        </p:nvCxnSpPr>
        <p:spPr>
          <a:xfrm>
            <a:off x="4708064" y="4231345"/>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068287F9-8D90-BFD6-1BAD-73F9FFD056D5}"/>
              </a:ext>
            </a:extLst>
          </p:cNvPr>
          <p:cNvSpPr/>
          <p:nvPr/>
        </p:nvSpPr>
        <p:spPr>
          <a:xfrm>
            <a:off x="6249598" y="364919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37" name="Straight Connector 136">
            <a:extLst>
              <a:ext uri="{FF2B5EF4-FFF2-40B4-BE49-F238E27FC236}">
                <a16:creationId xmlns:a16="http://schemas.microsoft.com/office/drawing/2014/main" id="{5CADFB8C-0403-99A2-C9FB-FED342F20DFE}"/>
              </a:ext>
            </a:extLst>
          </p:cNvPr>
          <p:cNvCxnSpPr>
            <a:cxnSpLocks/>
          </p:cNvCxnSpPr>
          <p:nvPr/>
        </p:nvCxnSpPr>
        <p:spPr>
          <a:xfrm flipV="1">
            <a:off x="6022777" y="3811827"/>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19C2F82-9A4E-E2D3-F553-4944606B9F43}"/>
              </a:ext>
            </a:extLst>
          </p:cNvPr>
          <p:cNvCxnSpPr>
            <a:cxnSpLocks/>
          </p:cNvCxnSpPr>
          <p:nvPr/>
        </p:nvCxnSpPr>
        <p:spPr>
          <a:xfrm>
            <a:off x="6022777" y="3811827"/>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5088D98-16CF-99F3-2C5D-4684B4F976ED}"/>
              </a:ext>
            </a:extLst>
          </p:cNvPr>
          <p:cNvSpPr txBox="1"/>
          <p:nvPr/>
        </p:nvSpPr>
        <p:spPr>
          <a:xfrm>
            <a:off x="3413976" y="3392802"/>
            <a:ext cx="2997167" cy="276999"/>
          </a:xfrm>
          <a:prstGeom prst="rect">
            <a:avLst/>
          </a:prstGeom>
          <a:noFill/>
        </p:spPr>
        <p:txBody>
          <a:bodyPr wrap="none" rtlCol="0">
            <a:spAutoFit/>
          </a:bodyPr>
          <a:lstStyle/>
          <a:p>
            <a:pPr algn="l"/>
            <a:r>
              <a:rPr lang="en-US" sz="1200" dirty="0">
                <a:solidFill>
                  <a:srgbClr val="FF0000"/>
                </a:solidFill>
                <a:latin typeface="+mj-lt"/>
              </a:rPr>
              <a:t>Is this </a:t>
            </a:r>
            <a:r>
              <a:rPr lang="en-US" sz="1200" dirty="0" err="1">
                <a:solidFill>
                  <a:srgbClr val="FF0000"/>
                </a:solidFill>
                <a:latin typeface="+mj-lt"/>
              </a:rPr>
              <a:t>propertyset</a:t>
            </a:r>
            <a:r>
              <a:rPr lang="en-US" sz="1200" dirty="0">
                <a:solidFill>
                  <a:srgbClr val="FF0000"/>
                </a:solidFill>
                <a:latin typeface="+mj-lt"/>
              </a:rPr>
              <a:t> repeated for each prompt?</a:t>
            </a:r>
          </a:p>
        </p:txBody>
      </p:sp>
      <p:sp>
        <p:nvSpPr>
          <p:cNvPr id="141" name="Rectangle: Rounded Corners 140">
            <a:extLst>
              <a:ext uri="{FF2B5EF4-FFF2-40B4-BE49-F238E27FC236}">
                <a16:creationId xmlns:a16="http://schemas.microsoft.com/office/drawing/2014/main" id="{4F35C28B-1094-8552-80F4-0A2BB1816BB4}"/>
              </a:ext>
            </a:extLst>
          </p:cNvPr>
          <p:cNvSpPr/>
          <p:nvPr/>
        </p:nvSpPr>
        <p:spPr>
          <a:xfrm>
            <a:off x="3455737" y="770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isDirty</a:t>
            </a:r>
            <a:br>
              <a:rPr lang="en-US" sz="800" dirty="0"/>
            </a:br>
            <a:r>
              <a:rPr lang="en-US" sz="800" dirty="0"/>
              <a:t>Value=false</a:t>
            </a:r>
          </a:p>
        </p:txBody>
      </p:sp>
      <p:sp>
        <p:nvSpPr>
          <p:cNvPr id="142" name="TextBox 141">
            <a:extLst>
              <a:ext uri="{FF2B5EF4-FFF2-40B4-BE49-F238E27FC236}">
                <a16:creationId xmlns:a16="http://schemas.microsoft.com/office/drawing/2014/main" id="{D1129CCC-7EFA-1E1C-0B7F-145A4BCA92F4}"/>
              </a:ext>
            </a:extLst>
          </p:cNvPr>
          <p:cNvSpPr txBox="1"/>
          <p:nvPr/>
        </p:nvSpPr>
        <p:spPr>
          <a:xfrm>
            <a:off x="2639683" y="788762"/>
            <a:ext cx="84720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r>
              <a:rPr lang="en-US" sz="800" b="0" i="0" baseline="30000" dirty="0">
                <a:solidFill>
                  <a:schemeClr val="accent1"/>
                </a:solidFill>
                <a:effectLst/>
                <a:latin typeface="Lato" panose="020F0502020204030203" pitchFamily="34" charset="0"/>
              </a:rPr>
              <a:t>STP2</a:t>
            </a:r>
            <a:endParaRPr lang="en-US" sz="800" baseline="30000" dirty="0">
              <a:solidFill>
                <a:schemeClr val="accent1"/>
              </a:solidFill>
              <a:latin typeface="+mj-lt"/>
            </a:endParaRPr>
          </a:p>
        </p:txBody>
      </p:sp>
      <p:cxnSp>
        <p:nvCxnSpPr>
          <p:cNvPr id="143" name="Straight Connector 142">
            <a:extLst>
              <a:ext uri="{FF2B5EF4-FFF2-40B4-BE49-F238E27FC236}">
                <a16:creationId xmlns:a16="http://schemas.microsoft.com/office/drawing/2014/main" id="{3FE56DC7-82EA-B854-E38C-C244859B14AD}"/>
              </a:ext>
            </a:extLst>
          </p:cNvPr>
          <p:cNvCxnSpPr>
            <a:cxnSpLocks/>
          </p:cNvCxnSpPr>
          <p:nvPr/>
        </p:nvCxnSpPr>
        <p:spPr>
          <a:xfrm flipV="1">
            <a:off x="3228916" y="932772"/>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BB1D935-D1BA-95E5-A5E0-CFC771E63092}"/>
              </a:ext>
            </a:extLst>
          </p:cNvPr>
          <p:cNvCxnSpPr>
            <a:cxnSpLocks/>
          </p:cNvCxnSpPr>
          <p:nvPr/>
        </p:nvCxnSpPr>
        <p:spPr>
          <a:xfrm>
            <a:off x="3228916" y="932772"/>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8D0085-E31A-9217-A1B4-BD78FE00729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DE951C4-B360-37D6-EEDF-DB977F4942CA}"/>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47" name="Rectangle: Rounded Corners 146">
            <a:extLst>
              <a:ext uri="{FF2B5EF4-FFF2-40B4-BE49-F238E27FC236}">
                <a16:creationId xmlns:a16="http://schemas.microsoft.com/office/drawing/2014/main" id="{9441E214-1836-6684-E1AC-B6BB57580101}"/>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94708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SASReportPortlet</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3211" cy="369332"/>
          </a:xfrm>
          <a:prstGeom prst="rect">
            <a:avLst/>
          </a:prstGeom>
          <a:noFill/>
        </p:spPr>
        <p:txBody>
          <a:bodyPr wrap="none" rtlCol="0">
            <a:spAutoFit/>
          </a:bodyPr>
          <a:lstStyle/>
          <a:p>
            <a:pPr algn="l"/>
            <a:r>
              <a:rPr lang="en-US" dirty="0">
                <a:latin typeface="+mj-lt"/>
              </a:rPr>
              <a:t>SAS Report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SASReportPortlet</a:t>
            </a:r>
            <a:r>
              <a:rPr lang="en-US" sz="600" b="0" i="0" dirty="0">
                <a:solidFill>
                  <a:schemeClr val="bg1"/>
                </a:solidFill>
                <a:effectLst/>
              </a:rPr>
              <a: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1301717"/>
            <a:ext cx="0" cy="112768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3663507" y="1763312"/>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V="1">
            <a:off x="2900282" y="1787218"/>
            <a:ext cx="0" cy="140627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2466068" y="178521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193491"/>
            <a:ext cx="2788838" cy="30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3110471" y="211771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3131724" y="25563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2938667" y="17833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2938667" y="1684509"/>
            <a:ext cx="0" cy="147591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2938667" y="2286989"/>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2941522" y="2725593"/>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CFB026-B4A8-C35C-64D5-3A4E6D424605}"/>
              </a:ext>
            </a:extLst>
          </p:cNvPr>
          <p:cNvCxnSpPr>
            <a:cxnSpLocks/>
          </p:cNvCxnSpPr>
          <p:nvPr/>
        </p:nvCxnSpPr>
        <p:spPr>
          <a:xfrm flipV="1">
            <a:off x="111444" y="444176"/>
            <a:ext cx="8466" cy="277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C46E740-7B9F-73E8-A694-64E6540A3094}"/>
              </a:ext>
            </a:extLst>
          </p:cNvPr>
          <p:cNvSpPr/>
          <p:nvPr/>
        </p:nvSpPr>
        <p:spPr>
          <a:xfrm>
            <a:off x="3131724" y="2994922"/>
            <a:ext cx="1473257"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PriorWindowState</a:t>
            </a:r>
            <a:br>
              <a:rPr lang="en-US" sz="800" dirty="0"/>
            </a:br>
            <a:r>
              <a:rPr lang="en-US" sz="800" dirty="0"/>
              <a:t>Value=3 </a:t>
            </a:r>
          </a:p>
        </p:txBody>
      </p:sp>
      <p:cxnSp>
        <p:nvCxnSpPr>
          <p:cNvPr id="25" name="Straight Connector 24">
            <a:extLst>
              <a:ext uri="{FF2B5EF4-FFF2-40B4-BE49-F238E27FC236}">
                <a16:creationId xmlns:a16="http://schemas.microsoft.com/office/drawing/2014/main" id="{DC19A78F-13AD-F0D9-CE8B-05F16B34ABCA}"/>
              </a:ext>
            </a:extLst>
          </p:cNvPr>
          <p:cNvCxnSpPr>
            <a:cxnSpLocks/>
          </p:cNvCxnSpPr>
          <p:nvPr/>
        </p:nvCxnSpPr>
        <p:spPr>
          <a:xfrm>
            <a:off x="2929692" y="3160419"/>
            <a:ext cx="217155"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7F9DB1-7C25-F23A-5DBB-10D622237AEB}"/>
              </a:ext>
            </a:extLst>
          </p:cNvPr>
          <p:cNvCxnSpPr>
            <a:cxnSpLocks/>
          </p:cNvCxnSpPr>
          <p:nvPr/>
        </p:nvCxnSpPr>
        <p:spPr>
          <a:xfrm>
            <a:off x="2459493" y="1680537"/>
            <a:ext cx="37493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sp>
        <p:nvSpPr>
          <p:cNvPr id="53" name="TextBox 52">
            <a:extLst>
              <a:ext uri="{FF2B5EF4-FFF2-40B4-BE49-F238E27FC236}">
                <a16:creationId xmlns:a16="http://schemas.microsoft.com/office/drawing/2014/main" id="{E38A62AA-CBE4-5D71-E49B-F355FC04D9C8}"/>
              </a:ext>
            </a:extLst>
          </p:cNvPr>
          <p:cNvSpPr txBox="1"/>
          <p:nvPr/>
        </p:nvSpPr>
        <p:spPr>
          <a:xfrm>
            <a:off x="6188258" y="75188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40360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SRP5</a:t>
            </a:r>
            <a:br>
              <a:rPr lang="en-US" sz="800" dirty="0"/>
            </a:br>
            <a:r>
              <a:rPr lang="en-US" sz="800" dirty="0"/>
              <a:t>Name=</a:t>
            </a:r>
            <a:r>
              <a:rPr lang="en-US" sz="800" dirty="0" err="1"/>
              <a:t>selectedFolder</a:t>
            </a:r>
            <a:endParaRPr lang="en-US" sz="800" dirty="0"/>
          </a:p>
        </p:txBody>
      </p:sp>
      <p:sp>
        <p:nvSpPr>
          <p:cNvPr id="68" name="TextBox 67">
            <a:extLst>
              <a:ext uri="{FF2B5EF4-FFF2-40B4-BE49-F238E27FC236}">
                <a16:creationId xmlns:a16="http://schemas.microsoft.com/office/drawing/2014/main" id="{6C420884-8785-E3D7-C82F-99F05FF836DF}"/>
              </a:ext>
            </a:extLst>
          </p:cNvPr>
          <p:cNvSpPr txBox="1"/>
          <p:nvPr/>
        </p:nvSpPr>
        <p:spPr>
          <a:xfrm>
            <a:off x="5444124" y="11185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74" name="Straight Connector 73">
            <a:extLst>
              <a:ext uri="{FF2B5EF4-FFF2-40B4-BE49-F238E27FC236}">
                <a16:creationId xmlns:a16="http://schemas.microsoft.com/office/drawing/2014/main" id="{55D7982A-B967-53DE-2DAB-346A32CDF11C}"/>
              </a:ext>
            </a:extLst>
          </p:cNvPr>
          <p:cNvCxnSpPr>
            <a:cxnSpLocks/>
          </p:cNvCxnSpPr>
          <p:nvPr/>
        </p:nvCxnSpPr>
        <p:spPr>
          <a:xfrm flipV="1">
            <a:off x="6359388" y="1498645"/>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505523-DF19-6D07-33C0-CEAFB9400C95}"/>
              </a:ext>
            </a:extLst>
          </p:cNvPr>
          <p:cNvSpPr txBox="1"/>
          <p:nvPr/>
        </p:nvSpPr>
        <p:spPr>
          <a:xfrm>
            <a:off x="6128451" y="157051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76" name="Rectangle: Rounded Corners 75">
            <a:extLst>
              <a:ext uri="{FF2B5EF4-FFF2-40B4-BE49-F238E27FC236}">
                <a16:creationId xmlns:a16="http://schemas.microsoft.com/office/drawing/2014/main" id="{266B8BFA-DB31-5FD6-2BF1-184E81856D87}"/>
              </a:ext>
            </a:extLst>
          </p:cNvPr>
          <p:cNvSpPr/>
          <p:nvPr/>
        </p:nvSpPr>
        <p:spPr>
          <a:xfrm>
            <a:off x="6897320" y="1335438"/>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=SBIP://METASERVER/&lt;folder path&gt;</a:t>
            </a:r>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6C93652-34E4-7AB0-8E50-C773BBD89BFD}"/>
              </a:ext>
            </a:extLst>
          </p:cNvPr>
          <p:cNvSpPr/>
          <p:nvPr/>
        </p:nvSpPr>
        <p:spPr>
          <a:xfrm>
            <a:off x="4839480" y="2291635"/>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SRP5</a:t>
            </a:r>
            <a:br>
              <a:rPr lang="en-US" sz="800" dirty="0"/>
            </a:br>
            <a:r>
              <a:rPr lang="en-US" sz="800" dirty="0"/>
              <a:t>Name=</a:t>
            </a:r>
            <a:r>
              <a:rPr lang="en-US" sz="800" dirty="0" err="1"/>
              <a:t>selectedFolderItem</a:t>
            </a:r>
            <a:endParaRPr lang="en-US" sz="800" dirty="0"/>
          </a:p>
        </p:txBody>
      </p:sp>
      <p:sp>
        <p:nvSpPr>
          <p:cNvPr id="92" name="TextBox 91">
            <a:extLst>
              <a:ext uri="{FF2B5EF4-FFF2-40B4-BE49-F238E27FC236}">
                <a16:creationId xmlns:a16="http://schemas.microsoft.com/office/drawing/2014/main" id="{9B8915FE-12B5-69E7-C679-FD8D25EF3D4C}"/>
              </a:ext>
            </a:extLst>
          </p:cNvPr>
          <p:cNvSpPr txBox="1"/>
          <p:nvPr/>
        </p:nvSpPr>
        <p:spPr>
          <a:xfrm>
            <a:off x="5358596" y="200196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95" name="Straight Connector 94">
            <a:extLst>
              <a:ext uri="{FF2B5EF4-FFF2-40B4-BE49-F238E27FC236}">
                <a16:creationId xmlns:a16="http://schemas.microsoft.com/office/drawing/2014/main" id="{B46B00B9-EEF9-A1F4-6805-6EDE6C5BBE3A}"/>
              </a:ext>
            </a:extLst>
          </p:cNvPr>
          <p:cNvCxnSpPr>
            <a:cxnSpLocks/>
          </p:cNvCxnSpPr>
          <p:nvPr/>
        </p:nvCxnSpPr>
        <p:spPr>
          <a:xfrm flipV="1">
            <a:off x="6353831" y="2386679"/>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55B45BB-36FB-3D1E-B0E9-9709A626EB7C}"/>
              </a:ext>
            </a:extLst>
          </p:cNvPr>
          <p:cNvSpPr txBox="1"/>
          <p:nvPr/>
        </p:nvSpPr>
        <p:spPr>
          <a:xfrm>
            <a:off x="6122894" y="2458547"/>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97" name="Rectangle: Rounded Corners 96">
            <a:extLst>
              <a:ext uri="{FF2B5EF4-FFF2-40B4-BE49-F238E27FC236}">
                <a16:creationId xmlns:a16="http://schemas.microsoft.com/office/drawing/2014/main" id="{4EE5352B-3667-92BE-9C6F-10476514D4BD}"/>
              </a:ext>
            </a:extLst>
          </p:cNvPr>
          <p:cNvSpPr/>
          <p:nvPr/>
        </p:nvSpPr>
        <p:spPr>
          <a:xfrm>
            <a:off x="6891763" y="2223472"/>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=SBIP://METASERVER/&lt;full folder path to report&gt;</a:t>
            </a:r>
          </a:p>
        </p:txBody>
      </p: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9C920CFC-38E8-F0E8-78E4-CD459584D070}"/>
              </a:ext>
            </a:extLst>
          </p:cNvPr>
          <p:cNvSpPr/>
          <p:nvPr/>
        </p:nvSpPr>
        <p:spPr>
          <a:xfrm>
            <a:off x="6305766" y="965453"/>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19" name="Straight Connector 118">
            <a:extLst>
              <a:ext uri="{FF2B5EF4-FFF2-40B4-BE49-F238E27FC236}">
                <a16:creationId xmlns:a16="http://schemas.microsoft.com/office/drawing/2014/main" id="{C19B63DB-C566-33BE-81B7-B147CDB0B08D}"/>
              </a:ext>
            </a:extLst>
          </p:cNvPr>
          <p:cNvCxnSpPr>
            <a:cxnSpLocks/>
          </p:cNvCxnSpPr>
          <p:nvPr/>
        </p:nvCxnSpPr>
        <p:spPr>
          <a:xfrm flipV="1">
            <a:off x="6078945" y="1128086"/>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7A3D3-C7D0-200E-8994-C7DCC025C056}"/>
              </a:ext>
            </a:extLst>
          </p:cNvPr>
          <p:cNvCxnSpPr>
            <a:cxnSpLocks/>
          </p:cNvCxnSpPr>
          <p:nvPr/>
        </p:nvCxnSpPr>
        <p:spPr>
          <a:xfrm>
            <a:off x="6078945" y="1128086"/>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03FE8D78-6E76-F23C-8C2E-C136B0164AD9}"/>
              </a:ext>
            </a:extLst>
          </p:cNvPr>
          <p:cNvSpPr/>
          <p:nvPr/>
        </p:nvSpPr>
        <p:spPr>
          <a:xfrm>
            <a:off x="6238115" y="184687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2" name="Straight Connector 121">
            <a:extLst>
              <a:ext uri="{FF2B5EF4-FFF2-40B4-BE49-F238E27FC236}">
                <a16:creationId xmlns:a16="http://schemas.microsoft.com/office/drawing/2014/main" id="{8980F0F1-28E4-AB47-0739-85CCBECEA8B0}"/>
              </a:ext>
            </a:extLst>
          </p:cNvPr>
          <p:cNvCxnSpPr>
            <a:cxnSpLocks/>
          </p:cNvCxnSpPr>
          <p:nvPr/>
        </p:nvCxnSpPr>
        <p:spPr>
          <a:xfrm flipV="1">
            <a:off x="6011294" y="200950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2BDD33F-33A4-F3D0-6489-1D3BF5A01AD3}"/>
              </a:ext>
            </a:extLst>
          </p:cNvPr>
          <p:cNvCxnSpPr>
            <a:cxnSpLocks/>
          </p:cNvCxnSpPr>
          <p:nvPr/>
        </p:nvCxnSpPr>
        <p:spPr>
          <a:xfrm>
            <a:off x="6011294" y="200950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1" name="Rectangle: Rounded Corners 140">
            <a:extLst>
              <a:ext uri="{FF2B5EF4-FFF2-40B4-BE49-F238E27FC236}">
                <a16:creationId xmlns:a16="http://schemas.microsoft.com/office/drawing/2014/main" id="{4F35C28B-1094-8552-80F4-0A2BB1816BB4}"/>
              </a:ext>
            </a:extLst>
          </p:cNvPr>
          <p:cNvSpPr/>
          <p:nvPr/>
        </p:nvSpPr>
        <p:spPr>
          <a:xfrm>
            <a:off x="3455737" y="770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isDirty</a:t>
            </a:r>
            <a:br>
              <a:rPr lang="en-US" sz="800" dirty="0"/>
            </a:br>
            <a:r>
              <a:rPr lang="en-US" sz="800" dirty="0"/>
              <a:t>Value=false</a:t>
            </a:r>
          </a:p>
        </p:txBody>
      </p:sp>
      <p:sp>
        <p:nvSpPr>
          <p:cNvPr id="142" name="TextBox 141">
            <a:extLst>
              <a:ext uri="{FF2B5EF4-FFF2-40B4-BE49-F238E27FC236}">
                <a16:creationId xmlns:a16="http://schemas.microsoft.com/office/drawing/2014/main" id="{D1129CCC-7EFA-1E1C-0B7F-145A4BCA92F4}"/>
              </a:ext>
            </a:extLst>
          </p:cNvPr>
          <p:cNvSpPr txBox="1"/>
          <p:nvPr/>
        </p:nvSpPr>
        <p:spPr>
          <a:xfrm>
            <a:off x="2639683" y="788762"/>
            <a:ext cx="84720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r>
              <a:rPr lang="en-US" sz="800" b="0" i="0" baseline="30000" dirty="0">
                <a:solidFill>
                  <a:schemeClr val="accent1"/>
                </a:solidFill>
                <a:effectLst/>
                <a:latin typeface="Lato" panose="020F0502020204030203" pitchFamily="34" charset="0"/>
              </a:rPr>
              <a:t>STP2</a:t>
            </a:r>
            <a:endParaRPr lang="en-US" sz="800" baseline="30000" dirty="0">
              <a:solidFill>
                <a:schemeClr val="accent1"/>
              </a:solidFill>
              <a:latin typeface="+mj-lt"/>
            </a:endParaRPr>
          </a:p>
        </p:txBody>
      </p:sp>
      <p:cxnSp>
        <p:nvCxnSpPr>
          <p:cNvPr id="143" name="Straight Connector 142">
            <a:extLst>
              <a:ext uri="{FF2B5EF4-FFF2-40B4-BE49-F238E27FC236}">
                <a16:creationId xmlns:a16="http://schemas.microsoft.com/office/drawing/2014/main" id="{3FE56DC7-82EA-B854-E38C-C244859B14AD}"/>
              </a:ext>
            </a:extLst>
          </p:cNvPr>
          <p:cNvCxnSpPr>
            <a:cxnSpLocks/>
          </p:cNvCxnSpPr>
          <p:nvPr/>
        </p:nvCxnSpPr>
        <p:spPr>
          <a:xfrm flipV="1">
            <a:off x="3228916" y="932772"/>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BB1D935-D1BA-95E5-A5E0-CFC771E63092}"/>
              </a:ext>
            </a:extLst>
          </p:cNvPr>
          <p:cNvCxnSpPr>
            <a:cxnSpLocks/>
          </p:cNvCxnSpPr>
          <p:nvPr/>
        </p:nvCxnSpPr>
        <p:spPr>
          <a:xfrm>
            <a:off x="3228916" y="932772"/>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37451D-8AFD-96EC-7A23-F3549EB04A54}"/>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11510-00C3-8993-30CC-6FFB639D3D44}"/>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20" name="Rectangle: Rounded Corners 19">
            <a:extLst>
              <a:ext uri="{FF2B5EF4-FFF2-40B4-BE49-F238E27FC236}">
                <a16:creationId xmlns:a16="http://schemas.microsoft.com/office/drawing/2014/main" id="{D0F4F1D9-F3AB-C641-EEA9-6F1DA83F19EB}"/>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35020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=Report</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06235" cy="369332"/>
          </a:xfrm>
          <a:prstGeom prst="rect">
            <a:avLst/>
          </a:prstGeom>
          <a:noFill/>
        </p:spPr>
        <p:txBody>
          <a:bodyPr wrap="none" rtlCol="0">
            <a:spAutoFit/>
          </a:bodyPr>
          <a:lstStyle/>
          <a:p>
            <a:pPr algn="l"/>
            <a:r>
              <a:rPr lang="en-US" dirty="0">
                <a:latin typeface="+mj-lt"/>
              </a:rPr>
              <a:t>Report (Local)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Report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1301717"/>
            <a:ext cx="0" cy="112768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126068"/>
            <a:ext cx="2499147" cy="4566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Name=SELECTED_FOLDER</a:t>
            </a:r>
            <a:br>
              <a:rPr lang="en-US" sz="800" dirty="0"/>
            </a:br>
            <a:r>
              <a:rPr lang="en-US" sz="800" dirty="0" err="1"/>
              <a:t>DefaultValue</a:t>
            </a:r>
            <a:r>
              <a:rPr lang="en-US" sz="800" dirty="0"/>
              <a:t>=SBIP://METASERVER/&lt;folder path&gt;</a:t>
            </a:r>
          </a:p>
          <a:p>
            <a:pPr algn="ctr"/>
            <a:endParaRPr lang="en-US" sz="800" dirty="0"/>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3EB5C2A-B36A-495B-00FF-FCD30D0AA501}"/>
              </a:ext>
            </a:extLst>
          </p:cNvPr>
          <p:cNvSpPr/>
          <p:nvPr/>
        </p:nvSpPr>
        <p:spPr>
          <a:xfrm>
            <a:off x="4845036" y="2201091"/>
            <a:ext cx="3083995" cy="4566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Name=SELECTED_REPORT</a:t>
            </a:r>
            <a:br>
              <a:rPr lang="en-US" sz="800" dirty="0"/>
            </a:br>
            <a:r>
              <a:rPr lang="en-US" sz="800" dirty="0" err="1"/>
              <a:t>DefaultValue</a:t>
            </a:r>
            <a:r>
              <a:rPr lang="en-US" sz="800" dirty="0"/>
              <a:t>=SBIP://METASERVER/&lt; full folder path to report&gt;</a:t>
            </a:r>
          </a:p>
          <a:p>
            <a:pPr algn="ctr"/>
            <a:endParaRPr lang="en-US" sz="800" dirty="0"/>
          </a:p>
        </p:txBody>
      </p:sp>
      <p:cxnSp>
        <p:nvCxnSpPr>
          <p:cNvPr id="9" name="Straight Connector 8">
            <a:extLst>
              <a:ext uri="{FF2B5EF4-FFF2-40B4-BE49-F238E27FC236}">
                <a16:creationId xmlns:a16="http://schemas.microsoft.com/office/drawing/2014/main" id="{A4683EBA-B5C0-7470-12B6-579ACBDFB52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AB0A79-5F0E-3547-AC11-8D3F319B586F}"/>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8" name="Rectangle: Rounded Corners 17">
            <a:extLst>
              <a:ext uri="{FF2B5EF4-FFF2-40B4-BE49-F238E27FC236}">
                <a16:creationId xmlns:a16="http://schemas.microsoft.com/office/drawing/2014/main" id="{9662AD0C-615A-D7C4-0584-1C506EBC9499}"/>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340942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1890125" y="0"/>
            <a:ext cx="2858731" cy="369332"/>
          </a:xfrm>
          <a:prstGeom prst="rect">
            <a:avLst/>
          </a:prstGeom>
          <a:noFill/>
        </p:spPr>
        <p:txBody>
          <a:bodyPr wrap="none" rtlCol="0">
            <a:spAutoFit/>
          </a:bodyPr>
          <a:lstStyle/>
          <a:p>
            <a:pPr algn="l"/>
            <a:r>
              <a:rPr lang="en-US" dirty="0">
                <a:latin typeface="+mj-lt"/>
              </a:rPr>
              <a:t>Portal Initialization Metadata</a:t>
            </a:r>
          </a:p>
        </p:txBody>
      </p:sp>
      <p:sp>
        <p:nvSpPr>
          <p:cNvPr id="3" name="Rectangle: Rounded Corners 2">
            <a:extLst>
              <a:ext uri="{FF2B5EF4-FFF2-40B4-BE49-F238E27FC236}">
                <a16:creationId xmlns:a16="http://schemas.microsoft.com/office/drawing/2014/main" id="{110C68B6-FA1D-B111-499B-5C656248B072}"/>
              </a:ext>
            </a:extLst>
          </p:cNvPr>
          <p:cNvSpPr/>
          <p:nvPr/>
        </p:nvSpPr>
        <p:spPr>
          <a:xfrm>
            <a:off x="87341" y="1718489"/>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Name=PUBLIC Permissions Tree</a:t>
            </a:r>
          </a:p>
        </p:txBody>
      </p:sp>
      <p:sp>
        <p:nvSpPr>
          <p:cNvPr id="4" name="Rectangle: Rounded Corners 3">
            <a:extLst>
              <a:ext uri="{FF2B5EF4-FFF2-40B4-BE49-F238E27FC236}">
                <a16:creationId xmlns:a16="http://schemas.microsoft.com/office/drawing/2014/main" id="{3C807802-F4F2-4612-E05B-6DFCAFEAC631}"/>
              </a:ext>
            </a:extLst>
          </p:cNvPr>
          <p:cNvSpPr/>
          <p:nvPr/>
        </p:nvSpPr>
        <p:spPr>
          <a:xfrm>
            <a:off x="231275" y="970218"/>
            <a:ext cx="1634063" cy="4114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5" name="Straight Connector 4">
            <a:extLst>
              <a:ext uri="{FF2B5EF4-FFF2-40B4-BE49-F238E27FC236}">
                <a16:creationId xmlns:a16="http://schemas.microsoft.com/office/drawing/2014/main" id="{42947AE2-34EB-B48B-C6E0-D9B2817BAF32}"/>
              </a:ext>
            </a:extLst>
          </p:cNvPr>
          <p:cNvCxnSpPr>
            <a:cxnSpLocks/>
          </p:cNvCxnSpPr>
          <p:nvPr/>
        </p:nvCxnSpPr>
        <p:spPr>
          <a:xfrm>
            <a:off x="1075641" y="1381673"/>
            <a:ext cx="0" cy="3368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F58E1D-BDA1-39ED-73E8-6A07115FFBE7}"/>
              </a:ext>
            </a:extLst>
          </p:cNvPr>
          <p:cNvSpPr txBox="1"/>
          <p:nvPr/>
        </p:nvSpPr>
        <p:spPr>
          <a:xfrm>
            <a:off x="505542" y="1405040"/>
            <a:ext cx="1020817" cy="215444"/>
          </a:xfrm>
          <a:prstGeom prst="rect">
            <a:avLst/>
          </a:prstGeom>
          <a:noFill/>
        </p:spPr>
        <p:txBody>
          <a:bodyPr wrap="square" rtlCol="0">
            <a:spAutoFit/>
          </a:bodyPr>
          <a:lstStyle/>
          <a:p>
            <a:pPr algn="l"/>
            <a:r>
              <a:rPr lang="en-US" sz="800" dirty="0">
                <a:solidFill>
                  <a:schemeClr val="accent1"/>
                </a:solidFill>
                <a:latin typeface="Lato" panose="020F0502020204030203" pitchFamily="34" charset="0"/>
              </a:rPr>
              <a:t>SubTrees</a:t>
            </a:r>
            <a:r>
              <a:rPr lang="en-US" sz="800" baseline="30000" dirty="0">
                <a:solidFill>
                  <a:schemeClr val="accent1"/>
                </a:solidFill>
                <a:latin typeface="Lato" panose="020F0502020204030203" pitchFamily="34" charset="0"/>
              </a:rPr>
              <a:t>PI1</a:t>
            </a:r>
            <a:endParaRPr lang="en-US" sz="800" baseline="30000" dirty="0">
              <a:solidFill>
                <a:schemeClr val="accent1"/>
              </a:solidFill>
              <a:latin typeface="+mj-lt"/>
            </a:endParaRPr>
          </a:p>
        </p:txBody>
      </p:sp>
      <p:sp>
        <p:nvSpPr>
          <p:cNvPr id="11" name="Rectangle: Rounded Corners 10">
            <a:extLst>
              <a:ext uri="{FF2B5EF4-FFF2-40B4-BE49-F238E27FC236}">
                <a16:creationId xmlns:a16="http://schemas.microsoft.com/office/drawing/2014/main" id="{37D797DA-A9B2-9FD0-DB4F-28711D051F54}"/>
              </a:ext>
            </a:extLst>
          </p:cNvPr>
          <p:cNvSpPr/>
          <p:nvPr/>
        </p:nvSpPr>
        <p:spPr>
          <a:xfrm>
            <a:off x="138009" y="2457095"/>
            <a:ext cx="9291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RolesTree</a:t>
            </a:r>
            <a:endParaRPr lang="en-US" sz="800" dirty="0"/>
          </a:p>
        </p:txBody>
      </p:sp>
      <p:sp>
        <p:nvSpPr>
          <p:cNvPr id="12" name="Rectangle: Rounded Corners 11">
            <a:extLst>
              <a:ext uri="{FF2B5EF4-FFF2-40B4-BE49-F238E27FC236}">
                <a16:creationId xmlns:a16="http://schemas.microsoft.com/office/drawing/2014/main" id="{258797DC-3848-A349-DBF2-D964D81C6F08}"/>
              </a:ext>
            </a:extLst>
          </p:cNvPr>
          <p:cNvSpPr/>
          <p:nvPr/>
        </p:nvSpPr>
        <p:spPr>
          <a:xfrm>
            <a:off x="126733" y="2859081"/>
            <a:ext cx="10207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DefaultRole</a:t>
            </a:r>
            <a:endParaRPr lang="en-US" sz="800" dirty="0"/>
          </a:p>
        </p:txBody>
      </p:sp>
      <p:sp>
        <p:nvSpPr>
          <p:cNvPr id="13" name="TextBox 12">
            <a:extLst>
              <a:ext uri="{FF2B5EF4-FFF2-40B4-BE49-F238E27FC236}">
                <a16:creationId xmlns:a16="http://schemas.microsoft.com/office/drawing/2014/main" id="{56366002-7393-87CE-1C01-3761BE4E616C}"/>
              </a:ext>
            </a:extLst>
          </p:cNvPr>
          <p:cNvSpPr txBox="1"/>
          <p:nvPr/>
        </p:nvSpPr>
        <p:spPr>
          <a:xfrm>
            <a:off x="-65929" y="2641761"/>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14" name="Straight Connector 13">
            <a:extLst>
              <a:ext uri="{FF2B5EF4-FFF2-40B4-BE49-F238E27FC236}">
                <a16:creationId xmlns:a16="http://schemas.microsoft.com/office/drawing/2014/main" id="{29F35BA7-3A7B-E88D-E329-B29A15CE6402}"/>
              </a:ext>
            </a:extLst>
          </p:cNvPr>
          <p:cNvCxnSpPr>
            <a:cxnSpLocks/>
          </p:cNvCxnSpPr>
          <p:nvPr/>
        </p:nvCxnSpPr>
        <p:spPr>
          <a:xfrm>
            <a:off x="525632" y="2703316"/>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C01BE36-20BA-E676-EF1A-3AE50EEC4180}"/>
              </a:ext>
            </a:extLst>
          </p:cNvPr>
          <p:cNvSpPr/>
          <p:nvPr/>
        </p:nvSpPr>
        <p:spPr>
          <a:xfrm>
            <a:off x="134373" y="3240651"/>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DESKTOP_PROFILE  </a:t>
            </a:r>
            <a:endParaRPr lang="en-US" sz="800" dirty="0">
              <a:solidFill>
                <a:schemeClr val="bg1"/>
              </a:solidFill>
            </a:endParaRPr>
          </a:p>
        </p:txBody>
      </p:sp>
      <p:sp>
        <p:nvSpPr>
          <p:cNvPr id="16" name="TextBox 15">
            <a:extLst>
              <a:ext uri="{FF2B5EF4-FFF2-40B4-BE49-F238E27FC236}">
                <a16:creationId xmlns:a16="http://schemas.microsoft.com/office/drawing/2014/main" id="{9769DA00-A0E4-AA76-BCF5-E2AC97BF954A}"/>
              </a:ext>
            </a:extLst>
          </p:cNvPr>
          <p:cNvSpPr txBox="1"/>
          <p:nvPr/>
        </p:nvSpPr>
        <p:spPr>
          <a:xfrm>
            <a:off x="-83762" y="3049869"/>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17" name="Straight Connector 16">
            <a:extLst>
              <a:ext uri="{FF2B5EF4-FFF2-40B4-BE49-F238E27FC236}">
                <a16:creationId xmlns:a16="http://schemas.microsoft.com/office/drawing/2014/main" id="{94B3257A-16DC-46D7-B7F8-98045B41B125}"/>
              </a:ext>
            </a:extLst>
          </p:cNvPr>
          <p:cNvCxnSpPr>
            <a:cxnSpLocks/>
          </p:cNvCxnSpPr>
          <p:nvPr/>
        </p:nvCxnSpPr>
        <p:spPr>
          <a:xfrm>
            <a:off x="517567" y="3117541"/>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C561FBD-EC53-A13A-45D4-9048BC7C82ED}"/>
              </a:ext>
            </a:extLst>
          </p:cNvPr>
          <p:cNvSpPr/>
          <p:nvPr/>
        </p:nvSpPr>
        <p:spPr>
          <a:xfrm>
            <a:off x="657299" y="3588218"/>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Sticky</a:t>
            </a:r>
            <a:endParaRPr lang="en-US" sz="800" dirty="0">
              <a:solidFill>
                <a:schemeClr val="bg1"/>
              </a:solidFill>
            </a:endParaRPr>
          </a:p>
        </p:txBody>
      </p:sp>
      <p:sp>
        <p:nvSpPr>
          <p:cNvPr id="19" name="TextBox 18">
            <a:extLst>
              <a:ext uri="{FF2B5EF4-FFF2-40B4-BE49-F238E27FC236}">
                <a16:creationId xmlns:a16="http://schemas.microsoft.com/office/drawing/2014/main" id="{6DCCC5F1-6D87-95A0-E910-5441A39D4840}"/>
              </a:ext>
            </a:extLst>
          </p:cNvPr>
          <p:cNvSpPr txBox="1"/>
          <p:nvPr/>
        </p:nvSpPr>
        <p:spPr>
          <a:xfrm>
            <a:off x="-80559" y="3425317"/>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20" name="Straight Connector 19">
            <a:extLst>
              <a:ext uri="{FF2B5EF4-FFF2-40B4-BE49-F238E27FC236}">
                <a16:creationId xmlns:a16="http://schemas.microsoft.com/office/drawing/2014/main" id="{35F2BFD4-31F3-402D-FDE9-8F20699A108E}"/>
              </a:ext>
            </a:extLst>
          </p:cNvPr>
          <p:cNvCxnSpPr>
            <a:cxnSpLocks/>
          </p:cNvCxnSpPr>
          <p:nvPr/>
        </p:nvCxnSpPr>
        <p:spPr>
          <a:xfrm flipV="1">
            <a:off x="524764" y="3699082"/>
            <a:ext cx="141061"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DE9E27E-2F88-F4B5-4DD3-F3F474D767BE}"/>
              </a:ext>
            </a:extLst>
          </p:cNvPr>
          <p:cNvSpPr/>
          <p:nvPr/>
        </p:nvSpPr>
        <p:spPr>
          <a:xfrm>
            <a:off x="657299" y="3951426"/>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Default</a:t>
            </a:r>
            <a:endParaRPr lang="en-US" sz="800" dirty="0">
              <a:solidFill>
                <a:schemeClr val="bg1"/>
              </a:solidFill>
            </a:endParaRPr>
          </a:p>
        </p:txBody>
      </p:sp>
      <p:cxnSp>
        <p:nvCxnSpPr>
          <p:cNvPr id="22" name="Straight Connector 21">
            <a:extLst>
              <a:ext uri="{FF2B5EF4-FFF2-40B4-BE49-F238E27FC236}">
                <a16:creationId xmlns:a16="http://schemas.microsoft.com/office/drawing/2014/main" id="{8B3C2D22-7491-9A72-71EB-8034BDC8330E}"/>
              </a:ext>
            </a:extLst>
          </p:cNvPr>
          <p:cNvCxnSpPr>
            <a:cxnSpLocks/>
          </p:cNvCxnSpPr>
          <p:nvPr/>
        </p:nvCxnSpPr>
        <p:spPr>
          <a:xfrm>
            <a:off x="501968" y="4074536"/>
            <a:ext cx="18533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A95D73-3E4E-0D3D-F446-B699F74E68A4}"/>
              </a:ext>
            </a:extLst>
          </p:cNvPr>
          <p:cNvCxnSpPr>
            <a:cxnSpLocks/>
          </p:cNvCxnSpPr>
          <p:nvPr/>
        </p:nvCxnSpPr>
        <p:spPr>
          <a:xfrm>
            <a:off x="513365" y="3488182"/>
            <a:ext cx="0" cy="58635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D3F2639-52D5-91C0-84E1-6765115D0B4B}"/>
              </a:ext>
            </a:extLst>
          </p:cNvPr>
          <p:cNvSpPr txBox="1"/>
          <p:nvPr/>
        </p:nvSpPr>
        <p:spPr>
          <a:xfrm>
            <a:off x="1906939" y="337654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28" name="Rectangle: Rounded Corners 27">
            <a:extLst>
              <a:ext uri="{FF2B5EF4-FFF2-40B4-BE49-F238E27FC236}">
                <a16:creationId xmlns:a16="http://schemas.microsoft.com/office/drawing/2014/main" id="{69F72CF8-4065-7D8A-7A0C-4672E4C035C6}"/>
              </a:ext>
            </a:extLst>
          </p:cNvPr>
          <p:cNvSpPr/>
          <p:nvPr/>
        </p:nvSpPr>
        <p:spPr>
          <a:xfrm>
            <a:off x="2632467" y="1326179"/>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AccessControlTemplate</a:t>
            </a:r>
            <a:r>
              <a:rPr lang="en-US" sz="800" baseline="30000" dirty="0"/>
              <a:t>PI5</a:t>
            </a:r>
            <a:br>
              <a:rPr lang="en-US" sz="800" dirty="0"/>
            </a:br>
            <a:r>
              <a:rPr lang="en-US" sz="800" dirty="0"/>
              <a:t>Name=</a:t>
            </a:r>
            <a:r>
              <a:rPr lang="en-US" sz="800" dirty="0" err="1"/>
              <a:t>PortalACT</a:t>
            </a:r>
            <a:endParaRPr lang="en-US" sz="800" dirty="0"/>
          </a:p>
        </p:txBody>
      </p:sp>
      <p:sp>
        <p:nvSpPr>
          <p:cNvPr id="29" name="Rectangle: Rounded Corners 28">
            <a:extLst>
              <a:ext uri="{FF2B5EF4-FFF2-40B4-BE49-F238E27FC236}">
                <a16:creationId xmlns:a16="http://schemas.microsoft.com/office/drawing/2014/main" id="{0FE5C045-92B9-666D-80E7-0F7DB5BA3FAF}"/>
              </a:ext>
            </a:extLst>
          </p:cNvPr>
          <p:cNvSpPr/>
          <p:nvPr/>
        </p:nvSpPr>
        <p:spPr>
          <a:xfrm>
            <a:off x="3910066" y="610085"/>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PUBLIC Read access</a:t>
            </a:r>
            <a:br>
              <a:rPr lang="en-US" sz="800" dirty="0"/>
            </a:br>
            <a:r>
              <a:rPr lang="en-US" sz="600" dirty="0"/>
              <a:t>Permissions=</a:t>
            </a:r>
            <a:r>
              <a:rPr lang="en-US" sz="600" dirty="0" err="1"/>
              <a:t>ReadMetadata</a:t>
            </a:r>
            <a:br>
              <a:rPr lang="en-US" sz="600" dirty="0"/>
            </a:br>
            <a:endParaRPr lang="en-US" sz="600" dirty="0"/>
          </a:p>
        </p:txBody>
      </p:sp>
      <p:cxnSp>
        <p:nvCxnSpPr>
          <p:cNvPr id="30" name="Straight Connector 29">
            <a:extLst>
              <a:ext uri="{FF2B5EF4-FFF2-40B4-BE49-F238E27FC236}">
                <a16:creationId xmlns:a16="http://schemas.microsoft.com/office/drawing/2014/main" id="{C1EBCD91-9411-AFD6-05B2-EA0C4368EB1A}"/>
              </a:ext>
            </a:extLst>
          </p:cNvPr>
          <p:cNvCxnSpPr>
            <a:cxnSpLocks/>
          </p:cNvCxnSpPr>
          <p:nvPr/>
        </p:nvCxnSpPr>
        <p:spPr>
          <a:xfrm>
            <a:off x="3229295" y="120946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8B82360-A5B0-8653-D22B-2D4B6FB9FA53}"/>
              </a:ext>
            </a:extLst>
          </p:cNvPr>
          <p:cNvCxnSpPr>
            <a:cxnSpLocks/>
          </p:cNvCxnSpPr>
          <p:nvPr/>
        </p:nvCxnSpPr>
        <p:spPr>
          <a:xfrm flipV="1">
            <a:off x="1865338" y="1209461"/>
            <a:ext cx="2706662" cy="1991"/>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02C8102-D3D0-972F-2BA2-13E217D8249E}"/>
              </a:ext>
            </a:extLst>
          </p:cNvPr>
          <p:cNvSpPr/>
          <p:nvPr/>
        </p:nvSpPr>
        <p:spPr>
          <a:xfrm>
            <a:off x="5675108" y="1009229"/>
            <a:ext cx="775244"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IdentityGroup</a:t>
            </a:r>
            <a:br>
              <a:rPr lang="en-US" sz="800" dirty="0"/>
            </a:br>
            <a:r>
              <a:rPr lang="en-US" sz="800" dirty="0"/>
              <a:t>Name=PUBLIC</a:t>
            </a:r>
          </a:p>
        </p:txBody>
      </p:sp>
      <p:sp>
        <p:nvSpPr>
          <p:cNvPr id="33" name="TextBox 32">
            <a:extLst>
              <a:ext uri="{FF2B5EF4-FFF2-40B4-BE49-F238E27FC236}">
                <a16:creationId xmlns:a16="http://schemas.microsoft.com/office/drawing/2014/main" id="{6A7F9C7A-665D-DF1E-5D5D-7BD0EC5FAEA4}"/>
              </a:ext>
            </a:extLst>
          </p:cNvPr>
          <p:cNvSpPr txBox="1"/>
          <p:nvPr/>
        </p:nvSpPr>
        <p:spPr>
          <a:xfrm>
            <a:off x="5248656" y="45239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34" name="Straight Connector 33">
            <a:extLst>
              <a:ext uri="{FF2B5EF4-FFF2-40B4-BE49-F238E27FC236}">
                <a16:creationId xmlns:a16="http://schemas.microsoft.com/office/drawing/2014/main" id="{D2D7C4D8-8127-0A90-7CF9-D609BB9F9ECC}"/>
              </a:ext>
            </a:extLst>
          </p:cNvPr>
          <p:cNvCxnSpPr>
            <a:cxnSpLocks/>
            <a:stCxn id="29" idx="3"/>
            <a:endCxn id="32" idx="1"/>
          </p:cNvCxnSpPr>
          <p:nvPr/>
        </p:nvCxnSpPr>
        <p:spPr>
          <a:xfrm>
            <a:off x="5378509" y="789397"/>
            <a:ext cx="296599" cy="34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B4988531-6AA5-675B-2294-01BD2D5B8211}"/>
              </a:ext>
            </a:extLst>
          </p:cNvPr>
          <p:cNvSpPr/>
          <p:nvPr/>
        </p:nvSpPr>
        <p:spPr>
          <a:xfrm>
            <a:off x="421378" y="130563"/>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SoftwareComponent</a:t>
            </a:r>
            <a:br>
              <a:rPr lang="en-US" sz="800" dirty="0"/>
            </a:br>
            <a:r>
              <a:rPr lang="en-US" sz="800" dirty="0"/>
              <a:t>Name=BIP Service</a:t>
            </a:r>
          </a:p>
        </p:txBody>
      </p:sp>
      <p:cxnSp>
        <p:nvCxnSpPr>
          <p:cNvPr id="37" name="Straight Connector 36">
            <a:extLst>
              <a:ext uri="{FF2B5EF4-FFF2-40B4-BE49-F238E27FC236}">
                <a16:creationId xmlns:a16="http://schemas.microsoft.com/office/drawing/2014/main" id="{E82B19C1-4520-4DFB-E93A-DEC02E0C7A71}"/>
              </a:ext>
            </a:extLst>
          </p:cNvPr>
          <p:cNvCxnSpPr>
            <a:cxnSpLocks/>
          </p:cNvCxnSpPr>
          <p:nvPr/>
        </p:nvCxnSpPr>
        <p:spPr>
          <a:xfrm flipV="1">
            <a:off x="1228041" y="542018"/>
            <a:ext cx="0" cy="4266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3E30C62-E7B1-2FF1-0548-1F7D2351F269}"/>
              </a:ext>
            </a:extLst>
          </p:cNvPr>
          <p:cNvSpPr txBox="1"/>
          <p:nvPr/>
        </p:nvSpPr>
        <p:spPr>
          <a:xfrm>
            <a:off x="133955" y="625542"/>
            <a:ext cx="1451118" cy="215444"/>
          </a:xfrm>
          <a:prstGeom prst="rect">
            <a:avLst/>
          </a:prstGeom>
          <a:noFill/>
        </p:spPr>
        <p:txBody>
          <a:bodyPr wrap="square" rtlCol="0">
            <a:spAutoFit/>
          </a:bodyPr>
          <a:lstStyle/>
          <a:p>
            <a:pPr algn="l"/>
            <a:r>
              <a:rPr lang="en-US" sz="800" dirty="0" err="1">
                <a:solidFill>
                  <a:schemeClr val="accent1"/>
                </a:solidFill>
                <a:latin typeface="Lato" panose="020F0502020204030203" pitchFamily="34" charset="0"/>
              </a:rPr>
              <a:t>SoftwareComponents</a:t>
            </a:r>
            <a:endParaRPr lang="en-US" sz="800" baseline="30000" dirty="0">
              <a:solidFill>
                <a:schemeClr val="accent1"/>
              </a:solidFill>
              <a:latin typeface="+mj-lt"/>
            </a:endParaRPr>
          </a:p>
        </p:txBody>
      </p:sp>
      <p:cxnSp>
        <p:nvCxnSpPr>
          <p:cNvPr id="43" name="Straight Connector 42">
            <a:extLst>
              <a:ext uri="{FF2B5EF4-FFF2-40B4-BE49-F238E27FC236}">
                <a16:creationId xmlns:a16="http://schemas.microsoft.com/office/drawing/2014/main" id="{0FB837F5-0868-8EB0-BAF5-71261BB6D07B}"/>
              </a:ext>
            </a:extLst>
          </p:cNvPr>
          <p:cNvCxnSpPr>
            <a:cxnSpLocks/>
          </p:cNvCxnSpPr>
          <p:nvPr/>
        </p:nvCxnSpPr>
        <p:spPr>
          <a:xfrm flipV="1">
            <a:off x="4572000" y="968708"/>
            <a:ext cx="0" cy="27238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DEA47E-3149-ADDC-1258-CE8FC1FDB7DC}"/>
              </a:ext>
            </a:extLst>
          </p:cNvPr>
          <p:cNvCxnSpPr>
            <a:cxnSpLocks/>
          </p:cNvCxnSpPr>
          <p:nvPr/>
        </p:nvCxnSpPr>
        <p:spPr>
          <a:xfrm flipV="1">
            <a:off x="1721404" y="1938048"/>
            <a:ext cx="2706662" cy="199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F2ABCE-5886-4F59-0BD9-98D6C17D10FC}"/>
              </a:ext>
            </a:extLst>
          </p:cNvPr>
          <p:cNvCxnSpPr>
            <a:cxnSpLocks/>
          </p:cNvCxnSpPr>
          <p:nvPr/>
        </p:nvCxnSpPr>
        <p:spPr>
          <a:xfrm flipV="1">
            <a:off x="4428066" y="1697295"/>
            <a:ext cx="0" cy="24075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F093E9A-4BBD-1510-28FC-57068C9FF623}"/>
              </a:ext>
            </a:extLst>
          </p:cNvPr>
          <p:cNvCxnSpPr>
            <a:cxnSpLocks/>
            <a:endCxn id="28" idx="2"/>
          </p:cNvCxnSpPr>
          <p:nvPr/>
        </p:nvCxnSpPr>
        <p:spPr>
          <a:xfrm flipV="1">
            <a:off x="3236014" y="1737634"/>
            <a:ext cx="0" cy="2004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8032FC3-7422-1D25-F584-35FE085EF209}"/>
              </a:ext>
            </a:extLst>
          </p:cNvPr>
          <p:cNvSpPr/>
          <p:nvPr/>
        </p:nvSpPr>
        <p:spPr>
          <a:xfrm>
            <a:off x="3977799" y="1326565"/>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PUBLIC Read access</a:t>
            </a:r>
            <a:br>
              <a:rPr lang="en-US" sz="800" dirty="0"/>
            </a:br>
            <a:r>
              <a:rPr lang="en-US" sz="600" dirty="0"/>
              <a:t>Permissions=</a:t>
            </a:r>
            <a:r>
              <a:rPr lang="en-US" sz="600" dirty="0" err="1"/>
              <a:t>ReadMetadata</a:t>
            </a:r>
            <a:br>
              <a:rPr lang="en-US" sz="600" dirty="0"/>
            </a:br>
            <a:endParaRPr lang="en-US" sz="600" dirty="0"/>
          </a:p>
        </p:txBody>
      </p:sp>
      <p:cxnSp>
        <p:nvCxnSpPr>
          <p:cNvPr id="53" name="Straight Connector 52">
            <a:extLst>
              <a:ext uri="{FF2B5EF4-FFF2-40B4-BE49-F238E27FC236}">
                <a16:creationId xmlns:a16="http://schemas.microsoft.com/office/drawing/2014/main" id="{A3612E66-CD8C-E512-96DD-F2B8A06753A0}"/>
              </a:ext>
            </a:extLst>
          </p:cNvPr>
          <p:cNvCxnSpPr>
            <a:cxnSpLocks/>
            <a:stCxn id="51" idx="3"/>
            <a:endCxn id="32" idx="1"/>
          </p:cNvCxnSpPr>
          <p:nvPr/>
        </p:nvCxnSpPr>
        <p:spPr>
          <a:xfrm flipV="1">
            <a:off x="5446242" y="1139119"/>
            <a:ext cx="228866" cy="36675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9886A4-7141-6FAC-85C9-7C00DF3417A9}"/>
              </a:ext>
            </a:extLst>
          </p:cNvPr>
          <p:cNvCxnSpPr>
            <a:cxnSpLocks/>
          </p:cNvCxnSpPr>
          <p:nvPr/>
        </p:nvCxnSpPr>
        <p:spPr>
          <a:xfrm flipV="1">
            <a:off x="1395168" y="2259381"/>
            <a:ext cx="2672327" cy="853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0D9641-CD04-318F-3AD5-D400F5DCEA8E}"/>
              </a:ext>
            </a:extLst>
          </p:cNvPr>
          <p:cNvCxnSpPr>
            <a:cxnSpLocks/>
          </p:cNvCxnSpPr>
          <p:nvPr/>
        </p:nvCxnSpPr>
        <p:spPr>
          <a:xfrm>
            <a:off x="1395224" y="2134177"/>
            <a:ext cx="0" cy="17022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1622D6-C925-6E18-EB4A-808CA18C8B71}"/>
              </a:ext>
            </a:extLst>
          </p:cNvPr>
          <p:cNvSpPr txBox="1"/>
          <p:nvPr/>
        </p:nvSpPr>
        <p:spPr>
          <a:xfrm>
            <a:off x="1379716" y="208895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grpSp>
        <p:nvGrpSpPr>
          <p:cNvPr id="66" name="Group 65">
            <a:extLst>
              <a:ext uri="{FF2B5EF4-FFF2-40B4-BE49-F238E27FC236}">
                <a16:creationId xmlns:a16="http://schemas.microsoft.com/office/drawing/2014/main" id="{10560CDF-286C-BD84-BC87-641C17E16235}"/>
              </a:ext>
            </a:extLst>
          </p:cNvPr>
          <p:cNvGrpSpPr/>
          <p:nvPr/>
        </p:nvGrpSpPr>
        <p:grpSpPr>
          <a:xfrm>
            <a:off x="2859204" y="2360516"/>
            <a:ext cx="980357" cy="247099"/>
            <a:chOff x="2859204" y="2457880"/>
            <a:chExt cx="980357" cy="247099"/>
          </a:xfrm>
        </p:grpSpPr>
        <p:sp>
          <p:nvSpPr>
            <p:cNvPr id="62" name="Rectangle: Rounded Corners 61">
              <a:extLst>
                <a:ext uri="{FF2B5EF4-FFF2-40B4-BE49-F238E27FC236}">
                  <a16:creationId xmlns:a16="http://schemas.microsoft.com/office/drawing/2014/main" id="{8767F5AF-3E95-A76E-5B0D-758C61B6B2DE}"/>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3" name="Rectangle: Rounded Corners 62">
              <a:extLst>
                <a:ext uri="{FF2B5EF4-FFF2-40B4-BE49-F238E27FC236}">
                  <a16:creationId xmlns:a16="http://schemas.microsoft.com/office/drawing/2014/main" id="{D41C4E16-17E6-BE91-332E-CA6F7EEDCE66}"/>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4" name="Rectangle: Rounded Corners 63">
              <a:extLst>
                <a:ext uri="{FF2B5EF4-FFF2-40B4-BE49-F238E27FC236}">
                  <a16:creationId xmlns:a16="http://schemas.microsoft.com/office/drawing/2014/main" id="{260D4FC9-060D-2621-38A5-52D14EF5C543}"/>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5" name="Rectangle: Rounded Corners 64">
              <a:extLst>
                <a:ext uri="{FF2B5EF4-FFF2-40B4-BE49-F238E27FC236}">
                  <a16:creationId xmlns:a16="http://schemas.microsoft.com/office/drawing/2014/main" id="{ADC54B9D-F102-CFB2-7C68-FC7AB95760E2}"/>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r>
                <a:rPr lang="en-US" sz="800" baseline="30000" dirty="0"/>
                <a:t>PI2</a:t>
              </a:r>
              <a:endParaRPr lang="en-US" sz="800" baseline="30000" dirty="0">
                <a:solidFill>
                  <a:schemeClr val="bg1"/>
                </a:solidFill>
              </a:endParaRPr>
            </a:p>
          </p:txBody>
        </p:sp>
      </p:grpSp>
      <p:cxnSp>
        <p:nvCxnSpPr>
          <p:cNvPr id="67" name="Straight Connector 66">
            <a:extLst>
              <a:ext uri="{FF2B5EF4-FFF2-40B4-BE49-F238E27FC236}">
                <a16:creationId xmlns:a16="http://schemas.microsoft.com/office/drawing/2014/main" id="{8E59920A-4CBE-FE31-EE6D-0227180200D9}"/>
              </a:ext>
            </a:extLst>
          </p:cNvPr>
          <p:cNvCxnSpPr>
            <a:cxnSpLocks/>
          </p:cNvCxnSpPr>
          <p:nvPr/>
        </p:nvCxnSpPr>
        <p:spPr>
          <a:xfrm>
            <a:off x="3128219" y="225938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E85DEB54-CD45-C9B5-3DD4-4A5AFF14BF61}"/>
              </a:ext>
            </a:extLst>
          </p:cNvPr>
          <p:cNvGrpSpPr/>
          <p:nvPr/>
        </p:nvGrpSpPr>
        <p:grpSpPr>
          <a:xfrm>
            <a:off x="3937887" y="2341380"/>
            <a:ext cx="980357" cy="247099"/>
            <a:chOff x="2859204" y="2457880"/>
            <a:chExt cx="980357" cy="247099"/>
          </a:xfrm>
        </p:grpSpPr>
        <p:sp>
          <p:nvSpPr>
            <p:cNvPr id="71" name="Rectangle: Rounded Corners 70">
              <a:extLst>
                <a:ext uri="{FF2B5EF4-FFF2-40B4-BE49-F238E27FC236}">
                  <a16:creationId xmlns:a16="http://schemas.microsoft.com/office/drawing/2014/main" id="{C3683A57-3BA6-1B56-BBB1-0D7985FFF156}"/>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2" name="Rectangle: Rounded Corners 71">
              <a:extLst>
                <a:ext uri="{FF2B5EF4-FFF2-40B4-BE49-F238E27FC236}">
                  <a16:creationId xmlns:a16="http://schemas.microsoft.com/office/drawing/2014/main" id="{5B17A573-1D8D-50C7-5BCB-767C4F772EA4}"/>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3" name="Rectangle: Rounded Corners 72">
              <a:extLst>
                <a:ext uri="{FF2B5EF4-FFF2-40B4-BE49-F238E27FC236}">
                  <a16:creationId xmlns:a16="http://schemas.microsoft.com/office/drawing/2014/main" id="{1B3061C2-A731-28AF-D8B2-A603A1F931E2}"/>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4" name="Rectangle: Rounded Corners 73">
              <a:extLst>
                <a:ext uri="{FF2B5EF4-FFF2-40B4-BE49-F238E27FC236}">
                  <a16:creationId xmlns:a16="http://schemas.microsoft.com/office/drawing/2014/main" id="{4C5907F4-58A8-78D2-DD4A-0BB1CC1F5675}"/>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endParaRPr lang="en-US" sz="800" dirty="0">
                <a:solidFill>
                  <a:schemeClr val="bg1"/>
                </a:solidFill>
              </a:endParaRPr>
            </a:p>
          </p:txBody>
        </p:sp>
      </p:grpSp>
      <p:cxnSp>
        <p:nvCxnSpPr>
          <p:cNvPr id="75" name="Straight Connector 74">
            <a:extLst>
              <a:ext uri="{FF2B5EF4-FFF2-40B4-BE49-F238E27FC236}">
                <a16:creationId xmlns:a16="http://schemas.microsoft.com/office/drawing/2014/main" id="{CD9CE3DE-00C1-DCA1-01AD-39E1454A9789}"/>
              </a:ext>
            </a:extLst>
          </p:cNvPr>
          <p:cNvCxnSpPr>
            <a:cxnSpLocks/>
          </p:cNvCxnSpPr>
          <p:nvPr/>
        </p:nvCxnSpPr>
        <p:spPr>
          <a:xfrm>
            <a:off x="4067495" y="2250508"/>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F451C4A-6B5A-5FFE-F653-F00B272A1B07}"/>
              </a:ext>
            </a:extLst>
          </p:cNvPr>
          <p:cNvSpPr txBox="1"/>
          <p:nvPr/>
        </p:nvSpPr>
        <p:spPr>
          <a:xfrm>
            <a:off x="-43426" y="2101651"/>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78" name="Straight Connector 77">
            <a:extLst>
              <a:ext uri="{FF2B5EF4-FFF2-40B4-BE49-F238E27FC236}">
                <a16:creationId xmlns:a16="http://schemas.microsoft.com/office/drawing/2014/main" id="{A1D9AE3A-7D6A-A776-2A9D-C205383677F1}"/>
              </a:ext>
            </a:extLst>
          </p:cNvPr>
          <p:cNvCxnSpPr>
            <a:cxnSpLocks/>
          </p:cNvCxnSpPr>
          <p:nvPr/>
        </p:nvCxnSpPr>
        <p:spPr>
          <a:xfrm>
            <a:off x="564146" y="2117331"/>
            <a:ext cx="0" cy="3462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8B8F7636-2DD3-C1A2-D193-309990B4DFB6}"/>
              </a:ext>
            </a:extLst>
          </p:cNvPr>
          <p:cNvSpPr/>
          <p:nvPr/>
        </p:nvSpPr>
        <p:spPr>
          <a:xfrm>
            <a:off x="2361346" y="3548161"/>
            <a:ext cx="1177200"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82" name="Straight Connector 81">
            <a:extLst>
              <a:ext uri="{FF2B5EF4-FFF2-40B4-BE49-F238E27FC236}">
                <a16:creationId xmlns:a16="http://schemas.microsoft.com/office/drawing/2014/main" id="{21483725-6D6E-2EDF-0FC1-42F182E9E0DD}"/>
              </a:ext>
            </a:extLst>
          </p:cNvPr>
          <p:cNvCxnSpPr>
            <a:cxnSpLocks/>
          </p:cNvCxnSpPr>
          <p:nvPr/>
        </p:nvCxnSpPr>
        <p:spPr>
          <a:xfrm>
            <a:off x="2133517" y="3714501"/>
            <a:ext cx="23835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4CEEE1C-9FC6-D36E-3562-92316A30B3C3}"/>
              </a:ext>
            </a:extLst>
          </p:cNvPr>
          <p:cNvSpPr txBox="1"/>
          <p:nvPr/>
        </p:nvSpPr>
        <p:spPr>
          <a:xfrm>
            <a:off x="3149364" y="384024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94" name="Rectangle: Rounded Corners 93">
            <a:extLst>
              <a:ext uri="{FF2B5EF4-FFF2-40B4-BE49-F238E27FC236}">
                <a16:creationId xmlns:a16="http://schemas.microsoft.com/office/drawing/2014/main" id="{A90EB11E-272E-6D2C-6F82-9E25A8919B43}"/>
              </a:ext>
            </a:extLst>
          </p:cNvPr>
          <p:cNvSpPr/>
          <p:nvPr/>
        </p:nvSpPr>
        <p:spPr>
          <a:xfrm>
            <a:off x="3610928" y="3531734"/>
            <a:ext cx="1507135"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 Column 1</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PortalPageColumnTemplate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95" name="Straight Connector 94">
            <a:extLst>
              <a:ext uri="{FF2B5EF4-FFF2-40B4-BE49-F238E27FC236}">
                <a16:creationId xmlns:a16="http://schemas.microsoft.com/office/drawing/2014/main" id="{D86E4E9C-DB02-58A2-8002-4BBC020E520D}"/>
              </a:ext>
            </a:extLst>
          </p:cNvPr>
          <p:cNvCxnSpPr>
            <a:cxnSpLocks/>
          </p:cNvCxnSpPr>
          <p:nvPr/>
        </p:nvCxnSpPr>
        <p:spPr>
          <a:xfrm flipV="1">
            <a:off x="4203499" y="3883252"/>
            <a:ext cx="0" cy="14381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D800547B-AFC9-B413-E3CB-5828119BAFD5}"/>
              </a:ext>
            </a:extLst>
          </p:cNvPr>
          <p:cNvSpPr txBox="1"/>
          <p:nvPr/>
        </p:nvSpPr>
        <p:spPr>
          <a:xfrm>
            <a:off x="4196793" y="334832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99" name="Rectangle: Rounded Corners 98">
            <a:extLst>
              <a:ext uri="{FF2B5EF4-FFF2-40B4-BE49-F238E27FC236}">
                <a16:creationId xmlns:a16="http://schemas.microsoft.com/office/drawing/2014/main" id="{31318568-A121-05D2-654C-1A17B58F5863}"/>
              </a:ext>
            </a:extLst>
          </p:cNvPr>
          <p:cNvSpPr/>
          <p:nvPr/>
        </p:nvSpPr>
        <p:spPr>
          <a:xfrm>
            <a:off x="3606826" y="2850013"/>
            <a:ext cx="1177200" cy="5359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Group</a:t>
            </a:r>
            <a:br>
              <a:rPr lang="en-US" sz="600" dirty="0"/>
            </a:br>
            <a:r>
              <a:rPr lang="en-US" sz="600" dirty="0"/>
              <a:t>Name=</a:t>
            </a:r>
            <a:r>
              <a:rPr lang="en-US" sz="600" b="0" i="0" dirty="0">
                <a:solidFill>
                  <a:schemeClr val="bg1"/>
                </a:solidFill>
                <a:effectLst/>
              </a:rPr>
              <a:t>Portlet Template Group</a:t>
            </a:r>
            <a:br>
              <a:rPr lang="en-US" sz="600" b="0" i="0" dirty="0">
                <a:solidFill>
                  <a:schemeClr val="bg1"/>
                </a:solidFill>
                <a:effectLst/>
              </a:rPr>
            </a:br>
            <a:r>
              <a:rPr lang="en-US" sz="600" b="0" i="0" dirty="0">
                <a:solidFill>
                  <a:schemeClr val="bg1"/>
                </a:solidFill>
                <a:effectLst/>
              </a:rPr>
              <a:t>Desc=My </a:t>
            </a:r>
            <a:r>
              <a:rPr lang="en-US" sz="600" b="0" i="0" dirty="0" err="1">
                <a:solidFill>
                  <a:schemeClr val="bg1"/>
                </a:solidFill>
                <a:effectLst/>
              </a:rPr>
              <a:t>Collection,My</a:t>
            </a:r>
            <a:r>
              <a:rPr lang="en-US" sz="600" b="0" i="0" dirty="0">
                <a:solidFill>
                  <a:schemeClr val="bg1"/>
                </a:solidFill>
                <a:effectLst/>
              </a:rPr>
              <a:t> Collection</a:t>
            </a:r>
            <a:br>
              <a:rPr lang="en-US" sz="600" b="0" i="0" dirty="0">
                <a:solidFill>
                  <a:schemeClr val="bg1"/>
                </a:solidFill>
                <a:effectLst/>
              </a:rPr>
            </a:br>
            <a:r>
              <a:rPr lang="en-US" sz="600" b="0" i="0" dirty="0">
                <a:solidFill>
                  <a:srgbClr val="000000"/>
                </a:solidFill>
                <a:effectLst/>
              </a:rPr>
              <a:t> </a:t>
            </a:r>
            <a:endParaRPr lang="en-US" sz="600" dirty="0">
              <a:solidFill>
                <a:schemeClr val="bg1"/>
              </a:solidFill>
            </a:endParaRPr>
          </a:p>
        </p:txBody>
      </p:sp>
      <p:cxnSp>
        <p:nvCxnSpPr>
          <p:cNvPr id="100" name="Straight Connector 99">
            <a:extLst>
              <a:ext uri="{FF2B5EF4-FFF2-40B4-BE49-F238E27FC236}">
                <a16:creationId xmlns:a16="http://schemas.microsoft.com/office/drawing/2014/main" id="{971BA034-8E7F-EC3C-BCBE-EF259208DC41}"/>
              </a:ext>
            </a:extLst>
          </p:cNvPr>
          <p:cNvCxnSpPr>
            <a:cxnSpLocks/>
            <a:endCxn id="99" idx="2"/>
          </p:cNvCxnSpPr>
          <p:nvPr/>
        </p:nvCxnSpPr>
        <p:spPr>
          <a:xfrm flipV="1">
            <a:off x="4195426" y="3385934"/>
            <a:ext cx="0" cy="20009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71B4FA9-6CA4-349E-D3F5-04AE3089D6CA}"/>
              </a:ext>
            </a:extLst>
          </p:cNvPr>
          <p:cNvCxnSpPr>
            <a:cxnSpLocks/>
          </p:cNvCxnSpPr>
          <p:nvPr/>
        </p:nvCxnSpPr>
        <p:spPr>
          <a:xfrm flipV="1">
            <a:off x="3188365" y="2641761"/>
            <a:ext cx="0" cy="4081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02F41D8-28AD-EB34-00C2-C89ED41246C5}"/>
              </a:ext>
            </a:extLst>
          </p:cNvPr>
          <p:cNvCxnSpPr>
            <a:cxnSpLocks/>
          </p:cNvCxnSpPr>
          <p:nvPr/>
        </p:nvCxnSpPr>
        <p:spPr>
          <a:xfrm flipV="1">
            <a:off x="3188365" y="3042245"/>
            <a:ext cx="789434" cy="76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6648385-91EC-4AC0-7497-06119C3D0EC3}"/>
              </a:ext>
            </a:extLst>
          </p:cNvPr>
          <p:cNvSpPr txBox="1"/>
          <p:nvPr/>
        </p:nvSpPr>
        <p:spPr>
          <a:xfrm>
            <a:off x="2902674" y="313292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PI3</a:t>
            </a:r>
            <a:endParaRPr lang="en-US" sz="800" baseline="30000" dirty="0">
              <a:solidFill>
                <a:schemeClr val="accent1"/>
              </a:solidFill>
              <a:latin typeface="+mj-lt"/>
            </a:endParaRPr>
          </a:p>
        </p:txBody>
      </p:sp>
      <p:cxnSp>
        <p:nvCxnSpPr>
          <p:cNvPr id="123" name="Straight Connector 122">
            <a:extLst>
              <a:ext uri="{FF2B5EF4-FFF2-40B4-BE49-F238E27FC236}">
                <a16:creationId xmlns:a16="http://schemas.microsoft.com/office/drawing/2014/main" id="{7237631A-994C-75BD-BDC3-353E20666897}"/>
              </a:ext>
            </a:extLst>
          </p:cNvPr>
          <p:cNvCxnSpPr>
            <a:cxnSpLocks/>
          </p:cNvCxnSpPr>
          <p:nvPr/>
        </p:nvCxnSpPr>
        <p:spPr>
          <a:xfrm>
            <a:off x="2949946" y="4010424"/>
            <a:ext cx="284548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281F11F-CE63-81CA-26BA-9837700DC4E4}"/>
              </a:ext>
            </a:extLst>
          </p:cNvPr>
          <p:cNvCxnSpPr>
            <a:cxnSpLocks/>
            <a:stCxn id="81" idx="2"/>
          </p:cNvCxnSpPr>
          <p:nvPr/>
        </p:nvCxnSpPr>
        <p:spPr>
          <a:xfrm>
            <a:off x="2949946" y="3897697"/>
            <a:ext cx="0" cy="112727"/>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33" name="Rectangle: Rounded Corners 132">
            <a:extLst>
              <a:ext uri="{FF2B5EF4-FFF2-40B4-BE49-F238E27FC236}">
                <a16:creationId xmlns:a16="http://schemas.microsoft.com/office/drawing/2014/main" id="{96E1F8E9-96B5-4FF7-5804-EA7F7B2D2703}"/>
              </a:ext>
            </a:extLst>
          </p:cNvPr>
          <p:cNvSpPr/>
          <p:nvPr/>
        </p:nvSpPr>
        <p:spPr>
          <a:xfrm>
            <a:off x="5178348" y="3494123"/>
            <a:ext cx="1507135"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 Column 2</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PortalPageColumnTemplate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sp>
        <p:nvSpPr>
          <p:cNvPr id="134" name="TextBox 133">
            <a:extLst>
              <a:ext uri="{FF2B5EF4-FFF2-40B4-BE49-F238E27FC236}">
                <a16:creationId xmlns:a16="http://schemas.microsoft.com/office/drawing/2014/main" id="{6BAC7564-E866-ECE1-6A30-D0F9E53F6167}"/>
              </a:ext>
            </a:extLst>
          </p:cNvPr>
          <p:cNvSpPr txBox="1"/>
          <p:nvPr/>
        </p:nvSpPr>
        <p:spPr>
          <a:xfrm>
            <a:off x="5764213" y="331071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135" name="Rectangle: Rounded Corners 134">
            <a:extLst>
              <a:ext uri="{FF2B5EF4-FFF2-40B4-BE49-F238E27FC236}">
                <a16:creationId xmlns:a16="http://schemas.microsoft.com/office/drawing/2014/main" id="{3DD9609A-E974-235A-4874-023E24D179CF}"/>
              </a:ext>
            </a:extLst>
          </p:cNvPr>
          <p:cNvSpPr/>
          <p:nvPr/>
        </p:nvSpPr>
        <p:spPr>
          <a:xfrm>
            <a:off x="5174246" y="2703316"/>
            <a:ext cx="1177200" cy="6450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Group</a:t>
            </a:r>
            <a:br>
              <a:rPr lang="en-US" sz="600" dirty="0"/>
            </a:br>
            <a:r>
              <a:rPr lang="en-US" sz="600" dirty="0"/>
              <a:t>Name=</a:t>
            </a:r>
            <a:r>
              <a:rPr lang="en-US" sz="600" b="0" i="0" dirty="0">
                <a:solidFill>
                  <a:schemeClr val="bg1"/>
                </a:solidFill>
                <a:effectLst/>
              </a:rPr>
              <a:t>Portlet Template Group</a:t>
            </a:r>
            <a:br>
              <a:rPr lang="en-US" sz="600" b="0" i="0" dirty="0">
                <a:solidFill>
                  <a:schemeClr val="bg1"/>
                </a:solidFill>
                <a:effectLst/>
              </a:rPr>
            </a:br>
            <a:r>
              <a:rPr lang="en-US" sz="600" b="0" i="0" dirty="0">
                <a:solidFill>
                  <a:schemeClr val="bg1"/>
                </a:solidFill>
                <a:effectLst/>
              </a:rPr>
              <a:t>Desc=Bookmarks  </a:t>
            </a:r>
            <a:r>
              <a:rPr lang="en-US" sz="600" b="0" i="0" dirty="0" err="1">
                <a:solidFill>
                  <a:schemeClr val="bg1"/>
                </a:solidFill>
                <a:effectLst/>
              </a:rPr>
              <a:t>Portlet,Portlet</a:t>
            </a:r>
            <a:r>
              <a:rPr lang="en-US" sz="600" b="0" i="0" dirty="0">
                <a:solidFill>
                  <a:schemeClr val="bg1"/>
                </a:solidFill>
                <a:effectLst/>
              </a:rPr>
              <a:t> for managing bookmarks</a:t>
            </a:r>
            <a:br>
              <a:rPr lang="en-US" sz="600" b="0" i="0" dirty="0">
                <a:solidFill>
                  <a:schemeClr val="bg1"/>
                </a:solidFill>
                <a:effectLst/>
              </a:rPr>
            </a:br>
            <a:r>
              <a:rPr lang="en-US" sz="600" b="0" i="0" dirty="0">
                <a:solidFill>
                  <a:srgbClr val="000000"/>
                </a:solidFill>
                <a:effectLst/>
              </a:rPr>
              <a:t> </a:t>
            </a:r>
            <a:endParaRPr lang="en-US" sz="600" dirty="0">
              <a:solidFill>
                <a:schemeClr val="bg1"/>
              </a:solidFill>
            </a:endParaRPr>
          </a:p>
        </p:txBody>
      </p:sp>
      <p:cxnSp>
        <p:nvCxnSpPr>
          <p:cNvPr id="136" name="Straight Connector 135">
            <a:extLst>
              <a:ext uri="{FF2B5EF4-FFF2-40B4-BE49-F238E27FC236}">
                <a16:creationId xmlns:a16="http://schemas.microsoft.com/office/drawing/2014/main" id="{245D6AAF-8490-02AE-7BD1-036E91CF6B36}"/>
              </a:ext>
            </a:extLst>
          </p:cNvPr>
          <p:cNvCxnSpPr>
            <a:cxnSpLocks/>
            <a:endCxn id="135" idx="2"/>
          </p:cNvCxnSpPr>
          <p:nvPr/>
        </p:nvCxnSpPr>
        <p:spPr>
          <a:xfrm flipV="1">
            <a:off x="5762846" y="3348323"/>
            <a:ext cx="0" cy="20009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90D0B6-E866-EE00-8A60-9C2E329AA326}"/>
              </a:ext>
            </a:extLst>
          </p:cNvPr>
          <p:cNvCxnSpPr>
            <a:cxnSpLocks/>
          </p:cNvCxnSpPr>
          <p:nvPr/>
        </p:nvCxnSpPr>
        <p:spPr>
          <a:xfrm flipH="1" flipV="1">
            <a:off x="5788045" y="3843659"/>
            <a:ext cx="7388" cy="16676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09E5A39-EA2A-4152-D10E-B9E7B632B2E3}"/>
              </a:ext>
            </a:extLst>
          </p:cNvPr>
          <p:cNvCxnSpPr>
            <a:cxnSpLocks/>
          </p:cNvCxnSpPr>
          <p:nvPr/>
        </p:nvCxnSpPr>
        <p:spPr>
          <a:xfrm flipV="1">
            <a:off x="3491802" y="2607615"/>
            <a:ext cx="0" cy="7344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1867F8E-782A-4D8E-270E-55DE2345F5E9}"/>
              </a:ext>
            </a:extLst>
          </p:cNvPr>
          <p:cNvCxnSpPr>
            <a:cxnSpLocks/>
          </p:cNvCxnSpPr>
          <p:nvPr/>
        </p:nvCxnSpPr>
        <p:spPr>
          <a:xfrm>
            <a:off x="5759064" y="2639565"/>
            <a:ext cx="0" cy="6074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896BA82-8C0C-78C4-FA73-D5D012AB4E3B}"/>
              </a:ext>
            </a:extLst>
          </p:cNvPr>
          <p:cNvSpPr txBox="1"/>
          <p:nvPr/>
        </p:nvSpPr>
        <p:spPr>
          <a:xfrm>
            <a:off x="5703520" y="250565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PI4</a:t>
            </a:r>
            <a:endParaRPr lang="en-US" sz="800" baseline="30000" dirty="0">
              <a:solidFill>
                <a:schemeClr val="accent1"/>
              </a:solidFill>
              <a:latin typeface="+mj-lt"/>
            </a:endParaRPr>
          </a:p>
        </p:txBody>
      </p:sp>
      <p:cxnSp>
        <p:nvCxnSpPr>
          <p:cNvPr id="151" name="Straight Connector 150">
            <a:extLst>
              <a:ext uri="{FF2B5EF4-FFF2-40B4-BE49-F238E27FC236}">
                <a16:creationId xmlns:a16="http://schemas.microsoft.com/office/drawing/2014/main" id="{3FF59ADC-6682-342D-099E-379D9954C60E}"/>
              </a:ext>
            </a:extLst>
          </p:cNvPr>
          <p:cNvCxnSpPr>
            <a:cxnSpLocks/>
          </p:cNvCxnSpPr>
          <p:nvPr/>
        </p:nvCxnSpPr>
        <p:spPr>
          <a:xfrm flipV="1">
            <a:off x="3478175" y="2660688"/>
            <a:ext cx="2280889" cy="20367"/>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56" name="Rectangle: Rounded Corners 155">
            <a:extLst>
              <a:ext uri="{FF2B5EF4-FFF2-40B4-BE49-F238E27FC236}">
                <a16:creationId xmlns:a16="http://schemas.microsoft.com/office/drawing/2014/main" id="{F2FDD3BD-C07F-409E-9FFA-3E904A09A4F7}"/>
              </a:ext>
            </a:extLst>
          </p:cNvPr>
          <p:cNvSpPr/>
          <p:nvPr/>
        </p:nvSpPr>
        <p:spPr>
          <a:xfrm>
            <a:off x="1277963" y="2531411"/>
            <a:ext cx="718929"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Name=URI</a:t>
            </a:r>
            <a:endParaRPr lang="en-US" sz="800" baseline="30000" dirty="0">
              <a:solidFill>
                <a:schemeClr val="bg1"/>
              </a:solidFill>
            </a:endParaRPr>
          </a:p>
        </p:txBody>
      </p:sp>
      <p:cxnSp>
        <p:nvCxnSpPr>
          <p:cNvPr id="157" name="Straight Connector 156">
            <a:extLst>
              <a:ext uri="{FF2B5EF4-FFF2-40B4-BE49-F238E27FC236}">
                <a16:creationId xmlns:a16="http://schemas.microsoft.com/office/drawing/2014/main" id="{FDA48AB1-BC12-1AD6-9B96-97B6B7678B29}"/>
              </a:ext>
            </a:extLst>
          </p:cNvPr>
          <p:cNvCxnSpPr>
            <a:cxnSpLocks/>
          </p:cNvCxnSpPr>
          <p:nvPr/>
        </p:nvCxnSpPr>
        <p:spPr>
          <a:xfrm>
            <a:off x="1647381" y="2433715"/>
            <a:ext cx="121182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96CB81F-DFFB-D68E-BDFD-02C94C1F5454}"/>
              </a:ext>
            </a:extLst>
          </p:cNvPr>
          <p:cNvCxnSpPr>
            <a:cxnSpLocks/>
          </p:cNvCxnSpPr>
          <p:nvPr/>
        </p:nvCxnSpPr>
        <p:spPr>
          <a:xfrm>
            <a:off x="1647381" y="2433715"/>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C5F77FD2-66D3-ECB7-DDA1-5E9A3F71B748}"/>
              </a:ext>
            </a:extLst>
          </p:cNvPr>
          <p:cNvSpPr/>
          <p:nvPr/>
        </p:nvSpPr>
        <p:spPr>
          <a:xfrm>
            <a:off x="1315575" y="2818213"/>
            <a:ext cx="1476217"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CanUserCreateAnother</a:t>
            </a:r>
            <a:endParaRPr lang="en-US" sz="800" baseline="30000" dirty="0">
              <a:solidFill>
                <a:schemeClr val="bg1"/>
              </a:solidFill>
            </a:endParaRPr>
          </a:p>
        </p:txBody>
      </p:sp>
      <p:cxnSp>
        <p:nvCxnSpPr>
          <p:cNvPr id="162" name="Straight Connector 161">
            <a:extLst>
              <a:ext uri="{FF2B5EF4-FFF2-40B4-BE49-F238E27FC236}">
                <a16:creationId xmlns:a16="http://schemas.microsoft.com/office/drawing/2014/main" id="{58EB0896-1D90-CD5B-396A-7AC7A4ED8D99}"/>
              </a:ext>
            </a:extLst>
          </p:cNvPr>
          <p:cNvCxnSpPr>
            <a:cxnSpLocks/>
          </p:cNvCxnSpPr>
          <p:nvPr/>
        </p:nvCxnSpPr>
        <p:spPr>
          <a:xfrm>
            <a:off x="2053683" y="2433715"/>
            <a:ext cx="0" cy="37022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4" name="Rectangle: Rounded Corners 163">
            <a:extLst>
              <a:ext uri="{FF2B5EF4-FFF2-40B4-BE49-F238E27FC236}">
                <a16:creationId xmlns:a16="http://schemas.microsoft.com/office/drawing/2014/main" id="{495DCDB7-039A-EFD3-E4F9-72CBA82547AE}"/>
              </a:ext>
            </a:extLst>
          </p:cNvPr>
          <p:cNvSpPr/>
          <p:nvPr/>
        </p:nvSpPr>
        <p:spPr>
          <a:xfrm>
            <a:off x="2098265" y="2548442"/>
            <a:ext cx="770766"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Name=Scope</a:t>
            </a:r>
            <a:endParaRPr lang="en-US" sz="800" baseline="30000" dirty="0">
              <a:solidFill>
                <a:schemeClr val="bg1"/>
              </a:solidFill>
            </a:endParaRPr>
          </a:p>
        </p:txBody>
      </p:sp>
      <p:cxnSp>
        <p:nvCxnSpPr>
          <p:cNvPr id="168" name="Straight Connector 167">
            <a:extLst>
              <a:ext uri="{FF2B5EF4-FFF2-40B4-BE49-F238E27FC236}">
                <a16:creationId xmlns:a16="http://schemas.microsoft.com/office/drawing/2014/main" id="{0D3B64F4-13B2-FB08-C1C4-73E6857FE2BB}"/>
              </a:ext>
            </a:extLst>
          </p:cNvPr>
          <p:cNvCxnSpPr>
            <a:cxnSpLocks/>
          </p:cNvCxnSpPr>
          <p:nvPr/>
        </p:nvCxnSpPr>
        <p:spPr>
          <a:xfrm>
            <a:off x="2427301" y="2438780"/>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EB994EFE-8670-BD04-20B9-5CEB094E7E69}"/>
              </a:ext>
            </a:extLst>
          </p:cNvPr>
          <p:cNvSpPr txBox="1"/>
          <p:nvPr/>
        </p:nvSpPr>
        <p:spPr>
          <a:xfrm>
            <a:off x="2226287" y="227138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baseline="30000" dirty="0">
              <a:solidFill>
                <a:schemeClr val="accent1"/>
              </a:solidFill>
              <a:latin typeface="+mj-lt"/>
            </a:endParaRPr>
          </a:p>
        </p:txBody>
      </p:sp>
    </p:spTree>
    <p:extLst>
      <p:ext uri="{BB962C8B-B14F-4D97-AF65-F5344CB8AC3E}">
        <p14:creationId xmlns:p14="http://schemas.microsoft.com/office/powerpoint/2010/main" val="199345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465667" y="0"/>
            <a:ext cx="6155266" cy="584775"/>
          </a:xfrm>
          <a:prstGeom prst="rect">
            <a:avLst/>
          </a:prstGeom>
          <a:noFill/>
        </p:spPr>
        <p:txBody>
          <a:bodyPr wrap="square" rtlCol="0">
            <a:spAutoFit/>
          </a:bodyPr>
          <a:lstStyle/>
          <a:p>
            <a:pPr algn="l"/>
            <a:r>
              <a:rPr lang="en-US" dirty="0">
                <a:latin typeface="+mj-lt"/>
              </a:rPr>
              <a:t>Group Portal Metadata</a:t>
            </a:r>
            <a:br>
              <a:rPr lang="en-US" dirty="0">
                <a:latin typeface="+mj-lt"/>
              </a:rPr>
            </a:br>
            <a:r>
              <a:rPr lang="en-US" sz="1400" dirty="0">
                <a:latin typeface="+mj-lt"/>
              </a:rPr>
              <a:t>(Used to share content with others in group, created by Content Administrator)</a:t>
            </a:r>
          </a:p>
        </p:txBody>
      </p:sp>
      <p:sp>
        <p:nvSpPr>
          <p:cNvPr id="3" name="Rectangle 2">
            <a:extLst>
              <a:ext uri="{FF2B5EF4-FFF2-40B4-BE49-F238E27FC236}">
                <a16:creationId xmlns:a16="http://schemas.microsoft.com/office/drawing/2014/main" id="{B6DA5210-1EF8-67A6-247A-FFED07B6C794}"/>
              </a:ext>
            </a:extLst>
          </p:cNvPr>
          <p:cNvSpPr/>
          <p:nvPr/>
        </p:nvSpPr>
        <p:spPr>
          <a:xfrm>
            <a:off x="5780800" y="597697"/>
            <a:ext cx="738533"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Person</a:t>
            </a:r>
          </a:p>
        </p:txBody>
      </p:sp>
      <p:sp>
        <p:nvSpPr>
          <p:cNvPr id="4" name="Rectangle: Rounded Corners 3">
            <a:extLst>
              <a:ext uri="{FF2B5EF4-FFF2-40B4-BE49-F238E27FC236}">
                <a16:creationId xmlns:a16="http://schemas.microsoft.com/office/drawing/2014/main" id="{E71B7D71-4200-D1BF-02C6-E0EB874AE574}"/>
              </a:ext>
            </a:extLst>
          </p:cNvPr>
          <p:cNvSpPr/>
          <p:nvPr/>
        </p:nvSpPr>
        <p:spPr>
          <a:xfrm>
            <a:off x="57333" y="1343043"/>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Name=&lt;group&gt; Permissions Tree</a:t>
            </a:r>
          </a:p>
        </p:txBody>
      </p:sp>
      <p:sp>
        <p:nvSpPr>
          <p:cNvPr id="5" name="Rectangle: Rounded Corners 4">
            <a:extLst>
              <a:ext uri="{FF2B5EF4-FFF2-40B4-BE49-F238E27FC236}">
                <a16:creationId xmlns:a16="http://schemas.microsoft.com/office/drawing/2014/main" id="{E961809C-4767-3123-6C15-0BCD17F345C2}"/>
              </a:ext>
            </a:extLst>
          </p:cNvPr>
          <p:cNvSpPr/>
          <p:nvPr/>
        </p:nvSpPr>
        <p:spPr>
          <a:xfrm>
            <a:off x="2483023" y="1056007"/>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6" name="Rectangle: Rounded Corners 5">
            <a:extLst>
              <a:ext uri="{FF2B5EF4-FFF2-40B4-BE49-F238E27FC236}">
                <a16:creationId xmlns:a16="http://schemas.microsoft.com/office/drawing/2014/main" id="{4D3B3BB0-A92F-A412-2BDE-2F9A512939BB}"/>
              </a:ext>
            </a:extLst>
          </p:cNvPr>
          <p:cNvSpPr/>
          <p:nvPr/>
        </p:nvSpPr>
        <p:spPr>
          <a:xfrm>
            <a:off x="3747522" y="1060440"/>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&lt;group&gt; access</a:t>
            </a:r>
            <a:br>
              <a:rPr lang="en-US" sz="800" dirty="0"/>
            </a:br>
            <a:r>
              <a:rPr lang="en-US" sz="600" dirty="0"/>
              <a:t>Permissions=</a:t>
            </a:r>
            <a:r>
              <a:rPr lang="en-US" sz="600" dirty="0" err="1"/>
              <a:t>ReadMetadata</a:t>
            </a:r>
            <a:br>
              <a:rPr lang="en-US" sz="600" dirty="0"/>
            </a:br>
            <a:endParaRPr lang="en-US" sz="600" dirty="0"/>
          </a:p>
        </p:txBody>
      </p:sp>
      <p:sp>
        <p:nvSpPr>
          <p:cNvPr id="7" name="TextBox 6">
            <a:extLst>
              <a:ext uri="{FF2B5EF4-FFF2-40B4-BE49-F238E27FC236}">
                <a16:creationId xmlns:a16="http://schemas.microsoft.com/office/drawing/2014/main" id="{7DFDD982-6F8F-7D28-5943-7D4F126E6E3B}"/>
              </a:ext>
            </a:extLst>
          </p:cNvPr>
          <p:cNvSpPr txBox="1"/>
          <p:nvPr/>
        </p:nvSpPr>
        <p:spPr>
          <a:xfrm>
            <a:off x="1636445" y="148143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8" name="Straight Connector 7">
            <a:extLst>
              <a:ext uri="{FF2B5EF4-FFF2-40B4-BE49-F238E27FC236}">
                <a16:creationId xmlns:a16="http://schemas.microsoft.com/office/drawing/2014/main" id="{58ED5B72-C17E-E5FC-6186-BC539AC6F8EE}"/>
              </a:ext>
            </a:extLst>
          </p:cNvPr>
          <p:cNvCxnSpPr>
            <a:cxnSpLocks/>
          </p:cNvCxnSpPr>
          <p:nvPr/>
        </p:nvCxnSpPr>
        <p:spPr>
          <a:xfrm flipV="1">
            <a:off x="3072098" y="1463890"/>
            <a:ext cx="0" cy="21545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04CEFB-8DD1-2C90-628C-CF3150273D19}"/>
              </a:ext>
            </a:extLst>
          </p:cNvPr>
          <p:cNvSpPr txBox="1"/>
          <p:nvPr/>
        </p:nvSpPr>
        <p:spPr>
          <a:xfrm>
            <a:off x="5535227" y="87162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sp>
        <p:nvSpPr>
          <p:cNvPr id="12" name="Rectangle: Rounded Corners 11">
            <a:extLst>
              <a:ext uri="{FF2B5EF4-FFF2-40B4-BE49-F238E27FC236}">
                <a16:creationId xmlns:a16="http://schemas.microsoft.com/office/drawing/2014/main" id="{848841D0-8350-78C0-4264-F58EA99B0B2A}"/>
              </a:ext>
            </a:extLst>
          </p:cNvPr>
          <p:cNvSpPr/>
          <p:nvPr/>
        </p:nvSpPr>
        <p:spPr>
          <a:xfrm>
            <a:off x="5273370" y="1082422"/>
            <a:ext cx="1468443" cy="4663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&lt;admin&gt; access</a:t>
            </a:r>
            <a:br>
              <a:rPr lang="en-US" sz="800" dirty="0"/>
            </a:br>
            <a:r>
              <a:rPr lang="en-US" sz="600" dirty="0"/>
              <a:t>Permissions=</a:t>
            </a:r>
            <a:r>
              <a:rPr lang="en-US" sz="600" dirty="0" err="1"/>
              <a:t>ReadMetadata</a:t>
            </a:r>
            <a:r>
              <a:rPr lang="en-US" sz="600" dirty="0"/>
              <a:t>, </a:t>
            </a:r>
            <a:r>
              <a:rPr lang="en-US" sz="600" dirty="0" err="1"/>
              <a:t>WriteMetadata</a:t>
            </a:r>
            <a:br>
              <a:rPr lang="en-US" sz="600" dirty="0"/>
            </a:br>
            <a:endParaRPr lang="en-US" sz="600" dirty="0"/>
          </a:p>
        </p:txBody>
      </p:sp>
      <p:cxnSp>
        <p:nvCxnSpPr>
          <p:cNvPr id="15" name="Straight Connector 14">
            <a:extLst>
              <a:ext uri="{FF2B5EF4-FFF2-40B4-BE49-F238E27FC236}">
                <a16:creationId xmlns:a16="http://schemas.microsoft.com/office/drawing/2014/main" id="{DC089F01-42EC-2ECF-083B-8335971F7790}"/>
              </a:ext>
            </a:extLst>
          </p:cNvPr>
          <p:cNvCxnSpPr>
            <a:cxnSpLocks/>
          </p:cNvCxnSpPr>
          <p:nvPr/>
        </p:nvCxnSpPr>
        <p:spPr>
          <a:xfrm>
            <a:off x="1702794" y="1661807"/>
            <a:ext cx="4263602" cy="3507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29C25D-51FA-D101-59CF-D52544DE9245}"/>
              </a:ext>
            </a:extLst>
          </p:cNvPr>
          <p:cNvCxnSpPr>
            <a:cxnSpLocks/>
          </p:cNvCxnSpPr>
          <p:nvPr/>
        </p:nvCxnSpPr>
        <p:spPr>
          <a:xfrm flipV="1">
            <a:off x="4443698" y="1419063"/>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24075D9-3BA0-4A8E-48D1-632A9FE4CB8E}"/>
              </a:ext>
            </a:extLst>
          </p:cNvPr>
          <p:cNvCxnSpPr>
            <a:cxnSpLocks/>
          </p:cNvCxnSpPr>
          <p:nvPr/>
        </p:nvCxnSpPr>
        <p:spPr>
          <a:xfrm flipV="1">
            <a:off x="5954998" y="1548767"/>
            <a:ext cx="0" cy="130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06527BE-8FD2-CAB6-436D-5261EA136204}"/>
              </a:ext>
            </a:extLst>
          </p:cNvPr>
          <p:cNvCxnSpPr>
            <a:cxnSpLocks/>
          </p:cNvCxnSpPr>
          <p:nvPr/>
        </p:nvCxnSpPr>
        <p:spPr>
          <a:xfrm flipV="1">
            <a:off x="6140297" y="857477"/>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48957A2-4398-A6F3-6074-ED3C5686201C}"/>
              </a:ext>
            </a:extLst>
          </p:cNvPr>
          <p:cNvSpPr/>
          <p:nvPr/>
        </p:nvSpPr>
        <p:spPr>
          <a:xfrm>
            <a:off x="4061684" y="557916"/>
            <a:ext cx="775244"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IdentityGroup</a:t>
            </a:r>
            <a:endParaRPr lang="en-US" sz="800" dirty="0"/>
          </a:p>
        </p:txBody>
      </p:sp>
      <p:sp>
        <p:nvSpPr>
          <p:cNvPr id="30" name="TextBox 29">
            <a:extLst>
              <a:ext uri="{FF2B5EF4-FFF2-40B4-BE49-F238E27FC236}">
                <a16:creationId xmlns:a16="http://schemas.microsoft.com/office/drawing/2014/main" id="{3427CBAB-249F-0141-F5DE-1A3DF89D2818}"/>
              </a:ext>
            </a:extLst>
          </p:cNvPr>
          <p:cNvSpPr txBox="1"/>
          <p:nvPr/>
        </p:nvSpPr>
        <p:spPr>
          <a:xfrm>
            <a:off x="3816111" y="83184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31" name="Straight Connector 30">
            <a:extLst>
              <a:ext uri="{FF2B5EF4-FFF2-40B4-BE49-F238E27FC236}">
                <a16:creationId xmlns:a16="http://schemas.microsoft.com/office/drawing/2014/main" id="{F47786A2-BB99-80C0-7C01-2B7C9F7EA03B}"/>
              </a:ext>
            </a:extLst>
          </p:cNvPr>
          <p:cNvCxnSpPr>
            <a:cxnSpLocks/>
          </p:cNvCxnSpPr>
          <p:nvPr/>
        </p:nvCxnSpPr>
        <p:spPr>
          <a:xfrm flipV="1">
            <a:off x="4421181" y="817696"/>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AA89709A-14DF-1134-D19A-702D4B7723FB}"/>
              </a:ext>
            </a:extLst>
          </p:cNvPr>
          <p:cNvSpPr/>
          <p:nvPr/>
        </p:nvSpPr>
        <p:spPr>
          <a:xfrm>
            <a:off x="201267" y="594772"/>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33" name="Straight Connector 32">
            <a:extLst>
              <a:ext uri="{FF2B5EF4-FFF2-40B4-BE49-F238E27FC236}">
                <a16:creationId xmlns:a16="http://schemas.microsoft.com/office/drawing/2014/main" id="{2722E145-F55F-69F2-4DBD-BEA8D74622C0}"/>
              </a:ext>
            </a:extLst>
          </p:cNvPr>
          <p:cNvCxnSpPr>
            <a:cxnSpLocks/>
            <a:stCxn id="4" idx="0"/>
          </p:cNvCxnSpPr>
          <p:nvPr/>
        </p:nvCxnSpPr>
        <p:spPr>
          <a:xfrm flipV="1">
            <a:off x="874365" y="1016224"/>
            <a:ext cx="0" cy="32681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3344E13-5673-1C8A-7F83-9EAB685C5D46}"/>
              </a:ext>
            </a:extLst>
          </p:cNvPr>
          <p:cNvSpPr txBox="1"/>
          <p:nvPr/>
        </p:nvSpPr>
        <p:spPr>
          <a:xfrm>
            <a:off x="263867" y="105505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cxnSp>
        <p:nvCxnSpPr>
          <p:cNvPr id="37" name="Straight Connector 36">
            <a:extLst>
              <a:ext uri="{FF2B5EF4-FFF2-40B4-BE49-F238E27FC236}">
                <a16:creationId xmlns:a16="http://schemas.microsoft.com/office/drawing/2014/main" id="{80821F02-E0DD-5AB2-0757-453B4E36C22B}"/>
              </a:ext>
            </a:extLst>
          </p:cNvPr>
          <p:cNvCxnSpPr>
            <a:cxnSpLocks/>
          </p:cNvCxnSpPr>
          <p:nvPr/>
        </p:nvCxnSpPr>
        <p:spPr>
          <a:xfrm flipV="1">
            <a:off x="1143553" y="1884183"/>
            <a:ext cx="2145309" cy="16738"/>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921ECDE-0D0D-6F35-8162-46F6E5C00E91}"/>
              </a:ext>
            </a:extLst>
          </p:cNvPr>
          <p:cNvSpPr txBox="1"/>
          <p:nvPr/>
        </p:nvSpPr>
        <p:spPr>
          <a:xfrm>
            <a:off x="1066392" y="173232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GP1</a:t>
            </a:r>
            <a:endParaRPr lang="en-US" sz="800" baseline="30000" dirty="0">
              <a:solidFill>
                <a:schemeClr val="accent1"/>
              </a:solidFill>
              <a:latin typeface="+mj-lt"/>
            </a:endParaRPr>
          </a:p>
        </p:txBody>
      </p:sp>
      <p:sp>
        <p:nvSpPr>
          <p:cNvPr id="42" name="Rectangle: Rounded Corners 41">
            <a:extLst>
              <a:ext uri="{FF2B5EF4-FFF2-40B4-BE49-F238E27FC236}">
                <a16:creationId xmlns:a16="http://schemas.microsoft.com/office/drawing/2014/main" id="{E6DB54B6-D14F-DF5A-DFCB-6EC066A84457}"/>
              </a:ext>
            </a:extLst>
          </p:cNvPr>
          <p:cNvSpPr/>
          <p:nvPr/>
        </p:nvSpPr>
        <p:spPr>
          <a:xfrm>
            <a:off x="2006987" y="200665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43" name="Straight Connector 42">
            <a:extLst>
              <a:ext uri="{FF2B5EF4-FFF2-40B4-BE49-F238E27FC236}">
                <a16:creationId xmlns:a16="http://schemas.microsoft.com/office/drawing/2014/main" id="{8F499C7E-FC96-ED93-AB75-9C6F72B4ED8C}"/>
              </a:ext>
            </a:extLst>
          </p:cNvPr>
          <p:cNvCxnSpPr>
            <a:cxnSpLocks/>
          </p:cNvCxnSpPr>
          <p:nvPr/>
        </p:nvCxnSpPr>
        <p:spPr>
          <a:xfrm>
            <a:off x="2396978" y="1896533"/>
            <a:ext cx="0" cy="1101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EDCFFEB-8EDA-D58D-E4D8-4A0813152226}"/>
              </a:ext>
            </a:extLst>
          </p:cNvPr>
          <p:cNvCxnSpPr>
            <a:cxnSpLocks/>
          </p:cNvCxnSpPr>
          <p:nvPr/>
        </p:nvCxnSpPr>
        <p:spPr>
          <a:xfrm>
            <a:off x="1143553" y="1761830"/>
            <a:ext cx="0" cy="15643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830AC533-19AD-5A5D-05A6-5330C1F6104F}"/>
              </a:ext>
            </a:extLst>
          </p:cNvPr>
          <p:cNvSpPr/>
          <p:nvPr/>
        </p:nvSpPr>
        <p:spPr>
          <a:xfrm>
            <a:off x="2898871" y="200665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50" name="Straight Connector 49">
            <a:extLst>
              <a:ext uri="{FF2B5EF4-FFF2-40B4-BE49-F238E27FC236}">
                <a16:creationId xmlns:a16="http://schemas.microsoft.com/office/drawing/2014/main" id="{E4E92ED8-148B-54EA-19EA-AB9621470D12}"/>
              </a:ext>
            </a:extLst>
          </p:cNvPr>
          <p:cNvCxnSpPr>
            <a:cxnSpLocks/>
          </p:cNvCxnSpPr>
          <p:nvPr/>
        </p:nvCxnSpPr>
        <p:spPr>
          <a:xfrm>
            <a:off x="3288862" y="1896533"/>
            <a:ext cx="0" cy="1101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5369BC-84A0-26D8-0B89-C7DF638BB99D}"/>
              </a:ext>
            </a:extLst>
          </p:cNvPr>
          <p:cNvCxnSpPr>
            <a:cxnSpLocks/>
          </p:cNvCxnSpPr>
          <p:nvPr/>
        </p:nvCxnSpPr>
        <p:spPr>
          <a:xfrm flipV="1">
            <a:off x="1511249" y="620221"/>
            <a:ext cx="2116718" cy="72282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9E0F89D-47FD-0F46-BD20-877C9177E6C8}"/>
              </a:ext>
            </a:extLst>
          </p:cNvPr>
          <p:cNvCxnSpPr>
            <a:cxnSpLocks/>
            <a:endCxn id="29" idx="1"/>
          </p:cNvCxnSpPr>
          <p:nvPr/>
        </p:nvCxnSpPr>
        <p:spPr>
          <a:xfrm>
            <a:off x="3627967" y="617463"/>
            <a:ext cx="433717" cy="7034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1EE3E89-9AF0-8DB3-D257-13159DA91C48}"/>
              </a:ext>
            </a:extLst>
          </p:cNvPr>
          <p:cNvSpPr txBox="1"/>
          <p:nvPr/>
        </p:nvSpPr>
        <p:spPr>
          <a:xfrm>
            <a:off x="1578904" y="120983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58" name="Rectangle: Rounded Corners 57">
            <a:extLst>
              <a:ext uri="{FF2B5EF4-FFF2-40B4-BE49-F238E27FC236}">
                <a16:creationId xmlns:a16="http://schemas.microsoft.com/office/drawing/2014/main" id="{DC70FAA1-3E08-D6D4-5E07-B5E9E3F8BE9F}"/>
              </a:ext>
            </a:extLst>
          </p:cNvPr>
          <p:cNvSpPr/>
          <p:nvPr/>
        </p:nvSpPr>
        <p:spPr>
          <a:xfrm>
            <a:off x="739920" y="2308308"/>
            <a:ext cx="1542657" cy="52322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600" dirty="0">
                <a:solidFill>
                  <a:schemeClr val="bg1"/>
                </a:solidFill>
              </a:rPr>
              <a:t>name=</a:t>
            </a:r>
            <a:r>
              <a:rPr lang="en-US" sz="600" b="0" i="0" dirty="0" err="1">
                <a:solidFill>
                  <a:schemeClr val="bg1"/>
                </a:solidFill>
                <a:effectLst/>
                <a:latin typeface="Lato" panose="020F0502020204030203" pitchFamily="34" charset="0"/>
              </a:rPr>
              <a:t>ModifiedByProductPropertySet</a:t>
            </a:r>
            <a:br>
              <a:rPr lang="en-US" sz="600" dirty="0"/>
            </a:br>
            <a:r>
              <a:rPr lang="en-US" sz="600" dirty="0" err="1"/>
              <a:t>SetRole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ModifiedByProductPropertySet</a:t>
            </a:r>
            <a:endParaRPr lang="en-US" sz="600" dirty="0"/>
          </a:p>
        </p:txBody>
      </p:sp>
      <p:sp>
        <p:nvSpPr>
          <p:cNvPr id="61" name="TextBox 60">
            <a:extLst>
              <a:ext uri="{FF2B5EF4-FFF2-40B4-BE49-F238E27FC236}">
                <a16:creationId xmlns:a16="http://schemas.microsoft.com/office/drawing/2014/main" id="{F729671B-2743-47D4-8187-6BE57671BAF6}"/>
              </a:ext>
            </a:extLst>
          </p:cNvPr>
          <p:cNvSpPr txBox="1"/>
          <p:nvPr/>
        </p:nvSpPr>
        <p:spPr>
          <a:xfrm>
            <a:off x="874364" y="191972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62" name="Straight Connector 61">
            <a:extLst>
              <a:ext uri="{FF2B5EF4-FFF2-40B4-BE49-F238E27FC236}">
                <a16:creationId xmlns:a16="http://schemas.microsoft.com/office/drawing/2014/main" id="{5D637B20-2852-0B8F-BF1D-10F87126EE52}"/>
              </a:ext>
            </a:extLst>
          </p:cNvPr>
          <p:cNvCxnSpPr>
            <a:cxnSpLocks/>
          </p:cNvCxnSpPr>
          <p:nvPr/>
        </p:nvCxnSpPr>
        <p:spPr>
          <a:xfrm>
            <a:off x="966111" y="1761830"/>
            <a:ext cx="0" cy="579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E4FEDD52-1432-D3E3-5BE2-4F49F5F8ED47}"/>
              </a:ext>
            </a:extLst>
          </p:cNvPr>
          <p:cNvSpPr/>
          <p:nvPr/>
        </p:nvSpPr>
        <p:spPr>
          <a:xfrm>
            <a:off x="1905577" y="617463"/>
            <a:ext cx="993293" cy="24719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t>ResponsibleParty</a:t>
            </a:r>
            <a:br>
              <a:rPr lang="en-US" sz="600" dirty="0"/>
            </a:br>
            <a:r>
              <a:rPr lang="en-US" sz="600" dirty="0"/>
              <a:t>name=</a:t>
            </a:r>
            <a:r>
              <a:rPr lang="en-US" sz="600" dirty="0" err="1"/>
              <a:t>sasadm</a:t>
            </a:r>
            <a:br>
              <a:rPr lang="en-US" sz="600" dirty="0"/>
            </a:br>
            <a:endParaRPr lang="en-US" sz="600" dirty="0"/>
          </a:p>
        </p:txBody>
      </p:sp>
      <p:cxnSp>
        <p:nvCxnSpPr>
          <p:cNvPr id="66" name="Straight Connector 65">
            <a:extLst>
              <a:ext uri="{FF2B5EF4-FFF2-40B4-BE49-F238E27FC236}">
                <a16:creationId xmlns:a16="http://schemas.microsoft.com/office/drawing/2014/main" id="{AF400D34-301E-BA69-BFB1-254F49243067}"/>
              </a:ext>
            </a:extLst>
          </p:cNvPr>
          <p:cNvCxnSpPr>
            <a:cxnSpLocks/>
            <a:endCxn id="64" idx="2"/>
          </p:cNvCxnSpPr>
          <p:nvPr/>
        </p:nvCxnSpPr>
        <p:spPr>
          <a:xfrm flipV="1">
            <a:off x="1225731" y="864656"/>
            <a:ext cx="1176493" cy="4783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36FF2BD-6205-E047-A461-60F76E82FCA2}"/>
              </a:ext>
            </a:extLst>
          </p:cNvPr>
          <p:cNvSpPr txBox="1"/>
          <p:nvPr/>
        </p:nvSpPr>
        <p:spPr>
          <a:xfrm>
            <a:off x="1075034" y="999344"/>
            <a:ext cx="1076577" cy="184666"/>
          </a:xfrm>
          <a:prstGeom prst="rect">
            <a:avLst/>
          </a:prstGeom>
          <a:noFill/>
        </p:spPr>
        <p:txBody>
          <a:bodyPr wrap="square" rtlCol="0">
            <a:spAutoFit/>
          </a:bodyPr>
          <a:lstStyle/>
          <a:p>
            <a:pPr algn="l"/>
            <a:r>
              <a:rPr lang="en-US" sz="600" b="0" i="0" dirty="0" err="1">
                <a:solidFill>
                  <a:schemeClr val="accent1"/>
                </a:solidFill>
                <a:effectLst/>
                <a:latin typeface="Lato" panose="020F0502020204030203" pitchFamily="34" charset="0"/>
              </a:rPr>
              <a:t>ResponsibleParties</a:t>
            </a:r>
            <a:endParaRPr lang="en-US" sz="600" dirty="0">
              <a:solidFill>
                <a:schemeClr val="accent1"/>
              </a:solidFill>
              <a:latin typeface="+mj-lt"/>
            </a:endParaRPr>
          </a:p>
        </p:txBody>
      </p:sp>
      <p:sp>
        <p:nvSpPr>
          <p:cNvPr id="71" name="Rectangle: Rounded Corners 70">
            <a:extLst>
              <a:ext uri="{FF2B5EF4-FFF2-40B4-BE49-F238E27FC236}">
                <a16:creationId xmlns:a16="http://schemas.microsoft.com/office/drawing/2014/main" id="{0C557335-B430-D89F-B83A-A8578511FF9D}"/>
              </a:ext>
            </a:extLst>
          </p:cNvPr>
          <p:cNvSpPr/>
          <p:nvPr/>
        </p:nvSpPr>
        <p:spPr>
          <a:xfrm>
            <a:off x="582144" y="2986343"/>
            <a:ext cx="9291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RolesTree</a:t>
            </a:r>
            <a:endParaRPr lang="en-US" sz="800" dirty="0"/>
          </a:p>
        </p:txBody>
      </p:sp>
      <p:cxnSp>
        <p:nvCxnSpPr>
          <p:cNvPr id="72" name="Straight Connector 71">
            <a:extLst>
              <a:ext uri="{FF2B5EF4-FFF2-40B4-BE49-F238E27FC236}">
                <a16:creationId xmlns:a16="http://schemas.microsoft.com/office/drawing/2014/main" id="{83FF7170-CE13-5652-FC1E-F12E81E5AB87}"/>
              </a:ext>
            </a:extLst>
          </p:cNvPr>
          <p:cNvCxnSpPr>
            <a:cxnSpLocks/>
          </p:cNvCxnSpPr>
          <p:nvPr/>
        </p:nvCxnSpPr>
        <p:spPr>
          <a:xfrm>
            <a:off x="631678" y="1754498"/>
            <a:ext cx="0" cy="123184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F8A95A8-A31B-B42E-B9E4-04E89E6ECDF4}"/>
              </a:ext>
            </a:extLst>
          </p:cNvPr>
          <p:cNvSpPr txBox="1"/>
          <p:nvPr/>
        </p:nvSpPr>
        <p:spPr>
          <a:xfrm>
            <a:off x="23438" y="2740122"/>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sp>
        <p:nvSpPr>
          <p:cNvPr id="75" name="Rectangle: Rounded Corners 74">
            <a:extLst>
              <a:ext uri="{FF2B5EF4-FFF2-40B4-BE49-F238E27FC236}">
                <a16:creationId xmlns:a16="http://schemas.microsoft.com/office/drawing/2014/main" id="{4256AB0F-F82C-92D8-031B-9CE6216646DF}"/>
              </a:ext>
            </a:extLst>
          </p:cNvPr>
          <p:cNvSpPr/>
          <p:nvPr/>
        </p:nvSpPr>
        <p:spPr>
          <a:xfrm>
            <a:off x="884872" y="3355674"/>
            <a:ext cx="10207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DefaultRole</a:t>
            </a:r>
            <a:endParaRPr lang="en-US" sz="800" dirty="0"/>
          </a:p>
        </p:txBody>
      </p:sp>
      <p:sp>
        <p:nvSpPr>
          <p:cNvPr id="76" name="TextBox 75">
            <a:extLst>
              <a:ext uri="{FF2B5EF4-FFF2-40B4-BE49-F238E27FC236}">
                <a16:creationId xmlns:a16="http://schemas.microsoft.com/office/drawing/2014/main" id="{A1694462-C003-ED6E-6B48-B530D43A62DB}"/>
              </a:ext>
            </a:extLst>
          </p:cNvPr>
          <p:cNvSpPr txBox="1"/>
          <p:nvPr/>
        </p:nvSpPr>
        <p:spPr>
          <a:xfrm>
            <a:off x="378206" y="3171009"/>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77" name="Straight Connector 76">
            <a:extLst>
              <a:ext uri="{FF2B5EF4-FFF2-40B4-BE49-F238E27FC236}">
                <a16:creationId xmlns:a16="http://schemas.microsoft.com/office/drawing/2014/main" id="{EA5B701F-D80C-E49A-B115-980BE3731A4A}"/>
              </a:ext>
            </a:extLst>
          </p:cNvPr>
          <p:cNvCxnSpPr>
            <a:cxnSpLocks/>
          </p:cNvCxnSpPr>
          <p:nvPr/>
        </p:nvCxnSpPr>
        <p:spPr>
          <a:xfrm>
            <a:off x="1063070" y="3232564"/>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D40661B-9902-B813-9919-1ED8C66F4E57}"/>
              </a:ext>
            </a:extLst>
          </p:cNvPr>
          <p:cNvSpPr/>
          <p:nvPr/>
        </p:nvSpPr>
        <p:spPr>
          <a:xfrm>
            <a:off x="1181043" y="3731127"/>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DESKTOP_PROFILE  </a:t>
            </a:r>
            <a:endParaRPr lang="en-US" sz="800" dirty="0">
              <a:solidFill>
                <a:schemeClr val="bg1"/>
              </a:solidFill>
            </a:endParaRPr>
          </a:p>
        </p:txBody>
      </p:sp>
      <p:sp>
        <p:nvSpPr>
          <p:cNvPr id="80" name="TextBox 79">
            <a:extLst>
              <a:ext uri="{FF2B5EF4-FFF2-40B4-BE49-F238E27FC236}">
                <a16:creationId xmlns:a16="http://schemas.microsoft.com/office/drawing/2014/main" id="{CC176859-15D8-5FD3-CD11-F7767346F4B8}"/>
              </a:ext>
            </a:extLst>
          </p:cNvPr>
          <p:cNvSpPr txBox="1"/>
          <p:nvPr/>
        </p:nvSpPr>
        <p:spPr>
          <a:xfrm>
            <a:off x="674377" y="3546462"/>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81" name="Straight Connector 80">
            <a:extLst>
              <a:ext uri="{FF2B5EF4-FFF2-40B4-BE49-F238E27FC236}">
                <a16:creationId xmlns:a16="http://schemas.microsoft.com/office/drawing/2014/main" id="{FA5A9AD8-9606-CFC1-DECC-F6103D3708BD}"/>
              </a:ext>
            </a:extLst>
          </p:cNvPr>
          <p:cNvCxnSpPr>
            <a:cxnSpLocks/>
          </p:cNvCxnSpPr>
          <p:nvPr/>
        </p:nvCxnSpPr>
        <p:spPr>
          <a:xfrm>
            <a:off x="1359241" y="3608017"/>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6508BD55-0B1A-8E48-1290-5AB135876D00}"/>
              </a:ext>
            </a:extLst>
          </p:cNvPr>
          <p:cNvSpPr/>
          <p:nvPr/>
        </p:nvSpPr>
        <p:spPr>
          <a:xfrm>
            <a:off x="1835330" y="4077384"/>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Sticky</a:t>
            </a:r>
            <a:endParaRPr lang="en-US" sz="800" dirty="0">
              <a:solidFill>
                <a:schemeClr val="bg1"/>
              </a:solidFill>
            </a:endParaRPr>
          </a:p>
        </p:txBody>
      </p:sp>
      <p:sp>
        <p:nvSpPr>
          <p:cNvPr id="85" name="TextBox 84">
            <a:extLst>
              <a:ext uri="{FF2B5EF4-FFF2-40B4-BE49-F238E27FC236}">
                <a16:creationId xmlns:a16="http://schemas.microsoft.com/office/drawing/2014/main" id="{9B32983C-4249-2FFE-21BE-F00EB6DA36BF}"/>
              </a:ext>
            </a:extLst>
          </p:cNvPr>
          <p:cNvSpPr txBox="1"/>
          <p:nvPr/>
        </p:nvSpPr>
        <p:spPr>
          <a:xfrm>
            <a:off x="966111" y="3915793"/>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86" name="Straight Connector 85">
            <a:extLst>
              <a:ext uri="{FF2B5EF4-FFF2-40B4-BE49-F238E27FC236}">
                <a16:creationId xmlns:a16="http://schemas.microsoft.com/office/drawing/2014/main" id="{393ACE5A-C90F-81EF-72E2-26B7A1A16F1E}"/>
              </a:ext>
            </a:extLst>
          </p:cNvPr>
          <p:cNvCxnSpPr>
            <a:cxnSpLocks/>
          </p:cNvCxnSpPr>
          <p:nvPr/>
        </p:nvCxnSpPr>
        <p:spPr>
          <a:xfrm flipV="1">
            <a:off x="1702794" y="4200493"/>
            <a:ext cx="141061"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C14744E8-D876-56BD-F9FA-6C8BF2088A50}"/>
              </a:ext>
            </a:extLst>
          </p:cNvPr>
          <p:cNvSpPr/>
          <p:nvPr/>
        </p:nvSpPr>
        <p:spPr>
          <a:xfrm>
            <a:off x="1835330" y="4440592"/>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Default</a:t>
            </a:r>
            <a:endParaRPr lang="en-US" sz="800" dirty="0">
              <a:solidFill>
                <a:schemeClr val="bg1"/>
              </a:solidFill>
            </a:endParaRPr>
          </a:p>
        </p:txBody>
      </p:sp>
      <p:cxnSp>
        <p:nvCxnSpPr>
          <p:cNvPr id="91" name="Straight Connector 90">
            <a:extLst>
              <a:ext uri="{FF2B5EF4-FFF2-40B4-BE49-F238E27FC236}">
                <a16:creationId xmlns:a16="http://schemas.microsoft.com/office/drawing/2014/main" id="{5E479801-4FB1-AB41-B37F-3A463E791C62}"/>
              </a:ext>
            </a:extLst>
          </p:cNvPr>
          <p:cNvCxnSpPr>
            <a:cxnSpLocks/>
          </p:cNvCxnSpPr>
          <p:nvPr/>
        </p:nvCxnSpPr>
        <p:spPr>
          <a:xfrm>
            <a:off x="1679999" y="4563702"/>
            <a:ext cx="18533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A91CA95-D58E-0792-4353-95643490CA28}"/>
              </a:ext>
            </a:extLst>
          </p:cNvPr>
          <p:cNvCxnSpPr>
            <a:cxnSpLocks/>
          </p:cNvCxnSpPr>
          <p:nvPr/>
        </p:nvCxnSpPr>
        <p:spPr>
          <a:xfrm>
            <a:off x="1691396" y="3977348"/>
            <a:ext cx="0" cy="58635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97B6F3-51AB-33F8-D578-B6BA695D7E03}"/>
              </a:ext>
            </a:extLst>
          </p:cNvPr>
          <p:cNvCxnSpPr>
            <a:cxnSpLocks/>
          </p:cNvCxnSpPr>
          <p:nvPr/>
        </p:nvCxnSpPr>
        <p:spPr>
          <a:xfrm>
            <a:off x="3318575" y="4217869"/>
            <a:ext cx="185879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E265240-9299-2E6A-D9A8-E67F6254C262}"/>
              </a:ext>
            </a:extLst>
          </p:cNvPr>
          <p:cNvSpPr txBox="1"/>
          <p:nvPr/>
        </p:nvSpPr>
        <p:spPr>
          <a:xfrm>
            <a:off x="3236014" y="398504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GP2</a:t>
            </a:r>
            <a:endParaRPr lang="en-US" sz="800" baseline="30000" dirty="0">
              <a:solidFill>
                <a:schemeClr val="accent1"/>
              </a:solidFill>
              <a:latin typeface="+mj-lt"/>
            </a:endParaRPr>
          </a:p>
        </p:txBody>
      </p:sp>
      <p:sp>
        <p:nvSpPr>
          <p:cNvPr id="105" name="Rectangle: Rounded Corners 104">
            <a:extLst>
              <a:ext uri="{FF2B5EF4-FFF2-40B4-BE49-F238E27FC236}">
                <a16:creationId xmlns:a16="http://schemas.microsoft.com/office/drawing/2014/main" id="{75616609-CF2A-C08B-8D73-67C9CA13371E}"/>
              </a:ext>
            </a:extLst>
          </p:cNvPr>
          <p:cNvSpPr/>
          <p:nvPr/>
        </p:nvSpPr>
        <p:spPr>
          <a:xfrm>
            <a:off x="4028896" y="3859078"/>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07" name="Straight Connector 106">
            <a:extLst>
              <a:ext uri="{FF2B5EF4-FFF2-40B4-BE49-F238E27FC236}">
                <a16:creationId xmlns:a16="http://schemas.microsoft.com/office/drawing/2014/main" id="{D095C898-799C-2044-8088-7F6A17FA7C4B}"/>
              </a:ext>
            </a:extLst>
          </p:cNvPr>
          <p:cNvCxnSpPr>
            <a:cxnSpLocks/>
          </p:cNvCxnSpPr>
          <p:nvPr/>
        </p:nvCxnSpPr>
        <p:spPr>
          <a:xfrm flipV="1">
            <a:off x="4414208" y="4075462"/>
            <a:ext cx="0" cy="1424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EDF8D5C-9FE7-0743-7F86-FCA386462C3F}"/>
              </a:ext>
            </a:extLst>
          </p:cNvPr>
          <p:cNvCxnSpPr>
            <a:cxnSpLocks/>
          </p:cNvCxnSpPr>
          <p:nvPr/>
        </p:nvCxnSpPr>
        <p:spPr>
          <a:xfrm flipV="1">
            <a:off x="5177367" y="4075462"/>
            <a:ext cx="0" cy="1424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BC88388E-41A0-9A8A-797E-F6D928EB796B}"/>
              </a:ext>
            </a:extLst>
          </p:cNvPr>
          <p:cNvSpPr/>
          <p:nvPr/>
        </p:nvSpPr>
        <p:spPr>
          <a:xfrm>
            <a:off x="4861073" y="3861940"/>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12" name="Straight Connector 111">
            <a:extLst>
              <a:ext uri="{FF2B5EF4-FFF2-40B4-BE49-F238E27FC236}">
                <a16:creationId xmlns:a16="http://schemas.microsoft.com/office/drawing/2014/main" id="{9531691C-9879-12D2-F818-338F1EC4F3F0}"/>
              </a:ext>
            </a:extLst>
          </p:cNvPr>
          <p:cNvCxnSpPr>
            <a:cxnSpLocks/>
          </p:cNvCxnSpPr>
          <p:nvPr/>
        </p:nvCxnSpPr>
        <p:spPr>
          <a:xfrm>
            <a:off x="3294430" y="4581077"/>
            <a:ext cx="185879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CBB36FF0-989C-03DD-7D24-42F540DCACE8}"/>
              </a:ext>
            </a:extLst>
          </p:cNvPr>
          <p:cNvSpPr txBox="1"/>
          <p:nvPr/>
        </p:nvSpPr>
        <p:spPr>
          <a:xfrm>
            <a:off x="3300310" y="435654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GP3</a:t>
            </a:r>
            <a:endParaRPr lang="en-US" sz="800" baseline="30000" dirty="0">
              <a:solidFill>
                <a:schemeClr val="accent1"/>
              </a:solidFill>
              <a:latin typeface="+mj-lt"/>
            </a:endParaRPr>
          </a:p>
        </p:txBody>
      </p:sp>
      <p:sp>
        <p:nvSpPr>
          <p:cNvPr id="114" name="Rectangle: Rounded Corners 113">
            <a:extLst>
              <a:ext uri="{FF2B5EF4-FFF2-40B4-BE49-F238E27FC236}">
                <a16:creationId xmlns:a16="http://schemas.microsoft.com/office/drawing/2014/main" id="{D7033C35-2F2C-1CD2-6C7F-23DB3166762F}"/>
              </a:ext>
            </a:extLst>
          </p:cNvPr>
          <p:cNvSpPr/>
          <p:nvPr/>
        </p:nvSpPr>
        <p:spPr>
          <a:xfrm>
            <a:off x="3936528" y="472112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sp>
        <p:nvSpPr>
          <p:cNvPr id="115" name="Rectangle: Rounded Corners 114">
            <a:extLst>
              <a:ext uri="{FF2B5EF4-FFF2-40B4-BE49-F238E27FC236}">
                <a16:creationId xmlns:a16="http://schemas.microsoft.com/office/drawing/2014/main" id="{705565B1-2F4D-A1A7-EEE3-162F5DB18A67}"/>
              </a:ext>
            </a:extLst>
          </p:cNvPr>
          <p:cNvSpPr/>
          <p:nvPr/>
        </p:nvSpPr>
        <p:spPr>
          <a:xfrm>
            <a:off x="4808878" y="471200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16" name="Straight Connector 115">
            <a:extLst>
              <a:ext uri="{FF2B5EF4-FFF2-40B4-BE49-F238E27FC236}">
                <a16:creationId xmlns:a16="http://schemas.microsoft.com/office/drawing/2014/main" id="{042A3A8C-59BF-84BE-07E6-2FDB0A60C077}"/>
              </a:ext>
            </a:extLst>
          </p:cNvPr>
          <p:cNvCxnSpPr>
            <a:cxnSpLocks/>
          </p:cNvCxnSpPr>
          <p:nvPr/>
        </p:nvCxnSpPr>
        <p:spPr>
          <a:xfrm>
            <a:off x="4321127" y="4582449"/>
            <a:ext cx="0" cy="15093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33E0145-64F9-FBB9-C85A-03F4934DEDF1}"/>
              </a:ext>
            </a:extLst>
          </p:cNvPr>
          <p:cNvCxnSpPr>
            <a:cxnSpLocks/>
          </p:cNvCxnSpPr>
          <p:nvPr/>
        </p:nvCxnSpPr>
        <p:spPr>
          <a:xfrm>
            <a:off x="5153222" y="4582449"/>
            <a:ext cx="0" cy="15093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6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5E149-DB3F-3101-122C-937E5E1D8587}"/>
              </a:ext>
            </a:extLst>
          </p:cNvPr>
          <p:cNvSpPr/>
          <p:nvPr/>
        </p:nvSpPr>
        <p:spPr>
          <a:xfrm>
            <a:off x="235133" y="21085"/>
            <a:ext cx="975360" cy="6531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Person</a:t>
            </a:r>
          </a:p>
        </p:txBody>
      </p:sp>
      <p:cxnSp>
        <p:nvCxnSpPr>
          <p:cNvPr id="4" name="Straight Connector 3">
            <a:extLst>
              <a:ext uri="{FF2B5EF4-FFF2-40B4-BE49-F238E27FC236}">
                <a16:creationId xmlns:a16="http://schemas.microsoft.com/office/drawing/2014/main" id="{0E2F5F8A-1C1D-AE2A-A4FB-82BBF78B1E3F}"/>
              </a:ext>
            </a:extLst>
          </p:cNvPr>
          <p:cNvCxnSpPr>
            <a:cxnSpLocks/>
          </p:cNvCxnSpPr>
          <p:nvPr/>
        </p:nvCxnSpPr>
        <p:spPr>
          <a:xfrm>
            <a:off x="677416" y="674228"/>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80DCEE8-F522-0244-E401-242194BAFA9B}"/>
              </a:ext>
            </a:extLst>
          </p:cNvPr>
          <p:cNvSpPr/>
          <p:nvPr/>
        </p:nvSpPr>
        <p:spPr>
          <a:xfrm>
            <a:off x="235132" y="800702"/>
            <a:ext cx="1222627" cy="639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name=global</a:t>
            </a:r>
            <a:br>
              <a:rPr lang="en-US" sz="800" dirty="0"/>
            </a:br>
            <a:r>
              <a:rPr lang="en-US" sz="800" dirty="0" err="1"/>
              <a:t>setRole</a:t>
            </a:r>
            <a:r>
              <a:rPr lang="en-US" sz="800" dirty="0"/>
              <a:t>=Profile/global</a:t>
            </a:r>
          </a:p>
        </p:txBody>
      </p:sp>
      <p:sp>
        <p:nvSpPr>
          <p:cNvPr id="9" name="Rectangle: Rounded Corners 8">
            <a:extLst>
              <a:ext uri="{FF2B5EF4-FFF2-40B4-BE49-F238E27FC236}">
                <a16:creationId xmlns:a16="http://schemas.microsoft.com/office/drawing/2014/main" id="{88D74541-D0E9-CCEB-C368-57A5CC60E241}"/>
              </a:ext>
            </a:extLst>
          </p:cNvPr>
          <p:cNvSpPr/>
          <p:nvPr/>
        </p:nvSpPr>
        <p:spPr>
          <a:xfrm>
            <a:off x="235133" y="1550909"/>
            <a:ext cx="1222627" cy="639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name=SAS</a:t>
            </a:r>
            <a:br>
              <a:rPr lang="en-US" sz="800" dirty="0"/>
            </a:br>
            <a:r>
              <a:rPr lang="en-US" sz="800" dirty="0" err="1"/>
              <a:t>SetRole</a:t>
            </a:r>
            <a:r>
              <a:rPr lang="en-US" sz="800" dirty="0"/>
              <a:t>=Profile/SAS</a:t>
            </a:r>
          </a:p>
        </p:txBody>
      </p:sp>
      <p:sp>
        <p:nvSpPr>
          <p:cNvPr id="12" name="Rectangle: Rounded Corners 11">
            <a:extLst>
              <a:ext uri="{FF2B5EF4-FFF2-40B4-BE49-F238E27FC236}">
                <a16:creationId xmlns:a16="http://schemas.microsoft.com/office/drawing/2014/main" id="{EA43DC82-AAD4-7A8E-8B4B-AE7EA243A3FD}"/>
              </a:ext>
            </a:extLst>
          </p:cNvPr>
          <p:cNvSpPr/>
          <p:nvPr/>
        </p:nvSpPr>
        <p:spPr>
          <a:xfrm>
            <a:off x="235132" y="2317021"/>
            <a:ext cx="1299671" cy="5749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name=Portal</a:t>
            </a:r>
            <a:br>
              <a:rPr lang="en-US" sz="800" dirty="0"/>
            </a:br>
            <a:r>
              <a:rPr lang="en-US" sz="800" dirty="0" err="1"/>
              <a:t>SetRole</a:t>
            </a:r>
            <a:r>
              <a:rPr lang="en-US" sz="800" dirty="0"/>
              <a:t>=Profile/Portal</a:t>
            </a:r>
          </a:p>
        </p:txBody>
      </p:sp>
      <p:cxnSp>
        <p:nvCxnSpPr>
          <p:cNvPr id="21" name="Straight Connector 20">
            <a:extLst>
              <a:ext uri="{FF2B5EF4-FFF2-40B4-BE49-F238E27FC236}">
                <a16:creationId xmlns:a16="http://schemas.microsoft.com/office/drawing/2014/main" id="{EC7DDF51-0849-AD14-B28A-590305D56505}"/>
              </a:ext>
            </a:extLst>
          </p:cNvPr>
          <p:cNvCxnSpPr>
            <a:cxnSpLocks/>
            <a:stCxn id="12" idx="2"/>
          </p:cNvCxnSpPr>
          <p:nvPr/>
        </p:nvCxnSpPr>
        <p:spPr>
          <a:xfrm>
            <a:off x="884968" y="2891991"/>
            <a:ext cx="0" cy="1908609"/>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0064A499-0FFA-B51A-5450-491585E95AA5}"/>
              </a:ext>
            </a:extLst>
          </p:cNvPr>
          <p:cNvSpPr/>
          <p:nvPr/>
        </p:nvSpPr>
        <p:spPr>
          <a:xfrm>
            <a:off x="1120700" y="3035646"/>
            <a:ext cx="1462586"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PortalPages</a:t>
            </a:r>
            <a:br>
              <a:rPr lang="en-US" sz="800" dirty="0"/>
            </a:br>
            <a:r>
              <a:rPr lang="en-US" sz="800" dirty="0" err="1"/>
              <a:t>PropertyName</a:t>
            </a:r>
            <a:r>
              <a:rPr lang="en-US" sz="800" dirty="0"/>
              <a:t>=</a:t>
            </a:r>
            <a:r>
              <a:rPr lang="en-US" sz="800" dirty="0" err="1"/>
              <a:t>PortalPages</a:t>
            </a:r>
            <a:endParaRPr lang="en-US" sz="800" dirty="0"/>
          </a:p>
        </p:txBody>
      </p:sp>
      <p:cxnSp>
        <p:nvCxnSpPr>
          <p:cNvPr id="25" name="Straight Connector 24">
            <a:extLst>
              <a:ext uri="{FF2B5EF4-FFF2-40B4-BE49-F238E27FC236}">
                <a16:creationId xmlns:a16="http://schemas.microsoft.com/office/drawing/2014/main" id="{970D2A2A-E198-76A1-02C5-D292BD1BE1C5}"/>
              </a:ext>
            </a:extLst>
          </p:cNvPr>
          <p:cNvCxnSpPr>
            <a:cxnSpLocks/>
            <a:endCxn id="24" idx="1"/>
          </p:cNvCxnSpPr>
          <p:nvPr/>
        </p:nvCxnSpPr>
        <p:spPr>
          <a:xfrm>
            <a:off x="884968" y="3233977"/>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AA07329-3871-5CA0-66EC-101EEAC5A40A}"/>
              </a:ext>
            </a:extLst>
          </p:cNvPr>
          <p:cNvSpPr/>
          <p:nvPr/>
        </p:nvSpPr>
        <p:spPr>
          <a:xfrm>
            <a:off x="1120700" y="3740623"/>
            <a:ext cx="1709721"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PortalHistoryPages</a:t>
            </a:r>
            <a:br>
              <a:rPr lang="en-US" sz="800" dirty="0"/>
            </a:br>
            <a:r>
              <a:rPr lang="en-US" sz="800" dirty="0" err="1"/>
              <a:t>PropertyName</a:t>
            </a:r>
            <a:r>
              <a:rPr lang="en-US" sz="800" dirty="0"/>
              <a:t>=</a:t>
            </a:r>
            <a:r>
              <a:rPr lang="en-US" sz="800" dirty="0" err="1"/>
              <a:t>PortalHistoryPages</a:t>
            </a:r>
            <a:endParaRPr lang="en-US" sz="800" dirty="0"/>
          </a:p>
        </p:txBody>
      </p:sp>
      <p:sp>
        <p:nvSpPr>
          <p:cNvPr id="39" name="Rectangle: Rounded Corners 38">
            <a:extLst>
              <a:ext uri="{FF2B5EF4-FFF2-40B4-BE49-F238E27FC236}">
                <a16:creationId xmlns:a16="http://schemas.microsoft.com/office/drawing/2014/main" id="{CB245E3D-8CC3-058D-209C-60731CFC2D05}"/>
              </a:ext>
            </a:extLst>
          </p:cNvPr>
          <p:cNvSpPr/>
          <p:nvPr/>
        </p:nvSpPr>
        <p:spPr>
          <a:xfrm>
            <a:off x="1103621" y="4361035"/>
            <a:ext cx="2171040" cy="28717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Property</a:t>
            </a:r>
            <a:br>
              <a:rPr lang="en-US" sz="600" dirty="0"/>
            </a:br>
            <a:r>
              <a:rPr lang="en-US" sz="600" dirty="0"/>
              <a:t>name=</a:t>
            </a:r>
            <a:r>
              <a:rPr lang="en-US" sz="600" b="0" i="0" dirty="0" err="1">
                <a:solidFill>
                  <a:schemeClr val="bg1"/>
                </a:solidFill>
                <a:effectLst/>
                <a:latin typeface="Lato" panose="020F0502020204030203" pitchFamily="34" charset="0"/>
              </a:rPr>
              <a:t>Portal.RegistryLastUpdated</a:t>
            </a:r>
            <a:br>
              <a:rPr lang="en-US" sz="600" dirty="0"/>
            </a:br>
            <a:r>
              <a:rPr lang="en-US" sz="600" dirty="0" err="1"/>
              <a:t>PropertyName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Portal.RegistryLastUpdated</a:t>
            </a:r>
            <a:endParaRPr lang="en-US" sz="600" dirty="0"/>
          </a:p>
        </p:txBody>
      </p:sp>
      <p:sp>
        <p:nvSpPr>
          <p:cNvPr id="46" name="Rectangle: Rounded Corners 45">
            <a:extLst>
              <a:ext uri="{FF2B5EF4-FFF2-40B4-BE49-F238E27FC236}">
                <a16:creationId xmlns:a16="http://schemas.microsoft.com/office/drawing/2014/main" id="{AA552190-4771-F3DB-36B2-9F3C33E340F3}"/>
              </a:ext>
            </a:extLst>
          </p:cNvPr>
          <p:cNvSpPr/>
          <p:nvPr/>
        </p:nvSpPr>
        <p:spPr>
          <a:xfrm>
            <a:off x="1128562" y="4684173"/>
            <a:ext cx="2171040" cy="3146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Property</a:t>
            </a:r>
            <a:br>
              <a:rPr lang="en-US" sz="600" dirty="0"/>
            </a:br>
            <a:r>
              <a:rPr lang="en-US" sz="600" dirty="0">
                <a:solidFill>
                  <a:schemeClr val="bg1"/>
                </a:solidFill>
              </a:rPr>
              <a:t>name=</a:t>
            </a:r>
            <a:r>
              <a:rPr lang="en-US" sz="600" b="0" i="0" dirty="0" err="1">
                <a:solidFill>
                  <a:schemeClr val="bg1"/>
                </a:solidFill>
                <a:effectLst/>
                <a:latin typeface="Lato" panose="020F0502020204030203" pitchFamily="34" charset="0"/>
              </a:rPr>
              <a:t>Portal.LastSharingCheck</a:t>
            </a:r>
            <a:endParaRPr lang="en-US" sz="600" dirty="0">
              <a:solidFill>
                <a:schemeClr val="bg1"/>
              </a:solidFill>
            </a:endParaRPr>
          </a:p>
          <a:p>
            <a:pPr algn="ctr"/>
            <a:r>
              <a:rPr lang="en-US" sz="600" dirty="0" err="1"/>
              <a:t>PropertyName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Portal.LastSharingCheck</a:t>
            </a:r>
            <a:endParaRPr lang="en-US" sz="600" dirty="0"/>
          </a:p>
        </p:txBody>
      </p:sp>
      <p:sp>
        <p:nvSpPr>
          <p:cNvPr id="51" name="TextBox 50">
            <a:extLst>
              <a:ext uri="{FF2B5EF4-FFF2-40B4-BE49-F238E27FC236}">
                <a16:creationId xmlns:a16="http://schemas.microsoft.com/office/drawing/2014/main" id="{CDC81162-70E8-06AA-2CA7-68CEFECCB89B}"/>
              </a:ext>
            </a:extLst>
          </p:cNvPr>
          <p:cNvSpPr txBox="1"/>
          <p:nvPr/>
        </p:nvSpPr>
        <p:spPr>
          <a:xfrm>
            <a:off x="2366672" y="2858198"/>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AssociatedObject</a:t>
            </a:r>
            <a:endParaRPr lang="en-US" sz="800" dirty="0">
              <a:solidFill>
                <a:schemeClr val="accent1"/>
              </a:solidFill>
              <a:latin typeface="+mj-lt"/>
            </a:endParaRPr>
          </a:p>
        </p:txBody>
      </p:sp>
      <p:sp>
        <p:nvSpPr>
          <p:cNvPr id="61" name="TextBox 60">
            <a:extLst>
              <a:ext uri="{FF2B5EF4-FFF2-40B4-BE49-F238E27FC236}">
                <a16:creationId xmlns:a16="http://schemas.microsoft.com/office/drawing/2014/main" id="{262EB76C-51C8-7820-52BB-3587B3DDDC59}"/>
              </a:ext>
            </a:extLst>
          </p:cNvPr>
          <p:cNvSpPr txBox="1"/>
          <p:nvPr/>
        </p:nvSpPr>
        <p:spPr>
          <a:xfrm>
            <a:off x="739818" y="60640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62" name="Straight Connector 61">
            <a:extLst>
              <a:ext uri="{FF2B5EF4-FFF2-40B4-BE49-F238E27FC236}">
                <a16:creationId xmlns:a16="http://schemas.microsoft.com/office/drawing/2014/main" id="{A6632E43-2268-7068-2AC5-8A134A84657E}"/>
              </a:ext>
            </a:extLst>
          </p:cNvPr>
          <p:cNvCxnSpPr>
            <a:cxnSpLocks/>
          </p:cNvCxnSpPr>
          <p:nvPr/>
        </p:nvCxnSpPr>
        <p:spPr>
          <a:xfrm>
            <a:off x="639316" y="1440340"/>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69D573-73A2-B5B8-D536-6FBA0C37130D}"/>
              </a:ext>
            </a:extLst>
          </p:cNvPr>
          <p:cNvCxnSpPr>
            <a:cxnSpLocks/>
          </p:cNvCxnSpPr>
          <p:nvPr/>
        </p:nvCxnSpPr>
        <p:spPr>
          <a:xfrm>
            <a:off x="609683" y="2190547"/>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0F5A17-633B-763B-C417-A12DDE36454A}"/>
              </a:ext>
            </a:extLst>
          </p:cNvPr>
          <p:cNvSpPr txBox="1"/>
          <p:nvPr/>
        </p:nvSpPr>
        <p:spPr>
          <a:xfrm>
            <a:off x="616416" y="136456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sp>
        <p:nvSpPr>
          <p:cNvPr id="65" name="TextBox 64">
            <a:extLst>
              <a:ext uri="{FF2B5EF4-FFF2-40B4-BE49-F238E27FC236}">
                <a16:creationId xmlns:a16="http://schemas.microsoft.com/office/drawing/2014/main" id="{4E52FEFD-F815-E367-04AF-30B5331CEA07}"/>
              </a:ext>
            </a:extLst>
          </p:cNvPr>
          <p:cNvSpPr txBox="1"/>
          <p:nvPr/>
        </p:nvSpPr>
        <p:spPr>
          <a:xfrm>
            <a:off x="616416" y="2127726"/>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83" name="Straight Connector 82">
            <a:extLst>
              <a:ext uri="{FF2B5EF4-FFF2-40B4-BE49-F238E27FC236}">
                <a16:creationId xmlns:a16="http://schemas.microsoft.com/office/drawing/2014/main" id="{91DCD0E8-57FB-9C8F-D17C-86619A450EE6}"/>
              </a:ext>
            </a:extLst>
          </p:cNvPr>
          <p:cNvCxnSpPr>
            <a:cxnSpLocks/>
          </p:cNvCxnSpPr>
          <p:nvPr/>
        </p:nvCxnSpPr>
        <p:spPr>
          <a:xfrm>
            <a:off x="892656" y="3946350"/>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57EC8A0-7514-6021-011B-13B2DED43F95}"/>
              </a:ext>
            </a:extLst>
          </p:cNvPr>
          <p:cNvCxnSpPr>
            <a:cxnSpLocks/>
          </p:cNvCxnSpPr>
          <p:nvPr/>
        </p:nvCxnSpPr>
        <p:spPr>
          <a:xfrm>
            <a:off x="867423" y="4504621"/>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6FCB381-0E53-F6CE-3AC8-4AF419FF6A44}"/>
              </a:ext>
            </a:extLst>
          </p:cNvPr>
          <p:cNvCxnSpPr>
            <a:cxnSpLocks/>
          </p:cNvCxnSpPr>
          <p:nvPr/>
        </p:nvCxnSpPr>
        <p:spPr>
          <a:xfrm>
            <a:off x="884967" y="4819269"/>
            <a:ext cx="247648"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53A8D0-A77C-607C-16FA-10E5B2AC3C1E}"/>
              </a:ext>
            </a:extLst>
          </p:cNvPr>
          <p:cNvCxnSpPr>
            <a:cxnSpLocks/>
          </p:cNvCxnSpPr>
          <p:nvPr/>
        </p:nvCxnSpPr>
        <p:spPr>
          <a:xfrm>
            <a:off x="2586386" y="3226580"/>
            <a:ext cx="28381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291216A3-53AA-B224-6EBC-E02CC0248CA9}"/>
              </a:ext>
            </a:extLst>
          </p:cNvPr>
          <p:cNvSpPr/>
          <p:nvPr/>
        </p:nvSpPr>
        <p:spPr>
          <a:xfrm>
            <a:off x="2870199" y="3065307"/>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DESKTOP_PORTALPAGES_GROUP</a:t>
            </a:r>
          </a:p>
        </p:txBody>
      </p:sp>
      <p:sp>
        <p:nvSpPr>
          <p:cNvPr id="91" name="TextBox 90">
            <a:extLst>
              <a:ext uri="{FF2B5EF4-FFF2-40B4-BE49-F238E27FC236}">
                <a16:creationId xmlns:a16="http://schemas.microsoft.com/office/drawing/2014/main" id="{A766B837-4F0E-3A0D-60E0-9AD5E5C022F8}"/>
              </a:ext>
            </a:extLst>
          </p:cNvPr>
          <p:cNvSpPr txBox="1"/>
          <p:nvPr/>
        </p:nvSpPr>
        <p:spPr>
          <a:xfrm>
            <a:off x="850841" y="2859737"/>
            <a:ext cx="889404" cy="215444"/>
          </a:xfrm>
          <a:prstGeom prst="rect">
            <a:avLst/>
          </a:prstGeom>
          <a:noFill/>
        </p:spPr>
        <p:txBody>
          <a:bodyPr wrap="square" rtlCol="0">
            <a:spAutoFit/>
          </a:bodyPr>
          <a:lstStyle/>
          <a:p>
            <a:pPr algn="l"/>
            <a:r>
              <a:rPr lang="en-US" sz="800" dirty="0" err="1">
                <a:solidFill>
                  <a:schemeClr val="accent1"/>
                </a:solidFill>
                <a:latin typeface="+mj-lt"/>
              </a:rPr>
              <a:t>SetProperties</a:t>
            </a:r>
            <a:endParaRPr lang="en-US" sz="800" dirty="0">
              <a:solidFill>
                <a:schemeClr val="accent1"/>
              </a:solidFill>
              <a:latin typeface="+mj-lt"/>
            </a:endParaRPr>
          </a:p>
        </p:txBody>
      </p:sp>
      <p:cxnSp>
        <p:nvCxnSpPr>
          <p:cNvPr id="93" name="Straight Connector 92">
            <a:extLst>
              <a:ext uri="{FF2B5EF4-FFF2-40B4-BE49-F238E27FC236}">
                <a16:creationId xmlns:a16="http://schemas.microsoft.com/office/drawing/2014/main" id="{807FD480-9F14-2D40-25EF-51CEA9DE1861}"/>
              </a:ext>
            </a:extLst>
          </p:cNvPr>
          <p:cNvCxnSpPr>
            <a:cxnSpLocks/>
            <a:stCxn id="88" idx="0"/>
          </p:cNvCxnSpPr>
          <p:nvPr/>
        </p:nvCxnSpPr>
        <p:spPr>
          <a:xfrm flipV="1">
            <a:off x="3687231" y="2847528"/>
            <a:ext cx="0" cy="2177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44D1D65D-819B-1044-46BB-0C7FB513E340}"/>
              </a:ext>
            </a:extLst>
          </p:cNvPr>
          <p:cNvSpPr/>
          <p:nvPr/>
        </p:nvSpPr>
        <p:spPr>
          <a:xfrm>
            <a:off x="2819018" y="2431395"/>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Name=&lt;user&gt; Permissions Tree</a:t>
            </a:r>
          </a:p>
        </p:txBody>
      </p:sp>
      <p:sp>
        <p:nvSpPr>
          <p:cNvPr id="99" name="Rectangle: Rounded Corners 98">
            <a:extLst>
              <a:ext uri="{FF2B5EF4-FFF2-40B4-BE49-F238E27FC236}">
                <a16:creationId xmlns:a16="http://schemas.microsoft.com/office/drawing/2014/main" id="{55C6C7D9-1489-44E8-BD10-21E5E295FCDC}"/>
              </a:ext>
            </a:extLst>
          </p:cNvPr>
          <p:cNvSpPr/>
          <p:nvPr/>
        </p:nvSpPr>
        <p:spPr>
          <a:xfrm>
            <a:off x="3839039" y="1921998"/>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100" name="Rectangle: Rounded Corners 99">
            <a:extLst>
              <a:ext uri="{FF2B5EF4-FFF2-40B4-BE49-F238E27FC236}">
                <a16:creationId xmlns:a16="http://schemas.microsoft.com/office/drawing/2014/main" id="{A5488842-A41F-A9A9-5E6E-AFF7024E337D}"/>
              </a:ext>
            </a:extLst>
          </p:cNvPr>
          <p:cNvSpPr/>
          <p:nvPr/>
        </p:nvSpPr>
        <p:spPr>
          <a:xfrm>
            <a:off x="3836840" y="1449408"/>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&lt;user&gt; access</a:t>
            </a:r>
            <a:br>
              <a:rPr lang="en-US" sz="800" dirty="0"/>
            </a:br>
            <a:r>
              <a:rPr lang="en-US" sz="600" dirty="0"/>
              <a:t>Permissions=</a:t>
            </a:r>
            <a:r>
              <a:rPr lang="en-US" sz="600" dirty="0" err="1"/>
              <a:t>ReadMetadata</a:t>
            </a:r>
            <a:r>
              <a:rPr lang="en-US" sz="600" dirty="0"/>
              <a:t>,</a:t>
            </a:r>
            <a:br>
              <a:rPr lang="en-US" sz="600" dirty="0"/>
            </a:br>
            <a:r>
              <a:rPr lang="en-US" sz="600" dirty="0" err="1"/>
              <a:t>WriteMetadata</a:t>
            </a:r>
            <a:endParaRPr lang="en-US" sz="600" dirty="0"/>
          </a:p>
        </p:txBody>
      </p:sp>
      <p:cxnSp>
        <p:nvCxnSpPr>
          <p:cNvPr id="101" name="Straight Connector 100">
            <a:extLst>
              <a:ext uri="{FF2B5EF4-FFF2-40B4-BE49-F238E27FC236}">
                <a16:creationId xmlns:a16="http://schemas.microsoft.com/office/drawing/2014/main" id="{78BA31E9-DF06-7DFA-7512-099DCFB96963}"/>
              </a:ext>
            </a:extLst>
          </p:cNvPr>
          <p:cNvCxnSpPr>
            <a:cxnSpLocks/>
          </p:cNvCxnSpPr>
          <p:nvPr/>
        </p:nvCxnSpPr>
        <p:spPr>
          <a:xfrm>
            <a:off x="3599776" y="16613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E660946-11C4-F50F-B2F4-3367A025BB43}"/>
              </a:ext>
            </a:extLst>
          </p:cNvPr>
          <p:cNvCxnSpPr>
            <a:cxnSpLocks/>
          </p:cNvCxnSpPr>
          <p:nvPr/>
        </p:nvCxnSpPr>
        <p:spPr>
          <a:xfrm>
            <a:off x="3599776" y="21277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A0D94A-4FF0-77F9-0E8D-E3AE3EB6118D}"/>
              </a:ext>
            </a:extLst>
          </p:cNvPr>
          <p:cNvCxnSpPr>
            <a:cxnSpLocks/>
          </p:cNvCxnSpPr>
          <p:nvPr/>
        </p:nvCxnSpPr>
        <p:spPr>
          <a:xfrm>
            <a:off x="3599776" y="1661326"/>
            <a:ext cx="12901" cy="770069"/>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B47870E-3352-4D21-59A8-A28CF2596A01}"/>
              </a:ext>
            </a:extLst>
          </p:cNvPr>
          <p:cNvSpPr txBox="1"/>
          <p:nvPr/>
        </p:nvSpPr>
        <p:spPr>
          <a:xfrm>
            <a:off x="3579627" y="226006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107" name="Straight Connector 106">
            <a:extLst>
              <a:ext uri="{FF2B5EF4-FFF2-40B4-BE49-F238E27FC236}">
                <a16:creationId xmlns:a16="http://schemas.microsoft.com/office/drawing/2014/main" id="{9EB689F4-F84C-B895-064A-6EB175C480ED}"/>
              </a:ext>
            </a:extLst>
          </p:cNvPr>
          <p:cNvCxnSpPr>
            <a:cxnSpLocks/>
          </p:cNvCxnSpPr>
          <p:nvPr/>
        </p:nvCxnSpPr>
        <p:spPr>
          <a:xfrm>
            <a:off x="3263024" y="470261"/>
            <a:ext cx="12031" cy="1972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E910EF-4F7A-2BDE-EEF2-53782A43DC3A}"/>
              </a:ext>
            </a:extLst>
          </p:cNvPr>
          <p:cNvCxnSpPr>
            <a:cxnSpLocks/>
          </p:cNvCxnSpPr>
          <p:nvPr/>
        </p:nvCxnSpPr>
        <p:spPr>
          <a:xfrm flipH="1" flipV="1">
            <a:off x="1209181" y="467058"/>
            <a:ext cx="2065874" cy="3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0EE0B74-9CDB-4F2D-1233-B2CBC708E28E}"/>
              </a:ext>
            </a:extLst>
          </p:cNvPr>
          <p:cNvSpPr txBox="1"/>
          <p:nvPr/>
        </p:nvSpPr>
        <p:spPr>
          <a:xfrm>
            <a:off x="2416598" y="222573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cxnSp>
        <p:nvCxnSpPr>
          <p:cNvPr id="115" name="Straight Connector 114">
            <a:extLst>
              <a:ext uri="{FF2B5EF4-FFF2-40B4-BE49-F238E27FC236}">
                <a16:creationId xmlns:a16="http://schemas.microsoft.com/office/drawing/2014/main" id="{6F38829F-32A9-06D4-6013-8CFBCA4CD21D}"/>
              </a:ext>
            </a:extLst>
          </p:cNvPr>
          <p:cNvCxnSpPr>
            <a:cxnSpLocks/>
          </p:cNvCxnSpPr>
          <p:nvPr/>
        </p:nvCxnSpPr>
        <p:spPr>
          <a:xfrm>
            <a:off x="4653872" y="294972"/>
            <a:ext cx="0" cy="114278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25FF315D-6773-E752-7994-B5A8CC85F41C}"/>
              </a:ext>
            </a:extLst>
          </p:cNvPr>
          <p:cNvSpPr txBox="1"/>
          <p:nvPr/>
        </p:nvSpPr>
        <p:spPr>
          <a:xfrm>
            <a:off x="4085416" y="12229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120" name="Straight Connector 119">
            <a:extLst>
              <a:ext uri="{FF2B5EF4-FFF2-40B4-BE49-F238E27FC236}">
                <a16:creationId xmlns:a16="http://schemas.microsoft.com/office/drawing/2014/main" id="{89836970-5C3B-819D-4561-7E2433188B38}"/>
              </a:ext>
            </a:extLst>
          </p:cNvPr>
          <p:cNvCxnSpPr>
            <a:cxnSpLocks/>
          </p:cNvCxnSpPr>
          <p:nvPr/>
        </p:nvCxnSpPr>
        <p:spPr>
          <a:xfrm flipH="1">
            <a:off x="1209181" y="305951"/>
            <a:ext cx="3444690" cy="213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4E21B74D-86F1-731B-7A3F-4F3D40593363}"/>
              </a:ext>
            </a:extLst>
          </p:cNvPr>
          <p:cNvSpPr/>
          <p:nvPr/>
        </p:nvSpPr>
        <p:spPr>
          <a:xfrm>
            <a:off x="4653871" y="2418923"/>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124" name="Straight Connector 123">
            <a:extLst>
              <a:ext uri="{FF2B5EF4-FFF2-40B4-BE49-F238E27FC236}">
                <a16:creationId xmlns:a16="http://schemas.microsoft.com/office/drawing/2014/main" id="{A05AEDDD-E5B5-9E29-81D1-FB59CBFD3808}"/>
              </a:ext>
            </a:extLst>
          </p:cNvPr>
          <p:cNvCxnSpPr>
            <a:cxnSpLocks/>
            <a:stCxn id="98" idx="3"/>
            <a:endCxn id="123" idx="1"/>
          </p:cNvCxnSpPr>
          <p:nvPr/>
        </p:nvCxnSpPr>
        <p:spPr>
          <a:xfrm flipV="1">
            <a:off x="4453081" y="2624651"/>
            <a:ext cx="200790" cy="1247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797C5DA-63A9-91EB-43B7-AFEA1C9576B4}"/>
              </a:ext>
            </a:extLst>
          </p:cNvPr>
          <p:cNvSpPr txBox="1"/>
          <p:nvPr/>
        </p:nvSpPr>
        <p:spPr>
          <a:xfrm>
            <a:off x="4314654" y="3477458"/>
            <a:ext cx="447956"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30" name="Straight Connector 129">
            <a:extLst>
              <a:ext uri="{FF2B5EF4-FFF2-40B4-BE49-F238E27FC236}">
                <a16:creationId xmlns:a16="http://schemas.microsoft.com/office/drawing/2014/main" id="{FEA79D52-6189-8DD9-462B-51E9CC5D7904}"/>
              </a:ext>
            </a:extLst>
          </p:cNvPr>
          <p:cNvCxnSpPr>
            <a:cxnSpLocks/>
          </p:cNvCxnSpPr>
          <p:nvPr/>
        </p:nvCxnSpPr>
        <p:spPr>
          <a:xfrm>
            <a:off x="5030126" y="3131855"/>
            <a:ext cx="0" cy="13583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42AF0FD5-8240-7D4E-6C79-2EC0DAD8A6C6}"/>
              </a:ext>
            </a:extLst>
          </p:cNvPr>
          <p:cNvSpPr txBox="1"/>
          <p:nvPr/>
        </p:nvSpPr>
        <p:spPr>
          <a:xfrm>
            <a:off x="4379529" y="2948557"/>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sp>
        <p:nvSpPr>
          <p:cNvPr id="133" name="Rectangle: Rounded Corners 132">
            <a:extLst>
              <a:ext uri="{FF2B5EF4-FFF2-40B4-BE49-F238E27FC236}">
                <a16:creationId xmlns:a16="http://schemas.microsoft.com/office/drawing/2014/main" id="{F1E182F6-3E33-3835-D350-74EA66E2F212}"/>
              </a:ext>
            </a:extLst>
          </p:cNvPr>
          <p:cNvSpPr/>
          <p:nvPr/>
        </p:nvSpPr>
        <p:spPr>
          <a:xfrm>
            <a:off x="5596183" y="3280505"/>
            <a:ext cx="951721" cy="2154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PSPortalPage</a:t>
            </a:r>
            <a:r>
              <a:rPr lang="en-US" sz="800" baseline="30000" dirty="0"/>
              <a:t>UP1</a:t>
            </a:r>
            <a:br>
              <a:rPr lang="en-US" sz="800" dirty="0"/>
            </a:br>
            <a:endParaRPr lang="en-US" sz="800" dirty="0"/>
          </a:p>
        </p:txBody>
      </p:sp>
      <p:cxnSp>
        <p:nvCxnSpPr>
          <p:cNvPr id="138" name="Straight Connector 137">
            <a:extLst>
              <a:ext uri="{FF2B5EF4-FFF2-40B4-BE49-F238E27FC236}">
                <a16:creationId xmlns:a16="http://schemas.microsoft.com/office/drawing/2014/main" id="{EAB17FE8-3536-69A4-B09F-6D9571577D35}"/>
              </a:ext>
            </a:extLst>
          </p:cNvPr>
          <p:cNvCxnSpPr>
            <a:cxnSpLocks/>
          </p:cNvCxnSpPr>
          <p:nvPr/>
        </p:nvCxnSpPr>
        <p:spPr>
          <a:xfrm flipV="1">
            <a:off x="4478672" y="3125859"/>
            <a:ext cx="1504196" cy="17217"/>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ectangle: Rounded Corners 146">
            <a:extLst>
              <a:ext uri="{FF2B5EF4-FFF2-40B4-BE49-F238E27FC236}">
                <a16:creationId xmlns:a16="http://schemas.microsoft.com/office/drawing/2014/main" id="{8BDAB8C3-EC3C-4664-C93A-A47CE70BFC03}"/>
              </a:ext>
            </a:extLst>
          </p:cNvPr>
          <p:cNvSpPr/>
          <p:nvPr/>
        </p:nvSpPr>
        <p:spPr>
          <a:xfrm>
            <a:off x="4690920" y="327746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48" name="Straight Connector 147">
            <a:extLst>
              <a:ext uri="{FF2B5EF4-FFF2-40B4-BE49-F238E27FC236}">
                <a16:creationId xmlns:a16="http://schemas.microsoft.com/office/drawing/2014/main" id="{61641C3A-8A28-363D-7D79-72082BFB75BF}"/>
              </a:ext>
            </a:extLst>
          </p:cNvPr>
          <p:cNvCxnSpPr>
            <a:cxnSpLocks/>
          </p:cNvCxnSpPr>
          <p:nvPr/>
        </p:nvCxnSpPr>
        <p:spPr>
          <a:xfrm flipH="1">
            <a:off x="5982866" y="3125859"/>
            <a:ext cx="2" cy="1479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7FA2291-F6D3-8222-520E-FE895DE85A5F}"/>
              </a:ext>
            </a:extLst>
          </p:cNvPr>
          <p:cNvSpPr txBox="1"/>
          <p:nvPr/>
        </p:nvSpPr>
        <p:spPr>
          <a:xfrm>
            <a:off x="2421117" y="352179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AssociatedObject</a:t>
            </a:r>
            <a:endParaRPr lang="en-US" sz="800" dirty="0">
              <a:solidFill>
                <a:schemeClr val="accent1"/>
              </a:solidFill>
              <a:latin typeface="+mj-lt"/>
            </a:endParaRPr>
          </a:p>
        </p:txBody>
      </p:sp>
      <p:cxnSp>
        <p:nvCxnSpPr>
          <p:cNvPr id="154" name="Straight Connector 153">
            <a:extLst>
              <a:ext uri="{FF2B5EF4-FFF2-40B4-BE49-F238E27FC236}">
                <a16:creationId xmlns:a16="http://schemas.microsoft.com/office/drawing/2014/main" id="{3DD617BB-3D64-21AB-AC41-6DEE9C6894FA}"/>
              </a:ext>
            </a:extLst>
          </p:cNvPr>
          <p:cNvCxnSpPr>
            <a:cxnSpLocks/>
          </p:cNvCxnSpPr>
          <p:nvPr/>
        </p:nvCxnSpPr>
        <p:spPr>
          <a:xfrm>
            <a:off x="2782339" y="3887281"/>
            <a:ext cx="189461"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064D64FA-5895-BB4A-2FBD-35A82ADDE48C}"/>
              </a:ext>
            </a:extLst>
          </p:cNvPr>
          <p:cNvSpPr/>
          <p:nvPr/>
        </p:nvSpPr>
        <p:spPr>
          <a:xfrm>
            <a:off x="2973024" y="3726008"/>
            <a:ext cx="1692490"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DESKTOP_PORTALHISTORY_GROUP</a:t>
            </a:r>
          </a:p>
        </p:txBody>
      </p:sp>
      <p:sp>
        <p:nvSpPr>
          <p:cNvPr id="157" name="Rectangle: Rounded Corners 156">
            <a:extLst>
              <a:ext uri="{FF2B5EF4-FFF2-40B4-BE49-F238E27FC236}">
                <a16:creationId xmlns:a16="http://schemas.microsoft.com/office/drawing/2014/main" id="{4AEC488D-00A4-4134-BD0A-76818B116715}"/>
              </a:ext>
            </a:extLst>
          </p:cNvPr>
          <p:cNvSpPr/>
          <p:nvPr/>
        </p:nvSpPr>
        <p:spPr>
          <a:xfrm>
            <a:off x="4686679" y="3701930"/>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600" dirty="0"/>
              <a:t>Name=&lt;page name&gt;</a:t>
            </a:r>
            <a:br>
              <a:rPr lang="en-US" sz="600" dirty="0"/>
            </a:br>
            <a:endParaRPr lang="en-US" sz="600" dirty="0"/>
          </a:p>
        </p:txBody>
      </p:sp>
      <p:cxnSp>
        <p:nvCxnSpPr>
          <p:cNvPr id="158" name="Straight Connector 157">
            <a:extLst>
              <a:ext uri="{FF2B5EF4-FFF2-40B4-BE49-F238E27FC236}">
                <a16:creationId xmlns:a16="http://schemas.microsoft.com/office/drawing/2014/main" id="{358DE12E-E857-F0CB-7A64-DDDF19AE59CE}"/>
              </a:ext>
            </a:extLst>
          </p:cNvPr>
          <p:cNvCxnSpPr>
            <a:cxnSpLocks/>
            <a:endCxn id="157" idx="2"/>
          </p:cNvCxnSpPr>
          <p:nvPr/>
        </p:nvCxnSpPr>
        <p:spPr>
          <a:xfrm flipH="1" flipV="1">
            <a:off x="5124738" y="3946350"/>
            <a:ext cx="2660" cy="1227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D9B3CDA7-34C7-6965-CCA9-FEF351453A5F}"/>
              </a:ext>
            </a:extLst>
          </p:cNvPr>
          <p:cNvSpPr txBox="1"/>
          <p:nvPr/>
        </p:nvSpPr>
        <p:spPr>
          <a:xfrm>
            <a:off x="4478672" y="4078092"/>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60" name="Straight Connector 159">
            <a:extLst>
              <a:ext uri="{FF2B5EF4-FFF2-40B4-BE49-F238E27FC236}">
                <a16:creationId xmlns:a16="http://schemas.microsoft.com/office/drawing/2014/main" id="{FC21B35F-1157-11D7-51EB-7E4382EDA604}"/>
              </a:ext>
            </a:extLst>
          </p:cNvPr>
          <p:cNvCxnSpPr>
            <a:cxnSpLocks/>
          </p:cNvCxnSpPr>
          <p:nvPr/>
        </p:nvCxnSpPr>
        <p:spPr>
          <a:xfrm flipV="1">
            <a:off x="4594152" y="4069058"/>
            <a:ext cx="1504196" cy="17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3B8476-B0A7-FEC5-DEAD-89001250BC6D}"/>
              </a:ext>
            </a:extLst>
          </p:cNvPr>
          <p:cNvCxnSpPr>
            <a:cxnSpLocks/>
          </p:cNvCxnSpPr>
          <p:nvPr/>
        </p:nvCxnSpPr>
        <p:spPr>
          <a:xfrm flipH="1" flipV="1">
            <a:off x="3911600" y="2834372"/>
            <a:ext cx="961800" cy="947986"/>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1D1D9D34-574F-A90A-1088-2FC791DD1966}"/>
              </a:ext>
            </a:extLst>
          </p:cNvPr>
          <p:cNvSpPr txBox="1"/>
          <p:nvPr/>
        </p:nvSpPr>
        <p:spPr>
          <a:xfrm>
            <a:off x="4322249" y="275464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sp>
        <p:nvSpPr>
          <p:cNvPr id="175" name="TextBox 174">
            <a:extLst>
              <a:ext uri="{FF2B5EF4-FFF2-40B4-BE49-F238E27FC236}">
                <a16:creationId xmlns:a16="http://schemas.microsoft.com/office/drawing/2014/main" id="{68F074E3-F97A-A90A-3223-017B817689FD}"/>
              </a:ext>
            </a:extLst>
          </p:cNvPr>
          <p:cNvSpPr txBox="1"/>
          <p:nvPr/>
        </p:nvSpPr>
        <p:spPr>
          <a:xfrm>
            <a:off x="5051851" y="3521793"/>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76" name="Straight Connector 175">
            <a:extLst>
              <a:ext uri="{FF2B5EF4-FFF2-40B4-BE49-F238E27FC236}">
                <a16:creationId xmlns:a16="http://schemas.microsoft.com/office/drawing/2014/main" id="{D1C2E93B-6D85-D89E-C045-9E7103E682DD}"/>
              </a:ext>
            </a:extLst>
          </p:cNvPr>
          <p:cNvCxnSpPr>
            <a:cxnSpLocks/>
            <a:stCxn id="157" idx="0"/>
          </p:cNvCxnSpPr>
          <p:nvPr/>
        </p:nvCxnSpPr>
        <p:spPr>
          <a:xfrm flipH="1" flipV="1">
            <a:off x="5080911" y="3412483"/>
            <a:ext cx="43827" cy="28944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824751C-3EC3-F395-90BA-048215343A92}"/>
              </a:ext>
            </a:extLst>
          </p:cNvPr>
          <p:cNvCxnSpPr>
            <a:cxnSpLocks/>
          </p:cNvCxnSpPr>
          <p:nvPr/>
        </p:nvCxnSpPr>
        <p:spPr>
          <a:xfrm flipH="1" flipV="1">
            <a:off x="3922892" y="2842850"/>
            <a:ext cx="16504" cy="974815"/>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AAB38E42-055A-4C7D-E0E6-A964AC7B0F97}"/>
              </a:ext>
            </a:extLst>
          </p:cNvPr>
          <p:cNvSpPr txBox="1"/>
          <p:nvPr/>
        </p:nvSpPr>
        <p:spPr>
          <a:xfrm>
            <a:off x="3548711" y="3542887"/>
            <a:ext cx="447956"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90" name="Rectangle: Rounded Corners 189">
            <a:extLst>
              <a:ext uri="{FF2B5EF4-FFF2-40B4-BE49-F238E27FC236}">
                <a16:creationId xmlns:a16="http://schemas.microsoft.com/office/drawing/2014/main" id="{8BB1EB9B-F957-CCF4-F2A2-66AC4ACA51A0}"/>
              </a:ext>
            </a:extLst>
          </p:cNvPr>
          <p:cNvSpPr/>
          <p:nvPr/>
        </p:nvSpPr>
        <p:spPr>
          <a:xfrm>
            <a:off x="5609353" y="3698268"/>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600" dirty="0"/>
              <a:t>Name=&lt;page name&gt;</a:t>
            </a:r>
            <a:br>
              <a:rPr lang="en-US" sz="600" dirty="0"/>
            </a:br>
            <a:endParaRPr lang="en-US" sz="600" dirty="0"/>
          </a:p>
        </p:txBody>
      </p:sp>
      <p:sp>
        <p:nvSpPr>
          <p:cNvPr id="191" name="TextBox 190">
            <a:extLst>
              <a:ext uri="{FF2B5EF4-FFF2-40B4-BE49-F238E27FC236}">
                <a16:creationId xmlns:a16="http://schemas.microsoft.com/office/drawing/2014/main" id="{7CCE4DE8-8376-03D2-9AB1-2F1EA0A8DDB4}"/>
              </a:ext>
            </a:extLst>
          </p:cNvPr>
          <p:cNvSpPr txBox="1"/>
          <p:nvPr/>
        </p:nvSpPr>
        <p:spPr>
          <a:xfrm>
            <a:off x="5902743" y="3518055"/>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92" name="Straight Connector 191">
            <a:extLst>
              <a:ext uri="{FF2B5EF4-FFF2-40B4-BE49-F238E27FC236}">
                <a16:creationId xmlns:a16="http://schemas.microsoft.com/office/drawing/2014/main" id="{C41F3E5E-977A-3D0F-3BBB-E1096E6EF7DE}"/>
              </a:ext>
            </a:extLst>
          </p:cNvPr>
          <p:cNvCxnSpPr>
            <a:cxnSpLocks/>
          </p:cNvCxnSpPr>
          <p:nvPr/>
        </p:nvCxnSpPr>
        <p:spPr>
          <a:xfrm flipV="1">
            <a:off x="5986175" y="3415521"/>
            <a:ext cx="0" cy="27738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52DC6FD-7379-839B-E6AE-9897D8001ABB}"/>
              </a:ext>
            </a:extLst>
          </p:cNvPr>
          <p:cNvCxnSpPr>
            <a:cxnSpLocks/>
          </p:cNvCxnSpPr>
          <p:nvPr/>
        </p:nvCxnSpPr>
        <p:spPr>
          <a:xfrm flipH="1" flipV="1">
            <a:off x="6095688" y="3922746"/>
            <a:ext cx="2660" cy="1425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ED89468-94F3-3FC3-73D9-78419221BE14}"/>
              </a:ext>
            </a:extLst>
          </p:cNvPr>
          <p:cNvSpPr/>
          <p:nvPr/>
        </p:nvSpPr>
        <p:spPr>
          <a:xfrm>
            <a:off x="4442666" y="4726048"/>
            <a:ext cx="387567" cy="1568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400" dirty="0"/>
            </a:br>
            <a:r>
              <a:rPr lang="en-US" sz="400" dirty="0"/>
              <a:t>Shared Object</a:t>
            </a:r>
            <a:br>
              <a:rPr lang="en-US" sz="400" dirty="0"/>
            </a:br>
            <a:endParaRPr lang="en-US" sz="400" dirty="0"/>
          </a:p>
        </p:txBody>
      </p:sp>
      <p:sp>
        <p:nvSpPr>
          <p:cNvPr id="199" name="Rectangle: Rounded Corners 198">
            <a:extLst>
              <a:ext uri="{FF2B5EF4-FFF2-40B4-BE49-F238E27FC236}">
                <a16:creationId xmlns:a16="http://schemas.microsoft.com/office/drawing/2014/main" id="{D35383D3-940E-8CB6-9D38-D6FDA8E92298}"/>
              </a:ext>
            </a:extLst>
          </p:cNvPr>
          <p:cNvSpPr/>
          <p:nvPr/>
        </p:nvSpPr>
        <p:spPr>
          <a:xfrm>
            <a:off x="4930050" y="4722200"/>
            <a:ext cx="387567" cy="156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400" dirty="0"/>
            </a:br>
            <a:r>
              <a:rPr lang="en-US" sz="400" dirty="0"/>
              <a:t>User Unique Object</a:t>
            </a:r>
            <a:br>
              <a:rPr lang="en-US" sz="400" dirty="0"/>
            </a:br>
            <a:endParaRPr lang="en-US" sz="400" dirty="0"/>
          </a:p>
        </p:txBody>
      </p:sp>
      <p:sp>
        <p:nvSpPr>
          <p:cNvPr id="200" name="TextBox 199">
            <a:extLst>
              <a:ext uri="{FF2B5EF4-FFF2-40B4-BE49-F238E27FC236}">
                <a16:creationId xmlns:a16="http://schemas.microsoft.com/office/drawing/2014/main" id="{B930CEE8-A95B-5779-5EF1-CFEFCC6F2A0C}"/>
              </a:ext>
            </a:extLst>
          </p:cNvPr>
          <p:cNvSpPr txBox="1"/>
          <p:nvPr/>
        </p:nvSpPr>
        <p:spPr>
          <a:xfrm>
            <a:off x="1890125" y="-79888"/>
            <a:ext cx="2163349" cy="369332"/>
          </a:xfrm>
          <a:prstGeom prst="rect">
            <a:avLst/>
          </a:prstGeom>
          <a:noFill/>
        </p:spPr>
        <p:txBody>
          <a:bodyPr wrap="none" rtlCol="0">
            <a:spAutoFit/>
          </a:bodyPr>
          <a:lstStyle/>
          <a:p>
            <a:pPr algn="l"/>
            <a:r>
              <a:rPr lang="en-US" dirty="0">
                <a:latin typeface="+mj-lt"/>
              </a:rPr>
              <a:t>User Portal Metadata</a:t>
            </a:r>
          </a:p>
        </p:txBody>
      </p:sp>
      <p:sp>
        <p:nvSpPr>
          <p:cNvPr id="201" name="Rectangle: Rounded Corners 200">
            <a:extLst>
              <a:ext uri="{FF2B5EF4-FFF2-40B4-BE49-F238E27FC236}">
                <a16:creationId xmlns:a16="http://schemas.microsoft.com/office/drawing/2014/main" id="{5DE475C8-68C8-29E0-949B-4546AC615BDD}"/>
              </a:ext>
            </a:extLst>
          </p:cNvPr>
          <p:cNvSpPr/>
          <p:nvPr/>
        </p:nvSpPr>
        <p:spPr>
          <a:xfrm>
            <a:off x="1807091" y="3514213"/>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03" name="TextBox 202">
            <a:extLst>
              <a:ext uri="{FF2B5EF4-FFF2-40B4-BE49-F238E27FC236}">
                <a16:creationId xmlns:a16="http://schemas.microsoft.com/office/drawing/2014/main" id="{B5CA6CBE-06D8-8760-D562-D361A648FCAD}"/>
              </a:ext>
            </a:extLst>
          </p:cNvPr>
          <p:cNvSpPr txBox="1"/>
          <p:nvPr/>
        </p:nvSpPr>
        <p:spPr>
          <a:xfrm>
            <a:off x="1400242" y="3409628"/>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04" name="Straight Connector 203">
            <a:extLst>
              <a:ext uri="{FF2B5EF4-FFF2-40B4-BE49-F238E27FC236}">
                <a16:creationId xmlns:a16="http://schemas.microsoft.com/office/drawing/2014/main" id="{D3C2797A-3E48-152D-3045-B13355602A24}"/>
              </a:ext>
            </a:extLst>
          </p:cNvPr>
          <p:cNvCxnSpPr>
            <a:cxnSpLocks/>
          </p:cNvCxnSpPr>
          <p:nvPr/>
        </p:nvCxnSpPr>
        <p:spPr>
          <a:xfrm>
            <a:off x="2001787" y="3419357"/>
            <a:ext cx="6975" cy="10747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00BDD8D4-B976-1C0D-C396-EEBA037E1ECE}"/>
              </a:ext>
            </a:extLst>
          </p:cNvPr>
          <p:cNvGrpSpPr/>
          <p:nvPr/>
        </p:nvGrpSpPr>
        <p:grpSpPr>
          <a:xfrm>
            <a:off x="1593515" y="4113891"/>
            <a:ext cx="998511" cy="223662"/>
            <a:chOff x="-159300" y="3588553"/>
            <a:chExt cx="998511" cy="223662"/>
          </a:xfrm>
        </p:grpSpPr>
        <p:sp>
          <p:nvSpPr>
            <p:cNvPr id="207" name="Rectangle: Rounded Corners 206">
              <a:extLst>
                <a:ext uri="{FF2B5EF4-FFF2-40B4-BE49-F238E27FC236}">
                  <a16:creationId xmlns:a16="http://schemas.microsoft.com/office/drawing/2014/main" id="{313A5BDF-31E7-E869-C3F7-51F7BAEFEBDD}"/>
                </a:ext>
              </a:extLst>
            </p:cNvPr>
            <p:cNvSpPr/>
            <p:nvPr/>
          </p:nvSpPr>
          <p:spPr>
            <a:xfrm>
              <a:off x="247549" y="3697371"/>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08" name="TextBox 207">
              <a:extLst>
                <a:ext uri="{FF2B5EF4-FFF2-40B4-BE49-F238E27FC236}">
                  <a16:creationId xmlns:a16="http://schemas.microsoft.com/office/drawing/2014/main" id="{149544D8-92B8-5764-6D97-C663DD1271A8}"/>
                </a:ext>
              </a:extLst>
            </p:cNvPr>
            <p:cNvSpPr txBox="1"/>
            <p:nvPr/>
          </p:nvSpPr>
          <p:spPr>
            <a:xfrm>
              <a:off x="-159300" y="3588553"/>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09" name="Straight Connector 208">
              <a:extLst>
                <a:ext uri="{FF2B5EF4-FFF2-40B4-BE49-F238E27FC236}">
                  <a16:creationId xmlns:a16="http://schemas.microsoft.com/office/drawing/2014/main" id="{341B224E-5103-3F4D-AE41-9431115E04CD}"/>
                </a:ext>
              </a:extLst>
            </p:cNvPr>
            <p:cNvCxnSpPr>
              <a:cxnSpLocks/>
            </p:cNvCxnSpPr>
            <p:nvPr/>
          </p:nvCxnSpPr>
          <p:spPr>
            <a:xfrm>
              <a:off x="442245" y="3598282"/>
              <a:ext cx="6975" cy="10747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E9CD826D-B040-683F-D71F-76C2A31605C2}"/>
              </a:ext>
            </a:extLst>
          </p:cNvPr>
          <p:cNvGrpSpPr/>
          <p:nvPr/>
        </p:nvGrpSpPr>
        <p:grpSpPr>
          <a:xfrm>
            <a:off x="3187974" y="4467421"/>
            <a:ext cx="998511" cy="183084"/>
            <a:chOff x="-159300" y="3651700"/>
            <a:chExt cx="998511" cy="183084"/>
          </a:xfrm>
        </p:grpSpPr>
        <p:sp>
          <p:nvSpPr>
            <p:cNvPr id="212" name="Rectangle: Rounded Corners 211">
              <a:extLst>
                <a:ext uri="{FF2B5EF4-FFF2-40B4-BE49-F238E27FC236}">
                  <a16:creationId xmlns:a16="http://schemas.microsoft.com/office/drawing/2014/main" id="{2B04FEE2-5875-FD68-9D37-880C6C203EF2}"/>
                </a:ext>
              </a:extLst>
            </p:cNvPr>
            <p:cNvSpPr/>
            <p:nvPr/>
          </p:nvSpPr>
          <p:spPr>
            <a:xfrm>
              <a:off x="288775" y="3719940"/>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13" name="TextBox 212">
              <a:extLst>
                <a:ext uri="{FF2B5EF4-FFF2-40B4-BE49-F238E27FC236}">
                  <a16:creationId xmlns:a16="http://schemas.microsoft.com/office/drawing/2014/main" id="{B2AFE111-CA9A-9E5F-8327-270EB97D49A3}"/>
                </a:ext>
              </a:extLst>
            </p:cNvPr>
            <p:cNvSpPr txBox="1"/>
            <p:nvPr/>
          </p:nvSpPr>
          <p:spPr>
            <a:xfrm>
              <a:off x="-159300" y="3651700"/>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14" name="Straight Connector 213">
              <a:extLst>
                <a:ext uri="{FF2B5EF4-FFF2-40B4-BE49-F238E27FC236}">
                  <a16:creationId xmlns:a16="http://schemas.microsoft.com/office/drawing/2014/main" id="{FD3FAF02-33E8-8E70-316C-765F42BA85A5}"/>
                </a:ext>
              </a:extLst>
            </p:cNvPr>
            <p:cNvCxnSpPr>
              <a:cxnSpLocks/>
            </p:cNvCxnSpPr>
            <p:nvPr/>
          </p:nvCxnSpPr>
          <p:spPr>
            <a:xfrm flipV="1">
              <a:off x="-98203" y="3802004"/>
              <a:ext cx="386978" cy="677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0B903B-B624-0D04-A601-AC2721C8F614}"/>
              </a:ext>
            </a:extLst>
          </p:cNvPr>
          <p:cNvGrpSpPr/>
          <p:nvPr/>
        </p:nvGrpSpPr>
        <p:grpSpPr>
          <a:xfrm>
            <a:off x="3236089" y="4721338"/>
            <a:ext cx="998511" cy="183084"/>
            <a:chOff x="-159300" y="3651700"/>
            <a:chExt cx="998511" cy="183084"/>
          </a:xfrm>
        </p:grpSpPr>
        <p:sp>
          <p:nvSpPr>
            <p:cNvPr id="222" name="Rectangle: Rounded Corners 221">
              <a:extLst>
                <a:ext uri="{FF2B5EF4-FFF2-40B4-BE49-F238E27FC236}">
                  <a16:creationId xmlns:a16="http://schemas.microsoft.com/office/drawing/2014/main" id="{4788EB63-50C4-65DE-C2BE-ACA55689DF60}"/>
                </a:ext>
              </a:extLst>
            </p:cNvPr>
            <p:cNvSpPr/>
            <p:nvPr/>
          </p:nvSpPr>
          <p:spPr>
            <a:xfrm>
              <a:off x="288775" y="3719940"/>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23" name="TextBox 222">
              <a:extLst>
                <a:ext uri="{FF2B5EF4-FFF2-40B4-BE49-F238E27FC236}">
                  <a16:creationId xmlns:a16="http://schemas.microsoft.com/office/drawing/2014/main" id="{F964A3C3-7FA6-A7F9-B09D-9C56D18FF710}"/>
                </a:ext>
              </a:extLst>
            </p:cNvPr>
            <p:cNvSpPr txBox="1"/>
            <p:nvPr/>
          </p:nvSpPr>
          <p:spPr>
            <a:xfrm>
              <a:off x="-159300" y="3651700"/>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24" name="Straight Connector 223">
              <a:extLst>
                <a:ext uri="{FF2B5EF4-FFF2-40B4-BE49-F238E27FC236}">
                  <a16:creationId xmlns:a16="http://schemas.microsoft.com/office/drawing/2014/main" id="{EBB65718-A76F-2E52-581F-EB6568BF481F}"/>
                </a:ext>
              </a:extLst>
            </p:cNvPr>
            <p:cNvCxnSpPr>
              <a:cxnSpLocks/>
            </p:cNvCxnSpPr>
            <p:nvPr/>
          </p:nvCxnSpPr>
          <p:spPr>
            <a:xfrm flipV="1">
              <a:off x="-98203" y="3802004"/>
              <a:ext cx="386978" cy="677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570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1890125" y="0"/>
            <a:ext cx="2225546" cy="369332"/>
          </a:xfrm>
          <a:prstGeom prst="rect">
            <a:avLst/>
          </a:prstGeom>
          <a:noFill/>
        </p:spPr>
        <p:txBody>
          <a:bodyPr wrap="none" rtlCol="0">
            <a:spAutoFit/>
          </a:bodyPr>
          <a:lstStyle/>
          <a:p>
            <a:pPr algn="l"/>
            <a:r>
              <a:rPr lang="en-US" dirty="0">
                <a:latin typeface="+mj-lt"/>
              </a:rPr>
              <a:t>Portal Page Metadata</a:t>
            </a:r>
          </a:p>
        </p:txBody>
      </p:sp>
      <p:sp>
        <p:nvSpPr>
          <p:cNvPr id="6" name="Rectangle: Rounded Corners 5">
            <a:extLst>
              <a:ext uri="{FF2B5EF4-FFF2-40B4-BE49-F238E27FC236}">
                <a16:creationId xmlns:a16="http://schemas.microsoft.com/office/drawing/2014/main" id="{17600A41-6940-EDAE-7148-ADF59C1D66E6}"/>
              </a:ext>
            </a:extLst>
          </p:cNvPr>
          <p:cNvSpPr/>
          <p:nvPr/>
        </p:nvSpPr>
        <p:spPr>
          <a:xfrm>
            <a:off x="1230663" y="51837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sp>
        <p:nvSpPr>
          <p:cNvPr id="7" name="Rectangle: Rounded Corners 6">
            <a:extLst>
              <a:ext uri="{FF2B5EF4-FFF2-40B4-BE49-F238E27FC236}">
                <a16:creationId xmlns:a16="http://schemas.microsoft.com/office/drawing/2014/main" id="{72F7736A-6114-855A-4FAD-BBF86A2A42FC}"/>
              </a:ext>
            </a:extLst>
          </p:cNvPr>
          <p:cNvSpPr/>
          <p:nvPr/>
        </p:nvSpPr>
        <p:spPr>
          <a:xfrm>
            <a:off x="2090030" y="652069"/>
            <a:ext cx="1065862"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Name=PageRank</a:t>
            </a:r>
            <a:br>
              <a:rPr lang="en-US" sz="800" dirty="0"/>
            </a:br>
            <a:r>
              <a:rPr lang="en-US" sz="800" dirty="0"/>
              <a:t>Value=&lt;x&gt;</a:t>
            </a:r>
          </a:p>
        </p:txBody>
      </p:sp>
      <p:cxnSp>
        <p:nvCxnSpPr>
          <p:cNvPr id="8" name="Straight Connector 7">
            <a:extLst>
              <a:ext uri="{FF2B5EF4-FFF2-40B4-BE49-F238E27FC236}">
                <a16:creationId xmlns:a16="http://schemas.microsoft.com/office/drawing/2014/main" id="{064670CF-FBAE-6DE9-0C6C-AAB5E87A670D}"/>
              </a:ext>
            </a:extLst>
          </p:cNvPr>
          <p:cNvCxnSpPr>
            <a:cxnSpLocks/>
          </p:cNvCxnSpPr>
          <p:nvPr/>
        </p:nvCxnSpPr>
        <p:spPr>
          <a:xfrm flipH="1">
            <a:off x="1943100" y="544079"/>
            <a:ext cx="4320905" cy="8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40F16C3-A16E-BB93-C2FA-020AD8326634}"/>
              </a:ext>
            </a:extLst>
          </p:cNvPr>
          <p:cNvCxnSpPr>
            <a:cxnSpLocks/>
          </p:cNvCxnSpPr>
          <p:nvPr/>
        </p:nvCxnSpPr>
        <p:spPr>
          <a:xfrm>
            <a:off x="2559931" y="544346"/>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246EAEB-1342-F495-FD56-2171B91C45A9}"/>
              </a:ext>
            </a:extLst>
          </p:cNvPr>
          <p:cNvSpPr/>
          <p:nvPr/>
        </p:nvSpPr>
        <p:spPr>
          <a:xfrm>
            <a:off x="3235277" y="652068"/>
            <a:ext cx="1203504"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LayoutType</a:t>
            </a:r>
            <a:br>
              <a:rPr lang="en-US" sz="800" dirty="0"/>
            </a:br>
            <a:r>
              <a:rPr lang="en-US" sz="800" dirty="0"/>
              <a:t>Value=Column | Grid</a:t>
            </a:r>
          </a:p>
        </p:txBody>
      </p:sp>
      <p:cxnSp>
        <p:nvCxnSpPr>
          <p:cNvPr id="29" name="Straight Connector 28">
            <a:extLst>
              <a:ext uri="{FF2B5EF4-FFF2-40B4-BE49-F238E27FC236}">
                <a16:creationId xmlns:a16="http://schemas.microsoft.com/office/drawing/2014/main" id="{7E251324-7DB0-2FA8-C3FD-C5CB042C11A7}"/>
              </a:ext>
            </a:extLst>
          </p:cNvPr>
          <p:cNvCxnSpPr>
            <a:cxnSpLocks/>
          </p:cNvCxnSpPr>
          <p:nvPr/>
        </p:nvCxnSpPr>
        <p:spPr>
          <a:xfrm>
            <a:off x="3664213" y="546255"/>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70D4EC-3827-A038-555A-A7B22B39219B}"/>
              </a:ext>
            </a:extLst>
          </p:cNvPr>
          <p:cNvSpPr txBox="1"/>
          <p:nvPr/>
        </p:nvSpPr>
        <p:spPr>
          <a:xfrm>
            <a:off x="1947119" y="38853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sp>
        <p:nvSpPr>
          <p:cNvPr id="31" name="Rectangle: Rounded Corners 30">
            <a:extLst>
              <a:ext uri="{FF2B5EF4-FFF2-40B4-BE49-F238E27FC236}">
                <a16:creationId xmlns:a16="http://schemas.microsoft.com/office/drawing/2014/main" id="{41DBEB67-14D7-0193-37FC-B6358827E7DD}"/>
              </a:ext>
            </a:extLst>
          </p:cNvPr>
          <p:cNvSpPr/>
          <p:nvPr/>
        </p:nvSpPr>
        <p:spPr>
          <a:xfrm>
            <a:off x="4264165" y="1014036"/>
            <a:ext cx="1158734"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a:t>
            </a:r>
            <a:r>
              <a:rPr lang="en-US" sz="600" dirty="0" err="1"/>
              <a:t>SharedPageAvailable</a:t>
            </a:r>
            <a:r>
              <a:rPr lang="en-US" sz="600" baseline="30000" dirty="0" err="1"/>
              <a:t>PP</a:t>
            </a:r>
            <a:r>
              <a:rPr lang="en-US" sz="600" baseline="30000" dirty="0"/>
              <a:t>!</a:t>
            </a:r>
            <a:br>
              <a:rPr lang="en-US" sz="600" dirty="0"/>
            </a:br>
            <a:endParaRPr lang="en-US" sz="600" dirty="0"/>
          </a:p>
        </p:txBody>
      </p:sp>
      <p:sp>
        <p:nvSpPr>
          <p:cNvPr id="32" name="Rectangle: Rounded Corners 31">
            <a:extLst>
              <a:ext uri="{FF2B5EF4-FFF2-40B4-BE49-F238E27FC236}">
                <a16:creationId xmlns:a16="http://schemas.microsoft.com/office/drawing/2014/main" id="{B971C0EB-F2AD-FB71-00FC-4C75FADD1475}"/>
              </a:ext>
            </a:extLst>
          </p:cNvPr>
          <p:cNvSpPr/>
          <p:nvPr/>
        </p:nvSpPr>
        <p:spPr>
          <a:xfrm>
            <a:off x="4981117" y="648573"/>
            <a:ext cx="1063615"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Name=SharedPageSticky</a:t>
            </a:r>
            <a:r>
              <a:rPr lang="en-US" sz="600" baseline="30000" dirty="0"/>
              <a:t>PP2</a:t>
            </a:r>
            <a:br>
              <a:rPr lang="en-US" sz="600" dirty="0"/>
            </a:br>
            <a:endParaRPr lang="en-US" sz="600" dirty="0"/>
          </a:p>
        </p:txBody>
      </p:sp>
      <p:sp>
        <p:nvSpPr>
          <p:cNvPr id="33" name="Rectangle: Rounded Corners 32">
            <a:extLst>
              <a:ext uri="{FF2B5EF4-FFF2-40B4-BE49-F238E27FC236}">
                <a16:creationId xmlns:a16="http://schemas.microsoft.com/office/drawing/2014/main" id="{46F0D22B-88DA-9C9D-4DF5-818C39B48582}"/>
              </a:ext>
            </a:extLst>
          </p:cNvPr>
          <p:cNvSpPr/>
          <p:nvPr/>
        </p:nvSpPr>
        <p:spPr>
          <a:xfrm>
            <a:off x="5679280" y="1014035"/>
            <a:ext cx="1169451"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Name=SharedPageDefault</a:t>
            </a:r>
            <a:r>
              <a:rPr lang="en-US" sz="600" baseline="30000" dirty="0"/>
              <a:t>PP3</a:t>
            </a:r>
            <a:br>
              <a:rPr lang="en-US" sz="600" dirty="0"/>
            </a:br>
            <a:endParaRPr lang="en-US" sz="600" dirty="0"/>
          </a:p>
        </p:txBody>
      </p:sp>
      <p:cxnSp>
        <p:nvCxnSpPr>
          <p:cNvPr id="36" name="Straight Connector 35">
            <a:extLst>
              <a:ext uri="{FF2B5EF4-FFF2-40B4-BE49-F238E27FC236}">
                <a16:creationId xmlns:a16="http://schemas.microsoft.com/office/drawing/2014/main" id="{8716BCA3-5175-839E-1830-283625A21F3C}"/>
              </a:ext>
            </a:extLst>
          </p:cNvPr>
          <p:cNvCxnSpPr>
            <a:cxnSpLocks/>
          </p:cNvCxnSpPr>
          <p:nvPr/>
        </p:nvCxnSpPr>
        <p:spPr>
          <a:xfrm flipH="1">
            <a:off x="4708759" y="560709"/>
            <a:ext cx="2380" cy="4533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0BAA6D-AA2D-FA7D-395B-2F76250D8E00}"/>
              </a:ext>
            </a:extLst>
          </p:cNvPr>
          <p:cNvCxnSpPr>
            <a:cxnSpLocks/>
          </p:cNvCxnSpPr>
          <p:nvPr/>
        </p:nvCxnSpPr>
        <p:spPr>
          <a:xfrm>
            <a:off x="5493014" y="544346"/>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97054F-D1BB-D47D-C1E4-A39AF3037AF7}"/>
              </a:ext>
            </a:extLst>
          </p:cNvPr>
          <p:cNvCxnSpPr>
            <a:cxnSpLocks/>
            <a:endCxn id="33" idx="0"/>
          </p:cNvCxnSpPr>
          <p:nvPr/>
        </p:nvCxnSpPr>
        <p:spPr>
          <a:xfrm>
            <a:off x="6264005" y="544346"/>
            <a:ext cx="1" cy="46968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EC90DCB-EFE5-602F-7B81-88B24BD987FB}"/>
              </a:ext>
            </a:extLst>
          </p:cNvPr>
          <p:cNvSpPr/>
          <p:nvPr/>
        </p:nvSpPr>
        <p:spPr>
          <a:xfrm>
            <a:off x="2090030" y="1147004"/>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DESKTOP_PORTALPAGES_GROUP</a:t>
            </a:r>
          </a:p>
        </p:txBody>
      </p:sp>
      <p:cxnSp>
        <p:nvCxnSpPr>
          <p:cNvPr id="41" name="Straight Connector 40">
            <a:extLst>
              <a:ext uri="{FF2B5EF4-FFF2-40B4-BE49-F238E27FC236}">
                <a16:creationId xmlns:a16="http://schemas.microsoft.com/office/drawing/2014/main" id="{4F647546-64D7-54C4-9052-FB90EDF8C564}"/>
              </a:ext>
            </a:extLst>
          </p:cNvPr>
          <p:cNvCxnSpPr>
            <a:cxnSpLocks/>
          </p:cNvCxnSpPr>
          <p:nvPr/>
        </p:nvCxnSpPr>
        <p:spPr>
          <a:xfrm flipV="1">
            <a:off x="1751887" y="730375"/>
            <a:ext cx="0" cy="101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C90A8-D03A-C69C-F790-2AA1B7BC082D}"/>
              </a:ext>
            </a:extLst>
          </p:cNvPr>
          <p:cNvCxnSpPr>
            <a:cxnSpLocks/>
            <a:endCxn id="40" idx="1"/>
          </p:cNvCxnSpPr>
          <p:nvPr/>
        </p:nvCxnSpPr>
        <p:spPr>
          <a:xfrm>
            <a:off x="1751887" y="1352731"/>
            <a:ext cx="338143"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13DA013-9806-1928-69BF-9265170D3CF4}"/>
              </a:ext>
            </a:extLst>
          </p:cNvPr>
          <p:cNvSpPr txBox="1"/>
          <p:nvPr/>
        </p:nvSpPr>
        <p:spPr>
          <a:xfrm>
            <a:off x="1671953" y="96369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cxnSp>
        <p:nvCxnSpPr>
          <p:cNvPr id="49" name="Straight Connector 48">
            <a:extLst>
              <a:ext uri="{FF2B5EF4-FFF2-40B4-BE49-F238E27FC236}">
                <a16:creationId xmlns:a16="http://schemas.microsoft.com/office/drawing/2014/main" id="{5451D81E-96EF-38DA-FB16-8E7DE42CC7FB}"/>
              </a:ext>
            </a:extLst>
          </p:cNvPr>
          <p:cNvCxnSpPr>
            <a:cxnSpLocks/>
          </p:cNvCxnSpPr>
          <p:nvPr/>
        </p:nvCxnSpPr>
        <p:spPr>
          <a:xfrm>
            <a:off x="1751887" y="1723194"/>
            <a:ext cx="36028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0E2161AF-4117-F8E6-015B-B531E919E918}"/>
              </a:ext>
            </a:extLst>
          </p:cNvPr>
          <p:cNvSpPr/>
          <p:nvPr/>
        </p:nvSpPr>
        <p:spPr>
          <a:xfrm>
            <a:off x="3862514" y="1514021"/>
            <a:ext cx="1692490"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DESKTOP_PORTALHISTORY_GROUP</a:t>
            </a:r>
          </a:p>
        </p:txBody>
      </p:sp>
      <p:sp>
        <p:nvSpPr>
          <p:cNvPr id="52" name="Rectangle: Rounded Corners 51">
            <a:extLst>
              <a:ext uri="{FF2B5EF4-FFF2-40B4-BE49-F238E27FC236}">
                <a16:creationId xmlns:a16="http://schemas.microsoft.com/office/drawing/2014/main" id="{C1981F8E-287C-B53B-6715-6F80D7059AE8}"/>
              </a:ext>
            </a:extLst>
          </p:cNvPr>
          <p:cNvSpPr/>
          <p:nvPr/>
        </p:nvSpPr>
        <p:spPr>
          <a:xfrm>
            <a:off x="2090030" y="1586172"/>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r>
              <a:rPr lang="en-US" sz="800" baseline="30000" dirty="0"/>
              <a:t>PP4</a:t>
            </a:r>
            <a:br>
              <a:rPr lang="en-US" sz="800" dirty="0"/>
            </a:br>
            <a:r>
              <a:rPr lang="en-US" sz="600" dirty="0"/>
              <a:t>Name=&lt;page name&gt;</a:t>
            </a:r>
            <a:br>
              <a:rPr lang="en-US" sz="600" dirty="0"/>
            </a:br>
            <a:endParaRPr lang="en-US" sz="600" dirty="0"/>
          </a:p>
        </p:txBody>
      </p:sp>
      <p:cxnSp>
        <p:nvCxnSpPr>
          <p:cNvPr id="53" name="Straight Connector 52">
            <a:extLst>
              <a:ext uri="{FF2B5EF4-FFF2-40B4-BE49-F238E27FC236}">
                <a16:creationId xmlns:a16="http://schemas.microsoft.com/office/drawing/2014/main" id="{47C7F166-3554-1EC2-0FE2-B5117B517629}"/>
              </a:ext>
            </a:extLst>
          </p:cNvPr>
          <p:cNvCxnSpPr>
            <a:cxnSpLocks/>
            <a:stCxn id="52" idx="3"/>
            <a:endCxn id="51" idx="1"/>
          </p:cNvCxnSpPr>
          <p:nvPr/>
        </p:nvCxnSpPr>
        <p:spPr>
          <a:xfrm>
            <a:off x="2966147" y="1708382"/>
            <a:ext cx="896367" cy="1136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12BE9CA-4A23-2EEB-0699-3826DDAAB0A2}"/>
              </a:ext>
            </a:extLst>
          </p:cNvPr>
          <p:cNvSpPr txBox="1"/>
          <p:nvPr/>
        </p:nvSpPr>
        <p:spPr>
          <a:xfrm>
            <a:off x="2999163" y="152569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66" name="Rectangle: Rounded Corners 65">
            <a:extLst>
              <a:ext uri="{FF2B5EF4-FFF2-40B4-BE49-F238E27FC236}">
                <a16:creationId xmlns:a16="http://schemas.microsoft.com/office/drawing/2014/main" id="{9F70AB09-96BC-7AD0-9E3E-8FA374449BFF}"/>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7" name="Straight Connector 66">
            <a:extLst>
              <a:ext uri="{FF2B5EF4-FFF2-40B4-BE49-F238E27FC236}">
                <a16:creationId xmlns:a16="http://schemas.microsoft.com/office/drawing/2014/main" id="{38D4536D-6835-C3C2-6419-3A0AFD4F3968}"/>
              </a:ext>
            </a:extLst>
          </p:cNvPr>
          <p:cNvCxnSpPr>
            <a:cxnSpLocks/>
            <a:stCxn id="6" idx="1"/>
            <a:endCxn id="66" idx="2"/>
          </p:cNvCxnSpPr>
          <p:nvPr/>
        </p:nvCxnSpPr>
        <p:spPr>
          <a:xfrm flipH="1" flipV="1">
            <a:off x="654115" y="422501"/>
            <a:ext cx="576548" cy="2035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DF439C5-297F-B70F-EAE0-9035ADC766B9}"/>
              </a:ext>
            </a:extLst>
          </p:cNvPr>
          <p:cNvSpPr txBox="1"/>
          <p:nvPr/>
        </p:nvSpPr>
        <p:spPr>
          <a:xfrm>
            <a:off x="863769" y="38473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71" name="Rectangle: Rounded Corners 70">
            <a:extLst>
              <a:ext uri="{FF2B5EF4-FFF2-40B4-BE49-F238E27FC236}">
                <a16:creationId xmlns:a16="http://schemas.microsoft.com/office/drawing/2014/main" id="{1E30C588-98B0-9B60-1F87-B40CB1B97F6A}"/>
              </a:ext>
            </a:extLst>
          </p:cNvPr>
          <p:cNvSpPr/>
          <p:nvPr/>
        </p:nvSpPr>
        <p:spPr>
          <a:xfrm>
            <a:off x="269827" y="1040576"/>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72" name="Straight Connector 71">
            <a:extLst>
              <a:ext uri="{FF2B5EF4-FFF2-40B4-BE49-F238E27FC236}">
                <a16:creationId xmlns:a16="http://schemas.microsoft.com/office/drawing/2014/main" id="{DDEAFD85-0E7B-4185-159D-45DE15461A0A}"/>
              </a:ext>
            </a:extLst>
          </p:cNvPr>
          <p:cNvCxnSpPr>
            <a:cxnSpLocks/>
            <a:stCxn id="6" idx="2"/>
            <a:endCxn id="71" idx="3"/>
          </p:cNvCxnSpPr>
          <p:nvPr/>
        </p:nvCxnSpPr>
        <p:spPr>
          <a:xfrm flipH="1">
            <a:off x="1457710" y="733820"/>
            <a:ext cx="162944" cy="4815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12CC6D2-AD91-B922-63CE-32AB43DB5C83}"/>
              </a:ext>
            </a:extLst>
          </p:cNvPr>
          <p:cNvSpPr txBox="1"/>
          <p:nvPr/>
        </p:nvSpPr>
        <p:spPr>
          <a:xfrm>
            <a:off x="594045" y="72925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UsingPrototype</a:t>
            </a:r>
            <a:r>
              <a:rPr lang="en-US" sz="800" b="0" i="0" baseline="30000" dirty="0">
                <a:solidFill>
                  <a:schemeClr val="accent1"/>
                </a:solidFill>
                <a:effectLst/>
                <a:latin typeface="Lato" panose="020F0502020204030203" pitchFamily="34" charset="0"/>
              </a:rPr>
              <a:t>PP5</a:t>
            </a:r>
            <a:endParaRPr lang="en-US" sz="800" baseline="30000" dirty="0">
              <a:solidFill>
                <a:schemeClr val="accent1"/>
              </a:solidFill>
              <a:latin typeface="+mj-lt"/>
            </a:endParaRPr>
          </a:p>
        </p:txBody>
      </p:sp>
      <p:cxnSp>
        <p:nvCxnSpPr>
          <p:cNvPr id="82" name="Straight Connector 81">
            <a:extLst>
              <a:ext uri="{FF2B5EF4-FFF2-40B4-BE49-F238E27FC236}">
                <a16:creationId xmlns:a16="http://schemas.microsoft.com/office/drawing/2014/main" id="{150B18E9-805A-1519-CF0B-03D9FAA3FC2C}"/>
              </a:ext>
            </a:extLst>
          </p:cNvPr>
          <p:cNvCxnSpPr>
            <a:cxnSpLocks/>
          </p:cNvCxnSpPr>
          <p:nvPr/>
        </p:nvCxnSpPr>
        <p:spPr>
          <a:xfrm flipH="1" flipV="1">
            <a:off x="1403787" y="1292847"/>
            <a:ext cx="778574" cy="3229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B89D5C-14AA-4933-3B6D-FFC908B4F2B6}"/>
              </a:ext>
            </a:extLst>
          </p:cNvPr>
          <p:cNvSpPr txBox="1"/>
          <p:nvPr/>
        </p:nvSpPr>
        <p:spPr>
          <a:xfrm>
            <a:off x="976882" y="134974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PP6</a:t>
            </a:r>
            <a:endParaRPr lang="en-US" sz="800" baseline="30000" dirty="0">
              <a:solidFill>
                <a:schemeClr val="accent1"/>
              </a:solidFill>
              <a:latin typeface="+mj-lt"/>
            </a:endParaRPr>
          </a:p>
        </p:txBody>
      </p:sp>
      <p:cxnSp>
        <p:nvCxnSpPr>
          <p:cNvPr id="92" name="Straight Connector 91">
            <a:extLst>
              <a:ext uri="{FF2B5EF4-FFF2-40B4-BE49-F238E27FC236}">
                <a16:creationId xmlns:a16="http://schemas.microsoft.com/office/drawing/2014/main" id="{26644126-1228-5EE1-AF7A-F2B0F54FF168}"/>
              </a:ext>
            </a:extLst>
          </p:cNvPr>
          <p:cNvCxnSpPr>
            <a:cxnSpLocks/>
          </p:cNvCxnSpPr>
          <p:nvPr/>
        </p:nvCxnSpPr>
        <p:spPr>
          <a:xfrm flipV="1">
            <a:off x="193096" y="414405"/>
            <a:ext cx="23767" cy="135936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B5EAF9A-19F0-F7BC-F34F-9745A0CED20B}"/>
              </a:ext>
            </a:extLst>
          </p:cNvPr>
          <p:cNvCxnSpPr>
            <a:cxnSpLocks/>
          </p:cNvCxnSpPr>
          <p:nvPr/>
        </p:nvCxnSpPr>
        <p:spPr>
          <a:xfrm flipH="1" flipV="1">
            <a:off x="193096" y="1773767"/>
            <a:ext cx="1989265" cy="1631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0827CFC-7CC6-8156-9587-5A7B491929BD}"/>
              </a:ext>
            </a:extLst>
          </p:cNvPr>
          <p:cNvSpPr txBox="1"/>
          <p:nvPr/>
        </p:nvSpPr>
        <p:spPr>
          <a:xfrm>
            <a:off x="1688461" y="174849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01" name="Straight Connector 100">
            <a:extLst>
              <a:ext uri="{FF2B5EF4-FFF2-40B4-BE49-F238E27FC236}">
                <a16:creationId xmlns:a16="http://schemas.microsoft.com/office/drawing/2014/main" id="{3A576239-8279-F36B-DB14-D1AD8120E03A}"/>
              </a:ext>
            </a:extLst>
          </p:cNvPr>
          <p:cNvCxnSpPr>
            <a:cxnSpLocks/>
          </p:cNvCxnSpPr>
          <p:nvPr/>
        </p:nvCxnSpPr>
        <p:spPr>
          <a:xfrm flipV="1">
            <a:off x="1667007" y="737729"/>
            <a:ext cx="0" cy="1301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A997FD5-7D9C-C455-B0CC-2A12CDECD89E}"/>
              </a:ext>
            </a:extLst>
          </p:cNvPr>
          <p:cNvCxnSpPr>
            <a:cxnSpLocks/>
          </p:cNvCxnSpPr>
          <p:nvPr/>
        </p:nvCxnSpPr>
        <p:spPr>
          <a:xfrm>
            <a:off x="2966147" y="2041229"/>
            <a:ext cx="0" cy="13045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F34DB2A-3D86-F9EE-4A05-B532A6F6CB4F}"/>
              </a:ext>
            </a:extLst>
          </p:cNvPr>
          <p:cNvSpPr txBox="1"/>
          <p:nvPr/>
        </p:nvSpPr>
        <p:spPr>
          <a:xfrm>
            <a:off x="664128" y="1832188"/>
            <a:ext cx="1084969"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LayoutComponents</a:t>
            </a:r>
            <a:endParaRPr lang="en-US" sz="800" dirty="0">
              <a:solidFill>
                <a:schemeClr val="accent1"/>
              </a:solidFill>
              <a:latin typeface="+mj-lt"/>
            </a:endParaRPr>
          </a:p>
        </p:txBody>
      </p:sp>
      <p:sp>
        <p:nvSpPr>
          <p:cNvPr id="105" name="Rectangle: Rounded Corners 104">
            <a:extLst>
              <a:ext uri="{FF2B5EF4-FFF2-40B4-BE49-F238E27FC236}">
                <a16:creationId xmlns:a16="http://schemas.microsoft.com/office/drawing/2014/main" id="{E4EF9596-1603-D144-6DE9-9B903C713B9C}"/>
              </a:ext>
            </a:extLst>
          </p:cNvPr>
          <p:cNvSpPr/>
          <p:nvPr/>
        </p:nvSpPr>
        <p:spPr>
          <a:xfrm>
            <a:off x="2066832" y="2168929"/>
            <a:ext cx="1806201"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PSColumnLayoutComponent</a:t>
            </a:r>
            <a:br>
              <a:rPr lang="en-US" sz="800" dirty="0"/>
            </a:br>
            <a:r>
              <a:rPr lang="en-US" sz="800" dirty="0">
                <a:solidFill>
                  <a:schemeClr val="bg1"/>
                </a:solidFill>
              </a:rPr>
              <a:t>Name=</a:t>
            </a:r>
            <a:r>
              <a:rPr lang="en-US" sz="800" b="0" i="0" dirty="0">
                <a:solidFill>
                  <a:schemeClr val="bg1"/>
                </a:solidFill>
                <a:effectLst/>
              </a:rPr>
              <a:t>COLUMNLAYOUTCOMPONENT </a:t>
            </a:r>
            <a:endParaRPr lang="en-US" sz="800" dirty="0"/>
          </a:p>
        </p:txBody>
      </p:sp>
      <p:cxnSp>
        <p:nvCxnSpPr>
          <p:cNvPr id="109" name="Straight Connector 108">
            <a:extLst>
              <a:ext uri="{FF2B5EF4-FFF2-40B4-BE49-F238E27FC236}">
                <a16:creationId xmlns:a16="http://schemas.microsoft.com/office/drawing/2014/main" id="{6C40691B-6039-D1FC-18CC-3B498AC51CF7}"/>
              </a:ext>
            </a:extLst>
          </p:cNvPr>
          <p:cNvCxnSpPr>
            <a:cxnSpLocks/>
          </p:cNvCxnSpPr>
          <p:nvPr/>
        </p:nvCxnSpPr>
        <p:spPr>
          <a:xfrm flipH="1">
            <a:off x="1677526" y="2039248"/>
            <a:ext cx="12886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0F46C0F-A1B0-08C4-0797-3225C0FE3E88}"/>
              </a:ext>
            </a:extLst>
          </p:cNvPr>
          <p:cNvCxnSpPr>
            <a:cxnSpLocks/>
          </p:cNvCxnSpPr>
          <p:nvPr/>
        </p:nvCxnSpPr>
        <p:spPr>
          <a:xfrm flipH="1">
            <a:off x="2966147" y="2039248"/>
            <a:ext cx="88140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B738DBEE-2435-8075-787D-D4E88F5C7FDE}"/>
              </a:ext>
            </a:extLst>
          </p:cNvPr>
          <p:cNvSpPr/>
          <p:nvPr/>
        </p:nvSpPr>
        <p:spPr>
          <a:xfrm>
            <a:off x="2933928" y="2742583"/>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endParaRPr lang="en-US" sz="800" dirty="0"/>
          </a:p>
        </p:txBody>
      </p:sp>
      <p:cxnSp>
        <p:nvCxnSpPr>
          <p:cNvPr id="118" name="Straight Connector 117">
            <a:extLst>
              <a:ext uri="{FF2B5EF4-FFF2-40B4-BE49-F238E27FC236}">
                <a16:creationId xmlns:a16="http://schemas.microsoft.com/office/drawing/2014/main" id="{5573B40F-8AC8-36F4-D787-5786887EDC99}"/>
              </a:ext>
            </a:extLst>
          </p:cNvPr>
          <p:cNvCxnSpPr>
            <a:cxnSpLocks/>
          </p:cNvCxnSpPr>
          <p:nvPr/>
        </p:nvCxnSpPr>
        <p:spPr>
          <a:xfrm>
            <a:off x="3379070" y="2571750"/>
            <a:ext cx="0" cy="17083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55C3078-6EF6-474C-EC9B-0EEA65BED0B0}"/>
              </a:ext>
            </a:extLst>
          </p:cNvPr>
          <p:cNvCxnSpPr>
            <a:cxnSpLocks/>
          </p:cNvCxnSpPr>
          <p:nvPr/>
        </p:nvCxnSpPr>
        <p:spPr>
          <a:xfrm flipH="1">
            <a:off x="2966147" y="2571750"/>
            <a:ext cx="13377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9A97F5F-5661-AC86-E994-E1D7173BC11C}"/>
              </a:ext>
            </a:extLst>
          </p:cNvPr>
          <p:cNvCxnSpPr>
            <a:cxnSpLocks/>
          </p:cNvCxnSpPr>
          <p:nvPr/>
        </p:nvCxnSpPr>
        <p:spPr>
          <a:xfrm flipH="1">
            <a:off x="3379070" y="2571750"/>
            <a:ext cx="132968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259B60B-DA78-33B1-BEB3-C9713ACA2B82}"/>
              </a:ext>
            </a:extLst>
          </p:cNvPr>
          <p:cNvCxnSpPr>
            <a:cxnSpLocks/>
            <a:endCxn id="105" idx="2"/>
          </p:cNvCxnSpPr>
          <p:nvPr/>
        </p:nvCxnSpPr>
        <p:spPr>
          <a:xfrm flipV="1">
            <a:off x="2969933" y="2499130"/>
            <a:ext cx="0" cy="7262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8D305E48-D62F-03AA-1BF6-758A55A68DC0}"/>
              </a:ext>
            </a:extLst>
          </p:cNvPr>
          <p:cNvSpPr txBox="1"/>
          <p:nvPr/>
        </p:nvSpPr>
        <p:spPr>
          <a:xfrm>
            <a:off x="2482021" y="244626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Portlets</a:t>
            </a:r>
            <a:endParaRPr lang="en-US" sz="800" dirty="0">
              <a:solidFill>
                <a:schemeClr val="accent1"/>
              </a:solidFill>
              <a:latin typeface="+mj-lt"/>
            </a:endParaRPr>
          </a:p>
        </p:txBody>
      </p:sp>
      <p:cxnSp>
        <p:nvCxnSpPr>
          <p:cNvPr id="130" name="Straight Connector 129">
            <a:extLst>
              <a:ext uri="{FF2B5EF4-FFF2-40B4-BE49-F238E27FC236}">
                <a16:creationId xmlns:a16="http://schemas.microsoft.com/office/drawing/2014/main" id="{E5030B6E-DE56-785F-7160-28F6152EDF74}"/>
              </a:ext>
            </a:extLst>
          </p:cNvPr>
          <p:cNvCxnSpPr>
            <a:cxnSpLocks/>
          </p:cNvCxnSpPr>
          <p:nvPr/>
        </p:nvCxnSpPr>
        <p:spPr>
          <a:xfrm flipH="1" flipV="1">
            <a:off x="127000" y="2797441"/>
            <a:ext cx="2822638" cy="59344"/>
          </a:xfrm>
          <a:prstGeom prst="line">
            <a:avLst/>
          </a:prstGeom>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BED7CC4C-7CDF-8F7F-DE4A-5CFC18116394}"/>
              </a:ext>
            </a:extLst>
          </p:cNvPr>
          <p:cNvSpPr txBox="1"/>
          <p:nvPr/>
        </p:nvSpPr>
        <p:spPr>
          <a:xfrm>
            <a:off x="2429981" y="266195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33" name="Straight Connector 132">
            <a:extLst>
              <a:ext uri="{FF2B5EF4-FFF2-40B4-BE49-F238E27FC236}">
                <a16:creationId xmlns:a16="http://schemas.microsoft.com/office/drawing/2014/main" id="{2A0ED530-E806-2A53-BDAA-293E881D4A3B}"/>
              </a:ext>
            </a:extLst>
          </p:cNvPr>
          <p:cNvCxnSpPr>
            <a:cxnSpLocks/>
          </p:cNvCxnSpPr>
          <p:nvPr/>
        </p:nvCxnSpPr>
        <p:spPr>
          <a:xfrm flipH="1" flipV="1">
            <a:off x="107336" y="430717"/>
            <a:ext cx="25466" cy="23844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9809416-6D53-A58F-C3A8-0ACA1059AAB1}"/>
              </a:ext>
            </a:extLst>
          </p:cNvPr>
          <p:cNvSpPr/>
          <p:nvPr/>
        </p:nvSpPr>
        <p:spPr>
          <a:xfrm>
            <a:off x="4403449" y="2742583"/>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136" name="Straight Connector 135">
            <a:extLst>
              <a:ext uri="{FF2B5EF4-FFF2-40B4-BE49-F238E27FC236}">
                <a16:creationId xmlns:a16="http://schemas.microsoft.com/office/drawing/2014/main" id="{36F8C43A-E7AE-C0F5-02F0-DDA57EAB41D3}"/>
              </a:ext>
            </a:extLst>
          </p:cNvPr>
          <p:cNvCxnSpPr>
            <a:cxnSpLocks/>
            <a:stCxn id="117" idx="3"/>
            <a:endCxn id="135" idx="1"/>
          </p:cNvCxnSpPr>
          <p:nvPr/>
        </p:nvCxnSpPr>
        <p:spPr>
          <a:xfrm>
            <a:off x="3837029" y="2848307"/>
            <a:ext cx="56642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3EB82396-E247-F8AC-3C88-1817D146CB3E}"/>
              </a:ext>
            </a:extLst>
          </p:cNvPr>
          <p:cNvSpPr txBox="1"/>
          <p:nvPr/>
        </p:nvSpPr>
        <p:spPr>
          <a:xfrm>
            <a:off x="3434819" y="291720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145" name="Straight Connector 144">
            <a:extLst>
              <a:ext uri="{FF2B5EF4-FFF2-40B4-BE49-F238E27FC236}">
                <a16:creationId xmlns:a16="http://schemas.microsoft.com/office/drawing/2014/main" id="{06B3AD94-967B-1E05-D788-EC303BFD98AC}"/>
              </a:ext>
            </a:extLst>
          </p:cNvPr>
          <p:cNvCxnSpPr>
            <a:cxnSpLocks/>
          </p:cNvCxnSpPr>
          <p:nvPr/>
        </p:nvCxnSpPr>
        <p:spPr>
          <a:xfrm flipV="1">
            <a:off x="5910217" y="2830402"/>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A286ECE9-A08F-790B-21E0-AD5934BCB92E}"/>
              </a:ext>
            </a:extLst>
          </p:cNvPr>
          <p:cNvSpPr txBox="1"/>
          <p:nvPr/>
        </p:nvSpPr>
        <p:spPr>
          <a:xfrm>
            <a:off x="5679280" y="290227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dirty="0">
              <a:solidFill>
                <a:schemeClr val="accent1"/>
              </a:solidFill>
              <a:latin typeface="+mj-lt"/>
            </a:endParaRPr>
          </a:p>
        </p:txBody>
      </p:sp>
      <p:sp>
        <p:nvSpPr>
          <p:cNvPr id="154" name="TextBox 153">
            <a:extLst>
              <a:ext uri="{FF2B5EF4-FFF2-40B4-BE49-F238E27FC236}">
                <a16:creationId xmlns:a16="http://schemas.microsoft.com/office/drawing/2014/main" id="{7E9D4854-73ED-F4B4-0D8E-BCB8745485BB}"/>
              </a:ext>
            </a:extLst>
          </p:cNvPr>
          <p:cNvSpPr txBox="1"/>
          <p:nvPr/>
        </p:nvSpPr>
        <p:spPr>
          <a:xfrm>
            <a:off x="6394041" y="2726405"/>
            <a:ext cx="1331299"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List of Property Objects is unique to the type of portlet, see later slides</a:t>
            </a:r>
            <a:endParaRPr lang="en-US" sz="800" i="1" dirty="0">
              <a:solidFill>
                <a:schemeClr val="accent1"/>
              </a:solidFill>
              <a:latin typeface="+mj-lt"/>
            </a:endParaRPr>
          </a:p>
        </p:txBody>
      </p:sp>
      <p:sp>
        <p:nvSpPr>
          <p:cNvPr id="159" name="TextBox 158">
            <a:extLst>
              <a:ext uri="{FF2B5EF4-FFF2-40B4-BE49-F238E27FC236}">
                <a16:creationId xmlns:a16="http://schemas.microsoft.com/office/drawing/2014/main" id="{6960B1D7-16C1-4756-6AD0-5FF3042105CD}"/>
              </a:ext>
            </a:extLst>
          </p:cNvPr>
          <p:cNvSpPr txBox="1"/>
          <p:nvPr/>
        </p:nvSpPr>
        <p:spPr>
          <a:xfrm>
            <a:off x="4647423" y="2427718"/>
            <a:ext cx="2621689" cy="21544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Repeated for all portlets in this column</a:t>
            </a:r>
            <a:endParaRPr lang="en-US" sz="800" i="1" dirty="0">
              <a:solidFill>
                <a:schemeClr val="accent1"/>
              </a:solidFill>
              <a:latin typeface="+mj-lt"/>
            </a:endParaRPr>
          </a:p>
        </p:txBody>
      </p:sp>
      <p:sp>
        <p:nvSpPr>
          <p:cNvPr id="160" name="TextBox 159">
            <a:extLst>
              <a:ext uri="{FF2B5EF4-FFF2-40B4-BE49-F238E27FC236}">
                <a16:creationId xmlns:a16="http://schemas.microsoft.com/office/drawing/2014/main" id="{D82C8FE0-C70B-B167-BE58-ACA106CCC134}"/>
              </a:ext>
            </a:extLst>
          </p:cNvPr>
          <p:cNvSpPr txBox="1"/>
          <p:nvPr/>
        </p:nvSpPr>
        <p:spPr>
          <a:xfrm>
            <a:off x="3772351" y="1913150"/>
            <a:ext cx="2621690" cy="21544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Repeated for </a:t>
            </a:r>
            <a:r>
              <a:rPr lang="en-US" sz="800" i="1" dirty="0">
                <a:solidFill>
                  <a:schemeClr val="accent1"/>
                </a:solidFill>
                <a:latin typeface="Lato" panose="020F0502020204030203" pitchFamily="34" charset="0"/>
              </a:rPr>
              <a:t>each column in the layout</a:t>
            </a:r>
            <a:endParaRPr lang="en-US" sz="800" i="1" dirty="0">
              <a:solidFill>
                <a:schemeClr val="accent1"/>
              </a:solidFill>
              <a:latin typeface="+mj-lt"/>
            </a:endParaRPr>
          </a:p>
        </p:txBody>
      </p:sp>
      <p:cxnSp>
        <p:nvCxnSpPr>
          <p:cNvPr id="163" name="Straight Connector 162">
            <a:extLst>
              <a:ext uri="{FF2B5EF4-FFF2-40B4-BE49-F238E27FC236}">
                <a16:creationId xmlns:a16="http://schemas.microsoft.com/office/drawing/2014/main" id="{C89C8ED3-8FAD-1D54-647A-497525342F06}"/>
              </a:ext>
            </a:extLst>
          </p:cNvPr>
          <p:cNvCxnSpPr>
            <a:cxnSpLocks/>
          </p:cNvCxnSpPr>
          <p:nvPr/>
        </p:nvCxnSpPr>
        <p:spPr>
          <a:xfrm>
            <a:off x="3348567" y="2950741"/>
            <a:ext cx="315646" cy="58056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39EAF633-5BD6-37B0-E6AD-B0083C92FE88}"/>
              </a:ext>
            </a:extLst>
          </p:cNvPr>
          <p:cNvSpPr txBox="1"/>
          <p:nvPr/>
        </p:nvSpPr>
        <p:spPr>
          <a:xfrm>
            <a:off x="3454886" y="3163283"/>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cxnSp>
        <p:nvCxnSpPr>
          <p:cNvPr id="168" name="Straight Connector 167">
            <a:extLst>
              <a:ext uri="{FF2B5EF4-FFF2-40B4-BE49-F238E27FC236}">
                <a16:creationId xmlns:a16="http://schemas.microsoft.com/office/drawing/2014/main" id="{C4EC7AD1-6035-45AB-60E5-0455DA9C3B0C}"/>
              </a:ext>
            </a:extLst>
          </p:cNvPr>
          <p:cNvCxnSpPr>
            <a:cxnSpLocks/>
          </p:cNvCxnSpPr>
          <p:nvPr/>
        </p:nvCxnSpPr>
        <p:spPr>
          <a:xfrm flipH="1" flipV="1">
            <a:off x="4162852" y="2856785"/>
            <a:ext cx="5453" cy="386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B75B217-53A3-3B5D-261F-F3A77BD7192F}"/>
              </a:ext>
            </a:extLst>
          </p:cNvPr>
          <p:cNvCxnSpPr>
            <a:cxnSpLocks/>
          </p:cNvCxnSpPr>
          <p:nvPr/>
        </p:nvCxnSpPr>
        <p:spPr>
          <a:xfrm>
            <a:off x="4162852" y="3234076"/>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2BA8FB9-BC4D-89A3-F999-A772E7230C05}"/>
              </a:ext>
            </a:extLst>
          </p:cNvPr>
          <p:cNvSpPr txBox="1"/>
          <p:nvPr/>
        </p:nvSpPr>
        <p:spPr>
          <a:xfrm>
            <a:off x="4416660" y="3028328"/>
            <a:ext cx="1331299" cy="58477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Different Portlet types may have additional </a:t>
            </a:r>
            <a:r>
              <a:rPr lang="en-US" sz="800" b="0" i="1" dirty="0" err="1">
                <a:solidFill>
                  <a:schemeClr val="accent1"/>
                </a:solidFill>
                <a:effectLst/>
                <a:latin typeface="Lato" panose="020F0502020204030203" pitchFamily="34" charset="0"/>
              </a:rPr>
              <a:t>PropertySet</a:t>
            </a:r>
            <a:r>
              <a:rPr lang="en-US" sz="800" b="0" i="1" dirty="0">
                <a:solidFill>
                  <a:schemeClr val="accent1"/>
                </a:solidFill>
                <a:effectLst/>
                <a:latin typeface="Lato" panose="020F0502020204030203" pitchFamily="34" charset="0"/>
              </a:rPr>
              <a:t> associated, see later slides</a:t>
            </a:r>
            <a:endParaRPr lang="en-US" sz="800" i="1" dirty="0">
              <a:solidFill>
                <a:schemeClr val="accent1"/>
              </a:solidFill>
              <a:latin typeface="+mj-lt"/>
            </a:endParaRPr>
          </a:p>
        </p:txBody>
      </p:sp>
      <p:sp>
        <p:nvSpPr>
          <p:cNvPr id="176" name="TextBox 175">
            <a:extLst>
              <a:ext uri="{FF2B5EF4-FFF2-40B4-BE49-F238E27FC236}">
                <a16:creationId xmlns:a16="http://schemas.microsoft.com/office/drawing/2014/main" id="{1528C6F0-D19E-4C9A-34C4-3CB9EFA68C43}"/>
              </a:ext>
            </a:extLst>
          </p:cNvPr>
          <p:cNvSpPr txBox="1"/>
          <p:nvPr/>
        </p:nvSpPr>
        <p:spPr>
          <a:xfrm>
            <a:off x="3372727" y="3495811"/>
            <a:ext cx="1331299"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Different Portlet types may have Group objects associated, see later slides</a:t>
            </a:r>
            <a:endParaRPr lang="en-US" sz="800" i="1" dirty="0">
              <a:solidFill>
                <a:schemeClr val="accent1"/>
              </a:solidFill>
              <a:latin typeface="+mj-lt"/>
            </a:endParaRPr>
          </a:p>
        </p:txBody>
      </p:sp>
      <p:cxnSp>
        <p:nvCxnSpPr>
          <p:cNvPr id="184" name="Straight Connector 183">
            <a:extLst>
              <a:ext uri="{FF2B5EF4-FFF2-40B4-BE49-F238E27FC236}">
                <a16:creationId xmlns:a16="http://schemas.microsoft.com/office/drawing/2014/main" id="{C7EE2E7F-F20E-8F09-BFB8-4905BA6A3936}"/>
              </a:ext>
            </a:extLst>
          </p:cNvPr>
          <p:cNvCxnSpPr>
            <a:cxnSpLocks/>
          </p:cNvCxnSpPr>
          <p:nvPr/>
        </p:nvCxnSpPr>
        <p:spPr>
          <a:xfrm flipH="1">
            <a:off x="1847868" y="2917205"/>
            <a:ext cx="1225532" cy="9015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E5808CC3-82F8-EA22-04D4-19EE799D7FCF}"/>
              </a:ext>
            </a:extLst>
          </p:cNvPr>
          <p:cNvSpPr txBox="1"/>
          <p:nvPr/>
        </p:nvSpPr>
        <p:spPr>
          <a:xfrm>
            <a:off x="1951214" y="2970211"/>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88" name="Rectangle: Rounded Corners 187">
            <a:extLst>
              <a:ext uri="{FF2B5EF4-FFF2-40B4-BE49-F238E27FC236}">
                <a16:creationId xmlns:a16="http://schemas.microsoft.com/office/drawing/2014/main" id="{6F27ED5A-F15C-F7E4-2985-43552A8596FF}"/>
              </a:ext>
            </a:extLst>
          </p:cNvPr>
          <p:cNvSpPr/>
          <p:nvPr/>
        </p:nvSpPr>
        <p:spPr>
          <a:xfrm>
            <a:off x="682113" y="2987615"/>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rgbClr val="000000"/>
                </a:solidFill>
                <a:effectLst/>
              </a:rPr>
              <a:t> </a:t>
            </a:r>
            <a:endParaRPr lang="en-US" sz="600" dirty="0">
              <a:solidFill>
                <a:schemeClr val="bg1"/>
              </a:solidFill>
            </a:endParaRPr>
          </a:p>
        </p:txBody>
      </p:sp>
      <p:cxnSp>
        <p:nvCxnSpPr>
          <p:cNvPr id="191" name="Straight Connector 190">
            <a:extLst>
              <a:ext uri="{FF2B5EF4-FFF2-40B4-BE49-F238E27FC236}">
                <a16:creationId xmlns:a16="http://schemas.microsoft.com/office/drawing/2014/main" id="{6E3DBEF7-E112-A500-15D2-EEE09451FC0C}"/>
              </a:ext>
            </a:extLst>
          </p:cNvPr>
          <p:cNvCxnSpPr>
            <a:cxnSpLocks/>
          </p:cNvCxnSpPr>
          <p:nvPr/>
        </p:nvCxnSpPr>
        <p:spPr>
          <a:xfrm flipH="1">
            <a:off x="2761112" y="2950741"/>
            <a:ext cx="425887" cy="61896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1396B1-68AA-831F-85FC-88BE10F920C2}"/>
              </a:ext>
            </a:extLst>
          </p:cNvPr>
          <p:cNvSpPr txBox="1"/>
          <p:nvPr/>
        </p:nvSpPr>
        <p:spPr>
          <a:xfrm>
            <a:off x="2844438" y="326280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95" name="Rectangle: Rounded Corners 194">
            <a:extLst>
              <a:ext uri="{FF2B5EF4-FFF2-40B4-BE49-F238E27FC236}">
                <a16:creationId xmlns:a16="http://schemas.microsoft.com/office/drawing/2014/main" id="{691F486D-7D52-9A8E-1E35-2C25BD0EB95B}"/>
              </a:ext>
            </a:extLst>
          </p:cNvPr>
          <p:cNvSpPr/>
          <p:nvPr/>
        </p:nvSpPr>
        <p:spPr>
          <a:xfrm>
            <a:off x="2172213" y="3589175"/>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
        <p:nvSpPr>
          <p:cNvPr id="196" name="Rectangle: Rounded Corners 195">
            <a:extLst>
              <a:ext uri="{FF2B5EF4-FFF2-40B4-BE49-F238E27FC236}">
                <a16:creationId xmlns:a16="http://schemas.microsoft.com/office/drawing/2014/main" id="{6B90CD64-8D27-2E4C-DCD4-C10A20821C06}"/>
              </a:ext>
            </a:extLst>
          </p:cNvPr>
          <p:cNvSpPr/>
          <p:nvPr/>
        </p:nvSpPr>
        <p:spPr>
          <a:xfrm>
            <a:off x="2324613" y="3741575"/>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33259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=Collection</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60786" y="1381894"/>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CP1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a:stCxn id="2" idx="2"/>
            <a:endCxn id="30" idx="0"/>
          </p:cNvCxnSpPr>
          <p:nvPr/>
        </p:nvCxnSpPr>
        <p:spPr>
          <a:xfrm flipH="1">
            <a:off x="1460348" y="1493530"/>
            <a:ext cx="16931" cy="103970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47111" y="1538195"/>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739468" cy="369332"/>
          </a:xfrm>
          <a:prstGeom prst="rect">
            <a:avLst/>
          </a:prstGeom>
          <a:noFill/>
        </p:spPr>
        <p:txBody>
          <a:bodyPr wrap="none" rtlCol="0">
            <a:spAutoFit/>
          </a:bodyPr>
          <a:lstStyle/>
          <a:p>
            <a:pPr algn="l"/>
            <a:r>
              <a:rPr lang="en-US" dirty="0">
                <a:latin typeface="+mj-lt"/>
              </a:rPr>
              <a:t>Collection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Collection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616370"/>
            <a:ext cx="2001586"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Name=ascending-</a:t>
            </a:r>
            <a:r>
              <a:rPr lang="en-US" sz="800" dirty="0" err="1"/>
              <a:t>packageSortOrder</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8382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692332" y="2533230"/>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887550" y="3232537"/>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55622" y="2931457"/>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CP2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22400" y="3236771"/>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15094" cy="25451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24100" y="1744133"/>
            <a:ext cx="0" cy="148840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22400" y="2828221"/>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26400" y="3489035"/>
            <a:ext cx="722299" cy="2564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526400" y="3063260"/>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sp>
        <p:nvSpPr>
          <p:cNvPr id="83" name="TextBox 82">
            <a:extLst>
              <a:ext uri="{FF2B5EF4-FFF2-40B4-BE49-F238E27FC236}">
                <a16:creationId xmlns:a16="http://schemas.microsoft.com/office/drawing/2014/main" id="{018A4CBF-F6F7-1E74-BC0A-E35B2CBFF8DC}"/>
              </a:ext>
            </a:extLst>
          </p:cNvPr>
          <p:cNvSpPr txBox="1"/>
          <p:nvPr/>
        </p:nvSpPr>
        <p:spPr>
          <a:xfrm>
            <a:off x="2096798" y="344286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617284"/>
            <a:ext cx="2326056" cy="1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4FCE73-DE84-6E15-F72F-9AB80E6CD66A}"/>
              </a:ext>
            </a:extLst>
          </p:cNvPr>
          <p:cNvCxnSpPr>
            <a:cxnSpLocks/>
          </p:cNvCxnSpPr>
          <p:nvPr/>
        </p:nvCxnSpPr>
        <p:spPr>
          <a:xfrm flipH="1" flipV="1">
            <a:off x="285872" y="422501"/>
            <a:ext cx="29667" cy="229446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CF3E85B-A224-47EC-2583-226CEA7EE540}"/>
              </a:ext>
            </a:extLst>
          </p:cNvPr>
          <p:cNvCxnSpPr>
            <a:cxnSpLocks/>
          </p:cNvCxnSpPr>
          <p:nvPr/>
        </p:nvCxnSpPr>
        <p:spPr>
          <a:xfrm flipH="1">
            <a:off x="292961" y="2716962"/>
            <a:ext cx="399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6E2C36-9360-EF64-B2F1-6964197FEC77}"/>
              </a:ext>
            </a:extLst>
          </p:cNvPr>
          <p:cNvCxnSpPr>
            <a:cxnSpLocks/>
          </p:cNvCxnSpPr>
          <p:nvPr/>
        </p:nvCxnSpPr>
        <p:spPr>
          <a:xfrm flipV="1">
            <a:off x="200344" y="410102"/>
            <a:ext cx="0" cy="32177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97" name="TextBox 96">
            <a:extLst>
              <a:ext uri="{FF2B5EF4-FFF2-40B4-BE49-F238E27FC236}">
                <a16:creationId xmlns:a16="http://schemas.microsoft.com/office/drawing/2014/main" id="{456EA240-0369-0AE9-7721-187FC8D91024}"/>
              </a:ext>
            </a:extLst>
          </p:cNvPr>
          <p:cNvSpPr txBox="1"/>
          <p:nvPr/>
        </p:nvSpPr>
        <p:spPr>
          <a:xfrm>
            <a:off x="292961" y="24822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98" name="Straight Connector 97">
            <a:extLst>
              <a:ext uri="{FF2B5EF4-FFF2-40B4-BE49-F238E27FC236}">
                <a16:creationId xmlns:a16="http://schemas.microsoft.com/office/drawing/2014/main" id="{C8CC876E-3300-3F86-6D80-AF2D6D8320E2}"/>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4155540-4840-9E84-27EE-8777ABB62F32}"/>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08" name="Rectangle: Rounded Corners 107">
            <a:extLst>
              <a:ext uri="{FF2B5EF4-FFF2-40B4-BE49-F238E27FC236}">
                <a16:creationId xmlns:a16="http://schemas.microsoft.com/office/drawing/2014/main" id="{54E274E9-0E74-D607-636A-D79516C76DE1}"/>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59118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CollectionPortlet</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CP1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p:cNvCxnSpPr>
          <p:nvPr/>
        </p:nvCxnSpPr>
        <p:spPr>
          <a:xfrm flipH="1">
            <a:off x="1496487" y="1338852"/>
            <a:ext cx="19590" cy="103855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56695" y="1489718"/>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29446" cy="369332"/>
          </a:xfrm>
          <a:prstGeom prst="rect">
            <a:avLst/>
          </a:prstGeom>
          <a:noFill/>
        </p:spPr>
        <p:txBody>
          <a:bodyPr wrap="none" rtlCol="0">
            <a:spAutoFit/>
          </a:bodyPr>
          <a:lstStyle/>
          <a:p>
            <a:pPr algn="l"/>
            <a:r>
              <a:rPr lang="en-US" dirty="0">
                <a:latin typeface="+mj-lt"/>
              </a:rPr>
              <a:t>SAS Collection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CollectionPortlet</a:t>
            </a:r>
            <a:r>
              <a:rPr lang="en-US" sz="600" b="0" i="0" dirty="0">
                <a:solidFill>
                  <a:schemeClr val="bg1"/>
                </a:solidFill>
                <a:effectLst/>
              </a:rPr>
              <a:t>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616370"/>
            <a:ext cx="2001586"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Name=ascending-</a:t>
            </a:r>
            <a:r>
              <a:rPr lang="en-US" sz="800" dirty="0" err="1"/>
              <a:t>packageSortOrder</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8382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732570" y="2389184"/>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927788" y="3088491"/>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95860" y="2787411"/>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CP2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62638" y="3092725"/>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39339" cy="26223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64338" y="1744133"/>
            <a:ext cx="0" cy="13443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62638" y="2684175"/>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66638" y="3344989"/>
            <a:ext cx="722299" cy="2564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492203" y="2807717"/>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63EEA6A-A378-81CE-1197-B17F2CA471D4}"/>
              </a:ext>
            </a:extLst>
          </p:cNvPr>
          <p:cNvSpPr txBox="1"/>
          <p:nvPr/>
        </p:nvSpPr>
        <p:spPr>
          <a:xfrm>
            <a:off x="333199" y="233820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72" name="Straight Connector 71">
            <a:extLst>
              <a:ext uri="{FF2B5EF4-FFF2-40B4-BE49-F238E27FC236}">
                <a16:creationId xmlns:a16="http://schemas.microsoft.com/office/drawing/2014/main" id="{BDAB6E4A-9E62-90CA-16D3-7E0855D592D3}"/>
              </a:ext>
            </a:extLst>
          </p:cNvPr>
          <p:cNvCxnSpPr>
            <a:cxnSpLocks/>
          </p:cNvCxnSpPr>
          <p:nvPr/>
        </p:nvCxnSpPr>
        <p:spPr>
          <a:xfrm flipV="1">
            <a:off x="285872" y="422501"/>
            <a:ext cx="0" cy="218099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1E3ACC-24C3-EEF0-798C-895C10788DE0}"/>
              </a:ext>
            </a:extLst>
          </p:cNvPr>
          <p:cNvCxnSpPr>
            <a:cxnSpLocks/>
            <a:stCxn id="30" idx="1"/>
          </p:cNvCxnSpPr>
          <p:nvPr/>
        </p:nvCxnSpPr>
        <p:spPr>
          <a:xfrm flipH="1">
            <a:off x="285872" y="2572916"/>
            <a:ext cx="446698"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18A4CBF-F6F7-1E74-BC0A-E35B2CBFF8DC}"/>
              </a:ext>
            </a:extLst>
          </p:cNvPr>
          <p:cNvSpPr txBox="1"/>
          <p:nvPr/>
        </p:nvSpPr>
        <p:spPr>
          <a:xfrm>
            <a:off x="2137036" y="329882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4" name="Straight Connector 83">
            <a:extLst>
              <a:ext uri="{FF2B5EF4-FFF2-40B4-BE49-F238E27FC236}">
                <a16:creationId xmlns:a16="http://schemas.microsoft.com/office/drawing/2014/main" id="{70D249FE-A78B-2D62-EFB0-4D6B918F4C67}"/>
              </a:ext>
            </a:extLst>
          </p:cNvPr>
          <p:cNvCxnSpPr>
            <a:cxnSpLocks/>
          </p:cNvCxnSpPr>
          <p:nvPr/>
        </p:nvCxnSpPr>
        <p:spPr>
          <a:xfrm flipV="1">
            <a:off x="200344" y="410102"/>
            <a:ext cx="0" cy="306313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473238"/>
            <a:ext cx="2366294" cy="1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649125-2C51-707D-43FE-36B0CF33425E}"/>
              </a:ext>
            </a:extLst>
          </p:cNvPr>
          <p:cNvCxnSpPr>
            <a:cxnSpLocks/>
          </p:cNvCxnSpPr>
          <p:nvPr/>
        </p:nvCxnSpPr>
        <p:spPr>
          <a:xfrm flipV="1">
            <a:off x="2452870" y="1685728"/>
            <a:ext cx="365469" cy="148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H="1" flipV="1">
            <a:off x="3493013" y="1827817"/>
            <a:ext cx="2073" cy="196764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3092116" y="177787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791275"/>
            <a:ext cx="3381569" cy="2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BABE00-B73C-1D72-D964-7C5FD47C3A2E}"/>
              </a:ext>
            </a:extLst>
          </p:cNvPr>
          <p:cNvCxnSpPr>
            <a:cxnSpLocks/>
          </p:cNvCxnSpPr>
          <p:nvPr/>
        </p:nvCxnSpPr>
        <p:spPr>
          <a:xfrm flipV="1">
            <a:off x="111444" y="422501"/>
            <a:ext cx="0" cy="339222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4076557" y="2098535"/>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4097810" y="2537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3904753" y="1764174"/>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3905201" y="1787218"/>
            <a:ext cx="0" cy="9191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3904753" y="2267810"/>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3907608" y="2706414"/>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7F9632-1C85-5DD5-BDD5-6566B0DAB9D9}"/>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3C7CCEF-61F7-EAB9-62BC-8418D7CAA8AD}"/>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88" name="Rectangle: Rounded Corners 87">
            <a:extLst>
              <a:ext uri="{FF2B5EF4-FFF2-40B4-BE49-F238E27FC236}">
                <a16:creationId xmlns:a16="http://schemas.microsoft.com/office/drawing/2014/main" id="{00F8CC72-3FA2-B22E-806C-7FE86E43C77A}"/>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92418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=Bookmarks</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60786" y="1381894"/>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aseline="30000" dirty="0">
                <a:solidFill>
                  <a:schemeClr val="accent1"/>
                </a:solidFill>
                <a:latin typeface="Lato" panose="020F0502020204030203" pitchFamily="34" charset="0"/>
              </a:rPr>
              <a:t>B</a:t>
            </a:r>
            <a:r>
              <a:rPr lang="en-US" sz="800" b="0" i="0" baseline="30000" dirty="0">
                <a:solidFill>
                  <a:schemeClr val="accent1"/>
                </a:solidFill>
                <a:effectLst/>
                <a:latin typeface="Lato" panose="020F0502020204030203" pitchFamily="34" charset="0"/>
              </a:rPr>
              <a:t>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a:stCxn id="2" idx="2"/>
          </p:cNvCxnSpPr>
          <p:nvPr/>
        </p:nvCxnSpPr>
        <p:spPr>
          <a:xfrm flipH="1">
            <a:off x="1477125" y="1493530"/>
            <a:ext cx="154" cy="8422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00471" y="1507707"/>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9816" cy="369332"/>
          </a:xfrm>
          <a:prstGeom prst="rect">
            <a:avLst/>
          </a:prstGeom>
          <a:noFill/>
        </p:spPr>
        <p:txBody>
          <a:bodyPr wrap="none" rtlCol="0">
            <a:spAutoFit/>
          </a:bodyPr>
          <a:lstStyle/>
          <a:p>
            <a:pPr algn="l"/>
            <a:r>
              <a:rPr lang="en-US" dirty="0">
                <a:latin typeface="+mj-lt"/>
              </a:rPr>
              <a:t>Bookmarks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Bookmarks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39578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692332" y="2355375"/>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887550" y="3054682"/>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55622" y="2753602"/>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B</a:t>
            </a:r>
            <a:r>
              <a:rPr lang="en-US" sz="800" b="0" i="0" baseline="30000" dirty="0">
                <a:solidFill>
                  <a:schemeClr val="accent1"/>
                </a:solidFill>
                <a:effectLst/>
                <a:latin typeface="Lato" panose="020F0502020204030203" pitchFamily="34" charset="0"/>
              </a:rPr>
              <a:t>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22400" y="3058916"/>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15094" cy="25451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24100" y="1744133"/>
            <a:ext cx="0" cy="1310549"/>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22400" y="2650366"/>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26400" y="3300065"/>
            <a:ext cx="722299"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513210" y="2885405"/>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sp>
        <p:nvSpPr>
          <p:cNvPr id="83" name="TextBox 82">
            <a:extLst>
              <a:ext uri="{FF2B5EF4-FFF2-40B4-BE49-F238E27FC236}">
                <a16:creationId xmlns:a16="http://schemas.microsoft.com/office/drawing/2014/main" id="{018A4CBF-F6F7-1E74-BC0A-E35B2CBFF8DC}"/>
              </a:ext>
            </a:extLst>
          </p:cNvPr>
          <p:cNvSpPr txBox="1"/>
          <p:nvPr/>
        </p:nvSpPr>
        <p:spPr>
          <a:xfrm>
            <a:off x="2096798" y="326501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428314"/>
            <a:ext cx="2326056" cy="1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4FCE73-DE84-6E15-F72F-9AB80E6CD66A}"/>
              </a:ext>
            </a:extLst>
          </p:cNvPr>
          <p:cNvCxnSpPr>
            <a:cxnSpLocks/>
          </p:cNvCxnSpPr>
          <p:nvPr/>
        </p:nvCxnSpPr>
        <p:spPr>
          <a:xfrm flipV="1">
            <a:off x="292961" y="410102"/>
            <a:ext cx="0" cy="21616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CF3E85B-A224-47EC-2583-226CEA7EE540}"/>
              </a:ext>
            </a:extLst>
          </p:cNvPr>
          <p:cNvCxnSpPr>
            <a:cxnSpLocks/>
          </p:cNvCxnSpPr>
          <p:nvPr/>
        </p:nvCxnSpPr>
        <p:spPr>
          <a:xfrm flipH="1">
            <a:off x="292961" y="2539107"/>
            <a:ext cx="399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6E2C36-9360-EF64-B2F1-6964197FEC77}"/>
              </a:ext>
            </a:extLst>
          </p:cNvPr>
          <p:cNvCxnSpPr>
            <a:cxnSpLocks/>
          </p:cNvCxnSpPr>
          <p:nvPr/>
        </p:nvCxnSpPr>
        <p:spPr>
          <a:xfrm flipV="1">
            <a:off x="200344" y="410102"/>
            <a:ext cx="0" cy="301821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97" name="TextBox 96">
            <a:extLst>
              <a:ext uri="{FF2B5EF4-FFF2-40B4-BE49-F238E27FC236}">
                <a16:creationId xmlns:a16="http://schemas.microsoft.com/office/drawing/2014/main" id="{456EA240-0369-0AE9-7721-187FC8D91024}"/>
              </a:ext>
            </a:extLst>
          </p:cNvPr>
          <p:cNvSpPr txBox="1"/>
          <p:nvPr/>
        </p:nvSpPr>
        <p:spPr>
          <a:xfrm>
            <a:off x="292961" y="230439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1" name="Rectangle: Rounded Corners 10">
            <a:extLst>
              <a:ext uri="{FF2B5EF4-FFF2-40B4-BE49-F238E27FC236}">
                <a16:creationId xmlns:a16="http://schemas.microsoft.com/office/drawing/2014/main" id="{BFAB0C28-0A6F-7BAB-3D15-4D794CC177BB}"/>
              </a:ext>
            </a:extLst>
          </p:cNvPr>
          <p:cNvSpPr/>
          <p:nvPr/>
        </p:nvSpPr>
        <p:spPr>
          <a:xfrm>
            <a:off x="2717964" y="3781080"/>
            <a:ext cx="1206753"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Transformation</a:t>
            </a:r>
            <a:br>
              <a:rPr lang="en-US" sz="800" dirty="0"/>
            </a:br>
            <a:r>
              <a:rPr lang="en-US" sz="800" dirty="0" err="1"/>
              <a:t>TransformRole</a:t>
            </a:r>
            <a:r>
              <a:rPr lang="en-US" sz="800" dirty="0"/>
              <a:t>=Report</a:t>
            </a:r>
          </a:p>
        </p:txBody>
      </p:sp>
      <p:sp>
        <p:nvSpPr>
          <p:cNvPr id="12" name="TextBox 11">
            <a:extLst>
              <a:ext uri="{FF2B5EF4-FFF2-40B4-BE49-F238E27FC236}">
                <a16:creationId xmlns:a16="http://schemas.microsoft.com/office/drawing/2014/main" id="{1FD39AA4-C364-37A7-6917-45905B78D606}"/>
              </a:ext>
            </a:extLst>
          </p:cNvPr>
          <p:cNvSpPr txBox="1"/>
          <p:nvPr/>
        </p:nvSpPr>
        <p:spPr>
          <a:xfrm>
            <a:off x="3332593" y="2889639"/>
            <a:ext cx="985890"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a:t>
            </a:r>
            <a:br>
              <a:rPr lang="en-US" sz="800" b="0" i="1" dirty="0">
                <a:solidFill>
                  <a:schemeClr val="accent1"/>
                </a:solidFill>
                <a:effectLst/>
                <a:latin typeface="Lato" panose="020F0502020204030203" pitchFamily="34" charset="0"/>
              </a:rPr>
            </a:br>
            <a:r>
              <a:rPr lang="en-US" sz="800" b="0" i="1" dirty="0">
                <a:solidFill>
                  <a:schemeClr val="accent1"/>
                </a:solidFill>
                <a:effectLst/>
                <a:latin typeface="Lato" panose="020F0502020204030203" pitchFamily="34" charset="0"/>
              </a:rPr>
              <a:t> Reports</a:t>
            </a:r>
            <a:endParaRPr lang="en-US" sz="800" i="1" dirty="0">
              <a:solidFill>
                <a:schemeClr val="accent1"/>
              </a:solidFill>
              <a:latin typeface="+mj-lt"/>
            </a:endParaRPr>
          </a:p>
        </p:txBody>
      </p:sp>
      <p:cxnSp>
        <p:nvCxnSpPr>
          <p:cNvPr id="13" name="Straight Connector 12">
            <a:extLst>
              <a:ext uri="{FF2B5EF4-FFF2-40B4-BE49-F238E27FC236}">
                <a16:creationId xmlns:a16="http://schemas.microsoft.com/office/drawing/2014/main" id="{9005513F-7592-052E-53B2-DB3A26090EE8}"/>
              </a:ext>
            </a:extLst>
          </p:cNvPr>
          <p:cNvCxnSpPr>
            <a:cxnSpLocks/>
            <a:endCxn id="12" idx="1"/>
          </p:cNvCxnSpPr>
          <p:nvPr/>
        </p:nvCxnSpPr>
        <p:spPr>
          <a:xfrm flipV="1">
            <a:off x="3181603" y="3058916"/>
            <a:ext cx="150990" cy="423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F69E66-284F-7073-D489-B1FB9CC5BC85}"/>
              </a:ext>
            </a:extLst>
          </p:cNvPr>
          <p:cNvCxnSpPr>
            <a:cxnSpLocks/>
          </p:cNvCxnSpPr>
          <p:nvPr/>
        </p:nvCxnSpPr>
        <p:spPr>
          <a:xfrm>
            <a:off x="3505617" y="3054682"/>
            <a:ext cx="0" cy="7263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97B2277F-F1C3-F274-DA83-CAD59EE706F3}"/>
              </a:ext>
            </a:extLst>
          </p:cNvPr>
          <p:cNvSpPr/>
          <p:nvPr/>
        </p:nvSpPr>
        <p:spPr>
          <a:xfrm>
            <a:off x="3981874" y="3311180"/>
            <a:ext cx="1536033"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ClassifierMap</a:t>
            </a:r>
            <a:br>
              <a:rPr lang="en-US" sz="800" dirty="0"/>
            </a:br>
            <a:r>
              <a:rPr lang="en-US" sz="800" dirty="0" err="1"/>
              <a:t>TransformRole</a:t>
            </a:r>
            <a:r>
              <a:rPr lang="en-US" sz="800" dirty="0"/>
              <a:t>=</a:t>
            </a:r>
            <a:r>
              <a:rPr lang="en-US" sz="800" dirty="0" err="1"/>
              <a:t>StoredProcess</a:t>
            </a:r>
            <a:endParaRPr lang="en-US" sz="800" dirty="0"/>
          </a:p>
        </p:txBody>
      </p:sp>
      <p:sp>
        <p:nvSpPr>
          <p:cNvPr id="25" name="TextBox 24">
            <a:extLst>
              <a:ext uri="{FF2B5EF4-FFF2-40B4-BE49-F238E27FC236}">
                <a16:creationId xmlns:a16="http://schemas.microsoft.com/office/drawing/2014/main" id="{1D2ABF4E-4518-19EB-AA7F-A568F1AB159E}"/>
              </a:ext>
            </a:extLst>
          </p:cNvPr>
          <p:cNvSpPr txBox="1"/>
          <p:nvPr/>
        </p:nvSpPr>
        <p:spPr>
          <a:xfrm>
            <a:off x="4170947" y="2874810"/>
            <a:ext cx="985890"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a:t>
            </a:r>
            <a:br>
              <a:rPr lang="en-US" sz="800" b="0" i="1" dirty="0">
                <a:solidFill>
                  <a:schemeClr val="accent1"/>
                </a:solidFill>
                <a:effectLst/>
                <a:latin typeface="Lato" panose="020F0502020204030203" pitchFamily="34" charset="0"/>
              </a:rPr>
            </a:br>
            <a:r>
              <a:rPr lang="en-US" sz="800" b="0" i="1" dirty="0">
                <a:solidFill>
                  <a:schemeClr val="accent1"/>
                </a:solidFill>
                <a:effectLst/>
                <a:latin typeface="Lato" panose="020F0502020204030203" pitchFamily="34" charset="0"/>
              </a:rPr>
              <a:t> Stored Processes</a:t>
            </a:r>
            <a:endParaRPr lang="en-US" sz="800" i="1" dirty="0">
              <a:solidFill>
                <a:schemeClr val="accent1"/>
              </a:solidFill>
              <a:latin typeface="+mj-lt"/>
            </a:endParaRPr>
          </a:p>
        </p:txBody>
      </p:sp>
      <p:cxnSp>
        <p:nvCxnSpPr>
          <p:cNvPr id="26" name="Straight Connector 25">
            <a:extLst>
              <a:ext uri="{FF2B5EF4-FFF2-40B4-BE49-F238E27FC236}">
                <a16:creationId xmlns:a16="http://schemas.microsoft.com/office/drawing/2014/main" id="{F1059DC8-0965-7AB4-98AD-7D88211BD47D}"/>
              </a:ext>
            </a:extLst>
          </p:cNvPr>
          <p:cNvCxnSpPr>
            <a:cxnSpLocks/>
          </p:cNvCxnSpPr>
          <p:nvPr/>
        </p:nvCxnSpPr>
        <p:spPr>
          <a:xfrm>
            <a:off x="4170947" y="3063138"/>
            <a:ext cx="11296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83A4FF-05D7-6CA3-97EB-987B7497A26F}"/>
              </a:ext>
            </a:extLst>
          </p:cNvPr>
          <p:cNvCxnSpPr>
            <a:cxnSpLocks/>
          </p:cNvCxnSpPr>
          <p:nvPr/>
        </p:nvCxnSpPr>
        <p:spPr>
          <a:xfrm>
            <a:off x="4587449" y="3063150"/>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22049F-5980-F4A7-B8F6-77CBBBE2E28E}"/>
              </a:ext>
            </a:extLst>
          </p:cNvPr>
          <p:cNvCxnSpPr>
            <a:cxnSpLocks/>
          </p:cNvCxnSpPr>
          <p:nvPr/>
        </p:nvCxnSpPr>
        <p:spPr>
          <a:xfrm>
            <a:off x="5100353" y="3061033"/>
            <a:ext cx="11296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B94783E-39BC-2588-751E-26EA08393DF1}"/>
              </a:ext>
            </a:extLst>
          </p:cNvPr>
          <p:cNvSpPr txBox="1"/>
          <p:nvPr/>
        </p:nvSpPr>
        <p:spPr>
          <a:xfrm>
            <a:off x="5190751" y="2874810"/>
            <a:ext cx="985890"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Could link to many other types of objects</a:t>
            </a:r>
            <a:endParaRPr lang="en-US" sz="800" i="1" dirty="0">
              <a:solidFill>
                <a:schemeClr val="accent1"/>
              </a:solidFill>
              <a:latin typeface="+mj-lt"/>
            </a:endParaRPr>
          </a:p>
        </p:txBody>
      </p:sp>
      <p:cxnSp>
        <p:nvCxnSpPr>
          <p:cNvPr id="44" name="Straight Connector 43">
            <a:extLst>
              <a:ext uri="{FF2B5EF4-FFF2-40B4-BE49-F238E27FC236}">
                <a16:creationId xmlns:a16="http://schemas.microsoft.com/office/drawing/2014/main" id="{A3DBA291-B8C2-C6AB-A346-30A0882126F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20B1920-238C-7C9D-B200-D5B4E8CD88A8}"/>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46" name="Rectangle: Rounded Corners 45">
            <a:extLst>
              <a:ext uri="{FF2B5EF4-FFF2-40B4-BE49-F238E27FC236}">
                <a16:creationId xmlns:a16="http://schemas.microsoft.com/office/drawing/2014/main" id="{B049F4DD-8E88-A63B-3722-2150CEC0CD6D}"/>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95915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DisplayURL</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777178" y="1410862"/>
            <a:ext cx="1079234"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SetPropertiesDUP</a:t>
            </a:r>
            <a:r>
              <a:rPr lang="en-US" sz="800" b="0" i="0" baseline="30000" dirty="0">
                <a:solidFill>
                  <a:schemeClr val="accent1"/>
                </a:solidFill>
                <a:effectLst/>
                <a:latin typeface="Lato" panose="020F0502020204030203" pitchFamily="34" charset="0"/>
              </a:rPr>
              <a:t>1</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9175" cy="369332"/>
          </a:xfrm>
          <a:prstGeom prst="rect">
            <a:avLst/>
          </a:prstGeom>
          <a:noFill/>
        </p:spPr>
        <p:txBody>
          <a:bodyPr wrap="none" rtlCol="0">
            <a:spAutoFit/>
          </a:bodyPr>
          <a:lstStyle/>
          <a:p>
            <a:pPr algn="l"/>
            <a:r>
              <a:rPr lang="en-US" dirty="0" err="1">
                <a:latin typeface="+mj-lt"/>
              </a:rPr>
              <a:t>DisplayURL</a:t>
            </a:r>
            <a:r>
              <a:rPr lang="en-US" dirty="0">
                <a:latin typeface="+mj-lt"/>
              </a:rPr>
              <a:t>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DisplayURL</a:t>
            </a:r>
            <a:r>
              <a:rPr lang="en-US" sz="600" b="0" i="0" dirty="0">
                <a:solidFill>
                  <a:schemeClr val="bg1"/>
                </a:solidFill>
                <a:effectLst/>
              </a:rPr>
              <a:t>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602201"/>
            <a:ext cx="1942319" cy="4006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sas_DisplayURL_DisplayURL</a:t>
            </a:r>
            <a:endParaRPr lang="en-US" sz="800" dirty="0"/>
          </a:p>
          <a:p>
            <a:pPr algn="ctr"/>
            <a:r>
              <a:rPr lang="en-US" sz="800" dirty="0" err="1"/>
              <a:t>DefaultValue</a:t>
            </a:r>
            <a:r>
              <a:rPr lang="en-US" sz="800" dirty="0"/>
              <a:t>=&lt;</a:t>
            </a:r>
            <a:r>
              <a:rPr lang="en-US" sz="800" dirty="0" err="1"/>
              <a:t>url</a:t>
            </a:r>
            <a:r>
              <a:rPr lang="en-US" sz="800" dirty="0"/>
              <a:t>&gt; </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065622"/>
            <a:ext cx="1875630" cy="3339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sas_DisplayURL_Height</a:t>
            </a:r>
            <a:endParaRPr lang="en-US" sz="800" dirty="0"/>
          </a:p>
          <a:p>
            <a:pPr algn="ctr"/>
            <a:r>
              <a:rPr lang="en-US" sz="800" dirty="0" err="1"/>
              <a:t>DefaultValue</a:t>
            </a:r>
            <a:r>
              <a:rPr lang="en-US" sz="800" dirty="0"/>
              <a:t>=&lt;number&gt;</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461404"/>
            <a:ext cx="2001586" cy="3664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sas_DisplayURL_IsIframe</a:t>
            </a:r>
            <a:endParaRPr lang="en-US" sz="800" dirty="0"/>
          </a:p>
          <a:p>
            <a:pPr algn="ctr"/>
            <a:r>
              <a:rPr lang="en-US" sz="800" dirty="0" err="1"/>
              <a:t>DefaultValue</a:t>
            </a:r>
            <a:r>
              <a:rPr lang="en-US" sz="800" dirty="0"/>
              <a:t>=</a:t>
            </a:r>
            <a:r>
              <a:rPr lang="en-US" sz="800" dirty="0" err="1"/>
              <a:t>true|false</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120226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1" name="Rectangle: Rounded Corners 10">
            <a:extLst>
              <a:ext uri="{FF2B5EF4-FFF2-40B4-BE49-F238E27FC236}">
                <a16:creationId xmlns:a16="http://schemas.microsoft.com/office/drawing/2014/main" id="{6A18C5E1-8FC8-A6C5-1E02-5F06C687962D}"/>
              </a:ext>
            </a:extLst>
          </p:cNvPr>
          <p:cNvSpPr/>
          <p:nvPr/>
        </p:nvSpPr>
        <p:spPr>
          <a:xfrm>
            <a:off x="4870190" y="1915980"/>
            <a:ext cx="2001586" cy="3664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sas_DisplayURL_IsBipEnabled</a:t>
            </a:r>
            <a:endParaRPr lang="en-US" sz="800" dirty="0"/>
          </a:p>
          <a:p>
            <a:pPr algn="ctr"/>
            <a:r>
              <a:rPr lang="en-US" sz="800" dirty="0" err="1"/>
              <a:t>DefaultValue</a:t>
            </a:r>
            <a:r>
              <a:rPr lang="en-US" sz="800" dirty="0"/>
              <a:t>=</a:t>
            </a:r>
            <a:r>
              <a:rPr lang="en-US" sz="800" dirty="0" err="1"/>
              <a:t>true|false</a:t>
            </a:r>
            <a:endParaRPr lang="en-US" sz="800" dirty="0"/>
          </a:p>
        </p:txBody>
      </p:sp>
      <p:cxnSp>
        <p:nvCxnSpPr>
          <p:cNvPr id="13" name="Straight Connector 12">
            <a:extLst>
              <a:ext uri="{FF2B5EF4-FFF2-40B4-BE49-F238E27FC236}">
                <a16:creationId xmlns:a16="http://schemas.microsoft.com/office/drawing/2014/main" id="{317599D6-5B6F-2EFD-544D-3E26948581CC}"/>
              </a:ext>
            </a:extLst>
          </p:cNvPr>
          <p:cNvCxnSpPr>
            <a:cxnSpLocks/>
          </p:cNvCxnSpPr>
          <p:nvPr/>
        </p:nvCxnSpPr>
        <p:spPr>
          <a:xfrm>
            <a:off x="4629593" y="2108200"/>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A2B330-867E-BD84-4125-9CF0C71B0C68}"/>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ADE8420-49CD-9AAD-00D8-0ADEB2F517DB}"/>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24" name="Rectangle: Rounded Corners 23">
            <a:extLst>
              <a:ext uri="{FF2B5EF4-FFF2-40B4-BE49-F238E27FC236}">
                <a16:creationId xmlns:a16="http://schemas.microsoft.com/office/drawing/2014/main" id="{CA175818-E78F-3DF1-957F-41A8DCCCE234}"/>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00931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7" id="{F7817443-70B9-1543-B3AC-0BBD6DD3E2C1}" vid="{C5D75EF0-784F-7A40-9918-498EEAE15291}"/>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7" id="{F7817443-70B9-1543-B3AC-0BBD6DD3E2C1}" vid="{B0E1CC6F-C114-3E48-8D7A-10A2155907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SAS-Confidential-16x9</Template>
  <TotalTime>1639</TotalTime>
  <Words>2419</Words>
  <Application>Microsoft Office PowerPoint</Application>
  <PresentationFormat>On-screen Show (16:9)</PresentationFormat>
  <Paragraphs>399</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Lato</vt:lpstr>
      <vt:lpstr>1_2020-Template-External</vt:lpstr>
      <vt:lpstr>1_NDA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Rubendall</dc:creator>
  <cp:lastModifiedBy>Craig Rubendall</cp:lastModifiedBy>
  <cp:revision>34</cp:revision>
  <dcterms:created xsi:type="dcterms:W3CDTF">2023-08-30T12:40:49Z</dcterms:created>
  <dcterms:modified xsi:type="dcterms:W3CDTF">2023-09-21T16:36:24Z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