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61" r:id="rId4"/>
    <p:sldId id="270" r:id="rId5"/>
    <p:sldId id="266" r:id="rId6"/>
    <p:sldId id="268" r:id="rId7"/>
    <p:sldId id="267" r:id="rId8"/>
    <p:sldId id="259" r:id="rId9"/>
    <p:sldId id="265" r:id="rId10"/>
    <p:sldId id="260" r:id="rId11"/>
    <p:sldId id="262" r:id="rId12"/>
    <p:sldId id="264" r:id="rId13"/>
    <p:sldId id="263" r:id="rId14"/>
    <p:sldId id="271" r:id="rId15"/>
    <p:sldId id="27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BEAC0E7-7E96-485F-AC0E-DDE0B87529D2}">
          <p14:sldIdLst>
            <p14:sldId id="256"/>
            <p14:sldId id="272"/>
            <p14:sldId id="261"/>
            <p14:sldId id="270"/>
            <p14:sldId id="266"/>
            <p14:sldId id="268"/>
            <p14:sldId id="267"/>
            <p14:sldId id="259"/>
          </p14:sldIdLst>
        </p14:section>
        <p14:section name="제목 없는 구역" id="{A93ED858-4BAA-4E1D-9F09-19E650A4952C}">
          <p14:sldIdLst>
            <p14:sldId id="265"/>
            <p14:sldId id="260"/>
            <p14:sldId id="262"/>
            <p14:sldId id="264"/>
            <p14:sldId id="263"/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326" y="-5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고위험군 일자리 비중</c:v>
                </c:pt>
              </c:strCache>
            </c:strRef>
          </c:tx>
          <c:invertIfNegative val="0"/>
          <c:cat>
            <c:strRef>
              <c:f>Sheet1!$A$2:$A$12</c:f>
              <c:strCache>
                <c:ptCount val="11"/>
                <c:pt idx="0">
                  <c:v>중국</c:v>
                </c:pt>
                <c:pt idx="1">
                  <c:v>인도</c:v>
                </c:pt>
                <c:pt idx="2">
                  <c:v>독일</c:v>
                </c:pt>
                <c:pt idx="3">
                  <c:v>일본</c:v>
                </c:pt>
                <c:pt idx="4">
                  <c:v>미국</c:v>
                </c:pt>
                <c:pt idx="5">
                  <c:v>캐나다</c:v>
                </c:pt>
                <c:pt idx="6">
                  <c:v>한국</c:v>
                </c:pt>
                <c:pt idx="7">
                  <c:v>스웨덴</c:v>
                </c:pt>
                <c:pt idx="8">
                  <c:v>핀란드</c:v>
                </c:pt>
                <c:pt idx="9">
                  <c:v>영국</c:v>
                </c:pt>
                <c:pt idx="10">
                  <c:v>노르웨이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0.77</c:v>
                </c:pt>
                <c:pt idx="1">
                  <c:v>0.69</c:v>
                </c:pt>
                <c:pt idx="2">
                  <c:v>0.59</c:v>
                </c:pt>
                <c:pt idx="3">
                  <c:v>0.49</c:v>
                </c:pt>
                <c:pt idx="4">
                  <c:v>0.47</c:v>
                </c:pt>
                <c:pt idx="5">
                  <c:v>0.42</c:v>
                </c:pt>
                <c:pt idx="6">
                  <c:v>0.37</c:v>
                </c:pt>
                <c:pt idx="7">
                  <c:v>0.37</c:v>
                </c:pt>
                <c:pt idx="8">
                  <c:v>0.36</c:v>
                </c:pt>
                <c:pt idx="9">
                  <c:v>0.35</c:v>
                </c:pt>
                <c:pt idx="10">
                  <c:v>0.33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296768"/>
        <c:axId val="52002112"/>
      </c:barChart>
      <c:catAx>
        <c:axId val="147296768"/>
        <c:scaling>
          <c:orientation val="minMax"/>
        </c:scaling>
        <c:delete val="0"/>
        <c:axPos val="b"/>
        <c:majorTickMark val="out"/>
        <c:minorTickMark val="none"/>
        <c:tickLblPos val="nextTo"/>
        <c:crossAx val="52002112"/>
        <c:crosses val="autoZero"/>
        <c:auto val="1"/>
        <c:lblAlgn val="ctr"/>
        <c:lblOffset val="100"/>
        <c:noMultiLvlLbl val="0"/>
      </c:catAx>
      <c:valAx>
        <c:axId val="52002112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1472967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직무(occupation)기반 접근(Frey&amp;Osborne)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0.59</c:v>
                </c:pt>
                <c:pt idx="1">
                  <c:v>0.49</c:v>
                </c:pt>
                <c:pt idx="2">
                  <c:v>0.47</c:v>
                </c:pt>
                <c:pt idx="3">
                  <c:v>0.371</c:v>
                </c:pt>
                <c:pt idx="4">
                  <c:v>0.35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과업(task)기반 접근(OECD)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0.1205</c:v>
                </c:pt>
                <c:pt idx="1">
                  <c:v>7.0900000000000005E-2</c:v>
                </c:pt>
                <c:pt idx="2">
                  <c:v>8.8999999999999996E-2</c:v>
                </c:pt>
                <c:pt idx="3">
                  <c:v>5.8999999999999997E-2</c:v>
                </c:pt>
                <c:pt idx="4">
                  <c:v>0.10100000000000001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수정된 과업기반 접근(PwC)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Sheet1!$D$2:$D$6</c:f>
              <c:numCache>
                <c:formatCode>0%</c:formatCode>
                <c:ptCount val="5"/>
                <c:pt idx="0">
                  <c:v>0.35</c:v>
                </c:pt>
                <c:pt idx="1">
                  <c:v>0.21</c:v>
                </c:pt>
                <c:pt idx="2">
                  <c:v>0.38</c:v>
                </c:pt>
                <c:pt idx="4">
                  <c:v>0.3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업무활동(Work activity) 기반 접근(McKinsey)</c:v>
                </c:pt>
              </c:strCache>
            </c:strRef>
          </c:tx>
          <c:invertIfNegative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독일</c:v>
                </c:pt>
                <c:pt idx="1">
                  <c:v>일본</c:v>
                </c:pt>
                <c:pt idx="2">
                  <c:v>미국</c:v>
                </c:pt>
                <c:pt idx="3">
                  <c:v>한국</c:v>
                </c:pt>
                <c:pt idx="4">
                  <c:v>영국</c:v>
                </c:pt>
              </c:strCache>
            </c:strRef>
          </c:cat>
          <c:val>
            <c:numRef>
              <c:f>Sheet1!$E$2:$E$6</c:f>
              <c:numCache>
                <c:formatCode>0%</c:formatCode>
                <c:ptCount val="5"/>
                <c:pt idx="0">
                  <c:v>0.48</c:v>
                </c:pt>
                <c:pt idx="1">
                  <c:v>0.56000000000000005</c:v>
                </c:pt>
                <c:pt idx="2">
                  <c:v>0.46</c:v>
                </c:pt>
                <c:pt idx="3">
                  <c:v>0.52</c:v>
                </c:pt>
                <c:pt idx="4">
                  <c:v>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7296256"/>
        <c:axId val="97414528"/>
      </c:barChart>
      <c:catAx>
        <c:axId val="147296256"/>
        <c:scaling>
          <c:orientation val="minMax"/>
        </c:scaling>
        <c:delete val="0"/>
        <c:axPos val="b"/>
        <c:majorTickMark val="out"/>
        <c:minorTickMark val="none"/>
        <c:tickLblPos val="nextTo"/>
        <c:crossAx val="97414528"/>
        <c:crosses val="autoZero"/>
        <c:auto val="1"/>
        <c:lblAlgn val="ctr"/>
        <c:lblOffset val="100"/>
        <c:noMultiLvlLbl val="0"/>
      </c:catAx>
      <c:valAx>
        <c:axId val="9741452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7296256"/>
        <c:crosses val="autoZero"/>
        <c:crossBetween val="between"/>
      </c:valAx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Automatable(&gt;70%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0.12</c:v>
                </c:pt>
                <c:pt idx="1">
                  <c:v>0.1</c:v>
                </c:pt>
                <c:pt idx="2">
                  <c:v>0.09</c:v>
                </c:pt>
                <c:pt idx="3">
                  <c:v>0.1</c:v>
                </c:pt>
                <c:pt idx="4">
                  <c:v>0.09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0.06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Change in tasks(50~70% risk)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Sheet1!$A$2:$A$10</c:f>
              <c:strCache>
                <c:ptCount val="9"/>
                <c:pt idx="0">
                  <c:v>독일</c:v>
                </c:pt>
                <c:pt idx="1">
                  <c:v>영국</c:v>
                </c:pt>
                <c:pt idx="2">
                  <c:v>미국</c:v>
                </c:pt>
                <c:pt idx="3">
                  <c:v>노르웨이</c:v>
                </c:pt>
                <c:pt idx="4">
                  <c:v>캐나다</c:v>
                </c:pt>
                <c:pt idx="5">
                  <c:v>스웨덴</c:v>
                </c:pt>
                <c:pt idx="6">
                  <c:v>일본</c:v>
                </c:pt>
                <c:pt idx="7">
                  <c:v>핀란드</c:v>
                </c:pt>
                <c:pt idx="8">
                  <c:v>한국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0.31</c:v>
                </c:pt>
                <c:pt idx="1">
                  <c:v>0.25</c:v>
                </c:pt>
                <c:pt idx="2">
                  <c:v>0.25</c:v>
                </c:pt>
                <c:pt idx="3">
                  <c:v>0.23</c:v>
                </c:pt>
                <c:pt idx="4">
                  <c:v>0.24</c:v>
                </c:pt>
                <c:pt idx="5">
                  <c:v>0.23</c:v>
                </c:pt>
                <c:pt idx="6">
                  <c:v>0.22</c:v>
                </c:pt>
                <c:pt idx="7">
                  <c:v>0.21</c:v>
                </c:pt>
                <c:pt idx="8">
                  <c:v>0.19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147297280"/>
        <c:axId val="141186688"/>
      </c:barChart>
      <c:catAx>
        <c:axId val="147297280"/>
        <c:scaling>
          <c:orientation val="minMax"/>
        </c:scaling>
        <c:delete val="0"/>
        <c:axPos val="b"/>
        <c:majorTickMark val="out"/>
        <c:minorTickMark val="none"/>
        <c:tickLblPos val="nextTo"/>
        <c:crossAx val="141186688"/>
        <c:crosses val="autoZero"/>
        <c:auto val="1"/>
        <c:lblAlgn val="ctr"/>
        <c:lblOffset val="100"/>
        <c:noMultiLvlLbl val="0"/>
      </c:catAx>
      <c:valAx>
        <c:axId val="14118668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7297280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/>
          <a:lstStyle/>
          <a:p>
            <a:pPr>
              <a:defRPr/>
            </a:pPr>
            <a:r>
              <a:rPr lang="ko-KR" altLang="en-US" dirty="0" smtClean="0"/>
              <a:t>직업별 자동화 </a:t>
            </a:r>
            <a:r>
              <a:rPr lang="ko-KR" altLang="en-US" dirty="0" err="1" smtClean="0"/>
              <a:t>위험군</a:t>
            </a:r>
            <a:r>
              <a:rPr lang="ko-KR" altLang="en-US" dirty="0" smtClean="0"/>
              <a:t> 취업자수 </a:t>
            </a:r>
            <a:endParaRPr lang="ko-KR" altLang="en-US" dirty="0"/>
          </a:p>
        </c:rich>
      </c:tx>
      <c:layout/>
      <c:overlay val="0"/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Sheet1!$B$2:$B$10</c:f>
              <c:numCache>
                <c:formatCode>_(* #,##0_);_(* \(#,##0\);_(* "-"_);_(@_)</c:formatCode>
                <c:ptCount val="9"/>
                <c:pt idx="0">
                  <c:v>0</c:v>
                </c:pt>
                <c:pt idx="1">
                  <c:v>0</c:v>
                </c:pt>
                <c:pt idx="2">
                  <c:v>45933.382000000012</c:v>
                </c:pt>
                <c:pt idx="3">
                  <c:v>649857.29399999999</c:v>
                </c:pt>
                <c:pt idx="4">
                  <c:v>668107.66800000053</c:v>
                </c:pt>
                <c:pt idx="5">
                  <c:v>830569.65500000096</c:v>
                </c:pt>
                <c:pt idx="6">
                  <c:v>1681615.3290000011</c:v>
                </c:pt>
                <c:pt idx="7">
                  <c:v>2351170.4220000007</c:v>
                </c:pt>
                <c:pt idx="8">
                  <c:v>3628391.4230000027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중위험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Sheet1!$C$2:$C$10</c:f>
              <c:numCache>
                <c:formatCode>_(* #,##0_);_(* \(#,##0\);_(* "-"_);_(@_)</c:formatCode>
                <c:ptCount val="9"/>
                <c:pt idx="0">
                  <c:v>41126.751000000004</c:v>
                </c:pt>
                <c:pt idx="1">
                  <c:v>1268338.0170000021</c:v>
                </c:pt>
                <c:pt idx="2">
                  <c:v>1219411.7200000007</c:v>
                </c:pt>
                <c:pt idx="3">
                  <c:v>1958232.2129999958</c:v>
                </c:pt>
                <c:pt idx="4">
                  <c:v>1490716.3929999999</c:v>
                </c:pt>
                <c:pt idx="5">
                  <c:v>2718742.029000002</c:v>
                </c:pt>
                <c:pt idx="6">
                  <c:v>1458130.8730000018</c:v>
                </c:pt>
                <c:pt idx="7">
                  <c:v>704945.96100000024</c:v>
                </c:pt>
                <c:pt idx="8">
                  <c:v>951960.72599999979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저위험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/>
              </a:solidFill>
            </a:ln>
          </c:spPr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Sheet1!$D$2:$D$10</c:f>
              <c:numCache>
                <c:formatCode>_(* #,##0_);_(* \(#,##0\);_(* "-"_);_(@_)</c:formatCode>
                <c:ptCount val="9"/>
                <c:pt idx="0">
                  <c:v>262319.7</c:v>
                </c:pt>
                <c:pt idx="1">
                  <c:v>4205603.6230000071</c:v>
                </c:pt>
                <c:pt idx="3">
                  <c:v>240045.8409999999</c:v>
                </c:pt>
                <c:pt idx="4">
                  <c:v>201502.02400000009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열1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관리자</c:v>
                </c:pt>
                <c:pt idx="1">
                  <c:v>전문가 및 관련 종사자</c:v>
                </c:pt>
                <c:pt idx="2">
                  <c:v>농림어업 숙련  종사자</c:v>
                </c:pt>
                <c:pt idx="3">
                  <c:v>서비스 종사자</c:v>
                </c:pt>
                <c:pt idx="4">
                  <c:v>기능원 및 관련 기능 종사자</c:v>
                </c:pt>
                <c:pt idx="5">
                  <c:v>단순노무 종사자</c:v>
                </c:pt>
                <c:pt idx="6">
                  <c:v>장치,기계조작 및 조립종사자</c:v>
                </c:pt>
                <c:pt idx="7">
                  <c:v>판매 종사자</c:v>
                </c:pt>
                <c:pt idx="8">
                  <c:v>사무 종사자</c:v>
                </c:pt>
              </c:strCache>
            </c:strRef>
          </c:cat>
          <c:val>
            <c:numRef>
              <c:f>Sheet1!$E$2:$E$10</c:f>
              <c:numCache>
                <c:formatCode>0.0%</c:formatCode>
                <c:ptCount val="9"/>
                <c:pt idx="0" formatCode="_(* #,##0_);_(* \(#,##0\);_(* &quot;-&quot;_);_(@_)">
                  <c:v>0</c:v>
                </c:pt>
                <c:pt idx="1">
                  <c:v>0.85663067608576027</c:v>
                </c:pt>
                <c:pt idx="2" formatCode="_(* #,##0_);_(* \(#,##0\);_(* &quot;-&quot;_);_(@_)">
                  <c:v>0</c:v>
                </c:pt>
                <c:pt idx="3" formatCode="_(* #,##0_);_(* \(#,##0\);_(* &quot;-&quot;_);_(@_)">
                  <c:v>0</c:v>
                </c:pt>
                <c:pt idx="4" formatCode="_(* #,##0_);_(* \(#,##0\);_(* &quot;-&quot;_);_(@_)">
                  <c:v>0</c:v>
                </c:pt>
                <c:pt idx="5" formatCode="_(* #,##0_);_(* \(#,##0\);_(* &quot;-&quot;_);_(@_)">
                  <c:v>0</c:v>
                </c:pt>
                <c:pt idx="6" formatCode="_(* #,##0_);_(* \(#,##0\);_(* &quot;-&quot;_);_(@_)">
                  <c:v>0</c:v>
                </c:pt>
                <c:pt idx="7" formatCode="_(* #,##0_);_(* \(#,##0\);_(* &quot;-&quot;_);_(@_)">
                  <c:v>0</c:v>
                </c:pt>
                <c:pt idx="8" formatCode="_(* #,##0_);_(* \(#,##0\);_(* &quot;-&quot;_);_(@_)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47299840"/>
        <c:axId val="147612224"/>
      </c:barChart>
      <c:catAx>
        <c:axId val="147299840"/>
        <c:scaling>
          <c:orientation val="minMax"/>
        </c:scaling>
        <c:delete val="0"/>
        <c:axPos val="l"/>
        <c:majorTickMark val="out"/>
        <c:minorTickMark val="none"/>
        <c:tickLblPos val="nextTo"/>
        <c:crossAx val="147612224"/>
        <c:crosses val="autoZero"/>
        <c:auto val="1"/>
        <c:lblAlgn val="ctr"/>
        <c:lblOffset val="100"/>
        <c:noMultiLvlLbl val="0"/>
      </c:catAx>
      <c:valAx>
        <c:axId val="147612224"/>
        <c:scaling>
          <c:orientation val="minMax"/>
        </c:scaling>
        <c:delete val="0"/>
        <c:axPos val="b"/>
        <c:numFmt formatCode="_(* #,##0_);_(* \(#,##0\);_(* &quot;-&quot;_);_(@_)" sourceLinked="1"/>
        <c:majorTickMark val="out"/>
        <c:minorTickMark val="none"/>
        <c:tickLblPos val="nextTo"/>
        <c:crossAx val="147299840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147334656"/>
        <c:axId val="147614528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336192"/>
        <c:axId val="147615104"/>
      </c:barChart>
      <c:catAx>
        <c:axId val="147334656"/>
        <c:scaling>
          <c:orientation val="minMax"/>
        </c:scaling>
        <c:delete val="0"/>
        <c:axPos val="b"/>
        <c:majorTickMark val="out"/>
        <c:minorTickMark val="none"/>
        <c:tickLblPos val="nextTo"/>
        <c:crossAx val="147614528"/>
        <c:crosses val="autoZero"/>
        <c:auto val="1"/>
        <c:lblAlgn val="ctr"/>
        <c:lblOffset val="100"/>
        <c:noMultiLvlLbl val="0"/>
      </c:catAx>
      <c:valAx>
        <c:axId val="147614528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147334656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47615104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147336192"/>
        <c:crosses val="max"/>
        <c:crossBetween val="between"/>
      </c:valAx>
      <c:catAx>
        <c:axId val="147336192"/>
        <c:scaling>
          <c:orientation val="minMax"/>
        </c:scaling>
        <c:delete val="1"/>
        <c:axPos val="b"/>
        <c:majorTickMark val="out"/>
        <c:minorTickMark val="none"/>
        <c:tickLblPos val="nextTo"/>
        <c:crossAx val="14761510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고위험 취업자수</c:v>
                </c:pt>
              </c:strCache>
            </c:strRef>
          </c:tx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Sheet1!$B$2:$B$9</c:f>
              <c:numCache>
                <c:formatCode>_(* #,##0_);_(* \(#,##0\);_(* "-"_);_(@_)</c:formatCode>
                <c:ptCount val="8"/>
                <c:pt idx="0">
                  <c:v>38881.998</c:v>
                </c:pt>
                <c:pt idx="1">
                  <c:v>320145.103</c:v>
                </c:pt>
                <c:pt idx="2">
                  <c:v>605724.48499999999</c:v>
                </c:pt>
                <c:pt idx="3">
                  <c:v>4052534.9989999998</c:v>
                </c:pt>
                <c:pt idx="4">
                  <c:v>1659772.3689999999</c:v>
                </c:pt>
                <c:pt idx="5">
                  <c:v>2972117.568</c:v>
                </c:pt>
                <c:pt idx="6">
                  <c:v>189375.399</c:v>
                </c:pt>
                <c:pt idx="7">
                  <c:v>17093.252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총 쥐업자수</c:v>
                </c:pt>
              </c:strCache>
            </c:strRef>
          </c:tx>
          <c:spPr>
            <a:noFill/>
            <a:ln>
              <a:solidFill>
                <a:schemeClr val="tx1"/>
              </a:solidFill>
              <a:prstDash val="dash"/>
            </a:ln>
          </c:spPr>
          <c:invertIfNegative val="0"/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Sheet1!$C$2:$C$9</c:f>
              <c:numCache>
                <c:formatCode>_(* #,##0_);_(* \(#,##0\);_(* "-"_);_(@_)</c:formatCode>
                <c:ptCount val="8"/>
                <c:pt idx="0">
                  <c:v>313105.56200000003</c:v>
                </c:pt>
                <c:pt idx="1">
                  <c:v>1599995.051</c:v>
                </c:pt>
                <c:pt idx="2">
                  <c:v>2095333.2140000002</c:v>
                </c:pt>
                <c:pt idx="3">
                  <c:v>9169751.5120000001</c:v>
                </c:pt>
                <c:pt idx="4">
                  <c:v>3816559.5949999997</c:v>
                </c:pt>
                <c:pt idx="5">
                  <c:v>8154592.6860000007</c:v>
                </c:pt>
                <c:pt idx="6">
                  <c:v>1136332.2550000001</c:v>
                </c:pt>
                <c:pt idx="7">
                  <c:v>291051.16899999999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100"/>
        <c:axId val="147333120"/>
        <c:axId val="147616832"/>
      </c:barChar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고위험 취업자 비중</c:v>
                </c:pt>
              </c:strCache>
            </c:strRef>
          </c:tx>
          <c:spPr>
            <a:noFill/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Sheet1!$A$2:$A$9</c:f>
              <c:strCache>
                <c:ptCount val="8"/>
                <c:pt idx="0">
                  <c:v>무학</c:v>
                </c:pt>
                <c:pt idx="1">
                  <c:v>초등학교</c:v>
                </c:pt>
                <c:pt idx="2">
                  <c:v>중학교</c:v>
                </c:pt>
                <c:pt idx="3">
                  <c:v>고등학교</c:v>
                </c:pt>
                <c:pt idx="4">
                  <c:v>전문대</c:v>
                </c:pt>
                <c:pt idx="5">
                  <c:v>대학교</c:v>
                </c:pt>
                <c:pt idx="6">
                  <c:v>대학원(석사)</c:v>
                </c:pt>
                <c:pt idx="7">
                  <c:v>대학원(박사)</c:v>
                </c:pt>
              </c:strCache>
            </c:strRef>
          </c:cat>
          <c:val>
            <c:numRef>
              <c:f>Sheet1!$D$2:$D$9</c:f>
              <c:numCache>
                <c:formatCode>0%</c:formatCode>
                <c:ptCount val="8"/>
                <c:pt idx="0">
                  <c:v>0.12418175439502412</c:v>
                </c:pt>
                <c:pt idx="1">
                  <c:v>0.20009130828242794</c:v>
                </c:pt>
                <c:pt idx="2">
                  <c:v>0.28908265327578581</c:v>
                </c:pt>
                <c:pt idx="3">
                  <c:v>0.44194599970311604</c:v>
                </c:pt>
                <c:pt idx="4">
                  <c:v>0.43488705670270034</c:v>
                </c:pt>
                <c:pt idx="5">
                  <c:v>0.36447161525340221</c:v>
                </c:pt>
                <c:pt idx="6">
                  <c:v>0.166654953396531</c:v>
                </c:pt>
                <c:pt idx="7">
                  <c:v>5.8729370710756366E-2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345920"/>
        <c:axId val="147616256"/>
      </c:barChart>
      <c:catAx>
        <c:axId val="147333120"/>
        <c:scaling>
          <c:orientation val="minMax"/>
        </c:scaling>
        <c:delete val="0"/>
        <c:axPos val="b"/>
        <c:majorTickMark val="out"/>
        <c:minorTickMark val="none"/>
        <c:tickLblPos val="nextTo"/>
        <c:crossAx val="147616832"/>
        <c:crosses val="autoZero"/>
        <c:auto val="1"/>
        <c:lblAlgn val="ctr"/>
        <c:lblOffset val="100"/>
        <c:noMultiLvlLbl val="0"/>
      </c:catAx>
      <c:valAx>
        <c:axId val="147616832"/>
        <c:scaling>
          <c:orientation val="minMax"/>
        </c:scaling>
        <c:delete val="0"/>
        <c:axPos val="l"/>
        <c:numFmt formatCode="#,##0_);[Red]\(#,##0\)" sourceLinked="0"/>
        <c:majorTickMark val="out"/>
        <c:minorTickMark val="none"/>
        <c:tickLblPos val="nextTo"/>
        <c:crossAx val="147333120"/>
        <c:crosses val="autoZero"/>
        <c:crossBetween val="between"/>
        <c:dispUnits>
          <c:builtInUnit val="tenThousands"/>
          <c:dispUnitsLbl>
            <c:layout/>
            <c:tx>
              <c:rich>
                <a:bodyPr/>
                <a:lstStyle/>
                <a:p>
                  <a:pPr>
                    <a:defRPr/>
                  </a:pPr>
                  <a:r>
                    <a:rPr lang="ko-KR" altLang="en-US" dirty="0" err="1" smtClean="0"/>
                    <a:t>만명</a:t>
                  </a:r>
                  <a:endParaRPr lang="en-US" altLang="en-US" dirty="0"/>
                </a:p>
              </c:rich>
            </c:tx>
          </c:dispUnitsLbl>
        </c:dispUnits>
      </c:valAx>
      <c:valAx>
        <c:axId val="147616256"/>
        <c:scaling>
          <c:orientation val="minMax"/>
        </c:scaling>
        <c:delete val="1"/>
        <c:axPos val="r"/>
        <c:numFmt formatCode="0%" sourceLinked="1"/>
        <c:majorTickMark val="out"/>
        <c:minorTickMark val="none"/>
        <c:tickLblPos val="nextTo"/>
        <c:crossAx val="147345920"/>
        <c:crosses val="max"/>
        <c:crossBetween val="between"/>
      </c:valAx>
      <c:catAx>
        <c:axId val="147345920"/>
        <c:scaling>
          <c:orientation val="minMax"/>
        </c:scaling>
        <c:delete val="1"/>
        <c:axPos val="b"/>
        <c:majorTickMark val="out"/>
        <c:minorTickMark val="none"/>
        <c:tickLblPos val="nextTo"/>
        <c:crossAx val="147616256"/>
        <c:crosses val="autoZero"/>
        <c:auto val="1"/>
        <c:lblAlgn val="ctr"/>
        <c:lblOffset val="100"/>
        <c:noMultiLvlLbl val="0"/>
      </c:catAx>
    </c:plotArea>
    <c:legend>
      <c:legendPos val="t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5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09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6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2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73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9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5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19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1A0B8-A07A-4DB1-838F-6160FE5F0D98}" type="datetimeFigureOut">
              <a:rPr lang="ko-KR" altLang="en-US" smtClean="0"/>
              <a:t>2018-04-20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367C-FCAA-4B9D-97EE-C6D4911EAD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89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407695"/>
              </p:ext>
            </p:extLst>
          </p:nvPr>
        </p:nvGraphicFramePr>
        <p:xfrm>
          <a:off x="457200" y="1817688"/>
          <a:ext cx="8281988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워크시트" r:id="rId3" imgW="11182320" imgH="4448279" progId="Excel.Sheet.12">
                  <p:embed/>
                </p:oleObj>
              </mc:Choice>
              <mc:Fallback>
                <p:oleObj name="워크시트" r:id="rId3" imgW="11182320" imgH="44482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817688"/>
                        <a:ext cx="8281988" cy="329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735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375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953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661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751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/>
              <a:t>장기 계획</a:t>
            </a:r>
          </a:p>
          <a:p>
            <a:r>
              <a:rPr lang="ko-KR" altLang="ko-KR" dirty="0"/>
              <a:t>적극적 노동시장 정책</a:t>
            </a:r>
          </a:p>
          <a:p>
            <a:r>
              <a:rPr lang="ko-KR" altLang="ko-KR" dirty="0"/>
              <a:t>포용성장</a:t>
            </a:r>
          </a:p>
          <a:p>
            <a:r>
              <a:rPr lang="ko-KR" altLang="ko-KR"/>
              <a:t>교육개혁</a:t>
            </a:r>
          </a:p>
        </p:txBody>
      </p:sp>
    </p:spTree>
    <p:extLst>
      <p:ext uri="{BB962C8B-B14F-4D97-AF65-F5344CB8AC3E}">
        <p14:creationId xmlns:p14="http://schemas.microsoft.com/office/powerpoint/2010/main" val="653369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985976" y="4983805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5985976" y="3950898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Simplest features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5985976" y="2917995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Most complex </a:t>
            </a:r>
            <a:r>
              <a:rPr lang="en-US" altLang="ko-KR" sz="1400" dirty="0"/>
              <a:t>features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5985976" y="1885091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Mapping from features</a:t>
            </a:r>
            <a:endParaRPr lang="ko-KR" altLang="en-US" sz="1400" dirty="0"/>
          </a:p>
        </p:txBody>
      </p:sp>
      <p:cxnSp>
        <p:nvCxnSpPr>
          <p:cNvPr id="25" name="직선 화살표 연결선 24"/>
          <p:cNvCxnSpPr/>
          <p:nvPr/>
        </p:nvCxnSpPr>
        <p:spPr>
          <a:xfrm flipV="1">
            <a:off x="6647139" y="2682597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6647139" y="3715501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647139" y="4748405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5985976" y="852187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6647139" y="1649693"/>
            <a:ext cx="0" cy="18734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414892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입력</a:t>
            </a:r>
            <a:endParaRPr lang="ko-KR" altLang="en-US" sz="1400" dirty="0"/>
          </a:p>
        </p:txBody>
      </p:sp>
      <p:sp>
        <p:nvSpPr>
          <p:cNvPr id="65" name="직사각형 64"/>
          <p:cNvSpPr/>
          <p:nvPr/>
        </p:nvSpPr>
        <p:spPr>
          <a:xfrm>
            <a:off x="4414892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Hand-designed </a:t>
            </a:r>
            <a:r>
              <a:rPr lang="en-US" altLang="ko-KR" sz="1400" dirty="0" smtClean="0"/>
              <a:t>features</a:t>
            </a:r>
            <a:endParaRPr lang="ko-KR" altLang="en-US" sz="1400" dirty="0"/>
          </a:p>
        </p:txBody>
      </p:sp>
      <p:sp>
        <p:nvSpPr>
          <p:cNvPr id="66" name="직사각형 65"/>
          <p:cNvSpPr/>
          <p:nvPr/>
        </p:nvSpPr>
        <p:spPr>
          <a:xfrm>
            <a:off x="4414892" y="2917994"/>
            <a:ext cx="1322328" cy="7494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Mapping from features</a:t>
            </a:r>
            <a:endParaRPr lang="ko-KR" altLang="en-US" sz="1400" dirty="0"/>
          </a:p>
        </p:txBody>
      </p:sp>
      <p:sp>
        <p:nvSpPr>
          <p:cNvPr id="67" name="타원 66"/>
          <p:cNvSpPr/>
          <p:nvPr/>
        </p:nvSpPr>
        <p:spPr>
          <a:xfrm>
            <a:off x="4414892" y="1885090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68" name="직선 화살표 연결선 67"/>
          <p:cNvCxnSpPr/>
          <p:nvPr/>
        </p:nvCxnSpPr>
        <p:spPr>
          <a:xfrm flipV="1">
            <a:off x="5076055" y="2682596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V="1">
            <a:off x="5076055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076055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2843808" y="498380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입</a:t>
            </a:r>
            <a:r>
              <a:rPr lang="ko-KR" altLang="en-US" sz="1400" dirty="0"/>
              <a:t>력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843808" y="3950898"/>
            <a:ext cx="1322328" cy="749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Hand-designed program</a:t>
            </a:r>
            <a:endParaRPr lang="ko-KR" altLang="en-US" sz="1400" dirty="0"/>
          </a:p>
        </p:txBody>
      </p:sp>
      <p:sp>
        <p:nvSpPr>
          <p:cNvPr id="76" name="타원 75"/>
          <p:cNvSpPr/>
          <p:nvPr/>
        </p:nvSpPr>
        <p:spPr>
          <a:xfrm>
            <a:off x="2843808" y="2917994"/>
            <a:ext cx="1322328" cy="74945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출력</a:t>
            </a:r>
            <a:endParaRPr lang="ko-KR" altLang="en-US" sz="1400" dirty="0"/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3504971" y="3715500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V="1">
            <a:off x="3504971" y="4748404"/>
            <a:ext cx="0" cy="18734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843808" y="5805264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규칙기반 인공지능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427984" y="5835469"/>
            <a:ext cx="13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과</a:t>
            </a:r>
            <a:r>
              <a:rPr lang="ko-KR" altLang="en-US" dirty="0"/>
              <a:t>거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5976713" y="5835469"/>
            <a:ext cx="132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현재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기계학습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err="1" smtClean="0"/>
              <a:t>딥러닝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74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36750" y="2118677"/>
            <a:ext cx="5270500" cy="26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8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인공지능과 사람의 대결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95536" y="1916832"/>
            <a:ext cx="8136904" cy="864096"/>
            <a:chOff x="395536" y="2492896"/>
            <a:chExt cx="8136904" cy="864096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1101101" y="3039932"/>
              <a:ext cx="6768000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타원 5"/>
            <p:cNvSpPr/>
            <p:nvPr/>
          </p:nvSpPr>
          <p:spPr>
            <a:xfrm>
              <a:off x="2815342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4564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오델로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16" name="타원 15"/>
            <p:cNvSpPr/>
            <p:nvPr/>
          </p:nvSpPr>
          <p:spPr>
            <a:xfrm>
              <a:off x="3541848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1029094" y="2982438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5241574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636523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7085316" y="296792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7812360" y="2975474"/>
              <a:ext cx="108000" cy="10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5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1980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1025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체커</a:t>
              </a:r>
              <a:r>
                <a:rPr lang="en-US" altLang="ko-KR" sz="1200" dirty="0" smtClean="0"/>
                <a:t/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보드게임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9573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1995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944282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체스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44008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제퍼디</a:t>
              </a:r>
              <a:r>
                <a:rPr lang="en-US" altLang="ko-KR" sz="1200" dirty="0" smtClean="0"/>
                <a:t>!</a:t>
              </a:r>
              <a:br>
                <a:rPr lang="en-US" altLang="ko-KR" sz="1200" dirty="0" smtClean="0"/>
              </a:br>
              <a:r>
                <a:rPr lang="en-US" altLang="ko-KR" sz="1200" dirty="0" smtClean="0"/>
                <a:t>(</a:t>
              </a:r>
              <a:r>
                <a:rPr lang="ko-KR" altLang="en-US" sz="1200" dirty="0" err="1" smtClean="0"/>
                <a:t>퀴즈쇼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67670" y="2492896"/>
              <a:ext cx="1296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err="1" smtClean="0"/>
                <a:t>아타리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(</a:t>
              </a:r>
              <a:r>
                <a:rPr lang="ko-KR" altLang="en-US" sz="1200" dirty="0" smtClean="0"/>
                <a:t>비디오 게임</a:t>
              </a:r>
              <a:r>
                <a:rPr lang="en-US" altLang="ko-KR" sz="1200" dirty="0" smtClean="0"/>
                <a:t>)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16216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바둑</a:t>
              </a:r>
              <a:endParaRPr lang="ko-KR" altLang="en-US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07268" y="2585229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포커</a:t>
              </a:r>
              <a:endParaRPr lang="ko-KR" altLang="en-US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944844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1997</a:t>
              </a:r>
              <a:endParaRPr lang="ko-KR" altLang="en-US" sz="12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6440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2011</a:t>
              </a:r>
              <a:endParaRPr lang="ko-KR" altLang="en-US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67108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2015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13827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2016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236296" y="3079993"/>
              <a:ext cx="1296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2017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860106" y="3007985"/>
            <a:ext cx="263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주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인간 고수와의 대결 승리 시점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0393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69169"/>
              </p:ext>
            </p:extLst>
          </p:nvPr>
        </p:nvGraphicFramePr>
        <p:xfrm>
          <a:off x="5400092" y="2915698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515996"/>
              </p:ext>
            </p:extLst>
          </p:nvPr>
        </p:nvGraphicFramePr>
        <p:xfrm>
          <a:off x="1115616" y="2915698"/>
          <a:ext cx="288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/>
                <a:gridCol w="1440000"/>
              </a:tblGrid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144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9652" y="2390884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71800" y="23908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비정형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34197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인지적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512" y="48599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육체적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115616" y="2893926"/>
            <a:ext cx="1440160" cy="29160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5536" y="5994319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자동화 가능영역</a:t>
            </a:r>
            <a:r>
              <a:rPr lang="en-US" altLang="ko-KR" dirty="0" smtClean="0">
                <a:solidFill>
                  <a:srgbClr val="C00000"/>
                </a:solidFill>
              </a:rPr>
              <a:t/>
            </a:r>
            <a:br>
              <a:rPr lang="en-US" altLang="ko-KR" dirty="0" smtClean="0">
                <a:solidFill>
                  <a:srgbClr val="C00000"/>
                </a:solidFill>
              </a:rPr>
            </a:b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정형화된 업무에 국한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24128" y="2390884"/>
            <a:ext cx="82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정형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056276" y="2390884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비정형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63988" y="341975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인지적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463988" y="485991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육체적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00092" y="2893926"/>
            <a:ext cx="2844316" cy="29160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20072" y="6009502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자동화 가능영역</a:t>
            </a:r>
            <a:endParaRPr lang="en-US" altLang="ko-KR" dirty="0" smtClean="0">
              <a:solidFill>
                <a:srgbClr val="C0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일부 </a:t>
            </a:r>
            <a:r>
              <a:rPr lang="ko-KR" altLang="en-US" dirty="0" err="1" smtClean="0">
                <a:solidFill>
                  <a:srgbClr val="C00000"/>
                </a:solidFill>
              </a:rPr>
              <a:t>업무외에</a:t>
            </a:r>
            <a:r>
              <a:rPr lang="ko-KR" altLang="en-US" dirty="0" smtClean="0">
                <a:solidFill>
                  <a:srgbClr val="C00000"/>
                </a:solidFill>
              </a:rPr>
              <a:t> 전분야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2370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err="1" smtClean="0"/>
              <a:t>Autor</a:t>
            </a:r>
            <a:r>
              <a:rPr lang="en-US" altLang="ko-KR" u="sng" dirty="0"/>
              <a:t> </a:t>
            </a:r>
            <a:r>
              <a:rPr lang="en-US" altLang="ko-KR" u="sng" dirty="0" smtClean="0"/>
              <a:t>et al.(2003)</a:t>
            </a:r>
            <a:endParaRPr lang="ko-KR" alt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5400092" y="177281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u="sng" dirty="0" smtClean="0"/>
              <a:t>Frey &amp; Osborne(2013)</a:t>
            </a:r>
            <a:endParaRPr lang="ko-KR" altLang="en-US" u="sng" dirty="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자동화 가능영역의 확장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549446" y="4067826"/>
            <a:ext cx="684076" cy="597836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577910" y="4091364"/>
            <a:ext cx="702502" cy="5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7607222" y="4101680"/>
            <a:ext cx="612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09" y="6992564"/>
            <a:ext cx="8235950" cy="500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79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/>
              <a:t>인공지능의 발전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763688" y="852187"/>
            <a:ext cx="4464496" cy="5906612"/>
            <a:chOff x="2267744" y="852187"/>
            <a:chExt cx="4464496" cy="5906612"/>
          </a:xfrm>
        </p:grpSpPr>
        <p:sp>
          <p:nvSpPr>
            <p:cNvPr id="19" name="타원 18"/>
            <p:cNvSpPr/>
            <p:nvPr/>
          </p:nvSpPr>
          <p:spPr>
            <a:xfrm>
              <a:off x="5409912" y="4983805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409912" y="3950898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 smtClean="0"/>
                <a:t>저수준</a:t>
              </a:r>
              <a:r>
                <a:rPr lang="ko-KR" altLang="en-US" sz="1400" dirty="0" smtClean="0"/>
                <a:t> 특성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ko-KR" altLang="en-US" sz="1400" dirty="0" smtClean="0"/>
                <a:t>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409912" y="2917995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고수준 특성 추출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09912" y="1885091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모델 학습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en-US" altLang="ko-KR" sz="1400" dirty="0"/>
                <a:t>(</a:t>
              </a:r>
              <a:r>
                <a:rPr lang="ko-KR" altLang="en-US" sz="1400" dirty="0"/>
                <a:t>특성 </a:t>
              </a:r>
              <a:r>
                <a:rPr lang="ko-KR" altLang="en-US" sz="1400" dirty="0" err="1"/>
                <a:t>매핑</a:t>
              </a:r>
              <a:r>
                <a:rPr lang="en-US" altLang="ko-KR" sz="1400" dirty="0"/>
                <a:t>)</a:t>
              </a:r>
              <a:br>
                <a:rPr lang="en-US" altLang="ko-KR" sz="1400" dirty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V="1">
              <a:off x="6071075" y="2682597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6071075" y="3715501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V="1">
              <a:off x="6071075" y="4748405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5409912" y="852187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6071075" y="1649693"/>
              <a:ext cx="0" cy="1873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타원 63"/>
            <p:cNvSpPr/>
            <p:nvPr/>
          </p:nvSpPr>
          <p:spPr>
            <a:xfrm>
              <a:off x="3838828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입력</a:t>
              </a:r>
              <a:endParaRPr lang="ko-KR" altLang="en-US" sz="1400" dirty="0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3838828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특성 추출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838828" y="2917994"/>
              <a:ext cx="1322328" cy="7494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모델 학습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dirty="0" smtClean="0"/>
                <a:t>(</a:t>
              </a:r>
              <a:r>
                <a:rPr lang="ko-KR" altLang="en-US" sz="1400" dirty="0" smtClean="0"/>
                <a:t>특성 </a:t>
              </a:r>
              <a:r>
                <a:rPr lang="ko-KR" altLang="en-US" sz="1400" dirty="0" err="1" smtClean="0"/>
                <a:t>매핑</a:t>
              </a:r>
              <a:r>
                <a:rPr lang="en-US" altLang="ko-KR" sz="1400" dirty="0" smtClean="0"/>
                <a:t>)</a:t>
              </a:r>
              <a:br>
                <a:rPr lang="en-US" altLang="ko-KR" sz="1400" dirty="0" smtClean="0"/>
              </a:br>
              <a:r>
                <a:rPr lang="en-US" altLang="ko-KR" sz="1400" b="1" u="sng" dirty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>
                  <a:solidFill>
                    <a:srgbClr val="C00000"/>
                  </a:solidFill>
                </a:rPr>
                <a:t>컴퓨터</a:t>
              </a:r>
              <a:r>
                <a:rPr lang="en-US" altLang="ko-KR" sz="1400" b="1" u="sng" dirty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838828" y="1885090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68" name="직선 화살표 연결선 67"/>
            <p:cNvCxnSpPr/>
            <p:nvPr/>
          </p:nvCxnSpPr>
          <p:spPr>
            <a:xfrm flipV="1">
              <a:off x="4499991" y="2682596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/>
            <p:nvPr/>
          </p:nvCxnSpPr>
          <p:spPr>
            <a:xfrm flipV="1">
              <a:off x="4499991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V="1">
              <a:off x="4499991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타원 73"/>
            <p:cNvSpPr/>
            <p:nvPr/>
          </p:nvSpPr>
          <p:spPr>
            <a:xfrm>
              <a:off x="2267744" y="498380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입</a:t>
              </a:r>
              <a:r>
                <a:rPr lang="ko-KR" altLang="en-US" sz="1400" dirty="0"/>
                <a:t>력</a:t>
              </a: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267744" y="3950898"/>
              <a:ext cx="1322328" cy="74945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프로그램 작성</a:t>
              </a:r>
              <a:r>
                <a:rPr lang="en-US" altLang="ko-KR" sz="1400" dirty="0" smtClean="0"/>
                <a:t/>
              </a:r>
              <a:br>
                <a:rPr lang="en-US" altLang="ko-KR" sz="1400" dirty="0" smtClean="0"/>
              </a:b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(</a:t>
              </a:r>
              <a:r>
                <a:rPr lang="ko-KR" altLang="en-US" sz="1400" b="1" u="sng" dirty="0" smtClean="0">
                  <a:solidFill>
                    <a:srgbClr val="C00000"/>
                  </a:solidFill>
                </a:rPr>
                <a:t>사람</a:t>
              </a:r>
              <a:r>
                <a:rPr lang="en-US" altLang="ko-KR" sz="1400" b="1" u="sng" dirty="0" smtClean="0">
                  <a:solidFill>
                    <a:srgbClr val="C00000"/>
                  </a:solidFill>
                </a:rPr>
                <a:t>)</a:t>
              </a:r>
              <a:endParaRPr lang="ko-KR" altLang="en-US" sz="1400" b="1" u="sng" dirty="0">
                <a:solidFill>
                  <a:srgbClr val="C00000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267744" y="2917994"/>
              <a:ext cx="1322328" cy="74945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/>
                <a:t>출력</a:t>
              </a:r>
              <a:endParaRPr lang="ko-KR" altLang="en-US" sz="1400" dirty="0"/>
            </a:p>
          </p:txBody>
        </p:sp>
        <p:cxnSp>
          <p:nvCxnSpPr>
            <p:cNvPr id="79" name="직선 화살표 연결선 78"/>
            <p:cNvCxnSpPr/>
            <p:nvPr/>
          </p:nvCxnSpPr>
          <p:spPr>
            <a:xfrm flipV="1">
              <a:off x="2928907" y="3715500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V="1">
              <a:off x="2928907" y="4748404"/>
              <a:ext cx="0" cy="1873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2267744" y="5805264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규칙기반 인공지능</a:t>
              </a:r>
              <a:endParaRPr lang="ko-KR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51920" y="5835469"/>
              <a:ext cx="132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과</a:t>
              </a:r>
              <a:r>
                <a:rPr lang="ko-KR" altLang="en-US" dirty="0"/>
                <a:t>거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endParaRPr lang="ko-KR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400649" y="5835469"/>
              <a:ext cx="13223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smtClean="0"/>
                <a:t>현재 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smtClean="0"/>
                <a:t>기계학습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(</a:t>
              </a:r>
              <a:r>
                <a:rPr lang="ko-KR" altLang="en-US" dirty="0" smtClean="0"/>
                <a:t>예</a:t>
              </a:r>
              <a:r>
                <a:rPr lang="en-US" altLang="ko-KR" dirty="0" smtClean="0"/>
                <a:t>: </a:t>
              </a:r>
              <a:r>
                <a:rPr lang="ko-KR" altLang="en-US" dirty="0" err="1" smtClean="0"/>
                <a:t>딥러닝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023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자동화 고위험군 일자리 </a:t>
            </a:r>
            <a:r>
              <a:rPr lang="ko-KR" altLang="en-US" dirty="0" smtClean="0"/>
              <a:t>비중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0011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656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b="1" dirty="0"/>
              <a:t>&lt;</a:t>
            </a:r>
            <a:r>
              <a:rPr lang="ko-KR" altLang="ko-KR" sz="2400" b="1" dirty="0"/>
              <a:t>연구 방법론에 따른 </a:t>
            </a:r>
            <a:r>
              <a:rPr lang="ko-KR" altLang="ko-KR" sz="2400" b="1" dirty="0" err="1"/>
              <a:t>고위험</a:t>
            </a:r>
            <a:r>
              <a:rPr lang="ko-KR" altLang="ko-KR" sz="2400" b="1" dirty="0"/>
              <a:t> </a:t>
            </a:r>
            <a:r>
              <a:rPr lang="ko-KR" altLang="en-US" sz="2400" b="1" dirty="0" smtClean="0"/>
              <a:t>일자리</a:t>
            </a:r>
            <a:r>
              <a:rPr lang="ko-KR" altLang="ko-KR" sz="2400" b="1" dirty="0" smtClean="0"/>
              <a:t> </a:t>
            </a:r>
            <a:r>
              <a:rPr lang="ko-KR" altLang="ko-KR" sz="2400" b="1" dirty="0"/>
              <a:t>비중</a:t>
            </a:r>
            <a:r>
              <a:rPr lang="en-US" altLang="ko-KR" sz="2400" b="1" dirty="0"/>
              <a:t>&gt;</a:t>
            </a:r>
            <a:endParaRPr lang="ko-KR" altLang="ko-KR" sz="24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786361"/>
              </p:ext>
            </p:extLst>
          </p:nvPr>
        </p:nvGraphicFramePr>
        <p:xfrm>
          <a:off x="457200" y="1124744"/>
          <a:ext cx="8229600" cy="5001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466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&lt;OECD(2016)</a:t>
            </a:r>
            <a:r>
              <a:rPr lang="ko-KR" altLang="ko-KR" b="1" dirty="0"/>
              <a:t>의 과업기반 접근에 따른 취업자 비중</a:t>
            </a:r>
            <a:r>
              <a:rPr lang="en-US" altLang="ko-KR" b="1" dirty="0"/>
              <a:t>&gt;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3156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004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37425"/>
              </p:ext>
            </p:extLst>
          </p:nvPr>
        </p:nvGraphicFramePr>
        <p:xfrm>
          <a:off x="684213" y="549275"/>
          <a:ext cx="7596187" cy="418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워크시트" r:id="rId3" imgW="7324830" imgH="4029033" progId="Excel.Sheet.8">
                  <p:embed followColorScheme="full"/>
                </p:oleObj>
              </mc:Choice>
              <mc:Fallback>
                <p:oleObj name="워크시트" r:id="rId3" imgW="7324830" imgH="4029033" progId="Excel.Shee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596187" cy="418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25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532127"/>
              </p:ext>
            </p:extLst>
          </p:nvPr>
        </p:nvGraphicFramePr>
        <p:xfrm>
          <a:off x="457200" y="692696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120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146</Words>
  <Application>Microsoft Office PowerPoint</Application>
  <PresentationFormat>화면 슬라이드 쇼(4:3)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테마</vt:lpstr>
      <vt:lpstr>워크시트</vt:lpstr>
      <vt:lpstr>PowerPoint 프레젠테이션</vt:lpstr>
      <vt:lpstr>인공지능과 사람의 대결</vt:lpstr>
      <vt:lpstr>PowerPoint 프레젠테이션</vt:lpstr>
      <vt:lpstr>인공지능의 발전</vt:lpstr>
      <vt:lpstr>자동화 고위험군 일자리 비중</vt:lpstr>
      <vt:lpstr>&lt;연구 방법론에 따른 고위험 일자리 비중&gt;</vt:lpstr>
      <vt:lpstr>&lt;OECD(2016)의 과업기반 접근에 따른 취업자 비중&gt;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kunwoo.kim</dc:creator>
  <cp:lastModifiedBy>kunwoo.kim</cp:lastModifiedBy>
  <cp:revision>37</cp:revision>
  <dcterms:created xsi:type="dcterms:W3CDTF">2018-04-16T00:33:12Z</dcterms:created>
  <dcterms:modified xsi:type="dcterms:W3CDTF">2018-04-20T08:57:32Z</dcterms:modified>
</cp:coreProperties>
</file>