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3" r:id="rId4"/>
    <p:sldId id="292" r:id="rId5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그림" id="{EBEAC0E7-7E96-485F-AC0E-DDE0B87529D2}">
          <p14:sldIdLst/>
        </p14:section>
        <p14:section name="표" id="{75EB8806-B28A-4D89-A241-1A4C6A937867}">
          <p14:sldIdLst>
            <p14:sldId id="289"/>
            <p14:sldId id="290"/>
            <p14:sldId id="293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96" y="-29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9753086419753086"/>
          <c:y val="0.13104327189594789"/>
          <c:w val="0.43518518518518517"/>
          <c:h val="0.7468943073551418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저위험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dLbls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관리자</c:v>
                </c:pt>
                <c:pt idx="1">
                  <c:v>전문가 및 관련</c:v>
                </c:pt>
                <c:pt idx="3">
                  <c:v>농림어업 숙련자</c:v>
                </c:pt>
                <c:pt idx="4">
                  <c:v>서비스</c:v>
                </c:pt>
                <c:pt idx="5">
                  <c:v>기능원 및 관련</c:v>
                </c:pt>
                <c:pt idx="6">
                  <c:v>단순노무</c:v>
                </c:pt>
                <c:pt idx="8">
                  <c:v>장치,기계조작 및 조립</c:v>
                </c:pt>
                <c:pt idx="9">
                  <c:v>판매</c:v>
                </c:pt>
                <c:pt idx="10">
                  <c:v>사무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0.85956044679527321</c:v>
                </c:pt>
                <c:pt idx="1">
                  <c:v>0.76829529790164164</c:v>
                </c:pt>
                <c:pt idx="3">
                  <c:v>0</c:v>
                </c:pt>
                <c:pt idx="4">
                  <c:v>6.6530244474884537E-2</c:v>
                </c:pt>
                <c:pt idx="5">
                  <c:v>8.5370417791235068E-2</c:v>
                </c:pt>
                <c:pt idx="6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중위험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관리자</c:v>
                </c:pt>
                <c:pt idx="1">
                  <c:v>전문가 및 관련</c:v>
                </c:pt>
                <c:pt idx="3">
                  <c:v>농림어업 숙련자</c:v>
                </c:pt>
                <c:pt idx="4">
                  <c:v>서비스</c:v>
                </c:pt>
                <c:pt idx="5">
                  <c:v>기능원 및 관련</c:v>
                </c:pt>
                <c:pt idx="6">
                  <c:v>단순노무</c:v>
                </c:pt>
                <c:pt idx="8">
                  <c:v>장치,기계조작 및 조립</c:v>
                </c:pt>
                <c:pt idx="9">
                  <c:v>판매</c:v>
                </c:pt>
                <c:pt idx="10">
                  <c:v>사무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0.1404395532047267</c:v>
                </c:pt>
                <c:pt idx="1">
                  <c:v>0.23029038395082335</c:v>
                </c:pt>
                <c:pt idx="3">
                  <c:v>0.8971438591777946</c:v>
                </c:pt>
                <c:pt idx="4">
                  <c:v>0.67754033612028952</c:v>
                </c:pt>
                <c:pt idx="5">
                  <c:v>0.53403043122323457</c:v>
                </c:pt>
                <c:pt idx="6">
                  <c:v>0.60152657728663983</c:v>
                </c:pt>
                <c:pt idx="8">
                  <c:v>0.41049749663810525</c:v>
                </c:pt>
                <c:pt idx="9">
                  <c:v>0.22096555705679721</c:v>
                </c:pt>
                <c:pt idx="10">
                  <c:v>0.13755101780494222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고위험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관리자</c:v>
                </c:pt>
                <c:pt idx="1">
                  <c:v>전문가 및 관련</c:v>
                </c:pt>
                <c:pt idx="3">
                  <c:v>농림어업 숙련자</c:v>
                </c:pt>
                <c:pt idx="4">
                  <c:v>서비스</c:v>
                </c:pt>
                <c:pt idx="5">
                  <c:v>기능원 및 관련</c:v>
                </c:pt>
                <c:pt idx="6">
                  <c:v>단순노무</c:v>
                </c:pt>
                <c:pt idx="8">
                  <c:v>장치,기계조작 및 조립</c:v>
                </c:pt>
                <c:pt idx="9">
                  <c:v>판매</c:v>
                </c:pt>
                <c:pt idx="10">
                  <c:v>사무</c:v>
                </c:pt>
              </c:strCache>
            </c:strRef>
          </c:cat>
          <c:val>
            <c:numRef>
              <c:f>Sheet1!$D$2:$D$12</c:f>
              <c:numCache>
                <c:formatCode>0.0%</c:formatCode>
                <c:ptCount val="11"/>
                <c:pt idx="0">
                  <c:v>0</c:v>
                </c:pt>
                <c:pt idx="1">
                  <c:v>1.414318147535093E-3</c:v>
                </c:pt>
                <c:pt idx="3" formatCode="0%">
                  <c:v>0.10285614082220539</c:v>
                </c:pt>
                <c:pt idx="4" formatCode="0%">
                  <c:v>0.25592941940482583</c:v>
                </c:pt>
                <c:pt idx="5" formatCode="0%">
                  <c:v>0.38059915098553032</c:v>
                </c:pt>
                <c:pt idx="6" formatCode="0%">
                  <c:v>0.39847342271336023</c:v>
                </c:pt>
                <c:pt idx="8" formatCode="0%">
                  <c:v>0.58950250336189469</c:v>
                </c:pt>
                <c:pt idx="9" formatCode="0%">
                  <c:v>0.77903444294320279</c:v>
                </c:pt>
                <c:pt idx="10" formatCode="0%">
                  <c:v>0.86244898219505783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75099904"/>
        <c:axId val="119429312"/>
      </c:barChart>
      <c:catAx>
        <c:axId val="175099904"/>
        <c:scaling>
          <c:orientation val="minMax"/>
        </c:scaling>
        <c:delete val="0"/>
        <c:axPos val="l"/>
        <c:majorTickMark val="out"/>
        <c:minorTickMark val="none"/>
        <c:tickLblPos val="nextTo"/>
        <c:crossAx val="119429312"/>
        <c:crosses val="autoZero"/>
        <c:auto val="1"/>
        <c:lblAlgn val="ctr"/>
        <c:lblOffset val="100"/>
        <c:noMultiLvlLbl val="0"/>
      </c:catAx>
      <c:valAx>
        <c:axId val="119429312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crossAx val="175099904"/>
        <c:crosses val="autoZero"/>
        <c:crossBetween val="between"/>
      </c:valAx>
      <c:spPr>
        <a:ln>
          <a:noFill/>
        </a:ln>
      </c:spPr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9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2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3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9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A0B8-A07A-4DB1-838F-6160FE5F0D98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9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차트</a:t>
            </a:r>
            <a:r>
              <a:rPr lang="en-US" altLang="ko-KR" dirty="0" smtClean="0"/>
              <a:t>.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우리나라 자동화 </a:t>
            </a:r>
            <a:r>
              <a:rPr lang="ko-KR" altLang="en-US" dirty="0" err="1" smtClean="0"/>
              <a:t>위험별</a:t>
            </a:r>
            <a:r>
              <a:rPr lang="ko-KR" altLang="en-US" dirty="0" smtClean="0"/>
              <a:t> 취업자 현황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021390"/>
              </p:ext>
            </p:extLst>
          </p:nvPr>
        </p:nvGraphicFramePr>
        <p:xfrm>
          <a:off x="457200" y="1600200"/>
          <a:ext cx="75711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796"/>
                <a:gridCol w="1892796"/>
                <a:gridCol w="1892796"/>
                <a:gridCol w="18927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위험군</a:t>
                      </a:r>
                      <a:r>
                        <a:rPr lang="ko-KR" altLang="en-US" dirty="0" smtClean="0"/>
                        <a:t> 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대체확률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취업자수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만명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취업자 비중</a:t>
                      </a:r>
                      <a:r>
                        <a:rPr lang="en-US" altLang="ko-KR" dirty="0" smtClean="0"/>
                        <a:t>(%)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저위험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 </a:t>
                      </a:r>
                      <a:r>
                        <a:rPr lang="ko-KR" altLang="en-US" dirty="0" smtClean="0"/>
                        <a:t>미만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18%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중위험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0.3~0.7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미만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1,036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39%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고위험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0.7 </a:t>
                      </a:r>
                      <a:r>
                        <a:rPr lang="ko-KR" altLang="en-US" dirty="0" smtClean="0"/>
                        <a:t>이상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1,136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43%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62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차트</a:t>
            </a:r>
            <a:r>
              <a:rPr lang="en-US" altLang="ko-KR" dirty="0"/>
              <a:t> </a:t>
            </a:r>
            <a:r>
              <a:rPr lang="en-US" altLang="ko-KR" dirty="0" smtClean="0"/>
              <a:t>B. </a:t>
            </a:r>
            <a:r>
              <a:rPr lang="ko-KR" altLang="en-US" dirty="0" smtClean="0"/>
              <a:t>직업별 자동화 </a:t>
            </a:r>
            <a:r>
              <a:rPr lang="ko-KR" altLang="en-US" dirty="0" err="1" smtClean="0"/>
              <a:t>위험군</a:t>
            </a:r>
            <a:r>
              <a:rPr lang="ko-KR" altLang="en-US" dirty="0" smtClean="0"/>
              <a:t> 비중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35535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24328" y="2348880"/>
            <a:ext cx="10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고위험</a:t>
            </a:r>
            <a:r>
              <a:rPr lang="ko-KR" altLang="en-US" sz="1600" dirty="0" smtClean="0"/>
              <a:t> 직업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524328" y="3704259"/>
            <a:ext cx="10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중위험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직업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524328" y="5014917"/>
            <a:ext cx="10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저</a:t>
            </a:r>
            <a:r>
              <a:rPr lang="ko-KR" altLang="en-US" sz="1600" dirty="0" err="1" smtClean="0"/>
              <a:t>위험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직업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086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페이지 교체 문구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한편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단순노무 종사자</a:t>
            </a:r>
            <a:r>
              <a:rPr lang="en-US" altLang="ko-KR" dirty="0" smtClean="0"/>
              <a:t>’, ‘</a:t>
            </a:r>
            <a:r>
              <a:rPr lang="ko-KR" altLang="en-US" dirty="0" err="1" smtClean="0"/>
              <a:t>기능원</a:t>
            </a:r>
            <a:r>
              <a:rPr lang="ko-KR" altLang="en-US" dirty="0" smtClean="0"/>
              <a:t> 및 관련 종사자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서비스 종사자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농림어업 </a:t>
            </a:r>
            <a:r>
              <a:rPr lang="ko-KR" altLang="en-US" dirty="0" err="1" smtClean="0"/>
              <a:t>숙련자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등은 고위험군 취업자보다 중위험군 취업자 비중이 높게 나타나 </a:t>
            </a:r>
            <a:r>
              <a:rPr lang="en-US" altLang="ko-KR" dirty="0" smtClean="0"/>
              <a:t>3</a:t>
            </a:r>
            <a:r>
              <a:rPr lang="ko-KR" altLang="en-US" dirty="0" smtClean="0"/>
              <a:t>대 </a:t>
            </a:r>
            <a:r>
              <a:rPr lang="ko-KR" altLang="en-US" dirty="0" err="1" smtClean="0"/>
              <a:t>고위험</a:t>
            </a:r>
            <a:r>
              <a:rPr lang="ko-KR" altLang="en-US" dirty="0" smtClean="0"/>
              <a:t> 직업과는 다른 양상을 보여주었다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차트 </a:t>
            </a:r>
            <a:r>
              <a:rPr lang="en-US" altLang="ko-KR" dirty="0" smtClean="0"/>
              <a:t>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6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P13.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문단 마지막에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비교역재로</a:t>
            </a:r>
            <a:r>
              <a:rPr lang="ko-KR" altLang="en-US" dirty="0" smtClean="0"/>
              <a:t> 인식되었던 서비스가 인터넷을 통해서 원격으로 공급되면서 일자리를 대체할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디지털 무역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통상 갈등의 요인으로 급부상할 가능성도 배제할 수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325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4350</TotalTime>
  <Words>122</Words>
  <Application>Microsoft Office PowerPoint</Application>
  <PresentationFormat>화면 슬라이드 쇼(4:3)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차트. A 우리나라 자동화 위험별 취업자 현황</vt:lpstr>
      <vt:lpstr>차트 B. 직업별 자동화 위험군 비중</vt:lpstr>
      <vt:lpstr>8페이지 교체 문구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kunwoo.kim</dc:creator>
  <cp:lastModifiedBy>kunwoo.kim</cp:lastModifiedBy>
  <cp:revision>92</cp:revision>
  <cp:lastPrinted>2018-04-27T05:51:17Z</cp:lastPrinted>
  <dcterms:created xsi:type="dcterms:W3CDTF">2018-04-16T00:33:12Z</dcterms:created>
  <dcterms:modified xsi:type="dcterms:W3CDTF">2018-05-14T00:08:21Z</dcterms:modified>
</cp:coreProperties>
</file>