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80" r:id="rId4"/>
    <p:sldId id="285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>
            <p14:sldId id="268"/>
            <p14:sldId id="265"/>
            <p14:sldId id="280"/>
            <p14:sldId id="285"/>
            <p14:sldId id="288"/>
          </p14:sldIdLst>
        </p14:section>
        <p14:section name="표" id="{75EB8806-B28A-4D89-A241-1A4C6A937867}">
          <p14:sldIdLst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0.43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487104"/>
        <c:axId val="93701824"/>
      </c:barChart>
      <c:catAx>
        <c:axId val="149487104"/>
        <c:scaling>
          <c:orientation val="minMax"/>
        </c:scaling>
        <c:delete val="0"/>
        <c:axPos val="b"/>
        <c:majorTickMark val="out"/>
        <c:minorTickMark val="none"/>
        <c:tickLblPos val="nextTo"/>
        <c:crossAx val="93701824"/>
        <c:crosses val="autoZero"/>
        <c:auto val="1"/>
        <c:lblAlgn val="ctr"/>
        <c:lblOffset val="100"/>
        <c:noMultiLvlLbl val="0"/>
      </c:catAx>
      <c:valAx>
        <c:axId val="937018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94871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</c:v>
                </c:pt>
                <c:pt idx="2">
                  <c:v>농림어업 숙련자</c:v>
                </c:pt>
                <c:pt idx="3">
                  <c:v>서비스</c:v>
                </c:pt>
                <c:pt idx="4">
                  <c:v>기능원 및 관련 기능</c:v>
                </c:pt>
                <c:pt idx="5">
                  <c:v>단순노무</c:v>
                </c:pt>
                <c:pt idx="6">
                  <c:v>장치,기계조작 및 조립</c:v>
                </c:pt>
                <c:pt idx="7">
                  <c:v>판매</c:v>
                </c:pt>
                <c:pt idx="8">
                  <c:v>사무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7741.8950000000004</c:v>
                </c:pt>
                <c:pt idx="2">
                  <c:v>130148.51399999998</c:v>
                </c:pt>
                <c:pt idx="3">
                  <c:v>728921.62600000005</c:v>
                </c:pt>
                <c:pt idx="4">
                  <c:v>898338.10400000028</c:v>
                </c:pt>
                <c:pt idx="5">
                  <c:v>1414306.3750000021</c:v>
                </c:pt>
                <c:pt idx="6">
                  <c:v>1850888.2460000026</c:v>
                </c:pt>
                <c:pt idx="7">
                  <c:v>2380819.9240000006</c:v>
                </c:pt>
                <c:pt idx="8">
                  <c:v>3950320.0489999661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</c:v>
                </c:pt>
                <c:pt idx="2">
                  <c:v>농림어업 숙련자</c:v>
                </c:pt>
                <c:pt idx="3">
                  <c:v>서비스</c:v>
                </c:pt>
                <c:pt idx="4">
                  <c:v>기능원 및 관련 기능</c:v>
                </c:pt>
                <c:pt idx="5">
                  <c:v>단순노무</c:v>
                </c:pt>
                <c:pt idx="6">
                  <c:v>장치,기계조작 및 조립</c:v>
                </c:pt>
                <c:pt idx="7">
                  <c:v>판매</c:v>
                </c:pt>
                <c:pt idx="8">
                  <c:v>사무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42615.884000000013</c:v>
                </c:pt>
                <c:pt idx="1">
                  <c:v>1260596.1219999983</c:v>
                </c:pt>
                <c:pt idx="2">
                  <c:v>1135196.5880000014</c:v>
                </c:pt>
                <c:pt idx="3">
                  <c:v>1929726.580999994</c:v>
                </c:pt>
                <c:pt idx="4">
                  <c:v>1260485.9569999985</c:v>
                </c:pt>
                <c:pt idx="5">
                  <c:v>2135005.3090000022</c:v>
                </c:pt>
                <c:pt idx="6">
                  <c:v>1288857.9559999998</c:v>
                </c:pt>
                <c:pt idx="7">
                  <c:v>675296.45899999922</c:v>
                </c:pt>
                <c:pt idx="8">
                  <c:v>630032.09999999963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</c:v>
                </c:pt>
                <c:pt idx="2">
                  <c:v>농림어업 숙련자</c:v>
                </c:pt>
                <c:pt idx="3">
                  <c:v>서비스</c:v>
                </c:pt>
                <c:pt idx="4">
                  <c:v>기능원 및 관련 기능</c:v>
                </c:pt>
                <c:pt idx="5">
                  <c:v>단순노무</c:v>
                </c:pt>
                <c:pt idx="6">
                  <c:v>장치,기계조작 및 조립</c:v>
                </c:pt>
                <c:pt idx="7">
                  <c:v>판매</c:v>
                </c:pt>
                <c:pt idx="8">
                  <c:v>사무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260830.5670000001</c:v>
                </c:pt>
                <c:pt idx="1">
                  <c:v>4205603.6229999959</c:v>
                </c:pt>
                <c:pt idx="3">
                  <c:v>189487.14099999995</c:v>
                </c:pt>
                <c:pt idx="4">
                  <c:v>201502.02400000012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50283776"/>
        <c:axId val="150200320"/>
      </c:barChart>
      <c:catAx>
        <c:axId val="150283776"/>
        <c:scaling>
          <c:orientation val="minMax"/>
        </c:scaling>
        <c:delete val="0"/>
        <c:axPos val="l"/>
        <c:majorTickMark val="out"/>
        <c:minorTickMark val="none"/>
        <c:tickLblPos val="nextTo"/>
        <c:crossAx val="150200320"/>
        <c:crosses val="autoZero"/>
        <c:auto val="1"/>
        <c:lblAlgn val="ctr"/>
        <c:lblOffset val="100"/>
        <c:noMultiLvlLbl val="0"/>
      </c:catAx>
      <c:valAx>
        <c:axId val="150200320"/>
        <c:scaling>
          <c:orientation val="minMax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5028377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10493827160494"/>
          <c:y val="2.795592369413618E-2"/>
          <c:w val="0.61144672888111207"/>
          <c:h val="0.8701574416787802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Sheet1!$A$2:$A$23</c:f>
              <c:strCache>
                <c:ptCount val="22"/>
                <c:pt idx="0">
                  <c:v>가구내 생산활동</c:v>
                </c:pt>
                <c:pt idx="1">
                  <c:v>국제 및 외국기관</c:v>
                </c:pt>
                <c:pt idx="2">
                  <c:v>광업 </c:v>
                </c:pt>
                <c:pt idx="3">
                  <c:v>하수 · 폐기물 처리, 원료재생 및 환경복원업 </c:v>
                </c:pt>
                <c:pt idx="4">
                  <c:v>전기, 가스, 증기 및 수도사업 </c:v>
                </c:pt>
                <c:pt idx="5">
                  <c:v>예술, 스포츠 및 여가관련 서비스업</c:v>
                </c:pt>
                <c:pt idx="6">
                  <c:v>공공행정, 국방 및 사회보장 행정</c:v>
                </c:pt>
                <c:pt idx="7">
                  <c:v>보건업 및 사회복지 서비스업</c:v>
                </c:pt>
                <c:pt idx="8">
                  <c:v>출판, 영상, 방송통신 및 정보서비스업 </c:v>
                </c:pt>
                <c:pt idx="9">
                  <c:v>농업, 임업 및 어업 </c:v>
                </c:pt>
                <c:pt idx="10">
                  <c:v>교육 서비스업</c:v>
                </c:pt>
                <c:pt idx="11">
                  <c:v>협회 및 단체, 수리  및 기타 개인 서비스업</c:v>
                </c:pt>
                <c:pt idx="12">
                  <c:v>부동산업 및 임대업 </c:v>
                </c:pt>
                <c:pt idx="13">
                  <c:v>운수업</c:v>
                </c:pt>
                <c:pt idx="14">
                  <c:v>전문, 과학 및 기술 서비스업 </c:v>
                </c:pt>
                <c:pt idx="15">
                  <c:v>금융 및 보험업 </c:v>
                </c:pt>
                <c:pt idx="16">
                  <c:v>사업시설관리 및 사업지원 서비스업 </c:v>
                </c:pt>
                <c:pt idx="17">
                  <c:v>건설업 </c:v>
                </c:pt>
                <c:pt idx="18">
                  <c:v>숙박 및 음식점업 </c:v>
                </c:pt>
                <c:pt idx="19">
                  <c:v>도매 및 소매업</c:v>
                </c:pt>
                <c:pt idx="20">
                  <c:v>제조업 </c:v>
                </c:pt>
                <c:pt idx="21">
                  <c:v>전산업</c:v>
                </c:pt>
              </c:strCache>
            </c:strRef>
          </c:cat>
          <c:val>
            <c:numRef>
              <c:f>Sheet1!$C$2:$C$23</c:f>
              <c:numCache>
                <c:formatCode>_(* #,##0_);_(* \(#,##0\);_(* "-"_);_(@_)</c:formatCode>
                <c:ptCount val="22"/>
                <c:pt idx="0">
                  <c:v>1.2330414467243145E-13</c:v>
                </c:pt>
                <c:pt idx="1">
                  <c:v>5.0963900000123297E-2</c:v>
                </c:pt>
                <c:pt idx="2">
                  <c:v>0.6511636000001233</c:v>
                </c:pt>
                <c:pt idx="3">
                  <c:v>1.3442694000001234</c:v>
                </c:pt>
                <c:pt idx="4">
                  <c:v>4.3796438000001245</c:v>
                </c:pt>
                <c:pt idx="5">
                  <c:v>7.7520821000001234</c:v>
                </c:pt>
                <c:pt idx="6">
                  <c:v>16.650407100000113</c:v>
                </c:pt>
                <c:pt idx="7">
                  <c:v>35.934256800000107</c:v>
                </c:pt>
                <c:pt idx="8">
                  <c:v>56.826548600000109</c:v>
                </c:pt>
                <c:pt idx="9">
                  <c:v>78.578835900000115</c:v>
                </c:pt>
                <c:pt idx="10">
                  <c:v>101.39349620000013</c:v>
                </c:pt>
                <c:pt idx="11">
                  <c:v>125.12561980000009</c:v>
                </c:pt>
                <c:pt idx="12">
                  <c:v>151.26282310000011</c:v>
                </c:pt>
                <c:pt idx="13">
                  <c:v>183.06166570000008</c:v>
                </c:pt>
                <c:pt idx="14">
                  <c:v>217.49586060000007</c:v>
                </c:pt>
                <c:pt idx="15">
                  <c:v>253.84660040000006</c:v>
                </c:pt>
                <c:pt idx="16">
                  <c:v>295.8858553</c:v>
                </c:pt>
                <c:pt idx="17">
                  <c:v>350.52239170000007</c:v>
                </c:pt>
                <c:pt idx="18">
                  <c:v>421.2667138999999</c:v>
                </c:pt>
                <c:pt idx="19">
                  <c:v>554.03062149999994</c:v>
                </c:pt>
                <c:pt idx="20">
                  <c:v>836.77569169999992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1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Sheet1!$A$2:$A$23</c:f>
              <c:strCache>
                <c:ptCount val="22"/>
                <c:pt idx="0">
                  <c:v>가구내 생산활동</c:v>
                </c:pt>
                <c:pt idx="1">
                  <c:v>국제 및 외국기관</c:v>
                </c:pt>
                <c:pt idx="2">
                  <c:v>광업 </c:v>
                </c:pt>
                <c:pt idx="3">
                  <c:v>하수 · 폐기물 처리, 원료재생 및 환경복원업 </c:v>
                </c:pt>
                <c:pt idx="4">
                  <c:v>전기, 가스, 증기 및 수도사업 </c:v>
                </c:pt>
                <c:pt idx="5">
                  <c:v>예술, 스포츠 및 여가관련 서비스업</c:v>
                </c:pt>
                <c:pt idx="6">
                  <c:v>공공행정, 국방 및 사회보장 행정</c:v>
                </c:pt>
                <c:pt idx="7">
                  <c:v>보건업 및 사회복지 서비스업</c:v>
                </c:pt>
                <c:pt idx="8">
                  <c:v>출판, 영상, 방송통신 및 정보서비스업 </c:v>
                </c:pt>
                <c:pt idx="9">
                  <c:v>농업, 임업 및 어업 </c:v>
                </c:pt>
                <c:pt idx="10">
                  <c:v>교육 서비스업</c:v>
                </c:pt>
                <c:pt idx="11">
                  <c:v>협회 및 단체, 수리  및 기타 개인 서비스업</c:v>
                </c:pt>
                <c:pt idx="12">
                  <c:v>부동산업 및 임대업 </c:v>
                </c:pt>
                <c:pt idx="13">
                  <c:v>운수업</c:v>
                </c:pt>
                <c:pt idx="14">
                  <c:v>전문, 과학 및 기술 서비스업 </c:v>
                </c:pt>
                <c:pt idx="15">
                  <c:v>금융 및 보험업 </c:v>
                </c:pt>
                <c:pt idx="16">
                  <c:v>사업시설관리 및 사업지원 서비스업 </c:v>
                </c:pt>
                <c:pt idx="17">
                  <c:v>건설업 </c:v>
                </c:pt>
                <c:pt idx="18">
                  <c:v>숙박 및 음식점업 </c:v>
                </c:pt>
                <c:pt idx="19">
                  <c:v>도매 및 소매업</c:v>
                </c:pt>
                <c:pt idx="20">
                  <c:v>제조업 </c:v>
                </c:pt>
                <c:pt idx="21">
                  <c:v>전산업</c:v>
                </c:pt>
              </c:strCache>
            </c:strRef>
          </c:cat>
          <c:val>
            <c:numRef>
              <c:f>Sheet1!$B$2:$B$23</c:f>
              <c:numCache>
                <c:formatCode>_-* #,##0.0_-;\-* #,##0.0_-;_-* "-"_-;_-@_-</c:formatCode>
                <c:ptCount val="22"/>
                <c:pt idx="0">
                  <c:v>5.0963899999999993E-2</c:v>
                </c:pt>
                <c:pt idx="1">
                  <c:v>0.6001997</c:v>
                </c:pt>
                <c:pt idx="2">
                  <c:v>0.69310580000000011</c:v>
                </c:pt>
                <c:pt idx="3">
                  <c:v>3.0353744000000011</c:v>
                </c:pt>
                <c:pt idx="4">
                  <c:v>3.3724382999999989</c:v>
                </c:pt>
                <c:pt idx="5">
                  <c:v>8.8983249999999892</c:v>
                </c:pt>
                <c:pt idx="6" formatCode="_(* #,##0_);_(* \(#,##0\);_(* &quot;-&quot;_);_(@_)">
                  <c:v>19.283849699999994</c:v>
                </c:pt>
                <c:pt idx="7" formatCode="_(* #,##0_);_(* \(#,##0\);_(* &quot;-&quot;_);_(@_)">
                  <c:v>20.892291800000002</c:v>
                </c:pt>
                <c:pt idx="8" formatCode="_(* #,##0_);_(* \(#,##0\);_(* &quot;-&quot;_);_(@_)">
                  <c:v>21.75228730000001</c:v>
                </c:pt>
                <c:pt idx="9" formatCode="_(* #,##0_);_(* \(#,##0\);_(* &quot;-&quot;_);_(@_)">
                  <c:v>22.814660300000011</c:v>
                </c:pt>
                <c:pt idx="10" formatCode="_(* #,##0_);_(* \(#,##0\);_(* &quot;-&quot;_);_(@_)">
                  <c:v>23.732123599999966</c:v>
                </c:pt>
                <c:pt idx="11" formatCode="_(* #,##0_);_(* \(#,##0\);_(* &quot;-&quot;_);_(@_)">
                  <c:v>26.137203300000007</c:v>
                </c:pt>
                <c:pt idx="12" formatCode="_(* #,##0_);_(* \(#,##0\);_(* &quot;-&quot;_);_(@_)">
                  <c:v>31.798842599999986</c:v>
                </c:pt>
                <c:pt idx="13" formatCode="_(* #,##0_);_(* \(#,##0\);_(* &quot;-&quot;_);_(@_)">
                  <c:v>34.434194900000001</c:v>
                </c:pt>
                <c:pt idx="14" formatCode="_(* #,##0_);_(* \(#,##0\);_(* &quot;-&quot;_);_(@_)">
                  <c:v>36.350739799999992</c:v>
                </c:pt>
                <c:pt idx="15" formatCode="_(* #,##0_);_(* \(#,##0\);_(* &quot;-&quot;_);_(@_)">
                  <c:v>42.03925489999996</c:v>
                </c:pt>
                <c:pt idx="16" formatCode="_(* #,##0_);_(* \(#,##0\);_(* &quot;-&quot;_);_(@_)">
                  <c:v>54.63653640000004</c:v>
                </c:pt>
                <c:pt idx="17" formatCode="_(* #,##0_);_(* \(#,##0\);_(* &quot;-&quot;_);_(@_)">
                  <c:v>70.744322199999857</c:v>
                </c:pt>
                <c:pt idx="18" formatCode="_(* #,##0_);_(* \(#,##0\);_(* &quot;-&quot;_);_(@_)">
                  <c:v>132.76390760000004</c:v>
                </c:pt>
                <c:pt idx="19" formatCode="_(* #,##0_);_(* \(#,##0\);_(* &quot;-&quot;_);_(@_)">
                  <c:v>282.74507019999999</c:v>
                </c:pt>
                <c:pt idx="20" formatCode="_(* #,##0_);_(* \(#,##0\);_(* &quot;-&quot;_);_(@_)">
                  <c:v>299.37278160000113</c:v>
                </c:pt>
                <c:pt idx="21" formatCode="_(* #,##0_);_(* \(#,##0\);_(* &quot;-&quot;_);_(@_)">
                  <c:v>1136.1484733000011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50120960"/>
        <c:axId val="152069248"/>
      </c:barChart>
      <c:catAx>
        <c:axId val="150120960"/>
        <c:scaling>
          <c:orientation val="minMax"/>
        </c:scaling>
        <c:delete val="0"/>
        <c:axPos val="l"/>
        <c:majorTickMark val="out"/>
        <c:minorTickMark val="none"/>
        <c:tickLblPos val="nextTo"/>
        <c:crossAx val="152069248"/>
        <c:crosses val="autoZero"/>
        <c:auto val="1"/>
        <c:lblAlgn val="ctr"/>
        <c:lblOffset val="100"/>
        <c:noMultiLvlLbl val="0"/>
      </c:catAx>
      <c:valAx>
        <c:axId val="152069248"/>
        <c:scaling>
          <c:orientation val="minMax"/>
          <c:max val="1000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50120960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열합계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0.24063018401442493</c:v>
                </c:pt>
                <c:pt idx="1">
                  <c:v>0.30237100089630237</c:v>
                </c:pt>
                <c:pt idx="2">
                  <c:v>0.37484501832556677</c:v>
                </c:pt>
                <c:pt idx="3">
                  <c:v>0.50502765663166305</c:v>
                </c:pt>
                <c:pt idx="4">
                  <c:v>0.47990276383985081</c:v>
                </c:pt>
                <c:pt idx="5">
                  <c:v>0.4076003799314713</c:v>
                </c:pt>
                <c:pt idx="6">
                  <c:v>0.18654123128802672</c:v>
                </c:pt>
                <c:pt idx="7">
                  <c:v>6.3841870361977499E-2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333440"/>
        <c:axId val="152070400"/>
      </c:barChart>
      <c:catAx>
        <c:axId val="1503334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2070400"/>
        <c:crosses val="autoZero"/>
        <c:auto val="1"/>
        <c:lblAlgn val="ctr"/>
        <c:lblOffset val="100"/>
        <c:noMultiLvlLbl val="0"/>
      </c:catAx>
      <c:valAx>
        <c:axId val="15207040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50333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0.45423565652780507</c:v>
                </c:pt>
                <c:pt idx="1">
                  <c:v>0.46827109079858836</c:v>
                </c:pt>
                <c:pt idx="2">
                  <c:v>0.468520208511438</c:v>
                </c:pt>
                <c:pt idx="3">
                  <c:v>0.42301114165862941</c:v>
                </c:pt>
                <c:pt idx="4">
                  <c:v>0.3833743498656656</c:v>
                </c:pt>
                <c:pt idx="5">
                  <c:v>0.33027426045962621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284288"/>
        <c:axId val="152071552"/>
      </c:barChart>
      <c:catAx>
        <c:axId val="150284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2071552"/>
        <c:crosses val="autoZero"/>
        <c:auto val="1"/>
        <c:lblAlgn val="ctr"/>
        <c:lblOffset val="100"/>
        <c:noMultiLvlLbl val="0"/>
      </c:catAx>
      <c:valAx>
        <c:axId val="152071552"/>
        <c:scaling>
          <c:orientation val="minMax"/>
          <c:max val="0.5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150284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9753086419753086"/>
          <c:y val="0.13104327189594789"/>
          <c:w val="0.43518518518518517"/>
          <c:h val="0.7468943073551418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0.85956044679527321</c:v>
                </c:pt>
                <c:pt idx="1">
                  <c:v>0.76829529790164164</c:v>
                </c:pt>
                <c:pt idx="3">
                  <c:v>0</c:v>
                </c:pt>
                <c:pt idx="4">
                  <c:v>6.6530244474884537E-2</c:v>
                </c:pt>
                <c:pt idx="5">
                  <c:v>8.5370417791235068E-2</c:v>
                </c:pt>
                <c:pt idx="6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0.1404395532047267</c:v>
                </c:pt>
                <c:pt idx="1">
                  <c:v>0.23029038395082335</c:v>
                </c:pt>
                <c:pt idx="3">
                  <c:v>0.8971438591777946</c:v>
                </c:pt>
                <c:pt idx="4">
                  <c:v>0.67754033612028952</c:v>
                </c:pt>
                <c:pt idx="5">
                  <c:v>0.53403043122323457</c:v>
                </c:pt>
                <c:pt idx="6">
                  <c:v>0.60152657728663983</c:v>
                </c:pt>
                <c:pt idx="8">
                  <c:v>0.41049749663810525</c:v>
                </c:pt>
                <c:pt idx="9">
                  <c:v>0.22096555705679721</c:v>
                </c:pt>
                <c:pt idx="10">
                  <c:v>0.13755101780494222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관리자</c:v>
                </c:pt>
                <c:pt idx="1">
                  <c:v>전문가 및 관련</c:v>
                </c:pt>
                <c:pt idx="3">
                  <c:v>농림어업 숙련자</c:v>
                </c:pt>
                <c:pt idx="4">
                  <c:v>서비스</c:v>
                </c:pt>
                <c:pt idx="5">
                  <c:v>기능원 및 관련</c:v>
                </c:pt>
                <c:pt idx="6">
                  <c:v>단순노무</c:v>
                </c:pt>
                <c:pt idx="8">
                  <c:v>장치,기계조작 및 조립</c:v>
                </c:pt>
                <c:pt idx="9">
                  <c:v>판매</c:v>
                </c:pt>
                <c:pt idx="10">
                  <c:v>사무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0</c:v>
                </c:pt>
                <c:pt idx="1">
                  <c:v>1.414318147535093E-3</c:v>
                </c:pt>
                <c:pt idx="3" formatCode="0%">
                  <c:v>0.10285614082220539</c:v>
                </c:pt>
                <c:pt idx="4" formatCode="0%">
                  <c:v>0.25592941940482583</c:v>
                </c:pt>
                <c:pt idx="5" formatCode="0%">
                  <c:v>0.38059915098553032</c:v>
                </c:pt>
                <c:pt idx="6" formatCode="0%">
                  <c:v>0.39847342271336023</c:v>
                </c:pt>
                <c:pt idx="8" formatCode="0%">
                  <c:v>0.58950250336189469</c:v>
                </c:pt>
                <c:pt idx="9" formatCode="0%">
                  <c:v>0.77903444294320279</c:v>
                </c:pt>
                <c:pt idx="10" formatCode="0%">
                  <c:v>0.86244898219505783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7121920"/>
        <c:axId val="187737792"/>
      </c:barChart>
      <c:catAx>
        <c:axId val="87121920"/>
        <c:scaling>
          <c:orientation val="minMax"/>
        </c:scaling>
        <c:delete val="0"/>
        <c:axPos val="l"/>
        <c:majorTickMark val="out"/>
        <c:minorTickMark val="none"/>
        <c:tickLblPos val="nextTo"/>
        <c:crossAx val="187737792"/>
        <c:crosses val="autoZero"/>
        <c:auto val="1"/>
        <c:lblAlgn val="ctr"/>
        <c:lblOffset val="100"/>
        <c:noMultiLvlLbl val="0"/>
      </c:catAx>
      <c:valAx>
        <c:axId val="18773779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87121920"/>
        <c:crosses val="autoZero"/>
        <c:crossBetween val="between"/>
      </c:valAx>
      <c:spPr>
        <a:ln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/>
              <a:t>차</a:t>
            </a:r>
            <a:r>
              <a:rPr lang="ko-KR" altLang="en-US" sz="2400" b="1" dirty="0"/>
              <a:t>트</a:t>
            </a:r>
            <a:r>
              <a:rPr lang="en-US" altLang="ko-KR" sz="2400" b="1" dirty="0" smtClean="0"/>
              <a:t>4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22826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OECD(2016), PwC(2017), McKinsey(2017),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685254"/>
              </p:ext>
            </p:extLst>
          </p:nvPr>
        </p:nvGraphicFramePr>
        <p:xfrm>
          <a:off x="467544" y="1196752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4147849" y="476672"/>
            <a:ext cx="89960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차트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8. </a:t>
            </a:r>
            <a:r>
              <a:rPr lang="ko-KR" altLang="en-US" dirty="0" smtClean="0"/>
              <a:t>산업별 고위험군 취업자수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46244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50" name="그룹 6249"/>
          <p:cNvGrpSpPr/>
          <p:nvPr/>
        </p:nvGrpSpPr>
        <p:grpSpPr>
          <a:xfrm>
            <a:off x="4891087" y="2492893"/>
            <a:ext cx="3420000" cy="433792"/>
            <a:chOff x="4633914" y="2492893"/>
            <a:chExt cx="2828924" cy="288035"/>
          </a:xfrm>
        </p:grpSpPr>
        <p:sp>
          <p:nvSpPr>
            <p:cNvPr id="6246" name="왼쪽 대괄호 6245"/>
            <p:cNvSpPr/>
            <p:nvPr/>
          </p:nvSpPr>
          <p:spPr>
            <a:xfrm rot="16200000" flipV="1">
              <a:off x="5960269" y="1166538"/>
              <a:ext cx="176213" cy="282892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48" name="직선 연결선 6247"/>
            <p:cNvCxnSpPr>
              <a:stCxn id="6246" idx="1"/>
            </p:cNvCxnSpPr>
            <p:nvPr/>
          </p:nvCxnSpPr>
          <p:spPr>
            <a:xfrm flipH="1">
              <a:off x="6048375" y="2669107"/>
              <a:ext cx="1" cy="1118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9" name="TextBox 6248"/>
          <p:cNvSpPr txBox="1"/>
          <p:nvPr/>
        </p:nvSpPr>
        <p:spPr>
          <a:xfrm>
            <a:off x="5138117" y="2926685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대 산업의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고위험군 비중 </a:t>
            </a:r>
            <a:r>
              <a:rPr lang="en-US" altLang="ko-KR" dirty="0" smtClean="0"/>
              <a:t>69%</a:t>
            </a:r>
            <a:endParaRPr lang="ko-KR" altLang="en-US" dirty="0"/>
          </a:p>
        </p:txBody>
      </p:sp>
      <p:sp>
        <p:nvSpPr>
          <p:cNvPr id="6251" name="TextBox 6250"/>
          <p:cNvSpPr txBox="1"/>
          <p:nvPr/>
        </p:nvSpPr>
        <p:spPr>
          <a:xfrm>
            <a:off x="7092280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만명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309" name="Picture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" y="6858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0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그림</a:t>
            </a:r>
            <a:r>
              <a:rPr lang="en-US" altLang="ko-KR" sz="3200" b="1" dirty="0" smtClean="0"/>
              <a:t>11. </a:t>
            </a:r>
            <a:r>
              <a:rPr lang="ko-KR" altLang="ko-KR" sz="3200" b="1" dirty="0" smtClean="0"/>
              <a:t>교육수준별 </a:t>
            </a:r>
            <a:r>
              <a:rPr lang="ko-KR" altLang="ko-KR" sz="3200" b="1" dirty="0" err="1" smtClean="0"/>
              <a:t>고위험</a:t>
            </a:r>
            <a:r>
              <a:rPr lang="ko-KR" altLang="ko-KR" sz="3200" b="1" dirty="0" smtClean="0"/>
              <a:t> 취업자수</a:t>
            </a:r>
            <a:endParaRPr lang="ko-KR" altLang="ko-KR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823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32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/>
              <a:t>그림</a:t>
            </a:r>
            <a:r>
              <a:rPr lang="en-US" altLang="ko-KR" sz="3200" b="1" dirty="0" smtClean="0"/>
              <a:t>11. </a:t>
            </a:r>
            <a:r>
              <a:rPr lang="ko-KR" altLang="en-US" sz="3200" b="1" dirty="0" smtClean="0"/>
              <a:t>소득</a:t>
            </a:r>
            <a:r>
              <a:rPr lang="ko-KR" altLang="ko-KR" sz="3200" b="1" dirty="0" smtClean="0"/>
              <a:t>수준별 </a:t>
            </a:r>
            <a:r>
              <a:rPr lang="ko-KR" altLang="ko-KR" sz="3200" b="1" dirty="0" err="1"/>
              <a:t>고위험</a:t>
            </a:r>
            <a:r>
              <a:rPr lang="ko-KR" altLang="ko-KR" sz="3200" b="1" dirty="0"/>
              <a:t> </a:t>
            </a:r>
            <a:r>
              <a:rPr lang="ko-KR" altLang="ko-KR" sz="3200" b="1" dirty="0" smtClean="0"/>
              <a:t>취업자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비중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624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021390"/>
              </p:ext>
            </p:extLst>
          </p:nvPr>
        </p:nvGraphicFramePr>
        <p:xfrm>
          <a:off x="457200" y="1600200"/>
          <a:ext cx="75711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위험군</a:t>
                      </a:r>
                      <a:r>
                        <a:rPr lang="ko-KR" altLang="en-US" dirty="0" smtClean="0"/>
                        <a:t> 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대체확률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취업자수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만명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취업자 비중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저위험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 </a:t>
                      </a:r>
                      <a:r>
                        <a:rPr lang="ko-KR" altLang="en-US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0.3~0.7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고위험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1,136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2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3553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2348880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고위험</a:t>
            </a:r>
            <a:r>
              <a:rPr lang="ko-KR" altLang="en-US" sz="1600" dirty="0" smtClean="0"/>
              <a:t> 직업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704259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중위험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직업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5014917"/>
            <a:ext cx="10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저</a:t>
            </a:r>
            <a:r>
              <a:rPr lang="ko-KR" altLang="en-US" sz="1600" dirty="0" err="1" smtClean="0"/>
              <a:t>위험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086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P13.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문단 마지막에 추가</a:t>
            </a:r>
            <a:endParaRPr lang="en-US" altLang="ko-KR" smtClean="0"/>
          </a:p>
          <a:p>
            <a:endParaRPr lang="en-US" altLang="ko-KR" dirty="0"/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비교역재로</a:t>
            </a:r>
            <a:r>
              <a:rPr lang="ko-KR" altLang="en-US" dirty="0" smtClean="0"/>
              <a:t> 인식되었던 서비스가 인터넷을 통해서 원격으로 공급되면서 일자리를 대체할 경우 국가간 디지털 무역 갈등의 양상으로 전개될 수 있다는 점도 앞으로 새롭게 고려해야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116</Words>
  <Application>Microsoft Office PowerPoint</Application>
  <PresentationFormat>화면 슬라이드 쇼(4:3)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차트4</vt:lpstr>
      <vt:lpstr>PowerPoint 프레젠테이션</vt:lpstr>
      <vt:lpstr>그림8. 산업별 고위험군 취업자수</vt:lpstr>
      <vt:lpstr>그림11. 교육수준별 고위험 취업자수</vt:lpstr>
      <vt:lpstr>그림11. 소득수준별 고위험 취업자 비중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88</cp:revision>
  <cp:lastPrinted>2018-04-27T05:51:17Z</cp:lastPrinted>
  <dcterms:created xsi:type="dcterms:W3CDTF">2018-04-16T00:33:12Z</dcterms:created>
  <dcterms:modified xsi:type="dcterms:W3CDTF">2018-05-11T14:50:47Z</dcterms:modified>
</cp:coreProperties>
</file>