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3" r:id="rId4"/>
    <p:sldId id="292" r:id="rId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/>
        </p14:section>
        <p14:section name="표" id="{75EB8806-B28A-4D89-A241-1A4C6A937867}">
          <p14:sldIdLst>
            <p14:sldId id="289"/>
            <p14:sldId id="290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9753086419753086"/>
          <c:y val="0.13104327189594789"/>
          <c:w val="0.43518518518518517"/>
          <c:h val="0.7468943073551418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0.85956044679527321</c:v>
                </c:pt>
                <c:pt idx="1">
                  <c:v>0.76829529790164164</c:v>
                </c:pt>
                <c:pt idx="3">
                  <c:v>0</c:v>
                </c:pt>
                <c:pt idx="4">
                  <c:v>6.6530244474884537E-2</c:v>
                </c:pt>
                <c:pt idx="5">
                  <c:v>8.5370417791235068E-2</c:v>
                </c:pt>
                <c:pt idx="6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0.1404395532047267</c:v>
                </c:pt>
                <c:pt idx="1">
                  <c:v>0.23029038395082335</c:v>
                </c:pt>
                <c:pt idx="3">
                  <c:v>0.8971438591777946</c:v>
                </c:pt>
                <c:pt idx="4">
                  <c:v>0.67754033612028952</c:v>
                </c:pt>
                <c:pt idx="5">
                  <c:v>0.53403043122323457</c:v>
                </c:pt>
                <c:pt idx="6">
                  <c:v>0.60152657728663983</c:v>
                </c:pt>
                <c:pt idx="8">
                  <c:v>0.41049749663810525</c:v>
                </c:pt>
                <c:pt idx="9">
                  <c:v>0.22096555705679721</c:v>
                </c:pt>
                <c:pt idx="10">
                  <c:v>0.13755101780494222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1.414318147535093E-3</c:v>
                </c:pt>
                <c:pt idx="3" formatCode="0%">
                  <c:v>0.10285614082220539</c:v>
                </c:pt>
                <c:pt idx="4" formatCode="0%">
                  <c:v>0.25592941940482583</c:v>
                </c:pt>
                <c:pt idx="5" formatCode="0%">
                  <c:v>0.38059915098553032</c:v>
                </c:pt>
                <c:pt idx="6" formatCode="0%">
                  <c:v>0.39847342271336023</c:v>
                </c:pt>
                <c:pt idx="8" formatCode="0%">
                  <c:v>0.58950250336189469</c:v>
                </c:pt>
                <c:pt idx="9" formatCode="0%">
                  <c:v>0.77903444294320279</c:v>
                </c:pt>
                <c:pt idx="10" formatCode="0%">
                  <c:v>0.86244898219505783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7121920"/>
        <c:axId val="187737792"/>
      </c:barChart>
      <c:catAx>
        <c:axId val="87121920"/>
        <c:scaling>
          <c:orientation val="minMax"/>
        </c:scaling>
        <c:delete val="0"/>
        <c:axPos val="l"/>
        <c:majorTickMark val="out"/>
        <c:minorTickMark val="none"/>
        <c:tickLblPos val="nextTo"/>
        <c:crossAx val="187737792"/>
        <c:crosses val="autoZero"/>
        <c:auto val="1"/>
        <c:lblAlgn val="ctr"/>
        <c:lblOffset val="100"/>
        <c:noMultiLvlLbl val="0"/>
      </c:catAx>
      <c:valAx>
        <c:axId val="18773779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87121920"/>
        <c:crosses val="autoZero"/>
        <c:crossBetween val="between"/>
      </c:valAx>
      <c:spPr>
        <a:ln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</a:t>
            </a:r>
            <a:r>
              <a:rPr lang="en-US" altLang="ko-KR" dirty="0" smtClean="0"/>
              <a:t>. A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21390"/>
              </p:ext>
            </p:extLst>
          </p:nvPr>
        </p:nvGraphicFramePr>
        <p:xfrm>
          <a:off x="457200" y="1600200"/>
          <a:ext cx="75711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위험군</a:t>
                      </a:r>
                      <a:r>
                        <a:rPr lang="ko-KR" altLang="en-US" dirty="0" smtClean="0"/>
                        <a:t> 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대체확률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만명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 비중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 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0.3~0.7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</a:t>
            </a:r>
            <a:r>
              <a:rPr lang="en-US" altLang="ko-KR" dirty="0"/>
              <a:t>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553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2348880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고위험</a:t>
            </a:r>
            <a:r>
              <a:rPr lang="ko-KR" altLang="en-US" sz="1600" dirty="0" smtClean="0"/>
              <a:t> 직업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704259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중위험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5014917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</a:t>
            </a:r>
            <a:r>
              <a:rPr lang="ko-KR" altLang="en-US" sz="1600" dirty="0" err="1" smtClean="0"/>
              <a:t>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08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페이지 교체 문구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한편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단순노무 종사자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기능원</a:t>
            </a:r>
            <a:r>
              <a:rPr lang="ko-KR" altLang="en-US" dirty="0" smtClean="0"/>
              <a:t> 및 관련 종사자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서비스 종사자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농림어업 </a:t>
            </a:r>
            <a:r>
              <a:rPr lang="ko-KR" altLang="en-US" dirty="0" err="1" smtClean="0"/>
              <a:t>숙련자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등은 고위험군 취업자보다 중위험군 취업자 비중이 높게 나타나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고위험</a:t>
            </a:r>
            <a:r>
              <a:rPr lang="ko-KR" altLang="en-US" dirty="0" smtClean="0"/>
              <a:t> 직업과는 다른 양상을 보여주었다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차트 </a:t>
            </a:r>
            <a:r>
              <a:rPr lang="en-US" altLang="ko-KR" dirty="0" smtClean="0"/>
              <a:t>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문단 마지막에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비교역재로</a:t>
            </a:r>
            <a:r>
              <a:rPr lang="ko-KR" altLang="en-US" dirty="0" smtClean="0"/>
              <a:t> 인식되었던 서비스가 인터넷을 통해서 원격으로 공급되면서 일자리를 대체할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디지털 무역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통상 갈등의 요인으로 급부상할 가능성도 배제할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2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112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차트. A</vt:lpstr>
      <vt:lpstr>차트 B</vt:lpstr>
      <vt:lpstr>8페이지 교체 문구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90</cp:revision>
  <cp:lastPrinted>2018-04-27T05:51:17Z</cp:lastPrinted>
  <dcterms:created xsi:type="dcterms:W3CDTF">2018-04-16T00:33:12Z</dcterms:created>
  <dcterms:modified xsi:type="dcterms:W3CDTF">2018-05-11T15:06:19Z</dcterms:modified>
</cp:coreProperties>
</file>