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0" r:id="rId3"/>
    <p:sldId id="289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/>
        </p14:section>
        <p14:section name="표" id="{75EB8806-B28A-4D89-A241-1A4C6A937867}">
          <p14:sldIdLst/>
        </p14:section>
        <p14:section name="제목 없는 구역" id="{D8C16D32-0036-4C79-B4B4-8D972B8791E2}">
          <p14:sldIdLst>
            <p14:sldId id="288"/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3대 리스크 직업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7.7828856965498419E-2</c:v>
                </c:pt>
                <c:pt idx="1">
                  <c:v>0.13824143384803506</c:v>
                </c:pt>
                <c:pt idx="2">
                  <c:v>0.25579969926444363</c:v>
                </c:pt>
                <c:pt idx="3">
                  <c:v>0.46390894000051058</c:v>
                </c:pt>
                <c:pt idx="4">
                  <c:v>0.47617649659679961</c:v>
                </c:pt>
                <c:pt idx="5">
                  <c:v>0.44651098199560046</c:v>
                </c:pt>
                <c:pt idx="6">
                  <c:v>0.22990823137375435</c:v>
                </c:pt>
                <c:pt idx="7">
                  <c:v>7.2227375248920575E-2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관리자+전문가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3.0615744858598199E-3</c:v>
                </c:pt>
                <c:pt idx="1">
                  <c:v>7.396538503418159E-3</c:v>
                </c:pt>
                <c:pt idx="2">
                  <c:v>9.5557398060698174E-3</c:v>
                </c:pt>
                <c:pt idx="3">
                  <c:v>5.5803391763709083E-2</c:v>
                </c:pt>
                <c:pt idx="4">
                  <c:v>0.2475957525301003</c:v>
                </c:pt>
                <c:pt idx="5">
                  <c:v>0.3921459685521807</c:v>
                </c:pt>
                <c:pt idx="6">
                  <c:v>0.72663960858877474</c:v>
                </c:pt>
                <c:pt idx="7">
                  <c:v>0.90846829067365831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농림어업+단순노무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0.81124257383840404</c:v>
                </c:pt>
                <c:pt idx="1">
                  <c:v>0.6580111728108089</c:v>
                </c:pt>
                <c:pt idx="2">
                  <c:v>0.44179126919523942</c:v>
                </c:pt>
                <c:pt idx="3">
                  <c:v>0.20605774807826654</c:v>
                </c:pt>
                <c:pt idx="4">
                  <c:v>7.737803318645671E-2</c:v>
                </c:pt>
                <c:pt idx="5">
                  <c:v>4.6728347530367365E-2</c:v>
                </c:pt>
                <c:pt idx="6">
                  <c:v>1.2226206674033032E-2</c:v>
                </c:pt>
                <c:pt idx="7">
                  <c:v>8.1696562435040459E-3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302336"/>
        <c:axId val="165499968"/>
      </c:lineChart>
      <c:catAx>
        <c:axId val="18030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65499968"/>
        <c:crosses val="autoZero"/>
        <c:auto val="1"/>
        <c:lblAlgn val="ctr"/>
        <c:lblOffset val="100"/>
        <c:noMultiLvlLbl val="0"/>
      </c:catAx>
      <c:valAx>
        <c:axId val="16549996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80302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0.36611282280732754</c:v>
                </c:pt>
                <c:pt idx="1">
                  <c:v>0.39461150236756631</c:v>
                </c:pt>
                <c:pt idx="2">
                  <c:v>0.42171462353854566</c:v>
                </c:pt>
                <c:pt idx="3">
                  <c:v>0.37740446909940067</c:v>
                </c:pt>
                <c:pt idx="4">
                  <c:v>0.33664495665501443</c:v>
                </c:pt>
                <c:pt idx="5">
                  <c:v>0.27303920729966963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307200"/>
        <c:axId val="167909568"/>
      </c:barChart>
      <c:catAx>
        <c:axId val="232307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909568"/>
        <c:crosses val="autoZero"/>
        <c:auto val="1"/>
        <c:lblAlgn val="ctr"/>
        <c:lblOffset val="100"/>
        <c:noMultiLvlLbl val="0"/>
      </c:catAx>
      <c:valAx>
        <c:axId val="167909568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232307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3대 리스크 직업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0.19267337310690724</c:v>
                </c:pt>
                <c:pt idx="1">
                  <c:v>0.36274060351873944</c:v>
                </c:pt>
                <c:pt idx="2">
                  <c:v>0.49088830271277495</c:v>
                </c:pt>
                <c:pt idx="3">
                  <c:v>0.50440818917616526</c:v>
                </c:pt>
                <c:pt idx="4">
                  <c:v>0.4877043847963618</c:v>
                </c:pt>
                <c:pt idx="5">
                  <c:v>0.41030094455404531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관리자+전문가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0.10264313813143966</c:v>
                </c:pt>
                <c:pt idx="1">
                  <c:v>0.16556211468910154</c:v>
                </c:pt>
                <c:pt idx="2">
                  <c:v>0.23054043941208732</c:v>
                </c:pt>
                <c:pt idx="3">
                  <c:v>0.30784482970693677</c:v>
                </c:pt>
                <c:pt idx="4">
                  <c:v>0.39112873622809152</c:v>
                </c:pt>
                <c:pt idx="5">
                  <c:v>0.52701934767970049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농림어업+단순노무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0.45761476669160472</c:v>
                </c:pt>
                <c:pt idx="1">
                  <c:v>0.27032118221963791</c:v>
                </c:pt>
                <c:pt idx="2">
                  <c:v>8.5704081080593797E-2</c:v>
                </c:pt>
                <c:pt idx="3">
                  <c:v>2.7020641021220888E-2</c:v>
                </c:pt>
                <c:pt idx="4">
                  <c:v>3.8558649866353503E-3</c:v>
                </c:pt>
                <c:pt idx="5">
                  <c:v>1.2714044338288514E-3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67872"/>
        <c:axId val="165500544"/>
      </c:lineChart>
      <c:catAx>
        <c:axId val="125967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5500544"/>
        <c:crosses val="autoZero"/>
        <c:auto val="1"/>
        <c:lblAlgn val="ctr"/>
        <c:lblOffset val="100"/>
        <c:noMultiLvlLbl val="0"/>
      </c:catAx>
      <c:valAx>
        <c:axId val="16550054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5967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12. </a:t>
            </a:r>
            <a:r>
              <a:rPr lang="ko-KR" altLang="en-US" dirty="0" smtClean="0"/>
              <a:t>학력별 직업 분포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8995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21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11.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취업자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비중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908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6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13. </a:t>
            </a:r>
            <a:r>
              <a:rPr lang="ko-KR" altLang="en-US" dirty="0" smtClean="0"/>
              <a:t>소득수준별 직업 분포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131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40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19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그림12. 학력별 직업 분포</vt:lpstr>
      <vt:lpstr>그림11. 소득수준별 고위험 취업자 비중</vt:lpstr>
      <vt:lpstr>그림13. 소득수준별 직업 분포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76</cp:revision>
  <cp:lastPrinted>2018-04-27T05:51:17Z</cp:lastPrinted>
  <dcterms:created xsi:type="dcterms:W3CDTF">2018-04-16T00:33:12Z</dcterms:created>
  <dcterms:modified xsi:type="dcterms:W3CDTF">2018-05-03T11:06:20Z</dcterms:modified>
</cp:coreProperties>
</file>