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1" r:id="rId3"/>
    <p:sldId id="268" r:id="rId4"/>
    <p:sldId id="274" r:id="rId5"/>
    <p:sldId id="266" r:id="rId6"/>
    <p:sldId id="276" r:id="rId7"/>
    <p:sldId id="265" r:id="rId8"/>
    <p:sldId id="280" r:id="rId9"/>
    <p:sldId id="286" r:id="rId10"/>
    <p:sldId id="287" r:id="rId11"/>
    <p:sldId id="285" r:id="rId12"/>
    <p:sldId id="284" r:id="rId13"/>
    <p:sldId id="277" r:id="rId14"/>
    <p:sldId id="275" r:id="rId1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그림" id="{EBEAC0E7-7E96-485F-AC0E-DDE0B87529D2}">
          <p14:sldIdLst>
            <p14:sldId id="283"/>
            <p14:sldId id="261"/>
            <p14:sldId id="268"/>
            <p14:sldId id="274"/>
            <p14:sldId id="266"/>
            <p14:sldId id="276"/>
            <p14:sldId id="265"/>
            <p14:sldId id="280"/>
            <p14:sldId id="286"/>
            <p14:sldId id="287"/>
            <p14:sldId id="285"/>
            <p14:sldId id="284"/>
            <p14:sldId id="277"/>
          </p14:sldIdLst>
        </p14:section>
        <p14:section name="표" id="{75EB8806-B28A-4D89-A241-1A4C6A937867}">
          <p14:sldIdLst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43744"/>
        <c:axId val="120683840"/>
      </c:barChart>
      <c:catAx>
        <c:axId val="206943744"/>
        <c:scaling>
          <c:orientation val="minMax"/>
        </c:scaling>
        <c:delete val="0"/>
        <c:axPos val="b"/>
        <c:majorTickMark val="out"/>
        <c:minorTickMark val="none"/>
        <c:tickLblPos val="nextTo"/>
        <c:crossAx val="120683840"/>
        <c:crosses val="autoZero"/>
        <c:auto val="1"/>
        <c:lblAlgn val="ctr"/>
        <c:lblOffset val="100"/>
        <c:noMultiLvlLbl val="0"/>
      </c:catAx>
      <c:valAx>
        <c:axId val="1206838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694374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전문직 비중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가구내 고용활동 및 분류되지 않은 자가소비 생산활동</c:v>
                </c:pt>
                <c:pt idx="1">
                  <c:v>농업, 임업 및 어업 </c:v>
                </c:pt>
                <c:pt idx="2">
                  <c:v>숙박 및 음식점업 </c:v>
                </c:pt>
                <c:pt idx="3">
                  <c:v>운수업</c:v>
                </c:pt>
                <c:pt idx="4">
                  <c:v>광업 </c:v>
                </c:pt>
                <c:pt idx="5">
                  <c:v>사업시설관리 및 사업지원 서비스업 </c:v>
                </c:pt>
                <c:pt idx="6">
                  <c:v>도매 및 소매업</c:v>
                </c:pt>
                <c:pt idx="7">
                  <c:v>금융 및 보험업 </c:v>
                </c:pt>
                <c:pt idx="8">
                  <c:v>하수 · 폐기물 처리, 원료재생 및 환경복원업 </c:v>
                </c:pt>
                <c:pt idx="9">
                  <c:v>공공행정, 국방 및 사회보장 행정</c:v>
                </c:pt>
                <c:pt idx="10">
                  <c:v>건설업 </c:v>
                </c:pt>
                <c:pt idx="11">
                  <c:v>제조업 </c:v>
                </c:pt>
                <c:pt idx="12">
                  <c:v>전산업 평균</c:v>
                </c:pt>
                <c:pt idx="13">
                  <c:v>국제 및 외국기관</c:v>
                </c:pt>
                <c:pt idx="14">
                  <c:v>협회 및 단체, 수리  및 기타 개인 서비스업</c:v>
                </c:pt>
                <c:pt idx="15">
                  <c:v>전기, 가스, 증기 및 수도사업 </c:v>
                </c:pt>
                <c:pt idx="16">
                  <c:v>부동산업 및 임대업 </c:v>
                </c:pt>
                <c:pt idx="17">
                  <c:v>예술, 스포츠 및 여가관련 서비스업</c:v>
                </c:pt>
                <c:pt idx="18">
                  <c:v>보건업 및 사회복지 서비스업</c:v>
                </c:pt>
                <c:pt idx="19">
                  <c:v>전문, 과학 및 기술 서비스업 </c:v>
                </c:pt>
                <c:pt idx="20">
                  <c:v>출판, 영상, 방송통신 및 정보서비스업 </c:v>
                </c:pt>
                <c:pt idx="21">
                  <c:v>교육 서비스업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2.8203859334864629E-3</c:v>
                </c:pt>
                <c:pt idx="1">
                  <c:v>3.0160119613085764E-3</c:v>
                </c:pt>
                <c:pt idx="2">
                  <c:v>7.096171606087308E-3</c:v>
                </c:pt>
                <c:pt idx="3">
                  <c:v>1.9061477657470256E-2</c:v>
                </c:pt>
                <c:pt idx="4">
                  <c:v>3.0872724164053664E-2</c:v>
                </c:pt>
                <c:pt idx="5">
                  <c:v>5.3344092300739047E-2</c:v>
                </c:pt>
                <c:pt idx="6">
                  <c:v>6.3665607174832023E-2</c:v>
                </c:pt>
                <c:pt idx="7">
                  <c:v>7.1119394202626876E-2</c:v>
                </c:pt>
                <c:pt idx="8">
                  <c:v>8.6689712665537044E-2</c:v>
                </c:pt>
                <c:pt idx="9">
                  <c:v>8.8432075415608657E-2</c:v>
                </c:pt>
                <c:pt idx="10">
                  <c:v>9.3997655653977913E-2</c:v>
                </c:pt>
                <c:pt idx="11">
                  <c:v>0.10652443360679539</c:v>
                </c:pt>
                <c:pt idx="12">
                  <c:v>0.12526942307190989</c:v>
                </c:pt>
                <c:pt idx="13">
                  <c:v>0.12909825644826067</c:v>
                </c:pt>
                <c:pt idx="14">
                  <c:v>0.13191744618857626</c:v>
                </c:pt>
                <c:pt idx="15">
                  <c:v>0.21292585066684608</c:v>
                </c:pt>
                <c:pt idx="16">
                  <c:v>0.34881785869846776</c:v>
                </c:pt>
                <c:pt idx="17">
                  <c:v>0.3552674259424734</c:v>
                </c:pt>
                <c:pt idx="18">
                  <c:v>0.59920322516825897</c:v>
                </c:pt>
                <c:pt idx="19">
                  <c:v>0.60313807593246871</c:v>
                </c:pt>
                <c:pt idx="20">
                  <c:v>0.62541406299412827</c:v>
                </c:pt>
                <c:pt idx="21">
                  <c:v>0.75540528382100702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895424"/>
        <c:axId val="234143744"/>
      </c:barChart>
      <c:catAx>
        <c:axId val="225895424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234143744"/>
        <c:crosses val="autoZero"/>
        <c:auto val="1"/>
        <c:lblAlgn val="ctr"/>
        <c:lblOffset val="100"/>
        <c:noMultiLvlLbl val="0"/>
      </c:catAx>
      <c:valAx>
        <c:axId val="23414374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crossAx val="22589542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열합계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0.12</c:v>
                </c:pt>
                <c:pt idx="1">
                  <c:v>0.21</c:v>
                </c:pt>
                <c:pt idx="2">
                  <c:v>0.28999999999999998</c:v>
                </c:pt>
                <c:pt idx="3">
                  <c:v>0.46</c:v>
                </c:pt>
                <c:pt idx="4">
                  <c:v>0.44</c:v>
                </c:pt>
                <c:pt idx="5">
                  <c:v>0.37</c:v>
                </c:pt>
                <c:pt idx="6">
                  <c:v>0.16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894912"/>
        <c:axId val="226079808"/>
      </c:barChart>
      <c:catAx>
        <c:axId val="225894912"/>
        <c:scaling>
          <c:orientation val="minMax"/>
        </c:scaling>
        <c:delete val="0"/>
        <c:axPos val="b"/>
        <c:majorTickMark val="out"/>
        <c:minorTickMark val="none"/>
        <c:tickLblPos val="nextTo"/>
        <c:crossAx val="226079808"/>
        <c:crosses val="autoZero"/>
        <c:auto val="1"/>
        <c:lblAlgn val="ctr"/>
        <c:lblOffset val="100"/>
        <c:noMultiLvlLbl val="0"/>
      </c:catAx>
      <c:valAx>
        <c:axId val="2260798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258949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Sheet1!$A$2:$A$7</c:f>
              <c:strCache>
                <c:ptCount val="6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미만</c:v>
                </c:pt>
                <c:pt idx="5">
                  <c:v>500만원 이상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0.36611282280732754</c:v>
                </c:pt>
                <c:pt idx="1">
                  <c:v>0.39461150236756631</c:v>
                </c:pt>
                <c:pt idx="2">
                  <c:v>0.42171462353854566</c:v>
                </c:pt>
                <c:pt idx="3">
                  <c:v>0.37740446909940067</c:v>
                </c:pt>
                <c:pt idx="4">
                  <c:v>0.33664495665501443</c:v>
                </c:pt>
                <c:pt idx="5">
                  <c:v>0.27303920729966963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897472"/>
        <c:axId val="234145472"/>
      </c:barChart>
      <c:catAx>
        <c:axId val="225897472"/>
        <c:scaling>
          <c:orientation val="minMax"/>
        </c:scaling>
        <c:delete val="0"/>
        <c:axPos val="b"/>
        <c:majorTickMark val="out"/>
        <c:minorTickMark val="none"/>
        <c:tickLblPos val="nextTo"/>
        <c:crossAx val="234145472"/>
        <c:crosses val="autoZero"/>
        <c:auto val="1"/>
        <c:lblAlgn val="ctr"/>
        <c:lblOffset val="100"/>
        <c:noMultiLvlLbl val="0"/>
      </c:catAx>
      <c:valAx>
        <c:axId val="234145472"/>
        <c:scaling>
          <c:orientation val="minMax"/>
          <c:max val="0.5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225897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0.62</c:v>
                </c:pt>
                <c:pt idx="1">
                  <c:v>0.67</c:v>
                </c:pt>
                <c:pt idx="2">
                  <c:v>0.46</c:v>
                </c:pt>
                <c:pt idx="3">
                  <c:v>0.48</c:v>
                </c:pt>
                <c:pt idx="4">
                  <c:v>0.4</c:v>
                </c:pt>
                <c:pt idx="5">
                  <c:v>0.36</c:v>
                </c:pt>
                <c:pt idx="6">
                  <c:v>0.18</c:v>
                </c:pt>
                <c:pt idx="7">
                  <c:v>0.25</c:v>
                </c:pt>
                <c:pt idx="8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-0.89</c:v>
                </c:pt>
                <c:pt idx="1">
                  <c:v>-0.75</c:v>
                </c:pt>
                <c:pt idx="2">
                  <c:v>-0.62</c:v>
                </c:pt>
                <c:pt idx="3">
                  <c:v>-0.49</c:v>
                </c:pt>
                <c:pt idx="4">
                  <c:v>-0.37</c:v>
                </c:pt>
                <c:pt idx="5">
                  <c:v>-0.35</c:v>
                </c:pt>
                <c:pt idx="6">
                  <c:v>-0.32</c:v>
                </c:pt>
                <c:pt idx="7">
                  <c:v>-0.32</c:v>
                </c:pt>
                <c:pt idx="8">
                  <c:v>-0.22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</c:v>
                </c:pt>
                <c:pt idx="2">
                  <c:v>0.16</c:v>
                </c:pt>
                <c:pt idx="3">
                  <c:v>0.22</c:v>
                </c:pt>
                <c:pt idx="4">
                  <c:v>-0.04</c:v>
                </c:pt>
                <c:pt idx="5">
                  <c:v>0.08</c:v>
                </c:pt>
                <c:pt idx="6">
                  <c:v>0.14000000000000001</c:v>
                </c:pt>
                <c:pt idx="7">
                  <c:v>7.0000000000000007E-2</c:v>
                </c:pt>
                <c:pt idx="8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343424"/>
        <c:axId val="234146624"/>
      </c:barChart>
      <c:catAx>
        <c:axId val="234343424"/>
        <c:scaling>
          <c:orientation val="minMax"/>
        </c:scaling>
        <c:delete val="0"/>
        <c:axPos val="b"/>
        <c:majorTickMark val="out"/>
        <c:minorTickMark val="none"/>
        <c:tickLblPos val="low"/>
        <c:crossAx val="234146624"/>
        <c:crosses val="autoZero"/>
        <c:auto val="1"/>
        <c:lblAlgn val="ctr"/>
        <c:lblOffset val="100"/>
        <c:noMultiLvlLbl val="0"/>
      </c:catAx>
      <c:valAx>
        <c:axId val="2341466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34343424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  <c:pt idx="43">
                  <c:v>2020</c:v>
                </c:pt>
                <c:pt idx="44">
                  <c:v>2021</c:v>
                </c:pt>
                <c:pt idx="45">
                  <c:v>2022</c:v>
                </c:pt>
                <c:pt idx="46">
                  <c:v>2023</c:v>
                </c:pt>
                <c:pt idx="47">
                  <c:v>2024</c:v>
                </c:pt>
                <c:pt idx="48">
                  <c:v>2025</c:v>
                </c:pt>
                <c:pt idx="49">
                  <c:v>2026</c:v>
                </c:pt>
                <c:pt idx="50">
                  <c:v>2027</c:v>
                </c:pt>
                <c:pt idx="51">
                  <c:v>2028</c:v>
                </c:pt>
                <c:pt idx="52">
                  <c:v>2029</c:v>
                </c:pt>
                <c:pt idx="53">
                  <c:v>2030</c:v>
                </c:pt>
                <c:pt idx="54">
                  <c:v>2031</c:v>
                </c:pt>
                <c:pt idx="55">
                  <c:v>2032</c:v>
                </c:pt>
                <c:pt idx="56">
                  <c:v>2033</c:v>
                </c:pt>
                <c:pt idx="57">
                  <c:v>2034</c:v>
                </c:pt>
                <c:pt idx="58">
                  <c:v>2035</c:v>
                </c:pt>
                <c:pt idx="59">
                  <c:v>2036</c:v>
                </c:pt>
                <c:pt idx="60">
                  <c:v>2037</c:v>
                </c:pt>
                <c:pt idx="61">
                  <c:v>2038</c:v>
                </c:pt>
                <c:pt idx="62">
                  <c:v>2039</c:v>
                </c:pt>
                <c:pt idx="63">
                  <c:v>2040</c:v>
                </c:pt>
                <c:pt idx="64">
                  <c:v>2041</c:v>
                </c:pt>
                <c:pt idx="65">
                  <c:v>2042</c:v>
                </c:pt>
                <c:pt idx="66">
                  <c:v>2043</c:v>
                </c:pt>
                <c:pt idx="67">
                  <c:v>2044</c:v>
                </c:pt>
                <c:pt idx="68">
                  <c:v>2045</c:v>
                </c:pt>
                <c:pt idx="69">
                  <c:v>2046</c:v>
                </c:pt>
                <c:pt idx="70">
                  <c:v>2047</c:v>
                </c:pt>
                <c:pt idx="71">
                  <c:v>2048</c:v>
                </c:pt>
                <c:pt idx="72">
                  <c:v>2049</c:v>
                </c:pt>
                <c:pt idx="73">
                  <c:v>2050</c:v>
                </c:pt>
                <c:pt idx="74">
                  <c:v>2051</c:v>
                </c:pt>
                <c:pt idx="75">
                  <c:v>2052</c:v>
                </c:pt>
                <c:pt idx="76">
                  <c:v>2053</c:v>
                </c:pt>
                <c:pt idx="77">
                  <c:v>2054</c:v>
                </c:pt>
                <c:pt idx="78">
                  <c:v>2055</c:v>
                </c:pt>
                <c:pt idx="79">
                  <c:v>2056</c:v>
                </c:pt>
                <c:pt idx="80">
                  <c:v>2057</c:v>
                </c:pt>
                <c:pt idx="81">
                  <c:v>2058</c:v>
                </c:pt>
                <c:pt idx="82">
                  <c:v>2059</c:v>
                </c:pt>
                <c:pt idx="83">
                  <c:v>2060</c:v>
                </c:pt>
                <c:pt idx="84">
                  <c:v>2061</c:v>
                </c:pt>
                <c:pt idx="85">
                  <c:v>2062</c:v>
                </c:pt>
                <c:pt idx="86">
                  <c:v>2063</c:v>
                </c:pt>
                <c:pt idx="87">
                  <c:v>2064</c:v>
                </c:pt>
                <c:pt idx="88">
                  <c:v>2065</c:v>
                </c:pt>
                <c:pt idx="89">
                  <c:v>2066</c:v>
                </c:pt>
                <c:pt idx="90">
                  <c:v>2067</c:v>
                </c:pt>
                <c:pt idx="91">
                  <c:v>2068</c:v>
                </c:pt>
                <c:pt idx="92">
                  <c:v>2069</c:v>
                </c:pt>
                <c:pt idx="93">
                  <c:v>2070</c:v>
                </c:pt>
                <c:pt idx="94">
                  <c:v>2071</c:v>
                </c:pt>
                <c:pt idx="95">
                  <c:v>2072</c:v>
                </c:pt>
                <c:pt idx="96">
                  <c:v>2073</c:v>
                </c:pt>
                <c:pt idx="97">
                  <c:v>2074</c:v>
                </c:pt>
                <c:pt idx="98">
                  <c:v>2075</c:v>
                </c:pt>
                <c:pt idx="99">
                  <c:v>2076</c:v>
                </c:pt>
                <c:pt idx="100">
                  <c:v>2077</c:v>
                </c:pt>
                <c:pt idx="101">
                  <c:v>2078</c:v>
                </c:pt>
                <c:pt idx="102">
                  <c:v>2079</c:v>
                </c:pt>
                <c:pt idx="103">
                  <c:v>2080</c:v>
                </c:pt>
                <c:pt idx="104">
                  <c:v>2081</c:v>
                </c:pt>
                <c:pt idx="105">
                  <c:v>2082</c:v>
                </c:pt>
                <c:pt idx="106">
                  <c:v>2083</c:v>
                </c:pt>
                <c:pt idx="107">
                  <c:v>2084</c:v>
                </c:pt>
                <c:pt idx="108">
                  <c:v>2085</c:v>
                </c:pt>
                <c:pt idx="109">
                  <c:v>2086</c:v>
                </c:pt>
                <c:pt idx="110">
                  <c:v>2087</c:v>
                </c:pt>
                <c:pt idx="111">
                  <c:v>2088</c:v>
                </c:pt>
                <c:pt idx="112">
                  <c:v>2089</c:v>
                </c:pt>
                <c:pt idx="113">
                  <c:v>2090</c:v>
                </c:pt>
                <c:pt idx="114">
                  <c:v>2091</c:v>
                </c:pt>
                <c:pt idx="115">
                  <c:v>2092</c:v>
                </c:pt>
                <c:pt idx="116">
                  <c:v>2093</c:v>
                </c:pt>
                <c:pt idx="117">
                  <c:v>2094</c:v>
                </c:pt>
                <c:pt idx="118">
                  <c:v>2095</c:v>
                </c:pt>
                <c:pt idx="119">
                  <c:v>2096</c:v>
                </c:pt>
                <c:pt idx="120">
                  <c:v>2097</c:v>
                </c:pt>
                <c:pt idx="121">
                  <c:v>2098</c:v>
                </c:pt>
                <c:pt idx="122">
                  <c:v>2099</c:v>
                </c:pt>
                <c:pt idx="123">
                  <c:v>2100</c:v>
                </c:pt>
                <c:pt idx="124">
                  <c:v>2101</c:v>
                </c:pt>
                <c:pt idx="125">
                  <c:v>2102</c:v>
                </c:pt>
                <c:pt idx="126">
                  <c:v>2103</c:v>
                </c:pt>
                <c:pt idx="127">
                  <c:v>2104</c:v>
                </c:pt>
                <c:pt idx="128">
                  <c:v>2105</c:v>
                </c:pt>
                <c:pt idx="129">
                  <c:v>2106</c:v>
                </c:pt>
                <c:pt idx="130">
                  <c:v>2107</c:v>
                </c:pt>
                <c:pt idx="131">
                  <c:v>2108</c:v>
                </c:pt>
                <c:pt idx="132">
                  <c:v>2109</c:v>
                </c:pt>
                <c:pt idx="133">
                  <c:v>2110</c:v>
                </c:pt>
                <c:pt idx="134">
                  <c:v>2111</c:v>
                </c:pt>
                <c:pt idx="135">
                  <c:v>2112</c:v>
                </c:pt>
                <c:pt idx="136">
                  <c:v>2113</c:v>
                </c:pt>
                <c:pt idx="137">
                  <c:v>2114</c:v>
                </c:pt>
                <c:pt idx="138">
                  <c:v>2115</c:v>
                </c:pt>
                <c:pt idx="139">
                  <c:v>2116</c:v>
                </c:pt>
                <c:pt idx="140">
                  <c:v>2117</c:v>
                </c:pt>
                <c:pt idx="141">
                  <c:v>2118</c:v>
                </c:pt>
                <c:pt idx="142">
                  <c:v>2119</c:v>
                </c:pt>
                <c:pt idx="143">
                  <c:v>2120</c:v>
                </c:pt>
                <c:pt idx="144">
                  <c:v>2121</c:v>
                </c:pt>
                <c:pt idx="145">
                  <c:v>2122</c:v>
                </c:pt>
                <c:pt idx="146">
                  <c:v>2123</c:v>
                </c:pt>
                <c:pt idx="147">
                  <c:v>2124</c:v>
                </c:pt>
                <c:pt idx="148">
                  <c:v>2125</c:v>
                </c:pt>
                <c:pt idx="149">
                  <c:v>2126</c:v>
                </c:pt>
                <c:pt idx="150">
                  <c:v>2127</c:v>
                </c:pt>
                <c:pt idx="151">
                  <c:v>2128</c:v>
                </c:pt>
                <c:pt idx="152">
                  <c:v>2129</c:v>
                </c:pt>
                <c:pt idx="153">
                  <c:v>2130</c:v>
                </c:pt>
                <c:pt idx="154">
                  <c:v>2131</c:v>
                </c:pt>
                <c:pt idx="155">
                  <c:v>2132</c:v>
                </c:pt>
                <c:pt idx="156">
                  <c:v>2133</c:v>
                </c:pt>
                <c:pt idx="157">
                  <c:v>2134</c:v>
                </c:pt>
                <c:pt idx="158">
                  <c:v>2135</c:v>
                </c:pt>
                <c:pt idx="159">
                  <c:v>2136</c:v>
                </c:pt>
                <c:pt idx="160">
                  <c:v>2137</c:v>
                </c:pt>
                <c:pt idx="161">
                  <c:v>2138</c:v>
                </c:pt>
                <c:pt idx="162">
                  <c:v>2139</c:v>
                </c:pt>
                <c:pt idx="163">
                  <c:v>2140</c:v>
                </c:pt>
                <c:pt idx="164">
                  <c:v>2141</c:v>
                </c:pt>
                <c:pt idx="165">
                  <c:v>2142</c:v>
                </c:pt>
                <c:pt idx="166">
                  <c:v>2143</c:v>
                </c:pt>
                <c:pt idx="167">
                  <c:v>2144</c:v>
                </c:pt>
                <c:pt idx="168">
                  <c:v>2145</c:v>
                </c:pt>
                <c:pt idx="169">
                  <c:v>2146</c:v>
                </c:pt>
                <c:pt idx="170">
                  <c:v>2147</c:v>
                </c:pt>
                <c:pt idx="171">
                  <c:v>2148</c:v>
                </c:pt>
                <c:pt idx="172">
                  <c:v>2149</c:v>
                </c:pt>
                <c:pt idx="173">
                  <c:v>2150</c:v>
                </c:pt>
                <c:pt idx="174">
                  <c:v>2151</c:v>
                </c:pt>
                <c:pt idx="175">
                  <c:v>2152</c:v>
                </c:pt>
                <c:pt idx="176">
                  <c:v>2153</c:v>
                </c:pt>
                <c:pt idx="177">
                  <c:v>3001</c:v>
                </c:pt>
                <c:pt idx="178">
                  <c:v>3002</c:v>
                </c:pt>
                <c:pt idx="179">
                  <c:v>3003</c:v>
                </c:pt>
                <c:pt idx="180">
                  <c:v>3004</c:v>
                </c:pt>
                <c:pt idx="181">
                  <c:v>3005</c:v>
                </c:pt>
                <c:pt idx="182">
                  <c:v>3006</c:v>
                </c:pt>
                <c:pt idx="183">
                  <c:v>3007</c:v>
                </c:pt>
                <c:pt idx="184">
                  <c:v>3008</c:v>
                </c:pt>
                <c:pt idx="185">
                  <c:v>3009</c:v>
                </c:pt>
                <c:pt idx="186">
                  <c:v>3010</c:v>
                </c:pt>
                <c:pt idx="187">
                  <c:v>3011</c:v>
                </c:pt>
                <c:pt idx="188">
                  <c:v>3012</c:v>
                </c:pt>
                <c:pt idx="189">
                  <c:v>3013</c:v>
                </c:pt>
                <c:pt idx="190">
                  <c:v>3014</c:v>
                </c:pt>
                <c:pt idx="191">
                  <c:v>3015</c:v>
                </c:pt>
                <c:pt idx="192">
                  <c:v>3016</c:v>
                </c:pt>
                <c:pt idx="193">
                  <c:v>3017</c:v>
                </c:pt>
                <c:pt idx="194">
                  <c:v>3018</c:v>
                </c:pt>
                <c:pt idx="195">
                  <c:v>3019</c:v>
                </c:pt>
                <c:pt idx="196">
                  <c:v>3020</c:v>
                </c:pt>
                <c:pt idx="197">
                  <c:v>3021</c:v>
                </c:pt>
                <c:pt idx="198">
                  <c:v>3022</c:v>
                </c:pt>
                <c:pt idx="199">
                  <c:v>3023</c:v>
                </c:pt>
                <c:pt idx="200">
                  <c:v>3024</c:v>
                </c:pt>
                <c:pt idx="201">
                  <c:v>3025</c:v>
                </c:pt>
                <c:pt idx="202">
                  <c:v>3026</c:v>
                </c:pt>
                <c:pt idx="203">
                  <c:v>4001</c:v>
                </c:pt>
                <c:pt idx="204">
                  <c:v>4002</c:v>
                </c:pt>
                <c:pt idx="205">
                  <c:v>4003</c:v>
                </c:pt>
                <c:pt idx="206">
                  <c:v>4004</c:v>
                </c:pt>
                <c:pt idx="207">
                  <c:v>4005</c:v>
                </c:pt>
                <c:pt idx="208">
                  <c:v>4006</c:v>
                </c:pt>
                <c:pt idx="209">
                  <c:v>4007</c:v>
                </c:pt>
                <c:pt idx="210">
                  <c:v>4008</c:v>
                </c:pt>
                <c:pt idx="211">
                  <c:v>4009</c:v>
                </c:pt>
                <c:pt idx="212">
                  <c:v>4010</c:v>
                </c:pt>
                <c:pt idx="213">
                  <c:v>4011</c:v>
                </c:pt>
                <c:pt idx="214">
                  <c:v>4012</c:v>
                </c:pt>
                <c:pt idx="215">
                  <c:v>4013</c:v>
                </c:pt>
                <c:pt idx="216">
                  <c:v>4014</c:v>
                </c:pt>
                <c:pt idx="217">
                  <c:v>4015</c:v>
                </c:pt>
                <c:pt idx="218">
                  <c:v>4016</c:v>
                </c:pt>
                <c:pt idx="219">
                  <c:v>4017</c:v>
                </c:pt>
                <c:pt idx="220">
                  <c:v>4018</c:v>
                </c:pt>
                <c:pt idx="221">
                  <c:v>4019</c:v>
                </c:pt>
                <c:pt idx="222">
                  <c:v>4020</c:v>
                </c:pt>
                <c:pt idx="223">
                  <c:v>4021</c:v>
                </c:pt>
                <c:pt idx="224">
                  <c:v>4022</c:v>
                </c:pt>
                <c:pt idx="225">
                  <c:v>4023</c:v>
                </c:pt>
                <c:pt idx="226">
                  <c:v>4024</c:v>
                </c:pt>
                <c:pt idx="227">
                  <c:v>4025</c:v>
                </c:pt>
                <c:pt idx="228">
                  <c:v>4026</c:v>
                </c:pt>
                <c:pt idx="229">
                  <c:v>4027</c:v>
                </c:pt>
                <c:pt idx="230">
                  <c:v>4028</c:v>
                </c:pt>
                <c:pt idx="231">
                  <c:v>4029</c:v>
                </c:pt>
                <c:pt idx="232">
                  <c:v>4030</c:v>
                </c:pt>
                <c:pt idx="233">
                  <c:v>4031</c:v>
                </c:pt>
                <c:pt idx="234">
                  <c:v>4032</c:v>
                </c:pt>
                <c:pt idx="235">
                  <c:v>4033</c:v>
                </c:pt>
                <c:pt idx="236">
                  <c:v>5001</c:v>
                </c:pt>
                <c:pt idx="237">
                  <c:v>5002</c:v>
                </c:pt>
                <c:pt idx="238">
                  <c:v>5003</c:v>
                </c:pt>
                <c:pt idx="239">
                  <c:v>5004</c:v>
                </c:pt>
                <c:pt idx="240">
                  <c:v>5005</c:v>
                </c:pt>
                <c:pt idx="241">
                  <c:v>5006</c:v>
                </c:pt>
                <c:pt idx="242">
                  <c:v>5007</c:v>
                </c:pt>
                <c:pt idx="243">
                  <c:v>5008</c:v>
                </c:pt>
                <c:pt idx="244">
                  <c:v>5009</c:v>
                </c:pt>
                <c:pt idx="245">
                  <c:v>5010</c:v>
                </c:pt>
                <c:pt idx="246">
                  <c:v>5011</c:v>
                </c:pt>
                <c:pt idx="247">
                  <c:v>5012</c:v>
                </c:pt>
                <c:pt idx="248">
                  <c:v>5013</c:v>
                </c:pt>
                <c:pt idx="249">
                  <c:v>6001</c:v>
                </c:pt>
                <c:pt idx="250">
                  <c:v>6002</c:v>
                </c:pt>
                <c:pt idx="251">
                  <c:v>6003</c:v>
                </c:pt>
                <c:pt idx="252">
                  <c:v>6004</c:v>
                </c:pt>
                <c:pt idx="253">
                  <c:v>6005</c:v>
                </c:pt>
                <c:pt idx="254">
                  <c:v>6006</c:v>
                </c:pt>
                <c:pt idx="255">
                  <c:v>6007</c:v>
                </c:pt>
                <c:pt idx="256">
                  <c:v>6008</c:v>
                </c:pt>
                <c:pt idx="257">
                  <c:v>6009</c:v>
                </c:pt>
                <c:pt idx="258">
                  <c:v>6010</c:v>
                </c:pt>
                <c:pt idx="259">
                  <c:v>6011</c:v>
                </c:pt>
                <c:pt idx="260">
                  <c:v>6012</c:v>
                </c:pt>
                <c:pt idx="261">
                  <c:v>7001</c:v>
                </c:pt>
                <c:pt idx="262">
                  <c:v>7002</c:v>
                </c:pt>
                <c:pt idx="263">
                  <c:v>7003</c:v>
                </c:pt>
                <c:pt idx="264">
                  <c:v>7004</c:v>
                </c:pt>
                <c:pt idx="265">
                  <c:v>7005</c:v>
                </c:pt>
                <c:pt idx="266">
                  <c:v>7006</c:v>
                </c:pt>
                <c:pt idx="267">
                  <c:v>7007</c:v>
                </c:pt>
                <c:pt idx="268">
                  <c:v>7008</c:v>
                </c:pt>
                <c:pt idx="269">
                  <c:v>7009</c:v>
                </c:pt>
                <c:pt idx="270">
                  <c:v>7010</c:v>
                </c:pt>
                <c:pt idx="271">
                  <c:v>7011</c:v>
                </c:pt>
                <c:pt idx="272">
                  <c:v>7012</c:v>
                </c:pt>
                <c:pt idx="273">
                  <c:v>7013</c:v>
                </c:pt>
                <c:pt idx="274">
                  <c:v>7014</c:v>
                </c:pt>
                <c:pt idx="275">
                  <c:v>7015</c:v>
                </c:pt>
                <c:pt idx="276">
                  <c:v>7016</c:v>
                </c:pt>
                <c:pt idx="277">
                  <c:v>7017</c:v>
                </c:pt>
                <c:pt idx="278">
                  <c:v>7018</c:v>
                </c:pt>
                <c:pt idx="279">
                  <c:v>7019</c:v>
                </c:pt>
                <c:pt idx="280">
                  <c:v>7020</c:v>
                </c:pt>
                <c:pt idx="281">
                  <c:v>7021</c:v>
                </c:pt>
                <c:pt idx="282">
                  <c:v>7022</c:v>
                </c:pt>
                <c:pt idx="283">
                  <c:v>7023</c:v>
                </c:pt>
                <c:pt idx="284">
                  <c:v>7024</c:v>
                </c:pt>
                <c:pt idx="285">
                  <c:v>7025</c:v>
                </c:pt>
                <c:pt idx="286">
                  <c:v>7026</c:v>
                </c:pt>
                <c:pt idx="287">
                  <c:v>7027</c:v>
                </c:pt>
                <c:pt idx="288">
                  <c:v>7028</c:v>
                </c:pt>
                <c:pt idx="289">
                  <c:v>7029</c:v>
                </c:pt>
                <c:pt idx="290">
                  <c:v>7030</c:v>
                </c:pt>
                <c:pt idx="291">
                  <c:v>7031</c:v>
                </c:pt>
                <c:pt idx="292">
                  <c:v>7032</c:v>
                </c:pt>
                <c:pt idx="293">
                  <c:v>7033</c:v>
                </c:pt>
                <c:pt idx="294">
                  <c:v>7034</c:v>
                </c:pt>
                <c:pt idx="295">
                  <c:v>7035</c:v>
                </c:pt>
                <c:pt idx="296">
                  <c:v>7036</c:v>
                </c:pt>
                <c:pt idx="297">
                  <c:v>7037</c:v>
                </c:pt>
                <c:pt idx="298">
                  <c:v>7038</c:v>
                </c:pt>
                <c:pt idx="299">
                  <c:v>7039</c:v>
                </c:pt>
                <c:pt idx="300">
                  <c:v>7040</c:v>
                </c:pt>
                <c:pt idx="301">
                  <c:v>7041</c:v>
                </c:pt>
                <c:pt idx="302">
                  <c:v>7042</c:v>
                </c:pt>
                <c:pt idx="303">
                  <c:v>7043</c:v>
                </c:pt>
                <c:pt idx="304">
                  <c:v>7044</c:v>
                </c:pt>
                <c:pt idx="305">
                  <c:v>7045</c:v>
                </c:pt>
                <c:pt idx="306">
                  <c:v>7046</c:v>
                </c:pt>
                <c:pt idx="307">
                  <c:v>7047</c:v>
                </c:pt>
                <c:pt idx="308">
                  <c:v>7048</c:v>
                </c:pt>
                <c:pt idx="309">
                  <c:v>7049</c:v>
                </c:pt>
                <c:pt idx="310">
                  <c:v>7050</c:v>
                </c:pt>
                <c:pt idx="311">
                  <c:v>7051</c:v>
                </c:pt>
                <c:pt idx="312">
                  <c:v>7052</c:v>
                </c:pt>
                <c:pt idx="313">
                  <c:v>7053</c:v>
                </c:pt>
                <c:pt idx="314">
                  <c:v>7054</c:v>
                </c:pt>
                <c:pt idx="315">
                  <c:v>7055</c:v>
                </c:pt>
                <c:pt idx="316">
                  <c:v>7056</c:v>
                </c:pt>
                <c:pt idx="317">
                  <c:v>7057</c:v>
                </c:pt>
                <c:pt idx="318">
                  <c:v>7058</c:v>
                </c:pt>
                <c:pt idx="319">
                  <c:v>7059</c:v>
                </c:pt>
                <c:pt idx="320">
                  <c:v>7060</c:v>
                </c:pt>
                <c:pt idx="321">
                  <c:v>7061</c:v>
                </c:pt>
                <c:pt idx="322">
                  <c:v>7062</c:v>
                </c:pt>
                <c:pt idx="323">
                  <c:v>7063</c:v>
                </c:pt>
                <c:pt idx="324">
                  <c:v>7064</c:v>
                </c:pt>
                <c:pt idx="325">
                  <c:v>7065</c:v>
                </c:pt>
                <c:pt idx="326">
                  <c:v>7066</c:v>
                </c:pt>
                <c:pt idx="327">
                  <c:v>7067</c:v>
                </c:pt>
                <c:pt idx="328">
                  <c:v>7068</c:v>
                </c:pt>
                <c:pt idx="329">
                  <c:v>7069</c:v>
                </c:pt>
                <c:pt idx="330">
                  <c:v>7070</c:v>
                </c:pt>
                <c:pt idx="331">
                  <c:v>7071</c:v>
                </c:pt>
                <c:pt idx="332">
                  <c:v>7072</c:v>
                </c:pt>
                <c:pt idx="333">
                  <c:v>7073</c:v>
                </c:pt>
                <c:pt idx="334">
                  <c:v>8001</c:v>
                </c:pt>
                <c:pt idx="335">
                  <c:v>8002</c:v>
                </c:pt>
                <c:pt idx="336">
                  <c:v>8003</c:v>
                </c:pt>
                <c:pt idx="337">
                  <c:v>8004</c:v>
                </c:pt>
                <c:pt idx="338">
                  <c:v>8005</c:v>
                </c:pt>
                <c:pt idx="339">
                  <c:v>8006</c:v>
                </c:pt>
                <c:pt idx="340">
                  <c:v>8007</c:v>
                </c:pt>
                <c:pt idx="341">
                  <c:v>8008</c:v>
                </c:pt>
                <c:pt idx="342">
                  <c:v>8009</c:v>
                </c:pt>
                <c:pt idx="343">
                  <c:v>8010</c:v>
                </c:pt>
                <c:pt idx="344">
                  <c:v>8011</c:v>
                </c:pt>
                <c:pt idx="345">
                  <c:v>8012</c:v>
                </c:pt>
                <c:pt idx="346">
                  <c:v>8013</c:v>
                </c:pt>
                <c:pt idx="347">
                  <c:v>8014</c:v>
                </c:pt>
                <c:pt idx="348">
                  <c:v>8015</c:v>
                </c:pt>
                <c:pt idx="349">
                  <c:v>8016</c:v>
                </c:pt>
                <c:pt idx="350">
                  <c:v>8017</c:v>
                </c:pt>
                <c:pt idx="351">
                  <c:v>8018</c:v>
                </c:pt>
                <c:pt idx="352">
                  <c:v>8019</c:v>
                </c:pt>
                <c:pt idx="353">
                  <c:v>8020</c:v>
                </c:pt>
                <c:pt idx="354">
                  <c:v>8021</c:v>
                </c:pt>
                <c:pt idx="355">
                  <c:v>8022</c:v>
                </c:pt>
                <c:pt idx="356">
                  <c:v>8023</c:v>
                </c:pt>
                <c:pt idx="357">
                  <c:v>8024</c:v>
                </c:pt>
                <c:pt idx="358">
                  <c:v>8025</c:v>
                </c:pt>
                <c:pt idx="359">
                  <c:v>8026</c:v>
                </c:pt>
                <c:pt idx="360">
                  <c:v>8027</c:v>
                </c:pt>
                <c:pt idx="361">
                  <c:v>8028</c:v>
                </c:pt>
                <c:pt idx="362">
                  <c:v>8029</c:v>
                </c:pt>
                <c:pt idx="363">
                  <c:v>8030</c:v>
                </c:pt>
                <c:pt idx="364">
                  <c:v>8031</c:v>
                </c:pt>
                <c:pt idx="365">
                  <c:v>8032</c:v>
                </c:pt>
                <c:pt idx="366">
                  <c:v>8033</c:v>
                </c:pt>
                <c:pt idx="367">
                  <c:v>8034</c:v>
                </c:pt>
                <c:pt idx="368">
                  <c:v>8035</c:v>
                </c:pt>
                <c:pt idx="369">
                  <c:v>8036</c:v>
                </c:pt>
                <c:pt idx="370">
                  <c:v>8037</c:v>
                </c:pt>
                <c:pt idx="371">
                  <c:v>8038</c:v>
                </c:pt>
                <c:pt idx="372">
                  <c:v>8039</c:v>
                </c:pt>
                <c:pt idx="373">
                  <c:v>8040</c:v>
                </c:pt>
                <c:pt idx="374">
                  <c:v>8041</c:v>
                </c:pt>
                <c:pt idx="375">
                  <c:v>8042</c:v>
                </c:pt>
                <c:pt idx="376">
                  <c:v>8043</c:v>
                </c:pt>
                <c:pt idx="377">
                  <c:v>8044</c:v>
                </c:pt>
                <c:pt idx="378">
                  <c:v>8045</c:v>
                </c:pt>
                <c:pt idx="379">
                  <c:v>8046</c:v>
                </c:pt>
                <c:pt idx="380">
                  <c:v>8047</c:v>
                </c:pt>
                <c:pt idx="381">
                  <c:v>8048</c:v>
                </c:pt>
                <c:pt idx="382">
                  <c:v>8049</c:v>
                </c:pt>
                <c:pt idx="383">
                  <c:v>8050</c:v>
                </c:pt>
                <c:pt idx="384">
                  <c:v>8051</c:v>
                </c:pt>
                <c:pt idx="385">
                  <c:v>8052</c:v>
                </c:pt>
                <c:pt idx="386">
                  <c:v>8053</c:v>
                </c:pt>
                <c:pt idx="387">
                  <c:v>8054</c:v>
                </c:pt>
                <c:pt idx="388">
                  <c:v>8055</c:v>
                </c:pt>
                <c:pt idx="389">
                  <c:v>8056</c:v>
                </c:pt>
                <c:pt idx="390">
                  <c:v>8057</c:v>
                </c:pt>
                <c:pt idx="391">
                  <c:v>8058</c:v>
                </c:pt>
                <c:pt idx="392">
                  <c:v>8059</c:v>
                </c:pt>
                <c:pt idx="393">
                  <c:v>8060</c:v>
                </c:pt>
                <c:pt idx="394">
                  <c:v>8061</c:v>
                </c:pt>
                <c:pt idx="395">
                  <c:v>8062</c:v>
                </c:pt>
                <c:pt idx="396">
                  <c:v>8063</c:v>
                </c:pt>
                <c:pt idx="397">
                  <c:v>8064</c:v>
                </c:pt>
                <c:pt idx="398">
                  <c:v>8065</c:v>
                </c:pt>
                <c:pt idx="399">
                  <c:v>9001</c:v>
                </c:pt>
                <c:pt idx="400">
                  <c:v>9002</c:v>
                </c:pt>
                <c:pt idx="401">
                  <c:v>9003</c:v>
                </c:pt>
                <c:pt idx="402">
                  <c:v>9004</c:v>
                </c:pt>
                <c:pt idx="403">
                  <c:v>9005</c:v>
                </c:pt>
                <c:pt idx="404">
                  <c:v>9006</c:v>
                </c:pt>
                <c:pt idx="405">
                  <c:v>9007</c:v>
                </c:pt>
                <c:pt idx="406">
                  <c:v>9008</c:v>
                </c:pt>
                <c:pt idx="407">
                  <c:v>9009</c:v>
                </c:pt>
                <c:pt idx="408">
                  <c:v>9010</c:v>
                </c:pt>
                <c:pt idx="409">
                  <c:v>9011</c:v>
                </c:pt>
                <c:pt idx="410">
                  <c:v>9012</c:v>
                </c:pt>
                <c:pt idx="411">
                  <c:v>9013</c:v>
                </c:pt>
                <c:pt idx="412">
                  <c:v>9014</c:v>
                </c:pt>
                <c:pt idx="413">
                  <c:v>9015</c:v>
                </c:pt>
                <c:pt idx="414">
                  <c:v>9016</c:v>
                </c:pt>
                <c:pt idx="415">
                  <c:v>9017</c:v>
                </c:pt>
                <c:pt idx="416">
                  <c:v>9018</c:v>
                </c:pt>
                <c:pt idx="417">
                  <c:v>9019</c:v>
                </c:pt>
                <c:pt idx="418">
                  <c:v>9020</c:v>
                </c:pt>
                <c:pt idx="419">
                  <c:v>9021</c:v>
                </c:pt>
                <c:pt idx="420">
                  <c:v>9022</c:v>
                </c:pt>
                <c:pt idx="421">
                  <c:v>9023</c:v>
                </c:pt>
                <c:pt idx="422">
                  <c:v>9024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667648"/>
        <c:axId val="205666496"/>
      </c:scatterChart>
      <c:valAx>
        <c:axId val="205667648"/>
        <c:scaling>
          <c:orientation val="minMax"/>
          <c:max val="10000"/>
          <c:min val="5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205666496"/>
        <c:crosses val="autoZero"/>
        <c:crossBetween val="midCat"/>
        <c:majorUnit val="1000"/>
      </c:valAx>
      <c:valAx>
        <c:axId val="20566649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20566764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945792"/>
        <c:axId val="207011840"/>
      </c:barChart>
      <c:catAx>
        <c:axId val="206945792"/>
        <c:scaling>
          <c:orientation val="minMax"/>
        </c:scaling>
        <c:delete val="0"/>
        <c:axPos val="b"/>
        <c:majorTickMark val="out"/>
        <c:minorTickMark val="none"/>
        <c:tickLblPos val="nextTo"/>
        <c:crossAx val="207011840"/>
        <c:crosses val="autoZero"/>
        <c:auto val="1"/>
        <c:lblAlgn val="ctr"/>
        <c:lblOffset val="100"/>
        <c:noMultiLvlLbl val="0"/>
      </c:catAx>
      <c:valAx>
        <c:axId val="20701184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6945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0.1%p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\p" sourceLinked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Sheet1!$A$2:$A$19</c:f>
              <c:strCache>
                <c:ptCount val="18"/>
                <c:pt idx="0">
                  <c:v>운수업</c:v>
                </c:pt>
                <c:pt idx="1">
                  <c:v>금융 및 보험업</c:v>
                </c:pt>
                <c:pt idx="2">
                  <c:v>사업시설관리 및 사업지원 서비스업</c:v>
                </c:pt>
                <c:pt idx="3">
                  <c:v>부동산업 및 임대업</c:v>
                </c:pt>
                <c:pt idx="4">
                  <c:v>숙박 및 음식점업</c:v>
                </c:pt>
                <c:pt idx="5">
                  <c:v>건설업</c:v>
                </c:pt>
                <c:pt idx="6">
                  <c:v>보건업 및 사회복지 서비스업</c:v>
                </c:pt>
                <c:pt idx="7">
                  <c:v>광업</c:v>
                </c:pt>
                <c:pt idx="8">
                  <c:v>예술, 스포츠 및 여가관련 서비스업</c:v>
                </c:pt>
                <c:pt idx="9">
                  <c:v>공공행정, 국방 및 사회보장 행정</c:v>
                </c:pt>
                <c:pt idx="10">
                  <c:v>전산업 평균</c:v>
                </c:pt>
                <c:pt idx="11">
                  <c:v>농업, 임업 및 어업</c:v>
                </c:pt>
                <c:pt idx="12">
                  <c:v>교육서비스업</c:v>
                </c:pt>
                <c:pt idx="13">
                  <c:v>전문, 과학 및 기술 서비스업</c:v>
                </c:pt>
                <c:pt idx="14">
                  <c:v>제조업</c:v>
                </c:pt>
                <c:pt idx="15">
                  <c:v>전기, 가스, 증기 및 수도사업</c:v>
                </c:pt>
                <c:pt idx="16">
                  <c:v>도매 및 소매업</c:v>
                </c:pt>
                <c:pt idx="17">
                  <c:v>출판, 영상, 방송통신 및 정보서비스업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-0.50903100824384417</c:v>
                </c:pt>
                <c:pt idx="1">
                  <c:v>-0.39722899488561014</c:v>
                </c:pt>
                <c:pt idx="2">
                  <c:v>-0.3635047188710811</c:v>
                </c:pt>
                <c:pt idx="3">
                  <c:v>-0.34113572366468387</c:v>
                </c:pt>
                <c:pt idx="4">
                  <c:v>-0.29530988432771033</c:v>
                </c:pt>
                <c:pt idx="5">
                  <c:v>-0.2725019235541481</c:v>
                </c:pt>
                <c:pt idx="6">
                  <c:v>-0.267655483249154</c:v>
                </c:pt>
                <c:pt idx="7">
                  <c:v>-0.26442750300808304</c:v>
                </c:pt>
                <c:pt idx="8">
                  <c:v>-0.21730362583927282</c:v>
                </c:pt>
                <c:pt idx="9">
                  <c:v>-0.12136116270851462</c:v>
                </c:pt>
                <c:pt idx="10">
                  <c:v>-0.1</c:v>
                </c:pt>
                <c:pt idx="11">
                  <c:v>-8.3929476993415519E-2</c:v>
                </c:pt>
                <c:pt idx="12">
                  <c:v>-6.4864259836862587E-2</c:v>
                </c:pt>
                <c:pt idx="13">
                  <c:v>-2.6518498503918408E-2</c:v>
                </c:pt>
                <c:pt idx="14" formatCode="0.0%">
                  <c:v>1.0892533908956059E-3</c:v>
                </c:pt>
                <c:pt idx="15">
                  <c:v>6.3197931714546629E-2</c:v>
                </c:pt>
                <c:pt idx="16">
                  <c:v>7.3888039034194719E-2</c:v>
                </c:pt>
                <c:pt idx="17">
                  <c:v>0.14625767626751879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886208"/>
        <c:axId val="207014144"/>
      </c:barChart>
      <c:catAx>
        <c:axId val="225886208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1200" b="1"/>
            </a:pPr>
            <a:endParaRPr lang="ko-KR"/>
          </a:p>
        </c:txPr>
        <c:crossAx val="207014144"/>
        <c:crosses val="autoZero"/>
        <c:auto val="1"/>
        <c:lblAlgn val="ctr"/>
        <c:lblOffset val="100"/>
        <c:noMultiLvlLbl val="0"/>
      </c:catAx>
      <c:valAx>
        <c:axId val="207014144"/>
        <c:scaling>
          <c:orientation val="minMax"/>
          <c:max val="0.2"/>
          <c:min val="-0.60000000000000009"/>
        </c:scaling>
        <c:delete val="1"/>
        <c:axPos val="b"/>
        <c:numFmt formatCode="0%\p" sourceLinked="0"/>
        <c:majorTickMark val="out"/>
        <c:minorTickMark val="none"/>
        <c:tickLblPos val="nextTo"/>
        <c:crossAx val="22588620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06945280"/>
        <c:axId val="207016448"/>
      </c:barChart>
      <c:catAx>
        <c:axId val="206945280"/>
        <c:scaling>
          <c:orientation val="minMax"/>
        </c:scaling>
        <c:delete val="0"/>
        <c:axPos val="l"/>
        <c:majorTickMark val="out"/>
        <c:minorTickMark val="none"/>
        <c:tickLblPos val="nextTo"/>
        <c:crossAx val="207016448"/>
        <c:crosses val="autoZero"/>
        <c:auto val="1"/>
        <c:lblAlgn val="ctr"/>
        <c:lblOffset val="100"/>
        <c:noMultiLvlLbl val="0"/>
      </c:catAx>
      <c:valAx>
        <c:axId val="207016448"/>
        <c:scaling>
          <c:orientation val="minMax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20694528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10493827160494"/>
          <c:y val="2.795592369413618E-2"/>
          <c:w val="0.61144672888111207"/>
          <c:h val="0.8701574416787802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Sheet1!$C$2:$C$22</c:f>
              <c:numCache>
                <c:formatCode>_(* #,##0_);_(* \(#,##0\);_(* "-"_);_(@_)</c:formatCode>
                <c:ptCount val="21"/>
                <c:pt idx="0">
                  <c:v>2.425837308805967E-14</c:v>
                </c:pt>
                <c:pt idx="1">
                  <c:v>0.4108193000000242</c:v>
                </c:pt>
                <c:pt idx="2">
                  <c:v>0.87845200000002421</c:v>
                </c:pt>
                <c:pt idx="3">
                  <c:v>3.6186008000000256</c:v>
                </c:pt>
                <c:pt idx="4">
                  <c:v>6.832870500000026</c:v>
                </c:pt>
                <c:pt idx="5">
                  <c:v>12.128458600000027</c:v>
                </c:pt>
                <c:pt idx="6">
                  <c:v>19.549303800000025</c:v>
                </c:pt>
                <c:pt idx="7">
                  <c:v>30.315199000000021</c:v>
                </c:pt>
                <c:pt idx="8">
                  <c:v>41.735838700000023</c:v>
                </c:pt>
                <c:pt idx="9">
                  <c:v>58.624386700000038</c:v>
                </c:pt>
                <c:pt idx="10">
                  <c:v>78.057174700000047</c:v>
                </c:pt>
                <c:pt idx="11">
                  <c:v>98.701169600000071</c:v>
                </c:pt>
                <c:pt idx="12">
                  <c:v>119.39949300000006</c:v>
                </c:pt>
                <c:pt idx="13">
                  <c:v>140.68644110000005</c:v>
                </c:pt>
                <c:pt idx="14">
                  <c:v>173.34915710000004</c:v>
                </c:pt>
                <c:pt idx="15">
                  <c:v>206.99053090000007</c:v>
                </c:pt>
                <c:pt idx="16">
                  <c:v>242.57465650000003</c:v>
                </c:pt>
                <c:pt idx="17">
                  <c:v>304.06020710000007</c:v>
                </c:pt>
                <c:pt idx="18">
                  <c:v>433.60812900000025</c:v>
                </c:pt>
                <c:pt idx="19">
                  <c:v>708.12889500000006</c:v>
                </c:pt>
                <c:pt idx="20" formatCode="General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1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Sheet1!$B$2:$B$22</c:f>
              <c:numCache>
                <c:formatCode>_-* #,##0.0_-;\-* #,##0.0_-;_-* "-"_-;_-@_-</c:formatCode>
                <c:ptCount val="21"/>
                <c:pt idx="0">
                  <c:v>0.41081929999999994</c:v>
                </c:pt>
                <c:pt idx="1">
                  <c:v>0.46763270000000001</c:v>
                </c:pt>
                <c:pt idx="2" formatCode="_(* #,##0_);_(* \(#,##0\);_(* &quot;-&quot;_);_(@_)">
                  <c:v>2.7401488000000014</c:v>
                </c:pt>
                <c:pt idx="3" formatCode="_(* #,##0_);_(* \(#,##0\);_(* &quot;-&quot;_);_(@_)">
                  <c:v>3.2142697000000005</c:v>
                </c:pt>
                <c:pt idx="4" formatCode="_(* #,##0_);_(* \(#,##0\);_(* &quot;-&quot;_);_(@_)">
                  <c:v>5.2955881000000007</c:v>
                </c:pt>
                <c:pt idx="5" formatCode="_(* #,##0_);_(* \(#,##0\);_(* &quot;-&quot;_);_(@_)">
                  <c:v>7.4208451999999987</c:v>
                </c:pt>
                <c:pt idx="6" formatCode="_(* #,##0_);_(* \(#,##0\);_(* &quot;-&quot;_);_(@_)">
                  <c:v>10.765895199999994</c:v>
                </c:pt>
                <c:pt idx="7" formatCode="_(* #,##0_);_(* \(#,##0\);_(* &quot;-&quot;_);_(@_)">
                  <c:v>11.420639700000004</c:v>
                </c:pt>
                <c:pt idx="8" formatCode="_(* #,##0_);_(* \(#,##0\);_(* &quot;-&quot;_);_(@_)">
                  <c:v>16.888548000000014</c:v>
                </c:pt>
                <c:pt idx="9" formatCode="_(* #,##0_);_(* \(#,##0\);_(* &quot;-&quot;_);_(@_)">
                  <c:v>19.432788000000009</c:v>
                </c:pt>
                <c:pt idx="10" formatCode="_(* #,##0_);_(* \(#,##0\);_(* &quot;-&quot;_);_(@_)">
                  <c:v>20.643994900000017</c:v>
                </c:pt>
                <c:pt idx="11" formatCode="_(* #,##0_);_(* \(#,##0\);_(* &quot;-&quot;_);_(@_)">
                  <c:v>20.698323399999992</c:v>
                </c:pt>
                <c:pt idx="12" formatCode="_(* #,##0_);_(* \(#,##0\);_(* &quot;-&quot;_);_(@_)">
                  <c:v>21.286948099999993</c:v>
                </c:pt>
                <c:pt idx="13" formatCode="_(* #,##0_);_(* \(#,##0\);_(* &quot;-&quot;_);_(@_)">
                  <c:v>32.662715999999989</c:v>
                </c:pt>
                <c:pt idx="14" formatCode="_(* #,##0_);_(* \(#,##0\);_(* &quot;-&quot;_);_(@_)">
                  <c:v>33.641373800000025</c:v>
                </c:pt>
                <c:pt idx="15" formatCode="_(* #,##0_);_(* \(#,##0\);_(* &quot;-&quot;_);_(@_)">
                  <c:v>35.584125599999979</c:v>
                </c:pt>
                <c:pt idx="16" formatCode="_(* #,##0_);_(* \(#,##0\);_(* &quot;-&quot;_);_(@_)">
                  <c:v>61.485550600000032</c:v>
                </c:pt>
                <c:pt idx="17" formatCode="_(* #,##0_);_(* \(#,##0\);_(* &quot;-&quot;_);_(@_)">
                  <c:v>129.5479219000002</c:v>
                </c:pt>
                <c:pt idx="18" formatCode="_(* #,##0_);_(* \(#,##0\);_(* &quot;-&quot;_);_(@_)">
                  <c:v>274.52076599999981</c:v>
                </c:pt>
                <c:pt idx="19" formatCode="_(* #,##0_);_(* \(#,##0\);_(* &quot;-&quot;_);_(@_)">
                  <c:v>277.43562230000055</c:v>
                </c:pt>
                <c:pt idx="20" formatCode="_(* #,##0_);_(* \(#,##0\);_(* &quot;-&quot;_);_(@_)">
                  <c:v>985.5645173000006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225887744"/>
        <c:axId val="207018752"/>
      </c:barChart>
      <c:catAx>
        <c:axId val="225887744"/>
        <c:scaling>
          <c:orientation val="minMax"/>
        </c:scaling>
        <c:delete val="0"/>
        <c:axPos val="l"/>
        <c:majorTickMark val="out"/>
        <c:minorTickMark val="none"/>
        <c:tickLblPos val="nextTo"/>
        <c:crossAx val="207018752"/>
        <c:crosses val="autoZero"/>
        <c:auto val="1"/>
        <c:lblAlgn val="ctr"/>
        <c:lblOffset val="100"/>
        <c:noMultiLvlLbl val="0"/>
      </c:catAx>
      <c:valAx>
        <c:axId val="207018752"/>
        <c:scaling>
          <c:orientation val="minMax"/>
          <c:max val="1000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22588774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Sheet1!$E$158</c:f>
              <c:strCache>
                <c:ptCount val="1"/>
                <c:pt idx="0">
                  <c:v>음식숙박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Sheet1!$E$159:$E$167</c:f>
              <c:numCache>
                <c:formatCode>0%</c:formatCode>
                <c:ptCount val="9"/>
                <c:pt idx="0">
                  <c:v>-5.1541380586272948E-3</c:v>
                </c:pt>
                <c:pt idx="1">
                  <c:v>-0.19887136031545519</c:v>
                </c:pt>
                <c:pt idx="2">
                  <c:v>-0.15271913818585434</c:v>
                </c:pt>
                <c:pt idx="3">
                  <c:v>0.55337290217748991</c:v>
                </c:pt>
                <c:pt idx="4">
                  <c:v>-1.7858170894065592E-2</c:v>
                </c:pt>
                <c:pt idx="5">
                  <c:v>-4.7366492009904511E-2</c:v>
                </c:pt>
                <c:pt idx="6">
                  <c:v>-7.5678596126874081E-2</c:v>
                </c:pt>
                <c:pt idx="7">
                  <c:v>-0.11563173825095691</c:v>
                </c:pt>
                <c:pt idx="8">
                  <c:v>5.9906731664247953E-2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27744"/>
        <c:axId val="95428608"/>
      </c:barChart>
      <c:catAx>
        <c:axId val="205727744"/>
        <c:scaling>
          <c:orientation val="maxMin"/>
        </c:scaling>
        <c:delete val="0"/>
        <c:axPos val="l"/>
        <c:majorTickMark val="none"/>
        <c:minorTickMark val="none"/>
        <c:tickLblPos val="none"/>
        <c:crossAx val="95428608"/>
        <c:crosses val="autoZero"/>
        <c:auto val="1"/>
        <c:lblAlgn val="ctr"/>
        <c:lblOffset val="100"/>
        <c:noMultiLvlLbl val="0"/>
      </c:catAx>
      <c:valAx>
        <c:axId val="95428608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20572774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Sheet1!$D$158</c:f>
              <c:strCache>
                <c:ptCount val="1"/>
                <c:pt idx="0">
                  <c:v>제조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Sheet1!$D$159:$D$167</c:f>
              <c:numCache>
                <c:formatCode>0%</c:formatCode>
                <c:ptCount val="9"/>
                <c:pt idx="0">
                  <c:v>1.0597895961708299E-3</c:v>
                </c:pt>
                <c:pt idx="1">
                  <c:v>-9.9443098314747069E-2</c:v>
                </c:pt>
                <c:pt idx="2">
                  <c:v>4.7325695149879637E-2</c:v>
                </c:pt>
                <c:pt idx="3">
                  <c:v>-0.10354778099616148</c:v>
                </c:pt>
                <c:pt idx="4">
                  <c:v>-9.0026446283633099E-2</c:v>
                </c:pt>
                <c:pt idx="5">
                  <c:v>-4.7582254330725805E-2</c:v>
                </c:pt>
                <c:pt idx="6">
                  <c:v>7.9786893557471469E-2</c:v>
                </c:pt>
                <c:pt idx="7">
                  <c:v>0.25493316940787075</c:v>
                </c:pt>
                <c:pt idx="8">
                  <c:v>-4.2505967786125212E-2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26208"/>
        <c:axId val="205661888"/>
      </c:barChart>
      <c:catAx>
        <c:axId val="205726208"/>
        <c:scaling>
          <c:orientation val="maxMin"/>
        </c:scaling>
        <c:delete val="0"/>
        <c:axPos val="l"/>
        <c:majorTickMark val="none"/>
        <c:minorTickMark val="none"/>
        <c:tickLblPos val="none"/>
        <c:crossAx val="205661888"/>
        <c:crosses val="autoZero"/>
        <c:auto val="1"/>
        <c:lblAlgn val="ctr"/>
        <c:lblOffset val="100"/>
        <c:noMultiLvlLbl val="0"/>
      </c:catAx>
      <c:valAx>
        <c:axId val="205661888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2057262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Sheet1!$C$158</c:f>
              <c:strCache>
                <c:ptCount val="1"/>
                <c:pt idx="0">
                  <c:v>도소매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Sheet1!$C$159:$C$167</c:f>
              <c:numCache>
                <c:formatCode>0%</c:formatCode>
                <c:ptCount val="9"/>
                <c:pt idx="0">
                  <c:v>-5.1687078063839126E-3</c:v>
                </c:pt>
                <c:pt idx="1">
                  <c:v>-0.14230192474671044</c:v>
                </c:pt>
                <c:pt idx="2">
                  <c:v>-6.7681961457113915E-4</c:v>
                </c:pt>
                <c:pt idx="3">
                  <c:v>-0.10289089257375958</c:v>
                </c:pt>
                <c:pt idx="4">
                  <c:v>0.48267224074420345</c:v>
                </c:pt>
                <c:pt idx="5">
                  <c:v>-4.7563862941326536E-2</c:v>
                </c:pt>
                <c:pt idx="6">
                  <c:v>-5.9635915870215467E-2</c:v>
                </c:pt>
                <c:pt idx="7">
                  <c:v>-9.5564291218393965E-2</c:v>
                </c:pt>
                <c:pt idx="8">
                  <c:v>-2.886982597284235E-2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728256"/>
        <c:axId val="205663616"/>
      </c:barChart>
      <c:catAx>
        <c:axId val="205728256"/>
        <c:scaling>
          <c:orientation val="maxMin"/>
        </c:scaling>
        <c:delete val="0"/>
        <c:axPos val="l"/>
        <c:majorTickMark val="out"/>
        <c:minorTickMark val="none"/>
        <c:tickLblPos val="low"/>
        <c:crossAx val="205663616"/>
        <c:crosses val="autoZero"/>
        <c:auto val="1"/>
        <c:lblAlgn val="ctr"/>
        <c:lblOffset val="100"/>
        <c:noMultiLvlLbl val="0"/>
      </c:catAx>
      <c:valAx>
        <c:axId val="205663616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2057282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D4830-5A3C-415D-BC06-E76F72DED292}" type="doc">
      <dgm:prSet loTypeId="urn:microsoft.com/office/officeart/2005/8/layout/venn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C45BBE4-C877-49DE-B4FF-0E25DB7E42A1}">
      <dgm:prSet phldrT="[텍스트]"/>
      <dgm:spPr/>
      <dgm:t>
        <a:bodyPr/>
        <a:lstStyle/>
        <a:p>
          <a:pPr latinLnBrk="1"/>
          <a:r>
            <a:rPr lang="ko-KR" altLang="en-US" dirty="0" smtClean="0"/>
            <a:t>인공지능</a:t>
          </a:r>
          <a:endParaRPr lang="ko-KR" altLang="en-US" dirty="0"/>
        </a:p>
      </dgm:t>
    </dgm:pt>
    <dgm:pt modelId="{CBCBF8CF-77CE-46C4-8167-5ED666BD7AE5}" type="par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9B120019-61FF-4F89-B6D2-7F081D17191B}" type="sib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AF6C2A63-D974-4C95-97E5-94ED87232E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머신러닝</a:t>
          </a:r>
          <a:endParaRPr lang="ko-KR" altLang="en-US" dirty="0"/>
        </a:p>
      </dgm:t>
    </dgm:pt>
    <dgm:pt modelId="{6E81C6F4-DB5B-473F-B515-C00DBD6EF0B6}" type="par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6AF55AFD-741D-4ED9-A3E3-C58C808A1F83}" type="sib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764DB408-CC48-4F55-B96D-70BA51B99F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endParaRPr lang="ko-KR" altLang="en-US" dirty="0"/>
        </a:p>
      </dgm:t>
    </dgm:pt>
    <dgm:pt modelId="{CE495D5A-1B34-4444-8A37-737D08722280}" type="par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6EA5BBF6-EDCF-410D-A7C0-E5E7089E91EE}" type="sib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E6F22252-9F31-45C4-833C-0F05A0C3533A}" type="pres">
      <dgm:prSet presAssocID="{3AED4830-5A3C-415D-BC06-E76F72DED29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D9472-F6F2-4B42-8BB4-4E985B448E1A}" type="pres">
      <dgm:prSet presAssocID="{3AED4830-5A3C-415D-BC06-E76F72DED292}" presName="comp1" presStyleCnt="0"/>
      <dgm:spPr/>
    </dgm:pt>
    <dgm:pt modelId="{EAA36217-BC8E-460C-8514-FAEADFC39EFB}" type="pres">
      <dgm:prSet presAssocID="{3AED4830-5A3C-415D-BC06-E76F72DED292}" presName="circl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658158C-6F19-4648-8F9C-2E054B94F2AA}" type="pres">
      <dgm:prSet presAssocID="{3AED4830-5A3C-415D-BC06-E76F72DED292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FBF351-0967-49EA-9020-72FB61E607E1}" type="pres">
      <dgm:prSet presAssocID="{3AED4830-5A3C-415D-BC06-E76F72DED292}" presName="comp2" presStyleCnt="0"/>
      <dgm:spPr/>
    </dgm:pt>
    <dgm:pt modelId="{48DBDD24-FA42-4CBB-8F91-F663AA2AC667}" type="pres">
      <dgm:prSet presAssocID="{3AED4830-5A3C-415D-BC06-E76F72DED292}" presName="circl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F4CA0E1-7734-4BDA-A5DB-42BFB3D0BC23}" type="pres">
      <dgm:prSet presAssocID="{3AED4830-5A3C-415D-BC06-E76F72DED292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57244B-030B-490B-931F-9EBE35ACC6BB}" type="pres">
      <dgm:prSet presAssocID="{3AED4830-5A3C-415D-BC06-E76F72DED292}" presName="comp3" presStyleCnt="0"/>
      <dgm:spPr/>
    </dgm:pt>
    <dgm:pt modelId="{8062534E-DD32-461E-83F8-7FDCBB69ACB4}" type="pres">
      <dgm:prSet presAssocID="{3AED4830-5A3C-415D-BC06-E76F72DED292}" presName="circle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7C6E3B2-8F86-4CDA-828C-A696B7E3B210}" type="pres">
      <dgm:prSet presAssocID="{3AED4830-5A3C-415D-BC06-E76F72DED292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A33615-508E-4B74-8F57-45CDC81B7AC8}" type="presOf" srcId="{AF6C2A63-D974-4C95-97E5-94ED87232E7D}" destId="{7F4CA0E1-7734-4BDA-A5DB-42BFB3D0BC23}" srcOrd="1" destOrd="0" presId="urn:microsoft.com/office/officeart/2005/8/layout/venn2"/>
    <dgm:cxn modelId="{A43BD602-53E2-404A-AD4A-0015E8F6FCA8}" type="presOf" srcId="{764DB408-CC48-4F55-B96D-70BA51B99F8E}" destId="{8062534E-DD32-461E-83F8-7FDCBB69ACB4}" srcOrd="0" destOrd="0" presId="urn:microsoft.com/office/officeart/2005/8/layout/venn2"/>
    <dgm:cxn modelId="{63F374C1-710F-4B12-BF45-26C1273BFA74}" srcId="{3AED4830-5A3C-415D-BC06-E76F72DED292}" destId="{764DB408-CC48-4F55-B96D-70BA51B99F8E}" srcOrd="2" destOrd="0" parTransId="{CE495D5A-1B34-4444-8A37-737D08722280}" sibTransId="{6EA5BBF6-EDCF-410D-A7C0-E5E7089E91EE}"/>
    <dgm:cxn modelId="{3084958A-FA26-4F93-BDB1-73B6DAAE9336}" type="presOf" srcId="{3AED4830-5A3C-415D-BC06-E76F72DED292}" destId="{E6F22252-9F31-45C4-833C-0F05A0C3533A}" srcOrd="0" destOrd="0" presId="urn:microsoft.com/office/officeart/2005/8/layout/venn2"/>
    <dgm:cxn modelId="{22C250CD-2328-4972-BA67-A337B576F7AE}" type="presOf" srcId="{6C45BBE4-C877-49DE-B4FF-0E25DB7E42A1}" destId="{7658158C-6F19-4648-8F9C-2E054B94F2AA}" srcOrd="1" destOrd="0" presId="urn:microsoft.com/office/officeart/2005/8/layout/venn2"/>
    <dgm:cxn modelId="{8CEE10C2-3E10-4D1C-8332-645916F2798C}" type="presOf" srcId="{764DB408-CC48-4F55-B96D-70BA51B99F8E}" destId="{E7C6E3B2-8F86-4CDA-828C-A696B7E3B210}" srcOrd="1" destOrd="0" presId="urn:microsoft.com/office/officeart/2005/8/layout/venn2"/>
    <dgm:cxn modelId="{32CB09A0-CF7F-457A-8A00-C2BA6900525C}" type="presOf" srcId="{6C45BBE4-C877-49DE-B4FF-0E25DB7E42A1}" destId="{EAA36217-BC8E-460C-8514-FAEADFC39EFB}" srcOrd="0" destOrd="0" presId="urn:microsoft.com/office/officeart/2005/8/layout/venn2"/>
    <dgm:cxn modelId="{C8BDD7ED-E0C9-47D3-AB97-145FB985D75E}" srcId="{3AED4830-5A3C-415D-BC06-E76F72DED292}" destId="{6C45BBE4-C877-49DE-B4FF-0E25DB7E42A1}" srcOrd="0" destOrd="0" parTransId="{CBCBF8CF-77CE-46C4-8167-5ED666BD7AE5}" sibTransId="{9B120019-61FF-4F89-B6D2-7F081D17191B}"/>
    <dgm:cxn modelId="{3BDF6A2E-3EB9-4993-8CF9-6F632DCA14C0}" type="presOf" srcId="{AF6C2A63-D974-4C95-97E5-94ED87232E7D}" destId="{48DBDD24-FA42-4CBB-8F91-F663AA2AC667}" srcOrd="0" destOrd="0" presId="urn:microsoft.com/office/officeart/2005/8/layout/venn2"/>
    <dgm:cxn modelId="{06BF0F2C-32B9-4146-AF48-D163F974F5CD}" srcId="{3AED4830-5A3C-415D-BC06-E76F72DED292}" destId="{AF6C2A63-D974-4C95-97E5-94ED87232E7D}" srcOrd="1" destOrd="0" parTransId="{6E81C6F4-DB5B-473F-B515-C00DBD6EF0B6}" sibTransId="{6AF55AFD-741D-4ED9-A3E3-C58C808A1F83}"/>
    <dgm:cxn modelId="{B423B068-F7C4-494C-9952-363E3CB4BDCC}" type="presParOf" srcId="{E6F22252-9F31-45C4-833C-0F05A0C3533A}" destId="{D49D9472-F6F2-4B42-8BB4-4E985B448E1A}" srcOrd="0" destOrd="0" presId="urn:microsoft.com/office/officeart/2005/8/layout/venn2"/>
    <dgm:cxn modelId="{6F757786-DF7B-4A7B-96B5-6580755BD72B}" type="presParOf" srcId="{D49D9472-F6F2-4B42-8BB4-4E985B448E1A}" destId="{EAA36217-BC8E-460C-8514-FAEADFC39EFB}" srcOrd="0" destOrd="0" presId="urn:microsoft.com/office/officeart/2005/8/layout/venn2"/>
    <dgm:cxn modelId="{B19FBC5D-11B3-4C5D-BB57-BF5C297254E3}" type="presParOf" srcId="{D49D9472-F6F2-4B42-8BB4-4E985B448E1A}" destId="{7658158C-6F19-4648-8F9C-2E054B94F2AA}" srcOrd="1" destOrd="0" presId="urn:microsoft.com/office/officeart/2005/8/layout/venn2"/>
    <dgm:cxn modelId="{D861D592-5CF9-4CC3-884A-BC183F082449}" type="presParOf" srcId="{E6F22252-9F31-45C4-833C-0F05A0C3533A}" destId="{24FBF351-0967-49EA-9020-72FB61E607E1}" srcOrd="1" destOrd="0" presId="urn:microsoft.com/office/officeart/2005/8/layout/venn2"/>
    <dgm:cxn modelId="{FFFE2E98-1E9A-4508-B9A0-8ACA4BD846A0}" type="presParOf" srcId="{24FBF351-0967-49EA-9020-72FB61E607E1}" destId="{48DBDD24-FA42-4CBB-8F91-F663AA2AC667}" srcOrd="0" destOrd="0" presId="urn:microsoft.com/office/officeart/2005/8/layout/venn2"/>
    <dgm:cxn modelId="{654847C3-0394-4A5A-BF69-6E9919FBBE29}" type="presParOf" srcId="{24FBF351-0967-49EA-9020-72FB61E607E1}" destId="{7F4CA0E1-7734-4BDA-A5DB-42BFB3D0BC23}" srcOrd="1" destOrd="0" presId="urn:microsoft.com/office/officeart/2005/8/layout/venn2"/>
    <dgm:cxn modelId="{95A86577-D2DA-4C41-AFEE-E0EBC1EDB985}" type="presParOf" srcId="{E6F22252-9F31-45C4-833C-0F05A0C3533A}" destId="{2E57244B-030B-490B-931F-9EBE35ACC6BB}" srcOrd="2" destOrd="0" presId="urn:microsoft.com/office/officeart/2005/8/layout/venn2"/>
    <dgm:cxn modelId="{664B967E-DE81-41B8-B89B-961556A55D12}" type="presParOf" srcId="{2E57244B-030B-490B-931F-9EBE35ACC6BB}" destId="{8062534E-DD32-461E-83F8-7FDCBB69ACB4}" srcOrd="0" destOrd="0" presId="urn:microsoft.com/office/officeart/2005/8/layout/venn2"/>
    <dgm:cxn modelId="{D7366557-258F-4E90-AB2B-58D115272D53}" type="presParOf" srcId="{2E57244B-030B-490B-931F-9EBE35ACC6BB}" destId="{E7C6E3B2-8F86-4CDA-828C-A696B7E3B21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6217-BC8E-460C-8514-FAEADFC39EFB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인공지능</a:t>
          </a:r>
          <a:endParaRPr lang="ko-KR" altLang="en-US" sz="1800" kern="1200" dirty="0"/>
        </a:p>
      </dsp:txBody>
      <dsp:txXfrm>
        <a:off x="3323887" y="226298"/>
        <a:ext cx="1581824" cy="678894"/>
      </dsp:txXfrm>
    </dsp:sp>
    <dsp:sp modelId="{48DBDD24-FA42-4CBB-8F91-F663AA2AC667}">
      <dsp:nvSpPr>
        <dsp:cNvPr id="0" name=""/>
        <dsp:cNvSpPr/>
      </dsp:nvSpPr>
      <dsp:spPr>
        <a:xfrm>
          <a:off x="2417563" y="1131490"/>
          <a:ext cx="3394472" cy="339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머신러닝</a:t>
          </a:r>
          <a:endParaRPr lang="ko-KR" altLang="en-US" sz="1800" kern="1200" dirty="0"/>
        </a:p>
      </dsp:txBody>
      <dsp:txXfrm>
        <a:off x="3323887" y="1343645"/>
        <a:ext cx="1581824" cy="636463"/>
      </dsp:txXfrm>
    </dsp:sp>
    <dsp:sp modelId="{8062534E-DD32-461E-83F8-7FDCBB69ACB4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딥러닝</a:t>
          </a:r>
          <a:endParaRPr lang="ko-KR" altLang="en-US" sz="1800" kern="1200" dirty="0"/>
        </a:p>
      </dsp:txBody>
      <dsp:txXfrm>
        <a:off x="3314715" y="2828726"/>
        <a:ext cx="1600169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3200" b="1" dirty="0"/>
              <a:t>그림</a:t>
            </a:r>
            <a:r>
              <a:rPr lang="en-US" altLang="ko-KR" sz="3200" b="1" dirty="0"/>
              <a:t>1. </a:t>
            </a:r>
            <a:r>
              <a:rPr lang="ko-KR" altLang="ko-KR" sz="3200" b="1" dirty="0"/>
              <a:t>인공지능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머신러닝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딥러닝의</a:t>
            </a:r>
            <a:r>
              <a:rPr lang="ko-KR" altLang="ko-KR" sz="3200" b="1" dirty="0"/>
              <a:t> </a:t>
            </a:r>
            <a:r>
              <a:rPr lang="ko-KR" altLang="ko-KR" sz="3200" b="1" dirty="0" smtClean="0"/>
              <a:t>개념도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463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그림</a:t>
            </a:r>
            <a:r>
              <a:rPr lang="en-US" altLang="ko-KR" dirty="0"/>
              <a:t>10. </a:t>
            </a:r>
            <a:r>
              <a:rPr lang="ko-KR" altLang="ko-KR" dirty="0"/>
              <a:t>산업별 전문직 종사자 </a:t>
            </a:r>
            <a:r>
              <a:rPr lang="ko-KR" altLang="ko-KR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63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80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그림</a:t>
            </a:r>
            <a:r>
              <a:rPr lang="en-US" altLang="ko-KR" sz="3200" b="1" dirty="0" smtClean="0"/>
              <a:t>11. </a:t>
            </a:r>
            <a:r>
              <a:rPr lang="ko-KR" altLang="ko-KR" sz="3200" b="1" dirty="0" smtClean="0"/>
              <a:t>교육수준별 </a:t>
            </a:r>
            <a:r>
              <a:rPr lang="ko-KR" altLang="ko-KR" sz="3200" b="1" dirty="0" err="1" smtClean="0"/>
              <a:t>고위험</a:t>
            </a:r>
            <a:r>
              <a:rPr lang="ko-KR" altLang="ko-KR" sz="3200" b="1" dirty="0" smtClean="0"/>
              <a:t> 취업자수</a:t>
            </a:r>
            <a:endParaRPr lang="ko-KR" altLang="ko-KR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235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32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/>
              <a:t>그림</a:t>
            </a:r>
            <a:r>
              <a:rPr lang="en-US" altLang="ko-KR" sz="3200" b="1" dirty="0" smtClean="0"/>
              <a:t>12. </a:t>
            </a:r>
            <a:r>
              <a:rPr lang="ko-KR" altLang="en-US" sz="3200" b="1" dirty="0" smtClean="0"/>
              <a:t>소득</a:t>
            </a:r>
            <a:r>
              <a:rPr lang="ko-KR" altLang="ko-KR" sz="3200" b="1" dirty="0" smtClean="0"/>
              <a:t>수준별 </a:t>
            </a:r>
            <a:r>
              <a:rPr lang="ko-KR" altLang="ko-KR" sz="3200" b="1" dirty="0" err="1"/>
              <a:t>고위험</a:t>
            </a:r>
            <a:r>
              <a:rPr lang="ko-KR" altLang="ko-KR" sz="3200" b="1" dirty="0"/>
              <a:t> 취업자수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1932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656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그림</a:t>
            </a:r>
            <a:r>
              <a:rPr lang="en-US" altLang="ko-KR" b="1" dirty="0"/>
              <a:t>13. </a:t>
            </a:r>
            <a:r>
              <a:rPr lang="ko-KR" altLang="ko-KR" b="1" dirty="0"/>
              <a:t>기술 숙련도별 일자리 </a:t>
            </a:r>
            <a:r>
              <a:rPr lang="ko-KR" altLang="en-US" b="1" dirty="0" smtClean="0"/>
              <a:t>증감 기여도</a:t>
            </a:r>
            <a:r>
              <a:rPr lang="ko-KR" altLang="ko-KR" b="1" dirty="0" smtClean="0"/>
              <a:t> </a:t>
            </a:r>
            <a:r>
              <a:rPr lang="ko-KR" altLang="ko-KR" b="1" dirty="0"/>
              <a:t>변화</a:t>
            </a:r>
            <a:r>
              <a:rPr lang="en-US" altLang="ko-KR" b="1" dirty="0"/>
              <a:t>(1995~2012, %p)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4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223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표</a:t>
            </a:r>
            <a:r>
              <a:rPr lang="en-US" altLang="ko-KR" b="1" dirty="0"/>
              <a:t>1. </a:t>
            </a:r>
            <a:r>
              <a:rPr lang="ko-KR" altLang="ko-KR" b="1" dirty="0"/>
              <a:t>자동화 위험이 높은 직업과 낮은 직업 상위</a:t>
            </a:r>
            <a:r>
              <a:rPr lang="en-US" altLang="ko-KR" b="1" dirty="0"/>
              <a:t> 20</a:t>
            </a:r>
            <a:r>
              <a:rPr lang="ko-KR" altLang="ko-KR" b="1" dirty="0"/>
              <a:t>개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6145"/>
              </p:ext>
            </p:extLst>
          </p:nvPr>
        </p:nvGraphicFramePr>
        <p:xfrm>
          <a:off x="1041399" y="1920081"/>
          <a:ext cx="7061201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effectLst/>
                        </a:rPr>
                        <a:t>5302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0.018 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그림</a:t>
            </a:r>
            <a:r>
              <a:rPr lang="en-US" altLang="ko-KR" sz="3600" dirty="0"/>
              <a:t>2. </a:t>
            </a:r>
            <a:r>
              <a:rPr lang="ko-KR" altLang="en-US" sz="3600" dirty="0"/>
              <a:t>자동화 가능 업무 영역의 확장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492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: </a:t>
            </a:r>
            <a:r>
              <a:rPr lang="en-US" altLang="ko-KR" dirty="0" err="1"/>
              <a:t>Autor</a:t>
            </a:r>
            <a:r>
              <a:rPr lang="en-US" altLang="ko-KR" dirty="0"/>
              <a:t>, </a:t>
            </a:r>
            <a:r>
              <a:rPr lang="en-US" altLang="ko-KR" dirty="0" smtClean="0"/>
              <a:t>Levy</a:t>
            </a:r>
            <a:r>
              <a:rPr lang="en-US" altLang="ko-KR" dirty="0"/>
              <a:t>, </a:t>
            </a:r>
            <a:r>
              <a:rPr lang="en-US" altLang="ko-KR" dirty="0" err="1" smtClean="0"/>
              <a:t>Murnane</a:t>
            </a:r>
            <a:r>
              <a:rPr lang="en-US" altLang="ko-KR" dirty="0" smtClean="0"/>
              <a:t>(2003), Frey &amp; Osborne(2013), LG</a:t>
            </a:r>
            <a:r>
              <a:rPr lang="ko-KR" altLang="en-US" dirty="0" smtClean="0"/>
              <a:t>경제연구원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2400" b="1" dirty="0"/>
              <a:t>그림</a:t>
            </a:r>
            <a:r>
              <a:rPr lang="en-US" altLang="ko-KR" sz="2400" b="1" dirty="0"/>
              <a:t>3. 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일자리 비중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71384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OECD(2016), PwC(2017), McKinsey(2017),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96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41603"/>
              </p:ext>
            </p:extLst>
          </p:nvPr>
        </p:nvGraphicFramePr>
        <p:xfrm>
          <a:off x="1691679" y="4955682"/>
          <a:ext cx="6192693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93496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456125"/>
            <a:ext cx="4817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b="1" dirty="0"/>
              <a:t>그림</a:t>
            </a:r>
            <a:r>
              <a:rPr lang="en-US" altLang="ko-KR" sz="2800" b="1" dirty="0"/>
              <a:t>4. </a:t>
            </a:r>
            <a:r>
              <a:rPr lang="ko-KR" altLang="ko-KR" sz="2800" b="1" dirty="0"/>
              <a:t>직업별 대체확률 분포</a:t>
            </a:r>
            <a:endParaRPr lang="ko-KR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5. </a:t>
            </a:r>
            <a:r>
              <a:rPr lang="ko-KR" altLang="en-US" sz="2800" dirty="0" smtClean="0"/>
              <a:t>자동화 </a:t>
            </a:r>
            <a:r>
              <a:rPr lang="ko-KR" altLang="en-US" sz="2800" dirty="0"/>
              <a:t>고위험군 일자리 </a:t>
            </a:r>
            <a:r>
              <a:rPr lang="ko-KR" altLang="en-US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중국과 인도는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(2016), </a:t>
            </a:r>
            <a:r>
              <a:rPr lang="ko-KR" altLang="en-US" sz="1400" dirty="0" smtClean="0"/>
              <a:t>독일은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71571"/>
              </p:ext>
            </p:extLst>
          </p:nvPr>
        </p:nvGraphicFramePr>
        <p:xfrm>
          <a:off x="457200" y="836712"/>
          <a:ext cx="8147248" cy="52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그림</a:t>
            </a:r>
            <a:r>
              <a:rPr lang="en-US" altLang="ko-KR" sz="2000" dirty="0" smtClean="0"/>
              <a:t>6. </a:t>
            </a:r>
            <a:r>
              <a:rPr lang="ko-KR" altLang="en-US" sz="2000" dirty="0" smtClean="0"/>
              <a:t>한국과 미국 산업별 고위험군 비중 격차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0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266171"/>
              </p:ext>
            </p:extLst>
          </p:nvPr>
        </p:nvGraphicFramePr>
        <p:xfrm>
          <a:off x="467544" y="1196752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2064746" y="476672"/>
            <a:ext cx="50658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그림</a:t>
            </a:r>
            <a:r>
              <a:rPr lang="en-US" altLang="ko-KR" dirty="0" smtClean="0"/>
              <a:t>7. </a:t>
            </a:r>
            <a:r>
              <a:rPr lang="ko-KR" altLang="en-US" dirty="0" smtClean="0"/>
              <a:t>직업별 </a:t>
            </a:r>
            <a:r>
              <a:rPr lang="ko-KR" altLang="en-US" dirty="0"/>
              <a:t>자동화 </a:t>
            </a:r>
            <a:r>
              <a:rPr lang="ko-KR" altLang="en-US" dirty="0" err="1"/>
              <a:t>위험군</a:t>
            </a:r>
            <a:r>
              <a:rPr lang="ko-KR" altLang="en-US" dirty="0"/>
              <a:t> 취업자수 </a:t>
            </a:r>
          </a:p>
        </p:txBody>
      </p:sp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8. </a:t>
            </a:r>
            <a:r>
              <a:rPr lang="ko-KR" altLang="en-US" dirty="0" smtClean="0"/>
              <a:t>산업별 고위험군 취업자수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233994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50" name="그룹 6249"/>
          <p:cNvGrpSpPr/>
          <p:nvPr/>
        </p:nvGrpSpPr>
        <p:grpSpPr>
          <a:xfrm>
            <a:off x="4891087" y="2492893"/>
            <a:ext cx="3420000" cy="433792"/>
            <a:chOff x="4633914" y="2492893"/>
            <a:chExt cx="2828924" cy="288035"/>
          </a:xfrm>
        </p:grpSpPr>
        <p:sp>
          <p:nvSpPr>
            <p:cNvPr id="6246" name="왼쪽 대괄호 6245"/>
            <p:cNvSpPr/>
            <p:nvPr/>
          </p:nvSpPr>
          <p:spPr>
            <a:xfrm rot="16200000" flipV="1">
              <a:off x="5960269" y="1166538"/>
              <a:ext cx="176213" cy="282892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48" name="직선 연결선 6247"/>
            <p:cNvCxnSpPr>
              <a:stCxn id="6246" idx="1"/>
            </p:cNvCxnSpPr>
            <p:nvPr/>
          </p:nvCxnSpPr>
          <p:spPr>
            <a:xfrm flipH="1">
              <a:off x="6048375" y="2669107"/>
              <a:ext cx="1" cy="1118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9" name="TextBox 6248"/>
          <p:cNvSpPr txBox="1"/>
          <p:nvPr/>
        </p:nvSpPr>
        <p:spPr>
          <a:xfrm>
            <a:off x="5138117" y="2926685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대 산업의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고위험군 비중 </a:t>
            </a:r>
            <a:r>
              <a:rPr lang="en-US" altLang="ko-KR" dirty="0" smtClean="0"/>
              <a:t>69%</a:t>
            </a:r>
            <a:endParaRPr lang="ko-KR" altLang="en-US" dirty="0"/>
          </a:p>
        </p:txBody>
      </p:sp>
      <p:sp>
        <p:nvSpPr>
          <p:cNvPr id="6251" name="TextBox 6250"/>
          <p:cNvSpPr txBox="1"/>
          <p:nvPr/>
        </p:nvSpPr>
        <p:spPr>
          <a:xfrm>
            <a:off x="7092280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만명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309" name="Picture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" y="6858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9. 3</a:t>
            </a:r>
            <a:r>
              <a:rPr lang="ko-KR" altLang="ko-KR" sz="2800" dirty="0"/>
              <a:t>대 </a:t>
            </a:r>
            <a:r>
              <a:rPr lang="ko-KR" altLang="ko-KR" sz="2800" dirty="0" err="1"/>
              <a:t>리스크</a:t>
            </a:r>
            <a:r>
              <a:rPr lang="ko-KR" altLang="ko-KR" sz="2800" dirty="0"/>
              <a:t> </a:t>
            </a:r>
            <a:r>
              <a:rPr lang="ko-KR" altLang="en-US" sz="2800" dirty="0" smtClean="0"/>
              <a:t>산업</a:t>
            </a:r>
            <a:r>
              <a:rPr lang="ko-KR" altLang="ko-KR" sz="2800" dirty="0" smtClean="0"/>
              <a:t>의 </a:t>
            </a:r>
            <a:r>
              <a:rPr lang="ko-KR" altLang="ko-KR" sz="2800" dirty="0"/>
              <a:t>직업별 종사자 </a:t>
            </a:r>
            <a:r>
              <a:rPr lang="ko-KR" altLang="ko-KR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88091"/>
              </p:ext>
            </p:extLst>
          </p:nvPr>
        </p:nvGraphicFramePr>
        <p:xfrm>
          <a:off x="251520" y="1124744"/>
          <a:ext cx="4749798" cy="277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958"/>
                <a:gridCol w="940460"/>
                <a:gridCol w="940460"/>
                <a:gridCol w="940460"/>
                <a:gridCol w="9404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도소매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음식숙박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전문가 및 관련 종사자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판매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농림어업 숙련 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기능원 및 관련 기능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장치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기계조작 및 조립종사자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단순노무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851167"/>
              </p:ext>
            </p:extLst>
          </p:nvPr>
        </p:nvGraphicFramePr>
        <p:xfrm>
          <a:off x="5164907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3936"/>
              </p:ext>
            </p:extLst>
          </p:nvPr>
        </p:nvGraphicFramePr>
        <p:xfrm>
          <a:off x="2335982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86519"/>
              </p:ext>
            </p:extLst>
          </p:nvPr>
        </p:nvGraphicFramePr>
        <p:xfrm>
          <a:off x="-540568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4048" y="17728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전산업</a:t>
            </a:r>
            <a:r>
              <a:rPr lang="ko-KR" altLang="ko-KR" dirty="0" smtClean="0"/>
              <a:t> </a:t>
            </a:r>
            <a:r>
              <a:rPr lang="ko-KR" altLang="ko-KR" dirty="0"/>
              <a:t>평균 대비 차이</a:t>
            </a:r>
            <a:r>
              <a:rPr lang="en-US" altLang="ko-KR" dirty="0"/>
              <a:t>, %</a:t>
            </a:r>
            <a:r>
              <a:rPr lang="en-US" altLang="ko-KR" dirty="0" smtClean="0"/>
              <a:t>p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656</Words>
  <Application>Microsoft Office PowerPoint</Application>
  <PresentationFormat>화면 슬라이드 쇼(4:3)</PresentationFormat>
  <Paragraphs>266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그림1. 인공지능, 머신러닝, 딥러닝의 개념도</vt:lpstr>
      <vt:lpstr>PowerPoint 프레젠테이션</vt:lpstr>
      <vt:lpstr>그림3. 연구 방법론에 따른 고위험 일자리 비중</vt:lpstr>
      <vt:lpstr>PowerPoint 프레젠테이션</vt:lpstr>
      <vt:lpstr>그림5. 자동화 고위험군 일자리 비중</vt:lpstr>
      <vt:lpstr>PowerPoint 프레젠테이션</vt:lpstr>
      <vt:lpstr>PowerPoint 프레젠테이션</vt:lpstr>
      <vt:lpstr>그림8. 산업별 고위험군 취업자수</vt:lpstr>
      <vt:lpstr>그림9. 3대 리스크 산업의 직업별 종사자 비중</vt:lpstr>
      <vt:lpstr>그림10. 산업별 전문직 종사자 비중</vt:lpstr>
      <vt:lpstr>그림11. 교육수준별 고위험 취업자수</vt:lpstr>
      <vt:lpstr>그림12. 소득수준별 고위험 취업자수</vt:lpstr>
      <vt:lpstr>그림13. 기술 숙련도별 일자리 증감 기여도 변화(1995~2012, %p)</vt:lpstr>
      <vt:lpstr>표1. 자동화 위험이 높은 직업과 낮은 직업 상위 20개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75</cp:revision>
  <cp:lastPrinted>2018-04-27T05:51:17Z</cp:lastPrinted>
  <dcterms:created xsi:type="dcterms:W3CDTF">2018-04-16T00:33:12Z</dcterms:created>
  <dcterms:modified xsi:type="dcterms:W3CDTF">2018-05-04T09:05:21Z</dcterms:modified>
</cp:coreProperties>
</file>