
<file path=[Content_Types].xml><?xml version="1.0" encoding="utf-8"?>
<Types xmlns="http://schemas.openxmlformats.org/package/2006/content-types"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6" r:id="rId5"/>
    <p:sldId id="268" r:id="rId6"/>
    <p:sldId id="267" r:id="rId7"/>
    <p:sldId id="259" r:id="rId8"/>
    <p:sldId id="265" r:id="rId9"/>
    <p:sldId id="260" r:id="rId10"/>
    <p:sldId id="262" r:id="rId11"/>
    <p:sldId id="264" r:id="rId12"/>
    <p:sldId id="263" r:id="rId13"/>
    <p:sldId id="271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56"/>
            <p14:sldId id="261"/>
            <p14:sldId id="270"/>
            <p14:sldId id="266"/>
            <p14:sldId id="268"/>
            <p14:sldId id="267"/>
            <p14:sldId id="259"/>
          </p14:sldIdLst>
        </p14:section>
        <p14:section name="제목 없는 구역" id="{A93ED858-4BAA-4E1D-9F09-19E650A4952C}">
          <p14:sldIdLst>
            <p14:sldId id="265"/>
            <p14:sldId id="260"/>
            <p14:sldId id="262"/>
            <p14:sldId id="264"/>
            <p14:sldId id="263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9515008"/>
        <c:axId val="170074112"/>
      </c:barChart>
      <c:catAx>
        <c:axId val="895150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0074112"/>
        <c:crosses val="autoZero"/>
        <c:auto val="1"/>
        <c:lblAlgn val="ctr"/>
        <c:lblOffset val="100"/>
        <c:noMultiLvlLbl val="0"/>
      </c:catAx>
      <c:valAx>
        <c:axId val="17007411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895150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 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4933504"/>
        <c:axId val="175227456"/>
      </c:barChart>
      <c:catAx>
        <c:axId val="134933504"/>
        <c:scaling>
          <c:orientation val="minMax"/>
        </c:scaling>
        <c:delete val="0"/>
        <c:axPos val="b"/>
        <c:majorTickMark val="out"/>
        <c:minorTickMark val="none"/>
        <c:tickLblPos val="nextTo"/>
        <c:crossAx val="175227456"/>
        <c:crosses val="autoZero"/>
        <c:auto val="1"/>
        <c:lblAlgn val="ctr"/>
        <c:lblOffset val="100"/>
        <c:noMultiLvlLbl val="0"/>
      </c:catAx>
      <c:valAx>
        <c:axId val="17522745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34933504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151198208"/>
        <c:axId val="170076416"/>
      </c:barChart>
      <c:catAx>
        <c:axId val="151198208"/>
        <c:scaling>
          <c:orientation val="minMax"/>
        </c:scaling>
        <c:delete val="0"/>
        <c:axPos val="b"/>
        <c:majorTickMark val="out"/>
        <c:minorTickMark val="none"/>
        <c:tickLblPos val="nextTo"/>
        <c:crossAx val="170076416"/>
        <c:crosses val="autoZero"/>
        <c:auto val="1"/>
        <c:lblAlgn val="ctr"/>
        <c:lblOffset val="100"/>
        <c:noMultiLvlLbl val="0"/>
      </c:catAx>
      <c:valAx>
        <c:axId val="170076416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51198208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취업자수 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25756416"/>
        <c:axId val="170096256"/>
      </c:barChart>
      <c:catAx>
        <c:axId val="125756416"/>
        <c:scaling>
          <c:orientation val="minMax"/>
        </c:scaling>
        <c:delete val="0"/>
        <c:axPos val="l"/>
        <c:majorTickMark val="out"/>
        <c:minorTickMark val="none"/>
        <c:tickLblPos val="nextTo"/>
        <c:crossAx val="170096256"/>
        <c:crosses val="autoZero"/>
        <c:auto val="1"/>
        <c:lblAlgn val="ctr"/>
        <c:lblOffset val="100"/>
        <c:noMultiLvlLbl val="0"/>
      </c:catAx>
      <c:valAx>
        <c:axId val="170096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2575641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86702080"/>
        <c:axId val="144229504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932992"/>
        <c:axId val="144230080"/>
      </c:barChart>
      <c:catAx>
        <c:axId val="86702080"/>
        <c:scaling>
          <c:orientation val="minMax"/>
        </c:scaling>
        <c:delete val="0"/>
        <c:axPos val="b"/>
        <c:majorTickMark val="out"/>
        <c:minorTickMark val="none"/>
        <c:tickLblPos val="nextTo"/>
        <c:crossAx val="144229504"/>
        <c:crosses val="autoZero"/>
        <c:auto val="1"/>
        <c:lblAlgn val="ctr"/>
        <c:lblOffset val="100"/>
        <c:noMultiLvlLbl val="0"/>
      </c:catAx>
      <c:valAx>
        <c:axId val="144229504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8670208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44230080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34932992"/>
        <c:crosses val="max"/>
        <c:crossBetween val="between"/>
      </c:valAx>
      <c:catAx>
        <c:axId val="134932992"/>
        <c:scaling>
          <c:orientation val="minMax"/>
        </c:scaling>
        <c:delete val="1"/>
        <c:axPos val="b"/>
        <c:majorTickMark val="out"/>
        <c:minorTickMark val="none"/>
        <c:tickLblPos val="nextTo"/>
        <c:crossAx val="144230080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34931456"/>
        <c:axId val="133191296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291392"/>
        <c:axId val="133191872"/>
      </c:barChart>
      <c:catAx>
        <c:axId val="134931456"/>
        <c:scaling>
          <c:orientation val="minMax"/>
        </c:scaling>
        <c:delete val="0"/>
        <c:axPos val="b"/>
        <c:majorTickMark val="out"/>
        <c:minorTickMark val="none"/>
        <c:tickLblPos val="nextTo"/>
        <c:crossAx val="133191296"/>
        <c:crosses val="autoZero"/>
        <c:auto val="1"/>
        <c:lblAlgn val="ctr"/>
        <c:lblOffset val="100"/>
        <c:noMultiLvlLbl val="0"/>
      </c:catAx>
      <c:valAx>
        <c:axId val="133191296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3493145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33191872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35291392"/>
        <c:crosses val="max"/>
        <c:crossBetween val="between"/>
      </c:valAx>
      <c:catAx>
        <c:axId val="135291392"/>
        <c:scaling>
          <c:orientation val="minMax"/>
        </c:scaling>
        <c:delete val="1"/>
        <c:axPos val="b"/>
        <c:majorTickMark val="out"/>
        <c:minorTickMark val="none"/>
        <c:tickLblPos val="nextTo"/>
        <c:crossAx val="133191872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69169"/>
              </p:ext>
            </p:extLst>
          </p:nvPr>
        </p:nvGraphicFramePr>
        <p:xfrm>
          <a:off x="5400092" y="2915698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15996"/>
              </p:ext>
            </p:extLst>
          </p:nvPr>
        </p:nvGraphicFramePr>
        <p:xfrm>
          <a:off x="1115616" y="2915698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9652" y="239088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2390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34197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8599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2893926"/>
            <a:ext cx="1440160" cy="2916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599431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자동화 </a:t>
            </a:r>
            <a:r>
              <a:rPr lang="ko-KR" altLang="en-US" dirty="0" smtClean="0">
                <a:solidFill>
                  <a:srgbClr val="C00000"/>
                </a:solidFill>
              </a:rPr>
              <a:t>가능영역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정형화된 업무에 국한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239088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6276" y="2390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63988" y="34197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63988" y="48599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00092" y="2893926"/>
            <a:ext cx="2844316" cy="2916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072" y="600950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자동화 </a:t>
            </a:r>
            <a:r>
              <a:rPr lang="ko-KR" altLang="en-US" dirty="0" smtClean="0">
                <a:solidFill>
                  <a:srgbClr val="C00000"/>
                </a:solidFill>
              </a:rPr>
              <a:t>가능영역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일부 </a:t>
            </a:r>
            <a:r>
              <a:rPr lang="ko-KR" altLang="en-US" dirty="0" err="1" smtClean="0">
                <a:solidFill>
                  <a:srgbClr val="C00000"/>
                </a:solidFill>
              </a:rPr>
              <a:t>업무외에</a:t>
            </a:r>
            <a:r>
              <a:rPr lang="ko-KR" altLang="en-US" dirty="0" smtClean="0">
                <a:solidFill>
                  <a:srgbClr val="C00000"/>
                </a:solidFill>
              </a:rPr>
              <a:t> 전분야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2370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Autor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et al.(2003)</a:t>
            </a:r>
            <a:endParaRPr lang="ko-KR" alt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400092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Frey &amp; Osborne(2013)</a:t>
            </a:r>
            <a:endParaRPr lang="ko-KR" altLang="en-US" u="sng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자동화 가능영역의 확장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49446" y="4067826"/>
            <a:ext cx="684076" cy="5978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77910" y="4091364"/>
            <a:ext cx="702502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607222" y="4101680"/>
            <a:ext cx="612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자동화 고위험군 일자리 </a:t>
            </a:r>
            <a:r>
              <a:rPr lang="ko-KR" altLang="en-US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001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&lt;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</a:t>
            </a:r>
            <a:r>
              <a:rPr lang="ko-KR" altLang="en-US" sz="2400" b="1" dirty="0" smtClean="0"/>
              <a:t>일자리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비중</a:t>
            </a:r>
            <a:r>
              <a:rPr lang="en-US" altLang="ko-KR" sz="2400" b="1" dirty="0"/>
              <a:t>&gt;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86361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7425"/>
              </p:ext>
            </p:extLst>
          </p:nvPr>
        </p:nvGraphicFramePr>
        <p:xfrm>
          <a:off x="684213" y="549275"/>
          <a:ext cx="7596187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워크시트" r:id="rId3" imgW="7324830" imgH="4029033" progId="Excel.Sheet.8">
                  <p:embed followColorScheme="full"/>
                </p:oleObj>
              </mc:Choice>
              <mc:Fallback>
                <p:oleObj name="워크시트" r:id="rId3" imgW="7324830" imgH="402903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596187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318052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110</Words>
  <Application>Microsoft Office PowerPoint</Application>
  <PresentationFormat>화면 슬라이드 쇼(4:3)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Office 테마</vt:lpstr>
      <vt:lpstr>워크시트</vt:lpstr>
      <vt:lpstr>Microsoft Excel 97-2003 Worksheet</vt:lpstr>
      <vt:lpstr>PowerPoint 프레젠테이션</vt:lpstr>
      <vt:lpstr>PowerPoint 프레젠테이션</vt:lpstr>
      <vt:lpstr>인공지능의 발전</vt:lpstr>
      <vt:lpstr>자동화 고위험군 일자리 비중</vt:lpstr>
      <vt:lpstr>&lt;연구 방법론에 따른 고위험 일자리 비중&gt;</vt:lpstr>
      <vt:lpstr>&lt;OECD(2016)의 과업기반 접근에 따른 취업자 비중&gt;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31</cp:revision>
  <dcterms:created xsi:type="dcterms:W3CDTF">2018-04-16T00:33:12Z</dcterms:created>
  <dcterms:modified xsi:type="dcterms:W3CDTF">2018-04-19T10:00:20Z</dcterms:modified>
</cp:coreProperties>
</file>