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 id="2147483709" r:id="rId5"/>
  </p:sldMasterIdLst>
  <p:notesMasterIdLst>
    <p:notesMasterId r:id="rId38"/>
  </p:notesMasterIdLst>
  <p:handoutMasterIdLst>
    <p:handoutMasterId r:id="rId39"/>
  </p:handoutMasterIdLst>
  <p:sldIdLst>
    <p:sldId id="537" r:id="rId6"/>
    <p:sldId id="538" r:id="rId7"/>
    <p:sldId id="514" r:id="rId8"/>
    <p:sldId id="539" r:id="rId9"/>
    <p:sldId id="515" r:id="rId10"/>
    <p:sldId id="516" r:id="rId11"/>
    <p:sldId id="540" r:id="rId12"/>
    <p:sldId id="541" r:id="rId13"/>
    <p:sldId id="542" r:id="rId14"/>
    <p:sldId id="555" r:id="rId15"/>
    <p:sldId id="517" r:id="rId16"/>
    <p:sldId id="518" r:id="rId17"/>
    <p:sldId id="536" r:id="rId18"/>
    <p:sldId id="519" r:id="rId19"/>
    <p:sldId id="520" r:id="rId20"/>
    <p:sldId id="521" r:id="rId21"/>
    <p:sldId id="522" r:id="rId22"/>
    <p:sldId id="523" r:id="rId23"/>
    <p:sldId id="524" r:id="rId24"/>
    <p:sldId id="529"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Lst>
  <p:sldSz cx="9144000" cy="5143500" type="screen16x9"/>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kward_Questions" id="{B57EBE6E-1848-7F4F-9B70-896EF1142983}">
          <p14:sldIdLst/>
        </p14:section>
        <p14:section name="Chaos Architecture" id="{31182E52-4F5F-4129-A9AF-79FC24CD888A}">
          <p14:sldIdLst>
            <p14:sldId id="537"/>
            <p14:sldId id="538"/>
            <p14:sldId id="514"/>
            <p14:sldId id="539"/>
            <p14:sldId id="515"/>
            <p14:sldId id="516"/>
            <p14:sldId id="540"/>
            <p14:sldId id="541"/>
            <p14:sldId id="542"/>
            <p14:sldId id="555"/>
            <p14:sldId id="517"/>
            <p14:sldId id="518"/>
            <p14:sldId id="536"/>
            <p14:sldId id="519"/>
            <p14:sldId id="520"/>
            <p14:sldId id="521"/>
            <p14:sldId id="522"/>
            <p14:sldId id="523"/>
            <p14:sldId id="524"/>
            <p14:sldId id="529"/>
            <p14:sldId id="543"/>
            <p14:sldId id="544"/>
            <p14:sldId id="545"/>
            <p14:sldId id="546"/>
            <p14:sldId id="547"/>
            <p14:sldId id="548"/>
            <p14:sldId id="549"/>
            <p14:sldId id="550"/>
            <p14:sldId id="551"/>
            <p14:sldId id="552"/>
            <p14:sldId id="553"/>
            <p14:sldId id="554"/>
          </p14:sldIdLst>
        </p14:section>
        <p14:section name="chaosArchitecture_part2" id="{746C8BDC-7B09-4D37-9B24-835290E6BC59}">
          <p14:sldIdLst/>
        </p14:section>
      </p14:sectionLst>
    </p:ext>
    <p:ext uri="{EFAFB233-063F-42B5-8137-9DF3F51BA10A}">
      <p15:sldGuideLst xmlns:p15="http://schemas.microsoft.com/office/powerpoint/2012/main">
        <p15:guide id="1" orient="horz" pos="2148" userDrawn="1">
          <p15:clr>
            <a:srgbClr val="A4A3A4"/>
          </p15:clr>
        </p15:guide>
        <p15:guide id="2" orient="horz" pos="2890" userDrawn="1">
          <p15:clr>
            <a:srgbClr val="A4A3A4"/>
          </p15:clr>
        </p15:guide>
        <p15:guide id="3" orient="horz" pos="2436" userDrawn="1">
          <p15:clr>
            <a:srgbClr val="A4A3A4"/>
          </p15:clr>
        </p15:guide>
        <p15:guide id="4" orient="horz" pos="3196">
          <p15:clr>
            <a:srgbClr val="A4A3A4"/>
          </p15:clr>
        </p15:guide>
        <p15:guide id="5" orient="horz" pos="1308" userDrawn="1">
          <p15:clr>
            <a:srgbClr val="A4A3A4"/>
          </p15:clr>
        </p15:guide>
        <p15:guide id="6" orient="horz" pos="1380" userDrawn="1">
          <p15:clr>
            <a:srgbClr val="A4A3A4"/>
          </p15:clr>
        </p15:guide>
        <p15:guide id="7" orient="horz" pos="2074" userDrawn="1">
          <p15:clr>
            <a:srgbClr val="A4A3A4"/>
          </p15:clr>
        </p15:guide>
        <p15:guide id="8" orient="horz" pos="132" userDrawn="1">
          <p15:clr>
            <a:srgbClr val="A4A3A4"/>
          </p15:clr>
        </p15:guide>
        <p15:guide id="9" orient="horz" pos="2100" userDrawn="1">
          <p15:clr>
            <a:srgbClr val="A4A3A4"/>
          </p15:clr>
        </p15:guide>
        <p15:guide id="10" orient="horz" pos="2820" userDrawn="1">
          <p15:clr>
            <a:srgbClr val="A4A3A4"/>
          </p15:clr>
        </p15:guide>
        <p15:guide id="11" pos="930" userDrawn="1">
          <p15:clr>
            <a:srgbClr val="A4A3A4"/>
          </p15:clr>
        </p15:guide>
        <p15:guide id="13" pos="2880" userDrawn="1">
          <p15:clr>
            <a:srgbClr val="A4A3A4"/>
          </p15:clr>
        </p15:guide>
        <p15:guide id="14" pos="2519">
          <p15:clr>
            <a:srgbClr val="A4A3A4"/>
          </p15:clr>
        </p15:guide>
        <p15:guide id="15" pos="4800" userDrawn="1">
          <p15:clr>
            <a:srgbClr val="A4A3A4"/>
          </p15:clr>
        </p15:guide>
        <p15:guide id="16" pos="2496" userDrawn="1">
          <p15:clr>
            <a:srgbClr val="A4A3A4"/>
          </p15:clr>
        </p15:guide>
        <p15:guide id="17" pos="1752" userDrawn="1">
          <p15:clr>
            <a:srgbClr val="A4A3A4"/>
          </p15:clr>
        </p15:guide>
        <p15:guide id="18" pos="984" userDrawn="1">
          <p15:clr>
            <a:srgbClr val="A4A3A4"/>
          </p15:clr>
        </p15:guide>
        <p15:guide id="19" pos="4848" userDrawn="1">
          <p15:clr>
            <a:srgbClr val="A4A3A4"/>
          </p15:clr>
        </p15:guide>
        <p15:guide id="20" pos="3264" userDrawn="1">
          <p15:clr>
            <a:srgbClr val="A4A3A4"/>
          </p15:clr>
        </p15:guide>
        <p15:guide id="21">
          <p15:clr>
            <a:srgbClr val="A4A3A4"/>
          </p15:clr>
        </p15:guide>
        <p15:guide id="22" pos="3288" userDrawn="1">
          <p15:clr>
            <a:srgbClr val="A4A3A4"/>
          </p15:clr>
        </p15:guide>
        <p15:guide id="23" pos="4008" userDrawn="1">
          <p15:clr>
            <a:srgbClr val="A4A3A4"/>
          </p15:clr>
        </p15:guide>
        <p15:guide id="24" pos="4056" userDrawn="1">
          <p15:clr>
            <a:srgbClr val="A4A3A4"/>
          </p15:clr>
        </p15:guide>
        <p15:guide id="25" pos="5544">
          <p15:clr>
            <a:srgbClr val="A4A3A4"/>
          </p15:clr>
        </p15:guide>
        <p15:guide id="26" pos="220">
          <p15:clr>
            <a:srgbClr val="A4A3A4"/>
          </p15:clr>
        </p15:guide>
        <p15:guide id="27" pos="34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David Griffith" initials="DG" lastIdx="23" clrIdx="2"/>
  <p:cmAuthor id="3" name="Brittany Hart" initials="BH" lastIdx="5"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C87"/>
    <a:srgbClr val="6AA72C"/>
    <a:srgbClr val="71B32F"/>
    <a:srgbClr val="3E6119"/>
    <a:srgbClr val="8E8F8E"/>
    <a:srgbClr val="8D8E8D"/>
    <a:srgbClr val="70BBF5"/>
    <a:srgbClr val="74BCF5"/>
    <a:srgbClr val="636463"/>
    <a:srgbClr val="CACB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94" autoAdjust="0"/>
    <p:restoredTop sz="91833" autoAdjust="0"/>
  </p:normalViewPr>
  <p:slideViewPr>
    <p:cSldViewPr snapToGrid="0" showGuides="1">
      <p:cViewPr varScale="1">
        <p:scale>
          <a:sx n="113" d="100"/>
          <a:sy n="113" d="100"/>
        </p:scale>
        <p:origin x="878" y="77"/>
      </p:cViewPr>
      <p:guideLst>
        <p:guide orient="horz" pos="2148"/>
        <p:guide orient="horz" pos="2890"/>
        <p:guide orient="horz" pos="2436"/>
        <p:guide orient="horz" pos="3196"/>
        <p:guide orient="horz" pos="1308"/>
        <p:guide orient="horz" pos="1380"/>
        <p:guide orient="horz" pos="2074"/>
        <p:guide orient="horz" pos="132"/>
        <p:guide orient="horz" pos="2100"/>
        <p:guide orient="horz" pos="2820"/>
        <p:guide pos="930"/>
        <p:guide pos="2880"/>
        <p:guide pos="2519"/>
        <p:guide pos="4800"/>
        <p:guide pos="2496"/>
        <p:guide pos="1752"/>
        <p:guide pos="984"/>
        <p:guide pos="4848"/>
        <p:guide pos="3264"/>
        <p:guide/>
        <p:guide pos="3288"/>
        <p:guide pos="4008"/>
        <p:guide pos="4056"/>
        <p:guide pos="5544"/>
        <p:guide pos="220"/>
        <p:guide pos="34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8/23/2022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8/23/2022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tx1">
                    <a:lumMod val="50000"/>
                  </a:schemeClr>
                </a:solidFill>
              </a:rPr>
              <a:t>© 2017, Amazon Web Services, Inc. or its Affiliates. All rights reserved.</a:t>
            </a:r>
          </a:p>
        </p:txBody>
      </p:sp>
      <p:pic>
        <p:nvPicPr>
          <p:cNvPr id="14" name="Picture 13"/>
          <p:cNvPicPr>
            <a:picLocks noChangeAspect="1"/>
          </p:cNvPicPr>
          <p:nvPr userDrawn="1"/>
        </p:nvPicPr>
        <p:blipFill>
          <a:blip r:embed="rId2"/>
          <a:stretch>
            <a:fillRect/>
          </a:stretch>
        </p:blipFill>
        <p:spPr>
          <a:xfrm>
            <a:off x="7550150" y="4678208"/>
            <a:ext cx="1466850" cy="318810"/>
          </a:xfrm>
          <a:prstGeom prst="rect">
            <a:avLst/>
          </a:prstGeom>
        </p:spPr>
      </p:pic>
      <p:sp>
        <p:nvSpPr>
          <p:cNvPr id="2" name="Rectangle 1"/>
          <p:cNvSpPr/>
          <p:nvPr userDrawn="1"/>
        </p:nvSpPr>
        <p:spPr>
          <a:xfrm>
            <a:off x="8331200" y="4678208"/>
            <a:ext cx="685800" cy="384859"/>
          </a:xfrm>
          <a:prstGeom prst="rect">
            <a:avLst/>
          </a:prstGeom>
          <a:solidFill>
            <a:schemeClr val="tx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057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299356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6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375556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7550150" y="4678208"/>
            <a:ext cx="1466850" cy="318810"/>
          </a:xfrm>
          <a:prstGeom prst="rect">
            <a:avLst/>
          </a:prstGeom>
        </p:spPr>
      </p:pic>
    </p:spTree>
    <p:extLst>
      <p:ext uri="{BB962C8B-B14F-4D97-AF65-F5344CB8AC3E}">
        <p14:creationId xmlns:p14="http://schemas.microsoft.com/office/powerpoint/2010/main" val="139175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2"/>
            <a:ext cx="8229600" cy="301236"/>
          </a:xfrm>
          <a:prstGeom prst="rect">
            <a:avLst/>
          </a:prstGeom>
        </p:spPr>
        <p:txBody>
          <a:bodyPr/>
          <a:lstStyle>
            <a:lvl1pPr marL="0" indent="0">
              <a:buSzPct val="80000"/>
              <a:buFontTx/>
              <a:buNone/>
              <a:defRPr sz="2900" baseline="0">
                <a:latin typeface="Verdana"/>
                <a:cs typeface="Verdana"/>
              </a:defRPr>
            </a:lvl1pPr>
            <a:lvl2pPr marL="990427" indent="-380933">
              <a:buFont typeface="Wingdings" charset="2"/>
              <a:buChar char="§"/>
              <a:defRPr sz="2700">
                <a:latin typeface="Verdana"/>
                <a:cs typeface="Verdana"/>
              </a:defRPr>
            </a:lvl2pPr>
          </a:lstStyle>
          <a:p>
            <a:pPr lvl="0"/>
            <a:r>
              <a:rPr lang="en-US" dirty="0"/>
              <a:t>Click to edit Master text styles</a:t>
            </a:r>
          </a:p>
        </p:txBody>
      </p:sp>
      <p:sp>
        <p:nvSpPr>
          <p:cNvPr id="4" name="Title 1"/>
          <p:cNvSpPr>
            <a:spLocks noGrp="1"/>
          </p:cNvSpPr>
          <p:nvPr>
            <p:ph type="title"/>
          </p:nvPr>
        </p:nvSpPr>
        <p:spPr>
          <a:xfrm>
            <a:off x="457200" y="343391"/>
            <a:ext cx="8229600" cy="446661"/>
          </a:xfrm>
          <a:prstGeom prst="rect">
            <a:avLst/>
          </a:prstGeom>
        </p:spPr>
        <p:txBody>
          <a:bodyPr/>
          <a:lstStyle>
            <a:lvl1pPr algn="l">
              <a:defRPr sz="4300"/>
            </a:lvl1pPr>
          </a:lstStyle>
          <a:p>
            <a:r>
              <a:rPr lang="en-US"/>
              <a:t>Click to edit Master title style</a:t>
            </a:r>
            <a:endParaRPr lang="en-US" dirty="0"/>
          </a:p>
        </p:txBody>
      </p:sp>
    </p:spTree>
    <p:extLst>
      <p:ext uri="{BB962C8B-B14F-4D97-AF65-F5344CB8AC3E}">
        <p14:creationId xmlns:p14="http://schemas.microsoft.com/office/powerpoint/2010/main" val="90403301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5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7703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4600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279377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578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2098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1925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493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8465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7609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6331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6946597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6449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0660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073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07073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6246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850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a:stretch>
            <a:fillRect/>
          </a:stretch>
        </p:blipFill>
        <p:spPr>
          <a:xfrm>
            <a:off x="7550150" y="4678208"/>
            <a:ext cx="1466850" cy="318810"/>
          </a:xfrm>
          <a:prstGeom prst="rect">
            <a:avLst/>
          </a:prstGeom>
        </p:spPr>
      </p:pic>
    </p:spTree>
    <p:extLst>
      <p:ext uri="{BB962C8B-B14F-4D97-AF65-F5344CB8AC3E}">
        <p14:creationId xmlns:p14="http://schemas.microsoft.com/office/powerpoint/2010/main" val="167038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05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975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3539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Tree>
    <p:extLst>
      <p:ext uri="{BB962C8B-B14F-4D97-AF65-F5344CB8AC3E}">
        <p14:creationId xmlns:p14="http://schemas.microsoft.com/office/powerpoint/2010/main" val="115810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Tree>
    <p:extLst>
      <p:ext uri="{BB962C8B-B14F-4D97-AF65-F5344CB8AC3E}">
        <p14:creationId xmlns:p14="http://schemas.microsoft.com/office/powerpoint/2010/main" val="19822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6738189"/>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25572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9016-60A3-3365-BE3F-F0E989DF7470}"/>
              </a:ext>
            </a:extLst>
          </p:cNvPr>
          <p:cNvSpPr>
            <a:spLocks noGrp="1"/>
          </p:cNvSpPr>
          <p:nvPr>
            <p:ph type="title"/>
          </p:nvPr>
        </p:nvSpPr>
        <p:spPr/>
        <p:txBody>
          <a:bodyPr>
            <a:normAutofit/>
          </a:bodyPr>
          <a:lstStyle/>
          <a:p>
            <a:r>
              <a:rPr lang="en-IN" sz="4800" b="1" dirty="0"/>
              <a:t>Chaos engineering</a:t>
            </a:r>
          </a:p>
        </p:txBody>
      </p:sp>
    </p:spTree>
    <p:extLst>
      <p:ext uri="{BB962C8B-B14F-4D97-AF65-F5344CB8AC3E}">
        <p14:creationId xmlns:p14="http://schemas.microsoft.com/office/powerpoint/2010/main" val="216576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0440E9-BD19-8E95-17B8-A7B17EEDEB2C}"/>
              </a:ext>
            </a:extLst>
          </p:cNvPr>
          <p:cNvPicPr>
            <a:picLocks noChangeAspect="1"/>
          </p:cNvPicPr>
          <p:nvPr/>
        </p:nvPicPr>
        <p:blipFill>
          <a:blip r:embed="rId2"/>
          <a:stretch>
            <a:fillRect/>
          </a:stretch>
        </p:blipFill>
        <p:spPr>
          <a:xfrm>
            <a:off x="221339" y="522261"/>
            <a:ext cx="6951709" cy="3479800"/>
          </a:xfrm>
          <a:prstGeom prst="rect">
            <a:avLst/>
          </a:prstGeom>
        </p:spPr>
      </p:pic>
    </p:spTree>
    <p:extLst>
      <p:ext uri="{BB962C8B-B14F-4D97-AF65-F5344CB8AC3E}">
        <p14:creationId xmlns:p14="http://schemas.microsoft.com/office/powerpoint/2010/main" val="52502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4922520"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4922520"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4922520"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4922520"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5614669"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5819855"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sp>
        <p:nvSpPr>
          <p:cNvPr id="48" name="Title 8">
            <a:extLst>
              <a:ext uri="{FF2B5EF4-FFF2-40B4-BE49-F238E27FC236}">
                <a16:creationId xmlns:a16="http://schemas.microsoft.com/office/drawing/2014/main" id="{FC529135-8772-4776-9B42-C8AB4FC34B40}"/>
              </a:ext>
            </a:extLst>
          </p:cNvPr>
          <p:cNvSpPr txBox="1">
            <a:spLocks/>
          </p:cNvSpPr>
          <p:nvPr/>
        </p:nvSpPr>
        <p:spPr>
          <a:xfrm>
            <a:off x="336789" y="2096548"/>
            <a:ext cx="3295759" cy="95040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Who runs the</a:t>
            </a:r>
            <a:br>
              <a:rPr kumimoji="0" lang="en-US" sz="2800" b="1" i="0" u="none" strike="noStrike" kern="1200" cap="none" spc="0" normalizeH="0" baseline="0" noProof="0" dirty="0">
                <a:ln>
                  <a:noFill/>
                </a:ln>
                <a:solidFill>
                  <a:prstClr val="white"/>
                </a:solidFill>
                <a:effectLst/>
                <a:uLnTx/>
                <a:uFillTx/>
                <a:latin typeface="Arial"/>
                <a:ea typeface="+mj-ea"/>
                <a:cs typeface="Arial"/>
              </a:rPr>
            </a:br>
            <a:r>
              <a:rPr kumimoji="0" lang="en-US" sz="2800" b="1" i="0" u="none" strike="noStrike" kern="1200" cap="none" spc="0" normalizeH="0" baseline="0" noProof="0" dirty="0">
                <a:ln>
                  <a:noFill/>
                </a:ln>
                <a:solidFill>
                  <a:prstClr val="white"/>
                </a:solidFill>
                <a:effectLst/>
                <a:uLnTx/>
                <a:uFillTx/>
                <a:latin typeface="Arial"/>
                <a:ea typeface="+mj-ea"/>
                <a:cs typeface="Arial"/>
              </a:rPr>
              <a:t>“fire drill” for I.T.?</a:t>
            </a:r>
          </a:p>
        </p:txBody>
      </p:sp>
    </p:spTree>
    <p:extLst>
      <p:ext uri="{BB962C8B-B14F-4D97-AF65-F5344CB8AC3E}">
        <p14:creationId xmlns:p14="http://schemas.microsoft.com/office/powerpoint/2010/main" val="38082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4325275"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4325275"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4325275"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4325275"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5017425"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5222610"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2281893"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F0803CE5-51D3-4BA1-801F-73399A6C55FE}"/>
              </a:ext>
            </a:extLst>
          </p:cNvPr>
          <p:cNvSpPr txBox="1"/>
          <p:nvPr/>
        </p:nvSpPr>
        <p:spPr>
          <a:xfrm>
            <a:off x="2121245"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Tree>
    <p:extLst>
      <p:ext uri="{BB962C8B-B14F-4D97-AF65-F5344CB8AC3E}">
        <p14:creationId xmlns:p14="http://schemas.microsoft.com/office/powerpoint/2010/main" val="30632360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4325275"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4325275"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4325275"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4325275"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5017425"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5222610"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2281893"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F0803CE5-51D3-4BA1-801F-73399A6C55FE}"/>
              </a:ext>
            </a:extLst>
          </p:cNvPr>
          <p:cNvSpPr txBox="1"/>
          <p:nvPr/>
        </p:nvSpPr>
        <p:spPr>
          <a:xfrm>
            <a:off x="2121245"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36" y="1524000"/>
            <a:ext cx="1549400" cy="2324098"/>
          </a:xfrm>
          <a:prstGeom prst="rect">
            <a:avLst/>
          </a:prstGeom>
        </p:spPr>
      </p:pic>
    </p:spTree>
    <p:extLst>
      <p:ext uri="{BB962C8B-B14F-4D97-AF65-F5344CB8AC3E}">
        <p14:creationId xmlns:p14="http://schemas.microsoft.com/office/powerpoint/2010/main" val="18619370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3223260"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3223260"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3223260"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3223260"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3915410"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4120595"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1179878"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2" name="Rectangle 21">
            <a:extLst>
              <a:ext uri="{FF2B5EF4-FFF2-40B4-BE49-F238E27FC236}">
                <a16:creationId xmlns:a16="http://schemas.microsoft.com/office/drawing/2014/main" id="{05A24A1E-BC5D-4904-8108-99D8CEF8DD5F}"/>
              </a:ext>
            </a:extLst>
          </p:cNvPr>
          <p:cNvSpPr/>
          <p:nvPr/>
        </p:nvSpPr>
        <p:spPr>
          <a:xfrm>
            <a:off x="2567940" y="1524000"/>
            <a:ext cx="334720"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4" name="TextBox 23">
            <a:extLst>
              <a:ext uri="{FF2B5EF4-FFF2-40B4-BE49-F238E27FC236}">
                <a16:creationId xmlns:a16="http://schemas.microsoft.com/office/drawing/2014/main" id="{B49D68FB-8189-45AA-9E5B-90129E6A83D3}"/>
              </a:ext>
            </a:extLst>
          </p:cNvPr>
          <p:cNvSpPr txBox="1"/>
          <p:nvPr/>
        </p:nvSpPr>
        <p:spPr>
          <a:xfrm rot="16200000">
            <a:off x="2373630" y="2501384"/>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291447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291447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291447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291447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1019230"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Tree>
    <p:extLst>
      <p:ext uri="{BB962C8B-B14F-4D97-AF65-F5344CB8AC3E}">
        <p14:creationId xmlns:p14="http://schemas.microsoft.com/office/powerpoint/2010/main" val="12626053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4579546"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4579546"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4579546"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4579546"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5271696"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5476881"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1179878"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2" name="Rectangle 21">
            <a:extLst>
              <a:ext uri="{FF2B5EF4-FFF2-40B4-BE49-F238E27FC236}">
                <a16:creationId xmlns:a16="http://schemas.microsoft.com/office/drawing/2014/main" id="{05A24A1E-BC5D-4904-8108-99D8CEF8DD5F}"/>
              </a:ext>
            </a:extLst>
          </p:cNvPr>
          <p:cNvSpPr/>
          <p:nvPr/>
        </p:nvSpPr>
        <p:spPr>
          <a:xfrm>
            <a:off x="2575660" y="1524000"/>
            <a:ext cx="1702582"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4270759"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4270759"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4270759"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4270759"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1019230"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3" name="TextBox 2">
            <a:extLst>
              <a:ext uri="{FF2B5EF4-FFF2-40B4-BE49-F238E27FC236}">
                <a16:creationId xmlns:a16="http://schemas.microsoft.com/office/drawing/2014/main" id="{6A87ECBB-9BE5-4374-9216-01F17E8C0AB2}"/>
              </a:ext>
            </a:extLst>
          </p:cNvPr>
          <p:cNvSpPr txBox="1"/>
          <p:nvPr/>
        </p:nvSpPr>
        <p:spPr>
          <a:xfrm>
            <a:off x="2876960" y="1625010"/>
            <a:ext cx="1099981"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Game days</a:t>
            </a:r>
          </a:p>
        </p:txBody>
      </p:sp>
      <p:sp>
        <p:nvSpPr>
          <p:cNvPr id="36" name="TextBox 35">
            <a:extLst>
              <a:ext uri="{FF2B5EF4-FFF2-40B4-BE49-F238E27FC236}">
                <a16:creationId xmlns:a16="http://schemas.microsoft.com/office/drawing/2014/main" id="{55CD9BC3-C8F9-45ED-94F0-10E644F1C5AB}"/>
              </a:ext>
            </a:extLst>
          </p:cNvPr>
          <p:cNvSpPr txBox="1"/>
          <p:nvPr/>
        </p:nvSpPr>
        <p:spPr>
          <a:xfrm>
            <a:off x="3065281" y="1096469"/>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sp>
        <p:nvSpPr>
          <p:cNvPr id="48" name="TextBox 47">
            <a:extLst>
              <a:ext uri="{FF2B5EF4-FFF2-40B4-BE49-F238E27FC236}">
                <a16:creationId xmlns:a16="http://schemas.microsoft.com/office/drawing/2014/main" id="{B8DC0CC1-C8C4-40EA-841C-C809A68F4B30}"/>
              </a:ext>
            </a:extLst>
          </p:cNvPr>
          <p:cNvSpPr txBox="1"/>
          <p:nvPr/>
        </p:nvSpPr>
        <p:spPr>
          <a:xfrm>
            <a:off x="2831403" y="2077317"/>
            <a:ext cx="1191096"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Simian Army</a:t>
            </a:r>
          </a:p>
        </p:txBody>
      </p:sp>
      <p:sp>
        <p:nvSpPr>
          <p:cNvPr id="49" name="TextBox 48">
            <a:extLst>
              <a:ext uri="{FF2B5EF4-FFF2-40B4-BE49-F238E27FC236}">
                <a16:creationId xmlns:a16="http://schemas.microsoft.com/office/drawing/2014/main" id="{2641EBEF-0A65-4D69-AE4C-D4D7A948E0A5}"/>
              </a:ext>
            </a:extLst>
          </p:cNvPr>
          <p:cNvSpPr txBox="1"/>
          <p:nvPr/>
        </p:nvSpPr>
        <p:spPr>
          <a:xfrm>
            <a:off x="2861734" y="2529624"/>
            <a:ext cx="1130438"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chaostoolkit</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50" name="TextBox 49">
            <a:extLst>
              <a:ext uri="{FF2B5EF4-FFF2-40B4-BE49-F238E27FC236}">
                <a16:creationId xmlns:a16="http://schemas.microsoft.com/office/drawing/2014/main" id="{305DC17C-B311-4B9D-AFC6-6DAFC72F4B60}"/>
              </a:ext>
            </a:extLst>
          </p:cNvPr>
          <p:cNvSpPr txBox="1"/>
          <p:nvPr/>
        </p:nvSpPr>
        <p:spPr>
          <a:xfrm>
            <a:off x="2908855" y="2981931"/>
            <a:ext cx="654346"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ChAP</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026" name="Picture 2" descr="https://www.gremlininc.com/assets/logo-47b38ecd6f8246b176d2c9f3457da422.png">
            <a:extLst>
              <a:ext uri="{FF2B5EF4-FFF2-40B4-BE49-F238E27FC236}">
                <a16:creationId xmlns:a16="http://schemas.microsoft.com/office/drawing/2014/main" id="{3AB20946-79BC-4865-BFEE-FF5E4E0C18A1}"/>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616657" y="3452270"/>
            <a:ext cx="434194" cy="262228"/>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2" descr="https://cdn-images-1.medium.com/max/1600/1*LwspfR7nJVMzmXT940pRnQ.png">
            <a:extLst>
              <a:ext uri="{FF2B5EF4-FFF2-40B4-BE49-F238E27FC236}">
                <a16:creationId xmlns:a16="http://schemas.microsoft.com/office/drawing/2014/main" id="{AEE3AEA4-49E5-48A3-A4B0-0B297D67F54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101" b="92248" l="3814" r="94492">
                        <a14:foregroundMark x1="40678" y1="6202" x2="59322" y2="6977"/>
                        <a14:foregroundMark x1="52542" y1="3101" x2="50424" y2="3101"/>
                        <a14:foregroundMark x1="73305" y1="37597" x2="84322" y2="38760"/>
                        <a14:foregroundMark x1="94492" y1="38372" x2="94492" y2="38372"/>
                        <a14:foregroundMark x1="4237" y1="39147" x2="4237" y2="39147"/>
                        <a14:foregroundMark x1="26271" y1="44961" x2="17373" y2="49225"/>
                        <a14:foregroundMark x1="35169" y1="44961" x2="33898" y2="64341"/>
                        <a14:foregroundMark x1="33898" y1="64341" x2="33898" y2="64341"/>
                        <a14:foregroundMark x1="55085" y1="62791" x2="65678" y2="63178"/>
                        <a14:foregroundMark x1="73729" y1="67054" x2="73305" y2="75194"/>
                        <a14:foregroundMark x1="66102" y1="90310" x2="51271" y2="87984"/>
                        <a14:foregroundMark x1="41102" y1="88760" x2="33898" y2="89147"/>
                        <a14:foregroundMark x1="69492" y1="92248" x2="78390" y2="91860"/>
                      </a14:backgroundRemoval>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700983" y="2971663"/>
            <a:ext cx="265148" cy="289865"/>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7CF50EB-9463-430B-969E-D2C344BB4704}"/>
              </a:ext>
            </a:extLst>
          </p:cNvPr>
          <p:cNvSpPr txBox="1"/>
          <p:nvPr/>
        </p:nvSpPr>
        <p:spPr>
          <a:xfrm>
            <a:off x="2830308" y="3429495"/>
            <a:ext cx="811441"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Gremlin</a:t>
            </a:r>
          </a:p>
        </p:txBody>
      </p:sp>
    </p:spTree>
    <p:extLst>
      <p:ext uri="{BB962C8B-B14F-4D97-AF65-F5344CB8AC3E}">
        <p14:creationId xmlns:p14="http://schemas.microsoft.com/office/powerpoint/2010/main" val="20591923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3223260"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3223260"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3223260"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3223260"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3915410"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4120595"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1179878"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18" name="Group 17">
            <a:extLst>
              <a:ext uri="{FF2B5EF4-FFF2-40B4-BE49-F238E27FC236}">
                <a16:creationId xmlns:a16="http://schemas.microsoft.com/office/drawing/2014/main" id="{E92636FA-4A4F-4659-9CC6-810162E4C2A4}"/>
              </a:ext>
            </a:extLst>
          </p:cNvPr>
          <p:cNvGrpSpPr/>
          <p:nvPr/>
        </p:nvGrpSpPr>
        <p:grpSpPr>
          <a:xfrm>
            <a:off x="6224034" y="2082461"/>
            <a:ext cx="1094478" cy="606480"/>
            <a:chOff x="992297" y="2181136"/>
            <a:chExt cx="1469639" cy="922987"/>
          </a:xfrm>
        </p:grpSpPr>
        <p:sp>
          <p:nvSpPr>
            <p:cNvPr id="19" name="Freeform: Shape 18">
              <a:extLst>
                <a:ext uri="{FF2B5EF4-FFF2-40B4-BE49-F238E27FC236}">
                  <a16:creationId xmlns:a16="http://schemas.microsoft.com/office/drawing/2014/main" id="{9172E9DB-9CDB-48D4-80C5-CCF04C2FDC6D}"/>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0" name="Freeform: Shape 19">
              <a:extLst>
                <a:ext uri="{FF2B5EF4-FFF2-40B4-BE49-F238E27FC236}">
                  <a16:creationId xmlns:a16="http://schemas.microsoft.com/office/drawing/2014/main" id="{4680D4A6-3EC3-4D88-8D01-0BA09C83B45D}"/>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 name="Freeform: Shape 20">
              <a:extLst>
                <a:ext uri="{FF2B5EF4-FFF2-40B4-BE49-F238E27FC236}">
                  <a16:creationId xmlns:a16="http://schemas.microsoft.com/office/drawing/2014/main" id="{B14FEAA8-CD92-4DDB-895B-C66251227634}"/>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2" name="Rectangle 21">
            <a:extLst>
              <a:ext uri="{FF2B5EF4-FFF2-40B4-BE49-F238E27FC236}">
                <a16:creationId xmlns:a16="http://schemas.microsoft.com/office/drawing/2014/main" id="{05A24A1E-BC5D-4904-8108-99D8CEF8DD5F}"/>
              </a:ext>
            </a:extLst>
          </p:cNvPr>
          <p:cNvSpPr/>
          <p:nvPr/>
        </p:nvSpPr>
        <p:spPr>
          <a:xfrm>
            <a:off x="2567940" y="1524000"/>
            <a:ext cx="334720"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4" name="TextBox 23">
            <a:extLst>
              <a:ext uri="{FF2B5EF4-FFF2-40B4-BE49-F238E27FC236}">
                <a16:creationId xmlns:a16="http://schemas.microsoft.com/office/drawing/2014/main" id="{B49D68FB-8189-45AA-9E5B-90129E6A83D3}"/>
              </a:ext>
            </a:extLst>
          </p:cNvPr>
          <p:cNvSpPr txBox="1"/>
          <p:nvPr/>
        </p:nvSpPr>
        <p:spPr>
          <a:xfrm rot="16200000">
            <a:off x="2373630" y="2501384"/>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291447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291447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291447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291447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1019230"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47" name="TextBox 46">
            <a:extLst>
              <a:ext uri="{FF2B5EF4-FFF2-40B4-BE49-F238E27FC236}">
                <a16:creationId xmlns:a16="http://schemas.microsoft.com/office/drawing/2014/main" id="{11278DC6-2434-415B-B85B-C80B284FBD4C}"/>
              </a:ext>
            </a:extLst>
          </p:cNvPr>
          <p:cNvSpPr txBox="1"/>
          <p:nvPr/>
        </p:nvSpPr>
        <p:spPr>
          <a:xfrm>
            <a:off x="6266331" y="2854534"/>
            <a:ext cx="1018227"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Security</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Red</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Tree>
    <p:extLst>
      <p:ext uri="{BB962C8B-B14F-4D97-AF65-F5344CB8AC3E}">
        <p14:creationId xmlns:p14="http://schemas.microsoft.com/office/powerpoint/2010/main" val="21401512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3223260"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3223260"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3223260"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3223260"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3915410"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4120595"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1179878"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18" name="Group 17">
            <a:extLst>
              <a:ext uri="{FF2B5EF4-FFF2-40B4-BE49-F238E27FC236}">
                <a16:creationId xmlns:a16="http://schemas.microsoft.com/office/drawing/2014/main" id="{E92636FA-4A4F-4659-9CC6-810162E4C2A4}"/>
              </a:ext>
            </a:extLst>
          </p:cNvPr>
          <p:cNvGrpSpPr/>
          <p:nvPr/>
        </p:nvGrpSpPr>
        <p:grpSpPr>
          <a:xfrm>
            <a:off x="6874510" y="2082461"/>
            <a:ext cx="1094478" cy="606480"/>
            <a:chOff x="992297" y="2181136"/>
            <a:chExt cx="1469639" cy="922987"/>
          </a:xfrm>
        </p:grpSpPr>
        <p:sp>
          <p:nvSpPr>
            <p:cNvPr id="19" name="Freeform: Shape 18">
              <a:extLst>
                <a:ext uri="{FF2B5EF4-FFF2-40B4-BE49-F238E27FC236}">
                  <a16:creationId xmlns:a16="http://schemas.microsoft.com/office/drawing/2014/main" id="{9172E9DB-9CDB-48D4-80C5-CCF04C2FDC6D}"/>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0" name="Freeform: Shape 19">
              <a:extLst>
                <a:ext uri="{FF2B5EF4-FFF2-40B4-BE49-F238E27FC236}">
                  <a16:creationId xmlns:a16="http://schemas.microsoft.com/office/drawing/2014/main" id="{4680D4A6-3EC3-4D88-8D01-0BA09C83B45D}"/>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 name="Freeform: Shape 20">
              <a:extLst>
                <a:ext uri="{FF2B5EF4-FFF2-40B4-BE49-F238E27FC236}">
                  <a16:creationId xmlns:a16="http://schemas.microsoft.com/office/drawing/2014/main" id="{B14FEAA8-CD92-4DDB-895B-C66251227634}"/>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5" name="TextBox 24">
            <a:extLst>
              <a:ext uri="{FF2B5EF4-FFF2-40B4-BE49-F238E27FC236}">
                <a16:creationId xmlns:a16="http://schemas.microsoft.com/office/drawing/2014/main" id="{BA964A6A-7FA6-4B25-A9D8-328CC911DAB8}"/>
              </a:ext>
            </a:extLst>
          </p:cNvPr>
          <p:cNvSpPr txBox="1"/>
          <p:nvPr/>
        </p:nvSpPr>
        <p:spPr>
          <a:xfrm rot="5400000">
            <a:off x="6050122" y="2501384"/>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grpSp>
        <p:nvGrpSpPr>
          <p:cNvPr id="8" name="Group 7">
            <a:extLst>
              <a:ext uri="{FF2B5EF4-FFF2-40B4-BE49-F238E27FC236}">
                <a16:creationId xmlns:a16="http://schemas.microsoft.com/office/drawing/2014/main" id="{86D174D4-25E7-487A-9D9D-162C1296E337}"/>
              </a:ext>
            </a:extLst>
          </p:cNvPr>
          <p:cNvGrpSpPr/>
          <p:nvPr/>
        </p:nvGrpSpPr>
        <p:grpSpPr>
          <a:xfrm>
            <a:off x="5978863" y="1524000"/>
            <a:ext cx="597197" cy="2324098"/>
            <a:chOff x="5978863" y="1524000"/>
            <a:chExt cx="597197" cy="2324098"/>
          </a:xfrm>
        </p:grpSpPr>
        <p:sp>
          <p:nvSpPr>
            <p:cNvPr id="23" name="Rectangle 22">
              <a:extLst>
                <a:ext uri="{FF2B5EF4-FFF2-40B4-BE49-F238E27FC236}">
                  <a16:creationId xmlns:a16="http://schemas.microsoft.com/office/drawing/2014/main" id="{9D8610E2-D63E-4465-8A8F-2221A89C5372}"/>
                </a:ext>
              </a:extLst>
            </p:cNvPr>
            <p:cNvSpPr/>
            <p:nvPr/>
          </p:nvSpPr>
          <p:spPr>
            <a:xfrm>
              <a:off x="6241340" y="1524000"/>
              <a:ext cx="334720"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6" name="Group 25">
              <a:extLst>
                <a:ext uri="{FF2B5EF4-FFF2-40B4-BE49-F238E27FC236}">
                  <a16:creationId xmlns:a16="http://schemas.microsoft.com/office/drawing/2014/main" id="{2272AD11-8F86-498C-A0CF-A051908380E3}"/>
                </a:ext>
              </a:extLst>
            </p:cNvPr>
            <p:cNvGrpSpPr/>
            <p:nvPr/>
          </p:nvGrpSpPr>
          <p:grpSpPr>
            <a:xfrm>
              <a:off x="5978863" y="1778899"/>
              <a:ext cx="263655" cy="1809226"/>
              <a:chOff x="6072923" y="1778899"/>
              <a:chExt cx="263655" cy="1809226"/>
            </a:xfrm>
          </p:grpSpPr>
          <p:cxnSp>
            <p:nvCxnSpPr>
              <p:cNvPr id="27" name="Straight Arrow Connector 26">
                <a:extLst>
                  <a:ext uri="{FF2B5EF4-FFF2-40B4-BE49-F238E27FC236}">
                    <a16:creationId xmlns:a16="http://schemas.microsoft.com/office/drawing/2014/main" id="{8ADF5726-D4E3-4811-9D5B-BD4EC79CB0CE}"/>
                  </a:ext>
                </a:extLst>
              </p:cNvPr>
              <p:cNvCxnSpPr>
                <a:cxnSpLocks/>
              </p:cNvCxnSpPr>
              <p:nvPr/>
            </p:nvCxnSpPr>
            <p:spPr>
              <a:xfrm flipH="1">
                <a:off x="607292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3F392FA-8881-4643-B0C5-849E29A2ACE0}"/>
                  </a:ext>
                </a:extLst>
              </p:cNvPr>
              <p:cNvCxnSpPr>
                <a:cxnSpLocks/>
              </p:cNvCxnSpPr>
              <p:nvPr/>
            </p:nvCxnSpPr>
            <p:spPr>
              <a:xfrm flipH="1">
                <a:off x="607292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730F59E-F5FB-4F0E-8E20-2A73F13AA28B}"/>
                  </a:ext>
                </a:extLst>
              </p:cNvPr>
              <p:cNvCxnSpPr>
                <a:cxnSpLocks/>
              </p:cNvCxnSpPr>
              <p:nvPr/>
            </p:nvCxnSpPr>
            <p:spPr>
              <a:xfrm flipH="1">
                <a:off x="607292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1AE7504-F79E-4865-B991-C57B6A84800B}"/>
                  </a:ext>
                </a:extLst>
              </p:cNvPr>
              <p:cNvCxnSpPr>
                <a:cxnSpLocks/>
              </p:cNvCxnSpPr>
              <p:nvPr/>
            </p:nvCxnSpPr>
            <p:spPr>
              <a:xfrm flipH="1">
                <a:off x="607292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22" name="Rectangle 21">
            <a:extLst>
              <a:ext uri="{FF2B5EF4-FFF2-40B4-BE49-F238E27FC236}">
                <a16:creationId xmlns:a16="http://schemas.microsoft.com/office/drawing/2014/main" id="{05A24A1E-BC5D-4904-8108-99D8CEF8DD5F}"/>
              </a:ext>
            </a:extLst>
          </p:cNvPr>
          <p:cNvSpPr/>
          <p:nvPr/>
        </p:nvSpPr>
        <p:spPr>
          <a:xfrm>
            <a:off x="2567940" y="1524000"/>
            <a:ext cx="334720"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4" name="TextBox 23">
            <a:extLst>
              <a:ext uri="{FF2B5EF4-FFF2-40B4-BE49-F238E27FC236}">
                <a16:creationId xmlns:a16="http://schemas.microsoft.com/office/drawing/2014/main" id="{B49D68FB-8189-45AA-9E5B-90129E6A83D3}"/>
              </a:ext>
            </a:extLst>
          </p:cNvPr>
          <p:cNvSpPr txBox="1"/>
          <p:nvPr/>
        </p:nvSpPr>
        <p:spPr>
          <a:xfrm rot="16200000">
            <a:off x="2373630" y="2501384"/>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291447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291447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291447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291447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1019230"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47" name="TextBox 46">
            <a:extLst>
              <a:ext uri="{FF2B5EF4-FFF2-40B4-BE49-F238E27FC236}">
                <a16:creationId xmlns:a16="http://schemas.microsoft.com/office/drawing/2014/main" id="{11278DC6-2434-415B-B85B-C80B284FBD4C}"/>
              </a:ext>
            </a:extLst>
          </p:cNvPr>
          <p:cNvSpPr txBox="1"/>
          <p:nvPr/>
        </p:nvSpPr>
        <p:spPr>
          <a:xfrm>
            <a:off x="6916807" y="2854534"/>
            <a:ext cx="1018227"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Security</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Red</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Tree>
    <p:extLst>
      <p:ext uri="{BB962C8B-B14F-4D97-AF65-F5344CB8AC3E}">
        <p14:creationId xmlns:p14="http://schemas.microsoft.com/office/powerpoint/2010/main" val="9062236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3223260" y="2124696"/>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3223260" y="3338299"/>
            <a:ext cx="2697480" cy="509799"/>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799994" y="3408532"/>
              <a:ext cx="154401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3223260" y="1524000"/>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3223260" y="2731498"/>
            <a:ext cx="2697480" cy="509799"/>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5941" y="2801731"/>
              <a:ext cx="1172116"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3915410" y="2194929"/>
            <a:ext cx="131318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4120595" y="1594233"/>
            <a:ext cx="902811"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1179878" y="2082461"/>
            <a:ext cx="1094478" cy="606480"/>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2" name="Rectangle 21">
            <a:extLst>
              <a:ext uri="{FF2B5EF4-FFF2-40B4-BE49-F238E27FC236}">
                <a16:creationId xmlns:a16="http://schemas.microsoft.com/office/drawing/2014/main" id="{05A24A1E-BC5D-4904-8108-99D8CEF8DD5F}"/>
              </a:ext>
            </a:extLst>
          </p:cNvPr>
          <p:cNvSpPr/>
          <p:nvPr/>
        </p:nvSpPr>
        <p:spPr>
          <a:xfrm>
            <a:off x="2575660" y="1524000"/>
            <a:ext cx="334720"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2910380"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2910380"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2910380"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2910380"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1019230" y="2854534"/>
            <a:ext cx="1415772"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Chaos</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29" name="TextBox 28">
            <a:extLst>
              <a:ext uri="{FF2B5EF4-FFF2-40B4-BE49-F238E27FC236}">
                <a16:creationId xmlns:a16="http://schemas.microsoft.com/office/drawing/2014/main" id="{01258DE6-5954-431C-B869-75EE894E5264}"/>
              </a:ext>
            </a:extLst>
          </p:cNvPr>
          <p:cNvSpPr txBox="1"/>
          <p:nvPr/>
        </p:nvSpPr>
        <p:spPr>
          <a:xfrm rot="16200000">
            <a:off x="2373630" y="2501384"/>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grpSp>
        <p:nvGrpSpPr>
          <p:cNvPr id="30" name="Group 29">
            <a:extLst>
              <a:ext uri="{FF2B5EF4-FFF2-40B4-BE49-F238E27FC236}">
                <a16:creationId xmlns:a16="http://schemas.microsoft.com/office/drawing/2014/main" id="{B84EC7A6-6907-4C93-8AC7-474D06C28C42}"/>
              </a:ext>
            </a:extLst>
          </p:cNvPr>
          <p:cNvGrpSpPr/>
          <p:nvPr/>
        </p:nvGrpSpPr>
        <p:grpSpPr>
          <a:xfrm>
            <a:off x="7706622" y="2082461"/>
            <a:ext cx="1094478" cy="606480"/>
            <a:chOff x="992297" y="2181136"/>
            <a:chExt cx="1469639" cy="922987"/>
          </a:xfrm>
        </p:grpSpPr>
        <p:sp>
          <p:nvSpPr>
            <p:cNvPr id="31" name="Freeform: Shape 30">
              <a:extLst>
                <a:ext uri="{FF2B5EF4-FFF2-40B4-BE49-F238E27FC236}">
                  <a16:creationId xmlns:a16="http://schemas.microsoft.com/office/drawing/2014/main" id="{CF0AB657-BC70-4081-972A-B6D94033BA8A}"/>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7" name="Freeform: Shape 46">
              <a:extLst>
                <a:ext uri="{FF2B5EF4-FFF2-40B4-BE49-F238E27FC236}">
                  <a16:creationId xmlns:a16="http://schemas.microsoft.com/office/drawing/2014/main" id="{81A6AACA-961C-4381-86AE-292041D7FA87}"/>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id="{ED55AFC9-B7CD-4BCF-83D5-4CAEAC6D0972}"/>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54" name="Group 53">
            <a:extLst>
              <a:ext uri="{FF2B5EF4-FFF2-40B4-BE49-F238E27FC236}">
                <a16:creationId xmlns:a16="http://schemas.microsoft.com/office/drawing/2014/main" id="{58DDAEF1-045A-4C34-9017-0F60BFC00858}"/>
              </a:ext>
            </a:extLst>
          </p:cNvPr>
          <p:cNvGrpSpPr/>
          <p:nvPr/>
        </p:nvGrpSpPr>
        <p:grpSpPr>
          <a:xfrm>
            <a:off x="5978863" y="1524000"/>
            <a:ext cx="1585053" cy="2324098"/>
            <a:chOff x="5978863" y="1524000"/>
            <a:chExt cx="1585053" cy="2324098"/>
          </a:xfrm>
        </p:grpSpPr>
        <p:sp>
          <p:nvSpPr>
            <p:cNvPr id="55" name="Rectangle 54">
              <a:extLst>
                <a:ext uri="{FF2B5EF4-FFF2-40B4-BE49-F238E27FC236}">
                  <a16:creationId xmlns:a16="http://schemas.microsoft.com/office/drawing/2014/main" id="{735ACEDF-68C4-4CB9-BAE0-6A062FB1780B}"/>
                </a:ext>
              </a:extLst>
            </p:cNvPr>
            <p:cNvSpPr/>
            <p:nvPr/>
          </p:nvSpPr>
          <p:spPr>
            <a:xfrm>
              <a:off x="6241339" y="1524000"/>
              <a:ext cx="1322577"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56" name="Group 55">
              <a:extLst>
                <a:ext uri="{FF2B5EF4-FFF2-40B4-BE49-F238E27FC236}">
                  <a16:creationId xmlns:a16="http://schemas.microsoft.com/office/drawing/2014/main" id="{8D6CA707-E707-44B3-B1A1-2F89CB28709C}"/>
                </a:ext>
              </a:extLst>
            </p:cNvPr>
            <p:cNvGrpSpPr/>
            <p:nvPr/>
          </p:nvGrpSpPr>
          <p:grpSpPr>
            <a:xfrm>
              <a:off x="5978863" y="1778899"/>
              <a:ext cx="263655" cy="1809226"/>
              <a:chOff x="6072923" y="1778899"/>
              <a:chExt cx="263655" cy="1809226"/>
            </a:xfrm>
          </p:grpSpPr>
          <p:cxnSp>
            <p:nvCxnSpPr>
              <p:cNvPr id="57" name="Straight Arrow Connector 56">
                <a:extLst>
                  <a:ext uri="{FF2B5EF4-FFF2-40B4-BE49-F238E27FC236}">
                    <a16:creationId xmlns:a16="http://schemas.microsoft.com/office/drawing/2014/main" id="{D86DA8C4-ED5E-437B-AF77-D8BC4FB2812C}"/>
                  </a:ext>
                </a:extLst>
              </p:cNvPr>
              <p:cNvCxnSpPr>
                <a:cxnSpLocks/>
              </p:cNvCxnSpPr>
              <p:nvPr/>
            </p:nvCxnSpPr>
            <p:spPr>
              <a:xfrm flipH="1">
                <a:off x="607292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09B1AD9-68EA-4CD1-9B66-419D92128FF7}"/>
                  </a:ext>
                </a:extLst>
              </p:cNvPr>
              <p:cNvCxnSpPr>
                <a:cxnSpLocks/>
              </p:cNvCxnSpPr>
              <p:nvPr/>
            </p:nvCxnSpPr>
            <p:spPr>
              <a:xfrm flipH="1">
                <a:off x="607292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E9BEE83-5A08-478B-B30A-FAB2D3963831}"/>
                  </a:ext>
                </a:extLst>
              </p:cNvPr>
              <p:cNvCxnSpPr>
                <a:cxnSpLocks/>
              </p:cNvCxnSpPr>
              <p:nvPr/>
            </p:nvCxnSpPr>
            <p:spPr>
              <a:xfrm flipH="1">
                <a:off x="607292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FEA91FBD-B2EE-4ED0-B5F8-9D5D9FEAE8FC}"/>
                  </a:ext>
                </a:extLst>
              </p:cNvPr>
              <p:cNvCxnSpPr>
                <a:cxnSpLocks/>
              </p:cNvCxnSpPr>
              <p:nvPr/>
            </p:nvCxnSpPr>
            <p:spPr>
              <a:xfrm flipH="1">
                <a:off x="607292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61" name="TextBox 60">
            <a:extLst>
              <a:ext uri="{FF2B5EF4-FFF2-40B4-BE49-F238E27FC236}">
                <a16:creationId xmlns:a16="http://schemas.microsoft.com/office/drawing/2014/main" id="{C0915F9D-BBAF-436F-AB00-DDC8EAC062FA}"/>
              </a:ext>
            </a:extLst>
          </p:cNvPr>
          <p:cNvSpPr txBox="1"/>
          <p:nvPr/>
        </p:nvSpPr>
        <p:spPr>
          <a:xfrm>
            <a:off x="7748919" y="2854534"/>
            <a:ext cx="1018227"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Security</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Red</a:t>
            </a:r>
            <a:br>
              <a:rPr kumimoji="0" lang="en-US" sz="1800" b="0" i="0" u="none" strike="noStrike" kern="1200" cap="none" spc="0" normalizeH="0" baseline="0" noProof="0" dirty="0">
                <a:ln>
                  <a:noFill/>
                </a:ln>
                <a:solidFill>
                  <a:prstClr val="white"/>
                </a:solidFill>
                <a:effectLst/>
                <a:uLnTx/>
                <a:uFillTx/>
                <a:latin typeface="Arial"/>
                <a:ea typeface="+mn-ea"/>
                <a:cs typeface="+mn-cs"/>
              </a:rPr>
            </a:br>
            <a:r>
              <a:rPr kumimoji="0" lang="en-US" sz="18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64" name="TextBox 63">
            <a:extLst>
              <a:ext uri="{FF2B5EF4-FFF2-40B4-BE49-F238E27FC236}">
                <a16:creationId xmlns:a16="http://schemas.microsoft.com/office/drawing/2014/main" id="{11E9E77E-2F3D-4A10-A273-8613A2285577}"/>
              </a:ext>
            </a:extLst>
          </p:cNvPr>
          <p:cNvSpPr txBox="1"/>
          <p:nvPr/>
        </p:nvSpPr>
        <p:spPr>
          <a:xfrm>
            <a:off x="6416758" y="1625010"/>
            <a:ext cx="971741" cy="52322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Safestack</a:t>
            </a:r>
            <a:br>
              <a:rPr kumimoji="0" lang="en-US" sz="1400" b="0" i="0" u="none" strike="noStrike" kern="1200" cap="none" spc="0" normalizeH="0" baseline="0" noProof="0" dirty="0">
                <a:ln>
                  <a:noFill/>
                </a:ln>
                <a:solidFill>
                  <a:prstClr val="white"/>
                </a:solidFill>
                <a:effectLst/>
                <a:uLnTx/>
                <a:uFillTx/>
                <a:latin typeface="Arial"/>
                <a:ea typeface="+mn-ea"/>
                <a:cs typeface="+mn-cs"/>
              </a:rPr>
            </a:br>
            <a:r>
              <a:rPr kumimoji="0" lang="en-US" sz="1400" b="0" i="0" u="none" strike="noStrike" kern="1200" cap="none" spc="0" normalizeH="0" baseline="0" noProof="0" dirty="0">
                <a:ln>
                  <a:noFill/>
                </a:ln>
                <a:solidFill>
                  <a:prstClr val="white"/>
                </a:solidFill>
                <a:effectLst/>
                <a:uLnTx/>
                <a:uFillTx/>
                <a:latin typeface="Arial"/>
                <a:ea typeface="+mn-ea"/>
                <a:cs typeface="+mn-cs"/>
              </a:rPr>
              <a:t>AVA</a:t>
            </a:r>
          </a:p>
        </p:txBody>
      </p:sp>
      <p:sp>
        <p:nvSpPr>
          <p:cNvPr id="65" name="TextBox 64">
            <a:extLst>
              <a:ext uri="{FF2B5EF4-FFF2-40B4-BE49-F238E27FC236}">
                <a16:creationId xmlns:a16="http://schemas.microsoft.com/office/drawing/2014/main" id="{8A5AE941-C353-4EC8-8C3D-EFDB032392F5}"/>
              </a:ext>
            </a:extLst>
          </p:cNvPr>
          <p:cNvSpPr txBox="1"/>
          <p:nvPr/>
        </p:nvSpPr>
        <p:spPr>
          <a:xfrm>
            <a:off x="6402331" y="2247861"/>
            <a:ext cx="1000595"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Metasploit</a:t>
            </a:r>
          </a:p>
        </p:txBody>
      </p:sp>
      <p:sp>
        <p:nvSpPr>
          <p:cNvPr id="66" name="TextBox 65">
            <a:extLst>
              <a:ext uri="{FF2B5EF4-FFF2-40B4-BE49-F238E27FC236}">
                <a16:creationId xmlns:a16="http://schemas.microsoft.com/office/drawing/2014/main" id="{F3A19CD7-F997-471F-8291-14C4949E3AB3}"/>
              </a:ext>
            </a:extLst>
          </p:cNvPr>
          <p:cNvSpPr txBox="1"/>
          <p:nvPr/>
        </p:nvSpPr>
        <p:spPr>
          <a:xfrm>
            <a:off x="6337410" y="2655269"/>
            <a:ext cx="113043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Chaosslingr</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67" name="TextBox 66">
            <a:extLst>
              <a:ext uri="{FF2B5EF4-FFF2-40B4-BE49-F238E27FC236}">
                <a16:creationId xmlns:a16="http://schemas.microsoft.com/office/drawing/2014/main" id="{5C60FFB2-42AB-4486-A1B4-1E2560CC6D7F}"/>
              </a:ext>
            </a:extLst>
          </p:cNvPr>
          <p:cNvSpPr txBox="1"/>
          <p:nvPr/>
        </p:nvSpPr>
        <p:spPr>
          <a:xfrm>
            <a:off x="6466451" y="3062677"/>
            <a:ext cx="872355"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AttackIQ</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48" name="TextBox 47">
            <a:extLst>
              <a:ext uri="{FF2B5EF4-FFF2-40B4-BE49-F238E27FC236}">
                <a16:creationId xmlns:a16="http://schemas.microsoft.com/office/drawing/2014/main" id="{4F8F341B-E266-4725-A76A-15EC7795D10F}"/>
              </a:ext>
            </a:extLst>
          </p:cNvPr>
          <p:cNvSpPr txBox="1"/>
          <p:nvPr/>
        </p:nvSpPr>
        <p:spPr>
          <a:xfrm>
            <a:off x="6540957" y="1104163"/>
            <a:ext cx="72334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Tools</a:t>
            </a:r>
          </a:p>
        </p:txBody>
      </p:sp>
      <p:sp>
        <p:nvSpPr>
          <p:cNvPr id="49" name="TextBox 48">
            <a:extLst>
              <a:ext uri="{FF2B5EF4-FFF2-40B4-BE49-F238E27FC236}">
                <a16:creationId xmlns:a16="http://schemas.microsoft.com/office/drawing/2014/main" id="{E2AF5ACA-6C94-4135-8B64-EA78D89783CE}"/>
              </a:ext>
            </a:extLst>
          </p:cNvPr>
          <p:cNvSpPr txBox="1"/>
          <p:nvPr/>
        </p:nvSpPr>
        <p:spPr>
          <a:xfrm>
            <a:off x="6342223" y="3470087"/>
            <a:ext cx="1120820"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rial"/>
                <a:ea typeface="+mn-ea"/>
                <a:cs typeface="+mn-cs"/>
              </a:rPr>
              <a:t>SafeBreach</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1606717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3E8C58F-F8BB-4E8D-A267-F16A02288D2F}"/>
              </a:ext>
            </a:extLst>
          </p:cNvPr>
          <p:cNvSpPr/>
          <p:nvPr/>
        </p:nvSpPr>
        <p:spPr>
          <a:xfrm>
            <a:off x="5061865" y="2366159"/>
            <a:ext cx="2175672" cy="411182"/>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8" name="Group 37">
            <a:extLst>
              <a:ext uri="{FF2B5EF4-FFF2-40B4-BE49-F238E27FC236}">
                <a16:creationId xmlns:a16="http://schemas.microsoft.com/office/drawing/2014/main" id="{B30A1CFB-2AEB-42FB-B819-35A6A92CA877}"/>
              </a:ext>
            </a:extLst>
          </p:cNvPr>
          <p:cNvGrpSpPr/>
          <p:nvPr/>
        </p:nvGrpSpPr>
        <p:grpSpPr>
          <a:xfrm>
            <a:off x="5061865" y="3344999"/>
            <a:ext cx="2175672" cy="411182"/>
            <a:chOff x="3223260" y="3338299"/>
            <a:chExt cx="2697480" cy="509799"/>
          </a:xfrm>
        </p:grpSpPr>
        <p:sp>
          <p:nvSpPr>
            <p:cNvPr id="39" name="Rectangle 38">
              <a:extLst>
                <a:ext uri="{FF2B5EF4-FFF2-40B4-BE49-F238E27FC236}">
                  <a16:creationId xmlns:a16="http://schemas.microsoft.com/office/drawing/2014/main" id="{7BC319C0-2E37-4CB2-BB3D-31EA758298DA}"/>
                </a:ext>
              </a:extLst>
            </p:cNvPr>
            <p:cNvSpPr/>
            <p:nvPr/>
          </p:nvSpPr>
          <p:spPr>
            <a:xfrm>
              <a:off x="3223260" y="3338299"/>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0" name="TextBox 39">
              <a:extLst>
                <a:ext uri="{FF2B5EF4-FFF2-40B4-BE49-F238E27FC236}">
                  <a16:creationId xmlns:a16="http://schemas.microsoft.com/office/drawing/2014/main" id="{C0E39796-54ED-4A46-8479-62EB37E65C11}"/>
                </a:ext>
              </a:extLst>
            </p:cNvPr>
            <p:cNvSpPr txBox="1"/>
            <p:nvPr/>
          </p:nvSpPr>
          <p:spPr>
            <a:xfrm>
              <a:off x="3804641" y="3408532"/>
              <a:ext cx="1534718" cy="38159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Infrastructure</a:t>
              </a:r>
            </a:p>
          </p:txBody>
        </p:sp>
      </p:grpSp>
      <p:sp>
        <p:nvSpPr>
          <p:cNvPr id="41" name="Rectangle 40">
            <a:extLst>
              <a:ext uri="{FF2B5EF4-FFF2-40B4-BE49-F238E27FC236}">
                <a16:creationId xmlns:a16="http://schemas.microsoft.com/office/drawing/2014/main" id="{FAF63E10-CB8B-4F55-A550-254877C8DF71}"/>
              </a:ext>
            </a:extLst>
          </p:cNvPr>
          <p:cNvSpPr/>
          <p:nvPr/>
        </p:nvSpPr>
        <p:spPr>
          <a:xfrm>
            <a:off x="5061865" y="1881663"/>
            <a:ext cx="2175672" cy="411182"/>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2" name="Group 41">
            <a:extLst>
              <a:ext uri="{FF2B5EF4-FFF2-40B4-BE49-F238E27FC236}">
                <a16:creationId xmlns:a16="http://schemas.microsoft.com/office/drawing/2014/main" id="{D68C1F8F-9C8F-4290-A8CB-55E30E8E43BC}"/>
              </a:ext>
            </a:extLst>
          </p:cNvPr>
          <p:cNvGrpSpPr/>
          <p:nvPr/>
        </p:nvGrpSpPr>
        <p:grpSpPr>
          <a:xfrm>
            <a:off x="5061865" y="2855579"/>
            <a:ext cx="2175672" cy="411182"/>
            <a:chOff x="3223260" y="2731498"/>
            <a:chExt cx="2697480" cy="509799"/>
          </a:xfrm>
        </p:grpSpPr>
        <p:sp>
          <p:nvSpPr>
            <p:cNvPr id="43" name="Rectangle 42">
              <a:extLst>
                <a:ext uri="{FF2B5EF4-FFF2-40B4-BE49-F238E27FC236}">
                  <a16:creationId xmlns:a16="http://schemas.microsoft.com/office/drawing/2014/main" id="{A9FDBB8E-EBBD-4163-ABA9-961EFDC0F0CD}"/>
                </a:ext>
              </a:extLst>
            </p:cNvPr>
            <p:cNvSpPr/>
            <p:nvPr/>
          </p:nvSpPr>
          <p:spPr>
            <a:xfrm>
              <a:off x="3223260" y="2731498"/>
              <a:ext cx="2697480" cy="509799"/>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TextBox 43">
              <a:extLst>
                <a:ext uri="{FF2B5EF4-FFF2-40B4-BE49-F238E27FC236}">
                  <a16:creationId xmlns:a16="http://schemas.microsoft.com/office/drawing/2014/main" id="{7A242C95-3E71-4A01-A286-4ECADA7C86B2}"/>
                </a:ext>
              </a:extLst>
            </p:cNvPr>
            <p:cNvSpPr txBox="1"/>
            <p:nvPr/>
          </p:nvSpPr>
          <p:spPr>
            <a:xfrm>
              <a:off x="3981524" y="2801731"/>
              <a:ext cx="1180952" cy="38159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Switching</a:t>
              </a:r>
            </a:p>
          </p:txBody>
        </p:sp>
      </p:grpSp>
      <p:sp>
        <p:nvSpPr>
          <p:cNvPr id="45" name="TextBox 44">
            <a:extLst>
              <a:ext uri="{FF2B5EF4-FFF2-40B4-BE49-F238E27FC236}">
                <a16:creationId xmlns:a16="http://schemas.microsoft.com/office/drawing/2014/main" id="{5E4F4047-F775-4778-BB36-E8646472B5D4}"/>
              </a:ext>
            </a:extLst>
          </p:cNvPr>
          <p:cNvSpPr txBox="1"/>
          <p:nvPr/>
        </p:nvSpPr>
        <p:spPr>
          <a:xfrm>
            <a:off x="5618946" y="2422806"/>
            <a:ext cx="106150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Application</a:t>
            </a:r>
          </a:p>
        </p:txBody>
      </p:sp>
      <p:sp>
        <p:nvSpPr>
          <p:cNvPr id="46" name="TextBox 45">
            <a:extLst>
              <a:ext uri="{FF2B5EF4-FFF2-40B4-BE49-F238E27FC236}">
                <a16:creationId xmlns:a16="http://schemas.microsoft.com/office/drawing/2014/main" id="{E5FB0A9E-3998-4074-B07A-44473C691D80}"/>
              </a:ext>
            </a:extLst>
          </p:cNvPr>
          <p:cNvSpPr txBox="1"/>
          <p:nvPr/>
        </p:nvSpPr>
        <p:spPr>
          <a:xfrm>
            <a:off x="5778446" y="1938310"/>
            <a:ext cx="742511"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People</a:t>
            </a:r>
          </a:p>
        </p:txBody>
      </p:sp>
      <p:grpSp>
        <p:nvGrpSpPr>
          <p:cNvPr id="2" name="Group 1">
            <a:extLst>
              <a:ext uri="{FF2B5EF4-FFF2-40B4-BE49-F238E27FC236}">
                <a16:creationId xmlns:a16="http://schemas.microsoft.com/office/drawing/2014/main" id="{9F770E64-4974-44C3-99D2-A37604383E4F}"/>
              </a:ext>
            </a:extLst>
          </p:cNvPr>
          <p:cNvGrpSpPr/>
          <p:nvPr/>
        </p:nvGrpSpPr>
        <p:grpSpPr>
          <a:xfrm>
            <a:off x="3499287" y="2491351"/>
            <a:ext cx="711706" cy="394376"/>
            <a:chOff x="992297" y="2181136"/>
            <a:chExt cx="1469639" cy="922987"/>
          </a:xfrm>
        </p:grpSpPr>
        <p:sp>
          <p:nvSpPr>
            <p:cNvPr id="13" name="Freeform: Shape 12">
              <a:extLst>
                <a:ext uri="{FF2B5EF4-FFF2-40B4-BE49-F238E27FC236}">
                  <a16:creationId xmlns:a16="http://schemas.microsoft.com/office/drawing/2014/main" id="{F6ACE4DC-51E8-4AE8-88B4-D40DD6DD1CE4}"/>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A18C81D4-992A-4420-ABD0-8BAF629591AE}"/>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6AE42396-9999-40B5-9AF2-D988446E610E}"/>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2" name="Rectangle 21">
            <a:extLst>
              <a:ext uri="{FF2B5EF4-FFF2-40B4-BE49-F238E27FC236}">
                <a16:creationId xmlns:a16="http://schemas.microsoft.com/office/drawing/2014/main" id="{05A24A1E-BC5D-4904-8108-99D8CEF8DD5F}"/>
              </a:ext>
            </a:extLst>
          </p:cNvPr>
          <p:cNvSpPr/>
          <p:nvPr/>
        </p:nvSpPr>
        <p:spPr>
          <a:xfrm>
            <a:off x="4539538" y="1881663"/>
            <a:ext cx="269971" cy="187451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2" name="Straight Arrow Connector 31">
            <a:extLst>
              <a:ext uri="{FF2B5EF4-FFF2-40B4-BE49-F238E27FC236}">
                <a16:creationId xmlns:a16="http://schemas.microsoft.com/office/drawing/2014/main" id="{6721C7D5-4D1C-4761-9811-287687DBE435}"/>
              </a:ext>
            </a:extLst>
          </p:cNvPr>
          <p:cNvCxnSpPr>
            <a:cxnSpLocks/>
          </p:cNvCxnSpPr>
          <p:nvPr/>
        </p:nvCxnSpPr>
        <p:spPr>
          <a:xfrm>
            <a:off x="4809509" y="2087254"/>
            <a:ext cx="2126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31FFDDF-9C5B-426E-BDEC-9E1264EC1CC6}"/>
              </a:ext>
            </a:extLst>
          </p:cNvPr>
          <p:cNvCxnSpPr>
            <a:cxnSpLocks/>
          </p:cNvCxnSpPr>
          <p:nvPr/>
        </p:nvCxnSpPr>
        <p:spPr>
          <a:xfrm>
            <a:off x="4809509" y="2576674"/>
            <a:ext cx="2126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674B44E-5C5B-4726-A472-1D52DCFB5B60}"/>
              </a:ext>
            </a:extLst>
          </p:cNvPr>
          <p:cNvCxnSpPr>
            <a:cxnSpLocks/>
          </p:cNvCxnSpPr>
          <p:nvPr/>
        </p:nvCxnSpPr>
        <p:spPr>
          <a:xfrm>
            <a:off x="4809509" y="3057077"/>
            <a:ext cx="2126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DAF0EB-6450-48D6-8F21-18A77533535C}"/>
              </a:ext>
            </a:extLst>
          </p:cNvPr>
          <p:cNvCxnSpPr>
            <a:cxnSpLocks/>
          </p:cNvCxnSpPr>
          <p:nvPr/>
        </p:nvCxnSpPr>
        <p:spPr>
          <a:xfrm>
            <a:off x="4809509" y="3546498"/>
            <a:ext cx="2126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803CE5-51D3-4BA1-801F-73399A6C55FE}"/>
              </a:ext>
            </a:extLst>
          </p:cNvPr>
          <p:cNvSpPr txBox="1"/>
          <p:nvPr/>
        </p:nvSpPr>
        <p:spPr>
          <a:xfrm>
            <a:off x="3395379" y="2954815"/>
            <a:ext cx="919520" cy="59577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Chaos</a:t>
            </a:r>
            <a:br>
              <a:rPr kumimoji="0" lang="en-US" sz="1400" b="0" i="0" u="none" strike="noStrike" kern="1200" cap="none" spc="0" normalizeH="0" baseline="0" noProof="0" dirty="0">
                <a:ln>
                  <a:noFill/>
                </a:ln>
                <a:solidFill>
                  <a:prstClr val="white"/>
                </a:solidFill>
                <a:effectLst/>
                <a:uLnTx/>
                <a:uFillTx/>
                <a:latin typeface="Arial"/>
                <a:ea typeface="+mn-ea"/>
                <a:cs typeface="+mn-cs"/>
              </a:rPr>
            </a:br>
            <a:r>
              <a:rPr kumimoji="0" lang="en-US" sz="1400" b="0" i="0" u="none" strike="noStrike" kern="1200" cap="none" spc="0" normalizeH="0" baseline="0" noProof="0" dirty="0">
                <a:ln>
                  <a:noFill/>
                </a:ln>
                <a:solidFill>
                  <a:prstClr val="white"/>
                </a:solidFill>
                <a:effectLst/>
                <a:uLnTx/>
                <a:uFillTx/>
                <a:latin typeface="Arial"/>
                <a:ea typeface="+mn-ea"/>
                <a:cs typeface="+mn-cs"/>
              </a:rPr>
              <a:t>Engineering</a:t>
            </a:r>
            <a:br>
              <a:rPr kumimoji="0" lang="en-US" sz="1400" b="0" i="0" u="none" strike="noStrike" kern="1200" cap="none" spc="0" normalizeH="0" baseline="0" noProof="0" dirty="0">
                <a:ln>
                  <a:noFill/>
                </a:ln>
                <a:solidFill>
                  <a:prstClr val="white"/>
                </a:solidFill>
                <a:effectLst/>
                <a:uLnTx/>
                <a:uFillTx/>
                <a:latin typeface="Arial"/>
                <a:ea typeface="+mn-ea"/>
                <a:cs typeface="+mn-cs"/>
              </a:rPr>
            </a:br>
            <a:r>
              <a:rPr kumimoji="0" lang="en-US" sz="14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29" name="TextBox 28">
            <a:extLst>
              <a:ext uri="{FF2B5EF4-FFF2-40B4-BE49-F238E27FC236}">
                <a16:creationId xmlns:a16="http://schemas.microsoft.com/office/drawing/2014/main" id="{01258DE6-5954-431C-B869-75EE894E5264}"/>
              </a:ext>
            </a:extLst>
          </p:cNvPr>
          <p:cNvSpPr txBox="1"/>
          <p:nvPr/>
        </p:nvSpPr>
        <p:spPr>
          <a:xfrm rot="16200000">
            <a:off x="4337277" y="2649646"/>
            <a:ext cx="662041"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Tools</a:t>
            </a:r>
          </a:p>
        </p:txBody>
      </p:sp>
      <p:grpSp>
        <p:nvGrpSpPr>
          <p:cNvPr id="30" name="Group 29">
            <a:extLst>
              <a:ext uri="{FF2B5EF4-FFF2-40B4-BE49-F238E27FC236}">
                <a16:creationId xmlns:a16="http://schemas.microsoft.com/office/drawing/2014/main" id="{B84EC7A6-6907-4C93-8AC7-474D06C28C42}"/>
              </a:ext>
            </a:extLst>
          </p:cNvPr>
          <p:cNvGrpSpPr/>
          <p:nvPr/>
        </p:nvGrpSpPr>
        <p:grpSpPr>
          <a:xfrm>
            <a:off x="8089394" y="2491351"/>
            <a:ext cx="711706" cy="394376"/>
            <a:chOff x="992297" y="2181136"/>
            <a:chExt cx="1469639" cy="922987"/>
          </a:xfrm>
        </p:grpSpPr>
        <p:sp>
          <p:nvSpPr>
            <p:cNvPr id="31" name="Freeform: Shape 30">
              <a:extLst>
                <a:ext uri="{FF2B5EF4-FFF2-40B4-BE49-F238E27FC236}">
                  <a16:creationId xmlns:a16="http://schemas.microsoft.com/office/drawing/2014/main" id="{CF0AB657-BC70-4081-972A-B6D94033BA8A}"/>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7" name="Freeform: Shape 46">
              <a:extLst>
                <a:ext uri="{FF2B5EF4-FFF2-40B4-BE49-F238E27FC236}">
                  <a16:creationId xmlns:a16="http://schemas.microsoft.com/office/drawing/2014/main" id="{81A6AACA-961C-4381-86AE-292041D7FA87}"/>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id="{ED55AFC9-B7CD-4BCF-83D5-4CAEAC6D0972}"/>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54" name="Group 53">
            <a:extLst>
              <a:ext uri="{FF2B5EF4-FFF2-40B4-BE49-F238E27FC236}">
                <a16:creationId xmlns:a16="http://schemas.microsoft.com/office/drawing/2014/main" id="{58DDAEF1-045A-4C34-9017-0F60BFC00858}"/>
              </a:ext>
            </a:extLst>
          </p:cNvPr>
          <p:cNvGrpSpPr/>
          <p:nvPr/>
        </p:nvGrpSpPr>
        <p:grpSpPr>
          <a:xfrm>
            <a:off x="7284416" y="1881663"/>
            <a:ext cx="479988" cy="1874518"/>
            <a:chOff x="5978863" y="1524000"/>
            <a:chExt cx="595107" cy="2324098"/>
          </a:xfrm>
        </p:grpSpPr>
        <p:sp>
          <p:nvSpPr>
            <p:cNvPr id="55" name="Rectangle 54">
              <a:extLst>
                <a:ext uri="{FF2B5EF4-FFF2-40B4-BE49-F238E27FC236}">
                  <a16:creationId xmlns:a16="http://schemas.microsoft.com/office/drawing/2014/main" id="{735ACEDF-68C4-4CB9-BAE0-6A062FB1780B}"/>
                </a:ext>
              </a:extLst>
            </p:cNvPr>
            <p:cNvSpPr/>
            <p:nvPr/>
          </p:nvSpPr>
          <p:spPr>
            <a:xfrm>
              <a:off x="6241339" y="1524000"/>
              <a:ext cx="332631" cy="2324098"/>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56" name="Group 55">
              <a:extLst>
                <a:ext uri="{FF2B5EF4-FFF2-40B4-BE49-F238E27FC236}">
                  <a16:creationId xmlns:a16="http://schemas.microsoft.com/office/drawing/2014/main" id="{8D6CA707-E707-44B3-B1A1-2F89CB28709C}"/>
                </a:ext>
              </a:extLst>
            </p:cNvPr>
            <p:cNvGrpSpPr/>
            <p:nvPr/>
          </p:nvGrpSpPr>
          <p:grpSpPr>
            <a:xfrm>
              <a:off x="5978863" y="1778899"/>
              <a:ext cx="263655" cy="1809226"/>
              <a:chOff x="6072923" y="1778899"/>
              <a:chExt cx="263655" cy="1809226"/>
            </a:xfrm>
          </p:grpSpPr>
          <p:cxnSp>
            <p:nvCxnSpPr>
              <p:cNvPr id="57" name="Straight Arrow Connector 56">
                <a:extLst>
                  <a:ext uri="{FF2B5EF4-FFF2-40B4-BE49-F238E27FC236}">
                    <a16:creationId xmlns:a16="http://schemas.microsoft.com/office/drawing/2014/main" id="{D86DA8C4-ED5E-437B-AF77-D8BC4FB2812C}"/>
                  </a:ext>
                </a:extLst>
              </p:cNvPr>
              <p:cNvCxnSpPr>
                <a:cxnSpLocks/>
              </p:cNvCxnSpPr>
              <p:nvPr/>
            </p:nvCxnSpPr>
            <p:spPr>
              <a:xfrm flipH="1">
                <a:off x="6072923" y="1778899"/>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09B1AD9-68EA-4CD1-9B66-419D92128FF7}"/>
                  </a:ext>
                </a:extLst>
              </p:cNvPr>
              <p:cNvCxnSpPr>
                <a:cxnSpLocks/>
              </p:cNvCxnSpPr>
              <p:nvPr/>
            </p:nvCxnSpPr>
            <p:spPr>
              <a:xfrm flipH="1">
                <a:off x="6072923" y="2385701"/>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E9BEE83-5A08-478B-B30A-FAB2D3963831}"/>
                  </a:ext>
                </a:extLst>
              </p:cNvPr>
              <p:cNvCxnSpPr>
                <a:cxnSpLocks/>
              </p:cNvCxnSpPr>
              <p:nvPr/>
            </p:nvCxnSpPr>
            <p:spPr>
              <a:xfrm flipH="1">
                <a:off x="6072923" y="2981323"/>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FEA91FBD-B2EE-4ED0-B5F8-9D5D9FEAE8FC}"/>
                  </a:ext>
                </a:extLst>
              </p:cNvPr>
              <p:cNvCxnSpPr>
                <a:cxnSpLocks/>
              </p:cNvCxnSpPr>
              <p:nvPr/>
            </p:nvCxnSpPr>
            <p:spPr>
              <a:xfrm flipH="1">
                <a:off x="6072923" y="3588125"/>
                <a:ext cx="26365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61" name="TextBox 60">
            <a:extLst>
              <a:ext uri="{FF2B5EF4-FFF2-40B4-BE49-F238E27FC236}">
                <a16:creationId xmlns:a16="http://schemas.microsoft.com/office/drawing/2014/main" id="{C0915F9D-BBAF-436F-AB00-DDC8EAC062FA}"/>
              </a:ext>
            </a:extLst>
          </p:cNvPr>
          <p:cNvSpPr txBox="1"/>
          <p:nvPr/>
        </p:nvSpPr>
        <p:spPr>
          <a:xfrm>
            <a:off x="8112971" y="2954815"/>
            <a:ext cx="671281" cy="59577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Security</a:t>
            </a:r>
            <a:br>
              <a:rPr kumimoji="0" lang="en-US" sz="1400" b="0" i="0" u="none" strike="noStrike" kern="1200" cap="none" spc="0" normalizeH="0" baseline="0" noProof="0" dirty="0">
                <a:ln>
                  <a:noFill/>
                </a:ln>
                <a:solidFill>
                  <a:prstClr val="white"/>
                </a:solidFill>
                <a:effectLst/>
                <a:uLnTx/>
                <a:uFillTx/>
                <a:latin typeface="Arial"/>
                <a:ea typeface="+mn-ea"/>
                <a:cs typeface="+mn-cs"/>
              </a:rPr>
            </a:br>
            <a:r>
              <a:rPr kumimoji="0" lang="en-US" sz="1400" b="0" i="0" u="none" strike="noStrike" kern="1200" cap="none" spc="0" normalizeH="0" baseline="0" noProof="0" dirty="0">
                <a:ln>
                  <a:noFill/>
                </a:ln>
                <a:solidFill>
                  <a:prstClr val="white"/>
                </a:solidFill>
                <a:effectLst/>
                <a:uLnTx/>
                <a:uFillTx/>
                <a:latin typeface="Arial"/>
                <a:ea typeface="+mn-ea"/>
                <a:cs typeface="+mn-cs"/>
              </a:rPr>
              <a:t>Red</a:t>
            </a:r>
            <a:br>
              <a:rPr kumimoji="0" lang="en-US" sz="1400" b="0" i="0" u="none" strike="noStrike" kern="1200" cap="none" spc="0" normalizeH="0" baseline="0" noProof="0" dirty="0">
                <a:ln>
                  <a:noFill/>
                </a:ln>
                <a:solidFill>
                  <a:prstClr val="white"/>
                </a:solidFill>
                <a:effectLst/>
                <a:uLnTx/>
                <a:uFillTx/>
                <a:latin typeface="Arial"/>
                <a:ea typeface="+mn-ea"/>
                <a:cs typeface="+mn-cs"/>
              </a:rPr>
            </a:br>
            <a:r>
              <a:rPr kumimoji="0" lang="en-US" sz="1400" b="0" i="0" u="none" strike="noStrike" kern="1200" cap="none" spc="0" normalizeH="0" baseline="0" noProof="0" dirty="0">
                <a:ln>
                  <a:noFill/>
                </a:ln>
                <a:solidFill>
                  <a:prstClr val="white"/>
                </a:solidFill>
                <a:effectLst/>
                <a:uLnTx/>
                <a:uFillTx/>
                <a:latin typeface="Arial"/>
                <a:ea typeface="+mn-ea"/>
                <a:cs typeface="+mn-cs"/>
              </a:rPr>
              <a:t>Team</a:t>
            </a:r>
          </a:p>
        </p:txBody>
      </p:sp>
      <p:sp>
        <p:nvSpPr>
          <p:cNvPr id="49" name="TextBox 48">
            <a:extLst>
              <a:ext uri="{FF2B5EF4-FFF2-40B4-BE49-F238E27FC236}">
                <a16:creationId xmlns:a16="http://schemas.microsoft.com/office/drawing/2014/main" id="{6D06F7AC-04BC-4589-8BA8-6BF26E001285}"/>
              </a:ext>
            </a:extLst>
          </p:cNvPr>
          <p:cNvSpPr txBox="1"/>
          <p:nvPr/>
        </p:nvSpPr>
        <p:spPr>
          <a:xfrm rot="5400000">
            <a:off x="7312453" y="2649646"/>
            <a:ext cx="662041"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Tools</a:t>
            </a:r>
          </a:p>
        </p:txBody>
      </p:sp>
      <p:sp>
        <p:nvSpPr>
          <p:cNvPr id="53" name="Title 8">
            <a:extLst>
              <a:ext uri="{FF2B5EF4-FFF2-40B4-BE49-F238E27FC236}">
                <a16:creationId xmlns:a16="http://schemas.microsoft.com/office/drawing/2014/main" id="{A71D723D-30C6-4E18-8D2B-36A1E8C5E08A}"/>
              </a:ext>
            </a:extLst>
          </p:cNvPr>
          <p:cNvSpPr txBox="1">
            <a:spLocks/>
          </p:cNvSpPr>
          <p:nvPr/>
        </p:nvSpPr>
        <p:spPr>
          <a:xfrm>
            <a:off x="351950" y="2733997"/>
            <a:ext cx="2784848"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Four layers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Two teams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An attitude—</a:t>
            </a:r>
            <a:br>
              <a:rPr kumimoji="0" lang="en-US" sz="1600" b="1" i="0" u="none" strike="noStrike" kern="1200" cap="none" spc="0" normalizeH="0" baseline="0" noProof="0" dirty="0">
                <a:ln>
                  <a:noFill/>
                </a:ln>
                <a:solidFill>
                  <a:prstClr val="white"/>
                </a:solidFill>
                <a:effectLst/>
                <a:uLnTx/>
                <a:uFillTx/>
                <a:latin typeface="Arial"/>
                <a:ea typeface="+mj-ea"/>
                <a:cs typeface="Arial"/>
              </a:rPr>
            </a:br>
            <a:r>
              <a:rPr kumimoji="0" lang="en-US" sz="1600" b="1" i="0" u="none" strike="noStrike" kern="1200" cap="none" spc="0" normalizeH="0" baseline="0" noProof="0" dirty="0">
                <a:ln>
                  <a:noFill/>
                </a:ln>
                <a:solidFill>
                  <a:prstClr val="white"/>
                </a:solidFill>
                <a:effectLst/>
                <a:uLnTx/>
                <a:uFillTx/>
                <a:latin typeface="Arial"/>
                <a:ea typeface="+mj-ea"/>
                <a:cs typeface="Arial"/>
              </a:rPr>
              <a:t>Break it to make it better</a:t>
            </a:r>
          </a:p>
        </p:txBody>
      </p:sp>
      <p:sp>
        <p:nvSpPr>
          <p:cNvPr id="62" name="Title 8">
            <a:extLst>
              <a:ext uri="{FF2B5EF4-FFF2-40B4-BE49-F238E27FC236}">
                <a16:creationId xmlns:a16="http://schemas.microsoft.com/office/drawing/2014/main" id="{EB5E5223-9719-4795-A1CA-E214E2CAC44F}"/>
              </a:ext>
            </a:extLst>
          </p:cNvPr>
          <p:cNvSpPr txBox="1">
            <a:spLocks/>
          </p:cNvSpPr>
          <p:nvPr/>
        </p:nvSpPr>
        <p:spPr>
          <a:xfrm>
            <a:off x="336789" y="1430845"/>
            <a:ext cx="3295759"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j-ea"/>
              <a:cs typeface="Arial"/>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Chaos</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Architecture</a:t>
            </a:r>
          </a:p>
        </p:txBody>
      </p:sp>
    </p:spTree>
    <p:extLst>
      <p:ext uri="{BB962C8B-B14F-4D97-AF65-F5344CB8AC3E}">
        <p14:creationId xmlns:p14="http://schemas.microsoft.com/office/powerpoint/2010/main" val="2498296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DD5213-CDC2-BD14-1415-4974D895C4DA}"/>
              </a:ext>
            </a:extLst>
          </p:cNvPr>
          <p:cNvPicPr>
            <a:picLocks noChangeAspect="1"/>
          </p:cNvPicPr>
          <p:nvPr/>
        </p:nvPicPr>
        <p:blipFill>
          <a:blip r:embed="rId2"/>
          <a:stretch>
            <a:fillRect/>
          </a:stretch>
        </p:blipFill>
        <p:spPr>
          <a:xfrm>
            <a:off x="162729" y="782663"/>
            <a:ext cx="7072630" cy="3572359"/>
          </a:xfrm>
          <a:prstGeom prst="rect">
            <a:avLst/>
          </a:prstGeom>
        </p:spPr>
      </p:pic>
    </p:spTree>
    <p:extLst>
      <p:ext uri="{BB962C8B-B14F-4D97-AF65-F5344CB8AC3E}">
        <p14:creationId xmlns:p14="http://schemas.microsoft.com/office/powerpoint/2010/main" val="119677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2" name="Oval 1">
            <a:extLst>
              <a:ext uri="{FF2B5EF4-FFF2-40B4-BE49-F238E27FC236}">
                <a16:creationId xmlns:a16="http://schemas.microsoft.com/office/drawing/2014/main" id="{8AF3861A-2B4B-42FE-A853-96C580EAD813}"/>
              </a:ext>
            </a:extLst>
          </p:cNvPr>
          <p:cNvSpPr/>
          <p:nvPr/>
        </p:nvSpPr>
        <p:spPr>
          <a:xfrm>
            <a:off x="717789" y="1776484"/>
            <a:ext cx="977075" cy="977075"/>
          </a:xfrm>
          <a:prstGeom prst="ellipse">
            <a:avLst/>
          </a:prstGeom>
          <a:gradFill>
            <a:gsLst>
              <a:gs pos="10000">
                <a:schemeClr val="accent4">
                  <a:lumMod val="40000"/>
                  <a:lumOff val="60000"/>
                </a:schemeClr>
              </a:gs>
              <a:gs pos="100000">
                <a:schemeClr val="accent4">
                  <a:lumMod val="60000"/>
                  <a:lumOff val="40000"/>
                  <a:alpha val="5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Freeform 5">
            <a:extLst>
              <a:ext uri="{FF2B5EF4-FFF2-40B4-BE49-F238E27FC236}">
                <a16:creationId xmlns:a16="http://schemas.microsoft.com/office/drawing/2014/main" id="{867518D7-3284-4399-A8E7-0A21F68A9C69}"/>
              </a:ext>
            </a:extLst>
          </p:cNvPr>
          <p:cNvSpPr>
            <a:spLocks/>
          </p:cNvSpPr>
          <p:nvPr/>
        </p:nvSpPr>
        <p:spPr bwMode="auto">
          <a:xfrm>
            <a:off x="774114" y="1825594"/>
            <a:ext cx="920750" cy="781050"/>
          </a:xfrm>
          <a:custGeom>
            <a:avLst/>
            <a:gdLst>
              <a:gd name="T0" fmla="*/ 580 w 580"/>
              <a:gd name="T1" fmla="*/ 112 h 492"/>
              <a:gd name="T2" fmla="*/ 468 w 580"/>
              <a:gd name="T3" fmla="*/ 0 h 492"/>
              <a:gd name="T4" fmla="*/ 201 w 580"/>
              <a:gd name="T5" fmla="*/ 270 h 492"/>
              <a:gd name="T6" fmla="*/ 112 w 580"/>
              <a:gd name="T7" fmla="*/ 181 h 492"/>
              <a:gd name="T8" fmla="*/ 0 w 580"/>
              <a:gd name="T9" fmla="*/ 293 h 492"/>
              <a:gd name="T10" fmla="*/ 201 w 580"/>
              <a:gd name="T11" fmla="*/ 492 h 492"/>
              <a:gd name="T12" fmla="*/ 201 w 580"/>
              <a:gd name="T13" fmla="*/ 492 h 492"/>
              <a:gd name="T14" fmla="*/ 201 w 580"/>
              <a:gd name="T15" fmla="*/ 492 h 492"/>
              <a:gd name="T16" fmla="*/ 580 w 580"/>
              <a:gd name="T17" fmla="*/ 11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492">
                <a:moveTo>
                  <a:pt x="580" y="112"/>
                </a:moveTo>
                <a:lnTo>
                  <a:pt x="468" y="0"/>
                </a:lnTo>
                <a:lnTo>
                  <a:pt x="201" y="270"/>
                </a:lnTo>
                <a:lnTo>
                  <a:pt x="112" y="181"/>
                </a:lnTo>
                <a:lnTo>
                  <a:pt x="0" y="293"/>
                </a:lnTo>
                <a:lnTo>
                  <a:pt x="201" y="492"/>
                </a:lnTo>
                <a:lnTo>
                  <a:pt x="201" y="492"/>
                </a:lnTo>
                <a:lnTo>
                  <a:pt x="201" y="492"/>
                </a:lnTo>
                <a:lnTo>
                  <a:pt x="580" y="112"/>
                </a:lnTo>
                <a:close/>
              </a:path>
            </a:pathLst>
          </a:custGeom>
          <a:gradFill>
            <a:gsLst>
              <a:gs pos="10000">
                <a:schemeClr val="accent4">
                  <a:lumMod val="40000"/>
                  <a:lumOff val="60000"/>
                </a:schemeClr>
              </a:gs>
              <a:gs pos="100000">
                <a:schemeClr val="accent4">
                  <a:lumMod val="60000"/>
                  <a:lumOff val="4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152728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accel="50000" decel="50000" fill="hold" grpId="1" nodeType="withEffect">
                                  <p:stCondLst>
                                    <p:cond delay="0"/>
                                  </p:stCondLst>
                                  <p:childTnLst>
                                    <p:animMotion origin="layout" path="M 1.94444E-6 3.95062E-6 L 1.94444E-6 0.06975 " pathEditMode="relative" rAng="0" ptsTypes="AA">
                                      <p:cBhvr>
                                        <p:cTn id="9" dur="500" spd="-100000" fill="hold"/>
                                        <p:tgtEl>
                                          <p:spTgt spid="2"/>
                                        </p:tgtEl>
                                        <p:attrNameLst>
                                          <p:attrName>ppt_x</p:attrName>
                                          <p:attrName>ppt_y</p:attrName>
                                        </p:attrNameLst>
                                      </p:cBhvr>
                                      <p:rCtr x="0" y="3488"/>
                                    </p:animMotion>
                                  </p:childTnLst>
                                </p:cTn>
                              </p:par>
                              <p:par>
                                <p:cTn id="10" presetID="10"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42" presetClass="path" presetSubtype="0" accel="50000" decel="50000" fill="hold" grpId="1" nodeType="withEffect">
                                  <p:stCondLst>
                                    <p:cond delay="500"/>
                                  </p:stCondLst>
                                  <p:childTnLst>
                                    <p:animMotion origin="layout" path="M 1.94444E-6 3.95062E-6 L 1.94444E-6 0.06975 " pathEditMode="relative" rAng="0" ptsTypes="AA">
                                      <p:cBhvr>
                                        <p:cTn id="14" dur="250" spd="-100000" fill="hold"/>
                                        <p:tgtEl>
                                          <p:spTgt spid="9"/>
                                        </p:tgtEl>
                                        <p:attrNameLst>
                                          <p:attrName>ppt_x</p:attrName>
                                          <p:attrName>ppt_y</p:attrName>
                                        </p:attrNameLst>
                                      </p:cBhvr>
                                      <p:rCtr x="0" y="3488"/>
                                    </p:animMotion>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42" presetClass="path" presetSubtype="0" decel="100000" fill="hold" grpId="1" nodeType="withEffect">
                                  <p:stCondLst>
                                    <p:cond delay="0"/>
                                  </p:stCondLst>
                                  <p:childTnLst>
                                    <p:animMotion origin="layout" path="M -1.66667E-6 -4.19753E-6 L 0.03681 -4.19753E-6 " pathEditMode="relative" rAng="0" ptsTypes="AA">
                                      <p:cBhvr>
                                        <p:cTn id="20"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animBg="1"/>
      <p:bldP spid="2" grpId="1" animBg="1"/>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5" name="TextBox 4">
            <a:extLst>
              <a:ext uri="{FF2B5EF4-FFF2-40B4-BE49-F238E27FC236}">
                <a16:creationId xmlns:a16="http://schemas.microsoft.com/office/drawing/2014/main" id="{54A706FC-9022-C0D0-1B34-C9E9974E1885}"/>
              </a:ext>
            </a:extLst>
          </p:cNvPr>
          <p:cNvSpPr txBox="1"/>
          <p:nvPr/>
        </p:nvSpPr>
        <p:spPr>
          <a:xfrm>
            <a:off x="74951" y="899410"/>
            <a:ext cx="7165298" cy="984885"/>
          </a:xfrm>
          <a:prstGeom prst="rect">
            <a:avLst/>
          </a:prstGeom>
          <a:noFill/>
        </p:spPr>
        <p:txBody>
          <a:bodyPr wrap="square">
            <a:spAutoFit/>
          </a:bodyPr>
          <a:lstStyle/>
          <a:p>
            <a:r>
              <a:rPr lang="en-IN" sz="4000" b="1" dirty="0"/>
              <a:t>Gremlin</a:t>
            </a:r>
          </a:p>
          <a:p>
            <a:r>
              <a:rPr lang="en-IN" dirty="0"/>
              <a:t>Break things on purpose</a:t>
            </a:r>
          </a:p>
        </p:txBody>
      </p:sp>
      <p:sp>
        <p:nvSpPr>
          <p:cNvPr id="7" name="TextBox 6">
            <a:extLst>
              <a:ext uri="{FF2B5EF4-FFF2-40B4-BE49-F238E27FC236}">
                <a16:creationId xmlns:a16="http://schemas.microsoft.com/office/drawing/2014/main" id="{7E227469-C3EE-5793-DACF-2E5135550FEF}"/>
              </a:ext>
            </a:extLst>
          </p:cNvPr>
          <p:cNvSpPr txBox="1"/>
          <p:nvPr/>
        </p:nvSpPr>
        <p:spPr>
          <a:xfrm>
            <a:off x="138660" y="2349543"/>
            <a:ext cx="4898036" cy="646331"/>
          </a:xfrm>
          <a:prstGeom prst="rect">
            <a:avLst/>
          </a:prstGeom>
          <a:noFill/>
        </p:spPr>
        <p:txBody>
          <a:bodyPr wrap="square">
            <a:spAutoFit/>
          </a:bodyPr>
          <a:lstStyle/>
          <a:p>
            <a:r>
              <a:rPr lang="en-IN" dirty="0"/>
              <a:t>It provides a library of attacks to simulate real outages.</a:t>
            </a:r>
          </a:p>
        </p:txBody>
      </p:sp>
    </p:spTree>
    <p:extLst>
      <p:ext uri="{BB962C8B-B14F-4D97-AF65-F5344CB8AC3E}">
        <p14:creationId xmlns:p14="http://schemas.microsoft.com/office/powerpoint/2010/main" val="13562719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66667E-6 -4.19753E-6 L 0.03681 -4.19753E-6 " pathEditMode="relative" rAng="0" ptsTypes="AA">
                                      <p:cBhvr>
                                        <p:cTn id="9"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5" name="TextBox 4">
            <a:extLst>
              <a:ext uri="{FF2B5EF4-FFF2-40B4-BE49-F238E27FC236}">
                <a16:creationId xmlns:a16="http://schemas.microsoft.com/office/drawing/2014/main" id="{54A706FC-9022-C0D0-1B34-C9E9974E1885}"/>
              </a:ext>
            </a:extLst>
          </p:cNvPr>
          <p:cNvSpPr txBox="1"/>
          <p:nvPr/>
        </p:nvSpPr>
        <p:spPr>
          <a:xfrm>
            <a:off x="74951" y="899410"/>
            <a:ext cx="7165298" cy="984885"/>
          </a:xfrm>
          <a:prstGeom prst="rect">
            <a:avLst/>
          </a:prstGeom>
          <a:noFill/>
        </p:spPr>
        <p:txBody>
          <a:bodyPr wrap="square">
            <a:spAutoFit/>
          </a:bodyPr>
          <a:lstStyle/>
          <a:p>
            <a:r>
              <a:rPr lang="en-IN" sz="4000" b="1" dirty="0"/>
              <a:t>Gremlin</a:t>
            </a:r>
          </a:p>
          <a:p>
            <a:r>
              <a:rPr lang="en-IN" dirty="0"/>
              <a:t>Categories of attack</a:t>
            </a:r>
          </a:p>
        </p:txBody>
      </p:sp>
      <p:pic>
        <p:nvPicPr>
          <p:cNvPr id="3" name="Picture 2">
            <a:extLst>
              <a:ext uri="{FF2B5EF4-FFF2-40B4-BE49-F238E27FC236}">
                <a16:creationId xmlns:a16="http://schemas.microsoft.com/office/drawing/2014/main" id="{6F432EAA-45D3-1A43-B36B-8B6CFD4B8FF0}"/>
              </a:ext>
            </a:extLst>
          </p:cNvPr>
          <p:cNvPicPr>
            <a:picLocks noChangeAspect="1"/>
          </p:cNvPicPr>
          <p:nvPr/>
        </p:nvPicPr>
        <p:blipFill>
          <a:blip r:embed="rId2"/>
          <a:stretch>
            <a:fillRect/>
          </a:stretch>
        </p:blipFill>
        <p:spPr>
          <a:xfrm>
            <a:off x="239844" y="2004595"/>
            <a:ext cx="6745573" cy="2340713"/>
          </a:xfrm>
          <a:prstGeom prst="rect">
            <a:avLst/>
          </a:prstGeom>
        </p:spPr>
      </p:pic>
    </p:spTree>
    <p:extLst>
      <p:ext uri="{BB962C8B-B14F-4D97-AF65-F5344CB8AC3E}">
        <p14:creationId xmlns:p14="http://schemas.microsoft.com/office/powerpoint/2010/main" val="29894600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66667E-6 -4.19753E-6 L 0.03681 -4.19753E-6 " pathEditMode="relative" rAng="0" ptsTypes="AA">
                                      <p:cBhvr>
                                        <p:cTn id="9"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5" name="TextBox 4">
            <a:extLst>
              <a:ext uri="{FF2B5EF4-FFF2-40B4-BE49-F238E27FC236}">
                <a16:creationId xmlns:a16="http://schemas.microsoft.com/office/drawing/2014/main" id="{54A706FC-9022-C0D0-1B34-C9E9974E1885}"/>
              </a:ext>
            </a:extLst>
          </p:cNvPr>
          <p:cNvSpPr txBox="1"/>
          <p:nvPr/>
        </p:nvSpPr>
        <p:spPr>
          <a:xfrm>
            <a:off x="74951" y="899410"/>
            <a:ext cx="7165298" cy="707886"/>
          </a:xfrm>
          <a:prstGeom prst="rect">
            <a:avLst/>
          </a:prstGeom>
          <a:noFill/>
        </p:spPr>
        <p:txBody>
          <a:bodyPr wrap="square">
            <a:spAutoFit/>
          </a:bodyPr>
          <a:lstStyle/>
          <a:p>
            <a:r>
              <a:rPr lang="en-IN" sz="4000" b="1" dirty="0"/>
              <a:t>Resource Gremlins</a:t>
            </a:r>
          </a:p>
        </p:txBody>
      </p:sp>
      <p:pic>
        <p:nvPicPr>
          <p:cNvPr id="6" name="Picture 5">
            <a:extLst>
              <a:ext uri="{FF2B5EF4-FFF2-40B4-BE49-F238E27FC236}">
                <a16:creationId xmlns:a16="http://schemas.microsoft.com/office/drawing/2014/main" id="{EEC45E06-99AC-6B7F-4869-DAE50F28A96A}"/>
              </a:ext>
            </a:extLst>
          </p:cNvPr>
          <p:cNvPicPr>
            <a:picLocks noChangeAspect="1"/>
          </p:cNvPicPr>
          <p:nvPr/>
        </p:nvPicPr>
        <p:blipFill>
          <a:blip r:embed="rId2"/>
          <a:stretch>
            <a:fillRect/>
          </a:stretch>
        </p:blipFill>
        <p:spPr>
          <a:xfrm>
            <a:off x="327131" y="1793972"/>
            <a:ext cx="6066800" cy="3012576"/>
          </a:xfrm>
          <a:prstGeom prst="rect">
            <a:avLst/>
          </a:prstGeom>
        </p:spPr>
      </p:pic>
    </p:spTree>
    <p:extLst>
      <p:ext uri="{BB962C8B-B14F-4D97-AF65-F5344CB8AC3E}">
        <p14:creationId xmlns:p14="http://schemas.microsoft.com/office/powerpoint/2010/main" val="40091330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66667E-6 -4.19753E-6 L 0.03681 -4.19753E-6 " pathEditMode="relative" rAng="0" ptsTypes="AA">
                                      <p:cBhvr>
                                        <p:cTn id="9"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5" name="TextBox 4">
            <a:extLst>
              <a:ext uri="{FF2B5EF4-FFF2-40B4-BE49-F238E27FC236}">
                <a16:creationId xmlns:a16="http://schemas.microsoft.com/office/drawing/2014/main" id="{54A706FC-9022-C0D0-1B34-C9E9974E1885}"/>
              </a:ext>
            </a:extLst>
          </p:cNvPr>
          <p:cNvSpPr txBox="1"/>
          <p:nvPr/>
        </p:nvSpPr>
        <p:spPr>
          <a:xfrm>
            <a:off x="74951" y="899410"/>
            <a:ext cx="7165298" cy="707886"/>
          </a:xfrm>
          <a:prstGeom prst="rect">
            <a:avLst/>
          </a:prstGeom>
          <a:noFill/>
        </p:spPr>
        <p:txBody>
          <a:bodyPr wrap="square">
            <a:spAutoFit/>
          </a:bodyPr>
          <a:lstStyle/>
          <a:p>
            <a:r>
              <a:rPr lang="en-IN" sz="4000" b="1" dirty="0"/>
              <a:t>State Gremlins</a:t>
            </a:r>
          </a:p>
        </p:txBody>
      </p:sp>
      <p:pic>
        <p:nvPicPr>
          <p:cNvPr id="3" name="Picture 2">
            <a:extLst>
              <a:ext uri="{FF2B5EF4-FFF2-40B4-BE49-F238E27FC236}">
                <a16:creationId xmlns:a16="http://schemas.microsoft.com/office/drawing/2014/main" id="{38FB4A0C-CCD6-F69A-0F89-7BCCDB59CB5A}"/>
              </a:ext>
            </a:extLst>
          </p:cNvPr>
          <p:cNvPicPr>
            <a:picLocks noChangeAspect="1"/>
          </p:cNvPicPr>
          <p:nvPr/>
        </p:nvPicPr>
        <p:blipFill>
          <a:blip r:embed="rId2"/>
          <a:stretch>
            <a:fillRect/>
          </a:stretch>
        </p:blipFill>
        <p:spPr>
          <a:xfrm>
            <a:off x="373955" y="1746350"/>
            <a:ext cx="6154266" cy="3304115"/>
          </a:xfrm>
          <a:prstGeom prst="rect">
            <a:avLst/>
          </a:prstGeom>
        </p:spPr>
      </p:pic>
    </p:spTree>
    <p:extLst>
      <p:ext uri="{BB962C8B-B14F-4D97-AF65-F5344CB8AC3E}">
        <p14:creationId xmlns:p14="http://schemas.microsoft.com/office/powerpoint/2010/main" val="41956747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66667E-6 -4.19753E-6 L 0.03681 -4.19753E-6 " pathEditMode="relative" rAng="0" ptsTypes="AA">
                                      <p:cBhvr>
                                        <p:cTn id="9"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0B716C8-EF88-4FC4-86B5-194A8F0EFFF8}"/>
              </a:ext>
            </a:extLst>
          </p:cNvPr>
          <p:cNvSpPr txBox="1">
            <a:spLocks/>
          </p:cNvSpPr>
          <p:nvPr/>
        </p:nvSpPr>
        <p:spPr>
          <a:xfrm>
            <a:off x="2025890" y="1961447"/>
            <a:ext cx="7626110" cy="509345"/>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a:ea typeface="+mj-ea"/>
                <a:cs typeface="Arial"/>
              </a:rPr>
              <a:t>Break it to make it safer</a:t>
            </a:r>
          </a:p>
        </p:txBody>
      </p:sp>
      <p:sp>
        <p:nvSpPr>
          <p:cNvPr id="5" name="TextBox 4">
            <a:extLst>
              <a:ext uri="{FF2B5EF4-FFF2-40B4-BE49-F238E27FC236}">
                <a16:creationId xmlns:a16="http://schemas.microsoft.com/office/drawing/2014/main" id="{54A706FC-9022-C0D0-1B34-C9E9974E1885}"/>
              </a:ext>
            </a:extLst>
          </p:cNvPr>
          <p:cNvSpPr txBox="1"/>
          <p:nvPr/>
        </p:nvSpPr>
        <p:spPr>
          <a:xfrm>
            <a:off x="74951" y="899410"/>
            <a:ext cx="7165298" cy="707886"/>
          </a:xfrm>
          <a:prstGeom prst="rect">
            <a:avLst/>
          </a:prstGeom>
          <a:noFill/>
        </p:spPr>
        <p:txBody>
          <a:bodyPr wrap="square">
            <a:spAutoFit/>
          </a:bodyPr>
          <a:lstStyle/>
          <a:p>
            <a:r>
              <a:rPr lang="en-IN" sz="4000" b="1" dirty="0"/>
              <a:t>Network Gremlins</a:t>
            </a:r>
          </a:p>
        </p:txBody>
      </p:sp>
      <p:pic>
        <p:nvPicPr>
          <p:cNvPr id="6" name="Picture 5">
            <a:extLst>
              <a:ext uri="{FF2B5EF4-FFF2-40B4-BE49-F238E27FC236}">
                <a16:creationId xmlns:a16="http://schemas.microsoft.com/office/drawing/2014/main" id="{C02765FE-BB6E-BBE0-0F5E-A87F8D3C796A}"/>
              </a:ext>
            </a:extLst>
          </p:cNvPr>
          <p:cNvPicPr>
            <a:picLocks noChangeAspect="1"/>
          </p:cNvPicPr>
          <p:nvPr/>
        </p:nvPicPr>
        <p:blipFill>
          <a:blip r:embed="rId2"/>
          <a:stretch>
            <a:fillRect/>
          </a:stretch>
        </p:blipFill>
        <p:spPr>
          <a:xfrm>
            <a:off x="364213" y="1746509"/>
            <a:ext cx="6418836" cy="3269047"/>
          </a:xfrm>
          <a:prstGeom prst="rect">
            <a:avLst/>
          </a:prstGeom>
        </p:spPr>
      </p:pic>
    </p:spTree>
    <p:extLst>
      <p:ext uri="{BB962C8B-B14F-4D97-AF65-F5344CB8AC3E}">
        <p14:creationId xmlns:p14="http://schemas.microsoft.com/office/powerpoint/2010/main" val="3101133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66667E-6 -4.19753E-6 L 0.03681 -4.19753E-6 " pathEditMode="relative" rAng="0" ptsTypes="AA">
                                      <p:cBhvr>
                                        <p:cTn id="9" dur="500" spd="-100000" fill="hold"/>
                                        <p:tgtEl>
                                          <p:spTgt spid="4"/>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10342-FD38-E2B6-CFF5-52BA112066CF}"/>
              </a:ext>
            </a:extLst>
          </p:cNvPr>
          <p:cNvPicPr>
            <a:picLocks noChangeAspect="1"/>
          </p:cNvPicPr>
          <p:nvPr/>
        </p:nvPicPr>
        <p:blipFill>
          <a:blip r:embed="rId2"/>
          <a:stretch>
            <a:fillRect/>
          </a:stretch>
        </p:blipFill>
        <p:spPr>
          <a:xfrm>
            <a:off x="349250" y="480418"/>
            <a:ext cx="6522607" cy="4107457"/>
          </a:xfrm>
          <a:prstGeom prst="rect">
            <a:avLst/>
          </a:prstGeom>
        </p:spPr>
      </p:pic>
    </p:spTree>
    <p:extLst>
      <p:ext uri="{BB962C8B-B14F-4D97-AF65-F5344CB8AC3E}">
        <p14:creationId xmlns:p14="http://schemas.microsoft.com/office/powerpoint/2010/main" val="212978006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6E3611-D983-BBB3-6618-8BE9067DED25}"/>
              </a:ext>
            </a:extLst>
          </p:cNvPr>
          <p:cNvPicPr>
            <a:picLocks noChangeAspect="1"/>
          </p:cNvPicPr>
          <p:nvPr/>
        </p:nvPicPr>
        <p:blipFill>
          <a:blip r:embed="rId2"/>
          <a:stretch>
            <a:fillRect/>
          </a:stretch>
        </p:blipFill>
        <p:spPr>
          <a:xfrm>
            <a:off x="246483" y="85260"/>
            <a:ext cx="6731438" cy="4690292"/>
          </a:xfrm>
          <a:prstGeom prst="rect">
            <a:avLst/>
          </a:prstGeom>
        </p:spPr>
      </p:pic>
    </p:spTree>
    <p:extLst>
      <p:ext uri="{BB962C8B-B14F-4D97-AF65-F5344CB8AC3E}">
        <p14:creationId xmlns:p14="http://schemas.microsoft.com/office/powerpoint/2010/main" val="18584761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10133E-AA4B-8B9A-9AEA-BBC9ECC2803D}"/>
              </a:ext>
            </a:extLst>
          </p:cNvPr>
          <p:cNvPicPr>
            <a:picLocks noChangeAspect="1"/>
          </p:cNvPicPr>
          <p:nvPr/>
        </p:nvPicPr>
        <p:blipFill>
          <a:blip r:embed="rId2"/>
          <a:stretch>
            <a:fillRect/>
          </a:stretch>
        </p:blipFill>
        <p:spPr>
          <a:xfrm>
            <a:off x="267637" y="209550"/>
            <a:ext cx="6680304" cy="4599132"/>
          </a:xfrm>
          <a:prstGeom prst="rect">
            <a:avLst/>
          </a:prstGeom>
        </p:spPr>
      </p:pic>
    </p:spTree>
    <p:extLst>
      <p:ext uri="{BB962C8B-B14F-4D97-AF65-F5344CB8AC3E}">
        <p14:creationId xmlns:p14="http://schemas.microsoft.com/office/powerpoint/2010/main" val="10049502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1E462-4F09-A50E-F8A0-2F96D43B9EB6}"/>
              </a:ext>
            </a:extLst>
          </p:cNvPr>
          <p:cNvPicPr>
            <a:picLocks noChangeAspect="1"/>
          </p:cNvPicPr>
          <p:nvPr/>
        </p:nvPicPr>
        <p:blipFill>
          <a:blip r:embed="rId2"/>
          <a:stretch>
            <a:fillRect/>
          </a:stretch>
        </p:blipFill>
        <p:spPr>
          <a:xfrm>
            <a:off x="278410" y="59960"/>
            <a:ext cx="6677026" cy="4664417"/>
          </a:xfrm>
          <a:prstGeom prst="rect">
            <a:avLst/>
          </a:prstGeom>
        </p:spPr>
      </p:pic>
    </p:spTree>
    <p:extLst>
      <p:ext uri="{BB962C8B-B14F-4D97-AF65-F5344CB8AC3E}">
        <p14:creationId xmlns:p14="http://schemas.microsoft.com/office/powerpoint/2010/main" val="11260739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F5D9CF-FE27-4292-B2DB-DA56BCC8E041}"/>
              </a:ext>
            </a:extLst>
          </p:cNvPr>
          <p:cNvSpPr/>
          <p:nvPr/>
        </p:nvSpPr>
        <p:spPr>
          <a:xfrm>
            <a:off x="3231175" y="648758"/>
            <a:ext cx="5571490" cy="3859530"/>
          </a:xfrm>
          <a:prstGeom prst="rect">
            <a:avLst/>
          </a:prstGeom>
          <a:gradFill>
            <a:gsLst>
              <a:gs pos="84513">
                <a:schemeClr val="bg2"/>
              </a:gs>
              <a:gs pos="0">
                <a:schemeClr val="bg1"/>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 name="Group 3">
            <a:extLst>
              <a:ext uri="{FF2B5EF4-FFF2-40B4-BE49-F238E27FC236}">
                <a16:creationId xmlns:a16="http://schemas.microsoft.com/office/drawing/2014/main" id="{D4D6D89B-533D-4519-87C6-CE49180F00DB}"/>
              </a:ext>
            </a:extLst>
          </p:cNvPr>
          <p:cNvGrpSpPr/>
          <p:nvPr/>
        </p:nvGrpSpPr>
        <p:grpSpPr>
          <a:xfrm>
            <a:off x="5529581" y="3122296"/>
            <a:ext cx="971548" cy="971548"/>
            <a:chOff x="354964" y="2744787"/>
            <a:chExt cx="1016002" cy="1016002"/>
          </a:xfrm>
        </p:grpSpPr>
        <p:sp>
          <p:nvSpPr>
            <p:cNvPr id="5" name="Rectangle: Rounded Corners 4">
              <a:extLst>
                <a:ext uri="{FF2B5EF4-FFF2-40B4-BE49-F238E27FC236}">
                  <a16:creationId xmlns:a16="http://schemas.microsoft.com/office/drawing/2014/main" id="{F768B21B-D05A-4CC3-9C38-DAABB9AC6572}"/>
                </a:ext>
              </a:extLst>
            </p:cNvPr>
            <p:cNvSpPr/>
            <p:nvPr/>
          </p:nvSpPr>
          <p:spPr>
            <a:xfrm>
              <a:off x="354964" y="2744787"/>
              <a:ext cx="1016002" cy="1016002"/>
            </a:xfrm>
            <a:prstGeom prst="roundRect">
              <a:avLst>
                <a:gd name="adj" fmla="val 12238"/>
              </a:avLst>
            </a:prstGeom>
            <a:gradFill>
              <a:gsLst>
                <a:gs pos="10000">
                  <a:schemeClr val="tx1"/>
                </a:gs>
                <a:gs pos="100000">
                  <a:schemeClr val="tx1">
                    <a:alpha val="45000"/>
                  </a:schemeClr>
                </a:gs>
              </a:gsLst>
              <a:lin ang="5400000" scaled="0"/>
            </a:gradFill>
            <a:ln w="22225">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BC233"/>
                </a:solidFill>
                <a:effectLst/>
                <a:uLnTx/>
                <a:uFillTx/>
                <a:latin typeface="Arial"/>
                <a:ea typeface="+mn-ea"/>
                <a:cs typeface="+mn-cs"/>
              </a:endParaRPr>
            </a:p>
          </p:txBody>
        </p:sp>
        <p:grpSp>
          <p:nvGrpSpPr>
            <p:cNvPr id="6" name="Group 5">
              <a:extLst>
                <a:ext uri="{FF2B5EF4-FFF2-40B4-BE49-F238E27FC236}">
                  <a16:creationId xmlns:a16="http://schemas.microsoft.com/office/drawing/2014/main" id="{F6392FA9-05C9-43CC-9AC3-A464BA0E10D1}"/>
                </a:ext>
              </a:extLst>
            </p:cNvPr>
            <p:cNvGrpSpPr/>
            <p:nvPr/>
          </p:nvGrpSpPr>
          <p:grpSpPr>
            <a:xfrm>
              <a:off x="554196" y="3103447"/>
              <a:ext cx="127952" cy="129766"/>
              <a:chOff x="200025" y="1650047"/>
              <a:chExt cx="179070" cy="181611"/>
            </a:xfrm>
          </p:grpSpPr>
          <p:cxnSp>
            <p:nvCxnSpPr>
              <p:cNvPr id="11" name="Straight Connector 10">
                <a:extLst>
                  <a:ext uri="{FF2B5EF4-FFF2-40B4-BE49-F238E27FC236}">
                    <a16:creationId xmlns:a16="http://schemas.microsoft.com/office/drawing/2014/main" id="{0C415CDD-9861-430D-8A34-E1C3A306D032}"/>
                  </a:ext>
                </a:extLst>
              </p:cNvPr>
              <p:cNvCxnSpPr/>
              <p:nvPr/>
            </p:nvCxnSpPr>
            <p:spPr>
              <a:xfrm>
                <a:off x="200025" y="1652588"/>
                <a:ext cx="179070" cy="179070"/>
              </a:xfrm>
              <a:prstGeom prst="line">
                <a:avLst/>
              </a:prstGeom>
              <a:solidFill>
                <a:srgbClr val="74B730"/>
              </a:solidFill>
              <a:ln w="22225">
                <a:solidFill>
                  <a:srgbClr val="C00000"/>
                </a:solidFill>
              </a:ln>
              <a:effectLst/>
            </p:spPr>
            <p:style>
              <a:lnRef idx="1">
                <a:schemeClr val="accent1"/>
              </a:lnRef>
              <a:fillRef idx="3">
                <a:schemeClr val="accent1"/>
              </a:fillRef>
              <a:effectRef idx="2">
                <a:schemeClr val="accent1"/>
              </a:effectRef>
              <a:fontRef idx="minor">
                <a:schemeClr val="lt1"/>
              </a:fontRef>
            </p:style>
          </p:cxnSp>
          <p:cxnSp>
            <p:nvCxnSpPr>
              <p:cNvPr id="12" name="Straight Connector 11">
                <a:extLst>
                  <a:ext uri="{FF2B5EF4-FFF2-40B4-BE49-F238E27FC236}">
                    <a16:creationId xmlns:a16="http://schemas.microsoft.com/office/drawing/2014/main" id="{BBA7CDE1-1348-4104-AF3B-4A893C0B3B7A}"/>
                  </a:ext>
                </a:extLst>
              </p:cNvPr>
              <p:cNvCxnSpPr>
                <a:cxnSpLocks/>
              </p:cNvCxnSpPr>
              <p:nvPr/>
            </p:nvCxnSpPr>
            <p:spPr>
              <a:xfrm rot="5400000">
                <a:off x="200025" y="1650047"/>
                <a:ext cx="179070" cy="179070"/>
              </a:xfrm>
              <a:prstGeom prst="line">
                <a:avLst/>
              </a:prstGeom>
              <a:solidFill>
                <a:srgbClr val="74B730"/>
              </a:solidFill>
              <a:ln w="22225">
                <a:solidFill>
                  <a:srgbClr val="C00000"/>
                </a:solidFill>
              </a:ln>
              <a:effectLst/>
            </p:spPr>
            <p:style>
              <a:lnRef idx="1">
                <a:schemeClr val="accent1"/>
              </a:lnRef>
              <a:fillRef idx="3">
                <a:schemeClr val="accent1"/>
              </a:fillRef>
              <a:effectRef idx="2">
                <a:schemeClr val="accent1"/>
              </a:effectRef>
              <a:fontRef idx="minor">
                <a:schemeClr val="lt1"/>
              </a:fontRef>
            </p:style>
          </p:cxnSp>
        </p:grpSp>
        <p:grpSp>
          <p:nvGrpSpPr>
            <p:cNvPr id="7" name="Group 6">
              <a:extLst>
                <a:ext uri="{FF2B5EF4-FFF2-40B4-BE49-F238E27FC236}">
                  <a16:creationId xmlns:a16="http://schemas.microsoft.com/office/drawing/2014/main" id="{970EE554-3574-4033-AAC9-402480EFD359}"/>
                </a:ext>
              </a:extLst>
            </p:cNvPr>
            <p:cNvGrpSpPr/>
            <p:nvPr/>
          </p:nvGrpSpPr>
          <p:grpSpPr>
            <a:xfrm>
              <a:off x="1040606" y="3103447"/>
              <a:ext cx="127952" cy="129766"/>
              <a:chOff x="200025" y="1650047"/>
              <a:chExt cx="179070" cy="181611"/>
            </a:xfrm>
          </p:grpSpPr>
          <p:cxnSp>
            <p:nvCxnSpPr>
              <p:cNvPr id="9" name="Straight Connector 8">
                <a:extLst>
                  <a:ext uri="{FF2B5EF4-FFF2-40B4-BE49-F238E27FC236}">
                    <a16:creationId xmlns:a16="http://schemas.microsoft.com/office/drawing/2014/main" id="{388C469E-D12D-4B9A-AC5E-33425871B515}"/>
                  </a:ext>
                </a:extLst>
              </p:cNvPr>
              <p:cNvCxnSpPr/>
              <p:nvPr/>
            </p:nvCxnSpPr>
            <p:spPr>
              <a:xfrm>
                <a:off x="200025" y="1652588"/>
                <a:ext cx="179070" cy="179070"/>
              </a:xfrm>
              <a:prstGeom prst="line">
                <a:avLst/>
              </a:prstGeom>
              <a:solidFill>
                <a:srgbClr val="74B730"/>
              </a:solidFill>
              <a:ln w="22225">
                <a:solidFill>
                  <a:srgbClr val="C00000"/>
                </a:solidFill>
              </a:ln>
              <a:effectLst/>
            </p:spPr>
            <p:style>
              <a:lnRef idx="1">
                <a:schemeClr val="accent1"/>
              </a:lnRef>
              <a:fillRef idx="3">
                <a:schemeClr val="accent1"/>
              </a:fillRef>
              <a:effectRef idx="2">
                <a:schemeClr val="accent1"/>
              </a:effectRef>
              <a:fontRef idx="minor">
                <a:schemeClr val="lt1"/>
              </a:fontRef>
            </p:style>
          </p:cxnSp>
          <p:cxnSp>
            <p:nvCxnSpPr>
              <p:cNvPr id="10" name="Straight Connector 9">
                <a:extLst>
                  <a:ext uri="{FF2B5EF4-FFF2-40B4-BE49-F238E27FC236}">
                    <a16:creationId xmlns:a16="http://schemas.microsoft.com/office/drawing/2014/main" id="{7044A198-BA07-409B-89B5-F4AF7BD5B6E7}"/>
                  </a:ext>
                </a:extLst>
              </p:cNvPr>
              <p:cNvCxnSpPr>
                <a:cxnSpLocks/>
              </p:cNvCxnSpPr>
              <p:nvPr/>
            </p:nvCxnSpPr>
            <p:spPr>
              <a:xfrm rot="5400000">
                <a:off x="200025" y="1650047"/>
                <a:ext cx="179070" cy="179070"/>
              </a:xfrm>
              <a:prstGeom prst="line">
                <a:avLst/>
              </a:prstGeom>
              <a:solidFill>
                <a:srgbClr val="74B730"/>
              </a:solidFill>
              <a:ln w="22225">
                <a:solidFill>
                  <a:srgbClr val="C00000"/>
                </a:solidFill>
              </a:ln>
              <a:effectLst/>
            </p:spPr>
            <p:style>
              <a:lnRef idx="1">
                <a:schemeClr val="accent1"/>
              </a:lnRef>
              <a:fillRef idx="3">
                <a:schemeClr val="accent1"/>
              </a:fillRef>
              <a:effectRef idx="2">
                <a:schemeClr val="accent1"/>
              </a:effectRef>
              <a:fontRef idx="minor">
                <a:schemeClr val="lt1"/>
              </a:fontRef>
            </p:style>
          </p:cxnSp>
        </p:grpSp>
        <p:sp>
          <p:nvSpPr>
            <p:cNvPr id="8" name="Freeform: Shape 7">
              <a:extLst>
                <a:ext uri="{FF2B5EF4-FFF2-40B4-BE49-F238E27FC236}">
                  <a16:creationId xmlns:a16="http://schemas.microsoft.com/office/drawing/2014/main" id="{AFCAD581-9C23-42B4-901C-D22E6E534CC3}"/>
                </a:ext>
              </a:extLst>
            </p:cNvPr>
            <p:cNvSpPr/>
            <p:nvPr/>
          </p:nvSpPr>
          <p:spPr>
            <a:xfrm>
              <a:off x="588960" y="3378834"/>
              <a:ext cx="544834" cy="45720"/>
            </a:xfrm>
            <a:custGeom>
              <a:avLst/>
              <a:gdLst/>
              <a:ahLst/>
              <a:cxnLst/>
              <a:rect l="0" t="0" r="0" b="0"/>
              <a:pathLst>
                <a:path w="1362075" h="114300">
                  <a:moveTo>
                    <a:pt x="0" y="117872"/>
                  </a:moveTo>
                  <a:lnTo>
                    <a:pt x="171450" y="37862"/>
                  </a:lnTo>
                  <a:cubicBezTo>
                    <a:pt x="280035" y="-12621"/>
                    <a:pt x="405765" y="-12621"/>
                    <a:pt x="514350" y="37862"/>
                  </a:cubicBezTo>
                  <a:lnTo>
                    <a:pt x="514350" y="37862"/>
                  </a:lnTo>
                  <a:cubicBezTo>
                    <a:pt x="622935" y="88344"/>
                    <a:pt x="748665" y="88344"/>
                    <a:pt x="857250" y="37862"/>
                  </a:cubicBezTo>
                  <a:lnTo>
                    <a:pt x="857250" y="37862"/>
                  </a:lnTo>
                  <a:cubicBezTo>
                    <a:pt x="965835" y="-12621"/>
                    <a:pt x="1091565" y="-12621"/>
                    <a:pt x="1200150" y="37862"/>
                  </a:cubicBezTo>
                  <a:lnTo>
                    <a:pt x="1371600" y="117872"/>
                  </a:lnTo>
                </a:path>
              </a:pathLst>
            </a:custGeom>
            <a:noFill/>
            <a:ln w="22225">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2" name="Group 1">
            <a:extLst>
              <a:ext uri="{FF2B5EF4-FFF2-40B4-BE49-F238E27FC236}">
                <a16:creationId xmlns:a16="http://schemas.microsoft.com/office/drawing/2014/main" id="{9D7E5B25-6443-47F0-9255-D48BDC69B094}"/>
              </a:ext>
            </a:extLst>
          </p:cNvPr>
          <p:cNvGrpSpPr/>
          <p:nvPr/>
        </p:nvGrpSpPr>
        <p:grpSpPr>
          <a:xfrm>
            <a:off x="3565952" y="3146575"/>
            <a:ext cx="1469639" cy="922987"/>
            <a:chOff x="992297" y="2181136"/>
            <a:chExt cx="1469639" cy="922987"/>
          </a:xfrm>
        </p:grpSpPr>
        <p:sp>
          <p:nvSpPr>
            <p:cNvPr id="14" name="Freeform: Shape 13">
              <a:extLst>
                <a:ext uri="{FF2B5EF4-FFF2-40B4-BE49-F238E27FC236}">
                  <a16:creationId xmlns:a16="http://schemas.microsoft.com/office/drawing/2014/main" id="{187BE721-C1FB-4DD7-870C-89C428A0684D}"/>
                </a:ext>
              </a:extLst>
            </p:cNvPr>
            <p:cNvSpPr/>
            <p:nvPr/>
          </p:nvSpPr>
          <p:spPr>
            <a:xfrm>
              <a:off x="992297"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tx1"/>
                </a:gs>
                <a:gs pos="100000">
                  <a:schemeClr val="tx1">
                    <a:alpha val="45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BC233"/>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A5FE8826-8CBF-4B91-A7B7-A9E4958B6111}"/>
                </a:ext>
              </a:extLst>
            </p:cNvPr>
            <p:cNvSpPr/>
            <p:nvPr/>
          </p:nvSpPr>
          <p:spPr>
            <a:xfrm>
              <a:off x="1731982" y="2181136"/>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tx1"/>
                </a:gs>
                <a:gs pos="100000">
                  <a:schemeClr val="tx1">
                    <a:alpha val="45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BC233"/>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0490846C-5AED-446C-A6CD-C40FEA529244}"/>
                </a:ext>
              </a:extLst>
            </p:cNvPr>
            <p:cNvSpPr/>
            <p:nvPr/>
          </p:nvSpPr>
          <p:spPr>
            <a:xfrm>
              <a:off x="1362139" y="2309284"/>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rgbClr val="FFFFFF"/>
                </a:gs>
                <a:gs pos="100000">
                  <a:srgbClr val="CACBCA"/>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BC233"/>
                </a:solidFill>
                <a:effectLst/>
                <a:uLnTx/>
                <a:uFillTx/>
                <a:latin typeface="Arial"/>
                <a:ea typeface="+mn-ea"/>
                <a:cs typeface="+mn-cs"/>
              </a:endParaRPr>
            </a:p>
          </p:txBody>
        </p:sp>
      </p:grpSp>
      <p:grpSp>
        <p:nvGrpSpPr>
          <p:cNvPr id="27" name="Group 26">
            <a:extLst>
              <a:ext uri="{FF2B5EF4-FFF2-40B4-BE49-F238E27FC236}">
                <a16:creationId xmlns:a16="http://schemas.microsoft.com/office/drawing/2014/main" id="{FCC3CD10-8AB9-4E0D-BE4D-8C5711BCFD21}"/>
              </a:ext>
            </a:extLst>
          </p:cNvPr>
          <p:cNvGrpSpPr/>
          <p:nvPr/>
        </p:nvGrpSpPr>
        <p:grpSpPr>
          <a:xfrm>
            <a:off x="6994526" y="3146575"/>
            <a:ext cx="1469639" cy="922987"/>
            <a:chOff x="6994526" y="3146575"/>
            <a:chExt cx="1469639" cy="922987"/>
          </a:xfrm>
        </p:grpSpPr>
        <p:sp>
          <p:nvSpPr>
            <p:cNvPr id="18" name="Freeform: Shape 17">
              <a:extLst>
                <a:ext uri="{FF2B5EF4-FFF2-40B4-BE49-F238E27FC236}">
                  <a16:creationId xmlns:a16="http://schemas.microsoft.com/office/drawing/2014/main" id="{B17DB0F9-862A-4FAE-BD2C-079778B5637C}"/>
                </a:ext>
              </a:extLst>
            </p:cNvPr>
            <p:cNvSpPr/>
            <p:nvPr/>
          </p:nvSpPr>
          <p:spPr>
            <a:xfrm>
              <a:off x="6994526" y="3146575"/>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tx1"/>
                </a:gs>
                <a:gs pos="100000">
                  <a:schemeClr val="tx1">
                    <a:alpha val="45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BC233"/>
                </a:solidFill>
                <a:effectLst/>
                <a:uLnTx/>
                <a:uFillTx/>
                <a:latin typeface="Arial"/>
                <a:ea typeface="+mn-ea"/>
                <a:cs typeface="+mn-cs"/>
              </a:endParaRPr>
            </a:p>
          </p:txBody>
        </p:sp>
        <p:sp>
          <p:nvSpPr>
            <p:cNvPr id="19" name="Freeform: Shape 18">
              <a:extLst>
                <a:ext uri="{FF2B5EF4-FFF2-40B4-BE49-F238E27FC236}">
                  <a16:creationId xmlns:a16="http://schemas.microsoft.com/office/drawing/2014/main" id="{EC27D74E-FE20-47BB-9565-77A3C3F3FA1F}"/>
                </a:ext>
              </a:extLst>
            </p:cNvPr>
            <p:cNvSpPr/>
            <p:nvPr/>
          </p:nvSpPr>
          <p:spPr>
            <a:xfrm>
              <a:off x="7734211" y="3146575"/>
              <a:ext cx="729954" cy="794839"/>
            </a:xfrm>
            <a:custGeom>
              <a:avLst/>
              <a:gdLst/>
              <a:ahLst/>
              <a:cxnLst/>
              <a:rect l="0" t="0" r="0" b="0"/>
              <a:pathLst>
                <a:path w="428625" h="466725">
                  <a:moveTo>
                    <a:pt x="327660" y="292418"/>
                  </a:moveTo>
                  <a:lnTo>
                    <a:pt x="286703" y="292418"/>
                  </a:lnTo>
                  <a:cubicBezTo>
                    <a:pt x="284798" y="268605"/>
                    <a:pt x="286703" y="244793"/>
                    <a:pt x="287655" y="220980"/>
                  </a:cubicBezTo>
                  <a:cubicBezTo>
                    <a:pt x="311468" y="183833"/>
                    <a:pt x="311468" y="126683"/>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043"/>
                    <a:pt x="386715" y="292418"/>
                    <a:pt x="327660" y="292418"/>
                  </a:cubicBezTo>
                  <a:close/>
                </a:path>
              </a:pathLst>
            </a:custGeom>
            <a:gradFill>
              <a:gsLst>
                <a:gs pos="10000">
                  <a:schemeClr val="tx1"/>
                </a:gs>
                <a:gs pos="100000">
                  <a:schemeClr val="tx1">
                    <a:alpha val="45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BC233"/>
                </a:solidFill>
                <a:effectLst/>
                <a:uLnTx/>
                <a:uFillTx/>
                <a:latin typeface="Arial"/>
                <a:ea typeface="+mn-ea"/>
                <a:cs typeface="+mn-cs"/>
              </a:endParaRPr>
            </a:p>
          </p:txBody>
        </p:sp>
        <p:sp>
          <p:nvSpPr>
            <p:cNvPr id="20" name="Freeform: Shape 19">
              <a:extLst>
                <a:ext uri="{FF2B5EF4-FFF2-40B4-BE49-F238E27FC236}">
                  <a16:creationId xmlns:a16="http://schemas.microsoft.com/office/drawing/2014/main" id="{65AEE3AD-2B6F-47C1-BD2B-35A31B0B156B}"/>
                </a:ext>
              </a:extLst>
            </p:cNvPr>
            <p:cNvSpPr/>
            <p:nvPr/>
          </p:nvSpPr>
          <p:spPr>
            <a:xfrm>
              <a:off x="7364368" y="3274723"/>
              <a:ext cx="729954" cy="794839"/>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gradFill>
              <a:gsLst>
                <a:gs pos="10000">
                  <a:srgbClr val="FFFFFF"/>
                </a:gs>
                <a:gs pos="100000">
                  <a:srgbClr val="CACBCA"/>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BC233"/>
                </a:solidFill>
                <a:effectLst/>
                <a:uLnTx/>
                <a:uFillTx/>
                <a:latin typeface="Arial"/>
                <a:ea typeface="+mn-ea"/>
                <a:cs typeface="+mn-cs"/>
              </a:endParaRPr>
            </a:p>
          </p:txBody>
        </p:sp>
      </p:grpSp>
      <p:grpSp>
        <p:nvGrpSpPr>
          <p:cNvPr id="31" name="Group 30">
            <a:extLst>
              <a:ext uri="{FF2B5EF4-FFF2-40B4-BE49-F238E27FC236}">
                <a16:creationId xmlns:a16="http://schemas.microsoft.com/office/drawing/2014/main" id="{1A7FF7AA-732F-487D-BD39-7D1DD340AE09}"/>
              </a:ext>
            </a:extLst>
          </p:cNvPr>
          <p:cNvGrpSpPr/>
          <p:nvPr/>
        </p:nvGrpSpPr>
        <p:grpSpPr>
          <a:xfrm>
            <a:off x="3565953" y="1333501"/>
            <a:ext cx="2213258" cy="1668684"/>
            <a:chOff x="3565953" y="1333501"/>
            <a:chExt cx="2213258" cy="1668684"/>
          </a:xfrm>
        </p:grpSpPr>
        <p:sp>
          <p:nvSpPr>
            <p:cNvPr id="24" name="Freeform: Shape 23">
              <a:extLst>
                <a:ext uri="{FF2B5EF4-FFF2-40B4-BE49-F238E27FC236}">
                  <a16:creationId xmlns:a16="http://schemas.microsoft.com/office/drawing/2014/main" id="{98B3799C-A1AA-4B3E-8286-77E767EED61C}"/>
                </a:ext>
              </a:extLst>
            </p:cNvPr>
            <p:cNvSpPr/>
            <p:nvPr/>
          </p:nvSpPr>
          <p:spPr>
            <a:xfrm>
              <a:off x="3565953" y="1333501"/>
              <a:ext cx="2213258" cy="1668684"/>
            </a:xfrm>
            <a:custGeom>
              <a:avLst/>
              <a:gdLst>
                <a:gd name="connsiteX0" fmla="*/ 139079 w 2276498"/>
                <a:gd name="connsiteY0" fmla="*/ 0 h 1716364"/>
                <a:gd name="connsiteX1" fmla="*/ 2137419 w 2276498"/>
                <a:gd name="connsiteY1" fmla="*/ 0 h 1716364"/>
                <a:gd name="connsiteX2" fmla="*/ 2276498 w 2276498"/>
                <a:gd name="connsiteY2" fmla="*/ 139079 h 1716364"/>
                <a:gd name="connsiteX3" fmla="*/ 2276498 w 2276498"/>
                <a:gd name="connsiteY3" fmla="*/ 1289722 h 1716364"/>
                <a:gd name="connsiteX4" fmla="*/ 2137419 w 2276498"/>
                <a:gd name="connsiteY4" fmla="*/ 1428801 h 1716364"/>
                <a:gd name="connsiteX5" fmla="*/ 1063526 w 2276498"/>
                <a:gd name="connsiteY5" fmla="*/ 1428801 h 1716364"/>
                <a:gd name="connsiteX6" fmla="*/ 729953 w 2276498"/>
                <a:gd name="connsiteY6" fmla="*/ 1716364 h 1716364"/>
                <a:gd name="connsiteX7" fmla="*/ 729953 w 2276498"/>
                <a:gd name="connsiteY7" fmla="*/ 1428801 h 1716364"/>
                <a:gd name="connsiteX8" fmla="*/ 139079 w 2276498"/>
                <a:gd name="connsiteY8" fmla="*/ 1428801 h 1716364"/>
                <a:gd name="connsiteX9" fmla="*/ 0 w 2276498"/>
                <a:gd name="connsiteY9" fmla="*/ 1289722 h 1716364"/>
                <a:gd name="connsiteX10" fmla="*/ 0 w 2276498"/>
                <a:gd name="connsiteY10" fmla="*/ 139079 h 1716364"/>
                <a:gd name="connsiteX11" fmla="*/ 139079 w 2276498"/>
                <a:gd name="connsiteY11" fmla="*/ 0 h 171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6498" h="1716364">
                  <a:moveTo>
                    <a:pt x="139079" y="0"/>
                  </a:moveTo>
                  <a:lnTo>
                    <a:pt x="2137419" y="0"/>
                  </a:lnTo>
                  <a:cubicBezTo>
                    <a:pt x="2214230" y="0"/>
                    <a:pt x="2276498" y="62268"/>
                    <a:pt x="2276498" y="139079"/>
                  </a:cubicBezTo>
                  <a:lnTo>
                    <a:pt x="2276498" y="1289722"/>
                  </a:lnTo>
                  <a:cubicBezTo>
                    <a:pt x="2276498" y="1366533"/>
                    <a:pt x="2214230" y="1428801"/>
                    <a:pt x="2137419" y="1428801"/>
                  </a:cubicBezTo>
                  <a:lnTo>
                    <a:pt x="1063526" y="1428801"/>
                  </a:lnTo>
                  <a:lnTo>
                    <a:pt x="729953" y="1716364"/>
                  </a:lnTo>
                  <a:lnTo>
                    <a:pt x="729953" y="1428801"/>
                  </a:lnTo>
                  <a:lnTo>
                    <a:pt x="139079" y="1428801"/>
                  </a:lnTo>
                  <a:cubicBezTo>
                    <a:pt x="62268" y="1428801"/>
                    <a:pt x="0" y="1366533"/>
                    <a:pt x="0" y="1289722"/>
                  </a:cubicBezTo>
                  <a:lnTo>
                    <a:pt x="0" y="139079"/>
                  </a:lnTo>
                  <a:cubicBezTo>
                    <a:pt x="0" y="62268"/>
                    <a:pt x="62268" y="0"/>
                    <a:pt x="139079" y="0"/>
                  </a:cubicBezTo>
                  <a:close/>
                </a:path>
              </a:pathLst>
            </a:custGeom>
            <a:solidFill>
              <a:schemeClr val="tx1">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6" name="TextBox 25">
              <a:extLst>
                <a:ext uri="{FF2B5EF4-FFF2-40B4-BE49-F238E27FC236}">
                  <a16:creationId xmlns:a16="http://schemas.microsoft.com/office/drawing/2014/main" id="{FE848448-4540-4C1F-AF12-FE3F6E3FBBFD}"/>
                </a:ext>
              </a:extLst>
            </p:cNvPr>
            <p:cNvSpPr txBox="1"/>
            <p:nvPr/>
          </p:nvSpPr>
          <p:spPr>
            <a:xfrm>
              <a:off x="3765126" y="1588901"/>
              <a:ext cx="2014085"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I wonder why it</a:t>
              </a:r>
              <a:br>
                <a:rPr kumimoji="0" lang="en-US" sz="1600" b="0" i="0" u="none" strike="noStrike" kern="1200" cap="none" spc="0" normalizeH="0" baseline="0" noProof="0" dirty="0">
                  <a:ln>
                    <a:noFill/>
                  </a:ln>
                  <a:solidFill>
                    <a:prstClr val="white"/>
                  </a:solidFill>
                  <a:effectLst/>
                  <a:uLnTx/>
                  <a:uFillTx/>
                  <a:latin typeface="Arial"/>
                  <a:ea typeface="+mn-ea"/>
                  <a:cs typeface="+mn-cs"/>
                </a:rPr>
              </a:br>
              <a:r>
                <a:rPr kumimoji="0" lang="en-US" sz="1600" b="0" i="0" u="none" strike="noStrike" kern="1200" cap="none" spc="0" normalizeH="0" baseline="0" noProof="0" dirty="0">
                  <a:ln>
                    <a:noFill/>
                  </a:ln>
                  <a:solidFill>
                    <a:prstClr val="white"/>
                  </a:solidFill>
                  <a:effectLst/>
                  <a:uLnTx/>
                  <a:uFillTx/>
                  <a:latin typeface="Arial"/>
                  <a:ea typeface="+mn-ea"/>
                  <a:cs typeface="+mn-cs"/>
                </a:rPr>
                <a:t>did that?</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Let’s reboot it.</a:t>
              </a:r>
            </a:p>
          </p:txBody>
        </p:sp>
      </p:grpSp>
      <p:grpSp>
        <p:nvGrpSpPr>
          <p:cNvPr id="33" name="Group 32">
            <a:extLst>
              <a:ext uri="{FF2B5EF4-FFF2-40B4-BE49-F238E27FC236}">
                <a16:creationId xmlns:a16="http://schemas.microsoft.com/office/drawing/2014/main" id="{36035A1E-2B0C-4789-AEF6-A2BD465BAF17}"/>
              </a:ext>
            </a:extLst>
          </p:cNvPr>
          <p:cNvGrpSpPr/>
          <p:nvPr/>
        </p:nvGrpSpPr>
        <p:grpSpPr>
          <a:xfrm>
            <a:off x="7342117" y="1255916"/>
            <a:ext cx="1122048" cy="845966"/>
            <a:chOff x="7342117" y="1255916"/>
            <a:chExt cx="1122048" cy="845966"/>
          </a:xfrm>
        </p:grpSpPr>
        <p:sp>
          <p:nvSpPr>
            <p:cNvPr id="29" name="Freeform: Shape 28">
              <a:extLst>
                <a:ext uri="{FF2B5EF4-FFF2-40B4-BE49-F238E27FC236}">
                  <a16:creationId xmlns:a16="http://schemas.microsoft.com/office/drawing/2014/main" id="{E3C84C99-DF98-44C0-AE92-D0B18433D39A}"/>
                </a:ext>
              </a:extLst>
            </p:cNvPr>
            <p:cNvSpPr/>
            <p:nvPr/>
          </p:nvSpPr>
          <p:spPr>
            <a:xfrm>
              <a:off x="7342117" y="1255916"/>
              <a:ext cx="1122048" cy="845966"/>
            </a:xfrm>
            <a:custGeom>
              <a:avLst/>
              <a:gdLst>
                <a:gd name="connsiteX0" fmla="*/ 139079 w 2276498"/>
                <a:gd name="connsiteY0" fmla="*/ 0 h 1716364"/>
                <a:gd name="connsiteX1" fmla="*/ 2137419 w 2276498"/>
                <a:gd name="connsiteY1" fmla="*/ 0 h 1716364"/>
                <a:gd name="connsiteX2" fmla="*/ 2276498 w 2276498"/>
                <a:gd name="connsiteY2" fmla="*/ 139079 h 1716364"/>
                <a:gd name="connsiteX3" fmla="*/ 2276498 w 2276498"/>
                <a:gd name="connsiteY3" fmla="*/ 1289722 h 1716364"/>
                <a:gd name="connsiteX4" fmla="*/ 2137419 w 2276498"/>
                <a:gd name="connsiteY4" fmla="*/ 1428801 h 1716364"/>
                <a:gd name="connsiteX5" fmla="*/ 1063526 w 2276498"/>
                <a:gd name="connsiteY5" fmla="*/ 1428801 h 1716364"/>
                <a:gd name="connsiteX6" fmla="*/ 729953 w 2276498"/>
                <a:gd name="connsiteY6" fmla="*/ 1716364 h 1716364"/>
                <a:gd name="connsiteX7" fmla="*/ 729953 w 2276498"/>
                <a:gd name="connsiteY7" fmla="*/ 1428801 h 1716364"/>
                <a:gd name="connsiteX8" fmla="*/ 139079 w 2276498"/>
                <a:gd name="connsiteY8" fmla="*/ 1428801 h 1716364"/>
                <a:gd name="connsiteX9" fmla="*/ 0 w 2276498"/>
                <a:gd name="connsiteY9" fmla="*/ 1289722 h 1716364"/>
                <a:gd name="connsiteX10" fmla="*/ 0 w 2276498"/>
                <a:gd name="connsiteY10" fmla="*/ 139079 h 1716364"/>
                <a:gd name="connsiteX11" fmla="*/ 139079 w 2276498"/>
                <a:gd name="connsiteY11" fmla="*/ 0 h 171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6498" h="1716364">
                  <a:moveTo>
                    <a:pt x="139079" y="0"/>
                  </a:moveTo>
                  <a:lnTo>
                    <a:pt x="2137419" y="0"/>
                  </a:lnTo>
                  <a:cubicBezTo>
                    <a:pt x="2214230" y="0"/>
                    <a:pt x="2276498" y="62268"/>
                    <a:pt x="2276498" y="139079"/>
                  </a:cubicBezTo>
                  <a:lnTo>
                    <a:pt x="2276498" y="1289722"/>
                  </a:lnTo>
                  <a:cubicBezTo>
                    <a:pt x="2276498" y="1366533"/>
                    <a:pt x="2214230" y="1428801"/>
                    <a:pt x="2137419" y="1428801"/>
                  </a:cubicBezTo>
                  <a:lnTo>
                    <a:pt x="1063526" y="1428801"/>
                  </a:lnTo>
                  <a:lnTo>
                    <a:pt x="729953" y="1716364"/>
                  </a:lnTo>
                  <a:lnTo>
                    <a:pt x="729953" y="1428801"/>
                  </a:lnTo>
                  <a:lnTo>
                    <a:pt x="139079" y="1428801"/>
                  </a:lnTo>
                  <a:cubicBezTo>
                    <a:pt x="62268" y="1428801"/>
                    <a:pt x="0" y="1366533"/>
                    <a:pt x="0" y="1289722"/>
                  </a:cubicBezTo>
                  <a:lnTo>
                    <a:pt x="0" y="139079"/>
                  </a:lnTo>
                  <a:cubicBezTo>
                    <a:pt x="0" y="62268"/>
                    <a:pt x="62268" y="0"/>
                    <a:pt x="139079" y="0"/>
                  </a:cubicBezTo>
                  <a:close/>
                </a:path>
              </a:pathLst>
            </a:custGeom>
            <a:solidFill>
              <a:schemeClr val="tx1">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8" name="TextBox 27">
              <a:extLst>
                <a:ext uri="{FF2B5EF4-FFF2-40B4-BE49-F238E27FC236}">
                  <a16:creationId xmlns:a16="http://schemas.microsoft.com/office/drawing/2014/main" id="{5AAFDBA4-0A4E-45F9-8F25-F04B6FA1FE16}"/>
                </a:ext>
              </a:extLst>
            </p:cNvPr>
            <p:cNvSpPr txBox="1"/>
            <p:nvPr/>
          </p:nvSpPr>
          <p:spPr>
            <a:xfrm>
              <a:off x="7396123" y="1448759"/>
              <a:ext cx="10680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Whoops!</a:t>
              </a:r>
            </a:p>
          </p:txBody>
        </p:sp>
      </p:grpSp>
      <p:grpSp>
        <p:nvGrpSpPr>
          <p:cNvPr id="32" name="Group 31">
            <a:extLst>
              <a:ext uri="{FF2B5EF4-FFF2-40B4-BE49-F238E27FC236}">
                <a16:creationId xmlns:a16="http://schemas.microsoft.com/office/drawing/2014/main" id="{C6861F73-F43B-448D-AA45-7D41AA5A2BF2}"/>
              </a:ext>
            </a:extLst>
          </p:cNvPr>
          <p:cNvGrpSpPr/>
          <p:nvPr/>
        </p:nvGrpSpPr>
        <p:grpSpPr>
          <a:xfrm>
            <a:off x="6099313" y="1873444"/>
            <a:ext cx="1497108" cy="1128742"/>
            <a:chOff x="6099313" y="1873444"/>
            <a:chExt cx="1497108" cy="1128742"/>
          </a:xfrm>
          <a:solidFill>
            <a:schemeClr val="bg2"/>
          </a:solidFill>
        </p:grpSpPr>
        <p:sp>
          <p:nvSpPr>
            <p:cNvPr id="25" name="Freeform: Shape 24">
              <a:extLst>
                <a:ext uri="{FF2B5EF4-FFF2-40B4-BE49-F238E27FC236}">
                  <a16:creationId xmlns:a16="http://schemas.microsoft.com/office/drawing/2014/main" id="{873261A6-3454-46EC-B8F4-078BCE3A950C}"/>
                </a:ext>
              </a:extLst>
            </p:cNvPr>
            <p:cNvSpPr/>
            <p:nvPr/>
          </p:nvSpPr>
          <p:spPr>
            <a:xfrm flipH="1">
              <a:off x="6099313" y="1873444"/>
              <a:ext cx="1497108" cy="1128742"/>
            </a:xfrm>
            <a:custGeom>
              <a:avLst/>
              <a:gdLst>
                <a:gd name="connsiteX0" fmla="*/ 139079 w 2276498"/>
                <a:gd name="connsiteY0" fmla="*/ 0 h 1716364"/>
                <a:gd name="connsiteX1" fmla="*/ 2137419 w 2276498"/>
                <a:gd name="connsiteY1" fmla="*/ 0 h 1716364"/>
                <a:gd name="connsiteX2" fmla="*/ 2276498 w 2276498"/>
                <a:gd name="connsiteY2" fmla="*/ 139079 h 1716364"/>
                <a:gd name="connsiteX3" fmla="*/ 2276498 w 2276498"/>
                <a:gd name="connsiteY3" fmla="*/ 1289722 h 1716364"/>
                <a:gd name="connsiteX4" fmla="*/ 2137419 w 2276498"/>
                <a:gd name="connsiteY4" fmla="*/ 1428801 h 1716364"/>
                <a:gd name="connsiteX5" fmla="*/ 1063526 w 2276498"/>
                <a:gd name="connsiteY5" fmla="*/ 1428801 h 1716364"/>
                <a:gd name="connsiteX6" fmla="*/ 729953 w 2276498"/>
                <a:gd name="connsiteY6" fmla="*/ 1716364 h 1716364"/>
                <a:gd name="connsiteX7" fmla="*/ 729953 w 2276498"/>
                <a:gd name="connsiteY7" fmla="*/ 1428801 h 1716364"/>
                <a:gd name="connsiteX8" fmla="*/ 139079 w 2276498"/>
                <a:gd name="connsiteY8" fmla="*/ 1428801 h 1716364"/>
                <a:gd name="connsiteX9" fmla="*/ 0 w 2276498"/>
                <a:gd name="connsiteY9" fmla="*/ 1289722 h 1716364"/>
                <a:gd name="connsiteX10" fmla="*/ 0 w 2276498"/>
                <a:gd name="connsiteY10" fmla="*/ 139079 h 1716364"/>
                <a:gd name="connsiteX11" fmla="*/ 139079 w 2276498"/>
                <a:gd name="connsiteY11" fmla="*/ 0 h 171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6498" h="1716364">
                  <a:moveTo>
                    <a:pt x="139079" y="0"/>
                  </a:moveTo>
                  <a:lnTo>
                    <a:pt x="2137419" y="0"/>
                  </a:lnTo>
                  <a:cubicBezTo>
                    <a:pt x="2214230" y="0"/>
                    <a:pt x="2276498" y="62268"/>
                    <a:pt x="2276498" y="139079"/>
                  </a:cubicBezTo>
                  <a:lnTo>
                    <a:pt x="2276498" y="1289722"/>
                  </a:lnTo>
                  <a:cubicBezTo>
                    <a:pt x="2276498" y="1366533"/>
                    <a:pt x="2214230" y="1428801"/>
                    <a:pt x="2137419" y="1428801"/>
                  </a:cubicBezTo>
                  <a:lnTo>
                    <a:pt x="1063526" y="1428801"/>
                  </a:lnTo>
                  <a:lnTo>
                    <a:pt x="729953" y="1716364"/>
                  </a:lnTo>
                  <a:lnTo>
                    <a:pt x="729953" y="1428801"/>
                  </a:lnTo>
                  <a:lnTo>
                    <a:pt x="139079" y="1428801"/>
                  </a:lnTo>
                  <a:cubicBezTo>
                    <a:pt x="62268" y="1428801"/>
                    <a:pt x="0" y="1366533"/>
                    <a:pt x="0" y="1289722"/>
                  </a:cubicBezTo>
                  <a:lnTo>
                    <a:pt x="0" y="139079"/>
                  </a:lnTo>
                  <a:cubicBezTo>
                    <a:pt x="0" y="62268"/>
                    <a:pt x="62268" y="0"/>
                    <a:pt x="139079" y="0"/>
                  </a:cubicBezTo>
                  <a:close/>
                </a:path>
              </a:pathLst>
            </a:custGeom>
            <a:grp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30" name="TextBox 29">
              <a:extLst>
                <a:ext uri="{FF2B5EF4-FFF2-40B4-BE49-F238E27FC236}">
                  <a16:creationId xmlns:a16="http://schemas.microsoft.com/office/drawing/2014/main" id="{52254ADF-7AAC-422D-967F-2367DDA49E38}"/>
                </a:ext>
              </a:extLst>
            </p:cNvPr>
            <p:cNvSpPr txBox="1"/>
            <p:nvPr/>
          </p:nvSpPr>
          <p:spPr>
            <a:xfrm>
              <a:off x="6147071" y="2048155"/>
              <a:ext cx="1428344" cy="584775"/>
            </a:xfrm>
            <a:prstGeom prst="rect">
              <a:avLst/>
            </a:prstGeom>
            <a:grpFill/>
          </p:spPr>
          <p:txBody>
            <a:bodyPr wrap="square" rtlCol="0">
              <a:spAutoFit/>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a:ea typeface="+mn-ea"/>
                  <a:cs typeface="+mn-cs"/>
                </a:rPr>
                <a:t>Now it’s really hosed</a:t>
              </a:r>
            </a:p>
          </p:txBody>
        </p:sp>
      </p:grpSp>
      <p:sp>
        <p:nvSpPr>
          <p:cNvPr id="35" name="Title 8">
            <a:extLst>
              <a:ext uri="{FF2B5EF4-FFF2-40B4-BE49-F238E27FC236}">
                <a16:creationId xmlns:a16="http://schemas.microsoft.com/office/drawing/2014/main" id="{5EFE2A71-9E06-4FA8-8FC2-3718D8FA4B50}"/>
              </a:ext>
            </a:extLst>
          </p:cNvPr>
          <p:cNvSpPr txBox="1">
            <a:spLocks/>
          </p:cNvSpPr>
          <p:nvPr/>
        </p:nvSpPr>
        <p:spPr>
          <a:xfrm>
            <a:off x="351950" y="2359510"/>
            <a:ext cx="2507224"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Unexpected application behavior often causes people to intervene and make the situation worse</a:t>
            </a:r>
          </a:p>
        </p:txBody>
      </p:sp>
      <p:sp>
        <p:nvSpPr>
          <p:cNvPr id="36" name="Title 8">
            <a:extLst>
              <a:ext uri="{FF2B5EF4-FFF2-40B4-BE49-F238E27FC236}">
                <a16:creationId xmlns:a16="http://schemas.microsoft.com/office/drawing/2014/main" id="{A8919F5B-F017-4E48-9309-A3A042D3D239}"/>
              </a:ext>
            </a:extLst>
          </p:cNvPr>
          <p:cNvSpPr txBox="1">
            <a:spLocks/>
          </p:cNvSpPr>
          <p:nvPr/>
        </p:nvSpPr>
        <p:spPr>
          <a:xfrm>
            <a:off x="336789" y="1451885"/>
            <a:ext cx="3295759"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j-ea"/>
              <a:cs typeface="Arial"/>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People</a:t>
            </a:r>
          </a:p>
        </p:txBody>
      </p:sp>
    </p:spTree>
    <p:extLst>
      <p:ext uri="{BB962C8B-B14F-4D97-AF65-F5344CB8AC3E}">
        <p14:creationId xmlns:p14="http://schemas.microsoft.com/office/powerpoint/2010/main" val="2883682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42" presetClass="path" presetSubtype="0" accel="50000" decel="50000" fill="hold" nodeType="withEffect">
                                  <p:stCondLst>
                                    <p:cond delay="250"/>
                                  </p:stCondLst>
                                  <p:childTnLst>
                                    <p:animMotion origin="layout" path="M 2.5E-6 4.81481E-6 L -0.03542 0.00092 " pathEditMode="relative" rAng="0" ptsTypes="AA">
                                      <p:cBhvr>
                                        <p:cTn id="9" dur="500" spd="-100000" fill="hold"/>
                                        <p:tgtEl>
                                          <p:spTgt spid="2"/>
                                        </p:tgtEl>
                                        <p:attrNameLst>
                                          <p:attrName>ppt_x</p:attrName>
                                          <p:attrName>ppt_y</p:attrName>
                                        </p:attrNameLst>
                                      </p:cBhvr>
                                      <p:rCtr x="-1771" y="31"/>
                                    </p:animMotion>
                                  </p:childTnLst>
                                </p:cTn>
                              </p:par>
                              <p:par>
                                <p:cTn id="10" presetID="10" presetClass="entr" presetSubtype="0" fill="hold" nodeType="withEffect">
                                  <p:stCondLst>
                                    <p:cond delay="5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250"/>
                                        <p:tgtEl>
                                          <p:spTgt spid="27"/>
                                        </p:tgtEl>
                                      </p:cBhvr>
                                    </p:animEffect>
                                  </p:childTnLst>
                                </p:cTn>
                              </p:par>
                              <p:par>
                                <p:cTn id="13" presetID="42" presetClass="path" presetSubtype="0" accel="50000" decel="50000" fill="hold" nodeType="withEffect">
                                  <p:stCondLst>
                                    <p:cond delay="250"/>
                                  </p:stCondLst>
                                  <p:childTnLst>
                                    <p:animMotion origin="layout" path="M -2.77778E-7 4.81481E-6 L 0.0349 4.81481E-6 " pathEditMode="relative" rAng="0" ptsTypes="AA">
                                      <p:cBhvr>
                                        <p:cTn id="14" dur="500" spd="-100000" fill="hold"/>
                                        <p:tgtEl>
                                          <p:spTgt spid="27"/>
                                        </p:tgtEl>
                                        <p:attrNameLst>
                                          <p:attrName>ppt_x</p:attrName>
                                          <p:attrName>ppt_y</p:attrName>
                                        </p:attrNameLst>
                                      </p:cBhvr>
                                      <p:rCtr x="1736" y="0"/>
                                    </p:animMotion>
                                  </p:childTnLst>
                                </p:cTn>
                              </p:par>
                              <p:par>
                                <p:cTn id="15" presetID="10" presetClass="entr" presetSubtype="0" fill="hold" nodeType="withEffect">
                                  <p:stCondLst>
                                    <p:cond delay="10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50"/>
                                        <p:tgtEl>
                                          <p:spTgt spid="31"/>
                                        </p:tgtEl>
                                      </p:cBhvr>
                                    </p:animEffect>
                                  </p:childTnLst>
                                </p:cTn>
                              </p:par>
                              <p:par>
                                <p:cTn id="18" presetID="42" presetClass="path" presetSubtype="0" accel="50000" decel="50000" fill="hold" nodeType="withEffect">
                                  <p:stCondLst>
                                    <p:cond delay="750"/>
                                  </p:stCondLst>
                                  <p:childTnLst>
                                    <p:animMotion origin="layout" path="M 0 2.59259E-6 L 0 0.04969 " pathEditMode="relative" rAng="0" ptsTypes="AA">
                                      <p:cBhvr>
                                        <p:cTn id="19" dur="500" spd="-100000" fill="hold"/>
                                        <p:tgtEl>
                                          <p:spTgt spid="31"/>
                                        </p:tgtEl>
                                        <p:attrNameLst>
                                          <p:attrName>ppt_x</p:attrName>
                                          <p:attrName>ppt_y</p:attrName>
                                        </p:attrNameLst>
                                      </p:cBhvr>
                                      <p:rCtr x="0" y="2469"/>
                                    </p:animMotion>
                                  </p:childTnLst>
                                </p:cTn>
                              </p:par>
                              <p:par>
                                <p:cTn id="20" presetID="10" presetClass="entr" presetSubtype="0" fill="hold" nodeType="withEffect">
                                  <p:stCondLst>
                                    <p:cond delay="1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50"/>
                                        <p:tgtEl>
                                          <p:spTgt spid="33"/>
                                        </p:tgtEl>
                                      </p:cBhvr>
                                    </p:animEffect>
                                  </p:childTnLst>
                                </p:cTn>
                              </p:par>
                              <p:par>
                                <p:cTn id="23" presetID="42" presetClass="path" presetSubtype="0" accel="50000" decel="50000" fill="hold" nodeType="withEffect">
                                  <p:stCondLst>
                                    <p:cond delay="1000"/>
                                  </p:stCondLst>
                                  <p:childTnLst>
                                    <p:animMotion origin="layout" path="M 0 2.59259E-6 L 0 0.04969 " pathEditMode="relative" rAng="0" ptsTypes="AA">
                                      <p:cBhvr>
                                        <p:cTn id="24" dur="500" spd="-100000" fill="hold"/>
                                        <p:tgtEl>
                                          <p:spTgt spid="33"/>
                                        </p:tgtEl>
                                        <p:attrNameLst>
                                          <p:attrName>ppt_x</p:attrName>
                                          <p:attrName>ppt_y</p:attrName>
                                        </p:attrNameLst>
                                      </p:cBhvr>
                                      <p:rCtr x="0" y="2469"/>
                                    </p:animMotion>
                                  </p:childTnLst>
                                </p:cTn>
                              </p:par>
                              <p:par>
                                <p:cTn id="25" presetID="10" presetClass="entr" presetSubtype="0" fill="hold" nodeType="withEffect">
                                  <p:stCondLst>
                                    <p:cond delay="150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50"/>
                                        <p:tgtEl>
                                          <p:spTgt spid="32"/>
                                        </p:tgtEl>
                                      </p:cBhvr>
                                    </p:animEffect>
                                  </p:childTnLst>
                                </p:cTn>
                              </p:par>
                              <p:par>
                                <p:cTn id="28" presetID="42" presetClass="path" presetSubtype="0" accel="50000" decel="50000" fill="hold" nodeType="withEffect">
                                  <p:stCondLst>
                                    <p:cond delay="1250"/>
                                  </p:stCondLst>
                                  <p:childTnLst>
                                    <p:animMotion origin="layout" path="M 0 2.59259E-6 L 0 0.04969 " pathEditMode="relative" rAng="0" ptsTypes="AA">
                                      <p:cBhvr>
                                        <p:cTn id="29" dur="500" spd="-100000" fill="hold"/>
                                        <p:tgtEl>
                                          <p:spTgt spid="32"/>
                                        </p:tgtEl>
                                        <p:attrNameLst>
                                          <p:attrName>ppt_x</p:attrName>
                                          <p:attrName>ppt_y</p:attrName>
                                        </p:attrNameLst>
                                      </p:cBhvr>
                                      <p:rCtr x="0" y="24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2A22BB-C01E-8779-0BF1-3C0B43AE1766}"/>
              </a:ext>
            </a:extLst>
          </p:cNvPr>
          <p:cNvPicPr>
            <a:picLocks noChangeAspect="1"/>
          </p:cNvPicPr>
          <p:nvPr/>
        </p:nvPicPr>
        <p:blipFill>
          <a:blip r:embed="rId2"/>
          <a:stretch>
            <a:fillRect/>
          </a:stretch>
        </p:blipFill>
        <p:spPr>
          <a:xfrm>
            <a:off x="349249" y="209550"/>
            <a:ext cx="6501255" cy="4530667"/>
          </a:xfrm>
          <a:prstGeom prst="rect">
            <a:avLst/>
          </a:prstGeom>
        </p:spPr>
      </p:pic>
    </p:spTree>
    <p:extLst>
      <p:ext uri="{BB962C8B-B14F-4D97-AF65-F5344CB8AC3E}">
        <p14:creationId xmlns:p14="http://schemas.microsoft.com/office/powerpoint/2010/main" val="249297800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0EC80-7779-90C1-9BDA-0D5C8189C024}"/>
              </a:ext>
            </a:extLst>
          </p:cNvPr>
          <p:cNvPicPr>
            <a:picLocks noChangeAspect="1"/>
          </p:cNvPicPr>
          <p:nvPr/>
        </p:nvPicPr>
        <p:blipFill>
          <a:blip r:embed="rId2"/>
          <a:stretch>
            <a:fillRect/>
          </a:stretch>
        </p:blipFill>
        <p:spPr>
          <a:xfrm>
            <a:off x="389585" y="75990"/>
            <a:ext cx="6558353" cy="4568930"/>
          </a:xfrm>
          <a:prstGeom prst="rect">
            <a:avLst/>
          </a:prstGeom>
        </p:spPr>
      </p:pic>
    </p:spTree>
    <p:extLst>
      <p:ext uri="{BB962C8B-B14F-4D97-AF65-F5344CB8AC3E}">
        <p14:creationId xmlns:p14="http://schemas.microsoft.com/office/powerpoint/2010/main" val="413805646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C6BC0-B355-050A-3BB3-97B315C49F90}"/>
              </a:ext>
            </a:extLst>
          </p:cNvPr>
          <p:cNvPicPr>
            <a:picLocks noChangeAspect="1"/>
          </p:cNvPicPr>
          <p:nvPr/>
        </p:nvPicPr>
        <p:blipFill>
          <a:blip r:embed="rId2"/>
          <a:stretch>
            <a:fillRect/>
          </a:stretch>
        </p:blipFill>
        <p:spPr>
          <a:xfrm>
            <a:off x="292305" y="149900"/>
            <a:ext cx="6640645" cy="4607971"/>
          </a:xfrm>
          <a:prstGeom prst="rect">
            <a:avLst/>
          </a:prstGeom>
        </p:spPr>
      </p:pic>
    </p:spTree>
    <p:extLst>
      <p:ext uri="{BB962C8B-B14F-4D97-AF65-F5344CB8AC3E}">
        <p14:creationId xmlns:p14="http://schemas.microsoft.com/office/powerpoint/2010/main" val="22799798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6D9A5-B522-E5DC-0230-353D9FE6741C}"/>
              </a:ext>
            </a:extLst>
          </p:cNvPr>
          <p:cNvPicPr>
            <a:picLocks noChangeAspect="1"/>
          </p:cNvPicPr>
          <p:nvPr/>
        </p:nvPicPr>
        <p:blipFill>
          <a:blip r:embed="rId2"/>
          <a:stretch>
            <a:fillRect/>
          </a:stretch>
        </p:blipFill>
        <p:spPr>
          <a:xfrm>
            <a:off x="232876" y="1571625"/>
            <a:ext cx="7026565" cy="1762125"/>
          </a:xfrm>
          <a:prstGeom prst="rect">
            <a:avLst/>
          </a:prstGeom>
        </p:spPr>
      </p:pic>
    </p:spTree>
    <p:extLst>
      <p:ext uri="{BB962C8B-B14F-4D97-AF65-F5344CB8AC3E}">
        <p14:creationId xmlns:p14="http://schemas.microsoft.com/office/powerpoint/2010/main" val="74889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4513">
              <a:srgbClr val="C00000"/>
            </a:gs>
            <a:gs pos="0">
              <a:srgbClr val="760000"/>
            </a:gs>
          </a:gsLst>
          <a:lin ang="5400000" scaled="0"/>
        </a:gra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3668E4ED-9EB9-4D72-BD6C-15B301832302}"/>
              </a:ext>
            </a:extLst>
          </p:cNvPr>
          <p:cNvGrpSpPr/>
          <p:nvPr/>
        </p:nvGrpSpPr>
        <p:grpSpPr>
          <a:xfrm>
            <a:off x="5486400" y="2526347"/>
            <a:ext cx="1520145" cy="1831341"/>
            <a:chOff x="4568711" y="2526347"/>
            <a:chExt cx="1520145" cy="1831341"/>
          </a:xfrm>
        </p:grpSpPr>
        <p:sp>
          <p:nvSpPr>
            <p:cNvPr id="64" name="Freeform: Shape 63">
              <a:extLst>
                <a:ext uri="{FF2B5EF4-FFF2-40B4-BE49-F238E27FC236}">
                  <a16:creationId xmlns:a16="http://schemas.microsoft.com/office/drawing/2014/main" id="{8059A97B-731C-46F2-AD84-161905731D1C}"/>
                </a:ext>
              </a:extLst>
            </p:cNvPr>
            <p:cNvSpPr/>
            <p:nvPr/>
          </p:nvSpPr>
          <p:spPr>
            <a:xfrm>
              <a:off x="4568711" y="2526347"/>
              <a:ext cx="1365250" cy="1831340"/>
            </a:xfrm>
            <a:custGeom>
              <a:avLst/>
              <a:gdLst>
                <a:gd name="connsiteX0" fmla="*/ 1346200 w 1365250"/>
                <a:gd name="connsiteY0" fmla="*/ 0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 name="connsiteX0" fmla="*/ 1358106 w 1365250"/>
                <a:gd name="connsiteY0" fmla="*/ 2381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 name="connsiteX0" fmla="*/ 1365250 w 1365250"/>
                <a:gd name="connsiteY0" fmla="*/ 2381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5250" h="1835150">
                  <a:moveTo>
                    <a:pt x="1365250" y="2381"/>
                  </a:moveTo>
                  <a:lnTo>
                    <a:pt x="0" y="0"/>
                  </a:lnTo>
                  <a:lnTo>
                    <a:pt x="0" y="1835150"/>
                  </a:lnTo>
                  <a:lnTo>
                    <a:pt x="1200150" y="1835150"/>
                  </a:lnTo>
                  <a:lnTo>
                    <a:pt x="1200150" y="1270000"/>
                  </a:lnTo>
                  <a:lnTo>
                    <a:pt x="1365250" y="1270000"/>
                  </a:lnTo>
                </a:path>
              </a:pathLst>
            </a:custGeom>
            <a:gradFill>
              <a:gsLst>
                <a:gs pos="10000">
                  <a:srgbClr val="8E8F8E"/>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1" name="Rectangle 60">
              <a:extLst>
                <a:ext uri="{FF2B5EF4-FFF2-40B4-BE49-F238E27FC236}">
                  <a16:creationId xmlns:a16="http://schemas.microsoft.com/office/drawing/2014/main" id="{8D230B73-A3A2-49C8-AC09-B2F1BD12A06D}"/>
                </a:ext>
              </a:extLst>
            </p:cNvPr>
            <p:cNvSpPr/>
            <p:nvPr/>
          </p:nvSpPr>
          <p:spPr>
            <a:xfrm>
              <a:off x="5769770" y="3790950"/>
              <a:ext cx="319086" cy="566738"/>
            </a:xfrm>
            <a:prstGeom prst="rect">
              <a:avLst/>
            </a:prstGeom>
            <a:gradFill>
              <a:gsLst>
                <a:gs pos="10000">
                  <a:schemeClr val="bg2"/>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52" name="Freeform: Shape 51">
            <a:extLst>
              <a:ext uri="{FF2B5EF4-FFF2-40B4-BE49-F238E27FC236}">
                <a16:creationId xmlns:a16="http://schemas.microsoft.com/office/drawing/2014/main" id="{13EEE363-F648-480E-B9D3-E298226D60A5}"/>
              </a:ext>
            </a:extLst>
          </p:cNvPr>
          <p:cNvSpPr/>
          <p:nvPr/>
        </p:nvSpPr>
        <p:spPr>
          <a:xfrm>
            <a:off x="8009178" y="3859212"/>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7" name="Freeform: Shape 56">
            <a:extLst>
              <a:ext uri="{FF2B5EF4-FFF2-40B4-BE49-F238E27FC236}">
                <a16:creationId xmlns:a16="http://schemas.microsoft.com/office/drawing/2014/main" id="{165645F5-413F-4706-AABA-962073305C0B}"/>
              </a:ext>
            </a:extLst>
          </p:cNvPr>
          <p:cNvSpPr/>
          <p:nvPr/>
        </p:nvSpPr>
        <p:spPr>
          <a:xfrm>
            <a:off x="7683934" y="3859212"/>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8" name="Freeform: Shape 57">
            <a:extLst>
              <a:ext uri="{FF2B5EF4-FFF2-40B4-BE49-F238E27FC236}">
                <a16:creationId xmlns:a16="http://schemas.microsoft.com/office/drawing/2014/main" id="{27364714-D13E-41AB-BEB3-2C642088FA6A}"/>
              </a:ext>
            </a:extLst>
          </p:cNvPr>
          <p:cNvSpPr/>
          <p:nvPr/>
        </p:nvSpPr>
        <p:spPr>
          <a:xfrm>
            <a:off x="7358690" y="3859212"/>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9" name="Freeform: Shape 58">
            <a:extLst>
              <a:ext uri="{FF2B5EF4-FFF2-40B4-BE49-F238E27FC236}">
                <a16:creationId xmlns:a16="http://schemas.microsoft.com/office/drawing/2014/main" id="{D0A800E5-EF03-43C5-9080-002C4C9EC777}"/>
              </a:ext>
            </a:extLst>
          </p:cNvPr>
          <p:cNvSpPr/>
          <p:nvPr/>
        </p:nvSpPr>
        <p:spPr>
          <a:xfrm>
            <a:off x="7033446" y="3859212"/>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6" name="Freeform: Shape 65">
            <a:extLst>
              <a:ext uri="{FF2B5EF4-FFF2-40B4-BE49-F238E27FC236}">
                <a16:creationId xmlns:a16="http://schemas.microsoft.com/office/drawing/2014/main" id="{365BDC72-F3FC-42B7-8BC5-53F7105B9A29}"/>
              </a:ext>
            </a:extLst>
          </p:cNvPr>
          <p:cNvSpPr/>
          <p:nvPr/>
        </p:nvSpPr>
        <p:spPr>
          <a:xfrm>
            <a:off x="6835391" y="1237297"/>
            <a:ext cx="1371600" cy="3120390"/>
          </a:xfrm>
          <a:custGeom>
            <a:avLst/>
            <a:gdLst>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1450 w 1371600"/>
              <a:gd name="connsiteY5" fmla="*/ 2552700 h 3117850"/>
              <a:gd name="connsiteX6" fmla="*/ 12700 w 1371600"/>
              <a:gd name="connsiteY6" fmla="*/ 2552700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1450 w 1371600"/>
              <a:gd name="connsiteY5" fmla="*/ 2552700 h 3117850"/>
              <a:gd name="connsiteX6" fmla="*/ 7938 w 1371600"/>
              <a:gd name="connsiteY6" fmla="*/ 2559839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1 w 1371600"/>
              <a:gd name="connsiteY5" fmla="*/ 2564598 h 3117850"/>
              <a:gd name="connsiteX6" fmla="*/ 7938 w 1371600"/>
              <a:gd name="connsiteY6" fmla="*/ 2559839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1 w 1371600"/>
              <a:gd name="connsiteY5" fmla="*/ 2564598 h 3117850"/>
              <a:gd name="connsiteX6" fmla="*/ 12701 w 1371600"/>
              <a:gd name="connsiteY6" fmla="*/ 2557461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476563 h 3117850"/>
              <a:gd name="connsiteX6" fmla="*/ 12701 w 1371600"/>
              <a:gd name="connsiteY6" fmla="*/ 2557461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476563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2701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7464 w 1371600"/>
              <a:gd name="connsiteY6" fmla="*/ 2398048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9846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7462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5082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2704 h 31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3117850">
                <a:moveTo>
                  <a:pt x="0" y="1301750"/>
                </a:moveTo>
                <a:lnTo>
                  <a:pt x="0" y="0"/>
                </a:lnTo>
                <a:lnTo>
                  <a:pt x="1371600" y="0"/>
                </a:lnTo>
                <a:lnTo>
                  <a:pt x="1371600" y="3117850"/>
                </a:lnTo>
                <a:lnTo>
                  <a:pt x="171450" y="3117850"/>
                </a:lnTo>
                <a:cubicBezTo>
                  <a:pt x="172244" y="2933433"/>
                  <a:pt x="173038" y="2737120"/>
                  <a:pt x="173832" y="2552703"/>
                </a:cubicBezTo>
                <a:lnTo>
                  <a:pt x="12702" y="2552704"/>
                </a:lnTo>
              </a:path>
            </a:pathLst>
          </a:custGeom>
          <a:gradFill>
            <a:gsLst>
              <a:gs pos="10000">
                <a:schemeClr val="bg2"/>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C982155E-A826-4EF4-804D-33F1C875A7EB}"/>
              </a:ext>
            </a:extLst>
          </p:cNvPr>
          <p:cNvSpPr/>
          <p:nvPr/>
        </p:nvSpPr>
        <p:spPr>
          <a:xfrm>
            <a:off x="5728494"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F086AB6E-47D8-4978-AE29-795C6EB8BE59}"/>
              </a:ext>
            </a:extLst>
          </p:cNvPr>
          <p:cNvSpPr/>
          <p:nvPr/>
        </p:nvSpPr>
        <p:spPr>
          <a:xfrm>
            <a:off x="6288891"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ectangle 6">
            <a:extLst>
              <a:ext uri="{FF2B5EF4-FFF2-40B4-BE49-F238E27FC236}">
                <a16:creationId xmlns:a16="http://schemas.microsoft.com/office/drawing/2014/main" id="{2680C97E-A648-4B01-AD39-FC04B7E295B5}"/>
              </a:ext>
            </a:extLst>
          </p:cNvPr>
          <p:cNvSpPr/>
          <p:nvPr/>
        </p:nvSpPr>
        <p:spPr>
          <a:xfrm>
            <a:off x="5728494"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ectangle 7">
            <a:extLst>
              <a:ext uri="{FF2B5EF4-FFF2-40B4-BE49-F238E27FC236}">
                <a16:creationId xmlns:a16="http://schemas.microsoft.com/office/drawing/2014/main" id="{EB201DBB-5526-489C-9674-9C96FE073E13}"/>
              </a:ext>
            </a:extLst>
          </p:cNvPr>
          <p:cNvSpPr/>
          <p:nvPr/>
        </p:nvSpPr>
        <p:spPr>
          <a:xfrm>
            <a:off x="6288891"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9DF4539E-E2B9-47A9-80F2-BC2A26331B3E}"/>
              </a:ext>
            </a:extLst>
          </p:cNvPr>
          <p:cNvSpPr/>
          <p:nvPr/>
        </p:nvSpPr>
        <p:spPr>
          <a:xfrm>
            <a:off x="7078541" y="149678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957F3E31-C15F-4110-996A-A3FF9B9D40E7}"/>
              </a:ext>
            </a:extLst>
          </p:cNvPr>
          <p:cNvSpPr/>
          <p:nvPr/>
        </p:nvSpPr>
        <p:spPr>
          <a:xfrm>
            <a:off x="7638937" y="149678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0F88905E-1000-4079-8EA5-AD763CA70B3D}"/>
              </a:ext>
            </a:extLst>
          </p:cNvPr>
          <p:cNvSpPr/>
          <p:nvPr/>
        </p:nvSpPr>
        <p:spPr>
          <a:xfrm>
            <a:off x="7078541" y="213413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90AD873D-4EAA-43B1-BD35-476EA6A8A18A}"/>
              </a:ext>
            </a:extLst>
          </p:cNvPr>
          <p:cNvSpPr/>
          <p:nvPr/>
        </p:nvSpPr>
        <p:spPr>
          <a:xfrm>
            <a:off x="7638937" y="213413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AD4896FF-1129-43D4-B0EE-27771679F9AE}"/>
              </a:ext>
            </a:extLst>
          </p:cNvPr>
          <p:cNvSpPr/>
          <p:nvPr/>
        </p:nvSpPr>
        <p:spPr>
          <a:xfrm>
            <a:off x="7078541"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1B53F75D-0392-4E59-9587-8483903F62BB}"/>
              </a:ext>
            </a:extLst>
          </p:cNvPr>
          <p:cNvSpPr/>
          <p:nvPr/>
        </p:nvSpPr>
        <p:spPr>
          <a:xfrm>
            <a:off x="7638937"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68026D23-F83A-40B6-82AC-20D9C1A397B1}"/>
              </a:ext>
            </a:extLst>
          </p:cNvPr>
          <p:cNvSpPr/>
          <p:nvPr/>
        </p:nvSpPr>
        <p:spPr>
          <a:xfrm>
            <a:off x="7078541"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C6ADA33B-7997-4401-B4B6-F26ECB78A735}"/>
              </a:ext>
            </a:extLst>
          </p:cNvPr>
          <p:cNvSpPr/>
          <p:nvPr/>
        </p:nvSpPr>
        <p:spPr>
          <a:xfrm>
            <a:off x="7638937"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2" name="Chord 41">
            <a:extLst>
              <a:ext uri="{FF2B5EF4-FFF2-40B4-BE49-F238E27FC236}">
                <a16:creationId xmlns:a16="http://schemas.microsoft.com/office/drawing/2014/main" id="{26BA3566-61E1-4475-8647-E3FD5DA00F34}"/>
              </a:ext>
            </a:extLst>
          </p:cNvPr>
          <p:cNvSpPr/>
          <p:nvPr/>
        </p:nvSpPr>
        <p:spPr>
          <a:xfrm rot="18982113">
            <a:off x="6348260" y="2676536"/>
            <a:ext cx="199406" cy="199406"/>
          </a:xfrm>
          <a:prstGeom prst="chord">
            <a:avLst>
              <a:gd name="adj1" fmla="val 2606548"/>
              <a:gd name="adj2" fmla="val 13457388"/>
            </a:avLst>
          </a:prstGeom>
          <a:solidFill>
            <a:srgbClr val="FF0000"/>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3" name="Chord 42">
            <a:extLst>
              <a:ext uri="{FF2B5EF4-FFF2-40B4-BE49-F238E27FC236}">
                <a16:creationId xmlns:a16="http://schemas.microsoft.com/office/drawing/2014/main" id="{57AAC70F-5C09-4526-9F56-70D7CA21105D}"/>
              </a:ext>
            </a:extLst>
          </p:cNvPr>
          <p:cNvSpPr/>
          <p:nvPr/>
        </p:nvSpPr>
        <p:spPr>
          <a:xfrm rot="18982113">
            <a:off x="7136067" y="2038025"/>
            <a:ext cx="199406" cy="199406"/>
          </a:xfrm>
          <a:prstGeom prst="chord">
            <a:avLst>
              <a:gd name="adj1" fmla="val 2606548"/>
              <a:gd name="adj2" fmla="val 13457388"/>
            </a:avLst>
          </a:prstGeom>
          <a:solidFill>
            <a:srgbClr val="FF0000"/>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4" name="Chord 43">
            <a:extLst>
              <a:ext uri="{FF2B5EF4-FFF2-40B4-BE49-F238E27FC236}">
                <a16:creationId xmlns:a16="http://schemas.microsoft.com/office/drawing/2014/main" id="{7C59C22E-2617-45D2-B786-8E70C87A2E0E}"/>
              </a:ext>
            </a:extLst>
          </p:cNvPr>
          <p:cNvSpPr/>
          <p:nvPr/>
        </p:nvSpPr>
        <p:spPr>
          <a:xfrm rot="18982113">
            <a:off x="7138225" y="1405387"/>
            <a:ext cx="199406" cy="199406"/>
          </a:xfrm>
          <a:prstGeom prst="chord">
            <a:avLst>
              <a:gd name="adj1" fmla="val 2606548"/>
              <a:gd name="adj2" fmla="val 13457388"/>
            </a:avLst>
          </a:prstGeom>
          <a:solidFill>
            <a:srgbClr val="FF0000"/>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5" name="Chord 44">
            <a:extLst>
              <a:ext uri="{FF2B5EF4-FFF2-40B4-BE49-F238E27FC236}">
                <a16:creationId xmlns:a16="http://schemas.microsoft.com/office/drawing/2014/main" id="{C238A2EA-C967-473A-B3D7-A0845E6FA45F}"/>
              </a:ext>
            </a:extLst>
          </p:cNvPr>
          <p:cNvSpPr/>
          <p:nvPr/>
        </p:nvSpPr>
        <p:spPr>
          <a:xfrm rot="18982113">
            <a:off x="6350641" y="3317047"/>
            <a:ext cx="199406" cy="199406"/>
          </a:xfrm>
          <a:prstGeom prst="chord">
            <a:avLst>
              <a:gd name="adj1" fmla="val 2606548"/>
              <a:gd name="adj2" fmla="val 13457388"/>
            </a:avLst>
          </a:prstGeom>
          <a:solidFill>
            <a:srgbClr val="FF0000"/>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8" name="Freeform: Shape 47">
            <a:extLst>
              <a:ext uri="{FF2B5EF4-FFF2-40B4-BE49-F238E27FC236}">
                <a16:creationId xmlns:a16="http://schemas.microsoft.com/office/drawing/2014/main" id="{CFCCD720-27DC-45DB-B8E5-B53D5BF4EB30}"/>
              </a:ext>
            </a:extLst>
          </p:cNvPr>
          <p:cNvSpPr/>
          <p:nvPr/>
        </p:nvSpPr>
        <p:spPr>
          <a:xfrm>
            <a:off x="5795825" y="2887142"/>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Freeform: Shape 52">
            <a:extLst>
              <a:ext uri="{FF2B5EF4-FFF2-40B4-BE49-F238E27FC236}">
                <a16:creationId xmlns:a16="http://schemas.microsoft.com/office/drawing/2014/main" id="{34B84B9E-D9B3-4395-971A-652C95B45998}"/>
              </a:ext>
            </a:extLst>
          </p:cNvPr>
          <p:cNvSpPr/>
          <p:nvPr/>
        </p:nvSpPr>
        <p:spPr>
          <a:xfrm>
            <a:off x="7706268" y="1612452"/>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4" name="Freeform: Shape 53">
            <a:extLst>
              <a:ext uri="{FF2B5EF4-FFF2-40B4-BE49-F238E27FC236}">
                <a16:creationId xmlns:a16="http://schemas.microsoft.com/office/drawing/2014/main" id="{4F5470AF-91EE-44F3-91DE-3BB9BE63EB91}"/>
              </a:ext>
            </a:extLst>
          </p:cNvPr>
          <p:cNvSpPr/>
          <p:nvPr/>
        </p:nvSpPr>
        <p:spPr>
          <a:xfrm>
            <a:off x="7142306" y="3524487"/>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5" name="Freeform: Shape 54">
            <a:extLst>
              <a:ext uri="{FF2B5EF4-FFF2-40B4-BE49-F238E27FC236}">
                <a16:creationId xmlns:a16="http://schemas.microsoft.com/office/drawing/2014/main" id="{567261D8-1DDB-457C-8D3E-F90A1798AD06}"/>
              </a:ext>
            </a:extLst>
          </p:cNvPr>
          <p:cNvSpPr/>
          <p:nvPr/>
        </p:nvSpPr>
        <p:spPr>
          <a:xfrm>
            <a:off x="7706268" y="2249797"/>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4" name="Title 8">
            <a:extLst>
              <a:ext uri="{FF2B5EF4-FFF2-40B4-BE49-F238E27FC236}">
                <a16:creationId xmlns:a16="http://schemas.microsoft.com/office/drawing/2014/main" id="{B64915B9-ECC1-4CD6-8C67-CC8029F9B299}"/>
              </a:ext>
            </a:extLst>
          </p:cNvPr>
          <p:cNvSpPr txBox="1">
            <a:spLocks/>
          </p:cNvSpPr>
          <p:nvPr/>
        </p:nvSpPr>
        <p:spPr>
          <a:xfrm>
            <a:off x="351950" y="2753047"/>
            <a:ext cx="2289650"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A fire drill is a boring routine where we make everyone take the stairs </a:t>
            </a:r>
            <a:r>
              <a:rPr kumimoji="0" lang="en-US" sz="1600" b="0" i="0" u="none" strike="noStrike" kern="1200" cap="none" spc="0" normalizeH="0" baseline="0" noProof="0">
                <a:ln>
                  <a:noFill/>
                </a:ln>
                <a:solidFill>
                  <a:prstClr val="white"/>
                </a:solidFill>
                <a:effectLst/>
                <a:uLnTx/>
                <a:uFillTx/>
                <a:latin typeface="Arial"/>
                <a:ea typeface="+mj-ea"/>
                <a:cs typeface="Arial"/>
              </a:rPr>
              <a:t>and assemble in the parking lot</a:t>
            </a:r>
            <a:endParaRPr kumimoji="0" lang="en-US" sz="1600" b="0" i="0" u="none" strike="noStrike" kern="1200" cap="none" spc="0" normalizeH="0" baseline="0" noProof="0" dirty="0">
              <a:ln>
                <a:noFill/>
              </a:ln>
              <a:solidFill>
                <a:prstClr val="white"/>
              </a:solidFill>
              <a:effectLst/>
              <a:uLnTx/>
              <a:uFillTx/>
              <a:latin typeface="Arial"/>
              <a:ea typeface="+mj-ea"/>
              <a:cs typeface="Arial"/>
            </a:endParaRPr>
          </a:p>
        </p:txBody>
      </p:sp>
      <p:sp>
        <p:nvSpPr>
          <p:cNvPr id="75" name="Title 8">
            <a:extLst>
              <a:ext uri="{FF2B5EF4-FFF2-40B4-BE49-F238E27FC236}">
                <a16:creationId xmlns:a16="http://schemas.microsoft.com/office/drawing/2014/main" id="{D2486E74-F198-4AED-B006-A65DCEBFAE4D}"/>
              </a:ext>
            </a:extLst>
          </p:cNvPr>
          <p:cNvSpPr txBox="1">
            <a:spLocks/>
          </p:cNvSpPr>
          <p:nvPr/>
        </p:nvSpPr>
        <p:spPr>
          <a:xfrm>
            <a:off x="336789" y="1449895"/>
            <a:ext cx="3295759"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j-ea"/>
              <a:cs typeface="Arial"/>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People</a:t>
            </a:r>
            <a:br>
              <a:rPr kumimoji="0" lang="en-US" sz="2800" b="1" i="0" u="none" strike="noStrike" kern="1200" cap="none" spc="0" normalizeH="0" baseline="0" noProof="0" dirty="0">
                <a:ln>
                  <a:noFill/>
                </a:ln>
                <a:solidFill>
                  <a:prstClr val="white"/>
                </a:solidFill>
                <a:effectLst/>
                <a:uLnTx/>
                <a:uFillTx/>
                <a:latin typeface="Arial"/>
                <a:ea typeface="+mj-ea"/>
                <a:cs typeface="Arial"/>
              </a:rPr>
            </a:br>
            <a:r>
              <a:rPr kumimoji="0" lang="en-US" sz="2800" b="1" i="0" u="none" strike="noStrike" kern="1200" cap="none" spc="0" normalizeH="0" baseline="0" noProof="0" dirty="0">
                <a:ln>
                  <a:noFill/>
                </a:ln>
                <a:solidFill>
                  <a:prstClr val="white"/>
                </a:solidFill>
                <a:effectLst/>
                <a:uLnTx/>
                <a:uFillTx/>
                <a:latin typeface="Arial"/>
                <a:ea typeface="+mj-ea"/>
                <a:cs typeface="Arial"/>
              </a:rPr>
              <a:t>Training</a:t>
            </a:r>
          </a:p>
        </p:txBody>
      </p:sp>
      <p:sp>
        <p:nvSpPr>
          <p:cNvPr id="77" name="Isosceles Triangle 76">
            <a:extLst>
              <a:ext uri="{FF2B5EF4-FFF2-40B4-BE49-F238E27FC236}">
                <a16:creationId xmlns:a16="http://schemas.microsoft.com/office/drawing/2014/main" id="{BE25CB8D-BA69-463E-8623-61028DE03D78}"/>
              </a:ext>
            </a:extLst>
          </p:cNvPr>
          <p:cNvSpPr/>
          <p:nvPr/>
        </p:nvSpPr>
        <p:spPr>
          <a:xfrm>
            <a:off x="5829426" y="1562631"/>
            <a:ext cx="662940" cy="571500"/>
          </a:xfrm>
          <a:prstGeom prst="triangle">
            <a:avLst/>
          </a:prstGeom>
          <a:gradFill>
            <a:gsLst>
              <a:gs pos="10000">
                <a:srgbClr val="D7A6A6"/>
              </a:gs>
              <a:gs pos="100000">
                <a:srgbClr val="D65A5A"/>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18288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mn-ea"/>
                <a:cs typeface="+mn-cs"/>
              </a:rPr>
              <a:t>!</a:t>
            </a:r>
          </a:p>
        </p:txBody>
      </p:sp>
      <p:sp>
        <p:nvSpPr>
          <p:cNvPr id="2" name="Oval 1">
            <a:extLst>
              <a:ext uri="{FF2B5EF4-FFF2-40B4-BE49-F238E27FC236}">
                <a16:creationId xmlns:a16="http://schemas.microsoft.com/office/drawing/2014/main" id="{B0C7CDED-905A-4D99-8A19-7A5B5F5BBC04}"/>
              </a:ext>
            </a:extLst>
          </p:cNvPr>
          <p:cNvSpPr/>
          <p:nvPr/>
        </p:nvSpPr>
        <p:spPr>
          <a:xfrm>
            <a:off x="4320540" y="2875176"/>
            <a:ext cx="618176" cy="618176"/>
          </a:xfrm>
          <a:prstGeom prst="ellipse">
            <a:avLst/>
          </a:prstGeom>
          <a:gradFill>
            <a:gsLst>
              <a:gs pos="10000">
                <a:schemeClr val="accent4"/>
              </a:gs>
              <a:gs pos="100000">
                <a:schemeClr val="accent4">
                  <a:lumMod val="60000"/>
                  <a:lumOff val="40000"/>
                </a:schemeClr>
              </a:gs>
            </a:gsLst>
            <a:lin ang="5400000" scaled="0"/>
          </a:gra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reeform: Shape 2">
            <a:extLst>
              <a:ext uri="{FF2B5EF4-FFF2-40B4-BE49-F238E27FC236}">
                <a16:creationId xmlns:a16="http://schemas.microsoft.com/office/drawing/2014/main" id="{6642DC3D-B87E-49DA-8945-17407FD9733F}"/>
              </a:ext>
            </a:extLst>
          </p:cNvPr>
          <p:cNvSpPr/>
          <p:nvPr/>
        </p:nvSpPr>
        <p:spPr>
          <a:xfrm>
            <a:off x="4485870" y="3077846"/>
            <a:ext cx="287516" cy="212837"/>
          </a:xfrm>
          <a:custGeom>
            <a:avLst/>
            <a:gdLst>
              <a:gd name="connsiteX0" fmla="*/ 554400 w 554400"/>
              <a:gd name="connsiteY0" fmla="*/ 0 h 410400"/>
              <a:gd name="connsiteX1" fmla="*/ 144000 w 554400"/>
              <a:gd name="connsiteY1" fmla="*/ 410400 h 410400"/>
              <a:gd name="connsiteX2" fmla="*/ 0 w 554400"/>
              <a:gd name="connsiteY2" fmla="*/ 266400 h 410400"/>
            </a:gdLst>
            <a:ahLst/>
            <a:cxnLst>
              <a:cxn ang="0">
                <a:pos x="connsiteX0" y="connsiteY0"/>
              </a:cxn>
              <a:cxn ang="0">
                <a:pos x="connsiteX1" y="connsiteY1"/>
              </a:cxn>
              <a:cxn ang="0">
                <a:pos x="connsiteX2" y="connsiteY2"/>
              </a:cxn>
            </a:cxnLst>
            <a:rect l="l" t="t" r="r" b="b"/>
            <a:pathLst>
              <a:path w="554400" h="410400">
                <a:moveTo>
                  <a:pt x="554400" y="0"/>
                </a:moveTo>
                <a:lnTo>
                  <a:pt x="144000" y="410400"/>
                </a:lnTo>
                <a:lnTo>
                  <a:pt x="0" y="266400"/>
                </a:lnTo>
              </a:path>
            </a:pathLst>
          </a:custGeom>
          <a:noFill/>
          <a:ln w="444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 name="Oval 40">
            <a:extLst>
              <a:ext uri="{FF2B5EF4-FFF2-40B4-BE49-F238E27FC236}">
                <a16:creationId xmlns:a16="http://schemas.microsoft.com/office/drawing/2014/main" id="{B7123BAC-ECA8-4489-88F2-268258ADD26F}"/>
              </a:ext>
            </a:extLst>
          </p:cNvPr>
          <p:cNvSpPr/>
          <p:nvPr/>
        </p:nvSpPr>
        <p:spPr>
          <a:xfrm>
            <a:off x="4320156" y="2875176"/>
            <a:ext cx="618176" cy="618176"/>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70307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50"/>
                                        <p:tgtEl>
                                          <p:spTgt spid="77"/>
                                        </p:tgtEl>
                                      </p:cBhvr>
                                    </p:animEffect>
                                  </p:childTnLst>
                                </p:cTn>
                              </p:par>
                              <p:par>
                                <p:cTn id="8" presetID="42" presetClass="path" presetSubtype="0" accel="50000" decel="50000" fill="hold" grpId="1" nodeType="withEffect">
                                  <p:stCondLst>
                                    <p:cond delay="0"/>
                                  </p:stCondLst>
                                  <p:childTnLst>
                                    <p:animMotion origin="layout" path="M -4.72222E-6 7.40741E-7 L -4.72222E-6 0.04969 " pathEditMode="relative" rAng="0" ptsTypes="AA">
                                      <p:cBhvr>
                                        <p:cTn id="9" dur="500" spd="-100000" fill="hold"/>
                                        <p:tgtEl>
                                          <p:spTgt spid="77"/>
                                        </p:tgtEl>
                                        <p:attrNameLst>
                                          <p:attrName>ppt_x</p:attrName>
                                          <p:attrName>ppt_y</p:attrName>
                                        </p:attrNameLst>
                                      </p:cBhvr>
                                      <p:rCtr x="0" y="2469"/>
                                    </p:animMotion>
                                  </p:childTnLst>
                                </p:cTn>
                              </p:par>
                              <p:par>
                                <p:cTn id="10" presetID="1" presetClass="emph" presetSubtype="2" autoRev="1" fill="hold" nodeType="withEffect">
                                  <p:stCondLst>
                                    <p:cond delay="0"/>
                                  </p:stCondLst>
                                  <p:childTnLst>
                                    <p:animClr clrSpc="rgb" dir="cw">
                                      <p:cBhvr>
                                        <p:cTn id="11" dur="500" fill="hold"/>
                                        <p:tgtEl>
                                          <p:spTgt spid="44"/>
                                        </p:tgtEl>
                                        <p:attrNameLst>
                                          <p:attrName>fillcolor</p:attrName>
                                        </p:attrNameLst>
                                      </p:cBhvr>
                                      <p:to>
                                        <a:srgbClr val="FFFFFF"/>
                                      </p:to>
                                    </p:animClr>
                                    <p:set>
                                      <p:cBhvr>
                                        <p:cTn id="12" dur="500" fill="hold"/>
                                        <p:tgtEl>
                                          <p:spTgt spid="44"/>
                                        </p:tgtEl>
                                        <p:attrNameLst>
                                          <p:attrName>fill.type</p:attrName>
                                        </p:attrNameLst>
                                      </p:cBhvr>
                                      <p:to>
                                        <p:strVal val="solid"/>
                                      </p:to>
                                    </p:set>
                                    <p:set>
                                      <p:cBhvr>
                                        <p:cTn id="13" dur="500" fill="hold"/>
                                        <p:tgtEl>
                                          <p:spTgt spid="44"/>
                                        </p:tgtEl>
                                        <p:attrNameLst>
                                          <p:attrName>fill.on</p:attrName>
                                        </p:attrNameLst>
                                      </p:cBhvr>
                                      <p:to>
                                        <p:strVal val="true"/>
                                      </p:to>
                                    </p:set>
                                  </p:childTnLst>
                                </p:cTn>
                              </p:par>
                              <p:par>
                                <p:cTn id="14" presetID="1" presetClass="emph" presetSubtype="2" autoRev="1" fill="hold" nodeType="withEffect">
                                  <p:stCondLst>
                                    <p:cond delay="0"/>
                                  </p:stCondLst>
                                  <p:childTnLst>
                                    <p:animClr clrSpc="rgb" dir="cw">
                                      <p:cBhvr>
                                        <p:cTn id="15" dur="500" fill="hold"/>
                                        <p:tgtEl>
                                          <p:spTgt spid="43"/>
                                        </p:tgtEl>
                                        <p:attrNameLst>
                                          <p:attrName>fillcolor</p:attrName>
                                        </p:attrNameLst>
                                      </p:cBhvr>
                                      <p:to>
                                        <a:srgbClr val="FFFFFF"/>
                                      </p:to>
                                    </p:animClr>
                                    <p:set>
                                      <p:cBhvr>
                                        <p:cTn id="16" dur="500" fill="hold"/>
                                        <p:tgtEl>
                                          <p:spTgt spid="43"/>
                                        </p:tgtEl>
                                        <p:attrNameLst>
                                          <p:attrName>fill.type</p:attrName>
                                        </p:attrNameLst>
                                      </p:cBhvr>
                                      <p:to>
                                        <p:strVal val="solid"/>
                                      </p:to>
                                    </p:set>
                                    <p:set>
                                      <p:cBhvr>
                                        <p:cTn id="17" dur="500" fill="hold"/>
                                        <p:tgtEl>
                                          <p:spTgt spid="43"/>
                                        </p:tgtEl>
                                        <p:attrNameLst>
                                          <p:attrName>fill.on</p:attrName>
                                        </p:attrNameLst>
                                      </p:cBhvr>
                                      <p:to>
                                        <p:strVal val="true"/>
                                      </p:to>
                                    </p:set>
                                  </p:childTnLst>
                                </p:cTn>
                              </p:par>
                              <p:par>
                                <p:cTn id="18" presetID="1" presetClass="emph" presetSubtype="2" autoRev="1" fill="hold" nodeType="withEffect">
                                  <p:stCondLst>
                                    <p:cond delay="0"/>
                                  </p:stCondLst>
                                  <p:childTnLst>
                                    <p:animClr clrSpc="rgb" dir="cw">
                                      <p:cBhvr>
                                        <p:cTn id="19" dur="500" fill="hold"/>
                                        <p:tgtEl>
                                          <p:spTgt spid="42"/>
                                        </p:tgtEl>
                                        <p:attrNameLst>
                                          <p:attrName>fillcolor</p:attrName>
                                        </p:attrNameLst>
                                      </p:cBhvr>
                                      <p:to>
                                        <a:srgbClr val="FFFFFF"/>
                                      </p:to>
                                    </p:animClr>
                                    <p:set>
                                      <p:cBhvr>
                                        <p:cTn id="20" dur="500" fill="hold"/>
                                        <p:tgtEl>
                                          <p:spTgt spid="42"/>
                                        </p:tgtEl>
                                        <p:attrNameLst>
                                          <p:attrName>fill.type</p:attrName>
                                        </p:attrNameLst>
                                      </p:cBhvr>
                                      <p:to>
                                        <p:strVal val="solid"/>
                                      </p:to>
                                    </p:set>
                                    <p:set>
                                      <p:cBhvr>
                                        <p:cTn id="21" dur="500" fill="hold"/>
                                        <p:tgtEl>
                                          <p:spTgt spid="42"/>
                                        </p:tgtEl>
                                        <p:attrNameLst>
                                          <p:attrName>fill.on</p:attrName>
                                        </p:attrNameLst>
                                      </p:cBhvr>
                                      <p:to>
                                        <p:strVal val="true"/>
                                      </p:to>
                                    </p:set>
                                  </p:childTnLst>
                                </p:cTn>
                              </p:par>
                              <p:par>
                                <p:cTn id="22" presetID="1" presetClass="emph" presetSubtype="2" autoRev="1" fill="hold" nodeType="withEffect">
                                  <p:stCondLst>
                                    <p:cond delay="0"/>
                                  </p:stCondLst>
                                  <p:childTnLst>
                                    <p:animClr clrSpc="rgb" dir="cw">
                                      <p:cBhvr>
                                        <p:cTn id="23" dur="500" fill="hold"/>
                                        <p:tgtEl>
                                          <p:spTgt spid="45"/>
                                        </p:tgtEl>
                                        <p:attrNameLst>
                                          <p:attrName>fillcolor</p:attrName>
                                        </p:attrNameLst>
                                      </p:cBhvr>
                                      <p:to>
                                        <a:srgbClr val="FFFFFF"/>
                                      </p:to>
                                    </p:animClr>
                                    <p:set>
                                      <p:cBhvr>
                                        <p:cTn id="24" dur="500" fill="hold"/>
                                        <p:tgtEl>
                                          <p:spTgt spid="45"/>
                                        </p:tgtEl>
                                        <p:attrNameLst>
                                          <p:attrName>fill.type</p:attrName>
                                        </p:attrNameLst>
                                      </p:cBhvr>
                                      <p:to>
                                        <p:strVal val="solid"/>
                                      </p:to>
                                    </p:set>
                                    <p:set>
                                      <p:cBhvr>
                                        <p:cTn id="25" dur="500" fill="hold"/>
                                        <p:tgtEl>
                                          <p:spTgt spid="45"/>
                                        </p:tgtEl>
                                        <p:attrNameLst>
                                          <p:attrName>fill.on</p:attrName>
                                        </p:attrNameLst>
                                      </p:cBhvr>
                                      <p:to>
                                        <p:strVal val="true"/>
                                      </p:to>
                                    </p:set>
                                  </p:childTnLst>
                                </p:cTn>
                              </p:par>
                            </p:childTnLst>
                          </p:cTn>
                        </p:par>
                        <p:par>
                          <p:cTn id="26" fill="hold">
                            <p:stCondLst>
                              <p:cond delay="1000"/>
                            </p:stCondLst>
                            <p:childTnLst>
                              <p:par>
                                <p:cTn id="27" presetID="1" presetClass="emph" presetSubtype="2" autoRev="1" fill="hold" nodeType="afterEffect">
                                  <p:stCondLst>
                                    <p:cond delay="0"/>
                                  </p:stCondLst>
                                  <p:childTnLst>
                                    <p:animClr clrSpc="rgb" dir="cw">
                                      <p:cBhvr>
                                        <p:cTn id="28" dur="500" fill="hold"/>
                                        <p:tgtEl>
                                          <p:spTgt spid="44"/>
                                        </p:tgtEl>
                                        <p:attrNameLst>
                                          <p:attrName>fillcolor</p:attrName>
                                        </p:attrNameLst>
                                      </p:cBhvr>
                                      <p:to>
                                        <a:srgbClr val="FFFFFF"/>
                                      </p:to>
                                    </p:animClr>
                                    <p:set>
                                      <p:cBhvr>
                                        <p:cTn id="29" dur="500" fill="hold"/>
                                        <p:tgtEl>
                                          <p:spTgt spid="44"/>
                                        </p:tgtEl>
                                        <p:attrNameLst>
                                          <p:attrName>fill.type</p:attrName>
                                        </p:attrNameLst>
                                      </p:cBhvr>
                                      <p:to>
                                        <p:strVal val="solid"/>
                                      </p:to>
                                    </p:set>
                                    <p:set>
                                      <p:cBhvr>
                                        <p:cTn id="30" dur="500" fill="hold"/>
                                        <p:tgtEl>
                                          <p:spTgt spid="44"/>
                                        </p:tgtEl>
                                        <p:attrNameLst>
                                          <p:attrName>fill.on</p:attrName>
                                        </p:attrNameLst>
                                      </p:cBhvr>
                                      <p:to>
                                        <p:strVal val="true"/>
                                      </p:to>
                                    </p:set>
                                  </p:childTnLst>
                                </p:cTn>
                              </p:par>
                              <p:par>
                                <p:cTn id="31" presetID="1" presetClass="emph" presetSubtype="2" autoRev="1" fill="hold" nodeType="withEffect">
                                  <p:stCondLst>
                                    <p:cond delay="0"/>
                                  </p:stCondLst>
                                  <p:childTnLst>
                                    <p:animClr clrSpc="rgb" dir="cw">
                                      <p:cBhvr>
                                        <p:cTn id="32" dur="500" fill="hold"/>
                                        <p:tgtEl>
                                          <p:spTgt spid="43"/>
                                        </p:tgtEl>
                                        <p:attrNameLst>
                                          <p:attrName>fillcolor</p:attrName>
                                        </p:attrNameLst>
                                      </p:cBhvr>
                                      <p:to>
                                        <a:srgbClr val="FFFFFF"/>
                                      </p:to>
                                    </p:animClr>
                                    <p:set>
                                      <p:cBhvr>
                                        <p:cTn id="33" dur="500" fill="hold"/>
                                        <p:tgtEl>
                                          <p:spTgt spid="43"/>
                                        </p:tgtEl>
                                        <p:attrNameLst>
                                          <p:attrName>fill.type</p:attrName>
                                        </p:attrNameLst>
                                      </p:cBhvr>
                                      <p:to>
                                        <p:strVal val="solid"/>
                                      </p:to>
                                    </p:set>
                                    <p:set>
                                      <p:cBhvr>
                                        <p:cTn id="34" dur="500" fill="hold"/>
                                        <p:tgtEl>
                                          <p:spTgt spid="43"/>
                                        </p:tgtEl>
                                        <p:attrNameLst>
                                          <p:attrName>fill.on</p:attrName>
                                        </p:attrNameLst>
                                      </p:cBhvr>
                                      <p:to>
                                        <p:strVal val="true"/>
                                      </p:to>
                                    </p:set>
                                  </p:childTnLst>
                                </p:cTn>
                              </p:par>
                              <p:par>
                                <p:cTn id="35" presetID="1" presetClass="emph" presetSubtype="2" autoRev="1" fill="hold" nodeType="withEffect">
                                  <p:stCondLst>
                                    <p:cond delay="0"/>
                                  </p:stCondLst>
                                  <p:childTnLst>
                                    <p:animClr clrSpc="rgb" dir="cw">
                                      <p:cBhvr>
                                        <p:cTn id="36" dur="500" fill="hold"/>
                                        <p:tgtEl>
                                          <p:spTgt spid="42"/>
                                        </p:tgtEl>
                                        <p:attrNameLst>
                                          <p:attrName>fillcolor</p:attrName>
                                        </p:attrNameLst>
                                      </p:cBhvr>
                                      <p:to>
                                        <a:srgbClr val="FFFFFF"/>
                                      </p:to>
                                    </p:animClr>
                                    <p:set>
                                      <p:cBhvr>
                                        <p:cTn id="37" dur="500" fill="hold"/>
                                        <p:tgtEl>
                                          <p:spTgt spid="42"/>
                                        </p:tgtEl>
                                        <p:attrNameLst>
                                          <p:attrName>fill.type</p:attrName>
                                        </p:attrNameLst>
                                      </p:cBhvr>
                                      <p:to>
                                        <p:strVal val="solid"/>
                                      </p:to>
                                    </p:set>
                                    <p:set>
                                      <p:cBhvr>
                                        <p:cTn id="38" dur="500" fill="hold"/>
                                        <p:tgtEl>
                                          <p:spTgt spid="42"/>
                                        </p:tgtEl>
                                        <p:attrNameLst>
                                          <p:attrName>fill.on</p:attrName>
                                        </p:attrNameLst>
                                      </p:cBhvr>
                                      <p:to>
                                        <p:strVal val="true"/>
                                      </p:to>
                                    </p:set>
                                  </p:childTnLst>
                                </p:cTn>
                              </p:par>
                              <p:par>
                                <p:cTn id="39" presetID="1" presetClass="emph" presetSubtype="2" autoRev="1" fill="hold" nodeType="withEffect">
                                  <p:stCondLst>
                                    <p:cond delay="0"/>
                                  </p:stCondLst>
                                  <p:childTnLst>
                                    <p:animClr clrSpc="rgb" dir="cw">
                                      <p:cBhvr>
                                        <p:cTn id="40" dur="500" fill="hold"/>
                                        <p:tgtEl>
                                          <p:spTgt spid="45"/>
                                        </p:tgtEl>
                                        <p:attrNameLst>
                                          <p:attrName>fillcolor</p:attrName>
                                        </p:attrNameLst>
                                      </p:cBhvr>
                                      <p:to>
                                        <a:srgbClr val="FFFFFF"/>
                                      </p:to>
                                    </p:animClr>
                                    <p:set>
                                      <p:cBhvr>
                                        <p:cTn id="41" dur="500" fill="hold"/>
                                        <p:tgtEl>
                                          <p:spTgt spid="45"/>
                                        </p:tgtEl>
                                        <p:attrNameLst>
                                          <p:attrName>fill.type</p:attrName>
                                        </p:attrNameLst>
                                      </p:cBhvr>
                                      <p:to>
                                        <p:strVal val="solid"/>
                                      </p:to>
                                    </p:set>
                                    <p:set>
                                      <p:cBhvr>
                                        <p:cTn id="42" dur="500" fill="hold"/>
                                        <p:tgtEl>
                                          <p:spTgt spid="45"/>
                                        </p:tgtEl>
                                        <p:attrNameLst>
                                          <p:attrName>fill.on</p:attrName>
                                        </p:attrNameLst>
                                      </p:cBhvr>
                                      <p:to>
                                        <p:strVal val="true"/>
                                      </p:to>
                                    </p:set>
                                  </p:childTnLst>
                                </p:cTn>
                              </p:par>
                            </p:childTnLst>
                          </p:cTn>
                        </p:par>
                        <p:par>
                          <p:cTn id="43" fill="hold">
                            <p:stCondLst>
                              <p:cond delay="2000"/>
                            </p:stCondLst>
                            <p:childTnLst>
                              <p:par>
                                <p:cTn id="44" presetID="10" presetClass="exit" presetSubtype="0" fill="hold" grpId="0" nodeType="afterEffect">
                                  <p:stCondLst>
                                    <p:cond delay="0"/>
                                  </p:stCondLst>
                                  <p:childTnLst>
                                    <p:animEffect transition="out" filter="fade">
                                      <p:cBhvr>
                                        <p:cTn id="45" dur="250"/>
                                        <p:tgtEl>
                                          <p:spTgt spid="53"/>
                                        </p:tgtEl>
                                      </p:cBhvr>
                                    </p:animEffect>
                                    <p:set>
                                      <p:cBhvr>
                                        <p:cTn id="46" dur="1" fill="hold">
                                          <p:stCondLst>
                                            <p:cond delay="249"/>
                                          </p:stCondLst>
                                        </p:cTn>
                                        <p:tgtEl>
                                          <p:spTgt spid="5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250"/>
                                        <p:tgtEl>
                                          <p:spTgt spid="55"/>
                                        </p:tgtEl>
                                      </p:cBhvr>
                                    </p:animEffect>
                                    <p:set>
                                      <p:cBhvr>
                                        <p:cTn id="49" dur="1" fill="hold">
                                          <p:stCondLst>
                                            <p:cond delay="249"/>
                                          </p:stCondLst>
                                        </p:cTn>
                                        <p:tgtEl>
                                          <p:spTgt spid="55"/>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250"/>
                                        <p:tgtEl>
                                          <p:spTgt spid="54"/>
                                        </p:tgtEl>
                                      </p:cBhvr>
                                    </p:animEffect>
                                    <p:set>
                                      <p:cBhvr>
                                        <p:cTn id="52" dur="1" fill="hold">
                                          <p:stCondLst>
                                            <p:cond delay="249"/>
                                          </p:stCondLst>
                                        </p:cTn>
                                        <p:tgtEl>
                                          <p:spTgt spid="5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250"/>
                                        <p:tgtEl>
                                          <p:spTgt spid="48"/>
                                        </p:tgtEl>
                                      </p:cBhvr>
                                    </p:animEffect>
                                    <p:set>
                                      <p:cBhvr>
                                        <p:cTn id="55" dur="1" fill="hold">
                                          <p:stCondLst>
                                            <p:cond delay="249"/>
                                          </p:stCondLst>
                                        </p:cTn>
                                        <p:tgtEl>
                                          <p:spTgt spid="48"/>
                                        </p:tgtEl>
                                        <p:attrNameLst>
                                          <p:attrName>style.visibility</p:attrName>
                                        </p:attrNameLst>
                                      </p:cBhvr>
                                      <p:to>
                                        <p:strVal val="hidden"/>
                                      </p:to>
                                    </p:set>
                                  </p:childTnLst>
                                </p:cTn>
                              </p:par>
                              <p:par>
                                <p:cTn id="56" presetID="42" presetClass="path" presetSubtype="0" accel="50000" decel="50000" fill="hold" grpId="0" nodeType="withEffect">
                                  <p:stCondLst>
                                    <p:cond delay="0"/>
                                  </p:stCondLst>
                                  <p:childTnLst>
                                    <p:animMotion origin="layout" path="M -2.77778E-7 4.5679E-6 L -0.33142 4.5679E-6 " pathEditMode="relative" rAng="0" ptsTypes="AA">
                                      <p:cBhvr>
                                        <p:cTn id="57" dur="1500" fill="hold"/>
                                        <p:tgtEl>
                                          <p:spTgt spid="59"/>
                                        </p:tgtEl>
                                        <p:attrNameLst>
                                          <p:attrName>ppt_x</p:attrName>
                                          <p:attrName>ppt_y</p:attrName>
                                        </p:attrNameLst>
                                      </p:cBhvr>
                                      <p:rCtr x="-16580" y="0"/>
                                    </p:animMotion>
                                  </p:childTnLst>
                                </p:cTn>
                              </p:par>
                              <p:par>
                                <p:cTn id="58" presetID="42" presetClass="path" presetSubtype="0" accel="50000" decel="50000" fill="hold" grpId="0" nodeType="withEffect">
                                  <p:stCondLst>
                                    <p:cond delay="250"/>
                                  </p:stCondLst>
                                  <p:childTnLst>
                                    <p:animMotion origin="layout" path="M -5.55556E-7 4.5679E-6 L -0.33142 4.5679E-6 " pathEditMode="relative" rAng="0" ptsTypes="AA">
                                      <p:cBhvr>
                                        <p:cTn id="59" dur="1500" fill="hold"/>
                                        <p:tgtEl>
                                          <p:spTgt spid="58"/>
                                        </p:tgtEl>
                                        <p:attrNameLst>
                                          <p:attrName>ppt_x</p:attrName>
                                          <p:attrName>ppt_y</p:attrName>
                                        </p:attrNameLst>
                                      </p:cBhvr>
                                      <p:rCtr x="-16580" y="0"/>
                                    </p:animMotion>
                                  </p:childTnLst>
                                </p:cTn>
                              </p:par>
                              <p:par>
                                <p:cTn id="60" presetID="42" presetClass="path" presetSubtype="0" accel="50000" decel="50000" fill="hold" grpId="0" nodeType="withEffect">
                                  <p:stCondLst>
                                    <p:cond delay="500"/>
                                  </p:stCondLst>
                                  <p:childTnLst>
                                    <p:animMotion origin="layout" path="M -8.33333E-7 4.5679E-6 L -0.33142 4.5679E-6 " pathEditMode="relative" rAng="0" ptsTypes="AA">
                                      <p:cBhvr>
                                        <p:cTn id="61" dur="1500" fill="hold"/>
                                        <p:tgtEl>
                                          <p:spTgt spid="57"/>
                                        </p:tgtEl>
                                        <p:attrNameLst>
                                          <p:attrName>ppt_x</p:attrName>
                                          <p:attrName>ppt_y</p:attrName>
                                        </p:attrNameLst>
                                      </p:cBhvr>
                                      <p:rCtr x="-16580" y="0"/>
                                    </p:animMotion>
                                  </p:childTnLst>
                                </p:cTn>
                              </p:par>
                              <p:par>
                                <p:cTn id="62" presetID="42" presetClass="path" presetSubtype="0" accel="50000" decel="50000" fill="hold" grpId="0" nodeType="withEffect">
                                  <p:stCondLst>
                                    <p:cond delay="750"/>
                                  </p:stCondLst>
                                  <p:childTnLst>
                                    <p:animMotion origin="layout" path="M -1.11111E-6 4.5679E-6 L -0.33142 4.5679E-6 " pathEditMode="relative" rAng="0" ptsTypes="AA">
                                      <p:cBhvr>
                                        <p:cTn id="63" dur="1500" fill="hold"/>
                                        <p:tgtEl>
                                          <p:spTgt spid="52"/>
                                        </p:tgtEl>
                                        <p:attrNameLst>
                                          <p:attrName>ppt_x</p:attrName>
                                          <p:attrName>ppt_y</p:attrName>
                                        </p:attrNameLst>
                                      </p:cBhvr>
                                      <p:rCtr x="-16580" y="0"/>
                                    </p:animMotion>
                                  </p:childTnLst>
                                </p:cTn>
                              </p:par>
                              <p:par>
                                <p:cTn id="64" presetID="21" presetClass="entr" presetSubtype="1" fill="hold" grpId="0" nodeType="withEffect">
                                  <p:stCondLst>
                                    <p:cond delay="1500"/>
                                  </p:stCondLst>
                                  <p:childTnLst>
                                    <p:set>
                                      <p:cBhvr>
                                        <p:cTn id="65" dur="1" fill="hold">
                                          <p:stCondLst>
                                            <p:cond delay="0"/>
                                          </p:stCondLst>
                                        </p:cTn>
                                        <p:tgtEl>
                                          <p:spTgt spid="41"/>
                                        </p:tgtEl>
                                        <p:attrNameLst>
                                          <p:attrName>style.visibility</p:attrName>
                                        </p:attrNameLst>
                                      </p:cBhvr>
                                      <p:to>
                                        <p:strVal val="visible"/>
                                      </p:to>
                                    </p:set>
                                    <p:animEffect transition="in" filter="wheel(1)">
                                      <p:cBhvr>
                                        <p:cTn id="66" dur="500"/>
                                        <p:tgtEl>
                                          <p:spTgt spid="41"/>
                                        </p:tgtEl>
                                      </p:cBhvr>
                                    </p:animEffect>
                                  </p:childTnLst>
                                </p:cTn>
                              </p:par>
                              <p:par>
                                <p:cTn id="67" presetID="10" presetClass="exit" presetSubtype="0" fill="hold" grpId="2" nodeType="withEffect">
                                  <p:stCondLst>
                                    <p:cond delay="1500"/>
                                  </p:stCondLst>
                                  <p:childTnLst>
                                    <p:animEffect transition="out" filter="fade">
                                      <p:cBhvr>
                                        <p:cTn id="68" dur="500"/>
                                        <p:tgtEl>
                                          <p:spTgt spid="77"/>
                                        </p:tgtEl>
                                      </p:cBhvr>
                                    </p:animEffect>
                                    <p:set>
                                      <p:cBhvr>
                                        <p:cTn id="69" dur="1" fill="hold">
                                          <p:stCondLst>
                                            <p:cond delay="499"/>
                                          </p:stCondLst>
                                        </p:cTn>
                                        <p:tgtEl>
                                          <p:spTgt spid="77"/>
                                        </p:tgtEl>
                                        <p:attrNameLst>
                                          <p:attrName>style.visibility</p:attrName>
                                        </p:attrNameLst>
                                      </p:cBhvr>
                                      <p:to>
                                        <p:strVal val="hidden"/>
                                      </p:to>
                                    </p:set>
                                  </p:childTnLst>
                                </p:cTn>
                              </p:par>
                            </p:childTnLst>
                          </p:cTn>
                        </p:par>
                        <p:par>
                          <p:cTn id="70" fill="hold">
                            <p:stCondLst>
                              <p:cond delay="4250"/>
                            </p:stCondLst>
                            <p:childTnLst>
                              <p:par>
                                <p:cTn id="71" presetID="10" presetClass="entr" presetSubtype="0"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250" fill="hold"/>
                                        <p:tgtEl>
                                          <p:spTgt spid="3"/>
                                        </p:tgtEl>
                                        <p:attrNameLst>
                                          <p:attrName>ppt_w</p:attrName>
                                        </p:attrNameLst>
                                      </p:cBhvr>
                                      <p:tavLst>
                                        <p:tav tm="0">
                                          <p:val>
                                            <p:fltVal val="0"/>
                                          </p:val>
                                        </p:tav>
                                        <p:tav tm="100000">
                                          <p:val>
                                            <p:strVal val="#ppt_w"/>
                                          </p:val>
                                        </p:tav>
                                      </p:tavLst>
                                    </p:anim>
                                    <p:anim calcmode="lin" valueType="num">
                                      <p:cBhvr>
                                        <p:cTn id="77" dur="250" fill="hold"/>
                                        <p:tgtEl>
                                          <p:spTgt spid="3"/>
                                        </p:tgtEl>
                                        <p:attrNameLst>
                                          <p:attrName>ppt_h</p:attrName>
                                        </p:attrNameLst>
                                      </p:cBhvr>
                                      <p:tavLst>
                                        <p:tav tm="0">
                                          <p:val>
                                            <p:fltVal val="0"/>
                                          </p:val>
                                        </p:tav>
                                        <p:tav tm="100000">
                                          <p:val>
                                            <p:strVal val="#ppt_h"/>
                                          </p:val>
                                        </p:tav>
                                      </p:tavLst>
                                    </p:anim>
                                    <p:animEffect transition="in" filter="fade">
                                      <p:cBhvr>
                                        <p:cTn id="78"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7" grpId="0" animBg="1"/>
      <p:bldP spid="58" grpId="0" animBg="1"/>
      <p:bldP spid="59" grpId="0" animBg="1"/>
      <p:bldP spid="48" grpId="0" animBg="1"/>
      <p:bldP spid="53" grpId="0" animBg="1"/>
      <p:bldP spid="54" grpId="0" animBg="1"/>
      <p:bldP spid="55" grpId="0" animBg="1"/>
      <p:bldP spid="77" grpId="0" animBg="1"/>
      <p:bldP spid="77" grpId="1" animBg="1"/>
      <p:bldP spid="77" grpId="2" animBg="1"/>
      <p:bldP spid="2" grpId="0" animBg="1"/>
      <p:bldP spid="3"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4513">
              <a:srgbClr val="C00000"/>
            </a:gs>
            <a:gs pos="0">
              <a:srgbClr val="760000"/>
            </a:gs>
          </a:gsLst>
          <a:lin ang="5400000" scaled="0"/>
        </a:gradFill>
        <a:effectLst/>
      </p:bgPr>
    </p:bg>
    <p:spTree>
      <p:nvGrpSpPr>
        <p:cNvPr id="1" name=""/>
        <p:cNvGrpSpPr/>
        <p:nvPr/>
      </p:nvGrpSpPr>
      <p:grpSpPr>
        <a:xfrm>
          <a:off x="0" y="0"/>
          <a:ext cx="0" cy="0"/>
          <a:chOff x="0" y="0"/>
          <a:chExt cx="0" cy="0"/>
        </a:xfrm>
      </p:grpSpPr>
      <p:grpSp>
        <p:nvGrpSpPr>
          <p:cNvPr id="39" name="Graphic 22">
            <a:extLst>
              <a:ext uri="{FF2B5EF4-FFF2-40B4-BE49-F238E27FC236}">
                <a16:creationId xmlns:a16="http://schemas.microsoft.com/office/drawing/2014/main" id="{7BDF6D79-D226-49AB-9DDD-7F96416598C1}"/>
              </a:ext>
            </a:extLst>
          </p:cNvPr>
          <p:cNvGrpSpPr/>
          <p:nvPr/>
        </p:nvGrpSpPr>
        <p:grpSpPr>
          <a:xfrm>
            <a:off x="5757622" y="1728082"/>
            <a:ext cx="834716" cy="805169"/>
            <a:chOff x="4033837" y="2052637"/>
            <a:chExt cx="1076325" cy="1038225"/>
          </a:xfrm>
        </p:grpSpPr>
        <p:sp>
          <p:nvSpPr>
            <p:cNvPr id="40" name="Freeform: Shape 39">
              <a:extLst>
                <a:ext uri="{FF2B5EF4-FFF2-40B4-BE49-F238E27FC236}">
                  <a16:creationId xmlns:a16="http://schemas.microsoft.com/office/drawing/2014/main" id="{33136539-074F-4D50-A11A-0A91920CB391}"/>
                </a:ext>
              </a:extLst>
            </p:cNvPr>
            <p:cNvSpPr/>
            <p:nvPr/>
          </p:nvSpPr>
          <p:spPr>
            <a:xfrm>
              <a:off x="4399597" y="2068830"/>
              <a:ext cx="695325" cy="1009650"/>
            </a:xfrm>
            <a:custGeom>
              <a:avLst/>
              <a:gdLst/>
              <a:ahLst/>
              <a:cxnLst/>
              <a:rect l="0" t="0" r="0" b="0"/>
              <a:pathLst>
                <a:path w="695325" h="1009650">
                  <a:moveTo>
                    <a:pt x="0" y="1012508"/>
                  </a:moveTo>
                  <a:cubicBezTo>
                    <a:pt x="0" y="1012508"/>
                    <a:pt x="77152" y="925830"/>
                    <a:pt x="28575" y="790575"/>
                  </a:cubicBezTo>
                  <a:cubicBezTo>
                    <a:pt x="-90488" y="458153"/>
                    <a:pt x="260032" y="276225"/>
                    <a:pt x="260032" y="276225"/>
                  </a:cubicBezTo>
                  <a:cubicBezTo>
                    <a:pt x="247650" y="339090"/>
                    <a:pt x="231458" y="435293"/>
                    <a:pt x="245745" y="535305"/>
                  </a:cubicBezTo>
                  <a:cubicBezTo>
                    <a:pt x="268605" y="693420"/>
                    <a:pt x="447675" y="632460"/>
                    <a:pt x="396240" y="528638"/>
                  </a:cubicBezTo>
                  <a:cubicBezTo>
                    <a:pt x="266700" y="263843"/>
                    <a:pt x="438150" y="0"/>
                    <a:pt x="438150" y="0"/>
                  </a:cubicBezTo>
                  <a:cubicBezTo>
                    <a:pt x="438150" y="247650"/>
                    <a:pt x="670560" y="321945"/>
                    <a:pt x="698182" y="561975"/>
                  </a:cubicBezTo>
                  <a:cubicBezTo>
                    <a:pt x="736282" y="904875"/>
                    <a:pt x="596265" y="1012508"/>
                    <a:pt x="596265" y="1012508"/>
                  </a:cubicBezTo>
                  <a:lnTo>
                    <a:pt x="0" y="1012508"/>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 name="Freeform: Shape 40">
              <a:extLst>
                <a:ext uri="{FF2B5EF4-FFF2-40B4-BE49-F238E27FC236}">
                  <a16:creationId xmlns:a16="http://schemas.microsoft.com/office/drawing/2014/main" id="{ACAF6862-C5A0-4FFF-90A6-7C4E980F165D}"/>
                </a:ext>
              </a:extLst>
            </p:cNvPr>
            <p:cNvSpPr/>
            <p:nvPr/>
          </p:nvSpPr>
          <p:spPr>
            <a:xfrm>
              <a:off x="4038474" y="2462212"/>
              <a:ext cx="295275" cy="619125"/>
            </a:xfrm>
            <a:custGeom>
              <a:avLst/>
              <a:gdLst/>
              <a:ahLst/>
              <a:cxnLst/>
              <a:rect l="0" t="0" r="0" b="0"/>
              <a:pathLst>
                <a:path w="295275" h="619125">
                  <a:moveTo>
                    <a:pt x="20128" y="619125"/>
                  </a:moveTo>
                  <a:cubicBezTo>
                    <a:pt x="-77979" y="178118"/>
                    <a:pt x="214438" y="0"/>
                    <a:pt x="214438" y="0"/>
                  </a:cubicBezTo>
                  <a:cubicBezTo>
                    <a:pt x="131571" y="140018"/>
                    <a:pt x="287781" y="317183"/>
                    <a:pt x="299211" y="444817"/>
                  </a:cubicBezTo>
                  <a:cubicBezTo>
                    <a:pt x="311593" y="571500"/>
                    <a:pt x="258253" y="619125"/>
                    <a:pt x="258253" y="619125"/>
                  </a:cubicBezTo>
                  <a:lnTo>
                    <a:pt x="20128" y="619125"/>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6" name="Freeform: Shape 45">
              <a:extLst>
                <a:ext uri="{FF2B5EF4-FFF2-40B4-BE49-F238E27FC236}">
                  <a16:creationId xmlns:a16="http://schemas.microsoft.com/office/drawing/2014/main" id="{4EDAD606-578F-4763-AC4E-82AF0F456A01}"/>
                </a:ext>
              </a:extLst>
            </p:cNvPr>
            <p:cNvSpPr/>
            <p:nvPr/>
          </p:nvSpPr>
          <p:spPr>
            <a:xfrm>
              <a:off x="4584382" y="2723197"/>
              <a:ext cx="352425" cy="352425"/>
            </a:xfrm>
            <a:custGeom>
              <a:avLst/>
              <a:gdLst/>
              <a:ahLst/>
              <a:cxnLst/>
              <a:rect l="0" t="0" r="0" b="0"/>
              <a:pathLst>
                <a:path w="352425" h="352425">
                  <a:moveTo>
                    <a:pt x="0" y="358140"/>
                  </a:moveTo>
                  <a:cubicBezTo>
                    <a:pt x="2857" y="145732"/>
                    <a:pt x="121920" y="115252"/>
                    <a:pt x="121920" y="115252"/>
                  </a:cubicBezTo>
                  <a:cubicBezTo>
                    <a:pt x="60007" y="208598"/>
                    <a:pt x="152400" y="240982"/>
                    <a:pt x="172403" y="186690"/>
                  </a:cubicBezTo>
                  <a:cubicBezTo>
                    <a:pt x="219075" y="60007"/>
                    <a:pt x="311468" y="0"/>
                    <a:pt x="311468" y="0"/>
                  </a:cubicBezTo>
                  <a:cubicBezTo>
                    <a:pt x="268605" y="88582"/>
                    <a:pt x="354330" y="155257"/>
                    <a:pt x="354330" y="223838"/>
                  </a:cubicBezTo>
                  <a:cubicBezTo>
                    <a:pt x="354330" y="323850"/>
                    <a:pt x="268605" y="358140"/>
                    <a:pt x="268605" y="358140"/>
                  </a:cubicBezTo>
                  <a:lnTo>
                    <a:pt x="0" y="358140"/>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47" name="Graphic 22">
            <a:extLst>
              <a:ext uri="{FF2B5EF4-FFF2-40B4-BE49-F238E27FC236}">
                <a16:creationId xmlns:a16="http://schemas.microsoft.com/office/drawing/2014/main" id="{49EC33F9-E449-4A99-A80C-46838F7EFB52}"/>
              </a:ext>
            </a:extLst>
          </p:cNvPr>
          <p:cNvGrpSpPr/>
          <p:nvPr/>
        </p:nvGrpSpPr>
        <p:grpSpPr>
          <a:xfrm>
            <a:off x="7123762" y="438713"/>
            <a:ext cx="834716" cy="805169"/>
            <a:chOff x="4033837" y="2052637"/>
            <a:chExt cx="1076325" cy="1038225"/>
          </a:xfrm>
        </p:grpSpPr>
        <p:sp>
          <p:nvSpPr>
            <p:cNvPr id="49" name="Freeform: Shape 48">
              <a:extLst>
                <a:ext uri="{FF2B5EF4-FFF2-40B4-BE49-F238E27FC236}">
                  <a16:creationId xmlns:a16="http://schemas.microsoft.com/office/drawing/2014/main" id="{6693A95F-2812-4CD1-8541-30951C79BBFF}"/>
                </a:ext>
              </a:extLst>
            </p:cNvPr>
            <p:cNvSpPr/>
            <p:nvPr/>
          </p:nvSpPr>
          <p:spPr>
            <a:xfrm>
              <a:off x="4399597" y="2068830"/>
              <a:ext cx="695325" cy="1009650"/>
            </a:xfrm>
            <a:custGeom>
              <a:avLst/>
              <a:gdLst/>
              <a:ahLst/>
              <a:cxnLst/>
              <a:rect l="0" t="0" r="0" b="0"/>
              <a:pathLst>
                <a:path w="695325" h="1009650">
                  <a:moveTo>
                    <a:pt x="0" y="1012508"/>
                  </a:moveTo>
                  <a:cubicBezTo>
                    <a:pt x="0" y="1012508"/>
                    <a:pt x="77152" y="925830"/>
                    <a:pt x="28575" y="790575"/>
                  </a:cubicBezTo>
                  <a:cubicBezTo>
                    <a:pt x="-90488" y="458153"/>
                    <a:pt x="260032" y="276225"/>
                    <a:pt x="260032" y="276225"/>
                  </a:cubicBezTo>
                  <a:cubicBezTo>
                    <a:pt x="247650" y="339090"/>
                    <a:pt x="231458" y="435293"/>
                    <a:pt x="245745" y="535305"/>
                  </a:cubicBezTo>
                  <a:cubicBezTo>
                    <a:pt x="268605" y="693420"/>
                    <a:pt x="447675" y="632460"/>
                    <a:pt x="396240" y="528638"/>
                  </a:cubicBezTo>
                  <a:cubicBezTo>
                    <a:pt x="266700" y="263843"/>
                    <a:pt x="438150" y="0"/>
                    <a:pt x="438150" y="0"/>
                  </a:cubicBezTo>
                  <a:cubicBezTo>
                    <a:pt x="438150" y="247650"/>
                    <a:pt x="670560" y="321945"/>
                    <a:pt x="698182" y="561975"/>
                  </a:cubicBezTo>
                  <a:cubicBezTo>
                    <a:pt x="736282" y="904875"/>
                    <a:pt x="596265" y="1012508"/>
                    <a:pt x="596265" y="1012508"/>
                  </a:cubicBezTo>
                  <a:lnTo>
                    <a:pt x="0" y="1012508"/>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0" name="Freeform: Shape 49">
              <a:extLst>
                <a:ext uri="{FF2B5EF4-FFF2-40B4-BE49-F238E27FC236}">
                  <a16:creationId xmlns:a16="http://schemas.microsoft.com/office/drawing/2014/main" id="{42280037-BF39-4E06-A43A-363B11B66078}"/>
                </a:ext>
              </a:extLst>
            </p:cNvPr>
            <p:cNvSpPr/>
            <p:nvPr/>
          </p:nvSpPr>
          <p:spPr>
            <a:xfrm>
              <a:off x="4038474" y="2462212"/>
              <a:ext cx="295275" cy="619125"/>
            </a:xfrm>
            <a:custGeom>
              <a:avLst/>
              <a:gdLst/>
              <a:ahLst/>
              <a:cxnLst/>
              <a:rect l="0" t="0" r="0" b="0"/>
              <a:pathLst>
                <a:path w="295275" h="619125">
                  <a:moveTo>
                    <a:pt x="20128" y="619125"/>
                  </a:moveTo>
                  <a:cubicBezTo>
                    <a:pt x="-77979" y="178118"/>
                    <a:pt x="214438" y="0"/>
                    <a:pt x="214438" y="0"/>
                  </a:cubicBezTo>
                  <a:cubicBezTo>
                    <a:pt x="131571" y="140018"/>
                    <a:pt x="287781" y="317183"/>
                    <a:pt x="299211" y="444817"/>
                  </a:cubicBezTo>
                  <a:cubicBezTo>
                    <a:pt x="311593" y="571500"/>
                    <a:pt x="258253" y="619125"/>
                    <a:pt x="258253" y="619125"/>
                  </a:cubicBezTo>
                  <a:lnTo>
                    <a:pt x="20128" y="619125"/>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1" name="Freeform: Shape 50">
              <a:extLst>
                <a:ext uri="{FF2B5EF4-FFF2-40B4-BE49-F238E27FC236}">
                  <a16:creationId xmlns:a16="http://schemas.microsoft.com/office/drawing/2014/main" id="{91B63E29-DFB5-4F28-9A7B-AD05C1BCECB6}"/>
                </a:ext>
              </a:extLst>
            </p:cNvPr>
            <p:cNvSpPr/>
            <p:nvPr/>
          </p:nvSpPr>
          <p:spPr>
            <a:xfrm>
              <a:off x="4584382" y="2723197"/>
              <a:ext cx="352425" cy="352425"/>
            </a:xfrm>
            <a:custGeom>
              <a:avLst/>
              <a:gdLst/>
              <a:ahLst/>
              <a:cxnLst/>
              <a:rect l="0" t="0" r="0" b="0"/>
              <a:pathLst>
                <a:path w="352425" h="352425">
                  <a:moveTo>
                    <a:pt x="0" y="358140"/>
                  </a:moveTo>
                  <a:cubicBezTo>
                    <a:pt x="2857" y="145732"/>
                    <a:pt x="121920" y="115252"/>
                    <a:pt x="121920" y="115252"/>
                  </a:cubicBezTo>
                  <a:cubicBezTo>
                    <a:pt x="60007" y="208598"/>
                    <a:pt x="152400" y="240982"/>
                    <a:pt x="172403" y="186690"/>
                  </a:cubicBezTo>
                  <a:cubicBezTo>
                    <a:pt x="219075" y="60007"/>
                    <a:pt x="311468" y="0"/>
                    <a:pt x="311468" y="0"/>
                  </a:cubicBezTo>
                  <a:cubicBezTo>
                    <a:pt x="268605" y="88582"/>
                    <a:pt x="354330" y="155257"/>
                    <a:pt x="354330" y="223838"/>
                  </a:cubicBezTo>
                  <a:cubicBezTo>
                    <a:pt x="354330" y="323850"/>
                    <a:pt x="268605" y="358140"/>
                    <a:pt x="268605" y="358140"/>
                  </a:cubicBezTo>
                  <a:lnTo>
                    <a:pt x="0" y="358140"/>
                  </a:lnTo>
                  <a:close/>
                </a:path>
              </a:pathLst>
            </a:custGeom>
            <a:gradFill>
              <a:gsLst>
                <a:gs pos="10000">
                  <a:schemeClr val="tx1">
                    <a:alpha val="65000"/>
                  </a:schemeClr>
                </a:gs>
                <a:gs pos="100000">
                  <a:schemeClr val="tx1">
                    <a:alpha val="32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69" name="Freeform: Shape 68">
            <a:extLst>
              <a:ext uri="{FF2B5EF4-FFF2-40B4-BE49-F238E27FC236}">
                <a16:creationId xmlns:a16="http://schemas.microsoft.com/office/drawing/2014/main" id="{8CDDAA9B-6F3D-47A2-9D62-1605904C6418}"/>
              </a:ext>
            </a:extLst>
          </p:cNvPr>
          <p:cNvSpPr/>
          <p:nvPr/>
        </p:nvSpPr>
        <p:spPr>
          <a:xfrm>
            <a:off x="5008816" y="3860050"/>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0" name="Freeform: Shape 69">
            <a:extLst>
              <a:ext uri="{FF2B5EF4-FFF2-40B4-BE49-F238E27FC236}">
                <a16:creationId xmlns:a16="http://schemas.microsoft.com/office/drawing/2014/main" id="{FC55BE41-69C2-4273-B428-A4D4DE5A12A8}"/>
              </a:ext>
            </a:extLst>
          </p:cNvPr>
          <p:cNvSpPr/>
          <p:nvPr/>
        </p:nvSpPr>
        <p:spPr>
          <a:xfrm>
            <a:off x="4683572" y="3860050"/>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1" name="Freeform: Shape 70">
            <a:extLst>
              <a:ext uri="{FF2B5EF4-FFF2-40B4-BE49-F238E27FC236}">
                <a16:creationId xmlns:a16="http://schemas.microsoft.com/office/drawing/2014/main" id="{76B86867-3086-4749-AA18-8C39C4672758}"/>
              </a:ext>
            </a:extLst>
          </p:cNvPr>
          <p:cNvSpPr/>
          <p:nvPr/>
        </p:nvSpPr>
        <p:spPr>
          <a:xfrm>
            <a:off x="4358328" y="3860050"/>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2" name="Freeform: Shape 71">
            <a:extLst>
              <a:ext uri="{FF2B5EF4-FFF2-40B4-BE49-F238E27FC236}">
                <a16:creationId xmlns:a16="http://schemas.microsoft.com/office/drawing/2014/main" id="{603CDD9F-87C6-4B37-8CFB-23FBF46E84BE}"/>
              </a:ext>
            </a:extLst>
          </p:cNvPr>
          <p:cNvSpPr/>
          <p:nvPr/>
        </p:nvSpPr>
        <p:spPr>
          <a:xfrm>
            <a:off x="4033084" y="3860050"/>
            <a:ext cx="186928" cy="498475"/>
          </a:xfrm>
          <a:custGeom>
            <a:avLst/>
            <a:gdLst/>
            <a:ahLst/>
            <a:cxnLst/>
            <a:rect l="0" t="0" r="0" b="0"/>
            <a:pathLst>
              <a:path w="428625" h="1143000">
                <a:moveTo>
                  <a:pt x="217170" y="0"/>
                </a:move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0" y="646748"/>
                </a:lnTo>
                <a:cubicBezTo>
                  <a:pt x="0" y="685800"/>
                  <a:pt x="31433" y="717233"/>
                  <a:pt x="70485" y="717233"/>
                </a:cubicBezTo>
                <a:lnTo>
                  <a:pt x="70485" y="717233"/>
                </a:lnTo>
                <a:lnTo>
                  <a:pt x="70485" y="1078230"/>
                </a:lnTo>
                <a:cubicBezTo>
                  <a:pt x="70485" y="1119188"/>
                  <a:pt x="103823" y="1151573"/>
                  <a:pt x="143828" y="1151573"/>
                </a:cubicBezTo>
                <a:lnTo>
                  <a:pt x="290513" y="1151573"/>
                </a:lnTo>
                <a:cubicBezTo>
                  <a:pt x="331470" y="1151573"/>
                  <a:pt x="363855" y="1118235"/>
                  <a:pt x="363855" y="1078230"/>
                </a:cubicBezTo>
                <a:lnTo>
                  <a:pt x="363855" y="718185"/>
                </a:lnTo>
                <a:lnTo>
                  <a:pt x="363855" y="718185"/>
                </a:lnTo>
                <a:cubicBezTo>
                  <a:pt x="402908" y="718185"/>
                  <a:pt x="434340" y="686753"/>
                  <a:pt x="434340" y="647700"/>
                </a:cubicBezTo>
                <a:lnTo>
                  <a:pt x="434340" y="470535"/>
                </a:lnTo>
                <a:lnTo>
                  <a:pt x="434340" y="400050"/>
                </a:lnTo>
                <a:cubicBezTo>
                  <a:pt x="434340" y="340995"/>
                  <a:pt x="386715" y="293370"/>
                  <a:pt x="327660" y="293370"/>
                </a:cubicBezTo>
                <a:lnTo>
                  <a:pt x="286703" y="293370"/>
                </a:lnTo>
                <a:cubicBezTo>
                  <a:pt x="284798" y="269558"/>
                  <a:pt x="286703" y="245745"/>
                  <a:pt x="287655" y="221933"/>
                </a:cubicBezTo>
                <a:cubicBezTo>
                  <a:pt x="311468" y="184785"/>
                  <a:pt x="311468" y="127635"/>
                  <a:pt x="311468" y="95250"/>
                </a:cubicBezTo>
                <a:cubicBezTo>
                  <a:pt x="311468" y="41910"/>
                  <a:pt x="269558" y="0"/>
                  <a:pt x="217170" y="0"/>
                </a:cubicBezTo>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nvGrpSpPr>
          <p:cNvPr id="67" name="Group 66">
            <a:extLst>
              <a:ext uri="{FF2B5EF4-FFF2-40B4-BE49-F238E27FC236}">
                <a16:creationId xmlns:a16="http://schemas.microsoft.com/office/drawing/2014/main" id="{3668E4ED-9EB9-4D72-BD6C-15B301832302}"/>
              </a:ext>
            </a:extLst>
          </p:cNvPr>
          <p:cNvGrpSpPr/>
          <p:nvPr/>
        </p:nvGrpSpPr>
        <p:grpSpPr>
          <a:xfrm>
            <a:off x="5486400" y="2526347"/>
            <a:ext cx="1520145" cy="1831341"/>
            <a:chOff x="4568711" y="2526347"/>
            <a:chExt cx="1520145" cy="1831341"/>
          </a:xfrm>
        </p:grpSpPr>
        <p:sp>
          <p:nvSpPr>
            <p:cNvPr id="64" name="Freeform: Shape 63">
              <a:extLst>
                <a:ext uri="{FF2B5EF4-FFF2-40B4-BE49-F238E27FC236}">
                  <a16:creationId xmlns:a16="http://schemas.microsoft.com/office/drawing/2014/main" id="{8059A97B-731C-46F2-AD84-161905731D1C}"/>
                </a:ext>
              </a:extLst>
            </p:cNvPr>
            <p:cNvSpPr/>
            <p:nvPr/>
          </p:nvSpPr>
          <p:spPr>
            <a:xfrm>
              <a:off x="4568711" y="2526347"/>
              <a:ext cx="1365250" cy="1831340"/>
            </a:xfrm>
            <a:custGeom>
              <a:avLst/>
              <a:gdLst>
                <a:gd name="connsiteX0" fmla="*/ 1346200 w 1365250"/>
                <a:gd name="connsiteY0" fmla="*/ 0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 name="connsiteX0" fmla="*/ 1358106 w 1365250"/>
                <a:gd name="connsiteY0" fmla="*/ 2381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 name="connsiteX0" fmla="*/ 1365250 w 1365250"/>
                <a:gd name="connsiteY0" fmla="*/ 2381 h 1835150"/>
                <a:gd name="connsiteX1" fmla="*/ 0 w 1365250"/>
                <a:gd name="connsiteY1" fmla="*/ 0 h 1835150"/>
                <a:gd name="connsiteX2" fmla="*/ 0 w 1365250"/>
                <a:gd name="connsiteY2" fmla="*/ 1835150 h 1835150"/>
                <a:gd name="connsiteX3" fmla="*/ 1200150 w 1365250"/>
                <a:gd name="connsiteY3" fmla="*/ 1835150 h 1835150"/>
                <a:gd name="connsiteX4" fmla="*/ 1200150 w 1365250"/>
                <a:gd name="connsiteY4" fmla="*/ 1270000 h 1835150"/>
                <a:gd name="connsiteX5" fmla="*/ 1365250 w 1365250"/>
                <a:gd name="connsiteY5" fmla="*/ 1270000 h 183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5250" h="1835150">
                  <a:moveTo>
                    <a:pt x="1365250" y="2381"/>
                  </a:moveTo>
                  <a:lnTo>
                    <a:pt x="0" y="0"/>
                  </a:lnTo>
                  <a:lnTo>
                    <a:pt x="0" y="1835150"/>
                  </a:lnTo>
                  <a:lnTo>
                    <a:pt x="1200150" y="1835150"/>
                  </a:lnTo>
                  <a:lnTo>
                    <a:pt x="1200150" y="1270000"/>
                  </a:lnTo>
                  <a:lnTo>
                    <a:pt x="1365250" y="1270000"/>
                  </a:lnTo>
                </a:path>
              </a:pathLst>
            </a:custGeom>
            <a:gradFill>
              <a:gsLst>
                <a:gs pos="10000">
                  <a:srgbClr val="8E8F8E"/>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1" name="Rectangle 60">
              <a:extLst>
                <a:ext uri="{FF2B5EF4-FFF2-40B4-BE49-F238E27FC236}">
                  <a16:creationId xmlns:a16="http://schemas.microsoft.com/office/drawing/2014/main" id="{8D230B73-A3A2-49C8-AC09-B2F1BD12A06D}"/>
                </a:ext>
              </a:extLst>
            </p:cNvPr>
            <p:cNvSpPr/>
            <p:nvPr/>
          </p:nvSpPr>
          <p:spPr>
            <a:xfrm>
              <a:off x="5769770" y="3790950"/>
              <a:ext cx="319086" cy="566738"/>
            </a:xfrm>
            <a:prstGeom prst="rect">
              <a:avLst/>
            </a:prstGeom>
            <a:gradFill>
              <a:gsLst>
                <a:gs pos="10000">
                  <a:schemeClr val="bg2"/>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5" name="Rectangle 4">
            <a:extLst>
              <a:ext uri="{FF2B5EF4-FFF2-40B4-BE49-F238E27FC236}">
                <a16:creationId xmlns:a16="http://schemas.microsoft.com/office/drawing/2014/main" id="{C982155E-A826-4EF4-804D-33F1C875A7EB}"/>
              </a:ext>
            </a:extLst>
          </p:cNvPr>
          <p:cNvSpPr/>
          <p:nvPr/>
        </p:nvSpPr>
        <p:spPr>
          <a:xfrm>
            <a:off x="5728494"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F086AB6E-47D8-4978-AE29-795C6EB8BE59}"/>
              </a:ext>
            </a:extLst>
          </p:cNvPr>
          <p:cNvSpPr/>
          <p:nvPr/>
        </p:nvSpPr>
        <p:spPr>
          <a:xfrm>
            <a:off x="6288891"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ectangle 6">
            <a:extLst>
              <a:ext uri="{FF2B5EF4-FFF2-40B4-BE49-F238E27FC236}">
                <a16:creationId xmlns:a16="http://schemas.microsoft.com/office/drawing/2014/main" id="{2680C97E-A648-4B01-AD39-FC04B7E295B5}"/>
              </a:ext>
            </a:extLst>
          </p:cNvPr>
          <p:cNvSpPr/>
          <p:nvPr/>
        </p:nvSpPr>
        <p:spPr>
          <a:xfrm>
            <a:off x="5728494"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ectangle 7">
            <a:extLst>
              <a:ext uri="{FF2B5EF4-FFF2-40B4-BE49-F238E27FC236}">
                <a16:creationId xmlns:a16="http://schemas.microsoft.com/office/drawing/2014/main" id="{EB201DBB-5526-489C-9674-9C96FE073E13}"/>
              </a:ext>
            </a:extLst>
          </p:cNvPr>
          <p:cNvSpPr/>
          <p:nvPr/>
        </p:nvSpPr>
        <p:spPr>
          <a:xfrm>
            <a:off x="6288891"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1" name="Freeform: Shape 20">
            <a:extLst>
              <a:ext uri="{FF2B5EF4-FFF2-40B4-BE49-F238E27FC236}">
                <a16:creationId xmlns:a16="http://schemas.microsoft.com/office/drawing/2014/main" id="{4AD8BE38-DBEE-43F8-A2E1-A71499FC39D7}"/>
              </a:ext>
            </a:extLst>
          </p:cNvPr>
          <p:cNvSpPr/>
          <p:nvPr/>
        </p:nvSpPr>
        <p:spPr>
          <a:xfrm>
            <a:off x="7891555" y="3858374"/>
            <a:ext cx="319086" cy="498475"/>
          </a:xfrm>
          <a:custGeom>
            <a:avLst/>
            <a:gdLst/>
            <a:ahLst/>
            <a:cxnLst/>
            <a:rect l="0" t="0" r="0" b="0"/>
            <a:pathLst>
              <a:path w="1943100" h="2124075">
                <a:moveTo>
                  <a:pt x="1947475" y="1495425"/>
                </a:moveTo>
                <a:lnTo>
                  <a:pt x="1947475" y="1495425"/>
                </a:lnTo>
                <a:cubicBezTo>
                  <a:pt x="1925568" y="1412558"/>
                  <a:pt x="1840795" y="1362075"/>
                  <a:pt x="1757928" y="1383983"/>
                </a:cubicBezTo>
                <a:lnTo>
                  <a:pt x="1522660" y="1433513"/>
                </a:lnTo>
                <a:cubicBezTo>
                  <a:pt x="1479798" y="1444943"/>
                  <a:pt x="1436935" y="1419225"/>
                  <a:pt x="1425505" y="1376363"/>
                </a:cubicBezTo>
                <a:lnTo>
                  <a:pt x="1286440" y="841058"/>
                </a:lnTo>
                <a:cubicBezTo>
                  <a:pt x="1277868" y="808673"/>
                  <a:pt x="1297870" y="775335"/>
                  <a:pt x="1330255" y="766763"/>
                </a:cubicBezTo>
                <a:cubicBezTo>
                  <a:pt x="1362640" y="758190"/>
                  <a:pt x="1395978" y="778193"/>
                  <a:pt x="1404550" y="810578"/>
                </a:cubicBezTo>
                <a:lnTo>
                  <a:pt x="1466463" y="1049655"/>
                </a:lnTo>
                <a:cubicBezTo>
                  <a:pt x="1483608" y="1116330"/>
                  <a:pt x="1552188" y="1156335"/>
                  <a:pt x="1618863" y="1139190"/>
                </a:cubicBezTo>
                <a:lnTo>
                  <a:pt x="1622673" y="1138238"/>
                </a:lnTo>
                <a:cubicBezTo>
                  <a:pt x="1689348" y="1121093"/>
                  <a:pt x="1729353" y="1052513"/>
                  <a:pt x="1712208" y="985838"/>
                </a:cubicBezTo>
                <a:lnTo>
                  <a:pt x="1635055" y="686753"/>
                </a:lnTo>
                <a:lnTo>
                  <a:pt x="1635055" y="686753"/>
                </a:lnTo>
                <a:cubicBezTo>
                  <a:pt x="1592193" y="521018"/>
                  <a:pt x="1421695" y="422910"/>
                  <a:pt x="1256913" y="467678"/>
                </a:cubicBezTo>
                <a:lnTo>
                  <a:pt x="1079748" y="517208"/>
                </a:lnTo>
                <a:lnTo>
                  <a:pt x="1060698" y="451485"/>
                </a:lnTo>
                <a:cubicBezTo>
                  <a:pt x="1080700" y="404813"/>
                  <a:pt x="1088320" y="346710"/>
                  <a:pt x="1088320" y="284798"/>
                </a:cubicBezTo>
                <a:cubicBezTo>
                  <a:pt x="1088320" y="127635"/>
                  <a:pt x="1069270" y="0"/>
                  <a:pt x="856863" y="0"/>
                </a:cubicBezTo>
                <a:cubicBezTo>
                  <a:pt x="644455" y="0"/>
                  <a:pt x="624453" y="126683"/>
                  <a:pt x="624453" y="283845"/>
                </a:cubicBezTo>
                <a:cubicBezTo>
                  <a:pt x="624453" y="393383"/>
                  <a:pt x="646360" y="488633"/>
                  <a:pt x="723513" y="536258"/>
                </a:cubicBezTo>
                <a:lnTo>
                  <a:pt x="744468" y="609600"/>
                </a:lnTo>
                <a:cubicBezTo>
                  <a:pt x="671125" y="630555"/>
                  <a:pt x="609213" y="679133"/>
                  <a:pt x="571113" y="743903"/>
                </a:cubicBezTo>
                <a:lnTo>
                  <a:pt x="486340" y="886778"/>
                </a:lnTo>
                <a:cubicBezTo>
                  <a:pt x="469195" y="915353"/>
                  <a:pt x="432048" y="925830"/>
                  <a:pt x="402520" y="908685"/>
                </a:cubicBezTo>
                <a:lnTo>
                  <a:pt x="190113" y="783908"/>
                </a:lnTo>
                <a:cubicBezTo>
                  <a:pt x="130105" y="748665"/>
                  <a:pt x="53905" y="768668"/>
                  <a:pt x="18663" y="828675"/>
                </a:cubicBezTo>
                <a:lnTo>
                  <a:pt x="16758" y="831533"/>
                </a:lnTo>
                <a:cubicBezTo>
                  <a:pt x="-17532" y="890588"/>
                  <a:pt x="2470" y="966788"/>
                  <a:pt x="61525" y="1002030"/>
                </a:cubicBezTo>
                <a:lnTo>
                  <a:pt x="313938" y="1149668"/>
                </a:lnTo>
                <a:cubicBezTo>
                  <a:pt x="443478" y="1225868"/>
                  <a:pt x="611118" y="1182053"/>
                  <a:pt x="687318" y="1052513"/>
                </a:cubicBezTo>
                <a:lnTo>
                  <a:pt x="714940" y="1006793"/>
                </a:lnTo>
                <a:cubicBezTo>
                  <a:pt x="731133" y="979170"/>
                  <a:pt x="773043" y="984885"/>
                  <a:pt x="780663" y="1016318"/>
                </a:cubicBezTo>
                <a:lnTo>
                  <a:pt x="816858" y="1157288"/>
                </a:lnTo>
                <a:cubicBezTo>
                  <a:pt x="817810" y="1160145"/>
                  <a:pt x="818763" y="1163955"/>
                  <a:pt x="818763" y="1166813"/>
                </a:cubicBezTo>
                <a:cubicBezTo>
                  <a:pt x="826383" y="1205865"/>
                  <a:pt x="819715" y="1245870"/>
                  <a:pt x="799713" y="1280160"/>
                </a:cubicBezTo>
                <a:lnTo>
                  <a:pt x="646360" y="1541145"/>
                </a:lnTo>
                <a:lnTo>
                  <a:pt x="646360" y="1541145"/>
                </a:lnTo>
                <a:cubicBezTo>
                  <a:pt x="558730" y="1689735"/>
                  <a:pt x="608260" y="1880235"/>
                  <a:pt x="756850" y="1967865"/>
                </a:cubicBezTo>
                <a:lnTo>
                  <a:pt x="756850" y="1967865"/>
                </a:lnTo>
                <a:lnTo>
                  <a:pt x="995928" y="2108835"/>
                </a:lnTo>
                <a:cubicBezTo>
                  <a:pt x="1070223" y="2152650"/>
                  <a:pt x="1165473" y="2127885"/>
                  <a:pt x="1209288" y="2053590"/>
                </a:cubicBezTo>
                <a:lnTo>
                  <a:pt x="1209288" y="2053590"/>
                </a:lnTo>
                <a:cubicBezTo>
                  <a:pt x="1253103" y="1979295"/>
                  <a:pt x="1228338" y="1884045"/>
                  <a:pt x="1154043" y="1840230"/>
                </a:cubicBezTo>
                <a:lnTo>
                  <a:pt x="983545" y="1740218"/>
                </a:lnTo>
                <a:cubicBezTo>
                  <a:pt x="945445" y="1718310"/>
                  <a:pt x="933063" y="1668780"/>
                  <a:pt x="954970" y="1630680"/>
                </a:cubicBezTo>
                <a:lnTo>
                  <a:pt x="1102608" y="1380173"/>
                </a:lnTo>
                <a:cubicBezTo>
                  <a:pt x="1114038" y="1360170"/>
                  <a:pt x="1144518" y="1363980"/>
                  <a:pt x="1150233" y="1386840"/>
                </a:cubicBezTo>
                <a:lnTo>
                  <a:pt x="1188333" y="1532573"/>
                </a:lnTo>
                <a:cubicBezTo>
                  <a:pt x="1231195" y="1699260"/>
                  <a:pt x="1401693" y="1799273"/>
                  <a:pt x="1568380" y="1755458"/>
                </a:cubicBezTo>
                <a:lnTo>
                  <a:pt x="1568380" y="1755458"/>
                </a:lnTo>
                <a:lnTo>
                  <a:pt x="1836985" y="1685925"/>
                </a:lnTo>
                <a:cubicBezTo>
                  <a:pt x="1918900" y="1664018"/>
                  <a:pt x="1969383" y="1578293"/>
                  <a:pt x="1947475" y="1495425"/>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5" name="Freeform: Shape 74">
            <a:extLst>
              <a:ext uri="{FF2B5EF4-FFF2-40B4-BE49-F238E27FC236}">
                <a16:creationId xmlns:a16="http://schemas.microsoft.com/office/drawing/2014/main" id="{5F4C2BF0-3B19-4415-9A0E-C56C0476445D}"/>
              </a:ext>
            </a:extLst>
          </p:cNvPr>
          <p:cNvSpPr/>
          <p:nvPr/>
        </p:nvSpPr>
        <p:spPr>
          <a:xfrm>
            <a:off x="7596551" y="3858374"/>
            <a:ext cx="319086" cy="498475"/>
          </a:xfrm>
          <a:custGeom>
            <a:avLst/>
            <a:gdLst/>
            <a:ahLst/>
            <a:cxnLst/>
            <a:rect l="0" t="0" r="0" b="0"/>
            <a:pathLst>
              <a:path w="1943100" h="2124075">
                <a:moveTo>
                  <a:pt x="1947475" y="1495425"/>
                </a:moveTo>
                <a:lnTo>
                  <a:pt x="1947475" y="1495425"/>
                </a:lnTo>
                <a:cubicBezTo>
                  <a:pt x="1925568" y="1412558"/>
                  <a:pt x="1840795" y="1362075"/>
                  <a:pt x="1757928" y="1383983"/>
                </a:cubicBezTo>
                <a:lnTo>
                  <a:pt x="1522660" y="1433513"/>
                </a:lnTo>
                <a:cubicBezTo>
                  <a:pt x="1479798" y="1444943"/>
                  <a:pt x="1436935" y="1419225"/>
                  <a:pt x="1425505" y="1376363"/>
                </a:cubicBezTo>
                <a:lnTo>
                  <a:pt x="1286440" y="841058"/>
                </a:lnTo>
                <a:cubicBezTo>
                  <a:pt x="1277868" y="808673"/>
                  <a:pt x="1297870" y="775335"/>
                  <a:pt x="1330255" y="766763"/>
                </a:cubicBezTo>
                <a:cubicBezTo>
                  <a:pt x="1362640" y="758190"/>
                  <a:pt x="1395978" y="778193"/>
                  <a:pt x="1404550" y="810578"/>
                </a:cubicBezTo>
                <a:lnTo>
                  <a:pt x="1466463" y="1049655"/>
                </a:lnTo>
                <a:cubicBezTo>
                  <a:pt x="1483608" y="1116330"/>
                  <a:pt x="1552188" y="1156335"/>
                  <a:pt x="1618863" y="1139190"/>
                </a:cubicBezTo>
                <a:lnTo>
                  <a:pt x="1622673" y="1138238"/>
                </a:lnTo>
                <a:cubicBezTo>
                  <a:pt x="1689348" y="1121093"/>
                  <a:pt x="1729353" y="1052513"/>
                  <a:pt x="1712208" y="985838"/>
                </a:cubicBezTo>
                <a:lnTo>
                  <a:pt x="1635055" y="686753"/>
                </a:lnTo>
                <a:lnTo>
                  <a:pt x="1635055" y="686753"/>
                </a:lnTo>
                <a:cubicBezTo>
                  <a:pt x="1592193" y="521018"/>
                  <a:pt x="1421695" y="422910"/>
                  <a:pt x="1256913" y="467678"/>
                </a:cubicBezTo>
                <a:lnTo>
                  <a:pt x="1079748" y="517208"/>
                </a:lnTo>
                <a:lnTo>
                  <a:pt x="1060698" y="451485"/>
                </a:lnTo>
                <a:cubicBezTo>
                  <a:pt x="1080700" y="404813"/>
                  <a:pt x="1088320" y="346710"/>
                  <a:pt x="1088320" y="284798"/>
                </a:cubicBezTo>
                <a:cubicBezTo>
                  <a:pt x="1088320" y="127635"/>
                  <a:pt x="1069270" y="0"/>
                  <a:pt x="856863" y="0"/>
                </a:cubicBezTo>
                <a:cubicBezTo>
                  <a:pt x="644455" y="0"/>
                  <a:pt x="624453" y="126683"/>
                  <a:pt x="624453" y="283845"/>
                </a:cubicBezTo>
                <a:cubicBezTo>
                  <a:pt x="624453" y="393383"/>
                  <a:pt x="646360" y="488633"/>
                  <a:pt x="723513" y="536258"/>
                </a:cubicBezTo>
                <a:lnTo>
                  <a:pt x="744468" y="609600"/>
                </a:lnTo>
                <a:cubicBezTo>
                  <a:pt x="671125" y="630555"/>
                  <a:pt x="609213" y="679133"/>
                  <a:pt x="571113" y="743903"/>
                </a:cubicBezTo>
                <a:lnTo>
                  <a:pt x="486340" y="886778"/>
                </a:lnTo>
                <a:cubicBezTo>
                  <a:pt x="469195" y="915353"/>
                  <a:pt x="432048" y="925830"/>
                  <a:pt x="402520" y="908685"/>
                </a:cubicBezTo>
                <a:lnTo>
                  <a:pt x="190113" y="783908"/>
                </a:lnTo>
                <a:cubicBezTo>
                  <a:pt x="130105" y="748665"/>
                  <a:pt x="53905" y="768668"/>
                  <a:pt x="18663" y="828675"/>
                </a:cubicBezTo>
                <a:lnTo>
                  <a:pt x="16758" y="831533"/>
                </a:lnTo>
                <a:cubicBezTo>
                  <a:pt x="-17532" y="890588"/>
                  <a:pt x="2470" y="966788"/>
                  <a:pt x="61525" y="1002030"/>
                </a:cubicBezTo>
                <a:lnTo>
                  <a:pt x="313938" y="1149668"/>
                </a:lnTo>
                <a:cubicBezTo>
                  <a:pt x="443478" y="1225868"/>
                  <a:pt x="611118" y="1182053"/>
                  <a:pt x="687318" y="1052513"/>
                </a:cubicBezTo>
                <a:lnTo>
                  <a:pt x="714940" y="1006793"/>
                </a:lnTo>
                <a:cubicBezTo>
                  <a:pt x="731133" y="979170"/>
                  <a:pt x="773043" y="984885"/>
                  <a:pt x="780663" y="1016318"/>
                </a:cubicBezTo>
                <a:lnTo>
                  <a:pt x="816858" y="1157288"/>
                </a:lnTo>
                <a:cubicBezTo>
                  <a:pt x="817810" y="1160145"/>
                  <a:pt x="818763" y="1163955"/>
                  <a:pt x="818763" y="1166813"/>
                </a:cubicBezTo>
                <a:cubicBezTo>
                  <a:pt x="826383" y="1205865"/>
                  <a:pt x="819715" y="1245870"/>
                  <a:pt x="799713" y="1280160"/>
                </a:cubicBezTo>
                <a:lnTo>
                  <a:pt x="646360" y="1541145"/>
                </a:lnTo>
                <a:lnTo>
                  <a:pt x="646360" y="1541145"/>
                </a:lnTo>
                <a:cubicBezTo>
                  <a:pt x="558730" y="1689735"/>
                  <a:pt x="608260" y="1880235"/>
                  <a:pt x="756850" y="1967865"/>
                </a:cubicBezTo>
                <a:lnTo>
                  <a:pt x="756850" y="1967865"/>
                </a:lnTo>
                <a:lnTo>
                  <a:pt x="995928" y="2108835"/>
                </a:lnTo>
                <a:cubicBezTo>
                  <a:pt x="1070223" y="2152650"/>
                  <a:pt x="1165473" y="2127885"/>
                  <a:pt x="1209288" y="2053590"/>
                </a:cubicBezTo>
                <a:lnTo>
                  <a:pt x="1209288" y="2053590"/>
                </a:lnTo>
                <a:cubicBezTo>
                  <a:pt x="1253103" y="1979295"/>
                  <a:pt x="1228338" y="1884045"/>
                  <a:pt x="1154043" y="1840230"/>
                </a:cubicBezTo>
                <a:lnTo>
                  <a:pt x="983545" y="1740218"/>
                </a:lnTo>
                <a:cubicBezTo>
                  <a:pt x="945445" y="1718310"/>
                  <a:pt x="933063" y="1668780"/>
                  <a:pt x="954970" y="1630680"/>
                </a:cubicBezTo>
                <a:lnTo>
                  <a:pt x="1102608" y="1380173"/>
                </a:lnTo>
                <a:cubicBezTo>
                  <a:pt x="1114038" y="1360170"/>
                  <a:pt x="1144518" y="1363980"/>
                  <a:pt x="1150233" y="1386840"/>
                </a:cubicBezTo>
                <a:lnTo>
                  <a:pt x="1188333" y="1532573"/>
                </a:lnTo>
                <a:cubicBezTo>
                  <a:pt x="1231195" y="1699260"/>
                  <a:pt x="1401693" y="1799273"/>
                  <a:pt x="1568380" y="1755458"/>
                </a:cubicBezTo>
                <a:lnTo>
                  <a:pt x="1568380" y="1755458"/>
                </a:lnTo>
                <a:lnTo>
                  <a:pt x="1836985" y="1685925"/>
                </a:lnTo>
                <a:cubicBezTo>
                  <a:pt x="1918900" y="1664018"/>
                  <a:pt x="1969383" y="1578293"/>
                  <a:pt x="1947475" y="1495425"/>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6" name="Freeform: Shape 75">
            <a:extLst>
              <a:ext uri="{FF2B5EF4-FFF2-40B4-BE49-F238E27FC236}">
                <a16:creationId xmlns:a16="http://schemas.microsoft.com/office/drawing/2014/main" id="{4019D156-6041-4566-9320-C28CD0F7C7E6}"/>
              </a:ext>
            </a:extLst>
          </p:cNvPr>
          <p:cNvSpPr/>
          <p:nvPr/>
        </p:nvSpPr>
        <p:spPr>
          <a:xfrm>
            <a:off x="7301548" y="3858374"/>
            <a:ext cx="319086" cy="498475"/>
          </a:xfrm>
          <a:custGeom>
            <a:avLst/>
            <a:gdLst/>
            <a:ahLst/>
            <a:cxnLst/>
            <a:rect l="0" t="0" r="0" b="0"/>
            <a:pathLst>
              <a:path w="1943100" h="2124075">
                <a:moveTo>
                  <a:pt x="1947475" y="1495425"/>
                </a:moveTo>
                <a:lnTo>
                  <a:pt x="1947475" y="1495425"/>
                </a:lnTo>
                <a:cubicBezTo>
                  <a:pt x="1925568" y="1412558"/>
                  <a:pt x="1840795" y="1362075"/>
                  <a:pt x="1757928" y="1383983"/>
                </a:cubicBezTo>
                <a:lnTo>
                  <a:pt x="1522660" y="1433513"/>
                </a:lnTo>
                <a:cubicBezTo>
                  <a:pt x="1479798" y="1444943"/>
                  <a:pt x="1436935" y="1419225"/>
                  <a:pt x="1425505" y="1376363"/>
                </a:cubicBezTo>
                <a:lnTo>
                  <a:pt x="1286440" y="841058"/>
                </a:lnTo>
                <a:cubicBezTo>
                  <a:pt x="1277868" y="808673"/>
                  <a:pt x="1297870" y="775335"/>
                  <a:pt x="1330255" y="766763"/>
                </a:cubicBezTo>
                <a:cubicBezTo>
                  <a:pt x="1362640" y="758190"/>
                  <a:pt x="1395978" y="778193"/>
                  <a:pt x="1404550" y="810578"/>
                </a:cubicBezTo>
                <a:lnTo>
                  <a:pt x="1466463" y="1049655"/>
                </a:lnTo>
                <a:cubicBezTo>
                  <a:pt x="1483608" y="1116330"/>
                  <a:pt x="1552188" y="1156335"/>
                  <a:pt x="1618863" y="1139190"/>
                </a:cubicBezTo>
                <a:lnTo>
                  <a:pt x="1622673" y="1138238"/>
                </a:lnTo>
                <a:cubicBezTo>
                  <a:pt x="1689348" y="1121093"/>
                  <a:pt x="1729353" y="1052513"/>
                  <a:pt x="1712208" y="985838"/>
                </a:cubicBezTo>
                <a:lnTo>
                  <a:pt x="1635055" y="686753"/>
                </a:lnTo>
                <a:lnTo>
                  <a:pt x="1635055" y="686753"/>
                </a:lnTo>
                <a:cubicBezTo>
                  <a:pt x="1592193" y="521018"/>
                  <a:pt x="1421695" y="422910"/>
                  <a:pt x="1256913" y="467678"/>
                </a:cubicBezTo>
                <a:lnTo>
                  <a:pt x="1079748" y="517208"/>
                </a:lnTo>
                <a:lnTo>
                  <a:pt x="1060698" y="451485"/>
                </a:lnTo>
                <a:cubicBezTo>
                  <a:pt x="1080700" y="404813"/>
                  <a:pt x="1088320" y="346710"/>
                  <a:pt x="1088320" y="284798"/>
                </a:cubicBezTo>
                <a:cubicBezTo>
                  <a:pt x="1088320" y="127635"/>
                  <a:pt x="1069270" y="0"/>
                  <a:pt x="856863" y="0"/>
                </a:cubicBezTo>
                <a:cubicBezTo>
                  <a:pt x="644455" y="0"/>
                  <a:pt x="624453" y="126683"/>
                  <a:pt x="624453" y="283845"/>
                </a:cubicBezTo>
                <a:cubicBezTo>
                  <a:pt x="624453" y="393383"/>
                  <a:pt x="646360" y="488633"/>
                  <a:pt x="723513" y="536258"/>
                </a:cubicBezTo>
                <a:lnTo>
                  <a:pt x="744468" y="609600"/>
                </a:lnTo>
                <a:cubicBezTo>
                  <a:pt x="671125" y="630555"/>
                  <a:pt x="609213" y="679133"/>
                  <a:pt x="571113" y="743903"/>
                </a:cubicBezTo>
                <a:lnTo>
                  <a:pt x="486340" y="886778"/>
                </a:lnTo>
                <a:cubicBezTo>
                  <a:pt x="469195" y="915353"/>
                  <a:pt x="432048" y="925830"/>
                  <a:pt x="402520" y="908685"/>
                </a:cubicBezTo>
                <a:lnTo>
                  <a:pt x="190113" y="783908"/>
                </a:lnTo>
                <a:cubicBezTo>
                  <a:pt x="130105" y="748665"/>
                  <a:pt x="53905" y="768668"/>
                  <a:pt x="18663" y="828675"/>
                </a:cubicBezTo>
                <a:lnTo>
                  <a:pt x="16758" y="831533"/>
                </a:lnTo>
                <a:cubicBezTo>
                  <a:pt x="-17532" y="890588"/>
                  <a:pt x="2470" y="966788"/>
                  <a:pt x="61525" y="1002030"/>
                </a:cubicBezTo>
                <a:lnTo>
                  <a:pt x="313938" y="1149668"/>
                </a:lnTo>
                <a:cubicBezTo>
                  <a:pt x="443478" y="1225868"/>
                  <a:pt x="611118" y="1182053"/>
                  <a:pt x="687318" y="1052513"/>
                </a:cubicBezTo>
                <a:lnTo>
                  <a:pt x="714940" y="1006793"/>
                </a:lnTo>
                <a:cubicBezTo>
                  <a:pt x="731133" y="979170"/>
                  <a:pt x="773043" y="984885"/>
                  <a:pt x="780663" y="1016318"/>
                </a:cubicBezTo>
                <a:lnTo>
                  <a:pt x="816858" y="1157288"/>
                </a:lnTo>
                <a:cubicBezTo>
                  <a:pt x="817810" y="1160145"/>
                  <a:pt x="818763" y="1163955"/>
                  <a:pt x="818763" y="1166813"/>
                </a:cubicBezTo>
                <a:cubicBezTo>
                  <a:pt x="826383" y="1205865"/>
                  <a:pt x="819715" y="1245870"/>
                  <a:pt x="799713" y="1280160"/>
                </a:cubicBezTo>
                <a:lnTo>
                  <a:pt x="646360" y="1541145"/>
                </a:lnTo>
                <a:lnTo>
                  <a:pt x="646360" y="1541145"/>
                </a:lnTo>
                <a:cubicBezTo>
                  <a:pt x="558730" y="1689735"/>
                  <a:pt x="608260" y="1880235"/>
                  <a:pt x="756850" y="1967865"/>
                </a:cubicBezTo>
                <a:lnTo>
                  <a:pt x="756850" y="1967865"/>
                </a:lnTo>
                <a:lnTo>
                  <a:pt x="995928" y="2108835"/>
                </a:lnTo>
                <a:cubicBezTo>
                  <a:pt x="1070223" y="2152650"/>
                  <a:pt x="1165473" y="2127885"/>
                  <a:pt x="1209288" y="2053590"/>
                </a:cubicBezTo>
                <a:lnTo>
                  <a:pt x="1209288" y="2053590"/>
                </a:lnTo>
                <a:cubicBezTo>
                  <a:pt x="1253103" y="1979295"/>
                  <a:pt x="1228338" y="1884045"/>
                  <a:pt x="1154043" y="1840230"/>
                </a:cubicBezTo>
                <a:lnTo>
                  <a:pt x="983545" y="1740218"/>
                </a:lnTo>
                <a:cubicBezTo>
                  <a:pt x="945445" y="1718310"/>
                  <a:pt x="933063" y="1668780"/>
                  <a:pt x="954970" y="1630680"/>
                </a:cubicBezTo>
                <a:lnTo>
                  <a:pt x="1102608" y="1380173"/>
                </a:lnTo>
                <a:cubicBezTo>
                  <a:pt x="1114038" y="1360170"/>
                  <a:pt x="1144518" y="1363980"/>
                  <a:pt x="1150233" y="1386840"/>
                </a:cubicBezTo>
                <a:lnTo>
                  <a:pt x="1188333" y="1532573"/>
                </a:lnTo>
                <a:cubicBezTo>
                  <a:pt x="1231195" y="1699260"/>
                  <a:pt x="1401693" y="1799273"/>
                  <a:pt x="1568380" y="1755458"/>
                </a:cubicBezTo>
                <a:lnTo>
                  <a:pt x="1568380" y="1755458"/>
                </a:lnTo>
                <a:lnTo>
                  <a:pt x="1836985" y="1685925"/>
                </a:lnTo>
                <a:cubicBezTo>
                  <a:pt x="1918900" y="1664018"/>
                  <a:pt x="1969383" y="1578293"/>
                  <a:pt x="1947475" y="1495425"/>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7" name="Freeform: Shape 76">
            <a:extLst>
              <a:ext uri="{FF2B5EF4-FFF2-40B4-BE49-F238E27FC236}">
                <a16:creationId xmlns:a16="http://schemas.microsoft.com/office/drawing/2014/main" id="{9ABCC991-CCB3-4AE0-91F4-A229F976BD8F}"/>
              </a:ext>
            </a:extLst>
          </p:cNvPr>
          <p:cNvSpPr/>
          <p:nvPr/>
        </p:nvSpPr>
        <p:spPr>
          <a:xfrm>
            <a:off x="7006545" y="3858374"/>
            <a:ext cx="319086" cy="498475"/>
          </a:xfrm>
          <a:custGeom>
            <a:avLst/>
            <a:gdLst/>
            <a:ahLst/>
            <a:cxnLst/>
            <a:rect l="0" t="0" r="0" b="0"/>
            <a:pathLst>
              <a:path w="1943100" h="2124075">
                <a:moveTo>
                  <a:pt x="1947475" y="1495425"/>
                </a:moveTo>
                <a:lnTo>
                  <a:pt x="1947475" y="1495425"/>
                </a:lnTo>
                <a:cubicBezTo>
                  <a:pt x="1925568" y="1412558"/>
                  <a:pt x="1840795" y="1362075"/>
                  <a:pt x="1757928" y="1383983"/>
                </a:cubicBezTo>
                <a:lnTo>
                  <a:pt x="1522660" y="1433513"/>
                </a:lnTo>
                <a:cubicBezTo>
                  <a:pt x="1479798" y="1444943"/>
                  <a:pt x="1436935" y="1419225"/>
                  <a:pt x="1425505" y="1376363"/>
                </a:cubicBezTo>
                <a:lnTo>
                  <a:pt x="1286440" y="841058"/>
                </a:lnTo>
                <a:cubicBezTo>
                  <a:pt x="1277868" y="808673"/>
                  <a:pt x="1297870" y="775335"/>
                  <a:pt x="1330255" y="766763"/>
                </a:cubicBezTo>
                <a:cubicBezTo>
                  <a:pt x="1362640" y="758190"/>
                  <a:pt x="1395978" y="778193"/>
                  <a:pt x="1404550" y="810578"/>
                </a:cubicBezTo>
                <a:lnTo>
                  <a:pt x="1466463" y="1049655"/>
                </a:lnTo>
                <a:cubicBezTo>
                  <a:pt x="1483608" y="1116330"/>
                  <a:pt x="1552188" y="1156335"/>
                  <a:pt x="1618863" y="1139190"/>
                </a:cubicBezTo>
                <a:lnTo>
                  <a:pt x="1622673" y="1138238"/>
                </a:lnTo>
                <a:cubicBezTo>
                  <a:pt x="1689348" y="1121093"/>
                  <a:pt x="1729353" y="1052513"/>
                  <a:pt x="1712208" y="985838"/>
                </a:cubicBezTo>
                <a:lnTo>
                  <a:pt x="1635055" y="686753"/>
                </a:lnTo>
                <a:lnTo>
                  <a:pt x="1635055" y="686753"/>
                </a:lnTo>
                <a:cubicBezTo>
                  <a:pt x="1592193" y="521018"/>
                  <a:pt x="1421695" y="422910"/>
                  <a:pt x="1256913" y="467678"/>
                </a:cubicBezTo>
                <a:lnTo>
                  <a:pt x="1079748" y="517208"/>
                </a:lnTo>
                <a:lnTo>
                  <a:pt x="1060698" y="451485"/>
                </a:lnTo>
                <a:cubicBezTo>
                  <a:pt x="1080700" y="404813"/>
                  <a:pt x="1088320" y="346710"/>
                  <a:pt x="1088320" y="284798"/>
                </a:cubicBezTo>
                <a:cubicBezTo>
                  <a:pt x="1088320" y="127635"/>
                  <a:pt x="1069270" y="0"/>
                  <a:pt x="856863" y="0"/>
                </a:cubicBezTo>
                <a:cubicBezTo>
                  <a:pt x="644455" y="0"/>
                  <a:pt x="624453" y="126683"/>
                  <a:pt x="624453" y="283845"/>
                </a:cubicBezTo>
                <a:cubicBezTo>
                  <a:pt x="624453" y="393383"/>
                  <a:pt x="646360" y="488633"/>
                  <a:pt x="723513" y="536258"/>
                </a:cubicBezTo>
                <a:lnTo>
                  <a:pt x="744468" y="609600"/>
                </a:lnTo>
                <a:cubicBezTo>
                  <a:pt x="671125" y="630555"/>
                  <a:pt x="609213" y="679133"/>
                  <a:pt x="571113" y="743903"/>
                </a:cubicBezTo>
                <a:lnTo>
                  <a:pt x="486340" y="886778"/>
                </a:lnTo>
                <a:cubicBezTo>
                  <a:pt x="469195" y="915353"/>
                  <a:pt x="432048" y="925830"/>
                  <a:pt x="402520" y="908685"/>
                </a:cubicBezTo>
                <a:lnTo>
                  <a:pt x="190113" y="783908"/>
                </a:lnTo>
                <a:cubicBezTo>
                  <a:pt x="130105" y="748665"/>
                  <a:pt x="53905" y="768668"/>
                  <a:pt x="18663" y="828675"/>
                </a:cubicBezTo>
                <a:lnTo>
                  <a:pt x="16758" y="831533"/>
                </a:lnTo>
                <a:cubicBezTo>
                  <a:pt x="-17532" y="890588"/>
                  <a:pt x="2470" y="966788"/>
                  <a:pt x="61525" y="1002030"/>
                </a:cubicBezTo>
                <a:lnTo>
                  <a:pt x="313938" y="1149668"/>
                </a:lnTo>
                <a:cubicBezTo>
                  <a:pt x="443478" y="1225868"/>
                  <a:pt x="611118" y="1182053"/>
                  <a:pt x="687318" y="1052513"/>
                </a:cubicBezTo>
                <a:lnTo>
                  <a:pt x="714940" y="1006793"/>
                </a:lnTo>
                <a:cubicBezTo>
                  <a:pt x="731133" y="979170"/>
                  <a:pt x="773043" y="984885"/>
                  <a:pt x="780663" y="1016318"/>
                </a:cubicBezTo>
                <a:lnTo>
                  <a:pt x="816858" y="1157288"/>
                </a:lnTo>
                <a:cubicBezTo>
                  <a:pt x="817810" y="1160145"/>
                  <a:pt x="818763" y="1163955"/>
                  <a:pt x="818763" y="1166813"/>
                </a:cubicBezTo>
                <a:cubicBezTo>
                  <a:pt x="826383" y="1205865"/>
                  <a:pt x="819715" y="1245870"/>
                  <a:pt x="799713" y="1280160"/>
                </a:cubicBezTo>
                <a:lnTo>
                  <a:pt x="646360" y="1541145"/>
                </a:lnTo>
                <a:lnTo>
                  <a:pt x="646360" y="1541145"/>
                </a:lnTo>
                <a:cubicBezTo>
                  <a:pt x="558730" y="1689735"/>
                  <a:pt x="608260" y="1880235"/>
                  <a:pt x="756850" y="1967865"/>
                </a:cubicBezTo>
                <a:lnTo>
                  <a:pt x="756850" y="1967865"/>
                </a:lnTo>
                <a:lnTo>
                  <a:pt x="995928" y="2108835"/>
                </a:lnTo>
                <a:cubicBezTo>
                  <a:pt x="1070223" y="2152650"/>
                  <a:pt x="1165473" y="2127885"/>
                  <a:pt x="1209288" y="2053590"/>
                </a:cubicBezTo>
                <a:lnTo>
                  <a:pt x="1209288" y="2053590"/>
                </a:lnTo>
                <a:cubicBezTo>
                  <a:pt x="1253103" y="1979295"/>
                  <a:pt x="1228338" y="1884045"/>
                  <a:pt x="1154043" y="1840230"/>
                </a:cubicBezTo>
                <a:lnTo>
                  <a:pt x="983545" y="1740218"/>
                </a:lnTo>
                <a:cubicBezTo>
                  <a:pt x="945445" y="1718310"/>
                  <a:pt x="933063" y="1668780"/>
                  <a:pt x="954970" y="1630680"/>
                </a:cubicBezTo>
                <a:lnTo>
                  <a:pt x="1102608" y="1380173"/>
                </a:lnTo>
                <a:cubicBezTo>
                  <a:pt x="1114038" y="1360170"/>
                  <a:pt x="1144518" y="1363980"/>
                  <a:pt x="1150233" y="1386840"/>
                </a:cubicBezTo>
                <a:lnTo>
                  <a:pt x="1188333" y="1532573"/>
                </a:lnTo>
                <a:cubicBezTo>
                  <a:pt x="1231195" y="1699260"/>
                  <a:pt x="1401693" y="1799273"/>
                  <a:pt x="1568380" y="1755458"/>
                </a:cubicBezTo>
                <a:lnTo>
                  <a:pt x="1568380" y="1755458"/>
                </a:lnTo>
                <a:lnTo>
                  <a:pt x="1836985" y="1685925"/>
                </a:lnTo>
                <a:cubicBezTo>
                  <a:pt x="1918900" y="1664018"/>
                  <a:pt x="1969383" y="1578293"/>
                  <a:pt x="1947475" y="1495425"/>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5" name="Freeform: Shape 64">
            <a:extLst>
              <a:ext uri="{FF2B5EF4-FFF2-40B4-BE49-F238E27FC236}">
                <a16:creationId xmlns:a16="http://schemas.microsoft.com/office/drawing/2014/main" id="{4AE36B3F-825A-423D-99AC-37DED8997CE6}"/>
              </a:ext>
            </a:extLst>
          </p:cNvPr>
          <p:cNvSpPr/>
          <p:nvPr/>
        </p:nvSpPr>
        <p:spPr>
          <a:xfrm>
            <a:off x="6835391" y="1237297"/>
            <a:ext cx="1371600" cy="3120390"/>
          </a:xfrm>
          <a:custGeom>
            <a:avLst/>
            <a:gdLst>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1450 w 1371600"/>
              <a:gd name="connsiteY5" fmla="*/ 2552700 h 3117850"/>
              <a:gd name="connsiteX6" fmla="*/ 12700 w 1371600"/>
              <a:gd name="connsiteY6" fmla="*/ 2552700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1450 w 1371600"/>
              <a:gd name="connsiteY5" fmla="*/ 2552700 h 3117850"/>
              <a:gd name="connsiteX6" fmla="*/ 7938 w 1371600"/>
              <a:gd name="connsiteY6" fmla="*/ 2559839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1 w 1371600"/>
              <a:gd name="connsiteY5" fmla="*/ 2564598 h 3117850"/>
              <a:gd name="connsiteX6" fmla="*/ 7938 w 1371600"/>
              <a:gd name="connsiteY6" fmla="*/ 2559839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1 w 1371600"/>
              <a:gd name="connsiteY5" fmla="*/ 2564598 h 3117850"/>
              <a:gd name="connsiteX6" fmla="*/ 12701 w 1371600"/>
              <a:gd name="connsiteY6" fmla="*/ 2557461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476563 h 3117850"/>
              <a:gd name="connsiteX6" fmla="*/ 12701 w 1371600"/>
              <a:gd name="connsiteY6" fmla="*/ 2557461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476563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2701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7939 w 1371600"/>
              <a:gd name="connsiteY6" fmla="*/ 2557462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7464 w 1371600"/>
              <a:gd name="connsiteY6" fmla="*/ 2398048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9846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6213 w 1371600"/>
              <a:gd name="connsiteY5" fmla="*/ 2557461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7462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5082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5083 h 3117850"/>
              <a:gd name="connsiteX0" fmla="*/ 0 w 1371600"/>
              <a:gd name="connsiteY0" fmla="*/ 1301750 h 3117850"/>
              <a:gd name="connsiteX1" fmla="*/ 0 w 1371600"/>
              <a:gd name="connsiteY1" fmla="*/ 0 h 3117850"/>
              <a:gd name="connsiteX2" fmla="*/ 1371600 w 1371600"/>
              <a:gd name="connsiteY2" fmla="*/ 0 h 3117850"/>
              <a:gd name="connsiteX3" fmla="*/ 1371600 w 1371600"/>
              <a:gd name="connsiteY3" fmla="*/ 3117850 h 3117850"/>
              <a:gd name="connsiteX4" fmla="*/ 171450 w 1371600"/>
              <a:gd name="connsiteY4" fmla="*/ 3117850 h 3117850"/>
              <a:gd name="connsiteX5" fmla="*/ 173832 w 1371600"/>
              <a:gd name="connsiteY5" fmla="*/ 2552703 h 3117850"/>
              <a:gd name="connsiteX6" fmla="*/ 12702 w 1371600"/>
              <a:gd name="connsiteY6" fmla="*/ 2552704 h 31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3117850">
                <a:moveTo>
                  <a:pt x="0" y="1301750"/>
                </a:moveTo>
                <a:lnTo>
                  <a:pt x="0" y="0"/>
                </a:lnTo>
                <a:lnTo>
                  <a:pt x="1371600" y="0"/>
                </a:lnTo>
                <a:lnTo>
                  <a:pt x="1371600" y="3117850"/>
                </a:lnTo>
                <a:lnTo>
                  <a:pt x="171450" y="3117850"/>
                </a:lnTo>
                <a:cubicBezTo>
                  <a:pt x="172244" y="2933433"/>
                  <a:pt x="173038" y="2737120"/>
                  <a:pt x="173832" y="2552703"/>
                </a:cubicBezTo>
                <a:lnTo>
                  <a:pt x="12702" y="2552704"/>
                </a:lnTo>
              </a:path>
            </a:pathLst>
          </a:custGeom>
          <a:gradFill>
            <a:gsLst>
              <a:gs pos="10000">
                <a:schemeClr val="bg2"/>
              </a:gs>
              <a:gs pos="100000">
                <a:schemeClr val="bg2">
                  <a:lumMod val="40000"/>
                  <a:lumOff val="60000"/>
                </a:schemeClr>
              </a:gs>
            </a:gsLst>
            <a:lin ang="5400000" scaled="0"/>
          </a:gra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9DF4539E-E2B9-47A9-80F2-BC2A26331B3E}"/>
              </a:ext>
            </a:extLst>
          </p:cNvPr>
          <p:cNvSpPr/>
          <p:nvPr/>
        </p:nvSpPr>
        <p:spPr>
          <a:xfrm>
            <a:off x="7078541" y="149678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957F3E31-C15F-4110-996A-A3FF9B9D40E7}"/>
              </a:ext>
            </a:extLst>
          </p:cNvPr>
          <p:cNvSpPr/>
          <p:nvPr/>
        </p:nvSpPr>
        <p:spPr>
          <a:xfrm>
            <a:off x="7638937" y="149678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0F88905E-1000-4079-8EA5-AD763CA70B3D}"/>
              </a:ext>
            </a:extLst>
          </p:cNvPr>
          <p:cNvSpPr/>
          <p:nvPr/>
        </p:nvSpPr>
        <p:spPr>
          <a:xfrm>
            <a:off x="7078541" y="2134131"/>
            <a:ext cx="321591" cy="321591"/>
          </a:xfrm>
          <a:prstGeom prst="rect">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90AD873D-4EAA-43B1-BD35-476EA6A8A18A}"/>
              </a:ext>
            </a:extLst>
          </p:cNvPr>
          <p:cNvSpPr/>
          <p:nvPr/>
        </p:nvSpPr>
        <p:spPr>
          <a:xfrm>
            <a:off x="7638937" y="213413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AD4896FF-1129-43D4-B0EE-27771679F9AE}"/>
              </a:ext>
            </a:extLst>
          </p:cNvPr>
          <p:cNvSpPr/>
          <p:nvPr/>
        </p:nvSpPr>
        <p:spPr>
          <a:xfrm>
            <a:off x="7078541"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1B53F75D-0392-4E59-9587-8483903F62BB}"/>
              </a:ext>
            </a:extLst>
          </p:cNvPr>
          <p:cNvSpPr/>
          <p:nvPr/>
        </p:nvSpPr>
        <p:spPr>
          <a:xfrm>
            <a:off x="7638937" y="2771476"/>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68026D23-F83A-40B6-82AC-20D9C1A397B1}"/>
              </a:ext>
            </a:extLst>
          </p:cNvPr>
          <p:cNvSpPr/>
          <p:nvPr/>
        </p:nvSpPr>
        <p:spPr>
          <a:xfrm>
            <a:off x="7078541"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C6ADA33B-7997-4401-B4B6-F26ECB78A735}"/>
              </a:ext>
            </a:extLst>
          </p:cNvPr>
          <p:cNvSpPr/>
          <p:nvPr/>
        </p:nvSpPr>
        <p:spPr>
          <a:xfrm>
            <a:off x="7638937" y="3408821"/>
            <a:ext cx="321591" cy="321591"/>
          </a:xfrm>
          <a:prstGeom prst="rect">
            <a:avLst/>
          </a:prstGeom>
          <a:solidFill>
            <a:schemeClr val="tx2">
              <a:lumMod val="50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0" name="Graphic 18">
            <a:extLst>
              <a:ext uri="{FF2B5EF4-FFF2-40B4-BE49-F238E27FC236}">
                <a16:creationId xmlns:a16="http://schemas.microsoft.com/office/drawing/2014/main" id="{88AD0187-B578-4C7A-8762-F7979768E2A5}"/>
              </a:ext>
            </a:extLst>
          </p:cNvPr>
          <p:cNvGrpSpPr/>
          <p:nvPr/>
        </p:nvGrpSpPr>
        <p:grpSpPr>
          <a:xfrm>
            <a:off x="6356464" y="2590798"/>
            <a:ext cx="254018" cy="452470"/>
            <a:chOff x="4419600" y="2300287"/>
            <a:chExt cx="304800" cy="542925"/>
          </a:xfrm>
        </p:grpSpPr>
        <p:sp>
          <p:nvSpPr>
            <p:cNvPr id="31" name="Freeform: Shape 30">
              <a:extLst>
                <a:ext uri="{FF2B5EF4-FFF2-40B4-BE49-F238E27FC236}">
                  <a16:creationId xmlns:a16="http://schemas.microsoft.com/office/drawing/2014/main" id="{3FED41BC-8C01-4458-BF1B-2C12CA7919C7}"/>
                </a:ext>
              </a:extLst>
            </p:cNvPr>
            <p:cNvSpPr/>
            <p:nvPr/>
          </p:nvSpPr>
          <p:spPr>
            <a:xfrm>
              <a:off x="4423410" y="2305164"/>
              <a:ext cx="295275" cy="523875"/>
            </a:xfrm>
            <a:custGeom>
              <a:avLst/>
              <a:gdLst/>
              <a:ahLst/>
              <a:cxnLst/>
              <a:rect l="0" t="0" r="0" b="0"/>
              <a:pathLst>
                <a:path w="295275" h="523875">
                  <a:moveTo>
                    <a:pt x="185738" y="89421"/>
                  </a:moveTo>
                  <a:cubicBezTo>
                    <a:pt x="164783" y="69418"/>
                    <a:pt x="142875" y="42748"/>
                    <a:pt x="125730" y="6553"/>
                  </a:cubicBezTo>
                  <a:cubicBezTo>
                    <a:pt x="120015" y="-4877"/>
                    <a:pt x="104775" y="-114"/>
                    <a:pt x="104775" y="11316"/>
                  </a:cubicBezTo>
                  <a:cubicBezTo>
                    <a:pt x="110490" y="180861"/>
                    <a:pt x="136208" y="253251"/>
                    <a:pt x="149543" y="279921"/>
                  </a:cubicBezTo>
                  <a:cubicBezTo>
                    <a:pt x="152400" y="285636"/>
                    <a:pt x="146685" y="292303"/>
                    <a:pt x="140018" y="290398"/>
                  </a:cubicBezTo>
                  <a:cubicBezTo>
                    <a:pt x="95250" y="275158"/>
                    <a:pt x="47625" y="205626"/>
                    <a:pt x="20955" y="161811"/>
                  </a:cubicBezTo>
                  <a:cubicBezTo>
                    <a:pt x="15240" y="152286"/>
                    <a:pt x="0" y="157048"/>
                    <a:pt x="0" y="168478"/>
                  </a:cubicBezTo>
                  <a:cubicBezTo>
                    <a:pt x="17145" y="627583"/>
                    <a:pt x="295275" y="522808"/>
                    <a:pt x="295275" y="522808"/>
                  </a:cubicBezTo>
                  <a:lnTo>
                    <a:pt x="295275" y="339928"/>
                  </a:lnTo>
                  <a:cubicBezTo>
                    <a:pt x="296228" y="244678"/>
                    <a:pt x="255270" y="155143"/>
                    <a:pt x="185738" y="89421"/>
                  </a:cubicBezTo>
                  <a:close/>
                </a:path>
              </a:pathLst>
            </a:custGeom>
            <a:solidFill>
              <a:srgbClr val="D38080"/>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B078B39A-F267-4C79-A459-8A8E9CB264D7}"/>
                </a:ext>
              </a:extLst>
            </p:cNvPr>
            <p:cNvSpPr/>
            <p:nvPr/>
          </p:nvSpPr>
          <p:spPr>
            <a:xfrm>
              <a:off x="4612005" y="2648733"/>
              <a:ext cx="104775" cy="114300"/>
            </a:xfrm>
            <a:custGeom>
              <a:avLst/>
              <a:gdLst/>
              <a:ahLst/>
              <a:cxnLst/>
              <a:rect l="0" t="0" r="0" b="0"/>
              <a:pathLst>
                <a:path w="104775" h="114300">
                  <a:moveTo>
                    <a:pt x="107632" y="119231"/>
                  </a:moveTo>
                  <a:cubicBezTo>
                    <a:pt x="107632" y="119231"/>
                    <a:pt x="7620" y="111611"/>
                    <a:pt x="0" y="6836"/>
                  </a:cubicBezTo>
                  <a:cubicBezTo>
                    <a:pt x="0" y="1121"/>
                    <a:pt x="5715" y="-1736"/>
                    <a:pt x="9525" y="1121"/>
                  </a:cubicBezTo>
                  <a:cubicBezTo>
                    <a:pt x="28575" y="15409"/>
                    <a:pt x="70485" y="43031"/>
                    <a:pt x="107632" y="43031"/>
                  </a:cubicBezTo>
                  <a:lnTo>
                    <a:pt x="107632" y="119231"/>
                  </a:lnTo>
                  <a:close/>
                </a:path>
              </a:pathLst>
            </a:custGeom>
            <a:solidFill>
              <a:srgbClr val="D27E7E"/>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33" name="Graphic 18">
            <a:extLst>
              <a:ext uri="{FF2B5EF4-FFF2-40B4-BE49-F238E27FC236}">
                <a16:creationId xmlns:a16="http://schemas.microsoft.com/office/drawing/2014/main" id="{2AE836C2-AE5A-4196-B490-EB71863FBB6B}"/>
              </a:ext>
            </a:extLst>
          </p:cNvPr>
          <p:cNvGrpSpPr/>
          <p:nvPr/>
        </p:nvGrpSpPr>
        <p:grpSpPr>
          <a:xfrm flipH="1">
            <a:off x="7635762" y="3220254"/>
            <a:ext cx="254018" cy="452470"/>
            <a:chOff x="4419600" y="2300287"/>
            <a:chExt cx="304800" cy="542925"/>
          </a:xfrm>
        </p:grpSpPr>
        <p:sp>
          <p:nvSpPr>
            <p:cNvPr id="34" name="Freeform: Shape 33">
              <a:extLst>
                <a:ext uri="{FF2B5EF4-FFF2-40B4-BE49-F238E27FC236}">
                  <a16:creationId xmlns:a16="http://schemas.microsoft.com/office/drawing/2014/main" id="{63240AA0-97DC-4657-9980-AD2CEFF77E54}"/>
                </a:ext>
              </a:extLst>
            </p:cNvPr>
            <p:cNvSpPr/>
            <p:nvPr/>
          </p:nvSpPr>
          <p:spPr>
            <a:xfrm>
              <a:off x="4423410" y="2305164"/>
              <a:ext cx="295275" cy="523875"/>
            </a:xfrm>
            <a:custGeom>
              <a:avLst/>
              <a:gdLst/>
              <a:ahLst/>
              <a:cxnLst/>
              <a:rect l="0" t="0" r="0" b="0"/>
              <a:pathLst>
                <a:path w="295275" h="523875">
                  <a:moveTo>
                    <a:pt x="185738" y="89421"/>
                  </a:moveTo>
                  <a:cubicBezTo>
                    <a:pt x="164783" y="69418"/>
                    <a:pt x="142875" y="42748"/>
                    <a:pt x="125730" y="6553"/>
                  </a:cubicBezTo>
                  <a:cubicBezTo>
                    <a:pt x="120015" y="-4877"/>
                    <a:pt x="104775" y="-114"/>
                    <a:pt x="104775" y="11316"/>
                  </a:cubicBezTo>
                  <a:cubicBezTo>
                    <a:pt x="110490" y="180861"/>
                    <a:pt x="136208" y="253251"/>
                    <a:pt x="149543" y="279921"/>
                  </a:cubicBezTo>
                  <a:cubicBezTo>
                    <a:pt x="152400" y="285636"/>
                    <a:pt x="146685" y="292303"/>
                    <a:pt x="140018" y="290398"/>
                  </a:cubicBezTo>
                  <a:cubicBezTo>
                    <a:pt x="95250" y="275158"/>
                    <a:pt x="47625" y="205626"/>
                    <a:pt x="20955" y="161811"/>
                  </a:cubicBezTo>
                  <a:cubicBezTo>
                    <a:pt x="15240" y="152286"/>
                    <a:pt x="0" y="157048"/>
                    <a:pt x="0" y="168478"/>
                  </a:cubicBezTo>
                  <a:cubicBezTo>
                    <a:pt x="17145" y="627583"/>
                    <a:pt x="295275" y="522808"/>
                    <a:pt x="295275" y="522808"/>
                  </a:cubicBezTo>
                  <a:lnTo>
                    <a:pt x="295275" y="339928"/>
                  </a:lnTo>
                  <a:cubicBezTo>
                    <a:pt x="296228" y="244678"/>
                    <a:pt x="255270" y="155143"/>
                    <a:pt x="185738" y="89421"/>
                  </a:cubicBezTo>
                  <a:close/>
                </a:path>
              </a:pathLst>
            </a:custGeom>
            <a:solidFill>
              <a:srgbClr val="D26E6E"/>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 name="Freeform: Shape 34">
              <a:extLst>
                <a:ext uri="{FF2B5EF4-FFF2-40B4-BE49-F238E27FC236}">
                  <a16:creationId xmlns:a16="http://schemas.microsoft.com/office/drawing/2014/main" id="{0838C580-2062-426A-B3BA-278EF0A64EC1}"/>
                </a:ext>
              </a:extLst>
            </p:cNvPr>
            <p:cNvSpPr/>
            <p:nvPr/>
          </p:nvSpPr>
          <p:spPr>
            <a:xfrm>
              <a:off x="4612005" y="2648733"/>
              <a:ext cx="104775" cy="114300"/>
            </a:xfrm>
            <a:custGeom>
              <a:avLst/>
              <a:gdLst/>
              <a:ahLst/>
              <a:cxnLst/>
              <a:rect l="0" t="0" r="0" b="0"/>
              <a:pathLst>
                <a:path w="104775" h="114300">
                  <a:moveTo>
                    <a:pt x="107632" y="119231"/>
                  </a:moveTo>
                  <a:cubicBezTo>
                    <a:pt x="107632" y="119231"/>
                    <a:pt x="7620" y="111611"/>
                    <a:pt x="0" y="6836"/>
                  </a:cubicBezTo>
                  <a:cubicBezTo>
                    <a:pt x="0" y="1121"/>
                    <a:pt x="5715" y="-1736"/>
                    <a:pt x="9525" y="1121"/>
                  </a:cubicBezTo>
                  <a:cubicBezTo>
                    <a:pt x="28575" y="15409"/>
                    <a:pt x="70485" y="43031"/>
                    <a:pt x="107632" y="43031"/>
                  </a:cubicBezTo>
                  <a:lnTo>
                    <a:pt x="107632" y="119231"/>
                  </a:lnTo>
                  <a:close/>
                </a:path>
              </a:pathLst>
            </a:custGeom>
            <a:solidFill>
              <a:srgbClr val="D26969"/>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36" name="Graphic 18">
            <a:extLst>
              <a:ext uri="{FF2B5EF4-FFF2-40B4-BE49-F238E27FC236}">
                <a16:creationId xmlns:a16="http://schemas.microsoft.com/office/drawing/2014/main" id="{BCCC09E8-6B60-499C-A624-4882E0CE65A8}"/>
              </a:ext>
            </a:extLst>
          </p:cNvPr>
          <p:cNvGrpSpPr/>
          <p:nvPr/>
        </p:nvGrpSpPr>
        <p:grpSpPr>
          <a:xfrm flipH="1">
            <a:off x="7081507" y="1941304"/>
            <a:ext cx="254018" cy="452470"/>
            <a:chOff x="4419600" y="2300287"/>
            <a:chExt cx="304800" cy="542925"/>
          </a:xfrm>
        </p:grpSpPr>
        <p:sp>
          <p:nvSpPr>
            <p:cNvPr id="37" name="Freeform: Shape 36">
              <a:extLst>
                <a:ext uri="{FF2B5EF4-FFF2-40B4-BE49-F238E27FC236}">
                  <a16:creationId xmlns:a16="http://schemas.microsoft.com/office/drawing/2014/main" id="{9FD978DA-124D-4CD2-82C0-7B52A5763715}"/>
                </a:ext>
              </a:extLst>
            </p:cNvPr>
            <p:cNvSpPr/>
            <p:nvPr/>
          </p:nvSpPr>
          <p:spPr>
            <a:xfrm>
              <a:off x="4423410" y="2305164"/>
              <a:ext cx="295275" cy="523875"/>
            </a:xfrm>
            <a:custGeom>
              <a:avLst/>
              <a:gdLst/>
              <a:ahLst/>
              <a:cxnLst/>
              <a:rect l="0" t="0" r="0" b="0"/>
              <a:pathLst>
                <a:path w="295275" h="523875">
                  <a:moveTo>
                    <a:pt x="185738" y="89421"/>
                  </a:moveTo>
                  <a:cubicBezTo>
                    <a:pt x="164783" y="69418"/>
                    <a:pt x="142875" y="42748"/>
                    <a:pt x="125730" y="6553"/>
                  </a:cubicBezTo>
                  <a:cubicBezTo>
                    <a:pt x="120015" y="-4877"/>
                    <a:pt x="104775" y="-114"/>
                    <a:pt x="104775" y="11316"/>
                  </a:cubicBezTo>
                  <a:cubicBezTo>
                    <a:pt x="110490" y="180861"/>
                    <a:pt x="136208" y="253251"/>
                    <a:pt x="149543" y="279921"/>
                  </a:cubicBezTo>
                  <a:cubicBezTo>
                    <a:pt x="152400" y="285636"/>
                    <a:pt x="146685" y="292303"/>
                    <a:pt x="140018" y="290398"/>
                  </a:cubicBezTo>
                  <a:cubicBezTo>
                    <a:pt x="95250" y="275158"/>
                    <a:pt x="47625" y="205626"/>
                    <a:pt x="20955" y="161811"/>
                  </a:cubicBezTo>
                  <a:cubicBezTo>
                    <a:pt x="15240" y="152286"/>
                    <a:pt x="0" y="157048"/>
                    <a:pt x="0" y="168478"/>
                  </a:cubicBezTo>
                  <a:cubicBezTo>
                    <a:pt x="17145" y="627583"/>
                    <a:pt x="295275" y="522808"/>
                    <a:pt x="295275" y="522808"/>
                  </a:cubicBezTo>
                  <a:lnTo>
                    <a:pt x="295275" y="339928"/>
                  </a:lnTo>
                  <a:cubicBezTo>
                    <a:pt x="296228" y="244678"/>
                    <a:pt x="255270" y="155143"/>
                    <a:pt x="185738" y="89421"/>
                  </a:cubicBezTo>
                  <a:close/>
                </a:path>
              </a:pathLst>
            </a:custGeom>
            <a:solidFill>
              <a:srgbClr val="D59292"/>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8" name="Freeform: Shape 37">
              <a:extLst>
                <a:ext uri="{FF2B5EF4-FFF2-40B4-BE49-F238E27FC236}">
                  <a16:creationId xmlns:a16="http://schemas.microsoft.com/office/drawing/2014/main" id="{385D1D9B-D92E-4D2B-A37E-8BA5603FDBA2}"/>
                </a:ext>
              </a:extLst>
            </p:cNvPr>
            <p:cNvSpPr/>
            <p:nvPr/>
          </p:nvSpPr>
          <p:spPr>
            <a:xfrm>
              <a:off x="4612005" y="2648733"/>
              <a:ext cx="104775" cy="114300"/>
            </a:xfrm>
            <a:custGeom>
              <a:avLst/>
              <a:gdLst/>
              <a:ahLst/>
              <a:cxnLst/>
              <a:rect l="0" t="0" r="0" b="0"/>
              <a:pathLst>
                <a:path w="104775" h="114300">
                  <a:moveTo>
                    <a:pt x="107632" y="119231"/>
                  </a:moveTo>
                  <a:cubicBezTo>
                    <a:pt x="107632" y="119231"/>
                    <a:pt x="7620" y="111611"/>
                    <a:pt x="0" y="6836"/>
                  </a:cubicBezTo>
                  <a:cubicBezTo>
                    <a:pt x="0" y="1121"/>
                    <a:pt x="5715" y="-1736"/>
                    <a:pt x="9525" y="1121"/>
                  </a:cubicBezTo>
                  <a:cubicBezTo>
                    <a:pt x="28575" y="15409"/>
                    <a:pt x="70485" y="43031"/>
                    <a:pt x="107632" y="43031"/>
                  </a:cubicBezTo>
                  <a:lnTo>
                    <a:pt x="107632" y="119231"/>
                  </a:lnTo>
                  <a:close/>
                </a:path>
              </a:pathLst>
            </a:custGeom>
            <a:solidFill>
              <a:srgbClr val="D48F8F"/>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56" name="Freeform: Shape 55">
            <a:extLst>
              <a:ext uri="{FF2B5EF4-FFF2-40B4-BE49-F238E27FC236}">
                <a16:creationId xmlns:a16="http://schemas.microsoft.com/office/drawing/2014/main" id="{F3FE0FDB-4599-4E33-9987-984D242DA386}"/>
              </a:ext>
            </a:extLst>
          </p:cNvPr>
          <p:cNvSpPr/>
          <p:nvPr/>
        </p:nvSpPr>
        <p:spPr>
          <a:xfrm>
            <a:off x="5795825" y="2887142"/>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0" name="Freeform: Shape 59">
            <a:extLst>
              <a:ext uri="{FF2B5EF4-FFF2-40B4-BE49-F238E27FC236}">
                <a16:creationId xmlns:a16="http://schemas.microsoft.com/office/drawing/2014/main" id="{78306A9F-0D98-45C9-A6DF-1F60AEBBAB9C}"/>
              </a:ext>
            </a:extLst>
          </p:cNvPr>
          <p:cNvSpPr/>
          <p:nvPr/>
        </p:nvSpPr>
        <p:spPr>
          <a:xfrm>
            <a:off x="7706268" y="1612452"/>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2" name="Freeform: Shape 61">
            <a:extLst>
              <a:ext uri="{FF2B5EF4-FFF2-40B4-BE49-F238E27FC236}">
                <a16:creationId xmlns:a16="http://schemas.microsoft.com/office/drawing/2014/main" id="{844B70C6-5A47-400F-A883-F78AEEC54BC3}"/>
              </a:ext>
            </a:extLst>
          </p:cNvPr>
          <p:cNvSpPr/>
          <p:nvPr/>
        </p:nvSpPr>
        <p:spPr>
          <a:xfrm>
            <a:off x="7142306" y="3524487"/>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3" name="Freeform: Shape 62">
            <a:extLst>
              <a:ext uri="{FF2B5EF4-FFF2-40B4-BE49-F238E27FC236}">
                <a16:creationId xmlns:a16="http://schemas.microsoft.com/office/drawing/2014/main" id="{35A2A825-92CA-4169-A799-EB3B42C4846F}"/>
              </a:ext>
            </a:extLst>
          </p:cNvPr>
          <p:cNvSpPr/>
          <p:nvPr/>
        </p:nvSpPr>
        <p:spPr>
          <a:xfrm>
            <a:off x="7706268" y="2249797"/>
            <a:ext cx="186928" cy="203544"/>
          </a:xfrm>
          <a:custGeom>
            <a:avLst/>
            <a:gdLst/>
            <a:ahLst/>
            <a:cxnLst/>
            <a:rect l="0" t="0" r="0" b="0"/>
            <a:pathLst>
              <a:path w="428625" h="466725">
                <a:moveTo>
                  <a:pt x="327660" y="293370"/>
                </a:moveTo>
                <a:lnTo>
                  <a:pt x="286703" y="293370"/>
                </a:lnTo>
                <a:cubicBezTo>
                  <a:pt x="284798" y="269558"/>
                  <a:pt x="286703" y="245745"/>
                  <a:pt x="287655" y="221933"/>
                </a:cubicBezTo>
                <a:cubicBezTo>
                  <a:pt x="311468" y="183833"/>
                  <a:pt x="311468" y="127635"/>
                  <a:pt x="311468" y="94298"/>
                </a:cubicBezTo>
                <a:cubicBezTo>
                  <a:pt x="311468" y="41910"/>
                  <a:pt x="269558" y="0"/>
                  <a:pt x="217170" y="0"/>
                </a:cubicBezTo>
                <a:cubicBezTo>
                  <a:pt x="164783" y="0"/>
                  <a:pt x="122873" y="41910"/>
                  <a:pt x="122873" y="94298"/>
                </a:cubicBezTo>
                <a:cubicBezTo>
                  <a:pt x="122873" y="127635"/>
                  <a:pt x="122873" y="183833"/>
                  <a:pt x="146685" y="220980"/>
                </a:cubicBezTo>
                <a:cubicBezTo>
                  <a:pt x="147638" y="244793"/>
                  <a:pt x="149543" y="268605"/>
                  <a:pt x="147638" y="292418"/>
                </a:cubicBezTo>
                <a:lnTo>
                  <a:pt x="106680" y="292418"/>
                </a:lnTo>
                <a:cubicBezTo>
                  <a:pt x="47625" y="292418"/>
                  <a:pt x="0" y="340043"/>
                  <a:pt x="0" y="399098"/>
                </a:cubicBezTo>
                <a:lnTo>
                  <a:pt x="0" y="469583"/>
                </a:lnTo>
                <a:lnTo>
                  <a:pt x="434340" y="469583"/>
                </a:lnTo>
                <a:lnTo>
                  <a:pt x="434340" y="399098"/>
                </a:lnTo>
                <a:cubicBezTo>
                  <a:pt x="434340" y="340995"/>
                  <a:pt x="386715" y="293370"/>
                  <a:pt x="327660" y="293370"/>
                </a:cubicBezTo>
                <a:close/>
              </a:path>
            </a:pathLst>
          </a:custGeom>
          <a:solidFill>
            <a:schemeClr val="tx1"/>
          </a:soli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3" name="Title 8">
            <a:extLst>
              <a:ext uri="{FF2B5EF4-FFF2-40B4-BE49-F238E27FC236}">
                <a16:creationId xmlns:a16="http://schemas.microsoft.com/office/drawing/2014/main" id="{ECC6AC1E-225F-43A0-9370-4DE950028E80}"/>
              </a:ext>
            </a:extLst>
          </p:cNvPr>
          <p:cNvSpPr txBox="1">
            <a:spLocks/>
          </p:cNvSpPr>
          <p:nvPr/>
        </p:nvSpPr>
        <p:spPr>
          <a:xfrm>
            <a:off x="351950" y="2753047"/>
            <a:ext cx="2318098"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j-ea"/>
                <a:cs typeface="Arial"/>
              </a:rPr>
              <a:t>Fire drills save lives in the event of a real fire, because people are trained how to react</a:t>
            </a:r>
          </a:p>
        </p:txBody>
      </p:sp>
      <p:sp>
        <p:nvSpPr>
          <p:cNvPr id="74" name="Title 8">
            <a:extLst>
              <a:ext uri="{FF2B5EF4-FFF2-40B4-BE49-F238E27FC236}">
                <a16:creationId xmlns:a16="http://schemas.microsoft.com/office/drawing/2014/main" id="{062555AC-50FF-4565-94AF-8A0F4B275F46}"/>
              </a:ext>
            </a:extLst>
          </p:cNvPr>
          <p:cNvSpPr txBox="1">
            <a:spLocks/>
          </p:cNvSpPr>
          <p:nvPr/>
        </p:nvSpPr>
        <p:spPr>
          <a:xfrm>
            <a:off x="336789" y="1449895"/>
            <a:ext cx="3295759" cy="1408142"/>
          </a:xfrm>
          <a:prstGeom prst="rect">
            <a:avLst/>
          </a:prstGeom>
        </p:spPr>
        <p:txBody>
          <a:bodyPr/>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j-ea"/>
              <a:cs typeface="Arial"/>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a:ea typeface="+mj-ea"/>
                <a:cs typeface="Arial"/>
              </a:rPr>
              <a:t>People</a:t>
            </a:r>
            <a:br>
              <a:rPr kumimoji="0" lang="en-US" sz="2800" b="1" i="0" u="none" strike="noStrike" kern="1200" cap="none" spc="0" normalizeH="0" baseline="0" noProof="0" dirty="0">
                <a:ln>
                  <a:noFill/>
                </a:ln>
                <a:solidFill>
                  <a:prstClr val="white"/>
                </a:solidFill>
                <a:effectLst/>
                <a:uLnTx/>
                <a:uFillTx/>
                <a:latin typeface="Arial"/>
                <a:ea typeface="+mj-ea"/>
                <a:cs typeface="Arial"/>
              </a:rPr>
            </a:br>
            <a:r>
              <a:rPr kumimoji="0" lang="en-US" sz="2800" b="1" i="0" u="none" strike="noStrike" kern="1200" cap="none" spc="0" normalizeH="0" baseline="0" noProof="0" dirty="0">
                <a:ln>
                  <a:noFill/>
                </a:ln>
                <a:solidFill>
                  <a:prstClr val="white"/>
                </a:solidFill>
                <a:effectLst/>
                <a:uLnTx/>
                <a:uFillTx/>
                <a:latin typeface="Arial"/>
                <a:ea typeface="+mj-ea"/>
                <a:cs typeface="Arial"/>
              </a:rPr>
              <a:t>Training</a:t>
            </a:r>
          </a:p>
        </p:txBody>
      </p:sp>
      <p:sp>
        <p:nvSpPr>
          <p:cNvPr id="48" name="Oval 47">
            <a:extLst>
              <a:ext uri="{FF2B5EF4-FFF2-40B4-BE49-F238E27FC236}">
                <a16:creationId xmlns:a16="http://schemas.microsoft.com/office/drawing/2014/main" id="{E83B055C-BC0C-4954-8DC1-E1DD3F4AD56A}"/>
              </a:ext>
            </a:extLst>
          </p:cNvPr>
          <p:cNvSpPr/>
          <p:nvPr/>
        </p:nvSpPr>
        <p:spPr>
          <a:xfrm>
            <a:off x="4320540" y="2875176"/>
            <a:ext cx="618176" cy="618176"/>
          </a:xfrm>
          <a:prstGeom prst="ellipse">
            <a:avLst/>
          </a:prstGeom>
          <a:gradFill>
            <a:gsLst>
              <a:gs pos="10000">
                <a:schemeClr val="accent4"/>
              </a:gs>
              <a:gs pos="100000">
                <a:schemeClr val="accent4">
                  <a:lumMod val="60000"/>
                  <a:lumOff val="40000"/>
                </a:schemeClr>
              </a:gs>
            </a:gsLst>
            <a:lin ang="5400000" scaled="0"/>
          </a:gradFill>
          <a:ln w="222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id="{C4799ECA-F155-4A83-9FED-A05A27F3960E}"/>
              </a:ext>
            </a:extLst>
          </p:cNvPr>
          <p:cNvSpPr/>
          <p:nvPr/>
        </p:nvSpPr>
        <p:spPr>
          <a:xfrm>
            <a:off x="4485870" y="3077846"/>
            <a:ext cx="287516" cy="212837"/>
          </a:xfrm>
          <a:custGeom>
            <a:avLst/>
            <a:gdLst>
              <a:gd name="connsiteX0" fmla="*/ 554400 w 554400"/>
              <a:gd name="connsiteY0" fmla="*/ 0 h 410400"/>
              <a:gd name="connsiteX1" fmla="*/ 144000 w 554400"/>
              <a:gd name="connsiteY1" fmla="*/ 410400 h 410400"/>
              <a:gd name="connsiteX2" fmla="*/ 0 w 554400"/>
              <a:gd name="connsiteY2" fmla="*/ 266400 h 410400"/>
            </a:gdLst>
            <a:ahLst/>
            <a:cxnLst>
              <a:cxn ang="0">
                <a:pos x="connsiteX0" y="connsiteY0"/>
              </a:cxn>
              <a:cxn ang="0">
                <a:pos x="connsiteX1" y="connsiteY1"/>
              </a:cxn>
              <a:cxn ang="0">
                <a:pos x="connsiteX2" y="connsiteY2"/>
              </a:cxn>
            </a:cxnLst>
            <a:rect l="l" t="t" r="r" b="b"/>
            <a:pathLst>
              <a:path w="554400" h="410400">
                <a:moveTo>
                  <a:pt x="554400" y="0"/>
                </a:moveTo>
                <a:lnTo>
                  <a:pt x="144000" y="410400"/>
                </a:lnTo>
                <a:lnTo>
                  <a:pt x="0" y="266400"/>
                </a:lnTo>
              </a:path>
            </a:pathLst>
          </a:custGeom>
          <a:noFill/>
          <a:ln w="444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3" name="Oval 52">
            <a:extLst>
              <a:ext uri="{FF2B5EF4-FFF2-40B4-BE49-F238E27FC236}">
                <a16:creationId xmlns:a16="http://schemas.microsoft.com/office/drawing/2014/main" id="{CD4714E5-D81A-4DBD-A3B2-40B81257EA6C}"/>
              </a:ext>
            </a:extLst>
          </p:cNvPr>
          <p:cNvSpPr/>
          <p:nvPr/>
        </p:nvSpPr>
        <p:spPr>
          <a:xfrm>
            <a:off x="4320156" y="2875176"/>
            <a:ext cx="618176" cy="618176"/>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37168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utoRev="1" fill="hold" nodeType="withEffect">
                                  <p:stCondLst>
                                    <p:cond delay="0"/>
                                  </p:stCondLst>
                                  <p:childTnLst>
                                    <p:animMotion origin="layout" path="M 2.77778E-6 4.32099E-6 C 0.00416 4.32099E-6 0.00781 0.00586 0.00781 0.01388 C 0.00781 0.02129 0.00416 0.02777 2.77778E-6 0.02777 C -0.00434 0.02777 -0.00782 0.02129 -0.00782 0.01388 C -0.00782 0.00586 -0.00434 4.32099E-6 2.77778E-6 4.32099E-6 Z " pathEditMode="relative" rAng="0" ptsTypes="AAAAA">
                                      <p:cBhvr>
                                        <p:cTn id="6" dur="3000" fill="hold"/>
                                        <p:tgtEl>
                                          <p:spTgt spid="39"/>
                                        </p:tgtEl>
                                        <p:attrNameLst>
                                          <p:attrName>ppt_x</p:attrName>
                                          <p:attrName>ppt_y</p:attrName>
                                        </p:attrNameLst>
                                      </p:cBhvr>
                                      <p:rCtr x="0" y="1389"/>
                                    </p:animMotion>
                                  </p:childTnLst>
                                </p:cTn>
                              </p:par>
                              <p:par>
                                <p:cTn id="7" presetID="1" presetClass="path" presetSubtype="0" autoRev="1" fill="hold" nodeType="withEffect">
                                  <p:stCondLst>
                                    <p:cond delay="0"/>
                                  </p:stCondLst>
                                  <p:childTnLst>
                                    <p:animMotion origin="layout" path="M -2.77778E-6 1.60494E-6 C 0.00417 1.60494E-6 0.00782 0.00586 0.00782 0.01389 C 0.00782 0.02129 0.00417 0.02778 -2.77778E-6 0.02778 C -0.00434 0.02778 -0.00781 0.02129 -0.00781 0.01389 C -0.00781 0.00586 -0.00434 1.60494E-6 -2.77778E-6 1.60494E-6 Z " pathEditMode="relative" rAng="0" ptsTypes="AAAAA">
                                      <p:cBhvr>
                                        <p:cTn id="8" dur="3000" fill="hold"/>
                                        <p:tgtEl>
                                          <p:spTgt spid="47"/>
                                        </p:tgtEl>
                                        <p:attrNameLst>
                                          <p:attrName>ppt_x</p:attrName>
                                          <p:attrName>ppt_y</p:attrName>
                                        </p:attrNameLst>
                                      </p:cBhvr>
                                      <p:rCtr x="0" y="1389"/>
                                    </p:animMotion>
                                  </p:childTnLst>
                                </p:cTn>
                              </p:par>
                              <p:par>
                                <p:cTn id="9" presetID="10" presetClass="exit" presetSubtype="0" fill="hold" grpId="0" nodeType="withEffect">
                                  <p:stCondLst>
                                    <p:cond delay="3000"/>
                                  </p:stCondLst>
                                  <p:childTnLst>
                                    <p:animEffect transition="out" filter="fade">
                                      <p:cBhvr>
                                        <p:cTn id="10" dur="250"/>
                                        <p:tgtEl>
                                          <p:spTgt spid="56"/>
                                        </p:tgtEl>
                                      </p:cBhvr>
                                    </p:animEffect>
                                    <p:set>
                                      <p:cBhvr>
                                        <p:cTn id="11" dur="1" fill="hold">
                                          <p:stCondLst>
                                            <p:cond delay="249"/>
                                          </p:stCondLst>
                                        </p:cTn>
                                        <p:tgtEl>
                                          <p:spTgt spid="56"/>
                                        </p:tgtEl>
                                        <p:attrNameLst>
                                          <p:attrName>style.visibility</p:attrName>
                                        </p:attrNameLst>
                                      </p:cBhvr>
                                      <p:to>
                                        <p:strVal val="hidden"/>
                                      </p:to>
                                    </p:set>
                                  </p:childTnLst>
                                </p:cTn>
                              </p:par>
                              <p:par>
                                <p:cTn id="12" presetID="10" presetClass="exit" presetSubtype="0" fill="hold" grpId="0" nodeType="withEffect">
                                  <p:stCondLst>
                                    <p:cond delay="3000"/>
                                  </p:stCondLst>
                                  <p:childTnLst>
                                    <p:animEffect transition="out" filter="fade">
                                      <p:cBhvr>
                                        <p:cTn id="13" dur="250"/>
                                        <p:tgtEl>
                                          <p:spTgt spid="62"/>
                                        </p:tgtEl>
                                      </p:cBhvr>
                                    </p:animEffect>
                                    <p:set>
                                      <p:cBhvr>
                                        <p:cTn id="14" dur="1" fill="hold">
                                          <p:stCondLst>
                                            <p:cond delay="249"/>
                                          </p:stCondLst>
                                        </p:cTn>
                                        <p:tgtEl>
                                          <p:spTgt spid="62"/>
                                        </p:tgtEl>
                                        <p:attrNameLst>
                                          <p:attrName>style.visibility</p:attrName>
                                        </p:attrNameLst>
                                      </p:cBhvr>
                                      <p:to>
                                        <p:strVal val="hidden"/>
                                      </p:to>
                                    </p:set>
                                  </p:childTnLst>
                                </p:cTn>
                              </p:par>
                              <p:par>
                                <p:cTn id="15" presetID="10" presetClass="exit" presetSubtype="0" fill="hold" grpId="0" nodeType="withEffect">
                                  <p:stCondLst>
                                    <p:cond delay="3000"/>
                                  </p:stCondLst>
                                  <p:childTnLst>
                                    <p:animEffect transition="out" filter="fade">
                                      <p:cBhvr>
                                        <p:cTn id="16" dur="250"/>
                                        <p:tgtEl>
                                          <p:spTgt spid="63"/>
                                        </p:tgtEl>
                                      </p:cBhvr>
                                    </p:animEffect>
                                    <p:set>
                                      <p:cBhvr>
                                        <p:cTn id="17" dur="1" fill="hold">
                                          <p:stCondLst>
                                            <p:cond delay="249"/>
                                          </p:stCondLst>
                                        </p:cTn>
                                        <p:tgtEl>
                                          <p:spTgt spid="63"/>
                                        </p:tgtEl>
                                        <p:attrNameLst>
                                          <p:attrName>style.visibility</p:attrName>
                                        </p:attrNameLst>
                                      </p:cBhvr>
                                      <p:to>
                                        <p:strVal val="hidden"/>
                                      </p:to>
                                    </p:set>
                                  </p:childTnLst>
                                </p:cTn>
                              </p:par>
                              <p:par>
                                <p:cTn id="18" presetID="10" presetClass="exit" presetSubtype="0" fill="hold" grpId="0" nodeType="withEffect">
                                  <p:stCondLst>
                                    <p:cond delay="3000"/>
                                  </p:stCondLst>
                                  <p:childTnLst>
                                    <p:animEffect transition="out" filter="fade">
                                      <p:cBhvr>
                                        <p:cTn id="19" dur="250"/>
                                        <p:tgtEl>
                                          <p:spTgt spid="60"/>
                                        </p:tgtEl>
                                      </p:cBhvr>
                                    </p:animEffect>
                                    <p:set>
                                      <p:cBhvr>
                                        <p:cTn id="20" dur="1" fill="hold">
                                          <p:stCondLst>
                                            <p:cond delay="249"/>
                                          </p:stCondLst>
                                        </p:cTn>
                                        <p:tgtEl>
                                          <p:spTgt spid="60"/>
                                        </p:tgtEl>
                                        <p:attrNameLst>
                                          <p:attrName>style.visibility</p:attrName>
                                        </p:attrNameLst>
                                      </p:cBhvr>
                                      <p:to>
                                        <p:strVal val="hidden"/>
                                      </p:to>
                                    </p:set>
                                  </p:childTnLst>
                                </p:cTn>
                              </p:par>
                              <p:par>
                                <p:cTn id="21" presetID="1" presetClass="entr" presetSubtype="0" fill="hold" grpId="2" nodeType="withEffect">
                                  <p:stCondLst>
                                    <p:cond delay="3000"/>
                                  </p:stCondLst>
                                  <p:childTnLst>
                                    <p:set>
                                      <p:cBhvr>
                                        <p:cTn id="22" dur="1" fill="hold">
                                          <p:stCondLst>
                                            <p:cond delay="0"/>
                                          </p:stCondLst>
                                        </p:cTn>
                                        <p:tgtEl>
                                          <p:spTgt spid="77"/>
                                        </p:tgtEl>
                                        <p:attrNameLst>
                                          <p:attrName>style.visibility</p:attrName>
                                        </p:attrNameLst>
                                      </p:cBhvr>
                                      <p:to>
                                        <p:strVal val="visible"/>
                                      </p:to>
                                    </p:set>
                                  </p:childTnLst>
                                </p:cTn>
                              </p:par>
                              <p:par>
                                <p:cTn id="23" presetID="42" presetClass="path" presetSubtype="0" accel="50000" decel="50000" fill="hold" grpId="0" nodeType="withEffect">
                                  <p:stCondLst>
                                    <p:cond delay="3000"/>
                                  </p:stCondLst>
                                  <p:childTnLst>
                                    <p:animMotion origin="layout" path="M -5.55556E-7 3.20988E-6 L -0.33246 0.00061 " pathEditMode="relative" rAng="0" ptsTypes="AA">
                                      <p:cBhvr>
                                        <p:cTn id="24" dur="1500" fill="hold"/>
                                        <p:tgtEl>
                                          <p:spTgt spid="77"/>
                                        </p:tgtEl>
                                        <p:attrNameLst>
                                          <p:attrName>ppt_x</p:attrName>
                                          <p:attrName>ppt_y</p:attrName>
                                        </p:attrNameLst>
                                      </p:cBhvr>
                                      <p:rCtr x="-16632" y="31"/>
                                    </p:animMotion>
                                  </p:childTnLst>
                                </p:cTn>
                              </p:par>
                              <p:par>
                                <p:cTn id="25" presetID="1" presetClass="exit" presetSubtype="0" fill="hold" grpId="1" nodeType="withEffect">
                                  <p:stCondLst>
                                    <p:cond delay="4500"/>
                                  </p:stCondLst>
                                  <p:childTnLst>
                                    <p:set>
                                      <p:cBhvr>
                                        <p:cTn id="26" dur="1" fill="hold">
                                          <p:stCondLst>
                                            <p:cond delay="0"/>
                                          </p:stCondLst>
                                        </p:cTn>
                                        <p:tgtEl>
                                          <p:spTgt spid="77"/>
                                        </p:tgtEl>
                                        <p:attrNameLst>
                                          <p:attrName>style.visibility</p:attrName>
                                        </p:attrNameLst>
                                      </p:cBhvr>
                                      <p:to>
                                        <p:strVal val="hidden"/>
                                      </p:to>
                                    </p:set>
                                  </p:childTnLst>
                                </p:cTn>
                              </p:par>
                              <p:par>
                                <p:cTn id="27" presetID="1" presetClass="entr" presetSubtype="0" fill="hold" grpId="0" nodeType="withEffect">
                                  <p:stCondLst>
                                    <p:cond delay="4500"/>
                                  </p:stCondLst>
                                  <p:childTnLst>
                                    <p:set>
                                      <p:cBhvr>
                                        <p:cTn id="28" dur="1" fill="hold">
                                          <p:stCondLst>
                                            <p:cond delay="0"/>
                                          </p:stCondLst>
                                        </p:cTn>
                                        <p:tgtEl>
                                          <p:spTgt spid="72"/>
                                        </p:tgtEl>
                                        <p:attrNameLst>
                                          <p:attrName>style.visibility</p:attrName>
                                        </p:attrNameLst>
                                      </p:cBhvr>
                                      <p:to>
                                        <p:strVal val="visible"/>
                                      </p:to>
                                    </p:set>
                                  </p:childTnLst>
                                </p:cTn>
                              </p:par>
                              <p:par>
                                <p:cTn id="29" presetID="42" presetClass="path" presetSubtype="0" accel="50000" decel="50000" fill="hold" grpId="0" nodeType="withEffect">
                                  <p:stCondLst>
                                    <p:cond delay="3250"/>
                                  </p:stCondLst>
                                  <p:childTnLst>
                                    <p:animMotion origin="layout" path="M 1.38889E-6 3.20988E-6 L -0.32899 0.00061 " pathEditMode="relative" rAng="0" ptsTypes="AA">
                                      <p:cBhvr>
                                        <p:cTn id="30" dur="1550" fill="hold"/>
                                        <p:tgtEl>
                                          <p:spTgt spid="76"/>
                                        </p:tgtEl>
                                        <p:attrNameLst>
                                          <p:attrName>ppt_x</p:attrName>
                                          <p:attrName>ppt_y</p:attrName>
                                        </p:attrNameLst>
                                      </p:cBhvr>
                                      <p:rCtr x="-16458" y="31"/>
                                    </p:animMotion>
                                  </p:childTnLst>
                                </p:cTn>
                              </p:par>
                              <p:par>
                                <p:cTn id="31" presetID="1" presetClass="exit" presetSubtype="0" fill="hold" grpId="1" nodeType="withEffect">
                                  <p:stCondLst>
                                    <p:cond delay="475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4750"/>
                                  </p:stCondLst>
                                  <p:childTnLst>
                                    <p:set>
                                      <p:cBhvr>
                                        <p:cTn id="34" dur="1" fill="hold">
                                          <p:stCondLst>
                                            <p:cond delay="0"/>
                                          </p:stCondLst>
                                        </p:cTn>
                                        <p:tgtEl>
                                          <p:spTgt spid="71"/>
                                        </p:tgtEl>
                                        <p:attrNameLst>
                                          <p:attrName>style.visibility</p:attrName>
                                        </p:attrNameLst>
                                      </p:cBhvr>
                                      <p:to>
                                        <p:strVal val="visible"/>
                                      </p:to>
                                    </p:set>
                                  </p:childTnLst>
                                </p:cTn>
                              </p:par>
                              <p:par>
                                <p:cTn id="35" presetID="42" presetClass="path" presetSubtype="0" accel="50000" decel="50000" fill="hold" grpId="0" nodeType="withEffect">
                                  <p:stCondLst>
                                    <p:cond delay="3500"/>
                                  </p:stCondLst>
                                  <p:childTnLst>
                                    <p:animMotion origin="layout" path="M -2.77778E-7 3.20988E-6 L -0.32569 0.00061 " pathEditMode="relative" rAng="0" ptsTypes="AA">
                                      <p:cBhvr>
                                        <p:cTn id="36" dur="1500" fill="hold"/>
                                        <p:tgtEl>
                                          <p:spTgt spid="75"/>
                                        </p:tgtEl>
                                        <p:attrNameLst>
                                          <p:attrName>ppt_x</p:attrName>
                                          <p:attrName>ppt_y</p:attrName>
                                        </p:attrNameLst>
                                      </p:cBhvr>
                                      <p:rCtr x="-16285" y="31"/>
                                    </p:animMotion>
                                  </p:childTnLst>
                                </p:cTn>
                              </p:par>
                              <p:par>
                                <p:cTn id="37" presetID="1" presetClass="exit" presetSubtype="0" fill="hold" grpId="1" nodeType="withEffect">
                                  <p:stCondLst>
                                    <p:cond delay="5000"/>
                                  </p:stCondLst>
                                  <p:childTnLst>
                                    <p:set>
                                      <p:cBhvr>
                                        <p:cTn id="38" dur="1" fill="hold">
                                          <p:stCondLst>
                                            <p:cond delay="0"/>
                                          </p:stCondLst>
                                        </p:cTn>
                                        <p:tgtEl>
                                          <p:spTgt spid="75"/>
                                        </p:tgtEl>
                                        <p:attrNameLst>
                                          <p:attrName>style.visibility</p:attrName>
                                        </p:attrNameLst>
                                      </p:cBhvr>
                                      <p:to>
                                        <p:strVal val="hidden"/>
                                      </p:to>
                                    </p:set>
                                  </p:childTnLst>
                                </p:cTn>
                              </p:par>
                              <p:par>
                                <p:cTn id="39" presetID="1" presetClass="entr" presetSubtype="0" fill="hold" grpId="0" nodeType="withEffect">
                                  <p:stCondLst>
                                    <p:cond delay="5000"/>
                                  </p:stCondLst>
                                  <p:childTnLst>
                                    <p:set>
                                      <p:cBhvr>
                                        <p:cTn id="40" dur="1" fill="hold">
                                          <p:stCondLst>
                                            <p:cond delay="0"/>
                                          </p:stCondLst>
                                        </p:cTn>
                                        <p:tgtEl>
                                          <p:spTgt spid="70"/>
                                        </p:tgtEl>
                                        <p:attrNameLst>
                                          <p:attrName>style.visibility</p:attrName>
                                        </p:attrNameLst>
                                      </p:cBhvr>
                                      <p:to>
                                        <p:strVal val="visible"/>
                                      </p:to>
                                    </p:set>
                                  </p:childTnLst>
                                </p:cTn>
                              </p:par>
                              <p:par>
                                <p:cTn id="41" presetID="42" presetClass="path" presetSubtype="0" accel="50000" decel="50000" fill="hold" grpId="0" nodeType="withEffect">
                                  <p:stCondLst>
                                    <p:cond delay="3750"/>
                                  </p:stCondLst>
                                  <p:childTnLst>
                                    <p:animMotion origin="layout" path="M -1.94444E-6 3.20988E-6 L -0.32239 0.00061 " pathEditMode="relative" rAng="0" ptsTypes="AA">
                                      <p:cBhvr>
                                        <p:cTn id="42" dur="1500" fill="hold"/>
                                        <p:tgtEl>
                                          <p:spTgt spid="21"/>
                                        </p:tgtEl>
                                        <p:attrNameLst>
                                          <p:attrName>ppt_x</p:attrName>
                                          <p:attrName>ppt_y</p:attrName>
                                        </p:attrNameLst>
                                      </p:cBhvr>
                                      <p:rCtr x="-16128" y="31"/>
                                    </p:animMotion>
                                  </p:childTnLst>
                                </p:cTn>
                              </p:par>
                              <p:par>
                                <p:cTn id="43" presetID="1" presetClass="exit" presetSubtype="0" fill="hold" grpId="1" nodeType="withEffect">
                                  <p:stCondLst>
                                    <p:cond delay="525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ntr" presetSubtype="0" fill="hold" grpId="0" nodeType="withEffect">
                                  <p:stCondLst>
                                    <p:cond delay="5250"/>
                                  </p:stCondLst>
                                  <p:childTnLst>
                                    <p:set>
                                      <p:cBhvr>
                                        <p:cTn id="46" dur="1" fill="hold">
                                          <p:stCondLst>
                                            <p:cond delay="0"/>
                                          </p:stCondLst>
                                        </p:cTn>
                                        <p:tgtEl>
                                          <p:spTgt spid="69"/>
                                        </p:tgtEl>
                                        <p:attrNameLst>
                                          <p:attrName>style.visibility</p:attrName>
                                        </p:attrNameLst>
                                      </p:cBhvr>
                                      <p:to>
                                        <p:strVal val="visible"/>
                                      </p:to>
                                    </p:set>
                                  </p:childTnLst>
                                </p:cTn>
                              </p:par>
                              <p:par>
                                <p:cTn id="47" presetID="21" presetClass="entr" presetSubtype="1" fill="hold" grpId="0" nodeType="withEffect">
                                  <p:stCondLst>
                                    <p:cond delay="475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500"/>
                                        <p:tgtEl>
                                          <p:spTgt spid="53"/>
                                        </p:tgtEl>
                                      </p:cBhvr>
                                    </p:animEffect>
                                  </p:childTnLst>
                                </p:cTn>
                              </p:par>
                              <p:par>
                                <p:cTn id="50" presetID="10" presetClass="entr" presetSubtype="0" fill="hold" grpId="0" nodeType="withEffect">
                                  <p:stCondLst>
                                    <p:cond delay="47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53" presetClass="entr" presetSubtype="16" fill="hold" grpId="0" nodeType="withEffect">
                                  <p:stCondLst>
                                    <p:cond delay="5000"/>
                                  </p:stCondLst>
                                  <p:childTnLst>
                                    <p:set>
                                      <p:cBhvr>
                                        <p:cTn id="54" dur="1" fill="hold">
                                          <p:stCondLst>
                                            <p:cond delay="0"/>
                                          </p:stCondLst>
                                        </p:cTn>
                                        <p:tgtEl>
                                          <p:spTgt spid="52"/>
                                        </p:tgtEl>
                                        <p:attrNameLst>
                                          <p:attrName>style.visibility</p:attrName>
                                        </p:attrNameLst>
                                      </p:cBhvr>
                                      <p:to>
                                        <p:strVal val="visible"/>
                                      </p:to>
                                    </p:set>
                                    <p:anim calcmode="lin" valueType="num">
                                      <p:cBhvr>
                                        <p:cTn id="55" dur="250" fill="hold"/>
                                        <p:tgtEl>
                                          <p:spTgt spid="52"/>
                                        </p:tgtEl>
                                        <p:attrNameLst>
                                          <p:attrName>ppt_w</p:attrName>
                                        </p:attrNameLst>
                                      </p:cBhvr>
                                      <p:tavLst>
                                        <p:tav tm="0">
                                          <p:val>
                                            <p:fltVal val="0"/>
                                          </p:val>
                                        </p:tav>
                                        <p:tav tm="100000">
                                          <p:val>
                                            <p:strVal val="#ppt_w"/>
                                          </p:val>
                                        </p:tav>
                                      </p:tavLst>
                                    </p:anim>
                                    <p:anim calcmode="lin" valueType="num">
                                      <p:cBhvr>
                                        <p:cTn id="56" dur="250" fill="hold"/>
                                        <p:tgtEl>
                                          <p:spTgt spid="52"/>
                                        </p:tgtEl>
                                        <p:attrNameLst>
                                          <p:attrName>ppt_h</p:attrName>
                                        </p:attrNameLst>
                                      </p:cBhvr>
                                      <p:tavLst>
                                        <p:tav tm="0">
                                          <p:val>
                                            <p:fltVal val="0"/>
                                          </p:val>
                                        </p:tav>
                                        <p:tav tm="100000">
                                          <p:val>
                                            <p:strVal val="#ppt_h"/>
                                          </p:val>
                                        </p:tav>
                                      </p:tavLst>
                                    </p:anim>
                                    <p:animEffect transition="in" filter="fade">
                                      <p:cBhvr>
                                        <p:cTn id="57"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21" grpId="0" animBg="1"/>
      <p:bldP spid="21" grpId="1" animBg="1"/>
      <p:bldP spid="75" grpId="0" animBg="1"/>
      <p:bldP spid="75" grpId="1" animBg="1"/>
      <p:bldP spid="76" grpId="0" animBg="1"/>
      <p:bldP spid="76" grpId="1" animBg="1"/>
      <p:bldP spid="77" grpId="0" animBg="1"/>
      <p:bldP spid="77" grpId="1" animBg="1"/>
      <p:bldP spid="77" grpId="2" animBg="1"/>
      <p:bldP spid="56" grpId="0" animBg="1"/>
      <p:bldP spid="60" grpId="0" animBg="1"/>
      <p:bldP spid="62" grpId="0" animBg="1"/>
      <p:bldP spid="63" grpId="0" animBg="1"/>
      <p:bldP spid="48" grpId="0"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64D450-2FDD-AF2E-7EA8-77FE4466BB62}"/>
              </a:ext>
            </a:extLst>
          </p:cNvPr>
          <p:cNvPicPr>
            <a:picLocks noChangeAspect="1"/>
          </p:cNvPicPr>
          <p:nvPr/>
        </p:nvPicPr>
        <p:blipFill>
          <a:blip r:embed="rId2"/>
          <a:stretch>
            <a:fillRect/>
          </a:stretch>
        </p:blipFill>
        <p:spPr>
          <a:xfrm>
            <a:off x="349250" y="2142330"/>
            <a:ext cx="5755490" cy="3001170"/>
          </a:xfrm>
          <a:prstGeom prst="rect">
            <a:avLst/>
          </a:prstGeom>
        </p:spPr>
      </p:pic>
      <p:sp>
        <p:nvSpPr>
          <p:cNvPr id="4" name="TextBox 3">
            <a:extLst>
              <a:ext uri="{FF2B5EF4-FFF2-40B4-BE49-F238E27FC236}">
                <a16:creationId xmlns:a16="http://schemas.microsoft.com/office/drawing/2014/main" id="{AB732D89-1225-9C07-BC85-CFCEFB871FC8}"/>
              </a:ext>
            </a:extLst>
          </p:cNvPr>
          <p:cNvSpPr txBox="1"/>
          <p:nvPr/>
        </p:nvSpPr>
        <p:spPr>
          <a:xfrm>
            <a:off x="99310" y="94087"/>
            <a:ext cx="6908592" cy="1754326"/>
          </a:xfrm>
          <a:prstGeom prst="rect">
            <a:avLst/>
          </a:prstGeom>
          <a:noFill/>
        </p:spPr>
        <p:txBody>
          <a:bodyPr wrap="square">
            <a:spAutoFit/>
          </a:bodyPr>
          <a:lstStyle/>
          <a:p>
            <a:r>
              <a:rPr lang="en-US" dirty="0"/>
              <a:t>Think of a vaccine or a flu shot, where you inject yourself with a small amount of a potentially harmful foreign body in order to build resistance and prevent illness. Chaos Engineering is a tool we use to build such an immunity in our technical systems by injecting harm (like latency, CPU failure, or network black holes) in order to find and mitigate potential weaknesses.</a:t>
            </a:r>
          </a:p>
        </p:txBody>
      </p:sp>
    </p:spTree>
    <p:extLst>
      <p:ext uri="{BB962C8B-B14F-4D97-AF65-F5344CB8AC3E}">
        <p14:creationId xmlns:p14="http://schemas.microsoft.com/office/powerpoint/2010/main" val="192331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F7664E-1A22-F9C4-CB84-6092194B0267}"/>
              </a:ext>
            </a:extLst>
          </p:cNvPr>
          <p:cNvPicPr>
            <a:picLocks noChangeAspect="1"/>
          </p:cNvPicPr>
          <p:nvPr/>
        </p:nvPicPr>
        <p:blipFill>
          <a:blip r:embed="rId2"/>
          <a:stretch>
            <a:fillRect/>
          </a:stretch>
        </p:blipFill>
        <p:spPr>
          <a:xfrm>
            <a:off x="3401963" y="38745"/>
            <a:ext cx="3568876" cy="2735451"/>
          </a:xfrm>
          <a:prstGeom prst="rect">
            <a:avLst/>
          </a:prstGeom>
        </p:spPr>
      </p:pic>
      <p:sp>
        <p:nvSpPr>
          <p:cNvPr id="11" name="TextBox 10">
            <a:extLst>
              <a:ext uri="{FF2B5EF4-FFF2-40B4-BE49-F238E27FC236}">
                <a16:creationId xmlns:a16="http://schemas.microsoft.com/office/drawing/2014/main" id="{75694AEB-F175-175D-0576-3579595BC88A}"/>
              </a:ext>
            </a:extLst>
          </p:cNvPr>
          <p:cNvSpPr txBox="1"/>
          <p:nvPr/>
        </p:nvSpPr>
        <p:spPr>
          <a:xfrm>
            <a:off x="-7748" y="38745"/>
            <a:ext cx="3335564" cy="2308324"/>
          </a:xfrm>
          <a:prstGeom prst="rect">
            <a:avLst/>
          </a:prstGeom>
          <a:noFill/>
        </p:spPr>
        <p:txBody>
          <a:bodyPr wrap="square">
            <a:spAutoFit/>
          </a:bodyPr>
          <a:lstStyle/>
          <a:p>
            <a:r>
              <a:rPr lang="en-US" dirty="0"/>
              <a:t>Steady state is nothing but normal working condition of the system where we need to take a note of the SLA, response time, throughput, error rate and baseline performance numbers/response time etc..</a:t>
            </a:r>
            <a:endParaRPr lang="en-IN" dirty="0"/>
          </a:p>
        </p:txBody>
      </p:sp>
      <p:sp>
        <p:nvSpPr>
          <p:cNvPr id="13" name="TextBox 12">
            <a:extLst>
              <a:ext uri="{FF2B5EF4-FFF2-40B4-BE49-F238E27FC236}">
                <a16:creationId xmlns:a16="http://schemas.microsoft.com/office/drawing/2014/main" id="{0911BAEE-7CD9-9691-675A-4D2B00DE2AD3}"/>
              </a:ext>
            </a:extLst>
          </p:cNvPr>
          <p:cNvSpPr txBox="1"/>
          <p:nvPr/>
        </p:nvSpPr>
        <p:spPr>
          <a:xfrm>
            <a:off x="99308" y="2666822"/>
            <a:ext cx="7185911" cy="915828"/>
          </a:xfrm>
          <a:prstGeom prst="rect">
            <a:avLst/>
          </a:prstGeom>
          <a:noFill/>
        </p:spPr>
        <p:txBody>
          <a:bodyPr wrap="square">
            <a:spAutoFit/>
          </a:bodyPr>
          <a:lstStyle/>
          <a:p>
            <a:r>
              <a:rPr lang="en-US" dirty="0"/>
              <a:t>After you define the steady state, we need to prepare with a set of hypothesis (some assumptions which may true or may not true, we need to prove or disprove)</a:t>
            </a:r>
            <a:endParaRPr lang="en-IN" dirty="0"/>
          </a:p>
        </p:txBody>
      </p:sp>
      <p:sp>
        <p:nvSpPr>
          <p:cNvPr id="15" name="TextBox 14">
            <a:extLst>
              <a:ext uri="{FF2B5EF4-FFF2-40B4-BE49-F238E27FC236}">
                <a16:creationId xmlns:a16="http://schemas.microsoft.com/office/drawing/2014/main" id="{EE8A7972-8643-1E85-7889-1C6F05C42FAB}"/>
              </a:ext>
            </a:extLst>
          </p:cNvPr>
          <p:cNvSpPr txBox="1"/>
          <p:nvPr/>
        </p:nvSpPr>
        <p:spPr>
          <a:xfrm>
            <a:off x="279191" y="3902403"/>
            <a:ext cx="6691648" cy="646331"/>
          </a:xfrm>
          <a:prstGeom prst="rect">
            <a:avLst/>
          </a:prstGeom>
          <a:noFill/>
        </p:spPr>
        <p:txBody>
          <a:bodyPr wrap="square">
            <a:spAutoFit/>
          </a:bodyPr>
          <a:lstStyle/>
          <a:p>
            <a:r>
              <a:rPr lang="en-US" dirty="0"/>
              <a:t>To prove/dis-prove the hypothesis we need to run a set of tests based on the hypothesis.</a:t>
            </a:r>
            <a:endParaRPr lang="en-IN" dirty="0"/>
          </a:p>
        </p:txBody>
      </p:sp>
    </p:spTree>
    <p:extLst>
      <p:ext uri="{BB962C8B-B14F-4D97-AF65-F5344CB8AC3E}">
        <p14:creationId xmlns:p14="http://schemas.microsoft.com/office/powerpoint/2010/main" val="203604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56728-2109-5DF8-42E0-AA288DAD36A5}"/>
              </a:ext>
            </a:extLst>
          </p:cNvPr>
          <p:cNvPicPr>
            <a:picLocks noChangeAspect="1"/>
          </p:cNvPicPr>
          <p:nvPr/>
        </p:nvPicPr>
        <p:blipFill>
          <a:blip r:embed="rId2"/>
          <a:stretch>
            <a:fillRect/>
          </a:stretch>
        </p:blipFill>
        <p:spPr>
          <a:xfrm>
            <a:off x="247903" y="821487"/>
            <a:ext cx="6842349" cy="3448296"/>
          </a:xfrm>
          <a:prstGeom prst="rect">
            <a:avLst/>
          </a:prstGeom>
        </p:spPr>
      </p:pic>
    </p:spTree>
    <p:extLst>
      <p:ext uri="{BB962C8B-B14F-4D97-AF65-F5344CB8AC3E}">
        <p14:creationId xmlns:p14="http://schemas.microsoft.com/office/powerpoint/2010/main" val="373331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PwwAAAAAAAAAAAAAIAD///////////////8AAAD///////////////8DAAAAAgD///////8DAAAAAwD///////////////////////////////////////////////////////////////////////////////////////////////////////////////////////////////////////////////////////////////////////////////////////////////////////////////////////////////////////////////////////////////////////////////////////////////////////////////////////////////////////////////////////////////////////////////////////////////////////////////////////////////////////////////////////////////////////////////////////////////8BACAA////////////////AAAO////////AwAAAAMA////////////////////////////////////////////////////////////////////////////////////////////////////////////////////////////////////////////////////////////////////////////////////////////////////////////////////////////////////////////////////////////////////////////////////////////////////////////////////////////////////////////////////////////////////////////////////////////////////////////////////////////////////////////////////////////////////////////////////////////////////////////////////////AgABAP///////wQAAAACABAACwwXoZBEarxOifT5/Y3xhuIFAAAAAAADAAAAAAADAAAAAwADAAIA////////BAAAAAMAEAALXJrftfuUwES7FBf4Fb9YfQUAAAABAAMAAAACAAMAAAABAAM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MA////////////////////////////////////////////////////////////////////////////////////////////////////////////////////////////////////////////////////////////////////////////////////////////////////////////////////////////////////////////////////////////////////////////////////////////////////////////////////////////////////////////////////////////////////////////////////////////////////////////////////////////////////////////////////////////////////////////////////////////////AQAgAf///////////////wAADv///////wQAAAACAP///////////////////////////////////////////////////////////////////////////////////////////////////////////////////////////////////////////////////////////////////////////////////////////////////////////////////////////////////////////////////////////////////////////////////////////////////////////////////////////////////////////////////////////////////////////////////////////////////////////////////////////////////////////////////////////////////////////////////////////////////////////////////////wIAAgEDAAAAAgD///////8aAAZMaW5rZWRTaGFwZXNEYXRhUHJvcGVydHlfMAUAAAAAAAQAAAADAAQAAAABAAQAAAAD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AwXoZBEarxOifT5/Y3xhuIDRGF0YQAbAAAABExpbmtlZFNoYXBlRGF0YQAFAAAAAAACTmFtZQAZAAAATGlua2VkU2hhcGVzRGF0YVByb3BlcnR5ABBWZXJzaW9uAAAAAAAJTGFzdFdyaXRlABJmR8WCAQAAAAEA/////8YAxgAAAAVfaWQAEAAAAARcmt+1+5TARLsUF/gVv1h9A0RhdGEAUwAAAAhQcmVzZW50YXRpb25TY2FubmVkRm9yTGlua2VkU2hhcGVzAAECTnVtYmVyRm9ybWF0U2VwYXJhdG9yTW9kZQAKAAAAQXV0b21hdGljAAACTmFtZQAkAAAATGlua2VkU2hhcGVQcmVzZW50YXRpb25TZXR0aW5nc0RhdGEAEFZlcnNpb24AAAAAAAlMYXN0V3JpdGUAr99HxY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ckTemplate-Webinars-Dark [Read-Only]" id="{402BD02A-2650-4F64-B1CF-00558CFDD50D}" vid="{05405E5B-0C33-4055-B08D-7CE42BB48B2C}"/>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ee9ddd37-01c2-47a1-893c-5c0bdc1f6d39}" enabled="1" method="Privileged" siteId="{d9662eb9-ad98-4e74-a8a2-04ed5d544db6}" contentBits="0" removed="0"/>
</clbl:labelList>
</file>

<file path=docProps/app.xml><?xml version="1.0" encoding="utf-8"?>
<Properties xmlns="http://schemas.openxmlformats.org/officeDocument/2006/extended-properties" xmlns:vt="http://schemas.openxmlformats.org/officeDocument/2006/docPropsVTypes">
  <Template>Culture Migration Evolution_v06</Template>
  <TotalTime>54</TotalTime>
  <Words>453</Words>
  <Application>Microsoft Office PowerPoint</Application>
  <PresentationFormat>On-screen Show (16:9)</PresentationFormat>
  <Paragraphs>107</Paragraphs>
  <Slides>32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Lucida Console</vt:lpstr>
      <vt:lpstr>Trebuchet MS</vt:lpstr>
      <vt:lpstr>Verdana</vt:lpstr>
      <vt:lpstr>Wingdings</vt:lpstr>
      <vt:lpstr>Wingdings 3</vt:lpstr>
      <vt:lpstr>DeckTemplate-AWS-Dark</vt:lpstr>
      <vt:lpstr>Facet</vt:lpstr>
      <vt:lpstr>Chaos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Stluka</dc:creator>
  <cp:lastModifiedBy>madha</cp:lastModifiedBy>
  <cp:revision>158</cp:revision>
  <cp:lastPrinted>2018-02-23T04:50:34Z</cp:lastPrinted>
  <dcterms:created xsi:type="dcterms:W3CDTF">2017-09-06T17:22:56Z</dcterms:created>
  <dcterms:modified xsi:type="dcterms:W3CDTF">2022-08-23T17:07:41Z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