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6"/>
  </p:notesMasterIdLst>
  <p:sldIdLst>
    <p:sldId id="256" r:id="rId2"/>
    <p:sldId id="258" r:id="rId3"/>
    <p:sldId id="259" r:id="rId4"/>
    <p:sldId id="260" r:id="rId5"/>
    <p:sldId id="261" r:id="rId6"/>
    <p:sldId id="290" r:id="rId7"/>
    <p:sldId id="262" r:id="rId8"/>
    <p:sldId id="263" r:id="rId9"/>
    <p:sldId id="264" r:id="rId10"/>
    <p:sldId id="289" r:id="rId11"/>
    <p:sldId id="265" r:id="rId12"/>
    <p:sldId id="283" r:id="rId13"/>
    <p:sldId id="266" r:id="rId14"/>
    <p:sldId id="267" r:id="rId15"/>
    <p:sldId id="268" r:id="rId16"/>
    <p:sldId id="284" r:id="rId17"/>
    <p:sldId id="285" r:id="rId18"/>
    <p:sldId id="286" r:id="rId19"/>
    <p:sldId id="269" r:id="rId20"/>
    <p:sldId id="270" r:id="rId21"/>
    <p:sldId id="271" r:id="rId22"/>
    <p:sldId id="272" r:id="rId23"/>
    <p:sldId id="287" r:id="rId24"/>
    <p:sldId id="278" r:id="rId25"/>
    <p:sldId id="288" r:id="rId26"/>
    <p:sldId id="273" r:id="rId27"/>
    <p:sldId id="274" r:id="rId28"/>
    <p:sldId id="275" r:id="rId29"/>
    <p:sldId id="276" r:id="rId30"/>
    <p:sldId id="277" r:id="rId31"/>
    <p:sldId id="279" r:id="rId32"/>
    <p:sldId id="280" r:id="rId33"/>
    <p:sldId id="281" r:id="rId34"/>
    <p:sldId id="282" r:id="rId3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822"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15515367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479252decb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479252decb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479252decb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479252decb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479252decb_0_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479252decb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479252decb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479252decb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479252decb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479252decb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479252decb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479252decb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479252decb_0_1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479252decb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479252decb_0_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479252decb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479252decb_0_1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479252decb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479252decb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479252decb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479252decb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479252dec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479252decb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479252decb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479252decb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479252decb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479252decb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479252decb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479252decb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479252decb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479252decb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479252decb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479252decb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479252decb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479252decb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479252decb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479252decb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479252decb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479252decb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479252decb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479252decb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479252decb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479252decb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479252decb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479252decb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479252decb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1600"/>
              </a:spcBef>
              <a:spcAft>
                <a:spcPts val="0"/>
              </a:spcAft>
              <a:buClr>
                <a:schemeClr val="dk1"/>
              </a:buClr>
              <a:buSzPts val="1400"/>
              <a:buChar char="○"/>
              <a:defRPr>
                <a:solidFill>
                  <a:schemeClr val="dk1"/>
                </a:solidFill>
              </a:defRPr>
            </a:lvl2pPr>
            <a:lvl3pPr marL="1371600" lvl="2" indent="-317500">
              <a:spcBef>
                <a:spcPts val="1600"/>
              </a:spcBef>
              <a:spcAft>
                <a:spcPts val="0"/>
              </a:spcAft>
              <a:buClr>
                <a:schemeClr val="dk1"/>
              </a:buClr>
              <a:buSzPts val="1400"/>
              <a:buChar char="■"/>
              <a:defRPr>
                <a:solidFill>
                  <a:schemeClr val="dk1"/>
                </a:solidFill>
              </a:defRPr>
            </a:lvl3pPr>
            <a:lvl4pPr marL="1828800" lvl="3" indent="-317500">
              <a:spcBef>
                <a:spcPts val="1600"/>
              </a:spcBef>
              <a:spcAft>
                <a:spcPts val="0"/>
              </a:spcAft>
              <a:buClr>
                <a:schemeClr val="dk1"/>
              </a:buClr>
              <a:buSzPts val="1400"/>
              <a:buChar char="●"/>
              <a:defRPr>
                <a:solidFill>
                  <a:schemeClr val="dk1"/>
                </a:solidFill>
              </a:defRPr>
            </a:lvl4pPr>
            <a:lvl5pPr marL="2286000" lvl="4" indent="-317500">
              <a:spcBef>
                <a:spcPts val="1600"/>
              </a:spcBef>
              <a:spcAft>
                <a:spcPts val="0"/>
              </a:spcAft>
              <a:buClr>
                <a:schemeClr val="dk1"/>
              </a:buClr>
              <a:buSzPts val="1400"/>
              <a:buChar char="○"/>
              <a:defRPr>
                <a:solidFill>
                  <a:schemeClr val="dk1"/>
                </a:solidFill>
              </a:defRPr>
            </a:lvl5pPr>
            <a:lvl6pPr marL="2743200" lvl="5" indent="-317500">
              <a:spcBef>
                <a:spcPts val="1600"/>
              </a:spcBef>
              <a:spcAft>
                <a:spcPts val="0"/>
              </a:spcAft>
              <a:buClr>
                <a:schemeClr val="dk1"/>
              </a:buClr>
              <a:buSzPts val="1400"/>
              <a:buChar char="■"/>
              <a:defRPr>
                <a:solidFill>
                  <a:schemeClr val="dk1"/>
                </a:solidFill>
              </a:defRPr>
            </a:lvl6pPr>
            <a:lvl7pPr marL="3200400" lvl="6" indent="-317500">
              <a:spcBef>
                <a:spcPts val="1600"/>
              </a:spcBef>
              <a:spcAft>
                <a:spcPts val="0"/>
              </a:spcAft>
              <a:buClr>
                <a:schemeClr val="dk1"/>
              </a:buClr>
              <a:buSzPts val="1400"/>
              <a:buChar char="●"/>
              <a:defRPr>
                <a:solidFill>
                  <a:schemeClr val="dk1"/>
                </a:solidFill>
              </a:defRPr>
            </a:lvl7pPr>
            <a:lvl8pPr marL="3657600" lvl="7" indent="-317500">
              <a:spcBef>
                <a:spcPts val="1600"/>
              </a:spcBef>
              <a:spcAft>
                <a:spcPts val="0"/>
              </a:spcAft>
              <a:buClr>
                <a:schemeClr val="dk1"/>
              </a:buClr>
              <a:buSzPts val="1400"/>
              <a:buChar char="○"/>
              <a:defRPr>
                <a:solidFill>
                  <a:schemeClr val="dk1"/>
                </a:solidFill>
              </a:defRPr>
            </a:lvl8pPr>
            <a:lvl9pPr marL="4114800" lvl="8" indent="-317500">
              <a:spcBef>
                <a:spcPts val="1600"/>
              </a:spcBef>
              <a:spcAft>
                <a:spcPts val="160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1600"/>
              </a:spcBef>
              <a:spcAft>
                <a:spcPts val="0"/>
              </a:spcAft>
              <a:buClr>
                <a:schemeClr val="lt2"/>
              </a:buClr>
              <a:buSzPts val="1400"/>
              <a:buChar char="○"/>
              <a:defRPr>
                <a:solidFill>
                  <a:schemeClr val="lt2"/>
                </a:solidFill>
              </a:defRPr>
            </a:lvl2pPr>
            <a:lvl3pPr marL="1371600" lvl="2" indent="-317500">
              <a:lnSpc>
                <a:spcPct val="115000"/>
              </a:lnSpc>
              <a:spcBef>
                <a:spcPts val="1600"/>
              </a:spcBef>
              <a:spcAft>
                <a:spcPts val="0"/>
              </a:spcAft>
              <a:buClr>
                <a:schemeClr val="lt2"/>
              </a:buClr>
              <a:buSzPts val="1400"/>
              <a:buChar char="■"/>
              <a:defRPr>
                <a:solidFill>
                  <a:schemeClr val="lt2"/>
                </a:solidFill>
              </a:defRPr>
            </a:lvl3pPr>
            <a:lvl4pPr marL="1828800" lvl="3" indent="-317500">
              <a:lnSpc>
                <a:spcPct val="115000"/>
              </a:lnSpc>
              <a:spcBef>
                <a:spcPts val="1600"/>
              </a:spcBef>
              <a:spcAft>
                <a:spcPts val="0"/>
              </a:spcAft>
              <a:buClr>
                <a:schemeClr val="lt2"/>
              </a:buClr>
              <a:buSzPts val="1400"/>
              <a:buChar char="●"/>
              <a:defRPr>
                <a:solidFill>
                  <a:schemeClr val="lt2"/>
                </a:solidFill>
              </a:defRPr>
            </a:lvl4pPr>
            <a:lvl5pPr marL="2286000" lvl="4" indent="-317500">
              <a:lnSpc>
                <a:spcPct val="115000"/>
              </a:lnSpc>
              <a:spcBef>
                <a:spcPts val="1600"/>
              </a:spcBef>
              <a:spcAft>
                <a:spcPts val="0"/>
              </a:spcAft>
              <a:buClr>
                <a:schemeClr val="lt2"/>
              </a:buClr>
              <a:buSzPts val="1400"/>
              <a:buChar char="○"/>
              <a:defRPr>
                <a:solidFill>
                  <a:schemeClr val="lt2"/>
                </a:solidFill>
              </a:defRPr>
            </a:lvl5pPr>
            <a:lvl6pPr marL="2743200" lvl="5" indent="-317500">
              <a:lnSpc>
                <a:spcPct val="115000"/>
              </a:lnSpc>
              <a:spcBef>
                <a:spcPts val="1600"/>
              </a:spcBef>
              <a:spcAft>
                <a:spcPts val="0"/>
              </a:spcAft>
              <a:buClr>
                <a:schemeClr val="lt2"/>
              </a:buClr>
              <a:buSzPts val="1400"/>
              <a:buChar char="■"/>
              <a:defRPr>
                <a:solidFill>
                  <a:schemeClr val="lt2"/>
                </a:solidFill>
              </a:defRPr>
            </a:lvl6pPr>
            <a:lvl7pPr marL="3200400" lvl="6" indent="-317500">
              <a:lnSpc>
                <a:spcPct val="115000"/>
              </a:lnSpc>
              <a:spcBef>
                <a:spcPts val="1600"/>
              </a:spcBef>
              <a:spcAft>
                <a:spcPts val="0"/>
              </a:spcAft>
              <a:buClr>
                <a:schemeClr val="lt2"/>
              </a:buClr>
              <a:buSzPts val="1400"/>
              <a:buChar char="●"/>
              <a:defRPr>
                <a:solidFill>
                  <a:schemeClr val="lt2"/>
                </a:solidFill>
              </a:defRPr>
            </a:lvl7pPr>
            <a:lvl8pPr marL="3657600" lvl="7" indent="-317500">
              <a:lnSpc>
                <a:spcPct val="115000"/>
              </a:lnSpc>
              <a:spcBef>
                <a:spcPts val="1600"/>
              </a:spcBef>
              <a:spcAft>
                <a:spcPts val="0"/>
              </a:spcAft>
              <a:buClr>
                <a:schemeClr val="lt2"/>
              </a:buClr>
              <a:buSzPts val="1400"/>
              <a:buChar char="○"/>
              <a:defRPr>
                <a:solidFill>
                  <a:schemeClr val="lt2"/>
                </a:solidFill>
              </a:defRPr>
            </a:lvl8pPr>
            <a:lvl9pPr marL="4114800" lvl="8" indent="-317500">
              <a:lnSpc>
                <a:spcPct val="115000"/>
              </a:lnSpc>
              <a:spcBef>
                <a:spcPts val="1600"/>
              </a:spcBef>
              <a:spcAft>
                <a:spcPts val="160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lnSpc>
                <a:spcPct val="150000"/>
              </a:lnSpc>
              <a:spcBef>
                <a:spcPts val="0"/>
              </a:spcBef>
              <a:spcAft>
                <a:spcPts val="800"/>
              </a:spcAft>
              <a:buNone/>
            </a:pPr>
            <a:r>
              <a:rPr lang="en" sz="3000" b="1">
                <a:solidFill>
                  <a:srgbClr val="FFFFFF"/>
                </a:solidFill>
                <a:latin typeface="Times New Roman"/>
                <a:ea typeface="Times New Roman"/>
                <a:cs typeface="Times New Roman"/>
                <a:sym typeface="Times New Roman"/>
              </a:rPr>
              <a:t>Chat Bot Helpdesk DTE FTUI</a:t>
            </a:r>
            <a:endParaRPr sz="3000">
              <a:solidFill>
                <a:srgbClr val="FFFFFF"/>
              </a:solidFill>
            </a:endParaRPr>
          </a:p>
        </p:txBody>
      </p:sp>
      <p:sp>
        <p:nvSpPr>
          <p:cNvPr id="55" name="Google Shape;55;p13"/>
          <p:cNvSpPr txBox="1">
            <a:spLocks noGrp="1"/>
          </p:cNvSpPr>
          <p:nvPr>
            <p:ph type="subTitle" idx="1"/>
          </p:nvPr>
        </p:nvSpPr>
        <p:spPr>
          <a:xfrm>
            <a:off x="311700" y="2834125"/>
            <a:ext cx="8520600" cy="1529700"/>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 sz="1200">
                <a:solidFill>
                  <a:srgbClr val="FFFFFF"/>
                </a:solidFill>
                <a:latin typeface="Times New Roman"/>
                <a:ea typeface="Times New Roman"/>
                <a:cs typeface="Times New Roman"/>
                <a:sym typeface="Times New Roman"/>
              </a:rPr>
              <a:t>Muhammad Hamzah (1706043065)</a:t>
            </a:r>
            <a:endParaRPr sz="1200">
              <a:solidFill>
                <a:srgbClr val="FFFFFF"/>
              </a:solidFill>
              <a:latin typeface="Times New Roman"/>
              <a:ea typeface="Times New Roman"/>
              <a:cs typeface="Times New Roman"/>
              <a:sym typeface="Times New Roman"/>
            </a:endParaRPr>
          </a:p>
          <a:p>
            <a:pPr marL="0" lvl="0" indent="0" algn="ctr" rtl="0">
              <a:lnSpc>
                <a:spcPct val="150000"/>
              </a:lnSpc>
              <a:spcBef>
                <a:spcPts val="800"/>
              </a:spcBef>
              <a:spcAft>
                <a:spcPts val="0"/>
              </a:spcAft>
              <a:buNone/>
            </a:pPr>
            <a:r>
              <a:rPr lang="en" sz="1200">
                <a:solidFill>
                  <a:srgbClr val="FFFFFF"/>
                </a:solidFill>
                <a:latin typeface="Times New Roman"/>
                <a:ea typeface="Times New Roman"/>
                <a:cs typeface="Times New Roman"/>
                <a:sym typeface="Times New Roman"/>
              </a:rPr>
              <a:t>Luthfi Rahman Hardy (1706042794)</a:t>
            </a:r>
            <a:endParaRPr sz="1200">
              <a:solidFill>
                <a:srgbClr val="FFFFFF"/>
              </a:solidFill>
              <a:latin typeface="Times New Roman"/>
              <a:ea typeface="Times New Roman"/>
              <a:cs typeface="Times New Roman"/>
              <a:sym typeface="Times New Roman"/>
            </a:endParaRPr>
          </a:p>
          <a:p>
            <a:pPr marL="0" lvl="0" indent="0" algn="ctr" rtl="0">
              <a:lnSpc>
                <a:spcPct val="150000"/>
              </a:lnSpc>
              <a:spcBef>
                <a:spcPts val="800"/>
              </a:spcBef>
              <a:spcAft>
                <a:spcPts val="800"/>
              </a:spcAft>
              <a:buNone/>
            </a:pPr>
            <a:r>
              <a:rPr lang="en" sz="1200">
                <a:solidFill>
                  <a:srgbClr val="FFFFFF"/>
                </a:solidFill>
                <a:latin typeface="Times New Roman"/>
                <a:ea typeface="Times New Roman"/>
                <a:cs typeface="Times New Roman"/>
                <a:sym typeface="Times New Roman"/>
              </a:rPr>
              <a:t>Adri Ahmad an-Nabaa (1706043153)</a:t>
            </a: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solidFill>
                  <a:srgbClr val="FFFFFF"/>
                </a:solidFill>
              </a:rPr>
              <a:t>Software Tools &amp; Services</a:t>
            </a:r>
            <a:endParaRPr lang="en-US" dirty="0"/>
          </a:p>
        </p:txBody>
      </p:sp>
      <p:sp>
        <p:nvSpPr>
          <p:cNvPr id="3" name="Text Placeholder 2"/>
          <p:cNvSpPr>
            <a:spLocks noGrp="1"/>
          </p:cNvSpPr>
          <p:nvPr>
            <p:ph type="body" idx="1"/>
          </p:nvPr>
        </p:nvSpPr>
        <p:spPr/>
        <p:txBody>
          <a:bodyPr/>
          <a:lstStyle/>
          <a:p>
            <a:r>
              <a:rPr lang="en-US" dirty="0">
                <a:solidFill>
                  <a:schemeClr val="tx1"/>
                </a:solidFill>
              </a:rPr>
              <a:t>Code Editor	: Notepad ++</a:t>
            </a:r>
          </a:p>
          <a:p>
            <a:r>
              <a:rPr lang="en-US" dirty="0">
                <a:solidFill>
                  <a:schemeClr val="tx1"/>
                </a:solidFill>
              </a:rPr>
              <a:t>Framework	: Bootstrap</a:t>
            </a:r>
          </a:p>
          <a:p>
            <a:r>
              <a:rPr lang="en-US" dirty="0">
                <a:solidFill>
                  <a:schemeClr val="tx1"/>
                </a:solidFill>
              </a:rPr>
              <a:t>Services	: </a:t>
            </a:r>
            <a:r>
              <a:rPr lang="en-US" dirty="0" err="1">
                <a:solidFill>
                  <a:schemeClr val="tx1"/>
                </a:solidFill>
              </a:rPr>
              <a:t>Engati</a:t>
            </a:r>
            <a:r>
              <a:rPr lang="en-US" dirty="0">
                <a:solidFill>
                  <a:schemeClr val="tx1"/>
                </a:solidFill>
              </a:rPr>
              <a:t> (chat bot), 000webhost (hosting)</a:t>
            </a:r>
          </a:p>
        </p:txBody>
      </p:sp>
    </p:spTree>
    <p:extLst>
      <p:ext uri="{BB962C8B-B14F-4D97-AF65-F5344CB8AC3E}">
        <p14:creationId xmlns:p14="http://schemas.microsoft.com/office/powerpoint/2010/main" val="4013392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CMM Level</a:t>
            </a:r>
            <a:endParaRPr/>
          </a:p>
        </p:txBody>
      </p:sp>
      <p:sp>
        <p:nvSpPr>
          <p:cNvPr id="109" name="Google Shape;109;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FFFFF"/>
                </a:solidFill>
              </a:rPr>
              <a:t> Level 2 (Repeatable)</a:t>
            </a:r>
            <a:endParaRPr dirty="0">
              <a:solidFill>
                <a:srgbClr val="FFFFFF"/>
              </a:solidFill>
            </a:endParaRPr>
          </a:p>
          <a:p>
            <a:pPr marL="285750" lvl="0" indent="-285750" algn="l" rtl="0">
              <a:spcBef>
                <a:spcPts val="1600"/>
              </a:spcBef>
              <a:spcAft>
                <a:spcPts val="0"/>
              </a:spcAft>
              <a:buFontTx/>
              <a:buChar char="-"/>
            </a:pPr>
            <a:r>
              <a:rPr lang="en-US" dirty="0">
                <a:solidFill>
                  <a:srgbClr val="FFFFFF"/>
                </a:solidFill>
              </a:rPr>
              <a:t>Manage the requirement: to answer every user’s question as accurate as possible</a:t>
            </a:r>
          </a:p>
          <a:p>
            <a:pPr marL="285750" lvl="0" indent="-285750" algn="l" rtl="0">
              <a:spcBef>
                <a:spcPts val="1600"/>
              </a:spcBef>
              <a:spcAft>
                <a:spcPts val="0"/>
              </a:spcAft>
              <a:buFontTx/>
              <a:buChar char="-"/>
            </a:pPr>
            <a:r>
              <a:rPr lang="en-US" dirty="0">
                <a:solidFill>
                  <a:srgbClr val="FFFFFF"/>
                </a:solidFill>
              </a:rPr>
              <a:t>Estimated cost until the end: 0</a:t>
            </a:r>
          </a:p>
          <a:p>
            <a:pPr marL="285750" lvl="0" indent="-285750" algn="l" rtl="0">
              <a:spcBef>
                <a:spcPts val="1600"/>
              </a:spcBef>
              <a:spcAft>
                <a:spcPts val="0"/>
              </a:spcAft>
              <a:buFontTx/>
              <a:buChar char="-"/>
            </a:pPr>
            <a:r>
              <a:rPr lang="en-US" dirty="0">
                <a:solidFill>
                  <a:srgbClr val="FFFFFF"/>
                </a:solidFill>
              </a:rPr>
              <a:t>Current progress: 35% of total progress</a:t>
            </a:r>
          </a:p>
          <a:p>
            <a:pPr marL="285750" lvl="0" indent="-285750" algn="l" rtl="0">
              <a:spcBef>
                <a:spcPts val="1600"/>
              </a:spcBef>
              <a:spcAft>
                <a:spcPts val="0"/>
              </a:spcAft>
              <a:buFontTx/>
              <a:buChar char="-"/>
            </a:pPr>
            <a:r>
              <a:rPr lang="en-US" dirty="0">
                <a:solidFill>
                  <a:srgbClr val="FFFFFF"/>
                </a:solidFill>
              </a:rPr>
              <a:t>Software standard: question handling capability = 95% of questions</a:t>
            </a:r>
          </a:p>
          <a:p>
            <a:pPr marL="285750" lvl="0" indent="-285750" algn="l" rtl="0">
              <a:spcBef>
                <a:spcPts val="1600"/>
              </a:spcBef>
              <a:spcAft>
                <a:spcPts val="0"/>
              </a:spcAft>
              <a:buFontTx/>
              <a:buChar char="-"/>
            </a:pPr>
            <a:endParaRPr dirty="0">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Unified Process Matrix</a:t>
            </a:r>
          </a:p>
        </p:txBody>
      </p:sp>
      <p:pic>
        <p:nvPicPr>
          <p:cNvPr id="4" name="image2.png"/>
          <p:cNvPicPr/>
          <p:nvPr/>
        </p:nvPicPr>
        <p:blipFill>
          <a:blip r:embed="rId2"/>
          <a:srcRect/>
          <a:stretch>
            <a:fillRect/>
          </a:stretch>
        </p:blipFill>
        <p:spPr>
          <a:xfrm>
            <a:off x="1799270" y="1126490"/>
            <a:ext cx="5858829" cy="3674110"/>
          </a:xfrm>
          <a:prstGeom prst="rect">
            <a:avLst/>
          </a:prstGeom>
          <a:ln/>
        </p:spPr>
      </p:pic>
    </p:spTree>
    <p:extLst>
      <p:ext uri="{BB962C8B-B14F-4D97-AF65-F5344CB8AC3E}">
        <p14:creationId xmlns:p14="http://schemas.microsoft.com/office/powerpoint/2010/main" val="3136752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Design and Analysis</a:t>
            </a:r>
            <a:endParaRPr/>
          </a:p>
        </p:txBody>
      </p:sp>
      <p:sp>
        <p:nvSpPr>
          <p:cNvPr id="115" name="Google Shape;115;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FFFFFF"/>
              </a:buClr>
              <a:buSzPts val="1800"/>
              <a:buChar char="●"/>
            </a:pPr>
            <a:r>
              <a:rPr lang="en">
                <a:solidFill>
                  <a:srgbClr val="FFFFFF"/>
                </a:solidFill>
              </a:rPr>
              <a:t>UML Diagram</a:t>
            </a:r>
            <a:endParaRPr>
              <a:solidFill>
                <a:srgbClr val="FFFFFF"/>
              </a:solidFill>
            </a:endParaRPr>
          </a:p>
          <a:p>
            <a:pPr marL="457200" lvl="0" indent="-342900" algn="l" rtl="0">
              <a:spcBef>
                <a:spcPts val="0"/>
              </a:spcBef>
              <a:spcAft>
                <a:spcPts val="0"/>
              </a:spcAft>
              <a:buClr>
                <a:srgbClr val="FFFFFF"/>
              </a:buClr>
              <a:buSzPts val="1800"/>
              <a:buChar char="●"/>
            </a:pPr>
            <a:r>
              <a:rPr lang="en">
                <a:solidFill>
                  <a:srgbClr val="FFFFFF"/>
                </a:solidFill>
              </a:rPr>
              <a:t>Mock-Up Design</a:t>
            </a:r>
            <a:endParaRPr>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UML Diagram</a:t>
            </a:r>
            <a:endParaRPr/>
          </a:p>
        </p:txBody>
      </p:sp>
      <p:sp>
        <p:nvSpPr>
          <p:cNvPr id="121" name="Google Shape;121;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rgbClr val="FFFFFF"/>
                </a:solidFill>
              </a:rPr>
              <a:t>Use Case Diagram</a:t>
            </a:r>
            <a:endParaRPr>
              <a:solidFill>
                <a:srgbClr val="FFFFFF"/>
              </a:solidFill>
            </a:endParaRPr>
          </a:p>
        </p:txBody>
      </p:sp>
      <p:pic>
        <p:nvPicPr>
          <p:cNvPr id="122" name="Google Shape;122;p24"/>
          <p:cNvPicPr preferRelativeResize="0"/>
          <p:nvPr/>
        </p:nvPicPr>
        <p:blipFill>
          <a:blip r:embed="rId3">
            <a:alphaModFix/>
          </a:blip>
          <a:stretch>
            <a:fillRect/>
          </a:stretch>
        </p:blipFill>
        <p:spPr>
          <a:xfrm>
            <a:off x="2984075" y="916213"/>
            <a:ext cx="5428850" cy="3888925"/>
          </a:xfrm>
          <a:prstGeom prst="rect">
            <a:avLst/>
          </a:prstGeom>
          <a:noFill/>
          <a:ln w="12700" cap="flat" cmpd="sng">
            <a:solidFill>
              <a:srgbClr val="000000"/>
            </a:solidFill>
            <a:prstDash val="solid"/>
            <a:miter lim="8000"/>
            <a:headEnd type="none" w="sm" len="sm"/>
            <a:tailEnd type="none" w="sm" len="s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UML Diagram</a:t>
            </a:r>
            <a:endParaRPr/>
          </a:p>
        </p:txBody>
      </p:sp>
      <p:sp>
        <p:nvSpPr>
          <p:cNvPr id="128" name="Google Shape;128;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Component</a:t>
            </a:r>
            <a:endParaRPr>
              <a:solidFill>
                <a:srgbClr val="FFFFFF"/>
              </a:solidFill>
            </a:endParaRPr>
          </a:p>
          <a:p>
            <a:pPr marL="0" lvl="0" indent="0" algn="l" rtl="0">
              <a:spcBef>
                <a:spcPts val="1600"/>
              </a:spcBef>
              <a:spcAft>
                <a:spcPts val="1600"/>
              </a:spcAft>
              <a:buNone/>
            </a:pPr>
            <a:r>
              <a:rPr lang="en">
                <a:solidFill>
                  <a:srgbClr val="FFFFFF"/>
                </a:solidFill>
              </a:rPr>
              <a:t>Diagram</a:t>
            </a:r>
            <a:endParaRPr>
              <a:solidFill>
                <a:srgbClr val="FFFFFF"/>
              </a:solidFill>
            </a:endParaRPr>
          </a:p>
        </p:txBody>
      </p:sp>
      <p:pic>
        <p:nvPicPr>
          <p:cNvPr id="129" name="Google Shape;129;p25"/>
          <p:cNvPicPr preferRelativeResize="0"/>
          <p:nvPr/>
        </p:nvPicPr>
        <p:blipFill>
          <a:blip r:embed="rId3">
            <a:alphaModFix/>
          </a:blip>
          <a:stretch>
            <a:fillRect/>
          </a:stretch>
        </p:blipFill>
        <p:spPr>
          <a:xfrm>
            <a:off x="2888700" y="1074738"/>
            <a:ext cx="5943600" cy="3571875"/>
          </a:xfrm>
          <a:prstGeom prst="rect">
            <a:avLst/>
          </a:prstGeom>
          <a:noFill/>
          <a:ln w="12700" cap="flat" cmpd="sng">
            <a:solidFill>
              <a:srgbClr val="000000"/>
            </a:solidFill>
            <a:prstDash val="solid"/>
            <a:miter lim="8000"/>
            <a:headEnd type="none" w="sm" len="sm"/>
            <a:tailEnd type="none" w="sm" len="sm"/>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UML Diagram</a:t>
            </a:r>
            <a:endParaRPr/>
          </a:p>
        </p:txBody>
      </p:sp>
      <p:sp>
        <p:nvSpPr>
          <p:cNvPr id="128" name="Google Shape;128;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FFFFF"/>
                </a:solidFill>
              </a:rPr>
              <a:t>Sequence</a:t>
            </a:r>
            <a:endParaRPr dirty="0">
              <a:solidFill>
                <a:srgbClr val="FFFFFF"/>
              </a:solidFill>
            </a:endParaRPr>
          </a:p>
          <a:p>
            <a:pPr marL="0" lvl="0" indent="0" algn="l" rtl="0">
              <a:spcBef>
                <a:spcPts val="1600"/>
              </a:spcBef>
              <a:spcAft>
                <a:spcPts val="1600"/>
              </a:spcAft>
              <a:buNone/>
            </a:pPr>
            <a:r>
              <a:rPr lang="en" dirty="0">
                <a:solidFill>
                  <a:srgbClr val="FFFFFF"/>
                </a:solidFill>
              </a:rPr>
              <a:t>Diagram</a:t>
            </a:r>
            <a:endParaRPr dirty="0">
              <a:solidFill>
                <a:srgbClr val="FFFFFF"/>
              </a:solidFill>
            </a:endParaRPr>
          </a:p>
        </p:txBody>
      </p:sp>
      <p:pic>
        <p:nvPicPr>
          <p:cNvPr id="5" name="image4.png"/>
          <p:cNvPicPr/>
          <p:nvPr/>
        </p:nvPicPr>
        <p:blipFill>
          <a:blip r:embed="rId3"/>
          <a:srcRect/>
          <a:stretch>
            <a:fillRect/>
          </a:stretch>
        </p:blipFill>
        <p:spPr>
          <a:xfrm>
            <a:off x="3805237" y="128587"/>
            <a:ext cx="5191125" cy="4886325"/>
          </a:xfrm>
          <a:prstGeom prst="rect">
            <a:avLst/>
          </a:prstGeom>
          <a:ln w="12700">
            <a:solidFill>
              <a:srgbClr val="000000"/>
            </a:solidFill>
            <a:prstDash val="solid"/>
          </a:ln>
        </p:spPr>
      </p:pic>
    </p:spTree>
    <p:extLst>
      <p:ext uri="{BB962C8B-B14F-4D97-AF65-F5344CB8AC3E}">
        <p14:creationId xmlns:p14="http://schemas.microsoft.com/office/powerpoint/2010/main" val="3815080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UML Diagram</a:t>
            </a:r>
            <a:endParaRPr/>
          </a:p>
        </p:txBody>
      </p:sp>
      <p:sp>
        <p:nvSpPr>
          <p:cNvPr id="128" name="Google Shape;128;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FFFFF"/>
                </a:solidFill>
              </a:rPr>
              <a:t>State Transition</a:t>
            </a:r>
            <a:endParaRPr dirty="0">
              <a:solidFill>
                <a:srgbClr val="FFFFFF"/>
              </a:solidFill>
            </a:endParaRPr>
          </a:p>
          <a:p>
            <a:pPr marL="0" lvl="0" indent="0" algn="l" rtl="0">
              <a:spcBef>
                <a:spcPts val="1600"/>
              </a:spcBef>
              <a:spcAft>
                <a:spcPts val="1600"/>
              </a:spcAft>
              <a:buNone/>
            </a:pPr>
            <a:r>
              <a:rPr lang="en" dirty="0">
                <a:solidFill>
                  <a:srgbClr val="FFFFFF"/>
                </a:solidFill>
              </a:rPr>
              <a:t>Diagram</a:t>
            </a:r>
            <a:endParaRPr dirty="0">
              <a:solidFill>
                <a:srgbClr val="FFFFFF"/>
              </a:solidFill>
            </a:endParaRPr>
          </a:p>
        </p:txBody>
      </p:sp>
      <p:pic>
        <p:nvPicPr>
          <p:cNvPr id="6" name="image28.png"/>
          <p:cNvPicPr/>
          <p:nvPr/>
        </p:nvPicPr>
        <p:blipFill>
          <a:blip r:embed="rId3"/>
          <a:srcRect/>
          <a:stretch>
            <a:fillRect/>
          </a:stretch>
        </p:blipFill>
        <p:spPr>
          <a:xfrm>
            <a:off x="2990850" y="1168400"/>
            <a:ext cx="5943600" cy="2921000"/>
          </a:xfrm>
          <a:prstGeom prst="rect">
            <a:avLst/>
          </a:prstGeom>
          <a:ln w="12700">
            <a:solidFill>
              <a:srgbClr val="000000"/>
            </a:solidFill>
            <a:prstDash val="solid"/>
          </a:ln>
        </p:spPr>
      </p:pic>
    </p:spTree>
    <p:extLst>
      <p:ext uri="{BB962C8B-B14F-4D97-AF65-F5344CB8AC3E}">
        <p14:creationId xmlns:p14="http://schemas.microsoft.com/office/powerpoint/2010/main" val="4058021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UML Diagram</a:t>
            </a:r>
            <a:endParaRPr/>
          </a:p>
        </p:txBody>
      </p:sp>
      <p:sp>
        <p:nvSpPr>
          <p:cNvPr id="128" name="Google Shape;128;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FFFFFF"/>
                </a:solidFill>
              </a:rPr>
              <a:t>Activity</a:t>
            </a:r>
            <a:endParaRPr dirty="0">
              <a:solidFill>
                <a:srgbClr val="FFFFFF"/>
              </a:solidFill>
            </a:endParaRPr>
          </a:p>
          <a:p>
            <a:pPr marL="0" lvl="0" indent="0" algn="l" rtl="0">
              <a:spcBef>
                <a:spcPts val="1600"/>
              </a:spcBef>
              <a:spcAft>
                <a:spcPts val="1600"/>
              </a:spcAft>
              <a:buNone/>
            </a:pPr>
            <a:r>
              <a:rPr lang="en" dirty="0">
                <a:solidFill>
                  <a:srgbClr val="FFFFFF"/>
                </a:solidFill>
              </a:rPr>
              <a:t>Diagram</a:t>
            </a:r>
            <a:endParaRPr dirty="0">
              <a:solidFill>
                <a:srgbClr val="FFFFFF"/>
              </a:solidFill>
            </a:endParaRPr>
          </a:p>
        </p:txBody>
      </p:sp>
      <p:pic>
        <p:nvPicPr>
          <p:cNvPr id="5" name="image6.jpg"/>
          <p:cNvPicPr/>
          <p:nvPr/>
        </p:nvPicPr>
        <p:blipFill>
          <a:blip r:embed="rId3"/>
          <a:srcRect/>
          <a:stretch>
            <a:fillRect/>
          </a:stretch>
        </p:blipFill>
        <p:spPr>
          <a:xfrm>
            <a:off x="3848100" y="190500"/>
            <a:ext cx="4476750" cy="4629150"/>
          </a:xfrm>
          <a:prstGeom prst="rect">
            <a:avLst/>
          </a:prstGeom>
          <a:ln/>
        </p:spPr>
      </p:pic>
    </p:spTree>
    <p:extLst>
      <p:ext uri="{BB962C8B-B14F-4D97-AF65-F5344CB8AC3E}">
        <p14:creationId xmlns:p14="http://schemas.microsoft.com/office/powerpoint/2010/main" val="217669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UML Diagram</a:t>
            </a:r>
            <a:endParaRPr/>
          </a:p>
        </p:txBody>
      </p:sp>
      <p:sp>
        <p:nvSpPr>
          <p:cNvPr id="135" name="Google Shape;135;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Interaction</a:t>
            </a:r>
            <a:endParaRPr>
              <a:solidFill>
                <a:srgbClr val="FFFFFF"/>
              </a:solidFill>
            </a:endParaRPr>
          </a:p>
          <a:p>
            <a:pPr marL="0" lvl="0" indent="0" algn="l" rtl="0">
              <a:spcBef>
                <a:spcPts val="1600"/>
              </a:spcBef>
              <a:spcAft>
                <a:spcPts val="0"/>
              </a:spcAft>
              <a:buNone/>
            </a:pPr>
            <a:r>
              <a:rPr lang="en">
                <a:solidFill>
                  <a:srgbClr val="FFFFFF"/>
                </a:solidFill>
              </a:rPr>
              <a:t>Overview</a:t>
            </a:r>
            <a:endParaRPr>
              <a:solidFill>
                <a:srgbClr val="FFFFFF"/>
              </a:solidFill>
            </a:endParaRPr>
          </a:p>
          <a:p>
            <a:pPr marL="0" lvl="0" indent="0" algn="l" rtl="0">
              <a:spcBef>
                <a:spcPts val="1600"/>
              </a:spcBef>
              <a:spcAft>
                <a:spcPts val="1600"/>
              </a:spcAft>
              <a:buNone/>
            </a:pPr>
            <a:r>
              <a:rPr lang="en">
                <a:solidFill>
                  <a:srgbClr val="FFFFFF"/>
                </a:solidFill>
              </a:rPr>
              <a:t>Diagram</a:t>
            </a:r>
            <a:endParaRPr>
              <a:solidFill>
                <a:srgbClr val="FFFFFF"/>
              </a:solidFill>
            </a:endParaRPr>
          </a:p>
        </p:txBody>
      </p:sp>
      <p:pic>
        <p:nvPicPr>
          <p:cNvPr id="136" name="Google Shape;136;p26"/>
          <p:cNvPicPr preferRelativeResize="0"/>
          <p:nvPr/>
        </p:nvPicPr>
        <p:blipFill rotWithShape="1">
          <a:blip r:embed="rId3">
            <a:alphaModFix/>
          </a:blip>
          <a:srcRect l="5289" t="2290" r="3043" b="10289"/>
          <a:stretch/>
        </p:blipFill>
        <p:spPr>
          <a:xfrm>
            <a:off x="4934525" y="227638"/>
            <a:ext cx="3897775" cy="4688225"/>
          </a:xfrm>
          <a:prstGeom prst="rect">
            <a:avLst/>
          </a:prstGeom>
          <a:noFill/>
          <a:ln w="12700" cap="flat" cmpd="sng">
            <a:solidFill>
              <a:srgbClr val="000000"/>
            </a:solidFill>
            <a:prstDash val="solid"/>
            <a:miter lim="8000"/>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Preliminary</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FFFFFF"/>
              </a:buClr>
              <a:buSzPts val="1800"/>
              <a:buChar char="●"/>
            </a:pPr>
            <a:r>
              <a:rPr lang="en">
                <a:solidFill>
                  <a:srgbClr val="FFFFFF"/>
                </a:solidFill>
              </a:rPr>
              <a:t>Background</a:t>
            </a:r>
            <a:endParaRPr>
              <a:solidFill>
                <a:srgbClr val="FFFFFF"/>
              </a:solidFill>
            </a:endParaRPr>
          </a:p>
          <a:p>
            <a:pPr marL="457200" lvl="0" indent="-342900" algn="l" rtl="0">
              <a:spcBef>
                <a:spcPts val="0"/>
              </a:spcBef>
              <a:spcAft>
                <a:spcPts val="0"/>
              </a:spcAft>
              <a:buClr>
                <a:srgbClr val="FFFFFF"/>
              </a:buClr>
              <a:buSzPts val="1800"/>
              <a:buChar char="●"/>
            </a:pPr>
            <a:r>
              <a:rPr lang="en">
                <a:solidFill>
                  <a:srgbClr val="FFFFFF"/>
                </a:solidFill>
              </a:rPr>
              <a:t>Formulation of Problem</a:t>
            </a:r>
            <a:endParaRPr>
              <a:solidFill>
                <a:srgbClr val="FFFFFF"/>
              </a:solidFill>
            </a:endParaRPr>
          </a:p>
          <a:p>
            <a:pPr marL="457200" lvl="0" indent="-342900" algn="l" rtl="0">
              <a:spcBef>
                <a:spcPts val="0"/>
              </a:spcBef>
              <a:spcAft>
                <a:spcPts val="0"/>
              </a:spcAft>
              <a:buClr>
                <a:srgbClr val="FFFFFF"/>
              </a:buClr>
              <a:buSzPts val="1800"/>
              <a:buChar char="●"/>
            </a:pPr>
            <a:r>
              <a:rPr lang="en">
                <a:solidFill>
                  <a:srgbClr val="FFFFFF"/>
                </a:solidFill>
              </a:rPr>
              <a:t>Goals</a:t>
            </a:r>
            <a:endParaRPr>
              <a:solidFill>
                <a:srgbClr val="FFFFFF"/>
              </a:solidFill>
            </a:endParaRPr>
          </a:p>
          <a:p>
            <a:pPr marL="457200" lvl="0" indent="-342900" algn="l" rtl="0">
              <a:spcBef>
                <a:spcPts val="0"/>
              </a:spcBef>
              <a:spcAft>
                <a:spcPts val="0"/>
              </a:spcAft>
              <a:buClr>
                <a:srgbClr val="FFFFFF"/>
              </a:buClr>
              <a:buSzPts val="1800"/>
              <a:buChar char="●"/>
            </a:pPr>
            <a:r>
              <a:rPr lang="en">
                <a:solidFill>
                  <a:srgbClr val="FFFFFF"/>
                </a:solidFill>
              </a:rPr>
              <a:t>Benefits</a:t>
            </a:r>
            <a:endParaRPr>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Mock-Up Design</a:t>
            </a:r>
            <a:endParaRPr/>
          </a:p>
        </p:txBody>
      </p:sp>
      <p:pic>
        <p:nvPicPr>
          <p:cNvPr id="142" name="Google Shape;142;p27"/>
          <p:cNvPicPr preferRelativeResize="0"/>
          <p:nvPr/>
        </p:nvPicPr>
        <p:blipFill rotWithShape="1">
          <a:blip r:embed="rId3">
            <a:alphaModFix/>
          </a:blip>
          <a:srcRect r="2085"/>
          <a:stretch/>
        </p:blipFill>
        <p:spPr>
          <a:xfrm>
            <a:off x="1506675" y="1152475"/>
            <a:ext cx="5819775" cy="33432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Code Implementation</a:t>
            </a:r>
            <a:endParaRPr/>
          </a:p>
        </p:txBody>
      </p:sp>
      <p:sp>
        <p:nvSpPr>
          <p:cNvPr id="148" name="Google Shape;148;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FFFFFF"/>
              </a:buClr>
              <a:buSzPts val="1800"/>
              <a:buChar char="●"/>
            </a:pPr>
            <a:r>
              <a:rPr lang="en">
                <a:solidFill>
                  <a:srgbClr val="FFFFFF"/>
                </a:solidFill>
              </a:rPr>
              <a:t>Code for Webpage</a:t>
            </a:r>
            <a:endParaRPr>
              <a:solidFill>
                <a:srgbClr val="FFFFFF"/>
              </a:solidFill>
            </a:endParaRPr>
          </a:p>
          <a:p>
            <a:pPr marL="457200" lvl="0" indent="-342900" algn="l" rtl="0">
              <a:spcBef>
                <a:spcPts val="0"/>
              </a:spcBef>
              <a:spcAft>
                <a:spcPts val="0"/>
              </a:spcAft>
              <a:buClr>
                <a:srgbClr val="FFFFFF"/>
              </a:buClr>
              <a:buSzPts val="1800"/>
              <a:buChar char="●"/>
            </a:pPr>
            <a:r>
              <a:rPr lang="en">
                <a:solidFill>
                  <a:srgbClr val="FFFFFF"/>
                </a:solidFill>
              </a:rPr>
              <a:t>Code for Engati Service</a:t>
            </a:r>
            <a:endParaRPr>
              <a:solidFill>
                <a:srgbClr val="FFFFFF"/>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Code for Webpage</a:t>
            </a:r>
            <a:endParaRPr dirty="0"/>
          </a:p>
        </p:txBody>
      </p:sp>
      <p:sp>
        <p:nvSpPr>
          <p:cNvPr id="154" name="Google Shape;154;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D" dirty="0" err="1">
                <a:solidFill>
                  <a:srgbClr val="FFFFFF"/>
                </a:solidFill>
              </a:rPr>
              <a:t>i</a:t>
            </a:r>
            <a:r>
              <a:rPr lang="en" dirty="0">
                <a:solidFill>
                  <a:srgbClr val="FFFFFF"/>
                </a:solidFill>
              </a:rPr>
              <a:t>ndex.html</a:t>
            </a:r>
            <a:endParaRPr dirty="0">
              <a:solidFill>
                <a:srgbClr val="FFFFFF"/>
              </a:solidFill>
            </a:endParaRPr>
          </a:p>
        </p:txBody>
      </p:sp>
      <p:pic>
        <p:nvPicPr>
          <p:cNvPr id="1026" name="Picture 2">
            <a:extLst>
              <a:ext uri="{FF2B5EF4-FFF2-40B4-BE49-F238E27FC236}">
                <a16:creationId xmlns:a16="http://schemas.microsoft.com/office/drawing/2014/main" id="{1E8D302E-B5CA-4B06-B5F6-BCFC227C2C8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6309" r="21316"/>
          <a:stretch/>
        </p:blipFill>
        <p:spPr bwMode="auto">
          <a:xfrm>
            <a:off x="4036686" y="157324"/>
            <a:ext cx="4621226" cy="199030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951DDD78-65F0-4666-A8AA-0A4170EA351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71" t="-2" r="502" b="40274"/>
          <a:stretch/>
        </p:blipFill>
        <p:spPr bwMode="auto">
          <a:xfrm>
            <a:off x="2766168" y="2260713"/>
            <a:ext cx="5891744" cy="282168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Display of Code’s Output</a:t>
            </a:r>
          </a:p>
        </p:txBody>
      </p:sp>
      <p:sp>
        <p:nvSpPr>
          <p:cNvPr id="3" name="Text Placeholder 2"/>
          <p:cNvSpPr>
            <a:spLocks noGrp="1"/>
          </p:cNvSpPr>
          <p:nvPr>
            <p:ph type="body" idx="1"/>
          </p:nvPr>
        </p:nvSpPr>
        <p:spPr/>
        <p:txBody>
          <a:bodyPr/>
          <a:lstStyle/>
          <a:p>
            <a:pPr marL="114300" indent="0">
              <a:buNone/>
            </a:pPr>
            <a:r>
              <a:rPr lang="en-US" dirty="0">
                <a:solidFill>
                  <a:schemeClr val="tx1"/>
                </a:solidFill>
              </a:rPr>
              <a:t>index.html</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1714497"/>
            <a:ext cx="8035900" cy="189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8975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Code for Webpage</a:t>
            </a:r>
            <a:endParaRPr lang="en-US" dirty="0"/>
          </a:p>
        </p:txBody>
      </p:sp>
      <p:sp>
        <p:nvSpPr>
          <p:cNvPr id="3" name="Text Placeholder 2"/>
          <p:cNvSpPr>
            <a:spLocks noGrp="1"/>
          </p:cNvSpPr>
          <p:nvPr>
            <p:ph type="body" idx="1"/>
          </p:nvPr>
        </p:nvSpPr>
        <p:spPr/>
        <p:txBody>
          <a:bodyPr/>
          <a:lstStyle/>
          <a:p>
            <a:pPr marL="114300" indent="0">
              <a:buNone/>
            </a:pPr>
            <a:r>
              <a:rPr lang="en-US" dirty="0">
                <a:solidFill>
                  <a:schemeClr val="tx1"/>
                </a:solidFill>
              </a:rPr>
              <a:t>chatpage.html</a:t>
            </a:r>
          </a:p>
        </p:txBody>
      </p:sp>
      <p:pic>
        <p:nvPicPr>
          <p:cNvPr id="2050" name="Picture 2">
            <a:extLst>
              <a:ext uri="{FF2B5EF4-FFF2-40B4-BE49-F238E27FC236}">
                <a16:creationId xmlns:a16="http://schemas.microsoft.com/office/drawing/2014/main" id="{FEB22C29-EFD2-4DD9-B57B-10ECEBAFCE5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097" b="5616"/>
          <a:stretch/>
        </p:blipFill>
        <p:spPr bwMode="auto">
          <a:xfrm>
            <a:off x="2987852" y="1017725"/>
            <a:ext cx="5943600" cy="399503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26614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Display of Code’s Output</a:t>
            </a:r>
          </a:p>
        </p:txBody>
      </p:sp>
      <p:pic>
        <p:nvPicPr>
          <p:cNvPr id="3" name="Picture 2">
            <a:extLst>
              <a:ext uri="{FF2B5EF4-FFF2-40B4-BE49-F238E27FC236}">
                <a16:creationId xmlns:a16="http://schemas.microsoft.com/office/drawing/2014/main" id="{59A69822-AD9A-4A64-B99C-01C0AC5E3DFF}"/>
              </a:ext>
            </a:extLst>
          </p:cNvPr>
          <p:cNvPicPr>
            <a:picLocks noChangeAspect="1"/>
          </p:cNvPicPr>
          <p:nvPr/>
        </p:nvPicPr>
        <p:blipFill rotWithShape="1">
          <a:blip r:embed="rId2"/>
          <a:srcRect r="11326"/>
          <a:stretch/>
        </p:blipFill>
        <p:spPr>
          <a:xfrm>
            <a:off x="1916935" y="1163054"/>
            <a:ext cx="7116896" cy="3888629"/>
          </a:xfrm>
          <a:prstGeom prst="rect">
            <a:avLst/>
          </a:prstGeom>
        </p:spPr>
      </p:pic>
      <p:sp>
        <p:nvSpPr>
          <p:cNvPr id="4" name="Rectangle 3">
            <a:extLst>
              <a:ext uri="{FF2B5EF4-FFF2-40B4-BE49-F238E27FC236}">
                <a16:creationId xmlns:a16="http://schemas.microsoft.com/office/drawing/2014/main" id="{B4B4AF2B-48C9-4824-9E5F-894C8CAD9288}"/>
              </a:ext>
            </a:extLst>
          </p:cNvPr>
          <p:cNvSpPr/>
          <p:nvPr/>
        </p:nvSpPr>
        <p:spPr>
          <a:xfrm>
            <a:off x="110169" y="1163054"/>
            <a:ext cx="1749197" cy="369332"/>
          </a:xfrm>
          <a:prstGeom prst="rect">
            <a:avLst/>
          </a:prstGeom>
        </p:spPr>
        <p:txBody>
          <a:bodyPr wrap="none">
            <a:spAutoFit/>
          </a:bodyPr>
          <a:lstStyle/>
          <a:p>
            <a:pPr marL="114300" indent="0">
              <a:buNone/>
            </a:pPr>
            <a:r>
              <a:rPr lang="en-US" sz="1800" dirty="0">
                <a:solidFill>
                  <a:schemeClr val="tx1"/>
                </a:solidFill>
              </a:rPr>
              <a:t>chatpage.html</a:t>
            </a:r>
          </a:p>
        </p:txBody>
      </p:sp>
    </p:spTree>
    <p:extLst>
      <p:ext uri="{BB962C8B-B14F-4D97-AF65-F5344CB8AC3E}">
        <p14:creationId xmlns:p14="http://schemas.microsoft.com/office/powerpoint/2010/main" val="37104494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Code for Webpage</a:t>
            </a:r>
            <a:endParaRPr/>
          </a:p>
          <a:p>
            <a:pPr marL="0" lvl="0" indent="0" algn="l" rtl="0">
              <a:spcBef>
                <a:spcPts val="0"/>
              </a:spcBef>
              <a:spcAft>
                <a:spcPts val="0"/>
              </a:spcAft>
              <a:buNone/>
            </a:pPr>
            <a:endParaRPr/>
          </a:p>
        </p:txBody>
      </p:sp>
      <p:sp>
        <p:nvSpPr>
          <p:cNvPr id="161" name="Google Shape;161;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D" dirty="0">
                <a:solidFill>
                  <a:srgbClr val="FFFFFF"/>
                </a:solidFill>
              </a:rPr>
              <a:t>s</a:t>
            </a:r>
            <a:r>
              <a:rPr lang="en" dirty="0">
                <a:solidFill>
                  <a:srgbClr val="FFFFFF"/>
                </a:solidFill>
              </a:rPr>
              <a:t>tyle.css</a:t>
            </a:r>
            <a:endParaRPr dirty="0">
              <a:solidFill>
                <a:srgbClr val="FFFFFF"/>
              </a:solidFill>
            </a:endParaRPr>
          </a:p>
        </p:txBody>
      </p:sp>
      <p:pic>
        <p:nvPicPr>
          <p:cNvPr id="3074" name="Picture 2">
            <a:extLst>
              <a:ext uri="{FF2B5EF4-FFF2-40B4-BE49-F238E27FC236}">
                <a16:creationId xmlns:a16="http://schemas.microsoft.com/office/drawing/2014/main" id="{CA09A2FE-B0B8-483A-B18A-2D0782C523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7608" y="1152475"/>
            <a:ext cx="5210175" cy="371475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Code for Webpage</a:t>
            </a:r>
            <a:endParaRPr/>
          </a:p>
        </p:txBody>
      </p:sp>
      <p:sp>
        <p:nvSpPr>
          <p:cNvPr id="168" name="Google Shape;168;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D" dirty="0">
                <a:solidFill>
                  <a:srgbClr val="FFFFFF"/>
                </a:solidFill>
              </a:rPr>
              <a:t>c</a:t>
            </a:r>
            <a:r>
              <a:rPr lang="en" dirty="0">
                <a:solidFill>
                  <a:srgbClr val="FFFFFF"/>
                </a:solidFill>
              </a:rPr>
              <a:t>onnection_test.js</a:t>
            </a:r>
            <a:endParaRPr dirty="0">
              <a:solidFill>
                <a:srgbClr val="FFFFFF"/>
              </a:solidFill>
            </a:endParaRPr>
          </a:p>
        </p:txBody>
      </p:sp>
      <p:pic>
        <p:nvPicPr>
          <p:cNvPr id="169" name="Google Shape;169;p31"/>
          <p:cNvPicPr preferRelativeResize="0"/>
          <p:nvPr/>
        </p:nvPicPr>
        <p:blipFill rotWithShape="1">
          <a:blip r:embed="rId3">
            <a:alphaModFix/>
          </a:blip>
          <a:srcRect b="16867"/>
          <a:stretch/>
        </p:blipFill>
        <p:spPr>
          <a:xfrm>
            <a:off x="3641175" y="1260450"/>
            <a:ext cx="5191125" cy="36505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Code for Engati Service</a:t>
            </a:r>
            <a:endParaRPr/>
          </a:p>
          <a:p>
            <a:pPr marL="0" lvl="0" indent="0" algn="l" rtl="0">
              <a:spcBef>
                <a:spcPts val="0"/>
              </a:spcBef>
              <a:spcAft>
                <a:spcPts val="0"/>
              </a:spcAft>
              <a:buNone/>
            </a:pPr>
            <a:endParaRPr/>
          </a:p>
        </p:txBody>
      </p:sp>
      <p:sp>
        <p:nvSpPr>
          <p:cNvPr id="175" name="Google Shape;175;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D" dirty="0">
                <a:solidFill>
                  <a:srgbClr val="FFFFFF"/>
                </a:solidFill>
              </a:rPr>
              <a:t>b</a:t>
            </a:r>
            <a:r>
              <a:rPr lang="en" dirty="0">
                <a:solidFill>
                  <a:srgbClr val="FFFFFF"/>
                </a:solidFill>
              </a:rPr>
              <a:t>ot.html</a:t>
            </a:r>
            <a:endParaRPr dirty="0">
              <a:solidFill>
                <a:srgbClr val="FFFFFF"/>
              </a:solidFill>
            </a:endParaRPr>
          </a:p>
        </p:txBody>
      </p:sp>
      <p:pic>
        <p:nvPicPr>
          <p:cNvPr id="176" name="Google Shape;176;p32"/>
          <p:cNvPicPr preferRelativeResize="0"/>
          <p:nvPr/>
        </p:nvPicPr>
        <p:blipFill>
          <a:blip r:embed="rId3">
            <a:alphaModFix/>
          </a:blip>
          <a:stretch>
            <a:fillRect/>
          </a:stretch>
        </p:blipFill>
        <p:spPr>
          <a:xfrm>
            <a:off x="1151025" y="1785938"/>
            <a:ext cx="5943600" cy="15716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Code for Engati Service</a:t>
            </a:r>
            <a:endParaRPr dirty="0"/>
          </a:p>
          <a:p>
            <a:pPr marL="0" lvl="0" indent="0" algn="l" rtl="0">
              <a:spcBef>
                <a:spcPts val="0"/>
              </a:spcBef>
              <a:spcAft>
                <a:spcPts val="0"/>
              </a:spcAft>
              <a:buNone/>
            </a:pPr>
            <a:endParaRPr dirty="0"/>
          </a:p>
        </p:txBody>
      </p:sp>
      <p:sp>
        <p:nvSpPr>
          <p:cNvPr id="182" name="Google Shape;182;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D" dirty="0">
                <a:solidFill>
                  <a:srgbClr val="FFFFFF"/>
                </a:solidFill>
              </a:rPr>
              <a:t>h</a:t>
            </a:r>
            <a:r>
              <a:rPr lang="en" dirty="0">
                <a:solidFill>
                  <a:srgbClr val="FFFFFF"/>
                </a:solidFill>
              </a:rPr>
              <a:t>osted_</a:t>
            </a:r>
            <a:r>
              <a:rPr lang="en-ID" dirty="0">
                <a:solidFill>
                  <a:srgbClr val="FFFFFF"/>
                </a:solidFill>
              </a:rPr>
              <a:t>page.css</a:t>
            </a:r>
            <a:endParaRPr dirty="0">
              <a:solidFill>
                <a:srgbClr val="FFFFFF"/>
              </a:solidFill>
            </a:endParaRPr>
          </a:p>
        </p:txBody>
      </p:sp>
      <p:pic>
        <p:nvPicPr>
          <p:cNvPr id="183" name="Google Shape;183;p33"/>
          <p:cNvPicPr preferRelativeResize="0"/>
          <p:nvPr/>
        </p:nvPicPr>
        <p:blipFill>
          <a:blip r:embed="rId3">
            <a:alphaModFix/>
          </a:blip>
          <a:stretch>
            <a:fillRect/>
          </a:stretch>
        </p:blipFill>
        <p:spPr>
          <a:xfrm>
            <a:off x="1889700" y="1834975"/>
            <a:ext cx="5943600" cy="2905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Background</a:t>
            </a: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algn="just">
              <a:lnSpc>
                <a:spcPct val="150000"/>
              </a:lnSpc>
            </a:pPr>
            <a:r>
              <a:rPr lang="en" sz="2000" dirty="0">
                <a:solidFill>
                  <a:srgbClr val="FFFFFF"/>
                </a:solidFill>
                <a:latin typeface="Times New Roman"/>
                <a:ea typeface="Times New Roman"/>
                <a:cs typeface="Times New Roman"/>
                <a:sym typeface="Times New Roman"/>
              </a:rPr>
              <a:t>The students didn’t have enough time or didn’t know the basic requirements before applying internships/thesis/academic leave.</a:t>
            </a:r>
            <a:endParaRPr sz="2000" dirty="0">
              <a:solidFill>
                <a:srgbClr val="FFFFFF"/>
              </a:solidFill>
              <a:latin typeface="Times New Roman"/>
              <a:ea typeface="Times New Roman"/>
              <a:cs typeface="Times New Roman"/>
              <a:sym typeface="Times New Roman"/>
            </a:endParaRPr>
          </a:p>
          <a:p>
            <a:pPr algn="just">
              <a:lnSpc>
                <a:spcPct val="150000"/>
              </a:lnSpc>
              <a:spcBef>
                <a:spcPts val="800"/>
              </a:spcBef>
            </a:pPr>
            <a:r>
              <a:rPr lang="en" sz="2000" dirty="0">
                <a:solidFill>
                  <a:srgbClr val="FFFFFF"/>
                </a:solidFill>
                <a:latin typeface="Times New Roman"/>
                <a:ea typeface="Times New Roman"/>
                <a:cs typeface="Times New Roman"/>
                <a:sym typeface="Times New Roman"/>
              </a:rPr>
              <a:t>Easy access to information about academic leave, internship </a:t>
            </a:r>
            <a:r>
              <a:rPr lang="en" sz="2000">
                <a:solidFill>
                  <a:srgbClr val="FFFFFF"/>
                </a:solidFill>
                <a:latin typeface="Times New Roman"/>
                <a:ea typeface="Times New Roman"/>
                <a:cs typeface="Times New Roman"/>
                <a:sym typeface="Times New Roman"/>
              </a:rPr>
              <a:t>and thesis </a:t>
            </a:r>
            <a:r>
              <a:rPr lang="en" sz="2000" dirty="0">
                <a:solidFill>
                  <a:srgbClr val="FFFFFF"/>
                </a:solidFill>
                <a:latin typeface="Times New Roman"/>
                <a:ea typeface="Times New Roman"/>
                <a:cs typeface="Times New Roman"/>
                <a:sym typeface="Times New Roman"/>
              </a:rPr>
              <a:t>in an interactive way.</a:t>
            </a:r>
            <a:endParaRPr sz="2000" dirty="0">
              <a:solidFill>
                <a:srgbClr val="FFFFFF"/>
              </a:solidFill>
              <a:latin typeface="Times New Roman"/>
              <a:ea typeface="Times New Roman"/>
              <a:cs typeface="Times New Roman"/>
              <a:sym typeface="Times New Roman"/>
            </a:endParaRPr>
          </a:p>
          <a:p>
            <a:pPr algn="just">
              <a:lnSpc>
                <a:spcPct val="150000"/>
              </a:lnSpc>
              <a:spcBef>
                <a:spcPts val="800"/>
              </a:spcBef>
              <a:spcAft>
                <a:spcPts val="800"/>
              </a:spcAft>
            </a:pPr>
            <a:r>
              <a:rPr lang="en-US" sz="2000" dirty="0">
                <a:solidFill>
                  <a:srgbClr val="FFFFFF"/>
                </a:solidFill>
                <a:latin typeface="Times New Roman"/>
                <a:ea typeface="Times New Roman"/>
                <a:cs typeface="Times New Roman"/>
                <a:sym typeface="Times New Roman"/>
              </a:rPr>
              <a:t>There are at least one student who are too lazy to visit official website to find out the procedure</a:t>
            </a:r>
            <a:endParaRPr sz="2000" dirty="0">
              <a:solidFill>
                <a:srgbClr val="FFFFFF"/>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Code for Engati Service</a:t>
            </a:r>
            <a:endParaRPr dirty="0"/>
          </a:p>
          <a:p>
            <a:pPr marL="0" lvl="0" indent="0" algn="l" rtl="0">
              <a:spcBef>
                <a:spcPts val="0"/>
              </a:spcBef>
              <a:spcAft>
                <a:spcPts val="0"/>
              </a:spcAft>
              <a:buNone/>
            </a:pPr>
            <a:endParaRPr dirty="0"/>
          </a:p>
        </p:txBody>
      </p:sp>
      <p:sp>
        <p:nvSpPr>
          <p:cNvPr id="189" name="Google Shape;189;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D" dirty="0">
                <a:solidFill>
                  <a:srgbClr val="FFFFFF"/>
                </a:solidFill>
              </a:rPr>
              <a:t>h</a:t>
            </a:r>
            <a:r>
              <a:rPr lang="en" dirty="0">
                <a:solidFill>
                  <a:srgbClr val="FFFFFF"/>
                </a:solidFill>
              </a:rPr>
              <a:t>osted_page.</a:t>
            </a:r>
            <a:r>
              <a:rPr lang="en-ID" dirty="0" err="1">
                <a:solidFill>
                  <a:srgbClr val="FFFFFF"/>
                </a:solidFill>
              </a:rPr>
              <a:t>js</a:t>
            </a:r>
            <a:endParaRPr dirty="0">
              <a:solidFill>
                <a:srgbClr val="FFFFFF"/>
              </a:solidFill>
            </a:endParaRPr>
          </a:p>
        </p:txBody>
      </p:sp>
      <p:pic>
        <p:nvPicPr>
          <p:cNvPr id="190" name="Google Shape;190;p34"/>
          <p:cNvPicPr preferRelativeResize="0"/>
          <p:nvPr/>
        </p:nvPicPr>
        <p:blipFill rotWithShape="1">
          <a:blip r:embed="rId3">
            <a:alphaModFix/>
          </a:blip>
          <a:srcRect b="16611"/>
          <a:stretch/>
        </p:blipFill>
        <p:spPr>
          <a:xfrm>
            <a:off x="1780250" y="2040150"/>
            <a:ext cx="5943600" cy="23431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Testing</a:t>
            </a:r>
          </a:p>
        </p:txBody>
      </p:sp>
      <p:sp>
        <p:nvSpPr>
          <p:cNvPr id="3" name="Text Placeholder 2"/>
          <p:cNvSpPr>
            <a:spLocks noGrp="1"/>
          </p:cNvSpPr>
          <p:nvPr>
            <p:ph type="body" idx="1"/>
          </p:nvPr>
        </p:nvSpPr>
        <p:spPr/>
        <p:txBody>
          <a:bodyPr/>
          <a:lstStyle/>
          <a:p>
            <a:pPr lvl="0"/>
            <a:r>
              <a:rPr lang="en-US" b="1" dirty="0">
                <a:solidFill>
                  <a:schemeClr val="tx1"/>
                </a:solidFill>
              </a:rPr>
              <a:t>Normal Parameter</a:t>
            </a:r>
            <a:endParaRPr lang="en-US" dirty="0">
              <a:solidFill>
                <a:schemeClr val="tx1"/>
              </a:solidFill>
            </a:endParaRPr>
          </a:p>
          <a:p>
            <a:pPr lvl="0"/>
            <a:r>
              <a:rPr lang="en-US" b="1" dirty="0">
                <a:solidFill>
                  <a:schemeClr val="tx1"/>
                </a:solidFill>
              </a:rPr>
              <a:t>Limit Parameter</a:t>
            </a:r>
            <a:endParaRPr lang="en-US" dirty="0">
              <a:solidFill>
                <a:schemeClr val="tx1"/>
              </a:solidFill>
            </a:endParaRPr>
          </a:p>
          <a:p>
            <a:pPr lvl="0"/>
            <a:r>
              <a:rPr lang="en-US" b="1" dirty="0">
                <a:solidFill>
                  <a:schemeClr val="tx1"/>
                </a:solidFill>
              </a:rPr>
              <a:t>Outside Parameter</a:t>
            </a:r>
            <a:endParaRPr lang="en-US" dirty="0">
              <a:solidFill>
                <a:schemeClr val="tx1"/>
              </a:solidFill>
            </a:endParaRPr>
          </a:p>
        </p:txBody>
      </p:sp>
    </p:spTree>
    <p:extLst>
      <p:ext uri="{BB962C8B-B14F-4D97-AF65-F5344CB8AC3E}">
        <p14:creationId xmlns:p14="http://schemas.microsoft.com/office/powerpoint/2010/main" val="21994098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Testing</a:t>
            </a:r>
          </a:p>
        </p:txBody>
      </p:sp>
      <p:sp>
        <p:nvSpPr>
          <p:cNvPr id="3" name="Text Placeholder 2"/>
          <p:cNvSpPr>
            <a:spLocks noGrp="1"/>
          </p:cNvSpPr>
          <p:nvPr>
            <p:ph type="body" idx="1"/>
          </p:nvPr>
        </p:nvSpPr>
        <p:spPr/>
        <p:txBody>
          <a:bodyPr/>
          <a:lstStyle/>
          <a:p>
            <a:pPr marL="114300" lvl="0" indent="0">
              <a:buNone/>
            </a:pPr>
            <a:r>
              <a:rPr lang="en-US" b="1" dirty="0">
                <a:solidFill>
                  <a:schemeClr val="tx1"/>
                </a:solidFill>
              </a:rPr>
              <a:t>Normal Parameter</a:t>
            </a:r>
          </a:p>
          <a:p>
            <a:pPr marL="114300" lvl="0" indent="0">
              <a:buNone/>
            </a:pPr>
            <a:endParaRPr lang="en-US" b="1" dirty="0">
              <a:solidFill>
                <a:schemeClr val="tx1"/>
              </a:solidFill>
            </a:endParaRPr>
          </a:p>
          <a:p>
            <a:pPr marL="114300" lvl="0" indent="0">
              <a:buNone/>
            </a:pPr>
            <a:r>
              <a:rPr lang="en-US" sz="1400" b="1" dirty="0">
                <a:solidFill>
                  <a:schemeClr val="tx1"/>
                </a:solidFill>
              </a:rPr>
              <a:t>Compatibility Test</a:t>
            </a:r>
            <a:endParaRPr lang="en-US" sz="1400" dirty="0">
              <a:solidFill>
                <a:schemeClr val="tx1"/>
              </a:solidFill>
            </a:endParaRPr>
          </a:p>
        </p:txBody>
      </p:sp>
      <p:pic>
        <p:nvPicPr>
          <p:cNvPr id="4" name="image26.png"/>
          <p:cNvPicPr/>
          <p:nvPr/>
        </p:nvPicPr>
        <p:blipFill>
          <a:blip r:embed="rId2"/>
          <a:srcRect/>
          <a:stretch>
            <a:fillRect/>
          </a:stretch>
        </p:blipFill>
        <p:spPr>
          <a:xfrm>
            <a:off x="5400675" y="342900"/>
            <a:ext cx="3514725" cy="4381500"/>
          </a:xfrm>
          <a:prstGeom prst="rect">
            <a:avLst/>
          </a:prstGeom>
          <a:ln/>
        </p:spPr>
      </p:pic>
      <p:pic>
        <p:nvPicPr>
          <p:cNvPr id="5" name="Picture 4">
            <a:extLst>
              <a:ext uri="{FF2B5EF4-FFF2-40B4-BE49-F238E27FC236}">
                <a16:creationId xmlns:a16="http://schemas.microsoft.com/office/drawing/2014/main" id="{DBEE1161-89EE-4357-A98D-9F8E8E8B7712}"/>
              </a:ext>
            </a:extLst>
          </p:cNvPr>
          <p:cNvPicPr>
            <a:picLocks noChangeAspect="1"/>
          </p:cNvPicPr>
          <p:nvPr/>
        </p:nvPicPr>
        <p:blipFill>
          <a:blip r:embed="rId3"/>
          <a:stretch>
            <a:fillRect/>
          </a:stretch>
        </p:blipFill>
        <p:spPr>
          <a:xfrm>
            <a:off x="311700" y="2258458"/>
            <a:ext cx="4073013" cy="2741411"/>
          </a:xfrm>
          <a:prstGeom prst="rect">
            <a:avLst/>
          </a:prstGeom>
        </p:spPr>
      </p:pic>
    </p:spTree>
    <p:extLst>
      <p:ext uri="{BB962C8B-B14F-4D97-AF65-F5344CB8AC3E}">
        <p14:creationId xmlns:p14="http://schemas.microsoft.com/office/powerpoint/2010/main" val="17478854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Testing</a:t>
            </a:r>
          </a:p>
        </p:txBody>
      </p:sp>
      <p:sp>
        <p:nvSpPr>
          <p:cNvPr id="3" name="Text Placeholder 2"/>
          <p:cNvSpPr>
            <a:spLocks noGrp="1"/>
          </p:cNvSpPr>
          <p:nvPr>
            <p:ph type="body" idx="1"/>
          </p:nvPr>
        </p:nvSpPr>
        <p:spPr/>
        <p:txBody>
          <a:bodyPr/>
          <a:lstStyle/>
          <a:p>
            <a:pPr marL="114300" lvl="0" indent="0">
              <a:buNone/>
            </a:pPr>
            <a:r>
              <a:rPr lang="en-US" b="1" dirty="0">
                <a:solidFill>
                  <a:schemeClr val="tx1"/>
                </a:solidFill>
              </a:rPr>
              <a:t>Limit Parameter</a:t>
            </a:r>
          </a:p>
          <a:p>
            <a:pPr marL="114300" lvl="0" indent="0">
              <a:buNone/>
            </a:pPr>
            <a:endParaRPr lang="en-US" sz="1400" dirty="0">
              <a:solidFill>
                <a:schemeClr val="tx1"/>
              </a:solidFill>
            </a:endParaRPr>
          </a:p>
          <a:p>
            <a:pPr marL="114300" lvl="0" indent="0">
              <a:buNone/>
            </a:pPr>
            <a:r>
              <a:rPr lang="en-US" sz="1400" b="1" dirty="0">
                <a:solidFill>
                  <a:schemeClr val="tx1"/>
                </a:solidFill>
              </a:rPr>
              <a:t>Functional Test – Academic Leave</a:t>
            </a:r>
          </a:p>
        </p:txBody>
      </p:sp>
      <p:pic>
        <p:nvPicPr>
          <p:cNvPr id="4" name="image20.png"/>
          <p:cNvPicPr/>
          <p:nvPr/>
        </p:nvPicPr>
        <p:blipFill>
          <a:blip r:embed="rId2"/>
          <a:srcRect/>
          <a:stretch>
            <a:fillRect/>
          </a:stretch>
        </p:blipFill>
        <p:spPr>
          <a:xfrm>
            <a:off x="5688807" y="171450"/>
            <a:ext cx="3226593" cy="4676775"/>
          </a:xfrm>
          <a:prstGeom prst="rect">
            <a:avLst/>
          </a:prstGeom>
          <a:ln/>
        </p:spPr>
      </p:pic>
      <p:pic>
        <p:nvPicPr>
          <p:cNvPr id="5" name="Picture 4">
            <a:extLst>
              <a:ext uri="{FF2B5EF4-FFF2-40B4-BE49-F238E27FC236}">
                <a16:creationId xmlns:a16="http://schemas.microsoft.com/office/drawing/2014/main" id="{EA7CBC7D-AD24-40C5-9F3F-86A2B05B7515}"/>
              </a:ext>
            </a:extLst>
          </p:cNvPr>
          <p:cNvPicPr>
            <a:picLocks noChangeAspect="1"/>
          </p:cNvPicPr>
          <p:nvPr/>
        </p:nvPicPr>
        <p:blipFill>
          <a:blip r:embed="rId3"/>
          <a:stretch>
            <a:fillRect/>
          </a:stretch>
        </p:blipFill>
        <p:spPr>
          <a:xfrm>
            <a:off x="311700" y="2054092"/>
            <a:ext cx="4279703" cy="2985060"/>
          </a:xfrm>
          <a:prstGeom prst="rect">
            <a:avLst/>
          </a:prstGeom>
        </p:spPr>
      </p:pic>
    </p:spTree>
    <p:extLst>
      <p:ext uri="{BB962C8B-B14F-4D97-AF65-F5344CB8AC3E}">
        <p14:creationId xmlns:p14="http://schemas.microsoft.com/office/powerpoint/2010/main" val="9060005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Testing</a:t>
            </a:r>
          </a:p>
        </p:txBody>
      </p:sp>
      <p:sp>
        <p:nvSpPr>
          <p:cNvPr id="3" name="Text Placeholder 2"/>
          <p:cNvSpPr>
            <a:spLocks noGrp="1"/>
          </p:cNvSpPr>
          <p:nvPr>
            <p:ph type="body" idx="1"/>
          </p:nvPr>
        </p:nvSpPr>
        <p:spPr/>
        <p:txBody>
          <a:bodyPr/>
          <a:lstStyle/>
          <a:p>
            <a:pPr marL="114300" lvl="0" indent="0">
              <a:buNone/>
            </a:pPr>
            <a:r>
              <a:rPr lang="en-US" b="1" dirty="0">
                <a:solidFill>
                  <a:schemeClr val="tx1"/>
                </a:solidFill>
              </a:rPr>
              <a:t>Outside Parameter</a:t>
            </a:r>
          </a:p>
          <a:p>
            <a:pPr marL="114300" lvl="0" indent="0">
              <a:buNone/>
            </a:pPr>
            <a:endParaRPr lang="en-US" b="1" dirty="0">
              <a:solidFill>
                <a:schemeClr val="tx1"/>
              </a:solidFill>
            </a:endParaRPr>
          </a:p>
          <a:p>
            <a:pPr marL="114300" lvl="0" indent="0">
              <a:buNone/>
            </a:pPr>
            <a:r>
              <a:rPr lang="en-US" sz="1400" b="1" dirty="0">
                <a:solidFill>
                  <a:schemeClr val="tx1"/>
                </a:solidFill>
              </a:rPr>
              <a:t>Functional Test – Error Handling</a:t>
            </a:r>
            <a:endParaRPr lang="en-US" sz="1400" dirty="0">
              <a:solidFill>
                <a:schemeClr val="tx1"/>
              </a:solidFill>
            </a:endParaRPr>
          </a:p>
        </p:txBody>
      </p:sp>
      <p:pic>
        <p:nvPicPr>
          <p:cNvPr id="4" name="image25.png"/>
          <p:cNvPicPr/>
          <p:nvPr/>
        </p:nvPicPr>
        <p:blipFill>
          <a:blip r:embed="rId2"/>
          <a:srcRect/>
          <a:stretch>
            <a:fillRect/>
          </a:stretch>
        </p:blipFill>
        <p:spPr>
          <a:xfrm>
            <a:off x="4505324" y="381000"/>
            <a:ext cx="4410075" cy="4438650"/>
          </a:xfrm>
          <a:prstGeom prst="rect">
            <a:avLst/>
          </a:prstGeom>
          <a:ln/>
        </p:spPr>
      </p:pic>
      <p:pic>
        <p:nvPicPr>
          <p:cNvPr id="5" name="Picture 4">
            <a:extLst>
              <a:ext uri="{FF2B5EF4-FFF2-40B4-BE49-F238E27FC236}">
                <a16:creationId xmlns:a16="http://schemas.microsoft.com/office/drawing/2014/main" id="{24DCC8F0-67A2-4007-BFD9-E1071ED282B7}"/>
              </a:ext>
            </a:extLst>
          </p:cNvPr>
          <p:cNvPicPr>
            <a:picLocks noChangeAspect="1"/>
          </p:cNvPicPr>
          <p:nvPr/>
        </p:nvPicPr>
        <p:blipFill>
          <a:blip r:embed="rId3"/>
          <a:stretch>
            <a:fillRect/>
          </a:stretch>
        </p:blipFill>
        <p:spPr>
          <a:xfrm>
            <a:off x="228601" y="2163602"/>
            <a:ext cx="4127902" cy="1827423"/>
          </a:xfrm>
          <a:prstGeom prst="rect">
            <a:avLst/>
          </a:prstGeom>
        </p:spPr>
      </p:pic>
    </p:spTree>
    <p:extLst>
      <p:ext uri="{BB962C8B-B14F-4D97-AF65-F5344CB8AC3E}">
        <p14:creationId xmlns:p14="http://schemas.microsoft.com/office/powerpoint/2010/main" val="906000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Formulation of Problem</a:t>
            </a:r>
            <a:endParaRPr/>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FFFFFF"/>
              </a:buClr>
              <a:buSzPts val="1800"/>
              <a:buAutoNum type="arabicPeriod"/>
            </a:pPr>
            <a:r>
              <a:rPr lang="en">
                <a:solidFill>
                  <a:srgbClr val="FFFFFF"/>
                </a:solidFill>
              </a:rPr>
              <a:t>How can chat bot answers all the user’s questions correctly?</a:t>
            </a:r>
            <a:endParaRPr>
              <a:solidFill>
                <a:srgbClr val="FFFFFF"/>
              </a:solidFill>
            </a:endParaRPr>
          </a:p>
          <a:p>
            <a:pPr marL="457200" lvl="0" indent="-342900" algn="l" rtl="0">
              <a:spcBef>
                <a:spcPts val="0"/>
              </a:spcBef>
              <a:spcAft>
                <a:spcPts val="0"/>
              </a:spcAft>
              <a:buClr>
                <a:srgbClr val="FFFFFF"/>
              </a:buClr>
              <a:buSzPts val="1800"/>
              <a:buAutoNum type="arabicPeriod"/>
            </a:pPr>
            <a:r>
              <a:rPr lang="en">
                <a:solidFill>
                  <a:srgbClr val="FFFFFF"/>
                </a:solidFill>
              </a:rPr>
              <a:t>How to make chat bot understand the procedure of internships, thesis, and academic leave?</a:t>
            </a:r>
            <a:endParaRPr>
              <a:solidFill>
                <a:srgbClr val="FFFFFF"/>
              </a:solidFill>
            </a:endParaRPr>
          </a:p>
          <a:p>
            <a:pPr marL="457200" lvl="0" indent="-342900" algn="l" rtl="0">
              <a:spcBef>
                <a:spcPts val="0"/>
              </a:spcBef>
              <a:spcAft>
                <a:spcPts val="0"/>
              </a:spcAft>
              <a:buClr>
                <a:srgbClr val="FFFFFF"/>
              </a:buClr>
              <a:buSzPts val="1800"/>
              <a:buAutoNum type="arabicPeriod"/>
            </a:pPr>
            <a:r>
              <a:rPr lang="en">
                <a:solidFill>
                  <a:srgbClr val="FFFFFF"/>
                </a:solidFill>
              </a:rPr>
              <a:t>What has to be done to bring the chat bot as a tool to overcome student’s problem about administration process of internships, thesis, and academic leave?</a:t>
            </a:r>
            <a:endParaRPr>
              <a:solidFill>
                <a:srgbClr val="FFFFFF"/>
              </a:solidFill>
            </a:endParaRPr>
          </a:p>
          <a:p>
            <a:pPr marL="457200" lvl="0" indent="-342900" algn="l" rtl="0">
              <a:spcBef>
                <a:spcPts val="0"/>
              </a:spcBef>
              <a:spcAft>
                <a:spcPts val="0"/>
              </a:spcAft>
              <a:buClr>
                <a:srgbClr val="FFFFFF"/>
              </a:buClr>
              <a:buSzPts val="1800"/>
              <a:buAutoNum type="arabicPeriod"/>
            </a:pPr>
            <a:r>
              <a:rPr lang="en">
                <a:solidFill>
                  <a:srgbClr val="FFFFFF"/>
                </a:solidFill>
              </a:rPr>
              <a:t>How to provide a chat bot in a good-looking way so the users can be more attracted to use/recommend this?</a:t>
            </a:r>
            <a:endParaRPr>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Purposes (Goals and Benefits)</a:t>
            </a:r>
            <a:endParaRPr/>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solidFill>
                  <a:srgbClr val="FFFFFF"/>
                </a:solidFill>
              </a:rPr>
              <a:t>The purpose of we made this project is to make the chat bot properly so that it can be implemented to help the problem in the campus environment and in the Software Engineering course project.</a:t>
            </a:r>
          </a:p>
          <a:p>
            <a:pPr marL="0" lvl="0" indent="0" algn="l" rtl="0">
              <a:spcBef>
                <a:spcPts val="0"/>
              </a:spcBef>
              <a:spcAft>
                <a:spcPts val="1600"/>
              </a:spcAft>
              <a:buNone/>
            </a:pPr>
            <a:r>
              <a:rPr lang="en" dirty="0">
                <a:solidFill>
                  <a:srgbClr val="FFFFFF"/>
                </a:solidFill>
              </a:rPr>
              <a:t>In the future, we hope chat bot can be more interactive</a:t>
            </a:r>
            <a:endParaRPr dirty="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a:t>
            </a:r>
          </a:p>
        </p:txBody>
      </p:sp>
      <p:sp>
        <p:nvSpPr>
          <p:cNvPr id="3" name="Text Placeholder 2"/>
          <p:cNvSpPr>
            <a:spLocks noGrp="1"/>
          </p:cNvSpPr>
          <p:nvPr>
            <p:ph type="body" idx="1"/>
          </p:nvPr>
        </p:nvSpPr>
        <p:spPr/>
        <p:txBody>
          <a:bodyPr/>
          <a:lstStyle/>
          <a:p>
            <a:r>
              <a:rPr lang="en-US" dirty="0">
                <a:solidFill>
                  <a:schemeClr val="tx1"/>
                </a:solidFill>
              </a:rPr>
              <a:t>Responsive chat bot web, just go to the link, no install</a:t>
            </a:r>
          </a:p>
          <a:p>
            <a:r>
              <a:rPr lang="en-US" dirty="0">
                <a:solidFill>
                  <a:schemeClr val="tx1"/>
                </a:solidFill>
              </a:rPr>
              <a:t>Chat bot can learn and be trained from the question from user</a:t>
            </a:r>
          </a:p>
          <a:p>
            <a:r>
              <a:rPr lang="en-US" dirty="0">
                <a:solidFill>
                  <a:schemeClr val="tx1"/>
                </a:solidFill>
              </a:rPr>
              <a:t>Can compare user input  (for internship requirement)</a:t>
            </a:r>
          </a:p>
          <a:p>
            <a:r>
              <a:rPr lang="en-US" dirty="0">
                <a:solidFill>
                  <a:schemeClr val="tx1"/>
                </a:solidFill>
              </a:rPr>
              <a:t>Provide information about academic leave, internship, </a:t>
            </a:r>
            <a:r>
              <a:rPr lang="en-US">
                <a:solidFill>
                  <a:schemeClr val="tx1"/>
                </a:solidFill>
              </a:rPr>
              <a:t>and thesis</a:t>
            </a:r>
            <a:endParaRPr lang="en-US" dirty="0">
              <a:solidFill>
                <a:schemeClr val="tx1"/>
              </a:solidFill>
            </a:endParaRPr>
          </a:p>
          <a:p>
            <a:endParaRPr lang="en-US" dirty="0"/>
          </a:p>
        </p:txBody>
      </p:sp>
    </p:spTree>
    <p:extLst>
      <p:ext uri="{BB962C8B-B14F-4D97-AF65-F5344CB8AC3E}">
        <p14:creationId xmlns:p14="http://schemas.microsoft.com/office/powerpoint/2010/main" val="2724538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Project Management</a:t>
            </a:r>
            <a:endParaRPr/>
          </a:p>
        </p:txBody>
      </p:sp>
      <p:sp>
        <p:nvSpPr>
          <p:cNvPr id="91" name="Google Shape;9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FFFFFF"/>
              </a:buClr>
              <a:buSzPts val="1800"/>
              <a:buChar char="●"/>
            </a:pPr>
            <a:r>
              <a:rPr lang="en" dirty="0">
                <a:solidFill>
                  <a:srgbClr val="FFFFFF"/>
                </a:solidFill>
              </a:rPr>
              <a:t>4P</a:t>
            </a:r>
          </a:p>
          <a:p>
            <a:pPr marL="457200" lvl="0" indent="-342900" algn="l" rtl="0">
              <a:spcBef>
                <a:spcPts val="0"/>
              </a:spcBef>
              <a:spcAft>
                <a:spcPts val="0"/>
              </a:spcAft>
              <a:buClr>
                <a:srgbClr val="FFFFFF"/>
              </a:buClr>
              <a:buSzPts val="1800"/>
              <a:buChar char="●"/>
            </a:pPr>
            <a:r>
              <a:rPr lang="en" dirty="0">
                <a:solidFill>
                  <a:srgbClr val="FFFFFF"/>
                </a:solidFill>
              </a:rPr>
              <a:t>Software Tools &amp; Services</a:t>
            </a:r>
            <a:endParaRPr dirty="0">
              <a:solidFill>
                <a:srgbClr val="FFFFFF"/>
              </a:solidFill>
            </a:endParaRPr>
          </a:p>
          <a:p>
            <a:pPr marL="457200" lvl="0" indent="-342900" algn="l" rtl="0">
              <a:spcBef>
                <a:spcPts val="0"/>
              </a:spcBef>
              <a:spcAft>
                <a:spcPts val="0"/>
              </a:spcAft>
              <a:buClr>
                <a:srgbClr val="FFFFFF"/>
              </a:buClr>
              <a:buSzPts val="1800"/>
              <a:buChar char="●"/>
            </a:pPr>
            <a:r>
              <a:rPr lang="en" dirty="0">
                <a:solidFill>
                  <a:srgbClr val="FFFFFF"/>
                </a:solidFill>
              </a:rPr>
              <a:t>CMM</a:t>
            </a:r>
          </a:p>
          <a:p>
            <a:pPr marL="457200" lvl="0" indent="-342900" algn="l" rtl="0">
              <a:spcBef>
                <a:spcPts val="0"/>
              </a:spcBef>
              <a:spcAft>
                <a:spcPts val="0"/>
              </a:spcAft>
              <a:buClr>
                <a:srgbClr val="FFFFFF"/>
              </a:buClr>
              <a:buSzPts val="1800"/>
              <a:buChar char="●"/>
            </a:pPr>
            <a:r>
              <a:rPr lang="en" dirty="0">
                <a:solidFill>
                  <a:srgbClr val="FFFFFF"/>
                </a:solidFill>
              </a:rPr>
              <a:t>Unified Process Matrix</a:t>
            </a:r>
            <a:endParaRPr dirty="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4P</a:t>
            </a:r>
            <a:endParaRPr/>
          </a:p>
        </p:txBody>
      </p:sp>
      <p:sp>
        <p:nvSpPr>
          <p:cNvPr id="97" name="Google Shape;97;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People: Luthfi Rahman Hardy as the website designer, whereas Ahmad Adri an-Nabaa as the programmer for database for questions and answers.</a:t>
            </a:r>
            <a:endParaRPr>
              <a:solidFill>
                <a:srgbClr val="FFFFFF"/>
              </a:solidFill>
            </a:endParaRPr>
          </a:p>
          <a:p>
            <a:pPr marL="0" lvl="0" indent="0" algn="l" rtl="0">
              <a:spcBef>
                <a:spcPts val="1600"/>
              </a:spcBef>
              <a:spcAft>
                <a:spcPts val="0"/>
              </a:spcAft>
              <a:buNone/>
            </a:pPr>
            <a:endParaRPr>
              <a:solidFill>
                <a:srgbClr val="FFFFFF"/>
              </a:solidFill>
            </a:endParaRPr>
          </a:p>
          <a:p>
            <a:pPr marL="0" lvl="0" indent="0" algn="l" rtl="0">
              <a:spcBef>
                <a:spcPts val="1600"/>
              </a:spcBef>
              <a:spcAft>
                <a:spcPts val="1600"/>
              </a:spcAft>
              <a:buNone/>
            </a:pPr>
            <a:r>
              <a:rPr lang="en">
                <a:solidFill>
                  <a:srgbClr val="FFFFFF"/>
                </a:solidFill>
              </a:rPr>
              <a:t>Project: This program’s projects are creating the ChatBot that connected to Engati Platform via Internet that provides the users to get some information about the procedures in applying for academic leave, internship, and/or thesis.</a:t>
            </a:r>
            <a:endParaRPr>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4P</a:t>
            </a:r>
            <a:endParaRPr/>
          </a:p>
        </p:txBody>
      </p:sp>
      <p:sp>
        <p:nvSpPr>
          <p:cNvPr id="103" name="Google Shape;103;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Process: Gathering the requirements and then implement them into the webpage and the chat bot engine</a:t>
            </a:r>
            <a:endParaRPr>
              <a:solidFill>
                <a:srgbClr val="FFFFFF"/>
              </a:solidFill>
            </a:endParaRPr>
          </a:p>
          <a:p>
            <a:pPr marL="0" lvl="0" indent="0" algn="l" rtl="0">
              <a:spcBef>
                <a:spcPts val="1600"/>
              </a:spcBef>
              <a:spcAft>
                <a:spcPts val="1600"/>
              </a:spcAft>
              <a:buNone/>
            </a:pPr>
            <a:r>
              <a:rPr lang="en">
                <a:solidFill>
                  <a:srgbClr val="FFFFFF"/>
                </a:solidFill>
              </a:rPr>
              <a:t>Product: ChatBot with an attractive design  and improved quality in answering questions</a:t>
            </a:r>
            <a:endParaRPr>
              <a:solidFill>
                <a:srgbClr val="FFFFFF"/>
              </a:solidFill>
            </a:endParaRPr>
          </a:p>
        </p:txBody>
      </p:sp>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599</Words>
  <Application>Microsoft Office PowerPoint</Application>
  <PresentationFormat>On-screen Show (16:9)</PresentationFormat>
  <Paragraphs>108</Paragraphs>
  <Slides>34</Slides>
  <Notes>24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34</vt:i4>
      </vt:variant>
    </vt:vector>
  </HeadingPairs>
  <TitlesOfParts>
    <vt:vector size="37" baseType="lpstr">
      <vt:lpstr>Arial</vt:lpstr>
      <vt:lpstr>Times New Roman</vt:lpstr>
      <vt:lpstr>Simple Dark</vt:lpstr>
      <vt:lpstr>Chat Bot Helpdesk DTE FTUI</vt:lpstr>
      <vt:lpstr>Preliminary</vt:lpstr>
      <vt:lpstr>Background</vt:lpstr>
      <vt:lpstr>Formulation of Problem</vt:lpstr>
      <vt:lpstr>Purposes (Goals and Benefits)</vt:lpstr>
      <vt:lpstr>Requirement</vt:lpstr>
      <vt:lpstr>Project Management</vt:lpstr>
      <vt:lpstr>4P</vt:lpstr>
      <vt:lpstr>4P</vt:lpstr>
      <vt:lpstr>Software Tools &amp; Services</vt:lpstr>
      <vt:lpstr>CMM Level</vt:lpstr>
      <vt:lpstr>Unified Process Matrix</vt:lpstr>
      <vt:lpstr>Design and Analysis</vt:lpstr>
      <vt:lpstr>UML Diagram</vt:lpstr>
      <vt:lpstr>UML Diagram</vt:lpstr>
      <vt:lpstr>UML Diagram</vt:lpstr>
      <vt:lpstr>UML Diagram</vt:lpstr>
      <vt:lpstr>UML Diagram</vt:lpstr>
      <vt:lpstr>UML Diagram</vt:lpstr>
      <vt:lpstr>Mock-Up Design</vt:lpstr>
      <vt:lpstr>Code Implementation</vt:lpstr>
      <vt:lpstr>Code for Webpage</vt:lpstr>
      <vt:lpstr>Display of Code’s Output</vt:lpstr>
      <vt:lpstr>Code for Webpage</vt:lpstr>
      <vt:lpstr>Display of Code’s Output</vt:lpstr>
      <vt:lpstr>Code for Webpage </vt:lpstr>
      <vt:lpstr>Code for Webpage</vt:lpstr>
      <vt:lpstr>Code for Engati Service </vt:lpstr>
      <vt:lpstr>Code for Engati Service </vt:lpstr>
      <vt:lpstr>Code for Engati Service </vt:lpstr>
      <vt:lpstr>Unit Testing</vt:lpstr>
      <vt:lpstr>Unit Testing</vt:lpstr>
      <vt:lpstr>Unit Testing</vt:lpstr>
      <vt:lpstr>Unit Testing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 Bot Helpdesk DTE FTUI</dc:title>
  <dc:creator>Taryani</dc:creator>
  <cp:lastModifiedBy>Muhammad Hamzah</cp:lastModifiedBy>
  <cp:revision>25</cp:revision>
  <dcterms:modified xsi:type="dcterms:W3CDTF">2019-12-19T15:15:06Z</dcterms:modified>
</cp:coreProperties>
</file>