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7" r:id="rId5"/>
    <p:sldId id="276" r:id="rId6"/>
    <p:sldId id="279" r:id="rId7"/>
    <p:sldId id="285" r:id="rId8"/>
    <p:sldId id="286" r:id="rId9"/>
    <p:sldId id="287" r:id="rId10"/>
    <p:sldId id="280" r:id="rId11"/>
    <p:sldId id="268" r:id="rId12"/>
    <p:sldId id="282" r:id="rId13"/>
    <p:sldId id="292" r:id="rId14"/>
    <p:sldId id="283" r:id="rId15"/>
    <p:sldId id="284" r:id="rId16"/>
    <p:sldId id="293" r:id="rId17"/>
    <p:sldId id="278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renson\Documents\Polytechnic\Engineering%20Academy\Engineering%20Realisation\Tank%20Project\tw%20vs%20t%20for%20ta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Tw vs 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'fuck my life i don''t want do it'!$B$1</c:f>
              <c:strCache>
                <c:ptCount val="1"/>
                <c:pt idx="0">
                  <c:v>Tw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it'!$B$2:$B$12</c:f>
              <c:numCache>
                <c:formatCode>General</c:formatCode>
                <c:ptCount val="11"/>
                <c:pt idx="0">
                  <c:v>0.53079999999999994</c:v>
                </c:pt>
                <c:pt idx="1">
                  <c:v>0.18279999999999999</c:v>
                </c:pt>
                <c:pt idx="2">
                  <c:v>0.13929999999999998</c:v>
                </c:pt>
                <c:pt idx="3">
                  <c:v>0.12479999999999999</c:v>
                </c:pt>
                <c:pt idx="4">
                  <c:v>0.11754999999999999</c:v>
                </c:pt>
                <c:pt idx="5">
                  <c:v>0.1132</c:v>
                </c:pt>
                <c:pt idx="6">
                  <c:v>0.1103</c:v>
                </c:pt>
                <c:pt idx="7">
                  <c:v>0.10822857142857142</c:v>
                </c:pt>
                <c:pt idx="8">
                  <c:v>0.10667499999999999</c:v>
                </c:pt>
                <c:pt idx="9">
                  <c:v>0.10546666666666667</c:v>
                </c:pt>
                <c:pt idx="10">
                  <c:v>0.1045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D0-4660-9D9D-0D21EFE21B15}"/>
            </c:ext>
          </c:extLst>
        </c:ser>
        <c:ser>
          <c:idx val="1"/>
          <c:order val="1"/>
          <c:tx>
            <c:strRef>
              <c:f>'fuck my life i don''t want do it'!$C$1</c:f>
              <c:strCache>
                <c:ptCount val="1"/>
                <c:pt idx="0">
                  <c:v>MTT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it'!$C$2:$C$12</c:f>
              <c:numCache>
                <c:formatCode>General</c:formatCode>
                <c:ptCount val="11"/>
                <c:pt idx="0">
                  <c:v>4.2700000000000002E-2</c:v>
                </c:pt>
                <c:pt idx="1">
                  <c:v>4.2700000000000002E-2</c:v>
                </c:pt>
                <c:pt idx="2">
                  <c:v>4.2700000000000002E-2</c:v>
                </c:pt>
                <c:pt idx="3">
                  <c:v>4.2700000000000002E-2</c:v>
                </c:pt>
                <c:pt idx="4">
                  <c:v>4.2700000000000002E-2</c:v>
                </c:pt>
                <c:pt idx="5">
                  <c:v>4.2700000000000002E-2</c:v>
                </c:pt>
                <c:pt idx="6">
                  <c:v>4.2700000000000002E-2</c:v>
                </c:pt>
                <c:pt idx="7">
                  <c:v>4.2700000000000002E-2</c:v>
                </c:pt>
                <c:pt idx="8">
                  <c:v>4.2700000000000002E-2</c:v>
                </c:pt>
                <c:pt idx="9">
                  <c:v>4.2700000000000002E-2</c:v>
                </c:pt>
                <c:pt idx="10">
                  <c:v>4.2700000000000002E-2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D0-4660-9D9D-0D21EFE21B15}"/>
            </c:ext>
          </c:extLst>
        </c:ser>
        <c:ser>
          <c:idx val="2"/>
          <c:order val="2"/>
          <c:tx>
            <c:strRef>
              <c:f>'fuck my life i don''t want do it'!$D$1</c:f>
              <c:strCache>
                <c:ptCount val="1"/>
                <c:pt idx="0">
                  <c:v>Tw (min)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'fuck my life i don''t want do it'!$A$2:$A$12</c:f>
              <c:numCache>
                <c:formatCode>General</c:formatCode>
                <c:ptCount val="11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'fuck my life i don''t want do it'!$D$2:$D$12</c:f>
              <c:numCache>
                <c:formatCode>General</c:formatCode>
                <c:ptCount val="11"/>
                <c:pt idx="0">
                  <c:v>0.115</c:v>
                </c:pt>
                <c:pt idx="1">
                  <c:v>0.115</c:v>
                </c:pt>
                <c:pt idx="2">
                  <c:v>0.115</c:v>
                </c:pt>
                <c:pt idx="3">
                  <c:v>0.115</c:v>
                </c:pt>
                <c:pt idx="4">
                  <c:v>0.115</c:v>
                </c:pt>
                <c:pt idx="5">
                  <c:v>0.115</c:v>
                </c:pt>
                <c:pt idx="6">
                  <c:v>0.115</c:v>
                </c:pt>
                <c:pt idx="7">
                  <c:v>0.115</c:v>
                </c:pt>
                <c:pt idx="8">
                  <c:v>0.115</c:v>
                </c:pt>
                <c:pt idx="9">
                  <c:v>0.115</c:v>
                </c:pt>
                <c:pt idx="10">
                  <c:v>0.115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BD0-4660-9D9D-0D21EFE21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23256"/>
        <c:axId val="57221288"/>
      </c:scatterChart>
      <c:valAx>
        <c:axId val="57223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21288"/>
        <c:crosses val="autoZero"/>
        <c:crossBetween val="midCat"/>
      </c:valAx>
      <c:valAx>
        <c:axId val="5722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23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1834-1795-448F-804C-B2674854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D23B1-4C7C-4B00-BB27-3CA403B7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EAB1-3FCD-4363-84DF-00DF52F2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3D00-ED86-4F8A-89A9-E00703A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E9CF-D569-4498-89A1-447F9525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64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4F23-C9D8-4205-BF7E-91B34B2B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5E92-09C4-4225-98BF-1F2337550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1D7F-9480-4948-AAE3-D281C6D3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7CBC-1B04-4CDC-AABA-F89B15D5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B35C-9AA8-4322-9277-1117B10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38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7F1D4-A0E3-44C4-83F8-8AAC2BC49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1BCAE-AC73-4D32-86F7-FDDB3D1F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97A3-45FF-483F-93DB-80DA773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F6F3-5B3D-4F0A-BF58-1D477ADA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1C0E-1011-4FE3-9B39-C4EC8BCF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57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00D6-BDEF-445F-B834-64AF40BD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4082-A02A-494A-A1B6-B24F442C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1AB0-2FED-4567-A876-D835D0DD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9021C-21BE-4F6D-899E-86291C4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783E-512F-42D2-A897-FA55A8F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31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A651-557D-4A2F-9566-851DBFDB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B93B-3B93-46E9-8236-37802198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A441-BE52-48EF-90F9-DCE935D9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81A9-0DC4-4149-92C1-9381701E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CA7B-F017-45E6-A0E0-7265EE43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62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25D6-EEC7-48F8-AE3F-7C8711B2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2635-67DE-4095-A273-E968CC84E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3A77E-3726-4A42-96BB-3C45514E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B5FB7-AB31-491A-A062-3F92516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4B31D-93E9-4E9D-BE31-F0E568C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7192-ED06-4D66-BBEB-9FAAFFFC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751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48F1-A798-4B8E-8429-05B14E00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DC35-034D-4C7D-BAC0-0C27F86B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7307-EBE4-4BA9-BDB2-53D118BD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04081-DE95-42DD-AF18-83FE35D46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611BD-5B51-4299-8D18-B6F3161B6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E3641-359D-4A90-976B-F94266D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2641-7C38-4556-BE57-0B9E8F94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7E226-2A4D-48C6-9826-1C4B5AA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07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2E69-CEFD-4DAE-A23C-2CD9405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CE7DA-A0D0-4300-923C-F7889E51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06DE-3EFA-4B05-8599-D7FB2B99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149B-63DA-4C89-A8C9-10F95211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219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3DC22-6F1A-4A27-81F9-2C49D647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B548-0D1A-4FF6-938D-1C191F9A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ED41A-D840-41B1-AAE4-9CD4BD0E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59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3550-28D6-4A2C-96AB-7CD779E8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1823-AF0C-4073-A69B-750FC6B1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D6A82-C5EB-41A1-8063-B18F9ECD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CE99-6D3C-4B09-8654-77E8B56E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BCA8-6602-4409-B4F1-B0AE3A02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04C0-F3F5-4D0C-AEFF-43E03B2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59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2CB1-586F-4414-9B67-763912A4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7ED65-6EA0-4EDD-A7D4-6DE3C3BD4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A0EB-E51B-4F89-BCC2-F104001A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6FB0-5062-464F-91BA-5EC5DF0E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B492-AA1A-419F-8AA0-AD2550E1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9C93-9400-4728-B347-6A49A940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921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B2507-1245-4025-B569-59766A7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2BB86-00FC-4C9E-BA7B-A17DE9D0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30C7-4A29-4836-87FA-713C7E5CB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66E5-E539-4E9D-AD27-D87F7017BBA5}" type="datetimeFigureOut">
              <a:rPr lang="en-SG" smtClean="0"/>
              <a:t>19/2/2020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5-F4C9-434E-B7A6-FBE83A06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6761-F0A7-48FE-97BB-4C16F909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80AA-BC29-4251-B995-91320C315F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71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D473-A79E-4C74-B8A3-3E8E02EE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434"/>
            <a:ext cx="9144000" cy="23876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Panzerkampfwagen robot tank</a:t>
            </a:r>
            <a:b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 tank Project motor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B537-47AD-42F4-ABAD-372958B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3837"/>
            <a:ext cx="9144000" cy="165576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en-S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team extinguisher geeks</a:t>
            </a:r>
          </a:p>
        </p:txBody>
      </p:sp>
    </p:spTree>
    <p:extLst>
      <p:ext uri="{BB962C8B-B14F-4D97-AF65-F5344CB8AC3E}">
        <p14:creationId xmlns:p14="http://schemas.microsoft.com/office/powerpoint/2010/main" val="418444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E768-5562-4BE0-B606-C56B39AA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Max Tractive Torque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B84F6-91FE-446B-BC1A-7D79804EB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𝑚𝑎𝑥𝑡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=2.453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×0.029×0.3×2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=0.0427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B84F6-91FE-446B-BC1A-7D79804EB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6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70B-A97A-45F7-A014-449FF6B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Recommended torque and rpm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A222-7E5D-49D7-A11E-B72CBC17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Based on my calculations, I recommend the minimum motor torque is 0.115Nm, maximum motor torque is 0.0427Nm and my recommend rpm is 350 rpm </a:t>
            </a:r>
          </a:p>
        </p:txBody>
      </p:sp>
    </p:spTree>
    <p:extLst>
      <p:ext uri="{BB962C8B-B14F-4D97-AF65-F5344CB8AC3E}">
        <p14:creationId xmlns:p14="http://schemas.microsoft.com/office/powerpoint/2010/main" val="246221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FA89-2EF2-4401-8FB9-5740F15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Calculations (Tw vs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06AA7-A6DD-4EF7-8B36-3C56099C6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=3.305+1.5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=0.029(3.305+1.5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=0.0958+0.0435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=0.0958+</m:t>
                      </m:r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06AA7-A6DD-4EF7-8B36-3C56099C6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3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34D3-822B-4041-9447-18BE630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Calculations (Tw vs t)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BC46-87F7-424F-86A4-5C94C74A9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/>
                  <a:t>At t=1s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.0435</m:t>
                      </m:r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139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At t=2s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0958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0435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0.118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BC46-87F7-424F-86A4-5C94C74A9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1D0-7342-4CA9-ADD7-D54E0ED0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Tw vs t graph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49CB9-36E9-4FFD-B7A5-6F3D4BBF55BA}"/>
              </a:ext>
            </a:extLst>
          </p:cNvPr>
          <p:cNvGrpSpPr/>
          <p:nvPr/>
        </p:nvGrpSpPr>
        <p:grpSpPr>
          <a:xfrm>
            <a:off x="838201" y="1690688"/>
            <a:ext cx="10147852" cy="4799358"/>
            <a:chOff x="838201" y="1690688"/>
            <a:chExt cx="10147852" cy="479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AD5093-C175-486B-850C-342E5A2C77E9}"/>
                    </a:ext>
                  </a:extLst>
                </p:cNvPr>
                <p:cNvSpPr txBox="1"/>
                <p:nvPr/>
              </p:nvSpPr>
              <p:spPr>
                <a:xfrm>
                  <a:off x="8271615" y="5916742"/>
                  <a:ext cx="22528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𝑚𝑎𝑥𝑇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0427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AD5093-C175-486B-850C-342E5A2C7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15" y="5916742"/>
                  <a:ext cx="225287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305B447-D99E-4FB6-9103-63F406B7594A}"/>
                    </a:ext>
                  </a:extLst>
                </p:cNvPr>
                <p:cNvSpPr/>
                <p:nvPr/>
              </p:nvSpPr>
              <p:spPr>
                <a:xfrm>
                  <a:off x="8327289" y="4969309"/>
                  <a:ext cx="2200346" cy="3960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=0.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115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𝑁𝑚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305B447-D99E-4FB6-9103-63F406B75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89" y="4969309"/>
                  <a:ext cx="2200346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8D3C06E-887E-47EE-A729-0484EA4F13EC}"/>
                    </a:ext>
                  </a:extLst>
                </p:cNvPr>
                <p:cNvSpPr/>
                <p:nvPr/>
              </p:nvSpPr>
              <p:spPr>
                <a:xfrm>
                  <a:off x="8005682" y="5487085"/>
                  <a:ext cx="27847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SG" i="1">
                            <a:latin typeface="Cambria Math" panose="02040503050406030204" pitchFamily="18" charset="0"/>
                          </a:rPr>
                          <m:t>=0.0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958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435</m:t>
                        </m:r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8D3C06E-887E-47EE-A729-0484EA4F1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82" y="5487085"/>
                  <a:ext cx="27847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hart 7">
                  <a:extLst>
                    <a:ext uri="{FF2B5EF4-FFF2-40B4-BE49-F238E27FC236}">
                      <a16:creationId xmlns:a16="http://schemas.microsoft.com/office/drawing/2014/main" id="{0AC9C8C6-6584-40FA-AA56-C19B28EFA8A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9112420"/>
                    </p:ext>
                  </p:extLst>
                </p:nvPr>
              </p:nvGraphicFramePr>
              <p:xfrm>
                <a:off x="838201" y="1690688"/>
                <a:ext cx="10147852" cy="47993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8" name="Chart 7">
                  <a:extLst>
                    <a:ext uri="{FF2B5EF4-FFF2-40B4-BE49-F238E27FC236}">
                      <a16:creationId xmlns:a16="http://schemas.microsoft.com/office/drawing/2014/main" id="{0AC9C8C6-6584-40FA-AA56-C19B28EFA8A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9112420"/>
                    </p:ext>
                  </p:extLst>
                </p:nvPr>
              </p:nvGraphicFramePr>
              <p:xfrm>
                <a:off x="838201" y="1690688"/>
                <a:ext cx="10147852" cy="47993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25544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8DC9-1CCB-4498-A023-C6D7124B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Significance of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CABF-FDB6-4CDF-885A-B6F317F9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graph is to determine the suitable time to maximum speed without causing problems such as insufficient grip and insufficient wheel motor torque. </a:t>
            </a:r>
          </a:p>
        </p:txBody>
      </p:sp>
    </p:spTree>
    <p:extLst>
      <p:ext uri="{BB962C8B-B14F-4D97-AF65-F5344CB8AC3E}">
        <p14:creationId xmlns:p14="http://schemas.microsoft.com/office/powerpoint/2010/main" val="42784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6878-B4DA-491C-8D8A-838786D3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Conclusions based on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BD42-F7BC-4758-A831-C86D281B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Rated torque = 4.0 kg cm *2 = 0.784Nm</a:t>
            </a: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Minimum torque = 0.115Nm</a:t>
            </a:r>
          </a:p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Thus, I can conclude that the motor is capable of moving the tank. However, skidding issues may occur as the motor rated torque is way higher than the MTT.</a:t>
            </a:r>
          </a:p>
        </p:txBody>
      </p:sp>
    </p:spTree>
    <p:extLst>
      <p:ext uri="{BB962C8B-B14F-4D97-AF65-F5344CB8AC3E}">
        <p14:creationId xmlns:p14="http://schemas.microsoft.com/office/powerpoint/2010/main" val="65899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8F43E-2584-4F82-BD1C-BB8C2A57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S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72373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343-B669-4649-A6A3-BA4F0738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EA1C-0CFB-4EF0-B7FF-112D11A2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ttps://www.aliexpress.com/item/32876428827.html?spm=a2g0o.productlist.0.0.57a63504wwE9po&amp;algo_pvid=8d752093-fb54-45f9-957d-de7450e51106&amp;algo_expid=8d752093-fb54-45f9-957d-de7450e51106-33&amp;btsid=f33890fb-f45c-4f91-b59c-9c7d285caead&amp;ws_ab_test=searchweb0_0,searchweb201602_6,searchweb201603_55</a:t>
            </a:r>
          </a:p>
        </p:txBody>
      </p:sp>
    </p:spTree>
    <p:extLst>
      <p:ext uri="{BB962C8B-B14F-4D97-AF65-F5344CB8AC3E}">
        <p14:creationId xmlns:p14="http://schemas.microsoft.com/office/powerpoint/2010/main" val="32375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55F-FF39-4D95-B1A0-D563B2E3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Assumptions and 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D350-7D2C-4A6E-A72E-B5A0BA748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No air resistance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 friction coefficient of poor concrete µ= 0.022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 of wheel r= 0.029m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All calculations are done with SI units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Vmax = 1.0 m/s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𝑠𝑒𝑐𝑠</m:t>
                    </m:r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Max incline = 10 degrees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Acceptable time to Vmax: 1 to 5 seconds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torque generated by motor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 position of centre of gravity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Resistance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en-SG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=1.1</m:t>
                    </m:r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wheels = 6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drive wheels = 2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Static coefficient is 0.3 (plastic and concrete)</a:t>
                </a:r>
              </a:p>
              <a:p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motors =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D350-7D2C-4A6E-A72E-B5A0BA748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0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875E-D5FA-4847-AEDB-45B39EC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Free body diagrams (flat ground)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249B94-89D8-4686-AEF7-AA96F9A2D189}"/>
              </a:ext>
            </a:extLst>
          </p:cNvPr>
          <p:cNvCxnSpPr/>
          <p:nvPr/>
        </p:nvCxnSpPr>
        <p:spPr>
          <a:xfrm>
            <a:off x="1053549" y="4174434"/>
            <a:ext cx="5088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C5E163A-C830-493B-95C1-63312B734698}"/>
              </a:ext>
            </a:extLst>
          </p:cNvPr>
          <p:cNvSpPr/>
          <p:nvPr/>
        </p:nvSpPr>
        <p:spPr>
          <a:xfrm>
            <a:off x="2498036" y="3220278"/>
            <a:ext cx="2319131" cy="954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83F8CC-025A-41C7-B913-4B145FFFF6C4}"/>
              </a:ext>
            </a:extLst>
          </p:cNvPr>
          <p:cNvCxnSpPr>
            <a:cxnSpLocks/>
          </p:cNvCxnSpPr>
          <p:nvPr/>
        </p:nvCxnSpPr>
        <p:spPr>
          <a:xfrm>
            <a:off x="3611219" y="3737113"/>
            <a:ext cx="0" cy="9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64C8C8-2ED3-4EED-AAA5-B7B179DA50F8}"/>
              </a:ext>
            </a:extLst>
          </p:cNvPr>
          <p:cNvSpPr txBox="1"/>
          <p:nvPr/>
        </p:nvSpPr>
        <p:spPr>
          <a:xfrm>
            <a:off x="3279924" y="4685508"/>
            <a:ext cx="66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0D3E27-583F-4BB8-B738-B80FE13C6FF7}"/>
              </a:ext>
            </a:extLst>
          </p:cNvPr>
          <p:cNvCxnSpPr>
            <a:cxnSpLocks/>
          </p:cNvCxnSpPr>
          <p:nvPr/>
        </p:nvCxnSpPr>
        <p:spPr>
          <a:xfrm flipH="1" flipV="1">
            <a:off x="3796749" y="2981735"/>
            <a:ext cx="1" cy="11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6B8B3C-B6D1-44B4-A0CD-CBA4197790E7}"/>
              </a:ext>
            </a:extLst>
          </p:cNvPr>
          <p:cNvSpPr txBox="1"/>
          <p:nvPr/>
        </p:nvSpPr>
        <p:spPr>
          <a:xfrm>
            <a:off x="3571461" y="2558530"/>
            <a:ext cx="4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E270E-B9B6-47B1-B681-0722A5C287DC}"/>
              </a:ext>
            </a:extLst>
          </p:cNvPr>
          <p:cNvCxnSpPr>
            <a:stCxn id="6" idx="3"/>
          </p:cNvCxnSpPr>
          <p:nvPr/>
        </p:nvCxnSpPr>
        <p:spPr>
          <a:xfrm>
            <a:off x="4817167" y="3697354"/>
            <a:ext cx="177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CB5E3-ED9B-415F-AC0E-BAC358AE479C}"/>
              </a:ext>
            </a:extLst>
          </p:cNvPr>
          <p:cNvSpPr txBox="1"/>
          <p:nvPr/>
        </p:nvSpPr>
        <p:spPr>
          <a:xfrm>
            <a:off x="6748669" y="3512688"/>
            <a:ext cx="102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B870D-4528-4ACC-88D6-A87969C2D4E4}"/>
              </a:ext>
            </a:extLst>
          </p:cNvPr>
          <p:cNvCxnSpPr>
            <a:cxnSpLocks/>
          </p:cNvCxnSpPr>
          <p:nvPr/>
        </p:nvCxnSpPr>
        <p:spPr>
          <a:xfrm flipH="1">
            <a:off x="1504134" y="4002156"/>
            <a:ext cx="108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116F87-14E6-475A-A5C6-208053ED1E1C}"/>
              </a:ext>
            </a:extLst>
          </p:cNvPr>
          <p:cNvSpPr txBox="1"/>
          <p:nvPr/>
        </p:nvSpPr>
        <p:spPr>
          <a:xfrm>
            <a:off x="1623393" y="3477831"/>
            <a:ext cx="583095" cy="383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1ECB7C-9C20-41B2-8B2D-DA85CBCD025D}"/>
              </a:ext>
            </a:extLst>
          </p:cNvPr>
          <p:cNvSpPr/>
          <p:nvPr/>
        </p:nvSpPr>
        <p:spPr>
          <a:xfrm>
            <a:off x="8169976" y="2702577"/>
            <a:ext cx="1232428" cy="117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2DD48D-C10C-4D4D-89B6-0B0DC0BAEB77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8786190" y="2702577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D8D6A-962D-4557-BF09-EF7B89F0DAF4}"/>
              </a:ext>
            </a:extLst>
          </p:cNvPr>
          <p:cNvSpPr txBox="1"/>
          <p:nvPr/>
        </p:nvSpPr>
        <p:spPr>
          <a:xfrm>
            <a:off x="10137908" y="2505523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sp>
        <p:nvSpPr>
          <p:cNvPr id="54" name="Arrow: Curved Left 53">
            <a:extLst>
              <a:ext uri="{FF2B5EF4-FFF2-40B4-BE49-F238E27FC236}">
                <a16:creationId xmlns:a16="http://schemas.microsoft.com/office/drawing/2014/main" id="{4C9D6B1E-854C-42FC-8578-249F172BEE9D}"/>
              </a:ext>
            </a:extLst>
          </p:cNvPr>
          <p:cNvSpPr/>
          <p:nvPr/>
        </p:nvSpPr>
        <p:spPr>
          <a:xfrm>
            <a:off x="8806060" y="2505523"/>
            <a:ext cx="861357" cy="174928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99F96-6C58-4717-A254-6DCC26C24541}"/>
              </a:ext>
            </a:extLst>
          </p:cNvPr>
          <p:cNvSpPr txBox="1"/>
          <p:nvPr/>
        </p:nvSpPr>
        <p:spPr>
          <a:xfrm>
            <a:off x="9657471" y="3338684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13600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0FD-DECB-42BF-A6C9-99597EC1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Free body diagrams (on 10 degree slope)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18565-9A02-4BCC-AB5D-9F3C8373EE16}"/>
              </a:ext>
            </a:extLst>
          </p:cNvPr>
          <p:cNvCxnSpPr>
            <a:cxnSpLocks/>
          </p:cNvCxnSpPr>
          <p:nvPr/>
        </p:nvCxnSpPr>
        <p:spPr>
          <a:xfrm>
            <a:off x="1593554" y="4696019"/>
            <a:ext cx="5035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52599-BB02-4D58-BDD6-CF29CED05A37}"/>
              </a:ext>
            </a:extLst>
          </p:cNvPr>
          <p:cNvCxnSpPr>
            <a:cxnSpLocks/>
          </p:cNvCxnSpPr>
          <p:nvPr/>
        </p:nvCxnSpPr>
        <p:spPr>
          <a:xfrm flipV="1">
            <a:off x="1593554" y="2986488"/>
            <a:ext cx="4664765" cy="17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2174AA60-ED89-4733-90CB-2D77E604D464}"/>
              </a:ext>
            </a:extLst>
          </p:cNvPr>
          <p:cNvSpPr/>
          <p:nvPr/>
        </p:nvSpPr>
        <p:spPr>
          <a:xfrm>
            <a:off x="2852510" y="4059914"/>
            <a:ext cx="914400" cy="914400"/>
          </a:xfrm>
          <a:prstGeom prst="arc">
            <a:avLst>
              <a:gd name="adj1" fmla="val 16200000"/>
              <a:gd name="adj2" fmla="val 16608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62377-6BCC-4C46-828D-51E6164C5DDA}"/>
              </a:ext>
            </a:extLst>
          </p:cNvPr>
          <p:cNvSpPr txBox="1"/>
          <p:nvPr/>
        </p:nvSpPr>
        <p:spPr>
          <a:xfrm>
            <a:off x="2468202" y="4275813"/>
            <a:ext cx="139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= 10 deg</a:t>
            </a:r>
          </a:p>
          <a:p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563E10-9AFE-43FD-8CC8-1F4C7B1F52B3}"/>
              </a:ext>
            </a:extLst>
          </p:cNvPr>
          <p:cNvSpPr/>
          <p:nvPr/>
        </p:nvSpPr>
        <p:spPr>
          <a:xfrm rot="20444542">
            <a:off x="2908832" y="2946775"/>
            <a:ext cx="171615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405E8B-F29E-475B-B107-26C6FB32BE7B}"/>
              </a:ext>
            </a:extLst>
          </p:cNvPr>
          <p:cNvCxnSpPr/>
          <p:nvPr/>
        </p:nvCxnSpPr>
        <p:spPr>
          <a:xfrm>
            <a:off x="3766910" y="3403975"/>
            <a:ext cx="0" cy="2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982E37-28CB-454E-9BAB-9609583CF486}"/>
              </a:ext>
            </a:extLst>
          </p:cNvPr>
          <p:cNvSpPr txBox="1"/>
          <p:nvPr/>
        </p:nvSpPr>
        <p:spPr>
          <a:xfrm>
            <a:off x="3309711" y="5676679"/>
            <a:ext cx="9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mg</a:t>
            </a:r>
          </a:p>
          <a:p>
            <a:pPr algn="ctr"/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FC56F8-4DFB-416A-8454-FBD4980F280F}"/>
              </a:ext>
            </a:extLst>
          </p:cNvPr>
          <p:cNvCxnSpPr/>
          <p:nvPr/>
        </p:nvCxnSpPr>
        <p:spPr>
          <a:xfrm flipH="1">
            <a:off x="1752580" y="3403975"/>
            <a:ext cx="2014330" cy="7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6B083C-CBFD-4F5D-BEF3-2499F83C0339}"/>
              </a:ext>
            </a:extLst>
          </p:cNvPr>
          <p:cNvCxnSpPr/>
          <p:nvPr/>
        </p:nvCxnSpPr>
        <p:spPr>
          <a:xfrm>
            <a:off x="3766910" y="3354236"/>
            <a:ext cx="960857" cy="241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09949B-80D7-4B4A-9905-E5DFBDAFBD10}"/>
              </a:ext>
            </a:extLst>
          </p:cNvPr>
          <p:cNvSpPr txBox="1"/>
          <p:nvPr/>
        </p:nvSpPr>
        <p:spPr>
          <a:xfrm>
            <a:off x="4462649" y="5769445"/>
            <a:ext cx="134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mg cos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F2EC1-0523-4F0D-98F4-4807DE5405F6}"/>
              </a:ext>
            </a:extLst>
          </p:cNvPr>
          <p:cNvSpPr txBox="1"/>
          <p:nvPr/>
        </p:nvSpPr>
        <p:spPr>
          <a:xfrm>
            <a:off x="483799" y="4009282"/>
            <a:ext cx="12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mg sin 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EAEABB-5885-4EF8-95C2-EFE76673A16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576974" y="2555314"/>
            <a:ext cx="1363292" cy="5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CB689E-3390-4BBE-A8D9-7C39625AE636}"/>
              </a:ext>
            </a:extLst>
          </p:cNvPr>
          <p:cNvSpPr txBox="1"/>
          <p:nvPr/>
        </p:nvSpPr>
        <p:spPr>
          <a:xfrm>
            <a:off x="5940266" y="2284123"/>
            <a:ext cx="68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306233-CD5A-4020-8C47-5FDBA879FEBC}"/>
              </a:ext>
            </a:extLst>
          </p:cNvPr>
          <p:cNvCxnSpPr/>
          <p:nvPr/>
        </p:nvCxnSpPr>
        <p:spPr>
          <a:xfrm flipH="1" flipV="1">
            <a:off x="3515119" y="2151601"/>
            <a:ext cx="609600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807F4B-4DAA-4E18-88EB-FB9689A26F71}"/>
              </a:ext>
            </a:extLst>
          </p:cNvPr>
          <p:cNvSpPr txBox="1"/>
          <p:nvPr/>
        </p:nvSpPr>
        <p:spPr>
          <a:xfrm>
            <a:off x="3091049" y="1846801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4606E-3ADF-4EAD-A091-0729E168A86E}"/>
              </a:ext>
            </a:extLst>
          </p:cNvPr>
          <p:cNvCxnSpPr>
            <a:cxnSpLocks/>
          </p:cNvCxnSpPr>
          <p:nvPr/>
        </p:nvCxnSpPr>
        <p:spPr>
          <a:xfrm flipH="1">
            <a:off x="2150146" y="4006065"/>
            <a:ext cx="940903" cy="37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1BF5D0-664B-4623-92FC-C8AFFA97F799}"/>
              </a:ext>
            </a:extLst>
          </p:cNvPr>
          <p:cNvSpPr txBox="1"/>
          <p:nvPr/>
        </p:nvSpPr>
        <p:spPr>
          <a:xfrm>
            <a:off x="1696298" y="4233059"/>
            <a:ext cx="6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9313E7-F453-45AC-BD01-3D02E7768AB8}"/>
              </a:ext>
            </a:extLst>
          </p:cNvPr>
          <p:cNvSpPr/>
          <p:nvPr/>
        </p:nvSpPr>
        <p:spPr>
          <a:xfrm>
            <a:off x="7712760" y="2986488"/>
            <a:ext cx="1232428" cy="11794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EB5200-C72F-4B5C-B6BB-3E7CEB9BFCBE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8328974" y="2986488"/>
            <a:ext cx="1338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FBAB6A-D3D3-4E73-9964-47CE3B44101C}"/>
              </a:ext>
            </a:extLst>
          </p:cNvPr>
          <p:cNvSpPr txBox="1"/>
          <p:nvPr/>
        </p:nvSpPr>
        <p:spPr>
          <a:xfrm>
            <a:off x="9680692" y="2789434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Ft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17DB4C93-BEEA-4AAE-861A-B69C8CDF78AE}"/>
              </a:ext>
            </a:extLst>
          </p:cNvPr>
          <p:cNvSpPr/>
          <p:nvPr/>
        </p:nvSpPr>
        <p:spPr>
          <a:xfrm>
            <a:off x="8348844" y="2789434"/>
            <a:ext cx="861357" cy="1749281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4A28AE-AE51-44E4-AB98-5E7C90B1FBEF}"/>
              </a:ext>
            </a:extLst>
          </p:cNvPr>
          <p:cNvSpPr txBox="1"/>
          <p:nvPr/>
        </p:nvSpPr>
        <p:spPr>
          <a:xfrm>
            <a:off x="9200255" y="3622595"/>
            <a:ext cx="7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Tw</a:t>
            </a:r>
          </a:p>
        </p:txBody>
      </p:sp>
    </p:spTree>
    <p:extLst>
      <p:ext uri="{BB962C8B-B14F-4D97-AF65-F5344CB8AC3E}">
        <p14:creationId xmlns:p14="http://schemas.microsoft.com/office/powerpoint/2010/main" val="320346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E22-DA6D-4B18-9CB3-F332C517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Min Torque Calculations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A75-6CF4-49E6-9E4A-182E8C096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sub>
                      </m:sSub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=0.022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×1.5×9.81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0.324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×9.81×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10°</m:t>
                          </m:r>
                        </m:e>
                      </m:func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2.555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=1.5×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1.0÷2</m:t>
                          </m:r>
                        </m:e>
                      </m:d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DBA75-6CF4-49E6-9E4A-182E8C096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C18E9D8-D099-4454-88CD-34EFC16BF1AD}"/>
              </a:ext>
            </a:extLst>
          </p:cNvPr>
          <p:cNvSpPr/>
          <p:nvPr/>
        </p:nvSpPr>
        <p:spPr>
          <a:xfrm>
            <a:off x="4572347" y="1825625"/>
            <a:ext cx="1854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Open Sans"/>
              </a:rPr>
              <a:t>(Surface friction)</a:t>
            </a:r>
            <a:endParaRPr lang="en-SG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51D93-DBFE-47AE-B0EF-E473B0D64405}"/>
              </a:ext>
            </a:extLst>
          </p:cNvPr>
          <p:cNvSpPr/>
          <p:nvPr/>
        </p:nvSpPr>
        <p:spPr>
          <a:xfrm>
            <a:off x="4499922" y="3344625"/>
            <a:ext cx="199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Open Sans"/>
              </a:rPr>
              <a:t>(Grade resistance)</a:t>
            </a:r>
            <a:endParaRPr lang="en-SG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7823C-790A-4E32-AC7B-1965FF3BE139}"/>
              </a:ext>
            </a:extLst>
          </p:cNvPr>
          <p:cNvSpPr/>
          <p:nvPr/>
        </p:nvSpPr>
        <p:spPr>
          <a:xfrm>
            <a:off x="4422979" y="4863890"/>
            <a:ext cx="215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Open Sans"/>
              </a:rPr>
              <a:t>(Acceleration force)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338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61A-A46D-4048-A275-D254E2C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Min Torque Calculations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31218-3100-4F5F-AC6A-C7B3CD218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𝐺𝑅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=0.324+2.555+0.75</m:t>
                      </m:r>
                    </m:oMath>
                  </m:oMathPara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=3.629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=3.629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×0.029×1.1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=0.115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31218-3100-4F5F-AC6A-C7B3CD218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68BAA9E-EA29-4152-A3C1-ABCB1495032F}"/>
              </a:ext>
            </a:extLst>
          </p:cNvPr>
          <p:cNvSpPr/>
          <p:nvPr/>
        </p:nvSpPr>
        <p:spPr>
          <a:xfrm>
            <a:off x="4643871" y="1825625"/>
            <a:ext cx="171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Open Sans"/>
              </a:rPr>
              <a:t>(Sum of forces)</a:t>
            </a:r>
            <a:endParaRPr lang="en-SG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4A792-45B1-412F-9625-9CD7BD155381}"/>
              </a:ext>
            </a:extLst>
          </p:cNvPr>
          <p:cNvSpPr/>
          <p:nvPr/>
        </p:nvSpPr>
        <p:spPr>
          <a:xfrm>
            <a:off x="4289031" y="3984867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solidFill>
                  <a:srgbClr val="000000"/>
                </a:solidFill>
                <a:latin typeface="Open Sans"/>
              </a:rPr>
              <a:t>(Min torque needed)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593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70FB-27EB-479E-BFD1-90C0E768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C.G distribution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13299D-7AA8-49B1-BD7F-3C92B921998A}"/>
              </a:ext>
            </a:extLst>
          </p:cNvPr>
          <p:cNvSpPr txBox="1"/>
          <p:nvPr/>
        </p:nvSpPr>
        <p:spPr>
          <a:xfrm>
            <a:off x="8556761" y="2419043"/>
            <a:ext cx="3021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Rn1 – driving wheels: 10%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CG: 50%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Rn2 – idler wheels: 90% from reference datum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Height of CG: 50% from reference height</a:t>
            </a: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Rn3 – idler wheels: 50% from reference datum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9A690C-7030-48B5-B40A-AEDAE6198F32}"/>
              </a:ext>
            </a:extLst>
          </p:cNvPr>
          <p:cNvSpPr/>
          <p:nvPr/>
        </p:nvSpPr>
        <p:spPr>
          <a:xfrm>
            <a:off x="1476374" y="2194819"/>
            <a:ext cx="5102087" cy="2592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D26096-6CF3-4417-88F7-513901FD70D3}"/>
              </a:ext>
            </a:extLst>
          </p:cNvPr>
          <p:cNvSpPr/>
          <p:nvPr/>
        </p:nvSpPr>
        <p:spPr>
          <a:xfrm>
            <a:off x="1742663" y="4727367"/>
            <a:ext cx="702366" cy="699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8DEBD-A624-4859-9A67-EB8F9F609D47}"/>
              </a:ext>
            </a:extLst>
          </p:cNvPr>
          <p:cNvSpPr/>
          <p:nvPr/>
        </p:nvSpPr>
        <p:spPr>
          <a:xfrm>
            <a:off x="5577511" y="4727367"/>
            <a:ext cx="702366" cy="699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24ADA-AFC6-4C97-AEEF-226DCA20E4D3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093846" y="3428655"/>
            <a:ext cx="0" cy="199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6C7BC-10BB-4A3F-A379-F18CA014D97B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5928694" y="3428655"/>
            <a:ext cx="0" cy="199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7F6A09-EE2A-4CDF-A7F8-9EDD4A1398C1}"/>
              </a:ext>
            </a:extLst>
          </p:cNvPr>
          <p:cNvSpPr txBox="1"/>
          <p:nvPr/>
        </p:nvSpPr>
        <p:spPr>
          <a:xfrm>
            <a:off x="6511787" y="2137414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 datum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60EE2B-9C82-493A-94B2-1DDB5B367A2F}"/>
              </a:ext>
            </a:extLst>
          </p:cNvPr>
          <p:cNvSpPr txBox="1"/>
          <p:nvPr/>
        </p:nvSpPr>
        <p:spPr>
          <a:xfrm>
            <a:off x="1696281" y="2960102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7F4D-A220-4B2D-A180-3F8045F1E45C}"/>
              </a:ext>
            </a:extLst>
          </p:cNvPr>
          <p:cNvSpPr txBox="1"/>
          <p:nvPr/>
        </p:nvSpPr>
        <p:spPr>
          <a:xfrm>
            <a:off x="5497999" y="2996228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4EA9E-83E2-47C0-BC26-90A184CBC3BC}"/>
              </a:ext>
            </a:extLst>
          </p:cNvPr>
          <p:cNvCxnSpPr>
            <a:cxnSpLocks/>
          </p:cNvCxnSpPr>
          <p:nvPr/>
        </p:nvCxnSpPr>
        <p:spPr>
          <a:xfrm flipH="1">
            <a:off x="5928694" y="4492437"/>
            <a:ext cx="103863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44B8DC-2570-46D7-BCD0-24CF41953FE4}"/>
              </a:ext>
            </a:extLst>
          </p:cNvPr>
          <p:cNvSpPr txBox="1"/>
          <p:nvPr/>
        </p:nvSpPr>
        <p:spPr>
          <a:xfrm>
            <a:off x="6596269" y="4160268"/>
            <a:ext cx="6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CF80C6-8457-4427-8ADE-6F0254E36844}"/>
              </a:ext>
            </a:extLst>
          </p:cNvPr>
          <p:cNvCxnSpPr>
            <a:cxnSpLocks/>
          </p:cNvCxnSpPr>
          <p:nvPr/>
        </p:nvCxnSpPr>
        <p:spPr>
          <a:xfrm flipH="1" flipV="1">
            <a:off x="3843960" y="4174355"/>
            <a:ext cx="3123373" cy="11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7A758D-D389-450E-8DB7-99CC4AB4E37A}"/>
              </a:ext>
            </a:extLst>
          </p:cNvPr>
          <p:cNvSpPr txBox="1"/>
          <p:nvPr/>
        </p:nvSpPr>
        <p:spPr>
          <a:xfrm>
            <a:off x="6560654" y="3817912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F09F7C-3022-4A53-8BC0-4D08A1AD9DAC}"/>
              </a:ext>
            </a:extLst>
          </p:cNvPr>
          <p:cNvCxnSpPr>
            <a:cxnSpLocks/>
          </p:cNvCxnSpPr>
          <p:nvPr/>
        </p:nvCxnSpPr>
        <p:spPr>
          <a:xfrm flipH="1">
            <a:off x="2124491" y="3814648"/>
            <a:ext cx="4842841" cy="246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388EB1-EEC4-4AB1-87FB-98C795EC2C44}"/>
              </a:ext>
            </a:extLst>
          </p:cNvPr>
          <p:cNvSpPr txBox="1"/>
          <p:nvPr/>
        </p:nvSpPr>
        <p:spPr>
          <a:xfrm>
            <a:off x="6570594" y="3475556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A987B-0E1F-4604-B287-EEF36FA614E2}"/>
              </a:ext>
            </a:extLst>
          </p:cNvPr>
          <p:cNvCxnSpPr>
            <a:cxnSpLocks/>
          </p:cNvCxnSpPr>
          <p:nvPr/>
        </p:nvCxnSpPr>
        <p:spPr>
          <a:xfrm flipV="1">
            <a:off x="3491952" y="3648552"/>
            <a:ext cx="0" cy="21576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0A91AF-E062-4C39-818D-716F4D324E07}"/>
              </a:ext>
            </a:extLst>
          </p:cNvPr>
          <p:cNvCxnSpPr>
            <a:cxnSpLocks/>
          </p:cNvCxnSpPr>
          <p:nvPr/>
        </p:nvCxnSpPr>
        <p:spPr>
          <a:xfrm flipH="1">
            <a:off x="3393392" y="3648552"/>
            <a:ext cx="5292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8A81B6-C396-4D5F-A408-6213A5177B92}"/>
              </a:ext>
            </a:extLst>
          </p:cNvPr>
          <p:cNvSpPr txBox="1"/>
          <p:nvPr/>
        </p:nvSpPr>
        <p:spPr>
          <a:xfrm>
            <a:off x="3547027" y="5460264"/>
            <a:ext cx="6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D6BD5C-8C51-4F56-A168-16F3BEA8A57B}"/>
              </a:ext>
            </a:extLst>
          </p:cNvPr>
          <p:cNvSpPr txBox="1"/>
          <p:nvPr/>
        </p:nvSpPr>
        <p:spPr>
          <a:xfrm>
            <a:off x="1227070" y="5490144"/>
            <a:ext cx="175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Reference height 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F735EF-6C21-42B7-AC89-DDB02ACE09F6}"/>
              </a:ext>
            </a:extLst>
          </p:cNvPr>
          <p:cNvCxnSpPr/>
          <p:nvPr/>
        </p:nvCxnSpPr>
        <p:spPr>
          <a:xfrm>
            <a:off x="1227070" y="5464659"/>
            <a:ext cx="55236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E24602-5451-45AA-9E2D-54EF961EB233}"/>
              </a:ext>
            </a:extLst>
          </p:cNvPr>
          <p:cNvCxnSpPr>
            <a:cxnSpLocks/>
          </p:cNvCxnSpPr>
          <p:nvPr/>
        </p:nvCxnSpPr>
        <p:spPr>
          <a:xfrm>
            <a:off x="3491952" y="5813309"/>
            <a:ext cx="5102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87991C-443F-4A71-815C-5337C3890C00}"/>
              </a:ext>
            </a:extLst>
          </p:cNvPr>
          <p:cNvCxnSpPr/>
          <p:nvPr/>
        </p:nvCxnSpPr>
        <p:spPr>
          <a:xfrm>
            <a:off x="2617308" y="1907397"/>
            <a:ext cx="222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52AC4EA-007A-4799-AFE6-B0E78B4038F3}"/>
              </a:ext>
            </a:extLst>
          </p:cNvPr>
          <p:cNvSpPr/>
          <p:nvPr/>
        </p:nvSpPr>
        <p:spPr>
          <a:xfrm>
            <a:off x="3472493" y="4749748"/>
            <a:ext cx="702366" cy="699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D8EBA-7512-4709-AEE8-47C968F81C66}"/>
              </a:ext>
            </a:extLst>
          </p:cNvPr>
          <p:cNvSpPr txBox="1"/>
          <p:nvPr/>
        </p:nvSpPr>
        <p:spPr>
          <a:xfrm>
            <a:off x="2789586" y="1538065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Motion direction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AEF41F-4095-4B45-B957-8040A65A0907}"/>
              </a:ext>
            </a:extLst>
          </p:cNvPr>
          <p:cNvCxnSpPr>
            <a:cxnSpLocks/>
          </p:cNvCxnSpPr>
          <p:nvPr/>
        </p:nvCxnSpPr>
        <p:spPr>
          <a:xfrm>
            <a:off x="6539950" y="4727367"/>
            <a:ext cx="0" cy="76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D9C560-7832-49BE-B10A-B0296008F5FB}"/>
              </a:ext>
            </a:extLst>
          </p:cNvPr>
          <p:cNvCxnSpPr>
            <a:cxnSpLocks/>
          </p:cNvCxnSpPr>
          <p:nvPr/>
        </p:nvCxnSpPr>
        <p:spPr>
          <a:xfrm>
            <a:off x="3823255" y="3648552"/>
            <a:ext cx="0" cy="1396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667867-69E2-436B-9905-7F6E2AC96871}"/>
              </a:ext>
            </a:extLst>
          </p:cNvPr>
          <p:cNvSpPr txBox="1"/>
          <p:nvPr/>
        </p:nvSpPr>
        <p:spPr>
          <a:xfrm>
            <a:off x="3683280" y="5057985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408059-1E87-446B-9916-5C5930AFC6E0}"/>
              </a:ext>
            </a:extLst>
          </p:cNvPr>
          <p:cNvCxnSpPr>
            <a:cxnSpLocks/>
          </p:cNvCxnSpPr>
          <p:nvPr/>
        </p:nvCxnSpPr>
        <p:spPr>
          <a:xfrm flipH="1" flipV="1">
            <a:off x="3716822" y="3314847"/>
            <a:ext cx="13670" cy="211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0BF6CD-9503-4E82-BAC2-2498933E1512}"/>
              </a:ext>
            </a:extLst>
          </p:cNvPr>
          <p:cNvSpPr txBox="1"/>
          <p:nvPr/>
        </p:nvSpPr>
        <p:spPr>
          <a:xfrm>
            <a:off x="3207026" y="2840116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Rn3</a:t>
            </a:r>
          </a:p>
        </p:txBody>
      </p:sp>
    </p:spTree>
    <p:extLst>
      <p:ext uri="{BB962C8B-B14F-4D97-AF65-F5344CB8AC3E}">
        <p14:creationId xmlns:p14="http://schemas.microsoft.com/office/powerpoint/2010/main" val="20332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47A3-5791-4750-9E91-A101556C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Normal force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471B-F7B0-4B83-9ECC-E11A6FCC0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Taking moments from reference datum A…</a:t>
                </a: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−0.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CG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0.1</m:t>
                      </m:r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+0.5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=7.358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+9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+5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=73.58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−14.715=0</m:t>
                      </m:r>
                    </m:oMath>
                  </m:oMathPara>
                </a14:m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471B-F7B0-4B83-9ECC-E11A6FCC0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4AFC-08D7-4D4F-9BBE-CAF6B27C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Normal force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8459C-CAE0-4668-B4EC-DECE82486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>
                    <a:latin typeface="Cambria Math" panose="02040503050406030204" pitchFamily="18" charset="0"/>
                  </a:rPr>
                  <a:t>Since the C.G is at 50% from datum A and reference height h and the wheels are spaced equally apart…</a:t>
                </a:r>
              </a:p>
              <a:p>
                <a:pPr marL="0" indent="0">
                  <a:buNone/>
                </a:pPr>
                <a:endParaRPr lang="en-S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=14.715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÷6=2.453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8459C-CAE0-4668-B4EC-DECE82486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4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678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Open Sans</vt:lpstr>
      <vt:lpstr>Arial</vt:lpstr>
      <vt:lpstr>Calibri</vt:lpstr>
      <vt:lpstr>Calibri Light</vt:lpstr>
      <vt:lpstr>Cambria Math</vt:lpstr>
      <vt:lpstr>Office Theme</vt:lpstr>
      <vt:lpstr>Panzerkampfwagen robot tank  EA tank Project motor calculations</vt:lpstr>
      <vt:lpstr>Assumptions and Constants</vt:lpstr>
      <vt:lpstr>Free body diagrams (flat ground)</vt:lpstr>
      <vt:lpstr>Free body diagrams (on 10 degree slope)</vt:lpstr>
      <vt:lpstr>Min Torque Calculations (Part 1)</vt:lpstr>
      <vt:lpstr>Min Torque Calculations (Part 2)</vt:lpstr>
      <vt:lpstr>C.G distribution diagram</vt:lpstr>
      <vt:lpstr>Normal force calculations</vt:lpstr>
      <vt:lpstr>Normal force calculations</vt:lpstr>
      <vt:lpstr>Max Tractive Torque Calculations</vt:lpstr>
      <vt:lpstr>Recommended torque and rpm</vt:lpstr>
      <vt:lpstr>Calculations (Tw vs t)</vt:lpstr>
      <vt:lpstr>Calculations (Tw vs t)</vt:lpstr>
      <vt:lpstr>Tw vs t graph</vt:lpstr>
      <vt:lpstr>Significance of the graph</vt:lpstr>
      <vt:lpstr>Conclusions based on calculations</vt:lpstr>
      <vt:lpstr>The End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motors</dc:title>
  <dc:creator>sorenson ang</dc:creator>
  <cp:lastModifiedBy>sorenson ang</cp:lastModifiedBy>
  <cp:revision>118</cp:revision>
  <dcterms:created xsi:type="dcterms:W3CDTF">2019-11-17T08:06:15Z</dcterms:created>
  <dcterms:modified xsi:type="dcterms:W3CDTF">2020-02-19T13:15:01Z</dcterms:modified>
</cp:coreProperties>
</file>