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9"/>
  </p:notesMasterIdLst>
  <p:sldIdLst>
    <p:sldId id="298" r:id="rId2"/>
    <p:sldId id="299" r:id="rId3"/>
    <p:sldId id="4558" r:id="rId4"/>
    <p:sldId id="4559" r:id="rId5"/>
    <p:sldId id="4560" r:id="rId6"/>
    <p:sldId id="4561" r:id="rId7"/>
    <p:sldId id="454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82" d="100"/>
          <a:sy n="82" d="100"/>
        </p:scale>
        <p:origin x="114"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EBF14-73BC-40E4-B7A6-0E3E19D63A08}" type="datetimeFigureOut">
              <a:rPr lang="en-US" smtClean="0"/>
              <a:t>3/23/2019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B4960-FFA5-471E-8DB4-DECBEF533845}" type="slidenum">
              <a:rPr lang="en-US" smtClean="0"/>
              <a:t>‹#›</a:t>
            </a:fld>
            <a:endParaRPr lang="en-US"/>
          </a:p>
        </p:txBody>
      </p:sp>
    </p:spTree>
    <p:extLst>
      <p:ext uri="{BB962C8B-B14F-4D97-AF65-F5344CB8AC3E}">
        <p14:creationId xmlns:p14="http://schemas.microsoft.com/office/powerpoint/2010/main" val="2614214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40A0FB67-D2BC-4301-9F64-4F72F64E7A4F}"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3/23/2019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489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40A0FB67-D2BC-4301-9F64-4F72F64E7A4F}"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3/23/2019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92587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40A0FB67-D2BC-4301-9F64-4F72F64E7A4F}"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3/23/2019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489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40A0FB67-D2BC-4301-9F64-4F72F64E7A4F}"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3/23/2019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1276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40A0FB67-D2BC-4301-9F64-4F72F64E7A4F}"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3/23/2019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83058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468"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a:p>
        </p:txBody>
      </p:sp>
      <p:sp>
        <p:nvSpPr>
          <p:cNvPr id="4" name="Header Placeholder 3"/>
          <p:cNvSpPr>
            <a:spLocks noGrp="1"/>
          </p:cNvSpPr>
          <p:nvPr>
            <p:ph type="hd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40A0FB67-D2BC-4301-9F64-4F72F64E7A4F}"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3/23/2019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56036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25288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2E65A-AD4E-4853-9D05-606A3DABF16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E5F214E9-5C5D-428C-B5B2-4784ED7586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CD970D-889B-4725-92D4-7C613A013A50}"/>
              </a:ext>
            </a:extLst>
          </p:cNvPr>
          <p:cNvSpPr>
            <a:spLocks noGrp="1"/>
          </p:cNvSpPr>
          <p:nvPr>
            <p:ph type="sldNum" sz="quarter" idx="12"/>
          </p:nvPr>
        </p:nvSpPr>
        <p:spPr/>
        <p:txBody>
          <a:bodyPr/>
          <a:lstStyle/>
          <a:p>
            <a:fld id="{BF2979D6-43D3-4F68-A388-62D0B0D6527A}" type="slidenum">
              <a:rPr lang="en-US" smtClean="0"/>
              <a:t>‹#›</a:t>
            </a:fld>
            <a:endParaRPr lang="en-US"/>
          </a:p>
        </p:txBody>
      </p:sp>
    </p:spTree>
    <p:extLst>
      <p:ext uri="{BB962C8B-B14F-4D97-AF65-F5344CB8AC3E}">
        <p14:creationId xmlns:p14="http://schemas.microsoft.com/office/powerpoint/2010/main" val="198366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 column green line">
    <p:spTree>
      <p:nvGrpSpPr>
        <p:cNvPr id="1" name=""/>
        <p:cNvGrpSpPr/>
        <p:nvPr/>
      </p:nvGrpSpPr>
      <p:grpSpPr>
        <a:xfrm>
          <a:off x="0" y="0"/>
          <a:ext cx="0" cy="0"/>
          <a:chOff x="0" y="0"/>
          <a:chExt cx="0" cy="0"/>
        </a:xfrm>
      </p:grpSpPr>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10"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13"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26781291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978B-A5EA-4F2D-B508-5D771C9EB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B5AC62-70DF-4848-98EE-926692C83C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F3DBE5-270B-4EA1-AF2E-48B23C00AC9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D76928-0E94-4E17-9AA2-8BA81F55A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079A3-083E-4D65-8DF3-FE94D5BFA939}"/>
              </a:ext>
            </a:extLst>
          </p:cNvPr>
          <p:cNvSpPr>
            <a:spLocks noGrp="1"/>
          </p:cNvSpPr>
          <p:nvPr>
            <p:ph type="sldNum" sz="quarter" idx="12"/>
          </p:nvPr>
        </p:nvSpPr>
        <p:spPr/>
        <p:txBody>
          <a:bodyPr/>
          <a:lstStyle/>
          <a:p>
            <a:fld id="{E384E2AD-7F2E-F849-92B5-D32361BE639B}" type="slidenum">
              <a:rPr lang="en-US" smtClean="0"/>
              <a:pPr/>
              <a:t>‹#›</a:t>
            </a:fld>
            <a:endParaRPr lang="en-US" dirty="0"/>
          </a:p>
        </p:txBody>
      </p:sp>
    </p:spTree>
    <p:extLst>
      <p:ext uri="{BB962C8B-B14F-4D97-AF65-F5344CB8AC3E}">
        <p14:creationId xmlns:p14="http://schemas.microsoft.com/office/powerpoint/2010/main" val="15071178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lide Number Placeholder 10"/>
          <p:cNvSpPr>
            <a:spLocks noGrp="1"/>
          </p:cNvSpPr>
          <p:nvPr>
            <p:ph type="sldNum" sz="quarter" idx="4"/>
          </p:nvPr>
        </p:nvSpPr>
        <p:spPr>
          <a:xfrm>
            <a:off x="11934498" y="7190543"/>
            <a:ext cx="515005" cy="366183"/>
          </a:xfrm>
          <a:prstGeom prst="rect">
            <a:avLst/>
          </a:prstGeom>
        </p:spPr>
        <p:txBody>
          <a:bodyPr vert="horz" lIns="91440" tIns="45720" rIns="91440" bIns="45720" rtlCol="0" anchor="ctr"/>
          <a:lstStyle>
            <a:lvl1pPr algn="r">
              <a:defRPr sz="1200">
                <a:solidFill>
                  <a:srgbClr val="E88927"/>
                </a:solidFill>
              </a:defRPr>
            </a:lvl1pPr>
          </a:lstStyle>
          <a:p>
            <a:fld id="{E384E2AD-7F2E-F849-92B5-D32361BE639B}" type="slidenum">
              <a:rPr lang="en-US" smtClean="0"/>
              <a:pPr/>
              <a:t>‹#›</a:t>
            </a:fld>
            <a:endParaRPr lang="en-US" dirty="0"/>
          </a:p>
        </p:txBody>
      </p:sp>
      <p:sp>
        <p:nvSpPr>
          <p:cNvPr id="4" name="Text Placeholder 7">
            <a:extLst>
              <a:ext uri="{FF2B5EF4-FFF2-40B4-BE49-F238E27FC236}">
                <a16:creationId xmlns:a16="http://schemas.microsoft.com/office/drawing/2014/main" id="{F9439F91-5D0B-0F40-9783-1EF08427EA81}"/>
              </a:ext>
            </a:extLst>
          </p:cNvPr>
          <p:cNvSpPr>
            <a:spLocks noGrp="1"/>
          </p:cNvSpPr>
          <p:nvPr>
            <p:ph type="body" idx="1"/>
          </p:nvPr>
        </p:nvSpPr>
        <p:spPr>
          <a:xfrm>
            <a:off x="523394" y="1449212"/>
            <a:ext cx="11145213" cy="45254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Placeholder 1">
            <a:extLst>
              <a:ext uri="{FF2B5EF4-FFF2-40B4-BE49-F238E27FC236}">
                <a16:creationId xmlns:a16="http://schemas.microsoft.com/office/drawing/2014/main" id="{1D47017D-3E9F-4E80-8C3B-D9D67B0A683E}"/>
              </a:ext>
            </a:extLst>
          </p:cNvPr>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58523784"/>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Lst>
  <p:hf hdr="0" ftr="0" dt="0"/>
  <p:txStyles>
    <p:titleStyle>
      <a:lvl1pPr marL="0" indent="0" algn="l" defTabSz="609585" rtl="0" eaLnBrk="1" latinLnBrk="0" hangingPunct="1">
        <a:spcBef>
          <a:spcPct val="0"/>
        </a:spcBef>
        <a:buClr>
          <a:srgbClr val="E88927"/>
        </a:buClr>
        <a:buFont typeface="Wingdings" charset="2"/>
        <a:buNone/>
        <a:defRPr lang="en-US" sz="2667" kern="1200" dirty="0">
          <a:solidFill>
            <a:schemeClr val="bg1"/>
          </a:solidFill>
          <a:latin typeface="Arial"/>
          <a:ea typeface="+mj-ea"/>
          <a:cs typeface="+mj-cs"/>
        </a:defRPr>
      </a:lvl1pPr>
    </p:titleStyle>
    <p:bodyStyle>
      <a:lvl1pPr marL="457189" indent="-457189" algn="l" defTabSz="609585" rtl="0" eaLnBrk="1" latinLnBrk="0" hangingPunct="1">
        <a:spcBef>
          <a:spcPts val="267"/>
        </a:spcBef>
        <a:spcAft>
          <a:spcPts val="667"/>
        </a:spcAft>
        <a:buClr>
          <a:srgbClr val="E88927"/>
        </a:buClr>
        <a:buFont typeface="Wingdings" charset="2"/>
        <a:buChar char="§"/>
        <a:defRPr sz="1867" b="1" kern="1200">
          <a:solidFill>
            <a:schemeClr val="tx1">
              <a:lumMod val="65000"/>
              <a:lumOff val="35000"/>
            </a:schemeClr>
          </a:solidFill>
          <a:latin typeface="+mn-lt"/>
          <a:ea typeface="+mn-ea"/>
          <a:cs typeface="+mn-cs"/>
        </a:defRPr>
      </a:lvl1pPr>
      <a:lvl2pPr marL="990575" indent="-380990" algn="l" defTabSz="609585" rtl="0" eaLnBrk="1" latinLnBrk="0" hangingPunct="1">
        <a:spcBef>
          <a:spcPts val="267"/>
        </a:spcBef>
        <a:spcAft>
          <a:spcPts val="667"/>
        </a:spcAft>
        <a:buClr>
          <a:srgbClr val="A6ACAE"/>
        </a:buClr>
        <a:buFont typeface="Wingdings" charset="2"/>
        <a:buChar char="§"/>
        <a:defRPr sz="1867" kern="1200">
          <a:solidFill>
            <a:schemeClr val="tx1">
              <a:lumMod val="65000"/>
              <a:lumOff val="35000"/>
            </a:schemeClr>
          </a:solidFill>
          <a:latin typeface="+mn-lt"/>
          <a:ea typeface="+mn-ea"/>
          <a:cs typeface="+mn-cs"/>
        </a:defRPr>
      </a:lvl2pPr>
      <a:lvl3pPr marL="1523962" indent="-304792" algn="l" defTabSz="609585" rtl="0" eaLnBrk="1" latinLnBrk="0" hangingPunct="1">
        <a:spcBef>
          <a:spcPts val="267"/>
        </a:spcBef>
        <a:spcAft>
          <a:spcPts val="667"/>
        </a:spcAft>
        <a:buClr>
          <a:srgbClr val="E88927"/>
        </a:buClr>
        <a:buSzPct val="75000"/>
        <a:buFont typeface="Wingdings" charset="2"/>
        <a:buChar char="§"/>
        <a:defRPr sz="1733" kern="1200">
          <a:solidFill>
            <a:schemeClr val="tx1">
              <a:lumMod val="65000"/>
              <a:lumOff val="35000"/>
            </a:schemeClr>
          </a:solidFill>
          <a:latin typeface="+mn-lt"/>
          <a:ea typeface="+mn-ea"/>
          <a:cs typeface="+mn-cs"/>
        </a:defRPr>
      </a:lvl3pPr>
      <a:lvl4pPr marL="2133547" indent="-304792" algn="l" defTabSz="609585" rtl="0" eaLnBrk="1" latinLnBrk="0" hangingPunct="1">
        <a:spcBef>
          <a:spcPts val="267"/>
        </a:spcBef>
        <a:spcAft>
          <a:spcPts val="667"/>
        </a:spcAft>
        <a:buClr>
          <a:srgbClr val="A6ACAE"/>
        </a:buClr>
        <a:buSzPct val="75000"/>
        <a:buFont typeface="Wingdings" charset="2"/>
        <a:buChar char="§"/>
        <a:defRPr sz="1600" kern="1200">
          <a:solidFill>
            <a:schemeClr val="tx1">
              <a:lumMod val="65000"/>
              <a:lumOff val="35000"/>
            </a:schemeClr>
          </a:solidFill>
          <a:latin typeface="+mn-lt"/>
          <a:ea typeface="+mn-ea"/>
          <a:cs typeface="+mn-cs"/>
        </a:defRPr>
      </a:lvl4pPr>
      <a:lvl5pPr marL="2743131" indent="-304792" algn="l" defTabSz="609585" rtl="0" eaLnBrk="1" latinLnBrk="0" hangingPunct="1">
        <a:spcBef>
          <a:spcPts val="267"/>
        </a:spcBef>
        <a:spcAft>
          <a:spcPts val="667"/>
        </a:spcAft>
        <a:buClr>
          <a:schemeClr val="accent4"/>
        </a:buClr>
        <a:buSzPct val="75000"/>
        <a:buFont typeface="Wingdings" pitchFamily="2" charset="2"/>
        <a:buChar char="§"/>
        <a:defRPr sz="1600" kern="1200">
          <a:solidFill>
            <a:schemeClr val="tx1">
              <a:lumMod val="65000"/>
              <a:lumOff val="3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3" Type="http://schemas.openxmlformats.org/officeDocument/2006/relationships/image" Target="../media/image14.png"/><Relationship Id="rId7" Type="http://schemas.openxmlformats.org/officeDocument/2006/relationships/image" Target="../media/image15.png"/><Relationship Id="rId12"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8.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1.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5.png"/><Relationship Id="rId5" Type="http://schemas.openxmlformats.org/officeDocument/2006/relationships/image" Target="../media/image18.png"/><Relationship Id="rId10" Type="http://schemas.openxmlformats.org/officeDocument/2006/relationships/image" Target="../media/image24.png"/><Relationship Id="rId4" Type="http://schemas.microsoft.com/office/2007/relationships/hdphoto" Target="../media/hdphoto1.wdp"/><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27.png"/><Relationship Id="rId3" Type="http://schemas.openxmlformats.org/officeDocument/2006/relationships/image" Target="../media/image21.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5.png"/><Relationship Id="rId5" Type="http://schemas.openxmlformats.org/officeDocument/2006/relationships/image" Target="../media/image18.png"/><Relationship Id="rId10" Type="http://schemas.openxmlformats.org/officeDocument/2006/relationships/image" Target="../media/image24.png"/><Relationship Id="rId4" Type="http://schemas.microsoft.com/office/2007/relationships/hdphoto" Target="../media/hdphoto1.wdp"/><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157">
            <a:extLst>
              <a:ext uri="{FF2B5EF4-FFF2-40B4-BE49-F238E27FC236}">
                <a16:creationId xmlns:a16="http://schemas.microsoft.com/office/drawing/2014/main" id="{5A08B68A-2E29-4E4F-B0D6-FDA332851E5B}"/>
              </a:ext>
            </a:extLst>
          </p:cNvPr>
          <p:cNvSpPr/>
          <p:nvPr/>
        </p:nvSpPr>
        <p:spPr>
          <a:xfrm>
            <a:off x="6213047" y="3888962"/>
            <a:ext cx="2213746" cy="1555933"/>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a:ln>
                <a:noFill/>
              </a:ln>
              <a:solidFill>
                <a:prstClr val="white"/>
              </a:solidFill>
              <a:effectLst/>
              <a:uLnTx/>
              <a:uFillTx/>
              <a:latin typeface="Arial"/>
              <a:ea typeface="+mn-ea"/>
              <a:cs typeface="+mn-cs"/>
            </a:endParaRPr>
          </a:p>
        </p:txBody>
      </p:sp>
      <p:sp>
        <p:nvSpPr>
          <p:cNvPr id="112" name="Rectangle 111">
            <a:extLst>
              <a:ext uri="{FF2B5EF4-FFF2-40B4-BE49-F238E27FC236}">
                <a16:creationId xmlns:a16="http://schemas.microsoft.com/office/drawing/2014/main" id="{1F6A4E2A-ED9B-477B-9E8F-85B81A9754AB}"/>
              </a:ext>
            </a:extLst>
          </p:cNvPr>
          <p:cNvSpPr/>
          <p:nvPr/>
        </p:nvSpPr>
        <p:spPr>
          <a:xfrm>
            <a:off x="6200465" y="1428814"/>
            <a:ext cx="1353581" cy="1799356"/>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a:ln>
                <a:noFill/>
              </a:ln>
              <a:solidFill>
                <a:prstClr val="white"/>
              </a:solidFill>
              <a:effectLst/>
              <a:uLnTx/>
              <a:uFillTx/>
              <a:latin typeface="Arial"/>
              <a:ea typeface="+mn-ea"/>
              <a:cs typeface="+mn-cs"/>
            </a:endParaRPr>
          </a:p>
        </p:txBody>
      </p:sp>
      <p:sp>
        <p:nvSpPr>
          <p:cNvPr id="32" name="Rectangle 31">
            <a:extLst>
              <a:ext uri="{FF2B5EF4-FFF2-40B4-BE49-F238E27FC236}">
                <a16:creationId xmlns:a16="http://schemas.microsoft.com/office/drawing/2014/main" id="{8717B54E-70E5-4ABD-B00E-5083A95AE7B5}"/>
              </a:ext>
            </a:extLst>
          </p:cNvPr>
          <p:cNvSpPr/>
          <p:nvPr/>
        </p:nvSpPr>
        <p:spPr>
          <a:xfrm>
            <a:off x="3338891" y="3955410"/>
            <a:ext cx="1945401" cy="1950235"/>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a:ln>
                <a:noFill/>
              </a:ln>
              <a:solidFill>
                <a:prstClr val="white"/>
              </a:solidFill>
              <a:effectLst/>
              <a:uLnTx/>
              <a:uFillTx/>
              <a:latin typeface="Arial"/>
              <a:ea typeface="+mn-ea"/>
              <a:cs typeface="+mn-cs"/>
            </a:endParaRPr>
          </a:p>
        </p:txBody>
      </p:sp>
      <p:sp>
        <p:nvSpPr>
          <p:cNvPr id="47" name="Rectangle 46">
            <a:extLst>
              <a:ext uri="{FF2B5EF4-FFF2-40B4-BE49-F238E27FC236}">
                <a16:creationId xmlns:a16="http://schemas.microsoft.com/office/drawing/2014/main" id="{A0070313-1F14-4FF1-B249-197D71B349DB}"/>
              </a:ext>
            </a:extLst>
          </p:cNvPr>
          <p:cNvSpPr/>
          <p:nvPr/>
        </p:nvSpPr>
        <p:spPr>
          <a:xfrm>
            <a:off x="3405359" y="3104306"/>
            <a:ext cx="1878933" cy="667566"/>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a:ln>
                <a:noFill/>
              </a:ln>
              <a:solidFill>
                <a:prstClr val="white"/>
              </a:solidFill>
              <a:effectLst/>
              <a:uLnTx/>
              <a:uFillTx/>
              <a:latin typeface="Arial"/>
              <a:ea typeface="+mn-ea"/>
              <a:cs typeface="+mn-cs"/>
            </a:endParaRPr>
          </a:p>
        </p:txBody>
      </p:sp>
      <p:sp>
        <p:nvSpPr>
          <p:cNvPr id="20" name="Rectangle 19">
            <a:extLst>
              <a:ext uri="{FF2B5EF4-FFF2-40B4-BE49-F238E27FC236}">
                <a16:creationId xmlns:a16="http://schemas.microsoft.com/office/drawing/2014/main" id="{7C9FC68F-59A9-4E2C-A49E-5BC49ED7FBE5}"/>
              </a:ext>
            </a:extLst>
          </p:cNvPr>
          <p:cNvSpPr/>
          <p:nvPr/>
        </p:nvSpPr>
        <p:spPr>
          <a:xfrm>
            <a:off x="509350" y="1307937"/>
            <a:ext cx="1300833" cy="1950235"/>
          </a:xfrm>
          <a:prstGeom prst="rect">
            <a:avLst/>
          </a:prstGeom>
          <a:solidFill>
            <a:srgbClr val="F7F7F7"/>
          </a:solidFill>
          <a:ln w="1905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5" name="Rectangle 4">
            <a:extLst>
              <a:ext uri="{FF2B5EF4-FFF2-40B4-BE49-F238E27FC236}">
                <a16:creationId xmlns:a16="http://schemas.microsoft.com/office/drawing/2014/main" id="{104B7687-321B-48B9-A311-5EEE3E8DE232}"/>
              </a:ext>
            </a:extLst>
          </p:cNvPr>
          <p:cNvSpPr/>
          <p:nvPr/>
        </p:nvSpPr>
        <p:spPr>
          <a:xfrm>
            <a:off x="0" y="0"/>
            <a:ext cx="7546109" cy="33855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65000"/>
                    <a:lumOff val="35000"/>
                  </a:prstClr>
                </a:solidFill>
                <a:effectLst/>
                <a:uLnTx/>
                <a:uFillTx/>
                <a:latin typeface="Arial Black" panose="020B0A04020102020204" pitchFamily="34" charset="0"/>
                <a:ea typeface="+mn-ea"/>
                <a:cs typeface="+mn-cs"/>
              </a:rPr>
              <a:t>Azure Landing Zone </a:t>
            </a:r>
            <a:r>
              <a:rPr kumimoji="0" lang="en-US" sz="1100" b="0" i="0" u="none" strike="noStrike" kern="1200" cap="none" spc="0" normalizeH="0" baseline="0" noProof="0" dirty="0">
                <a:ln>
                  <a:noFill/>
                </a:ln>
                <a:solidFill>
                  <a:prstClr val="black">
                    <a:lumMod val="65000"/>
                    <a:lumOff val="35000"/>
                  </a:prstClr>
                </a:solidFill>
                <a:effectLst/>
                <a:uLnTx/>
                <a:uFillTx/>
                <a:latin typeface="Arial Black" panose="020B0A04020102020204" pitchFamily="34" charset="0"/>
                <a:ea typeface="+mn-ea"/>
                <a:cs typeface="+mn-cs"/>
              </a:rPr>
              <a:t>(Azure Firewall/WAF)</a:t>
            </a:r>
            <a:endParaRPr kumimoji="0" lang="en-US" sz="1600" b="1" i="0" u="none" strike="noStrike" kern="1200" cap="none" spc="0" normalizeH="0" baseline="0" noProof="0" dirty="0">
              <a:ln>
                <a:noFill/>
              </a:ln>
              <a:solidFill>
                <a:prstClr val="black"/>
              </a:solidFill>
              <a:effectLst/>
              <a:uLnTx/>
              <a:uFillTx/>
              <a:latin typeface="Arial"/>
              <a:ea typeface="+mn-ea"/>
              <a:cs typeface="+mn-cs"/>
            </a:endParaRPr>
          </a:p>
        </p:txBody>
      </p:sp>
      <p:pic>
        <p:nvPicPr>
          <p:cNvPr id="3" name="Picture 2">
            <a:extLst>
              <a:ext uri="{FF2B5EF4-FFF2-40B4-BE49-F238E27FC236}">
                <a16:creationId xmlns:a16="http://schemas.microsoft.com/office/drawing/2014/main" id="{6175C80F-7F48-4273-8A72-494C9E53677C}"/>
              </a:ext>
            </a:extLst>
          </p:cNvPr>
          <p:cNvPicPr>
            <a:picLocks noChangeAspect="1"/>
          </p:cNvPicPr>
          <p:nvPr/>
        </p:nvPicPr>
        <p:blipFill>
          <a:blip r:embed="rId3"/>
          <a:stretch>
            <a:fillRect/>
          </a:stretch>
        </p:blipFill>
        <p:spPr>
          <a:xfrm>
            <a:off x="6172315" y="2107111"/>
            <a:ext cx="438145" cy="438145"/>
          </a:xfrm>
          <a:prstGeom prst="rect">
            <a:avLst/>
          </a:prstGeom>
        </p:spPr>
      </p:pic>
      <p:grpSp>
        <p:nvGrpSpPr>
          <p:cNvPr id="4" name="Group 3">
            <a:extLst>
              <a:ext uri="{FF2B5EF4-FFF2-40B4-BE49-F238E27FC236}">
                <a16:creationId xmlns:a16="http://schemas.microsoft.com/office/drawing/2014/main" id="{876ACC59-1823-4E55-981B-64E16FE52EDD}"/>
              </a:ext>
            </a:extLst>
          </p:cNvPr>
          <p:cNvGrpSpPr/>
          <p:nvPr/>
        </p:nvGrpSpPr>
        <p:grpSpPr>
          <a:xfrm>
            <a:off x="3242283" y="1212788"/>
            <a:ext cx="2080227" cy="1761523"/>
            <a:chOff x="6238536" y="634046"/>
            <a:chExt cx="1560170" cy="1321142"/>
          </a:xfrm>
        </p:grpSpPr>
        <p:sp>
          <p:nvSpPr>
            <p:cNvPr id="6" name="Rectangle 5">
              <a:extLst>
                <a:ext uri="{FF2B5EF4-FFF2-40B4-BE49-F238E27FC236}">
                  <a16:creationId xmlns:a16="http://schemas.microsoft.com/office/drawing/2014/main" id="{9E7DBC20-9041-4480-B2A3-06B7BDBB95C5}"/>
                </a:ext>
              </a:extLst>
            </p:cNvPr>
            <p:cNvSpPr/>
            <p:nvPr/>
          </p:nvSpPr>
          <p:spPr bwMode="gray">
            <a:xfrm>
              <a:off x="6326798" y="643859"/>
              <a:ext cx="1445298" cy="1285284"/>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8" name="Rectangle 7">
              <a:extLst>
                <a:ext uri="{FF2B5EF4-FFF2-40B4-BE49-F238E27FC236}">
                  <a16:creationId xmlns:a16="http://schemas.microsoft.com/office/drawing/2014/main" id="{BA6ABA45-EDE6-49B8-A9BB-D8AB3DCCA942}"/>
                </a:ext>
              </a:extLst>
            </p:cNvPr>
            <p:cNvSpPr/>
            <p:nvPr/>
          </p:nvSpPr>
          <p:spPr>
            <a:xfrm>
              <a:off x="6238536" y="634046"/>
              <a:ext cx="1560170" cy="512640"/>
            </a:xfrm>
            <a:prstGeom prst="rect">
              <a:avLst/>
            </a:prstGeom>
            <a:ln>
              <a:noFill/>
              <a:prstDash val="dash"/>
            </a:ln>
          </p:spPr>
          <p:txBody>
            <a:bodyPr wrap="square">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105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Azure Firewall:</a:t>
              </a:r>
              <a:r>
                <a:rPr kumimoji="0" lang="en-US" sz="1050" b="1" i="0" u="none" strike="noStrike" kern="1200" cap="none" spc="0" normalizeH="0" baseline="0" noProof="0" dirty="0">
                  <a:ln>
                    <a:noFill/>
                  </a:ln>
                  <a:gradFill>
                    <a:gsLst>
                      <a:gs pos="2917">
                        <a:srgbClr val="2F2F2F"/>
                      </a:gs>
                      <a:gs pos="30000">
                        <a:srgbClr val="2F2F2F"/>
                      </a:gs>
                    </a:gsLst>
                    <a:lin ang="5400000" scaled="0"/>
                  </a:gradFill>
                  <a:effectLst/>
                  <a:uLnTx/>
                  <a:uFillTx/>
                  <a:latin typeface="Arial" panose="020B0604020202020204" pitchFamily="34" charset="0"/>
                  <a:ea typeface="+mn-ea"/>
                  <a:cs typeface="Arial" panose="020B0604020202020204" pitchFamily="34" charset="0"/>
                </a:rPr>
                <a:t> </a:t>
              </a:r>
              <a:r>
                <a:rPr kumimoji="0" lang="en-US" sz="1050" b="0" i="0" u="none" strike="noStrike" kern="1200" cap="none" spc="0" normalizeH="0" baseline="0" noProof="0" dirty="0">
                  <a:ln>
                    <a:noFill/>
                  </a:ln>
                  <a:gradFill>
                    <a:gsLst>
                      <a:gs pos="2917">
                        <a:srgbClr val="2F2F2F"/>
                      </a:gs>
                      <a:gs pos="30000">
                        <a:srgbClr val="2F2F2F"/>
                      </a:gs>
                    </a:gsLst>
                    <a:lin ang="5400000" scaled="0"/>
                  </a:gradFill>
                  <a:effectLst/>
                  <a:uLnTx/>
                  <a:uFillTx/>
                  <a:latin typeface="Arial" panose="020B0604020202020204" pitchFamily="34" charset="0"/>
                  <a:ea typeface="+mn-ea"/>
                  <a:cs typeface="Arial" panose="020B0604020202020204" pitchFamily="34" charset="0"/>
                </a:rPr>
                <a:t>NAT, Network and Application traffic filtering rules allows Inbound/Outbound access </a:t>
              </a:r>
            </a:p>
          </p:txBody>
        </p:sp>
        <p:sp>
          <p:nvSpPr>
            <p:cNvPr id="9" name="Rectangle 8">
              <a:extLst>
                <a:ext uri="{FF2B5EF4-FFF2-40B4-BE49-F238E27FC236}">
                  <a16:creationId xmlns:a16="http://schemas.microsoft.com/office/drawing/2014/main" id="{55F91C90-9899-4098-9A23-1F4E350C5F81}"/>
                </a:ext>
              </a:extLst>
            </p:cNvPr>
            <p:cNvSpPr/>
            <p:nvPr/>
          </p:nvSpPr>
          <p:spPr>
            <a:xfrm>
              <a:off x="6310992" y="1775091"/>
              <a:ext cx="1373212" cy="180097"/>
            </a:xfrm>
            <a:prstGeom prst="rect">
              <a:avLst/>
            </a:prstGeom>
            <a:ln>
              <a:noFill/>
              <a:prstDash val="dash"/>
            </a:ln>
          </p:spPr>
          <p:txBody>
            <a:bodyPr wrap="none">
              <a:spAutoFit/>
            </a:bodyPr>
            <a:lstStyle/>
            <a:p>
              <a:pPr marL="0" marR="0" lvl="0" indent="0" algn="ctr" defTabSz="1219170" rtl="0" eaLnBrk="1" fontAlgn="auto" latinLnBrk="0" hangingPunct="1">
                <a:lnSpc>
                  <a:spcPct val="90000"/>
                </a:lnSpc>
                <a:spcBef>
                  <a:spcPts val="0"/>
                </a:spcBef>
                <a:spcAft>
                  <a:spcPts val="800"/>
                </a:spcAft>
                <a:buClrTx/>
                <a:buSzTx/>
                <a:buFontTx/>
                <a:buNone/>
                <a:tabLst/>
                <a:defRPr/>
              </a:pPr>
              <a:r>
                <a:rPr kumimoji="0" lang="en-US" sz="1067" b="0" i="0" u="none" strike="noStrike" kern="1200" cap="none" spc="0" normalizeH="0" baseline="0" noProof="0" dirty="0">
                  <a:ln>
                    <a:noFill/>
                  </a:ln>
                  <a:gradFill>
                    <a:gsLst>
                      <a:gs pos="2917">
                        <a:srgbClr val="2F2F2F"/>
                      </a:gs>
                      <a:gs pos="30000">
                        <a:srgbClr val="2F2F2F"/>
                      </a:gs>
                    </a:gsLst>
                    <a:lin ang="5400000" scaled="0"/>
                  </a:gradFill>
                  <a:effectLst/>
                  <a:uLnTx/>
                  <a:uFillTx/>
                  <a:latin typeface="Segoe UI Semibold"/>
                  <a:ea typeface="+mn-ea"/>
                  <a:cs typeface="+mn-cs"/>
                </a:rPr>
                <a:t>L3-L7 Connectivity Policies</a:t>
              </a:r>
            </a:p>
          </p:txBody>
        </p:sp>
      </p:grpSp>
      <p:pic>
        <p:nvPicPr>
          <p:cNvPr id="17" name="Picture 16">
            <a:extLst>
              <a:ext uri="{FF2B5EF4-FFF2-40B4-BE49-F238E27FC236}">
                <a16:creationId xmlns:a16="http://schemas.microsoft.com/office/drawing/2014/main" id="{43109E15-7513-4732-A170-F7D2F3F6A282}"/>
              </a:ext>
            </a:extLst>
          </p:cNvPr>
          <p:cNvPicPr>
            <a:picLocks noChangeAspect="1"/>
          </p:cNvPicPr>
          <p:nvPr/>
        </p:nvPicPr>
        <p:blipFill>
          <a:blip r:embed="rId4"/>
          <a:stretch>
            <a:fillRect/>
          </a:stretch>
        </p:blipFill>
        <p:spPr>
          <a:xfrm>
            <a:off x="1276114" y="2015808"/>
            <a:ext cx="422263" cy="422263"/>
          </a:xfrm>
          <a:prstGeom prst="rect">
            <a:avLst/>
          </a:prstGeom>
        </p:spPr>
      </p:pic>
      <p:pic>
        <p:nvPicPr>
          <p:cNvPr id="2" name="Picture 1">
            <a:extLst>
              <a:ext uri="{FF2B5EF4-FFF2-40B4-BE49-F238E27FC236}">
                <a16:creationId xmlns:a16="http://schemas.microsoft.com/office/drawing/2014/main" id="{4DE58A78-707C-4916-9A6E-D9A5AEA7F009}"/>
              </a:ext>
            </a:extLst>
          </p:cNvPr>
          <p:cNvPicPr>
            <a:picLocks noChangeAspect="1"/>
          </p:cNvPicPr>
          <p:nvPr/>
        </p:nvPicPr>
        <p:blipFill>
          <a:blip r:embed="rId5"/>
          <a:stretch>
            <a:fillRect/>
          </a:stretch>
        </p:blipFill>
        <p:spPr>
          <a:xfrm>
            <a:off x="704909" y="1444664"/>
            <a:ext cx="455951" cy="461579"/>
          </a:xfrm>
          <a:prstGeom prst="rect">
            <a:avLst/>
          </a:prstGeom>
        </p:spPr>
      </p:pic>
      <p:pic>
        <p:nvPicPr>
          <p:cNvPr id="18" name="Picture 17">
            <a:extLst>
              <a:ext uri="{FF2B5EF4-FFF2-40B4-BE49-F238E27FC236}">
                <a16:creationId xmlns:a16="http://schemas.microsoft.com/office/drawing/2014/main" id="{926CBE81-2ED4-484B-B591-D4978CD8D8F8}"/>
              </a:ext>
            </a:extLst>
          </p:cNvPr>
          <p:cNvPicPr>
            <a:picLocks noChangeAspect="1"/>
          </p:cNvPicPr>
          <p:nvPr/>
        </p:nvPicPr>
        <p:blipFill>
          <a:blip r:embed="rId5"/>
          <a:stretch>
            <a:fillRect/>
          </a:stretch>
        </p:blipFill>
        <p:spPr>
          <a:xfrm>
            <a:off x="704908" y="2037758"/>
            <a:ext cx="453523" cy="459121"/>
          </a:xfrm>
          <a:prstGeom prst="rect">
            <a:avLst/>
          </a:prstGeom>
        </p:spPr>
      </p:pic>
      <p:pic>
        <p:nvPicPr>
          <p:cNvPr id="19" name="Picture 18">
            <a:extLst>
              <a:ext uri="{FF2B5EF4-FFF2-40B4-BE49-F238E27FC236}">
                <a16:creationId xmlns:a16="http://schemas.microsoft.com/office/drawing/2014/main" id="{F118621D-76B1-486C-8960-FB3DCF783CB7}"/>
              </a:ext>
            </a:extLst>
          </p:cNvPr>
          <p:cNvPicPr>
            <a:picLocks noChangeAspect="1"/>
          </p:cNvPicPr>
          <p:nvPr/>
        </p:nvPicPr>
        <p:blipFill>
          <a:blip r:embed="rId5"/>
          <a:stretch>
            <a:fillRect/>
          </a:stretch>
        </p:blipFill>
        <p:spPr>
          <a:xfrm>
            <a:off x="704908" y="2634081"/>
            <a:ext cx="453523" cy="459121"/>
          </a:xfrm>
          <a:prstGeom prst="rect">
            <a:avLst/>
          </a:prstGeom>
        </p:spPr>
      </p:pic>
      <p:sp>
        <p:nvSpPr>
          <p:cNvPr id="21" name="TextBox 20">
            <a:extLst>
              <a:ext uri="{FF2B5EF4-FFF2-40B4-BE49-F238E27FC236}">
                <a16:creationId xmlns:a16="http://schemas.microsoft.com/office/drawing/2014/main" id="{B92CF7E4-69DB-4769-9DF7-C5F306BF5C04}"/>
              </a:ext>
            </a:extLst>
          </p:cNvPr>
          <p:cNvSpPr txBox="1"/>
          <p:nvPr/>
        </p:nvSpPr>
        <p:spPr>
          <a:xfrm>
            <a:off x="406421" y="1075042"/>
            <a:ext cx="1520190"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network</a:t>
            </a:r>
          </a:p>
        </p:txBody>
      </p:sp>
      <p:sp>
        <p:nvSpPr>
          <p:cNvPr id="22" name="Rectangle 21">
            <a:extLst>
              <a:ext uri="{FF2B5EF4-FFF2-40B4-BE49-F238E27FC236}">
                <a16:creationId xmlns:a16="http://schemas.microsoft.com/office/drawing/2014/main" id="{19297BFA-551F-4ED7-B469-483A7100AB11}"/>
              </a:ext>
            </a:extLst>
          </p:cNvPr>
          <p:cNvSpPr/>
          <p:nvPr/>
        </p:nvSpPr>
        <p:spPr>
          <a:xfrm>
            <a:off x="2231467" y="1283828"/>
            <a:ext cx="874095" cy="1950235"/>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a:ln>
                <a:noFill/>
              </a:ln>
              <a:solidFill>
                <a:prstClr val="white"/>
              </a:solidFill>
              <a:effectLst/>
              <a:uLnTx/>
              <a:uFillTx/>
              <a:latin typeface="Arial"/>
              <a:ea typeface="+mn-ea"/>
              <a:cs typeface="+mn-cs"/>
            </a:endParaRPr>
          </a:p>
        </p:txBody>
      </p:sp>
      <p:pic>
        <p:nvPicPr>
          <p:cNvPr id="25" name="Picture 24">
            <a:extLst>
              <a:ext uri="{FF2B5EF4-FFF2-40B4-BE49-F238E27FC236}">
                <a16:creationId xmlns:a16="http://schemas.microsoft.com/office/drawing/2014/main" id="{8802CFA0-C0C4-4D32-AA57-8C83E4FEBAAD}"/>
              </a:ext>
            </a:extLst>
          </p:cNvPr>
          <p:cNvPicPr>
            <a:picLocks noChangeAspect="1"/>
          </p:cNvPicPr>
          <p:nvPr/>
        </p:nvPicPr>
        <p:blipFill>
          <a:blip r:embed="rId6"/>
          <a:stretch>
            <a:fillRect/>
          </a:stretch>
        </p:blipFill>
        <p:spPr>
          <a:xfrm>
            <a:off x="3924432" y="4168221"/>
            <a:ext cx="841663" cy="1524612"/>
          </a:xfrm>
          <a:prstGeom prst="rect">
            <a:avLst/>
          </a:prstGeom>
        </p:spPr>
      </p:pic>
      <p:sp>
        <p:nvSpPr>
          <p:cNvPr id="26" name="Rectangle 25">
            <a:extLst>
              <a:ext uri="{FF2B5EF4-FFF2-40B4-BE49-F238E27FC236}">
                <a16:creationId xmlns:a16="http://schemas.microsoft.com/office/drawing/2014/main" id="{FB2B9021-BDF0-4DA8-874D-5433A3ECBDA5}"/>
              </a:ext>
            </a:extLst>
          </p:cNvPr>
          <p:cNvSpPr/>
          <p:nvPr/>
        </p:nvSpPr>
        <p:spPr>
          <a:xfrm>
            <a:off x="2125800" y="1082057"/>
            <a:ext cx="3518032" cy="5068577"/>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27" name="Picture 26">
            <a:extLst>
              <a:ext uri="{FF2B5EF4-FFF2-40B4-BE49-F238E27FC236}">
                <a16:creationId xmlns:a16="http://schemas.microsoft.com/office/drawing/2014/main" id="{05774B7E-B6DD-4E21-91D3-B41BE1DABE0F}"/>
              </a:ext>
            </a:extLst>
          </p:cNvPr>
          <p:cNvPicPr>
            <a:picLocks noChangeAspect="1"/>
          </p:cNvPicPr>
          <p:nvPr/>
        </p:nvPicPr>
        <p:blipFill>
          <a:blip r:embed="rId7"/>
          <a:stretch>
            <a:fillRect/>
          </a:stretch>
        </p:blipFill>
        <p:spPr>
          <a:xfrm>
            <a:off x="1953625" y="5920517"/>
            <a:ext cx="390351" cy="390351"/>
          </a:xfrm>
          <a:prstGeom prst="rect">
            <a:avLst/>
          </a:prstGeom>
          <a:solidFill>
            <a:schemeClr val="bg1"/>
          </a:solidFill>
        </p:spPr>
      </p:pic>
      <p:sp>
        <p:nvSpPr>
          <p:cNvPr id="28" name="TextBox 27">
            <a:extLst>
              <a:ext uri="{FF2B5EF4-FFF2-40B4-BE49-F238E27FC236}">
                <a16:creationId xmlns:a16="http://schemas.microsoft.com/office/drawing/2014/main" id="{93DF38F8-C257-444F-99D1-773855AE031E}"/>
              </a:ext>
            </a:extLst>
          </p:cNvPr>
          <p:cNvSpPr txBox="1"/>
          <p:nvPr/>
        </p:nvSpPr>
        <p:spPr>
          <a:xfrm>
            <a:off x="2158273" y="1075042"/>
            <a:ext cx="1142931"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Gateway subnet</a:t>
            </a:r>
          </a:p>
        </p:txBody>
      </p:sp>
      <p:pic>
        <p:nvPicPr>
          <p:cNvPr id="29" name="Picture 28">
            <a:extLst>
              <a:ext uri="{FF2B5EF4-FFF2-40B4-BE49-F238E27FC236}">
                <a16:creationId xmlns:a16="http://schemas.microsoft.com/office/drawing/2014/main" id="{29F4A6E4-27B9-45DC-BFDB-86A29769C39F}"/>
              </a:ext>
            </a:extLst>
          </p:cNvPr>
          <p:cNvPicPr>
            <a:picLocks noChangeAspect="1"/>
          </p:cNvPicPr>
          <p:nvPr/>
        </p:nvPicPr>
        <p:blipFill>
          <a:blip r:embed="rId4"/>
          <a:stretch>
            <a:fillRect/>
          </a:stretch>
        </p:blipFill>
        <p:spPr>
          <a:xfrm>
            <a:off x="2519872" y="2013649"/>
            <a:ext cx="422263" cy="422263"/>
          </a:xfrm>
          <a:prstGeom prst="rect">
            <a:avLst/>
          </a:prstGeom>
        </p:spPr>
      </p:pic>
      <p:sp>
        <p:nvSpPr>
          <p:cNvPr id="30" name="TextBox 29">
            <a:extLst>
              <a:ext uri="{FF2B5EF4-FFF2-40B4-BE49-F238E27FC236}">
                <a16:creationId xmlns:a16="http://schemas.microsoft.com/office/drawing/2014/main" id="{9FED4590-D225-43BB-96F3-BDF5B1D24B7D}"/>
              </a:ext>
            </a:extLst>
          </p:cNvPr>
          <p:cNvSpPr txBox="1"/>
          <p:nvPr/>
        </p:nvSpPr>
        <p:spPr>
          <a:xfrm>
            <a:off x="2465254" y="1536651"/>
            <a:ext cx="520330" cy="261610"/>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UDR</a:t>
            </a:r>
          </a:p>
        </p:txBody>
      </p:sp>
      <p:pic>
        <p:nvPicPr>
          <p:cNvPr id="31" name="Picture 30">
            <a:extLst>
              <a:ext uri="{FF2B5EF4-FFF2-40B4-BE49-F238E27FC236}">
                <a16:creationId xmlns:a16="http://schemas.microsoft.com/office/drawing/2014/main" id="{2A0235AA-A6B6-46E1-A987-5C68D4BA9FA5}"/>
              </a:ext>
            </a:extLst>
          </p:cNvPr>
          <p:cNvPicPr>
            <a:picLocks noChangeAspect="1"/>
          </p:cNvPicPr>
          <p:nvPr/>
        </p:nvPicPr>
        <p:blipFill>
          <a:blip r:embed="rId8"/>
          <a:stretch>
            <a:fillRect/>
          </a:stretch>
        </p:blipFill>
        <p:spPr>
          <a:xfrm>
            <a:off x="3495199" y="3132032"/>
            <a:ext cx="487920" cy="487920"/>
          </a:xfrm>
          <a:prstGeom prst="rect">
            <a:avLst/>
          </a:prstGeom>
        </p:spPr>
      </p:pic>
      <p:grpSp>
        <p:nvGrpSpPr>
          <p:cNvPr id="35" name="Group 4">
            <a:extLst>
              <a:ext uri="{FF2B5EF4-FFF2-40B4-BE49-F238E27FC236}">
                <a16:creationId xmlns:a16="http://schemas.microsoft.com/office/drawing/2014/main" id="{36231E93-FE91-4A61-8374-FC3D9EEADA14}"/>
              </a:ext>
            </a:extLst>
          </p:cNvPr>
          <p:cNvGrpSpPr>
            <a:grpSpLocks noChangeAspect="1"/>
          </p:cNvGrpSpPr>
          <p:nvPr/>
        </p:nvGrpSpPr>
        <p:grpSpPr bwMode="auto">
          <a:xfrm>
            <a:off x="3831986" y="1884420"/>
            <a:ext cx="1025679" cy="746169"/>
            <a:chOff x="-530" y="709"/>
            <a:chExt cx="422" cy="307"/>
          </a:xfrm>
        </p:grpSpPr>
        <p:sp>
          <p:nvSpPr>
            <p:cNvPr id="36" name="Freeform 5">
              <a:extLst>
                <a:ext uri="{FF2B5EF4-FFF2-40B4-BE49-F238E27FC236}">
                  <a16:creationId xmlns:a16="http://schemas.microsoft.com/office/drawing/2014/main" id="{0FF95E55-307F-4B9D-914C-FB7D0D5EA858}"/>
                </a:ext>
              </a:extLst>
            </p:cNvPr>
            <p:cNvSpPr>
              <a:spLocks/>
            </p:cNvSpPr>
            <p:nvPr/>
          </p:nvSpPr>
          <p:spPr bwMode="auto">
            <a:xfrm>
              <a:off x="-530" y="838"/>
              <a:ext cx="287" cy="134"/>
            </a:xfrm>
            <a:custGeom>
              <a:avLst/>
              <a:gdLst>
                <a:gd name="T0" fmla="*/ 0 w 287"/>
                <a:gd name="T1" fmla="*/ 134 h 134"/>
                <a:gd name="T2" fmla="*/ 287 w 287"/>
                <a:gd name="T3" fmla="*/ 134 h 134"/>
                <a:gd name="T4" fmla="*/ 287 w 287"/>
                <a:gd name="T5" fmla="*/ 90 h 134"/>
                <a:gd name="T6" fmla="*/ 287 w 287"/>
                <a:gd name="T7" fmla="*/ 0 h 134"/>
                <a:gd name="T8" fmla="*/ 0 w 287"/>
                <a:gd name="T9" fmla="*/ 0 h 134"/>
                <a:gd name="T10" fmla="*/ 0 w 287"/>
                <a:gd name="T11" fmla="*/ 90 h 134"/>
                <a:gd name="T12" fmla="*/ 0 w 287"/>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87" h="134">
                  <a:moveTo>
                    <a:pt x="0" y="134"/>
                  </a:moveTo>
                  <a:lnTo>
                    <a:pt x="287" y="134"/>
                  </a:lnTo>
                  <a:lnTo>
                    <a:pt x="287" y="90"/>
                  </a:lnTo>
                  <a:lnTo>
                    <a:pt x="287" y="0"/>
                  </a:lnTo>
                  <a:lnTo>
                    <a:pt x="0" y="0"/>
                  </a:lnTo>
                  <a:lnTo>
                    <a:pt x="0" y="90"/>
                  </a:lnTo>
                  <a:lnTo>
                    <a:pt x="0" y="134"/>
                  </a:lnTo>
                  <a:close/>
                </a:path>
              </a:pathLst>
            </a:custGeom>
            <a:noFill/>
            <a:ln w="19050"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37" name="Line 6">
              <a:extLst>
                <a:ext uri="{FF2B5EF4-FFF2-40B4-BE49-F238E27FC236}">
                  <a16:creationId xmlns:a16="http://schemas.microsoft.com/office/drawing/2014/main" id="{2924B2B9-313C-40E9-9B68-563BC992DA76}"/>
                </a:ext>
              </a:extLst>
            </p:cNvPr>
            <p:cNvSpPr>
              <a:spLocks noChangeShapeType="1"/>
            </p:cNvSpPr>
            <p:nvPr/>
          </p:nvSpPr>
          <p:spPr bwMode="auto">
            <a:xfrm>
              <a:off x="-339" y="838"/>
              <a:ext cx="0" cy="178"/>
            </a:xfrm>
            <a:prstGeom prst="line">
              <a:avLst/>
            </a:prstGeom>
            <a:noFill/>
            <a:ln w="19050"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38" name="Line 7">
              <a:extLst>
                <a:ext uri="{FF2B5EF4-FFF2-40B4-BE49-F238E27FC236}">
                  <a16:creationId xmlns:a16="http://schemas.microsoft.com/office/drawing/2014/main" id="{10B19CF9-5EEA-4C14-A78D-E0018EEBD97A}"/>
                </a:ext>
              </a:extLst>
            </p:cNvPr>
            <p:cNvSpPr>
              <a:spLocks noChangeShapeType="1"/>
            </p:cNvSpPr>
            <p:nvPr/>
          </p:nvSpPr>
          <p:spPr bwMode="auto">
            <a:xfrm flipV="1">
              <a:off x="-434" y="838"/>
              <a:ext cx="0" cy="178"/>
            </a:xfrm>
            <a:prstGeom prst="line">
              <a:avLst/>
            </a:prstGeom>
            <a:noFill/>
            <a:ln w="19050"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39" name="Line 8">
              <a:extLst>
                <a:ext uri="{FF2B5EF4-FFF2-40B4-BE49-F238E27FC236}">
                  <a16:creationId xmlns:a16="http://schemas.microsoft.com/office/drawing/2014/main" id="{5DF5A8B4-D651-4F29-BAC8-C53161780FA3}"/>
                </a:ext>
              </a:extLst>
            </p:cNvPr>
            <p:cNvSpPr>
              <a:spLocks noChangeShapeType="1"/>
            </p:cNvSpPr>
            <p:nvPr/>
          </p:nvSpPr>
          <p:spPr bwMode="auto">
            <a:xfrm>
              <a:off x="-530" y="928"/>
              <a:ext cx="287" cy="0"/>
            </a:xfrm>
            <a:prstGeom prst="line">
              <a:avLst/>
            </a:prstGeom>
            <a:noFill/>
            <a:ln w="19050"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40" name="Line 9">
              <a:extLst>
                <a:ext uri="{FF2B5EF4-FFF2-40B4-BE49-F238E27FC236}">
                  <a16:creationId xmlns:a16="http://schemas.microsoft.com/office/drawing/2014/main" id="{AAE9FE1D-BED0-4D7A-A276-996A54F5B497}"/>
                </a:ext>
              </a:extLst>
            </p:cNvPr>
            <p:cNvSpPr>
              <a:spLocks noChangeShapeType="1"/>
            </p:cNvSpPr>
            <p:nvPr/>
          </p:nvSpPr>
          <p:spPr bwMode="auto">
            <a:xfrm flipH="1">
              <a:off x="-530" y="884"/>
              <a:ext cx="287" cy="0"/>
            </a:xfrm>
            <a:prstGeom prst="line">
              <a:avLst/>
            </a:prstGeom>
            <a:noFill/>
            <a:ln w="19050"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41" name="Freeform 10">
              <a:extLst>
                <a:ext uri="{FF2B5EF4-FFF2-40B4-BE49-F238E27FC236}">
                  <a16:creationId xmlns:a16="http://schemas.microsoft.com/office/drawing/2014/main" id="{94B28DA9-68A1-4EB4-B75D-85C229BCAAB1}"/>
                </a:ext>
              </a:extLst>
            </p:cNvPr>
            <p:cNvSpPr>
              <a:spLocks/>
            </p:cNvSpPr>
            <p:nvPr/>
          </p:nvSpPr>
          <p:spPr bwMode="auto">
            <a:xfrm>
              <a:off x="-530" y="972"/>
              <a:ext cx="287" cy="44"/>
            </a:xfrm>
            <a:custGeom>
              <a:avLst/>
              <a:gdLst>
                <a:gd name="T0" fmla="*/ 0 w 287"/>
                <a:gd name="T1" fmla="*/ 0 h 44"/>
                <a:gd name="T2" fmla="*/ 0 w 287"/>
                <a:gd name="T3" fmla="*/ 44 h 44"/>
                <a:gd name="T4" fmla="*/ 287 w 287"/>
                <a:gd name="T5" fmla="*/ 44 h 44"/>
                <a:gd name="T6" fmla="*/ 287 w 287"/>
                <a:gd name="T7" fmla="*/ 0 h 44"/>
              </a:gdLst>
              <a:ahLst/>
              <a:cxnLst>
                <a:cxn ang="0">
                  <a:pos x="T0" y="T1"/>
                </a:cxn>
                <a:cxn ang="0">
                  <a:pos x="T2" y="T3"/>
                </a:cxn>
                <a:cxn ang="0">
                  <a:pos x="T4" y="T5"/>
                </a:cxn>
                <a:cxn ang="0">
                  <a:pos x="T6" y="T7"/>
                </a:cxn>
              </a:cxnLst>
              <a:rect l="0" t="0" r="r" b="b"/>
              <a:pathLst>
                <a:path w="287" h="44">
                  <a:moveTo>
                    <a:pt x="0" y="0"/>
                  </a:moveTo>
                  <a:lnTo>
                    <a:pt x="0" y="44"/>
                  </a:lnTo>
                  <a:lnTo>
                    <a:pt x="287" y="44"/>
                  </a:lnTo>
                  <a:lnTo>
                    <a:pt x="287" y="0"/>
                  </a:lnTo>
                </a:path>
              </a:pathLst>
            </a:custGeom>
            <a:noFill/>
            <a:ln w="19050"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42" name="Freeform 11">
              <a:extLst>
                <a:ext uri="{FF2B5EF4-FFF2-40B4-BE49-F238E27FC236}">
                  <a16:creationId xmlns:a16="http://schemas.microsoft.com/office/drawing/2014/main" id="{B883E714-BFCD-4A44-9A73-E4E0100606DB}"/>
                </a:ext>
              </a:extLst>
            </p:cNvPr>
            <p:cNvSpPr>
              <a:spLocks/>
            </p:cNvSpPr>
            <p:nvPr/>
          </p:nvSpPr>
          <p:spPr bwMode="auto">
            <a:xfrm>
              <a:off x="-434" y="709"/>
              <a:ext cx="326" cy="196"/>
            </a:xfrm>
            <a:custGeom>
              <a:avLst/>
              <a:gdLst>
                <a:gd name="T0" fmla="*/ 92 w 157"/>
                <a:gd name="T1" fmla="*/ 94 h 94"/>
                <a:gd name="T2" fmla="*/ 132 w 157"/>
                <a:gd name="T3" fmla="*/ 94 h 94"/>
                <a:gd name="T4" fmla="*/ 157 w 157"/>
                <a:gd name="T5" fmla="*/ 69 h 94"/>
                <a:gd name="T6" fmla="*/ 132 w 157"/>
                <a:gd name="T7" fmla="*/ 44 h 94"/>
                <a:gd name="T8" fmla="*/ 131 w 157"/>
                <a:gd name="T9" fmla="*/ 44 h 94"/>
                <a:gd name="T10" fmla="*/ 84 w 157"/>
                <a:gd name="T11" fmla="*/ 0 h 94"/>
                <a:gd name="T12" fmla="*/ 38 w 157"/>
                <a:gd name="T13" fmla="*/ 37 h 94"/>
                <a:gd name="T14" fmla="*/ 29 w 157"/>
                <a:gd name="T15" fmla="*/ 36 h 94"/>
                <a:gd name="T16" fmla="*/ 0 w 157"/>
                <a:gd name="T17"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94">
                  <a:moveTo>
                    <a:pt x="92" y="94"/>
                  </a:moveTo>
                  <a:cubicBezTo>
                    <a:pt x="111" y="94"/>
                    <a:pt x="129" y="94"/>
                    <a:pt x="132" y="94"/>
                  </a:cubicBezTo>
                  <a:cubicBezTo>
                    <a:pt x="146" y="94"/>
                    <a:pt x="157" y="83"/>
                    <a:pt x="157" y="69"/>
                  </a:cubicBezTo>
                  <a:cubicBezTo>
                    <a:pt x="157" y="55"/>
                    <a:pt x="146" y="44"/>
                    <a:pt x="132" y="44"/>
                  </a:cubicBezTo>
                  <a:cubicBezTo>
                    <a:pt x="132" y="44"/>
                    <a:pt x="132" y="44"/>
                    <a:pt x="131" y="44"/>
                  </a:cubicBezTo>
                  <a:cubicBezTo>
                    <a:pt x="130" y="20"/>
                    <a:pt x="109" y="0"/>
                    <a:pt x="84" y="0"/>
                  </a:cubicBezTo>
                  <a:cubicBezTo>
                    <a:pt x="62" y="0"/>
                    <a:pt x="43" y="16"/>
                    <a:pt x="38" y="37"/>
                  </a:cubicBezTo>
                  <a:cubicBezTo>
                    <a:pt x="35" y="36"/>
                    <a:pt x="32" y="36"/>
                    <a:pt x="29" y="36"/>
                  </a:cubicBezTo>
                  <a:cubicBezTo>
                    <a:pt x="14" y="36"/>
                    <a:pt x="1" y="47"/>
                    <a:pt x="0" y="62"/>
                  </a:cubicBezTo>
                </a:path>
              </a:pathLst>
            </a:custGeom>
            <a:noFill/>
            <a:ln w="19050"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46" name="TextBox 45">
            <a:extLst>
              <a:ext uri="{FF2B5EF4-FFF2-40B4-BE49-F238E27FC236}">
                <a16:creationId xmlns:a16="http://schemas.microsoft.com/office/drawing/2014/main" id="{8D3AF9DD-1692-4153-A998-60AF0DACB280}"/>
              </a:ext>
            </a:extLst>
          </p:cNvPr>
          <p:cNvSpPr txBox="1"/>
          <p:nvPr/>
        </p:nvSpPr>
        <p:spPr>
          <a:xfrm>
            <a:off x="3902552" y="3290861"/>
            <a:ext cx="958759"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Management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subnet</a:t>
            </a:r>
          </a:p>
        </p:txBody>
      </p:sp>
      <p:sp>
        <p:nvSpPr>
          <p:cNvPr id="48" name="TextBox 47">
            <a:extLst>
              <a:ext uri="{FF2B5EF4-FFF2-40B4-BE49-F238E27FC236}">
                <a16:creationId xmlns:a16="http://schemas.microsoft.com/office/drawing/2014/main" id="{78EED3C8-7F42-4AAE-ACF2-E3FEE38F2A79}"/>
              </a:ext>
            </a:extLst>
          </p:cNvPr>
          <p:cNvSpPr txBox="1"/>
          <p:nvPr/>
        </p:nvSpPr>
        <p:spPr>
          <a:xfrm>
            <a:off x="2200264" y="5373850"/>
            <a:ext cx="651140" cy="584775"/>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Hub</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49" name="Picture 48">
            <a:extLst>
              <a:ext uri="{FF2B5EF4-FFF2-40B4-BE49-F238E27FC236}">
                <a16:creationId xmlns:a16="http://schemas.microsoft.com/office/drawing/2014/main" id="{066AA1CD-FDCF-4C23-854D-845CABC3DC70}"/>
              </a:ext>
            </a:extLst>
          </p:cNvPr>
          <p:cNvPicPr>
            <a:picLocks noChangeAspect="1"/>
          </p:cNvPicPr>
          <p:nvPr/>
        </p:nvPicPr>
        <p:blipFill>
          <a:blip r:embed="rId9"/>
          <a:stretch>
            <a:fillRect/>
          </a:stretch>
        </p:blipFill>
        <p:spPr>
          <a:xfrm>
            <a:off x="689836" y="4440522"/>
            <a:ext cx="899401" cy="1109541"/>
          </a:xfrm>
          <a:prstGeom prst="rect">
            <a:avLst/>
          </a:prstGeom>
        </p:spPr>
      </p:pic>
      <p:cxnSp>
        <p:nvCxnSpPr>
          <p:cNvPr id="51" name="Connector: Elbow 50">
            <a:extLst>
              <a:ext uri="{FF2B5EF4-FFF2-40B4-BE49-F238E27FC236}">
                <a16:creationId xmlns:a16="http://schemas.microsoft.com/office/drawing/2014/main" id="{32D05989-8429-4F6E-97B6-249509C0CC2B}"/>
              </a:ext>
            </a:extLst>
          </p:cNvPr>
          <p:cNvCxnSpPr>
            <a:stCxn id="6" idx="3"/>
            <a:endCxn id="32" idx="3"/>
          </p:cNvCxnSpPr>
          <p:nvPr/>
        </p:nvCxnSpPr>
        <p:spPr>
          <a:xfrm flipH="1">
            <a:off x="5284292" y="2082728"/>
            <a:ext cx="2738" cy="2847800"/>
          </a:xfrm>
          <a:prstGeom prst="bentConnector3">
            <a:avLst>
              <a:gd name="adj1" fmla="val -3938276"/>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A3572E4-9502-40FD-AE68-A0FC6129C1F4}"/>
              </a:ext>
            </a:extLst>
          </p:cNvPr>
          <p:cNvCxnSpPr>
            <a:cxnSpLocks/>
          </p:cNvCxnSpPr>
          <p:nvPr/>
        </p:nvCxnSpPr>
        <p:spPr>
          <a:xfrm>
            <a:off x="5393666" y="3429000"/>
            <a:ext cx="250166"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ADF0B5D-A9B2-4B33-8882-8297D64845B5}"/>
              </a:ext>
            </a:extLst>
          </p:cNvPr>
          <p:cNvCxnSpPr>
            <a:cxnSpLocks/>
            <a:stCxn id="17" idx="3"/>
            <a:endCxn id="29" idx="1"/>
          </p:cNvCxnSpPr>
          <p:nvPr/>
        </p:nvCxnSpPr>
        <p:spPr>
          <a:xfrm flipV="1">
            <a:off x="1698377" y="2224781"/>
            <a:ext cx="821495" cy="2159"/>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044EE36-A027-43CD-82DB-4B3A9180C965}"/>
              </a:ext>
            </a:extLst>
          </p:cNvPr>
          <p:cNvCxnSpPr>
            <a:cxnSpLocks/>
            <a:stCxn id="30" idx="2"/>
            <a:endCxn id="29" idx="0"/>
          </p:cNvCxnSpPr>
          <p:nvPr/>
        </p:nvCxnSpPr>
        <p:spPr>
          <a:xfrm>
            <a:off x="2725419" y="1798261"/>
            <a:ext cx="5585" cy="215388"/>
          </a:xfrm>
          <a:prstGeom prst="straightConnector1">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EF3CDE1-3F66-4B61-8667-EEEF06E5D76C}"/>
              </a:ext>
            </a:extLst>
          </p:cNvPr>
          <p:cNvCxnSpPr>
            <a:cxnSpLocks/>
          </p:cNvCxnSpPr>
          <p:nvPr/>
        </p:nvCxnSpPr>
        <p:spPr>
          <a:xfrm>
            <a:off x="2725419" y="2435912"/>
            <a:ext cx="11897" cy="999922"/>
          </a:xfrm>
          <a:prstGeom prst="straightConnector1">
            <a:avLst/>
          </a:prstGeom>
          <a:ln w="190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3B0968D-402F-4260-A97C-E6476B230A10}"/>
              </a:ext>
            </a:extLst>
          </p:cNvPr>
          <p:cNvCxnSpPr>
            <a:cxnSpLocks/>
          </p:cNvCxnSpPr>
          <p:nvPr/>
        </p:nvCxnSpPr>
        <p:spPr>
          <a:xfrm>
            <a:off x="2722754" y="3435834"/>
            <a:ext cx="670957" cy="225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4430630C-F917-4373-937D-AD1D2133780E}"/>
              </a:ext>
            </a:extLst>
          </p:cNvPr>
          <p:cNvCxnSpPr>
            <a:stCxn id="6" idx="1"/>
            <a:endCxn id="30" idx="3"/>
          </p:cNvCxnSpPr>
          <p:nvPr/>
        </p:nvCxnSpPr>
        <p:spPr>
          <a:xfrm rot="10800000">
            <a:off x="2985584" y="1667456"/>
            <a:ext cx="374382" cy="415272"/>
          </a:xfrm>
          <a:prstGeom prst="bentConnector3">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A9BCD043-0C16-47FF-B51D-0F055C803E20}"/>
              </a:ext>
            </a:extLst>
          </p:cNvPr>
          <p:cNvCxnSpPr>
            <a:cxnSpLocks/>
          </p:cNvCxnSpPr>
          <p:nvPr/>
        </p:nvCxnSpPr>
        <p:spPr>
          <a:xfrm flipH="1">
            <a:off x="1589237" y="4439040"/>
            <a:ext cx="1770729" cy="437647"/>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BF5B76D-EE5C-4D3D-9ED6-A45779DA147D}"/>
              </a:ext>
            </a:extLst>
          </p:cNvPr>
          <p:cNvCxnSpPr>
            <a:cxnSpLocks/>
          </p:cNvCxnSpPr>
          <p:nvPr/>
        </p:nvCxnSpPr>
        <p:spPr>
          <a:xfrm flipH="1" flipV="1">
            <a:off x="1589237" y="4883703"/>
            <a:ext cx="1770729" cy="561192"/>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5" name="Picture 104">
            <a:extLst>
              <a:ext uri="{FF2B5EF4-FFF2-40B4-BE49-F238E27FC236}">
                <a16:creationId xmlns:a16="http://schemas.microsoft.com/office/drawing/2014/main" id="{CDBDCBB7-4885-4850-BE50-CAD00288A7F9}"/>
              </a:ext>
            </a:extLst>
          </p:cNvPr>
          <p:cNvPicPr>
            <a:picLocks noChangeAspect="1"/>
          </p:cNvPicPr>
          <p:nvPr/>
        </p:nvPicPr>
        <p:blipFill>
          <a:blip r:embed="rId8"/>
          <a:stretch>
            <a:fillRect/>
          </a:stretch>
        </p:blipFill>
        <p:spPr>
          <a:xfrm>
            <a:off x="6899541" y="1569644"/>
            <a:ext cx="509921" cy="509921"/>
          </a:xfrm>
          <a:prstGeom prst="rect">
            <a:avLst/>
          </a:prstGeom>
        </p:spPr>
      </p:pic>
      <p:pic>
        <p:nvPicPr>
          <p:cNvPr id="106" name="Picture 105">
            <a:extLst>
              <a:ext uri="{FF2B5EF4-FFF2-40B4-BE49-F238E27FC236}">
                <a16:creationId xmlns:a16="http://schemas.microsoft.com/office/drawing/2014/main" id="{5A00FC80-AF63-4F3E-8E05-C5FCE374B211}"/>
              </a:ext>
            </a:extLst>
          </p:cNvPr>
          <p:cNvPicPr>
            <a:picLocks noChangeAspect="1"/>
          </p:cNvPicPr>
          <p:nvPr/>
        </p:nvPicPr>
        <p:blipFill>
          <a:blip r:embed="rId8"/>
          <a:stretch>
            <a:fillRect/>
          </a:stretch>
        </p:blipFill>
        <p:spPr>
          <a:xfrm>
            <a:off x="6914310" y="2054438"/>
            <a:ext cx="509921" cy="509921"/>
          </a:xfrm>
          <a:prstGeom prst="rect">
            <a:avLst/>
          </a:prstGeom>
        </p:spPr>
      </p:pic>
      <p:pic>
        <p:nvPicPr>
          <p:cNvPr id="107" name="Picture 106">
            <a:extLst>
              <a:ext uri="{FF2B5EF4-FFF2-40B4-BE49-F238E27FC236}">
                <a16:creationId xmlns:a16="http://schemas.microsoft.com/office/drawing/2014/main" id="{4E7A3A75-B31A-4397-9EB1-5B3FC95C17BF}"/>
              </a:ext>
            </a:extLst>
          </p:cNvPr>
          <p:cNvPicPr>
            <a:picLocks noChangeAspect="1"/>
          </p:cNvPicPr>
          <p:nvPr/>
        </p:nvPicPr>
        <p:blipFill>
          <a:blip r:embed="rId8"/>
          <a:stretch>
            <a:fillRect/>
          </a:stretch>
        </p:blipFill>
        <p:spPr>
          <a:xfrm>
            <a:off x="6920980" y="2540273"/>
            <a:ext cx="509921" cy="509921"/>
          </a:xfrm>
          <a:prstGeom prst="rect">
            <a:avLst/>
          </a:prstGeom>
        </p:spPr>
      </p:pic>
      <p:sp>
        <p:nvSpPr>
          <p:cNvPr id="109" name="Rectangle 108">
            <a:extLst>
              <a:ext uri="{FF2B5EF4-FFF2-40B4-BE49-F238E27FC236}">
                <a16:creationId xmlns:a16="http://schemas.microsoft.com/office/drawing/2014/main" id="{4E0EDE05-6EE1-4DFA-9701-40BAF6D55951}"/>
              </a:ext>
            </a:extLst>
          </p:cNvPr>
          <p:cNvSpPr/>
          <p:nvPr/>
        </p:nvSpPr>
        <p:spPr>
          <a:xfrm>
            <a:off x="6134543" y="1146576"/>
            <a:ext cx="4715916" cy="2144285"/>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10" name="Rectangle 109">
            <a:extLst>
              <a:ext uri="{FF2B5EF4-FFF2-40B4-BE49-F238E27FC236}">
                <a16:creationId xmlns:a16="http://schemas.microsoft.com/office/drawing/2014/main" id="{3A9D8FE8-54A3-49A2-A3D0-B3C10AA9CB44}"/>
              </a:ext>
            </a:extLst>
          </p:cNvPr>
          <p:cNvSpPr/>
          <p:nvPr/>
        </p:nvSpPr>
        <p:spPr>
          <a:xfrm>
            <a:off x="6122219" y="3740594"/>
            <a:ext cx="4728240" cy="2218031"/>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11" name="Rectangle 110">
            <a:extLst>
              <a:ext uri="{FF2B5EF4-FFF2-40B4-BE49-F238E27FC236}">
                <a16:creationId xmlns:a16="http://schemas.microsoft.com/office/drawing/2014/main" id="{0FCC766A-E71F-4A54-9F43-9F773CFC985F}"/>
              </a:ext>
            </a:extLst>
          </p:cNvPr>
          <p:cNvSpPr/>
          <p:nvPr/>
        </p:nvSpPr>
        <p:spPr>
          <a:xfrm>
            <a:off x="6847174" y="1553956"/>
            <a:ext cx="640296" cy="1496238"/>
          </a:xfrm>
          <a:prstGeom prst="rect">
            <a:avLst/>
          </a:prstGeom>
          <a:noFill/>
          <a:ln w="1905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cxnSp>
        <p:nvCxnSpPr>
          <p:cNvPr id="114" name="Straight Arrow Connector 113">
            <a:extLst>
              <a:ext uri="{FF2B5EF4-FFF2-40B4-BE49-F238E27FC236}">
                <a16:creationId xmlns:a16="http://schemas.microsoft.com/office/drawing/2014/main" id="{B2E07903-EF7E-4599-89F4-D71FFD102941}"/>
              </a:ext>
            </a:extLst>
          </p:cNvPr>
          <p:cNvCxnSpPr>
            <a:cxnSpLocks/>
          </p:cNvCxnSpPr>
          <p:nvPr/>
        </p:nvCxnSpPr>
        <p:spPr>
          <a:xfrm flipV="1">
            <a:off x="6610460" y="1807070"/>
            <a:ext cx="282411" cy="51911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416FFD2-78EC-4E0B-95D1-A5BB296002B7}"/>
              </a:ext>
            </a:extLst>
          </p:cNvPr>
          <p:cNvPicPr>
            <a:picLocks noChangeAspect="1"/>
          </p:cNvPicPr>
          <p:nvPr/>
        </p:nvPicPr>
        <p:blipFill rotWithShape="1">
          <a:blip r:embed="rId10"/>
          <a:srcRect l="1" t="1" r="16933" b="14848"/>
          <a:stretch/>
        </p:blipFill>
        <p:spPr>
          <a:xfrm flipH="1">
            <a:off x="7394186" y="1283828"/>
            <a:ext cx="302125" cy="252823"/>
          </a:xfrm>
          <a:prstGeom prst="rect">
            <a:avLst/>
          </a:prstGeom>
        </p:spPr>
      </p:pic>
      <p:sp>
        <p:nvSpPr>
          <p:cNvPr id="116" name="TextBox 115">
            <a:extLst>
              <a:ext uri="{FF2B5EF4-FFF2-40B4-BE49-F238E27FC236}">
                <a16:creationId xmlns:a16="http://schemas.microsoft.com/office/drawing/2014/main" id="{16316266-987C-4F68-9B3E-3094F17E71E5}"/>
              </a:ext>
            </a:extLst>
          </p:cNvPr>
          <p:cNvSpPr txBox="1"/>
          <p:nvPr/>
        </p:nvSpPr>
        <p:spPr>
          <a:xfrm>
            <a:off x="6517214" y="1183274"/>
            <a:ext cx="823994"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Web tier</a:t>
            </a:r>
          </a:p>
        </p:txBody>
      </p:sp>
      <p:cxnSp>
        <p:nvCxnSpPr>
          <p:cNvPr id="118" name="Straight Arrow Connector 117">
            <a:extLst>
              <a:ext uri="{FF2B5EF4-FFF2-40B4-BE49-F238E27FC236}">
                <a16:creationId xmlns:a16="http://schemas.microsoft.com/office/drawing/2014/main" id="{4EEBEAF2-F511-4E80-A8BF-6785AB23C714}"/>
              </a:ext>
            </a:extLst>
          </p:cNvPr>
          <p:cNvCxnSpPr>
            <a:cxnSpLocks/>
            <a:endCxn id="107" idx="1"/>
          </p:cNvCxnSpPr>
          <p:nvPr/>
        </p:nvCxnSpPr>
        <p:spPr>
          <a:xfrm>
            <a:off x="6625229" y="2318673"/>
            <a:ext cx="295751" cy="47656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118FAE1-CA3F-4D01-A6F6-B28E080C51DD}"/>
              </a:ext>
            </a:extLst>
          </p:cNvPr>
          <p:cNvCxnSpPr>
            <a:cxnSpLocks/>
            <a:stCxn id="3" idx="3"/>
            <a:endCxn id="106" idx="1"/>
          </p:cNvCxnSpPr>
          <p:nvPr/>
        </p:nvCxnSpPr>
        <p:spPr>
          <a:xfrm flipV="1">
            <a:off x="6610460" y="2309399"/>
            <a:ext cx="303850" cy="1678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194BD83F-2C9E-43FA-8E6C-32176CE939AF}"/>
              </a:ext>
            </a:extLst>
          </p:cNvPr>
          <p:cNvSpPr/>
          <p:nvPr/>
        </p:nvSpPr>
        <p:spPr>
          <a:xfrm>
            <a:off x="7780084" y="1428282"/>
            <a:ext cx="1353581" cy="1799356"/>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a:ln>
                <a:noFill/>
              </a:ln>
              <a:solidFill>
                <a:prstClr val="white"/>
              </a:solidFill>
              <a:effectLst/>
              <a:uLnTx/>
              <a:uFillTx/>
              <a:latin typeface="Arial"/>
              <a:ea typeface="+mn-ea"/>
              <a:cs typeface="+mn-cs"/>
            </a:endParaRPr>
          </a:p>
        </p:txBody>
      </p:sp>
      <p:pic>
        <p:nvPicPr>
          <p:cNvPr id="125" name="Picture 124">
            <a:extLst>
              <a:ext uri="{FF2B5EF4-FFF2-40B4-BE49-F238E27FC236}">
                <a16:creationId xmlns:a16="http://schemas.microsoft.com/office/drawing/2014/main" id="{111064FF-7A9B-4CA4-B20A-21DD7D0B22B0}"/>
              </a:ext>
            </a:extLst>
          </p:cNvPr>
          <p:cNvPicPr>
            <a:picLocks noChangeAspect="1"/>
          </p:cNvPicPr>
          <p:nvPr/>
        </p:nvPicPr>
        <p:blipFill>
          <a:blip r:embed="rId3"/>
          <a:stretch>
            <a:fillRect/>
          </a:stretch>
        </p:blipFill>
        <p:spPr>
          <a:xfrm>
            <a:off x="7751934" y="2106579"/>
            <a:ext cx="438145" cy="438145"/>
          </a:xfrm>
          <a:prstGeom prst="rect">
            <a:avLst/>
          </a:prstGeom>
        </p:spPr>
      </p:pic>
      <p:pic>
        <p:nvPicPr>
          <p:cNvPr id="126" name="Picture 125">
            <a:extLst>
              <a:ext uri="{FF2B5EF4-FFF2-40B4-BE49-F238E27FC236}">
                <a16:creationId xmlns:a16="http://schemas.microsoft.com/office/drawing/2014/main" id="{F8C15BFB-160B-4B12-B1AE-267639229CCA}"/>
              </a:ext>
            </a:extLst>
          </p:cNvPr>
          <p:cNvPicPr>
            <a:picLocks noChangeAspect="1"/>
          </p:cNvPicPr>
          <p:nvPr/>
        </p:nvPicPr>
        <p:blipFill>
          <a:blip r:embed="rId8"/>
          <a:stretch>
            <a:fillRect/>
          </a:stretch>
        </p:blipFill>
        <p:spPr>
          <a:xfrm>
            <a:off x="8479160" y="1569112"/>
            <a:ext cx="509921" cy="509921"/>
          </a:xfrm>
          <a:prstGeom prst="rect">
            <a:avLst/>
          </a:prstGeom>
        </p:spPr>
      </p:pic>
      <p:pic>
        <p:nvPicPr>
          <p:cNvPr id="127" name="Picture 126">
            <a:extLst>
              <a:ext uri="{FF2B5EF4-FFF2-40B4-BE49-F238E27FC236}">
                <a16:creationId xmlns:a16="http://schemas.microsoft.com/office/drawing/2014/main" id="{0EEEF77E-35FF-4EC7-9901-B4509711EB68}"/>
              </a:ext>
            </a:extLst>
          </p:cNvPr>
          <p:cNvPicPr>
            <a:picLocks noChangeAspect="1"/>
          </p:cNvPicPr>
          <p:nvPr/>
        </p:nvPicPr>
        <p:blipFill>
          <a:blip r:embed="rId8"/>
          <a:stretch>
            <a:fillRect/>
          </a:stretch>
        </p:blipFill>
        <p:spPr>
          <a:xfrm>
            <a:off x="8493929" y="2053906"/>
            <a:ext cx="509921" cy="509921"/>
          </a:xfrm>
          <a:prstGeom prst="rect">
            <a:avLst/>
          </a:prstGeom>
        </p:spPr>
      </p:pic>
      <p:pic>
        <p:nvPicPr>
          <p:cNvPr id="128" name="Picture 127">
            <a:extLst>
              <a:ext uri="{FF2B5EF4-FFF2-40B4-BE49-F238E27FC236}">
                <a16:creationId xmlns:a16="http://schemas.microsoft.com/office/drawing/2014/main" id="{158115EA-0599-4E17-8D7A-1CF78656E514}"/>
              </a:ext>
            </a:extLst>
          </p:cNvPr>
          <p:cNvPicPr>
            <a:picLocks noChangeAspect="1"/>
          </p:cNvPicPr>
          <p:nvPr/>
        </p:nvPicPr>
        <p:blipFill>
          <a:blip r:embed="rId8"/>
          <a:stretch>
            <a:fillRect/>
          </a:stretch>
        </p:blipFill>
        <p:spPr>
          <a:xfrm>
            <a:off x="8500599" y="2539741"/>
            <a:ext cx="509921" cy="509921"/>
          </a:xfrm>
          <a:prstGeom prst="rect">
            <a:avLst/>
          </a:prstGeom>
        </p:spPr>
      </p:pic>
      <p:sp>
        <p:nvSpPr>
          <p:cNvPr id="130" name="Rectangle 129">
            <a:extLst>
              <a:ext uri="{FF2B5EF4-FFF2-40B4-BE49-F238E27FC236}">
                <a16:creationId xmlns:a16="http://schemas.microsoft.com/office/drawing/2014/main" id="{98819346-18BC-4F27-9B14-B53865566F94}"/>
              </a:ext>
            </a:extLst>
          </p:cNvPr>
          <p:cNvSpPr/>
          <p:nvPr/>
        </p:nvSpPr>
        <p:spPr>
          <a:xfrm>
            <a:off x="8426793" y="1553424"/>
            <a:ext cx="640296" cy="1496238"/>
          </a:xfrm>
          <a:prstGeom prst="rect">
            <a:avLst/>
          </a:prstGeom>
          <a:noFill/>
          <a:ln w="1905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cxnSp>
        <p:nvCxnSpPr>
          <p:cNvPr id="131" name="Straight Arrow Connector 130">
            <a:extLst>
              <a:ext uri="{FF2B5EF4-FFF2-40B4-BE49-F238E27FC236}">
                <a16:creationId xmlns:a16="http://schemas.microsoft.com/office/drawing/2014/main" id="{81286155-FD04-43D6-80EC-B2A02BD9F0F0}"/>
              </a:ext>
            </a:extLst>
          </p:cNvPr>
          <p:cNvCxnSpPr>
            <a:cxnSpLocks/>
          </p:cNvCxnSpPr>
          <p:nvPr/>
        </p:nvCxnSpPr>
        <p:spPr>
          <a:xfrm flipV="1">
            <a:off x="8190079" y="1806538"/>
            <a:ext cx="282411" cy="51911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32" name="Picture 131">
            <a:extLst>
              <a:ext uri="{FF2B5EF4-FFF2-40B4-BE49-F238E27FC236}">
                <a16:creationId xmlns:a16="http://schemas.microsoft.com/office/drawing/2014/main" id="{706A5FC8-DB32-45BD-A928-F1C9E4B99197}"/>
              </a:ext>
            </a:extLst>
          </p:cNvPr>
          <p:cNvPicPr>
            <a:picLocks noChangeAspect="1"/>
          </p:cNvPicPr>
          <p:nvPr/>
        </p:nvPicPr>
        <p:blipFill rotWithShape="1">
          <a:blip r:embed="rId10"/>
          <a:srcRect l="1" t="1" r="16933" b="14848"/>
          <a:stretch/>
        </p:blipFill>
        <p:spPr>
          <a:xfrm flipH="1">
            <a:off x="8954755" y="1288326"/>
            <a:ext cx="302125" cy="252823"/>
          </a:xfrm>
          <a:prstGeom prst="rect">
            <a:avLst/>
          </a:prstGeom>
        </p:spPr>
      </p:pic>
      <p:sp>
        <p:nvSpPr>
          <p:cNvPr id="133" name="TextBox 132">
            <a:extLst>
              <a:ext uri="{FF2B5EF4-FFF2-40B4-BE49-F238E27FC236}">
                <a16:creationId xmlns:a16="http://schemas.microsoft.com/office/drawing/2014/main" id="{6535FB0B-CE3D-4CBE-8278-4DEE766B92A9}"/>
              </a:ext>
            </a:extLst>
          </p:cNvPr>
          <p:cNvSpPr txBox="1"/>
          <p:nvPr/>
        </p:nvSpPr>
        <p:spPr>
          <a:xfrm>
            <a:off x="7952314" y="1216075"/>
            <a:ext cx="1068609"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Business tier</a:t>
            </a:r>
          </a:p>
        </p:txBody>
      </p:sp>
      <p:cxnSp>
        <p:nvCxnSpPr>
          <p:cNvPr id="134" name="Straight Arrow Connector 133">
            <a:extLst>
              <a:ext uri="{FF2B5EF4-FFF2-40B4-BE49-F238E27FC236}">
                <a16:creationId xmlns:a16="http://schemas.microsoft.com/office/drawing/2014/main" id="{384465DF-DBD9-41CA-8AF3-51F7F939BAD7}"/>
              </a:ext>
            </a:extLst>
          </p:cNvPr>
          <p:cNvCxnSpPr>
            <a:cxnSpLocks/>
            <a:endCxn id="128" idx="1"/>
          </p:cNvCxnSpPr>
          <p:nvPr/>
        </p:nvCxnSpPr>
        <p:spPr>
          <a:xfrm>
            <a:off x="8204848" y="2318141"/>
            <a:ext cx="295751" cy="47656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2A1531EB-8820-43FE-999B-A96CB2D0BCD7}"/>
              </a:ext>
            </a:extLst>
          </p:cNvPr>
          <p:cNvCxnSpPr>
            <a:cxnSpLocks/>
            <a:stCxn id="125" idx="3"/>
            <a:endCxn id="127" idx="1"/>
          </p:cNvCxnSpPr>
          <p:nvPr/>
        </p:nvCxnSpPr>
        <p:spPr>
          <a:xfrm flipV="1">
            <a:off x="8190079" y="2308867"/>
            <a:ext cx="303850" cy="1678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1EE67E40-8F0A-4D78-9D80-46BD8B2F13F5}"/>
              </a:ext>
            </a:extLst>
          </p:cNvPr>
          <p:cNvSpPr/>
          <p:nvPr/>
        </p:nvSpPr>
        <p:spPr>
          <a:xfrm>
            <a:off x="9347896" y="1425973"/>
            <a:ext cx="1353581" cy="1799356"/>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a:ln>
                <a:noFill/>
              </a:ln>
              <a:solidFill>
                <a:prstClr val="white"/>
              </a:solidFill>
              <a:effectLst/>
              <a:uLnTx/>
              <a:uFillTx/>
              <a:latin typeface="Arial"/>
              <a:ea typeface="+mn-ea"/>
              <a:cs typeface="+mn-cs"/>
            </a:endParaRPr>
          </a:p>
        </p:txBody>
      </p:sp>
      <p:pic>
        <p:nvPicPr>
          <p:cNvPr id="137" name="Picture 136">
            <a:extLst>
              <a:ext uri="{FF2B5EF4-FFF2-40B4-BE49-F238E27FC236}">
                <a16:creationId xmlns:a16="http://schemas.microsoft.com/office/drawing/2014/main" id="{493EA7CF-D243-41BB-8552-6FF3DDA9C5B8}"/>
              </a:ext>
            </a:extLst>
          </p:cNvPr>
          <p:cNvPicPr>
            <a:picLocks noChangeAspect="1"/>
          </p:cNvPicPr>
          <p:nvPr/>
        </p:nvPicPr>
        <p:blipFill>
          <a:blip r:embed="rId3"/>
          <a:stretch>
            <a:fillRect/>
          </a:stretch>
        </p:blipFill>
        <p:spPr>
          <a:xfrm>
            <a:off x="9319746" y="2104270"/>
            <a:ext cx="438145" cy="438145"/>
          </a:xfrm>
          <a:prstGeom prst="rect">
            <a:avLst/>
          </a:prstGeom>
        </p:spPr>
      </p:pic>
      <p:pic>
        <p:nvPicPr>
          <p:cNvPr id="138" name="Picture 137">
            <a:extLst>
              <a:ext uri="{FF2B5EF4-FFF2-40B4-BE49-F238E27FC236}">
                <a16:creationId xmlns:a16="http://schemas.microsoft.com/office/drawing/2014/main" id="{64B69FA6-88A5-49E6-B35D-11B9E69FF1BC}"/>
              </a:ext>
            </a:extLst>
          </p:cNvPr>
          <p:cNvPicPr>
            <a:picLocks noChangeAspect="1"/>
          </p:cNvPicPr>
          <p:nvPr/>
        </p:nvPicPr>
        <p:blipFill>
          <a:blip r:embed="rId8"/>
          <a:stretch>
            <a:fillRect/>
          </a:stretch>
        </p:blipFill>
        <p:spPr>
          <a:xfrm>
            <a:off x="10046972" y="1566803"/>
            <a:ext cx="509921" cy="509921"/>
          </a:xfrm>
          <a:prstGeom prst="rect">
            <a:avLst/>
          </a:prstGeom>
        </p:spPr>
      </p:pic>
      <p:pic>
        <p:nvPicPr>
          <p:cNvPr id="139" name="Picture 138">
            <a:extLst>
              <a:ext uri="{FF2B5EF4-FFF2-40B4-BE49-F238E27FC236}">
                <a16:creationId xmlns:a16="http://schemas.microsoft.com/office/drawing/2014/main" id="{CC1A0425-3DF3-4093-8F29-F4C902D5F6FD}"/>
              </a:ext>
            </a:extLst>
          </p:cNvPr>
          <p:cNvPicPr>
            <a:picLocks noChangeAspect="1"/>
          </p:cNvPicPr>
          <p:nvPr/>
        </p:nvPicPr>
        <p:blipFill>
          <a:blip r:embed="rId8"/>
          <a:stretch>
            <a:fillRect/>
          </a:stretch>
        </p:blipFill>
        <p:spPr>
          <a:xfrm>
            <a:off x="10061741" y="2051597"/>
            <a:ext cx="509921" cy="509921"/>
          </a:xfrm>
          <a:prstGeom prst="rect">
            <a:avLst/>
          </a:prstGeom>
        </p:spPr>
      </p:pic>
      <p:pic>
        <p:nvPicPr>
          <p:cNvPr id="140" name="Picture 139">
            <a:extLst>
              <a:ext uri="{FF2B5EF4-FFF2-40B4-BE49-F238E27FC236}">
                <a16:creationId xmlns:a16="http://schemas.microsoft.com/office/drawing/2014/main" id="{360E4E46-9666-4F1A-B290-AF9E52F3B319}"/>
              </a:ext>
            </a:extLst>
          </p:cNvPr>
          <p:cNvPicPr>
            <a:picLocks noChangeAspect="1"/>
          </p:cNvPicPr>
          <p:nvPr/>
        </p:nvPicPr>
        <p:blipFill>
          <a:blip r:embed="rId8"/>
          <a:stretch>
            <a:fillRect/>
          </a:stretch>
        </p:blipFill>
        <p:spPr>
          <a:xfrm>
            <a:off x="10068411" y="2537432"/>
            <a:ext cx="509921" cy="509921"/>
          </a:xfrm>
          <a:prstGeom prst="rect">
            <a:avLst/>
          </a:prstGeom>
        </p:spPr>
      </p:pic>
      <p:sp>
        <p:nvSpPr>
          <p:cNvPr id="142" name="Rectangle 141">
            <a:extLst>
              <a:ext uri="{FF2B5EF4-FFF2-40B4-BE49-F238E27FC236}">
                <a16:creationId xmlns:a16="http://schemas.microsoft.com/office/drawing/2014/main" id="{DDCEA5EB-EB86-44BD-A593-256E3BFC75A5}"/>
              </a:ext>
            </a:extLst>
          </p:cNvPr>
          <p:cNvSpPr/>
          <p:nvPr/>
        </p:nvSpPr>
        <p:spPr>
          <a:xfrm>
            <a:off x="9994605" y="1551115"/>
            <a:ext cx="640296" cy="1496238"/>
          </a:xfrm>
          <a:prstGeom prst="rect">
            <a:avLst/>
          </a:prstGeom>
          <a:noFill/>
          <a:ln w="1905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cxnSp>
        <p:nvCxnSpPr>
          <p:cNvPr id="143" name="Straight Arrow Connector 142">
            <a:extLst>
              <a:ext uri="{FF2B5EF4-FFF2-40B4-BE49-F238E27FC236}">
                <a16:creationId xmlns:a16="http://schemas.microsoft.com/office/drawing/2014/main" id="{7F5F00B9-D0A3-47EE-8B6D-C535F7D1F3AA}"/>
              </a:ext>
            </a:extLst>
          </p:cNvPr>
          <p:cNvCxnSpPr>
            <a:cxnSpLocks/>
          </p:cNvCxnSpPr>
          <p:nvPr/>
        </p:nvCxnSpPr>
        <p:spPr>
          <a:xfrm flipV="1">
            <a:off x="9757891" y="1804229"/>
            <a:ext cx="282411" cy="51911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44" name="Picture 143">
            <a:extLst>
              <a:ext uri="{FF2B5EF4-FFF2-40B4-BE49-F238E27FC236}">
                <a16:creationId xmlns:a16="http://schemas.microsoft.com/office/drawing/2014/main" id="{52D47961-3005-4518-B712-8D348902A67A}"/>
              </a:ext>
            </a:extLst>
          </p:cNvPr>
          <p:cNvPicPr>
            <a:picLocks noChangeAspect="1"/>
          </p:cNvPicPr>
          <p:nvPr/>
        </p:nvPicPr>
        <p:blipFill rotWithShape="1">
          <a:blip r:embed="rId10"/>
          <a:srcRect l="1" t="1" r="16933" b="14848"/>
          <a:stretch/>
        </p:blipFill>
        <p:spPr>
          <a:xfrm flipH="1">
            <a:off x="10541617" y="1324117"/>
            <a:ext cx="302125" cy="252823"/>
          </a:xfrm>
          <a:prstGeom prst="rect">
            <a:avLst/>
          </a:prstGeom>
        </p:spPr>
      </p:pic>
      <p:sp>
        <p:nvSpPr>
          <p:cNvPr id="145" name="TextBox 144">
            <a:extLst>
              <a:ext uri="{FF2B5EF4-FFF2-40B4-BE49-F238E27FC236}">
                <a16:creationId xmlns:a16="http://schemas.microsoft.com/office/drawing/2014/main" id="{CDDFB0DC-5BC1-4153-8399-A8FE84F9A639}"/>
              </a:ext>
            </a:extLst>
          </p:cNvPr>
          <p:cNvSpPr txBox="1"/>
          <p:nvPr/>
        </p:nvSpPr>
        <p:spPr>
          <a:xfrm>
            <a:off x="9664645" y="1223563"/>
            <a:ext cx="823994"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Data tier</a:t>
            </a:r>
          </a:p>
        </p:txBody>
      </p:sp>
      <p:cxnSp>
        <p:nvCxnSpPr>
          <p:cNvPr id="146" name="Straight Arrow Connector 145">
            <a:extLst>
              <a:ext uri="{FF2B5EF4-FFF2-40B4-BE49-F238E27FC236}">
                <a16:creationId xmlns:a16="http://schemas.microsoft.com/office/drawing/2014/main" id="{550ACDA3-CE42-4858-89A3-9A5B5CBBC6F1}"/>
              </a:ext>
            </a:extLst>
          </p:cNvPr>
          <p:cNvCxnSpPr>
            <a:cxnSpLocks/>
            <a:endCxn id="140" idx="1"/>
          </p:cNvCxnSpPr>
          <p:nvPr/>
        </p:nvCxnSpPr>
        <p:spPr>
          <a:xfrm>
            <a:off x="9772660" y="2315832"/>
            <a:ext cx="295751" cy="47656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1143F74E-A28A-49FD-8229-11D0C4C59D5F}"/>
              </a:ext>
            </a:extLst>
          </p:cNvPr>
          <p:cNvCxnSpPr>
            <a:cxnSpLocks/>
            <a:stCxn id="137" idx="3"/>
            <a:endCxn id="139" idx="1"/>
          </p:cNvCxnSpPr>
          <p:nvPr/>
        </p:nvCxnSpPr>
        <p:spPr>
          <a:xfrm flipV="1">
            <a:off x="9757891" y="2306558"/>
            <a:ext cx="303850" cy="1678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A30C4C05-A6D6-4619-9EE1-5C79C2B66AE1}"/>
              </a:ext>
            </a:extLst>
          </p:cNvPr>
          <p:cNvCxnSpPr>
            <a:cxnSpLocks/>
            <a:stCxn id="112" idx="3"/>
            <a:endCxn id="125" idx="1"/>
          </p:cNvCxnSpPr>
          <p:nvPr/>
        </p:nvCxnSpPr>
        <p:spPr>
          <a:xfrm flipV="1">
            <a:off x="7554046" y="2325652"/>
            <a:ext cx="197888" cy="284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F142BED-3A26-4CC8-89BA-CFC926687619}"/>
              </a:ext>
            </a:extLst>
          </p:cNvPr>
          <p:cNvCxnSpPr>
            <a:cxnSpLocks/>
          </p:cNvCxnSpPr>
          <p:nvPr/>
        </p:nvCxnSpPr>
        <p:spPr>
          <a:xfrm flipV="1">
            <a:off x="9155104" y="2357961"/>
            <a:ext cx="197888" cy="284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54" name="Picture 153">
            <a:extLst>
              <a:ext uri="{FF2B5EF4-FFF2-40B4-BE49-F238E27FC236}">
                <a16:creationId xmlns:a16="http://schemas.microsoft.com/office/drawing/2014/main" id="{07968DD8-C1AE-472C-B2D1-E1D1EE5CD980}"/>
              </a:ext>
            </a:extLst>
          </p:cNvPr>
          <p:cNvPicPr>
            <a:picLocks noChangeAspect="1"/>
          </p:cNvPicPr>
          <p:nvPr/>
        </p:nvPicPr>
        <p:blipFill>
          <a:blip r:embed="rId11"/>
          <a:stretch>
            <a:fillRect/>
          </a:stretch>
        </p:blipFill>
        <p:spPr>
          <a:xfrm>
            <a:off x="5933331" y="3129603"/>
            <a:ext cx="409524" cy="295238"/>
          </a:xfrm>
          <a:prstGeom prst="rect">
            <a:avLst/>
          </a:prstGeom>
        </p:spPr>
      </p:pic>
      <p:pic>
        <p:nvPicPr>
          <p:cNvPr id="157" name="Picture 156">
            <a:extLst>
              <a:ext uri="{FF2B5EF4-FFF2-40B4-BE49-F238E27FC236}">
                <a16:creationId xmlns:a16="http://schemas.microsoft.com/office/drawing/2014/main" id="{C7BEEDEA-1AEE-4AA2-B00B-10D8C656810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27936" y="4064485"/>
            <a:ext cx="983967" cy="983967"/>
          </a:xfrm>
          <a:prstGeom prst="rect">
            <a:avLst/>
          </a:prstGeom>
        </p:spPr>
      </p:pic>
      <p:pic>
        <p:nvPicPr>
          <p:cNvPr id="156" name="Picture 155">
            <a:extLst>
              <a:ext uri="{FF2B5EF4-FFF2-40B4-BE49-F238E27FC236}">
                <a16:creationId xmlns:a16="http://schemas.microsoft.com/office/drawing/2014/main" id="{4AB02F75-CCE7-4B25-8068-6E8048BA2821}"/>
              </a:ext>
            </a:extLst>
          </p:cNvPr>
          <p:cNvPicPr>
            <a:picLocks noChangeAspect="1"/>
          </p:cNvPicPr>
          <p:nvPr/>
        </p:nvPicPr>
        <p:blipFill>
          <a:blip r:embed="rId11"/>
          <a:stretch>
            <a:fillRect/>
          </a:stretch>
        </p:blipFill>
        <p:spPr>
          <a:xfrm>
            <a:off x="6024371" y="5814244"/>
            <a:ext cx="409524" cy="295238"/>
          </a:xfrm>
          <a:prstGeom prst="rect">
            <a:avLst/>
          </a:prstGeom>
        </p:spPr>
      </p:pic>
      <p:sp>
        <p:nvSpPr>
          <p:cNvPr id="161" name="Rectangle 160">
            <a:extLst>
              <a:ext uri="{FF2B5EF4-FFF2-40B4-BE49-F238E27FC236}">
                <a16:creationId xmlns:a16="http://schemas.microsoft.com/office/drawing/2014/main" id="{C2B418F3-3558-4FEE-86BA-91E51F08F40B}"/>
              </a:ext>
            </a:extLst>
          </p:cNvPr>
          <p:cNvSpPr/>
          <p:nvPr/>
        </p:nvSpPr>
        <p:spPr>
          <a:xfrm>
            <a:off x="8536053" y="3870561"/>
            <a:ext cx="2213746" cy="1555933"/>
          </a:xfrm>
          <a:prstGeom prst="rect">
            <a:avLst/>
          </a:prstGeom>
          <a:solidFill>
            <a:schemeClr val="bg1">
              <a:lumMod val="95000"/>
            </a:schemeClr>
          </a:solidFill>
          <a:ln w="19050" algn="ctr">
            <a:solidFill>
              <a:schemeClr val="bg1">
                <a:lumMod val="75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a:ln>
                <a:noFill/>
              </a:ln>
              <a:solidFill>
                <a:prstClr val="white"/>
              </a:solidFill>
              <a:effectLst/>
              <a:uLnTx/>
              <a:uFillTx/>
              <a:latin typeface="Arial"/>
              <a:ea typeface="+mn-ea"/>
              <a:cs typeface="+mn-cs"/>
            </a:endParaRPr>
          </a:p>
        </p:txBody>
      </p:sp>
      <p:pic>
        <p:nvPicPr>
          <p:cNvPr id="162" name="Picture 2" descr="Image result for Azure SQL">
            <a:extLst>
              <a:ext uri="{FF2B5EF4-FFF2-40B4-BE49-F238E27FC236}">
                <a16:creationId xmlns:a16="http://schemas.microsoft.com/office/drawing/2014/main" id="{11A26FF5-34B2-45C5-993C-D031352F2A8C}"/>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254048" y="4076763"/>
            <a:ext cx="971689" cy="971689"/>
          </a:xfrm>
          <a:prstGeom prst="rect">
            <a:avLst/>
          </a:prstGeom>
          <a:noFill/>
          <a:extLst>
            <a:ext uri="{909E8E84-426E-40DD-AFC4-6F175D3DCCD1}">
              <a14:hiddenFill xmlns:a14="http://schemas.microsoft.com/office/drawing/2010/main">
                <a:solidFill>
                  <a:srgbClr val="FFFFFF"/>
                </a:solidFill>
              </a14:hiddenFill>
            </a:ext>
          </a:extLst>
        </p:spPr>
      </p:pic>
      <p:sp>
        <p:nvSpPr>
          <p:cNvPr id="163" name="TextBox 162">
            <a:extLst>
              <a:ext uri="{FF2B5EF4-FFF2-40B4-BE49-F238E27FC236}">
                <a16:creationId xmlns:a16="http://schemas.microsoft.com/office/drawing/2014/main" id="{AA50334E-E7D7-4AE9-9ECB-F10FFC0C4D12}"/>
              </a:ext>
            </a:extLst>
          </p:cNvPr>
          <p:cNvSpPr txBox="1"/>
          <p:nvPr/>
        </p:nvSpPr>
        <p:spPr>
          <a:xfrm>
            <a:off x="6820031" y="5093170"/>
            <a:ext cx="1079142" cy="261610"/>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App Services</a:t>
            </a:r>
          </a:p>
        </p:txBody>
      </p:sp>
      <p:sp>
        <p:nvSpPr>
          <p:cNvPr id="164" name="TextBox 163">
            <a:extLst>
              <a:ext uri="{FF2B5EF4-FFF2-40B4-BE49-F238E27FC236}">
                <a16:creationId xmlns:a16="http://schemas.microsoft.com/office/drawing/2014/main" id="{3D354EBE-EC0C-4B7E-93F9-08A9A5E92174}"/>
              </a:ext>
            </a:extLst>
          </p:cNvPr>
          <p:cNvSpPr txBox="1"/>
          <p:nvPr/>
        </p:nvSpPr>
        <p:spPr>
          <a:xfrm>
            <a:off x="9031738" y="5112573"/>
            <a:ext cx="1463862" cy="261610"/>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Managed Database</a:t>
            </a:r>
          </a:p>
        </p:txBody>
      </p:sp>
      <p:pic>
        <p:nvPicPr>
          <p:cNvPr id="165" name="Picture 164">
            <a:extLst>
              <a:ext uri="{FF2B5EF4-FFF2-40B4-BE49-F238E27FC236}">
                <a16:creationId xmlns:a16="http://schemas.microsoft.com/office/drawing/2014/main" id="{0F63F916-40FE-41A3-B134-BEEDD5B9AB61}"/>
              </a:ext>
            </a:extLst>
          </p:cNvPr>
          <p:cNvPicPr>
            <a:picLocks noChangeAspect="1"/>
          </p:cNvPicPr>
          <p:nvPr/>
        </p:nvPicPr>
        <p:blipFill rotWithShape="1">
          <a:blip r:embed="rId10"/>
          <a:srcRect l="1" t="1" r="16933" b="14848"/>
          <a:stretch/>
        </p:blipFill>
        <p:spPr>
          <a:xfrm flipH="1">
            <a:off x="8199943" y="3760423"/>
            <a:ext cx="302125" cy="252823"/>
          </a:xfrm>
          <a:prstGeom prst="rect">
            <a:avLst/>
          </a:prstGeom>
        </p:spPr>
      </p:pic>
      <p:pic>
        <p:nvPicPr>
          <p:cNvPr id="166" name="Picture 165">
            <a:extLst>
              <a:ext uri="{FF2B5EF4-FFF2-40B4-BE49-F238E27FC236}">
                <a16:creationId xmlns:a16="http://schemas.microsoft.com/office/drawing/2014/main" id="{30A05144-3CCC-41F6-8736-44E189CC31D8}"/>
              </a:ext>
            </a:extLst>
          </p:cNvPr>
          <p:cNvPicPr>
            <a:picLocks noChangeAspect="1"/>
          </p:cNvPicPr>
          <p:nvPr/>
        </p:nvPicPr>
        <p:blipFill rotWithShape="1">
          <a:blip r:embed="rId10"/>
          <a:srcRect l="1" t="1" r="16933" b="14848"/>
          <a:stretch/>
        </p:blipFill>
        <p:spPr>
          <a:xfrm flipH="1">
            <a:off x="10536264" y="3744149"/>
            <a:ext cx="302125" cy="252823"/>
          </a:xfrm>
          <a:prstGeom prst="rect">
            <a:avLst/>
          </a:prstGeom>
        </p:spPr>
      </p:pic>
      <p:cxnSp>
        <p:nvCxnSpPr>
          <p:cNvPr id="168" name="Straight Arrow Connector 167">
            <a:extLst>
              <a:ext uri="{FF2B5EF4-FFF2-40B4-BE49-F238E27FC236}">
                <a16:creationId xmlns:a16="http://schemas.microsoft.com/office/drawing/2014/main" id="{DBB47944-61BF-4EF0-8826-34178541D5A5}"/>
              </a:ext>
            </a:extLst>
          </p:cNvPr>
          <p:cNvCxnSpPr>
            <a:cxnSpLocks/>
          </p:cNvCxnSpPr>
          <p:nvPr/>
        </p:nvCxnSpPr>
        <p:spPr>
          <a:xfrm flipV="1">
            <a:off x="5643591" y="1686636"/>
            <a:ext cx="463618" cy="1582901"/>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1D4496DD-823F-4B4C-9E11-E9C0FC6B8207}"/>
              </a:ext>
            </a:extLst>
          </p:cNvPr>
          <p:cNvCxnSpPr>
            <a:cxnSpLocks/>
          </p:cNvCxnSpPr>
          <p:nvPr/>
        </p:nvCxnSpPr>
        <p:spPr>
          <a:xfrm>
            <a:off x="5666959" y="4251156"/>
            <a:ext cx="436828" cy="842014"/>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2BB145BD-7029-476B-9F08-7FE76CF26EAD}"/>
              </a:ext>
            </a:extLst>
          </p:cNvPr>
          <p:cNvSpPr txBox="1"/>
          <p:nvPr/>
        </p:nvSpPr>
        <p:spPr>
          <a:xfrm>
            <a:off x="3441448" y="3541853"/>
            <a:ext cx="603050" cy="215444"/>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Jumpbox</a:t>
            </a:r>
            <a:endPar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104" name="Picture 103">
            <a:extLst>
              <a:ext uri="{FF2B5EF4-FFF2-40B4-BE49-F238E27FC236}">
                <a16:creationId xmlns:a16="http://schemas.microsoft.com/office/drawing/2014/main" id="{D2644535-8F82-4F12-B3D2-57549F0E4A15}"/>
              </a:ext>
            </a:extLst>
          </p:cNvPr>
          <p:cNvPicPr>
            <a:picLocks noChangeAspect="1"/>
          </p:cNvPicPr>
          <p:nvPr/>
        </p:nvPicPr>
        <p:blipFill>
          <a:blip r:embed="rId14"/>
          <a:stretch>
            <a:fillRect/>
          </a:stretch>
        </p:blipFill>
        <p:spPr>
          <a:xfrm>
            <a:off x="6200465" y="1470888"/>
            <a:ext cx="403202" cy="403202"/>
          </a:xfrm>
          <a:prstGeom prst="rect">
            <a:avLst/>
          </a:prstGeom>
        </p:spPr>
      </p:pic>
      <p:pic>
        <p:nvPicPr>
          <p:cNvPr id="117" name="Picture 116">
            <a:extLst>
              <a:ext uri="{FF2B5EF4-FFF2-40B4-BE49-F238E27FC236}">
                <a16:creationId xmlns:a16="http://schemas.microsoft.com/office/drawing/2014/main" id="{C8721BB8-6659-4D09-9E0B-813637292818}"/>
              </a:ext>
            </a:extLst>
          </p:cNvPr>
          <p:cNvPicPr>
            <a:picLocks noChangeAspect="1"/>
          </p:cNvPicPr>
          <p:nvPr/>
        </p:nvPicPr>
        <p:blipFill>
          <a:blip r:embed="rId14"/>
          <a:stretch>
            <a:fillRect/>
          </a:stretch>
        </p:blipFill>
        <p:spPr>
          <a:xfrm>
            <a:off x="7791003" y="1470888"/>
            <a:ext cx="403202" cy="403202"/>
          </a:xfrm>
          <a:prstGeom prst="rect">
            <a:avLst/>
          </a:prstGeom>
        </p:spPr>
      </p:pic>
      <p:pic>
        <p:nvPicPr>
          <p:cNvPr id="119" name="Picture 118">
            <a:extLst>
              <a:ext uri="{FF2B5EF4-FFF2-40B4-BE49-F238E27FC236}">
                <a16:creationId xmlns:a16="http://schemas.microsoft.com/office/drawing/2014/main" id="{145DF312-C676-4F25-8448-1191E580326A}"/>
              </a:ext>
            </a:extLst>
          </p:cNvPr>
          <p:cNvPicPr>
            <a:picLocks noChangeAspect="1"/>
          </p:cNvPicPr>
          <p:nvPr/>
        </p:nvPicPr>
        <p:blipFill>
          <a:blip r:embed="rId14"/>
          <a:stretch>
            <a:fillRect/>
          </a:stretch>
        </p:blipFill>
        <p:spPr>
          <a:xfrm>
            <a:off x="9339920" y="1470888"/>
            <a:ext cx="403202" cy="403202"/>
          </a:xfrm>
          <a:prstGeom prst="rect">
            <a:avLst/>
          </a:prstGeom>
        </p:spPr>
      </p:pic>
      <p:pic>
        <p:nvPicPr>
          <p:cNvPr id="120" name="Picture 119">
            <a:extLst>
              <a:ext uri="{FF2B5EF4-FFF2-40B4-BE49-F238E27FC236}">
                <a16:creationId xmlns:a16="http://schemas.microsoft.com/office/drawing/2014/main" id="{ABFA9587-BC53-45F7-8C23-FE6324AB4D3C}"/>
              </a:ext>
            </a:extLst>
          </p:cNvPr>
          <p:cNvPicPr>
            <a:picLocks noChangeAspect="1"/>
          </p:cNvPicPr>
          <p:nvPr/>
        </p:nvPicPr>
        <p:blipFill>
          <a:blip r:embed="rId14"/>
          <a:stretch>
            <a:fillRect/>
          </a:stretch>
        </p:blipFill>
        <p:spPr>
          <a:xfrm>
            <a:off x="4755391" y="3177885"/>
            <a:ext cx="403202" cy="403202"/>
          </a:xfrm>
          <a:prstGeom prst="rect">
            <a:avLst/>
          </a:prstGeom>
        </p:spPr>
      </p:pic>
      <p:sp>
        <p:nvSpPr>
          <p:cNvPr id="108" name="TextBox 107">
            <a:extLst>
              <a:ext uri="{FF2B5EF4-FFF2-40B4-BE49-F238E27FC236}">
                <a16:creationId xmlns:a16="http://schemas.microsoft.com/office/drawing/2014/main" id="{77236756-DA79-4756-ABF0-C8F23A83C2D6}"/>
              </a:ext>
            </a:extLst>
          </p:cNvPr>
          <p:cNvSpPr txBox="1"/>
          <p:nvPr/>
        </p:nvSpPr>
        <p:spPr>
          <a:xfrm>
            <a:off x="5547141" y="1194259"/>
            <a:ext cx="659155" cy="430887"/>
          </a:xfrm>
          <a:prstGeom prst="rect">
            <a:avLst/>
          </a:prstGeom>
          <a:noFill/>
        </p:spPr>
        <p:txBody>
          <a:bodyPr wrap="non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p>
        </p:txBody>
      </p:sp>
      <p:sp>
        <p:nvSpPr>
          <p:cNvPr id="113" name="TextBox 112">
            <a:extLst>
              <a:ext uri="{FF2B5EF4-FFF2-40B4-BE49-F238E27FC236}">
                <a16:creationId xmlns:a16="http://schemas.microsoft.com/office/drawing/2014/main" id="{9FEDAF21-F655-4F0D-88A8-2A7E4E6CA093}"/>
              </a:ext>
            </a:extLst>
          </p:cNvPr>
          <p:cNvSpPr txBox="1"/>
          <p:nvPr/>
        </p:nvSpPr>
        <p:spPr>
          <a:xfrm>
            <a:off x="5544472" y="5323943"/>
            <a:ext cx="659155" cy="430887"/>
          </a:xfrm>
          <a:prstGeom prst="rect">
            <a:avLst/>
          </a:prstGeom>
          <a:noFill/>
        </p:spPr>
        <p:txBody>
          <a:bodyPr wrap="non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p>
        </p:txBody>
      </p:sp>
      <p:sp>
        <p:nvSpPr>
          <p:cNvPr id="122" name="TextBox 121">
            <a:extLst>
              <a:ext uri="{FF2B5EF4-FFF2-40B4-BE49-F238E27FC236}">
                <a16:creationId xmlns:a16="http://schemas.microsoft.com/office/drawing/2014/main" id="{43534C15-36A9-444C-998A-496CC8764D56}"/>
              </a:ext>
            </a:extLst>
          </p:cNvPr>
          <p:cNvSpPr txBox="1"/>
          <p:nvPr/>
        </p:nvSpPr>
        <p:spPr>
          <a:xfrm>
            <a:off x="6142159" y="2727819"/>
            <a:ext cx="819455" cy="430887"/>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1)</a:t>
            </a:r>
          </a:p>
        </p:txBody>
      </p:sp>
      <p:sp>
        <p:nvSpPr>
          <p:cNvPr id="123" name="TextBox 122">
            <a:extLst>
              <a:ext uri="{FF2B5EF4-FFF2-40B4-BE49-F238E27FC236}">
                <a16:creationId xmlns:a16="http://schemas.microsoft.com/office/drawing/2014/main" id="{26B37CBF-00A1-4691-A5A5-0CB73E26429B}"/>
              </a:ext>
            </a:extLst>
          </p:cNvPr>
          <p:cNvSpPr txBox="1"/>
          <p:nvPr/>
        </p:nvSpPr>
        <p:spPr>
          <a:xfrm>
            <a:off x="6092118" y="5426494"/>
            <a:ext cx="819455" cy="430887"/>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2)</a:t>
            </a:r>
          </a:p>
        </p:txBody>
      </p:sp>
      <p:sp>
        <p:nvSpPr>
          <p:cNvPr id="129" name="Rectangle 128">
            <a:extLst>
              <a:ext uri="{FF2B5EF4-FFF2-40B4-BE49-F238E27FC236}">
                <a16:creationId xmlns:a16="http://schemas.microsoft.com/office/drawing/2014/main" id="{C73C5EE7-9F96-48AF-9017-FFFA6A775968}"/>
              </a:ext>
            </a:extLst>
          </p:cNvPr>
          <p:cNvSpPr/>
          <p:nvPr/>
        </p:nvSpPr>
        <p:spPr>
          <a:xfrm>
            <a:off x="1913111" y="823750"/>
            <a:ext cx="9154939" cy="5596100"/>
          </a:xfrm>
          <a:prstGeom prst="rect">
            <a:avLst/>
          </a:prstGeom>
          <a:noFill/>
          <a:ln w="28575">
            <a:solidFill>
              <a:schemeClr val="accent3">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141" name="Picture 140">
            <a:extLst>
              <a:ext uri="{FF2B5EF4-FFF2-40B4-BE49-F238E27FC236}">
                <a16:creationId xmlns:a16="http://schemas.microsoft.com/office/drawing/2014/main" id="{F89D947C-27E4-4525-9C43-E7A03B7C0F15}"/>
              </a:ext>
            </a:extLst>
          </p:cNvPr>
          <p:cNvPicPr>
            <a:picLocks noChangeAspect="1"/>
          </p:cNvPicPr>
          <p:nvPr/>
        </p:nvPicPr>
        <p:blipFill rotWithShape="1">
          <a:blip r:embed="rId10"/>
          <a:srcRect l="1" t="1" r="16933" b="14848"/>
          <a:stretch/>
        </p:blipFill>
        <p:spPr>
          <a:xfrm flipH="1">
            <a:off x="5089911" y="2741977"/>
            <a:ext cx="302125" cy="252823"/>
          </a:xfrm>
          <a:prstGeom prst="rect">
            <a:avLst/>
          </a:prstGeom>
        </p:spPr>
      </p:pic>
      <p:pic>
        <p:nvPicPr>
          <p:cNvPr id="149" name="Picture 148">
            <a:extLst>
              <a:ext uri="{FF2B5EF4-FFF2-40B4-BE49-F238E27FC236}">
                <a16:creationId xmlns:a16="http://schemas.microsoft.com/office/drawing/2014/main" id="{11AFE0C4-FDA9-4E92-AA69-D8ABC0675FF7}"/>
              </a:ext>
            </a:extLst>
          </p:cNvPr>
          <p:cNvPicPr>
            <a:picLocks noChangeAspect="1"/>
          </p:cNvPicPr>
          <p:nvPr/>
        </p:nvPicPr>
        <p:blipFill rotWithShape="1">
          <a:blip r:embed="rId10"/>
          <a:srcRect l="1" t="1" r="16933" b="14848"/>
          <a:stretch/>
        </p:blipFill>
        <p:spPr>
          <a:xfrm flipH="1">
            <a:off x="5076460" y="3606994"/>
            <a:ext cx="302125" cy="252823"/>
          </a:xfrm>
          <a:prstGeom prst="rect">
            <a:avLst/>
          </a:prstGeom>
        </p:spPr>
      </p:pic>
      <p:pic>
        <p:nvPicPr>
          <p:cNvPr id="150" name="Picture 149">
            <a:extLst>
              <a:ext uri="{FF2B5EF4-FFF2-40B4-BE49-F238E27FC236}">
                <a16:creationId xmlns:a16="http://schemas.microsoft.com/office/drawing/2014/main" id="{9DC3D2D9-FC62-4073-ABD9-9D56C3B1372E}"/>
              </a:ext>
            </a:extLst>
          </p:cNvPr>
          <p:cNvPicPr>
            <a:picLocks noChangeAspect="1"/>
          </p:cNvPicPr>
          <p:nvPr/>
        </p:nvPicPr>
        <p:blipFill rotWithShape="1">
          <a:blip r:embed="rId10"/>
          <a:srcRect l="1" t="1" r="16933" b="14848"/>
          <a:stretch/>
        </p:blipFill>
        <p:spPr>
          <a:xfrm flipH="1">
            <a:off x="5112257" y="5743631"/>
            <a:ext cx="302125" cy="252823"/>
          </a:xfrm>
          <a:prstGeom prst="rect">
            <a:avLst/>
          </a:prstGeom>
        </p:spPr>
      </p:pic>
      <p:pic>
        <p:nvPicPr>
          <p:cNvPr id="153" name="Picture 152">
            <a:extLst>
              <a:ext uri="{FF2B5EF4-FFF2-40B4-BE49-F238E27FC236}">
                <a16:creationId xmlns:a16="http://schemas.microsoft.com/office/drawing/2014/main" id="{02F2AB07-1AB0-4C41-92DC-685F5BE1DF08}"/>
              </a:ext>
            </a:extLst>
          </p:cNvPr>
          <p:cNvPicPr>
            <a:picLocks noChangeAspect="1"/>
          </p:cNvPicPr>
          <p:nvPr/>
        </p:nvPicPr>
        <p:blipFill rotWithShape="1">
          <a:blip r:embed="rId10"/>
          <a:srcRect l="1" t="1" r="16933" b="14848"/>
          <a:stretch/>
        </p:blipFill>
        <p:spPr>
          <a:xfrm flipH="1">
            <a:off x="2926972" y="3066825"/>
            <a:ext cx="302125" cy="252823"/>
          </a:xfrm>
          <a:prstGeom prst="rect">
            <a:avLst/>
          </a:prstGeom>
        </p:spPr>
      </p:pic>
      <p:sp>
        <p:nvSpPr>
          <p:cNvPr id="152" name="Slide Number Placeholder 3">
            <a:extLst>
              <a:ext uri="{FF2B5EF4-FFF2-40B4-BE49-F238E27FC236}">
                <a16:creationId xmlns:a16="http://schemas.microsoft.com/office/drawing/2014/main" id="{6E8B7948-EE1E-4D1F-A29A-6260F6BCCDF3}"/>
              </a:ext>
            </a:extLst>
          </p:cNvPr>
          <p:cNvSpPr txBox="1">
            <a:spLocks/>
          </p:cNvSpPr>
          <p:nvPr/>
        </p:nvSpPr>
        <p:spPr>
          <a:xfrm>
            <a:off x="11576226" y="6474295"/>
            <a:ext cx="145874" cy="100027"/>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1D70FF2A-E074-4D3B-BB94-FFBB4B519E26}" type="slidenum">
              <a:rPr kumimoji="0" lang="en-CA"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a:t>
            </a:fld>
            <a:endParaRPr kumimoji="0" lang="en-CA"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81566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60D40C86-3A65-4C48-BA48-D2D0514BD134}"/>
              </a:ext>
            </a:extLst>
          </p:cNvPr>
          <p:cNvSpPr/>
          <p:nvPr/>
        </p:nvSpPr>
        <p:spPr>
          <a:xfrm>
            <a:off x="4815215" y="1295400"/>
            <a:ext cx="658497" cy="1713818"/>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29" name="Rectangle 128">
            <a:extLst>
              <a:ext uri="{FF2B5EF4-FFF2-40B4-BE49-F238E27FC236}">
                <a16:creationId xmlns:a16="http://schemas.microsoft.com/office/drawing/2014/main" id="{B08D9668-FF11-4648-9F91-7DEAF131A832}"/>
              </a:ext>
            </a:extLst>
          </p:cNvPr>
          <p:cNvSpPr/>
          <p:nvPr/>
        </p:nvSpPr>
        <p:spPr>
          <a:xfrm>
            <a:off x="4825503" y="3978535"/>
            <a:ext cx="648209" cy="1950235"/>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58" name="Rectangle 157">
            <a:extLst>
              <a:ext uri="{FF2B5EF4-FFF2-40B4-BE49-F238E27FC236}">
                <a16:creationId xmlns:a16="http://schemas.microsoft.com/office/drawing/2014/main" id="{5A08B68A-2E29-4E4F-B0D6-FDA332851E5B}"/>
              </a:ext>
            </a:extLst>
          </p:cNvPr>
          <p:cNvSpPr/>
          <p:nvPr/>
        </p:nvSpPr>
        <p:spPr>
          <a:xfrm>
            <a:off x="6437393" y="3917537"/>
            <a:ext cx="2213746" cy="1555933"/>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12" name="Rectangle 111">
            <a:extLst>
              <a:ext uri="{FF2B5EF4-FFF2-40B4-BE49-F238E27FC236}">
                <a16:creationId xmlns:a16="http://schemas.microsoft.com/office/drawing/2014/main" id="{1F6A4E2A-ED9B-477B-9E8F-85B81A9754AB}"/>
              </a:ext>
            </a:extLst>
          </p:cNvPr>
          <p:cNvSpPr/>
          <p:nvPr/>
        </p:nvSpPr>
        <p:spPr>
          <a:xfrm>
            <a:off x="6424811" y="1428814"/>
            <a:ext cx="1353581" cy="1799356"/>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32" name="Rectangle 31">
            <a:extLst>
              <a:ext uri="{FF2B5EF4-FFF2-40B4-BE49-F238E27FC236}">
                <a16:creationId xmlns:a16="http://schemas.microsoft.com/office/drawing/2014/main" id="{8717B54E-70E5-4ABD-B00E-5083A95AE7B5}"/>
              </a:ext>
            </a:extLst>
          </p:cNvPr>
          <p:cNvSpPr/>
          <p:nvPr/>
        </p:nvSpPr>
        <p:spPr>
          <a:xfrm>
            <a:off x="3520280" y="3955410"/>
            <a:ext cx="765430" cy="1950235"/>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47" name="Rectangle 46">
            <a:extLst>
              <a:ext uri="{FF2B5EF4-FFF2-40B4-BE49-F238E27FC236}">
                <a16:creationId xmlns:a16="http://schemas.microsoft.com/office/drawing/2014/main" id="{A0070313-1F14-4FF1-B249-197D71B349DB}"/>
              </a:ext>
            </a:extLst>
          </p:cNvPr>
          <p:cNvSpPr/>
          <p:nvPr/>
        </p:nvSpPr>
        <p:spPr>
          <a:xfrm>
            <a:off x="3624434" y="3104306"/>
            <a:ext cx="1878933" cy="667566"/>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20" name="Rectangle 19">
            <a:extLst>
              <a:ext uri="{FF2B5EF4-FFF2-40B4-BE49-F238E27FC236}">
                <a16:creationId xmlns:a16="http://schemas.microsoft.com/office/drawing/2014/main" id="{7C9FC68F-59A9-4E2C-A49E-5BC49ED7FBE5}"/>
              </a:ext>
            </a:extLst>
          </p:cNvPr>
          <p:cNvSpPr/>
          <p:nvPr/>
        </p:nvSpPr>
        <p:spPr>
          <a:xfrm>
            <a:off x="509351" y="1307937"/>
            <a:ext cx="1248260" cy="1950235"/>
          </a:xfrm>
          <a:prstGeom prst="rect">
            <a:avLst/>
          </a:prstGeom>
          <a:solidFill>
            <a:srgbClr val="F7F7F7"/>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5" name="Rectangle 4">
            <a:extLst>
              <a:ext uri="{FF2B5EF4-FFF2-40B4-BE49-F238E27FC236}">
                <a16:creationId xmlns:a16="http://schemas.microsoft.com/office/drawing/2014/main" id="{104B7687-321B-48B9-A311-5EEE3E8DE232}"/>
              </a:ext>
            </a:extLst>
          </p:cNvPr>
          <p:cNvSpPr/>
          <p:nvPr/>
        </p:nvSpPr>
        <p:spPr>
          <a:xfrm>
            <a:off x="15197" y="22613"/>
            <a:ext cx="3309439" cy="33855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65000"/>
                    <a:lumOff val="35000"/>
                  </a:prstClr>
                </a:solidFill>
                <a:effectLst/>
                <a:uLnTx/>
                <a:uFillTx/>
                <a:latin typeface="Arial Black" panose="020B0A04020102020204" pitchFamily="34" charset="0"/>
                <a:ea typeface="+mn-ea"/>
                <a:cs typeface="+mn-cs"/>
              </a:rPr>
              <a:t>Azure Landing Zone (NVA)</a:t>
            </a:r>
            <a:endParaRPr kumimoji="0" lang="en-US" sz="1600" b="1" i="0" u="none" strike="noStrike" kern="1200" cap="none" spc="0" normalizeH="0" baseline="0" noProof="0" dirty="0">
              <a:ln>
                <a:noFill/>
              </a:ln>
              <a:solidFill>
                <a:prstClr val="black"/>
              </a:solidFill>
              <a:effectLst/>
              <a:uLnTx/>
              <a:uFillTx/>
              <a:latin typeface="Arial"/>
              <a:ea typeface="+mn-ea"/>
              <a:cs typeface="+mn-cs"/>
            </a:endParaRPr>
          </a:p>
        </p:txBody>
      </p:sp>
      <p:pic>
        <p:nvPicPr>
          <p:cNvPr id="3" name="Picture 2">
            <a:extLst>
              <a:ext uri="{FF2B5EF4-FFF2-40B4-BE49-F238E27FC236}">
                <a16:creationId xmlns:a16="http://schemas.microsoft.com/office/drawing/2014/main" id="{6175C80F-7F48-4273-8A72-494C9E53677C}"/>
              </a:ext>
            </a:extLst>
          </p:cNvPr>
          <p:cNvPicPr>
            <a:picLocks noChangeAspect="1"/>
          </p:cNvPicPr>
          <p:nvPr/>
        </p:nvPicPr>
        <p:blipFill>
          <a:blip r:embed="rId3"/>
          <a:stretch>
            <a:fillRect/>
          </a:stretch>
        </p:blipFill>
        <p:spPr>
          <a:xfrm>
            <a:off x="6396661" y="2107111"/>
            <a:ext cx="438145" cy="438145"/>
          </a:xfrm>
          <a:prstGeom prst="rect">
            <a:avLst/>
          </a:prstGeom>
        </p:spPr>
      </p:pic>
      <p:sp>
        <p:nvSpPr>
          <p:cNvPr id="6" name="Rectangle 5">
            <a:extLst>
              <a:ext uri="{FF2B5EF4-FFF2-40B4-BE49-F238E27FC236}">
                <a16:creationId xmlns:a16="http://schemas.microsoft.com/office/drawing/2014/main" id="{9E7DBC20-9041-4480-B2A3-06B7BDBB95C5}"/>
              </a:ext>
            </a:extLst>
          </p:cNvPr>
          <p:cNvSpPr/>
          <p:nvPr/>
        </p:nvSpPr>
        <p:spPr bwMode="gray">
          <a:xfrm>
            <a:off x="3541719" y="1294384"/>
            <a:ext cx="808851" cy="1713712"/>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17" name="Picture 16">
            <a:extLst>
              <a:ext uri="{FF2B5EF4-FFF2-40B4-BE49-F238E27FC236}">
                <a16:creationId xmlns:a16="http://schemas.microsoft.com/office/drawing/2014/main" id="{43109E15-7513-4732-A170-F7D2F3F6A282}"/>
              </a:ext>
            </a:extLst>
          </p:cNvPr>
          <p:cNvPicPr>
            <a:picLocks noChangeAspect="1"/>
          </p:cNvPicPr>
          <p:nvPr/>
        </p:nvPicPr>
        <p:blipFill>
          <a:blip r:embed="rId4"/>
          <a:stretch>
            <a:fillRect/>
          </a:stretch>
        </p:blipFill>
        <p:spPr>
          <a:xfrm>
            <a:off x="1276114" y="2015808"/>
            <a:ext cx="422263" cy="422263"/>
          </a:xfrm>
          <a:prstGeom prst="rect">
            <a:avLst/>
          </a:prstGeom>
        </p:spPr>
      </p:pic>
      <p:pic>
        <p:nvPicPr>
          <p:cNvPr id="2" name="Picture 1">
            <a:extLst>
              <a:ext uri="{FF2B5EF4-FFF2-40B4-BE49-F238E27FC236}">
                <a16:creationId xmlns:a16="http://schemas.microsoft.com/office/drawing/2014/main" id="{4DE58A78-707C-4916-9A6E-D9A5AEA7F009}"/>
              </a:ext>
            </a:extLst>
          </p:cNvPr>
          <p:cNvPicPr>
            <a:picLocks noChangeAspect="1"/>
          </p:cNvPicPr>
          <p:nvPr/>
        </p:nvPicPr>
        <p:blipFill>
          <a:blip r:embed="rId5"/>
          <a:stretch>
            <a:fillRect/>
          </a:stretch>
        </p:blipFill>
        <p:spPr>
          <a:xfrm>
            <a:off x="704909" y="1444664"/>
            <a:ext cx="455951" cy="461579"/>
          </a:xfrm>
          <a:prstGeom prst="rect">
            <a:avLst/>
          </a:prstGeom>
        </p:spPr>
      </p:pic>
      <p:pic>
        <p:nvPicPr>
          <p:cNvPr id="18" name="Picture 17">
            <a:extLst>
              <a:ext uri="{FF2B5EF4-FFF2-40B4-BE49-F238E27FC236}">
                <a16:creationId xmlns:a16="http://schemas.microsoft.com/office/drawing/2014/main" id="{926CBE81-2ED4-484B-B591-D4978CD8D8F8}"/>
              </a:ext>
            </a:extLst>
          </p:cNvPr>
          <p:cNvPicPr>
            <a:picLocks noChangeAspect="1"/>
          </p:cNvPicPr>
          <p:nvPr/>
        </p:nvPicPr>
        <p:blipFill>
          <a:blip r:embed="rId5"/>
          <a:stretch>
            <a:fillRect/>
          </a:stretch>
        </p:blipFill>
        <p:spPr>
          <a:xfrm>
            <a:off x="704908" y="2037758"/>
            <a:ext cx="453523" cy="459121"/>
          </a:xfrm>
          <a:prstGeom prst="rect">
            <a:avLst/>
          </a:prstGeom>
        </p:spPr>
      </p:pic>
      <p:pic>
        <p:nvPicPr>
          <p:cNvPr id="19" name="Picture 18">
            <a:extLst>
              <a:ext uri="{FF2B5EF4-FFF2-40B4-BE49-F238E27FC236}">
                <a16:creationId xmlns:a16="http://schemas.microsoft.com/office/drawing/2014/main" id="{F118621D-76B1-486C-8960-FB3DCF783CB7}"/>
              </a:ext>
            </a:extLst>
          </p:cNvPr>
          <p:cNvPicPr>
            <a:picLocks noChangeAspect="1"/>
          </p:cNvPicPr>
          <p:nvPr/>
        </p:nvPicPr>
        <p:blipFill>
          <a:blip r:embed="rId5"/>
          <a:stretch>
            <a:fillRect/>
          </a:stretch>
        </p:blipFill>
        <p:spPr>
          <a:xfrm>
            <a:off x="704908" y="2634081"/>
            <a:ext cx="453523" cy="459121"/>
          </a:xfrm>
          <a:prstGeom prst="rect">
            <a:avLst/>
          </a:prstGeom>
        </p:spPr>
      </p:pic>
      <p:sp>
        <p:nvSpPr>
          <p:cNvPr id="21" name="TextBox 20">
            <a:extLst>
              <a:ext uri="{FF2B5EF4-FFF2-40B4-BE49-F238E27FC236}">
                <a16:creationId xmlns:a16="http://schemas.microsoft.com/office/drawing/2014/main" id="{B92CF7E4-69DB-4769-9DF7-C5F306BF5C04}"/>
              </a:ext>
            </a:extLst>
          </p:cNvPr>
          <p:cNvSpPr txBox="1"/>
          <p:nvPr/>
        </p:nvSpPr>
        <p:spPr>
          <a:xfrm>
            <a:off x="406421" y="1075042"/>
            <a:ext cx="1520190"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network</a:t>
            </a:r>
          </a:p>
        </p:txBody>
      </p:sp>
      <p:sp>
        <p:nvSpPr>
          <p:cNvPr id="22" name="Rectangle 21">
            <a:extLst>
              <a:ext uri="{FF2B5EF4-FFF2-40B4-BE49-F238E27FC236}">
                <a16:creationId xmlns:a16="http://schemas.microsoft.com/office/drawing/2014/main" id="{19297BFA-551F-4ED7-B469-483A7100AB11}"/>
              </a:ext>
            </a:extLst>
          </p:cNvPr>
          <p:cNvSpPr/>
          <p:nvPr/>
        </p:nvSpPr>
        <p:spPr>
          <a:xfrm>
            <a:off x="2450542" y="1283828"/>
            <a:ext cx="874095" cy="1950235"/>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23" name="Picture 22">
            <a:extLst>
              <a:ext uri="{FF2B5EF4-FFF2-40B4-BE49-F238E27FC236}">
                <a16:creationId xmlns:a16="http://schemas.microsoft.com/office/drawing/2014/main" id="{FBF974F0-721E-4D61-85BD-646B2474B250}"/>
              </a:ext>
            </a:extLst>
          </p:cNvPr>
          <p:cNvPicPr>
            <a:picLocks noChangeAspect="1"/>
          </p:cNvPicPr>
          <p:nvPr/>
        </p:nvPicPr>
        <p:blipFill rotWithShape="1">
          <a:blip r:embed="rId6"/>
          <a:srcRect l="1" t="1" r="16933" b="14848"/>
          <a:stretch/>
        </p:blipFill>
        <p:spPr>
          <a:xfrm flipH="1">
            <a:off x="3106552" y="2936440"/>
            <a:ext cx="355661" cy="297623"/>
          </a:xfrm>
          <a:prstGeom prst="rect">
            <a:avLst/>
          </a:prstGeom>
        </p:spPr>
      </p:pic>
      <p:sp>
        <p:nvSpPr>
          <p:cNvPr id="26" name="Rectangle 25">
            <a:extLst>
              <a:ext uri="{FF2B5EF4-FFF2-40B4-BE49-F238E27FC236}">
                <a16:creationId xmlns:a16="http://schemas.microsoft.com/office/drawing/2014/main" id="{FB2B9021-BDF0-4DA8-874D-5433A3ECBDA5}"/>
              </a:ext>
            </a:extLst>
          </p:cNvPr>
          <p:cNvSpPr/>
          <p:nvPr/>
        </p:nvSpPr>
        <p:spPr>
          <a:xfrm>
            <a:off x="2344875" y="952355"/>
            <a:ext cx="3518032" cy="5198279"/>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27" name="Picture 26">
            <a:extLst>
              <a:ext uri="{FF2B5EF4-FFF2-40B4-BE49-F238E27FC236}">
                <a16:creationId xmlns:a16="http://schemas.microsoft.com/office/drawing/2014/main" id="{05774B7E-B6DD-4E21-91D3-B41BE1DABE0F}"/>
              </a:ext>
            </a:extLst>
          </p:cNvPr>
          <p:cNvPicPr>
            <a:picLocks noChangeAspect="1"/>
          </p:cNvPicPr>
          <p:nvPr/>
        </p:nvPicPr>
        <p:blipFill>
          <a:blip r:embed="rId7"/>
          <a:stretch>
            <a:fillRect/>
          </a:stretch>
        </p:blipFill>
        <p:spPr>
          <a:xfrm>
            <a:off x="2151190" y="5867574"/>
            <a:ext cx="483817" cy="483817"/>
          </a:xfrm>
          <a:prstGeom prst="rect">
            <a:avLst/>
          </a:prstGeom>
          <a:solidFill>
            <a:schemeClr val="bg1"/>
          </a:solidFill>
        </p:spPr>
      </p:pic>
      <p:sp>
        <p:nvSpPr>
          <p:cNvPr id="28" name="TextBox 27">
            <a:extLst>
              <a:ext uri="{FF2B5EF4-FFF2-40B4-BE49-F238E27FC236}">
                <a16:creationId xmlns:a16="http://schemas.microsoft.com/office/drawing/2014/main" id="{93DF38F8-C257-444F-99D1-773855AE031E}"/>
              </a:ext>
            </a:extLst>
          </p:cNvPr>
          <p:cNvSpPr txBox="1"/>
          <p:nvPr/>
        </p:nvSpPr>
        <p:spPr>
          <a:xfrm>
            <a:off x="2377348" y="1075042"/>
            <a:ext cx="1142931"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Gateway subnet</a:t>
            </a:r>
          </a:p>
        </p:txBody>
      </p:sp>
      <p:pic>
        <p:nvPicPr>
          <p:cNvPr id="29" name="Picture 28">
            <a:extLst>
              <a:ext uri="{FF2B5EF4-FFF2-40B4-BE49-F238E27FC236}">
                <a16:creationId xmlns:a16="http://schemas.microsoft.com/office/drawing/2014/main" id="{29F4A6E4-27B9-45DC-BFDB-86A29769C39F}"/>
              </a:ext>
            </a:extLst>
          </p:cNvPr>
          <p:cNvPicPr>
            <a:picLocks noChangeAspect="1"/>
          </p:cNvPicPr>
          <p:nvPr/>
        </p:nvPicPr>
        <p:blipFill>
          <a:blip r:embed="rId4"/>
          <a:stretch>
            <a:fillRect/>
          </a:stretch>
        </p:blipFill>
        <p:spPr>
          <a:xfrm>
            <a:off x="2738947" y="2013649"/>
            <a:ext cx="422263" cy="422263"/>
          </a:xfrm>
          <a:prstGeom prst="rect">
            <a:avLst/>
          </a:prstGeom>
        </p:spPr>
      </p:pic>
      <p:sp>
        <p:nvSpPr>
          <p:cNvPr id="30" name="TextBox 29">
            <a:extLst>
              <a:ext uri="{FF2B5EF4-FFF2-40B4-BE49-F238E27FC236}">
                <a16:creationId xmlns:a16="http://schemas.microsoft.com/office/drawing/2014/main" id="{9FED4590-D225-43BB-96F3-BDF5B1D24B7D}"/>
              </a:ext>
            </a:extLst>
          </p:cNvPr>
          <p:cNvSpPr txBox="1"/>
          <p:nvPr/>
        </p:nvSpPr>
        <p:spPr>
          <a:xfrm>
            <a:off x="2684329" y="1536651"/>
            <a:ext cx="520330" cy="261610"/>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UDR</a:t>
            </a:r>
          </a:p>
        </p:txBody>
      </p:sp>
      <p:pic>
        <p:nvPicPr>
          <p:cNvPr id="31" name="Picture 30">
            <a:extLst>
              <a:ext uri="{FF2B5EF4-FFF2-40B4-BE49-F238E27FC236}">
                <a16:creationId xmlns:a16="http://schemas.microsoft.com/office/drawing/2014/main" id="{2A0235AA-A6B6-46E1-A987-5C68D4BA9FA5}"/>
              </a:ext>
            </a:extLst>
          </p:cNvPr>
          <p:cNvPicPr>
            <a:picLocks noChangeAspect="1"/>
          </p:cNvPicPr>
          <p:nvPr/>
        </p:nvPicPr>
        <p:blipFill>
          <a:blip r:embed="rId8"/>
          <a:stretch>
            <a:fillRect/>
          </a:stretch>
        </p:blipFill>
        <p:spPr>
          <a:xfrm>
            <a:off x="3714274" y="3150536"/>
            <a:ext cx="487920" cy="487920"/>
          </a:xfrm>
          <a:prstGeom prst="rect">
            <a:avLst/>
          </a:prstGeom>
        </p:spPr>
      </p:pic>
      <p:sp>
        <p:nvSpPr>
          <p:cNvPr id="46" name="TextBox 45">
            <a:extLst>
              <a:ext uri="{FF2B5EF4-FFF2-40B4-BE49-F238E27FC236}">
                <a16:creationId xmlns:a16="http://schemas.microsoft.com/office/drawing/2014/main" id="{8D3AF9DD-1692-4153-A998-60AF0DACB280}"/>
              </a:ext>
            </a:extLst>
          </p:cNvPr>
          <p:cNvSpPr txBox="1"/>
          <p:nvPr/>
        </p:nvSpPr>
        <p:spPr>
          <a:xfrm>
            <a:off x="4121627" y="3290861"/>
            <a:ext cx="958759"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Management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subnet</a:t>
            </a:r>
          </a:p>
        </p:txBody>
      </p:sp>
      <p:pic>
        <p:nvPicPr>
          <p:cNvPr id="33" name="Picture 32">
            <a:extLst>
              <a:ext uri="{FF2B5EF4-FFF2-40B4-BE49-F238E27FC236}">
                <a16:creationId xmlns:a16="http://schemas.microsoft.com/office/drawing/2014/main" id="{3CD1AFB0-E4A1-4EDD-AB0C-37BA8DBD94E3}"/>
              </a:ext>
            </a:extLst>
          </p:cNvPr>
          <p:cNvPicPr>
            <a:picLocks noChangeAspect="1"/>
          </p:cNvPicPr>
          <p:nvPr/>
        </p:nvPicPr>
        <p:blipFill rotWithShape="1">
          <a:blip r:embed="rId6"/>
          <a:srcRect l="1" t="1" r="16933" b="14848"/>
          <a:stretch/>
        </p:blipFill>
        <p:spPr>
          <a:xfrm flipH="1">
            <a:off x="5325778" y="5669463"/>
            <a:ext cx="281831" cy="235841"/>
          </a:xfrm>
          <a:prstGeom prst="rect">
            <a:avLst/>
          </a:prstGeom>
        </p:spPr>
      </p:pic>
      <p:sp>
        <p:nvSpPr>
          <p:cNvPr id="48" name="TextBox 47">
            <a:extLst>
              <a:ext uri="{FF2B5EF4-FFF2-40B4-BE49-F238E27FC236}">
                <a16:creationId xmlns:a16="http://schemas.microsoft.com/office/drawing/2014/main" id="{78EED3C8-7F42-4AAE-ACF2-E3FEE38F2A79}"/>
              </a:ext>
            </a:extLst>
          </p:cNvPr>
          <p:cNvSpPr txBox="1"/>
          <p:nvPr/>
        </p:nvSpPr>
        <p:spPr>
          <a:xfrm>
            <a:off x="2419339" y="5373850"/>
            <a:ext cx="651140" cy="584775"/>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Hub</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49" name="Picture 48">
            <a:extLst>
              <a:ext uri="{FF2B5EF4-FFF2-40B4-BE49-F238E27FC236}">
                <a16:creationId xmlns:a16="http://schemas.microsoft.com/office/drawing/2014/main" id="{066AA1CD-FDCF-4C23-854D-845CABC3DC70}"/>
              </a:ext>
            </a:extLst>
          </p:cNvPr>
          <p:cNvPicPr>
            <a:picLocks noChangeAspect="1"/>
          </p:cNvPicPr>
          <p:nvPr/>
        </p:nvPicPr>
        <p:blipFill>
          <a:blip r:embed="rId9"/>
          <a:stretch>
            <a:fillRect/>
          </a:stretch>
        </p:blipFill>
        <p:spPr>
          <a:xfrm>
            <a:off x="373495" y="4476813"/>
            <a:ext cx="632253" cy="779975"/>
          </a:xfrm>
          <a:prstGeom prst="rect">
            <a:avLst/>
          </a:prstGeom>
        </p:spPr>
      </p:pic>
      <p:cxnSp>
        <p:nvCxnSpPr>
          <p:cNvPr id="51" name="Connector: Elbow 50">
            <a:extLst>
              <a:ext uri="{FF2B5EF4-FFF2-40B4-BE49-F238E27FC236}">
                <a16:creationId xmlns:a16="http://schemas.microsoft.com/office/drawing/2014/main" id="{32D05989-8429-4F6E-97B6-249509C0CC2B}"/>
              </a:ext>
            </a:extLst>
          </p:cNvPr>
          <p:cNvCxnSpPr>
            <a:cxnSpLocks/>
            <a:stCxn id="141" idx="3"/>
            <a:endCxn id="129" idx="3"/>
          </p:cNvCxnSpPr>
          <p:nvPr/>
        </p:nvCxnSpPr>
        <p:spPr>
          <a:xfrm>
            <a:off x="5473712" y="2152309"/>
            <a:ext cx="12700" cy="2801344"/>
          </a:xfrm>
          <a:prstGeom prst="bentConnector3">
            <a:avLst>
              <a:gd name="adj1" fmla="val 1200000"/>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A3572E4-9502-40FD-AE68-A0FC6129C1F4}"/>
              </a:ext>
            </a:extLst>
          </p:cNvPr>
          <p:cNvCxnSpPr>
            <a:cxnSpLocks/>
          </p:cNvCxnSpPr>
          <p:nvPr/>
        </p:nvCxnSpPr>
        <p:spPr>
          <a:xfrm>
            <a:off x="5612741" y="3429000"/>
            <a:ext cx="250166"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ADF0B5D-A9B2-4B33-8882-8297D64845B5}"/>
              </a:ext>
            </a:extLst>
          </p:cNvPr>
          <p:cNvCxnSpPr>
            <a:cxnSpLocks/>
            <a:stCxn id="17" idx="3"/>
            <a:endCxn id="29" idx="1"/>
          </p:cNvCxnSpPr>
          <p:nvPr/>
        </p:nvCxnSpPr>
        <p:spPr>
          <a:xfrm flipV="1">
            <a:off x="1698377" y="2224781"/>
            <a:ext cx="1040570" cy="2159"/>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044EE36-A027-43CD-82DB-4B3A9180C965}"/>
              </a:ext>
            </a:extLst>
          </p:cNvPr>
          <p:cNvCxnSpPr>
            <a:cxnSpLocks/>
            <a:stCxn id="30" idx="2"/>
            <a:endCxn id="29" idx="0"/>
          </p:cNvCxnSpPr>
          <p:nvPr/>
        </p:nvCxnSpPr>
        <p:spPr>
          <a:xfrm>
            <a:off x="2944494" y="1798261"/>
            <a:ext cx="5585" cy="215388"/>
          </a:xfrm>
          <a:prstGeom prst="straightConnector1">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EF3CDE1-3F66-4B61-8667-EEEF06E5D76C}"/>
              </a:ext>
            </a:extLst>
          </p:cNvPr>
          <p:cNvCxnSpPr>
            <a:cxnSpLocks/>
          </p:cNvCxnSpPr>
          <p:nvPr/>
        </p:nvCxnSpPr>
        <p:spPr>
          <a:xfrm>
            <a:off x="2944494" y="2435912"/>
            <a:ext cx="11897" cy="999922"/>
          </a:xfrm>
          <a:prstGeom prst="straightConnector1">
            <a:avLst/>
          </a:prstGeom>
          <a:ln w="190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3B0968D-402F-4260-A97C-E6476B230A10}"/>
              </a:ext>
            </a:extLst>
          </p:cNvPr>
          <p:cNvCxnSpPr>
            <a:cxnSpLocks/>
            <a:endCxn id="47" idx="1"/>
          </p:cNvCxnSpPr>
          <p:nvPr/>
        </p:nvCxnSpPr>
        <p:spPr>
          <a:xfrm>
            <a:off x="2953477" y="3435834"/>
            <a:ext cx="670957" cy="225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4430630C-F917-4373-937D-AD1D2133780E}"/>
              </a:ext>
            </a:extLst>
          </p:cNvPr>
          <p:cNvCxnSpPr>
            <a:cxnSpLocks/>
            <a:stCxn id="6" idx="1"/>
            <a:endCxn id="30" idx="3"/>
          </p:cNvCxnSpPr>
          <p:nvPr/>
        </p:nvCxnSpPr>
        <p:spPr>
          <a:xfrm rot="10800000">
            <a:off x="3204659" y="1667456"/>
            <a:ext cx="337060" cy="483784"/>
          </a:xfrm>
          <a:prstGeom prst="bentConnector3">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A9BCD043-0C16-47FF-B51D-0F055C803E20}"/>
              </a:ext>
            </a:extLst>
          </p:cNvPr>
          <p:cNvCxnSpPr>
            <a:cxnSpLocks/>
          </p:cNvCxnSpPr>
          <p:nvPr/>
        </p:nvCxnSpPr>
        <p:spPr>
          <a:xfrm flipH="1">
            <a:off x="1589237" y="4409957"/>
            <a:ext cx="2503652" cy="466730"/>
          </a:xfrm>
          <a:prstGeom prst="straightConnector1">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BF5B76D-EE5C-4D3D-9ED6-A45779DA147D}"/>
              </a:ext>
            </a:extLst>
          </p:cNvPr>
          <p:cNvCxnSpPr>
            <a:cxnSpLocks/>
            <a:endCxn id="117" idx="3"/>
          </p:cNvCxnSpPr>
          <p:nvPr/>
        </p:nvCxnSpPr>
        <p:spPr>
          <a:xfrm flipH="1" flipV="1">
            <a:off x="1579667" y="4865801"/>
            <a:ext cx="2524224" cy="430993"/>
          </a:xfrm>
          <a:prstGeom prst="straightConnector1">
            <a:avLst/>
          </a:prstGeom>
          <a:ln w="1905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5" name="Picture 104">
            <a:extLst>
              <a:ext uri="{FF2B5EF4-FFF2-40B4-BE49-F238E27FC236}">
                <a16:creationId xmlns:a16="http://schemas.microsoft.com/office/drawing/2014/main" id="{CDBDCBB7-4885-4850-BE50-CAD00288A7F9}"/>
              </a:ext>
            </a:extLst>
          </p:cNvPr>
          <p:cNvPicPr>
            <a:picLocks noChangeAspect="1"/>
          </p:cNvPicPr>
          <p:nvPr/>
        </p:nvPicPr>
        <p:blipFill>
          <a:blip r:embed="rId8"/>
          <a:stretch>
            <a:fillRect/>
          </a:stretch>
        </p:blipFill>
        <p:spPr>
          <a:xfrm>
            <a:off x="7123887" y="1569644"/>
            <a:ext cx="509921" cy="509921"/>
          </a:xfrm>
          <a:prstGeom prst="rect">
            <a:avLst/>
          </a:prstGeom>
        </p:spPr>
      </p:pic>
      <p:pic>
        <p:nvPicPr>
          <p:cNvPr id="106" name="Picture 105">
            <a:extLst>
              <a:ext uri="{FF2B5EF4-FFF2-40B4-BE49-F238E27FC236}">
                <a16:creationId xmlns:a16="http://schemas.microsoft.com/office/drawing/2014/main" id="{5A00FC80-AF63-4F3E-8E05-C5FCE374B211}"/>
              </a:ext>
            </a:extLst>
          </p:cNvPr>
          <p:cNvPicPr>
            <a:picLocks noChangeAspect="1"/>
          </p:cNvPicPr>
          <p:nvPr/>
        </p:nvPicPr>
        <p:blipFill>
          <a:blip r:embed="rId8"/>
          <a:stretch>
            <a:fillRect/>
          </a:stretch>
        </p:blipFill>
        <p:spPr>
          <a:xfrm>
            <a:off x="7138656" y="2054438"/>
            <a:ext cx="509921" cy="509921"/>
          </a:xfrm>
          <a:prstGeom prst="rect">
            <a:avLst/>
          </a:prstGeom>
        </p:spPr>
      </p:pic>
      <p:pic>
        <p:nvPicPr>
          <p:cNvPr id="107" name="Picture 106">
            <a:extLst>
              <a:ext uri="{FF2B5EF4-FFF2-40B4-BE49-F238E27FC236}">
                <a16:creationId xmlns:a16="http://schemas.microsoft.com/office/drawing/2014/main" id="{4E7A3A75-B31A-4397-9EB1-5B3FC95C17BF}"/>
              </a:ext>
            </a:extLst>
          </p:cNvPr>
          <p:cNvPicPr>
            <a:picLocks noChangeAspect="1"/>
          </p:cNvPicPr>
          <p:nvPr/>
        </p:nvPicPr>
        <p:blipFill>
          <a:blip r:embed="rId8"/>
          <a:stretch>
            <a:fillRect/>
          </a:stretch>
        </p:blipFill>
        <p:spPr>
          <a:xfrm>
            <a:off x="7145326" y="2540273"/>
            <a:ext cx="509921" cy="509921"/>
          </a:xfrm>
          <a:prstGeom prst="rect">
            <a:avLst/>
          </a:prstGeom>
        </p:spPr>
      </p:pic>
      <p:sp>
        <p:nvSpPr>
          <p:cNvPr id="109" name="Rectangle 108">
            <a:extLst>
              <a:ext uri="{FF2B5EF4-FFF2-40B4-BE49-F238E27FC236}">
                <a16:creationId xmlns:a16="http://schemas.microsoft.com/office/drawing/2014/main" id="{4E0EDE05-6EE1-4DFA-9701-40BAF6D55951}"/>
              </a:ext>
            </a:extLst>
          </p:cNvPr>
          <p:cNvSpPr/>
          <p:nvPr/>
        </p:nvSpPr>
        <p:spPr>
          <a:xfrm>
            <a:off x="6358889" y="1146576"/>
            <a:ext cx="4715916" cy="2087487"/>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10" name="Rectangle 109">
            <a:extLst>
              <a:ext uri="{FF2B5EF4-FFF2-40B4-BE49-F238E27FC236}">
                <a16:creationId xmlns:a16="http://schemas.microsoft.com/office/drawing/2014/main" id="{3A9D8FE8-54A3-49A2-A3D0-B3C10AA9CB44}"/>
              </a:ext>
            </a:extLst>
          </p:cNvPr>
          <p:cNvSpPr/>
          <p:nvPr/>
        </p:nvSpPr>
        <p:spPr>
          <a:xfrm>
            <a:off x="6346565" y="3740594"/>
            <a:ext cx="4728240" cy="2218031"/>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11" name="Rectangle 110">
            <a:extLst>
              <a:ext uri="{FF2B5EF4-FFF2-40B4-BE49-F238E27FC236}">
                <a16:creationId xmlns:a16="http://schemas.microsoft.com/office/drawing/2014/main" id="{0FCC766A-E71F-4A54-9F43-9F773CFC985F}"/>
              </a:ext>
            </a:extLst>
          </p:cNvPr>
          <p:cNvSpPr/>
          <p:nvPr/>
        </p:nvSpPr>
        <p:spPr>
          <a:xfrm>
            <a:off x="7071520" y="1553956"/>
            <a:ext cx="640296" cy="1496238"/>
          </a:xfrm>
          <a:prstGeom prst="rect">
            <a:avLst/>
          </a:prstGeom>
          <a:noFill/>
          <a:ln w="1905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cxnSp>
        <p:nvCxnSpPr>
          <p:cNvPr id="114" name="Straight Arrow Connector 113">
            <a:extLst>
              <a:ext uri="{FF2B5EF4-FFF2-40B4-BE49-F238E27FC236}">
                <a16:creationId xmlns:a16="http://schemas.microsoft.com/office/drawing/2014/main" id="{B2E07903-EF7E-4599-89F4-D71FFD102941}"/>
              </a:ext>
            </a:extLst>
          </p:cNvPr>
          <p:cNvCxnSpPr>
            <a:cxnSpLocks/>
          </p:cNvCxnSpPr>
          <p:nvPr/>
        </p:nvCxnSpPr>
        <p:spPr>
          <a:xfrm flipV="1">
            <a:off x="6834806" y="1807070"/>
            <a:ext cx="282411" cy="51911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416FFD2-78EC-4E0B-95D1-A5BB296002B7}"/>
              </a:ext>
            </a:extLst>
          </p:cNvPr>
          <p:cNvPicPr>
            <a:picLocks noChangeAspect="1"/>
          </p:cNvPicPr>
          <p:nvPr/>
        </p:nvPicPr>
        <p:blipFill rotWithShape="1">
          <a:blip r:embed="rId6"/>
          <a:srcRect l="1" t="1" r="16933" b="14848"/>
          <a:stretch/>
        </p:blipFill>
        <p:spPr>
          <a:xfrm flipH="1">
            <a:off x="7609007" y="1283828"/>
            <a:ext cx="302125" cy="252823"/>
          </a:xfrm>
          <a:prstGeom prst="rect">
            <a:avLst/>
          </a:prstGeom>
        </p:spPr>
      </p:pic>
      <p:sp>
        <p:nvSpPr>
          <p:cNvPr id="116" name="TextBox 115">
            <a:extLst>
              <a:ext uri="{FF2B5EF4-FFF2-40B4-BE49-F238E27FC236}">
                <a16:creationId xmlns:a16="http://schemas.microsoft.com/office/drawing/2014/main" id="{16316266-987C-4F68-9B3E-3094F17E71E5}"/>
              </a:ext>
            </a:extLst>
          </p:cNvPr>
          <p:cNvSpPr txBox="1"/>
          <p:nvPr/>
        </p:nvSpPr>
        <p:spPr>
          <a:xfrm>
            <a:off x="6741560" y="1183274"/>
            <a:ext cx="823994"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Web tier</a:t>
            </a:r>
          </a:p>
        </p:txBody>
      </p:sp>
      <p:cxnSp>
        <p:nvCxnSpPr>
          <p:cNvPr id="118" name="Straight Arrow Connector 117">
            <a:extLst>
              <a:ext uri="{FF2B5EF4-FFF2-40B4-BE49-F238E27FC236}">
                <a16:creationId xmlns:a16="http://schemas.microsoft.com/office/drawing/2014/main" id="{4EEBEAF2-F511-4E80-A8BF-6785AB23C714}"/>
              </a:ext>
            </a:extLst>
          </p:cNvPr>
          <p:cNvCxnSpPr>
            <a:cxnSpLocks/>
            <a:endCxn id="107" idx="1"/>
          </p:cNvCxnSpPr>
          <p:nvPr/>
        </p:nvCxnSpPr>
        <p:spPr>
          <a:xfrm>
            <a:off x="6849575" y="2318673"/>
            <a:ext cx="295751" cy="47656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118FAE1-CA3F-4D01-A6F6-B28E080C51DD}"/>
              </a:ext>
            </a:extLst>
          </p:cNvPr>
          <p:cNvCxnSpPr>
            <a:cxnSpLocks/>
            <a:stCxn id="3" idx="3"/>
            <a:endCxn id="106" idx="1"/>
          </p:cNvCxnSpPr>
          <p:nvPr/>
        </p:nvCxnSpPr>
        <p:spPr>
          <a:xfrm flipV="1">
            <a:off x="6834806" y="2309399"/>
            <a:ext cx="303850" cy="1678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194BD83F-2C9E-43FA-8E6C-32176CE939AF}"/>
              </a:ext>
            </a:extLst>
          </p:cNvPr>
          <p:cNvSpPr/>
          <p:nvPr/>
        </p:nvSpPr>
        <p:spPr>
          <a:xfrm>
            <a:off x="8004430" y="1428282"/>
            <a:ext cx="1353581" cy="1769733"/>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125" name="Picture 124">
            <a:extLst>
              <a:ext uri="{FF2B5EF4-FFF2-40B4-BE49-F238E27FC236}">
                <a16:creationId xmlns:a16="http://schemas.microsoft.com/office/drawing/2014/main" id="{111064FF-7A9B-4CA4-B20A-21DD7D0B22B0}"/>
              </a:ext>
            </a:extLst>
          </p:cNvPr>
          <p:cNvPicPr>
            <a:picLocks noChangeAspect="1"/>
          </p:cNvPicPr>
          <p:nvPr/>
        </p:nvPicPr>
        <p:blipFill>
          <a:blip r:embed="rId3"/>
          <a:stretch>
            <a:fillRect/>
          </a:stretch>
        </p:blipFill>
        <p:spPr>
          <a:xfrm>
            <a:off x="7976280" y="2106579"/>
            <a:ext cx="438145" cy="438145"/>
          </a:xfrm>
          <a:prstGeom prst="rect">
            <a:avLst/>
          </a:prstGeom>
        </p:spPr>
      </p:pic>
      <p:pic>
        <p:nvPicPr>
          <p:cNvPr id="126" name="Picture 125">
            <a:extLst>
              <a:ext uri="{FF2B5EF4-FFF2-40B4-BE49-F238E27FC236}">
                <a16:creationId xmlns:a16="http://schemas.microsoft.com/office/drawing/2014/main" id="{F8C15BFB-160B-4B12-B1AE-267639229CCA}"/>
              </a:ext>
            </a:extLst>
          </p:cNvPr>
          <p:cNvPicPr>
            <a:picLocks noChangeAspect="1"/>
          </p:cNvPicPr>
          <p:nvPr/>
        </p:nvPicPr>
        <p:blipFill>
          <a:blip r:embed="rId8"/>
          <a:stretch>
            <a:fillRect/>
          </a:stretch>
        </p:blipFill>
        <p:spPr>
          <a:xfrm>
            <a:off x="8703506" y="1569112"/>
            <a:ext cx="509921" cy="509921"/>
          </a:xfrm>
          <a:prstGeom prst="rect">
            <a:avLst/>
          </a:prstGeom>
        </p:spPr>
      </p:pic>
      <p:pic>
        <p:nvPicPr>
          <p:cNvPr id="127" name="Picture 126">
            <a:extLst>
              <a:ext uri="{FF2B5EF4-FFF2-40B4-BE49-F238E27FC236}">
                <a16:creationId xmlns:a16="http://schemas.microsoft.com/office/drawing/2014/main" id="{0EEEF77E-35FF-4EC7-9901-B4509711EB68}"/>
              </a:ext>
            </a:extLst>
          </p:cNvPr>
          <p:cNvPicPr>
            <a:picLocks noChangeAspect="1"/>
          </p:cNvPicPr>
          <p:nvPr/>
        </p:nvPicPr>
        <p:blipFill>
          <a:blip r:embed="rId8"/>
          <a:stretch>
            <a:fillRect/>
          </a:stretch>
        </p:blipFill>
        <p:spPr>
          <a:xfrm>
            <a:off x="8718275" y="2053906"/>
            <a:ext cx="509921" cy="509921"/>
          </a:xfrm>
          <a:prstGeom prst="rect">
            <a:avLst/>
          </a:prstGeom>
        </p:spPr>
      </p:pic>
      <p:pic>
        <p:nvPicPr>
          <p:cNvPr id="128" name="Picture 127">
            <a:extLst>
              <a:ext uri="{FF2B5EF4-FFF2-40B4-BE49-F238E27FC236}">
                <a16:creationId xmlns:a16="http://schemas.microsoft.com/office/drawing/2014/main" id="{158115EA-0599-4E17-8D7A-1CF78656E514}"/>
              </a:ext>
            </a:extLst>
          </p:cNvPr>
          <p:cNvPicPr>
            <a:picLocks noChangeAspect="1"/>
          </p:cNvPicPr>
          <p:nvPr/>
        </p:nvPicPr>
        <p:blipFill>
          <a:blip r:embed="rId8"/>
          <a:stretch>
            <a:fillRect/>
          </a:stretch>
        </p:blipFill>
        <p:spPr>
          <a:xfrm>
            <a:off x="8724945" y="2539741"/>
            <a:ext cx="509921" cy="509921"/>
          </a:xfrm>
          <a:prstGeom prst="rect">
            <a:avLst/>
          </a:prstGeom>
        </p:spPr>
      </p:pic>
      <p:sp>
        <p:nvSpPr>
          <p:cNvPr id="130" name="Rectangle 129">
            <a:extLst>
              <a:ext uri="{FF2B5EF4-FFF2-40B4-BE49-F238E27FC236}">
                <a16:creationId xmlns:a16="http://schemas.microsoft.com/office/drawing/2014/main" id="{98819346-18BC-4F27-9B14-B53865566F94}"/>
              </a:ext>
            </a:extLst>
          </p:cNvPr>
          <p:cNvSpPr/>
          <p:nvPr/>
        </p:nvSpPr>
        <p:spPr>
          <a:xfrm>
            <a:off x="8651139" y="1553424"/>
            <a:ext cx="640296" cy="1496238"/>
          </a:xfrm>
          <a:prstGeom prst="rect">
            <a:avLst/>
          </a:prstGeom>
          <a:noFill/>
          <a:ln w="1905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cxnSp>
        <p:nvCxnSpPr>
          <p:cNvPr id="131" name="Straight Arrow Connector 130">
            <a:extLst>
              <a:ext uri="{FF2B5EF4-FFF2-40B4-BE49-F238E27FC236}">
                <a16:creationId xmlns:a16="http://schemas.microsoft.com/office/drawing/2014/main" id="{81286155-FD04-43D6-80EC-B2A02BD9F0F0}"/>
              </a:ext>
            </a:extLst>
          </p:cNvPr>
          <p:cNvCxnSpPr>
            <a:cxnSpLocks/>
          </p:cNvCxnSpPr>
          <p:nvPr/>
        </p:nvCxnSpPr>
        <p:spPr>
          <a:xfrm flipV="1">
            <a:off x="8414425" y="1806538"/>
            <a:ext cx="282411" cy="51911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32" name="Picture 131">
            <a:extLst>
              <a:ext uri="{FF2B5EF4-FFF2-40B4-BE49-F238E27FC236}">
                <a16:creationId xmlns:a16="http://schemas.microsoft.com/office/drawing/2014/main" id="{706A5FC8-DB32-45BD-A928-F1C9E4B99197}"/>
              </a:ext>
            </a:extLst>
          </p:cNvPr>
          <p:cNvPicPr>
            <a:picLocks noChangeAspect="1"/>
          </p:cNvPicPr>
          <p:nvPr/>
        </p:nvPicPr>
        <p:blipFill rotWithShape="1">
          <a:blip r:embed="rId6"/>
          <a:srcRect l="1" t="1" r="16933" b="14848"/>
          <a:stretch/>
        </p:blipFill>
        <p:spPr>
          <a:xfrm flipH="1">
            <a:off x="9188626" y="1326426"/>
            <a:ext cx="302125" cy="252823"/>
          </a:xfrm>
          <a:prstGeom prst="rect">
            <a:avLst/>
          </a:prstGeom>
        </p:spPr>
      </p:pic>
      <p:sp>
        <p:nvSpPr>
          <p:cNvPr id="133" name="TextBox 132">
            <a:extLst>
              <a:ext uri="{FF2B5EF4-FFF2-40B4-BE49-F238E27FC236}">
                <a16:creationId xmlns:a16="http://schemas.microsoft.com/office/drawing/2014/main" id="{6535FB0B-CE3D-4CBE-8278-4DEE766B92A9}"/>
              </a:ext>
            </a:extLst>
          </p:cNvPr>
          <p:cNvSpPr txBox="1"/>
          <p:nvPr/>
        </p:nvSpPr>
        <p:spPr>
          <a:xfrm>
            <a:off x="8176660" y="1216075"/>
            <a:ext cx="1068609"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Business tier</a:t>
            </a:r>
          </a:p>
        </p:txBody>
      </p:sp>
      <p:cxnSp>
        <p:nvCxnSpPr>
          <p:cNvPr id="134" name="Straight Arrow Connector 133">
            <a:extLst>
              <a:ext uri="{FF2B5EF4-FFF2-40B4-BE49-F238E27FC236}">
                <a16:creationId xmlns:a16="http://schemas.microsoft.com/office/drawing/2014/main" id="{384465DF-DBD9-41CA-8AF3-51F7F939BAD7}"/>
              </a:ext>
            </a:extLst>
          </p:cNvPr>
          <p:cNvCxnSpPr>
            <a:cxnSpLocks/>
            <a:endCxn id="128" idx="1"/>
          </p:cNvCxnSpPr>
          <p:nvPr/>
        </p:nvCxnSpPr>
        <p:spPr>
          <a:xfrm>
            <a:off x="8429194" y="2318141"/>
            <a:ext cx="295751" cy="47656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2A1531EB-8820-43FE-999B-A96CB2D0BCD7}"/>
              </a:ext>
            </a:extLst>
          </p:cNvPr>
          <p:cNvCxnSpPr>
            <a:cxnSpLocks/>
            <a:stCxn id="125" idx="3"/>
            <a:endCxn id="127" idx="1"/>
          </p:cNvCxnSpPr>
          <p:nvPr/>
        </p:nvCxnSpPr>
        <p:spPr>
          <a:xfrm flipV="1">
            <a:off x="8414425" y="2308867"/>
            <a:ext cx="303850" cy="1678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1EE67E40-8F0A-4D78-9D80-46BD8B2F13F5}"/>
              </a:ext>
            </a:extLst>
          </p:cNvPr>
          <p:cNvSpPr/>
          <p:nvPr/>
        </p:nvSpPr>
        <p:spPr>
          <a:xfrm>
            <a:off x="9572242" y="1425973"/>
            <a:ext cx="1353581" cy="1799356"/>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137" name="Picture 136">
            <a:extLst>
              <a:ext uri="{FF2B5EF4-FFF2-40B4-BE49-F238E27FC236}">
                <a16:creationId xmlns:a16="http://schemas.microsoft.com/office/drawing/2014/main" id="{493EA7CF-D243-41BB-8552-6FF3DDA9C5B8}"/>
              </a:ext>
            </a:extLst>
          </p:cNvPr>
          <p:cNvPicPr>
            <a:picLocks noChangeAspect="1"/>
          </p:cNvPicPr>
          <p:nvPr/>
        </p:nvPicPr>
        <p:blipFill>
          <a:blip r:embed="rId3"/>
          <a:stretch>
            <a:fillRect/>
          </a:stretch>
        </p:blipFill>
        <p:spPr>
          <a:xfrm>
            <a:off x="9544092" y="2104270"/>
            <a:ext cx="438145" cy="438145"/>
          </a:xfrm>
          <a:prstGeom prst="rect">
            <a:avLst/>
          </a:prstGeom>
        </p:spPr>
      </p:pic>
      <p:pic>
        <p:nvPicPr>
          <p:cNvPr id="138" name="Picture 137">
            <a:extLst>
              <a:ext uri="{FF2B5EF4-FFF2-40B4-BE49-F238E27FC236}">
                <a16:creationId xmlns:a16="http://schemas.microsoft.com/office/drawing/2014/main" id="{64B69FA6-88A5-49E6-B35D-11B9E69FF1BC}"/>
              </a:ext>
            </a:extLst>
          </p:cNvPr>
          <p:cNvPicPr>
            <a:picLocks noChangeAspect="1"/>
          </p:cNvPicPr>
          <p:nvPr/>
        </p:nvPicPr>
        <p:blipFill>
          <a:blip r:embed="rId8"/>
          <a:stretch>
            <a:fillRect/>
          </a:stretch>
        </p:blipFill>
        <p:spPr>
          <a:xfrm>
            <a:off x="10271318" y="1566803"/>
            <a:ext cx="509921" cy="509921"/>
          </a:xfrm>
          <a:prstGeom prst="rect">
            <a:avLst/>
          </a:prstGeom>
        </p:spPr>
      </p:pic>
      <p:pic>
        <p:nvPicPr>
          <p:cNvPr id="139" name="Picture 138">
            <a:extLst>
              <a:ext uri="{FF2B5EF4-FFF2-40B4-BE49-F238E27FC236}">
                <a16:creationId xmlns:a16="http://schemas.microsoft.com/office/drawing/2014/main" id="{CC1A0425-3DF3-4093-8F29-F4C902D5F6FD}"/>
              </a:ext>
            </a:extLst>
          </p:cNvPr>
          <p:cNvPicPr>
            <a:picLocks noChangeAspect="1"/>
          </p:cNvPicPr>
          <p:nvPr/>
        </p:nvPicPr>
        <p:blipFill>
          <a:blip r:embed="rId8"/>
          <a:stretch>
            <a:fillRect/>
          </a:stretch>
        </p:blipFill>
        <p:spPr>
          <a:xfrm>
            <a:off x="10286087" y="2051597"/>
            <a:ext cx="509921" cy="509921"/>
          </a:xfrm>
          <a:prstGeom prst="rect">
            <a:avLst/>
          </a:prstGeom>
        </p:spPr>
      </p:pic>
      <p:pic>
        <p:nvPicPr>
          <p:cNvPr id="140" name="Picture 139">
            <a:extLst>
              <a:ext uri="{FF2B5EF4-FFF2-40B4-BE49-F238E27FC236}">
                <a16:creationId xmlns:a16="http://schemas.microsoft.com/office/drawing/2014/main" id="{360E4E46-9666-4F1A-B290-AF9E52F3B319}"/>
              </a:ext>
            </a:extLst>
          </p:cNvPr>
          <p:cNvPicPr>
            <a:picLocks noChangeAspect="1"/>
          </p:cNvPicPr>
          <p:nvPr/>
        </p:nvPicPr>
        <p:blipFill>
          <a:blip r:embed="rId8"/>
          <a:stretch>
            <a:fillRect/>
          </a:stretch>
        </p:blipFill>
        <p:spPr>
          <a:xfrm>
            <a:off x="10292757" y="2537432"/>
            <a:ext cx="509921" cy="509921"/>
          </a:xfrm>
          <a:prstGeom prst="rect">
            <a:avLst/>
          </a:prstGeom>
        </p:spPr>
      </p:pic>
      <p:sp>
        <p:nvSpPr>
          <p:cNvPr id="142" name="Rectangle 141">
            <a:extLst>
              <a:ext uri="{FF2B5EF4-FFF2-40B4-BE49-F238E27FC236}">
                <a16:creationId xmlns:a16="http://schemas.microsoft.com/office/drawing/2014/main" id="{DDCEA5EB-EB86-44BD-A593-256E3BFC75A5}"/>
              </a:ext>
            </a:extLst>
          </p:cNvPr>
          <p:cNvSpPr/>
          <p:nvPr/>
        </p:nvSpPr>
        <p:spPr>
          <a:xfrm>
            <a:off x="10218951" y="1551115"/>
            <a:ext cx="640296" cy="1496238"/>
          </a:xfrm>
          <a:prstGeom prst="rect">
            <a:avLst/>
          </a:prstGeom>
          <a:noFill/>
          <a:ln w="1905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cxnSp>
        <p:nvCxnSpPr>
          <p:cNvPr id="143" name="Straight Arrow Connector 142">
            <a:extLst>
              <a:ext uri="{FF2B5EF4-FFF2-40B4-BE49-F238E27FC236}">
                <a16:creationId xmlns:a16="http://schemas.microsoft.com/office/drawing/2014/main" id="{7F5F00B9-D0A3-47EE-8B6D-C535F7D1F3AA}"/>
              </a:ext>
            </a:extLst>
          </p:cNvPr>
          <p:cNvCxnSpPr>
            <a:cxnSpLocks/>
          </p:cNvCxnSpPr>
          <p:nvPr/>
        </p:nvCxnSpPr>
        <p:spPr>
          <a:xfrm flipV="1">
            <a:off x="9982237" y="1804229"/>
            <a:ext cx="282411" cy="51911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44" name="Picture 143">
            <a:extLst>
              <a:ext uri="{FF2B5EF4-FFF2-40B4-BE49-F238E27FC236}">
                <a16:creationId xmlns:a16="http://schemas.microsoft.com/office/drawing/2014/main" id="{52D47961-3005-4518-B712-8D348902A67A}"/>
              </a:ext>
            </a:extLst>
          </p:cNvPr>
          <p:cNvPicPr>
            <a:picLocks noChangeAspect="1"/>
          </p:cNvPicPr>
          <p:nvPr/>
        </p:nvPicPr>
        <p:blipFill rotWithShape="1">
          <a:blip r:embed="rId6"/>
          <a:srcRect l="1" t="1" r="16933" b="14848"/>
          <a:stretch/>
        </p:blipFill>
        <p:spPr>
          <a:xfrm flipH="1">
            <a:off x="10765963" y="1324117"/>
            <a:ext cx="302125" cy="252823"/>
          </a:xfrm>
          <a:prstGeom prst="rect">
            <a:avLst/>
          </a:prstGeom>
        </p:spPr>
      </p:pic>
      <p:sp>
        <p:nvSpPr>
          <p:cNvPr id="145" name="TextBox 144">
            <a:extLst>
              <a:ext uri="{FF2B5EF4-FFF2-40B4-BE49-F238E27FC236}">
                <a16:creationId xmlns:a16="http://schemas.microsoft.com/office/drawing/2014/main" id="{CDDFB0DC-5BC1-4153-8399-A8FE84F9A639}"/>
              </a:ext>
            </a:extLst>
          </p:cNvPr>
          <p:cNvSpPr txBox="1"/>
          <p:nvPr/>
        </p:nvSpPr>
        <p:spPr>
          <a:xfrm>
            <a:off x="9888991" y="1223563"/>
            <a:ext cx="823994"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Data tier</a:t>
            </a:r>
          </a:p>
        </p:txBody>
      </p:sp>
      <p:cxnSp>
        <p:nvCxnSpPr>
          <p:cNvPr id="146" name="Straight Arrow Connector 145">
            <a:extLst>
              <a:ext uri="{FF2B5EF4-FFF2-40B4-BE49-F238E27FC236}">
                <a16:creationId xmlns:a16="http://schemas.microsoft.com/office/drawing/2014/main" id="{550ACDA3-CE42-4858-89A3-9A5B5CBBC6F1}"/>
              </a:ext>
            </a:extLst>
          </p:cNvPr>
          <p:cNvCxnSpPr>
            <a:cxnSpLocks/>
            <a:endCxn id="140" idx="1"/>
          </p:cNvCxnSpPr>
          <p:nvPr/>
        </p:nvCxnSpPr>
        <p:spPr>
          <a:xfrm>
            <a:off x="9997006" y="2315832"/>
            <a:ext cx="295751" cy="47656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1143F74E-A28A-49FD-8229-11D0C4C59D5F}"/>
              </a:ext>
            </a:extLst>
          </p:cNvPr>
          <p:cNvCxnSpPr>
            <a:cxnSpLocks/>
            <a:stCxn id="137" idx="3"/>
            <a:endCxn id="139" idx="1"/>
          </p:cNvCxnSpPr>
          <p:nvPr/>
        </p:nvCxnSpPr>
        <p:spPr>
          <a:xfrm flipV="1">
            <a:off x="9982237" y="2306558"/>
            <a:ext cx="303850" cy="1678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A30C4C05-A6D6-4619-9EE1-5C79C2B66AE1}"/>
              </a:ext>
            </a:extLst>
          </p:cNvPr>
          <p:cNvCxnSpPr>
            <a:cxnSpLocks/>
            <a:stCxn id="112" idx="3"/>
            <a:endCxn id="125" idx="1"/>
          </p:cNvCxnSpPr>
          <p:nvPr/>
        </p:nvCxnSpPr>
        <p:spPr>
          <a:xfrm flipV="1">
            <a:off x="7778392" y="2325652"/>
            <a:ext cx="197888" cy="284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F142BED-3A26-4CC8-89BA-CFC926687619}"/>
              </a:ext>
            </a:extLst>
          </p:cNvPr>
          <p:cNvCxnSpPr>
            <a:cxnSpLocks/>
          </p:cNvCxnSpPr>
          <p:nvPr/>
        </p:nvCxnSpPr>
        <p:spPr>
          <a:xfrm flipV="1">
            <a:off x="9379450" y="2357961"/>
            <a:ext cx="197888" cy="284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54" name="Picture 153">
            <a:extLst>
              <a:ext uri="{FF2B5EF4-FFF2-40B4-BE49-F238E27FC236}">
                <a16:creationId xmlns:a16="http://schemas.microsoft.com/office/drawing/2014/main" id="{07968DD8-C1AE-472C-B2D1-E1D1EE5CD980}"/>
              </a:ext>
            </a:extLst>
          </p:cNvPr>
          <p:cNvPicPr>
            <a:picLocks noChangeAspect="1"/>
          </p:cNvPicPr>
          <p:nvPr/>
        </p:nvPicPr>
        <p:blipFill>
          <a:blip r:embed="rId10"/>
          <a:stretch>
            <a:fillRect/>
          </a:stretch>
        </p:blipFill>
        <p:spPr>
          <a:xfrm>
            <a:off x="6243402" y="3110553"/>
            <a:ext cx="409524" cy="295238"/>
          </a:xfrm>
          <a:prstGeom prst="rect">
            <a:avLst/>
          </a:prstGeom>
        </p:spPr>
      </p:pic>
      <p:sp>
        <p:nvSpPr>
          <p:cNvPr id="155" name="TextBox 154">
            <a:extLst>
              <a:ext uri="{FF2B5EF4-FFF2-40B4-BE49-F238E27FC236}">
                <a16:creationId xmlns:a16="http://schemas.microsoft.com/office/drawing/2014/main" id="{133FF233-0972-43AB-8CA0-395A4F08FF9B}"/>
              </a:ext>
            </a:extLst>
          </p:cNvPr>
          <p:cNvSpPr txBox="1"/>
          <p:nvPr/>
        </p:nvSpPr>
        <p:spPr>
          <a:xfrm>
            <a:off x="6335832" y="5448662"/>
            <a:ext cx="819455" cy="430887"/>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2)</a:t>
            </a:r>
          </a:p>
        </p:txBody>
      </p:sp>
      <p:pic>
        <p:nvPicPr>
          <p:cNvPr id="157" name="Picture 156">
            <a:extLst>
              <a:ext uri="{FF2B5EF4-FFF2-40B4-BE49-F238E27FC236}">
                <a16:creationId xmlns:a16="http://schemas.microsoft.com/office/drawing/2014/main" id="{C7BEEDEA-1AEE-4AA2-B00B-10D8C656810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52282" y="4093060"/>
            <a:ext cx="983967" cy="983967"/>
          </a:xfrm>
          <a:prstGeom prst="rect">
            <a:avLst/>
          </a:prstGeom>
        </p:spPr>
      </p:pic>
      <p:pic>
        <p:nvPicPr>
          <p:cNvPr id="156" name="Picture 155">
            <a:extLst>
              <a:ext uri="{FF2B5EF4-FFF2-40B4-BE49-F238E27FC236}">
                <a16:creationId xmlns:a16="http://schemas.microsoft.com/office/drawing/2014/main" id="{4AB02F75-CCE7-4B25-8068-6E8048BA2821}"/>
              </a:ext>
            </a:extLst>
          </p:cNvPr>
          <p:cNvPicPr>
            <a:picLocks noChangeAspect="1"/>
          </p:cNvPicPr>
          <p:nvPr/>
        </p:nvPicPr>
        <p:blipFill>
          <a:blip r:embed="rId10"/>
          <a:stretch>
            <a:fillRect/>
          </a:stretch>
        </p:blipFill>
        <p:spPr>
          <a:xfrm>
            <a:off x="6143942" y="5814244"/>
            <a:ext cx="409524" cy="295238"/>
          </a:xfrm>
          <a:prstGeom prst="rect">
            <a:avLst/>
          </a:prstGeom>
        </p:spPr>
      </p:pic>
      <p:sp>
        <p:nvSpPr>
          <p:cNvPr id="161" name="Rectangle 160">
            <a:extLst>
              <a:ext uri="{FF2B5EF4-FFF2-40B4-BE49-F238E27FC236}">
                <a16:creationId xmlns:a16="http://schemas.microsoft.com/office/drawing/2014/main" id="{C2B418F3-3558-4FEE-86BA-91E51F08F40B}"/>
              </a:ext>
            </a:extLst>
          </p:cNvPr>
          <p:cNvSpPr/>
          <p:nvPr/>
        </p:nvSpPr>
        <p:spPr>
          <a:xfrm>
            <a:off x="8760399" y="3899136"/>
            <a:ext cx="2213746" cy="1555933"/>
          </a:xfrm>
          <a:prstGeom prst="rect">
            <a:avLst/>
          </a:prstGeom>
          <a:solidFill>
            <a:srgbClr val="F7F7F7"/>
          </a:solid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pic>
        <p:nvPicPr>
          <p:cNvPr id="162" name="Picture 2" descr="Image result for Azure SQL">
            <a:extLst>
              <a:ext uri="{FF2B5EF4-FFF2-40B4-BE49-F238E27FC236}">
                <a16:creationId xmlns:a16="http://schemas.microsoft.com/office/drawing/2014/main" id="{11A26FF5-34B2-45C5-993C-D031352F2A8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478394" y="4105338"/>
            <a:ext cx="971689" cy="971689"/>
          </a:xfrm>
          <a:prstGeom prst="rect">
            <a:avLst/>
          </a:prstGeom>
          <a:noFill/>
          <a:extLst>
            <a:ext uri="{909E8E84-426E-40DD-AFC4-6F175D3DCCD1}">
              <a14:hiddenFill xmlns:a14="http://schemas.microsoft.com/office/drawing/2010/main">
                <a:solidFill>
                  <a:srgbClr val="FFFFFF"/>
                </a:solidFill>
              </a14:hiddenFill>
            </a:ext>
          </a:extLst>
        </p:spPr>
      </p:pic>
      <p:sp>
        <p:nvSpPr>
          <p:cNvPr id="163" name="TextBox 162">
            <a:extLst>
              <a:ext uri="{FF2B5EF4-FFF2-40B4-BE49-F238E27FC236}">
                <a16:creationId xmlns:a16="http://schemas.microsoft.com/office/drawing/2014/main" id="{AA50334E-E7D7-4AE9-9ECB-F10FFC0C4D12}"/>
              </a:ext>
            </a:extLst>
          </p:cNvPr>
          <p:cNvSpPr txBox="1"/>
          <p:nvPr/>
        </p:nvSpPr>
        <p:spPr>
          <a:xfrm>
            <a:off x="7044377" y="5121745"/>
            <a:ext cx="1079142" cy="261610"/>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App Services</a:t>
            </a:r>
          </a:p>
        </p:txBody>
      </p:sp>
      <p:sp>
        <p:nvSpPr>
          <p:cNvPr id="164" name="TextBox 163">
            <a:extLst>
              <a:ext uri="{FF2B5EF4-FFF2-40B4-BE49-F238E27FC236}">
                <a16:creationId xmlns:a16="http://schemas.microsoft.com/office/drawing/2014/main" id="{3D354EBE-EC0C-4B7E-93F9-08A9A5E92174}"/>
              </a:ext>
            </a:extLst>
          </p:cNvPr>
          <p:cNvSpPr txBox="1"/>
          <p:nvPr/>
        </p:nvSpPr>
        <p:spPr>
          <a:xfrm>
            <a:off x="9256084" y="5141148"/>
            <a:ext cx="1463862" cy="261610"/>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Managed Database</a:t>
            </a:r>
          </a:p>
        </p:txBody>
      </p:sp>
      <p:pic>
        <p:nvPicPr>
          <p:cNvPr id="165" name="Picture 164">
            <a:extLst>
              <a:ext uri="{FF2B5EF4-FFF2-40B4-BE49-F238E27FC236}">
                <a16:creationId xmlns:a16="http://schemas.microsoft.com/office/drawing/2014/main" id="{0F63F916-40FE-41A3-B134-BEEDD5B9AB61}"/>
              </a:ext>
            </a:extLst>
          </p:cNvPr>
          <p:cNvPicPr>
            <a:picLocks noChangeAspect="1"/>
          </p:cNvPicPr>
          <p:nvPr/>
        </p:nvPicPr>
        <p:blipFill rotWithShape="1">
          <a:blip r:embed="rId6"/>
          <a:srcRect l="1" t="1" r="16933" b="14848"/>
          <a:stretch/>
        </p:blipFill>
        <p:spPr>
          <a:xfrm flipH="1">
            <a:off x="8357614" y="3798523"/>
            <a:ext cx="302125" cy="252823"/>
          </a:xfrm>
          <a:prstGeom prst="rect">
            <a:avLst/>
          </a:prstGeom>
        </p:spPr>
      </p:pic>
      <p:pic>
        <p:nvPicPr>
          <p:cNvPr id="166" name="Picture 165">
            <a:extLst>
              <a:ext uri="{FF2B5EF4-FFF2-40B4-BE49-F238E27FC236}">
                <a16:creationId xmlns:a16="http://schemas.microsoft.com/office/drawing/2014/main" id="{30A05144-3CCC-41F6-8736-44E189CC31D8}"/>
              </a:ext>
            </a:extLst>
          </p:cNvPr>
          <p:cNvPicPr>
            <a:picLocks noChangeAspect="1"/>
          </p:cNvPicPr>
          <p:nvPr/>
        </p:nvPicPr>
        <p:blipFill rotWithShape="1">
          <a:blip r:embed="rId6"/>
          <a:srcRect l="1" t="1" r="16933" b="14848"/>
          <a:stretch/>
        </p:blipFill>
        <p:spPr>
          <a:xfrm flipH="1">
            <a:off x="10712985" y="3772724"/>
            <a:ext cx="302125" cy="252823"/>
          </a:xfrm>
          <a:prstGeom prst="rect">
            <a:avLst/>
          </a:prstGeom>
        </p:spPr>
      </p:pic>
      <p:cxnSp>
        <p:nvCxnSpPr>
          <p:cNvPr id="168" name="Straight Arrow Connector 167">
            <a:extLst>
              <a:ext uri="{FF2B5EF4-FFF2-40B4-BE49-F238E27FC236}">
                <a16:creationId xmlns:a16="http://schemas.microsoft.com/office/drawing/2014/main" id="{DBB47944-61BF-4EF0-8826-34178541D5A5}"/>
              </a:ext>
            </a:extLst>
          </p:cNvPr>
          <p:cNvCxnSpPr>
            <a:cxnSpLocks/>
          </p:cNvCxnSpPr>
          <p:nvPr/>
        </p:nvCxnSpPr>
        <p:spPr>
          <a:xfrm flipV="1">
            <a:off x="5862666" y="1667456"/>
            <a:ext cx="482373" cy="1602081"/>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4B2D83C9-3B27-4627-BF44-42A1D017BFA5}"/>
              </a:ext>
            </a:extLst>
          </p:cNvPr>
          <p:cNvSpPr txBox="1"/>
          <p:nvPr/>
        </p:nvSpPr>
        <p:spPr>
          <a:xfrm>
            <a:off x="5784799" y="1222356"/>
            <a:ext cx="659155" cy="430887"/>
          </a:xfrm>
          <a:prstGeom prst="rect">
            <a:avLst/>
          </a:prstGeom>
          <a:noFill/>
        </p:spPr>
        <p:txBody>
          <a:bodyPr wrap="non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p>
        </p:txBody>
      </p:sp>
      <p:cxnSp>
        <p:nvCxnSpPr>
          <p:cNvPr id="172" name="Straight Arrow Connector 171">
            <a:extLst>
              <a:ext uri="{FF2B5EF4-FFF2-40B4-BE49-F238E27FC236}">
                <a16:creationId xmlns:a16="http://schemas.microsoft.com/office/drawing/2014/main" id="{1D4496DD-823F-4B4C-9E11-E9C0FC6B8207}"/>
              </a:ext>
            </a:extLst>
          </p:cNvPr>
          <p:cNvCxnSpPr>
            <a:cxnSpLocks/>
          </p:cNvCxnSpPr>
          <p:nvPr/>
        </p:nvCxnSpPr>
        <p:spPr>
          <a:xfrm>
            <a:off x="5856579" y="3835629"/>
            <a:ext cx="454469" cy="1354915"/>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 name="Picture 102">
            <a:extLst>
              <a:ext uri="{FF2B5EF4-FFF2-40B4-BE49-F238E27FC236}">
                <a16:creationId xmlns:a16="http://schemas.microsoft.com/office/drawing/2014/main" id="{54B6AC2A-2D7F-4729-9B75-6CBF246DD24F}"/>
              </a:ext>
            </a:extLst>
          </p:cNvPr>
          <p:cNvPicPr>
            <a:picLocks noChangeAspect="1"/>
          </p:cNvPicPr>
          <p:nvPr/>
        </p:nvPicPr>
        <p:blipFill rotWithShape="1">
          <a:blip r:embed="rId6"/>
          <a:srcRect l="1" t="1" r="16933" b="14848"/>
          <a:stretch/>
        </p:blipFill>
        <p:spPr>
          <a:xfrm flipH="1">
            <a:off x="5325778" y="2807565"/>
            <a:ext cx="281831" cy="235841"/>
          </a:xfrm>
          <a:prstGeom prst="rect">
            <a:avLst/>
          </a:prstGeom>
        </p:spPr>
      </p:pic>
      <p:pic>
        <p:nvPicPr>
          <p:cNvPr id="104" name="Picture 103">
            <a:extLst>
              <a:ext uri="{FF2B5EF4-FFF2-40B4-BE49-F238E27FC236}">
                <a16:creationId xmlns:a16="http://schemas.microsoft.com/office/drawing/2014/main" id="{8E5B3D4D-9ADE-42D9-A1BA-B8DF751E2CE4}"/>
              </a:ext>
            </a:extLst>
          </p:cNvPr>
          <p:cNvPicPr>
            <a:picLocks noChangeAspect="1"/>
          </p:cNvPicPr>
          <p:nvPr/>
        </p:nvPicPr>
        <p:blipFill rotWithShape="1">
          <a:blip r:embed="rId6"/>
          <a:srcRect l="1" t="1" r="16933" b="14848"/>
          <a:stretch/>
        </p:blipFill>
        <p:spPr>
          <a:xfrm flipH="1">
            <a:off x="5335304" y="3579934"/>
            <a:ext cx="281831" cy="235841"/>
          </a:xfrm>
          <a:prstGeom prst="rect">
            <a:avLst/>
          </a:prstGeom>
        </p:spPr>
      </p:pic>
      <p:sp>
        <p:nvSpPr>
          <p:cNvPr id="113" name="TextBox 112">
            <a:extLst>
              <a:ext uri="{FF2B5EF4-FFF2-40B4-BE49-F238E27FC236}">
                <a16:creationId xmlns:a16="http://schemas.microsoft.com/office/drawing/2014/main" id="{8AB834FA-2034-4C54-B864-41ED70E4736B}"/>
              </a:ext>
            </a:extLst>
          </p:cNvPr>
          <p:cNvSpPr txBox="1"/>
          <p:nvPr/>
        </p:nvSpPr>
        <p:spPr>
          <a:xfrm>
            <a:off x="3648430" y="3563150"/>
            <a:ext cx="631904" cy="215444"/>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a:t>
            </a:r>
            <a:r>
              <a:rPr kumimoji="0" lang="en-CA" sz="800" b="0"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Jumpbox</a:t>
            </a:r>
            <a:endPar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117" name="Picture 116">
            <a:extLst>
              <a:ext uri="{FF2B5EF4-FFF2-40B4-BE49-F238E27FC236}">
                <a16:creationId xmlns:a16="http://schemas.microsoft.com/office/drawing/2014/main" id="{E17FA265-32E9-42FA-8C20-1403A9B4E935}"/>
              </a:ext>
            </a:extLst>
          </p:cNvPr>
          <p:cNvPicPr>
            <a:picLocks noChangeAspect="1"/>
          </p:cNvPicPr>
          <p:nvPr/>
        </p:nvPicPr>
        <p:blipFill>
          <a:blip r:embed="rId3"/>
          <a:stretch>
            <a:fillRect/>
          </a:stretch>
        </p:blipFill>
        <p:spPr>
          <a:xfrm>
            <a:off x="1185883" y="4668909"/>
            <a:ext cx="393784" cy="393784"/>
          </a:xfrm>
          <a:prstGeom prst="rect">
            <a:avLst/>
          </a:prstGeom>
        </p:spPr>
      </p:pic>
      <p:cxnSp>
        <p:nvCxnSpPr>
          <p:cNvPr id="119" name="Straight Arrow Connector 118">
            <a:extLst>
              <a:ext uri="{FF2B5EF4-FFF2-40B4-BE49-F238E27FC236}">
                <a16:creationId xmlns:a16="http://schemas.microsoft.com/office/drawing/2014/main" id="{FF16AFD3-9BB2-49D3-A3A8-6B7102743A93}"/>
              </a:ext>
            </a:extLst>
          </p:cNvPr>
          <p:cNvCxnSpPr>
            <a:cxnSpLocks/>
            <a:stCxn id="49" idx="3"/>
            <a:endCxn id="117" idx="1"/>
          </p:cNvCxnSpPr>
          <p:nvPr/>
        </p:nvCxnSpPr>
        <p:spPr>
          <a:xfrm flipV="1">
            <a:off x="1005748" y="4865801"/>
            <a:ext cx="180135" cy="100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FCD24B2C-EE66-45F6-8C21-AEC397638AB7}"/>
              </a:ext>
            </a:extLst>
          </p:cNvPr>
          <p:cNvGrpSpPr/>
          <p:nvPr/>
        </p:nvGrpSpPr>
        <p:grpSpPr>
          <a:xfrm>
            <a:off x="4140618" y="4108413"/>
            <a:ext cx="835129" cy="1570621"/>
            <a:chOff x="3835836" y="4109630"/>
            <a:chExt cx="835129" cy="1570621"/>
          </a:xfrm>
        </p:grpSpPr>
        <p:sp>
          <p:nvSpPr>
            <p:cNvPr id="15" name="Rectangle 14">
              <a:extLst>
                <a:ext uri="{FF2B5EF4-FFF2-40B4-BE49-F238E27FC236}">
                  <a16:creationId xmlns:a16="http://schemas.microsoft.com/office/drawing/2014/main" id="{DFD50F1C-9793-4E07-9F9A-BEB2E3B0DF33}"/>
                </a:ext>
              </a:extLst>
            </p:cNvPr>
            <p:cNvSpPr/>
            <p:nvPr/>
          </p:nvSpPr>
          <p:spPr>
            <a:xfrm>
              <a:off x="3868034" y="4109630"/>
              <a:ext cx="766064" cy="1570621"/>
            </a:xfrm>
            <a:prstGeom prst="rect">
              <a:avLst/>
            </a:prstGeom>
            <a:solidFill>
              <a:schemeClr val="bg1"/>
            </a:solid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grpSp>
          <p:nvGrpSpPr>
            <p:cNvPr id="167" name="Group 166">
              <a:extLst>
                <a:ext uri="{FF2B5EF4-FFF2-40B4-BE49-F238E27FC236}">
                  <a16:creationId xmlns:a16="http://schemas.microsoft.com/office/drawing/2014/main" id="{D1CBC299-1368-4FCD-85EB-C4E3D3239E20}"/>
                </a:ext>
              </a:extLst>
            </p:cNvPr>
            <p:cNvGrpSpPr/>
            <p:nvPr/>
          </p:nvGrpSpPr>
          <p:grpSpPr>
            <a:xfrm>
              <a:off x="3835836" y="4177514"/>
              <a:ext cx="835129" cy="1430771"/>
              <a:chOff x="3823761" y="4144199"/>
              <a:chExt cx="835129" cy="1430771"/>
            </a:xfrm>
          </p:grpSpPr>
          <p:pic>
            <p:nvPicPr>
              <p:cNvPr id="171" name="Picture 170">
                <a:extLst>
                  <a:ext uri="{FF2B5EF4-FFF2-40B4-BE49-F238E27FC236}">
                    <a16:creationId xmlns:a16="http://schemas.microsoft.com/office/drawing/2014/main" id="{55522C99-44A0-402F-AD55-3B28B90CA225}"/>
                  </a:ext>
                </a:extLst>
              </p:cNvPr>
              <p:cNvPicPr>
                <a:picLocks noChangeAspect="1"/>
              </p:cNvPicPr>
              <p:nvPr/>
            </p:nvPicPr>
            <p:blipFill>
              <a:blip r:embed="rId5"/>
              <a:stretch>
                <a:fillRect/>
              </a:stretch>
            </p:blipFill>
            <p:spPr>
              <a:xfrm>
                <a:off x="3980966" y="4144199"/>
                <a:ext cx="537301" cy="543934"/>
              </a:xfrm>
              <a:prstGeom prst="rect">
                <a:avLst/>
              </a:prstGeom>
            </p:spPr>
          </p:pic>
          <p:sp>
            <p:nvSpPr>
              <p:cNvPr id="173" name="TextBox 172">
                <a:extLst>
                  <a:ext uri="{FF2B5EF4-FFF2-40B4-BE49-F238E27FC236}">
                    <a16:creationId xmlns:a16="http://schemas.microsoft.com/office/drawing/2014/main" id="{9AC57A91-126E-40F7-8C86-3898736F7C8E}"/>
                  </a:ext>
                </a:extLst>
              </p:cNvPr>
              <p:cNvSpPr txBox="1"/>
              <p:nvPr/>
            </p:nvSpPr>
            <p:spPr>
              <a:xfrm>
                <a:off x="3850438" y="4700387"/>
                <a:ext cx="748319"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Availability</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set</a:t>
                </a:r>
              </a:p>
            </p:txBody>
          </p:sp>
          <p:pic>
            <p:nvPicPr>
              <p:cNvPr id="174" name="Picture 173">
                <a:extLst>
                  <a:ext uri="{FF2B5EF4-FFF2-40B4-BE49-F238E27FC236}">
                    <a16:creationId xmlns:a16="http://schemas.microsoft.com/office/drawing/2014/main" id="{A61D0642-92F7-4FA9-8817-8E61D4F4A1B3}"/>
                  </a:ext>
                </a:extLst>
              </p:cNvPr>
              <p:cNvPicPr>
                <a:picLocks noChangeAspect="1"/>
              </p:cNvPicPr>
              <p:nvPr/>
            </p:nvPicPr>
            <p:blipFill>
              <a:blip r:embed="rId5"/>
              <a:stretch>
                <a:fillRect/>
              </a:stretch>
            </p:blipFill>
            <p:spPr>
              <a:xfrm>
                <a:off x="3978732" y="5031036"/>
                <a:ext cx="537301" cy="543934"/>
              </a:xfrm>
              <a:prstGeom prst="rect">
                <a:avLst/>
              </a:prstGeom>
            </p:spPr>
          </p:pic>
          <p:pic>
            <p:nvPicPr>
              <p:cNvPr id="175" name="Picture 174">
                <a:extLst>
                  <a:ext uri="{FF2B5EF4-FFF2-40B4-BE49-F238E27FC236}">
                    <a16:creationId xmlns:a16="http://schemas.microsoft.com/office/drawing/2014/main" id="{4174F86B-79D5-4D42-BE15-3A122326C8D9}"/>
                  </a:ext>
                </a:extLst>
              </p:cNvPr>
              <p:cNvPicPr>
                <a:picLocks noChangeAspect="1"/>
              </p:cNvPicPr>
              <p:nvPr/>
            </p:nvPicPr>
            <p:blipFill>
              <a:blip r:embed="rId13"/>
              <a:stretch>
                <a:fillRect/>
              </a:stretch>
            </p:blipFill>
            <p:spPr>
              <a:xfrm>
                <a:off x="3823761" y="5056495"/>
                <a:ext cx="142857" cy="419048"/>
              </a:xfrm>
              <a:prstGeom prst="rect">
                <a:avLst/>
              </a:prstGeom>
              <a:ln>
                <a:solidFill>
                  <a:srgbClr val="0070C0"/>
                </a:solidFill>
              </a:ln>
            </p:spPr>
          </p:pic>
          <p:pic>
            <p:nvPicPr>
              <p:cNvPr id="177" name="Picture 176">
                <a:extLst>
                  <a:ext uri="{FF2B5EF4-FFF2-40B4-BE49-F238E27FC236}">
                    <a16:creationId xmlns:a16="http://schemas.microsoft.com/office/drawing/2014/main" id="{9E426DAE-237D-42A2-B8BD-75D0C381B386}"/>
                  </a:ext>
                </a:extLst>
              </p:cNvPr>
              <p:cNvPicPr>
                <a:picLocks noChangeAspect="1"/>
              </p:cNvPicPr>
              <p:nvPr/>
            </p:nvPicPr>
            <p:blipFill>
              <a:blip r:embed="rId13"/>
              <a:stretch>
                <a:fillRect/>
              </a:stretch>
            </p:blipFill>
            <p:spPr>
              <a:xfrm>
                <a:off x="4516033" y="4168335"/>
                <a:ext cx="142857" cy="419048"/>
              </a:xfrm>
              <a:prstGeom prst="rect">
                <a:avLst/>
              </a:prstGeom>
              <a:ln>
                <a:solidFill>
                  <a:srgbClr val="0070C0"/>
                </a:solidFill>
              </a:ln>
            </p:spPr>
          </p:pic>
          <p:pic>
            <p:nvPicPr>
              <p:cNvPr id="178" name="Picture 177">
                <a:extLst>
                  <a:ext uri="{FF2B5EF4-FFF2-40B4-BE49-F238E27FC236}">
                    <a16:creationId xmlns:a16="http://schemas.microsoft.com/office/drawing/2014/main" id="{69E2EE6D-77AE-49D7-8261-DC8E819D8F4E}"/>
                  </a:ext>
                </a:extLst>
              </p:cNvPr>
              <p:cNvPicPr>
                <a:picLocks noChangeAspect="1"/>
              </p:cNvPicPr>
              <p:nvPr/>
            </p:nvPicPr>
            <p:blipFill>
              <a:blip r:embed="rId13"/>
              <a:stretch>
                <a:fillRect/>
              </a:stretch>
            </p:blipFill>
            <p:spPr>
              <a:xfrm>
                <a:off x="3825995" y="4169658"/>
                <a:ext cx="142857" cy="419048"/>
              </a:xfrm>
              <a:prstGeom prst="rect">
                <a:avLst/>
              </a:prstGeom>
              <a:ln>
                <a:solidFill>
                  <a:srgbClr val="0070C0"/>
                </a:solidFill>
              </a:ln>
            </p:spPr>
          </p:pic>
          <p:pic>
            <p:nvPicPr>
              <p:cNvPr id="179" name="Picture 178">
                <a:extLst>
                  <a:ext uri="{FF2B5EF4-FFF2-40B4-BE49-F238E27FC236}">
                    <a16:creationId xmlns:a16="http://schemas.microsoft.com/office/drawing/2014/main" id="{3CBB3470-3597-40E9-8784-5C99AE374F7B}"/>
                  </a:ext>
                </a:extLst>
              </p:cNvPr>
              <p:cNvPicPr>
                <a:picLocks noChangeAspect="1"/>
              </p:cNvPicPr>
              <p:nvPr/>
            </p:nvPicPr>
            <p:blipFill>
              <a:blip r:embed="rId13"/>
              <a:stretch>
                <a:fillRect/>
              </a:stretch>
            </p:blipFill>
            <p:spPr>
              <a:xfrm>
                <a:off x="4513799" y="5055172"/>
                <a:ext cx="142857" cy="419048"/>
              </a:xfrm>
              <a:prstGeom prst="rect">
                <a:avLst/>
              </a:prstGeom>
              <a:ln>
                <a:solidFill>
                  <a:srgbClr val="0070C0"/>
                </a:solidFill>
              </a:ln>
            </p:spPr>
          </p:pic>
        </p:grpSp>
      </p:grpSp>
      <p:pic>
        <p:nvPicPr>
          <p:cNvPr id="180" name="Picture 179">
            <a:extLst>
              <a:ext uri="{FF2B5EF4-FFF2-40B4-BE49-F238E27FC236}">
                <a16:creationId xmlns:a16="http://schemas.microsoft.com/office/drawing/2014/main" id="{6AAE9297-914C-478F-A753-3A0C64B59254}"/>
              </a:ext>
            </a:extLst>
          </p:cNvPr>
          <p:cNvPicPr>
            <a:picLocks noChangeAspect="1"/>
          </p:cNvPicPr>
          <p:nvPr/>
        </p:nvPicPr>
        <p:blipFill>
          <a:blip r:embed="rId14"/>
          <a:stretch>
            <a:fillRect/>
          </a:stretch>
        </p:blipFill>
        <p:spPr>
          <a:xfrm>
            <a:off x="6435565" y="1500640"/>
            <a:ext cx="373058" cy="373058"/>
          </a:xfrm>
          <a:prstGeom prst="rect">
            <a:avLst/>
          </a:prstGeom>
        </p:spPr>
      </p:pic>
      <p:pic>
        <p:nvPicPr>
          <p:cNvPr id="181" name="Picture 180">
            <a:extLst>
              <a:ext uri="{FF2B5EF4-FFF2-40B4-BE49-F238E27FC236}">
                <a16:creationId xmlns:a16="http://schemas.microsoft.com/office/drawing/2014/main" id="{110407A4-D3CB-4BD9-A433-EEDB4E15BC97}"/>
              </a:ext>
            </a:extLst>
          </p:cNvPr>
          <p:cNvPicPr>
            <a:picLocks noChangeAspect="1"/>
          </p:cNvPicPr>
          <p:nvPr/>
        </p:nvPicPr>
        <p:blipFill>
          <a:blip r:embed="rId14"/>
          <a:stretch>
            <a:fillRect/>
          </a:stretch>
        </p:blipFill>
        <p:spPr>
          <a:xfrm>
            <a:off x="7980580" y="1507014"/>
            <a:ext cx="373058" cy="373058"/>
          </a:xfrm>
          <a:prstGeom prst="rect">
            <a:avLst/>
          </a:prstGeom>
        </p:spPr>
      </p:pic>
      <p:pic>
        <p:nvPicPr>
          <p:cNvPr id="182" name="Picture 181">
            <a:extLst>
              <a:ext uri="{FF2B5EF4-FFF2-40B4-BE49-F238E27FC236}">
                <a16:creationId xmlns:a16="http://schemas.microsoft.com/office/drawing/2014/main" id="{035692A5-E7E5-40CC-BE0B-AA6FC1B7C48E}"/>
              </a:ext>
            </a:extLst>
          </p:cNvPr>
          <p:cNvPicPr>
            <a:picLocks noChangeAspect="1"/>
          </p:cNvPicPr>
          <p:nvPr/>
        </p:nvPicPr>
        <p:blipFill>
          <a:blip r:embed="rId14"/>
          <a:stretch>
            <a:fillRect/>
          </a:stretch>
        </p:blipFill>
        <p:spPr>
          <a:xfrm>
            <a:off x="9581477" y="1508979"/>
            <a:ext cx="373058" cy="373058"/>
          </a:xfrm>
          <a:prstGeom prst="rect">
            <a:avLst/>
          </a:prstGeom>
        </p:spPr>
      </p:pic>
      <p:pic>
        <p:nvPicPr>
          <p:cNvPr id="183" name="Picture 182">
            <a:extLst>
              <a:ext uri="{FF2B5EF4-FFF2-40B4-BE49-F238E27FC236}">
                <a16:creationId xmlns:a16="http://schemas.microsoft.com/office/drawing/2014/main" id="{1157793D-4164-4F38-8466-848ED9C4736D}"/>
              </a:ext>
            </a:extLst>
          </p:cNvPr>
          <p:cNvPicPr>
            <a:picLocks noChangeAspect="1"/>
          </p:cNvPicPr>
          <p:nvPr/>
        </p:nvPicPr>
        <p:blipFill>
          <a:blip r:embed="rId14"/>
          <a:stretch>
            <a:fillRect/>
          </a:stretch>
        </p:blipFill>
        <p:spPr>
          <a:xfrm>
            <a:off x="5036509" y="3206535"/>
            <a:ext cx="373058" cy="373058"/>
          </a:xfrm>
          <a:prstGeom prst="rect">
            <a:avLst/>
          </a:prstGeom>
        </p:spPr>
      </p:pic>
      <p:pic>
        <p:nvPicPr>
          <p:cNvPr id="184" name="Picture 183">
            <a:extLst>
              <a:ext uri="{FF2B5EF4-FFF2-40B4-BE49-F238E27FC236}">
                <a16:creationId xmlns:a16="http://schemas.microsoft.com/office/drawing/2014/main" id="{9E2A4F49-C755-4A12-846D-BD66571DC605}"/>
              </a:ext>
            </a:extLst>
          </p:cNvPr>
          <p:cNvPicPr>
            <a:picLocks noChangeAspect="1"/>
          </p:cNvPicPr>
          <p:nvPr/>
        </p:nvPicPr>
        <p:blipFill>
          <a:blip r:embed="rId14"/>
          <a:stretch>
            <a:fillRect/>
          </a:stretch>
        </p:blipFill>
        <p:spPr>
          <a:xfrm>
            <a:off x="3557467" y="4006707"/>
            <a:ext cx="373058" cy="373058"/>
          </a:xfrm>
          <a:prstGeom prst="rect">
            <a:avLst/>
          </a:prstGeom>
        </p:spPr>
      </p:pic>
      <p:pic>
        <p:nvPicPr>
          <p:cNvPr id="185" name="Picture 184">
            <a:extLst>
              <a:ext uri="{FF2B5EF4-FFF2-40B4-BE49-F238E27FC236}">
                <a16:creationId xmlns:a16="http://schemas.microsoft.com/office/drawing/2014/main" id="{34F34877-6A3E-4851-9C4D-F38C7476592B}"/>
              </a:ext>
            </a:extLst>
          </p:cNvPr>
          <p:cNvPicPr>
            <a:picLocks noChangeAspect="1"/>
          </p:cNvPicPr>
          <p:nvPr/>
        </p:nvPicPr>
        <p:blipFill>
          <a:blip r:embed="rId14"/>
          <a:stretch>
            <a:fillRect/>
          </a:stretch>
        </p:blipFill>
        <p:spPr>
          <a:xfrm>
            <a:off x="5122974" y="4007093"/>
            <a:ext cx="373058" cy="373058"/>
          </a:xfrm>
          <a:prstGeom prst="rect">
            <a:avLst/>
          </a:prstGeom>
        </p:spPr>
      </p:pic>
      <p:sp>
        <p:nvSpPr>
          <p:cNvPr id="186" name="TextBox 185">
            <a:extLst>
              <a:ext uri="{FF2B5EF4-FFF2-40B4-BE49-F238E27FC236}">
                <a16:creationId xmlns:a16="http://schemas.microsoft.com/office/drawing/2014/main" id="{9C752E50-0825-4B27-8947-3F8B09FCDC26}"/>
              </a:ext>
            </a:extLst>
          </p:cNvPr>
          <p:cNvSpPr txBox="1"/>
          <p:nvPr/>
        </p:nvSpPr>
        <p:spPr>
          <a:xfrm>
            <a:off x="3441751" y="3773668"/>
            <a:ext cx="950839"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Public DMZ in</a:t>
            </a:r>
          </a:p>
        </p:txBody>
      </p:sp>
      <p:sp>
        <p:nvSpPr>
          <p:cNvPr id="187" name="TextBox 186">
            <a:extLst>
              <a:ext uri="{FF2B5EF4-FFF2-40B4-BE49-F238E27FC236}">
                <a16:creationId xmlns:a16="http://schemas.microsoft.com/office/drawing/2014/main" id="{BA24111B-FEE8-4F6E-8CCE-AC361B3AA74B}"/>
              </a:ext>
            </a:extLst>
          </p:cNvPr>
          <p:cNvSpPr txBox="1"/>
          <p:nvPr/>
        </p:nvSpPr>
        <p:spPr>
          <a:xfrm>
            <a:off x="4705678" y="3786710"/>
            <a:ext cx="98725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Public DMZ out</a:t>
            </a:r>
          </a:p>
        </p:txBody>
      </p:sp>
      <p:grpSp>
        <p:nvGrpSpPr>
          <p:cNvPr id="202" name="Group 201">
            <a:extLst>
              <a:ext uri="{FF2B5EF4-FFF2-40B4-BE49-F238E27FC236}">
                <a16:creationId xmlns:a16="http://schemas.microsoft.com/office/drawing/2014/main" id="{C9931F5B-8E7C-4084-91BA-442E0AA157C1}"/>
              </a:ext>
            </a:extLst>
          </p:cNvPr>
          <p:cNvGrpSpPr/>
          <p:nvPr/>
        </p:nvGrpSpPr>
        <p:grpSpPr>
          <a:xfrm>
            <a:off x="4114499" y="1385253"/>
            <a:ext cx="835129" cy="1570621"/>
            <a:chOff x="3835836" y="4109630"/>
            <a:chExt cx="835129" cy="1570621"/>
          </a:xfrm>
        </p:grpSpPr>
        <p:sp>
          <p:nvSpPr>
            <p:cNvPr id="203" name="Rectangle 202">
              <a:extLst>
                <a:ext uri="{FF2B5EF4-FFF2-40B4-BE49-F238E27FC236}">
                  <a16:creationId xmlns:a16="http://schemas.microsoft.com/office/drawing/2014/main" id="{553BF451-5F43-49D4-941D-30BA922953D5}"/>
                </a:ext>
              </a:extLst>
            </p:cNvPr>
            <p:cNvSpPr/>
            <p:nvPr/>
          </p:nvSpPr>
          <p:spPr>
            <a:xfrm>
              <a:off x="3868034" y="4109630"/>
              <a:ext cx="766064" cy="1570621"/>
            </a:xfrm>
            <a:prstGeom prst="rect">
              <a:avLst/>
            </a:prstGeom>
            <a:solidFill>
              <a:schemeClr val="bg1"/>
            </a:solid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grpSp>
          <p:nvGrpSpPr>
            <p:cNvPr id="204" name="Group 203">
              <a:extLst>
                <a:ext uri="{FF2B5EF4-FFF2-40B4-BE49-F238E27FC236}">
                  <a16:creationId xmlns:a16="http://schemas.microsoft.com/office/drawing/2014/main" id="{85AB7DF2-8C0B-4DC9-844B-BD60DF783E78}"/>
                </a:ext>
              </a:extLst>
            </p:cNvPr>
            <p:cNvGrpSpPr/>
            <p:nvPr/>
          </p:nvGrpSpPr>
          <p:grpSpPr>
            <a:xfrm>
              <a:off x="3835836" y="4177514"/>
              <a:ext cx="835129" cy="1430771"/>
              <a:chOff x="3823761" y="4144199"/>
              <a:chExt cx="835129" cy="1430771"/>
            </a:xfrm>
          </p:grpSpPr>
          <p:pic>
            <p:nvPicPr>
              <p:cNvPr id="205" name="Picture 204">
                <a:extLst>
                  <a:ext uri="{FF2B5EF4-FFF2-40B4-BE49-F238E27FC236}">
                    <a16:creationId xmlns:a16="http://schemas.microsoft.com/office/drawing/2014/main" id="{DBC4E748-D07D-4006-A624-6CE1F0AB273E}"/>
                  </a:ext>
                </a:extLst>
              </p:cNvPr>
              <p:cNvPicPr>
                <a:picLocks noChangeAspect="1"/>
              </p:cNvPicPr>
              <p:nvPr/>
            </p:nvPicPr>
            <p:blipFill>
              <a:blip r:embed="rId5"/>
              <a:stretch>
                <a:fillRect/>
              </a:stretch>
            </p:blipFill>
            <p:spPr>
              <a:xfrm>
                <a:off x="3980966" y="4144199"/>
                <a:ext cx="537301" cy="543934"/>
              </a:xfrm>
              <a:prstGeom prst="rect">
                <a:avLst/>
              </a:prstGeom>
            </p:spPr>
          </p:pic>
          <p:sp>
            <p:nvSpPr>
              <p:cNvPr id="206" name="TextBox 205">
                <a:extLst>
                  <a:ext uri="{FF2B5EF4-FFF2-40B4-BE49-F238E27FC236}">
                    <a16:creationId xmlns:a16="http://schemas.microsoft.com/office/drawing/2014/main" id="{70A7C869-54F3-46C7-A735-016B3D79A0A7}"/>
                  </a:ext>
                </a:extLst>
              </p:cNvPr>
              <p:cNvSpPr txBox="1"/>
              <p:nvPr/>
            </p:nvSpPr>
            <p:spPr>
              <a:xfrm>
                <a:off x="3850438" y="4700387"/>
                <a:ext cx="748319"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Availability</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set</a:t>
                </a:r>
              </a:p>
            </p:txBody>
          </p:sp>
          <p:pic>
            <p:nvPicPr>
              <p:cNvPr id="207" name="Picture 206">
                <a:extLst>
                  <a:ext uri="{FF2B5EF4-FFF2-40B4-BE49-F238E27FC236}">
                    <a16:creationId xmlns:a16="http://schemas.microsoft.com/office/drawing/2014/main" id="{4AF03C4F-5438-4269-AD69-C38A96DC46D9}"/>
                  </a:ext>
                </a:extLst>
              </p:cNvPr>
              <p:cNvPicPr>
                <a:picLocks noChangeAspect="1"/>
              </p:cNvPicPr>
              <p:nvPr/>
            </p:nvPicPr>
            <p:blipFill>
              <a:blip r:embed="rId5"/>
              <a:stretch>
                <a:fillRect/>
              </a:stretch>
            </p:blipFill>
            <p:spPr>
              <a:xfrm>
                <a:off x="3978732" y="5031036"/>
                <a:ext cx="537301" cy="543934"/>
              </a:xfrm>
              <a:prstGeom prst="rect">
                <a:avLst/>
              </a:prstGeom>
            </p:spPr>
          </p:pic>
          <p:pic>
            <p:nvPicPr>
              <p:cNvPr id="208" name="Picture 207">
                <a:extLst>
                  <a:ext uri="{FF2B5EF4-FFF2-40B4-BE49-F238E27FC236}">
                    <a16:creationId xmlns:a16="http://schemas.microsoft.com/office/drawing/2014/main" id="{115A2000-299C-4204-959C-3E6AFA075BDF}"/>
                  </a:ext>
                </a:extLst>
              </p:cNvPr>
              <p:cNvPicPr>
                <a:picLocks noChangeAspect="1"/>
              </p:cNvPicPr>
              <p:nvPr/>
            </p:nvPicPr>
            <p:blipFill>
              <a:blip r:embed="rId13"/>
              <a:stretch>
                <a:fillRect/>
              </a:stretch>
            </p:blipFill>
            <p:spPr>
              <a:xfrm>
                <a:off x="3823761" y="5056495"/>
                <a:ext cx="142857" cy="419048"/>
              </a:xfrm>
              <a:prstGeom prst="rect">
                <a:avLst/>
              </a:prstGeom>
              <a:ln>
                <a:solidFill>
                  <a:srgbClr val="0070C0"/>
                </a:solidFill>
              </a:ln>
            </p:spPr>
          </p:pic>
          <p:pic>
            <p:nvPicPr>
              <p:cNvPr id="209" name="Picture 208">
                <a:extLst>
                  <a:ext uri="{FF2B5EF4-FFF2-40B4-BE49-F238E27FC236}">
                    <a16:creationId xmlns:a16="http://schemas.microsoft.com/office/drawing/2014/main" id="{CBA4C89A-173B-4D69-A36B-24E13A8BE7D7}"/>
                  </a:ext>
                </a:extLst>
              </p:cNvPr>
              <p:cNvPicPr>
                <a:picLocks noChangeAspect="1"/>
              </p:cNvPicPr>
              <p:nvPr/>
            </p:nvPicPr>
            <p:blipFill>
              <a:blip r:embed="rId13"/>
              <a:stretch>
                <a:fillRect/>
              </a:stretch>
            </p:blipFill>
            <p:spPr>
              <a:xfrm>
                <a:off x="4516033" y="4168335"/>
                <a:ext cx="142857" cy="419048"/>
              </a:xfrm>
              <a:prstGeom prst="rect">
                <a:avLst/>
              </a:prstGeom>
              <a:ln>
                <a:solidFill>
                  <a:srgbClr val="0070C0"/>
                </a:solidFill>
              </a:ln>
            </p:spPr>
          </p:pic>
          <p:pic>
            <p:nvPicPr>
              <p:cNvPr id="210" name="Picture 209">
                <a:extLst>
                  <a:ext uri="{FF2B5EF4-FFF2-40B4-BE49-F238E27FC236}">
                    <a16:creationId xmlns:a16="http://schemas.microsoft.com/office/drawing/2014/main" id="{389DDCC2-D214-4924-AABF-8BAD902FD448}"/>
                  </a:ext>
                </a:extLst>
              </p:cNvPr>
              <p:cNvPicPr>
                <a:picLocks noChangeAspect="1"/>
              </p:cNvPicPr>
              <p:nvPr/>
            </p:nvPicPr>
            <p:blipFill>
              <a:blip r:embed="rId13"/>
              <a:stretch>
                <a:fillRect/>
              </a:stretch>
            </p:blipFill>
            <p:spPr>
              <a:xfrm>
                <a:off x="3825995" y="4169658"/>
                <a:ext cx="142857" cy="419048"/>
              </a:xfrm>
              <a:prstGeom prst="rect">
                <a:avLst/>
              </a:prstGeom>
              <a:ln>
                <a:solidFill>
                  <a:srgbClr val="0070C0"/>
                </a:solidFill>
              </a:ln>
            </p:spPr>
          </p:pic>
          <p:pic>
            <p:nvPicPr>
              <p:cNvPr id="211" name="Picture 210">
                <a:extLst>
                  <a:ext uri="{FF2B5EF4-FFF2-40B4-BE49-F238E27FC236}">
                    <a16:creationId xmlns:a16="http://schemas.microsoft.com/office/drawing/2014/main" id="{5FED2786-2C68-4A59-BCA2-3D77751E5DFA}"/>
                  </a:ext>
                </a:extLst>
              </p:cNvPr>
              <p:cNvPicPr>
                <a:picLocks noChangeAspect="1"/>
              </p:cNvPicPr>
              <p:nvPr/>
            </p:nvPicPr>
            <p:blipFill>
              <a:blip r:embed="rId13"/>
              <a:stretch>
                <a:fillRect/>
              </a:stretch>
            </p:blipFill>
            <p:spPr>
              <a:xfrm>
                <a:off x="4513799" y="5055172"/>
                <a:ext cx="142857" cy="419048"/>
              </a:xfrm>
              <a:prstGeom prst="rect">
                <a:avLst/>
              </a:prstGeom>
              <a:ln>
                <a:solidFill>
                  <a:srgbClr val="0070C0"/>
                </a:solidFill>
              </a:ln>
            </p:spPr>
          </p:pic>
        </p:grpSp>
      </p:grpSp>
      <p:pic>
        <p:nvPicPr>
          <p:cNvPr id="212" name="Picture 211">
            <a:extLst>
              <a:ext uri="{FF2B5EF4-FFF2-40B4-BE49-F238E27FC236}">
                <a16:creationId xmlns:a16="http://schemas.microsoft.com/office/drawing/2014/main" id="{1EBAC465-BB14-46CF-B55C-CCA582081DD0}"/>
              </a:ext>
            </a:extLst>
          </p:cNvPr>
          <p:cNvPicPr>
            <a:picLocks noChangeAspect="1"/>
          </p:cNvPicPr>
          <p:nvPr/>
        </p:nvPicPr>
        <p:blipFill>
          <a:blip r:embed="rId14"/>
          <a:stretch>
            <a:fillRect/>
          </a:stretch>
        </p:blipFill>
        <p:spPr>
          <a:xfrm>
            <a:off x="3565259" y="1337201"/>
            <a:ext cx="373058" cy="373058"/>
          </a:xfrm>
          <a:prstGeom prst="rect">
            <a:avLst/>
          </a:prstGeom>
        </p:spPr>
      </p:pic>
      <p:pic>
        <p:nvPicPr>
          <p:cNvPr id="213" name="Picture 212">
            <a:extLst>
              <a:ext uri="{FF2B5EF4-FFF2-40B4-BE49-F238E27FC236}">
                <a16:creationId xmlns:a16="http://schemas.microsoft.com/office/drawing/2014/main" id="{985FFAFC-AF64-4E28-89F6-950F9AF8D25C}"/>
              </a:ext>
            </a:extLst>
          </p:cNvPr>
          <p:cNvPicPr>
            <a:picLocks noChangeAspect="1"/>
          </p:cNvPicPr>
          <p:nvPr/>
        </p:nvPicPr>
        <p:blipFill>
          <a:blip r:embed="rId14"/>
          <a:stretch>
            <a:fillRect/>
          </a:stretch>
        </p:blipFill>
        <p:spPr>
          <a:xfrm>
            <a:off x="5123770" y="1348558"/>
            <a:ext cx="373058" cy="373058"/>
          </a:xfrm>
          <a:prstGeom prst="rect">
            <a:avLst/>
          </a:prstGeom>
        </p:spPr>
      </p:pic>
      <p:sp>
        <p:nvSpPr>
          <p:cNvPr id="214" name="TextBox 213">
            <a:extLst>
              <a:ext uri="{FF2B5EF4-FFF2-40B4-BE49-F238E27FC236}">
                <a16:creationId xmlns:a16="http://schemas.microsoft.com/office/drawing/2014/main" id="{EAD17ADF-D270-4F3B-A1E2-86CBFAB0E17B}"/>
              </a:ext>
            </a:extLst>
          </p:cNvPr>
          <p:cNvSpPr txBox="1"/>
          <p:nvPr/>
        </p:nvSpPr>
        <p:spPr>
          <a:xfrm>
            <a:off x="3488867" y="1118191"/>
            <a:ext cx="950839"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Private DMZ in</a:t>
            </a:r>
          </a:p>
        </p:txBody>
      </p:sp>
      <p:sp>
        <p:nvSpPr>
          <p:cNvPr id="215" name="TextBox 214">
            <a:extLst>
              <a:ext uri="{FF2B5EF4-FFF2-40B4-BE49-F238E27FC236}">
                <a16:creationId xmlns:a16="http://schemas.microsoft.com/office/drawing/2014/main" id="{422620AD-3848-460D-8482-64E66397C357}"/>
              </a:ext>
            </a:extLst>
          </p:cNvPr>
          <p:cNvSpPr txBox="1"/>
          <p:nvPr/>
        </p:nvSpPr>
        <p:spPr>
          <a:xfrm>
            <a:off x="4666190" y="1117940"/>
            <a:ext cx="1054056"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Private DMZ out</a:t>
            </a:r>
          </a:p>
        </p:txBody>
      </p:sp>
      <p:pic>
        <p:nvPicPr>
          <p:cNvPr id="216" name="Picture 215">
            <a:extLst>
              <a:ext uri="{FF2B5EF4-FFF2-40B4-BE49-F238E27FC236}">
                <a16:creationId xmlns:a16="http://schemas.microsoft.com/office/drawing/2014/main" id="{261DB900-BC1E-4992-A0DA-C5257922D880}"/>
              </a:ext>
            </a:extLst>
          </p:cNvPr>
          <p:cNvPicPr>
            <a:picLocks noChangeAspect="1"/>
          </p:cNvPicPr>
          <p:nvPr/>
        </p:nvPicPr>
        <p:blipFill>
          <a:blip r:embed="rId3"/>
          <a:stretch>
            <a:fillRect/>
          </a:stretch>
        </p:blipFill>
        <p:spPr>
          <a:xfrm>
            <a:off x="3613694" y="1966916"/>
            <a:ext cx="373058" cy="373058"/>
          </a:xfrm>
          <a:prstGeom prst="rect">
            <a:avLst/>
          </a:prstGeom>
        </p:spPr>
      </p:pic>
      <p:cxnSp>
        <p:nvCxnSpPr>
          <p:cNvPr id="217" name="Straight Arrow Connector 216">
            <a:extLst>
              <a:ext uri="{FF2B5EF4-FFF2-40B4-BE49-F238E27FC236}">
                <a16:creationId xmlns:a16="http://schemas.microsoft.com/office/drawing/2014/main" id="{47345BFE-5839-4B5F-8AFA-61F4D5C5680B}"/>
              </a:ext>
            </a:extLst>
          </p:cNvPr>
          <p:cNvCxnSpPr>
            <a:cxnSpLocks/>
            <a:endCxn id="210" idx="1"/>
          </p:cNvCxnSpPr>
          <p:nvPr/>
        </p:nvCxnSpPr>
        <p:spPr>
          <a:xfrm flipV="1">
            <a:off x="3981389" y="1688120"/>
            <a:ext cx="135344" cy="468536"/>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A4B16944-CDA6-4775-9E28-A2BA2DB23E87}"/>
              </a:ext>
            </a:extLst>
          </p:cNvPr>
          <p:cNvCxnSpPr>
            <a:cxnSpLocks/>
            <a:stCxn id="216" idx="3"/>
            <a:endCxn id="208" idx="1"/>
          </p:cNvCxnSpPr>
          <p:nvPr/>
        </p:nvCxnSpPr>
        <p:spPr>
          <a:xfrm>
            <a:off x="3986752" y="2153445"/>
            <a:ext cx="127747" cy="42151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0B8FDEA5-258C-4A48-B113-8FA098DC5BA9}"/>
              </a:ext>
            </a:extLst>
          </p:cNvPr>
          <p:cNvSpPr/>
          <p:nvPr/>
        </p:nvSpPr>
        <p:spPr>
          <a:xfrm>
            <a:off x="2044294" y="707367"/>
            <a:ext cx="9295197" cy="5595668"/>
          </a:xfrm>
          <a:prstGeom prst="rect">
            <a:avLst/>
          </a:prstGeom>
          <a:noFill/>
          <a:ln w="28575">
            <a:solidFill>
              <a:schemeClr val="accent3">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a:ea typeface="+mn-ea"/>
              <a:cs typeface="+mn-cs"/>
            </a:endParaRPr>
          </a:p>
        </p:txBody>
      </p:sp>
      <p:sp>
        <p:nvSpPr>
          <p:cNvPr id="150" name="TextBox 149">
            <a:extLst>
              <a:ext uri="{FF2B5EF4-FFF2-40B4-BE49-F238E27FC236}">
                <a16:creationId xmlns:a16="http://schemas.microsoft.com/office/drawing/2014/main" id="{8D30DA7D-CB16-4064-90B3-84D54A27B65C}"/>
              </a:ext>
            </a:extLst>
          </p:cNvPr>
          <p:cNvSpPr txBox="1"/>
          <p:nvPr/>
        </p:nvSpPr>
        <p:spPr>
          <a:xfrm>
            <a:off x="5754235" y="5054981"/>
            <a:ext cx="659155" cy="430887"/>
          </a:xfrm>
          <a:prstGeom prst="rect">
            <a:avLst/>
          </a:prstGeom>
          <a:noFill/>
        </p:spPr>
        <p:txBody>
          <a:bodyPr wrap="non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8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p>
        </p:txBody>
      </p:sp>
      <p:pic>
        <p:nvPicPr>
          <p:cNvPr id="153" name="Picture 152">
            <a:extLst>
              <a:ext uri="{FF2B5EF4-FFF2-40B4-BE49-F238E27FC236}">
                <a16:creationId xmlns:a16="http://schemas.microsoft.com/office/drawing/2014/main" id="{D22CCAF9-834D-470F-8915-C675D57A9AAF}"/>
              </a:ext>
            </a:extLst>
          </p:cNvPr>
          <p:cNvPicPr>
            <a:picLocks noChangeAspect="1"/>
          </p:cNvPicPr>
          <p:nvPr/>
        </p:nvPicPr>
        <p:blipFill rotWithShape="1">
          <a:blip r:embed="rId6"/>
          <a:srcRect l="1" t="1" r="16933" b="14848"/>
          <a:stretch/>
        </p:blipFill>
        <p:spPr>
          <a:xfrm flipH="1">
            <a:off x="3438837" y="2787626"/>
            <a:ext cx="281831" cy="235841"/>
          </a:xfrm>
          <a:prstGeom prst="rect">
            <a:avLst/>
          </a:prstGeom>
        </p:spPr>
      </p:pic>
      <p:pic>
        <p:nvPicPr>
          <p:cNvPr id="159" name="Picture 158">
            <a:extLst>
              <a:ext uri="{FF2B5EF4-FFF2-40B4-BE49-F238E27FC236}">
                <a16:creationId xmlns:a16="http://schemas.microsoft.com/office/drawing/2014/main" id="{B3D1D659-984D-4605-A621-F9E8B010A0C4}"/>
              </a:ext>
            </a:extLst>
          </p:cNvPr>
          <p:cNvPicPr>
            <a:picLocks noChangeAspect="1"/>
          </p:cNvPicPr>
          <p:nvPr/>
        </p:nvPicPr>
        <p:blipFill rotWithShape="1">
          <a:blip r:embed="rId6"/>
          <a:srcRect l="1" t="1" r="16933" b="14848"/>
          <a:stretch/>
        </p:blipFill>
        <p:spPr>
          <a:xfrm flipH="1">
            <a:off x="3352495" y="5656312"/>
            <a:ext cx="281831" cy="235841"/>
          </a:xfrm>
          <a:prstGeom prst="rect">
            <a:avLst/>
          </a:prstGeom>
        </p:spPr>
      </p:pic>
      <p:sp>
        <p:nvSpPr>
          <p:cNvPr id="160" name="TextBox 159">
            <a:extLst>
              <a:ext uri="{FF2B5EF4-FFF2-40B4-BE49-F238E27FC236}">
                <a16:creationId xmlns:a16="http://schemas.microsoft.com/office/drawing/2014/main" id="{8B33042E-4366-45C1-BB1C-F61F1EEF3A97}"/>
              </a:ext>
            </a:extLst>
          </p:cNvPr>
          <p:cNvSpPr txBox="1"/>
          <p:nvPr/>
        </p:nvSpPr>
        <p:spPr>
          <a:xfrm>
            <a:off x="6351709" y="2699244"/>
            <a:ext cx="819455" cy="430887"/>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1)</a:t>
            </a:r>
          </a:p>
        </p:txBody>
      </p:sp>
      <p:sp>
        <p:nvSpPr>
          <p:cNvPr id="9" name="Rectangle 8">
            <a:extLst>
              <a:ext uri="{FF2B5EF4-FFF2-40B4-BE49-F238E27FC236}">
                <a16:creationId xmlns:a16="http://schemas.microsoft.com/office/drawing/2014/main" id="{58BFA315-C81E-4D8A-AD48-2B98ABA5D665}"/>
              </a:ext>
            </a:extLst>
          </p:cNvPr>
          <p:cNvSpPr/>
          <p:nvPr/>
        </p:nvSpPr>
        <p:spPr>
          <a:xfrm>
            <a:off x="3562326" y="95071"/>
            <a:ext cx="6096000" cy="230832"/>
          </a:xfrm>
          <a:prstGeom prst="rect">
            <a:avLst/>
          </a:prstGeom>
        </p:spPr>
        <p:txBody>
          <a:bodyPr>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https://docs.microsoft.com/en-us/azure/architecture/reference-architectures/dmz/secure-vnet-dmz</a:t>
            </a:r>
          </a:p>
        </p:txBody>
      </p:sp>
      <p:sp>
        <p:nvSpPr>
          <p:cNvPr id="4" name="Slide Number Placeholder 3">
            <a:extLst>
              <a:ext uri="{FF2B5EF4-FFF2-40B4-BE49-F238E27FC236}">
                <a16:creationId xmlns:a16="http://schemas.microsoft.com/office/drawing/2014/main" id="{3ACEFA3A-96D7-45C0-AEE8-0C007EEC18FD}"/>
              </a:ext>
            </a:extLst>
          </p:cNvPr>
          <p:cNvSpPr>
            <a:spLocks noGrp="1"/>
          </p:cNvSpPr>
          <p:nvPr>
            <p:ph type="sldNum" sz="quarter" idx="12"/>
          </p:nvPr>
        </p:nvSpPr>
        <p:spPr>
          <a:xfrm>
            <a:off x="11419493" y="6355688"/>
            <a:ext cx="515005" cy="366183"/>
          </a:xfrm>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608673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4B7687-321B-48B9-A311-5EEE3E8DE232}"/>
              </a:ext>
            </a:extLst>
          </p:cNvPr>
          <p:cNvSpPr/>
          <p:nvPr/>
        </p:nvSpPr>
        <p:spPr>
          <a:xfrm>
            <a:off x="-2" y="0"/>
            <a:ext cx="12091387" cy="33855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Arial"/>
                <a:ea typeface="+mn-ea"/>
                <a:cs typeface="+mn-cs"/>
              </a:rPr>
              <a:t>Azure Network Architecture: Deployment to Primary Azure Region</a:t>
            </a:r>
            <a:endParaRPr kumimoji="0" lang="en-US" sz="1600" b="1" i="1" u="none" strike="noStrike" kern="1200" cap="none" spc="0" normalizeH="0" baseline="0" noProof="0" dirty="0">
              <a:ln>
                <a:noFill/>
              </a:ln>
              <a:solidFill>
                <a:prstClr val="black">
                  <a:lumMod val="65000"/>
                  <a:lumOff val="35000"/>
                </a:prstClr>
              </a:solidFill>
              <a:effectLst/>
              <a:uLnTx/>
              <a:uFillTx/>
              <a:latin typeface="Arial"/>
              <a:ea typeface="+mn-ea"/>
              <a:cs typeface="+mn-cs"/>
            </a:endParaRPr>
          </a:p>
        </p:txBody>
      </p:sp>
      <p:sp>
        <p:nvSpPr>
          <p:cNvPr id="20" name="Rectangle 19">
            <a:extLst>
              <a:ext uri="{FF2B5EF4-FFF2-40B4-BE49-F238E27FC236}">
                <a16:creationId xmlns:a16="http://schemas.microsoft.com/office/drawing/2014/main" id="{7C9FC68F-59A9-4E2C-A49E-5BC49ED7FBE5}"/>
              </a:ext>
            </a:extLst>
          </p:cNvPr>
          <p:cNvSpPr/>
          <p:nvPr/>
        </p:nvSpPr>
        <p:spPr>
          <a:xfrm>
            <a:off x="365464" y="1417589"/>
            <a:ext cx="1178489" cy="864142"/>
          </a:xfrm>
          <a:prstGeom prst="rect">
            <a:avLst/>
          </a:prstGeom>
          <a:solidFill>
            <a:srgbClr val="F7F7F7"/>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2" name="Picture 1">
            <a:extLst>
              <a:ext uri="{FF2B5EF4-FFF2-40B4-BE49-F238E27FC236}">
                <a16:creationId xmlns:a16="http://schemas.microsoft.com/office/drawing/2014/main" id="{4DE58A78-707C-4916-9A6E-D9A5AEA7F009}"/>
              </a:ext>
            </a:extLst>
          </p:cNvPr>
          <p:cNvPicPr>
            <a:picLocks noChangeAspect="1"/>
          </p:cNvPicPr>
          <p:nvPr/>
        </p:nvPicPr>
        <p:blipFill>
          <a:blip r:embed="rId3"/>
          <a:stretch>
            <a:fillRect/>
          </a:stretch>
        </p:blipFill>
        <p:spPr>
          <a:xfrm>
            <a:off x="521349" y="1534440"/>
            <a:ext cx="313620" cy="317491"/>
          </a:xfrm>
          <a:prstGeom prst="rect">
            <a:avLst/>
          </a:prstGeom>
        </p:spPr>
      </p:pic>
      <p:sp>
        <p:nvSpPr>
          <p:cNvPr id="21" name="TextBox 20">
            <a:extLst>
              <a:ext uri="{FF2B5EF4-FFF2-40B4-BE49-F238E27FC236}">
                <a16:creationId xmlns:a16="http://schemas.microsoft.com/office/drawing/2014/main" id="{B92CF7E4-69DB-4769-9DF7-C5F306BF5C04}"/>
              </a:ext>
            </a:extLst>
          </p:cNvPr>
          <p:cNvSpPr txBox="1"/>
          <p:nvPr/>
        </p:nvSpPr>
        <p:spPr>
          <a:xfrm>
            <a:off x="150700" y="1190375"/>
            <a:ext cx="1649226" cy="246221"/>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Network HQ</a:t>
            </a:r>
          </a:p>
        </p:txBody>
      </p:sp>
      <p:sp>
        <p:nvSpPr>
          <p:cNvPr id="61" name="Rectangle 60">
            <a:extLst>
              <a:ext uri="{FF2B5EF4-FFF2-40B4-BE49-F238E27FC236}">
                <a16:creationId xmlns:a16="http://schemas.microsoft.com/office/drawing/2014/main" id="{60517CB4-7BAC-4C8C-83B5-C0A6422E725C}"/>
              </a:ext>
            </a:extLst>
          </p:cNvPr>
          <p:cNvSpPr/>
          <p:nvPr/>
        </p:nvSpPr>
        <p:spPr>
          <a:xfrm>
            <a:off x="473270" y="5692453"/>
            <a:ext cx="615874" cy="246221"/>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Internet</a:t>
            </a:r>
          </a:p>
        </p:txBody>
      </p:sp>
      <p:grpSp>
        <p:nvGrpSpPr>
          <p:cNvPr id="7" name="Group 6">
            <a:extLst>
              <a:ext uri="{FF2B5EF4-FFF2-40B4-BE49-F238E27FC236}">
                <a16:creationId xmlns:a16="http://schemas.microsoft.com/office/drawing/2014/main" id="{99A2B3D7-2038-4AF8-915A-CC8B9886AF4A}"/>
              </a:ext>
            </a:extLst>
          </p:cNvPr>
          <p:cNvGrpSpPr/>
          <p:nvPr/>
        </p:nvGrpSpPr>
        <p:grpSpPr>
          <a:xfrm>
            <a:off x="2057018" y="650111"/>
            <a:ext cx="9412704" cy="6007500"/>
            <a:chOff x="2057018" y="515636"/>
            <a:chExt cx="9412704" cy="6007500"/>
          </a:xfrm>
        </p:grpSpPr>
        <p:sp>
          <p:nvSpPr>
            <p:cNvPr id="169" name="TextBox 168">
              <a:extLst>
                <a:ext uri="{FF2B5EF4-FFF2-40B4-BE49-F238E27FC236}">
                  <a16:creationId xmlns:a16="http://schemas.microsoft.com/office/drawing/2014/main" id="{4B2D83C9-3B27-4627-BF44-42A1D017BFA5}"/>
                </a:ext>
              </a:extLst>
            </p:cNvPr>
            <p:cNvSpPr txBox="1"/>
            <p:nvPr/>
          </p:nvSpPr>
          <p:spPr>
            <a:xfrm>
              <a:off x="6118871" y="2020081"/>
              <a:ext cx="668773" cy="477054"/>
            </a:xfrm>
            <a:prstGeom prst="rect">
              <a:avLst/>
            </a:prstGeom>
            <a:noFill/>
          </p:spPr>
          <p:txBody>
            <a:bodyPr wrap="none" rtlCol="0" anchor="ctr">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p>
          </p:txBody>
        </p:sp>
        <p:grpSp>
          <p:nvGrpSpPr>
            <p:cNvPr id="43" name="Group 42">
              <a:extLst>
                <a:ext uri="{FF2B5EF4-FFF2-40B4-BE49-F238E27FC236}">
                  <a16:creationId xmlns:a16="http://schemas.microsoft.com/office/drawing/2014/main" id="{E6C10773-AECB-49E5-8828-C50F4F2F05B7}"/>
                </a:ext>
              </a:extLst>
            </p:cNvPr>
            <p:cNvGrpSpPr/>
            <p:nvPr/>
          </p:nvGrpSpPr>
          <p:grpSpPr>
            <a:xfrm>
              <a:off x="6719810" y="4432012"/>
              <a:ext cx="4496878" cy="2024449"/>
              <a:chOff x="6139372" y="4487669"/>
              <a:chExt cx="4496878" cy="2024449"/>
            </a:xfrm>
          </p:grpSpPr>
          <p:sp>
            <p:nvSpPr>
              <p:cNvPr id="198" name="Rectangle 197">
                <a:extLst>
                  <a:ext uri="{FF2B5EF4-FFF2-40B4-BE49-F238E27FC236}">
                    <a16:creationId xmlns:a16="http://schemas.microsoft.com/office/drawing/2014/main" id="{6C4029EA-9828-4C63-8DBB-A8BE48A33885}"/>
                  </a:ext>
                </a:extLst>
              </p:cNvPr>
              <p:cNvSpPr/>
              <p:nvPr/>
            </p:nvSpPr>
            <p:spPr>
              <a:xfrm>
                <a:off x="6199140" y="4737809"/>
                <a:ext cx="4346254" cy="1710700"/>
              </a:xfrm>
              <a:prstGeom prst="rect">
                <a:avLst/>
              </a:prstGeom>
              <a:noFill/>
              <a:ln w="19050">
                <a:solidFill>
                  <a:srgbClr val="EFC20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186" name="Rectangle 185">
                <a:extLst>
                  <a:ext uri="{FF2B5EF4-FFF2-40B4-BE49-F238E27FC236}">
                    <a16:creationId xmlns:a16="http://schemas.microsoft.com/office/drawing/2014/main" id="{7ADC8447-430F-4369-AF93-80B0ACC5D429}"/>
                  </a:ext>
                </a:extLst>
              </p:cNvPr>
              <p:cNvSpPr/>
              <p:nvPr/>
            </p:nvSpPr>
            <p:spPr>
              <a:xfrm>
                <a:off x="6263544" y="4958796"/>
                <a:ext cx="4193182" cy="1418722"/>
              </a:xfrm>
              <a:prstGeom prst="rect">
                <a:avLst/>
              </a:prstGeom>
              <a:solidFill>
                <a:schemeClr val="bg1"/>
              </a:solidFill>
              <a:ln w="15875">
                <a:solidFill>
                  <a:srgbClr val="66245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187" name="Picture 186">
                <a:extLst>
                  <a:ext uri="{FF2B5EF4-FFF2-40B4-BE49-F238E27FC236}">
                    <a16:creationId xmlns:a16="http://schemas.microsoft.com/office/drawing/2014/main" id="{58495E0A-B746-47EB-B338-8072F57589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7985" y="4984200"/>
                <a:ext cx="246221" cy="246221"/>
              </a:xfrm>
              <a:prstGeom prst="rect">
                <a:avLst/>
              </a:prstGeom>
            </p:spPr>
          </p:pic>
          <p:sp>
            <p:nvSpPr>
              <p:cNvPr id="240" name="TextBox 239">
                <a:extLst>
                  <a:ext uri="{FF2B5EF4-FFF2-40B4-BE49-F238E27FC236}">
                    <a16:creationId xmlns:a16="http://schemas.microsoft.com/office/drawing/2014/main" id="{ABD32872-4512-4DEB-B435-099AA249786B}"/>
                  </a:ext>
                </a:extLst>
              </p:cNvPr>
              <p:cNvSpPr txBox="1"/>
              <p:nvPr/>
            </p:nvSpPr>
            <p:spPr>
              <a:xfrm>
                <a:off x="8260931" y="4731339"/>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EFC203"/>
                    </a:solidFill>
                    <a:effectLst/>
                    <a:uLnTx/>
                    <a:uFillTx/>
                    <a:latin typeface="Arial" panose="020B0604020202020204" pitchFamily="34" charset="0"/>
                    <a:ea typeface="+mn-ea"/>
                    <a:cs typeface="Arial" panose="020B0604020202020204" pitchFamily="34" charset="0"/>
                  </a:rPr>
                  <a:t>Prod  Subscription</a:t>
                </a:r>
              </a:p>
            </p:txBody>
          </p:sp>
          <p:sp>
            <p:nvSpPr>
              <p:cNvPr id="241" name="TextBox 240">
                <a:extLst>
                  <a:ext uri="{FF2B5EF4-FFF2-40B4-BE49-F238E27FC236}">
                    <a16:creationId xmlns:a16="http://schemas.microsoft.com/office/drawing/2014/main" id="{4767EC62-39EB-4251-9F79-526F68EE9CB1}"/>
                  </a:ext>
                </a:extLst>
              </p:cNvPr>
              <p:cNvSpPr txBox="1"/>
              <p:nvPr/>
            </p:nvSpPr>
            <p:spPr>
              <a:xfrm>
                <a:off x="7844081" y="4936944"/>
                <a:ext cx="2393602" cy="307777"/>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Prod  Resource Group(s)</a:t>
                </a:r>
                <a:r>
                  <a:rPr kumimoji="0" lang="en-US" sz="14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t>
                </a:r>
              </a:p>
            </p:txBody>
          </p:sp>
          <p:sp>
            <p:nvSpPr>
              <p:cNvPr id="242" name="Rectangle 241">
                <a:extLst>
                  <a:ext uri="{FF2B5EF4-FFF2-40B4-BE49-F238E27FC236}">
                    <a16:creationId xmlns:a16="http://schemas.microsoft.com/office/drawing/2014/main" id="{D9D70F07-6B18-4AE1-98E2-54B357759EC6}"/>
                  </a:ext>
                </a:extLst>
              </p:cNvPr>
              <p:cNvSpPr/>
              <p:nvPr/>
            </p:nvSpPr>
            <p:spPr>
              <a:xfrm>
                <a:off x="6361509" y="5212789"/>
                <a:ext cx="3733283" cy="1043475"/>
              </a:xfrm>
              <a:prstGeom prst="rect">
                <a:avLst/>
              </a:prstGeom>
              <a:solidFill>
                <a:schemeClr val="bg1"/>
              </a:solid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243" name="TextBox 242">
                <a:extLst>
                  <a:ext uri="{FF2B5EF4-FFF2-40B4-BE49-F238E27FC236}">
                    <a16:creationId xmlns:a16="http://schemas.microsoft.com/office/drawing/2014/main" id="{EC614DDA-1B5F-40E8-AEA1-43EF1F7E8519}"/>
                  </a:ext>
                </a:extLst>
              </p:cNvPr>
              <p:cNvSpPr txBox="1"/>
              <p:nvPr/>
            </p:nvSpPr>
            <p:spPr>
              <a:xfrm>
                <a:off x="6358342" y="5833708"/>
                <a:ext cx="803425" cy="400110"/>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Prod VNet</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3)</a:t>
                </a:r>
              </a:p>
            </p:txBody>
          </p:sp>
          <p:pic>
            <p:nvPicPr>
              <p:cNvPr id="244" name="Picture 243">
                <a:extLst>
                  <a:ext uri="{FF2B5EF4-FFF2-40B4-BE49-F238E27FC236}">
                    <a16:creationId xmlns:a16="http://schemas.microsoft.com/office/drawing/2014/main" id="{883D0C37-D0DA-4241-8D61-AF7283A3EA73}"/>
                  </a:ext>
                </a:extLst>
              </p:cNvPr>
              <p:cNvPicPr>
                <a:picLocks noChangeAspect="1"/>
              </p:cNvPicPr>
              <p:nvPr/>
            </p:nvPicPr>
            <p:blipFill>
              <a:blip r:embed="rId5"/>
              <a:stretch>
                <a:fillRect/>
              </a:stretch>
            </p:blipFill>
            <p:spPr>
              <a:xfrm>
                <a:off x="9940464" y="6045201"/>
                <a:ext cx="309131" cy="222862"/>
              </a:xfrm>
              <a:prstGeom prst="rect">
                <a:avLst/>
              </a:prstGeom>
            </p:spPr>
          </p:pic>
          <p:sp>
            <p:nvSpPr>
              <p:cNvPr id="245" name="Rectangle 244">
                <a:extLst>
                  <a:ext uri="{FF2B5EF4-FFF2-40B4-BE49-F238E27FC236}">
                    <a16:creationId xmlns:a16="http://schemas.microsoft.com/office/drawing/2014/main" id="{33D8195A-68BE-44CF-8C72-C9AB8B1986E5}"/>
                  </a:ext>
                </a:extLst>
              </p:cNvPr>
              <p:cNvSpPr/>
              <p:nvPr/>
            </p:nvSpPr>
            <p:spPr>
              <a:xfrm>
                <a:off x="7339114" y="5310801"/>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246" name="Picture 245">
                <a:extLst>
                  <a:ext uri="{FF2B5EF4-FFF2-40B4-BE49-F238E27FC236}">
                    <a16:creationId xmlns:a16="http://schemas.microsoft.com/office/drawing/2014/main" id="{5AF0CEBA-5D05-469A-AF91-BC2AAA7A7C49}"/>
                  </a:ext>
                </a:extLst>
              </p:cNvPr>
              <p:cNvPicPr>
                <a:picLocks noChangeAspect="1"/>
              </p:cNvPicPr>
              <p:nvPr/>
            </p:nvPicPr>
            <p:blipFill rotWithShape="1">
              <a:blip r:embed="rId6"/>
              <a:srcRect l="1" t="1" r="16933" b="14848"/>
              <a:stretch/>
            </p:blipFill>
            <p:spPr>
              <a:xfrm flipH="1">
                <a:off x="7748985" y="5258506"/>
                <a:ext cx="302125" cy="252823"/>
              </a:xfrm>
              <a:prstGeom prst="rect">
                <a:avLst/>
              </a:prstGeom>
            </p:spPr>
          </p:pic>
          <p:pic>
            <p:nvPicPr>
              <p:cNvPr id="247" name="Picture 246">
                <a:extLst>
                  <a:ext uri="{FF2B5EF4-FFF2-40B4-BE49-F238E27FC236}">
                    <a16:creationId xmlns:a16="http://schemas.microsoft.com/office/drawing/2014/main" id="{98848E70-CF7F-4957-9189-045D407169B5}"/>
                  </a:ext>
                </a:extLst>
              </p:cNvPr>
              <p:cNvPicPr>
                <a:picLocks noChangeAspect="1"/>
              </p:cNvPicPr>
              <p:nvPr/>
            </p:nvPicPr>
            <p:blipFill>
              <a:blip r:embed="rId7"/>
              <a:stretch>
                <a:fillRect/>
              </a:stretch>
            </p:blipFill>
            <p:spPr>
              <a:xfrm>
                <a:off x="7614932" y="5620580"/>
                <a:ext cx="302125" cy="302125"/>
              </a:xfrm>
              <a:prstGeom prst="rect">
                <a:avLst/>
              </a:prstGeom>
            </p:spPr>
          </p:pic>
          <p:sp>
            <p:nvSpPr>
              <p:cNvPr id="248" name="Rectangle 247">
                <a:extLst>
                  <a:ext uri="{FF2B5EF4-FFF2-40B4-BE49-F238E27FC236}">
                    <a16:creationId xmlns:a16="http://schemas.microsoft.com/office/drawing/2014/main" id="{EA1AB5A9-46D9-4214-B3C4-B30A308CBB3C}"/>
                  </a:ext>
                </a:extLst>
              </p:cNvPr>
              <p:cNvSpPr/>
              <p:nvPr/>
            </p:nvSpPr>
            <p:spPr>
              <a:xfrm>
                <a:off x="8136249" y="5303364"/>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249" name="Picture 248">
                <a:extLst>
                  <a:ext uri="{FF2B5EF4-FFF2-40B4-BE49-F238E27FC236}">
                    <a16:creationId xmlns:a16="http://schemas.microsoft.com/office/drawing/2014/main" id="{D12A9184-B57D-4EF4-AC65-98A77AF38F18}"/>
                  </a:ext>
                </a:extLst>
              </p:cNvPr>
              <p:cNvPicPr>
                <a:picLocks noChangeAspect="1"/>
              </p:cNvPicPr>
              <p:nvPr/>
            </p:nvPicPr>
            <p:blipFill rotWithShape="1">
              <a:blip r:embed="rId6"/>
              <a:srcRect l="1" t="1" r="16933" b="14848"/>
              <a:stretch/>
            </p:blipFill>
            <p:spPr>
              <a:xfrm flipH="1">
                <a:off x="8546120" y="5257709"/>
                <a:ext cx="302125" cy="252823"/>
              </a:xfrm>
              <a:prstGeom prst="rect">
                <a:avLst/>
              </a:prstGeom>
            </p:spPr>
          </p:pic>
          <p:pic>
            <p:nvPicPr>
              <p:cNvPr id="250" name="Picture 249">
                <a:extLst>
                  <a:ext uri="{FF2B5EF4-FFF2-40B4-BE49-F238E27FC236}">
                    <a16:creationId xmlns:a16="http://schemas.microsoft.com/office/drawing/2014/main" id="{A3188E8B-BC88-41F3-B9D6-ACC50516F029}"/>
                  </a:ext>
                </a:extLst>
              </p:cNvPr>
              <p:cNvPicPr>
                <a:picLocks noChangeAspect="1"/>
              </p:cNvPicPr>
              <p:nvPr/>
            </p:nvPicPr>
            <p:blipFill>
              <a:blip r:embed="rId7"/>
              <a:stretch>
                <a:fillRect/>
              </a:stretch>
            </p:blipFill>
            <p:spPr>
              <a:xfrm>
                <a:off x="8412067" y="5613143"/>
                <a:ext cx="302125" cy="302125"/>
              </a:xfrm>
              <a:prstGeom prst="rect">
                <a:avLst/>
              </a:prstGeom>
            </p:spPr>
          </p:pic>
          <p:sp>
            <p:nvSpPr>
              <p:cNvPr id="251" name="Rectangle 250">
                <a:extLst>
                  <a:ext uri="{FF2B5EF4-FFF2-40B4-BE49-F238E27FC236}">
                    <a16:creationId xmlns:a16="http://schemas.microsoft.com/office/drawing/2014/main" id="{AC8C6988-5C2C-48D8-BA8A-D68C260E5D10}"/>
                  </a:ext>
                </a:extLst>
              </p:cNvPr>
              <p:cNvSpPr/>
              <p:nvPr/>
            </p:nvSpPr>
            <p:spPr>
              <a:xfrm>
                <a:off x="8920586" y="5312422"/>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252" name="Picture 251">
                <a:extLst>
                  <a:ext uri="{FF2B5EF4-FFF2-40B4-BE49-F238E27FC236}">
                    <a16:creationId xmlns:a16="http://schemas.microsoft.com/office/drawing/2014/main" id="{C2382C9D-5612-4013-8F99-34803A466BFA}"/>
                  </a:ext>
                </a:extLst>
              </p:cNvPr>
              <p:cNvPicPr>
                <a:picLocks noChangeAspect="1"/>
              </p:cNvPicPr>
              <p:nvPr/>
            </p:nvPicPr>
            <p:blipFill rotWithShape="1">
              <a:blip r:embed="rId6"/>
              <a:srcRect l="1" t="1" r="16933" b="14848"/>
              <a:stretch/>
            </p:blipFill>
            <p:spPr>
              <a:xfrm flipH="1">
                <a:off x="9328786" y="5253749"/>
                <a:ext cx="302125" cy="252823"/>
              </a:xfrm>
              <a:prstGeom prst="rect">
                <a:avLst/>
              </a:prstGeom>
            </p:spPr>
          </p:pic>
          <p:pic>
            <p:nvPicPr>
              <p:cNvPr id="253" name="Picture 252">
                <a:extLst>
                  <a:ext uri="{FF2B5EF4-FFF2-40B4-BE49-F238E27FC236}">
                    <a16:creationId xmlns:a16="http://schemas.microsoft.com/office/drawing/2014/main" id="{8DF42A7D-EFFE-4CA6-B917-694029331F52}"/>
                  </a:ext>
                </a:extLst>
              </p:cNvPr>
              <p:cNvPicPr>
                <a:picLocks noChangeAspect="1"/>
              </p:cNvPicPr>
              <p:nvPr/>
            </p:nvPicPr>
            <p:blipFill>
              <a:blip r:embed="rId7"/>
              <a:stretch>
                <a:fillRect/>
              </a:stretch>
            </p:blipFill>
            <p:spPr>
              <a:xfrm>
                <a:off x="9196404" y="5622201"/>
                <a:ext cx="302125" cy="302125"/>
              </a:xfrm>
              <a:prstGeom prst="rect">
                <a:avLst/>
              </a:prstGeom>
            </p:spPr>
          </p:pic>
          <p:sp>
            <p:nvSpPr>
              <p:cNvPr id="299" name="TextBox 298">
                <a:extLst>
                  <a:ext uri="{FF2B5EF4-FFF2-40B4-BE49-F238E27FC236}">
                    <a16:creationId xmlns:a16="http://schemas.microsoft.com/office/drawing/2014/main" id="{3A29FE92-80D2-4EBA-81FF-3DDB6169F694}"/>
                  </a:ext>
                </a:extLst>
              </p:cNvPr>
              <p:cNvSpPr txBox="1"/>
              <p:nvPr/>
            </p:nvSpPr>
            <p:spPr>
              <a:xfrm>
                <a:off x="6311666" y="5656519"/>
                <a:ext cx="902811" cy="230832"/>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9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yy</a:t>
                </a:r>
                <a:endPar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11" name="Rectangle 10">
                <a:extLst>
                  <a:ext uri="{FF2B5EF4-FFF2-40B4-BE49-F238E27FC236}">
                    <a16:creationId xmlns:a16="http://schemas.microsoft.com/office/drawing/2014/main" id="{6CFF4891-FFE5-4791-9551-D929B9B6E584}"/>
                  </a:ext>
                </a:extLst>
              </p:cNvPr>
              <p:cNvSpPr/>
              <p:nvPr/>
            </p:nvSpPr>
            <p:spPr>
              <a:xfrm>
                <a:off x="7291162" y="6008805"/>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0" name="Rectangle 299">
                <a:extLst>
                  <a:ext uri="{FF2B5EF4-FFF2-40B4-BE49-F238E27FC236}">
                    <a16:creationId xmlns:a16="http://schemas.microsoft.com/office/drawing/2014/main" id="{82DE36E9-45C1-4FF4-8408-2FB499A1F3DD}"/>
                  </a:ext>
                </a:extLst>
              </p:cNvPr>
              <p:cNvSpPr/>
              <p:nvPr/>
            </p:nvSpPr>
            <p:spPr>
              <a:xfrm>
                <a:off x="8093804" y="6005818"/>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1" name="Rectangle 300">
                <a:extLst>
                  <a:ext uri="{FF2B5EF4-FFF2-40B4-BE49-F238E27FC236}">
                    <a16:creationId xmlns:a16="http://schemas.microsoft.com/office/drawing/2014/main" id="{7B777829-F339-4EB2-9A95-5C08DBE4630D}"/>
                  </a:ext>
                </a:extLst>
              </p:cNvPr>
              <p:cNvSpPr/>
              <p:nvPr/>
            </p:nvSpPr>
            <p:spPr>
              <a:xfrm>
                <a:off x="8886158" y="6010021"/>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316" name="Picture 315">
                <a:extLst>
                  <a:ext uri="{FF2B5EF4-FFF2-40B4-BE49-F238E27FC236}">
                    <a16:creationId xmlns:a16="http://schemas.microsoft.com/office/drawing/2014/main" id="{88DFB926-F518-48E2-A51D-45E43A29D55E}"/>
                  </a:ext>
                </a:extLst>
              </p:cNvPr>
              <p:cNvPicPr>
                <a:picLocks noChangeAspect="1"/>
              </p:cNvPicPr>
              <p:nvPr/>
            </p:nvPicPr>
            <p:blipFill>
              <a:blip r:embed="rId8"/>
              <a:stretch>
                <a:fillRect/>
              </a:stretch>
            </p:blipFill>
            <p:spPr>
              <a:xfrm>
                <a:off x="10227547" y="4750229"/>
                <a:ext cx="119816" cy="193548"/>
              </a:xfrm>
              <a:prstGeom prst="rect">
                <a:avLst/>
              </a:prstGeom>
            </p:spPr>
          </p:pic>
          <p:pic>
            <p:nvPicPr>
              <p:cNvPr id="318" name="Picture 317">
                <a:extLst>
                  <a:ext uri="{FF2B5EF4-FFF2-40B4-BE49-F238E27FC236}">
                    <a16:creationId xmlns:a16="http://schemas.microsoft.com/office/drawing/2014/main" id="{4BF0AA3B-833E-431B-B6D6-A0BB8B707175}"/>
                  </a:ext>
                </a:extLst>
              </p:cNvPr>
              <p:cNvPicPr>
                <a:picLocks noChangeAspect="1"/>
              </p:cNvPicPr>
              <p:nvPr/>
            </p:nvPicPr>
            <p:blipFill>
              <a:blip r:embed="rId9"/>
              <a:stretch>
                <a:fillRect/>
              </a:stretch>
            </p:blipFill>
            <p:spPr>
              <a:xfrm>
                <a:off x="10190042" y="4495715"/>
                <a:ext cx="213024" cy="223168"/>
              </a:xfrm>
              <a:prstGeom prst="rect">
                <a:avLst/>
              </a:prstGeom>
            </p:spPr>
          </p:pic>
          <p:sp>
            <p:nvSpPr>
              <p:cNvPr id="319" name="Rectangle 318">
                <a:extLst>
                  <a:ext uri="{FF2B5EF4-FFF2-40B4-BE49-F238E27FC236}">
                    <a16:creationId xmlns:a16="http://schemas.microsoft.com/office/drawing/2014/main" id="{07F55041-10D7-418B-B17A-ECCA90FB9BC7}"/>
                  </a:ext>
                </a:extLst>
              </p:cNvPr>
              <p:cNvSpPr/>
              <p:nvPr/>
            </p:nvSpPr>
            <p:spPr>
              <a:xfrm>
                <a:off x="6139372" y="4487669"/>
                <a:ext cx="4496878" cy="2024449"/>
              </a:xfrm>
              <a:prstGeom prst="rect">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320" name="TextBox 319">
                <a:extLst>
                  <a:ext uri="{FF2B5EF4-FFF2-40B4-BE49-F238E27FC236}">
                    <a16:creationId xmlns:a16="http://schemas.microsoft.com/office/drawing/2014/main" id="{4F6D6281-794F-4ECD-A5AB-B8A26FFE76DB}"/>
                  </a:ext>
                </a:extLst>
              </p:cNvPr>
              <p:cNvSpPr txBox="1"/>
              <p:nvPr/>
            </p:nvSpPr>
            <p:spPr>
              <a:xfrm>
                <a:off x="8241256" y="4491587"/>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2BA85">
                        <a:lumMod val="75000"/>
                      </a:srgbClr>
                    </a:solidFill>
                    <a:effectLst/>
                    <a:uLnTx/>
                    <a:uFillTx/>
                    <a:latin typeface="Arial" panose="020B0604020202020204" pitchFamily="34" charset="0"/>
                    <a:ea typeface="+mn-ea"/>
                    <a:cs typeface="Arial" panose="020B0604020202020204" pitchFamily="34" charset="0"/>
                  </a:rPr>
                  <a:t>Prod  Management Group</a:t>
                </a:r>
              </a:p>
            </p:txBody>
          </p:sp>
        </p:grpSp>
        <p:grpSp>
          <p:nvGrpSpPr>
            <p:cNvPr id="56" name="Group 55">
              <a:extLst>
                <a:ext uri="{FF2B5EF4-FFF2-40B4-BE49-F238E27FC236}">
                  <a16:creationId xmlns:a16="http://schemas.microsoft.com/office/drawing/2014/main" id="{6AA21A45-5D6E-41A4-BA15-A250E44E5C13}"/>
                </a:ext>
              </a:extLst>
            </p:cNvPr>
            <p:cNvGrpSpPr/>
            <p:nvPr/>
          </p:nvGrpSpPr>
          <p:grpSpPr>
            <a:xfrm>
              <a:off x="2057018" y="560794"/>
              <a:ext cx="4122759" cy="5962342"/>
              <a:chOff x="1809368" y="494119"/>
              <a:chExt cx="4122759" cy="5962342"/>
            </a:xfrm>
          </p:grpSpPr>
          <p:sp>
            <p:nvSpPr>
              <p:cNvPr id="370" name="Rectangle 369">
                <a:extLst>
                  <a:ext uri="{FF2B5EF4-FFF2-40B4-BE49-F238E27FC236}">
                    <a16:creationId xmlns:a16="http://schemas.microsoft.com/office/drawing/2014/main" id="{611AA9E8-F53E-436A-9A71-0FA72851E210}"/>
                  </a:ext>
                </a:extLst>
              </p:cNvPr>
              <p:cNvSpPr/>
              <p:nvPr/>
            </p:nvSpPr>
            <p:spPr>
              <a:xfrm>
                <a:off x="1938411" y="961819"/>
                <a:ext cx="3851422" cy="5360041"/>
              </a:xfrm>
              <a:prstGeom prst="rect">
                <a:avLst/>
              </a:prstGeom>
              <a:solidFill>
                <a:schemeClr val="bg1"/>
              </a:solidFill>
              <a:ln w="15875">
                <a:solidFill>
                  <a:srgbClr val="66245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6" name="Rectangle 5">
                <a:extLst>
                  <a:ext uri="{FF2B5EF4-FFF2-40B4-BE49-F238E27FC236}">
                    <a16:creationId xmlns:a16="http://schemas.microsoft.com/office/drawing/2014/main" id="{9E7DBC20-9041-4480-B2A3-06B7BDBB95C5}"/>
                  </a:ext>
                </a:extLst>
              </p:cNvPr>
              <p:cNvSpPr/>
              <p:nvPr/>
            </p:nvSpPr>
            <p:spPr bwMode="gray">
              <a:xfrm>
                <a:off x="3505342" y="1328129"/>
                <a:ext cx="1669743" cy="1204783"/>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19297BFA-551F-4ED7-B469-483A7100AB11}"/>
                  </a:ext>
                </a:extLst>
              </p:cNvPr>
              <p:cNvSpPr/>
              <p:nvPr/>
            </p:nvSpPr>
            <p:spPr>
              <a:xfrm>
                <a:off x="2101265" y="1328160"/>
                <a:ext cx="1253734" cy="1204752"/>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26" name="Rectangle 25">
                <a:extLst>
                  <a:ext uri="{FF2B5EF4-FFF2-40B4-BE49-F238E27FC236}">
                    <a16:creationId xmlns:a16="http://schemas.microsoft.com/office/drawing/2014/main" id="{FB2B9021-BDF0-4DA8-874D-5433A3ECBDA5}"/>
                  </a:ext>
                </a:extLst>
              </p:cNvPr>
              <p:cNvSpPr/>
              <p:nvPr/>
            </p:nvSpPr>
            <p:spPr>
              <a:xfrm>
                <a:off x="2040103" y="1214071"/>
                <a:ext cx="3480036" cy="4960416"/>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28" name="TextBox 27">
                <a:extLst>
                  <a:ext uri="{FF2B5EF4-FFF2-40B4-BE49-F238E27FC236}">
                    <a16:creationId xmlns:a16="http://schemas.microsoft.com/office/drawing/2014/main" id="{93DF38F8-C257-444F-99D1-773855AE031E}"/>
                  </a:ext>
                </a:extLst>
              </p:cNvPr>
              <p:cNvSpPr txBox="1"/>
              <p:nvPr/>
            </p:nvSpPr>
            <p:spPr>
              <a:xfrm>
                <a:off x="2071509" y="1311776"/>
                <a:ext cx="1150202"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Gateway Subnet</a:t>
                </a:r>
              </a:p>
            </p:txBody>
          </p:sp>
          <p:sp>
            <p:nvSpPr>
              <p:cNvPr id="48" name="TextBox 47">
                <a:extLst>
                  <a:ext uri="{FF2B5EF4-FFF2-40B4-BE49-F238E27FC236}">
                    <a16:creationId xmlns:a16="http://schemas.microsoft.com/office/drawing/2014/main" id="{78EED3C8-7F42-4AAE-ACF2-E3FEE38F2A79}"/>
                  </a:ext>
                </a:extLst>
              </p:cNvPr>
              <p:cNvSpPr txBox="1"/>
              <p:nvPr/>
            </p:nvSpPr>
            <p:spPr>
              <a:xfrm>
                <a:off x="2064092" y="5545618"/>
                <a:ext cx="651140" cy="584775"/>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Hub</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VNet</a:t>
                </a:r>
              </a:p>
            </p:txBody>
          </p:sp>
          <p:sp>
            <p:nvSpPr>
              <p:cNvPr id="113" name="TextBox 112">
                <a:extLst>
                  <a:ext uri="{FF2B5EF4-FFF2-40B4-BE49-F238E27FC236}">
                    <a16:creationId xmlns:a16="http://schemas.microsoft.com/office/drawing/2014/main" id="{D4C8D47C-DDC8-4D10-951B-9DDD271CE63D}"/>
                  </a:ext>
                </a:extLst>
              </p:cNvPr>
              <p:cNvSpPr txBox="1"/>
              <p:nvPr/>
            </p:nvSpPr>
            <p:spPr>
              <a:xfrm>
                <a:off x="3822651" y="1549517"/>
                <a:ext cx="893793" cy="415498"/>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Firewall Subnet</a:t>
                </a:r>
              </a:p>
            </p:txBody>
          </p:sp>
          <p:pic>
            <p:nvPicPr>
              <p:cNvPr id="117" name="Picture 116">
                <a:extLst>
                  <a:ext uri="{FF2B5EF4-FFF2-40B4-BE49-F238E27FC236}">
                    <a16:creationId xmlns:a16="http://schemas.microsoft.com/office/drawing/2014/main" id="{7B2BADF0-9762-406C-9672-143306BA486C}"/>
                  </a:ext>
                </a:extLst>
              </p:cNvPr>
              <p:cNvPicPr>
                <a:picLocks noChangeAspect="1"/>
              </p:cNvPicPr>
              <p:nvPr/>
            </p:nvPicPr>
            <p:blipFill>
              <a:blip r:embed="rId7"/>
              <a:stretch>
                <a:fillRect/>
              </a:stretch>
            </p:blipFill>
            <p:spPr>
              <a:xfrm>
                <a:off x="4835581" y="1578204"/>
                <a:ext cx="307844" cy="307844"/>
              </a:xfrm>
              <a:prstGeom prst="rect">
                <a:avLst/>
              </a:prstGeom>
            </p:spPr>
          </p:pic>
          <p:pic>
            <p:nvPicPr>
              <p:cNvPr id="119" name="Picture 118">
                <a:extLst>
                  <a:ext uri="{FF2B5EF4-FFF2-40B4-BE49-F238E27FC236}">
                    <a16:creationId xmlns:a16="http://schemas.microsoft.com/office/drawing/2014/main" id="{CB7078B3-CFB2-4E3C-871C-D7AC9D851998}"/>
                  </a:ext>
                </a:extLst>
              </p:cNvPr>
              <p:cNvPicPr>
                <a:picLocks noChangeAspect="1"/>
              </p:cNvPicPr>
              <p:nvPr/>
            </p:nvPicPr>
            <p:blipFill rotWithShape="1">
              <a:blip r:embed="rId6"/>
              <a:srcRect l="1" t="1" r="16933" b="14848"/>
              <a:stretch/>
            </p:blipFill>
            <p:spPr>
              <a:xfrm flipH="1">
                <a:off x="5004194" y="1269728"/>
                <a:ext cx="302125" cy="252823"/>
              </a:xfrm>
              <a:prstGeom prst="rect">
                <a:avLst/>
              </a:prstGeom>
            </p:spPr>
          </p:pic>
          <p:sp>
            <p:nvSpPr>
              <p:cNvPr id="122" name="Rectangle 121">
                <a:extLst>
                  <a:ext uri="{FF2B5EF4-FFF2-40B4-BE49-F238E27FC236}">
                    <a16:creationId xmlns:a16="http://schemas.microsoft.com/office/drawing/2014/main" id="{F3933D94-5F45-4791-AEC0-B7516FCBD4E1}"/>
                  </a:ext>
                </a:extLst>
              </p:cNvPr>
              <p:cNvSpPr/>
              <p:nvPr/>
            </p:nvSpPr>
            <p:spPr bwMode="gray">
              <a:xfrm>
                <a:off x="3505341" y="3739180"/>
                <a:ext cx="1693381" cy="840245"/>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123" name="TextBox 122">
                <a:extLst>
                  <a:ext uri="{FF2B5EF4-FFF2-40B4-BE49-F238E27FC236}">
                    <a16:creationId xmlns:a16="http://schemas.microsoft.com/office/drawing/2014/main" id="{79D424AB-F9D8-4D4B-9F79-930D59A055F4}"/>
                  </a:ext>
                </a:extLst>
              </p:cNvPr>
              <p:cNvSpPr txBox="1"/>
              <p:nvPr/>
            </p:nvSpPr>
            <p:spPr>
              <a:xfrm>
                <a:off x="3841222" y="3879640"/>
                <a:ext cx="893793" cy="415498"/>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SIEM Subnet</a:t>
                </a:r>
              </a:p>
            </p:txBody>
          </p:sp>
          <p:pic>
            <p:nvPicPr>
              <p:cNvPr id="149" name="Picture 148">
                <a:extLst>
                  <a:ext uri="{FF2B5EF4-FFF2-40B4-BE49-F238E27FC236}">
                    <a16:creationId xmlns:a16="http://schemas.microsoft.com/office/drawing/2014/main" id="{647C5047-4E5E-4754-957E-0ADBCF03EBD1}"/>
                  </a:ext>
                </a:extLst>
              </p:cNvPr>
              <p:cNvPicPr>
                <a:picLocks noChangeAspect="1"/>
              </p:cNvPicPr>
              <p:nvPr/>
            </p:nvPicPr>
            <p:blipFill>
              <a:blip r:embed="rId7"/>
              <a:stretch>
                <a:fillRect/>
              </a:stretch>
            </p:blipFill>
            <p:spPr>
              <a:xfrm>
                <a:off x="4859218" y="3989255"/>
                <a:ext cx="307844" cy="307844"/>
              </a:xfrm>
              <a:prstGeom prst="rect">
                <a:avLst/>
              </a:prstGeom>
            </p:spPr>
          </p:pic>
          <p:pic>
            <p:nvPicPr>
              <p:cNvPr id="150" name="Picture 149">
                <a:extLst>
                  <a:ext uri="{FF2B5EF4-FFF2-40B4-BE49-F238E27FC236}">
                    <a16:creationId xmlns:a16="http://schemas.microsoft.com/office/drawing/2014/main" id="{26D0CF73-F32D-4D59-B9BE-62A650BED507}"/>
                  </a:ext>
                </a:extLst>
              </p:cNvPr>
              <p:cNvPicPr>
                <a:picLocks noChangeAspect="1"/>
              </p:cNvPicPr>
              <p:nvPr/>
            </p:nvPicPr>
            <p:blipFill rotWithShape="1">
              <a:blip r:embed="rId6"/>
              <a:srcRect l="1" t="1" r="16933" b="14848"/>
              <a:stretch/>
            </p:blipFill>
            <p:spPr>
              <a:xfrm flipH="1">
                <a:off x="5017493" y="3688985"/>
                <a:ext cx="302125" cy="252823"/>
              </a:xfrm>
              <a:prstGeom prst="rect">
                <a:avLst/>
              </a:prstGeom>
            </p:spPr>
          </p:pic>
          <p:sp>
            <p:nvSpPr>
              <p:cNvPr id="171" name="Rectangle 170">
                <a:extLst>
                  <a:ext uri="{FF2B5EF4-FFF2-40B4-BE49-F238E27FC236}">
                    <a16:creationId xmlns:a16="http://schemas.microsoft.com/office/drawing/2014/main" id="{6EA0102A-9A74-4852-AC6C-ECC579A17664}"/>
                  </a:ext>
                </a:extLst>
              </p:cNvPr>
              <p:cNvSpPr/>
              <p:nvPr/>
            </p:nvSpPr>
            <p:spPr bwMode="gray">
              <a:xfrm>
                <a:off x="3505341" y="4793875"/>
                <a:ext cx="1694429" cy="1292574"/>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173" name="TextBox 172">
                <a:extLst>
                  <a:ext uri="{FF2B5EF4-FFF2-40B4-BE49-F238E27FC236}">
                    <a16:creationId xmlns:a16="http://schemas.microsoft.com/office/drawing/2014/main" id="{BE150708-43C7-4E74-AD29-BC97FF3B2479}"/>
                  </a:ext>
                </a:extLst>
              </p:cNvPr>
              <p:cNvSpPr txBox="1"/>
              <p:nvPr/>
            </p:nvSpPr>
            <p:spPr>
              <a:xfrm>
                <a:off x="3874241" y="4993123"/>
                <a:ext cx="893793" cy="415498"/>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WAF</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Subnet</a:t>
                </a:r>
              </a:p>
            </p:txBody>
          </p:sp>
          <p:pic>
            <p:nvPicPr>
              <p:cNvPr id="174" name="Picture 173">
                <a:extLst>
                  <a:ext uri="{FF2B5EF4-FFF2-40B4-BE49-F238E27FC236}">
                    <a16:creationId xmlns:a16="http://schemas.microsoft.com/office/drawing/2014/main" id="{AACF444D-CBE1-4D4A-973D-8A506CDABE78}"/>
                  </a:ext>
                </a:extLst>
              </p:cNvPr>
              <p:cNvPicPr>
                <a:picLocks noChangeAspect="1"/>
              </p:cNvPicPr>
              <p:nvPr/>
            </p:nvPicPr>
            <p:blipFill>
              <a:blip r:embed="rId7"/>
              <a:stretch>
                <a:fillRect/>
              </a:stretch>
            </p:blipFill>
            <p:spPr>
              <a:xfrm>
                <a:off x="4877275" y="5151443"/>
                <a:ext cx="307844" cy="307844"/>
              </a:xfrm>
              <a:prstGeom prst="rect">
                <a:avLst/>
              </a:prstGeom>
            </p:spPr>
          </p:pic>
          <p:pic>
            <p:nvPicPr>
              <p:cNvPr id="175" name="Picture 174">
                <a:extLst>
                  <a:ext uri="{FF2B5EF4-FFF2-40B4-BE49-F238E27FC236}">
                    <a16:creationId xmlns:a16="http://schemas.microsoft.com/office/drawing/2014/main" id="{85A1FA91-6738-4DC8-81D9-9ADDEEE8B552}"/>
                  </a:ext>
                </a:extLst>
              </p:cNvPr>
              <p:cNvPicPr>
                <a:picLocks noChangeAspect="1"/>
              </p:cNvPicPr>
              <p:nvPr/>
            </p:nvPicPr>
            <p:blipFill rotWithShape="1">
              <a:blip r:embed="rId6"/>
              <a:srcRect l="1" t="1" r="16933" b="14848"/>
              <a:stretch/>
            </p:blipFill>
            <p:spPr>
              <a:xfrm flipH="1">
                <a:off x="5010590" y="4667463"/>
                <a:ext cx="302125" cy="252823"/>
              </a:xfrm>
              <a:prstGeom prst="rect">
                <a:avLst/>
              </a:prstGeom>
            </p:spPr>
          </p:pic>
          <p:pic>
            <p:nvPicPr>
              <p:cNvPr id="179" name="Picture 178">
                <a:extLst>
                  <a:ext uri="{FF2B5EF4-FFF2-40B4-BE49-F238E27FC236}">
                    <a16:creationId xmlns:a16="http://schemas.microsoft.com/office/drawing/2014/main" id="{F66CD0EF-86A9-4A38-8434-0568DFA25AFF}"/>
                  </a:ext>
                </a:extLst>
              </p:cNvPr>
              <p:cNvPicPr>
                <a:picLocks noChangeAspect="1"/>
              </p:cNvPicPr>
              <p:nvPr/>
            </p:nvPicPr>
            <p:blipFill>
              <a:blip r:embed="rId7"/>
              <a:stretch>
                <a:fillRect/>
              </a:stretch>
            </p:blipFill>
            <p:spPr>
              <a:xfrm>
                <a:off x="3017123" y="1563199"/>
                <a:ext cx="307844" cy="307844"/>
              </a:xfrm>
              <a:prstGeom prst="rect">
                <a:avLst/>
              </a:prstGeom>
            </p:spPr>
          </p:pic>
          <p:pic>
            <p:nvPicPr>
              <p:cNvPr id="180" name="Picture 179">
                <a:extLst>
                  <a:ext uri="{FF2B5EF4-FFF2-40B4-BE49-F238E27FC236}">
                    <a16:creationId xmlns:a16="http://schemas.microsoft.com/office/drawing/2014/main" id="{92ED9C35-07E5-4E82-99B4-15A92C9C6AFC}"/>
                  </a:ext>
                </a:extLst>
              </p:cNvPr>
              <p:cNvPicPr>
                <a:picLocks noChangeAspect="1"/>
              </p:cNvPicPr>
              <p:nvPr/>
            </p:nvPicPr>
            <p:blipFill rotWithShape="1">
              <a:blip r:embed="rId6"/>
              <a:srcRect l="1" t="1" r="16933" b="14848"/>
              <a:stretch/>
            </p:blipFill>
            <p:spPr>
              <a:xfrm flipH="1">
                <a:off x="3160081" y="1278291"/>
                <a:ext cx="302125" cy="252823"/>
              </a:xfrm>
              <a:prstGeom prst="rect">
                <a:avLst/>
              </a:prstGeom>
            </p:spPr>
          </p:pic>
          <p:sp>
            <p:nvSpPr>
              <p:cNvPr id="357" name="Rectangle 356">
                <a:extLst>
                  <a:ext uri="{FF2B5EF4-FFF2-40B4-BE49-F238E27FC236}">
                    <a16:creationId xmlns:a16="http://schemas.microsoft.com/office/drawing/2014/main" id="{3B15459E-3CAE-4E8D-88C3-3E82A8681B1B}"/>
                  </a:ext>
                </a:extLst>
              </p:cNvPr>
              <p:cNvSpPr/>
              <p:nvPr/>
            </p:nvSpPr>
            <p:spPr bwMode="gray">
              <a:xfrm>
                <a:off x="3500649" y="2733778"/>
                <a:ext cx="1692649" cy="799777"/>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358" name="TextBox 357">
                <a:extLst>
                  <a:ext uri="{FF2B5EF4-FFF2-40B4-BE49-F238E27FC236}">
                    <a16:creationId xmlns:a16="http://schemas.microsoft.com/office/drawing/2014/main" id="{874C2CC7-1EB1-45AB-9CA0-08A096EEE7C9}"/>
                  </a:ext>
                </a:extLst>
              </p:cNvPr>
              <p:cNvSpPr txBox="1"/>
              <p:nvPr/>
            </p:nvSpPr>
            <p:spPr>
              <a:xfrm>
                <a:off x="3794035" y="2867327"/>
                <a:ext cx="995072" cy="415498"/>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Management Subnet</a:t>
                </a:r>
              </a:p>
            </p:txBody>
          </p:sp>
          <p:pic>
            <p:nvPicPr>
              <p:cNvPr id="359" name="Picture 358">
                <a:extLst>
                  <a:ext uri="{FF2B5EF4-FFF2-40B4-BE49-F238E27FC236}">
                    <a16:creationId xmlns:a16="http://schemas.microsoft.com/office/drawing/2014/main" id="{3A1064B3-AB07-47A1-92BF-069DE718F2C7}"/>
                  </a:ext>
                </a:extLst>
              </p:cNvPr>
              <p:cNvPicPr>
                <a:picLocks noChangeAspect="1"/>
              </p:cNvPicPr>
              <p:nvPr/>
            </p:nvPicPr>
            <p:blipFill>
              <a:blip r:embed="rId7"/>
              <a:stretch>
                <a:fillRect/>
              </a:stretch>
            </p:blipFill>
            <p:spPr>
              <a:xfrm>
                <a:off x="4853794" y="2983853"/>
                <a:ext cx="307844" cy="307844"/>
              </a:xfrm>
              <a:prstGeom prst="rect">
                <a:avLst/>
              </a:prstGeom>
            </p:spPr>
          </p:pic>
          <p:pic>
            <p:nvPicPr>
              <p:cNvPr id="360" name="Picture 359">
                <a:extLst>
                  <a:ext uri="{FF2B5EF4-FFF2-40B4-BE49-F238E27FC236}">
                    <a16:creationId xmlns:a16="http://schemas.microsoft.com/office/drawing/2014/main" id="{C1510A79-1676-4E09-B84A-5DD483EBA21A}"/>
                  </a:ext>
                </a:extLst>
              </p:cNvPr>
              <p:cNvPicPr>
                <a:picLocks noChangeAspect="1"/>
              </p:cNvPicPr>
              <p:nvPr/>
            </p:nvPicPr>
            <p:blipFill rotWithShape="1">
              <a:blip r:embed="rId6"/>
              <a:srcRect l="1" t="1" r="16933" b="14848"/>
              <a:stretch/>
            </p:blipFill>
            <p:spPr>
              <a:xfrm flipH="1">
                <a:off x="5012069" y="2683583"/>
                <a:ext cx="302125" cy="252823"/>
              </a:xfrm>
              <a:prstGeom prst="rect">
                <a:avLst/>
              </a:prstGeom>
            </p:spPr>
          </p:pic>
          <p:sp>
            <p:nvSpPr>
              <p:cNvPr id="361" name="Rectangle 360">
                <a:extLst>
                  <a:ext uri="{FF2B5EF4-FFF2-40B4-BE49-F238E27FC236}">
                    <a16:creationId xmlns:a16="http://schemas.microsoft.com/office/drawing/2014/main" id="{B7776AD6-41BD-4728-85DE-66947C1EE210}"/>
                  </a:ext>
                </a:extLst>
              </p:cNvPr>
              <p:cNvSpPr/>
              <p:nvPr/>
            </p:nvSpPr>
            <p:spPr>
              <a:xfrm>
                <a:off x="2050881" y="2320631"/>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3" name="Rectangle 362">
                <a:extLst>
                  <a:ext uri="{FF2B5EF4-FFF2-40B4-BE49-F238E27FC236}">
                    <a16:creationId xmlns:a16="http://schemas.microsoft.com/office/drawing/2014/main" id="{349615EC-56B2-4C27-8AE4-6CC060B59ECB}"/>
                  </a:ext>
                </a:extLst>
              </p:cNvPr>
              <p:cNvSpPr/>
              <p:nvPr/>
            </p:nvSpPr>
            <p:spPr>
              <a:xfrm>
                <a:off x="3421593" y="4370725"/>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4" name="Rectangle 363">
                <a:extLst>
                  <a:ext uri="{FF2B5EF4-FFF2-40B4-BE49-F238E27FC236}">
                    <a16:creationId xmlns:a16="http://schemas.microsoft.com/office/drawing/2014/main" id="{144EC59A-095C-4A3F-A032-E8D1E5A09FFC}"/>
                  </a:ext>
                </a:extLst>
              </p:cNvPr>
              <p:cNvSpPr/>
              <p:nvPr/>
            </p:nvSpPr>
            <p:spPr>
              <a:xfrm>
                <a:off x="3433334" y="3319700"/>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5" name="Rectangle 364">
                <a:extLst>
                  <a:ext uri="{FF2B5EF4-FFF2-40B4-BE49-F238E27FC236}">
                    <a16:creationId xmlns:a16="http://schemas.microsoft.com/office/drawing/2014/main" id="{0910950A-9004-4C1E-B5CF-29C1846E1071}"/>
                  </a:ext>
                </a:extLst>
              </p:cNvPr>
              <p:cNvSpPr/>
              <p:nvPr/>
            </p:nvSpPr>
            <p:spPr>
              <a:xfrm>
                <a:off x="3443681" y="2311416"/>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6" name="Rectangle 365">
                <a:extLst>
                  <a:ext uri="{FF2B5EF4-FFF2-40B4-BE49-F238E27FC236}">
                    <a16:creationId xmlns:a16="http://schemas.microsoft.com/office/drawing/2014/main" id="{3AD463BD-F578-4D26-8313-8E7256AFEEF3}"/>
                  </a:ext>
                </a:extLst>
              </p:cNvPr>
              <p:cNvSpPr/>
              <p:nvPr/>
            </p:nvSpPr>
            <p:spPr>
              <a:xfrm>
                <a:off x="3443681" y="5872150"/>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7" name="TextBox 366">
                <a:extLst>
                  <a:ext uri="{FF2B5EF4-FFF2-40B4-BE49-F238E27FC236}">
                    <a16:creationId xmlns:a16="http://schemas.microsoft.com/office/drawing/2014/main" id="{BBAA37D8-2973-4489-B8CD-9101018ADBDB}"/>
                  </a:ext>
                </a:extLst>
              </p:cNvPr>
              <p:cNvSpPr txBox="1"/>
              <p:nvPr/>
            </p:nvSpPr>
            <p:spPr>
              <a:xfrm>
                <a:off x="2028524" y="5418478"/>
                <a:ext cx="902811" cy="230832"/>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9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yy</a:t>
                </a:r>
                <a:endPar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pic>
            <p:nvPicPr>
              <p:cNvPr id="369" name="Picture 368">
                <a:extLst>
                  <a:ext uri="{FF2B5EF4-FFF2-40B4-BE49-F238E27FC236}">
                    <a16:creationId xmlns:a16="http://schemas.microsoft.com/office/drawing/2014/main" id="{7D51FC53-02F2-4A6A-A93B-24EF9887677B}"/>
                  </a:ext>
                </a:extLst>
              </p:cNvPr>
              <p:cNvPicPr>
                <a:picLocks noChangeAspect="1"/>
              </p:cNvPicPr>
              <p:nvPr/>
            </p:nvPicPr>
            <p:blipFill>
              <a:blip r:embed="rId5"/>
              <a:stretch>
                <a:fillRect/>
              </a:stretch>
            </p:blipFill>
            <p:spPr>
              <a:xfrm>
                <a:off x="5356658" y="5977747"/>
                <a:ext cx="309131" cy="222862"/>
              </a:xfrm>
              <a:prstGeom prst="rect">
                <a:avLst/>
              </a:prstGeom>
            </p:spPr>
          </p:pic>
          <p:pic>
            <p:nvPicPr>
              <p:cNvPr id="371" name="Picture 370">
                <a:extLst>
                  <a:ext uri="{FF2B5EF4-FFF2-40B4-BE49-F238E27FC236}">
                    <a16:creationId xmlns:a16="http://schemas.microsoft.com/office/drawing/2014/main" id="{02AB2897-C024-44E9-9231-D1DB17BD99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2481" y="970163"/>
                <a:ext cx="246221" cy="246221"/>
              </a:xfrm>
              <a:prstGeom prst="rect">
                <a:avLst/>
              </a:prstGeom>
            </p:spPr>
          </p:pic>
          <p:sp>
            <p:nvSpPr>
              <p:cNvPr id="372" name="TextBox 371">
                <a:extLst>
                  <a:ext uri="{FF2B5EF4-FFF2-40B4-BE49-F238E27FC236}">
                    <a16:creationId xmlns:a16="http://schemas.microsoft.com/office/drawing/2014/main" id="{553C0DBD-8201-4C6B-BCC9-157221F96E9B}"/>
                  </a:ext>
                </a:extLst>
              </p:cNvPr>
              <p:cNvSpPr txBox="1"/>
              <p:nvPr/>
            </p:nvSpPr>
            <p:spPr>
              <a:xfrm>
                <a:off x="3622971" y="932635"/>
                <a:ext cx="1949207" cy="307777"/>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Hub Resource Group(s)</a:t>
                </a:r>
                <a:r>
                  <a:rPr kumimoji="0" lang="en-US" sz="14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t>
                </a:r>
                <a:endPar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endParaRPr>
              </a:p>
            </p:txBody>
          </p:sp>
          <p:sp>
            <p:nvSpPr>
              <p:cNvPr id="373" name="Rectangle 372">
                <a:extLst>
                  <a:ext uri="{FF2B5EF4-FFF2-40B4-BE49-F238E27FC236}">
                    <a16:creationId xmlns:a16="http://schemas.microsoft.com/office/drawing/2014/main" id="{310C8725-F2E8-4746-B0FF-7E0F8444B7D7}"/>
                  </a:ext>
                </a:extLst>
              </p:cNvPr>
              <p:cNvSpPr/>
              <p:nvPr/>
            </p:nvSpPr>
            <p:spPr>
              <a:xfrm>
                <a:off x="1868874" y="739181"/>
                <a:ext cx="3983672" cy="5653671"/>
              </a:xfrm>
              <a:prstGeom prst="rect">
                <a:avLst/>
              </a:prstGeom>
              <a:noFill/>
              <a:ln w="19050">
                <a:solidFill>
                  <a:srgbClr val="EFC20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374" name="TextBox 373">
                <a:extLst>
                  <a:ext uri="{FF2B5EF4-FFF2-40B4-BE49-F238E27FC236}">
                    <a16:creationId xmlns:a16="http://schemas.microsoft.com/office/drawing/2014/main" id="{50BCDFEF-FFF4-492D-9420-A7EF95EAC636}"/>
                  </a:ext>
                </a:extLst>
              </p:cNvPr>
              <p:cNvSpPr txBox="1"/>
              <p:nvPr/>
            </p:nvSpPr>
            <p:spPr>
              <a:xfrm>
                <a:off x="3622971" y="739181"/>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EFC203"/>
                    </a:solidFill>
                    <a:effectLst/>
                    <a:uLnTx/>
                    <a:uFillTx/>
                    <a:latin typeface="Arial" panose="020B0604020202020204" pitchFamily="34" charset="0"/>
                    <a:ea typeface="+mn-ea"/>
                    <a:cs typeface="Arial" panose="020B0604020202020204" pitchFamily="34" charset="0"/>
                  </a:rPr>
                  <a:t>Hub  Subscription</a:t>
                </a:r>
              </a:p>
            </p:txBody>
          </p:sp>
          <p:pic>
            <p:nvPicPr>
              <p:cNvPr id="375" name="Picture 374">
                <a:extLst>
                  <a:ext uri="{FF2B5EF4-FFF2-40B4-BE49-F238E27FC236}">
                    <a16:creationId xmlns:a16="http://schemas.microsoft.com/office/drawing/2014/main" id="{2B2A97CB-5916-425D-9DD2-0E188A8C79C8}"/>
                  </a:ext>
                </a:extLst>
              </p:cNvPr>
              <p:cNvPicPr>
                <a:picLocks noChangeAspect="1"/>
              </p:cNvPicPr>
              <p:nvPr/>
            </p:nvPicPr>
            <p:blipFill>
              <a:blip r:embed="rId8"/>
              <a:stretch>
                <a:fillRect/>
              </a:stretch>
            </p:blipFill>
            <p:spPr>
              <a:xfrm>
                <a:off x="5589587" y="743323"/>
                <a:ext cx="119816" cy="193548"/>
              </a:xfrm>
              <a:prstGeom prst="rect">
                <a:avLst/>
              </a:prstGeom>
            </p:spPr>
          </p:pic>
          <p:sp>
            <p:nvSpPr>
              <p:cNvPr id="376" name="Rectangle 375">
                <a:extLst>
                  <a:ext uri="{FF2B5EF4-FFF2-40B4-BE49-F238E27FC236}">
                    <a16:creationId xmlns:a16="http://schemas.microsoft.com/office/drawing/2014/main" id="{CB39E0CA-C010-4132-ADA2-0A9DE0483FFC}"/>
                  </a:ext>
                </a:extLst>
              </p:cNvPr>
              <p:cNvSpPr/>
              <p:nvPr/>
            </p:nvSpPr>
            <p:spPr>
              <a:xfrm>
                <a:off x="1809368" y="494119"/>
                <a:ext cx="4122759" cy="5962342"/>
              </a:xfrm>
              <a:prstGeom prst="rect">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377" name="Picture 376">
                <a:extLst>
                  <a:ext uri="{FF2B5EF4-FFF2-40B4-BE49-F238E27FC236}">
                    <a16:creationId xmlns:a16="http://schemas.microsoft.com/office/drawing/2014/main" id="{59D8BA56-AF74-42C6-89C7-EDBDB5F9D7B0}"/>
                  </a:ext>
                </a:extLst>
              </p:cNvPr>
              <p:cNvPicPr>
                <a:picLocks noChangeAspect="1"/>
              </p:cNvPicPr>
              <p:nvPr/>
            </p:nvPicPr>
            <p:blipFill>
              <a:blip r:embed="rId9"/>
              <a:stretch>
                <a:fillRect/>
              </a:stretch>
            </p:blipFill>
            <p:spPr>
              <a:xfrm>
                <a:off x="5527995" y="507772"/>
                <a:ext cx="213024" cy="223168"/>
              </a:xfrm>
              <a:prstGeom prst="rect">
                <a:avLst/>
              </a:prstGeom>
            </p:spPr>
          </p:pic>
          <p:sp>
            <p:nvSpPr>
              <p:cNvPr id="378" name="TextBox 377">
                <a:extLst>
                  <a:ext uri="{FF2B5EF4-FFF2-40B4-BE49-F238E27FC236}">
                    <a16:creationId xmlns:a16="http://schemas.microsoft.com/office/drawing/2014/main" id="{BA617C3A-5880-4956-96EE-13891E02D4F8}"/>
                  </a:ext>
                </a:extLst>
              </p:cNvPr>
              <p:cNvSpPr txBox="1"/>
              <p:nvPr/>
            </p:nvSpPr>
            <p:spPr>
              <a:xfrm>
                <a:off x="3579209" y="494119"/>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2BA85">
                        <a:lumMod val="75000"/>
                      </a:srgbClr>
                    </a:solidFill>
                    <a:effectLst/>
                    <a:uLnTx/>
                    <a:uFillTx/>
                    <a:latin typeface="Arial" panose="020B0604020202020204" pitchFamily="34" charset="0"/>
                    <a:ea typeface="+mn-ea"/>
                    <a:cs typeface="Arial" panose="020B0604020202020204" pitchFamily="34" charset="0"/>
                  </a:rPr>
                  <a:t>Hub  Management Group</a:t>
                </a:r>
              </a:p>
            </p:txBody>
          </p:sp>
        </p:grpSp>
        <p:cxnSp>
          <p:nvCxnSpPr>
            <p:cNvPr id="172" name="Straight Arrow Connector 171">
              <a:extLst>
                <a:ext uri="{FF2B5EF4-FFF2-40B4-BE49-F238E27FC236}">
                  <a16:creationId xmlns:a16="http://schemas.microsoft.com/office/drawing/2014/main" id="{1D4496DD-823F-4B4C-9E11-E9C0FC6B8207}"/>
                </a:ext>
              </a:extLst>
            </p:cNvPr>
            <p:cNvCxnSpPr>
              <a:cxnSpLocks/>
            </p:cNvCxnSpPr>
            <p:nvPr/>
          </p:nvCxnSpPr>
          <p:spPr>
            <a:xfrm>
              <a:off x="5760131" y="4291412"/>
              <a:ext cx="1195938" cy="1381117"/>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BF3A17FC-652B-4D20-8C62-42829413796A}"/>
                </a:ext>
              </a:extLst>
            </p:cNvPr>
            <p:cNvSpPr txBox="1"/>
            <p:nvPr/>
          </p:nvSpPr>
          <p:spPr>
            <a:xfrm>
              <a:off x="6120990" y="3601164"/>
              <a:ext cx="668773" cy="477054"/>
            </a:xfrm>
            <a:prstGeom prst="rect">
              <a:avLst/>
            </a:prstGeom>
            <a:noFill/>
          </p:spPr>
          <p:txBody>
            <a:bodyPr wrap="none" rtlCol="0" anchor="ctr">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p>
          </p:txBody>
        </p:sp>
        <p:sp>
          <p:nvSpPr>
            <p:cNvPr id="133" name="TextBox 132">
              <a:extLst>
                <a:ext uri="{FF2B5EF4-FFF2-40B4-BE49-F238E27FC236}">
                  <a16:creationId xmlns:a16="http://schemas.microsoft.com/office/drawing/2014/main" id="{16DAB635-82DE-45F9-9CCA-CC5F23D2FEF7}"/>
                </a:ext>
              </a:extLst>
            </p:cNvPr>
            <p:cNvSpPr txBox="1"/>
            <p:nvPr/>
          </p:nvSpPr>
          <p:spPr>
            <a:xfrm>
              <a:off x="6111121" y="5198615"/>
              <a:ext cx="668773" cy="477054"/>
            </a:xfrm>
            <a:prstGeom prst="rect">
              <a:avLst/>
            </a:prstGeom>
            <a:noFill/>
          </p:spPr>
          <p:txBody>
            <a:bodyPr wrap="none" rtlCol="0" anchor="ctr">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p>
          </p:txBody>
        </p:sp>
        <p:grpSp>
          <p:nvGrpSpPr>
            <p:cNvPr id="3" name="Group 2">
              <a:extLst>
                <a:ext uri="{FF2B5EF4-FFF2-40B4-BE49-F238E27FC236}">
                  <a16:creationId xmlns:a16="http://schemas.microsoft.com/office/drawing/2014/main" id="{510BC62E-A193-463B-A5E7-92556389F7E6}"/>
                </a:ext>
              </a:extLst>
            </p:cNvPr>
            <p:cNvGrpSpPr/>
            <p:nvPr/>
          </p:nvGrpSpPr>
          <p:grpSpPr>
            <a:xfrm>
              <a:off x="6721894" y="1024477"/>
              <a:ext cx="4494793" cy="3285781"/>
              <a:chOff x="6721894" y="1024477"/>
              <a:chExt cx="4494793" cy="3285781"/>
            </a:xfrm>
          </p:grpSpPr>
          <p:sp>
            <p:nvSpPr>
              <p:cNvPr id="254" name="Rectangle 253">
                <a:extLst>
                  <a:ext uri="{FF2B5EF4-FFF2-40B4-BE49-F238E27FC236}">
                    <a16:creationId xmlns:a16="http://schemas.microsoft.com/office/drawing/2014/main" id="{58CD7474-0F51-4936-B607-F790ECB295BC}"/>
                  </a:ext>
                </a:extLst>
              </p:cNvPr>
              <p:cNvSpPr/>
              <p:nvPr/>
            </p:nvSpPr>
            <p:spPr>
              <a:xfrm>
                <a:off x="6779578" y="1280153"/>
                <a:ext cx="4346254" cy="2962235"/>
              </a:xfrm>
              <a:prstGeom prst="rect">
                <a:avLst/>
              </a:prstGeom>
              <a:solidFill>
                <a:schemeClr val="bg1"/>
              </a:solidFill>
              <a:ln w="19050">
                <a:solidFill>
                  <a:srgbClr val="EFC20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258" name="TextBox 257">
                <a:extLst>
                  <a:ext uri="{FF2B5EF4-FFF2-40B4-BE49-F238E27FC236}">
                    <a16:creationId xmlns:a16="http://schemas.microsoft.com/office/drawing/2014/main" id="{5DC4E4EE-6FBD-4E47-824D-7D6C596C983B}"/>
                  </a:ext>
                </a:extLst>
              </p:cNvPr>
              <p:cNvSpPr txBox="1"/>
              <p:nvPr/>
            </p:nvSpPr>
            <p:spPr>
              <a:xfrm>
                <a:off x="8821273" y="1283114"/>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EFC203"/>
                    </a:solidFill>
                    <a:effectLst/>
                    <a:uLnTx/>
                    <a:uFillTx/>
                    <a:latin typeface="Arial" panose="020B0604020202020204" pitchFamily="34" charset="0"/>
                    <a:ea typeface="+mn-ea"/>
                    <a:cs typeface="Arial" panose="020B0604020202020204" pitchFamily="34" charset="0"/>
                  </a:rPr>
                  <a:t>Non-Prod  Subscription</a:t>
                </a:r>
              </a:p>
            </p:txBody>
          </p:sp>
          <p:sp>
            <p:nvSpPr>
              <p:cNvPr id="274" name="TextBox 273">
                <a:extLst>
                  <a:ext uri="{FF2B5EF4-FFF2-40B4-BE49-F238E27FC236}">
                    <a16:creationId xmlns:a16="http://schemas.microsoft.com/office/drawing/2014/main" id="{3775F801-F8F8-49C8-80C4-DDCE988003A9}"/>
                  </a:ext>
                </a:extLst>
              </p:cNvPr>
              <p:cNvSpPr txBox="1"/>
              <p:nvPr/>
            </p:nvSpPr>
            <p:spPr>
              <a:xfrm>
                <a:off x="8386827" y="1476431"/>
                <a:ext cx="2408415" cy="307777"/>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Dev Resource Group(s)</a:t>
                </a:r>
                <a:r>
                  <a:rPr kumimoji="0" lang="en-US" sz="14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t>
                </a:r>
              </a:p>
            </p:txBody>
          </p:sp>
          <p:pic>
            <p:nvPicPr>
              <p:cNvPr id="311" name="Picture 310">
                <a:extLst>
                  <a:ext uri="{FF2B5EF4-FFF2-40B4-BE49-F238E27FC236}">
                    <a16:creationId xmlns:a16="http://schemas.microsoft.com/office/drawing/2014/main" id="{ED42AF6C-2BE3-40F5-AE70-3FD9F52C41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43985" y="1545189"/>
                <a:ext cx="246221" cy="246221"/>
              </a:xfrm>
              <a:prstGeom prst="rect">
                <a:avLst/>
              </a:prstGeom>
            </p:spPr>
          </p:pic>
          <p:sp>
            <p:nvSpPr>
              <p:cNvPr id="321" name="Rectangle 320">
                <a:extLst>
                  <a:ext uri="{FF2B5EF4-FFF2-40B4-BE49-F238E27FC236}">
                    <a16:creationId xmlns:a16="http://schemas.microsoft.com/office/drawing/2014/main" id="{62847D09-4E68-4110-854C-FB82243AFA82}"/>
                  </a:ext>
                </a:extLst>
              </p:cNvPr>
              <p:cNvSpPr/>
              <p:nvPr/>
            </p:nvSpPr>
            <p:spPr>
              <a:xfrm>
                <a:off x="6721894" y="1024477"/>
                <a:ext cx="4494793" cy="3285781"/>
              </a:xfrm>
              <a:prstGeom prst="rect">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322" name="Picture 321">
                <a:extLst>
                  <a:ext uri="{FF2B5EF4-FFF2-40B4-BE49-F238E27FC236}">
                    <a16:creationId xmlns:a16="http://schemas.microsoft.com/office/drawing/2014/main" id="{6602500C-EE58-4259-8972-05AE49B99C45}"/>
                  </a:ext>
                </a:extLst>
              </p:cNvPr>
              <p:cNvPicPr>
                <a:picLocks noChangeAspect="1"/>
              </p:cNvPicPr>
              <p:nvPr/>
            </p:nvPicPr>
            <p:blipFill>
              <a:blip r:embed="rId8"/>
              <a:stretch>
                <a:fillRect/>
              </a:stretch>
            </p:blipFill>
            <p:spPr>
              <a:xfrm>
                <a:off x="10802319" y="1300836"/>
                <a:ext cx="119816" cy="193548"/>
              </a:xfrm>
              <a:prstGeom prst="rect">
                <a:avLst/>
              </a:prstGeom>
            </p:spPr>
          </p:pic>
          <p:sp>
            <p:nvSpPr>
              <p:cNvPr id="323" name="TextBox 322">
                <a:extLst>
                  <a:ext uri="{FF2B5EF4-FFF2-40B4-BE49-F238E27FC236}">
                    <a16:creationId xmlns:a16="http://schemas.microsoft.com/office/drawing/2014/main" id="{258B9769-A390-453D-8B2D-7D27D14AEAEA}"/>
                  </a:ext>
                </a:extLst>
              </p:cNvPr>
              <p:cNvSpPr txBox="1"/>
              <p:nvPr/>
            </p:nvSpPr>
            <p:spPr>
              <a:xfrm>
                <a:off x="8497495" y="1033893"/>
                <a:ext cx="2293080"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2BA85">
                        <a:lumMod val="75000"/>
                      </a:srgbClr>
                    </a:solidFill>
                    <a:effectLst/>
                    <a:uLnTx/>
                    <a:uFillTx/>
                    <a:latin typeface="Arial" panose="020B0604020202020204" pitchFamily="34" charset="0"/>
                    <a:ea typeface="+mn-ea"/>
                    <a:cs typeface="Arial" panose="020B0604020202020204" pitchFamily="34" charset="0"/>
                  </a:rPr>
                  <a:t>Non-Prod  Management Group</a:t>
                </a:r>
              </a:p>
            </p:txBody>
          </p:sp>
          <p:pic>
            <p:nvPicPr>
              <p:cNvPr id="324" name="Picture 323">
                <a:extLst>
                  <a:ext uri="{FF2B5EF4-FFF2-40B4-BE49-F238E27FC236}">
                    <a16:creationId xmlns:a16="http://schemas.microsoft.com/office/drawing/2014/main" id="{30779196-C28E-4282-B485-6F70B109FE29}"/>
                  </a:ext>
                </a:extLst>
              </p:cNvPr>
              <p:cNvPicPr>
                <a:picLocks noChangeAspect="1"/>
              </p:cNvPicPr>
              <p:nvPr/>
            </p:nvPicPr>
            <p:blipFill>
              <a:blip r:embed="rId9"/>
              <a:stretch>
                <a:fillRect/>
              </a:stretch>
            </p:blipFill>
            <p:spPr>
              <a:xfrm>
                <a:off x="10770480" y="1037773"/>
                <a:ext cx="213024" cy="223168"/>
              </a:xfrm>
              <a:prstGeom prst="rect">
                <a:avLst/>
              </a:prstGeom>
            </p:spPr>
          </p:pic>
          <p:sp>
            <p:nvSpPr>
              <p:cNvPr id="325" name="Rectangle 324">
                <a:extLst>
                  <a:ext uri="{FF2B5EF4-FFF2-40B4-BE49-F238E27FC236}">
                    <a16:creationId xmlns:a16="http://schemas.microsoft.com/office/drawing/2014/main" id="{86239D6B-1E6E-4A9A-9186-6C57DF8AC0B2}"/>
                  </a:ext>
                </a:extLst>
              </p:cNvPr>
              <p:cNvSpPr/>
              <p:nvPr/>
            </p:nvSpPr>
            <p:spPr>
              <a:xfrm>
                <a:off x="6936615" y="1763921"/>
                <a:ext cx="3733283" cy="1043475"/>
              </a:xfrm>
              <a:prstGeom prst="rect">
                <a:avLst/>
              </a:prstGeom>
              <a:solidFill>
                <a:schemeClr val="bg1"/>
              </a:solid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326" name="TextBox 325">
                <a:extLst>
                  <a:ext uri="{FF2B5EF4-FFF2-40B4-BE49-F238E27FC236}">
                    <a16:creationId xmlns:a16="http://schemas.microsoft.com/office/drawing/2014/main" id="{01FFACD5-B713-47ED-9ABF-F5E468570B65}"/>
                  </a:ext>
                </a:extLst>
              </p:cNvPr>
              <p:cNvSpPr txBox="1"/>
              <p:nvPr/>
            </p:nvSpPr>
            <p:spPr>
              <a:xfrm>
                <a:off x="6933448" y="2384840"/>
                <a:ext cx="760144" cy="553998"/>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Dev VNet</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1)</a:t>
                </a:r>
              </a:p>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327" name="Picture 326">
                <a:extLst>
                  <a:ext uri="{FF2B5EF4-FFF2-40B4-BE49-F238E27FC236}">
                    <a16:creationId xmlns:a16="http://schemas.microsoft.com/office/drawing/2014/main" id="{6CAE299A-919A-4FA8-9FE8-1E7FDEE023BB}"/>
                  </a:ext>
                </a:extLst>
              </p:cNvPr>
              <p:cNvPicPr>
                <a:picLocks noChangeAspect="1"/>
              </p:cNvPicPr>
              <p:nvPr/>
            </p:nvPicPr>
            <p:blipFill>
              <a:blip r:embed="rId5"/>
              <a:stretch>
                <a:fillRect/>
              </a:stretch>
            </p:blipFill>
            <p:spPr>
              <a:xfrm>
                <a:off x="10515570" y="2596333"/>
                <a:ext cx="309131" cy="222862"/>
              </a:xfrm>
              <a:prstGeom prst="rect">
                <a:avLst/>
              </a:prstGeom>
            </p:spPr>
          </p:pic>
          <p:sp>
            <p:nvSpPr>
              <p:cNvPr id="328" name="Rectangle 327">
                <a:extLst>
                  <a:ext uri="{FF2B5EF4-FFF2-40B4-BE49-F238E27FC236}">
                    <a16:creationId xmlns:a16="http://schemas.microsoft.com/office/drawing/2014/main" id="{4B7F4AC1-5828-4128-B042-B353916FB780}"/>
                  </a:ext>
                </a:extLst>
              </p:cNvPr>
              <p:cNvSpPr/>
              <p:nvPr/>
            </p:nvSpPr>
            <p:spPr>
              <a:xfrm>
                <a:off x="7914220" y="1861933"/>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29" name="Picture 328">
                <a:extLst>
                  <a:ext uri="{FF2B5EF4-FFF2-40B4-BE49-F238E27FC236}">
                    <a16:creationId xmlns:a16="http://schemas.microsoft.com/office/drawing/2014/main" id="{6413DBB8-764A-4AF7-AD6C-296B33EC92A1}"/>
                  </a:ext>
                </a:extLst>
              </p:cNvPr>
              <p:cNvPicPr>
                <a:picLocks noChangeAspect="1"/>
              </p:cNvPicPr>
              <p:nvPr/>
            </p:nvPicPr>
            <p:blipFill rotWithShape="1">
              <a:blip r:embed="rId6"/>
              <a:srcRect l="1" t="1" r="16933" b="14848"/>
              <a:stretch/>
            </p:blipFill>
            <p:spPr>
              <a:xfrm flipH="1">
                <a:off x="8324091" y="1809638"/>
                <a:ext cx="302125" cy="252823"/>
              </a:xfrm>
              <a:prstGeom prst="rect">
                <a:avLst/>
              </a:prstGeom>
            </p:spPr>
          </p:pic>
          <p:pic>
            <p:nvPicPr>
              <p:cNvPr id="330" name="Picture 329">
                <a:extLst>
                  <a:ext uri="{FF2B5EF4-FFF2-40B4-BE49-F238E27FC236}">
                    <a16:creationId xmlns:a16="http://schemas.microsoft.com/office/drawing/2014/main" id="{0416001F-9B12-44F9-9D67-10E69E24B22E}"/>
                  </a:ext>
                </a:extLst>
              </p:cNvPr>
              <p:cNvPicPr>
                <a:picLocks noChangeAspect="1"/>
              </p:cNvPicPr>
              <p:nvPr/>
            </p:nvPicPr>
            <p:blipFill>
              <a:blip r:embed="rId7"/>
              <a:stretch>
                <a:fillRect/>
              </a:stretch>
            </p:blipFill>
            <p:spPr>
              <a:xfrm>
                <a:off x="8190038" y="2171712"/>
                <a:ext cx="302125" cy="302125"/>
              </a:xfrm>
              <a:prstGeom prst="rect">
                <a:avLst/>
              </a:prstGeom>
            </p:spPr>
          </p:pic>
          <p:sp>
            <p:nvSpPr>
              <p:cNvPr id="331" name="Rectangle 330">
                <a:extLst>
                  <a:ext uri="{FF2B5EF4-FFF2-40B4-BE49-F238E27FC236}">
                    <a16:creationId xmlns:a16="http://schemas.microsoft.com/office/drawing/2014/main" id="{F9C71C34-39B0-46BF-9996-AEF6E5B8019F}"/>
                  </a:ext>
                </a:extLst>
              </p:cNvPr>
              <p:cNvSpPr/>
              <p:nvPr/>
            </p:nvSpPr>
            <p:spPr>
              <a:xfrm>
                <a:off x="8711355" y="1854496"/>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32" name="Picture 331">
                <a:extLst>
                  <a:ext uri="{FF2B5EF4-FFF2-40B4-BE49-F238E27FC236}">
                    <a16:creationId xmlns:a16="http://schemas.microsoft.com/office/drawing/2014/main" id="{3FEA66DE-FD75-4803-A27D-95F04906DFB9}"/>
                  </a:ext>
                </a:extLst>
              </p:cNvPr>
              <p:cNvPicPr>
                <a:picLocks noChangeAspect="1"/>
              </p:cNvPicPr>
              <p:nvPr/>
            </p:nvPicPr>
            <p:blipFill rotWithShape="1">
              <a:blip r:embed="rId6"/>
              <a:srcRect l="1" t="1" r="16933" b="14848"/>
              <a:stretch/>
            </p:blipFill>
            <p:spPr>
              <a:xfrm flipH="1">
                <a:off x="9121226" y="1808841"/>
                <a:ext cx="302125" cy="252823"/>
              </a:xfrm>
              <a:prstGeom prst="rect">
                <a:avLst/>
              </a:prstGeom>
            </p:spPr>
          </p:pic>
          <p:pic>
            <p:nvPicPr>
              <p:cNvPr id="333" name="Picture 332">
                <a:extLst>
                  <a:ext uri="{FF2B5EF4-FFF2-40B4-BE49-F238E27FC236}">
                    <a16:creationId xmlns:a16="http://schemas.microsoft.com/office/drawing/2014/main" id="{3F34CF21-57CC-4201-8CA2-5A627E24952E}"/>
                  </a:ext>
                </a:extLst>
              </p:cNvPr>
              <p:cNvPicPr>
                <a:picLocks noChangeAspect="1"/>
              </p:cNvPicPr>
              <p:nvPr/>
            </p:nvPicPr>
            <p:blipFill>
              <a:blip r:embed="rId7"/>
              <a:stretch>
                <a:fillRect/>
              </a:stretch>
            </p:blipFill>
            <p:spPr>
              <a:xfrm>
                <a:off x="8987173" y="2164275"/>
                <a:ext cx="302125" cy="302125"/>
              </a:xfrm>
              <a:prstGeom prst="rect">
                <a:avLst/>
              </a:prstGeom>
            </p:spPr>
          </p:pic>
          <p:sp>
            <p:nvSpPr>
              <p:cNvPr id="334" name="Rectangle 333">
                <a:extLst>
                  <a:ext uri="{FF2B5EF4-FFF2-40B4-BE49-F238E27FC236}">
                    <a16:creationId xmlns:a16="http://schemas.microsoft.com/office/drawing/2014/main" id="{8EDA5C2B-3DD5-44C5-8DA9-604D06018DDD}"/>
                  </a:ext>
                </a:extLst>
              </p:cNvPr>
              <p:cNvSpPr/>
              <p:nvPr/>
            </p:nvSpPr>
            <p:spPr>
              <a:xfrm>
                <a:off x="9495692" y="1863554"/>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35" name="Picture 334">
                <a:extLst>
                  <a:ext uri="{FF2B5EF4-FFF2-40B4-BE49-F238E27FC236}">
                    <a16:creationId xmlns:a16="http://schemas.microsoft.com/office/drawing/2014/main" id="{09448351-A03A-4D84-91C2-92C675C608B9}"/>
                  </a:ext>
                </a:extLst>
              </p:cNvPr>
              <p:cNvPicPr>
                <a:picLocks noChangeAspect="1"/>
              </p:cNvPicPr>
              <p:nvPr/>
            </p:nvPicPr>
            <p:blipFill rotWithShape="1">
              <a:blip r:embed="rId6"/>
              <a:srcRect l="1" t="1" r="16933" b="14848"/>
              <a:stretch/>
            </p:blipFill>
            <p:spPr>
              <a:xfrm flipH="1">
                <a:off x="9903892" y="1804881"/>
                <a:ext cx="302125" cy="252823"/>
              </a:xfrm>
              <a:prstGeom prst="rect">
                <a:avLst/>
              </a:prstGeom>
            </p:spPr>
          </p:pic>
          <p:pic>
            <p:nvPicPr>
              <p:cNvPr id="336" name="Picture 335">
                <a:extLst>
                  <a:ext uri="{FF2B5EF4-FFF2-40B4-BE49-F238E27FC236}">
                    <a16:creationId xmlns:a16="http://schemas.microsoft.com/office/drawing/2014/main" id="{CC8324CD-14CC-445B-90F6-0576EB9C12E2}"/>
                  </a:ext>
                </a:extLst>
              </p:cNvPr>
              <p:cNvPicPr>
                <a:picLocks noChangeAspect="1"/>
              </p:cNvPicPr>
              <p:nvPr/>
            </p:nvPicPr>
            <p:blipFill>
              <a:blip r:embed="rId7"/>
              <a:stretch>
                <a:fillRect/>
              </a:stretch>
            </p:blipFill>
            <p:spPr>
              <a:xfrm>
                <a:off x="9771510" y="2173333"/>
                <a:ext cx="302125" cy="302125"/>
              </a:xfrm>
              <a:prstGeom prst="rect">
                <a:avLst/>
              </a:prstGeom>
            </p:spPr>
          </p:pic>
          <p:sp>
            <p:nvSpPr>
              <p:cNvPr id="337" name="TextBox 336">
                <a:extLst>
                  <a:ext uri="{FF2B5EF4-FFF2-40B4-BE49-F238E27FC236}">
                    <a16:creationId xmlns:a16="http://schemas.microsoft.com/office/drawing/2014/main" id="{877BEEE4-6B7E-4FB1-AA03-4434C2C6F438}"/>
                  </a:ext>
                </a:extLst>
              </p:cNvPr>
              <p:cNvSpPr txBox="1"/>
              <p:nvPr/>
            </p:nvSpPr>
            <p:spPr>
              <a:xfrm>
                <a:off x="6886772" y="2207651"/>
                <a:ext cx="902811" cy="230832"/>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9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yy</a:t>
                </a:r>
                <a:endPar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38" name="Rectangle 337">
                <a:extLst>
                  <a:ext uri="{FF2B5EF4-FFF2-40B4-BE49-F238E27FC236}">
                    <a16:creationId xmlns:a16="http://schemas.microsoft.com/office/drawing/2014/main" id="{28AE5C73-FA26-4478-9B79-3A052C83110C}"/>
                  </a:ext>
                </a:extLst>
              </p:cNvPr>
              <p:cNvSpPr/>
              <p:nvPr/>
            </p:nvSpPr>
            <p:spPr>
              <a:xfrm>
                <a:off x="7866268" y="2559937"/>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39" name="Rectangle 338">
                <a:extLst>
                  <a:ext uri="{FF2B5EF4-FFF2-40B4-BE49-F238E27FC236}">
                    <a16:creationId xmlns:a16="http://schemas.microsoft.com/office/drawing/2014/main" id="{D72C24A2-5077-4989-8615-378EFAAE803D}"/>
                  </a:ext>
                </a:extLst>
              </p:cNvPr>
              <p:cNvSpPr/>
              <p:nvPr/>
            </p:nvSpPr>
            <p:spPr>
              <a:xfrm>
                <a:off x="8668910" y="2556950"/>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40" name="Rectangle 339">
                <a:extLst>
                  <a:ext uri="{FF2B5EF4-FFF2-40B4-BE49-F238E27FC236}">
                    <a16:creationId xmlns:a16="http://schemas.microsoft.com/office/drawing/2014/main" id="{0C947E84-A71F-4DF9-B875-6E95F16337E2}"/>
                  </a:ext>
                </a:extLst>
              </p:cNvPr>
              <p:cNvSpPr/>
              <p:nvPr/>
            </p:nvSpPr>
            <p:spPr>
              <a:xfrm>
                <a:off x="9461264" y="2561153"/>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41" name="Rectangle 340">
                <a:extLst>
                  <a:ext uri="{FF2B5EF4-FFF2-40B4-BE49-F238E27FC236}">
                    <a16:creationId xmlns:a16="http://schemas.microsoft.com/office/drawing/2014/main" id="{548ED65F-3FCB-4895-9183-B19ED4DD4B6D}"/>
                  </a:ext>
                </a:extLst>
              </p:cNvPr>
              <p:cNvSpPr/>
              <p:nvPr/>
            </p:nvSpPr>
            <p:spPr>
              <a:xfrm>
                <a:off x="6944566" y="3088048"/>
                <a:ext cx="3733283" cy="1043475"/>
              </a:xfrm>
              <a:prstGeom prst="rect">
                <a:avLst/>
              </a:prstGeom>
              <a:solidFill>
                <a:schemeClr val="bg1"/>
              </a:solid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342" name="TextBox 341">
                <a:extLst>
                  <a:ext uri="{FF2B5EF4-FFF2-40B4-BE49-F238E27FC236}">
                    <a16:creationId xmlns:a16="http://schemas.microsoft.com/office/drawing/2014/main" id="{365B0BCD-5506-4F56-A84D-C18419104569}"/>
                  </a:ext>
                </a:extLst>
              </p:cNvPr>
              <p:cNvSpPr txBox="1"/>
              <p:nvPr/>
            </p:nvSpPr>
            <p:spPr>
              <a:xfrm>
                <a:off x="6941399" y="3749499"/>
                <a:ext cx="774571" cy="553998"/>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Test VNet</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2)</a:t>
                </a:r>
              </a:p>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343" name="Picture 342">
                <a:extLst>
                  <a:ext uri="{FF2B5EF4-FFF2-40B4-BE49-F238E27FC236}">
                    <a16:creationId xmlns:a16="http://schemas.microsoft.com/office/drawing/2014/main" id="{9FBECBE7-C0BA-42C7-836E-37AD5CD7BAAB}"/>
                  </a:ext>
                </a:extLst>
              </p:cNvPr>
              <p:cNvPicPr>
                <a:picLocks noChangeAspect="1"/>
              </p:cNvPicPr>
              <p:nvPr/>
            </p:nvPicPr>
            <p:blipFill>
              <a:blip r:embed="rId5"/>
              <a:stretch>
                <a:fillRect/>
              </a:stretch>
            </p:blipFill>
            <p:spPr>
              <a:xfrm>
                <a:off x="10523521" y="3911480"/>
                <a:ext cx="309131" cy="222862"/>
              </a:xfrm>
              <a:prstGeom prst="rect">
                <a:avLst/>
              </a:prstGeom>
            </p:spPr>
          </p:pic>
          <p:sp>
            <p:nvSpPr>
              <p:cNvPr id="344" name="Rectangle 343">
                <a:extLst>
                  <a:ext uri="{FF2B5EF4-FFF2-40B4-BE49-F238E27FC236}">
                    <a16:creationId xmlns:a16="http://schemas.microsoft.com/office/drawing/2014/main" id="{1D5D3E86-DB67-4805-AAC0-BF5374376A59}"/>
                  </a:ext>
                </a:extLst>
              </p:cNvPr>
              <p:cNvSpPr/>
              <p:nvPr/>
            </p:nvSpPr>
            <p:spPr>
              <a:xfrm>
                <a:off x="7922171" y="3185847"/>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45" name="Picture 344">
                <a:extLst>
                  <a:ext uri="{FF2B5EF4-FFF2-40B4-BE49-F238E27FC236}">
                    <a16:creationId xmlns:a16="http://schemas.microsoft.com/office/drawing/2014/main" id="{3ABF6D23-7489-4E90-9720-B31B15ED47C5}"/>
                  </a:ext>
                </a:extLst>
              </p:cNvPr>
              <p:cNvPicPr>
                <a:picLocks noChangeAspect="1"/>
              </p:cNvPicPr>
              <p:nvPr/>
            </p:nvPicPr>
            <p:blipFill rotWithShape="1">
              <a:blip r:embed="rId6"/>
              <a:srcRect l="1" t="1" r="16933" b="14848"/>
              <a:stretch/>
            </p:blipFill>
            <p:spPr>
              <a:xfrm flipH="1">
                <a:off x="8332042" y="3133552"/>
                <a:ext cx="302125" cy="252823"/>
              </a:xfrm>
              <a:prstGeom prst="rect">
                <a:avLst/>
              </a:prstGeom>
            </p:spPr>
          </p:pic>
          <p:pic>
            <p:nvPicPr>
              <p:cNvPr id="346" name="Picture 345">
                <a:extLst>
                  <a:ext uri="{FF2B5EF4-FFF2-40B4-BE49-F238E27FC236}">
                    <a16:creationId xmlns:a16="http://schemas.microsoft.com/office/drawing/2014/main" id="{5DC1C61E-0EC0-4F5C-ACAA-7257A429BB25}"/>
                  </a:ext>
                </a:extLst>
              </p:cNvPr>
              <p:cNvPicPr>
                <a:picLocks noChangeAspect="1"/>
              </p:cNvPicPr>
              <p:nvPr/>
            </p:nvPicPr>
            <p:blipFill>
              <a:blip r:embed="rId7"/>
              <a:stretch>
                <a:fillRect/>
              </a:stretch>
            </p:blipFill>
            <p:spPr>
              <a:xfrm>
                <a:off x="8197989" y="3495626"/>
                <a:ext cx="302125" cy="302125"/>
              </a:xfrm>
              <a:prstGeom prst="rect">
                <a:avLst/>
              </a:prstGeom>
            </p:spPr>
          </p:pic>
          <p:sp>
            <p:nvSpPr>
              <p:cNvPr id="347" name="Rectangle 346">
                <a:extLst>
                  <a:ext uri="{FF2B5EF4-FFF2-40B4-BE49-F238E27FC236}">
                    <a16:creationId xmlns:a16="http://schemas.microsoft.com/office/drawing/2014/main" id="{6844C57C-041D-456B-B71B-9C850DE6CE51}"/>
                  </a:ext>
                </a:extLst>
              </p:cNvPr>
              <p:cNvSpPr/>
              <p:nvPr/>
            </p:nvSpPr>
            <p:spPr>
              <a:xfrm>
                <a:off x="8719306" y="3178410"/>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48" name="Picture 347">
                <a:extLst>
                  <a:ext uri="{FF2B5EF4-FFF2-40B4-BE49-F238E27FC236}">
                    <a16:creationId xmlns:a16="http://schemas.microsoft.com/office/drawing/2014/main" id="{09A77298-1286-48AD-8FD3-C991C312A96B}"/>
                  </a:ext>
                </a:extLst>
              </p:cNvPr>
              <p:cNvPicPr>
                <a:picLocks noChangeAspect="1"/>
              </p:cNvPicPr>
              <p:nvPr/>
            </p:nvPicPr>
            <p:blipFill rotWithShape="1">
              <a:blip r:embed="rId6"/>
              <a:srcRect l="1" t="1" r="16933" b="14848"/>
              <a:stretch/>
            </p:blipFill>
            <p:spPr>
              <a:xfrm flipH="1">
                <a:off x="9129177" y="3132755"/>
                <a:ext cx="302125" cy="252823"/>
              </a:xfrm>
              <a:prstGeom prst="rect">
                <a:avLst/>
              </a:prstGeom>
            </p:spPr>
          </p:pic>
          <p:pic>
            <p:nvPicPr>
              <p:cNvPr id="349" name="Picture 348">
                <a:extLst>
                  <a:ext uri="{FF2B5EF4-FFF2-40B4-BE49-F238E27FC236}">
                    <a16:creationId xmlns:a16="http://schemas.microsoft.com/office/drawing/2014/main" id="{3FEDECEE-8E91-4CAF-891F-9920F2DAB6DB}"/>
                  </a:ext>
                </a:extLst>
              </p:cNvPr>
              <p:cNvPicPr>
                <a:picLocks noChangeAspect="1"/>
              </p:cNvPicPr>
              <p:nvPr/>
            </p:nvPicPr>
            <p:blipFill>
              <a:blip r:embed="rId7"/>
              <a:stretch>
                <a:fillRect/>
              </a:stretch>
            </p:blipFill>
            <p:spPr>
              <a:xfrm>
                <a:off x="8995124" y="3488189"/>
                <a:ext cx="302125" cy="302125"/>
              </a:xfrm>
              <a:prstGeom prst="rect">
                <a:avLst/>
              </a:prstGeom>
            </p:spPr>
          </p:pic>
          <p:sp>
            <p:nvSpPr>
              <p:cNvPr id="350" name="Rectangle 349">
                <a:extLst>
                  <a:ext uri="{FF2B5EF4-FFF2-40B4-BE49-F238E27FC236}">
                    <a16:creationId xmlns:a16="http://schemas.microsoft.com/office/drawing/2014/main" id="{5799E761-D0A1-4F96-84E4-3C7459990303}"/>
                  </a:ext>
                </a:extLst>
              </p:cNvPr>
              <p:cNvSpPr/>
              <p:nvPr/>
            </p:nvSpPr>
            <p:spPr>
              <a:xfrm>
                <a:off x="9503643" y="3187468"/>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51" name="Picture 350">
                <a:extLst>
                  <a:ext uri="{FF2B5EF4-FFF2-40B4-BE49-F238E27FC236}">
                    <a16:creationId xmlns:a16="http://schemas.microsoft.com/office/drawing/2014/main" id="{4ACE9E69-FB33-46E4-B37E-B23DC3FB67BA}"/>
                  </a:ext>
                </a:extLst>
              </p:cNvPr>
              <p:cNvPicPr>
                <a:picLocks noChangeAspect="1"/>
              </p:cNvPicPr>
              <p:nvPr/>
            </p:nvPicPr>
            <p:blipFill rotWithShape="1">
              <a:blip r:embed="rId6"/>
              <a:srcRect l="1" t="1" r="16933" b="14848"/>
              <a:stretch/>
            </p:blipFill>
            <p:spPr>
              <a:xfrm flipH="1">
                <a:off x="9911843" y="3128795"/>
                <a:ext cx="302125" cy="252823"/>
              </a:xfrm>
              <a:prstGeom prst="rect">
                <a:avLst/>
              </a:prstGeom>
            </p:spPr>
          </p:pic>
          <p:pic>
            <p:nvPicPr>
              <p:cNvPr id="352" name="Picture 351">
                <a:extLst>
                  <a:ext uri="{FF2B5EF4-FFF2-40B4-BE49-F238E27FC236}">
                    <a16:creationId xmlns:a16="http://schemas.microsoft.com/office/drawing/2014/main" id="{618EF038-49C8-4E83-AF0B-3DAAA7D9EBDB}"/>
                  </a:ext>
                </a:extLst>
              </p:cNvPr>
              <p:cNvPicPr>
                <a:picLocks noChangeAspect="1"/>
              </p:cNvPicPr>
              <p:nvPr/>
            </p:nvPicPr>
            <p:blipFill>
              <a:blip r:embed="rId7"/>
              <a:stretch>
                <a:fillRect/>
              </a:stretch>
            </p:blipFill>
            <p:spPr>
              <a:xfrm>
                <a:off x="9779461" y="3497247"/>
                <a:ext cx="302125" cy="302125"/>
              </a:xfrm>
              <a:prstGeom prst="rect">
                <a:avLst/>
              </a:prstGeom>
            </p:spPr>
          </p:pic>
          <p:sp>
            <p:nvSpPr>
              <p:cNvPr id="353" name="TextBox 352">
                <a:extLst>
                  <a:ext uri="{FF2B5EF4-FFF2-40B4-BE49-F238E27FC236}">
                    <a16:creationId xmlns:a16="http://schemas.microsoft.com/office/drawing/2014/main" id="{9D5A1143-5ADC-4037-94AB-D6F7A75AEC5E}"/>
                  </a:ext>
                </a:extLst>
              </p:cNvPr>
              <p:cNvSpPr txBox="1"/>
              <p:nvPr/>
            </p:nvSpPr>
            <p:spPr>
              <a:xfrm>
                <a:off x="6894723" y="3570474"/>
                <a:ext cx="902811" cy="230832"/>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9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yy</a:t>
                </a:r>
                <a:endPar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54" name="Rectangle 353">
                <a:extLst>
                  <a:ext uri="{FF2B5EF4-FFF2-40B4-BE49-F238E27FC236}">
                    <a16:creationId xmlns:a16="http://schemas.microsoft.com/office/drawing/2014/main" id="{328EF193-AA49-41D2-9B20-0B1641FAB947}"/>
                  </a:ext>
                </a:extLst>
              </p:cNvPr>
              <p:cNvSpPr/>
              <p:nvPr/>
            </p:nvSpPr>
            <p:spPr>
              <a:xfrm>
                <a:off x="7884473" y="3882373"/>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55" name="Rectangle 354">
                <a:extLst>
                  <a:ext uri="{FF2B5EF4-FFF2-40B4-BE49-F238E27FC236}">
                    <a16:creationId xmlns:a16="http://schemas.microsoft.com/office/drawing/2014/main" id="{111EF947-912A-4249-9D67-DF68BA2A06F3}"/>
                  </a:ext>
                </a:extLst>
              </p:cNvPr>
              <p:cNvSpPr/>
              <p:nvPr/>
            </p:nvSpPr>
            <p:spPr>
              <a:xfrm>
                <a:off x="8653675" y="3897675"/>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56" name="Rectangle 355">
                <a:extLst>
                  <a:ext uri="{FF2B5EF4-FFF2-40B4-BE49-F238E27FC236}">
                    <a16:creationId xmlns:a16="http://schemas.microsoft.com/office/drawing/2014/main" id="{802493D2-D903-4136-AD1A-A00AA821F94C}"/>
                  </a:ext>
                </a:extLst>
              </p:cNvPr>
              <p:cNvSpPr/>
              <p:nvPr/>
            </p:nvSpPr>
            <p:spPr>
              <a:xfrm>
                <a:off x="9469215" y="3900043"/>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9" name="TextBox 128">
                <a:extLst>
                  <a:ext uri="{FF2B5EF4-FFF2-40B4-BE49-F238E27FC236}">
                    <a16:creationId xmlns:a16="http://schemas.microsoft.com/office/drawing/2014/main" id="{145F945A-38C1-48BF-9C1A-67B4AD194A65}"/>
                  </a:ext>
                </a:extLst>
              </p:cNvPr>
              <p:cNvSpPr txBox="1"/>
              <p:nvPr/>
            </p:nvSpPr>
            <p:spPr>
              <a:xfrm>
                <a:off x="8393904" y="2807959"/>
                <a:ext cx="2408415" cy="307777"/>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Test Resource Group(s)</a:t>
                </a:r>
                <a:r>
                  <a:rPr kumimoji="0" lang="en-US" sz="14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t>
                </a:r>
              </a:p>
            </p:txBody>
          </p:sp>
          <p:pic>
            <p:nvPicPr>
              <p:cNvPr id="130" name="Picture 129">
                <a:extLst>
                  <a:ext uri="{FF2B5EF4-FFF2-40B4-BE49-F238E27FC236}">
                    <a16:creationId xmlns:a16="http://schemas.microsoft.com/office/drawing/2014/main" id="{34BCA69E-72FA-4544-AB14-AEE4B2E9B1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1062" y="2886445"/>
                <a:ext cx="246221" cy="246221"/>
              </a:xfrm>
              <a:prstGeom prst="rect">
                <a:avLst/>
              </a:prstGeom>
            </p:spPr>
          </p:pic>
          <p:sp>
            <p:nvSpPr>
              <p:cNvPr id="131" name="Rectangle 130">
                <a:extLst>
                  <a:ext uri="{FF2B5EF4-FFF2-40B4-BE49-F238E27FC236}">
                    <a16:creationId xmlns:a16="http://schemas.microsoft.com/office/drawing/2014/main" id="{5C7944CF-7B69-49D2-B9AA-20A6B82CF7A2}"/>
                  </a:ext>
                </a:extLst>
              </p:cNvPr>
              <p:cNvSpPr/>
              <p:nvPr/>
            </p:nvSpPr>
            <p:spPr>
              <a:xfrm>
                <a:off x="6841167" y="1529336"/>
                <a:ext cx="4193183" cy="2654854"/>
              </a:xfrm>
              <a:prstGeom prst="rect">
                <a:avLst/>
              </a:prstGeom>
              <a:noFill/>
              <a:ln w="19050">
                <a:solidFill>
                  <a:srgbClr val="66245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4" name="Straight Connector 3">
                <a:extLst>
                  <a:ext uri="{FF2B5EF4-FFF2-40B4-BE49-F238E27FC236}">
                    <a16:creationId xmlns:a16="http://schemas.microsoft.com/office/drawing/2014/main" id="{EA8C65C6-992C-4978-84B9-3C6E6BA92A05}"/>
                  </a:ext>
                </a:extLst>
              </p:cNvPr>
              <p:cNvCxnSpPr>
                <a:cxnSpLocks/>
                <a:stCxn id="131" idx="1"/>
                <a:endCxn id="131" idx="3"/>
              </p:cNvCxnSpPr>
              <p:nvPr/>
            </p:nvCxnSpPr>
            <p:spPr>
              <a:xfrm>
                <a:off x="6841167" y="2856763"/>
                <a:ext cx="4193183" cy="0"/>
              </a:xfrm>
              <a:prstGeom prst="line">
                <a:avLst/>
              </a:prstGeom>
              <a:ln w="19050">
                <a:solidFill>
                  <a:srgbClr val="662453"/>
                </a:solidFill>
              </a:ln>
            </p:spPr>
            <p:style>
              <a:lnRef idx="1">
                <a:schemeClr val="accent1"/>
              </a:lnRef>
              <a:fillRef idx="0">
                <a:schemeClr val="accent1"/>
              </a:fillRef>
              <a:effectRef idx="0">
                <a:schemeClr val="accent1"/>
              </a:effectRef>
              <a:fontRef idx="minor">
                <a:schemeClr val="tx1"/>
              </a:fontRef>
            </p:style>
          </p:cxnSp>
        </p:grpSp>
        <p:sp>
          <p:nvSpPr>
            <p:cNvPr id="135" name="TextBox 134">
              <a:extLst>
                <a:ext uri="{FF2B5EF4-FFF2-40B4-BE49-F238E27FC236}">
                  <a16:creationId xmlns:a16="http://schemas.microsoft.com/office/drawing/2014/main" id="{E408F80C-0EF6-4C38-9780-4C278BBFF122}"/>
                </a:ext>
              </a:extLst>
            </p:cNvPr>
            <p:cNvSpPr txBox="1"/>
            <p:nvPr/>
          </p:nvSpPr>
          <p:spPr>
            <a:xfrm>
              <a:off x="6658110" y="563878"/>
              <a:ext cx="4811612" cy="400110"/>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Additional Resource Groups will be used for Azure resources as required for better resource management and security control</a:t>
              </a:r>
            </a:p>
          </p:txBody>
        </p:sp>
        <p:sp>
          <p:nvSpPr>
            <p:cNvPr id="8" name="TextBox 7">
              <a:extLst>
                <a:ext uri="{FF2B5EF4-FFF2-40B4-BE49-F238E27FC236}">
                  <a16:creationId xmlns:a16="http://schemas.microsoft.com/office/drawing/2014/main" id="{36CEB122-0830-4CFE-9CAC-87678B2AC0CB}"/>
                </a:ext>
              </a:extLst>
            </p:cNvPr>
            <p:cNvSpPr txBox="1"/>
            <p:nvPr/>
          </p:nvSpPr>
          <p:spPr>
            <a:xfrm>
              <a:off x="6445507" y="515636"/>
              <a:ext cx="338554" cy="461665"/>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2453"/>
                  </a:solidFill>
                  <a:effectLst/>
                  <a:uLnTx/>
                  <a:uFillTx/>
                  <a:latin typeface="Arial"/>
                  <a:ea typeface="+mn-ea"/>
                  <a:cs typeface="+mn-cs"/>
                </a:rPr>
                <a:t>*</a:t>
              </a:r>
            </a:p>
          </p:txBody>
        </p:sp>
        <p:cxnSp>
          <p:nvCxnSpPr>
            <p:cNvPr id="315" name="Straight Arrow Connector 314">
              <a:extLst>
                <a:ext uri="{FF2B5EF4-FFF2-40B4-BE49-F238E27FC236}">
                  <a16:creationId xmlns:a16="http://schemas.microsoft.com/office/drawing/2014/main" id="{D2B2E4CF-56F5-4FCF-BCCF-C4F1B8D29378}"/>
                </a:ext>
              </a:extLst>
            </p:cNvPr>
            <p:cNvCxnSpPr>
              <a:cxnSpLocks/>
            </p:cNvCxnSpPr>
            <p:nvPr/>
          </p:nvCxnSpPr>
          <p:spPr>
            <a:xfrm flipV="1">
              <a:off x="5785749" y="3429001"/>
              <a:ext cx="1147699" cy="361666"/>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DBB47944-61BF-4EF0-8826-34178541D5A5}"/>
                </a:ext>
              </a:extLst>
            </p:cNvPr>
            <p:cNvCxnSpPr>
              <a:cxnSpLocks/>
            </p:cNvCxnSpPr>
            <p:nvPr/>
          </p:nvCxnSpPr>
          <p:spPr>
            <a:xfrm flipV="1">
              <a:off x="5748947" y="2238219"/>
              <a:ext cx="1207122" cy="907726"/>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147" name="Picture 146">
            <a:extLst>
              <a:ext uri="{FF2B5EF4-FFF2-40B4-BE49-F238E27FC236}">
                <a16:creationId xmlns:a16="http://schemas.microsoft.com/office/drawing/2014/main" id="{71E17BD8-21D9-4603-8453-1852DCACD04F}"/>
              </a:ext>
            </a:extLst>
          </p:cNvPr>
          <p:cNvPicPr>
            <a:picLocks noChangeAspect="1"/>
          </p:cNvPicPr>
          <p:nvPr/>
        </p:nvPicPr>
        <p:blipFill>
          <a:blip r:embed="rId10"/>
          <a:stretch>
            <a:fillRect/>
          </a:stretch>
        </p:blipFill>
        <p:spPr>
          <a:xfrm>
            <a:off x="447509" y="4986992"/>
            <a:ext cx="685714" cy="714286"/>
          </a:xfrm>
          <a:prstGeom prst="rect">
            <a:avLst/>
          </a:prstGeom>
        </p:spPr>
      </p:pic>
      <p:grpSp>
        <p:nvGrpSpPr>
          <p:cNvPr id="10" name="Group 9">
            <a:extLst>
              <a:ext uri="{FF2B5EF4-FFF2-40B4-BE49-F238E27FC236}">
                <a16:creationId xmlns:a16="http://schemas.microsoft.com/office/drawing/2014/main" id="{8683972A-A696-4827-BB60-BF2BD94DEB75}"/>
              </a:ext>
            </a:extLst>
          </p:cNvPr>
          <p:cNvGrpSpPr/>
          <p:nvPr/>
        </p:nvGrpSpPr>
        <p:grpSpPr>
          <a:xfrm>
            <a:off x="383923" y="4105636"/>
            <a:ext cx="626721" cy="377862"/>
            <a:chOff x="383923" y="3623667"/>
            <a:chExt cx="626721" cy="377862"/>
          </a:xfrm>
        </p:grpSpPr>
        <p:pic>
          <p:nvPicPr>
            <p:cNvPr id="148" name="Picture 147">
              <a:extLst>
                <a:ext uri="{FF2B5EF4-FFF2-40B4-BE49-F238E27FC236}">
                  <a16:creationId xmlns:a16="http://schemas.microsoft.com/office/drawing/2014/main" id="{47F351DD-4CCC-4EFE-8CD4-D3D939D5F57D}"/>
                </a:ext>
              </a:extLst>
            </p:cNvPr>
            <p:cNvPicPr>
              <a:picLocks noChangeAspect="1"/>
            </p:cNvPicPr>
            <p:nvPr/>
          </p:nvPicPr>
          <p:blipFill>
            <a:blip r:embed="rId11"/>
            <a:stretch>
              <a:fillRect/>
            </a:stretch>
          </p:blipFill>
          <p:spPr>
            <a:xfrm>
              <a:off x="688844" y="3679729"/>
              <a:ext cx="321800" cy="321800"/>
            </a:xfrm>
            <a:prstGeom prst="rect">
              <a:avLst/>
            </a:prstGeom>
          </p:spPr>
        </p:pic>
        <p:pic>
          <p:nvPicPr>
            <p:cNvPr id="145" name="Picture 144">
              <a:extLst>
                <a:ext uri="{FF2B5EF4-FFF2-40B4-BE49-F238E27FC236}">
                  <a16:creationId xmlns:a16="http://schemas.microsoft.com/office/drawing/2014/main" id="{A0152EB4-DDF5-4B18-A7D6-85A2D5B4FC71}"/>
                </a:ext>
              </a:extLst>
            </p:cNvPr>
            <p:cNvPicPr>
              <a:picLocks noChangeAspect="1"/>
            </p:cNvPicPr>
            <p:nvPr/>
          </p:nvPicPr>
          <p:blipFill>
            <a:blip r:embed="rId12">
              <a:duotone>
                <a:srgbClr val="286093">
                  <a:shade val="45000"/>
                  <a:satMod val="135000"/>
                </a:srgbClr>
                <a:prstClr val="white"/>
              </a:duotone>
            </a:blip>
            <a:stretch>
              <a:fillRect/>
            </a:stretch>
          </p:blipFill>
          <p:spPr>
            <a:xfrm>
              <a:off x="383923" y="3623667"/>
              <a:ext cx="356580" cy="256564"/>
            </a:xfrm>
            <a:prstGeom prst="rect">
              <a:avLst/>
            </a:prstGeom>
          </p:spPr>
        </p:pic>
      </p:grpSp>
      <p:pic>
        <p:nvPicPr>
          <p:cNvPr id="151" name="Picture 150">
            <a:extLst>
              <a:ext uri="{FF2B5EF4-FFF2-40B4-BE49-F238E27FC236}">
                <a16:creationId xmlns:a16="http://schemas.microsoft.com/office/drawing/2014/main" id="{BBD0B68C-A394-4755-9DC9-76B7F9EF7383}"/>
              </a:ext>
            </a:extLst>
          </p:cNvPr>
          <p:cNvPicPr>
            <a:picLocks noChangeAspect="1"/>
          </p:cNvPicPr>
          <p:nvPr/>
        </p:nvPicPr>
        <p:blipFill>
          <a:blip r:embed="rId3"/>
          <a:stretch>
            <a:fillRect/>
          </a:stretch>
        </p:blipFill>
        <p:spPr>
          <a:xfrm>
            <a:off x="653213" y="1654697"/>
            <a:ext cx="313620" cy="317491"/>
          </a:xfrm>
          <a:prstGeom prst="rect">
            <a:avLst/>
          </a:prstGeom>
        </p:spPr>
      </p:pic>
      <p:cxnSp>
        <p:nvCxnSpPr>
          <p:cNvPr id="27" name="Straight Arrow Connector 26">
            <a:extLst>
              <a:ext uri="{FF2B5EF4-FFF2-40B4-BE49-F238E27FC236}">
                <a16:creationId xmlns:a16="http://schemas.microsoft.com/office/drawing/2014/main" id="{20D7A8FB-541B-456B-92C8-F0EE34E31E9A}"/>
              </a:ext>
            </a:extLst>
          </p:cNvPr>
          <p:cNvCxnSpPr>
            <a:cxnSpLocks/>
            <a:stCxn id="216" idx="3"/>
          </p:cNvCxnSpPr>
          <p:nvPr/>
        </p:nvCxnSpPr>
        <p:spPr>
          <a:xfrm>
            <a:off x="1487447" y="1997773"/>
            <a:ext cx="1010737" cy="2626"/>
          </a:xfrm>
          <a:prstGeom prst="straightConnector1">
            <a:avLst/>
          </a:prstGeom>
          <a:ln w="19050">
            <a:solidFill>
              <a:schemeClr val="bg1">
                <a:lumMod val="50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63" name="Cylinder 162">
            <a:extLst>
              <a:ext uri="{FF2B5EF4-FFF2-40B4-BE49-F238E27FC236}">
                <a16:creationId xmlns:a16="http://schemas.microsoft.com/office/drawing/2014/main" id="{4EC3B3A2-4131-4A5A-B46C-B4F5B0588736}"/>
              </a:ext>
            </a:extLst>
          </p:cNvPr>
          <p:cNvSpPr/>
          <p:nvPr/>
        </p:nvSpPr>
        <p:spPr bwMode="gray">
          <a:xfrm rot="16200000">
            <a:off x="1941226" y="1726782"/>
            <a:ext cx="126135" cy="546218"/>
          </a:xfrm>
          <a:prstGeom prst="can">
            <a:avLst/>
          </a:prstGeom>
          <a:solidFill>
            <a:schemeClr val="bg1">
              <a:lumMod val="50000"/>
            </a:schemeClr>
          </a:solidFill>
          <a:ln w="1270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CA"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82" name="Rectangle 181">
            <a:extLst>
              <a:ext uri="{FF2B5EF4-FFF2-40B4-BE49-F238E27FC236}">
                <a16:creationId xmlns:a16="http://schemas.microsoft.com/office/drawing/2014/main" id="{5C96C2F8-7693-4CF9-9E38-96612C657276}"/>
              </a:ext>
            </a:extLst>
          </p:cNvPr>
          <p:cNvSpPr/>
          <p:nvPr/>
        </p:nvSpPr>
        <p:spPr>
          <a:xfrm>
            <a:off x="1552761" y="4032589"/>
            <a:ext cx="965329" cy="215444"/>
          </a:xfrm>
          <a:prstGeom prst="rect">
            <a:avLst/>
          </a:prstGeom>
          <a:solidFill>
            <a:schemeClr val="bg1"/>
          </a:solidFill>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P2S VPN Tunnel</a:t>
            </a:r>
          </a:p>
        </p:txBody>
      </p:sp>
      <p:sp>
        <p:nvSpPr>
          <p:cNvPr id="183" name="Rectangle 182">
            <a:extLst>
              <a:ext uri="{FF2B5EF4-FFF2-40B4-BE49-F238E27FC236}">
                <a16:creationId xmlns:a16="http://schemas.microsoft.com/office/drawing/2014/main" id="{A3C8D404-8262-4158-9B96-79042691B56D}"/>
              </a:ext>
            </a:extLst>
          </p:cNvPr>
          <p:cNvSpPr/>
          <p:nvPr/>
        </p:nvSpPr>
        <p:spPr>
          <a:xfrm>
            <a:off x="1579893" y="1712243"/>
            <a:ext cx="965329" cy="21544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S2S VPN Tunnel</a:t>
            </a:r>
          </a:p>
        </p:txBody>
      </p:sp>
      <p:sp>
        <p:nvSpPr>
          <p:cNvPr id="185" name="Rectangle 184">
            <a:extLst>
              <a:ext uri="{FF2B5EF4-FFF2-40B4-BE49-F238E27FC236}">
                <a16:creationId xmlns:a16="http://schemas.microsoft.com/office/drawing/2014/main" id="{347A43A6-59F3-4EFB-9776-6D5B1FB3E45A}"/>
              </a:ext>
            </a:extLst>
          </p:cNvPr>
          <p:cNvSpPr/>
          <p:nvPr/>
        </p:nvSpPr>
        <p:spPr>
          <a:xfrm>
            <a:off x="1583090" y="5108095"/>
            <a:ext cx="817853" cy="215444"/>
          </a:xfrm>
          <a:prstGeom prst="rect">
            <a:avLst/>
          </a:prstGeom>
          <a:solidFill>
            <a:schemeClr val="bg1"/>
          </a:solidFill>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HTTP/HTTPS</a:t>
            </a:r>
          </a:p>
        </p:txBody>
      </p:sp>
      <p:sp>
        <p:nvSpPr>
          <p:cNvPr id="188" name="TextBox 187">
            <a:extLst>
              <a:ext uri="{FF2B5EF4-FFF2-40B4-BE49-F238E27FC236}">
                <a16:creationId xmlns:a16="http://schemas.microsoft.com/office/drawing/2014/main" id="{9646DACF-ACE0-407B-8AB6-4BA94A9391AA}"/>
              </a:ext>
            </a:extLst>
          </p:cNvPr>
          <p:cNvSpPr txBox="1"/>
          <p:nvPr/>
        </p:nvSpPr>
        <p:spPr>
          <a:xfrm>
            <a:off x="323089" y="3859432"/>
            <a:ext cx="805137" cy="246221"/>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VPN Client</a:t>
            </a:r>
          </a:p>
        </p:txBody>
      </p:sp>
      <p:pic>
        <p:nvPicPr>
          <p:cNvPr id="216" name="Picture 215">
            <a:extLst>
              <a:ext uri="{FF2B5EF4-FFF2-40B4-BE49-F238E27FC236}">
                <a16:creationId xmlns:a16="http://schemas.microsoft.com/office/drawing/2014/main" id="{8A8C9862-30DE-4DF5-82A0-88BAF5DD4A97}"/>
              </a:ext>
            </a:extLst>
          </p:cNvPr>
          <p:cNvPicPr>
            <a:picLocks noChangeAspect="1"/>
          </p:cNvPicPr>
          <p:nvPr/>
        </p:nvPicPr>
        <p:blipFill>
          <a:blip r:embed="rId13"/>
          <a:stretch>
            <a:fillRect/>
          </a:stretch>
        </p:blipFill>
        <p:spPr>
          <a:xfrm>
            <a:off x="1053137" y="1780618"/>
            <a:ext cx="434310" cy="434310"/>
          </a:xfrm>
          <a:prstGeom prst="rect">
            <a:avLst/>
          </a:prstGeom>
        </p:spPr>
      </p:pic>
      <p:cxnSp>
        <p:nvCxnSpPr>
          <p:cNvPr id="70" name="Straight Arrow Connector 69">
            <a:extLst>
              <a:ext uri="{FF2B5EF4-FFF2-40B4-BE49-F238E27FC236}">
                <a16:creationId xmlns:a16="http://schemas.microsoft.com/office/drawing/2014/main" id="{2D0E9201-C55C-4947-8DAF-7EF96DFD9C7D}"/>
              </a:ext>
            </a:extLst>
          </p:cNvPr>
          <p:cNvCxnSpPr>
            <a:cxnSpLocks/>
            <a:stCxn id="148" idx="3"/>
          </p:cNvCxnSpPr>
          <p:nvPr/>
        </p:nvCxnSpPr>
        <p:spPr>
          <a:xfrm>
            <a:off x="1010644" y="4322598"/>
            <a:ext cx="1863506" cy="0"/>
          </a:xfrm>
          <a:prstGeom prst="straightConnector1">
            <a:avLst/>
          </a:prstGeom>
          <a:ln w="19050">
            <a:solidFill>
              <a:schemeClr val="accent3">
                <a:lumMod val="75000"/>
              </a:schemeClr>
            </a:solidFill>
            <a:miter lim="800000"/>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A5B2A505-07D1-4861-852A-D0D4394A7F7A}"/>
              </a:ext>
            </a:extLst>
          </p:cNvPr>
          <p:cNvCxnSpPr>
            <a:cxnSpLocks/>
          </p:cNvCxnSpPr>
          <p:nvPr/>
        </p:nvCxnSpPr>
        <p:spPr>
          <a:xfrm flipH="1" flipV="1">
            <a:off x="2857818" y="2214930"/>
            <a:ext cx="5288" cy="2107668"/>
          </a:xfrm>
          <a:prstGeom prst="straightConnector1">
            <a:avLst/>
          </a:prstGeom>
          <a:ln w="19050" cap="sq">
            <a:solidFill>
              <a:schemeClr val="accent3">
                <a:lumMod val="75000"/>
              </a:schemeClr>
            </a:solidFill>
            <a:round/>
            <a:tailEnd type="triangle"/>
          </a:ln>
          <a:effectLst/>
        </p:spPr>
        <p:style>
          <a:lnRef idx="2">
            <a:schemeClr val="accent1"/>
          </a:lnRef>
          <a:fillRef idx="0">
            <a:schemeClr val="accent1"/>
          </a:fillRef>
          <a:effectRef idx="1">
            <a:schemeClr val="accent1"/>
          </a:effectRef>
          <a:fontRef idx="minor">
            <a:schemeClr val="tx1"/>
          </a:fontRef>
        </p:style>
      </p:cxnSp>
      <p:sp>
        <p:nvSpPr>
          <p:cNvPr id="236" name="TextBox 235">
            <a:extLst>
              <a:ext uri="{FF2B5EF4-FFF2-40B4-BE49-F238E27FC236}">
                <a16:creationId xmlns:a16="http://schemas.microsoft.com/office/drawing/2014/main" id="{45B0DD61-69B9-4334-8584-E5635FAC9D71}"/>
              </a:ext>
            </a:extLst>
          </p:cNvPr>
          <p:cNvSpPr txBox="1"/>
          <p:nvPr/>
        </p:nvSpPr>
        <p:spPr>
          <a:xfrm>
            <a:off x="134531" y="2512650"/>
            <a:ext cx="1766498" cy="246221"/>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Network Site 2</a:t>
            </a:r>
          </a:p>
        </p:txBody>
      </p:sp>
      <p:cxnSp>
        <p:nvCxnSpPr>
          <p:cNvPr id="84" name="Straight Arrow Connector 83">
            <a:extLst>
              <a:ext uri="{FF2B5EF4-FFF2-40B4-BE49-F238E27FC236}">
                <a16:creationId xmlns:a16="http://schemas.microsoft.com/office/drawing/2014/main" id="{37E29F6D-0613-4BBE-BD62-86E8F98517C3}"/>
              </a:ext>
            </a:extLst>
          </p:cNvPr>
          <p:cNvCxnSpPr>
            <a:cxnSpLocks/>
            <a:stCxn id="147" idx="3"/>
          </p:cNvCxnSpPr>
          <p:nvPr/>
        </p:nvCxnSpPr>
        <p:spPr>
          <a:xfrm flipV="1">
            <a:off x="1133223" y="5333090"/>
            <a:ext cx="2637163" cy="11045"/>
          </a:xfrm>
          <a:prstGeom prst="straightConnector1">
            <a:avLst/>
          </a:prstGeom>
          <a:ln w="19050">
            <a:solidFill>
              <a:srgbClr val="0070C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255" name="Picture 254">
            <a:extLst>
              <a:ext uri="{FF2B5EF4-FFF2-40B4-BE49-F238E27FC236}">
                <a16:creationId xmlns:a16="http://schemas.microsoft.com/office/drawing/2014/main" id="{232603D5-5561-414D-B494-3389F3736DBE}"/>
              </a:ext>
            </a:extLst>
          </p:cNvPr>
          <p:cNvPicPr>
            <a:picLocks noChangeAspect="1"/>
          </p:cNvPicPr>
          <p:nvPr/>
        </p:nvPicPr>
        <p:blipFill>
          <a:blip r:embed="rId13"/>
          <a:stretch>
            <a:fillRect/>
          </a:stretch>
        </p:blipFill>
        <p:spPr>
          <a:xfrm>
            <a:off x="2510467" y="1780618"/>
            <a:ext cx="434310" cy="434310"/>
          </a:xfrm>
          <a:prstGeom prst="rect">
            <a:avLst/>
          </a:prstGeom>
        </p:spPr>
      </p:pic>
      <p:sp>
        <p:nvSpPr>
          <p:cNvPr id="256" name="Rectangle 255">
            <a:extLst>
              <a:ext uri="{FF2B5EF4-FFF2-40B4-BE49-F238E27FC236}">
                <a16:creationId xmlns:a16="http://schemas.microsoft.com/office/drawing/2014/main" id="{ECA5FAD7-C05B-4BAE-903A-B0604E025937}"/>
              </a:ext>
            </a:extLst>
          </p:cNvPr>
          <p:cNvSpPr/>
          <p:nvPr/>
        </p:nvSpPr>
        <p:spPr>
          <a:xfrm>
            <a:off x="365464" y="2745499"/>
            <a:ext cx="1178489" cy="864142"/>
          </a:xfrm>
          <a:prstGeom prst="rect">
            <a:avLst/>
          </a:prstGeom>
          <a:solidFill>
            <a:srgbClr val="F7F7F7"/>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257" name="Picture 256">
            <a:extLst>
              <a:ext uri="{FF2B5EF4-FFF2-40B4-BE49-F238E27FC236}">
                <a16:creationId xmlns:a16="http://schemas.microsoft.com/office/drawing/2014/main" id="{41EF80C5-60AE-4B0E-AD39-581B3C82FD95}"/>
              </a:ext>
            </a:extLst>
          </p:cNvPr>
          <p:cNvPicPr>
            <a:picLocks noChangeAspect="1"/>
          </p:cNvPicPr>
          <p:nvPr/>
        </p:nvPicPr>
        <p:blipFill>
          <a:blip r:embed="rId3"/>
          <a:stretch>
            <a:fillRect/>
          </a:stretch>
        </p:blipFill>
        <p:spPr>
          <a:xfrm>
            <a:off x="521349" y="2862350"/>
            <a:ext cx="313620" cy="317491"/>
          </a:xfrm>
          <a:prstGeom prst="rect">
            <a:avLst/>
          </a:prstGeom>
        </p:spPr>
      </p:pic>
      <p:pic>
        <p:nvPicPr>
          <p:cNvPr id="259" name="Picture 258">
            <a:extLst>
              <a:ext uri="{FF2B5EF4-FFF2-40B4-BE49-F238E27FC236}">
                <a16:creationId xmlns:a16="http://schemas.microsoft.com/office/drawing/2014/main" id="{3D97E43C-5391-486A-B060-18D90A96FF1B}"/>
              </a:ext>
            </a:extLst>
          </p:cNvPr>
          <p:cNvPicPr>
            <a:picLocks noChangeAspect="1"/>
          </p:cNvPicPr>
          <p:nvPr/>
        </p:nvPicPr>
        <p:blipFill>
          <a:blip r:embed="rId3"/>
          <a:stretch>
            <a:fillRect/>
          </a:stretch>
        </p:blipFill>
        <p:spPr>
          <a:xfrm>
            <a:off x="653213" y="2982607"/>
            <a:ext cx="313620" cy="317491"/>
          </a:xfrm>
          <a:prstGeom prst="rect">
            <a:avLst/>
          </a:prstGeom>
        </p:spPr>
      </p:pic>
      <p:pic>
        <p:nvPicPr>
          <p:cNvPr id="260" name="Picture 259">
            <a:extLst>
              <a:ext uri="{FF2B5EF4-FFF2-40B4-BE49-F238E27FC236}">
                <a16:creationId xmlns:a16="http://schemas.microsoft.com/office/drawing/2014/main" id="{3C0EBA74-97EC-476E-8A5F-CE281606C537}"/>
              </a:ext>
            </a:extLst>
          </p:cNvPr>
          <p:cNvPicPr>
            <a:picLocks noChangeAspect="1"/>
          </p:cNvPicPr>
          <p:nvPr/>
        </p:nvPicPr>
        <p:blipFill>
          <a:blip r:embed="rId13"/>
          <a:stretch>
            <a:fillRect/>
          </a:stretch>
        </p:blipFill>
        <p:spPr>
          <a:xfrm>
            <a:off x="1053137" y="3108528"/>
            <a:ext cx="434310" cy="434310"/>
          </a:xfrm>
          <a:prstGeom prst="rect">
            <a:avLst/>
          </a:prstGeom>
        </p:spPr>
      </p:pic>
      <p:cxnSp>
        <p:nvCxnSpPr>
          <p:cNvPr id="54" name="Connector: Elbow 53">
            <a:extLst>
              <a:ext uri="{FF2B5EF4-FFF2-40B4-BE49-F238E27FC236}">
                <a16:creationId xmlns:a16="http://schemas.microsoft.com/office/drawing/2014/main" id="{5EA87C47-0F98-4E5D-B102-25C62817C127}"/>
              </a:ext>
            </a:extLst>
          </p:cNvPr>
          <p:cNvCxnSpPr>
            <a:cxnSpLocks/>
            <a:endCxn id="260" idx="3"/>
          </p:cNvCxnSpPr>
          <p:nvPr/>
        </p:nvCxnSpPr>
        <p:spPr>
          <a:xfrm rot="10800000" flipV="1">
            <a:off x="1487447" y="2221877"/>
            <a:ext cx="1210426" cy="1103806"/>
          </a:xfrm>
          <a:prstGeom prst="bentConnector3">
            <a:avLst>
              <a:gd name="adj1" fmla="val 267"/>
            </a:avLst>
          </a:prstGeom>
          <a:ln w="19050">
            <a:solidFill>
              <a:schemeClr val="bg1">
                <a:lumMod val="50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61" name="Cylinder 260">
            <a:extLst>
              <a:ext uri="{FF2B5EF4-FFF2-40B4-BE49-F238E27FC236}">
                <a16:creationId xmlns:a16="http://schemas.microsoft.com/office/drawing/2014/main" id="{61849726-7007-4B86-B8E3-DB8B060B505E}"/>
              </a:ext>
            </a:extLst>
          </p:cNvPr>
          <p:cNvSpPr/>
          <p:nvPr/>
        </p:nvSpPr>
        <p:spPr bwMode="gray">
          <a:xfrm rot="16200000">
            <a:off x="1934721" y="3051228"/>
            <a:ext cx="135437" cy="546218"/>
          </a:xfrm>
          <a:prstGeom prst="can">
            <a:avLst/>
          </a:prstGeom>
          <a:solidFill>
            <a:schemeClr val="bg1">
              <a:lumMod val="50000"/>
            </a:schemeClr>
          </a:solidFill>
          <a:ln w="1270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CA"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263" name="Rectangle 262">
            <a:extLst>
              <a:ext uri="{FF2B5EF4-FFF2-40B4-BE49-F238E27FC236}">
                <a16:creationId xmlns:a16="http://schemas.microsoft.com/office/drawing/2014/main" id="{BD060578-7EAF-427D-A940-95A4442F3753}"/>
              </a:ext>
            </a:extLst>
          </p:cNvPr>
          <p:cNvSpPr/>
          <p:nvPr/>
        </p:nvSpPr>
        <p:spPr>
          <a:xfrm>
            <a:off x="1583090" y="3032023"/>
            <a:ext cx="965329" cy="21544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S2S VPN Tunnel</a:t>
            </a:r>
          </a:p>
        </p:txBody>
      </p:sp>
      <p:sp>
        <p:nvSpPr>
          <p:cNvPr id="266" name="Cylinder 265">
            <a:extLst>
              <a:ext uri="{FF2B5EF4-FFF2-40B4-BE49-F238E27FC236}">
                <a16:creationId xmlns:a16="http://schemas.microsoft.com/office/drawing/2014/main" id="{D4490C4B-5849-4270-BF59-032B284B1AA7}"/>
              </a:ext>
            </a:extLst>
          </p:cNvPr>
          <p:cNvSpPr/>
          <p:nvPr/>
        </p:nvSpPr>
        <p:spPr bwMode="gray">
          <a:xfrm rot="16200000">
            <a:off x="1939324" y="4052238"/>
            <a:ext cx="128431" cy="546218"/>
          </a:xfrm>
          <a:prstGeom prst="can">
            <a:avLst/>
          </a:prstGeom>
          <a:solidFill>
            <a:schemeClr val="accent3">
              <a:lumMod val="75000"/>
            </a:schemeClr>
          </a:solidFill>
          <a:ln w="1270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CA"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9" name="Slide Number Placeholder 8">
            <a:extLst>
              <a:ext uri="{FF2B5EF4-FFF2-40B4-BE49-F238E27FC236}">
                <a16:creationId xmlns:a16="http://schemas.microsoft.com/office/drawing/2014/main" id="{39DFC401-C544-424B-B462-8725D4A8AFED}"/>
              </a:ext>
            </a:extLst>
          </p:cNvPr>
          <p:cNvSpPr>
            <a:spLocks noGrp="1"/>
          </p:cNvSpPr>
          <p:nvPr>
            <p:ph type="sldNum" sz="quarter" idx="12"/>
          </p:nvPr>
        </p:nvSpPr>
        <p:spPr>
          <a:xfrm>
            <a:off x="11499218" y="6398070"/>
            <a:ext cx="515005" cy="366183"/>
          </a:xfrm>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19397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4B7687-321B-48B9-A311-5EEE3E8DE232}"/>
              </a:ext>
            </a:extLst>
          </p:cNvPr>
          <p:cNvSpPr/>
          <p:nvPr/>
        </p:nvSpPr>
        <p:spPr>
          <a:xfrm>
            <a:off x="-2" y="0"/>
            <a:ext cx="12192001" cy="33855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Arial"/>
                <a:ea typeface="+mn-ea"/>
                <a:cs typeface="+mn-cs"/>
              </a:rPr>
              <a:t>Azure Network Architecture: </a:t>
            </a:r>
            <a:r>
              <a:rPr kumimoji="0" lang="en-US" sz="1600" b="0" i="1" u="none" strike="noStrike" kern="1200" cap="none" spc="0" normalizeH="0" baseline="0" noProof="0" dirty="0">
                <a:ln>
                  <a:noFill/>
                </a:ln>
                <a:solidFill>
                  <a:prstClr val="black">
                    <a:lumMod val="65000"/>
                    <a:lumOff val="35000"/>
                  </a:prstClr>
                </a:solidFill>
                <a:effectLst/>
                <a:uLnTx/>
                <a:uFillTx/>
                <a:latin typeface="Arial"/>
                <a:ea typeface="+mn-ea"/>
                <a:cs typeface="+mn-cs"/>
              </a:rPr>
              <a:t>with animation</a:t>
            </a:r>
          </a:p>
        </p:txBody>
      </p:sp>
      <p:sp>
        <p:nvSpPr>
          <p:cNvPr id="169" name="TextBox 168">
            <a:extLst>
              <a:ext uri="{FF2B5EF4-FFF2-40B4-BE49-F238E27FC236}">
                <a16:creationId xmlns:a16="http://schemas.microsoft.com/office/drawing/2014/main" id="{4B2D83C9-3B27-4627-BF44-42A1D017BFA5}"/>
              </a:ext>
            </a:extLst>
          </p:cNvPr>
          <p:cNvSpPr txBox="1"/>
          <p:nvPr/>
        </p:nvSpPr>
        <p:spPr>
          <a:xfrm>
            <a:off x="6118871" y="2020081"/>
            <a:ext cx="668773" cy="477054"/>
          </a:xfrm>
          <a:prstGeom prst="rect">
            <a:avLst/>
          </a:prstGeom>
          <a:noFill/>
        </p:spPr>
        <p:txBody>
          <a:bodyPr wrap="none" rtlCol="0" anchor="ctr">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p>
        </p:txBody>
      </p:sp>
      <p:sp>
        <p:nvSpPr>
          <p:cNvPr id="198" name="Rectangle 197">
            <a:extLst>
              <a:ext uri="{FF2B5EF4-FFF2-40B4-BE49-F238E27FC236}">
                <a16:creationId xmlns:a16="http://schemas.microsoft.com/office/drawing/2014/main" id="{6C4029EA-9828-4C63-8DBB-A8BE48A33885}"/>
              </a:ext>
            </a:extLst>
          </p:cNvPr>
          <p:cNvSpPr/>
          <p:nvPr/>
        </p:nvSpPr>
        <p:spPr>
          <a:xfrm>
            <a:off x="6779578" y="4682152"/>
            <a:ext cx="4346254" cy="1710700"/>
          </a:xfrm>
          <a:prstGeom prst="rect">
            <a:avLst/>
          </a:prstGeom>
          <a:noFill/>
          <a:ln w="19050">
            <a:solidFill>
              <a:srgbClr val="EFC20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186" name="Rectangle 185">
            <a:extLst>
              <a:ext uri="{FF2B5EF4-FFF2-40B4-BE49-F238E27FC236}">
                <a16:creationId xmlns:a16="http://schemas.microsoft.com/office/drawing/2014/main" id="{7ADC8447-430F-4369-AF93-80B0ACC5D429}"/>
              </a:ext>
            </a:extLst>
          </p:cNvPr>
          <p:cNvSpPr/>
          <p:nvPr/>
        </p:nvSpPr>
        <p:spPr>
          <a:xfrm>
            <a:off x="6843982" y="4903139"/>
            <a:ext cx="4193182" cy="1418722"/>
          </a:xfrm>
          <a:prstGeom prst="rect">
            <a:avLst/>
          </a:prstGeom>
          <a:solidFill>
            <a:schemeClr val="bg1"/>
          </a:solidFill>
          <a:ln w="15875">
            <a:solidFill>
              <a:srgbClr val="66245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187" name="Picture 186">
            <a:extLst>
              <a:ext uri="{FF2B5EF4-FFF2-40B4-BE49-F238E27FC236}">
                <a16:creationId xmlns:a16="http://schemas.microsoft.com/office/drawing/2014/main" id="{58495E0A-B746-47EB-B338-8072F57589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8423" y="4928543"/>
            <a:ext cx="246221" cy="246221"/>
          </a:xfrm>
          <a:prstGeom prst="rect">
            <a:avLst/>
          </a:prstGeom>
        </p:spPr>
      </p:pic>
      <p:sp>
        <p:nvSpPr>
          <p:cNvPr id="240" name="TextBox 239">
            <a:extLst>
              <a:ext uri="{FF2B5EF4-FFF2-40B4-BE49-F238E27FC236}">
                <a16:creationId xmlns:a16="http://schemas.microsoft.com/office/drawing/2014/main" id="{ABD32872-4512-4DEB-B435-099AA249786B}"/>
              </a:ext>
            </a:extLst>
          </p:cNvPr>
          <p:cNvSpPr txBox="1"/>
          <p:nvPr/>
        </p:nvSpPr>
        <p:spPr>
          <a:xfrm>
            <a:off x="8841369" y="4675682"/>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EFC203"/>
                </a:solidFill>
                <a:effectLst/>
                <a:uLnTx/>
                <a:uFillTx/>
                <a:latin typeface="Arial" panose="020B0604020202020204" pitchFamily="34" charset="0"/>
                <a:ea typeface="+mn-ea"/>
                <a:cs typeface="Arial" panose="020B0604020202020204" pitchFamily="34" charset="0"/>
              </a:rPr>
              <a:t>Prod  Subscription</a:t>
            </a:r>
          </a:p>
        </p:txBody>
      </p:sp>
      <p:sp>
        <p:nvSpPr>
          <p:cNvPr id="241" name="TextBox 240">
            <a:extLst>
              <a:ext uri="{FF2B5EF4-FFF2-40B4-BE49-F238E27FC236}">
                <a16:creationId xmlns:a16="http://schemas.microsoft.com/office/drawing/2014/main" id="{4767EC62-39EB-4251-9F79-526F68EE9CB1}"/>
              </a:ext>
            </a:extLst>
          </p:cNvPr>
          <p:cNvSpPr txBox="1"/>
          <p:nvPr/>
        </p:nvSpPr>
        <p:spPr>
          <a:xfrm>
            <a:off x="8424519" y="4881287"/>
            <a:ext cx="2393602" cy="307777"/>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Prod  Resource Group(s)</a:t>
            </a:r>
            <a:r>
              <a:rPr kumimoji="0" lang="en-US" sz="14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t>
            </a:r>
          </a:p>
        </p:txBody>
      </p:sp>
      <p:sp>
        <p:nvSpPr>
          <p:cNvPr id="242" name="Rectangle 241">
            <a:extLst>
              <a:ext uri="{FF2B5EF4-FFF2-40B4-BE49-F238E27FC236}">
                <a16:creationId xmlns:a16="http://schemas.microsoft.com/office/drawing/2014/main" id="{D9D70F07-6B18-4AE1-98E2-54B357759EC6}"/>
              </a:ext>
            </a:extLst>
          </p:cNvPr>
          <p:cNvSpPr/>
          <p:nvPr/>
        </p:nvSpPr>
        <p:spPr>
          <a:xfrm>
            <a:off x="6941947" y="5157132"/>
            <a:ext cx="3733283" cy="1043475"/>
          </a:xfrm>
          <a:prstGeom prst="rect">
            <a:avLst/>
          </a:prstGeom>
          <a:solidFill>
            <a:schemeClr val="bg1"/>
          </a:solid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243" name="TextBox 242">
            <a:extLst>
              <a:ext uri="{FF2B5EF4-FFF2-40B4-BE49-F238E27FC236}">
                <a16:creationId xmlns:a16="http://schemas.microsoft.com/office/drawing/2014/main" id="{EC614DDA-1B5F-40E8-AEA1-43EF1F7E8519}"/>
              </a:ext>
            </a:extLst>
          </p:cNvPr>
          <p:cNvSpPr txBox="1"/>
          <p:nvPr/>
        </p:nvSpPr>
        <p:spPr>
          <a:xfrm>
            <a:off x="6938780" y="5778051"/>
            <a:ext cx="803425" cy="400110"/>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Prod VNet</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3)</a:t>
            </a:r>
          </a:p>
        </p:txBody>
      </p:sp>
      <p:pic>
        <p:nvPicPr>
          <p:cNvPr id="244" name="Picture 243">
            <a:extLst>
              <a:ext uri="{FF2B5EF4-FFF2-40B4-BE49-F238E27FC236}">
                <a16:creationId xmlns:a16="http://schemas.microsoft.com/office/drawing/2014/main" id="{883D0C37-D0DA-4241-8D61-AF7283A3EA73}"/>
              </a:ext>
            </a:extLst>
          </p:cNvPr>
          <p:cNvPicPr>
            <a:picLocks noChangeAspect="1"/>
          </p:cNvPicPr>
          <p:nvPr/>
        </p:nvPicPr>
        <p:blipFill>
          <a:blip r:embed="rId4"/>
          <a:stretch>
            <a:fillRect/>
          </a:stretch>
        </p:blipFill>
        <p:spPr>
          <a:xfrm>
            <a:off x="10520902" y="5989544"/>
            <a:ext cx="309131" cy="222862"/>
          </a:xfrm>
          <a:prstGeom prst="rect">
            <a:avLst/>
          </a:prstGeom>
        </p:spPr>
      </p:pic>
      <p:sp>
        <p:nvSpPr>
          <p:cNvPr id="245" name="Rectangle 244">
            <a:extLst>
              <a:ext uri="{FF2B5EF4-FFF2-40B4-BE49-F238E27FC236}">
                <a16:creationId xmlns:a16="http://schemas.microsoft.com/office/drawing/2014/main" id="{33D8195A-68BE-44CF-8C72-C9AB8B1986E5}"/>
              </a:ext>
            </a:extLst>
          </p:cNvPr>
          <p:cNvSpPr/>
          <p:nvPr/>
        </p:nvSpPr>
        <p:spPr>
          <a:xfrm>
            <a:off x="7919552" y="5255144"/>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246" name="Picture 245">
            <a:extLst>
              <a:ext uri="{FF2B5EF4-FFF2-40B4-BE49-F238E27FC236}">
                <a16:creationId xmlns:a16="http://schemas.microsoft.com/office/drawing/2014/main" id="{5AF0CEBA-5D05-469A-AF91-BC2AAA7A7C49}"/>
              </a:ext>
            </a:extLst>
          </p:cNvPr>
          <p:cNvPicPr>
            <a:picLocks noChangeAspect="1"/>
          </p:cNvPicPr>
          <p:nvPr/>
        </p:nvPicPr>
        <p:blipFill rotWithShape="1">
          <a:blip r:embed="rId5"/>
          <a:srcRect l="1" t="1" r="16933" b="14848"/>
          <a:stretch/>
        </p:blipFill>
        <p:spPr>
          <a:xfrm flipH="1">
            <a:off x="8329423" y="5202849"/>
            <a:ext cx="302125" cy="252823"/>
          </a:xfrm>
          <a:prstGeom prst="rect">
            <a:avLst/>
          </a:prstGeom>
        </p:spPr>
      </p:pic>
      <p:pic>
        <p:nvPicPr>
          <p:cNvPr id="247" name="Picture 246">
            <a:extLst>
              <a:ext uri="{FF2B5EF4-FFF2-40B4-BE49-F238E27FC236}">
                <a16:creationId xmlns:a16="http://schemas.microsoft.com/office/drawing/2014/main" id="{98848E70-CF7F-4957-9189-045D407169B5}"/>
              </a:ext>
            </a:extLst>
          </p:cNvPr>
          <p:cNvPicPr>
            <a:picLocks noChangeAspect="1"/>
          </p:cNvPicPr>
          <p:nvPr/>
        </p:nvPicPr>
        <p:blipFill>
          <a:blip r:embed="rId6"/>
          <a:stretch>
            <a:fillRect/>
          </a:stretch>
        </p:blipFill>
        <p:spPr>
          <a:xfrm>
            <a:off x="8195370" y="5564923"/>
            <a:ext cx="302125" cy="302125"/>
          </a:xfrm>
          <a:prstGeom prst="rect">
            <a:avLst/>
          </a:prstGeom>
        </p:spPr>
      </p:pic>
      <p:sp>
        <p:nvSpPr>
          <p:cNvPr id="248" name="Rectangle 247">
            <a:extLst>
              <a:ext uri="{FF2B5EF4-FFF2-40B4-BE49-F238E27FC236}">
                <a16:creationId xmlns:a16="http://schemas.microsoft.com/office/drawing/2014/main" id="{EA1AB5A9-46D9-4214-B3C4-B30A308CBB3C}"/>
              </a:ext>
            </a:extLst>
          </p:cNvPr>
          <p:cNvSpPr/>
          <p:nvPr/>
        </p:nvSpPr>
        <p:spPr>
          <a:xfrm>
            <a:off x="8716687" y="5247707"/>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249" name="Picture 248">
            <a:extLst>
              <a:ext uri="{FF2B5EF4-FFF2-40B4-BE49-F238E27FC236}">
                <a16:creationId xmlns:a16="http://schemas.microsoft.com/office/drawing/2014/main" id="{D12A9184-B57D-4EF4-AC65-98A77AF38F18}"/>
              </a:ext>
            </a:extLst>
          </p:cNvPr>
          <p:cNvPicPr>
            <a:picLocks noChangeAspect="1"/>
          </p:cNvPicPr>
          <p:nvPr/>
        </p:nvPicPr>
        <p:blipFill rotWithShape="1">
          <a:blip r:embed="rId5"/>
          <a:srcRect l="1" t="1" r="16933" b="14848"/>
          <a:stretch/>
        </p:blipFill>
        <p:spPr>
          <a:xfrm flipH="1">
            <a:off x="9126558" y="5202052"/>
            <a:ext cx="302125" cy="252823"/>
          </a:xfrm>
          <a:prstGeom prst="rect">
            <a:avLst/>
          </a:prstGeom>
        </p:spPr>
      </p:pic>
      <p:pic>
        <p:nvPicPr>
          <p:cNvPr id="250" name="Picture 249">
            <a:extLst>
              <a:ext uri="{FF2B5EF4-FFF2-40B4-BE49-F238E27FC236}">
                <a16:creationId xmlns:a16="http://schemas.microsoft.com/office/drawing/2014/main" id="{A3188E8B-BC88-41F3-B9D6-ACC50516F029}"/>
              </a:ext>
            </a:extLst>
          </p:cNvPr>
          <p:cNvPicPr>
            <a:picLocks noChangeAspect="1"/>
          </p:cNvPicPr>
          <p:nvPr/>
        </p:nvPicPr>
        <p:blipFill>
          <a:blip r:embed="rId6"/>
          <a:stretch>
            <a:fillRect/>
          </a:stretch>
        </p:blipFill>
        <p:spPr>
          <a:xfrm>
            <a:off x="8992505" y="5557486"/>
            <a:ext cx="302125" cy="302125"/>
          </a:xfrm>
          <a:prstGeom prst="rect">
            <a:avLst/>
          </a:prstGeom>
        </p:spPr>
      </p:pic>
      <p:sp>
        <p:nvSpPr>
          <p:cNvPr id="251" name="Rectangle 250">
            <a:extLst>
              <a:ext uri="{FF2B5EF4-FFF2-40B4-BE49-F238E27FC236}">
                <a16:creationId xmlns:a16="http://schemas.microsoft.com/office/drawing/2014/main" id="{AC8C6988-5C2C-48D8-BA8A-D68C260E5D10}"/>
              </a:ext>
            </a:extLst>
          </p:cNvPr>
          <p:cNvSpPr/>
          <p:nvPr/>
        </p:nvSpPr>
        <p:spPr>
          <a:xfrm>
            <a:off x="9501024" y="5256765"/>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252" name="Picture 251">
            <a:extLst>
              <a:ext uri="{FF2B5EF4-FFF2-40B4-BE49-F238E27FC236}">
                <a16:creationId xmlns:a16="http://schemas.microsoft.com/office/drawing/2014/main" id="{C2382C9D-5612-4013-8F99-34803A466BFA}"/>
              </a:ext>
            </a:extLst>
          </p:cNvPr>
          <p:cNvPicPr>
            <a:picLocks noChangeAspect="1"/>
          </p:cNvPicPr>
          <p:nvPr/>
        </p:nvPicPr>
        <p:blipFill rotWithShape="1">
          <a:blip r:embed="rId5"/>
          <a:srcRect l="1" t="1" r="16933" b="14848"/>
          <a:stretch/>
        </p:blipFill>
        <p:spPr>
          <a:xfrm flipH="1">
            <a:off x="9909224" y="5198092"/>
            <a:ext cx="302125" cy="252823"/>
          </a:xfrm>
          <a:prstGeom prst="rect">
            <a:avLst/>
          </a:prstGeom>
        </p:spPr>
      </p:pic>
      <p:pic>
        <p:nvPicPr>
          <p:cNvPr id="253" name="Picture 252">
            <a:extLst>
              <a:ext uri="{FF2B5EF4-FFF2-40B4-BE49-F238E27FC236}">
                <a16:creationId xmlns:a16="http://schemas.microsoft.com/office/drawing/2014/main" id="{8DF42A7D-EFFE-4CA6-B917-694029331F52}"/>
              </a:ext>
            </a:extLst>
          </p:cNvPr>
          <p:cNvPicPr>
            <a:picLocks noChangeAspect="1"/>
          </p:cNvPicPr>
          <p:nvPr/>
        </p:nvPicPr>
        <p:blipFill>
          <a:blip r:embed="rId6"/>
          <a:stretch>
            <a:fillRect/>
          </a:stretch>
        </p:blipFill>
        <p:spPr>
          <a:xfrm>
            <a:off x="9776842" y="5566544"/>
            <a:ext cx="302125" cy="302125"/>
          </a:xfrm>
          <a:prstGeom prst="rect">
            <a:avLst/>
          </a:prstGeom>
        </p:spPr>
      </p:pic>
      <p:sp>
        <p:nvSpPr>
          <p:cNvPr id="299" name="TextBox 298">
            <a:extLst>
              <a:ext uri="{FF2B5EF4-FFF2-40B4-BE49-F238E27FC236}">
                <a16:creationId xmlns:a16="http://schemas.microsoft.com/office/drawing/2014/main" id="{3A29FE92-80D2-4EBA-81FF-3DDB6169F694}"/>
              </a:ext>
            </a:extLst>
          </p:cNvPr>
          <p:cNvSpPr txBox="1"/>
          <p:nvPr/>
        </p:nvSpPr>
        <p:spPr>
          <a:xfrm>
            <a:off x="6892104" y="5600862"/>
            <a:ext cx="902811" cy="230832"/>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9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yy</a:t>
            </a:r>
            <a:endPar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11" name="Rectangle 10">
            <a:extLst>
              <a:ext uri="{FF2B5EF4-FFF2-40B4-BE49-F238E27FC236}">
                <a16:creationId xmlns:a16="http://schemas.microsoft.com/office/drawing/2014/main" id="{6CFF4891-FFE5-4791-9551-D929B9B6E584}"/>
              </a:ext>
            </a:extLst>
          </p:cNvPr>
          <p:cNvSpPr/>
          <p:nvPr/>
        </p:nvSpPr>
        <p:spPr>
          <a:xfrm>
            <a:off x="7871600" y="5953148"/>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0" name="Rectangle 299">
            <a:extLst>
              <a:ext uri="{FF2B5EF4-FFF2-40B4-BE49-F238E27FC236}">
                <a16:creationId xmlns:a16="http://schemas.microsoft.com/office/drawing/2014/main" id="{82DE36E9-45C1-4FF4-8408-2FB499A1F3DD}"/>
              </a:ext>
            </a:extLst>
          </p:cNvPr>
          <p:cNvSpPr/>
          <p:nvPr/>
        </p:nvSpPr>
        <p:spPr>
          <a:xfrm>
            <a:off x="8674242" y="5950161"/>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1" name="Rectangle 300">
            <a:extLst>
              <a:ext uri="{FF2B5EF4-FFF2-40B4-BE49-F238E27FC236}">
                <a16:creationId xmlns:a16="http://schemas.microsoft.com/office/drawing/2014/main" id="{7B777829-F339-4EB2-9A95-5C08DBE4630D}"/>
              </a:ext>
            </a:extLst>
          </p:cNvPr>
          <p:cNvSpPr/>
          <p:nvPr/>
        </p:nvSpPr>
        <p:spPr>
          <a:xfrm>
            <a:off x="9466596" y="5954364"/>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316" name="Picture 315">
            <a:extLst>
              <a:ext uri="{FF2B5EF4-FFF2-40B4-BE49-F238E27FC236}">
                <a16:creationId xmlns:a16="http://schemas.microsoft.com/office/drawing/2014/main" id="{88DFB926-F518-48E2-A51D-45E43A29D55E}"/>
              </a:ext>
            </a:extLst>
          </p:cNvPr>
          <p:cNvPicPr>
            <a:picLocks noChangeAspect="1"/>
          </p:cNvPicPr>
          <p:nvPr/>
        </p:nvPicPr>
        <p:blipFill>
          <a:blip r:embed="rId7"/>
          <a:stretch>
            <a:fillRect/>
          </a:stretch>
        </p:blipFill>
        <p:spPr>
          <a:xfrm>
            <a:off x="10807985" y="4694572"/>
            <a:ext cx="119816" cy="193548"/>
          </a:xfrm>
          <a:prstGeom prst="rect">
            <a:avLst/>
          </a:prstGeom>
        </p:spPr>
      </p:pic>
      <p:pic>
        <p:nvPicPr>
          <p:cNvPr id="318" name="Picture 317">
            <a:extLst>
              <a:ext uri="{FF2B5EF4-FFF2-40B4-BE49-F238E27FC236}">
                <a16:creationId xmlns:a16="http://schemas.microsoft.com/office/drawing/2014/main" id="{4BF0AA3B-833E-431B-B6D6-A0BB8B707175}"/>
              </a:ext>
            </a:extLst>
          </p:cNvPr>
          <p:cNvPicPr>
            <a:picLocks noChangeAspect="1"/>
          </p:cNvPicPr>
          <p:nvPr/>
        </p:nvPicPr>
        <p:blipFill>
          <a:blip r:embed="rId8"/>
          <a:stretch>
            <a:fillRect/>
          </a:stretch>
        </p:blipFill>
        <p:spPr>
          <a:xfrm>
            <a:off x="10770480" y="4440058"/>
            <a:ext cx="213024" cy="223168"/>
          </a:xfrm>
          <a:prstGeom prst="rect">
            <a:avLst/>
          </a:prstGeom>
        </p:spPr>
      </p:pic>
      <p:sp>
        <p:nvSpPr>
          <p:cNvPr id="319" name="Rectangle 318">
            <a:extLst>
              <a:ext uri="{FF2B5EF4-FFF2-40B4-BE49-F238E27FC236}">
                <a16:creationId xmlns:a16="http://schemas.microsoft.com/office/drawing/2014/main" id="{07F55041-10D7-418B-B17A-ECCA90FB9BC7}"/>
              </a:ext>
            </a:extLst>
          </p:cNvPr>
          <p:cNvSpPr/>
          <p:nvPr/>
        </p:nvSpPr>
        <p:spPr>
          <a:xfrm>
            <a:off x="6719810" y="4432012"/>
            <a:ext cx="4496878" cy="2024449"/>
          </a:xfrm>
          <a:prstGeom prst="rect">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320" name="TextBox 319">
            <a:extLst>
              <a:ext uri="{FF2B5EF4-FFF2-40B4-BE49-F238E27FC236}">
                <a16:creationId xmlns:a16="http://schemas.microsoft.com/office/drawing/2014/main" id="{4F6D6281-794F-4ECD-A5AB-B8A26FFE76DB}"/>
              </a:ext>
            </a:extLst>
          </p:cNvPr>
          <p:cNvSpPr txBox="1"/>
          <p:nvPr/>
        </p:nvSpPr>
        <p:spPr>
          <a:xfrm>
            <a:off x="8821694" y="4435930"/>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2BA85">
                    <a:lumMod val="75000"/>
                  </a:srgbClr>
                </a:solidFill>
                <a:effectLst/>
                <a:uLnTx/>
                <a:uFillTx/>
                <a:latin typeface="Arial" panose="020B0604020202020204" pitchFamily="34" charset="0"/>
                <a:ea typeface="+mn-ea"/>
                <a:cs typeface="Arial" panose="020B0604020202020204" pitchFamily="34" charset="0"/>
              </a:rPr>
              <a:t>Prod  Management Group</a:t>
            </a:r>
          </a:p>
        </p:txBody>
      </p:sp>
      <p:sp>
        <p:nvSpPr>
          <p:cNvPr id="254" name="Rectangle 253">
            <a:extLst>
              <a:ext uri="{FF2B5EF4-FFF2-40B4-BE49-F238E27FC236}">
                <a16:creationId xmlns:a16="http://schemas.microsoft.com/office/drawing/2014/main" id="{58CD7474-0F51-4936-B607-F790ECB295BC}"/>
              </a:ext>
            </a:extLst>
          </p:cNvPr>
          <p:cNvSpPr/>
          <p:nvPr/>
        </p:nvSpPr>
        <p:spPr>
          <a:xfrm>
            <a:off x="6779578" y="1280153"/>
            <a:ext cx="4346254" cy="2962235"/>
          </a:xfrm>
          <a:prstGeom prst="rect">
            <a:avLst/>
          </a:prstGeom>
          <a:solidFill>
            <a:schemeClr val="bg1"/>
          </a:solidFill>
          <a:ln w="19050">
            <a:solidFill>
              <a:srgbClr val="EFC20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258" name="TextBox 257">
            <a:extLst>
              <a:ext uri="{FF2B5EF4-FFF2-40B4-BE49-F238E27FC236}">
                <a16:creationId xmlns:a16="http://schemas.microsoft.com/office/drawing/2014/main" id="{5DC4E4EE-6FBD-4E47-824D-7D6C596C983B}"/>
              </a:ext>
            </a:extLst>
          </p:cNvPr>
          <p:cNvSpPr txBox="1"/>
          <p:nvPr/>
        </p:nvSpPr>
        <p:spPr>
          <a:xfrm>
            <a:off x="8821273" y="1283114"/>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EFC203"/>
                </a:solidFill>
                <a:effectLst/>
                <a:uLnTx/>
                <a:uFillTx/>
                <a:latin typeface="Arial" panose="020B0604020202020204" pitchFamily="34" charset="0"/>
                <a:ea typeface="+mn-ea"/>
                <a:cs typeface="Arial" panose="020B0604020202020204" pitchFamily="34" charset="0"/>
              </a:rPr>
              <a:t>Non-Prod  Subscription</a:t>
            </a:r>
          </a:p>
        </p:txBody>
      </p:sp>
      <p:sp>
        <p:nvSpPr>
          <p:cNvPr id="274" name="TextBox 273">
            <a:extLst>
              <a:ext uri="{FF2B5EF4-FFF2-40B4-BE49-F238E27FC236}">
                <a16:creationId xmlns:a16="http://schemas.microsoft.com/office/drawing/2014/main" id="{3775F801-F8F8-49C8-80C4-DDCE988003A9}"/>
              </a:ext>
            </a:extLst>
          </p:cNvPr>
          <p:cNvSpPr txBox="1"/>
          <p:nvPr/>
        </p:nvSpPr>
        <p:spPr>
          <a:xfrm>
            <a:off x="8386827" y="1476431"/>
            <a:ext cx="2408415" cy="307777"/>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Dev Resource Group(s)</a:t>
            </a:r>
            <a:r>
              <a:rPr kumimoji="0" lang="en-US" sz="14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t>
            </a:r>
          </a:p>
        </p:txBody>
      </p:sp>
      <p:pic>
        <p:nvPicPr>
          <p:cNvPr id="311" name="Picture 310">
            <a:extLst>
              <a:ext uri="{FF2B5EF4-FFF2-40B4-BE49-F238E27FC236}">
                <a16:creationId xmlns:a16="http://schemas.microsoft.com/office/drawing/2014/main" id="{ED42AF6C-2BE3-40F5-AE70-3FD9F52C41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3985" y="1545189"/>
            <a:ext cx="246221" cy="246221"/>
          </a:xfrm>
          <a:prstGeom prst="rect">
            <a:avLst/>
          </a:prstGeom>
        </p:spPr>
      </p:pic>
      <p:sp>
        <p:nvSpPr>
          <p:cNvPr id="321" name="Rectangle 320">
            <a:extLst>
              <a:ext uri="{FF2B5EF4-FFF2-40B4-BE49-F238E27FC236}">
                <a16:creationId xmlns:a16="http://schemas.microsoft.com/office/drawing/2014/main" id="{62847D09-4E68-4110-854C-FB82243AFA82}"/>
              </a:ext>
            </a:extLst>
          </p:cNvPr>
          <p:cNvSpPr/>
          <p:nvPr/>
        </p:nvSpPr>
        <p:spPr>
          <a:xfrm>
            <a:off x="6721894" y="1024477"/>
            <a:ext cx="4494793" cy="3285781"/>
          </a:xfrm>
          <a:prstGeom prst="rect">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322" name="Picture 321">
            <a:extLst>
              <a:ext uri="{FF2B5EF4-FFF2-40B4-BE49-F238E27FC236}">
                <a16:creationId xmlns:a16="http://schemas.microsoft.com/office/drawing/2014/main" id="{6602500C-EE58-4259-8972-05AE49B99C45}"/>
              </a:ext>
            </a:extLst>
          </p:cNvPr>
          <p:cNvPicPr>
            <a:picLocks noChangeAspect="1"/>
          </p:cNvPicPr>
          <p:nvPr/>
        </p:nvPicPr>
        <p:blipFill>
          <a:blip r:embed="rId7"/>
          <a:stretch>
            <a:fillRect/>
          </a:stretch>
        </p:blipFill>
        <p:spPr>
          <a:xfrm>
            <a:off x="10802319" y="1300836"/>
            <a:ext cx="119816" cy="193548"/>
          </a:xfrm>
          <a:prstGeom prst="rect">
            <a:avLst/>
          </a:prstGeom>
        </p:spPr>
      </p:pic>
      <p:sp>
        <p:nvSpPr>
          <p:cNvPr id="323" name="TextBox 322">
            <a:extLst>
              <a:ext uri="{FF2B5EF4-FFF2-40B4-BE49-F238E27FC236}">
                <a16:creationId xmlns:a16="http://schemas.microsoft.com/office/drawing/2014/main" id="{258B9769-A390-453D-8B2D-7D27D14AEAEA}"/>
              </a:ext>
            </a:extLst>
          </p:cNvPr>
          <p:cNvSpPr txBox="1"/>
          <p:nvPr/>
        </p:nvSpPr>
        <p:spPr>
          <a:xfrm>
            <a:off x="8497495" y="1033893"/>
            <a:ext cx="2293080"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2BA85">
                    <a:lumMod val="75000"/>
                  </a:srgbClr>
                </a:solidFill>
                <a:effectLst/>
                <a:uLnTx/>
                <a:uFillTx/>
                <a:latin typeface="Arial" panose="020B0604020202020204" pitchFamily="34" charset="0"/>
                <a:ea typeface="+mn-ea"/>
                <a:cs typeface="Arial" panose="020B0604020202020204" pitchFamily="34" charset="0"/>
              </a:rPr>
              <a:t>Non-Prod  Management Group</a:t>
            </a:r>
          </a:p>
        </p:txBody>
      </p:sp>
      <p:pic>
        <p:nvPicPr>
          <p:cNvPr id="324" name="Picture 323">
            <a:extLst>
              <a:ext uri="{FF2B5EF4-FFF2-40B4-BE49-F238E27FC236}">
                <a16:creationId xmlns:a16="http://schemas.microsoft.com/office/drawing/2014/main" id="{30779196-C28E-4282-B485-6F70B109FE29}"/>
              </a:ext>
            </a:extLst>
          </p:cNvPr>
          <p:cNvPicPr>
            <a:picLocks noChangeAspect="1"/>
          </p:cNvPicPr>
          <p:nvPr/>
        </p:nvPicPr>
        <p:blipFill>
          <a:blip r:embed="rId8"/>
          <a:stretch>
            <a:fillRect/>
          </a:stretch>
        </p:blipFill>
        <p:spPr>
          <a:xfrm>
            <a:off x="10770480" y="1037773"/>
            <a:ext cx="213024" cy="223168"/>
          </a:xfrm>
          <a:prstGeom prst="rect">
            <a:avLst/>
          </a:prstGeom>
        </p:spPr>
      </p:pic>
      <p:sp>
        <p:nvSpPr>
          <p:cNvPr id="325" name="Rectangle 324">
            <a:extLst>
              <a:ext uri="{FF2B5EF4-FFF2-40B4-BE49-F238E27FC236}">
                <a16:creationId xmlns:a16="http://schemas.microsoft.com/office/drawing/2014/main" id="{86239D6B-1E6E-4A9A-9186-6C57DF8AC0B2}"/>
              </a:ext>
            </a:extLst>
          </p:cNvPr>
          <p:cNvSpPr/>
          <p:nvPr/>
        </p:nvSpPr>
        <p:spPr>
          <a:xfrm>
            <a:off x="6936615" y="1763921"/>
            <a:ext cx="3733283" cy="1043475"/>
          </a:xfrm>
          <a:prstGeom prst="rect">
            <a:avLst/>
          </a:prstGeom>
          <a:solidFill>
            <a:schemeClr val="bg1"/>
          </a:solid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326" name="TextBox 325">
            <a:extLst>
              <a:ext uri="{FF2B5EF4-FFF2-40B4-BE49-F238E27FC236}">
                <a16:creationId xmlns:a16="http://schemas.microsoft.com/office/drawing/2014/main" id="{01FFACD5-B713-47ED-9ABF-F5E468570B65}"/>
              </a:ext>
            </a:extLst>
          </p:cNvPr>
          <p:cNvSpPr txBox="1"/>
          <p:nvPr/>
        </p:nvSpPr>
        <p:spPr>
          <a:xfrm>
            <a:off x="6933448" y="2384840"/>
            <a:ext cx="760144" cy="553998"/>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Dev VNet</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1)</a:t>
            </a:r>
          </a:p>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327" name="Picture 326">
            <a:extLst>
              <a:ext uri="{FF2B5EF4-FFF2-40B4-BE49-F238E27FC236}">
                <a16:creationId xmlns:a16="http://schemas.microsoft.com/office/drawing/2014/main" id="{6CAE299A-919A-4FA8-9FE8-1E7FDEE023BB}"/>
              </a:ext>
            </a:extLst>
          </p:cNvPr>
          <p:cNvPicPr>
            <a:picLocks noChangeAspect="1"/>
          </p:cNvPicPr>
          <p:nvPr/>
        </p:nvPicPr>
        <p:blipFill>
          <a:blip r:embed="rId4"/>
          <a:stretch>
            <a:fillRect/>
          </a:stretch>
        </p:blipFill>
        <p:spPr>
          <a:xfrm>
            <a:off x="10515570" y="2596333"/>
            <a:ext cx="309131" cy="222862"/>
          </a:xfrm>
          <a:prstGeom prst="rect">
            <a:avLst/>
          </a:prstGeom>
        </p:spPr>
      </p:pic>
      <p:sp>
        <p:nvSpPr>
          <p:cNvPr id="328" name="Rectangle 327">
            <a:extLst>
              <a:ext uri="{FF2B5EF4-FFF2-40B4-BE49-F238E27FC236}">
                <a16:creationId xmlns:a16="http://schemas.microsoft.com/office/drawing/2014/main" id="{4B7F4AC1-5828-4128-B042-B353916FB780}"/>
              </a:ext>
            </a:extLst>
          </p:cNvPr>
          <p:cNvSpPr/>
          <p:nvPr/>
        </p:nvSpPr>
        <p:spPr>
          <a:xfrm>
            <a:off x="7914220" y="1861933"/>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29" name="Picture 328">
            <a:extLst>
              <a:ext uri="{FF2B5EF4-FFF2-40B4-BE49-F238E27FC236}">
                <a16:creationId xmlns:a16="http://schemas.microsoft.com/office/drawing/2014/main" id="{6413DBB8-764A-4AF7-AD6C-296B33EC92A1}"/>
              </a:ext>
            </a:extLst>
          </p:cNvPr>
          <p:cNvPicPr>
            <a:picLocks noChangeAspect="1"/>
          </p:cNvPicPr>
          <p:nvPr/>
        </p:nvPicPr>
        <p:blipFill rotWithShape="1">
          <a:blip r:embed="rId5"/>
          <a:srcRect l="1" t="1" r="16933" b="14848"/>
          <a:stretch/>
        </p:blipFill>
        <p:spPr>
          <a:xfrm flipH="1">
            <a:off x="8324091" y="1809638"/>
            <a:ext cx="302125" cy="252823"/>
          </a:xfrm>
          <a:prstGeom prst="rect">
            <a:avLst/>
          </a:prstGeom>
        </p:spPr>
      </p:pic>
      <p:pic>
        <p:nvPicPr>
          <p:cNvPr id="330" name="Picture 329">
            <a:extLst>
              <a:ext uri="{FF2B5EF4-FFF2-40B4-BE49-F238E27FC236}">
                <a16:creationId xmlns:a16="http://schemas.microsoft.com/office/drawing/2014/main" id="{0416001F-9B12-44F9-9D67-10E69E24B22E}"/>
              </a:ext>
            </a:extLst>
          </p:cNvPr>
          <p:cNvPicPr>
            <a:picLocks noChangeAspect="1"/>
          </p:cNvPicPr>
          <p:nvPr/>
        </p:nvPicPr>
        <p:blipFill>
          <a:blip r:embed="rId6"/>
          <a:stretch>
            <a:fillRect/>
          </a:stretch>
        </p:blipFill>
        <p:spPr>
          <a:xfrm>
            <a:off x="8190038" y="2171712"/>
            <a:ext cx="302125" cy="302125"/>
          </a:xfrm>
          <a:prstGeom prst="rect">
            <a:avLst/>
          </a:prstGeom>
        </p:spPr>
      </p:pic>
      <p:sp>
        <p:nvSpPr>
          <p:cNvPr id="331" name="Rectangle 330">
            <a:extLst>
              <a:ext uri="{FF2B5EF4-FFF2-40B4-BE49-F238E27FC236}">
                <a16:creationId xmlns:a16="http://schemas.microsoft.com/office/drawing/2014/main" id="{F9C71C34-39B0-46BF-9996-AEF6E5B8019F}"/>
              </a:ext>
            </a:extLst>
          </p:cNvPr>
          <p:cNvSpPr/>
          <p:nvPr/>
        </p:nvSpPr>
        <p:spPr>
          <a:xfrm>
            <a:off x="8711355" y="1854496"/>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32" name="Picture 331">
            <a:extLst>
              <a:ext uri="{FF2B5EF4-FFF2-40B4-BE49-F238E27FC236}">
                <a16:creationId xmlns:a16="http://schemas.microsoft.com/office/drawing/2014/main" id="{3FEA66DE-FD75-4803-A27D-95F04906DFB9}"/>
              </a:ext>
            </a:extLst>
          </p:cNvPr>
          <p:cNvPicPr>
            <a:picLocks noChangeAspect="1"/>
          </p:cNvPicPr>
          <p:nvPr/>
        </p:nvPicPr>
        <p:blipFill rotWithShape="1">
          <a:blip r:embed="rId5"/>
          <a:srcRect l="1" t="1" r="16933" b="14848"/>
          <a:stretch/>
        </p:blipFill>
        <p:spPr>
          <a:xfrm flipH="1">
            <a:off x="9121226" y="1808841"/>
            <a:ext cx="302125" cy="252823"/>
          </a:xfrm>
          <a:prstGeom prst="rect">
            <a:avLst/>
          </a:prstGeom>
        </p:spPr>
      </p:pic>
      <p:pic>
        <p:nvPicPr>
          <p:cNvPr id="333" name="Picture 332">
            <a:extLst>
              <a:ext uri="{FF2B5EF4-FFF2-40B4-BE49-F238E27FC236}">
                <a16:creationId xmlns:a16="http://schemas.microsoft.com/office/drawing/2014/main" id="{3F34CF21-57CC-4201-8CA2-5A627E24952E}"/>
              </a:ext>
            </a:extLst>
          </p:cNvPr>
          <p:cNvPicPr>
            <a:picLocks noChangeAspect="1"/>
          </p:cNvPicPr>
          <p:nvPr/>
        </p:nvPicPr>
        <p:blipFill>
          <a:blip r:embed="rId6"/>
          <a:stretch>
            <a:fillRect/>
          </a:stretch>
        </p:blipFill>
        <p:spPr>
          <a:xfrm>
            <a:off x="8987173" y="2164275"/>
            <a:ext cx="302125" cy="302125"/>
          </a:xfrm>
          <a:prstGeom prst="rect">
            <a:avLst/>
          </a:prstGeom>
        </p:spPr>
      </p:pic>
      <p:sp>
        <p:nvSpPr>
          <p:cNvPr id="334" name="Rectangle 333">
            <a:extLst>
              <a:ext uri="{FF2B5EF4-FFF2-40B4-BE49-F238E27FC236}">
                <a16:creationId xmlns:a16="http://schemas.microsoft.com/office/drawing/2014/main" id="{8EDA5C2B-3DD5-44C5-8DA9-604D06018DDD}"/>
              </a:ext>
            </a:extLst>
          </p:cNvPr>
          <p:cNvSpPr/>
          <p:nvPr/>
        </p:nvSpPr>
        <p:spPr>
          <a:xfrm>
            <a:off x="9495692" y="1863554"/>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35" name="Picture 334">
            <a:extLst>
              <a:ext uri="{FF2B5EF4-FFF2-40B4-BE49-F238E27FC236}">
                <a16:creationId xmlns:a16="http://schemas.microsoft.com/office/drawing/2014/main" id="{09448351-A03A-4D84-91C2-92C675C608B9}"/>
              </a:ext>
            </a:extLst>
          </p:cNvPr>
          <p:cNvPicPr>
            <a:picLocks noChangeAspect="1"/>
          </p:cNvPicPr>
          <p:nvPr/>
        </p:nvPicPr>
        <p:blipFill rotWithShape="1">
          <a:blip r:embed="rId5"/>
          <a:srcRect l="1" t="1" r="16933" b="14848"/>
          <a:stretch/>
        </p:blipFill>
        <p:spPr>
          <a:xfrm flipH="1">
            <a:off x="9903892" y="1804881"/>
            <a:ext cx="302125" cy="252823"/>
          </a:xfrm>
          <a:prstGeom prst="rect">
            <a:avLst/>
          </a:prstGeom>
        </p:spPr>
      </p:pic>
      <p:pic>
        <p:nvPicPr>
          <p:cNvPr id="336" name="Picture 335">
            <a:extLst>
              <a:ext uri="{FF2B5EF4-FFF2-40B4-BE49-F238E27FC236}">
                <a16:creationId xmlns:a16="http://schemas.microsoft.com/office/drawing/2014/main" id="{CC8324CD-14CC-445B-90F6-0576EB9C12E2}"/>
              </a:ext>
            </a:extLst>
          </p:cNvPr>
          <p:cNvPicPr>
            <a:picLocks noChangeAspect="1"/>
          </p:cNvPicPr>
          <p:nvPr/>
        </p:nvPicPr>
        <p:blipFill>
          <a:blip r:embed="rId6"/>
          <a:stretch>
            <a:fillRect/>
          </a:stretch>
        </p:blipFill>
        <p:spPr>
          <a:xfrm>
            <a:off x="9771510" y="2173333"/>
            <a:ext cx="302125" cy="302125"/>
          </a:xfrm>
          <a:prstGeom prst="rect">
            <a:avLst/>
          </a:prstGeom>
        </p:spPr>
      </p:pic>
      <p:sp>
        <p:nvSpPr>
          <p:cNvPr id="337" name="TextBox 336">
            <a:extLst>
              <a:ext uri="{FF2B5EF4-FFF2-40B4-BE49-F238E27FC236}">
                <a16:creationId xmlns:a16="http://schemas.microsoft.com/office/drawing/2014/main" id="{877BEEE4-6B7E-4FB1-AA03-4434C2C6F438}"/>
              </a:ext>
            </a:extLst>
          </p:cNvPr>
          <p:cNvSpPr txBox="1"/>
          <p:nvPr/>
        </p:nvSpPr>
        <p:spPr>
          <a:xfrm>
            <a:off x="6886772" y="2207651"/>
            <a:ext cx="902811" cy="230832"/>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9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yy</a:t>
            </a:r>
            <a:endPar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38" name="Rectangle 337">
            <a:extLst>
              <a:ext uri="{FF2B5EF4-FFF2-40B4-BE49-F238E27FC236}">
                <a16:creationId xmlns:a16="http://schemas.microsoft.com/office/drawing/2014/main" id="{28AE5C73-FA26-4478-9B79-3A052C83110C}"/>
              </a:ext>
            </a:extLst>
          </p:cNvPr>
          <p:cNvSpPr/>
          <p:nvPr/>
        </p:nvSpPr>
        <p:spPr>
          <a:xfrm>
            <a:off x="7866268" y="2559937"/>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39" name="Rectangle 338">
            <a:extLst>
              <a:ext uri="{FF2B5EF4-FFF2-40B4-BE49-F238E27FC236}">
                <a16:creationId xmlns:a16="http://schemas.microsoft.com/office/drawing/2014/main" id="{D72C24A2-5077-4989-8615-378EFAAE803D}"/>
              </a:ext>
            </a:extLst>
          </p:cNvPr>
          <p:cNvSpPr/>
          <p:nvPr/>
        </p:nvSpPr>
        <p:spPr>
          <a:xfrm>
            <a:off x="8668910" y="2556950"/>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40" name="Rectangle 339">
            <a:extLst>
              <a:ext uri="{FF2B5EF4-FFF2-40B4-BE49-F238E27FC236}">
                <a16:creationId xmlns:a16="http://schemas.microsoft.com/office/drawing/2014/main" id="{0C947E84-A71F-4DF9-B875-6E95F16337E2}"/>
              </a:ext>
            </a:extLst>
          </p:cNvPr>
          <p:cNvSpPr/>
          <p:nvPr/>
        </p:nvSpPr>
        <p:spPr>
          <a:xfrm>
            <a:off x="9461264" y="2561153"/>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41" name="Rectangle 340">
            <a:extLst>
              <a:ext uri="{FF2B5EF4-FFF2-40B4-BE49-F238E27FC236}">
                <a16:creationId xmlns:a16="http://schemas.microsoft.com/office/drawing/2014/main" id="{548ED65F-3FCB-4895-9183-B19ED4DD4B6D}"/>
              </a:ext>
            </a:extLst>
          </p:cNvPr>
          <p:cNvSpPr/>
          <p:nvPr/>
        </p:nvSpPr>
        <p:spPr>
          <a:xfrm>
            <a:off x="6944566" y="3088048"/>
            <a:ext cx="3733283" cy="1043475"/>
          </a:xfrm>
          <a:prstGeom prst="rect">
            <a:avLst/>
          </a:prstGeom>
          <a:solidFill>
            <a:schemeClr val="bg1"/>
          </a:solidFill>
          <a:ln w="158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342" name="TextBox 341">
            <a:extLst>
              <a:ext uri="{FF2B5EF4-FFF2-40B4-BE49-F238E27FC236}">
                <a16:creationId xmlns:a16="http://schemas.microsoft.com/office/drawing/2014/main" id="{365B0BCD-5506-4F56-A84D-C18419104569}"/>
              </a:ext>
            </a:extLst>
          </p:cNvPr>
          <p:cNvSpPr txBox="1"/>
          <p:nvPr/>
        </p:nvSpPr>
        <p:spPr>
          <a:xfrm>
            <a:off x="6941399" y="3749499"/>
            <a:ext cx="774571" cy="553998"/>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Test VNet</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2)</a:t>
            </a:r>
          </a:p>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343" name="Picture 342">
            <a:extLst>
              <a:ext uri="{FF2B5EF4-FFF2-40B4-BE49-F238E27FC236}">
                <a16:creationId xmlns:a16="http://schemas.microsoft.com/office/drawing/2014/main" id="{9FBECBE7-C0BA-42C7-836E-37AD5CD7BAAB}"/>
              </a:ext>
            </a:extLst>
          </p:cNvPr>
          <p:cNvPicPr>
            <a:picLocks noChangeAspect="1"/>
          </p:cNvPicPr>
          <p:nvPr/>
        </p:nvPicPr>
        <p:blipFill>
          <a:blip r:embed="rId4"/>
          <a:stretch>
            <a:fillRect/>
          </a:stretch>
        </p:blipFill>
        <p:spPr>
          <a:xfrm>
            <a:off x="10523521" y="3911480"/>
            <a:ext cx="309131" cy="222862"/>
          </a:xfrm>
          <a:prstGeom prst="rect">
            <a:avLst/>
          </a:prstGeom>
        </p:spPr>
      </p:pic>
      <p:sp>
        <p:nvSpPr>
          <p:cNvPr id="344" name="Rectangle 343">
            <a:extLst>
              <a:ext uri="{FF2B5EF4-FFF2-40B4-BE49-F238E27FC236}">
                <a16:creationId xmlns:a16="http://schemas.microsoft.com/office/drawing/2014/main" id="{1D5D3E86-DB67-4805-AAC0-BF5374376A59}"/>
              </a:ext>
            </a:extLst>
          </p:cNvPr>
          <p:cNvSpPr/>
          <p:nvPr/>
        </p:nvSpPr>
        <p:spPr>
          <a:xfrm>
            <a:off x="7922171" y="3185847"/>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45" name="Picture 344">
            <a:extLst>
              <a:ext uri="{FF2B5EF4-FFF2-40B4-BE49-F238E27FC236}">
                <a16:creationId xmlns:a16="http://schemas.microsoft.com/office/drawing/2014/main" id="{3ABF6D23-7489-4E90-9720-B31B15ED47C5}"/>
              </a:ext>
            </a:extLst>
          </p:cNvPr>
          <p:cNvPicPr>
            <a:picLocks noChangeAspect="1"/>
          </p:cNvPicPr>
          <p:nvPr/>
        </p:nvPicPr>
        <p:blipFill rotWithShape="1">
          <a:blip r:embed="rId5"/>
          <a:srcRect l="1" t="1" r="16933" b="14848"/>
          <a:stretch/>
        </p:blipFill>
        <p:spPr>
          <a:xfrm flipH="1">
            <a:off x="8332042" y="3133552"/>
            <a:ext cx="302125" cy="252823"/>
          </a:xfrm>
          <a:prstGeom prst="rect">
            <a:avLst/>
          </a:prstGeom>
        </p:spPr>
      </p:pic>
      <p:pic>
        <p:nvPicPr>
          <p:cNvPr id="346" name="Picture 345">
            <a:extLst>
              <a:ext uri="{FF2B5EF4-FFF2-40B4-BE49-F238E27FC236}">
                <a16:creationId xmlns:a16="http://schemas.microsoft.com/office/drawing/2014/main" id="{5DC1C61E-0EC0-4F5C-ACAA-7257A429BB25}"/>
              </a:ext>
            </a:extLst>
          </p:cNvPr>
          <p:cNvPicPr>
            <a:picLocks noChangeAspect="1"/>
          </p:cNvPicPr>
          <p:nvPr/>
        </p:nvPicPr>
        <p:blipFill>
          <a:blip r:embed="rId6"/>
          <a:stretch>
            <a:fillRect/>
          </a:stretch>
        </p:blipFill>
        <p:spPr>
          <a:xfrm>
            <a:off x="8197989" y="3495626"/>
            <a:ext cx="302125" cy="302125"/>
          </a:xfrm>
          <a:prstGeom prst="rect">
            <a:avLst/>
          </a:prstGeom>
        </p:spPr>
      </p:pic>
      <p:sp>
        <p:nvSpPr>
          <p:cNvPr id="347" name="Rectangle 346">
            <a:extLst>
              <a:ext uri="{FF2B5EF4-FFF2-40B4-BE49-F238E27FC236}">
                <a16:creationId xmlns:a16="http://schemas.microsoft.com/office/drawing/2014/main" id="{6844C57C-041D-456B-B71B-9C850DE6CE51}"/>
              </a:ext>
            </a:extLst>
          </p:cNvPr>
          <p:cNvSpPr/>
          <p:nvPr/>
        </p:nvSpPr>
        <p:spPr>
          <a:xfrm>
            <a:off x="8719306" y="3178410"/>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48" name="Picture 347">
            <a:extLst>
              <a:ext uri="{FF2B5EF4-FFF2-40B4-BE49-F238E27FC236}">
                <a16:creationId xmlns:a16="http://schemas.microsoft.com/office/drawing/2014/main" id="{09A77298-1286-48AD-8FD3-C991C312A96B}"/>
              </a:ext>
            </a:extLst>
          </p:cNvPr>
          <p:cNvPicPr>
            <a:picLocks noChangeAspect="1"/>
          </p:cNvPicPr>
          <p:nvPr/>
        </p:nvPicPr>
        <p:blipFill rotWithShape="1">
          <a:blip r:embed="rId5"/>
          <a:srcRect l="1" t="1" r="16933" b="14848"/>
          <a:stretch/>
        </p:blipFill>
        <p:spPr>
          <a:xfrm flipH="1">
            <a:off x="9129177" y="3132755"/>
            <a:ext cx="302125" cy="252823"/>
          </a:xfrm>
          <a:prstGeom prst="rect">
            <a:avLst/>
          </a:prstGeom>
        </p:spPr>
      </p:pic>
      <p:pic>
        <p:nvPicPr>
          <p:cNvPr id="349" name="Picture 348">
            <a:extLst>
              <a:ext uri="{FF2B5EF4-FFF2-40B4-BE49-F238E27FC236}">
                <a16:creationId xmlns:a16="http://schemas.microsoft.com/office/drawing/2014/main" id="{3FEDECEE-8E91-4CAF-891F-9920F2DAB6DB}"/>
              </a:ext>
            </a:extLst>
          </p:cNvPr>
          <p:cNvPicPr>
            <a:picLocks noChangeAspect="1"/>
          </p:cNvPicPr>
          <p:nvPr/>
        </p:nvPicPr>
        <p:blipFill>
          <a:blip r:embed="rId6"/>
          <a:stretch>
            <a:fillRect/>
          </a:stretch>
        </p:blipFill>
        <p:spPr>
          <a:xfrm>
            <a:off x="8995124" y="3488189"/>
            <a:ext cx="302125" cy="302125"/>
          </a:xfrm>
          <a:prstGeom prst="rect">
            <a:avLst/>
          </a:prstGeom>
        </p:spPr>
      </p:pic>
      <p:sp>
        <p:nvSpPr>
          <p:cNvPr id="350" name="Rectangle 349">
            <a:extLst>
              <a:ext uri="{FF2B5EF4-FFF2-40B4-BE49-F238E27FC236}">
                <a16:creationId xmlns:a16="http://schemas.microsoft.com/office/drawing/2014/main" id="{5799E761-D0A1-4F96-84E4-3C7459990303}"/>
              </a:ext>
            </a:extLst>
          </p:cNvPr>
          <p:cNvSpPr/>
          <p:nvPr/>
        </p:nvSpPr>
        <p:spPr>
          <a:xfrm>
            <a:off x="9503643" y="3187468"/>
            <a:ext cx="578654" cy="847816"/>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pic>
        <p:nvPicPr>
          <p:cNvPr id="351" name="Picture 350">
            <a:extLst>
              <a:ext uri="{FF2B5EF4-FFF2-40B4-BE49-F238E27FC236}">
                <a16:creationId xmlns:a16="http://schemas.microsoft.com/office/drawing/2014/main" id="{4ACE9E69-FB33-46E4-B37E-B23DC3FB67BA}"/>
              </a:ext>
            </a:extLst>
          </p:cNvPr>
          <p:cNvPicPr>
            <a:picLocks noChangeAspect="1"/>
          </p:cNvPicPr>
          <p:nvPr/>
        </p:nvPicPr>
        <p:blipFill rotWithShape="1">
          <a:blip r:embed="rId5"/>
          <a:srcRect l="1" t="1" r="16933" b="14848"/>
          <a:stretch/>
        </p:blipFill>
        <p:spPr>
          <a:xfrm flipH="1">
            <a:off x="9911843" y="3128795"/>
            <a:ext cx="302125" cy="252823"/>
          </a:xfrm>
          <a:prstGeom prst="rect">
            <a:avLst/>
          </a:prstGeom>
        </p:spPr>
      </p:pic>
      <p:pic>
        <p:nvPicPr>
          <p:cNvPr id="352" name="Picture 351">
            <a:extLst>
              <a:ext uri="{FF2B5EF4-FFF2-40B4-BE49-F238E27FC236}">
                <a16:creationId xmlns:a16="http://schemas.microsoft.com/office/drawing/2014/main" id="{618EF038-49C8-4E83-AF0B-3DAAA7D9EBDB}"/>
              </a:ext>
            </a:extLst>
          </p:cNvPr>
          <p:cNvPicPr>
            <a:picLocks noChangeAspect="1"/>
          </p:cNvPicPr>
          <p:nvPr/>
        </p:nvPicPr>
        <p:blipFill>
          <a:blip r:embed="rId6"/>
          <a:stretch>
            <a:fillRect/>
          </a:stretch>
        </p:blipFill>
        <p:spPr>
          <a:xfrm>
            <a:off x="9779461" y="3497247"/>
            <a:ext cx="302125" cy="302125"/>
          </a:xfrm>
          <a:prstGeom prst="rect">
            <a:avLst/>
          </a:prstGeom>
        </p:spPr>
      </p:pic>
      <p:sp>
        <p:nvSpPr>
          <p:cNvPr id="353" name="TextBox 352">
            <a:extLst>
              <a:ext uri="{FF2B5EF4-FFF2-40B4-BE49-F238E27FC236}">
                <a16:creationId xmlns:a16="http://schemas.microsoft.com/office/drawing/2014/main" id="{9D5A1143-5ADC-4037-94AB-D6F7A75AEC5E}"/>
              </a:ext>
            </a:extLst>
          </p:cNvPr>
          <p:cNvSpPr txBox="1"/>
          <p:nvPr/>
        </p:nvSpPr>
        <p:spPr>
          <a:xfrm>
            <a:off x="6894723" y="3570474"/>
            <a:ext cx="902811" cy="230832"/>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9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yy</a:t>
            </a:r>
            <a:endPar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54" name="Rectangle 353">
            <a:extLst>
              <a:ext uri="{FF2B5EF4-FFF2-40B4-BE49-F238E27FC236}">
                <a16:creationId xmlns:a16="http://schemas.microsoft.com/office/drawing/2014/main" id="{328EF193-AA49-41D2-9B20-0B1641FAB947}"/>
              </a:ext>
            </a:extLst>
          </p:cNvPr>
          <p:cNvSpPr/>
          <p:nvPr/>
        </p:nvSpPr>
        <p:spPr>
          <a:xfrm>
            <a:off x="7884473" y="3882373"/>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55" name="Rectangle 354">
            <a:extLst>
              <a:ext uri="{FF2B5EF4-FFF2-40B4-BE49-F238E27FC236}">
                <a16:creationId xmlns:a16="http://schemas.microsoft.com/office/drawing/2014/main" id="{111EF947-912A-4249-9D67-DF68BA2A06F3}"/>
              </a:ext>
            </a:extLst>
          </p:cNvPr>
          <p:cNvSpPr/>
          <p:nvPr/>
        </p:nvSpPr>
        <p:spPr>
          <a:xfrm>
            <a:off x="8653675" y="3897675"/>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56" name="Rectangle 355">
            <a:extLst>
              <a:ext uri="{FF2B5EF4-FFF2-40B4-BE49-F238E27FC236}">
                <a16:creationId xmlns:a16="http://schemas.microsoft.com/office/drawing/2014/main" id="{802493D2-D903-4136-AD1A-A00AA821F94C}"/>
              </a:ext>
            </a:extLst>
          </p:cNvPr>
          <p:cNvSpPr/>
          <p:nvPr/>
        </p:nvSpPr>
        <p:spPr>
          <a:xfrm>
            <a:off x="9469215" y="3900043"/>
            <a:ext cx="662361" cy="18466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10.xx.xx.xx/</a:t>
            </a:r>
            <a:r>
              <a:rPr kumimoji="0" lang="en-US" sz="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zz</a:t>
            </a:r>
            <a:endParaRPr kumimoji="0" lang="en-US" sz="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70" name="Rectangle 369">
            <a:extLst>
              <a:ext uri="{FF2B5EF4-FFF2-40B4-BE49-F238E27FC236}">
                <a16:creationId xmlns:a16="http://schemas.microsoft.com/office/drawing/2014/main" id="{611AA9E8-F53E-436A-9A71-0FA72851E210}"/>
              </a:ext>
            </a:extLst>
          </p:cNvPr>
          <p:cNvSpPr/>
          <p:nvPr/>
        </p:nvSpPr>
        <p:spPr>
          <a:xfrm>
            <a:off x="2186061" y="1028494"/>
            <a:ext cx="3851422" cy="5360041"/>
          </a:xfrm>
          <a:prstGeom prst="rect">
            <a:avLst/>
          </a:prstGeom>
          <a:solidFill>
            <a:schemeClr val="bg1"/>
          </a:solidFill>
          <a:ln w="15875">
            <a:solidFill>
              <a:srgbClr val="66245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6" name="Rectangle 5">
            <a:extLst>
              <a:ext uri="{FF2B5EF4-FFF2-40B4-BE49-F238E27FC236}">
                <a16:creationId xmlns:a16="http://schemas.microsoft.com/office/drawing/2014/main" id="{9E7DBC20-9041-4480-B2A3-06B7BDBB95C5}"/>
              </a:ext>
            </a:extLst>
          </p:cNvPr>
          <p:cNvSpPr/>
          <p:nvPr/>
        </p:nvSpPr>
        <p:spPr bwMode="gray">
          <a:xfrm>
            <a:off x="3732593" y="1394804"/>
            <a:ext cx="1690142" cy="1231430"/>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19297BFA-551F-4ED7-B469-483A7100AB11}"/>
              </a:ext>
            </a:extLst>
          </p:cNvPr>
          <p:cNvSpPr/>
          <p:nvPr/>
        </p:nvSpPr>
        <p:spPr>
          <a:xfrm>
            <a:off x="2348915" y="1394835"/>
            <a:ext cx="1177995" cy="1231399"/>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Tx/>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26" name="Rectangle 25">
            <a:extLst>
              <a:ext uri="{FF2B5EF4-FFF2-40B4-BE49-F238E27FC236}">
                <a16:creationId xmlns:a16="http://schemas.microsoft.com/office/drawing/2014/main" id="{FB2B9021-BDF0-4DA8-874D-5433A3ECBDA5}"/>
              </a:ext>
            </a:extLst>
          </p:cNvPr>
          <p:cNvSpPr/>
          <p:nvPr/>
        </p:nvSpPr>
        <p:spPr>
          <a:xfrm>
            <a:off x="2287753" y="1280746"/>
            <a:ext cx="3480036" cy="4960416"/>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28" name="TextBox 27">
            <a:extLst>
              <a:ext uri="{FF2B5EF4-FFF2-40B4-BE49-F238E27FC236}">
                <a16:creationId xmlns:a16="http://schemas.microsoft.com/office/drawing/2014/main" id="{93DF38F8-C257-444F-99D1-773855AE031E}"/>
              </a:ext>
            </a:extLst>
          </p:cNvPr>
          <p:cNvSpPr txBox="1"/>
          <p:nvPr/>
        </p:nvSpPr>
        <p:spPr>
          <a:xfrm>
            <a:off x="2285181" y="1371196"/>
            <a:ext cx="1142931" cy="246221"/>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Gateway Subnet</a:t>
            </a:r>
          </a:p>
        </p:txBody>
      </p:sp>
      <p:sp>
        <p:nvSpPr>
          <p:cNvPr id="48" name="TextBox 47">
            <a:extLst>
              <a:ext uri="{FF2B5EF4-FFF2-40B4-BE49-F238E27FC236}">
                <a16:creationId xmlns:a16="http://schemas.microsoft.com/office/drawing/2014/main" id="{78EED3C8-7F42-4AAE-ACF2-E3FEE38F2A79}"/>
              </a:ext>
            </a:extLst>
          </p:cNvPr>
          <p:cNvSpPr txBox="1"/>
          <p:nvPr/>
        </p:nvSpPr>
        <p:spPr>
          <a:xfrm>
            <a:off x="2311742" y="5612293"/>
            <a:ext cx="651140" cy="584775"/>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Hub</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VNet</a:t>
            </a:r>
          </a:p>
        </p:txBody>
      </p:sp>
      <p:sp>
        <p:nvSpPr>
          <p:cNvPr id="113" name="TextBox 112">
            <a:extLst>
              <a:ext uri="{FF2B5EF4-FFF2-40B4-BE49-F238E27FC236}">
                <a16:creationId xmlns:a16="http://schemas.microsoft.com/office/drawing/2014/main" id="{D4C8D47C-DDC8-4D10-951B-9DDD271CE63D}"/>
              </a:ext>
            </a:extLst>
          </p:cNvPr>
          <p:cNvSpPr txBox="1"/>
          <p:nvPr/>
        </p:nvSpPr>
        <p:spPr>
          <a:xfrm>
            <a:off x="4070301" y="1618240"/>
            <a:ext cx="893793" cy="415498"/>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Firewall Subnet</a:t>
            </a:r>
          </a:p>
        </p:txBody>
      </p:sp>
      <p:pic>
        <p:nvPicPr>
          <p:cNvPr id="117" name="Picture 116">
            <a:extLst>
              <a:ext uri="{FF2B5EF4-FFF2-40B4-BE49-F238E27FC236}">
                <a16:creationId xmlns:a16="http://schemas.microsoft.com/office/drawing/2014/main" id="{7B2BADF0-9762-406C-9672-143306BA486C}"/>
              </a:ext>
            </a:extLst>
          </p:cNvPr>
          <p:cNvPicPr>
            <a:picLocks noChangeAspect="1"/>
          </p:cNvPicPr>
          <p:nvPr/>
        </p:nvPicPr>
        <p:blipFill>
          <a:blip r:embed="rId6"/>
          <a:stretch>
            <a:fillRect/>
          </a:stretch>
        </p:blipFill>
        <p:spPr>
          <a:xfrm>
            <a:off x="5083231" y="1644879"/>
            <a:ext cx="307844" cy="307844"/>
          </a:xfrm>
          <a:prstGeom prst="rect">
            <a:avLst/>
          </a:prstGeom>
        </p:spPr>
      </p:pic>
      <p:pic>
        <p:nvPicPr>
          <p:cNvPr id="119" name="Picture 118">
            <a:extLst>
              <a:ext uri="{FF2B5EF4-FFF2-40B4-BE49-F238E27FC236}">
                <a16:creationId xmlns:a16="http://schemas.microsoft.com/office/drawing/2014/main" id="{CB7078B3-CFB2-4E3C-871C-D7AC9D851998}"/>
              </a:ext>
            </a:extLst>
          </p:cNvPr>
          <p:cNvPicPr>
            <a:picLocks noChangeAspect="1"/>
          </p:cNvPicPr>
          <p:nvPr/>
        </p:nvPicPr>
        <p:blipFill rotWithShape="1">
          <a:blip r:embed="rId5"/>
          <a:srcRect l="1" t="1" r="16933" b="14848"/>
          <a:stretch/>
        </p:blipFill>
        <p:spPr>
          <a:xfrm flipH="1">
            <a:off x="5251844" y="1336403"/>
            <a:ext cx="302125" cy="252823"/>
          </a:xfrm>
          <a:prstGeom prst="rect">
            <a:avLst/>
          </a:prstGeom>
        </p:spPr>
      </p:pic>
      <p:sp>
        <p:nvSpPr>
          <p:cNvPr id="122" name="Rectangle 121">
            <a:extLst>
              <a:ext uri="{FF2B5EF4-FFF2-40B4-BE49-F238E27FC236}">
                <a16:creationId xmlns:a16="http://schemas.microsoft.com/office/drawing/2014/main" id="{F3933D94-5F45-4791-AEC0-B7516FCBD4E1}"/>
              </a:ext>
            </a:extLst>
          </p:cNvPr>
          <p:cNvSpPr/>
          <p:nvPr/>
        </p:nvSpPr>
        <p:spPr bwMode="gray">
          <a:xfrm>
            <a:off x="3743325" y="3770148"/>
            <a:ext cx="1722845" cy="880029"/>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123" name="TextBox 122">
            <a:extLst>
              <a:ext uri="{FF2B5EF4-FFF2-40B4-BE49-F238E27FC236}">
                <a16:creationId xmlns:a16="http://schemas.microsoft.com/office/drawing/2014/main" id="{79D424AB-F9D8-4D4B-9F79-930D59A055F4}"/>
              </a:ext>
            </a:extLst>
          </p:cNvPr>
          <p:cNvSpPr txBox="1"/>
          <p:nvPr/>
        </p:nvSpPr>
        <p:spPr>
          <a:xfrm>
            <a:off x="4161611" y="3892043"/>
            <a:ext cx="827491" cy="415498"/>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SIEM Subnet</a:t>
            </a:r>
          </a:p>
        </p:txBody>
      </p:sp>
      <p:pic>
        <p:nvPicPr>
          <p:cNvPr id="149" name="Picture 148">
            <a:extLst>
              <a:ext uri="{FF2B5EF4-FFF2-40B4-BE49-F238E27FC236}">
                <a16:creationId xmlns:a16="http://schemas.microsoft.com/office/drawing/2014/main" id="{647C5047-4E5E-4754-957E-0ADBCF03EBD1}"/>
              </a:ext>
            </a:extLst>
          </p:cNvPr>
          <p:cNvPicPr>
            <a:picLocks noChangeAspect="1"/>
          </p:cNvPicPr>
          <p:nvPr/>
        </p:nvPicPr>
        <p:blipFill>
          <a:blip r:embed="rId6"/>
          <a:stretch>
            <a:fillRect/>
          </a:stretch>
        </p:blipFill>
        <p:spPr>
          <a:xfrm>
            <a:off x="5126666" y="4020224"/>
            <a:ext cx="307844" cy="307844"/>
          </a:xfrm>
          <a:prstGeom prst="rect">
            <a:avLst/>
          </a:prstGeom>
        </p:spPr>
      </p:pic>
      <p:pic>
        <p:nvPicPr>
          <p:cNvPr id="150" name="Picture 149">
            <a:extLst>
              <a:ext uri="{FF2B5EF4-FFF2-40B4-BE49-F238E27FC236}">
                <a16:creationId xmlns:a16="http://schemas.microsoft.com/office/drawing/2014/main" id="{26D0CF73-F32D-4D59-B9BE-62A650BED507}"/>
              </a:ext>
            </a:extLst>
          </p:cNvPr>
          <p:cNvPicPr>
            <a:picLocks noChangeAspect="1"/>
          </p:cNvPicPr>
          <p:nvPr/>
        </p:nvPicPr>
        <p:blipFill rotWithShape="1">
          <a:blip r:embed="rId5"/>
          <a:srcRect l="1" t="1" r="16933" b="14848"/>
          <a:stretch/>
        </p:blipFill>
        <p:spPr>
          <a:xfrm flipH="1">
            <a:off x="5284941" y="3719954"/>
            <a:ext cx="302125" cy="252823"/>
          </a:xfrm>
          <a:prstGeom prst="rect">
            <a:avLst/>
          </a:prstGeom>
        </p:spPr>
      </p:pic>
      <p:sp>
        <p:nvSpPr>
          <p:cNvPr id="171" name="Rectangle 170">
            <a:extLst>
              <a:ext uri="{FF2B5EF4-FFF2-40B4-BE49-F238E27FC236}">
                <a16:creationId xmlns:a16="http://schemas.microsoft.com/office/drawing/2014/main" id="{6EA0102A-9A74-4852-AC6C-ECC579A17664}"/>
              </a:ext>
            </a:extLst>
          </p:cNvPr>
          <p:cNvSpPr/>
          <p:nvPr/>
        </p:nvSpPr>
        <p:spPr bwMode="gray">
          <a:xfrm>
            <a:off x="3747083" y="4860550"/>
            <a:ext cx="1700338" cy="1292574"/>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173" name="TextBox 172">
            <a:extLst>
              <a:ext uri="{FF2B5EF4-FFF2-40B4-BE49-F238E27FC236}">
                <a16:creationId xmlns:a16="http://schemas.microsoft.com/office/drawing/2014/main" id="{BE150708-43C7-4E74-AD29-BC97FF3B2479}"/>
              </a:ext>
            </a:extLst>
          </p:cNvPr>
          <p:cNvSpPr txBox="1"/>
          <p:nvPr/>
        </p:nvSpPr>
        <p:spPr>
          <a:xfrm>
            <a:off x="4070301" y="5041008"/>
            <a:ext cx="893793" cy="415498"/>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WAF</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Subnet</a:t>
            </a:r>
          </a:p>
        </p:txBody>
      </p:sp>
      <p:pic>
        <p:nvPicPr>
          <p:cNvPr id="174" name="Picture 173">
            <a:extLst>
              <a:ext uri="{FF2B5EF4-FFF2-40B4-BE49-F238E27FC236}">
                <a16:creationId xmlns:a16="http://schemas.microsoft.com/office/drawing/2014/main" id="{AACF444D-CBE1-4D4A-973D-8A506CDABE78}"/>
              </a:ext>
            </a:extLst>
          </p:cNvPr>
          <p:cNvPicPr>
            <a:picLocks noChangeAspect="1"/>
          </p:cNvPicPr>
          <p:nvPr/>
        </p:nvPicPr>
        <p:blipFill>
          <a:blip r:embed="rId6"/>
          <a:stretch>
            <a:fillRect/>
          </a:stretch>
        </p:blipFill>
        <p:spPr>
          <a:xfrm>
            <a:off x="5107916" y="5357441"/>
            <a:ext cx="307844" cy="307844"/>
          </a:xfrm>
          <a:prstGeom prst="rect">
            <a:avLst/>
          </a:prstGeom>
        </p:spPr>
      </p:pic>
      <p:pic>
        <p:nvPicPr>
          <p:cNvPr id="175" name="Picture 174">
            <a:extLst>
              <a:ext uri="{FF2B5EF4-FFF2-40B4-BE49-F238E27FC236}">
                <a16:creationId xmlns:a16="http://schemas.microsoft.com/office/drawing/2014/main" id="{85A1FA91-6738-4DC8-81D9-9ADDEEE8B552}"/>
              </a:ext>
            </a:extLst>
          </p:cNvPr>
          <p:cNvPicPr>
            <a:picLocks noChangeAspect="1"/>
          </p:cNvPicPr>
          <p:nvPr/>
        </p:nvPicPr>
        <p:blipFill rotWithShape="1">
          <a:blip r:embed="rId5"/>
          <a:srcRect l="1" t="1" r="16933" b="14848"/>
          <a:stretch/>
        </p:blipFill>
        <p:spPr>
          <a:xfrm flipH="1">
            <a:off x="5268271" y="4727086"/>
            <a:ext cx="248687" cy="252823"/>
          </a:xfrm>
          <a:prstGeom prst="rect">
            <a:avLst/>
          </a:prstGeom>
        </p:spPr>
      </p:pic>
      <p:pic>
        <p:nvPicPr>
          <p:cNvPr id="179" name="Picture 178">
            <a:extLst>
              <a:ext uri="{FF2B5EF4-FFF2-40B4-BE49-F238E27FC236}">
                <a16:creationId xmlns:a16="http://schemas.microsoft.com/office/drawing/2014/main" id="{F66CD0EF-86A9-4A38-8434-0568DFA25AFF}"/>
              </a:ext>
            </a:extLst>
          </p:cNvPr>
          <p:cNvPicPr>
            <a:picLocks noChangeAspect="1"/>
          </p:cNvPicPr>
          <p:nvPr/>
        </p:nvPicPr>
        <p:blipFill>
          <a:blip r:embed="rId6"/>
          <a:stretch>
            <a:fillRect/>
          </a:stretch>
        </p:blipFill>
        <p:spPr>
          <a:xfrm>
            <a:off x="3149921" y="1622891"/>
            <a:ext cx="307844" cy="307844"/>
          </a:xfrm>
          <a:prstGeom prst="rect">
            <a:avLst/>
          </a:prstGeom>
        </p:spPr>
      </p:pic>
      <p:pic>
        <p:nvPicPr>
          <p:cNvPr id="180" name="Picture 179">
            <a:extLst>
              <a:ext uri="{FF2B5EF4-FFF2-40B4-BE49-F238E27FC236}">
                <a16:creationId xmlns:a16="http://schemas.microsoft.com/office/drawing/2014/main" id="{92ED9C35-07E5-4E82-99B4-15A92C9C6AFC}"/>
              </a:ext>
            </a:extLst>
          </p:cNvPr>
          <p:cNvPicPr>
            <a:picLocks noChangeAspect="1"/>
          </p:cNvPicPr>
          <p:nvPr/>
        </p:nvPicPr>
        <p:blipFill rotWithShape="1">
          <a:blip r:embed="rId5"/>
          <a:srcRect l="1" t="1" r="16933" b="14848"/>
          <a:stretch/>
        </p:blipFill>
        <p:spPr>
          <a:xfrm flipH="1">
            <a:off x="3339439" y="1285136"/>
            <a:ext cx="302125" cy="252823"/>
          </a:xfrm>
          <a:prstGeom prst="rect">
            <a:avLst/>
          </a:prstGeom>
        </p:spPr>
      </p:pic>
      <p:sp>
        <p:nvSpPr>
          <p:cNvPr id="357" name="Rectangle 356">
            <a:extLst>
              <a:ext uri="{FF2B5EF4-FFF2-40B4-BE49-F238E27FC236}">
                <a16:creationId xmlns:a16="http://schemas.microsoft.com/office/drawing/2014/main" id="{3B15459E-3CAE-4E8D-88C3-3E82A8681B1B}"/>
              </a:ext>
            </a:extLst>
          </p:cNvPr>
          <p:cNvSpPr/>
          <p:nvPr/>
        </p:nvSpPr>
        <p:spPr bwMode="gray">
          <a:xfrm>
            <a:off x="3744247" y="2807100"/>
            <a:ext cx="1696701" cy="746771"/>
          </a:xfrm>
          <a:prstGeom prst="rect">
            <a:avLst/>
          </a:prstGeom>
          <a:solidFill>
            <a:schemeClr val="bg1">
              <a:lumMod val="95000"/>
            </a:schemeClr>
          </a:solidFill>
          <a:ln w="19050" algn="ctr">
            <a:solidFill>
              <a:schemeClr val="bg2">
                <a:lumMod val="50000"/>
              </a:schemeClr>
            </a:solidFill>
            <a:prstDash val="dash"/>
            <a:miter lim="800000"/>
            <a:headEnd/>
            <a:tailEnd/>
          </a:ln>
        </p:spPr>
        <p:txBody>
          <a:bodyPr wrap="square" lIns="118533" tIns="118533" rIns="118533" bIns="118533"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2133" b="1" i="0" u="none" strike="noStrike" kern="1200" cap="none" spc="0" normalizeH="0" baseline="0" noProof="0" dirty="0">
              <a:ln>
                <a:noFill/>
              </a:ln>
              <a:solidFill>
                <a:prstClr val="white"/>
              </a:solidFill>
              <a:effectLst/>
              <a:uLnTx/>
              <a:uFillTx/>
              <a:latin typeface="Arial"/>
              <a:ea typeface="+mn-ea"/>
              <a:cs typeface="+mn-cs"/>
            </a:endParaRPr>
          </a:p>
        </p:txBody>
      </p:sp>
      <p:sp>
        <p:nvSpPr>
          <p:cNvPr id="358" name="TextBox 357">
            <a:extLst>
              <a:ext uri="{FF2B5EF4-FFF2-40B4-BE49-F238E27FC236}">
                <a16:creationId xmlns:a16="http://schemas.microsoft.com/office/drawing/2014/main" id="{874C2CC7-1EB1-45AB-9CA0-08A096EEE7C9}"/>
              </a:ext>
            </a:extLst>
          </p:cNvPr>
          <p:cNvSpPr txBox="1"/>
          <p:nvPr/>
        </p:nvSpPr>
        <p:spPr>
          <a:xfrm>
            <a:off x="4081205" y="2917535"/>
            <a:ext cx="995072" cy="415498"/>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Management Subnet</a:t>
            </a:r>
          </a:p>
        </p:txBody>
      </p:sp>
      <p:pic>
        <p:nvPicPr>
          <p:cNvPr id="359" name="Picture 358">
            <a:extLst>
              <a:ext uri="{FF2B5EF4-FFF2-40B4-BE49-F238E27FC236}">
                <a16:creationId xmlns:a16="http://schemas.microsoft.com/office/drawing/2014/main" id="{3A1064B3-AB07-47A1-92BF-069DE718F2C7}"/>
              </a:ext>
            </a:extLst>
          </p:cNvPr>
          <p:cNvPicPr>
            <a:picLocks noChangeAspect="1"/>
          </p:cNvPicPr>
          <p:nvPr/>
        </p:nvPicPr>
        <p:blipFill>
          <a:blip r:embed="rId6"/>
          <a:stretch>
            <a:fillRect/>
          </a:stretch>
        </p:blipFill>
        <p:spPr>
          <a:xfrm>
            <a:off x="5101444" y="3057175"/>
            <a:ext cx="307844" cy="307844"/>
          </a:xfrm>
          <a:prstGeom prst="rect">
            <a:avLst/>
          </a:prstGeom>
        </p:spPr>
      </p:pic>
      <p:pic>
        <p:nvPicPr>
          <p:cNvPr id="360" name="Picture 359">
            <a:extLst>
              <a:ext uri="{FF2B5EF4-FFF2-40B4-BE49-F238E27FC236}">
                <a16:creationId xmlns:a16="http://schemas.microsoft.com/office/drawing/2014/main" id="{C1510A79-1676-4E09-B84A-5DD483EBA21A}"/>
              </a:ext>
            </a:extLst>
          </p:cNvPr>
          <p:cNvPicPr>
            <a:picLocks noChangeAspect="1"/>
          </p:cNvPicPr>
          <p:nvPr/>
        </p:nvPicPr>
        <p:blipFill rotWithShape="1">
          <a:blip r:embed="rId5"/>
          <a:srcRect l="1" t="1" r="16933" b="14848"/>
          <a:stretch/>
        </p:blipFill>
        <p:spPr>
          <a:xfrm flipH="1">
            <a:off x="5259719" y="2756905"/>
            <a:ext cx="302125" cy="252823"/>
          </a:xfrm>
          <a:prstGeom prst="rect">
            <a:avLst/>
          </a:prstGeom>
        </p:spPr>
      </p:pic>
      <p:sp>
        <p:nvSpPr>
          <p:cNvPr id="361" name="Rectangle 360">
            <a:extLst>
              <a:ext uri="{FF2B5EF4-FFF2-40B4-BE49-F238E27FC236}">
                <a16:creationId xmlns:a16="http://schemas.microsoft.com/office/drawing/2014/main" id="{B7776AD6-41BD-4728-85DE-66947C1EE210}"/>
              </a:ext>
            </a:extLst>
          </p:cNvPr>
          <p:cNvSpPr/>
          <p:nvPr/>
        </p:nvSpPr>
        <p:spPr>
          <a:xfrm>
            <a:off x="2324054" y="2264051"/>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3" name="Rectangle 362">
            <a:extLst>
              <a:ext uri="{FF2B5EF4-FFF2-40B4-BE49-F238E27FC236}">
                <a16:creationId xmlns:a16="http://schemas.microsoft.com/office/drawing/2014/main" id="{349615EC-56B2-4C27-8AE4-6CC060B59ECB}"/>
              </a:ext>
            </a:extLst>
          </p:cNvPr>
          <p:cNvSpPr/>
          <p:nvPr/>
        </p:nvSpPr>
        <p:spPr>
          <a:xfrm>
            <a:off x="3689041" y="4414480"/>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4" name="Rectangle 363">
            <a:extLst>
              <a:ext uri="{FF2B5EF4-FFF2-40B4-BE49-F238E27FC236}">
                <a16:creationId xmlns:a16="http://schemas.microsoft.com/office/drawing/2014/main" id="{144EC59A-095C-4A3F-A032-E8D1E5A09FFC}"/>
              </a:ext>
            </a:extLst>
          </p:cNvPr>
          <p:cNvSpPr/>
          <p:nvPr/>
        </p:nvSpPr>
        <p:spPr>
          <a:xfrm>
            <a:off x="3680984" y="3329369"/>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5" name="Rectangle 364">
            <a:extLst>
              <a:ext uri="{FF2B5EF4-FFF2-40B4-BE49-F238E27FC236}">
                <a16:creationId xmlns:a16="http://schemas.microsoft.com/office/drawing/2014/main" id="{0910950A-9004-4C1E-B5CF-29C1846E1071}"/>
              </a:ext>
            </a:extLst>
          </p:cNvPr>
          <p:cNvSpPr/>
          <p:nvPr/>
        </p:nvSpPr>
        <p:spPr>
          <a:xfrm>
            <a:off x="3691331" y="2410790"/>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6" name="Rectangle 365">
            <a:extLst>
              <a:ext uri="{FF2B5EF4-FFF2-40B4-BE49-F238E27FC236}">
                <a16:creationId xmlns:a16="http://schemas.microsoft.com/office/drawing/2014/main" id="{3AD463BD-F578-4D26-8313-8E7256AFEEF3}"/>
              </a:ext>
            </a:extLst>
          </p:cNvPr>
          <p:cNvSpPr/>
          <p:nvPr/>
        </p:nvSpPr>
        <p:spPr>
          <a:xfrm>
            <a:off x="3691331" y="5938825"/>
            <a:ext cx="825867" cy="215444"/>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8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zz</a:t>
            </a:r>
            <a:endPar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367" name="TextBox 366">
            <a:extLst>
              <a:ext uri="{FF2B5EF4-FFF2-40B4-BE49-F238E27FC236}">
                <a16:creationId xmlns:a16="http://schemas.microsoft.com/office/drawing/2014/main" id="{BBAA37D8-2973-4489-B8CD-9101018ADBDB}"/>
              </a:ext>
            </a:extLst>
          </p:cNvPr>
          <p:cNvSpPr txBox="1"/>
          <p:nvPr/>
        </p:nvSpPr>
        <p:spPr>
          <a:xfrm>
            <a:off x="2274700" y="5421043"/>
            <a:ext cx="902811" cy="230832"/>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10.xx.xx.xx/</a:t>
            </a:r>
            <a:r>
              <a:rPr kumimoji="0" lang="en-US" sz="900" b="0" i="0" u="none" strike="noStrike" kern="1200" cap="none" spc="0" normalizeH="0" baseline="0" noProof="0" dirty="0" err="1">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yy</a:t>
            </a:r>
            <a:endPar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pic>
        <p:nvPicPr>
          <p:cNvPr id="369" name="Picture 368">
            <a:extLst>
              <a:ext uri="{FF2B5EF4-FFF2-40B4-BE49-F238E27FC236}">
                <a16:creationId xmlns:a16="http://schemas.microsoft.com/office/drawing/2014/main" id="{7D51FC53-02F2-4A6A-A93B-24EF9887677B}"/>
              </a:ext>
            </a:extLst>
          </p:cNvPr>
          <p:cNvPicPr>
            <a:picLocks noChangeAspect="1"/>
          </p:cNvPicPr>
          <p:nvPr/>
        </p:nvPicPr>
        <p:blipFill>
          <a:blip r:embed="rId4"/>
          <a:stretch>
            <a:fillRect/>
          </a:stretch>
        </p:blipFill>
        <p:spPr>
          <a:xfrm>
            <a:off x="5604308" y="6044422"/>
            <a:ext cx="309131" cy="222862"/>
          </a:xfrm>
          <a:prstGeom prst="rect">
            <a:avLst/>
          </a:prstGeom>
        </p:spPr>
      </p:pic>
      <p:pic>
        <p:nvPicPr>
          <p:cNvPr id="371" name="Picture 370">
            <a:extLst>
              <a:ext uri="{FF2B5EF4-FFF2-40B4-BE49-F238E27FC236}">
                <a16:creationId xmlns:a16="http://schemas.microsoft.com/office/drawing/2014/main" id="{02AB2897-C024-44E9-9231-D1DB17BD99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0131" y="1036838"/>
            <a:ext cx="246221" cy="246221"/>
          </a:xfrm>
          <a:prstGeom prst="rect">
            <a:avLst/>
          </a:prstGeom>
        </p:spPr>
      </p:pic>
      <p:sp>
        <p:nvSpPr>
          <p:cNvPr id="372" name="TextBox 371">
            <a:extLst>
              <a:ext uri="{FF2B5EF4-FFF2-40B4-BE49-F238E27FC236}">
                <a16:creationId xmlns:a16="http://schemas.microsoft.com/office/drawing/2014/main" id="{553C0DBD-8201-4C6B-BCC9-157221F96E9B}"/>
              </a:ext>
            </a:extLst>
          </p:cNvPr>
          <p:cNvSpPr txBox="1"/>
          <p:nvPr/>
        </p:nvSpPr>
        <p:spPr>
          <a:xfrm>
            <a:off x="3870621" y="999310"/>
            <a:ext cx="1949207" cy="307777"/>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Hub Resource Group(s)</a:t>
            </a:r>
            <a:r>
              <a:rPr kumimoji="0" lang="en-US" sz="14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t>
            </a:r>
            <a:endPar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endParaRPr>
          </a:p>
        </p:txBody>
      </p:sp>
      <p:sp>
        <p:nvSpPr>
          <p:cNvPr id="373" name="Rectangle 372">
            <a:extLst>
              <a:ext uri="{FF2B5EF4-FFF2-40B4-BE49-F238E27FC236}">
                <a16:creationId xmlns:a16="http://schemas.microsoft.com/office/drawing/2014/main" id="{310C8725-F2E8-4746-B0FF-7E0F8444B7D7}"/>
              </a:ext>
            </a:extLst>
          </p:cNvPr>
          <p:cNvSpPr/>
          <p:nvPr/>
        </p:nvSpPr>
        <p:spPr>
          <a:xfrm>
            <a:off x="2116524" y="805856"/>
            <a:ext cx="3983672" cy="5653671"/>
          </a:xfrm>
          <a:prstGeom prst="rect">
            <a:avLst/>
          </a:prstGeom>
          <a:noFill/>
          <a:ln w="19050">
            <a:solidFill>
              <a:srgbClr val="EFC20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374" name="TextBox 373">
            <a:extLst>
              <a:ext uri="{FF2B5EF4-FFF2-40B4-BE49-F238E27FC236}">
                <a16:creationId xmlns:a16="http://schemas.microsoft.com/office/drawing/2014/main" id="{50BCDFEF-FFF4-492D-9420-A7EF95EAC636}"/>
              </a:ext>
            </a:extLst>
          </p:cNvPr>
          <p:cNvSpPr txBox="1"/>
          <p:nvPr/>
        </p:nvSpPr>
        <p:spPr>
          <a:xfrm>
            <a:off x="3870621" y="805856"/>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EFC203"/>
                </a:solidFill>
                <a:effectLst/>
                <a:uLnTx/>
                <a:uFillTx/>
                <a:latin typeface="Arial" panose="020B0604020202020204" pitchFamily="34" charset="0"/>
                <a:ea typeface="+mn-ea"/>
                <a:cs typeface="Arial" panose="020B0604020202020204" pitchFamily="34" charset="0"/>
              </a:rPr>
              <a:t>Hub  Subscription</a:t>
            </a:r>
          </a:p>
        </p:txBody>
      </p:sp>
      <p:pic>
        <p:nvPicPr>
          <p:cNvPr id="375" name="Picture 374">
            <a:extLst>
              <a:ext uri="{FF2B5EF4-FFF2-40B4-BE49-F238E27FC236}">
                <a16:creationId xmlns:a16="http://schemas.microsoft.com/office/drawing/2014/main" id="{2B2A97CB-5916-425D-9DD2-0E188A8C79C8}"/>
              </a:ext>
            </a:extLst>
          </p:cNvPr>
          <p:cNvPicPr>
            <a:picLocks noChangeAspect="1"/>
          </p:cNvPicPr>
          <p:nvPr/>
        </p:nvPicPr>
        <p:blipFill>
          <a:blip r:embed="rId7"/>
          <a:stretch>
            <a:fillRect/>
          </a:stretch>
        </p:blipFill>
        <p:spPr>
          <a:xfrm>
            <a:off x="5837237" y="809998"/>
            <a:ext cx="119816" cy="193548"/>
          </a:xfrm>
          <a:prstGeom prst="rect">
            <a:avLst/>
          </a:prstGeom>
        </p:spPr>
      </p:pic>
      <p:sp>
        <p:nvSpPr>
          <p:cNvPr id="376" name="Rectangle 375">
            <a:extLst>
              <a:ext uri="{FF2B5EF4-FFF2-40B4-BE49-F238E27FC236}">
                <a16:creationId xmlns:a16="http://schemas.microsoft.com/office/drawing/2014/main" id="{CB39E0CA-C010-4132-ADA2-0A9DE0483FFC}"/>
              </a:ext>
            </a:extLst>
          </p:cNvPr>
          <p:cNvSpPr/>
          <p:nvPr/>
        </p:nvSpPr>
        <p:spPr>
          <a:xfrm>
            <a:off x="2057018" y="560794"/>
            <a:ext cx="4122759" cy="5962342"/>
          </a:xfrm>
          <a:prstGeom prst="rect">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377" name="Picture 376">
            <a:extLst>
              <a:ext uri="{FF2B5EF4-FFF2-40B4-BE49-F238E27FC236}">
                <a16:creationId xmlns:a16="http://schemas.microsoft.com/office/drawing/2014/main" id="{59D8BA56-AF74-42C6-89C7-EDBDB5F9D7B0}"/>
              </a:ext>
            </a:extLst>
          </p:cNvPr>
          <p:cNvPicPr>
            <a:picLocks noChangeAspect="1"/>
          </p:cNvPicPr>
          <p:nvPr/>
        </p:nvPicPr>
        <p:blipFill>
          <a:blip r:embed="rId8"/>
          <a:stretch>
            <a:fillRect/>
          </a:stretch>
        </p:blipFill>
        <p:spPr>
          <a:xfrm>
            <a:off x="5775645" y="574447"/>
            <a:ext cx="213024" cy="223168"/>
          </a:xfrm>
          <a:prstGeom prst="rect">
            <a:avLst/>
          </a:prstGeom>
        </p:spPr>
      </p:pic>
      <p:sp>
        <p:nvSpPr>
          <p:cNvPr id="378" name="TextBox 377">
            <a:extLst>
              <a:ext uri="{FF2B5EF4-FFF2-40B4-BE49-F238E27FC236}">
                <a16:creationId xmlns:a16="http://schemas.microsoft.com/office/drawing/2014/main" id="{BA617C3A-5880-4956-96EE-13891E02D4F8}"/>
              </a:ext>
            </a:extLst>
          </p:cNvPr>
          <p:cNvSpPr txBox="1"/>
          <p:nvPr/>
        </p:nvSpPr>
        <p:spPr>
          <a:xfrm>
            <a:off x="3826859" y="560794"/>
            <a:ext cx="1949207" cy="246221"/>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2BA85">
                    <a:lumMod val="75000"/>
                  </a:srgbClr>
                </a:solidFill>
                <a:effectLst/>
                <a:uLnTx/>
                <a:uFillTx/>
                <a:latin typeface="Arial" panose="020B0604020202020204" pitchFamily="34" charset="0"/>
                <a:ea typeface="+mn-ea"/>
                <a:cs typeface="Arial" panose="020B0604020202020204" pitchFamily="34" charset="0"/>
              </a:rPr>
              <a:t>Hub  Management Group</a:t>
            </a:r>
          </a:p>
        </p:txBody>
      </p:sp>
      <p:cxnSp>
        <p:nvCxnSpPr>
          <p:cNvPr id="168" name="Straight Arrow Connector 167">
            <a:extLst>
              <a:ext uri="{FF2B5EF4-FFF2-40B4-BE49-F238E27FC236}">
                <a16:creationId xmlns:a16="http://schemas.microsoft.com/office/drawing/2014/main" id="{DBB47944-61BF-4EF0-8826-34178541D5A5}"/>
              </a:ext>
            </a:extLst>
          </p:cNvPr>
          <p:cNvCxnSpPr>
            <a:cxnSpLocks/>
          </p:cNvCxnSpPr>
          <p:nvPr/>
        </p:nvCxnSpPr>
        <p:spPr>
          <a:xfrm flipV="1">
            <a:off x="5748947" y="2238219"/>
            <a:ext cx="1207122" cy="907726"/>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D2B2E4CF-56F5-4FCF-BCCF-C4F1B8D29378}"/>
              </a:ext>
            </a:extLst>
          </p:cNvPr>
          <p:cNvCxnSpPr>
            <a:cxnSpLocks/>
          </p:cNvCxnSpPr>
          <p:nvPr/>
        </p:nvCxnSpPr>
        <p:spPr>
          <a:xfrm flipV="1">
            <a:off x="5785749" y="3429001"/>
            <a:ext cx="1147699" cy="361666"/>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1D4496DD-823F-4B4C-9E11-E9C0FC6B8207}"/>
              </a:ext>
            </a:extLst>
          </p:cNvPr>
          <p:cNvCxnSpPr>
            <a:cxnSpLocks/>
          </p:cNvCxnSpPr>
          <p:nvPr/>
        </p:nvCxnSpPr>
        <p:spPr>
          <a:xfrm>
            <a:off x="5760131" y="4291412"/>
            <a:ext cx="1195938" cy="1381117"/>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145F945A-38C1-48BF-9C1A-67B4AD194A65}"/>
              </a:ext>
            </a:extLst>
          </p:cNvPr>
          <p:cNvSpPr txBox="1"/>
          <p:nvPr/>
        </p:nvSpPr>
        <p:spPr>
          <a:xfrm>
            <a:off x="8393904" y="2807959"/>
            <a:ext cx="2408415" cy="307777"/>
          </a:xfrm>
          <a:prstGeom prst="rect">
            <a:avLst/>
          </a:prstGeom>
          <a:noFill/>
        </p:spPr>
        <p:txBody>
          <a:bodyPr wrap="square" rtlCol="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Test Resource Group(s)</a:t>
            </a:r>
            <a:r>
              <a:rPr kumimoji="0" lang="en-US" sz="1400" b="1" i="0"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t>
            </a:r>
          </a:p>
        </p:txBody>
      </p:sp>
      <p:pic>
        <p:nvPicPr>
          <p:cNvPr id="130" name="Picture 129">
            <a:extLst>
              <a:ext uri="{FF2B5EF4-FFF2-40B4-BE49-F238E27FC236}">
                <a16:creationId xmlns:a16="http://schemas.microsoft.com/office/drawing/2014/main" id="{34BCA69E-72FA-4544-AB14-AEE4B2E9B1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1062" y="2886445"/>
            <a:ext cx="246221" cy="246221"/>
          </a:xfrm>
          <a:prstGeom prst="rect">
            <a:avLst/>
          </a:prstGeom>
        </p:spPr>
      </p:pic>
      <p:sp>
        <p:nvSpPr>
          <p:cNvPr id="131" name="Rectangle 130">
            <a:extLst>
              <a:ext uri="{FF2B5EF4-FFF2-40B4-BE49-F238E27FC236}">
                <a16:creationId xmlns:a16="http://schemas.microsoft.com/office/drawing/2014/main" id="{5C7944CF-7B69-49D2-B9AA-20A6B82CF7A2}"/>
              </a:ext>
            </a:extLst>
          </p:cNvPr>
          <p:cNvSpPr/>
          <p:nvPr/>
        </p:nvSpPr>
        <p:spPr>
          <a:xfrm>
            <a:off x="6841167" y="1529336"/>
            <a:ext cx="4193183" cy="2654854"/>
          </a:xfrm>
          <a:prstGeom prst="rect">
            <a:avLst/>
          </a:prstGeom>
          <a:noFill/>
          <a:ln w="19050">
            <a:solidFill>
              <a:srgbClr val="66245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sp>
        <p:nvSpPr>
          <p:cNvPr id="132" name="TextBox 131">
            <a:extLst>
              <a:ext uri="{FF2B5EF4-FFF2-40B4-BE49-F238E27FC236}">
                <a16:creationId xmlns:a16="http://schemas.microsoft.com/office/drawing/2014/main" id="{BF3A17FC-652B-4D20-8C62-42829413796A}"/>
              </a:ext>
            </a:extLst>
          </p:cNvPr>
          <p:cNvSpPr txBox="1"/>
          <p:nvPr/>
        </p:nvSpPr>
        <p:spPr>
          <a:xfrm>
            <a:off x="6120990" y="3601164"/>
            <a:ext cx="668773" cy="477054"/>
          </a:xfrm>
          <a:prstGeom prst="rect">
            <a:avLst/>
          </a:prstGeom>
          <a:noFill/>
        </p:spPr>
        <p:txBody>
          <a:bodyPr wrap="none" rtlCol="0" anchor="ctr">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p>
        </p:txBody>
      </p:sp>
      <p:sp>
        <p:nvSpPr>
          <p:cNvPr id="133" name="TextBox 132">
            <a:extLst>
              <a:ext uri="{FF2B5EF4-FFF2-40B4-BE49-F238E27FC236}">
                <a16:creationId xmlns:a16="http://schemas.microsoft.com/office/drawing/2014/main" id="{16DAB635-82DE-45F9-9CCA-CC5F23D2FEF7}"/>
              </a:ext>
            </a:extLst>
          </p:cNvPr>
          <p:cNvSpPr txBox="1"/>
          <p:nvPr/>
        </p:nvSpPr>
        <p:spPr>
          <a:xfrm>
            <a:off x="6111121" y="5198615"/>
            <a:ext cx="668773" cy="477054"/>
          </a:xfrm>
          <a:prstGeom prst="rect">
            <a:avLst/>
          </a:prstGeom>
          <a:noFill/>
        </p:spPr>
        <p:txBody>
          <a:bodyPr wrap="none" rtlCol="0" anchor="ctr">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 VNet</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Peering</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r>
              <a:rPr kumimoji="0" lang="en-CA" sz="6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Bidirectional</a:t>
            </a:r>
            <a:r>
              <a:rPr kumimoji="0" lang="en-CA" sz="700" b="0"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a:t>
            </a:r>
          </a:p>
        </p:txBody>
      </p:sp>
      <p:cxnSp>
        <p:nvCxnSpPr>
          <p:cNvPr id="4" name="Straight Connector 3">
            <a:extLst>
              <a:ext uri="{FF2B5EF4-FFF2-40B4-BE49-F238E27FC236}">
                <a16:creationId xmlns:a16="http://schemas.microsoft.com/office/drawing/2014/main" id="{EA8C65C6-992C-4978-84B9-3C6E6BA92A05}"/>
              </a:ext>
            </a:extLst>
          </p:cNvPr>
          <p:cNvCxnSpPr>
            <a:stCxn id="131" idx="1"/>
            <a:endCxn id="131" idx="3"/>
          </p:cNvCxnSpPr>
          <p:nvPr/>
        </p:nvCxnSpPr>
        <p:spPr>
          <a:xfrm>
            <a:off x="6841167" y="2856763"/>
            <a:ext cx="4193183" cy="0"/>
          </a:xfrm>
          <a:prstGeom prst="line">
            <a:avLst/>
          </a:prstGeom>
          <a:ln w="19050">
            <a:solidFill>
              <a:srgbClr val="662453"/>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E408F80C-0EF6-4C38-9780-4C278BBFF122}"/>
              </a:ext>
            </a:extLst>
          </p:cNvPr>
          <p:cNvSpPr txBox="1"/>
          <p:nvPr/>
        </p:nvSpPr>
        <p:spPr>
          <a:xfrm>
            <a:off x="6658110" y="563878"/>
            <a:ext cx="4811612" cy="400110"/>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662453"/>
                </a:solidFill>
                <a:effectLst/>
                <a:uLnTx/>
                <a:uFillTx/>
                <a:latin typeface="Arial" panose="020B0604020202020204" pitchFamily="34" charset="0"/>
                <a:ea typeface="+mn-ea"/>
                <a:cs typeface="Arial" panose="020B0604020202020204" pitchFamily="34" charset="0"/>
              </a:rPr>
              <a:t>Additional Resource Groups will be used for Azure resources as required for better resource management and security control</a:t>
            </a:r>
          </a:p>
        </p:txBody>
      </p:sp>
      <p:sp>
        <p:nvSpPr>
          <p:cNvPr id="8" name="TextBox 7">
            <a:extLst>
              <a:ext uri="{FF2B5EF4-FFF2-40B4-BE49-F238E27FC236}">
                <a16:creationId xmlns:a16="http://schemas.microsoft.com/office/drawing/2014/main" id="{36CEB122-0830-4CFE-9CAC-87678B2AC0CB}"/>
              </a:ext>
            </a:extLst>
          </p:cNvPr>
          <p:cNvSpPr txBox="1"/>
          <p:nvPr/>
        </p:nvSpPr>
        <p:spPr>
          <a:xfrm>
            <a:off x="6445507" y="515636"/>
            <a:ext cx="338554" cy="461665"/>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662453"/>
                </a:solidFill>
                <a:effectLst/>
                <a:uLnTx/>
                <a:uFillTx/>
                <a:latin typeface="Arial"/>
                <a:ea typeface="+mn-ea"/>
                <a:cs typeface="+mn-cs"/>
              </a:rPr>
              <a:t>*</a:t>
            </a:r>
          </a:p>
        </p:txBody>
      </p:sp>
      <p:sp>
        <p:nvSpPr>
          <p:cNvPr id="134" name="Rectangle 133">
            <a:extLst>
              <a:ext uri="{FF2B5EF4-FFF2-40B4-BE49-F238E27FC236}">
                <a16:creationId xmlns:a16="http://schemas.microsoft.com/office/drawing/2014/main" id="{EEEC7468-0569-4B78-90E0-037474582085}"/>
              </a:ext>
            </a:extLst>
          </p:cNvPr>
          <p:cNvSpPr/>
          <p:nvPr/>
        </p:nvSpPr>
        <p:spPr>
          <a:xfrm>
            <a:off x="365464" y="1417589"/>
            <a:ext cx="1178489" cy="864142"/>
          </a:xfrm>
          <a:prstGeom prst="rect">
            <a:avLst/>
          </a:prstGeom>
          <a:solidFill>
            <a:srgbClr val="F7F7F7"/>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136" name="Picture 135">
            <a:extLst>
              <a:ext uri="{FF2B5EF4-FFF2-40B4-BE49-F238E27FC236}">
                <a16:creationId xmlns:a16="http://schemas.microsoft.com/office/drawing/2014/main" id="{FBFB7B7F-69D2-4A40-993B-2A8DF4124201}"/>
              </a:ext>
            </a:extLst>
          </p:cNvPr>
          <p:cNvPicPr>
            <a:picLocks noChangeAspect="1"/>
          </p:cNvPicPr>
          <p:nvPr/>
        </p:nvPicPr>
        <p:blipFill>
          <a:blip r:embed="rId9"/>
          <a:stretch>
            <a:fillRect/>
          </a:stretch>
        </p:blipFill>
        <p:spPr>
          <a:xfrm>
            <a:off x="521349" y="1534440"/>
            <a:ext cx="313620" cy="317491"/>
          </a:xfrm>
          <a:prstGeom prst="rect">
            <a:avLst/>
          </a:prstGeom>
        </p:spPr>
      </p:pic>
      <p:sp>
        <p:nvSpPr>
          <p:cNvPr id="137" name="TextBox 136">
            <a:extLst>
              <a:ext uri="{FF2B5EF4-FFF2-40B4-BE49-F238E27FC236}">
                <a16:creationId xmlns:a16="http://schemas.microsoft.com/office/drawing/2014/main" id="{285CB770-FF58-4B3C-B5B1-8EDC197BA774}"/>
              </a:ext>
            </a:extLst>
          </p:cNvPr>
          <p:cNvSpPr txBox="1"/>
          <p:nvPr/>
        </p:nvSpPr>
        <p:spPr>
          <a:xfrm>
            <a:off x="150700" y="1190375"/>
            <a:ext cx="1649226" cy="246221"/>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Network HQ</a:t>
            </a:r>
          </a:p>
        </p:txBody>
      </p:sp>
      <p:sp>
        <p:nvSpPr>
          <p:cNvPr id="138" name="Rectangle 137">
            <a:extLst>
              <a:ext uri="{FF2B5EF4-FFF2-40B4-BE49-F238E27FC236}">
                <a16:creationId xmlns:a16="http://schemas.microsoft.com/office/drawing/2014/main" id="{747C119D-BEBD-4D94-9015-81130336AF57}"/>
              </a:ext>
            </a:extLst>
          </p:cNvPr>
          <p:cNvSpPr/>
          <p:nvPr/>
        </p:nvSpPr>
        <p:spPr>
          <a:xfrm>
            <a:off x="473270" y="5692453"/>
            <a:ext cx="615874" cy="246221"/>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Internet</a:t>
            </a:r>
          </a:p>
        </p:txBody>
      </p:sp>
      <p:pic>
        <p:nvPicPr>
          <p:cNvPr id="139" name="Picture 138">
            <a:extLst>
              <a:ext uri="{FF2B5EF4-FFF2-40B4-BE49-F238E27FC236}">
                <a16:creationId xmlns:a16="http://schemas.microsoft.com/office/drawing/2014/main" id="{6889E342-B245-423D-A320-FA886887149B}"/>
              </a:ext>
            </a:extLst>
          </p:cNvPr>
          <p:cNvPicPr>
            <a:picLocks noChangeAspect="1"/>
          </p:cNvPicPr>
          <p:nvPr/>
        </p:nvPicPr>
        <p:blipFill>
          <a:blip r:embed="rId10"/>
          <a:stretch>
            <a:fillRect/>
          </a:stretch>
        </p:blipFill>
        <p:spPr>
          <a:xfrm>
            <a:off x="447509" y="4986992"/>
            <a:ext cx="685714" cy="714286"/>
          </a:xfrm>
          <a:prstGeom prst="rect">
            <a:avLst/>
          </a:prstGeom>
        </p:spPr>
      </p:pic>
      <p:grpSp>
        <p:nvGrpSpPr>
          <p:cNvPr id="140" name="Group 139">
            <a:extLst>
              <a:ext uri="{FF2B5EF4-FFF2-40B4-BE49-F238E27FC236}">
                <a16:creationId xmlns:a16="http://schemas.microsoft.com/office/drawing/2014/main" id="{4897C866-A6DC-4FCB-807B-01A35B782EF1}"/>
              </a:ext>
            </a:extLst>
          </p:cNvPr>
          <p:cNvGrpSpPr/>
          <p:nvPr/>
        </p:nvGrpSpPr>
        <p:grpSpPr>
          <a:xfrm>
            <a:off x="383923" y="4105636"/>
            <a:ext cx="626721" cy="377862"/>
            <a:chOff x="383923" y="3623667"/>
            <a:chExt cx="626721" cy="377862"/>
          </a:xfrm>
        </p:grpSpPr>
        <p:pic>
          <p:nvPicPr>
            <p:cNvPr id="141" name="Picture 140">
              <a:extLst>
                <a:ext uri="{FF2B5EF4-FFF2-40B4-BE49-F238E27FC236}">
                  <a16:creationId xmlns:a16="http://schemas.microsoft.com/office/drawing/2014/main" id="{1A1BEA7B-F253-47B7-8C77-ACFC7F2A54D4}"/>
                </a:ext>
              </a:extLst>
            </p:cNvPr>
            <p:cNvPicPr>
              <a:picLocks noChangeAspect="1"/>
            </p:cNvPicPr>
            <p:nvPr/>
          </p:nvPicPr>
          <p:blipFill>
            <a:blip r:embed="rId11"/>
            <a:stretch>
              <a:fillRect/>
            </a:stretch>
          </p:blipFill>
          <p:spPr>
            <a:xfrm>
              <a:off x="688844" y="3679729"/>
              <a:ext cx="321800" cy="321800"/>
            </a:xfrm>
            <a:prstGeom prst="rect">
              <a:avLst/>
            </a:prstGeom>
          </p:spPr>
        </p:pic>
        <p:pic>
          <p:nvPicPr>
            <p:cNvPr id="142" name="Picture 141">
              <a:extLst>
                <a:ext uri="{FF2B5EF4-FFF2-40B4-BE49-F238E27FC236}">
                  <a16:creationId xmlns:a16="http://schemas.microsoft.com/office/drawing/2014/main" id="{8862D99B-3930-417F-843F-D0C009D7A743}"/>
                </a:ext>
              </a:extLst>
            </p:cNvPr>
            <p:cNvPicPr>
              <a:picLocks noChangeAspect="1"/>
            </p:cNvPicPr>
            <p:nvPr/>
          </p:nvPicPr>
          <p:blipFill>
            <a:blip r:embed="rId12">
              <a:duotone>
                <a:srgbClr val="286093">
                  <a:shade val="45000"/>
                  <a:satMod val="135000"/>
                </a:srgbClr>
                <a:prstClr val="white"/>
              </a:duotone>
            </a:blip>
            <a:stretch>
              <a:fillRect/>
            </a:stretch>
          </p:blipFill>
          <p:spPr>
            <a:xfrm>
              <a:off x="383923" y="3623667"/>
              <a:ext cx="356580" cy="256564"/>
            </a:xfrm>
            <a:prstGeom prst="rect">
              <a:avLst/>
            </a:prstGeom>
          </p:spPr>
        </p:pic>
      </p:grpSp>
      <p:pic>
        <p:nvPicPr>
          <p:cNvPr id="143" name="Picture 142">
            <a:extLst>
              <a:ext uri="{FF2B5EF4-FFF2-40B4-BE49-F238E27FC236}">
                <a16:creationId xmlns:a16="http://schemas.microsoft.com/office/drawing/2014/main" id="{1F6B639F-A1E7-4FA0-9D5B-2CDEB2055F2A}"/>
              </a:ext>
            </a:extLst>
          </p:cNvPr>
          <p:cNvPicPr>
            <a:picLocks noChangeAspect="1"/>
          </p:cNvPicPr>
          <p:nvPr/>
        </p:nvPicPr>
        <p:blipFill>
          <a:blip r:embed="rId9"/>
          <a:stretch>
            <a:fillRect/>
          </a:stretch>
        </p:blipFill>
        <p:spPr>
          <a:xfrm>
            <a:off x="653213" y="1654697"/>
            <a:ext cx="313620" cy="317491"/>
          </a:xfrm>
          <a:prstGeom prst="rect">
            <a:avLst/>
          </a:prstGeom>
        </p:spPr>
      </p:pic>
      <p:cxnSp>
        <p:nvCxnSpPr>
          <p:cNvPr id="144" name="Straight Arrow Connector 143">
            <a:extLst>
              <a:ext uri="{FF2B5EF4-FFF2-40B4-BE49-F238E27FC236}">
                <a16:creationId xmlns:a16="http://schemas.microsoft.com/office/drawing/2014/main" id="{57950C63-ED79-4598-BD59-B566B66A378D}"/>
              </a:ext>
            </a:extLst>
          </p:cNvPr>
          <p:cNvCxnSpPr>
            <a:cxnSpLocks/>
            <a:stCxn id="152" idx="3"/>
          </p:cNvCxnSpPr>
          <p:nvPr/>
        </p:nvCxnSpPr>
        <p:spPr>
          <a:xfrm>
            <a:off x="1487447" y="1997773"/>
            <a:ext cx="1010737" cy="2626"/>
          </a:xfrm>
          <a:prstGeom prst="straightConnector1">
            <a:avLst/>
          </a:prstGeom>
          <a:ln w="19050">
            <a:solidFill>
              <a:schemeClr val="bg1">
                <a:lumMod val="50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45" name="Cylinder 144">
            <a:extLst>
              <a:ext uri="{FF2B5EF4-FFF2-40B4-BE49-F238E27FC236}">
                <a16:creationId xmlns:a16="http://schemas.microsoft.com/office/drawing/2014/main" id="{AAE08A9A-C280-448C-83D1-FAD8293811C8}"/>
              </a:ext>
            </a:extLst>
          </p:cNvPr>
          <p:cNvSpPr/>
          <p:nvPr/>
        </p:nvSpPr>
        <p:spPr bwMode="gray">
          <a:xfrm rot="16200000">
            <a:off x="1941226" y="1726782"/>
            <a:ext cx="126135" cy="546218"/>
          </a:xfrm>
          <a:prstGeom prst="can">
            <a:avLst/>
          </a:prstGeom>
          <a:solidFill>
            <a:schemeClr val="bg1">
              <a:lumMod val="50000"/>
            </a:schemeClr>
          </a:solidFill>
          <a:ln w="1270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CA"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46" name="Rectangle 145">
            <a:extLst>
              <a:ext uri="{FF2B5EF4-FFF2-40B4-BE49-F238E27FC236}">
                <a16:creationId xmlns:a16="http://schemas.microsoft.com/office/drawing/2014/main" id="{F18418D4-CF95-4220-B334-B8D3610AED7A}"/>
              </a:ext>
            </a:extLst>
          </p:cNvPr>
          <p:cNvSpPr/>
          <p:nvPr/>
        </p:nvSpPr>
        <p:spPr>
          <a:xfrm>
            <a:off x="1552761" y="4032589"/>
            <a:ext cx="965329" cy="215444"/>
          </a:xfrm>
          <a:prstGeom prst="rect">
            <a:avLst/>
          </a:prstGeom>
          <a:solidFill>
            <a:schemeClr val="bg1"/>
          </a:solidFill>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P2S VPN Tunnel</a:t>
            </a:r>
          </a:p>
        </p:txBody>
      </p:sp>
      <p:sp>
        <p:nvSpPr>
          <p:cNvPr id="147" name="Rectangle 146">
            <a:extLst>
              <a:ext uri="{FF2B5EF4-FFF2-40B4-BE49-F238E27FC236}">
                <a16:creationId xmlns:a16="http://schemas.microsoft.com/office/drawing/2014/main" id="{CB92F49B-530E-45EA-9A73-FAA0071BDBA6}"/>
              </a:ext>
            </a:extLst>
          </p:cNvPr>
          <p:cNvSpPr/>
          <p:nvPr/>
        </p:nvSpPr>
        <p:spPr>
          <a:xfrm>
            <a:off x="1579893" y="1712243"/>
            <a:ext cx="965329" cy="21544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S2S VPN Tunnel</a:t>
            </a:r>
          </a:p>
        </p:txBody>
      </p:sp>
      <p:sp>
        <p:nvSpPr>
          <p:cNvPr id="148" name="Rectangle 147">
            <a:extLst>
              <a:ext uri="{FF2B5EF4-FFF2-40B4-BE49-F238E27FC236}">
                <a16:creationId xmlns:a16="http://schemas.microsoft.com/office/drawing/2014/main" id="{0EFD3E27-9F96-41E1-BAEA-B3D46B2CBF01}"/>
              </a:ext>
            </a:extLst>
          </p:cNvPr>
          <p:cNvSpPr/>
          <p:nvPr/>
        </p:nvSpPr>
        <p:spPr>
          <a:xfrm>
            <a:off x="1583090" y="5108095"/>
            <a:ext cx="817853" cy="215444"/>
          </a:xfrm>
          <a:prstGeom prst="rect">
            <a:avLst/>
          </a:prstGeom>
          <a:solidFill>
            <a:schemeClr val="bg1"/>
          </a:solidFill>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HTTP/HTTPS</a:t>
            </a:r>
          </a:p>
        </p:txBody>
      </p:sp>
      <p:sp>
        <p:nvSpPr>
          <p:cNvPr id="151" name="TextBox 150">
            <a:extLst>
              <a:ext uri="{FF2B5EF4-FFF2-40B4-BE49-F238E27FC236}">
                <a16:creationId xmlns:a16="http://schemas.microsoft.com/office/drawing/2014/main" id="{6B513E2D-EBD4-4800-9EFB-B53B827FFC72}"/>
              </a:ext>
            </a:extLst>
          </p:cNvPr>
          <p:cNvSpPr txBox="1"/>
          <p:nvPr/>
        </p:nvSpPr>
        <p:spPr>
          <a:xfrm>
            <a:off x="323089" y="3859432"/>
            <a:ext cx="805137" cy="246221"/>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VPN Client</a:t>
            </a:r>
          </a:p>
        </p:txBody>
      </p:sp>
      <p:pic>
        <p:nvPicPr>
          <p:cNvPr id="152" name="Picture 151">
            <a:extLst>
              <a:ext uri="{FF2B5EF4-FFF2-40B4-BE49-F238E27FC236}">
                <a16:creationId xmlns:a16="http://schemas.microsoft.com/office/drawing/2014/main" id="{6C4DDCBC-7F9C-4DCA-9B85-9D09BEA3208B}"/>
              </a:ext>
            </a:extLst>
          </p:cNvPr>
          <p:cNvPicPr>
            <a:picLocks noChangeAspect="1"/>
          </p:cNvPicPr>
          <p:nvPr/>
        </p:nvPicPr>
        <p:blipFill>
          <a:blip r:embed="rId13"/>
          <a:stretch>
            <a:fillRect/>
          </a:stretch>
        </p:blipFill>
        <p:spPr>
          <a:xfrm>
            <a:off x="1053137" y="1780618"/>
            <a:ext cx="434310" cy="434310"/>
          </a:xfrm>
          <a:prstGeom prst="rect">
            <a:avLst/>
          </a:prstGeom>
        </p:spPr>
      </p:pic>
      <p:cxnSp>
        <p:nvCxnSpPr>
          <p:cNvPr id="154" name="Straight Arrow Connector 153">
            <a:extLst>
              <a:ext uri="{FF2B5EF4-FFF2-40B4-BE49-F238E27FC236}">
                <a16:creationId xmlns:a16="http://schemas.microsoft.com/office/drawing/2014/main" id="{8833454C-D989-4758-83AF-65E66789E7DD}"/>
              </a:ext>
            </a:extLst>
          </p:cNvPr>
          <p:cNvCxnSpPr>
            <a:cxnSpLocks/>
            <a:stCxn id="141" idx="3"/>
          </p:cNvCxnSpPr>
          <p:nvPr/>
        </p:nvCxnSpPr>
        <p:spPr>
          <a:xfrm>
            <a:off x="1010644" y="4322598"/>
            <a:ext cx="1863506" cy="0"/>
          </a:xfrm>
          <a:prstGeom prst="straightConnector1">
            <a:avLst/>
          </a:prstGeom>
          <a:ln w="19050">
            <a:solidFill>
              <a:schemeClr val="accent3">
                <a:lumMod val="75000"/>
              </a:schemeClr>
            </a:solidFill>
            <a:miter lim="800000"/>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78AE7E99-D19F-41C3-96B4-2842FD8DC20F}"/>
              </a:ext>
            </a:extLst>
          </p:cNvPr>
          <p:cNvCxnSpPr>
            <a:cxnSpLocks/>
          </p:cNvCxnSpPr>
          <p:nvPr/>
        </p:nvCxnSpPr>
        <p:spPr>
          <a:xfrm flipH="1" flipV="1">
            <a:off x="2857818" y="2214930"/>
            <a:ext cx="5288" cy="2107668"/>
          </a:xfrm>
          <a:prstGeom prst="straightConnector1">
            <a:avLst/>
          </a:prstGeom>
          <a:ln w="19050" cap="sq">
            <a:solidFill>
              <a:schemeClr val="accent3">
                <a:lumMod val="75000"/>
              </a:schemeClr>
            </a:solidFill>
            <a:round/>
            <a:tailEnd type="triangle"/>
          </a:ln>
          <a:effectLst/>
        </p:spPr>
        <p:style>
          <a:lnRef idx="2">
            <a:schemeClr val="accent1"/>
          </a:lnRef>
          <a:fillRef idx="0">
            <a:schemeClr val="accent1"/>
          </a:fillRef>
          <a:effectRef idx="1">
            <a:schemeClr val="accent1"/>
          </a:effectRef>
          <a:fontRef idx="minor">
            <a:schemeClr val="tx1"/>
          </a:fontRef>
        </p:style>
      </p:cxnSp>
      <p:sp>
        <p:nvSpPr>
          <p:cNvPr id="156" name="TextBox 155">
            <a:extLst>
              <a:ext uri="{FF2B5EF4-FFF2-40B4-BE49-F238E27FC236}">
                <a16:creationId xmlns:a16="http://schemas.microsoft.com/office/drawing/2014/main" id="{E09153C1-D13E-41D2-9589-BAF4D322DAAC}"/>
              </a:ext>
            </a:extLst>
          </p:cNvPr>
          <p:cNvSpPr txBox="1"/>
          <p:nvPr/>
        </p:nvSpPr>
        <p:spPr>
          <a:xfrm>
            <a:off x="134531" y="2512650"/>
            <a:ext cx="1766498" cy="246221"/>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Network Site 2</a:t>
            </a:r>
          </a:p>
        </p:txBody>
      </p:sp>
      <p:cxnSp>
        <p:nvCxnSpPr>
          <p:cNvPr id="157" name="Straight Arrow Connector 156">
            <a:extLst>
              <a:ext uri="{FF2B5EF4-FFF2-40B4-BE49-F238E27FC236}">
                <a16:creationId xmlns:a16="http://schemas.microsoft.com/office/drawing/2014/main" id="{097343F8-F794-4FBA-8AF2-A2A422EEE12F}"/>
              </a:ext>
            </a:extLst>
          </p:cNvPr>
          <p:cNvCxnSpPr>
            <a:cxnSpLocks/>
            <a:stCxn id="139" idx="3"/>
          </p:cNvCxnSpPr>
          <p:nvPr/>
        </p:nvCxnSpPr>
        <p:spPr>
          <a:xfrm flipV="1">
            <a:off x="1133223" y="5333090"/>
            <a:ext cx="2637163" cy="11045"/>
          </a:xfrm>
          <a:prstGeom prst="straightConnector1">
            <a:avLst/>
          </a:prstGeom>
          <a:ln w="19050">
            <a:solidFill>
              <a:srgbClr val="0070C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158" name="Picture 157">
            <a:extLst>
              <a:ext uri="{FF2B5EF4-FFF2-40B4-BE49-F238E27FC236}">
                <a16:creationId xmlns:a16="http://schemas.microsoft.com/office/drawing/2014/main" id="{845883CF-1742-4A00-BAF9-7939973C87B3}"/>
              </a:ext>
            </a:extLst>
          </p:cNvPr>
          <p:cNvPicPr>
            <a:picLocks noChangeAspect="1"/>
          </p:cNvPicPr>
          <p:nvPr/>
        </p:nvPicPr>
        <p:blipFill>
          <a:blip r:embed="rId13"/>
          <a:stretch>
            <a:fillRect/>
          </a:stretch>
        </p:blipFill>
        <p:spPr>
          <a:xfrm>
            <a:off x="2510467" y="1780618"/>
            <a:ext cx="434310" cy="434310"/>
          </a:xfrm>
          <a:prstGeom prst="rect">
            <a:avLst/>
          </a:prstGeom>
        </p:spPr>
      </p:pic>
      <p:sp>
        <p:nvSpPr>
          <p:cNvPr id="161" name="Rectangle 160">
            <a:extLst>
              <a:ext uri="{FF2B5EF4-FFF2-40B4-BE49-F238E27FC236}">
                <a16:creationId xmlns:a16="http://schemas.microsoft.com/office/drawing/2014/main" id="{2BAB1798-4547-40AA-A277-8E41C35359E3}"/>
              </a:ext>
            </a:extLst>
          </p:cNvPr>
          <p:cNvSpPr/>
          <p:nvPr/>
        </p:nvSpPr>
        <p:spPr>
          <a:xfrm>
            <a:off x="365464" y="2745499"/>
            <a:ext cx="1178489" cy="864142"/>
          </a:xfrm>
          <a:prstGeom prst="rect">
            <a:avLst/>
          </a:prstGeom>
          <a:solidFill>
            <a:srgbClr val="F7F7F7"/>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a:ea typeface="+mn-ea"/>
              <a:cs typeface="+mn-cs"/>
            </a:endParaRPr>
          </a:p>
        </p:txBody>
      </p:sp>
      <p:pic>
        <p:nvPicPr>
          <p:cNvPr id="162" name="Picture 161">
            <a:extLst>
              <a:ext uri="{FF2B5EF4-FFF2-40B4-BE49-F238E27FC236}">
                <a16:creationId xmlns:a16="http://schemas.microsoft.com/office/drawing/2014/main" id="{946F51A9-3CF9-4879-A70C-6350C030DA24}"/>
              </a:ext>
            </a:extLst>
          </p:cNvPr>
          <p:cNvPicPr>
            <a:picLocks noChangeAspect="1"/>
          </p:cNvPicPr>
          <p:nvPr/>
        </p:nvPicPr>
        <p:blipFill>
          <a:blip r:embed="rId9"/>
          <a:stretch>
            <a:fillRect/>
          </a:stretch>
        </p:blipFill>
        <p:spPr>
          <a:xfrm>
            <a:off x="521349" y="2862350"/>
            <a:ext cx="313620" cy="317491"/>
          </a:xfrm>
          <a:prstGeom prst="rect">
            <a:avLst/>
          </a:prstGeom>
        </p:spPr>
      </p:pic>
      <p:pic>
        <p:nvPicPr>
          <p:cNvPr id="163" name="Picture 162">
            <a:extLst>
              <a:ext uri="{FF2B5EF4-FFF2-40B4-BE49-F238E27FC236}">
                <a16:creationId xmlns:a16="http://schemas.microsoft.com/office/drawing/2014/main" id="{919A32F6-D50F-4711-8FE8-675A4BEC3BE9}"/>
              </a:ext>
            </a:extLst>
          </p:cNvPr>
          <p:cNvPicPr>
            <a:picLocks noChangeAspect="1"/>
          </p:cNvPicPr>
          <p:nvPr/>
        </p:nvPicPr>
        <p:blipFill>
          <a:blip r:embed="rId9"/>
          <a:stretch>
            <a:fillRect/>
          </a:stretch>
        </p:blipFill>
        <p:spPr>
          <a:xfrm>
            <a:off x="653213" y="2982607"/>
            <a:ext cx="313620" cy="317491"/>
          </a:xfrm>
          <a:prstGeom prst="rect">
            <a:avLst/>
          </a:prstGeom>
        </p:spPr>
      </p:pic>
      <p:pic>
        <p:nvPicPr>
          <p:cNvPr id="164" name="Picture 163">
            <a:extLst>
              <a:ext uri="{FF2B5EF4-FFF2-40B4-BE49-F238E27FC236}">
                <a16:creationId xmlns:a16="http://schemas.microsoft.com/office/drawing/2014/main" id="{1F0D3A64-12FE-4121-A625-FBFB4676EC90}"/>
              </a:ext>
            </a:extLst>
          </p:cNvPr>
          <p:cNvPicPr>
            <a:picLocks noChangeAspect="1"/>
          </p:cNvPicPr>
          <p:nvPr/>
        </p:nvPicPr>
        <p:blipFill>
          <a:blip r:embed="rId13"/>
          <a:stretch>
            <a:fillRect/>
          </a:stretch>
        </p:blipFill>
        <p:spPr>
          <a:xfrm>
            <a:off x="1053137" y="3108528"/>
            <a:ext cx="434310" cy="434310"/>
          </a:xfrm>
          <a:prstGeom prst="rect">
            <a:avLst/>
          </a:prstGeom>
        </p:spPr>
      </p:pic>
      <p:cxnSp>
        <p:nvCxnSpPr>
          <p:cNvPr id="165" name="Connector: Elbow 164">
            <a:extLst>
              <a:ext uri="{FF2B5EF4-FFF2-40B4-BE49-F238E27FC236}">
                <a16:creationId xmlns:a16="http://schemas.microsoft.com/office/drawing/2014/main" id="{A675BBD9-15A9-477D-B160-E838958C63B3}"/>
              </a:ext>
            </a:extLst>
          </p:cNvPr>
          <p:cNvCxnSpPr>
            <a:cxnSpLocks/>
            <a:endCxn id="164" idx="3"/>
          </p:cNvCxnSpPr>
          <p:nvPr/>
        </p:nvCxnSpPr>
        <p:spPr>
          <a:xfrm rot="10800000" flipV="1">
            <a:off x="1487447" y="2221877"/>
            <a:ext cx="1210426" cy="1103806"/>
          </a:xfrm>
          <a:prstGeom prst="bentConnector3">
            <a:avLst>
              <a:gd name="adj1" fmla="val 267"/>
            </a:avLst>
          </a:prstGeom>
          <a:ln w="19050">
            <a:solidFill>
              <a:schemeClr val="bg1">
                <a:lumMod val="50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66" name="Cylinder 165">
            <a:extLst>
              <a:ext uri="{FF2B5EF4-FFF2-40B4-BE49-F238E27FC236}">
                <a16:creationId xmlns:a16="http://schemas.microsoft.com/office/drawing/2014/main" id="{2DB5EE74-C332-4866-8CA0-7C9A88A759FD}"/>
              </a:ext>
            </a:extLst>
          </p:cNvPr>
          <p:cNvSpPr/>
          <p:nvPr/>
        </p:nvSpPr>
        <p:spPr bwMode="gray">
          <a:xfrm rot="16200000">
            <a:off x="1934721" y="3051228"/>
            <a:ext cx="135437" cy="546218"/>
          </a:xfrm>
          <a:prstGeom prst="can">
            <a:avLst/>
          </a:prstGeom>
          <a:solidFill>
            <a:schemeClr val="bg1">
              <a:lumMod val="50000"/>
            </a:schemeClr>
          </a:solidFill>
          <a:ln w="1270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CA"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70" name="Rectangle 169">
            <a:extLst>
              <a:ext uri="{FF2B5EF4-FFF2-40B4-BE49-F238E27FC236}">
                <a16:creationId xmlns:a16="http://schemas.microsoft.com/office/drawing/2014/main" id="{93F67D42-BEE9-4DD0-ABED-63194CB15C82}"/>
              </a:ext>
            </a:extLst>
          </p:cNvPr>
          <p:cNvSpPr/>
          <p:nvPr/>
        </p:nvSpPr>
        <p:spPr>
          <a:xfrm>
            <a:off x="1583090" y="3032023"/>
            <a:ext cx="965329" cy="21544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S2S VPN Tunnel</a:t>
            </a:r>
          </a:p>
        </p:txBody>
      </p:sp>
      <p:sp>
        <p:nvSpPr>
          <p:cNvPr id="176" name="Cylinder 175">
            <a:extLst>
              <a:ext uri="{FF2B5EF4-FFF2-40B4-BE49-F238E27FC236}">
                <a16:creationId xmlns:a16="http://schemas.microsoft.com/office/drawing/2014/main" id="{649E0D40-1E32-480B-BB38-F651C74BA6D2}"/>
              </a:ext>
            </a:extLst>
          </p:cNvPr>
          <p:cNvSpPr/>
          <p:nvPr/>
        </p:nvSpPr>
        <p:spPr bwMode="gray">
          <a:xfrm rot="16200000">
            <a:off x="1939324" y="4052238"/>
            <a:ext cx="128431" cy="546218"/>
          </a:xfrm>
          <a:prstGeom prst="can">
            <a:avLst/>
          </a:prstGeom>
          <a:solidFill>
            <a:schemeClr val="accent3">
              <a:lumMod val="75000"/>
            </a:schemeClr>
          </a:solidFill>
          <a:ln w="1270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CA"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2" name="Slide Number Placeholder 1">
            <a:extLst>
              <a:ext uri="{FF2B5EF4-FFF2-40B4-BE49-F238E27FC236}">
                <a16:creationId xmlns:a16="http://schemas.microsoft.com/office/drawing/2014/main" id="{F1B027C7-AC04-4332-91A0-E6795C357738}"/>
              </a:ext>
            </a:extLst>
          </p:cNvPr>
          <p:cNvSpPr>
            <a:spLocks noGrp="1"/>
          </p:cNvSpPr>
          <p:nvPr>
            <p:ph type="sldNum" sz="quarter" idx="12"/>
          </p:nvPr>
        </p:nvSpPr>
        <p:spPr>
          <a:xfrm>
            <a:off x="11582806" y="6392852"/>
            <a:ext cx="515005" cy="366183"/>
          </a:xfrm>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8200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7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8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8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2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2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4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4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6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6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6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3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1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7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3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6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327"/>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34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4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33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35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9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1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1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2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23"/>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4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5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7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7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80"/>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357"/>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358"/>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359"/>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36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36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363"/>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364"/>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365"/>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366"/>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22"/>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6"/>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19"/>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32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330"/>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331"/>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333"/>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33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33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329"/>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332"/>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335"/>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344"/>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345"/>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346"/>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347"/>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348"/>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349"/>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350"/>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351"/>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352"/>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245"/>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246"/>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247"/>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248"/>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249"/>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250"/>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251"/>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253"/>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252"/>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338"/>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339"/>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340"/>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354"/>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355"/>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356"/>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11"/>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300"/>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301"/>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nodeType="clickEffect">
                                  <p:stCondLst>
                                    <p:cond delay="0"/>
                                  </p:stCondLst>
                                  <p:childTnLst>
                                    <p:set>
                                      <p:cBhvr>
                                        <p:cTn id="272" dur="1" fill="hold">
                                          <p:stCondLst>
                                            <p:cond delay="0"/>
                                          </p:stCondLst>
                                        </p:cTn>
                                        <p:tgtEl>
                                          <p:spTgt spid="15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64"/>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52"/>
                                        </p:tgtEl>
                                        <p:attrNameLst>
                                          <p:attrName>style.visibility</p:attrName>
                                        </p:attrNameLst>
                                      </p:cBhvr>
                                      <p:to>
                                        <p:strVal val="visible"/>
                                      </p:to>
                                    </p:set>
                                  </p:childTnLst>
                                </p:cTn>
                              </p:par>
                            </p:childTnLst>
                          </p:cTn>
                        </p:par>
                        <p:par>
                          <p:cTn id="277" fill="hold">
                            <p:stCondLst>
                              <p:cond delay="0"/>
                            </p:stCondLst>
                            <p:childTnLst>
                              <p:par>
                                <p:cTn id="278" presetID="1" presetClass="entr" presetSubtype="0" fill="hold" grpId="0" nodeType="afterEffect">
                                  <p:stCondLst>
                                    <p:cond delay="0"/>
                                  </p:stCondLst>
                                  <p:childTnLst>
                                    <p:set>
                                      <p:cBhvr>
                                        <p:cTn id="279" dur="1" fill="hold">
                                          <p:stCondLst>
                                            <p:cond delay="0"/>
                                          </p:stCondLst>
                                        </p:cTn>
                                        <p:tgtEl>
                                          <p:spTgt spid="147"/>
                                        </p:tgtEl>
                                        <p:attrNameLst>
                                          <p:attrName>style.visibility</p:attrName>
                                        </p:attrNameLst>
                                      </p:cBhvr>
                                      <p:to>
                                        <p:strVal val="visible"/>
                                      </p:to>
                                    </p:set>
                                  </p:childTnLst>
                                </p:cTn>
                              </p:par>
                              <p:par>
                                <p:cTn id="280" presetID="1" presetClass="entr" presetSubtype="0" fill="hold" grpId="0" nodeType="withEffect">
                                  <p:stCondLst>
                                    <p:cond delay="0"/>
                                  </p:stCondLst>
                                  <p:childTnLst>
                                    <p:set>
                                      <p:cBhvr>
                                        <p:cTn id="281" dur="1" fill="hold">
                                          <p:stCondLst>
                                            <p:cond delay="0"/>
                                          </p:stCondLst>
                                        </p:cTn>
                                        <p:tgtEl>
                                          <p:spTgt spid="145"/>
                                        </p:tgtEl>
                                        <p:attrNameLst>
                                          <p:attrName>style.visibility</p:attrName>
                                        </p:attrNameLst>
                                      </p:cBhvr>
                                      <p:to>
                                        <p:strVal val="visible"/>
                                      </p:to>
                                    </p:set>
                                  </p:childTnLst>
                                </p:cTn>
                              </p:par>
                              <p:par>
                                <p:cTn id="282" presetID="1" presetClass="entr" presetSubtype="0" fill="hold" nodeType="withEffect">
                                  <p:stCondLst>
                                    <p:cond delay="0"/>
                                  </p:stCondLst>
                                  <p:childTnLst>
                                    <p:set>
                                      <p:cBhvr>
                                        <p:cTn id="283" dur="1" fill="hold">
                                          <p:stCondLst>
                                            <p:cond delay="0"/>
                                          </p:stCondLst>
                                        </p:cTn>
                                        <p:tgtEl>
                                          <p:spTgt spid="144"/>
                                        </p:tgtEl>
                                        <p:attrNameLst>
                                          <p:attrName>style.visibility</p:attrName>
                                        </p:attrNameLst>
                                      </p:cBhvr>
                                      <p:to>
                                        <p:strVal val="visible"/>
                                      </p:to>
                                    </p:set>
                                  </p:childTnLst>
                                </p:cTn>
                              </p:par>
                              <p:par>
                                <p:cTn id="284" presetID="1" presetClass="entr" presetSubtype="0" fill="hold" nodeType="withEffect">
                                  <p:stCondLst>
                                    <p:cond delay="0"/>
                                  </p:stCondLst>
                                  <p:childTnLst>
                                    <p:set>
                                      <p:cBhvr>
                                        <p:cTn id="285" dur="1" fill="hold">
                                          <p:stCondLst>
                                            <p:cond delay="0"/>
                                          </p:stCondLst>
                                        </p:cTn>
                                        <p:tgtEl>
                                          <p:spTgt spid="165"/>
                                        </p:tgtEl>
                                        <p:attrNameLst>
                                          <p:attrName>style.visibility</p:attrName>
                                        </p:attrNameLst>
                                      </p:cBhvr>
                                      <p:to>
                                        <p:strVal val="visible"/>
                                      </p:to>
                                    </p:set>
                                  </p:childTnLst>
                                </p:cTn>
                              </p:par>
                              <p:par>
                                <p:cTn id="286" presetID="1" presetClass="entr" presetSubtype="0" fill="hold" grpId="0" nodeType="withEffect">
                                  <p:stCondLst>
                                    <p:cond delay="0"/>
                                  </p:stCondLst>
                                  <p:childTnLst>
                                    <p:set>
                                      <p:cBhvr>
                                        <p:cTn id="287" dur="1" fill="hold">
                                          <p:stCondLst>
                                            <p:cond delay="0"/>
                                          </p:stCondLst>
                                        </p:cTn>
                                        <p:tgtEl>
                                          <p:spTgt spid="176"/>
                                        </p:tgtEl>
                                        <p:attrNameLst>
                                          <p:attrName>style.visibility</p:attrName>
                                        </p:attrNameLst>
                                      </p:cBhvr>
                                      <p:to>
                                        <p:strVal val="visible"/>
                                      </p:to>
                                    </p:set>
                                  </p:childTnLst>
                                </p:cTn>
                              </p:par>
                              <p:par>
                                <p:cTn id="288" presetID="1" presetClass="entr" presetSubtype="0" fill="hold" nodeType="withEffect">
                                  <p:stCondLst>
                                    <p:cond delay="0"/>
                                  </p:stCondLst>
                                  <p:childTnLst>
                                    <p:set>
                                      <p:cBhvr>
                                        <p:cTn id="289" dur="1" fill="hold">
                                          <p:stCondLst>
                                            <p:cond delay="0"/>
                                          </p:stCondLst>
                                        </p:cTn>
                                        <p:tgtEl>
                                          <p:spTgt spid="155"/>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166"/>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146"/>
                                        </p:tgtEl>
                                        <p:attrNameLst>
                                          <p:attrName>style.visibility</p:attrName>
                                        </p:attrNameLst>
                                      </p:cBhvr>
                                      <p:to>
                                        <p:strVal val="visible"/>
                                      </p:to>
                                    </p:set>
                                  </p:childTnLst>
                                </p:cTn>
                              </p:par>
                              <p:par>
                                <p:cTn id="294" presetID="1" presetClass="entr" presetSubtype="0" fill="hold" nodeType="withEffect">
                                  <p:stCondLst>
                                    <p:cond delay="0"/>
                                  </p:stCondLst>
                                  <p:childTnLst>
                                    <p:set>
                                      <p:cBhvr>
                                        <p:cTn id="295" dur="1" fill="hold">
                                          <p:stCondLst>
                                            <p:cond delay="0"/>
                                          </p:stCondLst>
                                        </p:cTn>
                                        <p:tgtEl>
                                          <p:spTgt spid="154"/>
                                        </p:tgtEl>
                                        <p:attrNameLst>
                                          <p:attrName>style.visibility</p:attrName>
                                        </p:attrNameLst>
                                      </p:cBhvr>
                                      <p:to>
                                        <p:strVal val="visible"/>
                                      </p:to>
                                    </p:set>
                                  </p:childTnLst>
                                </p:cTn>
                              </p:par>
                              <p:par>
                                <p:cTn id="296" presetID="1" presetClass="entr" presetSubtype="0" fill="hold" nodeType="withEffect">
                                  <p:stCondLst>
                                    <p:cond delay="0"/>
                                  </p:stCondLst>
                                  <p:childTnLst>
                                    <p:set>
                                      <p:cBhvr>
                                        <p:cTn id="297" dur="1" fill="hold">
                                          <p:stCondLst>
                                            <p:cond delay="0"/>
                                          </p:stCondLst>
                                        </p:cTn>
                                        <p:tgtEl>
                                          <p:spTgt spid="157"/>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148"/>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p:bldP spid="198" grpId="0" animBg="1"/>
      <p:bldP spid="186" grpId="0" animBg="1"/>
      <p:bldP spid="240" grpId="0"/>
      <p:bldP spid="241" grpId="0"/>
      <p:bldP spid="242" grpId="0" animBg="1"/>
      <p:bldP spid="243" grpId="0"/>
      <p:bldP spid="245" grpId="0" animBg="1"/>
      <p:bldP spid="248" grpId="0" animBg="1"/>
      <p:bldP spid="251" grpId="0" animBg="1"/>
      <p:bldP spid="299" grpId="0"/>
      <p:bldP spid="11" grpId="0"/>
      <p:bldP spid="300" grpId="0"/>
      <p:bldP spid="301" grpId="0"/>
      <p:bldP spid="319" grpId="0" animBg="1"/>
      <p:bldP spid="320" grpId="0"/>
      <p:bldP spid="254" grpId="0" animBg="1"/>
      <p:bldP spid="258" grpId="0"/>
      <p:bldP spid="274" grpId="0"/>
      <p:bldP spid="321" grpId="0" animBg="1"/>
      <p:bldP spid="323" grpId="0"/>
      <p:bldP spid="325" grpId="0" animBg="1"/>
      <p:bldP spid="326" grpId="0"/>
      <p:bldP spid="328" grpId="0" animBg="1"/>
      <p:bldP spid="331" grpId="0" animBg="1"/>
      <p:bldP spid="334" grpId="0" animBg="1"/>
      <p:bldP spid="337" grpId="0"/>
      <p:bldP spid="338" grpId="0"/>
      <p:bldP spid="339" grpId="0"/>
      <p:bldP spid="340" grpId="0"/>
      <p:bldP spid="341" grpId="0" animBg="1"/>
      <p:bldP spid="342" grpId="0"/>
      <p:bldP spid="344" grpId="0" animBg="1"/>
      <p:bldP spid="347" grpId="0" animBg="1"/>
      <p:bldP spid="350" grpId="0" animBg="1"/>
      <p:bldP spid="353" grpId="0"/>
      <p:bldP spid="354" grpId="0"/>
      <p:bldP spid="355" grpId="0"/>
      <p:bldP spid="356" grpId="0"/>
      <p:bldP spid="370" grpId="0" animBg="1"/>
      <p:bldP spid="6" grpId="0" animBg="1"/>
      <p:bldP spid="22" grpId="0" animBg="1"/>
      <p:bldP spid="26" grpId="0" animBg="1"/>
      <p:bldP spid="28" grpId="0"/>
      <p:bldP spid="48" grpId="0"/>
      <p:bldP spid="113" grpId="0"/>
      <p:bldP spid="122" grpId="0" animBg="1"/>
      <p:bldP spid="123" grpId="0"/>
      <p:bldP spid="171" grpId="0" animBg="1"/>
      <p:bldP spid="173" grpId="0"/>
      <p:bldP spid="357" grpId="0" animBg="1"/>
      <p:bldP spid="358" grpId="0"/>
      <p:bldP spid="361" grpId="0"/>
      <p:bldP spid="363" grpId="0"/>
      <p:bldP spid="364" grpId="0"/>
      <p:bldP spid="365" grpId="0"/>
      <p:bldP spid="366" grpId="0"/>
      <p:bldP spid="367" grpId="0"/>
      <p:bldP spid="372" grpId="0"/>
      <p:bldP spid="373" grpId="0" animBg="1"/>
      <p:bldP spid="374" grpId="0"/>
      <p:bldP spid="376" grpId="0" animBg="1"/>
      <p:bldP spid="378" grpId="0"/>
      <p:bldP spid="129" grpId="0"/>
      <p:bldP spid="131" grpId="0" animBg="1"/>
      <p:bldP spid="132" grpId="0"/>
      <p:bldP spid="133" grpId="0"/>
      <p:bldP spid="135" grpId="0"/>
      <p:bldP spid="8" grpId="0"/>
      <p:bldP spid="134" grpId="0" animBg="1"/>
      <p:bldP spid="137" grpId="0"/>
      <p:bldP spid="138" grpId="0"/>
      <p:bldP spid="145" grpId="0" animBg="1"/>
      <p:bldP spid="146" grpId="0" animBg="1"/>
      <p:bldP spid="147" grpId="0" animBg="1"/>
      <p:bldP spid="148" grpId="0" animBg="1"/>
      <p:bldP spid="151" grpId="0"/>
      <p:bldP spid="156" grpId="0"/>
      <p:bldP spid="161" grpId="0" animBg="1"/>
      <p:bldP spid="166" grpId="0" animBg="1"/>
      <p:bldP spid="170" grpId="0" animBg="1"/>
      <p:bldP spid="1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4B7687-321B-48B9-A311-5EEE3E8DE232}"/>
              </a:ext>
            </a:extLst>
          </p:cNvPr>
          <p:cNvSpPr/>
          <p:nvPr/>
        </p:nvSpPr>
        <p:spPr>
          <a:xfrm>
            <a:off x="3981" y="0"/>
            <a:ext cx="7546109" cy="338554"/>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Arial"/>
                <a:ea typeface="+mn-ea"/>
                <a:cs typeface="+mn-cs"/>
              </a:rPr>
              <a:t>Hub and Spoke Network Topology</a:t>
            </a:r>
            <a:endParaRPr kumimoji="0" lang="en-US" sz="1600" b="0" i="1" u="none" strike="noStrike" kern="1200" cap="none" spc="0" normalizeH="0" baseline="0" noProof="0" dirty="0">
              <a:ln>
                <a:noFill/>
              </a:ln>
              <a:solidFill>
                <a:prstClr val="black"/>
              </a:solidFill>
              <a:effectLst/>
              <a:uLnTx/>
              <a:uFillTx/>
              <a:latin typeface="Arial"/>
              <a:ea typeface="+mn-ea"/>
              <a:cs typeface="+mn-cs"/>
            </a:endParaRPr>
          </a:p>
        </p:txBody>
      </p:sp>
      <p:sp>
        <p:nvSpPr>
          <p:cNvPr id="4" name="Freeform 5">
            <a:extLst>
              <a:ext uri="{FF2B5EF4-FFF2-40B4-BE49-F238E27FC236}">
                <a16:creationId xmlns:a16="http://schemas.microsoft.com/office/drawing/2014/main" id="{F4A33C86-D5D5-4649-B398-DFD6A87B8E2A}"/>
              </a:ext>
            </a:extLst>
          </p:cNvPr>
          <p:cNvSpPr>
            <a:spLocks noEditPoints="1"/>
          </p:cNvSpPr>
          <p:nvPr/>
        </p:nvSpPr>
        <p:spPr bwMode="auto">
          <a:xfrm>
            <a:off x="5641694" y="2530157"/>
            <a:ext cx="380379" cy="259088"/>
          </a:xfrm>
          <a:custGeom>
            <a:avLst/>
            <a:gdLst>
              <a:gd name="T0" fmla="*/ 245 w 245"/>
              <a:gd name="T1" fmla="*/ 56 h 215"/>
              <a:gd name="T2" fmla="*/ 245 w 245"/>
              <a:gd name="T3" fmla="*/ 105 h 215"/>
              <a:gd name="T4" fmla="*/ 122 w 245"/>
              <a:gd name="T5" fmla="*/ 105 h 215"/>
              <a:gd name="T6" fmla="*/ 122 w 245"/>
              <a:gd name="T7" fmla="*/ 56 h 215"/>
              <a:gd name="T8" fmla="*/ 245 w 245"/>
              <a:gd name="T9" fmla="*/ 56 h 215"/>
              <a:gd name="T10" fmla="*/ 245 w 245"/>
              <a:gd name="T11" fmla="*/ 166 h 215"/>
              <a:gd name="T12" fmla="*/ 122 w 245"/>
              <a:gd name="T13" fmla="*/ 166 h 215"/>
              <a:gd name="T14" fmla="*/ 122 w 245"/>
              <a:gd name="T15" fmla="*/ 215 h 215"/>
              <a:gd name="T16" fmla="*/ 245 w 245"/>
              <a:gd name="T17" fmla="*/ 215 h 215"/>
              <a:gd name="T18" fmla="*/ 245 w 245"/>
              <a:gd name="T19" fmla="*/ 166 h 215"/>
              <a:gd name="T20" fmla="*/ 115 w 245"/>
              <a:gd name="T21" fmla="*/ 105 h 215"/>
              <a:gd name="T22" fmla="*/ 115 w 245"/>
              <a:gd name="T23" fmla="*/ 56 h 215"/>
              <a:gd name="T24" fmla="*/ 0 w 245"/>
              <a:gd name="T25" fmla="*/ 56 h 215"/>
              <a:gd name="T26" fmla="*/ 0 w 245"/>
              <a:gd name="T27" fmla="*/ 105 h 215"/>
              <a:gd name="T28" fmla="*/ 115 w 245"/>
              <a:gd name="T29" fmla="*/ 105 h 215"/>
              <a:gd name="T30" fmla="*/ 115 w 245"/>
              <a:gd name="T31" fmla="*/ 214 h 215"/>
              <a:gd name="T32" fmla="*/ 115 w 245"/>
              <a:gd name="T33" fmla="*/ 166 h 215"/>
              <a:gd name="T34" fmla="*/ 0 w 245"/>
              <a:gd name="T35" fmla="*/ 166 h 215"/>
              <a:gd name="T36" fmla="*/ 0 w 245"/>
              <a:gd name="T37" fmla="*/ 214 h 215"/>
              <a:gd name="T38" fmla="*/ 115 w 245"/>
              <a:gd name="T39" fmla="*/ 214 h 215"/>
              <a:gd name="T40" fmla="*/ 176 w 245"/>
              <a:gd name="T41" fmla="*/ 1 h 215"/>
              <a:gd name="T42" fmla="*/ 68 w 245"/>
              <a:gd name="T43" fmla="*/ 1 h 215"/>
              <a:gd name="T44" fmla="*/ 68 w 245"/>
              <a:gd name="T45" fmla="*/ 49 h 215"/>
              <a:gd name="T46" fmla="*/ 176 w 245"/>
              <a:gd name="T47" fmla="*/ 49 h 215"/>
              <a:gd name="T48" fmla="*/ 176 w 245"/>
              <a:gd name="T49" fmla="*/ 1 h 215"/>
              <a:gd name="T50" fmla="*/ 68 w 245"/>
              <a:gd name="T51" fmla="*/ 111 h 215"/>
              <a:gd name="T52" fmla="*/ 68 w 245"/>
              <a:gd name="T53" fmla="*/ 159 h 215"/>
              <a:gd name="T54" fmla="*/ 176 w 245"/>
              <a:gd name="T55" fmla="*/ 159 h 215"/>
              <a:gd name="T56" fmla="*/ 176 w 245"/>
              <a:gd name="T57" fmla="*/ 111 h 215"/>
              <a:gd name="T58" fmla="*/ 68 w 245"/>
              <a:gd name="T59" fmla="*/ 111 h 215"/>
              <a:gd name="T60" fmla="*/ 0 w 245"/>
              <a:gd name="T61" fmla="*/ 1 h 215"/>
              <a:gd name="T62" fmla="*/ 0 w 245"/>
              <a:gd name="T63" fmla="*/ 49 h 215"/>
              <a:gd name="T64" fmla="*/ 61 w 245"/>
              <a:gd name="T65" fmla="*/ 49 h 215"/>
              <a:gd name="T66" fmla="*/ 61 w 245"/>
              <a:gd name="T67" fmla="*/ 1 h 215"/>
              <a:gd name="T68" fmla="*/ 0 w 245"/>
              <a:gd name="T69" fmla="*/ 1 h 215"/>
              <a:gd name="T70" fmla="*/ 245 w 245"/>
              <a:gd name="T71" fmla="*/ 49 h 215"/>
              <a:gd name="T72" fmla="*/ 244 w 245"/>
              <a:gd name="T73" fmla="*/ 1 h 215"/>
              <a:gd name="T74" fmla="*/ 184 w 245"/>
              <a:gd name="T75" fmla="*/ 1 h 215"/>
              <a:gd name="T76" fmla="*/ 184 w 245"/>
              <a:gd name="T77" fmla="*/ 49 h 215"/>
              <a:gd name="T78" fmla="*/ 245 w 245"/>
              <a:gd name="T79" fmla="*/ 49 h 215"/>
              <a:gd name="T80" fmla="*/ 0 w 245"/>
              <a:gd name="T81" fmla="*/ 111 h 215"/>
              <a:gd name="T82" fmla="*/ 0 w 245"/>
              <a:gd name="T83" fmla="*/ 159 h 215"/>
              <a:gd name="T84" fmla="*/ 61 w 245"/>
              <a:gd name="T85" fmla="*/ 159 h 215"/>
              <a:gd name="T86" fmla="*/ 61 w 245"/>
              <a:gd name="T87" fmla="*/ 111 h 215"/>
              <a:gd name="T88" fmla="*/ 0 w 245"/>
              <a:gd name="T89" fmla="*/ 111 h 215"/>
              <a:gd name="T90" fmla="*/ 184 w 245"/>
              <a:gd name="T91" fmla="*/ 159 h 215"/>
              <a:gd name="T92" fmla="*/ 245 w 245"/>
              <a:gd name="T93" fmla="*/ 159 h 215"/>
              <a:gd name="T94" fmla="*/ 245 w 245"/>
              <a:gd name="T95" fmla="*/ 111 h 215"/>
              <a:gd name="T96" fmla="*/ 184 w 245"/>
              <a:gd name="T97" fmla="*/ 111 h 215"/>
              <a:gd name="T98" fmla="*/ 184 w 245"/>
              <a:gd name="T99" fmla="*/ 159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5" h="215">
                <a:moveTo>
                  <a:pt x="245" y="56"/>
                </a:moveTo>
                <a:cubicBezTo>
                  <a:pt x="245" y="72"/>
                  <a:pt x="245" y="88"/>
                  <a:pt x="245" y="105"/>
                </a:cubicBezTo>
                <a:cubicBezTo>
                  <a:pt x="204" y="105"/>
                  <a:pt x="163" y="105"/>
                  <a:pt x="122" y="105"/>
                </a:cubicBezTo>
                <a:cubicBezTo>
                  <a:pt x="122" y="103"/>
                  <a:pt x="122" y="64"/>
                  <a:pt x="122" y="56"/>
                </a:cubicBezTo>
                <a:cubicBezTo>
                  <a:pt x="163" y="56"/>
                  <a:pt x="204" y="56"/>
                  <a:pt x="245" y="56"/>
                </a:cubicBezTo>
                <a:close/>
                <a:moveTo>
                  <a:pt x="245" y="166"/>
                </a:moveTo>
                <a:cubicBezTo>
                  <a:pt x="235" y="165"/>
                  <a:pt x="124" y="165"/>
                  <a:pt x="122" y="166"/>
                </a:cubicBezTo>
                <a:cubicBezTo>
                  <a:pt x="122" y="182"/>
                  <a:pt x="122" y="198"/>
                  <a:pt x="122" y="215"/>
                </a:cubicBezTo>
                <a:cubicBezTo>
                  <a:pt x="163" y="215"/>
                  <a:pt x="204" y="215"/>
                  <a:pt x="245" y="215"/>
                </a:cubicBezTo>
                <a:cubicBezTo>
                  <a:pt x="245" y="198"/>
                  <a:pt x="245" y="182"/>
                  <a:pt x="245" y="166"/>
                </a:cubicBezTo>
                <a:close/>
                <a:moveTo>
                  <a:pt x="115" y="105"/>
                </a:moveTo>
                <a:cubicBezTo>
                  <a:pt x="116" y="96"/>
                  <a:pt x="116" y="58"/>
                  <a:pt x="115" y="56"/>
                </a:cubicBezTo>
                <a:cubicBezTo>
                  <a:pt x="77" y="56"/>
                  <a:pt x="38" y="56"/>
                  <a:pt x="0" y="56"/>
                </a:cubicBezTo>
                <a:cubicBezTo>
                  <a:pt x="0" y="72"/>
                  <a:pt x="0" y="88"/>
                  <a:pt x="0" y="105"/>
                </a:cubicBezTo>
                <a:cubicBezTo>
                  <a:pt x="39" y="105"/>
                  <a:pt x="77" y="105"/>
                  <a:pt x="115" y="105"/>
                </a:cubicBezTo>
                <a:close/>
                <a:moveTo>
                  <a:pt x="115" y="214"/>
                </a:moveTo>
                <a:cubicBezTo>
                  <a:pt x="116" y="207"/>
                  <a:pt x="116" y="168"/>
                  <a:pt x="115" y="166"/>
                </a:cubicBezTo>
                <a:cubicBezTo>
                  <a:pt x="77" y="166"/>
                  <a:pt x="38" y="166"/>
                  <a:pt x="0" y="166"/>
                </a:cubicBezTo>
                <a:cubicBezTo>
                  <a:pt x="0" y="182"/>
                  <a:pt x="0" y="198"/>
                  <a:pt x="0" y="214"/>
                </a:cubicBezTo>
                <a:cubicBezTo>
                  <a:pt x="39" y="214"/>
                  <a:pt x="77" y="214"/>
                  <a:pt x="115" y="214"/>
                </a:cubicBezTo>
                <a:close/>
                <a:moveTo>
                  <a:pt x="176" y="1"/>
                </a:moveTo>
                <a:cubicBezTo>
                  <a:pt x="167" y="0"/>
                  <a:pt x="70" y="0"/>
                  <a:pt x="68" y="1"/>
                </a:cubicBezTo>
                <a:cubicBezTo>
                  <a:pt x="68" y="17"/>
                  <a:pt x="68" y="33"/>
                  <a:pt x="68" y="49"/>
                </a:cubicBezTo>
                <a:cubicBezTo>
                  <a:pt x="104" y="49"/>
                  <a:pt x="140" y="49"/>
                  <a:pt x="176" y="49"/>
                </a:cubicBezTo>
                <a:cubicBezTo>
                  <a:pt x="176" y="33"/>
                  <a:pt x="176" y="17"/>
                  <a:pt x="176" y="1"/>
                </a:cubicBezTo>
                <a:close/>
                <a:moveTo>
                  <a:pt x="68" y="111"/>
                </a:moveTo>
                <a:cubicBezTo>
                  <a:pt x="68" y="119"/>
                  <a:pt x="68" y="157"/>
                  <a:pt x="68" y="159"/>
                </a:cubicBezTo>
                <a:cubicBezTo>
                  <a:pt x="104" y="159"/>
                  <a:pt x="140" y="159"/>
                  <a:pt x="176" y="159"/>
                </a:cubicBezTo>
                <a:cubicBezTo>
                  <a:pt x="176" y="143"/>
                  <a:pt x="176" y="127"/>
                  <a:pt x="176" y="111"/>
                </a:cubicBezTo>
                <a:cubicBezTo>
                  <a:pt x="140" y="111"/>
                  <a:pt x="104" y="111"/>
                  <a:pt x="68" y="111"/>
                </a:cubicBezTo>
                <a:close/>
                <a:moveTo>
                  <a:pt x="0" y="1"/>
                </a:moveTo>
                <a:cubicBezTo>
                  <a:pt x="0" y="8"/>
                  <a:pt x="0" y="47"/>
                  <a:pt x="0" y="49"/>
                </a:cubicBezTo>
                <a:cubicBezTo>
                  <a:pt x="20" y="49"/>
                  <a:pt x="40" y="49"/>
                  <a:pt x="61" y="49"/>
                </a:cubicBezTo>
                <a:cubicBezTo>
                  <a:pt x="61" y="33"/>
                  <a:pt x="61" y="17"/>
                  <a:pt x="61" y="1"/>
                </a:cubicBezTo>
                <a:cubicBezTo>
                  <a:pt x="40" y="1"/>
                  <a:pt x="20" y="1"/>
                  <a:pt x="0" y="1"/>
                </a:cubicBezTo>
                <a:close/>
                <a:moveTo>
                  <a:pt x="245" y="49"/>
                </a:moveTo>
                <a:cubicBezTo>
                  <a:pt x="245" y="41"/>
                  <a:pt x="245" y="3"/>
                  <a:pt x="244" y="1"/>
                </a:cubicBezTo>
                <a:cubicBezTo>
                  <a:pt x="224" y="1"/>
                  <a:pt x="204" y="1"/>
                  <a:pt x="184" y="1"/>
                </a:cubicBezTo>
                <a:cubicBezTo>
                  <a:pt x="184" y="17"/>
                  <a:pt x="184" y="33"/>
                  <a:pt x="184" y="49"/>
                </a:cubicBezTo>
                <a:cubicBezTo>
                  <a:pt x="204" y="49"/>
                  <a:pt x="224" y="49"/>
                  <a:pt x="245" y="49"/>
                </a:cubicBezTo>
                <a:close/>
                <a:moveTo>
                  <a:pt x="0" y="111"/>
                </a:moveTo>
                <a:cubicBezTo>
                  <a:pt x="0" y="120"/>
                  <a:pt x="0" y="157"/>
                  <a:pt x="0" y="159"/>
                </a:cubicBezTo>
                <a:cubicBezTo>
                  <a:pt x="20" y="159"/>
                  <a:pt x="40" y="159"/>
                  <a:pt x="61" y="159"/>
                </a:cubicBezTo>
                <a:cubicBezTo>
                  <a:pt x="61" y="143"/>
                  <a:pt x="61" y="127"/>
                  <a:pt x="61" y="111"/>
                </a:cubicBezTo>
                <a:cubicBezTo>
                  <a:pt x="40" y="111"/>
                  <a:pt x="20" y="111"/>
                  <a:pt x="0" y="111"/>
                </a:cubicBezTo>
                <a:close/>
                <a:moveTo>
                  <a:pt x="184" y="159"/>
                </a:moveTo>
                <a:cubicBezTo>
                  <a:pt x="193" y="160"/>
                  <a:pt x="242" y="159"/>
                  <a:pt x="245" y="159"/>
                </a:cubicBezTo>
                <a:cubicBezTo>
                  <a:pt x="245" y="143"/>
                  <a:pt x="245" y="127"/>
                  <a:pt x="245" y="111"/>
                </a:cubicBezTo>
                <a:cubicBezTo>
                  <a:pt x="224" y="111"/>
                  <a:pt x="204" y="111"/>
                  <a:pt x="184" y="111"/>
                </a:cubicBezTo>
                <a:cubicBezTo>
                  <a:pt x="184" y="127"/>
                  <a:pt x="184" y="143"/>
                  <a:pt x="184" y="159"/>
                </a:cubicBezTo>
                <a:close/>
              </a:path>
            </a:pathLst>
          </a:custGeom>
          <a:solidFill>
            <a:srgbClr val="FF0000"/>
          </a:solidFill>
          <a:ln>
            <a:noFill/>
          </a:ln>
        </p:spPr>
        <p:txBody>
          <a:bodyPr vert="horz" wrap="square" lIns="119523" tIns="59761" rIns="119523" bIns="59761" numCol="1" anchor="t" anchorCtr="0" compatLnSpc="1">
            <a:prstTxWarp prst="textNoShape">
              <a:avLst/>
            </a:prstTxWarp>
          </a:bodyPr>
          <a:lstStyle/>
          <a:p>
            <a:pPr marL="0" marR="0" lvl="0" indent="0" algn="l" defTabSz="1219126" rtl="0"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FFFFFF"/>
              </a:solidFill>
              <a:effectLst/>
              <a:uLnTx/>
              <a:uFillTx/>
              <a:latin typeface="Segoe UI Semilight"/>
              <a:ea typeface="+mn-ea"/>
              <a:cs typeface="+mn-cs"/>
            </a:endParaRPr>
          </a:p>
        </p:txBody>
      </p:sp>
      <p:pic>
        <p:nvPicPr>
          <p:cNvPr id="11" name="Picture 10">
            <a:extLst>
              <a:ext uri="{FF2B5EF4-FFF2-40B4-BE49-F238E27FC236}">
                <a16:creationId xmlns:a16="http://schemas.microsoft.com/office/drawing/2014/main" id="{9A02C8FD-4168-4491-BE12-8FDE9282F77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182" b="91818" l="9091" r="89773">
                        <a14:foregroundMark x1="69318" y1="71818" x2="69318" y2="71818"/>
                        <a14:foregroundMark x1="22727" y1="8182" x2="22727" y2="8182"/>
                        <a14:foregroundMark x1="85227" y1="91818" x2="85227" y2="91818"/>
                        <a14:foregroundMark x1="30682" y1="28182" x2="30682" y2="28182"/>
                        <a14:foregroundMark x1="30682" y1="38182" x2="30682" y2="38182"/>
                        <a14:foregroundMark x1="30682" y1="28182" x2="30682" y2="28182"/>
                        <a14:foregroundMark x1="29545" y1="26364" x2="29545" y2="26364"/>
                        <a14:foregroundMark x1="17045" y1="17273" x2="17045" y2="17273"/>
                        <a14:foregroundMark x1="19318" y1="25455" x2="19318" y2="25455"/>
                      </a14:backgroundRemoval>
                    </a14:imgEffect>
                  </a14:imgLayer>
                </a14:imgProps>
              </a:ext>
            </a:extLst>
          </a:blip>
          <a:stretch>
            <a:fillRect/>
          </a:stretch>
        </p:blipFill>
        <p:spPr>
          <a:xfrm>
            <a:off x="5627410" y="4953029"/>
            <a:ext cx="391426" cy="489283"/>
          </a:xfrm>
          <a:prstGeom prst="rect">
            <a:avLst/>
          </a:prstGeom>
        </p:spPr>
      </p:pic>
      <p:sp>
        <p:nvSpPr>
          <p:cNvPr id="18" name="Rectangle 17">
            <a:extLst>
              <a:ext uri="{FF2B5EF4-FFF2-40B4-BE49-F238E27FC236}">
                <a16:creationId xmlns:a16="http://schemas.microsoft.com/office/drawing/2014/main" id="{920F1699-C6C1-4242-A06F-C8B116ED1066}"/>
              </a:ext>
            </a:extLst>
          </p:cNvPr>
          <p:cNvSpPr/>
          <p:nvPr/>
        </p:nvSpPr>
        <p:spPr bwMode="gray">
          <a:xfrm>
            <a:off x="5564461" y="2447749"/>
            <a:ext cx="1052454" cy="1856509"/>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grpSp>
        <p:nvGrpSpPr>
          <p:cNvPr id="19" name="Group 18">
            <a:extLst>
              <a:ext uri="{FF2B5EF4-FFF2-40B4-BE49-F238E27FC236}">
                <a16:creationId xmlns:a16="http://schemas.microsoft.com/office/drawing/2014/main" id="{C47769FD-876B-4420-95A6-A4CE528935A3}"/>
              </a:ext>
            </a:extLst>
          </p:cNvPr>
          <p:cNvGrpSpPr/>
          <p:nvPr/>
        </p:nvGrpSpPr>
        <p:grpSpPr>
          <a:xfrm>
            <a:off x="4655198" y="5051160"/>
            <a:ext cx="391427" cy="272508"/>
            <a:chOff x="383923" y="3623667"/>
            <a:chExt cx="626721" cy="377862"/>
          </a:xfrm>
        </p:grpSpPr>
        <p:pic>
          <p:nvPicPr>
            <p:cNvPr id="20" name="Picture 19">
              <a:extLst>
                <a:ext uri="{FF2B5EF4-FFF2-40B4-BE49-F238E27FC236}">
                  <a16:creationId xmlns:a16="http://schemas.microsoft.com/office/drawing/2014/main" id="{9E9F0542-3306-481F-8835-354C46B72E19}"/>
                </a:ext>
              </a:extLst>
            </p:cNvPr>
            <p:cNvPicPr>
              <a:picLocks noChangeAspect="1"/>
            </p:cNvPicPr>
            <p:nvPr/>
          </p:nvPicPr>
          <p:blipFill>
            <a:blip r:embed="rId5"/>
            <a:stretch>
              <a:fillRect/>
            </a:stretch>
          </p:blipFill>
          <p:spPr>
            <a:xfrm>
              <a:off x="688844" y="3679729"/>
              <a:ext cx="321800" cy="321800"/>
            </a:xfrm>
            <a:prstGeom prst="rect">
              <a:avLst/>
            </a:prstGeom>
          </p:spPr>
        </p:pic>
        <p:pic>
          <p:nvPicPr>
            <p:cNvPr id="21" name="Picture 20">
              <a:extLst>
                <a:ext uri="{FF2B5EF4-FFF2-40B4-BE49-F238E27FC236}">
                  <a16:creationId xmlns:a16="http://schemas.microsoft.com/office/drawing/2014/main" id="{E0C2CE7A-24EF-404F-9A81-2E296D454745}"/>
                </a:ext>
              </a:extLst>
            </p:cNvPr>
            <p:cNvPicPr>
              <a:picLocks noChangeAspect="1"/>
            </p:cNvPicPr>
            <p:nvPr/>
          </p:nvPicPr>
          <p:blipFill>
            <a:blip r:embed="rId6">
              <a:duotone>
                <a:srgbClr val="286093">
                  <a:shade val="45000"/>
                  <a:satMod val="135000"/>
                </a:srgbClr>
                <a:prstClr val="white"/>
              </a:duotone>
            </a:blip>
            <a:stretch>
              <a:fillRect/>
            </a:stretch>
          </p:blipFill>
          <p:spPr>
            <a:xfrm>
              <a:off x="383923" y="3623667"/>
              <a:ext cx="356580" cy="256564"/>
            </a:xfrm>
            <a:prstGeom prst="rect">
              <a:avLst/>
            </a:prstGeom>
          </p:spPr>
        </p:pic>
      </p:grpSp>
      <p:sp>
        <p:nvSpPr>
          <p:cNvPr id="22" name="TextBox 21">
            <a:extLst>
              <a:ext uri="{FF2B5EF4-FFF2-40B4-BE49-F238E27FC236}">
                <a16:creationId xmlns:a16="http://schemas.microsoft.com/office/drawing/2014/main" id="{BE7BE3D2-4725-43F2-B4D0-A36F2600176C}"/>
              </a:ext>
            </a:extLst>
          </p:cNvPr>
          <p:cNvSpPr txBox="1"/>
          <p:nvPr/>
        </p:nvSpPr>
        <p:spPr>
          <a:xfrm>
            <a:off x="4544226" y="5373786"/>
            <a:ext cx="805137"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VPN Client</a:t>
            </a:r>
          </a:p>
        </p:txBody>
      </p:sp>
      <p:pic>
        <p:nvPicPr>
          <p:cNvPr id="23" name="Picture 22">
            <a:extLst>
              <a:ext uri="{FF2B5EF4-FFF2-40B4-BE49-F238E27FC236}">
                <a16:creationId xmlns:a16="http://schemas.microsoft.com/office/drawing/2014/main" id="{E052D2BD-9714-490D-A147-C7036444C729}"/>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0" b="100000" l="6452" r="100000">
                        <a14:foregroundMark x1="45161" y1="77941" x2="45161" y2="77941"/>
                        <a14:foregroundMark x1="54839" y1="26471" x2="54839" y2="26471"/>
                      </a14:backgroundRemoval>
                    </a14:imgEffect>
                  </a14:imgLayer>
                </a14:imgProps>
              </a:ext>
            </a:extLst>
          </a:blip>
          <a:stretch>
            <a:fillRect/>
          </a:stretch>
        </p:blipFill>
        <p:spPr>
          <a:xfrm>
            <a:off x="6926704" y="4997614"/>
            <a:ext cx="202730" cy="444698"/>
          </a:xfrm>
          <a:prstGeom prst="rect">
            <a:avLst/>
          </a:prstGeom>
        </p:spPr>
      </p:pic>
      <p:sp>
        <p:nvSpPr>
          <p:cNvPr id="17" name="TextBox 16">
            <a:extLst>
              <a:ext uri="{FF2B5EF4-FFF2-40B4-BE49-F238E27FC236}">
                <a16:creationId xmlns:a16="http://schemas.microsoft.com/office/drawing/2014/main" id="{B41BE143-6287-4900-9062-1A451E87B3E4}"/>
              </a:ext>
            </a:extLst>
          </p:cNvPr>
          <p:cNvSpPr txBox="1"/>
          <p:nvPr/>
        </p:nvSpPr>
        <p:spPr>
          <a:xfrm>
            <a:off x="5401190" y="5366555"/>
            <a:ext cx="895693"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Network HQ</a:t>
            </a:r>
          </a:p>
        </p:txBody>
      </p:sp>
      <p:sp>
        <p:nvSpPr>
          <p:cNvPr id="24" name="TextBox 23">
            <a:extLst>
              <a:ext uri="{FF2B5EF4-FFF2-40B4-BE49-F238E27FC236}">
                <a16:creationId xmlns:a16="http://schemas.microsoft.com/office/drawing/2014/main" id="{D15AD341-E17C-4A62-976F-62B4DB168DED}"/>
              </a:ext>
            </a:extLst>
          </p:cNvPr>
          <p:cNvSpPr txBox="1"/>
          <p:nvPr/>
        </p:nvSpPr>
        <p:spPr>
          <a:xfrm>
            <a:off x="6614280" y="5367725"/>
            <a:ext cx="989945"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Network Site 2</a:t>
            </a:r>
          </a:p>
        </p:txBody>
      </p:sp>
      <p:sp>
        <p:nvSpPr>
          <p:cNvPr id="26" name="TextBox 25">
            <a:extLst>
              <a:ext uri="{FF2B5EF4-FFF2-40B4-BE49-F238E27FC236}">
                <a16:creationId xmlns:a16="http://schemas.microsoft.com/office/drawing/2014/main" id="{92635DA4-390C-4E4E-8CF2-0DC00A8418DC}"/>
              </a:ext>
            </a:extLst>
          </p:cNvPr>
          <p:cNvSpPr txBox="1"/>
          <p:nvPr/>
        </p:nvSpPr>
        <p:spPr>
          <a:xfrm>
            <a:off x="5449591" y="4084139"/>
            <a:ext cx="932031" cy="246221"/>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Hub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27" name="Picture 26">
            <a:extLst>
              <a:ext uri="{FF2B5EF4-FFF2-40B4-BE49-F238E27FC236}">
                <a16:creationId xmlns:a16="http://schemas.microsoft.com/office/drawing/2014/main" id="{3D60D152-AC32-40AC-B8C8-0ADE1A83B6C2}"/>
              </a:ext>
            </a:extLst>
          </p:cNvPr>
          <p:cNvPicPr>
            <a:picLocks noChangeAspect="1"/>
          </p:cNvPicPr>
          <p:nvPr/>
        </p:nvPicPr>
        <p:blipFill>
          <a:blip r:embed="rId9"/>
          <a:stretch>
            <a:fillRect/>
          </a:stretch>
        </p:blipFill>
        <p:spPr>
          <a:xfrm>
            <a:off x="6419381" y="2402612"/>
            <a:ext cx="355763" cy="205441"/>
          </a:xfrm>
          <a:prstGeom prst="rect">
            <a:avLst/>
          </a:prstGeom>
        </p:spPr>
      </p:pic>
      <p:sp>
        <p:nvSpPr>
          <p:cNvPr id="29" name="Rectangle 28">
            <a:extLst>
              <a:ext uri="{FF2B5EF4-FFF2-40B4-BE49-F238E27FC236}">
                <a16:creationId xmlns:a16="http://schemas.microsoft.com/office/drawing/2014/main" id="{022415F7-B200-4ED9-B6E2-82342F009246}"/>
              </a:ext>
            </a:extLst>
          </p:cNvPr>
          <p:cNvSpPr/>
          <p:nvPr/>
        </p:nvSpPr>
        <p:spPr bwMode="gray">
          <a:xfrm>
            <a:off x="5703709" y="3613902"/>
            <a:ext cx="749054" cy="40713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31" name="TextBox 30">
            <a:extLst>
              <a:ext uri="{FF2B5EF4-FFF2-40B4-BE49-F238E27FC236}">
                <a16:creationId xmlns:a16="http://schemas.microsoft.com/office/drawing/2014/main" id="{BFADDEA8-1D47-477A-9F5F-266EC8308B49}"/>
              </a:ext>
            </a:extLst>
          </p:cNvPr>
          <p:cNvSpPr txBox="1"/>
          <p:nvPr/>
        </p:nvSpPr>
        <p:spPr>
          <a:xfrm>
            <a:off x="5572139" y="3386538"/>
            <a:ext cx="1018359"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Hub Subnets</a:t>
            </a:r>
          </a:p>
        </p:txBody>
      </p:sp>
      <p:sp>
        <p:nvSpPr>
          <p:cNvPr id="36" name="TextBox 35">
            <a:extLst>
              <a:ext uri="{FF2B5EF4-FFF2-40B4-BE49-F238E27FC236}">
                <a16:creationId xmlns:a16="http://schemas.microsoft.com/office/drawing/2014/main" id="{052EB0B5-E71F-44AD-B0C6-5EE9DD774750}"/>
              </a:ext>
            </a:extLst>
          </p:cNvPr>
          <p:cNvSpPr txBox="1"/>
          <p:nvPr/>
        </p:nvSpPr>
        <p:spPr>
          <a:xfrm>
            <a:off x="4853353" y="4632283"/>
            <a:ext cx="805137"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P2S VPN Tunnel</a:t>
            </a:r>
          </a:p>
        </p:txBody>
      </p:sp>
      <p:sp>
        <p:nvSpPr>
          <p:cNvPr id="38" name="TextBox 37">
            <a:extLst>
              <a:ext uri="{FF2B5EF4-FFF2-40B4-BE49-F238E27FC236}">
                <a16:creationId xmlns:a16="http://schemas.microsoft.com/office/drawing/2014/main" id="{A16138F2-B5F3-4894-A764-C53762EC0409}"/>
              </a:ext>
            </a:extLst>
          </p:cNvPr>
          <p:cNvSpPr txBox="1"/>
          <p:nvPr/>
        </p:nvSpPr>
        <p:spPr>
          <a:xfrm flipH="1">
            <a:off x="6286928" y="4632995"/>
            <a:ext cx="805137"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S2S VPN</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Tunnel</a:t>
            </a:r>
          </a:p>
        </p:txBody>
      </p:sp>
      <p:sp>
        <p:nvSpPr>
          <p:cNvPr id="45" name="TextBox 44">
            <a:extLst>
              <a:ext uri="{FF2B5EF4-FFF2-40B4-BE49-F238E27FC236}">
                <a16:creationId xmlns:a16="http://schemas.microsoft.com/office/drawing/2014/main" id="{05DB8FEA-3111-4BC9-9DB7-7DDE5A563C9B}"/>
              </a:ext>
            </a:extLst>
          </p:cNvPr>
          <p:cNvSpPr txBox="1"/>
          <p:nvPr/>
        </p:nvSpPr>
        <p:spPr>
          <a:xfrm>
            <a:off x="5711895" y="3649157"/>
            <a:ext cx="771307"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Gateway</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Subnet</a:t>
            </a:r>
          </a:p>
        </p:txBody>
      </p:sp>
      <p:grpSp>
        <p:nvGrpSpPr>
          <p:cNvPr id="59" name="Group 58">
            <a:extLst>
              <a:ext uri="{FF2B5EF4-FFF2-40B4-BE49-F238E27FC236}">
                <a16:creationId xmlns:a16="http://schemas.microsoft.com/office/drawing/2014/main" id="{87DF0073-8FFD-478E-8BEC-65E08510AAF0}"/>
              </a:ext>
            </a:extLst>
          </p:cNvPr>
          <p:cNvGrpSpPr/>
          <p:nvPr/>
        </p:nvGrpSpPr>
        <p:grpSpPr>
          <a:xfrm>
            <a:off x="5632615" y="2856708"/>
            <a:ext cx="394770" cy="508388"/>
            <a:chOff x="8387775" y="1758563"/>
            <a:chExt cx="394770" cy="508388"/>
          </a:xfrm>
        </p:grpSpPr>
        <p:sp>
          <p:nvSpPr>
            <p:cNvPr id="60" name="Rectangle 59">
              <a:extLst>
                <a:ext uri="{FF2B5EF4-FFF2-40B4-BE49-F238E27FC236}">
                  <a16:creationId xmlns:a16="http://schemas.microsoft.com/office/drawing/2014/main" id="{E9582BCE-BE5F-44D0-95D0-C367DBB33DE0}"/>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61" name="Picture 60">
              <a:extLst>
                <a:ext uri="{FF2B5EF4-FFF2-40B4-BE49-F238E27FC236}">
                  <a16:creationId xmlns:a16="http://schemas.microsoft.com/office/drawing/2014/main" id="{21F68E12-C405-46D5-8F2E-ADF164156673}"/>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62" name="Picture 61">
              <a:extLst>
                <a:ext uri="{FF2B5EF4-FFF2-40B4-BE49-F238E27FC236}">
                  <a16:creationId xmlns:a16="http://schemas.microsoft.com/office/drawing/2014/main" id="{115CD3CB-9823-46EF-817F-9CCA1B069D93}"/>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63" name="Group 62">
            <a:extLst>
              <a:ext uri="{FF2B5EF4-FFF2-40B4-BE49-F238E27FC236}">
                <a16:creationId xmlns:a16="http://schemas.microsoft.com/office/drawing/2014/main" id="{EE2E878D-47B4-40CB-AF3C-CE558BED0461}"/>
              </a:ext>
            </a:extLst>
          </p:cNvPr>
          <p:cNvGrpSpPr/>
          <p:nvPr/>
        </p:nvGrpSpPr>
        <p:grpSpPr>
          <a:xfrm>
            <a:off x="6146380" y="2842721"/>
            <a:ext cx="394770" cy="508388"/>
            <a:chOff x="8387775" y="1758563"/>
            <a:chExt cx="394770" cy="508388"/>
          </a:xfrm>
        </p:grpSpPr>
        <p:sp>
          <p:nvSpPr>
            <p:cNvPr id="64" name="Rectangle 63">
              <a:extLst>
                <a:ext uri="{FF2B5EF4-FFF2-40B4-BE49-F238E27FC236}">
                  <a16:creationId xmlns:a16="http://schemas.microsoft.com/office/drawing/2014/main" id="{3E871869-EFCB-4481-A97D-D694394239F2}"/>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65" name="Picture 64">
              <a:extLst>
                <a:ext uri="{FF2B5EF4-FFF2-40B4-BE49-F238E27FC236}">
                  <a16:creationId xmlns:a16="http://schemas.microsoft.com/office/drawing/2014/main" id="{A758ED68-C7AF-497C-8904-B8A4BECFB382}"/>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66" name="Picture 65">
              <a:extLst>
                <a:ext uri="{FF2B5EF4-FFF2-40B4-BE49-F238E27FC236}">
                  <a16:creationId xmlns:a16="http://schemas.microsoft.com/office/drawing/2014/main" id="{A14AB632-0132-46B3-B27F-E0DD5DD0C3E7}"/>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40" name="Group 39">
            <a:extLst>
              <a:ext uri="{FF2B5EF4-FFF2-40B4-BE49-F238E27FC236}">
                <a16:creationId xmlns:a16="http://schemas.microsoft.com/office/drawing/2014/main" id="{A9C4D088-9C24-40E3-B81A-2447D1D01015}"/>
              </a:ext>
            </a:extLst>
          </p:cNvPr>
          <p:cNvGrpSpPr/>
          <p:nvPr/>
        </p:nvGrpSpPr>
        <p:grpSpPr>
          <a:xfrm>
            <a:off x="3752892" y="1794166"/>
            <a:ext cx="1285424" cy="1086659"/>
            <a:chOff x="2925302" y="1860933"/>
            <a:chExt cx="1285424" cy="1086659"/>
          </a:xfrm>
        </p:grpSpPr>
        <p:sp>
          <p:nvSpPr>
            <p:cNvPr id="83" name="Rectangle 82">
              <a:extLst>
                <a:ext uri="{FF2B5EF4-FFF2-40B4-BE49-F238E27FC236}">
                  <a16:creationId xmlns:a16="http://schemas.microsoft.com/office/drawing/2014/main" id="{F9B05C1D-C2D5-40CF-9A6B-C95F7A5A6AC9}"/>
                </a:ext>
              </a:extLst>
            </p:cNvPr>
            <p:cNvSpPr/>
            <p:nvPr/>
          </p:nvSpPr>
          <p:spPr bwMode="gray">
            <a:xfrm>
              <a:off x="2932793" y="1860933"/>
              <a:ext cx="1143305" cy="1030580"/>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84" name="Rectangle 83">
              <a:extLst>
                <a:ext uri="{FF2B5EF4-FFF2-40B4-BE49-F238E27FC236}">
                  <a16:creationId xmlns:a16="http://schemas.microsoft.com/office/drawing/2014/main" id="{96708C70-5C41-4B6A-96D7-68AF7B9625AB}"/>
                </a:ext>
              </a:extLst>
            </p:cNvPr>
            <p:cNvSpPr/>
            <p:nvPr/>
          </p:nvSpPr>
          <p:spPr>
            <a:xfrm>
              <a:off x="3049407" y="2656134"/>
              <a:ext cx="1055696" cy="24622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2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pic>
          <p:nvPicPr>
            <p:cNvPr id="85" name="Picture 84">
              <a:extLst>
                <a:ext uri="{FF2B5EF4-FFF2-40B4-BE49-F238E27FC236}">
                  <a16:creationId xmlns:a16="http://schemas.microsoft.com/office/drawing/2014/main" id="{B02E64DE-36E5-4571-A8D9-CF521F36E92E}"/>
                </a:ext>
              </a:extLst>
            </p:cNvPr>
            <p:cNvPicPr>
              <a:picLocks noChangeAspect="1"/>
            </p:cNvPicPr>
            <p:nvPr/>
          </p:nvPicPr>
          <p:blipFill>
            <a:blip r:embed="rId9"/>
            <a:stretch>
              <a:fillRect/>
            </a:stretch>
          </p:blipFill>
          <p:spPr>
            <a:xfrm>
              <a:off x="3927214" y="2783874"/>
              <a:ext cx="283512" cy="163718"/>
            </a:xfrm>
            <a:prstGeom prst="rect">
              <a:avLst/>
            </a:prstGeom>
          </p:spPr>
        </p:pic>
        <p:sp>
          <p:nvSpPr>
            <p:cNvPr id="90" name="TextBox 89">
              <a:extLst>
                <a:ext uri="{FF2B5EF4-FFF2-40B4-BE49-F238E27FC236}">
                  <a16:creationId xmlns:a16="http://schemas.microsoft.com/office/drawing/2014/main" id="{AA4782B3-4A46-42D5-8C4B-0A6E5E8EA158}"/>
                </a:ext>
              </a:extLst>
            </p:cNvPr>
            <p:cNvSpPr txBox="1"/>
            <p:nvPr/>
          </p:nvSpPr>
          <p:spPr>
            <a:xfrm>
              <a:off x="2925302" y="2481052"/>
              <a:ext cx="120547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Spoke 1 Subnets</a:t>
              </a:r>
            </a:p>
          </p:txBody>
        </p:sp>
        <p:grpSp>
          <p:nvGrpSpPr>
            <p:cNvPr id="91" name="Group 90">
              <a:extLst>
                <a:ext uri="{FF2B5EF4-FFF2-40B4-BE49-F238E27FC236}">
                  <a16:creationId xmlns:a16="http://schemas.microsoft.com/office/drawing/2014/main" id="{683EB760-3904-453F-8872-6478E8F9DA18}"/>
                </a:ext>
              </a:extLst>
            </p:cNvPr>
            <p:cNvGrpSpPr/>
            <p:nvPr/>
          </p:nvGrpSpPr>
          <p:grpSpPr>
            <a:xfrm>
              <a:off x="3106964" y="1984876"/>
              <a:ext cx="394770" cy="508388"/>
              <a:chOff x="8387775" y="1758563"/>
              <a:chExt cx="394770" cy="508388"/>
            </a:xfrm>
          </p:grpSpPr>
          <p:sp>
            <p:nvSpPr>
              <p:cNvPr id="92" name="Rectangle 91">
                <a:extLst>
                  <a:ext uri="{FF2B5EF4-FFF2-40B4-BE49-F238E27FC236}">
                    <a16:creationId xmlns:a16="http://schemas.microsoft.com/office/drawing/2014/main" id="{4E15BA8D-7762-43FD-A6B1-CBA10A496B73}"/>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93" name="Picture 92">
                <a:extLst>
                  <a:ext uri="{FF2B5EF4-FFF2-40B4-BE49-F238E27FC236}">
                    <a16:creationId xmlns:a16="http://schemas.microsoft.com/office/drawing/2014/main" id="{49C7C74B-428A-4B3E-902F-7FD751430A54}"/>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94" name="Picture 93">
                <a:extLst>
                  <a:ext uri="{FF2B5EF4-FFF2-40B4-BE49-F238E27FC236}">
                    <a16:creationId xmlns:a16="http://schemas.microsoft.com/office/drawing/2014/main" id="{C6FEEBA9-6FA5-40FF-BBD5-56559AC241B0}"/>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95" name="Group 94">
              <a:extLst>
                <a:ext uri="{FF2B5EF4-FFF2-40B4-BE49-F238E27FC236}">
                  <a16:creationId xmlns:a16="http://schemas.microsoft.com/office/drawing/2014/main" id="{28C43172-1A69-473A-B2E0-8FA826E33EF3}"/>
                </a:ext>
              </a:extLst>
            </p:cNvPr>
            <p:cNvGrpSpPr/>
            <p:nvPr/>
          </p:nvGrpSpPr>
          <p:grpSpPr>
            <a:xfrm>
              <a:off x="3584583" y="1989820"/>
              <a:ext cx="394770" cy="508388"/>
              <a:chOff x="8387775" y="1758563"/>
              <a:chExt cx="394770" cy="508388"/>
            </a:xfrm>
          </p:grpSpPr>
          <p:sp>
            <p:nvSpPr>
              <p:cNvPr id="96" name="Rectangle 95">
                <a:extLst>
                  <a:ext uri="{FF2B5EF4-FFF2-40B4-BE49-F238E27FC236}">
                    <a16:creationId xmlns:a16="http://schemas.microsoft.com/office/drawing/2014/main" id="{CA9E2263-3BA8-49AD-91DB-E8736ADB4BC3}"/>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97" name="Picture 96">
                <a:extLst>
                  <a:ext uri="{FF2B5EF4-FFF2-40B4-BE49-F238E27FC236}">
                    <a16:creationId xmlns:a16="http://schemas.microsoft.com/office/drawing/2014/main" id="{39FA575B-FF00-45C0-BA11-A97D2CF87BA4}"/>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98" name="Picture 97">
                <a:extLst>
                  <a:ext uri="{FF2B5EF4-FFF2-40B4-BE49-F238E27FC236}">
                    <a16:creationId xmlns:a16="http://schemas.microsoft.com/office/drawing/2014/main" id="{E466B441-74D3-4942-991C-D8D19E4614CE}"/>
                  </a:ext>
                </a:extLst>
              </p:cNvPr>
              <p:cNvPicPr>
                <a:picLocks noChangeAspect="1"/>
              </p:cNvPicPr>
              <p:nvPr/>
            </p:nvPicPr>
            <p:blipFill>
              <a:blip r:embed="rId10"/>
              <a:stretch>
                <a:fillRect/>
              </a:stretch>
            </p:blipFill>
            <p:spPr>
              <a:xfrm>
                <a:off x="8470624" y="1780889"/>
                <a:ext cx="229069" cy="229068"/>
              </a:xfrm>
              <a:prstGeom prst="rect">
                <a:avLst/>
              </a:prstGeom>
            </p:spPr>
          </p:pic>
        </p:grpSp>
      </p:grpSp>
      <p:cxnSp>
        <p:nvCxnSpPr>
          <p:cNvPr id="116" name="Straight Arrow Connector 115">
            <a:extLst>
              <a:ext uri="{FF2B5EF4-FFF2-40B4-BE49-F238E27FC236}">
                <a16:creationId xmlns:a16="http://schemas.microsoft.com/office/drawing/2014/main" id="{DD0CE7AE-5C51-4ED5-97B1-596B10DB6716}"/>
              </a:ext>
            </a:extLst>
          </p:cNvPr>
          <p:cNvCxnSpPr>
            <a:cxnSpLocks/>
          </p:cNvCxnSpPr>
          <p:nvPr/>
        </p:nvCxnSpPr>
        <p:spPr>
          <a:xfrm>
            <a:off x="6060269" y="1937954"/>
            <a:ext cx="0" cy="493007"/>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36B858EF-8716-4278-AC0C-74D26986B1B8}"/>
              </a:ext>
            </a:extLst>
          </p:cNvPr>
          <p:cNvCxnSpPr>
            <a:cxnSpLocks/>
          </p:cNvCxnSpPr>
          <p:nvPr/>
        </p:nvCxnSpPr>
        <p:spPr>
          <a:xfrm>
            <a:off x="6153021" y="1937954"/>
            <a:ext cx="0" cy="491094"/>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59FBA8CB-73CA-41CF-BA10-ED994F432603}"/>
              </a:ext>
            </a:extLst>
          </p:cNvPr>
          <p:cNvPicPr>
            <a:picLocks noChangeAspect="1"/>
          </p:cNvPicPr>
          <p:nvPr/>
        </p:nvPicPr>
        <p:blipFill>
          <a:blip r:embed="rId11"/>
          <a:stretch>
            <a:fillRect/>
          </a:stretch>
        </p:blipFill>
        <p:spPr>
          <a:xfrm>
            <a:off x="6095783" y="2133279"/>
            <a:ext cx="115435" cy="104472"/>
          </a:xfrm>
          <a:prstGeom prst="rect">
            <a:avLst/>
          </a:prstGeom>
        </p:spPr>
      </p:pic>
      <p:pic>
        <p:nvPicPr>
          <p:cNvPr id="119" name="Picture 118">
            <a:extLst>
              <a:ext uri="{FF2B5EF4-FFF2-40B4-BE49-F238E27FC236}">
                <a16:creationId xmlns:a16="http://schemas.microsoft.com/office/drawing/2014/main" id="{80378507-551F-457E-91DA-3BE9CFB0D1F3}"/>
              </a:ext>
            </a:extLst>
          </p:cNvPr>
          <p:cNvPicPr>
            <a:picLocks noChangeAspect="1"/>
          </p:cNvPicPr>
          <p:nvPr/>
        </p:nvPicPr>
        <p:blipFill>
          <a:blip r:embed="rId12"/>
          <a:stretch>
            <a:fillRect/>
          </a:stretch>
        </p:blipFill>
        <p:spPr>
          <a:xfrm>
            <a:off x="6143150" y="2482278"/>
            <a:ext cx="314965" cy="314965"/>
          </a:xfrm>
          <a:prstGeom prst="rect">
            <a:avLst/>
          </a:prstGeom>
        </p:spPr>
      </p:pic>
      <p:grpSp>
        <p:nvGrpSpPr>
          <p:cNvPr id="121" name="Group 120">
            <a:extLst>
              <a:ext uri="{FF2B5EF4-FFF2-40B4-BE49-F238E27FC236}">
                <a16:creationId xmlns:a16="http://schemas.microsoft.com/office/drawing/2014/main" id="{9E44E192-9A8A-4F4D-ABA4-4BC5EEF3B864}"/>
              </a:ext>
            </a:extLst>
          </p:cNvPr>
          <p:cNvGrpSpPr/>
          <p:nvPr/>
        </p:nvGrpSpPr>
        <p:grpSpPr>
          <a:xfrm>
            <a:off x="5888300" y="1520697"/>
            <a:ext cx="418495" cy="406094"/>
            <a:chOff x="11105601" y="3231122"/>
            <a:chExt cx="348212" cy="337894"/>
          </a:xfrm>
        </p:grpSpPr>
        <p:sp>
          <p:nvSpPr>
            <p:cNvPr id="123" name="globe_2">
              <a:extLst>
                <a:ext uri="{FF2B5EF4-FFF2-40B4-BE49-F238E27FC236}">
                  <a16:creationId xmlns:a16="http://schemas.microsoft.com/office/drawing/2014/main" id="{EB4DE203-232A-4B62-91A0-6C34DF0DB7D9}"/>
                </a:ext>
              </a:extLst>
            </p:cNvPr>
            <p:cNvSpPr>
              <a:spLocks noChangeAspect="1" noEditPoints="1"/>
            </p:cNvSpPr>
            <p:nvPr/>
          </p:nvSpPr>
          <p:spPr bwMode="auto">
            <a:xfrm>
              <a:off x="11105601" y="3231122"/>
              <a:ext cx="348212" cy="33789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9050" cap="flat">
              <a:solidFill>
                <a:schemeClr val="accent3">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125" name="Straight Connector 124">
              <a:extLst>
                <a:ext uri="{FF2B5EF4-FFF2-40B4-BE49-F238E27FC236}">
                  <a16:creationId xmlns:a16="http://schemas.microsoft.com/office/drawing/2014/main" id="{6B362452-B726-498B-A7BA-FD790A9B7B8B}"/>
                </a:ext>
              </a:extLst>
            </p:cNvPr>
            <p:cNvCxnSpPr>
              <a:cxnSpLocks/>
              <a:stCxn id="123" idx="1"/>
              <a:endCxn id="123" idx="3"/>
            </p:cNvCxnSpPr>
            <p:nvPr/>
          </p:nvCxnSpPr>
          <p:spPr>
            <a:xfrm>
              <a:off x="11280227" y="3231122"/>
              <a:ext cx="0" cy="337894"/>
            </a:xfrm>
            <a:prstGeom prst="line">
              <a:avLst/>
            </a:prstGeom>
            <a:noFill/>
            <a:ln w="19050" cap="flat">
              <a:solidFill>
                <a:schemeClr val="accent3">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26" name="Group 125">
            <a:extLst>
              <a:ext uri="{FF2B5EF4-FFF2-40B4-BE49-F238E27FC236}">
                <a16:creationId xmlns:a16="http://schemas.microsoft.com/office/drawing/2014/main" id="{9BE80732-5523-425A-AABE-F7140890181B}"/>
              </a:ext>
            </a:extLst>
          </p:cNvPr>
          <p:cNvGrpSpPr/>
          <p:nvPr/>
        </p:nvGrpSpPr>
        <p:grpSpPr>
          <a:xfrm>
            <a:off x="3752892" y="3259694"/>
            <a:ext cx="1285424" cy="1086659"/>
            <a:chOff x="2925302" y="1860933"/>
            <a:chExt cx="1285424" cy="1086659"/>
          </a:xfrm>
        </p:grpSpPr>
        <p:sp>
          <p:nvSpPr>
            <p:cNvPr id="127" name="Rectangle 126">
              <a:extLst>
                <a:ext uri="{FF2B5EF4-FFF2-40B4-BE49-F238E27FC236}">
                  <a16:creationId xmlns:a16="http://schemas.microsoft.com/office/drawing/2014/main" id="{CB620FAF-258C-4E16-ADAD-E5FEAB6D4378}"/>
                </a:ext>
              </a:extLst>
            </p:cNvPr>
            <p:cNvSpPr/>
            <p:nvPr/>
          </p:nvSpPr>
          <p:spPr bwMode="gray">
            <a:xfrm>
              <a:off x="2932793" y="1860933"/>
              <a:ext cx="1143305" cy="1030580"/>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129" name="Rectangle 128">
              <a:extLst>
                <a:ext uri="{FF2B5EF4-FFF2-40B4-BE49-F238E27FC236}">
                  <a16:creationId xmlns:a16="http://schemas.microsoft.com/office/drawing/2014/main" id="{CB9DEEA7-22EA-4F73-99EC-B9092CDAB0B6}"/>
                </a:ext>
              </a:extLst>
            </p:cNvPr>
            <p:cNvSpPr/>
            <p:nvPr/>
          </p:nvSpPr>
          <p:spPr>
            <a:xfrm>
              <a:off x="3049407" y="2656134"/>
              <a:ext cx="1055696" cy="24622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2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pic>
          <p:nvPicPr>
            <p:cNvPr id="130" name="Picture 129">
              <a:extLst>
                <a:ext uri="{FF2B5EF4-FFF2-40B4-BE49-F238E27FC236}">
                  <a16:creationId xmlns:a16="http://schemas.microsoft.com/office/drawing/2014/main" id="{5FDD8C32-7A2C-4E27-B760-34D182B48218}"/>
                </a:ext>
              </a:extLst>
            </p:cNvPr>
            <p:cNvPicPr>
              <a:picLocks noChangeAspect="1"/>
            </p:cNvPicPr>
            <p:nvPr/>
          </p:nvPicPr>
          <p:blipFill>
            <a:blip r:embed="rId9"/>
            <a:stretch>
              <a:fillRect/>
            </a:stretch>
          </p:blipFill>
          <p:spPr>
            <a:xfrm>
              <a:off x="3927214" y="2783874"/>
              <a:ext cx="283512" cy="163718"/>
            </a:xfrm>
            <a:prstGeom prst="rect">
              <a:avLst/>
            </a:prstGeom>
          </p:spPr>
        </p:pic>
        <p:sp>
          <p:nvSpPr>
            <p:cNvPr id="131" name="TextBox 130">
              <a:extLst>
                <a:ext uri="{FF2B5EF4-FFF2-40B4-BE49-F238E27FC236}">
                  <a16:creationId xmlns:a16="http://schemas.microsoft.com/office/drawing/2014/main" id="{7CB04081-7EDB-4859-8609-7DE094B76F08}"/>
                </a:ext>
              </a:extLst>
            </p:cNvPr>
            <p:cNvSpPr txBox="1"/>
            <p:nvPr/>
          </p:nvSpPr>
          <p:spPr>
            <a:xfrm>
              <a:off x="2925302" y="2481052"/>
              <a:ext cx="120547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Spoke 2 Subnets</a:t>
              </a:r>
            </a:p>
          </p:txBody>
        </p:sp>
        <p:grpSp>
          <p:nvGrpSpPr>
            <p:cNvPr id="132" name="Group 131">
              <a:extLst>
                <a:ext uri="{FF2B5EF4-FFF2-40B4-BE49-F238E27FC236}">
                  <a16:creationId xmlns:a16="http://schemas.microsoft.com/office/drawing/2014/main" id="{D314D98A-5E24-49CA-8BFF-3ED827CE1DC9}"/>
                </a:ext>
              </a:extLst>
            </p:cNvPr>
            <p:cNvGrpSpPr/>
            <p:nvPr/>
          </p:nvGrpSpPr>
          <p:grpSpPr>
            <a:xfrm>
              <a:off x="3106964" y="1984876"/>
              <a:ext cx="394770" cy="508388"/>
              <a:chOff x="8387775" y="1758563"/>
              <a:chExt cx="394770" cy="508388"/>
            </a:xfrm>
          </p:grpSpPr>
          <p:sp>
            <p:nvSpPr>
              <p:cNvPr id="137" name="Rectangle 136">
                <a:extLst>
                  <a:ext uri="{FF2B5EF4-FFF2-40B4-BE49-F238E27FC236}">
                    <a16:creationId xmlns:a16="http://schemas.microsoft.com/office/drawing/2014/main" id="{D3594697-B53D-4884-8D9F-FF68B97328A6}"/>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138" name="Picture 137">
                <a:extLst>
                  <a:ext uri="{FF2B5EF4-FFF2-40B4-BE49-F238E27FC236}">
                    <a16:creationId xmlns:a16="http://schemas.microsoft.com/office/drawing/2014/main" id="{7E0C842A-9214-45FA-8CDB-689A6C116AB8}"/>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139" name="Picture 138">
                <a:extLst>
                  <a:ext uri="{FF2B5EF4-FFF2-40B4-BE49-F238E27FC236}">
                    <a16:creationId xmlns:a16="http://schemas.microsoft.com/office/drawing/2014/main" id="{C97A7852-8DFE-45EA-BF0D-7730B6FCABAB}"/>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133" name="Group 132">
              <a:extLst>
                <a:ext uri="{FF2B5EF4-FFF2-40B4-BE49-F238E27FC236}">
                  <a16:creationId xmlns:a16="http://schemas.microsoft.com/office/drawing/2014/main" id="{3934172C-E728-45C5-A156-9302A071BC8D}"/>
                </a:ext>
              </a:extLst>
            </p:cNvPr>
            <p:cNvGrpSpPr/>
            <p:nvPr/>
          </p:nvGrpSpPr>
          <p:grpSpPr>
            <a:xfrm>
              <a:off x="3584583" y="1989820"/>
              <a:ext cx="394770" cy="508388"/>
              <a:chOff x="8387775" y="1758563"/>
              <a:chExt cx="394770" cy="508388"/>
            </a:xfrm>
          </p:grpSpPr>
          <p:sp>
            <p:nvSpPr>
              <p:cNvPr id="134" name="Rectangle 133">
                <a:extLst>
                  <a:ext uri="{FF2B5EF4-FFF2-40B4-BE49-F238E27FC236}">
                    <a16:creationId xmlns:a16="http://schemas.microsoft.com/office/drawing/2014/main" id="{E61663A4-2410-43AC-ABB7-9EAA28EA2DD2}"/>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135" name="Picture 134">
                <a:extLst>
                  <a:ext uri="{FF2B5EF4-FFF2-40B4-BE49-F238E27FC236}">
                    <a16:creationId xmlns:a16="http://schemas.microsoft.com/office/drawing/2014/main" id="{8D451AED-294C-4971-B41D-5F9EE823BC67}"/>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136" name="Picture 135">
                <a:extLst>
                  <a:ext uri="{FF2B5EF4-FFF2-40B4-BE49-F238E27FC236}">
                    <a16:creationId xmlns:a16="http://schemas.microsoft.com/office/drawing/2014/main" id="{D607EEB8-50FB-4808-8B1B-1F4A46A58B21}"/>
                  </a:ext>
                </a:extLst>
              </p:cNvPr>
              <p:cNvPicPr>
                <a:picLocks noChangeAspect="1"/>
              </p:cNvPicPr>
              <p:nvPr/>
            </p:nvPicPr>
            <p:blipFill>
              <a:blip r:embed="rId10"/>
              <a:stretch>
                <a:fillRect/>
              </a:stretch>
            </p:blipFill>
            <p:spPr>
              <a:xfrm>
                <a:off x="8470624" y="1780889"/>
                <a:ext cx="229069" cy="229068"/>
              </a:xfrm>
              <a:prstGeom prst="rect">
                <a:avLst/>
              </a:prstGeom>
            </p:spPr>
          </p:pic>
        </p:grpSp>
      </p:grpSp>
      <p:grpSp>
        <p:nvGrpSpPr>
          <p:cNvPr id="166" name="Group 165">
            <a:extLst>
              <a:ext uri="{FF2B5EF4-FFF2-40B4-BE49-F238E27FC236}">
                <a16:creationId xmlns:a16="http://schemas.microsoft.com/office/drawing/2014/main" id="{C888BEE2-31A1-4E98-BC10-8AF6FA25EE92}"/>
              </a:ext>
            </a:extLst>
          </p:cNvPr>
          <p:cNvGrpSpPr/>
          <p:nvPr/>
        </p:nvGrpSpPr>
        <p:grpSpPr>
          <a:xfrm>
            <a:off x="7256345" y="1792375"/>
            <a:ext cx="1285424" cy="1086659"/>
            <a:chOff x="2925302" y="1860933"/>
            <a:chExt cx="1285424" cy="1086659"/>
          </a:xfrm>
        </p:grpSpPr>
        <p:sp>
          <p:nvSpPr>
            <p:cNvPr id="167" name="Rectangle 166">
              <a:extLst>
                <a:ext uri="{FF2B5EF4-FFF2-40B4-BE49-F238E27FC236}">
                  <a16:creationId xmlns:a16="http://schemas.microsoft.com/office/drawing/2014/main" id="{A9F59B14-1477-4E70-B46F-58FBC85CE420}"/>
                </a:ext>
              </a:extLst>
            </p:cNvPr>
            <p:cNvSpPr/>
            <p:nvPr/>
          </p:nvSpPr>
          <p:spPr bwMode="gray">
            <a:xfrm>
              <a:off x="2932793" y="1860933"/>
              <a:ext cx="1143305" cy="1030580"/>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168" name="Rectangle 167">
              <a:extLst>
                <a:ext uri="{FF2B5EF4-FFF2-40B4-BE49-F238E27FC236}">
                  <a16:creationId xmlns:a16="http://schemas.microsoft.com/office/drawing/2014/main" id="{379FCD7B-75BC-4EC1-96DF-C01B332D18C9}"/>
                </a:ext>
              </a:extLst>
            </p:cNvPr>
            <p:cNvSpPr/>
            <p:nvPr/>
          </p:nvSpPr>
          <p:spPr>
            <a:xfrm>
              <a:off x="3049407" y="2656134"/>
              <a:ext cx="1055696" cy="24622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3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pic>
          <p:nvPicPr>
            <p:cNvPr id="169" name="Picture 168">
              <a:extLst>
                <a:ext uri="{FF2B5EF4-FFF2-40B4-BE49-F238E27FC236}">
                  <a16:creationId xmlns:a16="http://schemas.microsoft.com/office/drawing/2014/main" id="{643A5492-0E61-40D6-A306-A2ED2EB57827}"/>
                </a:ext>
              </a:extLst>
            </p:cNvPr>
            <p:cNvPicPr>
              <a:picLocks noChangeAspect="1"/>
            </p:cNvPicPr>
            <p:nvPr/>
          </p:nvPicPr>
          <p:blipFill>
            <a:blip r:embed="rId9"/>
            <a:stretch>
              <a:fillRect/>
            </a:stretch>
          </p:blipFill>
          <p:spPr>
            <a:xfrm>
              <a:off x="3927214" y="2783874"/>
              <a:ext cx="283512" cy="163718"/>
            </a:xfrm>
            <a:prstGeom prst="rect">
              <a:avLst/>
            </a:prstGeom>
          </p:spPr>
        </p:pic>
        <p:sp>
          <p:nvSpPr>
            <p:cNvPr id="170" name="TextBox 169">
              <a:extLst>
                <a:ext uri="{FF2B5EF4-FFF2-40B4-BE49-F238E27FC236}">
                  <a16:creationId xmlns:a16="http://schemas.microsoft.com/office/drawing/2014/main" id="{B1E52E34-DD0F-4871-AD89-DC1820F54EFF}"/>
                </a:ext>
              </a:extLst>
            </p:cNvPr>
            <p:cNvSpPr txBox="1"/>
            <p:nvPr/>
          </p:nvSpPr>
          <p:spPr>
            <a:xfrm>
              <a:off x="2925302" y="2481052"/>
              <a:ext cx="120547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Spoke 3 Subnets</a:t>
              </a:r>
            </a:p>
          </p:txBody>
        </p:sp>
        <p:grpSp>
          <p:nvGrpSpPr>
            <p:cNvPr id="171" name="Group 170">
              <a:extLst>
                <a:ext uri="{FF2B5EF4-FFF2-40B4-BE49-F238E27FC236}">
                  <a16:creationId xmlns:a16="http://schemas.microsoft.com/office/drawing/2014/main" id="{17EE0451-DC83-450F-8D11-E39B14DADC74}"/>
                </a:ext>
              </a:extLst>
            </p:cNvPr>
            <p:cNvGrpSpPr/>
            <p:nvPr/>
          </p:nvGrpSpPr>
          <p:grpSpPr>
            <a:xfrm>
              <a:off x="3106964" y="1984876"/>
              <a:ext cx="394770" cy="508388"/>
              <a:chOff x="8387775" y="1758563"/>
              <a:chExt cx="394770" cy="508388"/>
            </a:xfrm>
          </p:grpSpPr>
          <p:sp>
            <p:nvSpPr>
              <p:cNvPr id="176" name="Rectangle 175">
                <a:extLst>
                  <a:ext uri="{FF2B5EF4-FFF2-40B4-BE49-F238E27FC236}">
                    <a16:creationId xmlns:a16="http://schemas.microsoft.com/office/drawing/2014/main" id="{0EFED089-B3EB-4B8E-9504-6869480BED26}"/>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177" name="Picture 176">
                <a:extLst>
                  <a:ext uri="{FF2B5EF4-FFF2-40B4-BE49-F238E27FC236}">
                    <a16:creationId xmlns:a16="http://schemas.microsoft.com/office/drawing/2014/main" id="{8E3613A1-54CF-4315-B9DB-E8180EEDA121}"/>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178" name="Picture 177">
                <a:extLst>
                  <a:ext uri="{FF2B5EF4-FFF2-40B4-BE49-F238E27FC236}">
                    <a16:creationId xmlns:a16="http://schemas.microsoft.com/office/drawing/2014/main" id="{CEC6ED49-8897-4D95-B948-93822F6449D9}"/>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172" name="Group 171">
              <a:extLst>
                <a:ext uri="{FF2B5EF4-FFF2-40B4-BE49-F238E27FC236}">
                  <a16:creationId xmlns:a16="http://schemas.microsoft.com/office/drawing/2014/main" id="{306AA1A7-42E2-4C8C-97D7-C82B550EE741}"/>
                </a:ext>
              </a:extLst>
            </p:cNvPr>
            <p:cNvGrpSpPr/>
            <p:nvPr/>
          </p:nvGrpSpPr>
          <p:grpSpPr>
            <a:xfrm>
              <a:off x="3584583" y="1989820"/>
              <a:ext cx="394770" cy="508388"/>
              <a:chOff x="8387775" y="1758563"/>
              <a:chExt cx="394770" cy="508388"/>
            </a:xfrm>
          </p:grpSpPr>
          <p:sp>
            <p:nvSpPr>
              <p:cNvPr id="173" name="Rectangle 172">
                <a:extLst>
                  <a:ext uri="{FF2B5EF4-FFF2-40B4-BE49-F238E27FC236}">
                    <a16:creationId xmlns:a16="http://schemas.microsoft.com/office/drawing/2014/main" id="{75A2FA17-49DE-4425-AB3E-3F65D83F1A7C}"/>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174" name="Picture 173">
                <a:extLst>
                  <a:ext uri="{FF2B5EF4-FFF2-40B4-BE49-F238E27FC236}">
                    <a16:creationId xmlns:a16="http://schemas.microsoft.com/office/drawing/2014/main" id="{7A5A90BF-FFEE-4958-BD24-8638896B6CEF}"/>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175" name="Picture 174">
                <a:extLst>
                  <a:ext uri="{FF2B5EF4-FFF2-40B4-BE49-F238E27FC236}">
                    <a16:creationId xmlns:a16="http://schemas.microsoft.com/office/drawing/2014/main" id="{1CA56146-F739-48B1-87B8-CB872078ADC5}"/>
                  </a:ext>
                </a:extLst>
              </p:cNvPr>
              <p:cNvPicPr>
                <a:picLocks noChangeAspect="1"/>
              </p:cNvPicPr>
              <p:nvPr/>
            </p:nvPicPr>
            <p:blipFill>
              <a:blip r:embed="rId10"/>
              <a:stretch>
                <a:fillRect/>
              </a:stretch>
            </p:blipFill>
            <p:spPr>
              <a:xfrm>
                <a:off x="8470624" y="1780889"/>
                <a:ext cx="229069" cy="229068"/>
              </a:xfrm>
              <a:prstGeom prst="rect">
                <a:avLst/>
              </a:prstGeom>
            </p:spPr>
          </p:pic>
        </p:grpSp>
      </p:grpSp>
      <p:grpSp>
        <p:nvGrpSpPr>
          <p:cNvPr id="179" name="Group 178">
            <a:extLst>
              <a:ext uri="{FF2B5EF4-FFF2-40B4-BE49-F238E27FC236}">
                <a16:creationId xmlns:a16="http://schemas.microsoft.com/office/drawing/2014/main" id="{B542BE9C-8536-4304-AC76-178F2C4B9236}"/>
              </a:ext>
            </a:extLst>
          </p:cNvPr>
          <p:cNvGrpSpPr/>
          <p:nvPr/>
        </p:nvGrpSpPr>
        <p:grpSpPr>
          <a:xfrm>
            <a:off x="7256345" y="3257903"/>
            <a:ext cx="1285424" cy="1086659"/>
            <a:chOff x="2925302" y="1860933"/>
            <a:chExt cx="1285424" cy="1086659"/>
          </a:xfrm>
        </p:grpSpPr>
        <p:sp>
          <p:nvSpPr>
            <p:cNvPr id="180" name="Rectangle 179">
              <a:extLst>
                <a:ext uri="{FF2B5EF4-FFF2-40B4-BE49-F238E27FC236}">
                  <a16:creationId xmlns:a16="http://schemas.microsoft.com/office/drawing/2014/main" id="{D2256818-1DCD-4032-8BA8-6262AAB59E89}"/>
                </a:ext>
              </a:extLst>
            </p:cNvPr>
            <p:cNvSpPr/>
            <p:nvPr/>
          </p:nvSpPr>
          <p:spPr bwMode="gray">
            <a:xfrm>
              <a:off x="2932793" y="1860933"/>
              <a:ext cx="1143305" cy="1030580"/>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181" name="Rectangle 180">
              <a:extLst>
                <a:ext uri="{FF2B5EF4-FFF2-40B4-BE49-F238E27FC236}">
                  <a16:creationId xmlns:a16="http://schemas.microsoft.com/office/drawing/2014/main" id="{E0F7AF3D-0BA2-4F05-BF97-742F60E26BA2}"/>
                </a:ext>
              </a:extLst>
            </p:cNvPr>
            <p:cNvSpPr/>
            <p:nvPr/>
          </p:nvSpPr>
          <p:spPr>
            <a:xfrm>
              <a:off x="3049407" y="2656134"/>
              <a:ext cx="1055696" cy="24622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4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pic>
          <p:nvPicPr>
            <p:cNvPr id="182" name="Picture 181">
              <a:extLst>
                <a:ext uri="{FF2B5EF4-FFF2-40B4-BE49-F238E27FC236}">
                  <a16:creationId xmlns:a16="http://schemas.microsoft.com/office/drawing/2014/main" id="{C0B004B1-04EE-4A2C-A51D-033EEB8CFA23}"/>
                </a:ext>
              </a:extLst>
            </p:cNvPr>
            <p:cNvPicPr>
              <a:picLocks noChangeAspect="1"/>
            </p:cNvPicPr>
            <p:nvPr/>
          </p:nvPicPr>
          <p:blipFill>
            <a:blip r:embed="rId9"/>
            <a:stretch>
              <a:fillRect/>
            </a:stretch>
          </p:blipFill>
          <p:spPr>
            <a:xfrm>
              <a:off x="3927214" y="2783874"/>
              <a:ext cx="283512" cy="163718"/>
            </a:xfrm>
            <a:prstGeom prst="rect">
              <a:avLst/>
            </a:prstGeom>
          </p:spPr>
        </p:pic>
        <p:sp>
          <p:nvSpPr>
            <p:cNvPr id="183" name="TextBox 182">
              <a:extLst>
                <a:ext uri="{FF2B5EF4-FFF2-40B4-BE49-F238E27FC236}">
                  <a16:creationId xmlns:a16="http://schemas.microsoft.com/office/drawing/2014/main" id="{875F81AE-9F9E-4D21-9A3F-9C80829C91D3}"/>
                </a:ext>
              </a:extLst>
            </p:cNvPr>
            <p:cNvSpPr txBox="1"/>
            <p:nvPr/>
          </p:nvSpPr>
          <p:spPr>
            <a:xfrm>
              <a:off x="2925302" y="2481052"/>
              <a:ext cx="120547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Spoke 4 Subnets</a:t>
              </a:r>
            </a:p>
          </p:txBody>
        </p:sp>
        <p:grpSp>
          <p:nvGrpSpPr>
            <p:cNvPr id="184" name="Group 183">
              <a:extLst>
                <a:ext uri="{FF2B5EF4-FFF2-40B4-BE49-F238E27FC236}">
                  <a16:creationId xmlns:a16="http://schemas.microsoft.com/office/drawing/2014/main" id="{E7AC20A3-53FA-4D14-9C4A-48B11CC02464}"/>
                </a:ext>
              </a:extLst>
            </p:cNvPr>
            <p:cNvGrpSpPr/>
            <p:nvPr/>
          </p:nvGrpSpPr>
          <p:grpSpPr>
            <a:xfrm>
              <a:off x="3106964" y="1984876"/>
              <a:ext cx="394770" cy="508388"/>
              <a:chOff x="8387775" y="1758563"/>
              <a:chExt cx="394770" cy="508388"/>
            </a:xfrm>
          </p:grpSpPr>
          <p:sp>
            <p:nvSpPr>
              <p:cNvPr id="189" name="Rectangle 188">
                <a:extLst>
                  <a:ext uri="{FF2B5EF4-FFF2-40B4-BE49-F238E27FC236}">
                    <a16:creationId xmlns:a16="http://schemas.microsoft.com/office/drawing/2014/main" id="{0E8280DF-5A11-468E-BEE2-2416C4B9F531}"/>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190" name="Picture 189">
                <a:extLst>
                  <a:ext uri="{FF2B5EF4-FFF2-40B4-BE49-F238E27FC236}">
                    <a16:creationId xmlns:a16="http://schemas.microsoft.com/office/drawing/2014/main" id="{A83E2DF8-FBB0-431F-A84E-40951B672D41}"/>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191" name="Picture 190">
                <a:extLst>
                  <a:ext uri="{FF2B5EF4-FFF2-40B4-BE49-F238E27FC236}">
                    <a16:creationId xmlns:a16="http://schemas.microsoft.com/office/drawing/2014/main" id="{51030F54-718B-49A3-BB76-7B4482F17857}"/>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185" name="Group 184">
              <a:extLst>
                <a:ext uri="{FF2B5EF4-FFF2-40B4-BE49-F238E27FC236}">
                  <a16:creationId xmlns:a16="http://schemas.microsoft.com/office/drawing/2014/main" id="{37B78177-4F29-4523-88D8-7A76B8D12FEB}"/>
                </a:ext>
              </a:extLst>
            </p:cNvPr>
            <p:cNvGrpSpPr/>
            <p:nvPr/>
          </p:nvGrpSpPr>
          <p:grpSpPr>
            <a:xfrm>
              <a:off x="3584583" y="1989820"/>
              <a:ext cx="394770" cy="508388"/>
              <a:chOff x="8387775" y="1758563"/>
              <a:chExt cx="394770" cy="508388"/>
            </a:xfrm>
          </p:grpSpPr>
          <p:sp>
            <p:nvSpPr>
              <p:cNvPr id="186" name="Rectangle 185">
                <a:extLst>
                  <a:ext uri="{FF2B5EF4-FFF2-40B4-BE49-F238E27FC236}">
                    <a16:creationId xmlns:a16="http://schemas.microsoft.com/office/drawing/2014/main" id="{6F7B57FB-97A4-4234-8BDA-279229818CC7}"/>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187" name="Picture 186">
                <a:extLst>
                  <a:ext uri="{FF2B5EF4-FFF2-40B4-BE49-F238E27FC236}">
                    <a16:creationId xmlns:a16="http://schemas.microsoft.com/office/drawing/2014/main" id="{BC51A696-D908-4556-828F-BC501FC979FA}"/>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188" name="Picture 187">
                <a:extLst>
                  <a:ext uri="{FF2B5EF4-FFF2-40B4-BE49-F238E27FC236}">
                    <a16:creationId xmlns:a16="http://schemas.microsoft.com/office/drawing/2014/main" id="{080D17BC-16A7-4EA3-95A7-9D62BC6BBD48}"/>
                  </a:ext>
                </a:extLst>
              </p:cNvPr>
              <p:cNvPicPr>
                <a:picLocks noChangeAspect="1"/>
              </p:cNvPicPr>
              <p:nvPr/>
            </p:nvPicPr>
            <p:blipFill>
              <a:blip r:embed="rId10"/>
              <a:stretch>
                <a:fillRect/>
              </a:stretch>
            </p:blipFill>
            <p:spPr>
              <a:xfrm>
                <a:off x="8470624" y="1780889"/>
                <a:ext cx="229069" cy="229068"/>
              </a:xfrm>
              <a:prstGeom prst="rect">
                <a:avLst/>
              </a:prstGeom>
            </p:spPr>
          </p:pic>
        </p:grpSp>
      </p:grpSp>
      <p:cxnSp>
        <p:nvCxnSpPr>
          <p:cNvPr id="197" name="Connector: Elbow 196">
            <a:extLst>
              <a:ext uri="{FF2B5EF4-FFF2-40B4-BE49-F238E27FC236}">
                <a16:creationId xmlns:a16="http://schemas.microsoft.com/office/drawing/2014/main" id="{7774DFFD-EC89-42CB-ADE4-DA4D2FB3521F}"/>
              </a:ext>
            </a:extLst>
          </p:cNvPr>
          <p:cNvCxnSpPr>
            <a:cxnSpLocks/>
          </p:cNvCxnSpPr>
          <p:nvPr/>
        </p:nvCxnSpPr>
        <p:spPr>
          <a:xfrm rot="10800000" flipH="1">
            <a:off x="6622932" y="2314146"/>
            <a:ext cx="660773" cy="652819"/>
          </a:xfrm>
          <a:prstGeom prst="bentConnector3">
            <a:avLst/>
          </a:prstGeom>
          <a:ln w="19050">
            <a:solidFill>
              <a:schemeClr val="tx1">
                <a:lumMod val="65000"/>
                <a:lumOff val="3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98" name="Connector: Elbow 197">
            <a:extLst>
              <a:ext uri="{FF2B5EF4-FFF2-40B4-BE49-F238E27FC236}">
                <a16:creationId xmlns:a16="http://schemas.microsoft.com/office/drawing/2014/main" id="{ADA88BF7-39ED-4D5A-B39A-14C5754C5D4C}"/>
              </a:ext>
            </a:extLst>
          </p:cNvPr>
          <p:cNvCxnSpPr>
            <a:cxnSpLocks/>
          </p:cNvCxnSpPr>
          <p:nvPr/>
        </p:nvCxnSpPr>
        <p:spPr>
          <a:xfrm rot="10800000">
            <a:off x="4898817" y="2329853"/>
            <a:ext cx="660773" cy="652819"/>
          </a:xfrm>
          <a:prstGeom prst="bentConnector3">
            <a:avLst/>
          </a:prstGeom>
          <a:ln w="19050">
            <a:solidFill>
              <a:schemeClr val="tx1">
                <a:lumMod val="65000"/>
                <a:lumOff val="3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99" name="TextBox 198">
            <a:extLst>
              <a:ext uri="{FF2B5EF4-FFF2-40B4-BE49-F238E27FC236}">
                <a16:creationId xmlns:a16="http://schemas.microsoft.com/office/drawing/2014/main" id="{77E7D42B-1EAE-4B4C-9662-41412C8C837A}"/>
              </a:ext>
            </a:extLst>
          </p:cNvPr>
          <p:cNvSpPr txBox="1"/>
          <p:nvPr/>
        </p:nvSpPr>
        <p:spPr>
          <a:xfrm>
            <a:off x="5596985" y="2065606"/>
            <a:ext cx="546066" cy="338554"/>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HTTP/</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HTTPS</a:t>
            </a:r>
          </a:p>
        </p:txBody>
      </p:sp>
      <p:cxnSp>
        <p:nvCxnSpPr>
          <p:cNvPr id="200" name="Connector: Elbow 199">
            <a:extLst>
              <a:ext uri="{FF2B5EF4-FFF2-40B4-BE49-F238E27FC236}">
                <a16:creationId xmlns:a16="http://schemas.microsoft.com/office/drawing/2014/main" id="{2598A36D-6DC1-41B8-A95F-D7C3EFC1C483}"/>
              </a:ext>
            </a:extLst>
          </p:cNvPr>
          <p:cNvCxnSpPr>
            <a:cxnSpLocks/>
          </p:cNvCxnSpPr>
          <p:nvPr/>
        </p:nvCxnSpPr>
        <p:spPr>
          <a:xfrm rot="10800000" flipV="1">
            <a:off x="4909562" y="3282430"/>
            <a:ext cx="660773" cy="652819"/>
          </a:xfrm>
          <a:prstGeom prst="bentConnector3">
            <a:avLst/>
          </a:prstGeom>
          <a:ln w="19050">
            <a:solidFill>
              <a:schemeClr val="tx1">
                <a:lumMod val="65000"/>
                <a:lumOff val="3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01" name="Connector: Elbow 200">
            <a:extLst>
              <a:ext uri="{FF2B5EF4-FFF2-40B4-BE49-F238E27FC236}">
                <a16:creationId xmlns:a16="http://schemas.microsoft.com/office/drawing/2014/main" id="{57840CD2-CF5E-481F-B3F0-A5FE02A8F571}"/>
              </a:ext>
            </a:extLst>
          </p:cNvPr>
          <p:cNvCxnSpPr>
            <a:cxnSpLocks/>
          </p:cNvCxnSpPr>
          <p:nvPr/>
        </p:nvCxnSpPr>
        <p:spPr>
          <a:xfrm rot="10800000" flipH="1" flipV="1">
            <a:off x="6614281" y="3300211"/>
            <a:ext cx="660773" cy="652819"/>
          </a:xfrm>
          <a:prstGeom prst="bentConnector3">
            <a:avLst/>
          </a:prstGeom>
          <a:ln w="19050">
            <a:solidFill>
              <a:schemeClr val="tx1">
                <a:lumMod val="65000"/>
                <a:lumOff val="3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02" name="Connector: Elbow 201">
            <a:extLst>
              <a:ext uri="{FF2B5EF4-FFF2-40B4-BE49-F238E27FC236}">
                <a16:creationId xmlns:a16="http://schemas.microsoft.com/office/drawing/2014/main" id="{BBDBF08A-DDD0-47AF-973E-A9798A48FFCF}"/>
              </a:ext>
            </a:extLst>
          </p:cNvPr>
          <p:cNvCxnSpPr>
            <a:cxnSpLocks/>
          </p:cNvCxnSpPr>
          <p:nvPr/>
        </p:nvCxnSpPr>
        <p:spPr>
          <a:xfrm rot="16200000">
            <a:off x="4940189" y="4314986"/>
            <a:ext cx="660773" cy="652819"/>
          </a:xfrm>
          <a:prstGeom prst="bentConnector3">
            <a:avLst/>
          </a:prstGeom>
          <a:ln w="19050">
            <a:solidFill>
              <a:srgbClr val="0070C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205" name="Group 204">
            <a:extLst>
              <a:ext uri="{FF2B5EF4-FFF2-40B4-BE49-F238E27FC236}">
                <a16:creationId xmlns:a16="http://schemas.microsoft.com/office/drawing/2014/main" id="{CEBC2526-D143-47B9-81E4-D1D7241F58E9}"/>
              </a:ext>
            </a:extLst>
          </p:cNvPr>
          <p:cNvGrpSpPr/>
          <p:nvPr/>
        </p:nvGrpSpPr>
        <p:grpSpPr>
          <a:xfrm>
            <a:off x="5729285" y="4314312"/>
            <a:ext cx="1305872" cy="663776"/>
            <a:chOff x="5919057" y="4314312"/>
            <a:chExt cx="1305872" cy="663776"/>
          </a:xfrm>
        </p:grpSpPr>
        <p:cxnSp>
          <p:nvCxnSpPr>
            <p:cNvPr id="203" name="Connector: Elbow 202">
              <a:extLst>
                <a:ext uri="{FF2B5EF4-FFF2-40B4-BE49-F238E27FC236}">
                  <a16:creationId xmlns:a16="http://schemas.microsoft.com/office/drawing/2014/main" id="{E023923D-F212-44E9-9B94-316F06EE4FC9}"/>
                </a:ext>
              </a:extLst>
            </p:cNvPr>
            <p:cNvCxnSpPr>
              <a:cxnSpLocks/>
            </p:cNvCxnSpPr>
            <p:nvPr/>
          </p:nvCxnSpPr>
          <p:spPr>
            <a:xfrm rot="5400000" flipH="1">
              <a:off x="6568133" y="4321292"/>
              <a:ext cx="660773" cy="652819"/>
            </a:xfrm>
            <a:prstGeom prst="bentConnector3">
              <a:avLst/>
            </a:prstGeom>
            <a:ln w="19050">
              <a:solidFill>
                <a:srgbClr val="0070C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04" name="Connector: Elbow 203">
              <a:extLst>
                <a:ext uri="{FF2B5EF4-FFF2-40B4-BE49-F238E27FC236}">
                  <a16:creationId xmlns:a16="http://schemas.microsoft.com/office/drawing/2014/main" id="{1279C3E7-0C9F-489E-8F3E-43F437FF5FE3}"/>
                </a:ext>
              </a:extLst>
            </p:cNvPr>
            <p:cNvCxnSpPr>
              <a:cxnSpLocks/>
            </p:cNvCxnSpPr>
            <p:nvPr/>
          </p:nvCxnSpPr>
          <p:spPr>
            <a:xfrm rot="16200000">
              <a:off x="5915080" y="4318289"/>
              <a:ext cx="660773" cy="652819"/>
            </a:xfrm>
            <a:prstGeom prst="bentConnector3">
              <a:avLst/>
            </a:prstGeom>
            <a:ln w="19050">
              <a:solidFill>
                <a:srgbClr val="0070C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sp>
        <p:nvSpPr>
          <p:cNvPr id="99" name="Slide Number Placeholder 1">
            <a:extLst>
              <a:ext uri="{FF2B5EF4-FFF2-40B4-BE49-F238E27FC236}">
                <a16:creationId xmlns:a16="http://schemas.microsoft.com/office/drawing/2014/main" id="{8B33EAE2-31D0-4307-A411-49CA5A944500}"/>
              </a:ext>
            </a:extLst>
          </p:cNvPr>
          <p:cNvSpPr txBox="1">
            <a:spLocks/>
          </p:cNvSpPr>
          <p:nvPr/>
        </p:nvSpPr>
        <p:spPr>
          <a:xfrm>
            <a:off x="11582806" y="6392852"/>
            <a:ext cx="275365"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56131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04B7687-321B-48B9-A311-5EEE3E8DE232}"/>
              </a:ext>
            </a:extLst>
          </p:cNvPr>
          <p:cNvSpPr/>
          <p:nvPr/>
        </p:nvSpPr>
        <p:spPr>
          <a:xfrm>
            <a:off x="548807" y="104667"/>
            <a:ext cx="5131436" cy="461665"/>
          </a:xfrm>
          <a:prstGeom prst="rect">
            <a:avLst/>
          </a:prstGeom>
          <a:solidFill>
            <a:schemeClr val="bg1"/>
          </a:solidFill>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lumMod val="65000"/>
                    <a:lumOff val="35000"/>
                  </a:prstClr>
                </a:solidFill>
                <a:effectLst/>
                <a:uLnTx/>
                <a:uFillTx/>
                <a:latin typeface="Arial Black" panose="020B0A04020102020204" pitchFamily="34" charset="0"/>
                <a:ea typeface="+mn-ea"/>
                <a:cs typeface="+mn-cs"/>
              </a:rPr>
              <a:t>Hub and Spoke Topology</a:t>
            </a:r>
            <a:endParaRPr kumimoji="0" lang="en-US" sz="2400" b="0" i="0" u="none" strike="noStrike" kern="1200" cap="none" spc="0" normalizeH="0" baseline="0" noProof="0" dirty="0">
              <a:ln>
                <a:noFill/>
              </a:ln>
              <a:solidFill>
                <a:prstClr val="black"/>
              </a:solidFill>
              <a:effectLst/>
              <a:uLnTx/>
              <a:uFillTx/>
              <a:latin typeface="Arial Black" panose="020B0A04020102020204" pitchFamily="34" charset="0"/>
              <a:ea typeface="+mn-ea"/>
              <a:cs typeface="+mn-cs"/>
            </a:endParaRPr>
          </a:p>
        </p:txBody>
      </p:sp>
      <p:graphicFrame>
        <p:nvGraphicFramePr>
          <p:cNvPr id="3" name="Table 2">
            <a:extLst>
              <a:ext uri="{FF2B5EF4-FFF2-40B4-BE49-F238E27FC236}">
                <a16:creationId xmlns:a16="http://schemas.microsoft.com/office/drawing/2014/main" id="{2C64A728-CB3E-4A1D-B465-674F820109F0}"/>
              </a:ext>
            </a:extLst>
          </p:cNvPr>
          <p:cNvGraphicFramePr>
            <a:graphicFrameLocks noGrp="1"/>
          </p:cNvGraphicFramePr>
          <p:nvPr>
            <p:extLst/>
          </p:nvPr>
        </p:nvGraphicFramePr>
        <p:xfrm>
          <a:off x="1612709" y="4523496"/>
          <a:ext cx="9088963" cy="2011680"/>
        </p:xfrm>
        <a:graphic>
          <a:graphicData uri="http://schemas.openxmlformats.org/drawingml/2006/table">
            <a:tbl>
              <a:tblPr firstRow="1" bandRow="1"/>
              <a:tblGrid>
                <a:gridCol w="1249089">
                  <a:extLst>
                    <a:ext uri="{9D8B030D-6E8A-4147-A177-3AD203B41FA5}">
                      <a16:colId xmlns:a16="http://schemas.microsoft.com/office/drawing/2014/main" val="819173704"/>
                    </a:ext>
                  </a:extLst>
                </a:gridCol>
                <a:gridCol w="3525509">
                  <a:extLst>
                    <a:ext uri="{9D8B030D-6E8A-4147-A177-3AD203B41FA5}">
                      <a16:colId xmlns:a16="http://schemas.microsoft.com/office/drawing/2014/main" val="3390851395"/>
                    </a:ext>
                  </a:extLst>
                </a:gridCol>
                <a:gridCol w="4314365">
                  <a:extLst>
                    <a:ext uri="{9D8B030D-6E8A-4147-A177-3AD203B41FA5}">
                      <a16:colId xmlns:a16="http://schemas.microsoft.com/office/drawing/2014/main" val="1068905967"/>
                    </a:ext>
                  </a:extLst>
                </a:gridCol>
              </a:tblGrid>
              <a:tr h="45304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200" dirty="0"/>
                        <a:t>Benefits</a:t>
                      </a:r>
                    </a:p>
                  </a:txBody>
                  <a:tcPr marL="121920" marR="121920" marT="60960" marB="60960">
                    <a:lnL w="12700" cmpd="sng">
                      <a:solidFill>
                        <a:sysClr val="window" lastClr="FFFFFF"/>
                      </a:solidFill>
                    </a:lnL>
                    <a:lnR w="12700" cmpd="sng">
                      <a:solidFill>
                        <a:sysClr val="window" lastClr="FFFFFF"/>
                      </a:solidFill>
                    </a:lnR>
                    <a:lnT w="12700"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200" dirty="0"/>
                        <a:t>Drawbacks</a:t>
                      </a:r>
                    </a:p>
                  </a:txBody>
                  <a:tcPr marL="121920" marR="121920" marT="60960" marB="60960">
                    <a:lnL w="12700" cmpd="sng">
                      <a:solidFill>
                        <a:sysClr val="window" lastClr="FFFFFF"/>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867790584"/>
                  </a:ext>
                </a:extLst>
              </a:tr>
              <a:tr h="79282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200" dirty="0"/>
                        <a:t>Hub &amp; Spoke</a:t>
                      </a:r>
                    </a:p>
                  </a:txBody>
                  <a:tcPr marL="121920" marR="121920" marT="60960" marB="60960">
                    <a:lnL w="12700" cap="flat" cmpd="sng" algn="ctr">
                      <a:solidFill>
                        <a:schemeClr val="tx1"/>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43C7A">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indent="-285750">
                        <a:buFont typeface="Wingdings" panose="05000000000000000000" pitchFamily="2" charset="2"/>
                        <a:buChar char="§"/>
                      </a:pPr>
                      <a:r>
                        <a:rPr lang="en-US" sz="1200" dirty="0"/>
                        <a:t>Easier to manage shared services</a:t>
                      </a:r>
                    </a:p>
                    <a:p>
                      <a:pPr marL="285750" indent="-285750">
                        <a:buFont typeface="Wingdings" panose="05000000000000000000" pitchFamily="2" charset="2"/>
                        <a:buChar char="§"/>
                      </a:pPr>
                      <a:r>
                        <a:rPr lang="en-US" sz="1200" dirty="0"/>
                        <a:t>Lower licensing costs</a:t>
                      </a:r>
                    </a:p>
                    <a:p>
                      <a:pPr marL="285750" indent="-285750">
                        <a:buFont typeface="Wingdings" panose="05000000000000000000" pitchFamily="2" charset="2"/>
                        <a:buChar char="§"/>
                      </a:pPr>
                      <a:r>
                        <a:rPr lang="en-US" sz="1200" dirty="0"/>
                        <a:t>Improved segregation</a:t>
                      </a:r>
                    </a:p>
                    <a:p>
                      <a:pPr marL="285750" indent="-285750">
                        <a:buFont typeface="Wingdings" panose="05000000000000000000" pitchFamily="2" charset="2"/>
                        <a:buChar char="§"/>
                      </a:pPr>
                      <a:r>
                        <a:rPr lang="en-US" sz="1200" dirty="0"/>
                        <a:t>Easy to scale</a:t>
                      </a:r>
                    </a:p>
                  </a:txBody>
                  <a:tcPr marL="121920" marR="121920" marT="60960" marB="6096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43C7A">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indent="-285750">
                        <a:buFont typeface="Wingdings" panose="05000000000000000000" pitchFamily="2" charset="2"/>
                        <a:buChar char="§"/>
                      </a:pPr>
                      <a:r>
                        <a:rPr lang="en-US" sz="1200" dirty="0"/>
                        <a:t>Single point of failure</a:t>
                      </a:r>
                    </a:p>
                    <a:p>
                      <a:pPr marL="285750" indent="-285750">
                        <a:buFont typeface="Wingdings" panose="05000000000000000000" pitchFamily="2" charset="2"/>
                        <a:buChar char="§"/>
                      </a:pPr>
                      <a:r>
                        <a:rPr lang="en-US" sz="1200" dirty="0"/>
                        <a:t>Overhead of managing UDRs</a:t>
                      </a:r>
                    </a:p>
                  </a:txBody>
                  <a:tcPr marL="121920" marR="121920" marT="60960" marB="60960">
                    <a:lnL w="12700" cmpd="sng">
                      <a:solidFill>
                        <a:sysClr val="window" lastClr="FFFFFF"/>
                      </a:solidFill>
                    </a:lnL>
                    <a:lnR w="12700" cap="flat" cmpd="sng" algn="ctr">
                      <a:solidFill>
                        <a:schemeClr val="tx1"/>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43C7A">
                        <a:tint val="40000"/>
                      </a:srgbClr>
                    </a:solidFill>
                  </a:tcPr>
                </a:tc>
                <a:extLst>
                  <a:ext uri="{0D108BD9-81ED-4DB2-BD59-A6C34878D82A}">
                    <a16:rowId xmlns:a16="http://schemas.microsoft.com/office/drawing/2014/main" val="3997215707"/>
                  </a:ext>
                </a:extLst>
              </a:tr>
              <a:tr h="622932">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200" dirty="0"/>
                        <a:t>Simplified</a:t>
                      </a:r>
                    </a:p>
                  </a:txBody>
                  <a:tcPr marL="121920" marR="121920" marT="60960" marB="60960">
                    <a:lnL w="12700" cap="flat" cmpd="sng" algn="ctr">
                      <a:solidFill>
                        <a:schemeClr val="tx1"/>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43C7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342900" indent="-342900">
                        <a:buFont typeface="Wingdings" panose="05000000000000000000" pitchFamily="2" charset="2"/>
                        <a:buChar char="§"/>
                      </a:pPr>
                      <a:r>
                        <a:rPr lang="en-US" sz="1200" dirty="0"/>
                        <a:t>No single</a:t>
                      </a:r>
                      <a:r>
                        <a:rPr lang="en-US" sz="1200" baseline="0" dirty="0"/>
                        <a:t> point of failure</a:t>
                      </a:r>
                      <a:endParaRPr lang="en-US" sz="1200" dirty="0"/>
                    </a:p>
                  </a:txBody>
                  <a:tcPr marL="121920" marR="121920" marT="60960" marB="6096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43C7A">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indent="-285750">
                        <a:buFont typeface="Wingdings" panose="05000000000000000000" pitchFamily="2" charset="2"/>
                        <a:buChar char="§"/>
                      </a:pPr>
                      <a:r>
                        <a:rPr lang="en-US" sz="1200" dirty="0"/>
                        <a:t>Duplication of shared</a:t>
                      </a:r>
                      <a:r>
                        <a:rPr lang="en-US" sz="1200" baseline="0" dirty="0"/>
                        <a:t> services (Firewall, SIEM)</a:t>
                      </a:r>
                    </a:p>
                    <a:p>
                      <a:pPr marL="285750" indent="-285750">
                        <a:buFont typeface="Wingdings" panose="05000000000000000000" pitchFamily="2" charset="2"/>
                        <a:buChar char="§"/>
                      </a:pPr>
                      <a:r>
                        <a:rPr lang="en-US" sz="1200" baseline="0" dirty="0"/>
                        <a:t>Higher licensing costs</a:t>
                      </a:r>
                    </a:p>
                    <a:p>
                      <a:pPr marL="285750" indent="-285750">
                        <a:buFont typeface="Wingdings" panose="05000000000000000000" pitchFamily="2" charset="2"/>
                        <a:buChar char="§"/>
                      </a:pPr>
                      <a:r>
                        <a:rPr lang="en-US" sz="1200" baseline="0" dirty="0"/>
                        <a:t>Challenging to scale</a:t>
                      </a:r>
                      <a:endParaRPr lang="en-US" sz="1200" dirty="0"/>
                    </a:p>
                  </a:txBody>
                  <a:tcPr marL="121920" marR="121920" marT="60960" marB="60960">
                    <a:lnL w="12700" cmpd="sng">
                      <a:solidFill>
                        <a:sysClr val="window" lastClr="FFFFFF"/>
                      </a:solidFill>
                    </a:lnL>
                    <a:lnR w="12700" cap="flat" cmpd="sng" algn="ctr">
                      <a:solidFill>
                        <a:schemeClr val="tx1"/>
                      </a:solidFill>
                      <a:prstDash val="solid"/>
                      <a:round/>
                      <a:headEnd type="none" w="med" len="med"/>
                      <a:tailEnd type="none" w="med" len="med"/>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43C7A">
                        <a:tint val="20000"/>
                      </a:srgbClr>
                    </a:solidFill>
                  </a:tcPr>
                </a:tc>
                <a:extLst>
                  <a:ext uri="{0D108BD9-81ED-4DB2-BD59-A6C34878D82A}">
                    <a16:rowId xmlns:a16="http://schemas.microsoft.com/office/drawing/2014/main" val="2284798244"/>
                  </a:ext>
                </a:extLst>
              </a:tr>
            </a:tbl>
          </a:graphicData>
        </a:graphic>
      </p:graphicFrame>
      <p:sp>
        <p:nvSpPr>
          <p:cNvPr id="4" name="Freeform 5">
            <a:extLst>
              <a:ext uri="{FF2B5EF4-FFF2-40B4-BE49-F238E27FC236}">
                <a16:creationId xmlns:a16="http://schemas.microsoft.com/office/drawing/2014/main" id="{604ADD57-9D4F-4A1A-871C-48C31F0429D1}"/>
              </a:ext>
            </a:extLst>
          </p:cNvPr>
          <p:cNvSpPr>
            <a:spLocks noEditPoints="1"/>
          </p:cNvSpPr>
          <p:nvPr/>
        </p:nvSpPr>
        <p:spPr bwMode="auto">
          <a:xfrm>
            <a:off x="8344890" y="1180171"/>
            <a:ext cx="380379" cy="259088"/>
          </a:xfrm>
          <a:custGeom>
            <a:avLst/>
            <a:gdLst>
              <a:gd name="T0" fmla="*/ 245 w 245"/>
              <a:gd name="T1" fmla="*/ 56 h 215"/>
              <a:gd name="T2" fmla="*/ 245 w 245"/>
              <a:gd name="T3" fmla="*/ 105 h 215"/>
              <a:gd name="T4" fmla="*/ 122 w 245"/>
              <a:gd name="T5" fmla="*/ 105 h 215"/>
              <a:gd name="T6" fmla="*/ 122 w 245"/>
              <a:gd name="T7" fmla="*/ 56 h 215"/>
              <a:gd name="T8" fmla="*/ 245 w 245"/>
              <a:gd name="T9" fmla="*/ 56 h 215"/>
              <a:gd name="T10" fmla="*/ 245 w 245"/>
              <a:gd name="T11" fmla="*/ 166 h 215"/>
              <a:gd name="T12" fmla="*/ 122 w 245"/>
              <a:gd name="T13" fmla="*/ 166 h 215"/>
              <a:gd name="T14" fmla="*/ 122 w 245"/>
              <a:gd name="T15" fmla="*/ 215 h 215"/>
              <a:gd name="T16" fmla="*/ 245 w 245"/>
              <a:gd name="T17" fmla="*/ 215 h 215"/>
              <a:gd name="T18" fmla="*/ 245 w 245"/>
              <a:gd name="T19" fmla="*/ 166 h 215"/>
              <a:gd name="T20" fmla="*/ 115 w 245"/>
              <a:gd name="T21" fmla="*/ 105 h 215"/>
              <a:gd name="T22" fmla="*/ 115 w 245"/>
              <a:gd name="T23" fmla="*/ 56 h 215"/>
              <a:gd name="T24" fmla="*/ 0 w 245"/>
              <a:gd name="T25" fmla="*/ 56 h 215"/>
              <a:gd name="T26" fmla="*/ 0 w 245"/>
              <a:gd name="T27" fmla="*/ 105 h 215"/>
              <a:gd name="T28" fmla="*/ 115 w 245"/>
              <a:gd name="T29" fmla="*/ 105 h 215"/>
              <a:gd name="T30" fmla="*/ 115 w 245"/>
              <a:gd name="T31" fmla="*/ 214 h 215"/>
              <a:gd name="T32" fmla="*/ 115 w 245"/>
              <a:gd name="T33" fmla="*/ 166 h 215"/>
              <a:gd name="T34" fmla="*/ 0 w 245"/>
              <a:gd name="T35" fmla="*/ 166 h 215"/>
              <a:gd name="T36" fmla="*/ 0 w 245"/>
              <a:gd name="T37" fmla="*/ 214 h 215"/>
              <a:gd name="T38" fmla="*/ 115 w 245"/>
              <a:gd name="T39" fmla="*/ 214 h 215"/>
              <a:gd name="T40" fmla="*/ 176 w 245"/>
              <a:gd name="T41" fmla="*/ 1 h 215"/>
              <a:gd name="T42" fmla="*/ 68 w 245"/>
              <a:gd name="T43" fmla="*/ 1 h 215"/>
              <a:gd name="T44" fmla="*/ 68 w 245"/>
              <a:gd name="T45" fmla="*/ 49 h 215"/>
              <a:gd name="T46" fmla="*/ 176 w 245"/>
              <a:gd name="T47" fmla="*/ 49 h 215"/>
              <a:gd name="T48" fmla="*/ 176 w 245"/>
              <a:gd name="T49" fmla="*/ 1 h 215"/>
              <a:gd name="T50" fmla="*/ 68 w 245"/>
              <a:gd name="T51" fmla="*/ 111 h 215"/>
              <a:gd name="T52" fmla="*/ 68 w 245"/>
              <a:gd name="T53" fmla="*/ 159 h 215"/>
              <a:gd name="T54" fmla="*/ 176 w 245"/>
              <a:gd name="T55" fmla="*/ 159 h 215"/>
              <a:gd name="T56" fmla="*/ 176 w 245"/>
              <a:gd name="T57" fmla="*/ 111 h 215"/>
              <a:gd name="T58" fmla="*/ 68 w 245"/>
              <a:gd name="T59" fmla="*/ 111 h 215"/>
              <a:gd name="T60" fmla="*/ 0 w 245"/>
              <a:gd name="T61" fmla="*/ 1 h 215"/>
              <a:gd name="T62" fmla="*/ 0 w 245"/>
              <a:gd name="T63" fmla="*/ 49 h 215"/>
              <a:gd name="T64" fmla="*/ 61 w 245"/>
              <a:gd name="T65" fmla="*/ 49 h 215"/>
              <a:gd name="T66" fmla="*/ 61 w 245"/>
              <a:gd name="T67" fmla="*/ 1 h 215"/>
              <a:gd name="T68" fmla="*/ 0 w 245"/>
              <a:gd name="T69" fmla="*/ 1 h 215"/>
              <a:gd name="T70" fmla="*/ 245 w 245"/>
              <a:gd name="T71" fmla="*/ 49 h 215"/>
              <a:gd name="T72" fmla="*/ 244 w 245"/>
              <a:gd name="T73" fmla="*/ 1 h 215"/>
              <a:gd name="T74" fmla="*/ 184 w 245"/>
              <a:gd name="T75" fmla="*/ 1 h 215"/>
              <a:gd name="T76" fmla="*/ 184 w 245"/>
              <a:gd name="T77" fmla="*/ 49 h 215"/>
              <a:gd name="T78" fmla="*/ 245 w 245"/>
              <a:gd name="T79" fmla="*/ 49 h 215"/>
              <a:gd name="T80" fmla="*/ 0 w 245"/>
              <a:gd name="T81" fmla="*/ 111 h 215"/>
              <a:gd name="T82" fmla="*/ 0 w 245"/>
              <a:gd name="T83" fmla="*/ 159 h 215"/>
              <a:gd name="T84" fmla="*/ 61 w 245"/>
              <a:gd name="T85" fmla="*/ 159 h 215"/>
              <a:gd name="T86" fmla="*/ 61 w 245"/>
              <a:gd name="T87" fmla="*/ 111 h 215"/>
              <a:gd name="T88" fmla="*/ 0 w 245"/>
              <a:gd name="T89" fmla="*/ 111 h 215"/>
              <a:gd name="T90" fmla="*/ 184 w 245"/>
              <a:gd name="T91" fmla="*/ 159 h 215"/>
              <a:gd name="T92" fmla="*/ 245 w 245"/>
              <a:gd name="T93" fmla="*/ 159 h 215"/>
              <a:gd name="T94" fmla="*/ 245 w 245"/>
              <a:gd name="T95" fmla="*/ 111 h 215"/>
              <a:gd name="T96" fmla="*/ 184 w 245"/>
              <a:gd name="T97" fmla="*/ 111 h 215"/>
              <a:gd name="T98" fmla="*/ 184 w 245"/>
              <a:gd name="T99" fmla="*/ 159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5" h="215">
                <a:moveTo>
                  <a:pt x="245" y="56"/>
                </a:moveTo>
                <a:cubicBezTo>
                  <a:pt x="245" y="72"/>
                  <a:pt x="245" y="88"/>
                  <a:pt x="245" y="105"/>
                </a:cubicBezTo>
                <a:cubicBezTo>
                  <a:pt x="204" y="105"/>
                  <a:pt x="163" y="105"/>
                  <a:pt x="122" y="105"/>
                </a:cubicBezTo>
                <a:cubicBezTo>
                  <a:pt x="122" y="103"/>
                  <a:pt x="122" y="64"/>
                  <a:pt x="122" y="56"/>
                </a:cubicBezTo>
                <a:cubicBezTo>
                  <a:pt x="163" y="56"/>
                  <a:pt x="204" y="56"/>
                  <a:pt x="245" y="56"/>
                </a:cubicBezTo>
                <a:close/>
                <a:moveTo>
                  <a:pt x="245" y="166"/>
                </a:moveTo>
                <a:cubicBezTo>
                  <a:pt x="235" y="165"/>
                  <a:pt x="124" y="165"/>
                  <a:pt x="122" y="166"/>
                </a:cubicBezTo>
                <a:cubicBezTo>
                  <a:pt x="122" y="182"/>
                  <a:pt x="122" y="198"/>
                  <a:pt x="122" y="215"/>
                </a:cubicBezTo>
                <a:cubicBezTo>
                  <a:pt x="163" y="215"/>
                  <a:pt x="204" y="215"/>
                  <a:pt x="245" y="215"/>
                </a:cubicBezTo>
                <a:cubicBezTo>
                  <a:pt x="245" y="198"/>
                  <a:pt x="245" y="182"/>
                  <a:pt x="245" y="166"/>
                </a:cubicBezTo>
                <a:close/>
                <a:moveTo>
                  <a:pt x="115" y="105"/>
                </a:moveTo>
                <a:cubicBezTo>
                  <a:pt x="116" y="96"/>
                  <a:pt x="116" y="58"/>
                  <a:pt x="115" y="56"/>
                </a:cubicBezTo>
                <a:cubicBezTo>
                  <a:pt x="77" y="56"/>
                  <a:pt x="38" y="56"/>
                  <a:pt x="0" y="56"/>
                </a:cubicBezTo>
                <a:cubicBezTo>
                  <a:pt x="0" y="72"/>
                  <a:pt x="0" y="88"/>
                  <a:pt x="0" y="105"/>
                </a:cubicBezTo>
                <a:cubicBezTo>
                  <a:pt x="39" y="105"/>
                  <a:pt x="77" y="105"/>
                  <a:pt x="115" y="105"/>
                </a:cubicBezTo>
                <a:close/>
                <a:moveTo>
                  <a:pt x="115" y="214"/>
                </a:moveTo>
                <a:cubicBezTo>
                  <a:pt x="116" y="207"/>
                  <a:pt x="116" y="168"/>
                  <a:pt x="115" y="166"/>
                </a:cubicBezTo>
                <a:cubicBezTo>
                  <a:pt x="77" y="166"/>
                  <a:pt x="38" y="166"/>
                  <a:pt x="0" y="166"/>
                </a:cubicBezTo>
                <a:cubicBezTo>
                  <a:pt x="0" y="182"/>
                  <a:pt x="0" y="198"/>
                  <a:pt x="0" y="214"/>
                </a:cubicBezTo>
                <a:cubicBezTo>
                  <a:pt x="39" y="214"/>
                  <a:pt x="77" y="214"/>
                  <a:pt x="115" y="214"/>
                </a:cubicBezTo>
                <a:close/>
                <a:moveTo>
                  <a:pt x="176" y="1"/>
                </a:moveTo>
                <a:cubicBezTo>
                  <a:pt x="167" y="0"/>
                  <a:pt x="70" y="0"/>
                  <a:pt x="68" y="1"/>
                </a:cubicBezTo>
                <a:cubicBezTo>
                  <a:pt x="68" y="17"/>
                  <a:pt x="68" y="33"/>
                  <a:pt x="68" y="49"/>
                </a:cubicBezTo>
                <a:cubicBezTo>
                  <a:pt x="104" y="49"/>
                  <a:pt x="140" y="49"/>
                  <a:pt x="176" y="49"/>
                </a:cubicBezTo>
                <a:cubicBezTo>
                  <a:pt x="176" y="33"/>
                  <a:pt x="176" y="17"/>
                  <a:pt x="176" y="1"/>
                </a:cubicBezTo>
                <a:close/>
                <a:moveTo>
                  <a:pt x="68" y="111"/>
                </a:moveTo>
                <a:cubicBezTo>
                  <a:pt x="68" y="119"/>
                  <a:pt x="68" y="157"/>
                  <a:pt x="68" y="159"/>
                </a:cubicBezTo>
                <a:cubicBezTo>
                  <a:pt x="104" y="159"/>
                  <a:pt x="140" y="159"/>
                  <a:pt x="176" y="159"/>
                </a:cubicBezTo>
                <a:cubicBezTo>
                  <a:pt x="176" y="143"/>
                  <a:pt x="176" y="127"/>
                  <a:pt x="176" y="111"/>
                </a:cubicBezTo>
                <a:cubicBezTo>
                  <a:pt x="140" y="111"/>
                  <a:pt x="104" y="111"/>
                  <a:pt x="68" y="111"/>
                </a:cubicBezTo>
                <a:close/>
                <a:moveTo>
                  <a:pt x="0" y="1"/>
                </a:moveTo>
                <a:cubicBezTo>
                  <a:pt x="0" y="8"/>
                  <a:pt x="0" y="47"/>
                  <a:pt x="0" y="49"/>
                </a:cubicBezTo>
                <a:cubicBezTo>
                  <a:pt x="20" y="49"/>
                  <a:pt x="40" y="49"/>
                  <a:pt x="61" y="49"/>
                </a:cubicBezTo>
                <a:cubicBezTo>
                  <a:pt x="61" y="33"/>
                  <a:pt x="61" y="17"/>
                  <a:pt x="61" y="1"/>
                </a:cubicBezTo>
                <a:cubicBezTo>
                  <a:pt x="40" y="1"/>
                  <a:pt x="20" y="1"/>
                  <a:pt x="0" y="1"/>
                </a:cubicBezTo>
                <a:close/>
                <a:moveTo>
                  <a:pt x="245" y="49"/>
                </a:moveTo>
                <a:cubicBezTo>
                  <a:pt x="245" y="41"/>
                  <a:pt x="245" y="3"/>
                  <a:pt x="244" y="1"/>
                </a:cubicBezTo>
                <a:cubicBezTo>
                  <a:pt x="224" y="1"/>
                  <a:pt x="204" y="1"/>
                  <a:pt x="184" y="1"/>
                </a:cubicBezTo>
                <a:cubicBezTo>
                  <a:pt x="184" y="17"/>
                  <a:pt x="184" y="33"/>
                  <a:pt x="184" y="49"/>
                </a:cubicBezTo>
                <a:cubicBezTo>
                  <a:pt x="204" y="49"/>
                  <a:pt x="224" y="49"/>
                  <a:pt x="245" y="49"/>
                </a:cubicBezTo>
                <a:close/>
                <a:moveTo>
                  <a:pt x="0" y="111"/>
                </a:moveTo>
                <a:cubicBezTo>
                  <a:pt x="0" y="120"/>
                  <a:pt x="0" y="157"/>
                  <a:pt x="0" y="159"/>
                </a:cubicBezTo>
                <a:cubicBezTo>
                  <a:pt x="20" y="159"/>
                  <a:pt x="40" y="159"/>
                  <a:pt x="61" y="159"/>
                </a:cubicBezTo>
                <a:cubicBezTo>
                  <a:pt x="61" y="143"/>
                  <a:pt x="61" y="127"/>
                  <a:pt x="61" y="111"/>
                </a:cubicBezTo>
                <a:cubicBezTo>
                  <a:pt x="40" y="111"/>
                  <a:pt x="20" y="111"/>
                  <a:pt x="0" y="111"/>
                </a:cubicBezTo>
                <a:close/>
                <a:moveTo>
                  <a:pt x="184" y="159"/>
                </a:moveTo>
                <a:cubicBezTo>
                  <a:pt x="193" y="160"/>
                  <a:pt x="242" y="159"/>
                  <a:pt x="245" y="159"/>
                </a:cubicBezTo>
                <a:cubicBezTo>
                  <a:pt x="245" y="143"/>
                  <a:pt x="245" y="127"/>
                  <a:pt x="245" y="111"/>
                </a:cubicBezTo>
                <a:cubicBezTo>
                  <a:pt x="224" y="111"/>
                  <a:pt x="204" y="111"/>
                  <a:pt x="184" y="111"/>
                </a:cubicBezTo>
                <a:cubicBezTo>
                  <a:pt x="184" y="127"/>
                  <a:pt x="184" y="143"/>
                  <a:pt x="184" y="159"/>
                </a:cubicBezTo>
                <a:close/>
              </a:path>
            </a:pathLst>
          </a:custGeom>
          <a:solidFill>
            <a:srgbClr val="FF0000"/>
          </a:solidFill>
          <a:ln>
            <a:noFill/>
          </a:ln>
        </p:spPr>
        <p:txBody>
          <a:bodyPr vert="horz" wrap="square" lIns="119523" tIns="59761" rIns="119523" bIns="59761" numCol="1" anchor="t" anchorCtr="0" compatLnSpc="1">
            <a:prstTxWarp prst="textNoShape">
              <a:avLst/>
            </a:prstTxWarp>
          </a:bodyPr>
          <a:lstStyle/>
          <a:p>
            <a:pPr marL="0" marR="0" lvl="0" indent="0" algn="l" defTabSz="1219126" rtl="0"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FFFFFF"/>
              </a:solidFill>
              <a:effectLst/>
              <a:uLnTx/>
              <a:uFillTx/>
              <a:latin typeface="Segoe UI Semilight"/>
              <a:ea typeface="+mn-ea"/>
              <a:cs typeface="+mn-cs"/>
            </a:endParaRPr>
          </a:p>
        </p:txBody>
      </p:sp>
      <p:pic>
        <p:nvPicPr>
          <p:cNvPr id="6" name="Picture 5">
            <a:extLst>
              <a:ext uri="{FF2B5EF4-FFF2-40B4-BE49-F238E27FC236}">
                <a16:creationId xmlns:a16="http://schemas.microsoft.com/office/drawing/2014/main" id="{1D488177-6C7D-4243-88C0-20CF7FE6868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182" b="91818" l="9091" r="89773">
                        <a14:foregroundMark x1="69318" y1="71818" x2="69318" y2="71818"/>
                        <a14:foregroundMark x1="22727" y1="8182" x2="22727" y2="8182"/>
                        <a14:foregroundMark x1="85227" y1="91818" x2="85227" y2="91818"/>
                        <a14:foregroundMark x1="30682" y1="28182" x2="30682" y2="28182"/>
                        <a14:foregroundMark x1="30682" y1="38182" x2="30682" y2="38182"/>
                        <a14:foregroundMark x1="30682" y1="28182" x2="30682" y2="28182"/>
                        <a14:foregroundMark x1="29545" y1="26364" x2="29545" y2="26364"/>
                        <a14:foregroundMark x1="17045" y1="17273" x2="17045" y2="17273"/>
                        <a14:foregroundMark x1="19318" y1="25455" x2="19318" y2="25455"/>
                      </a14:backgroundRemoval>
                    </a14:imgEffect>
                  </a14:imgLayer>
                </a14:imgProps>
              </a:ext>
            </a:extLst>
          </a:blip>
          <a:stretch>
            <a:fillRect/>
          </a:stretch>
        </p:blipFill>
        <p:spPr>
          <a:xfrm>
            <a:off x="8330606" y="3603043"/>
            <a:ext cx="391426" cy="489283"/>
          </a:xfrm>
          <a:prstGeom prst="rect">
            <a:avLst/>
          </a:prstGeom>
        </p:spPr>
      </p:pic>
      <p:sp>
        <p:nvSpPr>
          <p:cNvPr id="7" name="Rectangle 6">
            <a:extLst>
              <a:ext uri="{FF2B5EF4-FFF2-40B4-BE49-F238E27FC236}">
                <a16:creationId xmlns:a16="http://schemas.microsoft.com/office/drawing/2014/main" id="{9E946975-39FC-47BF-BA8E-92BE896AEE03}"/>
              </a:ext>
            </a:extLst>
          </p:cNvPr>
          <p:cNvSpPr/>
          <p:nvPr/>
        </p:nvSpPr>
        <p:spPr bwMode="gray">
          <a:xfrm>
            <a:off x="8267657" y="1097763"/>
            <a:ext cx="1052454" cy="1856509"/>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grpSp>
        <p:nvGrpSpPr>
          <p:cNvPr id="8" name="Group 7">
            <a:extLst>
              <a:ext uri="{FF2B5EF4-FFF2-40B4-BE49-F238E27FC236}">
                <a16:creationId xmlns:a16="http://schemas.microsoft.com/office/drawing/2014/main" id="{BB53B008-7A9A-4BE2-846C-6383294BFDBC}"/>
              </a:ext>
            </a:extLst>
          </p:cNvPr>
          <p:cNvGrpSpPr/>
          <p:nvPr/>
        </p:nvGrpSpPr>
        <p:grpSpPr>
          <a:xfrm>
            <a:off x="7358394" y="3701174"/>
            <a:ext cx="391427" cy="272508"/>
            <a:chOff x="383923" y="3623667"/>
            <a:chExt cx="626721" cy="377862"/>
          </a:xfrm>
        </p:grpSpPr>
        <p:pic>
          <p:nvPicPr>
            <p:cNvPr id="9" name="Picture 8">
              <a:extLst>
                <a:ext uri="{FF2B5EF4-FFF2-40B4-BE49-F238E27FC236}">
                  <a16:creationId xmlns:a16="http://schemas.microsoft.com/office/drawing/2014/main" id="{42CCC715-325C-441E-9559-BF8A77797CC9}"/>
                </a:ext>
              </a:extLst>
            </p:cNvPr>
            <p:cNvPicPr>
              <a:picLocks noChangeAspect="1"/>
            </p:cNvPicPr>
            <p:nvPr/>
          </p:nvPicPr>
          <p:blipFill>
            <a:blip r:embed="rId5"/>
            <a:stretch>
              <a:fillRect/>
            </a:stretch>
          </p:blipFill>
          <p:spPr>
            <a:xfrm>
              <a:off x="688844" y="3679729"/>
              <a:ext cx="321800" cy="321800"/>
            </a:xfrm>
            <a:prstGeom prst="rect">
              <a:avLst/>
            </a:prstGeom>
          </p:spPr>
        </p:pic>
        <p:pic>
          <p:nvPicPr>
            <p:cNvPr id="10" name="Picture 9">
              <a:extLst>
                <a:ext uri="{FF2B5EF4-FFF2-40B4-BE49-F238E27FC236}">
                  <a16:creationId xmlns:a16="http://schemas.microsoft.com/office/drawing/2014/main" id="{67792401-C531-410E-90EE-FB764DB2255B}"/>
                </a:ext>
              </a:extLst>
            </p:cNvPr>
            <p:cNvPicPr>
              <a:picLocks noChangeAspect="1"/>
            </p:cNvPicPr>
            <p:nvPr/>
          </p:nvPicPr>
          <p:blipFill>
            <a:blip r:embed="rId6">
              <a:duotone>
                <a:srgbClr val="286093">
                  <a:shade val="45000"/>
                  <a:satMod val="135000"/>
                </a:srgbClr>
                <a:prstClr val="white"/>
              </a:duotone>
            </a:blip>
            <a:stretch>
              <a:fillRect/>
            </a:stretch>
          </p:blipFill>
          <p:spPr>
            <a:xfrm>
              <a:off x="383923" y="3623667"/>
              <a:ext cx="356580" cy="256564"/>
            </a:xfrm>
            <a:prstGeom prst="rect">
              <a:avLst/>
            </a:prstGeom>
          </p:spPr>
        </p:pic>
      </p:grpSp>
      <p:sp>
        <p:nvSpPr>
          <p:cNvPr id="11" name="TextBox 10">
            <a:extLst>
              <a:ext uri="{FF2B5EF4-FFF2-40B4-BE49-F238E27FC236}">
                <a16:creationId xmlns:a16="http://schemas.microsoft.com/office/drawing/2014/main" id="{D2F77A0D-0D45-46C7-B597-08367DAF49DB}"/>
              </a:ext>
            </a:extLst>
          </p:cNvPr>
          <p:cNvSpPr txBox="1"/>
          <p:nvPr/>
        </p:nvSpPr>
        <p:spPr>
          <a:xfrm>
            <a:off x="7247422" y="4023800"/>
            <a:ext cx="805137"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VPN Client</a:t>
            </a:r>
          </a:p>
        </p:txBody>
      </p:sp>
      <p:pic>
        <p:nvPicPr>
          <p:cNvPr id="12" name="Picture 11">
            <a:extLst>
              <a:ext uri="{FF2B5EF4-FFF2-40B4-BE49-F238E27FC236}">
                <a16:creationId xmlns:a16="http://schemas.microsoft.com/office/drawing/2014/main" id="{45C7695A-657F-4FBC-90B5-CFA723BFC702}"/>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0" b="100000" l="6452" r="100000">
                        <a14:foregroundMark x1="45161" y1="77941" x2="45161" y2="77941"/>
                        <a14:foregroundMark x1="54839" y1="26471" x2="54839" y2="26471"/>
                      </a14:backgroundRemoval>
                    </a14:imgEffect>
                  </a14:imgLayer>
                </a14:imgProps>
              </a:ext>
            </a:extLst>
          </a:blip>
          <a:stretch>
            <a:fillRect/>
          </a:stretch>
        </p:blipFill>
        <p:spPr>
          <a:xfrm>
            <a:off x="9629900" y="3647628"/>
            <a:ext cx="202730" cy="444698"/>
          </a:xfrm>
          <a:prstGeom prst="rect">
            <a:avLst/>
          </a:prstGeom>
        </p:spPr>
      </p:pic>
      <p:sp>
        <p:nvSpPr>
          <p:cNvPr id="13" name="TextBox 12">
            <a:extLst>
              <a:ext uri="{FF2B5EF4-FFF2-40B4-BE49-F238E27FC236}">
                <a16:creationId xmlns:a16="http://schemas.microsoft.com/office/drawing/2014/main" id="{B47EA482-F369-4633-A746-B04E6864AFEE}"/>
              </a:ext>
            </a:extLst>
          </p:cNvPr>
          <p:cNvSpPr txBox="1"/>
          <p:nvPr/>
        </p:nvSpPr>
        <p:spPr>
          <a:xfrm>
            <a:off x="8104386" y="4016569"/>
            <a:ext cx="895693"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Network HQ</a:t>
            </a:r>
          </a:p>
        </p:txBody>
      </p:sp>
      <p:sp>
        <p:nvSpPr>
          <p:cNvPr id="14" name="TextBox 13">
            <a:extLst>
              <a:ext uri="{FF2B5EF4-FFF2-40B4-BE49-F238E27FC236}">
                <a16:creationId xmlns:a16="http://schemas.microsoft.com/office/drawing/2014/main" id="{319CFB49-DEC1-4F2B-92A5-FAB423263BF4}"/>
              </a:ext>
            </a:extLst>
          </p:cNvPr>
          <p:cNvSpPr txBox="1"/>
          <p:nvPr/>
        </p:nvSpPr>
        <p:spPr>
          <a:xfrm>
            <a:off x="9317476" y="4017739"/>
            <a:ext cx="989945"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On-premises </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Network Site 2</a:t>
            </a:r>
          </a:p>
        </p:txBody>
      </p:sp>
      <p:sp>
        <p:nvSpPr>
          <p:cNvPr id="15" name="TextBox 14">
            <a:extLst>
              <a:ext uri="{FF2B5EF4-FFF2-40B4-BE49-F238E27FC236}">
                <a16:creationId xmlns:a16="http://schemas.microsoft.com/office/drawing/2014/main" id="{A02AF9B9-F611-4B8E-B562-7F9F08C13B1D}"/>
              </a:ext>
            </a:extLst>
          </p:cNvPr>
          <p:cNvSpPr txBox="1"/>
          <p:nvPr/>
        </p:nvSpPr>
        <p:spPr>
          <a:xfrm>
            <a:off x="8152787" y="2734153"/>
            <a:ext cx="932031" cy="246221"/>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Hub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endParaRPr>
          </a:p>
        </p:txBody>
      </p:sp>
      <p:pic>
        <p:nvPicPr>
          <p:cNvPr id="16" name="Picture 15">
            <a:extLst>
              <a:ext uri="{FF2B5EF4-FFF2-40B4-BE49-F238E27FC236}">
                <a16:creationId xmlns:a16="http://schemas.microsoft.com/office/drawing/2014/main" id="{F22BB508-19E5-4834-9A65-8AC941C9C931}"/>
              </a:ext>
            </a:extLst>
          </p:cNvPr>
          <p:cNvPicPr>
            <a:picLocks noChangeAspect="1"/>
          </p:cNvPicPr>
          <p:nvPr/>
        </p:nvPicPr>
        <p:blipFill>
          <a:blip r:embed="rId9"/>
          <a:stretch>
            <a:fillRect/>
          </a:stretch>
        </p:blipFill>
        <p:spPr>
          <a:xfrm>
            <a:off x="9122577" y="1052626"/>
            <a:ext cx="355763" cy="205441"/>
          </a:xfrm>
          <a:prstGeom prst="rect">
            <a:avLst/>
          </a:prstGeom>
        </p:spPr>
      </p:pic>
      <p:sp>
        <p:nvSpPr>
          <p:cNvPr id="17" name="Rectangle 16">
            <a:extLst>
              <a:ext uri="{FF2B5EF4-FFF2-40B4-BE49-F238E27FC236}">
                <a16:creationId xmlns:a16="http://schemas.microsoft.com/office/drawing/2014/main" id="{2D52941A-FC95-4504-A52F-E9CF1884A313}"/>
              </a:ext>
            </a:extLst>
          </p:cNvPr>
          <p:cNvSpPr/>
          <p:nvPr/>
        </p:nvSpPr>
        <p:spPr bwMode="gray">
          <a:xfrm>
            <a:off x="8406905" y="2263916"/>
            <a:ext cx="749054" cy="40713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18" name="TextBox 17">
            <a:extLst>
              <a:ext uri="{FF2B5EF4-FFF2-40B4-BE49-F238E27FC236}">
                <a16:creationId xmlns:a16="http://schemas.microsoft.com/office/drawing/2014/main" id="{E57527EF-7D79-4797-8A06-2D26C216B7A5}"/>
              </a:ext>
            </a:extLst>
          </p:cNvPr>
          <p:cNvSpPr txBox="1"/>
          <p:nvPr/>
        </p:nvSpPr>
        <p:spPr>
          <a:xfrm>
            <a:off x="8275335" y="2036552"/>
            <a:ext cx="1018359"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Hub Subnets</a:t>
            </a:r>
          </a:p>
        </p:txBody>
      </p:sp>
      <p:sp>
        <p:nvSpPr>
          <p:cNvPr id="19" name="TextBox 18">
            <a:extLst>
              <a:ext uri="{FF2B5EF4-FFF2-40B4-BE49-F238E27FC236}">
                <a16:creationId xmlns:a16="http://schemas.microsoft.com/office/drawing/2014/main" id="{C6B4F9C1-2225-42AE-A77E-A00D240A1D24}"/>
              </a:ext>
            </a:extLst>
          </p:cNvPr>
          <p:cNvSpPr txBox="1"/>
          <p:nvPr/>
        </p:nvSpPr>
        <p:spPr>
          <a:xfrm>
            <a:off x="7556549" y="3282297"/>
            <a:ext cx="805137"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P2S VPN Tunnel</a:t>
            </a:r>
          </a:p>
        </p:txBody>
      </p:sp>
      <p:sp>
        <p:nvSpPr>
          <p:cNvPr id="20" name="TextBox 19">
            <a:extLst>
              <a:ext uri="{FF2B5EF4-FFF2-40B4-BE49-F238E27FC236}">
                <a16:creationId xmlns:a16="http://schemas.microsoft.com/office/drawing/2014/main" id="{07E346B5-0DD2-44EC-B829-581EF7933881}"/>
              </a:ext>
            </a:extLst>
          </p:cNvPr>
          <p:cNvSpPr txBox="1"/>
          <p:nvPr/>
        </p:nvSpPr>
        <p:spPr>
          <a:xfrm flipH="1">
            <a:off x="8990124" y="3283009"/>
            <a:ext cx="805137"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S2S VPN</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Tunnel</a:t>
            </a:r>
          </a:p>
        </p:txBody>
      </p:sp>
      <p:sp>
        <p:nvSpPr>
          <p:cNvPr id="21" name="TextBox 20">
            <a:extLst>
              <a:ext uri="{FF2B5EF4-FFF2-40B4-BE49-F238E27FC236}">
                <a16:creationId xmlns:a16="http://schemas.microsoft.com/office/drawing/2014/main" id="{E8F43532-BA03-48F2-9DF3-8029FA85EF16}"/>
              </a:ext>
            </a:extLst>
          </p:cNvPr>
          <p:cNvSpPr txBox="1"/>
          <p:nvPr/>
        </p:nvSpPr>
        <p:spPr>
          <a:xfrm>
            <a:off x="8415091" y="2299171"/>
            <a:ext cx="771307" cy="3693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Gateway</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Subnet</a:t>
            </a:r>
          </a:p>
        </p:txBody>
      </p:sp>
      <p:grpSp>
        <p:nvGrpSpPr>
          <p:cNvPr id="22" name="Group 21">
            <a:extLst>
              <a:ext uri="{FF2B5EF4-FFF2-40B4-BE49-F238E27FC236}">
                <a16:creationId xmlns:a16="http://schemas.microsoft.com/office/drawing/2014/main" id="{2DF20FE3-91AF-4AE7-A943-1D1837C5733D}"/>
              </a:ext>
            </a:extLst>
          </p:cNvPr>
          <p:cNvGrpSpPr/>
          <p:nvPr/>
        </p:nvGrpSpPr>
        <p:grpSpPr>
          <a:xfrm>
            <a:off x="8335811" y="1506722"/>
            <a:ext cx="394770" cy="508388"/>
            <a:chOff x="8387775" y="1758563"/>
            <a:chExt cx="394770" cy="508388"/>
          </a:xfrm>
        </p:grpSpPr>
        <p:sp>
          <p:nvSpPr>
            <p:cNvPr id="23" name="Rectangle 22">
              <a:extLst>
                <a:ext uri="{FF2B5EF4-FFF2-40B4-BE49-F238E27FC236}">
                  <a16:creationId xmlns:a16="http://schemas.microsoft.com/office/drawing/2014/main" id="{C357D785-9A70-410B-B95A-7B78BF8D7C04}"/>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24" name="Picture 23">
              <a:extLst>
                <a:ext uri="{FF2B5EF4-FFF2-40B4-BE49-F238E27FC236}">
                  <a16:creationId xmlns:a16="http://schemas.microsoft.com/office/drawing/2014/main" id="{530F39C3-A6A3-4983-81B3-92ABCF4E4D98}"/>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25" name="Picture 24">
              <a:extLst>
                <a:ext uri="{FF2B5EF4-FFF2-40B4-BE49-F238E27FC236}">
                  <a16:creationId xmlns:a16="http://schemas.microsoft.com/office/drawing/2014/main" id="{D4B1DA6D-67C7-471D-8BA2-0F4F68A52E69}"/>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26" name="Group 25">
            <a:extLst>
              <a:ext uri="{FF2B5EF4-FFF2-40B4-BE49-F238E27FC236}">
                <a16:creationId xmlns:a16="http://schemas.microsoft.com/office/drawing/2014/main" id="{7BE895A7-B52E-47E5-87A5-EF9FA4FEA06C}"/>
              </a:ext>
            </a:extLst>
          </p:cNvPr>
          <p:cNvGrpSpPr/>
          <p:nvPr/>
        </p:nvGrpSpPr>
        <p:grpSpPr>
          <a:xfrm>
            <a:off x="8849576" y="1492735"/>
            <a:ext cx="394770" cy="508388"/>
            <a:chOff x="8387775" y="1758563"/>
            <a:chExt cx="394770" cy="508388"/>
          </a:xfrm>
        </p:grpSpPr>
        <p:sp>
          <p:nvSpPr>
            <p:cNvPr id="27" name="Rectangle 26">
              <a:extLst>
                <a:ext uri="{FF2B5EF4-FFF2-40B4-BE49-F238E27FC236}">
                  <a16:creationId xmlns:a16="http://schemas.microsoft.com/office/drawing/2014/main" id="{7CD3FA23-F30C-45B1-B43E-699CBFDC358D}"/>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28" name="Picture 27">
              <a:extLst>
                <a:ext uri="{FF2B5EF4-FFF2-40B4-BE49-F238E27FC236}">
                  <a16:creationId xmlns:a16="http://schemas.microsoft.com/office/drawing/2014/main" id="{31B84D5F-AF80-42E4-8A3D-F886A2D62937}"/>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29" name="Picture 28">
              <a:extLst>
                <a:ext uri="{FF2B5EF4-FFF2-40B4-BE49-F238E27FC236}">
                  <a16:creationId xmlns:a16="http://schemas.microsoft.com/office/drawing/2014/main" id="{9811C283-A345-4BDC-B69F-A50A56E6F019}"/>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30" name="Group 29">
            <a:extLst>
              <a:ext uri="{FF2B5EF4-FFF2-40B4-BE49-F238E27FC236}">
                <a16:creationId xmlns:a16="http://schemas.microsoft.com/office/drawing/2014/main" id="{0E1E10D2-1669-4BB8-A058-513EF346858A}"/>
              </a:ext>
            </a:extLst>
          </p:cNvPr>
          <p:cNvGrpSpPr/>
          <p:nvPr/>
        </p:nvGrpSpPr>
        <p:grpSpPr>
          <a:xfrm>
            <a:off x="6456088" y="444180"/>
            <a:ext cx="1285424" cy="1086659"/>
            <a:chOff x="2925302" y="1860933"/>
            <a:chExt cx="1285424" cy="1086659"/>
          </a:xfrm>
        </p:grpSpPr>
        <p:sp>
          <p:nvSpPr>
            <p:cNvPr id="31" name="Rectangle 30">
              <a:extLst>
                <a:ext uri="{FF2B5EF4-FFF2-40B4-BE49-F238E27FC236}">
                  <a16:creationId xmlns:a16="http://schemas.microsoft.com/office/drawing/2014/main" id="{D9A588A8-9576-4022-934B-62381B83B44F}"/>
                </a:ext>
              </a:extLst>
            </p:cNvPr>
            <p:cNvSpPr/>
            <p:nvPr/>
          </p:nvSpPr>
          <p:spPr bwMode="gray">
            <a:xfrm>
              <a:off x="2932793" y="1860933"/>
              <a:ext cx="1143305" cy="1030580"/>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32" name="Rectangle 31">
              <a:extLst>
                <a:ext uri="{FF2B5EF4-FFF2-40B4-BE49-F238E27FC236}">
                  <a16:creationId xmlns:a16="http://schemas.microsoft.com/office/drawing/2014/main" id="{3D5202EC-2F8C-4826-91EE-F880BA035338}"/>
                </a:ext>
              </a:extLst>
            </p:cNvPr>
            <p:cNvSpPr/>
            <p:nvPr/>
          </p:nvSpPr>
          <p:spPr>
            <a:xfrm>
              <a:off x="3049407" y="2656134"/>
              <a:ext cx="1055696" cy="24622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2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pic>
          <p:nvPicPr>
            <p:cNvPr id="33" name="Picture 32">
              <a:extLst>
                <a:ext uri="{FF2B5EF4-FFF2-40B4-BE49-F238E27FC236}">
                  <a16:creationId xmlns:a16="http://schemas.microsoft.com/office/drawing/2014/main" id="{2F671EE4-6ABD-46AF-BE4B-B5137D906271}"/>
                </a:ext>
              </a:extLst>
            </p:cNvPr>
            <p:cNvPicPr>
              <a:picLocks noChangeAspect="1"/>
            </p:cNvPicPr>
            <p:nvPr/>
          </p:nvPicPr>
          <p:blipFill>
            <a:blip r:embed="rId9"/>
            <a:stretch>
              <a:fillRect/>
            </a:stretch>
          </p:blipFill>
          <p:spPr>
            <a:xfrm>
              <a:off x="3927214" y="2783874"/>
              <a:ext cx="283512" cy="163718"/>
            </a:xfrm>
            <a:prstGeom prst="rect">
              <a:avLst/>
            </a:prstGeom>
          </p:spPr>
        </p:pic>
        <p:sp>
          <p:nvSpPr>
            <p:cNvPr id="34" name="TextBox 33">
              <a:extLst>
                <a:ext uri="{FF2B5EF4-FFF2-40B4-BE49-F238E27FC236}">
                  <a16:creationId xmlns:a16="http://schemas.microsoft.com/office/drawing/2014/main" id="{0F5F25A1-F7D1-416C-AFC1-7341540A45CC}"/>
                </a:ext>
              </a:extLst>
            </p:cNvPr>
            <p:cNvSpPr txBox="1"/>
            <p:nvPr/>
          </p:nvSpPr>
          <p:spPr>
            <a:xfrm>
              <a:off x="2925302" y="2481052"/>
              <a:ext cx="120547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Spoke 1 Subnets</a:t>
              </a:r>
            </a:p>
          </p:txBody>
        </p:sp>
        <p:grpSp>
          <p:nvGrpSpPr>
            <p:cNvPr id="35" name="Group 34">
              <a:extLst>
                <a:ext uri="{FF2B5EF4-FFF2-40B4-BE49-F238E27FC236}">
                  <a16:creationId xmlns:a16="http://schemas.microsoft.com/office/drawing/2014/main" id="{CC55B45B-8029-45EA-908B-758FAE6C14E6}"/>
                </a:ext>
              </a:extLst>
            </p:cNvPr>
            <p:cNvGrpSpPr/>
            <p:nvPr/>
          </p:nvGrpSpPr>
          <p:grpSpPr>
            <a:xfrm>
              <a:off x="3106964" y="1984876"/>
              <a:ext cx="394770" cy="508388"/>
              <a:chOff x="8387775" y="1758563"/>
              <a:chExt cx="394770" cy="508388"/>
            </a:xfrm>
          </p:grpSpPr>
          <p:sp>
            <p:nvSpPr>
              <p:cNvPr id="40" name="Rectangle 39">
                <a:extLst>
                  <a:ext uri="{FF2B5EF4-FFF2-40B4-BE49-F238E27FC236}">
                    <a16:creationId xmlns:a16="http://schemas.microsoft.com/office/drawing/2014/main" id="{8856E7B6-C10F-47D4-AFC0-9B01AED7405B}"/>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41" name="Picture 40">
                <a:extLst>
                  <a:ext uri="{FF2B5EF4-FFF2-40B4-BE49-F238E27FC236}">
                    <a16:creationId xmlns:a16="http://schemas.microsoft.com/office/drawing/2014/main" id="{6D091449-D7FE-4C5F-8B43-F212F5DB5BE4}"/>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42" name="Picture 41">
                <a:extLst>
                  <a:ext uri="{FF2B5EF4-FFF2-40B4-BE49-F238E27FC236}">
                    <a16:creationId xmlns:a16="http://schemas.microsoft.com/office/drawing/2014/main" id="{7834CED8-69A3-4C99-8799-DB4F7144D4A8}"/>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36" name="Group 35">
              <a:extLst>
                <a:ext uri="{FF2B5EF4-FFF2-40B4-BE49-F238E27FC236}">
                  <a16:creationId xmlns:a16="http://schemas.microsoft.com/office/drawing/2014/main" id="{F7F41A9A-C168-4E98-A5F1-E170047F414F}"/>
                </a:ext>
              </a:extLst>
            </p:cNvPr>
            <p:cNvGrpSpPr/>
            <p:nvPr/>
          </p:nvGrpSpPr>
          <p:grpSpPr>
            <a:xfrm>
              <a:off x="3584583" y="1989820"/>
              <a:ext cx="394770" cy="508388"/>
              <a:chOff x="8387775" y="1758563"/>
              <a:chExt cx="394770" cy="508388"/>
            </a:xfrm>
          </p:grpSpPr>
          <p:sp>
            <p:nvSpPr>
              <p:cNvPr id="37" name="Rectangle 36">
                <a:extLst>
                  <a:ext uri="{FF2B5EF4-FFF2-40B4-BE49-F238E27FC236}">
                    <a16:creationId xmlns:a16="http://schemas.microsoft.com/office/drawing/2014/main" id="{BF4E44C7-89F5-4B97-A7B4-A7DD762AC0EF}"/>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38" name="Picture 37">
                <a:extLst>
                  <a:ext uri="{FF2B5EF4-FFF2-40B4-BE49-F238E27FC236}">
                    <a16:creationId xmlns:a16="http://schemas.microsoft.com/office/drawing/2014/main" id="{01C95248-919D-4ADB-BB98-FA415D3A8C00}"/>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39" name="Picture 38">
                <a:extLst>
                  <a:ext uri="{FF2B5EF4-FFF2-40B4-BE49-F238E27FC236}">
                    <a16:creationId xmlns:a16="http://schemas.microsoft.com/office/drawing/2014/main" id="{3B182163-3A3D-424B-BDA1-CADAA0D452D8}"/>
                  </a:ext>
                </a:extLst>
              </p:cNvPr>
              <p:cNvPicPr>
                <a:picLocks noChangeAspect="1"/>
              </p:cNvPicPr>
              <p:nvPr/>
            </p:nvPicPr>
            <p:blipFill>
              <a:blip r:embed="rId10"/>
              <a:stretch>
                <a:fillRect/>
              </a:stretch>
            </p:blipFill>
            <p:spPr>
              <a:xfrm>
                <a:off x="8470624" y="1780889"/>
                <a:ext cx="229069" cy="229068"/>
              </a:xfrm>
              <a:prstGeom prst="rect">
                <a:avLst/>
              </a:prstGeom>
            </p:spPr>
          </p:pic>
        </p:grpSp>
      </p:grpSp>
      <p:cxnSp>
        <p:nvCxnSpPr>
          <p:cNvPr id="43" name="Straight Arrow Connector 42">
            <a:extLst>
              <a:ext uri="{FF2B5EF4-FFF2-40B4-BE49-F238E27FC236}">
                <a16:creationId xmlns:a16="http://schemas.microsoft.com/office/drawing/2014/main" id="{5EA81E08-C4EB-48EA-A109-D1F24C756083}"/>
              </a:ext>
            </a:extLst>
          </p:cNvPr>
          <p:cNvCxnSpPr>
            <a:cxnSpLocks/>
          </p:cNvCxnSpPr>
          <p:nvPr/>
        </p:nvCxnSpPr>
        <p:spPr>
          <a:xfrm>
            <a:off x="8763465" y="587968"/>
            <a:ext cx="0" cy="493007"/>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97ADF7-6132-427A-9AFA-92D92155D6DA}"/>
              </a:ext>
            </a:extLst>
          </p:cNvPr>
          <p:cNvCxnSpPr>
            <a:cxnSpLocks/>
          </p:cNvCxnSpPr>
          <p:nvPr/>
        </p:nvCxnSpPr>
        <p:spPr>
          <a:xfrm>
            <a:off x="8856217" y="587968"/>
            <a:ext cx="0" cy="491094"/>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064FBCAE-82DA-4A37-9A89-3D738D9FB512}"/>
              </a:ext>
            </a:extLst>
          </p:cNvPr>
          <p:cNvPicPr>
            <a:picLocks noChangeAspect="1"/>
          </p:cNvPicPr>
          <p:nvPr/>
        </p:nvPicPr>
        <p:blipFill>
          <a:blip r:embed="rId11"/>
          <a:stretch>
            <a:fillRect/>
          </a:stretch>
        </p:blipFill>
        <p:spPr>
          <a:xfrm>
            <a:off x="8798979" y="783293"/>
            <a:ext cx="115435" cy="104472"/>
          </a:xfrm>
          <a:prstGeom prst="rect">
            <a:avLst/>
          </a:prstGeom>
        </p:spPr>
      </p:pic>
      <p:pic>
        <p:nvPicPr>
          <p:cNvPr id="46" name="Picture 45">
            <a:extLst>
              <a:ext uri="{FF2B5EF4-FFF2-40B4-BE49-F238E27FC236}">
                <a16:creationId xmlns:a16="http://schemas.microsoft.com/office/drawing/2014/main" id="{47550594-2E3D-4097-A9B5-7D92D7E15D61}"/>
              </a:ext>
            </a:extLst>
          </p:cNvPr>
          <p:cNvPicPr>
            <a:picLocks noChangeAspect="1"/>
          </p:cNvPicPr>
          <p:nvPr/>
        </p:nvPicPr>
        <p:blipFill>
          <a:blip r:embed="rId12"/>
          <a:stretch>
            <a:fillRect/>
          </a:stretch>
        </p:blipFill>
        <p:spPr>
          <a:xfrm>
            <a:off x="8846346" y="1132292"/>
            <a:ext cx="314965" cy="314965"/>
          </a:xfrm>
          <a:prstGeom prst="rect">
            <a:avLst/>
          </a:prstGeom>
        </p:spPr>
      </p:pic>
      <p:grpSp>
        <p:nvGrpSpPr>
          <p:cNvPr id="47" name="Group 46">
            <a:extLst>
              <a:ext uri="{FF2B5EF4-FFF2-40B4-BE49-F238E27FC236}">
                <a16:creationId xmlns:a16="http://schemas.microsoft.com/office/drawing/2014/main" id="{2BC5CAB2-B754-4552-A7F9-2B0433A10B5B}"/>
              </a:ext>
            </a:extLst>
          </p:cNvPr>
          <p:cNvGrpSpPr/>
          <p:nvPr/>
        </p:nvGrpSpPr>
        <p:grpSpPr>
          <a:xfrm>
            <a:off x="8591496" y="170711"/>
            <a:ext cx="418495" cy="406094"/>
            <a:chOff x="11105601" y="3231122"/>
            <a:chExt cx="348212" cy="337894"/>
          </a:xfrm>
        </p:grpSpPr>
        <p:sp>
          <p:nvSpPr>
            <p:cNvPr id="48" name="globe_2">
              <a:extLst>
                <a:ext uri="{FF2B5EF4-FFF2-40B4-BE49-F238E27FC236}">
                  <a16:creationId xmlns:a16="http://schemas.microsoft.com/office/drawing/2014/main" id="{23F8C826-1B5A-48E6-87E7-88ED326338AB}"/>
                </a:ext>
              </a:extLst>
            </p:cNvPr>
            <p:cNvSpPr>
              <a:spLocks noChangeAspect="1" noEditPoints="1"/>
            </p:cNvSpPr>
            <p:nvPr/>
          </p:nvSpPr>
          <p:spPr bwMode="auto">
            <a:xfrm>
              <a:off x="11105601" y="3231122"/>
              <a:ext cx="348212" cy="33789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9050" cap="flat">
              <a:solidFill>
                <a:schemeClr val="accent3">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49" name="Straight Connector 48">
              <a:extLst>
                <a:ext uri="{FF2B5EF4-FFF2-40B4-BE49-F238E27FC236}">
                  <a16:creationId xmlns:a16="http://schemas.microsoft.com/office/drawing/2014/main" id="{7F901D88-C8F8-41DC-B006-BF6DEB5042BE}"/>
                </a:ext>
              </a:extLst>
            </p:cNvPr>
            <p:cNvCxnSpPr>
              <a:cxnSpLocks/>
              <a:stCxn id="48" idx="1"/>
              <a:endCxn id="48" idx="3"/>
            </p:cNvCxnSpPr>
            <p:nvPr/>
          </p:nvCxnSpPr>
          <p:spPr>
            <a:xfrm>
              <a:off x="11280227" y="3231122"/>
              <a:ext cx="0" cy="337894"/>
            </a:xfrm>
            <a:prstGeom prst="line">
              <a:avLst/>
            </a:prstGeom>
            <a:noFill/>
            <a:ln w="19050" cap="flat">
              <a:solidFill>
                <a:schemeClr val="accent3">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50" name="Group 49">
            <a:extLst>
              <a:ext uri="{FF2B5EF4-FFF2-40B4-BE49-F238E27FC236}">
                <a16:creationId xmlns:a16="http://schemas.microsoft.com/office/drawing/2014/main" id="{2B9D421B-607F-429C-9736-7BE2DB409B10}"/>
              </a:ext>
            </a:extLst>
          </p:cNvPr>
          <p:cNvGrpSpPr/>
          <p:nvPr/>
        </p:nvGrpSpPr>
        <p:grpSpPr>
          <a:xfrm>
            <a:off x="6456088" y="1909708"/>
            <a:ext cx="1285424" cy="1086659"/>
            <a:chOff x="2925302" y="1860933"/>
            <a:chExt cx="1285424" cy="1086659"/>
          </a:xfrm>
        </p:grpSpPr>
        <p:sp>
          <p:nvSpPr>
            <p:cNvPr id="51" name="Rectangle 50">
              <a:extLst>
                <a:ext uri="{FF2B5EF4-FFF2-40B4-BE49-F238E27FC236}">
                  <a16:creationId xmlns:a16="http://schemas.microsoft.com/office/drawing/2014/main" id="{C3022526-2BB6-41AF-A69F-12F78F8F3E1F}"/>
                </a:ext>
              </a:extLst>
            </p:cNvPr>
            <p:cNvSpPr/>
            <p:nvPr/>
          </p:nvSpPr>
          <p:spPr bwMode="gray">
            <a:xfrm>
              <a:off x="2932793" y="1860933"/>
              <a:ext cx="1143305" cy="1030580"/>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52" name="Rectangle 51">
              <a:extLst>
                <a:ext uri="{FF2B5EF4-FFF2-40B4-BE49-F238E27FC236}">
                  <a16:creationId xmlns:a16="http://schemas.microsoft.com/office/drawing/2014/main" id="{69EA88BD-C4E4-48B7-846F-4BC30C4396C8}"/>
                </a:ext>
              </a:extLst>
            </p:cNvPr>
            <p:cNvSpPr/>
            <p:nvPr/>
          </p:nvSpPr>
          <p:spPr>
            <a:xfrm>
              <a:off x="3049407" y="2656134"/>
              <a:ext cx="1055696" cy="24622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2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pic>
          <p:nvPicPr>
            <p:cNvPr id="53" name="Picture 52">
              <a:extLst>
                <a:ext uri="{FF2B5EF4-FFF2-40B4-BE49-F238E27FC236}">
                  <a16:creationId xmlns:a16="http://schemas.microsoft.com/office/drawing/2014/main" id="{7FE73F2D-0B67-4B27-98B0-A7963638C197}"/>
                </a:ext>
              </a:extLst>
            </p:cNvPr>
            <p:cNvPicPr>
              <a:picLocks noChangeAspect="1"/>
            </p:cNvPicPr>
            <p:nvPr/>
          </p:nvPicPr>
          <p:blipFill>
            <a:blip r:embed="rId9"/>
            <a:stretch>
              <a:fillRect/>
            </a:stretch>
          </p:blipFill>
          <p:spPr>
            <a:xfrm>
              <a:off x="3927214" y="2783874"/>
              <a:ext cx="283512" cy="163718"/>
            </a:xfrm>
            <a:prstGeom prst="rect">
              <a:avLst/>
            </a:prstGeom>
          </p:spPr>
        </p:pic>
        <p:sp>
          <p:nvSpPr>
            <p:cNvPr id="54" name="TextBox 53">
              <a:extLst>
                <a:ext uri="{FF2B5EF4-FFF2-40B4-BE49-F238E27FC236}">
                  <a16:creationId xmlns:a16="http://schemas.microsoft.com/office/drawing/2014/main" id="{F3F133E4-B4D8-4A0E-9BE5-86B4FCF18AF0}"/>
                </a:ext>
              </a:extLst>
            </p:cNvPr>
            <p:cNvSpPr txBox="1"/>
            <p:nvPr/>
          </p:nvSpPr>
          <p:spPr>
            <a:xfrm>
              <a:off x="2925302" y="2481052"/>
              <a:ext cx="120547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Spoke 2 Subnets</a:t>
              </a:r>
            </a:p>
          </p:txBody>
        </p:sp>
        <p:grpSp>
          <p:nvGrpSpPr>
            <p:cNvPr id="55" name="Group 54">
              <a:extLst>
                <a:ext uri="{FF2B5EF4-FFF2-40B4-BE49-F238E27FC236}">
                  <a16:creationId xmlns:a16="http://schemas.microsoft.com/office/drawing/2014/main" id="{00204BDE-3B27-47E9-A137-AE49F584CA64}"/>
                </a:ext>
              </a:extLst>
            </p:cNvPr>
            <p:cNvGrpSpPr/>
            <p:nvPr/>
          </p:nvGrpSpPr>
          <p:grpSpPr>
            <a:xfrm>
              <a:off x="3106964" y="1984876"/>
              <a:ext cx="394770" cy="508388"/>
              <a:chOff x="8387775" y="1758563"/>
              <a:chExt cx="394770" cy="508388"/>
            </a:xfrm>
          </p:grpSpPr>
          <p:sp>
            <p:nvSpPr>
              <p:cNvPr id="60" name="Rectangle 59">
                <a:extLst>
                  <a:ext uri="{FF2B5EF4-FFF2-40B4-BE49-F238E27FC236}">
                    <a16:creationId xmlns:a16="http://schemas.microsoft.com/office/drawing/2014/main" id="{E920DEE7-5E83-490E-B6F0-E1EFC071C41D}"/>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61" name="Picture 60">
                <a:extLst>
                  <a:ext uri="{FF2B5EF4-FFF2-40B4-BE49-F238E27FC236}">
                    <a16:creationId xmlns:a16="http://schemas.microsoft.com/office/drawing/2014/main" id="{2B99EE89-B7A0-4FCE-AAAE-F83A6D437886}"/>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62" name="Picture 61">
                <a:extLst>
                  <a:ext uri="{FF2B5EF4-FFF2-40B4-BE49-F238E27FC236}">
                    <a16:creationId xmlns:a16="http://schemas.microsoft.com/office/drawing/2014/main" id="{7AE4A0E6-2249-420F-BCB0-BFCF4F094535}"/>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56" name="Group 55">
              <a:extLst>
                <a:ext uri="{FF2B5EF4-FFF2-40B4-BE49-F238E27FC236}">
                  <a16:creationId xmlns:a16="http://schemas.microsoft.com/office/drawing/2014/main" id="{2847BE70-9D70-453D-BA26-4951E3F00BBB}"/>
                </a:ext>
              </a:extLst>
            </p:cNvPr>
            <p:cNvGrpSpPr/>
            <p:nvPr/>
          </p:nvGrpSpPr>
          <p:grpSpPr>
            <a:xfrm>
              <a:off x="3584583" y="1989820"/>
              <a:ext cx="394770" cy="508388"/>
              <a:chOff x="8387775" y="1758563"/>
              <a:chExt cx="394770" cy="508388"/>
            </a:xfrm>
          </p:grpSpPr>
          <p:sp>
            <p:nvSpPr>
              <p:cNvPr id="57" name="Rectangle 56">
                <a:extLst>
                  <a:ext uri="{FF2B5EF4-FFF2-40B4-BE49-F238E27FC236}">
                    <a16:creationId xmlns:a16="http://schemas.microsoft.com/office/drawing/2014/main" id="{4395C75A-A555-4F4A-90B2-2DD0E25A6359}"/>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58" name="Picture 57">
                <a:extLst>
                  <a:ext uri="{FF2B5EF4-FFF2-40B4-BE49-F238E27FC236}">
                    <a16:creationId xmlns:a16="http://schemas.microsoft.com/office/drawing/2014/main" id="{742F1782-4165-47A7-911F-06B56E874AD4}"/>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59" name="Picture 58">
                <a:extLst>
                  <a:ext uri="{FF2B5EF4-FFF2-40B4-BE49-F238E27FC236}">
                    <a16:creationId xmlns:a16="http://schemas.microsoft.com/office/drawing/2014/main" id="{E36E4956-E441-4835-909F-F78AC429E716}"/>
                  </a:ext>
                </a:extLst>
              </p:cNvPr>
              <p:cNvPicPr>
                <a:picLocks noChangeAspect="1"/>
              </p:cNvPicPr>
              <p:nvPr/>
            </p:nvPicPr>
            <p:blipFill>
              <a:blip r:embed="rId10"/>
              <a:stretch>
                <a:fillRect/>
              </a:stretch>
            </p:blipFill>
            <p:spPr>
              <a:xfrm>
                <a:off x="8470624" y="1780889"/>
                <a:ext cx="229069" cy="229068"/>
              </a:xfrm>
              <a:prstGeom prst="rect">
                <a:avLst/>
              </a:prstGeom>
            </p:spPr>
          </p:pic>
        </p:grpSp>
      </p:grpSp>
      <p:grpSp>
        <p:nvGrpSpPr>
          <p:cNvPr id="63" name="Group 62">
            <a:extLst>
              <a:ext uri="{FF2B5EF4-FFF2-40B4-BE49-F238E27FC236}">
                <a16:creationId xmlns:a16="http://schemas.microsoft.com/office/drawing/2014/main" id="{B3BCECA7-D5C8-45C9-9637-BF484A82AB4D}"/>
              </a:ext>
            </a:extLst>
          </p:cNvPr>
          <p:cNvGrpSpPr/>
          <p:nvPr/>
        </p:nvGrpSpPr>
        <p:grpSpPr>
          <a:xfrm>
            <a:off x="9959541" y="442389"/>
            <a:ext cx="1285424" cy="1086659"/>
            <a:chOff x="2925302" y="1860933"/>
            <a:chExt cx="1285424" cy="1086659"/>
          </a:xfrm>
        </p:grpSpPr>
        <p:sp>
          <p:nvSpPr>
            <p:cNvPr id="64" name="Rectangle 63">
              <a:extLst>
                <a:ext uri="{FF2B5EF4-FFF2-40B4-BE49-F238E27FC236}">
                  <a16:creationId xmlns:a16="http://schemas.microsoft.com/office/drawing/2014/main" id="{3C8F5C05-92F2-48B1-B961-00FF39231115}"/>
                </a:ext>
              </a:extLst>
            </p:cNvPr>
            <p:cNvSpPr/>
            <p:nvPr/>
          </p:nvSpPr>
          <p:spPr bwMode="gray">
            <a:xfrm>
              <a:off x="2932793" y="1860933"/>
              <a:ext cx="1143305" cy="1030580"/>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65" name="Rectangle 64">
              <a:extLst>
                <a:ext uri="{FF2B5EF4-FFF2-40B4-BE49-F238E27FC236}">
                  <a16:creationId xmlns:a16="http://schemas.microsoft.com/office/drawing/2014/main" id="{122A0A3D-0A58-4DBE-8EE1-BF3C66F9C025}"/>
                </a:ext>
              </a:extLst>
            </p:cNvPr>
            <p:cNvSpPr/>
            <p:nvPr/>
          </p:nvSpPr>
          <p:spPr>
            <a:xfrm>
              <a:off x="3049407" y="2656134"/>
              <a:ext cx="1055696" cy="24622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3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pic>
          <p:nvPicPr>
            <p:cNvPr id="66" name="Picture 65">
              <a:extLst>
                <a:ext uri="{FF2B5EF4-FFF2-40B4-BE49-F238E27FC236}">
                  <a16:creationId xmlns:a16="http://schemas.microsoft.com/office/drawing/2014/main" id="{9D6C5B45-E839-4146-A7A3-F5E9B6C233F7}"/>
                </a:ext>
              </a:extLst>
            </p:cNvPr>
            <p:cNvPicPr>
              <a:picLocks noChangeAspect="1"/>
            </p:cNvPicPr>
            <p:nvPr/>
          </p:nvPicPr>
          <p:blipFill>
            <a:blip r:embed="rId9"/>
            <a:stretch>
              <a:fillRect/>
            </a:stretch>
          </p:blipFill>
          <p:spPr>
            <a:xfrm>
              <a:off x="3927214" y="2783874"/>
              <a:ext cx="283512" cy="163718"/>
            </a:xfrm>
            <a:prstGeom prst="rect">
              <a:avLst/>
            </a:prstGeom>
          </p:spPr>
        </p:pic>
        <p:sp>
          <p:nvSpPr>
            <p:cNvPr id="67" name="TextBox 66">
              <a:extLst>
                <a:ext uri="{FF2B5EF4-FFF2-40B4-BE49-F238E27FC236}">
                  <a16:creationId xmlns:a16="http://schemas.microsoft.com/office/drawing/2014/main" id="{1677C41D-EEAB-4C61-9C06-13015D964287}"/>
                </a:ext>
              </a:extLst>
            </p:cNvPr>
            <p:cNvSpPr txBox="1"/>
            <p:nvPr/>
          </p:nvSpPr>
          <p:spPr>
            <a:xfrm>
              <a:off x="2925302" y="2481052"/>
              <a:ext cx="120547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Spoke 3 Subnets</a:t>
              </a:r>
            </a:p>
          </p:txBody>
        </p:sp>
        <p:grpSp>
          <p:nvGrpSpPr>
            <p:cNvPr id="68" name="Group 67">
              <a:extLst>
                <a:ext uri="{FF2B5EF4-FFF2-40B4-BE49-F238E27FC236}">
                  <a16:creationId xmlns:a16="http://schemas.microsoft.com/office/drawing/2014/main" id="{16C531D2-2597-4D96-935F-3EB5AFC51E30}"/>
                </a:ext>
              </a:extLst>
            </p:cNvPr>
            <p:cNvGrpSpPr/>
            <p:nvPr/>
          </p:nvGrpSpPr>
          <p:grpSpPr>
            <a:xfrm>
              <a:off x="3106964" y="1984876"/>
              <a:ext cx="394770" cy="508388"/>
              <a:chOff x="8387775" y="1758563"/>
              <a:chExt cx="394770" cy="508388"/>
            </a:xfrm>
          </p:grpSpPr>
          <p:sp>
            <p:nvSpPr>
              <p:cNvPr id="73" name="Rectangle 72">
                <a:extLst>
                  <a:ext uri="{FF2B5EF4-FFF2-40B4-BE49-F238E27FC236}">
                    <a16:creationId xmlns:a16="http://schemas.microsoft.com/office/drawing/2014/main" id="{BBDE2BD7-9700-435F-825A-28287B2C8288}"/>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74" name="Picture 73">
                <a:extLst>
                  <a:ext uri="{FF2B5EF4-FFF2-40B4-BE49-F238E27FC236}">
                    <a16:creationId xmlns:a16="http://schemas.microsoft.com/office/drawing/2014/main" id="{2B8C57E4-8193-4211-A8F1-662BAB63E4E0}"/>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75" name="Picture 74">
                <a:extLst>
                  <a:ext uri="{FF2B5EF4-FFF2-40B4-BE49-F238E27FC236}">
                    <a16:creationId xmlns:a16="http://schemas.microsoft.com/office/drawing/2014/main" id="{741C134C-6425-4196-9C3F-9F62C2C9347A}"/>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69" name="Group 68">
              <a:extLst>
                <a:ext uri="{FF2B5EF4-FFF2-40B4-BE49-F238E27FC236}">
                  <a16:creationId xmlns:a16="http://schemas.microsoft.com/office/drawing/2014/main" id="{BE71BFA1-5877-437C-AF3F-792754EB7ADE}"/>
                </a:ext>
              </a:extLst>
            </p:cNvPr>
            <p:cNvGrpSpPr/>
            <p:nvPr/>
          </p:nvGrpSpPr>
          <p:grpSpPr>
            <a:xfrm>
              <a:off x="3584583" y="1989820"/>
              <a:ext cx="394770" cy="508388"/>
              <a:chOff x="8387775" y="1758563"/>
              <a:chExt cx="394770" cy="508388"/>
            </a:xfrm>
          </p:grpSpPr>
          <p:sp>
            <p:nvSpPr>
              <p:cNvPr id="70" name="Rectangle 69">
                <a:extLst>
                  <a:ext uri="{FF2B5EF4-FFF2-40B4-BE49-F238E27FC236}">
                    <a16:creationId xmlns:a16="http://schemas.microsoft.com/office/drawing/2014/main" id="{CEC8CD9B-2EDA-48CC-8217-CB2A9BE42604}"/>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71" name="Picture 70">
                <a:extLst>
                  <a:ext uri="{FF2B5EF4-FFF2-40B4-BE49-F238E27FC236}">
                    <a16:creationId xmlns:a16="http://schemas.microsoft.com/office/drawing/2014/main" id="{3D9764C6-7DFD-4DBC-8E52-6B9A405F849E}"/>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72" name="Picture 71">
                <a:extLst>
                  <a:ext uri="{FF2B5EF4-FFF2-40B4-BE49-F238E27FC236}">
                    <a16:creationId xmlns:a16="http://schemas.microsoft.com/office/drawing/2014/main" id="{6149BBAB-A53B-4E5B-B441-E42630294EC0}"/>
                  </a:ext>
                </a:extLst>
              </p:cNvPr>
              <p:cNvPicPr>
                <a:picLocks noChangeAspect="1"/>
              </p:cNvPicPr>
              <p:nvPr/>
            </p:nvPicPr>
            <p:blipFill>
              <a:blip r:embed="rId10"/>
              <a:stretch>
                <a:fillRect/>
              </a:stretch>
            </p:blipFill>
            <p:spPr>
              <a:xfrm>
                <a:off x="8470624" y="1780889"/>
                <a:ext cx="229069" cy="229068"/>
              </a:xfrm>
              <a:prstGeom prst="rect">
                <a:avLst/>
              </a:prstGeom>
            </p:spPr>
          </p:pic>
        </p:grpSp>
      </p:grpSp>
      <p:grpSp>
        <p:nvGrpSpPr>
          <p:cNvPr id="76" name="Group 75">
            <a:extLst>
              <a:ext uri="{FF2B5EF4-FFF2-40B4-BE49-F238E27FC236}">
                <a16:creationId xmlns:a16="http://schemas.microsoft.com/office/drawing/2014/main" id="{D5790423-DAED-4FAE-9AF3-9A7ECC34EA3D}"/>
              </a:ext>
            </a:extLst>
          </p:cNvPr>
          <p:cNvGrpSpPr/>
          <p:nvPr/>
        </p:nvGrpSpPr>
        <p:grpSpPr>
          <a:xfrm>
            <a:off x="9959541" y="1907917"/>
            <a:ext cx="1285424" cy="1086659"/>
            <a:chOff x="2925302" y="1860933"/>
            <a:chExt cx="1285424" cy="1086659"/>
          </a:xfrm>
        </p:grpSpPr>
        <p:sp>
          <p:nvSpPr>
            <p:cNvPr id="77" name="Rectangle 76">
              <a:extLst>
                <a:ext uri="{FF2B5EF4-FFF2-40B4-BE49-F238E27FC236}">
                  <a16:creationId xmlns:a16="http://schemas.microsoft.com/office/drawing/2014/main" id="{83D26E5F-91A7-4C64-9222-4C49F7919B49}"/>
                </a:ext>
              </a:extLst>
            </p:cNvPr>
            <p:cNvSpPr/>
            <p:nvPr/>
          </p:nvSpPr>
          <p:spPr bwMode="gray">
            <a:xfrm>
              <a:off x="2932793" y="1860933"/>
              <a:ext cx="1143305" cy="1030580"/>
            </a:xfrm>
            <a:prstGeom prst="rect">
              <a:avLst/>
            </a:prstGeom>
            <a:noFill/>
            <a:ln w="15875" algn="ctr">
              <a:solidFill>
                <a:srgbClr val="0070C0"/>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sp>
          <p:nvSpPr>
            <p:cNvPr id="78" name="Rectangle 77">
              <a:extLst>
                <a:ext uri="{FF2B5EF4-FFF2-40B4-BE49-F238E27FC236}">
                  <a16:creationId xmlns:a16="http://schemas.microsoft.com/office/drawing/2014/main" id="{2AACAD71-2DD7-4D30-817A-2355DB5C7E43}"/>
                </a:ext>
              </a:extLst>
            </p:cNvPr>
            <p:cNvSpPr/>
            <p:nvPr/>
          </p:nvSpPr>
          <p:spPr>
            <a:xfrm>
              <a:off x="3049407" y="2656134"/>
              <a:ext cx="1055696" cy="246221"/>
            </a:xfrm>
            <a:prstGeom prst="rect">
              <a:avLst/>
            </a:prstGeom>
          </p:spPr>
          <p:txBody>
            <a:bodyPr wrap="squar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Spoke 4 </a:t>
              </a:r>
              <a:r>
                <a:rPr kumimoji="0" lang="en-US" sz="10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VNet</a:t>
              </a: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pic>
          <p:nvPicPr>
            <p:cNvPr id="79" name="Picture 78">
              <a:extLst>
                <a:ext uri="{FF2B5EF4-FFF2-40B4-BE49-F238E27FC236}">
                  <a16:creationId xmlns:a16="http://schemas.microsoft.com/office/drawing/2014/main" id="{C301D060-0073-411D-9BAB-85909334C0A6}"/>
                </a:ext>
              </a:extLst>
            </p:cNvPr>
            <p:cNvPicPr>
              <a:picLocks noChangeAspect="1"/>
            </p:cNvPicPr>
            <p:nvPr/>
          </p:nvPicPr>
          <p:blipFill>
            <a:blip r:embed="rId9"/>
            <a:stretch>
              <a:fillRect/>
            </a:stretch>
          </p:blipFill>
          <p:spPr>
            <a:xfrm>
              <a:off x="3927214" y="2783874"/>
              <a:ext cx="283512" cy="163718"/>
            </a:xfrm>
            <a:prstGeom prst="rect">
              <a:avLst/>
            </a:prstGeom>
          </p:spPr>
        </p:pic>
        <p:sp>
          <p:nvSpPr>
            <p:cNvPr id="80" name="TextBox 79">
              <a:extLst>
                <a:ext uri="{FF2B5EF4-FFF2-40B4-BE49-F238E27FC236}">
                  <a16:creationId xmlns:a16="http://schemas.microsoft.com/office/drawing/2014/main" id="{0BC70260-0AD2-4148-83B2-365BE69E3EAB}"/>
                </a:ext>
              </a:extLst>
            </p:cNvPr>
            <p:cNvSpPr txBox="1"/>
            <p:nvPr/>
          </p:nvSpPr>
          <p:spPr>
            <a:xfrm>
              <a:off x="2925302" y="2481052"/>
              <a:ext cx="1205470" cy="230832"/>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Spoke 4 Subnets</a:t>
              </a:r>
            </a:p>
          </p:txBody>
        </p:sp>
        <p:grpSp>
          <p:nvGrpSpPr>
            <p:cNvPr id="81" name="Group 80">
              <a:extLst>
                <a:ext uri="{FF2B5EF4-FFF2-40B4-BE49-F238E27FC236}">
                  <a16:creationId xmlns:a16="http://schemas.microsoft.com/office/drawing/2014/main" id="{290ADDAF-F9FD-4DBD-9008-6A1E6550D03F}"/>
                </a:ext>
              </a:extLst>
            </p:cNvPr>
            <p:cNvGrpSpPr/>
            <p:nvPr/>
          </p:nvGrpSpPr>
          <p:grpSpPr>
            <a:xfrm>
              <a:off x="3106964" y="1984876"/>
              <a:ext cx="394770" cy="508388"/>
              <a:chOff x="8387775" y="1758563"/>
              <a:chExt cx="394770" cy="508388"/>
            </a:xfrm>
          </p:grpSpPr>
          <p:sp>
            <p:nvSpPr>
              <p:cNvPr id="86" name="Rectangle 85">
                <a:extLst>
                  <a:ext uri="{FF2B5EF4-FFF2-40B4-BE49-F238E27FC236}">
                    <a16:creationId xmlns:a16="http://schemas.microsoft.com/office/drawing/2014/main" id="{510D7537-C75C-4088-A511-7F5D570D0E38}"/>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87" name="Picture 86">
                <a:extLst>
                  <a:ext uri="{FF2B5EF4-FFF2-40B4-BE49-F238E27FC236}">
                    <a16:creationId xmlns:a16="http://schemas.microsoft.com/office/drawing/2014/main" id="{59A9243B-5D41-4C8D-9883-84EAE61C0633}"/>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88" name="Picture 87">
                <a:extLst>
                  <a:ext uri="{FF2B5EF4-FFF2-40B4-BE49-F238E27FC236}">
                    <a16:creationId xmlns:a16="http://schemas.microsoft.com/office/drawing/2014/main" id="{92EF6081-D97A-41CC-A60E-FA6DFE1EC087}"/>
                  </a:ext>
                </a:extLst>
              </p:cNvPr>
              <p:cNvPicPr>
                <a:picLocks noChangeAspect="1"/>
              </p:cNvPicPr>
              <p:nvPr/>
            </p:nvPicPr>
            <p:blipFill>
              <a:blip r:embed="rId10"/>
              <a:stretch>
                <a:fillRect/>
              </a:stretch>
            </p:blipFill>
            <p:spPr>
              <a:xfrm>
                <a:off x="8470624" y="1780889"/>
                <a:ext cx="229069" cy="229068"/>
              </a:xfrm>
              <a:prstGeom prst="rect">
                <a:avLst/>
              </a:prstGeom>
            </p:spPr>
          </p:pic>
        </p:grpSp>
        <p:grpSp>
          <p:nvGrpSpPr>
            <p:cNvPr id="82" name="Group 81">
              <a:extLst>
                <a:ext uri="{FF2B5EF4-FFF2-40B4-BE49-F238E27FC236}">
                  <a16:creationId xmlns:a16="http://schemas.microsoft.com/office/drawing/2014/main" id="{CD4BD2EE-9A10-433B-A540-FD209231399D}"/>
                </a:ext>
              </a:extLst>
            </p:cNvPr>
            <p:cNvGrpSpPr/>
            <p:nvPr/>
          </p:nvGrpSpPr>
          <p:grpSpPr>
            <a:xfrm>
              <a:off x="3584583" y="1989820"/>
              <a:ext cx="394770" cy="508388"/>
              <a:chOff x="8387775" y="1758563"/>
              <a:chExt cx="394770" cy="508388"/>
            </a:xfrm>
          </p:grpSpPr>
          <p:sp>
            <p:nvSpPr>
              <p:cNvPr id="83" name="Rectangle 82">
                <a:extLst>
                  <a:ext uri="{FF2B5EF4-FFF2-40B4-BE49-F238E27FC236}">
                    <a16:creationId xmlns:a16="http://schemas.microsoft.com/office/drawing/2014/main" id="{9CC0860A-09B6-46C2-8DCC-5F2C913D256D}"/>
                  </a:ext>
                </a:extLst>
              </p:cNvPr>
              <p:cNvSpPr/>
              <p:nvPr/>
            </p:nvSpPr>
            <p:spPr bwMode="gray">
              <a:xfrm>
                <a:off x="8387775" y="1758563"/>
                <a:ext cx="394770" cy="508388"/>
              </a:xfrm>
              <a:prstGeom prst="rect">
                <a:avLst/>
              </a:prstGeom>
              <a:solidFill>
                <a:schemeClr val="bg2"/>
              </a:solidFill>
              <a:ln w="15875" algn="ctr">
                <a:solidFill>
                  <a:schemeClr val="bg2">
                    <a:lumMod val="75000"/>
                  </a:schemeClr>
                </a:solidFill>
                <a:prstDash val="dash"/>
                <a:miter lim="800000"/>
                <a:headEnd/>
                <a:tailEnd/>
              </a:ln>
            </p:spPr>
            <p:txBody>
              <a:bodyPr wrap="square" lIns="88900" tIns="88900" rIns="88900" bIns="88900" rtlCol="0" anchor="ctr"/>
              <a:lstStyle/>
              <a:p>
                <a:pPr marL="0" marR="0" lvl="0" indent="0" algn="ctr" defTabSz="609585"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Arial"/>
                  <a:ea typeface="+mn-ea"/>
                  <a:cs typeface="+mn-cs"/>
                </a:endParaRPr>
              </a:p>
            </p:txBody>
          </p:sp>
          <p:pic>
            <p:nvPicPr>
              <p:cNvPr id="84" name="Picture 83">
                <a:extLst>
                  <a:ext uri="{FF2B5EF4-FFF2-40B4-BE49-F238E27FC236}">
                    <a16:creationId xmlns:a16="http://schemas.microsoft.com/office/drawing/2014/main" id="{5D791A30-C8F6-422F-B0EE-4EF82B3424CA}"/>
                  </a:ext>
                </a:extLst>
              </p:cNvPr>
              <p:cNvPicPr>
                <a:picLocks noChangeAspect="1"/>
              </p:cNvPicPr>
              <p:nvPr/>
            </p:nvPicPr>
            <p:blipFill>
              <a:blip r:embed="rId10"/>
              <a:stretch>
                <a:fillRect/>
              </a:stretch>
            </p:blipFill>
            <p:spPr>
              <a:xfrm>
                <a:off x="8470625" y="2009957"/>
                <a:ext cx="229069" cy="229068"/>
              </a:xfrm>
              <a:prstGeom prst="rect">
                <a:avLst/>
              </a:prstGeom>
            </p:spPr>
          </p:pic>
          <p:pic>
            <p:nvPicPr>
              <p:cNvPr id="85" name="Picture 84">
                <a:extLst>
                  <a:ext uri="{FF2B5EF4-FFF2-40B4-BE49-F238E27FC236}">
                    <a16:creationId xmlns:a16="http://schemas.microsoft.com/office/drawing/2014/main" id="{51FC9645-F0B9-4427-85AF-53A738A6EFEC}"/>
                  </a:ext>
                </a:extLst>
              </p:cNvPr>
              <p:cNvPicPr>
                <a:picLocks noChangeAspect="1"/>
              </p:cNvPicPr>
              <p:nvPr/>
            </p:nvPicPr>
            <p:blipFill>
              <a:blip r:embed="rId10"/>
              <a:stretch>
                <a:fillRect/>
              </a:stretch>
            </p:blipFill>
            <p:spPr>
              <a:xfrm>
                <a:off x="8470624" y="1780889"/>
                <a:ext cx="229069" cy="229068"/>
              </a:xfrm>
              <a:prstGeom prst="rect">
                <a:avLst/>
              </a:prstGeom>
            </p:spPr>
          </p:pic>
        </p:grpSp>
      </p:grpSp>
      <p:cxnSp>
        <p:nvCxnSpPr>
          <p:cNvPr id="89" name="Connector: Elbow 88">
            <a:extLst>
              <a:ext uri="{FF2B5EF4-FFF2-40B4-BE49-F238E27FC236}">
                <a16:creationId xmlns:a16="http://schemas.microsoft.com/office/drawing/2014/main" id="{9A5D1A02-3C31-42A3-BAB1-206D77BC7622}"/>
              </a:ext>
            </a:extLst>
          </p:cNvPr>
          <p:cNvCxnSpPr>
            <a:cxnSpLocks/>
          </p:cNvCxnSpPr>
          <p:nvPr/>
        </p:nvCxnSpPr>
        <p:spPr>
          <a:xfrm rot="10800000" flipH="1">
            <a:off x="9326128" y="964160"/>
            <a:ext cx="660773" cy="652819"/>
          </a:xfrm>
          <a:prstGeom prst="bentConnector3">
            <a:avLst/>
          </a:prstGeom>
          <a:ln w="19050">
            <a:solidFill>
              <a:schemeClr val="tx1">
                <a:lumMod val="65000"/>
                <a:lumOff val="3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0" name="Connector: Elbow 89">
            <a:extLst>
              <a:ext uri="{FF2B5EF4-FFF2-40B4-BE49-F238E27FC236}">
                <a16:creationId xmlns:a16="http://schemas.microsoft.com/office/drawing/2014/main" id="{F369EC0F-EB4F-49F4-90BD-E83E26188B71}"/>
              </a:ext>
            </a:extLst>
          </p:cNvPr>
          <p:cNvCxnSpPr>
            <a:cxnSpLocks/>
          </p:cNvCxnSpPr>
          <p:nvPr/>
        </p:nvCxnSpPr>
        <p:spPr>
          <a:xfrm rot="10800000">
            <a:off x="7602013" y="979867"/>
            <a:ext cx="660773" cy="652819"/>
          </a:xfrm>
          <a:prstGeom prst="bentConnector3">
            <a:avLst/>
          </a:prstGeom>
          <a:ln w="19050">
            <a:solidFill>
              <a:schemeClr val="tx1">
                <a:lumMod val="65000"/>
                <a:lumOff val="3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0722007E-4C52-4094-A89E-9A7F3C14DD66}"/>
              </a:ext>
            </a:extLst>
          </p:cNvPr>
          <p:cNvSpPr txBox="1"/>
          <p:nvPr/>
        </p:nvSpPr>
        <p:spPr>
          <a:xfrm>
            <a:off x="8300181" y="715620"/>
            <a:ext cx="546066" cy="338554"/>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HTTP/</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HTTPS</a:t>
            </a:r>
          </a:p>
        </p:txBody>
      </p:sp>
      <p:cxnSp>
        <p:nvCxnSpPr>
          <p:cNvPr id="92" name="Connector: Elbow 91">
            <a:extLst>
              <a:ext uri="{FF2B5EF4-FFF2-40B4-BE49-F238E27FC236}">
                <a16:creationId xmlns:a16="http://schemas.microsoft.com/office/drawing/2014/main" id="{8F3F70E3-6E7F-4349-870B-21F323EAC84A}"/>
              </a:ext>
            </a:extLst>
          </p:cNvPr>
          <p:cNvCxnSpPr>
            <a:cxnSpLocks/>
          </p:cNvCxnSpPr>
          <p:nvPr/>
        </p:nvCxnSpPr>
        <p:spPr>
          <a:xfrm rot="10800000" flipV="1">
            <a:off x="7612758" y="1932444"/>
            <a:ext cx="660773" cy="652819"/>
          </a:xfrm>
          <a:prstGeom prst="bentConnector3">
            <a:avLst/>
          </a:prstGeom>
          <a:ln w="19050">
            <a:solidFill>
              <a:schemeClr val="tx1">
                <a:lumMod val="65000"/>
                <a:lumOff val="3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3" name="Connector: Elbow 92">
            <a:extLst>
              <a:ext uri="{FF2B5EF4-FFF2-40B4-BE49-F238E27FC236}">
                <a16:creationId xmlns:a16="http://schemas.microsoft.com/office/drawing/2014/main" id="{45BB1B98-84E2-429C-9BE6-6067AA1A8479}"/>
              </a:ext>
            </a:extLst>
          </p:cNvPr>
          <p:cNvCxnSpPr>
            <a:cxnSpLocks/>
          </p:cNvCxnSpPr>
          <p:nvPr/>
        </p:nvCxnSpPr>
        <p:spPr>
          <a:xfrm rot="10800000" flipH="1" flipV="1">
            <a:off x="9317477" y="1950225"/>
            <a:ext cx="660773" cy="652819"/>
          </a:xfrm>
          <a:prstGeom prst="bentConnector3">
            <a:avLst/>
          </a:prstGeom>
          <a:ln w="19050">
            <a:solidFill>
              <a:schemeClr val="tx1">
                <a:lumMod val="65000"/>
                <a:lumOff val="35000"/>
              </a:schemeClr>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4" name="Connector: Elbow 93">
            <a:extLst>
              <a:ext uri="{FF2B5EF4-FFF2-40B4-BE49-F238E27FC236}">
                <a16:creationId xmlns:a16="http://schemas.microsoft.com/office/drawing/2014/main" id="{463FA851-EC8F-4894-A1A0-AEDE502EA6D3}"/>
              </a:ext>
            </a:extLst>
          </p:cNvPr>
          <p:cNvCxnSpPr>
            <a:cxnSpLocks/>
          </p:cNvCxnSpPr>
          <p:nvPr/>
        </p:nvCxnSpPr>
        <p:spPr>
          <a:xfrm rot="16200000">
            <a:off x="7643385" y="2965000"/>
            <a:ext cx="660773" cy="652819"/>
          </a:xfrm>
          <a:prstGeom prst="bentConnector3">
            <a:avLst/>
          </a:prstGeom>
          <a:ln w="19050">
            <a:solidFill>
              <a:srgbClr val="0070C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95" name="Group 94">
            <a:extLst>
              <a:ext uri="{FF2B5EF4-FFF2-40B4-BE49-F238E27FC236}">
                <a16:creationId xmlns:a16="http://schemas.microsoft.com/office/drawing/2014/main" id="{8BBF9275-2B59-4DE3-A036-00E986CA5A3A}"/>
              </a:ext>
            </a:extLst>
          </p:cNvPr>
          <p:cNvGrpSpPr/>
          <p:nvPr/>
        </p:nvGrpSpPr>
        <p:grpSpPr>
          <a:xfrm>
            <a:off x="8432481" y="2964326"/>
            <a:ext cx="1305872" cy="663776"/>
            <a:chOff x="5919057" y="4314312"/>
            <a:chExt cx="1305872" cy="663776"/>
          </a:xfrm>
        </p:grpSpPr>
        <p:cxnSp>
          <p:nvCxnSpPr>
            <p:cNvPr id="96" name="Connector: Elbow 95">
              <a:extLst>
                <a:ext uri="{FF2B5EF4-FFF2-40B4-BE49-F238E27FC236}">
                  <a16:creationId xmlns:a16="http://schemas.microsoft.com/office/drawing/2014/main" id="{2C3899AA-6A2E-42D2-A904-5DF9545E36F8}"/>
                </a:ext>
              </a:extLst>
            </p:cNvPr>
            <p:cNvCxnSpPr>
              <a:cxnSpLocks/>
            </p:cNvCxnSpPr>
            <p:nvPr/>
          </p:nvCxnSpPr>
          <p:spPr>
            <a:xfrm rot="5400000" flipH="1">
              <a:off x="6568133" y="4321292"/>
              <a:ext cx="660773" cy="652819"/>
            </a:xfrm>
            <a:prstGeom prst="bentConnector3">
              <a:avLst/>
            </a:prstGeom>
            <a:ln w="19050">
              <a:solidFill>
                <a:srgbClr val="0070C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42B02C2A-9A86-4DDF-A0E5-51B17A1B8F63}"/>
                </a:ext>
              </a:extLst>
            </p:cNvPr>
            <p:cNvCxnSpPr>
              <a:cxnSpLocks/>
            </p:cNvCxnSpPr>
            <p:nvPr/>
          </p:nvCxnSpPr>
          <p:spPr>
            <a:xfrm rot="16200000">
              <a:off x="5915080" y="4318289"/>
              <a:ext cx="660773" cy="652819"/>
            </a:xfrm>
            <a:prstGeom prst="bentConnector3">
              <a:avLst/>
            </a:prstGeom>
            <a:ln w="19050">
              <a:solidFill>
                <a:srgbClr val="0070C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pic>
        <p:nvPicPr>
          <p:cNvPr id="98" name="Picture 97">
            <a:extLst>
              <a:ext uri="{FF2B5EF4-FFF2-40B4-BE49-F238E27FC236}">
                <a16:creationId xmlns:a16="http://schemas.microsoft.com/office/drawing/2014/main" id="{E6032C89-2EB5-401E-B29B-3C42E5A9B116}"/>
              </a:ext>
            </a:extLst>
          </p:cNvPr>
          <p:cNvPicPr>
            <a:picLocks noChangeAspect="1"/>
          </p:cNvPicPr>
          <p:nvPr/>
        </p:nvPicPr>
        <p:blipFill rotWithShape="1">
          <a:blip r:embed="rId13"/>
          <a:srcRect l="34683" t="34167" r="33684" b="42222"/>
          <a:stretch/>
        </p:blipFill>
        <p:spPr>
          <a:xfrm>
            <a:off x="2225667" y="1388932"/>
            <a:ext cx="2297101" cy="2119488"/>
          </a:xfrm>
          <a:prstGeom prst="rect">
            <a:avLst/>
          </a:prstGeom>
        </p:spPr>
      </p:pic>
      <p:sp>
        <p:nvSpPr>
          <p:cNvPr id="99" name="Slide Number Placeholder 1">
            <a:extLst>
              <a:ext uri="{FF2B5EF4-FFF2-40B4-BE49-F238E27FC236}">
                <a16:creationId xmlns:a16="http://schemas.microsoft.com/office/drawing/2014/main" id="{402DACA9-ECE9-404C-80BF-2BBC7927E040}"/>
              </a:ext>
            </a:extLst>
          </p:cNvPr>
          <p:cNvSpPr txBox="1">
            <a:spLocks/>
          </p:cNvSpPr>
          <p:nvPr/>
        </p:nvSpPr>
        <p:spPr>
          <a:xfrm>
            <a:off x="11582806" y="6392852"/>
            <a:ext cx="275365"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189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AB72D7-F5DA-4E50-AE32-ACA1DD956AF2}"/>
              </a:ext>
            </a:extLst>
          </p:cNvPr>
          <p:cNvSpPr txBox="1">
            <a:spLocks/>
          </p:cNvSpPr>
          <p:nvPr/>
        </p:nvSpPr>
        <p:spPr>
          <a:xfrm>
            <a:off x="469900" y="385407"/>
            <a:ext cx="11252200" cy="6985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2400" b="0" i="0" u="none" strike="noStrike" kern="1200" cap="none" spc="0" normalizeH="0" baseline="0" noProof="0" dirty="0">
                <a:ln>
                  <a:noFill/>
                </a:ln>
                <a:solidFill>
                  <a:prstClr val="black">
                    <a:lumMod val="65000"/>
                    <a:lumOff val="35000"/>
                  </a:prstClr>
                </a:solidFill>
                <a:effectLst/>
                <a:uLnTx/>
                <a:uFillTx/>
                <a:latin typeface="Arial Black" panose="020B0A04020102020204" pitchFamily="34" charset="0"/>
                <a:ea typeface="+mj-ea"/>
                <a:cs typeface="+mj-cs"/>
              </a:rPr>
              <a:t>Example Azure Network Plan: VNets &amp; Subnets</a:t>
            </a:r>
          </a:p>
        </p:txBody>
      </p:sp>
      <p:graphicFrame>
        <p:nvGraphicFramePr>
          <p:cNvPr id="6" name="Table 5">
            <a:extLst>
              <a:ext uri="{FF2B5EF4-FFF2-40B4-BE49-F238E27FC236}">
                <a16:creationId xmlns:a16="http://schemas.microsoft.com/office/drawing/2014/main" id="{4380DC69-17C2-4BD6-9409-E31DDD6BDFC9}"/>
              </a:ext>
            </a:extLst>
          </p:cNvPr>
          <p:cNvGraphicFramePr>
            <a:graphicFrameLocks noGrp="1"/>
          </p:cNvGraphicFramePr>
          <p:nvPr>
            <p:extLst/>
          </p:nvPr>
        </p:nvGraphicFramePr>
        <p:xfrm>
          <a:off x="469900" y="2620963"/>
          <a:ext cx="10719124" cy="1617776"/>
        </p:xfrm>
        <a:graphic>
          <a:graphicData uri="http://schemas.openxmlformats.org/drawingml/2006/table">
            <a:tbl>
              <a:tblPr>
                <a:tableStyleId>{5C22544A-7EE6-4342-B048-85BDC9FD1C3A}</a:tableStyleId>
              </a:tblPr>
              <a:tblGrid>
                <a:gridCol w="385777">
                  <a:extLst>
                    <a:ext uri="{9D8B030D-6E8A-4147-A177-3AD203B41FA5}">
                      <a16:colId xmlns:a16="http://schemas.microsoft.com/office/drawing/2014/main" val="214492688"/>
                    </a:ext>
                  </a:extLst>
                </a:gridCol>
                <a:gridCol w="832033">
                  <a:extLst>
                    <a:ext uri="{9D8B030D-6E8A-4147-A177-3AD203B41FA5}">
                      <a16:colId xmlns:a16="http://schemas.microsoft.com/office/drawing/2014/main" val="3788904783"/>
                    </a:ext>
                  </a:extLst>
                </a:gridCol>
                <a:gridCol w="1187664">
                  <a:extLst>
                    <a:ext uri="{9D8B030D-6E8A-4147-A177-3AD203B41FA5}">
                      <a16:colId xmlns:a16="http://schemas.microsoft.com/office/drawing/2014/main" val="2911329964"/>
                    </a:ext>
                  </a:extLst>
                </a:gridCol>
                <a:gridCol w="815782">
                  <a:extLst>
                    <a:ext uri="{9D8B030D-6E8A-4147-A177-3AD203B41FA5}">
                      <a16:colId xmlns:a16="http://schemas.microsoft.com/office/drawing/2014/main" val="3279963714"/>
                    </a:ext>
                  </a:extLst>
                </a:gridCol>
                <a:gridCol w="1300294">
                  <a:extLst>
                    <a:ext uri="{9D8B030D-6E8A-4147-A177-3AD203B41FA5}">
                      <a16:colId xmlns:a16="http://schemas.microsoft.com/office/drawing/2014/main" val="749094275"/>
                    </a:ext>
                  </a:extLst>
                </a:gridCol>
                <a:gridCol w="503339">
                  <a:extLst>
                    <a:ext uri="{9D8B030D-6E8A-4147-A177-3AD203B41FA5}">
                      <a16:colId xmlns:a16="http://schemas.microsoft.com/office/drawing/2014/main" val="1998596253"/>
                    </a:ext>
                  </a:extLst>
                </a:gridCol>
                <a:gridCol w="956345">
                  <a:extLst>
                    <a:ext uri="{9D8B030D-6E8A-4147-A177-3AD203B41FA5}">
                      <a16:colId xmlns:a16="http://schemas.microsoft.com/office/drawing/2014/main" val="1124556676"/>
                    </a:ext>
                  </a:extLst>
                </a:gridCol>
                <a:gridCol w="1870745">
                  <a:extLst>
                    <a:ext uri="{9D8B030D-6E8A-4147-A177-3AD203B41FA5}">
                      <a16:colId xmlns:a16="http://schemas.microsoft.com/office/drawing/2014/main" val="666681697"/>
                    </a:ext>
                  </a:extLst>
                </a:gridCol>
                <a:gridCol w="1679481">
                  <a:extLst>
                    <a:ext uri="{9D8B030D-6E8A-4147-A177-3AD203B41FA5}">
                      <a16:colId xmlns:a16="http://schemas.microsoft.com/office/drawing/2014/main" val="2654847557"/>
                    </a:ext>
                  </a:extLst>
                </a:gridCol>
                <a:gridCol w="1187664">
                  <a:extLst>
                    <a:ext uri="{9D8B030D-6E8A-4147-A177-3AD203B41FA5}">
                      <a16:colId xmlns:a16="http://schemas.microsoft.com/office/drawing/2014/main" val="4173900804"/>
                    </a:ext>
                  </a:extLst>
                </a:gridCol>
              </a:tblGrid>
              <a:tr h="499554">
                <a:tc>
                  <a:txBody>
                    <a:bodyPr/>
                    <a:lstStyle/>
                    <a:p>
                      <a:pPr algn="l" fontAlgn="b"/>
                      <a:r>
                        <a:rPr lang="en-CA" sz="900" b="1" u="none" strike="noStrike" dirty="0">
                          <a:solidFill>
                            <a:srgbClr val="00B050"/>
                          </a:solidFill>
                          <a:effectLst/>
                        </a:rPr>
                        <a:t>ID</a:t>
                      </a:r>
                      <a:endParaRPr lang="en-CA" sz="900" b="1" i="0" u="none" strike="noStrike" dirty="0">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dirty="0" err="1">
                          <a:solidFill>
                            <a:srgbClr val="00B050"/>
                          </a:solidFill>
                          <a:effectLst/>
                        </a:rPr>
                        <a:t>vNET</a:t>
                      </a:r>
                      <a:endParaRPr lang="en-CA" sz="1000" b="1" i="0" u="none" strike="noStrike" dirty="0">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a:solidFill>
                            <a:srgbClr val="00B050"/>
                          </a:solidFill>
                          <a:effectLst/>
                        </a:rPr>
                        <a:t>Subnet</a:t>
                      </a:r>
                      <a:endParaRPr lang="en-CA" sz="1000" b="1" i="0" u="none" strike="noStrike">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a:solidFill>
                            <a:srgbClr val="00B050"/>
                          </a:solidFill>
                          <a:effectLst/>
                        </a:rPr>
                        <a:t>Netmask</a:t>
                      </a:r>
                      <a:endParaRPr lang="en-CA" sz="1000" b="1" i="0" u="none" strike="noStrike">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dirty="0">
                          <a:solidFill>
                            <a:srgbClr val="00B050"/>
                          </a:solidFill>
                          <a:effectLst/>
                        </a:rPr>
                        <a:t>CIDR</a:t>
                      </a:r>
                      <a:endParaRPr lang="en-CA" sz="1000" b="1" i="0" u="none" strike="noStrike" dirty="0">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a:solidFill>
                            <a:srgbClr val="00B050"/>
                          </a:solidFill>
                          <a:effectLst/>
                        </a:rPr>
                        <a:t># Of hosts</a:t>
                      </a:r>
                      <a:endParaRPr lang="en-CA" sz="1000" b="1" i="0" u="none" strike="noStrike">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a:solidFill>
                            <a:srgbClr val="00B050"/>
                          </a:solidFill>
                          <a:effectLst/>
                        </a:rPr>
                        <a:t>Subscription</a:t>
                      </a:r>
                      <a:endParaRPr lang="en-CA" sz="1000" b="1" i="0" u="none" strike="noStrike">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a:solidFill>
                            <a:srgbClr val="00B050"/>
                          </a:solidFill>
                          <a:effectLst/>
                        </a:rPr>
                        <a:t>Security zone</a:t>
                      </a:r>
                      <a:endParaRPr lang="en-CA" sz="1000" b="1" i="0" u="none" strike="noStrike">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a:solidFill>
                            <a:srgbClr val="00B050"/>
                          </a:solidFill>
                          <a:effectLst/>
                        </a:rPr>
                        <a:t>Gateway unit</a:t>
                      </a:r>
                      <a:endParaRPr lang="en-CA" sz="1000" b="1" i="0" u="none" strike="noStrike">
                        <a:solidFill>
                          <a:srgbClr val="00B050"/>
                        </a:solidFill>
                        <a:effectLst/>
                        <a:latin typeface="Verdana" panose="020B0604030504040204" pitchFamily="34" charset="0"/>
                      </a:endParaRPr>
                    </a:p>
                  </a:txBody>
                  <a:tcPr marL="7346" marR="7346" marT="7346" marB="0" anchor="b"/>
                </a:tc>
                <a:tc>
                  <a:txBody>
                    <a:bodyPr/>
                    <a:lstStyle/>
                    <a:p>
                      <a:pPr algn="l" fontAlgn="b"/>
                      <a:r>
                        <a:rPr lang="en-CA" sz="1000" b="1" u="none" strike="noStrike" dirty="0">
                          <a:solidFill>
                            <a:srgbClr val="00B050"/>
                          </a:solidFill>
                          <a:effectLst/>
                        </a:rPr>
                        <a:t>Gateway address</a:t>
                      </a:r>
                      <a:endParaRPr lang="en-CA" sz="1000" b="1" i="0" u="none" strike="noStrike" dirty="0">
                        <a:solidFill>
                          <a:srgbClr val="00B050"/>
                        </a:solidFill>
                        <a:effectLst/>
                        <a:latin typeface="Verdana" panose="020B0604030504040204" pitchFamily="34" charset="0"/>
                      </a:endParaRPr>
                    </a:p>
                  </a:txBody>
                  <a:tcPr marL="7346" marR="7346" marT="7346" marB="0" anchor="b"/>
                </a:tc>
                <a:extLst>
                  <a:ext uri="{0D108BD9-81ED-4DB2-BD59-A6C34878D82A}">
                    <a16:rowId xmlns:a16="http://schemas.microsoft.com/office/drawing/2014/main" val="3989092106"/>
                  </a:ext>
                </a:extLst>
              </a:tr>
              <a:tr h="154274">
                <a:tc>
                  <a:txBody>
                    <a:bodyPr/>
                    <a:lstStyle/>
                    <a:p>
                      <a:pPr algn="ctr" fontAlgn="ctr"/>
                      <a:r>
                        <a:rPr lang="en-CA" sz="1000" u="none" strike="noStrike">
                          <a:effectLst/>
                        </a:rPr>
                        <a:t>1</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HUB</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10.151.98.0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26</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10.151.98.0/26</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62</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Hub</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HUB_SZ_MSS</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Microsoft Azure</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10.151.98.1</a:t>
                      </a:r>
                      <a:endParaRPr lang="en-CA" sz="1000" b="0" i="0" u="none" strike="noStrike">
                        <a:solidFill>
                          <a:srgbClr val="000000"/>
                        </a:solidFill>
                        <a:effectLst/>
                        <a:latin typeface="Verdana" panose="020B0604030504040204" pitchFamily="34" charset="0"/>
                      </a:endParaRPr>
                    </a:p>
                  </a:txBody>
                  <a:tcPr marL="7346" marR="7346" marT="7346" marB="0" anchor="ctr"/>
                </a:tc>
                <a:extLst>
                  <a:ext uri="{0D108BD9-81ED-4DB2-BD59-A6C34878D82A}">
                    <a16:rowId xmlns:a16="http://schemas.microsoft.com/office/drawing/2014/main" val="3998370567"/>
                  </a:ext>
                </a:extLst>
              </a:tr>
              <a:tr h="154274">
                <a:tc>
                  <a:txBody>
                    <a:bodyPr/>
                    <a:lstStyle/>
                    <a:p>
                      <a:pPr algn="ctr" fontAlgn="ctr"/>
                      <a:r>
                        <a:rPr lang="en-CA" sz="1000" u="none" strike="noStrike">
                          <a:effectLst/>
                        </a:rPr>
                        <a:t>2</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HUB</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10.151.96.0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26</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10.151.96.0/26</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62</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Hub</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HUB_SZ_PRIVATE_DMZ</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dirty="0">
                          <a:effectLst/>
                        </a:rPr>
                        <a:t>Firewall 1(Internal)</a:t>
                      </a:r>
                      <a:endParaRPr lang="en-CA" sz="1000" b="0" i="0" u="none" strike="noStrike" dirty="0">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10.151.96.1</a:t>
                      </a:r>
                      <a:endParaRPr lang="en-CA" sz="1000" b="0" i="0" u="none" strike="noStrike">
                        <a:solidFill>
                          <a:srgbClr val="000000"/>
                        </a:solidFill>
                        <a:effectLst/>
                        <a:latin typeface="Verdana" panose="020B0604030504040204" pitchFamily="34" charset="0"/>
                      </a:endParaRPr>
                    </a:p>
                  </a:txBody>
                  <a:tcPr marL="7346" marR="7346" marT="7346" marB="0" anchor="ctr"/>
                </a:tc>
                <a:extLst>
                  <a:ext uri="{0D108BD9-81ED-4DB2-BD59-A6C34878D82A}">
                    <a16:rowId xmlns:a16="http://schemas.microsoft.com/office/drawing/2014/main" val="784534018"/>
                  </a:ext>
                </a:extLst>
              </a:tr>
              <a:tr h="154274">
                <a:tc>
                  <a:txBody>
                    <a:bodyPr/>
                    <a:lstStyle/>
                    <a:p>
                      <a:pPr algn="ctr" fontAlgn="ctr"/>
                      <a:r>
                        <a:rPr lang="en-CA" sz="1000" u="none" strike="noStrike">
                          <a:effectLst/>
                        </a:rPr>
                        <a:t>3</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HUB</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10.151.97.0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24</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10.151.97.0/24</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254</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Hub</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HUB_SZ_PUBLIC_DMZ</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dirty="0">
                          <a:effectLst/>
                        </a:rPr>
                        <a:t>Firewall 0 (External)</a:t>
                      </a:r>
                      <a:endParaRPr lang="en-CA" sz="1000" b="0" i="0" u="none" strike="noStrike" dirty="0">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10.151.97.1</a:t>
                      </a:r>
                      <a:endParaRPr lang="en-CA" sz="1000" b="0" i="0" u="none" strike="noStrike">
                        <a:solidFill>
                          <a:srgbClr val="000000"/>
                        </a:solidFill>
                        <a:effectLst/>
                        <a:latin typeface="Verdana" panose="020B0604030504040204" pitchFamily="34" charset="0"/>
                      </a:endParaRPr>
                    </a:p>
                  </a:txBody>
                  <a:tcPr marL="7346" marR="7346" marT="7346" marB="0" anchor="ctr"/>
                </a:tc>
                <a:extLst>
                  <a:ext uri="{0D108BD9-81ED-4DB2-BD59-A6C34878D82A}">
                    <a16:rowId xmlns:a16="http://schemas.microsoft.com/office/drawing/2014/main" val="131432794"/>
                  </a:ext>
                </a:extLst>
              </a:tr>
              <a:tr h="154274">
                <a:tc>
                  <a:txBody>
                    <a:bodyPr/>
                    <a:lstStyle/>
                    <a:p>
                      <a:pPr algn="ctr" fontAlgn="ctr"/>
                      <a:r>
                        <a:rPr lang="en-CA" sz="1000" u="none" strike="noStrike">
                          <a:effectLst/>
                        </a:rPr>
                        <a:t>4</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HUB</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10.151.98.64</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26</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10.151.98.64/26</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62</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Hub</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HUB_SZ_JUMP_BOX</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Microsoft Azure</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10.151.98.65</a:t>
                      </a:r>
                      <a:endParaRPr lang="en-CA" sz="1000" b="0" i="0" u="none" strike="noStrike">
                        <a:solidFill>
                          <a:srgbClr val="000000"/>
                        </a:solidFill>
                        <a:effectLst/>
                        <a:latin typeface="Verdana" panose="020B0604030504040204" pitchFamily="34" charset="0"/>
                      </a:endParaRPr>
                    </a:p>
                  </a:txBody>
                  <a:tcPr marL="7346" marR="7346" marT="7346" marB="0" anchor="ctr"/>
                </a:tc>
                <a:extLst>
                  <a:ext uri="{0D108BD9-81ED-4DB2-BD59-A6C34878D82A}">
                    <a16:rowId xmlns:a16="http://schemas.microsoft.com/office/drawing/2014/main" val="2454921921"/>
                  </a:ext>
                </a:extLst>
              </a:tr>
              <a:tr h="154274">
                <a:tc>
                  <a:txBody>
                    <a:bodyPr/>
                    <a:lstStyle/>
                    <a:p>
                      <a:pPr algn="ctr" fontAlgn="ctr"/>
                      <a:r>
                        <a:rPr lang="en-CA" sz="1000" u="none" strike="noStrike">
                          <a:effectLst/>
                        </a:rPr>
                        <a:t>5</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PROD</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10.151.0.0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19</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10.151.0.0/19</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8190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Prod</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dirty="0">
                          <a:effectLst/>
                        </a:rPr>
                        <a:t>PROD_SZ_WORKLOAD1</a:t>
                      </a:r>
                      <a:endParaRPr lang="en-CA" sz="1000" b="0" i="0" u="none" strike="noStrike" dirty="0">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Microsoft Azure</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10.151.0.1</a:t>
                      </a:r>
                      <a:endParaRPr lang="en-CA" sz="1000" b="0" i="0" u="none" strike="noStrike">
                        <a:solidFill>
                          <a:srgbClr val="000000"/>
                        </a:solidFill>
                        <a:effectLst/>
                        <a:latin typeface="Verdana" panose="020B0604030504040204" pitchFamily="34" charset="0"/>
                      </a:endParaRPr>
                    </a:p>
                  </a:txBody>
                  <a:tcPr marL="7346" marR="7346" marT="7346" marB="0" anchor="ctr"/>
                </a:tc>
                <a:extLst>
                  <a:ext uri="{0D108BD9-81ED-4DB2-BD59-A6C34878D82A}">
                    <a16:rowId xmlns:a16="http://schemas.microsoft.com/office/drawing/2014/main" val="626569738"/>
                  </a:ext>
                </a:extLst>
              </a:tr>
              <a:tr h="154274">
                <a:tc>
                  <a:txBody>
                    <a:bodyPr/>
                    <a:lstStyle/>
                    <a:p>
                      <a:pPr algn="ctr" fontAlgn="ctr"/>
                      <a:r>
                        <a:rPr lang="en-CA" sz="1000" u="none" strike="noStrike">
                          <a:effectLst/>
                        </a:rPr>
                        <a:t>6</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DEV</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10.151.32.0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19</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10.151.32.0/19</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8190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Non-Prod</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dirty="0">
                          <a:effectLst/>
                        </a:rPr>
                        <a:t>DEV_SZ_NON_PROD</a:t>
                      </a:r>
                      <a:endParaRPr lang="en-CA" sz="1000" b="0" i="0" u="none" strike="noStrike" dirty="0">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Microsoft Azure</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10.151.32.1</a:t>
                      </a:r>
                      <a:endParaRPr lang="en-CA" sz="1000" b="0" i="0" u="none" strike="noStrike">
                        <a:solidFill>
                          <a:srgbClr val="000000"/>
                        </a:solidFill>
                        <a:effectLst/>
                        <a:latin typeface="Verdana" panose="020B0604030504040204" pitchFamily="34" charset="0"/>
                      </a:endParaRPr>
                    </a:p>
                  </a:txBody>
                  <a:tcPr marL="7346" marR="7346" marT="7346" marB="0" anchor="ctr"/>
                </a:tc>
                <a:extLst>
                  <a:ext uri="{0D108BD9-81ED-4DB2-BD59-A6C34878D82A}">
                    <a16:rowId xmlns:a16="http://schemas.microsoft.com/office/drawing/2014/main" val="93028291"/>
                  </a:ext>
                </a:extLst>
              </a:tr>
              <a:tr h="154274">
                <a:tc>
                  <a:txBody>
                    <a:bodyPr/>
                    <a:lstStyle/>
                    <a:p>
                      <a:pPr algn="ctr" fontAlgn="ctr"/>
                      <a:r>
                        <a:rPr lang="en-CA" sz="1000" u="none" strike="noStrike">
                          <a:effectLst/>
                        </a:rPr>
                        <a:t>7</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STAGING</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10.151.64.0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19</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10.151.64.0/19</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8190</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a:effectLst/>
                        </a:rPr>
                        <a:t>Non-Prod</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dirty="0">
                          <a:effectLst/>
                        </a:rPr>
                        <a:t>STAGING_SZ_NON_PROD</a:t>
                      </a:r>
                      <a:endParaRPr lang="en-CA" sz="1000" b="0" i="0" u="none" strike="noStrike" dirty="0">
                        <a:solidFill>
                          <a:srgbClr val="000000"/>
                        </a:solidFill>
                        <a:effectLst/>
                        <a:latin typeface="Verdana" panose="020B0604030504040204" pitchFamily="34" charset="0"/>
                      </a:endParaRPr>
                    </a:p>
                  </a:txBody>
                  <a:tcPr marL="7346" marR="7346" marT="7346" marB="0" anchor="ctr"/>
                </a:tc>
                <a:tc>
                  <a:txBody>
                    <a:bodyPr/>
                    <a:lstStyle/>
                    <a:p>
                      <a:pPr algn="l" fontAlgn="ctr"/>
                      <a:r>
                        <a:rPr lang="en-CA" sz="1000" u="none" strike="noStrike">
                          <a:effectLst/>
                        </a:rPr>
                        <a:t>Microsoft Azure</a:t>
                      </a:r>
                      <a:endParaRPr lang="en-CA" sz="1000" b="0" i="0" u="none" strike="noStrike">
                        <a:solidFill>
                          <a:srgbClr val="000000"/>
                        </a:solidFill>
                        <a:effectLst/>
                        <a:latin typeface="Verdana" panose="020B0604030504040204" pitchFamily="34" charset="0"/>
                      </a:endParaRPr>
                    </a:p>
                  </a:txBody>
                  <a:tcPr marL="7346" marR="7346" marT="7346" marB="0" anchor="ctr"/>
                </a:tc>
                <a:tc>
                  <a:txBody>
                    <a:bodyPr/>
                    <a:lstStyle/>
                    <a:p>
                      <a:pPr algn="ctr" fontAlgn="ctr"/>
                      <a:r>
                        <a:rPr lang="en-CA" sz="1000" u="none" strike="noStrike" dirty="0">
                          <a:effectLst/>
                        </a:rPr>
                        <a:t>10.151.64.1</a:t>
                      </a:r>
                      <a:endParaRPr lang="en-CA" sz="1000" b="0" i="0" u="none" strike="noStrike" dirty="0">
                        <a:solidFill>
                          <a:srgbClr val="000000"/>
                        </a:solidFill>
                        <a:effectLst/>
                        <a:latin typeface="Verdana" panose="020B0604030504040204" pitchFamily="34" charset="0"/>
                      </a:endParaRPr>
                    </a:p>
                  </a:txBody>
                  <a:tcPr marL="7346" marR="7346" marT="7346" marB="0" anchor="ctr"/>
                </a:tc>
                <a:extLst>
                  <a:ext uri="{0D108BD9-81ED-4DB2-BD59-A6C34878D82A}">
                    <a16:rowId xmlns:a16="http://schemas.microsoft.com/office/drawing/2014/main" val="2473895401"/>
                  </a:ext>
                </a:extLst>
              </a:tr>
            </a:tbl>
          </a:graphicData>
        </a:graphic>
      </p:graphicFrame>
      <p:sp>
        <p:nvSpPr>
          <p:cNvPr id="5" name="Slide Number Placeholder 1">
            <a:extLst>
              <a:ext uri="{FF2B5EF4-FFF2-40B4-BE49-F238E27FC236}">
                <a16:creationId xmlns:a16="http://schemas.microsoft.com/office/drawing/2014/main" id="{9E8BDC63-E461-4FC7-A186-802243755379}"/>
              </a:ext>
            </a:extLst>
          </p:cNvPr>
          <p:cNvSpPr txBox="1">
            <a:spLocks/>
          </p:cNvSpPr>
          <p:nvPr/>
        </p:nvSpPr>
        <p:spPr>
          <a:xfrm>
            <a:off x="11582806" y="6392852"/>
            <a:ext cx="351692" cy="366183"/>
          </a:xfrm>
          <a:prstGeom prst="rect">
            <a:avLst/>
          </a:prstGeom>
        </p:spPr>
        <p:txBody>
          <a:bodyPr/>
          <a:ls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BF2979D6-43D3-4F68-A388-62D0B0D6527A}" type="slidenum">
              <a:rPr kumimoji="0" lang="en-US" sz="11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768730104"/>
      </p:ext>
    </p:extLst>
  </p:cSld>
  <p:clrMapOvr>
    <a:masterClrMapping/>
  </p:clrMapOvr>
</p:sld>
</file>

<file path=ppt/theme/theme1.xml><?xml version="1.0" encoding="utf-8"?>
<a:theme xmlns:a="http://schemas.openxmlformats.org/drawingml/2006/main" name="1_Office Theme">
  <a:themeElements>
    <a:clrScheme name="Scalar">
      <a:dk1>
        <a:sysClr val="windowText" lastClr="000000"/>
      </a:dk1>
      <a:lt1>
        <a:sysClr val="window" lastClr="FFFFFF"/>
      </a:lt1>
      <a:dk2>
        <a:srgbClr val="53616E"/>
      </a:dk2>
      <a:lt2>
        <a:srgbClr val="E4E4E4"/>
      </a:lt2>
      <a:accent1>
        <a:srgbClr val="543C7A"/>
      </a:accent1>
      <a:accent2>
        <a:srgbClr val="286093"/>
      </a:accent2>
      <a:accent3>
        <a:srgbClr val="62BA85"/>
      </a:accent3>
      <a:accent4>
        <a:srgbClr val="F59108"/>
      </a:accent4>
      <a:accent5>
        <a:srgbClr val="D0D0D0"/>
      </a:accent5>
      <a:accent6>
        <a:srgbClr val="7F0056"/>
      </a:accent6>
      <a:hlink>
        <a:srgbClr val="53616E"/>
      </a:hlink>
      <a:folHlink>
        <a:srgbClr val="27272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1796</Words>
  <Application>Microsoft Office PowerPoint</Application>
  <PresentationFormat>Widescreen</PresentationFormat>
  <Paragraphs>349</Paragraphs>
  <Slides>7</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Black</vt:lpstr>
      <vt:lpstr>Calibri</vt:lpstr>
      <vt:lpstr>Segoe UI</vt:lpstr>
      <vt:lpstr>Segoe UI Semibold</vt:lpstr>
      <vt:lpstr>Segoe UI Semilight</vt:lpstr>
      <vt:lpstr>Verdana</vt:lpstr>
      <vt:lpstr>Wingdings</vt:lpstr>
      <vt:lpstr>Wingdings 2</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Alvarnet Azure</dc:creator>
  <cp:lastModifiedBy>Alvarnet Azure</cp:lastModifiedBy>
  <cp:revision>4</cp:revision>
  <dcterms:created xsi:type="dcterms:W3CDTF">2019-03-23T16:06:02Z</dcterms:created>
  <dcterms:modified xsi:type="dcterms:W3CDTF">2019-03-23T20:20:17Z</dcterms:modified>
</cp:coreProperties>
</file>