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169920"/>
            <a:ext cx="8855640" cy="152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 fontScale="43000"/>
          </a:bodyPr>
          <a:p>
            <a:r>
              <a:rPr b="1" lang="ru-RU" sz="4800" spc="-1" strike="noStrike">
                <a:solidFill>
                  <a:srgbClr val="333333"/>
                </a:solidFill>
                <a:latin typeface="Noto Sans Regular"/>
              </a:rPr>
              <a:t>Для правки текста заглавия щёлкните мышью</a:t>
            </a:r>
            <a:endParaRPr b="1" lang="ru-RU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latin typeface="Noto Sans Bold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333333"/>
                </a:solidFill>
                <a:latin typeface="Noto Sans Bold"/>
              </a:rPr>
              <a:t>Второй уровень структуры</a:t>
            </a:r>
            <a:endParaRPr b="0" lang="ru-RU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latin typeface="Noto Sans Bold"/>
              </a:rPr>
              <a:t>Третий уровень структуры</a:t>
            </a:r>
            <a:endParaRPr b="0" lang="ru-RU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333333"/>
                </a:solidFill>
                <a:latin typeface="Noto Sans Bold"/>
              </a:rPr>
              <a:t>Четвёртый уровень структуры</a:t>
            </a:r>
            <a:endParaRPr b="0" lang="ru-RU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latin typeface="Noto Sans Bold"/>
              </a:rPr>
              <a:t>Пятый уровень структуры</a:t>
            </a:r>
            <a:endParaRPr b="0" lang="ru-RU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latin typeface="Noto Sans Bold"/>
              </a:rPr>
              <a:t>Шестой уровень структуры</a:t>
            </a:r>
            <a:endParaRPr b="0" lang="ru-RU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latin typeface="Noto Sans Bold"/>
              </a:rPr>
              <a:t>Седьмой уровень структуры</a:t>
            </a:r>
            <a:endParaRPr b="0" lang="ru-RU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Noto Sans Regular"/>
              </a:rPr>
              <a:t>&lt;дата/время&gt;</a:t>
            </a:r>
            <a:endParaRPr b="0" lang="ru-RU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Noto Sans Regular"/>
              </a:rPr>
              <a:t>&lt;нижний колонтитул&gt;</a:t>
            </a:r>
            <a:endParaRPr b="0" lang="ru-RU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D8B072C-8464-4D54-A511-DD5867FEFB20}" type="slidenum">
              <a:rPr b="0" lang="ru-RU" sz="1400" spc="-1" strike="noStrike">
                <a:latin typeface="Noto Sans Regular"/>
              </a:rPr>
              <a:t>&lt;номер&gt;</a:t>
            </a:fld>
            <a:r>
              <a:rPr b="0" lang="ru-RU" sz="1400" spc="-1" strike="noStrike">
                <a:latin typeface="Noto Sans Regular"/>
              </a:rPr>
              <a:t> / </a:t>
            </a:r>
            <a:fld id="{676F128B-5E4F-49C8-BB0B-41FC6009ABC3}" type="slidecount">
              <a:rPr b="0" lang="ru-RU" sz="1400" spc="-1" strike="noStrike">
                <a:latin typeface="Noto Sans Regular"/>
              </a:rPr>
              <a:t>6</a:t>
            </a:fld>
            <a:endParaRPr b="0" lang="ru-RU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ru-RU" sz="4400" spc="-1" strike="noStrike">
                <a:solidFill>
                  <a:srgbClr val="333333"/>
                </a:solidFill>
                <a:latin typeface="Noto Sans Regular"/>
              </a:rPr>
              <a:t>Для правки текста заглавия щёлкните мышью</a:t>
            </a:r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2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Второй уровень структуры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Третий уровень структуры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Четвёртый уровень структуры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Пятый уровень структуры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Шестой уровень структуры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Седьмой уровень структуры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Noto Sans Regular"/>
              </a:rPr>
              <a:t>&lt;дата/время&gt;</a:t>
            </a:r>
            <a:endParaRPr b="0" lang="ru-RU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Noto Sans Regular"/>
              </a:rPr>
              <a:t>&lt;нижний колонтитул&gt;</a:t>
            </a:r>
            <a:endParaRPr b="0" lang="ru-RU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37C6A7C-49F6-4A63-9DFB-9E826598A665}" type="slidenum">
              <a:rPr b="0" lang="ru-RU" sz="1400" spc="-1" strike="noStrike">
                <a:latin typeface="Noto Sans Regular"/>
              </a:rPr>
              <a:t>&lt;номер&gt;</a:t>
            </a:fld>
            <a:r>
              <a:rPr b="0" lang="ru-RU" sz="1400" spc="-1" strike="noStrike">
                <a:latin typeface="Noto Sans Regular"/>
              </a:rPr>
              <a:t> / </a:t>
            </a:r>
            <a:fld id="{B2B7C9B1-F788-442E-B674-924AD4B5D1E0}" type="slidecount">
              <a:rPr b="0" lang="ru-RU" sz="1400" spc="-1" strike="noStrike">
                <a:latin typeface="Noto Sans Regular"/>
              </a:rPr>
              <a:t>6</a:t>
            </a:fld>
            <a:endParaRPr b="0" lang="ru-RU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ru.wikipedia.org/wiki/&#1040;&#1076;&#1084;&#1080;&#1085;&#1080;&#1089;&#1090;&#1088;&#1072;&#1090;&#1080;&#1074;&#1085;&#1086;-&#1090;&#1077;&#1088;&#1088;&#1080;&#1090;&#1086;&#1088;&#1080;&#1072;&#1083;&#1100;&#1085;&#1086;&#1077;_&#1076;&#1077;&#1083;&#1077;&#1085;&#1080;&#1077;_&#1057;&#1072;&#1085;&#1082;&#1090;-&#1055;&#1077;&#1090;&#1077;&#1088;&#1073;&#1091;&#1088;&#1075;&#1072;" TargetMode="External"/><Relationship Id="rId2" Type="http://schemas.openxmlformats.org/officeDocument/2006/relationships/hyperlink" Target="https://docs.google.com/spreadsheets/d/1LSKSKs-Nq8-VFAijPjW5eT2IwenfFSdird03SyoXVG4/edit?usp=sharing" TargetMode="External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20000" y="409860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ru-RU" sz="4800" spc="-1" strike="noStrike">
                <a:solidFill>
                  <a:srgbClr val="333333"/>
                </a:solidFill>
                <a:latin typeface="Noto Sans Regular"/>
              </a:rPr>
              <a:t>The Battle of Neighbourhoods</a:t>
            </a:r>
            <a:endParaRPr b="1" lang="ru-RU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ru-RU" sz="1600" spc="-1" strike="noStrike">
                <a:latin typeface="Noto Sans Regular"/>
              </a:rPr>
              <a:t>Author: Maria Ostroukhova</a:t>
            </a:r>
            <a:endParaRPr b="0" lang="ru-RU" sz="16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ru-RU" sz="4400" spc="-1" strike="noStrike">
                <a:solidFill>
                  <a:srgbClr val="1f1f1f"/>
                </a:solidFill>
                <a:latin typeface="OpenSans;Arial"/>
              </a:rPr>
              <a:t>Introduction</a:t>
            </a:r>
            <a:endParaRPr b="1" lang="ru-RU" sz="4400" spc="-1" strike="noStrike">
              <a:solidFill>
                <a:srgbClr val="1f1f1f"/>
              </a:solidFill>
              <a:latin typeface="OpenSans;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ru-RU" sz="2800" spc="-1" strike="noStrike">
                <a:solidFill>
                  <a:srgbClr val="1f1f1f"/>
                </a:solidFill>
                <a:latin typeface="Arial"/>
              </a:rPr>
              <a:t>Saint Petersburg is one of the most popular touristic city in Russia, famous in other countries. </a:t>
            </a:r>
            <a:endParaRPr b="0" lang="ru-RU" sz="2800" spc="-1" strike="noStrike">
              <a:solidFill>
                <a:srgbClr val="1f1f1f"/>
              </a:solidFill>
              <a:latin typeface="Arial"/>
            </a:endParaRPr>
          </a:p>
          <a:p>
            <a:r>
              <a:rPr b="0" lang="ru-RU" sz="2800" spc="-1" strike="noStrike">
                <a:solidFill>
                  <a:srgbClr val="1f1f1f"/>
                </a:solidFill>
                <a:latin typeface="Arial"/>
              </a:rPr>
              <a:t>I live there and would like to understand, what type of places are the most visited for both citizens and tourists. </a:t>
            </a:r>
            <a:endParaRPr b="0" lang="ru-RU" sz="2800" spc="-1" strike="noStrike">
              <a:solidFill>
                <a:srgbClr val="1f1f1f"/>
              </a:solidFill>
              <a:latin typeface="Arial"/>
            </a:endParaRPr>
          </a:p>
          <a:p>
            <a:r>
              <a:rPr b="0" lang="ru-RU" sz="2800" spc="-1" strike="noStrike">
                <a:solidFill>
                  <a:srgbClr val="1f1f1f"/>
                </a:solidFill>
                <a:latin typeface="Arial"/>
              </a:rPr>
              <a:t>Structure data and analytics help them to understand districts and popular places there. A person can choose the most comfortable district for their spending time for a short or long period.</a:t>
            </a:r>
            <a:endParaRPr b="0" lang="ru-RU" sz="2800" spc="-1" strike="noStrike">
              <a:solidFill>
                <a:srgbClr val="1f1f1f"/>
              </a:solidFill>
              <a:latin typeface="Arial"/>
            </a:endParaRPr>
          </a:p>
          <a:p>
            <a:r>
              <a:rPr b="0" lang="ru-RU" sz="2800" spc="-1" strike="noStrike">
                <a:solidFill>
                  <a:srgbClr val="1f1f1f"/>
                </a:solidFill>
                <a:latin typeface="Arial"/>
              </a:rPr>
              <a:t>And knowing special places (districts) they can plan something easier than before.</a:t>
            </a:r>
            <a:endParaRPr b="0" lang="ru-RU" sz="2800" spc="-1" strike="noStrike">
              <a:solidFill>
                <a:srgbClr val="1f1f1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ru-RU" sz="4400" spc="-1" strike="noStrike">
                <a:solidFill>
                  <a:srgbClr val="333333"/>
                </a:solidFill>
                <a:latin typeface="Noto Sans Regular"/>
              </a:rPr>
              <a:t>Problem Description</a:t>
            </a:r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ru-RU" sz="2800" spc="-1" strike="noStrike">
                <a:solidFill>
                  <a:srgbClr val="1f1f1f"/>
                </a:solidFill>
                <a:latin typeface="Arial"/>
              </a:rPr>
              <a:t>We will find the answers to questions: </a:t>
            </a:r>
            <a:endParaRPr b="0" lang="ru-RU" sz="2800" spc="-1" strike="noStrike">
              <a:solidFill>
                <a:srgbClr val="1f1f1f"/>
              </a:solidFill>
              <a:latin typeface="Arial"/>
            </a:endParaRPr>
          </a:p>
          <a:p>
            <a:pPr marL="457200" indent="-228600">
              <a:spcAft>
                <a:spcPts val="1412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1f1f1f"/>
                </a:solidFill>
                <a:latin typeface="Arial"/>
              </a:rPr>
              <a:t>What is the most popular kind of places in the city? In which districts they are?</a:t>
            </a:r>
            <a:endParaRPr b="0" lang="ru-RU" sz="2800" spc="-1" strike="noStrike">
              <a:solidFill>
                <a:srgbClr val="1f1f1f"/>
              </a:solidFill>
              <a:latin typeface="Arial"/>
            </a:endParaRPr>
          </a:p>
          <a:p>
            <a:pPr marL="457200" indent="-228600">
              <a:spcAft>
                <a:spcPts val="1412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1f1f1f"/>
                </a:solidFill>
                <a:latin typeface="Arial"/>
              </a:rPr>
              <a:t>How there are grouped by districts?</a:t>
            </a:r>
            <a:endParaRPr b="0" lang="ru-RU" sz="2800" spc="-1" strike="noStrike">
              <a:solidFill>
                <a:srgbClr val="1f1f1f"/>
              </a:solidFill>
              <a:latin typeface="Arial"/>
            </a:endParaRPr>
          </a:p>
          <a:p>
            <a:pPr marL="457200" indent="-228600">
              <a:spcAft>
                <a:spcPts val="1412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1f1f1f"/>
                </a:solidFill>
                <a:latin typeface="Arial"/>
              </a:rPr>
              <a:t>Analyzing clusters of districts.</a:t>
            </a:r>
            <a:endParaRPr b="0" lang="ru-RU" sz="2800" spc="-1" strike="noStrike">
              <a:solidFill>
                <a:srgbClr val="1f1f1f"/>
              </a:solidFill>
              <a:latin typeface="Arial"/>
            </a:endParaRPr>
          </a:p>
          <a:p>
            <a:r>
              <a:rPr b="0" lang="ru-RU" sz="2800" spc="-1" strike="noStrike">
                <a:solidFill>
                  <a:srgbClr val="1f1f1f"/>
                </a:solidFill>
                <a:latin typeface="Arial"/>
              </a:rPr>
              <a:t>The audience is tourists, who are going to visit Saint Petersburg. I would like to help them to find more comfortable district for staying.</a:t>
            </a:r>
            <a:endParaRPr b="0" lang="ru-RU" sz="2800" spc="-1" strike="noStrike">
              <a:solidFill>
                <a:srgbClr val="1f1f1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ru-RU" sz="4400" spc="-1" strike="noStrike">
                <a:solidFill>
                  <a:srgbClr val="333333"/>
                </a:solidFill>
                <a:latin typeface="Noto Sans Regular"/>
              </a:rPr>
              <a:t>Data Section</a:t>
            </a:r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609840" y="16632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ru-RU" sz="1600" spc="-1" strike="noStrike">
                <a:solidFill>
                  <a:srgbClr val="333333"/>
                </a:solidFill>
                <a:latin typeface="Noto Sans Regular"/>
              </a:rPr>
              <a:t>For this project we need following data:</a:t>
            </a:r>
            <a:endParaRPr b="0" lang="ru-RU" sz="1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2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ru-RU" sz="1600" spc="-1" strike="noStrike">
                <a:solidFill>
                  <a:srgbClr val="333333"/>
                </a:solidFill>
                <a:latin typeface="Noto Sans Regular"/>
              </a:rPr>
              <a:t>Saint Petersburg list districts and the coordinates of each district</a:t>
            </a:r>
            <a:endParaRPr b="0" lang="ru-RU" sz="1600" spc="-1" strike="noStrike">
              <a:solidFill>
                <a:srgbClr val="333333"/>
              </a:solidFill>
              <a:latin typeface="Noto Sans Regular"/>
            </a:endParaRPr>
          </a:p>
          <a:p>
            <a:pPr marL="216000" indent="-216000"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333333"/>
                </a:solidFill>
                <a:latin typeface="Noto Sans Regular"/>
              </a:rPr>
              <a:t>Data sources: </a:t>
            </a:r>
            <a:r>
              <a:rPr b="0" lang="ru-RU" sz="1600" spc="-1" strike="noStrike">
                <a:solidFill>
                  <a:srgbClr val="333333"/>
                </a:solidFill>
                <a:latin typeface="Noto Sans Regular"/>
                <a:hlinkClick r:id="rId1"/>
              </a:rPr>
              <a:t>https://ru.wikipedia.org/https://ru.wikipedia.org/wiki/Административно-территориальное_деление_Санкт-Петербурга</a:t>
            </a:r>
            <a:r>
              <a:rPr b="0" lang="ru-RU" sz="1600" spc="-1" strike="noStrike">
                <a:solidFill>
                  <a:srgbClr val="333333"/>
                </a:solidFill>
                <a:latin typeface="Noto Sans Regular"/>
                <a:hlinkClick r:id="rId2"/>
              </a:rPr>
              <a:t>https://docs.google.com/spreadsheets/d/1LSKSKs-Nq8-VFAijPjW5eT2IwenfFSdird03SyoXVG4/edit?usp=sharing</a:t>
            </a:r>
            <a:r>
              <a:rPr b="0" lang="ru-RU" sz="1600" spc="-1" strike="noStrike">
                <a:solidFill>
                  <a:srgbClr val="1f1f1f"/>
                </a:solidFill>
                <a:latin typeface="Arial"/>
              </a:rPr>
              <a:t> </a:t>
            </a:r>
            <a:endParaRPr b="0" lang="ru-RU" sz="1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2"/>
              </a:spcAft>
              <a:buClr>
                <a:srgbClr val="ef2929"/>
              </a:buClr>
              <a:buFont typeface="StarSymbol"/>
              <a:buAutoNum type="arabicParenR" startAt="2"/>
            </a:pPr>
            <a:r>
              <a:rPr b="0" lang="ru-RU" sz="1600" spc="-1" strike="noStrike">
                <a:solidFill>
                  <a:srgbClr val="333333"/>
                </a:solidFill>
                <a:latin typeface="Noto Sans Regular"/>
              </a:rPr>
              <a:t>The Foursquare location data to solve the problems: </a:t>
            </a:r>
            <a:endParaRPr b="0" lang="ru-RU" sz="1600" spc="-1" strike="noStrike">
              <a:solidFill>
                <a:srgbClr val="333333"/>
              </a:solidFill>
              <a:latin typeface="Noto Sans Regular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1f1f1f"/>
                </a:solidFill>
                <a:latin typeface="Arial"/>
              </a:rPr>
              <a:t>explore</a:t>
            </a:r>
            <a:r>
              <a:rPr b="0" lang="ru-RU" sz="1600" spc="-1" strike="noStrike">
                <a:solidFill>
                  <a:srgbClr val="333333"/>
                </a:solidFill>
                <a:latin typeface="Noto Sans Regular"/>
              </a:rPr>
              <a:t> all venues of each category;</a:t>
            </a:r>
            <a:endParaRPr b="0" lang="ru-RU" sz="1600" spc="-1" strike="noStrike">
              <a:solidFill>
                <a:srgbClr val="333333"/>
              </a:solidFill>
              <a:latin typeface="Noto Sans Regular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1f1f1f"/>
                </a:solidFill>
                <a:latin typeface="Arial"/>
              </a:rPr>
              <a:t>explore</a:t>
            </a:r>
            <a:r>
              <a:rPr b="0" lang="ru-RU" sz="1600" spc="-1" strike="noStrike">
                <a:solidFill>
                  <a:srgbClr val="333333"/>
                </a:solidFill>
                <a:latin typeface="Noto Sans Regular"/>
              </a:rPr>
              <a:t> the most </a:t>
            </a:r>
            <a:r>
              <a:rPr b="0" lang="ru-RU" sz="1600" spc="-1" strike="noStrike">
                <a:solidFill>
                  <a:srgbClr val="1f1f1f"/>
                </a:solidFill>
                <a:latin typeface="Arial"/>
              </a:rPr>
              <a:t>common</a:t>
            </a:r>
            <a:r>
              <a:rPr b="0" lang="ru-RU" sz="1600" spc="-1" strike="noStrike">
                <a:solidFill>
                  <a:srgbClr val="333333"/>
                </a:solidFill>
                <a:latin typeface="Noto Sans Regular"/>
              </a:rPr>
              <a:t> categories of venues;</a:t>
            </a:r>
            <a:endParaRPr b="0" lang="ru-RU" sz="1600" spc="-1" strike="noStrike">
              <a:solidFill>
                <a:srgbClr val="333333"/>
              </a:solidFill>
              <a:latin typeface="Noto Sans Regular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1f1f1f"/>
                </a:solidFill>
                <a:latin typeface="Arial"/>
              </a:rPr>
              <a:t>find</a:t>
            </a:r>
            <a:r>
              <a:rPr b="0" lang="ru-RU" sz="1600" spc="-1" strike="noStrike">
                <a:solidFill>
                  <a:srgbClr val="333333"/>
                </a:solidFill>
                <a:latin typeface="Noto Sans Regular"/>
              </a:rPr>
              <a:t> TOP-3 categories and which the districts are contain its</a:t>
            </a:r>
            <a:endParaRPr b="0" lang="ru-RU" sz="1600" spc="-1" strike="noStrike">
              <a:solidFill>
                <a:srgbClr val="333333"/>
              </a:solidFill>
              <a:latin typeface="Noto Sans Regular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333333"/>
                </a:solidFill>
                <a:latin typeface="Noto Sans Regular"/>
              </a:rPr>
              <a:t>split all categories to group and analyze</a:t>
            </a:r>
            <a:endParaRPr b="0" lang="ru-RU" sz="16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ru-RU" sz="4400" spc="-1" strike="noStrike">
                <a:solidFill>
                  <a:srgbClr val="333333"/>
                </a:solidFill>
                <a:latin typeface="Noto Sans Regular"/>
              </a:rPr>
              <a:t>Methodology</a:t>
            </a:r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60000" y="1807200"/>
            <a:ext cx="892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2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ru-RU" sz="2000" spc="-1" strike="noStrike">
                <a:solidFill>
                  <a:srgbClr val="1f1f1f"/>
                </a:solidFill>
                <a:latin typeface="Arial"/>
                <a:ea typeface="Liberation Mono;Courier New"/>
              </a:rPr>
              <a:t>Clean datasets and prepare for use.</a:t>
            </a:r>
            <a:endParaRPr b="0" lang="ru-RU" sz="20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2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ru-RU" sz="2000" spc="-1" strike="noStrike">
                <a:solidFill>
                  <a:srgbClr val="1f1f1f"/>
                </a:solidFill>
                <a:latin typeface="Arial"/>
                <a:ea typeface="Liberation Mono;Courier New"/>
              </a:rPr>
              <a:t>Set up the credentials for Foursquare API.</a:t>
            </a:r>
            <a:endParaRPr b="0" lang="ru-RU" sz="20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2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ru-RU" sz="2000" spc="-1" strike="noStrike">
                <a:solidFill>
                  <a:srgbClr val="1f1f1f"/>
                </a:solidFill>
                <a:latin typeface="Arial"/>
                <a:ea typeface="Liberation Mono;Courier New"/>
              </a:rPr>
              <a:t>Create a table with venues, their coordinates and categories.</a:t>
            </a:r>
            <a:endParaRPr b="0" lang="ru-RU" sz="20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2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ru-RU" sz="2000" spc="-1" strike="noStrike">
                <a:solidFill>
                  <a:srgbClr val="1f1f1f"/>
                </a:solidFill>
                <a:latin typeface="Arial"/>
                <a:ea typeface="Liberation Mono;Courier New"/>
              </a:rPr>
              <a:t>Show all venues returned by Foursquare on the map</a:t>
            </a:r>
            <a:endParaRPr b="0" lang="ru-RU" sz="20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2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ru-RU" sz="2000" spc="-1" strike="noStrike">
                <a:solidFill>
                  <a:srgbClr val="1f1f1f"/>
                </a:solidFill>
                <a:latin typeface="Arial"/>
                <a:ea typeface="Liberation Mono;Courier New"/>
              </a:rPr>
              <a:t>Find the most popular categories of venues, took the top 3 and analyze it.</a:t>
            </a:r>
            <a:endParaRPr b="0" lang="ru-RU" sz="20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2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ru-RU" sz="2000" spc="-1" strike="noStrike">
                <a:solidFill>
                  <a:srgbClr val="1f1f1f"/>
                </a:solidFill>
                <a:latin typeface="Arial"/>
                <a:ea typeface="Liberation Mono;Courier New"/>
              </a:rPr>
              <a:t>Create the maps with the top 3 venues districts.</a:t>
            </a:r>
            <a:endParaRPr b="0" lang="ru-RU" sz="20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2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ru-RU" sz="2000" spc="-1" strike="noStrike">
                <a:solidFill>
                  <a:srgbClr val="1f1f1f"/>
                </a:solidFill>
                <a:latin typeface="Arial"/>
                <a:ea typeface="Liberation Mono;Courier New"/>
              </a:rPr>
              <a:t>Use k-mean clustering to take 5 clusters and proceed to visualize these clusters and the most common venues for each of these. </a:t>
            </a:r>
            <a:endParaRPr b="0" lang="ru-RU" sz="20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2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ru-RU" sz="2000" spc="-1" strike="noStrike">
                <a:solidFill>
                  <a:srgbClr val="1f1f1f"/>
                </a:solidFill>
                <a:latin typeface="Arial"/>
                <a:ea typeface="Liberation Mono;Courier New"/>
              </a:rPr>
              <a:t>Analyze each district, which combined the common venues or presented the special venues</a:t>
            </a:r>
            <a:endParaRPr b="0" lang="ru-RU" sz="20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ru-RU" sz="4400" spc="-1" strike="noStrike">
                <a:solidFill>
                  <a:srgbClr val="1f1f1f"/>
                </a:solidFill>
                <a:latin typeface="Arial"/>
              </a:rPr>
              <a:t>Conclusions</a:t>
            </a:r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ru-RU" sz="2000" spc="-1" strike="noStrike">
                <a:solidFill>
                  <a:srgbClr val="1f1f1f"/>
                </a:solidFill>
                <a:latin typeface="Arial"/>
              </a:rPr>
              <a:t>The most popular kind of places in the city are </a:t>
            </a:r>
            <a:r>
              <a:rPr b="1" lang="ru-RU" sz="2000" spc="-1" strike="noStrike">
                <a:solidFill>
                  <a:srgbClr val="1f1f1f"/>
                </a:solidFill>
                <a:latin typeface="Arial"/>
              </a:rPr>
              <a:t>Bakeries, Parks and Coffee Shops</a:t>
            </a:r>
            <a:r>
              <a:rPr b="0" lang="ru-RU" sz="2000" spc="-1" strike="noStrike">
                <a:solidFill>
                  <a:srgbClr val="1f1f1f"/>
                </a:solidFill>
                <a:latin typeface="Arial"/>
              </a:rPr>
              <a:t>. Locations: Bakeries in the centre and some districts in the north and south, Parks in the centre, in the south of the city and nearby city — in Pushkin town. Coffee Shops are more in the centre.</a:t>
            </a:r>
            <a:endParaRPr b="0" lang="ru-RU" sz="2000" spc="-1" strike="noStrike">
              <a:solidFill>
                <a:srgbClr val="1f1f1f"/>
              </a:solidFill>
              <a:latin typeface="Arial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Districts are grouped by the most common venues and I can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recommend some of them for city tourism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in the centre:  Петроградский, Василеостровский, Центральный, Адмиралтейский and the several for beautiful natural rest:  Колпинский and  </a:t>
            </a:r>
            <a:r>
              <a:rPr b="0" lang="ru-RU" sz="2000" spc="-1" strike="noStrike">
                <a:solidFill>
                  <a:srgbClr val="000000"/>
                </a:solidFill>
                <a:latin typeface="apple-system;system-ui"/>
              </a:rPr>
              <a:t>Кронштадтский.</a:t>
            </a:r>
            <a:endParaRPr b="0" lang="ru-RU" sz="2000" spc="-1" strike="noStrike">
              <a:solidFill>
                <a:srgbClr val="000000"/>
              </a:solidFill>
              <a:latin typeface="Noto Sans Regular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After analytics of each district, I can say that although Saint Petersburg is a touristic city, some districts can be not only located far from the centre, but they can be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comfortable only for local citizens, not for tourists,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for example, Красногвардейский, Курортный, Невский.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LibreOffice_Vanilla/6.4.3.5$MacOSX_X86_64 LibreOffice_project/4db9852e73d9e9d662fc8a2783bace79addf1805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2020-07-22T21:08:43Z</dcterms:created>
  <dc:creator/>
  <dc:description/>
  <dc:language>ru-RU</dc:language>
  <cp:lastModifiedBy/>
  <dcterms:modified xsi:type="dcterms:W3CDTF">2020-07-22T22:02:33Z</dcterms:modified>
  <cp:revision>8</cp:revision>
  <dc:subject/>
  <dc:title>Impress</dc:title>
</cp:coreProperties>
</file>