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7542D6-DE69-4A19-A106-965B0D527192}" v="192" dt="2023-03-15T19:46:16.050"/>
    <p1510:client id="{FC9034C8-C753-4B8D-ACD0-14BD4E21E394}" v="238" dt="2023-03-15T20:28:57.4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3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Map&#10;&#10;Description automatically generated">
            <a:extLst>
              <a:ext uri="{FF2B5EF4-FFF2-40B4-BE49-F238E27FC236}">
                <a16:creationId xmlns:a16="http://schemas.microsoft.com/office/drawing/2014/main" id="{5850868E-C1A5-9D68-712A-960686F6F3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2598" b="2941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314828"/>
            <a:ext cx="9144000" cy="2900518"/>
          </a:xfrm>
        </p:spPr>
        <p:txBody>
          <a:bodyPr>
            <a:normAutofit/>
          </a:bodyPr>
          <a:lstStyle/>
          <a:p>
            <a:r>
              <a:rPr lang="en-US" sz="7200" b="1" i="1" dirty="0" err="1">
                <a:latin typeface="Angsana New"/>
                <a:cs typeface="Calibri Light"/>
              </a:rPr>
              <a:t>Волга</a:t>
            </a:r>
            <a:endParaRPr lang="en-US" sz="7200">
              <a:latin typeface="Angsana New"/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85201"/>
            <a:ext cx="9144000" cy="10983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3200" dirty="0">
                <a:solidFill>
                  <a:srgbClr val="FFFFFF"/>
                </a:solidFill>
                <a:cs typeface="Calibri"/>
              </a:rPr>
              <a:t>Проблемы реки Волга.</a:t>
            </a:r>
            <a:endParaRPr lang="ru-RU" sz="3200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59ADB0-1332-0138-7A6A-0D615FF4472E}"/>
              </a:ext>
            </a:extLst>
          </p:cNvPr>
          <p:cNvSpPr txBox="1"/>
          <p:nvPr/>
        </p:nvSpPr>
        <p:spPr>
          <a:xfrm>
            <a:off x="-1" y="6433594"/>
            <a:ext cx="458550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cs typeface="Calibri"/>
              </a:rPr>
              <a:t>Соколов Иван, Пивоваров Михаил. 9 "Г".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sky, water, outdoor, grass&#10;&#10;Description automatically generated">
            <a:extLst>
              <a:ext uri="{FF2B5EF4-FFF2-40B4-BE49-F238E27FC236}">
                <a16:creationId xmlns:a16="http://schemas.microsoft.com/office/drawing/2014/main" id="{3A787F89-A0A4-060C-F1D5-9176852876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1E7809-2B79-B8EC-8D49-F9B5D9F8D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5400" b="1" i="1" dirty="0">
                <a:solidFill>
                  <a:srgbClr val="FFFFFF"/>
                </a:solidFill>
                <a:cs typeface="Calibri Light"/>
              </a:rPr>
              <a:t>Волга</a:t>
            </a:r>
            <a:r>
              <a:rPr lang="ru-RU" sz="5400" dirty="0">
                <a:solidFill>
                  <a:srgbClr val="FFFFFF"/>
                </a:solidFill>
                <a:cs typeface="Calibri Light"/>
              </a:rPr>
              <a:t> </a:t>
            </a:r>
            <a:endParaRPr lang="ru-RU" sz="5400" dirty="0">
              <a:solidFill>
                <a:srgbClr val="FFFFFF"/>
              </a:solidFill>
            </a:endParaRP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B8C5F-AC95-FB8D-E94C-3B28E8414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4446"/>
            <a:ext cx="10515600" cy="41768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3200" dirty="0">
                <a:solidFill>
                  <a:srgbClr val="FFFFFF"/>
                </a:solidFill>
                <a:ea typeface="+mn-lt"/>
                <a:cs typeface="+mn-lt"/>
              </a:rPr>
              <a:t>Волга - одна из крупных водных артерий России. Она несет свои воды через 15 регионов страны. На ее берегах расположились 4 города с миллионным населением. В бассейне Волги находятся 40 регионов РФ. Она имеет большое значение для жизни страны. Но сегодня экологические проблемы величайшей реки Волги требуют быстрого решения.</a:t>
            </a:r>
            <a:endParaRPr lang="ru-RU"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780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5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outdoor, water, nature, shore&#10;&#10;Description automatically generated">
            <a:extLst>
              <a:ext uri="{FF2B5EF4-FFF2-40B4-BE49-F238E27FC236}">
                <a16:creationId xmlns:a16="http://schemas.microsoft.com/office/drawing/2014/main" id="{EE628758-EEDC-DA2A-0A20-A713EE7061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506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534482-6EFA-D7DD-17E5-44F0B85D2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65862"/>
            <a:ext cx="6052955" cy="4726276"/>
          </a:xfrm>
        </p:spPr>
        <p:txBody>
          <a:bodyPr>
            <a:normAutofit/>
          </a:bodyPr>
          <a:lstStyle/>
          <a:p>
            <a:pPr algn="r"/>
            <a:r>
              <a:rPr lang="en-US" sz="8000">
                <a:ln w="22225">
                  <a:solidFill>
                    <a:srgbClr val="FFFFFF"/>
                  </a:solidFill>
                </a:ln>
                <a:noFill/>
                <a:ea typeface="+mj-lt"/>
                <a:cs typeface="+mj-lt"/>
              </a:rPr>
              <a:t>Состояние Волги на сегодняшний день</a:t>
            </a:r>
            <a:endParaRPr lang="en-US" sz="8000">
              <a:ln w="22225">
                <a:solidFill>
                  <a:srgbClr val="FFFFFF"/>
                </a:solidFill>
              </a:ln>
              <a:noFill/>
            </a:endParaRPr>
          </a:p>
        </p:txBody>
      </p:sp>
      <p:cxnSp>
        <p:nvCxnSpPr>
          <p:cNvPr id="31" name="Straight Connector 27">
            <a:extLst>
              <a:ext uri="{FF2B5EF4-FFF2-40B4-BE49-F238E27FC236}">
                <a16:creationId xmlns:a16="http://schemas.microsoft.com/office/drawing/2014/main" id="{96A8629B-8289-498B-939B-1CA0C1061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2899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28AB1-A76A-3D0E-C9CF-12C621B1D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5350" y="844014"/>
            <a:ext cx="4496609" cy="517961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rgbClr val="FFFFFF"/>
                </a:solidFill>
                <a:ea typeface="+mn-lt"/>
                <a:cs typeface="+mn-lt"/>
              </a:rPr>
              <a:t>Состояние реки вызывает тревогу экологов. Постепенное загрязнение превращает ее в сточную канаву. Содержание нечистых примесей так высоко, что несет опасность для человека и биоресурсов. Под угрозой исчезновения оказались около 75 видов рыб</a:t>
            </a:r>
            <a:endParaRPr lang="ru-RU" sz="2400" dirty="0">
              <a:solidFill>
                <a:srgbClr val="FFFFFF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907547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!!Rectangle">
            <a:extLst>
              <a:ext uri="{FF2B5EF4-FFF2-40B4-BE49-F238E27FC236}">
                <a16:creationId xmlns:a16="http://schemas.microsoft.com/office/drawing/2014/main" id="{362810D9-2C5A-477D-949C-C19189547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A picture containing outdoor, sky, nature, sunset&#10;&#10;Description automatically generated">
            <a:extLst>
              <a:ext uri="{FF2B5EF4-FFF2-40B4-BE49-F238E27FC236}">
                <a16:creationId xmlns:a16="http://schemas.microsoft.com/office/drawing/2014/main" id="{68824A67-BC9B-C750-11F1-921988018C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7672" b="6450"/>
          <a:stretch/>
        </p:blipFill>
        <p:spPr>
          <a:xfrm>
            <a:off x="20" y="-9107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2D5DF1-E0A4-466F-047A-9BA33AC20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480121" cy="5585619"/>
          </a:xfrm>
        </p:spPr>
        <p:txBody>
          <a:bodyPr>
            <a:normAutofit/>
          </a:bodyPr>
          <a:lstStyle/>
          <a:p>
            <a:pPr algn="ctr"/>
            <a:r>
              <a:rPr lang="ru-RU" sz="2400" b="1" dirty="0">
                <a:solidFill>
                  <a:srgbClr val="FFFFFF"/>
                </a:solidFill>
                <a:cs typeface="Calibri Light"/>
              </a:rPr>
              <a:t>Основные экологические проблемы реки Волга:</a:t>
            </a:r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3CE1B-68B3-4E09-1187-4EA95FCF1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Основные экологические проблемы Волги</a:t>
            </a:r>
            <a:br>
              <a:rPr lang="ru-RU">
                <a:solidFill>
                  <a:srgbClr val="FFFFFF"/>
                </a:solidFill>
                <a:ea typeface="+mn-lt"/>
                <a:cs typeface="+mn-lt"/>
              </a:rPr>
            </a:b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Волга для России стала важной транспортной рекой, источником питьевой воды, частью народного хозяйства. Однако, используя ее ресурсы, человек не заботится об их чистоте и сохранности, усугубляя состояние реки. Потребительское отношение привело к экологическим проблемам:</a:t>
            </a:r>
            <a:endParaRPr lang="ru-RU">
              <a:solidFill>
                <a:srgbClr val="FFFFFF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77089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FDE6C7-04A1-BABB-037E-D7933E386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666685" cy="1128068"/>
          </a:xfrm>
        </p:spPr>
        <p:txBody>
          <a:bodyPr anchor="ctr">
            <a:normAutofit/>
          </a:bodyPr>
          <a:lstStyle/>
          <a:p>
            <a:r>
              <a:rPr lang="en-US" sz="3700" b="1" dirty="0">
                <a:ea typeface="+mj-lt"/>
                <a:cs typeface="+mj-lt"/>
              </a:rPr>
              <a:t>1.  </a:t>
            </a:r>
            <a:r>
              <a:rPr lang="ru-RU" sz="3700" b="1" dirty="0">
                <a:ea typeface="+mj-lt"/>
                <a:cs typeface="+mj-lt"/>
              </a:rPr>
              <a:t>Загрязнение воды.</a:t>
            </a:r>
            <a:endParaRPr lang="en-US" sz="3700" dirty="0">
              <a:cs typeface="Calibri Light" panose="020F03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21098-0ABA-8E12-0292-62D0792C3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>
                <a:ea typeface="+mn-lt"/>
                <a:cs typeface="+mn-lt"/>
              </a:rPr>
              <a:t>Одной из самых больших проблем реки Волга является загрязнение воды. Отходы промышленных предприятий, сельского хозяйства, добычи и транспортировки нефти и газа, а также бытовые отходы, сбрасываемые в реку, являются основными источниками загрязнения. Это приводит к снижению качества воды, ухудшению условий для рыб и других животных, а также представляет угрозу для здоровья людей, использующих реку для питья и домашних нужд.</a:t>
            </a:r>
            <a:endParaRPr lang="ru-RU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0BED134-EBB1-5753-9B13-2EDA664B0C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70" r="3760" b="-1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542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40C015-FF30-66AE-EE9F-489D99942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b="1" dirty="0">
                <a:cs typeface="Calibri Light"/>
              </a:rPr>
              <a:t>2. </a:t>
            </a:r>
            <a:r>
              <a:rPr lang="ru-RU" sz="4800" b="1" dirty="0">
                <a:cs typeface="Calibri Light"/>
              </a:rPr>
              <a:t> Регулирование</a:t>
            </a:r>
            <a:r>
              <a:rPr lang="ru-RU" sz="4800" b="1" dirty="0">
                <a:ea typeface="+mj-lt"/>
                <a:cs typeface="+mj-lt"/>
              </a:rPr>
              <a:t> реки.</a:t>
            </a:r>
            <a:endParaRPr lang="ru-RU" sz="4800" b="1" dirty="0">
              <a:cs typeface="Calibri Light" panose="020F03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D5382-567A-2252-42C9-15F854FFE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1900" dirty="0">
                <a:ea typeface="+mn-lt"/>
                <a:cs typeface="+mn-lt"/>
              </a:rPr>
              <a:t>В последние десятилетия были проведены работы по регулированию реки Волга, что привело к изменению ее естественного режима. Это привело к снижению уровня воды в некоторых участках, а также к изменению береговой линии. Также были созданы водохранилища, которые изменяют природные условия для рыб и других животных, а также могут приводить к перенаселению и ухудшению качества воды.</a:t>
            </a:r>
            <a:endParaRPr lang="ru-RU" sz="1900" dirty="0"/>
          </a:p>
        </p:txBody>
      </p:sp>
      <p:pic>
        <p:nvPicPr>
          <p:cNvPr id="4" name="Picture 4" descr="A picture containing water, sky, outdoor&#10;&#10;Description automatically generated">
            <a:extLst>
              <a:ext uri="{FF2B5EF4-FFF2-40B4-BE49-F238E27FC236}">
                <a16:creationId xmlns:a16="http://schemas.microsoft.com/office/drawing/2014/main" id="{5EE456C2-8373-F061-1EEF-929E6DEED1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15" r="2788" b="2"/>
          <a:stretch/>
        </p:blipFill>
        <p:spPr>
          <a:xfrm>
            <a:off x="5911532" y="2484255"/>
            <a:ext cx="5150277" cy="371424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580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9AE1604-BB93-4F6D-94D6-F2A6021FC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9270323-9616-4384-857D-E86B78272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A3838D5-9565-4601-BAC3-D1B5BDB80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349A4B8-3246-4579-922E-FE1155C7F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4F9D80-40CA-3177-720F-654A717B0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917" y="847827"/>
            <a:ext cx="4709345" cy="1169585"/>
          </a:xfrm>
        </p:spPr>
        <p:txBody>
          <a:bodyPr anchor="b">
            <a:normAutofit/>
          </a:bodyPr>
          <a:lstStyle/>
          <a:p>
            <a:pPr algn="ctr"/>
            <a:r>
              <a:rPr lang="en-US" sz="3100" b="1" dirty="0">
                <a:cs typeface="Calibri Light"/>
              </a:rPr>
              <a:t>3. </a:t>
            </a:r>
            <a:r>
              <a:rPr lang="en-US" sz="3100" b="1" dirty="0">
                <a:ea typeface="+mj-lt"/>
                <a:cs typeface="+mj-lt"/>
              </a:rPr>
              <a:t> </a:t>
            </a:r>
            <a:r>
              <a:rPr lang="ru-RU" sz="3100" b="1" dirty="0">
                <a:ea typeface="+mj-lt"/>
                <a:cs typeface="+mj-lt"/>
              </a:rPr>
              <a:t>Несанкционированная добыча рыбы.</a:t>
            </a:r>
            <a:endParaRPr lang="ru-RU" sz="3100" b="1" dirty="0" err="1">
              <a:cs typeface="Calibri Light"/>
            </a:endParaRPr>
          </a:p>
        </p:txBody>
      </p:sp>
      <p:pic>
        <p:nvPicPr>
          <p:cNvPr id="4" name="Picture 4" descr="A picture containing person&#10;&#10;Description automatically generated">
            <a:extLst>
              <a:ext uri="{FF2B5EF4-FFF2-40B4-BE49-F238E27FC236}">
                <a16:creationId xmlns:a16="http://schemas.microsoft.com/office/drawing/2014/main" id="{F0D9333D-1223-BB81-122E-754374321D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8" r="36366" b="2"/>
          <a:stretch/>
        </p:blipFill>
        <p:spPr>
          <a:xfrm>
            <a:off x="914401" y="847827"/>
            <a:ext cx="4929098" cy="528998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34377" y="2188548"/>
            <a:ext cx="43891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16540-BFAA-151E-1BFD-03FFFFF4B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7354" y="1881143"/>
            <a:ext cx="4960129" cy="436555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Рыболовство является важной отраслью на реке Волга, но некоторые люди занимаются несанкционированной добычей рыбы, что приводит к снижению численности рыб в рек</a:t>
            </a:r>
            <a:r>
              <a:rPr lang="ru-RU" sz="2000" dirty="0">
                <a:ea typeface="+mn-lt"/>
                <a:cs typeface="+mn-lt"/>
              </a:rPr>
              <a:t>е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98551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687420-BEB4-45CD-8226-339BE553B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20BFB1-D7EB-811D-AA94-51FFB2496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688096" cy="1190716"/>
          </a:xfrm>
        </p:spPr>
        <p:txBody>
          <a:bodyPr anchor="b">
            <a:normAutofit/>
          </a:bodyPr>
          <a:lstStyle/>
          <a:p>
            <a:r>
              <a:rPr lang="en-US" sz="3600" b="1">
                <a:cs typeface="Calibri Light"/>
              </a:rPr>
              <a:t>4.  </a:t>
            </a:r>
            <a:r>
              <a:rPr lang="ru-RU" sz="3600" b="1">
                <a:ea typeface="+mj-lt"/>
                <a:cs typeface="+mj-lt"/>
              </a:rPr>
              <a:t>Изменение климата</a:t>
            </a:r>
            <a:endParaRPr lang="ru-RU" sz="3600" b="1">
              <a:cs typeface="Calibri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75F0E-9ADE-94D5-939C-4651E0E91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29" y="1847835"/>
            <a:ext cx="4282984" cy="351194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z="2000" dirty="0">
                <a:ea typeface="+mn-lt"/>
                <a:cs typeface="+mn-lt"/>
              </a:rPr>
              <a:t>Как и многие другие реки, Волга также подвержена влиянию изменения климата. Изменение температур, уровней осадков и режима паводков может привести к изменению биологических систем и условий жизни для рыб и других животных, а также для людей, живущих вдоль реки.</a:t>
            </a:r>
            <a:endParaRPr lang="ru-RU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sky, outdoor, grass, field&#10;&#10;Description automatically generated">
            <a:extLst>
              <a:ext uri="{FF2B5EF4-FFF2-40B4-BE49-F238E27FC236}">
                <a16:creationId xmlns:a16="http://schemas.microsoft.com/office/drawing/2014/main" id="{C09D181A-D50C-0D2F-9FA8-3A4C553C32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52" r="12589" b="2"/>
          <a:stretch/>
        </p:blipFill>
        <p:spPr>
          <a:xfrm>
            <a:off x="5987738" y="650494"/>
            <a:ext cx="5628018" cy="532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652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CFEA78-BA75-CBFB-380A-91350C2D4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122792"/>
            <a:ext cx="11018520" cy="1434415"/>
          </a:xfrm>
        </p:spPr>
        <p:txBody>
          <a:bodyPr anchor="b">
            <a:normAutofit/>
          </a:bodyPr>
          <a:lstStyle/>
          <a:p>
            <a:r>
              <a:rPr lang="ru-RU" sz="5400" b="1" i="1" dirty="0">
                <a:cs typeface="Calibri Light"/>
              </a:rPr>
              <a:t>Выводы:</a:t>
            </a:r>
            <a:endParaRPr lang="ru-RU" sz="5400" b="1" i="1" dirty="0" err="1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487ED-AE7E-2859-D2F6-0E607D2C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1900" dirty="0">
                <a:ea typeface="+mn-lt"/>
                <a:cs typeface="+mn-lt"/>
              </a:rPr>
              <a:t>Выводы, которые можно сделать по проблемам реки Волга, говорят о необходимости принять меры для улучшения экологической ситуации в регионах, через которые протекает эта река. Важно рассмотреть комплексный подход к решению проблем, связанных с загрязнением воды, регулированием реки, несанкционированной добычей рыбы и изменением климата.</a:t>
            </a:r>
          </a:p>
          <a:p>
            <a:r>
              <a:rPr lang="ru-RU" sz="1900" dirty="0">
                <a:ea typeface="+mn-lt"/>
                <a:cs typeface="+mn-lt"/>
              </a:rPr>
              <a:t>Реализация программ по очистке воды, содействие экологически чистому производству, улучшение контроля за несанкционированным рыболовством, а также сокращение выбросов промышленных и бытовых отходов в реку, могут помочь снизить уровень загрязнения воды и улучшить условия для рыб и других животных, а также для людей, живущих вдоль реки.</a:t>
            </a:r>
          </a:p>
          <a:p>
            <a:endParaRPr lang="en-US" sz="1900">
              <a:cs typeface="Calibri"/>
            </a:endParaRPr>
          </a:p>
        </p:txBody>
      </p:sp>
      <p:pic>
        <p:nvPicPr>
          <p:cNvPr id="4" name="Picture 4" descr="A picture containing outdoor, sky, tree, nature&#10;&#10;Description automatically generated">
            <a:extLst>
              <a:ext uri="{FF2B5EF4-FFF2-40B4-BE49-F238E27FC236}">
                <a16:creationId xmlns:a16="http://schemas.microsoft.com/office/drawing/2014/main" id="{5B0790A0-2CA5-27CF-A6DF-9C6FB5E42D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88" r="12733" b="-3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581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Волга</vt:lpstr>
      <vt:lpstr>Волга </vt:lpstr>
      <vt:lpstr>Состояние Волги на сегодняшний день</vt:lpstr>
      <vt:lpstr>Основные экологические проблемы реки Волга:</vt:lpstr>
      <vt:lpstr>1.  Загрязнение воды.</vt:lpstr>
      <vt:lpstr>2.  Регулирование реки.</vt:lpstr>
      <vt:lpstr>3.  Несанкционированная добыча рыбы.</vt:lpstr>
      <vt:lpstr>4.  Изменение климата</vt:lpstr>
      <vt:lpstr>Выводы: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168</cp:revision>
  <dcterms:created xsi:type="dcterms:W3CDTF">2023-03-15T19:25:03Z</dcterms:created>
  <dcterms:modified xsi:type="dcterms:W3CDTF">2023-03-15T20:35:54Z</dcterms:modified>
</cp:coreProperties>
</file>