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338DB-7F56-447D-921D-E09B741E7CA7}" v="387" dt="2022-12-21T20:04:06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0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EDA02EFF-A9BA-9E1D-A3F4-51A279040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0318" r="6" b="6"/>
          <a:stretch/>
        </p:blipFill>
        <p:spPr>
          <a:xfrm>
            <a:off x="20" y="35288"/>
            <a:ext cx="12188932" cy="6857326"/>
          </a:xfrm>
          <a:prstGeom prst="rect">
            <a:avLst/>
          </a:prstGeom>
        </p:spPr>
      </p:pic>
      <p:sp>
        <p:nvSpPr>
          <p:cNvPr id="54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71612" y="374474"/>
            <a:ext cx="6603999" cy="2803877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/>
                <a:ea typeface="+mj-lt"/>
                <a:cs typeface="+mj-lt"/>
              </a:rPr>
              <a:t>Михаил Юрьевич Лермонтов</a:t>
            </a:r>
            <a:endParaRPr lang="ru-RU" b="1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05667" y="3940707"/>
            <a:ext cx="6413499" cy="41252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Биография</a:t>
            </a:r>
          </a:p>
        </p:txBody>
      </p:sp>
    </p:spTree>
    <p:extLst>
      <p:ext uri="{BB962C8B-B14F-4D97-AF65-F5344CB8AC3E}">
        <p14:creationId xmlns:p14="http://schemas.microsoft.com/office/powerpoint/2010/main" val="10530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EDA02EFF-A9BA-9E1D-A3F4-51A279040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0318" r="6" b="6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54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60611" y="-690915"/>
            <a:ext cx="9144000" cy="23876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Book Antiqua"/>
                <a:ea typeface="Calibri Light"/>
                <a:cs typeface="Calibri Light"/>
              </a:rPr>
              <a:t>Детство </a:t>
            </a:r>
            <a:endParaRPr lang="ru-RU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70500" y="1993373"/>
            <a:ext cx="6124222" cy="41463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rgbClr val="FFFFFF"/>
                </a:solidFill>
                <a:latin typeface="Book Antiqua"/>
                <a:ea typeface="+mn-lt"/>
                <a:cs typeface="+mn-lt"/>
              </a:rPr>
              <a:t>Михаил Лермонтов родился 3 октября 1814 года в семье офицера, воспитывался бабушкой. Почти всё своё детство Поэт провел у неё в усадьбе в Пензенской губернии.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rgbClr val="FFFFFF"/>
                </a:solidFill>
                <a:latin typeface="Book Antiqua"/>
                <a:ea typeface="+mn-lt"/>
                <a:cs typeface="+mn-lt"/>
              </a:rPr>
              <a:t>Он получает домашнее образование. Далее он учится в университетском пансионе Москвы (1828–1830 гг.). Там были написаны первые его стихотворения.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rgbClr val="FFFFFF"/>
                </a:solidFill>
                <a:latin typeface="Book Antiqua"/>
                <a:ea typeface="+mn-lt"/>
                <a:cs typeface="+mn-lt"/>
              </a:rPr>
              <a:t>Затем в жизни Лермонтова было обучение в Московском университете (1830–1832 гг.) Последующие два года после учебы в университете Михаил Юрьевич провел в школе гвардейских подпрапорщиков Петербурга.</a:t>
            </a:r>
          </a:p>
          <a:p>
            <a:pPr>
              <a:lnSpc>
                <a:spcPct val="100000"/>
              </a:lnSpc>
            </a:pPr>
            <a:endParaRPr lang="ru-RU" sz="1800" dirty="0">
              <a:solidFill>
                <a:srgbClr val="FFFFFF"/>
              </a:solidFill>
              <a:latin typeface="Book Antiqua"/>
              <a:ea typeface="Calibri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D3F5530-50AC-6FE6-DDAE-EAB6148A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6" y="878063"/>
            <a:ext cx="1837974" cy="245604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рава, внешний, дерево, небо&#10;&#10;Автоматически созданное описание">
            <a:extLst>
              <a:ext uri="{FF2B5EF4-FFF2-40B4-BE49-F238E27FC236}">
                <a16:creationId xmlns:a16="http://schemas.microsoft.com/office/drawing/2014/main" id="{97FC7CCE-6C3F-29B1-0C34-FD8552624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567" y="3811411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EDA02EFF-A9BA-9E1D-A3F4-51A279040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0318" r="6" b="6"/>
          <a:stretch/>
        </p:blipFill>
        <p:spPr>
          <a:xfrm>
            <a:off x="20" y="35288"/>
            <a:ext cx="12188932" cy="6857326"/>
          </a:xfrm>
          <a:prstGeom prst="rect">
            <a:avLst/>
          </a:prstGeom>
        </p:spPr>
      </p:pic>
      <p:sp>
        <p:nvSpPr>
          <p:cNvPr id="54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58555" y="-373415"/>
            <a:ext cx="5030612" cy="2528711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Book Antiqua"/>
                <a:cs typeface="Angsana New"/>
              </a:rPr>
              <a:t>Служба и начало литературного пути</a:t>
            </a:r>
            <a:endParaRPr lang="ru-RU" sz="3600">
              <a:solidFill>
                <a:schemeClr val="bg1"/>
              </a:solidFill>
              <a:latin typeface="Book Antiqua"/>
              <a:cs typeface="Angsana New"/>
            </a:endParaRPr>
          </a:p>
          <a:p>
            <a:endParaRPr lang="ru-RU" sz="3600" dirty="0">
              <a:solidFill>
                <a:schemeClr val="bg1"/>
              </a:solidFill>
              <a:latin typeface="Book Antiqua"/>
              <a:ea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67112" y="1880485"/>
            <a:ext cx="6413499" cy="412520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ru-RU" sz="18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В 1834 году начал служить в гусарском полку в Царском Селе.</a:t>
            </a:r>
          </a:p>
          <a:p>
            <a:r>
              <a:rPr lang="ru-RU" sz="18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Популярность к поэту приходит вместе с выходом стихотворения "Смерть Поэта" (1837 г.), посвященного смерти Александра Пушкина. За это произведение Лермонтов был арестован и отправлен в ссылку.</a:t>
            </a:r>
          </a:p>
          <a:p>
            <a:r>
              <a:rPr lang="ru-RU" sz="18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Благодаря стараниям бабушки и приближенного к императору Василия Жуковского наказание удалось немного смягчить. По пути на Кавказ Лермонтов на месяц останавливается в Москве. Тогда было написано произведение Лермонтова "Бородино" (1837 г.) к годовщине Бородинского сражения.</a:t>
            </a:r>
            <a:endParaRPr lang="ru-RU" sz="1800" dirty="0">
              <a:solidFill>
                <a:schemeClr val="bg1"/>
              </a:solidFill>
              <a:latin typeface="Book Antiqua"/>
            </a:endParaRPr>
          </a:p>
          <a:p>
            <a:r>
              <a:rPr lang="ru-RU" sz="18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Во время кавказской ссылки творчество Лермонтова только расцветает; кроме литературы он занимается еще живописью. Благодаря ходатайствам бабушки возвращается в Петербург, восстанавливается на службе.</a:t>
            </a:r>
            <a:endParaRPr lang="ru-RU" sz="1800" dirty="0">
              <a:solidFill>
                <a:schemeClr val="bg1"/>
              </a:solidFill>
              <a:latin typeface="Book Antiqua"/>
            </a:endParaRPr>
          </a:p>
          <a:p>
            <a:endParaRPr lang="ru-RU" sz="1800" dirty="0">
              <a:solidFill>
                <a:schemeClr val="bg1"/>
              </a:solidFill>
              <a:latin typeface="Book Antiqua"/>
            </a:endParaRPr>
          </a:p>
        </p:txBody>
      </p:sp>
      <p:pic>
        <p:nvPicPr>
          <p:cNvPr id="4" name="Рисунок 6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A8A4A9A0-AE3D-08D1-84FA-0EB6389D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12" y="857598"/>
            <a:ext cx="1727200" cy="2454638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45654FEA-9659-B04F-4CC2-8D5D90197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011" y="3520617"/>
            <a:ext cx="1783645" cy="25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5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EDA02EFF-A9BA-9E1D-A3F4-51A279040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0318" r="6" b="6"/>
          <a:stretch/>
        </p:blipFill>
        <p:spPr>
          <a:xfrm>
            <a:off x="20" y="35288"/>
            <a:ext cx="12188932" cy="6857326"/>
          </a:xfrm>
          <a:prstGeom prst="rect">
            <a:avLst/>
          </a:prstGeom>
        </p:spPr>
      </p:pic>
      <p:sp>
        <p:nvSpPr>
          <p:cNvPr id="54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58555" y="-373415"/>
            <a:ext cx="5030612" cy="2528711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Book Antiqua"/>
                <a:cs typeface="Angsana New"/>
              </a:rPr>
              <a:t>Служба и начало литературного пути</a:t>
            </a:r>
            <a:endParaRPr lang="ru-RU" sz="3600">
              <a:solidFill>
                <a:schemeClr val="bg1"/>
              </a:solidFill>
              <a:latin typeface="Book Antiqua"/>
              <a:cs typeface="Angsana New"/>
            </a:endParaRPr>
          </a:p>
          <a:p>
            <a:endParaRPr lang="ru-RU" sz="3600" dirty="0">
              <a:solidFill>
                <a:schemeClr val="bg1"/>
              </a:solidFill>
              <a:latin typeface="Book Antiqua"/>
              <a:ea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67112" y="1880485"/>
            <a:ext cx="6413499" cy="41252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8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Дальнейшее творчество в биографии Михаила Лермонтова связано с редакцией журнала “Отечественные записки”.</a:t>
            </a:r>
            <a:endParaRPr lang="ru-RU">
              <a:solidFill>
                <a:schemeClr val="bg1"/>
              </a:solidFill>
              <a:latin typeface="Book Antiqua"/>
            </a:endParaRPr>
          </a:p>
          <a:p>
            <a:r>
              <a:rPr lang="ru-RU" sz="18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За дуэль с сыном французского посла Э. </a:t>
            </a:r>
            <a:r>
              <a:rPr lang="ru-RU" sz="1800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Барантом</a:t>
            </a:r>
            <a:r>
              <a:rPr lang="ru-RU" sz="18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 поэт снова отправлен в ссылку на Кавказ (1840 г.), где участвует в военных действиях.</a:t>
            </a:r>
            <a:endParaRPr lang="ru-RU">
              <a:solidFill>
                <a:schemeClr val="bg1"/>
              </a:solidFill>
              <a:latin typeface="Book Antiqua"/>
            </a:endParaRPr>
          </a:p>
          <a:p>
            <a:r>
              <a:rPr lang="ru-RU" sz="18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Лирика Лермонтова выражает темы отчужденности, одиночества, тяготения к вечности. Самые знаменитые произведения Лермонтова: "Парус" (1831 г.), «Маскарад»(1835 г.), “Боярин Орша”(1835–1836 гг.), "Мцыри" (1839 г.), «Бородино»(1837 г.), «Узник»(1837 г.), «Демон»(1839 г.),– входят в перечень главных шедевров русской литературы.</a:t>
            </a:r>
            <a:endParaRPr lang="ru-RU" dirty="0">
              <a:solidFill>
                <a:schemeClr val="bg1"/>
              </a:solidFill>
              <a:latin typeface="Book Antiqua"/>
              <a:ea typeface="+mn-lt"/>
              <a:cs typeface="+mn-lt"/>
            </a:endParaRPr>
          </a:p>
          <a:p>
            <a:endParaRPr lang="ru-RU" sz="1800" dirty="0">
              <a:solidFill>
                <a:schemeClr val="bg1"/>
              </a:solidFill>
              <a:latin typeface="Book Antiqua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BA60B00-B204-467C-73EC-C489126A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34" y="658459"/>
            <a:ext cx="1622778" cy="2598914"/>
          </a:xfrm>
          <a:prstGeom prst="rect">
            <a:avLst/>
          </a:prstGeom>
        </p:spPr>
      </p:pic>
      <p:pic>
        <p:nvPicPr>
          <p:cNvPr id="6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1C335E2-E493-D1B2-DA6A-5AE50AD6C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716" y="3467098"/>
            <a:ext cx="1584681" cy="24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EDA02EFF-A9BA-9E1D-A3F4-51A279040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0318" r="6" b="6"/>
          <a:stretch/>
        </p:blipFill>
        <p:spPr>
          <a:xfrm>
            <a:off x="20" y="35288"/>
            <a:ext cx="12188932" cy="6857326"/>
          </a:xfrm>
          <a:prstGeom prst="rect">
            <a:avLst/>
          </a:prstGeom>
        </p:spPr>
      </p:pic>
      <p:sp>
        <p:nvSpPr>
          <p:cNvPr id="54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43111" y="-662693"/>
            <a:ext cx="5341056" cy="2803877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 Antiqua"/>
                <a:ea typeface="+mj-lt"/>
                <a:cs typeface="+mj-lt"/>
              </a:rPr>
              <a:t>Последняя дуэль</a:t>
            </a:r>
            <a:endParaRPr lang="ru-RU" sz="4000" b="1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06890" y="2734207"/>
            <a:ext cx="6413499" cy="412520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/>
          </a:p>
          <a:p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Во время возвращения из второй ссылки в Пятигорске Лермонтов встретил старого товарища Мартынова. Тот, оскорбленный злой шуткой поэта, вызывает Лермонтова на дуэль.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15 июля 1841 года на этой дуэли Лермонтова настигла смерть.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947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EDA02EFF-A9BA-9E1D-A3F4-51A279040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0318" r="6" b="6"/>
          <a:stretch/>
        </p:blipFill>
        <p:spPr>
          <a:xfrm>
            <a:off x="20" y="35288"/>
            <a:ext cx="12188932" cy="6857326"/>
          </a:xfrm>
          <a:prstGeom prst="rect">
            <a:avLst/>
          </a:prstGeom>
        </p:spPr>
      </p:pic>
      <p:sp>
        <p:nvSpPr>
          <p:cNvPr id="54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9555" y="-1086026"/>
            <a:ext cx="5341056" cy="2803877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 Antiqua"/>
                <a:ea typeface="+mj-lt"/>
                <a:cs typeface="+mj-lt"/>
              </a:rPr>
              <a:t>Интересные факты</a:t>
            </a:r>
            <a:endParaRPr lang="ru-RU" sz="4000" b="1" dirty="0">
              <a:solidFill>
                <a:schemeClr val="bg1"/>
              </a:solidFill>
              <a:latin typeface="Book Antiqua"/>
              <a:cs typeface="Sabon Next 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3612" y="2466096"/>
            <a:ext cx="6413499" cy="41252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5000000000000000000" pitchFamily="2" charset="2"/>
              <a:buChar char="•"/>
            </a:pPr>
            <a:r>
              <a:rPr lang="ru-RU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Лермонтов имеет шотландские корни.</a:t>
            </a:r>
            <a:endParaRPr lang="ru-RU">
              <a:solidFill>
                <a:schemeClr val="bg1"/>
              </a:solidFill>
              <a:latin typeface="Book Antiqua"/>
            </a:endParaRPr>
          </a:p>
          <a:p>
            <a:pPr marL="342900" indent="-342900" algn="l">
              <a:buClr>
                <a:srgbClr val="E2E0F2"/>
              </a:buClr>
              <a:buFont typeface="Arial" panose="05000000000000000000" pitchFamily="2" charset="2"/>
              <a:buChar char="•"/>
            </a:pPr>
            <a:r>
              <a:rPr lang="ru-RU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Однажды Михаила Юрьевича разыграли друзья. Они подкинули в булочки опилки, а тот съел их, даже не заметив этого.</a:t>
            </a:r>
            <a:endParaRPr lang="ru-RU">
              <a:solidFill>
                <a:schemeClr val="bg1"/>
              </a:solidFill>
              <a:latin typeface="Book Antiqua"/>
              <a:ea typeface="+mn-lt"/>
              <a:cs typeface="+mn-lt"/>
            </a:endParaRPr>
          </a:p>
          <a:p>
            <a:pPr marL="342900" indent="-342900" algn="l">
              <a:buClr>
                <a:srgbClr val="E2E0F2"/>
              </a:buClr>
              <a:buFont typeface="Arial" panose="05000000000000000000" pitchFamily="2" charset="2"/>
              <a:buChar char="•"/>
            </a:pPr>
            <a:r>
              <a:rPr lang="ru-RU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В детские годы Лермонтов предпочитал лепить из разноцветного воска.</a:t>
            </a:r>
            <a:endParaRPr lang="ru-RU">
              <a:solidFill>
                <a:schemeClr val="bg1"/>
              </a:solidFill>
              <a:latin typeface="Book Antiqua"/>
            </a:endParaRPr>
          </a:p>
          <a:p>
            <a:pPr algn="l"/>
            <a:endParaRPr lang="ru-RU" dirty="0">
              <a:solidFill>
                <a:schemeClr val="bg1"/>
              </a:solidFill>
              <a:latin typeface="Book Antiqu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64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EDA02EFF-A9BA-9E1D-A3F4-51A279040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0318" r="6" b="6"/>
          <a:stretch/>
        </p:blipFill>
        <p:spPr>
          <a:xfrm>
            <a:off x="20" y="35288"/>
            <a:ext cx="12188932" cy="6857326"/>
          </a:xfrm>
          <a:prstGeom prst="rect">
            <a:avLst/>
          </a:prstGeom>
        </p:spPr>
      </p:pic>
      <p:sp>
        <p:nvSpPr>
          <p:cNvPr id="54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16111" y="-1086026"/>
            <a:ext cx="6399389" cy="2803877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 Antiqua"/>
                <a:ea typeface="+mj-lt"/>
                <a:cs typeface="+mj-lt"/>
              </a:rPr>
              <a:t>Интересные факты №2</a:t>
            </a:r>
            <a:endParaRPr lang="ru-RU" sz="4000" b="1" dirty="0">
              <a:solidFill>
                <a:schemeClr val="bg1"/>
              </a:solidFill>
              <a:latin typeface="Book Antiqua"/>
              <a:cs typeface="Sabon Next 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3612" y="2466096"/>
            <a:ext cx="6646332" cy="34196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 algn="l">
              <a:buFont typeface="Arial" panose="05000000000000000000" pitchFamily="2" charset="2"/>
              <a:buChar char="•"/>
            </a:pPr>
            <a:r>
              <a:rPr lang="ru-RU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Лишь в 15 лет Лермонтов впервые услышал русскую сказку и осознал, насколько мелодичным является этот язык.</a:t>
            </a:r>
          </a:p>
          <a:p>
            <a:pPr marL="342900" indent="-342900" algn="l">
              <a:buClr>
                <a:srgbClr val="E2E0F2"/>
              </a:buClr>
              <a:buFont typeface="Arial" panose="05000000000000000000" pitchFamily="2" charset="2"/>
              <a:buChar char="•"/>
            </a:pPr>
            <a:r>
              <a:rPr lang="ru-RU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Любимым цветом Лермонтова считался голубой. </a:t>
            </a:r>
            <a:endParaRPr lang="ru-RU">
              <a:solidFill>
                <a:schemeClr val="bg1"/>
              </a:solidFill>
              <a:latin typeface="Book Antiqua"/>
              <a:ea typeface="+mn-lt"/>
              <a:cs typeface="+mn-lt"/>
            </a:endParaRPr>
          </a:p>
          <a:p>
            <a:pPr marL="342900" indent="-342900" algn="l">
              <a:buClr>
                <a:srgbClr val="E2E0F2"/>
              </a:buClr>
              <a:buFont typeface="Arial" panose="05000000000000000000" pitchFamily="2" charset="2"/>
              <a:buChar char="•"/>
            </a:pPr>
            <a:r>
              <a:rPr lang="ru-RU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Сам Лермонтов во множестве своих произведений писал собственную фамилию с буквой «а».</a:t>
            </a:r>
            <a:endParaRPr lang="ru-RU">
              <a:solidFill>
                <a:schemeClr val="bg1"/>
              </a:solidFill>
              <a:latin typeface="Book Antiqu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8725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191634"/>
      </a:dk2>
      <a:lt2>
        <a:srgbClr val="F3F2F0"/>
      </a:lt2>
      <a:accent1>
        <a:srgbClr val="4D7CC3"/>
      </a:accent1>
      <a:accent2>
        <a:srgbClr val="403EB3"/>
      </a:accent2>
      <a:accent3>
        <a:srgbClr val="804DC3"/>
      </a:accent3>
      <a:accent4>
        <a:srgbClr val="9F3BB1"/>
      </a:accent4>
      <a:accent5>
        <a:srgbClr val="C34DA4"/>
      </a:accent5>
      <a:accent6>
        <a:srgbClr val="B13B61"/>
      </a:accent6>
      <a:hlink>
        <a:srgbClr val="B1823B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LuminousVTI</vt:lpstr>
      <vt:lpstr>Михаил Юрьевич Лермонтов</vt:lpstr>
      <vt:lpstr>Детство </vt:lpstr>
      <vt:lpstr>Служба и начало литературного пути </vt:lpstr>
      <vt:lpstr>Служба и начало литературного пути </vt:lpstr>
      <vt:lpstr>Последняя дуэль</vt:lpstr>
      <vt:lpstr>Интересные факты</vt:lpstr>
      <vt:lpstr>Интересные факты №2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152</cp:revision>
  <dcterms:created xsi:type="dcterms:W3CDTF">2022-12-21T19:32:26Z</dcterms:created>
  <dcterms:modified xsi:type="dcterms:W3CDTF">2022-12-21T20:05:17Z</dcterms:modified>
</cp:coreProperties>
</file>