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67" r:id="rId2"/>
  </p:sldMasterIdLst>
  <p:notesMasterIdLst>
    <p:notesMasterId r:id="rId118"/>
  </p:notesMasterIdLst>
  <p:sldIdLst>
    <p:sldId id="256" r:id="rId3"/>
    <p:sldId id="803" r:id="rId4"/>
    <p:sldId id="658" r:id="rId5"/>
    <p:sldId id="805" r:id="rId6"/>
    <p:sldId id="737" r:id="rId7"/>
    <p:sldId id="632" r:id="rId8"/>
    <p:sldId id="667" r:id="rId9"/>
    <p:sldId id="626" r:id="rId10"/>
    <p:sldId id="663" r:id="rId11"/>
    <p:sldId id="662" r:id="rId12"/>
    <p:sldId id="685" r:id="rId13"/>
    <p:sldId id="670" r:id="rId14"/>
    <p:sldId id="738" r:id="rId15"/>
    <p:sldId id="639" r:id="rId16"/>
    <p:sldId id="757" r:id="rId17"/>
    <p:sldId id="804" r:id="rId18"/>
    <p:sldId id="806" r:id="rId19"/>
    <p:sldId id="643" r:id="rId20"/>
    <p:sldId id="807" r:id="rId21"/>
    <p:sldId id="646" r:id="rId22"/>
    <p:sldId id="739" r:id="rId23"/>
    <p:sldId id="648" r:id="rId24"/>
    <p:sldId id="810" r:id="rId25"/>
    <p:sldId id="811" r:id="rId26"/>
    <p:sldId id="766" r:id="rId27"/>
    <p:sldId id="767" r:id="rId28"/>
    <p:sldId id="768" r:id="rId29"/>
    <p:sldId id="813" r:id="rId30"/>
    <p:sldId id="651" r:id="rId31"/>
    <p:sldId id="815" r:id="rId32"/>
    <p:sldId id="652" r:id="rId33"/>
    <p:sldId id="816" r:id="rId34"/>
    <p:sldId id="772" r:id="rId35"/>
    <p:sldId id="653" r:id="rId36"/>
    <p:sldId id="740" r:id="rId37"/>
    <p:sldId id="817" r:id="rId38"/>
    <p:sldId id="774" r:id="rId39"/>
    <p:sldId id="776" r:id="rId40"/>
    <p:sldId id="818" r:id="rId41"/>
    <p:sldId id="777" r:id="rId42"/>
    <p:sldId id="778" r:id="rId43"/>
    <p:sldId id="747" r:id="rId44"/>
    <p:sldId id="828" r:id="rId45"/>
    <p:sldId id="831" r:id="rId46"/>
    <p:sldId id="780" r:id="rId47"/>
    <p:sldId id="833" r:id="rId48"/>
    <p:sldId id="796" r:id="rId49"/>
    <p:sldId id="834" r:id="rId50"/>
    <p:sldId id="835" r:id="rId51"/>
    <p:sldId id="829" r:id="rId52"/>
    <p:sldId id="808" r:id="rId53"/>
    <p:sldId id="820" r:id="rId54"/>
    <p:sldId id="769" r:id="rId55"/>
    <p:sldId id="794" r:id="rId56"/>
    <p:sldId id="770" r:id="rId57"/>
    <p:sldId id="857" r:id="rId58"/>
    <p:sldId id="771" r:id="rId59"/>
    <p:sldId id="821" r:id="rId60"/>
    <p:sldId id="822" r:id="rId61"/>
    <p:sldId id="854" r:id="rId62"/>
    <p:sldId id="814" r:id="rId63"/>
    <p:sldId id="855" r:id="rId64"/>
    <p:sldId id="856" r:id="rId65"/>
    <p:sldId id="535" r:id="rId66"/>
    <p:sldId id="724" r:id="rId67"/>
    <p:sldId id="689" r:id="rId68"/>
    <p:sldId id="723" r:id="rId69"/>
    <p:sldId id="690" r:id="rId70"/>
    <p:sldId id="691" r:id="rId71"/>
    <p:sldId id="725" r:id="rId72"/>
    <p:sldId id="694" r:id="rId73"/>
    <p:sldId id="730" r:id="rId74"/>
    <p:sldId id="697" r:id="rId75"/>
    <p:sldId id="731" r:id="rId76"/>
    <p:sldId id="698" r:id="rId77"/>
    <p:sldId id="732" r:id="rId78"/>
    <p:sldId id="720" r:id="rId79"/>
    <p:sldId id="700" r:id="rId80"/>
    <p:sldId id="701" r:id="rId81"/>
    <p:sldId id="824" r:id="rId82"/>
    <p:sldId id="840" r:id="rId83"/>
    <p:sldId id="841" r:id="rId84"/>
    <p:sldId id="842" r:id="rId85"/>
    <p:sldId id="750" r:id="rId86"/>
    <p:sldId id="692" r:id="rId87"/>
    <p:sldId id="843" r:id="rId88"/>
    <p:sldId id="844" r:id="rId89"/>
    <p:sldId id="825" r:id="rId90"/>
    <p:sldId id="845" r:id="rId91"/>
    <p:sldId id="846" r:id="rId92"/>
    <p:sldId id="699" r:id="rId93"/>
    <p:sldId id="847" r:id="rId94"/>
    <p:sldId id="848" r:id="rId95"/>
    <p:sldId id="751" r:id="rId96"/>
    <p:sldId id="852" r:id="rId97"/>
    <p:sldId id="753" r:id="rId98"/>
    <p:sldId id="754" r:id="rId99"/>
    <p:sldId id="706" r:id="rId100"/>
    <p:sldId id="707" r:id="rId101"/>
    <p:sldId id="850" r:id="rId102"/>
    <p:sldId id="755" r:id="rId103"/>
    <p:sldId id="826" r:id="rId104"/>
    <p:sldId id="851" r:id="rId105"/>
    <p:sldId id="415" r:id="rId106"/>
    <p:sldId id="327" r:id="rId107"/>
    <p:sldId id="330" r:id="rId108"/>
    <p:sldId id="348" r:id="rId109"/>
    <p:sldId id="418" r:id="rId110"/>
    <p:sldId id="349" r:id="rId111"/>
    <p:sldId id="350" r:id="rId112"/>
    <p:sldId id="351" r:id="rId113"/>
    <p:sldId id="352" r:id="rId114"/>
    <p:sldId id="353" r:id="rId115"/>
    <p:sldId id="354" r:id="rId116"/>
    <p:sldId id="853" r:id="rId1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notesMaster" Target="notesMasters/notes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presProps" Target="pres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D0008-BB9F-496D-9D0D-1BC94DC64351}"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63BEA-4B11-4DED-9DF0-EC7A7940BCAC}" type="slidenum">
              <a:rPr lang="en-US" smtClean="0"/>
              <a:t>‹#›</a:t>
            </a:fld>
            <a:endParaRPr lang="en-US"/>
          </a:p>
        </p:txBody>
      </p:sp>
    </p:spTree>
    <p:extLst>
      <p:ext uri="{BB962C8B-B14F-4D97-AF65-F5344CB8AC3E}">
        <p14:creationId xmlns:p14="http://schemas.microsoft.com/office/powerpoint/2010/main" val="172853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5C04AD1D-860F-435E-A1C4-D7E6D4E47F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C53B3E0-00C4-4D0A-940B-6FE0412ECF39}" type="slidenum">
              <a:rPr lang="en-US" altLang="en-US" sz="1200" b="0" i="0" baseline="0"/>
              <a:pPr/>
              <a:t>2</a:t>
            </a:fld>
            <a:endParaRPr lang="en-US" altLang="en-US" sz="1200" b="0" i="0" baseline="0"/>
          </a:p>
        </p:txBody>
      </p:sp>
      <p:sp>
        <p:nvSpPr>
          <p:cNvPr id="11267" name="Rectangle 2">
            <a:extLst>
              <a:ext uri="{FF2B5EF4-FFF2-40B4-BE49-F238E27FC236}">
                <a16:creationId xmlns:a16="http://schemas.microsoft.com/office/drawing/2014/main" id="{4EBA1B66-E7FB-4EB8-B524-5B16871CA6D4}"/>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41D5FF24-A13A-49F7-BF43-CA8904F815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90F1690-FDA7-49F7-9BA6-4927B4A267E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9E863F8-58BE-4552-AEF5-AA2893B9DFFE}" type="slidenum">
              <a:rPr lang="en-US" altLang="en-US" sz="1200" b="0" i="0" baseline="0"/>
              <a:pPr/>
              <a:t>12</a:t>
            </a:fld>
            <a:endParaRPr lang="en-US" altLang="en-US" sz="1200" b="0" i="0" baseline="0"/>
          </a:p>
        </p:txBody>
      </p:sp>
      <p:sp>
        <p:nvSpPr>
          <p:cNvPr id="68611" name="Rectangle 2">
            <a:extLst>
              <a:ext uri="{FF2B5EF4-FFF2-40B4-BE49-F238E27FC236}">
                <a16:creationId xmlns:a16="http://schemas.microsoft.com/office/drawing/2014/main" id="{E6392203-B5BB-4895-BBA1-2A5EE4A25304}"/>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302274F1-626E-4DE6-8136-1D2EA0F7A68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C5E96C-2BDF-44D0-A12A-1E721F9D3713}"/>
              </a:ext>
            </a:extLst>
          </p:cNvPr>
          <p:cNvSpPr>
            <a:spLocks noGrp="1" noChangeArrowheads="1"/>
          </p:cNvSpPr>
          <p:nvPr>
            <p:ph type="sldNum" sz="quarter" idx="5"/>
          </p:nvPr>
        </p:nvSpPr>
        <p:spPr>
          <a:ln/>
        </p:spPr>
        <p:txBody>
          <a:bodyPr/>
          <a:lstStyle/>
          <a:p>
            <a:fld id="{FD75130C-37BD-4550-AB19-8F17F566DAB7}" type="slidenum">
              <a:rPr lang="en-US" altLang="en-US"/>
              <a:pPr/>
              <a:t>13</a:t>
            </a:fld>
            <a:endParaRPr lang="en-US" altLang="en-US"/>
          </a:p>
        </p:txBody>
      </p:sp>
      <p:sp>
        <p:nvSpPr>
          <p:cNvPr id="903170" name="Rectangle 2">
            <a:extLst>
              <a:ext uri="{FF2B5EF4-FFF2-40B4-BE49-F238E27FC236}">
                <a16:creationId xmlns:a16="http://schemas.microsoft.com/office/drawing/2014/main" id="{436DBBE5-1B30-4ADE-B94C-68AEC0C05D8F}"/>
              </a:ext>
            </a:extLst>
          </p:cNvPr>
          <p:cNvSpPr>
            <a:spLocks noGrp="1" noRot="1" noChangeAspect="1" noChangeArrowheads="1" noTextEdit="1"/>
          </p:cNvSpPr>
          <p:nvPr>
            <p:ph type="sldImg"/>
          </p:nvPr>
        </p:nvSpPr>
        <p:spPr>
          <a:ln/>
        </p:spPr>
      </p:sp>
      <p:sp>
        <p:nvSpPr>
          <p:cNvPr id="903171" name="Rectangle 3">
            <a:extLst>
              <a:ext uri="{FF2B5EF4-FFF2-40B4-BE49-F238E27FC236}">
                <a16:creationId xmlns:a16="http://schemas.microsoft.com/office/drawing/2014/main" id="{A21F4123-094C-4E41-A2B7-FD2DC8BCFD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93D170-4E38-47AC-9BBA-C7D1EAC1ADAB}"/>
              </a:ext>
            </a:extLst>
          </p:cNvPr>
          <p:cNvSpPr>
            <a:spLocks noGrp="1" noChangeArrowheads="1"/>
          </p:cNvSpPr>
          <p:nvPr>
            <p:ph type="sldNum" sz="quarter" idx="5"/>
          </p:nvPr>
        </p:nvSpPr>
        <p:spPr>
          <a:ln/>
        </p:spPr>
        <p:txBody>
          <a:bodyPr/>
          <a:lstStyle/>
          <a:p>
            <a:fld id="{A84AB1BF-72A1-4D77-BE35-5FA2517DC6DD}" type="slidenum">
              <a:rPr lang="en-US" altLang="en-US"/>
              <a:pPr/>
              <a:t>14</a:t>
            </a:fld>
            <a:endParaRPr lang="en-US" altLang="en-US"/>
          </a:p>
        </p:txBody>
      </p:sp>
      <p:sp>
        <p:nvSpPr>
          <p:cNvPr id="904194" name="Rectangle 2">
            <a:extLst>
              <a:ext uri="{FF2B5EF4-FFF2-40B4-BE49-F238E27FC236}">
                <a16:creationId xmlns:a16="http://schemas.microsoft.com/office/drawing/2014/main" id="{A688C85A-2B4E-4270-BB50-C90D3433C006}"/>
              </a:ext>
            </a:extLst>
          </p:cNvPr>
          <p:cNvSpPr>
            <a:spLocks noGrp="1" noRot="1" noChangeAspect="1" noChangeArrowheads="1" noTextEdit="1"/>
          </p:cNvSpPr>
          <p:nvPr>
            <p:ph type="sldImg"/>
          </p:nvPr>
        </p:nvSpPr>
        <p:spPr>
          <a:ln/>
        </p:spPr>
      </p:sp>
      <p:sp>
        <p:nvSpPr>
          <p:cNvPr id="904195" name="Rectangle 3">
            <a:extLst>
              <a:ext uri="{FF2B5EF4-FFF2-40B4-BE49-F238E27FC236}">
                <a16:creationId xmlns:a16="http://schemas.microsoft.com/office/drawing/2014/main" id="{630360C9-CB03-4318-AEE1-295DD4F171C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FE1116B-E289-4C83-8935-E13315447A77}"/>
              </a:ext>
            </a:extLst>
          </p:cNvPr>
          <p:cNvSpPr>
            <a:spLocks noGrp="1" noChangeArrowheads="1"/>
          </p:cNvSpPr>
          <p:nvPr>
            <p:ph type="sldNum" sz="quarter" idx="5"/>
          </p:nvPr>
        </p:nvSpPr>
        <p:spPr>
          <a:ln/>
        </p:spPr>
        <p:txBody>
          <a:bodyPr/>
          <a:lstStyle/>
          <a:p>
            <a:fld id="{F09FDD12-687F-4C83-9F15-C6CC5E820DF5}" type="slidenum">
              <a:rPr lang="en-US" altLang="en-US"/>
              <a:pPr/>
              <a:t>15</a:t>
            </a:fld>
            <a:endParaRPr lang="en-US" altLang="en-US"/>
          </a:p>
        </p:txBody>
      </p:sp>
      <p:sp>
        <p:nvSpPr>
          <p:cNvPr id="907266" name="Rectangle 2">
            <a:extLst>
              <a:ext uri="{FF2B5EF4-FFF2-40B4-BE49-F238E27FC236}">
                <a16:creationId xmlns:a16="http://schemas.microsoft.com/office/drawing/2014/main" id="{E46126C2-3D4E-40F1-B0B4-E84741BF8159}"/>
              </a:ext>
            </a:extLst>
          </p:cNvPr>
          <p:cNvSpPr>
            <a:spLocks noGrp="1" noRot="1" noChangeAspect="1" noChangeArrowheads="1" noTextEdit="1"/>
          </p:cNvSpPr>
          <p:nvPr>
            <p:ph type="sldImg"/>
          </p:nvPr>
        </p:nvSpPr>
        <p:spPr>
          <a:ln/>
        </p:spPr>
      </p:sp>
      <p:sp>
        <p:nvSpPr>
          <p:cNvPr id="907267" name="Rectangle 3">
            <a:extLst>
              <a:ext uri="{FF2B5EF4-FFF2-40B4-BE49-F238E27FC236}">
                <a16:creationId xmlns:a16="http://schemas.microsoft.com/office/drawing/2014/main" id="{3084E266-6BBB-4AFD-9D4A-6F257D7B5EA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16C3B9C-A9F3-41EB-8472-9F5CD23404F5}"/>
              </a:ext>
            </a:extLst>
          </p:cNvPr>
          <p:cNvSpPr>
            <a:spLocks noGrp="1" noChangeArrowheads="1"/>
          </p:cNvSpPr>
          <p:nvPr>
            <p:ph type="sldNum" sz="quarter" idx="5"/>
          </p:nvPr>
        </p:nvSpPr>
        <p:spPr>
          <a:ln/>
        </p:spPr>
        <p:txBody>
          <a:bodyPr/>
          <a:lstStyle/>
          <a:p>
            <a:fld id="{29D9B282-7360-4810-8089-458B431101C2}" type="slidenum">
              <a:rPr lang="en-US" altLang="en-US"/>
              <a:pPr/>
              <a:t>18</a:t>
            </a:fld>
            <a:endParaRPr lang="en-US" altLang="en-US"/>
          </a:p>
        </p:txBody>
      </p:sp>
      <p:sp>
        <p:nvSpPr>
          <p:cNvPr id="915458" name="Rectangle 2">
            <a:extLst>
              <a:ext uri="{FF2B5EF4-FFF2-40B4-BE49-F238E27FC236}">
                <a16:creationId xmlns:a16="http://schemas.microsoft.com/office/drawing/2014/main" id="{51F2BF45-622D-40A6-A306-67E0E14F387B}"/>
              </a:ext>
            </a:extLst>
          </p:cNvPr>
          <p:cNvSpPr>
            <a:spLocks noGrp="1" noRot="1" noChangeAspect="1" noChangeArrowheads="1" noTextEdit="1"/>
          </p:cNvSpPr>
          <p:nvPr>
            <p:ph type="sldImg"/>
          </p:nvPr>
        </p:nvSpPr>
        <p:spPr>
          <a:ln/>
        </p:spPr>
      </p:sp>
      <p:sp>
        <p:nvSpPr>
          <p:cNvPr id="915459" name="Rectangle 3">
            <a:extLst>
              <a:ext uri="{FF2B5EF4-FFF2-40B4-BE49-F238E27FC236}">
                <a16:creationId xmlns:a16="http://schemas.microsoft.com/office/drawing/2014/main" id="{BF87322E-2AE5-4E5A-A628-7CD10D624C4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9875BC-3F53-4B8A-8B4A-8AF2F36B8F2C}"/>
              </a:ext>
            </a:extLst>
          </p:cNvPr>
          <p:cNvSpPr>
            <a:spLocks noGrp="1" noChangeArrowheads="1"/>
          </p:cNvSpPr>
          <p:nvPr>
            <p:ph type="sldNum" sz="quarter" idx="5"/>
          </p:nvPr>
        </p:nvSpPr>
        <p:spPr>
          <a:ln/>
        </p:spPr>
        <p:txBody>
          <a:bodyPr/>
          <a:lstStyle/>
          <a:p>
            <a:fld id="{E6657555-3DB3-4CD1-999A-7497857444A2}" type="slidenum">
              <a:rPr lang="en-US" altLang="en-US"/>
              <a:pPr/>
              <a:t>20</a:t>
            </a:fld>
            <a:endParaRPr lang="en-US" altLang="en-US"/>
          </a:p>
        </p:txBody>
      </p:sp>
      <p:sp>
        <p:nvSpPr>
          <p:cNvPr id="926722" name="Rectangle 2">
            <a:extLst>
              <a:ext uri="{FF2B5EF4-FFF2-40B4-BE49-F238E27FC236}">
                <a16:creationId xmlns:a16="http://schemas.microsoft.com/office/drawing/2014/main" id="{938CC49A-3D98-4951-B2E4-5570601ED75F}"/>
              </a:ext>
            </a:extLst>
          </p:cNvPr>
          <p:cNvSpPr>
            <a:spLocks noGrp="1" noRot="1" noChangeAspect="1" noChangeArrowheads="1" noTextEdit="1"/>
          </p:cNvSpPr>
          <p:nvPr>
            <p:ph type="sldImg"/>
          </p:nvPr>
        </p:nvSpPr>
        <p:spPr>
          <a:ln/>
        </p:spPr>
      </p:sp>
      <p:sp>
        <p:nvSpPr>
          <p:cNvPr id="926723" name="Rectangle 3">
            <a:extLst>
              <a:ext uri="{FF2B5EF4-FFF2-40B4-BE49-F238E27FC236}">
                <a16:creationId xmlns:a16="http://schemas.microsoft.com/office/drawing/2014/main" id="{D865D118-CDB8-4DEA-B31D-0097D6A27F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83B034-EBAE-491D-A954-85F8131544AA}"/>
              </a:ext>
            </a:extLst>
          </p:cNvPr>
          <p:cNvSpPr>
            <a:spLocks noGrp="1" noChangeArrowheads="1"/>
          </p:cNvSpPr>
          <p:nvPr>
            <p:ph type="sldNum" sz="quarter" idx="5"/>
          </p:nvPr>
        </p:nvSpPr>
        <p:spPr>
          <a:ln/>
        </p:spPr>
        <p:txBody>
          <a:bodyPr/>
          <a:lstStyle/>
          <a:p>
            <a:fld id="{579421CE-D9DB-498C-AC50-F4B5586E0D53}" type="slidenum">
              <a:rPr lang="en-US" altLang="en-US"/>
              <a:pPr/>
              <a:t>21</a:t>
            </a:fld>
            <a:endParaRPr lang="en-US" altLang="en-US"/>
          </a:p>
        </p:txBody>
      </p:sp>
      <p:sp>
        <p:nvSpPr>
          <p:cNvPr id="929794" name="Rectangle 2">
            <a:extLst>
              <a:ext uri="{FF2B5EF4-FFF2-40B4-BE49-F238E27FC236}">
                <a16:creationId xmlns:a16="http://schemas.microsoft.com/office/drawing/2014/main" id="{4672A5F4-A06B-4E2C-8FD9-E2C2625A741B}"/>
              </a:ext>
            </a:extLst>
          </p:cNvPr>
          <p:cNvSpPr>
            <a:spLocks noGrp="1" noRot="1" noChangeAspect="1" noChangeArrowheads="1" noTextEdit="1"/>
          </p:cNvSpPr>
          <p:nvPr>
            <p:ph type="sldImg"/>
          </p:nvPr>
        </p:nvSpPr>
        <p:spPr>
          <a:ln/>
        </p:spPr>
      </p:sp>
      <p:sp>
        <p:nvSpPr>
          <p:cNvPr id="929795" name="Rectangle 3">
            <a:extLst>
              <a:ext uri="{FF2B5EF4-FFF2-40B4-BE49-F238E27FC236}">
                <a16:creationId xmlns:a16="http://schemas.microsoft.com/office/drawing/2014/main" id="{337A7A2A-FC55-4805-BF00-10EA1B4C773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F85B059-11A1-4382-90D5-4F2510609003}"/>
              </a:ext>
            </a:extLst>
          </p:cNvPr>
          <p:cNvSpPr>
            <a:spLocks noGrp="1" noChangeArrowheads="1"/>
          </p:cNvSpPr>
          <p:nvPr>
            <p:ph type="sldNum" sz="quarter" idx="5"/>
          </p:nvPr>
        </p:nvSpPr>
        <p:spPr>
          <a:ln/>
        </p:spPr>
        <p:txBody>
          <a:bodyPr/>
          <a:lstStyle/>
          <a:p>
            <a:fld id="{5DAB4FC0-FAF7-4CEB-A989-B9575AD5FC94}" type="slidenum">
              <a:rPr lang="en-US" altLang="en-US"/>
              <a:pPr/>
              <a:t>22</a:t>
            </a:fld>
            <a:endParaRPr lang="en-US" altLang="en-US"/>
          </a:p>
        </p:txBody>
      </p:sp>
      <p:sp>
        <p:nvSpPr>
          <p:cNvPr id="930818" name="Rectangle 2">
            <a:extLst>
              <a:ext uri="{FF2B5EF4-FFF2-40B4-BE49-F238E27FC236}">
                <a16:creationId xmlns:a16="http://schemas.microsoft.com/office/drawing/2014/main" id="{77283653-0352-4F99-9AFB-DE5EF716AB77}"/>
              </a:ext>
            </a:extLst>
          </p:cNvPr>
          <p:cNvSpPr>
            <a:spLocks noGrp="1" noRot="1" noChangeAspect="1" noChangeArrowheads="1" noTextEdit="1"/>
          </p:cNvSpPr>
          <p:nvPr>
            <p:ph type="sldImg"/>
          </p:nvPr>
        </p:nvSpPr>
        <p:spPr>
          <a:ln/>
        </p:spPr>
      </p:sp>
      <p:sp>
        <p:nvSpPr>
          <p:cNvPr id="930819" name="Rectangle 3">
            <a:extLst>
              <a:ext uri="{FF2B5EF4-FFF2-40B4-BE49-F238E27FC236}">
                <a16:creationId xmlns:a16="http://schemas.microsoft.com/office/drawing/2014/main" id="{9EA3B11F-D175-4350-A225-979D0E5E458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11FC408-83B6-4ED9-B3C0-7FBCFC58B9D6}"/>
              </a:ext>
            </a:extLst>
          </p:cNvPr>
          <p:cNvSpPr>
            <a:spLocks noGrp="1" noChangeArrowheads="1"/>
          </p:cNvSpPr>
          <p:nvPr>
            <p:ph type="sldNum" sz="quarter" idx="5"/>
          </p:nvPr>
        </p:nvSpPr>
        <p:spPr>
          <a:ln/>
        </p:spPr>
        <p:txBody>
          <a:bodyPr/>
          <a:lstStyle/>
          <a:p>
            <a:fld id="{A7CAE23A-125C-42A3-A2AC-48DE15478AF4}" type="slidenum">
              <a:rPr lang="en-US" altLang="en-US"/>
              <a:pPr/>
              <a:t>25</a:t>
            </a:fld>
            <a:endParaRPr lang="en-US" altLang="en-US"/>
          </a:p>
        </p:txBody>
      </p:sp>
      <p:sp>
        <p:nvSpPr>
          <p:cNvPr id="932866" name="Rectangle 2">
            <a:extLst>
              <a:ext uri="{FF2B5EF4-FFF2-40B4-BE49-F238E27FC236}">
                <a16:creationId xmlns:a16="http://schemas.microsoft.com/office/drawing/2014/main" id="{79B27243-C36F-47FD-B0E0-EB9D4F222864}"/>
              </a:ext>
            </a:extLst>
          </p:cNvPr>
          <p:cNvSpPr>
            <a:spLocks noGrp="1" noRot="1" noChangeAspect="1" noChangeArrowheads="1" noTextEdit="1"/>
          </p:cNvSpPr>
          <p:nvPr>
            <p:ph type="sldImg"/>
          </p:nvPr>
        </p:nvSpPr>
        <p:spPr>
          <a:ln/>
        </p:spPr>
      </p:sp>
      <p:sp>
        <p:nvSpPr>
          <p:cNvPr id="932867" name="Rectangle 3">
            <a:extLst>
              <a:ext uri="{FF2B5EF4-FFF2-40B4-BE49-F238E27FC236}">
                <a16:creationId xmlns:a16="http://schemas.microsoft.com/office/drawing/2014/main" id="{4F158547-7C78-457A-B229-62B960EC010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76C8F9A-C8B8-47F1-81F4-ECB703A568CD}"/>
              </a:ext>
            </a:extLst>
          </p:cNvPr>
          <p:cNvSpPr>
            <a:spLocks noGrp="1" noChangeArrowheads="1"/>
          </p:cNvSpPr>
          <p:nvPr>
            <p:ph type="sldNum" sz="quarter" idx="5"/>
          </p:nvPr>
        </p:nvSpPr>
        <p:spPr>
          <a:ln/>
        </p:spPr>
        <p:txBody>
          <a:bodyPr/>
          <a:lstStyle/>
          <a:p>
            <a:fld id="{17D3C56B-E3D5-4A66-92F8-B9BC9F58E30D}" type="slidenum">
              <a:rPr lang="en-US" altLang="en-US"/>
              <a:pPr/>
              <a:t>26</a:t>
            </a:fld>
            <a:endParaRPr lang="en-US" altLang="en-US"/>
          </a:p>
        </p:txBody>
      </p:sp>
      <p:sp>
        <p:nvSpPr>
          <p:cNvPr id="933890" name="Rectangle 2">
            <a:extLst>
              <a:ext uri="{FF2B5EF4-FFF2-40B4-BE49-F238E27FC236}">
                <a16:creationId xmlns:a16="http://schemas.microsoft.com/office/drawing/2014/main" id="{F7A99D53-3160-48EC-A612-DF268AEA7161}"/>
              </a:ext>
            </a:extLst>
          </p:cNvPr>
          <p:cNvSpPr>
            <a:spLocks noGrp="1" noRot="1" noChangeAspect="1" noChangeArrowheads="1" noTextEdit="1"/>
          </p:cNvSpPr>
          <p:nvPr>
            <p:ph type="sldImg"/>
          </p:nvPr>
        </p:nvSpPr>
        <p:spPr>
          <a:ln/>
        </p:spPr>
      </p:sp>
      <p:sp>
        <p:nvSpPr>
          <p:cNvPr id="933891" name="Rectangle 3">
            <a:extLst>
              <a:ext uri="{FF2B5EF4-FFF2-40B4-BE49-F238E27FC236}">
                <a16:creationId xmlns:a16="http://schemas.microsoft.com/office/drawing/2014/main" id="{7DFFE426-7350-4A92-ADA8-32FBB95BF11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0813867-3046-4185-8B79-F11F2B8E980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A953CB3-9F7C-42A2-B39C-DDC3A1135B19}" type="slidenum">
              <a:rPr lang="en-US" altLang="en-US" sz="1200" b="0" i="0" baseline="0"/>
              <a:pPr/>
              <a:t>3</a:t>
            </a:fld>
            <a:endParaRPr lang="en-US" altLang="en-US" sz="1200" b="0" i="0" baseline="0"/>
          </a:p>
        </p:txBody>
      </p:sp>
      <p:sp>
        <p:nvSpPr>
          <p:cNvPr id="13315" name="Rectangle 2">
            <a:extLst>
              <a:ext uri="{FF2B5EF4-FFF2-40B4-BE49-F238E27FC236}">
                <a16:creationId xmlns:a16="http://schemas.microsoft.com/office/drawing/2014/main" id="{ECBD7390-5FE6-4BE3-8D31-2C0CA1CBE75A}"/>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CF331536-193B-4BAF-89F5-7D10E5D2147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5E5DD62-FC3F-4201-BEAF-6A6F047E0A32}"/>
              </a:ext>
            </a:extLst>
          </p:cNvPr>
          <p:cNvSpPr>
            <a:spLocks noGrp="1" noChangeArrowheads="1"/>
          </p:cNvSpPr>
          <p:nvPr>
            <p:ph type="sldNum" sz="quarter" idx="5"/>
          </p:nvPr>
        </p:nvSpPr>
        <p:spPr>
          <a:ln/>
        </p:spPr>
        <p:txBody>
          <a:bodyPr/>
          <a:lstStyle/>
          <a:p>
            <a:fld id="{709C2B62-449F-4ABA-8D5D-6F2BC86E92E7}" type="slidenum">
              <a:rPr lang="en-US" altLang="en-US"/>
              <a:pPr/>
              <a:t>27</a:t>
            </a:fld>
            <a:endParaRPr lang="en-US" altLang="en-US"/>
          </a:p>
        </p:txBody>
      </p:sp>
      <p:sp>
        <p:nvSpPr>
          <p:cNvPr id="934914" name="Rectangle 2">
            <a:extLst>
              <a:ext uri="{FF2B5EF4-FFF2-40B4-BE49-F238E27FC236}">
                <a16:creationId xmlns:a16="http://schemas.microsoft.com/office/drawing/2014/main" id="{879ABD7D-FF99-4C22-A137-13C7F4E44464}"/>
              </a:ext>
            </a:extLst>
          </p:cNvPr>
          <p:cNvSpPr>
            <a:spLocks noGrp="1" noRot="1" noChangeAspect="1" noChangeArrowheads="1" noTextEdit="1"/>
          </p:cNvSpPr>
          <p:nvPr>
            <p:ph type="sldImg"/>
          </p:nvPr>
        </p:nvSpPr>
        <p:spPr>
          <a:ln/>
        </p:spPr>
      </p:sp>
      <p:sp>
        <p:nvSpPr>
          <p:cNvPr id="934915" name="Rectangle 3">
            <a:extLst>
              <a:ext uri="{FF2B5EF4-FFF2-40B4-BE49-F238E27FC236}">
                <a16:creationId xmlns:a16="http://schemas.microsoft.com/office/drawing/2014/main" id="{F9909D5B-67E4-400C-82B8-ACD9259D05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C3764C1-320A-4BE2-806C-9DD66BC1A5CD}"/>
              </a:ext>
            </a:extLst>
          </p:cNvPr>
          <p:cNvSpPr>
            <a:spLocks noGrp="1" noChangeArrowheads="1"/>
          </p:cNvSpPr>
          <p:nvPr>
            <p:ph type="sldNum" sz="quarter" idx="5"/>
          </p:nvPr>
        </p:nvSpPr>
        <p:spPr>
          <a:ln/>
        </p:spPr>
        <p:txBody>
          <a:bodyPr/>
          <a:lstStyle/>
          <a:p>
            <a:fld id="{DEF89A26-CEE6-4892-9EE4-7368D96C22F8}" type="slidenum">
              <a:rPr lang="en-US" altLang="en-US"/>
              <a:pPr/>
              <a:t>29</a:t>
            </a:fld>
            <a:endParaRPr lang="en-US" altLang="en-US"/>
          </a:p>
        </p:txBody>
      </p:sp>
      <p:sp>
        <p:nvSpPr>
          <p:cNvPr id="939010" name="Rectangle 2">
            <a:extLst>
              <a:ext uri="{FF2B5EF4-FFF2-40B4-BE49-F238E27FC236}">
                <a16:creationId xmlns:a16="http://schemas.microsoft.com/office/drawing/2014/main" id="{AD882E8A-38B0-4B77-9757-A29AADF2E863}"/>
              </a:ext>
            </a:extLst>
          </p:cNvPr>
          <p:cNvSpPr>
            <a:spLocks noGrp="1" noRot="1" noChangeAspect="1" noChangeArrowheads="1" noTextEdit="1"/>
          </p:cNvSpPr>
          <p:nvPr>
            <p:ph type="sldImg"/>
          </p:nvPr>
        </p:nvSpPr>
        <p:spPr>
          <a:ln/>
        </p:spPr>
      </p:sp>
      <p:sp>
        <p:nvSpPr>
          <p:cNvPr id="939011" name="Rectangle 3">
            <a:extLst>
              <a:ext uri="{FF2B5EF4-FFF2-40B4-BE49-F238E27FC236}">
                <a16:creationId xmlns:a16="http://schemas.microsoft.com/office/drawing/2014/main" id="{C8F01EBA-C1BC-40DB-96C2-6CD2D45A46A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BC8CB3A-DB5E-4898-86A4-4337AF5B6DBF}"/>
              </a:ext>
            </a:extLst>
          </p:cNvPr>
          <p:cNvSpPr>
            <a:spLocks noGrp="1" noChangeArrowheads="1"/>
          </p:cNvSpPr>
          <p:nvPr>
            <p:ph type="sldNum" sz="quarter" idx="5"/>
          </p:nvPr>
        </p:nvSpPr>
        <p:spPr>
          <a:ln/>
        </p:spPr>
        <p:txBody>
          <a:bodyPr/>
          <a:lstStyle/>
          <a:p>
            <a:fld id="{57E78C55-91D4-4C38-A93F-39A77E2649CA}" type="slidenum">
              <a:rPr lang="en-US" altLang="en-US"/>
              <a:pPr/>
              <a:t>31</a:t>
            </a:fld>
            <a:endParaRPr lang="en-US" altLang="en-US"/>
          </a:p>
        </p:txBody>
      </p:sp>
      <p:sp>
        <p:nvSpPr>
          <p:cNvPr id="940034" name="Rectangle 2">
            <a:extLst>
              <a:ext uri="{FF2B5EF4-FFF2-40B4-BE49-F238E27FC236}">
                <a16:creationId xmlns:a16="http://schemas.microsoft.com/office/drawing/2014/main" id="{F5637366-0169-4DAB-A74F-857262AE0273}"/>
              </a:ext>
            </a:extLst>
          </p:cNvPr>
          <p:cNvSpPr>
            <a:spLocks noGrp="1" noRot="1" noChangeAspect="1" noChangeArrowheads="1" noTextEdit="1"/>
          </p:cNvSpPr>
          <p:nvPr>
            <p:ph type="sldImg"/>
          </p:nvPr>
        </p:nvSpPr>
        <p:spPr>
          <a:ln/>
        </p:spPr>
      </p:sp>
      <p:sp>
        <p:nvSpPr>
          <p:cNvPr id="940035" name="Rectangle 3">
            <a:extLst>
              <a:ext uri="{FF2B5EF4-FFF2-40B4-BE49-F238E27FC236}">
                <a16:creationId xmlns:a16="http://schemas.microsoft.com/office/drawing/2014/main" id="{0EC55C4C-152F-440D-BFD9-40BAC1568AE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38BD9BC-D95C-4F59-8A90-B7450F7EB6CB}"/>
              </a:ext>
            </a:extLst>
          </p:cNvPr>
          <p:cNvSpPr>
            <a:spLocks noGrp="1" noChangeArrowheads="1"/>
          </p:cNvSpPr>
          <p:nvPr>
            <p:ph type="sldNum" sz="quarter" idx="5"/>
          </p:nvPr>
        </p:nvSpPr>
        <p:spPr>
          <a:ln/>
        </p:spPr>
        <p:txBody>
          <a:bodyPr/>
          <a:lstStyle/>
          <a:p>
            <a:fld id="{993BDA0F-91BA-4288-A13C-C1A5E5E6AED5}" type="slidenum">
              <a:rPr lang="en-US" altLang="en-US"/>
              <a:pPr/>
              <a:t>33</a:t>
            </a:fld>
            <a:endParaRPr lang="en-US" altLang="en-US"/>
          </a:p>
        </p:txBody>
      </p:sp>
      <p:sp>
        <p:nvSpPr>
          <p:cNvPr id="942082" name="Rectangle 2">
            <a:extLst>
              <a:ext uri="{FF2B5EF4-FFF2-40B4-BE49-F238E27FC236}">
                <a16:creationId xmlns:a16="http://schemas.microsoft.com/office/drawing/2014/main" id="{847B2211-9E58-4C28-8A64-5C4655E3E144}"/>
              </a:ext>
            </a:extLst>
          </p:cNvPr>
          <p:cNvSpPr>
            <a:spLocks noGrp="1" noRot="1" noChangeAspect="1" noChangeArrowheads="1" noTextEdit="1"/>
          </p:cNvSpPr>
          <p:nvPr>
            <p:ph type="sldImg"/>
          </p:nvPr>
        </p:nvSpPr>
        <p:spPr>
          <a:ln/>
        </p:spPr>
      </p:sp>
      <p:sp>
        <p:nvSpPr>
          <p:cNvPr id="942083" name="Rectangle 3">
            <a:extLst>
              <a:ext uri="{FF2B5EF4-FFF2-40B4-BE49-F238E27FC236}">
                <a16:creationId xmlns:a16="http://schemas.microsoft.com/office/drawing/2014/main" id="{4DA38C4D-4422-4439-94A4-04984CF200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4BDB0E-D96F-469C-AC0D-35FB26085217}"/>
              </a:ext>
            </a:extLst>
          </p:cNvPr>
          <p:cNvSpPr>
            <a:spLocks noGrp="1" noChangeArrowheads="1"/>
          </p:cNvSpPr>
          <p:nvPr>
            <p:ph type="sldNum" sz="quarter" idx="5"/>
          </p:nvPr>
        </p:nvSpPr>
        <p:spPr>
          <a:ln/>
        </p:spPr>
        <p:txBody>
          <a:bodyPr/>
          <a:lstStyle/>
          <a:p>
            <a:fld id="{8F1094C9-3414-4B30-A20A-8EFDA4DCA381}" type="slidenum">
              <a:rPr lang="en-US" altLang="en-US"/>
              <a:pPr/>
              <a:t>34</a:t>
            </a:fld>
            <a:endParaRPr lang="en-US" altLang="en-US"/>
          </a:p>
        </p:txBody>
      </p:sp>
      <p:sp>
        <p:nvSpPr>
          <p:cNvPr id="943106" name="Rectangle 2">
            <a:extLst>
              <a:ext uri="{FF2B5EF4-FFF2-40B4-BE49-F238E27FC236}">
                <a16:creationId xmlns:a16="http://schemas.microsoft.com/office/drawing/2014/main" id="{C9BFBEE0-C490-4A41-8EDB-DB44612CCB08}"/>
              </a:ext>
            </a:extLst>
          </p:cNvPr>
          <p:cNvSpPr>
            <a:spLocks noGrp="1" noRot="1" noChangeAspect="1" noChangeArrowheads="1" noTextEdit="1"/>
          </p:cNvSpPr>
          <p:nvPr>
            <p:ph type="sldImg"/>
          </p:nvPr>
        </p:nvSpPr>
        <p:spPr>
          <a:ln/>
        </p:spPr>
      </p:sp>
      <p:sp>
        <p:nvSpPr>
          <p:cNvPr id="943107" name="Rectangle 3">
            <a:extLst>
              <a:ext uri="{FF2B5EF4-FFF2-40B4-BE49-F238E27FC236}">
                <a16:creationId xmlns:a16="http://schemas.microsoft.com/office/drawing/2014/main" id="{C3246C6F-5D32-402F-AFBE-1F9EC3A8EB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D1352F-D107-4AC4-94CF-70A6C7EA56E6}"/>
              </a:ext>
            </a:extLst>
          </p:cNvPr>
          <p:cNvSpPr>
            <a:spLocks noGrp="1" noChangeArrowheads="1"/>
          </p:cNvSpPr>
          <p:nvPr>
            <p:ph type="sldNum" sz="quarter" idx="5"/>
          </p:nvPr>
        </p:nvSpPr>
        <p:spPr>
          <a:ln/>
        </p:spPr>
        <p:txBody>
          <a:bodyPr/>
          <a:lstStyle/>
          <a:p>
            <a:fld id="{D0F563CE-F8A2-4E96-8366-A6F724AE47B3}" type="slidenum">
              <a:rPr lang="en-US" altLang="en-US"/>
              <a:pPr/>
              <a:t>35</a:t>
            </a:fld>
            <a:endParaRPr lang="en-US" altLang="en-US"/>
          </a:p>
        </p:txBody>
      </p:sp>
      <p:sp>
        <p:nvSpPr>
          <p:cNvPr id="944130" name="Rectangle 2">
            <a:extLst>
              <a:ext uri="{FF2B5EF4-FFF2-40B4-BE49-F238E27FC236}">
                <a16:creationId xmlns:a16="http://schemas.microsoft.com/office/drawing/2014/main" id="{4449EEEC-0D2D-4627-8656-D0A84C8290F0}"/>
              </a:ext>
            </a:extLst>
          </p:cNvPr>
          <p:cNvSpPr>
            <a:spLocks noGrp="1" noRot="1" noChangeAspect="1" noChangeArrowheads="1" noTextEdit="1"/>
          </p:cNvSpPr>
          <p:nvPr>
            <p:ph type="sldImg"/>
          </p:nvPr>
        </p:nvSpPr>
        <p:spPr>
          <a:ln/>
        </p:spPr>
      </p:sp>
      <p:sp>
        <p:nvSpPr>
          <p:cNvPr id="944131" name="Rectangle 3">
            <a:extLst>
              <a:ext uri="{FF2B5EF4-FFF2-40B4-BE49-F238E27FC236}">
                <a16:creationId xmlns:a16="http://schemas.microsoft.com/office/drawing/2014/main" id="{5AE59D9B-2440-4F2D-9520-05BC034C6CE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0D57514-8133-45B5-ABF2-AC55AC744A1B}"/>
              </a:ext>
            </a:extLst>
          </p:cNvPr>
          <p:cNvSpPr>
            <a:spLocks noGrp="1" noChangeArrowheads="1"/>
          </p:cNvSpPr>
          <p:nvPr>
            <p:ph type="sldNum" sz="quarter" idx="5"/>
          </p:nvPr>
        </p:nvSpPr>
        <p:spPr>
          <a:ln/>
        </p:spPr>
        <p:txBody>
          <a:bodyPr/>
          <a:lstStyle/>
          <a:p>
            <a:fld id="{F65DFA54-7F33-4314-A13E-ACFDBDA9A998}" type="slidenum">
              <a:rPr lang="en-US" altLang="en-US"/>
              <a:pPr/>
              <a:t>37</a:t>
            </a:fld>
            <a:endParaRPr lang="en-US" altLang="en-US"/>
          </a:p>
        </p:txBody>
      </p:sp>
      <p:sp>
        <p:nvSpPr>
          <p:cNvPr id="947202" name="Rectangle 2">
            <a:extLst>
              <a:ext uri="{FF2B5EF4-FFF2-40B4-BE49-F238E27FC236}">
                <a16:creationId xmlns:a16="http://schemas.microsoft.com/office/drawing/2014/main" id="{103ECE6D-036E-49B4-8BC4-746ADA0CD167}"/>
              </a:ext>
            </a:extLst>
          </p:cNvPr>
          <p:cNvSpPr>
            <a:spLocks noGrp="1" noRot="1" noChangeAspect="1" noChangeArrowheads="1" noTextEdit="1"/>
          </p:cNvSpPr>
          <p:nvPr>
            <p:ph type="sldImg"/>
          </p:nvPr>
        </p:nvSpPr>
        <p:spPr>
          <a:ln/>
        </p:spPr>
      </p:sp>
      <p:sp>
        <p:nvSpPr>
          <p:cNvPr id="947203" name="Rectangle 3">
            <a:extLst>
              <a:ext uri="{FF2B5EF4-FFF2-40B4-BE49-F238E27FC236}">
                <a16:creationId xmlns:a16="http://schemas.microsoft.com/office/drawing/2014/main" id="{EB4E696A-80F5-4900-8DC8-B323AB6332F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936772-B8BB-4996-AA1A-D23A086D051A}"/>
              </a:ext>
            </a:extLst>
          </p:cNvPr>
          <p:cNvSpPr>
            <a:spLocks noGrp="1" noChangeArrowheads="1"/>
          </p:cNvSpPr>
          <p:nvPr>
            <p:ph type="sldNum" sz="quarter" idx="5"/>
          </p:nvPr>
        </p:nvSpPr>
        <p:spPr>
          <a:ln/>
        </p:spPr>
        <p:txBody>
          <a:bodyPr/>
          <a:lstStyle/>
          <a:p>
            <a:fld id="{4916B6B2-9368-4EFF-BF9E-1A992339AE0B}" type="slidenum">
              <a:rPr lang="en-US" altLang="en-US"/>
              <a:pPr/>
              <a:t>38</a:t>
            </a:fld>
            <a:endParaRPr lang="en-US" altLang="en-US"/>
          </a:p>
        </p:txBody>
      </p:sp>
      <p:sp>
        <p:nvSpPr>
          <p:cNvPr id="949250" name="Rectangle 2">
            <a:extLst>
              <a:ext uri="{FF2B5EF4-FFF2-40B4-BE49-F238E27FC236}">
                <a16:creationId xmlns:a16="http://schemas.microsoft.com/office/drawing/2014/main" id="{A195612C-D17A-4D61-A624-F5266B5B8B81}"/>
              </a:ext>
            </a:extLst>
          </p:cNvPr>
          <p:cNvSpPr>
            <a:spLocks noGrp="1" noRot="1" noChangeAspect="1" noChangeArrowheads="1" noTextEdit="1"/>
          </p:cNvSpPr>
          <p:nvPr>
            <p:ph type="sldImg"/>
          </p:nvPr>
        </p:nvSpPr>
        <p:spPr>
          <a:ln/>
        </p:spPr>
      </p:sp>
      <p:sp>
        <p:nvSpPr>
          <p:cNvPr id="949251" name="Rectangle 3">
            <a:extLst>
              <a:ext uri="{FF2B5EF4-FFF2-40B4-BE49-F238E27FC236}">
                <a16:creationId xmlns:a16="http://schemas.microsoft.com/office/drawing/2014/main" id="{B4184C71-8245-4646-BEDE-D37A1DE07C0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10BBEDF-67F7-4EE2-9D5E-50D03150FC69}"/>
              </a:ext>
            </a:extLst>
          </p:cNvPr>
          <p:cNvSpPr>
            <a:spLocks noGrp="1" noChangeArrowheads="1"/>
          </p:cNvSpPr>
          <p:nvPr>
            <p:ph type="sldNum" sz="quarter" idx="5"/>
          </p:nvPr>
        </p:nvSpPr>
        <p:spPr>
          <a:ln/>
        </p:spPr>
        <p:txBody>
          <a:bodyPr/>
          <a:lstStyle/>
          <a:p>
            <a:fld id="{BECF4AA0-64E8-4A6F-B698-A47F2D6819F4}" type="slidenum">
              <a:rPr lang="en-US" altLang="en-US"/>
              <a:pPr/>
              <a:t>40</a:t>
            </a:fld>
            <a:endParaRPr lang="en-US" altLang="en-US"/>
          </a:p>
        </p:txBody>
      </p:sp>
      <p:sp>
        <p:nvSpPr>
          <p:cNvPr id="950274" name="Rectangle 2">
            <a:extLst>
              <a:ext uri="{FF2B5EF4-FFF2-40B4-BE49-F238E27FC236}">
                <a16:creationId xmlns:a16="http://schemas.microsoft.com/office/drawing/2014/main" id="{386F5E9C-BC85-4E4E-B6FB-358B71C221D1}"/>
              </a:ext>
            </a:extLst>
          </p:cNvPr>
          <p:cNvSpPr>
            <a:spLocks noGrp="1" noRot="1" noChangeAspect="1" noChangeArrowheads="1" noTextEdit="1"/>
          </p:cNvSpPr>
          <p:nvPr>
            <p:ph type="sldImg"/>
          </p:nvPr>
        </p:nvSpPr>
        <p:spPr>
          <a:ln/>
        </p:spPr>
      </p:sp>
      <p:sp>
        <p:nvSpPr>
          <p:cNvPr id="950275" name="Rectangle 3">
            <a:extLst>
              <a:ext uri="{FF2B5EF4-FFF2-40B4-BE49-F238E27FC236}">
                <a16:creationId xmlns:a16="http://schemas.microsoft.com/office/drawing/2014/main" id="{958F1032-978F-49F3-9DE0-7DFAB446624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06EFA9-7C78-445E-A59E-FC0B8EFEC870}"/>
              </a:ext>
            </a:extLst>
          </p:cNvPr>
          <p:cNvSpPr>
            <a:spLocks noGrp="1" noChangeArrowheads="1"/>
          </p:cNvSpPr>
          <p:nvPr>
            <p:ph type="sldNum" sz="quarter" idx="5"/>
          </p:nvPr>
        </p:nvSpPr>
        <p:spPr>
          <a:ln/>
        </p:spPr>
        <p:txBody>
          <a:bodyPr/>
          <a:lstStyle/>
          <a:p>
            <a:fld id="{AE786549-C57C-48BB-8755-F070CAEFFD60}" type="slidenum">
              <a:rPr lang="en-US" altLang="en-US"/>
              <a:pPr/>
              <a:t>41</a:t>
            </a:fld>
            <a:endParaRPr lang="en-US" altLang="en-US"/>
          </a:p>
        </p:txBody>
      </p:sp>
      <p:sp>
        <p:nvSpPr>
          <p:cNvPr id="951298" name="Rectangle 2">
            <a:extLst>
              <a:ext uri="{FF2B5EF4-FFF2-40B4-BE49-F238E27FC236}">
                <a16:creationId xmlns:a16="http://schemas.microsoft.com/office/drawing/2014/main" id="{C0DF4ACF-FF7F-4551-8E00-AC5A1F6CC76C}"/>
              </a:ext>
            </a:extLst>
          </p:cNvPr>
          <p:cNvSpPr>
            <a:spLocks noGrp="1" noRot="1" noChangeAspect="1" noChangeArrowheads="1" noTextEdit="1"/>
          </p:cNvSpPr>
          <p:nvPr>
            <p:ph type="sldImg"/>
          </p:nvPr>
        </p:nvSpPr>
        <p:spPr>
          <a:ln/>
        </p:spPr>
      </p:sp>
      <p:sp>
        <p:nvSpPr>
          <p:cNvPr id="951299" name="Rectangle 3">
            <a:extLst>
              <a:ext uri="{FF2B5EF4-FFF2-40B4-BE49-F238E27FC236}">
                <a16:creationId xmlns:a16="http://schemas.microsoft.com/office/drawing/2014/main" id="{042C2DB2-C4F5-4174-B821-B7EB5BC7A9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F2723314-D12E-44A9-B10E-F4E2F997DD6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72B1171-6903-4F9E-AA66-0FCFA165A436}" type="slidenum">
              <a:rPr lang="en-US" altLang="en-US" sz="1200" b="0" i="0" baseline="0"/>
              <a:pPr/>
              <a:t>5</a:t>
            </a:fld>
            <a:endParaRPr lang="en-US" altLang="en-US" sz="1200" b="0" i="0" baseline="0"/>
          </a:p>
        </p:txBody>
      </p:sp>
      <p:sp>
        <p:nvSpPr>
          <p:cNvPr id="17411" name="Rectangle 2">
            <a:extLst>
              <a:ext uri="{FF2B5EF4-FFF2-40B4-BE49-F238E27FC236}">
                <a16:creationId xmlns:a16="http://schemas.microsoft.com/office/drawing/2014/main" id="{B035F869-54B1-457C-8EC9-0D6856AC322E}"/>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DD2B17FE-F864-48FF-9D20-560DB49F67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BD8B74A-ACB7-407E-A94A-D01F00806C5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872C7DC5-A685-47E7-AFCC-E626CDAE3971}" type="slidenum">
              <a:rPr lang="en-US" altLang="en-US" sz="1200" baseline="0"/>
              <a:pPr/>
              <a:t>42</a:t>
            </a:fld>
            <a:endParaRPr lang="en-US" altLang="en-US" sz="1200" baseline="0"/>
          </a:p>
        </p:txBody>
      </p:sp>
      <p:sp>
        <p:nvSpPr>
          <p:cNvPr id="60419" name="Rectangle 2">
            <a:extLst>
              <a:ext uri="{FF2B5EF4-FFF2-40B4-BE49-F238E27FC236}">
                <a16:creationId xmlns:a16="http://schemas.microsoft.com/office/drawing/2014/main" id="{114610F5-D94B-46BF-96D4-9647AEA9B747}"/>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6EF76673-60CF-4145-977F-A1A25E001EB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D40F2DD6-6216-46B1-A53C-79799F2E6B7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BCAB7059-B1D0-4F2A-98D5-10A889CEE120}" type="slidenum">
              <a:rPr lang="en-US" altLang="en-US" sz="1200" baseline="0"/>
              <a:pPr/>
              <a:t>43</a:t>
            </a:fld>
            <a:endParaRPr lang="en-US" altLang="en-US" sz="1200" baseline="0"/>
          </a:p>
        </p:txBody>
      </p:sp>
      <p:sp>
        <p:nvSpPr>
          <p:cNvPr id="62467" name="Rectangle 2">
            <a:extLst>
              <a:ext uri="{FF2B5EF4-FFF2-40B4-BE49-F238E27FC236}">
                <a16:creationId xmlns:a16="http://schemas.microsoft.com/office/drawing/2014/main" id="{FAD8F645-39B1-4AD6-9C77-3A7DBDC8E475}"/>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4E1E8027-44F0-49D6-9468-69CCF0206CB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90879AF8-4182-41B0-849F-F049466D571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9FEE71E9-9AF7-4C24-B487-92333371EBCD}" type="slidenum">
              <a:rPr lang="en-US" altLang="en-US" sz="1200" baseline="0"/>
              <a:pPr/>
              <a:t>45</a:t>
            </a:fld>
            <a:endParaRPr lang="en-US" altLang="en-US" sz="1200" baseline="0"/>
          </a:p>
        </p:txBody>
      </p:sp>
      <p:sp>
        <p:nvSpPr>
          <p:cNvPr id="66563" name="Rectangle 2">
            <a:extLst>
              <a:ext uri="{FF2B5EF4-FFF2-40B4-BE49-F238E27FC236}">
                <a16:creationId xmlns:a16="http://schemas.microsoft.com/office/drawing/2014/main" id="{277ADCC3-E62D-4BFF-981C-0C678338C92E}"/>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4D35F9AF-A55C-4DEA-9495-30E002E9259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04E78A98-5BB8-4C18-9C89-BE044B6394B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5109D88-CE09-47AF-ABE9-94BFEEB2CE45}" type="slidenum">
              <a:rPr lang="en-US" altLang="en-US" sz="1200" baseline="0"/>
              <a:pPr/>
              <a:t>47</a:t>
            </a:fld>
            <a:endParaRPr lang="en-US" altLang="en-US" sz="1200" baseline="0"/>
          </a:p>
        </p:txBody>
      </p:sp>
      <p:sp>
        <p:nvSpPr>
          <p:cNvPr id="70659" name="Rectangle 2">
            <a:extLst>
              <a:ext uri="{FF2B5EF4-FFF2-40B4-BE49-F238E27FC236}">
                <a16:creationId xmlns:a16="http://schemas.microsoft.com/office/drawing/2014/main" id="{EE1A20CE-1971-4138-863A-5176BD07EBE5}"/>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0D3A2F7C-AE15-4701-9507-6E98CF00733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31179C-DBE5-4C6D-A8BD-68B5B47E8382}"/>
              </a:ext>
            </a:extLst>
          </p:cNvPr>
          <p:cNvSpPr>
            <a:spLocks noGrp="1" noChangeArrowheads="1"/>
          </p:cNvSpPr>
          <p:nvPr>
            <p:ph type="sldNum" sz="quarter" idx="5"/>
          </p:nvPr>
        </p:nvSpPr>
        <p:spPr>
          <a:ln/>
        </p:spPr>
        <p:txBody>
          <a:bodyPr/>
          <a:lstStyle/>
          <a:p>
            <a:fld id="{58F8B276-4558-4B2A-AB37-6C2A12A0D94B}" type="slidenum">
              <a:rPr lang="en-US" altLang="en-US"/>
              <a:pPr/>
              <a:t>53</a:t>
            </a:fld>
            <a:endParaRPr lang="en-US" altLang="en-US"/>
          </a:p>
        </p:txBody>
      </p:sp>
      <p:sp>
        <p:nvSpPr>
          <p:cNvPr id="973826" name="Rectangle 2">
            <a:extLst>
              <a:ext uri="{FF2B5EF4-FFF2-40B4-BE49-F238E27FC236}">
                <a16:creationId xmlns:a16="http://schemas.microsoft.com/office/drawing/2014/main" id="{5BFC03F7-C9CA-4AEE-9F88-AA0A631ED285}"/>
              </a:ext>
            </a:extLst>
          </p:cNvPr>
          <p:cNvSpPr>
            <a:spLocks noGrp="1" noRot="1" noChangeAspect="1" noChangeArrowheads="1" noTextEdit="1"/>
          </p:cNvSpPr>
          <p:nvPr>
            <p:ph type="sldImg"/>
          </p:nvPr>
        </p:nvSpPr>
        <p:spPr>
          <a:ln/>
        </p:spPr>
      </p:sp>
      <p:sp>
        <p:nvSpPr>
          <p:cNvPr id="973827" name="Rectangle 3">
            <a:extLst>
              <a:ext uri="{FF2B5EF4-FFF2-40B4-BE49-F238E27FC236}">
                <a16:creationId xmlns:a16="http://schemas.microsoft.com/office/drawing/2014/main" id="{42321140-5D65-4C68-89BC-C95688D0A3E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73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9D2301BD-DF94-4895-A2B4-B01E7563697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1E7C7CF0-2FAE-44D2-B15D-51F284A64428}" type="slidenum">
              <a:rPr lang="en-US" altLang="en-US" sz="1200" baseline="0"/>
              <a:pPr/>
              <a:t>54</a:t>
            </a:fld>
            <a:endParaRPr lang="en-US" altLang="en-US" sz="1200" baseline="0"/>
          </a:p>
        </p:txBody>
      </p:sp>
      <p:sp>
        <p:nvSpPr>
          <p:cNvPr id="15363" name="Rectangle 2">
            <a:extLst>
              <a:ext uri="{FF2B5EF4-FFF2-40B4-BE49-F238E27FC236}">
                <a16:creationId xmlns:a16="http://schemas.microsoft.com/office/drawing/2014/main" id="{F8FBC629-B3B5-471B-A2BE-39F01EF99697}"/>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35028A83-EEFE-43A8-99AA-123978432E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83E6C31-BED0-4F58-811F-0351C58BC7B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D2ED9D66-F23D-4C59-8A17-2B6B7C33E667}" type="slidenum">
              <a:rPr lang="en-US" altLang="en-US" sz="1200" baseline="0"/>
              <a:pPr/>
              <a:t>55</a:t>
            </a:fld>
            <a:endParaRPr lang="en-US" altLang="en-US" sz="1200" baseline="0"/>
          </a:p>
        </p:txBody>
      </p:sp>
      <p:sp>
        <p:nvSpPr>
          <p:cNvPr id="17411" name="Rectangle 2">
            <a:extLst>
              <a:ext uri="{FF2B5EF4-FFF2-40B4-BE49-F238E27FC236}">
                <a16:creationId xmlns:a16="http://schemas.microsoft.com/office/drawing/2014/main" id="{156E0C3E-2166-40D4-8E42-38547FC822F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272912B-514E-4648-9D2C-37355EEC4FF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FFBD2079-0387-4AD3-8044-08568FFF55A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4191051C-CE38-4088-8D46-9735176ECFF0}" type="slidenum">
              <a:rPr lang="en-US" altLang="en-US" sz="1200" baseline="0"/>
              <a:pPr/>
              <a:t>56</a:t>
            </a:fld>
            <a:endParaRPr lang="en-US" altLang="en-US" sz="1200" baseline="0"/>
          </a:p>
        </p:txBody>
      </p:sp>
      <p:sp>
        <p:nvSpPr>
          <p:cNvPr id="19459" name="Rectangle 2">
            <a:extLst>
              <a:ext uri="{FF2B5EF4-FFF2-40B4-BE49-F238E27FC236}">
                <a16:creationId xmlns:a16="http://schemas.microsoft.com/office/drawing/2014/main" id="{93E6F498-5213-4DDD-9909-74E07E6A58D5}"/>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096282A-78C8-40FD-B844-82FD547B84E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21B248CF-DB16-4AAB-B1A6-F1DB58DEEB6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D835BB65-569B-4EB0-9CA3-5694141320ED}" type="slidenum">
              <a:rPr lang="en-US" altLang="en-US" sz="1200" baseline="0"/>
              <a:pPr/>
              <a:t>57</a:t>
            </a:fld>
            <a:endParaRPr lang="en-US" altLang="en-US" sz="1200" baseline="0"/>
          </a:p>
        </p:txBody>
      </p:sp>
      <p:sp>
        <p:nvSpPr>
          <p:cNvPr id="21507" name="Rectangle 2">
            <a:extLst>
              <a:ext uri="{FF2B5EF4-FFF2-40B4-BE49-F238E27FC236}">
                <a16:creationId xmlns:a16="http://schemas.microsoft.com/office/drawing/2014/main" id="{94E7EBCD-E5D7-48FE-BC95-BD0CC3D0C4B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FBFDB90B-36A6-48BF-BED1-F210BE7B56C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6F70C929-BB18-4694-A95D-9B5FE61367E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042AA09-666E-45C7-AA61-8C148A19C2A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9939" name="Rectangle 2">
            <a:extLst>
              <a:ext uri="{FF2B5EF4-FFF2-40B4-BE49-F238E27FC236}">
                <a16:creationId xmlns:a16="http://schemas.microsoft.com/office/drawing/2014/main" id="{EEE691E0-E87E-4B3B-B1E9-F2C0D3B327CA}"/>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9135306D-F1A1-49DF-965C-F15E1415F6C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921034EB-5C46-4E73-9463-FE79669E068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58BA974-28A0-45A5-8198-E42673F0ED5D}" type="slidenum">
              <a:rPr lang="en-US" altLang="en-US" sz="1200" b="0" i="0" baseline="0"/>
              <a:pPr/>
              <a:t>6</a:t>
            </a:fld>
            <a:endParaRPr lang="en-US" altLang="en-US" sz="1200" b="0" i="0" baseline="0"/>
          </a:p>
        </p:txBody>
      </p:sp>
      <p:sp>
        <p:nvSpPr>
          <p:cNvPr id="60419" name="Rectangle 2">
            <a:extLst>
              <a:ext uri="{FF2B5EF4-FFF2-40B4-BE49-F238E27FC236}">
                <a16:creationId xmlns:a16="http://schemas.microsoft.com/office/drawing/2014/main" id="{658519AD-A01A-415D-9670-2EB4CAB0D179}"/>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7D8C0DA9-2FAA-42FE-8ABA-AF0B6348644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5B95EA1E-D3F2-4953-BEAF-D2726852D85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D2081B41-07EE-44F5-BA8D-DEF1F638086D}" type="slidenum">
              <a:rPr lang="en-US" altLang="en-US" sz="1200" baseline="0"/>
              <a:pPr/>
              <a:t>63</a:t>
            </a:fld>
            <a:endParaRPr lang="en-US" altLang="en-US" sz="1200" baseline="0"/>
          </a:p>
        </p:txBody>
      </p:sp>
      <p:sp>
        <p:nvSpPr>
          <p:cNvPr id="48131" name="Rectangle 2">
            <a:extLst>
              <a:ext uri="{FF2B5EF4-FFF2-40B4-BE49-F238E27FC236}">
                <a16:creationId xmlns:a16="http://schemas.microsoft.com/office/drawing/2014/main" id="{196D9812-0104-4538-A22B-F060BD956488}"/>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C471A4DF-92A5-4FBF-94D7-2B48A5FB42C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a:extLst>
              <a:ext uri="{FF2B5EF4-FFF2-40B4-BE49-F238E27FC236}">
                <a16:creationId xmlns:a16="http://schemas.microsoft.com/office/drawing/2014/main" id="{5728AFC3-EE20-4424-A270-E363619CEB8F}"/>
              </a:ext>
            </a:extLst>
          </p:cNvPr>
          <p:cNvSpPr>
            <a:spLocks noGrp="1" noRot="1" noChangeAspect="1" noChangeArrowheads="1" noTextEdit="1"/>
          </p:cNvSpPr>
          <p:nvPr>
            <p:ph type="sldImg"/>
          </p:nvPr>
        </p:nvSpPr>
        <p:spPr>
          <a:ln/>
        </p:spPr>
      </p:sp>
      <p:sp>
        <p:nvSpPr>
          <p:cNvPr id="834563" name="Rectangle 3">
            <a:extLst>
              <a:ext uri="{FF2B5EF4-FFF2-40B4-BE49-F238E27FC236}">
                <a16:creationId xmlns:a16="http://schemas.microsoft.com/office/drawing/2014/main" id="{6AC68453-AC91-43F2-8F72-C6D764EDDBB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a:extLst>
              <a:ext uri="{FF2B5EF4-FFF2-40B4-BE49-F238E27FC236}">
                <a16:creationId xmlns:a16="http://schemas.microsoft.com/office/drawing/2014/main" id="{53AE0CF3-3BDF-40D5-AD8F-A15A561BDCEE}"/>
              </a:ext>
            </a:extLst>
          </p:cNvPr>
          <p:cNvSpPr>
            <a:spLocks noGrp="1" noRot="1" noChangeAspect="1" noChangeArrowheads="1" noTextEdit="1"/>
          </p:cNvSpPr>
          <p:nvPr>
            <p:ph type="sldImg"/>
          </p:nvPr>
        </p:nvSpPr>
        <p:spPr>
          <a:ln/>
        </p:spPr>
      </p:sp>
      <p:sp>
        <p:nvSpPr>
          <p:cNvPr id="888835" name="Rectangle 3">
            <a:extLst>
              <a:ext uri="{FF2B5EF4-FFF2-40B4-BE49-F238E27FC236}">
                <a16:creationId xmlns:a16="http://schemas.microsoft.com/office/drawing/2014/main" id="{BDA0F81D-BA5E-433F-A39D-D9B4C01195E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a:extLst>
              <a:ext uri="{FF2B5EF4-FFF2-40B4-BE49-F238E27FC236}">
                <a16:creationId xmlns:a16="http://schemas.microsoft.com/office/drawing/2014/main" id="{366EE592-564C-4446-B6DC-21BB9FC13CE7}"/>
              </a:ext>
            </a:extLst>
          </p:cNvPr>
          <p:cNvSpPr>
            <a:spLocks noGrp="1" noRot="1" noChangeAspect="1" noChangeArrowheads="1" noTextEdit="1"/>
          </p:cNvSpPr>
          <p:nvPr>
            <p:ph type="sldImg"/>
          </p:nvPr>
        </p:nvSpPr>
        <p:spPr>
          <a:ln/>
        </p:spPr>
      </p:sp>
      <p:sp>
        <p:nvSpPr>
          <p:cNvPr id="836611" name="Rectangle 3">
            <a:extLst>
              <a:ext uri="{FF2B5EF4-FFF2-40B4-BE49-F238E27FC236}">
                <a16:creationId xmlns:a16="http://schemas.microsoft.com/office/drawing/2014/main" id="{0101FD73-BD95-4F2A-98F8-F5E4578F14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a:extLst>
              <a:ext uri="{FF2B5EF4-FFF2-40B4-BE49-F238E27FC236}">
                <a16:creationId xmlns:a16="http://schemas.microsoft.com/office/drawing/2014/main" id="{B1415BBB-6FBF-4C16-BFE2-1A2E4801922F}"/>
              </a:ext>
            </a:extLst>
          </p:cNvPr>
          <p:cNvSpPr>
            <a:spLocks noGrp="1" noRot="1" noChangeAspect="1" noChangeArrowheads="1" noTextEdit="1"/>
          </p:cNvSpPr>
          <p:nvPr>
            <p:ph type="sldImg"/>
          </p:nvPr>
        </p:nvSpPr>
        <p:spPr>
          <a:ln/>
        </p:spPr>
      </p:sp>
      <p:sp>
        <p:nvSpPr>
          <p:cNvPr id="889859" name="Rectangle 3">
            <a:extLst>
              <a:ext uri="{FF2B5EF4-FFF2-40B4-BE49-F238E27FC236}">
                <a16:creationId xmlns:a16="http://schemas.microsoft.com/office/drawing/2014/main" id="{3CF10CA0-3AE4-4ACD-AF7C-8809BFA308D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a:extLst>
              <a:ext uri="{FF2B5EF4-FFF2-40B4-BE49-F238E27FC236}">
                <a16:creationId xmlns:a16="http://schemas.microsoft.com/office/drawing/2014/main" id="{FCEF88EC-07CB-4C04-806E-6DB3CD3C1A23}"/>
              </a:ext>
            </a:extLst>
          </p:cNvPr>
          <p:cNvSpPr>
            <a:spLocks noGrp="1" noRot="1" noChangeAspect="1" noChangeArrowheads="1" noTextEdit="1"/>
          </p:cNvSpPr>
          <p:nvPr>
            <p:ph type="sldImg"/>
          </p:nvPr>
        </p:nvSpPr>
        <p:spPr>
          <a:ln/>
        </p:spPr>
      </p:sp>
      <p:sp>
        <p:nvSpPr>
          <p:cNvPr id="840707" name="Rectangle 3">
            <a:extLst>
              <a:ext uri="{FF2B5EF4-FFF2-40B4-BE49-F238E27FC236}">
                <a16:creationId xmlns:a16="http://schemas.microsoft.com/office/drawing/2014/main" id="{8A19D65C-071E-42A3-A361-A0B0A5560A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a:extLst>
              <a:ext uri="{FF2B5EF4-FFF2-40B4-BE49-F238E27FC236}">
                <a16:creationId xmlns:a16="http://schemas.microsoft.com/office/drawing/2014/main" id="{92BC29EF-F42E-4DB2-926D-2396A4492365}"/>
              </a:ext>
            </a:extLst>
          </p:cNvPr>
          <p:cNvSpPr>
            <a:spLocks noGrp="1" noRot="1" noChangeAspect="1" noChangeArrowheads="1" noTextEdit="1"/>
          </p:cNvSpPr>
          <p:nvPr>
            <p:ph type="sldImg"/>
          </p:nvPr>
        </p:nvSpPr>
        <p:spPr>
          <a:ln/>
        </p:spPr>
      </p:sp>
      <p:sp>
        <p:nvSpPr>
          <p:cNvPr id="841731" name="Rectangle 3">
            <a:extLst>
              <a:ext uri="{FF2B5EF4-FFF2-40B4-BE49-F238E27FC236}">
                <a16:creationId xmlns:a16="http://schemas.microsoft.com/office/drawing/2014/main" id="{D7B632C7-F80B-4C5C-9F7D-5D291535D06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a:extLst>
              <a:ext uri="{FF2B5EF4-FFF2-40B4-BE49-F238E27FC236}">
                <a16:creationId xmlns:a16="http://schemas.microsoft.com/office/drawing/2014/main" id="{65FA2E85-DB5D-4F40-B916-96659D36F05F}"/>
              </a:ext>
            </a:extLst>
          </p:cNvPr>
          <p:cNvSpPr>
            <a:spLocks noGrp="1" noRot="1" noChangeAspect="1" noChangeArrowheads="1" noTextEdit="1"/>
          </p:cNvSpPr>
          <p:nvPr>
            <p:ph type="sldImg"/>
          </p:nvPr>
        </p:nvSpPr>
        <p:spPr>
          <a:ln/>
        </p:spPr>
      </p:sp>
      <p:sp>
        <p:nvSpPr>
          <p:cNvPr id="891907" name="Rectangle 3">
            <a:extLst>
              <a:ext uri="{FF2B5EF4-FFF2-40B4-BE49-F238E27FC236}">
                <a16:creationId xmlns:a16="http://schemas.microsoft.com/office/drawing/2014/main" id="{BF8250E5-26AC-45B5-953D-4F09AD1CB1A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a:extLst>
              <a:ext uri="{FF2B5EF4-FFF2-40B4-BE49-F238E27FC236}">
                <a16:creationId xmlns:a16="http://schemas.microsoft.com/office/drawing/2014/main" id="{21B17D32-0CCE-48C4-9349-119CC2561C57}"/>
              </a:ext>
            </a:extLst>
          </p:cNvPr>
          <p:cNvSpPr>
            <a:spLocks noGrp="1" noRot="1" noChangeAspect="1" noChangeArrowheads="1" noTextEdit="1"/>
          </p:cNvSpPr>
          <p:nvPr>
            <p:ph type="sldImg"/>
          </p:nvPr>
        </p:nvSpPr>
        <p:spPr>
          <a:ln/>
        </p:spPr>
      </p:sp>
      <p:sp>
        <p:nvSpPr>
          <p:cNvPr id="847875" name="Rectangle 3">
            <a:extLst>
              <a:ext uri="{FF2B5EF4-FFF2-40B4-BE49-F238E27FC236}">
                <a16:creationId xmlns:a16="http://schemas.microsoft.com/office/drawing/2014/main" id="{B91DDED5-EF1D-46C8-8A3B-954C52C2F58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a:extLst>
              <a:ext uri="{FF2B5EF4-FFF2-40B4-BE49-F238E27FC236}">
                <a16:creationId xmlns:a16="http://schemas.microsoft.com/office/drawing/2014/main" id="{4F084067-AB24-4377-9E39-DF7E863A7688}"/>
              </a:ext>
            </a:extLst>
          </p:cNvPr>
          <p:cNvSpPr>
            <a:spLocks noGrp="1" noRot="1" noChangeAspect="1" noChangeArrowheads="1" noTextEdit="1"/>
          </p:cNvSpPr>
          <p:nvPr>
            <p:ph type="sldImg"/>
          </p:nvPr>
        </p:nvSpPr>
        <p:spPr>
          <a:ln/>
        </p:spPr>
      </p:sp>
      <p:sp>
        <p:nvSpPr>
          <p:cNvPr id="896003" name="Rectangle 3">
            <a:extLst>
              <a:ext uri="{FF2B5EF4-FFF2-40B4-BE49-F238E27FC236}">
                <a16:creationId xmlns:a16="http://schemas.microsoft.com/office/drawing/2014/main" id="{7DA64076-C0B8-4F92-ACFD-CF0E10C516A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EBC7610-98B7-47B0-BFF2-FE01476E0CD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5202ADC-4CEC-4FE8-90A3-C7F121041B1B}" type="slidenum">
              <a:rPr lang="en-US" altLang="en-US" sz="1200" b="0" i="0" baseline="0"/>
              <a:pPr/>
              <a:t>7</a:t>
            </a:fld>
            <a:endParaRPr lang="en-US" altLang="en-US" sz="1200" b="0" i="0" baseline="0"/>
          </a:p>
        </p:txBody>
      </p:sp>
      <p:sp>
        <p:nvSpPr>
          <p:cNvPr id="54275" name="Rectangle 2">
            <a:extLst>
              <a:ext uri="{FF2B5EF4-FFF2-40B4-BE49-F238E27FC236}">
                <a16:creationId xmlns:a16="http://schemas.microsoft.com/office/drawing/2014/main" id="{18CAC874-8148-4119-81AE-EABEAB62B5FB}"/>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4C5AD3F7-3598-4CF5-B015-42CE6AA6F64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a:extLst>
              <a:ext uri="{FF2B5EF4-FFF2-40B4-BE49-F238E27FC236}">
                <a16:creationId xmlns:a16="http://schemas.microsoft.com/office/drawing/2014/main" id="{6A20AD4A-CD9A-4F36-81C7-3686A7042C43}"/>
              </a:ext>
            </a:extLst>
          </p:cNvPr>
          <p:cNvSpPr>
            <a:spLocks noGrp="1" noRot="1" noChangeAspect="1" noChangeArrowheads="1" noTextEdit="1"/>
          </p:cNvSpPr>
          <p:nvPr>
            <p:ph type="sldImg"/>
          </p:nvPr>
        </p:nvSpPr>
        <p:spPr>
          <a:ln/>
        </p:spPr>
      </p:sp>
      <p:sp>
        <p:nvSpPr>
          <p:cNvPr id="851971" name="Rectangle 3">
            <a:extLst>
              <a:ext uri="{FF2B5EF4-FFF2-40B4-BE49-F238E27FC236}">
                <a16:creationId xmlns:a16="http://schemas.microsoft.com/office/drawing/2014/main" id="{D449F6BB-CEDA-4E79-AB38-358E9DB1FBC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a:extLst>
              <a:ext uri="{FF2B5EF4-FFF2-40B4-BE49-F238E27FC236}">
                <a16:creationId xmlns:a16="http://schemas.microsoft.com/office/drawing/2014/main" id="{6FC3256F-44CD-4979-BFB6-83ED7435AEEF}"/>
              </a:ext>
            </a:extLst>
          </p:cNvPr>
          <p:cNvSpPr>
            <a:spLocks noGrp="1" noRot="1" noChangeAspect="1" noChangeArrowheads="1" noTextEdit="1"/>
          </p:cNvSpPr>
          <p:nvPr>
            <p:ph type="sldImg"/>
          </p:nvPr>
        </p:nvSpPr>
        <p:spPr>
          <a:ln/>
        </p:spPr>
      </p:sp>
      <p:sp>
        <p:nvSpPr>
          <p:cNvPr id="897027" name="Rectangle 3">
            <a:extLst>
              <a:ext uri="{FF2B5EF4-FFF2-40B4-BE49-F238E27FC236}">
                <a16:creationId xmlns:a16="http://schemas.microsoft.com/office/drawing/2014/main" id="{F397289D-F955-4F16-9520-D105F2BDC5C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a:extLst>
              <a:ext uri="{FF2B5EF4-FFF2-40B4-BE49-F238E27FC236}">
                <a16:creationId xmlns:a16="http://schemas.microsoft.com/office/drawing/2014/main" id="{8C72FDDE-A9B7-4E05-BBB1-4413FD2E1452}"/>
              </a:ext>
            </a:extLst>
          </p:cNvPr>
          <p:cNvSpPr>
            <a:spLocks noGrp="1" noRot="1" noChangeAspect="1" noChangeArrowheads="1" noTextEdit="1"/>
          </p:cNvSpPr>
          <p:nvPr>
            <p:ph type="sldImg"/>
          </p:nvPr>
        </p:nvSpPr>
        <p:spPr>
          <a:ln/>
        </p:spPr>
      </p:sp>
      <p:sp>
        <p:nvSpPr>
          <p:cNvPr id="852995" name="Rectangle 3">
            <a:extLst>
              <a:ext uri="{FF2B5EF4-FFF2-40B4-BE49-F238E27FC236}">
                <a16:creationId xmlns:a16="http://schemas.microsoft.com/office/drawing/2014/main" id="{E9F67933-51A8-45AA-8124-B6450A1E8D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a:extLst>
              <a:ext uri="{FF2B5EF4-FFF2-40B4-BE49-F238E27FC236}">
                <a16:creationId xmlns:a16="http://schemas.microsoft.com/office/drawing/2014/main" id="{BBE86AED-0B9C-40BF-9C8C-24031B178175}"/>
              </a:ext>
            </a:extLst>
          </p:cNvPr>
          <p:cNvSpPr>
            <a:spLocks noGrp="1" noRot="1" noChangeAspect="1" noChangeArrowheads="1" noTextEdit="1"/>
          </p:cNvSpPr>
          <p:nvPr>
            <p:ph type="sldImg"/>
          </p:nvPr>
        </p:nvSpPr>
        <p:spPr>
          <a:ln/>
        </p:spPr>
      </p:sp>
      <p:sp>
        <p:nvSpPr>
          <p:cNvPr id="898051" name="Rectangle 3">
            <a:extLst>
              <a:ext uri="{FF2B5EF4-FFF2-40B4-BE49-F238E27FC236}">
                <a16:creationId xmlns:a16="http://schemas.microsoft.com/office/drawing/2014/main" id="{32426C88-AE4A-4BB9-A987-EBEA140F47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a:extLst>
              <a:ext uri="{FF2B5EF4-FFF2-40B4-BE49-F238E27FC236}">
                <a16:creationId xmlns:a16="http://schemas.microsoft.com/office/drawing/2014/main" id="{3F21BB6C-A10F-4E8B-AC03-DE77D6EB6A4B}"/>
              </a:ext>
            </a:extLst>
          </p:cNvPr>
          <p:cNvSpPr>
            <a:spLocks noGrp="1" noRot="1" noChangeAspect="1" noChangeArrowheads="1" noTextEdit="1"/>
          </p:cNvSpPr>
          <p:nvPr>
            <p:ph type="sldImg"/>
          </p:nvPr>
        </p:nvSpPr>
        <p:spPr>
          <a:ln/>
        </p:spPr>
      </p:sp>
      <p:sp>
        <p:nvSpPr>
          <p:cNvPr id="856067" name="Rectangle 3">
            <a:extLst>
              <a:ext uri="{FF2B5EF4-FFF2-40B4-BE49-F238E27FC236}">
                <a16:creationId xmlns:a16="http://schemas.microsoft.com/office/drawing/2014/main" id="{827CF80E-4218-4213-8481-31F9990CFB5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a:extLst>
              <a:ext uri="{FF2B5EF4-FFF2-40B4-BE49-F238E27FC236}">
                <a16:creationId xmlns:a16="http://schemas.microsoft.com/office/drawing/2014/main" id="{0D6CD03B-C17D-4F0C-8EC5-19F49E5CFE89}"/>
              </a:ext>
            </a:extLst>
          </p:cNvPr>
          <p:cNvSpPr>
            <a:spLocks noGrp="1" noRot="1" noChangeAspect="1" noChangeArrowheads="1" noTextEdit="1"/>
          </p:cNvSpPr>
          <p:nvPr>
            <p:ph type="sldImg"/>
          </p:nvPr>
        </p:nvSpPr>
        <p:spPr>
          <a:ln/>
        </p:spPr>
      </p:sp>
      <p:sp>
        <p:nvSpPr>
          <p:cNvPr id="857091" name="Rectangle 3">
            <a:extLst>
              <a:ext uri="{FF2B5EF4-FFF2-40B4-BE49-F238E27FC236}">
                <a16:creationId xmlns:a16="http://schemas.microsoft.com/office/drawing/2014/main" id="{63E5C0A6-8B5C-42A9-A87D-0D3EBC6648C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a:extLst>
              <a:ext uri="{FF2B5EF4-FFF2-40B4-BE49-F238E27FC236}">
                <a16:creationId xmlns:a16="http://schemas.microsoft.com/office/drawing/2014/main" id="{D4133656-ED7C-467C-8CD0-278796437691}"/>
              </a:ext>
            </a:extLst>
          </p:cNvPr>
          <p:cNvSpPr>
            <a:spLocks noGrp="1" noRot="1" noChangeAspect="1" noChangeArrowheads="1" noTextEdit="1"/>
          </p:cNvSpPr>
          <p:nvPr>
            <p:ph type="sldImg"/>
          </p:nvPr>
        </p:nvSpPr>
        <p:spPr>
          <a:ln/>
        </p:spPr>
      </p:sp>
      <p:sp>
        <p:nvSpPr>
          <p:cNvPr id="859139" name="Rectangle 3">
            <a:extLst>
              <a:ext uri="{FF2B5EF4-FFF2-40B4-BE49-F238E27FC236}">
                <a16:creationId xmlns:a16="http://schemas.microsoft.com/office/drawing/2014/main" id="{3AF25615-ABCE-4D84-A9F4-40B59D9D441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a:extLst>
              <a:ext uri="{FF2B5EF4-FFF2-40B4-BE49-F238E27FC236}">
                <a16:creationId xmlns:a16="http://schemas.microsoft.com/office/drawing/2014/main" id="{89B89239-023C-4045-B291-1547F52477C8}"/>
              </a:ext>
            </a:extLst>
          </p:cNvPr>
          <p:cNvSpPr>
            <a:spLocks noGrp="1" noRot="1" noChangeAspect="1" noChangeArrowheads="1" noTextEdit="1"/>
          </p:cNvSpPr>
          <p:nvPr>
            <p:ph type="sldImg"/>
          </p:nvPr>
        </p:nvSpPr>
        <p:spPr>
          <a:ln/>
        </p:spPr>
      </p:sp>
      <p:sp>
        <p:nvSpPr>
          <p:cNvPr id="861187" name="Rectangle 3">
            <a:extLst>
              <a:ext uri="{FF2B5EF4-FFF2-40B4-BE49-F238E27FC236}">
                <a16:creationId xmlns:a16="http://schemas.microsoft.com/office/drawing/2014/main" id="{389BFF82-9D52-4411-B8EE-762205B6CA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a:extLst>
              <a:ext uri="{FF2B5EF4-FFF2-40B4-BE49-F238E27FC236}">
                <a16:creationId xmlns:a16="http://schemas.microsoft.com/office/drawing/2014/main" id="{5662863F-CBB5-4AD6-AAA5-5736B89E60A7}"/>
              </a:ext>
            </a:extLst>
          </p:cNvPr>
          <p:cNvSpPr>
            <a:spLocks noGrp="1" noRot="1" noChangeAspect="1" noChangeArrowheads="1" noTextEdit="1"/>
          </p:cNvSpPr>
          <p:nvPr>
            <p:ph type="sldImg"/>
          </p:nvPr>
        </p:nvSpPr>
        <p:spPr>
          <a:ln/>
        </p:spPr>
      </p:sp>
      <p:sp>
        <p:nvSpPr>
          <p:cNvPr id="862211" name="Rectangle 3">
            <a:extLst>
              <a:ext uri="{FF2B5EF4-FFF2-40B4-BE49-F238E27FC236}">
                <a16:creationId xmlns:a16="http://schemas.microsoft.com/office/drawing/2014/main" id="{71D04E99-42BB-49A2-BE6B-BF485CF8CD1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a:extLst>
              <a:ext uri="{FF2B5EF4-FFF2-40B4-BE49-F238E27FC236}">
                <a16:creationId xmlns:a16="http://schemas.microsoft.com/office/drawing/2014/main" id="{8DE0D8C2-EF29-4E76-AE35-EB1A28941067}"/>
              </a:ext>
            </a:extLst>
          </p:cNvPr>
          <p:cNvSpPr>
            <a:spLocks noGrp="1" noRot="1" noChangeAspect="1" noChangeArrowheads="1" noTextEdit="1"/>
          </p:cNvSpPr>
          <p:nvPr>
            <p:ph type="sldImg"/>
          </p:nvPr>
        </p:nvSpPr>
        <p:spPr>
          <a:ln/>
        </p:spPr>
      </p:sp>
      <p:sp>
        <p:nvSpPr>
          <p:cNvPr id="864259" name="Rectangle 3">
            <a:extLst>
              <a:ext uri="{FF2B5EF4-FFF2-40B4-BE49-F238E27FC236}">
                <a16:creationId xmlns:a16="http://schemas.microsoft.com/office/drawing/2014/main" id="{C16024AE-373B-4821-BE6B-E72420A707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21F08D21-1695-4E27-A817-E35A5DC2DFF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34D12E6-4172-4F7B-87E1-415B9074500D}" type="slidenum">
              <a:rPr lang="en-US" altLang="en-US" sz="1200" b="0" i="0" baseline="0"/>
              <a:pPr/>
              <a:t>8</a:t>
            </a:fld>
            <a:endParaRPr lang="en-US" altLang="en-US" sz="1200" b="0" i="0" baseline="0"/>
          </a:p>
        </p:txBody>
      </p:sp>
      <p:sp>
        <p:nvSpPr>
          <p:cNvPr id="21507" name="Rectangle 2">
            <a:extLst>
              <a:ext uri="{FF2B5EF4-FFF2-40B4-BE49-F238E27FC236}">
                <a16:creationId xmlns:a16="http://schemas.microsoft.com/office/drawing/2014/main" id="{CFD59FA6-FD0F-4F5F-9133-206CDE8F2DE7}"/>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1E671A05-3893-41CF-818F-54E3A363324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a:extLst>
              <a:ext uri="{FF2B5EF4-FFF2-40B4-BE49-F238E27FC236}">
                <a16:creationId xmlns:a16="http://schemas.microsoft.com/office/drawing/2014/main" id="{BE5E4C34-68BF-4068-A5B7-F791F6006CAD}"/>
              </a:ext>
            </a:extLst>
          </p:cNvPr>
          <p:cNvSpPr>
            <a:spLocks noGrp="1" noRot="1" noChangeAspect="1" noChangeArrowheads="1" noTextEdit="1"/>
          </p:cNvSpPr>
          <p:nvPr>
            <p:ph type="sldImg"/>
          </p:nvPr>
        </p:nvSpPr>
        <p:spPr>
          <a:ln/>
        </p:spPr>
      </p:sp>
      <p:sp>
        <p:nvSpPr>
          <p:cNvPr id="936963" name="Rectangle 3">
            <a:extLst>
              <a:ext uri="{FF2B5EF4-FFF2-40B4-BE49-F238E27FC236}">
                <a16:creationId xmlns:a16="http://schemas.microsoft.com/office/drawing/2014/main" id="{A030A821-874A-42D9-9D66-9647FBD0E4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a:extLst>
              <a:ext uri="{FF2B5EF4-FFF2-40B4-BE49-F238E27FC236}">
                <a16:creationId xmlns:a16="http://schemas.microsoft.com/office/drawing/2014/main" id="{F10AF384-1FFE-4707-A85E-3E5DA03FB846}"/>
              </a:ext>
            </a:extLst>
          </p:cNvPr>
          <p:cNvSpPr>
            <a:spLocks noGrp="1" noRot="1" noChangeAspect="1" noChangeArrowheads="1" noTextEdit="1"/>
          </p:cNvSpPr>
          <p:nvPr>
            <p:ph type="sldImg"/>
          </p:nvPr>
        </p:nvSpPr>
        <p:spPr>
          <a:ln/>
        </p:spPr>
      </p:sp>
      <p:sp>
        <p:nvSpPr>
          <p:cNvPr id="865283" name="Rectangle 3">
            <a:extLst>
              <a:ext uri="{FF2B5EF4-FFF2-40B4-BE49-F238E27FC236}">
                <a16:creationId xmlns:a16="http://schemas.microsoft.com/office/drawing/2014/main" id="{E3CD7BFD-366F-4157-9150-E817483C670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a:extLst>
              <a:ext uri="{FF2B5EF4-FFF2-40B4-BE49-F238E27FC236}">
                <a16:creationId xmlns:a16="http://schemas.microsoft.com/office/drawing/2014/main" id="{CE2A4787-84EB-459B-B51F-8C94CC0D5465}"/>
              </a:ext>
            </a:extLst>
          </p:cNvPr>
          <p:cNvSpPr>
            <a:spLocks noGrp="1" noRot="1" noChangeAspect="1" noChangeArrowheads="1" noTextEdit="1"/>
          </p:cNvSpPr>
          <p:nvPr>
            <p:ph type="sldImg"/>
          </p:nvPr>
        </p:nvSpPr>
        <p:spPr>
          <a:ln/>
        </p:spPr>
      </p:sp>
      <p:sp>
        <p:nvSpPr>
          <p:cNvPr id="866307" name="Rectangle 3">
            <a:extLst>
              <a:ext uri="{FF2B5EF4-FFF2-40B4-BE49-F238E27FC236}">
                <a16:creationId xmlns:a16="http://schemas.microsoft.com/office/drawing/2014/main" id="{91148F81-F058-4401-A98F-F78BFA8381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a:extLst>
              <a:ext uri="{FF2B5EF4-FFF2-40B4-BE49-F238E27FC236}">
                <a16:creationId xmlns:a16="http://schemas.microsoft.com/office/drawing/2014/main" id="{30403D92-32E8-47D4-A864-E995B3BE3C7C}"/>
              </a:ext>
            </a:extLst>
          </p:cNvPr>
          <p:cNvSpPr>
            <a:spLocks noGrp="1" noRot="1" noChangeAspect="1" noChangeArrowheads="1" noTextEdit="1"/>
          </p:cNvSpPr>
          <p:nvPr>
            <p:ph type="sldImg"/>
          </p:nvPr>
        </p:nvSpPr>
        <p:spPr>
          <a:ln/>
        </p:spPr>
      </p:sp>
      <p:sp>
        <p:nvSpPr>
          <p:cNvPr id="867331" name="Rectangle 3">
            <a:extLst>
              <a:ext uri="{FF2B5EF4-FFF2-40B4-BE49-F238E27FC236}">
                <a16:creationId xmlns:a16="http://schemas.microsoft.com/office/drawing/2014/main" id="{EBE90AE3-0615-432A-986B-ABCAEA9FC9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a:extLst>
              <a:ext uri="{FF2B5EF4-FFF2-40B4-BE49-F238E27FC236}">
                <a16:creationId xmlns:a16="http://schemas.microsoft.com/office/drawing/2014/main" id="{4911D964-1445-4855-A32C-184A452F4EE9}"/>
              </a:ext>
            </a:extLst>
          </p:cNvPr>
          <p:cNvSpPr>
            <a:spLocks noGrp="1" noRot="1" noChangeAspect="1" noChangeArrowheads="1" noTextEdit="1"/>
          </p:cNvSpPr>
          <p:nvPr>
            <p:ph type="sldImg"/>
          </p:nvPr>
        </p:nvSpPr>
        <p:spPr>
          <a:ln/>
        </p:spPr>
      </p:sp>
      <p:sp>
        <p:nvSpPr>
          <p:cNvPr id="875523" name="Rectangle 3">
            <a:extLst>
              <a:ext uri="{FF2B5EF4-FFF2-40B4-BE49-F238E27FC236}">
                <a16:creationId xmlns:a16="http://schemas.microsoft.com/office/drawing/2014/main" id="{1402AD99-EAFD-4B29-A1D2-739FC7E7433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a:extLst>
              <a:ext uri="{FF2B5EF4-FFF2-40B4-BE49-F238E27FC236}">
                <a16:creationId xmlns:a16="http://schemas.microsoft.com/office/drawing/2014/main" id="{116A7DCD-7302-42CD-B8BA-D62D323F5781}"/>
              </a:ext>
            </a:extLst>
          </p:cNvPr>
          <p:cNvSpPr>
            <a:spLocks noGrp="1" noRot="1" noChangeAspect="1" noChangeArrowheads="1" noTextEdit="1"/>
          </p:cNvSpPr>
          <p:nvPr>
            <p:ph type="sldImg"/>
          </p:nvPr>
        </p:nvSpPr>
        <p:spPr>
          <a:ln/>
        </p:spPr>
      </p:sp>
      <p:sp>
        <p:nvSpPr>
          <p:cNvPr id="876547" name="Rectangle 3">
            <a:extLst>
              <a:ext uri="{FF2B5EF4-FFF2-40B4-BE49-F238E27FC236}">
                <a16:creationId xmlns:a16="http://schemas.microsoft.com/office/drawing/2014/main" id="{4339D585-F86D-4128-8ACC-FB4C8C2D03E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a:extLst>
              <a:ext uri="{FF2B5EF4-FFF2-40B4-BE49-F238E27FC236}">
                <a16:creationId xmlns:a16="http://schemas.microsoft.com/office/drawing/2014/main" id="{9CEEBF39-84FD-4CDF-AE15-3749AFE3DD88}"/>
              </a:ext>
            </a:extLst>
          </p:cNvPr>
          <p:cNvSpPr>
            <a:spLocks noGrp="1" noRot="1" noChangeAspect="1" noChangeArrowheads="1" noTextEdit="1"/>
          </p:cNvSpPr>
          <p:nvPr>
            <p:ph type="sldImg"/>
          </p:nvPr>
        </p:nvSpPr>
        <p:spPr>
          <a:ln/>
        </p:spPr>
      </p:sp>
      <p:sp>
        <p:nvSpPr>
          <p:cNvPr id="877571" name="Rectangle 3">
            <a:extLst>
              <a:ext uri="{FF2B5EF4-FFF2-40B4-BE49-F238E27FC236}">
                <a16:creationId xmlns:a16="http://schemas.microsoft.com/office/drawing/2014/main" id="{2B851867-4F23-481B-9033-E034E74109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a:extLst>
              <a:ext uri="{FF2B5EF4-FFF2-40B4-BE49-F238E27FC236}">
                <a16:creationId xmlns:a16="http://schemas.microsoft.com/office/drawing/2014/main" id="{118E4822-6FD7-4B59-A6CF-3C78ABA0EF25}"/>
              </a:ext>
            </a:extLst>
          </p:cNvPr>
          <p:cNvSpPr>
            <a:spLocks noGrp="1" noRot="1" noChangeAspect="1" noChangeArrowheads="1" noTextEdit="1"/>
          </p:cNvSpPr>
          <p:nvPr>
            <p:ph type="sldImg"/>
          </p:nvPr>
        </p:nvSpPr>
        <p:spPr>
          <a:ln/>
        </p:spPr>
      </p:sp>
      <p:sp>
        <p:nvSpPr>
          <p:cNvPr id="878595" name="Rectangle 3">
            <a:extLst>
              <a:ext uri="{FF2B5EF4-FFF2-40B4-BE49-F238E27FC236}">
                <a16:creationId xmlns:a16="http://schemas.microsoft.com/office/drawing/2014/main" id="{4BC7F62F-65CA-4122-B97A-518BAC14771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a:extLst>
              <a:ext uri="{FF2B5EF4-FFF2-40B4-BE49-F238E27FC236}">
                <a16:creationId xmlns:a16="http://schemas.microsoft.com/office/drawing/2014/main" id="{B8C92867-C0E2-4F96-8E98-EB710BB52733}"/>
              </a:ext>
            </a:extLst>
          </p:cNvPr>
          <p:cNvSpPr>
            <a:spLocks noGrp="1" noRot="1" noChangeAspect="1" noChangeArrowheads="1" noTextEdit="1"/>
          </p:cNvSpPr>
          <p:nvPr>
            <p:ph type="sldImg"/>
          </p:nvPr>
        </p:nvSpPr>
        <p:spPr>
          <a:ln/>
        </p:spPr>
      </p:sp>
      <p:sp>
        <p:nvSpPr>
          <p:cNvPr id="879619" name="Rectangle 3">
            <a:extLst>
              <a:ext uri="{FF2B5EF4-FFF2-40B4-BE49-F238E27FC236}">
                <a16:creationId xmlns:a16="http://schemas.microsoft.com/office/drawing/2014/main" id="{BD9A7CE1-5D6A-479B-8B5C-0B9BB81CD6F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a:extLst>
              <a:ext uri="{FF2B5EF4-FFF2-40B4-BE49-F238E27FC236}">
                <a16:creationId xmlns:a16="http://schemas.microsoft.com/office/drawing/2014/main" id="{46AC7283-A870-444E-9B62-319862B42F42}"/>
              </a:ext>
            </a:extLst>
          </p:cNvPr>
          <p:cNvSpPr>
            <a:spLocks noGrp="1" noRot="1" noChangeAspect="1" noChangeArrowheads="1" noTextEdit="1"/>
          </p:cNvSpPr>
          <p:nvPr>
            <p:ph type="sldImg"/>
          </p:nvPr>
        </p:nvSpPr>
        <p:spPr>
          <a:ln/>
        </p:spPr>
      </p:sp>
      <p:sp>
        <p:nvSpPr>
          <p:cNvPr id="937987" name="Rectangle 3">
            <a:extLst>
              <a:ext uri="{FF2B5EF4-FFF2-40B4-BE49-F238E27FC236}">
                <a16:creationId xmlns:a16="http://schemas.microsoft.com/office/drawing/2014/main" id="{989B407A-9D9A-417C-A739-6F9BB0F1459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50C22E9-A8C5-4B74-A9FA-45DA4DAFC5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B63BF32-BD85-4BB0-AF4E-38181BB0D94D}" type="slidenum">
              <a:rPr lang="en-US" altLang="en-US" sz="1200" b="0" i="0" baseline="0"/>
              <a:pPr/>
              <a:t>9</a:t>
            </a:fld>
            <a:endParaRPr lang="en-US" altLang="en-US" sz="1200" b="0" i="0" baseline="0"/>
          </a:p>
        </p:txBody>
      </p:sp>
      <p:sp>
        <p:nvSpPr>
          <p:cNvPr id="33795" name="Rectangle 2">
            <a:extLst>
              <a:ext uri="{FF2B5EF4-FFF2-40B4-BE49-F238E27FC236}">
                <a16:creationId xmlns:a16="http://schemas.microsoft.com/office/drawing/2014/main" id="{C806959B-26E9-414F-AF37-FEBB60062BB7}"/>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02F81AA3-52BA-4A25-AB6B-5BDE8EBA3D2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a:extLst>
              <a:ext uri="{FF2B5EF4-FFF2-40B4-BE49-F238E27FC236}">
                <a16:creationId xmlns:a16="http://schemas.microsoft.com/office/drawing/2014/main" id="{5F449FD2-0DB5-4CCD-81F7-EC9A658897DF}"/>
              </a:ext>
            </a:extLst>
          </p:cNvPr>
          <p:cNvSpPr>
            <a:spLocks noGrp="1" noRot="1" noChangeAspect="1" noChangeArrowheads="1" noTextEdit="1"/>
          </p:cNvSpPr>
          <p:nvPr>
            <p:ph type="sldImg"/>
          </p:nvPr>
        </p:nvSpPr>
        <p:spPr>
          <a:ln/>
        </p:spPr>
      </p:sp>
      <p:sp>
        <p:nvSpPr>
          <p:cNvPr id="939011" name="Rectangle 3">
            <a:extLst>
              <a:ext uri="{FF2B5EF4-FFF2-40B4-BE49-F238E27FC236}">
                <a16:creationId xmlns:a16="http://schemas.microsoft.com/office/drawing/2014/main" id="{7888FD36-DDAF-4642-848B-C3EA53D78C9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a:extLst>
              <a:ext uri="{FF2B5EF4-FFF2-40B4-BE49-F238E27FC236}">
                <a16:creationId xmlns:a16="http://schemas.microsoft.com/office/drawing/2014/main" id="{4B9876C3-7080-46BA-9190-A795BE598751}"/>
              </a:ext>
            </a:extLst>
          </p:cNvPr>
          <p:cNvSpPr>
            <a:spLocks noGrp="1" noRot="1" noChangeAspect="1" noChangeArrowheads="1" noTextEdit="1"/>
          </p:cNvSpPr>
          <p:nvPr>
            <p:ph type="sldImg"/>
          </p:nvPr>
        </p:nvSpPr>
        <p:spPr>
          <a:ln/>
        </p:spPr>
      </p:sp>
      <p:sp>
        <p:nvSpPr>
          <p:cNvPr id="940035" name="Rectangle 3">
            <a:extLst>
              <a:ext uri="{FF2B5EF4-FFF2-40B4-BE49-F238E27FC236}">
                <a16:creationId xmlns:a16="http://schemas.microsoft.com/office/drawing/2014/main" id="{FDC9CF65-7FAF-4544-B26C-82A5CDF57D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a:extLst>
              <a:ext uri="{FF2B5EF4-FFF2-40B4-BE49-F238E27FC236}">
                <a16:creationId xmlns:a16="http://schemas.microsoft.com/office/drawing/2014/main" id="{30F00396-4D7D-4744-8F74-D5E2AB3F73C4}"/>
              </a:ext>
            </a:extLst>
          </p:cNvPr>
          <p:cNvSpPr>
            <a:spLocks noGrp="1" noRot="1" noChangeAspect="1" noChangeArrowheads="1" noTextEdit="1"/>
          </p:cNvSpPr>
          <p:nvPr>
            <p:ph type="sldImg"/>
          </p:nvPr>
        </p:nvSpPr>
        <p:spPr>
          <a:ln/>
        </p:spPr>
      </p:sp>
      <p:sp>
        <p:nvSpPr>
          <p:cNvPr id="891907" name="Rectangle 3">
            <a:extLst>
              <a:ext uri="{FF2B5EF4-FFF2-40B4-BE49-F238E27FC236}">
                <a16:creationId xmlns:a16="http://schemas.microsoft.com/office/drawing/2014/main" id="{E6558967-7BA3-41F9-9C3A-87D0E61B9D7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a:extLst>
              <a:ext uri="{FF2B5EF4-FFF2-40B4-BE49-F238E27FC236}">
                <a16:creationId xmlns:a16="http://schemas.microsoft.com/office/drawing/2014/main" id="{C4CEF28F-9390-48A1-B10E-6AC9B668C91E}"/>
              </a:ext>
            </a:extLst>
          </p:cNvPr>
          <p:cNvSpPr>
            <a:spLocks noGrp="1" noRot="1" noChangeAspect="1" noChangeArrowheads="1" noTextEdit="1"/>
          </p:cNvSpPr>
          <p:nvPr>
            <p:ph type="sldImg"/>
          </p:nvPr>
        </p:nvSpPr>
        <p:spPr>
          <a:ln/>
        </p:spPr>
      </p:sp>
      <p:sp>
        <p:nvSpPr>
          <p:cNvPr id="892931" name="Rectangle 3">
            <a:extLst>
              <a:ext uri="{FF2B5EF4-FFF2-40B4-BE49-F238E27FC236}">
                <a16:creationId xmlns:a16="http://schemas.microsoft.com/office/drawing/2014/main" id="{0329AFAA-DC6C-4B84-A021-4C252113E9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a:extLst>
              <a:ext uri="{FF2B5EF4-FFF2-40B4-BE49-F238E27FC236}">
                <a16:creationId xmlns:a16="http://schemas.microsoft.com/office/drawing/2014/main" id="{1B27D093-DA6E-44F1-A843-82495EE6B239}"/>
              </a:ext>
            </a:extLst>
          </p:cNvPr>
          <p:cNvSpPr>
            <a:spLocks noGrp="1" noRot="1" noChangeAspect="1" noChangeArrowheads="1" noTextEdit="1"/>
          </p:cNvSpPr>
          <p:nvPr>
            <p:ph type="sldImg"/>
          </p:nvPr>
        </p:nvSpPr>
        <p:spPr>
          <a:ln/>
        </p:spPr>
      </p:sp>
      <p:sp>
        <p:nvSpPr>
          <p:cNvPr id="893955" name="Rectangle 3">
            <a:extLst>
              <a:ext uri="{FF2B5EF4-FFF2-40B4-BE49-F238E27FC236}">
                <a16:creationId xmlns:a16="http://schemas.microsoft.com/office/drawing/2014/main" id="{7CD9309B-1DCA-4B84-8A01-D734AC649B7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a:extLst>
              <a:ext uri="{FF2B5EF4-FFF2-40B4-BE49-F238E27FC236}">
                <a16:creationId xmlns:a16="http://schemas.microsoft.com/office/drawing/2014/main" id="{E890E625-BA58-4EAF-BAC1-F0BA48AB31A9}"/>
              </a:ext>
            </a:extLst>
          </p:cNvPr>
          <p:cNvSpPr>
            <a:spLocks noGrp="1" noRot="1" noChangeAspect="1" noChangeArrowheads="1" noTextEdit="1"/>
          </p:cNvSpPr>
          <p:nvPr>
            <p:ph type="sldImg"/>
          </p:nvPr>
        </p:nvSpPr>
        <p:spPr>
          <a:ln/>
        </p:spPr>
      </p:sp>
      <p:sp>
        <p:nvSpPr>
          <p:cNvPr id="941059" name="Rectangle 3">
            <a:extLst>
              <a:ext uri="{FF2B5EF4-FFF2-40B4-BE49-F238E27FC236}">
                <a16:creationId xmlns:a16="http://schemas.microsoft.com/office/drawing/2014/main" id="{4FD684E2-FFA7-4770-BABE-4948335EBF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134B048-80EF-4FB2-8DC5-7EC2570BDDE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E89C3CE-C5AD-498E-B08F-0CF8A753CDC1}" type="slidenum">
              <a:rPr lang="en-US" altLang="en-US" sz="1200" b="0" i="0" baseline="0"/>
              <a:pPr/>
              <a:t>10</a:t>
            </a:fld>
            <a:endParaRPr lang="en-US" altLang="en-US" sz="1200" b="0" i="0" baseline="0"/>
          </a:p>
        </p:txBody>
      </p:sp>
      <p:sp>
        <p:nvSpPr>
          <p:cNvPr id="23555" name="Rectangle 2">
            <a:extLst>
              <a:ext uri="{FF2B5EF4-FFF2-40B4-BE49-F238E27FC236}">
                <a16:creationId xmlns:a16="http://schemas.microsoft.com/office/drawing/2014/main" id="{56BA4870-F18E-4A38-A32E-766D600530B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067674D0-146D-4535-A29C-7EDDF907497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5024449-D9C1-447D-BC31-C0E38D03CBD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01EF913-18B0-4D96-87E5-180DBA2362B3}" type="slidenum">
              <a:rPr lang="en-US" altLang="en-US" sz="1200" b="0" i="0" baseline="0"/>
              <a:pPr/>
              <a:t>11</a:t>
            </a:fld>
            <a:endParaRPr lang="en-US" altLang="en-US" sz="1200" b="0" i="0" baseline="0"/>
          </a:p>
        </p:txBody>
      </p:sp>
      <p:sp>
        <p:nvSpPr>
          <p:cNvPr id="27651" name="Rectangle 2">
            <a:extLst>
              <a:ext uri="{FF2B5EF4-FFF2-40B4-BE49-F238E27FC236}">
                <a16:creationId xmlns:a16="http://schemas.microsoft.com/office/drawing/2014/main" id="{092296BD-FF1B-40D2-9BBE-CD28FFD967DC}"/>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DDCF61C4-52DE-4AC2-AB75-8D228A6E41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13796AC-B37E-4246-BB22-96C02801559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89452-C39A-4F9D-B9AC-E85306B7833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725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3796AC-B37E-4246-BB22-96C02801559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89452-C39A-4F9D-B9AC-E85306B7833E}" type="slidenum">
              <a:rPr lang="en-US" smtClean="0"/>
              <a:t>‹#›</a:t>
            </a:fld>
            <a:endParaRPr lang="en-US"/>
          </a:p>
        </p:txBody>
      </p:sp>
    </p:spTree>
    <p:extLst>
      <p:ext uri="{BB962C8B-B14F-4D97-AF65-F5344CB8AC3E}">
        <p14:creationId xmlns:p14="http://schemas.microsoft.com/office/powerpoint/2010/main" val="401208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3796AC-B37E-4246-BB22-96C02801559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89452-C39A-4F9D-B9AC-E85306B7833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317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F71473E5-8138-41E5-85A2-676645E78DB7}"/>
              </a:ext>
            </a:extLst>
          </p:cNvPr>
          <p:cNvGrpSpPr>
            <a:grpSpLocks/>
          </p:cNvGrpSpPr>
          <p:nvPr/>
        </p:nvGrpSpPr>
        <p:grpSpPr bwMode="auto">
          <a:xfrm>
            <a:off x="1" y="2438401"/>
            <a:ext cx="12012084" cy="1052513"/>
            <a:chOff x="0" y="1536"/>
            <a:chExt cx="5675" cy="663"/>
          </a:xfrm>
        </p:grpSpPr>
        <p:grpSp>
          <p:nvGrpSpPr>
            <p:cNvPr id="3" name="Group 3">
              <a:extLst>
                <a:ext uri="{FF2B5EF4-FFF2-40B4-BE49-F238E27FC236}">
                  <a16:creationId xmlns:a16="http://schemas.microsoft.com/office/drawing/2014/main" id="{FD439A6D-68D8-49EB-B2A8-9F6595192AAC}"/>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D5F43D92-3630-4632-A730-3F677C5E1F92}"/>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2000"/>
              </a:p>
            </p:txBody>
          </p:sp>
          <p:sp>
            <p:nvSpPr>
              <p:cNvPr id="11" name="Rectangle 5">
                <a:extLst>
                  <a:ext uri="{FF2B5EF4-FFF2-40B4-BE49-F238E27FC236}">
                    <a16:creationId xmlns:a16="http://schemas.microsoft.com/office/drawing/2014/main" id="{57B6BB63-FC80-4091-86FE-F7776C9E2722}"/>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2000"/>
              </a:p>
            </p:txBody>
          </p:sp>
        </p:grpSp>
        <p:grpSp>
          <p:nvGrpSpPr>
            <p:cNvPr id="4" name="Group 6">
              <a:extLst>
                <a:ext uri="{FF2B5EF4-FFF2-40B4-BE49-F238E27FC236}">
                  <a16:creationId xmlns:a16="http://schemas.microsoft.com/office/drawing/2014/main" id="{603350A9-6DE3-4BEE-8509-11A86E28BCD6}"/>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CBD49D70-27ED-49CF-B55E-897E051BCD07}"/>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2000"/>
              </a:p>
            </p:txBody>
          </p:sp>
          <p:sp>
            <p:nvSpPr>
              <p:cNvPr id="9" name="Rectangle 8">
                <a:extLst>
                  <a:ext uri="{FF2B5EF4-FFF2-40B4-BE49-F238E27FC236}">
                    <a16:creationId xmlns:a16="http://schemas.microsoft.com/office/drawing/2014/main" id="{D9713805-C528-488F-9E97-7F24B376583B}"/>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2000"/>
              </a:p>
            </p:txBody>
          </p:sp>
        </p:grpSp>
        <p:sp>
          <p:nvSpPr>
            <p:cNvPr id="5" name="Rectangle 9">
              <a:extLst>
                <a:ext uri="{FF2B5EF4-FFF2-40B4-BE49-F238E27FC236}">
                  <a16:creationId xmlns:a16="http://schemas.microsoft.com/office/drawing/2014/main" id="{9B6AD73C-2524-48A1-9CAD-77D7E9DE9E1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2000"/>
            </a:p>
          </p:txBody>
        </p:sp>
        <p:sp>
          <p:nvSpPr>
            <p:cNvPr id="6" name="Rectangle 10">
              <a:extLst>
                <a:ext uri="{FF2B5EF4-FFF2-40B4-BE49-F238E27FC236}">
                  <a16:creationId xmlns:a16="http://schemas.microsoft.com/office/drawing/2014/main" id="{153256A6-85B6-4F41-A8CC-825F95F7FD8B}"/>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2000"/>
            </a:p>
          </p:txBody>
        </p:sp>
        <p:sp>
          <p:nvSpPr>
            <p:cNvPr id="7" name="Rectangle 11">
              <a:extLst>
                <a:ext uri="{FF2B5EF4-FFF2-40B4-BE49-F238E27FC236}">
                  <a16:creationId xmlns:a16="http://schemas.microsoft.com/office/drawing/2014/main" id="{E27AD668-5B65-43AC-B015-C9FB768563B0}"/>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2000"/>
            </a:p>
          </p:txBody>
        </p:sp>
      </p:grpSp>
    </p:spTree>
    <p:extLst>
      <p:ext uri="{BB962C8B-B14F-4D97-AF65-F5344CB8AC3E}">
        <p14:creationId xmlns:p14="http://schemas.microsoft.com/office/powerpoint/2010/main" val="180762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a:extLst>
              <a:ext uri="{FF2B5EF4-FFF2-40B4-BE49-F238E27FC236}">
                <a16:creationId xmlns:a16="http://schemas.microsoft.com/office/drawing/2014/main" id="{29411E85-DB8B-4E65-81EE-8284FA9E003B}"/>
              </a:ext>
            </a:extLst>
          </p:cNvPr>
          <p:cNvSpPr>
            <a:spLocks noGrp="1" noChangeArrowheads="1"/>
          </p:cNvSpPr>
          <p:nvPr>
            <p:ph type="sldNum" sz="quarter" idx="10"/>
          </p:nvPr>
        </p:nvSpPr>
        <p:spPr>
          <a:ln/>
        </p:spPr>
        <p:txBody>
          <a:bodyPr/>
          <a:lstStyle>
            <a:lvl1pPr>
              <a:defRPr/>
            </a:lvl1pPr>
          </a:lstStyle>
          <a:p>
            <a:pPr>
              <a:defRPr/>
            </a:pPr>
            <a:r>
              <a:rPr lang="en-US" altLang="en-US"/>
              <a:t>4.</a:t>
            </a:r>
            <a:fld id="{BB5D081E-9BD5-4181-ABB2-4315621E71EC}" type="slidenum">
              <a:rPr lang="en-US" altLang="en-US" smtClean="0"/>
              <a:pPr>
                <a:defRPr/>
              </a:pPr>
              <a:t>‹#›</a:t>
            </a:fld>
            <a:endParaRPr lang="en-US" altLang="en-US"/>
          </a:p>
        </p:txBody>
      </p:sp>
    </p:spTree>
    <p:extLst>
      <p:ext uri="{BB962C8B-B14F-4D97-AF65-F5344CB8AC3E}">
        <p14:creationId xmlns:p14="http://schemas.microsoft.com/office/powerpoint/2010/main" val="3442633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6">
            <a:extLst>
              <a:ext uri="{FF2B5EF4-FFF2-40B4-BE49-F238E27FC236}">
                <a16:creationId xmlns:a16="http://schemas.microsoft.com/office/drawing/2014/main" id="{287AD5F3-0442-43D6-9020-97103CAB6904}"/>
              </a:ext>
            </a:extLst>
          </p:cNvPr>
          <p:cNvSpPr>
            <a:spLocks noGrp="1" noChangeArrowheads="1"/>
          </p:cNvSpPr>
          <p:nvPr>
            <p:ph type="sldNum" sz="quarter" idx="10"/>
          </p:nvPr>
        </p:nvSpPr>
        <p:spPr>
          <a:ln/>
        </p:spPr>
        <p:txBody>
          <a:bodyPr/>
          <a:lstStyle>
            <a:lvl1pPr>
              <a:defRPr/>
            </a:lvl1pPr>
          </a:lstStyle>
          <a:p>
            <a:pPr>
              <a:defRPr/>
            </a:pPr>
            <a:r>
              <a:rPr lang="en-US" altLang="en-US"/>
              <a:t>4.</a:t>
            </a:r>
            <a:fld id="{C11FC212-DC1F-4F87-BE45-EDA9A35BD719}" type="slidenum">
              <a:rPr lang="en-US" altLang="en-US" smtClean="0"/>
              <a:pPr>
                <a:defRPr/>
              </a:pPr>
              <a:t>‹#›</a:t>
            </a:fld>
            <a:endParaRPr lang="en-US" altLang="en-US"/>
          </a:p>
        </p:txBody>
      </p:sp>
    </p:spTree>
    <p:extLst>
      <p:ext uri="{BB962C8B-B14F-4D97-AF65-F5344CB8AC3E}">
        <p14:creationId xmlns:p14="http://schemas.microsoft.com/office/powerpoint/2010/main" val="2102720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a:extLst>
              <a:ext uri="{FF2B5EF4-FFF2-40B4-BE49-F238E27FC236}">
                <a16:creationId xmlns:a16="http://schemas.microsoft.com/office/drawing/2014/main" id="{2A305AFC-3C87-4C16-BAD1-39CAE7909131}"/>
              </a:ext>
            </a:extLst>
          </p:cNvPr>
          <p:cNvSpPr>
            <a:spLocks noGrp="1" noChangeArrowheads="1"/>
          </p:cNvSpPr>
          <p:nvPr>
            <p:ph type="sldNum" sz="quarter" idx="10"/>
          </p:nvPr>
        </p:nvSpPr>
        <p:spPr>
          <a:ln/>
        </p:spPr>
        <p:txBody>
          <a:bodyPr/>
          <a:lstStyle>
            <a:lvl1pPr>
              <a:defRPr/>
            </a:lvl1pPr>
          </a:lstStyle>
          <a:p>
            <a:pPr>
              <a:defRPr/>
            </a:pPr>
            <a:r>
              <a:rPr lang="en-US" altLang="en-US"/>
              <a:t>4.</a:t>
            </a:r>
            <a:fld id="{0B893024-9522-4751-B1C5-AC4F975958D9}" type="slidenum">
              <a:rPr lang="en-US" altLang="en-US" smtClean="0"/>
              <a:pPr>
                <a:defRPr/>
              </a:pPr>
              <a:t>‹#›</a:t>
            </a:fld>
            <a:endParaRPr lang="en-US" altLang="en-US"/>
          </a:p>
        </p:txBody>
      </p:sp>
    </p:spTree>
    <p:extLst>
      <p:ext uri="{BB962C8B-B14F-4D97-AF65-F5344CB8AC3E}">
        <p14:creationId xmlns:p14="http://schemas.microsoft.com/office/powerpoint/2010/main" val="3114900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F642278A-EFC2-44D2-83A2-5C3CDE863E9C}"/>
              </a:ext>
            </a:extLst>
          </p:cNvPr>
          <p:cNvSpPr>
            <a:spLocks noGrp="1" noChangeArrowheads="1"/>
          </p:cNvSpPr>
          <p:nvPr>
            <p:ph type="sldNum" sz="quarter" idx="10"/>
          </p:nvPr>
        </p:nvSpPr>
        <p:spPr>
          <a:ln/>
        </p:spPr>
        <p:txBody>
          <a:bodyPr/>
          <a:lstStyle>
            <a:lvl1pPr>
              <a:defRPr/>
            </a:lvl1pPr>
          </a:lstStyle>
          <a:p>
            <a:pPr>
              <a:defRPr/>
            </a:pPr>
            <a:r>
              <a:rPr lang="en-US" altLang="en-US"/>
              <a:t>4.</a:t>
            </a:r>
            <a:fld id="{B0E8DFF1-9138-4B80-8A8F-62AF27163FC9}" type="slidenum">
              <a:rPr lang="en-US" altLang="en-US" smtClean="0"/>
              <a:pPr>
                <a:defRPr/>
              </a:pPr>
              <a:t>‹#›</a:t>
            </a:fld>
            <a:endParaRPr lang="en-US" altLang="en-US"/>
          </a:p>
        </p:txBody>
      </p:sp>
    </p:spTree>
    <p:extLst>
      <p:ext uri="{BB962C8B-B14F-4D97-AF65-F5344CB8AC3E}">
        <p14:creationId xmlns:p14="http://schemas.microsoft.com/office/powerpoint/2010/main" val="3990288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p>
        </p:txBody>
      </p:sp>
      <p:sp>
        <p:nvSpPr>
          <p:cNvPr id="3" name="Rectangle 16">
            <a:extLst>
              <a:ext uri="{FF2B5EF4-FFF2-40B4-BE49-F238E27FC236}">
                <a16:creationId xmlns:a16="http://schemas.microsoft.com/office/drawing/2014/main" id="{0958DC99-275B-4EAF-A559-13724014F564}"/>
              </a:ext>
            </a:extLst>
          </p:cNvPr>
          <p:cNvSpPr>
            <a:spLocks noGrp="1" noChangeArrowheads="1"/>
          </p:cNvSpPr>
          <p:nvPr>
            <p:ph type="sldNum" sz="quarter" idx="10"/>
          </p:nvPr>
        </p:nvSpPr>
        <p:spPr>
          <a:ln/>
        </p:spPr>
        <p:txBody>
          <a:bodyPr/>
          <a:lstStyle>
            <a:lvl1pPr>
              <a:defRPr/>
            </a:lvl1pPr>
          </a:lstStyle>
          <a:p>
            <a:pPr>
              <a:defRPr/>
            </a:pPr>
            <a:r>
              <a:rPr lang="en-US" altLang="en-US"/>
              <a:t>4.</a:t>
            </a:r>
            <a:fld id="{3DAE9DCF-3DFC-41A8-A2E0-1FF2181ADE54}" type="slidenum">
              <a:rPr lang="en-US" altLang="en-US" smtClean="0"/>
              <a:pPr>
                <a:defRPr/>
              </a:pPr>
              <a:t>‹#›</a:t>
            </a:fld>
            <a:endParaRPr lang="en-US" altLang="en-US"/>
          </a:p>
        </p:txBody>
      </p:sp>
    </p:spTree>
    <p:extLst>
      <p:ext uri="{BB962C8B-B14F-4D97-AF65-F5344CB8AC3E}">
        <p14:creationId xmlns:p14="http://schemas.microsoft.com/office/powerpoint/2010/main" val="2619838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0647DAED-B539-4E67-9612-4A1661D17B0B}"/>
              </a:ext>
            </a:extLst>
          </p:cNvPr>
          <p:cNvSpPr>
            <a:spLocks noGrp="1" noChangeArrowheads="1"/>
          </p:cNvSpPr>
          <p:nvPr>
            <p:ph type="sldNum" sz="quarter" idx="10"/>
          </p:nvPr>
        </p:nvSpPr>
        <p:spPr>
          <a:ln/>
        </p:spPr>
        <p:txBody>
          <a:bodyPr/>
          <a:lstStyle>
            <a:lvl1pPr>
              <a:defRPr/>
            </a:lvl1pPr>
          </a:lstStyle>
          <a:p>
            <a:pPr>
              <a:defRPr/>
            </a:pPr>
            <a:r>
              <a:rPr lang="en-US" altLang="en-US"/>
              <a:t>4.</a:t>
            </a:r>
            <a:fld id="{9C4072A8-ADF3-4F11-BE91-FD3F8467578C}" type="slidenum">
              <a:rPr lang="en-US" altLang="en-US" smtClean="0"/>
              <a:pPr>
                <a:defRPr/>
              </a:pPr>
              <a:t>‹#›</a:t>
            </a:fld>
            <a:endParaRPr lang="en-US" altLang="en-US"/>
          </a:p>
        </p:txBody>
      </p:sp>
    </p:spTree>
    <p:extLst>
      <p:ext uri="{BB962C8B-B14F-4D97-AF65-F5344CB8AC3E}">
        <p14:creationId xmlns:p14="http://schemas.microsoft.com/office/powerpoint/2010/main" val="529871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6">
            <a:extLst>
              <a:ext uri="{FF2B5EF4-FFF2-40B4-BE49-F238E27FC236}">
                <a16:creationId xmlns:a16="http://schemas.microsoft.com/office/drawing/2014/main" id="{09619FDE-8769-4B53-BD97-6CD52E8DE36B}"/>
              </a:ext>
            </a:extLst>
          </p:cNvPr>
          <p:cNvSpPr>
            <a:spLocks noGrp="1" noChangeArrowheads="1"/>
          </p:cNvSpPr>
          <p:nvPr>
            <p:ph type="sldNum" sz="quarter" idx="10"/>
          </p:nvPr>
        </p:nvSpPr>
        <p:spPr>
          <a:ln/>
        </p:spPr>
        <p:txBody>
          <a:bodyPr/>
          <a:lstStyle>
            <a:lvl1pPr>
              <a:defRPr/>
            </a:lvl1pPr>
          </a:lstStyle>
          <a:p>
            <a:pPr>
              <a:defRPr/>
            </a:pPr>
            <a:r>
              <a:rPr lang="en-US" altLang="en-US"/>
              <a:t>4.</a:t>
            </a:r>
            <a:fld id="{4AB7EF23-7592-4CF5-A838-AFCC8C5B09F7}" type="slidenum">
              <a:rPr lang="en-US" altLang="en-US" smtClean="0"/>
              <a:pPr>
                <a:defRPr/>
              </a:pPr>
              <a:t>‹#›</a:t>
            </a:fld>
            <a:endParaRPr lang="en-US" altLang="en-US"/>
          </a:p>
        </p:txBody>
      </p:sp>
    </p:spTree>
    <p:extLst>
      <p:ext uri="{BB962C8B-B14F-4D97-AF65-F5344CB8AC3E}">
        <p14:creationId xmlns:p14="http://schemas.microsoft.com/office/powerpoint/2010/main" val="201097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3796AC-B37E-4246-BB22-96C02801559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89452-C39A-4F9D-B9AC-E85306B7833E}" type="slidenum">
              <a:rPr lang="en-US" smtClean="0"/>
              <a:t>‹#›</a:t>
            </a:fld>
            <a:endParaRPr lang="en-US"/>
          </a:p>
        </p:txBody>
      </p:sp>
    </p:spTree>
    <p:extLst>
      <p:ext uri="{BB962C8B-B14F-4D97-AF65-F5344CB8AC3E}">
        <p14:creationId xmlns:p14="http://schemas.microsoft.com/office/powerpoint/2010/main" val="2823026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6">
            <a:extLst>
              <a:ext uri="{FF2B5EF4-FFF2-40B4-BE49-F238E27FC236}">
                <a16:creationId xmlns:a16="http://schemas.microsoft.com/office/drawing/2014/main" id="{F4FE3C87-B3D0-4931-9536-0212F9ED1250}"/>
              </a:ext>
            </a:extLst>
          </p:cNvPr>
          <p:cNvSpPr>
            <a:spLocks noGrp="1" noChangeArrowheads="1"/>
          </p:cNvSpPr>
          <p:nvPr>
            <p:ph type="sldNum" sz="quarter" idx="10"/>
          </p:nvPr>
        </p:nvSpPr>
        <p:spPr>
          <a:ln/>
        </p:spPr>
        <p:txBody>
          <a:bodyPr/>
          <a:lstStyle>
            <a:lvl1pPr>
              <a:defRPr/>
            </a:lvl1pPr>
          </a:lstStyle>
          <a:p>
            <a:pPr>
              <a:defRPr/>
            </a:pPr>
            <a:r>
              <a:rPr lang="en-US" altLang="en-US"/>
              <a:t>4.</a:t>
            </a:r>
            <a:fld id="{7B8E3419-5005-45CC-930E-60F21493A189}" type="slidenum">
              <a:rPr lang="en-US" altLang="en-US" smtClean="0"/>
              <a:pPr>
                <a:defRPr/>
              </a:pPr>
              <a:t>‹#›</a:t>
            </a:fld>
            <a:endParaRPr lang="en-US" altLang="en-US"/>
          </a:p>
        </p:txBody>
      </p:sp>
    </p:spTree>
    <p:extLst>
      <p:ext uri="{BB962C8B-B14F-4D97-AF65-F5344CB8AC3E}">
        <p14:creationId xmlns:p14="http://schemas.microsoft.com/office/powerpoint/2010/main" val="1571603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a:extLst>
              <a:ext uri="{FF2B5EF4-FFF2-40B4-BE49-F238E27FC236}">
                <a16:creationId xmlns:a16="http://schemas.microsoft.com/office/drawing/2014/main" id="{DD6D2BD0-EA6C-4364-8EFA-47796381A11D}"/>
              </a:ext>
            </a:extLst>
          </p:cNvPr>
          <p:cNvSpPr>
            <a:spLocks noGrp="1" noChangeArrowheads="1"/>
          </p:cNvSpPr>
          <p:nvPr>
            <p:ph type="sldNum" sz="quarter" idx="10"/>
          </p:nvPr>
        </p:nvSpPr>
        <p:spPr>
          <a:ln/>
        </p:spPr>
        <p:txBody>
          <a:bodyPr/>
          <a:lstStyle>
            <a:lvl1pPr>
              <a:defRPr/>
            </a:lvl1pPr>
          </a:lstStyle>
          <a:p>
            <a:pPr>
              <a:defRPr/>
            </a:pPr>
            <a:r>
              <a:rPr lang="en-US" altLang="en-US"/>
              <a:t>4.</a:t>
            </a:r>
            <a:fld id="{08543101-2903-4411-827E-8D40C2DB6209}" type="slidenum">
              <a:rPr lang="en-US" altLang="en-US" smtClean="0"/>
              <a:pPr>
                <a:defRPr/>
              </a:pPr>
              <a:t>‹#›</a:t>
            </a:fld>
            <a:endParaRPr lang="en-US" altLang="en-US"/>
          </a:p>
        </p:txBody>
      </p:sp>
    </p:spTree>
    <p:extLst>
      <p:ext uri="{BB962C8B-B14F-4D97-AF65-F5344CB8AC3E}">
        <p14:creationId xmlns:p14="http://schemas.microsoft.com/office/powerpoint/2010/main" val="1640702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a:extLst>
              <a:ext uri="{FF2B5EF4-FFF2-40B4-BE49-F238E27FC236}">
                <a16:creationId xmlns:a16="http://schemas.microsoft.com/office/drawing/2014/main" id="{E40153EC-A551-433B-821B-BE8274BFF6BA}"/>
              </a:ext>
            </a:extLst>
          </p:cNvPr>
          <p:cNvSpPr>
            <a:spLocks noGrp="1" noChangeArrowheads="1"/>
          </p:cNvSpPr>
          <p:nvPr>
            <p:ph type="sldNum" sz="quarter" idx="10"/>
          </p:nvPr>
        </p:nvSpPr>
        <p:spPr>
          <a:ln/>
        </p:spPr>
        <p:txBody>
          <a:bodyPr/>
          <a:lstStyle>
            <a:lvl1pPr>
              <a:defRPr/>
            </a:lvl1pPr>
          </a:lstStyle>
          <a:p>
            <a:pPr>
              <a:defRPr/>
            </a:pPr>
            <a:r>
              <a:rPr lang="en-US" altLang="en-US"/>
              <a:t>4.</a:t>
            </a:r>
            <a:fld id="{76ED4AA9-31DE-488B-88BE-883DE21722A1}" type="slidenum">
              <a:rPr lang="en-US" altLang="en-US" smtClean="0"/>
              <a:pPr>
                <a:defRPr/>
              </a:pPr>
              <a:t>‹#›</a:t>
            </a:fld>
            <a:endParaRPr lang="en-US" altLang="en-US"/>
          </a:p>
        </p:txBody>
      </p:sp>
    </p:spTree>
    <p:extLst>
      <p:ext uri="{BB962C8B-B14F-4D97-AF65-F5344CB8AC3E}">
        <p14:creationId xmlns:p14="http://schemas.microsoft.com/office/powerpoint/2010/main" val="42845546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6">
            <a:extLst>
              <a:ext uri="{FF2B5EF4-FFF2-40B4-BE49-F238E27FC236}">
                <a16:creationId xmlns:a16="http://schemas.microsoft.com/office/drawing/2014/main" id="{BE43F23A-B4FD-46BA-A2BE-99DB2101E264}"/>
              </a:ext>
            </a:extLst>
          </p:cNvPr>
          <p:cNvSpPr>
            <a:spLocks noGrp="1" noChangeArrowheads="1"/>
          </p:cNvSpPr>
          <p:nvPr>
            <p:ph type="sldNum" sz="quarter" idx="10"/>
          </p:nvPr>
        </p:nvSpPr>
        <p:spPr>
          <a:ln/>
        </p:spPr>
        <p:txBody>
          <a:bodyPr/>
          <a:lstStyle>
            <a:lvl1pPr>
              <a:defRPr/>
            </a:lvl1pPr>
          </a:lstStyle>
          <a:p>
            <a:pPr>
              <a:defRPr/>
            </a:pPr>
            <a:r>
              <a:rPr lang="en-US" altLang="en-US"/>
              <a:t>4.</a:t>
            </a:r>
            <a:fld id="{3D12E950-08AC-4FCF-8DA9-4526F8F7DECC}" type="slidenum">
              <a:rPr lang="en-US" altLang="en-US" smtClean="0"/>
              <a:pPr>
                <a:defRPr/>
              </a:pPr>
              <a:t>‹#›</a:t>
            </a:fld>
            <a:endParaRPr lang="en-US" altLang="en-US"/>
          </a:p>
        </p:txBody>
      </p:sp>
    </p:spTree>
    <p:extLst>
      <p:ext uri="{BB962C8B-B14F-4D97-AF65-F5344CB8AC3E}">
        <p14:creationId xmlns:p14="http://schemas.microsoft.com/office/powerpoint/2010/main" val="285855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3796AC-B37E-4246-BB22-96C02801559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89452-C39A-4F9D-B9AC-E85306B7833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3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3796AC-B37E-4246-BB22-96C02801559C}"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89452-C39A-4F9D-B9AC-E85306B7833E}" type="slidenum">
              <a:rPr lang="en-US" smtClean="0"/>
              <a:t>‹#›</a:t>
            </a:fld>
            <a:endParaRPr lang="en-US"/>
          </a:p>
        </p:txBody>
      </p:sp>
    </p:spTree>
    <p:extLst>
      <p:ext uri="{BB962C8B-B14F-4D97-AF65-F5344CB8AC3E}">
        <p14:creationId xmlns:p14="http://schemas.microsoft.com/office/powerpoint/2010/main" val="41491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3796AC-B37E-4246-BB22-96C02801559C}"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389452-C39A-4F9D-B9AC-E85306B7833E}" type="slidenum">
              <a:rPr lang="en-US" smtClean="0"/>
              <a:t>‹#›</a:t>
            </a:fld>
            <a:endParaRPr lang="en-US"/>
          </a:p>
        </p:txBody>
      </p:sp>
    </p:spTree>
    <p:extLst>
      <p:ext uri="{BB962C8B-B14F-4D97-AF65-F5344CB8AC3E}">
        <p14:creationId xmlns:p14="http://schemas.microsoft.com/office/powerpoint/2010/main" val="171431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796AC-B37E-4246-BB22-96C02801559C}"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389452-C39A-4F9D-B9AC-E85306B7833E}" type="slidenum">
              <a:rPr lang="en-US" smtClean="0"/>
              <a:t>‹#›</a:t>
            </a:fld>
            <a:endParaRPr lang="en-US"/>
          </a:p>
        </p:txBody>
      </p:sp>
    </p:spTree>
    <p:extLst>
      <p:ext uri="{BB962C8B-B14F-4D97-AF65-F5344CB8AC3E}">
        <p14:creationId xmlns:p14="http://schemas.microsoft.com/office/powerpoint/2010/main" val="780007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796AC-B37E-4246-BB22-96C02801559C}"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389452-C39A-4F9D-B9AC-E85306B7833E}" type="slidenum">
              <a:rPr lang="en-US" smtClean="0"/>
              <a:t>‹#›</a:t>
            </a:fld>
            <a:endParaRPr lang="en-US"/>
          </a:p>
        </p:txBody>
      </p:sp>
    </p:spTree>
    <p:extLst>
      <p:ext uri="{BB962C8B-B14F-4D97-AF65-F5344CB8AC3E}">
        <p14:creationId xmlns:p14="http://schemas.microsoft.com/office/powerpoint/2010/main" val="94820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796AC-B37E-4246-BB22-96C02801559C}"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89452-C39A-4F9D-B9AC-E85306B7833E}" type="slidenum">
              <a:rPr lang="en-US" smtClean="0"/>
              <a:t>‹#›</a:t>
            </a:fld>
            <a:endParaRPr lang="en-US"/>
          </a:p>
        </p:txBody>
      </p:sp>
    </p:spTree>
    <p:extLst>
      <p:ext uri="{BB962C8B-B14F-4D97-AF65-F5344CB8AC3E}">
        <p14:creationId xmlns:p14="http://schemas.microsoft.com/office/powerpoint/2010/main" val="209713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3796AC-B37E-4246-BB22-96C02801559C}"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89452-C39A-4F9D-B9AC-E85306B7833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642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13796AC-B37E-4246-BB22-96C02801559C}" type="datetimeFigureOut">
              <a:rPr lang="en-US" smtClean="0"/>
              <a:t>4/3/2023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2389452-C39A-4F9D-B9AC-E85306B7833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34202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869A4A3B-8957-4734-B80E-9D8232E2B247}"/>
              </a:ext>
            </a:extLst>
          </p:cNvPr>
          <p:cNvSpPr>
            <a:spLocks noGrp="1" noChangeArrowheads="1"/>
          </p:cNvSpPr>
          <p:nvPr>
            <p:ph type="sldNum" sz="quarter" idx="4"/>
          </p:nvPr>
        </p:nvSpPr>
        <p:spPr bwMode="auto">
          <a:xfrm>
            <a:off x="0" y="6400800"/>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b="1" baseline="0">
                <a:solidFill>
                  <a:schemeClr val="bg2"/>
                </a:solidFill>
                <a:latin typeface="Arial" panose="020B0604020202020204" pitchFamily="34" charset="0"/>
              </a:defRPr>
            </a:lvl1pPr>
          </a:lstStyle>
          <a:p>
            <a:pPr>
              <a:defRPr/>
            </a:pPr>
            <a:r>
              <a:rPr lang="en-US" altLang="en-US"/>
              <a:t>4.</a:t>
            </a:r>
            <a:fld id="{1E9F969F-28E1-4713-BEC2-1FC5CDD6F0A2}" type="slidenum">
              <a:rPr lang="en-US" altLang="en-US" smtClean="0"/>
              <a:pPr>
                <a:defRPr/>
              </a:pPr>
              <a:t>‹#›</a:t>
            </a:fld>
            <a:endParaRPr lang="en-US" altLang="en-US"/>
          </a:p>
        </p:txBody>
      </p:sp>
    </p:spTree>
    <p:extLst>
      <p:ext uri="{BB962C8B-B14F-4D97-AF65-F5344CB8AC3E}">
        <p14:creationId xmlns:p14="http://schemas.microsoft.com/office/powerpoint/2010/main" val="125570939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2.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10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10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gi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9.wmf"/></Relationships>
</file>

<file path=ppt/slides/_rels/slide3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8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7065-71AA-4D8A-8D59-A2DE64B29DB6}"/>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2ACCC2B7-9C96-4648-AB2C-FEF0D82D137C}"/>
              </a:ext>
            </a:extLst>
          </p:cNvPr>
          <p:cNvSpPr>
            <a:spLocks noGrp="1"/>
          </p:cNvSpPr>
          <p:nvPr>
            <p:ph type="subTitle" idx="1"/>
          </p:nvPr>
        </p:nvSpPr>
        <p:spPr/>
        <p:txBody>
          <a:bodyPr>
            <a:normAutofit fontScale="77500" lnSpcReduction="20000"/>
          </a:bodyPr>
          <a:lstStyle/>
          <a:p>
            <a:r>
              <a:rPr lang="en-US" sz="3200" b="1" dirty="0"/>
              <a:t>CN: Physical Layer</a:t>
            </a:r>
          </a:p>
          <a:p>
            <a:r>
              <a:rPr lang="en-US" dirty="0"/>
              <a:t>Signals, Analog and Digital transmission: Analog signal, Digital Signal, Analog vs Digital, Data rate, Transmission impairments, Propagation delay, sampling, serial transmission, parallel transmission, ASK, FSK, PSK, QAM, modems</a:t>
            </a:r>
          </a:p>
        </p:txBody>
      </p:sp>
    </p:spTree>
    <p:extLst>
      <p:ext uri="{BB962C8B-B14F-4D97-AF65-F5344CB8AC3E}">
        <p14:creationId xmlns:p14="http://schemas.microsoft.com/office/powerpoint/2010/main" val="736351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9B952E75-1774-49D5-8E21-93E7E911526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793BEEBD-0E4A-4FA9-8908-991F913A6DFB}" type="slidenum">
              <a:rPr lang="en-US" altLang="en-US" sz="2000" i="0" baseline="0">
                <a:latin typeface="Arial" panose="020B0604020202020204" pitchFamily="34" charset="0"/>
              </a:rPr>
              <a:pPr/>
              <a:t>10</a:t>
            </a:fld>
            <a:endParaRPr lang="en-US" altLang="en-US" sz="2000" i="0" baseline="0">
              <a:latin typeface="Arial" panose="020B0604020202020204" pitchFamily="34" charset="0"/>
            </a:endParaRPr>
          </a:p>
        </p:txBody>
      </p:sp>
      <p:sp>
        <p:nvSpPr>
          <p:cNvPr id="22531" name="Rectangle 2">
            <a:extLst>
              <a:ext uri="{FF2B5EF4-FFF2-40B4-BE49-F238E27FC236}">
                <a16:creationId xmlns:a16="http://schemas.microsoft.com/office/drawing/2014/main" id="{593A7F9B-F2E3-466B-9507-B1BB0423E057}"/>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2" name="Rectangle 3">
            <a:extLst>
              <a:ext uri="{FF2B5EF4-FFF2-40B4-BE49-F238E27FC236}">
                <a16:creationId xmlns:a16="http://schemas.microsoft.com/office/drawing/2014/main" id="{E4D16A61-9A1D-4328-8BBE-3F320FC8C768}"/>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3" name="Rectangle 4">
            <a:extLst>
              <a:ext uri="{FF2B5EF4-FFF2-40B4-BE49-F238E27FC236}">
                <a16:creationId xmlns:a16="http://schemas.microsoft.com/office/drawing/2014/main" id="{E0EEB294-20C4-4893-AE75-A93B1C1C8467}"/>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4" name="Rectangle 5">
            <a:extLst>
              <a:ext uri="{FF2B5EF4-FFF2-40B4-BE49-F238E27FC236}">
                <a16:creationId xmlns:a16="http://schemas.microsoft.com/office/drawing/2014/main" id="{3669F90B-AC5F-4053-9DE9-865722C1BA29}"/>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5" name="Rectangle 6">
            <a:extLst>
              <a:ext uri="{FF2B5EF4-FFF2-40B4-BE49-F238E27FC236}">
                <a16:creationId xmlns:a16="http://schemas.microsoft.com/office/drawing/2014/main" id="{0C34B040-B8A9-47F2-8192-DF3454243CAB}"/>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6" name="Rectangle 7">
            <a:extLst>
              <a:ext uri="{FF2B5EF4-FFF2-40B4-BE49-F238E27FC236}">
                <a16:creationId xmlns:a16="http://schemas.microsoft.com/office/drawing/2014/main" id="{79FE8FFA-6745-4DDD-8987-B9CB6A7A3C82}"/>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7" name="Rectangle 8">
            <a:extLst>
              <a:ext uri="{FF2B5EF4-FFF2-40B4-BE49-F238E27FC236}">
                <a16:creationId xmlns:a16="http://schemas.microsoft.com/office/drawing/2014/main" id="{6058172A-EF98-4759-A7FC-27781127A48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8" name="Line 9">
            <a:extLst>
              <a:ext uri="{FF2B5EF4-FFF2-40B4-BE49-F238E27FC236}">
                <a16:creationId xmlns:a16="http://schemas.microsoft.com/office/drawing/2014/main" id="{CADEDDC6-70AE-4951-B9B5-1743BB82348F}"/>
              </a:ext>
            </a:extLst>
          </p:cNvPr>
          <p:cNvSpPr>
            <a:spLocks noChangeShapeType="1"/>
          </p:cNvSpPr>
          <p:nvPr/>
        </p:nvSpPr>
        <p:spPr bwMode="auto">
          <a:xfrm>
            <a:off x="1600200" y="6470704"/>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9" name="Line 10">
            <a:extLst>
              <a:ext uri="{FF2B5EF4-FFF2-40B4-BE49-F238E27FC236}">
                <a16:creationId xmlns:a16="http://schemas.microsoft.com/office/drawing/2014/main" id="{95E298E9-D92C-4658-A13D-7A35D7D74D8E}"/>
              </a:ext>
            </a:extLst>
          </p:cNvPr>
          <p:cNvSpPr>
            <a:spLocks noChangeShapeType="1"/>
          </p:cNvSpPr>
          <p:nvPr/>
        </p:nvSpPr>
        <p:spPr bwMode="auto">
          <a:xfrm>
            <a:off x="1982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0" name="Rectangle 11">
            <a:extLst>
              <a:ext uri="{FF2B5EF4-FFF2-40B4-BE49-F238E27FC236}">
                <a16:creationId xmlns:a16="http://schemas.microsoft.com/office/drawing/2014/main" id="{73796A3C-8842-41F7-8731-3B761C6B151F}"/>
              </a:ext>
            </a:extLst>
          </p:cNvPr>
          <p:cNvSpPr>
            <a:spLocks noChangeArrowheads="1"/>
          </p:cNvSpPr>
          <p:nvPr/>
        </p:nvSpPr>
        <p:spPr bwMode="auto">
          <a:xfrm>
            <a:off x="2019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Frequency and period are the inverse of each other.</a:t>
            </a:r>
          </a:p>
        </p:txBody>
      </p:sp>
      <p:grpSp>
        <p:nvGrpSpPr>
          <p:cNvPr id="22541" name="Group 12">
            <a:extLst>
              <a:ext uri="{FF2B5EF4-FFF2-40B4-BE49-F238E27FC236}">
                <a16:creationId xmlns:a16="http://schemas.microsoft.com/office/drawing/2014/main" id="{4C5D6E94-5A72-4F1A-9045-DD0FF29A092E}"/>
              </a:ext>
            </a:extLst>
          </p:cNvPr>
          <p:cNvGrpSpPr>
            <a:grpSpLocks/>
          </p:cNvGrpSpPr>
          <p:nvPr/>
        </p:nvGrpSpPr>
        <p:grpSpPr bwMode="auto">
          <a:xfrm>
            <a:off x="1981200" y="2362200"/>
            <a:ext cx="1143000" cy="566738"/>
            <a:chOff x="1200" y="1248"/>
            <a:chExt cx="720" cy="357"/>
          </a:xfrm>
        </p:grpSpPr>
        <p:pic>
          <p:nvPicPr>
            <p:cNvPr id="22543" name="Picture 13">
              <a:extLst>
                <a:ext uri="{FF2B5EF4-FFF2-40B4-BE49-F238E27FC236}">
                  <a16:creationId xmlns:a16="http://schemas.microsoft.com/office/drawing/2014/main" id="{BB2BA308-6594-4E7D-8F82-D1632038F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44" name="Text Box 14">
              <a:extLst>
                <a:ext uri="{FF2B5EF4-FFF2-40B4-BE49-F238E27FC236}">
                  <a16:creationId xmlns:a16="http://schemas.microsoft.com/office/drawing/2014/main" id="{91F027ED-2A7D-43A4-82CD-1A36740279D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pic>
        <p:nvPicPr>
          <p:cNvPr id="22542" name="Picture 15">
            <a:extLst>
              <a:ext uri="{FF2B5EF4-FFF2-40B4-BE49-F238E27FC236}">
                <a16:creationId xmlns:a16="http://schemas.microsoft.com/office/drawing/2014/main" id="{41A92ECA-EABA-49C5-BBEB-5FE9698CC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489" y="4419600"/>
            <a:ext cx="3375025" cy="666750"/>
          </a:xfrm>
          <a:prstGeom prst="rect">
            <a:avLst/>
          </a:prstGeom>
          <a:solidFill>
            <a:srgbClr val="3366FF"/>
          </a:solidFill>
          <a:ln w="2857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BC574D5F-FDF8-4BC8-B439-3DDBF69BDE56}"/>
              </a:ext>
            </a:extLst>
          </p:cNvPr>
          <p:cNvSpPr>
            <a:spLocks noGrp="1"/>
          </p:cNvSpPr>
          <p:nvPr>
            <p:ph type="sldNum" sz="quarter" idx="10"/>
          </p:nvPr>
        </p:nvSpPr>
        <p:spPr/>
        <p:txBody>
          <a:bodyPr/>
          <a:lstStyle/>
          <a:p>
            <a:r>
              <a:rPr lang="en-US" altLang="en-US"/>
              <a:t>6.</a:t>
            </a:r>
            <a:fld id="{7558DB55-840F-475B-962A-58BD69F0752B}" type="slidenum">
              <a:rPr lang="en-US" altLang="en-US"/>
              <a:pPr/>
              <a:t>100</a:t>
            </a:fld>
            <a:endParaRPr lang="en-US" altLang="en-US"/>
          </a:p>
        </p:txBody>
      </p:sp>
      <p:sp>
        <p:nvSpPr>
          <p:cNvPr id="819202" name="Line 2">
            <a:extLst>
              <a:ext uri="{FF2B5EF4-FFF2-40B4-BE49-F238E27FC236}">
                <a16:creationId xmlns:a16="http://schemas.microsoft.com/office/drawing/2014/main" id="{2EACD840-1714-4B66-AC50-6A3EFB0FF5DA}"/>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03" name="Line 3">
            <a:extLst>
              <a:ext uri="{FF2B5EF4-FFF2-40B4-BE49-F238E27FC236}">
                <a16:creationId xmlns:a16="http://schemas.microsoft.com/office/drawing/2014/main" id="{0B6E1B6E-8A3A-44F6-B849-EFA54322EBF1}"/>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04" name="Text Box 4">
            <a:extLst>
              <a:ext uri="{FF2B5EF4-FFF2-40B4-BE49-F238E27FC236}">
                <a16:creationId xmlns:a16="http://schemas.microsoft.com/office/drawing/2014/main" id="{A885137E-0E39-4857-9629-F6D6B91DF4B4}"/>
              </a:ext>
            </a:extLst>
          </p:cNvPr>
          <p:cNvSpPr txBox="1">
            <a:spLocks noChangeArrowheads="1"/>
          </p:cNvSpPr>
          <p:nvPr/>
        </p:nvSpPr>
        <p:spPr bwMode="auto">
          <a:xfrm>
            <a:off x="1828800" y="762000"/>
            <a:ext cx="3270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6.21  </a:t>
            </a:r>
            <a:r>
              <a:rPr lang="en-US" altLang="en-US" sz="2000" i="1">
                <a:latin typeface="Times New Roman" panose="02020603050405020304" pitchFamily="18" charset="0"/>
              </a:rPr>
              <a:t>Pulse stuffing</a:t>
            </a:r>
          </a:p>
        </p:txBody>
      </p:sp>
      <p:sp>
        <p:nvSpPr>
          <p:cNvPr id="819205" name="Line 5">
            <a:extLst>
              <a:ext uri="{FF2B5EF4-FFF2-40B4-BE49-F238E27FC236}">
                <a16:creationId xmlns:a16="http://schemas.microsoft.com/office/drawing/2014/main" id="{7FCBCA88-7BCC-4A34-949D-E884CC486AE0}"/>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9206" name="Picture 6">
            <a:extLst>
              <a:ext uri="{FF2B5EF4-FFF2-40B4-BE49-F238E27FC236}">
                <a16:creationId xmlns:a16="http://schemas.microsoft.com/office/drawing/2014/main" id="{929ABE5E-349B-4F78-92DF-20A3BEA57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1" y="2439988"/>
            <a:ext cx="6353175" cy="228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3EEF96-2065-45A5-BDFE-1A57F7153529}"/>
              </a:ext>
            </a:extLst>
          </p:cNvPr>
          <p:cNvSpPr>
            <a:spLocks noGrp="1"/>
          </p:cNvSpPr>
          <p:nvPr>
            <p:ph type="sldNum" sz="quarter" idx="10"/>
          </p:nvPr>
        </p:nvSpPr>
        <p:spPr/>
        <p:txBody>
          <a:bodyPr/>
          <a:lstStyle/>
          <a:p>
            <a:r>
              <a:rPr lang="en-US" altLang="en-US"/>
              <a:t>6.</a:t>
            </a:r>
            <a:fld id="{ACED80AB-C617-4DAB-9EE3-C70DB943DEC7}" type="slidenum">
              <a:rPr lang="en-US" altLang="en-US"/>
              <a:pPr/>
              <a:t>101</a:t>
            </a:fld>
            <a:endParaRPr lang="en-US" altLang="en-US"/>
          </a:p>
        </p:txBody>
      </p:sp>
      <p:sp>
        <p:nvSpPr>
          <p:cNvPr id="935938" name="Rectangle 2">
            <a:extLst>
              <a:ext uri="{FF2B5EF4-FFF2-40B4-BE49-F238E27FC236}">
                <a16:creationId xmlns:a16="http://schemas.microsoft.com/office/drawing/2014/main" id="{CA1924F4-17F5-48B9-913E-55A4138B5515}"/>
              </a:ext>
            </a:extLst>
          </p:cNvPr>
          <p:cNvSpPr>
            <a:spLocks noGrp="1" noChangeArrowheads="1"/>
          </p:cNvSpPr>
          <p:nvPr>
            <p:ph type="title"/>
          </p:nvPr>
        </p:nvSpPr>
        <p:spPr bwMode="auto">
          <a:xfrm>
            <a:off x="1348409" y="815008"/>
            <a:ext cx="7772400" cy="914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0000"/>
          </a:bodyPr>
          <a:lstStyle/>
          <a:p>
            <a:r>
              <a:rPr lang="en-US" altLang="en-US" dirty="0"/>
              <a:t>Statistical Time-Division Multiplexing</a:t>
            </a:r>
          </a:p>
        </p:txBody>
      </p:sp>
      <p:sp>
        <p:nvSpPr>
          <p:cNvPr id="935939" name="Rectangle 3">
            <a:extLst>
              <a:ext uri="{FF2B5EF4-FFF2-40B4-BE49-F238E27FC236}">
                <a16:creationId xmlns:a16="http://schemas.microsoft.com/office/drawing/2014/main" id="{0898A29D-0A8E-48E2-AA5C-30947867A1AE}"/>
              </a:ext>
            </a:extLst>
          </p:cNvPr>
          <p:cNvSpPr>
            <a:spLocks noGrp="1" noChangeArrowheads="1"/>
          </p:cNvSpPr>
          <p:nvPr>
            <p:ph type="body" idx="1"/>
          </p:nvPr>
        </p:nvSpPr>
        <p:spPr bwMode="auto">
          <a:xfrm>
            <a:off x="808383" y="1543878"/>
            <a:ext cx="10035208" cy="5334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buFont typeface="Wingdings" panose="05000000000000000000" pitchFamily="2" charset="2"/>
              <a:buChar char="q"/>
            </a:pPr>
            <a:r>
              <a:rPr lang="en-US" altLang="en-US" sz="2800" dirty="0"/>
              <a:t>Synchronous TDM is inefficient if some input lines have no data to send.</a:t>
            </a:r>
          </a:p>
          <a:p>
            <a:pPr>
              <a:lnSpc>
                <a:spcPct val="90000"/>
              </a:lnSpc>
              <a:buFont typeface="Wingdings" panose="05000000000000000000" pitchFamily="2" charset="2"/>
              <a:buChar char="q"/>
            </a:pPr>
            <a:r>
              <a:rPr lang="en-US" altLang="en-US" sz="2800" dirty="0"/>
              <a:t> In statistical time-division multiplexing, slots are dynamically allocated to improve bandwidth efficiency. </a:t>
            </a:r>
          </a:p>
          <a:p>
            <a:pPr>
              <a:lnSpc>
                <a:spcPct val="90000"/>
              </a:lnSpc>
              <a:buFont typeface="Wingdings" panose="05000000000000000000" pitchFamily="2" charset="2"/>
              <a:buChar char="q"/>
            </a:pPr>
            <a:r>
              <a:rPr lang="en-US" altLang="en-US" sz="2800" dirty="0"/>
              <a:t>Only when an input line has a slot's worth of data to send is it given a slot in the output frame. </a:t>
            </a:r>
          </a:p>
          <a:p>
            <a:pPr>
              <a:lnSpc>
                <a:spcPct val="90000"/>
              </a:lnSpc>
              <a:buFont typeface="Wingdings" panose="05000000000000000000" pitchFamily="2" charset="2"/>
              <a:buChar char="q"/>
            </a:pPr>
            <a:r>
              <a:rPr lang="en-US" altLang="en-US" sz="2800" dirty="0"/>
              <a:t>In statistical multiplexing, the </a:t>
            </a:r>
            <a:r>
              <a:rPr lang="en-US" altLang="en-US" sz="2800" b="1" dirty="0"/>
              <a:t>number of slots in each frame is less than the number of input lines</a:t>
            </a:r>
            <a:r>
              <a:rPr lang="en-US" altLang="en-US" sz="2800" dirty="0"/>
              <a:t>. The multiplexer checks each input line in </a:t>
            </a:r>
            <a:r>
              <a:rPr lang="en-US" altLang="en-US" sz="2800" dirty="0" err="1"/>
              <a:t>roundrobin</a:t>
            </a:r>
            <a:r>
              <a:rPr lang="en-US" altLang="en-US" sz="2800" dirty="0"/>
              <a:t> fashion; it allocates a slot for an input line if the line has data to send; otherwise, it skips the line and checks the next line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602BD8A2-1F5C-4359-B002-091C1B5F81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679" y="3866278"/>
            <a:ext cx="7640184" cy="3753722"/>
          </a:xfrm>
        </p:spPr>
      </p:pic>
      <p:sp>
        <p:nvSpPr>
          <p:cNvPr id="6" name="Rectangle 2">
            <a:extLst>
              <a:ext uri="{FF2B5EF4-FFF2-40B4-BE49-F238E27FC236}">
                <a16:creationId xmlns:a16="http://schemas.microsoft.com/office/drawing/2014/main" id="{82A7F334-04B3-4246-ACF6-05EC3AF7C5A6}"/>
              </a:ext>
            </a:extLst>
          </p:cNvPr>
          <p:cNvSpPr txBox="1">
            <a:spLocks noChangeArrowheads="1"/>
          </p:cNvSpPr>
          <p:nvPr/>
        </p:nvSpPr>
        <p:spPr bwMode="auto">
          <a:xfrm>
            <a:off x="1081123" y="941618"/>
            <a:ext cx="7772400" cy="914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en-US" dirty="0"/>
              <a:t>Statistical Time-Division Multiplexing</a:t>
            </a:r>
          </a:p>
        </p:txBody>
      </p:sp>
      <p:sp>
        <p:nvSpPr>
          <p:cNvPr id="10" name="TextBox 9">
            <a:extLst>
              <a:ext uri="{FF2B5EF4-FFF2-40B4-BE49-F238E27FC236}">
                <a16:creationId xmlns:a16="http://schemas.microsoft.com/office/drawing/2014/main" id="{4E9029EE-336A-449C-A011-4C98B93F9636}"/>
              </a:ext>
            </a:extLst>
          </p:cNvPr>
          <p:cNvSpPr txBox="1"/>
          <p:nvPr/>
        </p:nvSpPr>
        <p:spPr>
          <a:xfrm>
            <a:off x="1258957" y="1834953"/>
            <a:ext cx="9409043" cy="2031325"/>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q"/>
              <a:tabLst/>
              <a:defRPr/>
            </a:pPr>
            <a:r>
              <a:rPr kumimoji="0" lang="en-US" altLang="en-US" sz="2800" b="0" i="0" u="none" strike="noStrike" kern="1200" cap="none" spc="0" normalizeH="0" baseline="0" noProof="0" dirty="0">
                <a:ln>
                  <a:noFill/>
                </a:ln>
                <a:solidFill>
                  <a:prstClr val="black"/>
                </a:solidFill>
                <a:effectLst/>
                <a:uLnTx/>
                <a:uFillTx/>
                <a:latin typeface="Tw Cen MT" panose="020B0602020104020603"/>
                <a:ea typeface="+mn-ea"/>
                <a:cs typeface="+mn-cs"/>
              </a:rPr>
              <a:t>In statistical multiplexing, the </a:t>
            </a:r>
            <a:r>
              <a:rPr kumimoji="0" lang="en-US" altLang="en-US" sz="2800" b="1" i="0" u="none" strike="noStrike" kern="1200" cap="none" spc="0" normalizeH="0" baseline="0" noProof="0" dirty="0">
                <a:ln>
                  <a:noFill/>
                </a:ln>
                <a:solidFill>
                  <a:prstClr val="black"/>
                </a:solidFill>
                <a:effectLst/>
                <a:uLnTx/>
                <a:uFillTx/>
                <a:latin typeface="Tw Cen MT" panose="020B0602020104020603"/>
                <a:ea typeface="+mn-ea"/>
                <a:cs typeface="+mn-cs"/>
              </a:rPr>
              <a:t>number of slots in each frame is less than the number of input lines</a:t>
            </a:r>
            <a:r>
              <a:rPr kumimoji="0" lang="en-US" altLang="en-US" sz="2800" b="0" i="0" u="none" strike="noStrike" kern="1200" cap="none" spc="0" normalizeH="0" baseline="0" noProof="0" dirty="0">
                <a:ln>
                  <a:noFill/>
                </a:ln>
                <a:solidFill>
                  <a:prstClr val="black"/>
                </a:solidFill>
                <a:effectLst/>
                <a:uLnTx/>
                <a:uFillTx/>
                <a:latin typeface="Tw Cen MT" panose="020B0602020104020603"/>
                <a:ea typeface="+mn-ea"/>
                <a:cs typeface="+mn-cs"/>
              </a:rPr>
              <a:t>. The multiplexer checks each input line in </a:t>
            </a:r>
            <a:r>
              <a:rPr kumimoji="0" lang="en-US" altLang="en-US" sz="2800" b="0" i="0" u="none" strike="noStrike" kern="1200" cap="none" spc="0" normalizeH="0" baseline="0" noProof="0" dirty="0" err="1">
                <a:ln>
                  <a:noFill/>
                </a:ln>
                <a:solidFill>
                  <a:prstClr val="black"/>
                </a:solidFill>
                <a:effectLst/>
                <a:uLnTx/>
                <a:uFillTx/>
                <a:latin typeface="Tw Cen MT" panose="020B0602020104020603"/>
                <a:ea typeface="+mn-ea"/>
                <a:cs typeface="+mn-cs"/>
              </a:rPr>
              <a:t>roundrobin</a:t>
            </a:r>
            <a:r>
              <a:rPr kumimoji="0" lang="en-US" altLang="en-US" sz="2800" b="0" i="0" u="none" strike="noStrike" kern="1200" cap="none" spc="0" normalizeH="0" baseline="0" noProof="0" dirty="0">
                <a:ln>
                  <a:noFill/>
                </a:ln>
                <a:solidFill>
                  <a:prstClr val="black"/>
                </a:solidFill>
                <a:effectLst/>
                <a:uLnTx/>
                <a:uFillTx/>
                <a:latin typeface="Tw Cen MT" panose="020B0602020104020603"/>
                <a:ea typeface="+mn-ea"/>
                <a:cs typeface="+mn-cs"/>
              </a:rPr>
              <a:t> fashion; it allocates a slot for an input line if the line has data to send; otherwise, it skips the line and checks the next line</a:t>
            </a:r>
          </a:p>
        </p:txBody>
      </p:sp>
    </p:spTree>
    <p:extLst>
      <p:ext uri="{BB962C8B-B14F-4D97-AF65-F5344CB8AC3E}">
        <p14:creationId xmlns:p14="http://schemas.microsoft.com/office/powerpoint/2010/main" val="42533048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81F78-EA7B-4740-AADB-18EE1FEADF84}"/>
              </a:ext>
            </a:extLst>
          </p:cNvPr>
          <p:cNvSpPr>
            <a:spLocks noGrp="1"/>
          </p:cNvSpPr>
          <p:nvPr>
            <p:ph idx="1"/>
          </p:nvPr>
        </p:nvSpPr>
        <p:spPr>
          <a:xfrm>
            <a:off x="911586" y="808746"/>
            <a:ext cx="9720073" cy="4023360"/>
          </a:xfrm>
        </p:spPr>
        <p:txBody>
          <a:bodyPr/>
          <a:lstStyle/>
          <a:p>
            <a:r>
              <a:rPr lang="en-US" dirty="0"/>
              <a:t>In statistical TDM, a slot needs to carry data as well as the address of the destination.</a:t>
            </a:r>
          </a:p>
        </p:txBody>
      </p:sp>
      <p:pic>
        <p:nvPicPr>
          <p:cNvPr id="5" name="Picture 4" descr="Diagram&#10;&#10;Description automatically generated">
            <a:extLst>
              <a:ext uri="{FF2B5EF4-FFF2-40B4-BE49-F238E27FC236}">
                <a16:creationId xmlns:a16="http://schemas.microsoft.com/office/drawing/2014/main" id="{CEB96210-8CE5-49ED-B120-19F4D8929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664" y="1504950"/>
            <a:ext cx="9948672" cy="5353050"/>
          </a:xfrm>
          <a:prstGeom prst="rect">
            <a:avLst/>
          </a:prstGeom>
        </p:spPr>
      </p:pic>
    </p:spTree>
    <p:extLst>
      <p:ext uri="{BB962C8B-B14F-4D97-AF65-F5344CB8AC3E}">
        <p14:creationId xmlns:p14="http://schemas.microsoft.com/office/powerpoint/2010/main" val="9408254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Transmission media</a:t>
            </a:r>
          </a:p>
        </p:txBody>
      </p:sp>
      <p:sp>
        <p:nvSpPr>
          <p:cNvPr id="7" name="Text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54383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190" y="80567"/>
            <a:ext cx="9720072" cy="1499616"/>
          </a:xfrm>
        </p:spPr>
        <p:txBody>
          <a:bodyPr>
            <a:normAutofit/>
          </a:bodyPr>
          <a:lstStyle/>
          <a:p>
            <a:r>
              <a:rPr lang="en-US" sz="4000" dirty="0"/>
              <a:t>Transmission Media</a:t>
            </a:r>
            <a:endParaRPr lang="en-IN" sz="4000" dirty="0"/>
          </a:p>
        </p:txBody>
      </p:sp>
      <p:sp>
        <p:nvSpPr>
          <p:cNvPr id="6" name="Rectangle 2"/>
          <p:cNvSpPr txBox="1">
            <a:spLocks noChangeArrowheads="1"/>
          </p:cNvSpPr>
          <p:nvPr/>
        </p:nvSpPr>
        <p:spPr>
          <a:xfrm>
            <a:off x="2011363" y="296864"/>
            <a:ext cx="7772400" cy="8794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ea typeface="ＭＳ Ｐゴシック" pitchFamily="34" charset="-128"/>
            </a:endParaRPr>
          </a:p>
        </p:txBody>
      </p:sp>
      <p:sp>
        <p:nvSpPr>
          <p:cNvPr id="4" name="Rectangle 3"/>
          <p:cNvSpPr/>
          <p:nvPr/>
        </p:nvSpPr>
        <p:spPr>
          <a:xfrm>
            <a:off x="1676400" y="1021061"/>
            <a:ext cx="8763000" cy="830997"/>
          </a:xfrm>
          <a:prstGeom prst="rect">
            <a:avLst/>
          </a:prstGeom>
        </p:spPr>
        <p:txBody>
          <a:bodyPr wrap="square">
            <a:spAutoFit/>
          </a:bodyPr>
          <a:lstStyle/>
          <a:p>
            <a:pPr lvl="0" algn="just"/>
            <a:r>
              <a:rPr lang="en-IN" sz="2400" dirty="0"/>
              <a:t>A transmission media can be defined as any medium that can </a:t>
            </a:r>
            <a:r>
              <a:rPr lang="en-IN" sz="2400" dirty="0">
                <a:solidFill>
                  <a:srgbClr val="C00000"/>
                </a:solidFill>
              </a:rPr>
              <a:t>carry</a:t>
            </a:r>
            <a:r>
              <a:rPr lang="en-IN" sz="2400" dirty="0">
                <a:solidFill>
                  <a:srgbClr val="FF0000"/>
                </a:solidFill>
              </a:rPr>
              <a:t> </a:t>
            </a:r>
            <a:r>
              <a:rPr lang="en-IN" sz="2400" dirty="0">
                <a:solidFill>
                  <a:srgbClr val="C00000"/>
                </a:solidFill>
              </a:rPr>
              <a:t>information</a:t>
            </a:r>
            <a:r>
              <a:rPr lang="en-IN" sz="2400" dirty="0"/>
              <a:t> from a </a:t>
            </a:r>
            <a:r>
              <a:rPr lang="en-IN" sz="2400" dirty="0">
                <a:solidFill>
                  <a:srgbClr val="C00000"/>
                </a:solidFill>
              </a:rPr>
              <a:t>source to a destination</a:t>
            </a:r>
            <a:r>
              <a:rPr lang="en-IN" sz="2400" dirty="0"/>
              <a:t>.</a:t>
            </a:r>
          </a:p>
        </p:txBody>
      </p:sp>
      <p:sp>
        <p:nvSpPr>
          <p:cNvPr id="11" name="Rectangle 10"/>
          <p:cNvSpPr/>
          <p:nvPr/>
        </p:nvSpPr>
        <p:spPr>
          <a:xfrm>
            <a:off x="1828800" y="1923422"/>
            <a:ext cx="8610600" cy="3096168"/>
          </a:xfrm>
          <a:prstGeom prst="rect">
            <a:avLst/>
          </a:prstGeom>
          <a:noFill/>
          <a:ln w="3175"/>
        </p:spPr>
      </p:sp>
      <p:sp>
        <p:nvSpPr>
          <p:cNvPr id="27" name="Rectangle 26"/>
          <p:cNvSpPr>
            <a:spLocks noChangeArrowheads="1"/>
          </p:cNvSpPr>
          <p:nvPr/>
        </p:nvSpPr>
        <p:spPr bwMode="auto">
          <a:xfrm>
            <a:off x="4969401" y="2499957"/>
            <a:ext cx="2005237" cy="63315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vert="horz" wrap="square" lIns="91440" tIns="45720" rIns="91440" bIns="45720" anchor="ctr" anchorCtr="0" upright="1">
            <a:noAutofit/>
          </a:bodyPr>
          <a:lstStyle/>
          <a:p>
            <a:pPr algn="ctr">
              <a:lnSpc>
                <a:spcPct val="115000"/>
              </a:lnSpc>
              <a:spcAft>
                <a:spcPts val="1000"/>
              </a:spcAft>
            </a:pPr>
            <a:r>
              <a:rPr lang="en-IN" dirty="0">
                <a:solidFill>
                  <a:schemeClr val="tx1"/>
                </a:solidFill>
                <a:latin typeface="Calibri"/>
                <a:ea typeface="Times New Roman"/>
                <a:cs typeface="Times New Roman"/>
              </a:rPr>
              <a:t>Transmission Media</a:t>
            </a:r>
          </a:p>
        </p:txBody>
      </p:sp>
      <p:sp>
        <p:nvSpPr>
          <p:cNvPr id="28" name="Rectangle 27"/>
          <p:cNvSpPr>
            <a:spLocks noChangeArrowheads="1"/>
          </p:cNvSpPr>
          <p:nvPr/>
        </p:nvSpPr>
        <p:spPr bwMode="auto">
          <a:xfrm>
            <a:off x="3248997" y="3604231"/>
            <a:ext cx="1508094" cy="63315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vert="horz" wrap="square" lIns="91440" tIns="45720" rIns="91440" bIns="45720" anchor="ctr" anchorCtr="0" upright="1">
            <a:noAutofit/>
          </a:bodyPr>
          <a:lstStyle/>
          <a:p>
            <a:pPr algn="ctr">
              <a:lnSpc>
                <a:spcPct val="115000"/>
              </a:lnSpc>
              <a:spcAft>
                <a:spcPts val="1000"/>
              </a:spcAft>
            </a:pPr>
            <a:r>
              <a:rPr lang="en-IN" dirty="0">
                <a:solidFill>
                  <a:schemeClr val="tx1"/>
                </a:solidFill>
                <a:latin typeface="Calibri"/>
                <a:ea typeface="Times New Roman"/>
                <a:cs typeface="Times New Roman"/>
              </a:rPr>
              <a:t>Guided Media (Wired)</a:t>
            </a:r>
          </a:p>
        </p:txBody>
      </p:sp>
      <p:sp>
        <p:nvSpPr>
          <p:cNvPr id="29" name="Rectangle 28"/>
          <p:cNvSpPr>
            <a:spLocks noChangeArrowheads="1"/>
          </p:cNvSpPr>
          <p:nvPr/>
        </p:nvSpPr>
        <p:spPr bwMode="auto">
          <a:xfrm>
            <a:off x="7137269" y="3633346"/>
            <a:ext cx="1995036" cy="63385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vert="horz" wrap="square" lIns="91440" tIns="45720" rIns="91440" bIns="45720" anchor="ctr" anchorCtr="0" upright="1">
            <a:noAutofit/>
          </a:bodyPr>
          <a:lstStyle/>
          <a:p>
            <a:pPr algn="ctr">
              <a:lnSpc>
                <a:spcPct val="115000"/>
              </a:lnSpc>
              <a:spcAft>
                <a:spcPts val="1000"/>
              </a:spcAft>
            </a:pPr>
            <a:r>
              <a:rPr lang="en-IN" dirty="0">
                <a:solidFill>
                  <a:schemeClr val="tx1"/>
                </a:solidFill>
                <a:latin typeface="Calibri"/>
                <a:ea typeface="Times New Roman"/>
                <a:cs typeface="Times New Roman"/>
              </a:rPr>
              <a:t>Unguided Media (Wireless)</a:t>
            </a:r>
          </a:p>
        </p:txBody>
      </p:sp>
      <p:sp>
        <p:nvSpPr>
          <p:cNvPr id="30" name="Rectangle 29"/>
          <p:cNvSpPr>
            <a:spLocks noChangeArrowheads="1"/>
          </p:cNvSpPr>
          <p:nvPr/>
        </p:nvSpPr>
        <p:spPr bwMode="auto">
          <a:xfrm>
            <a:off x="2004130" y="4724976"/>
            <a:ext cx="1357192" cy="68522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vert="horz" wrap="square" lIns="91440" tIns="45720" rIns="91440" bIns="45720" anchor="ctr" anchorCtr="0" upright="1">
            <a:noAutofit/>
          </a:bodyPr>
          <a:lstStyle/>
          <a:p>
            <a:pPr algn="ctr">
              <a:lnSpc>
                <a:spcPct val="115000"/>
              </a:lnSpc>
            </a:pPr>
            <a:r>
              <a:rPr lang="en-IN" dirty="0">
                <a:solidFill>
                  <a:schemeClr val="tx1"/>
                </a:solidFill>
                <a:latin typeface="Calibri"/>
                <a:ea typeface="Times New Roman"/>
                <a:cs typeface="Times New Roman"/>
              </a:rPr>
              <a:t>Twisted-Pair Cable</a:t>
            </a:r>
          </a:p>
        </p:txBody>
      </p:sp>
      <p:sp>
        <p:nvSpPr>
          <p:cNvPr id="31" name="Rectangle 30"/>
          <p:cNvSpPr>
            <a:spLocks noChangeArrowheads="1"/>
          </p:cNvSpPr>
          <p:nvPr/>
        </p:nvSpPr>
        <p:spPr bwMode="auto">
          <a:xfrm>
            <a:off x="3479669" y="4723153"/>
            <a:ext cx="1042427" cy="68704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vert="horz" wrap="square" lIns="91440" tIns="45720" rIns="91440" bIns="45720" anchor="ctr" anchorCtr="0" upright="1">
            <a:noAutofit/>
          </a:bodyPr>
          <a:lstStyle/>
          <a:p>
            <a:pPr algn="ctr">
              <a:lnSpc>
                <a:spcPct val="115000"/>
              </a:lnSpc>
            </a:pPr>
            <a:r>
              <a:rPr lang="en-IN" dirty="0">
                <a:solidFill>
                  <a:schemeClr val="tx1"/>
                </a:solidFill>
                <a:latin typeface="Calibri"/>
                <a:ea typeface="Times New Roman"/>
                <a:cs typeface="Times New Roman"/>
              </a:rPr>
              <a:t>Coaxial Cable</a:t>
            </a:r>
          </a:p>
        </p:txBody>
      </p:sp>
      <p:sp>
        <p:nvSpPr>
          <p:cNvPr id="32" name="Rectangle 31"/>
          <p:cNvSpPr>
            <a:spLocks noChangeArrowheads="1"/>
          </p:cNvSpPr>
          <p:nvPr/>
        </p:nvSpPr>
        <p:spPr bwMode="auto">
          <a:xfrm>
            <a:off x="4616678" y="4724976"/>
            <a:ext cx="1215548" cy="68522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vert="horz" wrap="square" lIns="91440" tIns="45720" rIns="91440" bIns="45720" anchor="ctr" anchorCtr="0" upright="1">
            <a:noAutofit/>
          </a:bodyPr>
          <a:lstStyle/>
          <a:p>
            <a:pPr algn="ctr">
              <a:lnSpc>
                <a:spcPct val="115000"/>
              </a:lnSpc>
            </a:pPr>
            <a:r>
              <a:rPr lang="en-IN" dirty="0">
                <a:solidFill>
                  <a:schemeClr val="tx1"/>
                </a:solidFill>
                <a:latin typeface="Calibri"/>
                <a:ea typeface="Times New Roman"/>
                <a:cs typeface="Times New Roman"/>
              </a:rPr>
              <a:t>Fiber Optic Cable</a:t>
            </a:r>
          </a:p>
        </p:txBody>
      </p:sp>
      <p:sp>
        <p:nvSpPr>
          <p:cNvPr id="33" name="Rectangle 32"/>
          <p:cNvSpPr>
            <a:spLocks noChangeArrowheads="1"/>
          </p:cNvSpPr>
          <p:nvPr/>
        </p:nvSpPr>
        <p:spPr bwMode="auto">
          <a:xfrm>
            <a:off x="6222869" y="4724976"/>
            <a:ext cx="1066497" cy="68522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vert="horz" wrap="square" lIns="91440" tIns="45720" rIns="91440" bIns="45720" anchor="ctr" anchorCtr="0" upright="1">
            <a:noAutofit/>
          </a:bodyPr>
          <a:lstStyle/>
          <a:p>
            <a:pPr algn="ctr">
              <a:lnSpc>
                <a:spcPct val="115000"/>
              </a:lnSpc>
            </a:pPr>
            <a:r>
              <a:rPr lang="en-IN" dirty="0">
                <a:solidFill>
                  <a:schemeClr val="tx1"/>
                </a:solidFill>
                <a:latin typeface="Calibri"/>
                <a:ea typeface="Times New Roman"/>
                <a:cs typeface="Times New Roman"/>
              </a:rPr>
              <a:t>Radio Wave</a:t>
            </a:r>
          </a:p>
        </p:txBody>
      </p:sp>
      <p:sp>
        <p:nvSpPr>
          <p:cNvPr id="34" name="Rectangle 33"/>
          <p:cNvSpPr>
            <a:spLocks noChangeArrowheads="1"/>
          </p:cNvSpPr>
          <p:nvPr/>
        </p:nvSpPr>
        <p:spPr bwMode="auto">
          <a:xfrm>
            <a:off x="7421586" y="4723154"/>
            <a:ext cx="1448844" cy="68704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vert="horz" wrap="square" lIns="91440" tIns="45720" rIns="91440" bIns="45720" anchor="ctr" anchorCtr="0" upright="1">
            <a:noAutofit/>
          </a:bodyPr>
          <a:lstStyle/>
          <a:p>
            <a:pPr algn="ctr">
              <a:lnSpc>
                <a:spcPct val="115000"/>
              </a:lnSpc>
              <a:spcAft>
                <a:spcPts val="1000"/>
              </a:spcAft>
            </a:pPr>
            <a:r>
              <a:rPr lang="en-IN" dirty="0">
                <a:solidFill>
                  <a:schemeClr val="tx1"/>
                </a:solidFill>
                <a:latin typeface="Calibri"/>
                <a:ea typeface="Times New Roman"/>
                <a:cs typeface="Times New Roman"/>
              </a:rPr>
              <a:t>Microwave</a:t>
            </a:r>
          </a:p>
        </p:txBody>
      </p:sp>
      <p:sp>
        <p:nvSpPr>
          <p:cNvPr id="35" name="Rectangle 34"/>
          <p:cNvSpPr>
            <a:spLocks noChangeArrowheads="1"/>
          </p:cNvSpPr>
          <p:nvPr/>
        </p:nvSpPr>
        <p:spPr bwMode="auto">
          <a:xfrm>
            <a:off x="9005436" y="4724976"/>
            <a:ext cx="1205364" cy="68522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vert="horz" wrap="square" lIns="91440" tIns="45720" rIns="91440" bIns="45720" anchor="ctr" anchorCtr="0" upright="1">
            <a:noAutofit/>
          </a:bodyPr>
          <a:lstStyle/>
          <a:p>
            <a:pPr algn="ctr">
              <a:lnSpc>
                <a:spcPct val="115000"/>
              </a:lnSpc>
            </a:pPr>
            <a:r>
              <a:rPr lang="en-IN" dirty="0">
                <a:solidFill>
                  <a:schemeClr val="tx1"/>
                </a:solidFill>
                <a:latin typeface="Calibri"/>
                <a:ea typeface="Times New Roman"/>
                <a:cs typeface="Times New Roman"/>
              </a:rPr>
              <a:t>Infrared Wave</a:t>
            </a:r>
          </a:p>
        </p:txBody>
      </p:sp>
      <p:cxnSp>
        <p:nvCxnSpPr>
          <p:cNvPr id="15" name="Straight Arrow Connector 14"/>
          <p:cNvCxnSpPr/>
          <p:nvPr/>
        </p:nvCxnSpPr>
        <p:spPr>
          <a:xfrm>
            <a:off x="9513568" y="4475850"/>
            <a:ext cx="0" cy="252321"/>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794511" y="4470844"/>
            <a:ext cx="0" cy="252321"/>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5239792" y="4470844"/>
            <a:ext cx="0" cy="252321"/>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28" idx="2"/>
            <a:endCxn id="31" idx="0"/>
          </p:cNvCxnSpPr>
          <p:nvPr/>
        </p:nvCxnSpPr>
        <p:spPr>
          <a:xfrm flipH="1">
            <a:off x="4000882" y="4237382"/>
            <a:ext cx="2162" cy="485771"/>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701470" y="4470834"/>
            <a:ext cx="0" cy="252321"/>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695120" y="4470843"/>
            <a:ext cx="254467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5994268" y="3133108"/>
            <a:ext cx="1" cy="339933"/>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6794512" y="4471546"/>
            <a:ext cx="27190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Elbow Connector 37"/>
          <p:cNvCxnSpPr>
            <a:endCxn id="28" idx="0"/>
          </p:cNvCxnSpPr>
          <p:nvPr/>
        </p:nvCxnSpPr>
        <p:spPr>
          <a:xfrm rot="10800000" flipV="1">
            <a:off x="4003046" y="3473041"/>
            <a:ext cx="1992741" cy="131189"/>
          </a:xfrm>
          <a:prstGeom prst="bentConnector2">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Elbow Connector 39"/>
          <p:cNvCxnSpPr>
            <a:endCxn id="29" idx="0"/>
          </p:cNvCxnSpPr>
          <p:nvPr/>
        </p:nvCxnSpPr>
        <p:spPr>
          <a:xfrm>
            <a:off x="5994267" y="3473040"/>
            <a:ext cx="2140520" cy="160306"/>
          </a:xfrm>
          <a:prstGeom prst="bentConnector2">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9" idx="2"/>
          </p:cNvCxnSpPr>
          <p:nvPr/>
        </p:nvCxnSpPr>
        <p:spPr>
          <a:xfrm>
            <a:off x="8134787" y="4267200"/>
            <a:ext cx="0" cy="455952"/>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2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up)">
                                      <p:cBhvr>
                                        <p:cTn id="11" dur="500"/>
                                        <p:tgtEl>
                                          <p:spTgt spid="27"/>
                                        </p:tgtEl>
                                      </p:cBhvr>
                                    </p:animEffect>
                                  </p:childTnLst>
                                </p:cTn>
                              </p:par>
                              <p:par>
                                <p:cTn id="12" presetID="22" presetClass="entr" presetSubtype="1"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par>
                                <p:cTn id="15" presetID="22" presetClass="entr" presetSubtype="1"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par>
                                <p:cTn id="18" presetID="22" presetClass="entr" presetSubtype="1" fill="hold"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500"/>
                                        <p:tgtEl>
                                          <p:spTgt spid="2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up)">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up)">
                                      <p:cBhvr>
                                        <p:cTn id="33" dur="500"/>
                                        <p:tgtEl>
                                          <p:spTgt spid="18"/>
                                        </p:tgtEl>
                                      </p:cBhvr>
                                    </p:animEffect>
                                  </p:childTnLst>
                                </p:cTn>
                              </p:par>
                              <p:par>
                                <p:cTn id="34" presetID="22" presetClass="entr" presetSubtype="1"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up)">
                                      <p:cBhvr>
                                        <p:cTn id="36" dur="500"/>
                                        <p:tgtEl>
                                          <p:spTgt spid="19"/>
                                        </p:tgtEl>
                                      </p:cBhvr>
                                    </p:animEffect>
                                  </p:childTnLst>
                                </p:cTn>
                              </p:par>
                              <p:par>
                                <p:cTn id="37" presetID="22" presetClass="entr" presetSubtype="1"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up)">
                                      <p:cBhvr>
                                        <p:cTn id="39" dur="500"/>
                                        <p:tgtEl>
                                          <p:spTgt spid="20"/>
                                        </p:tgtEl>
                                      </p:cBhvr>
                                    </p:animEffect>
                                  </p:childTnLst>
                                </p:cTn>
                              </p:par>
                              <p:par>
                                <p:cTn id="40" presetID="22" presetClass="entr" presetSubtype="1"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up)">
                                      <p:cBhvr>
                                        <p:cTn id="47" dur="500"/>
                                        <p:tgtEl>
                                          <p:spTgt spid="32"/>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up)">
                                      <p:cBhvr>
                                        <p:cTn id="50" dur="500"/>
                                        <p:tgtEl>
                                          <p:spTgt spid="31"/>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up)">
                                      <p:cBhvr>
                                        <p:cTn id="53" dur="5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up)">
                                      <p:cBhvr>
                                        <p:cTn id="58" dur="500"/>
                                        <p:tgtEl>
                                          <p:spTgt spid="15"/>
                                        </p:tgtEl>
                                      </p:cBhvr>
                                    </p:animEffect>
                                  </p:childTnLst>
                                </p:cTn>
                              </p:par>
                              <p:par>
                                <p:cTn id="59" presetID="22" presetClass="entr" presetSubtype="1"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up)">
                                      <p:cBhvr>
                                        <p:cTn id="61" dur="500"/>
                                        <p:tgtEl>
                                          <p:spTgt spid="17"/>
                                        </p:tgtEl>
                                      </p:cBhvr>
                                    </p:animEffect>
                                  </p:childTnLst>
                                </p:cTn>
                              </p:par>
                              <p:par>
                                <p:cTn id="62" presetID="22" presetClass="entr" presetSubtype="1"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up)">
                                      <p:cBhvr>
                                        <p:cTn id="64" dur="500"/>
                                        <p:tgtEl>
                                          <p:spTgt spid="26"/>
                                        </p:tgtEl>
                                      </p:cBhvr>
                                    </p:animEffect>
                                  </p:childTnLst>
                                </p:cTn>
                              </p:par>
                              <p:par>
                                <p:cTn id="65" presetID="22" presetClass="entr" presetSubtype="1"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up)">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up)">
                                      <p:cBhvr>
                                        <p:cTn id="72" dur="500"/>
                                        <p:tgtEl>
                                          <p:spTgt spid="35"/>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up)">
                                      <p:cBhvr>
                                        <p:cTn id="75" dur="500"/>
                                        <p:tgtEl>
                                          <p:spTgt spid="34"/>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up)">
                                      <p:cBhvr>
                                        <p:cTn id="7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Guided Media </a:t>
            </a:r>
          </a:p>
        </p:txBody>
      </p:sp>
      <p:sp>
        <p:nvSpPr>
          <p:cNvPr id="5" name="Content Placeholder 4"/>
          <p:cNvSpPr>
            <a:spLocks noGrp="1"/>
          </p:cNvSpPr>
          <p:nvPr>
            <p:ph idx="1"/>
          </p:nvPr>
        </p:nvSpPr>
        <p:spPr>
          <a:xfrm>
            <a:off x="1024128" y="1779973"/>
            <a:ext cx="9720073" cy="4023360"/>
          </a:xfrm>
        </p:spPr>
        <p:txBody>
          <a:bodyPr>
            <a:normAutofit/>
          </a:bodyPr>
          <a:lstStyle/>
          <a:p>
            <a:pPr lvl="0" algn="just"/>
            <a:r>
              <a:rPr lang="en-IN" dirty="0"/>
              <a:t>Guided media are those that provide a wired - channel from one device to another.</a:t>
            </a:r>
          </a:p>
          <a:p>
            <a:pPr lvl="0" algn="just"/>
            <a:r>
              <a:rPr lang="en-US" dirty="0"/>
              <a:t>It is also referred to as Wired or Bounded transmission media. Signals being transmitted are directed and confined in a narrow pathway by using physical links. </a:t>
            </a:r>
          </a:p>
          <a:p>
            <a:pPr fontAlgn="base"/>
            <a:r>
              <a:rPr lang="en-US" dirty="0"/>
              <a:t>Features:  High Speed, Secure</a:t>
            </a:r>
          </a:p>
          <a:p>
            <a:pPr lvl="0" algn="just"/>
            <a:r>
              <a:rPr lang="en-IN" dirty="0"/>
              <a:t>Three Guided media commonly used for data transmission are:</a:t>
            </a:r>
            <a:endParaRPr lang="en-US" dirty="0"/>
          </a:p>
          <a:p>
            <a:pPr marL="0" indent="0" algn="ctr">
              <a:spcBef>
                <a:spcPts val="0"/>
              </a:spcBef>
              <a:buNone/>
            </a:pPr>
            <a:endParaRPr lang="en-US" b="1" dirty="0">
              <a:solidFill>
                <a:srgbClr val="1F497D"/>
              </a:solidFill>
            </a:endParaRPr>
          </a:p>
          <a:p>
            <a:pPr marL="0" indent="0" algn="ctr">
              <a:spcBef>
                <a:spcPts val="0"/>
              </a:spcBef>
              <a:buNone/>
            </a:pPr>
            <a:endParaRPr lang="en-US" sz="2000" dirty="0">
              <a:latin typeface="Arial"/>
            </a:endParaRPr>
          </a:p>
          <a:p>
            <a:pPr marL="0" indent="0">
              <a:buNone/>
            </a:pPr>
            <a:endParaRPr lang="en-IN" dirty="0"/>
          </a:p>
        </p:txBody>
      </p:sp>
      <p:pic>
        <p:nvPicPr>
          <p:cNvPr id="1028" name="Picture 4" descr="Image result for fiber optic cable"/>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182078" y="4773169"/>
            <a:ext cx="2312894" cy="17475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19643376">
            <a:off x="5103183" y="4875053"/>
            <a:ext cx="2519385" cy="14156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twisted pair cable"/>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19858131">
            <a:off x="1759413" y="4909233"/>
            <a:ext cx="2711527" cy="15268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48021" y="4130557"/>
            <a:ext cx="2134309" cy="707886"/>
          </a:xfrm>
          <a:prstGeom prst="rect">
            <a:avLst/>
          </a:prstGeom>
          <a:noFill/>
        </p:spPr>
        <p:txBody>
          <a:bodyPr wrap="square" rtlCol="0">
            <a:spAutoFit/>
          </a:bodyPr>
          <a:lstStyle/>
          <a:p>
            <a:r>
              <a:rPr lang="en-US" sz="2000" b="1" dirty="0">
                <a:solidFill>
                  <a:srgbClr val="1F497D"/>
                </a:solidFill>
              </a:rPr>
              <a:t>Twisted Pair Cable</a:t>
            </a:r>
            <a:endParaRPr lang="en-US" sz="2000" dirty="0"/>
          </a:p>
        </p:txBody>
      </p:sp>
      <p:sp>
        <p:nvSpPr>
          <p:cNvPr id="11" name="TextBox 10"/>
          <p:cNvSpPr txBox="1"/>
          <p:nvPr/>
        </p:nvSpPr>
        <p:spPr>
          <a:xfrm>
            <a:off x="5136589" y="4284445"/>
            <a:ext cx="1918822" cy="400110"/>
          </a:xfrm>
          <a:prstGeom prst="rect">
            <a:avLst/>
          </a:prstGeom>
          <a:noFill/>
        </p:spPr>
        <p:txBody>
          <a:bodyPr wrap="square" rtlCol="0">
            <a:spAutoFit/>
          </a:bodyPr>
          <a:lstStyle/>
          <a:p>
            <a:r>
              <a:rPr lang="en-US" sz="2000" b="1" dirty="0">
                <a:solidFill>
                  <a:srgbClr val="1F497D"/>
                </a:solidFill>
              </a:rPr>
              <a:t>Coaxial Cable</a:t>
            </a:r>
            <a:endParaRPr lang="en-US" sz="2000" dirty="0"/>
          </a:p>
        </p:txBody>
      </p:sp>
      <p:sp>
        <p:nvSpPr>
          <p:cNvPr id="12" name="TextBox 11"/>
          <p:cNvSpPr txBox="1"/>
          <p:nvPr/>
        </p:nvSpPr>
        <p:spPr>
          <a:xfrm>
            <a:off x="8543421" y="4284445"/>
            <a:ext cx="2133600" cy="400110"/>
          </a:xfrm>
          <a:prstGeom prst="rect">
            <a:avLst/>
          </a:prstGeom>
          <a:noFill/>
        </p:spPr>
        <p:txBody>
          <a:bodyPr wrap="square" rtlCol="0">
            <a:spAutoFit/>
          </a:bodyPr>
          <a:lstStyle/>
          <a:p>
            <a:r>
              <a:rPr lang="en-US" sz="2000" b="1" dirty="0">
                <a:solidFill>
                  <a:srgbClr val="1F497D"/>
                </a:solidFill>
              </a:rPr>
              <a:t>Fiber Optic Cable</a:t>
            </a:r>
            <a:endParaRPr lang="en-US" sz="2000" dirty="0"/>
          </a:p>
        </p:txBody>
      </p:sp>
    </p:spTree>
    <p:extLst>
      <p:ext uri="{BB962C8B-B14F-4D97-AF65-F5344CB8AC3E}">
        <p14:creationId xmlns:p14="http://schemas.microsoft.com/office/powerpoint/2010/main" val="266986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279354"/>
            <a:ext cx="9720072" cy="1499616"/>
          </a:xfrm>
        </p:spPr>
        <p:txBody>
          <a:bodyPr>
            <a:normAutofit/>
          </a:bodyPr>
          <a:lstStyle/>
          <a:p>
            <a:pPr lvl="1" algn="l" rtl="0">
              <a:spcBef>
                <a:spcPct val="0"/>
              </a:spcBef>
            </a:pPr>
            <a:r>
              <a:rPr lang="en-US" sz="4400" kern="1200" dirty="0">
                <a:solidFill>
                  <a:schemeClr val="tx1"/>
                </a:solidFill>
                <a:latin typeface="+mj-lt"/>
                <a:ea typeface="Open Sans Semibold" panose="020B0706030804020204" pitchFamily="34" charset="0"/>
                <a:cs typeface="Open Sans Semibold" panose="020B0706030804020204" pitchFamily="34" charset="0"/>
              </a:rPr>
              <a:t>Twisted Pair Cable</a:t>
            </a:r>
          </a:p>
        </p:txBody>
      </p:sp>
      <p:sp>
        <p:nvSpPr>
          <p:cNvPr id="3" name="Content Placeholder 2"/>
          <p:cNvSpPr>
            <a:spLocks noGrp="1"/>
          </p:cNvSpPr>
          <p:nvPr>
            <p:ph idx="1"/>
          </p:nvPr>
        </p:nvSpPr>
        <p:spPr>
          <a:xfrm>
            <a:off x="1024127" y="1805478"/>
            <a:ext cx="9720073" cy="4023360"/>
          </a:xfrm>
        </p:spPr>
        <p:txBody>
          <a:bodyPr/>
          <a:lstStyle/>
          <a:p>
            <a:r>
              <a:rPr lang="en-US" dirty="0"/>
              <a:t>Separately insulated and Twisted together</a:t>
            </a:r>
          </a:p>
          <a:p>
            <a:pPr algn="just"/>
            <a:r>
              <a:rPr lang="en-US" dirty="0"/>
              <a:t>It is widely used in different kinds of data and voice infrastructure.</a:t>
            </a:r>
          </a:p>
          <a:p>
            <a:pPr algn="just"/>
            <a:r>
              <a:rPr lang="en-US" dirty="0"/>
              <a:t>The use of two wires twisted together helps to reduce crosstalk and electromagnetic induction. Two types of twisted pair cable:</a:t>
            </a:r>
          </a:p>
          <a:p>
            <a:endParaRPr lang="en-US" dirty="0"/>
          </a:p>
        </p:txBody>
      </p:sp>
      <p:pic>
        <p:nvPicPr>
          <p:cNvPr id="4" name="Picture 6"/>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0" y="1143001"/>
            <a:ext cx="4953000" cy="693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050" name="Picture 2" descr="Image result for STP(Shielded Twisted Pai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19745830">
            <a:off x="6970371" y="4735865"/>
            <a:ext cx="2947359" cy="16596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UTP(Unshielded Twisted Pai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20598595">
            <a:off x="2320592" y="4984560"/>
            <a:ext cx="2676037" cy="11640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72709" y="3891846"/>
            <a:ext cx="2971800" cy="707886"/>
          </a:xfrm>
          <a:prstGeom prst="rect">
            <a:avLst/>
          </a:prstGeom>
          <a:noFill/>
        </p:spPr>
        <p:txBody>
          <a:bodyPr wrap="square" rtlCol="0">
            <a:spAutoFit/>
          </a:bodyPr>
          <a:lstStyle/>
          <a:p>
            <a:pPr algn="ctr"/>
            <a:r>
              <a:rPr lang="en-US" sz="2000" b="1" dirty="0">
                <a:solidFill>
                  <a:srgbClr val="1F497D"/>
                </a:solidFill>
              </a:rPr>
              <a:t>UTP </a:t>
            </a:r>
          </a:p>
          <a:p>
            <a:r>
              <a:rPr lang="en-US" sz="2000" b="1" dirty="0">
                <a:solidFill>
                  <a:srgbClr val="1F497D"/>
                </a:solidFill>
              </a:rPr>
              <a:t>(Unshielded Twisted Pair)</a:t>
            </a:r>
          </a:p>
        </p:txBody>
      </p:sp>
      <p:sp>
        <p:nvSpPr>
          <p:cNvPr id="8" name="TextBox 7"/>
          <p:cNvSpPr txBox="1"/>
          <p:nvPr/>
        </p:nvSpPr>
        <p:spPr>
          <a:xfrm>
            <a:off x="6958149" y="3885533"/>
            <a:ext cx="2971800" cy="707886"/>
          </a:xfrm>
          <a:prstGeom prst="rect">
            <a:avLst/>
          </a:prstGeom>
          <a:noFill/>
        </p:spPr>
        <p:txBody>
          <a:bodyPr wrap="square" rtlCol="0">
            <a:spAutoFit/>
          </a:bodyPr>
          <a:lstStyle/>
          <a:p>
            <a:pPr algn="ctr"/>
            <a:r>
              <a:rPr lang="en-US" sz="2000" b="1" dirty="0">
                <a:solidFill>
                  <a:srgbClr val="1F497D"/>
                </a:solidFill>
              </a:rPr>
              <a:t>STP</a:t>
            </a:r>
          </a:p>
          <a:p>
            <a:pPr algn="ctr"/>
            <a:r>
              <a:rPr lang="en-US" sz="2000" b="1" dirty="0">
                <a:solidFill>
                  <a:srgbClr val="1F497D"/>
                </a:solidFill>
              </a:rPr>
              <a:t>(Shielded Twisted Pair) </a:t>
            </a:r>
          </a:p>
        </p:txBody>
      </p:sp>
    </p:spTree>
    <p:extLst>
      <p:ext uri="{BB962C8B-B14F-4D97-AF65-F5344CB8AC3E}">
        <p14:creationId xmlns:p14="http://schemas.microsoft.com/office/powerpoint/2010/main" val="245324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64762"/>
            <a:ext cx="9720072" cy="1499616"/>
          </a:xfrm>
        </p:spPr>
        <p:txBody>
          <a:bodyPr>
            <a:normAutofit/>
          </a:bodyPr>
          <a:lstStyle/>
          <a:p>
            <a:pPr lvl="1" algn="l" rtl="0">
              <a:spcBef>
                <a:spcPct val="0"/>
              </a:spcBef>
            </a:pPr>
            <a:r>
              <a:rPr lang="en-US" sz="4400" kern="1200" dirty="0">
                <a:solidFill>
                  <a:schemeClr val="tx1"/>
                </a:solidFill>
                <a:latin typeface="+mj-lt"/>
                <a:ea typeface="Open Sans Semibold" panose="020B0706030804020204" pitchFamily="34" charset="0"/>
                <a:cs typeface="Open Sans Semibold" panose="020B0706030804020204" pitchFamily="34" charset="0"/>
              </a:rPr>
              <a:t>Twisted Pair Cable – </a:t>
            </a:r>
            <a:r>
              <a:rPr lang="en-US" sz="4400" kern="1200" dirty="0" err="1">
                <a:solidFill>
                  <a:schemeClr val="tx1"/>
                </a:solidFill>
                <a:latin typeface="+mj-lt"/>
                <a:ea typeface="Open Sans Semibold" panose="020B0706030804020204" pitchFamily="34" charset="0"/>
                <a:cs typeface="Open Sans Semibold" panose="020B0706030804020204" pitchFamily="34" charset="0"/>
              </a:rPr>
              <a:t>Cont</a:t>
            </a:r>
            <a:r>
              <a:rPr lang="en-US" sz="4400" kern="1200" dirty="0">
                <a:solidFill>
                  <a:schemeClr val="tx1"/>
                </a:solidFill>
                <a:latin typeface="+mj-lt"/>
                <a:ea typeface="Open Sans Semibold" panose="020B0706030804020204" pitchFamily="34" charset="0"/>
                <a:cs typeface="Open Sans Semibold" panose="020B0706030804020204" pitchFamily="34" charset="0"/>
              </a:rPr>
              <a:t>…</a:t>
            </a:r>
          </a:p>
        </p:txBody>
      </p:sp>
      <p:sp>
        <p:nvSpPr>
          <p:cNvPr id="3" name="Content Placeholder 2"/>
          <p:cNvSpPr>
            <a:spLocks noGrp="1"/>
          </p:cNvSpPr>
          <p:nvPr>
            <p:ph idx="1"/>
          </p:nvPr>
        </p:nvSpPr>
        <p:spPr>
          <a:xfrm>
            <a:off x="1024128" y="1460090"/>
            <a:ext cx="8081772" cy="5133148"/>
          </a:xfrm>
        </p:spPr>
        <p:txBody>
          <a:bodyPr>
            <a:normAutofit fontScale="85000" lnSpcReduction="20000"/>
          </a:bodyPr>
          <a:lstStyle/>
          <a:p>
            <a:pPr>
              <a:buClr>
                <a:schemeClr val="tx1"/>
              </a:buClr>
            </a:pPr>
            <a:r>
              <a:rPr lang="en-US" sz="2800" dirty="0">
                <a:solidFill>
                  <a:srgbClr val="C00000"/>
                </a:solidFill>
              </a:rPr>
              <a:t>UTP(Unshielded Twisted Pair): </a:t>
            </a:r>
            <a:r>
              <a:rPr lang="en-US" sz="2800" dirty="0"/>
              <a:t>UTP consists of two insulated copper wires twisted around one another. This type of cable has the ability to block interference and does not depend on a physical shield for this purpose.</a:t>
            </a:r>
          </a:p>
          <a:p>
            <a:pPr lvl="1"/>
            <a:r>
              <a:rPr lang="en-US" sz="2400" dirty="0"/>
              <a:t>Ordinary telephone wires</a:t>
            </a:r>
          </a:p>
          <a:p>
            <a:pPr lvl="1"/>
            <a:r>
              <a:rPr lang="en-US" sz="2400" dirty="0"/>
              <a:t>Less expensive</a:t>
            </a:r>
          </a:p>
          <a:p>
            <a:pPr lvl="1"/>
            <a:r>
              <a:rPr lang="en-US" sz="2400" dirty="0"/>
              <a:t>Weak immunity against noise &amp; interferences</a:t>
            </a:r>
          </a:p>
          <a:p>
            <a:pPr lvl="1"/>
            <a:r>
              <a:rPr lang="en-US" sz="2400" dirty="0"/>
              <a:t>Most used in two categories: Cat-3 &amp; Cat-5</a:t>
            </a:r>
          </a:p>
          <a:p>
            <a:pPr lvl="1"/>
            <a:r>
              <a:rPr lang="en-US" sz="2400" dirty="0"/>
              <a:t>Used in laboratory</a:t>
            </a:r>
          </a:p>
          <a:p>
            <a:pPr>
              <a:buClr>
                <a:schemeClr val="tx1"/>
              </a:buClr>
            </a:pPr>
            <a:r>
              <a:rPr lang="en-US" sz="2800" dirty="0">
                <a:solidFill>
                  <a:srgbClr val="C00000"/>
                </a:solidFill>
              </a:rPr>
              <a:t>STP(Shielded Twisted Pair) </a:t>
            </a:r>
          </a:p>
          <a:p>
            <a:pPr lvl="1"/>
            <a:r>
              <a:rPr lang="en-US" sz="2400" dirty="0"/>
              <a:t>An extra metallic shield on each pair</a:t>
            </a:r>
          </a:p>
          <a:p>
            <a:pPr lvl="1"/>
            <a:r>
              <a:rPr lang="en-US" sz="2400" dirty="0"/>
              <a:t>Relatively more expensive</a:t>
            </a:r>
          </a:p>
          <a:p>
            <a:pPr lvl="1"/>
            <a:r>
              <a:rPr lang="en-US" sz="2400" dirty="0"/>
              <a:t>Eliminates crosstalk</a:t>
            </a:r>
          </a:p>
          <a:p>
            <a:pPr lvl="1"/>
            <a:r>
              <a:rPr lang="en-US" sz="2400" dirty="0"/>
              <a:t>Better performance than UTP</a:t>
            </a:r>
          </a:p>
          <a:p>
            <a:pPr lvl="1"/>
            <a:r>
              <a:rPr lang="en-US" sz="2400" dirty="0"/>
              <a:t>Used in exterior network(outside of building).</a:t>
            </a:r>
          </a:p>
          <a:p>
            <a:pPr lvl="1"/>
            <a:r>
              <a:rPr lang="en-US" sz="2400" dirty="0"/>
              <a:t>The shielded twisted pair type of cable is most frequently used in extremely cold climates</a:t>
            </a:r>
            <a:endParaRPr lang="en-US" dirty="0"/>
          </a:p>
        </p:txBody>
      </p:sp>
      <p:pic>
        <p:nvPicPr>
          <p:cNvPr id="5" name="Picture 7"/>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t="-1"/>
          <a:stretch/>
        </p:blipFill>
        <p:spPr bwMode="auto">
          <a:xfrm>
            <a:off x="9353550" y="1014570"/>
            <a:ext cx="2247900" cy="183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 name="Picture 7"/>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1" t="-8009" r="-11429"/>
          <a:stretch/>
        </p:blipFill>
        <p:spPr bwMode="auto">
          <a:xfrm>
            <a:off x="9105900" y="4103023"/>
            <a:ext cx="2743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1572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4400" kern="1200" dirty="0">
                <a:solidFill>
                  <a:schemeClr val="tx1"/>
                </a:solidFill>
                <a:latin typeface="+mj-lt"/>
                <a:ea typeface="Open Sans Semibold" panose="020B0706030804020204" pitchFamily="34" charset="0"/>
                <a:cs typeface="Open Sans Semibold" panose="020B0706030804020204" pitchFamily="34" charset="0"/>
              </a:rPr>
              <a:t>Coaxial Cable </a:t>
            </a:r>
          </a:p>
        </p:txBody>
      </p:sp>
      <p:sp>
        <p:nvSpPr>
          <p:cNvPr id="3" name="Content Placeholder 2"/>
          <p:cNvSpPr>
            <a:spLocks noGrp="1"/>
          </p:cNvSpPr>
          <p:nvPr>
            <p:ph idx="1"/>
          </p:nvPr>
        </p:nvSpPr>
        <p:spPr/>
        <p:txBody>
          <a:bodyPr>
            <a:normAutofit fontScale="70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Outer conductor is braided shield</a:t>
            </a:r>
          </a:p>
          <a:p>
            <a:r>
              <a:rPr lang="en-US" dirty="0"/>
              <a:t>Inner conductor is solid metal</a:t>
            </a:r>
          </a:p>
          <a:p>
            <a:r>
              <a:rPr lang="en-US" dirty="0"/>
              <a:t>Separated by insulating material, and whole cover by plastic cover</a:t>
            </a:r>
          </a:p>
          <a:p>
            <a:r>
              <a:rPr lang="en-US" dirty="0"/>
              <a:t>Used in television, long distance telephone transmission</a:t>
            </a:r>
          </a:p>
          <a:p>
            <a:pPr lvl="0"/>
            <a:r>
              <a:rPr lang="en-US" dirty="0"/>
              <a:t>High </a:t>
            </a:r>
            <a:r>
              <a:rPr lang="en-IN" dirty="0"/>
              <a:t>bandwidth and excellent noise immunity</a:t>
            </a:r>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919780" y="1295400"/>
            <a:ext cx="52578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Callout 6"/>
          <p:cNvSpPr/>
          <p:nvPr/>
        </p:nvSpPr>
        <p:spPr>
          <a:xfrm>
            <a:off x="6096001" y="3186839"/>
            <a:ext cx="2492645" cy="610084"/>
          </a:xfrm>
          <a:prstGeom prst="wedgeEllipseCallout">
            <a:avLst>
              <a:gd name="adj1" fmla="val -22751"/>
              <a:gd name="adj2" fmla="val -17341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Outer conductor (shield)</a:t>
            </a:r>
          </a:p>
        </p:txBody>
      </p:sp>
      <p:sp>
        <p:nvSpPr>
          <p:cNvPr id="9" name="Oval Callout 8"/>
          <p:cNvSpPr/>
          <p:nvPr/>
        </p:nvSpPr>
        <p:spPr>
          <a:xfrm>
            <a:off x="5791201" y="990600"/>
            <a:ext cx="2070961" cy="429674"/>
          </a:xfrm>
          <a:prstGeom prst="wedgeEllipseCallout">
            <a:avLst>
              <a:gd name="adj1" fmla="val -53665"/>
              <a:gd name="adj2" fmla="val 6217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Oval Callout 9"/>
          <p:cNvSpPr/>
          <p:nvPr/>
        </p:nvSpPr>
        <p:spPr>
          <a:xfrm>
            <a:off x="5790878" y="990600"/>
            <a:ext cx="2070961" cy="429674"/>
          </a:xfrm>
          <a:prstGeom prst="wedgeEllipseCallout">
            <a:avLst>
              <a:gd name="adj1" fmla="val 54847"/>
              <a:gd name="adj2" fmla="val 11028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Insulator</a:t>
            </a:r>
          </a:p>
        </p:txBody>
      </p:sp>
      <p:sp>
        <p:nvSpPr>
          <p:cNvPr id="11" name="Oval Callout 10"/>
          <p:cNvSpPr/>
          <p:nvPr/>
        </p:nvSpPr>
        <p:spPr>
          <a:xfrm>
            <a:off x="8564106" y="2853626"/>
            <a:ext cx="1864317" cy="579249"/>
          </a:xfrm>
          <a:prstGeom prst="wedgeEllipseCallout">
            <a:avLst>
              <a:gd name="adj1" fmla="val -28969"/>
              <a:gd name="adj2" fmla="val -17595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Inner Conductor</a:t>
            </a:r>
          </a:p>
        </p:txBody>
      </p:sp>
      <p:sp>
        <p:nvSpPr>
          <p:cNvPr id="12" name="Oval Callout 11"/>
          <p:cNvSpPr/>
          <p:nvPr/>
        </p:nvSpPr>
        <p:spPr>
          <a:xfrm>
            <a:off x="2548181" y="3124845"/>
            <a:ext cx="2070961" cy="514351"/>
          </a:xfrm>
          <a:prstGeom prst="wedgeEllipseCallout">
            <a:avLst>
              <a:gd name="adj1" fmla="val 54099"/>
              <a:gd name="adj2" fmla="val -135311"/>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Plastic cover</a:t>
            </a:r>
          </a:p>
        </p:txBody>
      </p:sp>
    </p:spTree>
    <p:extLst>
      <p:ext uri="{BB962C8B-B14F-4D97-AF65-F5344CB8AC3E}">
        <p14:creationId xmlns:p14="http://schemas.microsoft.com/office/powerpoint/2010/main" val="235530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5ADE3AD2-657A-4606-A1D7-0D58889E2C7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1CD2C352-ADDA-4C12-8168-AFB16457DD72}" type="slidenum">
              <a:rPr lang="en-US" altLang="en-US" sz="2000" i="0" baseline="0">
                <a:latin typeface="Arial" panose="020B0604020202020204" pitchFamily="34" charset="0"/>
              </a:rPr>
              <a:pPr/>
              <a:t>11</a:t>
            </a:fld>
            <a:endParaRPr lang="en-US" altLang="en-US" sz="2000" i="0" baseline="0">
              <a:latin typeface="Arial" panose="020B0604020202020204" pitchFamily="34" charset="0"/>
            </a:endParaRPr>
          </a:p>
        </p:txBody>
      </p:sp>
      <p:sp>
        <p:nvSpPr>
          <p:cNvPr id="26627" name="Text Box 2">
            <a:extLst>
              <a:ext uri="{FF2B5EF4-FFF2-40B4-BE49-F238E27FC236}">
                <a16:creationId xmlns:a16="http://schemas.microsoft.com/office/drawing/2014/main" id="{F0D63E69-A269-4D73-ACC1-009595734535}"/>
              </a:ext>
            </a:extLst>
          </p:cNvPr>
          <p:cNvSpPr txBox="1">
            <a:spLocks noChangeArrowheads="1"/>
          </p:cNvSpPr>
          <p:nvPr/>
        </p:nvSpPr>
        <p:spPr bwMode="auto">
          <a:xfrm>
            <a:off x="1885951" y="1828800"/>
            <a:ext cx="467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Table 3.1  </a:t>
            </a:r>
            <a:r>
              <a:rPr lang="en-US" altLang="en-US" sz="2000" baseline="0"/>
              <a:t>Units of period and frequency</a:t>
            </a:r>
          </a:p>
        </p:txBody>
      </p:sp>
      <p:pic>
        <p:nvPicPr>
          <p:cNvPr id="26628" name="Picture 4">
            <a:extLst>
              <a:ext uri="{FF2B5EF4-FFF2-40B4-BE49-F238E27FC236}">
                <a16:creationId xmlns:a16="http://schemas.microsoft.com/office/drawing/2014/main" id="{F67AD056-293C-4D6D-BF5D-7FC5A669D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2327276"/>
            <a:ext cx="8601075"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sz="4400" dirty="0">
                <a:latin typeface="+mj-lt"/>
              </a:rPr>
              <a:t>Fiber Optic Cable</a:t>
            </a:r>
            <a:endParaRPr lang="en-US" sz="3200" dirty="0">
              <a:latin typeface="+mj-lt"/>
            </a:endParaRPr>
          </a:p>
        </p:txBody>
      </p:sp>
      <p:sp>
        <p:nvSpPr>
          <p:cNvPr id="3" name="Content Placeholder 2"/>
          <p:cNvSpPr>
            <a:spLocks noGrp="1"/>
          </p:cNvSpPr>
          <p:nvPr>
            <p:ph idx="1"/>
          </p:nvPr>
        </p:nvSpPr>
        <p:spPr>
          <a:xfrm>
            <a:off x="1024128" y="1769806"/>
            <a:ext cx="9720073" cy="4539554"/>
          </a:xfrm>
        </p:spPr>
        <p:txBody>
          <a:bodyPr/>
          <a:lstStyle/>
          <a:p>
            <a:pPr>
              <a:buFont typeface="Wingdings" panose="05000000000000000000" pitchFamily="2" charset="2"/>
              <a:buChar char="§"/>
            </a:pPr>
            <a:r>
              <a:rPr lang="en-US" dirty="0"/>
              <a:t>Glass or plastic core</a:t>
            </a:r>
          </a:p>
          <a:p>
            <a:pPr>
              <a:buFont typeface="Wingdings" panose="05000000000000000000" pitchFamily="2" charset="2"/>
              <a:buChar char="§"/>
            </a:pPr>
            <a:r>
              <a:rPr lang="en-US" dirty="0"/>
              <a:t>Laser or light emitting diode</a:t>
            </a:r>
          </a:p>
          <a:p>
            <a:pPr>
              <a:buFont typeface="Wingdings" panose="05000000000000000000" pitchFamily="2" charset="2"/>
              <a:buChar char="§"/>
            </a:pPr>
            <a:r>
              <a:rPr lang="en-US" dirty="0"/>
              <a:t>Small size &amp; weight</a:t>
            </a:r>
          </a:p>
          <a:p>
            <a:pPr>
              <a:buFont typeface="Wingdings" panose="05000000000000000000" pitchFamily="2" charset="2"/>
              <a:buChar char="§"/>
            </a:pPr>
            <a:r>
              <a:rPr lang="en-US" dirty="0"/>
              <a:t>Used in high bandwidth network</a:t>
            </a:r>
          </a:p>
          <a:p>
            <a:pPr>
              <a:buFont typeface="Wingdings" panose="05000000000000000000" pitchFamily="2" charset="2"/>
              <a:buChar char="§"/>
            </a:pPr>
            <a:r>
              <a:rPr lang="en-US" dirty="0"/>
              <a:t>High data rate &amp; lower attenuation</a:t>
            </a:r>
          </a:p>
          <a:p>
            <a:pPr fontAlgn="base">
              <a:buFont typeface="Wingdings" panose="05000000000000000000" pitchFamily="2" charset="2"/>
              <a:buChar char="§"/>
            </a:pPr>
            <a:r>
              <a:rPr lang="en-US" dirty="0"/>
              <a:t>High cost</a:t>
            </a:r>
          </a:p>
          <a:p>
            <a:pPr fontAlgn="base">
              <a:buFont typeface="Wingdings" panose="05000000000000000000" pitchFamily="2" charset="2"/>
              <a:buChar char="§"/>
            </a:pPr>
            <a:r>
              <a:rPr lang="en-US" dirty="0"/>
              <a:t>Fragile</a:t>
            </a:r>
          </a:p>
          <a:p>
            <a:endParaRPr lang="en-US" dirty="0"/>
          </a:p>
          <a:p>
            <a:endParaRPr lang="en-US" dirty="0"/>
          </a:p>
        </p:txBody>
      </p:sp>
      <p:pic>
        <p:nvPicPr>
          <p:cNvPr id="4" name="Picture 6"/>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524533" y="4765784"/>
            <a:ext cx="7149286" cy="136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076" name="Picture 4" descr="Related image"/>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a:ext>
            </a:extLst>
          </a:blip>
          <a:srcRect/>
          <a:stretch>
            <a:fillRect/>
          </a:stretch>
        </p:blipFill>
        <p:spPr bwMode="auto">
          <a:xfrm>
            <a:off x="6626679" y="1143001"/>
            <a:ext cx="3657600" cy="2059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13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Unguided Media</a:t>
            </a:r>
          </a:p>
        </p:txBody>
      </p:sp>
      <p:sp>
        <p:nvSpPr>
          <p:cNvPr id="3" name="Content Placeholder 2"/>
          <p:cNvSpPr>
            <a:spLocks noGrp="1"/>
          </p:cNvSpPr>
          <p:nvPr>
            <p:ph idx="1"/>
          </p:nvPr>
        </p:nvSpPr>
        <p:spPr/>
        <p:txBody>
          <a:bodyPr>
            <a:normAutofit/>
          </a:bodyPr>
          <a:lstStyle/>
          <a:p>
            <a:pPr lvl="0" algn="just"/>
            <a:r>
              <a:rPr lang="en-IN" dirty="0">
                <a:latin typeface="+mn-lt"/>
              </a:rPr>
              <a:t>Unguided media transmit electromagnetic waves without using a physical conductor. </a:t>
            </a:r>
          </a:p>
          <a:p>
            <a:pPr lvl="0" algn="just"/>
            <a:r>
              <a:rPr lang="en-US" b="1" dirty="0"/>
              <a:t>The signal is broadcasted through air, Less Secure, Used for larger distances</a:t>
            </a:r>
            <a:endParaRPr lang="en-IN" b="1" dirty="0"/>
          </a:p>
          <a:p>
            <a:pPr lvl="0" algn="just"/>
            <a:r>
              <a:rPr lang="en-IN" dirty="0">
                <a:latin typeface="+mn-lt"/>
              </a:rPr>
              <a:t>This type of communication is often referred to as </a:t>
            </a:r>
            <a:r>
              <a:rPr lang="en-IN" dirty="0">
                <a:solidFill>
                  <a:srgbClr val="C00000"/>
                </a:solidFill>
                <a:latin typeface="+mn-lt"/>
              </a:rPr>
              <a:t>wireless</a:t>
            </a:r>
            <a:r>
              <a:rPr lang="en-IN" dirty="0">
                <a:latin typeface="+mn-lt"/>
              </a:rPr>
              <a:t> communication.</a:t>
            </a:r>
            <a:endParaRPr lang="en-US" dirty="0">
              <a:latin typeface="+mn-lt"/>
            </a:endParaRPr>
          </a:p>
          <a:p>
            <a:pPr marL="857250" lvl="1" indent="-457200" algn="just">
              <a:buFont typeface="+mj-lt"/>
              <a:buAutoNum type="arabicPeriod"/>
            </a:pPr>
            <a:r>
              <a:rPr lang="en-US" altLang="en-US" dirty="0">
                <a:latin typeface="+mn-lt"/>
              </a:rPr>
              <a:t>Radio wave</a:t>
            </a:r>
          </a:p>
          <a:p>
            <a:pPr marL="857250" lvl="1" indent="-457200" algn="just">
              <a:buFont typeface="+mj-lt"/>
              <a:buAutoNum type="arabicPeriod"/>
            </a:pPr>
            <a:r>
              <a:rPr lang="en-US" altLang="en-US" dirty="0">
                <a:latin typeface="+mn-lt"/>
              </a:rPr>
              <a:t>Microwave</a:t>
            </a:r>
          </a:p>
          <a:p>
            <a:pPr marL="857250" lvl="1" indent="-457200" algn="just">
              <a:buFont typeface="+mj-lt"/>
              <a:buAutoNum type="arabicPeriod"/>
            </a:pPr>
            <a:r>
              <a:rPr lang="en-US" altLang="en-US" dirty="0">
                <a:latin typeface="+mn-lt"/>
              </a:rPr>
              <a:t>Infrared Wave</a:t>
            </a:r>
          </a:p>
        </p:txBody>
      </p:sp>
    </p:spTree>
    <p:extLst>
      <p:ext uri="{BB962C8B-B14F-4D97-AF65-F5344CB8AC3E}">
        <p14:creationId xmlns:p14="http://schemas.microsoft.com/office/powerpoint/2010/main" val="185718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 wave</a:t>
            </a:r>
          </a:p>
        </p:txBody>
      </p:sp>
      <p:sp>
        <p:nvSpPr>
          <p:cNvPr id="3" name="Content Placeholder 2"/>
          <p:cNvSpPr>
            <a:spLocks noGrp="1"/>
          </p:cNvSpPr>
          <p:nvPr>
            <p:ph idx="1"/>
          </p:nvPr>
        </p:nvSpPr>
        <p:spPr>
          <a:xfrm>
            <a:off x="1024128" y="2084832"/>
            <a:ext cx="5751769" cy="4023360"/>
          </a:xfrm>
        </p:spPr>
        <p:txBody>
          <a:bodyPr>
            <a:normAutofit fontScale="85000" lnSpcReduction="20000"/>
          </a:bodyPr>
          <a:lstStyle/>
          <a:p>
            <a:r>
              <a:rPr lang="en-US" dirty="0"/>
              <a:t>These are easy to generate and can penetrate through buildings. </a:t>
            </a:r>
          </a:p>
          <a:p>
            <a:r>
              <a:rPr lang="en-US" dirty="0"/>
              <a:t>The sending and receiving antennas need not be aligned. Frequency Range:3KHz – 1GHz. </a:t>
            </a:r>
          </a:p>
          <a:p>
            <a:r>
              <a:rPr lang="en-US" dirty="0"/>
              <a:t>AM and FM radios and cordless phones use Radio waves for transmission. </a:t>
            </a:r>
          </a:p>
          <a:p>
            <a:endParaRPr lang="en-US" dirty="0"/>
          </a:p>
          <a:p>
            <a:pPr>
              <a:buFont typeface="Wingdings" panose="05000000000000000000" pitchFamily="2" charset="2"/>
              <a:buChar char="§"/>
            </a:pPr>
            <a:r>
              <a:rPr lang="en-US" dirty="0"/>
              <a:t>Highly regulated</a:t>
            </a:r>
          </a:p>
          <a:p>
            <a:pPr>
              <a:buClr>
                <a:schemeClr val="tx1"/>
              </a:buClr>
              <a:buFont typeface="Wingdings" panose="05000000000000000000" pitchFamily="2" charset="2"/>
              <a:buChar char="§"/>
            </a:pPr>
            <a:r>
              <a:rPr lang="en-US" dirty="0">
                <a:solidFill>
                  <a:srgbClr val="C00000"/>
                </a:solidFill>
              </a:rPr>
              <a:t>Omni</a:t>
            </a:r>
            <a:r>
              <a:rPr lang="en-US" dirty="0"/>
              <a:t> directional antennas</a:t>
            </a:r>
          </a:p>
          <a:p>
            <a:pPr>
              <a:buFont typeface="Wingdings" panose="05000000000000000000" pitchFamily="2" charset="2"/>
              <a:buChar char="§"/>
            </a:pPr>
            <a:r>
              <a:rPr lang="en-US" dirty="0"/>
              <a:t>Radio waves are used for </a:t>
            </a:r>
            <a:r>
              <a:rPr lang="en-US" dirty="0">
                <a:solidFill>
                  <a:srgbClr val="C00000"/>
                </a:solidFill>
              </a:rPr>
              <a:t>multicast</a:t>
            </a:r>
            <a:r>
              <a:rPr lang="en-US" dirty="0"/>
              <a:t> communications, such as radio and television, and paging systems</a:t>
            </a:r>
          </a:p>
          <a:p>
            <a:pPr>
              <a:buFont typeface="Wingdings" panose="05000000000000000000" pitchFamily="2" charset="2"/>
              <a:buChar char="§"/>
            </a:pPr>
            <a:r>
              <a:rPr lang="en-US" dirty="0"/>
              <a:t>Penetrate through walls</a:t>
            </a:r>
          </a:p>
          <a:p>
            <a:endParaRPr lang="en-US" dirty="0"/>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b="7841"/>
          <a:stretch/>
        </p:blipFill>
        <p:spPr>
          <a:xfrm>
            <a:off x="6775897" y="457200"/>
            <a:ext cx="4620921" cy="2971800"/>
          </a:xfrm>
          <a:prstGeom prst="rect">
            <a:avLst/>
          </a:prstGeom>
        </p:spPr>
      </p:pic>
      <p:pic>
        <p:nvPicPr>
          <p:cNvPr id="6" name="Picture 5">
            <a:extLst>
              <a:ext uri="{FF2B5EF4-FFF2-40B4-BE49-F238E27FC236}">
                <a16:creationId xmlns:a16="http://schemas.microsoft.com/office/drawing/2014/main" id="{FBE6E056-D79C-49AD-A673-C31CED322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6662" y="3921440"/>
            <a:ext cx="4000156" cy="2186752"/>
          </a:xfrm>
          <a:prstGeom prst="rect">
            <a:avLst/>
          </a:prstGeom>
        </p:spPr>
      </p:pic>
    </p:spTree>
    <p:extLst>
      <p:ext uri="{BB962C8B-B14F-4D97-AF65-F5344CB8AC3E}">
        <p14:creationId xmlns:p14="http://schemas.microsoft.com/office/powerpoint/2010/main" val="187151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170" y="358384"/>
            <a:ext cx="9720072" cy="1499616"/>
          </a:xfrm>
        </p:spPr>
        <p:txBody>
          <a:bodyPr/>
          <a:lstStyle/>
          <a:p>
            <a:r>
              <a:rPr lang="en-US" dirty="0"/>
              <a:t>Microwave</a:t>
            </a:r>
          </a:p>
        </p:txBody>
      </p:sp>
      <p:sp>
        <p:nvSpPr>
          <p:cNvPr id="3" name="Content Placeholder 2"/>
          <p:cNvSpPr>
            <a:spLocks noGrp="1"/>
          </p:cNvSpPr>
          <p:nvPr>
            <p:ph idx="1"/>
          </p:nvPr>
        </p:nvSpPr>
        <p:spPr>
          <a:xfrm>
            <a:off x="1087169" y="1308454"/>
            <a:ext cx="9720073" cy="4023360"/>
          </a:xfrm>
        </p:spPr>
        <p:txBody>
          <a:bodyPr/>
          <a:lstStyle/>
          <a:p>
            <a:pPr algn="just"/>
            <a:r>
              <a:rPr lang="en-US" dirty="0"/>
              <a:t>It is a line of sight transmission i.e. the sending and receiving antennas need to be properly aligned with each other. </a:t>
            </a:r>
            <a:r>
              <a:rPr lang="en-US" b="1" dirty="0"/>
              <a:t>The distance covered by the signal is directly proportional to the height of the antenna</a:t>
            </a:r>
            <a:r>
              <a:rPr lang="en-US" dirty="0"/>
              <a:t>. Frequency Range:1GHz – 300GHz. These are majorly used for </a:t>
            </a:r>
            <a:r>
              <a:rPr lang="en-US" b="1" dirty="0"/>
              <a:t>mobile phone communication </a:t>
            </a:r>
            <a:r>
              <a:rPr lang="en-US" dirty="0"/>
              <a:t>and </a:t>
            </a:r>
            <a:r>
              <a:rPr lang="en-US" b="1" dirty="0"/>
              <a:t>television distribution</a:t>
            </a:r>
            <a:r>
              <a:rPr lang="en-US" dirty="0"/>
              <a:t>. </a:t>
            </a:r>
          </a:p>
          <a:p>
            <a:pPr algn="just"/>
            <a:r>
              <a:rPr lang="en-US" dirty="0"/>
              <a:t>Use </a:t>
            </a:r>
            <a:r>
              <a:rPr lang="en-US" dirty="0">
                <a:solidFill>
                  <a:srgbClr val="C00000"/>
                </a:solidFill>
              </a:rPr>
              <a:t>directional</a:t>
            </a:r>
            <a:r>
              <a:rPr lang="en-US" dirty="0"/>
              <a:t> antennas - point to point line of sight communications</a:t>
            </a:r>
          </a:p>
          <a:p>
            <a:pPr algn="just"/>
            <a:r>
              <a:rPr lang="en-US" dirty="0"/>
              <a:t>Used for </a:t>
            </a:r>
            <a:r>
              <a:rPr lang="en-US" dirty="0">
                <a:solidFill>
                  <a:srgbClr val="C00000"/>
                </a:solidFill>
              </a:rPr>
              <a:t>unicast</a:t>
            </a:r>
            <a:r>
              <a:rPr lang="en-US" dirty="0"/>
              <a:t> communication such as cellular telephones, satellite networks</a:t>
            </a:r>
          </a:p>
          <a:p>
            <a:pPr algn="just"/>
            <a:r>
              <a:rPr lang="en-US" dirty="0"/>
              <a:t>Higher frequency ranges cannot efficiently penetrate walls</a:t>
            </a:r>
          </a:p>
          <a:p>
            <a:endParaRPr lang="en-US" dirty="0"/>
          </a:p>
        </p:txBody>
      </p:sp>
      <p:pic>
        <p:nvPicPr>
          <p:cNvPr id="4" name="Picture 6"/>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768123" y="4424607"/>
            <a:ext cx="4369526" cy="2075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 name="Picture 2" descr="Related imag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025446" y="4424607"/>
            <a:ext cx="336176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05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Infrared wave</a:t>
            </a:r>
          </a:p>
        </p:txBody>
      </p:sp>
      <p:sp>
        <p:nvSpPr>
          <p:cNvPr id="3" name="Content Placeholder 2"/>
          <p:cNvSpPr>
            <a:spLocks noGrp="1"/>
          </p:cNvSpPr>
          <p:nvPr>
            <p:ph idx="1"/>
          </p:nvPr>
        </p:nvSpPr>
        <p:spPr/>
        <p:txBody>
          <a:bodyPr/>
          <a:lstStyle/>
          <a:p>
            <a:pPr algn="just"/>
            <a:r>
              <a:rPr lang="en-US" dirty="0"/>
              <a:t>Infrared signals can be used for </a:t>
            </a:r>
            <a:r>
              <a:rPr lang="en-US" dirty="0">
                <a:solidFill>
                  <a:srgbClr val="C00000"/>
                </a:solidFill>
              </a:rPr>
              <a:t>short-range</a:t>
            </a:r>
            <a:r>
              <a:rPr lang="en-US" dirty="0"/>
              <a:t> communication in a closed area using line-of-sight propagation</a:t>
            </a:r>
          </a:p>
          <a:p>
            <a:pPr lvl="0" algn="just"/>
            <a:r>
              <a:rPr lang="en-IN" dirty="0"/>
              <a:t>Used on televisions, VCRs, and stereos all use infrared communication. </a:t>
            </a:r>
            <a:endParaRPr lang="en-US" dirty="0"/>
          </a:p>
          <a:p>
            <a:pPr lvl="0"/>
            <a:r>
              <a:rPr lang="en-IN" dirty="0"/>
              <a:t>Relatively directional</a:t>
            </a:r>
          </a:p>
          <a:p>
            <a:pPr lvl="0"/>
            <a:r>
              <a:rPr lang="en-IN" dirty="0"/>
              <a:t>Cheap, easy to build but they do not pass through solid objects</a:t>
            </a:r>
            <a:endParaRPr lang="en-US" dirty="0"/>
          </a:p>
          <a:p>
            <a:endParaRPr lang="en-US" dirty="0"/>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461781" y="3715847"/>
            <a:ext cx="3329245" cy="2556937"/>
          </a:xfrm>
          <a:prstGeom prst="rect">
            <a:avLst/>
          </a:prstGeom>
        </p:spPr>
      </p:pic>
    </p:spTree>
    <p:extLst>
      <p:ext uri="{BB962C8B-B14F-4D97-AF65-F5344CB8AC3E}">
        <p14:creationId xmlns:p14="http://schemas.microsoft.com/office/powerpoint/2010/main" val="423378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EBC60-2FD3-494B-AFC3-971D7F57EF2D}"/>
              </a:ext>
            </a:extLst>
          </p:cNvPr>
          <p:cNvSpPr>
            <a:spLocks noGrp="1"/>
          </p:cNvSpPr>
          <p:nvPr>
            <p:ph type="title"/>
          </p:nvPr>
        </p:nvSpPr>
        <p:spPr>
          <a:xfrm>
            <a:off x="4295758" y="2798064"/>
            <a:ext cx="3176811" cy="1499616"/>
          </a:xfrm>
        </p:spPr>
        <p:txBody>
          <a:bodyPr/>
          <a:lstStyle/>
          <a:p>
            <a:r>
              <a:rPr lang="en-US" dirty="0"/>
              <a:t>Thank You</a:t>
            </a:r>
          </a:p>
        </p:txBody>
      </p:sp>
      <p:sp>
        <p:nvSpPr>
          <p:cNvPr id="3" name="Content Placeholder 2">
            <a:extLst>
              <a:ext uri="{FF2B5EF4-FFF2-40B4-BE49-F238E27FC236}">
                <a16:creationId xmlns:a16="http://schemas.microsoft.com/office/drawing/2014/main" id="{DB0BDE4B-9828-4EAC-8E18-7BE474755A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585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4" name="Rectangle 15">
            <a:extLst>
              <a:ext uri="{FF2B5EF4-FFF2-40B4-BE49-F238E27FC236}">
                <a16:creationId xmlns:a16="http://schemas.microsoft.com/office/drawing/2014/main" id="{FF06E546-D223-4471-85B3-EF1B6973D872}"/>
              </a:ext>
            </a:extLst>
          </p:cNvPr>
          <p:cNvSpPr>
            <a:spLocks noGrp="1" noChangeArrowheads="1"/>
          </p:cNvSpPr>
          <p:nvPr>
            <p:ph type="title"/>
          </p:nvPr>
        </p:nvSpPr>
        <p:spPr>
          <a:xfrm>
            <a:off x="2547938" y="433389"/>
            <a:ext cx="7391400" cy="1143000"/>
          </a:xfrm>
        </p:spPr>
        <p:txBody>
          <a:bodyPr>
            <a:normAutofit fontScale="90000"/>
          </a:bodyPr>
          <a:lstStyle/>
          <a:p>
            <a:pPr eaLnBrk="1" hangingPunct="1"/>
            <a:r>
              <a:rPr lang="en-US" altLang="en-US" dirty="0"/>
              <a:t>Bandwidth and Signal Frequency</a:t>
            </a:r>
          </a:p>
        </p:txBody>
      </p:sp>
      <p:sp>
        <p:nvSpPr>
          <p:cNvPr id="67595" name="Rectangle 16">
            <a:extLst>
              <a:ext uri="{FF2B5EF4-FFF2-40B4-BE49-F238E27FC236}">
                <a16:creationId xmlns:a16="http://schemas.microsoft.com/office/drawing/2014/main" id="{790E32C8-A2C9-4804-BBBB-7E10A46C31F7}"/>
              </a:ext>
            </a:extLst>
          </p:cNvPr>
          <p:cNvSpPr>
            <a:spLocks noGrp="1" noChangeArrowheads="1"/>
          </p:cNvSpPr>
          <p:nvPr>
            <p:ph idx="1"/>
          </p:nvPr>
        </p:nvSpPr>
        <p:spPr>
          <a:xfrm>
            <a:off x="1966914" y="1808163"/>
            <a:ext cx="7391400" cy="4114800"/>
          </a:xfrm>
        </p:spPr>
        <p:txBody>
          <a:bodyPr/>
          <a:lstStyle/>
          <a:p>
            <a:pPr eaLnBrk="1" hangingPunct="1"/>
            <a:r>
              <a:rPr lang="en-US" altLang="en-US" dirty="0"/>
              <a:t>The bandwidth of a composite signal is the </a:t>
            </a:r>
            <a:r>
              <a:rPr lang="en-US" altLang="en-US" dirty="0">
                <a:solidFill>
                  <a:schemeClr val="hlink"/>
                </a:solidFill>
              </a:rPr>
              <a:t>difference</a:t>
            </a:r>
            <a:r>
              <a:rPr lang="en-US" altLang="en-US" dirty="0"/>
              <a:t> between the highest and the lowest frequencies contained in that signal.</a:t>
            </a:r>
          </a:p>
          <a:p>
            <a:pPr eaLnBrk="1" hangingPunct="1"/>
            <a:endParaRPr lang="en-US" altLang="en-US" dirty="0"/>
          </a:p>
        </p:txBody>
      </p:sp>
      <p:sp>
        <p:nvSpPr>
          <p:cNvPr id="67586" name="Slide Number Placeholder 3">
            <a:extLst>
              <a:ext uri="{FF2B5EF4-FFF2-40B4-BE49-F238E27FC236}">
                <a16:creationId xmlns:a16="http://schemas.microsoft.com/office/drawing/2014/main" id="{C8950297-2589-44BA-A18A-7D33EEDAD51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D18F08EA-E336-4955-8193-7D3662107BB9}" type="slidenum">
              <a:rPr lang="en-US" altLang="en-US" sz="2000" i="0" baseline="0">
                <a:latin typeface="Arial" panose="020B0604020202020204" pitchFamily="34" charset="0"/>
              </a:rPr>
              <a:pPr/>
              <a:t>12</a:t>
            </a:fld>
            <a:endParaRPr lang="en-US" altLang="en-US" sz="2000" i="0" baseline="0">
              <a:latin typeface="Arial" panose="020B0604020202020204" pitchFamily="34" charset="0"/>
            </a:endParaRPr>
          </a:p>
        </p:txBody>
      </p:sp>
      <p:sp>
        <p:nvSpPr>
          <p:cNvPr id="67587" name="Rectangle 2">
            <a:extLst>
              <a:ext uri="{FF2B5EF4-FFF2-40B4-BE49-F238E27FC236}">
                <a16:creationId xmlns:a16="http://schemas.microsoft.com/office/drawing/2014/main" id="{EB7468F2-7007-46A5-ABE4-B635BD85656B}"/>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7588" name="Rectangle 3">
            <a:extLst>
              <a:ext uri="{FF2B5EF4-FFF2-40B4-BE49-F238E27FC236}">
                <a16:creationId xmlns:a16="http://schemas.microsoft.com/office/drawing/2014/main" id="{37D3065B-F522-4A0A-BB2C-5E99B4318DA2}"/>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7589" name="Rectangle 4">
            <a:extLst>
              <a:ext uri="{FF2B5EF4-FFF2-40B4-BE49-F238E27FC236}">
                <a16:creationId xmlns:a16="http://schemas.microsoft.com/office/drawing/2014/main" id="{30372E5D-4C30-4DEC-AB88-773126B9F7C1}"/>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7590" name="Rectangle 5">
            <a:extLst>
              <a:ext uri="{FF2B5EF4-FFF2-40B4-BE49-F238E27FC236}">
                <a16:creationId xmlns:a16="http://schemas.microsoft.com/office/drawing/2014/main" id="{2D16734A-D0E4-41CD-AF1B-72323501A0D5}"/>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7591" name="Rectangle 6">
            <a:extLst>
              <a:ext uri="{FF2B5EF4-FFF2-40B4-BE49-F238E27FC236}">
                <a16:creationId xmlns:a16="http://schemas.microsoft.com/office/drawing/2014/main" id="{BC4DCCE7-C98F-4E1F-AF11-395F8117DE2D}"/>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7592" name="Rectangle 7">
            <a:extLst>
              <a:ext uri="{FF2B5EF4-FFF2-40B4-BE49-F238E27FC236}">
                <a16:creationId xmlns:a16="http://schemas.microsoft.com/office/drawing/2014/main" id="{AA91F266-EAFE-43DB-BE63-53706576A4FC}"/>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7593" name="Rectangle 8">
            <a:extLst>
              <a:ext uri="{FF2B5EF4-FFF2-40B4-BE49-F238E27FC236}">
                <a16:creationId xmlns:a16="http://schemas.microsoft.com/office/drawing/2014/main" id="{F9F5E261-866C-4AFA-9E10-7F79A75EADEE}"/>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pic>
        <p:nvPicPr>
          <p:cNvPr id="12" name="Picture 6">
            <a:extLst>
              <a:ext uri="{FF2B5EF4-FFF2-40B4-BE49-F238E27FC236}">
                <a16:creationId xmlns:a16="http://schemas.microsoft.com/office/drawing/2014/main" id="{C8AB0FA9-2C66-4842-8EB3-3A340063A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510" y="2681287"/>
            <a:ext cx="7103993" cy="333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AD3AE5D6-C4D5-4CEA-8F54-1C8904D5D1AF}"/>
              </a:ext>
            </a:extLst>
          </p:cNvPr>
          <p:cNvSpPr>
            <a:spLocks noGrp="1"/>
          </p:cNvSpPr>
          <p:nvPr>
            <p:ph type="sldNum" sz="quarter" idx="12"/>
          </p:nvPr>
        </p:nvSpPr>
        <p:spPr/>
        <p:txBody>
          <a:bodyPr/>
          <a:lstStyle/>
          <a:p>
            <a:r>
              <a:rPr lang="en-US" altLang="en-US"/>
              <a:t>3.</a:t>
            </a:r>
            <a:fld id="{28D68338-457B-42E4-A780-5502977E4EEC}" type="slidenum">
              <a:rPr lang="en-US" altLang="en-US"/>
              <a:pPr/>
              <a:t>13</a:t>
            </a:fld>
            <a:endParaRPr lang="en-US" altLang="en-US"/>
          </a:p>
        </p:txBody>
      </p:sp>
      <p:sp>
        <p:nvSpPr>
          <p:cNvPr id="800770" name="Rectangle 2">
            <a:extLst>
              <a:ext uri="{FF2B5EF4-FFF2-40B4-BE49-F238E27FC236}">
                <a16:creationId xmlns:a16="http://schemas.microsoft.com/office/drawing/2014/main" id="{033A8E85-0A69-4F8A-A248-D427B6C9861F}"/>
              </a:ext>
            </a:extLst>
          </p:cNvPr>
          <p:cNvSpPr>
            <a:spLocks noChangeArrowheads="1"/>
          </p:cNvSpPr>
          <p:nvPr/>
        </p:nvSpPr>
        <p:spPr bwMode="auto">
          <a:xfrm>
            <a:off x="1333500" y="660976"/>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800771" name="Text Box 3">
            <a:extLst>
              <a:ext uri="{FF2B5EF4-FFF2-40B4-BE49-F238E27FC236}">
                <a16:creationId xmlns:a16="http://schemas.microsoft.com/office/drawing/2014/main" id="{D6DAABA3-3A60-4888-ADB1-528635642613}"/>
              </a:ext>
            </a:extLst>
          </p:cNvPr>
          <p:cNvSpPr txBox="1">
            <a:spLocks noChangeArrowheads="1"/>
          </p:cNvSpPr>
          <p:nvPr/>
        </p:nvSpPr>
        <p:spPr bwMode="auto">
          <a:xfrm>
            <a:off x="1608938" y="787688"/>
            <a:ext cx="44870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3-3   DIGITAL SIGNALS</a:t>
            </a:r>
          </a:p>
        </p:txBody>
      </p:sp>
      <p:sp>
        <p:nvSpPr>
          <p:cNvPr id="800772" name="Text Box 4">
            <a:extLst>
              <a:ext uri="{FF2B5EF4-FFF2-40B4-BE49-F238E27FC236}">
                <a16:creationId xmlns:a16="http://schemas.microsoft.com/office/drawing/2014/main" id="{27C68118-4335-4383-AC4B-FCE10583BDF0}"/>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800773" name="Rectangle 5">
            <a:extLst>
              <a:ext uri="{FF2B5EF4-FFF2-40B4-BE49-F238E27FC236}">
                <a16:creationId xmlns:a16="http://schemas.microsoft.com/office/drawing/2014/main" id="{97A53A2B-30D5-4C5D-ACF4-1370DFAA3E0A}"/>
              </a:ext>
            </a:extLst>
          </p:cNvPr>
          <p:cNvSpPr>
            <a:spLocks noChangeArrowheads="1"/>
          </p:cNvSpPr>
          <p:nvPr/>
        </p:nvSpPr>
        <p:spPr bwMode="auto">
          <a:xfrm>
            <a:off x="1600200" y="1733996"/>
            <a:ext cx="8610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dirty="0">
                <a:effectLst>
                  <a:outerShdw blurRad="38100" dist="38100" dir="2700000" algn="tl">
                    <a:srgbClr val="C0C0C0"/>
                  </a:outerShdw>
                </a:effectLst>
              </a:rPr>
              <a:t>In addition to being represented by an analog signal, information can also be represented by a </a:t>
            </a:r>
            <a:r>
              <a:rPr lang="en-US" altLang="en-US" dirty="0">
                <a:solidFill>
                  <a:schemeClr val="hlink"/>
                </a:solidFill>
                <a:effectLst>
                  <a:outerShdw blurRad="38100" dist="38100" dir="2700000" algn="tl">
                    <a:srgbClr val="C0C0C0"/>
                  </a:outerShdw>
                </a:effectLst>
              </a:rPr>
              <a:t>digital signal</a:t>
            </a:r>
            <a:r>
              <a:rPr lang="en-US" altLang="en-US" dirty="0">
                <a:effectLst>
                  <a:outerShdw blurRad="38100" dist="38100" dir="2700000" algn="tl">
                    <a:srgbClr val="C0C0C0"/>
                  </a:outerShdw>
                </a:effectLst>
              </a:rPr>
              <a:t>. </a:t>
            </a:r>
          </a:p>
          <a:p>
            <a:pPr algn="just" eaLnBrk="1" hangingPunct="1"/>
            <a:r>
              <a:rPr lang="en-US" altLang="en-US" dirty="0">
                <a:effectLst>
                  <a:outerShdw blurRad="38100" dist="38100" dir="2700000" algn="tl">
                    <a:srgbClr val="C0C0C0"/>
                  </a:outerShdw>
                </a:effectLst>
              </a:rPr>
              <a:t>For example, a 1 can be encoded as a positive voltage and a 0 as zero voltage. A digital signal can have more than two levels. In this case, we can send more than 1 bit for each level.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2FA0B354-74B3-4780-B051-D7FF1AD6B265}"/>
              </a:ext>
            </a:extLst>
          </p:cNvPr>
          <p:cNvSpPr>
            <a:spLocks noGrp="1"/>
          </p:cNvSpPr>
          <p:nvPr>
            <p:ph type="sldNum" sz="quarter" idx="12"/>
          </p:nvPr>
        </p:nvSpPr>
        <p:spPr/>
        <p:txBody>
          <a:bodyPr/>
          <a:lstStyle/>
          <a:p>
            <a:r>
              <a:rPr lang="en-US" altLang="en-US"/>
              <a:t>3.</a:t>
            </a:r>
            <a:fld id="{4CF171F2-44B2-4F6F-98CC-8C4C38893A01}" type="slidenum">
              <a:rPr lang="en-US" altLang="en-US"/>
              <a:pPr/>
              <a:t>14</a:t>
            </a:fld>
            <a:endParaRPr lang="en-US" altLang="en-US"/>
          </a:p>
        </p:txBody>
      </p:sp>
      <p:sp>
        <p:nvSpPr>
          <p:cNvPr id="693250" name="Line 2">
            <a:extLst>
              <a:ext uri="{FF2B5EF4-FFF2-40B4-BE49-F238E27FC236}">
                <a16:creationId xmlns:a16="http://schemas.microsoft.com/office/drawing/2014/main" id="{20DE43E2-D471-47F2-83F9-D96FA2EB6B1F}"/>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3251" name="Line 3">
            <a:extLst>
              <a:ext uri="{FF2B5EF4-FFF2-40B4-BE49-F238E27FC236}">
                <a16:creationId xmlns:a16="http://schemas.microsoft.com/office/drawing/2014/main" id="{4A204D5E-9DD6-451E-810B-5E7FBFC1161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3252" name="Text Box 4">
            <a:extLst>
              <a:ext uri="{FF2B5EF4-FFF2-40B4-BE49-F238E27FC236}">
                <a16:creationId xmlns:a16="http://schemas.microsoft.com/office/drawing/2014/main" id="{B5648B16-8892-4492-988E-74638384D3C2}"/>
              </a:ext>
            </a:extLst>
          </p:cNvPr>
          <p:cNvSpPr txBox="1">
            <a:spLocks noChangeArrowheads="1"/>
          </p:cNvSpPr>
          <p:nvPr/>
        </p:nvSpPr>
        <p:spPr bwMode="auto">
          <a:xfrm>
            <a:off x="1828801" y="228600"/>
            <a:ext cx="8061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3.16  </a:t>
            </a:r>
            <a:r>
              <a:rPr lang="en-US" altLang="en-US" sz="2000"/>
              <a:t>Two digital signals: one with two signal levels and the other</a:t>
            </a:r>
            <a:br>
              <a:rPr lang="en-US" altLang="en-US" sz="2000"/>
            </a:br>
            <a:r>
              <a:rPr lang="en-US" altLang="en-US" sz="2000"/>
              <a:t>                          with four signal levels</a:t>
            </a:r>
          </a:p>
        </p:txBody>
      </p:sp>
      <p:sp>
        <p:nvSpPr>
          <p:cNvPr id="693253" name="Line 5">
            <a:extLst>
              <a:ext uri="{FF2B5EF4-FFF2-40B4-BE49-F238E27FC236}">
                <a16:creationId xmlns:a16="http://schemas.microsoft.com/office/drawing/2014/main" id="{51DF93CE-D47E-4E02-A9C0-1870344005AF}"/>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93255" name="Picture 7">
            <a:extLst>
              <a:ext uri="{FF2B5EF4-FFF2-40B4-BE49-F238E27FC236}">
                <a16:creationId xmlns:a16="http://schemas.microsoft.com/office/drawing/2014/main" id="{9C7A0BBA-83C7-45B0-98CB-E8AD68C5E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184276"/>
            <a:ext cx="5703888" cy="506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AC0B448D-5953-444C-9E9D-E68E4226E393}"/>
              </a:ext>
            </a:extLst>
          </p:cNvPr>
          <p:cNvSpPr>
            <a:spLocks noGrp="1"/>
          </p:cNvSpPr>
          <p:nvPr>
            <p:ph type="sldNum" sz="quarter" idx="12"/>
          </p:nvPr>
        </p:nvSpPr>
        <p:spPr/>
        <p:txBody>
          <a:bodyPr/>
          <a:lstStyle/>
          <a:p>
            <a:r>
              <a:rPr lang="en-US" altLang="en-US"/>
              <a:t>3.</a:t>
            </a:r>
            <a:fld id="{6245C62A-9694-429D-BEAD-331391F3AD9D}" type="slidenum">
              <a:rPr lang="en-US" altLang="en-US"/>
              <a:pPr/>
              <a:t>15</a:t>
            </a:fld>
            <a:endParaRPr lang="en-US" altLang="en-US"/>
          </a:p>
        </p:txBody>
      </p:sp>
      <p:sp>
        <p:nvSpPr>
          <p:cNvPr id="820226" name="Rectangle 2">
            <a:extLst>
              <a:ext uri="{FF2B5EF4-FFF2-40B4-BE49-F238E27FC236}">
                <a16:creationId xmlns:a16="http://schemas.microsoft.com/office/drawing/2014/main" id="{03744FD7-975A-4F35-BFED-62CEB683C094}"/>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0227" name="Rectangle 3">
            <a:extLst>
              <a:ext uri="{FF2B5EF4-FFF2-40B4-BE49-F238E27FC236}">
                <a16:creationId xmlns:a16="http://schemas.microsoft.com/office/drawing/2014/main" id="{36D7C7B0-CB07-4CB8-887E-74167ECB28EE}"/>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20228" name="Group 4">
            <a:extLst>
              <a:ext uri="{FF2B5EF4-FFF2-40B4-BE49-F238E27FC236}">
                <a16:creationId xmlns:a16="http://schemas.microsoft.com/office/drawing/2014/main" id="{ADD80040-8264-4C42-A148-FB4E9EEB4817}"/>
              </a:ext>
            </a:extLst>
          </p:cNvPr>
          <p:cNvGrpSpPr>
            <a:grpSpLocks/>
          </p:cNvGrpSpPr>
          <p:nvPr/>
        </p:nvGrpSpPr>
        <p:grpSpPr bwMode="auto">
          <a:xfrm>
            <a:off x="2014539" y="773113"/>
            <a:ext cx="738187" cy="474662"/>
            <a:chOff x="309" y="487"/>
            <a:chExt cx="465" cy="299"/>
          </a:xfrm>
        </p:grpSpPr>
        <p:sp>
          <p:nvSpPr>
            <p:cNvPr id="820229" name="Rectangle 5">
              <a:extLst>
                <a:ext uri="{FF2B5EF4-FFF2-40B4-BE49-F238E27FC236}">
                  <a16:creationId xmlns:a16="http://schemas.microsoft.com/office/drawing/2014/main" id="{BD292E34-A03B-4C22-A361-A5598D182317}"/>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0230" name="Rectangle 6">
              <a:extLst>
                <a:ext uri="{FF2B5EF4-FFF2-40B4-BE49-F238E27FC236}">
                  <a16:creationId xmlns:a16="http://schemas.microsoft.com/office/drawing/2014/main" id="{529C6B37-6E5F-4D6A-AA19-DFCEF9B7C603}"/>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20231" name="Rectangle 7">
            <a:extLst>
              <a:ext uri="{FF2B5EF4-FFF2-40B4-BE49-F238E27FC236}">
                <a16:creationId xmlns:a16="http://schemas.microsoft.com/office/drawing/2014/main" id="{8EF757EC-080F-4170-8E3B-43CBB6CC0BAB}"/>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0232" name="Rectangle 8">
            <a:extLst>
              <a:ext uri="{FF2B5EF4-FFF2-40B4-BE49-F238E27FC236}">
                <a16:creationId xmlns:a16="http://schemas.microsoft.com/office/drawing/2014/main" id="{0661406D-60C0-421D-8CB6-40EB3412B1FD}"/>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0233" name="Rectangle 9">
            <a:extLst>
              <a:ext uri="{FF2B5EF4-FFF2-40B4-BE49-F238E27FC236}">
                <a16:creationId xmlns:a16="http://schemas.microsoft.com/office/drawing/2014/main" id="{044FC0E0-A4FE-4FA0-AC24-72CA9F4CE8D5}"/>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0234" name="Rectangle 10">
            <a:extLst>
              <a:ext uri="{FF2B5EF4-FFF2-40B4-BE49-F238E27FC236}">
                <a16:creationId xmlns:a16="http://schemas.microsoft.com/office/drawing/2014/main" id="{79E5AB19-D561-4D5B-84BF-A9086A0A3F63}"/>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35" name="Rectangle 11">
            <a:extLst>
              <a:ext uri="{FF2B5EF4-FFF2-40B4-BE49-F238E27FC236}">
                <a16:creationId xmlns:a16="http://schemas.microsoft.com/office/drawing/2014/main" id="{C5289516-872E-46E4-9081-3BEC75354325}"/>
              </a:ext>
            </a:extLst>
          </p:cNvPr>
          <p:cNvSpPr>
            <a:spLocks noChangeArrowheads="1"/>
          </p:cNvSpPr>
          <p:nvPr/>
        </p:nvSpPr>
        <p:spPr bwMode="auto">
          <a:xfrm>
            <a:off x="1752600" y="1447801"/>
            <a:ext cx="8534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a:t>A </a:t>
            </a:r>
            <a:r>
              <a:rPr lang="en-US" altLang="en-US">
                <a:solidFill>
                  <a:schemeClr val="hlink"/>
                </a:solidFill>
              </a:rPr>
              <a:t>digital</a:t>
            </a:r>
            <a:r>
              <a:rPr lang="en-US" altLang="en-US"/>
              <a:t> signal has </a:t>
            </a:r>
            <a:r>
              <a:rPr lang="en-US" altLang="en-US">
                <a:solidFill>
                  <a:schemeClr val="hlink"/>
                </a:solidFill>
              </a:rPr>
              <a:t>eight</a:t>
            </a:r>
            <a:r>
              <a:rPr lang="en-US" altLang="en-US"/>
              <a:t> levels. How many bits are needed per level? We calculate the number of bits from the formula</a:t>
            </a:r>
          </a:p>
        </p:txBody>
      </p:sp>
      <p:sp>
        <p:nvSpPr>
          <p:cNvPr id="820236" name="Text Box 12">
            <a:extLst>
              <a:ext uri="{FF2B5EF4-FFF2-40B4-BE49-F238E27FC236}">
                <a16:creationId xmlns:a16="http://schemas.microsoft.com/office/drawing/2014/main" id="{FCC4ADAF-7AA9-4202-9790-4251DFC16200}"/>
              </a:ext>
            </a:extLst>
          </p:cNvPr>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3.16</a:t>
            </a:r>
          </a:p>
        </p:txBody>
      </p:sp>
      <p:pic>
        <p:nvPicPr>
          <p:cNvPr id="820238" name="Picture 14">
            <a:extLst>
              <a:ext uri="{FF2B5EF4-FFF2-40B4-BE49-F238E27FC236}">
                <a16:creationId xmlns:a16="http://schemas.microsoft.com/office/drawing/2014/main" id="{C8DD15C8-FBD1-4427-BA19-B20122EDC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714" y="3213100"/>
            <a:ext cx="4346575" cy="43180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239" name="Rectangle 15">
            <a:extLst>
              <a:ext uri="{FF2B5EF4-FFF2-40B4-BE49-F238E27FC236}">
                <a16:creationId xmlns:a16="http://schemas.microsoft.com/office/drawing/2014/main" id="{EE5595C1-20AD-46D9-8B1E-2ABFEA8B4DD6}"/>
              </a:ext>
            </a:extLst>
          </p:cNvPr>
          <p:cNvSpPr>
            <a:spLocks noChangeArrowheads="1"/>
          </p:cNvSpPr>
          <p:nvPr/>
        </p:nvSpPr>
        <p:spPr bwMode="auto">
          <a:xfrm>
            <a:off x="1752600" y="4205288"/>
            <a:ext cx="853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dirty="0"/>
              <a:t>Each signal level is represented by 3 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02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0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0934-08DD-4C98-AD7A-0D6EAD5F6530}"/>
              </a:ext>
            </a:extLst>
          </p:cNvPr>
          <p:cNvSpPr>
            <a:spLocks noGrp="1"/>
          </p:cNvSpPr>
          <p:nvPr>
            <p:ph type="title"/>
          </p:nvPr>
        </p:nvSpPr>
        <p:spPr>
          <a:xfrm>
            <a:off x="1097280" y="286604"/>
            <a:ext cx="10058400" cy="866336"/>
          </a:xfrm>
        </p:spPr>
        <p:txBody>
          <a:bodyPr/>
          <a:lstStyle/>
          <a:p>
            <a:r>
              <a:rPr lang="en-US" dirty="0"/>
              <a:t>Transmission of Digital Signals</a:t>
            </a:r>
          </a:p>
        </p:txBody>
      </p:sp>
      <p:sp>
        <p:nvSpPr>
          <p:cNvPr id="3" name="Content Placeholder 2">
            <a:extLst>
              <a:ext uri="{FF2B5EF4-FFF2-40B4-BE49-F238E27FC236}">
                <a16:creationId xmlns:a16="http://schemas.microsoft.com/office/drawing/2014/main" id="{F5F18058-A342-4211-9DF4-7BB6CD65D3A8}"/>
              </a:ext>
            </a:extLst>
          </p:cNvPr>
          <p:cNvSpPr>
            <a:spLocks noGrp="1"/>
          </p:cNvSpPr>
          <p:nvPr>
            <p:ph idx="1"/>
          </p:nvPr>
        </p:nvSpPr>
        <p:spPr>
          <a:xfrm>
            <a:off x="1024128" y="1603717"/>
            <a:ext cx="9720073" cy="4705643"/>
          </a:xfrm>
        </p:spPr>
        <p:txBody>
          <a:bodyPr/>
          <a:lstStyle/>
          <a:p>
            <a:pPr>
              <a:buFont typeface="Wingdings" panose="05000000000000000000" pitchFamily="2" charset="2"/>
              <a:buChar char="Ø"/>
            </a:pPr>
            <a:r>
              <a:rPr lang="en-US" dirty="0"/>
              <a:t>A digital signal, periodic or nonperiodic, is a composite analog signal with frequencies either zero or infinity. Consider a nonperiodic digital signal, similar to the ones we encounter in data communications. </a:t>
            </a:r>
          </a:p>
          <a:p>
            <a:pPr>
              <a:buFont typeface="Wingdings" panose="05000000000000000000" pitchFamily="2" charset="2"/>
              <a:buChar char="Ø"/>
            </a:pPr>
            <a:r>
              <a:rPr lang="en-US" dirty="0"/>
              <a:t>The fundamental question is, How can we send a digital signal from point A to point B? </a:t>
            </a:r>
          </a:p>
          <a:p>
            <a:pPr>
              <a:buFont typeface="Wingdings" panose="05000000000000000000" pitchFamily="2" charset="2"/>
              <a:buChar char="Ø"/>
            </a:pPr>
            <a:r>
              <a:rPr lang="en-US" dirty="0"/>
              <a:t>We can transmit a digital signal by using one of two different approaches: </a:t>
            </a:r>
            <a:r>
              <a:rPr lang="en-US" b="1" dirty="0"/>
              <a:t>baseband transmission </a:t>
            </a:r>
            <a:r>
              <a:rPr lang="en-US" dirty="0"/>
              <a:t>or </a:t>
            </a:r>
            <a:r>
              <a:rPr lang="en-US" b="1" dirty="0"/>
              <a:t>broadband transmission</a:t>
            </a:r>
          </a:p>
        </p:txBody>
      </p:sp>
    </p:spTree>
    <p:extLst>
      <p:ext uri="{BB962C8B-B14F-4D97-AF65-F5344CB8AC3E}">
        <p14:creationId xmlns:p14="http://schemas.microsoft.com/office/powerpoint/2010/main" val="1315685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1BD9-15A0-4D82-916D-EBA5852B4213}"/>
              </a:ext>
            </a:extLst>
          </p:cNvPr>
          <p:cNvSpPr>
            <a:spLocks noGrp="1"/>
          </p:cNvSpPr>
          <p:nvPr>
            <p:ph type="title"/>
          </p:nvPr>
        </p:nvSpPr>
        <p:spPr>
          <a:xfrm>
            <a:off x="1024128" y="585216"/>
            <a:ext cx="9720072" cy="1111062"/>
          </a:xfrm>
        </p:spPr>
        <p:txBody>
          <a:bodyPr/>
          <a:lstStyle/>
          <a:p>
            <a:r>
              <a:rPr lang="en-US" dirty="0"/>
              <a:t>Baseband Transmission</a:t>
            </a:r>
          </a:p>
        </p:txBody>
      </p:sp>
      <p:pic>
        <p:nvPicPr>
          <p:cNvPr id="4" name="Picture 6">
            <a:extLst>
              <a:ext uri="{FF2B5EF4-FFF2-40B4-BE49-F238E27FC236}">
                <a16:creationId xmlns:a16="http://schemas.microsoft.com/office/drawing/2014/main" id="{106BEDD2-16D2-4AAE-899C-7D0AC2D1F6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42374" y="1696277"/>
            <a:ext cx="5917327" cy="1505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a:extLst>
              <a:ext uri="{FF2B5EF4-FFF2-40B4-BE49-F238E27FC236}">
                <a16:creationId xmlns:a16="http://schemas.microsoft.com/office/drawing/2014/main" id="{8D47FBD6-7215-4CDA-90CD-8BEB6CA56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106" y="3655901"/>
            <a:ext cx="5103862" cy="260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a:extLst>
              <a:ext uri="{FF2B5EF4-FFF2-40B4-BE49-F238E27FC236}">
                <a16:creationId xmlns:a16="http://schemas.microsoft.com/office/drawing/2014/main" id="{926E1B32-07FF-4141-83C5-C1FB479E8C5F}"/>
              </a:ext>
            </a:extLst>
          </p:cNvPr>
          <p:cNvSpPr txBox="1">
            <a:spLocks/>
          </p:cNvSpPr>
          <p:nvPr/>
        </p:nvSpPr>
        <p:spPr>
          <a:xfrm>
            <a:off x="1024128" y="1878036"/>
            <a:ext cx="4618246" cy="4509511"/>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buFont typeface="Arial" panose="020B0604020202020204" pitchFamily="34" charset="0"/>
              <a:buChar char="•"/>
            </a:pPr>
            <a:r>
              <a:rPr lang="en-US" dirty="0"/>
              <a:t>Baseband transmission means sending a digital signal over a channel without changing the digital signal to an analog signal.</a:t>
            </a:r>
          </a:p>
          <a:p>
            <a:pPr algn="just">
              <a:buFont typeface="Arial" panose="020B0604020202020204" pitchFamily="34" charset="0"/>
              <a:buChar char="•"/>
            </a:pPr>
            <a:r>
              <a:rPr lang="en-US" dirty="0"/>
              <a:t>Requires </a:t>
            </a:r>
            <a:r>
              <a:rPr lang="en-US" b="1" dirty="0"/>
              <a:t>Low pass channel </a:t>
            </a:r>
            <a:r>
              <a:rPr lang="en-US" dirty="0"/>
              <a:t>to pass the signal.</a:t>
            </a:r>
          </a:p>
          <a:p>
            <a:pPr algn="just">
              <a:buFont typeface="Arial" panose="020B0604020202020204" pitchFamily="34" charset="0"/>
              <a:buChar char="•"/>
            </a:pPr>
            <a:r>
              <a:rPr lang="en-US" dirty="0"/>
              <a:t>Low Pass Channel: a channel with a bandwidth that starts from zero. This is the case if we have a dedicated medium with a bandwidth constituting only one channel. </a:t>
            </a:r>
          </a:p>
          <a:p>
            <a:pPr algn="just">
              <a:buFont typeface="Arial" panose="020B0604020202020204" pitchFamily="34" charset="0"/>
              <a:buChar char="•"/>
            </a:pPr>
            <a:r>
              <a:rPr lang="en-US" dirty="0"/>
              <a:t>For example, the entire bandwidth of a cable connecting two computers is one single channel.</a:t>
            </a:r>
          </a:p>
        </p:txBody>
      </p:sp>
    </p:spTree>
    <p:extLst>
      <p:ext uri="{BB962C8B-B14F-4D97-AF65-F5344CB8AC3E}">
        <p14:creationId xmlns:p14="http://schemas.microsoft.com/office/powerpoint/2010/main" val="1794977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54F501B5-4A32-40E5-B9C3-57A741CD35B7}"/>
              </a:ext>
            </a:extLst>
          </p:cNvPr>
          <p:cNvSpPr>
            <a:spLocks noGrp="1"/>
          </p:cNvSpPr>
          <p:nvPr>
            <p:ph type="sldNum" sz="quarter" idx="10"/>
          </p:nvPr>
        </p:nvSpPr>
        <p:spPr/>
        <p:txBody>
          <a:bodyPr/>
          <a:lstStyle/>
          <a:p>
            <a:r>
              <a:rPr lang="en-US" altLang="en-US"/>
              <a:t>3.</a:t>
            </a:r>
            <a:fld id="{E1333567-98DA-4CBB-B0F6-42AFCDB1FD00}" type="slidenum">
              <a:rPr lang="en-US" altLang="en-US"/>
              <a:pPr/>
              <a:t>18</a:t>
            </a:fld>
            <a:endParaRPr lang="en-US" altLang="en-US"/>
          </a:p>
        </p:txBody>
      </p:sp>
      <p:sp>
        <p:nvSpPr>
          <p:cNvPr id="697346" name="Line 2">
            <a:extLst>
              <a:ext uri="{FF2B5EF4-FFF2-40B4-BE49-F238E27FC236}">
                <a16:creationId xmlns:a16="http://schemas.microsoft.com/office/drawing/2014/main" id="{5B4E059D-93DE-4B53-A1B6-3BF422ED0BF4}"/>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347" name="Line 3">
            <a:extLst>
              <a:ext uri="{FF2B5EF4-FFF2-40B4-BE49-F238E27FC236}">
                <a16:creationId xmlns:a16="http://schemas.microsoft.com/office/drawing/2014/main" id="{C5468FBA-BB4F-48CE-8334-4266A0DD4E63}"/>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348" name="Text Box 4">
            <a:extLst>
              <a:ext uri="{FF2B5EF4-FFF2-40B4-BE49-F238E27FC236}">
                <a16:creationId xmlns:a16="http://schemas.microsoft.com/office/drawing/2014/main" id="{BB3541BE-C2E0-41EE-9884-E75B92821BEF}"/>
              </a:ext>
            </a:extLst>
          </p:cNvPr>
          <p:cNvSpPr txBox="1">
            <a:spLocks noChangeArrowheads="1"/>
          </p:cNvSpPr>
          <p:nvPr/>
        </p:nvSpPr>
        <p:spPr bwMode="auto">
          <a:xfrm>
            <a:off x="1828801" y="381000"/>
            <a:ext cx="52072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Baseband transmission using a dedicated medium</a:t>
            </a:r>
          </a:p>
        </p:txBody>
      </p:sp>
      <p:sp>
        <p:nvSpPr>
          <p:cNvPr id="697349" name="Line 5">
            <a:extLst>
              <a:ext uri="{FF2B5EF4-FFF2-40B4-BE49-F238E27FC236}">
                <a16:creationId xmlns:a16="http://schemas.microsoft.com/office/drawing/2014/main" id="{6F4D35A8-B8CC-415C-B547-0360F9F09D29}"/>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97350" name="Picture 6">
            <a:extLst>
              <a:ext uri="{FF2B5EF4-FFF2-40B4-BE49-F238E27FC236}">
                <a16:creationId xmlns:a16="http://schemas.microsoft.com/office/drawing/2014/main" id="{89567E55-F567-4D70-9AF0-1C338F6DA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725" y="1411288"/>
            <a:ext cx="8829675"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BFD20785-646C-4E56-BAE1-DBEB64403CC6}"/>
              </a:ext>
            </a:extLst>
          </p:cNvPr>
          <p:cNvSpPr txBox="1"/>
          <p:nvPr/>
        </p:nvSpPr>
        <p:spPr>
          <a:xfrm>
            <a:off x="914400" y="3943225"/>
            <a:ext cx="9889849" cy="1569660"/>
          </a:xfrm>
          <a:prstGeom prst="rect">
            <a:avLst/>
          </a:prstGeom>
          <a:noFill/>
        </p:spPr>
        <p:txBody>
          <a:bodyPr wrap="square">
            <a:spAutoFit/>
          </a:bodyPr>
          <a:lstStyle/>
          <a:p>
            <a:pPr marL="342900" indent="-342900" algn="l">
              <a:buFont typeface="Arial" panose="020B0604020202020204" pitchFamily="34" charset="0"/>
              <a:buChar char="•"/>
            </a:pPr>
            <a:r>
              <a:rPr lang="en-US" sz="2400" b="0" i="0" u="none" strike="noStrike" baseline="0" dirty="0">
                <a:latin typeface="Times New Roman" panose="02020603050405020304" pitchFamily="18" charset="0"/>
              </a:rPr>
              <a:t>This means that if we have a medium, such as a coaxial cable or fiber optic, with a very wide bandwidth, two stations can communicate by using digital signals with very good accuracy.</a:t>
            </a:r>
          </a:p>
          <a:p>
            <a:pPr marL="342900" indent="-342900" algn="l">
              <a:buFont typeface="Arial" panose="020B0604020202020204" pitchFamily="34" charset="0"/>
              <a:buChar char="•"/>
            </a:pPr>
            <a:endParaRPr lang="en-US" sz="2400" b="0" i="0" u="none" strike="noStrike" baseline="0"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0D4C-DA9B-4232-A647-49BF12664AA3}"/>
              </a:ext>
            </a:extLst>
          </p:cNvPr>
          <p:cNvSpPr>
            <a:spLocks noGrp="1"/>
          </p:cNvSpPr>
          <p:nvPr>
            <p:ph type="title"/>
          </p:nvPr>
        </p:nvSpPr>
        <p:spPr/>
        <p:txBody>
          <a:bodyPr/>
          <a:lstStyle/>
          <a:p>
            <a:r>
              <a:rPr lang="en-US" dirty="0"/>
              <a:t>broadband transmission</a:t>
            </a:r>
          </a:p>
        </p:txBody>
      </p:sp>
      <p:sp>
        <p:nvSpPr>
          <p:cNvPr id="3" name="Content Placeholder 2">
            <a:extLst>
              <a:ext uri="{FF2B5EF4-FFF2-40B4-BE49-F238E27FC236}">
                <a16:creationId xmlns:a16="http://schemas.microsoft.com/office/drawing/2014/main" id="{7ABB5F54-2193-47B8-85F4-4F307F0903FA}"/>
              </a:ext>
            </a:extLst>
          </p:cNvPr>
          <p:cNvSpPr>
            <a:spLocks noGrp="1"/>
          </p:cNvSpPr>
          <p:nvPr>
            <p:ph idx="1"/>
          </p:nvPr>
        </p:nvSpPr>
        <p:spPr>
          <a:xfrm>
            <a:off x="1024128" y="1961322"/>
            <a:ext cx="5416429" cy="4348038"/>
          </a:xfrm>
        </p:spPr>
        <p:txBody>
          <a:bodyPr/>
          <a:lstStyle/>
          <a:p>
            <a:pPr>
              <a:buFont typeface="Wingdings" panose="05000000000000000000" pitchFamily="2" charset="2"/>
              <a:buChar char="§"/>
            </a:pPr>
            <a:r>
              <a:rPr lang="en-US" dirty="0"/>
              <a:t>Broadband transmission or modulation means changing the digital signal to an analog signal for transmission. </a:t>
            </a:r>
          </a:p>
          <a:p>
            <a:pPr>
              <a:buFont typeface="Wingdings" panose="05000000000000000000" pitchFamily="2" charset="2"/>
              <a:buChar char="§"/>
            </a:pPr>
            <a:r>
              <a:rPr lang="en-US" dirty="0"/>
              <a:t>Modulation allows us to use a bandpass channel-a channel with a bandwidth that does not start from zero. </a:t>
            </a:r>
          </a:p>
          <a:p>
            <a:pPr>
              <a:buFont typeface="Wingdings" panose="05000000000000000000" pitchFamily="2" charset="2"/>
              <a:buChar char="§"/>
            </a:pPr>
            <a:r>
              <a:rPr lang="en-US" dirty="0"/>
              <a:t>This type of channel is more available than a low-pass channel.</a:t>
            </a:r>
          </a:p>
        </p:txBody>
      </p:sp>
      <p:pic>
        <p:nvPicPr>
          <p:cNvPr id="4" name="Picture 6">
            <a:extLst>
              <a:ext uri="{FF2B5EF4-FFF2-40B4-BE49-F238E27FC236}">
                <a16:creationId xmlns:a16="http://schemas.microsoft.com/office/drawing/2014/main" id="{C0D9E192-ACF8-4F3C-A752-9B43051F6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783" y="2084832"/>
            <a:ext cx="5034308" cy="1172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87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Rectangle 18">
            <a:extLst>
              <a:ext uri="{FF2B5EF4-FFF2-40B4-BE49-F238E27FC236}">
                <a16:creationId xmlns:a16="http://schemas.microsoft.com/office/drawing/2014/main" id="{FC652C8E-E590-46A2-996C-AB8E64FFB1AC}"/>
              </a:ext>
            </a:extLst>
          </p:cNvPr>
          <p:cNvSpPr>
            <a:spLocks noGrp="1" noChangeArrowheads="1"/>
          </p:cNvSpPr>
          <p:nvPr>
            <p:ph type="title"/>
          </p:nvPr>
        </p:nvSpPr>
        <p:spPr>
          <a:xfrm>
            <a:off x="2971800" y="685800"/>
            <a:ext cx="6324600" cy="914400"/>
          </a:xfrm>
          <a:noFill/>
        </p:spPr>
        <p:txBody>
          <a:bodyPr/>
          <a:lstStyle/>
          <a:p>
            <a:pPr eaLnBrk="1" hangingPunct="1"/>
            <a:r>
              <a:rPr lang="en-US" altLang="en-US">
                <a:solidFill>
                  <a:schemeClr val="folHlink"/>
                </a:solidFill>
              </a:rPr>
              <a:t>Analog and Digital Data</a:t>
            </a:r>
            <a:endParaRPr lang="en-US" altLang="en-US" sz="3200">
              <a:solidFill>
                <a:schemeClr val="tx1"/>
              </a:solidFill>
            </a:endParaRPr>
          </a:p>
        </p:txBody>
      </p:sp>
      <p:sp>
        <p:nvSpPr>
          <p:cNvPr id="10252" name="Rectangle 19">
            <a:extLst>
              <a:ext uri="{FF2B5EF4-FFF2-40B4-BE49-F238E27FC236}">
                <a16:creationId xmlns:a16="http://schemas.microsoft.com/office/drawing/2014/main" id="{5C0ADECA-2A63-4EA6-8972-D6DCCE406F08}"/>
              </a:ext>
            </a:extLst>
          </p:cNvPr>
          <p:cNvSpPr>
            <a:spLocks noGrp="1" noChangeArrowheads="1"/>
          </p:cNvSpPr>
          <p:nvPr>
            <p:ph idx="1"/>
          </p:nvPr>
        </p:nvSpPr>
        <p:spPr>
          <a:noFill/>
        </p:spPr>
        <p:txBody>
          <a:bodyPr>
            <a:normAutofit/>
          </a:bodyPr>
          <a:lstStyle/>
          <a:p>
            <a:pPr>
              <a:spcBef>
                <a:spcPct val="0"/>
              </a:spcBef>
              <a:buClrTx/>
              <a:buSzTx/>
              <a:buFont typeface="Wingdings" panose="05000000000000000000" pitchFamily="2" charset="2"/>
              <a:buChar char="§"/>
            </a:pPr>
            <a:r>
              <a:rPr lang="en-US" altLang="en-US" dirty="0"/>
              <a:t>Data can be analog or digital. </a:t>
            </a:r>
          </a:p>
          <a:p>
            <a:pPr>
              <a:spcBef>
                <a:spcPct val="0"/>
              </a:spcBef>
              <a:buClrTx/>
              <a:buSzTx/>
              <a:buFont typeface="Wingdings" panose="05000000000000000000" pitchFamily="2" charset="2"/>
              <a:buChar char="§"/>
            </a:pPr>
            <a:r>
              <a:rPr lang="en-US" altLang="en-US" dirty="0"/>
              <a:t>Analog data are continuous and take continuous values.</a:t>
            </a:r>
          </a:p>
          <a:p>
            <a:pPr>
              <a:spcBef>
                <a:spcPct val="0"/>
              </a:spcBef>
              <a:buClrTx/>
              <a:buSzTx/>
              <a:buFont typeface="Wingdings" panose="05000000000000000000" pitchFamily="2" charset="2"/>
              <a:buChar char="§"/>
            </a:pPr>
            <a:r>
              <a:rPr lang="en-US" altLang="en-US" dirty="0"/>
              <a:t>Digital data have discrete states and take discrete values.</a:t>
            </a:r>
          </a:p>
          <a:p>
            <a:pPr>
              <a:spcBef>
                <a:spcPct val="0"/>
              </a:spcBef>
              <a:buClrTx/>
              <a:buSzTx/>
              <a:buFont typeface="Wingdings" panose="05000000000000000000" pitchFamily="2" charset="2"/>
              <a:buChar char="§"/>
            </a:pPr>
            <a:endParaRPr lang="en-US" altLang="en-US" b="1" dirty="0">
              <a:latin typeface="Arial" panose="020B0604020202020204" pitchFamily="34" charset="0"/>
            </a:endParaRPr>
          </a:p>
          <a:p>
            <a:pPr>
              <a:spcBef>
                <a:spcPct val="0"/>
              </a:spcBef>
              <a:buClrTx/>
              <a:buSzTx/>
              <a:buFont typeface="Wingdings" panose="05000000000000000000" pitchFamily="2" charset="2"/>
              <a:buChar char="§"/>
            </a:pPr>
            <a:r>
              <a:rPr lang="en-US" altLang="en-US" b="1" dirty="0">
                <a:latin typeface="Arial" panose="020B0604020202020204" pitchFamily="34" charset="0"/>
              </a:rPr>
              <a:t>Analog data, such as the sounds made by a human voice, take on continuous values. When someone speaks, an analog wave is created in the air.</a:t>
            </a:r>
          </a:p>
          <a:p>
            <a:pPr>
              <a:spcBef>
                <a:spcPct val="0"/>
              </a:spcBef>
              <a:buClrTx/>
              <a:buSzTx/>
              <a:buFont typeface="Wingdings" panose="05000000000000000000" pitchFamily="2" charset="2"/>
              <a:buChar char="§"/>
            </a:pPr>
            <a:endParaRPr lang="en-US" altLang="en-US" b="1" dirty="0">
              <a:latin typeface="Arial" panose="020B0604020202020204" pitchFamily="34" charset="0"/>
            </a:endParaRPr>
          </a:p>
          <a:p>
            <a:pPr>
              <a:spcBef>
                <a:spcPct val="0"/>
              </a:spcBef>
              <a:buClrTx/>
              <a:buSzTx/>
              <a:buFont typeface="Wingdings" panose="05000000000000000000" pitchFamily="2" charset="2"/>
              <a:buChar char="§"/>
            </a:pPr>
            <a:r>
              <a:rPr lang="en-US" altLang="en-US" b="1" dirty="0">
                <a:latin typeface="Arial" panose="020B0604020202020204" pitchFamily="34" charset="0"/>
              </a:rPr>
              <a:t>Digital data take on discrete values. For example, data are stored in computer memory in the form of 0’s and 1’s. They can be converted to a digital signal or modulated into an analog signal for transmission across a medium.</a:t>
            </a:r>
          </a:p>
        </p:txBody>
      </p:sp>
      <p:sp>
        <p:nvSpPr>
          <p:cNvPr id="10242" name="Slide Number Placeholder 3">
            <a:extLst>
              <a:ext uri="{FF2B5EF4-FFF2-40B4-BE49-F238E27FC236}">
                <a16:creationId xmlns:a16="http://schemas.microsoft.com/office/drawing/2014/main" id="{C602C2AD-3D1B-4B71-9E1C-40FCC129FEA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C4604025-A373-4D0A-9F1D-D8788C0BCA55}" type="slidenum">
              <a:rPr lang="en-US" altLang="en-US" sz="2000" i="0" baseline="0">
                <a:latin typeface="Arial" panose="020B0604020202020204" pitchFamily="34" charset="0"/>
              </a:rPr>
              <a:pPr/>
              <a:t>2</a:t>
            </a:fld>
            <a:endParaRPr lang="en-US" altLang="en-US" sz="2000" i="0" baseline="0">
              <a:latin typeface="Arial" panose="020B0604020202020204" pitchFamily="34" charset="0"/>
            </a:endParaRPr>
          </a:p>
        </p:txBody>
      </p:sp>
      <p:sp>
        <p:nvSpPr>
          <p:cNvPr id="10243" name="Rectangle 2">
            <a:extLst>
              <a:ext uri="{FF2B5EF4-FFF2-40B4-BE49-F238E27FC236}">
                <a16:creationId xmlns:a16="http://schemas.microsoft.com/office/drawing/2014/main" id="{87EEC8C0-4F01-4757-8AB3-38BA29099218}"/>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4" name="Rectangle 3">
            <a:extLst>
              <a:ext uri="{FF2B5EF4-FFF2-40B4-BE49-F238E27FC236}">
                <a16:creationId xmlns:a16="http://schemas.microsoft.com/office/drawing/2014/main" id="{743F0DF4-B43C-41F3-9932-44E61D41BD13}"/>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5" name="Rectangle 4">
            <a:extLst>
              <a:ext uri="{FF2B5EF4-FFF2-40B4-BE49-F238E27FC236}">
                <a16:creationId xmlns:a16="http://schemas.microsoft.com/office/drawing/2014/main" id="{C201048B-BE82-4627-B9D8-58C7208C2B35}"/>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6" name="Rectangle 5">
            <a:extLst>
              <a:ext uri="{FF2B5EF4-FFF2-40B4-BE49-F238E27FC236}">
                <a16:creationId xmlns:a16="http://schemas.microsoft.com/office/drawing/2014/main" id="{87EF4542-EDE4-410F-95CC-A5BEA8080FCC}"/>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7" name="Rectangle 6">
            <a:extLst>
              <a:ext uri="{FF2B5EF4-FFF2-40B4-BE49-F238E27FC236}">
                <a16:creationId xmlns:a16="http://schemas.microsoft.com/office/drawing/2014/main" id="{8862D26C-9CD3-47C9-86A8-F1CAFE07FE18}"/>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8" name="Rectangle 7">
            <a:extLst>
              <a:ext uri="{FF2B5EF4-FFF2-40B4-BE49-F238E27FC236}">
                <a16:creationId xmlns:a16="http://schemas.microsoft.com/office/drawing/2014/main" id="{9996AC6C-E7DA-4EE6-8648-7ECEAB7CB211}"/>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49" name="Rectangle 8">
            <a:extLst>
              <a:ext uri="{FF2B5EF4-FFF2-40B4-BE49-F238E27FC236}">
                <a16:creationId xmlns:a16="http://schemas.microsoft.com/office/drawing/2014/main" id="{3F5DEF31-0D9F-4FA2-B248-7F2881CF9DA7}"/>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0250" name="Text Box 16">
            <a:extLst>
              <a:ext uri="{FF2B5EF4-FFF2-40B4-BE49-F238E27FC236}">
                <a16:creationId xmlns:a16="http://schemas.microsoft.com/office/drawing/2014/main" id="{5BD0E9B7-841C-412F-A023-F56AD27F0F13}"/>
              </a:ext>
            </a:extLst>
          </p:cNvPr>
          <p:cNvSpPr txBox="1">
            <a:spLocks noChangeArrowheads="1"/>
          </p:cNvSpPr>
          <p:nvPr/>
        </p:nvSpPr>
        <p:spPr bwMode="auto">
          <a:xfrm>
            <a:off x="3200400" y="304800"/>
            <a:ext cx="525780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3200" i="0" baseline="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9B500C36-6C23-41E7-8135-139C971F4861}"/>
              </a:ext>
            </a:extLst>
          </p:cNvPr>
          <p:cNvSpPr>
            <a:spLocks noGrp="1"/>
          </p:cNvSpPr>
          <p:nvPr>
            <p:ph type="sldNum" sz="quarter" idx="10"/>
          </p:nvPr>
        </p:nvSpPr>
        <p:spPr/>
        <p:txBody>
          <a:bodyPr/>
          <a:lstStyle/>
          <a:p>
            <a:r>
              <a:rPr lang="en-US" altLang="en-US"/>
              <a:t>3.</a:t>
            </a:r>
            <a:fld id="{7454D270-E8C5-4CD2-8AA3-1E0CE773925A}" type="slidenum">
              <a:rPr lang="en-US" altLang="en-US"/>
              <a:pPr/>
              <a:t>20</a:t>
            </a:fld>
            <a:endParaRPr lang="en-US" altLang="en-US"/>
          </a:p>
        </p:txBody>
      </p:sp>
      <p:sp>
        <p:nvSpPr>
          <p:cNvPr id="700418" name="Line 2">
            <a:extLst>
              <a:ext uri="{FF2B5EF4-FFF2-40B4-BE49-F238E27FC236}">
                <a16:creationId xmlns:a16="http://schemas.microsoft.com/office/drawing/2014/main" id="{93F1CB00-D202-4988-8D7D-840278A09F8E}"/>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0419" name="Line 3">
            <a:extLst>
              <a:ext uri="{FF2B5EF4-FFF2-40B4-BE49-F238E27FC236}">
                <a16:creationId xmlns:a16="http://schemas.microsoft.com/office/drawing/2014/main" id="{49384AA7-6A4F-4025-BEFE-04A80892DA55}"/>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0420" name="Text Box 4">
            <a:extLst>
              <a:ext uri="{FF2B5EF4-FFF2-40B4-BE49-F238E27FC236}">
                <a16:creationId xmlns:a16="http://schemas.microsoft.com/office/drawing/2014/main" id="{E80537B4-7F16-4C54-B13C-72A7793864AF}"/>
              </a:ext>
            </a:extLst>
          </p:cNvPr>
          <p:cNvSpPr txBox="1">
            <a:spLocks noChangeArrowheads="1"/>
          </p:cNvSpPr>
          <p:nvPr/>
        </p:nvSpPr>
        <p:spPr bwMode="auto">
          <a:xfrm>
            <a:off x="1828800" y="152400"/>
            <a:ext cx="8331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3.24  </a:t>
            </a:r>
            <a:r>
              <a:rPr lang="en-US" altLang="en-US" sz="2000"/>
              <a:t>Modulation of a digital signal for transmission on a bandpass </a:t>
            </a:r>
            <a:br>
              <a:rPr lang="en-US" altLang="en-US" sz="2000"/>
            </a:br>
            <a:r>
              <a:rPr lang="en-US" altLang="en-US" sz="2000"/>
              <a:t>                          channel</a:t>
            </a:r>
          </a:p>
        </p:txBody>
      </p:sp>
      <p:sp>
        <p:nvSpPr>
          <p:cNvPr id="700421" name="Line 5">
            <a:extLst>
              <a:ext uri="{FF2B5EF4-FFF2-40B4-BE49-F238E27FC236}">
                <a16:creationId xmlns:a16="http://schemas.microsoft.com/office/drawing/2014/main" id="{11C8E5F9-73B6-48F0-99ED-5707F317774F}"/>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00422" name="Picture 6">
            <a:extLst>
              <a:ext uri="{FF2B5EF4-FFF2-40B4-BE49-F238E27FC236}">
                <a16:creationId xmlns:a16="http://schemas.microsoft.com/office/drawing/2014/main" id="{67AFD898-9E22-444E-8751-C37C68C1E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776" y="1633538"/>
            <a:ext cx="8683625" cy="431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a:extLst>
              <a:ext uri="{FF2B5EF4-FFF2-40B4-BE49-F238E27FC236}">
                <a16:creationId xmlns:a16="http://schemas.microsoft.com/office/drawing/2014/main" id="{1060FC26-CCE4-478E-80D6-940CBCB87A9D}"/>
              </a:ext>
            </a:extLst>
          </p:cNvPr>
          <p:cNvCxnSpPr/>
          <p:nvPr/>
        </p:nvCxnSpPr>
        <p:spPr>
          <a:xfrm>
            <a:off x="848139" y="3140765"/>
            <a:ext cx="1577009"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 name="TextBox 3">
            <a:extLst>
              <a:ext uri="{FF2B5EF4-FFF2-40B4-BE49-F238E27FC236}">
                <a16:creationId xmlns:a16="http://schemas.microsoft.com/office/drawing/2014/main" id="{3416F610-13F4-494F-A0EF-BC819B1B65FF}"/>
              </a:ext>
            </a:extLst>
          </p:cNvPr>
          <p:cNvSpPr txBox="1"/>
          <p:nvPr/>
        </p:nvSpPr>
        <p:spPr>
          <a:xfrm>
            <a:off x="251791" y="2769704"/>
            <a:ext cx="940905" cy="371035"/>
          </a:xfrm>
          <a:prstGeom prst="rect">
            <a:avLst/>
          </a:prstGeom>
          <a:noFill/>
        </p:spPr>
        <p:txBody>
          <a:bodyPr wrap="square" rtlCol="0">
            <a:spAutoFit/>
          </a:bodyPr>
          <a:lstStyle/>
          <a:p>
            <a:r>
              <a:rPr lang="en-US" dirty="0">
                <a:solidFill>
                  <a:srgbClr val="FF0000"/>
                </a:solidFill>
              </a:rPr>
              <a:t>Modem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9EDBC786-5CD7-4885-9C8C-C0FDFCDFDECA}"/>
              </a:ext>
            </a:extLst>
          </p:cNvPr>
          <p:cNvSpPr>
            <a:spLocks noGrp="1"/>
          </p:cNvSpPr>
          <p:nvPr>
            <p:ph type="sldNum" sz="quarter" idx="10"/>
          </p:nvPr>
        </p:nvSpPr>
        <p:spPr/>
        <p:txBody>
          <a:bodyPr/>
          <a:lstStyle/>
          <a:p>
            <a:r>
              <a:rPr lang="en-US" altLang="en-US"/>
              <a:t>3.</a:t>
            </a:r>
            <a:fld id="{33A6F154-800D-4822-8AE1-AFA709C8DE1B}" type="slidenum">
              <a:rPr lang="en-US" altLang="en-US"/>
              <a:pPr/>
              <a:t>21</a:t>
            </a:fld>
            <a:endParaRPr lang="en-US" altLang="en-US"/>
          </a:p>
        </p:txBody>
      </p:sp>
      <p:sp>
        <p:nvSpPr>
          <p:cNvPr id="801794" name="Rectangle 2">
            <a:extLst>
              <a:ext uri="{FF2B5EF4-FFF2-40B4-BE49-F238E27FC236}">
                <a16:creationId xmlns:a16="http://schemas.microsoft.com/office/drawing/2014/main" id="{D0F81FED-A6A5-4BDA-AFDD-798524BD27A6}"/>
              </a:ext>
            </a:extLst>
          </p:cNvPr>
          <p:cNvSpPr>
            <a:spLocks noChangeArrowheads="1"/>
          </p:cNvSpPr>
          <p:nvPr/>
        </p:nvSpPr>
        <p:spPr bwMode="auto">
          <a:xfrm>
            <a:off x="1524000" y="718019"/>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801795" name="Text Box 3">
            <a:extLst>
              <a:ext uri="{FF2B5EF4-FFF2-40B4-BE49-F238E27FC236}">
                <a16:creationId xmlns:a16="http://schemas.microsoft.com/office/drawing/2014/main" id="{F4773BCA-F1DF-4D8D-8B99-2725C986EA16}"/>
              </a:ext>
            </a:extLst>
          </p:cNvPr>
          <p:cNvSpPr txBox="1">
            <a:spLocks noChangeArrowheads="1"/>
          </p:cNvSpPr>
          <p:nvPr/>
        </p:nvSpPr>
        <p:spPr bwMode="auto">
          <a:xfrm>
            <a:off x="1676400" y="844731"/>
            <a:ext cx="67262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3-4   TRANSMISSION IMPAIRMENT</a:t>
            </a:r>
          </a:p>
        </p:txBody>
      </p:sp>
      <p:sp>
        <p:nvSpPr>
          <p:cNvPr id="801796" name="Text Box 4">
            <a:extLst>
              <a:ext uri="{FF2B5EF4-FFF2-40B4-BE49-F238E27FC236}">
                <a16:creationId xmlns:a16="http://schemas.microsoft.com/office/drawing/2014/main" id="{5DA74EAC-2655-4B02-AC26-B8BA55C8051E}"/>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801797" name="Rectangle 5">
            <a:extLst>
              <a:ext uri="{FF2B5EF4-FFF2-40B4-BE49-F238E27FC236}">
                <a16:creationId xmlns:a16="http://schemas.microsoft.com/office/drawing/2014/main" id="{A8129C10-CFC2-4D32-97B4-6700723C94F0}"/>
              </a:ext>
            </a:extLst>
          </p:cNvPr>
          <p:cNvSpPr>
            <a:spLocks noChangeArrowheads="1"/>
          </p:cNvSpPr>
          <p:nvPr/>
        </p:nvSpPr>
        <p:spPr bwMode="auto">
          <a:xfrm>
            <a:off x="1524000" y="1953684"/>
            <a:ext cx="861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dirty="0">
                <a:effectLst>
                  <a:outerShdw blurRad="38100" dist="38100" dir="2700000" algn="tl">
                    <a:srgbClr val="C0C0C0"/>
                  </a:outerShdw>
                </a:effectLst>
              </a:rPr>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lang="en-US" altLang="en-US" sz="2400" dirty="0">
                <a:solidFill>
                  <a:schemeClr val="hlink"/>
                </a:solidFill>
                <a:effectLst>
                  <a:outerShdw blurRad="38100" dist="38100" dir="2700000" algn="tl">
                    <a:srgbClr val="C0C0C0"/>
                  </a:outerShdw>
                </a:effectLst>
              </a:rPr>
              <a:t>attenuation</a:t>
            </a:r>
            <a:r>
              <a:rPr lang="en-US" altLang="en-US" sz="2400" dirty="0">
                <a:effectLst>
                  <a:outerShdw blurRad="38100" dist="38100" dir="2700000" algn="tl">
                    <a:srgbClr val="C0C0C0"/>
                  </a:outerShdw>
                </a:effectLst>
              </a:rPr>
              <a:t>, </a:t>
            </a:r>
            <a:r>
              <a:rPr lang="en-US" altLang="en-US" sz="2400" dirty="0">
                <a:solidFill>
                  <a:schemeClr val="hlink"/>
                </a:solidFill>
                <a:effectLst>
                  <a:outerShdw blurRad="38100" dist="38100" dir="2700000" algn="tl">
                    <a:srgbClr val="C0C0C0"/>
                  </a:outerShdw>
                </a:effectLst>
              </a:rPr>
              <a:t>distortion</a:t>
            </a:r>
            <a:r>
              <a:rPr lang="en-US" altLang="en-US" sz="2400" dirty="0">
                <a:effectLst>
                  <a:outerShdw blurRad="38100" dist="38100" dir="2700000" algn="tl">
                    <a:srgbClr val="C0C0C0"/>
                  </a:outerShdw>
                </a:effectLst>
              </a:rPr>
              <a:t>, and </a:t>
            </a:r>
            <a:r>
              <a:rPr lang="en-US" altLang="en-US" sz="2400" dirty="0">
                <a:solidFill>
                  <a:schemeClr val="hlink"/>
                </a:solidFill>
                <a:effectLst>
                  <a:outerShdw blurRad="38100" dist="38100" dir="2700000" algn="tl">
                    <a:srgbClr val="C0C0C0"/>
                  </a:outerShdw>
                </a:effectLst>
              </a:rPr>
              <a:t>noise</a:t>
            </a:r>
            <a:r>
              <a:rPr lang="en-US" altLang="en-US" sz="2400" dirty="0">
                <a:effectLst>
                  <a:outerShdw blurRad="38100" dist="38100" dir="2700000" algn="tl">
                    <a:srgbClr val="C0C0C0"/>
                  </a:outerShdw>
                </a:effectLst>
              </a:rPr>
              <a:t>.</a:t>
            </a:r>
          </a:p>
        </p:txBody>
      </p:sp>
      <p:sp>
        <p:nvSpPr>
          <p:cNvPr id="801798" name="Rectangle 6">
            <a:extLst>
              <a:ext uri="{FF2B5EF4-FFF2-40B4-BE49-F238E27FC236}">
                <a16:creationId xmlns:a16="http://schemas.microsoft.com/office/drawing/2014/main" id="{7C5BA607-B005-4922-BC47-85F50879F5E1}"/>
              </a:ext>
            </a:extLst>
          </p:cNvPr>
          <p:cNvSpPr>
            <a:spLocks noChangeArrowheads="1"/>
          </p:cNvSpPr>
          <p:nvPr/>
        </p:nvSpPr>
        <p:spPr bwMode="auto">
          <a:xfrm>
            <a:off x="1676400" y="4819651"/>
            <a:ext cx="571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Char char="§"/>
            </a:pPr>
            <a:r>
              <a:rPr lang="en-US" altLang="en-US" sz="2400">
                <a:solidFill>
                  <a:srgbClr val="0033CC"/>
                </a:solidFill>
              </a:rPr>
              <a:t> Attenuation</a:t>
            </a:r>
            <a:endParaRPr lang="fr-FR" altLang="en-US" sz="2400">
              <a:solidFill>
                <a:srgbClr val="0033CC"/>
              </a:solidFill>
            </a:endParaRPr>
          </a:p>
          <a:p>
            <a:pPr>
              <a:buClr>
                <a:schemeClr val="tx1"/>
              </a:buClr>
              <a:buSzPct val="117000"/>
              <a:buFont typeface="Wingdings" panose="05000000000000000000" pitchFamily="2" charset="2"/>
              <a:buChar char="§"/>
            </a:pPr>
            <a:r>
              <a:rPr lang="fr-FR" altLang="en-US" sz="2400">
                <a:solidFill>
                  <a:srgbClr val="0033CC"/>
                </a:solidFill>
              </a:rPr>
              <a:t> Distortion </a:t>
            </a:r>
          </a:p>
          <a:p>
            <a:pPr>
              <a:buClr>
                <a:schemeClr val="tx1"/>
              </a:buClr>
              <a:buSzPct val="117000"/>
              <a:buFont typeface="Wingdings" panose="05000000000000000000" pitchFamily="2" charset="2"/>
              <a:buChar char="§"/>
            </a:pPr>
            <a:r>
              <a:rPr lang="fr-FR" altLang="en-US" sz="2400">
                <a:solidFill>
                  <a:srgbClr val="0033CC"/>
                </a:solidFill>
              </a:rPr>
              <a:t> </a:t>
            </a:r>
            <a:r>
              <a:rPr lang="en-US" altLang="en-US" sz="2400">
                <a:solidFill>
                  <a:srgbClr val="0033CC"/>
                </a:solidFill>
              </a:rPr>
              <a:t>Noise</a:t>
            </a:r>
          </a:p>
        </p:txBody>
      </p:sp>
      <p:sp>
        <p:nvSpPr>
          <p:cNvPr id="801799" name="Text Box 7">
            <a:extLst>
              <a:ext uri="{FF2B5EF4-FFF2-40B4-BE49-F238E27FC236}">
                <a16:creationId xmlns:a16="http://schemas.microsoft.com/office/drawing/2014/main" id="{CF3024CE-55FD-44EE-83E2-EAFD19AC78FE}"/>
              </a:ext>
            </a:extLst>
          </p:cNvPr>
          <p:cNvSpPr txBox="1">
            <a:spLocks noChangeArrowheads="1"/>
          </p:cNvSpPr>
          <p:nvPr/>
        </p:nvSpPr>
        <p:spPr bwMode="auto">
          <a:xfrm>
            <a:off x="2657065" y="4343400"/>
            <a:ext cx="29281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E087693D-0D77-4BB6-879D-8A71C2F0BF2E}"/>
              </a:ext>
            </a:extLst>
          </p:cNvPr>
          <p:cNvSpPr>
            <a:spLocks noGrp="1"/>
          </p:cNvSpPr>
          <p:nvPr>
            <p:ph type="sldNum" sz="quarter" idx="10"/>
          </p:nvPr>
        </p:nvSpPr>
        <p:spPr/>
        <p:txBody>
          <a:bodyPr/>
          <a:lstStyle/>
          <a:p>
            <a:r>
              <a:rPr lang="en-US" altLang="en-US"/>
              <a:t>3.</a:t>
            </a:r>
            <a:fld id="{60CE9906-92C9-4361-8C96-58C155444A6F}" type="slidenum">
              <a:rPr lang="en-US" altLang="en-US"/>
              <a:pPr/>
              <a:t>22</a:t>
            </a:fld>
            <a:endParaRPr lang="en-US" altLang="en-US"/>
          </a:p>
        </p:txBody>
      </p:sp>
      <p:sp>
        <p:nvSpPr>
          <p:cNvPr id="702466" name="Line 2">
            <a:extLst>
              <a:ext uri="{FF2B5EF4-FFF2-40B4-BE49-F238E27FC236}">
                <a16:creationId xmlns:a16="http://schemas.microsoft.com/office/drawing/2014/main" id="{25AD2223-DE25-411A-ADA2-344D22AF461F}"/>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2467" name="Line 3">
            <a:extLst>
              <a:ext uri="{FF2B5EF4-FFF2-40B4-BE49-F238E27FC236}">
                <a16:creationId xmlns:a16="http://schemas.microsoft.com/office/drawing/2014/main" id="{4DD3690D-552C-471E-B996-471FD0B1E48D}"/>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2468" name="Text Box 4">
            <a:extLst>
              <a:ext uri="{FF2B5EF4-FFF2-40B4-BE49-F238E27FC236}">
                <a16:creationId xmlns:a16="http://schemas.microsoft.com/office/drawing/2014/main" id="{F2D4344E-4425-429B-862A-369F691BAA73}"/>
              </a:ext>
            </a:extLst>
          </p:cNvPr>
          <p:cNvSpPr txBox="1">
            <a:spLocks noChangeArrowheads="1"/>
          </p:cNvSpPr>
          <p:nvPr/>
        </p:nvSpPr>
        <p:spPr bwMode="auto">
          <a:xfrm>
            <a:off x="1828800" y="762000"/>
            <a:ext cx="411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3.25  </a:t>
            </a:r>
            <a:r>
              <a:rPr lang="en-US" altLang="en-US" sz="2000"/>
              <a:t>Causes of impairment</a:t>
            </a:r>
          </a:p>
        </p:txBody>
      </p:sp>
      <p:sp>
        <p:nvSpPr>
          <p:cNvPr id="702469" name="Line 5">
            <a:extLst>
              <a:ext uri="{FF2B5EF4-FFF2-40B4-BE49-F238E27FC236}">
                <a16:creationId xmlns:a16="http://schemas.microsoft.com/office/drawing/2014/main" id="{90F95811-2BE5-41B4-BABB-921972C76F8F}"/>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02470" name="Picture 6">
            <a:extLst>
              <a:ext uri="{FF2B5EF4-FFF2-40B4-BE49-F238E27FC236}">
                <a16:creationId xmlns:a16="http://schemas.microsoft.com/office/drawing/2014/main" id="{46EE76C7-56AF-448B-98A6-D1C0CD56B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276" y="2286000"/>
            <a:ext cx="7019925" cy="221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AAA019-14AE-4474-9531-BE1D12CF2966}"/>
              </a:ext>
            </a:extLst>
          </p:cNvPr>
          <p:cNvSpPr>
            <a:spLocks noGrp="1"/>
          </p:cNvSpPr>
          <p:nvPr>
            <p:ph type="sldNum" sz="quarter" idx="10"/>
          </p:nvPr>
        </p:nvSpPr>
        <p:spPr/>
        <p:txBody>
          <a:bodyPr/>
          <a:lstStyle/>
          <a:p>
            <a:r>
              <a:rPr lang="en-US" altLang="en-US"/>
              <a:t>3.</a:t>
            </a:r>
            <a:fld id="{2DBDCA3C-4AF7-4068-A667-83B79F03CAFD}" type="slidenum">
              <a:rPr lang="en-US" altLang="en-US"/>
              <a:pPr/>
              <a:t>23</a:t>
            </a:fld>
            <a:endParaRPr lang="en-US" altLang="en-US"/>
          </a:p>
        </p:txBody>
      </p:sp>
      <p:sp>
        <p:nvSpPr>
          <p:cNvPr id="1009666" name="Rectangle 2">
            <a:extLst>
              <a:ext uri="{FF2B5EF4-FFF2-40B4-BE49-F238E27FC236}">
                <a16:creationId xmlns:a16="http://schemas.microsoft.com/office/drawing/2014/main" id="{B3FD7B39-327A-4881-8DD9-D95D2B9226AE}"/>
              </a:ext>
            </a:extLst>
          </p:cNvPr>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a:t>Attenuation</a:t>
            </a:r>
          </a:p>
        </p:txBody>
      </p:sp>
      <p:sp>
        <p:nvSpPr>
          <p:cNvPr id="1009667" name="Rectangle 3">
            <a:extLst>
              <a:ext uri="{FF2B5EF4-FFF2-40B4-BE49-F238E27FC236}">
                <a16:creationId xmlns:a16="http://schemas.microsoft.com/office/drawing/2014/main" id="{B28E5D6F-0638-47F1-8FC3-58A0EAC47E86}"/>
              </a:ext>
            </a:extLst>
          </p:cNvPr>
          <p:cNvSpPr>
            <a:spLocks noGrp="1" noChangeArrowheads="1"/>
          </p:cNvSpPr>
          <p:nvPr>
            <p:ph type="body" idx="1"/>
          </p:nvPr>
        </p:nvSpPr>
        <p:spPr bwMode="auto">
          <a:xfrm>
            <a:off x="2209800" y="1559169"/>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Means loss of energy -&gt; weaker signal</a:t>
            </a:r>
          </a:p>
          <a:p>
            <a:r>
              <a:rPr lang="en-US" altLang="en-US" dirty="0"/>
              <a:t>When a signal travels through a medium it loses energy overcoming the resistance of the medium</a:t>
            </a:r>
          </a:p>
          <a:p>
            <a:r>
              <a:rPr lang="en-US" altLang="en-US" dirty="0"/>
              <a:t>Amplifiers are used to compensate for this loss of energy by amplifying the signal.</a:t>
            </a:r>
          </a:p>
        </p:txBody>
      </p:sp>
      <p:pic>
        <p:nvPicPr>
          <p:cNvPr id="5" name="Picture 6">
            <a:extLst>
              <a:ext uri="{FF2B5EF4-FFF2-40B4-BE49-F238E27FC236}">
                <a16:creationId xmlns:a16="http://schemas.microsoft.com/office/drawing/2014/main" id="{5418F443-F94C-4911-80CE-5F532C388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199" y="4037917"/>
            <a:ext cx="8365163" cy="243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4006B8-44FC-4867-AF0F-B32D3D6DC373}"/>
              </a:ext>
            </a:extLst>
          </p:cNvPr>
          <p:cNvSpPr>
            <a:spLocks noGrp="1"/>
          </p:cNvSpPr>
          <p:nvPr>
            <p:ph type="sldNum" sz="quarter" idx="10"/>
          </p:nvPr>
        </p:nvSpPr>
        <p:spPr/>
        <p:txBody>
          <a:bodyPr/>
          <a:lstStyle/>
          <a:p>
            <a:r>
              <a:rPr lang="en-US" altLang="en-US"/>
              <a:t>3.</a:t>
            </a:r>
            <a:fld id="{FA2D73B3-E1EA-4B1E-847A-17065B20C1F2}" type="slidenum">
              <a:rPr lang="en-US" altLang="en-US"/>
              <a:pPr/>
              <a:t>24</a:t>
            </a:fld>
            <a:endParaRPr lang="en-US" altLang="en-US"/>
          </a:p>
        </p:txBody>
      </p:sp>
      <p:sp>
        <p:nvSpPr>
          <p:cNvPr id="1010690" name="Rectangle 2">
            <a:extLst>
              <a:ext uri="{FF2B5EF4-FFF2-40B4-BE49-F238E27FC236}">
                <a16:creationId xmlns:a16="http://schemas.microsoft.com/office/drawing/2014/main" id="{3E5BFA82-BC09-4E22-9A95-1C6528B0B9C4}"/>
              </a:ext>
            </a:extLst>
          </p:cNvPr>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a:t>Measurement of Attenuation</a:t>
            </a:r>
          </a:p>
        </p:txBody>
      </p:sp>
      <p:sp>
        <p:nvSpPr>
          <p:cNvPr id="1010691" name="Rectangle 3">
            <a:extLst>
              <a:ext uri="{FF2B5EF4-FFF2-40B4-BE49-F238E27FC236}">
                <a16:creationId xmlns:a16="http://schemas.microsoft.com/office/drawing/2014/main" id="{6AA094FC-B80A-4DD2-BF02-BBC758481CCA}"/>
              </a:ext>
            </a:extLst>
          </p:cNvPr>
          <p:cNvSpPr>
            <a:spLocks noGrp="1" noChangeArrowheads="1"/>
          </p:cNvSpPr>
          <p:nvPr>
            <p:ph type="body" idx="1"/>
          </p:nvPr>
        </p:nvSpPr>
        <p:spPr bwMode="auto">
          <a:xfrm>
            <a:off x="2209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To show the loss or gain of energy the unit “decibel” is used.</a:t>
            </a:r>
          </a:p>
          <a:p>
            <a:pPr algn="ctr">
              <a:buFont typeface="Wingdings" panose="05000000000000000000" pitchFamily="2" charset="2"/>
              <a:buNone/>
            </a:pPr>
            <a:endParaRPr lang="en-US" altLang="en-US" dirty="0"/>
          </a:p>
          <a:p>
            <a:pPr algn="ctr">
              <a:buFont typeface="Wingdings" panose="05000000000000000000" pitchFamily="2" charset="2"/>
              <a:buNone/>
            </a:pPr>
            <a:r>
              <a:rPr lang="en-US" altLang="en-US" dirty="0"/>
              <a:t>dB = 10log</a:t>
            </a:r>
            <a:r>
              <a:rPr lang="en-US" altLang="en-US" baseline="-25000" dirty="0"/>
              <a:t>10</a:t>
            </a:r>
            <a:r>
              <a:rPr lang="en-US" altLang="en-US" dirty="0"/>
              <a:t>P</a:t>
            </a:r>
            <a:r>
              <a:rPr lang="en-US" altLang="en-US" baseline="-25000" dirty="0"/>
              <a:t>2</a:t>
            </a:r>
            <a:r>
              <a:rPr lang="en-US" altLang="en-US" dirty="0"/>
              <a:t>/P</a:t>
            </a:r>
            <a:r>
              <a:rPr lang="en-US" altLang="en-US" baseline="-25000" dirty="0"/>
              <a:t>1</a:t>
            </a:r>
          </a:p>
          <a:p>
            <a:pPr algn="ctr">
              <a:buFont typeface="Wingdings" panose="05000000000000000000" pitchFamily="2" charset="2"/>
              <a:buNone/>
            </a:pPr>
            <a:r>
              <a:rPr lang="en-US" altLang="en-US" dirty="0"/>
              <a:t>P</a:t>
            </a:r>
            <a:r>
              <a:rPr lang="en-US" altLang="en-US" baseline="-25000" dirty="0"/>
              <a:t>1</a:t>
            </a:r>
            <a:r>
              <a:rPr lang="en-US" altLang="en-US" dirty="0"/>
              <a:t> - input signal</a:t>
            </a:r>
          </a:p>
          <a:p>
            <a:pPr algn="ctr">
              <a:buFont typeface="Wingdings" panose="05000000000000000000" pitchFamily="2" charset="2"/>
              <a:buNone/>
            </a:pPr>
            <a:r>
              <a:rPr lang="en-US" altLang="en-US" dirty="0"/>
              <a:t>P</a:t>
            </a:r>
            <a:r>
              <a:rPr lang="en-US" altLang="en-US" baseline="-25000" dirty="0"/>
              <a:t>2</a:t>
            </a:r>
            <a:r>
              <a:rPr lang="en-US" altLang="en-US" dirty="0"/>
              <a:t> - output signal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3EB3A37A-3331-4E15-B7DF-5A67DCEADAE3}"/>
              </a:ext>
            </a:extLst>
          </p:cNvPr>
          <p:cNvSpPr>
            <a:spLocks noGrp="1"/>
          </p:cNvSpPr>
          <p:nvPr>
            <p:ph type="sldNum" sz="quarter" idx="10"/>
          </p:nvPr>
        </p:nvSpPr>
        <p:spPr/>
        <p:txBody>
          <a:bodyPr/>
          <a:lstStyle/>
          <a:p>
            <a:r>
              <a:rPr lang="en-US" altLang="en-US"/>
              <a:t>3.</a:t>
            </a:r>
            <a:fld id="{32D496F6-8D3E-4294-88F4-2A4920489FC8}" type="slidenum">
              <a:rPr lang="en-US" altLang="en-US"/>
              <a:pPr/>
              <a:t>25</a:t>
            </a:fld>
            <a:endParaRPr lang="en-US" altLang="en-US"/>
          </a:p>
        </p:txBody>
      </p:sp>
      <p:sp>
        <p:nvSpPr>
          <p:cNvPr id="829442" name="Rectangle 2">
            <a:extLst>
              <a:ext uri="{FF2B5EF4-FFF2-40B4-BE49-F238E27FC236}">
                <a16:creationId xmlns:a16="http://schemas.microsoft.com/office/drawing/2014/main" id="{F0248199-6309-429A-9D7D-4EFEE109092B}"/>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9443" name="Rectangle 3">
            <a:extLst>
              <a:ext uri="{FF2B5EF4-FFF2-40B4-BE49-F238E27FC236}">
                <a16:creationId xmlns:a16="http://schemas.microsoft.com/office/drawing/2014/main" id="{D9FA84B3-14EC-461A-AEAD-0A2060BEA8A2}"/>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29444" name="Group 4">
            <a:extLst>
              <a:ext uri="{FF2B5EF4-FFF2-40B4-BE49-F238E27FC236}">
                <a16:creationId xmlns:a16="http://schemas.microsoft.com/office/drawing/2014/main" id="{05913760-F83B-4535-8F7E-DD2CB965A15D}"/>
              </a:ext>
            </a:extLst>
          </p:cNvPr>
          <p:cNvGrpSpPr>
            <a:grpSpLocks/>
          </p:cNvGrpSpPr>
          <p:nvPr/>
        </p:nvGrpSpPr>
        <p:grpSpPr bwMode="auto">
          <a:xfrm>
            <a:off x="2014539" y="773113"/>
            <a:ext cx="738187" cy="474662"/>
            <a:chOff x="309" y="487"/>
            <a:chExt cx="465" cy="299"/>
          </a:xfrm>
        </p:grpSpPr>
        <p:sp>
          <p:nvSpPr>
            <p:cNvPr id="829445" name="Rectangle 5">
              <a:extLst>
                <a:ext uri="{FF2B5EF4-FFF2-40B4-BE49-F238E27FC236}">
                  <a16:creationId xmlns:a16="http://schemas.microsoft.com/office/drawing/2014/main" id="{9B76146D-0E4A-41D4-AE86-81536F9FCE85}"/>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9446" name="Rectangle 6">
              <a:extLst>
                <a:ext uri="{FF2B5EF4-FFF2-40B4-BE49-F238E27FC236}">
                  <a16:creationId xmlns:a16="http://schemas.microsoft.com/office/drawing/2014/main" id="{0ED3D1EB-F8A2-4F62-B599-FC134536EDDB}"/>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29447" name="Rectangle 7">
            <a:extLst>
              <a:ext uri="{FF2B5EF4-FFF2-40B4-BE49-F238E27FC236}">
                <a16:creationId xmlns:a16="http://schemas.microsoft.com/office/drawing/2014/main" id="{578CBD68-1F51-4199-B676-D024CD7F4A87}"/>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9448" name="Rectangle 8">
            <a:extLst>
              <a:ext uri="{FF2B5EF4-FFF2-40B4-BE49-F238E27FC236}">
                <a16:creationId xmlns:a16="http://schemas.microsoft.com/office/drawing/2014/main" id="{652497CB-3188-4277-A001-4CEDB23FCDD0}"/>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9449" name="Rectangle 9">
            <a:extLst>
              <a:ext uri="{FF2B5EF4-FFF2-40B4-BE49-F238E27FC236}">
                <a16:creationId xmlns:a16="http://schemas.microsoft.com/office/drawing/2014/main" id="{44898A52-5E93-4233-9857-D98529F89FE4}"/>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9450" name="Rectangle 10">
            <a:extLst>
              <a:ext uri="{FF2B5EF4-FFF2-40B4-BE49-F238E27FC236}">
                <a16:creationId xmlns:a16="http://schemas.microsoft.com/office/drawing/2014/main" id="{CF4F8DD4-60A5-4FA7-8EAF-CC131FBD7F46}"/>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51" name="Rectangle 11">
            <a:extLst>
              <a:ext uri="{FF2B5EF4-FFF2-40B4-BE49-F238E27FC236}">
                <a16:creationId xmlns:a16="http://schemas.microsoft.com/office/drawing/2014/main" id="{1A640E8A-00FB-4B08-9207-5E4527E0FE1E}"/>
              </a:ext>
            </a:extLst>
          </p:cNvPr>
          <p:cNvSpPr>
            <a:spLocks noChangeArrowheads="1"/>
          </p:cNvSpPr>
          <p:nvPr/>
        </p:nvSpPr>
        <p:spPr bwMode="auto">
          <a:xfrm>
            <a:off x="1752600" y="1447800"/>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Suppose a signal travels through a transmission medium and its power is reduced to one-half. This means that P2 is (1/2)P1. In this case, the attenuation (loss of power) can be calculated as</a:t>
            </a:r>
          </a:p>
        </p:txBody>
      </p:sp>
      <p:sp>
        <p:nvSpPr>
          <p:cNvPr id="829452" name="Text Box 12">
            <a:extLst>
              <a:ext uri="{FF2B5EF4-FFF2-40B4-BE49-F238E27FC236}">
                <a16:creationId xmlns:a16="http://schemas.microsoft.com/office/drawing/2014/main" id="{7B07E772-355D-4EC3-B5CA-39CB2B364B17}"/>
              </a:ext>
            </a:extLst>
          </p:cNvPr>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3.26</a:t>
            </a:r>
          </a:p>
        </p:txBody>
      </p:sp>
      <p:sp>
        <p:nvSpPr>
          <p:cNvPr id="829456" name="Rectangle 16">
            <a:extLst>
              <a:ext uri="{FF2B5EF4-FFF2-40B4-BE49-F238E27FC236}">
                <a16:creationId xmlns:a16="http://schemas.microsoft.com/office/drawing/2014/main" id="{0915C9CC-14DD-4781-A112-8F854DFBAC04}"/>
              </a:ext>
            </a:extLst>
          </p:cNvPr>
          <p:cNvSpPr>
            <a:spLocks noChangeArrowheads="1"/>
          </p:cNvSpPr>
          <p:nvPr/>
        </p:nvSpPr>
        <p:spPr bwMode="auto">
          <a:xfrm>
            <a:off x="1676400" y="5302250"/>
            <a:ext cx="853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a:t>A loss of 3 dB (–3 dB) is equivalent to losing one-half the power.</a:t>
            </a:r>
          </a:p>
        </p:txBody>
      </p:sp>
      <p:pic>
        <p:nvPicPr>
          <p:cNvPr id="829457" name="Picture 17">
            <a:extLst>
              <a:ext uri="{FF2B5EF4-FFF2-40B4-BE49-F238E27FC236}">
                <a16:creationId xmlns:a16="http://schemas.microsoft.com/office/drawing/2014/main" id="{4B922718-7754-4919-ACA2-BDE6EFC4D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850" y="3919538"/>
            <a:ext cx="7226300" cy="72866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32F37C72-B631-4ED6-8B8D-1A81FF556BDB}"/>
              </a:ext>
            </a:extLst>
          </p:cNvPr>
          <p:cNvSpPr>
            <a:spLocks noGrp="1"/>
          </p:cNvSpPr>
          <p:nvPr>
            <p:ph type="sldNum" sz="quarter" idx="10"/>
          </p:nvPr>
        </p:nvSpPr>
        <p:spPr/>
        <p:txBody>
          <a:bodyPr/>
          <a:lstStyle/>
          <a:p>
            <a:r>
              <a:rPr lang="en-US" altLang="en-US"/>
              <a:t>3.</a:t>
            </a:r>
            <a:fld id="{19CCBD26-8A3A-4DD2-ABAF-B6598F63F09E}" type="slidenum">
              <a:rPr lang="en-US" altLang="en-US"/>
              <a:pPr/>
              <a:t>26</a:t>
            </a:fld>
            <a:endParaRPr lang="en-US" altLang="en-US"/>
          </a:p>
        </p:txBody>
      </p:sp>
      <p:sp>
        <p:nvSpPr>
          <p:cNvPr id="830466" name="Rectangle 2">
            <a:extLst>
              <a:ext uri="{FF2B5EF4-FFF2-40B4-BE49-F238E27FC236}">
                <a16:creationId xmlns:a16="http://schemas.microsoft.com/office/drawing/2014/main" id="{E6711041-AF1A-41B7-A6D2-F24F3B7A3473}"/>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0467" name="Rectangle 3">
            <a:extLst>
              <a:ext uri="{FF2B5EF4-FFF2-40B4-BE49-F238E27FC236}">
                <a16:creationId xmlns:a16="http://schemas.microsoft.com/office/drawing/2014/main" id="{EC7DB8BF-1CB0-49EE-8848-4B82CD76B4B9}"/>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30468" name="Group 4">
            <a:extLst>
              <a:ext uri="{FF2B5EF4-FFF2-40B4-BE49-F238E27FC236}">
                <a16:creationId xmlns:a16="http://schemas.microsoft.com/office/drawing/2014/main" id="{24E2B997-9E5B-4294-9A6B-07B8759DB9F3}"/>
              </a:ext>
            </a:extLst>
          </p:cNvPr>
          <p:cNvGrpSpPr>
            <a:grpSpLocks/>
          </p:cNvGrpSpPr>
          <p:nvPr/>
        </p:nvGrpSpPr>
        <p:grpSpPr bwMode="auto">
          <a:xfrm>
            <a:off x="2014539" y="773113"/>
            <a:ext cx="738187" cy="474662"/>
            <a:chOff x="309" y="487"/>
            <a:chExt cx="465" cy="299"/>
          </a:xfrm>
        </p:grpSpPr>
        <p:sp>
          <p:nvSpPr>
            <p:cNvPr id="830469" name="Rectangle 5">
              <a:extLst>
                <a:ext uri="{FF2B5EF4-FFF2-40B4-BE49-F238E27FC236}">
                  <a16:creationId xmlns:a16="http://schemas.microsoft.com/office/drawing/2014/main" id="{E3ED3B7D-ACF1-45AC-9B84-2F55C46223A9}"/>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0470" name="Rectangle 6">
              <a:extLst>
                <a:ext uri="{FF2B5EF4-FFF2-40B4-BE49-F238E27FC236}">
                  <a16:creationId xmlns:a16="http://schemas.microsoft.com/office/drawing/2014/main" id="{7CAB23F3-1F11-4DDE-815B-DD9E18273B26}"/>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30471" name="Rectangle 7">
            <a:extLst>
              <a:ext uri="{FF2B5EF4-FFF2-40B4-BE49-F238E27FC236}">
                <a16:creationId xmlns:a16="http://schemas.microsoft.com/office/drawing/2014/main" id="{CD54F0EB-CC76-4CCB-B1F8-8E0B3419816C}"/>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0472" name="Rectangle 8">
            <a:extLst>
              <a:ext uri="{FF2B5EF4-FFF2-40B4-BE49-F238E27FC236}">
                <a16:creationId xmlns:a16="http://schemas.microsoft.com/office/drawing/2014/main" id="{B4FBF327-BB60-480A-B9A3-607B6ACBBC79}"/>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0473" name="Rectangle 9">
            <a:extLst>
              <a:ext uri="{FF2B5EF4-FFF2-40B4-BE49-F238E27FC236}">
                <a16:creationId xmlns:a16="http://schemas.microsoft.com/office/drawing/2014/main" id="{50245928-4B1A-418E-8906-5CEC40D28681}"/>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0474" name="Rectangle 10">
            <a:extLst>
              <a:ext uri="{FF2B5EF4-FFF2-40B4-BE49-F238E27FC236}">
                <a16:creationId xmlns:a16="http://schemas.microsoft.com/office/drawing/2014/main" id="{DA51D4A4-8222-4461-AA5B-56A412AF7519}"/>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475" name="Rectangle 11">
            <a:extLst>
              <a:ext uri="{FF2B5EF4-FFF2-40B4-BE49-F238E27FC236}">
                <a16:creationId xmlns:a16="http://schemas.microsoft.com/office/drawing/2014/main" id="{70C6F5A0-B126-4475-8FCF-030C2766CD13}"/>
              </a:ext>
            </a:extLst>
          </p:cNvPr>
          <p:cNvSpPr>
            <a:spLocks noChangeArrowheads="1"/>
          </p:cNvSpPr>
          <p:nvPr/>
        </p:nvSpPr>
        <p:spPr bwMode="auto">
          <a:xfrm>
            <a:off x="1752600" y="1447801"/>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A signal travels through an amplifier, and its power is increased 10 times. This means that P</a:t>
            </a:r>
            <a:r>
              <a:rPr lang="en-US" altLang="en-US" sz="2400" baseline="-25000" dirty="0"/>
              <a:t>2</a:t>
            </a:r>
            <a:r>
              <a:rPr lang="en-US" altLang="en-US" sz="2400" dirty="0"/>
              <a:t> = 10P</a:t>
            </a:r>
            <a:r>
              <a:rPr lang="en-US" altLang="en-US" sz="2400" baseline="-25000" dirty="0"/>
              <a:t>1 </a:t>
            </a:r>
            <a:r>
              <a:rPr lang="en-US" altLang="en-US" sz="2400" dirty="0"/>
              <a:t>. In this case, the amplification (gain of power) can be calculated as</a:t>
            </a:r>
          </a:p>
        </p:txBody>
      </p:sp>
      <p:sp>
        <p:nvSpPr>
          <p:cNvPr id="830476" name="Text Box 12">
            <a:extLst>
              <a:ext uri="{FF2B5EF4-FFF2-40B4-BE49-F238E27FC236}">
                <a16:creationId xmlns:a16="http://schemas.microsoft.com/office/drawing/2014/main" id="{809C38C2-F549-4893-95BB-554074FDA90E}"/>
              </a:ext>
            </a:extLst>
          </p:cNvPr>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3.27</a:t>
            </a:r>
          </a:p>
        </p:txBody>
      </p:sp>
      <p:pic>
        <p:nvPicPr>
          <p:cNvPr id="830478" name="Picture 14">
            <a:extLst>
              <a:ext uri="{FF2B5EF4-FFF2-40B4-BE49-F238E27FC236}">
                <a16:creationId xmlns:a16="http://schemas.microsoft.com/office/drawing/2014/main" id="{EF9B3358-D925-455A-8F9C-D5FD8C35A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025" y="3352800"/>
            <a:ext cx="3409950" cy="81915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0479" name="Picture 15">
            <a:extLst>
              <a:ext uri="{FF2B5EF4-FFF2-40B4-BE49-F238E27FC236}">
                <a16:creationId xmlns:a16="http://schemas.microsoft.com/office/drawing/2014/main" id="{442BFCC9-1111-445E-A20A-B344D6CB97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976" y="4398964"/>
            <a:ext cx="3446463" cy="63023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a:extLst>
              <a:ext uri="{FF2B5EF4-FFF2-40B4-BE49-F238E27FC236}">
                <a16:creationId xmlns:a16="http://schemas.microsoft.com/office/drawing/2014/main" id="{10C7B033-1B55-490C-8D2C-A0F4AFDA556E}"/>
              </a:ext>
            </a:extLst>
          </p:cNvPr>
          <p:cNvSpPr>
            <a:spLocks noGrp="1"/>
          </p:cNvSpPr>
          <p:nvPr>
            <p:ph type="sldNum" sz="quarter" idx="10"/>
          </p:nvPr>
        </p:nvSpPr>
        <p:spPr/>
        <p:txBody>
          <a:bodyPr/>
          <a:lstStyle/>
          <a:p>
            <a:r>
              <a:rPr lang="en-US" altLang="en-US"/>
              <a:t>3.</a:t>
            </a:r>
            <a:fld id="{76B6F457-8ED4-4B9D-BAF4-43A24E55F676}" type="slidenum">
              <a:rPr lang="en-US" altLang="en-US"/>
              <a:pPr/>
              <a:t>27</a:t>
            </a:fld>
            <a:endParaRPr lang="en-US" altLang="en-US"/>
          </a:p>
        </p:txBody>
      </p:sp>
      <p:sp>
        <p:nvSpPr>
          <p:cNvPr id="831490" name="Rectangle 2">
            <a:extLst>
              <a:ext uri="{FF2B5EF4-FFF2-40B4-BE49-F238E27FC236}">
                <a16:creationId xmlns:a16="http://schemas.microsoft.com/office/drawing/2014/main" id="{1C10D275-D3F2-43A7-9009-029D3E5F7C53}"/>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1" name="Rectangle 3">
            <a:extLst>
              <a:ext uri="{FF2B5EF4-FFF2-40B4-BE49-F238E27FC236}">
                <a16:creationId xmlns:a16="http://schemas.microsoft.com/office/drawing/2014/main" id="{E1B4E076-1B01-4715-B7D6-D88744A4FEE2}"/>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31492" name="Group 4">
            <a:extLst>
              <a:ext uri="{FF2B5EF4-FFF2-40B4-BE49-F238E27FC236}">
                <a16:creationId xmlns:a16="http://schemas.microsoft.com/office/drawing/2014/main" id="{4449FA40-89CD-49AA-BEC0-3EA0DD6A8BEB}"/>
              </a:ext>
            </a:extLst>
          </p:cNvPr>
          <p:cNvGrpSpPr>
            <a:grpSpLocks/>
          </p:cNvGrpSpPr>
          <p:nvPr/>
        </p:nvGrpSpPr>
        <p:grpSpPr bwMode="auto">
          <a:xfrm>
            <a:off x="2014539" y="773113"/>
            <a:ext cx="738187" cy="474662"/>
            <a:chOff x="309" y="487"/>
            <a:chExt cx="465" cy="299"/>
          </a:xfrm>
        </p:grpSpPr>
        <p:sp>
          <p:nvSpPr>
            <p:cNvPr id="831493" name="Rectangle 5">
              <a:extLst>
                <a:ext uri="{FF2B5EF4-FFF2-40B4-BE49-F238E27FC236}">
                  <a16:creationId xmlns:a16="http://schemas.microsoft.com/office/drawing/2014/main" id="{822F48CD-7B25-4886-88C9-661B6F7D8DFB}"/>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4" name="Rectangle 6">
              <a:extLst>
                <a:ext uri="{FF2B5EF4-FFF2-40B4-BE49-F238E27FC236}">
                  <a16:creationId xmlns:a16="http://schemas.microsoft.com/office/drawing/2014/main" id="{911D05DF-42D2-4606-B2A7-E9EE66FD7E10}"/>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31495" name="Rectangle 7">
            <a:extLst>
              <a:ext uri="{FF2B5EF4-FFF2-40B4-BE49-F238E27FC236}">
                <a16:creationId xmlns:a16="http://schemas.microsoft.com/office/drawing/2014/main" id="{B14D044B-E1B2-493B-8EFE-4F6E8836ED3B}"/>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6" name="Rectangle 8">
            <a:extLst>
              <a:ext uri="{FF2B5EF4-FFF2-40B4-BE49-F238E27FC236}">
                <a16:creationId xmlns:a16="http://schemas.microsoft.com/office/drawing/2014/main" id="{BBF0A745-0388-4202-9CBA-4E89B0B72AEA}"/>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7" name="Rectangle 9">
            <a:extLst>
              <a:ext uri="{FF2B5EF4-FFF2-40B4-BE49-F238E27FC236}">
                <a16:creationId xmlns:a16="http://schemas.microsoft.com/office/drawing/2014/main" id="{E0FE91E8-FA50-4DB7-820B-B17BA37015AC}"/>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8" name="Rectangle 10">
            <a:extLst>
              <a:ext uri="{FF2B5EF4-FFF2-40B4-BE49-F238E27FC236}">
                <a16:creationId xmlns:a16="http://schemas.microsoft.com/office/drawing/2014/main" id="{4BCFD46B-43CA-40E8-951B-0A307984C6AA}"/>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499" name="Rectangle 11">
            <a:extLst>
              <a:ext uri="{FF2B5EF4-FFF2-40B4-BE49-F238E27FC236}">
                <a16:creationId xmlns:a16="http://schemas.microsoft.com/office/drawing/2014/main" id="{935E6F24-F83B-4367-91EF-47AFC074075D}"/>
              </a:ext>
            </a:extLst>
          </p:cNvPr>
          <p:cNvSpPr>
            <a:spLocks noChangeArrowheads="1"/>
          </p:cNvSpPr>
          <p:nvPr/>
        </p:nvSpPr>
        <p:spPr bwMode="auto">
          <a:xfrm>
            <a:off x="1752600" y="1295401"/>
            <a:ext cx="8534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One reason that engineers use the decibel to measure the changes in the strength of a signal is that </a:t>
            </a:r>
            <a:r>
              <a:rPr lang="en-US" altLang="en-US" sz="2400" b="1" dirty="0"/>
              <a:t>decibel numbers can be added </a:t>
            </a:r>
            <a:r>
              <a:rPr lang="en-US" altLang="en-US" sz="2400" dirty="0"/>
              <a:t>(or subtracted) when we are measuring several points (cascading) instead of just two. In Figure 3.27 a signal travels from point 1 to point 4. In this case, the decibel value can be calculated as</a:t>
            </a:r>
          </a:p>
        </p:txBody>
      </p:sp>
      <p:sp>
        <p:nvSpPr>
          <p:cNvPr id="831500" name="Text Box 12">
            <a:extLst>
              <a:ext uri="{FF2B5EF4-FFF2-40B4-BE49-F238E27FC236}">
                <a16:creationId xmlns:a16="http://schemas.microsoft.com/office/drawing/2014/main" id="{64339BA2-90F1-454B-A028-FDCF06852DE9}"/>
              </a:ext>
            </a:extLst>
          </p:cNvPr>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3.28</a:t>
            </a:r>
          </a:p>
        </p:txBody>
      </p:sp>
      <p:pic>
        <p:nvPicPr>
          <p:cNvPr id="831502" name="Picture 14">
            <a:extLst>
              <a:ext uri="{FF2B5EF4-FFF2-40B4-BE49-F238E27FC236}">
                <a16:creationId xmlns:a16="http://schemas.microsoft.com/office/drawing/2014/main" id="{EB3A6861-2259-4382-AA2F-CE597E1013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807" y="3814296"/>
            <a:ext cx="3821113" cy="43180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6">
            <a:extLst>
              <a:ext uri="{FF2B5EF4-FFF2-40B4-BE49-F238E27FC236}">
                <a16:creationId xmlns:a16="http://schemas.microsoft.com/office/drawing/2014/main" id="{0D8EB247-8225-4089-9432-59D84F5D4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038" y="4447296"/>
            <a:ext cx="87661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665560-0A5F-4027-BB4F-F07D50684F74}"/>
              </a:ext>
            </a:extLst>
          </p:cNvPr>
          <p:cNvSpPr>
            <a:spLocks noGrp="1"/>
          </p:cNvSpPr>
          <p:nvPr>
            <p:ph type="sldNum" sz="quarter" idx="10"/>
          </p:nvPr>
        </p:nvSpPr>
        <p:spPr/>
        <p:txBody>
          <a:bodyPr/>
          <a:lstStyle/>
          <a:p>
            <a:r>
              <a:rPr lang="en-US" altLang="en-US"/>
              <a:t>3.</a:t>
            </a:r>
            <a:fld id="{5C4205FC-357F-4C7B-A9CC-DACB5BCBDEE0}" type="slidenum">
              <a:rPr lang="en-US" altLang="en-US"/>
              <a:pPr/>
              <a:t>28</a:t>
            </a:fld>
            <a:endParaRPr lang="en-US" altLang="en-US"/>
          </a:p>
        </p:txBody>
      </p:sp>
      <p:sp>
        <p:nvSpPr>
          <p:cNvPr id="1012738" name="Rectangle 2">
            <a:extLst>
              <a:ext uri="{FF2B5EF4-FFF2-40B4-BE49-F238E27FC236}">
                <a16:creationId xmlns:a16="http://schemas.microsoft.com/office/drawing/2014/main" id="{3AEEDCE7-1215-41AC-A411-908CD02AA8F8}"/>
              </a:ext>
            </a:extLst>
          </p:cNvPr>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a:t>Distortion</a:t>
            </a:r>
          </a:p>
        </p:txBody>
      </p:sp>
      <p:sp>
        <p:nvSpPr>
          <p:cNvPr id="1012739" name="Rectangle 3">
            <a:extLst>
              <a:ext uri="{FF2B5EF4-FFF2-40B4-BE49-F238E27FC236}">
                <a16:creationId xmlns:a16="http://schemas.microsoft.com/office/drawing/2014/main" id="{081A8379-D2A5-47C9-9D19-EC3BE3B1BFD9}"/>
              </a:ext>
            </a:extLst>
          </p:cNvPr>
          <p:cNvSpPr>
            <a:spLocks noGrp="1" noChangeArrowheads="1"/>
          </p:cNvSpPr>
          <p:nvPr>
            <p:ph type="body" idx="1"/>
          </p:nvPr>
        </p:nvSpPr>
        <p:spPr bwMode="auto">
          <a:xfrm>
            <a:off x="1351722" y="1325880"/>
            <a:ext cx="9448800" cy="514482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buFont typeface="Wingdings" panose="05000000000000000000" pitchFamily="2" charset="2"/>
              <a:buChar char="q"/>
            </a:pPr>
            <a:r>
              <a:rPr lang="en-US" altLang="en-US" sz="2800" dirty="0"/>
              <a:t>Distortion means that the signal changes its form or shape. </a:t>
            </a:r>
          </a:p>
          <a:p>
            <a:pPr>
              <a:lnSpc>
                <a:spcPct val="90000"/>
              </a:lnSpc>
              <a:buFont typeface="Wingdings" panose="05000000000000000000" pitchFamily="2" charset="2"/>
              <a:buChar char="q"/>
            </a:pPr>
            <a:r>
              <a:rPr lang="en-US" altLang="en-US" sz="2800" dirty="0"/>
              <a:t>Can occur in </a:t>
            </a:r>
            <a:r>
              <a:rPr lang="en-US" altLang="en-US" sz="2800" dirty="0">
                <a:solidFill>
                  <a:srgbClr val="92D050"/>
                </a:solidFill>
              </a:rPr>
              <a:t>composite signal </a:t>
            </a:r>
            <a:r>
              <a:rPr lang="en-US" altLang="en-US" sz="2800" dirty="0"/>
              <a:t>made of different frequencies.</a:t>
            </a:r>
          </a:p>
          <a:p>
            <a:pPr>
              <a:lnSpc>
                <a:spcPct val="90000"/>
              </a:lnSpc>
              <a:buFont typeface="Wingdings" panose="05000000000000000000" pitchFamily="2" charset="2"/>
              <a:buChar char="q"/>
            </a:pPr>
            <a:r>
              <a:rPr lang="en-US" altLang="en-US" sz="2800" dirty="0"/>
              <a:t>Means that the signal changes its form or shape</a:t>
            </a:r>
          </a:p>
          <a:p>
            <a:pPr>
              <a:lnSpc>
                <a:spcPct val="90000"/>
              </a:lnSpc>
              <a:buFont typeface="Wingdings" panose="05000000000000000000" pitchFamily="2" charset="2"/>
              <a:buChar char="q"/>
            </a:pPr>
            <a:r>
              <a:rPr lang="en-US" altLang="en-US" sz="2800" dirty="0"/>
              <a:t>Each frequency component has its own </a:t>
            </a:r>
            <a:r>
              <a:rPr lang="en-US" altLang="en-US" sz="2800" dirty="0">
                <a:solidFill>
                  <a:schemeClr val="hlink"/>
                </a:solidFill>
              </a:rPr>
              <a:t>propagation speed</a:t>
            </a:r>
            <a:r>
              <a:rPr lang="en-US" altLang="en-US" sz="2800" dirty="0"/>
              <a:t> traveling through a medium, therefore arrive with </a:t>
            </a:r>
            <a:r>
              <a:rPr lang="en-US" altLang="en-US" sz="2800" dirty="0">
                <a:solidFill>
                  <a:schemeClr val="hlink"/>
                </a:solidFill>
              </a:rPr>
              <a:t>different delays</a:t>
            </a:r>
            <a:r>
              <a:rPr lang="en-US" altLang="en-US" sz="2800" dirty="0"/>
              <a:t> at the receiver.</a:t>
            </a:r>
          </a:p>
          <a:p>
            <a:pPr>
              <a:lnSpc>
                <a:spcPct val="90000"/>
              </a:lnSpc>
              <a:buFont typeface="Wingdings" panose="05000000000000000000" pitchFamily="2" charset="2"/>
              <a:buChar char="q"/>
            </a:pPr>
            <a:r>
              <a:rPr lang="en-US" altLang="en-US" sz="2800" dirty="0"/>
              <a:t>That means that the signals have </a:t>
            </a:r>
            <a:r>
              <a:rPr lang="en-US" altLang="en-US" sz="2800" dirty="0">
                <a:solidFill>
                  <a:schemeClr val="hlink"/>
                </a:solidFill>
              </a:rPr>
              <a:t>different phases</a:t>
            </a:r>
            <a:r>
              <a:rPr lang="en-US" altLang="en-US" sz="2800" dirty="0"/>
              <a:t> at the receiver than they did at the source.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BFE19781-C44B-4DC4-B472-7465D7FDA01E}"/>
              </a:ext>
            </a:extLst>
          </p:cNvPr>
          <p:cNvSpPr>
            <a:spLocks noGrp="1"/>
          </p:cNvSpPr>
          <p:nvPr>
            <p:ph type="sldNum" sz="quarter" idx="10"/>
          </p:nvPr>
        </p:nvSpPr>
        <p:spPr/>
        <p:txBody>
          <a:bodyPr/>
          <a:lstStyle/>
          <a:p>
            <a:r>
              <a:rPr lang="en-US" altLang="en-US"/>
              <a:t>3.</a:t>
            </a:r>
            <a:fld id="{D983AEF6-775B-4D0C-ACBF-1D47F7ABC9F8}" type="slidenum">
              <a:rPr lang="en-US" altLang="en-US"/>
              <a:pPr/>
              <a:t>29</a:t>
            </a:fld>
            <a:endParaRPr lang="en-US" altLang="en-US"/>
          </a:p>
        </p:txBody>
      </p:sp>
      <p:sp>
        <p:nvSpPr>
          <p:cNvPr id="705538" name="Line 2">
            <a:extLst>
              <a:ext uri="{FF2B5EF4-FFF2-40B4-BE49-F238E27FC236}">
                <a16:creationId xmlns:a16="http://schemas.microsoft.com/office/drawing/2014/main" id="{265F5688-E7A8-4F5B-A62D-CABCBCC9AACD}"/>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5539" name="Line 3">
            <a:extLst>
              <a:ext uri="{FF2B5EF4-FFF2-40B4-BE49-F238E27FC236}">
                <a16:creationId xmlns:a16="http://schemas.microsoft.com/office/drawing/2014/main" id="{9E25FFC7-A3EE-4905-8488-A6A762535F3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5540" name="Text Box 4">
            <a:extLst>
              <a:ext uri="{FF2B5EF4-FFF2-40B4-BE49-F238E27FC236}">
                <a16:creationId xmlns:a16="http://schemas.microsoft.com/office/drawing/2014/main" id="{4EC16B0B-0B1E-401A-A717-F52BE822E66A}"/>
              </a:ext>
            </a:extLst>
          </p:cNvPr>
          <p:cNvSpPr txBox="1">
            <a:spLocks noChangeArrowheads="1"/>
          </p:cNvSpPr>
          <p:nvPr/>
        </p:nvSpPr>
        <p:spPr bwMode="auto">
          <a:xfrm>
            <a:off x="1828801" y="285751"/>
            <a:ext cx="329949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3.28  </a:t>
            </a:r>
            <a:r>
              <a:rPr lang="en-US" altLang="en-US" sz="3200"/>
              <a:t>Distortion</a:t>
            </a:r>
            <a:endParaRPr lang="en-US" altLang="en-US" sz="2000"/>
          </a:p>
        </p:txBody>
      </p:sp>
      <p:sp>
        <p:nvSpPr>
          <p:cNvPr id="705541" name="Line 5">
            <a:extLst>
              <a:ext uri="{FF2B5EF4-FFF2-40B4-BE49-F238E27FC236}">
                <a16:creationId xmlns:a16="http://schemas.microsoft.com/office/drawing/2014/main" id="{4EF3CF63-2A2E-4409-8708-3F932C4F99F2}"/>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05542" name="Picture 6">
            <a:extLst>
              <a:ext uri="{FF2B5EF4-FFF2-40B4-BE49-F238E27FC236}">
                <a16:creationId xmlns:a16="http://schemas.microsoft.com/office/drawing/2014/main" id="{F214FC29-D0D6-411B-A68A-A33DB4044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838" y="1887538"/>
            <a:ext cx="8335962" cy="321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15">
            <a:extLst>
              <a:ext uri="{FF2B5EF4-FFF2-40B4-BE49-F238E27FC236}">
                <a16:creationId xmlns:a16="http://schemas.microsoft.com/office/drawing/2014/main" id="{FF855981-2492-4CD4-A383-656C8DBE3D4E}"/>
              </a:ext>
            </a:extLst>
          </p:cNvPr>
          <p:cNvSpPr>
            <a:spLocks noGrp="1" noChangeArrowheads="1"/>
          </p:cNvSpPr>
          <p:nvPr>
            <p:ph type="title"/>
          </p:nvPr>
        </p:nvSpPr>
        <p:spPr>
          <a:xfrm>
            <a:off x="2514600" y="609600"/>
            <a:ext cx="7772400" cy="762000"/>
          </a:xfrm>
          <a:noFill/>
        </p:spPr>
        <p:txBody>
          <a:bodyPr/>
          <a:lstStyle/>
          <a:p>
            <a:pPr eaLnBrk="1" hangingPunct="1"/>
            <a:r>
              <a:rPr lang="en-US" altLang="en-US" dirty="0"/>
              <a:t>Analog and Digital Signals</a:t>
            </a:r>
          </a:p>
        </p:txBody>
      </p:sp>
      <p:sp>
        <p:nvSpPr>
          <p:cNvPr id="12299" name="Rectangle 16">
            <a:extLst>
              <a:ext uri="{FF2B5EF4-FFF2-40B4-BE49-F238E27FC236}">
                <a16:creationId xmlns:a16="http://schemas.microsoft.com/office/drawing/2014/main" id="{447BB5A6-056D-4EA4-B9AA-07A7BFEA228C}"/>
              </a:ext>
            </a:extLst>
          </p:cNvPr>
          <p:cNvSpPr>
            <a:spLocks noGrp="1" noChangeArrowheads="1"/>
          </p:cNvSpPr>
          <p:nvPr>
            <p:ph idx="1"/>
          </p:nvPr>
        </p:nvSpPr>
        <p:spPr>
          <a:noFill/>
        </p:spPr>
        <p:txBody>
          <a:bodyPr/>
          <a:lstStyle/>
          <a:p>
            <a:pPr>
              <a:spcBef>
                <a:spcPct val="0"/>
              </a:spcBef>
              <a:buClrTx/>
              <a:buSzTx/>
              <a:buFontTx/>
              <a:buChar char="•"/>
            </a:pPr>
            <a:r>
              <a:rPr lang="en-US" altLang="en-US" dirty="0"/>
              <a:t>Signals can be analog or digital.</a:t>
            </a:r>
          </a:p>
          <a:p>
            <a:pPr>
              <a:spcBef>
                <a:spcPct val="0"/>
              </a:spcBef>
              <a:buClrTx/>
              <a:buSzTx/>
              <a:buFontTx/>
              <a:buChar char="•"/>
            </a:pPr>
            <a:r>
              <a:rPr lang="en-US" altLang="en-US" dirty="0"/>
              <a:t>Analog signals can have an infinite number of values in a range.</a:t>
            </a:r>
          </a:p>
          <a:p>
            <a:pPr>
              <a:spcBef>
                <a:spcPct val="0"/>
              </a:spcBef>
              <a:buClrTx/>
              <a:buSzTx/>
              <a:buFontTx/>
              <a:buChar char="•"/>
            </a:pPr>
            <a:r>
              <a:rPr lang="en-US" altLang="en-US" dirty="0"/>
              <a:t>Digital signals can have only a limited number of values.</a:t>
            </a:r>
          </a:p>
          <a:p>
            <a:pPr eaLnBrk="1" hangingPunct="1"/>
            <a:endParaRPr lang="en-US" altLang="en-US" dirty="0"/>
          </a:p>
        </p:txBody>
      </p:sp>
      <p:sp>
        <p:nvSpPr>
          <p:cNvPr id="12290" name="Slide Number Placeholder 3">
            <a:extLst>
              <a:ext uri="{FF2B5EF4-FFF2-40B4-BE49-F238E27FC236}">
                <a16:creationId xmlns:a16="http://schemas.microsoft.com/office/drawing/2014/main" id="{505204E1-6B51-4C0B-A7A0-8DCD73FE46E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837315AF-E701-4959-A502-FA54012CAB5F}" type="slidenum">
              <a:rPr lang="en-US" altLang="en-US" sz="2000" i="0" baseline="0">
                <a:latin typeface="Arial" panose="020B0604020202020204" pitchFamily="34" charset="0"/>
              </a:rPr>
              <a:pPr/>
              <a:t>3</a:t>
            </a:fld>
            <a:endParaRPr lang="en-US" altLang="en-US" sz="2000" i="0" baseline="0">
              <a:latin typeface="Arial" panose="020B0604020202020204" pitchFamily="34" charset="0"/>
            </a:endParaRPr>
          </a:p>
        </p:txBody>
      </p:sp>
      <p:sp>
        <p:nvSpPr>
          <p:cNvPr id="12291" name="Rectangle 2">
            <a:extLst>
              <a:ext uri="{FF2B5EF4-FFF2-40B4-BE49-F238E27FC236}">
                <a16:creationId xmlns:a16="http://schemas.microsoft.com/office/drawing/2014/main" id="{1C52F1C6-747B-4D49-B7F6-1DB96DFF47F5}"/>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2" name="Rectangle 3">
            <a:extLst>
              <a:ext uri="{FF2B5EF4-FFF2-40B4-BE49-F238E27FC236}">
                <a16:creationId xmlns:a16="http://schemas.microsoft.com/office/drawing/2014/main" id="{D368F5CE-13B4-4130-BECB-935E4D1F6819}"/>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3" name="Rectangle 4">
            <a:extLst>
              <a:ext uri="{FF2B5EF4-FFF2-40B4-BE49-F238E27FC236}">
                <a16:creationId xmlns:a16="http://schemas.microsoft.com/office/drawing/2014/main" id="{0F7ABDB3-F915-4D84-93EE-8D3FD04C497E}"/>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4" name="Rectangle 5">
            <a:extLst>
              <a:ext uri="{FF2B5EF4-FFF2-40B4-BE49-F238E27FC236}">
                <a16:creationId xmlns:a16="http://schemas.microsoft.com/office/drawing/2014/main" id="{C7AA5A31-5B14-4EEB-B111-12D845B6C420}"/>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5" name="Rectangle 6">
            <a:extLst>
              <a:ext uri="{FF2B5EF4-FFF2-40B4-BE49-F238E27FC236}">
                <a16:creationId xmlns:a16="http://schemas.microsoft.com/office/drawing/2014/main" id="{CA42FEF0-A743-4313-8936-280F5A557CBE}"/>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6" name="Rectangle 7">
            <a:extLst>
              <a:ext uri="{FF2B5EF4-FFF2-40B4-BE49-F238E27FC236}">
                <a16:creationId xmlns:a16="http://schemas.microsoft.com/office/drawing/2014/main" id="{04DFD05A-6D4C-4AA8-8D35-92E1297E4CB5}"/>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2297" name="Rectangle 8">
            <a:extLst>
              <a:ext uri="{FF2B5EF4-FFF2-40B4-BE49-F238E27FC236}">
                <a16:creationId xmlns:a16="http://schemas.microsoft.com/office/drawing/2014/main" id="{E32D0932-ABD5-4A85-BDEF-D3BEE11FD340}"/>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pic>
        <p:nvPicPr>
          <p:cNvPr id="12" name="Picture 6">
            <a:extLst>
              <a:ext uri="{FF2B5EF4-FFF2-40B4-BE49-F238E27FC236}">
                <a16:creationId xmlns:a16="http://schemas.microsoft.com/office/drawing/2014/main" id="{7869D74F-58D0-451D-94DC-E95F8593D8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646" y="3429000"/>
            <a:ext cx="8528050" cy="2440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C4DA08-23EC-438C-B4CF-1A063CB948AE}"/>
              </a:ext>
            </a:extLst>
          </p:cNvPr>
          <p:cNvSpPr>
            <a:spLocks noGrp="1"/>
          </p:cNvSpPr>
          <p:nvPr>
            <p:ph type="sldNum" sz="quarter" idx="10"/>
          </p:nvPr>
        </p:nvSpPr>
        <p:spPr/>
        <p:txBody>
          <a:bodyPr/>
          <a:lstStyle/>
          <a:p>
            <a:r>
              <a:rPr lang="en-US" altLang="en-US"/>
              <a:t>3.</a:t>
            </a:r>
            <a:fld id="{BA4BDF7B-74E4-4CCD-92A6-7838050FE25C}" type="slidenum">
              <a:rPr lang="en-US" altLang="en-US"/>
              <a:pPr/>
              <a:t>30</a:t>
            </a:fld>
            <a:endParaRPr lang="en-US" altLang="en-US"/>
          </a:p>
        </p:txBody>
      </p:sp>
      <p:sp>
        <p:nvSpPr>
          <p:cNvPr id="1014786" name="Rectangle 2">
            <a:extLst>
              <a:ext uri="{FF2B5EF4-FFF2-40B4-BE49-F238E27FC236}">
                <a16:creationId xmlns:a16="http://schemas.microsoft.com/office/drawing/2014/main" id="{24045FE8-26DB-4C09-833F-37BF186108C0}"/>
              </a:ext>
            </a:extLst>
          </p:cNvPr>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a:t>Noise</a:t>
            </a:r>
          </a:p>
        </p:txBody>
      </p:sp>
      <p:sp>
        <p:nvSpPr>
          <p:cNvPr id="1014787" name="Rectangle 3">
            <a:extLst>
              <a:ext uri="{FF2B5EF4-FFF2-40B4-BE49-F238E27FC236}">
                <a16:creationId xmlns:a16="http://schemas.microsoft.com/office/drawing/2014/main" id="{4F26503C-EB1D-4EB7-AE97-BDDF420686FF}"/>
              </a:ext>
            </a:extLst>
          </p:cNvPr>
          <p:cNvSpPr>
            <a:spLocks noGrp="1" noChangeArrowheads="1"/>
          </p:cNvSpPr>
          <p:nvPr>
            <p:ph type="body" idx="1"/>
          </p:nvPr>
        </p:nvSpPr>
        <p:spPr bwMode="auto">
          <a:xfrm>
            <a:off x="2057400" y="1676400"/>
            <a:ext cx="7772400" cy="434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marL="0" indent="0">
              <a:lnSpc>
                <a:spcPct val="90000"/>
              </a:lnSpc>
              <a:buNone/>
            </a:pPr>
            <a:r>
              <a:rPr lang="en-US" altLang="en-US" sz="2400" dirty="0"/>
              <a:t>Extra Information added to main signal.</a:t>
            </a:r>
          </a:p>
          <a:p>
            <a:pPr>
              <a:lnSpc>
                <a:spcPct val="90000"/>
              </a:lnSpc>
              <a:buFont typeface="Wingdings" panose="05000000000000000000" pitchFamily="2" charset="2"/>
              <a:buChar char="q"/>
            </a:pPr>
            <a:r>
              <a:rPr lang="en-US" altLang="en-US" sz="2400" dirty="0"/>
              <a:t>There are different types of noise</a:t>
            </a:r>
          </a:p>
          <a:p>
            <a:pPr lvl="1">
              <a:lnSpc>
                <a:spcPct val="90000"/>
              </a:lnSpc>
              <a:buFont typeface="Wingdings" panose="05000000000000000000" pitchFamily="2" charset="2"/>
              <a:buChar char="q"/>
            </a:pPr>
            <a:r>
              <a:rPr lang="en-US" altLang="en-US" sz="2400" dirty="0">
                <a:solidFill>
                  <a:schemeClr val="hlink"/>
                </a:solidFill>
              </a:rPr>
              <a:t>Thermal</a:t>
            </a:r>
            <a:r>
              <a:rPr lang="en-US" altLang="en-US" sz="2400" dirty="0"/>
              <a:t> - random noise of electrons in the wire creates an extra signal</a:t>
            </a:r>
          </a:p>
          <a:p>
            <a:pPr lvl="1">
              <a:lnSpc>
                <a:spcPct val="90000"/>
              </a:lnSpc>
              <a:buFont typeface="Wingdings" panose="05000000000000000000" pitchFamily="2" charset="2"/>
              <a:buChar char="q"/>
            </a:pPr>
            <a:r>
              <a:rPr lang="en-US" altLang="en-US" sz="2400" dirty="0">
                <a:solidFill>
                  <a:schemeClr val="hlink"/>
                </a:solidFill>
              </a:rPr>
              <a:t>Induced</a:t>
            </a:r>
            <a:r>
              <a:rPr lang="en-US" altLang="en-US" sz="2400" dirty="0"/>
              <a:t> - from motors and appliances, devices act are transmitter antenna and medium as receiving antenna.</a:t>
            </a:r>
          </a:p>
          <a:p>
            <a:pPr lvl="1">
              <a:lnSpc>
                <a:spcPct val="90000"/>
              </a:lnSpc>
              <a:buFont typeface="Wingdings" panose="05000000000000000000" pitchFamily="2" charset="2"/>
              <a:buChar char="q"/>
            </a:pPr>
            <a:r>
              <a:rPr lang="en-US" altLang="en-US" sz="2400" dirty="0">
                <a:solidFill>
                  <a:schemeClr val="hlink"/>
                </a:solidFill>
              </a:rPr>
              <a:t>Crosstalk</a:t>
            </a:r>
            <a:r>
              <a:rPr lang="en-US" altLang="en-US" sz="2400" dirty="0"/>
              <a:t> - same as above but between two wires.</a:t>
            </a:r>
          </a:p>
          <a:p>
            <a:pPr lvl="1">
              <a:lnSpc>
                <a:spcPct val="90000"/>
              </a:lnSpc>
              <a:buFont typeface="Wingdings" panose="05000000000000000000" pitchFamily="2" charset="2"/>
              <a:buChar char="q"/>
            </a:pPr>
            <a:r>
              <a:rPr lang="en-US" altLang="en-US" sz="2400" dirty="0">
                <a:solidFill>
                  <a:schemeClr val="hlink"/>
                </a:solidFill>
              </a:rPr>
              <a:t>Impulse</a:t>
            </a:r>
            <a:r>
              <a:rPr lang="en-US" altLang="en-US" sz="2400" dirty="0"/>
              <a:t> - Spikes that result from power lines, lightning, etc.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C99B9713-7C5E-4431-88BF-CD9597A61AE6}"/>
              </a:ext>
            </a:extLst>
          </p:cNvPr>
          <p:cNvSpPr>
            <a:spLocks noGrp="1"/>
          </p:cNvSpPr>
          <p:nvPr>
            <p:ph type="sldNum" sz="quarter" idx="10"/>
          </p:nvPr>
        </p:nvSpPr>
        <p:spPr/>
        <p:txBody>
          <a:bodyPr/>
          <a:lstStyle/>
          <a:p>
            <a:r>
              <a:rPr lang="en-US" altLang="en-US"/>
              <a:t>3.</a:t>
            </a:r>
            <a:fld id="{463A40E0-AEE7-47B6-A4B7-0A81E1C2A6A1}" type="slidenum">
              <a:rPr lang="en-US" altLang="en-US"/>
              <a:pPr/>
              <a:t>31</a:t>
            </a:fld>
            <a:endParaRPr lang="en-US" altLang="en-US"/>
          </a:p>
        </p:txBody>
      </p:sp>
      <p:sp>
        <p:nvSpPr>
          <p:cNvPr id="706562" name="Line 2">
            <a:extLst>
              <a:ext uri="{FF2B5EF4-FFF2-40B4-BE49-F238E27FC236}">
                <a16:creationId xmlns:a16="http://schemas.microsoft.com/office/drawing/2014/main" id="{C72259C5-E57E-4602-BF9F-F992D3FFCE87}"/>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563" name="Line 3">
            <a:extLst>
              <a:ext uri="{FF2B5EF4-FFF2-40B4-BE49-F238E27FC236}">
                <a16:creationId xmlns:a16="http://schemas.microsoft.com/office/drawing/2014/main" id="{8BFB6CDC-81B6-40D8-BC3A-12C318005B8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564" name="Text Box 4">
            <a:extLst>
              <a:ext uri="{FF2B5EF4-FFF2-40B4-BE49-F238E27FC236}">
                <a16:creationId xmlns:a16="http://schemas.microsoft.com/office/drawing/2014/main" id="{100C7DE6-FEAD-439D-AF1A-5A1B7905BAF4}"/>
              </a:ext>
            </a:extLst>
          </p:cNvPr>
          <p:cNvSpPr txBox="1">
            <a:spLocks noChangeArrowheads="1"/>
          </p:cNvSpPr>
          <p:nvPr/>
        </p:nvSpPr>
        <p:spPr bwMode="auto">
          <a:xfrm>
            <a:off x="1828800" y="28575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3.29  </a:t>
            </a:r>
            <a:r>
              <a:rPr lang="en-US" altLang="en-US" sz="3200"/>
              <a:t>Noise</a:t>
            </a:r>
          </a:p>
        </p:txBody>
      </p:sp>
      <p:sp>
        <p:nvSpPr>
          <p:cNvPr id="706565" name="Line 5">
            <a:extLst>
              <a:ext uri="{FF2B5EF4-FFF2-40B4-BE49-F238E27FC236}">
                <a16:creationId xmlns:a16="http://schemas.microsoft.com/office/drawing/2014/main" id="{D66587D0-DE0C-4B11-BF2F-D0C3057D67EF}"/>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06567" name="Picture 7">
            <a:extLst>
              <a:ext uri="{FF2B5EF4-FFF2-40B4-BE49-F238E27FC236}">
                <a16:creationId xmlns:a16="http://schemas.microsoft.com/office/drawing/2014/main" id="{A268E93C-63AA-4A80-9F02-3802E10EB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2408238"/>
            <a:ext cx="7486650" cy="26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E1CE4C-E306-46FA-BD34-F674DF700936}"/>
              </a:ext>
            </a:extLst>
          </p:cNvPr>
          <p:cNvSpPr>
            <a:spLocks noGrp="1"/>
          </p:cNvSpPr>
          <p:nvPr>
            <p:ph type="sldNum" sz="quarter" idx="10"/>
          </p:nvPr>
        </p:nvSpPr>
        <p:spPr/>
        <p:txBody>
          <a:bodyPr/>
          <a:lstStyle/>
          <a:p>
            <a:r>
              <a:rPr lang="en-US" altLang="en-US"/>
              <a:t>3.</a:t>
            </a:r>
            <a:fld id="{DD4914A1-8BEF-4625-931F-60ED1F257962}" type="slidenum">
              <a:rPr lang="en-US" altLang="en-US"/>
              <a:pPr/>
              <a:t>32</a:t>
            </a:fld>
            <a:endParaRPr lang="en-US" altLang="en-US"/>
          </a:p>
        </p:txBody>
      </p:sp>
      <p:sp>
        <p:nvSpPr>
          <p:cNvPr id="1006594" name="Rectangle 2">
            <a:extLst>
              <a:ext uri="{FF2B5EF4-FFF2-40B4-BE49-F238E27FC236}">
                <a16:creationId xmlns:a16="http://schemas.microsoft.com/office/drawing/2014/main" id="{12772E8C-BDA8-410F-A0DF-E547CC4F8A1D}"/>
              </a:ext>
            </a:extLst>
          </p:cNvPr>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a:t>Signal to Noise Ratio (SNR)</a:t>
            </a:r>
          </a:p>
        </p:txBody>
      </p:sp>
      <p:sp>
        <p:nvSpPr>
          <p:cNvPr id="1006595" name="Rectangle 3">
            <a:extLst>
              <a:ext uri="{FF2B5EF4-FFF2-40B4-BE49-F238E27FC236}">
                <a16:creationId xmlns:a16="http://schemas.microsoft.com/office/drawing/2014/main" id="{07003A4E-65AC-487F-8FE8-EDEB856C0A58}"/>
              </a:ext>
            </a:extLst>
          </p:cNvPr>
          <p:cNvSpPr>
            <a:spLocks noGrp="1" noChangeArrowheads="1"/>
          </p:cNvSpPr>
          <p:nvPr>
            <p:ph type="body" idx="1"/>
          </p:nvPr>
        </p:nvSpPr>
        <p:spPr bwMode="auto">
          <a:xfrm>
            <a:off x="1417983" y="1550504"/>
            <a:ext cx="9448799" cy="4920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buFont typeface="Wingdings" panose="05000000000000000000" pitchFamily="2" charset="2"/>
              <a:buChar char="q"/>
            </a:pPr>
            <a:r>
              <a:rPr lang="en-US" altLang="en-US" sz="2000" dirty="0"/>
              <a:t>To measure the quality of a system the SNR is often used. It indicates the strength of the signal </a:t>
            </a:r>
            <a:r>
              <a:rPr lang="en-US" altLang="en-US" sz="2000" dirty="0" err="1"/>
              <a:t>wrt</a:t>
            </a:r>
            <a:r>
              <a:rPr lang="en-US" altLang="en-US" sz="2000" dirty="0"/>
              <a:t> the noise power in the system. </a:t>
            </a:r>
          </a:p>
          <a:p>
            <a:pPr>
              <a:buFont typeface="Wingdings" panose="05000000000000000000" pitchFamily="2" charset="2"/>
              <a:buChar char="q"/>
            </a:pPr>
            <a:r>
              <a:rPr lang="en-US" altLang="en-US" sz="2000" dirty="0"/>
              <a:t>It is the ratio between two powers.</a:t>
            </a:r>
          </a:p>
          <a:p>
            <a:pPr>
              <a:buFont typeface="Wingdings" panose="05000000000000000000" pitchFamily="2" charset="2"/>
              <a:buChar char="q"/>
            </a:pPr>
            <a:r>
              <a:rPr lang="en-US" altLang="en-US" sz="2000" dirty="0"/>
              <a:t>It is usually given in dB and referred to as </a:t>
            </a:r>
            <a:r>
              <a:rPr lang="en-US" altLang="en-US" sz="2000" dirty="0" err="1"/>
              <a:t>SNR</a:t>
            </a:r>
            <a:r>
              <a:rPr lang="en-US" altLang="en-US" sz="2000" baseline="-25000" dirty="0" err="1"/>
              <a:t>dB</a:t>
            </a:r>
            <a:r>
              <a:rPr lang="en-US" altLang="en-US" sz="2000" baseline="-25000" dirty="0"/>
              <a:t>.</a:t>
            </a:r>
          </a:p>
          <a:p>
            <a:pPr algn="l"/>
            <a:r>
              <a:rPr lang="en-US" sz="2000" b="1" i="0" u="none" strike="noStrike" baseline="0" dirty="0"/>
              <a:t>SNR=average signal power/average noise power</a:t>
            </a:r>
            <a:endParaRPr lang="en-US" altLang="en-US" sz="2000" b="1" baseline="-25000" dirty="0"/>
          </a:p>
          <a:p>
            <a:pPr>
              <a:buFont typeface="Wingdings" panose="05000000000000000000" pitchFamily="2" charset="2"/>
              <a:buChar char="q"/>
            </a:pPr>
            <a:r>
              <a:rPr lang="en-US" altLang="en-US" sz="2800" baseline="-25000" dirty="0"/>
              <a:t>SNR is actually the ratio of what is wanted (signal) to what is not wanted (noise).</a:t>
            </a:r>
          </a:p>
          <a:p>
            <a:pPr>
              <a:buFont typeface="Wingdings" panose="05000000000000000000" pitchFamily="2" charset="2"/>
              <a:buChar char="q"/>
            </a:pPr>
            <a:r>
              <a:rPr lang="en-US" altLang="en-US" sz="2800" baseline="-25000" dirty="0"/>
              <a:t>A high SNR means the signal is less corrupted by noise; a low SNR means the signal is more corrupted by noise.</a:t>
            </a:r>
          </a:p>
          <a:p>
            <a:pPr>
              <a:buFont typeface="Wingdings" panose="05000000000000000000" pitchFamily="2" charset="2"/>
              <a:buChar char="q"/>
            </a:pPr>
            <a:endParaRPr lang="en-US" altLang="en-US" sz="2400" baseline="-25000" dirty="0"/>
          </a:p>
          <a:p>
            <a:pPr algn="l"/>
            <a:r>
              <a:rPr lang="en-US" sz="2400" b="0" i="0" u="none" strike="noStrike" baseline="0" dirty="0">
                <a:latin typeface="Times New Roman" panose="02020603050405020304" pitchFamily="18" charset="0"/>
              </a:rPr>
              <a:t>Because SNR is the ratio of two powers, it is often described in decibel </a:t>
            </a:r>
            <a:r>
              <a:rPr lang="en-US" sz="2400" b="0" i="0" u="none" strike="noStrike" baseline="0" dirty="0" err="1">
                <a:latin typeface="Times New Roman" panose="02020603050405020304" pitchFamily="18" charset="0"/>
              </a:rPr>
              <a:t>units,SNR</a:t>
            </a:r>
            <a:r>
              <a:rPr lang="en-US" sz="2400" dirty="0" err="1">
                <a:latin typeface="Arial" panose="020B0604020202020204" pitchFamily="34" charset="0"/>
              </a:rPr>
              <a:t>dB</a:t>
            </a:r>
            <a:r>
              <a:rPr lang="en-US" sz="2400" b="0" i="0" u="none" strike="noStrike" baseline="0" dirty="0">
                <a:latin typeface="Arial" panose="020B0604020202020204" pitchFamily="34" charset="0"/>
              </a:rPr>
              <a:t>, </a:t>
            </a:r>
            <a:r>
              <a:rPr lang="en-US" sz="2400" b="0" i="0" u="none" strike="noStrike" baseline="0" dirty="0">
                <a:latin typeface="Times New Roman" panose="02020603050405020304" pitchFamily="18" charset="0"/>
              </a:rPr>
              <a:t>defined as: </a:t>
            </a:r>
          </a:p>
          <a:p>
            <a:pPr marL="1225296" lvl="8" indent="0">
              <a:buNone/>
            </a:pPr>
            <a:r>
              <a:rPr lang="en-US" sz="2400" b="1" i="0" u="none" strike="noStrike" baseline="0" dirty="0" err="1">
                <a:latin typeface="Times New Roman" panose="02020603050405020304" pitchFamily="18" charset="0"/>
              </a:rPr>
              <a:t>SNRdB</a:t>
            </a:r>
            <a:r>
              <a:rPr lang="en-US" sz="2400" b="1" i="0" u="none" strike="noStrike" baseline="0" dirty="0">
                <a:latin typeface="Times New Roman" panose="02020603050405020304" pitchFamily="18" charset="0"/>
              </a:rPr>
              <a:t> </a:t>
            </a:r>
            <a:r>
              <a:rPr lang="en-US" sz="2400" b="1" i="0" u="none" strike="noStrike" baseline="0" dirty="0">
                <a:latin typeface="Arial" panose="020B0604020202020204" pitchFamily="34" charset="0"/>
              </a:rPr>
              <a:t>= </a:t>
            </a:r>
            <a:r>
              <a:rPr lang="en-US" sz="2400" b="1" i="0" u="none" strike="noStrike" baseline="0" dirty="0">
                <a:latin typeface="Times New Roman" panose="02020603050405020304" pitchFamily="18" charset="0"/>
              </a:rPr>
              <a:t>l0logl0 SNR</a:t>
            </a:r>
            <a:endParaRPr lang="en-US" sz="2400" b="1" dirty="0"/>
          </a:p>
          <a:p>
            <a:pPr>
              <a:buFont typeface="Wingdings" panose="05000000000000000000" pitchFamily="2" charset="2"/>
              <a:buChar char="q"/>
            </a:pPr>
            <a:endParaRPr lang="en-US" altLang="en-US" sz="2400" baseline="-25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87BFF6C6-738E-4050-9CF6-D13360B14CCB}"/>
              </a:ext>
            </a:extLst>
          </p:cNvPr>
          <p:cNvSpPr>
            <a:spLocks noGrp="1"/>
          </p:cNvSpPr>
          <p:nvPr>
            <p:ph type="sldNum" sz="quarter" idx="10"/>
          </p:nvPr>
        </p:nvSpPr>
        <p:spPr/>
        <p:txBody>
          <a:bodyPr/>
          <a:lstStyle/>
          <a:p>
            <a:r>
              <a:rPr lang="en-US" altLang="en-US"/>
              <a:t>3.</a:t>
            </a:r>
            <a:fld id="{3EA23C72-2096-4F7E-882E-5C0DA72A6DA3}" type="slidenum">
              <a:rPr lang="en-US" altLang="en-US"/>
              <a:pPr/>
              <a:t>33</a:t>
            </a:fld>
            <a:endParaRPr lang="en-US" altLang="en-US"/>
          </a:p>
        </p:txBody>
      </p:sp>
      <p:sp>
        <p:nvSpPr>
          <p:cNvPr id="835586" name="Rectangle 2">
            <a:extLst>
              <a:ext uri="{FF2B5EF4-FFF2-40B4-BE49-F238E27FC236}">
                <a16:creationId xmlns:a16="http://schemas.microsoft.com/office/drawing/2014/main" id="{4F322A7C-679F-447D-9FF9-3BE36B691C21}"/>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87" name="Rectangle 3">
            <a:extLst>
              <a:ext uri="{FF2B5EF4-FFF2-40B4-BE49-F238E27FC236}">
                <a16:creationId xmlns:a16="http://schemas.microsoft.com/office/drawing/2014/main" id="{1533D293-18F9-4512-A258-1067FCECDDD8}"/>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35588" name="Group 4">
            <a:extLst>
              <a:ext uri="{FF2B5EF4-FFF2-40B4-BE49-F238E27FC236}">
                <a16:creationId xmlns:a16="http://schemas.microsoft.com/office/drawing/2014/main" id="{8EB688EB-6542-4AF4-8F93-105DD93E58AD}"/>
              </a:ext>
            </a:extLst>
          </p:cNvPr>
          <p:cNvGrpSpPr>
            <a:grpSpLocks/>
          </p:cNvGrpSpPr>
          <p:nvPr/>
        </p:nvGrpSpPr>
        <p:grpSpPr bwMode="auto">
          <a:xfrm>
            <a:off x="2014539" y="773113"/>
            <a:ext cx="738187" cy="474662"/>
            <a:chOff x="309" y="487"/>
            <a:chExt cx="465" cy="299"/>
          </a:xfrm>
        </p:grpSpPr>
        <p:sp>
          <p:nvSpPr>
            <p:cNvPr id="835589" name="Rectangle 5">
              <a:extLst>
                <a:ext uri="{FF2B5EF4-FFF2-40B4-BE49-F238E27FC236}">
                  <a16:creationId xmlns:a16="http://schemas.microsoft.com/office/drawing/2014/main" id="{16948B29-678E-402C-881B-52B644318665}"/>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0" name="Rectangle 6">
              <a:extLst>
                <a:ext uri="{FF2B5EF4-FFF2-40B4-BE49-F238E27FC236}">
                  <a16:creationId xmlns:a16="http://schemas.microsoft.com/office/drawing/2014/main" id="{582B445B-F194-4278-8901-00B66B6912EA}"/>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35591" name="Rectangle 7">
            <a:extLst>
              <a:ext uri="{FF2B5EF4-FFF2-40B4-BE49-F238E27FC236}">
                <a16:creationId xmlns:a16="http://schemas.microsoft.com/office/drawing/2014/main" id="{925DD9C3-B2CD-491B-8286-72C67B027F8B}"/>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2" name="Rectangle 8">
            <a:extLst>
              <a:ext uri="{FF2B5EF4-FFF2-40B4-BE49-F238E27FC236}">
                <a16:creationId xmlns:a16="http://schemas.microsoft.com/office/drawing/2014/main" id="{2368849F-9765-4D87-A915-94DC7713A375}"/>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3" name="Rectangle 9">
            <a:extLst>
              <a:ext uri="{FF2B5EF4-FFF2-40B4-BE49-F238E27FC236}">
                <a16:creationId xmlns:a16="http://schemas.microsoft.com/office/drawing/2014/main" id="{A0FB3C18-16FE-453E-8A41-9BB9F6BA211C}"/>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4" name="Rectangle 10">
            <a:extLst>
              <a:ext uri="{FF2B5EF4-FFF2-40B4-BE49-F238E27FC236}">
                <a16:creationId xmlns:a16="http://schemas.microsoft.com/office/drawing/2014/main" id="{1ADD747B-E868-4801-8094-44FCDB7E5993}"/>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5595" name="Rectangle 11">
            <a:extLst>
              <a:ext uri="{FF2B5EF4-FFF2-40B4-BE49-F238E27FC236}">
                <a16:creationId xmlns:a16="http://schemas.microsoft.com/office/drawing/2014/main" id="{C5EC360B-46BA-4F42-BBD0-B1FFC86490F1}"/>
              </a:ext>
            </a:extLst>
          </p:cNvPr>
          <p:cNvSpPr>
            <a:spLocks noChangeArrowheads="1"/>
          </p:cNvSpPr>
          <p:nvPr/>
        </p:nvSpPr>
        <p:spPr bwMode="auto">
          <a:xfrm>
            <a:off x="1752600" y="1447800"/>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The values of SNR and </a:t>
            </a:r>
            <a:r>
              <a:rPr lang="en-US" altLang="en-US" sz="2400" dirty="0" err="1"/>
              <a:t>SNRdB</a:t>
            </a:r>
            <a:r>
              <a:rPr lang="en-US" altLang="en-US" sz="2400" dirty="0"/>
              <a:t> for a noiseless channel are</a:t>
            </a:r>
          </a:p>
        </p:txBody>
      </p:sp>
      <p:sp>
        <p:nvSpPr>
          <p:cNvPr id="835596" name="Text Box 12">
            <a:extLst>
              <a:ext uri="{FF2B5EF4-FFF2-40B4-BE49-F238E27FC236}">
                <a16:creationId xmlns:a16="http://schemas.microsoft.com/office/drawing/2014/main" id="{BDF96F22-9256-4873-909A-4F81DB03137F}"/>
              </a:ext>
            </a:extLst>
          </p:cNvPr>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3.32</a:t>
            </a:r>
          </a:p>
        </p:txBody>
      </p:sp>
      <p:pic>
        <p:nvPicPr>
          <p:cNvPr id="835598" name="Picture 14">
            <a:extLst>
              <a:ext uri="{FF2B5EF4-FFF2-40B4-BE49-F238E27FC236}">
                <a16:creationId xmlns:a16="http://schemas.microsoft.com/office/drawing/2014/main" id="{0B9BE33E-3D40-4F66-84D7-6C070B4A7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439" y="2811464"/>
            <a:ext cx="3159125" cy="99853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5599" name="Rectangle 15">
            <a:extLst>
              <a:ext uri="{FF2B5EF4-FFF2-40B4-BE49-F238E27FC236}">
                <a16:creationId xmlns:a16="http://schemas.microsoft.com/office/drawing/2014/main" id="{00BA7A91-6D19-4258-8789-314A8D478563}"/>
              </a:ext>
            </a:extLst>
          </p:cNvPr>
          <p:cNvSpPr>
            <a:spLocks noChangeArrowheads="1"/>
          </p:cNvSpPr>
          <p:nvPr/>
        </p:nvSpPr>
        <p:spPr bwMode="auto">
          <a:xfrm>
            <a:off x="1752600" y="4205288"/>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We can never achieve this ratio in real life; it is an ideal.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311D6162-6902-4F43-849E-6FDEC73F308D}"/>
              </a:ext>
            </a:extLst>
          </p:cNvPr>
          <p:cNvSpPr>
            <a:spLocks noGrp="1"/>
          </p:cNvSpPr>
          <p:nvPr>
            <p:ph type="sldNum" sz="quarter" idx="10"/>
          </p:nvPr>
        </p:nvSpPr>
        <p:spPr/>
        <p:txBody>
          <a:bodyPr/>
          <a:lstStyle/>
          <a:p>
            <a:r>
              <a:rPr lang="en-US" altLang="en-US"/>
              <a:t>3.</a:t>
            </a:r>
            <a:fld id="{6B9B7138-7092-46D1-861F-62242FF60F44}" type="slidenum">
              <a:rPr lang="en-US" altLang="en-US"/>
              <a:pPr/>
              <a:t>34</a:t>
            </a:fld>
            <a:endParaRPr lang="en-US" altLang="en-US"/>
          </a:p>
        </p:txBody>
      </p:sp>
      <p:sp>
        <p:nvSpPr>
          <p:cNvPr id="707586" name="Line 2">
            <a:extLst>
              <a:ext uri="{FF2B5EF4-FFF2-40B4-BE49-F238E27FC236}">
                <a16:creationId xmlns:a16="http://schemas.microsoft.com/office/drawing/2014/main" id="{C79D85E2-1370-409F-A21B-69796BCFBC86}"/>
              </a:ext>
            </a:extLst>
          </p:cNvPr>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587" name="Line 3">
            <a:extLst>
              <a:ext uri="{FF2B5EF4-FFF2-40B4-BE49-F238E27FC236}">
                <a16:creationId xmlns:a16="http://schemas.microsoft.com/office/drawing/2014/main" id="{0826BDC1-7491-45BA-85CA-C6D31883EAD5}"/>
              </a:ext>
            </a:extLst>
          </p:cNvPr>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588" name="Text Box 4">
            <a:extLst>
              <a:ext uri="{FF2B5EF4-FFF2-40B4-BE49-F238E27FC236}">
                <a16:creationId xmlns:a16="http://schemas.microsoft.com/office/drawing/2014/main" id="{B386F19E-B8BA-48DF-9D21-EF582DFEA3E9}"/>
              </a:ext>
            </a:extLst>
          </p:cNvPr>
          <p:cNvSpPr txBox="1">
            <a:spLocks noChangeArrowheads="1"/>
          </p:cNvSpPr>
          <p:nvPr/>
        </p:nvSpPr>
        <p:spPr bwMode="auto">
          <a:xfrm>
            <a:off x="1828800" y="457201"/>
            <a:ext cx="6424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3.30  </a:t>
            </a:r>
            <a:r>
              <a:rPr lang="en-US" altLang="en-US" sz="2000"/>
              <a:t>Two cases of SNR: a high SNR and a low SNR</a:t>
            </a:r>
          </a:p>
        </p:txBody>
      </p:sp>
      <p:sp>
        <p:nvSpPr>
          <p:cNvPr id="707589" name="Line 5">
            <a:extLst>
              <a:ext uri="{FF2B5EF4-FFF2-40B4-BE49-F238E27FC236}">
                <a16:creationId xmlns:a16="http://schemas.microsoft.com/office/drawing/2014/main" id="{1774F562-E841-49A9-A0D8-4DDBAB314A5D}"/>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07590" name="Picture 6">
            <a:extLst>
              <a:ext uri="{FF2B5EF4-FFF2-40B4-BE49-F238E27FC236}">
                <a16:creationId xmlns:a16="http://schemas.microsoft.com/office/drawing/2014/main" id="{3770B45C-0B62-48EE-8FC1-FD3960097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4" y="1406526"/>
            <a:ext cx="8281987"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3C05FC45-0B82-48CB-9B13-C9D94F27EE0B}"/>
              </a:ext>
            </a:extLst>
          </p:cNvPr>
          <p:cNvSpPr>
            <a:spLocks noGrp="1"/>
          </p:cNvSpPr>
          <p:nvPr>
            <p:ph type="sldNum" sz="quarter" idx="10"/>
          </p:nvPr>
        </p:nvSpPr>
        <p:spPr/>
        <p:txBody>
          <a:bodyPr/>
          <a:lstStyle/>
          <a:p>
            <a:r>
              <a:rPr lang="en-US" altLang="en-US"/>
              <a:t>3.</a:t>
            </a:r>
            <a:fld id="{94D86120-57EB-47CC-914D-DBFFE7B4D6E5}" type="slidenum">
              <a:rPr lang="en-US" altLang="en-US"/>
              <a:pPr/>
              <a:t>35</a:t>
            </a:fld>
            <a:endParaRPr lang="en-US" altLang="en-US"/>
          </a:p>
        </p:txBody>
      </p:sp>
      <p:sp>
        <p:nvSpPr>
          <p:cNvPr id="802818" name="Rectangle 2">
            <a:extLst>
              <a:ext uri="{FF2B5EF4-FFF2-40B4-BE49-F238E27FC236}">
                <a16:creationId xmlns:a16="http://schemas.microsoft.com/office/drawing/2014/main" id="{95FC4CAE-0B9F-42D9-86DD-8E59ECAE9033}"/>
              </a:ext>
            </a:extLst>
          </p:cNvPr>
          <p:cNvSpPr>
            <a:spLocks noChangeArrowheads="1"/>
          </p:cNvSpPr>
          <p:nvPr/>
        </p:nvSpPr>
        <p:spPr bwMode="auto">
          <a:xfrm>
            <a:off x="1524000" y="578433"/>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802819" name="Text Box 3">
            <a:extLst>
              <a:ext uri="{FF2B5EF4-FFF2-40B4-BE49-F238E27FC236}">
                <a16:creationId xmlns:a16="http://schemas.microsoft.com/office/drawing/2014/main" id="{16DB53AF-3F63-405E-ACCF-A3C008260C82}"/>
              </a:ext>
            </a:extLst>
          </p:cNvPr>
          <p:cNvSpPr txBox="1">
            <a:spLocks noChangeArrowheads="1"/>
          </p:cNvSpPr>
          <p:nvPr/>
        </p:nvSpPr>
        <p:spPr bwMode="auto">
          <a:xfrm>
            <a:off x="1676400" y="675155"/>
            <a:ext cx="46741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3-5   DATA RATE LIMITS</a:t>
            </a:r>
          </a:p>
        </p:txBody>
      </p:sp>
      <p:sp>
        <p:nvSpPr>
          <p:cNvPr id="802820" name="Text Box 4">
            <a:extLst>
              <a:ext uri="{FF2B5EF4-FFF2-40B4-BE49-F238E27FC236}">
                <a16:creationId xmlns:a16="http://schemas.microsoft.com/office/drawing/2014/main" id="{138DE01F-779B-484B-AC9E-5F66F9D61320}"/>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802821" name="Rectangle 5">
            <a:extLst>
              <a:ext uri="{FF2B5EF4-FFF2-40B4-BE49-F238E27FC236}">
                <a16:creationId xmlns:a16="http://schemas.microsoft.com/office/drawing/2014/main" id="{C194F315-C64B-4488-A2E3-C2F097EF4BEC}"/>
              </a:ext>
            </a:extLst>
          </p:cNvPr>
          <p:cNvSpPr>
            <a:spLocks noChangeArrowheads="1"/>
          </p:cNvSpPr>
          <p:nvPr/>
        </p:nvSpPr>
        <p:spPr bwMode="auto">
          <a:xfrm>
            <a:off x="1524000" y="1678902"/>
            <a:ext cx="861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dirty="0">
                <a:effectLst>
                  <a:outerShdw blurRad="38100" dist="38100" dir="2700000" algn="tl">
                    <a:srgbClr val="C0C0C0"/>
                  </a:outerShdw>
                </a:effectLst>
              </a:rPr>
              <a:t>A very important consideration in data communications is how fast we can send data, in bits per second, over a channel. Data rate depends on three factors:</a:t>
            </a:r>
          </a:p>
          <a:p>
            <a:pPr algn="just" eaLnBrk="1" hangingPunct="1"/>
            <a:r>
              <a:rPr lang="en-US" altLang="en-US" sz="2400" dirty="0">
                <a:solidFill>
                  <a:schemeClr val="hlink"/>
                </a:solidFill>
                <a:effectLst>
                  <a:outerShdw blurRad="38100" dist="38100" dir="2700000" algn="tl">
                    <a:srgbClr val="C0C0C0"/>
                  </a:outerShdw>
                </a:effectLst>
              </a:rPr>
              <a:t>   1.</a:t>
            </a:r>
            <a:r>
              <a:rPr lang="en-US" altLang="en-US" sz="2400" dirty="0">
                <a:effectLst>
                  <a:outerShdw blurRad="38100" dist="38100" dir="2700000" algn="tl">
                    <a:srgbClr val="C0C0C0"/>
                  </a:outerShdw>
                </a:effectLst>
              </a:rPr>
              <a:t> The bandwidth available</a:t>
            </a:r>
          </a:p>
          <a:p>
            <a:pPr algn="just" eaLnBrk="1" hangingPunct="1"/>
            <a:r>
              <a:rPr lang="en-US" altLang="en-US" sz="2400" dirty="0">
                <a:solidFill>
                  <a:schemeClr val="hlink"/>
                </a:solidFill>
                <a:effectLst>
                  <a:outerShdw blurRad="38100" dist="38100" dir="2700000" algn="tl">
                    <a:srgbClr val="C0C0C0"/>
                  </a:outerShdw>
                </a:effectLst>
              </a:rPr>
              <a:t>   2.</a:t>
            </a:r>
            <a:r>
              <a:rPr lang="en-US" altLang="en-US" sz="2400" dirty="0">
                <a:effectLst>
                  <a:outerShdw blurRad="38100" dist="38100" dir="2700000" algn="tl">
                    <a:srgbClr val="C0C0C0"/>
                  </a:outerShdw>
                </a:effectLst>
              </a:rPr>
              <a:t> The level of the signals we use</a:t>
            </a:r>
          </a:p>
          <a:p>
            <a:pPr algn="just" eaLnBrk="1" hangingPunct="1"/>
            <a:r>
              <a:rPr lang="en-US" altLang="en-US" sz="2400" dirty="0">
                <a:solidFill>
                  <a:schemeClr val="hlink"/>
                </a:solidFill>
                <a:effectLst>
                  <a:outerShdw blurRad="38100" dist="38100" dir="2700000" algn="tl">
                    <a:srgbClr val="C0C0C0"/>
                  </a:outerShdw>
                </a:effectLst>
              </a:rPr>
              <a:t>   3</a:t>
            </a:r>
            <a:r>
              <a:rPr lang="en-US" altLang="en-US" sz="2400" dirty="0">
                <a:effectLst>
                  <a:outerShdw blurRad="38100" dist="38100" dir="2700000" algn="tl">
                    <a:srgbClr val="C0C0C0"/>
                  </a:outerShdw>
                </a:effectLst>
              </a:rPr>
              <a:t>. The quality of the channel (the level of noise)</a:t>
            </a:r>
          </a:p>
        </p:txBody>
      </p:sp>
      <p:sp>
        <p:nvSpPr>
          <p:cNvPr id="802822" name="Rectangle 6">
            <a:extLst>
              <a:ext uri="{FF2B5EF4-FFF2-40B4-BE49-F238E27FC236}">
                <a16:creationId xmlns:a16="http://schemas.microsoft.com/office/drawing/2014/main" id="{4D955FF4-2474-489E-ACB6-52A7C7DA6AF0}"/>
              </a:ext>
            </a:extLst>
          </p:cNvPr>
          <p:cNvSpPr>
            <a:spLocks noChangeArrowheads="1"/>
          </p:cNvSpPr>
          <p:nvPr/>
        </p:nvSpPr>
        <p:spPr bwMode="auto">
          <a:xfrm>
            <a:off x="1417378" y="4719987"/>
            <a:ext cx="95746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tx1"/>
              </a:buClr>
              <a:buSzPct val="117000"/>
              <a:buFont typeface="Wingdings" panose="05000000000000000000" pitchFamily="2" charset="2"/>
              <a:buChar char="§"/>
            </a:pPr>
            <a:r>
              <a:rPr lang="en-US" altLang="en-US" sz="2400" dirty="0">
                <a:solidFill>
                  <a:srgbClr val="0033CC"/>
                </a:solidFill>
              </a:rPr>
              <a:t>Two theoretical formulas were developed to calculate the data rate: one by Nyquist for a noiseless channel, another by Shannon for a noisy channel.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728606-FD72-4FA6-A57D-9B398EBEB740}"/>
              </a:ext>
            </a:extLst>
          </p:cNvPr>
          <p:cNvSpPr>
            <a:spLocks noGrp="1"/>
          </p:cNvSpPr>
          <p:nvPr>
            <p:ph type="sldNum" sz="quarter" idx="10"/>
          </p:nvPr>
        </p:nvSpPr>
        <p:spPr/>
        <p:txBody>
          <a:bodyPr/>
          <a:lstStyle/>
          <a:p>
            <a:r>
              <a:rPr lang="en-US" altLang="en-US"/>
              <a:t>3.</a:t>
            </a:r>
            <a:fld id="{6B100ABD-34EC-4075-95EE-EAC09ECF31EC}" type="slidenum">
              <a:rPr lang="en-US" altLang="en-US"/>
              <a:pPr/>
              <a:t>36</a:t>
            </a:fld>
            <a:endParaRPr lang="en-US" altLang="en-US"/>
          </a:p>
        </p:txBody>
      </p:sp>
      <p:sp>
        <p:nvSpPr>
          <p:cNvPr id="1008642" name="Rectangle 2">
            <a:extLst>
              <a:ext uri="{FF2B5EF4-FFF2-40B4-BE49-F238E27FC236}">
                <a16:creationId xmlns:a16="http://schemas.microsoft.com/office/drawing/2014/main" id="{B1B23DD9-C552-4E0A-8EB8-0C90D31F6A8A}"/>
              </a:ext>
            </a:extLst>
          </p:cNvPr>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a:t>Nyquist Theorem</a:t>
            </a:r>
          </a:p>
        </p:txBody>
      </p:sp>
      <p:sp>
        <p:nvSpPr>
          <p:cNvPr id="1008643" name="Rectangle 3">
            <a:extLst>
              <a:ext uri="{FF2B5EF4-FFF2-40B4-BE49-F238E27FC236}">
                <a16:creationId xmlns:a16="http://schemas.microsoft.com/office/drawing/2014/main" id="{8E69647C-50DA-4394-AD66-81DC703551B8}"/>
              </a:ext>
            </a:extLst>
          </p:cNvPr>
          <p:cNvSpPr>
            <a:spLocks noGrp="1" noChangeArrowheads="1"/>
          </p:cNvSpPr>
          <p:nvPr>
            <p:ph type="body" idx="1"/>
          </p:nvPr>
        </p:nvSpPr>
        <p:spPr bwMode="auto">
          <a:xfrm>
            <a:off x="795130" y="1600200"/>
            <a:ext cx="9740348" cy="4800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buFont typeface="Wingdings" panose="05000000000000000000" pitchFamily="2" charset="2"/>
              <a:buChar char="q"/>
            </a:pPr>
            <a:r>
              <a:rPr lang="en-US" altLang="en-US" sz="2800" dirty="0"/>
              <a:t>For a noiseless channel, the Nyquist bit rate formula defines the theoretical maximum bit rate.</a:t>
            </a:r>
          </a:p>
          <a:p>
            <a:pPr>
              <a:lnSpc>
                <a:spcPct val="90000"/>
              </a:lnSpc>
              <a:buFont typeface="Wingdings" panose="05000000000000000000" pitchFamily="2" charset="2"/>
              <a:buChar char="q"/>
            </a:pPr>
            <a:r>
              <a:rPr lang="en-US" altLang="en-US" sz="2800" dirty="0"/>
              <a:t>Nyquist theorem states that for a </a:t>
            </a:r>
            <a:r>
              <a:rPr lang="en-US" altLang="en-US" sz="2800" dirty="0">
                <a:solidFill>
                  <a:schemeClr val="hlink"/>
                </a:solidFill>
              </a:rPr>
              <a:t>noiseless</a:t>
            </a:r>
            <a:r>
              <a:rPr lang="en-US" altLang="en-US" sz="2800" dirty="0"/>
              <a:t> channel:</a:t>
            </a:r>
          </a:p>
          <a:p>
            <a:pPr algn="ctr">
              <a:lnSpc>
                <a:spcPct val="90000"/>
              </a:lnSpc>
              <a:buFont typeface="Wingdings" panose="05000000000000000000" pitchFamily="2" charset="2"/>
              <a:buNone/>
            </a:pPr>
            <a:r>
              <a:rPr lang="en-US" altLang="en-US" sz="2800" dirty="0"/>
              <a:t>C = 2 B log</a:t>
            </a:r>
            <a:r>
              <a:rPr lang="en-US" altLang="en-US" sz="2800" baseline="-25000" dirty="0"/>
              <a:t>2</a:t>
            </a:r>
            <a:r>
              <a:rPr lang="en-US" altLang="en-US" sz="2800" dirty="0"/>
              <a:t>L</a:t>
            </a:r>
          </a:p>
          <a:p>
            <a:pPr algn="ctr">
              <a:lnSpc>
                <a:spcPct val="90000"/>
              </a:lnSpc>
              <a:buFont typeface="Wingdings" panose="05000000000000000000" pitchFamily="2" charset="2"/>
              <a:buNone/>
            </a:pPr>
            <a:r>
              <a:rPr lang="en-US" altLang="en-US" sz="2800" dirty="0"/>
              <a:t>C= capacity(Bit rate) in bps</a:t>
            </a:r>
          </a:p>
          <a:p>
            <a:pPr algn="ctr">
              <a:lnSpc>
                <a:spcPct val="90000"/>
              </a:lnSpc>
              <a:buFont typeface="Wingdings" panose="05000000000000000000" pitchFamily="2" charset="2"/>
              <a:buNone/>
            </a:pPr>
            <a:r>
              <a:rPr lang="en-US" altLang="en-US" sz="2800" dirty="0"/>
              <a:t>B = bandwidth in Hz</a:t>
            </a:r>
          </a:p>
          <a:p>
            <a:pPr>
              <a:lnSpc>
                <a:spcPct val="90000"/>
              </a:lnSpc>
              <a:buFont typeface="Wingdings" panose="05000000000000000000" pitchFamily="2" charset="2"/>
              <a:buNone/>
            </a:pPr>
            <a:r>
              <a:rPr lang="en-US" altLang="en-US" sz="2800" dirty="0"/>
              <a:t>In this formula, B is the bandwidth of the channel, L(2</a:t>
            </a:r>
            <a:r>
              <a:rPr lang="en-US" altLang="en-US" sz="2800" baseline="30000" dirty="0"/>
              <a:t>n</a:t>
            </a:r>
            <a:r>
              <a:rPr lang="en-US" altLang="en-US" sz="2800" dirty="0"/>
              <a:t>) is the number of signal levels used to represent data, and C is the bit rate in bits per second.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a:extLst>
              <a:ext uri="{FF2B5EF4-FFF2-40B4-BE49-F238E27FC236}">
                <a16:creationId xmlns:a16="http://schemas.microsoft.com/office/drawing/2014/main" id="{F50547D0-9010-44F8-9F8A-60E1A83DA762}"/>
              </a:ext>
            </a:extLst>
          </p:cNvPr>
          <p:cNvSpPr>
            <a:spLocks noGrp="1"/>
          </p:cNvSpPr>
          <p:nvPr>
            <p:ph type="sldNum" sz="quarter" idx="10"/>
          </p:nvPr>
        </p:nvSpPr>
        <p:spPr/>
        <p:txBody>
          <a:bodyPr/>
          <a:lstStyle/>
          <a:p>
            <a:r>
              <a:rPr lang="en-US" altLang="en-US"/>
              <a:t>3.</a:t>
            </a:r>
            <a:fld id="{39F4672D-C26B-4DAB-83FF-AC7FB5D99137}" type="slidenum">
              <a:rPr lang="en-US" altLang="en-US"/>
              <a:pPr/>
              <a:t>37</a:t>
            </a:fld>
            <a:endParaRPr lang="en-US" altLang="en-US"/>
          </a:p>
        </p:txBody>
      </p:sp>
      <p:sp>
        <p:nvSpPr>
          <p:cNvPr id="837634" name="Rectangle 2">
            <a:extLst>
              <a:ext uri="{FF2B5EF4-FFF2-40B4-BE49-F238E27FC236}">
                <a16:creationId xmlns:a16="http://schemas.microsoft.com/office/drawing/2014/main" id="{7598F369-5B0D-4ABA-9C62-966FB77ABCE8}"/>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7635" name="Rectangle 3">
            <a:extLst>
              <a:ext uri="{FF2B5EF4-FFF2-40B4-BE49-F238E27FC236}">
                <a16:creationId xmlns:a16="http://schemas.microsoft.com/office/drawing/2014/main" id="{AF32E648-2557-4717-AD4B-3BF3A7AB2286}"/>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37636" name="Group 4">
            <a:extLst>
              <a:ext uri="{FF2B5EF4-FFF2-40B4-BE49-F238E27FC236}">
                <a16:creationId xmlns:a16="http://schemas.microsoft.com/office/drawing/2014/main" id="{0D56EA58-0DA6-4652-9611-A1134BCF5843}"/>
              </a:ext>
            </a:extLst>
          </p:cNvPr>
          <p:cNvGrpSpPr>
            <a:grpSpLocks/>
          </p:cNvGrpSpPr>
          <p:nvPr/>
        </p:nvGrpSpPr>
        <p:grpSpPr bwMode="auto">
          <a:xfrm>
            <a:off x="2014539" y="773113"/>
            <a:ext cx="738187" cy="474662"/>
            <a:chOff x="309" y="487"/>
            <a:chExt cx="465" cy="299"/>
          </a:xfrm>
        </p:grpSpPr>
        <p:sp>
          <p:nvSpPr>
            <p:cNvPr id="837637" name="Rectangle 5">
              <a:extLst>
                <a:ext uri="{FF2B5EF4-FFF2-40B4-BE49-F238E27FC236}">
                  <a16:creationId xmlns:a16="http://schemas.microsoft.com/office/drawing/2014/main" id="{92A1931D-228A-49F2-B633-D758C0C2CE9C}"/>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7638" name="Rectangle 6">
              <a:extLst>
                <a:ext uri="{FF2B5EF4-FFF2-40B4-BE49-F238E27FC236}">
                  <a16:creationId xmlns:a16="http://schemas.microsoft.com/office/drawing/2014/main" id="{D2003EDB-BBA7-4B9E-9D28-95045AE2D5AA}"/>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37639" name="Rectangle 7">
            <a:extLst>
              <a:ext uri="{FF2B5EF4-FFF2-40B4-BE49-F238E27FC236}">
                <a16:creationId xmlns:a16="http://schemas.microsoft.com/office/drawing/2014/main" id="{46FF3302-7087-4EA8-80CF-C1F3302A5335}"/>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7640" name="Rectangle 8">
            <a:extLst>
              <a:ext uri="{FF2B5EF4-FFF2-40B4-BE49-F238E27FC236}">
                <a16:creationId xmlns:a16="http://schemas.microsoft.com/office/drawing/2014/main" id="{DFE3BBC3-DFF6-417B-87CE-7D252B514651}"/>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7641" name="Rectangle 9">
            <a:extLst>
              <a:ext uri="{FF2B5EF4-FFF2-40B4-BE49-F238E27FC236}">
                <a16:creationId xmlns:a16="http://schemas.microsoft.com/office/drawing/2014/main" id="{9A938CB6-36A1-407B-972D-CBBC00E7796E}"/>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7642" name="Rectangle 10">
            <a:extLst>
              <a:ext uri="{FF2B5EF4-FFF2-40B4-BE49-F238E27FC236}">
                <a16:creationId xmlns:a16="http://schemas.microsoft.com/office/drawing/2014/main" id="{A8AA38E9-5608-481E-AA88-8EAAB80914DA}"/>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7643" name="Rectangle 11">
            <a:extLst>
              <a:ext uri="{FF2B5EF4-FFF2-40B4-BE49-F238E27FC236}">
                <a16:creationId xmlns:a16="http://schemas.microsoft.com/office/drawing/2014/main" id="{26E407BF-FACF-4260-B25E-445697933890}"/>
              </a:ext>
            </a:extLst>
          </p:cNvPr>
          <p:cNvSpPr>
            <a:spLocks noChangeArrowheads="1"/>
          </p:cNvSpPr>
          <p:nvPr/>
        </p:nvSpPr>
        <p:spPr bwMode="auto">
          <a:xfrm>
            <a:off x="1752600" y="1447801"/>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Consider a noiseless channel with a bandwidth of 3000 Hz transmitting a signal with two signal levels. The maximum bit rate can be calculated as</a:t>
            </a:r>
          </a:p>
        </p:txBody>
      </p:sp>
      <p:sp>
        <p:nvSpPr>
          <p:cNvPr id="837644" name="Text Box 12">
            <a:extLst>
              <a:ext uri="{FF2B5EF4-FFF2-40B4-BE49-F238E27FC236}">
                <a16:creationId xmlns:a16="http://schemas.microsoft.com/office/drawing/2014/main" id="{C619519B-7FEC-468E-AF1B-D2A04EA1BBA8}"/>
              </a:ext>
            </a:extLst>
          </p:cNvPr>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hlink"/>
                </a:solidFill>
              </a:rPr>
              <a:t>Example 3.34</a:t>
            </a:r>
          </a:p>
        </p:txBody>
      </p:sp>
      <p:pic>
        <p:nvPicPr>
          <p:cNvPr id="837647" name="Picture 15">
            <a:extLst>
              <a:ext uri="{FF2B5EF4-FFF2-40B4-BE49-F238E27FC236}">
                <a16:creationId xmlns:a16="http://schemas.microsoft.com/office/drawing/2014/main" id="{C8C376C9-008E-4588-BB31-3C16F35A8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712" y="2728326"/>
            <a:ext cx="4346575"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1">
            <a:extLst>
              <a:ext uri="{FF2B5EF4-FFF2-40B4-BE49-F238E27FC236}">
                <a16:creationId xmlns:a16="http://schemas.microsoft.com/office/drawing/2014/main" id="{EEEBBA68-8DFF-4CBF-BC03-4A1A634F6639}"/>
              </a:ext>
            </a:extLst>
          </p:cNvPr>
          <p:cNvSpPr>
            <a:spLocks noChangeArrowheads="1"/>
          </p:cNvSpPr>
          <p:nvPr/>
        </p:nvSpPr>
        <p:spPr bwMode="auto">
          <a:xfrm>
            <a:off x="1812926" y="4079319"/>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Consider the same noiseless channel transmitting a signal with four signal levels (for each level, we send 2 bits). The maximum bit rate can be calculated as</a:t>
            </a:r>
          </a:p>
        </p:txBody>
      </p:sp>
      <p:pic>
        <p:nvPicPr>
          <p:cNvPr id="16" name="Picture 14">
            <a:extLst>
              <a:ext uri="{FF2B5EF4-FFF2-40B4-BE49-F238E27FC236}">
                <a16:creationId xmlns:a16="http://schemas.microsoft.com/office/drawing/2014/main" id="{FAE91857-E615-49A8-827F-2DA53B8405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6139" y="5735870"/>
            <a:ext cx="5570537" cy="3683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12">
            <a:extLst>
              <a:ext uri="{FF2B5EF4-FFF2-40B4-BE49-F238E27FC236}">
                <a16:creationId xmlns:a16="http://schemas.microsoft.com/office/drawing/2014/main" id="{12ABD7BD-D101-43AD-9F1C-1B8C92F18E73}"/>
              </a:ext>
            </a:extLst>
          </p:cNvPr>
          <p:cNvSpPr txBox="1">
            <a:spLocks noChangeArrowheads="1"/>
          </p:cNvSpPr>
          <p:nvPr/>
        </p:nvSpPr>
        <p:spPr bwMode="auto">
          <a:xfrm>
            <a:off x="1820968" y="3429000"/>
            <a:ext cx="24721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hlink"/>
                </a:solidFill>
              </a:rPr>
              <a:t>Example 3.35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76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3E0498D5-CC9B-4D89-876F-6F0C2BE62F84}"/>
              </a:ext>
            </a:extLst>
          </p:cNvPr>
          <p:cNvSpPr>
            <a:spLocks noGrp="1"/>
          </p:cNvSpPr>
          <p:nvPr>
            <p:ph type="sldNum" sz="quarter" idx="10"/>
          </p:nvPr>
        </p:nvSpPr>
        <p:spPr/>
        <p:txBody>
          <a:bodyPr/>
          <a:lstStyle/>
          <a:p>
            <a:r>
              <a:rPr lang="en-US" altLang="en-US"/>
              <a:t>3.</a:t>
            </a:r>
            <a:fld id="{030C88C5-64B5-4B0F-9862-EFFB8D8BD1E0}" type="slidenum">
              <a:rPr lang="en-US" altLang="en-US"/>
              <a:pPr/>
              <a:t>38</a:t>
            </a:fld>
            <a:endParaRPr lang="en-US" altLang="en-US"/>
          </a:p>
        </p:txBody>
      </p:sp>
      <p:sp>
        <p:nvSpPr>
          <p:cNvPr id="839682" name="Rectangle 2">
            <a:extLst>
              <a:ext uri="{FF2B5EF4-FFF2-40B4-BE49-F238E27FC236}">
                <a16:creationId xmlns:a16="http://schemas.microsoft.com/office/drawing/2014/main" id="{47EBF67B-6C2E-48D4-B2D2-21F15CF99814}"/>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9683" name="Rectangle 3">
            <a:extLst>
              <a:ext uri="{FF2B5EF4-FFF2-40B4-BE49-F238E27FC236}">
                <a16:creationId xmlns:a16="http://schemas.microsoft.com/office/drawing/2014/main" id="{0DF8B186-20BA-4876-8974-BF1F085ABD47}"/>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39684" name="Group 4">
            <a:extLst>
              <a:ext uri="{FF2B5EF4-FFF2-40B4-BE49-F238E27FC236}">
                <a16:creationId xmlns:a16="http://schemas.microsoft.com/office/drawing/2014/main" id="{6A843BFD-E7E3-46BF-AE23-BA73104EC2DB}"/>
              </a:ext>
            </a:extLst>
          </p:cNvPr>
          <p:cNvGrpSpPr>
            <a:grpSpLocks/>
          </p:cNvGrpSpPr>
          <p:nvPr/>
        </p:nvGrpSpPr>
        <p:grpSpPr bwMode="auto">
          <a:xfrm>
            <a:off x="2014539" y="773113"/>
            <a:ext cx="738187" cy="474662"/>
            <a:chOff x="309" y="487"/>
            <a:chExt cx="465" cy="299"/>
          </a:xfrm>
        </p:grpSpPr>
        <p:sp>
          <p:nvSpPr>
            <p:cNvPr id="839685" name="Rectangle 5">
              <a:extLst>
                <a:ext uri="{FF2B5EF4-FFF2-40B4-BE49-F238E27FC236}">
                  <a16:creationId xmlns:a16="http://schemas.microsoft.com/office/drawing/2014/main" id="{8683492A-5027-4980-87FC-C11F6F243B48}"/>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9686" name="Rectangle 6">
              <a:extLst>
                <a:ext uri="{FF2B5EF4-FFF2-40B4-BE49-F238E27FC236}">
                  <a16:creationId xmlns:a16="http://schemas.microsoft.com/office/drawing/2014/main" id="{AF574984-97F0-41A8-B4A2-F140D520D78E}"/>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39687" name="Rectangle 7">
            <a:extLst>
              <a:ext uri="{FF2B5EF4-FFF2-40B4-BE49-F238E27FC236}">
                <a16:creationId xmlns:a16="http://schemas.microsoft.com/office/drawing/2014/main" id="{8B51DFAC-53DE-4F0B-B876-0B789266683C}"/>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9688" name="Rectangle 8">
            <a:extLst>
              <a:ext uri="{FF2B5EF4-FFF2-40B4-BE49-F238E27FC236}">
                <a16:creationId xmlns:a16="http://schemas.microsoft.com/office/drawing/2014/main" id="{D268A603-7967-435F-A1BE-981B62552E70}"/>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9689" name="Rectangle 9">
            <a:extLst>
              <a:ext uri="{FF2B5EF4-FFF2-40B4-BE49-F238E27FC236}">
                <a16:creationId xmlns:a16="http://schemas.microsoft.com/office/drawing/2014/main" id="{485ABCC6-5517-452B-A93A-0FD8EA3E5040}"/>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9690" name="Rectangle 10">
            <a:extLst>
              <a:ext uri="{FF2B5EF4-FFF2-40B4-BE49-F238E27FC236}">
                <a16:creationId xmlns:a16="http://schemas.microsoft.com/office/drawing/2014/main" id="{B912685C-DE39-4690-A03F-82B4A369DC60}"/>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691" name="Rectangle 11">
            <a:extLst>
              <a:ext uri="{FF2B5EF4-FFF2-40B4-BE49-F238E27FC236}">
                <a16:creationId xmlns:a16="http://schemas.microsoft.com/office/drawing/2014/main" id="{5C4E024C-FCD2-4745-8BD7-AA643265035B}"/>
              </a:ext>
            </a:extLst>
          </p:cNvPr>
          <p:cNvSpPr>
            <a:spLocks noChangeArrowheads="1"/>
          </p:cNvSpPr>
          <p:nvPr/>
        </p:nvSpPr>
        <p:spPr bwMode="auto">
          <a:xfrm>
            <a:off x="1752600" y="1447801"/>
            <a:ext cx="8534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We need to send 265 kbps over a noiseless channel with a bandwidth of 20 kHz. How many signal levels do we need?</a:t>
            </a:r>
          </a:p>
          <a:p>
            <a:pPr algn="just"/>
            <a:r>
              <a:rPr lang="en-US" altLang="en-US" sz="2400" dirty="0">
                <a:solidFill>
                  <a:schemeClr val="hlink"/>
                </a:solidFill>
              </a:rPr>
              <a:t>Solution</a:t>
            </a:r>
          </a:p>
          <a:p>
            <a:pPr algn="just"/>
            <a:r>
              <a:rPr lang="en-US" altLang="en-US" sz="2400" dirty="0"/>
              <a:t>We can use the Nyquist formula as shown:</a:t>
            </a:r>
          </a:p>
        </p:txBody>
      </p:sp>
      <p:sp>
        <p:nvSpPr>
          <p:cNvPr id="839692" name="Text Box 12">
            <a:extLst>
              <a:ext uri="{FF2B5EF4-FFF2-40B4-BE49-F238E27FC236}">
                <a16:creationId xmlns:a16="http://schemas.microsoft.com/office/drawing/2014/main" id="{C010AEF9-6DD6-4857-89AB-6965D5E74995}"/>
              </a:ext>
            </a:extLst>
          </p:cNvPr>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3.36</a:t>
            </a:r>
          </a:p>
        </p:txBody>
      </p:sp>
      <p:pic>
        <p:nvPicPr>
          <p:cNvPr id="839694" name="Picture 14">
            <a:extLst>
              <a:ext uri="{FF2B5EF4-FFF2-40B4-BE49-F238E27FC236}">
                <a16:creationId xmlns:a16="http://schemas.microsoft.com/office/drawing/2014/main" id="{7743D61C-3C21-42CD-B2A3-148BC50D2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294" y="3381980"/>
            <a:ext cx="5427663" cy="7556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695" name="Rectangle 15">
            <a:extLst>
              <a:ext uri="{FF2B5EF4-FFF2-40B4-BE49-F238E27FC236}">
                <a16:creationId xmlns:a16="http://schemas.microsoft.com/office/drawing/2014/main" id="{4A972ED2-D29B-4057-9412-850131AD0EDD}"/>
              </a:ext>
            </a:extLst>
          </p:cNvPr>
          <p:cNvSpPr>
            <a:spLocks noChangeArrowheads="1"/>
          </p:cNvSpPr>
          <p:nvPr/>
        </p:nvSpPr>
        <p:spPr bwMode="auto">
          <a:xfrm>
            <a:off x="1676400" y="4648200"/>
            <a:ext cx="8534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000" dirty="0"/>
              <a:t>Since this result is not a power of 2, we need to either increase the number of levels or reduce the bit rate. If we have 128 levels, the bit rate is 280 kbps. If we have 64 levels, the bit rate is 240 kbps.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6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9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B767E2-E682-42FF-961C-856ABA1D2C5E}"/>
              </a:ext>
            </a:extLst>
          </p:cNvPr>
          <p:cNvSpPr>
            <a:spLocks noGrp="1"/>
          </p:cNvSpPr>
          <p:nvPr>
            <p:ph type="sldNum" sz="quarter" idx="10"/>
          </p:nvPr>
        </p:nvSpPr>
        <p:spPr/>
        <p:txBody>
          <a:bodyPr/>
          <a:lstStyle/>
          <a:p>
            <a:r>
              <a:rPr lang="en-US" altLang="en-US"/>
              <a:t>3.</a:t>
            </a:r>
            <a:fld id="{261D7FE2-9259-462E-BB11-3EF64E667FD3}" type="slidenum">
              <a:rPr lang="en-US" altLang="en-US"/>
              <a:pPr/>
              <a:t>39</a:t>
            </a:fld>
            <a:endParaRPr lang="en-US" altLang="en-US"/>
          </a:p>
        </p:txBody>
      </p:sp>
      <p:sp>
        <p:nvSpPr>
          <p:cNvPr id="1010690" name="Rectangle 2">
            <a:extLst>
              <a:ext uri="{FF2B5EF4-FFF2-40B4-BE49-F238E27FC236}">
                <a16:creationId xmlns:a16="http://schemas.microsoft.com/office/drawing/2014/main" id="{2A82102C-92F6-42E3-BAEC-508D9FE97419}"/>
              </a:ext>
            </a:extLst>
          </p:cNvPr>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a:t>Shannon’s Theorem</a:t>
            </a:r>
          </a:p>
        </p:txBody>
      </p:sp>
      <p:sp>
        <p:nvSpPr>
          <p:cNvPr id="1010691" name="Rectangle 3">
            <a:extLst>
              <a:ext uri="{FF2B5EF4-FFF2-40B4-BE49-F238E27FC236}">
                <a16:creationId xmlns:a16="http://schemas.microsoft.com/office/drawing/2014/main" id="{6CBC9406-51F3-4EC2-A965-034CE14E9B47}"/>
              </a:ext>
            </a:extLst>
          </p:cNvPr>
          <p:cNvSpPr>
            <a:spLocks noGrp="1" noChangeArrowheads="1"/>
          </p:cNvSpPr>
          <p:nvPr>
            <p:ph type="body" idx="1"/>
          </p:nvPr>
        </p:nvSpPr>
        <p:spPr bwMode="auto">
          <a:xfrm>
            <a:off x="1024129" y="1981200"/>
            <a:ext cx="9816149"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lnSpcReduction="10000"/>
          </a:bodyPr>
          <a:lstStyle/>
          <a:p>
            <a:r>
              <a:rPr lang="en-US" altLang="en-US" dirty="0"/>
              <a:t>In reality, we cannot have a noiseless channel; the channel is always noisy. </a:t>
            </a:r>
          </a:p>
          <a:p>
            <a:r>
              <a:rPr lang="en-US" altLang="en-US" dirty="0"/>
              <a:t>In 1944, Claude Shannon introduced a formula, called the Shannon capacity, to determine the theoretical highest data rate for a noisy channel:</a:t>
            </a:r>
          </a:p>
          <a:p>
            <a:endParaRPr lang="en-US" altLang="en-US" dirty="0"/>
          </a:p>
          <a:p>
            <a:pPr algn="ctr">
              <a:buFont typeface="Wingdings" panose="05000000000000000000" pitchFamily="2" charset="2"/>
              <a:buNone/>
            </a:pPr>
            <a:r>
              <a:rPr lang="en-US" altLang="en-US" dirty="0"/>
              <a:t>C = B log</a:t>
            </a:r>
            <a:r>
              <a:rPr lang="en-US" altLang="en-US" baseline="-25000" dirty="0"/>
              <a:t>2</a:t>
            </a:r>
            <a:r>
              <a:rPr lang="en-US" altLang="en-US" dirty="0"/>
              <a:t>(1 + SNR)</a:t>
            </a:r>
          </a:p>
          <a:p>
            <a:pPr algn="ctr">
              <a:buFont typeface="Wingdings" panose="05000000000000000000" pitchFamily="2" charset="2"/>
              <a:buNone/>
            </a:pPr>
            <a:endParaRPr lang="en-US" altLang="en-US" baseline="30000" dirty="0"/>
          </a:p>
          <a:p>
            <a:pPr>
              <a:buNone/>
            </a:pPr>
            <a:r>
              <a:rPr lang="en-US" altLang="en-US" dirty="0"/>
              <a:t>Note that in the Shannon formula there is </a:t>
            </a:r>
            <a:r>
              <a:rPr lang="en-US" altLang="en-US" b="1" dirty="0"/>
              <a:t>no indication of the signal level</a:t>
            </a:r>
            <a:r>
              <a:rPr lang="en-US" altLang="en-US" dirty="0"/>
              <a:t>, which means that no matter how many levels we have, </a:t>
            </a:r>
            <a:r>
              <a:rPr lang="en-US" altLang="en-US" b="1" dirty="0"/>
              <a:t>we cannot achieve a data rate higher than the capacity of the channel</a:t>
            </a:r>
            <a:r>
              <a:rPr lang="en-US" altLang="en-US" dirty="0"/>
              <a:t>. </a:t>
            </a:r>
          </a:p>
          <a:p>
            <a:pPr>
              <a:buNone/>
            </a:pPr>
            <a:r>
              <a:rPr lang="en-US" altLang="en-US" dirty="0"/>
              <a:t>In other words, the formula defines a characteristic of the channel, not the method of transmission.</a:t>
            </a:r>
            <a:endParaRPr lang="en-US" altLang="en-US" baseline="30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9055-59CF-44EC-AEB2-20794112123E}"/>
              </a:ext>
            </a:extLst>
          </p:cNvPr>
          <p:cNvSpPr>
            <a:spLocks noGrp="1"/>
          </p:cNvSpPr>
          <p:nvPr>
            <p:ph type="title"/>
          </p:nvPr>
        </p:nvSpPr>
        <p:spPr/>
        <p:txBody>
          <a:bodyPr/>
          <a:lstStyle/>
          <a:p>
            <a:r>
              <a:rPr lang="en-US" dirty="0"/>
              <a:t>Periodic and Nonperiodic Signals</a:t>
            </a:r>
          </a:p>
        </p:txBody>
      </p:sp>
      <p:sp>
        <p:nvSpPr>
          <p:cNvPr id="3" name="Content Placeholder 2">
            <a:extLst>
              <a:ext uri="{FF2B5EF4-FFF2-40B4-BE49-F238E27FC236}">
                <a16:creationId xmlns:a16="http://schemas.microsoft.com/office/drawing/2014/main" id="{AD688AF8-A0A4-4CEE-B60C-338BF7A8ED3C}"/>
              </a:ext>
            </a:extLst>
          </p:cNvPr>
          <p:cNvSpPr>
            <a:spLocks noGrp="1"/>
          </p:cNvSpPr>
          <p:nvPr>
            <p:ph idx="1"/>
          </p:nvPr>
        </p:nvSpPr>
        <p:spPr/>
        <p:txBody>
          <a:bodyPr/>
          <a:lstStyle/>
          <a:p>
            <a:pPr>
              <a:buFont typeface="Wingdings" panose="05000000000000000000" pitchFamily="2" charset="2"/>
              <a:buChar char="Ø"/>
            </a:pPr>
            <a:r>
              <a:rPr lang="en-US" dirty="0"/>
              <a:t>A </a:t>
            </a:r>
            <a:r>
              <a:rPr lang="en-US" b="1" dirty="0"/>
              <a:t>periodic signal </a:t>
            </a:r>
            <a:r>
              <a:rPr lang="en-US" dirty="0"/>
              <a:t>completes a pattern within a measurable time frame, called a period, and repeats that pattern over subsequent identical periods. The completion of one full pattern is called a cycle. </a:t>
            </a:r>
          </a:p>
          <a:p>
            <a:pPr>
              <a:buFont typeface="Wingdings" panose="05000000000000000000" pitchFamily="2" charset="2"/>
              <a:buChar char="Ø"/>
            </a:pPr>
            <a:r>
              <a:rPr lang="en-US" dirty="0"/>
              <a:t>A </a:t>
            </a:r>
            <a:r>
              <a:rPr lang="en-US" b="1" dirty="0"/>
              <a:t>nonperiodic signal </a:t>
            </a:r>
            <a:r>
              <a:rPr lang="en-US" dirty="0"/>
              <a:t>changes without exhibiting a pattern or cycle that repeats over time.</a:t>
            </a:r>
          </a:p>
          <a:p>
            <a:pPr>
              <a:buFont typeface="Wingdings" panose="05000000000000000000" pitchFamily="2" charset="2"/>
              <a:buChar char="Ø"/>
            </a:pPr>
            <a:r>
              <a:rPr lang="en-US" dirty="0"/>
              <a:t>Both analog and digital signals can be periodic or nonperiodic. In data communications, we commonly use periodic analog signals (because they need less bandwidth) and nonperiodic digital signals</a:t>
            </a:r>
          </a:p>
        </p:txBody>
      </p:sp>
    </p:spTree>
    <p:extLst>
      <p:ext uri="{BB962C8B-B14F-4D97-AF65-F5344CB8AC3E}">
        <p14:creationId xmlns:p14="http://schemas.microsoft.com/office/powerpoint/2010/main" val="518675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8302B5A2-3A7B-4B65-8175-420A0E70E811}"/>
              </a:ext>
            </a:extLst>
          </p:cNvPr>
          <p:cNvSpPr>
            <a:spLocks noGrp="1"/>
          </p:cNvSpPr>
          <p:nvPr>
            <p:ph type="sldNum" sz="quarter" idx="10"/>
          </p:nvPr>
        </p:nvSpPr>
        <p:spPr/>
        <p:txBody>
          <a:bodyPr/>
          <a:lstStyle/>
          <a:p>
            <a:r>
              <a:rPr lang="en-US" altLang="en-US"/>
              <a:t>3.</a:t>
            </a:r>
            <a:fld id="{3C0313AC-AFB5-4BF1-B98D-57343BCBBAB6}" type="slidenum">
              <a:rPr lang="en-US" altLang="en-US"/>
              <a:pPr/>
              <a:t>40</a:t>
            </a:fld>
            <a:endParaRPr lang="en-US" altLang="en-US"/>
          </a:p>
        </p:txBody>
      </p:sp>
      <p:sp>
        <p:nvSpPr>
          <p:cNvPr id="840706" name="Rectangle 2">
            <a:extLst>
              <a:ext uri="{FF2B5EF4-FFF2-40B4-BE49-F238E27FC236}">
                <a16:creationId xmlns:a16="http://schemas.microsoft.com/office/drawing/2014/main" id="{93FD48BE-5D51-4373-BB3F-B7EF0A9EB594}"/>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40707" name="Rectangle 3">
            <a:extLst>
              <a:ext uri="{FF2B5EF4-FFF2-40B4-BE49-F238E27FC236}">
                <a16:creationId xmlns:a16="http://schemas.microsoft.com/office/drawing/2014/main" id="{B4F85587-E209-41FD-B30C-C32EE57A5B09}"/>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40708" name="Group 4">
            <a:extLst>
              <a:ext uri="{FF2B5EF4-FFF2-40B4-BE49-F238E27FC236}">
                <a16:creationId xmlns:a16="http://schemas.microsoft.com/office/drawing/2014/main" id="{DA5F145B-6F73-4F42-8C77-2973170EA6A3}"/>
              </a:ext>
            </a:extLst>
          </p:cNvPr>
          <p:cNvGrpSpPr>
            <a:grpSpLocks/>
          </p:cNvGrpSpPr>
          <p:nvPr/>
        </p:nvGrpSpPr>
        <p:grpSpPr bwMode="auto">
          <a:xfrm>
            <a:off x="2014539" y="773113"/>
            <a:ext cx="738187" cy="474662"/>
            <a:chOff x="309" y="487"/>
            <a:chExt cx="465" cy="299"/>
          </a:xfrm>
        </p:grpSpPr>
        <p:sp>
          <p:nvSpPr>
            <p:cNvPr id="840709" name="Rectangle 5">
              <a:extLst>
                <a:ext uri="{FF2B5EF4-FFF2-40B4-BE49-F238E27FC236}">
                  <a16:creationId xmlns:a16="http://schemas.microsoft.com/office/drawing/2014/main" id="{B90A9262-C042-4988-A4F4-2451F18425EF}"/>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40710" name="Rectangle 6">
              <a:extLst>
                <a:ext uri="{FF2B5EF4-FFF2-40B4-BE49-F238E27FC236}">
                  <a16:creationId xmlns:a16="http://schemas.microsoft.com/office/drawing/2014/main" id="{1CC22FBB-FBBD-4E32-89C6-E9E24C344A86}"/>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40711" name="Rectangle 7">
            <a:extLst>
              <a:ext uri="{FF2B5EF4-FFF2-40B4-BE49-F238E27FC236}">
                <a16:creationId xmlns:a16="http://schemas.microsoft.com/office/drawing/2014/main" id="{D8526AC7-BD2D-44A3-94E4-6CE536849740}"/>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40712" name="Rectangle 8">
            <a:extLst>
              <a:ext uri="{FF2B5EF4-FFF2-40B4-BE49-F238E27FC236}">
                <a16:creationId xmlns:a16="http://schemas.microsoft.com/office/drawing/2014/main" id="{B2A9A75A-B66E-4229-AF9A-2FB8B9C82FCB}"/>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40713" name="Rectangle 9">
            <a:extLst>
              <a:ext uri="{FF2B5EF4-FFF2-40B4-BE49-F238E27FC236}">
                <a16:creationId xmlns:a16="http://schemas.microsoft.com/office/drawing/2014/main" id="{DD921A51-3CCA-4A1D-89CA-E1A4FF49254F}"/>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40714" name="Rectangle 10">
            <a:extLst>
              <a:ext uri="{FF2B5EF4-FFF2-40B4-BE49-F238E27FC236}">
                <a16:creationId xmlns:a16="http://schemas.microsoft.com/office/drawing/2014/main" id="{F72B10BA-A840-4B03-8C10-ADADD8C9AD27}"/>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715" name="Rectangle 11">
            <a:extLst>
              <a:ext uri="{FF2B5EF4-FFF2-40B4-BE49-F238E27FC236}">
                <a16:creationId xmlns:a16="http://schemas.microsoft.com/office/drawing/2014/main" id="{F5C145CA-A5E6-40A9-AD59-589B9CD4B9DE}"/>
              </a:ext>
            </a:extLst>
          </p:cNvPr>
          <p:cNvSpPr>
            <a:spLocks noChangeArrowheads="1"/>
          </p:cNvSpPr>
          <p:nvPr/>
        </p:nvSpPr>
        <p:spPr bwMode="auto">
          <a:xfrm>
            <a:off x="1752600" y="1371600"/>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Consider an extremely noisy channel in which the value of the signal-to-noise ratio is almost zero. In other words, the noise is so strong that the signal is faint. For this channel the capacity C is calculated as</a:t>
            </a:r>
          </a:p>
        </p:txBody>
      </p:sp>
      <p:sp>
        <p:nvSpPr>
          <p:cNvPr id="840716" name="Text Box 12">
            <a:extLst>
              <a:ext uri="{FF2B5EF4-FFF2-40B4-BE49-F238E27FC236}">
                <a16:creationId xmlns:a16="http://schemas.microsoft.com/office/drawing/2014/main" id="{BD6A4C9A-76EE-43F9-9CEA-6CAB78A48E58}"/>
              </a:ext>
            </a:extLst>
          </p:cNvPr>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3.37</a:t>
            </a:r>
          </a:p>
        </p:txBody>
      </p:sp>
      <p:pic>
        <p:nvPicPr>
          <p:cNvPr id="840720" name="Picture 16">
            <a:extLst>
              <a:ext uri="{FF2B5EF4-FFF2-40B4-BE49-F238E27FC236}">
                <a16:creationId xmlns:a16="http://schemas.microsoft.com/office/drawing/2014/main" id="{092403FB-75F4-4456-8244-162C24EA9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726" y="3047296"/>
            <a:ext cx="6723063" cy="3333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0721" name="Rectangle 17">
            <a:extLst>
              <a:ext uri="{FF2B5EF4-FFF2-40B4-BE49-F238E27FC236}">
                <a16:creationId xmlns:a16="http://schemas.microsoft.com/office/drawing/2014/main" id="{2DFFA2D8-CFFE-4116-BE15-E23914F01649}"/>
              </a:ext>
            </a:extLst>
          </p:cNvPr>
          <p:cNvSpPr>
            <a:spLocks noChangeArrowheads="1"/>
          </p:cNvSpPr>
          <p:nvPr/>
        </p:nvSpPr>
        <p:spPr bwMode="auto">
          <a:xfrm>
            <a:off x="1752600" y="4189414"/>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This means that the capacity of this channel is zero regardless of the bandwidth. In other words, we cannot receive any data through this channel.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0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48D7549F-BB96-48AB-BA1B-6FB349CE56D4}"/>
              </a:ext>
            </a:extLst>
          </p:cNvPr>
          <p:cNvSpPr>
            <a:spLocks noGrp="1"/>
          </p:cNvSpPr>
          <p:nvPr>
            <p:ph type="sldNum" sz="quarter" idx="10"/>
          </p:nvPr>
        </p:nvSpPr>
        <p:spPr/>
        <p:txBody>
          <a:bodyPr/>
          <a:lstStyle/>
          <a:p>
            <a:r>
              <a:rPr lang="en-US" altLang="en-US"/>
              <a:t>3.</a:t>
            </a:r>
            <a:fld id="{5FF69AF7-02D5-4414-8AC1-0B94B0EA36EA}" type="slidenum">
              <a:rPr lang="en-US" altLang="en-US"/>
              <a:pPr/>
              <a:t>41</a:t>
            </a:fld>
            <a:endParaRPr lang="en-US" altLang="en-US"/>
          </a:p>
        </p:txBody>
      </p:sp>
      <p:sp>
        <p:nvSpPr>
          <p:cNvPr id="841730" name="Rectangle 2">
            <a:extLst>
              <a:ext uri="{FF2B5EF4-FFF2-40B4-BE49-F238E27FC236}">
                <a16:creationId xmlns:a16="http://schemas.microsoft.com/office/drawing/2014/main" id="{179E292A-0BBD-418B-9CD0-995307E44923}"/>
              </a:ext>
            </a:extLst>
          </p:cNvPr>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41731" name="Rectangle 3">
            <a:extLst>
              <a:ext uri="{FF2B5EF4-FFF2-40B4-BE49-F238E27FC236}">
                <a16:creationId xmlns:a16="http://schemas.microsoft.com/office/drawing/2014/main" id="{68BA7906-E2DC-42C6-9517-7D3EDDC01199}"/>
              </a:ext>
            </a:extLst>
          </p:cNvPr>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41732" name="Group 4">
            <a:extLst>
              <a:ext uri="{FF2B5EF4-FFF2-40B4-BE49-F238E27FC236}">
                <a16:creationId xmlns:a16="http://schemas.microsoft.com/office/drawing/2014/main" id="{354D70B8-E9A9-44FC-9C34-DEAD7198C383}"/>
              </a:ext>
            </a:extLst>
          </p:cNvPr>
          <p:cNvGrpSpPr>
            <a:grpSpLocks/>
          </p:cNvGrpSpPr>
          <p:nvPr/>
        </p:nvGrpSpPr>
        <p:grpSpPr bwMode="auto">
          <a:xfrm>
            <a:off x="2014539" y="773113"/>
            <a:ext cx="738187" cy="474662"/>
            <a:chOff x="309" y="487"/>
            <a:chExt cx="465" cy="299"/>
          </a:xfrm>
        </p:grpSpPr>
        <p:sp>
          <p:nvSpPr>
            <p:cNvPr id="841733" name="Rectangle 5">
              <a:extLst>
                <a:ext uri="{FF2B5EF4-FFF2-40B4-BE49-F238E27FC236}">
                  <a16:creationId xmlns:a16="http://schemas.microsoft.com/office/drawing/2014/main" id="{D33B5B46-32CF-4E3D-9B01-A2E404922A1F}"/>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41734" name="Rectangle 6">
              <a:extLst>
                <a:ext uri="{FF2B5EF4-FFF2-40B4-BE49-F238E27FC236}">
                  <a16:creationId xmlns:a16="http://schemas.microsoft.com/office/drawing/2014/main" id="{23F30AAA-3ECC-4ED2-88C6-90EAEA0F040D}"/>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41735" name="Rectangle 7">
            <a:extLst>
              <a:ext uri="{FF2B5EF4-FFF2-40B4-BE49-F238E27FC236}">
                <a16:creationId xmlns:a16="http://schemas.microsoft.com/office/drawing/2014/main" id="{CBED1BA9-0651-4384-9991-4CF7EA6C3EE2}"/>
              </a:ext>
            </a:extLst>
          </p:cNvPr>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41736" name="Rectangle 8">
            <a:extLst>
              <a:ext uri="{FF2B5EF4-FFF2-40B4-BE49-F238E27FC236}">
                <a16:creationId xmlns:a16="http://schemas.microsoft.com/office/drawing/2014/main" id="{1857E024-FD52-4EE4-BF75-4055EE0A495A}"/>
              </a:ext>
            </a:extLst>
          </p:cNvPr>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41737" name="Rectangle 9">
            <a:extLst>
              <a:ext uri="{FF2B5EF4-FFF2-40B4-BE49-F238E27FC236}">
                <a16:creationId xmlns:a16="http://schemas.microsoft.com/office/drawing/2014/main" id="{D0AA20E4-67B8-4ACD-862C-0236836BB47D}"/>
              </a:ext>
            </a:extLst>
          </p:cNvPr>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41738" name="Rectangle 10">
            <a:extLst>
              <a:ext uri="{FF2B5EF4-FFF2-40B4-BE49-F238E27FC236}">
                <a16:creationId xmlns:a16="http://schemas.microsoft.com/office/drawing/2014/main" id="{A3BF18A4-0278-4175-ABA2-B17187E47D2E}"/>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1739" name="Rectangle 11">
            <a:extLst>
              <a:ext uri="{FF2B5EF4-FFF2-40B4-BE49-F238E27FC236}">
                <a16:creationId xmlns:a16="http://schemas.microsoft.com/office/drawing/2014/main" id="{F4A90DED-DD6E-4341-9AC5-E4B9BE89D0A7}"/>
              </a:ext>
            </a:extLst>
          </p:cNvPr>
          <p:cNvSpPr>
            <a:spLocks noChangeArrowheads="1"/>
          </p:cNvSpPr>
          <p:nvPr/>
        </p:nvSpPr>
        <p:spPr bwMode="auto">
          <a:xfrm>
            <a:off x="1752600" y="1231900"/>
            <a:ext cx="8534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We can calculate the theoretical highest bit rate of a regular telephone line. A telephone line normally has a bandwidth of 3000. The signal-to-noise ratio is usually 3162. For this channel the capacity is calculated as</a:t>
            </a:r>
          </a:p>
        </p:txBody>
      </p:sp>
      <p:sp>
        <p:nvSpPr>
          <p:cNvPr id="841740" name="Text Box 12">
            <a:extLst>
              <a:ext uri="{FF2B5EF4-FFF2-40B4-BE49-F238E27FC236}">
                <a16:creationId xmlns:a16="http://schemas.microsoft.com/office/drawing/2014/main" id="{DD63DB68-CCF3-4895-9F8D-DE39A4E3522B}"/>
              </a:ext>
            </a:extLst>
          </p:cNvPr>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3.38</a:t>
            </a:r>
          </a:p>
        </p:txBody>
      </p:sp>
      <p:pic>
        <p:nvPicPr>
          <p:cNvPr id="841742" name="Picture 14">
            <a:extLst>
              <a:ext uri="{FF2B5EF4-FFF2-40B4-BE49-F238E27FC236}">
                <a16:creationId xmlns:a16="http://schemas.microsoft.com/office/drawing/2014/main" id="{DD860255-C296-47E0-AA44-94B358078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1" y="3352800"/>
            <a:ext cx="7046913" cy="67468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1743" name="Rectangle 15">
            <a:extLst>
              <a:ext uri="{FF2B5EF4-FFF2-40B4-BE49-F238E27FC236}">
                <a16:creationId xmlns:a16="http://schemas.microsoft.com/office/drawing/2014/main" id="{F0DD2D33-BCC6-4D8A-AFF9-724EBE2791AB}"/>
              </a:ext>
            </a:extLst>
          </p:cNvPr>
          <p:cNvSpPr>
            <a:spLocks noChangeArrowheads="1"/>
          </p:cNvSpPr>
          <p:nvPr/>
        </p:nvSpPr>
        <p:spPr bwMode="auto">
          <a:xfrm>
            <a:off x="1752600" y="4419600"/>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This means that the highest bit rate for a telephone line is 34.860 kbps. If we want to send data faster than this, we can either increase the bandwidth of the line or improve the signal-to-noise ratio.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1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a:extLst>
              <a:ext uri="{FF2B5EF4-FFF2-40B4-BE49-F238E27FC236}">
                <a16:creationId xmlns:a16="http://schemas.microsoft.com/office/drawing/2014/main" id="{E44040CE-F7D3-408D-9E74-26C06BF7CD1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baseline="0">
                <a:solidFill>
                  <a:schemeClr val="bg2"/>
                </a:solidFill>
                <a:latin typeface="Arial" panose="020B0604020202020204" pitchFamily="34" charset="0"/>
              </a:rPr>
              <a:t>4.</a:t>
            </a:r>
            <a:fld id="{292CED41-E1C8-47CC-AA1A-A41147F46F52}" type="slidenum">
              <a:rPr lang="en-US" altLang="en-US" baseline="0" smtClean="0">
                <a:solidFill>
                  <a:schemeClr val="bg2"/>
                </a:solidFill>
                <a:latin typeface="Arial" panose="020B0604020202020204" pitchFamily="34" charset="0"/>
              </a:rPr>
              <a:pPr/>
              <a:t>42</a:t>
            </a:fld>
            <a:endParaRPr lang="en-US" altLang="en-US" baseline="0">
              <a:solidFill>
                <a:schemeClr val="bg2"/>
              </a:solidFill>
              <a:latin typeface="Arial" panose="020B0604020202020204" pitchFamily="34" charset="0"/>
            </a:endParaRPr>
          </a:p>
        </p:txBody>
      </p:sp>
      <p:sp>
        <p:nvSpPr>
          <p:cNvPr id="859138" name="Rectangle 2">
            <a:extLst>
              <a:ext uri="{FF2B5EF4-FFF2-40B4-BE49-F238E27FC236}">
                <a16:creationId xmlns:a16="http://schemas.microsoft.com/office/drawing/2014/main" id="{0949E05D-A69C-4E3F-8244-CF6C5E2894DD}"/>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ltLang="en-US" sz="3200" b="1">
              <a:effectLst>
                <a:outerShdw blurRad="38100" dist="38100" dir="2700000" algn="tl">
                  <a:srgbClr val="FFFFFF"/>
                </a:outerShdw>
              </a:effectLst>
            </a:endParaRPr>
          </a:p>
        </p:txBody>
      </p:sp>
      <p:sp>
        <p:nvSpPr>
          <p:cNvPr id="859139" name="Text Box 3">
            <a:extLst>
              <a:ext uri="{FF2B5EF4-FFF2-40B4-BE49-F238E27FC236}">
                <a16:creationId xmlns:a16="http://schemas.microsoft.com/office/drawing/2014/main" id="{28D4B964-4B00-4B25-AD8E-5F2CB47F4AFE}"/>
              </a:ext>
            </a:extLst>
          </p:cNvPr>
          <p:cNvSpPr txBox="1">
            <a:spLocks noChangeArrowheads="1"/>
          </p:cNvSpPr>
          <p:nvPr/>
        </p:nvSpPr>
        <p:spPr bwMode="auto">
          <a:xfrm>
            <a:off x="1752600" y="406400"/>
            <a:ext cx="5761038" cy="579438"/>
          </a:xfrm>
          <a:prstGeom prst="rect">
            <a:avLst/>
          </a:prstGeom>
          <a:noFill/>
          <a:ln>
            <a:noFill/>
          </a:ln>
          <a:effectLst/>
        </p:spPr>
        <p:txBody>
          <a:bodyPr wrap="none">
            <a:spAutoFit/>
          </a:bodyPr>
          <a:lstStyle/>
          <a:p>
            <a:pPr>
              <a:defRPr/>
            </a:pPr>
            <a:r>
              <a:rPr lang="en-US" altLang="en-US" sz="3200" b="1">
                <a:effectLst>
                  <a:outerShdw blurRad="38100" dist="38100" dir="2700000" algn="tl">
                    <a:srgbClr val="C0C0C0"/>
                  </a:outerShdw>
                </a:effectLst>
                <a:latin typeface="Times" panose="02020603050405020304" pitchFamily="18" charset="0"/>
              </a:rPr>
              <a:t>4-3   TRANSMISSION MODES</a:t>
            </a:r>
          </a:p>
        </p:txBody>
      </p:sp>
      <p:sp>
        <p:nvSpPr>
          <p:cNvPr id="59397" name="Text Box 4">
            <a:extLst>
              <a:ext uri="{FF2B5EF4-FFF2-40B4-BE49-F238E27FC236}">
                <a16:creationId xmlns:a16="http://schemas.microsoft.com/office/drawing/2014/main" id="{FC22638E-5196-4897-86BF-DDB217B2B94E}"/>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1800" b="1" baseline="0"/>
          </a:p>
        </p:txBody>
      </p:sp>
      <p:sp>
        <p:nvSpPr>
          <p:cNvPr id="859141" name="Rectangle 5">
            <a:extLst>
              <a:ext uri="{FF2B5EF4-FFF2-40B4-BE49-F238E27FC236}">
                <a16:creationId xmlns:a16="http://schemas.microsoft.com/office/drawing/2014/main" id="{6F773A8D-508B-4A33-AD46-65D86BBED832}"/>
              </a:ext>
            </a:extLst>
          </p:cNvPr>
          <p:cNvSpPr>
            <a:spLocks noChangeArrowheads="1"/>
          </p:cNvSpPr>
          <p:nvPr/>
        </p:nvSpPr>
        <p:spPr bwMode="auto">
          <a:xfrm>
            <a:off x="1331843" y="1626169"/>
            <a:ext cx="9528313" cy="3785652"/>
          </a:xfrm>
          <a:prstGeom prst="rect">
            <a:avLst/>
          </a:prstGeom>
          <a:noFill/>
          <a:ln>
            <a:noFill/>
          </a:ln>
          <a:effectLst/>
        </p:spPr>
        <p:txBody>
          <a:bodyPr wrap="square" anchor="ctr">
            <a:spAutoFit/>
          </a:bodyPr>
          <a:lstStyle/>
          <a:p>
            <a:pPr marL="457200" indent="-457200" eaLnBrk="1" hangingPunct="1">
              <a:buFont typeface="Arial" panose="020B0604020202020204" pitchFamily="34" charset="0"/>
              <a:buChar char="•"/>
              <a:defRPr/>
            </a:pPr>
            <a:r>
              <a:rPr lang="en-US" altLang="en-US" sz="2400" dirty="0"/>
              <a:t>Do we send 1 bit at a time; or do we group bits into larger groups and, if so, how? The transmission of binary data across a link can be accomplished in either parallel or serial mode.</a:t>
            </a:r>
          </a:p>
          <a:p>
            <a:pPr marL="457200" indent="-457200" eaLnBrk="1" hangingPunct="1">
              <a:buFont typeface="Arial" panose="020B0604020202020204" pitchFamily="34" charset="0"/>
              <a:buChar char="•"/>
              <a:defRPr/>
            </a:pPr>
            <a:r>
              <a:rPr lang="en-US" altLang="en-US" sz="2400" dirty="0"/>
              <a:t>The transmission of binary data across a link can be accomplished in either parallel or serial mode. </a:t>
            </a:r>
          </a:p>
          <a:p>
            <a:pPr marL="457200" indent="-457200" eaLnBrk="1" hangingPunct="1">
              <a:buFont typeface="Arial" panose="020B0604020202020204" pitchFamily="34" charset="0"/>
              <a:buChar char="•"/>
              <a:defRPr/>
            </a:pPr>
            <a:r>
              <a:rPr lang="en-US" altLang="en-US" sz="2400" dirty="0"/>
              <a:t>In parallel mode, multiple bits are sent with each clock tick. </a:t>
            </a:r>
          </a:p>
          <a:p>
            <a:pPr marL="457200" indent="-457200" eaLnBrk="1" hangingPunct="1">
              <a:buFont typeface="Arial" panose="020B0604020202020204" pitchFamily="34" charset="0"/>
              <a:buChar char="•"/>
              <a:defRPr/>
            </a:pPr>
            <a:r>
              <a:rPr lang="en-US" altLang="en-US" sz="2400" dirty="0"/>
              <a:t>In serial mode, 1 bit is sent with each clock tick. </a:t>
            </a:r>
          </a:p>
          <a:p>
            <a:pPr marL="457200" indent="-457200" eaLnBrk="1" hangingPunct="1">
              <a:buFont typeface="Arial" panose="020B0604020202020204" pitchFamily="34" charset="0"/>
              <a:buChar char="•"/>
              <a:defRPr/>
            </a:pPr>
            <a:r>
              <a:rPr lang="en-US" altLang="en-US" sz="2400" dirty="0"/>
              <a:t>While there is only one way to send parallel data, there are three subclasses of serial transmission: asynchronous, synchronous, and isochronous.</a:t>
            </a:r>
          </a:p>
        </p:txBody>
      </p:sp>
      <p:sp>
        <p:nvSpPr>
          <p:cNvPr id="59399" name="Rectangle 6">
            <a:extLst>
              <a:ext uri="{FF2B5EF4-FFF2-40B4-BE49-F238E27FC236}">
                <a16:creationId xmlns:a16="http://schemas.microsoft.com/office/drawing/2014/main" id="{23EBA8F6-43E3-4AD7-936E-4A2555094D91}"/>
              </a:ext>
            </a:extLst>
          </p:cNvPr>
          <p:cNvSpPr>
            <a:spLocks noChangeArrowheads="1"/>
          </p:cNvSpPr>
          <p:nvPr/>
        </p:nvSpPr>
        <p:spPr bwMode="auto">
          <a:xfrm>
            <a:off x="1623391" y="5569804"/>
            <a:ext cx="670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Char char="§"/>
            </a:pPr>
            <a:r>
              <a:rPr lang="en-US" altLang="en-US" sz="2400" b="1" baseline="0" dirty="0">
                <a:solidFill>
                  <a:srgbClr val="0033CC"/>
                </a:solidFill>
              </a:rPr>
              <a:t> Parallel Transmission</a:t>
            </a:r>
            <a:endParaRPr lang="fr-FR" altLang="en-US" sz="2400" b="1" baseline="0" dirty="0">
              <a:solidFill>
                <a:srgbClr val="0033CC"/>
              </a:solidFill>
            </a:endParaRPr>
          </a:p>
          <a:p>
            <a:pPr>
              <a:buClr>
                <a:schemeClr val="tx1"/>
              </a:buClr>
              <a:buSzPct val="117000"/>
              <a:buFont typeface="Wingdings" panose="05000000000000000000" pitchFamily="2" charset="2"/>
              <a:buChar char="§"/>
            </a:pPr>
            <a:r>
              <a:rPr lang="fr-FR" altLang="en-US" sz="2400" b="1" baseline="0" dirty="0">
                <a:solidFill>
                  <a:srgbClr val="0033CC"/>
                </a:solidFill>
              </a:rPr>
              <a:t> Serial Transmission</a:t>
            </a:r>
            <a:endParaRPr lang="en-US" altLang="en-US" sz="2400" b="1" baseline="0" dirty="0">
              <a:solidFill>
                <a:srgbClr val="0033CC"/>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a:extLst>
              <a:ext uri="{FF2B5EF4-FFF2-40B4-BE49-F238E27FC236}">
                <a16:creationId xmlns:a16="http://schemas.microsoft.com/office/drawing/2014/main" id="{77CF9CAD-2904-4EF3-B11F-14A36FAE7D3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baseline="0">
                <a:solidFill>
                  <a:schemeClr val="bg2"/>
                </a:solidFill>
                <a:latin typeface="Arial" panose="020B0604020202020204" pitchFamily="34" charset="0"/>
              </a:rPr>
              <a:t>4.</a:t>
            </a:r>
            <a:fld id="{F2AD8A10-12AB-4CE8-854E-955F4573D98C}" type="slidenum">
              <a:rPr lang="en-US" altLang="en-US" baseline="0" smtClean="0">
                <a:solidFill>
                  <a:schemeClr val="bg2"/>
                </a:solidFill>
                <a:latin typeface="Arial" panose="020B0604020202020204" pitchFamily="34" charset="0"/>
              </a:rPr>
              <a:pPr/>
              <a:t>43</a:t>
            </a:fld>
            <a:endParaRPr lang="en-US" altLang="en-US" baseline="0">
              <a:solidFill>
                <a:schemeClr val="bg2"/>
              </a:solidFill>
              <a:latin typeface="Arial" panose="020B0604020202020204" pitchFamily="34" charset="0"/>
            </a:endParaRPr>
          </a:p>
        </p:txBody>
      </p:sp>
      <p:sp>
        <p:nvSpPr>
          <p:cNvPr id="61443" name="Line 2">
            <a:extLst>
              <a:ext uri="{FF2B5EF4-FFF2-40B4-BE49-F238E27FC236}">
                <a16:creationId xmlns:a16="http://schemas.microsoft.com/office/drawing/2014/main" id="{F84FAB95-CF67-4D35-B255-7D65AA8C15F1}"/>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4" name="Line 3">
            <a:extLst>
              <a:ext uri="{FF2B5EF4-FFF2-40B4-BE49-F238E27FC236}">
                <a16:creationId xmlns:a16="http://schemas.microsoft.com/office/drawing/2014/main" id="{34B65CA9-528B-48AB-B9E6-4C51AF9326D0}"/>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5" name="Text Box 4">
            <a:extLst>
              <a:ext uri="{FF2B5EF4-FFF2-40B4-BE49-F238E27FC236}">
                <a16:creationId xmlns:a16="http://schemas.microsoft.com/office/drawing/2014/main" id="{EB567731-75B8-4C1F-8948-5DE79A9A9563}"/>
              </a:ext>
            </a:extLst>
          </p:cNvPr>
          <p:cNvSpPr txBox="1">
            <a:spLocks noChangeArrowheads="1"/>
          </p:cNvSpPr>
          <p:nvPr/>
        </p:nvSpPr>
        <p:spPr bwMode="auto">
          <a:xfrm>
            <a:off x="1828801" y="762000"/>
            <a:ext cx="490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4.31  </a:t>
            </a:r>
            <a:r>
              <a:rPr lang="en-US" altLang="en-US" b="1" i="1" baseline="0"/>
              <a:t>Data transmission and modes</a:t>
            </a:r>
          </a:p>
        </p:txBody>
      </p:sp>
      <p:sp>
        <p:nvSpPr>
          <p:cNvPr id="61446" name="Line 5">
            <a:extLst>
              <a:ext uri="{FF2B5EF4-FFF2-40B4-BE49-F238E27FC236}">
                <a16:creationId xmlns:a16="http://schemas.microsoft.com/office/drawing/2014/main" id="{0C77B18A-2674-4D55-9518-54CA60E7369C}"/>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1447" name="Picture 6">
            <a:extLst>
              <a:ext uri="{FF2B5EF4-FFF2-40B4-BE49-F238E27FC236}">
                <a16:creationId xmlns:a16="http://schemas.microsoft.com/office/drawing/2014/main" id="{0EC347A2-0E5F-4336-B850-939C60CD5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6" y="2044700"/>
            <a:ext cx="8410575"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FD1C-6843-444B-ABE1-5676BC8B947F}"/>
              </a:ext>
            </a:extLst>
          </p:cNvPr>
          <p:cNvSpPr>
            <a:spLocks noGrp="1"/>
          </p:cNvSpPr>
          <p:nvPr>
            <p:ph type="title"/>
          </p:nvPr>
        </p:nvSpPr>
        <p:spPr>
          <a:xfrm>
            <a:off x="1024128" y="257717"/>
            <a:ext cx="9720072" cy="1499616"/>
          </a:xfrm>
        </p:spPr>
        <p:txBody>
          <a:bodyPr/>
          <a:lstStyle/>
          <a:p>
            <a:r>
              <a:rPr lang="en-US" dirty="0"/>
              <a:t>Parallel transmission</a:t>
            </a:r>
          </a:p>
        </p:txBody>
      </p:sp>
      <p:sp>
        <p:nvSpPr>
          <p:cNvPr id="3" name="Content Placeholder 2">
            <a:extLst>
              <a:ext uri="{FF2B5EF4-FFF2-40B4-BE49-F238E27FC236}">
                <a16:creationId xmlns:a16="http://schemas.microsoft.com/office/drawing/2014/main" id="{8645BE75-11BE-452E-BC62-1AA4CAF17FAA}"/>
              </a:ext>
            </a:extLst>
          </p:cNvPr>
          <p:cNvSpPr>
            <a:spLocks noGrp="1"/>
          </p:cNvSpPr>
          <p:nvPr>
            <p:ph idx="1"/>
          </p:nvPr>
        </p:nvSpPr>
        <p:spPr>
          <a:xfrm>
            <a:off x="1024127" y="1417320"/>
            <a:ext cx="9720073" cy="4023360"/>
          </a:xfrm>
        </p:spPr>
        <p:txBody>
          <a:bodyPr/>
          <a:lstStyle/>
          <a:p>
            <a:pPr>
              <a:buFont typeface="Wingdings" panose="05000000000000000000" pitchFamily="2" charset="2"/>
              <a:buChar char="q"/>
            </a:pPr>
            <a:r>
              <a:rPr lang="en-US" dirty="0"/>
              <a:t>The mechanism for parallel transmission is a conceptually simple one: Use n wires to send n bits at one time. </a:t>
            </a:r>
          </a:p>
          <a:p>
            <a:pPr>
              <a:buFont typeface="Wingdings" panose="05000000000000000000" pitchFamily="2" charset="2"/>
              <a:buChar char="q"/>
            </a:pPr>
            <a:r>
              <a:rPr lang="en-US" dirty="0"/>
              <a:t>That way each bit has its own wire, and all n bits of one group can be transmitted with each clock tick from one device to another.</a:t>
            </a:r>
          </a:p>
          <a:p>
            <a:pPr>
              <a:buFont typeface="Wingdings" panose="05000000000000000000" pitchFamily="2" charset="2"/>
              <a:buChar char="q"/>
            </a:pPr>
            <a:r>
              <a:rPr lang="en-US" dirty="0"/>
              <a:t>The advantage of parallel transmission is speed. All else being equal, parallel transmission can increase the transfer speed by a factor of n over serial transmission.</a:t>
            </a:r>
          </a:p>
        </p:txBody>
      </p:sp>
      <p:pic>
        <p:nvPicPr>
          <p:cNvPr id="4" name="Picture 6">
            <a:extLst>
              <a:ext uri="{FF2B5EF4-FFF2-40B4-BE49-F238E27FC236}">
                <a16:creationId xmlns:a16="http://schemas.microsoft.com/office/drawing/2014/main" id="{37EEA334-43A5-4736-852E-8B947E14D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676" y="3649516"/>
            <a:ext cx="4977874" cy="2902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a:extLst>
              <a:ext uri="{FF2B5EF4-FFF2-40B4-BE49-F238E27FC236}">
                <a16:creationId xmlns:a16="http://schemas.microsoft.com/office/drawing/2014/main" id="{F7755C5D-1C81-4200-A787-47769E1ED20F}"/>
              </a:ext>
            </a:extLst>
          </p:cNvPr>
          <p:cNvSpPr txBox="1">
            <a:spLocks/>
          </p:cNvSpPr>
          <p:nvPr/>
        </p:nvSpPr>
        <p:spPr>
          <a:xfrm>
            <a:off x="1024126" y="3697980"/>
            <a:ext cx="5244152" cy="265047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q"/>
            </a:pPr>
            <a:r>
              <a:rPr lang="en-US" dirty="0"/>
              <a:t>But there is a significant disadvantage: cost. Parallel transmission requires n communication lines (wires in the example) just to transmit the data stream. </a:t>
            </a:r>
          </a:p>
          <a:p>
            <a:pPr>
              <a:buFont typeface="Wingdings" panose="05000000000000000000" pitchFamily="2" charset="2"/>
              <a:buChar char="q"/>
            </a:pPr>
            <a:r>
              <a:rPr lang="en-US" dirty="0"/>
              <a:t>Because this is expensive, parallel transmission is usually limited to short distances.</a:t>
            </a:r>
          </a:p>
        </p:txBody>
      </p:sp>
    </p:spTree>
    <p:extLst>
      <p:ext uri="{BB962C8B-B14F-4D97-AF65-F5344CB8AC3E}">
        <p14:creationId xmlns:p14="http://schemas.microsoft.com/office/powerpoint/2010/main" val="2730161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1">
            <a:extLst>
              <a:ext uri="{FF2B5EF4-FFF2-40B4-BE49-F238E27FC236}">
                <a16:creationId xmlns:a16="http://schemas.microsoft.com/office/drawing/2014/main" id="{257C643C-EC1C-49B9-82FD-6ACBA6BC584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baseline="0">
                <a:solidFill>
                  <a:schemeClr val="bg2"/>
                </a:solidFill>
                <a:latin typeface="Arial" panose="020B0604020202020204" pitchFamily="34" charset="0"/>
              </a:rPr>
              <a:t>4.</a:t>
            </a:r>
            <a:fld id="{B2C3F129-5E1C-4C39-AB1E-8D34CB0C877F}" type="slidenum">
              <a:rPr lang="en-US" altLang="en-US" baseline="0" smtClean="0">
                <a:solidFill>
                  <a:schemeClr val="bg2"/>
                </a:solidFill>
                <a:latin typeface="Arial" panose="020B0604020202020204" pitchFamily="34" charset="0"/>
              </a:rPr>
              <a:pPr/>
              <a:t>45</a:t>
            </a:fld>
            <a:endParaRPr lang="en-US" altLang="en-US" baseline="0">
              <a:solidFill>
                <a:schemeClr val="bg2"/>
              </a:solidFill>
              <a:latin typeface="Arial" panose="020B0604020202020204" pitchFamily="34" charset="0"/>
            </a:endParaRPr>
          </a:p>
        </p:txBody>
      </p:sp>
      <p:pic>
        <p:nvPicPr>
          <p:cNvPr id="65543" name="Picture 6">
            <a:extLst>
              <a:ext uri="{FF2B5EF4-FFF2-40B4-BE49-F238E27FC236}">
                <a16:creationId xmlns:a16="http://schemas.microsoft.com/office/drawing/2014/main" id="{6EE35533-62DC-4316-A31A-1849D1CA0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525" y="1439462"/>
            <a:ext cx="4759780" cy="2444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a:extLst>
              <a:ext uri="{FF2B5EF4-FFF2-40B4-BE49-F238E27FC236}">
                <a16:creationId xmlns:a16="http://schemas.microsoft.com/office/drawing/2014/main" id="{72FB3DB1-B763-436C-B94D-BEF271A88238}"/>
              </a:ext>
            </a:extLst>
          </p:cNvPr>
          <p:cNvSpPr txBox="1">
            <a:spLocks/>
          </p:cNvSpPr>
          <p:nvPr/>
        </p:nvSpPr>
        <p:spPr>
          <a:xfrm>
            <a:off x="851651" y="4064963"/>
            <a:ext cx="10412497" cy="276015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q"/>
            </a:pPr>
            <a:r>
              <a:rPr lang="en-US" dirty="0"/>
              <a:t>Advantage: only one communication channel required. </a:t>
            </a:r>
          </a:p>
          <a:p>
            <a:pPr>
              <a:buFont typeface="Wingdings" panose="05000000000000000000" pitchFamily="2" charset="2"/>
              <a:buChar char="q"/>
            </a:pPr>
            <a:r>
              <a:rPr lang="en-US" dirty="0"/>
              <a:t>Serial transmission reduces the cost of transmission over parallel by roughly a factor of n.</a:t>
            </a:r>
          </a:p>
          <a:p>
            <a:pPr>
              <a:buFont typeface="Wingdings" panose="05000000000000000000" pitchFamily="2" charset="2"/>
              <a:buChar char="q"/>
            </a:pPr>
            <a:r>
              <a:rPr lang="en-US" dirty="0"/>
              <a:t>Conversion devices are required at the interface between the sender and the line (parallel-to-serial) and between the line and the receiver (serial-to-parallel).</a:t>
            </a:r>
          </a:p>
          <a:p>
            <a:pPr>
              <a:buFont typeface="Wingdings" panose="05000000000000000000" pitchFamily="2" charset="2"/>
              <a:buChar char="q"/>
            </a:pPr>
            <a:r>
              <a:rPr lang="en-US" dirty="0"/>
              <a:t>Serial transmission occurs in one of three ways: asynchronous, synchronous, and isochronous.</a:t>
            </a:r>
          </a:p>
        </p:txBody>
      </p:sp>
      <p:sp>
        <p:nvSpPr>
          <p:cNvPr id="9" name="Title 1">
            <a:extLst>
              <a:ext uri="{FF2B5EF4-FFF2-40B4-BE49-F238E27FC236}">
                <a16:creationId xmlns:a16="http://schemas.microsoft.com/office/drawing/2014/main" id="{9795779B-4568-4730-B8A6-186E65B684F2}"/>
              </a:ext>
            </a:extLst>
          </p:cNvPr>
          <p:cNvSpPr txBox="1">
            <a:spLocks/>
          </p:cNvSpPr>
          <p:nvPr/>
        </p:nvSpPr>
        <p:spPr>
          <a:xfrm>
            <a:off x="1024129" y="752263"/>
            <a:ext cx="9720072" cy="906358"/>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Serial transmission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2E32-E302-4DFE-A4F0-E729BCAF265F}"/>
              </a:ext>
            </a:extLst>
          </p:cNvPr>
          <p:cNvSpPr>
            <a:spLocks noGrp="1"/>
          </p:cNvSpPr>
          <p:nvPr>
            <p:ph type="title"/>
          </p:nvPr>
        </p:nvSpPr>
        <p:spPr>
          <a:xfrm>
            <a:off x="1024128" y="585216"/>
            <a:ext cx="9720072" cy="1111062"/>
          </a:xfrm>
        </p:spPr>
        <p:txBody>
          <a:bodyPr/>
          <a:lstStyle/>
          <a:p>
            <a:r>
              <a:rPr lang="en-US" dirty="0"/>
              <a:t>Asynchronous transmission</a:t>
            </a:r>
          </a:p>
        </p:txBody>
      </p:sp>
      <p:sp>
        <p:nvSpPr>
          <p:cNvPr id="3" name="Content Placeholder 2">
            <a:extLst>
              <a:ext uri="{FF2B5EF4-FFF2-40B4-BE49-F238E27FC236}">
                <a16:creationId xmlns:a16="http://schemas.microsoft.com/office/drawing/2014/main" id="{D1D1CB7D-303A-4EC4-A93A-D9D7804EED0F}"/>
              </a:ext>
            </a:extLst>
          </p:cNvPr>
          <p:cNvSpPr>
            <a:spLocks noGrp="1"/>
          </p:cNvSpPr>
          <p:nvPr>
            <p:ph idx="1"/>
          </p:nvPr>
        </p:nvSpPr>
        <p:spPr>
          <a:xfrm>
            <a:off x="1024128" y="4121937"/>
            <a:ext cx="10266724" cy="2405471"/>
          </a:xfrm>
        </p:spPr>
        <p:txBody>
          <a:bodyPr>
            <a:normAutofit lnSpcReduction="10000"/>
          </a:bodyPr>
          <a:lstStyle/>
          <a:p>
            <a:pPr>
              <a:buFont typeface="Wingdings" panose="05000000000000000000" pitchFamily="2" charset="2"/>
              <a:buChar char="q"/>
            </a:pPr>
            <a:r>
              <a:rPr lang="en-US" dirty="0"/>
              <a:t>Information is received and translated by agreed upon patterns. As long as those patterns are followed, the receiving device can retrieve the information without regard to the rhythm in which it is sent.</a:t>
            </a:r>
          </a:p>
          <a:p>
            <a:pPr>
              <a:buFont typeface="Wingdings" panose="05000000000000000000" pitchFamily="2" charset="2"/>
              <a:buChar char="q"/>
            </a:pPr>
            <a:r>
              <a:rPr lang="en-US" dirty="0"/>
              <a:t>In asynchronous transmission, we send 1 start bit (0) at the beginning and 1 or more stop bits (Is) at the end of each byte. There may be a gap between each byte.</a:t>
            </a:r>
          </a:p>
          <a:p>
            <a:pPr>
              <a:buFont typeface="Wingdings" panose="05000000000000000000" pitchFamily="2" charset="2"/>
              <a:buChar char="q"/>
            </a:pPr>
            <a:r>
              <a:rPr lang="en-US" dirty="0"/>
              <a:t>The start and stop bits and the gap alert the receiver to the beginning and end of each byte and allow it to synchronize with the data stream.</a:t>
            </a:r>
          </a:p>
        </p:txBody>
      </p:sp>
      <p:pic>
        <p:nvPicPr>
          <p:cNvPr id="4" name="Picture 6">
            <a:extLst>
              <a:ext uri="{FF2B5EF4-FFF2-40B4-BE49-F238E27FC236}">
                <a16:creationId xmlns:a16="http://schemas.microsoft.com/office/drawing/2014/main" id="{637EB47E-8098-4B53-865A-CAA77E5A1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493" y="1522988"/>
            <a:ext cx="6659218" cy="25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A2DDF34C-27D6-4B09-9208-1751BDED4927}"/>
              </a:ext>
            </a:extLst>
          </p:cNvPr>
          <p:cNvSpPr txBox="1"/>
          <p:nvPr/>
        </p:nvSpPr>
        <p:spPr>
          <a:xfrm>
            <a:off x="8984974" y="3564835"/>
            <a:ext cx="1961322" cy="369332"/>
          </a:xfrm>
          <a:prstGeom prst="rect">
            <a:avLst/>
          </a:prstGeom>
          <a:noFill/>
        </p:spPr>
        <p:txBody>
          <a:bodyPr wrap="square" rtlCol="0">
            <a:spAutoFit/>
          </a:bodyPr>
          <a:lstStyle/>
          <a:p>
            <a:r>
              <a:rPr lang="en-US" dirty="0"/>
              <a:t>Due Idle channel</a:t>
            </a:r>
          </a:p>
        </p:txBody>
      </p:sp>
      <p:cxnSp>
        <p:nvCxnSpPr>
          <p:cNvPr id="7" name="Connector: Elbow 6">
            <a:extLst>
              <a:ext uri="{FF2B5EF4-FFF2-40B4-BE49-F238E27FC236}">
                <a16:creationId xmlns:a16="http://schemas.microsoft.com/office/drawing/2014/main" id="{E8724273-6D91-4D52-8D7D-84E2988E3CA7}"/>
              </a:ext>
            </a:extLst>
          </p:cNvPr>
          <p:cNvCxnSpPr>
            <a:stCxn id="5" idx="1"/>
          </p:cNvCxnSpPr>
          <p:nvPr/>
        </p:nvCxnSpPr>
        <p:spPr>
          <a:xfrm rot="10800000" flipV="1">
            <a:off x="6096000" y="3749500"/>
            <a:ext cx="2888974" cy="2526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32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1">
            <a:extLst>
              <a:ext uri="{FF2B5EF4-FFF2-40B4-BE49-F238E27FC236}">
                <a16:creationId xmlns:a16="http://schemas.microsoft.com/office/drawing/2014/main" id="{F6BA3DD8-852F-4175-AE22-2A6AFD150F3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baseline="0">
                <a:solidFill>
                  <a:schemeClr val="bg2"/>
                </a:solidFill>
                <a:latin typeface="Arial" panose="020B0604020202020204" pitchFamily="34" charset="0"/>
              </a:rPr>
              <a:t>4.</a:t>
            </a:r>
            <a:fld id="{2F0287DA-E15C-411F-8260-1D738C452BCA}" type="slidenum">
              <a:rPr lang="en-US" altLang="en-US" baseline="0" smtClean="0">
                <a:solidFill>
                  <a:schemeClr val="bg2"/>
                </a:solidFill>
                <a:latin typeface="Arial" panose="020B0604020202020204" pitchFamily="34" charset="0"/>
              </a:rPr>
              <a:pPr/>
              <a:t>47</a:t>
            </a:fld>
            <a:endParaRPr lang="en-US" altLang="en-US" baseline="0">
              <a:solidFill>
                <a:schemeClr val="bg2"/>
              </a:solidFill>
              <a:latin typeface="Arial" panose="020B0604020202020204" pitchFamily="34" charset="0"/>
            </a:endParaRPr>
          </a:p>
        </p:txBody>
      </p:sp>
      <p:sp>
        <p:nvSpPr>
          <p:cNvPr id="69635" name="Rectangle 2">
            <a:extLst>
              <a:ext uri="{FF2B5EF4-FFF2-40B4-BE49-F238E27FC236}">
                <a16:creationId xmlns:a16="http://schemas.microsoft.com/office/drawing/2014/main" id="{17D8A67F-A8CE-4144-B4FC-4128D04C7043}"/>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69636" name="Rectangle 3">
            <a:extLst>
              <a:ext uri="{FF2B5EF4-FFF2-40B4-BE49-F238E27FC236}">
                <a16:creationId xmlns:a16="http://schemas.microsoft.com/office/drawing/2014/main" id="{1D0D051A-1B9B-45C6-985C-5C0B02329C0C}"/>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69637" name="Rectangle 4">
            <a:extLst>
              <a:ext uri="{FF2B5EF4-FFF2-40B4-BE49-F238E27FC236}">
                <a16:creationId xmlns:a16="http://schemas.microsoft.com/office/drawing/2014/main" id="{5CD3BE0B-246F-4FF3-85C4-FF1817AC0E5B}"/>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69638" name="Rectangle 5">
            <a:extLst>
              <a:ext uri="{FF2B5EF4-FFF2-40B4-BE49-F238E27FC236}">
                <a16:creationId xmlns:a16="http://schemas.microsoft.com/office/drawing/2014/main" id="{ADD871A6-5231-4A21-A737-1529F9389DC4}"/>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69639" name="Rectangle 6">
            <a:extLst>
              <a:ext uri="{FF2B5EF4-FFF2-40B4-BE49-F238E27FC236}">
                <a16:creationId xmlns:a16="http://schemas.microsoft.com/office/drawing/2014/main" id="{3DD31CE8-4A0B-446B-8C07-6FCF71C774E5}"/>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69640" name="Rectangle 7">
            <a:extLst>
              <a:ext uri="{FF2B5EF4-FFF2-40B4-BE49-F238E27FC236}">
                <a16:creationId xmlns:a16="http://schemas.microsoft.com/office/drawing/2014/main" id="{066D754E-A186-46C0-9CF3-63AC5941AAA1}"/>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69641" name="Rectangle 8">
            <a:extLst>
              <a:ext uri="{FF2B5EF4-FFF2-40B4-BE49-F238E27FC236}">
                <a16:creationId xmlns:a16="http://schemas.microsoft.com/office/drawing/2014/main" id="{9DD02A28-8E63-49D1-A047-AAD06062DC13}"/>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69642" name="Line 9">
            <a:extLst>
              <a:ext uri="{FF2B5EF4-FFF2-40B4-BE49-F238E27FC236}">
                <a16:creationId xmlns:a16="http://schemas.microsoft.com/office/drawing/2014/main" id="{E8C71D92-814F-40E1-8DD0-7E5E5C4E29FA}"/>
              </a:ext>
            </a:extLst>
          </p:cNvPr>
          <p:cNvSpPr>
            <a:spLocks noChangeShapeType="1"/>
          </p:cNvSpPr>
          <p:nvPr/>
        </p:nvSpPr>
        <p:spPr bwMode="auto">
          <a:xfrm>
            <a:off x="1860274" y="126227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3" name="Line 10">
            <a:extLst>
              <a:ext uri="{FF2B5EF4-FFF2-40B4-BE49-F238E27FC236}">
                <a16:creationId xmlns:a16="http://schemas.microsoft.com/office/drawing/2014/main" id="{58C1AD01-B236-4787-9C1A-FDB98E72AE5D}"/>
              </a:ext>
            </a:extLst>
          </p:cNvPr>
          <p:cNvSpPr>
            <a:spLocks noChangeShapeType="1"/>
          </p:cNvSpPr>
          <p:nvPr/>
        </p:nvSpPr>
        <p:spPr bwMode="auto">
          <a:xfrm>
            <a:off x="1822174" y="316726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4" name="Rectangle 11">
            <a:extLst>
              <a:ext uri="{FF2B5EF4-FFF2-40B4-BE49-F238E27FC236}">
                <a16:creationId xmlns:a16="http://schemas.microsoft.com/office/drawing/2014/main" id="{11F0C289-ED82-4D98-AB04-713CB2693AED}"/>
              </a:ext>
            </a:extLst>
          </p:cNvPr>
          <p:cNvSpPr>
            <a:spLocks noChangeArrowheads="1"/>
          </p:cNvSpPr>
          <p:nvPr/>
        </p:nvSpPr>
        <p:spPr bwMode="auto">
          <a:xfrm>
            <a:off x="1860274" y="1424341"/>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2400" b="1" baseline="0" dirty="0">
                <a:latin typeface="Arial" panose="020B0604020202020204" pitchFamily="34" charset="0"/>
              </a:rPr>
              <a:t>Asynchronous here means “asynchronous at the byte level,”</a:t>
            </a:r>
          </a:p>
          <a:p>
            <a:pPr algn="ctr"/>
            <a:r>
              <a:rPr lang="en-US" altLang="en-US" sz="2400" b="1" baseline="0" dirty="0">
                <a:latin typeface="Arial" panose="020B0604020202020204" pitchFamily="34" charset="0"/>
              </a:rPr>
              <a:t>but the bits are still synchronized; </a:t>
            </a:r>
            <a:br>
              <a:rPr lang="en-US" altLang="en-US" sz="2400" b="1" baseline="0" dirty="0">
                <a:latin typeface="Arial" panose="020B0604020202020204" pitchFamily="34" charset="0"/>
              </a:rPr>
            </a:br>
            <a:r>
              <a:rPr lang="en-US" altLang="en-US" sz="2400" b="1" baseline="0" dirty="0">
                <a:latin typeface="Arial" panose="020B0604020202020204" pitchFamily="34" charset="0"/>
              </a:rPr>
              <a:t>their durations are the same.</a:t>
            </a:r>
          </a:p>
        </p:txBody>
      </p:sp>
      <p:sp>
        <p:nvSpPr>
          <p:cNvPr id="17" name="TextBox 16">
            <a:extLst>
              <a:ext uri="{FF2B5EF4-FFF2-40B4-BE49-F238E27FC236}">
                <a16:creationId xmlns:a16="http://schemas.microsoft.com/office/drawing/2014/main" id="{8A1CA0E0-9D1D-48EB-BB06-83929F3AC3A7}"/>
              </a:ext>
            </a:extLst>
          </p:cNvPr>
          <p:cNvSpPr txBox="1"/>
          <p:nvPr/>
        </p:nvSpPr>
        <p:spPr>
          <a:xfrm>
            <a:off x="1024129" y="3387825"/>
            <a:ext cx="10226967" cy="2862322"/>
          </a:xfrm>
          <a:prstGeom prst="rect">
            <a:avLst/>
          </a:prstGeom>
          <a:noFill/>
        </p:spPr>
        <p:txBody>
          <a:bodyPr wrap="square">
            <a:spAutoFit/>
          </a:bodyPr>
          <a:lstStyle/>
          <a:p>
            <a:pPr marL="285750" indent="-285750" algn="l">
              <a:buFont typeface="Wingdings" panose="05000000000000000000" pitchFamily="2" charset="2"/>
              <a:buChar char="q"/>
            </a:pPr>
            <a:r>
              <a:rPr lang="en-US" sz="2000" dirty="0">
                <a:latin typeface="Times New Roman" panose="02020603050405020304" pitchFamily="18" charset="0"/>
              </a:rPr>
              <a:t>W</a:t>
            </a:r>
            <a:r>
              <a:rPr lang="en-US" sz="2000" b="0" i="0" u="none" strike="noStrike" baseline="0" dirty="0">
                <a:latin typeface="Times New Roman" panose="02020603050405020304" pitchFamily="18" charset="0"/>
              </a:rPr>
              <a:t>ithin each byte, the receiver must still be synchronized with the incoming bit stream. That is, </a:t>
            </a:r>
            <a:r>
              <a:rPr lang="en-US" sz="2000" b="1" i="0" u="none" strike="noStrike" baseline="0" dirty="0">
                <a:latin typeface="Times New Roman" panose="02020603050405020304" pitchFamily="18" charset="0"/>
              </a:rPr>
              <a:t>some synchronization is required</a:t>
            </a:r>
            <a:r>
              <a:rPr lang="en-US" sz="2000" b="0" i="0" u="none" strike="noStrike" baseline="0" dirty="0">
                <a:latin typeface="Times New Roman" panose="02020603050405020304" pitchFamily="18" charset="0"/>
              </a:rPr>
              <a:t>, but only for the duration of a single byte.</a:t>
            </a:r>
          </a:p>
          <a:p>
            <a:pPr marL="285750" indent="-285750" algn="l">
              <a:buFont typeface="Wingdings" panose="05000000000000000000" pitchFamily="2" charset="2"/>
              <a:buChar char="q"/>
            </a:pPr>
            <a:r>
              <a:rPr lang="en-US" sz="2000" b="0" i="0" u="none" strike="noStrike" baseline="0" dirty="0">
                <a:latin typeface="Times New Roman" panose="02020603050405020304" pitchFamily="18" charset="0"/>
              </a:rPr>
              <a:t>When the receiver detects a start bit, it sets a </a:t>
            </a:r>
            <a:r>
              <a:rPr lang="en-US" sz="2000" b="1" i="0" u="none" strike="noStrike" baseline="0" dirty="0">
                <a:latin typeface="Times New Roman" panose="02020603050405020304" pitchFamily="18" charset="0"/>
              </a:rPr>
              <a:t>timer</a:t>
            </a:r>
            <a:r>
              <a:rPr lang="en-US" sz="2000" b="0" i="0" u="none" strike="noStrike" baseline="0" dirty="0">
                <a:latin typeface="Times New Roman" panose="02020603050405020304" pitchFamily="18" charset="0"/>
              </a:rPr>
              <a:t> and begins counting bits as they come in.</a:t>
            </a:r>
          </a:p>
          <a:p>
            <a:pPr marL="285750" indent="-285750" algn="l">
              <a:buFont typeface="Wingdings" panose="05000000000000000000" pitchFamily="2" charset="2"/>
              <a:buChar char="q"/>
            </a:pPr>
            <a:r>
              <a:rPr lang="en-US" sz="2000" b="0" i="0" u="none" strike="noStrike" baseline="0" dirty="0">
                <a:latin typeface="Times New Roman" panose="02020603050405020304" pitchFamily="18" charset="0"/>
              </a:rPr>
              <a:t>The addition of stop and start bits and the insertion of gaps into the bit stream make asynchronous transmission </a:t>
            </a:r>
            <a:r>
              <a:rPr lang="en-US" sz="2000" b="1" i="0" u="none" strike="noStrike" baseline="0" dirty="0">
                <a:latin typeface="Times New Roman" panose="02020603050405020304" pitchFamily="18" charset="0"/>
              </a:rPr>
              <a:t>slower</a:t>
            </a:r>
            <a:r>
              <a:rPr lang="en-US" sz="2000" b="0" i="0" u="none" strike="noStrike" baseline="0" dirty="0">
                <a:latin typeface="Times New Roman" panose="02020603050405020304" pitchFamily="18" charset="0"/>
              </a:rPr>
              <a:t> than forms of transmission that can operate without the addition of control information. </a:t>
            </a:r>
          </a:p>
          <a:p>
            <a:pPr marL="285750" indent="-285750" algn="l">
              <a:buFont typeface="Wingdings" panose="05000000000000000000" pitchFamily="2" charset="2"/>
              <a:buChar char="q"/>
            </a:pPr>
            <a:r>
              <a:rPr lang="en-US" sz="2000" dirty="0">
                <a:latin typeface="Times New Roman" panose="02020603050405020304" pitchFamily="18" charset="0"/>
              </a:rPr>
              <a:t>I</a:t>
            </a:r>
            <a:r>
              <a:rPr lang="en-US" sz="2000" b="0" i="0" u="none" strike="noStrike" baseline="0" dirty="0">
                <a:latin typeface="Times New Roman" panose="02020603050405020304" pitchFamily="18" charset="0"/>
              </a:rPr>
              <a:t>t is cheap and effective.</a:t>
            </a:r>
          </a:p>
          <a:p>
            <a:pPr marL="285750" indent="-285750" algn="l">
              <a:buFont typeface="Wingdings" panose="05000000000000000000" pitchFamily="2" charset="2"/>
              <a:buChar char="q"/>
            </a:pPr>
            <a:r>
              <a:rPr lang="en-US" sz="2000" dirty="0">
                <a:latin typeface="Times New Roman" panose="02020603050405020304" pitchFamily="18" charset="0"/>
              </a:rPr>
              <a:t>Example: Keyboard</a:t>
            </a:r>
            <a:endParaRPr lang="en-US" sz="2000" b="0" i="0" u="none" strike="noStrike" baseline="0" dirty="0">
              <a:latin typeface="Times New Roman" panose="02020603050405020304" pitchFamily="18" charset="0"/>
            </a:endParaRPr>
          </a:p>
          <a:p>
            <a:pPr marL="285750" indent="-285750" algn="l">
              <a:buFont typeface="Wingdings" panose="05000000000000000000" pitchFamily="2" charset="2"/>
              <a:buChar char="q"/>
            </a:pPr>
            <a:endParaRPr 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412B-3A1D-406C-86FC-705F1732643F}"/>
              </a:ext>
            </a:extLst>
          </p:cNvPr>
          <p:cNvSpPr>
            <a:spLocks noGrp="1"/>
          </p:cNvSpPr>
          <p:nvPr>
            <p:ph type="title"/>
          </p:nvPr>
        </p:nvSpPr>
        <p:spPr>
          <a:xfrm>
            <a:off x="1024128" y="585216"/>
            <a:ext cx="9720072" cy="965288"/>
          </a:xfrm>
        </p:spPr>
        <p:txBody>
          <a:bodyPr/>
          <a:lstStyle/>
          <a:p>
            <a:r>
              <a:rPr lang="en-US" dirty="0"/>
              <a:t>synchronous transmission</a:t>
            </a:r>
          </a:p>
        </p:txBody>
      </p:sp>
      <p:sp>
        <p:nvSpPr>
          <p:cNvPr id="3" name="Content Placeholder 2">
            <a:extLst>
              <a:ext uri="{FF2B5EF4-FFF2-40B4-BE49-F238E27FC236}">
                <a16:creationId xmlns:a16="http://schemas.microsoft.com/office/drawing/2014/main" id="{0E24AE85-AAD4-4F8E-8ADA-2CBBE62B5331}"/>
              </a:ext>
            </a:extLst>
          </p:cNvPr>
          <p:cNvSpPr>
            <a:spLocks noGrp="1"/>
          </p:cNvSpPr>
          <p:nvPr>
            <p:ph idx="1"/>
          </p:nvPr>
        </p:nvSpPr>
        <p:spPr>
          <a:xfrm>
            <a:off x="1024128" y="3587262"/>
            <a:ext cx="9720073" cy="2722098"/>
          </a:xfrm>
        </p:spPr>
        <p:txBody>
          <a:bodyPr>
            <a:normAutofit/>
          </a:bodyPr>
          <a:lstStyle/>
          <a:p>
            <a:pPr>
              <a:buFont typeface="Wingdings" panose="05000000000000000000" pitchFamily="2" charset="2"/>
              <a:buChar char="q"/>
            </a:pPr>
            <a:r>
              <a:rPr lang="en-US" dirty="0"/>
              <a:t>In synchronous transmission, the bit stream is combined into longer "frames," which may contain multiple bytes.</a:t>
            </a:r>
          </a:p>
          <a:p>
            <a:pPr>
              <a:buFont typeface="Wingdings" panose="05000000000000000000" pitchFamily="2" charset="2"/>
              <a:buChar char="q"/>
            </a:pPr>
            <a:r>
              <a:rPr lang="en-US" dirty="0"/>
              <a:t>It is left to the receiver to separate the bit stream into bytes for decoding purposes.</a:t>
            </a:r>
          </a:p>
          <a:p>
            <a:pPr>
              <a:buFont typeface="Wingdings" panose="05000000000000000000" pitchFamily="2" charset="2"/>
              <a:buChar char="q"/>
            </a:pPr>
            <a:r>
              <a:rPr lang="en-US" dirty="0"/>
              <a:t>Timing becomes very important, therefore, because the accuracy of the received information is completely dependent on the ability of the receiving device to keep an accurate count of the bits as they come in.</a:t>
            </a:r>
          </a:p>
        </p:txBody>
      </p:sp>
      <p:pic>
        <p:nvPicPr>
          <p:cNvPr id="4" name="Picture 7">
            <a:extLst>
              <a:ext uri="{FF2B5EF4-FFF2-40B4-BE49-F238E27FC236}">
                <a16:creationId xmlns:a16="http://schemas.microsoft.com/office/drawing/2014/main" id="{FDEBFAA9-0C17-4A49-80A9-A0CC8634A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092" y="1411171"/>
            <a:ext cx="7797800"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1836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2BC1C-8F64-4A63-BAEA-BC135D1588DE}"/>
              </a:ext>
            </a:extLst>
          </p:cNvPr>
          <p:cNvSpPr>
            <a:spLocks noGrp="1"/>
          </p:cNvSpPr>
          <p:nvPr>
            <p:ph idx="1"/>
          </p:nvPr>
        </p:nvSpPr>
        <p:spPr>
          <a:xfrm>
            <a:off x="1024128" y="1921564"/>
            <a:ext cx="9720073" cy="4387795"/>
          </a:xfrm>
        </p:spPr>
        <p:txBody>
          <a:bodyPr/>
          <a:lstStyle/>
          <a:p>
            <a:pPr>
              <a:buFont typeface="Wingdings" panose="05000000000000000000" pitchFamily="2" charset="2"/>
              <a:buChar char="q"/>
            </a:pPr>
            <a:r>
              <a:rPr lang="en-US" dirty="0"/>
              <a:t>The advantage of synchronous transmission is speed. With no extra bits.</a:t>
            </a:r>
          </a:p>
          <a:p>
            <a:pPr>
              <a:buFont typeface="Wingdings" panose="05000000000000000000" pitchFamily="2" charset="2"/>
              <a:buChar char="q"/>
            </a:pPr>
            <a:r>
              <a:rPr lang="en-US" dirty="0"/>
              <a:t>more useful for high-speed applications.</a:t>
            </a:r>
          </a:p>
          <a:p>
            <a:pPr>
              <a:buFont typeface="Wingdings" panose="05000000000000000000" pitchFamily="2" charset="2"/>
              <a:buChar char="q"/>
            </a:pPr>
            <a:r>
              <a:rPr lang="en-US" dirty="0"/>
              <a:t>Byte synchronization is accomplished in the data link layer.</a:t>
            </a:r>
          </a:p>
          <a:p>
            <a:pPr>
              <a:buFont typeface="Wingdings" panose="05000000000000000000" pitchFamily="2" charset="2"/>
              <a:buChar char="q"/>
            </a:pPr>
            <a:r>
              <a:rPr lang="en-US" dirty="0"/>
              <a:t>Although there is no gap between characters in synchronous serial transmission, there may be </a:t>
            </a:r>
            <a:r>
              <a:rPr lang="en-US" b="1" dirty="0"/>
              <a:t>uneven gaps between frames</a:t>
            </a:r>
            <a:r>
              <a:rPr lang="en-US" dirty="0"/>
              <a:t>.</a:t>
            </a:r>
          </a:p>
        </p:txBody>
      </p:sp>
      <p:sp>
        <p:nvSpPr>
          <p:cNvPr id="4" name="Title 1">
            <a:extLst>
              <a:ext uri="{FF2B5EF4-FFF2-40B4-BE49-F238E27FC236}">
                <a16:creationId xmlns:a16="http://schemas.microsoft.com/office/drawing/2014/main" id="{4D9D25A9-56ED-4A08-9FFC-66402465C090}"/>
              </a:ext>
            </a:extLst>
          </p:cNvPr>
          <p:cNvSpPr>
            <a:spLocks noGrp="1"/>
          </p:cNvSpPr>
          <p:nvPr>
            <p:ph type="title"/>
          </p:nvPr>
        </p:nvSpPr>
        <p:spPr>
          <a:xfrm>
            <a:off x="1024127" y="757495"/>
            <a:ext cx="9720072" cy="965288"/>
          </a:xfrm>
        </p:spPr>
        <p:txBody>
          <a:bodyPr/>
          <a:lstStyle/>
          <a:p>
            <a:r>
              <a:rPr lang="en-US" dirty="0"/>
              <a:t>synchronous transmission</a:t>
            </a:r>
          </a:p>
        </p:txBody>
      </p:sp>
    </p:spTree>
    <p:extLst>
      <p:ext uri="{BB962C8B-B14F-4D97-AF65-F5344CB8AC3E}">
        <p14:creationId xmlns:p14="http://schemas.microsoft.com/office/powerpoint/2010/main" val="52642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42CD7AD4-A532-4AA1-9D61-4B92FDA6AC0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2E866FC1-64D1-4E8B-8D32-4B01FF294610}" type="slidenum">
              <a:rPr lang="en-US" altLang="en-US" sz="2000" i="0" baseline="0">
                <a:latin typeface="Arial" panose="020B0604020202020204" pitchFamily="34" charset="0"/>
              </a:rPr>
              <a:pPr/>
              <a:t>5</a:t>
            </a:fld>
            <a:endParaRPr lang="en-US" altLang="en-US" sz="2000" i="0" baseline="0">
              <a:latin typeface="Arial" panose="020B0604020202020204" pitchFamily="34" charset="0"/>
            </a:endParaRPr>
          </a:p>
        </p:txBody>
      </p:sp>
      <p:sp>
        <p:nvSpPr>
          <p:cNvPr id="799746" name="Rectangle 2">
            <a:extLst>
              <a:ext uri="{FF2B5EF4-FFF2-40B4-BE49-F238E27FC236}">
                <a16:creationId xmlns:a16="http://schemas.microsoft.com/office/drawing/2014/main" id="{9C11E6A9-652A-4667-B6E0-6CCFF0744A39}"/>
              </a:ext>
            </a:extLst>
          </p:cNvPr>
          <p:cNvSpPr>
            <a:spLocks noChangeArrowheads="1"/>
          </p:cNvSpPr>
          <p:nvPr/>
        </p:nvSpPr>
        <p:spPr bwMode="auto">
          <a:xfrm>
            <a:off x="1524000" y="325091"/>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ltLang="en-US" sz="3200">
              <a:effectLst>
                <a:outerShdw blurRad="38100" dist="38100" dir="2700000" algn="tl">
                  <a:srgbClr val="FFFFFF"/>
                </a:outerShdw>
              </a:effectLst>
            </a:endParaRPr>
          </a:p>
        </p:txBody>
      </p:sp>
      <p:sp>
        <p:nvSpPr>
          <p:cNvPr id="799747" name="Text Box 3">
            <a:extLst>
              <a:ext uri="{FF2B5EF4-FFF2-40B4-BE49-F238E27FC236}">
                <a16:creationId xmlns:a16="http://schemas.microsoft.com/office/drawing/2014/main" id="{C2E52300-808D-4F96-A682-C8B1E55997AC}"/>
              </a:ext>
            </a:extLst>
          </p:cNvPr>
          <p:cNvSpPr txBox="1">
            <a:spLocks noChangeArrowheads="1"/>
          </p:cNvSpPr>
          <p:nvPr/>
        </p:nvSpPr>
        <p:spPr bwMode="auto">
          <a:xfrm>
            <a:off x="1644650" y="532591"/>
            <a:ext cx="5722849" cy="584775"/>
          </a:xfrm>
          <a:prstGeom prst="rect">
            <a:avLst/>
          </a:prstGeom>
          <a:noFill/>
          <a:ln>
            <a:noFill/>
          </a:ln>
          <a:effectLst/>
        </p:spPr>
        <p:txBody>
          <a:bodyPr wrap="none">
            <a:spAutoFit/>
          </a:bodyPr>
          <a:lstStyle/>
          <a:p>
            <a:pPr>
              <a:defRPr/>
            </a:pPr>
            <a:r>
              <a:rPr lang="en-US" altLang="en-US" sz="3200" dirty="0">
                <a:effectLst>
                  <a:outerShdw blurRad="38100" dist="38100" dir="2700000" algn="tl">
                    <a:srgbClr val="C0C0C0"/>
                  </a:outerShdw>
                </a:effectLst>
                <a:latin typeface="Times" panose="02020603050405020304" pitchFamily="18" charset="0"/>
              </a:rPr>
              <a:t>PERIODIC ANALOG SIGNALS</a:t>
            </a:r>
          </a:p>
        </p:txBody>
      </p:sp>
      <p:sp>
        <p:nvSpPr>
          <p:cNvPr id="16389" name="Text Box 4">
            <a:extLst>
              <a:ext uri="{FF2B5EF4-FFF2-40B4-BE49-F238E27FC236}">
                <a16:creationId xmlns:a16="http://schemas.microsoft.com/office/drawing/2014/main" id="{FA8DE940-AC23-40E7-A289-C17CA94B72F2}"/>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799749" name="Rectangle 5">
            <a:extLst>
              <a:ext uri="{FF2B5EF4-FFF2-40B4-BE49-F238E27FC236}">
                <a16:creationId xmlns:a16="http://schemas.microsoft.com/office/drawing/2014/main" id="{362ADFE6-89FB-48DF-B52C-5EB08E82812B}"/>
              </a:ext>
            </a:extLst>
          </p:cNvPr>
          <p:cNvSpPr>
            <a:spLocks noChangeArrowheads="1"/>
          </p:cNvSpPr>
          <p:nvPr/>
        </p:nvSpPr>
        <p:spPr bwMode="auto">
          <a:xfrm>
            <a:off x="1524000" y="1778705"/>
            <a:ext cx="8610600" cy="1200329"/>
          </a:xfrm>
          <a:prstGeom prst="rect">
            <a:avLst/>
          </a:prstGeom>
          <a:noFill/>
          <a:ln>
            <a:noFill/>
          </a:ln>
          <a:effectLst/>
        </p:spPr>
        <p:txBody>
          <a:bodyPr anchor="ctr">
            <a:spAutoFit/>
          </a:bodyPr>
          <a:lstStyle/>
          <a:p>
            <a:pPr marL="285750" indent="-285750" algn="just" eaLnBrk="1" hangingPunct="1">
              <a:buFont typeface="Arial" panose="020B0604020202020204" pitchFamily="34" charset="0"/>
              <a:buChar char="•"/>
              <a:defRPr/>
            </a:pPr>
            <a:r>
              <a:rPr lang="en-US" altLang="en-US" dirty="0">
                <a:effectLst>
                  <a:outerShdw blurRad="38100" dist="38100" dir="2700000" algn="tl">
                    <a:srgbClr val="C0C0C0"/>
                  </a:outerShdw>
                </a:effectLst>
              </a:rPr>
              <a:t>Periodic analog signals can be classified as </a:t>
            </a:r>
            <a:r>
              <a:rPr lang="en-US" altLang="en-US" dirty="0">
                <a:solidFill>
                  <a:schemeClr val="hlink"/>
                </a:solidFill>
                <a:effectLst>
                  <a:outerShdw blurRad="38100" dist="38100" dir="2700000" algn="tl">
                    <a:srgbClr val="C0C0C0"/>
                  </a:outerShdw>
                </a:effectLst>
              </a:rPr>
              <a:t>simple</a:t>
            </a:r>
            <a:r>
              <a:rPr lang="en-US" altLang="en-US" dirty="0">
                <a:effectLst>
                  <a:outerShdw blurRad="38100" dist="38100" dir="2700000" algn="tl">
                    <a:srgbClr val="C0C0C0"/>
                  </a:outerShdw>
                </a:effectLst>
              </a:rPr>
              <a:t> or </a:t>
            </a:r>
            <a:r>
              <a:rPr lang="en-US" altLang="en-US" dirty="0">
                <a:solidFill>
                  <a:schemeClr val="hlink"/>
                </a:solidFill>
                <a:effectLst>
                  <a:outerShdw blurRad="38100" dist="38100" dir="2700000" algn="tl">
                    <a:srgbClr val="C0C0C0"/>
                  </a:outerShdw>
                </a:effectLst>
              </a:rPr>
              <a:t>composite</a:t>
            </a:r>
            <a:r>
              <a:rPr lang="en-US" altLang="en-US" dirty="0">
                <a:effectLst>
                  <a:outerShdw blurRad="38100" dist="38100" dir="2700000" algn="tl">
                    <a:srgbClr val="C0C0C0"/>
                  </a:outerShdw>
                </a:effectLst>
              </a:rPr>
              <a:t>. A simple periodic analog signal, a </a:t>
            </a:r>
            <a:r>
              <a:rPr lang="en-US" altLang="en-US" dirty="0">
                <a:solidFill>
                  <a:schemeClr val="hlink"/>
                </a:solidFill>
                <a:effectLst>
                  <a:outerShdw blurRad="38100" dist="38100" dir="2700000" algn="tl">
                    <a:srgbClr val="C0C0C0"/>
                  </a:outerShdw>
                </a:effectLst>
              </a:rPr>
              <a:t>sine wave</a:t>
            </a:r>
            <a:r>
              <a:rPr lang="en-US" altLang="en-US" dirty="0">
                <a:effectLst>
                  <a:outerShdw blurRad="38100" dist="38100" dir="2700000" algn="tl">
                    <a:srgbClr val="C0C0C0"/>
                  </a:outerShdw>
                </a:effectLst>
              </a:rPr>
              <a:t>, cannot be decomposed into simpler signals. </a:t>
            </a:r>
          </a:p>
          <a:p>
            <a:pPr marL="285750" indent="-285750" algn="just" eaLnBrk="1" hangingPunct="1">
              <a:buFont typeface="Arial" panose="020B0604020202020204" pitchFamily="34" charset="0"/>
              <a:buChar char="•"/>
              <a:defRPr/>
            </a:pPr>
            <a:endParaRPr lang="en-US" altLang="en-US" dirty="0">
              <a:effectLst>
                <a:outerShdw blurRad="38100" dist="38100" dir="2700000" algn="tl">
                  <a:srgbClr val="C0C0C0"/>
                </a:outerShdw>
              </a:effectLst>
            </a:endParaRPr>
          </a:p>
          <a:p>
            <a:pPr marL="285750" indent="-285750" algn="just" eaLnBrk="1" hangingPunct="1">
              <a:buFont typeface="Arial" panose="020B0604020202020204" pitchFamily="34" charset="0"/>
              <a:buChar char="•"/>
              <a:defRPr/>
            </a:pPr>
            <a:r>
              <a:rPr lang="en-US" altLang="en-US" dirty="0">
                <a:effectLst>
                  <a:outerShdw blurRad="38100" dist="38100" dir="2700000" algn="tl">
                    <a:srgbClr val="C0C0C0"/>
                  </a:outerShdw>
                </a:effectLst>
              </a:rPr>
              <a:t>A composite periodic analog signal is composed of multiple sine waves.</a:t>
            </a:r>
          </a:p>
        </p:txBody>
      </p:sp>
      <p:pic>
        <p:nvPicPr>
          <p:cNvPr id="9" name="Picture 6">
            <a:extLst>
              <a:ext uri="{FF2B5EF4-FFF2-40B4-BE49-F238E27FC236}">
                <a16:creationId xmlns:a16="http://schemas.microsoft.com/office/drawing/2014/main" id="{440D2438-9FAB-41A1-9CBA-9D7A01DBF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594447"/>
            <a:ext cx="7075488"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4">
            <a:extLst>
              <a:ext uri="{FF2B5EF4-FFF2-40B4-BE49-F238E27FC236}">
                <a16:creationId xmlns:a16="http://schemas.microsoft.com/office/drawing/2014/main" id="{C53070D0-324C-4660-97E8-0863224130BA}"/>
              </a:ext>
            </a:extLst>
          </p:cNvPr>
          <p:cNvSpPr txBox="1">
            <a:spLocks noChangeArrowheads="1"/>
          </p:cNvSpPr>
          <p:nvPr/>
        </p:nvSpPr>
        <p:spPr bwMode="auto">
          <a:xfrm>
            <a:off x="1643271" y="5793241"/>
            <a:ext cx="14240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baseline="0" dirty="0"/>
              <a:t>A sine wave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a:extLst>
              <a:ext uri="{FF2B5EF4-FFF2-40B4-BE49-F238E27FC236}">
                <a16:creationId xmlns:a16="http://schemas.microsoft.com/office/drawing/2014/main" id="{2E3DD495-4D2D-45AE-8972-E25B98D8D32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baseline="0">
                <a:solidFill>
                  <a:schemeClr val="bg2"/>
                </a:solidFill>
                <a:latin typeface="Arial" panose="020B0604020202020204" pitchFamily="34" charset="0"/>
              </a:rPr>
              <a:t>4.</a:t>
            </a:r>
            <a:fld id="{3BEEC974-D4E9-40F7-9BA3-248F66CA5B87}" type="slidenum">
              <a:rPr lang="en-US" altLang="en-US" baseline="0" smtClean="0">
                <a:solidFill>
                  <a:schemeClr val="bg2"/>
                </a:solidFill>
                <a:latin typeface="Arial" panose="020B0604020202020204" pitchFamily="34" charset="0"/>
              </a:rPr>
              <a:pPr/>
              <a:t>50</a:t>
            </a:fld>
            <a:endParaRPr lang="en-US" altLang="en-US" baseline="0">
              <a:solidFill>
                <a:schemeClr val="bg2"/>
              </a:solidFill>
              <a:latin typeface="Arial" panose="020B0604020202020204" pitchFamily="34" charset="0"/>
            </a:endParaRPr>
          </a:p>
        </p:txBody>
      </p:sp>
      <p:sp>
        <p:nvSpPr>
          <p:cNvPr id="77827" name="Rectangle 2">
            <a:extLst>
              <a:ext uri="{FF2B5EF4-FFF2-40B4-BE49-F238E27FC236}">
                <a16:creationId xmlns:a16="http://schemas.microsoft.com/office/drawing/2014/main" id="{8A298C44-0DF1-4413-95BF-19271D8DC718}"/>
              </a:ext>
            </a:extLst>
          </p:cNvPr>
          <p:cNvSpPr>
            <a:spLocks noGrp="1" noChangeArrowheads="1"/>
          </p:cNvSpPr>
          <p:nvPr>
            <p:ph type="title"/>
          </p:nvPr>
        </p:nvSpPr>
        <p:spPr bwMode="auto">
          <a:xfrm>
            <a:off x="1136374" y="8382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a:t>Isochronous</a:t>
            </a:r>
          </a:p>
        </p:txBody>
      </p:sp>
      <p:sp>
        <p:nvSpPr>
          <p:cNvPr id="77828" name="Rectangle 3">
            <a:extLst>
              <a:ext uri="{FF2B5EF4-FFF2-40B4-BE49-F238E27FC236}">
                <a16:creationId xmlns:a16="http://schemas.microsoft.com/office/drawing/2014/main" id="{66EDB16F-6996-4CE0-8F15-8121659D94C3}"/>
              </a:ext>
            </a:extLst>
          </p:cNvPr>
          <p:cNvSpPr>
            <a:spLocks noGrp="1" noChangeArrowheads="1"/>
          </p:cNvSpPr>
          <p:nvPr>
            <p:ph type="body" idx="1"/>
          </p:nvPr>
        </p:nvSpPr>
        <p:spPr bwMode="auto">
          <a:xfrm>
            <a:off x="914400" y="1981200"/>
            <a:ext cx="97536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2500" lnSpcReduction="10000"/>
          </a:bodyPr>
          <a:lstStyle/>
          <a:p>
            <a:pPr>
              <a:buFont typeface="Wingdings" panose="05000000000000000000" pitchFamily="2" charset="2"/>
              <a:buChar char="q"/>
            </a:pPr>
            <a:r>
              <a:rPr lang="en-US" altLang="en-US" dirty="0"/>
              <a:t>In isochronous transmission we cannot have uneven gaps between frames.</a:t>
            </a:r>
          </a:p>
          <a:p>
            <a:pPr>
              <a:buFont typeface="Wingdings" panose="05000000000000000000" pitchFamily="2" charset="2"/>
              <a:buChar char="q"/>
            </a:pPr>
            <a:r>
              <a:rPr lang="en-US" altLang="en-US" dirty="0"/>
              <a:t>Transmission of bits is fixed with equal gaps.</a:t>
            </a:r>
          </a:p>
          <a:p>
            <a:pPr>
              <a:buFont typeface="Wingdings" panose="05000000000000000000" pitchFamily="2" charset="2"/>
              <a:buChar char="q"/>
            </a:pPr>
            <a:r>
              <a:rPr lang="en-US" altLang="en-US" b="1" dirty="0"/>
              <a:t>In real-time audio and video, in which uneven delays between frames are not acceptable, synchronous transmission fails. </a:t>
            </a:r>
          </a:p>
          <a:p>
            <a:pPr>
              <a:buFont typeface="Wingdings" panose="05000000000000000000" pitchFamily="2" charset="2"/>
              <a:buChar char="q"/>
            </a:pPr>
            <a:r>
              <a:rPr lang="en-US" altLang="en-US" dirty="0"/>
              <a:t>For example, TV images are broadcast at the rate of 30 images per second; they must be viewed at the same rate. </a:t>
            </a:r>
          </a:p>
          <a:p>
            <a:pPr>
              <a:buFont typeface="Wingdings" panose="05000000000000000000" pitchFamily="2" charset="2"/>
              <a:buChar char="q"/>
            </a:pPr>
            <a:r>
              <a:rPr lang="en-US" altLang="en-US" dirty="0"/>
              <a:t>If each image is sent by using one or more frames, there should be no delays between frames. </a:t>
            </a:r>
          </a:p>
          <a:p>
            <a:pPr>
              <a:buFont typeface="Wingdings" panose="05000000000000000000" pitchFamily="2" charset="2"/>
              <a:buChar char="q"/>
            </a:pPr>
            <a:r>
              <a:rPr lang="en-US" altLang="en-US" dirty="0"/>
              <a:t>For this type of application, synchronization between characters is not enough; the entire stream of bits must be synchronized. </a:t>
            </a:r>
          </a:p>
          <a:p>
            <a:pPr>
              <a:buFont typeface="Wingdings" panose="05000000000000000000" pitchFamily="2" charset="2"/>
              <a:buChar char="q"/>
            </a:pPr>
            <a:r>
              <a:rPr lang="en-US" altLang="en-US" dirty="0"/>
              <a:t>The isochronous transmission guarantees that the data arrive at a fixed rate.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AE72-2D25-43BC-9BEA-60130A9245DB}"/>
              </a:ext>
            </a:extLst>
          </p:cNvPr>
          <p:cNvSpPr>
            <a:spLocks noGrp="1"/>
          </p:cNvSpPr>
          <p:nvPr>
            <p:ph type="title"/>
          </p:nvPr>
        </p:nvSpPr>
        <p:spPr>
          <a:xfrm>
            <a:off x="1024128" y="585216"/>
            <a:ext cx="9720072" cy="1230332"/>
          </a:xfrm>
          <a:solidFill>
            <a:schemeClr val="accent3">
              <a:lumMod val="60000"/>
              <a:lumOff val="40000"/>
            </a:schemeClr>
          </a:solidFill>
        </p:spPr>
        <p:txBody>
          <a:bodyPr/>
          <a:lstStyle/>
          <a:p>
            <a:r>
              <a:rPr lang="en-US" dirty="0"/>
              <a:t>ANALOG-TO-DIGITAL CONVERSION (</a:t>
            </a:r>
            <a:r>
              <a:rPr lang="en-US" sz="3200" dirty="0"/>
              <a:t>ex: Camera</a:t>
            </a:r>
            <a:r>
              <a:rPr lang="en-US" dirty="0"/>
              <a:t>)</a:t>
            </a:r>
          </a:p>
        </p:txBody>
      </p:sp>
      <p:sp>
        <p:nvSpPr>
          <p:cNvPr id="3" name="Content Placeholder 2">
            <a:extLst>
              <a:ext uri="{FF2B5EF4-FFF2-40B4-BE49-F238E27FC236}">
                <a16:creationId xmlns:a16="http://schemas.microsoft.com/office/drawing/2014/main" id="{4167A494-CF43-4124-BD52-AB2D3E008A86}"/>
              </a:ext>
            </a:extLst>
          </p:cNvPr>
          <p:cNvSpPr>
            <a:spLocks noGrp="1"/>
          </p:cNvSpPr>
          <p:nvPr>
            <p:ph idx="1"/>
          </p:nvPr>
        </p:nvSpPr>
        <p:spPr>
          <a:xfrm>
            <a:off x="1024128" y="2067339"/>
            <a:ext cx="9720073" cy="4242021"/>
          </a:xfrm>
        </p:spPr>
        <p:txBody>
          <a:bodyPr/>
          <a:lstStyle/>
          <a:p>
            <a:r>
              <a:rPr lang="en-CA" dirty="0"/>
              <a:t>Pulse code modulation</a:t>
            </a:r>
            <a:endParaRPr lang="en-US" dirty="0"/>
          </a:p>
          <a:p>
            <a:r>
              <a:rPr lang="en-US" dirty="0"/>
              <a:t>Basic PCM Encoder Steps include:</a:t>
            </a:r>
          </a:p>
          <a:p>
            <a:pPr marL="990600" lvl="1" indent="-533400">
              <a:lnSpc>
                <a:spcPct val="90000"/>
              </a:lnSpc>
              <a:buSzTx/>
              <a:buFont typeface="Arial" panose="020B0604020202020204" pitchFamily="34" charset="0"/>
              <a:buAutoNum type="arabicPeriod"/>
            </a:pPr>
            <a:r>
              <a:rPr lang="en-US" altLang="en-US" sz="2000" dirty="0"/>
              <a:t>Sampling</a:t>
            </a:r>
          </a:p>
          <a:p>
            <a:pPr marL="990600" lvl="1" indent="-533400">
              <a:lnSpc>
                <a:spcPct val="90000"/>
              </a:lnSpc>
              <a:buSzTx/>
              <a:buFont typeface="Arial" panose="020B0604020202020204" pitchFamily="34" charset="0"/>
              <a:buAutoNum type="arabicPeriod"/>
            </a:pPr>
            <a:r>
              <a:rPr lang="en-US" altLang="en-US" sz="2000" dirty="0"/>
              <a:t>Quantization</a:t>
            </a:r>
          </a:p>
          <a:p>
            <a:pPr marL="990600" lvl="1" indent="-533400">
              <a:lnSpc>
                <a:spcPct val="90000"/>
              </a:lnSpc>
              <a:buSzTx/>
              <a:buFont typeface="Arial" panose="020B0604020202020204" pitchFamily="34" charset="0"/>
              <a:buAutoNum type="arabicPeriod"/>
            </a:pPr>
            <a:r>
              <a:rPr lang="en-US" altLang="en-US" sz="2000" dirty="0"/>
              <a:t>Binary encoding</a:t>
            </a:r>
          </a:p>
          <a:p>
            <a:endParaRPr lang="en-US" dirty="0"/>
          </a:p>
        </p:txBody>
      </p:sp>
      <p:pic>
        <p:nvPicPr>
          <p:cNvPr id="4" name="Picture 6">
            <a:extLst>
              <a:ext uri="{FF2B5EF4-FFF2-40B4-BE49-F238E27FC236}">
                <a16:creationId xmlns:a16="http://schemas.microsoft.com/office/drawing/2014/main" id="{72D28B61-D403-45D1-B423-085D090E0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496" y="3366943"/>
            <a:ext cx="7416018" cy="335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2025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F15792-B90B-4660-80A9-FCA011775558}"/>
              </a:ext>
            </a:extLst>
          </p:cNvPr>
          <p:cNvSpPr>
            <a:spLocks noGrp="1"/>
          </p:cNvSpPr>
          <p:nvPr>
            <p:ph type="sldNum" sz="quarter" idx="10"/>
          </p:nvPr>
        </p:nvSpPr>
        <p:spPr/>
        <p:txBody>
          <a:bodyPr/>
          <a:lstStyle/>
          <a:p>
            <a:r>
              <a:rPr lang="en-US" altLang="en-US"/>
              <a:t>4.</a:t>
            </a:r>
            <a:fld id="{95BDA448-BAFA-4820-8C69-6D55D3001E0D}" type="slidenum">
              <a:rPr lang="en-US" altLang="en-US"/>
              <a:pPr/>
              <a:t>52</a:t>
            </a:fld>
            <a:endParaRPr lang="en-US" altLang="en-US"/>
          </a:p>
        </p:txBody>
      </p:sp>
      <p:sp>
        <p:nvSpPr>
          <p:cNvPr id="1006594" name="Rectangle 2">
            <a:extLst>
              <a:ext uri="{FF2B5EF4-FFF2-40B4-BE49-F238E27FC236}">
                <a16:creationId xmlns:a16="http://schemas.microsoft.com/office/drawing/2014/main" id="{1ACD26CE-0B06-4081-818E-4AF15DA768E0}"/>
              </a:ext>
            </a:extLst>
          </p:cNvPr>
          <p:cNvSpPr>
            <a:spLocks noGrp="1" noChangeArrowheads="1"/>
          </p:cNvSpPr>
          <p:nvPr>
            <p:ph type="title"/>
          </p:nvPr>
        </p:nvSpPr>
        <p:spPr bwMode="auto">
          <a:xfrm>
            <a:off x="2209800" y="304800"/>
            <a:ext cx="7772400" cy="914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a:t>Sampling</a:t>
            </a:r>
          </a:p>
        </p:txBody>
      </p:sp>
      <p:sp>
        <p:nvSpPr>
          <p:cNvPr id="1006595" name="Rectangle 3">
            <a:extLst>
              <a:ext uri="{FF2B5EF4-FFF2-40B4-BE49-F238E27FC236}">
                <a16:creationId xmlns:a16="http://schemas.microsoft.com/office/drawing/2014/main" id="{1328052A-57F2-4F78-AD4A-4F60B763D012}"/>
              </a:ext>
            </a:extLst>
          </p:cNvPr>
          <p:cNvSpPr>
            <a:spLocks noGrp="1" noChangeArrowheads="1"/>
          </p:cNvSpPr>
          <p:nvPr>
            <p:ph type="body" idx="1"/>
          </p:nvPr>
        </p:nvSpPr>
        <p:spPr bwMode="auto">
          <a:xfrm>
            <a:off x="1152939" y="1143000"/>
            <a:ext cx="9541565" cy="5486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buFont typeface="Wingdings" panose="05000000000000000000" pitchFamily="2" charset="2"/>
              <a:buChar char="q"/>
            </a:pPr>
            <a:r>
              <a:rPr lang="en-US" altLang="en-US" sz="2800" dirty="0"/>
              <a:t>Analog signal is sampled every T</a:t>
            </a:r>
            <a:r>
              <a:rPr lang="en-US" altLang="en-US" sz="2800" baseline="-25000" dirty="0"/>
              <a:t>S</a:t>
            </a:r>
            <a:r>
              <a:rPr lang="en-US" altLang="en-US" sz="2800" dirty="0"/>
              <a:t> secs.</a:t>
            </a:r>
          </a:p>
          <a:p>
            <a:pPr>
              <a:lnSpc>
                <a:spcPct val="90000"/>
              </a:lnSpc>
              <a:buFont typeface="Wingdings" panose="05000000000000000000" pitchFamily="2" charset="2"/>
              <a:buChar char="q"/>
            </a:pPr>
            <a:r>
              <a:rPr lang="en-US" altLang="en-US" sz="2800" dirty="0"/>
              <a:t>T</a:t>
            </a:r>
            <a:r>
              <a:rPr lang="en-US" altLang="en-US" sz="2800" baseline="-25000" dirty="0"/>
              <a:t>s</a:t>
            </a:r>
            <a:r>
              <a:rPr lang="en-US" altLang="en-US" sz="2800" dirty="0"/>
              <a:t> is referred to as the sampling interval. </a:t>
            </a:r>
          </a:p>
          <a:p>
            <a:pPr>
              <a:lnSpc>
                <a:spcPct val="90000"/>
              </a:lnSpc>
              <a:buFont typeface="Wingdings" panose="05000000000000000000" pitchFamily="2" charset="2"/>
              <a:buChar char="q"/>
            </a:pPr>
            <a:r>
              <a:rPr lang="en-US" altLang="en-US" sz="2800" dirty="0"/>
              <a:t>f</a:t>
            </a:r>
            <a:r>
              <a:rPr lang="en-US" altLang="en-US" sz="2800" baseline="-25000" dirty="0"/>
              <a:t>s</a:t>
            </a:r>
            <a:r>
              <a:rPr lang="en-US" altLang="en-US" sz="2800" dirty="0"/>
              <a:t> = 1/T</a:t>
            </a:r>
            <a:r>
              <a:rPr lang="en-US" altLang="en-US" sz="2800" baseline="-25000" dirty="0"/>
              <a:t>s</a:t>
            </a:r>
            <a:r>
              <a:rPr lang="en-US" altLang="en-US" sz="2800" dirty="0"/>
              <a:t> is called the sampling rate or sampling frequency.</a:t>
            </a:r>
          </a:p>
          <a:p>
            <a:pPr>
              <a:lnSpc>
                <a:spcPct val="90000"/>
              </a:lnSpc>
              <a:buFont typeface="Wingdings" panose="05000000000000000000" pitchFamily="2" charset="2"/>
              <a:buChar char="q"/>
            </a:pPr>
            <a:r>
              <a:rPr lang="en-US" altLang="en-US" sz="2800" dirty="0"/>
              <a:t>There are 3 sampling methods:</a:t>
            </a:r>
          </a:p>
          <a:p>
            <a:pPr lvl="1">
              <a:lnSpc>
                <a:spcPct val="90000"/>
              </a:lnSpc>
              <a:buFont typeface="Wingdings" panose="05000000000000000000" pitchFamily="2" charset="2"/>
              <a:buChar char="q"/>
            </a:pPr>
            <a:r>
              <a:rPr lang="en-US" altLang="en-US" sz="2400" dirty="0"/>
              <a:t>Ideal - an impulse at each sampling instant</a:t>
            </a:r>
          </a:p>
          <a:p>
            <a:pPr lvl="1">
              <a:lnSpc>
                <a:spcPct val="90000"/>
              </a:lnSpc>
              <a:buFont typeface="Wingdings" panose="05000000000000000000" pitchFamily="2" charset="2"/>
              <a:buChar char="q"/>
            </a:pPr>
            <a:r>
              <a:rPr lang="en-US" altLang="en-US" sz="2400" dirty="0"/>
              <a:t>Natural - a pulse of short width with varying amplitude</a:t>
            </a:r>
          </a:p>
          <a:p>
            <a:pPr lvl="1">
              <a:lnSpc>
                <a:spcPct val="90000"/>
              </a:lnSpc>
              <a:buFont typeface="Wingdings" panose="05000000000000000000" pitchFamily="2" charset="2"/>
              <a:buChar char="q"/>
            </a:pPr>
            <a:r>
              <a:rPr lang="en-US" altLang="en-US" sz="2400" dirty="0"/>
              <a:t>Flattop - sample and hold, like natural but with single amplitude value</a:t>
            </a:r>
          </a:p>
          <a:p>
            <a:pPr>
              <a:lnSpc>
                <a:spcPct val="90000"/>
              </a:lnSpc>
              <a:buFont typeface="Wingdings" panose="05000000000000000000" pitchFamily="2" charset="2"/>
              <a:buChar char="q"/>
            </a:pPr>
            <a:r>
              <a:rPr lang="en-US" altLang="en-US" sz="2800" dirty="0"/>
              <a:t>The process is referred to as </a:t>
            </a:r>
            <a:r>
              <a:rPr lang="en-US" altLang="en-US" sz="2800" b="1" dirty="0"/>
              <a:t>pulse amplitude modulation </a:t>
            </a:r>
            <a:r>
              <a:rPr lang="en-US" altLang="en-US" sz="2800" dirty="0"/>
              <a:t>PAM and the outcome is a signal with analog (non integer) values</a:t>
            </a:r>
          </a:p>
        </p:txBody>
      </p:sp>
    </p:spTree>
    <p:extLst>
      <p:ext uri="{BB962C8B-B14F-4D97-AF65-F5344CB8AC3E}">
        <p14:creationId xmlns:p14="http://schemas.microsoft.com/office/powerpoint/2010/main" val="1556599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ED653020-AB10-4B0C-9D99-68889C61CA5D}"/>
              </a:ext>
            </a:extLst>
          </p:cNvPr>
          <p:cNvSpPr>
            <a:spLocks noGrp="1"/>
          </p:cNvSpPr>
          <p:nvPr>
            <p:ph type="sldNum" sz="quarter" idx="10"/>
          </p:nvPr>
        </p:nvSpPr>
        <p:spPr/>
        <p:txBody>
          <a:bodyPr/>
          <a:lstStyle/>
          <a:p>
            <a:r>
              <a:rPr lang="en-US" altLang="en-US"/>
              <a:t>4.</a:t>
            </a:r>
            <a:fld id="{8524D9FE-75FE-4EF5-8C99-74F2E3238B56}" type="slidenum">
              <a:rPr lang="en-US" altLang="en-US"/>
              <a:pPr/>
              <a:t>53</a:t>
            </a:fld>
            <a:endParaRPr lang="en-US" altLang="en-US"/>
          </a:p>
        </p:txBody>
      </p:sp>
      <p:sp>
        <p:nvSpPr>
          <p:cNvPr id="881666" name="Line 2">
            <a:extLst>
              <a:ext uri="{FF2B5EF4-FFF2-40B4-BE49-F238E27FC236}">
                <a16:creationId xmlns:a16="http://schemas.microsoft.com/office/drawing/2014/main" id="{80205239-E60F-4401-8F26-C23DB634FA31}"/>
              </a:ext>
            </a:extLst>
          </p:cNvPr>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a:extLst>
              <a:ext uri="{FF2B5EF4-FFF2-40B4-BE49-F238E27FC236}">
                <a16:creationId xmlns:a16="http://schemas.microsoft.com/office/drawing/2014/main" id="{C3282BAF-AD9B-4193-AE67-A88CE1A16F67}"/>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a:extLst>
              <a:ext uri="{FF2B5EF4-FFF2-40B4-BE49-F238E27FC236}">
                <a16:creationId xmlns:a16="http://schemas.microsoft.com/office/drawing/2014/main" id="{255B1E3E-A885-49FF-A3D1-A11A3326AE5F}"/>
              </a:ext>
            </a:extLst>
          </p:cNvPr>
          <p:cNvSpPr txBox="1">
            <a:spLocks noChangeArrowheads="1"/>
          </p:cNvSpPr>
          <p:nvPr/>
        </p:nvSpPr>
        <p:spPr bwMode="auto">
          <a:xfrm>
            <a:off x="1828800" y="304801"/>
            <a:ext cx="5477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folHlink"/>
                </a:solidFill>
              </a:rPr>
              <a:t>Figure 4.22  </a:t>
            </a:r>
            <a:r>
              <a:rPr lang="en-US" altLang="en-US" b="1" i="1"/>
              <a:t>Three different sampling methods for PCM</a:t>
            </a:r>
          </a:p>
        </p:txBody>
      </p:sp>
      <p:sp>
        <p:nvSpPr>
          <p:cNvPr id="881669" name="Line 5">
            <a:extLst>
              <a:ext uri="{FF2B5EF4-FFF2-40B4-BE49-F238E27FC236}">
                <a16:creationId xmlns:a16="http://schemas.microsoft.com/office/drawing/2014/main" id="{D932A1E6-B4B3-49D7-AFB6-894527A041B3}"/>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a:extLst>
              <a:ext uri="{FF2B5EF4-FFF2-40B4-BE49-F238E27FC236}">
                <a16:creationId xmlns:a16="http://schemas.microsoft.com/office/drawing/2014/main" id="{BE58958E-AAC7-4EDA-BBF1-23EAC2926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6" y="1338264"/>
            <a:ext cx="8848725"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3624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EA4CE29E-10BB-479E-92EF-CFC20087F91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baseline="0">
                <a:solidFill>
                  <a:schemeClr val="bg2"/>
                </a:solidFill>
                <a:latin typeface="Arial" panose="020B0604020202020204" pitchFamily="34" charset="0"/>
              </a:rPr>
              <a:t>4.</a:t>
            </a:r>
            <a:fld id="{6C4E923E-088F-4520-A0F7-C7F50B707CD8}" type="slidenum">
              <a:rPr lang="en-US" altLang="en-US" baseline="0">
                <a:solidFill>
                  <a:schemeClr val="bg2"/>
                </a:solidFill>
                <a:latin typeface="Arial" panose="020B0604020202020204" pitchFamily="34" charset="0"/>
              </a:rPr>
              <a:pPr/>
              <a:t>54</a:t>
            </a:fld>
            <a:endParaRPr lang="en-US" altLang="en-US" baseline="0">
              <a:solidFill>
                <a:schemeClr val="bg2"/>
              </a:solidFill>
              <a:latin typeface="Arial" panose="020B0604020202020204" pitchFamily="34" charset="0"/>
            </a:endParaRPr>
          </a:p>
        </p:txBody>
      </p:sp>
      <p:sp>
        <p:nvSpPr>
          <p:cNvPr id="14339" name="Rectangle 2">
            <a:extLst>
              <a:ext uri="{FF2B5EF4-FFF2-40B4-BE49-F238E27FC236}">
                <a16:creationId xmlns:a16="http://schemas.microsoft.com/office/drawing/2014/main" id="{16DE9BBB-A560-401C-945A-B5B5F42BE3D8}"/>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14340" name="Rectangle 3">
            <a:extLst>
              <a:ext uri="{FF2B5EF4-FFF2-40B4-BE49-F238E27FC236}">
                <a16:creationId xmlns:a16="http://schemas.microsoft.com/office/drawing/2014/main" id="{77032EDE-3660-4F69-8C58-B53B817FDFC3}"/>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14341" name="Rectangle 4">
            <a:extLst>
              <a:ext uri="{FF2B5EF4-FFF2-40B4-BE49-F238E27FC236}">
                <a16:creationId xmlns:a16="http://schemas.microsoft.com/office/drawing/2014/main" id="{00DCC826-B825-4F5A-AC1D-83CDDB4179A7}"/>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14342" name="Rectangle 5">
            <a:extLst>
              <a:ext uri="{FF2B5EF4-FFF2-40B4-BE49-F238E27FC236}">
                <a16:creationId xmlns:a16="http://schemas.microsoft.com/office/drawing/2014/main" id="{169944B2-3795-4C66-8A16-691D27B2C991}"/>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14343" name="Rectangle 6">
            <a:extLst>
              <a:ext uri="{FF2B5EF4-FFF2-40B4-BE49-F238E27FC236}">
                <a16:creationId xmlns:a16="http://schemas.microsoft.com/office/drawing/2014/main" id="{0EDBA036-4B04-4046-8F54-B112CF64BFA6}"/>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14344" name="Rectangle 7">
            <a:extLst>
              <a:ext uri="{FF2B5EF4-FFF2-40B4-BE49-F238E27FC236}">
                <a16:creationId xmlns:a16="http://schemas.microsoft.com/office/drawing/2014/main" id="{FB7A30AA-9947-41A5-8772-6537CFA57C19}"/>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14345" name="Rectangle 8">
            <a:extLst>
              <a:ext uri="{FF2B5EF4-FFF2-40B4-BE49-F238E27FC236}">
                <a16:creationId xmlns:a16="http://schemas.microsoft.com/office/drawing/2014/main" id="{1222BB52-0231-48FF-BDFD-B496EC9C9495}"/>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14346" name="Line 9">
            <a:extLst>
              <a:ext uri="{FF2B5EF4-FFF2-40B4-BE49-F238E27FC236}">
                <a16:creationId xmlns:a16="http://schemas.microsoft.com/office/drawing/2014/main" id="{F3FAD391-F37D-486F-8EED-EA767C7715CD}"/>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47" name="Line 10">
            <a:extLst>
              <a:ext uri="{FF2B5EF4-FFF2-40B4-BE49-F238E27FC236}">
                <a16:creationId xmlns:a16="http://schemas.microsoft.com/office/drawing/2014/main" id="{DFD53324-38C6-4B34-9F38-06580EC066D1}"/>
              </a:ext>
            </a:extLst>
          </p:cNvPr>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348" name="Rectangle 11">
            <a:extLst>
              <a:ext uri="{FF2B5EF4-FFF2-40B4-BE49-F238E27FC236}">
                <a16:creationId xmlns:a16="http://schemas.microsoft.com/office/drawing/2014/main" id="{6C330FB0-3E0C-4213-AD98-D6948095FF22}"/>
              </a:ext>
            </a:extLst>
          </p:cNvPr>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3200" b="1" baseline="0">
                <a:latin typeface="Arial" panose="020B0604020202020204" pitchFamily="34" charset="0"/>
              </a:rPr>
              <a:t>According to the Nyquist theorem, the sampling rate must be</a:t>
            </a:r>
          </a:p>
          <a:p>
            <a:pPr algn="ctr"/>
            <a:r>
              <a:rPr lang="en-US" altLang="en-US" sz="3200" b="1" baseline="0">
                <a:latin typeface="Arial" panose="020B0604020202020204" pitchFamily="34" charset="0"/>
              </a:rPr>
              <a:t>at least 2 times the highest frequency contained in the signal.</a:t>
            </a:r>
          </a:p>
        </p:txBody>
      </p:sp>
      <p:grpSp>
        <p:nvGrpSpPr>
          <p:cNvPr id="14349" name="Group 12">
            <a:extLst>
              <a:ext uri="{FF2B5EF4-FFF2-40B4-BE49-F238E27FC236}">
                <a16:creationId xmlns:a16="http://schemas.microsoft.com/office/drawing/2014/main" id="{6537A78E-6311-4D2D-883A-48EEF387ECFD}"/>
              </a:ext>
            </a:extLst>
          </p:cNvPr>
          <p:cNvGrpSpPr>
            <a:grpSpLocks/>
          </p:cNvGrpSpPr>
          <p:nvPr/>
        </p:nvGrpSpPr>
        <p:grpSpPr bwMode="auto">
          <a:xfrm>
            <a:off x="1981200" y="1981200"/>
            <a:ext cx="1143000" cy="566738"/>
            <a:chOff x="1200" y="1248"/>
            <a:chExt cx="720" cy="357"/>
          </a:xfrm>
        </p:grpSpPr>
        <p:pic>
          <p:nvPicPr>
            <p:cNvPr id="14350" name="Picture 13">
              <a:extLst>
                <a:ext uri="{FF2B5EF4-FFF2-40B4-BE49-F238E27FC236}">
                  <a16:creationId xmlns:a16="http://schemas.microsoft.com/office/drawing/2014/main" id="{6CD0F551-DAB9-4637-9672-D5B05974F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51" name="Text Box 14">
              <a:extLst>
                <a:ext uri="{FF2B5EF4-FFF2-40B4-BE49-F238E27FC236}">
                  <a16:creationId xmlns:a16="http://schemas.microsoft.com/office/drawing/2014/main" id="{BA48A10A-2C36-435A-8A2B-10F1061F84C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i="1" baseline="0">
                  <a:solidFill>
                    <a:schemeClr val="hlink"/>
                  </a:solidFill>
                </a:rPr>
                <a:t>Note</a:t>
              </a:r>
              <a:endParaRPr lang="en-US" altLang="en-US"/>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E2BF797D-B988-485D-BD58-391C1761153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baseline="0">
                <a:solidFill>
                  <a:schemeClr val="bg2"/>
                </a:solidFill>
                <a:latin typeface="Arial" panose="020B0604020202020204" pitchFamily="34" charset="0"/>
              </a:rPr>
              <a:t>4.</a:t>
            </a:r>
            <a:fld id="{4EA65FE6-D822-49E0-8C85-62EF08D866B1}" type="slidenum">
              <a:rPr lang="en-US" altLang="en-US" baseline="0">
                <a:solidFill>
                  <a:schemeClr val="bg2"/>
                </a:solidFill>
                <a:latin typeface="Arial" panose="020B0604020202020204" pitchFamily="34" charset="0"/>
              </a:rPr>
              <a:pPr/>
              <a:t>55</a:t>
            </a:fld>
            <a:endParaRPr lang="en-US" altLang="en-US" baseline="0">
              <a:solidFill>
                <a:schemeClr val="bg2"/>
              </a:solidFill>
              <a:latin typeface="Arial" panose="020B0604020202020204" pitchFamily="34" charset="0"/>
            </a:endParaRPr>
          </a:p>
        </p:txBody>
      </p:sp>
      <p:sp>
        <p:nvSpPr>
          <p:cNvPr id="16387" name="Line 2">
            <a:extLst>
              <a:ext uri="{FF2B5EF4-FFF2-40B4-BE49-F238E27FC236}">
                <a16:creationId xmlns:a16="http://schemas.microsoft.com/office/drawing/2014/main" id="{5B5113D8-875F-4E36-96C2-43FB15896655}"/>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6388" name="Line 3">
            <a:extLst>
              <a:ext uri="{FF2B5EF4-FFF2-40B4-BE49-F238E27FC236}">
                <a16:creationId xmlns:a16="http://schemas.microsoft.com/office/drawing/2014/main" id="{E827B896-68C9-4920-921B-5025098A5D57}"/>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6389" name="Text Box 4">
            <a:extLst>
              <a:ext uri="{FF2B5EF4-FFF2-40B4-BE49-F238E27FC236}">
                <a16:creationId xmlns:a16="http://schemas.microsoft.com/office/drawing/2014/main" id="{01694BAD-2C28-42EA-9AE8-11E9F9C11FA1}"/>
              </a:ext>
            </a:extLst>
          </p:cNvPr>
          <p:cNvSpPr txBox="1">
            <a:spLocks noChangeArrowheads="1"/>
          </p:cNvSpPr>
          <p:nvPr/>
        </p:nvSpPr>
        <p:spPr bwMode="auto">
          <a:xfrm>
            <a:off x="1828801" y="762000"/>
            <a:ext cx="774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4.23  </a:t>
            </a:r>
            <a:r>
              <a:rPr lang="en-US" altLang="en-US" b="1" i="1" baseline="0"/>
              <a:t>Nyquist sampling rate for low-pass and bandpass signals</a:t>
            </a:r>
          </a:p>
        </p:txBody>
      </p:sp>
      <p:sp>
        <p:nvSpPr>
          <p:cNvPr id="16390" name="Line 5">
            <a:extLst>
              <a:ext uri="{FF2B5EF4-FFF2-40B4-BE49-F238E27FC236}">
                <a16:creationId xmlns:a16="http://schemas.microsoft.com/office/drawing/2014/main" id="{ADD14B75-ED20-4A4C-BA7B-FBC8F979511C}"/>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pic>
        <p:nvPicPr>
          <p:cNvPr id="16391" name="Picture 6">
            <a:extLst>
              <a:ext uri="{FF2B5EF4-FFF2-40B4-BE49-F238E27FC236}">
                <a16:creationId xmlns:a16="http://schemas.microsoft.com/office/drawing/2014/main" id="{0FCA0925-020E-4F9A-8753-8322433D4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3926" y="1881188"/>
            <a:ext cx="7331075" cy="36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4B52E57F-AF0A-4D35-B7C8-28271E4DF4D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baseline="0">
                <a:solidFill>
                  <a:schemeClr val="bg2"/>
                </a:solidFill>
                <a:latin typeface="Arial" panose="020B0604020202020204" pitchFamily="34" charset="0"/>
              </a:rPr>
              <a:t>4.</a:t>
            </a:r>
            <a:fld id="{74F68CDA-2C74-456B-B438-40B6923E9491}" type="slidenum">
              <a:rPr lang="en-US" altLang="en-US" baseline="0">
                <a:solidFill>
                  <a:schemeClr val="bg2"/>
                </a:solidFill>
                <a:latin typeface="Arial" panose="020B0604020202020204" pitchFamily="34" charset="0"/>
              </a:rPr>
              <a:pPr/>
              <a:t>56</a:t>
            </a:fld>
            <a:endParaRPr lang="en-US" altLang="en-US" baseline="0">
              <a:solidFill>
                <a:schemeClr val="bg2"/>
              </a:solidFill>
              <a:latin typeface="Arial" panose="020B0604020202020204" pitchFamily="34" charset="0"/>
            </a:endParaRPr>
          </a:p>
        </p:txBody>
      </p:sp>
      <p:sp>
        <p:nvSpPr>
          <p:cNvPr id="18435" name="Rectangle 2">
            <a:extLst>
              <a:ext uri="{FF2B5EF4-FFF2-40B4-BE49-F238E27FC236}">
                <a16:creationId xmlns:a16="http://schemas.microsoft.com/office/drawing/2014/main" id="{A5DC4861-AB4C-4ACE-89B6-789FC6FD24D2}"/>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18436" name="Rectangle 3">
            <a:extLst>
              <a:ext uri="{FF2B5EF4-FFF2-40B4-BE49-F238E27FC236}">
                <a16:creationId xmlns:a16="http://schemas.microsoft.com/office/drawing/2014/main" id="{0B7B5B27-DBD5-4F28-A5CE-D76D9418423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18437" name="Rectangle 4">
            <a:extLst>
              <a:ext uri="{FF2B5EF4-FFF2-40B4-BE49-F238E27FC236}">
                <a16:creationId xmlns:a16="http://schemas.microsoft.com/office/drawing/2014/main" id="{162E1F3F-D5A3-44F9-A62E-544931C7BBB0}"/>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18438" name="Rectangle 5">
            <a:extLst>
              <a:ext uri="{FF2B5EF4-FFF2-40B4-BE49-F238E27FC236}">
                <a16:creationId xmlns:a16="http://schemas.microsoft.com/office/drawing/2014/main" id="{0BC6022E-6876-4F0B-877C-9097F37D7FA6}"/>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18439" name="Rectangle 6">
            <a:extLst>
              <a:ext uri="{FF2B5EF4-FFF2-40B4-BE49-F238E27FC236}">
                <a16:creationId xmlns:a16="http://schemas.microsoft.com/office/drawing/2014/main" id="{BFF1C940-5253-40FB-9FA9-2810D078EA5B}"/>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18440" name="Rectangle 7">
            <a:extLst>
              <a:ext uri="{FF2B5EF4-FFF2-40B4-BE49-F238E27FC236}">
                <a16:creationId xmlns:a16="http://schemas.microsoft.com/office/drawing/2014/main" id="{04F68ABA-6DD4-469A-8837-1357BD61D3C4}"/>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18441" name="Rectangle 8">
            <a:extLst>
              <a:ext uri="{FF2B5EF4-FFF2-40B4-BE49-F238E27FC236}">
                <a16:creationId xmlns:a16="http://schemas.microsoft.com/office/drawing/2014/main" id="{1E20CDCA-3062-410B-A5D9-E15BA918E2B7}"/>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eaLnBrk="1" hangingPunct="1"/>
            <a:endParaRPr kumimoji="1" lang="en-US" altLang="en-US" sz="2400" baseline="0">
              <a:latin typeface="Tahoma" panose="020B0604030504040204" pitchFamily="34" charset="0"/>
            </a:endParaRPr>
          </a:p>
        </p:txBody>
      </p:sp>
      <p:sp>
        <p:nvSpPr>
          <p:cNvPr id="18442" name="Rectangle 9">
            <a:extLst>
              <a:ext uri="{FF2B5EF4-FFF2-40B4-BE49-F238E27FC236}">
                <a16:creationId xmlns:a16="http://schemas.microsoft.com/office/drawing/2014/main" id="{6BE3EF17-AC41-46C1-AC95-02AFF70701F6}"/>
              </a:ext>
            </a:extLst>
          </p:cNvPr>
          <p:cNvSpPr>
            <a:spLocks noChangeArrowheads="1"/>
          </p:cNvSpPr>
          <p:nvPr/>
        </p:nvSpPr>
        <p:spPr bwMode="auto">
          <a:xfrm>
            <a:off x="1600200" y="1143001"/>
            <a:ext cx="89154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a:t>For an intuitive example of the Nyquist theorem, let us sample a simple sine wave at three sampling rates: f</a:t>
            </a:r>
            <a:r>
              <a:rPr lang="en-US" altLang="en-US" sz="2800" b="1" i="1" baseline="-25000"/>
              <a:t>s</a:t>
            </a:r>
            <a:r>
              <a:rPr lang="en-US" altLang="en-US" sz="2800" b="1" i="1" baseline="0"/>
              <a:t> = 4f (2 times the Nyquist rate), f</a:t>
            </a:r>
            <a:r>
              <a:rPr lang="en-US" altLang="en-US" sz="2800" b="1" i="1" baseline="-25000"/>
              <a:t>s</a:t>
            </a:r>
            <a:r>
              <a:rPr lang="en-US" altLang="en-US" sz="2800" b="1" i="1" baseline="0"/>
              <a:t> = 2f (Nyquist rate), and </a:t>
            </a:r>
            <a:br>
              <a:rPr lang="en-US" altLang="en-US" sz="2800" b="1" i="1" baseline="0"/>
            </a:br>
            <a:r>
              <a:rPr lang="en-US" altLang="en-US" sz="2800" b="1" i="1" baseline="0"/>
              <a:t>f</a:t>
            </a:r>
            <a:r>
              <a:rPr lang="en-US" altLang="en-US" sz="2800" b="1" i="1" baseline="-25000"/>
              <a:t>s</a:t>
            </a:r>
            <a:r>
              <a:rPr lang="en-US" altLang="en-US" sz="2800" b="1" i="1" baseline="0"/>
              <a:t> = f (one-half the Nyquist rate). Figure 4.24 shows the sampling and the subsequent recovery of the signal.</a:t>
            </a:r>
          </a:p>
          <a:p>
            <a:endParaRPr lang="en-US" altLang="en-US" sz="2800" b="1" i="1" baseline="0"/>
          </a:p>
          <a:p>
            <a:pPr algn="just"/>
            <a:r>
              <a:rPr lang="en-US" altLang="en-US" sz="2800" b="1" i="1" baseline="0"/>
              <a:t>It can be seen that sampling at the Nyquist rate can create a good approximation of the original sine wave (part a). Oversampling in part b can also create the same approximation, but it is redundant and unnecessary. Sampling below the Nyquist rate (part c) does not produce a signal that looks like the original sine wave.</a:t>
            </a:r>
          </a:p>
        </p:txBody>
      </p:sp>
      <p:sp>
        <p:nvSpPr>
          <p:cNvPr id="18443" name="Text Box 11">
            <a:extLst>
              <a:ext uri="{FF2B5EF4-FFF2-40B4-BE49-F238E27FC236}">
                <a16:creationId xmlns:a16="http://schemas.microsoft.com/office/drawing/2014/main" id="{AAA3160E-29AE-4F21-815E-7CAB20EB2E6E}"/>
              </a:ext>
            </a:extLst>
          </p:cNvPr>
          <p:cNvSpPr txBox="1">
            <a:spLocks noChangeArrowheads="1"/>
          </p:cNvSpPr>
          <p:nvPr/>
        </p:nvSpPr>
        <p:spPr bwMode="auto">
          <a:xfrm>
            <a:off x="2667001" y="-46038"/>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a:solidFill>
                  <a:schemeClr val="hlink"/>
                </a:solidFill>
              </a:rPr>
              <a:t>Example 4.6</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1CC96C4D-2987-4D4F-ADCC-93233E95B40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baseline="0">
                <a:solidFill>
                  <a:schemeClr val="bg2"/>
                </a:solidFill>
                <a:latin typeface="Arial" panose="020B0604020202020204" pitchFamily="34" charset="0"/>
              </a:rPr>
              <a:t>4.</a:t>
            </a:r>
            <a:fld id="{9FDA2E9C-F049-4232-BCCC-6C9AFEB75B72}" type="slidenum">
              <a:rPr lang="en-US" altLang="en-US" baseline="0">
                <a:solidFill>
                  <a:schemeClr val="bg2"/>
                </a:solidFill>
                <a:latin typeface="Arial" panose="020B0604020202020204" pitchFamily="34" charset="0"/>
              </a:rPr>
              <a:pPr/>
              <a:t>57</a:t>
            </a:fld>
            <a:endParaRPr lang="en-US" altLang="en-US" baseline="0">
              <a:solidFill>
                <a:schemeClr val="bg2"/>
              </a:solidFill>
              <a:latin typeface="Arial" panose="020B0604020202020204" pitchFamily="34" charset="0"/>
            </a:endParaRPr>
          </a:p>
        </p:txBody>
      </p:sp>
      <p:sp>
        <p:nvSpPr>
          <p:cNvPr id="20483" name="Line 2">
            <a:extLst>
              <a:ext uri="{FF2B5EF4-FFF2-40B4-BE49-F238E27FC236}">
                <a16:creationId xmlns:a16="http://schemas.microsoft.com/office/drawing/2014/main" id="{FA607DC9-9067-4533-835E-E42D05CC8B92}"/>
              </a:ext>
            </a:extLst>
          </p:cNvPr>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0484" name="Line 3">
            <a:extLst>
              <a:ext uri="{FF2B5EF4-FFF2-40B4-BE49-F238E27FC236}">
                <a16:creationId xmlns:a16="http://schemas.microsoft.com/office/drawing/2014/main" id="{DB56326E-F7AB-45F5-A172-B199357BF257}"/>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0485" name="Text Box 4">
            <a:extLst>
              <a:ext uri="{FF2B5EF4-FFF2-40B4-BE49-F238E27FC236}">
                <a16:creationId xmlns:a16="http://schemas.microsoft.com/office/drawing/2014/main" id="{AEB43A4C-10EA-4A0F-ABCF-D3C10EEBBBA0}"/>
              </a:ext>
            </a:extLst>
          </p:cNvPr>
          <p:cNvSpPr txBox="1">
            <a:spLocks noChangeArrowheads="1"/>
          </p:cNvSpPr>
          <p:nvPr/>
        </p:nvSpPr>
        <p:spPr bwMode="auto">
          <a:xfrm>
            <a:off x="1828800" y="304800"/>
            <a:ext cx="816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4.24  </a:t>
            </a:r>
            <a:r>
              <a:rPr lang="en-US" altLang="en-US" b="1" i="1" baseline="0"/>
              <a:t>Recovery of a sampled sine wave for different sampling rates</a:t>
            </a:r>
          </a:p>
        </p:txBody>
      </p:sp>
      <p:sp>
        <p:nvSpPr>
          <p:cNvPr id="20486" name="Line 5">
            <a:extLst>
              <a:ext uri="{FF2B5EF4-FFF2-40B4-BE49-F238E27FC236}">
                <a16:creationId xmlns:a16="http://schemas.microsoft.com/office/drawing/2014/main" id="{86AF6F38-19AF-4A75-8B59-CA29D3DF9453}"/>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pic>
        <p:nvPicPr>
          <p:cNvPr id="20487" name="Picture 6">
            <a:extLst>
              <a:ext uri="{FF2B5EF4-FFF2-40B4-BE49-F238E27FC236}">
                <a16:creationId xmlns:a16="http://schemas.microsoft.com/office/drawing/2014/main" id="{A957F5A3-8A3E-41FF-BB4F-3B2663348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0" y="1066801"/>
            <a:ext cx="64071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379B5D-E91C-4450-B494-4E1BA21ED5E8}"/>
              </a:ext>
            </a:extLst>
          </p:cNvPr>
          <p:cNvSpPr>
            <a:spLocks noGrp="1"/>
          </p:cNvSpPr>
          <p:nvPr>
            <p:ph type="sldNum" sz="quarter" idx="10"/>
          </p:nvPr>
        </p:nvSpPr>
        <p:spPr/>
        <p:txBody>
          <a:bodyPr/>
          <a:lstStyle/>
          <a:p>
            <a:r>
              <a:rPr lang="en-US" altLang="en-US"/>
              <a:t>4.</a:t>
            </a:r>
            <a:fld id="{588EB510-C730-4C5B-96FC-7FAF80EF9513}" type="slidenum">
              <a:rPr lang="en-US" altLang="en-US"/>
              <a:pPr/>
              <a:t>58</a:t>
            </a:fld>
            <a:endParaRPr lang="en-US" altLang="en-US"/>
          </a:p>
        </p:txBody>
      </p:sp>
      <p:sp>
        <p:nvSpPr>
          <p:cNvPr id="1007618" name="Rectangle 2">
            <a:extLst>
              <a:ext uri="{FF2B5EF4-FFF2-40B4-BE49-F238E27FC236}">
                <a16:creationId xmlns:a16="http://schemas.microsoft.com/office/drawing/2014/main" id="{0856531C-0426-4B8D-BBC4-27FFC188B266}"/>
              </a:ext>
            </a:extLst>
          </p:cNvPr>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a:t>Quantization</a:t>
            </a:r>
          </a:p>
        </p:txBody>
      </p:sp>
      <p:sp>
        <p:nvSpPr>
          <p:cNvPr id="1007619" name="Rectangle 3">
            <a:extLst>
              <a:ext uri="{FF2B5EF4-FFF2-40B4-BE49-F238E27FC236}">
                <a16:creationId xmlns:a16="http://schemas.microsoft.com/office/drawing/2014/main" id="{08DDD29B-600C-4FF8-8B89-ECA4ED956547}"/>
              </a:ext>
            </a:extLst>
          </p:cNvPr>
          <p:cNvSpPr>
            <a:spLocks noGrp="1" noChangeArrowheads="1"/>
          </p:cNvSpPr>
          <p:nvPr>
            <p:ph type="body" idx="1"/>
          </p:nvPr>
        </p:nvSpPr>
        <p:spPr bwMode="auto">
          <a:xfrm>
            <a:off x="1298713" y="1600200"/>
            <a:ext cx="9064487" cy="4724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buFont typeface="Wingdings" panose="05000000000000000000" pitchFamily="2" charset="2"/>
              <a:buChar char="q"/>
            </a:pPr>
            <a:r>
              <a:rPr lang="en-US" altLang="en-US" sz="2800" dirty="0"/>
              <a:t>Sampling results in a series of pulses of varying amplitude values ranging between two limits: a min and a max.</a:t>
            </a:r>
          </a:p>
          <a:p>
            <a:pPr>
              <a:lnSpc>
                <a:spcPct val="90000"/>
              </a:lnSpc>
              <a:buFont typeface="Wingdings" panose="05000000000000000000" pitchFamily="2" charset="2"/>
              <a:buChar char="q"/>
            </a:pPr>
            <a:r>
              <a:rPr lang="en-US" altLang="en-US" sz="2800" dirty="0"/>
              <a:t>The amplitude values are infinite between the two limits.</a:t>
            </a:r>
          </a:p>
          <a:p>
            <a:pPr>
              <a:lnSpc>
                <a:spcPct val="90000"/>
              </a:lnSpc>
              <a:buFont typeface="Wingdings" panose="05000000000000000000" pitchFamily="2" charset="2"/>
              <a:buChar char="q"/>
            </a:pPr>
            <a:r>
              <a:rPr lang="en-US" altLang="en-US" sz="2800" dirty="0"/>
              <a:t>We need to map the </a:t>
            </a:r>
            <a:r>
              <a:rPr lang="en-US" altLang="en-US" sz="2800" i="1" dirty="0"/>
              <a:t>infinite</a:t>
            </a:r>
            <a:r>
              <a:rPr lang="en-US" altLang="en-US" sz="2800" dirty="0"/>
              <a:t> amplitude values onto a finite set of known values.</a:t>
            </a:r>
          </a:p>
          <a:p>
            <a:pPr>
              <a:lnSpc>
                <a:spcPct val="90000"/>
              </a:lnSpc>
              <a:buFont typeface="Wingdings" panose="05000000000000000000" pitchFamily="2" charset="2"/>
              <a:buChar char="q"/>
            </a:pPr>
            <a:r>
              <a:rPr lang="en-US" altLang="en-US" sz="2800" dirty="0"/>
              <a:t>This is achieved by dividing the distance between min and max into </a:t>
            </a:r>
            <a:r>
              <a:rPr lang="en-US" altLang="en-US" sz="2800" dirty="0">
                <a:solidFill>
                  <a:schemeClr val="hlink"/>
                </a:solidFill>
              </a:rPr>
              <a:t>L</a:t>
            </a:r>
            <a:r>
              <a:rPr lang="en-US" altLang="en-US" sz="2800" dirty="0"/>
              <a:t> </a:t>
            </a:r>
            <a:r>
              <a:rPr lang="en-US" altLang="en-US" sz="2800" dirty="0">
                <a:solidFill>
                  <a:schemeClr val="hlink"/>
                </a:solidFill>
              </a:rPr>
              <a:t>zones</a:t>
            </a:r>
            <a:r>
              <a:rPr lang="en-US" altLang="en-US" sz="2800" dirty="0"/>
              <a:t>, each of</a:t>
            </a:r>
            <a:r>
              <a:rPr lang="en-US" altLang="en-US" sz="2800" dirty="0">
                <a:solidFill>
                  <a:schemeClr val="hlink"/>
                </a:solidFill>
              </a:rPr>
              <a:t> height </a:t>
            </a:r>
            <a:r>
              <a:rPr lang="en-US" altLang="en-US" sz="2800" dirty="0">
                <a:solidFill>
                  <a:schemeClr val="hlink"/>
                </a:solidFill>
                <a:latin typeface="Symbol" panose="05050102010706020507" pitchFamily="18" charset="2"/>
                <a:sym typeface="Symbol" panose="05050102010706020507" pitchFamily="18" charset="2"/>
              </a:rPr>
              <a:t></a:t>
            </a:r>
          </a:p>
          <a:p>
            <a:pPr algn="ctr">
              <a:lnSpc>
                <a:spcPct val="90000"/>
              </a:lnSpc>
              <a:buFont typeface="Wingdings" panose="05000000000000000000" pitchFamily="2" charset="2"/>
              <a:buNone/>
            </a:pPr>
            <a:r>
              <a:rPr lang="en-US" altLang="en-US" sz="2800" dirty="0">
                <a:latin typeface="Symbol" panose="05050102010706020507" pitchFamily="18" charset="2"/>
                <a:sym typeface="Symbol" panose="05050102010706020507" pitchFamily="18" charset="2"/>
              </a:rPr>
              <a:t></a:t>
            </a:r>
            <a:r>
              <a:rPr lang="en-US" altLang="en-US" sz="2800" dirty="0"/>
              <a:t> = (max - min)/L</a:t>
            </a:r>
          </a:p>
        </p:txBody>
      </p:sp>
    </p:spTree>
    <p:extLst>
      <p:ext uri="{BB962C8B-B14F-4D97-AF65-F5344CB8AC3E}">
        <p14:creationId xmlns:p14="http://schemas.microsoft.com/office/powerpoint/2010/main" val="787225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C58162-36AA-4431-864A-8765D24E276B}"/>
              </a:ext>
            </a:extLst>
          </p:cNvPr>
          <p:cNvSpPr>
            <a:spLocks noGrp="1"/>
          </p:cNvSpPr>
          <p:nvPr>
            <p:ph type="sldNum" sz="quarter" idx="10"/>
          </p:nvPr>
        </p:nvSpPr>
        <p:spPr/>
        <p:txBody>
          <a:bodyPr/>
          <a:lstStyle/>
          <a:p>
            <a:r>
              <a:rPr lang="en-US" altLang="en-US"/>
              <a:t>4.</a:t>
            </a:r>
            <a:fld id="{D6D8A05E-E522-4312-8669-8393CB605466}" type="slidenum">
              <a:rPr lang="en-US" altLang="en-US"/>
              <a:pPr/>
              <a:t>59</a:t>
            </a:fld>
            <a:endParaRPr lang="en-US" altLang="en-US"/>
          </a:p>
        </p:txBody>
      </p:sp>
      <p:sp>
        <p:nvSpPr>
          <p:cNvPr id="1008642" name="Rectangle 2">
            <a:extLst>
              <a:ext uri="{FF2B5EF4-FFF2-40B4-BE49-F238E27FC236}">
                <a16:creationId xmlns:a16="http://schemas.microsoft.com/office/drawing/2014/main" id="{1B7919F2-3FB0-40BF-8151-77268BEAEB19}"/>
              </a:ext>
            </a:extLst>
          </p:cNvPr>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4000" dirty="0"/>
              <a:t>Quantization Levels</a:t>
            </a:r>
            <a:endParaRPr lang="en-US" altLang="en-US" dirty="0"/>
          </a:p>
        </p:txBody>
      </p:sp>
      <p:sp>
        <p:nvSpPr>
          <p:cNvPr id="1008643" name="Rectangle 3">
            <a:extLst>
              <a:ext uri="{FF2B5EF4-FFF2-40B4-BE49-F238E27FC236}">
                <a16:creationId xmlns:a16="http://schemas.microsoft.com/office/drawing/2014/main" id="{AD248040-959B-4990-8738-802E6DFEAF3D}"/>
              </a:ext>
            </a:extLst>
          </p:cNvPr>
          <p:cNvSpPr>
            <a:spLocks noGrp="1" noChangeArrowheads="1"/>
          </p:cNvSpPr>
          <p:nvPr>
            <p:ph type="body" idx="1"/>
          </p:nvPr>
        </p:nvSpPr>
        <p:spPr bwMode="auto">
          <a:xfrm>
            <a:off x="1789043" y="1371600"/>
            <a:ext cx="8613914"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buFont typeface="Wingdings" panose="05000000000000000000" pitchFamily="2" charset="2"/>
              <a:buChar char="q"/>
            </a:pPr>
            <a:r>
              <a:rPr lang="en-US" altLang="en-US" dirty="0"/>
              <a:t>The midpoint of each zone is assigned a value from 0 to L-1 (resulting in L values)</a:t>
            </a:r>
          </a:p>
          <a:p>
            <a:pPr>
              <a:buFont typeface="Wingdings" panose="05000000000000000000" pitchFamily="2" charset="2"/>
              <a:buChar char="q"/>
            </a:pPr>
            <a:r>
              <a:rPr lang="en-US" altLang="en-US" dirty="0"/>
              <a:t>Each sample falling in a zone is then approximated to the value of the midpoint. </a:t>
            </a:r>
          </a:p>
        </p:txBody>
      </p:sp>
      <p:sp>
        <p:nvSpPr>
          <p:cNvPr id="5" name="Rectangle 3">
            <a:extLst>
              <a:ext uri="{FF2B5EF4-FFF2-40B4-BE49-F238E27FC236}">
                <a16:creationId xmlns:a16="http://schemas.microsoft.com/office/drawing/2014/main" id="{AA6C835F-AEF6-43F9-BF96-FBCCD5CF5B51}"/>
              </a:ext>
            </a:extLst>
          </p:cNvPr>
          <p:cNvSpPr txBox="1">
            <a:spLocks noChangeArrowheads="1"/>
          </p:cNvSpPr>
          <p:nvPr/>
        </p:nvSpPr>
        <p:spPr bwMode="auto">
          <a:xfrm>
            <a:off x="1789043" y="3048000"/>
            <a:ext cx="9037983"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ltLang="en-US" dirty="0"/>
              <a:t>Assume we have a voltage signal with </a:t>
            </a:r>
            <a:r>
              <a:rPr lang="en-US" altLang="en-US" dirty="0" err="1"/>
              <a:t>amplitutes</a:t>
            </a:r>
            <a:r>
              <a:rPr lang="en-US" altLang="en-US" dirty="0"/>
              <a:t> </a:t>
            </a:r>
            <a:r>
              <a:rPr lang="en-US" altLang="en-US" dirty="0" err="1"/>
              <a:t>V</a:t>
            </a:r>
            <a:r>
              <a:rPr lang="en-US" altLang="en-US" baseline="-25000" dirty="0" err="1"/>
              <a:t>min</a:t>
            </a:r>
            <a:r>
              <a:rPr lang="en-US" altLang="en-US" dirty="0"/>
              <a:t>=-20V and V</a:t>
            </a:r>
            <a:r>
              <a:rPr lang="en-US" altLang="en-US" baseline="-25000" dirty="0"/>
              <a:t>max</a:t>
            </a:r>
            <a:r>
              <a:rPr lang="en-US" altLang="en-US" dirty="0"/>
              <a:t>=+20V.</a:t>
            </a:r>
          </a:p>
          <a:p>
            <a:r>
              <a:rPr lang="en-US" altLang="en-US" dirty="0"/>
              <a:t>We want to use L=8 quantization levels.</a:t>
            </a:r>
          </a:p>
          <a:p>
            <a:r>
              <a:rPr lang="en-US" altLang="en-US" dirty="0"/>
              <a:t>Zone width</a:t>
            </a:r>
            <a:r>
              <a:rPr lang="en-US" altLang="en-US" dirty="0">
                <a:latin typeface="Symbol" panose="05050102010706020507" pitchFamily="18" charset="2"/>
                <a:sym typeface="Symbol" panose="05050102010706020507" pitchFamily="18" charset="2"/>
              </a:rPr>
              <a:t></a:t>
            </a:r>
            <a:r>
              <a:rPr lang="en-US" altLang="en-US" dirty="0"/>
              <a:t> = (20 - -20)/8 = 5</a:t>
            </a:r>
          </a:p>
          <a:p>
            <a:r>
              <a:rPr lang="en-US" altLang="en-US" dirty="0"/>
              <a:t>The 8 zones are: -20 to -15, -15 to -10, -10 to -5, -5 to 0, 0 to +5, +5 to +10, +10 to +15, +15 to +20</a:t>
            </a:r>
          </a:p>
          <a:p>
            <a:r>
              <a:rPr lang="en-US" altLang="en-US" dirty="0"/>
              <a:t>The midpoints are: -17.5, -12.5, -7.5, -2.5, 2.5, 7.5, 12.5, 17.5</a:t>
            </a:r>
          </a:p>
        </p:txBody>
      </p:sp>
    </p:spTree>
    <p:extLst>
      <p:ext uri="{BB962C8B-B14F-4D97-AF65-F5344CB8AC3E}">
        <p14:creationId xmlns:p14="http://schemas.microsoft.com/office/powerpoint/2010/main" val="309312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a:extLst>
              <a:ext uri="{FF2B5EF4-FFF2-40B4-BE49-F238E27FC236}">
                <a16:creationId xmlns:a16="http://schemas.microsoft.com/office/drawing/2014/main" id="{3196E586-5649-44D3-8EAB-3698CFBA0F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F4FF8BBA-C2E1-4F0F-8A21-210B3944AFAC}" type="slidenum">
              <a:rPr lang="en-US" altLang="en-US" sz="2000" i="0" baseline="0">
                <a:latin typeface="Arial" panose="020B0604020202020204" pitchFamily="34" charset="0"/>
              </a:rPr>
              <a:pPr/>
              <a:t>6</a:t>
            </a:fld>
            <a:endParaRPr lang="en-US" altLang="en-US" sz="2000" i="0" baseline="0">
              <a:latin typeface="Arial" panose="020B0604020202020204" pitchFamily="34" charset="0"/>
            </a:endParaRPr>
          </a:p>
        </p:txBody>
      </p:sp>
      <p:sp>
        <p:nvSpPr>
          <p:cNvPr id="59395" name="Line 2">
            <a:extLst>
              <a:ext uri="{FF2B5EF4-FFF2-40B4-BE49-F238E27FC236}">
                <a16:creationId xmlns:a16="http://schemas.microsoft.com/office/drawing/2014/main" id="{027A0F68-AEF8-4DFD-BD97-FE9D2D3E87F6}"/>
              </a:ext>
            </a:extLst>
          </p:cNvPr>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396" name="Line 3">
            <a:extLst>
              <a:ext uri="{FF2B5EF4-FFF2-40B4-BE49-F238E27FC236}">
                <a16:creationId xmlns:a16="http://schemas.microsoft.com/office/drawing/2014/main" id="{73BBDF5B-3798-4569-963C-979E5C4FE1F8}"/>
              </a:ext>
            </a:extLst>
          </p:cNvPr>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397" name="Text Box 4">
            <a:extLst>
              <a:ext uri="{FF2B5EF4-FFF2-40B4-BE49-F238E27FC236}">
                <a16:creationId xmlns:a16="http://schemas.microsoft.com/office/drawing/2014/main" id="{DA60C206-385A-4EC9-AF6D-52D64181D6B7}"/>
              </a:ext>
            </a:extLst>
          </p:cNvPr>
          <p:cNvSpPr txBox="1">
            <a:spLocks noChangeArrowheads="1"/>
          </p:cNvSpPr>
          <p:nvPr/>
        </p:nvSpPr>
        <p:spPr bwMode="auto">
          <a:xfrm>
            <a:off x="1828801" y="457200"/>
            <a:ext cx="454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3.9  </a:t>
            </a:r>
            <a:r>
              <a:rPr lang="en-US" altLang="en-US" sz="2000" baseline="0"/>
              <a:t>A composite periodic signal</a:t>
            </a:r>
          </a:p>
        </p:txBody>
      </p:sp>
      <p:sp>
        <p:nvSpPr>
          <p:cNvPr id="59398" name="Line 5">
            <a:extLst>
              <a:ext uri="{FF2B5EF4-FFF2-40B4-BE49-F238E27FC236}">
                <a16:creationId xmlns:a16="http://schemas.microsoft.com/office/drawing/2014/main" id="{C7CCA417-7CDE-4DC1-B0EB-06D4BFDA7263}"/>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9399" name="Picture 8">
            <a:extLst>
              <a:ext uri="{FF2B5EF4-FFF2-40B4-BE49-F238E27FC236}">
                <a16:creationId xmlns:a16="http://schemas.microsoft.com/office/drawing/2014/main" id="{22DBA0A1-487A-4B42-AF1E-1D41BA3B3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4" y="1981200"/>
            <a:ext cx="8491537"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a:extLst>
              <a:ext uri="{FF2B5EF4-FFF2-40B4-BE49-F238E27FC236}">
                <a16:creationId xmlns:a16="http://schemas.microsoft.com/office/drawing/2014/main" id="{6F96A56C-85B6-4ACF-8F35-6AE7A195EF5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defTabSz="914400" fontAlgn="base">
              <a:spcBef>
                <a:spcPct val="0"/>
              </a:spcBef>
              <a:spcAft>
                <a:spcPct val="0"/>
              </a:spcAft>
            </a:pPr>
            <a:r>
              <a:rPr lang="en-US" altLang="en-US" baseline="0">
                <a:solidFill>
                  <a:srgbClr val="1C1C1C"/>
                </a:solidFill>
                <a:latin typeface="Arial" panose="020B0604020202020204" pitchFamily="34" charset="0"/>
              </a:rPr>
              <a:t>4.</a:t>
            </a:r>
            <a:fld id="{22BED336-828B-4A02-AFBA-BD2AE7D8D827}" type="slidenum">
              <a:rPr lang="en-US" altLang="en-US" baseline="0">
                <a:solidFill>
                  <a:srgbClr val="1C1C1C"/>
                </a:solidFill>
                <a:latin typeface="Arial" panose="020B0604020202020204" pitchFamily="34" charset="0"/>
              </a:rPr>
              <a:pPr defTabSz="914400" fontAlgn="base">
                <a:spcBef>
                  <a:spcPct val="0"/>
                </a:spcBef>
                <a:spcAft>
                  <a:spcPct val="0"/>
                </a:spcAft>
              </a:pPr>
              <a:t>60</a:t>
            </a:fld>
            <a:endParaRPr lang="en-US" altLang="en-US" baseline="0">
              <a:solidFill>
                <a:srgbClr val="1C1C1C"/>
              </a:solidFill>
              <a:latin typeface="Arial" panose="020B0604020202020204" pitchFamily="34" charset="0"/>
            </a:endParaRPr>
          </a:p>
        </p:txBody>
      </p:sp>
      <p:sp>
        <p:nvSpPr>
          <p:cNvPr id="37891" name="Rectangle 2">
            <a:extLst>
              <a:ext uri="{FF2B5EF4-FFF2-40B4-BE49-F238E27FC236}">
                <a16:creationId xmlns:a16="http://schemas.microsoft.com/office/drawing/2014/main" id="{AAFFA586-167C-43DB-8D8F-944AA1A6BD43}"/>
              </a:ext>
            </a:extLst>
          </p:cNvPr>
          <p:cNvSpPr>
            <a:spLocks noGrp="1" noChangeArrowheads="1"/>
          </p:cNvSpPr>
          <p:nvPr>
            <p:ph type="title"/>
          </p:nvPr>
        </p:nvSpPr>
        <p:spPr bwMode="auto">
          <a:xfrm>
            <a:off x="926910" y="315036"/>
            <a:ext cx="7772400" cy="838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en-US" altLang="en-US" dirty="0"/>
              <a:t>Assigning Codes to Zones</a:t>
            </a:r>
          </a:p>
        </p:txBody>
      </p:sp>
      <p:sp>
        <p:nvSpPr>
          <p:cNvPr id="37892" name="Rectangle 3">
            <a:extLst>
              <a:ext uri="{FF2B5EF4-FFF2-40B4-BE49-F238E27FC236}">
                <a16:creationId xmlns:a16="http://schemas.microsoft.com/office/drawing/2014/main" id="{41099EDD-89D3-45C8-8416-5A506D6F07F3}"/>
              </a:ext>
            </a:extLst>
          </p:cNvPr>
          <p:cNvSpPr>
            <a:spLocks noGrp="1" noChangeArrowheads="1"/>
          </p:cNvSpPr>
          <p:nvPr>
            <p:ph type="body" idx="1"/>
          </p:nvPr>
        </p:nvSpPr>
        <p:spPr bwMode="auto">
          <a:xfrm>
            <a:off x="750627" y="1143000"/>
            <a:ext cx="10822674" cy="5105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z="2800" dirty="0"/>
              <a:t>Each zone is then assigned a binary code.</a:t>
            </a:r>
          </a:p>
          <a:p>
            <a:pPr eaLnBrk="1" hangingPunct="1">
              <a:lnSpc>
                <a:spcPct val="90000"/>
              </a:lnSpc>
            </a:pPr>
            <a:r>
              <a:rPr lang="en-US" altLang="en-US" sz="2800" dirty="0"/>
              <a:t>The number of bits required to encode the zones, or the number of bits per sample as it is commonly referred to, is obtained as follows: </a:t>
            </a:r>
          </a:p>
          <a:p>
            <a:pPr algn="ctr" eaLnBrk="1" hangingPunct="1">
              <a:lnSpc>
                <a:spcPct val="90000"/>
              </a:lnSpc>
              <a:buFont typeface="Wingdings" panose="05000000000000000000" pitchFamily="2" charset="2"/>
              <a:buNone/>
            </a:pPr>
            <a:r>
              <a:rPr lang="en-US" altLang="en-US" sz="2800" dirty="0" err="1"/>
              <a:t>n</a:t>
            </a:r>
            <a:r>
              <a:rPr lang="en-US" altLang="en-US" sz="2800" baseline="-25000" dirty="0" err="1"/>
              <a:t>b</a:t>
            </a:r>
            <a:r>
              <a:rPr lang="en-US" altLang="en-US" sz="2800" dirty="0"/>
              <a:t> = log</a:t>
            </a:r>
            <a:r>
              <a:rPr lang="en-US" altLang="en-US" sz="2800" baseline="-25000" dirty="0"/>
              <a:t>2</a:t>
            </a:r>
            <a:r>
              <a:rPr lang="en-US" altLang="en-US" sz="2800" dirty="0"/>
              <a:t> L</a:t>
            </a:r>
          </a:p>
          <a:p>
            <a:pPr eaLnBrk="1" hangingPunct="1">
              <a:lnSpc>
                <a:spcPct val="90000"/>
              </a:lnSpc>
            </a:pPr>
            <a:r>
              <a:rPr lang="en-US" altLang="en-US" sz="2800" dirty="0"/>
              <a:t>Given our example, </a:t>
            </a:r>
            <a:r>
              <a:rPr lang="en-US" altLang="en-US" sz="2800" dirty="0" err="1"/>
              <a:t>n</a:t>
            </a:r>
            <a:r>
              <a:rPr lang="en-US" altLang="en-US" sz="2800" baseline="-25000" dirty="0" err="1"/>
              <a:t>b</a:t>
            </a:r>
            <a:r>
              <a:rPr lang="en-US" altLang="en-US" sz="2800" dirty="0"/>
              <a:t> = 3</a:t>
            </a:r>
          </a:p>
          <a:p>
            <a:pPr eaLnBrk="1" hangingPunct="1">
              <a:lnSpc>
                <a:spcPct val="90000"/>
              </a:lnSpc>
            </a:pPr>
            <a:r>
              <a:rPr lang="en-US" altLang="en-US" sz="2800" dirty="0"/>
              <a:t>The 8 zone (or level) codes are therefore: 000, 001, 010, 011, 100, 101, 110, and 111</a:t>
            </a:r>
          </a:p>
          <a:p>
            <a:pPr eaLnBrk="1" hangingPunct="1">
              <a:lnSpc>
                <a:spcPct val="90000"/>
              </a:lnSpc>
            </a:pPr>
            <a:r>
              <a:rPr lang="en-US" altLang="en-US" sz="2800" dirty="0"/>
              <a:t>Assigning codes to zones:</a:t>
            </a:r>
          </a:p>
          <a:p>
            <a:pPr lvl="1" eaLnBrk="1" hangingPunct="1">
              <a:lnSpc>
                <a:spcPct val="90000"/>
              </a:lnSpc>
            </a:pPr>
            <a:r>
              <a:rPr lang="en-US" altLang="en-US" sz="2400" dirty="0"/>
              <a:t>000 will refer to zone -20 to -15</a:t>
            </a:r>
          </a:p>
          <a:p>
            <a:pPr lvl="1" eaLnBrk="1" hangingPunct="1">
              <a:lnSpc>
                <a:spcPct val="90000"/>
              </a:lnSpc>
            </a:pPr>
            <a:r>
              <a:rPr lang="en-US" altLang="en-US" sz="2400" dirty="0"/>
              <a:t>001 to zone -15 to -10, etc.</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a:extLst>
              <a:ext uri="{FF2B5EF4-FFF2-40B4-BE49-F238E27FC236}">
                <a16:creationId xmlns:a16="http://schemas.microsoft.com/office/drawing/2014/main" id="{128FF643-A5EC-4260-8039-36DDADC120A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defTabSz="914400" fontAlgn="base">
              <a:spcBef>
                <a:spcPct val="0"/>
              </a:spcBef>
              <a:spcAft>
                <a:spcPct val="0"/>
              </a:spcAft>
            </a:pPr>
            <a:r>
              <a:rPr lang="en-US" altLang="en-US" baseline="0">
                <a:solidFill>
                  <a:srgbClr val="1C1C1C"/>
                </a:solidFill>
                <a:latin typeface="Arial" panose="020B0604020202020204" pitchFamily="34" charset="0"/>
              </a:rPr>
              <a:t>4.</a:t>
            </a:r>
            <a:fld id="{8243C24E-F604-44F3-967B-C32C80A6B93F}" type="slidenum">
              <a:rPr lang="en-US" altLang="en-US" baseline="0">
                <a:solidFill>
                  <a:srgbClr val="1C1C1C"/>
                </a:solidFill>
                <a:latin typeface="Arial" panose="020B0604020202020204" pitchFamily="34" charset="0"/>
              </a:rPr>
              <a:pPr defTabSz="914400" fontAlgn="base">
                <a:spcBef>
                  <a:spcPct val="0"/>
                </a:spcBef>
                <a:spcAft>
                  <a:spcPct val="0"/>
                </a:spcAft>
              </a:pPr>
              <a:t>61</a:t>
            </a:fld>
            <a:endParaRPr lang="en-US" altLang="en-US" baseline="0">
              <a:solidFill>
                <a:srgbClr val="1C1C1C"/>
              </a:solidFill>
              <a:latin typeface="Arial" panose="020B0604020202020204" pitchFamily="34" charset="0"/>
            </a:endParaRPr>
          </a:p>
        </p:txBody>
      </p:sp>
      <p:sp>
        <p:nvSpPr>
          <p:cNvPr id="38915" name="Line 2">
            <a:extLst>
              <a:ext uri="{FF2B5EF4-FFF2-40B4-BE49-F238E27FC236}">
                <a16:creationId xmlns:a16="http://schemas.microsoft.com/office/drawing/2014/main" id="{1FAADF79-84E9-4F5D-A2C3-1A2862F23500}"/>
              </a:ext>
            </a:extLst>
          </p:cNvPr>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aseline="-14000">
              <a:solidFill>
                <a:srgbClr val="000000"/>
              </a:solidFill>
              <a:latin typeface="Times New Roman" panose="02020603050405020304" pitchFamily="18" charset="0"/>
            </a:endParaRPr>
          </a:p>
        </p:txBody>
      </p:sp>
      <p:sp>
        <p:nvSpPr>
          <p:cNvPr id="38916" name="Line 3">
            <a:extLst>
              <a:ext uri="{FF2B5EF4-FFF2-40B4-BE49-F238E27FC236}">
                <a16:creationId xmlns:a16="http://schemas.microsoft.com/office/drawing/2014/main" id="{0077B107-D716-4920-A6AB-2787A5C539D9}"/>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aseline="-14000">
              <a:solidFill>
                <a:srgbClr val="000000"/>
              </a:solidFill>
              <a:latin typeface="Times New Roman" panose="02020603050405020304" pitchFamily="18" charset="0"/>
            </a:endParaRPr>
          </a:p>
        </p:txBody>
      </p:sp>
      <p:sp>
        <p:nvSpPr>
          <p:cNvPr id="38917" name="Text Box 4">
            <a:extLst>
              <a:ext uri="{FF2B5EF4-FFF2-40B4-BE49-F238E27FC236}">
                <a16:creationId xmlns:a16="http://schemas.microsoft.com/office/drawing/2014/main" id="{767718B5-244D-4771-B782-D034F9BC0CDF}"/>
              </a:ext>
            </a:extLst>
          </p:cNvPr>
          <p:cNvSpPr txBox="1">
            <a:spLocks noChangeArrowheads="1"/>
          </p:cNvSpPr>
          <p:nvPr/>
        </p:nvSpPr>
        <p:spPr bwMode="auto">
          <a:xfrm>
            <a:off x="1828801" y="304800"/>
            <a:ext cx="6748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defTabSz="914400" eaLnBrk="0" fontAlgn="base" hangingPunct="0">
              <a:spcBef>
                <a:spcPct val="0"/>
              </a:spcBef>
              <a:spcAft>
                <a:spcPct val="0"/>
              </a:spcAft>
            </a:pPr>
            <a:r>
              <a:rPr lang="en-US" altLang="en-US" sz="2400" b="1" baseline="0" dirty="0">
                <a:solidFill>
                  <a:srgbClr val="3333CC"/>
                </a:solidFill>
              </a:rPr>
              <a:t>Figure 4.26  </a:t>
            </a:r>
            <a:r>
              <a:rPr lang="en-US" altLang="en-US" b="1" i="1" baseline="0" dirty="0">
                <a:solidFill>
                  <a:srgbClr val="000000"/>
                </a:solidFill>
              </a:rPr>
              <a:t>Quantization and encoding of a sampled signal</a:t>
            </a:r>
          </a:p>
        </p:txBody>
      </p:sp>
      <p:sp>
        <p:nvSpPr>
          <p:cNvPr id="38918" name="Line 5">
            <a:extLst>
              <a:ext uri="{FF2B5EF4-FFF2-40B4-BE49-F238E27FC236}">
                <a16:creationId xmlns:a16="http://schemas.microsoft.com/office/drawing/2014/main" id="{4D3EEE48-8A0B-481D-8E4E-39233BD4FFF9}"/>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aseline="-14000">
              <a:solidFill>
                <a:srgbClr val="000000"/>
              </a:solidFill>
              <a:latin typeface="Times New Roman" panose="02020603050405020304" pitchFamily="18" charset="0"/>
            </a:endParaRPr>
          </a:p>
        </p:txBody>
      </p:sp>
      <p:pic>
        <p:nvPicPr>
          <p:cNvPr id="38919" name="Picture 7">
            <a:extLst>
              <a:ext uri="{FF2B5EF4-FFF2-40B4-BE49-F238E27FC236}">
                <a16:creationId xmlns:a16="http://schemas.microsoft.com/office/drawing/2014/main" id="{C74BCE6B-C540-424B-8275-5857AF6AC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514" y="1049338"/>
            <a:ext cx="6846887" cy="512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062440D1-7329-4C9D-9A37-2D7D62680083}"/>
              </a:ext>
            </a:extLst>
          </p:cNvPr>
          <p:cNvSpPr txBox="1"/>
          <p:nvPr/>
        </p:nvSpPr>
        <p:spPr>
          <a:xfrm>
            <a:off x="9135122" y="4264982"/>
            <a:ext cx="2734323" cy="400110"/>
          </a:xfrm>
          <a:prstGeom prst="rect">
            <a:avLst/>
          </a:prstGeom>
          <a:noFill/>
        </p:spPr>
        <p:txBody>
          <a:bodyPr wrap="square" rtlCol="0">
            <a:spAutoFit/>
          </a:bodyPr>
          <a:lstStyle/>
          <a:p>
            <a:r>
              <a:rPr lang="en-CA" sz="1000" dirty="0"/>
              <a:t>Normalized PAM = actual amplitude/</a:t>
            </a:r>
            <a:r>
              <a:rPr lang="en-CA" sz="1000" dirty="0" err="1"/>
              <a:t>hight</a:t>
            </a:r>
            <a:r>
              <a:rPr lang="en-CA" sz="1000" dirty="0"/>
              <a:t> of zone (5 here)</a:t>
            </a:r>
          </a:p>
        </p:txBody>
      </p:sp>
      <p:sp>
        <p:nvSpPr>
          <p:cNvPr id="9" name="TextBox 8">
            <a:extLst>
              <a:ext uri="{FF2B5EF4-FFF2-40B4-BE49-F238E27FC236}">
                <a16:creationId xmlns:a16="http://schemas.microsoft.com/office/drawing/2014/main" id="{E5C03DEC-CCA8-4A70-A18E-B28A4E50087E}"/>
              </a:ext>
            </a:extLst>
          </p:cNvPr>
          <p:cNvSpPr txBox="1"/>
          <p:nvPr/>
        </p:nvSpPr>
        <p:spPr>
          <a:xfrm>
            <a:off x="9135122" y="4703072"/>
            <a:ext cx="2734323" cy="246221"/>
          </a:xfrm>
          <a:prstGeom prst="rect">
            <a:avLst/>
          </a:prstGeom>
          <a:noFill/>
        </p:spPr>
        <p:txBody>
          <a:bodyPr wrap="square" rtlCol="0">
            <a:spAutoFit/>
          </a:bodyPr>
          <a:lstStyle/>
          <a:p>
            <a:r>
              <a:rPr lang="en-CA" sz="1000" dirty="0"/>
              <a:t>Nearest Central zone</a:t>
            </a:r>
          </a:p>
        </p:txBody>
      </p:sp>
      <p:sp>
        <p:nvSpPr>
          <p:cNvPr id="10" name="TextBox 9">
            <a:extLst>
              <a:ext uri="{FF2B5EF4-FFF2-40B4-BE49-F238E27FC236}">
                <a16:creationId xmlns:a16="http://schemas.microsoft.com/office/drawing/2014/main" id="{4C752813-F40F-4698-B103-43EC8E52728B}"/>
              </a:ext>
            </a:extLst>
          </p:cNvPr>
          <p:cNvSpPr txBox="1"/>
          <p:nvPr/>
        </p:nvSpPr>
        <p:spPr>
          <a:xfrm>
            <a:off x="9135122" y="5160636"/>
            <a:ext cx="2734323" cy="400110"/>
          </a:xfrm>
          <a:prstGeom prst="rect">
            <a:avLst/>
          </a:prstGeom>
          <a:noFill/>
        </p:spPr>
        <p:txBody>
          <a:bodyPr wrap="square" rtlCol="0">
            <a:spAutoFit/>
          </a:bodyPr>
          <a:lstStyle/>
          <a:p>
            <a:r>
              <a:rPr lang="en-CA" sz="1000" dirty="0"/>
              <a:t>Error = Normalized quantized value-normalized PAM Value</a:t>
            </a:r>
          </a:p>
        </p:txBody>
      </p:sp>
      <p:sp>
        <p:nvSpPr>
          <p:cNvPr id="3" name="Rectangle 2">
            <a:extLst>
              <a:ext uri="{FF2B5EF4-FFF2-40B4-BE49-F238E27FC236}">
                <a16:creationId xmlns:a16="http://schemas.microsoft.com/office/drawing/2014/main" id="{82904DEE-4F9B-447A-B575-727DFC849108}"/>
              </a:ext>
            </a:extLst>
          </p:cNvPr>
          <p:cNvSpPr/>
          <p:nvPr/>
        </p:nvSpPr>
        <p:spPr>
          <a:xfrm>
            <a:off x="1956186" y="1600199"/>
            <a:ext cx="583814" cy="2677656"/>
          </a:xfrm>
          <a:prstGeom prst="rect">
            <a:avLst/>
          </a:prstGeom>
        </p:spPr>
        <p:txBody>
          <a:bodyPr wrap="none">
            <a:spAutoFit/>
          </a:bodyPr>
          <a:lstStyle/>
          <a:p>
            <a:r>
              <a:rPr lang="en-US" altLang="en-US" sz="1200" dirty="0"/>
              <a:t>17.5,</a:t>
            </a:r>
          </a:p>
          <a:p>
            <a:r>
              <a:rPr lang="en-US" altLang="en-US" sz="1200" dirty="0"/>
              <a:t> </a:t>
            </a:r>
          </a:p>
          <a:p>
            <a:r>
              <a:rPr lang="en-US" altLang="en-US" sz="1200" dirty="0"/>
              <a:t>12.5, </a:t>
            </a:r>
          </a:p>
          <a:p>
            <a:pPr>
              <a:lnSpc>
                <a:spcPct val="150000"/>
              </a:lnSpc>
            </a:pPr>
            <a:r>
              <a:rPr lang="en-US" altLang="en-US" sz="1200" dirty="0"/>
              <a:t>7.5,</a:t>
            </a:r>
          </a:p>
          <a:p>
            <a:pPr>
              <a:lnSpc>
                <a:spcPct val="150000"/>
              </a:lnSpc>
            </a:pPr>
            <a:r>
              <a:rPr lang="en-US" altLang="en-US" sz="1200" dirty="0"/>
              <a:t> </a:t>
            </a:r>
          </a:p>
          <a:p>
            <a:r>
              <a:rPr lang="en-US" altLang="en-US" sz="1200" dirty="0"/>
              <a:t>2.5, </a:t>
            </a:r>
          </a:p>
          <a:p>
            <a:r>
              <a:rPr lang="en-US" altLang="en-US" sz="1200" dirty="0"/>
              <a:t>-2.5, </a:t>
            </a:r>
          </a:p>
          <a:p>
            <a:endParaRPr lang="en-US" altLang="en-US" sz="1200" dirty="0"/>
          </a:p>
          <a:p>
            <a:r>
              <a:rPr lang="en-US" altLang="en-US" sz="1200" dirty="0"/>
              <a:t>-7.5, </a:t>
            </a:r>
          </a:p>
          <a:p>
            <a:endParaRPr lang="en-US" altLang="en-US" sz="1200" dirty="0"/>
          </a:p>
          <a:p>
            <a:r>
              <a:rPr lang="en-US" altLang="en-US" sz="1200" dirty="0"/>
              <a:t>-12.5,</a:t>
            </a:r>
          </a:p>
          <a:p>
            <a:endParaRPr lang="en-US" altLang="en-US" sz="1200" dirty="0"/>
          </a:p>
          <a:p>
            <a:r>
              <a:rPr lang="en-US" altLang="en-US" sz="1200" dirty="0"/>
              <a:t>-17.5</a:t>
            </a:r>
            <a:endParaRPr lang="en-CA" sz="12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Slide Number Placeholder 3">
            <a:extLst>
              <a:ext uri="{FF2B5EF4-FFF2-40B4-BE49-F238E27FC236}">
                <a16:creationId xmlns:a16="http://schemas.microsoft.com/office/drawing/2014/main" id="{367509F5-6E1B-49D0-B4E1-F45478AAA82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baseline="0">
                <a:solidFill>
                  <a:schemeClr val="bg2"/>
                </a:solidFill>
                <a:latin typeface="Arial" panose="020B0604020202020204" pitchFamily="34" charset="0"/>
              </a:rPr>
              <a:t>4.</a:t>
            </a:r>
            <a:fld id="{4B634A41-7285-4122-B7BD-A09B74B6C1F2}" type="slidenum">
              <a:rPr lang="en-US" altLang="en-US" baseline="0" smtClean="0">
                <a:solidFill>
                  <a:schemeClr val="bg2"/>
                </a:solidFill>
                <a:latin typeface="Arial" panose="020B0604020202020204" pitchFamily="34" charset="0"/>
              </a:rPr>
              <a:pPr/>
              <a:t>62</a:t>
            </a:fld>
            <a:endParaRPr lang="en-US" altLang="en-US" baseline="0">
              <a:solidFill>
                <a:schemeClr val="bg2"/>
              </a:solidFill>
              <a:latin typeface="Arial" panose="020B0604020202020204" pitchFamily="34" charset="0"/>
            </a:endParaRPr>
          </a:p>
        </p:txBody>
      </p:sp>
      <p:sp>
        <p:nvSpPr>
          <p:cNvPr id="46083" name="Rectangle 2">
            <a:extLst>
              <a:ext uri="{FF2B5EF4-FFF2-40B4-BE49-F238E27FC236}">
                <a16:creationId xmlns:a16="http://schemas.microsoft.com/office/drawing/2014/main" id="{FB2D1D1F-9735-4F6C-8E60-FEA46C06769D}"/>
              </a:ext>
            </a:extLst>
          </p:cNvPr>
          <p:cNvSpPr>
            <a:spLocks noGrp="1" noChangeArrowheads="1"/>
          </p:cNvSpPr>
          <p:nvPr>
            <p:ph type="title"/>
          </p:nvPr>
        </p:nvSpPr>
        <p:spPr bwMode="auto">
          <a:xfrm>
            <a:off x="2209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en-US" altLang="en-US"/>
              <a:t>PCM Decoder</a:t>
            </a:r>
          </a:p>
        </p:txBody>
      </p:sp>
      <p:sp>
        <p:nvSpPr>
          <p:cNvPr id="46084" name="Rectangle 3">
            <a:extLst>
              <a:ext uri="{FF2B5EF4-FFF2-40B4-BE49-F238E27FC236}">
                <a16:creationId xmlns:a16="http://schemas.microsoft.com/office/drawing/2014/main" id="{BB1CAE41-5BA3-41FF-8BC3-3AB989A128C4}"/>
              </a:ext>
            </a:extLst>
          </p:cNvPr>
          <p:cNvSpPr>
            <a:spLocks noGrp="1" noChangeArrowheads="1"/>
          </p:cNvSpPr>
          <p:nvPr>
            <p:ph type="body" idx="1"/>
          </p:nvPr>
        </p:nvSpPr>
        <p:spPr bwMode="auto">
          <a:xfrm>
            <a:off x="2209800" y="1981200"/>
            <a:ext cx="77724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en-US" altLang="en-US" sz="2800"/>
              <a:t>To recover an analog signal from a digitized signal we follow the following steps:</a:t>
            </a:r>
          </a:p>
          <a:p>
            <a:pPr lvl="1" eaLnBrk="1" hangingPunct="1"/>
            <a:r>
              <a:rPr lang="en-US" altLang="en-US" sz="2400"/>
              <a:t>We use a hold circuit that holds the amplitude value of a pulse till the next pulse arrives.</a:t>
            </a:r>
          </a:p>
          <a:p>
            <a:pPr lvl="1" eaLnBrk="1" hangingPunct="1"/>
            <a:r>
              <a:rPr lang="en-US" altLang="en-US" sz="2400"/>
              <a:t>We pass this signal through a low pass filter with a cutoff frequency that is equal to the highest frequency in the pre-sampled signal.</a:t>
            </a:r>
          </a:p>
          <a:p>
            <a:pPr eaLnBrk="1" hangingPunct="1"/>
            <a:r>
              <a:rPr lang="en-US" altLang="en-US" sz="2800"/>
              <a:t>The higher the value of L, the less distorted a signal is recovered.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Slide Number Placeholder 1">
            <a:extLst>
              <a:ext uri="{FF2B5EF4-FFF2-40B4-BE49-F238E27FC236}">
                <a16:creationId xmlns:a16="http://schemas.microsoft.com/office/drawing/2014/main" id="{272C1235-707B-4DB8-929E-4207B868C21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baseline="0">
                <a:solidFill>
                  <a:schemeClr val="bg2"/>
                </a:solidFill>
                <a:latin typeface="Arial" panose="020B0604020202020204" pitchFamily="34" charset="0"/>
              </a:rPr>
              <a:t>4.</a:t>
            </a:r>
            <a:fld id="{081A4CDB-E3AF-4766-B04D-85E4E8E8E632}" type="slidenum">
              <a:rPr lang="en-US" altLang="en-US" baseline="0" smtClean="0">
                <a:solidFill>
                  <a:schemeClr val="bg2"/>
                </a:solidFill>
                <a:latin typeface="Arial" panose="020B0604020202020204" pitchFamily="34" charset="0"/>
              </a:rPr>
              <a:pPr/>
              <a:t>63</a:t>
            </a:fld>
            <a:endParaRPr lang="en-US" altLang="en-US" baseline="0">
              <a:solidFill>
                <a:schemeClr val="bg2"/>
              </a:solidFill>
              <a:latin typeface="Arial" panose="020B0604020202020204" pitchFamily="34" charset="0"/>
            </a:endParaRPr>
          </a:p>
        </p:txBody>
      </p:sp>
      <p:sp>
        <p:nvSpPr>
          <p:cNvPr id="47107" name="Line 2">
            <a:extLst>
              <a:ext uri="{FF2B5EF4-FFF2-40B4-BE49-F238E27FC236}">
                <a16:creationId xmlns:a16="http://schemas.microsoft.com/office/drawing/2014/main" id="{7C25A052-FAB8-4016-8E63-565F7813B658}"/>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8" name="Line 3">
            <a:extLst>
              <a:ext uri="{FF2B5EF4-FFF2-40B4-BE49-F238E27FC236}">
                <a16:creationId xmlns:a16="http://schemas.microsoft.com/office/drawing/2014/main" id="{D612B734-2BEE-4489-8AB3-7B8659E1F0D5}"/>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9" name="Text Box 4">
            <a:extLst>
              <a:ext uri="{FF2B5EF4-FFF2-40B4-BE49-F238E27FC236}">
                <a16:creationId xmlns:a16="http://schemas.microsoft.com/office/drawing/2014/main" id="{D2EB2876-61A1-40A9-82F6-E56E4CF5E463}"/>
              </a:ext>
            </a:extLst>
          </p:cNvPr>
          <p:cNvSpPr txBox="1">
            <a:spLocks noChangeArrowheads="1"/>
          </p:cNvSpPr>
          <p:nvPr/>
        </p:nvSpPr>
        <p:spPr bwMode="auto">
          <a:xfrm>
            <a:off x="1828801" y="381000"/>
            <a:ext cx="508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4.27  </a:t>
            </a:r>
            <a:r>
              <a:rPr lang="en-US" altLang="en-US" b="1" i="1" baseline="0"/>
              <a:t>Components of a PCM decoder</a:t>
            </a:r>
          </a:p>
        </p:txBody>
      </p:sp>
      <p:sp>
        <p:nvSpPr>
          <p:cNvPr id="47110" name="Line 5">
            <a:extLst>
              <a:ext uri="{FF2B5EF4-FFF2-40B4-BE49-F238E27FC236}">
                <a16:creationId xmlns:a16="http://schemas.microsoft.com/office/drawing/2014/main" id="{C8FD821B-EB11-410D-9581-2995ACB293A0}"/>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7111" name="Picture 6">
            <a:extLst>
              <a:ext uri="{FF2B5EF4-FFF2-40B4-BE49-F238E27FC236}">
                <a16:creationId xmlns:a16="http://schemas.microsoft.com/office/drawing/2014/main" id="{516C2BA6-F2C6-4107-8651-18F28EE73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882776"/>
            <a:ext cx="8510588"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AD86061B-8C12-4619-BBB9-FFA8F4B1E166}"/>
              </a:ext>
            </a:extLst>
          </p:cNvPr>
          <p:cNvSpPr>
            <a:spLocks noGrp="1"/>
          </p:cNvSpPr>
          <p:nvPr>
            <p:ph type="sldNum" sz="quarter" idx="10"/>
          </p:nvPr>
        </p:nvSpPr>
        <p:spPr/>
        <p:txBody>
          <a:bodyPr/>
          <a:lstStyle/>
          <a:p>
            <a:r>
              <a:rPr lang="en-US" altLang="en-US"/>
              <a:t>5.</a:t>
            </a:r>
            <a:fld id="{09E80AA8-3B7C-4B64-937E-0241F5406E85}" type="slidenum">
              <a:rPr lang="en-US" altLang="en-US"/>
              <a:pPr/>
              <a:t>64</a:t>
            </a:fld>
            <a:endParaRPr lang="en-US" altLang="en-US"/>
          </a:p>
        </p:txBody>
      </p:sp>
      <p:sp>
        <p:nvSpPr>
          <p:cNvPr id="565250" name="Rectangle 2">
            <a:extLst>
              <a:ext uri="{FF2B5EF4-FFF2-40B4-BE49-F238E27FC236}">
                <a16:creationId xmlns:a16="http://schemas.microsoft.com/office/drawing/2014/main" id="{65AA5426-FD1A-4EDB-A9B7-A16DCD21CE0A}"/>
              </a:ext>
            </a:extLst>
          </p:cNvPr>
          <p:cNvSpPr>
            <a:spLocks noChangeArrowheads="1"/>
          </p:cNvSpPr>
          <p:nvPr/>
        </p:nvSpPr>
        <p:spPr bwMode="auto">
          <a:xfrm>
            <a:off x="1524000" y="293964"/>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16F7C329-2F20-4E73-9B5F-CABC83F46CED}"/>
              </a:ext>
            </a:extLst>
          </p:cNvPr>
          <p:cNvSpPr txBox="1">
            <a:spLocks noChangeArrowheads="1"/>
          </p:cNvSpPr>
          <p:nvPr/>
        </p:nvSpPr>
        <p:spPr bwMode="auto">
          <a:xfrm>
            <a:off x="1687514" y="934696"/>
            <a:ext cx="79605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5-1   DIGITAL-TO-ANALOG CONVERSION</a:t>
            </a:r>
          </a:p>
        </p:txBody>
      </p:sp>
      <p:sp>
        <p:nvSpPr>
          <p:cNvPr id="565252" name="Text Box 4">
            <a:extLst>
              <a:ext uri="{FF2B5EF4-FFF2-40B4-BE49-F238E27FC236}">
                <a16:creationId xmlns:a16="http://schemas.microsoft.com/office/drawing/2014/main" id="{82586102-CBC0-4A34-A772-86F114C1C54E}"/>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65253" name="Rectangle 5">
            <a:extLst>
              <a:ext uri="{FF2B5EF4-FFF2-40B4-BE49-F238E27FC236}">
                <a16:creationId xmlns:a16="http://schemas.microsoft.com/office/drawing/2014/main" id="{967E1641-9639-43F1-8B2E-53A394F1CB9E}"/>
              </a:ext>
            </a:extLst>
          </p:cNvPr>
          <p:cNvSpPr>
            <a:spLocks noChangeArrowheads="1"/>
          </p:cNvSpPr>
          <p:nvPr/>
        </p:nvSpPr>
        <p:spPr bwMode="auto">
          <a:xfrm>
            <a:off x="1676400" y="16002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dirty="0">
                <a:solidFill>
                  <a:schemeClr val="hlink"/>
                </a:solidFill>
                <a:effectLst>
                  <a:outerShdw blurRad="38100" dist="38100" dir="2700000" algn="tl">
                    <a:srgbClr val="C0C0C0"/>
                  </a:outerShdw>
                </a:effectLst>
                <a:latin typeface="Times New Roman" panose="02020603050405020304" pitchFamily="18" charset="0"/>
              </a:rPr>
              <a:t>Digital-to-analog</a:t>
            </a:r>
            <a:r>
              <a:rPr lang="en-US" altLang="en-US" sz="2800" i="1" dirty="0">
                <a:effectLst>
                  <a:outerShdw blurRad="38100" dist="38100" dir="2700000" algn="tl">
                    <a:srgbClr val="C0C0C0"/>
                  </a:outerShdw>
                </a:effectLst>
                <a:latin typeface="Times New Roman" panose="02020603050405020304" pitchFamily="18" charset="0"/>
              </a:rPr>
              <a:t> conversion is the process of changing one of the characteristics of an analog signal based on the information in digital data. </a:t>
            </a:r>
          </a:p>
        </p:txBody>
      </p:sp>
      <p:sp>
        <p:nvSpPr>
          <p:cNvPr id="565277" name="Rectangle 29">
            <a:extLst>
              <a:ext uri="{FF2B5EF4-FFF2-40B4-BE49-F238E27FC236}">
                <a16:creationId xmlns:a16="http://schemas.microsoft.com/office/drawing/2014/main" id="{BA145BF2-6D57-4924-83BE-214CAEAFD0A7}"/>
              </a:ext>
            </a:extLst>
          </p:cNvPr>
          <p:cNvSpPr>
            <a:spLocks noChangeArrowheads="1"/>
          </p:cNvSpPr>
          <p:nvPr/>
        </p:nvSpPr>
        <p:spPr bwMode="auto">
          <a:xfrm>
            <a:off x="1676400" y="4286250"/>
            <a:ext cx="6705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Char char="§"/>
            </a:pPr>
            <a:r>
              <a:rPr lang="en-US" altLang="en-US" sz="2400">
                <a:solidFill>
                  <a:srgbClr val="0033CC"/>
                </a:solidFill>
                <a:latin typeface="Times New Roman" panose="02020603050405020304" pitchFamily="18" charset="0"/>
              </a:rPr>
              <a:t> Aspects of Digital-to-Analog Conversion</a:t>
            </a:r>
            <a:endParaRPr lang="fr-FR" altLang="en-US" sz="2400">
              <a:solidFill>
                <a:srgbClr val="0033CC"/>
              </a:solidFill>
              <a:latin typeface="Times New Roman" panose="02020603050405020304" pitchFamily="18" charset="0"/>
            </a:endParaRPr>
          </a:p>
          <a:p>
            <a:pPr>
              <a:buClr>
                <a:schemeClr val="tx1"/>
              </a:buClr>
              <a:buSzPct val="117000"/>
              <a:buFont typeface="Wingdings" panose="05000000000000000000" pitchFamily="2" charset="2"/>
              <a:buChar char="§"/>
            </a:pPr>
            <a:r>
              <a:rPr lang="fr-FR" altLang="en-US" sz="2400">
                <a:solidFill>
                  <a:srgbClr val="0033CC"/>
                </a:solidFill>
                <a:latin typeface="Times New Roman" panose="02020603050405020304" pitchFamily="18" charset="0"/>
              </a:rPr>
              <a:t> Amplitude Shift Keying</a:t>
            </a:r>
          </a:p>
          <a:p>
            <a:pPr>
              <a:buClr>
                <a:schemeClr val="tx1"/>
              </a:buClr>
              <a:buSzPct val="117000"/>
              <a:buFont typeface="Wingdings" panose="05000000000000000000" pitchFamily="2" charset="2"/>
              <a:buChar char="§"/>
            </a:pPr>
            <a:r>
              <a:rPr lang="fr-FR" altLang="en-US" sz="2400">
                <a:solidFill>
                  <a:srgbClr val="0033CC"/>
                </a:solidFill>
                <a:latin typeface="Times New Roman" panose="02020603050405020304" pitchFamily="18" charset="0"/>
              </a:rPr>
              <a:t> Frequency Shift Keying</a:t>
            </a:r>
          </a:p>
          <a:p>
            <a:pPr>
              <a:buClr>
                <a:schemeClr val="tx1"/>
              </a:buClr>
              <a:buSzPct val="117000"/>
              <a:buFont typeface="Wingdings" panose="05000000000000000000" pitchFamily="2" charset="2"/>
              <a:buChar char="§"/>
            </a:pPr>
            <a:r>
              <a:rPr lang="en-US" altLang="en-US" sz="2400">
                <a:solidFill>
                  <a:srgbClr val="0033CC"/>
                </a:solidFill>
                <a:latin typeface="Times New Roman" panose="02020603050405020304" pitchFamily="18" charset="0"/>
              </a:rPr>
              <a:t> Phase Shift Keying</a:t>
            </a:r>
          </a:p>
          <a:p>
            <a:pPr>
              <a:buClr>
                <a:schemeClr val="tx1"/>
              </a:buClr>
              <a:buSzPct val="117000"/>
              <a:buFont typeface="Wingdings" panose="05000000000000000000" pitchFamily="2" charset="2"/>
              <a:buChar char="§"/>
            </a:pPr>
            <a:r>
              <a:rPr lang="en-US" altLang="en-US" sz="2400">
                <a:solidFill>
                  <a:srgbClr val="0033CC"/>
                </a:solidFill>
                <a:latin typeface="Times New Roman" panose="02020603050405020304" pitchFamily="18" charset="0"/>
              </a:rPr>
              <a:t> Quadrature Amplitude Modulation</a:t>
            </a:r>
          </a:p>
        </p:txBody>
      </p:sp>
      <p:sp>
        <p:nvSpPr>
          <p:cNvPr id="565278" name="Text Box 30">
            <a:extLst>
              <a:ext uri="{FF2B5EF4-FFF2-40B4-BE49-F238E27FC236}">
                <a16:creationId xmlns:a16="http://schemas.microsoft.com/office/drawing/2014/main" id="{17C03109-1B22-4FB7-971C-D6940DD53385}"/>
              </a:ext>
            </a:extLst>
          </p:cNvPr>
          <p:cNvSpPr txBox="1">
            <a:spLocks noChangeArrowheads="1"/>
          </p:cNvSpPr>
          <p:nvPr/>
        </p:nvSpPr>
        <p:spPr bwMode="auto">
          <a:xfrm>
            <a:off x="1687514" y="3810001"/>
            <a:ext cx="486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32DBBE-AB56-491A-95D4-7FDEB9FDC667}"/>
              </a:ext>
            </a:extLst>
          </p:cNvPr>
          <p:cNvSpPr>
            <a:spLocks noGrp="1"/>
          </p:cNvSpPr>
          <p:nvPr>
            <p:ph type="sldNum" sz="quarter" idx="10"/>
          </p:nvPr>
        </p:nvSpPr>
        <p:spPr/>
        <p:txBody>
          <a:bodyPr/>
          <a:lstStyle/>
          <a:p>
            <a:r>
              <a:rPr lang="en-US" altLang="en-US"/>
              <a:t>5.</a:t>
            </a:r>
            <a:fld id="{DAE2EB42-47F7-4BCB-8670-19500BFDB75F}" type="slidenum">
              <a:rPr lang="en-US" altLang="en-US"/>
              <a:pPr/>
              <a:t>65</a:t>
            </a:fld>
            <a:endParaRPr lang="en-US" altLang="en-US"/>
          </a:p>
        </p:txBody>
      </p:sp>
      <p:sp>
        <p:nvSpPr>
          <p:cNvPr id="879618" name="Rectangle 2">
            <a:extLst>
              <a:ext uri="{FF2B5EF4-FFF2-40B4-BE49-F238E27FC236}">
                <a16:creationId xmlns:a16="http://schemas.microsoft.com/office/drawing/2014/main" id="{D236108F-11F4-4AE1-AFCB-53493E3BDD8A}"/>
              </a:ext>
            </a:extLst>
          </p:cNvPr>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a:t>Digital to Analog Conversion</a:t>
            </a:r>
          </a:p>
        </p:txBody>
      </p:sp>
      <p:sp>
        <p:nvSpPr>
          <p:cNvPr id="879619" name="Rectangle 3">
            <a:extLst>
              <a:ext uri="{FF2B5EF4-FFF2-40B4-BE49-F238E27FC236}">
                <a16:creationId xmlns:a16="http://schemas.microsoft.com/office/drawing/2014/main" id="{C445E8AD-1F32-42D3-9EE6-6113D042D84D}"/>
              </a:ext>
            </a:extLst>
          </p:cNvPr>
          <p:cNvSpPr>
            <a:spLocks noGrp="1" noChangeArrowheads="1"/>
          </p:cNvSpPr>
          <p:nvPr>
            <p:ph type="body" idx="1"/>
          </p:nvPr>
        </p:nvSpPr>
        <p:spPr bwMode="auto">
          <a:xfrm>
            <a:off x="1351722" y="1517374"/>
            <a:ext cx="9316278"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buFont typeface="Wingdings" panose="05000000000000000000" pitchFamily="2" charset="2"/>
              <a:buChar char="q"/>
            </a:pPr>
            <a:r>
              <a:rPr lang="en-US" altLang="en-US" dirty="0"/>
              <a:t>Digital data needs to be carried on an analog signal.</a:t>
            </a:r>
          </a:p>
          <a:p>
            <a:pPr>
              <a:lnSpc>
                <a:spcPct val="90000"/>
              </a:lnSpc>
              <a:buFont typeface="Wingdings" panose="05000000000000000000" pitchFamily="2" charset="2"/>
              <a:buChar char="q"/>
            </a:pPr>
            <a:r>
              <a:rPr lang="en-US" altLang="en-US" dirty="0"/>
              <a:t>A </a:t>
            </a:r>
            <a:r>
              <a:rPr lang="en-US" altLang="en-US" dirty="0">
                <a:solidFill>
                  <a:schemeClr val="hlink"/>
                </a:solidFill>
              </a:rPr>
              <a:t>carrier</a:t>
            </a:r>
            <a:r>
              <a:rPr lang="en-US" altLang="en-US" dirty="0"/>
              <a:t> signal (frequency f</a:t>
            </a:r>
            <a:r>
              <a:rPr lang="en-US" altLang="en-US" baseline="-25000" dirty="0"/>
              <a:t>c</a:t>
            </a:r>
            <a:r>
              <a:rPr lang="en-US" altLang="en-US" dirty="0"/>
              <a:t>) performs the function of transporting the digital data in an analog waveform.</a:t>
            </a:r>
          </a:p>
          <a:p>
            <a:pPr>
              <a:lnSpc>
                <a:spcPct val="90000"/>
              </a:lnSpc>
              <a:buFont typeface="Wingdings" panose="05000000000000000000" pitchFamily="2" charset="2"/>
              <a:buChar char="q"/>
            </a:pPr>
            <a:r>
              <a:rPr lang="en-US" altLang="en-US" dirty="0"/>
              <a:t>The analog carrier signal is manipulated to uniquely identify the digital data being carried.</a:t>
            </a:r>
          </a:p>
        </p:txBody>
      </p:sp>
      <p:pic>
        <p:nvPicPr>
          <p:cNvPr id="5" name="Picture 10">
            <a:extLst>
              <a:ext uri="{FF2B5EF4-FFF2-40B4-BE49-F238E27FC236}">
                <a16:creationId xmlns:a16="http://schemas.microsoft.com/office/drawing/2014/main" id="{73B6531E-367A-479D-B4A2-57D2AA13F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380" y="3429000"/>
            <a:ext cx="8885238"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a:extLst>
              <a:ext uri="{FF2B5EF4-FFF2-40B4-BE49-F238E27FC236}">
                <a16:creationId xmlns:a16="http://schemas.microsoft.com/office/drawing/2014/main" id="{AE4251E9-6E97-451F-BD5A-56F383A3455F}"/>
              </a:ext>
            </a:extLst>
          </p:cNvPr>
          <p:cNvSpPr txBox="1">
            <a:spLocks noChangeArrowheads="1"/>
          </p:cNvSpPr>
          <p:nvPr/>
        </p:nvSpPr>
        <p:spPr bwMode="auto">
          <a:xfrm>
            <a:off x="3760787" y="6242104"/>
            <a:ext cx="467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5.1  </a:t>
            </a:r>
            <a:r>
              <a:rPr lang="en-US" altLang="en-US" sz="2000" i="1" dirty="0">
                <a:latin typeface="Times New Roman" panose="02020603050405020304" pitchFamily="18" charset="0"/>
              </a:rPr>
              <a:t>Digital-to-analog conversion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1F664714-19F1-4CD9-BBE4-E476C22FC724}"/>
              </a:ext>
            </a:extLst>
          </p:cNvPr>
          <p:cNvSpPr>
            <a:spLocks noGrp="1"/>
          </p:cNvSpPr>
          <p:nvPr>
            <p:ph type="sldNum" sz="quarter" idx="10"/>
          </p:nvPr>
        </p:nvSpPr>
        <p:spPr/>
        <p:txBody>
          <a:bodyPr/>
          <a:lstStyle/>
          <a:p>
            <a:r>
              <a:rPr lang="en-US" altLang="en-US"/>
              <a:t>5.</a:t>
            </a:r>
            <a:fld id="{4E4A9A12-CB12-4D74-98D5-6C0B233F0FF5}" type="slidenum">
              <a:rPr lang="en-US" altLang="en-US"/>
              <a:pPr/>
              <a:t>66</a:t>
            </a:fld>
            <a:endParaRPr lang="en-US" altLang="en-US"/>
          </a:p>
        </p:txBody>
      </p:sp>
      <p:sp>
        <p:nvSpPr>
          <p:cNvPr id="799746" name="Line 2">
            <a:extLst>
              <a:ext uri="{FF2B5EF4-FFF2-40B4-BE49-F238E27FC236}">
                <a16:creationId xmlns:a16="http://schemas.microsoft.com/office/drawing/2014/main" id="{CC72B784-2B5B-4FEB-BD30-52A38414AC31}"/>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47" name="Line 3">
            <a:extLst>
              <a:ext uri="{FF2B5EF4-FFF2-40B4-BE49-F238E27FC236}">
                <a16:creationId xmlns:a16="http://schemas.microsoft.com/office/drawing/2014/main" id="{EEE5BDC1-EB04-4716-82FC-BBAA3B14CFFE}"/>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48" name="Text Box 4">
            <a:extLst>
              <a:ext uri="{FF2B5EF4-FFF2-40B4-BE49-F238E27FC236}">
                <a16:creationId xmlns:a16="http://schemas.microsoft.com/office/drawing/2014/main" id="{CB5DC1F2-0E9B-4567-808C-50ADEC92AC69}"/>
              </a:ext>
            </a:extLst>
          </p:cNvPr>
          <p:cNvSpPr txBox="1">
            <a:spLocks noChangeArrowheads="1"/>
          </p:cNvSpPr>
          <p:nvPr/>
        </p:nvSpPr>
        <p:spPr bwMode="auto">
          <a:xfrm>
            <a:off x="1828800" y="381000"/>
            <a:ext cx="5557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5.2  </a:t>
            </a:r>
            <a:r>
              <a:rPr lang="en-US" altLang="en-US" sz="2000" i="1">
                <a:latin typeface="Times New Roman" panose="02020603050405020304" pitchFamily="18" charset="0"/>
              </a:rPr>
              <a:t>Types of digital-to-analog conversion</a:t>
            </a:r>
          </a:p>
        </p:txBody>
      </p:sp>
      <p:sp>
        <p:nvSpPr>
          <p:cNvPr id="799749" name="Line 5">
            <a:extLst>
              <a:ext uri="{FF2B5EF4-FFF2-40B4-BE49-F238E27FC236}">
                <a16:creationId xmlns:a16="http://schemas.microsoft.com/office/drawing/2014/main" id="{82463B04-32A6-46C1-9824-113BACACB5ED}"/>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99750" name="Picture 6">
            <a:extLst>
              <a:ext uri="{FF2B5EF4-FFF2-40B4-BE49-F238E27FC236}">
                <a16:creationId xmlns:a16="http://schemas.microsoft.com/office/drawing/2014/main" id="{F22E2CBD-C2C8-449E-8516-9A63DC469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43001"/>
            <a:ext cx="8401050" cy="23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14A3E523-2170-40ED-A933-5ACF8D3D3AE8}"/>
              </a:ext>
            </a:extLst>
          </p:cNvPr>
          <p:cNvSpPr txBox="1"/>
          <p:nvPr/>
        </p:nvSpPr>
        <p:spPr>
          <a:xfrm>
            <a:off x="1024129" y="3726478"/>
            <a:ext cx="10143741" cy="2246769"/>
          </a:xfrm>
          <a:prstGeom prst="rect">
            <a:avLst/>
          </a:prstGeom>
          <a:noFill/>
        </p:spPr>
        <p:txBody>
          <a:bodyPr wrap="square">
            <a:spAutoFit/>
          </a:bodyPr>
          <a:lstStyle/>
          <a:p>
            <a:pPr marL="285750" indent="-285750" algn="l">
              <a:buFont typeface="Arial" panose="020B0604020202020204" pitchFamily="34" charset="0"/>
              <a:buChar char="•"/>
            </a:pPr>
            <a:r>
              <a:rPr lang="en-US" sz="2000" dirty="0">
                <a:latin typeface="Times New Roman" panose="02020603050405020304" pitchFamily="18" charset="0"/>
              </a:rPr>
              <a:t>A</a:t>
            </a:r>
            <a:r>
              <a:rPr lang="en-US" sz="2000" b="0" i="0" u="none" strike="noStrike" baseline="0" dirty="0">
                <a:latin typeface="Times New Roman" panose="02020603050405020304" pitchFamily="18" charset="0"/>
              </a:rPr>
              <a:t> sine wave is defined by three characteristics: amplitude, frequency, and phase. </a:t>
            </a: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rPr>
              <a:t>When we vary anyone of these characteristics, we create a different version of that wave. </a:t>
            </a: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rPr>
              <a:t>Any of the three characteristics can be altered in this way, giving us at least three mechanisms for modulating digital data into an analog signal: (ASK), (FSK), and (PSK). </a:t>
            </a: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rPr>
              <a:t>In addition, there is a fourth (and better) mechanism that combines changing both the amplitude and phase, called quadrature amplitude modulation (QAM). </a:t>
            </a: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rPr>
              <a:t>QAM is the most efficient of these options and is the mechanism commonly used today</a:t>
            </a:r>
            <a:endParaRPr 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C1163E-A2B8-48FC-B6A9-EDC434867DC0}"/>
              </a:ext>
            </a:extLst>
          </p:cNvPr>
          <p:cNvSpPr>
            <a:spLocks noGrp="1"/>
          </p:cNvSpPr>
          <p:nvPr>
            <p:ph type="sldNum" sz="quarter" idx="10"/>
          </p:nvPr>
        </p:nvSpPr>
        <p:spPr/>
        <p:txBody>
          <a:bodyPr/>
          <a:lstStyle/>
          <a:p>
            <a:r>
              <a:rPr lang="en-US" altLang="en-US"/>
              <a:t>5.</a:t>
            </a:r>
            <a:fld id="{015E4061-710A-415F-83BF-195AEDCF0766}" type="slidenum">
              <a:rPr lang="en-US" altLang="en-US"/>
              <a:pPr/>
              <a:t>67</a:t>
            </a:fld>
            <a:endParaRPr lang="en-US" altLang="en-US"/>
          </a:p>
        </p:txBody>
      </p:sp>
      <p:sp>
        <p:nvSpPr>
          <p:cNvPr id="878594" name="Rectangle 2">
            <a:extLst>
              <a:ext uri="{FF2B5EF4-FFF2-40B4-BE49-F238E27FC236}">
                <a16:creationId xmlns:a16="http://schemas.microsoft.com/office/drawing/2014/main" id="{12EB1990-9308-4485-9C0E-5410A7BDF9D1}"/>
              </a:ext>
            </a:extLst>
          </p:cNvPr>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a:t>Amplitude Shift Keying (ASK)</a:t>
            </a:r>
          </a:p>
        </p:txBody>
      </p:sp>
      <p:sp>
        <p:nvSpPr>
          <p:cNvPr id="878595" name="Rectangle 3">
            <a:extLst>
              <a:ext uri="{FF2B5EF4-FFF2-40B4-BE49-F238E27FC236}">
                <a16:creationId xmlns:a16="http://schemas.microsoft.com/office/drawing/2014/main" id="{4C7F02EA-D56F-4089-BEBA-A8857EF28C63}"/>
              </a:ext>
            </a:extLst>
          </p:cNvPr>
          <p:cNvSpPr>
            <a:spLocks noGrp="1" noChangeArrowheads="1"/>
          </p:cNvSpPr>
          <p:nvPr>
            <p:ph type="body" idx="1"/>
          </p:nvPr>
        </p:nvSpPr>
        <p:spPr bwMode="auto">
          <a:xfrm>
            <a:off x="1404730" y="1570383"/>
            <a:ext cx="8945218"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buFont typeface="Wingdings" panose="05000000000000000000" pitchFamily="2" charset="2"/>
              <a:buChar char="q"/>
            </a:pPr>
            <a:r>
              <a:rPr lang="en-US" altLang="en-US" sz="2800" dirty="0"/>
              <a:t>ASK is implemented by changing the amplitude of a carrier signal to reflect amplitude levels in the digital signal.</a:t>
            </a:r>
          </a:p>
          <a:p>
            <a:pPr>
              <a:buFont typeface="Wingdings" panose="05000000000000000000" pitchFamily="2" charset="2"/>
              <a:buChar char="q"/>
            </a:pPr>
            <a:r>
              <a:rPr lang="en-US" altLang="en-US" sz="2800" dirty="0"/>
              <a:t>For example: a digital “1” could not affect the signal, whereas a digital “0” would, by making it zero. </a:t>
            </a:r>
          </a:p>
          <a:p>
            <a:pPr>
              <a:buFont typeface="Wingdings" panose="05000000000000000000" pitchFamily="2" charset="2"/>
              <a:buChar char="q"/>
            </a:pPr>
            <a:r>
              <a:rPr lang="en-US" altLang="en-US" sz="2800" dirty="0"/>
              <a:t>The line encoding will determine the values of the analog waveform to reflect the digital data being carried.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3BC1AE63-D412-47A5-B09D-ED870EAC779D}"/>
              </a:ext>
            </a:extLst>
          </p:cNvPr>
          <p:cNvSpPr>
            <a:spLocks noGrp="1"/>
          </p:cNvSpPr>
          <p:nvPr>
            <p:ph type="sldNum" sz="quarter" idx="10"/>
          </p:nvPr>
        </p:nvSpPr>
        <p:spPr/>
        <p:txBody>
          <a:bodyPr/>
          <a:lstStyle/>
          <a:p>
            <a:r>
              <a:rPr lang="en-US" altLang="en-US"/>
              <a:t>5.</a:t>
            </a:r>
            <a:fld id="{2B77484F-295B-475E-9BD1-3CD522DE8E2A}" type="slidenum">
              <a:rPr lang="en-US" altLang="en-US"/>
              <a:pPr/>
              <a:t>68</a:t>
            </a:fld>
            <a:endParaRPr lang="en-US" altLang="en-US"/>
          </a:p>
        </p:txBody>
      </p:sp>
      <p:sp>
        <p:nvSpPr>
          <p:cNvPr id="800770" name="Line 2">
            <a:extLst>
              <a:ext uri="{FF2B5EF4-FFF2-40B4-BE49-F238E27FC236}">
                <a16:creationId xmlns:a16="http://schemas.microsoft.com/office/drawing/2014/main" id="{FB0FE279-23E1-413D-9B5D-4B1B70EB32F9}"/>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71" name="Line 3">
            <a:extLst>
              <a:ext uri="{FF2B5EF4-FFF2-40B4-BE49-F238E27FC236}">
                <a16:creationId xmlns:a16="http://schemas.microsoft.com/office/drawing/2014/main" id="{FD7F5069-B1D4-4EAD-A30A-7DC446C3C424}"/>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72" name="Text Box 4">
            <a:extLst>
              <a:ext uri="{FF2B5EF4-FFF2-40B4-BE49-F238E27FC236}">
                <a16:creationId xmlns:a16="http://schemas.microsoft.com/office/drawing/2014/main" id="{595C4B69-0475-45D6-AC41-788DD260F763}"/>
              </a:ext>
            </a:extLst>
          </p:cNvPr>
          <p:cNvSpPr txBox="1">
            <a:spLocks noChangeArrowheads="1"/>
          </p:cNvSpPr>
          <p:nvPr/>
        </p:nvSpPr>
        <p:spPr bwMode="auto">
          <a:xfrm>
            <a:off x="1828801" y="762000"/>
            <a:ext cx="476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5.3  </a:t>
            </a:r>
            <a:r>
              <a:rPr lang="en-US" altLang="en-US" sz="2000" i="1">
                <a:latin typeface="Times New Roman" panose="02020603050405020304" pitchFamily="18" charset="0"/>
              </a:rPr>
              <a:t>Binary amplitude shift keying</a:t>
            </a:r>
          </a:p>
        </p:txBody>
      </p:sp>
      <p:sp>
        <p:nvSpPr>
          <p:cNvPr id="800773" name="Line 5">
            <a:extLst>
              <a:ext uri="{FF2B5EF4-FFF2-40B4-BE49-F238E27FC236}">
                <a16:creationId xmlns:a16="http://schemas.microsoft.com/office/drawing/2014/main" id="{3BEAA0EC-3B4C-431F-ACDC-501707BB5828}"/>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0776" name="Picture 8">
            <a:extLst>
              <a:ext uri="{FF2B5EF4-FFF2-40B4-BE49-F238E27FC236}">
                <a16:creationId xmlns:a16="http://schemas.microsoft.com/office/drawing/2014/main" id="{41EA2DB0-C7E4-4AD5-BFB3-1EE6BFA5CB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56" r="34381" b="1522"/>
          <a:stretch/>
        </p:blipFill>
        <p:spPr bwMode="auto">
          <a:xfrm>
            <a:off x="2820537" y="2057399"/>
            <a:ext cx="5750257" cy="2419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07B4FC0C-C28E-4AF8-8418-5C33E555EC22}"/>
              </a:ext>
            </a:extLst>
          </p:cNvPr>
          <p:cNvSpPr>
            <a:spLocks noGrp="1"/>
          </p:cNvSpPr>
          <p:nvPr>
            <p:ph type="sldNum" sz="quarter" idx="10"/>
          </p:nvPr>
        </p:nvSpPr>
        <p:spPr/>
        <p:txBody>
          <a:bodyPr/>
          <a:lstStyle/>
          <a:p>
            <a:r>
              <a:rPr lang="en-US" altLang="en-US"/>
              <a:t>5.</a:t>
            </a:r>
            <a:fld id="{96B48B26-4D20-4539-9D47-486B9DA2EF82}" type="slidenum">
              <a:rPr lang="en-US" altLang="en-US"/>
              <a:pPr/>
              <a:t>69</a:t>
            </a:fld>
            <a:endParaRPr lang="en-US" altLang="en-US"/>
          </a:p>
        </p:txBody>
      </p:sp>
      <p:sp>
        <p:nvSpPr>
          <p:cNvPr id="801794" name="Line 2">
            <a:extLst>
              <a:ext uri="{FF2B5EF4-FFF2-40B4-BE49-F238E27FC236}">
                <a16:creationId xmlns:a16="http://schemas.microsoft.com/office/drawing/2014/main" id="{495AD08D-C7A6-471B-87B2-B531C952F3BA}"/>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795" name="Line 3">
            <a:extLst>
              <a:ext uri="{FF2B5EF4-FFF2-40B4-BE49-F238E27FC236}">
                <a16:creationId xmlns:a16="http://schemas.microsoft.com/office/drawing/2014/main" id="{B020E501-8537-43EF-AADE-2606AB3BCBE7}"/>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796" name="Text Box 4">
            <a:extLst>
              <a:ext uri="{FF2B5EF4-FFF2-40B4-BE49-F238E27FC236}">
                <a16:creationId xmlns:a16="http://schemas.microsoft.com/office/drawing/2014/main" id="{580E500A-DE34-4150-B8E5-8C618CD3961B}"/>
              </a:ext>
            </a:extLst>
          </p:cNvPr>
          <p:cNvSpPr txBox="1">
            <a:spLocks noChangeArrowheads="1"/>
          </p:cNvSpPr>
          <p:nvPr/>
        </p:nvSpPr>
        <p:spPr bwMode="auto">
          <a:xfrm>
            <a:off x="1828801" y="762000"/>
            <a:ext cx="48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5.4  </a:t>
            </a:r>
            <a:r>
              <a:rPr lang="en-US" altLang="en-US" sz="2000" i="1">
                <a:latin typeface="Times New Roman" panose="02020603050405020304" pitchFamily="18" charset="0"/>
              </a:rPr>
              <a:t>Implementation of binary ASK</a:t>
            </a:r>
          </a:p>
        </p:txBody>
      </p:sp>
      <p:sp>
        <p:nvSpPr>
          <p:cNvPr id="801797" name="Line 5">
            <a:extLst>
              <a:ext uri="{FF2B5EF4-FFF2-40B4-BE49-F238E27FC236}">
                <a16:creationId xmlns:a16="http://schemas.microsoft.com/office/drawing/2014/main" id="{759554E2-4129-4885-A61E-201E10CB3B11}"/>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1802" name="Picture 10">
            <a:extLst>
              <a:ext uri="{FF2B5EF4-FFF2-40B4-BE49-F238E27FC236}">
                <a16:creationId xmlns:a16="http://schemas.microsoft.com/office/drawing/2014/main" id="{6F2DB8A7-63EE-4B0F-81FA-03DD73FF7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800" y="2713038"/>
            <a:ext cx="8255000"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8" name="Rectangle 15">
            <a:extLst>
              <a:ext uri="{FF2B5EF4-FFF2-40B4-BE49-F238E27FC236}">
                <a16:creationId xmlns:a16="http://schemas.microsoft.com/office/drawing/2014/main" id="{15672A5E-8D35-4F0D-80B0-E9C967BB6550}"/>
              </a:ext>
            </a:extLst>
          </p:cNvPr>
          <p:cNvSpPr>
            <a:spLocks noGrp="1" noChangeArrowheads="1"/>
          </p:cNvSpPr>
          <p:nvPr>
            <p:ph type="title"/>
          </p:nvPr>
        </p:nvSpPr>
        <p:spPr/>
        <p:txBody>
          <a:bodyPr/>
          <a:lstStyle/>
          <a:p>
            <a:pPr eaLnBrk="1" hangingPunct="1"/>
            <a:r>
              <a:rPr lang="en-US" altLang="en-US"/>
              <a:t>Signals and Communication</a:t>
            </a:r>
          </a:p>
        </p:txBody>
      </p:sp>
      <p:sp>
        <p:nvSpPr>
          <p:cNvPr id="53259" name="Rectangle 16">
            <a:extLst>
              <a:ext uri="{FF2B5EF4-FFF2-40B4-BE49-F238E27FC236}">
                <a16:creationId xmlns:a16="http://schemas.microsoft.com/office/drawing/2014/main" id="{A6D882E6-F5BD-4F57-A88C-868DBBEAAC49}"/>
              </a:ext>
            </a:extLst>
          </p:cNvPr>
          <p:cNvSpPr>
            <a:spLocks noGrp="1" noChangeArrowheads="1"/>
          </p:cNvSpPr>
          <p:nvPr>
            <p:ph idx="1"/>
          </p:nvPr>
        </p:nvSpPr>
        <p:spPr>
          <a:xfrm>
            <a:off x="871883" y="1676400"/>
            <a:ext cx="10418969" cy="4343400"/>
          </a:xfrm>
        </p:spPr>
        <p:txBody>
          <a:bodyPr/>
          <a:lstStyle/>
          <a:p>
            <a:pPr eaLnBrk="1" hangingPunct="1">
              <a:buFont typeface="Wingdings" panose="05000000000000000000" pitchFamily="2" charset="2"/>
              <a:buChar char="q"/>
            </a:pPr>
            <a:r>
              <a:rPr lang="en-US" altLang="en-US" dirty="0"/>
              <a:t>A single-frequency sine wave is not useful in data communications</a:t>
            </a:r>
          </a:p>
          <a:p>
            <a:pPr eaLnBrk="1" hangingPunct="1">
              <a:buFont typeface="Wingdings" panose="05000000000000000000" pitchFamily="2" charset="2"/>
              <a:buChar char="q"/>
            </a:pPr>
            <a:r>
              <a:rPr lang="en-US" altLang="en-US" dirty="0"/>
              <a:t>We need to send a composite signal, a signal made of many simple sine waves.</a:t>
            </a:r>
          </a:p>
          <a:p>
            <a:pPr eaLnBrk="1" hangingPunct="1">
              <a:buFont typeface="Wingdings" panose="05000000000000000000" pitchFamily="2" charset="2"/>
              <a:buChar char="q"/>
            </a:pPr>
            <a:r>
              <a:rPr lang="en-US" altLang="en-US" dirty="0"/>
              <a:t>According to Fourier analysis, any composite signal is a combination of simple sine waves with different frequencies, amplitudes, and phases.</a:t>
            </a:r>
          </a:p>
        </p:txBody>
      </p:sp>
      <p:sp>
        <p:nvSpPr>
          <p:cNvPr id="53250" name="Slide Number Placeholder 3">
            <a:extLst>
              <a:ext uri="{FF2B5EF4-FFF2-40B4-BE49-F238E27FC236}">
                <a16:creationId xmlns:a16="http://schemas.microsoft.com/office/drawing/2014/main" id="{D6AAEF29-B387-4815-92EB-85E3AF2F5DA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462B39EA-7896-46F3-94A1-0ABDDA0D75F3}" type="slidenum">
              <a:rPr lang="en-US" altLang="en-US" sz="2000" i="0" baseline="0">
                <a:latin typeface="Arial" panose="020B0604020202020204" pitchFamily="34" charset="0"/>
              </a:rPr>
              <a:pPr/>
              <a:t>7</a:t>
            </a:fld>
            <a:endParaRPr lang="en-US" altLang="en-US" sz="2000" i="0" baseline="0">
              <a:latin typeface="Arial" panose="020B0604020202020204" pitchFamily="34" charset="0"/>
            </a:endParaRPr>
          </a:p>
        </p:txBody>
      </p:sp>
      <p:sp>
        <p:nvSpPr>
          <p:cNvPr id="53251" name="Rectangle 2">
            <a:extLst>
              <a:ext uri="{FF2B5EF4-FFF2-40B4-BE49-F238E27FC236}">
                <a16:creationId xmlns:a16="http://schemas.microsoft.com/office/drawing/2014/main" id="{3ED19425-6103-4262-AFC3-B104678F689E}"/>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3252" name="Rectangle 3">
            <a:extLst>
              <a:ext uri="{FF2B5EF4-FFF2-40B4-BE49-F238E27FC236}">
                <a16:creationId xmlns:a16="http://schemas.microsoft.com/office/drawing/2014/main" id="{DFDBEB9C-1FA3-48BD-9DA2-F6A00508AB00}"/>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3253" name="Rectangle 4">
            <a:extLst>
              <a:ext uri="{FF2B5EF4-FFF2-40B4-BE49-F238E27FC236}">
                <a16:creationId xmlns:a16="http://schemas.microsoft.com/office/drawing/2014/main" id="{C09F156F-8111-445C-8166-3D7E0A477204}"/>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3254" name="Rectangle 5">
            <a:extLst>
              <a:ext uri="{FF2B5EF4-FFF2-40B4-BE49-F238E27FC236}">
                <a16:creationId xmlns:a16="http://schemas.microsoft.com/office/drawing/2014/main" id="{DFB1C87B-B75D-49EF-AFA6-37220D849A84}"/>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3255" name="Rectangle 6">
            <a:extLst>
              <a:ext uri="{FF2B5EF4-FFF2-40B4-BE49-F238E27FC236}">
                <a16:creationId xmlns:a16="http://schemas.microsoft.com/office/drawing/2014/main" id="{4DFB0D8B-897C-4A7E-A6EB-86E6A7B65875}"/>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3256" name="Rectangle 7">
            <a:extLst>
              <a:ext uri="{FF2B5EF4-FFF2-40B4-BE49-F238E27FC236}">
                <a16:creationId xmlns:a16="http://schemas.microsoft.com/office/drawing/2014/main" id="{DF2174DC-2B35-4105-8A38-731561EE3212}"/>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3257" name="Rectangle 8">
            <a:extLst>
              <a:ext uri="{FF2B5EF4-FFF2-40B4-BE49-F238E27FC236}">
                <a16:creationId xmlns:a16="http://schemas.microsoft.com/office/drawing/2014/main" id="{DC6039C8-383F-40F2-9A5B-3CF31BBF3853}"/>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62AC93-1849-4139-9D6F-3B9A4804CB9D}"/>
              </a:ext>
            </a:extLst>
          </p:cNvPr>
          <p:cNvSpPr>
            <a:spLocks noGrp="1"/>
          </p:cNvSpPr>
          <p:nvPr>
            <p:ph type="sldNum" sz="quarter" idx="10"/>
          </p:nvPr>
        </p:nvSpPr>
        <p:spPr/>
        <p:txBody>
          <a:bodyPr/>
          <a:lstStyle/>
          <a:p>
            <a:r>
              <a:rPr lang="en-US" altLang="en-US"/>
              <a:t>5.</a:t>
            </a:r>
            <a:fld id="{081D3571-E6C0-4FC4-9D72-EE6E85831B21}" type="slidenum">
              <a:rPr lang="en-US" altLang="en-US"/>
              <a:pPr/>
              <a:t>70</a:t>
            </a:fld>
            <a:endParaRPr lang="en-US" altLang="en-US"/>
          </a:p>
        </p:txBody>
      </p:sp>
      <p:sp>
        <p:nvSpPr>
          <p:cNvPr id="880642" name="Rectangle 2">
            <a:extLst>
              <a:ext uri="{FF2B5EF4-FFF2-40B4-BE49-F238E27FC236}">
                <a16:creationId xmlns:a16="http://schemas.microsoft.com/office/drawing/2014/main" id="{E4AF40B9-A3E6-47FA-ABF3-9FBA919B7C7C}"/>
              </a:ext>
            </a:extLst>
          </p:cNvPr>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a:t>Frequency Shift Keying</a:t>
            </a:r>
          </a:p>
        </p:txBody>
      </p:sp>
      <p:sp>
        <p:nvSpPr>
          <p:cNvPr id="880643" name="Rectangle 3">
            <a:extLst>
              <a:ext uri="{FF2B5EF4-FFF2-40B4-BE49-F238E27FC236}">
                <a16:creationId xmlns:a16="http://schemas.microsoft.com/office/drawing/2014/main" id="{59FDD84E-2FFC-4451-A426-60F498FC8A78}"/>
              </a:ext>
            </a:extLst>
          </p:cNvPr>
          <p:cNvSpPr>
            <a:spLocks noGrp="1" noChangeArrowheads="1"/>
          </p:cNvSpPr>
          <p:nvPr>
            <p:ph type="body" idx="1"/>
          </p:nvPr>
        </p:nvSpPr>
        <p:spPr bwMode="auto">
          <a:xfrm>
            <a:off x="1245703" y="1517373"/>
            <a:ext cx="9501809"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buFont typeface="Wingdings" panose="05000000000000000000" pitchFamily="2" charset="2"/>
              <a:buChar char="q"/>
            </a:pPr>
            <a:r>
              <a:rPr lang="en-US" altLang="en-US" dirty="0"/>
              <a:t>In frequency shift keying, the frequency of the carrier signal is varied to represent data.</a:t>
            </a:r>
          </a:p>
          <a:p>
            <a:pPr>
              <a:buFont typeface="Wingdings" panose="05000000000000000000" pitchFamily="2" charset="2"/>
              <a:buChar char="q"/>
            </a:pPr>
            <a:r>
              <a:rPr lang="en-US" altLang="en-US" dirty="0"/>
              <a:t>The digital data stream changes the frequency of the carrier signal, f</a:t>
            </a:r>
            <a:r>
              <a:rPr lang="en-US" altLang="en-US" baseline="-25000" dirty="0"/>
              <a:t>c</a:t>
            </a:r>
            <a:r>
              <a:rPr lang="en-US" altLang="en-US" dirty="0"/>
              <a:t>.</a:t>
            </a:r>
          </a:p>
          <a:p>
            <a:pPr>
              <a:buFont typeface="Wingdings" panose="05000000000000000000" pitchFamily="2" charset="2"/>
              <a:buChar char="q"/>
            </a:pPr>
            <a:r>
              <a:rPr lang="en-US" altLang="en-US" dirty="0"/>
              <a:t>For example, a “1” could be represented by f</a:t>
            </a:r>
            <a:r>
              <a:rPr lang="en-US" altLang="en-US" baseline="-25000" dirty="0"/>
              <a:t>1</a:t>
            </a:r>
            <a:r>
              <a:rPr lang="en-US" altLang="en-US" dirty="0"/>
              <a:t>=f</a:t>
            </a:r>
            <a:r>
              <a:rPr lang="en-US" altLang="en-US" baseline="-25000" dirty="0"/>
              <a:t>c</a:t>
            </a:r>
            <a:r>
              <a:rPr lang="en-US" altLang="en-US" dirty="0"/>
              <a:t> +</a:t>
            </a:r>
            <a:r>
              <a:rPr lang="en-US" altLang="en-US" dirty="0">
                <a:latin typeface="Symbol" panose="05050102010706020507" pitchFamily="18" charset="2"/>
                <a:sym typeface="Symbol" panose="05050102010706020507" pitchFamily="18" charset="2"/>
              </a:rPr>
              <a:t></a:t>
            </a:r>
            <a:r>
              <a:rPr lang="en-US" altLang="en-US" dirty="0"/>
              <a:t>f, and a “0” could be represented by f</a:t>
            </a:r>
            <a:r>
              <a:rPr lang="en-US" altLang="en-US" baseline="-25000" dirty="0"/>
              <a:t>2</a:t>
            </a:r>
            <a:r>
              <a:rPr lang="en-US" altLang="en-US" dirty="0"/>
              <a:t>=f</a:t>
            </a:r>
            <a:r>
              <a:rPr lang="en-US" altLang="en-US" baseline="-25000" dirty="0"/>
              <a:t>c</a:t>
            </a:r>
            <a:r>
              <a:rPr lang="en-US" altLang="en-US" dirty="0"/>
              <a:t>-</a:t>
            </a:r>
            <a:r>
              <a:rPr lang="en-US" altLang="en-US" dirty="0">
                <a:latin typeface="Symbol" panose="05050102010706020507" pitchFamily="18" charset="2"/>
                <a:sym typeface="Symbol" panose="05050102010706020507" pitchFamily="18" charset="2"/>
              </a:rPr>
              <a:t></a:t>
            </a:r>
            <a:r>
              <a:rPr lang="en-US" altLang="en-US" dirty="0"/>
              <a:t>f.</a:t>
            </a:r>
          </a:p>
        </p:txBody>
      </p:sp>
      <p:pic>
        <p:nvPicPr>
          <p:cNvPr id="5" name="Picture 7">
            <a:extLst>
              <a:ext uri="{FF2B5EF4-FFF2-40B4-BE49-F238E27FC236}">
                <a16:creationId xmlns:a16="http://schemas.microsoft.com/office/drawing/2014/main" id="{C8AB378E-D26A-4EA6-8BB5-B26D1BF138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6210"/>
          <a:stretch/>
        </p:blipFill>
        <p:spPr bwMode="auto">
          <a:xfrm>
            <a:off x="2060812" y="3684104"/>
            <a:ext cx="7438030" cy="25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a:extLst>
              <a:ext uri="{FF2B5EF4-FFF2-40B4-BE49-F238E27FC236}">
                <a16:creationId xmlns:a16="http://schemas.microsoft.com/office/drawing/2014/main" id="{118806DA-39F7-42CD-B153-1FB6E9FDC09B}"/>
              </a:ext>
            </a:extLst>
          </p:cNvPr>
          <p:cNvSpPr txBox="1">
            <a:spLocks noChangeArrowheads="1"/>
          </p:cNvSpPr>
          <p:nvPr/>
        </p:nvSpPr>
        <p:spPr bwMode="auto">
          <a:xfrm>
            <a:off x="3027293" y="6152486"/>
            <a:ext cx="476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5.6  </a:t>
            </a:r>
            <a:r>
              <a:rPr lang="en-US" altLang="en-US" sz="2000" i="1" dirty="0">
                <a:latin typeface="Times New Roman" panose="02020603050405020304" pitchFamily="18" charset="0"/>
              </a:rPr>
              <a:t>Binary frequency shift keying</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E90E26AC-C999-4542-91E6-B9DDBEDFE0F0}"/>
              </a:ext>
            </a:extLst>
          </p:cNvPr>
          <p:cNvSpPr>
            <a:spLocks noGrp="1"/>
          </p:cNvSpPr>
          <p:nvPr>
            <p:ph type="sldNum" sz="quarter" idx="10"/>
          </p:nvPr>
        </p:nvSpPr>
        <p:spPr/>
        <p:txBody>
          <a:bodyPr/>
          <a:lstStyle/>
          <a:p>
            <a:r>
              <a:rPr lang="en-US" altLang="en-US"/>
              <a:t>5.</a:t>
            </a:r>
            <a:fld id="{B1B7157D-B3C8-4FDF-9487-EE11721C5AF0}" type="slidenum">
              <a:rPr lang="en-US" altLang="en-US"/>
              <a:pPr/>
              <a:t>71</a:t>
            </a:fld>
            <a:endParaRPr lang="en-US" altLang="en-US"/>
          </a:p>
        </p:txBody>
      </p:sp>
      <p:sp>
        <p:nvSpPr>
          <p:cNvPr id="804866" name="Line 2">
            <a:extLst>
              <a:ext uri="{FF2B5EF4-FFF2-40B4-BE49-F238E27FC236}">
                <a16:creationId xmlns:a16="http://schemas.microsoft.com/office/drawing/2014/main" id="{59201438-90BE-4F7A-A7AC-CF3FB02935BA}"/>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4867" name="Line 3">
            <a:extLst>
              <a:ext uri="{FF2B5EF4-FFF2-40B4-BE49-F238E27FC236}">
                <a16:creationId xmlns:a16="http://schemas.microsoft.com/office/drawing/2014/main" id="{B3A3C397-9BAF-4E82-91E1-4A62DE42F757}"/>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4868" name="Text Box 4">
            <a:extLst>
              <a:ext uri="{FF2B5EF4-FFF2-40B4-BE49-F238E27FC236}">
                <a16:creationId xmlns:a16="http://schemas.microsoft.com/office/drawing/2014/main" id="{23875049-FF0E-45BB-AC50-25B811BC0CDB}"/>
              </a:ext>
            </a:extLst>
          </p:cNvPr>
          <p:cNvSpPr txBox="1">
            <a:spLocks noChangeArrowheads="1"/>
          </p:cNvSpPr>
          <p:nvPr/>
        </p:nvSpPr>
        <p:spPr bwMode="auto">
          <a:xfrm>
            <a:off x="1828801" y="762000"/>
            <a:ext cx="4152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5.7  </a:t>
            </a:r>
            <a:r>
              <a:rPr lang="en-US" altLang="en-US" sz="2000" i="1" dirty="0">
                <a:latin typeface="Times New Roman" panose="02020603050405020304" pitchFamily="18" charset="0"/>
              </a:rPr>
              <a:t>Implementation of BFSK</a:t>
            </a:r>
          </a:p>
        </p:txBody>
      </p:sp>
      <p:sp>
        <p:nvSpPr>
          <p:cNvPr id="804869" name="Line 5">
            <a:extLst>
              <a:ext uri="{FF2B5EF4-FFF2-40B4-BE49-F238E27FC236}">
                <a16:creationId xmlns:a16="http://schemas.microsoft.com/office/drawing/2014/main" id="{393BC671-5CD6-4D6C-9301-082E6D9E38B5}"/>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4870" name="Picture 6">
            <a:extLst>
              <a:ext uri="{FF2B5EF4-FFF2-40B4-BE49-F238E27FC236}">
                <a16:creationId xmlns:a16="http://schemas.microsoft.com/office/drawing/2014/main" id="{A2CB4FB5-3B1B-4C52-8B8F-356FD106A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6" y="2506664"/>
            <a:ext cx="8226425"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CEB7A1-7F49-4897-B1EC-9E9732B4FA1B}"/>
              </a:ext>
            </a:extLst>
          </p:cNvPr>
          <p:cNvSpPr>
            <a:spLocks noGrp="1"/>
          </p:cNvSpPr>
          <p:nvPr>
            <p:ph type="sldNum" sz="quarter" idx="10"/>
          </p:nvPr>
        </p:nvSpPr>
        <p:spPr/>
        <p:txBody>
          <a:bodyPr/>
          <a:lstStyle/>
          <a:p>
            <a:r>
              <a:rPr lang="en-US" altLang="en-US"/>
              <a:t>5.</a:t>
            </a:r>
            <a:fld id="{8FBE0F2B-2848-4BCA-983A-6BEFDCF21C23}" type="slidenum">
              <a:rPr lang="en-US" altLang="en-US"/>
              <a:pPr/>
              <a:t>72</a:t>
            </a:fld>
            <a:endParaRPr lang="en-US" altLang="en-US"/>
          </a:p>
        </p:txBody>
      </p:sp>
      <p:sp>
        <p:nvSpPr>
          <p:cNvPr id="885762" name="Rectangle 2">
            <a:extLst>
              <a:ext uri="{FF2B5EF4-FFF2-40B4-BE49-F238E27FC236}">
                <a16:creationId xmlns:a16="http://schemas.microsoft.com/office/drawing/2014/main" id="{98E9CB2F-100E-418A-91DA-96237B5F70F5}"/>
              </a:ext>
            </a:extLst>
          </p:cNvPr>
          <p:cNvSpPr>
            <a:spLocks noGrp="1" noChangeArrowheads="1"/>
          </p:cNvSpPr>
          <p:nvPr>
            <p:ph type="title"/>
          </p:nvPr>
        </p:nvSpPr>
        <p:spPr bwMode="auto">
          <a:xfrm>
            <a:off x="1162878" y="8382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Phase Shift </a:t>
            </a:r>
            <a:r>
              <a:rPr lang="en-US" altLang="en-US" dirty="0" err="1"/>
              <a:t>Keyeing</a:t>
            </a:r>
            <a:endParaRPr lang="en-US" altLang="en-US" dirty="0"/>
          </a:p>
        </p:txBody>
      </p:sp>
      <p:sp>
        <p:nvSpPr>
          <p:cNvPr id="885763" name="Rectangle 3">
            <a:extLst>
              <a:ext uri="{FF2B5EF4-FFF2-40B4-BE49-F238E27FC236}">
                <a16:creationId xmlns:a16="http://schemas.microsoft.com/office/drawing/2014/main" id="{D785FB03-195D-4814-95F8-CA28EF1CD382}"/>
              </a:ext>
            </a:extLst>
          </p:cNvPr>
          <p:cNvSpPr>
            <a:spLocks noGrp="1" noChangeArrowheads="1"/>
          </p:cNvSpPr>
          <p:nvPr>
            <p:ph type="body" idx="1"/>
          </p:nvPr>
        </p:nvSpPr>
        <p:spPr bwMode="auto">
          <a:xfrm>
            <a:off x="874643" y="1981200"/>
            <a:ext cx="9107557"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buFont typeface="Wingdings" panose="05000000000000000000" pitchFamily="2" charset="2"/>
              <a:buChar char="q"/>
            </a:pPr>
            <a:r>
              <a:rPr lang="en-US" altLang="en-US" dirty="0"/>
              <a:t>We vary the phase shift of the carrier signal to represent digital data.</a:t>
            </a:r>
          </a:p>
          <a:p>
            <a:pPr>
              <a:buFont typeface="Wingdings" panose="05000000000000000000" pitchFamily="2" charset="2"/>
              <a:buChar char="q"/>
            </a:pPr>
            <a:r>
              <a:rPr lang="en-US" altLang="en-US" dirty="0"/>
              <a:t>PSK is much more robust than ASK as it is not that vulnerable to noise, which changes amplitude of the signal.</a:t>
            </a:r>
          </a:p>
        </p:txBody>
      </p:sp>
      <p:pic>
        <p:nvPicPr>
          <p:cNvPr id="5" name="Picture 6">
            <a:extLst>
              <a:ext uri="{FF2B5EF4-FFF2-40B4-BE49-F238E27FC236}">
                <a16:creationId xmlns:a16="http://schemas.microsoft.com/office/drawing/2014/main" id="{C5F8FA58-54D0-40A4-B24C-80ED70C2D8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5926"/>
          <a:stretch/>
        </p:blipFill>
        <p:spPr bwMode="auto">
          <a:xfrm>
            <a:off x="2101200" y="3440947"/>
            <a:ext cx="7179278" cy="2460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55F486DB-04CA-45DB-904A-9884AA01F9F0}"/>
              </a:ext>
            </a:extLst>
          </p:cNvPr>
          <p:cNvSpPr>
            <a:spLocks noGrp="1"/>
          </p:cNvSpPr>
          <p:nvPr>
            <p:ph type="sldNum" sz="quarter" idx="10"/>
          </p:nvPr>
        </p:nvSpPr>
        <p:spPr/>
        <p:txBody>
          <a:bodyPr/>
          <a:lstStyle/>
          <a:p>
            <a:r>
              <a:rPr lang="en-US" altLang="en-US"/>
              <a:t>5.</a:t>
            </a:r>
            <a:fld id="{0EC1A4ED-F962-42C2-B710-06F8E7C9667C}" type="slidenum">
              <a:rPr lang="en-US" altLang="en-US"/>
              <a:pPr/>
              <a:t>73</a:t>
            </a:fld>
            <a:endParaRPr lang="en-US" altLang="en-US"/>
          </a:p>
        </p:txBody>
      </p:sp>
      <p:sp>
        <p:nvSpPr>
          <p:cNvPr id="807938" name="Line 2">
            <a:extLst>
              <a:ext uri="{FF2B5EF4-FFF2-40B4-BE49-F238E27FC236}">
                <a16:creationId xmlns:a16="http://schemas.microsoft.com/office/drawing/2014/main" id="{DFAAC754-1649-49F6-8784-15C34235C743}"/>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7939" name="Line 3">
            <a:extLst>
              <a:ext uri="{FF2B5EF4-FFF2-40B4-BE49-F238E27FC236}">
                <a16:creationId xmlns:a16="http://schemas.microsoft.com/office/drawing/2014/main" id="{6821544D-4170-468B-A7EE-7A8414CD2F3A}"/>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7940" name="Text Box 4">
            <a:extLst>
              <a:ext uri="{FF2B5EF4-FFF2-40B4-BE49-F238E27FC236}">
                <a16:creationId xmlns:a16="http://schemas.microsoft.com/office/drawing/2014/main" id="{5A36C7DD-2247-4256-9C09-3AFB1A52B7F1}"/>
              </a:ext>
            </a:extLst>
          </p:cNvPr>
          <p:cNvSpPr txBox="1">
            <a:spLocks noChangeArrowheads="1"/>
          </p:cNvSpPr>
          <p:nvPr/>
        </p:nvSpPr>
        <p:spPr bwMode="auto">
          <a:xfrm>
            <a:off x="1828800" y="762000"/>
            <a:ext cx="43059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5.10  </a:t>
            </a:r>
            <a:r>
              <a:rPr lang="en-US" altLang="en-US" sz="2000" i="1" dirty="0">
                <a:latin typeface="Times New Roman" panose="02020603050405020304" pitchFamily="18" charset="0"/>
              </a:rPr>
              <a:t>Implementation of BPSK</a:t>
            </a:r>
          </a:p>
        </p:txBody>
      </p:sp>
      <p:sp>
        <p:nvSpPr>
          <p:cNvPr id="807941" name="Line 5">
            <a:extLst>
              <a:ext uri="{FF2B5EF4-FFF2-40B4-BE49-F238E27FC236}">
                <a16:creationId xmlns:a16="http://schemas.microsoft.com/office/drawing/2014/main" id="{2CCAF68E-D1C4-419F-8B2A-EA168B3713C5}"/>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7943" name="Picture 7">
            <a:extLst>
              <a:ext uri="{FF2B5EF4-FFF2-40B4-BE49-F238E27FC236}">
                <a16:creationId xmlns:a16="http://schemas.microsoft.com/office/drawing/2014/main" id="{E55F4A1E-969E-431B-8849-B3707C2D34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712" y="1689100"/>
            <a:ext cx="8080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FA402565-C31E-4F9D-9970-0C6160BCCEA4}"/>
              </a:ext>
            </a:extLst>
          </p:cNvPr>
          <p:cNvSpPr txBox="1"/>
          <p:nvPr/>
        </p:nvSpPr>
        <p:spPr>
          <a:xfrm>
            <a:off x="1542222" y="4792927"/>
            <a:ext cx="9488555" cy="1200329"/>
          </a:xfrm>
          <a:prstGeom prst="rect">
            <a:avLst/>
          </a:prstGeom>
          <a:noFill/>
        </p:spPr>
        <p:txBody>
          <a:bodyPr wrap="square">
            <a:spAutoFit/>
          </a:bodyPr>
          <a:lstStyle/>
          <a:p>
            <a:pPr algn="l"/>
            <a:r>
              <a:rPr lang="en-US" sz="2400" b="0" i="0" u="none" strike="noStrike" baseline="0" dirty="0">
                <a:latin typeface="Times New Roman" panose="02020603050405020304" pitchFamily="18" charset="0"/>
              </a:rPr>
              <a:t>The implementation of BPSK is as simple as that for ASK. The reason is that the signal element with phase 180° can be seen as the complement of the signal element with phase 0°.</a:t>
            </a:r>
            <a:endParaRPr 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F590D2-A921-4D3C-B0D7-825356C8B89B}"/>
              </a:ext>
            </a:extLst>
          </p:cNvPr>
          <p:cNvSpPr>
            <a:spLocks noGrp="1"/>
          </p:cNvSpPr>
          <p:nvPr>
            <p:ph type="sldNum" sz="quarter" idx="10"/>
          </p:nvPr>
        </p:nvSpPr>
        <p:spPr/>
        <p:txBody>
          <a:bodyPr/>
          <a:lstStyle/>
          <a:p>
            <a:r>
              <a:rPr lang="en-US" altLang="en-US"/>
              <a:t>5.</a:t>
            </a:r>
            <a:fld id="{AF4600A8-7300-4FD4-A604-A41809EA9117}" type="slidenum">
              <a:rPr lang="en-US" altLang="en-US"/>
              <a:pPr/>
              <a:t>74</a:t>
            </a:fld>
            <a:endParaRPr lang="en-US" altLang="en-US"/>
          </a:p>
        </p:txBody>
      </p:sp>
      <p:sp>
        <p:nvSpPr>
          <p:cNvPr id="886786" name="Rectangle 2">
            <a:extLst>
              <a:ext uri="{FF2B5EF4-FFF2-40B4-BE49-F238E27FC236}">
                <a16:creationId xmlns:a16="http://schemas.microsoft.com/office/drawing/2014/main" id="{C8E620A9-5384-443A-9C7C-DCED58C44F2F}"/>
              </a:ext>
            </a:extLst>
          </p:cNvPr>
          <p:cNvSpPr>
            <a:spLocks noGrp="1" noChangeArrowheads="1"/>
          </p:cNvSpPr>
          <p:nvPr>
            <p:ph type="title"/>
          </p:nvPr>
        </p:nvSpPr>
        <p:spPr bwMode="auto">
          <a:xfrm>
            <a:off x="1378225" y="940904"/>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4000" dirty="0"/>
              <a:t>Quadrature PSK</a:t>
            </a:r>
            <a:endParaRPr lang="en-US" altLang="en-US" dirty="0"/>
          </a:p>
        </p:txBody>
      </p:sp>
      <p:sp>
        <p:nvSpPr>
          <p:cNvPr id="886787" name="Rectangle 3">
            <a:extLst>
              <a:ext uri="{FF2B5EF4-FFF2-40B4-BE49-F238E27FC236}">
                <a16:creationId xmlns:a16="http://schemas.microsoft.com/office/drawing/2014/main" id="{7FF0133D-E9E3-480B-91C7-60AF53B93377}"/>
              </a:ext>
            </a:extLst>
          </p:cNvPr>
          <p:cNvSpPr>
            <a:spLocks noGrp="1" noChangeArrowheads="1"/>
          </p:cNvSpPr>
          <p:nvPr>
            <p:ph type="body" idx="1"/>
          </p:nvPr>
        </p:nvSpPr>
        <p:spPr bwMode="auto">
          <a:xfrm>
            <a:off x="1378225" y="1802296"/>
            <a:ext cx="943555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2500" lnSpcReduction="10000"/>
          </a:bodyPr>
          <a:lstStyle/>
          <a:p>
            <a:pPr>
              <a:buFont typeface="Wingdings" panose="05000000000000000000" pitchFamily="2" charset="2"/>
              <a:buChar char="q"/>
            </a:pPr>
            <a:r>
              <a:rPr lang="en-US" altLang="en-US" sz="2800" dirty="0"/>
              <a:t>The simplicity of BPSK enticed designers to use 2 bits at a time in each signal element, thereby decreasing the baud rate and eventually the required bandwidth.</a:t>
            </a:r>
          </a:p>
          <a:p>
            <a:pPr>
              <a:buFont typeface="Wingdings" panose="05000000000000000000" pitchFamily="2" charset="2"/>
              <a:buChar char="q"/>
            </a:pPr>
            <a:r>
              <a:rPr lang="en-US" altLang="en-US" sz="2800" dirty="0"/>
              <a:t>To increase the bit rate, we can code 2 or more bits onto one signal element.</a:t>
            </a:r>
          </a:p>
          <a:p>
            <a:pPr>
              <a:buFont typeface="Wingdings" panose="05000000000000000000" pitchFamily="2" charset="2"/>
              <a:buChar char="q"/>
            </a:pPr>
            <a:r>
              <a:rPr lang="en-US" altLang="en-US" sz="2800" dirty="0"/>
              <a:t>In QPSK, we parallelize the bit stream so that every two incoming bits are split up and PSK a carrier frequency. One carrier frequency is phase shifted 90</a:t>
            </a:r>
            <a:r>
              <a:rPr lang="en-US" altLang="en-US" sz="2800" baseline="30000" dirty="0"/>
              <a:t>o</a:t>
            </a:r>
            <a:r>
              <a:rPr lang="en-US" altLang="en-US" sz="2800" dirty="0"/>
              <a:t> from the other - in quadrature.</a:t>
            </a:r>
          </a:p>
          <a:p>
            <a:pPr>
              <a:buFont typeface="Wingdings" panose="05000000000000000000" pitchFamily="2" charset="2"/>
              <a:buChar char="q"/>
            </a:pPr>
            <a:r>
              <a:rPr lang="en-US" altLang="en-US" sz="2800" dirty="0"/>
              <a:t>The two </a:t>
            </a:r>
            <a:r>
              <a:rPr lang="en-US" altLang="en-US" sz="2800" dirty="0" err="1"/>
              <a:t>PSKed</a:t>
            </a:r>
            <a:r>
              <a:rPr lang="en-US" altLang="en-US" sz="2800" dirty="0"/>
              <a:t> signals are then added to produce one of 4 signal elements. L = 4 here.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E84C6853-561C-4A32-89D0-AD14121832C7}"/>
              </a:ext>
            </a:extLst>
          </p:cNvPr>
          <p:cNvSpPr>
            <a:spLocks noGrp="1"/>
          </p:cNvSpPr>
          <p:nvPr>
            <p:ph type="sldNum" sz="quarter" idx="10"/>
          </p:nvPr>
        </p:nvSpPr>
        <p:spPr/>
        <p:txBody>
          <a:bodyPr/>
          <a:lstStyle/>
          <a:p>
            <a:r>
              <a:rPr lang="en-US" altLang="en-US"/>
              <a:t>5.</a:t>
            </a:r>
            <a:fld id="{4884AAB2-7989-448E-A971-644FE90048E8}" type="slidenum">
              <a:rPr lang="en-US" altLang="en-US"/>
              <a:pPr/>
              <a:t>75</a:t>
            </a:fld>
            <a:endParaRPr lang="en-US" altLang="en-US"/>
          </a:p>
        </p:txBody>
      </p:sp>
      <p:sp>
        <p:nvSpPr>
          <p:cNvPr id="808962" name="Line 2">
            <a:extLst>
              <a:ext uri="{FF2B5EF4-FFF2-40B4-BE49-F238E27FC236}">
                <a16:creationId xmlns:a16="http://schemas.microsoft.com/office/drawing/2014/main" id="{F7B074AB-85D5-495F-8655-90E34436E286}"/>
              </a:ext>
            </a:extLst>
          </p:cNvPr>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8963" name="Line 3">
            <a:extLst>
              <a:ext uri="{FF2B5EF4-FFF2-40B4-BE49-F238E27FC236}">
                <a16:creationId xmlns:a16="http://schemas.microsoft.com/office/drawing/2014/main" id="{93845424-9288-464E-91B2-CE2F90603DC0}"/>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8964" name="Text Box 4">
            <a:extLst>
              <a:ext uri="{FF2B5EF4-FFF2-40B4-BE49-F238E27FC236}">
                <a16:creationId xmlns:a16="http://schemas.microsoft.com/office/drawing/2014/main" id="{556963F0-32B2-43C4-B9C5-97FB7B4D579A}"/>
              </a:ext>
            </a:extLst>
          </p:cNvPr>
          <p:cNvSpPr txBox="1">
            <a:spLocks noChangeArrowheads="1"/>
          </p:cNvSpPr>
          <p:nvPr/>
        </p:nvSpPr>
        <p:spPr bwMode="auto">
          <a:xfrm>
            <a:off x="1828800" y="304800"/>
            <a:ext cx="491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5.11  </a:t>
            </a:r>
            <a:r>
              <a:rPr lang="en-US" altLang="en-US" sz="2000" i="1">
                <a:latin typeface="Times New Roman" panose="02020603050405020304" pitchFamily="18" charset="0"/>
              </a:rPr>
              <a:t>QPSK and its implementation</a:t>
            </a:r>
          </a:p>
        </p:txBody>
      </p:sp>
      <p:sp>
        <p:nvSpPr>
          <p:cNvPr id="808965" name="Line 5">
            <a:extLst>
              <a:ext uri="{FF2B5EF4-FFF2-40B4-BE49-F238E27FC236}">
                <a16:creationId xmlns:a16="http://schemas.microsoft.com/office/drawing/2014/main" id="{B3B13E4C-9598-4FC5-BFFC-99D4CB6FED5E}"/>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8967" name="Picture 7">
            <a:extLst>
              <a:ext uri="{FF2B5EF4-FFF2-40B4-BE49-F238E27FC236}">
                <a16:creationId xmlns:a16="http://schemas.microsoft.com/office/drawing/2014/main" id="{E5AFB09F-A1C6-4783-8E10-872BA64D5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43001"/>
            <a:ext cx="8541026" cy="491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C6279914-8DE6-41E3-B659-0CBCF5AB5EB9}"/>
              </a:ext>
            </a:extLst>
          </p:cNvPr>
          <p:cNvSpPr txBox="1"/>
          <p:nvPr/>
        </p:nvSpPr>
        <p:spPr>
          <a:xfrm>
            <a:off x="344557" y="2769704"/>
            <a:ext cx="1331843" cy="369332"/>
          </a:xfrm>
          <a:prstGeom prst="rect">
            <a:avLst/>
          </a:prstGeom>
          <a:noFill/>
        </p:spPr>
        <p:txBody>
          <a:bodyPr wrap="square" rtlCol="0">
            <a:spAutoFit/>
          </a:bodyPr>
          <a:lstStyle/>
          <a:p>
            <a:r>
              <a:rPr lang="en-US" dirty="0"/>
              <a:t>Modulator 1</a:t>
            </a:r>
          </a:p>
        </p:txBody>
      </p:sp>
      <p:sp>
        <p:nvSpPr>
          <p:cNvPr id="9" name="TextBox 8">
            <a:extLst>
              <a:ext uri="{FF2B5EF4-FFF2-40B4-BE49-F238E27FC236}">
                <a16:creationId xmlns:a16="http://schemas.microsoft.com/office/drawing/2014/main" id="{F925B0AD-98A0-446F-B538-15FE04A0567F}"/>
              </a:ext>
            </a:extLst>
          </p:cNvPr>
          <p:cNvSpPr txBox="1"/>
          <p:nvPr/>
        </p:nvSpPr>
        <p:spPr>
          <a:xfrm>
            <a:off x="245166" y="4809673"/>
            <a:ext cx="1331843" cy="369332"/>
          </a:xfrm>
          <a:prstGeom prst="rect">
            <a:avLst/>
          </a:prstGeom>
          <a:noFill/>
        </p:spPr>
        <p:txBody>
          <a:bodyPr wrap="square" rtlCol="0">
            <a:spAutoFit/>
          </a:bodyPr>
          <a:lstStyle/>
          <a:p>
            <a:r>
              <a:rPr lang="en-US" dirty="0"/>
              <a:t>Modulator 2</a:t>
            </a:r>
          </a:p>
        </p:txBody>
      </p:sp>
      <p:sp>
        <p:nvSpPr>
          <p:cNvPr id="10" name="TextBox 9">
            <a:extLst>
              <a:ext uri="{FF2B5EF4-FFF2-40B4-BE49-F238E27FC236}">
                <a16:creationId xmlns:a16="http://schemas.microsoft.com/office/drawing/2014/main" id="{EE43C018-7F5B-4E32-97A9-0586DEE7626D}"/>
              </a:ext>
            </a:extLst>
          </p:cNvPr>
          <p:cNvSpPr txBox="1"/>
          <p:nvPr/>
        </p:nvSpPr>
        <p:spPr>
          <a:xfrm>
            <a:off x="294861" y="5463207"/>
            <a:ext cx="1331843" cy="646331"/>
          </a:xfrm>
          <a:prstGeom prst="rect">
            <a:avLst/>
          </a:prstGeom>
          <a:noFill/>
        </p:spPr>
        <p:txBody>
          <a:bodyPr wrap="square" rtlCol="0">
            <a:spAutoFit/>
          </a:bodyPr>
          <a:lstStyle/>
          <a:p>
            <a:r>
              <a:rPr lang="en-US" dirty="0"/>
              <a:t>Composite Signal</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4A5D78-2A4D-40F2-9B77-2B852BF7E6A9}"/>
              </a:ext>
            </a:extLst>
          </p:cNvPr>
          <p:cNvSpPr>
            <a:spLocks noGrp="1"/>
          </p:cNvSpPr>
          <p:nvPr>
            <p:ph type="sldNum" sz="quarter" idx="10"/>
          </p:nvPr>
        </p:nvSpPr>
        <p:spPr/>
        <p:txBody>
          <a:bodyPr/>
          <a:lstStyle/>
          <a:p>
            <a:r>
              <a:rPr lang="en-US" altLang="en-US"/>
              <a:t>5.</a:t>
            </a:r>
            <a:fld id="{6404B7B7-15FE-4CCA-B068-D420B535E8C2}" type="slidenum">
              <a:rPr lang="en-US" altLang="en-US"/>
              <a:pPr/>
              <a:t>76</a:t>
            </a:fld>
            <a:endParaRPr lang="en-US" altLang="en-US"/>
          </a:p>
        </p:txBody>
      </p:sp>
      <p:sp>
        <p:nvSpPr>
          <p:cNvPr id="887810" name="Rectangle 2">
            <a:extLst>
              <a:ext uri="{FF2B5EF4-FFF2-40B4-BE49-F238E27FC236}">
                <a16:creationId xmlns:a16="http://schemas.microsoft.com/office/drawing/2014/main" id="{8AED15C4-28FE-42CE-AF1E-70330BCC486E}"/>
              </a:ext>
            </a:extLst>
          </p:cNvPr>
          <p:cNvSpPr>
            <a:spLocks noGrp="1" noChangeArrowheads="1"/>
          </p:cNvSpPr>
          <p:nvPr>
            <p:ph type="title"/>
          </p:nvPr>
        </p:nvSpPr>
        <p:spPr bwMode="auto">
          <a:xfrm>
            <a:off x="1391478" y="886239"/>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Constellation Diagrams</a:t>
            </a:r>
          </a:p>
        </p:txBody>
      </p:sp>
      <p:sp>
        <p:nvSpPr>
          <p:cNvPr id="887811" name="Rectangle 3">
            <a:extLst>
              <a:ext uri="{FF2B5EF4-FFF2-40B4-BE49-F238E27FC236}">
                <a16:creationId xmlns:a16="http://schemas.microsoft.com/office/drawing/2014/main" id="{428B6423-E209-4137-996D-C67A7126E74D}"/>
              </a:ext>
            </a:extLst>
          </p:cNvPr>
          <p:cNvSpPr>
            <a:spLocks noGrp="1" noChangeArrowheads="1"/>
          </p:cNvSpPr>
          <p:nvPr>
            <p:ph type="body" idx="1"/>
          </p:nvPr>
        </p:nvSpPr>
        <p:spPr bwMode="auto">
          <a:xfrm>
            <a:off x="1391478" y="1752600"/>
            <a:ext cx="8590722"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buFont typeface="Wingdings" panose="05000000000000000000" pitchFamily="2" charset="2"/>
              <a:buChar char="q"/>
            </a:pPr>
            <a:r>
              <a:rPr lang="en-US" altLang="en-US" dirty="0"/>
              <a:t>A constellation diagram helps us to define the amplitude and phase of a signal when we are using two carriers, one in quadrature of the other.</a:t>
            </a:r>
          </a:p>
          <a:p>
            <a:pPr>
              <a:buFont typeface="Wingdings" panose="05000000000000000000" pitchFamily="2" charset="2"/>
              <a:buChar char="q"/>
            </a:pPr>
            <a:r>
              <a:rPr lang="en-US" altLang="en-US" dirty="0"/>
              <a:t>The X-axis represents the in-phase carrier, and the Y-axis represents quadrature carrier.</a:t>
            </a:r>
          </a:p>
        </p:txBody>
      </p:sp>
      <p:pic>
        <p:nvPicPr>
          <p:cNvPr id="5" name="Picture 6">
            <a:extLst>
              <a:ext uri="{FF2B5EF4-FFF2-40B4-BE49-F238E27FC236}">
                <a16:creationId xmlns:a16="http://schemas.microsoft.com/office/drawing/2014/main" id="{60E2AD31-5338-4652-9869-27CA6A65E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937" y="3429000"/>
            <a:ext cx="4861803" cy="2878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a:extLst>
              <a:ext uri="{FF2B5EF4-FFF2-40B4-BE49-F238E27FC236}">
                <a16:creationId xmlns:a16="http://schemas.microsoft.com/office/drawing/2014/main" id="{BC05A88B-D2F0-427D-8F55-7D7BDD57C8D5}"/>
              </a:ext>
            </a:extLst>
          </p:cNvPr>
          <p:cNvSpPr txBox="1">
            <a:spLocks noChangeArrowheads="1"/>
          </p:cNvSpPr>
          <p:nvPr/>
        </p:nvSpPr>
        <p:spPr bwMode="auto">
          <a:xfrm>
            <a:off x="2698129" y="6172200"/>
            <a:ext cx="5470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5.12  </a:t>
            </a:r>
            <a:r>
              <a:rPr lang="en-US" altLang="en-US" sz="2000" i="1" dirty="0">
                <a:latin typeface="Times New Roman" panose="02020603050405020304" pitchFamily="18" charset="0"/>
              </a:rPr>
              <a:t>Concept of a constellation diagram</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a:extLst>
              <a:ext uri="{FF2B5EF4-FFF2-40B4-BE49-F238E27FC236}">
                <a16:creationId xmlns:a16="http://schemas.microsoft.com/office/drawing/2014/main" id="{A7B53A0B-5A27-4E5D-9B89-8A837901953D}"/>
              </a:ext>
            </a:extLst>
          </p:cNvPr>
          <p:cNvSpPr>
            <a:spLocks noGrp="1"/>
          </p:cNvSpPr>
          <p:nvPr>
            <p:ph type="sldNum" sz="quarter" idx="10"/>
          </p:nvPr>
        </p:nvSpPr>
        <p:spPr/>
        <p:txBody>
          <a:bodyPr/>
          <a:lstStyle/>
          <a:p>
            <a:r>
              <a:rPr lang="en-US" altLang="en-US"/>
              <a:t>5.</a:t>
            </a:r>
            <a:fld id="{5A1473B4-DF34-4BCD-88E1-BF742240F1D3}" type="slidenum">
              <a:rPr lang="en-US" altLang="en-US"/>
              <a:pPr/>
              <a:t>77</a:t>
            </a:fld>
            <a:endParaRPr lang="en-US" altLang="en-US"/>
          </a:p>
        </p:txBody>
      </p:sp>
      <p:sp>
        <p:nvSpPr>
          <p:cNvPr id="831490" name="Rectangle 2">
            <a:extLst>
              <a:ext uri="{FF2B5EF4-FFF2-40B4-BE49-F238E27FC236}">
                <a16:creationId xmlns:a16="http://schemas.microsoft.com/office/drawing/2014/main" id="{52E81D3F-2EA1-4369-B399-0F4F2875C566}"/>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1" name="Rectangle 3">
            <a:extLst>
              <a:ext uri="{FF2B5EF4-FFF2-40B4-BE49-F238E27FC236}">
                <a16:creationId xmlns:a16="http://schemas.microsoft.com/office/drawing/2014/main" id="{B36A1CEA-31D2-4BCB-B5C4-876EFF137A93}"/>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2" name="Rectangle 4">
            <a:extLst>
              <a:ext uri="{FF2B5EF4-FFF2-40B4-BE49-F238E27FC236}">
                <a16:creationId xmlns:a16="http://schemas.microsoft.com/office/drawing/2014/main" id="{E7396D75-C080-4FEB-B7E9-81940A875D70}"/>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3" name="Rectangle 5">
            <a:extLst>
              <a:ext uri="{FF2B5EF4-FFF2-40B4-BE49-F238E27FC236}">
                <a16:creationId xmlns:a16="http://schemas.microsoft.com/office/drawing/2014/main" id="{7D24466A-4E24-4D20-8F08-5828BA44FAA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4" name="Rectangle 6">
            <a:extLst>
              <a:ext uri="{FF2B5EF4-FFF2-40B4-BE49-F238E27FC236}">
                <a16:creationId xmlns:a16="http://schemas.microsoft.com/office/drawing/2014/main" id="{F262AF3E-013C-40F4-8076-BABE30458B0A}"/>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5" name="Rectangle 7">
            <a:extLst>
              <a:ext uri="{FF2B5EF4-FFF2-40B4-BE49-F238E27FC236}">
                <a16:creationId xmlns:a16="http://schemas.microsoft.com/office/drawing/2014/main" id="{C75C600D-9CE1-41FF-88EC-DDBCA50498DE}"/>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6" name="Rectangle 8">
            <a:extLst>
              <a:ext uri="{FF2B5EF4-FFF2-40B4-BE49-F238E27FC236}">
                <a16:creationId xmlns:a16="http://schemas.microsoft.com/office/drawing/2014/main" id="{EF2214B0-F31C-401A-B4C2-0E66761F489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500" name="Rectangle 12">
            <a:extLst>
              <a:ext uri="{FF2B5EF4-FFF2-40B4-BE49-F238E27FC236}">
                <a16:creationId xmlns:a16="http://schemas.microsoft.com/office/drawing/2014/main" id="{7F709F4D-A4DB-4141-BCA4-F95A55249786}"/>
              </a:ext>
            </a:extLst>
          </p:cNvPr>
          <p:cNvSpPr>
            <a:spLocks noChangeArrowheads="1"/>
          </p:cNvSpPr>
          <p:nvPr/>
        </p:nvSpPr>
        <p:spPr bwMode="auto">
          <a:xfrm>
            <a:off x="2727325" y="0"/>
            <a:ext cx="13067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5.8</a:t>
            </a:r>
          </a:p>
        </p:txBody>
      </p:sp>
      <p:sp>
        <p:nvSpPr>
          <p:cNvPr id="831501" name="Rectangle 13">
            <a:extLst>
              <a:ext uri="{FF2B5EF4-FFF2-40B4-BE49-F238E27FC236}">
                <a16:creationId xmlns:a16="http://schemas.microsoft.com/office/drawing/2014/main" id="{27573896-D9EF-4839-8C6C-A6126EE9E403}"/>
              </a:ext>
            </a:extLst>
          </p:cNvPr>
          <p:cNvSpPr>
            <a:spLocks noChangeArrowheads="1"/>
          </p:cNvSpPr>
          <p:nvPr/>
        </p:nvSpPr>
        <p:spPr bwMode="auto">
          <a:xfrm>
            <a:off x="1752600" y="14478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Show the constellation diagrams for an ASK (OOK), BPSK, and QPSK signals.</a:t>
            </a:r>
          </a:p>
        </p:txBody>
      </p:sp>
      <p:sp>
        <p:nvSpPr>
          <p:cNvPr id="831502" name="Rectangle 14">
            <a:extLst>
              <a:ext uri="{FF2B5EF4-FFF2-40B4-BE49-F238E27FC236}">
                <a16:creationId xmlns:a16="http://schemas.microsoft.com/office/drawing/2014/main" id="{951ACE4E-8760-4E5D-8110-325D62F538B6}"/>
              </a:ext>
            </a:extLst>
          </p:cNvPr>
          <p:cNvSpPr>
            <a:spLocks noChangeArrowheads="1"/>
          </p:cNvSpPr>
          <p:nvPr/>
        </p:nvSpPr>
        <p:spPr bwMode="auto">
          <a:xfrm>
            <a:off x="1752600" y="32766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dirty="0">
                <a:solidFill>
                  <a:schemeClr val="hlink"/>
                </a:solidFill>
                <a:latin typeface="Times New Roman" panose="02020603050405020304" pitchFamily="18" charset="0"/>
              </a:rPr>
              <a:t>Solution</a:t>
            </a:r>
          </a:p>
          <a:p>
            <a:r>
              <a:rPr lang="en-US" altLang="en-US" sz="2800" i="1" dirty="0">
                <a:latin typeface="Times" panose="02020603050405020304" pitchFamily="18" charset="0"/>
              </a:rPr>
              <a:t>Figure 5.13 shows the three constellation diagrams.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4DE0608E-3EB5-4A22-B6F0-B4CBFCAA6721}"/>
              </a:ext>
            </a:extLst>
          </p:cNvPr>
          <p:cNvSpPr>
            <a:spLocks noGrp="1"/>
          </p:cNvSpPr>
          <p:nvPr>
            <p:ph type="sldNum" sz="quarter" idx="10"/>
          </p:nvPr>
        </p:nvSpPr>
        <p:spPr/>
        <p:txBody>
          <a:bodyPr/>
          <a:lstStyle/>
          <a:p>
            <a:r>
              <a:rPr lang="en-US" altLang="en-US"/>
              <a:t>5.</a:t>
            </a:r>
            <a:fld id="{B3222693-8AB9-4F04-945A-B6B0C7F3E23C}" type="slidenum">
              <a:rPr lang="en-US" altLang="en-US"/>
              <a:pPr/>
              <a:t>78</a:t>
            </a:fld>
            <a:endParaRPr lang="en-US" altLang="en-US"/>
          </a:p>
        </p:txBody>
      </p:sp>
      <p:sp>
        <p:nvSpPr>
          <p:cNvPr id="811010" name="Line 2">
            <a:extLst>
              <a:ext uri="{FF2B5EF4-FFF2-40B4-BE49-F238E27FC236}">
                <a16:creationId xmlns:a16="http://schemas.microsoft.com/office/drawing/2014/main" id="{00620FF7-A251-4769-AD8D-7DA3A02DEA2B}"/>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1011" name="Line 3">
            <a:extLst>
              <a:ext uri="{FF2B5EF4-FFF2-40B4-BE49-F238E27FC236}">
                <a16:creationId xmlns:a16="http://schemas.microsoft.com/office/drawing/2014/main" id="{471955BC-ECE6-4F14-9879-B05328A00A16}"/>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1012" name="Text Box 4">
            <a:extLst>
              <a:ext uri="{FF2B5EF4-FFF2-40B4-BE49-F238E27FC236}">
                <a16:creationId xmlns:a16="http://schemas.microsoft.com/office/drawing/2014/main" id="{4AAA9FDC-6CE9-4666-9E48-B8C8D9D7258F}"/>
              </a:ext>
            </a:extLst>
          </p:cNvPr>
          <p:cNvSpPr txBox="1">
            <a:spLocks noChangeArrowheads="1"/>
          </p:cNvSpPr>
          <p:nvPr/>
        </p:nvSpPr>
        <p:spPr bwMode="auto">
          <a:xfrm>
            <a:off x="1828800" y="762000"/>
            <a:ext cx="486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5.13  </a:t>
            </a:r>
            <a:r>
              <a:rPr lang="en-US" altLang="en-US" sz="2000" i="1">
                <a:latin typeface="Times New Roman" panose="02020603050405020304" pitchFamily="18" charset="0"/>
              </a:rPr>
              <a:t>Three constellation diagrams</a:t>
            </a:r>
          </a:p>
        </p:txBody>
      </p:sp>
      <p:sp>
        <p:nvSpPr>
          <p:cNvPr id="811013" name="Line 5">
            <a:extLst>
              <a:ext uri="{FF2B5EF4-FFF2-40B4-BE49-F238E27FC236}">
                <a16:creationId xmlns:a16="http://schemas.microsoft.com/office/drawing/2014/main" id="{2E355BF8-5209-45BB-9DDC-9EC863456905}"/>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1014" name="Picture 6">
            <a:extLst>
              <a:ext uri="{FF2B5EF4-FFF2-40B4-BE49-F238E27FC236}">
                <a16:creationId xmlns:a16="http://schemas.microsoft.com/office/drawing/2014/main" id="{A011CA6E-8B9F-4CD1-A587-07311D124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664" y="2705100"/>
            <a:ext cx="8135937"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F6C0261B-D412-446B-9E00-0EFEAF4E47F4}"/>
              </a:ext>
            </a:extLst>
          </p:cNvPr>
          <p:cNvSpPr>
            <a:spLocks noGrp="1"/>
          </p:cNvSpPr>
          <p:nvPr>
            <p:ph type="sldNum" sz="quarter" idx="10"/>
          </p:nvPr>
        </p:nvSpPr>
        <p:spPr/>
        <p:txBody>
          <a:bodyPr/>
          <a:lstStyle/>
          <a:p>
            <a:r>
              <a:rPr lang="en-US" altLang="en-US"/>
              <a:t>5.</a:t>
            </a:r>
            <a:fld id="{CADA74C3-43EC-4356-9030-77C73674CF9A}" type="slidenum">
              <a:rPr lang="en-US" altLang="en-US"/>
              <a:pPr/>
              <a:t>79</a:t>
            </a:fld>
            <a:endParaRPr lang="en-US" altLang="en-US"/>
          </a:p>
        </p:txBody>
      </p:sp>
      <p:sp>
        <p:nvSpPr>
          <p:cNvPr id="812034" name="Line 2">
            <a:extLst>
              <a:ext uri="{FF2B5EF4-FFF2-40B4-BE49-F238E27FC236}">
                <a16:creationId xmlns:a16="http://schemas.microsoft.com/office/drawing/2014/main" id="{45032FB3-EF09-4DD4-A9DB-108967F33AE6}"/>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35" name="Line 3">
            <a:extLst>
              <a:ext uri="{FF2B5EF4-FFF2-40B4-BE49-F238E27FC236}">
                <a16:creationId xmlns:a16="http://schemas.microsoft.com/office/drawing/2014/main" id="{02864DBF-5321-4736-9918-27D57BB27EFA}"/>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36" name="Text Box 4">
            <a:extLst>
              <a:ext uri="{FF2B5EF4-FFF2-40B4-BE49-F238E27FC236}">
                <a16:creationId xmlns:a16="http://schemas.microsoft.com/office/drawing/2014/main" id="{9B30E8CB-9527-45EE-83BF-0CEEFF805627}"/>
              </a:ext>
            </a:extLst>
          </p:cNvPr>
          <p:cNvSpPr txBox="1">
            <a:spLocks noChangeArrowheads="1"/>
          </p:cNvSpPr>
          <p:nvPr/>
        </p:nvSpPr>
        <p:spPr bwMode="auto">
          <a:xfrm>
            <a:off x="1828800" y="762000"/>
            <a:ext cx="594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5.14  </a:t>
            </a:r>
            <a:r>
              <a:rPr lang="en-US" altLang="en-US" sz="2000" i="1">
                <a:latin typeface="Times New Roman" panose="02020603050405020304" pitchFamily="18" charset="0"/>
              </a:rPr>
              <a:t>Constellation diagrams for some QAMs</a:t>
            </a:r>
          </a:p>
        </p:txBody>
      </p:sp>
      <p:sp>
        <p:nvSpPr>
          <p:cNvPr id="812037" name="Line 5">
            <a:extLst>
              <a:ext uri="{FF2B5EF4-FFF2-40B4-BE49-F238E27FC236}">
                <a16:creationId xmlns:a16="http://schemas.microsoft.com/office/drawing/2014/main" id="{9FE48AF5-1496-481A-A5E8-E333E9DE1D0B}"/>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2038" name="Picture 6">
            <a:extLst>
              <a:ext uri="{FF2B5EF4-FFF2-40B4-BE49-F238E27FC236}">
                <a16:creationId xmlns:a16="http://schemas.microsoft.com/office/drawing/2014/main" id="{B1372149-D57E-4999-83F5-555475F62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714625"/>
            <a:ext cx="8610600"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117D6558-808D-4704-ACA6-1A9D56FF216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B7D2519D-4B44-4661-963F-13C4DE055136}" type="slidenum">
              <a:rPr lang="en-US" altLang="en-US" sz="2000" i="0" baseline="0">
                <a:latin typeface="Arial" panose="020B0604020202020204" pitchFamily="34" charset="0"/>
              </a:rPr>
              <a:pPr/>
              <a:t>8</a:t>
            </a:fld>
            <a:endParaRPr lang="en-US" altLang="en-US" sz="2000" i="0" baseline="0">
              <a:latin typeface="Arial" panose="020B0604020202020204" pitchFamily="34" charset="0"/>
            </a:endParaRPr>
          </a:p>
        </p:txBody>
      </p:sp>
      <p:sp>
        <p:nvSpPr>
          <p:cNvPr id="20483" name="Line 2">
            <a:extLst>
              <a:ext uri="{FF2B5EF4-FFF2-40B4-BE49-F238E27FC236}">
                <a16:creationId xmlns:a16="http://schemas.microsoft.com/office/drawing/2014/main" id="{C63DC724-3BBB-4521-80D9-E9D83AD58ECF}"/>
              </a:ext>
            </a:extLst>
          </p:cNvPr>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 name="Line 3">
            <a:extLst>
              <a:ext uri="{FF2B5EF4-FFF2-40B4-BE49-F238E27FC236}">
                <a16:creationId xmlns:a16="http://schemas.microsoft.com/office/drawing/2014/main" id="{86FBD229-CB08-4EA8-8CC8-244DDE64630A}"/>
              </a:ext>
            </a:extLst>
          </p:cNvPr>
          <p:cNvSpPr>
            <a:spLocks noChangeShapeType="1"/>
          </p:cNvSpPr>
          <p:nvPr/>
        </p:nvSpPr>
        <p:spPr bwMode="auto">
          <a:xfrm>
            <a:off x="1676400" y="1143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 name="Text Box 4">
            <a:extLst>
              <a:ext uri="{FF2B5EF4-FFF2-40B4-BE49-F238E27FC236}">
                <a16:creationId xmlns:a16="http://schemas.microsoft.com/office/drawing/2014/main" id="{F744E10F-CBE3-43B9-8E68-33C2329C3F96}"/>
              </a:ext>
            </a:extLst>
          </p:cNvPr>
          <p:cNvSpPr txBox="1">
            <a:spLocks noChangeArrowheads="1"/>
          </p:cNvSpPr>
          <p:nvPr/>
        </p:nvSpPr>
        <p:spPr bwMode="auto">
          <a:xfrm>
            <a:off x="1828801" y="304800"/>
            <a:ext cx="67722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3.3  </a:t>
            </a:r>
            <a:r>
              <a:rPr lang="en-US" altLang="en-US" sz="2000" baseline="0"/>
              <a:t>Two signals with the same phase and frequency, </a:t>
            </a:r>
            <a:br>
              <a:rPr lang="en-US" altLang="en-US" sz="2000" baseline="0"/>
            </a:br>
            <a:r>
              <a:rPr lang="en-US" altLang="en-US" sz="2000" baseline="0"/>
              <a:t>                        but different amplitudes</a:t>
            </a:r>
          </a:p>
        </p:txBody>
      </p:sp>
      <p:sp>
        <p:nvSpPr>
          <p:cNvPr id="20486" name="Line 5">
            <a:extLst>
              <a:ext uri="{FF2B5EF4-FFF2-40B4-BE49-F238E27FC236}">
                <a16:creationId xmlns:a16="http://schemas.microsoft.com/office/drawing/2014/main" id="{F0E8E88E-69D8-46D2-A023-49E1C2CCDE3A}"/>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487" name="Picture 6">
            <a:extLst>
              <a:ext uri="{FF2B5EF4-FFF2-40B4-BE49-F238E27FC236}">
                <a16:creationId xmlns:a16="http://schemas.microsoft.com/office/drawing/2014/main" id="{03352757-17C1-4825-B97F-D660F0BC9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371601"/>
            <a:ext cx="5475288"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B9BB-1CED-467F-A694-5164D6FA7F79}"/>
              </a:ext>
            </a:extLst>
          </p:cNvPr>
          <p:cNvSpPr>
            <a:spLocks noGrp="1"/>
          </p:cNvSpPr>
          <p:nvPr>
            <p:ph type="title"/>
          </p:nvPr>
        </p:nvSpPr>
        <p:spPr>
          <a:xfrm>
            <a:off x="1024128" y="441827"/>
            <a:ext cx="9720072" cy="1499616"/>
          </a:xfrm>
        </p:spPr>
        <p:txBody>
          <a:bodyPr/>
          <a:lstStyle/>
          <a:p>
            <a:r>
              <a:rPr lang="en-US" altLang="en-US" sz="5400" dirty="0"/>
              <a:t>Bandwidth Utilization: Multiplexing</a:t>
            </a:r>
            <a:endParaRPr lang="en-US" dirty="0"/>
          </a:p>
        </p:txBody>
      </p:sp>
      <p:sp>
        <p:nvSpPr>
          <p:cNvPr id="3" name="Content Placeholder 2">
            <a:extLst>
              <a:ext uri="{FF2B5EF4-FFF2-40B4-BE49-F238E27FC236}">
                <a16:creationId xmlns:a16="http://schemas.microsoft.com/office/drawing/2014/main" id="{AB22A053-DE24-405B-9671-84E997D4CB86}"/>
              </a:ext>
            </a:extLst>
          </p:cNvPr>
          <p:cNvSpPr>
            <a:spLocks noGrp="1"/>
          </p:cNvSpPr>
          <p:nvPr>
            <p:ph idx="1"/>
          </p:nvPr>
        </p:nvSpPr>
        <p:spPr>
          <a:xfrm>
            <a:off x="1024127" y="1941443"/>
            <a:ext cx="9720073" cy="4023360"/>
          </a:xfrm>
        </p:spPr>
        <p:txBody>
          <a:bodyPr/>
          <a:lstStyle/>
          <a:p>
            <a:pPr>
              <a:buFont typeface="Wingdings" panose="05000000000000000000" pitchFamily="2" charset="2"/>
              <a:buChar char="q"/>
            </a:pPr>
            <a:r>
              <a:rPr lang="en-US" dirty="0"/>
              <a:t>Bandwidth utilization is the wise use of available bandwidth to achieve specific goals.</a:t>
            </a:r>
          </a:p>
          <a:p>
            <a:pPr>
              <a:buFont typeface="Wingdings" panose="05000000000000000000" pitchFamily="2" charset="2"/>
              <a:buChar char="q"/>
            </a:pPr>
            <a:r>
              <a:rPr lang="en-US" dirty="0"/>
              <a:t>Efficiency can be achieved by multiplexing; i.e., sharing of the bandwidth between multiple users. </a:t>
            </a:r>
          </a:p>
          <a:p>
            <a:pPr>
              <a:buFont typeface="Wingdings" panose="05000000000000000000" pitchFamily="2" charset="2"/>
              <a:buChar char="q"/>
            </a:pPr>
            <a:r>
              <a:rPr lang="en-US" dirty="0"/>
              <a:t>Whenever the bandwidth of a medium linking two devices is greater than the bandwidth needs of the devices, the link can be shared. </a:t>
            </a:r>
          </a:p>
        </p:txBody>
      </p:sp>
      <p:pic>
        <p:nvPicPr>
          <p:cNvPr id="4" name="Picture 6">
            <a:extLst>
              <a:ext uri="{FF2B5EF4-FFF2-40B4-BE49-F238E27FC236}">
                <a16:creationId xmlns:a16="http://schemas.microsoft.com/office/drawing/2014/main" id="{43456AB4-A4FF-497E-B808-8771294C2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052" y="4355598"/>
            <a:ext cx="8464550"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43072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90A1B67E-0102-4508-891D-B50361B41248}"/>
              </a:ext>
            </a:extLst>
          </p:cNvPr>
          <p:cNvSpPr>
            <a:spLocks noGrp="1"/>
          </p:cNvSpPr>
          <p:nvPr>
            <p:ph type="sldNum" sz="quarter" idx="10"/>
          </p:nvPr>
        </p:nvSpPr>
        <p:spPr/>
        <p:txBody>
          <a:bodyPr/>
          <a:lstStyle/>
          <a:p>
            <a:r>
              <a:rPr lang="en-US" altLang="en-US"/>
              <a:t>6.</a:t>
            </a:r>
            <a:fld id="{98A47DFB-0F50-418B-AB4E-EB5ED2A179AF}" type="slidenum">
              <a:rPr lang="en-US" altLang="en-US"/>
              <a:pPr/>
              <a:t>81</a:t>
            </a:fld>
            <a:endParaRPr lang="en-US" altLang="en-US"/>
          </a:p>
        </p:txBody>
      </p:sp>
      <p:sp>
        <p:nvSpPr>
          <p:cNvPr id="799746" name="Line 2">
            <a:extLst>
              <a:ext uri="{FF2B5EF4-FFF2-40B4-BE49-F238E27FC236}">
                <a16:creationId xmlns:a16="http://schemas.microsoft.com/office/drawing/2014/main" id="{1A90C134-3FF0-4837-8C6E-FF3B81AF4738}"/>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47" name="Line 3">
            <a:extLst>
              <a:ext uri="{FF2B5EF4-FFF2-40B4-BE49-F238E27FC236}">
                <a16:creationId xmlns:a16="http://schemas.microsoft.com/office/drawing/2014/main" id="{EB629E8B-5790-4BD8-B290-728445BD91FB}"/>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48" name="Text Box 4">
            <a:extLst>
              <a:ext uri="{FF2B5EF4-FFF2-40B4-BE49-F238E27FC236}">
                <a16:creationId xmlns:a16="http://schemas.microsoft.com/office/drawing/2014/main" id="{05EDFAED-AF4D-4992-8332-8675760F8755}"/>
              </a:ext>
            </a:extLst>
          </p:cNvPr>
          <p:cNvSpPr txBox="1">
            <a:spLocks noChangeArrowheads="1"/>
          </p:cNvSpPr>
          <p:nvPr/>
        </p:nvSpPr>
        <p:spPr bwMode="auto">
          <a:xfrm>
            <a:off x="1828801" y="762000"/>
            <a:ext cx="4437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6.2  </a:t>
            </a:r>
            <a:r>
              <a:rPr lang="en-US" altLang="en-US" sz="2000" i="1">
                <a:latin typeface="Times New Roman" panose="02020603050405020304" pitchFamily="18" charset="0"/>
              </a:rPr>
              <a:t>Categories of multiplexing</a:t>
            </a:r>
          </a:p>
        </p:txBody>
      </p:sp>
      <p:sp>
        <p:nvSpPr>
          <p:cNvPr id="799749" name="Line 5">
            <a:extLst>
              <a:ext uri="{FF2B5EF4-FFF2-40B4-BE49-F238E27FC236}">
                <a16:creationId xmlns:a16="http://schemas.microsoft.com/office/drawing/2014/main" id="{6206C4BF-52AB-459A-A246-5BF7E19073FB}"/>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99751" name="Picture 7">
            <a:extLst>
              <a:ext uri="{FF2B5EF4-FFF2-40B4-BE49-F238E27FC236}">
                <a16:creationId xmlns:a16="http://schemas.microsoft.com/office/drawing/2014/main" id="{EBE498F4-029B-4D9A-B15E-3BD4DDCDF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4265379"/>
            <a:ext cx="8318500" cy="1871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E8F6068D-67B5-44B2-8BE0-3B4C88D02CB9}"/>
              </a:ext>
            </a:extLst>
          </p:cNvPr>
          <p:cNvSpPr txBox="1"/>
          <p:nvPr/>
        </p:nvSpPr>
        <p:spPr>
          <a:xfrm>
            <a:off x="1676399" y="1524001"/>
            <a:ext cx="8912087" cy="646331"/>
          </a:xfrm>
          <a:prstGeom prst="rect">
            <a:avLst/>
          </a:prstGeom>
          <a:noFill/>
        </p:spPr>
        <p:txBody>
          <a:bodyPr wrap="square">
            <a:spAutoFit/>
          </a:bodyPr>
          <a:lstStyle/>
          <a:p>
            <a:pPr>
              <a:buFont typeface="Wingdings" panose="05000000000000000000" pitchFamily="2" charset="2"/>
              <a:buChar char="q"/>
            </a:pPr>
            <a:r>
              <a:rPr lang="en-US" dirty="0"/>
              <a:t>Multiplexing is the set of techniques that allows the (simultaneous) transmission of multiple signals across a single data link. As data and telecommunications use increases, so does traffic.</a:t>
            </a:r>
          </a:p>
        </p:txBody>
      </p:sp>
      <p:pic>
        <p:nvPicPr>
          <p:cNvPr id="10" name="Picture 6">
            <a:extLst>
              <a:ext uri="{FF2B5EF4-FFF2-40B4-BE49-F238E27FC236}">
                <a16:creationId xmlns:a16="http://schemas.microsoft.com/office/drawing/2014/main" id="{125825A5-369B-48D4-94D0-6F24608DB3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0592" y="2256505"/>
            <a:ext cx="7717243" cy="187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2F45F71C-7214-47C8-BF87-216AF5C7004A}"/>
              </a:ext>
            </a:extLst>
          </p:cNvPr>
          <p:cNvSpPr>
            <a:spLocks noGrp="1"/>
          </p:cNvSpPr>
          <p:nvPr>
            <p:ph type="sldNum" sz="quarter" idx="10"/>
          </p:nvPr>
        </p:nvSpPr>
        <p:spPr/>
        <p:txBody>
          <a:bodyPr/>
          <a:lstStyle/>
          <a:p>
            <a:r>
              <a:rPr lang="en-US" altLang="en-US"/>
              <a:t>6.</a:t>
            </a:r>
            <a:fld id="{7738A54A-2703-44A1-9497-5239EF76CC8A}" type="slidenum">
              <a:rPr lang="en-US" altLang="en-US"/>
              <a:pPr/>
              <a:t>82</a:t>
            </a:fld>
            <a:endParaRPr lang="en-US" altLang="en-US"/>
          </a:p>
        </p:txBody>
      </p:sp>
      <p:sp>
        <p:nvSpPr>
          <p:cNvPr id="800770" name="Line 2">
            <a:extLst>
              <a:ext uri="{FF2B5EF4-FFF2-40B4-BE49-F238E27FC236}">
                <a16:creationId xmlns:a16="http://schemas.microsoft.com/office/drawing/2014/main" id="{2B0E7324-4832-4D51-91A8-8051C92F594E}"/>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71" name="Line 3">
            <a:extLst>
              <a:ext uri="{FF2B5EF4-FFF2-40B4-BE49-F238E27FC236}">
                <a16:creationId xmlns:a16="http://schemas.microsoft.com/office/drawing/2014/main" id="{0D6F0485-2D1C-4550-8E07-D292370F6CAA}"/>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72" name="Text Box 4">
            <a:extLst>
              <a:ext uri="{FF2B5EF4-FFF2-40B4-BE49-F238E27FC236}">
                <a16:creationId xmlns:a16="http://schemas.microsoft.com/office/drawing/2014/main" id="{1FC9EF31-8433-421B-8AA6-D00B7D735881}"/>
              </a:ext>
            </a:extLst>
          </p:cNvPr>
          <p:cNvSpPr txBox="1">
            <a:spLocks noChangeArrowheads="1"/>
          </p:cNvSpPr>
          <p:nvPr/>
        </p:nvSpPr>
        <p:spPr bwMode="auto">
          <a:xfrm>
            <a:off x="3112293" y="5570564"/>
            <a:ext cx="589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6.3  </a:t>
            </a:r>
            <a:r>
              <a:rPr lang="en-US" altLang="en-US" sz="2000" i="1" dirty="0">
                <a:latin typeface="Times New Roman" panose="02020603050405020304" pitchFamily="18" charset="0"/>
              </a:rPr>
              <a:t>Frequency-division multiplexing (FDM)</a:t>
            </a:r>
          </a:p>
        </p:txBody>
      </p:sp>
      <p:sp>
        <p:nvSpPr>
          <p:cNvPr id="800773" name="Line 5">
            <a:extLst>
              <a:ext uri="{FF2B5EF4-FFF2-40B4-BE49-F238E27FC236}">
                <a16:creationId xmlns:a16="http://schemas.microsoft.com/office/drawing/2014/main" id="{943A1281-FA57-4690-8B5A-6F0D994E8DCE}"/>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0774" name="Picture 6">
            <a:extLst>
              <a:ext uri="{FF2B5EF4-FFF2-40B4-BE49-F238E27FC236}">
                <a16:creationId xmlns:a16="http://schemas.microsoft.com/office/drawing/2014/main" id="{0416654D-EDC1-4132-97AE-C87F7BF65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237" y="3806280"/>
            <a:ext cx="8793163" cy="1881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18B7814D-658E-4C6A-BFBE-423126B8B58E}"/>
              </a:ext>
            </a:extLst>
          </p:cNvPr>
          <p:cNvSpPr txBox="1"/>
          <p:nvPr/>
        </p:nvSpPr>
        <p:spPr>
          <a:xfrm>
            <a:off x="1676400" y="718644"/>
            <a:ext cx="6096000" cy="523220"/>
          </a:xfrm>
          <a:prstGeom prst="rect">
            <a:avLst/>
          </a:prstGeom>
          <a:noFill/>
        </p:spPr>
        <p:txBody>
          <a:bodyPr wrap="square">
            <a:spAutoFit/>
          </a:bodyPr>
          <a:lstStyle/>
          <a:p>
            <a:r>
              <a:rPr lang="en-US" altLang="en-US" sz="2800" dirty="0">
                <a:latin typeface="Times New Roman" panose="02020603050405020304" pitchFamily="18" charset="0"/>
              </a:rPr>
              <a:t>Frequency-division multiplexing (FDM)</a:t>
            </a:r>
            <a:endParaRPr lang="en-US" sz="2800" dirty="0"/>
          </a:p>
        </p:txBody>
      </p:sp>
      <p:sp>
        <p:nvSpPr>
          <p:cNvPr id="11" name="TextBox 10">
            <a:extLst>
              <a:ext uri="{FF2B5EF4-FFF2-40B4-BE49-F238E27FC236}">
                <a16:creationId xmlns:a16="http://schemas.microsoft.com/office/drawing/2014/main" id="{94CA67B3-676A-48CB-9AB5-B13AF16E8964}"/>
              </a:ext>
            </a:extLst>
          </p:cNvPr>
          <p:cNvSpPr txBox="1"/>
          <p:nvPr/>
        </p:nvSpPr>
        <p:spPr>
          <a:xfrm>
            <a:off x="1417983" y="1427107"/>
            <a:ext cx="9740347" cy="1938992"/>
          </a:xfrm>
          <a:prstGeom prst="rect">
            <a:avLst/>
          </a:prstGeom>
          <a:noFill/>
        </p:spPr>
        <p:txBody>
          <a:bodyPr wrap="square">
            <a:spAutoFit/>
          </a:bodyPr>
          <a:lstStyle/>
          <a:p>
            <a:pPr marL="285750" indent="-285750">
              <a:buFont typeface="Arial" panose="020B0604020202020204" pitchFamily="34" charset="0"/>
              <a:buChar char="•"/>
            </a:pPr>
            <a:r>
              <a:rPr lang="en-US" altLang="en-US" sz="2000" dirty="0"/>
              <a:t>FDM is an analog multiplexing technique that combines analog signals. </a:t>
            </a:r>
          </a:p>
          <a:p>
            <a:pPr marL="285750" indent="-285750">
              <a:buFont typeface="Arial" panose="020B0604020202020204" pitchFamily="34" charset="0"/>
              <a:buChar char="•"/>
            </a:pPr>
            <a:r>
              <a:rPr lang="en-US" altLang="en-US" sz="2000" dirty="0"/>
              <a:t>In FDM, signals generated by each sending device modulate different carrier frequencies.</a:t>
            </a:r>
          </a:p>
          <a:p>
            <a:pPr marL="285750" indent="-285750">
              <a:buFont typeface="Arial" panose="020B0604020202020204" pitchFamily="34" charset="0"/>
              <a:buChar char="•"/>
            </a:pPr>
            <a:r>
              <a:rPr lang="en-US" altLang="en-US" sz="2000" dirty="0"/>
              <a:t> These modulated signals are then combined into a single composite signal that can be transported by the link.</a:t>
            </a:r>
          </a:p>
          <a:p>
            <a:pPr marL="285750" indent="-285750">
              <a:buFont typeface="Arial" panose="020B0604020202020204" pitchFamily="34" charset="0"/>
              <a:buChar char="•"/>
            </a:pPr>
            <a:r>
              <a:rPr lang="en-US" altLang="en-US" sz="2000" dirty="0"/>
              <a:t> Carrier frequencies are separated by sufficient bandwidth to accommodate the modulated signal, called </a:t>
            </a:r>
            <a:r>
              <a:rPr lang="en-US" altLang="en-US" sz="2000" b="1" dirty="0"/>
              <a:t>guard band</a:t>
            </a:r>
            <a:r>
              <a:rPr lang="en-US" altLang="en-US" sz="2000" dirty="0"/>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1437F5E5-7A91-491A-AA04-C774CC9DFBD8}"/>
              </a:ext>
            </a:extLst>
          </p:cNvPr>
          <p:cNvSpPr>
            <a:spLocks noGrp="1"/>
          </p:cNvSpPr>
          <p:nvPr>
            <p:ph type="sldNum" sz="quarter" idx="10"/>
          </p:nvPr>
        </p:nvSpPr>
        <p:spPr/>
        <p:txBody>
          <a:bodyPr/>
          <a:lstStyle/>
          <a:p>
            <a:r>
              <a:rPr lang="en-US" altLang="en-US"/>
              <a:t>6.</a:t>
            </a:r>
            <a:fld id="{66755E9F-9A75-4FF1-AEB8-56670EA3DB98}" type="slidenum">
              <a:rPr lang="en-US" altLang="en-US"/>
              <a:pPr/>
              <a:t>83</a:t>
            </a:fld>
            <a:endParaRPr lang="en-US" altLang="en-US"/>
          </a:p>
        </p:txBody>
      </p:sp>
      <p:sp>
        <p:nvSpPr>
          <p:cNvPr id="801794" name="Line 2">
            <a:extLst>
              <a:ext uri="{FF2B5EF4-FFF2-40B4-BE49-F238E27FC236}">
                <a16:creationId xmlns:a16="http://schemas.microsoft.com/office/drawing/2014/main" id="{B7D0A136-6321-4BB0-B3E8-AD5C8F167773}"/>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795" name="Line 3">
            <a:extLst>
              <a:ext uri="{FF2B5EF4-FFF2-40B4-BE49-F238E27FC236}">
                <a16:creationId xmlns:a16="http://schemas.microsoft.com/office/drawing/2014/main" id="{624FCDE5-2C22-4859-9547-CC66F8A95E61}"/>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796" name="Text Box 4">
            <a:extLst>
              <a:ext uri="{FF2B5EF4-FFF2-40B4-BE49-F238E27FC236}">
                <a16:creationId xmlns:a16="http://schemas.microsoft.com/office/drawing/2014/main" id="{21D09133-E561-4834-B268-A8A76557C672}"/>
              </a:ext>
            </a:extLst>
          </p:cNvPr>
          <p:cNvSpPr txBox="1">
            <a:spLocks noChangeArrowheads="1"/>
          </p:cNvSpPr>
          <p:nvPr/>
        </p:nvSpPr>
        <p:spPr bwMode="auto">
          <a:xfrm>
            <a:off x="1828800" y="762000"/>
            <a:ext cx="3074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6.4  </a:t>
            </a:r>
            <a:r>
              <a:rPr lang="en-US" altLang="en-US" sz="2000" i="1">
                <a:latin typeface="Times New Roman" panose="02020603050405020304" pitchFamily="18" charset="0"/>
              </a:rPr>
              <a:t>FDM process</a:t>
            </a:r>
          </a:p>
        </p:txBody>
      </p:sp>
      <p:sp>
        <p:nvSpPr>
          <p:cNvPr id="801797" name="Line 5">
            <a:extLst>
              <a:ext uri="{FF2B5EF4-FFF2-40B4-BE49-F238E27FC236}">
                <a16:creationId xmlns:a16="http://schemas.microsoft.com/office/drawing/2014/main" id="{A3A4150E-C7D0-4FAE-A8B5-4CB0BD03CFC8}"/>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1798" name="Picture 6">
            <a:extLst>
              <a:ext uri="{FF2B5EF4-FFF2-40B4-BE49-F238E27FC236}">
                <a16:creationId xmlns:a16="http://schemas.microsoft.com/office/drawing/2014/main" id="{B7003561-AAB3-4950-93FF-07F62F3298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0" y="1973264"/>
            <a:ext cx="8255000" cy="374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CA9801B2-0009-4EDC-B167-5DB324C0BCD5}"/>
              </a:ext>
            </a:extLst>
          </p:cNvPr>
          <p:cNvSpPr>
            <a:spLocks noGrp="1"/>
          </p:cNvSpPr>
          <p:nvPr>
            <p:ph type="sldNum" sz="quarter" idx="10"/>
          </p:nvPr>
        </p:nvSpPr>
        <p:spPr/>
        <p:txBody>
          <a:bodyPr/>
          <a:lstStyle/>
          <a:p>
            <a:r>
              <a:rPr lang="en-US" altLang="en-US"/>
              <a:t>6.</a:t>
            </a:r>
            <a:fld id="{356B6A37-C67D-47DA-871C-6D4E54615F62}" type="slidenum">
              <a:rPr lang="en-US" altLang="en-US"/>
              <a:pPr/>
              <a:t>84</a:t>
            </a:fld>
            <a:endParaRPr lang="en-US" altLang="en-US"/>
          </a:p>
        </p:txBody>
      </p:sp>
      <p:sp>
        <p:nvSpPr>
          <p:cNvPr id="929794" name="Rectangle 2">
            <a:extLst>
              <a:ext uri="{FF2B5EF4-FFF2-40B4-BE49-F238E27FC236}">
                <a16:creationId xmlns:a16="http://schemas.microsoft.com/office/drawing/2014/main" id="{3C7076FC-0B38-4CB8-9425-14903461E4BA}"/>
              </a:ext>
            </a:extLst>
          </p:cNvPr>
          <p:cNvSpPr>
            <a:spLocks noGrp="1" noChangeArrowheads="1"/>
          </p:cNvSpPr>
          <p:nvPr>
            <p:ph type="title"/>
          </p:nvPr>
        </p:nvSpPr>
        <p:spPr bwMode="auto">
          <a:xfrm>
            <a:off x="1719470" y="809573"/>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FDM</a:t>
            </a:r>
          </a:p>
        </p:txBody>
      </p:sp>
      <p:pic>
        <p:nvPicPr>
          <p:cNvPr id="929795" name="Picture 3">
            <a:extLst>
              <a:ext uri="{FF2B5EF4-FFF2-40B4-BE49-F238E27FC236}">
                <a16:creationId xmlns:a16="http://schemas.microsoft.com/office/drawing/2014/main" id="{E1F653CD-5977-4EAB-9AC5-2E7DA289E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470" y="2148372"/>
            <a:ext cx="7934325"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7C278C2B-7B08-4905-AD22-AF6546433285}"/>
              </a:ext>
            </a:extLst>
          </p:cNvPr>
          <p:cNvSpPr txBox="1"/>
          <p:nvPr/>
        </p:nvSpPr>
        <p:spPr>
          <a:xfrm>
            <a:off x="1719470" y="4026973"/>
            <a:ext cx="8299173" cy="1323439"/>
          </a:xfrm>
          <a:prstGeom prst="rect">
            <a:avLst/>
          </a:prstGeom>
          <a:noFill/>
        </p:spPr>
        <p:txBody>
          <a:bodyPr wrap="square">
            <a:spAutoFit/>
          </a:bodyPr>
          <a:lstStyle/>
          <a:p>
            <a:pPr marL="285750" indent="-285750" algn="l">
              <a:buFont typeface="Arial" panose="020B0604020202020204" pitchFamily="34" charset="0"/>
              <a:buChar char="•"/>
            </a:pPr>
            <a:r>
              <a:rPr lang="en-US" sz="2000" b="0" i="0" u="none" strike="noStrike" baseline="0" dirty="0">
                <a:latin typeface="Times New Roman" panose="02020603050405020304" pitchFamily="18" charset="0"/>
              </a:rPr>
              <a:t>Channels can be separated by strips of unused bandwidth-</a:t>
            </a:r>
            <a:r>
              <a:rPr lang="en-US" sz="2000" b="1" i="0" u="none" strike="noStrike" baseline="0" dirty="0">
                <a:latin typeface="Times New Roman" panose="02020603050405020304" pitchFamily="18" charset="0"/>
              </a:rPr>
              <a:t>guard</a:t>
            </a:r>
            <a:r>
              <a:rPr lang="en-US" sz="2000" b="0" i="0" u="none" strike="noStrike" baseline="0" dirty="0">
                <a:latin typeface="Times New Roman" panose="02020603050405020304" pitchFamily="18" charset="0"/>
              </a:rPr>
              <a:t> </a:t>
            </a:r>
            <a:r>
              <a:rPr lang="en-US" sz="2000" b="1" i="0" u="none" strike="noStrike" baseline="0" dirty="0">
                <a:latin typeface="Times New Roman" panose="02020603050405020304" pitchFamily="18" charset="0"/>
              </a:rPr>
              <a:t>bands</a:t>
            </a:r>
            <a:r>
              <a:rPr lang="en-US" sz="2000" b="0" i="0" u="none" strike="noStrike" baseline="0" dirty="0">
                <a:latin typeface="Times New Roman" panose="02020603050405020304" pitchFamily="18" charset="0"/>
              </a:rPr>
              <a:t>-to prevent signals from overlapping. </a:t>
            </a: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rPr>
              <a:t>In addition, carrier frequencies must not interfere with the original data frequencies.</a:t>
            </a:r>
            <a:endParaRPr lang="en-US" sz="2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10B49A5D-25C2-47E2-82BD-91CC5F3234FA}"/>
              </a:ext>
            </a:extLst>
          </p:cNvPr>
          <p:cNvSpPr>
            <a:spLocks noGrp="1"/>
          </p:cNvSpPr>
          <p:nvPr>
            <p:ph type="sldNum" sz="quarter" idx="10"/>
          </p:nvPr>
        </p:nvSpPr>
        <p:spPr/>
        <p:txBody>
          <a:bodyPr/>
          <a:lstStyle/>
          <a:p>
            <a:r>
              <a:rPr lang="en-US" altLang="en-US"/>
              <a:t>6.</a:t>
            </a:r>
            <a:fld id="{942F6A8A-E9B0-4710-A29F-3B05BF2512FE}" type="slidenum">
              <a:rPr lang="en-US" altLang="en-US"/>
              <a:pPr/>
              <a:t>85</a:t>
            </a:fld>
            <a:endParaRPr lang="en-US" altLang="en-US"/>
          </a:p>
        </p:txBody>
      </p:sp>
      <p:sp>
        <p:nvSpPr>
          <p:cNvPr id="802818" name="Line 2">
            <a:extLst>
              <a:ext uri="{FF2B5EF4-FFF2-40B4-BE49-F238E27FC236}">
                <a16:creationId xmlns:a16="http://schemas.microsoft.com/office/drawing/2014/main" id="{D7A3DCF8-F229-4CDE-B4D1-EF9C38CF982A}"/>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2819" name="Line 3">
            <a:extLst>
              <a:ext uri="{FF2B5EF4-FFF2-40B4-BE49-F238E27FC236}">
                <a16:creationId xmlns:a16="http://schemas.microsoft.com/office/drawing/2014/main" id="{C731FE94-1D12-4B2E-8DA6-08A55E211ECA}"/>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2820" name="Text Box 4">
            <a:extLst>
              <a:ext uri="{FF2B5EF4-FFF2-40B4-BE49-F238E27FC236}">
                <a16:creationId xmlns:a16="http://schemas.microsoft.com/office/drawing/2014/main" id="{F2DC7249-E3F2-4695-969C-8CFA5ED7EB4A}"/>
              </a:ext>
            </a:extLst>
          </p:cNvPr>
          <p:cNvSpPr txBox="1">
            <a:spLocks noChangeArrowheads="1"/>
          </p:cNvSpPr>
          <p:nvPr/>
        </p:nvSpPr>
        <p:spPr bwMode="auto">
          <a:xfrm>
            <a:off x="1828801" y="762000"/>
            <a:ext cx="480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6.5  </a:t>
            </a:r>
            <a:r>
              <a:rPr lang="en-US" altLang="en-US" sz="2000" i="1">
                <a:latin typeface="Times New Roman" panose="02020603050405020304" pitchFamily="18" charset="0"/>
              </a:rPr>
              <a:t>FDM demultiplexing example</a:t>
            </a:r>
          </a:p>
        </p:txBody>
      </p:sp>
      <p:sp>
        <p:nvSpPr>
          <p:cNvPr id="802821" name="Line 5">
            <a:extLst>
              <a:ext uri="{FF2B5EF4-FFF2-40B4-BE49-F238E27FC236}">
                <a16:creationId xmlns:a16="http://schemas.microsoft.com/office/drawing/2014/main" id="{D21A8C74-E6D2-44B6-A04B-B2BFF8D28C9A}"/>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2822" name="Picture 6">
            <a:extLst>
              <a:ext uri="{FF2B5EF4-FFF2-40B4-BE49-F238E27FC236}">
                <a16:creationId xmlns:a16="http://schemas.microsoft.com/office/drawing/2014/main" id="{5E89F1C3-A11A-41B5-ADBC-70C6217EB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870" y="1453399"/>
            <a:ext cx="8556625" cy="3150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B5815515-4463-4FB6-B3AD-55F51B9413B9}"/>
              </a:ext>
            </a:extLst>
          </p:cNvPr>
          <p:cNvSpPr txBox="1"/>
          <p:nvPr/>
        </p:nvSpPr>
        <p:spPr>
          <a:xfrm>
            <a:off x="1676400" y="4742881"/>
            <a:ext cx="8938591" cy="1323439"/>
          </a:xfrm>
          <a:prstGeom prst="rect">
            <a:avLst/>
          </a:prstGeom>
          <a:noFill/>
        </p:spPr>
        <p:txBody>
          <a:bodyPr wrap="square">
            <a:spAutoFit/>
          </a:bodyPr>
          <a:lstStyle/>
          <a:p>
            <a:pPr marL="285750" indent="-285750" algn="l">
              <a:buFont typeface="Arial" panose="020B0604020202020204" pitchFamily="34" charset="0"/>
              <a:buChar char="•"/>
            </a:pPr>
            <a:r>
              <a:rPr lang="en-US" sz="2000" b="0" i="0" u="none" strike="noStrike" baseline="0" dirty="0">
                <a:latin typeface="Times New Roman" panose="02020603050405020304" pitchFamily="18" charset="0"/>
              </a:rPr>
              <a:t>The demultiplexer uses a series of filters to decompose the multiplexed signal into its constituent component signals. </a:t>
            </a: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rPr>
              <a:t>The individual signals are then passed to a demodulator that separates them from their carriers and passes them to the output lines.</a:t>
            </a:r>
            <a:endParaRPr lang="en-US"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a:extLst>
              <a:ext uri="{FF2B5EF4-FFF2-40B4-BE49-F238E27FC236}">
                <a16:creationId xmlns:a16="http://schemas.microsoft.com/office/drawing/2014/main" id="{9AD38E23-84BF-445D-8430-372A57727940}"/>
              </a:ext>
            </a:extLst>
          </p:cNvPr>
          <p:cNvSpPr>
            <a:spLocks noGrp="1"/>
          </p:cNvSpPr>
          <p:nvPr>
            <p:ph type="sldNum" sz="quarter" idx="10"/>
          </p:nvPr>
        </p:nvSpPr>
        <p:spPr/>
        <p:txBody>
          <a:bodyPr/>
          <a:lstStyle/>
          <a:p>
            <a:r>
              <a:rPr lang="en-US" altLang="en-US"/>
              <a:t>6.</a:t>
            </a:r>
            <a:fld id="{9A728B36-EE21-4823-B01B-D66B96C493D8}" type="slidenum">
              <a:rPr lang="en-US" altLang="en-US"/>
              <a:pPr/>
              <a:t>86</a:t>
            </a:fld>
            <a:endParaRPr lang="en-US" altLang="en-US"/>
          </a:p>
        </p:txBody>
      </p:sp>
      <p:sp>
        <p:nvSpPr>
          <p:cNvPr id="839682" name="Rectangle 2">
            <a:extLst>
              <a:ext uri="{FF2B5EF4-FFF2-40B4-BE49-F238E27FC236}">
                <a16:creationId xmlns:a16="http://schemas.microsoft.com/office/drawing/2014/main" id="{6577D77E-101D-4984-AEB0-1730592B343F}"/>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9683" name="Rectangle 3">
            <a:extLst>
              <a:ext uri="{FF2B5EF4-FFF2-40B4-BE49-F238E27FC236}">
                <a16:creationId xmlns:a16="http://schemas.microsoft.com/office/drawing/2014/main" id="{CE491925-ACF9-40C7-9D92-8B69F01B748A}"/>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9684" name="Rectangle 4">
            <a:extLst>
              <a:ext uri="{FF2B5EF4-FFF2-40B4-BE49-F238E27FC236}">
                <a16:creationId xmlns:a16="http://schemas.microsoft.com/office/drawing/2014/main" id="{FF5F6EA5-47BB-4F54-B194-4DBDF6239A62}"/>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9685" name="Rectangle 5">
            <a:extLst>
              <a:ext uri="{FF2B5EF4-FFF2-40B4-BE49-F238E27FC236}">
                <a16:creationId xmlns:a16="http://schemas.microsoft.com/office/drawing/2014/main" id="{CACE538C-EE30-4D5D-8E1F-9A1F01DD5252}"/>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9686" name="Rectangle 6">
            <a:extLst>
              <a:ext uri="{FF2B5EF4-FFF2-40B4-BE49-F238E27FC236}">
                <a16:creationId xmlns:a16="http://schemas.microsoft.com/office/drawing/2014/main" id="{DF5E7FB7-8755-4895-BC7A-0356C8BD6C79}"/>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9687" name="Rectangle 7">
            <a:extLst>
              <a:ext uri="{FF2B5EF4-FFF2-40B4-BE49-F238E27FC236}">
                <a16:creationId xmlns:a16="http://schemas.microsoft.com/office/drawing/2014/main" id="{C0B7516D-60BF-4F48-8E5B-39960BC542D1}"/>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9688" name="Rectangle 8">
            <a:extLst>
              <a:ext uri="{FF2B5EF4-FFF2-40B4-BE49-F238E27FC236}">
                <a16:creationId xmlns:a16="http://schemas.microsoft.com/office/drawing/2014/main" id="{A0FA2A1B-69F5-4C7C-837D-09A9878DA1F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9690" name="Rectangle 10">
            <a:extLst>
              <a:ext uri="{FF2B5EF4-FFF2-40B4-BE49-F238E27FC236}">
                <a16:creationId xmlns:a16="http://schemas.microsoft.com/office/drawing/2014/main" id="{FE49D25B-FE57-434A-8BB1-DE9781B3A516}"/>
              </a:ext>
            </a:extLst>
          </p:cNvPr>
          <p:cNvSpPr>
            <a:spLocks noChangeArrowheads="1"/>
          </p:cNvSpPr>
          <p:nvPr/>
        </p:nvSpPr>
        <p:spPr bwMode="auto">
          <a:xfrm>
            <a:off x="1024129" y="914401"/>
            <a:ext cx="9816149" cy="181588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i="1" dirty="0">
                <a:latin typeface="Times New Roman" panose="02020603050405020304" pitchFamily="18" charset="0"/>
              </a:rPr>
              <a:t>Assume that a voice channel occupies a bandwidth of 4 kHz. We need to combine three voice channels into a link with a bandwidth of 12 kHz, from 20 to 32 kHz. Show the configuration, using the frequency domain. Assume there are no guard bands.</a:t>
            </a:r>
          </a:p>
        </p:txBody>
      </p:sp>
      <p:sp>
        <p:nvSpPr>
          <p:cNvPr id="839691" name="Rectangle 11">
            <a:extLst>
              <a:ext uri="{FF2B5EF4-FFF2-40B4-BE49-F238E27FC236}">
                <a16:creationId xmlns:a16="http://schemas.microsoft.com/office/drawing/2014/main" id="{A44E0D3F-B247-4D12-A42F-526198E5A962}"/>
              </a:ext>
            </a:extLst>
          </p:cNvPr>
          <p:cNvSpPr>
            <a:spLocks noChangeArrowheads="1"/>
          </p:cNvSpPr>
          <p:nvPr/>
        </p:nvSpPr>
        <p:spPr bwMode="auto">
          <a:xfrm>
            <a:off x="1024129" y="3568330"/>
            <a:ext cx="10031896" cy="2677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i="1" dirty="0">
                <a:solidFill>
                  <a:schemeClr val="hlink"/>
                </a:solidFill>
                <a:latin typeface="Times New Roman" panose="02020603050405020304" pitchFamily="18" charset="0"/>
              </a:rPr>
              <a:t>Solution</a:t>
            </a:r>
          </a:p>
          <a:p>
            <a:r>
              <a:rPr lang="en-US" altLang="en-US" sz="2800" i="1" dirty="0">
                <a:latin typeface="Times" panose="02020603050405020304" pitchFamily="18" charset="0"/>
              </a:rPr>
              <a:t>We shift (modulate) each of the three voice channels to a different bandwidth, as shown in Figure 6.6. We use the 20- to 24-kHz bandwidth for the first channel, the 24- to 28-kHz bandwidth for the second channel, and the 28- to 32-kHz bandwidth for the third one. Then we combine them as shown in Figure 6.6. </a:t>
            </a:r>
          </a:p>
        </p:txBody>
      </p:sp>
      <p:sp>
        <p:nvSpPr>
          <p:cNvPr id="839692" name="Rectangle 12">
            <a:extLst>
              <a:ext uri="{FF2B5EF4-FFF2-40B4-BE49-F238E27FC236}">
                <a16:creationId xmlns:a16="http://schemas.microsoft.com/office/drawing/2014/main" id="{13D82338-8EF3-4B7B-BB9E-C2412351D818}"/>
              </a:ext>
            </a:extLst>
          </p:cNvPr>
          <p:cNvSpPr>
            <a:spLocks noChangeArrowheads="1"/>
          </p:cNvSpPr>
          <p:nvPr/>
        </p:nvSpPr>
        <p:spPr bwMode="auto">
          <a:xfrm>
            <a:off x="2590800" y="0"/>
            <a:ext cx="13067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9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496BC9BE-E9A9-4D47-82AD-4A7DBFDE2F26}"/>
              </a:ext>
            </a:extLst>
          </p:cNvPr>
          <p:cNvSpPr>
            <a:spLocks noGrp="1"/>
          </p:cNvSpPr>
          <p:nvPr>
            <p:ph type="sldNum" sz="quarter" idx="10"/>
          </p:nvPr>
        </p:nvSpPr>
        <p:spPr/>
        <p:txBody>
          <a:bodyPr/>
          <a:lstStyle/>
          <a:p>
            <a:r>
              <a:rPr lang="en-US" altLang="en-US"/>
              <a:t>6.</a:t>
            </a:r>
            <a:fld id="{24F7B093-A7BB-4FF9-9352-658A0E3B3216}" type="slidenum">
              <a:rPr lang="en-US" altLang="en-US"/>
              <a:pPr/>
              <a:t>87</a:t>
            </a:fld>
            <a:endParaRPr lang="en-US" altLang="en-US"/>
          </a:p>
        </p:txBody>
      </p:sp>
      <p:sp>
        <p:nvSpPr>
          <p:cNvPr id="849922" name="Line 2">
            <a:extLst>
              <a:ext uri="{FF2B5EF4-FFF2-40B4-BE49-F238E27FC236}">
                <a16:creationId xmlns:a16="http://schemas.microsoft.com/office/drawing/2014/main" id="{ED3E52D2-EE46-4947-9FC6-39150D0008B0}"/>
              </a:ext>
            </a:extLst>
          </p:cNvPr>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23" name="Line 3">
            <a:extLst>
              <a:ext uri="{FF2B5EF4-FFF2-40B4-BE49-F238E27FC236}">
                <a16:creationId xmlns:a16="http://schemas.microsoft.com/office/drawing/2014/main" id="{F4A915CB-786C-4B1C-886A-E7D3A993F742}"/>
              </a:ext>
            </a:extLst>
          </p:cNvPr>
          <p:cNvSpPr>
            <a:spLocks noChangeShapeType="1"/>
          </p:cNvSpPr>
          <p:nvPr/>
        </p:nvSpPr>
        <p:spPr bwMode="auto">
          <a:xfrm>
            <a:off x="1676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24" name="Text Box 4">
            <a:extLst>
              <a:ext uri="{FF2B5EF4-FFF2-40B4-BE49-F238E27FC236}">
                <a16:creationId xmlns:a16="http://schemas.microsoft.com/office/drawing/2014/main" id="{38B08232-40C8-4BDB-9E89-9EDE804CD9A0}"/>
              </a:ext>
            </a:extLst>
          </p:cNvPr>
          <p:cNvSpPr txBox="1">
            <a:spLocks noChangeArrowheads="1"/>
          </p:cNvSpPr>
          <p:nvPr/>
        </p:nvSpPr>
        <p:spPr bwMode="auto">
          <a:xfrm>
            <a:off x="1828801" y="228600"/>
            <a:ext cx="296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6.6  </a:t>
            </a:r>
            <a:r>
              <a:rPr lang="en-US" altLang="en-US" sz="2000" i="1">
                <a:latin typeface="Times New Roman" panose="02020603050405020304" pitchFamily="18" charset="0"/>
              </a:rPr>
              <a:t>Example 6.1</a:t>
            </a:r>
          </a:p>
        </p:txBody>
      </p:sp>
      <p:sp>
        <p:nvSpPr>
          <p:cNvPr id="849925" name="Line 5">
            <a:extLst>
              <a:ext uri="{FF2B5EF4-FFF2-40B4-BE49-F238E27FC236}">
                <a16:creationId xmlns:a16="http://schemas.microsoft.com/office/drawing/2014/main" id="{BEA366CE-865B-4644-BA66-A27D0C30C22C}"/>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49926" name="Picture 6">
            <a:extLst>
              <a:ext uri="{FF2B5EF4-FFF2-40B4-BE49-F238E27FC236}">
                <a16:creationId xmlns:a16="http://schemas.microsoft.com/office/drawing/2014/main" id="{2656C1EA-4205-41EC-B522-CE1189A03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898526"/>
            <a:ext cx="81534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DADC-AA44-4E37-8B68-64ECA80B6FAB}"/>
              </a:ext>
            </a:extLst>
          </p:cNvPr>
          <p:cNvSpPr>
            <a:spLocks noGrp="1"/>
          </p:cNvSpPr>
          <p:nvPr>
            <p:ph type="title"/>
          </p:nvPr>
        </p:nvSpPr>
        <p:spPr/>
        <p:txBody>
          <a:bodyPr/>
          <a:lstStyle/>
          <a:p>
            <a:r>
              <a:rPr lang="en-US" dirty="0"/>
              <a:t>Wavelength-division multiplexing (WDM)</a:t>
            </a:r>
          </a:p>
        </p:txBody>
      </p:sp>
      <p:sp>
        <p:nvSpPr>
          <p:cNvPr id="3" name="Content Placeholder 2">
            <a:extLst>
              <a:ext uri="{FF2B5EF4-FFF2-40B4-BE49-F238E27FC236}">
                <a16:creationId xmlns:a16="http://schemas.microsoft.com/office/drawing/2014/main" id="{910BEF6A-4B68-45AD-8FCA-5A0C3041E962}"/>
              </a:ext>
            </a:extLst>
          </p:cNvPr>
          <p:cNvSpPr>
            <a:spLocks noGrp="1"/>
          </p:cNvSpPr>
          <p:nvPr>
            <p:ph idx="1"/>
          </p:nvPr>
        </p:nvSpPr>
        <p:spPr>
          <a:xfrm>
            <a:off x="1024126" y="1848678"/>
            <a:ext cx="9720073" cy="4023360"/>
          </a:xfrm>
        </p:spPr>
        <p:txBody>
          <a:bodyPr/>
          <a:lstStyle/>
          <a:p>
            <a:pPr>
              <a:buFont typeface="Wingdings" panose="05000000000000000000" pitchFamily="2" charset="2"/>
              <a:buChar char="q"/>
            </a:pPr>
            <a:r>
              <a:rPr lang="en-US" dirty="0"/>
              <a:t>Wavelength-division multiplexing (WDM) is designed to use the high-data-rate capability of fiber-optic cable.</a:t>
            </a:r>
          </a:p>
          <a:p>
            <a:pPr>
              <a:buFont typeface="Wingdings" panose="05000000000000000000" pitchFamily="2" charset="2"/>
              <a:buChar char="q"/>
            </a:pPr>
            <a:r>
              <a:rPr lang="en-US" dirty="0"/>
              <a:t> The optical fiber data rate is higher than the data rate of metallic transmission cable. </a:t>
            </a:r>
          </a:p>
          <a:p>
            <a:pPr>
              <a:buFont typeface="Wingdings" panose="05000000000000000000" pitchFamily="2" charset="2"/>
              <a:buChar char="q"/>
            </a:pPr>
            <a:r>
              <a:rPr lang="en-US" dirty="0"/>
              <a:t>Using a fiber-optic cable for one single line wastes the available bandwidth.</a:t>
            </a:r>
          </a:p>
        </p:txBody>
      </p:sp>
      <p:pic>
        <p:nvPicPr>
          <p:cNvPr id="4" name="Picture 6">
            <a:extLst>
              <a:ext uri="{FF2B5EF4-FFF2-40B4-BE49-F238E27FC236}">
                <a16:creationId xmlns:a16="http://schemas.microsoft.com/office/drawing/2014/main" id="{6F21D7AF-ED78-408C-8638-7364D3ED0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726" y="4227703"/>
            <a:ext cx="80168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0109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A5B2295A-AC39-4C94-8791-849578159E0F}"/>
              </a:ext>
            </a:extLst>
          </p:cNvPr>
          <p:cNvSpPr>
            <a:spLocks noGrp="1"/>
          </p:cNvSpPr>
          <p:nvPr>
            <p:ph type="sldNum" sz="quarter" idx="10"/>
          </p:nvPr>
        </p:nvSpPr>
        <p:spPr/>
        <p:txBody>
          <a:bodyPr/>
          <a:lstStyle/>
          <a:p>
            <a:r>
              <a:rPr lang="en-US" altLang="en-US"/>
              <a:t>6.</a:t>
            </a:r>
            <a:fld id="{7423F286-B659-4A9F-99ED-56FD70FEEC53}" type="slidenum">
              <a:rPr lang="en-US" altLang="en-US"/>
              <a:pPr/>
              <a:t>89</a:t>
            </a:fld>
            <a:endParaRPr lang="en-US" altLang="en-US"/>
          </a:p>
        </p:txBody>
      </p:sp>
      <p:sp>
        <p:nvSpPr>
          <p:cNvPr id="834562" name="Rectangle 2">
            <a:extLst>
              <a:ext uri="{FF2B5EF4-FFF2-40B4-BE49-F238E27FC236}">
                <a16:creationId xmlns:a16="http://schemas.microsoft.com/office/drawing/2014/main" id="{59CDA49E-F580-4706-B894-CF16908F3396}"/>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63" name="Rectangle 3">
            <a:extLst>
              <a:ext uri="{FF2B5EF4-FFF2-40B4-BE49-F238E27FC236}">
                <a16:creationId xmlns:a16="http://schemas.microsoft.com/office/drawing/2014/main" id="{9F70EDE5-4D91-4C8A-A3AF-7968B7F3031C}"/>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64" name="Rectangle 4">
            <a:extLst>
              <a:ext uri="{FF2B5EF4-FFF2-40B4-BE49-F238E27FC236}">
                <a16:creationId xmlns:a16="http://schemas.microsoft.com/office/drawing/2014/main" id="{1DD422F8-02F4-4874-B871-5F7A59CA002D}"/>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65" name="Rectangle 5">
            <a:extLst>
              <a:ext uri="{FF2B5EF4-FFF2-40B4-BE49-F238E27FC236}">
                <a16:creationId xmlns:a16="http://schemas.microsoft.com/office/drawing/2014/main" id="{F1FE6FB2-DF82-48CC-A8B8-9EA351BDEC1E}"/>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66" name="Rectangle 6">
            <a:extLst>
              <a:ext uri="{FF2B5EF4-FFF2-40B4-BE49-F238E27FC236}">
                <a16:creationId xmlns:a16="http://schemas.microsoft.com/office/drawing/2014/main" id="{4A042C20-BFBF-4CD1-8F30-8F2D3B6CBC8A}"/>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67" name="Rectangle 7">
            <a:extLst>
              <a:ext uri="{FF2B5EF4-FFF2-40B4-BE49-F238E27FC236}">
                <a16:creationId xmlns:a16="http://schemas.microsoft.com/office/drawing/2014/main" id="{60FE7D60-926C-4D1A-891B-ACDDF54481C7}"/>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68" name="Rectangle 8">
            <a:extLst>
              <a:ext uri="{FF2B5EF4-FFF2-40B4-BE49-F238E27FC236}">
                <a16:creationId xmlns:a16="http://schemas.microsoft.com/office/drawing/2014/main" id="{2AADFD8B-5011-4247-94EE-15699F5DFEAC}"/>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69" name="Line 9">
            <a:extLst>
              <a:ext uri="{FF2B5EF4-FFF2-40B4-BE49-F238E27FC236}">
                <a16:creationId xmlns:a16="http://schemas.microsoft.com/office/drawing/2014/main" id="{90D726AA-39AD-4355-ACEC-5D0ED853841B}"/>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4570" name="Line 10">
            <a:extLst>
              <a:ext uri="{FF2B5EF4-FFF2-40B4-BE49-F238E27FC236}">
                <a16:creationId xmlns:a16="http://schemas.microsoft.com/office/drawing/2014/main" id="{F6895A4D-0719-4DC6-867D-9C69990DD86D}"/>
              </a:ext>
            </a:extLst>
          </p:cNvPr>
          <p:cNvSpPr>
            <a:spLocks noChangeShapeType="1"/>
          </p:cNvSpPr>
          <p:nvPr/>
        </p:nvSpPr>
        <p:spPr bwMode="auto">
          <a:xfrm>
            <a:off x="1982788" y="4191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4571" name="Rectangle 11">
            <a:extLst>
              <a:ext uri="{FF2B5EF4-FFF2-40B4-BE49-F238E27FC236}">
                <a16:creationId xmlns:a16="http://schemas.microsoft.com/office/drawing/2014/main" id="{6EADACFE-37AC-414E-9E30-42DBDD2ED4EF}"/>
              </a:ext>
            </a:extLst>
          </p:cNvPr>
          <p:cNvSpPr>
            <a:spLocks noChangeArrowheads="1"/>
          </p:cNvSpPr>
          <p:nvPr/>
        </p:nvSpPr>
        <p:spPr bwMode="auto">
          <a:xfrm>
            <a:off x="2019300" y="3063875"/>
            <a:ext cx="8077200" cy="95410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dirty="0"/>
              <a:t>WDM is an analog multiplexing technique to combine optical signals.</a:t>
            </a:r>
          </a:p>
        </p:txBody>
      </p:sp>
      <p:grpSp>
        <p:nvGrpSpPr>
          <p:cNvPr id="834572" name="Group 12">
            <a:extLst>
              <a:ext uri="{FF2B5EF4-FFF2-40B4-BE49-F238E27FC236}">
                <a16:creationId xmlns:a16="http://schemas.microsoft.com/office/drawing/2014/main" id="{E73E2D8B-0908-4C71-857D-A9293C1C4B81}"/>
              </a:ext>
            </a:extLst>
          </p:cNvPr>
          <p:cNvGrpSpPr>
            <a:grpSpLocks/>
          </p:cNvGrpSpPr>
          <p:nvPr/>
        </p:nvGrpSpPr>
        <p:grpSpPr bwMode="auto">
          <a:xfrm>
            <a:off x="1981200" y="2252664"/>
            <a:ext cx="1143000" cy="566737"/>
            <a:chOff x="1200" y="1248"/>
            <a:chExt cx="720" cy="357"/>
          </a:xfrm>
        </p:grpSpPr>
        <p:pic>
          <p:nvPicPr>
            <p:cNvPr id="834573" name="Picture 13">
              <a:extLst>
                <a:ext uri="{FF2B5EF4-FFF2-40B4-BE49-F238E27FC236}">
                  <a16:creationId xmlns:a16="http://schemas.microsoft.com/office/drawing/2014/main" id="{6F3AE1CE-A2D9-4D64-A7E7-4BC55A87B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4574" name="Text Box 14">
              <a:extLst>
                <a:ext uri="{FF2B5EF4-FFF2-40B4-BE49-F238E27FC236}">
                  <a16:creationId xmlns:a16="http://schemas.microsoft.com/office/drawing/2014/main" id="{5E87AC22-1378-40FC-ACEA-51241A2E52A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9" name="Rectangle 16">
            <a:extLst>
              <a:ext uri="{FF2B5EF4-FFF2-40B4-BE49-F238E27FC236}">
                <a16:creationId xmlns:a16="http://schemas.microsoft.com/office/drawing/2014/main" id="{B5BCFE3D-D836-4424-97BE-2EADFE41A002}"/>
              </a:ext>
            </a:extLst>
          </p:cNvPr>
          <p:cNvSpPr>
            <a:spLocks noGrp="1" noChangeArrowheads="1"/>
          </p:cNvSpPr>
          <p:nvPr>
            <p:ph type="title"/>
          </p:nvPr>
        </p:nvSpPr>
        <p:spPr>
          <a:xfrm>
            <a:off x="2667000" y="685800"/>
            <a:ext cx="4800600" cy="990600"/>
          </a:xfrm>
        </p:spPr>
        <p:txBody>
          <a:bodyPr/>
          <a:lstStyle/>
          <a:p>
            <a:pPr eaLnBrk="1" hangingPunct="1"/>
            <a:r>
              <a:rPr lang="en-US" altLang="en-US"/>
              <a:t>Frequency</a:t>
            </a:r>
          </a:p>
        </p:txBody>
      </p:sp>
      <p:sp>
        <p:nvSpPr>
          <p:cNvPr id="32780" name="Rectangle 17">
            <a:extLst>
              <a:ext uri="{FF2B5EF4-FFF2-40B4-BE49-F238E27FC236}">
                <a16:creationId xmlns:a16="http://schemas.microsoft.com/office/drawing/2014/main" id="{C5F7FD78-DC79-48DE-AE15-833C732407AD}"/>
              </a:ext>
            </a:extLst>
          </p:cNvPr>
          <p:cNvSpPr>
            <a:spLocks noGrp="1" noChangeArrowheads="1"/>
          </p:cNvSpPr>
          <p:nvPr>
            <p:ph idx="1"/>
          </p:nvPr>
        </p:nvSpPr>
        <p:spPr/>
        <p:txBody>
          <a:bodyPr/>
          <a:lstStyle/>
          <a:p>
            <a:pPr>
              <a:spcBef>
                <a:spcPct val="0"/>
              </a:spcBef>
              <a:buClrTx/>
              <a:buSzTx/>
              <a:buFontTx/>
              <a:buChar char="•"/>
            </a:pPr>
            <a:r>
              <a:rPr lang="en-US" altLang="en-US" dirty="0"/>
              <a:t>Frequency is the rate of change with respect to time. </a:t>
            </a:r>
          </a:p>
          <a:p>
            <a:pPr>
              <a:spcBef>
                <a:spcPct val="0"/>
              </a:spcBef>
              <a:buClrTx/>
              <a:buSzTx/>
              <a:buFontTx/>
              <a:buChar char="•"/>
            </a:pPr>
            <a:r>
              <a:rPr lang="en-US" altLang="en-US" dirty="0"/>
              <a:t>Change in a short span of time means high frequency.</a:t>
            </a:r>
          </a:p>
          <a:p>
            <a:pPr>
              <a:spcBef>
                <a:spcPct val="0"/>
              </a:spcBef>
              <a:buClrTx/>
              <a:buSzTx/>
              <a:buFontTx/>
              <a:buChar char="•"/>
            </a:pPr>
            <a:r>
              <a:rPr lang="en-US" altLang="en-US" dirty="0"/>
              <a:t>Change over a long span of time means low frequency.</a:t>
            </a:r>
          </a:p>
          <a:p>
            <a:pPr>
              <a:spcBef>
                <a:spcPct val="0"/>
              </a:spcBef>
              <a:buClrTx/>
              <a:buSzTx/>
              <a:buFontTx/>
              <a:buChar char="•"/>
            </a:pPr>
            <a:endParaRPr lang="en-US" altLang="en-US" dirty="0"/>
          </a:p>
          <a:p>
            <a:pPr>
              <a:spcBef>
                <a:spcPct val="0"/>
              </a:spcBef>
              <a:buClrTx/>
              <a:buSzTx/>
              <a:buFontTx/>
              <a:buChar char="•"/>
            </a:pPr>
            <a:endParaRPr lang="en-US" altLang="en-US" dirty="0"/>
          </a:p>
          <a:p>
            <a:pPr>
              <a:spcBef>
                <a:spcPct val="0"/>
              </a:spcBef>
              <a:buClrTx/>
              <a:buSzTx/>
              <a:buFontTx/>
              <a:buChar char="•"/>
            </a:pPr>
            <a:endParaRPr lang="en-US" altLang="en-US" dirty="0"/>
          </a:p>
          <a:p>
            <a:pPr>
              <a:spcBef>
                <a:spcPct val="0"/>
              </a:spcBef>
              <a:buClrTx/>
              <a:buSzTx/>
              <a:buFontTx/>
              <a:buChar char="•"/>
            </a:pPr>
            <a:endParaRPr lang="en-US" altLang="en-US" dirty="0"/>
          </a:p>
          <a:p>
            <a:pPr marL="0" indent="0">
              <a:spcBef>
                <a:spcPct val="0"/>
              </a:spcBef>
              <a:buClrTx/>
              <a:buSzTx/>
              <a:buNone/>
            </a:pPr>
            <a:r>
              <a:rPr lang="en-US" sz="2800" b="1" i="0" u="none" strike="noStrike" baseline="0" dirty="0">
                <a:latin typeface="Times New Roman" panose="02020603050405020304" pitchFamily="18" charset="0"/>
              </a:rPr>
              <a:t>Phase</a:t>
            </a:r>
            <a:r>
              <a:rPr lang="en-US" sz="1800" b="1" i="0" u="none" strike="noStrike" baseline="0" dirty="0">
                <a:latin typeface="Times New Roman" panose="02020603050405020304" pitchFamily="18" charset="0"/>
              </a:rPr>
              <a:t> describes the position of the waveform relative to time 0.</a:t>
            </a:r>
            <a:endParaRPr lang="en-US" altLang="en-US" b="1" dirty="0"/>
          </a:p>
        </p:txBody>
      </p:sp>
      <p:sp>
        <p:nvSpPr>
          <p:cNvPr id="32770" name="Slide Number Placeholder 3">
            <a:extLst>
              <a:ext uri="{FF2B5EF4-FFF2-40B4-BE49-F238E27FC236}">
                <a16:creationId xmlns:a16="http://schemas.microsoft.com/office/drawing/2014/main" id="{B41EC51C-1E33-4D22-BDF9-BD28AEE4E05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277BEA78-9B23-4271-9F77-0EE0CC05F095}" type="slidenum">
              <a:rPr lang="en-US" altLang="en-US" sz="2000" i="0" baseline="0">
                <a:latin typeface="Arial" panose="020B0604020202020204" pitchFamily="34" charset="0"/>
              </a:rPr>
              <a:pPr/>
              <a:t>9</a:t>
            </a:fld>
            <a:endParaRPr lang="en-US" altLang="en-US" sz="2000" i="0" baseline="0">
              <a:latin typeface="Arial" panose="020B0604020202020204" pitchFamily="34" charset="0"/>
            </a:endParaRPr>
          </a:p>
        </p:txBody>
      </p:sp>
      <p:sp>
        <p:nvSpPr>
          <p:cNvPr id="32771" name="Rectangle 2">
            <a:extLst>
              <a:ext uri="{FF2B5EF4-FFF2-40B4-BE49-F238E27FC236}">
                <a16:creationId xmlns:a16="http://schemas.microsoft.com/office/drawing/2014/main" id="{302903B6-6263-4608-8408-E3C9B4E0FB0A}"/>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2772" name="Rectangle 3">
            <a:extLst>
              <a:ext uri="{FF2B5EF4-FFF2-40B4-BE49-F238E27FC236}">
                <a16:creationId xmlns:a16="http://schemas.microsoft.com/office/drawing/2014/main" id="{DC74F611-A97E-408E-8EF4-D449AC9138F1}"/>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2773" name="Rectangle 4">
            <a:extLst>
              <a:ext uri="{FF2B5EF4-FFF2-40B4-BE49-F238E27FC236}">
                <a16:creationId xmlns:a16="http://schemas.microsoft.com/office/drawing/2014/main" id="{780E146B-9D0B-4591-82E5-661B4732081A}"/>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2774" name="Rectangle 5">
            <a:extLst>
              <a:ext uri="{FF2B5EF4-FFF2-40B4-BE49-F238E27FC236}">
                <a16:creationId xmlns:a16="http://schemas.microsoft.com/office/drawing/2014/main" id="{E6E1A3C0-03F3-4736-BFDE-5D005F8EBA35}"/>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2775" name="Rectangle 6">
            <a:extLst>
              <a:ext uri="{FF2B5EF4-FFF2-40B4-BE49-F238E27FC236}">
                <a16:creationId xmlns:a16="http://schemas.microsoft.com/office/drawing/2014/main" id="{8AB6B6C4-36B7-45EE-81C4-2C6051BAB4E1}"/>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2776" name="Rectangle 7">
            <a:extLst>
              <a:ext uri="{FF2B5EF4-FFF2-40B4-BE49-F238E27FC236}">
                <a16:creationId xmlns:a16="http://schemas.microsoft.com/office/drawing/2014/main" id="{8DA50211-8315-47B7-A6B4-7D0B0E5AAB14}"/>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2777" name="Rectangle 8">
            <a:extLst>
              <a:ext uri="{FF2B5EF4-FFF2-40B4-BE49-F238E27FC236}">
                <a16:creationId xmlns:a16="http://schemas.microsoft.com/office/drawing/2014/main" id="{6A4B5865-7E5D-49F8-AA9B-69B72326D9A5}"/>
              </a:ext>
            </a:extLst>
          </p:cNvPr>
          <p:cNvSpPr>
            <a:spLocks noChangeArrowheads="1"/>
          </p:cNvSpPr>
          <p:nvPr/>
        </p:nvSpPr>
        <p:spPr bwMode="gray">
          <a:xfrm>
            <a:off x="2209801" y="4572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2778" name="Line 10">
            <a:extLst>
              <a:ext uri="{FF2B5EF4-FFF2-40B4-BE49-F238E27FC236}">
                <a16:creationId xmlns:a16="http://schemas.microsoft.com/office/drawing/2014/main" id="{6011ACC3-F056-4325-A36E-B324BA19C144}"/>
              </a:ext>
            </a:extLst>
          </p:cNvPr>
          <p:cNvSpPr>
            <a:spLocks noChangeShapeType="1"/>
          </p:cNvSpPr>
          <p:nvPr/>
        </p:nvSpPr>
        <p:spPr bwMode="auto">
          <a:xfrm>
            <a:off x="1982788" y="609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B7E4408B-9C6A-40C4-A3FD-E9923395E096}"/>
              </a:ext>
            </a:extLst>
          </p:cNvPr>
          <p:cNvSpPr>
            <a:spLocks noGrp="1"/>
          </p:cNvSpPr>
          <p:nvPr>
            <p:ph type="sldNum" sz="quarter" idx="10"/>
          </p:nvPr>
        </p:nvSpPr>
        <p:spPr/>
        <p:txBody>
          <a:bodyPr/>
          <a:lstStyle/>
          <a:p>
            <a:r>
              <a:rPr lang="en-US" altLang="en-US"/>
              <a:t>6.</a:t>
            </a:r>
            <a:fld id="{5AD5F164-BE2B-4CFC-BE15-3153DD9744ED}" type="slidenum">
              <a:rPr lang="en-US" altLang="en-US"/>
              <a:pPr/>
              <a:t>90</a:t>
            </a:fld>
            <a:endParaRPr lang="en-US" altLang="en-US"/>
          </a:p>
        </p:txBody>
      </p:sp>
      <p:sp>
        <p:nvSpPr>
          <p:cNvPr id="808962" name="Line 2">
            <a:extLst>
              <a:ext uri="{FF2B5EF4-FFF2-40B4-BE49-F238E27FC236}">
                <a16:creationId xmlns:a16="http://schemas.microsoft.com/office/drawing/2014/main" id="{F36DA78D-95F2-4B84-9FE9-27E75A2D4D11}"/>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8963" name="Line 3">
            <a:extLst>
              <a:ext uri="{FF2B5EF4-FFF2-40B4-BE49-F238E27FC236}">
                <a16:creationId xmlns:a16="http://schemas.microsoft.com/office/drawing/2014/main" id="{0DFCF647-7B1C-458E-917C-E6D8E011B412}"/>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8964" name="Text Box 4">
            <a:extLst>
              <a:ext uri="{FF2B5EF4-FFF2-40B4-BE49-F238E27FC236}">
                <a16:creationId xmlns:a16="http://schemas.microsoft.com/office/drawing/2014/main" id="{C5E5220B-DC27-471E-B685-835628A76A23}"/>
              </a:ext>
            </a:extLst>
          </p:cNvPr>
          <p:cNvSpPr txBox="1">
            <a:spLocks noChangeArrowheads="1"/>
          </p:cNvSpPr>
          <p:nvPr/>
        </p:nvSpPr>
        <p:spPr bwMode="auto">
          <a:xfrm>
            <a:off x="1828801" y="762000"/>
            <a:ext cx="8435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6.11  </a:t>
            </a:r>
            <a:r>
              <a:rPr lang="en-US" altLang="en-US" sz="2000" i="1" dirty="0">
                <a:latin typeface="Times New Roman" panose="02020603050405020304" pitchFamily="18" charset="0"/>
              </a:rPr>
              <a:t>Prisms in wavelength-division multiplexing and demultiplexing</a:t>
            </a:r>
          </a:p>
        </p:txBody>
      </p:sp>
      <p:sp>
        <p:nvSpPr>
          <p:cNvPr id="808965" name="Line 5">
            <a:extLst>
              <a:ext uri="{FF2B5EF4-FFF2-40B4-BE49-F238E27FC236}">
                <a16:creationId xmlns:a16="http://schemas.microsoft.com/office/drawing/2014/main" id="{17C0FABD-A67B-4074-A44D-B71647EEF033}"/>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8966" name="Picture 6">
            <a:extLst>
              <a:ext uri="{FF2B5EF4-FFF2-40B4-BE49-F238E27FC236}">
                <a16:creationId xmlns:a16="http://schemas.microsoft.com/office/drawing/2014/main" id="{032C302A-6F62-44F7-9E7A-D8C3D52E5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4086172"/>
            <a:ext cx="840105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AA046EDD-41C2-4B37-BAC9-8418E010435F}"/>
              </a:ext>
            </a:extLst>
          </p:cNvPr>
          <p:cNvSpPr txBox="1"/>
          <p:nvPr/>
        </p:nvSpPr>
        <p:spPr>
          <a:xfrm>
            <a:off x="1391065" y="1463401"/>
            <a:ext cx="9276522" cy="2554545"/>
          </a:xfrm>
          <a:prstGeom prst="rect">
            <a:avLst/>
          </a:prstGeom>
          <a:noFill/>
        </p:spPr>
        <p:txBody>
          <a:bodyPr wrap="square">
            <a:spAutoFit/>
          </a:bodyPr>
          <a:lstStyle/>
          <a:p>
            <a:pPr marL="285750" indent="-285750" algn="l">
              <a:buFont typeface="Arial" panose="020B0604020202020204" pitchFamily="34" charset="0"/>
              <a:buChar char="•"/>
            </a:pPr>
            <a:r>
              <a:rPr lang="en-US" sz="2000" b="0" i="0" u="none" strike="noStrike" baseline="0" dirty="0">
                <a:latin typeface="Times New Roman" panose="02020603050405020304" pitchFamily="18" charset="0"/>
              </a:rPr>
              <a:t>We want to combine multiple light sources into one single light at the multiplexer and do the reverse at the demultiplexer. </a:t>
            </a: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rPr>
              <a:t>The combining and splitting of light sources are easily handled by a prism.</a:t>
            </a: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rPr>
              <a:t> Recall from basic physics that a prism bends a beam of light based on the angle of incidence and the frequency. </a:t>
            </a: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rPr>
              <a:t>Using this technique, a multiplexer can be made to combine several input beams of light, each containing a narrow band of frequencies, into one output beam of a wider band of frequencies.</a:t>
            </a:r>
            <a:endParaRPr lang="en-US" sz="2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BE1D65A1-1B8C-4682-892C-3B54C9564E60}"/>
              </a:ext>
            </a:extLst>
          </p:cNvPr>
          <p:cNvSpPr>
            <a:spLocks noGrp="1"/>
          </p:cNvSpPr>
          <p:nvPr>
            <p:ph type="sldNum" sz="quarter" idx="10"/>
          </p:nvPr>
        </p:nvSpPr>
        <p:spPr/>
        <p:txBody>
          <a:bodyPr/>
          <a:lstStyle/>
          <a:p>
            <a:r>
              <a:rPr lang="en-US" altLang="en-US"/>
              <a:t>6.</a:t>
            </a:r>
            <a:fld id="{B971EE9D-FB26-4B5F-9ACD-9C1FBDAF7B57}" type="slidenum">
              <a:rPr lang="en-US" altLang="en-US"/>
              <a:pPr/>
              <a:t>91</a:t>
            </a:fld>
            <a:endParaRPr lang="en-US" altLang="en-US"/>
          </a:p>
        </p:txBody>
      </p:sp>
      <p:sp>
        <p:nvSpPr>
          <p:cNvPr id="809986" name="Line 2">
            <a:extLst>
              <a:ext uri="{FF2B5EF4-FFF2-40B4-BE49-F238E27FC236}">
                <a16:creationId xmlns:a16="http://schemas.microsoft.com/office/drawing/2014/main" id="{61338897-ED48-4D26-8FE0-03162554BFB6}"/>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987" name="Line 3">
            <a:extLst>
              <a:ext uri="{FF2B5EF4-FFF2-40B4-BE49-F238E27FC236}">
                <a16:creationId xmlns:a16="http://schemas.microsoft.com/office/drawing/2014/main" id="{8EDCEA18-7113-4E1C-B0F9-1312EFCC9E8E}"/>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988" name="Text Box 4">
            <a:extLst>
              <a:ext uri="{FF2B5EF4-FFF2-40B4-BE49-F238E27FC236}">
                <a16:creationId xmlns:a16="http://schemas.microsoft.com/office/drawing/2014/main" id="{EEB52A24-175B-4701-B6E6-304F51A0B152}"/>
              </a:ext>
            </a:extLst>
          </p:cNvPr>
          <p:cNvSpPr txBox="1">
            <a:spLocks noChangeArrowheads="1"/>
          </p:cNvSpPr>
          <p:nvPr/>
        </p:nvSpPr>
        <p:spPr bwMode="auto">
          <a:xfrm>
            <a:off x="1828801" y="762000"/>
            <a:ext cx="750840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dirty="0">
                <a:latin typeface="Times New Roman" panose="02020603050405020304" pitchFamily="18" charset="0"/>
              </a:rPr>
              <a:t>Time Division Multiplexing (</a:t>
            </a:r>
            <a:r>
              <a:rPr lang="en-US" altLang="en-US" sz="4000" i="1" dirty="0">
                <a:latin typeface="Times New Roman" panose="02020603050405020304" pitchFamily="18" charset="0"/>
              </a:rPr>
              <a:t>TDM)</a:t>
            </a:r>
          </a:p>
        </p:txBody>
      </p:sp>
      <p:sp>
        <p:nvSpPr>
          <p:cNvPr id="809989" name="Line 5">
            <a:extLst>
              <a:ext uri="{FF2B5EF4-FFF2-40B4-BE49-F238E27FC236}">
                <a16:creationId xmlns:a16="http://schemas.microsoft.com/office/drawing/2014/main" id="{EB4C8243-8D2C-411E-B61C-6D947BADA3E5}"/>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9990" name="Picture 6">
            <a:extLst>
              <a:ext uri="{FF2B5EF4-FFF2-40B4-BE49-F238E27FC236}">
                <a16:creationId xmlns:a16="http://schemas.microsoft.com/office/drawing/2014/main" id="{7E7BC5EE-0116-44F1-9E26-4E6A5B5A0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3252652"/>
            <a:ext cx="7980362" cy="270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F186988D-D667-4E10-8C8A-88BF8CFBE30E}"/>
              </a:ext>
            </a:extLst>
          </p:cNvPr>
          <p:cNvSpPr txBox="1"/>
          <p:nvPr/>
        </p:nvSpPr>
        <p:spPr>
          <a:xfrm>
            <a:off x="1419639" y="1692189"/>
            <a:ext cx="9500152" cy="2031325"/>
          </a:xfrm>
          <a:prstGeom prst="rect">
            <a:avLst/>
          </a:prstGeom>
          <a:noFill/>
        </p:spPr>
        <p:txBody>
          <a:bodyPr wrap="square">
            <a:spAutoFit/>
          </a:bodyPr>
          <a:lstStyle/>
          <a:p>
            <a:pPr marL="285750" indent="-285750" algn="l">
              <a:buFont typeface="Wingdings" panose="05000000000000000000" pitchFamily="2" charset="2"/>
              <a:buChar char="q"/>
            </a:pPr>
            <a:r>
              <a:rPr lang="en-US" sz="1800" b="0" i="0" u="none" strike="noStrike" baseline="0" dirty="0">
                <a:latin typeface="Times New Roman" panose="02020603050405020304" pitchFamily="18" charset="0"/>
              </a:rPr>
              <a:t>Time-division multiplexing (TDM) is a digital process that allows several connections to share the high bandwidth of a link.</a:t>
            </a:r>
          </a:p>
          <a:p>
            <a:pPr marL="285750" indent="-285750" algn="l">
              <a:buFont typeface="Wingdings" panose="05000000000000000000" pitchFamily="2" charset="2"/>
              <a:buChar char="q"/>
            </a:pPr>
            <a:r>
              <a:rPr lang="en-US" sz="1800" b="0" i="0" u="none" strike="noStrike" baseline="0" dirty="0">
                <a:latin typeface="Times New Roman" panose="02020603050405020304" pitchFamily="18" charset="0"/>
              </a:rPr>
              <a:t>Instead of sharing a portion of the bandwidth as in FDM, time is shared. Each connection occupies a portion of time in the link.</a:t>
            </a:r>
          </a:p>
          <a:p>
            <a:pPr marL="285750" indent="-285750" algn="l">
              <a:buFont typeface="Wingdings" panose="05000000000000000000" pitchFamily="2" charset="2"/>
              <a:buChar char="q"/>
            </a:pPr>
            <a:r>
              <a:rPr lang="en-US" sz="1800" b="0" i="0" u="none" strike="noStrike" baseline="0" dirty="0">
                <a:latin typeface="Times New Roman" panose="02020603050405020304" pitchFamily="18" charset="0"/>
              </a:rPr>
              <a:t>We can divide TDM into two different schemes</a:t>
            </a:r>
            <a:r>
              <a:rPr lang="en-US" sz="1800" b="1" i="0" u="none" strike="noStrike" baseline="0" dirty="0">
                <a:latin typeface="Times New Roman" panose="02020603050405020304" pitchFamily="18" charset="0"/>
              </a:rPr>
              <a:t>: synchronous and statistical.</a:t>
            </a:r>
          </a:p>
          <a:p>
            <a:pPr marL="285750" indent="-285750" algn="l">
              <a:buFont typeface="Wingdings" panose="05000000000000000000" pitchFamily="2" charset="2"/>
              <a:buChar char="q"/>
            </a:pPr>
            <a:endParaRPr lang="en-US" sz="1800" b="0" i="0" u="none" strike="noStrike" baseline="0" dirty="0">
              <a:latin typeface="Times New Roman" panose="02020603050405020304" pitchFamily="18" charset="0"/>
            </a:endParaRPr>
          </a:p>
          <a:p>
            <a:pPr marL="285750" indent="-285750" algn="l">
              <a:buFont typeface="Wingdings" panose="05000000000000000000" pitchFamily="2" charset="2"/>
              <a:buChar char="q"/>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B4FB9EA1-E40C-4A23-9B3B-C941B7A47EC3}"/>
              </a:ext>
            </a:extLst>
          </p:cNvPr>
          <p:cNvSpPr>
            <a:spLocks noGrp="1"/>
          </p:cNvSpPr>
          <p:nvPr>
            <p:ph type="sldNum" sz="quarter" idx="10"/>
          </p:nvPr>
        </p:nvSpPr>
        <p:spPr/>
        <p:txBody>
          <a:bodyPr/>
          <a:lstStyle/>
          <a:p>
            <a:r>
              <a:rPr lang="en-US" altLang="en-US"/>
              <a:t>6.</a:t>
            </a:r>
            <a:fld id="{859FB887-45DD-43B9-B2EA-C659FAF101DA}" type="slidenum">
              <a:rPr lang="en-US" altLang="en-US"/>
              <a:pPr/>
              <a:t>92</a:t>
            </a:fld>
            <a:endParaRPr lang="en-US" altLang="en-US"/>
          </a:p>
        </p:txBody>
      </p:sp>
      <p:sp>
        <p:nvSpPr>
          <p:cNvPr id="835586" name="Rectangle 2">
            <a:extLst>
              <a:ext uri="{FF2B5EF4-FFF2-40B4-BE49-F238E27FC236}">
                <a16:creationId xmlns:a16="http://schemas.microsoft.com/office/drawing/2014/main" id="{851C800C-2689-4E04-8203-200DD15A7D9E}"/>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87" name="Rectangle 3">
            <a:extLst>
              <a:ext uri="{FF2B5EF4-FFF2-40B4-BE49-F238E27FC236}">
                <a16:creationId xmlns:a16="http://schemas.microsoft.com/office/drawing/2014/main" id="{D749630D-23DF-4C06-9DDD-645D0CBD9BDA}"/>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88" name="Rectangle 4">
            <a:extLst>
              <a:ext uri="{FF2B5EF4-FFF2-40B4-BE49-F238E27FC236}">
                <a16:creationId xmlns:a16="http://schemas.microsoft.com/office/drawing/2014/main" id="{8D47477D-6FEF-457F-A816-F902DA5C99C0}"/>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89" name="Rectangle 5">
            <a:extLst>
              <a:ext uri="{FF2B5EF4-FFF2-40B4-BE49-F238E27FC236}">
                <a16:creationId xmlns:a16="http://schemas.microsoft.com/office/drawing/2014/main" id="{F6995049-CD1C-431C-B244-5B8CC482055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0" name="Rectangle 6">
            <a:extLst>
              <a:ext uri="{FF2B5EF4-FFF2-40B4-BE49-F238E27FC236}">
                <a16:creationId xmlns:a16="http://schemas.microsoft.com/office/drawing/2014/main" id="{7CCB761A-3F16-45AC-BBB9-86FF1E4F0F30}"/>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1" name="Rectangle 7">
            <a:extLst>
              <a:ext uri="{FF2B5EF4-FFF2-40B4-BE49-F238E27FC236}">
                <a16:creationId xmlns:a16="http://schemas.microsoft.com/office/drawing/2014/main" id="{DEF0EB12-6D63-42C3-A06B-85E956F5F5D9}"/>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2" name="Rectangle 8">
            <a:extLst>
              <a:ext uri="{FF2B5EF4-FFF2-40B4-BE49-F238E27FC236}">
                <a16:creationId xmlns:a16="http://schemas.microsoft.com/office/drawing/2014/main" id="{85792652-2144-4DC6-8EF7-92F54ABE8511}"/>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3" name="Line 9">
            <a:extLst>
              <a:ext uri="{FF2B5EF4-FFF2-40B4-BE49-F238E27FC236}">
                <a16:creationId xmlns:a16="http://schemas.microsoft.com/office/drawing/2014/main" id="{9AAACEBB-D3BC-46F2-A4FE-C091A3837068}"/>
              </a:ext>
            </a:extLst>
          </p:cNvPr>
          <p:cNvSpPr>
            <a:spLocks noChangeShapeType="1"/>
          </p:cNvSpPr>
          <p:nvPr/>
        </p:nvSpPr>
        <p:spPr bwMode="auto">
          <a:xfrm>
            <a:off x="1981200" y="25479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5594" name="Line 10">
            <a:extLst>
              <a:ext uri="{FF2B5EF4-FFF2-40B4-BE49-F238E27FC236}">
                <a16:creationId xmlns:a16="http://schemas.microsoft.com/office/drawing/2014/main" id="{2A14285E-E9F7-4E85-AE70-6025FC98F237}"/>
              </a:ext>
            </a:extLst>
          </p:cNvPr>
          <p:cNvSpPr>
            <a:spLocks noChangeShapeType="1"/>
          </p:cNvSpPr>
          <p:nvPr/>
        </p:nvSpPr>
        <p:spPr bwMode="auto">
          <a:xfrm>
            <a:off x="1982788" y="47577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5595" name="Rectangle 11">
            <a:extLst>
              <a:ext uri="{FF2B5EF4-FFF2-40B4-BE49-F238E27FC236}">
                <a16:creationId xmlns:a16="http://schemas.microsoft.com/office/drawing/2014/main" id="{AD59D487-3033-4527-A091-9C984F591792}"/>
              </a:ext>
            </a:extLst>
          </p:cNvPr>
          <p:cNvSpPr>
            <a:spLocks noChangeArrowheads="1"/>
          </p:cNvSpPr>
          <p:nvPr/>
        </p:nvSpPr>
        <p:spPr bwMode="auto">
          <a:xfrm>
            <a:off x="2019300" y="2640013"/>
            <a:ext cx="8077200" cy="138499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dirty="0"/>
              <a:t>TDM is a digital multiplexing technique for combining several low-rate digital </a:t>
            </a:r>
            <a:br>
              <a:rPr lang="en-US" altLang="en-US" sz="2800" dirty="0"/>
            </a:br>
            <a:r>
              <a:rPr lang="en-US" altLang="en-US" sz="2800" dirty="0"/>
              <a:t>channels into one high-rate one.</a:t>
            </a:r>
          </a:p>
        </p:txBody>
      </p:sp>
      <p:grpSp>
        <p:nvGrpSpPr>
          <p:cNvPr id="835596" name="Group 12">
            <a:extLst>
              <a:ext uri="{FF2B5EF4-FFF2-40B4-BE49-F238E27FC236}">
                <a16:creationId xmlns:a16="http://schemas.microsoft.com/office/drawing/2014/main" id="{4DE13F11-F956-4351-A2B9-5FF8A79D4602}"/>
              </a:ext>
            </a:extLst>
          </p:cNvPr>
          <p:cNvGrpSpPr>
            <a:grpSpLocks/>
          </p:cNvGrpSpPr>
          <p:nvPr/>
        </p:nvGrpSpPr>
        <p:grpSpPr bwMode="auto">
          <a:xfrm>
            <a:off x="1981200" y="1905000"/>
            <a:ext cx="1143000" cy="566738"/>
            <a:chOff x="1200" y="1248"/>
            <a:chExt cx="720" cy="357"/>
          </a:xfrm>
        </p:grpSpPr>
        <p:pic>
          <p:nvPicPr>
            <p:cNvPr id="835597" name="Picture 13">
              <a:extLst>
                <a:ext uri="{FF2B5EF4-FFF2-40B4-BE49-F238E27FC236}">
                  <a16:creationId xmlns:a16="http://schemas.microsoft.com/office/drawing/2014/main" id="{C0CE45C4-2041-4111-A618-A5A51074E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5598" name="Text Box 14">
              <a:extLst>
                <a:ext uri="{FF2B5EF4-FFF2-40B4-BE49-F238E27FC236}">
                  <a16:creationId xmlns:a16="http://schemas.microsoft.com/office/drawing/2014/main" id="{CD3C2B03-906B-468B-996E-FE11721BAD7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37D860FB-13B4-4EFC-8276-1C353F3B4DE1}"/>
              </a:ext>
            </a:extLst>
          </p:cNvPr>
          <p:cNvSpPr>
            <a:spLocks noGrp="1"/>
          </p:cNvSpPr>
          <p:nvPr>
            <p:ph type="sldNum" sz="quarter" idx="10"/>
          </p:nvPr>
        </p:nvSpPr>
        <p:spPr/>
        <p:txBody>
          <a:bodyPr/>
          <a:lstStyle/>
          <a:p>
            <a:r>
              <a:rPr lang="en-US" altLang="en-US"/>
              <a:t>6.</a:t>
            </a:r>
            <a:fld id="{0DDCA204-FB92-4374-9026-DBBE769A40E9}" type="slidenum">
              <a:rPr lang="en-US" altLang="en-US"/>
              <a:pPr/>
              <a:t>93</a:t>
            </a:fld>
            <a:endParaRPr lang="en-US" altLang="en-US"/>
          </a:p>
        </p:txBody>
      </p:sp>
      <p:sp>
        <p:nvSpPr>
          <p:cNvPr id="811010" name="Line 2">
            <a:extLst>
              <a:ext uri="{FF2B5EF4-FFF2-40B4-BE49-F238E27FC236}">
                <a16:creationId xmlns:a16="http://schemas.microsoft.com/office/drawing/2014/main" id="{338B76E2-B03E-4F90-BDF6-B822F87AC9B0}"/>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1011" name="Line 3">
            <a:extLst>
              <a:ext uri="{FF2B5EF4-FFF2-40B4-BE49-F238E27FC236}">
                <a16:creationId xmlns:a16="http://schemas.microsoft.com/office/drawing/2014/main" id="{786A9FF0-E9DA-42EF-BCF6-B30C00D90491}"/>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1012" name="Text Box 4">
            <a:extLst>
              <a:ext uri="{FF2B5EF4-FFF2-40B4-BE49-F238E27FC236}">
                <a16:creationId xmlns:a16="http://schemas.microsoft.com/office/drawing/2014/main" id="{241164F5-20D1-42FE-B27B-943E726FE929}"/>
              </a:ext>
            </a:extLst>
          </p:cNvPr>
          <p:cNvSpPr txBox="1">
            <a:spLocks noChangeArrowheads="1"/>
          </p:cNvSpPr>
          <p:nvPr/>
        </p:nvSpPr>
        <p:spPr bwMode="auto">
          <a:xfrm>
            <a:off x="1828800" y="762000"/>
            <a:ext cx="50576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dirty="0">
                <a:latin typeface="Times New Roman" panose="02020603050405020304" pitchFamily="18" charset="0"/>
              </a:rPr>
              <a:t>Synchronous time-division multiplexing</a:t>
            </a:r>
          </a:p>
        </p:txBody>
      </p:sp>
      <p:sp>
        <p:nvSpPr>
          <p:cNvPr id="811013" name="Line 5">
            <a:extLst>
              <a:ext uri="{FF2B5EF4-FFF2-40B4-BE49-F238E27FC236}">
                <a16:creationId xmlns:a16="http://schemas.microsoft.com/office/drawing/2014/main" id="{144F5F47-C78A-43A6-A259-26D55BCA375B}"/>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1014" name="Picture 6">
            <a:extLst>
              <a:ext uri="{FF2B5EF4-FFF2-40B4-BE49-F238E27FC236}">
                <a16:creationId xmlns:a16="http://schemas.microsoft.com/office/drawing/2014/main" id="{FE0C1FA9-F78A-4F6B-A28B-2553CDF64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433817"/>
            <a:ext cx="815340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2DBB1EBF-D772-4881-AD43-F64FEEBA09D4}"/>
              </a:ext>
            </a:extLst>
          </p:cNvPr>
          <p:cNvSpPr txBox="1"/>
          <p:nvPr/>
        </p:nvSpPr>
        <p:spPr>
          <a:xfrm>
            <a:off x="1444487" y="1593904"/>
            <a:ext cx="8994911" cy="1323439"/>
          </a:xfrm>
          <a:prstGeom prst="rect">
            <a:avLst/>
          </a:prstGeom>
          <a:noFill/>
        </p:spPr>
        <p:txBody>
          <a:bodyPr wrap="square">
            <a:spAutoFit/>
          </a:bodyPr>
          <a:lstStyle/>
          <a:p>
            <a:pPr marL="342900" indent="-342900" algn="l">
              <a:buFont typeface="Arial" panose="020B0604020202020204" pitchFamily="34" charset="0"/>
              <a:buChar char="•"/>
            </a:pPr>
            <a:r>
              <a:rPr lang="en-US" sz="2000" b="0" i="0" u="none" strike="noStrike" baseline="0" dirty="0">
                <a:latin typeface="Times New Roman" panose="02020603050405020304" pitchFamily="18" charset="0"/>
              </a:rPr>
              <a:t>In synchronous TDM, the data flow of each input connection is divided into units, where each input occupies one input time slot. </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rPr>
              <a:t>A unit can be 1 bit, one character, or one block of data. Each input unit becomes one output unit and occupies one output time slot.</a:t>
            </a:r>
            <a:endParaRPr lang="en-US"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0A1441-F478-48FC-9F49-CEEEC7FB0646}"/>
              </a:ext>
            </a:extLst>
          </p:cNvPr>
          <p:cNvSpPr>
            <a:spLocks noGrp="1"/>
          </p:cNvSpPr>
          <p:nvPr>
            <p:ph type="sldNum" sz="quarter" idx="10"/>
          </p:nvPr>
        </p:nvSpPr>
        <p:spPr/>
        <p:txBody>
          <a:bodyPr/>
          <a:lstStyle/>
          <a:p>
            <a:r>
              <a:rPr lang="en-US" altLang="en-US"/>
              <a:t>6.</a:t>
            </a:r>
            <a:fld id="{3686A832-2848-421A-BB63-4B446FDBD600}" type="slidenum">
              <a:rPr lang="en-US" altLang="en-US"/>
              <a:pPr/>
              <a:t>94</a:t>
            </a:fld>
            <a:endParaRPr lang="en-US" altLang="en-US"/>
          </a:p>
        </p:txBody>
      </p:sp>
      <p:sp>
        <p:nvSpPr>
          <p:cNvPr id="931842" name="Rectangle 2">
            <a:extLst>
              <a:ext uri="{FF2B5EF4-FFF2-40B4-BE49-F238E27FC236}">
                <a16:creationId xmlns:a16="http://schemas.microsoft.com/office/drawing/2014/main" id="{5FC57E9A-78B0-4D79-9A17-840DAE1D0AF9}"/>
              </a:ext>
            </a:extLst>
          </p:cNvPr>
          <p:cNvSpPr>
            <a:spLocks noGrp="1" noChangeArrowheads="1"/>
          </p:cNvSpPr>
          <p:nvPr>
            <p:ph type="title"/>
          </p:nvPr>
        </p:nvSpPr>
        <p:spPr bwMode="auto">
          <a:xfrm>
            <a:off x="1162878" y="95885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Interleaving</a:t>
            </a:r>
          </a:p>
        </p:txBody>
      </p:sp>
      <p:sp>
        <p:nvSpPr>
          <p:cNvPr id="931843" name="Rectangle 3">
            <a:extLst>
              <a:ext uri="{FF2B5EF4-FFF2-40B4-BE49-F238E27FC236}">
                <a16:creationId xmlns:a16="http://schemas.microsoft.com/office/drawing/2014/main" id="{B0328534-CF46-41D3-825E-8DCB5DCBDD9F}"/>
              </a:ext>
            </a:extLst>
          </p:cNvPr>
          <p:cNvSpPr>
            <a:spLocks noGrp="1" noChangeArrowheads="1"/>
          </p:cNvSpPr>
          <p:nvPr>
            <p:ph type="body" idx="1"/>
          </p:nvPr>
        </p:nvSpPr>
        <p:spPr bwMode="auto">
          <a:xfrm>
            <a:off x="1024129" y="1657377"/>
            <a:ext cx="9667317"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buFont typeface="Wingdings" panose="05000000000000000000" pitchFamily="2" charset="2"/>
              <a:buChar char="q"/>
            </a:pPr>
            <a:r>
              <a:rPr lang="en-US" altLang="en-US" dirty="0"/>
              <a:t>The process of taking a group of bits from each input line for multiplexing is called interleaving.</a:t>
            </a:r>
          </a:p>
          <a:p>
            <a:pPr>
              <a:buFont typeface="Wingdings" panose="05000000000000000000" pitchFamily="2" charset="2"/>
              <a:buChar char="q"/>
            </a:pPr>
            <a:r>
              <a:rPr lang="en-US" altLang="en-US" dirty="0"/>
              <a:t>We interleave bits (1 - n) from each input onto one output.</a:t>
            </a:r>
          </a:p>
          <a:p>
            <a:pPr>
              <a:buFont typeface="Wingdings" panose="05000000000000000000" pitchFamily="2" charset="2"/>
              <a:buChar char="q"/>
            </a:pPr>
            <a:r>
              <a:rPr lang="en-US" altLang="en-US" dirty="0"/>
              <a:t>Synchronous TDM is not as efficient as it could be. If a source does not have data to send, the corresponding slot in the output frame is empty.</a:t>
            </a:r>
          </a:p>
        </p:txBody>
      </p:sp>
      <p:pic>
        <p:nvPicPr>
          <p:cNvPr id="5" name="Picture 7">
            <a:extLst>
              <a:ext uri="{FF2B5EF4-FFF2-40B4-BE49-F238E27FC236}">
                <a16:creationId xmlns:a16="http://schemas.microsoft.com/office/drawing/2014/main" id="{B0A55759-63E2-48DD-ACE8-7F11E3261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3714777"/>
            <a:ext cx="8940800"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C4A3-4DA6-404F-9CDF-B6F95988A015}"/>
              </a:ext>
            </a:extLst>
          </p:cNvPr>
          <p:cNvSpPr>
            <a:spLocks noGrp="1"/>
          </p:cNvSpPr>
          <p:nvPr>
            <p:ph type="title"/>
          </p:nvPr>
        </p:nvSpPr>
        <p:spPr>
          <a:xfrm>
            <a:off x="1024128" y="279947"/>
            <a:ext cx="9720072" cy="1499616"/>
          </a:xfrm>
        </p:spPr>
        <p:txBody>
          <a:bodyPr/>
          <a:lstStyle/>
          <a:p>
            <a:r>
              <a:rPr lang="en-US" dirty="0"/>
              <a:t>Synchronization </a:t>
            </a:r>
          </a:p>
        </p:txBody>
      </p:sp>
      <p:sp>
        <p:nvSpPr>
          <p:cNvPr id="3" name="Content Placeholder 2">
            <a:extLst>
              <a:ext uri="{FF2B5EF4-FFF2-40B4-BE49-F238E27FC236}">
                <a16:creationId xmlns:a16="http://schemas.microsoft.com/office/drawing/2014/main" id="{5B09370E-9F4F-4A73-AFE8-5234F3BD9A75}"/>
              </a:ext>
            </a:extLst>
          </p:cNvPr>
          <p:cNvSpPr>
            <a:spLocks noGrp="1"/>
          </p:cNvSpPr>
          <p:nvPr>
            <p:ph idx="1"/>
          </p:nvPr>
        </p:nvSpPr>
        <p:spPr>
          <a:xfrm>
            <a:off x="1024127" y="1275063"/>
            <a:ext cx="9720073" cy="4626334"/>
          </a:xfrm>
        </p:spPr>
        <p:txBody>
          <a:bodyPr/>
          <a:lstStyle/>
          <a:p>
            <a:pPr>
              <a:buFont typeface="Wingdings" panose="05000000000000000000" pitchFamily="2" charset="2"/>
              <a:buChar char="q"/>
            </a:pPr>
            <a:r>
              <a:rPr lang="en-US" dirty="0"/>
              <a:t>If the multiplexer and the demultiplexer are not synchronized, a bit belonging to one channel may be received by the wrong channel. </a:t>
            </a:r>
          </a:p>
          <a:p>
            <a:pPr>
              <a:buFont typeface="Wingdings" panose="05000000000000000000" pitchFamily="2" charset="2"/>
              <a:buChar char="q"/>
            </a:pPr>
            <a:r>
              <a:rPr lang="en-US" dirty="0"/>
              <a:t>For this reason, one or more synchronization bits are usually added to the beginning of each frame. </a:t>
            </a:r>
          </a:p>
          <a:p>
            <a:pPr>
              <a:buFont typeface="Wingdings" panose="05000000000000000000" pitchFamily="2" charset="2"/>
              <a:buChar char="q"/>
            </a:pPr>
            <a:r>
              <a:rPr lang="en-US" dirty="0"/>
              <a:t>These bits, called </a:t>
            </a:r>
            <a:r>
              <a:rPr lang="en-US" b="1" dirty="0"/>
              <a:t>framing bits</a:t>
            </a:r>
            <a:r>
              <a:rPr lang="en-US" dirty="0"/>
              <a:t>, follow a pattern, frame to frame, that allows the demultiplexer to synchronize with the incoming stream so that it can separate the time slots accurately. </a:t>
            </a:r>
          </a:p>
          <a:p>
            <a:pPr>
              <a:buFont typeface="Wingdings" panose="05000000000000000000" pitchFamily="2" charset="2"/>
              <a:buChar char="q"/>
            </a:pPr>
            <a:r>
              <a:rPr lang="en-US" dirty="0"/>
              <a:t>In most cases, this synchronization information consists of 1 bit per frame, alternating between 0 and 1.</a:t>
            </a:r>
          </a:p>
        </p:txBody>
      </p:sp>
      <p:pic>
        <p:nvPicPr>
          <p:cNvPr id="4" name="Picture 6">
            <a:extLst>
              <a:ext uri="{FF2B5EF4-FFF2-40B4-BE49-F238E27FC236}">
                <a16:creationId xmlns:a16="http://schemas.microsoft.com/office/drawing/2014/main" id="{113F55F9-B3D0-4D0C-A8C3-DE60A87F1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802" y="4684542"/>
            <a:ext cx="6725642" cy="162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78078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028715-1619-4FC1-A7ED-D4768664EB2F}"/>
              </a:ext>
            </a:extLst>
          </p:cNvPr>
          <p:cNvSpPr>
            <a:spLocks noGrp="1"/>
          </p:cNvSpPr>
          <p:nvPr>
            <p:ph type="sldNum" sz="quarter" idx="10"/>
          </p:nvPr>
        </p:nvSpPr>
        <p:spPr/>
        <p:txBody>
          <a:bodyPr/>
          <a:lstStyle/>
          <a:p>
            <a:r>
              <a:rPr lang="en-US" altLang="en-US"/>
              <a:t>6.</a:t>
            </a:r>
            <a:fld id="{52C072B3-73CC-4C98-BD22-CEA220545251}" type="slidenum">
              <a:rPr lang="en-US" altLang="en-US"/>
              <a:pPr/>
              <a:t>96</a:t>
            </a:fld>
            <a:endParaRPr lang="en-US" altLang="en-US"/>
          </a:p>
        </p:txBody>
      </p:sp>
      <p:sp>
        <p:nvSpPr>
          <p:cNvPr id="933890" name="Rectangle 2">
            <a:extLst>
              <a:ext uri="{FF2B5EF4-FFF2-40B4-BE49-F238E27FC236}">
                <a16:creationId xmlns:a16="http://schemas.microsoft.com/office/drawing/2014/main" id="{AF7DF955-E64F-44CD-9474-F4C0A77139AF}"/>
              </a:ext>
            </a:extLst>
          </p:cNvPr>
          <p:cNvSpPr>
            <a:spLocks noGrp="1" noChangeArrowheads="1"/>
          </p:cNvSpPr>
          <p:nvPr>
            <p:ph type="title"/>
          </p:nvPr>
        </p:nvSpPr>
        <p:spPr bwMode="auto">
          <a:xfrm>
            <a:off x="1215887" y="1034996"/>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Data Rate Management</a:t>
            </a:r>
          </a:p>
        </p:txBody>
      </p:sp>
      <p:sp>
        <p:nvSpPr>
          <p:cNvPr id="933891" name="Rectangle 3">
            <a:extLst>
              <a:ext uri="{FF2B5EF4-FFF2-40B4-BE49-F238E27FC236}">
                <a16:creationId xmlns:a16="http://schemas.microsoft.com/office/drawing/2014/main" id="{E4F0B339-22A2-4DE5-BEDF-553009D7D235}"/>
              </a:ext>
            </a:extLst>
          </p:cNvPr>
          <p:cNvSpPr>
            <a:spLocks noGrp="1" noChangeArrowheads="1"/>
          </p:cNvSpPr>
          <p:nvPr>
            <p:ph type="body" idx="1"/>
          </p:nvPr>
        </p:nvSpPr>
        <p:spPr bwMode="auto">
          <a:xfrm>
            <a:off x="1024129" y="1981200"/>
            <a:ext cx="9431836"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buFont typeface="Wingdings" panose="05000000000000000000" pitchFamily="2" charset="2"/>
              <a:buChar char="q"/>
            </a:pPr>
            <a:r>
              <a:rPr lang="en-US" altLang="en-US" b="1" dirty="0"/>
              <a:t>Not all input links maybe have the same data rate.</a:t>
            </a:r>
          </a:p>
          <a:p>
            <a:pPr>
              <a:lnSpc>
                <a:spcPct val="90000"/>
              </a:lnSpc>
              <a:buFont typeface="Wingdings" panose="05000000000000000000" pitchFamily="2" charset="2"/>
              <a:buChar char="q"/>
            </a:pPr>
            <a:r>
              <a:rPr lang="en-US" altLang="en-US" dirty="0"/>
              <a:t>Some links maybe slower. There maybe several different input link speeds.</a:t>
            </a:r>
          </a:p>
          <a:p>
            <a:pPr>
              <a:lnSpc>
                <a:spcPct val="90000"/>
              </a:lnSpc>
              <a:buFont typeface="Wingdings" panose="05000000000000000000" pitchFamily="2" charset="2"/>
              <a:buChar char="q"/>
            </a:pPr>
            <a:r>
              <a:rPr lang="en-US" altLang="en-US" dirty="0"/>
              <a:t>There are three strategies that can be used to overcome the data rate mismatch: multilevel, </a:t>
            </a:r>
            <a:r>
              <a:rPr lang="en-US" altLang="en-US" dirty="0" err="1"/>
              <a:t>multislot</a:t>
            </a:r>
            <a:r>
              <a:rPr lang="en-US" altLang="en-US" dirty="0"/>
              <a:t> and pulse stuffing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823BF4-A13C-4BB0-AF68-F79AA7A63231}"/>
              </a:ext>
            </a:extLst>
          </p:cNvPr>
          <p:cNvSpPr>
            <a:spLocks noGrp="1"/>
          </p:cNvSpPr>
          <p:nvPr>
            <p:ph type="sldNum" sz="quarter" idx="10"/>
          </p:nvPr>
        </p:nvSpPr>
        <p:spPr/>
        <p:txBody>
          <a:bodyPr/>
          <a:lstStyle/>
          <a:p>
            <a:r>
              <a:rPr lang="en-US" altLang="en-US"/>
              <a:t>6.</a:t>
            </a:r>
            <a:fld id="{59984AE3-8946-4663-A613-65D46BD8BEB6}" type="slidenum">
              <a:rPr lang="en-US" altLang="en-US"/>
              <a:pPr/>
              <a:t>97</a:t>
            </a:fld>
            <a:endParaRPr lang="en-US" altLang="en-US"/>
          </a:p>
        </p:txBody>
      </p:sp>
      <p:sp>
        <p:nvSpPr>
          <p:cNvPr id="934914" name="Rectangle 2">
            <a:extLst>
              <a:ext uri="{FF2B5EF4-FFF2-40B4-BE49-F238E27FC236}">
                <a16:creationId xmlns:a16="http://schemas.microsoft.com/office/drawing/2014/main" id="{12B48852-7E2B-43AF-84CC-F8A2FB0A6740}"/>
              </a:ext>
            </a:extLst>
          </p:cNvPr>
          <p:cNvSpPr>
            <a:spLocks noGrp="1" noChangeArrowheads="1"/>
          </p:cNvSpPr>
          <p:nvPr>
            <p:ph type="title"/>
          </p:nvPr>
        </p:nvSpPr>
        <p:spPr bwMode="auto">
          <a:xfrm>
            <a:off x="1123122" y="1020418"/>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Data rate matching</a:t>
            </a:r>
          </a:p>
        </p:txBody>
      </p:sp>
      <p:sp>
        <p:nvSpPr>
          <p:cNvPr id="934915" name="Rectangle 3">
            <a:extLst>
              <a:ext uri="{FF2B5EF4-FFF2-40B4-BE49-F238E27FC236}">
                <a16:creationId xmlns:a16="http://schemas.microsoft.com/office/drawing/2014/main" id="{5B05DEF6-9FEE-433A-B44C-F1C6492BE474}"/>
              </a:ext>
            </a:extLst>
          </p:cNvPr>
          <p:cNvSpPr>
            <a:spLocks noGrp="1" noChangeArrowheads="1"/>
          </p:cNvSpPr>
          <p:nvPr>
            <p:ph type="body" idx="1"/>
          </p:nvPr>
        </p:nvSpPr>
        <p:spPr bwMode="auto">
          <a:xfrm>
            <a:off x="1024129" y="1981200"/>
            <a:ext cx="9551106" cy="4495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sz="2800" dirty="0">
                <a:solidFill>
                  <a:schemeClr val="hlink"/>
                </a:solidFill>
              </a:rPr>
              <a:t>Multilevel</a:t>
            </a:r>
            <a:r>
              <a:rPr lang="en-US" altLang="en-US" sz="2800" dirty="0"/>
              <a:t>: used when the data rate of the input links are multiples of each other.</a:t>
            </a:r>
          </a:p>
          <a:p>
            <a:pPr>
              <a:lnSpc>
                <a:spcPct val="90000"/>
              </a:lnSpc>
            </a:pPr>
            <a:r>
              <a:rPr lang="en-US" altLang="en-US" sz="2800" dirty="0" err="1">
                <a:solidFill>
                  <a:schemeClr val="hlink"/>
                </a:solidFill>
              </a:rPr>
              <a:t>Multislot</a:t>
            </a:r>
            <a:r>
              <a:rPr lang="en-US" altLang="en-US" sz="2800" dirty="0"/>
              <a:t>: is also used when link’s data rates are multiple of each other. The higher bit rate channels are allocated more slots per frame, and the output frame rate is a multiple of each input link.</a:t>
            </a:r>
          </a:p>
          <a:p>
            <a:pPr>
              <a:lnSpc>
                <a:spcPct val="90000"/>
              </a:lnSpc>
            </a:pPr>
            <a:r>
              <a:rPr lang="en-US" altLang="en-US" sz="2800" dirty="0">
                <a:solidFill>
                  <a:schemeClr val="hlink"/>
                </a:solidFill>
              </a:rPr>
              <a:t>Pulse Stuffing</a:t>
            </a:r>
            <a:r>
              <a:rPr lang="en-US" altLang="en-US" sz="2800" dirty="0"/>
              <a:t>: used when there is no direct multiple relation present among different link’s data rate. The slowest speed link will be brought up to the speed of the other links by bit insertion, this is called pulse stuffing.</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C2B7F3F7-46F8-4FCC-A268-577B2A085325}"/>
              </a:ext>
            </a:extLst>
          </p:cNvPr>
          <p:cNvSpPr>
            <a:spLocks noGrp="1"/>
          </p:cNvSpPr>
          <p:nvPr>
            <p:ph type="sldNum" sz="quarter" idx="10"/>
          </p:nvPr>
        </p:nvSpPr>
        <p:spPr/>
        <p:txBody>
          <a:bodyPr/>
          <a:lstStyle/>
          <a:p>
            <a:r>
              <a:rPr lang="en-US" altLang="en-US"/>
              <a:t>6.</a:t>
            </a:r>
            <a:fld id="{83B49878-2579-4B5B-A67C-C23F7AD23B6A}" type="slidenum">
              <a:rPr lang="en-US" altLang="en-US"/>
              <a:pPr/>
              <a:t>98</a:t>
            </a:fld>
            <a:endParaRPr lang="en-US" altLang="en-US"/>
          </a:p>
        </p:txBody>
      </p:sp>
      <p:sp>
        <p:nvSpPr>
          <p:cNvPr id="817154" name="Line 2">
            <a:extLst>
              <a:ext uri="{FF2B5EF4-FFF2-40B4-BE49-F238E27FC236}">
                <a16:creationId xmlns:a16="http://schemas.microsoft.com/office/drawing/2014/main" id="{72E4C79A-E241-4BB2-BF7F-46D072901C97}"/>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7155" name="Line 3">
            <a:extLst>
              <a:ext uri="{FF2B5EF4-FFF2-40B4-BE49-F238E27FC236}">
                <a16:creationId xmlns:a16="http://schemas.microsoft.com/office/drawing/2014/main" id="{8A215203-6D34-4E21-AC8B-674D401A5C26}"/>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7156" name="Text Box 4">
            <a:extLst>
              <a:ext uri="{FF2B5EF4-FFF2-40B4-BE49-F238E27FC236}">
                <a16:creationId xmlns:a16="http://schemas.microsoft.com/office/drawing/2014/main" id="{64266615-82A9-4E92-B7DB-6E640F7FA3E8}"/>
              </a:ext>
            </a:extLst>
          </p:cNvPr>
          <p:cNvSpPr txBox="1">
            <a:spLocks noChangeArrowheads="1"/>
          </p:cNvSpPr>
          <p:nvPr/>
        </p:nvSpPr>
        <p:spPr bwMode="auto">
          <a:xfrm>
            <a:off x="1828800" y="762000"/>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6.19  </a:t>
            </a:r>
            <a:r>
              <a:rPr lang="en-US" altLang="en-US" sz="2000" i="1">
                <a:latin typeface="Times New Roman" panose="02020603050405020304" pitchFamily="18" charset="0"/>
              </a:rPr>
              <a:t>Multilevel multiplexing</a:t>
            </a:r>
          </a:p>
        </p:txBody>
      </p:sp>
      <p:sp>
        <p:nvSpPr>
          <p:cNvPr id="817157" name="Line 5">
            <a:extLst>
              <a:ext uri="{FF2B5EF4-FFF2-40B4-BE49-F238E27FC236}">
                <a16:creationId xmlns:a16="http://schemas.microsoft.com/office/drawing/2014/main" id="{E802E94D-0747-438C-B7CB-0EAD636087AB}"/>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7160" name="Picture 8">
            <a:extLst>
              <a:ext uri="{FF2B5EF4-FFF2-40B4-BE49-F238E27FC236}">
                <a16:creationId xmlns:a16="http://schemas.microsoft.com/office/drawing/2014/main" id="{BFD54D59-7586-45E5-8D20-88461D28B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188" y="2471738"/>
            <a:ext cx="7897812" cy="293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2FD6981D-DD66-4028-B274-05EBD6208065}"/>
              </a:ext>
            </a:extLst>
          </p:cNvPr>
          <p:cNvSpPr>
            <a:spLocks noGrp="1"/>
          </p:cNvSpPr>
          <p:nvPr>
            <p:ph type="sldNum" sz="quarter" idx="10"/>
          </p:nvPr>
        </p:nvSpPr>
        <p:spPr/>
        <p:txBody>
          <a:bodyPr/>
          <a:lstStyle/>
          <a:p>
            <a:r>
              <a:rPr lang="en-US" altLang="en-US"/>
              <a:t>6.</a:t>
            </a:r>
            <a:fld id="{46337D8C-3E4A-4476-A1DD-20605F8A5973}" type="slidenum">
              <a:rPr lang="en-US" altLang="en-US"/>
              <a:pPr/>
              <a:t>99</a:t>
            </a:fld>
            <a:endParaRPr lang="en-US" altLang="en-US"/>
          </a:p>
        </p:txBody>
      </p:sp>
      <p:sp>
        <p:nvSpPr>
          <p:cNvPr id="818178" name="Line 2">
            <a:extLst>
              <a:ext uri="{FF2B5EF4-FFF2-40B4-BE49-F238E27FC236}">
                <a16:creationId xmlns:a16="http://schemas.microsoft.com/office/drawing/2014/main" id="{7D8D2B24-AB5C-4724-933D-FA95A910EFD8}"/>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8179" name="Line 3">
            <a:extLst>
              <a:ext uri="{FF2B5EF4-FFF2-40B4-BE49-F238E27FC236}">
                <a16:creationId xmlns:a16="http://schemas.microsoft.com/office/drawing/2014/main" id="{26CCF73D-6D6E-4726-BC10-2E333D78B962}"/>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8180" name="Text Box 4">
            <a:extLst>
              <a:ext uri="{FF2B5EF4-FFF2-40B4-BE49-F238E27FC236}">
                <a16:creationId xmlns:a16="http://schemas.microsoft.com/office/drawing/2014/main" id="{C2E6BEAB-38FF-4E6A-B8A1-15DA6B5FCDBF}"/>
              </a:ext>
            </a:extLst>
          </p:cNvPr>
          <p:cNvSpPr txBox="1">
            <a:spLocks noChangeArrowheads="1"/>
          </p:cNvSpPr>
          <p:nvPr/>
        </p:nvSpPr>
        <p:spPr bwMode="auto">
          <a:xfrm>
            <a:off x="1828800" y="762000"/>
            <a:ext cx="4540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6.20  </a:t>
            </a:r>
            <a:r>
              <a:rPr lang="en-US" altLang="en-US" sz="2000" i="1">
                <a:latin typeface="Times New Roman" panose="02020603050405020304" pitchFamily="18" charset="0"/>
              </a:rPr>
              <a:t>Multiple-slot multiplexing</a:t>
            </a:r>
          </a:p>
        </p:txBody>
      </p:sp>
      <p:sp>
        <p:nvSpPr>
          <p:cNvPr id="818181" name="Line 5">
            <a:extLst>
              <a:ext uri="{FF2B5EF4-FFF2-40B4-BE49-F238E27FC236}">
                <a16:creationId xmlns:a16="http://schemas.microsoft.com/office/drawing/2014/main" id="{81970605-5E7D-487C-B7E9-12F28B43A033}"/>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8182" name="Picture 6">
            <a:extLst>
              <a:ext uri="{FF2B5EF4-FFF2-40B4-BE49-F238E27FC236}">
                <a16:creationId xmlns:a16="http://schemas.microsoft.com/office/drawing/2014/main" id="{7946956B-B9F1-484E-83C2-BBC7C4328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038" y="2362200"/>
            <a:ext cx="7751762" cy="243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1400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1400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9744</TotalTime>
  <Words>6158</Words>
  <Application>Microsoft Office PowerPoint</Application>
  <PresentationFormat>Widescreen</PresentationFormat>
  <Paragraphs>626</Paragraphs>
  <Slides>115</Slides>
  <Notes>75</Notes>
  <HiddenSlides>3</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115</vt:i4>
      </vt:variant>
    </vt:vector>
  </HeadingPairs>
  <TitlesOfParts>
    <vt:vector size="129" baseType="lpstr">
      <vt:lpstr>MS PGothic</vt:lpstr>
      <vt:lpstr>Arial</vt:lpstr>
      <vt:lpstr>Calibri</vt:lpstr>
      <vt:lpstr>Open Sans Semibold</vt:lpstr>
      <vt:lpstr>Symbol</vt:lpstr>
      <vt:lpstr>Tahoma</vt:lpstr>
      <vt:lpstr>Times</vt:lpstr>
      <vt:lpstr>Times New Roman</vt:lpstr>
      <vt:lpstr>Tw Cen MT</vt:lpstr>
      <vt:lpstr>Tw Cen MT Condensed</vt:lpstr>
      <vt:lpstr>Wingdings</vt:lpstr>
      <vt:lpstr>Wingdings 3</vt:lpstr>
      <vt:lpstr>Integral</vt:lpstr>
      <vt:lpstr>Blends</vt:lpstr>
      <vt:lpstr>PowerPoint Presentation</vt:lpstr>
      <vt:lpstr>Analog and Digital Data</vt:lpstr>
      <vt:lpstr>Analog and Digital Signals</vt:lpstr>
      <vt:lpstr>Periodic and Nonperiodic Signals</vt:lpstr>
      <vt:lpstr>PowerPoint Presentation</vt:lpstr>
      <vt:lpstr>PowerPoint Presentation</vt:lpstr>
      <vt:lpstr>Signals and Communication</vt:lpstr>
      <vt:lpstr>PowerPoint Presentation</vt:lpstr>
      <vt:lpstr>Frequency</vt:lpstr>
      <vt:lpstr>PowerPoint Presentation</vt:lpstr>
      <vt:lpstr>PowerPoint Presentation</vt:lpstr>
      <vt:lpstr>Bandwidth and Signal Frequency</vt:lpstr>
      <vt:lpstr>PowerPoint Presentation</vt:lpstr>
      <vt:lpstr>PowerPoint Presentation</vt:lpstr>
      <vt:lpstr>PowerPoint Presentation</vt:lpstr>
      <vt:lpstr>Transmission of Digital Signals</vt:lpstr>
      <vt:lpstr>Baseband Transmission</vt:lpstr>
      <vt:lpstr>PowerPoint Presentation</vt:lpstr>
      <vt:lpstr>broadband transmission</vt:lpstr>
      <vt:lpstr>PowerPoint Presentation</vt:lpstr>
      <vt:lpstr>PowerPoint Presentation</vt:lpstr>
      <vt:lpstr>PowerPoint Presentation</vt:lpstr>
      <vt:lpstr>Attenuation</vt:lpstr>
      <vt:lpstr>Measurement of Attenuation</vt:lpstr>
      <vt:lpstr>PowerPoint Presentation</vt:lpstr>
      <vt:lpstr>PowerPoint Presentation</vt:lpstr>
      <vt:lpstr>PowerPoint Presentation</vt:lpstr>
      <vt:lpstr>Distortion</vt:lpstr>
      <vt:lpstr>PowerPoint Presentation</vt:lpstr>
      <vt:lpstr>Noise</vt:lpstr>
      <vt:lpstr>PowerPoint Presentation</vt:lpstr>
      <vt:lpstr>Signal to Noise Ratio (SNR)</vt:lpstr>
      <vt:lpstr>PowerPoint Presentation</vt:lpstr>
      <vt:lpstr>PowerPoint Presentation</vt:lpstr>
      <vt:lpstr>PowerPoint Presentation</vt:lpstr>
      <vt:lpstr>Nyquist Theorem</vt:lpstr>
      <vt:lpstr>PowerPoint Presentation</vt:lpstr>
      <vt:lpstr>PowerPoint Presentation</vt:lpstr>
      <vt:lpstr>Shannon’s Theorem</vt:lpstr>
      <vt:lpstr>PowerPoint Presentation</vt:lpstr>
      <vt:lpstr>PowerPoint Presentation</vt:lpstr>
      <vt:lpstr>PowerPoint Presentation</vt:lpstr>
      <vt:lpstr>PowerPoint Presentation</vt:lpstr>
      <vt:lpstr>Parallel transmission</vt:lpstr>
      <vt:lpstr>PowerPoint Presentation</vt:lpstr>
      <vt:lpstr>Asynchronous transmission</vt:lpstr>
      <vt:lpstr>PowerPoint Presentation</vt:lpstr>
      <vt:lpstr>synchronous transmission</vt:lpstr>
      <vt:lpstr>synchronous transmission</vt:lpstr>
      <vt:lpstr>Isochronous</vt:lpstr>
      <vt:lpstr>ANALOG-TO-DIGITAL CONVERSION (ex: Camera)</vt:lpstr>
      <vt:lpstr>Sampling</vt:lpstr>
      <vt:lpstr>PowerPoint Presentation</vt:lpstr>
      <vt:lpstr>PowerPoint Presentation</vt:lpstr>
      <vt:lpstr>PowerPoint Presentation</vt:lpstr>
      <vt:lpstr>PowerPoint Presentation</vt:lpstr>
      <vt:lpstr>PowerPoint Presentation</vt:lpstr>
      <vt:lpstr>Quantization</vt:lpstr>
      <vt:lpstr>Quantization Levels</vt:lpstr>
      <vt:lpstr>Assigning Codes to Zones</vt:lpstr>
      <vt:lpstr>PowerPoint Presentation</vt:lpstr>
      <vt:lpstr>PCM Decoder</vt:lpstr>
      <vt:lpstr>PowerPoint Presentation</vt:lpstr>
      <vt:lpstr>PowerPoint Presentation</vt:lpstr>
      <vt:lpstr>Digital to Analog Conversion</vt:lpstr>
      <vt:lpstr>PowerPoint Presentation</vt:lpstr>
      <vt:lpstr>Amplitude Shift Keying (ASK)</vt:lpstr>
      <vt:lpstr>PowerPoint Presentation</vt:lpstr>
      <vt:lpstr>PowerPoint Presentation</vt:lpstr>
      <vt:lpstr>Frequency Shift Keying</vt:lpstr>
      <vt:lpstr>PowerPoint Presentation</vt:lpstr>
      <vt:lpstr>Phase Shift Keyeing</vt:lpstr>
      <vt:lpstr>PowerPoint Presentation</vt:lpstr>
      <vt:lpstr>Quadrature PSK</vt:lpstr>
      <vt:lpstr>PowerPoint Presentation</vt:lpstr>
      <vt:lpstr>Constellation Diagrams</vt:lpstr>
      <vt:lpstr>PowerPoint Presentation</vt:lpstr>
      <vt:lpstr>PowerPoint Presentation</vt:lpstr>
      <vt:lpstr>PowerPoint Presentation</vt:lpstr>
      <vt:lpstr>Bandwidth Utilization: Multiplexing</vt:lpstr>
      <vt:lpstr>PowerPoint Presentation</vt:lpstr>
      <vt:lpstr>PowerPoint Presentation</vt:lpstr>
      <vt:lpstr>PowerPoint Presentation</vt:lpstr>
      <vt:lpstr>FDM</vt:lpstr>
      <vt:lpstr>PowerPoint Presentation</vt:lpstr>
      <vt:lpstr>PowerPoint Presentation</vt:lpstr>
      <vt:lpstr>PowerPoint Presentation</vt:lpstr>
      <vt:lpstr>Wavelength-division multiplexing (WDM)</vt:lpstr>
      <vt:lpstr>PowerPoint Presentation</vt:lpstr>
      <vt:lpstr>PowerPoint Presentation</vt:lpstr>
      <vt:lpstr>PowerPoint Presentation</vt:lpstr>
      <vt:lpstr>PowerPoint Presentation</vt:lpstr>
      <vt:lpstr>PowerPoint Presentation</vt:lpstr>
      <vt:lpstr>Interleaving</vt:lpstr>
      <vt:lpstr>Synchronization </vt:lpstr>
      <vt:lpstr>Data Rate Management</vt:lpstr>
      <vt:lpstr>Data rate matching</vt:lpstr>
      <vt:lpstr>PowerPoint Presentation</vt:lpstr>
      <vt:lpstr>PowerPoint Presentation</vt:lpstr>
      <vt:lpstr>PowerPoint Presentation</vt:lpstr>
      <vt:lpstr>Statistical Time-Division Multiplexing</vt:lpstr>
      <vt:lpstr>PowerPoint Presentation</vt:lpstr>
      <vt:lpstr>PowerPoint Presentation</vt:lpstr>
      <vt:lpstr>Transmission media</vt:lpstr>
      <vt:lpstr>Transmission Media</vt:lpstr>
      <vt:lpstr>Guided Media </vt:lpstr>
      <vt:lpstr>Twisted Pair Cable</vt:lpstr>
      <vt:lpstr>Twisted Pair Cable – Cont…</vt:lpstr>
      <vt:lpstr>Coaxial Cable </vt:lpstr>
      <vt:lpstr>Fiber Optic Cable</vt:lpstr>
      <vt:lpstr>Unguided Media</vt:lpstr>
      <vt:lpstr>Radio wave</vt:lpstr>
      <vt:lpstr>Microwave</vt:lpstr>
      <vt:lpstr>Infrared wave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Dr. Vijeta Khare</dc:creator>
  <cp:lastModifiedBy>ssr</cp:lastModifiedBy>
  <cp:revision>124</cp:revision>
  <dcterms:created xsi:type="dcterms:W3CDTF">2021-01-06T10:48:56Z</dcterms:created>
  <dcterms:modified xsi:type="dcterms:W3CDTF">2023-04-03T06:01:35Z</dcterms:modified>
</cp:coreProperties>
</file>