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436" r:id="rId2"/>
    <p:sldId id="330" r:id="rId3"/>
    <p:sldId id="746" r:id="rId4"/>
    <p:sldId id="1025" r:id="rId5"/>
    <p:sldId id="810" r:id="rId6"/>
    <p:sldId id="753" r:id="rId7"/>
    <p:sldId id="807" r:id="rId8"/>
    <p:sldId id="269" r:id="rId9"/>
    <p:sldId id="270" r:id="rId10"/>
    <p:sldId id="271" r:id="rId11"/>
    <p:sldId id="1026" r:id="rId12"/>
    <p:sldId id="809" r:id="rId13"/>
    <p:sldId id="456" r:id="rId14"/>
    <p:sldId id="457" r:id="rId15"/>
    <p:sldId id="812" r:id="rId16"/>
    <p:sldId id="758" r:id="rId17"/>
    <p:sldId id="759" r:id="rId18"/>
    <p:sldId id="760" r:id="rId19"/>
    <p:sldId id="353" r:id="rId20"/>
    <p:sldId id="397" r:id="rId21"/>
    <p:sldId id="398" r:id="rId22"/>
    <p:sldId id="399" r:id="rId23"/>
    <p:sldId id="400" r:id="rId24"/>
    <p:sldId id="401" r:id="rId25"/>
    <p:sldId id="402" r:id="rId26"/>
    <p:sldId id="403" r:id="rId27"/>
    <p:sldId id="356" r:id="rId28"/>
    <p:sldId id="357" r:id="rId29"/>
    <p:sldId id="446" r:id="rId30"/>
    <p:sldId id="448" r:id="rId31"/>
    <p:sldId id="447" r:id="rId32"/>
    <p:sldId id="406" r:id="rId33"/>
    <p:sldId id="361" r:id="rId34"/>
    <p:sldId id="363" r:id="rId35"/>
    <p:sldId id="364" r:id="rId36"/>
    <p:sldId id="366" r:id="rId37"/>
    <p:sldId id="404" r:id="rId38"/>
    <p:sldId id="449" r:id="rId39"/>
    <p:sldId id="747" r:id="rId40"/>
    <p:sldId id="1028" r:id="rId41"/>
    <p:sldId id="813" r:id="rId42"/>
    <p:sldId id="763" r:id="rId43"/>
    <p:sldId id="764" r:id="rId44"/>
    <p:sldId id="296" r:id="rId45"/>
    <p:sldId id="297" r:id="rId46"/>
    <p:sldId id="298" r:id="rId47"/>
    <p:sldId id="300" r:id="rId48"/>
    <p:sldId id="377" r:id="rId49"/>
    <p:sldId id="329" r:id="rId50"/>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4" autoAdjust="0"/>
    <p:restoredTop sz="92473"/>
  </p:normalViewPr>
  <p:slideViewPr>
    <p:cSldViewPr>
      <p:cViewPr varScale="1">
        <p:scale>
          <a:sx n="80" d="100"/>
          <a:sy n="80" d="100"/>
        </p:scale>
        <p:origin x="1243" y="58"/>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26-06-2023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06T06:25:36.907"/>
    </inkml:context>
    <inkml:brush xml:id="br0">
      <inkml:brushProperty name="width" value="0.05292" units="cm"/>
      <inkml:brushProperty name="height" value="0.05292" units="cm"/>
      <inkml:brushProperty name="color" value="#FF0000"/>
    </inkml:brush>
  </inkml:definitions>
  <inkml:trace contextRef="#ctx0" brushRef="#br0">19943 8731 0,'75'0'265,"-1"0"-265,1-25 16,24 25-16,0 0 16,0 0-16,-24-24 15,24 24-15,-25 0 16,1 0-16,-1 0 15,1 0-15,-26 0 16,26 0-16,-26 0 16,1 0-16,-25 0 15,-1 0-15,26 0 16,-25 0-16,0 0 16,24 0-16,-24 0 15,25 0 1,-26 0-1,1 0-15</inkml:trace>
  <inkml:trace contextRef="#ctx0" brushRef="#br0" timeOffset="4356.81">19522 9649 0,'24'0'78,"26"0"-31,0 0-47,24-25 16,0 25-16,1 0 15,24 0-15,0 0 16,1 0-16,48 0 16,-24 0-16,0 0 15,-49 0-15,49 0 16,0 0-16,-50 0 16,26 0-16,-1 0 15,0 0-15,-25 0 16,26 0-16,-1 0 15,-25 0-15,1 0 16,-51 0-16,26 0 16,0 0-16,-26 0 15,26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t>6/26/2023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C442DE6-8FE3-4101-827D-54CEE910F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314C4E1-E955-41E9-871D-CEE9989E18BD}" type="slidenum">
              <a:rPr lang="en-US" altLang="en-US" sz="1200" b="0">
                <a:latin typeface="Times New Roman" panose="02020603050405020304" pitchFamily="18" charset="0"/>
              </a:rPr>
              <a:pPr/>
              <a:t>3</a:t>
            </a:fld>
            <a:endParaRPr lang="en-US" altLang="en-US"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8870041A-79ED-4EE0-918D-7C7CA3BB8E75}"/>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99321724-4DEC-4434-B294-036ADB2C0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6DB1349-602B-4590-8E5E-53174F64EE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5A8DA5-6378-463E-A93B-19012E1A790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5235" name="Rectangle 2">
            <a:extLst>
              <a:ext uri="{FF2B5EF4-FFF2-40B4-BE49-F238E27FC236}">
                <a16:creationId xmlns:a16="http://schemas.microsoft.com/office/drawing/2014/main" id="{73E91F19-9848-4A6A-96B6-B4E58AB1F5D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81C7977-957E-49F5-AA5F-415CCCBBD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extLst>
      <p:ext uri="{BB962C8B-B14F-4D97-AF65-F5344CB8AC3E}">
        <p14:creationId xmlns:p14="http://schemas.microsoft.com/office/powerpoint/2010/main" val="122129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D8AE94F-D341-496F-9AB3-4DDF9353D4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BFDE82F-D4DC-4A30-A4C4-38E06BB9A637}" type="slidenum">
              <a:rPr lang="en-US" altLang="en-US" sz="1200" b="0">
                <a:latin typeface="Times New Roman" panose="02020603050405020304" pitchFamily="18" charset="0"/>
              </a:rPr>
              <a:pPr/>
              <a:t>4</a:t>
            </a:fld>
            <a:endParaRPr lang="en-US" altLang="en-US" sz="1200" b="0">
              <a:latin typeface="Times New Roman" panose="02020603050405020304" pitchFamily="18" charset="0"/>
            </a:endParaRPr>
          </a:p>
        </p:txBody>
      </p:sp>
      <p:sp>
        <p:nvSpPr>
          <p:cNvPr id="69635" name="Rectangle 2">
            <a:extLst>
              <a:ext uri="{FF2B5EF4-FFF2-40B4-BE49-F238E27FC236}">
                <a16:creationId xmlns:a16="http://schemas.microsoft.com/office/drawing/2014/main" id="{BF842DCC-9860-4726-8038-CAB44ED56BFA}"/>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47360B9C-AAD2-480A-B81F-26E1BCAFA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C1BF2F1-7219-4C73-9FE4-57190D274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594D8CD-E4B3-409E-9CCB-234CD29AC11A}" type="slidenum">
              <a:rPr lang="en-US" altLang="en-US" sz="1200" b="0">
                <a:latin typeface="Times New Roman" panose="02020603050405020304" pitchFamily="18" charset="0"/>
              </a:rPr>
              <a:pPr/>
              <a:t>5</a:t>
            </a:fld>
            <a:endParaRPr lang="en-US" altLang="en-US" sz="1200" b="0">
              <a:latin typeface="Times New Roman" panose="02020603050405020304" pitchFamily="18" charset="0"/>
            </a:endParaRPr>
          </a:p>
        </p:txBody>
      </p:sp>
      <p:sp>
        <p:nvSpPr>
          <p:cNvPr id="70659" name="Rectangle 2">
            <a:extLst>
              <a:ext uri="{FF2B5EF4-FFF2-40B4-BE49-F238E27FC236}">
                <a16:creationId xmlns:a16="http://schemas.microsoft.com/office/drawing/2014/main" id="{59CFF37F-5A7F-4AFA-847A-46F8175527D5}"/>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B8926EFF-C174-47E5-90BE-53FD89CD62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CC93FA1-A116-4B1B-AB1E-FA080899ED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03094B0-6D71-4349-9CB5-7A8A861C4879}" type="slidenum">
              <a:rPr lang="en-US" altLang="en-US" sz="1200" b="0">
                <a:latin typeface="Times New Roman" panose="02020603050405020304" pitchFamily="18" charset="0"/>
              </a:rPr>
              <a:pPr/>
              <a:t>6</a:t>
            </a:fld>
            <a:endParaRPr lang="en-US" altLang="en-US" sz="1200" b="0">
              <a:latin typeface="Times New Roman" panose="02020603050405020304" pitchFamily="18" charset="0"/>
            </a:endParaRPr>
          </a:p>
        </p:txBody>
      </p:sp>
      <p:sp>
        <p:nvSpPr>
          <p:cNvPr id="71683" name="Rectangle 2">
            <a:extLst>
              <a:ext uri="{FF2B5EF4-FFF2-40B4-BE49-F238E27FC236}">
                <a16:creationId xmlns:a16="http://schemas.microsoft.com/office/drawing/2014/main" id="{81B7BEEB-EF61-4E51-9BDE-FF5F5EBA1686}"/>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274C7220-888A-4843-B21A-390B650A94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D46A309-D847-4123-BEF1-2453F4487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4BB8B3-ECB6-45EF-8134-FFD6F9DC67D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47" name="Rectangle 2">
            <a:extLst>
              <a:ext uri="{FF2B5EF4-FFF2-40B4-BE49-F238E27FC236}">
                <a16:creationId xmlns:a16="http://schemas.microsoft.com/office/drawing/2014/main" id="{B9A61830-7819-4247-8D23-32E6D3547AE2}"/>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97319C97-9CBB-4D92-88BD-0316197BC5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extLst>
      <p:ext uri="{BB962C8B-B14F-4D97-AF65-F5344CB8AC3E}">
        <p14:creationId xmlns:p14="http://schemas.microsoft.com/office/powerpoint/2010/main" val="171253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1BD5D36-FB54-48E6-A3E9-F2E23DC948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00D9B1-B350-432D-A714-ED0BAB28BFD0}" type="slidenum">
              <a:rPr lang="en-US" altLang="en-US" sz="1200" b="0">
                <a:latin typeface="Times New Roman" panose="02020603050405020304" pitchFamily="18" charset="0"/>
              </a:rPr>
              <a:pPr/>
              <a:t>17</a:t>
            </a:fld>
            <a:endParaRPr lang="en-US" altLang="en-US"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D77B2447-ADA1-4AAA-8FA9-B77B461F828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A694ADC0-BFAC-4B1F-887C-6EC0878FE5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B50A73C-1D16-4873-854F-9909D3018C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D5F884-991A-4971-95AB-040F5461272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5" name="Rectangle 2">
            <a:extLst>
              <a:ext uri="{FF2B5EF4-FFF2-40B4-BE49-F238E27FC236}">
                <a16:creationId xmlns:a16="http://schemas.microsoft.com/office/drawing/2014/main" id="{CCC9A6E7-9C50-4B86-98AD-99E051569A4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794B730-BCCD-4318-8C68-109B2C3B1F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extLst>
      <p:ext uri="{BB962C8B-B14F-4D97-AF65-F5344CB8AC3E}">
        <p14:creationId xmlns:p14="http://schemas.microsoft.com/office/powerpoint/2010/main" val="366160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085C37C-95F1-49D9-9B6C-0FB646113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C714FA-7C2C-4E89-A336-14F03F71ACC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3187" name="Rectangle 2">
            <a:extLst>
              <a:ext uri="{FF2B5EF4-FFF2-40B4-BE49-F238E27FC236}">
                <a16:creationId xmlns:a16="http://schemas.microsoft.com/office/drawing/2014/main" id="{FCDD96A2-AE26-406F-825B-EE7524910B1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494BE89-ACAE-44B2-89B1-4FBBD990A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extLst>
      <p:ext uri="{BB962C8B-B14F-4D97-AF65-F5344CB8AC3E}">
        <p14:creationId xmlns:p14="http://schemas.microsoft.com/office/powerpoint/2010/main" val="89662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581B630-E992-430A-A232-093497715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D9881F-0A64-4F30-B19F-17EC350717F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4211" name="Rectangle 2">
            <a:extLst>
              <a:ext uri="{FF2B5EF4-FFF2-40B4-BE49-F238E27FC236}">
                <a16:creationId xmlns:a16="http://schemas.microsoft.com/office/drawing/2014/main" id="{6299C4C6-03B4-4CF8-A7C2-4CD919FEA135}"/>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895C4C22-6D2B-4515-A229-E8851D2A2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extLst>
      <p:ext uri="{BB962C8B-B14F-4D97-AF65-F5344CB8AC3E}">
        <p14:creationId xmlns:p14="http://schemas.microsoft.com/office/powerpoint/2010/main" val="297625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a:solidFill>
                <a:schemeClr val="bg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6.tiff"/><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b="25000"/>
          <a:stretch>
            <a:fillRect/>
          </a:stretch>
        </p:blipFill>
        <p:spPr>
          <a:xfrm>
            <a:off x="0" y="0"/>
            <a:ext cx="9144000" cy="6858000"/>
          </a:xfrm>
          <a:prstGeom prst="rect">
            <a:avLst/>
          </a:prstGeom>
        </p:spPr>
      </p:pic>
      <p:grpSp>
        <p:nvGrpSpPr>
          <p:cNvPr id="20" name="Group 19"/>
          <p:cNvGrpSpPr/>
          <p:nvPr/>
        </p:nvGrpSpPr>
        <p:grpSpPr>
          <a:xfrm>
            <a:off x="-14748" y="924364"/>
            <a:ext cx="9158748" cy="4851806"/>
            <a:chOff x="-14748" y="924364"/>
            <a:chExt cx="9158748" cy="4851806"/>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Dr. Vijeta Khare</a:t>
              </a:r>
            </a:p>
          </p:txBody>
        </p:sp>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ct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ct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ct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ct val="0"/>
                </a:spcBef>
                <a:buNone/>
              </a:pPr>
              <a:endParaRPr>
                <a:solidFill>
                  <a:srgbClr val="ED7D31"/>
                </a:solidFill>
              </a:endParaRPr>
            </a:p>
          </p:txBody>
        </p:sp>
        <p:grpSp>
          <p:nvGrpSpPr>
            <p:cNvPr id="43" name="Group 42"/>
            <p:cNvGrpSpPr/>
            <p:nvPr/>
          </p:nvGrpSpPr>
          <p:grpSpPr>
            <a:xfrm>
              <a:off x="-14748" y="924364"/>
              <a:ext cx="9158748" cy="3691107"/>
              <a:chOff x="-14748" y="924364"/>
              <a:chExt cx="9158748" cy="36911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24364"/>
                <a:ext cx="4014973" cy="1200329"/>
                <a:chOff x="-19391" y="949403"/>
                <a:chExt cx="5278947" cy="1200329"/>
              </a:xfrm>
            </p:grpSpPr>
            <p:sp>
              <p:nvSpPr>
                <p:cNvPr id="51" name="Pentagon 50"/>
                <p:cNvSpPr/>
                <p:nvPr/>
              </p:nvSpPr>
              <p:spPr>
                <a:xfrm>
                  <a:off x="-19391" y="1011603"/>
                  <a:ext cx="5278947" cy="1075928"/>
                </a:xfrm>
                <a:prstGeom prst="homePlate">
                  <a:avLst/>
                </a:prstGeom>
                <a:solidFill>
                  <a:srgbClr val="2980B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TextBox 51"/>
                <p:cNvSpPr txBox="1"/>
                <p:nvPr/>
              </p:nvSpPr>
              <p:spPr>
                <a:xfrm>
                  <a:off x="237041" y="949403"/>
                  <a:ext cx="4181886" cy="1200329"/>
                </a:xfrm>
                <a:prstGeom prst="rect">
                  <a:avLst/>
                </a:prstGeom>
                <a:noFill/>
              </p:spPr>
              <p:txBody>
                <a:bodyPr wrap="square" rtlCol="0" anchor="ctr">
                  <a:spAutoFit/>
                </a:bodyPr>
                <a:lstStyle/>
                <a:p>
                  <a:r>
                    <a:rPr lang="en-US" sz="3600" b="1" dirty="0">
                      <a:solidFill>
                        <a:schemeClr val="bg1"/>
                      </a:solidFill>
                      <a:ea typeface="Open Sans Light" panose="020B0306030504020204" pitchFamily="34" charset="0"/>
                      <a:cs typeface="Open Sans Light" panose="020B0306030504020204" pitchFamily="34" charset="0"/>
                    </a:rPr>
                    <a:t>Computer Network</a:t>
                  </a:r>
                </a:p>
              </p:txBody>
            </p:sp>
          </p:grpSp>
          <p:sp>
            <p:nvSpPr>
              <p:cNvPr id="48" name="TextBox 47"/>
              <p:cNvSpPr txBox="1"/>
              <p:nvPr/>
            </p:nvSpPr>
            <p:spPr>
              <a:xfrm>
                <a:off x="164488" y="2440903"/>
                <a:ext cx="4188156" cy="1261884"/>
              </a:xfrm>
              <a:prstGeom prst="rect">
                <a:avLst/>
              </a:prstGeom>
              <a:noFill/>
            </p:spPr>
            <p:txBody>
              <a:bodyPr wrap="square" rtlCol="0">
                <a:spAutoFit/>
              </a:bodyPr>
              <a:lstStyle/>
              <a:p>
                <a:r>
                  <a:rPr lang="en-US" sz="4000" b="1" dirty="0">
                    <a:solidFill>
                      <a:schemeClr val="bg1"/>
                    </a:solidFill>
                    <a:ea typeface="Open Sans Bold" panose="020B0806030504020204" pitchFamily="34" charset="0"/>
                    <a:cs typeface="Open Sans Bold" panose="020B0806030504020204" pitchFamily="34" charset="0"/>
                  </a:rPr>
                  <a:t>Unit-5</a:t>
                </a:r>
              </a:p>
              <a:p>
                <a:r>
                  <a:rPr lang="en-US" sz="3600" b="1" dirty="0">
                    <a:solidFill>
                      <a:schemeClr val="bg1"/>
                    </a:solidFill>
                    <a:ea typeface="Open Sans Bold" panose="020B0806030504020204" pitchFamily="34" charset="0"/>
                    <a:cs typeface="Open Sans Bold" panose="020B0806030504020204" pitchFamily="34" charset="0"/>
                  </a:rPr>
                  <a:t>Network Layer</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7" name="Picture 26"/>
          <p:cNvPicPr>
            <a:picLocks noChangeAspect="1"/>
          </p:cNvPicPr>
          <p:nvPr/>
        </p:nvPicPr>
        <p:blipFill>
          <a:blip r:embed="rId3"/>
          <a:stretch>
            <a:fillRect/>
          </a:stretch>
        </p:blipFill>
        <p:spPr>
          <a:xfrm>
            <a:off x="6938961" y="2294605"/>
            <a:ext cx="1554480" cy="1554480"/>
          </a:xfrm>
          <a:prstGeom prst="rect">
            <a:avLst/>
          </a:prstGeom>
        </p:spPr>
      </p:pic>
    </p:spTree>
    <p:extLst>
      <p:ext uri="{BB962C8B-B14F-4D97-AF65-F5344CB8AC3E}">
        <p14:creationId xmlns:p14="http://schemas.microsoft.com/office/powerpoint/2010/main" val="13283029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5626" y="1689746"/>
            <a:ext cx="3204201"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9" dirty="0">
                <a:solidFill>
                  <a:srgbClr val="3333CC"/>
                </a:solidFill>
              </a:rPr>
              <a:t> </a:t>
            </a:r>
            <a:r>
              <a:rPr sz="2052" dirty="0">
                <a:solidFill>
                  <a:srgbClr val="3333CC"/>
                </a:solidFill>
              </a:rPr>
              <a:t>20.3	</a:t>
            </a:r>
            <a:r>
              <a:rPr sz="1710" i="1" spc="-34" dirty="0">
                <a:latin typeface="Times New Roman"/>
                <a:cs typeface="Times New Roman"/>
              </a:rPr>
              <a:t>Values</a:t>
            </a:r>
            <a:r>
              <a:rPr sz="1710" i="1" spc="-17" dirty="0">
                <a:latin typeface="Times New Roman"/>
                <a:cs typeface="Times New Roman"/>
              </a:rPr>
              <a:t> </a:t>
            </a:r>
            <a:r>
              <a:rPr sz="1710" i="1" spc="-4" dirty="0">
                <a:latin typeface="Times New Roman"/>
                <a:cs typeface="Times New Roman"/>
              </a:rPr>
              <a:t>for</a:t>
            </a:r>
            <a:r>
              <a:rPr sz="1710" i="1" spc="-30" dirty="0">
                <a:latin typeface="Times New Roman"/>
                <a:cs typeface="Times New Roman"/>
              </a:rPr>
              <a:t> </a:t>
            </a:r>
            <a:r>
              <a:rPr sz="1710" i="1" spc="-4" dirty="0">
                <a:latin typeface="Times New Roman"/>
                <a:cs typeface="Times New Roman"/>
              </a:rPr>
              <a:t>codepoints</a:t>
            </a:r>
            <a:endParaRPr sz="1710">
              <a:latin typeface="Times New Roman"/>
              <a:cs typeface="Times New Roman"/>
            </a:endParaRPr>
          </a:p>
        </p:txBody>
      </p:sp>
      <p:grpSp>
        <p:nvGrpSpPr>
          <p:cNvPr id="3" name="object 3"/>
          <p:cNvGrpSpPr/>
          <p:nvPr/>
        </p:nvGrpSpPr>
        <p:grpSpPr>
          <a:xfrm>
            <a:off x="662570" y="1959334"/>
            <a:ext cx="7819097" cy="3236238"/>
            <a:chOff x="774839" y="2062733"/>
            <a:chExt cx="9144000" cy="3784600"/>
          </a:xfrm>
        </p:grpSpPr>
        <p:sp>
          <p:nvSpPr>
            <p:cNvPr id="4" name="object 4"/>
            <p:cNvSpPr/>
            <p:nvPr/>
          </p:nvSpPr>
          <p:spPr>
            <a:xfrm>
              <a:off x="774839" y="2062733"/>
              <a:ext cx="9144000" cy="858519"/>
            </a:xfrm>
            <a:custGeom>
              <a:avLst/>
              <a:gdLst/>
              <a:ahLst/>
              <a:cxnLst/>
              <a:rect l="l" t="t" r="r" b="b"/>
              <a:pathLst>
                <a:path w="9144000" h="858519">
                  <a:moveTo>
                    <a:pt x="9144000" y="858011"/>
                  </a:moveTo>
                  <a:lnTo>
                    <a:pt x="9144000" y="0"/>
                  </a:lnTo>
                  <a:lnTo>
                    <a:pt x="0" y="0"/>
                  </a:lnTo>
                  <a:lnTo>
                    <a:pt x="0" y="858012"/>
                  </a:lnTo>
                  <a:lnTo>
                    <a:pt x="9144000" y="858011"/>
                  </a:lnTo>
                  <a:close/>
                </a:path>
              </a:pathLst>
            </a:custGeom>
            <a:solidFill>
              <a:srgbClr val="FFFFFF"/>
            </a:solidFill>
          </p:spPr>
          <p:txBody>
            <a:bodyPr wrap="square" lIns="0" tIns="0" rIns="0" bIns="0" rtlCol="0"/>
            <a:lstStyle/>
            <a:p>
              <a:endParaRPr sz="1539"/>
            </a:p>
          </p:txBody>
        </p:sp>
        <p:pic>
          <p:nvPicPr>
            <p:cNvPr id="5" name="object 5"/>
            <p:cNvPicPr/>
            <p:nvPr/>
          </p:nvPicPr>
          <p:blipFill>
            <a:blip r:embed="rId2" cstate="print"/>
            <a:stretch>
              <a:fillRect/>
            </a:stretch>
          </p:blipFill>
          <p:spPr>
            <a:xfrm>
              <a:off x="3137801" y="2101595"/>
              <a:ext cx="5109971" cy="3745230"/>
            </a:xfrm>
            <a:prstGeom prst="rect">
              <a:avLst/>
            </a:prstGeom>
          </p:spPr>
        </p:pic>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E5CC07-0D12-45DB-A861-D942D6711F07}"/>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IPv4 Datagram Format</a:t>
            </a:r>
          </a:p>
        </p:txBody>
      </p:sp>
      <p:sp>
        <p:nvSpPr>
          <p:cNvPr id="24579" name="Content Placeholder 2">
            <a:extLst>
              <a:ext uri="{FF2B5EF4-FFF2-40B4-BE49-F238E27FC236}">
                <a16:creationId xmlns:a16="http://schemas.microsoft.com/office/drawing/2014/main" id="{0F27AAFC-4409-4026-8EE4-CDA97A93DAA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Identification: used in fragmentation (discussed later).</a:t>
            </a:r>
          </a:p>
          <a:p>
            <a:pPr eaLnBrk="1" hangingPunct="1"/>
            <a:r>
              <a:rPr lang="en-US" altLang="en-US" sz="2800"/>
              <a:t>Flags: used in fragmentation (discussed later).</a:t>
            </a:r>
          </a:p>
          <a:p>
            <a:pPr eaLnBrk="1" hangingPunct="1"/>
            <a:r>
              <a:rPr lang="en-US" altLang="en-US" sz="2800"/>
              <a:t>Fragmentation offset: used in fragmentation (discussed later).</a:t>
            </a:r>
          </a:p>
          <a:p>
            <a:pPr eaLnBrk="1" hangingPunct="1"/>
            <a:r>
              <a:rPr lang="en-US" altLang="en-US" sz="2800"/>
              <a:t>Time to live: it is used to control the maximum number hops visited by the datagram.</a:t>
            </a:r>
          </a:p>
          <a:p>
            <a:pPr eaLnBrk="1" hangingPunct="1"/>
            <a:r>
              <a:rPr lang="en-US" altLang="en-US" sz="2800"/>
              <a:t>Protocol: defines the higher-level protocol that uses the services of the IPV4 layer.</a:t>
            </a:r>
          </a:p>
        </p:txBody>
      </p:sp>
      <p:sp>
        <p:nvSpPr>
          <p:cNvPr id="24580" name="Slide Number Placeholder 3">
            <a:extLst>
              <a:ext uri="{FF2B5EF4-FFF2-40B4-BE49-F238E27FC236}">
                <a16:creationId xmlns:a16="http://schemas.microsoft.com/office/drawing/2014/main" id="{B485DE6E-D522-4A0E-BAE7-5FF47F805B1D}"/>
              </a:ext>
            </a:extLst>
          </p:cNvPr>
          <p:cNvSpPr>
            <a:spLocks noGrp="1"/>
          </p:cNvSpPr>
          <p:nvPr>
            <p:ph type="sldNum" sz="quarter" idx="10"/>
          </p:nvPr>
        </p:nvSpPr>
        <p:spPr bwMode="auto">
          <a:xfrm>
            <a:off x="0" y="64008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altLang="en-US"/>
              <a:t>20.</a:t>
            </a:r>
            <a:fld id="{0C97F693-711D-4A9C-812F-DAE8983B9850}" type="slidenum">
              <a:rPr lang="en-US" altLang="en-US" smtClean="0"/>
              <a:pPr/>
              <a:t>11</a:t>
            </a:fld>
            <a:endParaRPr lang="en-US" altLang="en-US" sz="2000">
              <a:solidFill>
                <a:schemeClr val="bg2"/>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9657833-E855-4167-A0D2-32A6A2CE3BB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IPv4 Datagram Format</a:t>
            </a:r>
          </a:p>
        </p:txBody>
      </p:sp>
      <p:sp>
        <p:nvSpPr>
          <p:cNvPr id="25603" name="Content Placeholder 2">
            <a:extLst>
              <a:ext uri="{FF2B5EF4-FFF2-40B4-BE49-F238E27FC236}">
                <a16:creationId xmlns:a16="http://schemas.microsoft.com/office/drawing/2014/main" id="{7C8B4C49-A4D2-47C5-858F-8DF56A4B235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Checksum: 1’s compliment checksum</a:t>
            </a:r>
          </a:p>
          <a:p>
            <a:pPr eaLnBrk="1" hangingPunct="1"/>
            <a:r>
              <a:rPr lang="en-US" altLang="en-US" dirty="0"/>
              <a:t>Source address: is the IPv4 address of the source.</a:t>
            </a:r>
          </a:p>
          <a:p>
            <a:pPr eaLnBrk="1" hangingPunct="1"/>
            <a:r>
              <a:rPr lang="en-US" altLang="en-US" dirty="0"/>
              <a:t>Destination address: is the IPv4 address of the destination.</a:t>
            </a:r>
          </a:p>
        </p:txBody>
      </p:sp>
      <p:sp>
        <p:nvSpPr>
          <p:cNvPr id="25604" name="Slide Number Placeholder 3">
            <a:extLst>
              <a:ext uri="{FF2B5EF4-FFF2-40B4-BE49-F238E27FC236}">
                <a16:creationId xmlns:a16="http://schemas.microsoft.com/office/drawing/2014/main" id="{A0D4ADAC-DE1A-42E9-8475-2377E4014D31}"/>
              </a:ext>
            </a:extLst>
          </p:cNvPr>
          <p:cNvSpPr>
            <a:spLocks noGrp="1"/>
          </p:cNvSpPr>
          <p:nvPr>
            <p:ph type="sldNum" sz="quarter" idx="10"/>
          </p:nvPr>
        </p:nvSpPr>
        <p:spPr bwMode="auto">
          <a:xfrm>
            <a:off x="0" y="64008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altLang="en-US"/>
              <a:t>20.</a:t>
            </a:r>
            <a:fld id="{0C97F693-711D-4A9C-812F-DAE8983B9850}" type="slidenum">
              <a:rPr lang="en-US" altLang="en-US" smtClean="0"/>
              <a:pPr/>
              <a:t>12</a:t>
            </a:fld>
            <a:endParaRPr lang="en-US" altLang="en-US" sz="2000">
              <a:solidFill>
                <a:schemeClr val="bg2"/>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EBC6-D15C-4CF8-BB56-53E5A9BD70E0}"/>
              </a:ext>
            </a:extLst>
          </p:cNvPr>
          <p:cNvSpPr>
            <a:spLocks noGrp="1"/>
          </p:cNvSpPr>
          <p:nvPr>
            <p:ph type="title"/>
          </p:nvPr>
        </p:nvSpPr>
        <p:spPr/>
        <p:txBody>
          <a:bodyPr/>
          <a:lstStyle/>
          <a:p>
            <a:r>
              <a:rPr lang="en-US" dirty="0"/>
              <a:t>Fragmentation</a:t>
            </a:r>
          </a:p>
        </p:txBody>
      </p:sp>
      <p:sp>
        <p:nvSpPr>
          <p:cNvPr id="3" name="Content Placeholder 2">
            <a:extLst>
              <a:ext uri="{FF2B5EF4-FFF2-40B4-BE49-F238E27FC236}">
                <a16:creationId xmlns:a16="http://schemas.microsoft.com/office/drawing/2014/main" id="{1E40B679-C148-44C1-A556-0B0DA779CE7F}"/>
              </a:ext>
            </a:extLst>
          </p:cNvPr>
          <p:cNvSpPr>
            <a:spLocks noGrp="1"/>
          </p:cNvSpPr>
          <p:nvPr>
            <p:ph idx="1"/>
          </p:nvPr>
        </p:nvSpPr>
        <p:spPr>
          <a:xfrm>
            <a:off x="201386" y="2895600"/>
            <a:ext cx="8763000" cy="3597072"/>
          </a:xfrm>
        </p:spPr>
        <p:txBody>
          <a:bodyPr/>
          <a:lstStyle/>
          <a:p>
            <a:pPr algn="l"/>
            <a:r>
              <a:rPr lang="en-US" sz="1800" b="0" i="0" u="none" strike="noStrike" baseline="0" dirty="0">
                <a:latin typeface="Times New Roman" panose="02020603050405020304" pitchFamily="18" charset="0"/>
              </a:rPr>
              <a:t>A datagram can travel through different networks. Each router decapsulates the IPv4 datagram from the frame it receives, processes it, and then encapsulates it in another frame.</a:t>
            </a:r>
          </a:p>
          <a:p>
            <a:pPr algn="l"/>
            <a:r>
              <a:rPr lang="en-US" sz="1800" b="0" i="0" u="none" strike="noStrike" baseline="0" dirty="0">
                <a:latin typeface="Times New Roman" panose="02020603050405020304" pitchFamily="18" charset="0"/>
              </a:rPr>
              <a:t>The format and size of the received frame depend on the protocol used by the physical network through which the frame has just traveled. The format and size of the sent frame depend on the protocol used by the physical network through which the frame is going to travel. </a:t>
            </a:r>
          </a:p>
          <a:p>
            <a:pPr algn="l"/>
            <a:r>
              <a:rPr lang="en-US" sz="1800" b="0" i="0" u="none" strike="noStrike" baseline="0" dirty="0">
                <a:latin typeface="Times New Roman" panose="02020603050405020304" pitchFamily="18" charset="0"/>
              </a:rPr>
              <a:t>For example, if a router connects a LAN to a WAN, it receives a frame in the LAN format and sends a frame in the WAN format.</a:t>
            </a:r>
            <a:endParaRPr lang="en-US" dirty="0"/>
          </a:p>
        </p:txBody>
      </p:sp>
      <p:pic>
        <p:nvPicPr>
          <p:cNvPr id="4" name="Picture 6">
            <a:extLst>
              <a:ext uri="{FF2B5EF4-FFF2-40B4-BE49-F238E27FC236}">
                <a16:creationId xmlns:a16="http://schemas.microsoft.com/office/drawing/2014/main" id="{93BBCC43-BCA4-4FB1-8FA0-53E3F7951A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8143"/>
            <a:ext cx="5001986" cy="287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941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E069-8E43-4B18-B38A-913FD2277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8C78B0-59B4-4F18-B2BF-FAC69A23CDBF}"/>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To make the IPv4 protocol independent of the physical network, the designers decided to make the maximum length of the IPv4 datagram equal to 65,535 bytes. </a:t>
            </a:r>
          </a:p>
          <a:p>
            <a:pPr algn="l"/>
            <a:r>
              <a:rPr lang="en-US" sz="1800" b="0" i="0" u="none" strike="noStrike" baseline="0" dirty="0">
                <a:latin typeface="Times New Roman" panose="02020603050405020304" pitchFamily="18" charset="0"/>
              </a:rPr>
              <a:t>This makes transmission more efficient if we use a protocol with an MTU of this size. However, for other physical networks, we must divide the datagram to make it possible to pass through these networks. This is called </a:t>
            </a:r>
            <a:r>
              <a:rPr lang="en-US" sz="1800" b="1" i="0" u="none" strike="noStrike" baseline="0" dirty="0">
                <a:latin typeface="Times New Roman" panose="02020603050405020304" pitchFamily="18" charset="0"/>
              </a:rPr>
              <a:t>fragmentation.</a:t>
            </a:r>
          </a:p>
          <a:p>
            <a:pPr algn="l"/>
            <a:r>
              <a:rPr lang="en-US" sz="1800" b="0" i="0" u="none" strike="noStrike" baseline="0" dirty="0">
                <a:latin typeface="Times New Roman" panose="02020603050405020304" pitchFamily="18" charset="0"/>
              </a:rPr>
              <a:t>The source usually does not fragment the IPv4 packet. The transport layer will instead segment the data into a size that can be accommodated by IPv4 and the data link layer in use.</a:t>
            </a:r>
          </a:p>
          <a:p>
            <a:pPr algn="l"/>
            <a:r>
              <a:rPr lang="en-US" sz="1800" b="0" i="0" u="none" strike="noStrike" baseline="0" dirty="0">
                <a:latin typeface="Times New Roman" panose="02020603050405020304" pitchFamily="18" charset="0"/>
              </a:rPr>
              <a:t>When a datagram is fragmented, each fragment has its own header with most of the fields repeated, but with some changed.</a:t>
            </a:r>
            <a:endParaRPr lang="en-US" dirty="0"/>
          </a:p>
        </p:txBody>
      </p:sp>
      <p:pic>
        <p:nvPicPr>
          <p:cNvPr id="4" name="Picture 6">
            <a:extLst>
              <a:ext uri="{FF2B5EF4-FFF2-40B4-BE49-F238E27FC236}">
                <a16:creationId xmlns:a16="http://schemas.microsoft.com/office/drawing/2014/main" id="{A1FB1DA3-3904-4E27-8A5B-438DD44F1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76800"/>
            <a:ext cx="70564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0224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0B25DC0-ADC0-4D52-9EA4-3DEE785D2AA2}"/>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Fields Related to Fragmentation</a:t>
            </a:r>
          </a:p>
        </p:txBody>
      </p:sp>
      <p:sp>
        <p:nvSpPr>
          <p:cNvPr id="37891" name="Content Placeholder 2">
            <a:extLst>
              <a:ext uri="{FF2B5EF4-FFF2-40B4-BE49-F238E27FC236}">
                <a16:creationId xmlns:a16="http://schemas.microsoft.com/office/drawing/2014/main" id="{21D2A0B0-8165-4D76-AF1E-5D46E5B7C784}"/>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a:t>Identification:</a:t>
            </a:r>
            <a:r>
              <a:rPr lang="en-US" altLang="en-US"/>
              <a:t> identifies a datagram originating from the source host. A combination of the identification and source address must uniquely define a datagram as it leaves the source node.</a:t>
            </a:r>
          </a:p>
          <a:p>
            <a:r>
              <a:rPr lang="en-US" altLang="en-US" b="1"/>
              <a:t>Flags: </a:t>
            </a:r>
            <a:r>
              <a:rPr lang="en-US" altLang="en-US"/>
              <a:t>see next slide.</a:t>
            </a:r>
          </a:p>
          <a:p>
            <a:r>
              <a:rPr lang="en-US" altLang="en-US" b="1"/>
              <a:t>Fragmentation offset: </a:t>
            </a:r>
            <a:r>
              <a:rPr lang="en-US" altLang="en-US"/>
              <a:t>is the offset of the data in the original datagram measured in </a:t>
            </a:r>
            <a:r>
              <a:rPr lang="en-US" altLang="en-US" u="sng"/>
              <a:t>units of 8 bytes</a:t>
            </a:r>
            <a:r>
              <a:rPr lang="en-US" altLang="en-US"/>
              <a:t>.</a:t>
            </a:r>
          </a:p>
          <a:p>
            <a:endParaRPr lang="en-US" altLang="en-US"/>
          </a:p>
        </p:txBody>
      </p:sp>
    </p:spTree>
    <p:extLst>
      <p:ext uri="{BB962C8B-B14F-4D97-AF65-F5344CB8AC3E}">
        <p14:creationId xmlns:p14="http://schemas.microsoft.com/office/powerpoint/2010/main" val="24884540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Line 2">
            <a:extLst>
              <a:ext uri="{FF2B5EF4-FFF2-40B4-BE49-F238E27FC236}">
                <a16:creationId xmlns:a16="http://schemas.microsoft.com/office/drawing/2014/main" id="{43FB0A3D-10CB-4864-8026-455B09829537}"/>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6" name="Line 3">
            <a:extLst>
              <a:ext uri="{FF2B5EF4-FFF2-40B4-BE49-F238E27FC236}">
                <a16:creationId xmlns:a16="http://schemas.microsoft.com/office/drawing/2014/main" id="{5E1518E1-1B42-450E-9390-D0FE0B21439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7" name="Text Box 4">
            <a:extLst>
              <a:ext uri="{FF2B5EF4-FFF2-40B4-BE49-F238E27FC236}">
                <a16:creationId xmlns:a16="http://schemas.microsoft.com/office/drawing/2014/main" id="{EEDBC38B-5CEF-40B1-BFCA-E57528F7DCF1}"/>
              </a:ext>
            </a:extLst>
          </p:cNvPr>
          <p:cNvSpPr txBox="1">
            <a:spLocks noChangeArrowheads="1"/>
          </p:cNvSpPr>
          <p:nvPr/>
        </p:nvSpPr>
        <p:spPr bwMode="auto">
          <a:xfrm>
            <a:off x="304800" y="762000"/>
            <a:ext cx="576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Figure 20.10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Flags (3 bits) used in fragmentation</a:t>
            </a:r>
          </a:p>
        </p:txBody>
      </p:sp>
      <p:sp>
        <p:nvSpPr>
          <p:cNvPr id="38918" name="Line 5">
            <a:extLst>
              <a:ext uri="{FF2B5EF4-FFF2-40B4-BE49-F238E27FC236}">
                <a16:creationId xmlns:a16="http://schemas.microsoft.com/office/drawing/2014/main" id="{525A59A5-B3D1-4ABA-90F9-3E673C958A3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38919" name="Picture 6">
            <a:extLst>
              <a:ext uri="{FF2B5EF4-FFF2-40B4-BE49-F238E27FC236}">
                <a16:creationId xmlns:a16="http://schemas.microsoft.com/office/drawing/2014/main" id="{83C6F4D7-A532-43F8-9D4E-0A755541A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55245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9">
            <a:extLst>
              <a:ext uri="{FF2B5EF4-FFF2-40B4-BE49-F238E27FC236}">
                <a16:creationId xmlns:a16="http://schemas.microsoft.com/office/drawing/2014/main" id="{6B607F7F-4A09-48FF-A190-065ECEE37F86}"/>
              </a:ext>
            </a:extLst>
          </p:cNvPr>
          <p:cNvSpPr>
            <a:spLocks noChangeArrowheads="1"/>
          </p:cNvSpPr>
          <p:nvPr/>
        </p:nvSpPr>
        <p:spPr bwMode="auto">
          <a:xfrm>
            <a:off x="228600" y="30480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first bit:  reserved (not used)</a:t>
            </a: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second bit:   = 1 requires the packet not to be fragmented</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drops the packet if it is &gt; MTU</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third bit: =1 more fragmented packets later</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=0 the last fragmented packet </a:t>
            </a:r>
          </a:p>
        </p:txBody>
      </p:sp>
    </p:spTree>
    <p:extLst>
      <p:ext uri="{BB962C8B-B14F-4D97-AF65-F5344CB8AC3E}">
        <p14:creationId xmlns:p14="http://schemas.microsoft.com/office/powerpoint/2010/main" val="35361430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0C0B1432-D3E0-4A18-8137-F2B2443E10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90FF7427-A488-406E-855F-EF21449AB460}" type="slidenum">
              <a:rPr lang="en-US" altLang="en-US" sz="2000">
                <a:solidFill>
                  <a:schemeClr val="bg2"/>
                </a:solidFill>
              </a:rPr>
              <a:pPr/>
              <a:t>17</a:t>
            </a:fld>
            <a:endParaRPr lang="en-US" altLang="en-US" sz="2000">
              <a:solidFill>
                <a:schemeClr val="bg2"/>
              </a:solidFill>
            </a:endParaRPr>
          </a:p>
        </p:txBody>
      </p:sp>
      <p:sp>
        <p:nvSpPr>
          <p:cNvPr id="39939" name="Line 2">
            <a:extLst>
              <a:ext uri="{FF2B5EF4-FFF2-40B4-BE49-F238E27FC236}">
                <a16:creationId xmlns:a16="http://schemas.microsoft.com/office/drawing/2014/main" id="{F6BF0B9C-294C-4E09-8EDC-B3E14D911A92}"/>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0" name="Line 3">
            <a:extLst>
              <a:ext uri="{FF2B5EF4-FFF2-40B4-BE49-F238E27FC236}">
                <a16:creationId xmlns:a16="http://schemas.microsoft.com/office/drawing/2014/main" id="{785B77F1-98A1-45B1-8009-6EA73CCAEB5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Text Box 4">
            <a:extLst>
              <a:ext uri="{FF2B5EF4-FFF2-40B4-BE49-F238E27FC236}">
                <a16:creationId xmlns:a16="http://schemas.microsoft.com/office/drawing/2014/main" id="{EAF52857-8FC8-4439-8DD1-E342E4AF32FF}"/>
              </a:ext>
            </a:extLst>
          </p:cNvPr>
          <p:cNvSpPr txBox="1">
            <a:spLocks noChangeArrowheads="1"/>
          </p:cNvSpPr>
          <p:nvPr/>
        </p:nvSpPr>
        <p:spPr bwMode="auto">
          <a:xfrm>
            <a:off x="304800" y="762000"/>
            <a:ext cx="447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20.11  </a:t>
            </a:r>
            <a:r>
              <a:rPr lang="en-US" altLang="en-US" sz="2000" i="1">
                <a:latin typeface="Times New Roman" panose="02020603050405020304" pitchFamily="18" charset="0"/>
              </a:rPr>
              <a:t>Fragmentation example</a:t>
            </a:r>
          </a:p>
        </p:txBody>
      </p:sp>
      <p:sp>
        <p:nvSpPr>
          <p:cNvPr id="39942" name="Line 5">
            <a:extLst>
              <a:ext uri="{FF2B5EF4-FFF2-40B4-BE49-F238E27FC236}">
                <a16:creationId xmlns:a16="http://schemas.microsoft.com/office/drawing/2014/main" id="{AFA095E9-734D-4CFD-8CB0-408B7D28731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43" name="Picture 6">
            <a:extLst>
              <a:ext uri="{FF2B5EF4-FFF2-40B4-BE49-F238E27FC236}">
                <a16:creationId xmlns:a16="http://schemas.microsoft.com/office/drawing/2014/main" id="{EAF61305-BF40-470F-BA6D-FFCD74680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170113"/>
            <a:ext cx="7751762"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2">
            <a:extLst>
              <a:ext uri="{FF2B5EF4-FFF2-40B4-BE49-F238E27FC236}">
                <a16:creationId xmlns:a16="http://schemas.microsoft.com/office/drawing/2014/main" id="{1807A368-3DA4-4C2F-8CB1-5E4F7F896078}"/>
              </a:ext>
            </a:extLst>
          </p:cNvPr>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4" name="Line 3">
            <a:extLst>
              <a:ext uri="{FF2B5EF4-FFF2-40B4-BE49-F238E27FC236}">
                <a16:creationId xmlns:a16="http://schemas.microsoft.com/office/drawing/2014/main" id="{C8F61CDD-61A4-4EA5-A22C-B03E2273EEFB}"/>
              </a:ext>
            </a:extLst>
          </p:cNvPr>
          <p:cNvSpPr>
            <a:spLocks noChangeShapeType="1"/>
          </p:cNvSpPr>
          <p:nvPr/>
        </p:nvSpPr>
        <p:spPr bwMode="auto">
          <a:xfrm>
            <a:off x="152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5" name="Text Box 4">
            <a:extLst>
              <a:ext uri="{FF2B5EF4-FFF2-40B4-BE49-F238E27FC236}">
                <a16:creationId xmlns:a16="http://schemas.microsoft.com/office/drawing/2014/main" id="{3C0E5119-BC65-4955-B6CB-6C97670985FD}"/>
              </a:ext>
            </a:extLst>
          </p:cNvPr>
          <p:cNvSpPr txBox="1">
            <a:spLocks noChangeArrowheads="1"/>
          </p:cNvSpPr>
          <p:nvPr/>
        </p:nvSpPr>
        <p:spPr bwMode="auto">
          <a:xfrm>
            <a:off x="304800" y="304800"/>
            <a:ext cx="532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Figure 20.12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Detailed fragmentation example</a:t>
            </a:r>
          </a:p>
        </p:txBody>
      </p:sp>
      <p:sp>
        <p:nvSpPr>
          <p:cNvPr id="40966" name="Line 5">
            <a:extLst>
              <a:ext uri="{FF2B5EF4-FFF2-40B4-BE49-F238E27FC236}">
                <a16:creationId xmlns:a16="http://schemas.microsoft.com/office/drawing/2014/main" id="{926571C8-9695-4F9E-8158-6A257CB5EAA4}"/>
              </a:ext>
            </a:extLst>
          </p:cNvPr>
          <p:cNvSpPr>
            <a:spLocks noChangeShapeType="1"/>
          </p:cNvSpPr>
          <p:nvPr/>
        </p:nvSpPr>
        <p:spPr bwMode="auto">
          <a:xfrm>
            <a:off x="152400" y="6400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40967" name="Picture 6">
            <a:extLst>
              <a:ext uri="{FF2B5EF4-FFF2-40B4-BE49-F238E27FC236}">
                <a16:creationId xmlns:a16="http://schemas.microsoft.com/office/drawing/2014/main" id="{BC699A69-CB71-45B1-8C45-33386C0E6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198563"/>
            <a:ext cx="6956425"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726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 Addressing - Example</a:t>
            </a:r>
          </a:p>
        </p:txBody>
      </p:sp>
      <p:sp>
        <p:nvSpPr>
          <p:cNvPr id="4" name="Content Placeholder 3"/>
          <p:cNvSpPr>
            <a:spLocks noGrp="1"/>
          </p:cNvSpPr>
          <p:nvPr>
            <p:ph sz="half" idx="1"/>
          </p:nvPr>
        </p:nvSpPr>
        <p:spPr/>
        <p:txBody>
          <a:bodyPr>
            <a:normAutofit/>
          </a:bodyPr>
          <a:lstStyle/>
          <a:p>
            <a:pPr lvl="0" algn="just"/>
            <a:r>
              <a:rPr lang="en-IN" b="1"/>
              <a:t>IP address: </a:t>
            </a:r>
            <a:r>
              <a:rPr lang="en-IN"/>
              <a:t>It is 32-bit identifier for host, router interface</a:t>
            </a:r>
            <a:r>
              <a:rPr lang="en-IN" b="1"/>
              <a:t> </a:t>
            </a:r>
            <a:endParaRPr lang="en-GB"/>
          </a:p>
          <a:p>
            <a:pPr lvl="0" algn="just"/>
            <a:r>
              <a:rPr lang="en-IN" b="1"/>
              <a:t>Interface: </a:t>
            </a:r>
            <a:r>
              <a:rPr lang="en-IN"/>
              <a:t>It is a connection between host/router and physical link.</a:t>
            </a:r>
            <a:endParaRPr lang="en-GB"/>
          </a:p>
          <a:p>
            <a:pPr lvl="1" algn="just"/>
            <a:r>
              <a:rPr lang="en-IN"/>
              <a:t>A router’s typically have multiple interfaces</a:t>
            </a:r>
            <a:endParaRPr lang="en-GB"/>
          </a:p>
          <a:p>
            <a:pPr lvl="1" algn="just"/>
            <a:r>
              <a:rPr lang="en-IN"/>
              <a:t>A host typically has one or two interfaces</a:t>
            </a:r>
            <a:endParaRPr lang="en-GB"/>
          </a:p>
          <a:p>
            <a:pPr lvl="0" algn="just"/>
            <a:r>
              <a:rPr lang="en-IN"/>
              <a:t>IP addresses associated with each interface.</a:t>
            </a:r>
            <a:endParaRPr lang="en-GB"/>
          </a:p>
          <a:p>
            <a:endParaRPr lang="en-US"/>
          </a:p>
        </p:txBody>
      </p:sp>
      <p:sp>
        <p:nvSpPr>
          <p:cNvPr id="5" name="Content Placeholder 4"/>
          <p:cNvSpPr>
            <a:spLocks noGrp="1"/>
          </p:cNvSpPr>
          <p:nvPr>
            <p:ph sz="half" idx="2"/>
          </p:nvPr>
        </p:nvSpPr>
        <p:spPr/>
        <p:txBody>
          <a:bodyPr>
            <a:normAutofit/>
          </a:bodyPr>
          <a:lstStyle/>
          <a:p>
            <a:endParaRPr lang="en-US"/>
          </a:p>
        </p:txBody>
      </p:sp>
      <p:sp>
        <p:nvSpPr>
          <p:cNvPr id="138" name="Freeform 140"/>
          <p:cNvSpPr/>
          <p:nvPr/>
        </p:nvSpPr>
        <p:spPr bwMode="auto">
          <a:xfrm rot="16200000">
            <a:off x="6471443" y="3196432"/>
            <a:ext cx="846137"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39" name="Freeform 140"/>
          <p:cNvSpPr/>
          <p:nvPr/>
        </p:nvSpPr>
        <p:spPr bwMode="auto">
          <a:xfrm rot="10800000">
            <a:off x="7469187" y="1870075"/>
            <a:ext cx="846138"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40" name="Freeform 140"/>
          <p:cNvSpPr/>
          <p:nvPr/>
        </p:nvSpPr>
        <p:spPr bwMode="auto">
          <a:xfrm>
            <a:off x="5434012" y="1452563"/>
            <a:ext cx="1038225" cy="1927225"/>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41" name="Text Box 26"/>
          <p:cNvSpPr txBox="1">
            <a:spLocks noChangeArrowheads="1"/>
          </p:cNvSpPr>
          <p:nvPr/>
        </p:nvSpPr>
        <p:spPr bwMode="auto">
          <a:xfrm>
            <a:off x="4816475" y="1282700"/>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223.1.1.1</a:t>
            </a:r>
            <a:endParaRPr lang="en-US" altLang="en-US" sz="1200">
              <a:solidFill>
                <a:srgbClr val="000000"/>
              </a:solidFill>
              <a:latin typeface="Comic Sans MS" charset="0"/>
            </a:endParaRPr>
          </a:p>
        </p:txBody>
      </p:sp>
      <p:sp>
        <p:nvSpPr>
          <p:cNvPr id="144" name="Text Box 29"/>
          <p:cNvSpPr txBox="1">
            <a:spLocks noChangeArrowheads="1"/>
          </p:cNvSpPr>
          <p:nvPr/>
        </p:nvSpPr>
        <p:spPr bwMode="auto">
          <a:xfrm>
            <a:off x="4325941" y="19367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a:ea typeface="ＭＳ Ｐゴシック" charset="-128"/>
              </a:rPr>
              <a:t>223.1.1.2</a:t>
            </a:r>
            <a:endParaRPr kumimoji="0" lang="en-US" altLang="en-US" sz="1200" b="0" i="0" u="none" strike="noStrike" kern="0" cap="none" spc="0" normalizeH="0" baseline="0" noProof="0">
              <a:ln>
                <a:noFill/>
              </a:ln>
              <a:solidFill>
                <a:srgbClr val="000000"/>
              </a:solidFill>
              <a:effectLst/>
              <a:uLnTx/>
              <a:uFillTx/>
              <a:latin typeface="Comic Sans MS" charset="0"/>
              <a:ea typeface="ＭＳ Ｐゴシック" charset="-128"/>
            </a:endParaRPr>
          </a:p>
        </p:txBody>
      </p:sp>
      <p:sp>
        <p:nvSpPr>
          <p:cNvPr id="145" name="Text Box 30"/>
          <p:cNvSpPr txBox="1">
            <a:spLocks noChangeArrowheads="1"/>
          </p:cNvSpPr>
          <p:nvPr/>
        </p:nvSpPr>
        <p:spPr bwMode="auto">
          <a:xfrm>
            <a:off x="4921250" y="323850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223.1.1.3</a:t>
            </a:r>
            <a:endParaRPr lang="en-US" altLang="en-US" sz="1200">
              <a:solidFill>
                <a:srgbClr val="000000"/>
              </a:solidFill>
              <a:latin typeface="Comic Sans MS" charset="0"/>
            </a:endParaRPr>
          </a:p>
        </p:txBody>
      </p:sp>
      <p:sp>
        <p:nvSpPr>
          <p:cNvPr id="146" name="Text Box 31"/>
          <p:cNvSpPr txBox="1">
            <a:spLocks noChangeArrowheads="1"/>
          </p:cNvSpPr>
          <p:nvPr/>
        </p:nvSpPr>
        <p:spPr bwMode="auto">
          <a:xfrm>
            <a:off x="6021387" y="236855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223.1.1.4</a:t>
            </a:r>
            <a:endParaRPr lang="en-US" altLang="en-US" sz="1200">
              <a:solidFill>
                <a:srgbClr val="000000"/>
              </a:solidFill>
              <a:latin typeface="Comic Sans MS" charset="0"/>
            </a:endParaRPr>
          </a:p>
        </p:txBody>
      </p:sp>
      <p:sp>
        <p:nvSpPr>
          <p:cNvPr id="147" name="Line 32"/>
          <p:cNvSpPr>
            <a:spLocks noChangeShapeType="1"/>
          </p:cNvSpPr>
          <p:nvPr/>
        </p:nvSpPr>
        <p:spPr bwMode="auto">
          <a:xfrm>
            <a:off x="7123112" y="2668588"/>
            <a:ext cx="581025" cy="476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 name="Text Box 33"/>
          <p:cNvSpPr txBox="1">
            <a:spLocks noChangeArrowheads="1"/>
          </p:cNvSpPr>
          <p:nvPr/>
        </p:nvSpPr>
        <p:spPr bwMode="auto">
          <a:xfrm>
            <a:off x="6997700" y="2378075"/>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223.1.2.9</a:t>
            </a:r>
            <a:endParaRPr lang="en-US" altLang="en-US" sz="1200">
              <a:solidFill>
                <a:srgbClr val="000000"/>
              </a:solidFill>
              <a:latin typeface="Comic Sans MS" charset="0"/>
            </a:endParaRPr>
          </a:p>
        </p:txBody>
      </p:sp>
      <p:sp>
        <p:nvSpPr>
          <p:cNvPr id="149" name="Line 36"/>
          <p:cNvSpPr>
            <a:spLocks noChangeShapeType="1"/>
          </p:cNvSpPr>
          <p:nvPr/>
        </p:nvSpPr>
        <p:spPr bwMode="auto">
          <a:xfrm>
            <a:off x="8147050" y="1978025"/>
            <a:ext cx="234950" cy="63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 name="Line 38"/>
          <p:cNvSpPr>
            <a:spLocks noChangeShapeType="1"/>
          </p:cNvSpPr>
          <p:nvPr/>
        </p:nvSpPr>
        <p:spPr bwMode="auto">
          <a:xfrm>
            <a:off x="8147050" y="3249613"/>
            <a:ext cx="234950" cy="63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 name="Text Box 41"/>
          <p:cNvSpPr txBox="1">
            <a:spLocks noChangeArrowheads="1"/>
          </p:cNvSpPr>
          <p:nvPr/>
        </p:nvSpPr>
        <p:spPr bwMode="auto">
          <a:xfrm>
            <a:off x="7726362" y="334962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223.1.2.2</a:t>
            </a:r>
            <a:endParaRPr lang="en-US" altLang="en-US" sz="1200">
              <a:solidFill>
                <a:srgbClr val="000000"/>
              </a:solidFill>
              <a:latin typeface="Comic Sans MS" charset="0"/>
            </a:endParaRPr>
          </a:p>
        </p:txBody>
      </p:sp>
      <p:sp>
        <p:nvSpPr>
          <p:cNvPr id="152" name="Text Box 44"/>
          <p:cNvSpPr txBox="1">
            <a:spLocks noChangeArrowheads="1"/>
          </p:cNvSpPr>
          <p:nvPr/>
        </p:nvSpPr>
        <p:spPr bwMode="auto">
          <a:xfrm>
            <a:off x="7518400" y="174307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223.1.2.1</a:t>
            </a:r>
            <a:endParaRPr lang="en-US" altLang="en-US" sz="1200">
              <a:solidFill>
                <a:srgbClr val="000000"/>
              </a:solidFill>
              <a:latin typeface="Comic Sans MS" charset="0"/>
            </a:endParaRPr>
          </a:p>
        </p:txBody>
      </p:sp>
      <p:sp>
        <p:nvSpPr>
          <p:cNvPr id="153" name="Line 45"/>
          <p:cNvSpPr>
            <a:spLocks noChangeShapeType="1"/>
          </p:cNvSpPr>
          <p:nvPr/>
        </p:nvSpPr>
        <p:spPr bwMode="auto">
          <a:xfrm flipH="1">
            <a:off x="6884987" y="3006725"/>
            <a:ext cx="0" cy="75723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4" name="Line 47"/>
          <p:cNvSpPr>
            <a:spLocks noChangeShapeType="1"/>
          </p:cNvSpPr>
          <p:nvPr/>
        </p:nvSpPr>
        <p:spPr bwMode="auto">
          <a:xfrm flipH="1" flipV="1">
            <a:off x="6272212" y="4279900"/>
            <a:ext cx="3175" cy="2413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 name="Line 48"/>
          <p:cNvSpPr>
            <a:spLocks noChangeShapeType="1"/>
          </p:cNvSpPr>
          <p:nvPr/>
        </p:nvSpPr>
        <p:spPr bwMode="auto">
          <a:xfrm flipH="1" flipV="1">
            <a:off x="7448550" y="4284663"/>
            <a:ext cx="3175" cy="2413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 name="Text Box 53"/>
          <p:cNvSpPr txBox="1">
            <a:spLocks noChangeArrowheads="1"/>
          </p:cNvSpPr>
          <p:nvPr/>
        </p:nvSpPr>
        <p:spPr bwMode="auto">
          <a:xfrm>
            <a:off x="7480300" y="434498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223.1.3.2</a:t>
            </a:r>
            <a:endParaRPr lang="en-US" altLang="en-US" sz="1200">
              <a:solidFill>
                <a:srgbClr val="000000"/>
              </a:solidFill>
              <a:latin typeface="Comic Sans MS" charset="0"/>
            </a:endParaRPr>
          </a:p>
        </p:txBody>
      </p:sp>
      <p:sp>
        <p:nvSpPr>
          <p:cNvPr id="157" name="Text Box 56"/>
          <p:cNvSpPr txBox="1">
            <a:spLocks noChangeArrowheads="1"/>
          </p:cNvSpPr>
          <p:nvPr/>
        </p:nvSpPr>
        <p:spPr bwMode="auto">
          <a:xfrm>
            <a:off x="6237287" y="4349750"/>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a:rPr>
              <a:t>223.1.3.1</a:t>
            </a:r>
            <a:endParaRPr lang="en-US" altLang="en-US" sz="1200">
              <a:solidFill>
                <a:srgbClr val="000000"/>
              </a:solidFill>
              <a:latin typeface="Comic Sans MS" charset="0"/>
            </a:endParaRPr>
          </a:p>
        </p:txBody>
      </p:sp>
      <p:grpSp>
        <p:nvGrpSpPr>
          <p:cNvPr id="158" name="Group 57"/>
          <p:cNvGrpSpPr/>
          <p:nvPr/>
        </p:nvGrpSpPr>
        <p:grpSpPr>
          <a:xfrm>
            <a:off x="6381750" y="3101975"/>
            <a:ext cx="935037" cy="276225"/>
            <a:chOff x="4532" y="1229"/>
            <a:chExt cx="589" cy="174"/>
          </a:xfrm>
        </p:grpSpPr>
        <p:sp>
          <p:nvSpPr>
            <p:cNvPr id="159" name="Rectangle 58"/>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a:ln>
                    <a:noFill/>
                  </a:ln>
                  <a:solidFill>
                    <a:srgbClr val="000000"/>
                  </a:solidFill>
                  <a:effectLst/>
                  <a:uLnTx/>
                  <a:uFillTx/>
                  <a:latin typeface="Arial"/>
                  <a:ea typeface="ＭＳ Ｐゴシック" charset="-128"/>
                </a:rPr>
                <a:t>223.1.3.27</a:t>
              </a:r>
              <a:endParaRPr kumimoji="0" lang="en-US" altLang="en-US" sz="1200" b="0" i="0" u="none" strike="noStrike" kern="0" cap="none" spc="0" normalizeH="0" baseline="0" noProof="0">
                <a:ln>
                  <a:noFill/>
                </a:ln>
                <a:solidFill>
                  <a:srgbClr val="000000"/>
                </a:solidFill>
                <a:effectLst/>
                <a:uLnTx/>
                <a:uFillTx/>
                <a:latin typeface="Comic Sans MS" charset="0"/>
                <a:ea typeface="ＭＳ Ｐゴシック" charset="-128"/>
              </a:endParaRPr>
            </a:p>
          </p:txBody>
        </p:sp>
      </p:grpSp>
      <p:sp>
        <p:nvSpPr>
          <p:cNvPr id="161" name="Text Box 60"/>
          <p:cNvSpPr txBox="1">
            <a:spLocks noChangeArrowheads="1"/>
          </p:cNvSpPr>
          <p:nvPr/>
        </p:nvSpPr>
        <p:spPr bwMode="auto">
          <a:xfrm>
            <a:off x="4114800" y="5654675"/>
            <a:ext cx="518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a:rPr>
              <a:t>223.1.1.1 =  11011111  00000001 00000001 00000001</a:t>
            </a:r>
            <a:endParaRPr lang="en-US" altLang="en-US" sz="1800">
              <a:solidFill>
                <a:srgbClr val="000000"/>
              </a:solidFill>
              <a:latin typeface="Comic Sans MS" charset="0"/>
            </a:endParaRPr>
          </a:p>
        </p:txBody>
      </p:sp>
      <p:sp>
        <p:nvSpPr>
          <p:cNvPr id="162" name="Freeform 61"/>
          <p:cNvSpPr/>
          <p:nvPr/>
        </p:nvSpPr>
        <p:spPr bwMode="auto">
          <a:xfrm>
            <a:off x="5292725" y="5910262"/>
            <a:ext cx="892175" cy="92075"/>
          </a:xfrm>
          <a:custGeom>
            <a:avLst/>
            <a:gdLst>
              <a:gd name="T0" fmla="*/ 0 w 562"/>
              <a:gd name="T1" fmla="*/ 0 h 58"/>
              <a:gd name="T2" fmla="*/ 0 w 562"/>
              <a:gd name="T3" fmla="*/ 2147483646 h 58"/>
              <a:gd name="T4" fmla="*/ 2147483646 w 562"/>
              <a:gd name="T5" fmla="*/ 2147483646 h 58"/>
              <a:gd name="T6" fmla="*/ 2147483646 w 562"/>
              <a:gd name="T7" fmla="*/ 214748364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7">
                <a:moveTo>
                  <a:pt x="0" y="0"/>
                </a:moveTo>
                <a:lnTo>
                  <a:pt x="0" y="58"/>
                </a:lnTo>
                <a:lnTo>
                  <a:pt x="562" y="58"/>
                </a:lnTo>
                <a:lnTo>
                  <a:pt x="562" y="16"/>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 name="Freeform 62"/>
          <p:cNvSpPr/>
          <p:nvPr/>
        </p:nvSpPr>
        <p:spPr bwMode="auto">
          <a:xfrm>
            <a:off x="6254750" y="5929312"/>
            <a:ext cx="892175"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 name="Freeform 63"/>
          <p:cNvSpPr/>
          <p:nvPr/>
        </p:nvSpPr>
        <p:spPr bwMode="auto">
          <a:xfrm>
            <a:off x="7219950" y="5932487"/>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 name="Freeform 64"/>
          <p:cNvSpPr/>
          <p:nvPr/>
        </p:nvSpPr>
        <p:spPr bwMode="auto">
          <a:xfrm>
            <a:off x="8185150" y="5935662"/>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 name="Text Box 65"/>
          <p:cNvSpPr txBox="1">
            <a:spLocks noChangeArrowheads="1"/>
          </p:cNvSpPr>
          <p:nvPr/>
        </p:nvSpPr>
        <p:spPr bwMode="auto">
          <a:xfrm>
            <a:off x="5491163" y="613092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a:rPr>
              <a:t>223</a:t>
            </a:r>
            <a:endParaRPr lang="en-US" altLang="en-US" sz="1800">
              <a:solidFill>
                <a:srgbClr val="000000"/>
              </a:solidFill>
              <a:latin typeface="Comic Sans MS" charset="0"/>
            </a:endParaRPr>
          </a:p>
        </p:txBody>
      </p:sp>
      <p:sp>
        <p:nvSpPr>
          <p:cNvPr id="167" name="Text Box 66"/>
          <p:cNvSpPr txBox="1">
            <a:spLocks noChangeArrowheads="1"/>
          </p:cNvSpPr>
          <p:nvPr/>
        </p:nvSpPr>
        <p:spPr bwMode="auto">
          <a:xfrm>
            <a:off x="6534150" y="6140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a:rPr>
              <a:t>1</a:t>
            </a:r>
            <a:endParaRPr lang="en-US" altLang="en-US" sz="1800">
              <a:solidFill>
                <a:srgbClr val="000000"/>
              </a:solidFill>
              <a:latin typeface="Comic Sans MS" charset="0"/>
            </a:endParaRPr>
          </a:p>
        </p:txBody>
      </p:sp>
      <p:sp>
        <p:nvSpPr>
          <p:cNvPr id="168" name="Text Box 67"/>
          <p:cNvSpPr txBox="1">
            <a:spLocks noChangeArrowheads="1"/>
          </p:cNvSpPr>
          <p:nvPr/>
        </p:nvSpPr>
        <p:spPr bwMode="auto">
          <a:xfrm>
            <a:off x="8491538" y="6140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a:rPr>
              <a:t>1</a:t>
            </a:r>
            <a:endParaRPr lang="en-US" altLang="en-US" sz="1800">
              <a:solidFill>
                <a:srgbClr val="000000"/>
              </a:solidFill>
              <a:latin typeface="Comic Sans MS" charset="0"/>
            </a:endParaRPr>
          </a:p>
        </p:txBody>
      </p:sp>
      <p:sp>
        <p:nvSpPr>
          <p:cNvPr id="169" name="Text Box 68"/>
          <p:cNvSpPr txBox="1">
            <a:spLocks noChangeArrowheads="1"/>
          </p:cNvSpPr>
          <p:nvPr/>
        </p:nvSpPr>
        <p:spPr bwMode="auto">
          <a:xfrm>
            <a:off x="7472363" y="6140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a:rPr>
              <a:t>1</a:t>
            </a:r>
            <a:endParaRPr lang="en-US" altLang="en-US" sz="1800">
              <a:solidFill>
                <a:srgbClr val="000000"/>
              </a:solidFill>
              <a:latin typeface="Comic Sans MS" charset="0"/>
            </a:endParaRPr>
          </a:p>
        </p:txBody>
      </p:sp>
      <p:grpSp>
        <p:nvGrpSpPr>
          <p:cNvPr id="170" name="Group 73"/>
          <p:cNvGrpSpPr/>
          <p:nvPr/>
        </p:nvGrpSpPr>
        <p:grpSpPr>
          <a:xfrm>
            <a:off x="4641850" y="1528763"/>
            <a:ext cx="641350" cy="558800"/>
            <a:chOff x="-44" y="1473"/>
            <a:chExt cx="981" cy="1105"/>
          </a:xfrm>
        </p:grpSpPr>
        <p:pic>
          <p:nvPicPr>
            <p:cNvPr id="171"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Freeform 75"/>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3" name="Group 80"/>
          <p:cNvGrpSpPr/>
          <p:nvPr/>
        </p:nvGrpSpPr>
        <p:grpSpPr>
          <a:xfrm>
            <a:off x="4637087" y="2127250"/>
            <a:ext cx="641350" cy="558800"/>
            <a:chOff x="-44" y="1473"/>
            <a:chExt cx="981" cy="1105"/>
          </a:xfrm>
        </p:grpSpPr>
        <p:pic>
          <p:nvPicPr>
            <p:cNvPr id="174"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 name="Freeform 82"/>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6" name="Group 83"/>
          <p:cNvGrpSpPr/>
          <p:nvPr/>
        </p:nvGrpSpPr>
        <p:grpSpPr>
          <a:xfrm>
            <a:off x="4665662" y="2736850"/>
            <a:ext cx="641350" cy="558800"/>
            <a:chOff x="-44" y="1473"/>
            <a:chExt cx="981" cy="1105"/>
          </a:xfrm>
        </p:grpSpPr>
        <p:pic>
          <p:nvPicPr>
            <p:cNvPr id="177"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85"/>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9" name="Group 87"/>
          <p:cNvGrpSpPr/>
          <p:nvPr/>
        </p:nvGrpSpPr>
        <p:grpSpPr>
          <a:xfrm flipH="1">
            <a:off x="8324850" y="1685925"/>
            <a:ext cx="641350" cy="558800"/>
            <a:chOff x="-44" y="1473"/>
            <a:chExt cx="981" cy="1105"/>
          </a:xfrm>
        </p:grpSpPr>
        <p:pic>
          <p:nvPicPr>
            <p:cNvPr id="180"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89"/>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2" name="Group 90"/>
          <p:cNvGrpSpPr/>
          <p:nvPr/>
        </p:nvGrpSpPr>
        <p:grpSpPr>
          <a:xfrm flipH="1">
            <a:off x="8339137" y="2965450"/>
            <a:ext cx="641350" cy="558800"/>
            <a:chOff x="-44" y="1473"/>
            <a:chExt cx="981" cy="1105"/>
          </a:xfrm>
        </p:grpSpPr>
        <p:pic>
          <p:nvPicPr>
            <p:cNvPr id="183"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92"/>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5" name="Group 93"/>
          <p:cNvGrpSpPr/>
          <p:nvPr/>
        </p:nvGrpSpPr>
        <p:grpSpPr>
          <a:xfrm flipH="1">
            <a:off x="7240587" y="4489450"/>
            <a:ext cx="641350" cy="558800"/>
            <a:chOff x="-44" y="1473"/>
            <a:chExt cx="981" cy="1105"/>
          </a:xfrm>
        </p:grpSpPr>
        <p:pic>
          <p:nvPicPr>
            <p:cNvPr id="186"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Freeform 95"/>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8" name="Group 96"/>
          <p:cNvGrpSpPr/>
          <p:nvPr/>
        </p:nvGrpSpPr>
        <p:grpSpPr>
          <a:xfrm flipH="1">
            <a:off x="6076950" y="4530725"/>
            <a:ext cx="641350" cy="558800"/>
            <a:chOff x="-44" y="1473"/>
            <a:chExt cx="981" cy="1105"/>
          </a:xfrm>
        </p:grpSpPr>
        <p:pic>
          <p:nvPicPr>
            <p:cNvPr id="18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98"/>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91" name="Group 99"/>
          <p:cNvGrpSpPr/>
          <p:nvPr/>
        </p:nvGrpSpPr>
        <p:grpSpPr>
          <a:xfrm>
            <a:off x="6505575" y="2624138"/>
            <a:ext cx="698500" cy="355600"/>
            <a:chOff x="4396" y="1245"/>
            <a:chExt cx="672" cy="248"/>
          </a:xfrm>
        </p:grpSpPr>
        <p:sp>
          <p:nvSpPr>
            <p:cNvPr id="19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sp>
          <p:nvSpPr>
            <p:cNvPr id="19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sp>
          <p:nvSpPr>
            <p:cNvPr id="19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grpSp>
          <p:nvGrpSpPr>
            <p:cNvPr id="195" name="Group 103"/>
            <p:cNvGrpSpPr/>
            <p:nvPr/>
          </p:nvGrpSpPr>
          <p:grpSpPr>
            <a:xfrm>
              <a:off x="4530" y="1287"/>
              <a:ext cx="377" cy="75"/>
              <a:chOff x="2468" y="1332"/>
              <a:chExt cx="310" cy="60"/>
            </a:xfrm>
          </p:grpSpPr>
          <p:sp>
            <p:nvSpPr>
              <p:cNvPr id="198" name="Freeform 10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99" name="Freeform 10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grpSp>
        <p:sp>
          <p:nvSpPr>
            <p:cNvPr id="196" name="Line 106"/>
            <p:cNvSpPr>
              <a:spLocks noChangeShapeType="1"/>
            </p:cNvSpPr>
            <p:nvPr/>
          </p:nvSpPr>
          <p:spPr bwMode="auto">
            <a:xfrm flipH="1">
              <a:off x="4399" y="1321"/>
              <a:ext cx="0" cy="10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97" name="Line 107"/>
            <p:cNvSpPr>
              <a:spLocks noChangeShapeType="1"/>
            </p:cNvSpPr>
            <p:nvPr/>
          </p:nvSpPr>
          <p:spPr bwMode="auto">
            <a:xfrm flipH="1">
              <a:off x="5063" y="1326"/>
              <a:ext cx="0" cy="10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grpSp>
      <p:sp>
        <p:nvSpPr>
          <p:cNvPr id="200" name="Line 5"/>
          <p:cNvSpPr>
            <a:spLocks noChangeShapeType="1"/>
          </p:cNvSpPr>
          <p:nvPr/>
        </p:nvSpPr>
        <p:spPr bwMode="auto">
          <a:xfrm>
            <a:off x="5248275" y="1816100"/>
            <a:ext cx="390525" cy="63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201" name="Line 7"/>
          <p:cNvSpPr>
            <a:spLocks noChangeShapeType="1"/>
          </p:cNvSpPr>
          <p:nvPr/>
        </p:nvSpPr>
        <p:spPr bwMode="auto">
          <a:xfrm flipV="1">
            <a:off x="5283200" y="2555875"/>
            <a:ext cx="277812" cy="31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202" name="Line 8"/>
          <p:cNvSpPr>
            <a:spLocks noChangeShapeType="1"/>
          </p:cNvSpPr>
          <p:nvPr/>
        </p:nvSpPr>
        <p:spPr bwMode="auto">
          <a:xfrm>
            <a:off x="5294312" y="3087688"/>
            <a:ext cx="422275" cy="476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203" name="Line 11"/>
          <p:cNvSpPr>
            <a:spLocks noChangeShapeType="1"/>
          </p:cNvSpPr>
          <p:nvPr/>
        </p:nvSpPr>
        <p:spPr bwMode="auto">
          <a:xfrm>
            <a:off x="6048375" y="2663825"/>
            <a:ext cx="561975" cy="15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Tree>
    <p:extLst>
      <p:ext uri="{BB962C8B-B14F-4D97-AF65-F5344CB8AC3E}">
        <p14:creationId xmlns:p14="http://schemas.microsoft.com/office/powerpoint/2010/main" val="1019668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after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after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after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after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8" grpId="0" animBg="1"/>
      <p:bldP spid="139" grpId="0" animBg="1"/>
      <p:bldP spid="140" grpId="0" animBg="1"/>
      <p:bldP spid="141" grpId="0"/>
      <p:bldP spid="144" grpId="0"/>
      <p:bldP spid="145" grpId="0"/>
      <p:bldP spid="146" grpId="0"/>
      <p:bldP spid="147" grpId="0" animBg="1"/>
      <p:bldP spid="148" grpId="0"/>
      <p:bldP spid="149" grpId="0" animBg="1"/>
      <p:bldP spid="150" grpId="0" animBg="1"/>
      <p:bldP spid="151" grpId="0"/>
      <p:bldP spid="152" grpId="0"/>
      <p:bldP spid="153" grpId="0" animBg="1"/>
      <p:bldP spid="154" grpId="0" animBg="1"/>
      <p:bldP spid="155" grpId="0" animBg="1"/>
      <p:bldP spid="156" grpId="0"/>
      <p:bldP spid="157" grpId="0"/>
      <p:bldP spid="161" grpId="0"/>
      <p:bldP spid="162" grpId="0" animBg="1"/>
      <p:bldP spid="163" grpId="0" animBg="1"/>
      <p:bldP spid="164" grpId="0" animBg="1"/>
      <p:bldP spid="165" grpId="0" animBg="1"/>
      <p:bldP spid="166" grpId="0"/>
      <p:bldP spid="167" grpId="0"/>
      <p:bldP spid="168" grpId="0"/>
      <p:bldP spid="169" grpId="0"/>
      <p:bldP spid="200" grpId="0" animBg="1"/>
      <p:bldP spid="201" grpId="0" animBg="1"/>
      <p:bldP spid="202" grpId="0" animBg="1"/>
      <p:bldP spid="2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Network Layer</a:t>
            </a:r>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pPr algn="just"/>
            <a:r>
              <a:rPr lang="en-US" altLang="en-US" dirty="0">
                <a:ea typeface="ＭＳ Ｐゴシック" charset="-128"/>
              </a:rPr>
              <a:t>To deliver segment from sending to receiving host/ router. (Host to host)</a:t>
            </a:r>
          </a:p>
          <a:p>
            <a:pPr algn="just"/>
            <a:r>
              <a:rPr lang="en-US" altLang="en-US" dirty="0">
                <a:ea typeface="ＭＳ Ｐゴシック" charset="-128"/>
              </a:rPr>
              <a:t>On sending side, it encapsulates segments into datagrams.</a:t>
            </a:r>
          </a:p>
          <a:p>
            <a:pPr algn="just"/>
            <a:r>
              <a:rPr lang="en-US" altLang="en-US" dirty="0">
                <a:ea typeface="ＭＳ Ｐゴシック" charset="-128"/>
              </a:rPr>
              <a:t>On receiving side, it delivers segments to transport layer.</a:t>
            </a:r>
          </a:p>
          <a:p>
            <a:pPr algn="just"/>
            <a:r>
              <a:rPr lang="en-US" altLang="en-US" dirty="0">
                <a:ea typeface="ＭＳ Ｐゴシック" charset="-128"/>
              </a:rPr>
              <a:t>Network layer protocols in every host and router.</a:t>
            </a:r>
          </a:p>
          <a:p>
            <a:pPr algn="just"/>
            <a:r>
              <a:rPr lang="en-US" altLang="en-US" dirty="0">
                <a:ea typeface="ＭＳ Ｐゴシック" charset="-128"/>
              </a:rPr>
              <a:t>Router examines header fields in all IP datagrams passing through it.</a:t>
            </a:r>
            <a:endParaRPr lang="en-US" altLang="en-US" sz="1800" dirty="0">
              <a:ea typeface="ＭＳ Ｐゴシック" charset="-128"/>
            </a:endParaRPr>
          </a:p>
          <a:p>
            <a:endParaRPr lang="en-US" dirty="0"/>
          </a:p>
        </p:txBody>
      </p:sp>
      <p:sp>
        <p:nvSpPr>
          <p:cNvPr id="1242" name="Freeform 1285"/>
          <p:cNvSpPr/>
          <p:nvPr/>
        </p:nvSpPr>
        <p:spPr bwMode="auto">
          <a:xfrm>
            <a:off x="2032513" y="3666357"/>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7"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243" name="Freeform 1286"/>
          <p:cNvSpPr/>
          <p:nvPr/>
        </p:nvSpPr>
        <p:spPr bwMode="auto">
          <a:xfrm>
            <a:off x="2051563" y="2140769"/>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44" name="Freeform 1287"/>
          <p:cNvSpPr/>
          <p:nvPr/>
        </p:nvSpPr>
        <p:spPr bwMode="auto">
          <a:xfrm>
            <a:off x="230700" y="1848669"/>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grpSp>
        <p:nvGrpSpPr>
          <p:cNvPr id="1245" name="Group 1288"/>
          <p:cNvGrpSpPr/>
          <p:nvPr/>
        </p:nvGrpSpPr>
        <p:grpSpPr>
          <a:xfrm>
            <a:off x="306900" y="3113907"/>
            <a:ext cx="1458913" cy="933450"/>
            <a:chOff x="2889" y="1631"/>
            <a:chExt cx="980" cy="743"/>
          </a:xfrm>
        </p:grpSpPr>
        <p:sp>
          <p:nvSpPr>
            <p:cNvPr id="1246" name="Rectangle 128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47" name="AutoShape 129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CCFF"/>
                </a:solidFill>
                <a:effectLst/>
                <a:uLnTx/>
                <a:uFillTx/>
                <a:latin typeface="Arial"/>
                <a:ea typeface="ＭＳ Ｐゴシック" charset="-128"/>
              </a:endParaRPr>
            </a:p>
          </p:txBody>
        </p:sp>
      </p:grpSp>
      <p:sp>
        <p:nvSpPr>
          <p:cNvPr id="1248" name="Line 1291"/>
          <p:cNvSpPr>
            <a:spLocks noChangeShapeType="1"/>
          </p:cNvSpPr>
          <p:nvPr/>
        </p:nvSpPr>
        <p:spPr bwMode="auto">
          <a:xfrm>
            <a:off x="2424625" y="3952107"/>
            <a:ext cx="163513" cy="1206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49" name="Line 1292"/>
          <p:cNvSpPr>
            <a:spLocks noChangeShapeType="1"/>
          </p:cNvSpPr>
          <p:nvPr/>
        </p:nvSpPr>
        <p:spPr bwMode="auto">
          <a:xfrm>
            <a:off x="2521463" y="3872732"/>
            <a:ext cx="2794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0" name="Line 1293"/>
          <p:cNvSpPr>
            <a:spLocks noChangeShapeType="1"/>
          </p:cNvSpPr>
          <p:nvPr/>
        </p:nvSpPr>
        <p:spPr bwMode="auto">
          <a:xfrm flipV="1">
            <a:off x="2758000" y="3958457"/>
            <a:ext cx="134938" cy="1047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1" name="Line 1294"/>
          <p:cNvSpPr>
            <a:spLocks noChangeShapeType="1"/>
          </p:cNvSpPr>
          <p:nvPr/>
        </p:nvSpPr>
        <p:spPr bwMode="auto">
          <a:xfrm>
            <a:off x="1456250" y="3879082"/>
            <a:ext cx="6794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2" name="Line 1295"/>
          <p:cNvSpPr>
            <a:spLocks noChangeShapeType="1"/>
          </p:cNvSpPr>
          <p:nvPr/>
        </p:nvSpPr>
        <p:spPr bwMode="auto">
          <a:xfrm>
            <a:off x="1751525" y="2726557"/>
            <a:ext cx="509588"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3" name="Line 1296"/>
          <p:cNvSpPr>
            <a:spLocks noChangeShapeType="1"/>
          </p:cNvSpPr>
          <p:nvPr/>
        </p:nvSpPr>
        <p:spPr bwMode="auto">
          <a:xfrm>
            <a:off x="1318138" y="2542407"/>
            <a:ext cx="152400" cy="952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4" name="Freeform 1297"/>
          <p:cNvSpPr/>
          <p:nvPr/>
        </p:nvSpPr>
        <p:spPr bwMode="auto">
          <a:xfrm>
            <a:off x="525975" y="4517257"/>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255" name="Line 1298"/>
          <p:cNvSpPr>
            <a:spLocks noChangeShapeType="1"/>
          </p:cNvSpPr>
          <p:nvPr/>
        </p:nvSpPr>
        <p:spPr bwMode="auto">
          <a:xfrm rot="16200000" flipV="1">
            <a:off x="2825469" y="5389588"/>
            <a:ext cx="474662" cy="63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6" name="Line 1299"/>
          <p:cNvSpPr>
            <a:spLocks noChangeShapeType="1"/>
          </p:cNvSpPr>
          <p:nvPr/>
        </p:nvSpPr>
        <p:spPr bwMode="auto">
          <a:xfrm rot="5400000" flipV="1">
            <a:off x="3019938" y="5579294"/>
            <a:ext cx="3175" cy="85725"/>
          </a:xfrm>
          <a:prstGeom prst="line">
            <a:avLst/>
          </a:prstGeom>
          <a:noFill/>
          <a:ln w="12700">
            <a:solidFill>
              <a:srgbClr val="80808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7" name="Line 1300"/>
          <p:cNvSpPr>
            <a:spLocks noChangeShapeType="1"/>
          </p:cNvSpPr>
          <p:nvPr/>
        </p:nvSpPr>
        <p:spPr bwMode="auto">
          <a:xfrm rot="16200000" flipH="1">
            <a:off x="3127887" y="5177657"/>
            <a:ext cx="193675" cy="762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8" name="Line 1301"/>
          <p:cNvSpPr>
            <a:spLocks noChangeShapeType="1"/>
          </p:cNvSpPr>
          <p:nvPr/>
        </p:nvSpPr>
        <p:spPr bwMode="auto">
          <a:xfrm>
            <a:off x="2386525" y="4836344"/>
            <a:ext cx="390525" cy="1841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59" name="Line 1302"/>
          <p:cNvSpPr>
            <a:spLocks noChangeShapeType="1"/>
          </p:cNvSpPr>
          <p:nvPr/>
        </p:nvSpPr>
        <p:spPr bwMode="auto">
          <a:xfrm flipV="1">
            <a:off x="1765813" y="4823644"/>
            <a:ext cx="322262" cy="198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0" name="Line 1303"/>
          <p:cNvSpPr>
            <a:spLocks noChangeShapeType="1"/>
          </p:cNvSpPr>
          <p:nvPr/>
        </p:nvSpPr>
        <p:spPr bwMode="auto">
          <a:xfrm flipV="1">
            <a:off x="1808675" y="5115744"/>
            <a:ext cx="9715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1" name="Line 1305"/>
          <p:cNvSpPr>
            <a:spLocks noChangeShapeType="1"/>
          </p:cNvSpPr>
          <p:nvPr/>
        </p:nvSpPr>
        <p:spPr bwMode="auto">
          <a:xfrm>
            <a:off x="1129225" y="4912544"/>
            <a:ext cx="233363" cy="952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2" name="Line 1306"/>
          <p:cNvSpPr>
            <a:spLocks noChangeShapeType="1"/>
          </p:cNvSpPr>
          <p:nvPr/>
        </p:nvSpPr>
        <p:spPr bwMode="auto">
          <a:xfrm flipV="1">
            <a:off x="870463" y="5149082"/>
            <a:ext cx="403225" cy="1000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3" name="Line 1309"/>
          <p:cNvSpPr>
            <a:spLocks noChangeShapeType="1"/>
          </p:cNvSpPr>
          <p:nvPr/>
        </p:nvSpPr>
        <p:spPr bwMode="auto">
          <a:xfrm flipH="1">
            <a:off x="1295913" y="5204644"/>
            <a:ext cx="177800" cy="203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4" name="Line 1310"/>
          <p:cNvSpPr>
            <a:spLocks noChangeShapeType="1"/>
          </p:cNvSpPr>
          <p:nvPr/>
        </p:nvSpPr>
        <p:spPr bwMode="auto">
          <a:xfrm flipH="1" flipV="1">
            <a:off x="1689613" y="5188769"/>
            <a:ext cx="1587" cy="2206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5" name="Line 1311"/>
          <p:cNvSpPr>
            <a:spLocks noChangeShapeType="1"/>
          </p:cNvSpPr>
          <p:nvPr/>
        </p:nvSpPr>
        <p:spPr bwMode="auto">
          <a:xfrm>
            <a:off x="1772163" y="5191944"/>
            <a:ext cx="503237" cy="269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6" name="Line 1313"/>
          <p:cNvSpPr>
            <a:spLocks noChangeShapeType="1"/>
          </p:cNvSpPr>
          <p:nvPr/>
        </p:nvSpPr>
        <p:spPr bwMode="auto">
          <a:xfrm flipH="1">
            <a:off x="1310200" y="3661594"/>
            <a:ext cx="0" cy="131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7" name="Line 1314"/>
          <p:cNvSpPr>
            <a:spLocks noChangeShapeType="1"/>
          </p:cNvSpPr>
          <p:nvPr/>
        </p:nvSpPr>
        <p:spPr bwMode="auto">
          <a:xfrm flipV="1">
            <a:off x="2605600" y="2631307"/>
            <a:ext cx="123825" cy="87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8" name="Line 1315"/>
          <p:cNvSpPr>
            <a:spLocks noChangeShapeType="1"/>
          </p:cNvSpPr>
          <p:nvPr/>
        </p:nvSpPr>
        <p:spPr bwMode="auto">
          <a:xfrm flipH="1">
            <a:off x="2434150" y="2804344"/>
            <a:ext cx="0" cy="825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69" name="Line 1316"/>
          <p:cNvSpPr>
            <a:spLocks noChangeShapeType="1"/>
          </p:cNvSpPr>
          <p:nvPr/>
        </p:nvSpPr>
        <p:spPr bwMode="auto">
          <a:xfrm flipV="1">
            <a:off x="2605600" y="2701157"/>
            <a:ext cx="263525" cy="2889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0" name="Line 1317"/>
          <p:cNvSpPr>
            <a:spLocks noChangeShapeType="1"/>
          </p:cNvSpPr>
          <p:nvPr/>
        </p:nvSpPr>
        <p:spPr bwMode="auto">
          <a:xfrm flipH="1">
            <a:off x="2970725" y="2699569"/>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1" name="Line 1318"/>
          <p:cNvSpPr>
            <a:spLocks noChangeShapeType="1"/>
          </p:cNvSpPr>
          <p:nvPr/>
        </p:nvSpPr>
        <p:spPr bwMode="auto">
          <a:xfrm>
            <a:off x="2624650" y="3005957"/>
            <a:ext cx="18891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2" name="Line 1319"/>
          <p:cNvSpPr>
            <a:spLocks noChangeShapeType="1"/>
          </p:cNvSpPr>
          <p:nvPr/>
        </p:nvSpPr>
        <p:spPr bwMode="auto">
          <a:xfrm flipV="1">
            <a:off x="919675" y="3872732"/>
            <a:ext cx="168275"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3" name="Line 1320"/>
          <p:cNvSpPr>
            <a:spLocks noChangeShapeType="1"/>
          </p:cNvSpPr>
          <p:nvPr/>
        </p:nvSpPr>
        <p:spPr bwMode="auto">
          <a:xfrm>
            <a:off x="3178688" y="2996432"/>
            <a:ext cx="177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4" name="Line 1321"/>
          <p:cNvSpPr>
            <a:spLocks noChangeShapeType="1"/>
          </p:cNvSpPr>
          <p:nvPr/>
        </p:nvSpPr>
        <p:spPr bwMode="auto">
          <a:xfrm flipH="1">
            <a:off x="2324613" y="3072632"/>
            <a:ext cx="98425" cy="704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5" name="Line 1322"/>
          <p:cNvSpPr>
            <a:spLocks noChangeShapeType="1"/>
          </p:cNvSpPr>
          <p:nvPr/>
        </p:nvSpPr>
        <p:spPr bwMode="auto">
          <a:xfrm flipH="1">
            <a:off x="2916750" y="3072632"/>
            <a:ext cx="111125" cy="7270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76" name="Line 1323"/>
          <p:cNvSpPr>
            <a:spLocks noChangeShapeType="1"/>
          </p:cNvSpPr>
          <p:nvPr/>
        </p:nvSpPr>
        <p:spPr bwMode="auto">
          <a:xfrm flipV="1">
            <a:off x="2300800" y="4214044"/>
            <a:ext cx="227013" cy="4365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277" name="Group 1324"/>
          <p:cNvGrpSpPr/>
          <p:nvPr/>
        </p:nvGrpSpPr>
        <p:grpSpPr>
          <a:xfrm flipH="1">
            <a:off x="803788" y="4672832"/>
            <a:ext cx="414337" cy="373062"/>
            <a:chOff x="2839" y="3501"/>
            <a:chExt cx="755" cy="803"/>
          </a:xfrm>
        </p:grpSpPr>
        <p:pic>
          <p:nvPicPr>
            <p:cNvPr id="1278"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9" name="Freeform 1326"/>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280" name="Group 1327"/>
          <p:cNvGrpSpPr/>
          <p:nvPr/>
        </p:nvGrpSpPr>
        <p:grpSpPr>
          <a:xfrm flipH="1">
            <a:off x="486288" y="5093519"/>
            <a:ext cx="482600" cy="406400"/>
            <a:chOff x="2839" y="3501"/>
            <a:chExt cx="755" cy="803"/>
          </a:xfrm>
        </p:grpSpPr>
        <p:pic>
          <p:nvPicPr>
            <p:cNvPr id="1281"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2" name="Freeform 1329"/>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283" name="Group 1330"/>
          <p:cNvGrpSpPr/>
          <p:nvPr/>
        </p:nvGrpSpPr>
        <p:grpSpPr>
          <a:xfrm flipH="1">
            <a:off x="964125" y="5395144"/>
            <a:ext cx="427038" cy="349250"/>
            <a:chOff x="2839" y="3501"/>
            <a:chExt cx="755" cy="803"/>
          </a:xfrm>
        </p:grpSpPr>
        <p:pic>
          <p:nvPicPr>
            <p:cNvPr id="1284"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5" name="Freeform 1332"/>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286" name="Group 1333"/>
          <p:cNvGrpSpPr/>
          <p:nvPr/>
        </p:nvGrpSpPr>
        <p:grpSpPr>
          <a:xfrm>
            <a:off x="1578488" y="5377682"/>
            <a:ext cx="427037" cy="350837"/>
            <a:chOff x="2839" y="3501"/>
            <a:chExt cx="755" cy="803"/>
          </a:xfrm>
        </p:grpSpPr>
        <p:pic>
          <p:nvPicPr>
            <p:cNvPr id="1287"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8" name="Freeform 1335"/>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pic>
        <p:nvPicPr>
          <p:cNvPr id="1289"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370525" y="1859782"/>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90" name="Group 1337"/>
          <p:cNvGrpSpPr/>
          <p:nvPr/>
        </p:nvGrpSpPr>
        <p:grpSpPr>
          <a:xfrm>
            <a:off x="641863" y="1685157"/>
            <a:ext cx="415925" cy="385762"/>
            <a:chOff x="2751" y="1851"/>
            <a:chExt cx="462" cy="478"/>
          </a:xfrm>
        </p:grpSpPr>
        <p:pic>
          <p:nvPicPr>
            <p:cNvPr id="1291"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2"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3" name="Group 1340"/>
          <p:cNvGrpSpPr/>
          <p:nvPr/>
        </p:nvGrpSpPr>
        <p:grpSpPr>
          <a:xfrm>
            <a:off x="2718313" y="2534469"/>
            <a:ext cx="390525" cy="169863"/>
            <a:chOff x="4650" y="1129"/>
            <a:chExt cx="246" cy="95"/>
          </a:xfrm>
        </p:grpSpPr>
        <p:sp>
          <p:nvSpPr>
            <p:cNvPr id="12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2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2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297" name="Group 1344"/>
            <p:cNvGrpSpPr/>
            <p:nvPr/>
          </p:nvGrpSpPr>
          <p:grpSpPr>
            <a:xfrm>
              <a:off x="4699" y="1145"/>
              <a:ext cx="138" cy="29"/>
              <a:chOff x="2468" y="1332"/>
              <a:chExt cx="310" cy="60"/>
            </a:xfrm>
          </p:grpSpPr>
          <p:sp>
            <p:nvSpPr>
              <p:cNvPr id="1300" name="Freeform 134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01" name="Freeform 134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298" name="Line 1347"/>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299" name="Line 1348"/>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02" name="Group 1349"/>
          <p:cNvGrpSpPr/>
          <p:nvPr/>
        </p:nvGrpSpPr>
        <p:grpSpPr>
          <a:xfrm>
            <a:off x="2791338" y="2896419"/>
            <a:ext cx="390525" cy="176213"/>
            <a:chOff x="4650" y="1129"/>
            <a:chExt cx="246" cy="95"/>
          </a:xfrm>
        </p:grpSpPr>
        <p:sp>
          <p:nvSpPr>
            <p:cNvPr id="1303"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04"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05"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06" name="Group 1353"/>
            <p:cNvGrpSpPr/>
            <p:nvPr/>
          </p:nvGrpSpPr>
          <p:grpSpPr>
            <a:xfrm>
              <a:off x="4699" y="1145"/>
              <a:ext cx="138" cy="29"/>
              <a:chOff x="2468" y="1332"/>
              <a:chExt cx="310" cy="60"/>
            </a:xfrm>
          </p:grpSpPr>
          <p:sp>
            <p:nvSpPr>
              <p:cNvPr id="1309" name="Freeform 135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10" name="Freeform 135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07" name="Line 1356"/>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08" name="Line 1357"/>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11" name="Group 1358"/>
          <p:cNvGrpSpPr/>
          <p:nvPr/>
        </p:nvGrpSpPr>
        <p:grpSpPr>
          <a:xfrm>
            <a:off x="2232538" y="2632894"/>
            <a:ext cx="390525" cy="169863"/>
            <a:chOff x="4650" y="1129"/>
            <a:chExt cx="246" cy="95"/>
          </a:xfrm>
        </p:grpSpPr>
        <p:sp>
          <p:nvSpPr>
            <p:cNvPr id="1312"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13"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14"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15" name="Group 1362"/>
            <p:cNvGrpSpPr/>
            <p:nvPr/>
          </p:nvGrpSpPr>
          <p:grpSpPr>
            <a:xfrm>
              <a:off x="4699" y="1145"/>
              <a:ext cx="138" cy="29"/>
              <a:chOff x="2468" y="1332"/>
              <a:chExt cx="310" cy="60"/>
            </a:xfrm>
          </p:grpSpPr>
          <p:sp>
            <p:nvSpPr>
              <p:cNvPr id="1318" name="Freeform 136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19" name="Freeform 136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16" name="Line 1365"/>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17" name="Line 1366"/>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20" name="Group 1367"/>
          <p:cNvGrpSpPr/>
          <p:nvPr/>
        </p:nvGrpSpPr>
        <p:grpSpPr>
          <a:xfrm>
            <a:off x="2243650" y="2896419"/>
            <a:ext cx="390525" cy="169863"/>
            <a:chOff x="4650" y="1129"/>
            <a:chExt cx="246" cy="95"/>
          </a:xfrm>
        </p:grpSpPr>
        <p:sp>
          <p:nvSpPr>
            <p:cNvPr id="132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2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2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24" name="Group 1371"/>
            <p:cNvGrpSpPr/>
            <p:nvPr/>
          </p:nvGrpSpPr>
          <p:grpSpPr>
            <a:xfrm>
              <a:off x="4699" y="1145"/>
              <a:ext cx="138" cy="29"/>
              <a:chOff x="2468" y="1332"/>
              <a:chExt cx="310" cy="60"/>
            </a:xfrm>
          </p:grpSpPr>
          <p:sp>
            <p:nvSpPr>
              <p:cNvPr id="1327" name="Freeform 137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28" name="Freeform 137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25" name="Line 1374"/>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26" name="Line 1375"/>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29" name="Line 1376"/>
          <p:cNvSpPr>
            <a:spLocks noChangeShapeType="1"/>
          </p:cNvSpPr>
          <p:nvPr/>
        </p:nvSpPr>
        <p:spPr bwMode="auto">
          <a:xfrm>
            <a:off x="3373950" y="2994844"/>
            <a:ext cx="17780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330" name="Group 1377"/>
          <p:cNvGrpSpPr/>
          <p:nvPr/>
        </p:nvGrpSpPr>
        <p:grpSpPr>
          <a:xfrm>
            <a:off x="2429388" y="4050532"/>
            <a:ext cx="485775" cy="203200"/>
            <a:chOff x="4650" y="1129"/>
            <a:chExt cx="246" cy="95"/>
          </a:xfrm>
        </p:grpSpPr>
        <p:sp>
          <p:nvSpPr>
            <p:cNvPr id="133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3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3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34" name="Group 1381"/>
            <p:cNvGrpSpPr/>
            <p:nvPr/>
          </p:nvGrpSpPr>
          <p:grpSpPr>
            <a:xfrm>
              <a:off x="4699" y="1145"/>
              <a:ext cx="138" cy="29"/>
              <a:chOff x="2468" y="1332"/>
              <a:chExt cx="310" cy="60"/>
            </a:xfrm>
          </p:grpSpPr>
          <p:sp>
            <p:nvSpPr>
              <p:cNvPr id="1337" name="Freeform 138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38" name="Freeform 138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35" name="Line 1384"/>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36" name="Line 1385"/>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39" name="Group 1386"/>
          <p:cNvGrpSpPr/>
          <p:nvPr/>
        </p:nvGrpSpPr>
        <p:grpSpPr>
          <a:xfrm>
            <a:off x="2110300" y="3769544"/>
            <a:ext cx="485775" cy="203200"/>
            <a:chOff x="4650" y="1129"/>
            <a:chExt cx="246" cy="95"/>
          </a:xfrm>
        </p:grpSpPr>
        <p:sp>
          <p:nvSpPr>
            <p:cNvPr id="1340"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41"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42"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43" name="Group 1390"/>
            <p:cNvGrpSpPr/>
            <p:nvPr/>
          </p:nvGrpSpPr>
          <p:grpSpPr>
            <a:xfrm>
              <a:off x="4699" y="1145"/>
              <a:ext cx="138" cy="29"/>
              <a:chOff x="2468" y="1332"/>
              <a:chExt cx="310" cy="60"/>
            </a:xfrm>
          </p:grpSpPr>
          <p:sp>
            <p:nvSpPr>
              <p:cNvPr id="1346" name="Freeform 139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47" name="Freeform 139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44" name="Line 1393"/>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45" name="Line 1394"/>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48" name="Group 1395"/>
          <p:cNvGrpSpPr/>
          <p:nvPr/>
        </p:nvGrpSpPr>
        <p:grpSpPr>
          <a:xfrm>
            <a:off x="2772288" y="3782244"/>
            <a:ext cx="485775" cy="203200"/>
            <a:chOff x="4650" y="1129"/>
            <a:chExt cx="246" cy="95"/>
          </a:xfrm>
        </p:grpSpPr>
        <p:sp>
          <p:nvSpPr>
            <p:cNvPr id="1349"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0"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1"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52" name="Group 1399"/>
            <p:cNvGrpSpPr/>
            <p:nvPr/>
          </p:nvGrpSpPr>
          <p:grpSpPr>
            <a:xfrm>
              <a:off x="4699" y="1145"/>
              <a:ext cx="138" cy="29"/>
              <a:chOff x="2468" y="1332"/>
              <a:chExt cx="310" cy="60"/>
            </a:xfrm>
          </p:grpSpPr>
          <p:sp>
            <p:nvSpPr>
              <p:cNvPr id="1355" name="Freeform 140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56" name="Freeform 140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53" name="Line 1402"/>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54" name="Line 1403"/>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57" name="Group 1404"/>
          <p:cNvGrpSpPr/>
          <p:nvPr/>
        </p:nvGrpSpPr>
        <p:grpSpPr>
          <a:xfrm>
            <a:off x="1991238" y="4644257"/>
            <a:ext cx="619125" cy="242887"/>
            <a:chOff x="4650" y="1129"/>
            <a:chExt cx="246" cy="95"/>
          </a:xfrm>
        </p:grpSpPr>
        <p:sp>
          <p:nvSpPr>
            <p:cNvPr id="1358"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9"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0"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61" name="Group 1408"/>
            <p:cNvGrpSpPr/>
            <p:nvPr/>
          </p:nvGrpSpPr>
          <p:grpSpPr>
            <a:xfrm>
              <a:off x="4699" y="1145"/>
              <a:ext cx="138" cy="29"/>
              <a:chOff x="2468" y="1332"/>
              <a:chExt cx="310" cy="60"/>
            </a:xfrm>
          </p:grpSpPr>
          <p:sp>
            <p:nvSpPr>
              <p:cNvPr id="1364" name="Freeform 140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65" name="Freeform 141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62" name="Line 1411"/>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63" name="Line 1412"/>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66" name="Group 1413"/>
          <p:cNvGrpSpPr/>
          <p:nvPr/>
        </p:nvGrpSpPr>
        <p:grpSpPr>
          <a:xfrm>
            <a:off x="2624650" y="4942707"/>
            <a:ext cx="619125" cy="242887"/>
            <a:chOff x="4650" y="1129"/>
            <a:chExt cx="246" cy="95"/>
          </a:xfrm>
        </p:grpSpPr>
        <p:sp>
          <p:nvSpPr>
            <p:cNvPr id="1367"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8"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9"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70" name="Group 1417"/>
            <p:cNvGrpSpPr/>
            <p:nvPr/>
          </p:nvGrpSpPr>
          <p:grpSpPr>
            <a:xfrm>
              <a:off x="4699" y="1145"/>
              <a:ext cx="138" cy="29"/>
              <a:chOff x="2468" y="1332"/>
              <a:chExt cx="310" cy="60"/>
            </a:xfrm>
          </p:grpSpPr>
          <p:sp>
            <p:nvSpPr>
              <p:cNvPr id="1373" name="Freeform 141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74" name="Freeform 141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71" name="Line 1420"/>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72" name="Line 1421"/>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75" name="Group 1422"/>
          <p:cNvGrpSpPr/>
          <p:nvPr/>
        </p:nvGrpSpPr>
        <p:grpSpPr>
          <a:xfrm>
            <a:off x="1275275" y="4987157"/>
            <a:ext cx="619125" cy="242887"/>
            <a:chOff x="4650" y="1129"/>
            <a:chExt cx="246" cy="95"/>
          </a:xfrm>
        </p:grpSpPr>
        <p:sp>
          <p:nvSpPr>
            <p:cNvPr id="1376"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77"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78"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79" name="Group 1426"/>
            <p:cNvGrpSpPr/>
            <p:nvPr/>
          </p:nvGrpSpPr>
          <p:grpSpPr>
            <a:xfrm>
              <a:off x="4699" y="1145"/>
              <a:ext cx="138" cy="29"/>
              <a:chOff x="2468" y="1332"/>
              <a:chExt cx="310" cy="60"/>
            </a:xfrm>
          </p:grpSpPr>
          <p:sp>
            <p:nvSpPr>
              <p:cNvPr id="1382" name="Freeform 142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83" name="Freeform 142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80" name="Line 1429"/>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81" name="Line 1430"/>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84" name="Group 1431"/>
          <p:cNvGrpSpPr/>
          <p:nvPr/>
        </p:nvGrpSpPr>
        <p:grpSpPr>
          <a:xfrm>
            <a:off x="1081600" y="3779069"/>
            <a:ext cx="390525" cy="169863"/>
            <a:chOff x="4650" y="1129"/>
            <a:chExt cx="246" cy="95"/>
          </a:xfrm>
        </p:grpSpPr>
        <p:sp>
          <p:nvSpPr>
            <p:cNvPr id="1385"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86"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87"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88" name="Group 1435"/>
            <p:cNvGrpSpPr/>
            <p:nvPr/>
          </p:nvGrpSpPr>
          <p:grpSpPr>
            <a:xfrm>
              <a:off x="4699" y="1145"/>
              <a:ext cx="138" cy="29"/>
              <a:chOff x="2468" y="1332"/>
              <a:chExt cx="310" cy="60"/>
            </a:xfrm>
          </p:grpSpPr>
          <p:sp>
            <p:nvSpPr>
              <p:cNvPr id="1391" name="Freeform 143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92" name="Freeform 143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89" name="Line 1438"/>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90" name="Line 1439"/>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393" name="Group 1440"/>
          <p:cNvGrpSpPr/>
          <p:nvPr/>
        </p:nvGrpSpPr>
        <p:grpSpPr>
          <a:xfrm>
            <a:off x="1381638" y="2626544"/>
            <a:ext cx="390525" cy="169863"/>
            <a:chOff x="4650" y="1129"/>
            <a:chExt cx="246" cy="95"/>
          </a:xfrm>
        </p:grpSpPr>
        <p:sp>
          <p:nvSpPr>
            <p:cNvPr id="13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97" name="Group 1444"/>
            <p:cNvGrpSpPr/>
            <p:nvPr/>
          </p:nvGrpSpPr>
          <p:grpSpPr>
            <a:xfrm>
              <a:off x="4699" y="1145"/>
              <a:ext cx="138" cy="29"/>
              <a:chOff x="2468" y="1332"/>
              <a:chExt cx="310" cy="60"/>
            </a:xfrm>
          </p:grpSpPr>
          <p:sp>
            <p:nvSpPr>
              <p:cNvPr id="1400" name="Freeform 144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01" name="Freeform 144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398" name="Line 1447"/>
            <p:cNvSpPr>
              <a:spLocks noChangeShapeType="1"/>
            </p:cNvSpPr>
            <p:nvPr/>
          </p:nvSpPr>
          <p:spPr bwMode="auto">
            <a:xfrm flipH="1">
              <a:off x="4651" y="1158"/>
              <a:ext cx="0" cy="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399" name="Line 1448"/>
            <p:cNvSpPr>
              <a:spLocks noChangeShapeType="1"/>
            </p:cNvSpPr>
            <p:nvPr/>
          </p:nvSpPr>
          <p:spPr bwMode="auto">
            <a:xfrm flipH="1">
              <a:off x="4894" y="1160"/>
              <a:ext cx="0" cy="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402" name="Group 1449"/>
          <p:cNvGrpSpPr/>
          <p:nvPr/>
        </p:nvGrpSpPr>
        <p:grpSpPr>
          <a:xfrm>
            <a:off x="640275" y="3639369"/>
            <a:ext cx="506413" cy="352425"/>
            <a:chOff x="2967" y="478"/>
            <a:chExt cx="788" cy="625"/>
          </a:xfrm>
        </p:grpSpPr>
        <p:pic>
          <p:nvPicPr>
            <p:cNvPr id="1403"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4"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5" name="Group 1452"/>
          <p:cNvGrpSpPr/>
          <p:nvPr/>
        </p:nvGrpSpPr>
        <p:grpSpPr>
          <a:xfrm>
            <a:off x="2161100" y="5142732"/>
            <a:ext cx="563563" cy="420687"/>
            <a:chOff x="2967" y="478"/>
            <a:chExt cx="788" cy="625"/>
          </a:xfrm>
        </p:grpSpPr>
        <p:pic>
          <p:nvPicPr>
            <p:cNvPr id="1406"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7"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8" name="Group 1455"/>
          <p:cNvGrpSpPr/>
          <p:nvPr/>
        </p:nvGrpSpPr>
        <p:grpSpPr>
          <a:xfrm>
            <a:off x="1089538" y="1983607"/>
            <a:ext cx="457200" cy="631825"/>
            <a:chOff x="742" y="2409"/>
            <a:chExt cx="576" cy="881"/>
          </a:xfrm>
        </p:grpSpPr>
        <p:grpSp>
          <p:nvGrpSpPr>
            <p:cNvPr id="1409" name="Group 1456"/>
            <p:cNvGrpSpPr/>
            <p:nvPr/>
          </p:nvGrpSpPr>
          <p:grpSpPr>
            <a:xfrm>
              <a:off x="832" y="2643"/>
              <a:ext cx="376" cy="647"/>
              <a:chOff x="3130" y="3288"/>
              <a:chExt cx="410" cy="742"/>
            </a:xfrm>
          </p:grpSpPr>
          <p:sp>
            <p:nvSpPr>
              <p:cNvPr id="1412" name="Line 270"/>
              <p:cNvSpPr>
                <a:spLocks noChangeShapeType="1"/>
              </p:cNvSpPr>
              <p:nvPr/>
            </p:nvSpPr>
            <p:spPr bwMode="auto">
              <a:xfrm flipH="1">
                <a:off x="3130" y="3288"/>
                <a:ext cx="205" cy="6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3" name="Line 271"/>
              <p:cNvSpPr>
                <a:spLocks noChangeShapeType="1"/>
              </p:cNvSpPr>
              <p:nvPr/>
            </p:nvSpPr>
            <p:spPr bwMode="auto">
              <a:xfrm>
                <a:off x="3335" y="3288"/>
                <a:ext cx="205" cy="66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4" name="Line 272"/>
              <p:cNvSpPr>
                <a:spLocks noChangeShapeType="1"/>
              </p:cNvSpPr>
              <p:nvPr/>
            </p:nvSpPr>
            <p:spPr bwMode="auto">
              <a:xfrm>
                <a:off x="3130" y="3957"/>
                <a:ext cx="205" cy="7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5" name="Line 273"/>
              <p:cNvSpPr>
                <a:spLocks noChangeShapeType="1"/>
              </p:cNvSpPr>
              <p:nvPr/>
            </p:nvSpPr>
            <p:spPr bwMode="auto">
              <a:xfrm flipH="1">
                <a:off x="3335" y="3957"/>
                <a:ext cx="205" cy="7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6" name="Line 274"/>
              <p:cNvSpPr>
                <a:spLocks noChangeShapeType="1"/>
              </p:cNvSpPr>
              <p:nvPr/>
            </p:nvSpPr>
            <p:spPr bwMode="auto">
              <a:xfrm flipH="1">
                <a:off x="3335" y="3303"/>
                <a:ext cx="0" cy="72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7" name="Line 275"/>
              <p:cNvSpPr>
                <a:spLocks noChangeShapeType="1"/>
              </p:cNvSpPr>
              <p:nvPr/>
            </p:nvSpPr>
            <p:spPr bwMode="auto">
              <a:xfrm flipV="1">
                <a:off x="3130" y="3888"/>
                <a:ext cx="205"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8" name="Line 276"/>
              <p:cNvSpPr>
                <a:spLocks noChangeShapeType="1"/>
              </p:cNvSpPr>
              <p:nvPr/>
            </p:nvSpPr>
            <p:spPr bwMode="auto">
              <a:xfrm flipH="1" flipV="1">
                <a:off x="3335" y="3888"/>
                <a:ext cx="205" cy="6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19" name="Line 277"/>
              <p:cNvSpPr>
                <a:spLocks noChangeShapeType="1"/>
              </p:cNvSpPr>
              <p:nvPr/>
            </p:nvSpPr>
            <p:spPr bwMode="auto">
              <a:xfrm>
                <a:off x="3217" y="3668"/>
                <a:ext cx="118" cy="5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0" name="Line 278"/>
              <p:cNvSpPr>
                <a:spLocks noChangeShapeType="1"/>
              </p:cNvSpPr>
              <p:nvPr/>
            </p:nvSpPr>
            <p:spPr bwMode="auto">
              <a:xfrm flipV="1">
                <a:off x="3335" y="3668"/>
                <a:ext cx="124" cy="5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1" name="Line 279"/>
              <p:cNvSpPr>
                <a:spLocks noChangeShapeType="1"/>
              </p:cNvSpPr>
              <p:nvPr/>
            </p:nvSpPr>
            <p:spPr bwMode="auto">
              <a:xfrm>
                <a:off x="3178" y="3766"/>
                <a:ext cx="152" cy="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2" name="Line 280"/>
              <p:cNvSpPr>
                <a:spLocks noChangeShapeType="1"/>
              </p:cNvSpPr>
              <p:nvPr/>
            </p:nvSpPr>
            <p:spPr bwMode="auto">
              <a:xfrm flipV="1">
                <a:off x="3335" y="3781"/>
                <a:ext cx="153" cy="6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3" name="Line 281"/>
              <p:cNvSpPr>
                <a:spLocks noChangeShapeType="1"/>
              </p:cNvSpPr>
              <p:nvPr/>
            </p:nvSpPr>
            <p:spPr bwMode="auto">
              <a:xfrm flipV="1">
                <a:off x="3335" y="3567"/>
                <a:ext cx="78" cy="2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4" name="Line 282"/>
              <p:cNvSpPr>
                <a:spLocks noChangeShapeType="1"/>
              </p:cNvSpPr>
              <p:nvPr/>
            </p:nvSpPr>
            <p:spPr bwMode="auto">
              <a:xfrm flipV="1">
                <a:off x="3335" y="3428"/>
                <a:ext cx="49" cy="2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5" name="Line 283"/>
              <p:cNvSpPr>
                <a:spLocks noChangeShapeType="1"/>
              </p:cNvSpPr>
              <p:nvPr/>
            </p:nvSpPr>
            <p:spPr bwMode="auto">
              <a:xfrm>
                <a:off x="3247" y="3558"/>
                <a:ext cx="95" cy="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6" name="Line 284"/>
              <p:cNvSpPr>
                <a:spLocks noChangeShapeType="1"/>
              </p:cNvSpPr>
              <p:nvPr/>
            </p:nvSpPr>
            <p:spPr bwMode="auto">
              <a:xfrm>
                <a:off x="3289" y="3422"/>
                <a:ext cx="55" cy="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pic>
          <p:nvPicPr>
            <p:cNvPr id="1410"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1" name="Oval 1473"/>
            <p:cNvSpPr>
              <a:spLocks noChangeArrowheads="1"/>
            </p:cNvSpPr>
            <p:nvPr/>
          </p:nvSpPr>
          <p:spPr bwMode="auto">
            <a:xfrm>
              <a:off x="986" y="2597"/>
              <a:ext cx="66" cy="69"/>
            </a:xfrm>
            <a:prstGeom prst="ellipse">
              <a:avLst/>
            </a:prstGeom>
            <a:solidFill>
              <a:srgbClr val="000000"/>
            </a:soli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427" name="Group 1474"/>
          <p:cNvGrpSpPr/>
          <p:nvPr/>
        </p:nvGrpSpPr>
        <p:grpSpPr>
          <a:xfrm>
            <a:off x="3269175" y="5141144"/>
            <a:ext cx="227013" cy="481013"/>
            <a:chOff x="4140" y="429"/>
            <a:chExt cx="1425" cy="2396"/>
          </a:xfrm>
        </p:grpSpPr>
        <p:sp>
          <p:nvSpPr>
            <p:cNvPr id="1428" name="Freeform 1475"/>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29"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30" name="Freeform 1477"/>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31" name="Freeform 1478"/>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32" name="Rectangle 1479"/>
            <p:cNvSpPr>
              <a:spLocks noChangeArrowheads="1"/>
            </p:cNvSpPr>
            <p:nvPr/>
          </p:nvSpPr>
          <p:spPr bwMode="auto">
            <a:xfrm>
              <a:off x="4210" y="690"/>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33" name="Group 1480"/>
            <p:cNvGrpSpPr/>
            <p:nvPr/>
          </p:nvGrpSpPr>
          <p:grpSpPr>
            <a:xfrm>
              <a:off x="4749" y="668"/>
              <a:ext cx="581" cy="145"/>
              <a:chOff x="614" y="2568"/>
              <a:chExt cx="725" cy="139"/>
            </a:xfrm>
          </p:grpSpPr>
          <p:sp>
            <p:nvSpPr>
              <p:cNvPr id="1458" name="AutoShape 1481"/>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59"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34" name="Rectangle 1483"/>
            <p:cNvSpPr>
              <a:spLocks noChangeArrowheads="1"/>
            </p:cNvSpPr>
            <p:nvPr/>
          </p:nvSpPr>
          <p:spPr bwMode="auto">
            <a:xfrm>
              <a:off x="4220" y="1022"/>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35" name="Group 1484"/>
            <p:cNvGrpSpPr/>
            <p:nvPr/>
          </p:nvGrpSpPr>
          <p:grpSpPr>
            <a:xfrm>
              <a:off x="4747" y="994"/>
              <a:ext cx="581" cy="134"/>
              <a:chOff x="614" y="2568"/>
              <a:chExt cx="725" cy="139"/>
            </a:xfrm>
          </p:grpSpPr>
          <p:sp>
            <p:nvSpPr>
              <p:cNvPr id="1456" name="AutoShape 1485"/>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57"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36" name="Rectangle 1487"/>
            <p:cNvSpPr>
              <a:spLocks noChangeArrowheads="1"/>
            </p:cNvSpPr>
            <p:nvPr/>
          </p:nvSpPr>
          <p:spPr bwMode="auto">
            <a:xfrm>
              <a:off x="4220" y="1354"/>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37" name="Rectangle 1488"/>
            <p:cNvSpPr>
              <a:spLocks noChangeArrowheads="1"/>
            </p:cNvSpPr>
            <p:nvPr/>
          </p:nvSpPr>
          <p:spPr bwMode="auto">
            <a:xfrm>
              <a:off x="4230" y="1655"/>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38" name="Group 1489"/>
            <p:cNvGrpSpPr/>
            <p:nvPr/>
          </p:nvGrpSpPr>
          <p:grpSpPr>
            <a:xfrm>
              <a:off x="4735" y="1627"/>
              <a:ext cx="582" cy="151"/>
              <a:chOff x="614" y="2568"/>
              <a:chExt cx="725" cy="139"/>
            </a:xfrm>
          </p:grpSpPr>
          <p:sp>
            <p:nvSpPr>
              <p:cNvPr id="1454" name="AutoShape 1490"/>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55"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39" name="Freeform 1492"/>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40" name="Group 1493"/>
            <p:cNvGrpSpPr/>
            <p:nvPr/>
          </p:nvGrpSpPr>
          <p:grpSpPr>
            <a:xfrm>
              <a:off x="4739" y="1327"/>
              <a:ext cx="582" cy="139"/>
              <a:chOff x="614" y="2568"/>
              <a:chExt cx="725" cy="139"/>
            </a:xfrm>
          </p:grpSpPr>
          <p:sp>
            <p:nvSpPr>
              <p:cNvPr id="1452" name="AutoShape 1494"/>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53"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41"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2" name="Freeform 1497"/>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3" name="Freeform 1498"/>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4" name="Oval 149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5" name="Freeform 1500"/>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6"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7" name="AutoShape 1502"/>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8" name="Oval 150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49" name="Oval 150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FF0000"/>
                </a:solidFill>
                <a:effectLst/>
                <a:uLnTx/>
                <a:uFillTx/>
                <a:latin typeface="Arial"/>
                <a:ea typeface="ＭＳ Ｐゴシック" charset="-128"/>
              </a:endParaRPr>
            </a:p>
          </p:txBody>
        </p:sp>
        <p:sp>
          <p:nvSpPr>
            <p:cNvPr id="1450" name="Oval 150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51" name="Rectangle 1506"/>
            <p:cNvSpPr>
              <a:spLocks noChangeArrowheads="1"/>
            </p:cNvSpPr>
            <p:nvPr/>
          </p:nvSpPr>
          <p:spPr bwMode="auto">
            <a:xfrm>
              <a:off x="5067" y="1837"/>
              <a:ext cx="80" cy="759"/>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460" name="Group 1507"/>
          <p:cNvGrpSpPr/>
          <p:nvPr/>
        </p:nvGrpSpPr>
        <p:grpSpPr>
          <a:xfrm>
            <a:off x="2953263" y="5442769"/>
            <a:ext cx="227012" cy="481013"/>
            <a:chOff x="4140" y="429"/>
            <a:chExt cx="1425" cy="2396"/>
          </a:xfrm>
        </p:grpSpPr>
        <p:sp>
          <p:nvSpPr>
            <p:cNvPr id="1461" name="Freeform 150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62"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63" name="Freeform 151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64" name="Freeform 151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65" name="Rectangle 1512"/>
            <p:cNvSpPr>
              <a:spLocks noChangeArrowheads="1"/>
            </p:cNvSpPr>
            <p:nvPr/>
          </p:nvSpPr>
          <p:spPr bwMode="auto">
            <a:xfrm>
              <a:off x="4210" y="690"/>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66" name="Group 1513"/>
            <p:cNvGrpSpPr/>
            <p:nvPr/>
          </p:nvGrpSpPr>
          <p:grpSpPr>
            <a:xfrm>
              <a:off x="4749" y="668"/>
              <a:ext cx="581" cy="145"/>
              <a:chOff x="614" y="2568"/>
              <a:chExt cx="725" cy="139"/>
            </a:xfrm>
          </p:grpSpPr>
          <p:sp>
            <p:nvSpPr>
              <p:cNvPr id="1491" name="AutoShape 1514"/>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92"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67" name="Rectangle 1516"/>
            <p:cNvSpPr>
              <a:spLocks noChangeArrowheads="1"/>
            </p:cNvSpPr>
            <p:nvPr/>
          </p:nvSpPr>
          <p:spPr bwMode="auto">
            <a:xfrm>
              <a:off x="4220" y="1022"/>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68" name="Group 1517"/>
            <p:cNvGrpSpPr/>
            <p:nvPr/>
          </p:nvGrpSpPr>
          <p:grpSpPr>
            <a:xfrm>
              <a:off x="4747" y="994"/>
              <a:ext cx="581" cy="134"/>
              <a:chOff x="614" y="2568"/>
              <a:chExt cx="725" cy="139"/>
            </a:xfrm>
          </p:grpSpPr>
          <p:sp>
            <p:nvSpPr>
              <p:cNvPr id="1489" name="AutoShape 1518"/>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90"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69" name="Rectangle 1520"/>
            <p:cNvSpPr>
              <a:spLocks noChangeArrowheads="1"/>
            </p:cNvSpPr>
            <p:nvPr/>
          </p:nvSpPr>
          <p:spPr bwMode="auto">
            <a:xfrm>
              <a:off x="4220" y="1354"/>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0" name="Rectangle 1521"/>
            <p:cNvSpPr>
              <a:spLocks noChangeArrowheads="1"/>
            </p:cNvSpPr>
            <p:nvPr/>
          </p:nvSpPr>
          <p:spPr bwMode="auto">
            <a:xfrm>
              <a:off x="4230" y="1655"/>
              <a:ext cx="598" cy="47"/>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71" name="Group 1522"/>
            <p:cNvGrpSpPr/>
            <p:nvPr/>
          </p:nvGrpSpPr>
          <p:grpSpPr>
            <a:xfrm>
              <a:off x="4735" y="1627"/>
              <a:ext cx="582" cy="151"/>
              <a:chOff x="614" y="2568"/>
              <a:chExt cx="725" cy="139"/>
            </a:xfrm>
          </p:grpSpPr>
          <p:sp>
            <p:nvSpPr>
              <p:cNvPr id="1487" name="AutoShape 1523"/>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8"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72" name="Freeform 152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473" name="Group 1526"/>
            <p:cNvGrpSpPr/>
            <p:nvPr/>
          </p:nvGrpSpPr>
          <p:grpSpPr>
            <a:xfrm>
              <a:off x="4739" y="1327"/>
              <a:ext cx="582" cy="139"/>
              <a:chOff x="614" y="2568"/>
              <a:chExt cx="725" cy="139"/>
            </a:xfrm>
          </p:grpSpPr>
          <p:sp>
            <p:nvSpPr>
              <p:cNvPr id="1485" name="AutoShape 1527"/>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6"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474"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5" name="Freeform 153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6" name="Freeform 153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7"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8" name="Freeform 153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79"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0" name="AutoShape 1535"/>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1"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2"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FF0000"/>
                </a:solidFill>
                <a:effectLst/>
                <a:uLnTx/>
                <a:uFillTx/>
                <a:latin typeface="Arial"/>
                <a:ea typeface="ＭＳ Ｐゴシック" charset="-128"/>
              </a:endParaRPr>
            </a:p>
          </p:txBody>
        </p:sp>
        <p:sp>
          <p:nvSpPr>
            <p:cNvPr id="1483"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84" name="Rectangle 1539"/>
            <p:cNvSpPr>
              <a:spLocks noChangeArrowheads="1"/>
            </p:cNvSpPr>
            <p:nvPr/>
          </p:nvSpPr>
          <p:spPr bwMode="auto">
            <a:xfrm>
              <a:off x="5067" y="1837"/>
              <a:ext cx="80" cy="759"/>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493" name="Group 1540"/>
          <p:cNvGrpSpPr/>
          <p:nvPr/>
        </p:nvGrpSpPr>
        <p:grpSpPr>
          <a:xfrm>
            <a:off x="330713" y="2182044"/>
            <a:ext cx="534987" cy="407988"/>
            <a:chOff x="877" y="1008"/>
            <a:chExt cx="2747" cy="2591"/>
          </a:xfrm>
        </p:grpSpPr>
        <p:pic>
          <p:nvPicPr>
            <p:cNvPr id="1494"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6" name="Freeform 1543"/>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pic>
          <p:nvPicPr>
            <p:cNvPr id="1497"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8" name="Freeform 1545"/>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499" name="Freeform 1546"/>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0" name="Freeform 1547"/>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1" name="Freeform 1548"/>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2" name="Freeform 1549"/>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3" name="Freeform 1550"/>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504" name="Group 1551"/>
            <p:cNvGrpSpPr/>
            <p:nvPr/>
          </p:nvGrpSpPr>
          <p:grpSpPr>
            <a:xfrm>
              <a:off x="1709" y="3008"/>
              <a:ext cx="507" cy="234"/>
              <a:chOff x="1740" y="2642"/>
              <a:chExt cx="752" cy="327"/>
            </a:xfrm>
          </p:grpSpPr>
          <p:sp>
            <p:nvSpPr>
              <p:cNvPr id="1511" name="Freeform 1552"/>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2" name="Freeform 1553"/>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3" name="Freeform 1554"/>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4" name="Freeform 1555"/>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5" name="Freeform 1556"/>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6" name="Freeform 1557"/>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505" name="Freeform 1558"/>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6" name="Freeform 1559"/>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7" name="Freeform 1560"/>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8" name="Freeform 1561"/>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09" name="Freeform 1562"/>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10" name="Freeform 1563"/>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517" name="Group 1564"/>
          <p:cNvGrpSpPr/>
          <p:nvPr/>
        </p:nvGrpSpPr>
        <p:grpSpPr>
          <a:xfrm>
            <a:off x="1900750" y="5625332"/>
            <a:ext cx="474663" cy="407987"/>
            <a:chOff x="877" y="1008"/>
            <a:chExt cx="2747" cy="2591"/>
          </a:xfrm>
        </p:grpSpPr>
        <p:pic>
          <p:nvPicPr>
            <p:cNvPr id="1518"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9"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0" name="Freeform 1567"/>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pic>
          <p:nvPicPr>
            <p:cNvPr id="1521"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2" name="Freeform 1569"/>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23" name="Freeform 1570"/>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24" name="Freeform 1571"/>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25" name="Freeform 1572"/>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26" name="Freeform 1573"/>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27" name="Freeform 1574"/>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528" name="Group 1575"/>
            <p:cNvGrpSpPr/>
            <p:nvPr/>
          </p:nvGrpSpPr>
          <p:grpSpPr>
            <a:xfrm>
              <a:off x="1709" y="3008"/>
              <a:ext cx="507" cy="234"/>
              <a:chOff x="1740" y="2642"/>
              <a:chExt cx="752" cy="327"/>
            </a:xfrm>
          </p:grpSpPr>
          <p:sp>
            <p:nvSpPr>
              <p:cNvPr id="1535" name="Freeform 15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6" name="Freeform 15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7" name="Freeform 15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8" name="Freeform 15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9" name="Freeform 15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40" name="Freeform 15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529" name="Freeform 1582"/>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0" name="Freeform 1583"/>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1" name="Freeform 1584"/>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2" name="Freeform 1585"/>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3" name="Freeform 1586"/>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34" name="Freeform 1587"/>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541" name="Group 1588"/>
          <p:cNvGrpSpPr/>
          <p:nvPr/>
        </p:nvGrpSpPr>
        <p:grpSpPr>
          <a:xfrm>
            <a:off x="589475" y="3180582"/>
            <a:ext cx="444500" cy="407987"/>
            <a:chOff x="877" y="1008"/>
            <a:chExt cx="2747" cy="2591"/>
          </a:xfrm>
        </p:grpSpPr>
        <p:pic>
          <p:nvPicPr>
            <p:cNvPr id="1542"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 name="Freeform 1591"/>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pic>
          <p:nvPicPr>
            <p:cNvPr id="1545"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 name="Freeform 1593"/>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47" name="Freeform 1594"/>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48" name="Freeform 1595"/>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49" name="Freeform 1596"/>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0" name="Freeform 1597"/>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1" name="Freeform 1598"/>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552" name="Group 1599"/>
            <p:cNvGrpSpPr/>
            <p:nvPr/>
          </p:nvGrpSpPr>
          <p:grpSpPr>
            <a:xfrm>
              <a:off x="1709" y="3008"/>
              <a:ext cx="507" cy="234"/>
              <a:chOff x="1740" y="2642"/>
              <a:chExt cx="752" cy="327"/>
            </a:xfrm>
          </p:grpSpPr>
          <p:sp>
            <p:nvSpPr>
              <p:cNvPr id="1559" name="Freeform 1600"/>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0" name="Freeform 1601"/>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1" name="Freeform 1602"/>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2" name="Freeform 1603"/>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3" name="Freeform 1604"/>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64" name="Freeform 1605"/>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553" name="Freeform 1606"/>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4" name="Freeform 1607"/>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5" name="Freeform 1608"/>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6" name="Freeform 1609"/>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7" name="Freeform 1610"/>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58" name="Freeform 1611"/>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565" name="Group 1612"/>
          <p:cNvGrpSpPr/>
          <p:nvPr/>
        </p:nvGrpSpPr>
        <p:grpSpPr>
          <a:xfrm flipH="1">
            <a:off x="968888" y="3361557"/>
            <a:ext cx="414337" cy="373062"/>
            <a:chOff x="2839" y="3501"/>
            <a:chExt cx="755" cy="803"/>
          </a:xfrm>
        </p:grpSpPr>
        <p:pic>
          <p:nvPicPr>
            <p:cNvPr id="1566"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7" name="Freeform 1614"/>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568" name="Group 1615"/>
          <p:cNvGrpSpPr/>
          <p:nvPr/>
        </p:nvGrpSpPr>
        <p:grpSpPr>
          <a:xfrm>
            <a:off x="2335725" y="5561832"/>
            <a:ext cx="474663" cy="407987"/>
            <a:chOff x="877" y="1008"/>
            <a:chExt cx="2747" cy="2591"/>
          </a:xfrm>
        </p:grpSpPr>
        <p:pic>
          <p:nvPicPr>
            <p:cNvPr id="1569"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0"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1618"/>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pic>
          <p:nvPicPr>
            <p:cNvPr id="1572"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1620"/>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74" name="Freeform 1621"/>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75" name="Freeform 1622"/>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76" name="Freeform 1623"/>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77" name="Freeform 1624"/>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78" name="Freeform 1625"/>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579" name="Group 1626"/>
            <p:cNvGrpSpPr/>
            <p:nvPr/>
          </p:nvGrpSpPr>
          <p:grpSpPr>
            <a:xfrm>
              <a:off x="1709" y="3008"/>
              <a:ext cx="507" cy="234"/>
              <a:chOff x="1740" y="2642"/>
              <a:chExt cx="752" cy="327"/>
            </a:xfrm>
          </p:grpSpPr>
          <p:sp>
            <p:nvSpPr>
              <p:cNvPr id="1586" name="Freeform 162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7" name="Freeform 162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8" name="Freeform 162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9" name="Freeform 163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0" name="Freeform 163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1" name="Freeform 163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2">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580" name="Freeform 1633"/>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1" name="Freeform 1634"/>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2" name="Freeform 1635"/>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3" name="Freeform 1636"/>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4" name="Freeform 1637"/>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85" name="Freeform 1638"/>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592" name="Group 1046"/>
          <p:cNvGrpSpPr/>
          <p:nvPr/>
        </p:nvGrpSpPr>
        <p:grpSpPr>
          <a:xfrm>
            <a:off x="684725" y="1291457"/>
            <a:ext cx="1047750" cy="996950"/>
            <a:chOff x="3402" y="719"/>
            <a:chExt cx="660" cy="628"/>
          </a:xfrm>
        </p:grpSpPr>
        <p:sp>
          <p:nvSpPr>
            <p:cNvPr id="1593" name="Freeform 1030"/>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594" name="Group 310"/>
            <p:cNvGrpSpPr/>
            <p:nvPr/>
          </p:nvGrpSpPr>
          <p:grpSpPr>
            <a:xfrm>
              <a:off x="3549" y="719"/>
              <a:ext cx="513" cy="547"/>
              <a:chOff x="2956" y="969"/>
              <a:chExt cx="513" cy="547"/>
            </a:xfrm>
          </p:grpSpPr>
          <p:sp>
            <p:nvSpPr>
              <p:cNvPr id="1595" name="Rectangle 311"/>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6" name="Rectangle 312"/>
              <p:cNvSpPr>
                <a:spLocks noChangeArrowheads="1"/>
              </p:cNvSpPr>
              <p:nvPr/>
            </p:nvSpPr>
            <p:spPr bwMode="auto">
              <a:xfrm>
                <a:off x="2997" y="984"/>
                <a:ext cx="435" cy="504"/>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7" name="Rectangle 313"/>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8" name="Text Box 3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599" name="Line 315"/>
              <p:cNvSpPr>
                <a:spLocks noChangeShapeType="1"/>
              </p:cNvSpPr>
              <p:nvPr/>
            </p:nvSpPr>
            <p:spPr bwMode="auto">
              <a:xfrm>
                <a:off x="2997" y="1194"/>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0" name="Line 316"/>
              <p:cNvSpPr>
                <a:spLocks noChangeShapeType="1"/>
              </p:cNvSpPr>
              <p:nvPr/>
            </p:nvSpPr>
            <p:spPr bwMode="auto">
              <a:xfrm>
                <a:off x="3003" y="1290"/>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1" name="Line 317"/>
              <p:cNvSpPr>
                <a:spLocks noChangeShapeType="1"/>
              </p:cNvSpPr>
              <p:nvPr/>
            </p:nvSpPr>
            <p:spPr bwMode="auto">
              <a:xfrm>
                <a:off x="3003" y="1374"/>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2" name="Line 318"/>
              <p:cNvSpPr>
                <a:spLocks noChangeShapeType="1"/>
              </p:cNvSpPr>
              <p:nvPr/>
            </p:nvSpPr>
            <p:spPr bwMode="auto">
              <a:xfrm>
                <a:off x="3003" y="1092"/>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grpSp>
        <p:nvGrpSpPr>
          <p:cNvPr id="1603" name="Group 1047"/>
          <p:cNvGrpSpPr/>
          <p:nvPr/>
        </p:nvGrpSpPr>
        <p:grpSpPr>
          <a:xfrm>
            <a:off x="3380300" y="4298182"/>
            <a:ext cx="1047750" cy="996950"/>
            <a:chOff x="3402" y="719"/>
            <a:chExt cx="660" cy="628"/>
          </a:xfrm>
        </p:grpSpPr>
        <p:sp>
          <p:nvSpPr>
            <p:cNvPr id="1604" name="Freeform 1048"/>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605" name="Group 1049"/>
            <p:cNvGrpSpPr/>
            <p:nvPr/>
          </p:nvGrpSpPr>
          <p:grpSpPr>
            <a:xfrm>
              <a:off x="3549" y="719"/>
              <a:ext cx="513" cy="547"/>
              <a:chOff x="2956" y="969"/>
              <a:chExt cx="513" cy="547"/>
            </a:xfrm>
          </p:grpSpPr>
          <p:sp>
            <p:nvSpPr>
              <p:cNvPr id="1606" name="Rectangle 1050"/>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7" name="Rectangle 1051"/>
              <p:cNvSpPr>
                <a:spLocks noChangeArrowheads="1"/>
              </p:cNvSpPr>
              <p:nvPr/>
            </p:nvSpPr>
            <p:spPr bwMode="auto">
              <a:xfrm>
                <a:off x="2997" y="984"/>
                <a:ext cx="435" cy="504"/>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8" name="Rectangle 1052"/>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09" name="Text Box 1053"/>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10" name="Line 1054"/>
              <p:cNvSpPr>
                <a:spLocks noChangeShapeType="1"/>
              </p:cNvSpPr>
              <p:nvPr/>
            </p:nvSpPr>
            <p:spPr bwMode="auto">
              <a:xfrm>
                <a:off x="2997" y="1194"/>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11" name="Line 1055"/>
              <p:cNvSpPr>
                <a:spLocks noChangeShapeType="1"/>
              </p:cNvSpPr>
              <p:nvPr/>
            </p:nvSpPr>
            <p:spPr bwMode="auto">
              <a:xfrm>
                <a:off x="3003" y="1290"/>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12" name="Line 1056"/>
              <p:cNvSpPr>
                <a:spLocks noChangeShapeType="1"/>
              </p:cNvSpPr>
              <p:nvPr/>
            </p:nvSpPr>
            <p:spPr bwMode="auto">
              <a:xfrm>
                <a:off x="3003" y="1374"/>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13" name="Line 1057"/>
              <p:cNvSpPr>
                <a:spLocks noChangeShapeType="1"/>
              </p:cNvSpPr>
              <p:nvPr/>
            </p:nvSpPr>
            <p:spPr bwMode="auto">
              <a:xfrm>
                <a:off x="3003" y="1092"/>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grpSp>
        <p:nvGrpSpPr>
          <p:cNvPr id="1614" name="Group 1278"/>
          <p:cNvGrpSpPr/>
          <p:nvPr/>
        </p:nvGrpSpPr>
        <p:grpSpPr>
          <a:xfrm>
            <a:off x="1137163" y="1913757"/>
            <a:ext cx="2546350" cy="3429000"/>
            <a:chOff x="3674" y="1148"/>
            <a:chExt cx="1604" cy="2160"/>
          </a:xfrm>
        </p:grpSpPr>
        <p:grpSp>
          <p:nvGrpSpPr>
            <p:cNvPr id="1615" name="Group 433"/>
            <p:cNvGrpSpPr/>
            <p:nvPr/>
          </p:nvGrpSpPr>
          <p:grpSpPr>
            <a:xfrm>
              <a:off x="3701" y="1305"/>
              <a:ext cx="513" cy="442"/>
              <a:chOff x="3937" y="633"/>
              <a:chExt cx="513" cy="442"/>
            </a:xfrm>
          </p:grpSpPr>
          <p:sp>
            <p:nvSpPr>
              <p:cNvPr id="1836" name="Line 434"/>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7" name="Line 435"/>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8" name="Oval 436"/>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9" name="Line 437"/>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0" name="Line 438"/>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1" name="Rectangle 439"/>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2" name="Oval 440"/>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843" name="Group 441"/>
              <p:cNvGrpSpPr/>
              <p:nvPr/>
            </p:nvGrpSpPr>
            <p:grpSpPr>
              <a:xfrm>
                <a:off x="4120" y="809"/>
                <a:ext cx="156" cy="55"/>
                <a:chOff x="2848" y="848"/>
                <a:chExt cx="140" cy="98"/>
              </a:xfrm>
            </p:grpSpPr>
            <p:sp>
              <p:nvSpPr>
                <p:cNvPr id="1854" name="Line 442"/>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5" name="Line 443"/>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6" name="Line 444"/>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44" name="Group 445"/>
              <p:cNvGrpSpPr/>
              <p:nvPr/>
            </p:nvGrpSpPr>
            <p:grpSpPr>
              <a:xfrm flipV="1">
                <a:off x="4120" y="808"/>
                <a:ext cx="156" cy="56"/>
                <a:chOff x="2848" y="848"/>
                <a:chExt cx="140" cy="98"/>
              </a:xfrm>
            </p:grpSpPr>
            <p:sp>
              <p:nvSpPr>
                <p:cNvPr id="1851" name="Line 446"/>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2" name="Line 447"/>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3" name="Line 448"/>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845" name="Rectangle 449"/>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6" name="Rectangle 450"/>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7" name="Line 451"/>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8" name="Line 452"/>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49" name="Rectangle 453"/>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CC0000"/>
                  </a:solidFill>
                  <a:effectLst/>
                  <a:uLnTx/>
                  <a:uFillTx/>
                  <a:latin typeface="Comic Sans MS" charset="0"/>
                  <a:ea typeface="ＭＳ Ｐゴシック" charset="-128"/>
                </a:endParaRPr>
              </a:p>
            </p:txBody>
          </p:sp>
          <p:sp>
            <p:nvSpPr>
              <p:cNvPr id="1850" name="Text Box 45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16" name="Group 1058"/>
            <p:cNvGrpSpPr/>
            <p:nvPr/>
          </p:nvGrpSpPr>
          <p:grpSpPr>
            <a:xfrm>
              <a:off x="4207" y="1532"/>
              <a:ext cx="513" cy="442"/>
              <a:chOff x="3937" y="633"/>
              <a:chExt cx="513" cy="442"/>
            </a:xfrm>
          </p:grpSpPr>
          <p:sp>
            <p:nvSpPr>
              <p:cNvPr id="1815" name="Line 1059"/>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6" name="Line 1060"/>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7" name="Oval 1061"/>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8" name="Line 1062"/>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9" name="Line 1063"/>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0" name="Rectangle 106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1" name="Oval 1065"/>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822" name="Group 1066"/>
              <p:cNvGrpSpPr/>
              <p:nvPr/>
            </p:nvGrpSpPr>
            <p:grpSpPr>
              <a:xfrm>
                <a:off x="4120" y="809"/>
                <a:ext cx="156" cy="55"/>
                <a:chOff x="2848" y="848"/>
                <a:chExt cx="140" cy="98"/>
              </a:xfrm>
            </p:grpSpPr>
            <p:sp>
              <p:nvSpPr>
                <p:cNvPr id="1833" name="Line 1067"/>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4" name="Line 1068"/>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5" name="Line 1069"/>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23" name="Group 1070"/>
              <p:cNvGrpSpPr/>
              <p:nvPr/>
            </p:nvGrpSpPr>
            <p:grpSpPr>
              <a:xfrm flipV="1">
                <a:off x="4120" y="808"/>
                <a:ext cx="156" cy="56"/>
                <a:chOff x="2848" y="848"/>
                <a:chExt cx="140" cy="98"/>
              </a:xfrm>
            </p:grpSpPr>
            <p:sp>
              <p:nvSpPr>
                <p:cNvPr id="1830" name="Line 1071"/>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1" name="Line 1072"/>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32" name="Line 1073"/>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824" name="Rectangle 107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5" name="Rectangle 1075"/>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6" name="Line 1076"/>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7" name="Line 1077"/>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8" name="Rectangle 1078"/>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29" name="Text Box 107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17" name="Group 1080"/>
            <p:cNvGrpSpPr/>
            <p:nvPr/>
          </p:nvGrpSpPr>
          <p:grpSpPr>
            <a:xfrm>
              <a:off x="4661" y="1148"/>
              <a:ext cx="513" cy="442"/>
              <a:chOff x="3937" y="633"/>
              <a:chExt cx="513" cy="442"/>
            </a:xfrm>
          </p:grpSpPr>
          <p:sp>
            <p:nvSpPr>
              <p:cNvPr id="1794" name="Line 1081"/>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5" name="Line 1082"/>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6" name="Oval 1083"/>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7" name="Line 1084"/>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8" name="Line 1085"/>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9" name="Rectangle 108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0" name="Oval 1087"/>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801" name="Group 1088"/>
              <p:cNvGrpSpPr/>
              <p:nvPr/>
            </p:nvGrpSpPr>
            <p:grpSpPr>
              <a:xfrm>
                <a:off x="4120" y="809"/>
                <a:ext cx="156" cy="55"/>
                <a:chOff x="2848" y="848"/>
                <a:chExt cx="140" cy="98"/>
              </a:xfrm>
            </p:grpSpPr>
            <p:sp>
              <p:nvSpPr>
                <p:cNvPr id="1812" name="Line 1089"/>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3" name="Line 1090"/>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4" name="Line 1091"/>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802" name="Group 1092"/>
              <p:cNvGrpSpPr/>
              <p:nvPr/>
            </p:nvGrpSpPr>
            <p:grpSpPr>
              <a:xfrm flipV="1">
                <a:off x="4120" y="808"/>
                <a:ext cx="156" cy="56"/>
                <a:chOff x="2848" y="848"/>
                <a:chExt cx="140" cy="98"/>
              </a:xfrm>
            </p:grpSpPr>
            <p:sp>
              <p:nvSpPr>
                <p:cNvPr id="1809" name="Line 1093"/>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0" name="Line 1094"/>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11" name="Line 1095"/>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803" name="Rectangle 109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4" name="Rectangle 1097"/>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5" name="Line 1098"/>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6" name="Line 1099"/>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7" name="Rectangle 1100"/>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08" name="Text Box 110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18" name="Group 1102"/>
            <p:cNvGrpSpPr/>
            <p:nvPr/>
          </p:nvGrpSpPr>
          <p:grpSpPr>
            <a:xfrm>
              <a:off x="4702" y="1523"/>
              <a:ext cx="513" cy="442"/>
              <a:chOff x="3937" y="633"/>
              <a:chExt cx="513" cy="442"/>
            </a:xfrm>
          </p:grpSpPr>
          <p:sp>
            <p:nvSpPr>
              <p:cNvPr id="1773" name="Line 1103"/>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4" name="Line 1104"/>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5" name="Oval 1105"/>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6" name="Line 1106"/>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7" name="Line 1107"/>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8" name="Rectangle 110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9" name="Oval 1109"/>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780" name="Group 1110"/>
              <p:cNvGrpSpPr/>
              <p:nvPr/>
            </p:nvGrpSpPr>
            <p:grpSpPr>
              <a:xfrm>
                <a:off x="4120" y="809"/>
                <a:ext cx="156" cy="55"/>
                <a:chOff x="2848" y="848"/>
                <a:chExt cx="140" cy="98"/>
              </a:xfrm>
            </p:grpSpPr>
            <p:sp>
              <p:nvSpPr>
                <p:cNvPr id="1791" name="Line 1111"/>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2" name="Line 1112"/>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3" name="Line 1113"/>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81" name="Group 1114"/>
              <p:cNvGrpSpPr/>
              <p:nvPr/>
            </p:nvGrpSpPr>
            <p:grpSpPr>
              <a:xfrm flipV="1">
                <a:off x="4120" y="808"/>
                <a:ext cx="156" cy="56"/>
                <a:chOff x="2848" y="848"/>
                <a:chExt cx="140" cy="98"/>
              </a:xfrm>
            </p:grpSpPr>
            <p:sp>
              <p:nvSpPr>
                <p:cNvPr id="1788" name="Line 1115"/>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9" name="Line 1116"/>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90" name="Line 1117"/>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782" name="Rectangle 111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3" name="Rectangle 1119"/>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4" name="Line 1120"/>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5" name="Line 1121"/>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6" name="Rectangle 1122"/>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87" name="Text Box 112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19" name="Group 1124"/>
            <p:cNvGrpSpPr/>
            <p:nvPr/>
          </p:nvGrpSpPr>
          <p:grpSpPr>
            <a:xfrm>
              <a:off x="4197" y="1157"/>
              <a:ext cx="513" cy="442"/>
              <a:chOff x="3937" y="633"/>
              <a:chExt cx="513" cy="442"/>
            </a:xfrm>
          </p:grpSpPr>
          <p:sp>
            <p:nvSpPr>
              <p:cNvPr id="1752" name="Line 1125"/>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3" name="Line 1126"/>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4" name="Oval 1127"/>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5" name="Line 1128"/>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6" name="Line 1129"/>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7" name="Rectangle 113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8" name="Oval 1131"/>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759" name="Group 1132"/>
              <p:cNvGrpSpPr/>
              <p:nvPr/>
            </p:nvGrpSpPr>
            <p:grpSpPr>
              <a:xfrm>
                <a:off x="4120" y="809"/>
                <a:ext cx="156" cy="55"/>
                <a:chOff x="2848" y="848"/>
                <a:chExt cx="140" cy="98"/>
              </a:xfrm>
            </p:grpSpPr>
            <p:sp>
              <p:nvSpPr>
                <p:cNvPr id="1770" name="Line 1133"/>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1" name="Line 1134"/>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72" name="Line 1135"/>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60" name="Group 1136"/>
              <p:cNvGrpSpPr/>
              <p:nvPr/>
            </p:nvGrpSpPr>
            <p:grpSpPr>
              <a:xfrm flipV="1">
                <a:off x="4120" y="808"/>
                <a:ext cx="156" cy="56"/>
                <a:chOff x="2848" y="848"/>
                <a:chExt cx="140" cy="98"/>
              </a:xfrm>
            </p:grpSpPr>
            <p:sp>
              <p:nvSpPr>
                <p:cNvPr id="1767" name="Line 1137"/>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8" name="Line 1138"/>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9" name="Line 1139"/>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761" name="Rectangle 114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2" name="Rectangle 1141"/>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3" name="Line 1142"/>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4" name="Line 1143"/>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5" name="Rectangle 1144"/>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66" name="Text Box 11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0" name="Group 1146"/>
            <p:cNvGrpSpPr/>
            <p:nvPr/>
          </p:nvGrpSpPr>
          <p:grpSpPr>
            <a:xfrm>
              <a:off x="4389" y="2239"/>
              <a:ext cx="513" cy="442"/>
              <a:chOff x="3937" y="633"/>
              <a:chExt cx="513" cy="442"/>
            </a:xfrm>
          </p:grpSpPr>
          <p:sp>
            <p:nvSpPr>
              <p:cNvPr id="1731" name="Line 1147"/>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2" name="Line 1148"/>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3" name="Oval 1149"/>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4" name="Line 1150"/>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5" name="Line 1151"/>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6" name="Rectangle 115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7" name="Oval 1153"/>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738" name="Group 1154"/>
              <p:cNvGrpSpPr/>
              <p:nvPr/>
            </p:nvGrpSpPr>
            <p:grpSpPr>
              <a:xfrm>
                <a:off x="4120" y="809"/>
                <a:ext cx="156" cy="55"/>
                <a:chOff x="2848" y="848"/>
                <a:chExt cx="140" cy="98"/>
              </a:xfrm>
            </p:grpSpPr>
            <p:sp>
              <p:nvSpPr>
                <p:cNvPr id="1749" name="Line 1155"/>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0" name="Line 1156"/>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51" name="Line 1157"/>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39" name="Group 1158"/>
              <p:cNvGrpSpPr/>
              <p:nvPr/>
            </p:nvGrpSpPr>
            <p:grpSpPr>
              <a:xfrm flipV="1">
                <a:off x="4120" y="808"/>
                <a:ext cx="156" cy="56"/>
                <a:chOff x="2848" y="848"/>
                <a:chExt cx="140" cy="98"/>
              </a:xfrm>
            </p:grpSpPr>
            <p:sp>
              <p:nvSpPr>
                <p:cNvPr id="1746" name="Line 1159"/>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7" name="Line 1160"/>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8" name="Line 1161"/>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740" name="Rectangle 116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1" name="Rectangle 1163"/>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2" name="Line 1164"/>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3" name="Line 1165"/>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4" name="Rectangle 1166"/>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45" name="Text Box 11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1" name="Group 1168"/>
            <p:cNvGrpSpPr/>
            <p:nvPr/>
          </p:nvGrpSpPr>
          <p:grpSpPr>
            <a:xfrm>
              <a:off x="4765" y="1995"/>
              <a:ext cx="513" cy="442"/>
              <a:chOff x="3937" y="633"/>
              <a:chExt cx="513" cy="442"/>
            </a:xfrm>
          </p:grpSpPr>
          <p:sp>
            <p:nvSpPr>
              <p:cNvPr id="1710" name="Line 1169"/>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1" name="Line 1170"/>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2" name="Oval 1171"/>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3" name="Line 1172"/>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4" name="Line 1173"/>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5" name="Rectangle 117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16" name="Oval 1175"/>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717" name="Group 1176"/>
              <p:cNvGrpSpPr/>
              <p:nvPr/>
            </p:nvGrpSpPr>
            <p:grpSpPr>
              <a:xfrm>
                <a:off x="4120" y="809"/>
                <a:ext cx="156" cy="55"/>
                <a:chOff x="2848" y="848"/>
                <a:chExt cx="140" cy="98"/>
              </a:xfrm>
            </p:grpSpPr>
            <p:sp>
              <p:nvSpPr>
                <p:cNvPr id="1728" name="Line 1177"/>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9" name="Line 1178"/>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30" name="Line 1179"/>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718" name="Group 1180"/>
              <p:cNvGrpSpPr/>
              <p:nvPr/>
            </p:nvGrpSpPr>
            <p:grpSpPr>
              <a:xfrm flipV="1">
                <a:off x="4120" y="808"/>
                <a:ext cx="156" cy="56"/>
                <a:chOff x="2848" y="848"/>
                <a:chExt cx="140" cy="98"/>
              </a:xfrm>
            </p:grpSpPr>
            <p:sp>
              <p:nvSpPr>
                <p:cNvPr id="1725" name="Line 1181"/>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6" name="Line 1182"/>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7" name="Line 1183"/>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719" name="Rectangle 118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0" name="Rectangle 1185"/>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1" name="Line 1186"/>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2" name="Line 1187"/>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3" name="Rectangle 1188"/>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24" name="Text Box 11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2" name="Group 1190"/>
            <p:cNvGrpSpPr/>
            <p:nvPr/>
          </p:nvGrpSpPr>
          <p:grpSpPr>
            <a:xfrm>
              <a:off x="4128" y="2003"/>
              <a:ext cx="513" cy="442"/>
              <a:chOff x="3937" y="633"/>
              <a:chExt cx="513" cy="442"/>
            </a:xfrm>
          </p:grpSpPr>
          <p:sp>
            <p:nvSpPr>
              <p:cNvPr id="1689" name="Line 1191"/>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0" name="Line 1192"/>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1" name="Oval 1193"/>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2" name="Line 1194"/>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3" name="Line 1195"/>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4" name="Rectangle 119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5" name="Oval 1197"/>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696" name="Group 1198"/>
              <p:cNvGrpSpPr/>
              <p:nvPr/>
            </p:nvGrpSpPr>
            <p:grpSpPr>
              <a:xfrm>
                <a:off x="4120" y="809"/>
                <a:ext cx="156" cy="55"/>
                <a:chOff x="2848" y="848"/>
                <a:chExt cx="140" cy="98"/>
              </a:xfrm>
            </p:grpSpPr>
            <p:sp>
              <p:nvSpPr>
                <p:cNvPr id="1707" name="Line 1199"/>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8" name="Line 1200"/>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9" name="Line 1201"/>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97" name="Group 1202"/>
              <p:cNvGrpSpPr/>
              <p:nvPr/>
            </p:nvGrpSpPr>
            <p:grpSpPr>
              <a:xfrm flipV="1">
                <a:off x="4120" y="808"/>
                <a:ext cx="156" cy="56"/>
                <a:chOff x="2848" y="848"/>
                <a:chExt cx="140" cy="98"/>
              </a:xfrm>
            </p:grpSpPr>
            <p:sp>
              <p:nvSpPr>
                <p:cNvPr id="1704" name="Line 1203"/>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5" name="Line 1204"/>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6" name="Line 1205"/>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698" name="Rectangle 120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99" name="Rectangle 1207"/>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0" name="Line 1208"/>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1" name="Line 1209"/>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2" name="Rectangle 1210"/>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03" name="Text Box 12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3" name="Group 1212"/>
            <p:cNvGrpSpPr/>
            <p:nvPr/>
          </p:nvGrpSpPr>
          <p:grpSpPr>
            <a:xfrm>
              <a:off x="4608" y="2771"/>
              <a:ext cx="513" cy="442"/>
              <a:chOff x="3937" y="633"/>
              <a:chExt cx="513" cy="442"/>
            </a:xfrm>
          </p:grpSpPr>
          <p:sp>
            <p:nvSpPr>
              <p:cNvPr id="1668" name="Line 1213"/>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9" name="Line 1214"/>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0" name="Oval 1215"/>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1" name="Line 1216"/>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2" name="Line 1217"/>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3" name="Rectangle 121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4" name="Oval 1219"/>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675" name="Group 1220"/>
              <p:cNvGrpSpPr/>
              <p:nvPr/>
            </p:nvGrpSpPr>
            <p:grpSpPr>
              <a:xfrm>
                <a:off x="4120" y="809"/>
                <a:ext cx="156" cy="55"/>
                <a:chOff x="2848" y="848"/>
                <a:chExt cx="140" cy="98"/>
              </a:xfrm>
            </p:grpSpPr>
            <p:sp>
              <p:nvSpPr>
                <p:cNvPr id="1686" name="Line 1221"/>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7" name="Line 1222"/>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8" name="Line 1223"/>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76" name="Group 1224"/>
              <p:cNvGrpSpPr/>
              <p:nvPr/>
            </p:nvGrpSpPr>
            <p:grpSpPr>
              <a:xfrm flipV="1">
                <a:off x="4120" y="808"/>
                <a:ext cx="156" cy="56"/>
                <a:chOff x="2848" y="848"/>
                <a:chExt cx="140" cy="98"/>
              </a:xfrm>
            </p:grpSpPr>
            <p:sp>
              <p:nvSpPr>
                <p:cNvPr id="1683" name="Line 1225"/>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4" name="Line 1226"/>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5" name="Line 1227"/>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677" name="Rectangle 122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8" name="Rectangle 1229"/>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79" name="Line 1230"/>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0" name="Line 1231"/>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1" name="Rectangle 1232"/>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82" name="Text Box 12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4" name="Group 1234"/>
            <p:cNvGrpSpPr/>
            <p:nvPr/>
          </p:nvGrpSpPr>
          <p:grpSpPr>
            <a:xfrm>
              <a:off x="4119" y="2640"/>
              <a:ext cx="513" cy="442"/>
              <a:chOff x="3937" y="633"/>
              <a:chExt cx="513" cy="442"/>
            </a:xfrm>
          </p:grpSpPr>
          <p:sp>
            <p:nvSpPr>
              <p:cNvPr id="1647" name="Line 1235"/>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8" name="Line 1236"/>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9" name="Oval 1237"/>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0" name="Line 1238"/>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1" name="Line 1239"/>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2" name="Rectangle 124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3" name="Oval 1241"/>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654" name="Group 1242"/>
              <p:cNvGrpSpPr/>
              <p:nvPr/>
            </p:nvGrpSpPr>
            <p:grpSpPr>
              <a:xfrm>
                <a:off x="4120" y="809"/>
                <a:ext cx="156" cy="55"/>
                <a:chOff x="2848" y="848"/>
                <a:chExt cx="140" cy="98"/>
              </a:xfrm>
            </p:grpSpPr>
            <p:sp>
              <p:nvSpPr>
                <p:cNvPr id="1665" name="Line 1243"/>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6" name="Line 1244"/>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7" name="Line 1245"/>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55" name="Group 1246"/>
              <p:cNvGrpSpPr/>
              <p:nvPr/>
            </p:nvGrpSpPr>
            <p:grpSpPr>
              <a:xfrm flipV="1">
                <a:off x="4120" y="808"/>
                <a:ext cx="156" cy="56"/>
                <a:chOff x="2848" y="848"/>
                <a:chExt cx="140" cy="98"/>
              </a:xfrm>
            </p:grpSpPr>
            <p:sp>
              <p:nvSpPr>
                <p:cNvPr id="1662" name="Line 1247"/>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3" name="Line 1248"/>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4" name="Line 1249"/>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656" name="Rectangle 125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7" name="Rectangle 1251"/>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8" name="Line 1252"/>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59" name="Line 1253"/>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0" name="Rectangle 1254"/>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61" name="Text Box 12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25" name="Group 1256"/>
            <p:cNvGrpSpPr/>
            <p:nvPr/>
          </p:nvGrpSpPr>
          <p:grpSpPr>
            <a:xfrm>
              <a:off x="3674" y="2866"/>
              <a:ext cx="513" cy="442"/>
              <a:chOff x="3937" y="633"/>
              <a:chExt cx="513" cy="442"/>
            </a:xfrm>
          </p:grpSpPr>
          <p:sp>
            <p:nvSpPr>
              <p:cNvPr id="1626" name="Line 1257"/>
              <p:cNvSpPr>
                <a:spLocks noChangeShapeType="1"/>
              </p:cNvSpPr>
              <p:nvPr/>
            </p:nvSpPr>
            <p:spPr bwMode="auto">
              <a:xfrm>
                <a:off x="4061" y="1035"/>
                <a:ext cx="31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27" name="Line 1258"/>
              <p:cNvSpPr>
                <a:spLocks noChangeShapeType="1"/>
              </p:cNvSpPr>
              <p:nvPr/>
            </p:nvSpPr>
            <p:spPr bwMode="auto">
              <a:xfrm flipV="1">
                <a:off x="4212" y="929"/>
                <a:ext cx="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28" name="Oval 1259"/>
              <p:cNvSpPr>
                <a:spLocks noChangeArrowheads="1"/>
              </p:cNvSpPr>
              <p:nvPr/>
            </p:nvSpPr>
            <p:spPr bwMode="auto">
              <a:xfrm>
                <a:off x="4048" y="854"/>
                <a:ext cx="313" cy="81"/>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29" name="Line 1260"/>
              <p:cNvSpPr>
                <a:spLocks noChangeShapeType="1"/>
              </p:cNvSpPr>
              <p:nvPr/>
            </p:nvSpPr>
            <p:spPr bwMode="auto">
              <a:xfrm flipH="1">
                <a:off x="4048"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0" name="Line 1261"/>
              <p:cNvSpPr>
                <a:spLocks noChangeShapeType="1"/>
              </p:cNvSpPr>
              <p:nvPr/>
            </p:nvSpPr>
            <p:spPr bwMode="auto">
              <a:xfrm flipH="1">
                <a:off x="4361" y="847"/>
                <a:ext cx="0" cy="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1" name="Rectangle 126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2" name="Oval 1263"/>
              <p:cNvSpPr>
                <a:spLocks noChangeArrowheads="1"/>
              </p:cNvSpPr>
              <p:nvPr/>
            </p:nvSpPr>
            <p:spPr bwMode="auto">
              <a:xfrm>
                <a:off x="4045" y="788"/>
                <a:ext cx="313" cy="95"/>
              </a:xfrm>
              <a:prstGeom prst="ellipse">
                <a:avLst/>
              </a:prstGeom>
              <a:solidFill>
                <a:srgbClr val="CCCCFF"/>
              </a:solidFill>
              <a:ln w="12700">
                <a:solidFill>
                  <a:srgbClr val="000000"/>
                </a:solidFill>
                <a:round/>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grpSp>
            <p:nvGrpSpPr>
              <p:cNvPr id="1633" name="Group 1264"/>
              <p:cNvGrpSpPr/>
              <p:nvPr/>
            </p:nvGrpSpPr>
            <p:grpSpPr>
              <a:xfrm>
                <a:off x="4120" y="809"/>
                <a:ext cx="156" cy="55"/>
                <a:chOff x="2848" y="848"/>
                <a:chExt cx="140" cy="98"/>
              </a:xfrm>
            </p:grpSpPr>
            <p:sp>
              <p:nvSpPr>
                <p:cNvPr id="1644" name="Line 1265"/>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5" name="Line 1266"/>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6" name="Line 1267"/>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grpSp>
            <p:nvGrpSpPr>
              <p:cNvPr id="1634" name="Group 1268"/>
              <p:cNvGrpSpPr/>
              <p:nvPr/>
            </p:nvGrpSpPr>
            <p:grpSpPr>
              <a:xfrm flipV="1">
                <a:off x="4120" y="808"/>
                <a:ext cx="156" cy="56"/>
                <a:chOff x="2848" y="848"/>
                <a:chExt cx="140" cy="98"/>
              </a:xfrm>
            </p:grpSpPr>
            <p:sp>
              <p:nvSpPr>
                <p:cNvPr id="1641" name="Line 1269"/>
                <p:cNvSpPr>
                  <a:spLocks noChangeShapeType="1"/>
                </p:cNvSpPr>
                <p:nvPr/>
              </p:nvSpPr>
              <p:spPr bwMode="auto">
                <a:xfrm flipV="1">
                  <a:off x="2848" y="848"/>
                  <a:ext cx="50" cy="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2" name="Line 1270"/>
                <p:cNvSpPr>
                  <a:spLocks noChangeShapeType="1"/>
                </p:cNvSpPr>
                <p:nvPr/>
              </p:nvSpPr>
              <p:spPr bwMode="auto">
                <a:xfrm>
                  <a:off x="2944" y="946"/>
                  <a:ext cx="4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3" name="Line 1271"/>
                <p:cNvSpPr>
                  <a:spLocks noChangeShapeType="1"/>
                </p:cNvSpPr>
                <p:nvPr/>
              </p:nvSpPr>
              <p:spPr bwMode="auto">
                <a:xfrm>
                  <a:off x="2894" y="850"/>
                  <a:ext cx="52" cy="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grpSp>
          <p:sp>
            <p:nvSpPr>
              <p:cNvPr id="1635" name="Rectangle 127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6" name="Rectangle 1273"/>
              <p:cNvSpPr>
                <a:spLocks noChangeArrowheads="1"/>
              </p:cNvSpPr>
              <p:nvPr/>
            </p:nvSpPr>
            <p:spPr bwMode="auto">
              <a:xfrm>
                <a:off x="3969" y="753"/>
                <a:ext cx="435" cy="312"/>
              </a:xfrm>
              <a:prstGeom prst="rect">
                <a:avLst/>
              </a:prstGeom>
              <a:solidFill>
                <a:srgbClr val="FFFFFF"/>
              </a:solidFill>
              <a:ln w="12700">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7" name="Line 1274"/>
              <p:cNvSpPr>
                <a:spLocks noChangeShapeType="1"/>
              </p:cNvSpPr>
              <p:nvPr/>
            </p:nvSpPr>
            <p:spPr bwMode="auto">
              <a:xfrm>
                <a:off x="3966" y="945"/>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8" name="Line 1275"/>
              <p:cNvSpPr>
                <a:spLocks noChangeShapeType="1"/>
              </p:cNvSpPr>
              <p:nvPr/>
            </p:nvSpPr>
            <p:spPr bwMode="auto">
              <a:xfrm>
                <a:off x="3972" y="849"/>
                <a:ext cx="435" cy="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39" name="Rectangle 1276"/>
              <p:cNvSpPr>
                <a:spLocks noChangeArrowheads="1"/>
              </p:cNvSpPr>
              <p:nvPr/>
            </p:nvSpPr>
            <p:spPr bwMode="auto">
              <a:xfrm>
                <a:off x="3966" y="756"/>
                <a:ext cx="435" cy="93"/>
              </a:xfrm>
              <a:prstGeom prst="rect">
                <a:avLst/>
              </a:prstGeom>
              <a:solidFill>
                <a:srgbClr val="CC0000"/>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640" name="Text Box 12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en-US" sz="1000" b="0" i="0" u="none" strike="noStrike" kern="0" cap="none" spc="0" normalizeH="0" baseline="0" noProof="0">
                  <a:ln>
                    <a:noFill/>
                  </a:ln>
                  <a:solidFill>
                    <a:srgbClr val="000000"/>
                  </a:solidFill>
                  <a:effectLst/>
                  <a:uLnTx/>
                  <a:uFillTx/>
                  <a:latin typeface="Arial"/>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FFFFFF"/>
                    </a:solidFill>
                    <a:effectLst/>
                    <a:uLnTx/>
                    <a:uFillTx/>
                    <a:latin typeface="Arial"/>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defRPr/>
                </a:pPr>
                <a:r>
                  <a:rPr kumimoji="0" lang="en-US" altLang="en-US" sz="1000" b="0" i="0" u="none" strike="noStrike" kern="0" cap="none" spc="0" normalizeH="0" baseline="0" noProof="0">
                    <a:ln>
                      <a:noFill/>
                    </a:ln>
                    <a:solidFill>
                      <a:srgbClr val="000000"/>
                    </a:solidFill>
                    <a:effectLst/>
                    <a:uLnTx/>
                    <a:uFillTx/>
                    <a:latin typeface="Arial"/>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a:ea typeface="ＭＳ Ｐゴシック" charset="-128"/>
                </a:endParaRPr>
              </a:p>
            </p:txBody>
          </p:sp>
        </p:grpSp>
      </p:grpSp>
      <p:sp>
        <p:nvSpPr>
          <p:cNvPr id="1857" name="Rectangle 1280"/>
          <p:cNvSpPr>
            <a:spLocks noChangeArrowheads="1"/>
          </p:cNvSpPr>
          <p:nvPr/>
        </p:nvSpPr>
        <p:spPr bwMode="auto">
          <a:xfrm>
            <a:off x="1005400" y="1008882"/>
            <a:ext cx="388938" cy="138112"/>
          </a:xfrm>
          <a:prstGeom prst="rect">
            <a:avLst/>
          </a:prstGeom>
          <a:solidFill>
            <a:srgbClr val="00CC99"/>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8" name="Rectangle 1281"/>
          <p:cNvSpPr>
            <a:spLocks noChangeArrowheads="1"/>
          </p:cNvSpPr>
          <p:nvPr/>
        </p:nvSpPr>
        <p:spPr bwMode="auto">
          <a:xfrm>
            <a:off x="935550" y="1659757"/>
            <a:ext cx="596900" cy="138112"/>
          </a:xfrm>
          <a:prstGeom prst="rect">
            <a:avLst/>
          </a:prstGeom>
          <a:solidFill>
            <a:srgbClr val="00CC99"/>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859" name="Rectangle 1282"/>
          <p:cNvSpPr>
            <a:spLocks noChangeArrowheads="1"/>
          </p:cNvSpPr>
          <p:nvPr/>
        </p:nvSpPr>
        <p:spPr bwMode="auto">
          <a:xfrm>
            <a:off x="3761300" y="4637907"/>
            <a:ext cx="388938" cy="138112"/>
          </a:xfrm>
          <a:prstGeom prst="rect">
            <a:avLst/>
          </a:prstGeom>
          <a:solidFill>
            <a:srgbClr val="00CC99"/>
          </a:solidFill>
          <a:ln w="9525">
            <a:solidFill>
              <a:srgbClr val="000000"/>
            </a:solidFill>
            <a:miter lim="800000"/>
          </a:ln>
        </p:spPr>
        <p:txBody>
          <a:bodyPr wrap="none" anchor="ctr"/>
          <a:lstStyle>
            <a:lvl1pPr>
              <a:defRPr sz="2400">
                <a:solidFill>
                  <a:schemeClr val="tx1"/>
                </a:solidFill>
                <a:latin typeface="Arial"/>
                <a:ea typeface="ＭＳ Ｐゴシック" charset="-128"/>
              </a:defRPr>
            </a:lvl1pPr>
            <a:lvl2pPr marL="742950" indent="-285750">
              <a:defRPr sz="2400">
                <a:solidFill>
                  <a:schemeClr val="tx1"/>
                </a:solidFill>
                <a:latin typeface="Arial"/>
                <a:ea typeface="ＭＳ Ｐゴシック" charset="-128"/>
              </a:defRPr>
            </a:lvl2pPr>
            <a:lvl3pPr marL="1143000" indent="-228600">
              <a:defRPr sz="2400">
                <a:solidFill>
                  <a:schemeClr val="tx1"/>
                </a:solidFill>
                <a:latin typeface="Arial"/>
                <a:ea typeface="ＭＳ Ｐゴシック" charset="-128"/>
              </a:defRPr>
            </a:lvl3pPr>
            <a:lvl4pPr marL="1600200" indent="-228600">
              <a:defRPr sz="2400">
                <a:solidFill>
                  <a:schemeClr val="tx1"/>
                </a:solidFill>
                <a:latin typeface="Arial"/>
                <a:ea typeface="ＭＳ Ｐゴシック" charset="-128"/>
              </a:defRPr>
            </a:lvl4pPr>
            <a:lvl5pPr marL="2057400" indent="-228600">
              <a:defRPr sz="2400">
                <a:solidFill>
                  <a:schemeClr val="tx1"/>
                </a:solidFill>
                <a:latin typeface="Arial"/>
                <a:ea typeface="ＭＳ Ｐゴシック" charset="-128"/>
              </a:defRPr>
            </a:lvl5pPr>
            <a:lvl6pPr marL="2514600" indent="-228600" eaLnBrk="0" fontAlgn="base" hangingPunct="0">
              <a:spcBef>
                <a:spcPct val="0"/>
              </a:spcBef>
              <a:spcAft>
                <a:spcPct val="0"/>
              </a:spcAft>
              <a:defRPr sz="2400">
                <a:solidFill>
                  <a:schemeClr val="tx1"/>
                </a:solidFill>
                <a:latin typeface="Arial"/>
                <a:ea typeface="ＭＳ Ｐゴシック" charset="-128"/>
              </a:defRPr>
            </a:lvl6pPr>
            <a:lvl7pPr marL="2971800" indent="-228600" eaLnBrk="0" fontAlgn="base" hangingPunct="0">
              <a:spcBef>
                <a:spcPct val="0"/>
              </a:spcBef>
              <a:spcAft>
                <a:spcPct val="0"/>
              </a:spcAft>
              <a:defRPr sz="2400">
                <a:solidFill>
                  <a:schemeClr val="tx1"/>
                </a:solidFill>
                <a:latin typeface="Arial"/>
                <a:ea typeface="ＭＳ Ｐゴシック" charset="-128"/>
              </a:defRPr>
            </a:lvl7pPr>
            <a:lvl8pPr marL="3429000" indent="-228600" eaLnBrk="0" fontAlgn="base" hangingPunct="0">
              <a:spcBef>
                <a:spcPct val="0"/>
              </a:spcBef>
              <a:spcAft>
                <a:spcPct val="0"/>
              </a:spcAft>
              <a:defRPr sz="2400">
                <a:solidFill>
                  <a:schemeClr val="tx1"/>
                </a:solidFill>
                <a:latin typeface="Arial"/>
                <a:ea typeface="ＭＳ Ｐゴシック" charset="-128"/>
              </a:defRPr>
            </a:lvl8pPr>
            <a:lvl9pPr marL="3886200" indent="-228600" eaLnBrk="0" fontAlgn="base" hangingPunct="0">
              <a:spcBef>
                <a:spcPct val="0"/>
              </a:spcBef>
              <a:spcAft>
                <a:spcPct val="0"/>
              </a:spcAft>
              <a:defRPr sz="2400">
                <a:solidFill>
                  <a:schemeClr val="tx1"/>
                </a:solidFill>
                <a:latin typeface="Arial"/>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a:ln>
                <a:noFill/>
              </a:ln>
              <a:solidFill>
                <a:srgbClr val="000000"/>
              </a:solidFill>
              <a:effectLst/>
              <a:uLnTx/>
              <a:uFillTx/>
              <a:latin typeface="Arial"/>
              <a:ea typeface="ＭＳ Ｐゴシック" charset="-128"/>
            </a:endParaRPr>
          </a:p>
        </p:txBody>
      </p:sp>
    </p:spTree>
    <p:extLst>
      <p:ext uri="{BB962C8B-B14F-4D97-AF65-F5344CB8AC3E}">
        <p14:creationId xmlns:p14="http://schemas.microsoft.com/office/powerpoint/2010/main" val="130233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92"/>
                                        </p:tgtEl>
                                        <p:attrNameLst>
                                          <p:attrName>style.visibility</p:attrName>
                                        </p:attrNameLst>
                                      </p:cBhvr>
                                      <p:to>
                                        <p:strVal val="visible"/>
                                      </p:to>
                                    </p:set>
                                    <p:animEffect transition="in" filter="wipe(left)">
                                      <p:cBhvr>
                                        <p:cTn id="27" dur="500"/>
                                        <p:tgtEl>
                                          <p:spTgt spid="1592"/>
                                        </p:tgtEl>
                                      </p:cBhvr>
                                    </p:animEffect>
                                  </p:childTnLst>
                                </p:cTn>
                              </p:par>
                              <p:par>
                                <p:cTn id="28" presetID="22" presetClass="entr" presetSubtype="8" fill="hold" nodeType="withEffect">
                                  <p:stCondLst>
                                    <p:cond delay="0"/>
                                  </p:stCondLst>
                                  <p:childTnLst>
                                    <p:set>
                                      <p:cBhvr>
                                        <p:cTn id="29" dur="1" fill="hold">
                                          <p:stCondLst>
                                            <p:cond delay="0"/>
                                          </p:stCondLst>
                                        </p:cTn>
                                        <p:tgtEl>
                                          <p:spTgt spid="1603"/>
                                        </p:tgtEl>
                                        <p:attrNameLst>
                                          <p:attrName>style.visibility</p:attrName>
                                        </p:attrNameLst>
                                      </p:cBhvr>
                                      <p:to>
                                        <p:strVal val="visible"/>
                                      </p:to>
                                    </p:set>
                                    <p:animEffect transition="in" filter="wipe(left)">
                                      <p:cBhvr>
                                        <p:cTn id="30" dur="500"/>
                                        <p:tgtEl>
                                          <p:spTgt spid="1603"/>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614"/>
                                        </p:tgtEl>
                                        <p:attrNameLst>
                                          <p:attrName>style.visibility</p:attrName>
                                        </p:attrNameLst>
                                      </p:cBhvr>
                                      <p:to>
                                        <p:strVal val="visible"/>
                                      </p:to>
                                    </p:set>
                                    <p:animEffect transition="in" filter="dissolve">
                                      <p:cBhvr>
                                        <p:cTn id="35" dur="1000"/>
                                        <p:tgtEl>
                                          <p:spTgt spid="1614"/>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57"/>
                                        </p:tgtEl>
                                        <p:attrNameLst>
                                          <p:attrName>style.visibility</p:attrName>
                                        </p:attrNameLst>
                                      </p:cBhvr>
                                      <p:to>
                                        <p:strVal val="visible"/>
                                      </p:to>
                                    </p:set>
                                  </p:childTnLst>
                                </p:cTn>
                              </p:par>
                            </p:childTnLst>
                          </p:cTn>
                        </p:par>
                        <p:par>
                          <p:cTn id="40" fill="hold" nodeType="afterGroup">
                            <p:stCondLst>
                              <p:cond delay="1"/>
                            </p:stCondLst>
                            <p:childTnLst>
                              <p:par>
                                <p:cTn id="41" presetID="42" presetClass="path" presetSubtype="0" accel="50000" decel="50000" fill="hold" grpId="1" nodeType="afterEffect">
                                  <p:stCondLst>
                                    <p:cond delay="0"/>
                                  </p:stCondLst>
                                  <p:childTnLst>
                                    <p:animMotion origin="layout" path="M 0.00244 0.01227 L 0.00382 0.0949" pathEditMode="relative" rAng="0" ptsTypes="AA">
                                      <p:cBhvr>
                                        <p:cTn id="42" dur="2000" fill="hold"/>
                                        <p:tgtEl>
                                          <p:spTgt spid="1857"/>
                                        </p:tgtEl>
                                        <p:attrNameLst>
                                          <p:attrName>ppt_x</p:attrName>
                                          <p:attrName>ppt_y</p:attrName>
                                        </p:attrNameLst>
                                      </p:cBhvr>
                                      <p:rCtr x="69" y="4120"/>
                                    </p:animMotion>
                                  </p:childTnLst>
                                </p:cTn>
                              </p:par>
                            </p:childTnLst>
                          </p:cTn>
                        </p:par>
                        <p:par>
                          <p:cTn id="43" fill="hold" nodeType="afterGroup">
                            <p:stCondLst>
                              <p:cond delay="2001"/>
                            </p:stCondLst>
                            <p:childTnLst>
                              <p:par>
                                <p:cTn id="44" presetID="1" presetClass="exit" presetSubtype="0" fill="hold" grpId="2" nodeType="afterEffect">
                                  <p:stCondLst>
                                    <p:cond delay="0"/>
                                  </p:stCondLst>
                                  <p:childTnLst>
                                    <p:set>
                                      <p:cBhvr>
                                        <p:cTn id="45" dur="1" fill="hold">
                                          <p:stCondLst>
                                            <p:cond delay="0"/>
                                          </p:stCondLst>
                                        </p:cTn>
                                        <p:tgtEl>
                                          <p:spTgt spid="1857"/>
                                        </p:tgtEl>
                                        <p:attrNameLst>
                                          <p:attrName>style.visibility</p:attrName>
                                        </p:attrNameLst>
                                      </p:cBhvr>
                                      <p:to>
                                        <p:strVal val="hidden"/>
                                      </p:to>
                                    </p:set>
                                  </p:childTnLst>
                                </p:cTn>
                              </p:par>
                            </p:childTnLst>
                          </p:cTn>
                        </p:par>
                        <p:par>
                          <p:cTn id="46" fill="hold" nodeType="afterGroup">
                            <p:stCondLst>
                              <p:cond delay="2002"/>
                            </p:stCondLst>
                            <p:childTnLst>
                              <p:par>
                                <p:cTn id="47" presetID="1" presetClass="entr" presetSubtype="0" fill="hold" grpId="0" nodeType="afterEffect">
                                  <p:stCondLst>
                                    <p:cond delay="0"/>
                                  </p:stCondLst>
                                  <p:childTnLst>
                                    <p:set>
                                      <p:cBhvr>
                                        <p:cTn id="48" dur="1" fill="hold">
                                          <p:stCondLst>
                                            <p:cond delay="0"/>
                                          </p:stCondLst>
                                        </p:cTn>
                                        <p:tgtEl>
                                          <p:spTgt spid="1858"/>
                                        </p:tgtEl>
                                        <p:attrNameLst>
                                          <p:attrName>style.visibility</p:attrName>
                                        </p:attrNameLst>
                                      </p:cBhvr>
                                      <p:to>
                                        <p:strVal val="visible"/>
                                      </p:to>
                                    </p:set>
                                  </p:childTnLst>
                                </p:cTn>
                              </p:par>
                            </p:childTnLst>
                          </p:cTn>
                        </p:par>
                        <p:par>
                          <p:cTn id="49" fill="hold" nodeType="afterGroup">
                            <p:stCondLst>
                              <p:cond delay="2003"/>
                            </p:stCondLst>
                            <p:childTnLst>
                              <p:par>
                                <p:cTn id="50" presetID="0" presetClass="path" presetSubtype="0" accel="50000" decel="50000" fill="hold" grpId="1" nodeType="afterEffect">
                                  <p:stCondLst>
                                    <p:cond delay="0"/>
                                  </p:stCondLst>
                                  <p:childTnLst>
                                    <p:animMotion origin="layout" path="M 2.5E-06 -1.48148E-06 L 2.5E-0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pathEditMode="relative" ptsTypes="AAAAAAAAAAAAAAAAAAAAAAAAAAAAAA">
                                      <p:cBhvr>
                                        <p:cTn id="51" dur="5000" fill="hold"/>
                                        <p:tgtEl>
                                          <p:spTgt spid="1858"/>
                                        </p:tgtEl>
                                        <p:attrNameLst>
                                          <p:attrName>ppt_x</p:attrName>
                                          <p:attrName>ppt_y</p:attrName>
                                        </p:attrNameLst>
                                      </p:cBhvr>
                                    </p:animMotion>
                                  </p:childTnLst>
                                </p:cTn>
                              </p:par>
                            </p:childTnLst>
                          </p:cTn>
                        </p:par>
                        <p:par>
                          <p:cTn id="52" fill="hold" nodeType="afterGroup">
                            <p:stCondLst>
                              <p:cond delay="7003"/>
                            </p:stCondLst>
                            <p:childTnLst>
                              <p:par>
                                <p:cTn id="53" presetID="1" presetClass="exit" presetSubtype="0" fill="hold" grpId="2" nodeType="afterEffect">
                                  <p:stCondLst>
                                    <p:cond delay="0"/>
                                  </p:stCondLst>
                                  <p:childTnLst>
                                    <p:set>
                                      <p:cBhvr>
                                        <p:cTn id="54" dur="1" fill="hold">
                                          <p:stCondLst>
                                            <p:cond delay="0"/>
                                          </p:stCondLst>
                                        </p:cTn>
                                        <p:tgtEl>
                                          <p:spTgt spid="1858"/>
                                        </p:tgtEl>
                                        <p:attrNameLst>
                                          <p:attrName>style.visibility</p:attrName>
                                        </p:attrNameLst>
                                      </p:cBhvr>
                                      <p:to>
                                        <p:strVal val="hidden"/>
                                      </p:to>
                                    </p:set>
                                  </p:childTnLst>
                                </p:cTn>
                              </p:par>
                            </p:childTnLst>
                          </p:cTn>
                        </p:par>
                        <p:par>
                          <p:cTn id="55" fill="hold" nodeType="afterGroup">
                            <p:stCondLst>
                              <p:cond delay="7004"/>
                            </p:stCondLst>
                            <p:childTnLst>
                              <p:par>
                                <p:cTn id="56" presetID="1" presetClass="entr" presetSubtype="0" fill="hold" grpId="0" nodeType="afterEffect">
                                  <p:stCondLst>
                                    <p:cond delay="0"/>
                                  </p:stCondLst>
                                  <p:childTnLst>
                                    <p:set>
                                      <p:cBhvr>
                                        <p:cTn id="57" dur="1" fill="hold">
                                          <p:stCondLst>
                                            <p:cond delay="0"/>
                                          </p:stCondLst>
                                        </p:cTn>
                                        <p:tgtEl>
                                          <p:spTgt spid="1859"/>
                                        </p:tgtEl>
                                        <p:attrNameLst>
                                          <p:attrName>style.visibility</p:attrName>
                                        </p:attrNameLst>
                                      </p:cBhvr>
                                      <p:to>
                                        <p:strVal val="visible"/>
                                      </p:to>
                                    </p:set>
                                  </p:childTnLst>
                                </p:cTn>
                              </p:par>
                            </p:childTnLst>
                          </p:cTn>
                        </p:par>
                        <p:par>
                          <p:cTn id="58" fill="hold" nodeType="afterGroup">
                            <p:stCondLst>
                              <p:cond delay="7005"/>
                            </p:stCondLst>
                            <p:childTnLst>
                              <p:par>
                                <p:cTn id="59" presetID="1" presetClass="entr" presetSubtype="0" fill="hold" grpId="1" nodeType="afterEffect">
                                  <p:stCondLst>
                                    <p:cond delay="0"/>
                                  </p:stCondLst>
                                  <p:childTnLst>
                                    <p:set>
                                      <p:cBhvr>
                                        <p:cTn id="60" dur="1" fill="hold">
                                          <p:stCondLst>
                                            <p:cond delay="0"/>
                                          </p:stCondLst>
                                        </p:cTn>
                                        <p:tgtEl>
                                          <p:spTgt spid="1859"/>
                                        </p:tgtEl>
                                        <p:attrNameLst>
                                          <p:attrName>style.visibility</p:attrName>
                                        </p:attrNameLst>
                                      </p:cBhvr>
                                      <p:to>
                                        <p:strVal val="visible"/>
                                      </p:to>
                                    </p:set>
                                  </p:childTnLst>
                                </p:cTn>
                              </p:par>
                            </p:childTnLst>
                          </p:cTn>
                        </p:par>
                        <p:par>
                          <p:cTn id="61" fill="hold" nodeType="afterGroup">
                            <p:stCondLst>
                              <p:cond delay="7006"/>
                            </p:stCondLst>
                            <p:childTnLst>
                              <p:par>
                                <p:cTn id="62" presetID="42" presetClass="path" presetSubtype="0" accel="50000" decel="50000" fill="hold" grpId="2" nodeType="afterEffect">
                                  <p:stCondLst>
                                    <p:cond delay="0"/>
                                  </p:stCondLst>
                                  <p:childTnLst>
                                    <p:animMotion origin="layout" path="M -3.05556E-06 0 L -0.00156 -0.07106" pathEditMode="relative" rAng="0" ptsTypes="AA">
                                      <p:cBhvr>
                                        <p:cTn id="63" dur="2000" fill="hold"/>
                                        <p:tgtEl>
                                          <p:spTgt spid="1859"/>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 grpId="0" animBg="1"/>
      <p:bldP spid="1857" grpId="1" animBg="1"/>
      <p:bldP spid="1857" grpId="2" animBg="1"/>
      <p:bldP spid="1858" grpId="0" animBg="1"/>
      <p:bldP spid="1858" grpId="1" animBg="1"/>
      <p:bldP spid="1858" grpId="2" animBg="1"/>
      <p:bldP spid="1859" grpId="0" animBg="1"/>
      <p:bldP spid="1859" grpId="1" animBg="1"/>
      <p:bldP spid="1859"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AB9C-ED81-6C41-B41F-0512A4FAB7D6}"/>
              </a:ext>
            </a:extLst>
          </p:cNvPr>
          <p:cNvSpPr>
            <a:spLocks noGrp="1"/>
          </p:cNvSpPr>
          <p:nvPr>
            <p:ph type="title"/>
          </p:nvPr>
        </p:nvSpPr>
        <p:spPr/>
        <p:txBody>
          <a:bodyPr/>
          <a:lstStyle/>
          <a:p>
            <a:r>
              <a:rPr lang="en-US"/>
              <a:t>IP Address</a:t>
            </a:r>
          </a:p>
        </p:txBody>
      </p:sp>
      <p:sp>
        <p:nvSpPr>
          <p:cNvPr id="3" name="Content Placeholder 2">
            <a:extLst>
              <a:ext uri="{FF2B5EF4-FFF2-40B4-BE49-F238E27FC236}">
                <a16:creationId xmlns:a16="http://schemas.microsoft.com/office/drawing/2014/main" id="{4378807E-CD73-4748-8AE8-0A1FC5E09AC8}"/>
              </a:ext>
            </a:extLst>
          </p:cNvPr>
          <p:cNvSpPr>
            <a:spLocks noGrp="1"/>
          </p:cNvSpPr>
          <p:nvPr>
            <p:ph idx="1"/>
          </p:nvPr>
        </p:nvSpPr>
        <p:spPr/>
        <p:txBody>
          <a:bodyPr/>
          <a:lstStyle/>
          <a:p>
            <a:r>
              <a:rPr lang="en-US" dirty="0"/>
              <a:t>IP addresses are useful in identifying a specific host in a network.</a:t>
            </a:r>
          </a:p>
          <a:p>
            <a:r>
              <a:rPr lang="en-US" dirty="0"/>
              <a:t>IP addresses are 32 bit numbers which are divided into 4 octets. Each octet represents 8 bit binary number.</a:t>
            </a:r>
          </a:p>
          <a:p>
            <a:r>
              <a:rPr lang="en-US" dirty="0"/>
              <a:t>Below is an example of an IP address:</a:t>
            </a:r>
          </a:p>
          <a:p>
            <a:pPr marL="0" indent="0">
              <a:buNone/>
            </a:pPr>
            <a:endParaRPr lang="en-US" dirty="0"/>
          </a:p>
        </p:txBody>
      </p:sp>
      <p:sp>
        <p:nvSpPr>
          <p:cNvPr id="4" name="Rounded Rectangle 3">
            <a:extLst>
              <a:ext uri="{FF2B5EF4-FFF2-40B4-BE49-F238E27FC236}">
                <a16:creationId xmlns:a16="http://schemas.microsoft.com/office/drawing/2014/main" id="{4C0F64E2-A538-C344-946F-669C84F32CD1}"/>
              </a:ext>
            </a:extLst>
          </p:cNvPr>
          <p:cNvSpPr/>
          <p:nvPr/>
        </p:nvSpPr>
        <p:spPr>
          <a:xfrm>
            <a:off x="533400" y="3276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10101100</a:t>
            </a:r>
          </a:p>
        </p:txBody>
      </p:sp>
      <p:sp>
        <p:nvSpPr>
          <p:cNvPr id="5" name="Rounded Rectangle 4">
            <a:extLst>
              <a:ext uri="{FF2B5EF4-FFF2-40B4-BE49-F238E27FC236}">
                <a16:creationId xmlns:a16="http://schemas.microsoft.com/office/drawing/2014/main" id="{67D75587-7575-4343-B95D-2474419FEDF1}"/>
              </a:ext>
            </a:extLst>
          </p:cNvPr>
          <p:cNvSpPr/>
          <p:nvPr/>
        </p:nvSpPr>
        <p:spPr>
          <a:xfrm>
            <a:off x="2698474" y="3276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00010000</a:t>
            </a:r>
          </a:p>
        </p:txBody>
      </p:sp>
      <p:sp>
        <p:nvSpPr>
          <p:cNvPr id="6" name="Rounded Rectangle 5">
            <a:extLst>
              <a:ext uri="{FF2B5EF4-FFF2-40B4-BE49-F238E27FC236}">
                <a16:creationId xmlns:a16="http://schemas.microsoft.com/office/drawing/2014/main" id="{B77D0D90-5551-AC40-AE92-73A89B8B9CDD}"/>
              </a:ext>
            </a:extLst>
          </p:cNvPr>
          <p:cNvSpPr/>
          <p:nvPr/>
        </p:nvSpPr>
        <p:spPr>
          <a:xfrm>
            <a:off x="4863548" y="3276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11111110</a:t>
            </a:r>
          </a:p>
        </p:txBody>
      </p:sp>
      <p:sp>
        <p:nvSpPr>
          <p:cNvPr id="7" name="Rounded Rectangle 6">
            <a:extLst>
              <a:ext uri="{FF2B5EF4-FFF2-40B4-BE49-F238E27FC236}">
                <a16:creationId xmlns:a16="http://schemas.microsoft.com/office/drawing/2014/main" id="{8553625A-6765-824D-87CE-87821D46CCA4}"/>
              </a:ext>
            </a:extLst>
          </p:cNvPr>
          <p:cNvSpPr/>
          <p:nvPr/>
        </p:nvSpPr>
        <p:spPr>
          <a:xfrm>
            <a:off x="7028622" y="3276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00000001</a:t>
            </a:r>
          </a:p>
        </p:txBody>
      </p:sp>
      <p:sp>
        <p:nvSpPr>
          <p:cNvPr id="8" name="TextBox 7">
            <a:extLst>
              <a:ext uri="{FF2B5EF4-FFF2-40B4-BE49-F238E27FC236}">
                <a16:creationId xmlns:a16="http://schemas.microsoft.com/office/drawing/2014/main" id="{89DB5F5C-0321-5142-9E8B-09BEB02962C4}"/>
              </a:ext>
            </a:extLst>
          </p:cNvPr>
          <p:cNvSpPr txBox="1"/>
          <p:nvPr/>
        </p:nvSpPr>
        <p:spPr>
          <a:xfrm>
            <a:off x="1179938" y="3886200"/>
            <a:ext cx="535724" cy="369332"/>
          </a:xfrm>
          <a:prstGeom prst="rect">
            <a:avLst/>
          </a:prstGeom>
          <a:noFill/>
        </p:spPr>
        <p:txBody>
          <a:bodyPr wrap="none" rtlCol="0">
            <a:spAutoFit/>
          </a:bodyPr>
          <a:lstStyle/>
          <a:p>
            <a:r>
              <a:rPr lang="en-US" b="1"/>
              <a:t>172</a:t>
            </a:r>
          </a:p>
        </p:txBody>
      </p:sp>
      <p:sp>
        <p:nvSpPr>
          <p:cNvPr id="9" name="TextBox 8">
            <a:extLst>
              <a:ext uri="{FF2B5EF4-FFF2-40B4-BE49-F238E27FC236}">
                <a16:creationId xmlns:a16="http://schemas.microsoft.com/office/drawing/2014/main" id="{40C4EA10-33CC-304C-A1AA-223C473DE01E}"/>
              </a:ext>
            </a:extLst>
          </p:cNvPr>
          <p:cNvSpPr txBox="1"/>
          <p:nvPr/>
        </p:nvSpPr>
        <p:spPr>
          <a:xfrm>
            <a:off x="3345012" y="3886200"/>
            <a:ext cx="418704" cy="369332"/>
          </a:xfrm>
          <a:prstGeom prst="rect">
            <a:avLst/>
          </a:prstGeom>
          <a:noFill/>
        </p:spPr>
        <p:txBody>
          <a:bodyPr wrap="none" rtlCol="0">
            <a:spAutoFit/>
          </a:bodyPr>
          <a:lstStyle/>
          <a:p>
            <a:r>
              <a:rPr lang="en-US" b="1"/>
              <a:t>16</a:t>
            </a:r>
          </a:p>
        </p:txBody>
      </p:sp>
      <p:sp>
        <p:nvSpPr>
          <p:cNvPr id="10" name="TextBox 9">
            <a:extLst>
              <a:ext uri="{FF2B5EF4-FFF2-40B4-BE49-F238E27FC236}">
                <a16:creationId xmlns:a16="http://schemas.microsoft.com/office/drawing/2014/main" id="{31D07205-39A7-6D47-BD0D-A7C8CFCFC44D}"/>
              </a:ext>
            </a:extLst>
          </p:cNvPr>
          <p:cNvSpPr txBox="1"/>
          <p:nvPr/>
        </p:nvSpPr>
        <p:spPr>
          <a:xfrm>
            <a:off x="5608563" y="3881158"/>
            <a:ext cx="535724" cy="369332"/>
          </a:xfrm>
          <a:prstGeom prst="rect">
            <a:avLst/>
          </a:prstGeom>
          <a:noFill/>
        </p:spPr>
        <p:txBody>
          <a:bodyPr wrap="none" rtlCol="0">
            <a:spAutoFit/>
          </a:bodyPr>
          <a:lstStyle/>
          <a:p>
            <a:r>
              <a:rPr lang="en-US" b="1"/>
              <a:t>254</a:t>
            </a:r>
          </a:p>
        </p:txBody>
      </p:sp>
      <p:sp>
        <p:nvSpPr>
          <p:cNvPr id="11" name="TextBox 10">
            <a:extLst>
              <a:ext uri="{FF2B5EF4-FFF2-40B4-BE49-F238E27FC236}">
                <a16:creationId xmlns:a16="http://schemas.microsoft.com/office/drawing/2014/main" id="{1B18CCA0-AFE9-2E44-A7BC-0307BE60C7EA}"/>
              </a:ext>
            </a:extLst>
          </p:cNvPr>
          <p:cNvSpPr txBox="1"/>
          <p:nvPr/>
        </p:nvSpPr>
        <p:spPr>
          <a:xfrm>
            <a:off x="7773637" y="3881158"/>
            <a:ext cx="301686" cy="369332"/>
          </a:xfrm>
          <a:prstGeom prst="rect">
            <a:avLst/>
          </a:prstGeom>
          <a:noFill/>
        </p:spPr>
        <p:txBody>
          <a:bodyPr wrap="none" rtlCol="0">
            <a:spAutoFit/>
          </a:bodyPr>
          <a:lstStyle/>
          <a:p>
            <a:r>
              <a:rPr lang="en-US" b="1"/>
              <a:t>1</a:t>
            </a:r>
          </a:p>
        </p:txBody>
      </p:sp>
      <p:sp>
        <p:nvSpPr>
          <p:cNvPr id="12" name="TextBox 11">
            <a:extLst>
              <a:ext uri="{FF2B5EF4-FFF2-40B4-BE49-F238E27FC236}">
                <a16:creationId xmlns:a16="http://schemas.microsoft.com/office/drawing/2014/main" id="{646DFDE9-B758-254B-8BBF-0C61FFDE7C13}"/>
              </a:ext>
            </a:extLst>
          </p:cNvPr>
          <p:cNvSpPr txBox="1"/>
          <p:nvPr/>
        </p:nvSpPr>
        <p:spPr>
          <a:xfrm>
            <a:off x="762000" y="4724400"/>
            <a:ext cx="8001000" cy="1015663"/>
          </a:xfrm>
          <a:prstGeom prst="rect">
            <a:avLst/>
          </a:prstGeom>
          <a:noFill/>
        </p:spPr>
        <p:txBody>
          <a:bodyPr wrap="square" rtlCol="0">
            <a:spAutoFit/>
          </a:bodyPr>
          <a:lstStyle/>
          <a:p>
            <a:pPr algn="ctr"/>
            <a:r>
              <a:rPr lang="en-US" b="1">
                <a:solidFill>
                  <a:srgbClr val="FF0000"/>
                </a:solidFill>
              </a:rPr>
              <a:t>IP addresses are divided into 2 parts:</a:t>
            </a:r>
          </a:p>
          <a:p>
            <a:pPr algn="ctr"/>
            <a:r>
              <a:rPr lang="en-US" b="1">
                <a:solidFill>
                  <a:srgbClr val="FF0000"/>
                </a:solidFill>
              </a:rPr>
              <a:t>Network ID  &amp; Host ID</a:t>
            </a:r>
          </a:p>
          <a:p>
            <a:pPr algn="ctr"/>
            <a:r>
              <a:rPr lang="en-US" sz="2400" b="1"/>
              <a:t>&lt;NID&gt;  &lt;HID&gt; = IP Address</a:t>
            </a:r>
          </a:p>
        </p:txBody>
      </p:sp>
    </p:spTree>
    <p:extLst>
      <p:ext uri="{BB962C8B-B14F-4D97-AF65-F5344CB8AC3E}">
        <p14:creationId xmlns:p14="http://schemas.microsoft.com/office/powerpoint/2010/main" val="3111813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C291-938D-AD43-B11A-D2103E49D65F}"/>
              </a:ext>
            </a:extLst>
          </p:cNvPr>
          <p:cNvSpPr>
            <a:spLocks noGrp="1"/>
          </p:cNvSpPr>
          <p:nvPr>
            <p:ph type="title"/>
          </p:nvPr>
        </p:nvSpPr>
        <p:spPr/>
        <p:txBody>
          <a:bodyPr>
            <a:noAutofit/>
          </a:bodyPr>
          <a:lstStyle/>
          <a:p>
            <a:r>
              <a:rPr lang="en-US" sz="3200"/>
              <a:t>Classification of IP Addresses (Classful Addressing)</a:t>
            </a:r>
          </a:p>
        </p:txBody>
      </p:sp>
      <p:graphicFrame>
        <p:nvGraphicFramePr>
          <p:cNvPr id="5" name="Content Placeholder 4">
            <a:extLst>
              <a:ext uri="{FF2B5EF4-FFF2-40B4-BE49-F238E27FC236}">
                <a16:creationId xmlns:a16="http://schemas.microsoft.com/office/drawing/2014/main" id="{74F923B9-E0B7-DA41-AD76-4D6EC5E252AE}"/>
              </a:ext>
            </a:extLst>
          </p:cNvPr>
          <p:cNvGraphicFramePr>
            <a:graphicFrameLocks noGrp="1"/>
          </p:cNvGraphicFramePr>
          <p:nvPr>
            <p:ph idx="1"/>
            <p:extLst/>
          </p:nvPr>
        </p:nvGraphicFramePr>
        <p:xfrm>
          <a:off x="228600" y="1227924"/>
          <a:ext cx="8763000" cy="37084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3050919398"/>
                    </a:ext>
                  </a:extLst>
                </a:gridCol>
                <a:gridCol w="1924050">
                  <a:extLst>
                    <a:ext uri="{9D8B030D-6E8A-4147-A177-3AD203B41FA5}">
                      <a16:colId xmlns:a16="http://schemas.microsoft.com/office/drawing/2014/main" val="774300268"/>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sp>
        <p:nvSpPr>
          <p:cNvPr id="6" name="TextBox 5">
            <a:extLst>
              <a:ext uri="{FF2B5EF4-FFF2-40B4-BE49-F238E27FC236}">
                <a16:creationId xmlns:a16="http://schemas.microsoft.com/office/drawing/2014/main" id="{DBE65846-F4C0-8D43-852A-A7719F37682B}"/>
              </a:ext>
            </a:extLst>
          </p:cNvPr>
          <p:cNvSpPr txBox="1"/>
          <p:nvPr/>
        </p:nvSpPr>
        <p:spPr>
          <a:xfrm>
            <a:off x="231913" y="858592"/>
            <a:ext cx="915635" cy="369332"/>
          </a:xfrm>
          <a:prstGeom prst="rect">
            <a:avLst/>
          </a:prstGeom>
          <a:noFill/>
        </p:spPr>
        <p:txBody>
          <a:bodyPr wrap="none" rtlCol="0">
            <a:spAutoFit/>
          </a:bodyPr>
          <a:lstStyle/>
          <a:p>
            <a:r>
              <a:rPr lang="en-US" b="1"/>
              <a:t>Class: A</a:t>
            </a:r>
          </a:p>
        </p:txBody>
      </p:sp>
      <p:cxnSp>
        <p:nvCxnSpPr>
          <p:cNvPr id="8" name="Straight Arrow Connector 7">
            <a:extLst>
              <a:ext uri="{FF2B5EF4-FFF2-40B4-BE49-F238E27FC236}">
                <a16:creationId xmlns:a16="http://schemas.microsoft.com/office/drawing/2014/main" id="{126081D9-B612-6E4E-BACD-18B882241A55}"/>
              </a:ext>
            </a:extLst>
          </p:cNvPr>
          <p:cNvCxnSpPr/>
          <p:nvPr/>
        </p:nvCxnSpPr>
        <p:spPr>
          <a:xfrm flipH="1" flipV="1">
            <a:off x="342900" y="1598764"/>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A999BA-D4C5-AE4D-9236-6816EC02CF37}"/>
              </a:ext>
            </a:extLst>
          </p:cNvPr>
          <p:cNvSpPr txBox="1"/>
          <p:nvPr/>
        </p:nvSpPr>
        <p:spPr>
          <a:xfrm>
            <a:off x="255722" y="1919494"/>
            <a:ext cx="495300" cy="381000"/>
          </a:xfrm>
          <a:prstGeom prst="rect">
            <a:avLst/>
          </a:prstGeom>
          <a:noFill/>
        </p:spPr>
        <p:txBody>
          <a:bodyPr wrap="square" rtlCol="0">
            <a:spAutoFit/>
          </a:bodyPr>
          <a:lstStyle/>
          <a:p>
            <a:r>
              <a:rPr lang="en-US"/>
              <a:t>Fix</a:t>
            </a:r>
          </a:p>
        </p:txBody>
      </p:sp>
      <p:sp>
        <p:nvSpPr>
          <p:cNvPr id="11" name="TextBox 10">
            <a:extLst>
              <a:ext uri="{FF2B5EF4-FFF2-40B4-BE49-F238E27FC236}">
                <a16:creationId xmlns:a16="http://schemas.microsoft.com/office/drawing/2014/main" id="{10EA55A9-5ED9-3049-AFDF-CEEFEB42E26C}"/>
              </a:ext>
            </a:extLst>
          </p:cNvPr>
          <p:cNvSpPr txBox="1"/>
          <p:nvPr/>
        </p:nvSpPr>
        <p:spPr>
          <a:xfrm>
            <a:off x="838200" y="1563469"/>
            <a:ext cx="1251714" cy="646331"/>
          </a:xfrm>
          <a:prstGeom prst="rect">
            <a:avLst/>
          </a:prstGeom>
          <a:noFill/>
        </p:spPr>
        <p:txBody>
          <a:bodyPr wrap="square" rtlCol="0">
            <a:spAutoFit/>
          </a:bodyPr>
          <a:lstStyle/>
          <a:p>
            <a:pPr algn="ctr"/>
            <a:r>
              <a:rPr lang="en-US"/>
              <a:t>7 Bit Network ID</a:t>
            </a:r>
          </a:p>
        </p:txBody>
      </p:sp>
      <p:sp>
        <p:nvSpPr>
          <p:cNvPr id="13" name="Left Brace 12">
            <a:extLst>
              <a:ext uri="{FF2B5EF4-FFF2-40B4-BE49-F238E27FC236}">
                <a16:creationId xmlns:a16="http://schemas.microsoft.com/office/drawing/2014/main" id="{273EE7CF-ED9B-5544-96B5-9BAB5B206F53}"/>
              </a:ext>
            </a:extLst>
          </p:cNvPr>
          <p:cNvSpPr/>
          <p:nvPr/>
        </p:nvSpPr>
        <p:spPr>
          <a:xfrm rot="16200000">
            <a:off x="5543550" y="-1381925"/>
            <a:ext cx="381000" cy="6515100"/>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8C2462F2-EDCA-CE4E-86AA-7FD48ABF6BE9}"/>
              </a:ext>
            </a:extLst>
          </p:cNvPr>
          <p:cNvSpPr txBox="1"/>
          <p:nvPr/>
        </p:nvSpPr>
        <p:spPr>
          <a:xfrm>
            <a:off x="5829300" y="1563468"/>
            <a:ext cx="1026019" cy="646331"/>
          </a:xfrm>
          <a:prstGeom prst="rect">
            <a:avLst/>
          </a:prstGeom>
          <a:noFill/>
        </p:spPr>
        <p:txBody>
          <a:bodyPr wrap="square" rtlCol="0">
            <a:spAutoFit/>
          </a:bodyPr>
          <a:lstStyle/>
          <a:p>
            <a:r>
              <a:rPr lang="en-US"/>
              <a:t>24 Bit Host ID</a:t>
            </a:r>
          </a:p>
        </p:txBody>
      </p:sp>
      <p:graphicFrame>
        <p:nvGraphicFramePr>
          <p:cNvPr id="15" name="Content Placeholder 4">
            <a:extLst>
              <a:ext uri="{FF2B5EF4-FFF2-40B4-BE49-F238E27FC236}">
                <a16:creationId xmlns:a16="http://schemas.microsoft.com/office/drawing/2014/main" id="{7B01AF00-5A60-7948-AF13-C33A98E03895}"/>
              </a:ext>
            </a:extLst>
          </p:cNvPr>
          <p:cNvGraphicFramePr/>
          <p:nvPr>
            <p:extLst/>
          </p:nvPr>
        </p:nvGraphicFramePr>
        <p:xfrm>
          <a:off x="228600" y="2529094"/>
          <a:ext cx="8763000" cy="370840"/>
        </p:xfrm>
        <a:graphic>
          <a:graphicData uri="http://schemas.openxmlformats.org/drawingml/2006/table">
            <a:tbl>
              <a:tblPr firstRow="1" bandRow="1">
                <a:tableStyleId>{21E4AEA4-8DFA-4A89-87EB-49C32662AFE0}</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1706428">
                  <a:extLst>
                    <a:ext uri="{9D8B030D-6E8A-4147-A177-3AD203B41FA5}">
                      <a16:colId xmlns:a16="http://schemas.microsoft.com/office/drawing/2014/main" val="4243967714"/>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26046841"/>
                  </a:ext>
                </a:extLst>
              </a:tr>
            </a:tbl>
          </a:graphicData>
        </a:graphic>
      </p:graphicFrame>
      <p:sp>
        <p:nvSpPr>
          <p:cNvPr id="16" name="TextBox 15">
            <a:extLst>
              <a:ext uri="{FF2B5EF4-FFF2-40B4-BE49-F238E27FC236}">
                <a16:creationId xmlns:a16="http://schemas.microsoft.com/office/drawing/2014/main" id="{0E625D3E-3332-684F-940D-B168063A2DB5}"/>
              </a:ext>
            </a:extLst>
          </p:cNvPr>
          <p:cNvSpPr txBox="1"/>
          <p:nvPr/>
        </p:nvSpPr>
        <p:spPr>
          <a:xfrm>
            <a:off x="231913" y="2224294"/>
            <a:ext cx="906017" cy="369332"/>
          </a:xfrm>
          <a:prstGeom prst="rect">
            <a:avLst/>
          </a:prstGeom>
          <a:noFill/>
        </p:spPr>
        <p:txBody>
          <a:bodyPr wrap="none" rtlCol="0">
            <a:spAutoFit/>
          </a:bodyPr>
          <a:lstStyle/>
          <a:p>
            <a:r>
              <a:rPr lang="en-US" b="1"/>
              <a:t>Class: B</a:t>
            </a:r>
          </a:p>
        </p:txBody>
      </p:sp>
      <p:sp>
        <p:nvSpPr>
          <p:cNvPr id="18" name="TextBox 17">
            <a:extLst>
              <a:ext uri="{FF2B5EF4-FFF2-40B4-BE49-F238E27FC236}">
                <a16:creationId xmlns:a16="http://schemas.microsoft.com/office/drawing/2014/main" id="{2FF3F5A7-F554-964E-95C6-522C96BC378D}"/>
              </a:ext>
            </a:extLst>
          </p:cNvPr>
          <p:cNvSpPr txBox="1"/>
          <p:nvPr/>
        </p:nvSpPr>
        <p:spPr>
          <a:xfrm>
            <a:off x="266700" y="2819400"/>
            <a:ext cx="495300" cy="381000"/>
          </a:xfrm>
          <a:prstGeom prst="rect">
            <a:avLst/>
          </a:prstGeom>
          <a:noFill/>
        </p:spPr>
        <p:txBody>
          <a:bodyPr wrap="square" rtlCol="0">
            <a:spAutoFit/>
          </a:bodyPr>
          <a:lstStyle/>
          <a:p>
            <a:r>
              <a:rPr lang="en-US"/>
              <a:t>Fix</a:t>
            </a:r>
          </a:p>
        </p:txBody>
      </p:sp>
      <p:sp>
        <p:nvSpPr>
          <p:cNvPr id="19" name="TextBox 18">
            <a:extLst>
              <a:ext uri="{FF2B5EF4-FFF2-40B4-BE49-F238E27FC236}">
                <a16:creationId xmlns:a16="http://schemas.microsoft.com/office/drawing/2014/main" id="{E2F38304-4455-F74D-A187-7FC05C22A78F}"/>
              </a:ext>
            </a:extLst>
          </p:cNvPr>
          <p:cNvSpPr txBox="1"/>
          <p:nvPr/>
        </p:nvSpPr>
        <p:spPr>
          <a:xfrm>
            <a:off x="1340744" y="2853042"/>
            <a:ext cx="1251714" cy="646331"/>
          </a:xfrm>
          <a:prstGeom prst="rect">
            <a:avLst/>
          </a:prstGeom>
          <a:noFill/>
        </p:spPr>
        <p:txBody>
          <a:bodyPr wrap="square" rtlCol="0">
            <a:spAutoFit/>
          </a:bodyPr>
          <a:lstStyle/>
          <a:p>
            <a:pPr algn="ctr"/>
            <a:r>
              <a:rPr lang="en-US"/>
              <a:t>14 Bit Network ID</a:t>
            </a:r>
          </a:p>
        </p:txBody>
      </p:sp>
      <p:sp>
        <p:nvSpPr>
          <p:cNvPr id="20" name="Left Brace 19">
            <a:extLst>
              <a:ext uri="{FF2B5EF4-FFF2-40B4-BE49-F238E27FC236}">
                <a16:creationId xmlns:a16="http://schemas.microsoft.com/office/drawing/2014/main" id="{6AB97C34-2712-8D49-921E-619C2B929A3B}"/>
              </a:ext>
            </a:extLst>
          </p:cNvPr>
          <p:cNvSpPr/>
          <p:nvPr/>
        </p:nvSpPr>
        <p:spPr>
          <a:xfrm rot="16200000">
            <a:off x="2473804" y="1203876"/>
            <a:ext cx="381000" cy="3869635"/>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E7E37A6-944F-2E48-966A-714D2CBF8966}"/>
              </a:ext>
            </a:extLst>
          </p:cNvPr>
          <p:cNvSpPr txBox="1"/>
          <p:nvPr/>
        </p:nvSpPr>
        <p:spPr>
          <a:xfrm>
            <a:off x="5921026" y="2815527"/>
            <a:ext cx="1026019" cy="646331"/>
          </a:xfrm>
          <a:prstGeom prst="rect">
            <a:avLst/>
          </a:prstGeom>
          <a:noFill/>
        </p:spPr>
        <p:txBody>
          <a:bodyPr wrap="square" rtlCol="0">
            <a:spAutoFit/>
          </a:bodyPr>
          <a:lstStyle/>
          <a:p>
            <a:r>
              <a:rPr lang="en-US"/>
              <a:t>16 Bit Host ID</a:t>
            </a:r>
          </a:p>
        </p:txBody>
      </p:sp>
      <p:sp>
        <p:nvSpPr>
          <p:cNvPr id="22" name="Left Brace 21">
            <a:extLst>
              <a:ext uri="{FF2B5EF4-FFF2-40B4-BE49-F238E27FC236}">
                <a16:creationId xmlns:a16="http://schemas.microsoft.com/office/drawing/2014/main" id="{69C1793B-BDE4-DD48-9744-6EC9D9A879FC}"/>
              </a:ext>
            </a:extLst>
          </p:cNvPr>
          <p:cNvSpPr/>
          <p:nvPr/>
        </p:nvSpPr>
        <p:spPr>
          <a:xfrm rot="16200000">
            <a:off x="6642961" y="968738"/>
            <a:ext cx="381000" cy="4316278"/>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Content Placeholder 4">
            <a:extLst>
              <a:ext uri="{FF2B5EF4-FFF2-40B4-BE49-F238E27FC236}">
                <a16:creationId xmlns:a16="http://schemas.microsoft.com/office/drawing/2014/main" id="{22ADE4A0-D34A-E341-9C5E-D671958C11CB}"/>
              </a:ext>
            </a:extLst>
          </p:cNvPr>
          <p:cNvGraphicFramePr/>
          <p:nvPr>
            <p:extLst/>
          </p:nvPr>
        </p:nvGraphicFramePr>
        <p:xfrm>
          <a:off x="255722" y="3708899"/>
          <a:ext cx="8763000" cy="370840"/>
        </p:xfrm>
        <a:graphic>
          <a:graphicData uri="http://schemas.openxmlformats.org/drawingml/2006/table">
            <a:tbl>
              <a:tblPr firstRow="1" bandRow="1">
                <a:tableStyleId>{F5AB1C69-6EDB-4FF4-983F-18BD219EF322}</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239578">
                  <a:extLst>
                    <a:ext uri="{9D8B030D-6E8A-4147-A177-3AD203B41FA5}">
                      <a16:colId xmlns:a16="http://schemas.microsoft.com/office/drawing/2014/main" val="4243967714"/>
                    </a:ext>
                  </a:extLst>
                </a:gridCol>
                <a:gridCol w="1466850">
                  <a:extLst>
                    <a:ext uri="{9D8B030D-6E8A-4147-A177-3AD203B41FA5}">
                      <a16:colId xmlns:a16="http://schemas.microsoft.com/office/drawing/2014/main" val="2894109257"/>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1</a:t>
                      </a:r>
                    </a:p>
                  </a:txBody>
                  <a:tcPr/>
                </a:tc>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sp>
        <p:nvSpPr>
          <p:cNvPr id="38" name="TextBox 37">
            <a:extLst>
              <a:ext uri="{FF2B5EF4-FFF2-40B4-BE49-F238E27FC236}">
                <a16:creationId xmlns:a16="http://schemas.microsoft.com/office/drawing/2014/main" id="{7897FC7D-7717-094A-9EE3-9D500815B622}"/>
              </a:ext>
            </a:extLst>
          </p:cNvPr>
          <p:cNvSpPr txBox="1"/>
          <p:nvPr/>
        </p:nvSpPr>
        <p:spPr>
          <a:xfrm>
            <a:off x="193813" y="3352800"/>
            <a:ext cx="898003" cy="369332"/>
          </a:xfrm>
          <a:prstGeom prst="rect">
            <a:avLst/>
          </a:prstGeom>
          <a:noFill/>
        </p:spPr>
        <p:txBody>
          <a:bodyPr wrap="none" rtlCol="0">
            <a:spAutoFit/>
          </a:bodyPr>
          <a:lstStyle/>
          <a:p>
            <a:r>
              <a:rPr lang="en-US" b="1"/>
              <a:t>Class: C</a:t>
            </a:r>
          </a:p>
        </p:txBody>
      </p:sp>
      <p:sp>
        <p:nvSpPr>
          <p:cNvPr id="40" name="TextBox 39">
            <a:extLst>
              <a:ext uri="{FF2B5EF4-FFF2-40B4-BE49-F238E27FC236}">
                <a16:creationId xmlns:a16="http://schemas.microsoft.com/office/drawing/2014/main" id="{BBA98910-7BB9-FA42-AFC0-67E7EEB831B9}"/>
              </a:ext>
            </a:extLst>
          </p:cNvPr>
          <p:cNvSpPr txBox="1"/>
          <p:nvPr/>
        </p:nvSpPr>
        <p:spPr>
          <a:xfrm>
            <a:off x="370022" y="4038600"/>
            <a:ext cx="495300" cy="381000"/>
          </a:xfrm>
          <a:prstGeom prst="rect">
            <a:avLst/>
          </a:prstGeom>
          <a:noFill/>
        </p:spPr>
        <p:txBody>
          <a:bodyPr wrap="square" rtlCol="0">
            <a:spAutoFit/>
          </a:bodyPr>
          <a:lstStyle/>
          <a:p>
            <a:r>
              <a:rPr lang="en-US"/>
              <a:t>Fix</a:t>
            </a:r>
          </a:p>
        </p:txBody>
      </p:sp>
      <p:sp>
        <p:nvSpPr>
          <p:cNvPr id="41" name="TextBox 40">
            <a:extLst>
              <a:ext uri="{FF2B5EF4-FFF2-40B4-BE49-F238E27FC236}">
                <a16:creationId xmlns:a16="http://schemas.microsoft.com/office/drawing/2014/main" id="{CB52B52A-CAA4-134E-B89B-68ADF3B92E06}"/>
              </a:ext>
            </a:extLst>
          </p:cNvPr>
          <p:cNvSpPr txBox="1"/>
          <p:nvPr/>
        </p:nvSpPr>
        <p:spPr>
          <a:xfrm>
            <a:off x="2254506" y="4012559"/>
            <a:ext cx="1251714" cy="646331"/>
          </a:xfrm>
          <a:prstGeom prst="rect">
            <a:avLst/>
          </a:prstGeom>
          <a:noFill/>
        </p:spPr>
        <p:txBody>
          <a:bodyPr wrap="square" rtlCol="0">
            <a:spAutoFit/>
          </a:bodyPr>
          <a:lstStyle/>
          <a:p>
            <a:pPr algn="ctr"/>
            <a:r>
              <a:rPr lang="en-US"/>
              <a:t>21 Bit Network ID</a:t>
            </a:r>
          </a:p>
        </p:txBody>
      </p:sp>
      <p:sp>
        <p:nvSpPr>
          <p:cNvPr id="42" name="Left Brace 41">
            <a:extLst>
              <a:ext uri="{FF2B5EF4-FFF2-40B4-BE49-F238E27FC236}">
                <a16:creationId xmlns:a16="http://schemas.microsoft.com/office/drawing/2014/main" id="{D965C56D-A8FE-7C4D-A6E3-D447E8D4F589}"/>
              </a:ext>
            </a:extLst>
          </p:cNvPr>
          <p:cNvSpPr/>
          <p:nvPr/>
        </p:nvSpPr>
        <p:spPr>
          <a:xfrm rot="16200000">
            <a:off x="3684723" y="1422900"/>
            <a:ext cx="381000" cy="5791197"/>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301C5CE6-F898-5849-B45F-C091E0B3121D}"/>
              </a:ext>
            </a:extLst>
          </p:cNvPr>
          <p:cNvSpPr txBox="1"/>
          <p:nvPr/>
        </p:nvSpPr>
        <p:spPr>
          <a:xfrm>
            <a:off x="8008432" y="3995333"/>
            <a:ext cx="1026019" cy="646331"/>
          </a:xfrm>
          <a:prstGeom prst="rect">
            <a:avLst/>
          </a:prstGeom>
          <a:noFill/>
        </p:spPr>
        <p:txBody>
          <a:bodyPr wrap="square" rtlCol="0">
            <a:spAutoFit/>
          </a:bodyPr>
          <a:lstStyle/>
          <a:p>
            <a:pPr algn="ctr"/>
            <a:r>
              <a:rPr lang="en-US"/>
              <a:t>8 Bit Host ID</a:t>
            </a:r>
          </a:p>
        </p:txBody>
      </p:sp>
      <p:sp>
        <p:nvSpPr>
          <p:cNvPr id="44" name="Left Brace 43">
            <a:extLst>
              <a:ext uri="{FF2B5EF4-FFF2-40B4-BE49-F238E27FC236}">
                <a16:creationId xmlns:a16="http://schemas.microsoft.com/office/drawing/2014/main" id="{96B40FAF-730E-A148-A338-8B8828EAFEF4}"/>
              </a:ext>
            </a:extLst>
          </p:cNvPr>
          <p:cNvSpPr/>
          <p:nvPr/>
        </p:nvSpPr>
        <p:spPr>
          <a:xfrm rot="16200000">
            <a:off x="7760081" y="3238541"/>
            <a:ext cx="381000" cy="2136281"/>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5" name="Content Placeholder 4">
            <a:extLst>
              <a:ext uri="{FF2B5EF4-FFF2-40B4-BE49-F238E27FC236}">
                <a16:creationId xmlns:a16="http://schemas.microsoft.com/office/drawing/2014/main" id="{880A693B-2253-0846-9AD6-A6AD213CAF7C}"/>
              </a:ext>
            </a:extLst>
          </p:cNvPr>
          <p:cNvGraphicFramePr/>
          <p:nvPr>
            <p:extLst/>
          </p:nvPr>
        </p:nvGraphicFramePr>
        <p:xfrm>
          <a:off x="255722" y="4774731"/>
          <a:ext cx="8763000" cy="370840"/>
        </p:xfrm>
        <a:graphic>
          <a:graphicData uri="http://schemas.openxmlformats.org/drawingml/2006/table">
            <a:tbl>
              <a:tblPr firstRow="1" bandRow="1">
                <a:tableStyleId>{00A15C55-8517-42AA-B614-E9B94910E393}</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239578">
                  <a:extLst>
                    <a:ext uri="{9D8B030D-6E8A-4147-A177-3AD203B41FA5}">
                      <a16:colId xmlns:a16="http://schemas.microsoft.com/office/drawing/2014/main" val="4243967714"/>
                    </a:ext>
                  </a:extLst>
                </a:gridCol>
                <a:gridCol w="208280">
                  <a:extLst>
                    <a:ext uri="{9D8B030D-6E8A-4147-A177-3AD203B41FA5}">
                      <a16:colId xmlns:a16="http://schemas.microsoft.com/office/drawing/2014/main" val="2894109257"/>
                    </a:ext>
                  </a:extLst>
                </a:gridCol>
                <a:gridCol w="1258570">
                  <a:extLst>
                    <a:ext uri="{9D8B030D-6E8A-4147-A177-3AD203B41FA5}">
                      <a16:colId xmlns:a16="http://schemas.microsoft.com/office/drawing/2014/main" val="3999155438"/>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sp>
        <p:nvSpPr>
          <p:cNvPr id="46" name="TextBox 45">
            <a:extLst>
              <a:ext uri="{FF2B5EF4-FFF2-40B4-BE49-F238E27FC236}">
                <a16:creationId xmlns:a16="http://schemas.microsoft.com/office/drawing/2014/main" id="{BDAF333E-0E2E-1042-A3E0-305C7C2DD334}"/>
              </a:ext>
            </a:extLst>
          </p:cNvPr>
          <p:cNvSpPr txBox="1"/>
          <p:nvPr/>
        </p:nvSpPr>
        <p:spPr>
          <a:xfrm>
            <a:off x="174771" y="4419600"/>
            <a:ext cx="922047" cy="369332"/>
          </a:xfrm>
          <a:prstGeom prst="rect">
            <a:avLst/>
          </a:prstGeom>
          <a:noFill/>
        </p:spPr>
        <p:txBody>
          <a:bodyPr wrap="none" rtlCol="0">
            <a:spAutoFit/>
          </a:bodyPr>
          <a:lstStyle/>
          <a:p>
            <a:r>
              <a:rPr lang="en-US" b="1"/>
              <a:t>Class: D</a:t>
            </a:r>
          </a:p>
        </p:txBody>
      </p:sp>
      <p:sp>
        <p:nvSpPr>
          <p:cNvPr id="47" name="TextBox 46">
            <a:extLst>
              <a:ext uri="{FF2B5EF4-FFF2-40B4-BE49-F238E27FC236}">
                <a16:creationId xmlns:a16="http://schemas.microsoft.com/office/drawing/2014/main" id="{3BD96DAD-A43A-1A42-836A-11CC7DB7630D}"/>
              </a:ext>
            </a:extLst>
          </p:cNvPr>
          <p:cNvSpPr txBox="1"/>
          <p:nvPr/>
        </p:nvSpPr>
        <p:spPr>
          <a:xfrm>
            <a:off x="419100" y="5029200"/>
            <a:ext cx="495300" cy="381000"/>
          </a:xfrm>
          <a:prstGeom prst="rect">
            <a:avLst/>
          </a:prstGeom>
          <a:noFill/>
        </p:spPr>
        <p:txBody>
          <a:bodyPr wrap="square" rtlCol="0">
            <a:spAutoFit/>
          </a:bodyPr>
          <a:lstStyle/>
          <a:p>
            <a:r>
              <a:rPr lang="en-US"/>
              <a:t>Fix</a:t>
            </a:r>
          </a:p>
        </p:txBody>
      </p:sp>
      <p:sp>
        <p:nvSpPr>
          <p:cNvPr id="48" name="TextBox 47">
            <a:extLst>
              <a:ext uri="{FF2B5EF4-FFF2-40B4-BE49-F238E27FC236}">
                <a16:creationId xmlns:a16="http://schemas.microsoft.com/office/drawing/2014/main" id="{B99A9B17-E0C6-164B-B307-28E4F1FC31B6}"/>
              </a:ext>
            </a:extLst>
          </p:cNvPr>
          <p:cNvSpPr txBox="1"/>
          <p:nvPr/>
        </p:nvSpPr>
        <p:spPr>
          <a:xfrm>
            <a:off x="4914900" y="5396465"/>
            <a:ext cx="2173158" cy="369332"/>
          </a:xfrm>
          <a:prstGeom prst="rect">
            <a:avLst/>
          </a:prstGeom>
          <a:noFill/>
        </p:spPr>
        <p:txBody>
          <a:bodyPr wrap="square" rtlCol="0">
            <a:spAutoFit/>
          </a:bodyPr>
          <a:lstStyle/>
          <a:p>
            <a:pPr algn="ctr"/>
            <a:r>
              <a:rPr lang="en-US"/>
              <a:t>Multicast address</a:t>
            </a:r>
          </a:p>
        </p:txBody>
      </p:sp>
      <p:sp>
        <p:nvSpPr>
          <p:cNvPr id="49" name="Left Brace 48">
            <a:extLst>
              <a:ext uri="{FF2B5EF4-FFF2-40B4-BE49-F238E27FC236}">
                <a16:creationId xmlns:a16="http://schemas.microsoft.com/office/drawing/2014/main" id="{54B1A326-4C15-4743-BCE6-EB155CFAB398}"/>
              </a:ext>
            </a:extLst>
          </p:cNvPr>
          <p:cNvSpPr/>
          <p:nvPr/>
        </p:nvSpPr>
        <p:spPr>
          <a:xfrm rot="16200000">
            <a:off x="4883814" y="1486099"/>
            <a:ext cx="381000" cy="7796463"/>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2" name="Content Placeholder 4">
            <a:extLst>
              <a:ext uri="{FF2B5EF4-FFF2-40B4-BE49-F238E27FC236}">
                <a16:creationId xmlns:a16="http://schemas.microsoft.com/office/drawing/2014/main" id="{F380A1A4-6BBE-8043-A28A-75EC4B70D779}"/>
              </a:ext>
            </a:extLst>
          </p:cNvPr>
          <p:cNvGraphicFramePr/>
          <p:nvPr>
            <p:extLst/>
          </p:nvPr>
        </p:nvGraphicFramePr>
        <p:xfrm>
          <a:off x="266700" y="5765797"/>
          <a:ext cx="8763000" cy="370840"/>
        </p:xfrm>
        <a:graphic>
          <a:graphicData uri="http://schemas.openxmlformats.org/drawingml/2006/table">
            <a:tbl>
              <a:tblPr firstRow="1" bandRow="1">
                <a:tableStyleId>{7DF18680-E054-41AD-8BC1-D1AEF772440D}</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239578">
                  <a:extLst>
                    <a:ext uri="{9D8B030D-6E8A-4147-A177-3AD203B41FA5}">
                      <a16:colId xmlns:a16="http://schemas.microsoft.com/office/drawing/2014/main" val="4243967714"/>
                    </a:ext>
                  </a:extLst>
                </a:gridCol>
                <a:gridCol w="208280">
                  <a:extLst>
                    <a:ext uri="{9D8B030D-6E8A-4147-A177-3AD203B41FA5}">
                      <a16:colId xmlns:a16="http://schemas.microsoft.com/office/drawing/2014/main" val="2894109257"/>
                    </a:ext>
                  </a:extLst>
                </a:gridCol>
                <a:gridCol w="1258570">
                  <a:extLst>
                    <a:ext uri="{9D8B030D-6E8A-4147-A177-3AD203B41FA5}">
                      <a16:colId xmlns:a16="http://schemas.microsoft.com/office/drawing/2014/main" val="3999155438"/>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sp>
        <p:nvSpPr>
          <p:cNvPr id="53" name="TextBox 52">
            <a:extLst>
              <a:ext uri="{FF2B5EF4-FFF2-40B4-BE49-F238E27FC236}">
                <a16:creationId xmlns:a16="http://schemas.microsoft.com/office/drawing/2014/main" id="{20F32F40-342E-8D40-904D-67EA15796464}"/>
              </a:ext>
            </a:extLst>
          </p:cNvPr>
          <p:cNvSpPr txBox="1"/>
          <p:nvPr/>
        </p:nvSpPr>
        <p:spPr>
          <a:xfrm>
            <a:off x="270013" y="5396465"/>
            <a:ext cx="888385" cy="369332"/>
          </a:xfrm>
          <a:prstGeom prst="rect">
            <a:avLst/>
          </a:prstGeom>
          <a:noFill/>
        </p:spPr>
        <p:txBody>
          <a:bodyPr wrap="none" rtlCol="0">
            <a:spAutoFit/>
          </a:bodyPr>
          <a:lstStyle/>
          <a:p>
            <a:r>
              <a:rPr lang="en-US" b="1"/>
              <a:t>Class: E</a:t>
            </a:r>
          </a:p>
        </p:txBody>
      </p:sp>
      <p:sp>
        <p:nvSpPr>
          <p:cNvPr id="54" name="TextBox 53">
            <a:extLst>
              <a:ext uri="{FF2B5EF4-FFF2-40B4-BE49-F238E27FC236}">
                <a16:creationId xmlns:a16="http://schemas.microsoft.com/office/drawing/2014/main" id="{1A2A474C-D896-A64C-B644-A6712D34ACDF}"/>
              </a:ext>
            </a:extLst>
          </p:cNvPr>
          <p:cNvSpPr txBox="1"/>
          <p:nvPr/>
        </p:nvSpPr>
        <p:spPr>
          <a:xfrm>
            <a:off x="381000" y="6149116"/>
            <a:ext cx="495300" cy="381000"/>
          </a:xfrm>
          <a:prstGeom prst="rect">
            <a:avLst/>
          </a:prstGeom>
          <a:noFill/>
        </p:spPr>
        <p:txBody>
          <a:bodyPr wrap="square" rtlCol="0">
            <a:spAutoFit/>
          </a:bodyPr>
          <a:lstStyle/>
          <a:p>
            <a:r>
              <a:rPr lang="en-US"/>
              <a:t>Fix</a:t>
            </a:r>
          </a:p>
        </p:txBody>
      </p:sp>
      <p:sp>
        <p:nvSpPr>
          <p:cNvPr id="55" name="TextBox 54">
            <a:extLst>
              <a:ext uri="{FF2B5EF4-FFF2-40B4-BE49-F238E27FC236}">
                <a16:creationId xmlns:a16="http://schemas.microsoft.com/office/drawing/2014/main" id="{C0E144D7-B9F9-7542-9BED-F63F3B95E991}"/>
              </a:ext>
            </a:extLst>
          </p:cNvPr>
          <p:cNvSpPr txBox="1"/>
          <p:nvPr/>
        </p:nvSpPr>
        <p:spPr>
          <a:xfrm>
            <a:off x="4972042" y="6148027"/>
            <a:ext cx="2173158" cy="369332"/>
          </a:xfrm>
          <a:prstGeom prst="rect">
            <a:avLst/>
          </a:prstGeom>
          <a:noFill/>
        </p:spPr>
        <p:txBody>
          <a:bodyPr wrap="square" rtlCol="0">
            <a:spAutoFit/>
          </a:bodyPr>
          <a:lstStyle/>
          <a:p>
            <a:pPr algn="ctr"/>
            <a:r>
              <a:rPr lang="en-US"/>
              <a:t>Reserved address</a:t>
            </a:r>
          </a:p>
        </p:txBody>
      </p:sp>
      <p:sp>
        <p:nvSpPr>
          <p:cNvPr id="56" name="Left Brace 55">
            <a:extLst>
              <a:ext uri="{FF2B5EF4-FFF2-40B4-BE49-F238E27FC236}">
                <a16:creationId xmlns:a16="http://schemas.microsoft.com/office/drawing/2014/main" id="{BA04BDCE-2C01-A749-B0FE-E6674171E7D1}"/>
              </a:ext>
            </a:extLst>
          </p:cNvPr>
          <p:cNvSpPr/>
          <p:nvPr/>
        </p:nvSpPr>
        <p:spPr>
          <a:xfrm rot="16200000">
            <a:off x="4999200" y="2336978"/>
            <a:ext cx="172187" cy="7796463"/>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69587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after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after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after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after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after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after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after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afterGroup">
                            <p:stCondLst>
                              <p:cond delay="0"/>
                            </p:stCondLst>
                            <p:childTnLst>
                              <p:par>
                                <p:cTn id="87" presetID="1" presetClass="entr" presetSubtype="0" fill="hold" nodeType="click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after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after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3" grpId="0" animBg="1"/>
      <p:bldP spid="14" grpId="0"/>
      <p:bldP spid="16" grpId="0"/>
      <p:bldP spid="18" grpId="0"/>
      <p:bldP spid="19" grpId="0"/>
      <p:bldP spid="20" grpId="0" animBg="1"/>
      <p:bldP spid="21" grpId="0"/>
      <p:bldP spid="22" grpId="0" animBg="1"/>
      <p:bldP spid="38" grpId="0"/>
      <p:bldP spid="40" grpId="0"/>
      <p:bldP spid="41" grpId="0"/>
      <p:bldP spid="42" grpId="0" animBg="1"/>
      <p:bldP spid="43" grpId="0"/>
      <p:bldP spid="44" grpId="0" animBg="1"/>
      <p:bldP spid="46" grpId="0"/>
      <p:bldP spid="47" grpId="0"/>
      <p:bldP spid="48" grpId="0"/>
      <p:bldP spid="49" grpId="0" animBg="1"/>
      <p:bldP spid="53" grpId="0"/>
      <p:bldP spid="54" grpId="0"/>
      <p:bldP spid="55" grpId="0"/>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660C-BBF7-404C-8DBA-D9D13EB903AF}"/>
              </a:ext>
            </a:extLst>
          </p:cNvPr>
          <p:cNvSpPr>
            <a:spLocks noGrp="1"/>
          </p:cNvSpPr>
          <p:nvPr>
            <p:ph type="title"/>
          </p:nvPr>
        </p:nvSpPr>
        <p:spPr/>
        <p:txBody>
          <a:bodyPr>
            <a:normAutofit fontScale="90000"/>
          </a:bodyPr>
          <a:lstStyle/>
          <a:p>
            <a:r>
              <a:rPr lang="en-US" dirty="0"/>
              <a:t>Class A: </a:t>
            </a:r>
            <a:r>
              <a:rPr lang="en-US" sz="2800" dirty="0"/>
              <a:t>Range</a:t>
            </a:r>
            <a:r>
              <a:rPr lang="en-US" sz="2400" dirty="0">
                <a:solidFill>
                  <a:srgbClr val="FF0000"/>
                </a:solidFill>
              </a:rPr>
              <a:t>(0.0.0.0 to 127.255.255.255) </a:t>
            </a:r>
            <a:r>
              <a:rPr lang="en-US" sz="2400" dirty="0">
                <a:solidFill>
                  <a:srgbClr val="0070C0"/>
                </a:solidFill>
              </a:rPr>
              <a:t>Dotted decimal notation </a:t>
            </a:r>
          </a:p>
        </p:txBody>
      </p:sp>
      <p:sp>
        <p:nvSpPr>
          <p:cNvPr id="3" name="Content Placeholder 2">
            <a:extLst>
              <a:ext uri="{FF2B5EF4-FFF2-40B4-BE49-F238E27FC236}">
                <a16:creationId xmlns:a16="http://schemas.microsoft.com/office/drawing/2014/main" id="{0DA051EF-8C02-E947-9137-D5FA4ABA8F01}"/>
              </a:ext>
            </a:extLst>
          </p:cNvPr>
          <p:cNvSpPr>
            <a:spLocks noGrp="1"/>
          </p:cNvSpPr>
          <p:nvPr>
            <p:ph idx="1"/>
          </p:nvPr>
        </p:nvSpPr>
        <p:spPr/>
        <p:txBody>
          <a:bodyPr/>
          <a:lstStyle/>
          <a:p>
            <a:endParaRPr lang="en-US" dirty="0"/>
          </a:p>
          <a:p>
            <a:endParaRPr lang="en-US" dirty="0"/>
          </a:p>
          <a:p>
            <a:r>
              <a:rPr lang="en-US" dirty="0"/>
              <a:t>Only 126 addresses are used for network address.</a:t>
            </a:r>
          </a:p>
          <a:p>
            <a:r>
              <a:rPr lang="en-US" dirty="0"/>
              <a:t>All 0’s and 1’s in Network-ID are dedicated for special IP address. So, total number of IP address in class A can be represented:</a:t>
            </a:r>
          </a:p>
        </p:txBody>
      </p:sp>
      <p:graphicFrame>
        <p:nvGraphicFramePr>
          <p:cNvPr id="4" name="Content Placeholder 4">
            <a:extLst>
              <a:ext uri="{FF2B5EF4-FFF2-40B4-BE49-F238E27FC236}">
                <a16:creationId xmlns:a16="http://schemas.microsoft.com/office/drawing/2014/main" id="{B69D2528-7B3A-204F-906A-0F431809B8DE}"/>
              </a:ext>
            </a:extLst>
          </p:cNvPr>
          <p:cNvGraphicFramePr/>
          <p:nvPr>
            <p:extLst/>
          </p:nvPr>
        </p:nvGraphicFramePr>
        <p:xfrm>
          <a:off x="228600" y="1066800"/>
          <a:ext cx="8763000" cy="37084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3050919398"/>
                    </a:ext>
                  </a:extLst>
                </a:gridCol>
                <a:gridCol w="1924050">
                  <a:extLst>
                    <a:ext uri="{9D8B030D-6E8A-4147-A177-3AD203B41FA5}">
                      <a16:colId xmlns:a16="http://schemas.microsoft.com/office/drawing/2014/main" val="774300268"/>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cxnSp>
        <p:nvCxnSpPr>
          <p:cNvPr id="6" name="Straight Arrow Connector 5">
            <a:extLst>
              <a:ext uri="{FF2B5EF4-FFF2-40B4-BE49-F238E27FC236}">
                <a16:creationId xmlns:a16="http://schemas.microsoft.com/office/drawing/2014/main" id="{19026224-3182-3C47-A92B-98A152B4C104}"/>
              </a:ext>
            </a:extLst>
          </p:cNvPr>
          <p:cNvCxnSpPr/>
          <p:nvPr/>
        </p:nvCxnSpPr>
        <p:spPr>
          <a:xfrm flipH="1" flipV="1">
            <a:off x="342900" y="143764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B8829D-5227-4F49-A82F-F94C21365C89}"/>
              </a:ext>
            </a:extLst>
          </p:cNvPr>
          <p:cNvSpPr txBox="1"/>
          <p:nvPr/>
        </p:nvSpPr>
        <p:spPr>
          <a:xfrm>
            <a:off x="838200" y="1402345"/>
            <a:ext cx="1251714" cy="646331"/>
          </a:xfrm>
          <a:prstGeom prst="rect">
            <a:avLst/>
          </a:prstGeom>
          <a:noFill/>
        </p:spPr>
        <p:txBody>
          <a:bodyPr wrap="square" rtlCol="0">
            <a:spAutoFit/>
          </a:bodyPr>
          <a:lstStyle/>
          <a:p>
            <a:pPr algn="ctr"/>
            <a:r>
              <a:rPr lang="en-US"/>
              <a:t>7 Bit Network ID</a:t>
            </a:r>
          </a:p>
        </p:txBody>
      </p:sp>
      <p:sp>
        <p:nvSpPr>
          <p:cNvPr id="8" name="Left Brace 7">
            <a:extLst>
              <a:ext uri="{FF2B5EF4-FFF2-40B4-BE49-F238E27FC236}">
                <a16:creationId xmlns:a16="http://schemas.microsoft.com/office/drawing/2014/main" id="{B9CCBA7F-6455-454C-847E-3FD3D6BE67A6}"/>
              </a:ext>
            </a:extLst>
          </p:cNvPr>
          <p:cNvSpPr/>
          <p:nvPr/>
        </p:nvSpPr>
        <p:spPr>
          <a:xfrm rot="16200000">
            <a:off x="5543550" y="-1543049"/>
            <a:ext cx="381000" cy="6515100"/>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B9BE76D-FCE2-D749-916D-684831C7B007}"/>
              </a:ext>
            </a:extLst>
          </p:cNvPr>
          <p:cNvSpPr txBox="1"/>
          <p:nvPr/>
        </p:nvSpPr>
        <p:spPr>
          <a:xfrm>
            <a:off x="5829300" y="1402344"/>
            <a:ext cx="1026019" cy="646331"/>
          </a:xfrm>
          <a:prstGeom prst="rect">
            <a:avLst/>
          </a:prstGeom>
          <a:noFill/>
        </p:spPr>
        <p:txBody>
          <a:bodyPr wrap="square" rtlCol="0">
            <a:spAutoFit/>
          </a:bodyPr>
          <a:lstStyle/>
          <a:p>
            <a:r>
              <a:rPr lang="en-US"/>
              <a:t>24 Bit Host ID</a:t>
            </a:r>
          </a:p>
        </p:txBody>
      </p:sp>
      <p:graphicFrame>
        <p:nvGraphicFramePr>
          <p:cNvPr id="10" name="Table 9">
            <a:extLst>
              <a:ext uri="{FF2B5EF4-FFF2-40B4-BE49-F238E27FC236}">
                <a16:creationId xmlns:a16="http://schemas.microsoft.com/office/drawing/2014/main" id="{782232CB-0DED-6D41-8EE3-0761A1BF4B69}"/>
              </a:ext>
            </a:extLst>
          </p:cNvPr>
          <p:cNvGraphicFramePr>
            <a:graphicFrameLocks noGrp="1"/>
          </p:cNvGraphicFramePr>
          <p:nvPr>
            <p:extLst/>
          </p:nvPr>
        </p:nvGraphicFramePr>
        <p:xfrm>
          <a:off x="1684528" y="3489069"/>
          <a:ext cx="5851143" cy="2835531"/>
        </p:xfrm>
        <a:graphic>
          <a:graphicData uri="http://schemas.openxmlformats.org/drawingml/2006/table">
            <a:tbl>
              <a:tblPr firstRow="1" bandRow="1">
                <a:tableStyleId>{3B4B98B0-60AC-42C2-AFA5-B58CD77FA1E5}</a:tableStyleId>
              </a:tblPr>
              <a:tblGrid>
                <a:gridCol w="1867205">
                  <a:extLst>
                    <a:ext uri="{9D8B030D-6E8A-4147-A177-3AD203B41FA5}">
                      <a16:colId xmlns:a16="http://schemas.microsoft.com/office/drawing/2014/main" val="4185517424"/>
                    </a:ext>
                  </a:extLst>
                </a:gridCol>
                <a:gridCol w="3983938">
                  <a:extLst>
                    <a:ext uri="{9D8B030D-6E8A-4147-A177-3AD203B41FA5}">
                      <a16:colId xmlns:a16="http://schemas.microsoft.com/office/drawing/2014/main" val="881006165"/>
                    </a:ext>
                  </a:extLst>
                </a:gridCol>
              </a:tblGrid>
              <a:tr h="316386">
                <a:tc>
                  <a:txBody>
                    <a:bodyPr/>
                    <a:lstStyle/>
                    <a:p>
                      <a:r>
                        <a:rPr lang="en-US" b="0"/>
                        <a:t>0.0.0.0</a:t>
                      </a:r>
                    </a:p>
                  </a:txBody>
                  <a:tcPr/>
                </a:tc>
                <a:tc>
                  <a:txBody>
                    <a:bodyPr/>
                    <a:lstStyle/>
                    <a:p>
                      <a:r>
                        <a:rPr lang="en-US" b="0">
                          <a:sym typeface="Wingdings" pitchFamily="2" charset="2"/>
                        </a:rPr>
                        <a:t>Special IP Address</a:t>
                      </a:r>
                      <a:endParaRPr lang="en-US" b="0"/>
                    </a:p>
                  </a:txBody>
                  <a:tcPr/>
                </a:tc>
                <a:extLst>
                  <a:ext uri="{0D108BD9-81ED-4DB2-BD59-A6C34878D82A}">
                    <a16:rowId xmlns:a16="http://schemas.microsoft.com/office/drawing/2014/main" val="1742868007"/>
                  </a:ext>
                </a:extLst>
              </a:tr>
              <a:tr h="1740123">
                <a:tc>
                  <a:txBody>
                    <a:bodyPr/>
                    <a:lstStyle/>
                    <a:p>
                      <a:r>
                        <a:rPr lang="en-US"/>
                        <a:t>00000001.0.0.1</a:t>
                      </a:r>
                    </a:p>
                    <a:p>
                      <a:r>
                        <a:rPr lang="en-US"/>
                        <a:t>1.0.0.2</a:t>
                      </a:r>
                    </a:p>
                    <a:p>
                      <a:r>
                        <a:rPr lang="en-US"/>
                        <a:t>1.0.0.3</a:t>
                      </a:r>
                    </a:p>
                    <a:p>
                      <a:r>
                        <a:rPr lang="en-US"/>
                        <a:t>.</a:t>
                      </a:r>
                    </a:p>
                    <a:p>
                      <a:r>
                        <a:rPr lang="en-US"/>
                        <a:t>.</a:t>
                      </a:r>
                    </a:p>
                    <a:p>
                      <a:r>
                        <a:rPr lang="en-US"/>
                        <a:t>.</a:t>
                      </a:r>
                    </a:p>
                    <a:p>
                      <a:r>
                        <a:rPr lang="en-US"/>
                        <a:t>126.255.255.254</a:t>
                      </a:r>
                    </a:p>
                  </a:txBody>
                  <a:tcPr>
                    <a:lnB w="12700" cap="flat" cmpd="sng" algn="ctr">
                      <a:solidFill>
                        <a:schemeClr val="tx1"/>
                      </a:solidFill>
                      <a:prstDash val="solid"/>
                      <a:round/>
                      <a:headEnd type="none" w="med" len="med"/>
                      <a:tailEnd type="none" w="med" len="med"/>
                    </a:lnB>
                  </a:tcPr>
                </a:tc>
                <a:tc>
                  <a:txBody>
                    <a:bodyPr/>
                    <a:lstStyle/>
                    <a:p>
                      <a:pPr algn="l"/>
                      <a:r>
                        <a:rPr lang="en-US"/>
                        <a:t>2</a:t>
                      </a:r>
                      <a:r>
                        <a:rPr lang="en-US" baseline="30000"/>
                        <a:t>24 </a:t>
                      </a:r>
                      <a:r>
                        <a:rPr lang="en-US" baseline="0"/>
                        <a:t>– 2 are Host IP</a:t>
                      </a:r>
                      <a:endParaRPr lang="en-US"/>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569889"/>
                  </a:ext>
                </a:extLst>
              </a:tr>
              <a:tr h="458091">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t>127.255.255.255</a:t>
                      </a:r>
                    </a:p>
                  </a:txBody>
                  <a:tcPr>
                    <a:lnT w="12700" cap="flat" cmpd="sng" algn="ctr">
                      <a:solidFill>
                        <a:schemeClr val="tx1"/>
                      </a:solidFill>
                      <a:prstDash val="solid"/>
                      <a:round/>
                      <a:headEnd type="none" w="med" len="med"/>
                      <a:tailEnd type="none" w="med" len="med"/>
                    </a:lnT>
                  </a:tcPr>
                </a:tc>
                <a:tc>
                  <a:txBody>
                    <a:bodyPr/>
                    <a:lstStyle/>
                    <a:p>
                      <a:r>
                        <a:rPr lang="en-US">
                          <a:sym typeface="Wingdings" pitchFamily="2" charset="2"/>
                        </a:rPr>
                        <a:t>Special IP Address – Loopback</a:t>
                      </a:r>
                      <a:endParaRPr 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55614329"/>
                  </a:ext>
                </a:extLst>
              </a:tr>
            </a:tbl>
          </a:graphicData>
        </a:graphic>
      </p:graphicFrame>
    </p:spTree>
    <p:extLst>
      <p:ext uri="{BB962C8B-B14F-4D97-AF65-F5344CB8AC3E}">
        <p14:creationId xmlns:p14="http://schemas.microsoft.com/office/powerpoint/2010/main" val="16044010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6426-37CA-C046-9590-E1B34D97184C}"/>
              </a:ext>
            </a:extLst>
          </p:cNvPr>
          <p:cNvSpPr>
            <a:spLocks noGrp="1"/>
          </p:cNvSpPr>
          <p:nvPr>
            <p:ph type="title"/>
          </p:nvPr>
        </p:nvSpPr>
        <p:spPr/>
        <p:txBody>
          <a:bodyPr/>
          <a:lstStyle/>
          <a:p>
            <a:r>
              <a:rPr lang="en-US" dirty="0"/>
              <a:t>Class B: </a:t>
            </a:r>
            <a:r>
              <a:rPr lang="en-US" sz="2400" dirty="0"/>
              <a:t>Range </a:t>
            </a:r>
            <a:r>
              <a:rPr lang="en-US" sz="2400" dirty="0">
                <a:solidFill>
                  <a:srgbClr val="FF0000"/>
                </a:solidFill>
              </a:rPr>
              <a:t>(128.0.0.0 to 191.255.255.255)</a:t>
            </a:r>
            <a:r>
              <a:rPr lang="en-US" dirty="0"/>
              <a:t> </a:t>
            </a:r>
          </a:p>
        </p:txBody>
      </p:sp>
      <p:sp>
        <p:nvSpPr>
          <p:cNvPr id="3" name="Content Placeholder 2">
            <a:extLst>
              <a:ext uri="{FF2B5EF4-FFF2-40B4-BE49-F238E27FC236}">
                <a16:creationId xmlns:a16="http://schemas.microsoft.com/office/drawing/2014/main" id="{739BF6F2-4364-464F-A09E-84BC75C384E8}"/>
              </a:ext>
            </a:extLst>
          </p:cNvPr>
          <p:cNvSpPr>
            <a:spLocks noGrp="1"/>
          </p:cNvSpPr>
          <p:nvPr>
            <p:ph idx="1"/>
          </p:nvPr>
        </p:nvSpPr>
        <p:spPr/>
        <p:txBody>
          <a:bodyPr/>
          <a:lstStyle/>
          <a:p>
            <a:endParaRPr lang="en-US" dirty="0"/>
          </a:p>
          <a:p>
            <a:endParaRPr lang="en-US" dirty="0"/>
          </a:p>
        </p:txBody>
      </p:sp>
      <p:graphicFrame>
        <p:nvGraphicFramePr>
          <p:cNvPr id="4" name="Content Placeholder 4">
            <a:extLst>
              <a:ext uri="{FF2B5EF4-FFF2-40B4-BE49-F238E27FC236}">
                <a16:creationId xmlns:a16="http://schemas.microsoft.com/office/drawing/2014/main" id="{3C8765E1-B9AA-3F49-9E3E-B113B13EEE10}"/>
              </a:ext>
            </a:extLst>
          </p:cNvPr>
          <p:cNvGraphicFramePr/>
          <p:nvPr>
            <p:extLst/>
          </p:nvPr>
        </p:nvGraphicFramePr>
        <p:xfrm>
          <a:off x="203752" y="1010478"/>
          <a:ext cx="8763000" cy="370840"/>
        </p:xfrm>
        <a:graphic>
          <a:graphicData uri="http://schemas.openxmlformats.org/drawingml/2006/table">
            <a:tbl>
              <a:tblPr firstRow="1" bandRow="1">
                <a:tableStyleId>{21E4AEA4-8DFA-4A89-87EB-49C32662AFE0}</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1706428">
                  <a:extLst>
                    <a:ext uri="{9D8B030D-6E8A-4147-A177-3AD203B41FA5}">
                      <a16:colId xmlns:a16="http://schemas.microsoft.com/office/drawing/2014/main" val="4243967714"/>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26046841"/>
                  </a:ext>
                </a:extLst>
              </a:tr>
            </a:tbl>
          </a:graphicData>
        </a:graphic>
      </p:graphicFrame>
      <p:sp>
        <p:nvSpPr>
          <p:cNvPr id="5" name="TextBox 4">
            <a:extLst>
              <a:ext uri="{FF2B5EF4-FFF2-40B4-BE49-F238E27FC236}">
                <a16:creationId xmlns:a16="http://schemas.microsoft.com/office/drawing/2014/main" id="{D1556689-6F78-9246-A2E0-70F1A18ECC4D}"/>
              </a:ext>
            </a:extLst>
          </p:cNvPr>
          <p:cNvSpPr txBox="1"/>
          <p:nvPr/>
        </p:nvSpPr>
        <p:spPr>
          <a:xfrm>
            <a:off x="241852" y="1300784"/>
            <a:ext cx="495300" cy="381000"/>
          </a:xfrm>
          <a:prstGeom prst="rect">
            <a:avLst/>
          </a:prstGeom>
          <a:noFill/>
        </p:spPr>
        <p:txBody>
          <a:bodyPr wrap="square" rtlCol="0">
            <a:spAutoFit/>
          </a:bodyPr>
          <a:lstStyle/>
          <a:p>
            <a:r>
              <a:rPr lang="en-US"/>
              <a:t>Fix</a:t>
            </a:r>
          </a:p>
        </p:txBody>
      </p:sp>
      <p:sp>
        <p:nvSpPr>
          <p:cNvPr id="6" name="TextBox 5">
            <a:extLst>
              <a:ext uri="{FF2B5EF4-FFF2-40B4-BE49-F238E27FC236}">
                <a16:creationId xmlns:a16="http://schemas.microsoft.com/office/drawing/2014/main" id="{F0917D25-1D2F-E94F-A1B9-D8B1E52549F0}"/>
              </a:ext>
            </a:extLst>
          </p:cNvPr>
          <p:cNvSpPr txBox="1"/>
          <p:nvPr/>
        </p:nvSpPr>
        <p:spPr>
          <a:xfrm>
            <a:off x="1315896" y="1334426"/>
            <a:ext cx="1251714" cy="646331"/>
          </a:xfrm>
          <a:prstGeom prst="rect">
            <a:avLst/>
          </a:prstGeom>
          <a:noFill/>
        </p:spPr>
        <p:txBody>
          <a:bodyPr wrap="square" rtlCol="0">
            <a:spAutoFit/>
          </a:bodyPr>
          <a:lstStyle/>
          <a:p>
            <a:pPr algn="ctr"/>
            <a:r>
              <a:rPr lang="en-US"/>
              <a:t>14 Bit Network ID</a:t>
            </a:r>
          </a:p>
        </p:txBody>
      </p:sp>
      <p:sp>
        <p:nvSpPr>
          <p:cNvPr id="7" name="Left Brace 6">
            <a:extLst>
              <a:ext uri="{FF2B5EF4-FFF2-40B4-BE49-F238E27FC236}">
                <a16:creationId xmlns:a16="http://schemas.microsoft.com/office/drawing/2014/main" id="{A2F1CABB-8BB3-934F-B138-58587EFF4AE2}"/>
              </a:ext>
            </a:extLst>
          </p:cNvPr>
          <p:cNvSpPr/>
          <p:nvPr/>
        </p:nvSpPr>
        <p:spPr>
          <a:xfrm rot="16200000">
            <a:off x="2448956" y="-314740"/>
            <a:ext cx="381000" cy="3869635"/>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4ED9BA14-58B0-0548-AF16-7D2636DC5643}"/>
              </a:ext>
            </a:extLst>
          </p:cNvPr>
          <p:cNvSpPr txBox="1"/>
          <p:nvPr/>
        </p:nvSpPr>
        <p:spPr>
          <a:xfrm>
            <a:off x="5896178" y="1296911"/>
            <a:ext cx="1026019" cy="646331"/>
          </a:xfrm>
          <a:prstGeom prst="rect">
            <a:avLst/>
          </a:prstGeom>
          <a:noFill/>
        </p:spPr>
        <p:txBody>
          <a:bodyPr wrap="square" rtlCol="0">
            <a:spAutoFit/>
          </a:bodyPr>
          <a:lstStyle/>
          <a:p>
            <a:r>
              <a:rPr lang="en-US"/>
              <a:t>16 Bit Host ID</a:t>
            </a:r>
          </a:p>
        </p:txBody>
      </p:sp>
      <p:sp>
        <p:nvSpPr>
          <p:cNvPr id="9" name="Left Brace 8">
            <a:extLst>
              <a:ext uri="{FF2B5EF4-FFF2-40B4-BE49-F238E27FC236}">
                <a16:creationId xmlns:a16="http://schemas.microsoft.com/office/drawing/2014/main" id="{5457BBC4-C852-DE48-BC0B-72099997A7F1}"/>
              </a:ext>
            </a:extLst>
          </p:cNvPr>
          <p:cNvSpPr/>
          <p:nvPr/>
        </p:nvSpPr>
        <p:spPr>
          <a:xfrm rot="16200000">
            <a:off x="6618113" y="-549878"/>
            <a:ext cx="381000" cy="4316278"/>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110F7F6-5835-D44C-A5E7-C1B86AAA8E2D}"/>
              </a:ext>
            </a:extLst>
          </p:cNvPr>
          <p:cNvGraphicFramePr>
            <a:graphicFrameLocks noGrp="1"/>
          </p:cNvGraphicFramePr>
          <p:nvPr>
            <p:extLst/>
          </p:nvPr>
        </p:nvGraphicFramePr>
        <p:xfrm>
          <a:off x="1524000" y="2853132"/>
          <a:ext cx="5851143" cy="2835531"/>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val="4185517424"/>
                    </a:ext>
                  </a:extLst>
                </a:gridCol>
                <a:gridCol w="3184143">
                  <a:extLst>
                    <a:ext uri="{9D8B030D-6E8A-4147-A177-3AD203B41FA5}">
                      <a16:colId xmlns:a16="http://schemas.microsoft.com/office/drawing/2014/main" val="881006165"/>
                    </a:ext>
                  </a:extLst>
                </a:gridCol>
              </a:tblGrid>
              <a:tr h="316386">
                <a:tc>
                  <a:txBody>
                    <a:bodyPr/>
                    <a:lstStyle/>
                    <a:p>
                      <a:r>
                        <a:rPr lang="en-US" b="0"/>
                        <a:t>128.0.0.0</a:t>
                      </a:r>
                    </a:p>
                  </a:txBody>
                  <a:tcPr/>
                </a:tc>
                <a:tc>
                  <a:txBody>
                    <a:bodyPr/>
                    <a:lstStyle/>
                    <a:p>
                      <a:r>
                        <a:rPr lang="en-US" b="0">
                          <a:sym typeface="Wingdings" pitchFamily="2" charset="2"/>
                        </a:rPr>
                        <a:t>Special IP Address</a:t>
                      </a:r>
                      <a:endParaRPr lang="en-US" b="0"/>
                    </a:p>
                  </a:txBody>
                  <a:tcPr/>
                </a:tc>
                <a:extLst>
                  <a:ext uri="{0D108BD9-81ED-4DB2-BD59-A6C34878D82A}">
                    <a16:rowId xmlns:a16="http://schemas.microsoft.com/office/drawing/2014/main" val="1742868007"/>
                  </a:ext>
                </a:extLst>
              </a:tr>
              <a:tr h="1740123">
                <a:tc>
                  <a:txBody>
                    <a:bodyPr/>
                    <a:lstStyle/>
                    <a:p>
                      <a:r>
                        <a:rPr lang="en-US"/>
                        <a:t>10000001.0.0.1</a:t>
                      </a:r>
                    </a:p>
                    <a:p>
                      <a:r>
                        <a:rPr lang="en-US"/>
                        <a:t>130.0.0.2</a:t>
                      </a:r>
                    </a:p>
                    <a:p>
                      <a:r>
                        <a:rPr lang="en-US"/>
                        <a:t>130.0.0.3</a:t>
                      </a:r>
                    </a:p>
                    <a:p>
                      <a:r>
                        <a:rPr lang="en-US"/>
                        <a:t>.</a:t>
                      </a:r>
                    </a:p>
                    <a:p>
                      <a:r>
                        <a:rPr lang="en-US"/>
                        <a:t>.</a:t>
                      </a:r>
                    </a:p>
                    <a:p>
                      <a:r>
                        <a:rPr lang="en-US"/>
                        <a:t>.</a:t>
                      </a:r>
                    </a:p>
                    <a:p>
                      <a:r>
                        <a:rPr lang="en-US"/>
                        <a:t>190.255.255.254</a:t>
                      </a:r>
                    </a:p>
                  </a:txBody>
                  <a:tcPr>
                    <a:lnB w="12700" cap="flat" cmpd="sng" algn="ctr">
                      <a:solidFill>
                        <a:schemeClr val="tx1"/>
                      </a:solidFill>
                      <a:prstDash val="solid"/>
                      <a:round/>
                      <a:headEnd type="none" w="med" len="med"/>
                      <a:tailEnd type="none" w="med" len="med"/>
                    </a:lnB>
                  </a:tcPr>
                </a:tc>
                <a:tc>
                  <a:txBody>
                    <a:bodyPr/>
                    <a:lstStyle/>
                    <a:p>
                      <a:pPr algn="l"/>
                      <a:r>
                        <a:rPr lang="en-US"/>
                        <a:t>2</a:t>
                      </a:r>
                      <a:r>
                        <a:rPr lang="en-US" baseline="30000"/>
                        <a:t>16 </a:t>
                      </a:r>
                      <a:r>
                        <a:rPr lang="en-US" baseline="0"/>
                        <a:t>– 2 are Host IP</a:t>
                      </a:r>
                      <a:endParaRPr lang="en-US"/>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569889"/>
                  </a:ext>
                </a:extLst>
              </a:tr>
              <a:tr h="458091">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t>10111111.255.255.255</a:t>
                      </a:r>
                    </a:p>
                  </a:txBody>
                  <a:tcPr>
                    <a:lnT w="12700" cap="flat" cmpd="sng" algn="ctr">
                      <a:solidFill>
                        <a:schemeClr val="tx1"/>
                      </a:solidFill>
                      <a:prstDash val="solid"/>
                      <a:round/>
                      <a:headEnd type="none" w="med" len="med"/>
                      <a:tailEnd type="none" w="med" len="med"/>
                    </a:lnT>
                  </a:tcPr>
                </a:tc>
                <a:tc>
                  <a:txBody>
                    <a:bodyPr/>
                    <a:lstStyle/>
                    <a:p>
                      <a:r>
                        <a:rPr lang="en-US">
                          <a:sym typeface="Wingdings" pitchFamily="2" charset="2"/>
                        </a:rPr>
                        <a:t>Special IP Address – Loopback</a:t>
                      </a:r>
                      <a:endParaRPr 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55614329"/>
                  </a:ext>
                </a:extLst>
              </a:tr>
            </a:tbl>
          </a:graphicData>
        </a:graphic>
      </p:graphicFrame>
    </p:spTree>
    <p:extLst>
      <p:ext uri="{BB962C8B-B14F-4D97-AF65-F5344CB8AC3E}">
        <p14:creationId xmlns:p14="http://schemas.microsoft.com/office/powerpoint/2010/main" val="146650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60BC-4BC8-2A4A-B223-8B1A73C35191}"/>
              </a:ext>
            </a:extLst>
          </p:cNvPr>
          <p:cNvSpPr>
            <a:spLocks noGrp="1"/>
          </p:cNvSpPr>
          <p:nvPr>
            <p:ph type="title"/>
          </p:nvPr>
        </p:nvSpPr>
        <p:spPr/>
        <p:txBody>
          <a:bodyPr>
            <a:normAutofit/>
          </a:bodyPr>
          <a:lstStyle/>
          <a:p>
            <a:r>
              <a:rPr lang="en-US" dirty="0"/>
              <a:t>Class C: </a:t>
            </a:r>
            <a:r>
              <a:rPr lang="en-US" sz="2400" dirty="0"/>
              <a:t>Range</a:t>
            </a:r>
            <a:r>
              <a:rPr lang="en-US" sz="2400" dirty="0">
                <a:solidFill>
                  <a:srgbClr val="FF0000"/>
                </a:solidFill>
              </a:rPr>
              <a:t>(192.0.0.0 to 223.255.255.255)</a:t>
            </a:r>
            <a:r>
              <a:rPr lang="en-US" dirty="0">
                <a:solidFill>
                  <a:prstClr val="black"/>
                </a:solidFill>
              </a:rPr>
              <a:t> </a:t>
            </a:r>
            <a:endParaRPr lang="en-US" dirty="0"/>
          </a:p>
        </p:txBody>
      </p:sp>
      <p:sp>
        <p:nvSpPr>
          <p:cNvPr id="3" name="Content Placeholder 2">
            <a:extLst>
              <a:ext uri="{FF2B5EF4-FFF2-40B4-BE49-F238E27FC236}">
                <a16:creationId xmlns:a16="http://schemas.microsoft.com/office/drawing/2014/main" id="{4519C411-A255-5F42-B5AE-8AD22E00A7CF}"/>
              </a:ext>
            </a:extLst>
          </p:cNvPr>
          <p:cNvSpPr>
            <a:spLocks noGrp="1"/>
          </p:cNvSpPr>
          <p:nvPr>
            <p:ph idx="1"/>
          </p:nvPr>
        </p:nvSpPr>
        <p:spPr/>
        <p:txBody>
          <a:bodyPr/>
          <a:lstStyle/>
          <a:p>
            <a:endParaRPr lang="en-US"/>
          </a:p>
        </p:txBody>
      </p:sp>
      <p:graphicFrame>
        <p:nvGraphicFramePr>
          <p:cNvPr id="8" name="Content Placeholder 4">
            <a:extLst>
              <a:ext uri="{FF2B5EF4-FFF2-40B4-BE49-F238E27FC236}">
                <a16:creationId xmlns:a16="http://schemas.microsoft.com/office/drawing/2014/main" id="{651DB66B-28B6-B64F-AB68-0EC669B3CE66}"/>
              </a:ext>
            </a:extLst>
          </p:cNvPr>
          <p:cNvGraphicFramePr/>
          <p:nvPr>
            <p:extLst/>
          </p:nvPr>
        </p:nvGraphicFramePr>
        <p:xfrm>
          <a:off x="212871" y="1336009"/>
          <a:ext cx="8763000" cy="370840"/>
        </p:xfrm>
        <a:graphic>
          <a:graphicData uri="http://schemas.openxmlformats.org/drawingml/2006/table">
            <a:tbl>
              <a:tblPr firstRow="1" bandRow="1">
                <a:tableStyleId>{F5AB1C69-6EDB-4FF4-983F-18BD219EF322}</a:tableStyleId>
              </a:tblPr>
              <a:tblGrid>
                <a:gridCol w="266700">
                  <a:extLst>
                    <a:ext uri="{9D8B030D-6E8A-4147-A177-3AD203B41FA5}">
                      <a16:colId xmlns:a16="http://schemas.microsoft.com/office/drawing/2014/main" val="3050919398"/>
                    </a:ext>
                  </a:extLst>
                </a:gridCol>
                <a:gridCol w="217622">
                  <a:extLst>
                    <a:ext uri="{9D8B030D-6E8A-4147-A177-3AD203B41FA5}">
                      <a16:colId xmlns:a16="http://schemas.microsoft.com/office/drawing/2014/main" val="774300268"/>
                    </a:ext>
                  </a:extLst>
                </a:gridCol>
                <a:gridCol w="239578">
                  <a:extLst>
                    <a:ext uri="{9D8B030D-6E8A-4147-A177-3AD203B41FA5}">
                      <a16:colId xmlns:a16="http://schemas.microsoft.com/office/drawing/2014/main" val="4243967714"/>
                    </a:ext>
                  </a:extLst>
                </a:gridCol>
                <a:gridCol w="1466850">
                  <a:extLst>
                    <a:ext uri="{9D8B030D-6E8A-4147-A177-3AD203B41FA5}">
                      <a16:colId xmlns:a16="http://schemas.microsoft.com/office/drawing/2014/main" val="2894109257"/>
                    </a:ext>
                  </a:extLst>
                </a:gridCol>
                <a:gridCol w="2190750">
                  <a:extLst>
                    <a:ext uri="{9D8B030D-6E8A-4147-A177-3AD203B41FA5}">
                      <a16:colId xmlns:a16="http://schemas.microsoft.com/office/drawing/2014/main" val="311425641"/>
                    </a:ext>
                  </a:extLst>
                </a:gridCol>
                <a:gridCol w="2190750">
                  <a:extLst>
                    <a:ext uri="{9D8B030D-6E8A-4147-A177-3AD203B41FA5}">
                      <a16:colId xmlns:a16="http://schemas.microsoft.com/office/drawing/2014/main" val="111722080"/>
                    </a:ext>
                  </a:extLst>
                </a:gridCol>
                <a:gridCol w="2190750">
                  <a:extLst>
                    <a:ext uri="{9D8B030D-6E8A-4147-A177-3AD203B41FA5}">
                      <a16:colId xmlns:a16="http://schemas.microsoft.com/office/drawing/2014/main" val="3227812046"/>
                    </a:ext>
                  </a:extLst>
                </a:gridCol>
              </a:tblGrid>
              <a:tr h="370840">
                <a:tc>
                  <a:txBody>
                    <a:bodyPr/>
                    <a:lstStyle/>
                    <a:p>
                      <a:r>
                        <a:rPr lang="en-US"/>
                        <a:t>1</a:t>
                      </a:r>
                    </a:p>
                  </a:txBody>
                  <a:tcPr/>
                </a:tc>
                <a:tc>
                  <a:txBody>
                    <a:bodyPr/>
                    <a:lstStyle/>
                    <a:p>
                      <a:pPr algn="ctr"/>
                      <a:r>
                        <a:rPr lang="en-US"/>
                        <a:t>1</a:t>
                      </a:r>
                    </a:p>
                  </a:txBody>
                  <a:tcPr/>
                </a:tc>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6046841"/>
                  </a:ext>
                </a:extLst>
              </a:tr>
            </a:tbl>
          </a:graphicData>
        </a:graphic>
      </p:graphicFrame>
      <p:sp>
        <p:nvSpPr>
          <p:cNvPr id="10" name="TextBox 9">
            <a:extLst>
              <a:ext uri="{FF2B5EF4-FFF2-40B4-BE49-F238E27FC236}">
                <a16:creationId xmlns:a16="http://schemas.microsoft.com/office/drawing/2014/main" id="{4F875686-DD97-614D-988D-692D4CC5578F}"/>
              </a:ext>
            </a:extLst>
          </p:cNvPr>
          <p:cNvSpPr txBox="1"/>
          <p:nvPr/>
        </p:nvSpPr>
        <p:spPr>
          <a:xfrm>
            <a:off x="327171" y="1665710"/>
            <a:ext cx="495300" cy="381000"/>
          </a:xfrm>
          <a:prstGeom prst="rect">
            <a:avLst/>
          </a:prstGeom>
          <a:noFill/>
        </p:spPr>
        <p:txBody>
          <a:bodyPr wrap="square" rtlCol="0">
            <a:spAutoFit/>
          </a:bodyPr>
          <a:lstStyle/>
          <a:p>
            <a:r>
              <a:rPr lang="en-US"/>
              <a:t>Fix</a:t>
            </a:r>
          </a:p>
        </p:txBody>
      </p:sp>
      <p:sp>
        <p:nvSpPr>
          <p:cNvPr id="11" name="TextBox 10">
            <a:extLst>
              <a:ext uri="{FF2B5EF4-FFF2-40B4-BE49-F238E27FC236}">
                <a16:creationId xmlns:a16="http://schemas.microsoft.com/office/drawing/2014/main" id="{E9698639-4295-B24B-B535-F7DB6ADFD9A5}"/>
              </a:ext>
            </a:extLst>
          </p:cNvPr>
          <p:cNvSpPr txBox="1"/>
          <p:nvPr/>
        </p:nvSpPr>
        <p:spPr>
          <a:xfrm>
            <a:off x="2211655" y="1639669"/>
            <a:ext cx="1251714" cy="646331"/>
          </a:xfrm>
          <a:prstGeom prst="rect">
            <a:avLst/>
          </a:prstGeom>
          <a:noFill/>
        </p:spPr>
        <p:txBody>
          <a:bodyPr wrap="square" rtlCol="0">
            <a:spAutoFit/>
          </a:bodyPr>
          <a:lstStyle/>
          <a:p>
            <a:pPr algn="ctr"/>
            <a:r>
              <a:rPr lang="en-US"/>
              <a:t>21 Bit Network ID</a:t>
            </a:r>
          </a:p>
        </p:txBody>
      </p:sp>
      <p:sp>
        <p:nvSpPr>
          <p:cNvPr id="12" name="Left Brace 11">
            <a:extLst>
              <a:ext uri="{FF2B5EF4-FFF2-40B4-BE49-F238E27FC236}">
                <a16:creationId xmlns:a16="http://schemas.microsoft.com/office/drawing/2014/main" id="{CB56A487-0A6F-574B-9D50-993E4DCAEE13}"/>
              </a:ext>
            </a:extLst>
          </p:cNvPr>
          <p:cNvSpPr/>
          <p:nvPr/>
        </p:nvSpPr>
        <p:spPr>
          <a:xfrm rot="16200000">
            <a:off x="3641872" y="-949990"/>
            <a:ext cx="381000" cy="5791197"/>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453FF98-D73A-C645-9C03-189ADF4AF1D3}"/>
              </a:ext>
            </a:extLst>
          </p:cNvPr>
          <p:cNvSpPr txBox="1"/>
          <p:nvPr/>
        </p:nvSpPr>
        <p:spPr>
          <a:xfrm>
            <a:off x="7965581" y="1622443"/>
            <a:ext cx="1026019" cy="646331"/>
          </a:xfrm>
          <a:prstGeom prst="rect">
            <a:avLst/>
          </a:prstGeom>
          <a:noFill/>
        </p:spPr>
        <p:txBody>
          <a:bodyPr wrap="square" rtlCol="0">
            <a:spAutoFit/>
          </a:bodyPr>
          <a:lstStyle/>
          <a:p>
            <a:pPr algn="ctr"/>
            <a:r>
              <a:rPr lang="en-US"/>
              <a:t>8 Bit Host ID</a:t>
            </a:r>
          </a:p>
        </p:txBody>
      </p:sp>
      <p:sp>
        <p:nvSpPr>
          <p:cNvPr id="14" name="Left Brace 13">
            <a:extLst>
              <a:ext uri="{FF2B5EF4-FFF2-40B4-BE49-F238E27FC236}">
                <a16:creationId xmlns:a16="http://schemas.microsoft.com/office/drawing/2014/main" id="{D81072A0-EF5F-D048-AA10-3C01FAA9131C}"/>
              </a:ext>
            </a:extLst>
          </p:cNvPr>
          <p:cNvSpPr/>
          <p:nvPr/>
        </p:nvSpPr>
        <p:spPr>
          <a:xfrm rot="16200000">
            <a:off x="7717230" y="865651"/>
            <a:ext cx="381000" cy="2136281"/>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FAC5AE0F-DE25-434F-AE57-453CC251822C}"/>
              </a:ext>
            </a:extLst>
          </p:cNvPr>
          <p:cNvGraphicFramePr>
            <a:graphicFrameLocks noGrp="1"/>
          </p:cNvGraphicFramePr>
          <p:nvPr>
            <p:extLst/>
          </p:nvPr>
        </p:nvGraphicFramePr>
        <p:xfrm>
          <a:off x="1695085" y="2639884"/>
          <a:ext cx="5851143" cy="2835531"/>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val="4185517424"/>
                    </a:ext>
                  </a:extLst>
                </a:gridCol>
                <a:gridCol w="3184143">
                  <a:extLst>
                    <a:ext uri="{9D8B030D-6E8A-4147-A177-3AD203B41FA5}">
                      <a16:colId xmlns:a16="http://schemas.microsoft.com/office/drawing/2014/main" val="881006165"/>
                    </a:ext>
                  </a:extLst>
                </a:gridCol>
              </a:tblGrid>
              <a:tr h="316386">
                <a:tc>
                  <a:txBody>
                    <a:bodyPr/>
                    <a:lstStyle/>
                    <a:p>
                      <a:r>
                        <a:rPr lang="en-US" b="0"/>
                        <a:t>192.0.0.0</a:t>
                      </a:r>
                    </a:p>
                  </a:txBody>
                  <a:tcPr/>
                </a:tc>
                <a:tc>
                  <a:txBody>
                    <a:bodyPr/>
                    <a:lstStyle/>
                    <a:p>
                      <a:r>
                        <a:rPr lang="en-US" b="0">
                          <a:sym typeface="Wingdings" pitchFamily="2" charset="2"/>
                        </a:rPr>
                        <a:t>Special IP Address</a:t>
                      </a:r>
                      <a:endParaRPr lang="en-US" b="0"/>
                    </a:p>
                  </a:txBody>
                  <a:tcPr/>
                </a:tc>
                <a:extLst>
                  <a:ext uri="{0D108BD9-81ED-4DB2-BD59-A6C34878D82A}">
                    <a16:rowId xmlns:a16="http://schemas.microsoft.com/office/drawing/2014/main" val="1742868007"/>
                  </a:ext>
                </a:extLst>
              </a:tr>
              <a:tr h="1740123">
                <a:tc>
                  <a:txBody>
                    <a:bodyPr/>
                    <a:lstStyle/>
                    <a:p>
                      <a:r>
                        <a:rPr lang="en-US"/>
                        <a:t>11000001.0.0.1</a:t>
                      </a:r>
                    </a:p>
                    <a:p>
                      <a:r>
                        <a:rPr lang="en-US"/>
                        <a:t>194.0.0.2</a:t>
                      </a:r>
                    </a:p>
                    <a:p>
                      <a:r>
                        <a:rPr lang="en-US"/>
                        <a:t>194.0.0.3</a:t>
                      </a:r>
                    </a:p>
                    <a:p>
                      <a:r>
                        <a:rPr lang="en-US"/>
                        <a:t>.</a:t>
                      </a:r>
                    </a:p>
                    <a:p>
                      <a:r>
                        <a:rPr lang="en-US"/>
                        <a:t>.</a:t>
                      </a:r>
                    </a:p>
                    <a:p>
                      <a:r>
                        <a:rPr lang="en-US"/>
                        <a:t>.</a:t>
                      </a:r>
                    </a:p>
                    <a:p>
                      <a:r>
                        <a:rPr lang="en-US"/>
                        <a:t>222.255.255.254</a:t>
                      </a:r>
                    </a:p>
                  </a:txBody>
                  <a:tcPr>
                    <a:lnB w="12700" cap="flat" cmpd="sng" algn="ctr">
                      <a:solidFill>
                        <a:schemeClr val="tx1"/>
                      </a:solidFill>
                      <a:prstDash val="solid"/>
                      <a:round/>
                      <a:headEnd type="none" w="med" len="med"/>
                      <a:tailEnd type="none" w="med" len="med"/>
                    </a:lnB>
                  </a:tcPr>
                </a:tc>
                <a:tc>
                  <a:txBody>
                    <a:bodyPr/>
                    <a:lstStyle/>
                    <a:p>
                      <a:pPr algn="l"/>
                      <a:r>
                        <a:rPr lang="en-US"/>
                        <a:t>2</a:t>
                      </a:r>
                      <a:r>
                        <a:rPr lang="en-US" baseline="30000"/>
                        <a:t>8 </a:t>
                      </a:r>
                      <a:r>
                        <a:rPr lang="en-US" baseline="0"/>
                        <a:t>– 2 are Host IP</a:t>
                      </a:r>
                      <a:endParaRPr lang="en-US"/>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569889"/>
                  </a:ext>
                </a:extLst>
              </a:tr>
              <a:tr h="458091">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t>11011111.255.255.255</a:t>
                      </a:r>
                    </a:p>
                  </a:txBody>
                  <a:tcPr>
                    <a:lnT w="12700" cap="flat" cmpd="sng" algn="ctr">
                      <a:solidFill>
                        <a:schemeClr val="tx1"/>
                      </a:solidFill>
                      <a:prstDash val="solid"/>
                      <a:round/>
                      <a:headEnd type="none" w="med" len="med"/>
                      <a:tailEnd type="none" w="med" len="med"/>
                    </a:lnT>
                  </a:tcPr>
                </a:tc>
                <a:tc>
                  <a:txBody>
                    <a:bodyPr/>
                    <a:lstStyle/>
                    <a:p>
                      <a:r>
                        <a:rPr lang="en-US">
                          <a:sym typeface="Wingdings" pitchFamily="2" charset="2"/>
                        </a:rPr>
                        <a:t>Special IP Address – Loopback</a:t>
                      </a:r>
                      <a:endParaRPr 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55614329"/>
                  </a:ext>
                </a:extLst>
              </a:tr>
            </a:tbl>
          </a:graphicData>
        </a:graphic>
      </p:graphicFrame>
    </p:spTree>
    <p:extLst>
      <p:ext uri="{BB962C8B-B14F-4D97-AF65-F5344CB8AC3E}">
        <p14:creationId xmlns:p14="http://schemas.microsoft.com/office/powerpoint/2010/main" val="2044508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1A77-C41D-2B45-BDA8-36A2D55E45BB}"/>
              </a:ext>
            </a:extLst>
          </p:cNvPr>
          <p:cNvSpPr>
            <a:spLocks noGrp="1"/>
          </p:cNvSpPr>
          <p:nvPr>
            <p:ph type="title"/>
          </p:nvPr>
        </p:nvSpPr>
        <p:spPr/>
        <p:txBody>
          <a:bodyPr>
            <a:normAutofit/>
          </a:bodyPr>
          <a:lstStyle/>
          <a:p>
            <a:r>
              <a:rPr lang="en-US" dirty="0"/>
              <a:t>Class D: </a:t>
            </a:r>
            <a:r>
              <a:rPr lang="en-US" sz="2400" dirty="0"/>
              <a:t>Range </a:t>
            </a:r>
            <a:r>
              <a:rPr lang="en-US" sz="2400" dirty="0">
                <a:solidFill>
                  <a:srgbClr val="FF0000"/>
                </a:solidFill>
              </a:rPr>
              <a:t>(224.0.0.0 to 239.255.255.255)</a:t>
            </a:r>
            <a:r>
              <a:rPr lang="en-US" dirty="0">
                <a:solidFill>
                  <a:prstClr val="black"/>
                </a:solidFill>
              </a:rPr>
              <a:t> </a:t>
            </a:r>
            <a:endParaRPr lang="en-US" dirty="0"/>
          </a:p>
        </p:txBody>
      </p:sp>
      <p:sp>
        <p:nvSpPr>
          <p:cNvPr id="3" name="Content Placeholder 2">
            <a:extLst>
              <a:ext uri="{FF2B5EF4-FFF2-40B4-BE49-F238E27FC236}">
                <a16:creationId xmlns:a16="http://schemas.microsoft.com/office/drawing/2014/main" id="{715E36F6-4D09-C944-A056-4765D54E38AA}"/>
              </a:ext>
            </a:extLst>
          </p:cNvPr>
          <p:cNvSpPr>
            <a:spLocks noGrp="1"/>
          </p:cNvSpPr>
          <p:nvPr>
            <p:ph idx="1"/>
          </p:nvPr>
        </p:nvSpPr>
        <p:spPr/>
        <p:txBody>
          <a:bodyPr/>
          <a:lstStyle/>
          <a:p>
            <a:pPr algn="just"/>
            <a:r>
              <a:rPr lang="en-IN"/>
              <a:t>Very first four bits of the first octet in Class D IP addresses are set to 1110, giving a range of:</a:t>
            </a:r>
          </a:p>
          <a:p>
            <a:pPr algn="just"/>
            <a:endParaRPr lang="en-IN"/>
          </a:p>
          <a:p>
            <a:pPr algn="just"/>
            <a:endParaRPr lang="en-IN"/>
          </a:p>
          <a:p>
            <a:pPr marL="0" indent="0" algn="just">
              <a:buNone/>
            </a:pPr>
            <a:endParaRPr lang="en-IN"/>
          </a:p>
          <a:p>
            <a:pPr algn="just"/>
            <a:r>
              <a:rPr lang="en-IN"/>
              <a:t>Class D has IP address rage from 224.0.0.0 to 239.255.255.255. </a:t>
            </a:r>
          </a:p>
          <a:p>
            <a:pPr algn="just"/>
            <a:r>
              <a:rPr lang="en-IN"/>
              <a:t>Class D is reserved for Multicasting. </a:t>
            </a:r>
          </a:p>
          <a:p>
            <a:pPr algn="just"/>
            <a:r>
              <a:rPr lang="en-IN"/>
              <a:t>In multicasting data is not destined for a particular host, that is why there is no need to extract host address from the IP address, and Class D does not have any subnet mask.</a:t>
            </a:r>
            <a:endParaRPr lang="en-US"/>
          </a:p>
        </p:txBody>
      </p:sp>
      <p:pic>
        <p:nvPicPr>
          <p:cNvPr id="4" name="Picture 3">
            <a:extLst>
              <a:ext uri="{FF2B5EF4-FFF2-40B4-BE49-F238E27FC236}">
                <a16:creationId xmlns:a16="http://schemas.microsoft.com/office/drawing/2014/main" id="{5830FE39-B1B8-3941-B6B9-617FCE8AA2B8}"/>
              </a:ext>
            </a:extLst>
          </p:cNvPr>
          <p:cNvPicPr>
            <a:picLocks noChangeAspect="1"/>
          </p:cNvPicPr>
          <p:nvPr/>
        </p:nvPicPr>
        <p:blipFill>
          <a:blip r:embed="rId2"/>
          <a:stretch>
            <a:fillRect/>
          </a:stretch>
        </p:blipFill>
        <p:spPr>
          <a:xfrm>
            <a:off x="2743199" y="2057400"/>
            <a:ext cx="4321175" cy="864235"/>
          </a:xfrm>
          <a:prstGeom prst="rect">
            <a:avLst/>
          </a:prstGeom>
        </p:spPr>
      </p:pic>
    </p:spTree>
    <p:extLst>
      <p:ext uri="{BB962C8B-B14F-4D97-AF65-F5344CB8AC3E}">
        <p14:creationId xmlns:p14="http://schemas.microsoft.com/office/powerpoint/2010/main" val="3703987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D13B-26A2-A444-9BC4-2E132ED14907}"/>
              </a:ext>
            </a:extLst>
          </p:cNvPr>
          <p:cNvSpPr>
            <a:spLocks noGrp="1"/>
          </p:cNvSpPr>
          <p:nvPr>
            <p:ph type="title"/>
          </p:nvPr>
        </p:nvSpPr>
        <p:spPr/>
        <p:txBody>
          <a:bodyPr>
            <a:normAutofit/>
          </a:bodyPr>
          <a:lstStyle/>
          <a:p>
            <a:r>
              <a:rPr lang="en-US"/>
              <a:t>Class E: </a:t>
            </a:r>
            <a:r>
              <a:rPr lang="en-US" sz="2400">
                <a:solidFill>
                  <a:srgbClr val="FF0000"/>
                </a:solidFill>
              </a:rPr>
              <a:t>(240.0.0.0 to 255.255.255.255)</a:t>
            </a:r>
            <a:r>
              <a:rPr lang="en-US">
                <a:solidFill>
                  <a:prstClr val="black"/>
                </a:solidFill>
              </a:rPr>
              <a:t> </a:t>
            </a:r>
            <a:endParaRPr lang="en-US"/>
          </a:p>
        </p:txBody>
      </p:sp>
      <p:sp>
        <p:nvSpPr>
          <p:cNvPr id="3" name="Content Placeholder 2">
            <a:extLst>
              <a:ext uri="{FF2B5EF4-FFF2-40B4-BE49-F238E27FC236}">
                <a16:creationId xmlns:a16="http://schemas.microsoft.com/office/drawing/2014/main" id="{84DB8375-9B6F-8040-899D-581AE20C78ED}"/>
              </a:ext>
            </a:extLst>
          </p:cNvPr>
          <p:cNvSpPr>
            <a:spLocks noGrp="1"/>
          </p:cNvSpPr>
          <p:nvPr>
            <p:ph idx="1"/>
          </p:nvPr>
        </p:nvSpPr>
        <p:spPr/>
        <p:txBody>
          <a:bodyPr/>
          <a:lstStyle/>
          <a:p>
            <a:pPr algn="just"/>
            <a:r>
              <a:rPr lang="en-IN"/>
              <a:t>This IP Class is reserved for experimental purposes only for R&amp;D or Study. </a:t>
            </a:r>
          </a:p>
          <a:p>
            <a:pPr algn="just"/>
            <a:r>
              <a:rPr lang="en-IN"/>
              <a:t>IP addresses in this class ranges from 240.0.0.0 to 255.255.255.254. </a:t>
            </a:r>
          </a:p>
          <a:p>
            <a:pPr algn="just"/>
            <a:r>
              <a:rPr lang="en-IN"/>
              <a:t>Like Class D, this class too is not equipped with any subnet mask.</a:t>
            </a:r>
            <a:endParaRPr lang="en-US"/>
          </a:p>
        </p:txBody>
      </p:sp>
    </p:spTree>
    <p:extLst>
      <p:ext uri="{BB962C8B-B14F-4D97-AF65-F5344CB8AC3E}">
        <p14:creationId xmlns:p14="http://schemas.microsoft.com/office/powerpoint/2010/main" val="3547789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 of addresses in IPv4 Network</a:t>
            </a:r>
          </a:p>
        </p:txBody>
      </p:sp>
      <p:sp>
        <p:nvSpPr>
          <p:cNvPr id="3" name="Content Placeholder 2"/>
          <p:cNvSpPr>
            <a:spLocks noGrp="1"/>
          </p:cNvSpPr>
          <p:nvPr>
            <p:ph idx="1"/>
          </p:nvPr>
        </p:nvSpPr>
        <p:spPr/>
        <p:txBody>
          <a:bodyPr/>
          <a:lstStyle/>
          <a:p>
            <a:pPr algn="just">
              <a:spcAft>
                <a:spcPts val="1200"/>
              </a:spcAft>
            </a:pPr>
            <a:r>
              <a:rPr lang="en-US" b="1"/>
              <a:t>Network address</a:t>
            </a:r>
            <a:r>
              <a:rPr lang="en-US"/>
              <a:t> - The address by which we refer to the network.</a:t>
            </a:r>
          </a:p>
          <a:p>
            <a:pPr lvl="1" algn="just">
              <a:spcAft>
                <a:spcPts val="1200"/>
              </a:spcAft>
            </a:pPr>
            <a:r>
              <a:rPr lang="en-US"/>
              <a:t>E.g.: 10.0.0.0</a:t>
            </a:r>
          </a:p>
          <a:p>
            <a:pPr algn="just">
              <a:spcAft>
                <a:spcPts val="1200"/>
              </a:spcAft>
            </a:pPr>
            <a:r>
              <a:rPr lang="en-US" b="1"/>
              <a:t>Broadcast address</a:t>
            </a:r>
            <a:r>
              <a:rPr lang="en-US"/>
              <a:t> - A special address used to send data to all hosts in the network.</a:t>
            </a:r>
          </a:p>
          <a:p>
            <a:pPr lvl="1" algn="just">
              <a:spcAft>
                <a:spcPts val="1200"/>
              </a:spcAft>
            </a:pPr>
            <a:r>
              <a:rPr lang="en-US"/>
              <a:t>The broadcast address uses the highest address in the network range.</a:t>
            </a:r>
          </a:p>
          <a:p>
            <a:pPr lvl="1" algn="just">
              <a:spcAft>
                <a:spcPts val="1200"/>
              </a:spcAft>
            </a:pPr>
            <a:r>
              <a:rPr lang="en-US"/>
              <a:t>E.g.: 10.0.0.255</a:t>
            </a:r>
          </a:p>
          <a:p>
            <a:pPr algn="just">
              <a:spcAft>
                <a:spcPts val="1200"/>
              </a:spcAft>
            </a:pPr>
            <a:r>
              <a:rPr lang="en-US" b="1"/>
              <a:t>Host addresses</a:t>
            </a:r>
            <a:r>
              <a:rPr lang="en-US"/>
              <a:t> - The addresses assigned to the end devices in the network.</a:t>
            </a:r>
          </a:p>
          <a:p>
            <a:pPr lvl="1" algn="just">
              <a:spcAft>
                <a:spcPts val="1200"/>
              </a:spcAft>
            </a:pPr>
            <a:r>
              <a:rPr lang="en-US"/>
              <a:t>E.g.: 10.0.0.1</a:t>
            </a:r>
          </a:p>
          <a:p>
            <a:endParaRPr lang="en-US"/>
          </a:p>
        </p:txBody>
      </p:sp>
    </p:spTree>
    <p:extLst>
      <p:ext uri="{BB962C8B-B14F-4D97-AF65-F5344CB8AC3E}">
        <p14:creationId xmlns:p14="http://schemas.microsoft.com/office/powerpoint/2010/main" val="2829134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 of addresses </a:t>
            </a:r>
            <a:r>
              <a:rPr lang="mr-IN"/>
              <a:t>–</a:t>
            </a:r>
            <a:r>
              <a:rPr lang="en-US"/>
              <a:t> Cont</a:t>
            </a:r>
            <a:r>
              <a:rPr lang="mr-IN"/>
              <a:t>…</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1200" y="1143000"/>
            <a:ext cx="7721600" cy="5245100"/>
          </a:xfrm>
          <a:prstGeom prst="rect">
            <a:avLst/>
          </a:prstGeom>
        </p:spPr>
      </p:pic>
      <p:sp>
        <p:nvSpPr>
          <p:cNvPr id="5" name="Rectangle 4"/>
          <p:cNvSpPr/>
          <p:nvPr/>
        </p:nvSpPr>
        <p:spPr>
          <a:xfrm>
            <a:off x="1219200" y="4343400"/>
            <a:ext cx="2057400" cy="381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9E1D69B-3DB0-4F66-98CC-008AA245E74E}"/>
                  </a:ext>
                </a:extLst>
              </p14:cNvPr>
              <p14:cNvContentPartPr/>
              <p14:nvPr/>
            </p14:nvContentPartPr>
            <p14:xfrm>
              <a:off x="7027920" y="3125520"/>
              <a:ext cx="848520" cy="348480"/>
            </p14:xfrm>
          </p:contentPart>
        </mc:Choice>
        <mc:Fallback xmlns="">
          <p:pic>
            <p:nvPicPr>
              <p:cNvPr id="6" name="Ink 5">
                <a:extLst>
                  <a:ext uri="{FF2B5EF4-FFF2-40B4-BE49-F238E27FC236}">
                    <a16:creationId xmlns:a16="http://schemas.microsoft.com/office/drawing/2014/main" id="{D9E1D69B-3DB0-4F66-98CC-008AA245E74E}"/>
                  </a:ext>
                </a:extLst>
              </p:cNvPr>
              <p:cNvPicPr/>
              <p:nvPr/>
            </p:nvPicPr>
            <p:blipFill>
              <a:blip r:embed="rId4"/>
              <a:stretch>
                <a:fillRect/>
              </a:stretch>
            </p:blipFill>
            <p:spPr>
              <a:xfrm>
                <a:off x="7018560" y="3116160"/>
                <a:ext cx="867240" cy="367200"/>
              </a:xfrm>
              <a:prstGeom prst="rect">
                <a:avLst/>
              </a:prstGeom>
            </p:spPr>
          </p:pic>
        </mc:Fallback>
      </mc:AlternateContent>
    </p:spTree>
    <p:extLst>
      <p:ext uri="{BB962C8B-B14F-4D97-AF65-F5344CB8AC3E}">
        <p14:creationId xmlns:p14="http://schemas.microsoft.com/office/powerpoint/2010/main" val="1496130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097B-0C35-44CA-A4C2-8FF65B39748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F414828A-A75D-4576-A308-647190925443}"/>
              </a:ext>
            </a:extLst>
          </p:cNvPr>
          <p:cNvSpPr>
            <a:spLocks noGrp="1"/>
          </p:cNvSpPr>
          <p:nvPr>
            <p:ph idx="1"/>
          </p:nvPr>
        </p:nvSpPr>
        <p:spPr>
          <a:xfrm>
            <a:off x="190500" y="990600"/>
            <a:ext cx="8763000" cy="5638800"/>
          </a:xfrm>
        </p:spPr>
        <p:txBody>
          <a:bodyPr>
            <a:normAutofit/>
          </a:bodyPr>
          <a:lstStyle/>
          <a:p>
            <a:pPr algn="l">
              <a:buFont typeface="+mj-lt"/>
              <a:buAutoNum type="arabicPeriod"/>
            </a:pPr>
            <a:r>
              <a:rPr lang="en-US" sz="1800" b="0" i="0" u="none" strike="noStrike" baseline="0" dirty="0">
                <a:latin typeface="Times New Roman" panose="02020603050405020304" pitchFamily="18" charset="0"/>
              </a:rPr>
              <a:t>Change the following IP addresses from dotted-decimal notation to binary notation.</a:t>
            </a:r>
          </a:p>
          <a:p>
            <a:pPr marL="0" indent="0" algn="l">
              <a:buNone/>
            </a:pPr>
            <a:r>
              <a:rPr lang="en-US" sz="1800" b="0" i="0" u="none" strike="noStrike" baseline="0" dirty="0">
                <a:latin typeface="Times New Roman" panose="02020603050405020304" pitchFamily="18" charset="0"/>
              </a:rPr>
              <a:t>a. 114.34.2.8</a:t>
            </a:r>
          </a:p>
          <a:p>
            <a:pPr marL="0" indent="0" algn="l">
              <a:buNone/>
            </a:pPr>
            <a:r>
              <a:rPr lang="en-US" sz="1800" b="0" i="0" u="none" strike="noStrike" baseline="0" dirty="0">
                <a:latin typeface="Arial" panose="020B0604020202020204" pitchFamily="34" charset="0"/>
              </a:rPr>
              <a:t>b. </a:t>
            </a:r>
            <a:r>
              <a:rPr lang="en-US" sz="1800" b="0" i="0" u="none" strike="noStrike" baseline="0" dirty="0">
                <a:latin typeface="Times New Roman" panose="02020603050405020304" pitchFamily="18" charset="0"/>
              </a:rPr>
              <a:t>129.14.6.8</a:t>
            </a:r>
          </a:p>
          <a:p>
            <a:pPr algn="l">
              <a:buFont typeface="+mj-lt"/>
              <a:buAutoNum type="arabicPeriod"/>
            </a:pPr>
            <a:endParaRPr lang="en-US" sz="180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2.  Change the following IP addresses from binary notation to dotted-decimal notation.</a:t>
            </a:r>
          </a:p>
          <a:p>
            <a:pPr marL="0" indent="0" algn="l">
              <a:buNone/>
            </a:pPr>
            <a:r>
              <a:rPr lang="en-US" sz="1800" b="0" i="0" u="none" strike="noStrike" baseline="0" dirty="0">
                <a:latin typeface="Times New Roman" panose="02020603050405020304" pitchFamily="18" charset="0"/>
              </a:rPr>
              <a:t>a. 01111111 11110000 01100111 01111101</a:t>
            </a:r>
          </a:p>
          <a:p>
            <a:pPr marL="0" indent="0" algn="l">
              <a:buNone/>
            </a:pPr>
            <a:r>
              <a:rPr lang="en-US" sz="1800" b="0" i="0" u="none" strike="noStrike" baseline="0" dirty="0">
                <a:latin typeface="Arial" panose="020B0604020202020204" pitchFamily="34" charset="0"/>
              </a:rPr>
              <a:t>b. </a:t>
            </a:r>
            <a:r>
              <a:rPr lang="en-US" sz="1800" b="0" i="0" u="none" strike="noStrike" baseline="0" dirty="0">
                <a:latin typeface="Times New Roman" panose="02020603050405020304" pitchFamily="18" charset="0"/>
              </a:rPr>
              <a:t>10101111 11000000 11111000 00011101</a:t>
            </a:r>
          </a:p>
          <a:p>
            <a:pPr marL="0" indent="0" algn="l">
              <a:buNone/>
            </a:pPr>
            <a:endParaRPr lang="en-US" sz="1800" b="0" i="0" u="none" strike="noStrike" baseline="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3. Find the class of the following IP addresses.</a:t>
            </a:r>
          </a:p>
          <a:p>
            <a:pPr marL="0" indent="0" algn="l">
              <a:buNone/>
            </a:pPr>
            <a:r>
              <a:rPr lang="en-US" sz="1800" b="0" i="0" u="none" strike="noStrike" baseline="0" dirty="0">
                <a:latin typeface="Times New Roman" panose="02020603050405020304" pitchFamily="18" charset="0"/>
              </a:rPr>
              <a:t>a. 11110111 11110011 10000111 11011101</a:t>
            </a:r>
          </a:p>
          <a:p>
            <a:pPr marL="0" indent="0" algn="l">
              <a:buNone/>
            </a:pPr>
            <a:r>
              <a:rPr lang="en-US" sz="1800" b="0" i="0" u="none" strike="noStrike" baseline="0" dirty="0">
                <a:latin typeface="Arial" panose="020B0604020202020204" pitchFamily="34" charset="0"/>
              </a:rPr>
              <a:t>b. </a:t>
            </a:r>
            <a:r>
              <a:rPr lang="en-US" sz="1800" b="0" i="0" u="none" strike="noStrike" baseline="0" dirty="0">
                <a:latin typeface="Times New Roman" panose="02020603050405020304" pitchFamily="18" charset="0"/>
              </a:rPr>
              <a:t>10101111 11000000 11110000 00011101</a:t>
            </a:r>
          </a:p>
          <a:p>
            <a:pPr marL="0" indent="0" algn="l">
              <a:buNone/>
            </a:pPr>
            <a:endParaRPr lang="en-US" sz="180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4. Find the </a:t>
            </a:r>
            <a:r>
              <a:rPr lang="en-US" sz="1800" b="0" i="0" u="none" strike="noStrike" baseline="0" dirty="0" err="1">
                <a:latin typeface="Times New Roman" panose="02020603050405020304" pitchFamily="18" charset="0"/>
              </a:rPr>
              <a:t>netid</a:t>
            </a:r>
            <a:r>
              <a:rPr lang="en-US" sz="1800" b="0" i="0" u="none" strike="noStrike" baseline="0" dirty="0">
                <a:latin typeface="Times New Roman" panose="02020603050405020304" pitchFamily="18" charset="0"/>
              </a:rPr>
              <a:t> and the </a:t>
            </a:r>
            <a:r>
              <a:rPr lang="en-US" sz="1800" b="0" i="0" u="none" strike="noStrike" baseline="0" dirty="0" err="1">
                <a:latin typeface="Times New Roman" panose="02020603050405020304" pitchFamily="18" charset="0"/>
              </a:rPr>
              <a:t>hostid</a:t>
            </a:r>
            <a:r>
              <a:rPr lang="en-US" sz="1800" b="0" i="0" u="none" strike="noStrike" baseline="0" dirty="0">
                <a:latin typeface="Times New Roman" panose="02020603050405020304" pitchFamily="18" charset="0"/>
              </a:rPr>
              <a:t> of the following IP addresses.</a:t>
            </a:r>
          </a:p>
          <a:p>
            <a:pPr marL="0" indent="0" algn="l">
              <a:buNone/>
            </a:pPr>
            <a:r>
              <a:rPr lang="en-US" sz="1800" b="0" i="0" u="none" strike="noStrike" baseline="0" dirty="0">
                <a:latin typeface="Times New Roman" panose="02020603050405020304" pitchFamily="18" charset="0"/>
              </a:rPr>
              <a:t>a. 114.34.2.8</a:t>
            </a:r>
          </a:p>
          <a:p>
            <a:pPr marL="0" indent="0" algn="l">
              <a:buNone/>
            </a:pPr>
            <a:r>
              <a:rPr lang="en-US" sz="1800" b="0" i="0" u="none" strike="noStrike" baseline="0" dirty="0">
                <a:latin typeface="Times New Roman" panose="02020603050405020304" pitchFamily="18" charset="0"/>
              </a:rPr>
              <a:t>b. 132.56.8.6</a:t>
            </a:r>
            <a:endParaRPr lang="en-US" dirty="0"/>
          </a:p>
        </p:txBody>
      </p:sp>
    </p:spTree>
    <p:extLst>
      <p:ext uri="{BB962C8B-B14F-4D97-AF65-F5344CB8AC3E}">
        <p14:creationId xmlns:p14="http://schemas.microsoft.com/office/powerpoint/2010/main" val="11735499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1032BE66-B011-4CC3-B420-837869D812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6952536C-08C0-4E34-9643-E742DCFA0264}" type="slidenum">
              <a:rPr lang="en-US" altLang="en-US" sz="2000">
                <a:solidFill>
                  <a:schemeClr val="bg2"/>
                </a:solidFill>
              </a:rPr>
              <a:pPr/>
              <a:t>3</a:t>
            </a:fld>
            <a:endParaRPr lang="en-US" altLang="en-US" sz="2000">
              <a:solidFill>
                <a:schemeClr val="bg2"/>
              </a:solidFill>
            </a:endParaRPr>
          </a:p>
        </p:txBody>
      </p:sp>
      <p:sp>
        <p:nvSpPr>
          <p:cNvPr id="858114" name="Rectangle 2">
            <a:extLst>
              <a:ext uri="{FF2B5EF4-FFF2-40B4-BE49-F238E27FC236}">
                <a16:creationId xmlns:a16="http://schemas.microsoft.com/office/drawing/2014/main" id="{BC93654C-5898-4869-90F3-7850A64E2EA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858115" name="Text Box 3">
            <a:extLst>
              <a:ext uri="{FF2B5EF4-FFF2-40B4-BE49-F238E27FC236}">
                <a16:creationId xmlns:a16="http://schemas.microsoft.com/office/drawing/2014/main" id="{D49E1090-FC60-4DD8-82AF-D357E208E33E}"/>
              </a:ext>
            </a:extLst>
          </p:cNvPr>
          <p:cNvSpPr txBox="1">
            <a:spLocks noChangeArrowheads="1"/>
          </p:cNvSpPr>
          <p:nvPr/>
        </p:nvSpPr>
        <p:spPr bwMode="auto">
          <a:xfrm>
            <a:off x="228600" y="406400"/>
            <a:ext cx="1056700" cy="646331"/>
          </a:xfrm>
          <a:prstGeom prst="rect">
            <a:avLst/>
          </a:prstGeom>
          <a:noFill/>
          <a:ln w="9525">
            <a:noFill/>
            <a:miter lim="800000"/>
            <a:headEnd/>
            <a:tailEnd/>
          </a:ln>
          <a:effectLst/>
        </p:spPr>
        <p:txBody>
          <a:bodyPr wrap="none">
            <a:spAutoFit/>
          </a:bodyPr>
          <a:lstStyle/>
          <a:p>
            <a:pPr>
              <a:defRPr/>
            </a:pPr>
            <a:r>
              <a:rPr lang="en-US" sz="3600" dirty="0">
                <a:effectLst>
                  <a:outerShdw blurRad="38100" dist="38100" dir="2700000" algn="tl">
                    <a:srgbClr val="C0C0C0"/>
                  </a:outerShdw>
                </a:effectLst>
                <a:latin typeface="Times" pitchFamily="18" charset="0"/>
              </a:rPr>
              <a:t>IPv4</a:t>
            </a:r>
          </a:p>
        </p:txBody>
      </p:sp>
      <p:sp>
        <p:nvSpPr>
          <p:cNvPr id="19461" name="Text Box 4">
            <a:extLst>
              <a:ext uri="{FF2B5EF4-FFF2-40B4-BE49-F238E27FC236}">
                <a16:creationId xmlns:a16="http://schemas.microsoft.com/office/drawing/2014/main" id="{23E9D506-A9E1-485A-BA7E-CF259E22C481}"/>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s-E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D2755267-7D19-4641-9330-CE5BEDC42228}"/>
              </a:ext>
            </a:extLst>
          </p:cNvPr>
          <p:cNvSpPr>
            <a:spLocks noChangeArrowheads="1"/>
          </p:cNvSpPr>
          <p:nvPr/>
        </p:nvSpPr>
        <p:spPr bwMode="auto">
          <a:xfrm>
            <a:off x="304800" y="1600200"/>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Internet Protocol version 4 (</a:t>
            </a:r>
            <a:r>
              <a:rPr lang="en-US" sz="2800" i="1">
                <a:solidFill>
                  <a:schemeClr val="hlink"/>
                </a:solidFill>
                <a:effectLst>
                  <a:outerShdw blurRad="38100" dist="38100" dir="2700000" algn="tl">
                    <a:srgbClr val="C0C0C0"/>
                  </a:outerShdw>
                </a:effectLst>
                <a:latin typeface="Times New Roman" pitchFamily="18" charset="0"/>
              </a:rPr>
              <a:t>IPv4</a:t>
            </a:r>
            <a:r>
              <a:rPr lang="en-US" sz="2800" i="1">
                <a:effectLst>
                  <a:outerShdw blurRad="38100" dist="38100" dir="2700000" algn="tl">
                    <a:srgbClr val="C0C0C0"/>
                  </a:outerShdw>
                </a:effectLst>
                <a:latin typeface="Times New Roman" pitchFamily="18" charset="0"/>
              </a:rPr>
              <a:t>) is the delivery mechanism used by the TCP/IP protocols.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63" y="478192"/>
            <a:ext cx="8763000" cy="850920"/>
          </a:xfrm>
        </p:spPr>
        <p:txBody>
          <a:bodyPr>
            <a:normAutofit fontScale="90000"/>
          </a:bodyPr>
          <a:lstStyle/>
          <a:p>
            <a:r>
              <a:rPr lang="en-US" dirty="0"/>
              <a:t>Masking Example To extract network and host network</a:t>
            </a:r>
          </a:p>
        </p:txBody>
      </p:sp>
      <p:sp>
        <p:nvSpPr>
          <p:cNvPr id="3" name="Slide Number Placeholder 2"/>
          <p:cNvSpPr>
            <a:spLocks noGrp="1"/>
          </p:cNvSpPr>
          <p:nvPr>
            <p:ph type="sldNum" sz="quarter" idx="12"/>
          </p:nvPr>
        </p:nvSpPr>
        <p:spPr>
          <a:xfrm>
            <a:off x="0" y="1256270"/>
            <a:ext cx="533400" cy="304800"/>
          </a:xfrm>
          <a:prstGeom prst="rect">
            <a:avLst/>
          </a:prstGeom>
        </p:spPr>
        <p:txBody>
          <a:bodyPr vert="horz" anchor="ctr" anchorCtr="0">
            <a:normAutofit fontScale="92500" lnSpcReduction="20000"/>
          </a:bodyPr>
          <a:lstStyle>
            <a:defPPr>
              <a:defRPr lang="en-US"/>
            </a:defPPr>
            <a:lvl1pPr marL="0" algn="ctr" defTabSz="914400" rtl="0" eaLnBrk="1" latinLnBrk="0" hangingPunct="1">
              <a:defRPr kumimoji="0"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30</a:t>
            </a:fld>
            <a:endParaRPr lang="en-US" dirty="0"/>
          </a:p>
        </p:txBody>
      </p:sp>
      <p:sp>
        <p:nvSpPr>
          <p:cNvPr id="4" name="Content Placeholder 3"/>
          <p:cNvSpPr>
            <a:spLocks noGrp="1"/>
          </p:cNvSpPr>
          <p:nvPr>
            <p:ph sz="quarter" idx="1"/>
          </p:nvPr>
        </p:nvSpPr>
        <p:spPr>
          <a:xfrm>
            <a:off x="152400" y="1600200"/>
            <a:ext cx="8839200" cy="598990"/>
          </a:xfrm>
        </p:spPr>
        <p:txBody>
          <a:bodyPr/>
          <a:lstStyle/>
          <a:p>
            <a:r>
              <a:rPr lang="en-US" dirty="0"/>
              <a:t>Extract network:</a:t>
            </a:r>
          </a:p>
        </p:txBody>
      </p:sp>
      <p:sp>
        <p:nvSpPr>
          <p:cNvPr id="5" name="Content Placeholder 3"/>
          <p:cNvSpPr txBox="1">
            <a:spLocks/>
          </p:cNvSpPr>
          <p:nvPr/>
        </p:nvSpPr>
        <p:spPr>
          <a:xfrm>
            <a:off x="154325" y="4021300"/>
            <a:ext cx="8839200" cy="59899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Extract host:</a:t>
            </a:r>
          </a:p>
        </p:txBody>
      </p:sp>
      <p:sp>
        <p:nvSpPr>
          <p:cNvPr id="6" name="TextBox 5"/>
          <p:cNvSpPr txBox="1"/>
          <p:nvPr/>
        </p:nvSpPr>
        <p:spPr>
          <a:xfrm>
            <a:off x="2453592" y="2203683"/>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10110101 11011101 01010100 01110010</a:t>
            </a:r>
          </a:p>
        </p:txBody>
      </p:sp>
      <p:sp>
        <p:nvSpPr>
          <p:cNvPr id="7" name="TextBox 6"/>
          <p:cNvSpPr txBox="1"/>
          <p:nvPr/>
        </p:nvSpPr>
        <p:spPr>
          <a:xfrm>
            <a:off x="206363" y="2203683"/>
            <a:ext cx="1752275" cy="461665"/>
          </a:xfrm>
          <a:prstGeom prst="rect">
            <a:avLst/>
          </a:prstGeom>
          <a:noFill/>
        </p:spPr>
        <p:txBody>
          <a:bodyPr wrap="none" rtlCol="0">
            <a:spAutoFit/>
          </a:bodyPr>
          <a:lstStyle/>
          <a:p>
            <a:pPr algn="r"/>
            <a:r>
              <a:rPr lang="en-US" sz="2400" dirty="0"/>
              <a:t>IP Address:</a:t>
            </a:r>
          </a:p>
        </p:txBody>
      </p:sp>
      <p:sp>
        <p:nvSpPr>
          <p:cNvPr id="8" name="TextBox 7"/>
          <p:cNvSpPr txBox="1"/>
          <p:nvPr/>
        </p:nvSpPr>
        <p:spPr>
          <a:xfrm>
            <a:off x="1948247" y="2670711"/>
            <a:ext cx="7075887" cy="461665"/>
          </a:xfrm>
          <a:prstGeom prst="rect">
            <a:avLst/>
          </a:prstGeom>
          <a:noFill/>
        </p:spPr>
        <p:txBody>
          <a:bodyPr wrap="square" rtlCol="0">
            <a:spAutoFit/>
          </a:bodyPr>
          <a:lstStyle/>
          <a:p>
            <a:pPr algn="r"/>
            <a:r>
              <a:rPr lang="en-US" sz="2400" dirty="0">
                <a:latin typeface="Lucida Sans Unicode" pitchFamily="34" charset="0"/>
                <a:cs typeface="Lucida Sans Unicode" pitchFamily="34" charset="0"/>
              </a:rPr>
              <a:t>&amp; 11111111 11111111 00000000 00000000</a:t>
            </a:r>
          </a:p>
        </p:txBody>
      </p:sp>
      <p:sp>
        <p:nvSpPr>
          <p:cNvPr id="9" name="TextBox 8"/>
          <p:cNvSpPr txBox="1"/>
          <p:nvPr/>
        </p:nvSpPr>
        <p:spPr>
          <a:xfrm>
            <a:off x="1022164" y="2670711"/>
            <a:ext cx="936474" cy="461665"/>
          </a:xfrm>
          <a:prstGeom prst="rect">
            <a:avLst/>
          </a:prstGeom>
          <a:noFill/>
        </p:spPr>
        <p:txBody>
          <a:bodyPr wrap="none" rtlCol="0">
            <a:spAutoFit/>
          </a:bodyPr>
          <a:lstStyle/>
          <a:p>
            <a:pPr algn="r"/>
            <a:r>
              <a:rPr lang="en-US" sz="2400" dirty="0"/>
              <a:t>Mask:</a:t>
            </a:r>
          </a:p>
        </p:txBody>
      </p:sp>
      <p:sp>
        <p:nvSpPr>
          <p:cNvPr id="10" name="TextBox 9"/>
          <p:cNvSpPr txBox="1"/>
          <p:nvPr/>
        </p:nvSpPr>
        <p:spPr>
          <a:xfrm>
            <a:off x="2453592" y="3148130"/>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10110101 11011101 00000000 00000000</a:t>
            </a:r>
          </a:p>
        </p:txBody>
      </p:sp>
      <p:sp>
        <p:nvSpPr>
          <p:cNvPr id="11" name="TextBox 10"/>
          <p:cNvSpPr txBox="1"/>
          <p:nvPr/>
        </p:nvSpPr>
        <p:spPr>
          <a:xfrm>
            <a:off x="815376" y="3148130"/>
            <a:ext cx="1143262" cy="461665"/>
          </a:xfrm>
          <a:prstGeom prst="rect">
            <a:avLst/>
          </a:prstGeom>
          <a:noFill/>
        </p:spPr>
        <p:txBody>
          <a:bodyPr wrap="none" rtlCol="0">
            <a:spAutoFit/>
          </a:bodyPr>
          <a:lstStyle/>
          <a:p>
            <a:pPr algn="r"/>
            <a:r>
              <a:rPr lang="en-US" sz="2400" dirty="0"/>
              <a:t>Result:</a:t>
            </a:r>
          </a:p>
        </p:txBody>
      </p:sp>
      <p:cxnSp>
        <p:nvCxnSpPr>
          <p:cNvPr id="13" name="Straight Connector 12"/>
          <p:cNvCxnSpPr/>
          <p:nvPr/>
        </p:nvCxnSpPr>
        <p:spPr>
          <a:xfrm>
            <a:off x="2223655" y="3111594"/>
            <a:ext cx="6691745"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74374" y="4620976"/>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10110101 11011101 01010100 01110010</a:t>
            </a:r>
          </a:p>
        </p:txBody>
      </p:sp>
      <p:sp>
        <p:nvSpPr>
          <p:cNvPr id="15" name="TextBox 14"/>
          <p:cNvSpPr txBox="1"/>
          <p:nvPr/>
        </p:nvSpPr>
        <p:spPr>
          <a:xfrm>
            <a:off x="206363" y="4620976"/>
            <a:ext cx="1752275" cy="461665"/>
          </a:xfrm>
          <a:prstGeom prst="rect">
            <a:avLst/>
          </a:prstGeom>
          <a:noFill/>
        </p:spPr>
        <p:txBody>
          <a:bodyPr wrap="none" rtlCol="0">
            <a:spAutoFit/>
          </a:bodyPr>
          <a:lstStyle/>
          <a:p>
            <a:pPr algn="r"/>
            <a:r>
              <a:rPr lang="en-US" sz="2400" dirty="0"/>
              <a:t>IP Address:</a:t>
            </a:r>
          </a:p>
        </p:txBody>
      </p:sp>
      <p:sp>
        <p:nvSpPr>
          <p:cNvPr id="16" name="TextBox 15"/>
          <p:cNvSpPr txBox="1"/>
          <p:nvPr/>
        </p:nvSpPr>
        <p:spPr>
          <a:xfrm>
            <a:off x="1704110" y="5088004"/>
            <a:ext cx="7434326" cy="461665"/>
          </a:xfrm>
          <a:prstGeom prst="rect">
            <a:avLst/>
          </a:prstGeom>
          <a:noFill/>
        </p:spPr>
        <p:txBody>
          <a:bodyPr wrap="square" rtlCol="0">
            <a:spAutoFit/>
          </a:bodyPr>
          <a:lstStyle/>
          <a:p>
            <a:pPr algn="r"/>
            <a:r>
              <a:rPr lang="en-US" sz="2400" dirty="0">
                <a:latin typeface="Lucida Sans Unicode" pitchFamily="34" charset="0"/>
                <a:cs typeface="Lucida Sans Unicode" pitchFamily="34" charset="0"/>
              </a:rPr>
              <a:t>&amp; </a:t>
            </a:r>
            <a:r>
              <a:rPr lang="en-US" sz="2400" dirty="0">
                <a:solidFill>
                  <a:srgbClr val="FF0000"/>
                </a:solidFill>
                <a:latin typeface="Lucida Sans Unicode" pitchFamily="34" charset="0"/>
                <a:cs typeface="Lucida Sans Unicode" pitchFamily="34" charset="0"/>
              </a:rPr>
              <a:t>~</a:t>
            </a:r>
            <a:r>
              <a:rPr lang="en-US" sz="2400" dirty="0">
                <a:latin typeface="Lucida Sans Unicode" pitchFamily="34" charset="0"/>
                <a:cs typeface="Lucida Sans Unicode" pitchFamily="34" charset="0"/>
              </a:rPr>
              <a:t>(11111111 11111111 00000000 00000000)</a:t>
            </a:r>
          </a:p>
        </p:txBody>
      </p:sp>
      <p:sp>
        <p:nvSpPr>
          <p:cNvPr id="17" name="TextBox 16"/>
          <p:cNvSpPr txBox="1"/>
          <p:nvPr/>
        </p:nvSpPr>
        <p:spPr>
          <a:xfrm>
            <a:off x="-107953" y="5088004"/>
            <a:ext cx="2066591" cy="461665"/>
          </a:xfrm>
          <a:prstGeom prst="rect">
            <a:avLst/>
          </a:prstGeom>
          <a:noFill/>
        </p:spPr>
        <p:txBody>
          <a:bodyPr wrap="none" rtlCol="0">
            <a:spAutoFit/>
          </a:bodyPr>
          <a:lstStyle/>
          <a:p>
            <a:pPr algn="r"/>
            <a:r>
              <a:rPr lang="en-US" sz="2400" dirty="0"/>
              <a:t>Subnet Mask:</a:t>
            </a:r>
          </a:p>
        </p:txBody>
      </p:sp>
      <p:sp>
        <p:nvSpPr>
          <p:cNvPr id="18" name="TextBox 17"/>
          <p:cNvSpPr txBox="1"/>
          <p:nvPr/>
        </p:nvSpPr>
        <p:spPr>
          <a:xfrm>
            <a:off x="2474374" y="5565423"/>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00000000 00000000 01010100 01110010</a:t>
            </a:r>
          </a:p>
        </p:txBody>
      </p:sp>
      <p:sp>
        <p:nvSpPr>
          <p:cNvPr id="19" name="TextBox 18"/>
          <p:cNvSpPr txBox="1"/>
          <p:nvPr/>
        </p:nvSpPr>
        <p:spPr>
          <a:xfrm>
            <a:off x="815376" y="5565423"/>
            <a:ext cx="1143262" cy="461665"/>
          </a:xfrm>
          <a:prstGeom prst="rect">
            <a:avLst/>
          </a:prstGeom>
          <a:noFill/>
        </p:spPr>
        <p:txBody>
          <a:bodyPr wrap="none" rtlCol="0">
            <a:spAutoFit/>
          </a:bodyPr>
          <a:lstStyle/>
          <a:p>
            <a:pPr algn="r"/>
            <a:r>
              <a:rPr lang="en-US" sz="2400" dirty="0"/>
              <a:t>Result:</a:t>
            </a:r>
          </a:p>
        </p:txBody>
      </p:sp>
      <p:cxnSp>
        <p:nvCxnSpPr>
          <p:cNvPr id="20" name="Straight Connector 19"/>
          <p:cNvCxnSpPr/>
          <p:nvPr/>
        </p:nvCxnSpPr>
        <p:spPr>
          <a:xfrm>
            <a:off x="2244437" y="5528887"/>
            <a:ext cx="6691745"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151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anim calcmode="lin" valueType="num">
                                      <p:cBhvr>
                                        <p:cTn id="33" dur="500" fill="hold"/>
                                        <p:tgtEl>
                                          <p:spTgt spid="18"/>
                                        </p:tgtEl>
                                        <p:attrNameLst>
                                          <p:attrName>ppt_x</p:attrName>
                                        </p:attrNameLst>
                                      </p:cBhvr>
                                      <p:tavLst>
                                        <p:tav tm="0">
                                          <p:val>
                                            <p:strVal val="#ppt_x"/>
                                          </p:val>
                                        </p:tav>
                                        <p:tav tm="100000">
                                          <p:val>
                                            <p:strVal val="#ppt_x"/>
                                          </p:val>
                                        </p:tav>
                                      </p:tavLst>
                                    </p:anim>
                                    <p:anim calcmode="lin" valueType="num">
                                      <p:cBhvr>
                                        <p:cTn id="34" dur="5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strVal val="#ppt_x"/>
                                          </p:val>
                                        </p:tav>
                                        <p:tav tm="100000">
                                          <p:val>
                                            <p:strVal val="#ppt_x"/>
                                          </p:val>
                                        </p:tav>
                                      </p:tavLst>
                                    </p:anim>
                                    <p:anim calcmode="lin" valueType="num">
                                      <p:cBhvr>
                                        <p:cTn id="39" dur="5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a:t>
            </a:r>
          </a:p>
        </p:txBody>
      </p:sp>
      <p:sp>
        <p:nvSpPr>
          <p:cNvPr id="3" name="Slide Number Placeholder 2"/>
          <p:cNvSpPr>
            <a:spLocks noGrp="1"/>
          </p:cNvSpPr>
          <p:nvPr>
            <p:ph type="sldNum" sz="quarter" idx="12"/>
          </p:nvPr>
        </p:nvSpPr>
        <p:spPr>
          <a:xfrm>
            <a:off x="0" y="1256270"/>
            <a:ext cx="533400" cy="304800"/>
          </a:xfrm>
          <a:prstGeom prst="rect">
            <a:avLst/>
          </a:prstGeom>
        </p:spPr>
        <p:txBody>
          <a:bodyPr vert="horz" anchor="ctr" anchorCtr="0">
            <a:normAutofit fontScale="92500" lnSpcReduction="20000"/>
          </a:bodyPr>
          <a:lstStyle>
            <a:defPPr>
              <a:defRPr lang="en-US"/>
            </a:defPPr>
            <a:lvl1pPr marL="0" algn="ctr" defTabSz="914400" rtl="0" eaLnBrk="1" latinLnBrk="0" hangingPunct="1">
              <a:defRPr kumimoji="0"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31</a:t>
            </a:fld>
            <a:endParaRPr lang="en-US" dirty="0"/>
          </a:p>
        </p:txBody>
      </p:sp>
      <p:sp>
        <p:nvSpPr>
          <p:cNvPr id="4" name="Content Placeholder 3"/>
          <p:cNvSpPr>
            <a:spLocks noGrp="1"/>
          </p:cNvSpPr>
          <p:nvPr>
            <p:ph sz="quarter" idx="1"/>
          </p:nvPr>
        </p:nvSpPr>
        <p:spPr>
          <a:xfrm>
            <a:off x="304800" y="1035634"/>
            <a:ext cx="8329914" cy="2970975"/>
          </a:xfrm>
        </p:spPr>
        <p:txBody>
          <a:bodyPr/>
          <a:lstStyle/>
          <a:p>
            <a:r>
              <a:rPr lang="en-US" dirty="0"/>
              <a:t>Problem: need to break up large A and B classes</a:t>
            </a:r>
          </a:p>
          <a:p>
            <a:r>
              <a:rPr lang="en-US" dirty="0"/>
              <a:t>Solution: add another layer to the hierarchy</a:t>
            </a:r>
          </a:p>
          <a:p>
            <a:pPr lvl="1"/>
            <a:r>
              <a:rPr lang="en-US" dirty="0"/>
              <a:t>From the outside, appears to be a single network</a:t>
            </a:r>
          </a:p>
          <a:p>
            <a:pPr lvl="2"/>
            <a:r>
              <a:rPr lang="en-US" dirty="0"/>
              <a:t>Only 1 entry in routing tables</a:t>
            </a:r>
          </a:p>
          <a:p>
            <a:pPr lvl="1"/>
            <a:r>
              <a:rPr lang="en-US" dirty="0"/>
              <a:t>Internally, manage multiple </a:t>
            </a:r>
            <a:r>
              <a:rPr lang="en-US" dirty="0" err="1"/>
              <a:t>subnetworks</a:t>
            </a:r>
            <a:endParaRPr lang="en-US" dirty="0"/>
          </a:p>
          <a:p>
            <a:pPr lvl="2"/>
            <a:r>
              <a:rPr lang="en-US" dirty="0"/>
              <a:t>Split the address range using a </a:t>
            </a:r>
            <a:r>
              <a:rPr lang="en-US" dirty="0">
                <a:solidFill>
                  <a:schemeClr val="accent1"/>
                </a:solidFill>
              </a:rPr>
              <a:t>subnet mask</a:t>
            </a:r>
          </a:p>
        </p:txBody>
      </p:sp>
      <p:sp>
        <p:nvSpPr>
          <p:cNvPr id="5" name="Rectangle 4"/>
          <p:cNvSpPr/>
          <p:nvPr/>
        </p:nvSpPr>
        <p:spPr>
          <a:xfrm>
            <a:off x="5671616" y="4766949"/>
            <a:ext cx="296309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Host</a:t>
            </a:r>
          </a:p>
        </p:txBody>
      </p:sp>
      <p:sp>
        <p:nvSpPr>
          <p:cNvPr id="6" name="Rectangle 5"/>
          <p:cNvSpPr/>
          <p:nvPr/>
        </p:nvSpPr>
        <p:spPr>
          <a:xfrm>
            <a:off x="2955464" y="4766949"/>
            <a:ext cx="910500"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Ntwk</a:t>
            </a:r>
            <a:endParaRPr lang="en-US" sz="2400" dirty="0"/>
          </a:p>
        </p:txBody>
      </p:sp>
      <p:sp>
        <p:nvSpPr>
          <p:cNvPr id="7" name="Rectangle 6"/>
          <p:cNvSpPr/>
          <p:nvPr/>
        </p:nvSpPr>
        <p:spPr>
          <a:xfrm>
            <a:off x="2256964" y="4766949"/>
            <a:ext cx="688340"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Pfx</a:t>
            </a:r>
            <a:endParaRPr lang="en-US" sz="2400" dirty="0"/>
          </a:p>
        </p:txBody>
      </p:sp>
      <p:sp>
        <p:nvSpPr>
          <p:cNvPr id="8" name="Rectangle 7"/>
          <p:cNvSpPr/>
          <p:nvPr/>
        </p:nvSpPr>
        <p:spPr>
          <a:xfrm>
            <a:off x="3865964" y="4766949"/>
            <a:ext cx="1805652" cy="602901"/>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Subnet</a:t>
            </a:r>
          </a:p>
        </p:txBody>
      </p:sp>
      <p:sp>
        <p:nvSpPr>
          <p:cNvPr id="9" name="TextBox 8"/>
          <p:cNvSpPr txBox="1"/>
          <p:nvPr/>
        </p:nvSpPr>
        <p:spPr>
          <a:xfrm>
            <a:off x="2268659" y="5406056"/>
            <a:ext cx="6494727" cy="523220"/>
          </a:xfrm>
          <a:prstGeom prst="rect">
            <a:avLst/>
          </a:prstGeom>
          <a:noFill/>
        </p:spPr>
        <p:txBody>
          <a:bodyPr wrap="none" rtlCol="0">
            <a:spAutoFit/>
          </a:bodyPr>
          <a:lstStyle/>
          <a:p>
            <a:r>
              <a:rPr lang="en-US" sz="2800" dirty="0"/>
              <a:t>11111111 11111111 11000000 00000000</a:t>
            </a:r>
          </a:p>
        </p:txBody>
      </p:sp>
      <p:sp>
        <p:nvSpPr>
          <p:cNvPr id="10" name="TextBox 9"/>
          <p:cNvSpPr txBox="1"/>
          <p:nvPr/>
        </p:nvSpPr>
        <p:spPr>
          <a:xfrm>
            <a:off x="150466" y="5436833"/>
            <a:ext cx="2066591" cy="461665"/>
          </a:xfrm>
          <a:prstGeom prst="rect">
            <a:avLst/>
          </a:prstGeom>
          <a:noFill/>
        </p:spPr>
        <p:txBody>
          <a:bodyPr wrap="none" rtlCol="0">
            <a:spAutoFit/>
          </a:bodyPr>
          <a:lstStyle/>
          <a:p>
            <a:r>
              <a:rPr lang="en-US" sz="2400" dirty="0"/>
              <a:t>Subnet Mask:</a:t>
            </a:r>
          </a:p>
        </p:txBody>
      </p:sp>
    </p:spTree>
    <p:extLst>
      <p:ext uri="{BB962C8B-B14F-4D97-AF65-F5344CB8AC3E}">
        <p14:creationId xmlns:p14="http://schemas.microsoft.com/office/powerpoint/2010/main" val="8946915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Example</a:t>
            </a:r>
          </a:p>
        </p:txBody>
      </p:sp>
      <p:sp>
        <p:nvSpPr>
          <p:cNvPr id="3" name="Slide Number Placeholder 2"/>
          <p:cNvSpPr>
            <a:spLocks noGrp="1"/>
          </p:cNvSpPr>
          <p:nvPr>
            <p:ph type="sldNum" sz="quarter" idx="12"/>
          </p:nvPr>
        </p:nvSpPr>
        <p:spPr>
          <a:xfrm>
            <a:off x="0" y="1256270"/>
            <a:ext cx="533400" cy="304800"/>
          </a:xfrm>
          <a:prstGeom prst="rect">
            <a:avLst/>
          </a:prstGeom>
        </p:spPr>
        <p:txBody>
          <a:bodyPr vert="horz" anchor="ctr" anchorCtr="0">
            <a:normAutofit fontScale="92500" lnSpcReduction="20000"/>
          </a:bodyPr>
          <a:lstStyle>
            <a:defPPr>
              <a:defRPr lang="en-US"/>
            </a:defPPr>
            <a:lvl1pPr marL="0" algn="ctr" defTabSz="914400" rtl="0" eaLnBrk="1" latinLnBrk="0" hangingPunct="1">
              <a:defRPr kumimoji="0"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32</a:t>
            </a:fld>
            <a:endParaRPr lang="en-US" dirty="0"/>
          </a:p>
        </p:txBody>
      </p:sp>
      <p:sp>
        <p:nvSpPr>
          <p:cNvPr id="4" name="Content Placeholder 3"/>
          <p:cNvSpPr>
            <a:spLocks noGrp="1"/>
          </p:cNvSpPr>
          <p:nvPr>
            <p:ph sz="quarter" idx="1"/>
          </p:nvPr>
        </p:nvSpPr>
        <p:spPr>
          <a:xfrm>
            <a:off x="152400" y="1600200"/>
            <a:ext cx="8839200" cy="598990"/>
          </a:xfrm>
        </p:spPr>
        <p:txBody>
          <a:bodyPr/>
          <a:lstStyle/>
          <a:p>
            <a:r>
              <a:rPr lang="en-US" dirty="0"/>
              <a:t>Extract network:</a:t>
            </a:r>
          </a:p>
        </p:txBody>
      </p:sp>
      <p:sp>
        <p:nvSpPr>
          <p:cNvPr id="5" name="Content Placeholder 3"/>
          <p:cNvSpPr txBox="1">
            <a:spLocks/>
          </p:cNvSpPr>
          <p:nvPr/>
        </p:nvSpPr>
        <p:spPr>
          <a:xfrm>
            <a:off x="154325" y="4021300"/>
            <a:ext cx="8839200" cy="59899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Extract host:</a:t>
            </a:r>
          </a:p>
        </p:txBody>
      </p:sp>
      <p:sp>
        <p:nvSpPr>
          <p:cNvPr id="6" name="TextBox 5"/>
          <p:cNvSpPr txBox="1"/>
          <p:nvPr/>
        </p:nvSpPr>
        <p:spPr>
          <a:xfrm>
            <a:off x="2453592" y="2203683"/>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10110101 11011101 01010100 01110010</a:t>
            </a:r>
          </a:p>
        </p:txBody>
      </p:sp>
      <p:sp>
        <p:nvSpPr>
          <p:cNvPr id="7" name="TextBox 6"/>
          <p:cNvSpPr txBox="1"/>
          <p:nvPr/>
        </p:nvSpPr>
        <p:spPr>
          <a:xfrm>
            <a:off x="206363" y="2203683"/>
            <a:ext cx="1752275" cy="461665"/>
          </a:xfrm>
          <a:prstGeom prst="rect">
            <a:avLst/>
          </a:prstGeom>
          <a:noFill/>
        </p:spPr>
        <p:txBody>
          <a:bodyPr wrap="none" rtlCol="0">
            <a:spAutoFit/>
          </a:bodyPr>
          <a:lstStyle/>
          <a:p>
            <a:pPr algn="r"/>
            <a:r>
              <a:rPr lang="en-US" sz="2400" dirty="0"/>
              <a:t>IP Address:</a:t>
            </a:r>
          </a:p>
        </p:txBody>
      </p:sp>
      <p:sp>
        <p:nvSpPr>
          <p:cNvPr id="8" name="TextBox 7"/>
          <p:cNvSpPr txBox="1"/>
          <p:nvPr/>
        </p:nvSpPr>
        <p:spPr>
          <a:xfrm>
            <a:off x="1948247" y="2670711"/>
            <a:ext cx="7075887" cy="461665"/>
          </a:xfrm>
          <a:prstGeom prst="rect">
            <a:avLst/>
          </a:prstGeom>
          <a:noFill/>
        </p:spPr>
        <p:txBody>
          <a:bodyPr wrap="square" rtlCol="0">
            <a:spAutoFit/>
          </a:bodyPr>
          <a:lstStyle/>
          <a:p>
            <a:pPr algn="r"/>
            <a:r>
              <a:rPr lang="en-US" sz="2400" dirty="0">
                <a:latin typeface="Lucida Sans Unicode" pitchFamily="34" charset="0"/>
                <a:cs typeface="Lucida Sans Unicode" pitchFamily="34" charset="0"/>
              </a:rPr>
              <a:t>&amp; 11111111 11111111 11000000 00000000</a:t>
            </a:r>
          </a:p>
        </p:txBody>
      </p:sp>
      <p:sp>
        <p:nvSpPr>
          <p:cNvPr id="9" name="TextBox 8"/>
          <p:cNvSpPr txBox="1"/>
          <p:nvPr/>
        </p:nvSpPr>
        <p:spPr>
          <a:xfrm>
            <a:off x="-107953" y="2670711"/>
            <a:ext cx="2066591" cy="461665"/>
          </a:xfrm>
          <a:prstGeom prst="rect">
            <a:avLst/>
          </a:prstGeom>
          <a:noFill/>
        </p:spPr>
        <p:txBody>
          <a:bodyPr wrap="none" rtlCol="0">
            <a:spAutoFit/>
          </a:bodyPr>
          <a:lstStyle/>
          <a:p>
            <a:pPr algn="r"/>
            <a:r>
              <a:rPr lang="en-US" sz="2400" dirty="0"/>
              <a:t>Subnet Mask:</a:t>
            </a:r>
          </a:p>
        </p:txBody>
      </p:sp>
      <p:sp>
        <p:nvSpPr>
          <p:cNvPr id="10" name="TextBox 9"/>
          <p:cNvSpPr txBox="1"/>
          <p:nvPr/>
        </p:nvSpPr>
        <p:spPr>
          <a:xfrm>
            <a:off x="2453592" y="3148130"/>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10110101 11011101 01000000 00000000</a:t>
            </a:r>
          </a:p>
        </p:txBody>
      </p:sp>
      <p:sp>
        <p:nvSpPr>
          <p:cNvPr id="11" name="TextBox 10"/>
          <p:cNvSpPr txBox="1"/>
          <p:nvPr/>
        </p:nvSpPr>
        <p:spPr>
          <a:xfrm>
            <a:off x="815376" y="3148130"/>
            <a:ext cx="1143262" cy="461665"/>
          </a:xfrm>
          <a:prstGeom prst="rect">
            <a:avLst/>
          </a:prstGeom>
          <a:noFill/>
        </p:spPr>
        <p:txBody>
          <a:bodyPr wrap="none" rtlCol="0">
            <a:spAutoFit/>
          </a:bodyPr>
          <a:lstStyle/>
          <a:p>
            <a:pPr algn="r"/>
            <a:r>
              <a:rPr lang="en-US" sz="2400" dirty="0"/>
              <a:t>Result:</a:t>
            </a:r>
          </a:p>
        </p:txBody>
      </p:sp>
      <p:cxnSp>
        <p:nvCxnSpPr>
          <p:cNvPr id="13" name="Straight Connector 12"/>
          <p:cNvCxnSpPr/>
          <p:nvPr/>
        </p:nvCxnSpPr>
        <p:spPr>
          <a:xfrm>
            <a:off x="2223655" y="3111594"/>
            <a:ext cx="6691745"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74374" y="4620976"/>
            <a:ext cx="6684843"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10110101 11011101 01010100 01110010</a:t>
            </a:r>
          </a:p>
        </p:txBody>
      </p:sp>
      <p:sp>
        <p:nvSpPr>
          <p:cNvPr id="15" name="TextBox 14"/>
          <p:cNvSpPr txBox="1"/>
          <p:nvPr/>
        </p:nvSpPr>
        <p:spPr>
          <a:xfrm>
            <a:off x="206363" y="4620976"/>
            <a:ext cx="1752275" cy="461665"/>
          </a:xfrm>
          <a:prstGeom prst="rect">
            <a:avLst/>
          </a:prstGeom>
          <a:noFill/>
        </p:spPr>
        <p:txBody>
          <a:bodyPr wrap="none" rtlCol="0">
            <a:spAutoFit/>
          </a:bodyPr>
          <a:lstStyle/>
          <a:p>
            <a:pPr algn="r"/>
            <a:r>
              <a:rPr lang="en-US" sz="2400" dirty="0"/>
              <a:t>IP Address:</a:t>
            </a:r>
          </a:p>
        </p:txBody>
      </p:sp>
      <p:sp>
        <p:nvSpPr>
          <p:cNvPr id="16" name="TextBox 15"/>
          <p:cNvSpPr txBox="1"/>
          <p:nvPr/>
        </p:nvSpPr>
        <p:spPr>
          <a:xfrm>
            <a:off x="1704110" y="5088004"/>
            <a:ext cx="7434326" cy="461665"/>
          </a:xfrm>
          <a:prstGeom prst="rect">
            <a:avLst/>
          </a:prstGeom>
          <a:noFill/>
        </p:spPr>
        <p:txBody>
          <a:bodyPr wrap="square" rtlCol="0">
            <a:spAutoFit/>
          </a:bodyPr>
          <a:lstStyle/>
          <a:p>
            <a:pPr algn="r"/>
            <a:r>
              <a:rPr lang="en-US" sz="2400" dirty="0">
                <a:latin typeface="Lucida Sans Unicode" pitchFamily="34" charset="0"/>
                <a:cs typeface="Lucida Sans Unicode" pitchFamily="34" charset="0"/>
              </a:rPr>
              <a:t>&amp; ~(11111111 11111111 11000000 00000000)</a:t>
            </a:r>
          </a:p>
        </p:txBody>
      </p:sp>
      <p:sp>
        <p:nvSpPr>
          <p:cNvPr id="17" name="TextBox 16"/>
          <p:cNvSpPr txBox="1"/>
          <p:nvPr/>
        </p:nvSpPr>
        <p:spPr>
          <a:xfrm>
            <a:off x="-107953" y="5088004"/>
            <a:ext cx="2066591" cy="461665"/>
          </a:xfrm>
          <a:prstGeom prst="rect">
            <a:avLst/>
          </a:prstGeom>
          <a:noFill/>
        </p:spPr>
        <p:txBody>
          <a:bodyPr wrap="none" rtlCol="0">
            <a:spAutoFit/>
          </a:bodyPr>
          <a:lstStyle/>
          <a:p>
            <a:pPr algn="r"/>
            <a:r>
              <a:rPr lang="en-US" sz="2400" dirty="0"/>
              <a:t>Subnet Mask:</a:t>
            </a:r>
          </a:p>
        </p:txBody>
      </p:sp>
      <p:sp>
        <p:nvSpPr>
          <p:cNvPr id="18" name="TextBox 17"/>
          <p:cNvSpPr txBox="1"/>
          <p:nvPr/>
        </p:nvSpPr>
        <p:spPr>
          <a:xfrm>
            <a:off x="2474374" y="5565423"/>
            <a:ext cx="6878806" cy="461665"/>
          </a:xfrm>
          <a:prstGeom prst="rect">
            <a:avLst/>
          </a:prstGeom>
          <a:noFill/>
        </p:spPr>
        <p:txBody>
          <a:bodyPr wrap="none" rtlCol="0">
            <a:spAutoFit/>
          </a:bodyPr>
          <a:lstStyle/>
          <a:p>
            <a:r>
              <a:rPr lang="en-US" sz="2400" dirty="0">
                <a:latin typeface="Lucida Sans Unicode" pitchFamily="34" charset="0"/>
                <a:cs typeface="Lucida Sans Unicode" pitchFamily="34" charset="0"/>
              </a:rPr>
              <a:t>00000000 00000000 00010100 01110010</a:t>
            </a:r>
          </a:p>
        </p:txBody>
      </p:sp>
      <p:sp>
        <p:nvSpPr>
          <p:cNvPr id="19" name="TextBox 18"/>
          <p:cNvSpPr txBox="1"/>
          <p:nvPr/>
        </p:nvSpPr>
        <p:spPr>
          <a:xfrm>
            <a:off x="815376" y="5565423"/>
            <a:ext cx="1143262" cy="461665"/>
          </a:xfrm>
          <a:prstGeom prst="rect">
            <a:avLst/>
          </a:prstGeom>
          <a:noFill/>
        </p:spPr>
        <p:txBody>
          <a:bodyPr wrap="none" rtlCol="0">
            <a:spAutoFit/>
          </a:bodyPr>
          <a:lstStyle/>
          <a:p>
            <a:pPr algn="r"/>
            <a:r>
              <a:rPr lang="en-US" sz="2400" dirty="0"/>
              <a:t>Result:</a:t>
            </a:r>
          </a:p>
        </p:txBody>
      </p:sp>
      <p:cxnSp>
        <p:nvCxnSpPr>
          <p:cNvPr id="20" name="Straight Connector 19"/>
          <p:cNvCxnSpPr/>
          <p:nvPr/>
        </p:nvCxnSpPr>
        <p:spPr>
          <a:xfrm>
            <a:off x="2244437" y="5528887"/>
            <a:ext cx="6691745"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33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anim calcmode="lin" valueType="num">
                                      <p:cBhvr>
                                        <p:cTn id="33" dur="500" fill="hold"/>
                                        <p:tgtEl>
                                          <p:spTgt spid="18"/>
                                        </p:tgtEl>
                                        <p:attrNameLst>
                                          <p:attrName>ppt_x</p:attrName>
                                        </p:attrNameLst>
                                      </p:cBhvr>
                                      <p:tavLst>
                                        <p:tav tm="0">
                                          <p:val>
                                            <p:strVal val="#ppt_x"/>
                                          </p:val>
                                        </p:tav>
                                        <p:tav tm="100000">
                                          <p:val>
                                            <p:strVal val="#ppt_x"/>
                                          </p:val>
                                        </p:tav>
                                      </p:tavLst>
                                    </p:anim>
                                    <p:anim calcmode="lin" valueType="num">
                                      <p:cBhvr>
                                        <p:cTn id="34" dur="5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strVal val="#ppt_x"/>
                                          </p:val>
                                        </p:tav>
                                        <p:tav tm="100000">
                                          <p:val>
                                            <p:strVal val="#ppt_x"/>
                                          </p:val>
                                        </p:tav>
                                      </p:tavLst>
                                    </p:anim>
                                    <p:anim calcmode="lin" valueType="num">
                                      <p:cBhvr>
                                        <p:cTn id="39" dur="5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Classless Inter-Domain Routing(CIDR)</a:t>
            </a:r>
          </a:p>
        </p:txBody>
      </p:sp>
      <p:sp>
        <p:nvSpPr>
          <p:cNvPr id="3" name="Content Placeholder 2"/>
          <p:cNvSpPr>
            <a:spLocks noGrp="1"/>
          </p:cNvSpPr>
          <p:nvPr>
            <p:ph idx="1"/>
          </p:nvPr>
        </p:nvSpPr>
        <p:spPr/>
        <p:txBody>
          <a:bodyPr>
            <a:normAutofit lnSpcReduction="10000"/>
          </a:bodyPr>
          <a:lstStyle/>
          <a:p>
            <a:pPr algn="just"/>
            <a:r>
              <a:rPr lang="en-US"/>
              <a:t>CIDR is a slash notation of subnet mask. CIDR tells us number of on bits in a network address.</a:t>
            </a:r>
            <a:endParaRPr lang="en-IN"/>
          </a:p>
          <a:p>
            <a:pPr lvl="0" algn="just"/>
            <a:endParaRPr lang="en-IN"/>
          </a:p>
          <a:p>
            <a:pPr lvl="0" algn="just"/>
            <a:endParaRPr lang="en-IN"/>
          </a:p>
          <a:p>
            <a:pPr marL="0" lvl="0" indent="0" algn="just">
              <a:buNone/>
            </a:pPr>
            <a:endParaRPr lang="en-IN"/>
          </a:p>
          <a:p>
            <a:pPr algn="just"/>
            <a:endParaRPr lang="en-IN"/>
          </a:p>
          <a:p>
            <a:pPr algn="just"/>
            <a:r>
              <a:rPr lang="en-IN"/>
              <a:t>A single IP address can be used to designate many unique IP addresses with CIDR. </a:t>
            </a:r>
            <a:endParaRPr lang="en-GB"/>
          </a:p>
          <a:p>
            <a:pPr lvl="0" algn="just"/>
            <a:r>
              <a:rPr lang="en-IN"/>
              <a:t>A CIDR IP address looks like a normal IP address except that it ends with a slash followed by a number, called the </a:t>
            </a:r>
            <a:r>
              <a:rPr lang="en-IN">
                <a:solidFill>
                  <a:srgbClr val="FF0000"/>
                </a:solidFill>
              </a:rPr>
              <a:t>IP network prefix</a:t>
            </a:r>
            <a:r>
              <a:rPr lang="en-IN"/>
              <a:t>. </a:t>
            </a:r>
          </a:p>
          <a:p>
            <a:pPr lvl="0" algn="just"/>
            <a:r>
              <a:rPr lang="en-IN"/>
              <a:t>CIDR addresses reduce the size of routing tables and make more IP addresses available within organizations.</a:t>
            </a:r>
            <a:endParaRPr lang="en-GB"/>
          </a:p>
          <a:p>
            <a:endParaRPr lang="en-US"/>
          </a:p>
        </p:txBody>
      </p:sp>
      <p:sp>
        <p:nvSpPr>
          <p:cNvPr id="12" name="Text Box 5"/>
          <p:cNvSpPr txBox="1">
            <a:spLocks noChangeArrowheads="1"/>
          </p:cNvSpPr>
          <p:nvPr/>
        </p:nvSpPr>
        <p:spPr bwMode="auto">
          <a:xfrm>
            <a:off x="1447800" y="2462213"/>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a:solidFill>
                  <a:srgbClr val="FF0000"/>
                </a:solidFill>
                <a:latin typeface="Arial"/>
              </a:rPr>
              <a:t>11001000  00010111  0001000</a:t>
            </a:r>
            <a:r>
              <a:rPr lang="en-US" altLang="en-US" sz="2400">
                <a:solidFill>
                  <a:srgbClr val="000000"/>
                </a:solidFill>
                <a:latin typeface="Arial"/>
              </a:rPr>
              <a:t>0  00000000</a:t>
            </a:r>
            <a:endParaRPr lang="en-US" altLang="en-US" sz="2400">
              <a:solidFill>
                <a:srgbClr val="000000"/>
              </a:solidFill>
              <a:latin typeface="Times New Roman" charset="0"/>
            </a:endParaRPr>
          </a:p>
        </p:txBody>
      </p:sp>
      <p:sp>
        <p:nvSpPr>
          <p:cNvPr id="13" name="Text Box 6"/>
          <p:cNvSpPr txBox="1">
            <a:spLocks noChangeArrowheads="1"/>
          </p:cNvSpPr>
          <p:nvPr/>
        </p:nvSpPr>
        <p:spPr bwMode="auto">
          <a:xfrm>
            <a:off x="3109913" y="19177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a:solidFill>
                  <a:srgbClr val="000099"/>
                </a:solidFill>
                <a:latin typeface="Arial"/>
              </a:rPr>
              <a:t>subnet</a:t>
            </a:r>
          </a:p>
          <a:p>
            <a:pPr algn="ctr" eaLnBrk="0" fontAlgn="base" hangingPunct="0">
              <a:lnSpc>
                <a:spcPct val="100000"/>
              </a:lnSpc>
              <a:spcBef>
                <a:spcPct val="0"/>
              </a:spcBef>
              <a:spcAft>
                <a:spcPct val="0"/>
              </a:spcAft>
              <a:buClrTx/>
              <a:buSzTx/>
              <a:buFontTx/>
              <a:buNone/>
            </a:pPr>
            <a:r>
              <a:rPr lang="en-US" altLang="en-US" sz="1800">
                <a:solidFill>
                  <a:srgbClr val="000099"/>
                </a:solidFill>
                <a:latin typeface="Arial"/>
              </a:rPr>
              <a:t>part</a:t>
            </a:r>
          </a:p>
        </p:txBody>
      </p:sp>
      <p:sp>
        <p:nvSpPr>
          <p:cNvPr id="14" name="Text Box 7"/>
          <p:cNvSpPr txBox="1">
            <a:spLocks noChangeArrowheads="1"/>
          </p:cNvSpPr>
          <p:nvPr/>
        </p:nvSpPr>
        <p:spPr bwMode="auto">
          <a:xfrm>
            <a:off x="6389688" y="1881188"/>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a:solidFill>
                  <a:srgbClr val="000000"/>
                </a:solidFill>
                <a:latin typeface="Arial"/>
              </a:rPr>
              <a:t>host</a:t>
            </a:r>
          </a:p>
          <a:p>
            <a:pPr algn="ctr" eaLnBrk="0" fontAlgn="base" hangingPunct="0">
              <a:lnSpc>
                <a:spcPct val="100000"/>
              </a:lnSpc>
              <a:spcBef>
                <a:spcPct val="0"/>
              </a:spcBef>
              <a:spcAft>
                <a:spcPct val="0"/>
              </a:spcAft>
              <a:buClrTx/>
              <a:buSzTx/>
              <a:buFontTx/>
              <a:buNone/>
            </a:pPr>
            <a:r>
              <a:rPr lang="en-US" altLang="en-US" sz="1800">
                <a:solidFill>
                  <a:srgbClr val="000000"/>
                </a:solidFill>
                <a:latin typeface="Arial"/>
              </a:rPr>
              <a:t>part</a:t>
            </a:r>
          </a:p>
        </p:txBody>
      </p:sp>
      <p:sp>
        <p:nvSpPr>
          <p:cNvPr id="15" name="Line 8"/>
          <p:cNvSpPr>
            <a:spLocks noChangeShapeType="1"/>
          </p:cNvSpPr>
          <p:nvPr/>
        </p:nvSpPr>
        <p:spPr bwMode="auto">
          <a:xfrm>
            <a:off x="4116388" y="2227263"/>
            <a:ext cx="1620837" cy="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6" name="Line 11"/>
          <p:cNvSpPr>
            <a:spLocks noChangeShapeType="1"/>
          </p:cNvSpPr>
          <p:nvPr/>
        </p:nvSpPr>
        <p:spPr bwMode="auto">
          <a:xfrm flipV="1">
            <a:off x="6907213" y="2216150"/>
            <a:ext cx="595312"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
        <p:nvSpPr>
          <p:cNvPr id="17" name="Text Box 12"/>
          <p:cNvSpPr txBox="1">
            <a:spLocks noChangeArrowheads="1"/>
          </p:cNvSpPr>
          <p:nvPr/>
        </p:nvSpPr>
        <p:spPr bwMode="auto">
          <a:xfrm>
            <a:off x="3384550" y="30480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a:solidFill>
                  <a:srgbClr val="000000"/>
                </a:solidFill>
                <a:latin typeface="Arial"/>
              </a:rPr>
              <a:t>200.23.16.0/23</a:t>
            </a:r>
            <a:endParaRPr lang="en-US" altLang="en-US" sz="1800">
              <a:solidFill>
                <a:srgbClr val="000000"/>
              </a:solidFill>
              <a:latin typeface="Arial"/>
            </a:endParaRPr>
          </a:p>
        </p:txBody>
      </p:sp>
      <p:sp>
        <p:nvSpPr>
          <p:cNvPr id="18" name="Line 14"/>
          <p:cNvSpPr>
            <a:spLocks noChangeShapeType="1"/>
          </p:cNvSpPr>
          <p:nvPr/>
        </p:nvSpPr>
        <p:spPr bwMode="auto">
          <a:xfrm flipH="1">
            <a:off x="1517650" y="2217738"/>
            <a:ext cx="1438275" cy="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a:ea typeface="ＭＳ Ｐゴシック" charset="-128"/>
            </a:endParaRPr>
          </a:p>
        </p:txBody>
      </p:sp>
      <p:sp>
        <p:nvSpPr>
          <p:cNvPr id="19" name="Line 15"/>
          <p:cNvSpPr>
            <a:spLocks noChangeShapeType="1"/>
          </p:cNvSpPr>
          <p:nvPr/>
        </p:nvSpPr>
        <p:spPr bwMode="auto">
          <a:xfrm flipH="1">
            <a:off x="5776913" y="2228850"/>
            <a:ext cx="647700"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a:ea typeface="ＭＳ Ｐゴシック" charset="-128"/>
            </a:endParaRPr>
          </a:p>
        </p:txBody>
      </p:sp>
    </p:spTree>
    <p:extLst>
      <p:ext uri="{BB962C8B-B14F-4D97-AF65-F5344CB8AC3E}">
        <p14:creationId xmlns:p14="http://schemas.microsoft.com/office/powerpoint/2010/main" val="3943075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p:bldP spid="18"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Subnetting</a:t>
            </a:r>
            <a:endParaRPr lang="en-US"/>
          </a:p>
        </p:txBody>
      </p:sp>
      <p:sp>
        <p:nvSpPr>
          <p:cNvPr id="3" name="Content Placeholder 2"/>
          <p:cNvSpPr>
            <a:spLocks noGrp="1"/>
          </p:cNvSpPr>
          <p:nvPr>
            <p:ph idx="1"/>
          </p:nvPr>
        </p:nvSpPr>
        <p:spPr/>
        <p:txBody>
          <a:bodyPr/>
          <a:lstStyle/>
          <a:p>
            <a:pPr algn="just"/>
            <a:r>
              <a:rPr lang="en-US" dirty="0"/>
              <a:t>Subnetting take places when we extend the default subnet mask.</a:t>
            </a:r>
          </a:p>
          <a:p>
            <a:pPr algn="just"/>
            <a:r>
              <a:rPr lang="en-US" dirty="0"/>
              <a:t>We cannot perform subnetting with default subnet mask and every classes have default subnet mask.</a:t>
            </a:r>
          </a:p>
          <a:p>
            <a:pPr algn="just"/>
            <a:r>
              <a:rPr lang="en-US" dirty="0"/>
              <a:t>Now find the host bits borrowed to create subnets and convert them in decimal.</a:t>
            </a:r>
          </a:p>
          <a:p>
            <a:pPr algn="just"/>
            <a:r>
              <a:rPr lang="en-US" dirty="0"/>
              <a:t>For example find the subnet mask of address 188.25.45.48/20 ?</a:t>
            </a:r>
          </a:p>
          <a:p>
            <a:pPr marL="914400" lvl="1" indent="-457200" algn="just">
              <a:buFont typeface="+mj-lt"/>
              <a:buAutoNum type="arabicPeriod"/>
            </a:pPr>
            <a:r>
              <a:rPr lang="en-US" dirty="0"/>
              <a:t>Class B, Default Subnet mask: 255.255.0.0</a:t>
            </a:r>
          </a:p>
          <a:p>
            <a:pPr marL="914400" lvl="1" indent="-457200" algn="just">
              <a:buFont typeface="+mj-lt"/>
              <a:buAutoNum type="arabicPeriod"/>
            </a:pPr>
            <a:r>
              <a:rPr lang="en-US" dirty="0"/>
              <a:t>Borrowed 4 bit from host part so mask is now:</a:t>
            </a:r>
          </a:p>
          <a:p>
            <a:pPr marL="457200" lvl="1" indent="0" algn="just">
              <a:buNone/>
            </a:pPr>
            <a:r>
              <a:rPr lang="en-US" dirty="0"/>
              <a:t>	</a:t>
            </a:r>
            <a:r>
              <a:rPr lang="en-US" dirty="0">
                <a:solidFill>
                  <a:srgbClr val="FF0000"/>
                </a:solidFill>
              </a:rPr>
              <a:t>11111111 11111111 </a:t>
            </a:r>
            <a:r>
              <a:rPr lang="en-US" dirty="0">
                <a:solidFill>
                  <a:srgbClr val="0070C0"/>
                </a:solidFill>
              </a:rPr>
              <a:t>1111</a:t>
            </a:r>
            <a:r>
              <a:rPr lang="en-US" dirty="0"/>
              <a:t>0000 00000000</a:t>
            </a:r>
          </a:p>
          <a:p>
            <a:pPr marL="914400" lvl="2" indent="0" algn="just">
              <a:buNone/>
            </a:pPr>
            <a:r>
              <a:rPr lang="en-US" dirty="0"/>
              <a:t>     255                255              240                 0</a:t>
            </a:r>
          </a:p>
        </p:txBody>
      </p:sp>
    </p:spTree>
    <p:extLst>
      <p:ext uri="{BB962C8B-B14F-4D97-AF65-F5344CB8AC3E}">
        <p14:creationId xmlns:p14="http://schemas.microsoft.com/office/powerpoint/2010/main" val="3585520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nodeType="clickPar">
                      <p:stCondLst>
                        <p:cond delay="indefinite"/>
                      </p:stCondLst>
                      <p:childTnLst>
                        <p:par>
                          <p:cTn id="33" fill="hold" nodeType="after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How many subnets from given subnet mask?</a:t>
            </a:r>
          </a:p>
        </p:txBody>
      </p:sp>
      <p:sp>
        <p:nvSpPr>
          <p:cNvPr id="3" name="Content Placeholder 2"/>
          <p:cNvSpPr>
            <a:spLocks noGrp="1"/>
          </p:cNvSpPr>
          <p:nvPr>
            <p:ph idx="1"/>
          </p:nvPr>
        </p:nvSpPr>
        <p:spPr/>
        <p:txBody>
          <a:bodyPr/>
          <a:lstStyle/>
          <a:p>
            <a:pPr algn="just"/>
            <a:r>
              <a:rPr lang="en-US" dirty="0"/>
              <a:t>To calculate the number of subnets provided by given subnet mask we use </a:t>
            </a:r>
            <a:r>
              <a:rPr lang="en-US" dirty="0">
                <a:solidFill>
                  <a:srgbClr val="FF0000"/>
                </a:solidFill>
              </a:rPr>
              <a:t>2</a:t>
            </a:r>
            <a:r>
              <a:rPr lang="en-US" baseline="30000" dirty="0">
                <a:solidFill>
                  <a:srgbClr val="FF0000"/>
                </a:solidFill>
              </a:rPr>
              <a:t>N</a:t>
            </a:r>
            <a:r>
              <a:rPr lang="en-US" dirty="0"/>
              <a:t> , </a:t>
            </a:r>
            <a:r>
              <a:rPr lang="en-US" dirty="0">
                <a:solidFill>
                  <a:srgbClr val="FF0000"/>
                </a:solidFill>
              </a:rPr>
              <a:t>where N = number of bits borrowed from host bits to create subnets. </a:t>
            </a:r>
          </a:p>
          <a:p>
            <a:pPr algn="just"/>
            <a:r>
              <a:rPr lang="en-US" dirty="0"/>
              <a:t>For example in 192.168.1.0/27, N is 3. </a:t>
            </a:r>
          </a:p>
          <a:p>
            <a:pPr algn="just"/>
            <a:r>
              <a:rPr lang="en-US" dirty="0"/>
              <a:t>By looking at address we can determined that this address is belong to class C and default subnet mask 255.255.255.0 [/24 in CIDR]. </a:t>
            </a:r>
          </a:p>
          <a:p>
            <a:pPr algn="just"/>
            <a:r>
              <a:rPr lang="en-US" dirty="0"/>
              <a:t>In given address we borrowed 27 - 24 = 3 host bits to create subnets. </a:t>
            </a:r>
          </a:p>
          <a:p>
            <a:pPr algn="just"/>
            <a:r>
              <a:rPr lang="en-US" dirty="0"/>
              <a:t>Now 2</a:t>
            </a:r>
            <a:r>
              <a:rPr lang="en-US" baseline="30000" dirty="0"/>
              <a:t>3</a:t>
            </a:r>
            <a:r>
              <a:rPr lang="en-US" dirty="0"/>
              <a:t> = 8, so our answer is 8 (number of subnets ).</a:t>
            </a:r>
          </a:p>
          <a:p>
            <a:endParaRPr lang="en-US" dirty="0"/>
          </a:p>
        </p:txBody>
      </p:sp>
    </p:spTree>
    <p:extLst>
      <p:ext uri="{BB962C8B-B14F-4D97-AF65-F5344CB8AC3E}">
        <p14:creationId xmlns:p14="http://schemas.microsoft.com/office/powerpoint/2010/main" val="30281825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are the total hosts?</a:t>
            </a:r>
          </a:p>
        </p:txBody>
      </p:sp>
      <p:sp>
        <p:nvSpPr>
          <p:cNvPr id="3" name="Content Placeholder 2"/>
          <p:cNvSpPr>
            <a:spLocks noGrp="1"/>
          </p:cNvSpPr>
          <p:nvPr>
            <p:ph idx="1"/>
          </p:nvPr>
        </p:nvSpPr>
        <p:spPr/>
        <p:txBody>
          <a:bodyPr/>
          <a:lstStyle/>
          <a:p>
            <a:r>
              <a:rPr lang="en-US"/>
              <a:t>Total hosts are the hosts available per subnet</a:t>
            </a:r>
          </a:p>
          <a:p>
            <a:r>
              <a:rPr lang="en-US"/>
              <a:t>To calculate total hosts use formula </a:t>
            </a:r>
            <a:r>
              <a:rPr lang="en-US">
                <a:solidFill>
                  <a:srgbClr val="FF0000"/>
                </a:solidFill>
              </a:rPr>
              <a:t>2</a:t>
            </a:r>
            <a:r>
              <a:rPr lang="en-US" baseline="30000">
                <a:solidFill>
                  <a:srgbClr val="FF0000"/>
                </a:solidFill>
              </a:rPr>
              <a:t>H</a:t>
            </a:r>
            <a:r>
              <a:rPr lang="en-US"/>
              <a:t> = Total hosts</a:t>
            </a:r>
          </a:p>
          <a:p>
            <a:r>
              <a:rPr lang="en-US"/>
              <a:t>H is the number of host bits </a:t>
            </a:r>
          </a:p>
          <a:p>
            <a:r>
              <a:rPr lang="en-US"/>
              <a:t>For example in address 192.168.1.0/26 </a:t>
            </a:r>
          </a:p>
          <a:p>
            <a:r>
              <a:rPr lang="en-US"/>
              <a:t>We have 32 - 26 </a:t>
            </a:r>
          </a:p>
          <a:p>
            <a:pPr marL="914400" lvl="1" indent="-457200">
              <a:buFont typeface="+mj-lt"/>
              <a:buAutoNum type="arabicPeriod"/>
            </a:pPr>
            <a:r>
              <a:rPr lang="en-US"/>
              <a:t>[Total bits in IP address - Bits consumed by network address] = 6</a:t>
            </a:r>
          </a:p>
          <a:p>
            <a:pPr marL="914400" lvl="1" indent="-457200">
              <a:buFont typeface="+mj-lt"/>
              <a:buAutoNum type="arabicPeriod"/>
            </a:pPr>
            <a:r>
              <a:rPr lang="en-US"/>
              <a:t>Total hosts per subnet would be 2</a:t>
            </a:r>
            <a:r>
              <a:rPr lang="en-US" baseline="30000"/>
              <a:t>6</a:t>
            </a:r>
            <a:r>
              <a:rPr lang="en-US"/>
              <a:t> = 64</a:t>
            </a:r>
          </a:p>
          <a:p>
            <a:endParaRPr lang="en-US"/>
          </a:p>
        </p:txBody>
      </p:sp>
    </p:spTree>
    <p:extLst>
      <p:ext uri="{BB962C8B-B14F-4D97-AF65-F5344CB8AC3E}">
        <p14:creationId xmlns:p14="http://schemas.microsoft.com/office/powerpoint/2010/main" val="3471990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AC4B-6DA1-FC4F-9299-AE5C4473D3FD}"/>
              </a:ext>
            </a:extLst>
          </p:cNvPr>
          <p:cNvSpPr>
            <a:spLocks noGrp="1"/>
          </p:cNvSpPr>
          <p:nvPr>
            <p:ph type="title"/>
          </p:nvPr>
        </p:nvSpPr>
        <p:spPr/>
        <p:txBody>
          <a:bodyPr>
            <a:normAutofit/>
          </a:bodyPr>
          <a:lstStyle/>
          <a:p>
            <a:r>
              <a:rPr lang="en-IN"/>
              <a:t>IP Addressing Summary</a:t>
            </a:r>
            <a:endParaRPr lang="en-US"/>
          </a:p>
        </p:txBody>
      </p:sp>
      <p:graphicFrame>
        <p:nvGraphicFramePr>
          <p:cNvPr id="4" name="Content Placeholder 3">
            <a:extLst>
              <a:ext uri="{FF2B5EF4-FFF2-40B4-BE49-F238E27FC236}">
                <a16:creationId xmlns:a16="http://schemas.microsoft.com/office/drawing/2014/main" id="{A3E3FAC5-86C8-E54F-A6ED-8D8E7A365C65}"/>
              </a:ext>
            </a:extLst>
          </p:cNvPr>
          <p:cNvGraphicFramePr>
            <a:graphicFrameLocks noGrp="1"/>
          </p:cNvGraphicFramePr>
          <p:nvPr>
            <p:ph idx="1"/>
            <p:extLst/>
          </p:nvPr>
        </p:nvGraphicFramePr>
        <p:xfrm>
          <a:off x="95250" y="1066800"/>
          <a:ext cx="8873550" cy="4678360"/>
        </p:xfrm>
        <a:graphic>
          <a:graphicData uri="http://schemas.openxmlformats.org/drawingml/2006/table">
            <a:tbl>
              <a:tblPr/>
              <a:tblGrid>
                <a:gridCol w="742950">
                  <a:extLst>
                    <a:ext uri="{9D8B030D-6E8A-4147-A177-3AD203B41FA5}">
                      <a16:colId xmlns:a16="http://schemas.microsoft.com/office/drawing/2014/main" val="3652829514"/>
                    </a:ext>
                  </a:extLst>
                </a:gridCol>
                <a:gridCol w="609600">
                  <a:extLst>
                    <a:ext uri="{9D8B030D-6E8A-4147-A177-3AD203B41FA5}">
                      <a16:colId xmlns:a16="http://schemas.microsoft.com/office/drawing/2014/main" val="164537830"/>
                    </a:ext>
                  </a:extLst>
                </a:gridCol>
                <a:gridCol w="756000">
                  <a:extLst>
                    <a:ext uri="{9D8B030D-6E8A-4147-A177-3AD203B41FA5}">
                      <a16:colId xmlns:a16="http://schemas.microsoft.com/office/drawing/2014/main" val="3097255259"/>
                    </a:ext>
                  </a:extLst>
                </a:gridCol>
                <a:gridCol w="576000">
                  <a:extLst>
                    <a:ext uri="{9D8B030D-6E8A-4147-A177-3AD203B41FA5}">
                      <a16:colId xmlns:a16="http://schemas.microsoft.com/office/drawing/2014/main" val="1066156225"/>
                    </a:ext>
                  </a:extLst>
                </a:gridCol>
                <a:gridCol w="838200">
                  <a:extLst>
                    <a:ext uri="{9D8B030D-6E8A-4147-A177-3AD203B41FA5}">
                      <a16:colId xmlns:a16="http://schemas.microsoft.com/office/drawing/2014/main" val="2201196677"/>
                    </a:ext>
                  </a:extLst>
                </a:gridCol>
                <a:gridCol w="900000">
                  <a:extLst>
                    <a:ext uri="{9D8B030D-6E8A-4147-A177-3AD203B41FA5}">
                      <a16:colId xmlns:a16="http://schemas.microsoft.com/office/drawing/2014/main" val="1628002077"/>
                    </a:ext>
                  </a:extLst>
                </a:gridCol>
                <a:gridCol w="1066800">
                  <a:extLst>
                    <a:ext uri="{9D8B030D-6E8A-4147-A177-3AD203B41FA5}">
                      <a16:colId xmlns:a16="http://schemas.microsoft.com/office/drawing/2014/main" val="2824279876"/>
                    </a:ext>
                  </a:extLst>
                </a:gridCol>
                <a:gridCol w="684000">
                  <a:extLst>
                    <a:ext uri="{9D8B030D-6E8A-4147-A177-3AD203B41FA5}">
                      <a16:colId xmlns:a16="http://schemas.microsoft.com/office/drawing/2014/main" val="1886194189"/>
                    </a:ext>
                  </a:extLst>
                </a:gridCol>
                <a:gridCol w="1116000">
                  <a:extLst>
                    <a:ext uri="{9D8B030D-6E8A-4147-A177-3AD203B41FA5}">
                      <a16:colId xmlns:a16="http://schemas.microsoft.com/office/drawing/2014/main" val="4044523961"/>
                    </a:ext>
                  </a:extLst>
                </a:gridCol>
                <a:gridCol w="972000">
                  <a:extLst>
                    <a:ext uri="{9D8B030D-6E8A-4147-A177-3AD203B41FA5}">
                      <a16:colId xmlns:a16="http://schemas.microsoft.com/office/drawing/2014/main" val="1378834579"/>
                    </a:ext>
                  </a:extLst>
                </a:gridCol>
                <a:gridCol w="612000">
                  <a:extLst>
                    <a:ext uri="{9D8B030D-6E8A-4147-A177-3AD203B41FA5}">
                      <a16:colId xmlns:a16="http://schemas.microsoft.com/office/drawing/2014/main" val="1974883244"/>
                    </a:ext>
                  </a:extLst>
                </a:gridCol>
              </a:tblGrid>
              <a:tr h="1066800">
                <a:tc>
                  <a:txBody>
                    <a:bodyPr/>
                    <a:lstStyle/>
                    <a:p>
                      <a:pPr algn="l"/>
                      <a:r>
                        <a:rPr lang="en-IN" sz="1100" b="1">
                          <a:effectLst/>
                        </a:rPr>
                        <a:t>Class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a:effectLst/>
                        </a:rPr>
                        <a:t>Leading</a:t>
                      </a:r>
                      <a:br>
                        <a:rPr lang="en-IN" sz="1100" b="1">
                          <a:effectLst/>
                        </a:rPr>
                      </a:br>
                      <a:r>
                        <a:rPr lang="en-IN" sz="1100" b="1">
                          <a:effectLst/>
                        </a:rPr>
                        <a:t>bits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a:effectLst/>
                        </a:rPr>
                        <a:t>Size of </a:t>
                      </a:r>
                      <a:r>
                        <a:rPr lang="en-IN" sz="1100" b="1" i="1">
                          <a:effectLst/>
                        </a:rPr>
                        <a:t>network</a:t>
                      </a:r>
                      <a:br>
                        <a:rPr lang="en-IN" sz="1100" b="1" i="1">
                          <a:effectLst/>
                        </a:rPr>
                      </a:br>
                      <a:r>
                        <a:rPr lang="en-IN" sz="1100" b="1" i="1">
                          <a:effectLst/>
                        </a:rPr>
                        <a:t>number </a:t>
                      </a:r>
                      <a:r>
                        <a:rPr lang="en-IN" sz="1100" b="1">
                          <a:effectLst/>
                        </a:rPr>
                        <a:t>bit field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a:effectLst/>
                        </a:rPr>
                        <a:t>Size of </a:t>
                      </a:r>
                      <a:r>
                        <a:rPr lang="en-IN" sz="1100" b="1" i="1">
                          <a:effectLst/>
                        </a:rPr>
                        <a:t>rest</a:t>
                      </a:r>
                      <a:br>
                        <a:rPr lang="en-IN" sz="1100" b="1">
                          <a:effectLst/>
                        </a:rPr>
                      </a:br>
                      <a:r>
                        <a:rPr lang="en-IN" sz="1100" b="1">
                          <a:effectLst/>
                        </a:rPr>
                        <a:t>bit field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Number</a:t>
                      </a:r>
                      <a:br>
                        <a:rPr lang="en-IN" sz="1100" b="1">
                          <a:effectLst/>
                        </a:rPr>
                      </a:br>
                      <a:r>
                        <a:rPr lang="en-IN" sz="1100" b="1">
                          <a:effectLst/>
                        </a:rPr>
                        <a:t>of networks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Addresses</a:t>
                      </a:r>
                      <a:br>
                        <a:rPr lang="en-IN" sz="1100" b="1">
                          <a:effectLst/>
                        </a:rPr>
                      </a:br>
                      <a:r>
                        <a:rPr lang="en-IN" sz="1100" b="1">
                          <a:effectLst/>
                        </a:rPr>
                        <a:t>per network</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Total addresses</a:t>
                      </a:r>
                      <a:br>
                        <a:rPr lang="en-IN" sz="1100" b="1">
                          <a:effectLst/>
                        </a:rPr>
                      </a:br>
                      <a:r>
                        <a:rPr lang="en-IN" sz="1100" b="1">
                          <a:effectLst/>
                        </a:rPr>
                        <a:t>in class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Start address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End address</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a:effectLst/>
                        </a:rPr>
                        <a:t>Default </a:t>
                      </a:r>
                      <a:r>
                        <a:rPr lang="en-IN" sz="1100" b="1" u="none" strike="noStrike">
                          <a:solidFill>
                            <a:srgbClr val="0B0080"/>
                          </a:solidFill>
                          <a:effectLst/>
                        </a:rPr>
                        <a:t>subnet mask</a:t>
                      </a:r>
                      <a:r>
                        <a:rPr lang="en-IN" sz="1100" b="1">
                          <a:effectLst/>
                        </a:rPr>
                        <a:t> in </a:t>
                      </a:r>
                      <a:r>
                        <a:rPr lang="en-IN" sz="1100" b="1" u="none" strike="noStrike">
                          <a:solidFill>
                            <a:srgbClr val="0B0080"/>
                          </a:solidFill>
                          <a:effectLst/>
                        </a:rPr>
                        <a:t>dot-decimal notation</a:t>
                      </a:r>
                      <a:endParaRPr lang="en-IN" sz="1100" b="1">
                        <a:effectLst/>
                      </a:endParaRP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u="none" strike="noStrike">
                          <a:solidFill>
                            <a:srgbClr val="0B0080"/>
                          </a:solidFill>
                          <a:effectLst/>
                        </a:rPr>
                        <a:t>CIDR notation</a:t>
                      </a:r>
                      <a:endParaRPr lang="en-IN" sz="1100" b="1">
                        <a:effectLst/>
                      </a:endParaRP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03145242"/>
                  </a:ext>
                </a:extLst>
              </a:tr>
              <a:tr h="722312">
                <a:tc>
                  <a:txBody>
                    <a:bodyPr/>
                    <a:lstStyle/>
                    <a:p>
                      <a:pPr algn="l"/>
                      <a:r>
                        <a:rPr lang="en-IN" sz="1100" b="1">
                          <a:effectLst/>
                        </a:rPr>
                        <a:t>Class A</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a:effectLst/>
                        </a:rPr>
                        <a:t>    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a:effectLst/>
                        </a:rPr>
                        <a:t>    8</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a:effectLst/>
                        </a:rPr>
                        <a:t>    24</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    128 (2</a:t>
                      </a:r>
                      <a:r>
                        <a:rPr lang="en-IN" sz="1100" b="1" baseline="30000">
                          <a:effectLst/>
                        </a:rPr>
                        <a:t>7</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    16,777,216 (2</a:t>
                      </a:r>
                      <a:r>
                        <a:rPr lang="en-IN" sz="1100" b="1" baseline="30000">
                          <a:effectLst/>
                        </a:rPr>
                        <a:t>24</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    2,147,483,648 (2</a:t>
                      </a:r>
                      <a:r>
                        <a:rPr lang="en-IN" sz="1100" b="1" baseline="30000">
                          <a:effectLst/>
                        </a:rPr>
                        <a:t>31</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0.0.0.0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127.255.255.255</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255.0.0.0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a:effectLst/>
                        </a:rPr>
                        <a:t>/8</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73629917"/>
                  </a:ext>
                </a:extLst>
              </a:tr>
              <a:tr h="722312">
                <a:tc>
                  <a:txBody>
                    <a:bodyPr/>
                    <a:lstStyle/>
                    <a:p>
                      <a:pPr algn="l"/>
                      <a:r>
                        <a:rPr lang="en-IN" sz="1100" b="1">
                          <a:effectLst/>
                        </a:rPr>
                        <a:t>Class B</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a:effectLst/>
                        </a:rPr>
                        <a:t>    10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a:effectLst/>
                        </a:rPr>
                        <a:t>    16</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a:effectLst/>
                        </a:rPr>
                        <a:t>    16</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    16,384 (2</a:t>
                      </a:r>
                      <a:r>
                        <a:rPr lang="en-IN" sz="1100" b="1" baseline="30000">
                          <a:effectLst/>
                        </a:rPr>
                        <a:t>14</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    65,536 (2</a:t>
                      </a:r>
                      <a:r>
                        <a:rPr lang="en-IN" sz="1100" b="1" baseline="30000">
                          <a:effectLst/>
                        </a:rPr>
                        <a:t>16</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    1,073,741,824 (2</a:t>
                      </a:r>
                      <a:r>
                        <a:rPr lang="en-IN" sz="1100" b="1" baseline="30000">
                          <a:effectLst/>
                        </a:rPr>
                        <a:t>30</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128.0.0.0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191.255.255.255</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255.255.0.0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a:effectLst/>
                        </a:rPr>
                        <a:t>/16</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550682930"/>
                  </a:ext>
                </a:extLst>
              </a:tr>
              <a:tr h="722312">
                <a:tc>
                  <a:txBody>
                    <a:bodyPr/>
                    <a:lstStyle/>
                    <a:p>
                      <a:pPr algn="l"/>
                      <a:r>
                        <a:rPr lang="en-IN" sz="1100" b="1">
                          <a:effectLst/>
                        </a:rPr>
                        <a:t>Class C</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a:effectLst/>
                        </a:rPr>
                        <a:t>    110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a:effectLst/>
                        </a:rPr>
                        <a:t>    24</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a:effectLst/>
                        </a:rPr>
                        <a:t>    8</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    2,097,152 (2</a:t>
                      </a:r>
                      <a:r>
                        <a:rPr lang="en-IN" sz="1100" b="1" baseline="30000">
                          <a:effectLst/>
                        </a:rPr>
                        <a:t>21</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    256 (2</a:t>
                      </a:r>
                      <a:r>
                        <a:rPr lang="en-IN" sz="1100" b="1" baseline="30000">
                          <a:effectLst/>
                        </a:rPr>
                        <a:t>8</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    536,870,912 (2</a:t>
                      </a:r>
                      <a:r>
                        <a:rPr lang="en-IN" sz="1100" b="1" baseline="30000">
                          <a:effectLst/>
                        </a:rPr>
                        <a:t>29</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192.0.0.0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223.255.255.255</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255.255.255.0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a:effectLst/>
                        </a:rPr>
                        <a:t>/24</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80448201"/>
                  </a:ext>
                </a:extLst>
              </a:tr>
              <a:tr h="722312">
                <a:tc>
                  <a:txBody>
                    <a:bodyPr/>
                    <a:lstStyle/>
                    <a:p>
                      <a:pPr algn="l"/>
                      <a:r>
                        <a:rPr lang="en-IN" sz="1100" b="1">
                          <a:effectLst/>
                        </a:rPr>
                        <a:t>Class D (</a:t>
                      </a:r>
                      <a:r>
                        <a:rPr lang="en-IN" sz="1100" b="1" u="none" strike="noStrike">
                          <a:solidFill>
                            <a:srgbClr val="0B0080"/>
                          </a:solidFill>
                          <a:effectLst/>
                        </a:rPr>
                        <a:t>multicast</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a:effectLst/>
                        </a:rPr>
                        <a:t>    1110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    268,435,456 (2</a:t>
                      </a:r>
                      <a:r>
                        <a:rPr lang="en-IN" sz="1100" b="1" baseline="30000">
                          <a:effectLst/>
                        </a:rPr>
                        <a:t>28</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224.0.0.0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239.255.255.255</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a:effectLst/>
                        </a:rPr>
                        <a:t>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7588591"/>
                  </a:ext>
                </a:extLst>
              </a:tr>
              <a:tr h="722312">
                <a:tc>
                  <a:txBody>
                    <a:bodyPr/>
                    <a:lstStyle/>
                    <a:p>
                      <a:pPr algn="l"/>
                      <a:r>
                        <a:rPr lang="en-IN" sz="1100" b="1">
                          <a:effectLst/>
                        </a:rPr>
                        <a:t>Class E (reserved)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a:effectLst/>
                        </a:rPr>
                        <a:t>    1111</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    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    268,435,456 (2</a:t>
                      </a:r>
                      <a:r>
                        <a:rPr lang="en-IN" sz="1100" b="1" baseline="30000">
                          <a:effectLst/>
                        </a:rPr>
                        <a:t>28</a:t>
                      </a:r>
                      <a:r>
                        <a:rPr lang="en-IN" sz="1100" b="1">
                          <a:effectLst/>
                        </a:rPr>
                        <a:t>)</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240.0.0.0</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255.255.255.255</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a:effectLst/>
                        </a:rPr>
                        <a:t>not defined</a:t>
                      </a:r>
                    </a:p>
                  </a:txBody>
                  <a:tcPr marL="55562" marR="55562"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89151872"/>
                  </a:ext>
                </a:extLst>
              </a:tr>
            </a:tbl>
          </a:graphicData>
        </a:graphic>
      </p:graphicFrame>
    </p:spTree>
    <p:extLst>
      <p:ext uri="{BB962C8B-B14F-4D97-AF65-F5344CB8AC3E}">
        <p14:creationId xmlns:p14="http://schemas.microsoft.com/office/powerpoint/2010/main" val="630449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8DA2-75D8-4148-BF30-2353E95417E4}"/>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C400639-5AE6-45B7-91C2-368D9848FCAB}"/>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1. In a block of addresses, we know the IP address of one host is 25.34.12.56/16. What are the first address (network address) and the last address (limited broadcast address) in this block?</a:t>
            </a:r>
          </a:p>
          <a:p>
            <a:pPr marL="0" indent="0" algn="l">
              <a:buNone/>
            </a:pPr>
            <a:endParaRPr lang="en-US" sz="180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2. Find the range of addresses in the following blocks (For both network and host).</a:t>
            </a:r>
          </a:p>
          <a:p>
            <a:pPr marL="0" indent="0" algn="l">
              <a:buNone/>
            </a:pPr>
            <a:r>
              <a:rPr lang="en-US" sz="1800" b="0" i="0" u="none" strike="noStrike" baseline="0" dirty="0">
                <a:latin typeface="Times New Roman" panose="02020603050405020304" pitchFamily="18" charset="0"/>
              </a:rPr>
              <a:t>a. 123.56.77.32/29</a:t>
            </a:r>
          </a:p>
          <a:p>
            <a:pPr marL="0" indent="0" algn="l">
              <a:buNone/>
            </a:pPr>
            <a:r>
              <a:rPr lang="en-US" sz="1800" b="0" i="0" u="none" strike="noStrike" baseline="0" dirty="0">
                <a:latin typeface="Times New Roman" panose="02020603050405020304" pitchFamily="18" charset="0"/>
              </a:rPr>
              <a:t>b. 200.17.21.128/27</a:t>
            </a:r>
          </a:p>
          <a:p>
            <a:pPr marL="0" indent="0" algn="l">
              <a:buNone/>
            </a:pPr>
            <a:endParaRPr lang="en-US" sz="180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3. Write the following masks in slash notation </a:t>
            </a:r>
            <a:r>
              <a:rPr lang="en-US" sz="1800" b="0" i="1" u="none" strike="noStrike" baseline="0" dirty="0">
                <a:latin typeface="Arial" panose="020B0604020202020204" pitchFamily="34" charset="0"/>
              </a:rPr>
              <a:t>(In).</a:t>
            </a:r>
          </a:p>
          <a:p>
            <a:pPr marL="0" indent="0" algn="l">
              <a:buNone/>
            </a:pPr>
            <a:r>
              <a:rPr lang="en-US" sz="1800" b="0" i="0" u="none" strike="noStrike" baseline="0" dirty="0">
                <a:latin typeface="Times New Roman" panose="02020603050405020304" pitchFamily="18" charset="0"/>
              </a:rPr>
              <a:t>a. 255.255.255.0</a:t>
            </a:r>
          </a:p>
          <a:p>
            <a:pPr marL="0" indent="0" algn="l">
              <a:buNone/>
            </a:pPr>
            <a:r>
              <a:rPr lang="en-US" sz="1800" b="0" i="0" u="none" strike="noStrike" baseline="0" dirty="0">
                <a:latin typeface="Times New Roman" panose="02020603050405020304" pitchFamily="18" charset="0"/>
              </a:rPr>
              <a:t>b. 255.0.0.0</a:t>
            </a:r>
            <a:endParaRPr lang="en-US" dirty="0"/>
          </a:p>
        </p:txBody>
      </p:sp>
    </p:spTree>
    <p:extLst>
      <p:ext uri="{BB962C8B-B14F-4D97-AF65-F5344CB8AC3E}">
        <p14:creationId xmlns:p14="http://schemas.microsoft.com/office/powerpoint/2010/main" val="257772327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84F7B662-7A0C-4DDF-A75E-7B370F9AEF8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32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endParaRPr>
          </a:p>
        </p:txBody>
      </p:sp>
      <p:sp>
        <p:nvSpPr>
          <p:cNvPr id="859139" name="Text Box 3">
            <a:extLst>
              <a:ext uri="{FF2B5EF4-FFF2-40B4-BE49-F238E27FC236}">
                <a16:creationId xmlns:a16="http://schemas.microsoft.com/office/drawing/2014/main" id="{522D8C50-A034-4564-999A-67299DF92F88}"/>
              </a:ext>
            </a:extLst>
          </p:cNvPr>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pitchFamily="18" charset="0"/>
                <a:ea typeface="+mn-ea"/>
                <a:cs typeface="+mn-cs"/>
              </a:rPr>
              <a:t>20-3   IPv6</a:t>
            </a:r>
          </a:p>
        </p:txBody>
      </p:sp>
      <p:sp>
        <p:nvSpPr>
          <p:cNvPr id="49157" name="Text Box 4">
            <a:extLst>
              <a:ext uri="{FF2B5EF4-FFF2-40B4-BE49-F238E27FC236}">
                <a16:creationId xmlns:a16="http://schemas.microsoft.com/office/drawing/2014/main" id="{FF84059A-DDCC-4AC0-917F-1F7E6DC89581}"/>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E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9141" name="Rectangle 5">
            <a:extLst>
              <a:ext uri="{FF2B5EF4-FFF2-40B4-BE49-F238E27FC236}">
                <a16:creationId xmlns:a16="http://schemas.microsoft.com/office/drawing/2014/main" id="{A4D29B3C-3332-4FAF-8DEF-47D0E36E6673}"/>
              </a:ext>
            </a:extLst>
          </p:cNvPr>
          <p:cNvSpPr>
            <a:spLocks noChangeArrowheads="1"/>
          </p:cNvSpPr>
          <p:nvPr/>
        </p:nvSpPr>
        <p:spPr bwMode="auto">
          <a:xfrm>
            <a:off x="152400" y="1600200"/>
            <a:ext cx="8229600" cy="2227263"/>
          </a:xfrm>
          <a:prstGeom prst="rect">
            <a:avLst/>
          </a:prstGeom>
          <a:noFill/>
          <a:ln w="9525">
            <a:noFill/>
            <a:miter lim="800000"/>
            <a:headEnd/>
            <a:tailEnd/>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49159" name="Rectangle 6">
            <a:extLst>
              <a:ext uri="{FF2B5EF4-FFF2-40B4-BE49-F238E27FC236}">
                <a16:creationId xmlns:a16="http://schemas.microsoft.com/office/drawing/2014/main" id="{1CC9F420-4AA2-46A6-83B2-93E116681288}"/>
              </a:ext>
            </a:extLst>
          </p:cNvPr>
          <p:cNvSpPr>
            <a:spLocks noChangeArrowheads="1"/>
          </p:cNvSpPr>
          <p:nvPr/>
        </p:nvSpPr>
        <p:spPr bwMode="auto">
          <a:xfrm>
            <a:off x="152400" y="4908550"/>
            <a:ext cx="670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
                <a:srgbClr val="000000"/>
              </a:buClr>
              <a:buSzPct val="117000"/>
              <a:buFont typeface="Wingdings" panose="05000000000000000000" pitchFamily="2" charset="2"/>
              <a:buNone/>
              <a:tabLst/>
              <a:defRPr/>
            </a:pPr>
            <a:r>
              <a:rPr kumimoji="0" lang="en-US"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rPr>
              <a:t>Advantages</a:t>
            </a:r>
            <a:br>
              <a:rPr kumimoji="0" lang="fr-FR"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rPr>
            </a:br>
            <a:r>
              <a:rPr kumimoji="0" lang="fr-FR"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rPr>
              <a:t>Packet Format</a:t>
            </a:r>
            <a:br>
              <a:rPr kumimoji="0" lang="fr-FR"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rPr>
            </a:br>
            <a:r>
              <a:rPr kumimoji="0" lang="fr-FR"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rPr>
              <a:t>Extension Headers</a:t>
            </a:r>
            <a:endParaRPr kumimoji="0" lang="en-US" altLang="en-US" sz="2400" b="1" i="0" u="none" strike="noStrike" kern="1200" cap="none" spc="0" normalizeH="0" baseline="0" noProof="0">
              <a:ln>
                <a:noFill/>
              </a:ln>
              <a:solidFill>
                <a:srgbClr val="0033CC"/>
              </a:solidFill>
              <a:effectLst/>
              <a:uLnTx/>
              <a:uFillTx/>
              <a:latin typeface="Times New Roman" panose="02020603050405020304" pitchFamily="18" charset="0"/>
              <a:ea typeface="+mn-ea"/>
              <a:cs typeface="+mn-cs"/>
            </a:endParaRPr>
          </a:p>
        </p:txBody>
      </p:sp>
      <p:sp>
        <p:nvSpPr>
          <p:cNvPr id="859143" name="Text Box 7">
            <a:extLst>
              <a:ext uri="{FF2B5EF4-FFF2-40B4-BE49-F238E27FC236}">
                <a16:creationId xmlns:a16="http://schemas.microsoft.com/office/drawing/2014/main" id="{44DCED15-BAB9-484A-B6DD-E85B759EC211}"/>
              </a:ext>
            </a:extLst>
          </p:cNvPr>
          <p:cNvSpPr txBox="1">
            <a:spLocks noChangeArrowheads="1"/>
          </p:cNvSpPr>
          <p:nvPr/>
        </p:nvSpPr>
        <p:spPr bwMode="auto">
          <a:xfrm>
            <a:off x="165100" y="4432300"/>
            <a:ext cx="4862513" cy="519113"/>
          </a:xfrm>
          <a:prstGeom prst="rect">
            <a:avLst/>
          </a:prstGeom>
          <a:noFill/>
          <a:ln w="76200"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1" u="sng"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rPr>
              <a:t>Topics discussed in this section:</a:t>
            </a:r>
          </a:p>
        </p:txBody>
      </p:sp>
    </p:spTree>
    <p:extLst>
      <p:ext uri="{BB962C8B-B14F-4D97-AF65-F5344CB8AC3E}">
        <p14:creationId xmlns:p14="http://schemas.microsoft.com/office/powerpoint/2010/main" val="32026295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272BFEF9-100B-43CA-BBBF-D82B9AF888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5DDDFC55-B8EA-45B0-806B-8D69BD9F1837}" type="slidenum">
              <a:rPr lang="en-US" altLang="en-US" sz="2000">
                <a:solidFill>
                  <a:schemeClr val="bg2"/>
                </a:solidFill>
              </a:rPr>
              <a:pPr/>
              <a:t>4</a:t>
            </a:fld>
            <a:endParaRPr lang="en-US" altLang="en-US" sz="2000">
              <a:solidFill>
                <a:schemeClr val="bg2"/>
              </a:solidFill>
            </a:endParaRPr>
          </a:p>
        </p:txBody>
      </p:sp>
      <p:sp>
        <p:nvSpPr>
          <p:cNvPr id="20483" name="Line 2">
            <a:extLst>
              <a:ext uri="{FF2B5EF4-FFF2-40B4-BE49-F238E27FC236}">
                <a16:creationId xmlns:a16="http://schemas.microsoft.com/office/drawing/2014/main" id="{47E96154-BC49-410D-80DF-FA41BC5C5DB9}"/>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Line 3">
            <a:extLst>
              <a:ext uri="{FF2B5EF4-FFF2-40B4-BE49-F238E27FC236}">
                <a16:creationId xmlns:a16="http://schemas.microsoft.com/office/drawing/2014/main" id="{DF0CF31F-2466-4A21-802F-CE0DFFC44B5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Text Box 4">
            <a:extLst>
              <a:ext uri="{FF2B5EF4-FFF2-40B4-BE49-F238E27FC236}">
                <a16:creationId xmlns:a16="http://schemas.microsoft.com/office/drawing/2014/main" id="{12322191-4BFB-43AD-8ADB-8F63FE573FE1}"/>
              </a:ext>
            </a:extLst>
          </p:cNvPr>
          <p:cNvSpPr txBox="1">
            <a:spLocks noChangeArrowheads="1"/>
          </p:cNvSpPr>
          <p:nvPr/>
        </p:nvSpPr>
        <p:spPr bwMode="auto">
          <a:xfrm>
            <a:off x="304800" y="762000"/>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20.4  </a:t>
            </a:r>
            <a:r>
              <a:rPr lang="en-US" altLang="en-US" sz="2000" i="1">
                <a:latin typeface="Times New Roman" panose="02020603050405020304" pitchFamily="18" charset="0"/>
              </a:rPr>
              <a:t>Position of IPv4 in TCP/IP protocol suite</a:t>
            </a:r>
          </a:p>
        </p:txBody>
      </p:sp>
      <p:sp>
        <p:nvSpPr>
          <p:cNvPr id="20486" name="Line 5">
            <a:extLst>
              <a:ext uri="{FF2B5EF4-FFF2-40B4-BE49-F238E27FC236}">
                <a16:creationId xmlns:a16="http://schemas.microsoft.com/office/drawing/2014/main" id="{E297A6A2-55E9-4B5D-97E7-6A90026CC53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487" name="Picture 6">
            <a:extLst>
              <a:ext uri="{FF2B5EF4-FFF2-40B4-BE49-F238E27FC236}">
                <a16:creationId xmlns:a16="http://schemas.microsoft.com/office/drawing/2014/main" id="{8683DE06-532B-4CB7-9B1A-1AC7834D3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984375"/>
            <a:ext cx="79168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3734-57EA-4383-8AE1-4E0AA701035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0E903D8-4208-43A7-830F-F37DE11A618A}"/>
              </a:ext>
            </a:extLst>
          </p:cNvPr>
          <p:cNvSpPr>
            <a:spLocks noGrp="1"/>
          </p:cNvSpPr>
          <p:nvPr>
            <p:ph idx="1"/>
          </p:nvPr>
        </p:nvSpPr>
        <p:spPr/>
        <p:txBody>
          <a:bodyPr>
            <a:normAutofit/>
          </a:bodyPr>
          <a:lstStyle/>
          <a:p>
            <a:pPr marL="0" indent="0">
              <a:buNone/>
            </a:pPr>
            <a:r>
              <a:rPr lang="en-US" dirty="0"/>
              <a:t>IPv4 has some deficiencies (listed below) that make it unsuitable for the fast-growing Internet.</a:t>
            </a:r>
          </a:p>
          <a:p>
            <a:r>
              <a:rPr lang="en-US" dirty="0"/>
              <a:t>Despite all short-term solutions, such as subnetting, classless addressing, and NAT, address depletion is still a long-term problem in the Internet.</a:t>
            </a:r>
          </a:p>
          <a:p>
            <a:r>
              <a:rPr lang="en-US" dirty="0"/>
              <a:t>The Internet must accommodate real-time audio and video transmission. This type of transmission requires minimum delay strategies and reservation of resources not provided in the IPv4 design.</a:t>
            </a:r>
          </a:p>
          <a:p>
            <a:r>
              <a:rPr lang="en-US" dirty="0"/>
              <a:t>The Internet must accommodate encryption and authentication of data for some applications. No encryption or authentication is provided by IPv4.</a:t>
            </a:r>
            <a:endParaRPr lang="en-CA" dirty="0"/>
          </a:p>
        </p:txBody>
      </p:sp>
    </p:spTree>
    <p:extLst>
      <p:ext uri="{BB962C8B-B14F-4D97-AF65-F5344CB8AC3E}">
        <p14:creationId xmlns:p14="http://schemas.microsoft.com/office/powerpoint/2010/main" val="11212134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AD5F27C-1E80-44A6-AC5C-BF05E5157F5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ES" altLang="en-US"/>
              <a:t>IPv6: Advantages</a:t>
            </a:r>
          </a:p>
        </p:txBody>
      </p:sp>
      <p:sp>
        <p:nvSpPr>
          <p:cNvPr id="50179" name="Rectangle 3">
            <a:extLst>
              <a:ext uri="{FF2B5EF4-FFF2-40B4-BE49-F238E27FC236}">
                <a16:creationId xmlns:a16="http://schemas.microsoft.com/office/drawing/2014/main" id="{5C4988C0-FB3B-4283-BC4E-BC9A61C4C8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ES" altLang="en-US"/>
              <a:t>Larger address space.</a:t>
            </a:r>
          </a:p>
          <a:p>
            <a:r>
              <a:rPr lang="es-ES" altLang="en-US"/>
              <a:t>Better header format.</a:t>
            </a:r>
          </a:p>
          <a:p>
            <a:r>
              <a:rPr lang="es-ES" altLang="en-US"/>
              <a:t>New options.</a:t>
            </a:r>
          </a:p>
          <a:p>
            <a:r>
              <a:rPr lang="es-ES" altLang="en-US"/>
              <a:t>Allowance for extensions.</a:t>
            </a:r>
          </a:p>
          <a:p>
            <a:r>
              <a:rPr lang="es-ES" altLang="en-US"/>
              <a:t>Support for resource allocation.</a:t>
            </a:r>
          </a:p>
          <a:p>
            <a:r>
              <a:rPr lang="es-ES" altLang="en-US"/>
              <a:t>Support for more security.</a:t>
            </a:r>
          </a:p>
          <a:p>
            <a:endParaRPr lang="es-ES" altLang="en-US"/>
          </a:p>
        </p:txBody>
      </p:sp>
    </p:spTree>
    <p:extLst>
      <p:ext uri="{BB962C8B-B14F-4D97-AF65-F5344CB8AC3E}">
        <p14:creationId xmlns:p14="http://schemas.microsoft.com/office/powerpoint/2010/main" val="240431960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2">
            <a:extLst>
              <a:ext uri="{FF2B5EF4-FFF2-40B4-BE49-F238E27FC236}">
                <a16:creationId xmlns:a16="http://schemas.microsoft.com/office/drawing/2014/main" id="{2A74B329-0B15-4F99-9D3B-212A5E8B50E5}"/>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4" name="Line 3">
            <a:extLst>
              <a:ext uri="{FF2B5EF4-FFF2-40B4-BE49-F238E27FC236}">
                <a16:creationId xmlns:a16="http://schemas.microsoft.com/office/drawing/2014/main" id="{764EB6CE-BB07-4C4A-80DB-BEBB449AF44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5" name="Text Box 4">
            <a:extLst>
              <a:ext uri="{FF2B5EF4-FFF2-40B4-BE49-F238E27FC236}">
                <a16:creationId xmlns:a16="http://schemas.microsoft.com/office/drawing/2014/main" id="{DC340F83-FFF6-43F2-8302-833A8AD8C418}"/>
              </a:ext>
            </a:extLst>
          </p:cNvPr>
          <p:cNvSpPr txBox="1">
            <a:spLocks noChangeArrowheads="1"/>
          </p:cNvSpPr>
          <p:nvPr/>
        </p:nvSpPr>
        <p:spPr bwMode="auto">
          <a:xfrm>
            <a:off x="304800" y="762000"/>
            <a:ext cx="564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Figure 20.15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IPv6 datagram header and payload</a:t>
            </a:r>
          </a:p>
        </p:txBody>
      </p:sp>
      <p:sp>
        <p:nvSpPr>
          <p:cNvPr id="51206" name="Line 5">
            <a:extLst>
              <a:ext uri="{FF2B5EF4-FFF2-40B4-BE49-F238E27FC236}">
                <a16:creationId xmlns:a16="http://schemas.microsoft.com/office/drawing/2014/main" id="{ABCDCE01-3103-44A0-A8DA-B02170977FE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1207" name="Picture 6">
            <a:extLst>
              <a:ext uri="{FF2B5EF4-FFF2-40B4-BE49-F238E27FC236}">
                <a16:creationId xmlns:a16="http://schemas.microsoft.com/office/drawing/2014/main" id="{1D72666B-4F0A-4F0D-ADA1-BAFDFC297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7440613"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63921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Line 2">
            <a:extLst>
              <a:ext uri="{FF2B5EF4-FFF2-40B4-BE49-F238E27FC236}">
                <a16:creationId xmlns:a16="http://schemas.microsoft.com/office/drawing/2014/main" id="{14E7309A-B42A-43E6-A0AB-EC0BAB109137}"/>
              </a:ext>
            </a:extLst>
          </p:cNvPr>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28" name="Line 3">
            <a:extLst>
              <a:ext uri="{FF2B5EF4-FFF2-40B4-BE49-F238E27FC236}">
                <a16:creationId xmlns:a16="http://schemas.microsoft.com/office/drawing/2014/main" id="{D0CA9FE6-A0AC-4050-83E3-DC721281262C}"/>
              </a:ext>
            </a:extLst>
          </p:cNvPr>
          <p:cNvSpPr>
            <a:spLocks noChangeShapeType="1"/>
          </p:cNvSpPr>
          <p:nvPr/>
        </p:nvSpPr>
        <p:spPr bwMode="auto">
          <a:xfrm>
            <a:off x="152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29" name="Text Box 4">
            <a:extLst>
              <a:ext uri="{FF2B5EF4-FFF2-40B4-BE49-F238E27FC236}">
                <a16:creationId xmlns:a16="http://schemas.microsoft.com/office/drawing/2014/main" id="{F2D7658D-C930-4243-8C32-263D09ADBEB5}"/>
              </a:ext>
            </a:extLst>
          </p:cNvPr>
          <p:cNvSpPr txBox="1">
            <a:spLocks noChangeArrowheads="1"/>
          </p:cNvSpPr>
          <p:nvPr/>
        </p:nvSpPr>
        <p:spPr bwMode="auto">
          <a:xfrm>
            <a:off x="304800" y="304800"/>
            <a:ext cx="497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3333CC"/>
                </a:solidFill>
                <a:effectLst/>
                <a:uLnTx/>
                <a:uFillTx/>
                <a:latin typeface="Times New Roman" panose="02020603050405020304" pitchFamily="18" charset="0"/>
                <a:ea typeface="+mn-ea"/>
                <a:cs typeface="+mn-cs"/>
              </a:rPr>
              <a:t>Figure 20.16  </a:t>
            </a:r>
            <a:r>
              <a:rPr kumimoji="0" lang="en-US" altLang="en-US" sz="2000" b="1"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Format of an IPv6 datagram</a:t>
            </a:r>
          </a:p>
        </p:txBody>
      </p:sp>
      <p:sp>
        <p:nvSpPr>
          <p:cNvPr id="52230" name="Line 5">
            <a:extLst>
              <a:ext uri="{FF2B5EF4-FFF2-40B4-BE49-F238E27FC236}">
                <a16:creationId xmlns:a16="http://schemas.microsoft.com/office/drawing/2014/main" id="{CF742533-9F83-4D4E-9B4E-F7385F1CE477}"/>
              </a:ext>
            </a:extLst>
          </p:cNvPr>
          <p:cNvSpPr>
            <a:spLocks noChangeShapeType="1"/>
          </p:cNvSpPr>
          <p:nvPr/>
        </p:nvSpPr>
        <p:spPr bwMode="auto">
          <a:xfrm>
            <a:off x="152400" y="6400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52231" name="Picture 6">
            <a:extLst>
              <a:ext uri="{FF2B5EF4-FFF2-40B4-BE49-F238E27FC236}">
                <a16:creationId xmlns:a16="http://schemas.microsoft.com/office/drawing/2014/main" id="{7FE365B4-300A-4C5C-9B81-023253ECC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292225"/>
            <a:ext cx="6380162"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Rectangular Callout 7">
            <a:extLst>
              <a:ext uri="{FF2B5EF4-FFF2-40B4-BE49-F238E27FC236}">
                <a16:creationId xmlns:a16="http://schemas.microsoft.com/office/drawing/2014/main" id="{DC4D4EF0-58DB-4E4F-BCC3-48C8C14A220E}"/>
              </a:ext>
            </a:extLst>
          </p:cNvPr>
          <p:cNvSpPr>
            <a:spLocks noChangeArrowheads="1"/>
          </p:cNvSpPr>
          <p:nvPr/>
        </p:nvSpPr>
        <p:spPr bwMode="auto">
          <a:xfrm>
            <a:off x="304800" y="1219200"/>
            <a:ext cx="1066800" cy="457200"/>
          </a:xfrm>
          <a:prstGeom prst="wedgeRectCallout">
            <a:avLst>
              <a:gd name="adj1" fmla="val 148213"/>
              <a:gd name="adj2" fmla="val 104167"/>
            </a:avLst>
          </a:prstGeom>
          <a:solidFill>
            <a:schemeClr val="accent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Priority </a:t>
            </a:r>
          </a:p>
        </p:txBody>
      </p:sp>
      <p:sp>
        <p:nvSpPr>
          <p:cNvPr id="52233" name="Rectangular Callout 8">
            <a:extLst>
              <a:ext uri="{FF2B5EF4-FFF2-40B4-BE49-F238E27FC236}">
                <a16:creationId xmlns:a16="http://schemas.microsoft.com/office/drawing/2014/main" id="{C38E3BB9-D6F0-4D82-87C7-00AA32E06C90}"/>
              </a:ext>
            </a:extLst>
          </p:cNvPr>
          <p:cNvSpPr>
            <a:spLocks noChangeArrowheads="1"/>
          </p:cNvSpPr>
          <p:nvPr/>
        </p:nvSpPr>
        <p:spPr bwMode="auto">
          <a:xfrm>
            <a:off x="7696200" y="1524000"/>
            <a:ext cx="1219200" cy="457200"/>
          </a:xfrm>
          <a:prstGeom prst="wedgeRectCallout">
            <a:avLst>
              <a:gd name="adj1" fmla="val -226787"/>
              <a:gd name="adj2" fmla="val 101389"/>
            </a:avLst>
          </a:prstGeom>
          <a:solidFill>
            <a:schemeClr val="accent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Protocol </a:t>
            </a:r>
          </a:p>
        </p:txBody>
      </p:sp>
    </p:spTree>
    <p:extLst>
      <p:ext uri="{BB962C8B-B14F-4D97-AF65-F5344CB8AC3E}">
        <p14:creationId xmlns:p14="http://schemas.microsoft.com/office/powerpoint/2010/main" val="37816022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073" y="777518"/>
            <a:ext cx="3721130"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4" dirty="0">
                <a:solidFill>
                  <a:srgbClr val="3333CC"/>
                </a:solidFill>
              </a:rPr>
              <a:t> </a:t>
            </a:r>
            <a:r>
              <a:rPr sz="2052" dirty="0">
                <a:solidFill>
                  <a:srgbClr val="3333CC"/>
                </a:solidFill>
              </a:rPr>
              <a:t>20.6	</a:t>
            </a:r>
            <a:r>
              <a:rPr sz="1710" i="1" spc="-4" dirty="0">
                <a:latin typeface="Times New Roman"/>
                <a:cs typeface="Times New Roman"/>
              </a:rPr>
              <a:t>Next</a:t>
            </a:r>
            <a:r>
              <a:rPr sz="1710" i="1" spc="4" dirty="0">
                <a:latin typeface="Times New Roman"/>
                <a:cs typeface="Times New Roman"/>
              </a:rPr>
              <a:t> </a:t>
            </a:r>
            <a:r>
              <a:rPr sz="1710" i="1" spc="-4" dirty="0">
                <a:latin typeface="Times New Roman"/>
                <a:cs typeface="Times New Roman"/>
              </a:rPr>
              <a:t>header</a:t>
            </a:r>
            <a:r>
              <a:rPr sz="1710" i="1" spc="-13" dirty="0">
                <a:latin typeface="Times New Roman"/>
                <a:cs typeface="Times New Roman"/>
              </a:rPr>
              <a:t> </a:t>
            </a:r>
            <a:r>
              <a:rPr sz="1710" i="1" spc="-4" dirty="0">
                <a:latin typeface="Times New Roman"/>
                <a:cs typeface="Times New Roman"/>
              </a:rPr>
              <a:t>codes</a:t>
            </a:r>
            <a:r>
              <a:rPr sz="1710" i="1" spc="-9" dirty="0">
                <a:latin typeface="Times New Roman"/>
                <a:cs typeface="Times New Roman"/>
              </a:rPr>
              <a:t> </a:t>
            </a:r>
            <a:r>
              <a:rPr sz="1710" i="1" spc="-4" dirty="0">
                <a:latin typeface="Times New Roman"/>
                <a:cs typeface="Times New Roman"/>
              </a:rPr>
              <a:t>for</a:t>
            </a:r>
            <a:r>
              <a:rPr sz="1710" i="1" spc="-13" dirty="0">
                <a:latin typeface="Times New Roman"/>
                <a:cs typeface="Times New Roman"/>
              </a:rPr>
              <a:t> </a:t>
            </a:r>
            <a:r>
              <a:rPr sz="1710" i="1" spc="-4" dirty="0">
                <a:latin typeface="Times New Roman"/>
                <a:cs typeface="Times New Roman"/>
              </a:rPr>
              <a:t>IPv6</a:t>
            </a:r>
            <a:endParaRPr sz="1710">
              <a:latin typeface="Times New Roman"/>
              <a:cs typeface="Times New Roman"/>
            </a:endParaRPr>
          </a:p>
        </p:txBody>
      </p:sp>
      <p:pic>
        <p:nvPicPr>
          <p:cNvPr id="3" name="object 3"/>
          <p:cNvPicPr/>
          <p:nvPr/>
        </p:nvPicPr>
        <p:blipFill>
          <a:blip r:embed="rId2" cstate="print"/>
          <a:stretch>
            <a:fillRect/>
          </a:stretch>
        </p:blipFill>
        <p:spPr>
          <a:xfrm>
            <a:off x="2034170" y="1082945"/>
            <a:ext cx="5070033" cy="455071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5543" y="907836"/>
            <a:ext cx="5034087"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4" dirty="0">
                <a:solidFill>
                  <a:srgbClr val="3333CC"/>
                </a:solidFill>
              </a:rPr>
              <a:t> </a:t>
            </a:r>
            <a:r>
              <a:rPr sz="2052" dirty="0">
                <a:solidFill>
                  <a:srgbClr val="3333CC"/>
                </a:solidFill>
              </a:rPr>
              <a:t>20.7	</a:t>
            </a:r>
            <a:r>
              <a:rPr sz="1710" i="1" spc="-4" dirty="0">
                <a:latin typeface="Times New Roman"/>
                <a:cs typeface="Times New Roman"/>
              </a:rPr>
              <a:t>Priorities</a:t>
            </a:r>
            <a:r>
              <a:rPr sz="1710" i="1" spc="4" dirty="0">
                <a:latin typeface="Times New Roman"/>
                <a:cs typeface="Times New Roman"/>
              </a:rPr>
              <a:t> </a:t>
            </a:r>
            <a:r>
              <a:rPr sz="1710" i="1" spc="-4" dirty="0">
                <a:latin typeface="Times New Roman"/>
                <a:cs typeface="Times New Roman"/>
              </a:rPr>
              <a:t>for</a:t>
            </a:r>
            <a:r>
              <a:rPr sz="1710" i="1" spc="-13" dirty="0">
                <a:latin typeface="Times New Roman"/>
                <a:cs typeface="Times New Roman"/>
              </a:rPr>
              <a:t> </a:t>
            </a:r>
            <a:r>
              <a:rPr sz="1710" i="1" spc="-4" dirty="0">
                <a:latin typeface="Times New Roman"/>
                <a:cs typeface="Times New Roman"/>
              </a:rPr>
              <a:t>congestion-controlled</a:t>
            </a:r>
            <a:r>
              <a:rPr sz="1710" i="1" spc="4" dirty="0">
                <a:latin typeface="Times New Roman"/>
                <a:cs typeface="Times New Roman"/>
              </a:rPr>
              <a:t> </a:t>
            </a:r>
            <a:r>
              <a:rPr sz="1710" i="1" spc="-9" dirty="0">
                <a:latin typeface="Times New Roman"/>
                <a:cs typeface="Times New Roman"/>
              </a:rPr>
              <a:t>traffic</a:t>
            </a:r>
            <a:endParaRPr sz="1710">
              <a:latin typeface="Times New Roman"/>
              <a:cs typeface="Times New Roman"/>
            </a:endParaRPr>
          </a:p>
        </p:txBody>
      </p:sp>
      <p:pic>
        <p:nvPicPr>
          <p:cNvPr id="3" name="object 3"/>
          <p:cNvPicPr/>
          <p:nvPr/>
        </p:nvPicPr>
        <p:blipFill>
          <a:blip r:embed="rId2" cstate="print"/>
          <a:stretch>
            <a:fillRect/>
          </a:stretch>
        </p:blipFill>
        <p:spPr>
          <a:xfrm>
            <a:off x="1155173" y="1276468"/>
            <a:ext cx="7000699" cy="4578733"/>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6011" y="1168473"/>
            <a:ext cx="5381602"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4" dirty="0">
                <a:solidFill>
                  <a:srgbClr val="3333CC"/>
                </a:solidFill>
              </a:rPr>
              <a:t> </a:t>
            </a:r>
            <a:r>
              <a:rPr sz="2052" dirty="0">
                <a:solidFill>
                  <a:srgbClr val="3333CC"/>
                </a:solidFill>
              </a:rPr>
              <a:t>20.8	</a:t>
            </a:r>
            <a:r>
              <a:rPr sz="1710" i="1" spc="-4" dirty="0">
                <a:latin typeface="Times New Roman"/>
                <a:cs typeface="Times New Roman"/>
              </a:rPr>
              <a:t>Priorities</a:t>
            </a:r>
            <a:r>
              <a:rPr sz="1710" i="1" spc="17" dirty="0">
                <a:latin typeface="Times New Roman"/>
                <a:cs typeface="Times New Roman"/>
              </a:rPr>
              <a:t> </a:t>
            </a:r>
            <a:r>
              <a:rPr sz="1710" i="1" spc="-4" dirty="0">
                <a:latin typeface="Times New Roman"/>
                <a:cs typeface="Times New Roman"/>
              </a:rPr>
              <a:t>for </a:t>
            </a:r>
            <a:r>
              <a:rPr sz="1710" i="1" spc="-9" dirty="0">
                <a:latin typeface="Times New Roman"/>
                <a:cs typeface="Times New Roman"/>
              </a:rPr>
              <a:t>noncongestion-controlled</a:t>
            </a:r>
            <a:r>
              <a:rPr sz="1710" i="1" spc="-4" dirty="0">
                <a:latin typeface="Times New Roman"/>
                <a:cs typeface="Times New Roman"/>
              </a:rPr>
              <a:t> </a:t>
            </a:r>
            <a:r>
              <a:rPr sz="1710" i="1" spc="-9" dirty="0">
                <a:latin typeface="Times New Roman"/>
                <a:cs typeface="Times New Roman"/>
              </a:rPr>
              <a:t>traffic</a:t>
            </a:r>
            <a:endParaRPr sz="1710">
              <a:latin typeface="Times New Roman"/>
              <a:cs typeface="Times New Roman"/>
            </a:endParaRPr>
          </a:p>
        </p:txBody>
      </p:sp>
      <p:pic>
        <p:nvPicPr>
          <p:cNvPr id="3" name="object 3"/>
          <p:cNvPicPr/>
          <p:nvPr/>
        </p:nvPicPr>
        <p:blipFill>
          <a:blip r:embed="rId2" cstate="print"/>
          <a:stretch>
            <a:fillRect/>
          </a:stretch>
        </p:blipFill>
        <p:spPr>
          <a:xfrm>
            <a:off x="908872" y="1522770"/>
            <a:ext cx="7377318" cy="2285130"/>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33" y="1168473"/>
            <a:ext cx="3609817" cy="326758"/>
          </a:xfrm>
          <a:prstGeom prst="rect">
            <a:avLst/>
          </a:prstGeom>
        </p:spPr>
        <p:txBody>
          <a:bodyPr vert="horz" wrap="square" lIns="0" tIns="10860" rIns="0" bIns="0" rtlCol="0" anchor="ctr">
            <a:spAutoFit/>
          </a:bodyPr>
          <a:lstStyle/>
          <a:p>
            <a:pPr marL="10860">
              <a:spcBef>
                <a:spcPts val="86"/>
              </a:spcBef>
              <a:tabLst>
                <a:tab pos="1524169" algn="l"/>
              </a:tabLst>
            </a:pPr>
            <a:r>
              <a:rPr sz="2052" spc="-13" dirty="0">
                <a:solidFill>
                  <a:srgbClr val="3333CC"/>
                </a:solidFill>
              </a:rPr>
              <a:t>Figure</a:t>
            </a:r>
            <a:r>
              <a:rPr lang="en-CA" sz="2052" spc="-13" dirty="0">
                <a:solidFill>
                  <a:srgbClr val="3333CC"/>
                </a:solidFill>
              </a:rPr>
              <a:t> </a:t>
            </a:r>
            <a:r>
              <a:rPr sz="1710" i="1" spc="-4" dirty="0">
                <a:latin typeface="Times New Roman"/>
                <a:cs typeface="Times New Roman"/>
              </a:rPr>
              <a:t>Extension</a:t>
            </a:r>
            <a:r>
              <a:rPr sz="1710" i="1" spc="-17" dirty="0">
                <a:latin typeface="Times New Roman"/>
                <a:cs typeface="Times New Roman"/>
              </a:rPr>
              <a:t> </a:t>
            </a:r>
            <a:r>
              <a:rPr sz="1710" i="1" spc="-4" dirty="0">
                <a:latin typeface="Times New Roman"/>
                <a:cs typeface="Times New Roman"/>
              </a:rPr>
              <a:t>header</a:t>
            </a:r>
            <a:r>
              <a:rPr sz="1710" i="1" spc="-17" dirty="0">
                <a:latin typeface="Times New Roman"/>
                <a:cs typeface="Times New Roman"/>
              </a:rPr>
              <a:t> </a:t>
            </a:r>
            <a:r>
              <a:rPr sz="1710" i="1" spc="-4" dirty="0">
                <a:latin typeface="Times New Roman"/>
                <a:cs typeface="Times New Roman"/>
              </a:rPr>
              <a:t>types</a:t>
            </a:r>
            <a:endParaRPr sz="1710" dirty="0">
              <a:latin typeface="Times New Roman"/>
              <a:cs typeface="Times New Roman"/>
            </a:endParaRPr>
          </a:p>
        </p:txBody>
      </p:sp>
      <p:pic>
        <p:nvPicPr>
          <p:cNvPr id="3" name="object 3"/>
          <p:cNvPicPr/>
          <p:nvPr/>
        </p:nvPicPr>
        <p:blipFill>
          <a:blip r:embed="rId2" cstate="print"/>
          <a:stretch>
            <a:fillRect/>
          </a:stretch>
        </p:blipFill>
        <p:spPr>
          <a:xfrm>
            <a:off x="1278976" y="2057725"/>
            <a:ext cx="5769190" cy="2992107"/>
          </a:xfrm>
          <a:prstGeom prst="rect">
            <a:avLst/>
          </a:prstGeom>
        </p:spPr>
      </p:pic>
      <p:sp>
        <p:nvSpPr>
          <p:cNvPr id="4" name="object 4"/>
          <p:cNvSpPr/>
          <p:nvPr/>
        </p:nvSpPr>
        <p:spPr>
          <a:xfrm>
            <a:off x="792888" y="5804376"/>
            <a:ext cx="7493302" cy="65159"/>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sz="1539"/>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 between IPv4 &amp; IPv6</a:t>
            </a:r>
          </a:p>
        </p:txBody>
      </p:sp>
      <p:sp>
        <p:nvSpPr>
          <p:cNvPr id="3" name="Content Placeholder 2"/>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209550" y="1143000"/>
          <a:ext cx="8724900" cy="518160"/>
        </p:xfrm>
        <a:graphic>
          <a:graphicData uri="http://schemas.openxmlformats.org/drawingml/2006/table">
            <a:tbl>
              <a:tblPr firstRow="1" bandRow="1">
                <a:tableStyleId>{B301B821-A1FF-4177-AEE7-76D212191A09}</a:tableStyleId>
              </a:tblPr>
              <a:tblGrid>
                <a:gridCol w="3965864">
                  <a:extLst>
                    <a:ext uri="{9D8B030D-6E8A-4147-A177-3AD203B41FA5}">
                      <a16:colId xmlns:a16="http://schemas.microsoft.com/office/drawing/2014/main" val="20000"/>
                    </a:ext>
                  </a:extLst>
                </a:gridCol>
                <a:gridCol w="4759036">
                  <a:extLst>
                    <a:ext uri="{9D8B030D-6E8A-4147-A177-3AD203B41FA5}">
                      <a16:colId xmlns:a16="http://schemas.microsoft.com/office/drawing/2014/main" val="20001"/>
                    </a:ext>
                  </a:extLst>
                </a:gridCol>
              </a:tblGrid>
              <a:tr h="370840">
                <a:tc>
                  <a:txBody>
                    <a:bodyPr/>
                    <a:lstStyle/>
                    <a:p>
                      <a:pPr marL="0" indent="0" algn="ctr">
                        <a:buFont typeface="Wingdings" charset="2"/>
                        <a:buNone/>
                      </a:pPr>
                      <a:r>
                        <a:rPr lang="en-US" sz="2800" b="0"/>
                        <a:t>IPv4</a:t>
                      </a:r>
                    </a:p>
                  </a:txBody>
                  <a:tcPr/>
                </a:tc>
                <a:tc>
                  <a:txBody>
                    <a:bodyPr/>
                    <a:lstStyle/>
                    <a:p>
                      <a:pPr marL="0" indent="0" algn="ctr">
                        <a:buFont typeface="Wingdings" charset="2"/>
                        <a:buNone/>
                      </a:pPr>
                      <a:r>
                        <a:rPr lang="en-US" sz="2800" b="0"/>
                        <a:t>IPv6</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209550" y="1677851"/>
          <a:ext cx="8724900" cy="37084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370840">
                <a:tc>
                  <a:txBody>
                    <a:bodyPr/>
                    <a:lstStyle/>
                    <a:p>
                      <a:pPr marL="457200" indent="-457200" algn="just">
                        <a:buFont typeface="Wingdings" charset="2"/>
                        <a:buChar char="ü"/>
                      </a:pPr>
                      <a:r>
                        <a:rPr lang="en-US" sz="1800" b="0"/>
                        <a:t>32</a:t>
                      </a:r>
                      <a:r>
                        <a:rPr lang="en-US" sz="1800" b="0" baseline="0"/>
                        <a:t> bit length</a:t>
                      </a:r>
                      <a:endParaRPr lang="en-US" sz="1800" b="0"/>
                    </a:p>
                  </a:txBody>
                  <a:tcPr/>
                </a:tc>
                <a:tc>
                  <a:txBody>
                    <a:bodyPr/>
                    <a:lstStyle/>
                    <a:p>
                      <a:pPr marL="457200" indent="-457200" algn="just">
                        <a:buFont typeface="Wingdings" charset="2"/>
                        <a:buChar char="ü"/>
                      </a:pPr>
                      <a:r>
                        <a:rPr lang="en-US" sz="1800" b="0"/>
                        <a:t>128 bit length</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09550" y="3761375"/>
          <a:ext cx="8724900" cy="64008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370840">
                <a:tc>
                  <a:txBody>
                    <a:bodyPr/>
                    <a:lstStyle/>
                    <a:p>
                      <a:pPr marL="457200" indent="-457200" algn="just">
                        <a:buFont typeface="Wingdings" charset="2"/>
                        <a:buChar char="ü"/>
                      </a:pPr>
                      <a:r>
                        <a:rPr lang="en-US" sz="1800" b="0"/>
                        <a:t>Options fields are available in header</a:t>
                      </a:r>
                    </a:p>
                  </a:txBody>
                  <a:tcPr/>
                </a:tc>
                <a:tc>
                  <a:txBody>
                    <a:bodyPr/>
                    <a:lstStyle/>
                    <a:p>
                      <a:pPr marL="457200" indent="-457200" algn="just">
                        <a:buFont typeface="Wingdings" charset="2"/>
                        <a:buChar char="ü"/>
                      </a:pPr>
                      <a:r>
                        <a:rPr lang="en-US" sz="1800" b="0"/>
                        <a:t>No option fields, but Extension headers are available</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209550" y="4418146"/>
          <a:ext cx="8724900" cy="91440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370840">
                <a:tc>
                  <a:txBody>
                    <a:bodyPr/>
                    <a:lstStyle/>
                    <a:p>
                      <a:pPr marL="457200" indent="-457200" algn="just">
                        <a:buFont typeface="Wingdings" charset="2"/>
                        <a:buChar char="ü"/>
                      </a:pPr>
                      <a:r>
                        <a:rPr lang="en-US" sz="1800" b="0"/>
                        <a:t>Address Resolution Protocol (ARP)is available to map IPv4 addresses to MAC addresses </a:t>
                      </a:r>
                    </a:p>
                  </a:txBody>
                  <a:tcPr/>
                </a:tc>
                <a:tc>
                  <a:txBody>
                    <a:bodyPr/>
                    <a:lstStyle/>
                    <a:p>
                      <a:pPr marL="457200" indent="-457200" algn="just">
                        <a:buFont typeface="Wingdings" charset="2"/>
                        <a:buChar char="ü"/>
                      </a:pPr>
                      <a:r>
                        <a:rPr lang="en-US" sz="1800" b="0"/>
                        <a:t>Address Resolution Protocol (ARP) is replaced with Neighbor Discovery Protocol </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209550" y="5349240"/>
          <a:ext cx="8724900" cy="36576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182880">
                <a:tc>
                  <a:txBody>
                    <a:bodyPr/>
                    <a:lstStyle/>
                    <a:p>
                      <a:pPr marL="457200" indent="-457200" algn="just">
                        <a:buFont typeface="Wingdings" charset="2"/>
                        <a:buChar char="ü"/>
                      </a:pPr>
                      <a:r>
                        <a:rPr lang="en-US" sz="1800" b="0"/>
                        <a:t>Broadcast messages are available </a:t>
                      </a:r>
                    </a:p>
                  </a:txBody>
                  <a:tcPr/>
                </a:tc>
                <a:tc>
                  <a:txBody>
                    <a:bodyPr/>
                    <a:lstStyle/>
                    <a:p>
                      <a:pPr marL="457200" indent="-457200" algn="just">
                        <a:buFont typeface="Wingdings" charset="2"/>
                        <a:buChar char="ü"/>
                      </a:pPr>
                      <a:r>
                        <a:rPr lang="en-US" sz="1800" b="0"/>
                        <a:t>Broadcast messages are not available</a:t>
                      </a:r>
                    </a:p>
                  </a:txBody>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209550" y="3378924"/>
          <a:ext cx="8724900" cy="36576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296816">
                <a:tc>
                  <a:txBody>
                    <a:bodyPr/>
                    <a:lstStyle/>
                    <a:p>
                      <a:pPr marL="457200" marR="0" indent="-457200" algn="just" defTabSz="914400" rtl="0" eaLnBrk="1" fontAlgn="auto" latinLnBrk="0" hangingPunct="1">
                        <a:lnSpc>
                          <a:spcPct val="100000"/>
                        </a:lnSpc>
                        <a:spcBef>
                          <a:spcPct val="0"/>
                        </a:spcBef>
                        <a:spcAft>
                          <a:spcPct val="0"/>
                        </a:spcAft>
                        <a:buClrTx/>
                        <a:buSzTx/>
                        <a:buFont typeface="Wingdings" charset="2"/>
                        <a:buChar char="ü"/>
                        <a:defRPr/>
                      </a:pPr>
                      <a:r>
                        <a:rPr lang="en-US" sz="1800" b="0"/>
                        <a:t>Checksum field in header </a:t>
                      </a:r>
                    </a:p>
                  </a:txBody>
                  <a:tcPr/>
                </a:tc>
                <a:tc>
                  <a:txBody>
                    <a:bodyPr/>
                    <a:lstStyle/>
                    <a:p>
                      <a:pPr marL="457200" indent="-457200" algn="just">
                        <a:buFont typeface="Wingdings" charset="2"/>
                        <a:buChar char="ü"/>
                      </a:pPr>
                      <a:r>
                        <a:rPr lang="en-US" sz="1800" b="0"/>
                        <a:t>No checksum field in header</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209550" y="2722153"/>
          <a:ext cx="8724900" cy="64008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548640">
                <a:tc>
                  <a:txBody>
                    <a:bodyPr/>
                    <a:lstStyle/>
                    <a:p>
                      <a:pPr marL="457200" indent="-457200" algn="just">
                        <a:buFont typeface="Wingdings" charset="2"/>
                        <a:buChar char="ü"/>
                      </a:pPr>
                      <a:r>
                        <a:rPr lang="en-US" sz="1800" b="0" dirty="0"/>
                        <a:t>No packet flow identification</a:t>
                      </a:r>
                    </a:p>
                  </a:txBody>
                  <a:tcPr/>
                </a:tc>
                <a:tc>
                  <a:txBody>
                    <a:bodyPr/>
                    <a:lstStyle/>
                    <a:p>
                      <a:pPr marL="457200" indent="-457200" algn="just">
                        <a:buFont typeface="Wingdings" charset="2"/>
                        <a:buChar char="ü"/>
                      </a:pPr>
                      <a:r>
                        <a:rPr lang="en-US" sz="1800" b="0" dirty="0"/>
                        <a:t>Packet flow identification is available within the IPv6 header using the Flow Label field</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09550" y="2065382"/>
          <a:ext cx="8724900" cy="64008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548640">
                <a:tc>
                  <a:txBody>
                    <a:bodyPr/>
                    <a:lstStyle/>
                    <a:p>
                      <a:pPr marL="457200" indent="-457200" algn="just">
                        <a:buFont typeface="Wingdings" charset="2"/>
                        <a:buChar char="ü"/>
                      </a:pPr>
                      <a:r>
                        <a:rPr lang="en-US" sz="1800" b="0"/>
                        <a:t>Fragmentation is done by sender and    forwarding routers</a:t>
                      </a:r>
                    </a:p>
                  </a:txBody>
                  <a:tcPr/>
                </a:tc>
                <a:tc>
                  <a:txBody>
                    <a:bodyPr/>
                    <a:lstStyle/>
                    <a:p>
                      <a:pPr marL="457200" indent="-457200" algn="just">
                        <a:buFont typeface="Wingdings" charset="2"/>
                        <a:buChar char="ü"/>
                      </a:pPr>
                      <a:r>
                        <a:rPr lang="en-US" sz="1800" b="0"/>
                        <a:t>Fragmentation is done only by sender</a:t>
                      </a:r>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209550" y="5735320"/>
          <a:ext cx="8724900" cy="640080"/>
        </p:xfrm>
        <a:graphic>
          <a:graphicData uri="http://schemas.openxmlformats.org/drawingml/2006/table">
            <a:tbl>
              <a:tblPr firstRow="1" bandRow="1">
                <a:tableStyleId>{BC89EF96-8CEA-46FF-86C4-4CE0E7609802}</a:tableStyleId>
              </a:tblPr>
              <a:tblGrid>
                <a:gridCol w="3981450">
                  <a:extLst>
                    <a:ext uri="{9D8B030D-6E8A-4147-A177-3AD203B41FA5}">
                      <a16:colId xmlns:a16="http://schemas.microsoft.com/office/drawing/2014/main" val="20000"/>
                    </a:ext>
                  </a:extLst>
                </a:gridCol>
                <a:gridCol w="4743450">
                  <a:extLst>
                    <a:ext uri="{9D8B030D-6E8A-4147-A177-3AD203B41FA5}">
                      <a16:colId xmlns:a16="http://schemas.microsoft.com/office/drawing/2014/main" val="20001"/>
                    </a:ext>
                  </a:extLst>
                </a:gridCol>
              </a:tblGrid>
              <a:tr h="370840">
                <a:tc>
                  <a:txBody>
                    <a:bodyPr/>
                    <a:lstStyle/>
                    <a:p>
                      <a:pPr marL="457200" indent="-457200" algn="just">
                        <a:buFont typeface="Wingdings" charset="2"/>
                        <a:buChar char="ü"/>
                      </a:pPr>
                      <a:r>
                        <a:rPr lang="en-US" sz="1800" b="0"/>
                        <a:t>Static IP addresses or DHCP is required to configure IP addresses </a:t>
                      </a:r>
                    </a:p>
                  </a:txBody>
                  <a:tcPr/>
                </a:tc>
                <a:tc>
                  <a:txBody>
                    <a:bodyPr/>
                    <a:lstStyle/>
                    <a:p>
                      <a:pPr marL="457200" indent="-457200" algn="just">
                        <a:buFont typeface="Wingdings" charset="2"/>
                        <a:buChar char="ü"/>
                      </a:pPr>
                      <a:r>
                        <a:rPr lang="en-US" sz="1800" b="0"/>
                        <a:t>Auto-configuration of addresses is available</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9494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atin typeface="+mj-lt"/>
              </a:rPr>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47532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35168786-E716-4A55-9BB4-7C594D574C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BA6BF2AC-ED47-4D13-8229-5244D0A65456}" type="slidenum">
              <a:rPr lang="en-US" altLang="en-US" sz="2000">
                <a:solidFill>
                  <a:schemeClr val="bg2"/>
                </a:solidFill>
              </a:rPr>
              <a:pPr/>
              <a:t>5</a:t>
            </a:fld>
            <a:endParaRPr lang="en-US" altLang="en-US" sz="2000">
              <a:solidFill>
                <a:schemeClr val="bg2"/>
              </a:solidFill>
            </a:endParaRPr>
          </a:p>
        </p:txBody>
      </p:sp>
      <p:sp>
        <p:nvSpPr>
          <p:cNvPr id="21507" name="Rectangle 2">
            <a:extLst>
              <a:ext uri="{FF2B5EF4-FFF2-40B4-BE49-F238E27FC236}">
                <a16:creationId xmlns:a16="http://schemas.microsoft.com/office/drawing/2014/main" id="{14124124-8445-4678-9D59-C5C40B2F926D}"/>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08" name="Rectangle 3">
            <a:extLst>
              <a:ext uri="{FF2B5EF4-FFF2-40B4-BE49-F238E27FC236}">
                <a16:creationId xmlns:a16="http://schemas.microsoft.com/office/drawing/2014/main" id="{9A55972B-C264-40F3-91C8-8628008D695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09" name="Rectangle 4">
            <a:extLst>
              <a:ext uri="{FF2B5EF4-FFF2-40B4-BE49-F238E27FC236}">
                <a16:creationId xmlns:a16="http://schemas.microsoft.com/office/drawing/2014/main" id="{3DC947F8-8EA8-432D-B386-3AF3B0B48946}"/>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0" name="Rectangle 5">
            <a:extLst>
              <a:ext uri="{FF2B5EF4-FFF2-40B4-BE49-F238E27FC236}">
                <a16:creationId xmlns:a16="http://schemas.microsoft.com/office/drawing/2014/main" id="{E09E94DC-86EF-4B90-9551-1D8053A29FF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1" name="Rectangle 6">
            <a:extLst>
              <a:ext uri="{FF2B5EF4-FFF2-40B4-BE49-F238E27FC236}">
                <a16:creationId xmlns:a16="http://schemas.microsoft.com/office/drawing/2014/main" id="{C2ECA0FE-5B65-4E65-816F-2674C6B7E33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2" name="Rectangle 7">
            <a:extLst>
              <a:ext uri="{FF2B5EF4-FFF2-40B4-BE49-F238E27FC236}">
                <a16:creationId xmlns:a16="http://schemas.microsoft.com/office/drawing/2014/main" id="{D2670D2F-7E9C-4E87-AB26-365A6173AEAB}"/>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3" name="Rectangle 8">
            <a:extLst>
              <a:ext uri="{FF2B5EF4-FFF2-40B4-BE49-F238E27FC236}">
                <a16:creationId xmlns:a16="http://schemas.microsoft.com/office/drawing/2014/main" id="{5E33F830-9EB2-4642-BE53-212CC485377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4" name="Line 9">
            <a:extLst>
              <a:ext uri="{FF2B5EF4-FFF2-40B4-BE49-F238E27FC236}">
                <a16:creationId xmlns:a16="http://schemas.microsoft.com/office/drawing/2014/main" id="{F0D648A6-0A82-429F-A64B-C0A8E6E1157B}"/>
              </a:ext>
            </a:extLst>
          </p:cNvPr>
          <p:cNvSpPr>
            <a:spLocks noChangeShapeType="1"/>
          </p:cNvSpPr>
          <p:nvPr/>
        </p:nvSpPr>
        <p:spPr bwMode="auto">
          <a:xfrm>
            <a:off x="457200" y="1752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a:extLst>
              <a:ext uri="{FF2B5EF4-FFF2-40B4-BE49-F238E27FC236}">
                <a16:creationId xmlns:a16="http://schemas.microsoft.com/office/drawing/2014/main" id="{090BE1A4-FCFB-46B9-870E-005F496D1FA3}"/>
              </a:ext>
            </a:extLst>
          </p:cNvPr>
          <p:cNvSpPr>
            <a:spLocks noChangeShapeType="1"/>
          </p:cNvSpPr>
          <p:nvPr/>
        </p:nvSpPr>
        <p:spPr bwMode="auto">
          <a:xfrm>
            <a:off x="457200" y="6400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Rectangle 11">
            <a:extLst>
              <a:ext uri="{FF2B5EF4-FFF2-40B4-BE49-F238E27FC236}">
                <a16:creationId xmlns:a16="http://schemas.microsoft.com/office/drawing/2014/main" id="{EA9608D2-7BAE-49CE-B32D-F35C46716AD2}"/>
              </a:ext>
            </a:extLst>
          </p:cNvPr>
          <p:cNvSpPr>
            <a:spLocks noChangeArrowheads="1"/>
          </p:cNvSpPr>
          <p:nvPr/>
        </p:nvSpPr>
        <p:spPr bwMode="auto">
          <a:xfrm>
            <a:off x="571500" y="1844675"/>
            <a:ext cx="8077200" cy="452437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IPv4 is an unreliable and connectionless datagram protocol – a best effort delivery</a:t>
            </a:r>
          </a:p>
          <a:p>
            <a:pPr algn="ctr"/>
            <a:r>
              <a:rPr lang="en-US" altLang="en-US"/>
              <a:t>Best effort means that IPv4 provides no error control (except for error detection on the header) or flow control</a:t>
            </a:r>
          </a:p>
          <a:p>
            <a:pPr algn="ctr"/>
            <a:r>
              <a:rPr lang="en-US" altLang="en-US"/>
              <a:t>IPv4 does its best to get a transmission through to its destination, but with no guarantees</a:t>
            </a:r>
          </a:p>
        </p:txBody>
      </p:sp>
      <p:grpSp>
        <p:nvGrpSpPr>
          <p:cNvPr id="21517" name="Group 12">
            <a:extLst>
              <a:ext uri="{FF2B5EF4-FFF2-40B4-BE49-F238E27FC236}">
                <a16:creationId xmlns:a16="http://schemas.microsoft.com/office/drawing/2014/main" id="{2394A320-34FF-4B8E-9B37-CC08843E25E0}"/>
              </a:ext>
            </a:extLst>
          </p:cNvPr>
          <p:cNvGrpSpPr>
            <a:grpSpLocks/>
          </p:cNvGrpSpPr>
          <p:nvPr/>
        </p:nvGrpSpPr>
        <p:grpSpPr bwMode="auto">
          <a:xfrm>
            <a:off x="533400" y="1066800"/>
            <a:ext cx="1143000" cy="566738"/>
            <a:chOff x="1200" y="1248"/>
            <a:chExt cx="720" cy="357"/>
          </a:xfrm>
        </p:grpSpPr>
        <p:pic>
          <p:nvPicPr>
            <p:cNvPr id="21518" name="Picture 13">
              <a:extLst>
                <a:ext uri="{FF2B5EF4-FFF2-40B4-BE49-F238E27FC236}">
                  <a16:creationId xmlns:a16="http://schemas.microsoft.com/office/drawing/2014/main" id="{F0D211CA-A3A9-4B4C-AC0D-9247D3575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14">
              <a:extLst>
                <a:ext uri="{FF2B5EF4-FFF2-40B4-BE49-F238E27FC236}">
                  <a16:creationId xmlns:a16="http://schemas.microsoft.com/office/drawing/2014/main" id="{7DE1D563-4811-4489-A152-4875C65D92F3}"/>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E56E69D3-766A-46EF-928A-AB2D412281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C36016AD-EF9A-4DD2-8B6D-72AEC00E67C9}" type="slidenum">
              <a:rPr lang="en-US" altLang="en-US" sz="2000">
                <a:solidFill>
                  <a:schemeClr val="bg2"/>
                </a:solidFill>
              </a:rPr>
              <a:pPr/>
              <a:t>6</a:t>
            </a:fld>
            <a:endParaRPr lang="en-US" altLang="en-US" sz="2000">
              <a:solidFill>
                <a:schemeClr val="bg2"/>
              </a:solidFill>
            </a:endParaRPr>
          </a:p>
        </p:txBody>
      </p:sp>
      <p:sp>
        <p:nvSpPr>
          <p:cNvPr id="22531" name="Line 2">
            <a:extLst>
              <a:ext uri="{FF2B5EF4-FFF2-40B4-BE49-F238E27FC236}">
                <a16:creationId xmlns:a16="http://schemas.microsoft.com/office/drawing/2014/main" id="{93A552B6-1EB6-4894-A750-2755DFF9CF83}"/>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3">
            <a:extLst>
              <a:ext uri="{FF2B5EF4-FFF2-40B4-BE49-F238E27FC236}">
                <a16:creationId xmlns:a16="http://schemas.microsoft.com/office/drawing/2014/main" id="{495713ED-BBD9-4605-A78F-5F511EDC1CC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Text Box 4">
            <a:extLst>
              <a:ext uri="{FF2B5EF4-FFF2-40B4-BE49-F238E27FC236}">
                <a16:creationId xmlns:a16="http://schemas.microsoft.com/office/drawing/2014/main" id="{4D487BCC-3BBC-4ED9-92BF-D63C9783BD69}"/>
              </a:ext>
            </a:extLst>
          </p:cNvPr>
          <p:cNvSpPr txBox="1">
            <a:spLocks noChangeArrowheads="1"/>
          </p:cNvSpPr>
          <p:nvPr/>
        </p:nvSpPr>
        <p:spPr bwMode="auto">
          <a:xfrm>
            <a:off x="304800" y="762000"/>
            <a:ext cx="413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20.5  </a:t>
            </a:r>
            <a:r>
              <a:rPr lang="en-US" altLang="en-US" sz="2000" i="1">
                <a:latin typeface="Times New Roman" panose="02020603050405020304" pitchFamily="18" charset="0"/>
              </a:rPr>
              <a:t>IPv4 datagram format</a:t>
            </a:r>
          </a:p>
        </p:txBody>
      </p:sp>
      <p:sp>
        <p:nvSpPr>
          <p:cNvPr id="22534" name="Line 5">
            <a:extLst>
              <a:ext uri="{FF2B5EF4-FFF2-40B4-BE49-F238E27FC236}">
                <a16:creationId xmlns:a16="http://schemas.microsoft.com/office/drawing/2014/main" id="{C05500DF-C48B-487B-9F9C-53A8A444EA2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2535" name="Picture 6">
            <a:extLst>
              <a:ext uri="{FF2B5EF4-FFF2-40B4-BE49-F238E27FC236}">
                <a16:creationId xmlns:a16="http://schemas.microsoft.com/office/drawing/2014/main" id="{62FC650B-E9E9-4002-BA3D-94B00B6D7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662113"/>
            <a:ext cx="63341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C5F260E-B8F6-48E9-B79F-E915C0A3730D}"/>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IPv4 Datagram Format</a:t>
            </a:r>
          </a:p>
        </p:txBody>
      </p:sp>
      <p:sp>
        <p:nvSpPr>
          <p:cNvPr id="23555" name="Content Placeholder 2">
            <a:extLst>
              <a:ext uri="{FF2B5EF4-FFF2-40B4-BE49-F238E27FC236}">
                <a16:creationId xmlns:a16="http://schemas.microsoft.com/office/drawing/2014/main" id="{7311CB02-BDCF-4F98-A8A2-5A59AFB0AE8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Version (VER): version of the IP protocol. Currently, the version is 4.</a:t>
            </a:r>
          </a:p>
          <a:p>
            <a:pPr eaLnBrk="1" hangingPunct="1"/>
            <a:r>
              <a:rPr lang="en-US" altLang="en-US"/>
              <a:t>Header length (HLEN): the total length of the datagram header in 4-byte words.</a:t>
            </a:r>
          </a:p>
          <a:p>
            <a:pPr eaLnBrk="1" hangingPunct="1"/>
            <a:r>
              <a:rPr lang="en-US" altLang="en-US"/>
              <a:t>Services: service type or differentiated services (not used now).</a:t>
            </a:r>
          </a:p>
          <a:p>
            <a:pPr eaLnBrk="1" hangingPunct="1"/>
            <a:r>
              <a:rPr lang="en-US" altLang="en-US"/>
              <a:t>Total length: total length (header plus data) of the datagram in bytes.</a:t>
            </a:r>
          </a:p>
          <a:p>
            <a:pPr lvl="1" eaLnBrk="1" hangingPunct="1"/>
            <a:r>
              <a:rPr lang="en-US" altLang="en-US" sz="2400"/>
              <a:t>Total length of data = total length – header length</a:t>
            </a:r>
          </a:p>
        </p:txBody>
      </p:sp>
      <p:sp>
        <p:nvSpPr>
          <p:cNvPr id="23556" name="Slide Number Placeholder 3">
            <a:extLst>
              <a:ext uri="{FF2B5EF4-FFF2-40B4-BE49-F238E27FC236}">
                <a16:creationId xmlns:a16="http://schemas.microsoft.com/office/drawing/2014/main" id="{90F90961-8A61-4D8F-8A7F-020FEE363445}"/>
              </a:ext>
            </a:extLst>
          </p:cNvPr>
          <p:cNvSpPr>
            <a:spLocks noGrp="1"/>
          </p:cNvSpPr>
          <p:nvPr>
            <p:ph type="sldNum" sz="quarter" idx="10"/>
          </p:nvPr>
        </p:nvSpPr>
        <p:spPr bwMode="auto">
          <a:xfrm>
            <a:off x="0" y="64008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r>
              <a:rPr lang="en-US" altLang="en-US"/>
              <a:t>20.</a:t>
            </a:r>
            <a:fld id="{0C97F693-711D-4A9C-812F-DAE8983B9850}" type="slidenum">
              <a:rPr lang="en-US" altLang="en-US" smtClean="0"/>
              <a:pPr/>
              <a:t>7</a:t>
            </a:fld>
            <a:endParaRPr lang="en-US" altLang="en-US" sz="2000">
              <a:solidFill>
                <a:schemeClr val="bg2"/>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829" y="1624587"/>
            <a:ext cx="2700847"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4" dirty="0">
                <a:solidFill>
                  <a:srgbClr val="3333CC"/>
                </a:solidFill>
              </a:rPr>
              <a:t> </a:t>
            </a:r>
            <a:r>
              <a:rPr sz="2052" dirty="0">
                <a:solidFill>
                  <a:srgbClr val="3333CC"/>
                </a:solidFill>
              </a:rPr>
              <a:t>20.1	</a:t>
            </a:r>
            <a:r>
              <a:rPr sz="1710" i="1" spc="-17" dirty="0">
                <a:latin typeface="Times New Roman"/>
                <a:cs typeface="Times New Roman"/>
              </a:rPr>
              <a:t>Types</a:t>
            </a:r>
            <a:r>
              <a:rPr sz="1710" i="1" spc="-21" dirty="0">
                <a:latin typeface="Times New Roman"/>
                <a:cs typeface="Times New Roman"/>
              </a:rPr>
              <a:t> </a:t>
            </a:r>
            <a:r>
              <a:rPr sz="1710" i="1" spc="-4" dirty="0">
                <a:latin typeface="Times New Roman"/>
                <a:cs typeface="Times New Roman"/>
              </a:rPr>
              <a:t>of</a:t>
            </a:r>
            <a:r>
              <a:rPr sz="1710" i="1" spc="-17" dirty="0">
                <a:latin typeface="Times New Roman"/>
                <a:cs typeface="Times New Roman"/>
              </a:rPr>
              <a:t> </a:t>
            </a:r>
            <a:r>
              <a:rPr sz="1710" i="1" spc="-4" dirty="0">
                <a:latin typeface="Times New Roman"/>
                <a:cs typeface="Times New Roman"/>
              </a:rPr>
              <a:t>service</a:t>
            </a:r>
            <a:endParaRPr sz="1710">
              <a:latin typeface="Times New Roman"/>
              <a:cs typeface="Times New Roman"/>
            </a:endParaRPr>
          </a:p>
        </p:txBody>
      </p:sp>
      <p:pic>
        <p:nvPicPr>
          <p:cNvPr id="3" name="object 3"/>
          <p:cNvPicPr/>
          <p:nvPr/>
        </p:nvPicPr>
        <p:blipFill>
          <a:blip r:embed="rId2" cstate="print"/>
          <a:stretch>
            <a:fillRect/>
          </a:stretch>
        </p:blipFill>
        <p:spPr>
          <a:xfrm>
            <a:off x="2487026" y="2033616"/>
            <a:ext cx="4573520" cy="3066389"/>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7920" y="647200"/>
            <a:ext cx="3364384" cy="326758"/>
          </a:xfrm>
          <a:prstGeom prst="rect">
            <a:avLst/>
          </a:prstGeom>
        </p:spPr>
        <p:txBody>
          <a:bodyPr vert="horz" wrap="square" lIns="0" tIns="10860" rIns="0" bIns="0" rtlCol="0" anchor="ctr">
            <a:spAutoFit/>
          </a:bodyPr>
          <a:lstStyle/>
          <a:p>
            <a:pPr marL="10860">
              <a:spcBef>
                <a:spcPts val="86"/>
              </a:spcBef>
              <a:tabLst>
                <a:tab pos="1273851" algn="l"/>
              </a:tabLst>
            </a:pPr>
            <a:r>
              <a:rPr sz="2052" spc="-43" dirty="0">
                <a:solidFill>
                  <a:srgbClr val="3333CC"/>
                </a:solidFill>
              </a:rPr>
              <a:t>Table</a:t>
            </a:r>
            <a:r>
              <a:rPr sz="2052" spc="-4" dirty="0">
                <a:solidFill>
                  <a:srgbClr val="3333CC"/>
                </a:solidFill>
              </a:rPr>
              <a:t> </a:t>
            </a:r>
            <a:r>
              <a:rPr sz="2052" dirty="0">
                <a:solidFill>
                  <a:srgbClr val="3333CC"/>
                </a:solidFill>
              </a:rPr>
              <a:t>20.2	</a:t>
            </a:r>
            <a:r>
              <a:rPr sz="1710" i="1" spc="-4" dirty="0">
                <a:latin typeface="Times New Roman"/>
                <a:cs typeface="Times New Roman"/>
              </a:rPr>
              <a:t>Default</a:t>
            </a:r>
            <a:r>
              <a:rPr sz="1710" i="1" spc="-13" dirty="0">
                <a:latin typeface="Times New Roman"/>
                <a:cs typeface="Times New Roman"/>
              </a:rPr>
              <a:t> </a:t>
            </a:r>
            <a:r>
              <a:rPr sz="1710" i="1" spc="-4" dirty="0">
                <a:latin typeface="Times New Roman"/>
                <a:cs typeface="Times New Roman"/>
              </a:rPr>
              <a:t>types</a:t>
            </a:r>
            <a:r>
              <a:rPr sz="1710" i="1" spc="-9" dirty="0">
                <a:latin typeface="Times New Roman"/>
                <a:cs typeface="Times New Roman"/>
              </a:rPr>
              <a:t> </a:t>
            </a:r>
            <a:r>
              <a:rPr sz="1710" i="1" spc="-4" dirty="0">
                <a:latin typeface="Times New Roman"/>
                <a:cs typeface="Times New Roman"/>
              </a:rPr>
              <a:t>of</a:t>
            </a:r>
            <a:r>
              <a:rPr sz="1710" i="1" spc="-13" dirty="0">
                <a:latin typeface="Times New Roman"/>
                <a:cs typeface="Times New Roman"/>
              </a:rPr>
              <a:t> </a:t>
            </a:r>
            <a:r>
              <a:rPr sz="1710" i="1" spc="-4" dirty="0">
                <a:latin typeface="Times New Roman"/>
                <a:cs typeface="Times New Roman"/>
              </a:rPr>
              <a:t>service</a:t>
            </a:r>
            <a:endParaRPr sz="1710">
              <a:latin typeface="Times New Roman"/>
              <a:cs typeface="Times New Roman"/>
            </a:endParaRPr>
          </a:p>
        </p:txBody>
      </p:sp>
      <p:pic>
        <p:nvPicPr>
          <p:cNvPr id="3" name="object 3"/>
          <p:cNvPicPr/>
          <p:nvPr/>
        </p:nvPicPr>
        <p:blipFill>
          <a:blip r:embed="rId2" cstate="print"/>
          <a:stretch>
            <a:fillRect/>
          </a:stretch>
        </p:blipFill>
        <p:spPr>
          <a:xfrm>
            <a:off x="1723361" y="950021"/>
            <a:ext cx="5654445" cy="503680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3"/>
  <p:tag name="AS_OS" val="Microsoft Windows NT 10.0.17763.0"/>
  <p:tag name="AS_RELEASE_DATE" val="2021.01.14"/>
  <p:tag name="AS_TITLE" val="Aspose.Slides for .NET Standard 2.0"/>
  <p:tag name="AS_VERSION" val="2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26386</TotalTime>
  <Words>2450</Words>
  <Application>Microsoft Office PowerPoint</Application>
  <PresentationFormat>On-screen Show (4:3)</PresentationFormat>
  <Paragraphs>497</Paragraphs>
  <Slides>49</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ＭＳ Ｐゴシック</vt:lpstr>
      <vt:lpstr>Arial</vt:lpstr>
      <vt:lpstr>Calibri</vt:lpstr>
      <vt:lpstr>Comic Sans MS</vt:lpstr>
      <vt:lpstr>Lucida Sans Unicode</vt:lpstr>
      <vt:lpstr>Open Sans Bold</vt:lpstr>
      <vt:lpstr>Open Sans Extrabold</vt:lpstr>
      <vt:lpstr>Open Sans Light</vt:lpstr>
      <vt:lpstr>Open Sans Semibold</vt:lpstr>
      <vt:lpstr>Tahoma</vt:lpstr>
      <vt:lpstr>Times</vt:lpstr>
      <vt:lpstr>Times New Roman</vt:lpstr>
      <vt:lpstr>Wingdings</vt:lpstr>
      <vt:lpstr>ZapfDingbatsITC</vt:lpstr>
      <vt:lpstr>Office Theme</vt:lpstr>
      <vt:lpstr>PowerPoint Presentation</vt:lpstr>
      <vt:lpstr>Introduction: Network Layer</vt:lpstr>
      <vt:lpstr>PowerPoint Presentation</vt:lpstr>
      <vt:lpstr>PowerPoint Presentation</vt:lpstr>
      <vt:lpstr>PowerPoint Presentation</vt:lpstr>
      <vt:lpstr>PowerPoint Presentation</vt:lpstr>
      <vt:lpstr>IPv4 Datagram Format</vt:lpstr>
      <vt:lpstr>Table 20.1 Types of service</vt:lpstr>
      <vt:lpstr>Table 20.2 Default types of service</vt:lpstr>
      <vt:lpstr>Table 20.3 Values for codepoints</vt:lpstr>
      <vt:lpstr>IPv4 Datagram Format</vt:lpstr>
      <vt:lpstr>IPv4 Datagram Format</vt:lpstr>
      <vt:lpstr>Fragmentation</vt:lpstr>
      <vt:lpstr>PowerPoint Presentation</vt:lpstr>
      <vt:lpstr>Fields Related to Fragmentation</vt:lpstr>
      <vt:lpstr>PowerPoint Presentation</vt:lpstr>
      <vt:lpstr>PowerPoint Presentation</vt:lpstr>
      <vt:lpstr>PowerPoint Presentation</vt:lpstr>
      <vt:lpstr>IP Addressing - Example</vt:lpstr>
      <vt:lpstr>IP Address</vt:lpstr>
      <vt:lpstr>Classification of IP Addresses (Classful Addressing)</vt:lpstr>
      <vt:lpstr>Class A: Range(0.0.0.0 to 127.255.255.255) Dotted decimal notation </vt:lpstr>
      <vt:lpstr>Class B: Range (128.0.0.0 to 191.255.255.255) </vt:lpstr>
      <vt:lpstr>Class C: Range(192.0.0.0 to 223.255.255.255) </vt:lpstr>
      <vt:lpstr>Class D: Range (224.0.0.0 to 239.255.255.255) </vt:lpstr>
      <vt:lpstr>Class E: (240.0.0.0 to 255.255.255.255) </vt:lpstr>
      <vt:lpstr>Type of addresses in IPv4 Network</vt:lpstr>
      <vt:lpstr>Type of addresses – Cont…</vt:lpstr>
      <vt:lpstr>Assignment</vt:lpstr>
      <vt:lpstr>Masking Example To extract network and host network</vt:lpstr>
      <vt:lpstr>Subnets</vt:lpstr>
      <vt:lpstr>Subnet Example</vt:lpstr>
      <vt:lpstr>Classless Inter-Domain Routing(CIDR)</vt:lpstr>
      <vt:lpstr>Subnetting</vt:lpstr>
      <vt:lpstr>How many subnets from given subnet mask?</vt:lpstr>
      <vt:lpstr>What are the total hosts?</vt:lpstr>
      <vt:lpstr>IP Addressing Summary</vt:lpstr>
      <vt:lpstr>Assignment</vt:lpstr>
      <vt:lpstr>PowerPoint Presentation</vt:lpstr>
      <vt:lpstr>PowerPoint Presentation</vt:lpstr>
      <vt:lpstr>IPv6: Advantages</vt:lpstr>
      <vt:lpstr>PowerPoint Presentation</vt:lpstr>
      <vt:lpstr>PowerPoint Presentation</vt:lpstr>
      <vt:lpstr>Table 20.6 Next header codes for IPv6</vt:lpstr>
      <vt:lpstr>Table 20.7 Priorities for congestion-controlled traffic</vt:lpstr>
      <vt:lpstr>Table 20.8 Priorities for noncongestion-controlled traffic</vt:lpstr>
      <vt:lpstr>Figure Extension header types</vt:lpstr>
      <vt:lpstr>Difference between IPv4 &amp; IPv6</vt:lpstr>
      <vt:lpstr>Thank You</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ssr</cp:lastModifiedBy>
  <cp:revision>1504</cp:revision>
  <dcterms:created xsi:type="dcterms:W3CDTF">2013-05-17T03:00:03Z</dcterms:created>
  <dcterms:modified xsi:type="dcterms:W3CDTF">2023-06-26T04:44:37Z</dcterms:modified>
</cp:coreProperties>
</file>