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5" r:id="rId6"/>
    <p:sldId id="277" r:id="rId7"/>
    <p:sldId id="278" r:id="rId8"/>
    <p:sldId id="263" r:id="rId9"/>
    <p:sldId id="267" r:id="rId10"/>
    <p:sldId id="268" r:id="rId11"/>
    <p:sldId id="269" r:id="rId12"/>
    <p:sldId id="270" r:id="rId13"/>
    <p:sldId id="279" r:id="rId14"/>
    <p:sldId id="280" r:id="rId15"/>
    <p:sldId id="281" r:id="rId16"/>
    <p:sldId id="272" r:id="rId17"/>
    <p:sldId id="273" r:id="rId18"/>
    <p:sldId id="275" r:id="rId19"/>
    <p:sldId id="276" r:id="rId20"/>
    <p:sldId id="282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7" autoAdjust="0"/>
  </p:normalViewPr>
  <p:slideViewPr>
    <p:cSldViewPr>
      <p:cViewPr>
        <p:scale>
          <a:sx n="84" d="100"/>
          <a:sy n="84" d="100"/>
        </p:scale>
        <p:origin x="-42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5550" y="274638"/>
            <a:ext cx="200025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584835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6002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ite_re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228600"/>
            <a:ext cx="1981200" cy="1085850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8458200" y="381000"/>
            <a:ext cx="304800" cy="6172200"/>
          </a:xfrm>
          <a:prstGeom prst="rect">
            <a:avLst/>
          </a:prstGeom>
          <a:solidFill>
            <a:srgbClr val="AD3C1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274638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THE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the subheading style</a:t>
            </a:r>
          </a:p>
          <a:p>
            <a:pPr lvl="1"/>
            <a:r>
              <a:rPr lang="en-US" smtClean="0"/>
              <a:t>This is the main text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457200"/>
            <a:ext cx="7848600" cy="3581400"/>
          </a:xfrm>
        </p:spPr>
        <p:txBody>
          <a:bodyPr/>
          <a:lstStyle/>
          <a:p>
            <a:pPr algn="ctr"/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>The </a:t>
            </a:r>
            <a:r>
              <a:rPr lang="fr-FR" sz="2800" b="1" dirty="0" err="1" smtClean="0"/>
              <a:t>Volcker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Rule</a:t>
            </a:r>
            <a:r>
              <a:rPr lang="fr-FR" sz="2800" b="1" dirty="0" smtClean="0"/>
              <a:t>: </a:t>
            </a:r>
            <a:r>
              <a:rPr lang="fr-FR" sz="2800" b="1" dirty="0" err="1" smtClean="0"/>
              <a:t>Addressing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Systemic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Risk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3200" b="1" dirty="0"/>
              <a:t/>
            </a:r>
            <a:br>
              <a:rPr lang="fr-FR" sz="3200" b="1" dirty="0"/>
            </a:br>
            <a:r>
              <a:rPr lang="en-US" sz="2800" b="1" dirty="0" smtClean="0"/>
              <a:t>Gerald </a:t>
            </a:r>
            <a:r>
              <a:rPr lang="en-US" sz="2800" b="1" dirty="0"/>
              <a:t>Epstein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Department of </a:t>
            </a:r>
            <a:r>
              <a:rPr lang="en-US" sz="1800" dirty="0" smtClean="0"/>
              <a:t>Economics, Political </a:t>
            </a:r>
            <a:r>
              <a:rPr lang="en-US" sz="1800" dirty="0"/>
              <a:t>Economy Research Institute (</a:t>
            </a:r>
            <a:r>
              <a:rPr lang="en-US" sz="1800" dirty="0" smtClean="0"/>
              <a:t>PERI) and SAFER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University of Massachusetts, </a:t>
            </a:r>
            <a:r>
              <a:rPr lang="en-US" sz="1800" dirty="0" smtClean="0"/>
              <a:t>Amherst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4191000"/>
            <a:ext cx="6400800" cy="1905000"/>
          </a:xfrm>
        </p:spPr>
        <p:txBody>
          <a:bodyPr/>
          <a:lstStyle/>
          <a:p>
            <a:pPr algn="ctr"/>
            <a:r>
              <a:rPr lang="fr-FR" sz="2000" b="1" dirty="0" smtClean="0"/>
              <a:t> </a:t>
            </a:r>
            <a:r>
              <a:rPr lang="fr-FR" sz="2000" b="1" i="1" dirty="0" err="1" smtClean="0"/>
              <a:t>Evaluating</a:t>
            </a:r>
            <a:r>
              <a:rPr lang="fr-FR" sz="2000" b="1" i="1" dirty="0" smtClean="0"/>
              <a:t> the </a:t>
            </a:r>
            <a:r>
              <a:rPr lang="fr-FR" sz="2000" b="1" i="1" dirty="0" err="1" smtClean="0"/>
              <a:t>Volcker</a:t>
            </a:r>
            <a:r>
              <a:rPr lang="fr-FR" sz="2000" b="1" i="1" dirty="0" smtClean="0"/>
              <a:t> </a:t>
            </a:r>
            <a:r>
              <a:rPr lang="fr-FR" sz="2000" b="1" i="1" dirty="0" err="1" smtClean="0"/>
              <a:t>Rule</a:t>
            </a:r>
            <a:endParaRPr lang="fr-FR" sz="2000" b="1" i="1" dirty="0" smtClean="0"/>
          </a:p>
          <a:p>
            <a:pPr algn="ctr"/>
            <a:r>
              <a:rPr lang="fr-FR" sz="2000" b="1" dirty="0" err="1" smtClean="0"/>
              <a:t>November</a:t>
            </a:r>
            <a:r>
              <a:rPr lang="fr-FR" sz="2000" b="1" dirty="0" smtClean="0"/>
              <a:t> 9th, Hart </a:t>
            </a:r>
            <a:r>
              <a:rPr lang="fr-FR" sz="2000" b="1" dirty="0" err="1" smtClean="0"/>
              <a:t>Senate</a:t>
            </a:r>
            <a:r>
              <a:rPr lang="fr-FR" sz="2000" b="1" dirty="0" smtClean="0"/>
              <a:t> Office Building</a:t>
            </a:r>
          </a:p>
          <a:p>
            <a:pPr algn="ctr"/>
            <a:r>
              <a:rPr lang="fr-FR" sz="2000" b="1" dirty="0" err="1" smtClean="0"/>
              <a:t>Americans</a:t>
            </a:r>
            <a:r>
              <a:rPr lang="fr-FR" sz="2000" b="1" dirty="0" smtClean="0"/>
              <a:t> for Financial </a:t>
            </a:r>
            <a:r>
              <a:rPr lang="fr-FR" sz="2000" b="1" dirty="0" err="1" smtClean="0"/>
              <a:t>Reform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Lehman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001000" cy="41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676400"/>
            <a:ext cx="6019800" cy="3657600"/>
          </a:xfrm>
        </p:spPr>
        <p:txBody>
          <a:bodyPr/>
          <a:lstStyle/>
          <a:p>
            <a:r>
              <a:rPr lang="en-US" dirty="0" smtClean="0"/>
              <a:t>It is crucial to use language in the Volcker Rule Intended to investigate whether even permitted activities should be prohibited due to the risks they raise for over-all financial stability.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Volcker Rule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00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“Market Making”, 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Under “market-making”, new, toxic products can be designed and then customers are sought out to buy them. </a:t>
            </a:r>
          </a:p>
          <a:p>
            <a:endParaRPr lang="en-US" dirty="0" smtClean="0"/>
          </a:p>
          <a:p>
            <a:r>
              <a:rPr lang="en-US" dirty="0" smtClean="0"/>
              <a:t>This is not “market-making” in the sense that there is a body of prior customers seeking a market in particular products.</a:t>
            </a:r>
          </a:p>
          <a:p>
            <a:endParaRPr lang="en-US" dirty="0" smtClean="0"/>
          </a:p>
          <a:p>
            <a:r>
              <a:rPr lang="en-US" dirty="0" smtClean="0"/>
              <a:t>In true market making, the revenue would be gleaned primarily from bid-ask spreads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Stability Considerations suggest: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Careful and prior scrutiny of products that ostensibly serve to make markets in this sense.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carefully study the funding mechanisms for such market facilitation. Liquidity and maturity mismatch concerns have to accompany a Volcker Rule implementation that implement the law and place importance on financial stability.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Stifle Financial Innovation?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Critics will claim that such strict application of financial stability concerns will stifle financial innovation.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Financial Innovation: beyond the ATM?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Volcker was right: the surveys of financial innovation cannot find link between financial innovation and economic growth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Empirical Estimates of impact of Financial Innovation on Growth, Productivity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001000" cy="4876800"/>
          </a:xfrm>
        </p:spPr>
        <p:txBody>
          <a:bodyPr/>
          <a:lstStyle/>
          <a:p>
            <a:r>
              <a:rPr lang="en-US"/>
              <a:t>White and Fame 2004 JEL survey article: </a:t>
            </a:r>
          </a:p>
          <a:p>
            <a:endParaRPr lang="en-US"/>
          </a:p>
          <a:p>
            <a:endParaRPr lang="en-US"/>
          </a:p>
          <a:p>
            <a:r>
              <a:rPr lang="en-US" sz="2800"/>
              <a:t>“Very little empirical evidence on the impact of financial innovation”.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Studies of New Security Issues</a:t>
            </a:r>
            <a:endParaRPr lang="en-US" sz="3200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001000" cy="4572000"/>
          </a:xfrm>
        </p:spPr>
        <p:txBody>
          <a:bodyPr/>
          <a:lstStyle/>
          <a:p>
            <a:r>
              <a:rPr lang="en-US"/>
              <a:t>Motives for Financial innovation (Finnerty, Tobin, et. al):</a:t>
            </a:r>
          </a:p>
          <a:p>
            <a:r>
              <a:rPr lang="en-US" sz="2000"/>
              <a:t>(1) reallocating risk</a:t>
            </a:r>
          </a:p>
          <a:p>
            <a:r>
              <a:rPr lang="en-US" sz="2000"/>
              <a:t>(2) increasing liquidity</a:t>
            </a:r>
          </a:p>
          <a:p>
            <a:r>
              <a:rPr lang="en-US" sz="2000"/>
              <a:t>(3) reducing agency costs</a:t>
            </a:r>
          </a:p>
          <a:p>
            <a:r>
              <a:rPr lang="en-US" sz="2000"/>
              <a:t> (4) reducing transactions costs</a:t>
            </a:r>
          </a:p>
          <a:p>
            <a:r>
              <a:rPr lang="en-US" sz="2000"/>
              <a:t>(5) reducing taxes</a:t>
            </a:r>
          </a:p>
          <a:p>
            <a:r>
              <a:rPr lang="en-US" sz="2000"/>
              <a:t>(6) circumventing regulatory constraints </a:t>
            </a:r>
          </a:p>
          <a:p>
            <a:r>
              <a:rPr lang="en-US" sz="2000"/>
              <a:t>(7) gaining first mover-advantages</a:t>
            </a:r>
          </a:p>
          <a:p>
            <a:r>
              <a:rPr lang="en-US" sz="2000"/>
              <a:t>(8) open new venue for speculation (casino motive) </a:t>
            </a:r>
          </a:p>
          <a:p>
            <a:r>
              <a:rPr lang="en-US" sz="2000"/>
              <a:t>(9) redistribute income from other stakeholder or customer </a:t>
            </a:r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4139" name="Group 107"/>
          <p:cNvGraphicFramePr>
            <a:graphicFrameLocks noGrp="1"/>
          </p:cNvGraphicFramePr>
          <p:nvPr/>
        </p:nvGraphicFramePr>
        <p:xfrm>
          <a:off x="2133600" y="990600"/>
          <a:ext cx="6172200" cy="5551488"/>
        </p:xfrm>
        <a:graphic>
          <a:graphicData uri="http://schemas.openxmlformats.org/drawingml/2006/table">
            <a:tbl>
              <a:tblPr/>
              <a:tblGrid>
                <a:gridCol w="1543050"/>
                <a:gridCol w="1543050"/>
                <a:gridCol w="1543050"/>
                <a:gridCol w="1543050"/>
              </a:tblGrid>
              <a:tr h="311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Study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Total Number of Security Innovations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Number motivated at least partly be tax or regulatory reasons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(2)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Percentage of total innovations motivated by tax or regulatory reasons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(2)/(1) x 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(%)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Finnerty, 1988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103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45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44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Finnerty, 1992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65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34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Finnerty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 and Emery, 2002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31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4140" name="Text Box 108"/>
          <p:cNvSpPr txBox="1">
            <a:spLocks noChangeArrowheads="1"/>
          </p:cNvSpPr>
          <p:nvPr/>
        </p:nvSpPr>
        <p:spPr bwMode="auto">
          <a:xfrm>
            <a:off x="3244850" y="228600"/>
            <a:ext cx="52106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Motivations for Financial Innovation</a:t>
            </a:r>
          </a:p>
          <a:p>
            <a:r>
              <a:rPr lang="en-US" sz="2000" b="1" dirty="0" err="1"/>
              <a:t>Finnerty</a:t>
            </a:r>
            <a:r>
              <a:rPr lang="en-US" sz="2000" b="1" dirty="0"/>
              <a:t> Studies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6019800" cy="2819400"/>
          </a:xfrm>
        </p:spPr>
        <p:txBody>
          <a:bodyPr/>
          <a:lstStyle/>
          <a:p>
            <a:r>
              <a:rPr lang="en-US" dirty="0" smtClean="0"/>
              <a:t>Focus on Issues of The Need for Broad Monitoring and Enforcement of the Volcker Rule to Protect Financial Stability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Risky Proprietary Trading involves very serious systemic risk concerns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Even “permitted activities”, such as “market-making activities” must be intensively scrutinized to limit or place higher capital charges and liquidity limits in order to protect tax-payers and workers from the massive costs of new failures.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Main Arguments: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Prop trading played a big role in the current financial crisis: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contributed significantly to the sustaining the housing and credit bubbles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contributed significantly to the balance sheet and income problems of major investment banks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Prop trading contributed a substantial amount in terms of both profits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Exempted activities, such as “market making” must be scrutinized carefully for their potential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negative impacts on financial stability.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Pundits Say Prop trading did not crash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played big role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helped prolong the bubble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intertwined big banks with complex networks of debts and bets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basis for shorting the system and creating incentives to keep it going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Institutions held substantial toxic assets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For example, by mid-April 2008 large banks had lost roughly $230 billion on their super-senior proprietary holdings, which regulators thought were simply inventories to facilitate client trading. (</a:t>
            </a:r>
            <a:r>
              <a:rPr lang="en-US" sz="3200" dirty="0" err="1" smtClean="0"/>
              <a:t>Tett</a:t>
            </a:r>
            <a:r>
              <a:rPr lang="en-US" sz="3200" dirty="0" smtClean="0"/>
              <a:t>, FT, 2008)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data suggest: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3200" dirty="0" smtClean="0"/>
              <a:t>Major banks were holding $3/4 trillion dollars of these highly risky assets.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019800" cy="1858962"/>
          </a:xfrm>
        </p:spPr>
        <p:txBody>
          <a:bodyPr/>
          <a:lstStyle/>
          <a:p>
            <a:r>
              <a:rPr lang="en-US" sz="3200" dirty="0" smtClean="0"/>
              <a:t>Large holdings of Prop Assets helped fuel credit and housing bubble.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848600" cy="4343400"/>
          </a:xfrm>
        </p:spPr>
        <p:txBody>
          <a:bodyPr/>
          <a:lstStyle/>
          <a:p>
            <a:r>
              <a:rPr lang="en-US" dirty="0" smtClean="0"/>
              <a:t> -- By running large trading books, banks had inside information on client trades which they could use to front run in their prop trades, sustaining upward pressure on security prices</a:t>
            </a:r>
          </a:p>
          <a:p>
            <a:endParaRPr lang="en-US" dirty="0" smtClean="0"/>
          </a:p>
          <a:p>
            <a:r>
              <a:rPr lang="en-US" dirty="0" smtClean="0"/>
              <a:t>--Banks borrowed enormous amounts of short term funds – mostly repos – to finance trading book, taking on leverage and making them susceptible to runs by the financial sector on the financial sector.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019800" cy="1325562"/>
          </a:xfrm>
        </p:spPr>
        <p:txBody>
          <a:bodyPr/>
          <a:lstStyle/>
          <a:p>
            <a:r>
              <a:rPr lang="en-US" dirty="0" smtClean="0"/>
              <a:t>Income From Prop </a:t>
            </a:r>
            <a:r>
              <a:rPr lang="en-US" dirty="0" err="1" smtClean="0"/>
              <a:t>Trading:Prop</a:t>
            </a:r>
            <a:r>
              <a:rPr lang="en-US" dirty="0" smtClean="0"/>
              <a:t> Trading at Goldman Sachs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828800"/>
            <a:ext cx="8472437" cy="410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248400"/>
            <a:ext cx="488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Source: </a:t>
            </a:r>
            <a:r>
              <a:rPr lang="en-US" dirty="0" err="1" smtClean="0">
                <a:latin typeface="+mj-lt"/>
              </a:rPr>
              <a:t>Crotty</a:t>
            </a:r>
            <a:r>
              <a:rPr lang="en-US" dirty="0" smtClean="0">
                <a:latin typeface="+mj-lt"/>
              </a:rPr>
              <a:t>, Epstein, </a:t>
            </a:r>
            <a:r>
              <a:rPr lang="en-US" dirty="0" err="1" smtClean="0">
                <a:latin typeface="+mj-lt"/>
              </a:rPr>
              <a:t>Levina</a:t>
            </a:r>
            <a:r>
              <a:rPr lang="en-US" dirty="0" smtClean="0">
                <a:latin typeface="+mj-lt"/>
              </a:rPr>
              <a:t>, SAFER, 2009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from Prop Trading: Bear Stearns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0010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I_powerpoint">
  <a:themeElements>
    <a:clrScheme name="PERI_powerpo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I_powerpoint">
      <a:majorFont>
        <a:latin typeface="Arial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I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I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I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I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I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I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I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729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PERI_powerpoint</vt:lpstr>
      <vt:lpstr>  The Volcker Rule: Addressing Systemic Risk  Gerald Epstein Department of Economics, Political Economy Research Institute (PERI) and SAFER University of Massachusetts, Amherst </vt:lpstr>
      <vt:lpstr>Focus on Issues of The Need for Broad Monitoring and Enforcement of the Volcker Rule to Protect Financial Stability</vt:lpstr>
      <vt:lpstr>My Main Arguments:</vt:lpstr>
      <vt:lpstr>Pundits Say Prop trading did not crash the system</vt:lpstr>
      <vt:lpstr>Financial Institutions held substantial toxic assets</vt:lpstr>
      <vt:lpstr>These data suggest:</vt:lpstr>
      <vt:lpstr>Large holdings of Prop Assets helped fuel credit and housing bubble.</vt:lpstr>
      <vt:lpstr>Income From Prop Trading:Prop Trading at Goldman Sachs</vt:lpstr>
      <vt:lpstr>Income from Prop Trading: Bear Stearns</vt:lpstr>
      <vt:lpstr>Lehman</vt:lpstr>
      <vt:lpstr>It is crucial to use language in the Volcker Rule Intended to investigate whether even permitted activities should be prohibited due to the risks they raise for over-all financial stability.</vt:lpstr>
      <vt:lpstr>Volcker Rule</vt:lpstr>
      <vt:lpstr>Take “Market Making”, for example</vt:lpstr>
      <vt:lpstr>Financial Stability Considerations suggest:</vt:lpstr>
      <vt:lpstr>Stifle Financial Innovation?</vt:lpstr>
      <vt:lpstr>Financial Innovation: beyond the ATM?</vt:lpstr>
      <vt:lpstr>Empirical Estimates of impact of Financial Innovation on Growth, Productivity</vt:lpstr>
      <vt:lpstr>Studies of New Security Issues</vt:lpstr>
      <vt:lpstr>PowerPoint Presentation</vt:lpstr>
      <vt:lpstr>Conclusions: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The Volcker Rule: Addressing Systemic Risk  Gerald Epstein Department of Economics, Political Economy Research Institute (PERI) and SAFER University of Massachusetts, Amherst </dc:title>
  <dc:creator>Gerald Epstein</dc:creator>
  <cp:lastModifiedBy>Marcus Stanley</cp:lastModifiedBy>
  <cp:revision>167</cp:revision>
  <dcterms:created xsi:type="dcterms:W3CDTF">2011-11-09T01:25:23Z</dcterms:created>
  <dcterms:modified xsi:type="dcterms:W3CDTF">2011-11-10T18:05:14Z</dcterms:modified>
</cp:coreProperties>
</file>