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86" r:id="rId15"/>
    <p:sldId id="269" r:id="rId16"/>
    <p:sldId id="270" r:id="rId17"/>
    <p:sldId id="271" r:id="rId18"/>
    <p:sldId id="272" r:id="rId19"/>
    <p:sldId id="273" r:id="rId20"/>
    <p:sldId id="274" r:id="rId21"/>
    <p:sldId id="280" r:id="rId22"/>
    <p:sldId id="281" r:id="rId23"/>
    <p:sldId id="282" r:id="rId24"/>
    <p:sldId id="283" r:id="rId25"/>
    <p:sldId id="284" r:id="rId26"/>
    <p:sldId id="279" r:id="rId27"/>
    <p:sldId id="278" r:id="rId28"/>
    <p:sldId id="277" r:id="rId29"/>
    <p:sldId id="287" r:id="rId30"/>
    <p:sldId id="276" r:id="rId31"/>
    <p:sldId id="27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3188" autoAdjust="0"/>
  </p:normalViewPr>
  <p:slideViewPr>
    <p:cSldViewPr snapToGrid="0" snapToObjects="1">
      <p:cViewPr varScale="1">
        <p:scale>
          <a:sx n="70" d="100"/>
          <a:sy n="70" d="100"/>
        </p:scale>
        <p:origin x="-2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-34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BC78F-DE22-2440-B9CA-978A7E3DEC41}" type="datetimeFigureOut">
              <a:rPr lang="en-US" smtClean="0"/>
              <a:t>1/24/15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472AE-E663-CA46-AB75-ECEC808C1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1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472AE-E663-CA46-AB75-ECEC808C16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76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Marc responds to everyone again, asking everyone</a:t>
            </a:r>
            <a:r>
              <a:rPr lang="en-US" baseline="0" dirty="0" smtClean="0"/>
              <a:t> for 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472AE-E663-CA46-AB75-ECEC808C16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56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Marc calls Keith. Learns Keith has started to investigate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472AE-E663-CA46-AB75-ECEC808C16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61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 up a conference call and ask everyone to join 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472AE-E663-CA46-AB75-ECEC808C16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89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472AE-E663-CA46-AB75-ECEC808C16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6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472AE-E663-CA46-AB75-ECEC808C16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44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472AE-E663-CA46-AB75-ECEC808C16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67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472AE-E663-CA46-AB75-ECEC808C16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4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472AE-E663-CA46-AB75-ECEC808C16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86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472AE-E663-CA46-AB75-ECEC808C16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8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Great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472AE-E663-CA46-AB75-ECEC808C16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4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going to talk about how organizations learn, through</a:t>
            </a:r>
            <a:r>
              <a:rPr lang="en-US" baseline="0" dirty="0" smtClean="0"/>
              <a:t> the lens of how the organization responds to failures.</a:t>
            </a:r>
          </a:p>
          <a:p>
            <a:endParaRPr lang="en-US" baseline="0" dirty="0" smtClean="0"/>
          </a:p>
          <a:p>
            <a:r>
              <a:rPr lang="en-US" dirty="0" smtClean="0"/>
              <a:t> If this circle</a:t>
            </a:r>
            <a:r>
              <a:rPr lang="en-US" baseline="0" dirty="0" smtClean="0"/>
              <a:t> represents all there is to know about how organizations learn…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472AE-E663-CA46-AB75-ECEC808C16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2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lifeisaforkintheroad.com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Now, what</a:t>
            </a:r>
            <a:r>
              <a:rPr lang="en-US" baseline="0" dirty="0" smtClean="0"/>
              <a:t> happens next is the entire point of this talk.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2</a:t>
            </a:r>
            <a:r>
              <a:rPr lang="en-US" baseline="0" dirty="0" smtClean="0"/>
              <a:t> choices:</a:t>
            </a:r>
          </a:p>
          <a:p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Problem is fixed… just move on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Learn and improve 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472AE-E663-CA46-AB75-ECEC808C16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76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we have been doing – in concert with the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sysadmins</a:t>
            </a:r>
            <a:r>
              <a:rPr lang="en-US" baseline="0" dirty="0" smtClean="0"/>
              <a:t> in Systems Engineering and the Delivery team team, in our AWS environment, is something that </a:t>
            </a:r>
            <a:r>
              <a:rPr lang="en-US" baseline="0" dirty="0" err="1" smtClean="0"/>
              <a:t>Etsy</a:t>
            </a:r>
            <a:r>
              <a:rPr lang="en-US" baseline="0" dirty="0" smtClean="0"/>
              <a:t> calls “Blameless post-mortems”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Now, here, we don’t actually talk about it that way. If you were to ask Keith in SE about it, he wouldn’t say “oh, yeah, we do what </a:t>
            </a:r>
            <a:r>
              <a:rPr lang="en-US" baseline="0" dirty="0" err="1" smtClean="0"/>
              <a:t>Etsy</a:t>
            </a:r>
            <a:r>
              <a:rPr lang="en-US" baseline="0" dirty="0" smtClean="0"/>
              <a:t> does”. But that is what we do.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472AE-E663-CA46-AB75-ECEC808C16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285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thing we do is start a wiki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472AE-E663-CA46-AB75-ECEC808C16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590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1. Fact find. Accountability == "Tell your account"</a:t>
            </a:r>
          </a:p>
          <a:p>
            <a:r>
              <a:rPr lang="en-US" dirty="0" smtClean="0"/>
              <a:t>      1. this is the single most important part. You can not solve problems if you don't fully understand their context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Uncover assumptions the team had... try to dig into multiple perspectives... that's the only way to more fully establish context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472AE-E663-CA46-AB75-ECEC808C16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167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Identify systemic pressures -- Where did the system increase the likelihood of a problem or prevent faster time to recovery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472AE-E663-CA46-AB75-ECEC808C16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79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Team makes concrete suggestions for improvements, who's accountable, by when</a:t>
            </a:r>
          </a:p>
          <a:p>
            <a:r>
              <a:rPr lang="en-US" dirty="0" smtClean="0"/>
              <a:t>    1. Get those into an issue tracker for scheduling and implementation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472AE-E663-CA46-AB75-ECEC808C16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169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### Why bother?</a:t>
            </a:r>
          </a:p>
          <a:p>
            <a:endParaRPr lang="en-US" dirty="0" smtClean="0"/>
          </a:p>
          <a:p>
            <a:r>
              <a:rPr lang="en-US" dirty="0" smtClean="0"/>
              <a:t>  - Why not just fix the problem and move on</a:t>
            </a:r>
          </a:p>
          <a:p>
            <a:r>
              <a:rPr lang="en-US" dirty="0" smtClean="0"/>
              <a:t>  - Frankly... that's how it is in many organizations</a:t>
            </a:r>
          </a:p>
          <a:p>
            <a:r>
              <a:rPr lang="en-US" dirty="0" smtClean="0"/>
              <a:t>    - or a slight variant: Who screwed up, and how can we prevent him from screwing up again (or how can we get rid of this bad apple)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And, quite frankly, we still do this A LOT here with our technical systems. We have so much work to do here. But we’ve started it</a:t>
            </a:r>
          </a:p>
          <a:p>
            <a:endParaRPr lang="en-US" dirty="0" smtClean="0"/>
          </a:p>
          <a:p>
            <a:r>
              <a:rPr lang="en-US" dirty="0" smtClean="0"/>
              <a:t>  - We work</a:t>
            </a:r>
            <a:r>
              <a:rPr lang="en-US" baseline="0" dirty="0" smtClean="0"/>
              <a:t> on</a:t>
            </a:r>
            <a:r>
              <a:rPr lang="en-US" dirty="0" smtClean="0"/>
              <a:t> complex, or at least nontrivial, systems:</a:t>
            </a:r>
          </a:p>
          <a:p>
            <a:r>
              <a:rPr lang="en-US" dirty="0" smtClean="0"/>
              <a:t>    - our hosting provider is the brainchild of thousands of architects, network engineers, and developers</a:t>
            </a:r>
          </a:p>
          <a:p>
            <a:r>
              <a:rPr lang="en-US" dirty="0" smtClean="0"/>
              <a:t>    - our operating system... tens of thousands</a:t>
            </a:r>
          </a:p>
          <a:p>
            <a:r>
              <a:rPr lang="en-US" dirty="0" smtClean="0"/>
              <a:t>    - our web and database servers... thousands</a:t>
            </a:r>
          </a:p>
          <a:p>
            <a:r>
              <a:rPr lang="en-US" dirty="0" smtClean="0"/>
              <a:t>    - our programming languages... hundreds to thousands</a:t>
            </a:r>
          </a:p>
          <a:p>
            <a:r>
              <a:rPr lang="en-US" dirty="0" smtClean="0"/>
              <a:t>    - our network... hundreds to thousands</a:t>
            </a:r>
          </a:p>
          <a:p>
            <a:r>
              <a:rPr lang="en-US" dirty="0" smtClean="0"/>
              <a:t>    - our configuration management and deployment tools... thousands</a:t>
            </a:r>
          </a:p>
          <a:p>
            <a:r>
              <a:rPr lang="en-US" dirty="0" smtClean="0"/>
              <a:t>    - our own custom software...  hundreds</a:t>
            </a:r>
          </a:p>
          <a:p>
            <a:endParaRPr lang="en-US" dirty="0" smtClean="0"/>
          </a:p>
          <a:p>
            <a:r>
              <a:rPr lang="en-US" dirty="0" smtClean="0"/>
              <a:t>  - Our systems are the result of perhaps 100+ thousand people, over decades</a:t>
            </a:r>
          </a:p>
          <a:p>
            <a:r>
              <a:rPr lang="en-US" dirty="0" smtClean="0"/>
              <a:t>  - To think that everything will generally "just work", all the time, is not only wishful thinking, it's also dangerous</a:t>
            </a:r>
          </a:p>
          <a:p>
            <a:r>
              <a:rPr lang="en-US" dirty="0" smtClean="0"/>
              <a:t>  - The best offense we have to tame that complexity is learning</a:t>
            </a:r>
          </a:p>
          <a:p>
            <a:r>
              <a:rPr lang="en-US" dirty="0" smtClean="0"/>
              <a:t>  - yes, more sophisticated automation and tooling is important.</a:t>
            </a:r>
          </a:p>
          <a:p>
            <a:r>
              <a:rPr lang="en-US" dirty="0" smtClean="0"/>
              <a:t>  - But nothing -- nothing! -- is more effective than our humans</a:t>
            </a:r>
          </a:p>
          <a:p>
            <a:r>
              <a:rPr lang="en-US" dirty="0" smtClean="0"/>
              <a:t>  - And the way we learn is to commit to learning as a goal, to create conditions for it (i.e. blameless postmortems),</a:t>
            </a:r>
          </a:p>
          <a:p>
            <a:r>
              <a:rPr lang="en-US" dirty="0" smtClean="0"/>
              <a:t>    and to implement its practices habitually, from the smallest disruption to the largest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472AE-E663-CA46-AB75-ECEC808C16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40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472AE-E663-CA46-AB75-ECEC808C165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814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www.spencerbrokaw.com</a:t>
            </a:r>
            <a:r>
              <a:rPr lang="en-US" dirty="0" smtClean="0"/>
              <a:t>/2012/06/guest-post-from-author-rob-</a:t>
            </a:r>
            <a:r>
              <a:rPr lang="en-US" dirty="0" err="1" smtClean="0"/>
              <a:t>guthrie.html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pattern of failure, response, resolution plays out over and over again, every single day, in our organization and every other organization, in all manner of systems. </a:t>
            </a:r>
          </a:p>
          <a:p>
            <a:endParaRPr lang="en-US" dirty="0" smtClean="0"/>
          </a:p>
          <a:p>
            <a:r>
              <a:rPr lang="en-US" dirty="0" smtClean="0"/>
              <a:t>It’s obviously</a:t>
            </a:r>
            <a:r>
              <a:rPr lang="en-US" baseline="0" dirty="0" smtClean="0"/>
              <a:t> not isolated to technical systems.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pattern applies to every single one of you in here because you work on a team, in an organization, with other humans and systems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nice thing about technical incidents like this one is that they compress timelines very tightly so they’re useful as a way of exploring failure and response to failure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472AE-E663-CA46-AB75-ECEC808C165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332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great</a:t>
            </a:r>
            <a:r>
              <a:rPr lang="en-US" baseline="0" dirty="0" smtClean="0"/>
              <a:t> to see things like the Annual Employee Survey where the organization seemingly honestly confronts its weaknesses. Fantastic.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want to see how well that message about building a learning organization is flowing down to the Sharp End of the organization – the boots on the ground, the implementers – look at how the sharp end approaches failure.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of us over the past half year or so have been trying to move in the right direction.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implore all of you, when faced with what is surely inevitable failure, to commit as a team to respect one another, to learn from it, to share that learning, and feed it back into the organization so that we collectively get better.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alternative, by the way, is terrible and heartbreaking: it’s learned helplessness. When the people at the sharp end are faced with a failure and their response, after it’s fixed, is “Oh, I don’t know what they did, but they fixed it, and I guess we’ll hope it doesn’t happen again”… that’s helplessness. Or when it’s “yeah, this thing was awful, but there’s nothing we can do”, that’s helplessness.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Learning from failure is a choice, and that choice rests with each of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472AE-E663-CA46-AB75-ECEC808C165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93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this topic</a:t>
            </a:r>
            <a:r>
              <a:rPr lang="en-US" baseline="0" dirty="0" smtClean="0"/>
              <a:t> represents one small fraction of ways to study organizational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472AE-E663-CA46-AB75-ECEC808C16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33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472AE-E663-CA46-AB75-ECEC808C165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514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472AE-E663-CA46-AB75-ECEC808C165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00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its impact on organizational learning is so massive.</a:t>
            </a:r>
            <a:r>
              <a:rPr lang="en-US" baseline="0" dirty="0" smtClean="0"/>
              <a:t> In addition, it’s one of the easiest and most accessible ways that each and every one of us can contribute to the success of our teams and our organization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472AE-E663-CA46-AB75-ECEC808C16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33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github.cfpb.gov</a:t>
            </a:r>
            <a:r>
              <a:rPr lang="en-US" dirty="0" smtClean="0"/>
              <a:t>/CFPB/</a:t>
            </a:r>
            <a:r>
              <a:rPr lang="en-US" dirty="0" err="1" smtClean="0"/>
              <a:t>DevOps</a:t>
            </a:r>
            <a:r>
              <a:rPr lang="en-US" dirty="0" smtClean="0"/>
              <a:t>/wiki/Public-data-platform-10-7-2014</a:t>
            </a:r>
          </a:p>
          <a:p>
            <a:endParaRPr lang="en-US" dirty="0" smtClean="0"/>
          </a:p>
          <a:p>
            <a:r>
              <a:rPr lang="en-US" dirty="0" smtClean="0"/>
              <a:t>I’m going</a:t>
            </a:r>
            <a:r>
              <a:rPr lang="en-US" baseline="0" dirty="0" smtClean="0"/>
              <a:t> to tell you a story about a time when our public data platform went down and became inaccessible to the public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AWS sends alert indicating the website is 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472AE-E663-CA46-AB75-ECEC808C16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30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production monitor sends alert that all PDP</a:t>
            </a:r>
            <a:r>
              <a:rPr lang="en-US" baseline="0" dirty="0" smtClean="0"/>
              <a:t> web servers are 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472AE-E663-CA46-AB75-ECEC808C16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79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monitoring system lets us know that, yup, nothing is working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472AE-E663-CA46-AB75-ECEC808C16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25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James from SE tries to diagnose and troubleshoot</a:t>
            </a:r>
            <a:r>
              <a:rPr lang="en-US" baseline="0" dirty="0" smtClean="0"/>
              <a:t> and is unsuccessful. Emails small group of people in SE and </a:t>
            </a:r>
            <a:r>
              <a:rPr lang="en-US" baseline="0" dirty="0" err="1" smtClean="0"/>
              <a:t>dev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472AE-E663-CA46-AB75-ECEC808C16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61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Marc responds to that small group, adding a bunch more people. Starts investigating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472AE-E663-CA46-AB75-ECEC808C16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8"/>
          <p:cNvSpPr>
            <a:spLocks noChangeArrowheads="1"/>
          </p:cNvSpPr>
          <p:nvPr userDrawn="1"/>
        </p:nvSpPr>
        <p:spPr bwMode="auto">
          <a:xfrm>
            <a:off x="0" y="-3509"/>
            <a:ext cx="9152930" cy="5491759"/>
          </a:xfrm>
          <a:custGeom>
            <a:avLst/>
            <a:gdLst>
              <a:gd name="T0" fmla="*/ 0 w 13004800"/>
              <a:gd name="T1" fmla="*/ 0 h 7810500"/>
              <a:gd name="T2" fmla="*/ 13274121 w 13004800"/>
              <a:gd name="T3" fmla="*/ 0 h 7810500"/>
              <a:gd name="T4" fmla="*/ 13274121 w 13004800"/>
              <a:gd name="T5" fmla="*/ 6261100 h 7810500"/>
              <a:gd name="T6" fmla="*/ 0 w 13004800"/>
              <a:gd name="T7" fmla="*/ 7810500 h 7810500"/>
              <a:gd name="T8" fmla="*/ 0 w 13004800"/>
              <a:gd name="T9" fmla="*/ 0 h 781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04800"/>
              <a:gd name="T16" fmla="*/ 0 h 7810500"/>
              <a:gd name="T17" fmla="*/ 13004800 w 13004800"/>
              <a:gd name="T18" fmla="*/ 7810500 h 7810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04800" h="7810500">
                <a:moveTo>
                  <a:pt x="0" y="0"/>
                </a:moveTo>
                <a:lnTo>
                  <a:pt x="13004800" y="0"/>
                </a:lnTo>
                <a:lnTo>
                  <a:pt x="13004800" y="6261100"/>
                </a:lnTo>
                <a:lnTo>
                  <a:pt x="0" y="7810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36222" y="1731245"/>
            <a:ext cx="8102635" cy="1956280"/>
          </a:xfrm>
          <a:prstGeom prst="rect">
            <a:avLst/>
          </a:prstGeom>
        </p:spPr>
        <p:txBody>
          <a:bodyPr vert="horz" lIns="64291" tIns="32146" rIns="64291" bIns="32146"/>
          <a:lstStyle>
            <a:lvl1pPr algn="l">
              <a:defRPr sz="40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536222" y="3695002"/>
            <a:ext cx="3200449" cy="342554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marR="0" indent="0" algn="l" defTabSz="642915" rtl="0" eaLnBrk="1" fontAlgn="base" latinLnBrk="0" hangingPunct="1">
              <a:lnSpc>
                <a:spcPts val="1406"/>
              </a:lnSpc>
              <a:spcBef>
                <a:spcPts val="703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 sz="1200" baseline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6494" y="428119"/>
            <a:ext cx="6400354" cy="218800"/>
          </a:xfrm>
          <a:prstGeom prst="rect">
            <a:avLst/>
          </a:prstGeom>
        </p:spPr>
        <p:txBody>
          <a:bodyPr lIns="64284" tIns="32142" rIns="64284" bIns="32142">
            <a:spAutoFit/>
          </a:bodyPr>
          <a:lstStyle>
            <a:lvl1pPr marL="0" marR="0" indent="0" algn="l" defTabSz="642915" rtl="0" eaLnBrk="1" fontAlgn="base" latinLnBrk="0" hangingPunct="1">
              <a:lnSpc>
                <a:spcPct val="100000"/>
              </a:lnSpc>
              <a:spcBef>
                <a:spcPts val="2109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sz="10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32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MONTH, DAY YEAR</a:t>
            </a:r>
          </a:p>
        </p:txBody>
      </p:sp>
    </p:spTree>
    <p:extLst>
      <p:ext uri="{BB962C8B-B14F-4D97-AF65-F5344CB8AC3E}">
        <p14:creationId xmlns:p14="http://schemas.microsoft.com/office/powerpoint/2010/main" val="306485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3641" y="2746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173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5414523" y="1370100"/>
            <a:ext cx="3175841" cy="4060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spcBef>
                <a:spcPts val="1500"/>
              </a:spcBef>
              <a:buNone/>
              <a:defRPr sz="16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add descriptive text</a:t>
            </a:r>
          </a:p>
        </p:txBody>
      </p:sp>
      <p:sp>
        <p:nvSpPr>
          <p:cNvPr id="20" name="Content Placeholder 18"/>
          <p:cNvSpPr>
            <a:spLocks noGrp="1"/>
          </p:cNvSpPr>
          <p:nvPr>
            <p:ph sz="quarter" idx="11" hasCustomPrompt="1"/>
          </p:nvPr>
        </p:nvSpPr>
        <p:spPr>
          <a:xfrm>
            <a:off x="572256" y="1370099"/>
            <a:ext cx="4517885" cy="40600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2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-16375" y="2"/>
            <a:ext cx="9144000" cy="6857998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429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3471" y="6112080"/>
            <a:ext cx="4233097" cy="528224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200" i="1" baseline="0"/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</a:lstStyle>
          <a:p>
            <a:r>
              <a:rPr lang="en-US" sz="1200" dirty="0" smtClean="0"/>
              <a:t>Source: Add source here</a:t>
            </a:r>
            <a:endParaRPr lang="en-US" sz="120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5494465" y="564185"/>
            <a:ext cx="3175841" cy="705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2200"/>
              </a:lnSpc>
              <a:spcBef>
                <a:spcPts val="1500"/>
              </a:spcBef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Add chart title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21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2"/>
            <a:ext cx="9144000" cy="6857998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429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07471" y="6112080"/>
            <a:ext cx="4233097" cy="528224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200" i="1" baseline="0"/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</a:lstStyle>
          <a:p>
            <a:r>
              <a:rPr lang="en-US" sz="1200" dirty="0" smtClean="0"/>
              <a:t>Source: Add source here</a:t>
            </a:r>
            <a:endParaRPr lang="en-US" sz="120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485021" y="564185"/>
            <a:ext cx="3175841" cy="705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spcBef>
                <a:spcPts val="1500"/>
              </a:spcBef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Add chart title here</a:t>
            </a:r>
          </a:p>
        </p:txBody>
      </p:sp>
    </p:spTree>
    <p:extLst>
      <p:ext uri="{BB962C8B-B14F-4D97-AF65-F5344CB8AC3E}">
        <p14:creationId xmlns:p14="http://schemas.microsoft.com/office/powerpoint/2010/main" val="4123680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2"/>
            <a:ext cx="9144000" cy="6857998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429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85021" y="6112080"/>
            <a:ext cx="5074757" cy="528224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200" i="1" baseline="0"/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</a:lstStyle>
          <a:p>
            <a:r>
              <a:rPr lang="en-US" sz="1200" dirty="0" smtClean="0"/>
              <a:t>Source: Add source here</a:t>
            </a:r>
            <a:endParaRPr lang="en-US" sz="120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485021" y="517967"/>
            <a:ext cx="8150979" cy="5282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spcBef>
                <a:spcPts val="1500"/>
              </a:spcBef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Add chart title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29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429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934" y="6173787"/>
            <a:ext cx="1608989" cy="3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03109" y="2996623"/>
            <a:ext cx="7309555" cy="475281"/>
          </a:xfrm>
          <a:prstGeom prst="rect">
            <a:avLst/>
          </a:prstGeom>
        </p:spPr>
        <p:txBody>
          <a:bodyPr wrap="square" lIns="64284" tIns="32142" rIns="64284" bIns="32142">
            <a:spAutoFit/>
          </a:bodyPr>
          <a:lstStyle>
            <a:lvl1pPr marL="0" marR="0" indent="0" algn="l" defTabSz="642915" rtl="0" eaLnBrk="1" fontAlgn="base" latinLnBrk="0" hangingPunct="1">
              <a:lnSpc>
                <a:spcPct val="140000"/>
              </a:lnSpc>
              <a:spcBef>
                <a:spcPts val="2109"/>
              </a:spcBef>
              <a:spcAft>
                <a:spcPts val="1406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sz="2000" cap="none" baseline="0">
                <a:solidFill>
                  <a:srgbClr val="050606"/>
                </a:solidFill>
              </a:defRPr>
            </a:lvl1pPr>
            <a:lvl2pPr marL="32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lnSpc>
                <a:spcPct val="140000"/>
              </a:lnSpc>
              <a:spcAft>
                <a:spcPts val="2000"/>
              </a:spcAft>
              <a:defRPr/>
            </a:pPr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03110" y="2383034"/>
            <a:ext cx="7309554" cy="613589"/>
          </a:xfrm>
          <a:prstGeom prst="rect">
            <a:avLst/>
          </a:prstGeom>
        </p:spPr>
        <p:txBody>
          <a:bodyPr lIns="64284" tIns="32142" rIns="64284" bIns="32142"/>
          <a:lstStyle>
            <a:lvl1pPr algn="l">
              <a:defRPr sz="2800" baseline="0">
                <a:solidFill>
                  <a:srgbClr val="3FAE2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173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56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ra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8"/>
          <p:cNvSpPr>
            <a:spLocks noChangeArrowheads="1"/>
          </p:cNvSpPr>
          <p:nvPr userDrawn="1"/>
        </p:nvSpPr>
        <p:spPr bwMode="auto">
          <a:xfrm>
            <a:off x="0" y="-3509"/>
            <a:ext cx="9152930" cy="5491759"/>
          </a:xfrm>
          <a:custGeom>
            <a:avLst/>
            <a:gdLst>
              <a:gd name="T0" fmla="*/ 0 w 13004800"/>
              <a:gd name="T1" fmla="*/ 0 h 7810500"/>
              <a:gd name="T2" fmla="*/ 13274121 w 13004800"/>
              <a:gd name="T3" fmla="*/ 0 h 7810500"/>
              <a:gd name="T4" fmla="*/ 13274121 w 13004800"/>
              <a:gd name="T5" fmla="*/ 6261100 h 7810500"/>
              <a:gd name="T6" fmla="*/ 0 w 13004800"/>
              <a:gd name="T7" fmla="*/ 7810500 h 7810500"/>
              <a:gd name="T8" fmla="*/ 0 w 13004800"/>
              <a:gd name="T9" fmla="*/ 0 h 781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04800"/>
              <a:gd name="T16" fmla="*/ 0 h 7810500"/>
              <a:gd name="T17" fmla="*/ 13004800 w 13004800"/>
              <a:gd name="T18" fmla="*/ 7810500 h 7810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04800" h="7810500">
                <a:moveTo>
                  <a:pt x="0" y="0"/>
                </a:moveTo>
                <a:lnTo>
                  <a:pt x="13004800" y="0"/>
                </a:lnTo>
                <a:lnTo>
                  <a:pt x="13004800" y="6261100"/>
                </a:lnTo>
                <a:lnTo>
                  <a:pt x="0" y="7810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36222" y="1731245"/>
            <a:ext cx="8102635" cy="1956280"/>
          </a:xfrm>
          <a:prstGeom prst="rect">
            <a:avLst/>
          </a:prstGeom>
        </p:spPr>
        <p:txBody>
          <a:bodyPr vert="horz" lIns="64291" tIns="32146" rIns="64291" bIns="32146"/>
          <a:lstStyle>
            <a:lvl1pPr algn="l">
              <a:defRPr sz="40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536222" y="3695002"/>
            <a:ext cx="3200449" cy="342554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marR="0" indent="0" algn="l" defTabSz="642915" rtl="0" eaLnBrk="1" fontAlgn="base" latinLnBrk="0" hangingPunct="1">
              <a:lnSpc>
                <a:spcPts val="1406"/>
              </a:lnSpc>
              <a:spcBef>
                <a:spcPts val="703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 sz="1200" baseline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6494" y="428119"/>
            <a:ext cx="6400354" cy="218800"/>
          </a:xfrm>
          <a:prstGeom prst="rect">
            <a:avLst/>
          </a:prstGeom>
        </p:spPr>
        <p:txBody>
          <a:bodyPr lIns="64284" tIns="32142" rIns="64284" bIns="32142">
            <a:spAutoFit/>
          </a:bodyPr>
          <a:lstStyle>
            <a:lvl1pPr marL="0" marR="0" indent="0" algn="l" defTabSz="642915" rtl="0" eaLnBrk="1" fontAlgn="base" latinLnBrk="0" hangingPunct="1">
              <a:lnSpc>
                <a:spcPct val="100000"/>
              </a:lnSpc>
              <a:spcBef>
                <a:spcPts val="2109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sz="10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32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MONTH, DAY YEAR</a:t>
            </a:r>
          </a:p>
        </p:txBody>
      </p:sp>
      <p:sp>
        <p:nvSpPr>
          <p:cNvPr id="2" name="TextBox 1"/>
          <p:cNvSpPr txBox="1"/>
          <p:nvPr userDrawn="1"/>
        </p:nvSpPr>
        <p:spPr>
          <a:xfrm rot="717706">
            <a:off x="6622504" y="5425274"/>
            <a:ext cx="18891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 smtClean="0">
                <a:latin typeface="Arial"/>
                <a:cs typeface="Arial"/>
              </a:rPr>
              <a:t>DRAFT</a:t>
            </a:r>
          </a:p>
          <a:p>
            <a:pPr algn="ctr"/>
            <a:r>
              <a:rPr lang="en-US" sz="1400" b="0" i="0" dirty="0" smtClean="0">
                <a:latin typeface="Arial"/>
                <a:cs typeface="Arial"/>
              </a:rPr>
              <a:t>3/8/2013</a:t>
            </a:r>
          </a:p>
          <a:p>
            <a:pPr algn="ctr"/>
            <a:r>
              <a:rPr lang="en-US" sz="1400" b="0" i="0" dirty="0" smtClean="0">
                <a:latin typeface="Arial"/>
                <a:cs typeface="Arial"/>
              </a:rPr>
              <a:t>4:00 pm</a:t>
            </a:r>
            <a:endParaRPr lang="en-US" sz="1400" b="0" i="0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 userDrawn="1"/>
        </p:nvSpPr>
        <p:spPr>
          <a:xfrm rot="717706">
            <a:off x="6895383" y="5290121"/>
            <a:ext cx="1395870" cy="1070620"/>
          </a:xfrm>
          <a:prstGeom prst="rect">
            <a:avLst/>
          </a:prstGeom>
          <a:noFill/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90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External (not for discuss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8"/>
          <p:cNvSpPr>
            <a:spLocks noChangeArrowheads="1"/>
          </p:cNvSpPr>
          <p:nvPr userDrawn="1"/>
        </p:nvSpPr>
        <p:spPr bwMode="auto">
          <a:xfrm>
            <a:off x="0" y="-3509"/>
            <a:ext cx="9152930" cy="5491759"/>
          </a:xfrm>
          <a:custGeom>
            <a:avLst/>
            <a:gdLst>
              <a:gd name="T0" fmla="*/ 0 w 13004800"/>
              <a:gd name="T1" fmla="*/ 0 h 7810500"/>
              <a:gd name="T2" fmla="*/ 13274121 w 13004800"/>
              <a:gd name="T3" fmla="*/ 0 h 7810500"/>
              <a:gd name="T4" fmla="*/ 13274121 w 13004800"/>
              <a:gd name="T5" fmla="*/ 6261100 h 7810500"/>
              <a:gd name="T6" fmla="*/ 0 w 13004800"/>
              <a:gd name="T7" fmla="*/ 7810500 h 7810500"/>
              <a:gd name="T8" fmla="*/ 0 w 13004800"/>
              <a:gd name="T9" fmla="*/ 0 h 781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04800"/>
              <a:gd name="T16" fmla="*/ 0 h 7810500"/>
              <a:gd name="T17" fmla="*/ 13004800 w 13004800"/>
              <a:gd name="T18" fmla="*/ 7810500 h 7810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04800" h="7810500">
                <a:moveTo>
                  <a:pt x="0" y="0"/>
                </a:moveTo>
                <a:lnTo>
                  <a:pt x="13004800" y="0"/>
                </a:lnTo>
                <a:lnTo>
                  <a:pt x="13004800" y="6261100"/>
                </a:lnTo>
                <a:lnTo>
                  <a:pt x="0" y="7810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36222" y="1731245"/>
            <a:ext cx="8102635" cy="1956280"/>
          </a:xfrm>
          <a:prstGeom prst="rect">
            <a:avLst/>
          </a:prstGeom>
        </p:spPr>
        <p:txBody>
          <a:bodyPr vert="horz" lIns="64291" tIns="32146" rIns="64291" bIns="32146"/>
          <a:lstStyle>
            <a:lvl1pPr algn="l">
              <a:defRPr sz="40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536222" y="3695002"/>
            <a:ext cx="3200449" cy="342554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marR="0" indent="0" algn="l" defTabSz="642915" rtl="0" eaLnBrk="1" fontAlgn="base" latinLnBrk="0" hangingPunct="1">
              <a:lnSpc>
                <a:spcPts val="1406"/>
              </a:lnSpc>
              <a:spcBef>
                <a:spcPts val="703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 sz="1200" baseline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6494" y="428119"/>
            <a:ext cx="6400354" cy="218800"/>
          </a:xfrm>
          <a:prstGeom prst="rect">
            <a:avLst/>
          </a:prstGeom>
        </p:spPr>
        <p:txBody>
          <a:bodyPr lIns="64284" tIns="32142" rIns="64284" bIns="32142">
            <a:spAutoFit/>
          </a:bodyPr>
          <a:lstStyle>
            <a:lvl1pPr marL="0" marR="0" indent="0" algn="l" defTabSz="642915" rtl="0" eaLnBrk="1" fontAlgn="base" latinLnBrk="0" hangingPunct="1">
              <a:lnSpc>
                <a:spcPct val="100000"/>
              </a:lnSpc>
              <a:spcBef>
                <a:spcPts val="2109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sz="10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32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MONTH, DAY YEAR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65440" y="5862831"/>
            <a:ext cx="4073418" cy="755730"/>
          </a:xfrm>
          <a:prstGeom prst="rect">
            <a:avLst/>
          </a:prstGeom>
          <a:ln w="3175" cmpd="sng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>
            <a:lvl1pPr algn="l">
              <a:defRPr sz="1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Note: This document was used in support of a live discussion.</a:t>
            </a:r>
          </a:p>
          <a:p>
            <a:r>
              <a:rPr lang="en-US" dirty="0" smtClean="0"/>
              <a:t>As such, it does not necessarily express the entirety of that discussion or the relative emphasis of topics therein.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62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Internal sensitive and pre-decis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8"/>
          <p:cNvSpPr>
            <a:spLocks noChangeArrowheads="1"/>
          </p:cNvSpPr>
          <p:nvPr userDrawn="1"/>
        </p:nvSpPr>
        <p:spPr bwMode="auto">
          <a:xfrm>
            <a:off x="0" y="-3509"/>
            <a:ext cx="9152930" cy="5491759"/>
          </a:xfrm>
          <a:custGeom>
            <a:avLst/>
            <a:gdLst>
              <a:gd name="T0" fmla="*/ 0 w 13004800"/>
              <a:gd name="T1" fmla="*/ 0 h 7810500"/>
              <a:gd name="T2" fmla="*/ 13274121 w 13004800"/>
              <a:gd name="T3" fmla="*/ 0 h 7810500"/>
              <a:gd name="T4" fmla="*/ 13274121 w 13004800"/>
              <a:gd name="T5" fmla="*/ 6261100 h 7810500"/>
              <a:gd name="T6" fmla="*/ 0 w 13004800"/>
              <a:gd name="T7" fmla="*/ 7810500 h 7810500"/>
              <a:gd name="T8" fmla="*/ 0 w 13004800"/>
              <a:gd name="T9" fmla="*/ 0 h 781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04800"/>
              <a:gd name="T16" fmla="*/ 0 h 7810500"/>
              <a:gd name="T17" fmla="*/ 13004800 w 13004800"/>
              <a:gd name="T18" fmla="*/ 7810500 h 7810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04800" h="7810500">
                <a:moveTo>
                  <a:pt x="0" y="0"/>
                </a:moveTo>
                <a:lnTo>
                  <a:pt x="13004800" y="0"/>
                </a:lnTo>
                <a:lnTo>
                  <a:pt x="13004800" y="6261100"/>
                </a:lnTo>
                <a:lnTo>
                  <a:pt x="0" y="7810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36222" y="1731245"/>
            <a:ext cx="8102635" cy="1956280"/>
          </a:xfrm>
          <a:prstGeom prst="rect">
            <a:avLst/>
          </a:prstGeom>
        </p:spPr>
        <p:txBody>
          <a:bodyPr vert="horz" lIns="64291" tIns="32146" rIns="64291" bIns="32146"/>
          <a:lstStyle>
            <a:lvl1pPr algn="l">
              <a:defRPr sz="40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536222" y="3695002"/>
            <a:ext cx="3200449" cy="342554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marR="0" indent="0" algn="l" defTabSz="642915" rtl="0" eaLnBrk="1" fontAlgn="base" latinLnBrk="0" hangingPunct="1">
              <a:lnSpc>
                <a:spcPts val="1406"/>
              </a:lnSpc>
              <a:spcBef>
                <a:spcPts val="703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 sz="1200" baseline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6494" y="428119"/>
            <a:ext cx="6400354" cy="218800"/>
          </a:xfrm>
          <a:prstGeom prst="rect">
            <a:avLst/>
          </a:prstGeom>
        </p:spPr>
        <p:txBody>
          <a:bodyPr lIns="64284" tIns="32142" rIns="64284" bIns="32142">
            <a:spAutoFit/>
          </a:bodyPr>
          <a:lstStyle>
            <a:lvl1pPr marL="0" marR="0" indent="0" algn="l" defTabSz="642915" rtl="0" eaLnBrk="1" fontAlgn="base" latinLnBrk="0" hangingPunct="1">
              <a:lnSpc>
                <a:spcPct val="100000"/>
              </a:lnSpc>
              <a:spcBef>
                <a:spcPts val="2109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sz="10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32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MONTH, DAY YEAR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84115" y="6037290"/>
            <a:ext cx="2854742" cy="545508"/>
          </a:xfrm>
          <a:prstGeom prst="rect">
            <a:avLst/>
          </a:prstGeom>
        </p:spPr>
        <p:txBody>
          <a:bodyPr/>
          <a:lstStyle>
            <a:lvl1pPr algn="l">
              <a:defRPr sz="1200" b="1" i="0">
                <a:solidFill>
                  <a:schemeClr val="accent3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SENSITIVE/PRE-DECISIONAL</a:t>
            </a:r>
          </a:p>
          <a:p>
            <a:r>
              <a:rPr lang="en-US" dirty="0" smtClean="0"/>
              <a:t>NOT FOR EXTERNAL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57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Internal supervisory or confidenti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8"/>
          <p:cNvSpPr>
            <a:spLocks noChangeArrowheads="1"/>
          </p:cNvSpPr>
          <p:nvPr userDrawn="1"/>
        </p:nvSpPr>
        <p:spPr bwMode="auto">
          <a:xfrm>
            <a:off x="0" y="-3509"/>
            <a:ext cx="9152930" cy="5491759"/>
          </a:xfrm>
          <a:custGeom>
            <a:avLst/>
            <a:gdLst>
              <a:gd name="T0" fmla="*/ 0 w 13004800"/>
              <a:gd name="T1" fmla="*/ 0 h 7810500"/>
              <a:gd name="T2" fmla="*/ 13274121 w 13004800"/>
              <a:gd name="T3" fmla="*/ 0 h 7810500"/>
              <a:gd name="T4" fmla="*/ 13274121 w 13004800"/>
              <a:gd name="T5" fmla="*/ 6261100 h 7810500"/>
              <a:gd name="T6" fmla="*/ 0 w 13004800"/>
              <a:gd name="T7" fmla="*/ 7810500 h 7810500"/>
              <a:gd name="T8" fmla="*/ 0 w 13004800"/>
              <a:gd name="T9" fmla="*/ 0 h 781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04800"/>
              <a:gd name="T16" fmla="*/ 0 h 7810500"/>
              <a:gd name="T17" fmla="*/ 13004800 w 13004800"/>
              <a:gd name="T18" fmla="*/ 7810500 h 7810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04800" h="7810500">
                <a:moveTo>
                  <a:pt x="0" y="0"/>
                </a:moveTo>
                <a:lnTo>
                  <a:pt x="13004800" y="0"/>
                </a:lnTo>
                <a:lnTo>
                  <a:pt x="13004800" y="6261100"/>
                </a:lnTo>
                <a:lnTo>
                  <a:pt x="0" y="7810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36222" y="1731245"/>
            <a:ext cx="8102635" cy="1956280"/>
          </a:xfrm>
          <a:prstGeom prst="rect">
            <a:avLst/>
          </a:prstGeom>
        </p:spPr>
        <p:txBody>
          <a:bodyPr vert="horz" lIns="64291" tIns="32146" rIns="64291" bIns="32146"/>
          <a:lstStyle>
            <a:lvl1pPr algn="l">
              <a:defRPr sz="40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536222" y="3695002"/>
            <a:ext cx="3200449" cy="342554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marR="0" indent="0" algn="l" defTabSz="642915" rtl="0" eaLnBrk="1" fontAlgn="base" latinLnBrk="0" hangingPunct="1">
              <a:lnSpc>
                <a:spcPts val="1406"/>
              </a:lnSpc>
              <a:spcBef>
                <a:spcPts val="703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 sz="1200" baseline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6494" y="428119"/>
            <a:ext cx="6400354" cy="218800"/>
          </a:xfrm>
          <a:prstGeom prst="rect">
            <a:avLst/>
          </a:prstGeom>
        </p:spPr>
        <p:txBody>
          <a:bodyPr lIns="64284" tIns="32142" rIns="64284" bIns="32142">
            <a:spAutoFit/>
          </a:bodyPr>
          <a:lstStyle>
            <a:lvl1pPr marL="0" marR="0" indent="0" algn="l" defTabSz="642915" rtl="0" eaLnBrk="1" fontAlgn="base" latinLnBrk="0" hangingPunct="1">
              <a:lnSpc>
                <a:spcPct val="100000"/>
              </a:lnSpc>
              <a:spcBef>
                <a:spcPts val="2109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sz="10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32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MONTH, DAY YEAR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4536" y="6041569"/>
            <a:ext cx="3599877" cy="545508"/>
          </a:xfrm>
          <a:prstGeom prst="rect">
            <a:avLst/>
          </a:prstGeom>
        </p:spPr>
        <p:txBody>
          <a:bodyPr/>
          <a:lstStyle>
            <a:lvl1pPr algn="l">
              <a:defRPr sz="1200" b="1" i="0">
                <a:ln>
                  <a:noFill/>
                </a:ln>
                <a:solidFill>
                  <a:schemeClr val="accent3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CONFIDENTIAL SUPERVISORY INFORMATION</a:t>
            </a:r>
          </a:p>
          <a:p>
            <a:r>
              <a:rPr lang="en-US" dirty="0" smtClean="0"/>
              <a:t>NOT FOR PUBLIC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0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low in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0500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6494" y="587544"/>
            <a:ext cx="6400354" cy="218800"/>
          </a:xfrm>
          <a:prstGeom prst="rect">
            <a:avLst/>
          </a:prstGeom>
        </p:spPr>
        <p:txBody>
          <a:bodyPr lIns="64284" tIns="32142" rIns="64284" bIns="32142">
            <a:spAutoFit/>
          </a:bodyPr>
          <a:lstStyle>
            <a:lvl1pPr marL="0" marR="0" indent="0" algn="l" defTabSz="642915" rtl="0" eaLnBrk="1" fontAlgn="base" latinLnBrk="0" hangingPunct="1">
              <a:lnSpc>
                <a:spcPct val="100000"/>
              </a:lnSpc>
              <a:spcBef>
                <a:spcPts val="2109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sz="1000" b="1" cap="none" baseline="0">
                <a:solidFill>
                  <a:schemeClr val="tx2"/>
                </a:solidFill>
                <a:latin typeface="Arial"/>
                <a:cs typeface="Arial"/>
              </a:defRPr>
            </a:lvl1pPr>
            <a:lvl2pPr marL="32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MONTH, DAY YEAR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36222" y="2081276"/>
            <a:ext cx="8102635" cy="1956280"/>
          </a:xfrm>
          <a:prstGeom prst="rect">
            <a:avLst/>
          </a:prstGeom>
        </p:spPr>
        <p:txBody>
          <a:bodyPr vert="horz" lIns="64291" tIns="32146" rIns="64291" bIns="32146"/>
          <a:lstStyle>
            <a:lvl1pPr algn="l">
              <a:defRPr sz="40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536222" y="4045033"/>
            <a:ext cx="3200449" cy="342554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marR="0" indent="0" algn="l" defTabSz="642915" rtl="0" eaLnBrk="1" fontAlgn="base" latinLnBrk="0" hangingPunct="1">
              <a:lnSpc>
                <a:spcPts val="1406"/>
              </a:lnSpc>
              <a:spcBef>
                <a:spcPts val="703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 sz="1200" baseline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934" y="6173787"/>
            <a:ext cx="1608989" cy="3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4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173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3641" y="2746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 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50183"/>
            <a:ext cx="8133160" cy="45259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429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934" y="6173787"/>
            <a:ext cx="1608989" cy="3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03112" y="2300174"/>
            <a:ext cx="7309556" cy="880064"/>
          </a:xfrm>
          <a:prstGeom prst="rect">
            <a:avLst/>
          </a:prstGeom>
        </p:spPr>
        <p:txBody>
          <a:bodyPr lIns="64251" tIns="32125" rIns="64251" bIns="32125"/>
          <a:lstStyle>
            <a:lvl1pPr algn="l">
              <a:lnSpc>
                <a:spcPts val="5000"/>
              </a:lnSpc>
              <a:spcBef>
                <a:spcPts val="7500"/>
              </a:spcBef>
              <a:spcAft>
                <a:spcPts val="0"/>
              </a:spcAft>
              <a:defRPr sz="46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03112" y="3202725"/>
            <a:ext cx="7309555" cy="717193"/>
          </a:xfrm>
          <a:prstGeom prst="rect">
            <a:avLst/>
          </a:prstGeom>
        </p:spPr>
        <p:txBody>
          <a:bodyPr wrap="square" lIns="64251" tIns="32125" rIns="64251" bIns="32125">
            <a:spAutoFit/>
          </a:bodyPr>
          <a:lstStyle>
            <a:lvl1pPr marL="0" indent="0" algn="l">
              <a:lnSpc>
                <a:spcPts val="5000"/>
              </a:lnSpc>
              <a:spcBef>
                <a:spcPts val="2109"/>
              </a:spcBef>
              <a:buClr>
                <a:schemeClr val="tx2"/>
              </a:buClr>
              <a:buSzPct val="100000"/>
              <a:buFontTx/>
              <a:buNone/>
              <a:defRPr sz="4600" cap="none" baseline="0">
                <a:solidFill>
                  <a:srgbClr val="050606"/>
                </a:solidFill>
              </a:defRPr>
            </a:lvl1pPr>
            <a:lvl2pPr marL="321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3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6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7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8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0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5018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35018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3641" y="2746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 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4200" y="6173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4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3644" y="1844849"/>
            <a:ext cx="3847345" cy="3951288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spcBef>
                <a:spcPts val="1000"/>
              </a:spcBef>
              <a:defRPr sz="2000" baseline="0"/>
            </a:lvl1pPr>
            <a:lvl2pPr>
              <a:spcBef>
                <a:spcPts val="1000"/>
              </a:spcBef>
              <a:defRPr sz="1800" baseline="0"/>
            </a:lvl2pPr>
            <a:lvl3pPr>
              <a:spcBef>
                <a:spcPts val="1000"/>
              </a:spcBef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41504" y="1325098"/>
            <a:ext cx="3848856" cy="3950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41504" y="1844849"/>
            <a:ext cx="3848856" cy="3951288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spcBef>
                <a:spcPts val="1000"/>
              </a:spcBef>
              <a:defRPr sz="2000" baseline="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3641" y="2746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 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3124200" y="6173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1325098"/>
            <a:ext cx="3848856" cy="3950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1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3641" y="2746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173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2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the footer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" y="0"/>
            <a:ext cx="9144000" cy="68580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429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5847160" y="6326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5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173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3641" y="2746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 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3643" y="1350183"/>
            <a:ext cx="8036719" cy="4525963"/>
          </a:xfrm>
          <a:prstGeom prst="rect">
            <a:avLst/>
          </a:prstGeom>
        </p:spPr>
        <p:txBody>
          <a:bodyPr/>
          <a:lstStyle>
            <a:lvl1pPr marL="452628" indent="-457200">
              <a:buFont typeface="+mj-lt"/>
              <a:buAutoNum type="arabicPeriod"/>
              <a:defRPr sz="2000"/>
            </a:lvl1pPr>
            <a:lvl2pPr marL="800100" indent="-3429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2pPr>
            <a:lvl3pPr>
              <a:spcBef>
                <a:spcPts val="1000"/>
              </a:spcBef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9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173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53641" y="2746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13"/>
          <p:cNvCxnSpPr>
            <a:cxnSpLocks noChangeShapeType="1"/>
          </p:cNvCxnSpPr>
          <p:nvPr/>
        </p:nvCxnSpPr>
        <p:spPr bwMode="auto">
          <a:xfrm>
            <a:off x="553644" y="1017984"/>
            <a:ext cx="8036719" cy="0"/>
          </a:xfrm>
          <a:prstGeom prst="line">
            <a:avLst/>
          </a:prstGeom>
          <a:noFill/>
          <a:ln w="25400">
            <a:solidFill>
              <a:srgbClr val="50B7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553641" y="1340182"/>
            <a:ext cx="8036720" cy="4290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1" name="Picture 10" descr="CFPB_Horizontal_RGB_CG9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34" y="6173788"/>
            <a:ext cx="1629951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3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9" r:id="rId9"/>
    <p:sldLayoutId id="2147483658" r:id="rId10"/>
    <p:sldLayoutId id="2147483657" r:id="rId11"/>
    <p:sldLayoutId id="2147483661" r:id="rId12"/>
    <p:sldLayoutId id="2147483662" r:id="rId13"/>
    <p:sldLayoutId id="2147483660" r:id="rId14"/>
    <p:sldLayoutId id="2147483666" r:id="rId15"/>
    <p:sldLayoutId id="2147483667" r:id="rId16"/>
    <p:sldLayoutId id="2147483669" r:id="rId17"/>
    <p:sldLayoutId id="2147483670" r:id="rId1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7472" algn="l" defTabSz="457200" rtl="0" eaLnBrk="1" latinLnBrk="0" hangingPunct="1">
        <a:lnSpc>
          <a:spcPts val="2600"/>
        </a:lnSpc>
        <a:spcBef>
          <a:spcPts val="1000"/>
        </a:spcBef>
        <a:buClr>
          <a:schemeClr val="tx2"/>
        </a:buClr>
        <a:buFont typeface="Wingdings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buClr>
          <a:schemeClr val="tx2"/>
        </a:buClr>
        <a:buSzPct val="50000"/>
        <a:buFont typeface="Wingdings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lifeisaforkintheroad.com/" TargetMode="External"/><Relationship Id="rId4" Type="http://schemas.openxmlformats.org/officeDocument/2006/relationships/hyperlink" Target="http://www.spencerbrokaw.com/2012/06/guest-post-from-author-rob-guthrie.html" TargetMode="External"/><Relationship Id="rId5" Type="http://schemas.openxmlformats.org/officeDocument/2006/relationships/hyperlink" Target="http://www.amazon.com/Field-Guide-Understanding-Human-Error/dp/0754648265" TargetMode="External"/><Relationship Id="rId6" Type="http://schemas.openxmlformats.org/officeDocument/2006/relationships/hyperlink" Target="https://codeascraft.com/2012/05/22/blameless-postmortem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Learning Organization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Marc Esher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27,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082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7:46 AM: Bat signal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94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8:00 AM: First phone call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4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6222" y="2081276"/>
            <a:ext cx="8486133" cy="1956280"/>
          </a:xfrm>
        </p:spPr>
        <p:txBody>
          <a:bodyPr/>
          <a:lstStyle/>
          <a:p>
            <a:r>
              <a:rPr lang="en-US" dirty="0" smtClean="0"/>
              <a:t>8:10 AM: Bridge call… </a:t>
            </a:r>
            <a:r>
              <a:rPr lang="en-US" dirty="0" err="1" smtClean="0"/>
              <a:t>battlestations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43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8:15 to 8:30 AM: A-ha!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10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8:30 to 9 AM: Fix rolled out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0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6222" y="2081276"/>
            <a:ext cx="8486133" cy="1956280"/>
          </a:xfrm>
        </p:spPr>
        <p:txBody>
          <a:bodyPr/>
          <a:lstStyle/>
          <a:p>
            <a:r>
              <a:rPr lang="en-US" dirty="0" smtClean="0"/>
              <a:t>9:11 AM: All monitoring systems 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44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@5 hours total time to recover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83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@2 hours from first response to recovery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5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@1 hour to recover after swarming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78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@30 minutes to recover after discovery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75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76257" y="1326806"/>
            <a:ext cx="4660591" cy="464949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5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36494" y="6546039"/>
            <a:ext cx="8297355" cy="342554"/>
          </a:xfrm>
        </p:spPr>
        <p:txBody>
          <a:bodyPr>
            <a:normAutofit/>
          </a:bodyPr>
          <a:lstStyle/>
          <a:p>
            <a:r>
              <a:rPr lang="en-US" dirty="0"/>
              <a:t>http://</a:t>
            </a:r>
            <a:r>
              <a:rPr lang="en-US" dirty="0" err="1"/>
              <a:t>lifeisaforkintheroad.com</a:t>
            </a:r>
            <a:r>
              <a:rPr lang="en-US" dirty="0"/>
              <a:t>/</a:t>
            </a:r>
            <a:r>
              <a:rPr lang="en-US" dirty="0" err="1"/>
              <a:t>wp</a:t>
            </a:r>
            <a:r>
              <a:rPr lang="en-US" dirty="0"/>
              <a:t>-content/uploads/2013/07/Fork-In-Forest-</a:t>
            </a:r>
            <a:r>
              <a:rPr lang="en-US" dirty="0" err="1"/>
              <a:t>darker.jpg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78" y="587544"/>
            <a:ext cx="9635530" cy="59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4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“Blameless post-mortems”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27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 descr="Screen Shot 2015-01-24 at 10.22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39264" cy="653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62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Accountability = Tell Your Account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13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systemic pressures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23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owns the solutions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03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blameless?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44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 descr="hindsigh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032000"/>
            <a:ext cx="73818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7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" y="0"/>
            <a:ext cx="9038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08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6222" y="2081276"/>
            <a:ext cx="8478437" cy="1956280"/>
          </a:xfrm>
        </p:spPr>
        <p:txBody>
          <a:bodyPr/>
          <a:lstStyle/>
          <a:p>
            <a:r>
              <a:rPr lang="en-US" dirty="0" smtClean="0"/>
              <a:t>“Learning Culture” at the Sharp 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06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76257" y="1326806"/>
            <a:ext cx="4660591" cy="464949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4558538" y="1326804"/>
            <a:ext cx="102056" cy="2562889"/>
          </a:xfrm>
          <a:prstGeom prst="triangle">
            <a:avLst>
              <a:gd name="adj" fmla="val 5342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90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254000"/>
            <a:ext cx="43434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70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36494" y="587544"/>
            <a:ext cx="6400354" cy="434244"/>
          </a:xfrm>
        </p:spPr>
        <p:txBody>
          <a:bodyPr/>
          <a:lstStyle/>
          <a:p>
            <a:r>
              <a:rPr lang="en-US" sz="2400" dirty="0" smtClean="0"/>
              <a:t>Credits and References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36222" y="1236084"/>
            <a:ext cx="8342714" cy="4468048"/>
          </a:xfrm>
        </p:spPr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>
                <a:hlinkClick r:id="rId3"/>
              </a:rPr>
              <a:t>http://lifeisaforkintheroad.com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>
                <a:hlinkClick r:id="rId4"/>
              </a:rPr>
              <a:t>http://www.spencerbrokaw.com/2012/06/guest-post-from-author-rob-</a:t>
            </a:r>
            <a:r>
              <a:rPr lang="en-US" dirty="0" smtClean="0">
                <a:hlinkClick r:id="rId4"/>
              </a:rPr>
              <a:t>guthrie.html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>
                <a:hlinkClick r:id="rId5"/>
              </a:rPr>
              <a:t>http://www.amazon.com/Field-Guide-Understanding-Human-Error/dp/</a:t>
            </a:r>
            <a:r>
              <a:rPr lang="en-US" dirty="0" smtClean="0">
                <a:hlinkClick r:id="rId5"/>
              </a:rPr>
              <a:t>0754648265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>
                <a:hlinkClick r:id="rId6"/>
              </a:rPr>
              <a:t>https://codeascraft.com/2012/05/22/blameless-postmortems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7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76257" y="1326806"/>
            <a:ext cx="4660591" cy="464949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3188687" y="1326806"/>
            <a:ext cx="2968724" cy="2835052"/>
          </a:xfrm>
          <a:prstGeom prst="triangle">
            <a:avLst>
              <a:gd name="adj" fmla="val 5342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16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2014-10-07</a:t>
            </a:r>
            <a:br>
              <a:rPr lang="en-US" dirty="0" smtClean="0"/>
            </a:br>
            <a:r>
              <a:rPr lang="en-US" dirty="0" smtClean="0"/>
              <a:t>3:52 AM: Uh-oh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43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3:53 AM: Definitely Uh-oh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9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4:05 AM: </a:t>
            </a:r>
            <a:r>
              <a:rPr lang="en-US" dirty="0" err="1" smtClean="0"/>
              <a:t>Yoohoo</a:t>
            </a:r>
            <a:r>
              <a:rPr lang="en-US" dirty="0" smtClean="0"/>
              <a:t>… still uh-oh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18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7:16 AM: First responder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35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7:25 AM: Cavalry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1">
      <a:dk1>
        <a:srgbClr val="101820"/>
      </a:dk1>
      <a:lt1>
        <a:srgbClr val="FFFFFF"/>
      </a:lt1>
      <a:dk2>
        <a:srgbClr val="299D37"/>
      </a:dk2>
      <a:lt2>
        <a:srgbClr val="9FCC7E"/>
      </a:lt2>
      <a:accent1>
        <a:srgbClr val="CDCEC9"/>
      </a:accent1>
      <a:accent2>
        <a:srgbClr val="473D37"/>
      </a:accent2>
      <a:accent3>
        <a:srgbClr val="33363A"/>
      </a:accent3>
      <a:accent4>
        <a:srgbClr val="0A5797"/>
      </a:accent4>
      <a:accent5>
        <a:srgbClr val="E7832B"/>
      </a:accent5>
      <a:accent6>
        <a:srgbClr val="C93220"/>
      </a:accent6>
      <a:hlink>
        <a:srgbClr val="299D37"/>
      </a:hlink>
      <a:folHlink>
        <a:srgbClr val="0A579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4354</TotalTime>
  <Words>1461</Words>
  <Application>Microsoft Macintosh PowerPoint</Application>
  <PresentationFormat>On-screen Show (4:3)</PresentationFormat>
  <Paragraphs>174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Default Theme</vt:lpstr>
      <vt:lpstr>Building a Learning Organization</vt:lpstr>
      <vt:lpstr>PowerPoint Presentation</vt:lpstr>
      <vt:lpstr>PowerPoint Presentation</vt:lpstr>
      <vt:lpstr>PowerPoint Presentation</vt:lpstr>
      <vt:lpstr>2014-10-07 3:52 AM: Uh-oh</vt:lpstr>
      <vt:lpstr>3:53 AM: Definitely Uh-oh</vt:lpstr>
      <vt:lpstr>4:05 AM: Yoohoo… still uh-oh</vt:lpstr>
      <vt:lpstr>7:16 AM: First responder</vt:lpstr>
      <vt:lpstr>7:25 AM: Cavalry</vt:lpstr>
      <vt:lpstr>7:46 AM: Bat signal</vt:lpstr>
      <vt:lpstr>8:00 AM: First phone call</vt:lpstr>
      <vt:lpstr>8:10 AM: Bridge call… battlestations!</vt:lpstr>
      <vt:lpstr>8:15 to 8:30 AM: A-ha!</vt:lpstr>
      <vt:lpstr>8:30 to 9 AM: Fix rolled out</vt:lpstr>
      <vt:lpstr>9:11 AM: All monitoring systems OK</vt:lpstr>
      <vt:lpstr>@5 hours total time to recover </vt:lpstr>
      <vt:lpstr>@2 hours from first response to recovery</vt:lpstr>
      <vt:lpstr>@1 hour to recover after swarming</vt:lpstr>
      <vt:lpstr>@30 minutes to recover after discovery</vt:lpstr>
      <vt:lpstr>PowerPoint Presentation</vt:lpstr>
      <vt:lpstr>“Blameless post-mortems”</vt:lpstr>
      <vt:lpstr>PowerPoint Presentation</vt:lpstr>
      <vt:lpstr>Accountability = Tell Your Account</vt:lpstr>
      <vt:lpstr>Identify systemic pressures</vt:lpstr>
      <vt:lpstr>Team owns the solutions</vt:lpstr>
      <vt:lpstr>Why blameless?</vt:lpstr>
      <vt:lpstr>PowerPoint Presentation</vt:lpstr>
      <vt:lpstr>PowerPoint Presentation</vt:lpstr>
      <vt:lpstr>“Learning Culture” at the Sharp End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Learning Organization</dc:title>
  <dc:creator>Marc</dc:creator>
  <cp:lastModifiedBy>Marc</cp:lastModifiedBy>
  <cp:revision>25</cp:revision>
  <cp:lastPrinted>2015-01-27T01:10:56Z</cp:lastPrinted>
  <dcterms:created xsi:type="dcterms:W3CDTF">2015-01-24T14:00:05Z</dcterms:created>
  <dcterms:modified xsi:type="dcterms:W3CDTF">2015-01-27T14:34:27Z</dcterms:modified>
</cp:coreProperties>
</file>