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8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1" r:id="rId19"/>
    <p:sldId id="282" r:id="rId20"/>
    <p:sldId id="284" r:id="rId21"/>
    <p:sldId id="283" r:id="rId22"/>
    <p:sldId id="285" r:id="rId23"/>
    <p:sldId id="286" r:id="rId24"/>
    <p:sldId id="287" r:id="rId25"/>
    <p:sldId id="288" r:id="rId26"/>
    <p:sldId id="289" r:id="rId27"/>
    <p:sldId id="277" r:id="rId28"/>
    <p:sldId id="280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01" r:id="rId38"/>
    <p:sldId id="298" r:id="rId39"/>
    <p:sldId id="299" r:id="rId40"/>
    <p:sldId id="30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5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A8BA6-6A96-0C41-9E1B-5C2903B1E17F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BF05-A8C5-9E46-87D3-E001D44C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isn’t Australia. They can get away with it there. Not here. Use your damn</a:t>
            </a:r>
            <a:r>
              <a:rPr lang="en-US" baseline="0" dirty="0" smtClean="0"/>
              <a:t> manners.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= request, lift = effort, </a:t>
            </a:r>
            <a:r>
              <a:rPr lang="en-US" dirty="0" err="1" smtClean="0"/>
              <a:t>subjectcide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 are writing in </a:t>
            </a:r>
            <a:r>
              <a:rPr lang="en-US" dirty="0" err="1" smtClean="0"/>
              <a:t>morse</a:t>
            </a:r>
            <a:r>
              <a:rPr lang="en-US" baseline="0" dirty="0" smtClean="0"/>
              <a:t> code, or you’re transported back in time and can only communicate via telegrams, stop killing your subjects!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4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Truth is, the phrase “I feel like” should only ever be followed by a single word.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millennials</a:t>
            </a:r>
            <a:r>
              <a:rPr lang="en-US" dirty="0" smtClean="0"/>
              <a:t> in the room will</a:t>
            </a:r>
            <a:r>
              <a:rPr lang="en-US" baseline="0" dirty="0" smtClean="0"/>
              <a:t> catch my drift. For us oldsters… it’s pudding.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there’s certainly some wiggle room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3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you’re like Scott,</a:t>
            </a:r>
            <a:r>
              <a:rPr lang="en-US" baseline="0" dirty="0" smtClean="0"/>
              <a:t> you might feel like Bourbon right about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6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if you’re like </a:t>
            </a:r>
            <a:r>
              <a:rPr lang="en-US" dirty="0" err="1" smtClean="0"/>
              <a:t>Yuda</a:t>
            </a:r>
            <a:r>
              <a:rPr lang="en-US" dirty="0" smtClean="0"/>
              <a:t>, you might feel like Scotch.</a:t>
            </a:r>
          </a:p>
          <a:p>
            <a:endParaRPr lang="en-US" dirty="0" smtClean="0"/>
          </a:p>
          <a:p>
            <a:r>
              <a:rPr lang="en-US" dirty="0" smtClean="0"/>
              <a:t>As for me, I feel like it’s the end of the day and so, if it’s not</a:t>
            </a:r>
            <a:r>
              <a:rPr lang="en-US" baseline="0" dirty="0" smtClean="0"/>
              <a:t> too heavy a lift, the ask is that we get outta here and go have some fun.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1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</p:spTree>
    <p:extLst>
      <p:ext uri="{BB962C8B-B14F-4D97-AF65-F5344CB8AC3E}">
        <p14:creationId xmlns:p14="http://schemas.microsoft.com/office/powerpoint/2010/main" val="30648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414523" y="1370100"/>
            <a:ext cx="3175841" cy="4060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6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descriptive text</a:t>
            </a:r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1" hasCustomPrompt="1"/>
          </p:nvPr>
        </p:nvSpPr>
        <p:spPr>
          <a:xfrm>
            <a:off x="572256" y="1370099"/>
            <a:ext cx="4517885" cy="40600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2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-16375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3471" y="6112080"/>
            <a:ext cx="4233097" cy="52822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5494465" y="564185"/>
            <a:ext cx="3175841" cy="705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2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07471" y="6112080"/>
            <a:ext cx="4233097" cy="528224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85021" y="564185"/>
            <a:ext cx="3175841" cy="705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</p:spTree>
    <p:extLst>
      <p:ext uri="{BB962C8B-B14F-4D97-AF65-F5344CB8AC3E}">
        <p14:creationId xmlns:p14="http://schemas.microsoft.com/office/powerpoint/2010/main" val="412368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5021" y="6112080"/>
            <a:ext cx="5074757" cy="52822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85021" y="517967"/>
            <a:ext cx="8150979" cy="5282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2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03109" y="2996623"/>
            <a:ext cx="7309555" cy="475281"/>
          </a:xfrm>
          <a:prstGeom prst="rect">
            <a:avLst/>
          </a:prstGeom>
        </p:spPr>
        <p:txBody>
          <a:bodyPr wrap="square"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40000"/>
              </a:lnSpc>
              <a:spcBef>
                <a:spcPts val="2109"/>
              </a:spcBef>
              <a:spcAft>
                <a:spcPts val="1406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2000" cap="none" baseline="0">
                <a:solidFill>
                  <a:srgbClr val="050606"/>
                </a:solidFill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2000"/>
              </a:spcAft>
              <a:defRPr/>
            </a:pPr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03110" y="2383034"/>
            <a:ext cx="7309554" cy="613589"/>
          </a:xfrm>
          <a:prstGeom prst="rect">
            <a:avLst/>
          </a:prstGeom>
        </p:spPr>
        <p:txBody>
          <a:bodyPr lIns="64284" tIns="32142" rIns="64284" bIns="32142"/>
          <a:lstStyle>
            <a:lvl1pPr algn="l">
              <a:defRPr sz="2800" baseline="0">
                <a:solidFill>
                  <a:srgbClr val="3FAE2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5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2" name="TextBox 1"/>
          <p:cNvSpPr txBox="1"/>
          <p:nvPr userDrawn="1"/>
        </p:nvSpPr>
        <p:spPr>
          <a:xfrm rot="717706">
            <a:off x="6622504" y="5425274"/>
            <a:ext cx="18891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latin typeface="Arial"/>
                <a:cs typeface="Arial"/>
              </a:rPr>
              <a:t>DRAFT</a:t>
            </a:r>
          </a:p>
          <a:p>
            <a:pPr algn="ctr"/>
            <a:r>
              <a:rPr lang="en-US" sz="1400" b="0" i="0" dirty="0" smtClean="0">
                <a:latin typeface="Arial"/>
                <a:cs typeface="Arial"/>
              </a:rPr>
              <a:t>3/8/2013</a:t>
            </a:r>
          </a:p>
          <a:p>
            <a:pPr algn="ctr"/>
            <a:r>
              <a:rPr lang="en-US" sz="1400" b="0" i="0" dirty="0" smtClean="0">
                <a:latin typeface="Arial"/>
                <a:cs typeface="Arial"/>
              </a:rPr>
              <a:t>4:00 pm</a:t>
            </a:r>
            <a:endParaRPr lang="en-US" sz="1400" b="0" i="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 userDrawn="1"/>
        </p:nvSpPr>
        <p:spPr>
          <a:xfrm rot="717706">
            <a:off x="6895383" y="5290121"/>
            <a:ext cx="1395870" cy="1070620"/>
          </a:xfrm>
          <a:prstGeom prst="rect">
            <a:avLst/>
          </a:prstGeom>
          <a:noFill/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External (not for discus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5440" y="5862831"/>
            <a:ext cx="4073418" cy="755730"/>
          </a:xfrm>
          <a:prstGeom prst="rect">
            <a:avLst/>
          </a:prstGeom>
          <a:ln w="3175" cmpd="sng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Note: This document was used in support of a live discussion.</a:t>
            </a:r>
          </a:p>
          <a:p>
            <a:r>
              <a:rPr lang="en-US" dirty="0" smtClean="0"/>
              <a:t>As such, it does not necessarily express the entirety of that discussion or the relative emphasis of topics therein.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6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nternal sensitive and pre-decis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4115" y="6037290"/>
            <a:ext cx="2854742" cy="545508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SENSITIVE/PRE-DECISIONAL</a:t>
            </a:r>
          </a:p>
          <a:p>
            <a:r>
              <a:rPr lang="en-US" dirty="0" smtClean="0"/>
              <a:t>NOT FOR EXTERNAL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7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nternal supervisory or confidenti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4536" y="6041569"/>
            <a:ext cx="3599877" cy="545508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n>
                  <a:noFill/>
                </a:ln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 SUPERVISORY INFORMATION</a:t>
            </a:r>
          </a:p>
          <a:p>
            <a:r>
              <a:rPr lang="en-US" dirty="0" smtClean="0"/>
              <a:t>NOT FOR PUBLIC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0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low i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500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587544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2081276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4045033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4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50183"/>
            <a:ext cx="813316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03112" y="2300174"/>
            <a:ext cx="7309556" cy="880064"/>
          </a:xfrm>
          <a:prstGeom prst="rect">
            <a:avLst/>
          </a:prstGeom>
        </p:spPr>
        <p:txBody>
          <a:bodyPr lIns="64251" tIns="32125" rIns="64251" bIns="32125"/>
          <a:lstStyle>
            <a:lvl1pPr algn="l">
              <a:lnSpc>
                <a:spcPts val="5000"/>
              </a:lnSpc>
              <a:spcBef>
                <a:spcPts val="7500"/>
              </a:spcBef>
              <a:spcAft>
                <a:spcPts val="0"/>
              </a:spcAft>
              <a:defRPr sz="4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3112" y="3202725"/>
            <a:ext cx="7309555" cy="717193"/>
          </a:xfrm>
          <a:prstGeom prst="rect">
            <a:avLst/>
          </a:prstGeom>
        </p:spPr>
        <p:txBody>
          <a:bodyPr wrap="square" lIns="64251" tIns="32125" rIns="64251" bIns="32125">
            <a:spAutoFit/>
          </a:bodyPr>
          <a:lstStyle>
            <a:lvl1pPr marL="0" indent="0" algn="l">
              <a:lnSpc>
                <a:spcPts val="5000"/>
              </a:lnSpc>
              <a:spcBef>
                <a:spcPts val="2109"/>
              </a:spcBef>
              <a:buClr>
                <a:schemeClr val="tx2"/>
              </a:buClr>
              <a:buSzPct val="100000"/>
              <a:buFontTx/>
              <a:buNone/>
              <a:defRPr sz="4600" cap="none" baseline="0">
                <a:solidFill>
                  <a:srgbClr val="050606"/>
                </a:solidFill>
              </a:defRPr>
            </a:lvl1pPr>
            <a:lvl2pPr marL="321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8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5018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35018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3644" y="1844849"/>
            <a:ext cx="3847345" cy="3951288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 baseline="0"/>
            </a:lvl2pPr>
            <a:lvl3pPr>
              <a:spcBef>
                <a:spcPts val="10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41504" y="1325098"/>
            <a:ext cx="3848856" cy="3950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41504" y="1844849"/>
            <a:ext cx="3848856" cy="3951288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1325098"/>
            <a:ext cx="3848856" cy="3950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2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the footer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847160" y="6326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3643" y="1350183"/>
            <a:ext cx="8036719" cy="4525963"/>
          </a:xfrm>
          <a:prstGeom prst="rect">
            <a:avLst/>
          </a:prstGeom>
        </p:spPr>
        <p:txBody>
          <a:bodyPr/>
          <a:lstStyle>
            <a:lvl1pPr marL="452628" indent="-457200">
              <a:buFont typeface="+mj-lt"/>
              <a:buAutoNum type="arabicPeriod"/>
              <a:defRPr sz="2000"/>
            </a:lvl1pPr>
            <a:lvl2pPr marL="800100" indent="-3429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>
            <a:off x="553644" y="1017984"/>
            <a:ext cx="8036719" cy="0"/>
          </a:xfrm>
          <a:prstGeom prst="line">
            <a:avLst/>
          </a:prstGeom>
          <a:noFill/>
          <a:ln w="25400">
            <a:solidFill>
              <a:srgbClr val="50B7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53641" y="1340182"/>
            <a:ext cx="8036720" cy="429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10" descr="CFPB_Horizontal_RGB_CG9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4" y="6173788"/>
            <a:ext cx="1629951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9" r:id="rId9"/>
    <p:sldLayoutId id="2147483658" r:id="rId10"/>
    <p:sldLayoutId id="2147483657" r:id="rId11"/>
    <p:sldLayoutId id="2147483661" r:id="rId12"/>
    <p:sldLayoutId id="2147483662" r:id="rId13"/>
    <p:sldLayoutId id="2147483660" r:id="rId14"/>
    <p:sldLayoutId id="2147483666" r:id="rId15"/>
    <p:sldLayoutId id="2147483667" r:id="rId16"/>
    <p:sldLayoutId id="2147483669" r:id="rId17"/>
    <p:sldLayoutId id="2147483670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457200" rtl="0" eaLnBrk="1" latinLnBrk="0" hangingPunct="1">
        <a:lnSpc>
          <a:spcPts val="2600"/>
        </a:lnSpc>
        <a:spcBef>
          <a:spcPts val="1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buClr>
          <a:schemeClr val="tx2"/>
        </a:buClr>
        <a:buSzPct val="50000"/>
        <a:buFont typeface="Wingdings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3400" y="3315509"/>
            <a:ext cx="4949370" cy="10678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Marc Esher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31060" y="1495421"/>
            <a:ext cx="20564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omic Sans MS"/>
                <a:ea typeface="ＭＳ ゴシック"/>
                <a:cs typeface="Comic Sans MS"/>
              </a:rPr>
              <a:t>Nope</a:t>
            </a:r>
            <a:endParaRPr lang="en-US" sz="6000" b="1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9761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3387291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Right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7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1094" y="1975351"/>
            <a:ext cx="4475896" cy="1956280"/>
          </a:xfrm>
        </p:spPr>
        <p:txBody>
          <a:bodyPr>
            <a:normAutofit fontScale="90000"/>
          </a:bodyPr>
          <a:lstStyle/>
          <a:p>
            <a:r>
              <a:rPr lang="en-US" sz="9600" dirty="0" err="1" smtClean="0"/>
              <a:t>Waaaa</a:t>
            </a:r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5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have this code right and it stops working right and you’re like WTF right”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9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have this code, and it stops working. WTF”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8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“My code stopped working”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am a coder”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2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Worries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2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No Worries </a:t>
            </a:r>
            <a:r>
              <a:rPr lang="en-US" dirty="0" smtClean="0"/>
              <a:t>You’re Welcome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5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Nouning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6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Ask (v): to request, inquire, solicit, </a:t>
            </a:r>
            <a:r>
              <a:rPr lang="en-US" sz="3600" dirty="0" err="1" smtClean="0"/>
              <a:t>etc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Mr. Esher holds court on things you should stop saying and writing such that, if you apply these lessons, you will be a better communicator, speaker, writer, and human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2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ask here?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4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ask is for you to stop </a:t>
            </a:r>
            <a:r>
              <a:rPr lang="en-US" dirty="0" err="1" smtClean="0"/>
              <a:t>nouning</a:t>
            </a:r>
            <a:r>
              <a:rPr lang="en-US" dirty="0" smtClean="0"/>
              <a:t> ‘ask’”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26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Ask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3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heavy a lift is that ask?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(v): To move or bring upward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0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it’s too heavy a lift to stop using ridiculous jargon, please consult a doctor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88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Lift</a:t>
            </a:r>
            <a:r>
              <a:rPr lang="en-US" dirty="0" smtClean="0"/>
              <a:t> Effort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Subjectcide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2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like pudding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61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“I” is the subject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9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have fun!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“like pudding” is the predicate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will call you later”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4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trike="sngStrike" dirty="0" smtClean="0"/>
              <a:t>I  </a:t>
            </a:r>
            <a:r>
              <a:rPr lang="en-US" dirty="0" smtClean="0"/>
              <a:t>Will call you later”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19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“Will call you later”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5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the Great Subject Famine of the 20-teens!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9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feel like….”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8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feel like you should probably stop saying that”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0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trike="sngStrike" dirty="0" smtClean="0"/>
              <a:t>I feel like</a:t>
            </a:r>
            <a:r>
              <a:rPr lang="en-US" dirty="0" smtClean="0"/>
              <a:t> You should probably stop saying that”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2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feel like 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60" y="2286000"/>
            <a:ext cx="355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0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feel like 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476" y="1709405"/>
            <a:ext cx="2678182" cy="26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7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feel like 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63" y="1548938"/>
            <a:ext cx="355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4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,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;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9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!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1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101820"/>
      </a:dk1>
      <a:lt1>
        <a:srgbClr val="FFFFFF"/>
      </a:lt1>
      <a:dk2>
        <a:srgbClr val="299D37"/>
      </a:dk2>
      <a:lt2>
        <a:srgbClr val="9FCC7E"/>
      </a:lt2>
      <a:accent1>
        <a:srgbClr val="CDCEC9"/>
      </a:accent1>
      <a:accent2>
        <a:srgbClr val="473D37"/>
      </a:accent2>
      <a:accent3>
        <a:srgbClr val="33363A"/>
      </a:accent3>
      <a:accent4>
        <a:srgbClr val="0A5797"/>
      </a:accent4>
      <a:accent5>
        <a:srgbClr val="E7832B"/>
      </a:accent5>
      <a:accent6>
        <a:srgbClr val="C93220"/>
      </a:accent6>
      <a:hlink>
        <a:srgbClr val="299D37"/>
      </a:hlink>
      <a:folHlink>
        <a:srgbClr val="0A579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7784</TotalTime>
  <Words>476</Words>
  <Application>Microsoft Macintosh PowerPoint</Application>
  <PresentationFormat>On-screen Show (4:3)</PresentationFormat>
  <Paragraphs>99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Theme</vt:lpstr>
      <vt:lpstr>PowerPoint Presentation</vt:lpstr>
      <vt:lpstr>Mr. Esher holds court on things you should stop saying and writing such that, if you apply these lessons, you will be a better communicator, speaker, writer, and human</vt:lpstr>
      <vt:lpstr>Let’s have fun!</vt:lpstr>
      <vt:lpstr>Right?</vt:lpstr>
      <vt:lpstr>.</vt:lpstr>
      <vt:lpstr>,</vt:lpstr>
      <vt:lpstr>;</vt:lpstr>
      <vt:lpstr>!</vt:lpstr>
      <vt:lpstr>?</vt:lpstr>
      <vt:lpstr>Right</vt:lpstr>
      <vt:lpstr>Waaaa?</vt:lpstr>
      <vt:lpstr>“You have this code right and it stops working right and you’re like WTF right”</vt:lpstr>
      <vt:lpstr>“You have this code, and it stops working. WTF”</vt:lpstr>
      <vt:lpstr>“My code stopped working”</vt:lpstr>
      <vt:lpstr>“I am a coder”</vt:lpstr>
      <vt:lpstr>No Worries</vt:lpstr>
      <vt:lpstr>No Worries You’re Welcome</vt:lpstr>
      <vt:lpstr>Nouning</vt:lpstr>
      <vt:lpstr>Ask (v): to request, inquire, solicit, etc</vt:lpstr>
      <vt:lpstr>So what’s the ask here?</vt:lpstr>
      <vt:lpstr>“The ask is for you to stop nouning ‘ask’”</vt:lpstr>
      <vt:lpstr>Ask Request</vt:lpstr>
      <vt:lpstr>How heavy a lift is that ask?</vt:lpstr>
      <vt:lpstr>Lift (v): To move or bring upward</vt:lpstr>
      <vt:lpstr>If it’s too heavy a lift to stop using ridiculous jargon, please consult a doctor</vt:lpstr>
      <vt:lpstr>Lift Effort</vt:lpstr>
      <vt:lpstr>Subjectcide</vt:lpstr>
      <vt:lpstr>I like pudding</vt:lpstr>
      <vt:lpstr>“I” is the subject</vt:lpstr>
      <vt:lpstr>“like pudding” is the predicate</vt:lpstr>
      <vt:lpstr>“I will call you later”</vt:lpstr>
      <vt:lpstr>“I  Will call you later”</vt:lpstr>
      <vt:lpstr>“Will call you later”</vt:lpstr>
      <vt:lpstr>This is not the Great Subject Famine of the 20-teens!</vt:lpstr>
      <vt:lpstr>“I feel like….”</vt:lpstr>
      <vt:lpstr>“I feel like you should probably stop saying that”</vt:lpstr>
      <vt:lpstr>“I feel like You should probably stop saying that”</vt:lpstr>
      <vt:lpstr>I feel like ”</vt:lpstr>
      <vt:lpstr>I feel like ”</vt:lpstr>
      <vt:lpstr>I feel like 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57</cp:revision>
  <dcterms:created xsi:type="dcterms:W3CDTF">2013-10-25T23:16:24Z</dcterms:created>
  <dcterms:modified xsi:type="dcterms:W3CDTF">2014-07-03T16:29:51Z</dcterms:modified>
</cp:coreProperties>
</file>