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03" r:id="rId3"/>
    <p:sldId id="304" r:id="rId4"/>
    <p:sldId id="259" r:id="rId5"/>
    <p:sldId id="25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77" r:id="rId30"/>
    <p:sldId id="280" r:id="rId31"/>
    <p:sldId id="290" r:id="rId32"/>
    <p:sldId id="291" r:id="rId33"/>
    <p:sldId id="292" r:id="rId34"/>
    <p:sldId id="293" r:id="rId35"/>
    <p:sldId id="294" r:id="rId36"/>
    <p:sldId id="302" r:id="rId37"/>
    <p:sldId id="295" r:id="rId38"/>
    <p:sldId id="296" r:id="rId39"/>
    <p:sldId id="297" r:id="rId40"/>
    <p:sldId id="301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725" autoAdjust="0"/>
  </p:normalViewPr>
  <p:slideViewPr>
    <p:cSldViewPr snapToGrid="0" snapToObjects="1">
      <p:cViewPr varScale="1">
        <p:scale>
          <a:sx n="98" d="100"/>
          <a:sy n="98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5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A8BA6-6A96-0C41-9E1B-5C2903B1E17F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BF05-A8C5-9E46-87D3-E001D44C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isn’t Australia. They can get away with it there. Not here. Use your damn</a:t>
            </a:r>
            <a:r>
              <a:rPr lang="en-US" baseline="0" dirty="0" smtClean="0"/>
              <a:t> manners.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= request, lift = effort, </a:t>
            </a:r>
            <a:r>
              <a:rPr lang="en-US" dirty="0" err="1" smtClean="0"/>
              <a:t>subjectcide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are writing in </a:t>
            </a:r>
            <a:r>
              <a:rPr lang="en-US" dirty="0" err="1" smtClean="0"/>
              <a:t>morse</a:t>
            </a:r>
            <a:r>
              <a:rPr lang="en-US" baseline="0" dirty="0" smtClean="0"/>
              <a:t> code, or you’re transported back in time and can only communicate via telegrams, stop killing your subjects!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Truth is, the phrase “I feel like” should only ever be followed by a single word.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millennials</a:t>
            </a:r>
            <a:r>
              <a:rPr lang="en-US" dirty="0" smtClean="0"/>
              <a:t> in the room will</a:t>
            </a:r>
            <a:r>
              <a:rPr lang="en-US" baseline="0" dirty="0" smtClean="0"/>
              <a:t> catch my drift. For us oldsters… it’s pudding.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there’s certainly some wiggle room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you’re like Scott,</a:t>
            </a:r>
            <a:r>
              <a:rPr lang="en-US" baseline="0" dirty="0" smtClean="0"/>
              <a:t> you might feel like Bourbon right about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6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if you’re like </a:t>
            </a:r>
            <a:r>
              <a:rPr lang="en-US" dirty="0" err="1" smtClean="0"/>
              <a:t>Yuda</a:t>
            </a:r>
            <a:r>
              <a:rPr lang="en-US" dirty="0" smtClean="0"/>
              <a:t>, you might feel like Scotch.</a:t>
            </a:r>
          </a:p>
          <a:p>
            <a:endParaRPr lang="en-US" dirty="0" smtClean="0"/>
          </a:p>
          <a:p>
            <a:r>
              <a:rPr lang="en-US" dirty="0" smtClean="0"/>
              <a:t>As for me, I feel like it’s the end of the day and so, if it’s not</a:t>
            </a:r>
            <a:r>
              <a:rPr lang="en-US" baseline="0" dirty="0" smtClean="0"/>
              <a:t> too heavy a lift, the ask is that we get outta here and go have some fun.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BF05-A8C5-9E46-87D3-E001D44C40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</p:spTree>
    <p:extLst>
      <p:ext uri="{BB962C8B-B14F-4D97-AF65-F5344CB8AC3E}">
        <p14:creationId xmlns:p14="http://schemas.microsoft.com/office/powerpoint/2010/main" val="30648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414523" y="1370100"/>
            <a:ext cx="3175841" cy="4060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6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descriptive text</a:t>
            </a:r>
          </a:p>
        </p:txBody>
      </p:sp>
      <p:sp>
        <p:nvSpPr>
          <p:cNvPr id="20" name="Content Placeholder 18"/>
          <p:cNvSpPr>
            <a:spLocks noGrp="1"/>
          </p:cNvSpPr>
          <p:nvPr>
            <p:ph sz="quarter" idx="11" hasCustomPrompt="1"/>
          </p:nvPr>
        </p:nvSpPr>
        <p:spPr>
          <a:xfrm>
            <a:off x="572256" y="1370099"/>
            <a:ext cx="4517885" cy="40600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-16375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3471" y="6112080"/>
            <a:ext cx="423309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5494465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2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07471" y="6112080"/>
            <a:ext cx="4233097" cy="528224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64185"/>
            <a:ext cx="3175841" cy="705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</p:spTree>
    <p:extLst>
      <p:ext uri="{BB962C8B-B14F-4D97-AF65-F5344CB8AC3E}">
        <p14:creationId xmlns:p14="http://schemas.microsoft.com/office/powerpoint/2010/main" val="412368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2"/>
            <a:ext cx="9144000" cy="685799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5021" y="6112080"/>
            <a:ext cx="5074757" cy="528224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200" i="1" baseline="0"/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</a:lstStyle>
          <a:p>
            <a:r>
              <a:rPr lang="en-US" sz="1200" dirty="0" smtClean="0"/>
              <a:t>Source: Add source here</a:t>
            </a:r>
            <a:endParaRPr lang="en-US" sz="120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85021" y="517967"/>
            <a:ext cx="8150979" cy="528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1500"/>
              </a:spcBef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Add chart title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9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03109" y="2996623"/>
            <a:ext cx="7309555" cy="475281"/>
          </a:xfrm>
          <a:prstGeom prst="rect">
            <a:avLst/>
          </a:prstGeom>
        </p:spPr>
        <p:txBody>
          <a:bodyPr wrap="square"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40000"/>
              </a:lnSpc>
              <a:spcBef>
                <a:spcPts val="2109"/>
              </a:spcBef>
              <a:spcAft>
                <a:spcPts val="1406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2000" cap="none" baseline="0">
                <a:solidFill>
                  <a:srgbClr val="050606"/>
                </a:solidFill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ts val="2000"/>
              </a:spcAft>
              <a:defRPr/>
            </a:pPr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03110" y="2383034"/>
            <a:ext cx="7309554" cy="613589"/>
          </a:xfrm>
          <a:prstGeom prst="rect">
            <a:avLst/>
          </a:prstGeom>
        </p:spPr>
        <p:txBody>
          <a:bodyPr lIns="64284" tIns="32142" rIns="64284" bIns="32142"/>
          <a:lstStyle>
            <a:lvl1pPr algn="l">
              <a:defRPr sz="2800" baseline="0">
                <a:solidFill>
                  <a:srgbClr val="3FAE2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2" name="TextBox 1"/>
          <p:cNvSpPr txBox="1"/>
          <p:nvPr userDrawn="1"/>
        </p:nvSpPr>
        <p:spPr>
          <a:xfrm rot="717706">
            <a:off x="6622504" y="5425274"/>
            <a:ext cx="18891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/>
                <a:cs typeface="Arial"/>
              </a:rPr>
              <a:t>DRAFT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3/8/2013</a:t>
            </a:r>
          </a:p>
          <a:p>
            <a:pPr algn="ctr"/>
            <a:r>
              <a:rPr lang="en-US" sz="1400" b="0" i="0" dirty="0" smtClean="0">
                <a:latin typeface="Arial"/>
                <a:cs typeface="Arial"/>
              </a:rPr>
              <a:t>4:00 pm</a:t>
            </a:r>
            <a:endParaRPr lang="en-US" sz="1400" b="0" i="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 userDrawn="1"/>
        </p:nvSpPr>
        <p:spPr>
          <a:xfrm rot="717706">
            <a:off x="6895383" y="5290121"/>
            <a:ext cx="1395870" cy="1070620"/>
          </a:xfrm>
          <a:prstGeom prst="rect">
            <a:avLst/>
          </a:prstGeom>
          <a:noFill/>
          <a:ln w="31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External (not for discus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65440" y="5862831"/>
            <a:ext cx="4073418" cy="755730"/>
          </a:xfrm>
          <a:prstGeom prst="rect">
            <a:avLst/>
          </a:prstGeom>
          <a:ln w="3175" cmpd="sng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1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Note: This document was used in support of a live discussion.</a:t>
            </a:r>
          </a:p>
          <a:p>
            <a:r>
              <a:rPr lang="en-US" dirty="0" smtClean="0"/>
              <a:t>As such, it does not necessarily express the entirety of that discussion or the relative emphasis of topics therein.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6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ensitive and pre-decis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4115" y="6037290"/>
            <a:ext cx="2854742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SENSITIVE/PRE-DECISIONAL</a:t>
            </a:r>
          </a:p>
          <a:p>
            <a:r>
              <a:rPr lang="en-US" dirty="0" smtClean="0"/>
              <a:t>NOT FOR EXTERNAL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nternal supervisory or confidenti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0" y="-3509"/>
            <a:ext cx="9152930" cy="5491759"/>
          </a:xfrm>
          <a:custGeom>
            <a:avLst/>
            <a:gdLst>
              <a:gd name="T0" fmla="*/ 0 w 13004800"/>
              <a:gd name="T1" fmla="*/ 0 h 7810500"/>
              <a:gd name="T2" fmla="*/ 13274121 w 13004800"/>
              <a:gd name="T3" fmla="*/ 0 h 7810500"/>
              <a:gd name="T4" fmla="*/ 13274121 w 13004800"/>
              <a:gd name="T5" fmla="*/ 6261100 h 7810500"/>
              <a:gd name="T6" fmla="*/ 0 w 13004800"/>
              <a:gd name="T7" fmla="*/ 7810500 h 7810500"/>
              <a:gd name="T8" fmla="*/ 0 w 13004800"/>
              <a:gd name="T9" fmla="*/ 0 h 7810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04800"/>
              <a:gd name="T16" fmla="*/ 0 h 7810500"/>
              <a:gd name="T17" fmla="*/ 13004800 w 13004800"/>
              <a:gd name="T18" fmla="*/ 7810500 h 78105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04800" h="7810500">
                <a:moveTo>
                  <a:pt x="0" y="0"/>
                </a:moveTo>
                <a:lnTo>
                  <a:pt x="13004800" y="0"/>
                </a:lnTo>
                <a:lnTo>
                  <a:pt x="13004800" y="6261100"/>
                </a:lnTo>
                <a:lnTo>
                  <a:pt x="0" y="78105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1731245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3695002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428119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4536" y="6041569"/>
            <a:ext cx="3599877" cy="545508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n>
                  <a:noFill/>
                </a:ln>
                <a:solidFill>
                  <a:schemeClr val="accent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 SUPERVISORY INFORMATION</a:t>
            </a:r>
          </a:p>
          <a:p>
            <a:r>
              <a:rPr lang="en-US" dirty="0" smtClean="0"/>
              <a:t>NOT FOR PUBLIC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ow i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50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6494" y="587544"/>
            <a:ext cx="6400354" cy="218800"/>
          </a:xfrm>
          <a:prstGeom prst="rect">
            <a:avLst/>
          </a:prstGeom>
        </p:spPr>
        <p:txBody>
          <a:bodyPr lIns="64284" tIns="32142" rIns="64284" bIns="32142">
            <a:spAutoFit/>
          </a:bodyPr>
          <a:lstStyle>
            <a:lvl1pPr marL="0" marR="0" indent="0" algn="l" defTabSz="642915" rtl="0" eaLnBrk="1" fontAlgn="base" latinLnBrk="0" hangingPunct="1">
              <a:lnSpc>
                <a:spcPct val="100000"/>
              </a:lnSpc>
              <a:spcBef>
                <a:spcPts val="2109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charset="2"/>
              <a:buNone/>
              <a:tabLst/>
              <a:defRPr sz="1000" b="1" cap="none" baseline="0">
                <a:solidFill>
                  <a:schemeClr val="tx2"/>
                </a:solidFill>
                <a:latin typeface="Arial"/>
                <a:cs typeface="Arial"/>
              </a:defRPr>
            </a:lvl1pPr>
            <a:lvl2pPr marL="32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MONTH, DAY YEAR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36222" y="2081276"/>
            <a:ext cx="8102635" cy="1956280"/>
          </a:xfrm>
          <a:prstGeom prst="rect">
            <a:avLst/>
          </a:prstGeom>
        </p:spPr>
        <p:txBody>
          <a:bodyPr vert="horz" lIns="64291" tIns="32146" rIns="64291" bIns="32146"/>
          <a:lstStyle>
            <a:lvl1pPr algn="l">
              <a:defRPr sz="40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536222" y="4045033"/>
            <a:ext cx="3200449" cy="3425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marR="0" indent="0" algn="l" defTabSz="642915" rtl="0" eaLnBrk="1" fontAlgn="base" latinLnBrk="0" hangingPunct="1">
              <a:lnSpc>
                <a:spcPts val="1406"/>
              </a:lnSpc>
              <a:spcBef>
                <a:spcPts val="703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 sz="1200" baseline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813316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934" y="6173787"/>
            <a:ext cx="1608989" cy="3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03112" y="2300174"/>
            <a:ext cx="7309556" cy="880064"/>
          </a:xfrm>
          <a:prstGeom prst="rect">
            <a:avLst/>
          </a:prstGeom>
        </p:spPr>
        <p:txBody>
          <a:bodyPr lIns="64251" tIns="32125" rIns="64251" bIns="32125"/>
          <a:lstStyle>
            <a:lvl1pPr algn="l">
              <a:lnSpc>
                <a:spcPts val="5000"/>
              </a:lnSpc>
              <a:spcBef>
                <a:spcPts val="7500"/>
              </a:spcBef>
              <a:spcAft>
                <a:spcPts val="0"/>
              </a:spcAft>
              <a:defRPr sz="4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3112" y="3202725"/>
            <a:ext cx="7309555" cy="717193"/>
          </a:xfrm>
          <a:prstGeom prst="rect">
            <a:avLst/>
          </a:prstGeom>
        </p:spPr>
        <p:txBody>
          <a:bodyPr wrap="square" lIns="64251" tIns="32125" rIns="64251" bIns="32125">
            <a:spAutoFit/>
          </a:bodyPr>
          <a:lstStyle>
            <a:lvl1pPr marL="0" indent="0" algn="l">
              <a:lnSpc>
                <a:spcPts val="5000"/>
              </a:lnSpc>
              <a:spcBef>
                <a:spcPts val="2109"/>
              </a:spcBef>
              <a:buClr>
                <a:schemeClr val="tx2"/>
              </a:buClr>
              <a:buSzPct val="100000"/>
              <a:buFontTx/>
              <a:buNone/>
              <a:defRPr sz="4600" cap="none" baseline="0">
                <a:solidFill>
                  <a:srgbClr val="050606"/>
                </a:solidFill>
              </a:defRPr>
            </a:lvl1pPr>
            <a:lvl2pPr marL="32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7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350183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3644" y="1844849"/>
            <a:ext cx="3847345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 baseline="0"/>
            </a:lvl2pPr>
            <a:lvl3pPr>
              <a:spcBef>
                <a:spcPts val="1000"/>
              </a:spcBef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41504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41504" y="1844849"/>
            <a:ext cx="3848856" cy="3951288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spcBef>
                <a:spcPts val="1000"/>
              </a:spcBef>
              <a:defRPr sz="2000" baseline="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1325098"/>
            <a:ext cx="3848856" cy="3950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2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is the footer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" y="0"/>
            <a:ext cx="9144000" cy="68580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847160" y="6326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 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3643" y="1350183"/>
            <a:ext cx="8036719" cy="4525963"/>
          </a:xfrm>
          <a:prstGeom prst="rect">
            <a:avLst/>
          </a:prstGeom>
        </p:spPr>
        <p:txBody>
          <a:bodyPr/>
          <a:lstStyle>
            <a:lvl1pPr marL="452628" indent="-457200">
              <a:buFont typeface="+mj-lt"/>
              <a:buAutoNum type="arabicPeriod"/>
              <a:defRPr sz="2000"/>
            </a:lvl1pPr>
            <a:lvl2pPr marL="800100" indent="-3429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2pPr>
            <a:lvl3pPr>
              <a:spcBef>
                <a:spcPts val="1000"/>
              </a:spcBef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173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4760" y="6173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2636EB-ADE8-A646-A11D-FED0A955D1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53641" y="274637"/>
            <a:ext cx="8036720" cy="74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13"/>
          <p:cNvCxnSpPr>
            <a:cxnSpLocks noChangeShapeType="1"/>
          </p:cNvCxnSpPr>
          <p:nvPr/>
        </p:nvCxnSpPr>
        <p:spPr bwMode="auto">
          <a:xfrm>
            <a:off x="553644" y="1017984"/>
            <a:ext cx="8036719" cy="0"/>
          </a:xfrm>
          <a:prstGeom prst="line">
            <a:avLst/>
          </a:prstGeom>
          <a:noFill/>
          <a:ln w="25400">
            <a:solidFill>
              <a:srgbClr val="50B7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53641" y="1340182"/>
            <a:ext cx="8036720" cy="429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10" descr="CFPB_Horizontal_RGB_CG9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4" y="6173788"/>
            <a:ext cx="1629951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9" r:id="rId9"/>
    <p:sldLayoutId id="2147483658" r:id="rId10"/>
    <p:sldLayoutId id="2147483657" r:id="rId11"/>
    <p:sldLayoutId id="2147483661" r:id="rId12"/>
    <p:sldLayoutId id="2147483662" r:id="rId13"/>
    <p:sldLayoutId id="2147483660" r:id="rId14"/>
    <p:sldLayoutId id="2147483666" r:id="rId15"/>
    <p:sldLayoutId id="2147483667" r:id="rId16"/>
    <p:sldLayoutId id="2147483669" r:id="rId17"/>
    <p:sldLayoutId id="2147483670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7472" algn="l" defTabSz="457200" rtl="0" eaLnBrk="1" latinLnBrk="0" hangingPunct="1">
        <a:lnSpc>
          <a:spcPts val="2600"/>
        </a:lnSpc>
        <a:spcBef>
          <a:spcPts val="1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buClr>
          <a:schemeClr val="tx2"/>
        </a:buClr>
        <a:buSzPct val="50000"/>
        <a:buFont typeface="Wingdings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3400" y="3315509"/>
            <a:ext cx="4949370" cy="10678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Marc Esher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31060" y="1495421"/>
            <a:ext cx="20564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omic Sans MS"/>
                <a:ea typeface="ＭＳ ゴシック"/>
                <a:cs typeface="Comic Sans MS"/>
              </a:rPr>
              <a:t>Nope</a:t>
            </a:r>
            <a:endParaRPr lang="en-US" sz="6000" b="1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976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!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1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3387291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Right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7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01094" y="1975351"/>
            <a:ext cx="4475896" cy="1956280"/>
          </a:xfrm>
        </p:spPr>
        <p:txBody>
          <a:bodyPr>
            <a:normAutofit fontScale="90000"/>
          </a:bodyPr>
          <a:lstStyle/>
          <a:p>
            <a:r>
              <a:rPr lang="en-US" sz="9600" dirty="0" err="1" smtClean="0"/>
              <a:t>Waaaa</a:t>
            </a:r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5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have this code right and it stops working right and you’re like WTF right”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have this code, and it stops working. WTF”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8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“My code stopped working”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am a coder”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No Worries </a:t>
            </a:r>
            <a:r>
              <a:rPr lang="en-US" dirty="0" smtClean="0"/>
              <a:t>You’re Welcome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that annoys 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Nouning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6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Ask (v): to request, inquire, solicit, </a:t>
            </a:r>
            <a:r>
              <a:rPr lang="en-US" sz="3600" dirty="0" err="1" smtClean="0"/>
              <a:t>etc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ask here?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ask is for you to stop </a:t>
            </a:r>
            <a:r>
              <a:rPr lang="en-US" dirty="0" err="1" smtClean="0"/>
              <a:t>nouning</a:t>
            </a:r>
            <a:r>
              <a:rPr lang="en-US" dirty="0" smtClean="0"/>
              <a:t> ‘ask’”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2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Ask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heavy a lift is that ask?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(v): To move or bring upward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00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it’s too heavy a lift to stop using ridiculous jargon, please consult a doctor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Lift</a:t>
            </a:r>
            <a:r>
              <a:rPr lang="en-US" dirty="0" smtClean="0"/>
              <a:t> Effort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Subjectcide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Stuff that annoys me</a:t>
            </a:r>
            <a:endParaRPr lang="en-US" strike="sngStrik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like pudding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“I” is the subject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“like pudding” is the predicate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I  </a:t>
            </a:r>
            <a:r>
              <a:rPr lang="en-US" dirty="0" smtClean="0"/>
              <a:t>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19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“Will call you later”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5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“Would love your feedback”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7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the Great Subject Famine of the 20-teens!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9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feel like….”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8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 feel like you should probably stop saying that”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0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Mr. Esher holds court on things you should stop saying and writing such that, if you apply these lessons, you will be a better communicator, speaker, writer, and human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2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I feel like</a:t>
            </a:r>
            <a:r>
              <a:rPr lang="en-US" dirty="0" smtClean="0"/>
              <a:t> You should probably stop saying that”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2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60" y="2286000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0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76" y="1709405"/>
            <a:ext cx="2678182" cy="2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7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feel like 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63" y="1548938"/>
            <a:ext cx="3556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fun!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1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.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,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4624" y="2088753"/>
            <a:ext cx="1697685" cy="195628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;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22636EB-ADE8-A646-A11D-FED0A955D1A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101820"/>
      </a:dk1>
      <a:lt1>
        <a:srgbClr val="FFFFFF"/>
      </a:lt1>
      <a:dk2>
        <a:srgbClr val="299D37"/>
      </a:dk2>
      <a:lt2>
        <a:srgbClr val="9FCC7E"/>
      </a:lt2>
      <a:accent1>
        <a:srgbClr val="CDCEC9"/>
      </a:accent1>
      <a:accent2>
        <a:srgbClr val="473D37"/>
      </a:accent2>
      <a:accent3>
        <a:srgbClr val="33363A"/>
      </a:accent3>
      <a:accent4>
        <a:srgbClr val="0A5797"/>
      </a:accent4>
      <a:accent5>
        <a:srgbClr val="E7832B"/>
      </a:accent5>
      <a:accent6>
        <a:srgbClr val="C93220"/>
      </a:accent6>
      <a:hlink>
        <a:srgbClr val="299D37"/>
      </a:hlink>
      <a:folHlink>
        <a:srgbClr val="0A579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8090</TotalTime>
  <Words>493</Words>
  <Application>Microsoft Macintosh PowerPoint</Application>
  <PresentationFormat>On-screen Show (4:3)</PresentationFormat>
  <Paragraphs>105</Paragraphs>
  <Slides>43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Theme</vt:lpstr>
      <vt:lpstr>PowerPoint Presentation</vt:lpstr>
      <vt:lpstr>Stuff that annoys me</vt:lpstr>
      <vt:lpstr>Stuff that annoys me</vt:lpstr>
      <vt:lpstr>Mr. Esher holds court on things you should stop saying and writing such that, if you apply these lessons, you will be a better communicator, speaker, writer, and human</vt:lpstr>
      <vt:lpstr>Let’s have fun!</vt:lpstr>
      <vt:lpstr>Right?</vt:lpstr>
      <vt:lpstr>.</vt:lpstr>
      <vt:lpstr>,</vt:lpstr>
      <vt:lpstr>;</vt:lpstr>
      <vt:lpstr>!</vt:lpstr>
      <vt:lpstr>?</vt:lpstr>
      <vt:lpstr>Right</vt:lpstr>
      <vt:lpstr>Waaaa?</vt:lpstr>
      <vt:lpstr>“You have this code right and it stops working right and you’re like WTF right”</vt:lpstr>
      <vt:lpstr>“You have this code, and it stops working. WTF”</vt:lpstr>
      <vt:lpstr>“My code stopped working”</vt:lpstr>
      <vt:lpstr>“I am a coder”</vt:lpstr>
      <vt:lpstr>No Worries</vt:lpstr>
      <vt:lpstr>No Worries You’re Welcome</vt:lpstr>
      <vt:lpstr>Nouning</vt:lpstr>
      <vt:lpstr>Ask (v): to request, inquire, solicit, etc</vt:lpstr>
      <vt:lpstr>So what’s the ask here?</vt:lpstr>
      <vt:lpstr>“The ask is for you to stop nouning ‘ask’”</vt:lpstr>
      <vt:lpstr>Ask Request</vt:lpstr>
      <vt:lpstr>How heavy a lift is that ask?</vt:lpstr>
      <vt:lpstr>Lift (v): To move or bring upward</vt:lpstr>
      <vt:lpstr>If it’s too heavy a lift to stop using ridiculous jargon, please consult a doctor</vt:lpstr>
      <vt:lpstr>Lift Effort</vt:lpstr>
      <vt:lpstr>Subjectcide</vt:lpstr>
      <vt:lpstr>I like pudding</vt:lpstr>
      <vt:lpstr>“I” is the subject</vt:lpstr>
      <vt:lpstr>“like pudding” is the predicate</vt:lpstr>
      <vt:lpstr>“I will call you later”</vt:lpstr>
      <vt:lpstr>“I  Will call you later”</vt:lpstr>
      <vt:lpstr>“Will call you later”</vt:lpstr>
      <vt:lpstr>“Would love your feedback”</vt:lpstr>
      <vt:lpstr>This is not the Great Subject Famine of the 20-teens!</vt:lpstr>
      <vt:lpstr>“I feel like….”</vt:lpstr>
      <vt:lpstr>“I feel like you should probably stop saying that”</vt:lpstr>
      <vt:lpstr>“I feel like You should probably stop saying that”</vt:lpstr>
      <vt:lpstr>I feel like ”</vt:lpstr>
      <vt:lpstr>I feel like ”</vt:lpstr>
      <vt:lpstr>I feel like 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59</cp:revision>
  <dcterms:created xsi:type="dcterms:W3CDTF">2013-10-25T23:16:24Z</dcterms:created>
  <dcterms:modified xsi:type="dcterms:W3CDTF">2014-07-08T19:08:34Z</dcterms:modified>
</cp:coreProperties>
</file>