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handoutMasterIdLst>
    <p:handoutMasterId r:id="rId64"/>
  </p:handoutMasterIdLst>
  <p:sldIdLst>
    <p:sldId id="256" r:id="rId2"/>
    <p:sldId id="328" r:id="rId3"/>
    <p:sldId id="329" r:id="rId4"/>
    <p:sldId id="407" r:id="rId5"/>
    <p:sldId id="414" r:id="rId6"/>
    <p:sldId id="408" r:id="rId7"/>
    <p:sldId id="410" r:id="rId8"/>
    <p:sldId id="412" r:id="rId9"/>
    <p:sldId id="411" r:id="rId10"/>
    <p:sldId id="413" r:id="rId11"/>
    <p:sldId id="327" r:id="rId12"/>
    <p:sldId id="330" r:id="rId13"/>
    <p:sldId id="331" r:id="rId14"/>
    <p:sldId id="332" r:id="rId15"/>
    <p:sldId id="334" r:id="rId16"/>
    <p:sldId id="335" r:id="rId17"/>
    <p:sldId id="336" r:id="rId18"/>
    <p:sldId id="337" r:id="rId19"/>
    <p:sldId id="396" r:id="rId20"/>
    <p:sldId id="379" r:id="rId21"/>
    <p:sldId id="339" r:id="rId22"/>
    <p:sldId id="380" r:id="rId23"/>
    <p:sldId id="381" r:id="rId24"/>
    <p:sldId id="382" r:id="rId25"/>
    <p:sldId id="338" r:id="rId26"/>
    <p:sldId id="342" r:id="rId27"/>
    <p:sldId id="340" r:id="rId28"/>
    <p:sldId id="341" r:id="rId29"/>
    <p:sldId id="343" r:id="rId30"/>
    <p:sldId id="344" r:id="rId31"/>
    <p:sldId id="345" r:id="rId32"/>
    <p:sldId id="356" r:id="rId33"/>
    <p:sldId id="357" r:id="rId34"/>
    <p:sldId id="358" r:id="rId35"/>
    <p:sldId id="359" r:id="rId36"/>
    <p:sldId id="383" r:id="rId37"/>
    <p:sldId id="384" r:id="rId38"/>
    <p:sldId id="385" r:id="rId39"/>
    <p:sldId id="386" r:id="rId40"/>
    <p:sldId id="389" r:id="rId41"/>
    <p:sldId id="390" r:id="rId42"/>
    <p:sldId id="371" r:id="rId43"/>
    <p:sldId id="372" r:id="rId44"/>
    <p:sldId id="373" r:id="rId45"/>
    <p:sldId id="377" r:id="rId46"/>
    <p:sldId id="391" r:id="rId47"/>
    <p:sldId id="392" r:id="rId48"/>
    <p:sldId id="393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15" r:id="rId60"/>
    <p:sldId id="416" r:id="rId61"/>
    <p:sldId id="41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66"/>
    <a:srgbClr val="9900FF"/>
    <a:srgbClr val="DDDDDD"/>
    <a:srgbClr val="663300"/>
    <a:srgbClr val="CC0000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643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9.xml"/><Relationship Id="rId2" Type="http://schemas.openxmlformats.org/officeDocument/2006/relationships/slide" Target="slides/slide36.xml"/><Relationship Id="rId1" Type="http://schemas.openxmlformats.org/officeDocument/2006/relationships/slide" Target="slides/slide24.xml"/><Relationship Id="rId4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9F1E125-CE3A-3FF5-6D01-809FAB07C6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6732938-FDD0-3953-F925-4AB6D4B241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165D3477-2858-FAAB-53A1-C4B941DD8A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787FD9E2-9ABE-2558-7B3B-7267532193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A2CF98C-D1EF-45C6-AC06-A95A60D8C1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AB648E6-1D7E-6627-C3FC-DDD54A8964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85D5FC8-B236-85B5-55DC-9F44541A4AD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8393ED-F5EC-17CB-A476-E4B473214D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C55E28AF-BC4D-CCB2-0098-28FC668E2C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AE9CCF27-E718-F4D0-AB3B-00F723E5B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AC50D3AE-187E-551E-1BEF-6B072CC8C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5632DA0-60EF-406C-B5ED-472D5BCC4F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607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207BE55-7700-FF4F-DCB9-078E72FBE6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B2144F4-8E6C-4D3E-A3A1-70CD1E172EBE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610B625-394E-DF39-5E93-724165253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A737CCB-F1D0-942C-B1BE-9BFF4C626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欢迎辞</a:t>
            </a:r>
          </a:p>
        </p:txBody>
      </p:sp>
    </p:spTree>
    <p:extLst>
      <p:ext uri="{BB962C8B-B14F-4D97-AF65-F5344CB8AC3E}">
        <p14:creationId xmlns:p14="http://schemas.microsoft.com/office/powerpoint/2010/main" val="352088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00289D2D-150E-EC7E-8CA0-56B540EE5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DE3D6D0D-2BFD-F8B3-3642-C3B386F4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zh-CN" altLang="zh-CN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D3C0055-C788-CD7D-38B9-DE2E38528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EA80407-0295-48D4-B367-369A201D4EE5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zh-CN" altLang="zh-CN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51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489C2FF-32CE-5FB6-B633-F3CFDEBAC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A9C77F9-D007-4AD5-982E-59A9F7553ADE}" type="slidenum"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BD69CEB-D0C0-5A05-7D87-C7BDCE64B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4DEBF11-68B0-8CE8-982B-129CA709D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欢迎辞</a:t>
            </a:r>
          </a:p>
        </p:txBody>
      </p:sp>
    </p:spTree>
    <p:extLst>
      <p:ext uri="{BB962C8B-B14F-4D97-AF65-F5344CB8AC3E}">
        <p14:creationId xmlns:p14="http://schemas.microsoft.com/office/powerpoint/2010/main" val="294146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D4682B9-2804-9D58-4D93-046C7D334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8173BF6-A737-4927-9E81-CCCB731F72C1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B9FEC73-D32B-937D-4155-4F621DBDE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E9DB0F8-B226-78D5-5493-811688034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13" tIns="44956" rIns="89913" bIns="44956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982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84A9650-7AB2-427A-3AF9-2B911AAE9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5240146-F48C-4E33-AAB2-609A87F4CC1E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36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42AB052-71AE-2BC6-5FD4-A1BC2DB7A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9A9993F-26BC-DE91-56CC-B4D321DDC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11" tIns="45657" rIns="91311" bIns="45657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225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349CE40-E82C-BFFE-B26B-FCC05B30A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7C15385-E232-4A98-A688-D1A9CF63377C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39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DC6E1E2-32CE-D23D-5FDE-24E21780F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A1CF3D7-6974-E5C2-42E6-5B6D0C033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00" tIns="45702" rIns="91400" bIns="45702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242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FE8F4C3-E44E-A151-64BB-8A67E29D7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5900211-5B1D-4EEC-A420-9AC5BD9D9B95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40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58A2636-D0AA-8937-4698-2F4F45029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68E6AD1-0CA0-F4EF-8650-F6575F609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00" tIns="45702" rIns="91400" bIns="45702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47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F4AB51E0-D8B4-DD4A-EE7A-DF926A07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795781D7-2009-847F-3068-9D2BD2055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4D2B74-AF84-4B62-2D80-63DDED675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A5B1FC-48C1-84B2-787C-F2743BF237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C6C905-CBBA-2F74-4978-7BFCF8199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782734-B145-4376-9F0E-E5A541603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75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7F8C65-774A-54D8-D2FD-D6187ADBC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922771-43D5-617D-EA5F-B1C9CB6740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1467DE-3922-930A-1E61-EA5044B4E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E1BEB-C101-4EA9-84FF-8E23B82B9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1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FC7628-FE90-EBCB-8042-28022F706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3E94B3-289A-BC84-1A4C-EDAABE619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5F2E97-E82C-6BBA-76B3-CEDE05C6A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608AB-F728-4A45-AA86-4ED7EF528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32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B16CBE-53E3-67C5-851B-E3FBD0CC5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D729A-6996-EA12-714C-456F1AE14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0DE61-C06A-2A1E-CE7D-C704AB5E5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E0774-2DAB-4B59-BCCB-062A61D1E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21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CDF400-A260-A04E-2B1A-4A715A0F2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E65FD-C079-1469-73FD-45D6EF46B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CEFC10-B99F-E7F8-D19A-9A1E2126E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07CA-9D7C-4A8B-8607-4F63859AC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7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29772F-C74D-DA6E-08C9-8E51C3661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7DF0AF-F8D4-CCCE-BCF6-3EEF37685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8ECA55-25E4-E7FC-66AB-B6FC977D2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48737-3F43-4501-BDEC-D4A8CCFA6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5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46799-CE13-DECD-3AE4-35EAA16633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BB54DA-08F3-FF31-25F5-7FF65205F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8B257-281E-0DC0-6748-35643EC71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9A859-179D-4ACA-B3EB-675FA2D70F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2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79E907-32CB-BB8D-6E9B-21CD699DC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5EB49B-CD60-B21E-8D71-E15F1D8C3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595B398-2F25-FFC5-FC5B-EFB6AA831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AB017-F28C-4A78-84C5-E54DDE60B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3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E41D58-325F-C8D7-FBC7-35E9234FE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B62611-62DA-101E-1263-80057E626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4A7FEB-51BD-5C48-D812-7C741405E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C0DE4-5E88-4BF4-8869-14E1B53A59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2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721D7F-C7F5-81E7-5247-8DE2B9616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4E7219-0F21-14A6-9993-DC3E5E372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0FBD6C-1933-66FC-49FF-9FA0F2310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23201-BBDC-4A3A-9D8C-BD99DFAAD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4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75536-D8AE-D6BF-3815-D833B87151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63A68-4CEF-79BC-BF74-742378F0E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21FFA-34B7-5CCB-6B3C-B0C7382CB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B93E4-2B83-432E-8B46-B18D639AF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3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B0E9A-18CA-9CE0-5303-6EBA6846AA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F1D75-A6B5-454D-8BDE-101A237FA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7784F-AE47-F312-9A9A-24E07C208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1E0FC-325A-4CA3-BB79-0A02BC5F3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8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E05ED3-37EF-70B0-E2FC-AA98A129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1A7FE8-8D60-BAE3-27C5-9AE09461A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4EDE097A-460C-6208-35A3-5FA1FD1408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AEFEF7E9-5EF8-FBDF-2449-930CB6E243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E403A05F-FF5A-4F96-DDB3-53887001D4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3AA4653-5121-4B87-9779-193D56716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EB4D5795-7E29-C40D-81F4-D11F8279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BC012531-B610-2524-4D23-56F82319D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0B82C92E-F3AC-F5B7-4B6B-3D458A690B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4A5B1746-CB3B-46C6-A7E9-0B92B719C4A8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C95670A9-C2F3-2C3D-B6B1-DB3605917F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916113"/>
            <a:ext cx="8064500" cy="10810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数据结构与算法设计</a:t>
            </a:r>
            <a:r>
              <a:rPr lang="en-US" altLang="zh-CN" sz="36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endParaRPr lang="zh-CN" altLang="en-US" sz="36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BD304A61-8C7F-EF5F-28AD-6630EF7A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832F01C-6BFD-4B96-BD72-917583C2D781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pic>
        <p:nvPicPr>
          <p:cNvPr id="15363" name="图片 4">
            <a:extLst>
              <a:ext uri="{FF2B5EF4-FFF2-40B4-BE49-F238E27FC236}">
                <a16:creationId xmlns:a16="http://schemas.microsoft.com/office/drawing/2014/main" id="{08C9F892-47DA-ECF1-F3FB-BBF724E2D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68413"/>
            <a:ext cx="79248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标题 1">
            <a:extLst>
              <a:ext uri="{FF2B5EF4-FFF2-40B4-BE49-F238E27FC236}">
                <a16:creationId xmlns:a16="http://schemas.microsoft.com/office/drawing/2014/main" id="{0DF69B0B-0E26-4902-49B1-098B5A3BC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伪代码示例（选择排序）</a:t>
            </a:r>
          </a:p>
        </p:txBody>
      </p:sp>
      <p:pic>
        <p:nvPicPr>
          <p:cNvPr id="15365" name="图片 6">
            <a:extLst>
              <a:ext uri="{FF2B5EF4-FFF2-40B4-BE49-F238E27FC236}">
                <a16:creationId xmlns:a16="http://schemas.microsoft.com/office/drawing/2014/main" id="{87635FF1-BC12-AE90-2D64-933A7D90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292600"/>
            <a:ext cx="4535487" cy="167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F53B2684-A308-643F-DFC2-339A7BC0A0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D2B7A26-0A65-4489-923B-90F371D23DB1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6E776BA5-0E52-E491-E7A9-0AED3213E7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916113"/>
            <a:ext cx="8064500" cy="10810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  算法概述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FF8FA41-66B6-E84A-463F-DA93D0E38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71500"/>
            <a:ext cx="8229600" cy="650875"/>
          </a:xfrm>
        </p:spPr>
        <p:txBody>
          <a:bodyPr/>
          <a:lstStyle/>
          <a:p>
            <a:r>
              <a:rPr lang="zh-CN" altLang="en-US" sz="3200" b="1">
                <a:solidFill>
                  <a:srgbClr val="3907F1"/>
                </a:solidFill>
              </a:rPr>
              <a:t>学习要点</a:t>
            </a:r>
            <a:r>
              <a:rPr lang="en-US" altLang="zh-CN" sz="3200" b="1">
                <a:solidFill>
                  <a:srgbClr val="3907F1"/>
                </a:solidFill>
              </a:rPr>
              <a:t>: 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9457B0C-A228-C6EC-6ADE-88F972A50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1222375"/>
            <a:ext cx="7810500" cy="4799013"/>
          </a:xfrm>
        </p:spPr>
        <p:txBody>
          <a:bodyPr/>
          <a:lstStyle/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/>
              <a:t>理解算法的概念。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/>
              <a:t>理解什么是程序，程序与算法的区别和内在联系。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/>
              <a:t>掌握算法的计算复杂性概念。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/>
              <a:t>掌握算法渐近复杂性的数学表述。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B8E690-2846-FA2A-CB32-C3A4AAA0E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</a:t>
            </a:r>
            <a:r>
              <a:rPr lang="en-US" altLang="zh-CN" sz="2800" b="1">
                <a:solidFill>
                  <a:srgbClr val="0000FF"/>
                </a:solidFill>
              </a:rPr>
              <a:t>(Algorithm)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DB2E53B-12EE-A0FB-2C40-CD941A678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507413" cy="4968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算法是</a:t>
            </a:r>
            <a:r>
              <a:rPr lang="zh-CN" altLang="en-US" sz="2800" b="1" dirty="0">
                <a:highlight>
                  <a:srgbClr val="FFFF00"/>
                </a:highlight>
              </a:rPr>
              <a:t>指解决问题的一种方法或一个过程</a:t>
            </a:r>
            <a:r>
              <a:rPr lang="zh-CN" altLang="en-US" sz="2800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highlight>
                  <a:srgbClr val="FFFF00"/>
                </a:highlight>
              </a:rPr>
              <a:t>算法是若干指令的有穷序列，满足性质：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highlight>
                  <a:srgbClr val="FFFF00"/>
                </a:highlight>
              </a:rPr>
              <a:t>(1)</a:t>
            </a:r>
            <a:r>
              <a:rPr lang="zh-CN" altLang="en-US" sz="2800" b="1" dirty="0">
                <a:solidFill>
                  <a:srgbClr val="3907F1"/>
                </a:solidFill>
                <a:highlight>
                  <a:srgbClr val="FFFF00"/>
                </a:highlight>
              </a:rPr>
              <a:t>输入</a:t>
            </a:r>
            <a:r>
              <a:rPr lang="zh-CN" altLang="en-US" sz="2800" b="1" dirty="0">
                <a:highlight>
                  <a:srgbClr val="FFFF00"/>
                </a:highlight>
              </a:rPr>
              <a:t>：有外部提供的量作为算法的输入。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highlight>
                  <a:srgbClr val="FFFF00"/>
                </a:highlight>
              </a:rPr>
              <a:t>(2)</a:t>
            </a:r>
            <a:r>
              <a:rPr lang="zh-CN" altLang="en-US" sz="2800" b="1" dirty="0">
                <a:solidFill>
                  <a:srgbClr val="3907F1"/>
                </a:solidFill>
                <a:highlight>
                  <a:srgbClr val="FFFF00"/>
                </a:highlight>
              </a:rPr>
              <a:t>输出</a:t>
            </a:r>
            <a:r>
              <a:rPr lang="zh-CN" altLang="en-US" sz="2800" b="1" dirty="0">
                <a:highlight>
                  <a:srgbClr val="FFFF00"/>
                </a:highlight>
              </a:rPr>
              <a:t>：算法产生至少一个量作为输出。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highlight>
                  <a:srgbClr val="FFFF00"/>
                </a:highlight>
              </a:rPr>
              <a:t>(3)</a:t>
            </a:r>
            <a:r>
              <a:rPr lang="zh-CN" altLang="en-US" sz="2800" b="1" dirty="0">
                <a:solidFill>
                  <a:srgbClr val="3907F1"/>
                </a:solidFill>
                <a:highlight>
                  <a:srgbClr val="FFFF00"/>
                </a:highlight>
              </a:rPr>
              <a:t>确定性</a:t>
            </a:r>
            <a:r>
              <a:rPr lang="zh-CN" altLang="en-US" sz="2800" b="1" dirty="0">
                <a:highlight>
                  <a:srgbClr val="FFFF00"/>
                </a:highlight>
              </a:rPr>
              <a:t>：组成算法的每条指令是清晰，无歧义的。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highlight>
                  <a:srgbClr val="FFFF00"/>
                </a:highlight>
              </a:rPr>
              <a:t>(4)</a:t>
            </a:r>
            <a:r>
              <a:rPr lang="zh-CN" altLang="en-US" sz="2800" b="1" dirty="0">
                <a:solidFill>
                  <a:srgbClr val="3907F1"/>
                </a:solidFill>
                <a:highlight>
                  <a:srgbClr val="FFFF00"/>
                </a:highlight>
              </a:rPr>
              <a:t>有限性</a:t>
            </a:r>
            <a:r>
              <a:rPr lang="zh-CN" altLang="en-US" sz="2800" b="1" dirty="0">
                <a:highlight>
                  <a:srgbClr val="FFFF00"/>
                </a:highlight>
              </a:rPr>
              <a:t>：算法中每条指令的执行次数是有限的，执行每条指令的时间也是有限的。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1F8A300-35F6-1023-7E6D-EA3B723D0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程序</a:t>
            </a:r>
            <a:r>
              <a:rPr lang="en-US" altLang="zh-CN" sz="2800" b="1">
                <a:solidFill>
                  <a:srgbClr val="0000FF"/>
                </a:solidFill>
              </a:rPr>
              <a:t>(Program)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E60BBE3-CD2E-AA19-EEBF-673964AAC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69325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highlight>
                  <a:srgbClr val="FFFF00"/>
                </a:highlight>
              </a:rPr>
              <a:t>程序是算法用某种程序设计语言的具体实现。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highlight>
                  <a:srgbClr val="FFFF00"/>
                </a:highlight>
              </a:rPr>
              <a:t>程序可以不满足算法的性质</a:t>
            </a:r>
            <a:r>
              <a:rPr lang="en-US" altLang="zh-CN" sz="2800" b="1" dirty="0">
                <a:highlight>
                  <a:srgbClr val="FFFF00"/>
                </a:highlight>
              </a:rPr>
              <a:t>(4)</a:t>
            </a:r>
            <a:r>
              <a:rPr lang="zh-CN" altLang="en-US" sz="2800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例如操作系统，是一个在无限循环中执行的程序，因而不是一个算法。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操作系统的各种任务可看成是单独的问题，每一个问题由操作系统中的一个子程序通过特定的算法来实现。该子程序得到输出结果后便终止。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20C4153-DD1F-6FAB-D2DC-D7EBB34D2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算法复杂性分析</a:t>
            </a:r>
            <a:r>
              <a:rPr lang="zh-CN" altLang="en-US"/>
              <a:t>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9300614-8E4C-35C9-AA5B-DFE939E87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285875"/>
            <a:ext cx="8229600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highlight>
                  <a:srgbClr val="FFFF00"/>
                </a:highlight>
              </a:rPr>
              <a:t>算法复杂性 </a:t>
            </a:r>
            <a:r>
              <a:rPr lang="en-US" altLang="zh-CN" sz="3200" b="1" dirty="0">
                <a:highlight>
                  <a:srgbClr val="FFFF00"/>
                </a:highlight>
              </a:rPr>
              <a:t>= </a:t>
            </a:r>
            <a:r>
              <a:rPr lang="zh-CN" altLang="en-US" sz="3200" b="1" dirty="0">
                <a:highlight>
                  <a:srgbClr val="FFFF00"/>
                </a:highlight>
              </a:rPr>
              <a:t>算法所需要的计算机资源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算法的时间复杂性</a:t>
            </a:r>
            <a:r>
              <a:rPr lang="en-US" altLang="zh-CN" sz="3200" b="1" i="1" dirty="0"/>
              <a:t>T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n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算法的空间复杂性</a:t>
            </a:r>
            <a:r>
              <a:rPr lang="en-US" altLang="zh-CN" sz="3200" b="1" i="1" dirty="0"/>
              <a:t>S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n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/>
              <a:t>其中</a:t>
            </a:r>
            <a:r>
              <a:rPr lang="en-US" altLang="zh-CN" sz="3200" b="1" i="1" dirty="0"/>
              <a:t>n</a:t>
            </a:r>
            <a:r>
              <a:rPr lang="zh-CN" altLang="en-US" sz="3200" b="1" dirty="0"/>
              <a:t>是问题的规模（输入大小）。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758ECDA-AB02-8CB3-364A-73D437778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算法的时间复杂性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87A850D-CA18-4AC1-07D6-BE1179AF4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071563"/>
            <a:ext cx="7772400" cy="43227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zh-CN" altLang="en-US" sz="2000" b="1">
                <a:solidFill>
                  <a:srgbClr val="3907F1"/>
                </a:solidFill>
              </a:rPr>
              <a:t>最坏情况</a:t>
            </a:r>
            <a:r>
              <a:rPr lang="zh-CN" altLang="en-US" sz="2000"/>
              <a:t>下的时间复杂性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i="1"/>
              <a:t>  </a:t>
            </a:r>
            <a:r>
              <a:rPr lang="en-US" altLang="zh-CN" sz="2000" i="1"/>
              <a:t>T</a:t>
            </a:r>
            <a:r>
              <a:rPr lang="en-US" altLang="zh-CN" sz="2000" baseline="-25000"/>
              <a:t>max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max{ </a:t>
            </a:r>
            <a:r>
              <a:rPr lang="en-US" altLang="zh-CN" sz="2000" i="1"/>
              <a:t>T</a:t>
            </a:r>
            <a:r>
              <a:rPr lang="en-US" altLang="zh-CN" sz="2000"/>
              <a:t>(I) | size(I)=</a:t>
            </a:r>
            <a:r>
              <a:rPr lang="en-US" altLang="zh-CN" sz="2000" i="1"/>
              <a:t>n </a:t>
            </a:r>
            <a:r>
              <a:rPr lang="en-US" altLang="zh-CN" sz="200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zh-CN" altLang="en-US" sz="2000" b="1">
                <a:solidFill>
                  <a:srgbClr val="3907F1"/>
                </a:solidFill>
              </a:rPr>
              <a:t>最好情况</a:t>
            </a:r>
            <a:r>
              <a:rPr lang="zh-CN" altLang="en-US" sz="2000"/>
              <a:t>下的时间复杂性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i="1"/>
              <a:t>  </a:t>
            </a:r>
            <a:r>
              <a:rPr lang="en-US" altLang="zh-CN" sz="2000" i="1"/>
              <a:t>T</a:t>
            </a:r>
            <a:r>
              <a:rPr lang="en-US" altLang="zh-CN" sz="2000" baseline="-25000"/>
              <a:t>min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min{ </a:t>
            </a:r>
            <a:r>
              <a:rPr lang="en-US" altLang="zh-CN" sz="2000" i="1"/>
              <a:t>T</a:t>
            </a:r>
            <a:r>
              <a:rPr lang="en-US" altLang="zh-CN" sz="2000"/>
              <a:t>(I) | size(I)=</a:t>
            </a:r>
            <a:r>
              <a:rPr lang="en-US" altLang="zh-CN" sz="2000" i="1"/>
              <a:t>n </a:t>
            </a:r>
            <a:r>
              <a:rPr lang="en-US" altLang="zh-CN" sz="200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zh-CN" altLang="en-US" sz="2000" b="1">
                <a:solidFill>
                  <a:srgbClr val="3907F1"/>
                </a:solidFill>
              </a:rPr>
              <a:t>平均情况</a:t>
            </a:r>
            <a:r>
              <a:rPr lang="zh-CN" altLang="en-US" sz="2000"/>
              <a:t>下的时间复杂性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000" i="1"/>
              <a:t>  </a:t>
            </a:r>
            <a:r>
              <a:rPr lang="en-US" altLang="zh-CN" sz="2000" i="1"/>
              <a:t>T</a:t>
            </a:r>
            <a:r>
              <a:rPr lang="en-US" altLang="zh-CN" sz="2000" baseline="-25000"/>
              <a:t>avg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</a:t>
            </a:r>
            <a:r>
              <a:rPr lang="zh-CN" altLang="en-US" sz="2000"/>
              <a:t>其中</a:t>
            </a:r>
            <a:r>
              <a:rPr lang="en-US" altLang="zh-CN" sz="2000" i="1"/>
              <a:t>I</a:t>
            </a:r>
            <a:r>
              <a:rPr lang="zh-CN" altLang="en-US" sz="2000"/>
              <a:t>是问题的规模为</a:t>
            </a:r>
            <a:r>
              <a:rPr lang="en-US" altLang="zh-CN" sz="2000" i="1"/>
              <a:t>n</a:t>
            </a:r>
            <a:r>
              <a:rPr lang="zh-CN" altLang="en-US" sz="2000"/>
              <a:t>的实例，</a:t>
            </a:r>
            <a:r>
              <a:rPr lang="en-US" altLang="zh-CN" sz="2000" i="1"/>
              <a:t>p</a:t>
            </a:r>
            <a:r>
              <a:rPr lang="en-US" altLang="zh-CN" sz="2000"/>
              <a:t>(</a:t>
            </a:r>
            <a:r>
              <a:rPr lang="en-US" altLang="zh-CN" sz="2000" i="1"/>
              <a:t>I</a:t>
            </a:r>
            <a:r>
              <a:rPr lang="en-US" altLang="zh-CN" sz="2000"/>
              <a:t>)</a:t>
            </a:r>
            <a:r>
              <a:rPr lang="zh-CN" altLang="en-US" sz="2000"/>
              <a:t>是实例</a:t>
            </a:r>
            <a:r>
              <a:rPr lang="en-US" altLang="zh-CN" sz="2000" i="1"/>
              <a:t>I</a:t>
            </a:r>
            <a:r>
              <a:rPr lang="zh-CN" altLang="en-US" sz="2000"/>
              <a:t>出现的概率。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D52DFD50-B3DF-C723-13C7-8F9417184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22533" name="Object 2">
            <a:extLst>
              <a:ext uri="{FF2B5EF4-FFF2-40B4-BE49-F238E27FC236}">
                <a16:creationId xmlns:a16="http://schemas.microsoft.com/office/drawing/2014/main" id="{EC708F36-38C5-0EA3-BF85-F092551FC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3786188"/>
          <a:ext cx="16970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52087" imgH="355446" progId="Equation.3">
                  <p:embed/>
                </p:oleObj>
              </mc:Choice>
              <mc:Fallback>
                <p:oleObj name="公式" r:id="rId2" imgW="952087" imgH="3554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786188"/>
                        <a:ext cx="16970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BFF17BD-A297-1069-1283-9FECD9196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算法渐近复杂性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3B0BAF-694B-844C-9B1E-218B043F6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7772400" cy="446405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</a:t>
            </a:r>
            <a:r>
              <a:rPr lang="en-US" altLang="zh-CN" sz="2400" dirty="0"/>
              <a:t> ,  as </a:t>
            </a:r>
            <a:r>
              <a:rPr lang="en-US" altLang="zh-CN" sz="2400" i="1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</a:t>
            </a:r>
            <a:r>
              <a:rPr lang="en-US" altLang="zh-CN" sz="2400" dirty="0"/>
              <a:t> ; (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- 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)/ 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0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en-US" altLang="zh-CN" sz="2400" dirty="0"/>
              <a:t>as  </a:t>
            </a:r>
            <a:r>
              <a:rPr lang="en-US" altLang="zh-CN" sz="2400" i="1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;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是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的渐近性态，为算法的渐近复杂性。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在数学上， 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是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的渐近表达式，是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略去低阶项留下的主项。它比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简单。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76B6657-832A-62A0-1D7F-770579B37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渐近分析的记号</a:t>
            </a:r>
            <a:r>
              <a:rPr lang="en-US" altLang="zh-CN" sz="2800" b="1">
                <a:solidFill>
                  <a:srgbClr val="CC0000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800" b="1">
                <a:solidFill>
                  <a:srgbClr val="CC0000"/>
                </a:solidFill>
              </a:rPr>
              <a:t>, O, </a:t>
            </a:r>
            <a:r>
              <a:rPr lang="en-US" altLang="zh-CN" sz="2800" b="1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800" b="1">
                <a:solidFill>
                  <a:srgbClr val="CC0000"/>
                </a:solidFill>
              </a:rPr>
              <a:t>, o, </a:t>
            </a:r>
            <a:r>
              <a:rPr lang="en-US" altLang="zh-CN" sz="2800" b="1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69B2C1E-DEA7-BBE1-1AF4-CE5AAAB9A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77900"/>
            <a:ext cx="7643812" cy="43275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在下面的讨论中，对所有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</a:t>
            </a:r>
            <a:r>
              <a:rPr lang="en-US" altLang="zh-CN" sz="2400"/>
              <a:t> 0</a:t>
            </a:r>
            <a:r>
              <a:rPr lang="zh-CN" altLang="en-US" sz="2400"/>
              <a:t>，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</a:t>
            </a:r>
            <a:r>
              <a:rPr lang="en-US" altLang="zh-CN" sz="2400"/>
              <a:t> 0</a:t>
            </a:r>
            <a:r>
              <a:rPr lang="zh-CN" altLang="en-US" sz="240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渐近上界记号</a:t>
            </a:r>
            <a:r>
              <a:rPr lang="en-US" altLang="zh-CN" sz="2400" b="1">
                <a:solidFill>
                  <a:srgbClr val="3907F1"/>
                </a:solidFill>
              </a:rPr>
              <a:t>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{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| </a:t>
            </a:r>
            <a:r>
              <a:rPr lang="zh-CN" altLang="en-US" sz="2400"/>
              <a:t>存在正常数</a:t>
            </a:r>
            <a:r>
              <a:rPr lang="en-US" altLang="zh-CN" sz="2400" i="1"/>
              <a:t>c</a:t>
            </a:r>
            <a:r>
              <a:rPr lang="zh-CN" altLang="en-US" sz="2400"/>
              <a:t>和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使得对所有</a:t>
            </a:r>
            <a:r>
              <a:rPr lang="en-US" altLang="zh-CN" sz="2400" i="1"/>
              <a:t>n</a:t>
            </a:r>
            <a:r>
              <a:rPr lang="en-US" altLang="zh-CN" sz="2400">
                <a:sym typeface="Symbol" panose="05050102010706020507" pitchFamily="18" charset="2"/>
              </a:rPr>
              <a:t> 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有：</a:t>
            </a:r>
            <a:r>
              <a:rPr lang="en-US" altLang="zh-CN" sz="2400"/>
              <a:t>0 </a:t>
            </a:r>
            <a:r>
              <a:rPr lang="en-US" altLang="zh-CN" sz="2400">
                <a:sym typeface="Symbol" panose="05050102010706020507" pitchFamily="18" charset="2"/>
              </a:rPr>
              <a:t>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/>
              <a:t>cg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}</a:t>
            </a:r>
          </a:p>
        </p:txBody>
      </p:sp>
      <p:pic>
        <p:nvPicPr>
          <p:cNvPr id="24580" name="Picture 8" descr="graph_O">
            <a:extLst>
              <a:ext uri="{FF2B5EF4-FFF2-40B4-BE49-F238E27FC236}">
                <a16:creationId xmlns:a16="http://schemas.microsoft.com/office/drawing/2014/main" id="{C769E234-AFA6-035E-D5BD-AFC34372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8" y="2852738"/>
            <a:ext cx="32432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2226B2-F25B-BB18-5894-D888EDEDBB96}"/>
              </a:ext>
            </a:extLst>
          </p:cNvPr>
          <p:cNvSpPr/>
          <p:nvPr/>
        </p:nvSpPr>
        <p:spPr>
          <a:xfrm>
            <a:off x="1258888" y="4848225"/>
            <a:ext cx="197643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=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O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4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) </a:t>
            </a:r>
            <a:endParaRPr lang="zh-CN" alt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A5C84A-591C-EA6B-4C0B-CE6FF1962EFB}"/>
              </a:ext>
            </a:extLst>
          </p:cNvPr>
          <p:cNvSpPr/>
          <p:nvPr/>
        </p:nvSpPr>
        <p:spPr>
          <a:xfrm>
            <a:off x="1181100" y="4191000"/>
            <a:ext cx="27876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2n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+ 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= 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O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). </a:t>
            </a:r>
            <a:endParaRPr lang="zh-CN" altLang="en-US" sz="18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A628ABC-4215-AC2D-77FA-F1024F27E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6660722E-6EB5-C92C-E817-8BAB134F6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013" y="1441450"/>
            <a:ext cx="8435975" cy="5100638"/>
          </a:xfrm>
        </p:spPr>
        <p:txBody>
          <a:bodyPr/>
          <a:lstStyle/>
          <a:p>
            <a:r>
              <a:rPr lang="zh-CN" altLang="en-US" sz="2800"/>
              <a:t>用来作比较的函数</a:t>
            </a:r>
            <a:r>
              <a:rPr lang="en-US" altLang="zh-CN" sz="2800"/>
              <a:t>g(n)</a:t>
            </a:r>
            <a:r>
              <a:rPr lang="zh-CN" altLang="en-US" sz="2800"/>
              <a:t>应该尽量接近所考虑的函数</a:t>
            </a:r>
            <a:r>
              <a:rPr lang="en-US" altLang="zh-CN" sz="2800"/>
              <a:t>f(n).  2n+3=O(n</a:t>
            </a:r>
            <a:r>
              <a:rPr lang="en-US" altLang="zh-CN" sz="2800" baseline="30000"/>
              <a:t>2</a:t>
            </a:r>
            <a:r>
              <a:rPr lang="en-US" altLang="zh-CN" sz="2800"/>
              <a:t> ) </a:t>
            </a:r>
            <a:r>
              <a:rPr lang="zh-CN" altLang="en-US" sz="2800"/>
              <a:t>松散的界限；</a:t>
            </a:r>
            <a:r>
              <a:rPr lang="en-US" altLang="zh-CN" sz="2800"/>
              <a:t>2n+3=O(n) </a:t>
            </a:r>
            <a:r>
              <a:rPr lang="zh-CN" altLang="en-US" sz="2800"/>
              <a:t>较好的界限。</a:t>
            </a:r>
          </a:p>
          <a:p>
            <a:r>
              <a:rPr lang="zh-CN" altLang="en-US" sz="2800"/>
              <a:t> </a:t>
            </a:r>
            <a:r>
              <a:rPr lang="en-US" altLang="zh-CN" sz="2800"/>
              <a:t>f(n)=O(g(n))</a:t>
            </a:r>
            <a:r>
              <a:rPr lang="zh-CN" altLang="en-US" sz="2800"/>
              <a:t>不能写成</a:t>
            </a:r>
            <a:r>
              <a:rPr lang="en-US" altLang="zh-CN" sz="2800"/>
              <a:t>g(n)=O(f(n))</a:t>
            </a:r>
            <a:r>
              <a:rPr lang="zh-CN" altLang="en-US" sz="2800"/>
              <a:t>，因为两者并不等价。实际上，这里的等号并不是通常相等的含义。按照定义，用集合符号更准确些。</a:t>
            </a:r>
          </a:p>
          <a:p>
            <a:r>
              <a:rPr lang="en-US" altLang="zh-CN" sz="2800"/>
              <a:t>O(g(n))={f(n)|f(n)</a:t>
            </a:r>
            <a:r>
              <a:rPr lang="zh-CN" altLang="en-US" sz="2800"/>
              <a:t>满足：存在正的常数</a:t>
            </a:r>
            <a:r>
              <a:rPr lang="en-US" altLang="zh-CN" sz="2800"/>
              <a:t>c</a:t>
            </a:r>
            <a:r>
              <a:rPr lang="zh-CN" altLang="en-US" sz="2800"/>
              <a:t>和</a:t>
            </a:r>
            <a:r>
              <a:rPr lang="en-US" altLang="zh-CN" sz="2800"/>
              <a:t>n</a:t>
            </a:r>
            <a:r>
              <a:rPr lang="en-US" altLang="zh-CN" sz="2800" baseline="-25000"/>
              <a:t>0</a:t>
            </a:r>
            <a:r>
              <a:rPr lang="zh-CN" altLang="en-US" sz="2800"/>
              <a:t>，使得当</a:t>
            </a:r>
            <a:r>
              <a:rPr lang="en-US" altLang="zh-CN" sz="2800"/>
              <a:t>n&gt;=n</a:t>
            </a:r>
            <a:r>
              <a:rPr lang="en-US" altLang="zh-CN" sz="2800" baseline="-25000"/>
              <a:t>0</a:t>
            </a:r>
            <a:r>
              <a:rPr lang="zh-CN" altLang="en-US" sz="2800"/>
              <a:t>时</a:t>
            </a:r>
            <a:r>
              <a:rPr lang="en-US" altLang="zh-CN" sz="2800"/>
              <a:t>f(n)&lt;=cg(n)}</a:t>
            </a:r>
            <a:r>
              <a:rPr lang="zh-CN" altLang="en-US" sz="2800"/>
              <a:t>所以，人们常常把</a:t>
            </a:r>
            <a:r>
              <a:rPr lang="en-US" altLang="zh-CN" sz="2800"/>
              <a:t>f(n)=O(g(n))</a:t>
            </a:r>
            <a:r>
              <a:rPr lang="zh-CN" altLang="en-US" sz="2800"/>
              <a:t>读作：“</a:t>
            </a:r>
            <a:r>
              <a:rPr lang="en-US" altLang="zh-CN" sz="2800"/>
              <a:t>f(n)</a:t>
            </a:r>
            <a:r>
              <a:rPr lang="zh-CN" altLang="en-US" sz="2800"/>
              <a:t>是</a:t>
            </a:r>
            <a:r>
              <a:rPr lang="en-US" altLang="zh-CN" sz="2800"/>
              <a:t>g(n)</a:t>
            </a:r>
            <a:r>
              <a:rPr lang="zh-CN" altLang="en-US" sz="2800"/>
              <a:t>的一个大</a:t>
            </a:r>
            <a:r>
              <a:rPr lang="en-US" altLang="zh-CN" sz="2800"/>
              <a:t>O</a:t>
            </a:r>
            <a:r>
              <a:rPr lang="zh-CN" altLang="en-US" sz="2800"/>
              <a:t>成员”。</a:t>
            </a:r>
          </a:p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E5B6785-F60A-4926-8ACD-46769FAC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F081292-6A67-40A3-9584-14764296E7B8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8F35F62-B337-E8D7-C516-ED3DD6689A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课程目标</a:t>
            </a:r>
            <a:endParaRPr lang="zh-CN" altLang="zh-CN"/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A1BE2FE9-7A01-840E-F006-64B3CB434260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latin typeface="+mn-ea"/>
              </a:rPr>
              <a:t>了解计算机应用中的各种常用算法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zh-CN" dirty="0">
                <a:latin typeface="+mn-ea"/>
              </a:rPr>
              <a:t>掌握设计和分析各种算法的基本原理、方法和技巧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zh-CN" dirty="0">
                <a:latin typeface="+mn-ea"/>
              </a:rPr>
              <a:t>能运用所学到的知识熟练地分析各种算法，并能指出解决同一问题的各种算法的好坏。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048DC8B4-E8FB-B626-D534-38243D338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（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渐近下界记号</a:t>
            </a:r>
            <a:r>
              <a:rPr lang="zh-CN" altLang="en-US" sz="2400" b="1">
                <a:solidFill>
                  <a:srgbClr val="3907F1"/>
                </a:solidFill>
                <a:sym typeface="Symbol" panose="05050102010706020507" pitchFamily="18" charset="2"/>
              </a:rPr>
              <a:t>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50000"/>
              </a:lnSpc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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</a:rPr>
              <a:t>(</a:t>
            </a:r>
            <a:r>
              <a:rPr lang="en-US" altLang="zh-CN" sz="2400" i="1">
                <a:solidFill>
                  <a:srgbClr val="000000"/>
                </a:solidFill>
              </a:rPr>
              <a:t>g</a:t>
            </a:r>
            <a:r>
              <a:rPr lang="en-US" altLang="zh-CN" sz="2400">
                <a:solidFill>
                  <a:srgbClr val="000000"/>
                </a:solidFill>
              </a:rPr>
              <a:t>(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en-US" altLang="zh-CN" sz="2400">
                <a:solidFill>
                  <a:srgbClr val="000000"/>
                </a:solidFill>
              </a:rPr>
              <a:t>)) = { </a:t>
            </a:r>
            <a:r>
              <a:rPr lang="en-US" altLang="zh-CN" sz="2400" i="1">
                <a:solidFill>
                  <a:srgbClr val="000000"/>
                </a:solidFill>
              </a:rPr>
              <a:t>f</a:t>
            </a:r>
            <a:r>
              <a:rPr lang="en-US" altLang="zh-CN" sz="2400">
                <a:solidFill>
                  <a:srgbClr val="000000"/>
                </a:solidFill>
              </a:rPr>
              <a:t>(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en-US" altLang="zh-CN" sz="2400">
                <a:solidFill>
                  <a:srgbClr val="000000"/>
                </a:solidFill>
              </a:rPr>
              <a:t>) | </a:t>
            </a:r>
            <a:r>
              <a:rPr lang="zh-CN" altLang="en-US" sz="2400">
                <a:solidFill>
                  <a:srgbClr val="000000"/>
                </a:solidFill>
              </a:rPr>
              <a:t>存在正常数</a:t>
            </a:r>
            <a:r>
              <a:rPr lang="en-US" altLang="zh-CN" sz="2400" i="1">
                <a:solidFill>
                  <a:srgbClr val="000000"/>
                </a:solidFill>
              </a:rPr>
              <a:t>c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使得对所有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</a:rPr>
              <a:t>有：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 i="1">
                <a:solidFill>
                  <a:srgbClr val="000000"/>
                </a:solidFill>
              </a:rPr>
              <a:t>cg</a:t>
            </a:r>
            <a:r>
              <a:rPr lang="en-US" altLang="zh-CN" sz="2400">
                <a:solidFill>
                  <a:srgbClr val="000000"/>
                </a:solidFill>
              </a:rPr>
              <a:t>(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en-US" altLang="zh-CN" sz="2400">
                <a:solidFill>
                  <a:srgbClr val="000000"/>
                </a:solidFill>
              </a:rPr>
              <a:t>) 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 i="1">
                <a:solidFill>
                  <a:srgbClr val="000000"/>
                </a:solidFill>
              </a:rPr>
              <a:t>f</a:t>
            </a:r>
            <a:r>
              <a:rPr lang="en-US" altLang="zh-CN" sz="2400">
                <a:solidFill>
                  <a:srgbClr val="000000"/>
                </a:solidFill>
              </a:rPr>
              <a:t>(</a:t>
            </a:r>
            <a:r>
              <a:rPr lang="en-US" altLang="zh-CN" sz="2400" i="1">
                <a:solidFill>
                  <a:srgbClr val="000000"/>
                </a:solidFill>
              </a:rPr>
              <a:t>n</a:t>
            </a:r>
            <a:r>
              <a:rPr lang="en-US" altLang="zh-CN" sz="2400">
                <a:solidFill>
                  <a:srgbClr val="000000"/>
                </a:solidFill>
              </a:rPr>
              <a:t>) }</a:t>
            </a:r>
          </a:p>
          <a:p>
            <a:endParaRPr lang="zh-CN" altLang="en-US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27F51D1E-CC20-0319-A348-016159AD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B7E56E6-54BB-4EAF-AFE1-0D6985E1E17E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pic>
        <p:nvPicPr>
          <p:cNvPr id="26628" name="Picture 10" descr="graph_Omega">
            <a:extLst>
              <a:ext uri="{FF2B5EF4-FFF2-40B4-BE49-F238E27FC236}">
                <a16:creationId xmlns:a16="http://schemas.microsoft.com/office/drawing/2014/main" id="{E5E12436-8DE4-C570-F26B-A6EED505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852738"/>
            <a:ext cx="29511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B37854-8F39-4EDA-04FC-9A6D8BD1ED4C}"/>
              </a:ext>
            </a:extLst>
          </p:cNvPr>
          <p:cNvSpPr/>
          <p:nvPr/>
        </p:nvSpPr>
        <p:spPr>
          <a:xfrm>
            <a:off x="1258888" y="4848225"/>
            <a:ext cx="22225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=</a:t>
            </a:r>
            <a:r>
              <a:rPr lang="zh-CN" altLang="en-US" sz="3200" dirty="0">
                <a:solidFill>
                  <a:srgbClr val="000000"/>
                </a:solidFill>
                <a:sym typeface="Symbol" panose="05050102010706020507" pitchFamily="18" charset="2"/>
              </a:rPr>
              <a:t> 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) </a:t>
            </a:r>
            <a:endParaRPr lang="zh-CN" altLang="en-US" sz="18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15D099AE-9C2B-BD15-D15F-2544457FD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714375"/>
            <a:ext cx="7772400" cy="48275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紧渐近界记号</a:t>
            </a:r>
            <a:r>
              <a:rPr lang="zh-CN" altLang="en-US" sz="2400" b="1">
                <a:solidFill>
                  <a:srgbClr val="3907F1"/>
                </a:solidFill>
                <a:sym typeface="Symbol" panose="05050102010706020507" pitchFamily="18" charset="2"/>
              </a:rPr>
              <a:t></a:t>
            </a:r>
            <a:r>
              <a:rPr lang="zh-CN" altLang="en-US" sz="2400" b="1">
                <a:solidFill>
                  <a:srgbClr val="3907F1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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{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| </a:t>
            </a:r>
            <a:r>
              <a:rPr lang="zh-CN" altLang="en-US" sz="2400"/>
              <a:t>存在正常数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 i="1"/>
              <a:t>,c</a:t>
            </a:r>
            <a:r>
              <a:rPr lang="en-US" altLang="zh-CN" sz="2400" baseline="-25000"/>
              <a:t>2</a:t>
            </a:r>
            <a:r>
              <a:rPr lang="zh-CN" altLang="en-US" sz="2400"/>
              <a:t>和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使得对所有</a:t>
            </a:r>
            <a:r>
              <a:rPr lang="en-US" altLang="zh-CN" sz="2400" i="1"/>
              <a:t>n</a:t>
            </a:r>
            <a:r>
              <a:rPr lang="en-US" altLang="zh-CN" sz="2400">
                <a:sym typeface="Symbol" panose="05050102010706020507" pitchFamily="18" charset="2"/>
              </a:rPr>
              <a:t> 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有：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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/>
              <a:t>c</a:t>
            </a:r>
            <a:r>
              <a:rPr lang="en-US" altLang="zh-CN" sz="2400" baseline="-25000"/>
              <a:t>2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/>
              <a:t> </a:t>
            </a:r>
            <a:r>
              <a:rPr lang="zh-CN" altLang="en-US" sz="2400" b="1">
                <a:solidFill>
                  <a:srgbClr val="3907F1"/>
                </a:solidFill>
              </a:rPr>
              <a:t>定理</a:t>
            </a:r>
            <a:r>
              <a:rPr lang="en-US" altLang="zh-CN" sz="2400" b="1">
                <a:solidFill>
                  <a:srgbClr val="3907F1"/>
                </a:solidFill>
              </a:rPr>
              <a:t>1</a:t>
            </a:r>
            <a:r>
              <a:rPr lang="zh-CN" altLang="en-US" sz="2400" b="1">
                <a:solidFill>
                  <a:srgbClr val="3907F1"/>
                </a:solidFill>
              </a:rPr>
              <a:t>：</a:t>
            </a:r>
            <a:r>
              <a:rPr lang="zh-CN" altLang="en-US" sz="2400"/>
              <a:t> </a:t>
            </a:r>
            <a:r>
              <a:rPr lang="zh-CN" altLang="en-US" sz="2400">
                <a:sym typeface="Symbol" panose="05050102010706020507" pitchFamily="18" charset="2"/>
              </a:rPr>
              <a:t>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/>
              <a:t> 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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</a:t>
            </a:r>
            <a:r>
              <a:rPr lang="en-US" altLang="zh-CN" sz="2400"/>
              <a:t> 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</a:p>
        </p:txBody>
      </p:sp>
      <p:pic>
        <p:nvPicPr>
          <p:cNvPr id="27651" name="Picture 3" descr="graph_thet">
            <a:extLst>
              <a:ext uri="{FF2B5EF4-FFF2-40B4-BE49-F238E27FC236}">
                <a16:creationId xmlns:a16="http://schemas.microsoft.com/office/drawing/2014/main" id="{BD1B9DED-78FE-8031-8C3C-73B596CF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97200"/>
            <a:ext cx="291465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18DC3F-E3B4-9573-3519-DF8855BCE93C}"/>
              </a:ext>
            </a:extLst>
          </p:cNvPr>
          <p:cNvSpPr/>
          <p:nvPr/>
        </p:nvSpPr>
        <p:spPr>
          <a:xfrm>
            <a:off x="1258888" y="4724400"/>
            <a:ext cx="3089275" cy="536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10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-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 = </a:t>
            </a:r>
            <a:r>
              <a:rPr lang="en-US" altLang="zh-CN" sz="3200" kern="0" dirty="0">
                <a:solidFill>
                  <a:srgbClr val="01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8AB874-793B-6D24-79E2-3FA483A65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39825"/>
          </a:xfrm>
        </p:spPr>
        <p:txBody>
          <a:bodyPr/>
          <a:lstStyle/>
          <a:p>
            <a:r>
              <a:rPr lang="en-US" altLang="zh-CN">
                <a:latin typeface="Symbol" panose="05050102010706020507" pitchFamily="18" charset="2"/>
              </a:rPr>
              <a:t>Q</a:t>
            </a:r>
            <a:r>
              <a:rPr lang="en-US" altLang="zh-CN"/>
              <a:t>, </a:t>
            </a:r>
            <a:r>
              <a:rPr lang="en-US" altLang="zh-CN" i="1"/>
              <a:t>O, </a:t>
            </a:r>
            <a:r>
              <a:rPr lang="en-US" altLang="zh-CN">
                <a:latin typeface="Symbol" panose="05050102010706020507" pitchFamily="18" charset="2"/>
              </a:rPr>
              <a:t>W</a:t>
            </a:r>
            <a:r>
              <a:rPr lang="zh-CN" altLang="en-US">
                <a:latin typeface="Symbol" panose="05050102010706020507" pitchFamily="18" charset="2"/>
              </a:rPr>
              <a:t>之间的关系</a:t>
            </a:r>
            <a:endParaRPr lang="en-US" altLang="zh-CN"/>
          </a:p>
        </p:txBody>
      </p:sp>
      <p:pic>
        <p:nvPicPr>
          <p:cNvPr id="28675" name="Picture 3" descr="graph_thet">
            <a:extLst>
              <a:ext uri="{FF2B5EF4-FFF2-40B4-BE49-F238E27FC236}">
                <a16:creationId xmlns:a16="http://schemas.microsoft.com/office/drawing/2014/main" id="{65D24DA3-376C-6FD6-50FA-47EFE0FB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395538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graph_O">
            <a:extLst>
              <a:ext uri="{FF2B5EF4-FFF2-40B4-BE49-F238E27FC236}">
                <a16:creationId xmlns:a16="http://schemas.microsoft.com/office/drawing/2014/main" id="{6DFE9F56-099A-8526-4DF1-058919881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5538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graph_Omega">
            <a:extLst>
              <a:ext uri="{FF2B5EF4-FFF2-40B4-BE49-F238E27FC236}">
                <a16:creationId xmlns:a16="http://schemas.microsoft.com/office/drawing/2014/main" id="{3543853B-585A-B2D6-5D7A-9DE0D284A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2395538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3A02F5F-4782-184C-66DE-F0BB5D15D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Big-O </a:t>
            </a: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6A0B19AF-01B3-8137-347C-21FA42DC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A1307EB-5068-4176-9DA3-9548A6C47456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BC196B-2DA4-FAE8-EF26-2E4516424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en-US" sz="2400"/>
              <a:t>略去低阶项和常数系数项留下的主项</a:t>
            </a:r>
            <a:endParaRPr lang="en-US" altLang="zh-CN" sz="2400"/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en-US" sz="2000"/>
              <a:t>      略去低阶项</a:t>
            </a:r>
            <a:endParaRPr lang="en-US" altLang="zh-CN" sz="2000"/>
          </a:p>
          <a:p>
            <a:pPr marL="1371600" lvl="2" indent="-457200"/>
            <a:r>
              <a:rPr lang="en-US" altLang="zh-CN" sz="2000"/>
              <a:t>4n + 5   </a:t>
            </a:r>
            <a:r>
              <a:rPr lang="en-US" altLang="zh-CN" sz="2000">
                <a:sym typeface="Symbol" panose="05050102010706020507" pitchFamily="18" charset="2"/>
              </a:rPr>
              <a:t>   4n</a:t>
            </a:r>
          </a:p>
          <a:p>
            <a:pPr marL="1371600" lvl="2" indent="-457200"/>
            <a:r>
              <a:rPr lang="en-US" altLang="zh-CN" sz="2000"/>
              <a:t>0.5 n log n  -  2n  +  7   </a:t>
            </a:r>
            <a:r>
              <a:rPr lang="en-US" altLang="zh-CN" sz="2000">
                <a:sym typeface="Symbol" panose="05050102010706020507" pitchFamily="18" charset="2"/>
              </a:rPr>
              <a:t>   0.5 n log n</a:t>
            </a:r>
            <a:endParaRPr lang="en-US" altLang="zh-CN" sz="2000"/>
          </a:p>
          <a:p>
            <a:pPr marL="914400" lvl="1" indent="-4572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略去常数系数项</a:t>
            </a:r>
            <a:endParaRPr lang="en-US" altLang="zh-CN" sz="2000"/>
          </a:p>
          <a:p>
            <a:pPr marL="1371600" lvl="2" indent="-457200"/>
            <a:r>
              <a:rPr lang="en-US" altLang="zh-CN" sz="2000"/>
              <a:t>4n   </a:t>
            </a:r>
            <a:r>
              <a:rPr lang="en-US" altLang="zh-CN" sz="2000">
                <a:sym typeface="Symbol" panose="05050102010706020507" pitchFamily="18" charset="2"/>
              </a:rPr>
              <a:t>   n</a:t>
            </a:r>
          </a:p>
          <a:p>
            <a:pPr marL="1371600" lvl="2" indent="-457200"/>
            <a:r>
              <a:rPr lang="en-US" altLang="zh-CN" sz="2000">
                <a:sym typeface="Symbol" panose="05050102010706020507" pitchFamily="18" charset="2"/>
              </a:rPr>
              <a:t>0.5 n log n      n log n</a:t>
            </a:r>
          </a:p>
          <a:p>
            <a:pPr marL="1371600" lvl="2" indent="-457200"/>
            <a:r>
              <a:rPr lang="en-US" altLang="zh-CN" sz="2000">
                <a:sym typeface="Symbol" panose="05050102010706020507" pitchFamily="18" charset="2"/>
              </a:rPr>
              <a:t>log n</a:t>
            </a:r>
            <a:r>
              <a:rPr lang="en-US" altLang="zh-CN" sz="2000" baseline="30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  =  2 log n        log n</a:t>
            </a:r>
          </a:p>
          <a:p>
            <a:pPr marL="1371600" lvl="2" indent="-457200"/>
            <a:r>
              <a:rPr lang="en-US" altLang="zh-CN" sz="2000">
                <a:sym typeface="Symbol" panose="05050102010706020507" pitchFamily="18" charset="2"/>
              </a:rPr>
              <a:t>log</a:t>
            </a:r>
            <a:r>
              <a:rPr lang="en-US" altLang="zh-CN" sz="2000" baseline="-25000">
                <a:sym typeface="Symbol" panose="05050102010706020507" pitchFamily="18" charset="2"/>
              </a:rPr>
              <a:t>3</a:t>
            </a:r>
            <a:r>
              <a:rPr lang="en-US" altLang="zh-CN" sz="2000">
                <a:sym typeface="Symbol" panose="05050102010706020507" pitchFamily="18" charset="2"/>
              </a:rPr>
              <a:t> n  =  (log</a:t>
            </a:r>
            <a:r>
              <a:rPr lang="en-US" altLang="zh-CN" sz="2000" baseline="-25000">
                <a:sym typeface="Symbol" panose="05050102010706020507" pitchFamily="18" charset="2"/>
              </a:rPr>
              <a:t>3</a:t>
            </a:r>
            <a:r>
              <a:rPr lang="en-US" altLang="zh-CN" sz="2000">
                <a:sym typeface="Symbol" panose="05050102010706020507" pitchFamily="18" charset="2"/>
              </a:rPr>
              <a:t> 2) log n     log n</a:t>
            </a:r>
          </a:p>
        </p:txBody>
      </p:sp>
      <p:sp>
        <p:nvSpPr>
          <p:cNvPr id="29701" name="矩形 5">
            <a:extLst>
              <a:ext uri="{FF2B5EF4-FFF2-40B4-BE49-F238E27FC236}">
                <a16:creationId xmlns:a16="http://schemas.microsoft.com/office/drawing/2014/main" id="{D26EE218-8176-612E-3742-8A4478E61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00663"/>
            <a:ext cx="9074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/>
            <a:r>
              <a:rPr lang="en-US" altLang="zh-CN" sz="2400">
                <a:ea typeface="宋体" panose="02010600030101010101" pitchFamily="2" charset="-122"/>
              </a:rPr>
              <a:t>2n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+ 4n   =   O(n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) </a:t>
            </a:r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O(n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)   =   2n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+ 4n  </a:t>
            </a:r>
            <a:r>
              <a:rPr lang="en-US" altLang="zh-CN" sz="2400" b="1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8635636-A66A-E392-18D0-974F36A27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Big-O </a:t>
            </a:r>
            <a:r>
              <a:rPr lang="zh-CN" altLang="en-US"/>
              <a:t>实例</a:t>
            </a:r>
            <a:endParaRPr lang="en-US" altLang="zh-CN"/>
          </a:p>
        </p:txBody>
      </p:sp>
      <p:sp>
        <p:nvSpPr>
          <p:cNvPr id="307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1E243B-F619-59F2-F18A-06C43ED84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7125"/>
            <a:ext cx="4822825" cy="4648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 + 100 n </a:t>
            </a:r>
            <a:r>
              <a:rPr lang="en-US" altLang="zh-CN" sz="2400">
                <a:sym typeface="Symbol" panose="05050102010706020507" pitchFamily="18" charset="2"/>
              </a:rPr>
              <a:t> = 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O(n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( n</a:t>
            </a:r>
            <a:r>
              <a:rPr lang="en-US" altLang="zh-CN" sz="2000" baseline="30000"/>
              <a:t>2</a:t>
            </a:r>
            <a:r>
              <a:rPr lang="en-US" altLang="zh-CN" sz="2000"/>
              <a:t> + 100 n )   </a:t>
            </a:r>
            <a:r>
              <a:rPr lang="en-US" altLang="zh-CN" sz="2000">
                <a:sym typeface="Symbol" panose="05050102010706020507" pitchFamily="18" charset="2"/>
              </a:rPr>
              <a:t>   2 </a:t>
            </a:r>
            <a:r>
              <a:rPr lang="en-US" altLang="zh-CN" sz="2000"/>
              <a:t>n</a:t>
            </a:r>
            <a:r>
              <a:rPr lang="en-US" altLang="zh-CN" sz="2000" baseline="30000"/>
              <a:t>2</a:t>
            </a:r>
            <a:r>
              <a:rPr lang="en-US" altLang="zh-CN" sz="2000">
                <a:sym typeface="Symbol" panose="05050102010706020507" pitchFamily="18" charset="2"/>
              </a:rPr>
              <a:t>     for  n  10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 + 100 n </a:t>
            </a:r>
            <a:r>
              <a:rPr lang="en-US" altLang="zh-CN" sz="2400">
                <a:sym typeface="Symbol" panose="05050102010706020507" pitchFamily="18" charset="2"/>
              </a:rPr>
              <a:t> = 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(n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/>
              <a:t>n</a:t>
            </a:r>
            <a:r>
              <a:rPr lang="en-US" altLang="zh-CN" sz="2000" baseline="30000"/>
              <a:t>2</a:t>
            </a:r>
            <a:r>
              <a:rPr lang="en-US" altLang="zh-CN" sz="2000"/>
              <a:t> + 100 n )   </a:t>
            </a:r>
            <a:r>
              <a:rPr lang="en-US" altLang="zh-CN" sz="2000">
                <a:sym typeface="Symbol" panose="05050102010706020507" pitchFamily="18" charset="2"/>
              </a:rPr>
              <a:t>   1 </a:t>
            </a:r>
            <a:r>
              <a:rPr lang="en-US" altLang="zh-CN" sz="2000"/>
              <a:t>n</a:t>
            </a:r>
            <a:r>
              <a:rPr lang="en-US" altLang="zh-CN" sz="2000" baseline="30000"/>
              <a:t>2</a:t>
            </a:r>
            <a:r>
              <a:rPr lang="en-US" altLang="zh-CN" sz="2000">
                <a:sym typeface="Symbol" panose="05050102010706020507" pitchFamily="18" charset="2"/>
              </a:rPr>
              <a:t>     for  n  0</a:t>
            </a:r>
            <a:endParaRPr lang="en-US" altLang="zh-CN" sz="200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100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 + 100 n </a:t>
            </a:r>
            <a:r>
              <a:rPr lang="en-US" altLang="zh-CN" sz="2400">
                <a:sym typeface="Symbol" panose="05050102010706020507" pitchFamily="18" charset="2"/>
              </a:rPr>
              <a:t> = 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(n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n log n </a:t>
            </a:r>
            <a:r>
              <a:rPr lang="en-US" altLang="zh-CN" sz="2400">
                <a:sym typeface="Symbol" panose="05050102010706020507" pitchFamily="18" charset="2"/>
              </a:rPr>
              <a:t> = </a:t>
            </a:r>
            <a:r>
              <a:rPr lang="en-US" altLang="zh-CN" sz="2400"/>
              <a:t> O(n</a:t>
            </a:r>
            <a:r>
              <a:rPr lang="en-US" altLang="zh-CN" sz="2400" baseline="30000"/>
              <a:t>2</a:t>
            </a:r>
            <a:r>
              <a:rPr lang="en-US" altLang="zh-CN" sz="2400"/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n log n </a:t>
            </a:r>
            <a:r>
              <a:rPr lang="en-US" altLang="zh-CN" sz="2400">
                <a:sym typeface="Symbol" panose="05050102010706020507" pitchFamily="18" charset="2"/>
              </a:rPr>
              <a:t> = </a:t>
            </a:r>
            <a:r>
              <a:rPr lang="en-US" altLang="zh-CN" sz="2400"/>
              <a:t>(n log n)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n log n </a:t>
            </a:r>
            <a:r>
              <a:rPr lang="en-US" altLang="zh-CN" sz="2400">
                <a:sym typeface="Symbol" panose="05050102010706020507" pitchFamily="18" charset="2"/>
              </a:rPr>
              <a:t> = 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(n)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12C0870C-8749-526E-6DCC-1E558C060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451225"/>
            <a:ext cx="5472113" cy="253047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100000"/>
              </a:spcBef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j-ea"/>
                <a:ea typeface="+mj-ea"/>
              </a:rPr>
              <a:t>插入排序在最坏的情况下需要</a:t>
            </a:r>
            <a:r>
              <a:rPr lang="en-US" altLang="zh-CN" sz="2000" kern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</a:t>
            </a:r>
            <a:r>
              <a:rPr lang="en-US" altLang="zh-CN" sz="20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(n</a:t>
            </a:r>
            <a:r>
              <a:rPr lang="en-US" altLang="zh-CN" sz="2000" kern="0" baseline="30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000" kern="0" dirty="0">
                <a:latin typeface="+mj-ea"/>
                <a:ea typeface="+mj-ea"/>
              </a:rPr>
              <a:t>，所以排序是</a:t>
            </a:r>
            <a:r>
              <a:rPr lang="en-US" altLang="zh-CN" sz="2000" kern="0" dirty="0">
                <a:latin typeface="+mj-ea"/>
                <a:ea typeface="+mj-ea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O </a:t>
            </a:r>
            <a:r>
              <a:rPr lang="en-US" altLang="zh-CN" sz="20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(n</a:t>
            </a:r>
            <a:r>
              <a:rPr lang="en-US" altLang="zh-CN" sz="2000" kern="0" baseline="30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0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000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100000"/>
              </a:spcBef>
              <a:defRPr/>
            </a:pPr>
            <a:r>
              <a:rPr lang="zh-CN" altLang="en-US" sz="2000" kern="0" dirty="0">
                <a:latin typeface="+mj-ea"/>
                <a:ea typeface="+mj-ea"/>
              </a:rPr>
              <a:t>任意的排序算法都需要查看每个元素，所以排序是</a:t>
            </a:r>
            <a:r>
              <a:rPr lang="en-US" altLang="zh-CN" sz="2000" dirty="0">
                <a:sym typeface="Symbol" panose="05050102010706020507" pitchFamily="18" charset="2"/>
              </a:rPr>
              <a:t></a:t>
            </a:r>
            <a:r>
              <a:rPr lang="en-US" altLang="zh-CN" sz="20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(n).</a:t>
            </a:r>
          </a:p>
          <a:p>
            <a:pPr>
              <a:spcBef>
                <a:spcPct val="100000"/>
              </a:spcBef>
              <a:defRPr/>
            </a:pPr>
            <a:r>
              <a:rPr lang="zh-CN" altLang="en-US" sz="2000" kern="0" dirty="0">
                <a:latin typeface="+mj-ea"/>
                <a:ea typeface="+mj-ea"/>
              </a:rPr>
              <a:t>实际上，合并排序在最坏的情况下是</a:t>
            </a:r>
            <a:r>
              <a:rPr lang="en-US" altLang="zh-CN" sz="2000" kern="0" dirty="0">
                <a:latin typeface="+mj-ea"/>
                <a:ea typeface="+mj-ea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</a:t>
            </a:r>
            <a:r>
              <a:rPr lang="en-US" altLang="zh-CN" sz="20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nlogn</a:t>
            </a:r>
            <a:r>
              <a:rPr lang="en-US" altLang="zh-CN" sz="2000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A6CD9BE4-B7F0-F67A-B5A0-245F6BE0B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28625"/>
            <a:ext cx="7772400" cy="60483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非紧上界记号</a:t>
            </a:r>
            <a:r>
              <a:rPr lang="en-US" altLang="zh-CN" sz="2400" b="1" i="1">
                <a:solidFill>
                  <a:srgbClr val="3907F1"/>
                </a:solidFill>
              </a:rPr>
              <a:t>o</a:t>
            </a:r>
            <a:r>
              <a:rPr lang="en-US" altLang="zh-CN" sz="2400" i="1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{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| </a:t>
            </a:r>
            <a:r>
              <a:rPr lang="zh-CN" altLang="en-US" sz="2400"/>
              <a:t>对于任何正常数</a:t>
            </a:r>
            <a:r>
              <a:rPr lang="en-US" altLang="zh-CN" sz="2400" i="1"/>
              <a:t>c</a:t>
            </a:r>
            <a:r>
              <a:rPr lang="en-US" altLang="zh-CN" sz="2400"/>
              <a:t>&gt;0</a:t>
            </a:r>
            <a:r>
              <a:rPr lang="zh-CN" altLang="en-US" sz="2400" i="1"/>
              <a:t>，</a:t>
            </a:r>
            <a:r>
              <a:rPr lang="zh-CN" altLang="en-US" sz="2400"/>
              <a:t>存在正数和</a:t>
            </a:r>
            <a:r>
              <a:rPr lang="en-US" altLang="zh-CN" sz="2400" i="1"/>
              <a:t>n</a:t>
            </a:r>
            <a:r>
              <a:rPr lang="en-US" altLang="zh-CN" sz="2400" baseline="-25000"/>
              <a:t>0 </a:t>
            </a:r>
            <a:r>
              <a:rPr lang="en-US" altLang="zh-CN" sz="2400"/>
              <a:t>&gt;0</a:t>
            </a:r>
            <a:r>
              <a:rPr lang="zh-CN" altLang="en-US" sz="2400"/>
              <a:t>使得对所有</a:t>
            </a:r>
            <a:r>
              <a:rPr lang="en-US" altLang="zh-CN" sz="2400" i="1"/>
              <a:t>n</a:t>
            </a:r>
            <a:r>
              <a:rPr lang="en-US" altLang="zh-CN" sz="2400">
                <a:sym typeface="Symbol" panose="05050102010706020507" pitchFamily="18" charset="2"/>
              </a:rPr>
              <a:t> 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有：</a:t>
            </a:r>
            <a:r>
              <a:rPr lang="en-US" altLang="zh-CN" sz="2400"/>
              <a:t>0 </a:t>
            </a:r>
            <a:r>
              <a:rPr lang="en-US" altLang="zh-CN" sz="2400">
                <a:sym typeface="Symbol" panose="05050102010706020507" pitchFamily="18" charset="2"/>
              </a:rPr>
              <a:t>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)&lt;</a:t>
            </a:r>
            <a:r>
              <a:rPr lang="en-US" altLang="zh-CN" sz="2400" i="1"/>
              <a:t>cg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等价于</a:t>
            </a:r>
            <a:r>
              <a:rPr lang="zh-CN" altLang="en-US" sz="2400" i="1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/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0</a:t>
            </a:r>
            <a:r>
              <a:rPr lang="en-US" altLang="zh-CN" sz="2400"/>
              <a:t> </a:t>
            </a:r>
            <a:r>
              <a:rPr lang="zh-CN" altLang="en-US" sz="2400"/>
              <a:t>，</a:t>
            </a:r>
            <a:r>
              <a:rPr lang="en-US" altLang="zh-CN" sz="2400"/>
              <a:t>as  </a:t>
            </a:r>
            <a:r>
              <a:rPr lang="en-US" altLang="zh-CN" sz="2400" i="1"/>
              <a:t>n</a:t>
            </a:r>
            <a:r>
              <a:rPr lang="en-US" altLang="zh-CN" sz="2400">
                <a:sym typeface="Symbol" panose="05050102010706020507" pitchFamily="18" charset="2"/>
              </a:rPr>
              <a:t>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  <a:endParaRPr lang="zh-CN" altLang="en-US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zh-CN" altLang="en-US" sz="2400" b="1">
                <a:solidFill>
                  <a:srgbClr val="3907F1"/>
                </a:solidFill>
              </a:rPr>
              <a:t>非紧下界记号</a:t>
            </a:r>
            <a:r>
              <a:rPr lang="zh-CN" altLang="en-US" sz="2400" b="1" i="1">
                <a:solidFill>
                  <a:srgbClr val="3907F1"/>
                </a:solidFill>
                <a:sym typeface="Symbol" panose="05050102010706020507" pitchFamily="18" charset="2"/>
              </a:rPr>
              <a:t></a:t>
            </a:r>
            <a:r>
              <a:rPr lang="zh-CN" altLang="en-US"/>
              <a:t> </a:t>
            </a:r>
            <a:r>
              <a:rPr lang="zh-CN" altLang="en-US" sz="2400" i="1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>
                <a:sym typeface="Symbol" panose="05050102010706020507" pitchFamily="18" charset="2"/>
              </a:rPr>
              <a:t>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= {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| </a:t>
            </a:r>
            <a:r>
              <a:rPr lang="zh-CN" altLang="en-US" sz="2400"/>
              <a:t>对于任何正常数</a:t>
            </a:r>
            <a:r>
              <a:rPr lang="en-US" altLang="zh-CN" sz="2400" i="1"/>
              <a:t>c</a:t>
            </a:r>
            <a:r>
              <a:rPr lang="en-US" altLang="zh-CN" sz="2400"/>
              <a:t>&gt;0</a:t>
            </a:r>
            <a:r>
              <a:rPr lang="zh-CN" altLang="en-US" sz="2400" i="1"/>
              <a:t>，</a:t>
            </a:r>
            <a:r>
              <a:rPr lang="zh-CN" altLang="en-US" sz="2400"/>
              <a:t>存在正数和</a:t>
            </a:r>
            <a:r>
              <a:rPr lang="en-US" altLang="zh-CN" sz="2400" i="1"/>
              <a:t>n</a:t>
            </a:r>
            <a:r>
              <a:rPr lang="en-US" altLang="zh-CN" sz="2400" baseline="-25000"/>
              <a:t>0 </a:t>
            </a:r>
            <a:r>
              <a:rPr lang="en-US" altLang="zh-CN" sz="2400"/>
              <a:t>&gt;0</a:t>
            </a:r>
            <a:r>
              <a:rPr lang="zh-CN" altLang="en-US" sz="2400"/>
              <a:t>使得对所有</a:t>
            </a:r>
            <a:r>
              <a:rPr lang="en-US" altLang="zh-CN" sz="2400" i="1"/>
              <a:t>n</a:t>
            </a:r>
            <a:r>
              <a:rPr lang="en-US" altLang="zh-CN" sz="2400">
                <a:sym typeface="Symbol" panose="05050102010706020507" pitchFamily="18" charset="2"/>
              </a:rPr>
              <a:t> </a:t>
            </a:r>
            <a:r>
              <a:rPr lang="en-US" altLang="zh-CN" sz="2400" i="1"/>
              <a:t>n</a:t>
            </a:r>
            <a:r>
              <a:rPr lang="en-US" altLang="zh-CN" sz="2400" baseline="-25000"/>
              <a:t>0</a:t>
            </a:r>
            <a:r>
              <a:rPr lang="zh-CN" altLang="en-US" sz="2400"/>
              <a:t>有：</a:t>
            </a:r>
            <a:r>
              <a:rPr lang="en-US" altLang="zh-CN" sz="2400"/>
              <a:t>0 </a:t>
            </a:r>
            <a:r>
              <a:rPr lang="en-US" altLang="zh-CN" sz="2400">
                <a:sym typeface="Symbol" panose="05050102010706020507" pitchFamily="18" charset="2"/>
              </a:rPr>
              <a:t> </a:t>
            </a:r>
            <a:r>
              <a:rPr lang="en-US" altLang="zh-CN" sz="2400" i="1"/>
              <a:t>cg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&lt;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等价于</a:t>
            </a:r>
            <a:r>
              <a:rPr lang="zh-CN" altLang="en-US" sz="2400" i="1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/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</a:t>
            </a:r>
            <a:r>
              <a:rPr lang="en-US" altLang="zh-CN" sz="2400"/>
              <a:t> </a:t>
            </a:r>
            <a:r>
              <a:rPr lang="zh-CN" altLang="en-US" sz="2400"/>
              <a:t>，</a:t>
            </a:r>
            <a:r>
              <a:rPr lang="en-US" altLang="zh-CN" sz="2400"/>
              <a:t>as  </a:t>
            </a:r>
            <a:r>
              <a:rPr lang="en-US" altLang="zh-CN" sz="2400" i="1"/>
              <a:t>n</a:t>
            </a:r>
            <a:r>
              <a:rPr lang="en-US" altLang="zh-CN" sz="2400">
                <a:sym typeface="Symbol" panose="05050102010706020507" pitchFamily="18" charset="2"/>
              </a:rPr>
              <a:t>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>
                <a:sym typeface="Symbol" panose="05050102010706020507" pitchFamily="18" charset="2"/>
              </a:rPr>
              <a:t></a:t>
            </a:r>
            <a:r>
              <a:rPr lang="en-US" altLang="zh-CN" sz="2400"/>
              <a:t> 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 </a:t>
            </a:r>
            <a:r>
              <a:rPr lang="en-US" altLang="zh-CN" sz="2400">
                <a:sym typeface="Symbol" panose="05050102010706020507" pitchFamily="18" charset="2"/>
              </a:rPr>
              <a:t> </a:t>
            </a:r>
            <a:r>
              <a:rPr lang="en-US" altLang="zh-CN" sz="2400"/>
              <a:t>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/>
              <a:t> 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4D289FC-133E-A3E9-DFFF-C0F5DCEBD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渐近分析记号的若干性质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C35270E-7EA4-90A4-28E8-D14ED9B0A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229600" cy="4530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1</a:t>
            </a:r>
            <a:r>
              <a:rPr lang="zh-CN" altLang="en-US" sz="2400" b="1">
                <a:solidFill>
                  <a:srgbClr val="0000FF"/>
                </a:solidFill>
              </a:rPr>
              <a:t>）传递性：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 </a:t>
            </a:r>
            <a:r>
              <a:rPr lang="en-US" altLang="zh-CN" sz="2000">
                <a:sym typeface="Symbol" panose="05050102010706020507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anose="05050102010706020507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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anose="05050102010706020507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  </a:t>
            </a:r>
            <a:r>
              <a:rPr lang="en-US" altLang="zh-CN" sz="2000">
                <a:sym typeface="Symbol" panose="05050102010706020507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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，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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anose="05050102010706020507" pitchFamily="18" charset="2"/>
              </a:rPr>
              <a:t></a:t>
            </a:r>
            <a:r>
              <a:rPr lang="en-US" altLang="zh-CN" sz="2000"/>
              <a:t> 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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h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5CA0DA7-DB39-4080-B5E2-04AB88F82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渐近分析记号在等式和不等式中的意义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4CFA35-CA10-43CC-BB69-BB91AF7FC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607425" cy="4530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)= </a:t>
            </a:r>
            <a:r>
              <a:rPr lang="en-US" altLang="zh-CN" sz="2800">
                <a:sym typeface="Symbol" panose="05050102010706020507" pitchFamily="18" charset="2"/>
              </a:rPr>
              <a:t></a:t>
            </a:r>
            <a:r>
              <a:rPr lang="en-US" altLang="zh-CN" sz="2800"/>
              <a:t>(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))</a:t>
            </a:r>
            <a:r>
              <a:rPr lang="zh-CN" altLang="en-US" sz="2800"/>
              <a:t>的确切意义是：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 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</a:t>
            </a:r>
            <a:r>
              <a:rPr lang="en-US" altLang="zh-CN" sz="2800"/>
              <a:t>(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))</a:t>
            </a:r>
            <a:r>
              <a:rPr lang="zh-CN" altLang="en-US" sz="280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一般情况下，等式和不等式中的渐近记号</a:t>
            </a:r>
            <a:r>
              <a:rPr lang="zh-CN" altLang="en-US" sz="2800">
                <a:sym typeface="Symbol" panose="05050102010706020507" pitchFamily="18" charset="2"/>
              </a:rPr>
              <a:t></a:t>
            </a:r>
            <a:r>
              <a:rPr lang="en-US" altLang="zh-CN" sz="2800"/>
              <a:t>(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))</a:t>
            </a:r>
            <a:r>
              <a:rPr lang="zh-CN" altLang="en-US" sz="2800"/>
              <a:t>表示</a:t>
            </a:r>
            <a:r>
              <a:rPr lang="zh-CN" altLang="en-US" sz="2800">
                <a:sym typeface="Symbol" panose="05050102010706020507" pitchFamily="18" charset="2"/>
              </a:rPr>
              <a:t></a:t>
            </a:r>
            <a:r>
              <a:rPr lang="en-US" altLang="zh-CN" sz="2800"/>
              <a:t>(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))</a:t>
            </a:r>
            <a:r>
              <a:rPr lang="zh-CN" altLang="en-US" sz="2800"/>
              <a:t>中的某个函数。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例如：</a:t>
            </a:r>
            <a:r>
              <a:rPr lang="en-US" altLang="zh-CN" sz="2800"/>
              <a:t>2</a:t>
            </a:r>
            <a:r>
              <a:rPr lang="en-US" altLang="zh-CN" sz="2800" i="1"/>
              <a:t>n</a:t>
            </a:r>
            <a:r>
              <a:rPr lang="en-US" altLang="zh-CN" sz="2800" baseline="30000"/>
              <a:t>2 </a:t>
            </a:r>
            <a:r>
              <a:rPr lang="en-US" altLang="zh-CN" sz="2800"/>
              <a:t>+ 3</a:t>
            </a:r>
            <a:r>
              <a:rPr lang="en-US" altLang="zh-CN" sz="2800" i="1"/>
              <a:t>n </a:t>
            </a:r>
            <a:r>
              <a:rPr lang="en-US" altLang="zh-CN" sz="2800"/>
              <a:t>+ 1 = 2</a:t>
            </a:r>
            <a:r>
              <a:rPr lang="en-US" altLang="zh-CN" sz="2800" i="1"/>
              <a:t>n</a:t>
            </a:r>
            <a:r>
              <a:rPr lang="en-US" altLang="zh-CN" sz="2800" baseline="30000"/>
              <a:t>2 </a:t>
            </a:r>
            <a:r>
              <a:rPr lang="en-US" altLang="zh-CN" sz="2800"/>
              <a:t>+ </a:t>
            </a:r>
            <a:r>
              <a:rPr lang="en-US" altLang="zh-CN" sz="2800">
                <a:sym typeface="Symbol" panose="05050102010706020507" pitchFamily="18" charset="2"/>
              </a:rPr>
              <a:t>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 </a:t>
            </a:r>
            <a:r>
              <a:rPr lang="zh-CN" altLang="en-US" sz="2800"/>
              <a:t>表示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2</a:t>
            </a:r>
            <a:r>
              <a:rPr lang="en-US" altLang="zh-CN" sz="2800" i="1"/>
              <a:t>n</a:t>
            </a:r>
            <a:r>
              <a:rPr lang="en-US" altLang="zh-CN" sz="2800" baseline="30000"/>
              <a:t>2 </a:t>
            </a:r>
            <a:r>
              <a:rPr lang="en-US" altLang="zh-CN" sz="2800"/>
              <a:t>+3</a:t>
            </a:r>
            <a:r>
              <a:rPr lang="en-US" altLang="zh-CN" sz="2800" i="1"/>
              <a:t>n </a:t>
            </a:r>
            <a:r>
              <a:rPr lang="en-US" altLang="zh-CN" sz="2800"/>
              <a:t>+1=2</a:t>
            </a:r>
            <a:r>
              <a:rPr lang="en-US" altLang="zh-CN" sz="2800" i="1"/>
              <a:t>n</a:t>
            </a:r>
            <a:r>
              <a:rPr lang="en-US" altLang="zh-CN" sz="2800" baseline="30000"/>
              <a:t>2 </a:t>
            </a:r>
            <a:r>
              <a:rPr lang="en-US" altLang="zh-CN" sz="2800"/>
              <a:t>+ 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</a:t>
            </a:r>
            <a:r>
              <a:rPr lang="zh-CN" altLang="en-US" sz="2800"/>
              <a:t>，其中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 </a:t>
            </a:r>
            <a:r>
              <a:rPr lang="zh-CN" altLang="en-US" sz="2800"/>
              <a:t>是</a:t>
            </a:r>
            <a:r>
              <a:rPr lang="zh-CN" altLang="en-US" sz="2800">
                <a:sym typeface="Symbol" panose="05050102010706020507" pitchFamily="18" charset="2"/>
              </a:rPr>
              <a:t></a:t>
            </a:r>
            <a:r>
              <a:rPr lang="en-US" altLang="zh-CN" sz="2800"/>
              <a:t>(</a:t>
            </a:r>
            <a:r>
              <a:rPr lang="en-US" altLang="zh-CN" sz="2800" i="1"/>
              <a:t>n</a:t>
            </a:r>
            <a:r>
              <a:rPr lang="en-US" altLang="zh-CN" sz="2800"/>
              <a:t>)</a:t>
            </a:r>
            <a:r>
              <a:rPr lang="zh-CN" altLang="en-US" sz="2800"/>
              <a:t>中某个函数。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等式和不等式中渐近记号</a:t>
            </a:r>
            <a:r>
              <a:rPr lang="en-US" altLang="zh-CN" sz="2800" i="1"/>
              <a:t>O</a:t>
            </a:r>
            <a:r>
              <a:rPr lang="en-US" altLang="zh-CN" sz="2800"/>
              <a:t>,</a:t>
            </a:r>
            <a:r>
              <a:rPr lang="en-US" altLang="zh-CN" sz="2800" i="1"/>
              <a:t>o</a:t>
            </a:r>
            <a:r>
              <a:rPr lang="en-US" altLang="zh-CN" sz="2800"/>
              <a:t>, </a:t>
            </a:r>
            <a:r>
              <a:rPr lang="en-US" altLang="zh-CN" sz="2800">
                <a:sym typeface="Symbol" panose="05050102010706020507" pitchFamily="18" charset="2"/>
              </a:rPr>
              <a:t></a:t>
            </a:r>
            <a:r>
              <a:rPr lang="zh-CN" altLang="en-US" sz="2800">
                <a:sym typeface="Symbol" panose="05050102010706020507" pitchFamily="18" charset="2"/>
              </a:rPr>
              <a:t>和</a:t>
            </a:r>
            <a:r>
              <a:rPr lang="zh-CN" altLang="en-US" sz="2800" i="1">
                <a:sym typeface="Symbol" panose="05050102010706020507" pitchFamily="18" charset="2"/>
              </a:rPr>
              <a:t></a:t>
            </a:r>
            <a:r>
              <a:rPr lang="zh-CN" altLang="en-US" sz="2800">
                <a:sym typeface="Symbol" panose="05050102010706020507" pitchFamily="18" charset="2"/>
              </a:rPr>
              <a:t>的意义是类似的。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CC0438F-C2BE-51E1-10EB-64E7C3287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渐近分析中函数比较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970708A-9009-768E-AB49-7DB8ADC66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25538"/>
            <a:ext cx="7570787" cy="4530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anose="05050102010706020507" pitchFamily="18" charset="2"/>
              </a:rPr>
              <a:t> b;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anose="05050102010706020507" pitchFamily="18" charset="2"/>
              </a:rPr>
              <a:t> b;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anose="05050102010706020507" pitchFamily="18" charset="2"/>
              </a:rPr>
              <a:t>= b;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anose="05050102010706020507" pitchFamily="18" charset="2"/>
              </a:rPr>
              <a:t>&lt; b;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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</a:t>
            </a:r>
            <a:r>
              <a:rPr lang="en-US" altLang="zh-CN" sz="2400"/>
              <a:t> a </a:t>
            </a:r>
            <a:r>
              <a:rPr lang="en-US" altLang="zh-CN" sz="2400">
                <a:sym typeface="Symbol" panose="05050102010706020507" pitchFamily="18" charset="2"/>
              </a:rPr>
              <a:t>&gt; b.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3B279F9E-4014-B816-FFB6-8BDA04FAB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500063"/>
            <a:ext cx="7772400" cy="56197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）反身性：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3</a:t>
            </a:r>
            <a:r>
              <a:rPr lang="zh-CN" altLang="en-US" sz="2400" b="1">
                <a:solidFill>
                  <a:srgbClr val="0000FF"/>
                </a:solidFill>
              </a:rPr>
              <a:t>）对称性：</a:t>
            </a:r>
            <a:endParaRPr lang="zh-CN" altLang="en-US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anose="05050102010706020507" pitchFamily="18" charset="2"/>
              </a:rPr>
              <a:t></a:t>
            </a:r>
            <a:r>
              <a:rPr lang="en-US" altLang="zh-CN" sz="2000"/>
              <a:t>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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4</a:t>
            </a:r>
            <a:r>
              <a:rPr lang="zh-CN" altLang="en-US" sz="2400" b="1">
                <a:solidFill>
                  <a:srgbClr val="0000FF"/>
                </a:solidFill>
              </a:rPr>
              <a:t>）互对称性：</a:t>
            </a:r>
            <a:endParaRPr lang="zh-CN" altLang="en-US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anose="05050102010706020507" pitchFamily="18" charset="2"/>
              </a:rPr>
              <a:t></a:t>
            </a:r>
            <a:r>
              <a:rPr lang="en-US" altLang="zh-CN" sz="2000"/>
              <a:t>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>
                <a:sym typeface="Symbol" panose="05050102010706020507" pitchFamily="18" charset="2"/>
              </a:rPr>
              <a:t>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000">
                <a:sym typeface="Symbol" panose="05050102010706020507" pitchFamily="18" charset="2"/>
              </a:rPr>
              <a:t></a:t>
            </a:r>
            <a:r>
              <a:rPr lang="en-US" altLang="zh-CN" sz="2000"/>
              <a:t> 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>
                <a:sym typeface="Symbol" panose="05050102010706020507" pitchFamily="18" charset="2"/>
              </a:rPr>
              <a:t>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zh-CN" altLang="en-US" sz="2400"/>
              <a:t>；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7FD7F80F-C921-B190-DCBE-EAB66A974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2F8444D5-1DCA-4F19-186C-D4971E70B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471613"/>
            <a:ext cx="8229600" cy="4530725"/>
          </a:xfrm>
        </p:spPr>
        <p:txBody>
          <a:bodyPr/>
          <a:lstStyle/>
          <a:p>
            <a:r>
              <a:rPr lang="zh-CN" altLang="en-US"/>
              <a:t>王晓东，</a:t>
            </a:r>
            <a:r>
              <a:rPr lang="zh-CN" altLang="en-US" b="1"/>
              <a:t>计算机算法设计与分析（第</a:t>
            </a:r>
            <a:r>
              <a:rPr lang="en-US" altLang="zh-CN" b="1"/>
              <a:t>5</a:t>
            </a:r>
            <a:r>
              <a:rPr lang="zh-CN" altLang="en-US" b="1"/>
              <a:t>版）</a:t>
            </a:r>
            <a:r>
              <a:rPr lang="en-US" altLang="zh-CN" b="1"/>
              <a:t> </a:t>
            </a:r>
            <a:r>
              <a:rPr lang="zh-CN" altLang="en-US"/>
              <a:t>，电子工业出版社，</a:t>
            </a:r>
            <a:r>
              <a:rPr lang="en-US" altLang="zh-CN"/>
              <a:t>2018</a:t>
            </a:r>
          </a:p>
        </p:txBody>
      </p:sp>
      <p:pic>
        <p:nvPicPr>
          <p:cNvPr id="9220" name="图片 1">
            <a:extLst>
              <a:ext uri="{FF2B5EF4-FFF2-40B4-BE49-F238E27FC236}">
                <a16:creationId xmlns:a16="http://schemas.microsoft.com/office/drawing/2014/main" id="{910B65D3-C3BD-781E-2C2F-B57CAB3F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2278063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91154"/>
            <a:ext cx="226695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FBCDDA89-CD58-E536-C04F-98DD8BF33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714375"/>
            <a:ext cx="7772400" cy="50434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5</a:t>
            </a:r>
            <a:r>
              <a:rPr lang="zh-CN" altLang="en-US" sz="2400" b="1">
                <a:solidFill>
                  <a:srgbClr val="0000FF"/>
                </a:solidFill>
              </a:rPr>
              <a:t>）算术运算：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))+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(max{</a:t>
            </a:r>
            <a:r>
              <a:rPr lang="en-US" altLang="zh-CN" sz="2400" i="1"/>
              <a:t>f</a:t>
            </a:r>
            <a:r>
              <a:rPr lang="en-US" altLang="zh-CN" sz="2400"/>
              <a:t>(n),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)})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))+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(n)+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))*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(n)*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cf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(n)) </a:t>
            </a:r>
            <a:r>
              <a:rPr lang="zh-CN" altLang="en-US" sz="24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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))+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g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(n)) 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10F47663-5F68-1ED7-476B-7986565A1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500063"/>
            <a:ext cx="7929562" cy="57610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规则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))+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 </a:t>
            </a:r>
            <a:r>
              <a:rPr lang="en-US" altLang="zh-CN" sz="2000">
                <a:sym typeface="Symbol" panose="05050102010706020507" pitchFamily="18" charset="2"/>
              </a:rPr>
              <a:t>=</a:t>
            </a:r>
            <a:r>
              <a:rPr lang="en-US" altLang="zh-CN" sz="2000"/>
              <a:t> </a:t>
            </a:r>
            <a:r>
              <a:rPr lang="en-US" altLang="zh-CN" sz="2000" i="1"/>
              <a:t>O</a:t>
            </a:r>
            <a:r>
              <a:rPr lang="en-US" altLang="zh-CN" sz="2000"/>
              <a:t>(max{</a:t>
            </a:r>
            <a:r>
              <a:rPr lang="en-US" altLang="zh-CN" sz="2000" i="1"/>
              <a:t>f</a:t>
            </a:r>
            <a:r>
              <a:rPr lang="en-US" altLang="zh-CN" sz="2000"/>
              <a:t>(n),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)}) </a:t>
            </a:r>
            <a:r>
              <a:rPr lang="zh-CN" altLang="en-US" sz="2000"/>
              <a:t>的</a:t>
            </a:r>
            <a:r>
              <a:rPr lang="zh-CN" altLang="en-US" sz="2000" b="1">
                <a:solidFill>
                  <a:srgbClr val="3907F1"/>
                </a:solidFill>
              </a:rPr>
              <a:t>证明：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对于任意</a:t>
            </a:r>
            <a:r>
              <a:rPr lang="en-US" altLang="zh-CN" sz="2000" i="1"/>
              <a:t>f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en-US" altLang="zh-CN" sz="2000"/>
              <a:t> 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 </a:t>
            </a:r>
            <a:r>
              <a:rPr lang="zh-CN" altLang="en-US" sz="2000"/>
              <a:t>，存在正常数</a:t>
            </a:r>
            <a:r>
              <a:rPr lang="en-US" altLang="zh-CN" sz="2000" i="1"/>
              <a:t>c</a:t>
            </a:r>
            <a:r>
              <a:rPr lang="en-US" altLang="zh-CN" sz="2000" baseline="-25000"/>
              <a:t>1</a:t>
            </a:r>
            <a:r>
              <a:rPr lang="zh-CN" altLang="en-US" sz="2000"/>
              <a:t>和自然数</a:t>
            </a:r>
            <a:r>
              <a:rPr lang="en-US" altLang="zh-CN" sz="2000" i="1"/>
              <a:t>n</a:t>
            </a:r>
            <a:r>
              <a:rPr lang="en-US" altLang="zh-CN" sz="2000" baseline="-25000"/>
              <a:t>1</a:t>
            </a:r>
            <a:r>
              <a:rPr lang="zh-CN" altLang="en-US" sz="2000"/>
              <a:t>，使得对所有</a:t>
            </a:r>
            <a:r>
              <a:rPr lang="en-US" altLang="zh-CN" sz="2000" i="1"/>
              <a:t>n</a:t>
            </a:r>
            <a:r>
              <a:rPr lang="en-US" altLang="zh-CN" sz="2000">
                <a:sym typeface="Symbol" panose="05050102010706020507" pitchFamily="18" charset="2"/>
              </a:rPr>
              <a:t> </a:t>
            </a:r>
            <a:r>
              <a:rPr lang="en-US" altLang="zh-CN" sz="2000" i="1"/>
              <a:t>n</a:t>
            </a:r>
            <a:r>
              <a:rPr lang="en-US" altLang="zh-CN" sz="2000" baseline="-25000"/>
              <a:t>1</a:t>
            </a:r>
            <a:r>
              <a:rPr lang="zh-CN" altLang="en-US" sz="2000"/>
              <a:t>，有</a:t>
            </a:r>
            <a:r>
              <a:rPr lang="en-US" altLang="zh-CN" sz="2000" i="1"/>
              <a:t>f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1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类似地，对于任意</a:t>
            </a:r>
            <a:r>
              <a:rPr lang="en-US" altLang="zh-CN" sz="2000" i="1"/>
              <a:t>g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anose="05050102010706020507" pitchFamily="18" charset="2"/>
              </a:rPr>
              <a:t></a:t>
            </a:r>
            <a:r>
              <a:rPr lang="en-US" altLang="zh-CN" sz="2000"/>
              <a:t> 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 </a:t>
            </a:r>
            <a:r>
              <a:rPr lang="zh-CN" altLang="en-US" sz="2000"/>
              <a:t>，存在正常数</a:t>
            </a:r>
            <a:r>
              <a:rPr lang="en-US" altLang="zh-CN" sz="2000" i="1"/>
              <a:t>c</a:t>
            </a:r>
            <a:r>
              <a:rPr lang="en-US" altLang="zh-CN" sz="2000" baseline="-25000"/>
              <a:t>2</a:t>
            </a:r>
            <a:r>
              <a:rPr lang="zh-CN" altLang="en-US" sz="2000"/>
              <a:t>和自然数</a:t>
            </a:r>
            <a:r>
              <a:rPr lang="en-US" altLang="zh-CN" sz="2000" i="1"/>
              <a:t>n</a:t>
            </a:r>
            <a:r>
              <a:rPr lang="en-US" altLang="zh-CN" sz="2000" baseline="-25000"/>
              <a:t>2</a:t>
            </a:r>
            <a:r>
              <a:rPr lang="zh-CN" altLang="en-US" sz="2000"/>
              <a:t>，使得对所有</a:t>
            </a:r>
            <a:r>
              <a:rPr lang="en-US" altLang="zh-CN" sz="2000" i="1"/>
              <a:t>n</a:t>
            </a:r>
            <a:r>
              <a:rPr lang="en-US" altLang="zh-CN" sz="2000">
                <a:sym typeface="Symbol" panose="05050102010706020507" pitchFamily="18" charset="2"/>
              </a:rPr>
              <a:t> </a:t>
            </a:r>
            <a:r>
              <a:rPr lang="en-US" altLang="zh-CN" sz="2000" i="1"/>
              <a:t>n</a:t>
            </a:r>
            <a:r>
              <a:rPr lang="en-US" altLang="zh-CN" sz="2000" baseline="-25000"/>
              <a:t>2</a:t>
            </a:r>
            <a:r>
              <a:rPr lang="zh-CN" altLang="en-US" sz="2000"/>
              <a:t>，有</a:t>
            </a:r>
            <a:r>
              <a:rPr lang="en-US" altLang="zh-CN" sz="2000" i="1"/>
              <a:t>g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2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令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/>
              <a:t>=max{</a:t>
            </a:r>
            <a:r>
              <a:rPr lang="en-US" altLang="zh-CN" sz="2000" i="1"/>
              <a:t>c</a:t>
            </a:r>
            <a:r>
              <a:rPr lang="en-US" altLang="zh-CN" sz="2000" baseline="-25000"/>
              <a:t>1</a:t>
            </a:r>
            <a:r>
              <a:rPr lang="en-US" altLang="zh-CN" sz="2000"/>
              <a:t>, </a:t>
            </a:r>
            <a:r>
              <a:rPr lang="en-US" altLang="zh-CN" sz="2000" i="1"/>
              <a:t>c</a:t>
            </a:r>
            <a:r>
              <a:rPr lang="en-US" altLang="zh-CN" sz="2000" baseline="-25000"/>
              <a:t>2</a:t>
            </a:r>
            <a:r>
              <a:rPr lang="en-US" altLang="zh-CN" sz="2000"/>
              <a:t>}</a:t>
            </a:r>
            <a:r>
              <a:rPr lang="zh-CN" altLang="en-US" sz="2000"/>
              <a:t>， </a:t>
            </a:r>
            <a:r>
              <a:rPr lang="en-US" altLang="zh-CN" sz="2000" i="1"/>
              <a:t>n</a:t>
            </a:r>
            <a:r>
              <a:rPr lang="en-US" altLang="zh-CN" sz="2000" baseline="-25000"/>
              <a:t>3</a:t>
            </a:r>
            <a:r>
              <a:rPr lang="en-US" altLang="zh-CN" sz="2000"/>
              <a:t> =max{</a:t>
            </a:r>
            <a:r>
              <a:rPr lang="en-US" altLang="zh-CN" sz="2000" i="1"/>
              <a:t>n</a:t>
            </a:r>
            <a:r>
              <a:rPr lang="en-US" altLang="zh-CN" sz="2000" baseline="-25000"/>
              <a:t>1</a:t>
            </a:r>
            <a:r>
              <a:rPr lang="en-US" altLang="zh-CN" sz="2000"/>
              <a:t>, </a:t>
            </a:r>
            <a:r>
              <a:rPr lang="en-US" altLang="zh-CN" sz="2000" i="1"/>
              <a:t>n</a:t>
            </a:r>
            <a:r>
              <a:rPr lang="en-US" altLang="zh-CN" sz="2000" baseline="-25000"/>
              <a:t>2</a:t>
            </a:r>
            <a:r>
              <a:rPr lang="en-US" altLang="zh-CN" sz="2000"/>
              <a:t>}</a:t>
            </a:r>
            <a:r>
              <a:rPr lang="zh-CN" altLang="en-US" sz="2000"/>
              <a:t>，</a:t>
            </a:r>
            <a:r>
              <a:rPr lang="en-US" altLang="zh-CN" sz="2000" i="1"/>
              <a:t>h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)= max{</a:t>
            </a:r>
            <a:r>
              <a:rPr lang="en-US" altLang="zh-CN" sz="2000" i="1"/>
              <a:t>f</a:t>
            </a:r>
            <a:r>
              <a:rPr lang="en-US" altLang="zh-CN" sz="2000"/>
              <a:t>(n),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)} </a:t>
            </a:r>
            <a:r>
              <a:rPr lang="zh-CN" altLang="en-US" sz="200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则对所有的 </a:t>
            </a:r>
            <a:r>
              <a:rPr lang="en-US" altLang="zh-CN" sz="2000" i="1"/>
              <a:t>n </a:t>
            </a:r>
            <a:r>
              <a:rPr lang="en-US" altLang="zh-CN" sz="2000">
                <a:sym typeface="Symbol" panose="05050102010706020507" pitchFamily="18" charset="2"/>
              </a:rPr>
              <a:t> </a:t>
            </a:r>
            <a:r>
              <a:rPr lang="en-US" altLang="zh-CN" sz="2000" i="1"/>
              <a:t>n</a:t>
            </a:r>
            <a:r>
              <a:rPr lang="en-US" altLang="zh-CN" sz="2000" baseline="-25000"/>
              <a:t>3</a:t>
            </a:r>
            <a:r>
              <a:rPr lang="zh-CN" altLang="en-US" sz="2000"/>
              <a:t>，有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i="1"/>
              <a:t>f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+</a:t>
            </a:r>
            <a:r>
              <a:rPr lang="en-US" altLang="zh-CN" sz="2000" i="1"/>
              <a:t>g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1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+ </a:t>
            </a:r>
            <a:r>
              <a:rPr lang="en-US" altLang="zh-CN" sz="2000" i="1"/>
              <a:t>c</a:t>
            </a:r>
            <a:r>
              <a:rPr lang="en-US" altLang="zh-CN" sz="2000" baseline="-25000"/>
              <a:t>2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+ 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)= 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/>
              <a:t>(</a:t>
            </a:r>
            <a:r>
              <a:rPr lang="en-US" altLang="zh-CN" sz="2000" i="1"/>
              <a:t>f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+ 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   </a:t>
            </a:r>
            <a:r>
              <a:rPr lang="en-US" altLang="zh-CN" sz="2000"/>
              <a:t> 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/>
              <a:t>2 max{</a:t>
            </a:r>
            <a:r>
              <a:rPr lang="en-US" altLang="zh-CN" sz="2000" i="1"/>
              <a:t>f</a:t>
            </a:r>
            <a:r>
              <a:rPr lang="en-US" altLang="zh-CN" sz="2000"/>
              <a:t>(n),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)}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/>
              <a:t>    = 2</a:t>
            </a:r>
            <a:r>
              <a:rPr lang="en-US" altLang="zh-CN" sz="2000" i="1"/>
              <a:t>c</a:t>
            </a:r>
            <a:r>
              <a:rPr lang="en-US" altLang="zh-CN" sz="2000" baseline="-25000"/>
              <a:t>3</a:t>
            </a:r>
            <a:r>
              <a:rPr lang="en-US" altLang="zh-CN" sz="2000" i="1"/>
              <a:t>h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</a:t>
            </a:r>
            <a:r>
              <a:rPr lang="en-US" altLang="zh-CN" sz="2000" i="1"/>
              <a:t>O</a:t>
            </a:r>
            <a:r>
              <a:rPr lang="en-US" altLang="zh-CN" sz="2000"/>
              <a:t>(max{</a:t>
            </a:r>
            <a:r>
              <a:rPr lang="en-US" altLang="zh-CN" sz="2000" i="1"/>
              <a:t>f</a:t>
            </a:r>
            <a:r>
              <a:rPr lang="en-US" altLang="zh-CN" sz="2000"/>
              <a:t>(n),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)}) 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22632FAB-E527-9A7A-8B8E-A86074BB9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</a:rPr>
              <a:t>算法分析中常见的复杂性函数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D1F9CDFA-E1BF-F0C9-72E3-A7A7E03B7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1000125"/>
            <a:ext cx="7519987" cy="4483100"/>
          </a:xfrm>
          <a:noFill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95179FC4-3A81-2AD9-26F5-0A02AABA3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</a:rPr>
              <a:t>小规模数据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5564A1B8-DC57-CFA6-653B-8A4BE00F9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43000"/>
            <a:ext cx="6192838" cy="4356100"/>
          </a:xfrm>
          <a:noFill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AF8B5215-157A-3EC8-D2B4-01C27B41D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</a:rPr>
              <a:t>中等规模数据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0F051E9B-81CF-A49F-0FD1-5DDAE1CCE0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0125" y="1285875"/>
            <a:ext cx="6119813" cy="4213225"/>
          </a:xfr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0FEC813D-039E-2E3E-BF86-F26C61F62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</a:rPr>
              <a:t>用</a:t>
            </a:r>
            <a:r>
              <a:rPr lang="en-US" altLang="zh-CN" sz="3200" b="1">
                <a:solidFill>
                  <a:srgbClr val="0000FF"/>
                </a:solidFill>
              </a:rPr>
              <a:t>C++</a:t>
            </a:r>
            <a:r>
              <a:rPr lang="zh-CN" altLang="en-US" sz="3200" b="1">
                <a:solidFill>
                  <a:srgbClr val="0000FF"/>
                </a:solidFill>
              </a:rPr>
              <a:t>描述算法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4003CBD8-E18F-30A9-3737-413E4CFB0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000125"/>
            <a:ext cx="7104062" cy="4708525"/>
          </a:xfr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510945C-A5C8-DB04-6D2E-3C61011C8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分析代码</a:t>
            </a:r>
            <a:endParaRPr lang="en-US" altLang="zh-CN"/>
          </a:p>
        </p:txBody>
      </p:sp>
      <p:sp>
        <p:nvSpPr>
          <p:cNvPr id="440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024F65-6D4A-0CFB-D229-C47C75598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276600" cy="3657600"/>
          </a:xfrm>
        </p:spPr>
        <p:txBody>
          <a:bodyPr/>
          <a:lstStyle/>
          <a:p>
            <a:pPr algn="r">
              <a:buFont typeface="Wingdings" panose="05000000000000000000" pitchFamily="2" charset="2"/>
              <a:buNone/>
            </a:pPr>
            <a:r>
              <a:rPr lang="en-US" altLang="zh-CN"/>
              <a:t>C++ </a:t>
            </a:r>
            <a:r>
              <a:rPr lang="zh-CN" altLang="en-US"/>
              <a:t>操作</a:t>
            </a:r>
            <a:endParaRPr lang="en-US" altLang="zh-CN"/>
          </a:p>
          <a:p>
            <a:pPr algn="r">
              <a:buFont typeface="Wingdings" panose="05000000000000000000" pitchFamily="2" charset="2"/>
              <a:buNone/>
            </a:pPr>
            <a:r>
              <a:rPr lang="zh-CN" altLang="en-US"/>
              <a:t>顺序语句</a:t>
            </a:r>
            <a:endParaRPr lang="en-US" altLang="zh-CN"/>
          </a:p>
          <a:p>
            <a:pPr algn="r">
              <a:buFont typeface="Wingdings" panose="05000000000000000000" pitchFamily="2" charset="2"/>
              <a:buNone/>
            </a:pPr>
            <a:r>
              <a:rPr lang="zh-CN" altLang="en-US"/>
              <a:t>条件语句</a:t>
            </a:r>
            <a:endParaRPr lang="en-US" altLang="zh-CN"/>
          </a:p>
          <a:p>
            <a:pPr algn="r">
              <a:buFont typeface="Wingdings" panose="05000000000000000000" pitchFamily="2" charset="2"/>
              <a:buNone/>
            </a:pPr>
            <a:r>
              <a:rPr lang="zh-CN" altLang="en-US"/>
              <a:t>循环</a:t>
            </a:r>
            <a:endParaRPr lang="en-US" altLang="zh-CN"/>
          </a:p>
          <a:p>
            <a:pPr algn="r">
              <a:buFont typeface="Wingdings" panose="05000000000000000000" pitchFamily="2" charset="2"/>
              <a:buNone/>
            </a:pPr>
            <a:r>
              <a:rPr lang="zh-CN" altLang="en-US"/>
              <a:t>函数调用</a:t>
            </a:r>
            <a:endParaRPr lang="en-US" altLang="zh-CN"/>
          </a:p>
          <a:p>
            <a:pPr algn="r">
              <a:buFont typeface="Wingdings" panose="05000000000000000000" pitchFamily="2" charset="2"/>
              <a:buNone/>
            </a:pPr>
            <a:r>
              <a:rPr lang="zh-CN" altLang="en-US"/>
              <a:t>递归函数</a:t>
            </a:r>
            <a:endParaRPr lang="en-US" altLang="zh-CN"/>
          </a:p>
        </p:txBody>
      </p:sp>
      <p:sp>
        <p:nvSpPr>
          <p:cNvPr id="44036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B9B03E5-3FFE-57DF-078B-94FBF690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38313"/>
            <a:ext cx="4114800" cy="327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常数时间</a:t>
            </a:r>
            <a:endParaRPr lang="en-US" altLang="zh-CN" sz="28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语句时间和</a:t>
            </a:r>
            <a:endParaRPr lang="en-US" altLang="zh-CN" sz="28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较大分支</a:t>
            </a:r>
            <a:r>
              <a:rPr lang="en-US" altLang="zh-CN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条件测试</a:t>
            </a:r>
            <a:endParaRPr lang="en-US" altLang="zh-CN" sz="28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迭代和</a:t>
            </a:r>
            <a:endParaRPr lang="en-US" altLang="zh-CN" sz="28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函数体代价</a:t>
            </a:r>
            <a:endParaRPr lang="en-US" altLang="zh-CN" sz="28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求解递归方程</a:t>
            </a:r>
            <a:endParaRPr lang="en-US" altLang="zh-CN" sz="28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FCBEE29-B0BC-217A-D5FA-65FA3A65B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嵌套循环</a:t>
            </a:r>
            <a:endParaRPr lang="en-US" altLang="zh-CN"/>
          </a:p>
        </p:txBody>
      </p:sp>
      <p:graphicFrame>
        <p:nvGraphicFramePr>
          <p:cNvPr id="46083" name="Object 4">
            <a:extLst>
              <a:ext uri="{FF2B5EF4-FFF2-40B4-BE49-F238E27FC236}">
                <a16:creationId xmlns:a16="http://schemas.microsoft.com/office/drawing/2014/main" id="{9AA93F59-C42C-20D5-166D-839D5E024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657600"/>
          <a:ext cx="5334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431800" progId="Equation.3">
                  <p:embed/>
                </p:oleObj>
              </mc:Choice>
              <mc:Fallback>
                <p:oleObj name="Equation" r:id="rId2" imgW="1485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5334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6">
            <a:extLst>
              <a:ext uri="{FF2B5EF4-FFF2-40B4-BE49-F238E27FC236}">
                <a16:creationId xmlns:a16="http://schemas.microsoft.com/office/drawing/2014/main" id="{DC73EF13-F8EA-0E99-B985-C099680C7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3276600" cy="12192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i = 1 to n do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j = 1 to n do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sum = sum + 1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9802E73-69CF-79FA-AD5C-3547801C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3276600" cy="12192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i = 1 to n do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j = 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 n do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sum = sum + 1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47107" name="Object 13">
            <a:extLst>
              <a:ext uri="{FF2B5EF4-FFF2-40B4-BE49-F238E27FC236}">
                <a16:creationId xmlns:a16="http://schemas.microsoft.com/office/drawing/2014/main" id="{1350AA38-32D9-FBEB-3838-09D0859FC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429000"/>
          <a:ext cx="56959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444500" progId="Equation.3">
                  <p:embed/>
                </p:oleObj>
              </mc:Choice>
              <mc:Fallback>
                <p:oleObj name="Equation" r:id="rId2" imgW="28575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56959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4">
            <a:extLst>
              <a:ext uri="{FF2B5EF4-FFF2-40B4-BE49-F238E27FC236}">
                <a16:creationId xmlns:a16="http://schemas.microsoft.com/office/drawing/2014/main" id="{7639954F-3B31-5FE5-D740-10487CAB22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648200"/>
          <a:ext cx="4876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5729" imgH="393529" progId="Equation.3">
                  <p:embed/>
                </p:oleObj>
              </mc:Choice>
              <mc:Fallback>
                <p:oleObj name="Equation" r:id="rId4" imgW="2005729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4876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标题 1">
            <a:extLst>
              <a:ext uri="{FF2B5EF4-FFF2-40B4-BE49-F238E27FC236}">
                <a16:creationId xmlns:a16="http://schemas.microsoft.com/office/drawing/2014/main" id="{7A85099F-1BF2-9360-D996-381DBC786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A77C6E6-A9A0-69BB-5C66-A9805CB38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递归（</a:t>
            </a:r>
            <a:r>
              <a:rPr lang="en-US" altLang="zh-CN"/>
              <a:t>Recursion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81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A0A3C7-32C1-DF4A-C4D0-548D34FA5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075612" cy="4419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tabLst>
                <a:tab pos="1489075" algn="l"/>
                <a:tab pos="2228850" algn="l"/>
              </a:tabLst>
            </a:pPr>
            <a:r>
              <a:rPr lang="zh-CN" altLang="en-US"/>
              <a:t>递归过程一般可以通过解递归方程进行分析</a:t>
            </a:r>
            <a:endParaRPr lang="en-US" altLang="zh-CN"/>
          </a:p>
          <a:p>
            <a:pPr>
              <a:lnSpc>
                <a:spcPct val="90000"/>
              </a:lnSpc>
              <a:buClr>
                <a:schemeClr val="tx1"/>
              </a:buClr>
              <a:tabLst>
                <a:tab pos="1489075" algn="l"/>
                <a:tab pos="2228850" algn="l"/>
              </a:tabLst>
            </a:pPr>
            <a:r>
              <a:rPr lang="zh-CN" altLang="en-US"/>
              <a:t>基本形式</a:t>
            </a:r>
            <a:r>
              <a:rPr lang="en-US" altLang="zh-CN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489075" algn="l"/>
                <a:tab pos="2228850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T(n)  = 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489075" algn="l"/>
                <a:tab pos="2228850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en-US" altLang="zh-CN" i="1">
                <a:latin typeface="Times New Roman" panose="02020603050405020304" pitchFamily="18" charset="0"/>
              </a:rPr>
              <a:t>base case</a:t>
            </a:r>
            <a:r>
              <a:rPr lang="en-US" altLang="zh-CN">
                <a:latin typeface="Times New Roman" panose="02020603050405020304" pitchFamily="18" charset="0"/>
              </a:rPr>
              <a:t>: some constant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489075" algn="l"/>
                <a:tab pos="2228850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en-US" altLang="zh-CN" i="1">
                <a:latin typeface="Times New Roman" panose="02020603050405020304" pitchFamily="18" charset="0"/>
              </a:rPr>
              <a:t>recursive case</a:t>
            </a:r>
            <a:r>
              <a:rPr lang="en-US" altLang="zh-CN">
                <a:latin typeface="Times New Roman" panose="02020603050405020304" pitchFamily="18" charset="0"/>
              </a:rPr>
              <a:t>: T(subproblems) + T(combine)</a:t>
            </a:r>
          </a:p>
          <a:p>
            <a:pPr>
              <a:lnSpc>
                <a:spcPct val="90000"/>
              </a:lnSpc>
              <a:buClr>
                <a:schemeClr val="tx1"/>
              </a:buClr>
              <a:tabLst>
                <a:tab pos="1489075" algn="l"/>
                <a:tab pos="2228850" algn="l"/>
              </a:tabLst>
            </a:pPr>
            <a:r>
              <a:rPr lang="zh-CN" altLang="en-US"/>
              <a:t>结果依赖于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1"/>
              </a:buClr>
              <a:tabLst>
                <a:tab pos="1489075" algn="l"/>
                <a:tab pos="2228850" algn="l"/>
              </a:tabLst>
            </a:pPr>
            <a:r>
              <a:rPr lang="zh-CN" altLang="en-US"/>
              <a:t>子问题的个数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1"/>
              </a:buClr>
              <a:tabLst>
                <a:tab pos="1489075" algn="l"/>
                <a:tab pos="2228850" algn="l"/>
              </a:tabLst>
            </a:pPr>
            <a:r>
              <a:rPr lang="zh-CN" altLang="en-US"/>
              <a:t>子问题的规模</a:t>
            </a:r>
            <a:endParaRPr lang="en-US" altLang="zh-CN"/>
          </a:p>
          <a:p>
            <a:pPr lvl="1">
              <a:lnSpc>
                <a:spcPct val="90000"/>
              </a:lnSpc>
              <a:buClr>
                <a:schemeClr val="tx1"/>
              </a:buClr>
              <a:tabLst>
                <a:tab pos="1489075" algn="l"/>
                <a:tab pos="2228850" algn="l"/>
              </a:tabLst>
            </a:pPr>
            <a:r>
              <a:rPr lang="zh-CN" altLang="en-US"/>
              <a:t>子问题的解如何合并形成整个问题的解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0863816-2505-E9AE-6D7B-3A743EB6A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参考教材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CE9DD0F9-AC74-9AC4-4AC8-B771DCF5E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13" y="1268413"/>
            <a:ext cx="8229600" cy="4530725"/>
          </a:xfrm>
        </p:spPr>
        <p:txBody>
          <a:bodyPr/>
          <a:lstStyle/>
          <a:p>
            <a:r>
              <a:rPr lang="en-US" altLang="zh-CN"/>
              <a:t>Thomas H. Cormen,Charles E. Leiserson, Ronald L. Rivest, Clifford Stein</a:t>
            </a:r>
            <a:r>
              <a:rPr lang="zh-CN" altLang="en-US"/>
              <a:t>，</a:t>
            </a:r>
            <a:r>
              <a:rPr lang="en-US" altLang="zh-CN"/>
              <a:t>Introduction to Algorithms</a:t>
            </a:r>
            <a:r>
              <a:rPr lang="zh-CN" altLang="en-US"/>
              <a:t>，</a:t>
            </a:r>
            <a:r>
              <a:rPr lang="en-US" altLang="zh-CN"/>
              <a:t>Third Edition</a:t>
            </a:r>
            <a:r>
              <a:rPr lang="zh-CN" altLang="en-US"/>
              <a:t>，</a:t>
            </a:r>
            <a:r>
              <a:rPr lang="en-US" altLang="zh-CN"/>
              <a:t>The MIT Press </a:t>
            </a: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37C2F7B8-C42E-7E2C-0B67-A674950A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C24ECAF-52E5-40F9-94D1-00E93CFC8C15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pic>
        <p:nvPicPr>
          <p:cNvPr id="10245" name="图片 4">
            <a:extLst>
              <a:ext uri="{FF2B5EF4-FFF2-40B4-BE49-F238E27FC236}">
                <a16:creationId xmlns:a16="http://schemas.microsoft.com/office/drawing/2014/main" id="{7DF5FEC9-9D99-EB90-CF40-E52C529E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724150"/>
            <a:ext cx="24955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1">
            <a:extLst>
              <a:ext uri="{FF2B5EF4-FFF2-40B4-BE49-F238E27FC236}">
                <a16:creationId xmlns:a16="http://schemas.microsoft.com/office/drawing/2014/main" id="{6436DC38-6211-9832-D6A9-6AB9E1D05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4325"/>
            <a:ext cx="262096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51BAFB5-3660-1FDF-4D21-04CEB1BAE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zh-CN" altLang="en-US"/>
              <a:t>二分查找</a:t>
            </a:r>
            <a:endParaRPr lang="en-US" altLang="zh-CN"/>
          </a:p>
        </p:txBody>
      </p:sp>
      <p:sp>
        <p:nvSpPr>
          <p:cNvPr id="501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D4177D-0B75-AE5B-CBC8-EBFA233C1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5757863" cy="1008062"/>
          </a:xfrm>
          <a:solidFill>
            <a:schemeClr val="accent2">
              <a:alpha val="50195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941513" algn="l"/>
              </a:tabLst>
            </a:pPr>
            <a:r>
              <a:rPr lang="en-US" altLang="zh-CN" sz="2800" b="1">
                <a:latin typeface="Courier New" panose="02070309020205020404" pitchFamily="49" charset="0"/>
              </a:rPr>
              <a:t>BinarySearch(A, x)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941513" algn="l"/>
              </a:tabLst>
            </a:pPr>
            <a:r>
              <a:rPr lang="en-US" altLang="zh-CN" sz="2800" b="1">
                <a:latin typeface="Courier New" panose="02070309020205020404" pitchFamily="49" charset="0"/>
              </a:rPr>
              <a:t>  </a:t>
            </a:r>
            <a:r>
              <a:rPr lang="zh-CN" altLang="en-US" sz="2800" b="1">
                <a:latin typeface="Courier New" panose="02070309020205020404" pitchFamily="49" charset="0"/>
              </a:rPr>
              <a:t>在有序数组</a:t>
            </a:r>
            <a:r>
              <a:rPr lang="en-US" altLang="zh-CN" sz="2800" b="1">
                <a:latin typeface="Courier New" panose="02070309020205020404" pitchFamily="49" charset="0"/>
              </a:rPr>
              <a:t>A</a:t>
            </a:r>
            <a:r>
              <a:rPr lang="zh-CN" altLang="en-US" sz="2800" b="1">
                <a:latin typeface="Courier New" panose="02070309020205020404" pitchFamily="49" charset="0"/>
              </a:rPr>
              <a:t>中查询</a:t>
            </a:r>
            <a:r>
              <a:rPr lang="en-US" altLang="zh-CN" sz="28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611BBE84-6138-8B02-B9BA-15180A0C6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子问题规模是原来的一半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Text Box 18">
            <a:extLst>
              <a:ext uri="{FF2B5EF4-FFF2-40B4-BE49-F238E27FC236}">
                <a16:creationId xmlns:a16="http://schemas.microsoft.com/office/drawing/2014/main" id="{008684DB-CBC0-7DDF-94D1-4F22100F4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0182" name="Text Box 19">
            <a:extLst>
              <a:ext uri="{FF2B5EF4-FFF2-40B4-BE49-F238E27FC236}">
                <a16:creationId xmlns:a16="http://schemas.microsoft.com/office/drawing/2014/main" id="{53DB4BA9-7FD9-2382-22C5-DD5BF19D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50183" name="Text Box 20">
            <a:extLst>
              <a:ext uri="{FF2B5EF4-FFF2-40B4-BE49-F238E27FC236}">
                <a16:creationId xmlns:a16="http://schemas.microsoft.com/office/drawing/2014/main" id="{420C71B4-14B0-024D-E6FC-DD81491C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50184" name="Text Box 21">
            <a:extLst>
              <a:ext uri="{FF2B5EF4-FFF2-40B4-BE49-F238E27FC236}">
                <a16:creationId xmlns:a16="http://schemas.microsoft.com/office/drawing/2014/main" id="{76777CBD-5D0E-47E7-8F54-9E877807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50185" name="Text Box 22">
            <a:extLst>
              <a:ext uri="{FF2B5EF4-FFF2-40B4-BE49-F238E27FC236}">
                <a16:creationId xmlns:a16="http://schemas.microsoft.com/office/drawing/2014/main" id="{89EA81CC-5856-5C40-DCAC-012AF608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</a:p>
        </p:txBody>
      </p:sp>
      <p:sp>
        <p:nvSpPr>
          <p:cNvPr id="50186" name="Text Box 23">
            <a:extLst>
              <a:ext uri="{FF2B5EF4-FFF2-40B4-BE49-F238E27FC236}">
                <a16:creationId xmlns:a16="http://schemas.microsoft.com/office/drawing/2014/main" id="{0BA09385-0064-AD20-6311-44CBD276B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83</a:t>
            </a:r>
          </a:p>
        </p:txBody>
      </p:sp>
      <p:sp>
        <p:nvSpPr>
          <p:cNvPr id="50187" name="Text Box 24">
            <a:extLst>
              <a:ext uri="{FF2B5EF4-FFF2-40B4-BE49-F238E27FC236}">
                <a16:creationId xmlns:a16="http://schemas.microsoft.com/office/drawing/2014/main" id="{5C37A840-B473-BF7E-A98E-A9255E70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50188" name="Text Box 25">
            <a:extLst>
              <a:ext uri="{FF2B5EF4-FFF2-40B4-BE49-F238E27FC236}">
                <a16:creationId xmlns:a16="http://schemas.microsoft.com/office/drawing/2014/main" id="{D1101EF0-E87C-3976-928D-74D382BE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50189" name="Text Box 26">
            <a:extLst>
              <a:ext uri="{FF2B5EF4-FFF2-40B4-BE49-F238E27FC236}">
                <a16:creationId xmlns:a16="http://schemas.microsoft.com/office/drawing/2014/main" id="{0F4EFC04-65F0-88CB-EC63-5809DE3F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97</a:t>
            </a:r>
          </a:p>
        </p:txBody>
      </p:sp>
      <p:sp>
        <p:nvSpPr>
          <p:cNvPr id="50190" name="Text Box 27">
            <a:extLst>
              <a:ext uri="{FF2B5EF4-FFF2-40B4-BE49-F238E27FC236}">
                <a16:creationId xmlns:a16="http://schemas.microsoft.com/office/drawing/2014/main" id="{ECD99477-E398-196B-C2E8-7CFBA8252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45720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</a:p>
        </p:txBody>
      </p:sp>
      <p:sp>
        <p:nvSpPr>
          <p:cNvPr id="50191" name="Text Box 28">
            <a:extLst>
              <a:ext uri="{FF2B5EF4-FFF2-40B4-BE49-F238E27FC236}">
                <a16:creationId xmlns:a16="http://schemas.microsoft.com/office/drawing/2014/main" id="{473D32BB-621E-7A4E-868D-25FA3D96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10200" cy="1176338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T(1)  </a:t>
            </a:r>
            <a:r>
              <a:rPr lang="en-US" altLang="zh-CN" sz="32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>
              <a:spcBef>
                <a:spcPct val="20000"/>
              </a:spcBef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T(n)  </a:t>
            </a:r>
            <a:r>
              <a:rPr lang="en-US" altLang="zh-CN" sz="32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T(n/2) + c    for n&gt;1</a:t>
            </a:r>
            <a:endParaRPr lang="en-US" altLang="zh-CN" sz="3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92" name="Text Box 29">
            <a:extLst>
              <a:ext uri="{FF2B5EF4-FFF2-40B4-BE49-F238E27FC236}">
                <a16:creationId xmlns:a16="http://schemas.microsoft.com/office/drawing/2014/main" id="{9EEC2060-7542-DBB8-8C29-A1612F63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862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方程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5B95452-74F0-E7B8-46E5-A8B2493A7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二分查找</a:t>
            </a:r>
            <a:endParaRPr lang="en-US" altLang="zh-CN"/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D496F45C-DC73-AA04-6B5F-5A91A799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59125"/>
            <a:ext cx="5410200" cy="2678113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T(n/2) + c</a:t>
            </a:r>
            <a:b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T(n/4) + c + c</a:t>
            </a:r>
            <a:b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T(n/8) + c + c + c</a:t>
            </a:r>
            <a:b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T(n/2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+ kc</a:t>
            </a:r>
            <a:b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T(1) + c log n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 = log n</a:t>
            </a:r>
            <a:b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+ c log n     =    O(log n)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57FE0F8F-C624-9EA8-DA26-FF5FDFC8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98625"/>
            <a:ext cx="5410200" cy="89535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T(1)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T(n)  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T(n/2) + c    for n&gt;1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4660FB16-FCB1-B699-175F-BF9E6BB3C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89038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方程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8AFD4C65-95FC-F935-4A61-6A6C93227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2668588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求解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35AE638-FCCC-129B-CD8C-2F567C601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</a:rPr>
              <a:t>算法分析方法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D0C8FDB-F459-693F-D2D2-1EE5F65CC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071563"/>
            <a:ext cx="8229600" cy="45307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3907F1"/>
                </a:solidFill>
              </a:rPr>
              <a:t>例：顺序搜索算法</a:t>
            </a:r>
          </a:p>
        </p:txBody>
      </p:sp>
      <p:sp>
        <p:nvSpPr>
          <p:cNvPr id="53252" name="AutoShape 4">
            <a:extLst>
              <a:ext uri="{FF2B5EF4-FFF2-40B4-BE49-F238E27FC236}">
                <a16:creationId xmlns:a16="http://schemas.microsoft.com/office/drawing/2014/main" id="{AAC05BA2-5222-BFB9-C9EE-13A02906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000250"/>
            <a:ext cx="5113337" cy="3286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</a:rPr>
              <a:t>template&lt;class Type&gt;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</a:rPr>
              <a:t>int seqSearch(Type *a, int n, Type k)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</a:rPr>
              <a:t>     for(int i=0;i&lt;n;i++)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</a:rPr>
              <a:t>	  if (a[i]==k) return i;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</a:rPr>
              <a:t>     return -1;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000"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629A1647-0279-033A-31D3-9151B4979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571500"/>
            <a:ext cx="8058150" cy="32400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 i="1"/>
              <a:t>T</a:t>
            </a:r>
            <a:r>
              <a:rPr lang="en-US" altLang="zh-CN" sz="2000" baseline="-25000"/>
              <a:t>max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max{ </a:t>
            </a:r>
            <a:r>
              <a:rPr lang="en-US" altLang="zh-CN" sz="2000" i="1"/>
              <a:t>T</a:t>
            </a:r>
            <a:r>
              <a:rPr lang="en-US" altLang="zh-CN" sz="2000"/>
              <a:t>(I) | size(I)=</a:t>
            </a:r>
            <a:r>
              <a:rPr lang="en-US" altLang="zh-CN" sz="2000" i="1"/>
              <a:t>n </a:t>
            </a:r>
            <a:r>
              <a:rPr lang="en-US" altLang="zh-CN" sz="2000"/>
              <a:t>}=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 i="1"/>
              <a:t>T</a:t>
            </a:r>
            <a:r>
              <a:rPr lang="en-US" altLang="zh-CN" sz="2000" baseline="-25000"/>
              <a:t>min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= min{ </a:t>
            </a:r>
            <a:r>
              <a:rPr lang="en-US" altLang="zh-CN" sz="2000" i="1"/>
              <a:t>T</a:t>
            </a:r>
            <a:r>
              <a:rPr lang="en-US" altLang="zh-CN" sz="2000"/>
              <a:t>(I) | size(I)=</a:t>
            </a:r>
            <a:r>
              <a:rPr lang="en-US" altLang="zh-CN" sz="2000" i="1"/>
              <a:t>n </a:t>
            </a:r>
            <a:r>
              <a:rPr lang="en-US" altLang="zh-CN" sz="2000"/>
              <a:t>}=</a:t>
            </a:r>
            <a:r>
              <a:rPr lang="en-US" altLang="zh-CN" sz="2000" i="1"/>
              <a:t>O</a:t>
            </a:r>
            <a:r>
              <a:rPr lang="en-US" altLang="zh-CN" sz="2000"/>
              <a:t>(1)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）在平均情况下，假设：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</a:t>
            </a:r>
            <a:r>
              <a:rPr lang="en-US" altLang="zh-CN" sz="2000"/>
              <a:t>(a) </a:t>
            </a:r>
            <a:r>
              <a:rPr lang="zh-CN" altLang="en-US" sz="2000"/>
              <a:t>搜索成功的概率为</a:t>
            </a:r>
            <a:r>
              <a:rPr lang="en-US" altLang="zh-CN" sz="2000" i="1"/>
              <a:t>p </a:t>
            </a:r>
            <a:r>
              <a:rPr lang="en-US" altLang="zh-CN" sz="2000"/>
              <a:t>( 0 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/>
              <a:t> </a:t>
            </a:r>
            <a:r>
              <a:rPr lang="en-US" altLang="zh-CN" sz="2000" i="1"/>
              <a:t>p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/>
              <a:t> 1 )</a:t>
            </a:r>
            <a:r>
              <a:rPr lang="zh-CN" altLang="en-US" sz="200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</a:t>
            </a:r>
            <a:r>
              <a:rPr lang="en-US" altLang="zh-CN" sz="2000"/>
              <a:t>(b) </a:t>
            </a:r>
            <a:r>
              <a:rPr lang="zh-CN" altLang="en-US" sz="2000"/>
              <a:t>在数组的每个位置</a:t>
            </a:r>
            <a:r>
              <a:rPr lang="en-US" altLang="zh-CN" sz="2000" i="1"/>
              <a:t>i </a:t>
            </a:r>
            <a:r>
              <a:rPr lang="en-US" altLang="zh-CN" sz="2000"/>
              <a:t>( 0 </a:t>
            </a:r>
            <a:r>
              <a:rPr lang="en-US" altLang="zh-CN" sz="2000">
                <a:sym typeface="Symbol" panose="05050102010706020507" pitchFamily="18" charset="2"/>
              </a:rPr>
              <a:t> </a:t>
            </a:r>
            <a:r>
              <a:rPr lang="en-US" altLang="zh-CN" sz="2000" i="1"/>
              <a:t>i </a:t>
            </a:r>
            <a:r>
              <a:rPr lang="en-US" altLang="zh-CN" sz="2000"/>
              <a:t>&lt; </a:t>
            </a:r>
            <a:r>
              <a:rPr lang="en-US" altLang="zh-CN" sz="2000" i="1"/>
              <a:t>n </a:t>
            </a:r>
            <a:r>
              <a:rPr lang="en-US" altLang="zh-CN" sz="2000"/>
              <a:t>)</a:t>
            </a:r>
            <a:r>
              <a:rPr lang="zh-CN" altLang="en-US" sz="2000"/>
              <a:t>搜索成功的概率相同，均为 </a:t>
            </a:r>
            <a:r>
              <a:rPr lang="en-US" altLang="zh-CN" sz="2000" i="1"/>
              <a:t>p</a:t>
            </a:r>
            <a:r>
              <a:rPr lang="en-US" altLang="zh-CN" sz="2000"/>
              <a:t>/</a:t>
            </a:r>
            <a:r>
              <a:rPr lang="en-US" altLang="zh-CN" sz="2000" i="1"/>
              <a:t>n</a:t>
            </a:r>
            <a:r>
              <a:rPr lang="zh-CN" altLang="en-US" sz="2000"/>
              <a:t>。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FB24482C-112C-6587-A5DE-30CC34AC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54276" name="Object 2">
            <a:extLst>
              <a:ext uri="{FF2B5EF4-FFF2-40B4-BE49-F238E27FC236}">
                <a16:creationId xmlns:a16="http://schemas.microsoft.com/office/drawing/2014/main" id="{F288BB90-DC5A-8509-37AC-AAD3B8F682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3270250"/>
          <a:ext cx="31686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73200" imgH="355600" progId="Equation.3">
                  <p:embed/>
                </p:oleObj>
              </mc:Choice>
              <mc:Fallback>
                <p:oleObj name="公式" r:id="rId2" imgW="1473200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270250"/>
                        <a:ext cx="31686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7">
            <a:extLst>
              <a:ext uri="{FF2B5EF4-FFF2-40B4-BE49-F238E27FC236}">
                <a16:creationId xmlns:a16="http://schemas.microsoft.com/office/drawing/2014/main" id="{19420252-A9CD-1549-045E-15A5B590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54278" name="Object 3">
            <a:extLst>
              <a:ext uri="{FF2B5EF4-FFF2-40B4-BE49-F238E27FC236}">
                <a16:creationId xmlns:a16="http://schemas.microsoft.com/office/drawing/2014/main" id="{E6723620-68F8-6E38-455F-B5540E074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4133850"/>
          <a:ext cx="56880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19400" imgH="431800" progId="Equation.3">
                  <p:embed/>
                </p:oleObj>
              </mc:Choice>
              <mc:Fallback>
                <p:oleObj name="公式" r:id="rId4" imgW="2819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33850"/>
                        <a:ext cx="56880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9">
            <a:extLst>
              <a:ext uri="{FF2B5EF4-FFF2-40B4-BE49-F238E27FC236}">
                <a16:creationId xmlns:a16="http://schemas.microsoft.com/office/drawing/2014/main" id="{8912C142-382C-8ABF-0BA4-011A510C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54280" name="Object 4">
            <a:extLst>
              <a:ext uri="{FF2B5EF4-FFF2-40B4-BE49-F238E27FC236}">
                <a16:creationId xmlns:a16="http://schemas.microsoft.com/office/drawing/2014/main" id="{57B35C9A-5D87-E0FC-DBC0-69A6089E4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5143500"/>
          <a:ext cx="50403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38400" imgH="431800" progId="Equation.3">
                  <p:embed/>
                </p:oleObj>
              </mc:Choice>
              <mc:Fallback>
                <p:oleObj name="公式" r:id="rId6" imgW="2438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143500"/>
                        <a:ext cx="50403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EFB7FDC-D2BC-23EB-49C8-51009F8E6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olidFill>
                  <a:srgbClr val="3907F1"/>
                </a:solidFill>
              </a:rPr>
              <a:t>算法分析的基本法则</a:t>
            </a:r>
            <a:endParaRPr lang="zh-CN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B84A927-954F-8D12-4184-2EB84A56D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1071563"/>
            <a:ext cx="7772400" cy="48244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3907F1"/>
                </a:solidFill>
              </a:rPr>
              <a:t>非递归算法：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for / while </a:t>
            </a:r>
            <a:r>
              <a:rPr lang="zh-CN" altLang="en-US" sz="2000"/>
              <a:t>循环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循环体内计算时间*循环次数；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）嵌套循环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循环体内计算时间*所有循环次数；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）顺序语句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各语句计算时间相加；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</a:t>
            </a:r>
            <a:r>
              <a:rPr lang="en-US" altLang="zh-CN" sz="2000"/>
              <a:t>if-else</a:t>
            </a:r>
            <a:r>
              <a:rPr lang="zh-CN" altLang="en-US" sz="2000"/>
              <a:t>语句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if</a:t>
            </a:r>
            <a:r>
              <a:rPr lang="zh-CN" altLang="en-US" sz="2000"/>
              <a:t>语句计算时间和</a:t>
            </a:r>
            <a:r>
              <a:rPr lang="en-US" altLang="zh-CN" sz="2000"/>
              <a:t>else</a:t>
            </a:r>
            <a:r>
              <a:rPr lang="zh-CN" altLang="en-US" sz="2000"/>
              <a:t>语句计算时间的较大者。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7BE5D76-A895-36B3-9FC6-E8F3EA2EF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</a:rPr>
              <a:t>最优算法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DF648A5-2DD9-9551-604F-CC71A0B74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464550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问题的计算时间下界为</a:t>
            </a:r>
            <a:r>
              <a:rPr lang="zh-CN" altLang="en-US" sz="2800" dirty="0">
                <a:sym typeface="Symbol" panose="05050102010706020507" pitchFamily="18" charset="2"/>
              </a:rPr>
              <a:t></a:t>
            </a:r>
            <a:r>
              <a:rPr lang="en-US" altLang="zh-CN" sz="2800" dirty="0"/>
              <a:t>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</a:t>
            </a:r>
            <a:r>
              <a:rPr lang="zh-CN" altLang="en-US" sz="2800" dirty="0"/>
              <a:t>，则计算时间复杂性为</a:t>
            </a:r>
            <a:r>
              <a:rPr lang="en-US" altLang="zh-CN" sz="2800" dirty="0"/>
              <a:t>O(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))</a:t>
            </a:r>
            <a:r>
              <a:rPr lang="zh-CN" altLang="en-US" sz="2800" dirty="0"/>
              <a:t>的算法是最优算法。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例如，基于数值比较的排序问题的计算时间下界为</a:t>
            </a:r>
            <a:r>
              <a:rPr lang="zh-CN" altLang="en-US" sz="2800" dirty="0">
                <a:sym typeface="Symbol" panose="05050102010706020507" pitchFamily="18" charset="2"/>
              </a:rPr>
              <a:t>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log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，计算时间复杂性为</a:t>
            </a:r>
            <a:r>
              <a:rPr lang="en-US" altLang="zh-CN" sz="2800" i="1" dirty="0">
                <a:sym typeface="Symbol" panose="05050102010706020507" pitchFamily="18" charset="2"/>
              </a:rPr>
              <a:t>O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log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的排序算法是最优算法。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堆排序算法是最优算法。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26997413-D9E1-EAD1-0C60-B5F900F90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完全性理论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679E3F2D-04D4-F903-C619-4B5ED482B1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多项式时间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在计算复杂度理论中，指的是一个问题的计算时间不大于问题规模</a:t>
            </a:r>
            <a:r>
              <a:rPr lang="en-US" altLang="zh-CN" dirty="0"/>
              <a:t>n</a:t>
            </a:r>
            <a:r>
              <a:rPr lang="zh-CN" altLang="en-US" dirty="0"/>
              <a:t>的多项式倍数。即多项式时间就是指时间复杂度是个多项式。程序运行的时间随着数据规模</a:t>
            </a:r>
            <a:r>
              <a:rPr lang="en-US" altLang="zh-CN" dirty="0"/>
              <a:t>n</a:t>
            </a:r>
            <a:r>
              <a:rPr lang="zh-CN" altLang="en-US" dirty="0"/>
              <a:t>变化的函数为</a:t>
            </a:r>
            <a:r>
              <a:rPr lang="en-US" altLang="zh-CN" dirty="0"/>
              <a:t>f(n)</a:t>
            </a:r>
            <a:r>
              <a:rPr lang="zh-CN" altLang="en-US" dirty="0"/>
              <a:t>，</a:t>
            </a:r>
            <a:r>
              <a:rPr lang="en-US" altLang="zh-CN" dirty="0"/>
              <a:t>f(n)</a:t>
            </a:r>
            <a:r>
              <a:rPr lang="zh-CN" altLang="en-US" dirty="0"/>
              <a:t>是个多项式函数，那么就可以说是控制在多项式之内。</a:t>
            </a:r>
            <a:endParaRPr lang="en-US" altLang="zh-CN" dirty="0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2F57CF1A-5B1B-3C61-8A7A-D6D41A9D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8D9A466-643A-4D6D-89BF-6C536610B7A5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46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EB90E904-3D2D-9E43-92E0-2B3A3EDB9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NP</a:t>
            </a:r>
            <a:r>
              <a:rPr lang="zh-CN" altLang="en-US"/>
              <a:t>完全性理论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D4C05-4845-79CE-F9BE-699AEBE4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i="1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类问题：</a:t>
            </a:r>
            <a:r>
              <a:rPr lang="zh-CN" altLang="en-US" dirty="0">
                <a:solidFill>
                  <a:srgbClr val="FF0000"/>
                </a:solidFill>
              </a:rPr>
              <a:t>所有可以在多项式时间内求解的判定问题构成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类问题</a:t>
            </a:r>
            <a:r>
              <a:rPr lang="zh-CN" altLang="en-US" dirty="0"/>
              <a:t>。</a:t>
            </a:r>
            <a:r>
              <a:rPr lang="zh-CN" altLang="en-US" b="1" dirty="0"/>
              <a:t>判定问题</a:t>
            </a:r>
            <a:r>
              <a:rPr lang="zh-CN" altLang="en-US" dirty="0"/>
              <a:t>：判断是否有一种能够解决某一类问题的能行算法的研究课题。</a:t>
            </a:r>
          </a:p>
          <a:p>
            <a:pPr>
              <a:defRPr/>
            </a:pPr>
            <a:r>
              <a:rPr lang="zh-CN" altLang="en-US" dirty="0"/>
              <a:t>时间复杂度如</a:t>
            </a:r>
            <a:r>
              <a:rPr lang="en-US" altLang="zh-CN" dirty="0"/>
              <a:t>(n</a:t>
            </a:r>
            <a:r>
              <a:rPr lang="en-US" altLang="zh-CN" baseline="30000" dirty="0"/>
              <a:t>2</a:t>
            </a:r>
            <a:r>
              <a:rPr lang="en-US" altLang="zh-CN" dirty="0"/>
              <a:t>, n</a:t>
            </a:r>
            <a:r>
              <a:rPr lang="en-US" altLang="zh-CN" baseline="30000" dirty="0"/>
              <a:t>4</a:t>
            </a:r>
            <a:r>
              <a:rPr lang="en-US" altLang="zh-CN" dirty="0"/>
              <a:t>,  n(log(n)))</a:t>
            </a:r>
            <a:r>
              <a:rPr lang="zh-CN" altLang="en-US" dirty="0"/>
              <a:t>都是</a:t>
            </a:r>
            <a:r>
              <a:rPr lang="en-US" altLang="zh-CN" dirty="0"/>
              <a:t>P</a:t>
            </a:r>
            <a:r>
              <a:rPr lang="zh-CN" altLang="en-US" dirty="0"/>
              <a:t>时间的，指数级别的如</a:t>
            </a:r>
            <a:r>
              <a:rPr lang="en-US" altLang="zh-CN" dirty="0"/>
              <a:t>(2</a:t>
            </a:r>
            <a:r>
              <a:rPr lang="en-US" altLang="zh-CN" baseline="30000" dirty="0"/>
              <a:t>n</a:t>
            </a:r>
            <a:r>
              <a:rPr lang="zh-CN" altLang="en-US" dirty="0"/>
              <a:t>，</a:t>
            </a:r>
            <a:r>
              <a:rPr lang="en-US" altLang="zh-CN" dirty="0" err="1"/>
              <a:t>n</a:t>
            </a:r>
            <a:r>
              <a:rPr lang="en-US" altLang="zh-CN" baseline="30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就不是</a:t>
            </a:r>
            <a:r>
              <a:rPr lang="en-US" altLang="zh-CN" dirty="0"/>
              <a:t>P</a:t>
            </a:r>
            <a:r>
              <a:rPr lang="zh-CN" altLang="en-US" dirty="0"/>
              <a:t>时间。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1A31B374-5476-8FB4-440B-6090EF6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68AC582-3944-4089-918B-4C838CC43CDF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47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BC9A830B-1D7D-E2D0-A37B-05A563007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4563CE24-BA9D-2BC8-9107-E3F536332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NP</a:t>
            </a:r>
            <a:r>
              <a:rPr lang="zh-CN" altLang="en-US" b="1">
                <a:solidFill>
                  <a:srgbClr val="FF0000"/>
                </a:solidFill>
              </a:rPr>
              <a:t>类问题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所有的非确定性多项式时间可解的判定问题构成</a:t>
            </a:r>
            <a:r>
              <a:rPr lang="en-US" altLang="zh-CN"/>
              <a:t>NP</a:t>
            </a:r>
            <a:r>
              <a:rPr lang="zh-CN" altLang="en-US"/>
              <a:t>类问题。</a:t>
            </a:r>
            <a:r>
              <a:rPr lang="en-US" altLang="zh-CN"/>
              <a:t>( Non-deterministic polynomial )</a:t>
            </a:r>
          </a:p>
          <a:p>
            <a:r>
              <a:rPr lang="zh-CN" altLang="en-US"/>
              <a:t>给定一个问题，我们可能不知道如何解，但如果通过连蒙带猜，得到了一个解，对于这个解，我们可以在</a:t>
            </a:r>
            <a:r>
              <a:rPr lang="en-US" altLang="zh-CN"/>
              <a:t>P</a:t>
            </a:r>
            <a:r>
              <a:rPr lang="zh-CN" altLang="en-US"/>
              <a:t>时间内验证它正确与否的一类问题，成为</a:t>
            </a:r>
            <a:r>
              <a:rPr lang="en-US" altLang="zh-CN"/>
              <a:t>NP</a:t>
            </a:r>
            <a:r>
              <a:rPr lang="zh-CN" altLang="en-US"/>
              <a:t>问题。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F329C93-41F8-D5C2-1FC2-6E3374F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69A8F17-652B-4EF4-8CAA-9E28C6301C15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48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49C987E-ABD1-4ED8-6F33-4CF195594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算法渐近复杂性分析中常用函数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A439BA6-1E83-0BC2-164A-8F41DC74C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229600" cy="45307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3907F1"/>
                </a:solidFill>
              </a:rPr>
              <a:t>（</a:t>
            </a:r>
            <a:r>
              <a:rPr lang="en-US" altLang="zh-CN" sz="2400" b="1">
                <a:solidFill>
                  <a:srgbClr val="3907F1"/>
                </a:solidFill>
              </a:rPr>
              <a:t>1</a:t>
            </a:r>
            <a:r>
              <a:rPr lang="zh-CN" altLang="en-US" sz="2400" b="1">
                <a:solidFill>
                  <a:srgbClr val="3907F1"/>
                </a:solidFill>
              </a:rPr>
              <a:t>）单调函数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单调递增：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 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 </a:t>
            </a:r>
            <a:r>
              <a:rPr lang="en-US" altLang="zh-CN" sz="2400" i="1">
                <a:sym typeface="Symbol" panose="05050102010706020507" pitchFamily="18" charset="2"/>
              </a:rPr>
              <a:t>f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/>
              <a:t>m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 </a:t>
            </a:r>
            <a:r>
              <a:rPr lang="en-US" altLang="zh-CN" sz="2400" i="1">
                <a:sym typeface="Symbol" panose="05050102010706020507" pitchFamily="18" charset="2"/>
              </a:rPr>
              <a:t>f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r>
              <a:rPr lang="en-US" altLang="zh-CN" sz="2400"/>
              <a:t> 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单调递减：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 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 </a:t>
            </a:r>
            <a:r>
              <a:rPr lang="en-US" altLang="zh-CN" sz="2400" i="1">
                <a:sym typeface="Symbol" panose="05050102010706020507" pitchFamily="18" charset="2"/>
              </a:rPr>
              <a:t>f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/>
              <a:t>m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 </a:t>
            </a:r>
            <a:r>
              <a:rPr lang="en-US" altLang="zh-CN" sz="2400" i="1">
                <a:sym typeface="Symbol" panose="05050102010706020507" pitchFamily="18" charset="2"/>
              </a:rPr>
              <a:t>f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严格单调递增：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&lt; 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 </a:t>
            </a:r>
            <a:r>
              <a:rPr lang="en-US" altLang="zh-CN" sz="2400" i="1">
                <a:sym typeface="Symbol" panose="05050102010706020507" pitchFamily="18" charset="2"/>
              </a:rPr>
              <a:t>f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/>
              <a:t>m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&lt; </a:t>
            </a:r>
            <a:r>
              <a:rPr lang="en-US" altLang="zh-CN" sz="2400" i="1">
                <a:sym typeface="Symbol" panose="05050102010706020507" pitchFamily="18" charset="2"/>
              </a:rPr>
              <a:t>f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严格单调递减：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&lt; 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 </a:t>
            </a:r>
            <a:r>
              <a:rPr lang="en-US" altLang="zh-CN" sz="2400" i="1">
                <a:sym typeface="Symbol" panose="05050102010706020507" pitchFamily="18" charset="2"/>
              </a:rPr>
              <a:t>f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/>
              <a:t>m</a:t>
            </a:r>
            <a:r>
              <a:rPr lang="en-US" altLang="zh-CN" sz="2400"/>
              <a:t>) &gt; </a:t>
            </a:r>
            <a:r>
              <a:rPr lang="en-US" altLang="zh-CN" sz="2400" i="1">
                <a:sym typeface="Symbol" panose="05050102010706020507" pitchFamily="18" charset="2"/>
              </a:rPr>
              <a:t>f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3907F1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 b="1">
                <a:solidFill>
                  <a:srgbClr val="3907F1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>
                <a:solidFill>
                  <a:srgbClr val="3907F1"/>
                </a:solidFill>
                <a:sym typeface="Symbol" panose="05050102010706020507" pitchFamily="18" charset="2"/>
              </a:rPr>
              <a:t>）取整函数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  </a:t>
            </a:r>
            <a:r>
              <a:rPr lang="en-US" altLang="zh-CN" sz="2400" i="1">
                <a:sym typeface="Symbol" panose="05050102010706020507" pitchFamily="18" charset="2"/>
              </a:rPr>
              <a:t>x </a:t>
            </a:r>
            <a:r>
              <a:rPr lang="en-US" altLang="zh-CN" sz="2400">
                <a:sym typeface="Symbol" panose="05050102010706020507" pitchFamily="18" charset="2"/>
              </a:rPr>
              <a:t> </a:t>
            </a:r>
            <a:r>
              <a:rPr lang="zh-CN" altLang="en-US" sz="2400">
                <a:sym typeface="Symbol" panose="05050102010706020507" pitchFamily="18" charset="2"/>
              </a:rPr>
              <a:t>：不大于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zh-CN" altLang="en-US" sz="2400">
                <a:sym typeface="Symbol" panose="05050102010706020507" pitchFamily="18" charset="2"/>
              </a:rPr>
              <a:t>的最大整数；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 </a:t>
            </a:r>
            <a:r>
              <a:rPr lang="zh-CN" altLang="en-US" sz="2400" i="1">
                <a:sym typeface="Symbol" panose="05050102010706020507" pitchFamily="18" charset="2"/>
              </a:rPr>
              <a:t> 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  </a:t>
            </a:r>
            <a:r>
              <a:rPr lang="zh-CN" altLang="en-US" sz="2400">
                <a:sym typeface="Symbol" panose="05050102010706020507" pitchFamily="18" charset="2"/>
              </a:rPr>
              <a:t>：不小于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zh-CN" altLang="en-US" sz="2400">
                <a:sym typeface="Symbol" panose="05050102010706020507" pitchFamily="18" charset="2"/>
              </a:rPr>
              <a:t>的最小整数。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CD29953-9F6F-3E62-568F-23F72FD6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84313"/>
            <a:ext cx="8229600" cy="631825"/>
          </a:xfrm>
        </p:spPr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</a:rPr>
              <a:t>算法设计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en-US" altLang="zh-CN" sz="2800">
                <a:solidFill>
                  <a:schemeClr val="tx1"/>
                </a:solidFill>
              </a:rPr>
              <a:t>Jon Kleinberg,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chemeClr val="tx1"/>
                </a:solidFill>
              </a:rPr>
              <a:t>Eva Tardos</a:t>
            </a:r>
            <a:r>
              <a:rPr lang="zh-CN" altLang="en-US" sz="2800">
                <a:solidFill>
                  <a:schemeClr val="tx1"/>
                </a:solidFill>
              </a:rPr>
              <a:t> 著，王海鹏 译</a:t>
            </a:r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59411B88-BDF2-85D7-084B-F107DB59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96C7085-14A0-425C-A677-E4CDA04FDE81}" type="slidenum">
              <a:rPr lang="en-US" altLang="zh-CN" sz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>
              <a:solidFill>
                <a:schemeClr val="tx1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11268" name="图片 4">
            <a:extLst>
              <a:ext uri="{FF2B5EF4-FFF2-40B4-BE49-F238E27FC236}">
                <a16:creationId xmlns:a16="http://schemas.microsoft.com/office/drawing/2014/main" id="{7C96663B-A2EE-116D-C77A-B4CC4581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339407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5">
            <a:extLst>
              <a:ext uri="{FF2B5EF4-FFF2-40B4-BE49-F238E27FC236}">
                <a16:creationId xmlns:a16="http://schemas.microsoft.com/office/drawing/2014/main" id="{CDD3103D-3A19-6421-D12A-CF9CE5F21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2233613"/>
            <a:ext cx="3048000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89BB1A2-7CF4-2BD8-C930-2A2B0939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/>
              <a:t>课外参考书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EBB3936-6254-6C06-E27E-6F03BE89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3907F1"/>
                </a:solidFill>
                <a:sym typeface="Symbol" panose="05050102010706020507" pitchFamily="18" charset="2"/>
              </a:rPr>
              <a:t>取整函数的若干性质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7676254-5E57-F1D4-55BE-522C1D25A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214438"/>
            <a:ext cx="7772400" cy="47529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-1 &lt;  </a:t>
            </a:r>
            <a:r>
              <a:rPr lang="en-US" altLang="zh-CN" sz="2000" i="1">
                <a:sym typeface="Symbol" panose="05050102010706020507" pitchFamily="18" charset="2"/>
              </a:rPr>
              <a:t>x </a:t>
            </a:r>
            <a:r>
              <a:rPr lang="en-US" altLang="zh-CN" sz="2000">
                <a:sym typeface="Symbol" panose="05050102010706020507" pitchFamily="18" charset="2"/>
              </a:rPr>
              <a:t>    </a:t>
            </a:r>
            <a:r>
              <a:rPr lang="en-US" altLang="zh-CN" sz="2000" i="1">
                <a:sym typeface="Symbol" panose="05050102010706020507" pitchFamily="18" charset="2"/>
              </a:rPr>
              <a:t>x </a:t>
            </a:r>
            <a:r>
              <a:rPr lang="en-US" altLang="zh-CN" sz="2000">
                <a:sym typeface="Symbol" panose="05050102010706020507" pitchFamily="18" charset="2"/>
              </a:rPr>
              <a:t>   </a:t>
            </a:r>
            <a:r>
              <a:rPr lang="en-US" altLang="zh-CN" sz="2000" i="1">
                <a:sym typeface="Symbol" panose="05050102010706020507" pitchFamily="18" charset="2"/>
              </a:rPr>
              <a:t> x</a:t>
            </a:r>
            <a:r>
              <a:rPr lang="en-US" altLang="zh-CN" sz="2000">
                <a:sym typeface="Symbol" panose="05050102010706020507" pitchFamily="18" charset="2"/>
              </a:rPr>
              <a:t>  &lt; 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+1</a:t>
            </a:r>
            <a:r>
              <a:rPr lang="zh-CN" altLang="en-US" sz="2000">
                <a:sym typeface="Symbol" panose="05050102010706020507" pitchFamily="18" charset="2"/>
              </a:rPr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</a:t>
            </a:r>
            <a:r>
              <a:rPr lang="zh-CN" altLang="en-US" sz="2000">
                <a:sym typeface="Symbol" panose="05050102010706020507" pitchFamily="18" charset="2"/>
              </a:rPr>
              <a:t> 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/2</a:t>
            </a:r>
            <a:r>
              <a:rPr lang="en-US" altLang="zh-CN" sz="2000" i="1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  +  </a:t>
            </a:r>
            <a:r>
              <a:rPr lang="en-US" altLang="zh-CN" sz="2000" i="1">
                <a:sym typeface="Symbol" panose="05050102010706020507" pitchFamily="18" charset="2"/>
              </a:rPr>
              <a:t> n</a:t>
            </a:r>
            <a:r>
              <a:rPr lang="en-US" altLang="zh-CN" sz="2000">
                <a:sym typeface="Symbol" panose="05050102010706020507" pitchFamily="18" charset="2"/>
              </a:rPr>
              <a:t>/2  = 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 </a:t>
            </a:r>
            <a:r>
              <a:rPr lang="zh-CN" altLang="en-US" sz="2000">
                <a:sym typeface="Symbol" panose="05050102010706020507" pitchFamily="18" charset="2"/>
              </a:rPr>
              <a:t>对于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 0</a:t>
            </a:r>
            <a:r>
              <a:rPr lang="zh-CN" altLang="en-US" sz="2000" i="1">
                <a:sym typeface="Symbol" panose="05050102010706020507" pitchFamily="18" charset="2"/>
              </a:rPr>
              <a:t>，</a:t>
            </a:r>
            <a:r>
              <a:rPr lang="en-US" altLang="zh-CN" sz="2000" i="1">
                <a:sym typeface="Symbol" panose="05050102010706020507" pitchFamily="18" charset="2"/>
              </a:rPr>
              <a:t>a,b</a:t>
            </a:r>
            <a:r>
              <a:rPr lang="en-US" altLang="zh-CN" sz="2000">
                <a:sym typeface="Symbol" panose="05050102010706020507" pitchFamily="18" charset="2"/>
              </a:rPr>
              <a:t>&gt;0</a:t>
            </a:r>
            <a:r>
              <a:rPr lang="zh-CN" altLang="en-US" sz="2000">
                <a:sym typeface="Symbol" panose="05050102010706020507" pitchFamily="18" charset="2"/>
              </a:rPr>
              <a:t>，有：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ym typeface="Symbol" panose="05050102010706020507" pitchFamily="18" charset="2"/>
              </a:rPr>
              <a:t> </a:t>
            </a:r>
            <a:r>
              <a:rPr lang="zh-CN" altLang="en-US" sz="2000" i="1">
                <a:sym typeface="Symbol" panose="05050102010706020507" pitchFamily="18" charset="2"/>
              </a:rPr>
              <a:t> </a:t>
            </a:r>
            <a:r>
              <a:rPr lang="zh-CN" altLang="en-US" sz="2000">
                <a:sym typeface="Symbol" panose="05050102010706020507" pitchFamily="18" charset="2"/>
              </a:rPr>
              <a:t></a:t>
            </a:r>
            <a:r>
              <a:rPr lang="zh-CN" altLang="en-US" sz="2000" i="1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/</a:t>
            </a:r>
            <a:r>
              <a:rPr lang="en-US" altLang="zh-CN" sz="2000" i="1">
                <a:sym typeface="Symbol" panose="05050102010706020507" pitchFamily="18" charset="2"/>
              </a:rPr>
              <a:t>a</a:t>
            </a:r>
            <a:r>
              <a:rPr lang="en-US" altLang="zh-CN" sz="2000">
                <a:sym typeface="Symbol" panose="05050102010706020507" pitchFamily="18" charset="2"/>
              </a:rPr>
              <a:t>  /</a:t>
            </a:r>
            <a:r>
              <a:rPr lang="en-US" altLang="zh-CN" sz="2000" i="1">
                <a:sym typeface="Symbol" panose="05050102010706020507" pitchFamily="18" charset="2"/>
              </a:rPr>
              <a:t>b</a:t>
            </a:r>
            <a:r>
              <a:rPr lang="en-US" altLang="zh-CN" sz="2000">
                <a:sym typeface="Symbol" panose="05050102010706020507" pitchFamily="18" charset="2"/>
              </a:rPr>
              <a:t>  = </a:t>
            </a:r>
            <a:r>
              <a:rPr lang="en-US" altLang="zh-CN" sz="2000" i="1">
                <a:sym typeface="Symbol" panose="05050102010706020507" pitchFamily="18" charset="2"/>
              </a:rPr>
              <a:t> n</a:t>
            </a:r>
            <a:r>
              <a:rPr lang="en-US" altLang="zh-CN" sz="2000">
                <a:sym typeface="Symbol" panose="05050102010706020507" pitchFamily="18" charset="2"/>
              </a:rPr>
              <a:t>/</a:t>
            </a:r>
            <a:r>
              <a:rPr lang="en-US" altLang="zh-CN" sz="2000" i="1">
                <a:sym typeface="Symbol" panose="05050102010706020507" pitchFamily="18" charset="2"/>
              </a:rPr>
              <a:t>ab</a:t>
            </a:r>
            <a:r>
              <a:rPr lang="en-US" altLang="zh-CN" sz="2000">
                <a:sym typeface="Symbol" panose="05050102010706020507" pitchFamily="18" charset="2"/>
              </a:rPr>
              <a:t>  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  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/</a:t>
            </a:r>
            <a:r>
              <a:rPr lang="en-US" altLang="zh-CN" sz="2000" i="1">
                <a:sym typeface="Symbol" panose="05050102010706020507" pitchFamily="18" charset="2"/>
              </a:rPr>
              <a:t>a </a:t>
            </a:r>
            <a:r>
              <a:rPr lang="en-US" altLang="zh-CN" sz="2000">
                <a:sym typeface="Symbol" panose="05050102010706020507" pitchFamily="18" charset="2"/>
              </a:rPr>
              <a:t> /</a:t>
            </a:r>
            <a:r>
              <a:rPr lang="en-US" altLang="zh-CN" sz="2000" i="1">
                <a:sym typeface="Symbol" panose="05050102010706020507" pitchFamily="18" charset="2"/>
              </a:rPr>
              <a:t>b </a:t>
            </a:r>
            <a:r>
              <a:rPr lang="en-US" altLang="zh-CN" sz="2000">
                <a:sym typeface="Symbol" panose="05050102010706020507" pitchFamily="18" charset="2"/>
              </a:rPr>
              <a:t> =  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/</a:t>
            </a:r>
            <a:r>
              <a:rPr lang="en-US" altLang="zh-CN" sz="2000" i="1">
                <a:sym typeface="Symbol" panose="05050102010706020507" pitchFamily="18" charset="2"/>
              </a:rPr>
              <a:t>ab </a:t>
            </a:r>
            <a:r>
              <a:rPr lang="en-US" altLang="zh-CN" sz="2000">
                <a:sym typeface="Symbol" panose="05050102010706020507" pitchFamily="18" charset="2"/>
              </a:rPr>
              <a:t> 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</a:t>
            </a:r>
            <a:r>
              <a:rPr lang="en-US" altLang="zh-CN" sz="2000" i="1">
                <a:sym typeface="Symbol" panose="05050102010706020507" pitchFamily="18" charset="2"/>
              </a:rPr>
              <a:t> a</a:t>
            </a:r>
            <a:r>
              <a:rPr lang="en-US" altLang="zh-CN" sz="2000">
                <a:sym typeface="Symbol" panose="05050102010706020507" pitchFamily="18" charset="2"/>
              </a:rPr>
              <a:t>/</a:t>
            </a:r>
            <a:r>
              <a:rPr lang="en-US" altLang="zh-CN" sz="2000" i="1">
                <a:sym typeface="Symbol" panose="05050102010706020507" pitchFamily="18" charset="2"/>
              </a:rPr>
              <a:t>b</a:t>
            </a:r>
            <a:r>
              <a:rPr lang="en-US" altLang="zh-CN" sz="2000">
                <a:sym typeface="Symbol" panose="05050102010706020507" pitchFamily="18" charset="2"/>
              </a:rPr>
              <a:t>   (</a:t>
            </a:r>
            <a:r>
              <a:rPr lang="en-US" altLang="zh-CN" sz="2000" i="1">
                <a:sym typeface="Symbol" panose="05050102010706020507" pitchFamily="18" charset="2"/>
              </a:rPr>
              <a:t>a</a:t>
            </a:r>
            <a:r>
              <a:rPr lang="en-US" altLang="zh-CN" sz="2000">
                <a:sym typeface="Symbol" panose="05050102010706020507" pitchFamily="18" charset="2"/>
              </a:rPr>
              <a:t>+(</a:t>
            </a:r>
            <a:r>
              <a:rPr lang="en-US" altLang="zh-CN" sz="2000" i="1">
                <a:sym typeface="Symbol" panose="05050102010706020507" pitchFamily="18" charset="2"/>
              </a:rPr>
              <a:t>b</a:t>
            </a:r>
            <a:r>
              <a:rPr lang="en-US" altLang="zh-CN" sz="2000">
                <a:sym typeface="Symbol" panose="05050102010706020507" pitchFamily="18" charset="2"/>
              </a:rPr>
              <a:t>-1))/</a:t>
            </a:r>
            <a:r>
              <a:rPr lang="en-US" altLang="zh-CN" sz="2000" i="1">
                <a:sym typeface="Symbol" panose="05050102010706020507" pitchFamily="18" charset="2"/>
              </a:rPr>
              <a:t>b</a:t>
            </a:r>
            <a:r>
              <a:rPr lang="en-US" altLang="zh-CN" sz="200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 </a:t>
            </a:r>
            <a:r>
              <a:rPr lang="en-US" altLang="zh-CN" sz="2000" i="1">
                <a:sym typeface="Symbol" panose="05050102010706020507" pitchFamily="18" charset="2"/>
              </a:rPr>
              <a:t>a</a:t>
            </a:r>
            <a:r>
              <a:rPr lang="en-US" altLang="zh-CN" sz="2000">
                <a:sym typeface="Symbol" panose="05050102010706020507" pitchFamily="18" charset="2"/>
              </a:rPr>
              <a:t>/</a:t>
            </a:r>
            <a:r>
              <a:rPr lang="en-US" altLang="zh-CN" sz="2000" i="1">
                <a:sym typeface="Symbol" panose="05050102010706020507" pitchFamily="18" charset="2"/>
              </a:rPr>
              <a:t>b </a:t>
            </a:r>
            <a:r>
              <a:rPr lang="en-US" altLang="zh-CN" sz="2000">
                <a:sym typeface="Symbol" panose="05050102010706020507" pitchFamily="18" charset="2"/>
              </a:rPr>
              <a:t>  (</a:t>
            </a:r>
            <a:r>
              <a:rPr lang="en-US" altLang="zh-CN" sz="2000" i="1">
                <a:sym typeface="Symbol" panose="05050102010706020507" pitchFamily="18" charset="2"/>
              </a:rPr>
              <a:t>a</a:t>
            </a:r>
            <a:r>
              <a:rPr lang="en-US" altLang="zh-CN" sz="2000">
                <a:sym typeface="Symbol" panose="05050102010706020507" pitchFamily="18" charset="2"/>
              </a:rPr>
              <a:t>-(</a:t>
            </a:r>
            <a:r>
              <a:rPr lang="en-US" altLang="zh-CN" sz="2000" i="1">
                <a:sym typeface="Symbol" panose="05050102010706020507" pitchFamily="18" charset="2"/>
              </a:rPr>
              <a:t>b</a:t>
            </a:r>
            <a:r>
              <a:rPr lang="en-US" altLang="zh-CN" sz="2000">
                <a:sym typeface="Symbol" panose="05050102010706020507" pitchFamily="18" charset="2"/>
              </a:rPr>
              <a:t>-1))/</a:t>
            </a:r>
            <a:r>
              <a:rPr lang="en-US" altLang="zh-CN" sz="2000" i="1">
                <a:sym typeface="Symbol" panose="05050102010706020507" pitchFamily="18" charset="2"/>
              </a:rPr>
              <a:t>b</a:t>
            </a:r>
            <a:r>
              <a:rPr lang="en-US" altLang="zh-CN" sz="200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f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)=  </a:t>
            </a:r>
            <a:r>
              <a:rPr lang="en-US" altLang="zh-CN" sz="2000" i="1">
                <a:sym typeface="Symbol" panose="05050102010706020507" pitchFamily="18" charset="2"/>
              </a:rPr>
              <a:t>x </a:t>
            </a:r>
            <a:r>
              <a:rPr lang="en-US" altLang="zh-CN" sz="2000">
                <a:sym typeface="Symbol" panose="05050102010706020507" pitchFamily="18" charset="2"/>
              </a:rPr>
              <a:t> , </a:t>
            </a:r>
            <a:r>
              <a:rPr lang="en-US" altLang="zh-CN" sz="2000" i="1">
                <a:sym typeface="Symbol" panose="05050102010706020507" pitchFamily="18" charset="2"/>
              </a:rPr>
              <a:t>g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)= </a:t>
            </a:r>
            <a:r>
              <a:rPr lang="en-US" altLang="zh-CN" sz="2000" i="1">
                <a:sym typeface="Symbol" panose="05050102010706020507" pitchFamily="18" charset="2"/>
              </a:rPr>
              <a:t> x</a:t>
            </a:r>
            <a:r>
              <a:rPr lang="en-US" altLang="zh-CN" sz="2000">
                <a:sym typeface="Symbol" panose="05050102010706020507" pitchFamily="18" charset="2"/>
              </a:rPr>
              <a:t>  </a:t>
            </a:r>
            <a:r>
              <a:rPr lang="zh-CN" altLang="en-US" sz="2000">
                <a:sym typeface="Symbol" panose="05050102010706020507" pitchFamily="18" charset="2"/>
              </a:rPr>
              <a:t>为</a:t>
            </a:r>
            <a:r>
              <a:rPr lang="zh-CN" altLang="en-US" sz="2000"/>
              <a:t>单调递增函数。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9EA57AD2-3614-C2AE-1EE5-49F0E99B8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357188"/>
            <a:ext cx="7772400" cy="55721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3907F1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 b="1">
                <a:solidFill>
                  <a:srgbClr val="3907F1"/>
                </a:solidFill>
                <a:sym typeface="Symbol" panose="05050102010706020507" pitchFamily="18" charset="2"/>
              </a:rPr>
              <a:t>3</a:t>
            </a:r>
            <a:r>
              <a:rPr lang="zh-CN" altLang="en-US" sz="2400" b="1">
                <a:solidFill>
                  <a:srgbClr val="3907F1"/>
                </a:solidFill>
                <a:sym typeface="Symbol" panose="05050102010706020507" pitchFamily="18" charset="2"/>
              </a:rPr>
              <a:t>）多项式函数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</a:t>
            </a:r>
            <a:r>
              <a:rPr lang="en-US" altLang="zh-CN" sz="2400" i="1"/>
              <a:t>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)= </a:t>
            </a:r>
            <a:r>
              <a:rPr lang="en-US" altLang="zh-CN" sz="2400" i="1"/>
              <a:t>a</a:t>
            </a:r>
            <a:r>
              <a:rPr lang="en-US" altLang="zh-CN" sz="2400" baseline="-25000"/>
              <a:t>0</a:t>
            </a:r>
            <a:r>
              <a:rPr lang="en-US" altLang="zh-CN" sz="2400"/>
              <a:t>+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 i="1"/>
              <a:t>n</a:t>
            </a:r>
            <a:r>
              <a:rPr lang="en-US" altLang="zh-CN" sz="2400"/>
              <a:t>+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 i="1"/>
              <a:t>n</a:t>
            </a:r>
            <a:r>
              <a:rPr lang="en-US" altLang="zh-CN" sz="2400" baseline="30000"/>
              <a:t>2</a:t>
            </a:r>
            <a:r>
              <a:rPr lang="en-US" altLang="zh-CN" sz="2400"/>
              <a:t>+…+</a:t>
            </a:r>
            <a:r>
              <a:rPr lang="en-US" altLang="zh-CN" sz="2400" i="1"/>
              <a:t>a</a:t>
            </a:r>
            <a:r>
              <a:rPr lang="en-US" altLang="zh-CN" sz="2400" baseline="-25000"/>
              <a:t>d</a:t>
            </a:r>
            <a:r>
              <a:rPr lang="en-US" altLang="zh-CN" sz="2400" i="1"/>
              <a:t>n</a:t>
            </a:r>
            <a:r>
              <a:rPr lang="en-US" altLang="zh-CN" sz="2400" baseline="30000"/>
              <a:t>d</a:t>
            </a:r>
            <a:r>
              <a:rPr lang="zh-CN" altLang="en-US" sz="2400"/>
              <a:t>； </a:t>
            </a:r>
            <a:r>
              <a:rPr lang="en-US" altLang="zh-CN" sz="2400" i="1"/>
              <a:t>a</a:t>
            </a:r>
            <a:r>
              <a:rPr lang="en-US" altLang="zh-CN" sz="2400" baseline="-25000"/>
              <a:t>d</a:t>
            </a:r>
            <a:r>
              <a:rPr lang="en-US" altLang="zh-CN" sz="2400"/>
              <a:t>&gt;0;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2400" i="1"/>
              <a:t>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>
                <a:sym typeface="Symbol" panose="05050102010706020507" pitchFamily="18" charset="2"/>
              </a:rPr>
              <a:t>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d</a:t>
            </a:r>
            <a:r>
              <a:rPr lang="en-US" altLang="zh-CN" sz="2400"/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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</a:t>
            </a:r>
            <a:r>
              <a:rPr lang="zh-CN" altLang="en-US" sz="2400">
                <a:sym typeface="Symbol" panose="05050102010706020507" pitchFamily="18" charset="2"/>
              </a:rPr>
              <a:t>多项式有界；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/>
              <a:t>O</a:t>
            </a:r>
            <a:r>
              <a:rPr lang="en-US" altLang="zh-CN" sz="2400"/>
              <a:t>(1) </a:t>
            </a:r>
            <a:r>
              <a:rPr lang="en-US" altLang="zh-CN" sz="2400">
                <a:sym typeface="Symbol" panose="05050102010706020507" pitchFamily="18" charset="2"/>
              </a:rPr>
              <a:t></a:t>
            </a:r>
            <a:r>
              <a:rPr lang="en-US" altLang="zh-CN" sz="2400"/>
              <a:t> 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</a:t>
            </a:r>
            <a:r>
              <a:rPr lang="en-US" altLang="zh-CN" sz="2400"/>
              <a:t> </a:t>
            </a:r>
            <a:r>
              <a:rPr lang="en-US" altLang="zh-CN" sz="2400" i="1"/>
              <a:t>c</a:t>
            </a:r>
            <a:r>
              <a:rPr lang="en-US" altLang="zh-CN" sz="2400"/>
              <a:t>;</a:t>
            </a:r>
            <a:endParaRPr lang="en-US" altLang="zh-CN" sz="240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ym typeface="Symbol" panose="05050102010706020507" pitchFamily="18" charset="2"/>
              </a:rPr>
              <a:t>k </a:t>
            </a:r>
            <a:r>
              <a:rPr lang="en-US" altLang="zh-CN" sz="2400">
                <a:sym typeface="Symbol" panose="05050102010706020507" pitchFamily="18" charset="2"/>
              </a:rPr>
              <a:t> </a:t>
            </a:r>
            <a:r>
              <a:rPr lang="en-US" altLang="zh-CN" sz="2400" i="1">
                <a:sym typeface="Symbol" panose="05050102010706020507" pitchFamily="18" charset="2"/>
              </a:rPr>
              <a:t>d</a:t>
            </a:r>
            <a:r>
              <a:rPr lang="en-US" altLang="zh-CN" sz="2400">
                <a:sym typeface="Symbol" panose="05050102010706020507" pitchFamily="18" charset="2"/>
              </a:rPr>
              <a:t> </a:t>
            </a:r>
            <a:r>
              <a:rPr lang="en-US" altLang="zh-CN" sz="2400" i="1"/>
              <a:t> 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sym typeface="Symbol" panose="05050102010706020507" pitchFamily="18" charset="2"/>
              </a:rPr>
              <a:t>k </a:t>
            </a:r>
            <a:r>
              <a:rPr lang="en-US" altLang="zh-CN" sz="2400">
                <a:sym typeface="Symbol" panose="05050102010706020507" pitchFamily="18" charset="2"/>
              </a:rPr>
              <a:t> </a:t>
            </a:r>
            <a:r>
              <a:rPr lang="en-US" altLang="zh-CN" sz="2400" i="1">
                <a:sym typeface="Symbol" panose="05050102010706020507" pitchFamily="18" charset="2"/>
              </a:rPr>
              <a:t>d</a:t>
            </a:r>
            <a:r>
              <a:rPr lang="en-US" altLang="zh-CN" sz="2400">
                <a:sym typeface="Symbol" panose="05050102010706020507" pitchFamily="18" charset="2"/>
              </a:rPr>
              <a:t> </a:t>
            </a:r>
            <a:r>
              <a:rPr lang="en-US" altLang="zh-CN" sz="2400" i="1"/>
              <a:t> 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>
                <a:sym typeface="Symbol" panose="05050102010706020507" pitchFamily="18" charset="2"/>
              </a:rPr>
              <a:t>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sym typeface="Symbol" panose="05050102010706020507" pitchFamily="18" charset="2"/>
              </a:rPr>
              <a:t>k &gt;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ym typeface="Symbol" panose="05050102010706020507" pitchFamily="18" charset="2"/>
              </a:rPr>
              <a:t>d</a:t>
            </a:r>
            <a:r>
              <a:rPr lang="en-US" altLang="zh-CN" sz="2400">
                <a:sym typeface="Symbol" panose="05050102010706020507" pitchFamily="18" charset="2"/>
              </a:rPr>
              <a:t> </a:t>
            </a:r>
            <a:r>
              <a:rPr lang="en-US" altLang="zh-CN" sz="2400" i="1"/>
              <a:t> 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>
                <a:sym typeface="Symbol" panose="05050102010706020507" pitchFamily="18" charset="2"/>
              </a:rPr>
              <a:t>o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sym typeface="Symbol" panose="05050102010706020507" pitchFamily="18" charset="2"/>
              </a:rPr>
              <a:t>k </a:t>
            </a:r>
            <a:r>
              <a:rPr lang="en-US" altLang="zh-CN" sz="2400">
                <a:sym typeface="Symbol" panose="05050102010706020507" pitchFamily="18" charset="2"/>
              </a:rPr>
              <a:t>&lt; </a:t>
            </a:r>
            <a:r>
              <a:rPr lang="en-US" altLang="zh-CN" sz="2400" i="1">
                <a:sym typeface="Symbol" panose="05050102010706020507" pitchFamily="18" charset="2"/>
              </a:rPr>
              <a:t>d</a:t>
            </a:r>
            <a:r>
              <a:rPr lang="en-US" altLang="zh-CN" sz="2400">
                <a:sym typeface="Symbol" panose="05050102010706020507" pitchFamily="18" charset="2"/>
              </a:rPr>
              <a:t> </a:t>
            </a:r>
            <a:r>
              <a:rPr lang="en-US" altLang="zh-CN" sz="2400" i="1"/>
              <a:t> p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) = </a:t>
            </a:r>
            <a:r>
              <a:rPr lang="en-US" altLang="zh-CN" sz="2400" i="1">
                <a:sym typeface="Symbol" panose="05050102010706020507" pitchFamily="18" charset="2"/>
              </a:rPr>
              <a:t>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 i="1" baseline="30000"/>
              <a:t>k</a:t>
            </a:r>
            <a:r>
              <a:rPr lang="en-US" altLang="zh-CN" sz="2400"/>
              <a:t>) 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C32F0028-4D0D-CE13-C5E4-7E37E3731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00063"/>
            <a:ext cx="7929562" cy="55467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3907F1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sym typeface="Symbol" panose="05050102010706020507" pitchFamily="18" charset="2"/>
              </a:rPr>
              <a:t>4</a:t>
            </a:r>
            <a:r>
              <a:rPr lang="zh-CN" altLang="en-US" sz="2400" b="1" dirty="0">
                <a:solidFill>
                  <a:srgbClr val="3907F1"/>
                </a:solidFill>
                <a:sym typeface="Symbol" panose="05050102010706020507" pitchFamily="18" charset="2"/>
              </a:rPr>
              <a:t>）指数函数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对于正整数</a:t>
            </a:r>
            <a:r>
              <a:rPr lang="en-US" altLang="zh-CN" sz="2400" i="1" dirty="0" err="1">
                <a:sym typeface="Symbol" panose="05050102010706020507" pitchFamily="18" charset="2"/>
              </a:rPr>
              <a:t>m</a:t>
            </a:r>
            <a:r>
              <a:rPr lang="en-US" altLang="zh-CN" sz="2400" dirty="0" err="1"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ym typeface="Symbol" panose="05050102010706020507" pitchFamily="18" charset="2"/>
              </a:rPr>
              <a:t>和实数</a:t>
            </a:r>
            <a:r>
              <a:rPr lang="en-US" altLang="zh-CN" sz="2400" i="1" dirty="0"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&gt;0: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a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=1; 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=</a:t>
            </a:r>
            <a:r>
              <a:rPr lang="en-US" altLang="zh-CN" sz="2400" i="1" dirty="0"/>
              <a:t>a </a:t>
            </a:r>
            <a:r>
              <a:rPr lang="en-US" altLang="zh-CN" sz="2400" dirty="0"/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=1/</a:t>
            </a:r>
            <a:r>
              <a:rPr lang="en-US" altLang="zh-CN" sz="2400" i="1" dirty="0"/>
              <a:t>a </a:t>
            </a:r>
            <a:r>
              <a:rPr lang="en-US" altLang="zh-CN" sz="2400" dirty="0"/>
              <a:t>; 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)</a:t>
            </a:r>
            <a:r>
              <a:rPr lang="en-US" altLang="zh-CN" sz="2400" i="1" baseline="30000" dirty="0"/>
              <a:t>n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mn</a:t>
            </a:r>
            <a:r>
              <a:rPr lang="en-US" altLang="zh-CN" sz="2400" i="1" baseline="30000" dirty="0"/>
              <a:t> </a:t>
            </a:r>
            <a:r>
              <a:rPr lang="en-US" altLang="zh-CN" sz="2400" dirty="0"/>
              <a:t>;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)</a:t>
            </a:r>
            <a:r>
              <a:rPr lang="en-US" altLang="zh-CN" sz="2400" i="1" baseline="30000" dirty="0"/>
              <a:t>n </a:t>
            </a:r>
            <a:r>
              <a:rPr lang="en-US" altLang="zh-CN" sz="2400" dirty="0"/>
              <a:t>=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)</a:t>
            </a:r>
            <a:r>
              <a:rPr lang="en-US" altLang="zh-CN" sz="2400" i="1" baseline="30000" dirty="0"/>
              <a:t>m </a:t>
            </a:r>
            <a:r>
              <a:rPr lang="en-US" altLang="zh-CN" sz="2400" dirty="0"/>
              <a:t>;</a:t>
            </a:r>
            <a:r>
              <a:rPr lang="en-US" altLang="zh-CN" sz="2400" i="1" dirty="0">
                <a:sym typeface="Symbol" panose="05050102010706020507" pitchFamily="18" charset="2"/>
              </a:rPr>
              <a:t>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m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n</a:t>
            </a:r>
            <a:r>
              <a:rPr lang="en-US" altLang="zh-CN" sz="2400" i="1" baseline="30000" dirty="0"/>
              <a:t>  </a:t>
            </a:r>
            <a:r>
              <a:rPr lang="en-US" altLang="zh-CN" sz="2400" i="1" dirty="0"/>
              <a:t>=</a:t>
            </a:r>
            <a:r>
              <a:rPr lang="en-US" altLang="zh-CN" sz="2400" i="1" baseline="30000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m+n</a:t>
            </a:r>
            <a:r>
              <a:rPr lang="en-US" altLang="zh-CN" sz="2400" i="1" baseline="30000" dirty="0"/>
              <a:t> </a:t>
            </a:r>
            <a:r>
              <a:rPr lang="en-US" altLang="zh-CN" sz="2400" dirty="0"/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i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a</a:t>
            </a:r>
            <a:r>
              <a:rPr lang="en-US" altLang="zh-CN" sz="2400" dirty="0"/>
              <a:t>&gt;1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ym typeface="Symbol" panose="05050102010706020507" pitchFamily="18" charset="2"/>
              </a:rPr>
              <a:t>为</a:t>
            </a:r>
            <a:r>
              <a:rPr lang="zh-CN" altLang="en-US" sz="2400" dirty="0"/>
              <a:t>单调递增函数</a:t>
            </a:r>
            <a:r>
              <a:rPr lang="en-US" altLang="zh-CN" sz="2400" dirty="0"/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a</a:t>
            </a:r>
            <a:r>
              <a:rPr lang="en-US" altLang="zh-CN" sz="2400" dirty="0"/>
              <a:t>&gt;1 </a:t>
            </a:r>
            <a:r>
              <a:rPr lang="en-US" altLang="zh-CN" sz="2400" dirty="0">
                <a:sym typeface="Symbol" panose="05050102010706020507" pitchFamily="18" charset="2"/>
              </a:rPr>
              <a:t>                      </a:t>
            </a:r>
            <a:r>
              <a:rPr lang="en-US" altLang="zh-CN" sz="2400" i="1" dirty="0" err="1"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 err="1"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a</a:t>
            </a:r>
            <a:r>
              <a:rPr lang="en-US" altLang="zh-CN" sz="2400" i="1" baseline="30000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7587" name="Rectangle 5">
            <a:extLst>
              <a:ext uri="{FF2B5EF4-FFF2-40B4-BE49-F238E27FC236}">
                <a16:creationId xmlns:a16="http://schemas.microsoft.com/office/drawing/2014/main" id="{9B799DE9-7E53-3B6F-8C6C-8755020DE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67588" name="Object 2">
            <a:extLst>
              <a:ext uri="{FF2B5EF4-FFF2-40B4-BE49-F238E27FC236}">
                <a16:creationId xmlns:a16="http://schemas.microsoft.com/office/drawing/2014/main" id="{D849427E-6A3D-B47B-C847-BC31B26AC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013325"/>
          <a:ext cx="12493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8500" imgH="419100" progId="Equation.3">
                  <p:embed/>
                </p:oleObj>
              </mc:Choice>
              <mc:Fallback>
                <p:oleObj name="公式" r:id="rId2" imgW="6985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13325"/>
                        <a:ext cx="1249363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89" name="图片 1">
            <a:extLst>
              <a:ext uri="{FF2B5EF4-FFF2-40B4-BE49-F238E27FC236}">
                <a16:creationId xmlns:a16="http://schemas.microsoft.com/office/drawing/2014/main" id="{61D40978-21D5-876E-BE9C-EDF842319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1811338"/>
            <a:ext cx="49577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>
            <a:extLst>
              <a:ext uri="{FF2B5EF4-FFF2-40B4-BE49-F238E27FC236}">
                <a16:creationId xmlns:a16="http://schemas.microsoft.com/office/drawing/2014/main" id="{BD57B9B5-3936-8075-B54A-730D913E6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0188" y="1143000"/>
            <a:ext cx="7129462" cy="53308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i="1"/>
              <a:t>e</a:t>
            </a:r>
            <a:r>
              <a:rPr lang="en-US" altLang="zh-CN" sz="2000" i="1" baseline="30000"/>
              <a:t>x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 1+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;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|x| </a:t>
            </a:r>
            <a:r>
              <a:rPr lang="en-US" altLang="zh-CN" sz="2000">
                <a:sym typeface="Symbol" panose="05050102010706020507" pitchFamily="18" charset="2"/>
              </a:rPr>
              <a:t>1  1+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>
                <a:sym typeface="Symbol" panose="05050102010706020507" pitchFamily="18" charset="2"/>
              </a:rPr>
              <a:t>  </a:t>
            </a:r>
            <a:r>
              <a:rPr lang="en-US" altLang="zh-CN" sz="2000" i="1"/>
              <a:t>e</a:t>
            </a:r>
            <a:r>
              <a:rPr lang="en-US" altLang="zh-CN" sz="2000" i="1" baseline="30000"/>
              <a:t>x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 1+</a:t>
            </a:r>
            <a:r>
              <a:rPr lang="en-US" altLang="zh-CN" sz="2000" i="1">
                <a:sym typeface="Symbol" panose="05050102010706020507" pitchFamily="18" charset="2"/>
              </a:rPr>
              <a:t>x+x</a:t>
            </a:r>
            <a:r>
              <a:rPr lang="en-US" altLang="zh-CN" sz="2000" baseline="30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 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i="1"/>
              <a:t>e</a:t>
            </a:r>
            <a:r>
              <a:rPr lang="en-US" altLang="zh-CN" sz="2000" i="1" baseline="30000"/>
              <a:t>x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= 1+</a:t>
            </a:r>
            <a:r>
              <a:rPr lang="en-US" altLang="zh-CN" sz="2000" i="1">
                <a:sym typeface="Symbol" panose="05050102010706020507" pitchFamily="18" charset="2"/>
              </a:rPr>
              <a:t>x+ </a:t>
            </a:r>
            <a:r>
              <a:rPr lang="en-US" altLang="zh-CN" sz="2000">
                <a:sym typeface="Symbol" panose="05050102010706020507" pitchFamily="18" charset="2"/>
              </a:rPr>
              <a:t>(</a:t>
            </a:r>
            <a:r>
              <a:rPr lang="en-US" altLang="zh-CN" sz="2000" i="1">
                <a:sym typeface="Symbol" panose="05050102010706020507" pitchFamily="18" charset="2"/>
              </a:rPr>
              <a:t>x</a:t>
            </a:r>
            <a:r>
              <a:rPr lang="en-US" altLang="zh-CN" sz="2000" baseline="30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),  as </a:t>
            </a:r>
            <a:r>
              <a:rPr lang="en-US" altLang="zh-CN" sz="2000" i="1"/>
              <a:t>x</a:t>
            </a:r>
            <a:r>
              <a:rPr lang="en-US" altLang="zh-CN" sz="2000">
                <a:sym typeface="Symbol" panose="05050102010706020507" pitchFamily="18" charset="2"/>
              </a:rPr>
              <a:t>0;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>
              <a:sym typeface="Symbol" panose="05050102010706020507" pitchFamily="18" charset="2"/>
            </a:endParaRPr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D147A997-0500-A052-11DF-87372C207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68612" name="Object 2">
            <a:extLst>
              <a:ext uri="{FF2B5EF4-FFF2-40B4-BE49-F238E27FC236}">
                <a16:creationId xmlns:a16="http://schemas.microsoft.com/office/drawing/2014/main" id="{521DE751-342F-186A-C786-E19A12A68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692150"/>
          <a:ext cx="40322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444500" progId="Equation.3">
                  <p:embed/>
                </p:oleObj>
              </mc:Choice>
              <mc:Fallback>
                <p:oleObj name="公式" r:id="rId2" imgW="2044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92150"/>
                        <a:ext cx="40322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7">
            <a:extLst>
              <a:ext uri="{FF2B5EF4-FFF2-40B4-BE49-F238E27FC236}">
                <a16:creationId xmlns:a16="http://schemas.microsoft.com/office/drawing/2014/main" id="{17571941-4CAD-A627-A5CE-C29E1DFC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68614" name="Object 3">
            <a:extLst>
              <a:ext uri="{FF2B5EF4-FFF2-40B4-BE49-F238E27FC236}">
                <a16:creationId xmlns:a16="http://schemas.microsoft.com/office/drawing/2014/main" id="{7D6445B5-DB7F-58A9-ABB5-EE2707C53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571875"/>
          <a:ext cx="17287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66800" imgH="469900" progId="Equation.3">
                  <p:embed/>
                </p:oleObj>
              </mc:Choice>
              <mc:Fallback>
                <p:oleObj name="公式" r:id="rId4" imgW="10668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571875"/>
                        <a:ext cx="172878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417A3133-1AFE-6524-A8AB-826C7725D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428625"/>
            <a:ext cx="7772400" cy="55467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3907F1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 b="1">
                <a:solidFill>
                  <a:srgbClr val="3907F1"/>
                </a:solidFill>
                <a:sym typeface="Symbol" panose="05050102010706020507" pitchFamily="18" charset="2"/>
              </a:rPr>
              <a:t>5</a:t>
            </a:r>
            <a:r>
              <a:rPr lang="zh-CN" altLang="en-US" sz="2400" b="1">
                <a:solidFill>
                  <a:srgbClr val="3907F1"/>
                </a:solidFill>
                <a:sym typeface="Symbol" panose="05050102010706020507" pitchFamily="18" charset="2"/>
              </a:rPr>
              <a:t>）对数函数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log </a:t>
            </a:r>
            <a:r>
              <a:rPr lang="en-US" altLang="zh-CN" sz="2400" i="1">
                <a:sym typeface="Symbol" panose="05050102010706020507" pitchFamily="18" charset="2"/>
              </a:rPr>
              <a:t>n </a:t>
            </a:r>
            <a:r>
              <a:rPr lang="en-US" altLang="zh-CN" sz="2400">
                <a:sym typeface="Symbol" panose="05050102010706020507" pitchFamily="18" charset="2"/>
              </a:rPr>
              <a:t>= log</a:t>
            </a:r>
            <a:r>
              <a:rPr lang="en-US" altLang="zh-CN" sz="2400" baseline="-25000">
                <a:sym typeface="Symbol" panose="05050102010706020507" pitchFamily="18" charset="2"/>
              </a:rPr>
              <a:t>2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/>
              <a:t> </a:t>
            </a:r>
            <a:r>
              <a:rPr lang="en-US" altLang="zh-CN" sz="2400">
                <a:sym typeface="Symbol" panose="05050102010706020507" pitchFamily="18" charset="2"/>
              </a:rPr>
              <a:t>lg </a:t>
            </a:r>
            <a:r>
              <a:rPr lang="en-US" altLang="zh-CN" sz="2400" i="1">
                <a:sym typeface="Symbol" panose="05050102010706020507" pitchFamily="18" charset="2"/>
              </a:rPr>
              <a:t>n </a:t>
            </a:r>
            <a:r>
              <a:rPr lang="en-US" altLang="zh-CN" sz="2400">
                <a:sym typeface="Symbol" panose="05050102010706020507" pitchFamily="18" charset="2"/>
              </a:rPr>
              <a:t>= log</a:t>
            </a:r>
            <a:r>
              <a:rPr lang="en-US" altLang="zh-CN" sz="2400" baseline="-25000">
                <a:sym typeface="Symbol" panose="05050102010706020507" pitchFamily="18" charset="2"/>
              </a:rPr>
              <a:t>10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ln </a:t>
            </a:r>
            <a:r>
              <a:rPr lang="en-US" altLang="zh-CN" sz="2400" i="1">
                <a:sym typeface="Symbol" panose="05050102010706020507" pitchFamily="18" charset="2"/>
              </a:rPr>
              <a:t>n </a:t>
            </a:r>
            <a:r>
              <a:rPr lang="en-US" altLang="zh-CN" sz="2400">
                <a:sym typeface="Symbol" panose="05050102010706020507" pitchFamily="18" charset="2"/>
              </a:rPr>
              <a:t>= log</a:t>
            </a:r>
            <a:r>
              <a:rPr lang="en-US" altLang="zh-CN" sz="2400" i="1" baseline="-25000">
                <a:sym typeface="Symbol" panose="05050102010706020507" pitchFamily="18" charset="2"/>
              </a:rPr>
              <a:t>e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log</a:t>
            </a:r>
            <a:r>
              <a:rPr lang="en-US" altLang="zh-CN" sz="2400" i="1" baseline="30000">
                <a:sym typeface="Symbol" panose="05050102010706020507" pitchFamily="18" charset="2"/>
              </a:rPr>
              <a:t>k</a:t>
            </a:r>
            <a:r>
              <a:rPr lang="en-US" altLang="zh-CN" sz="2400" i="1">
                <a:sym typeface="Symbol" panose="05050102010706020507" pitchFamily="18" charset="2"/>
              </a:rPr>
              <a:t>n </a:t>
            </a:r>
            <a:r>
              <a:rPr lang="en-US" altLang="zh-CN" sz="2400">
                <a:sym typeface="Symbol" panose="05050102010706020507" pitchFamily="18" charset="2"/>
              </a:rPr>
              <a:t>= (log 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r>
              <a:rPr lang="en-US" altLang="zh-CN" sz="2400" i="1" baseline="30000">
                <a:sym typeface="Symbol" panose="05050102010706020507" pitchFamily="18" charset="2"/>
              </a:rPr>
              <a:t>k</a:t>
            </a:r>
            <a:r>
              <a:rPr lang="en-US" altLang="zh-CN" sz="2400">
                <a:sym typeface="Symbol" panose="05050102010706020507" pitchFamily="18" charset="2"/>
              </a:rPr>
              <a:t>l;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log log </a:t>
            </a:r>
            <a:r>
              <a:rPr lang="en-US" altLang="zh-CN" sz="2400" i="1">
                <a:sym typeface="Symbol" panose="05050102010706020507" pitchFamily="18" charset="2"/>
              </a:rPr>
              <a:t>n </a:t>
            </a:r>
            <a:r>
              <a:rPr lang="en-US" altLang="zh-CN" sz="2400">
                <a:sym typeface="Symbol" panose="05050102010706020507" pitchFamily="18" charset="2"/>
              </a:rPr>
              <a:t>= log(log 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for a&gt;0,b&gt;0,c&gt;0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D1336B9E-46C2-BC62-FC9C-BFCB6A7B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69636" name="Object 2">
            <a:extLst>
              <a:ext uri="{FF2B5EF4-FFF2-40B4-BE49-F238E27FC236}">
                <a16:creationId xmlns:a16="http://schemas.microsoft.com/office/drawing/2014/main" id="{80FC74B0-E3CB-D3EA-DD6F-DCB9B4E6C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941888"/>
          <a:ext cx="1727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6641" imgH="203112" progId="Equation.3">
                  <p:embed/>
                </p:oleObj>
              </mc:Choice>
              <mc:Fallback>
                <p:oleObj name="公式" r:id="rId2" imgW="59664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41888"/>
                        <a:ext cx="17272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>
            <a:extLst>
              <a:ext uri="{FF2B5EF4-FFF2-40B4-BE49-F238E27FC236}">
                <a16:creationId xmlns:a16="http://schemas.microsoft.com/office/drawing/2014/main" id="{B1045710-1A35-3F4D-2CD1-89144785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0659" name="Object 2">
            <a:extLst>
              <a:ext uri="{FF2B5EF4-FFF2-40B4-BE49-F238E27FC236}">
                <a16:creationId xmlns:a16="http://schemas.microsoft.com/office/drawing/2014/main" id="{966567EA-260D-DB94-5CB3-299B084B8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536575"/>
          <a:ext cx="3384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12900" imgH="228600" progId="Equation.3">
                  <p:embed/>
                </p:oleObj>
              </mc:Choice>
              <mc:Fallback>
                <p:oleObj name="公式" r:id="rId2" imgW="1612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36575"/>
                        <a:ext cx="33845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7">
            <a:extLst>
              <a:ext uri="{FF2B5EF4-FFF2-40B4-BE49-F238E27FC236}">
                <a16:creationId xmlns:a16="http://schemas.microsoft.com/office/drawing/2014/main" id="{28811944-E3B4-070D-26A0-61BE4C9C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0661" name="Object 3">
            <a:extLst>
              <a:ext uri="{FF2B5EF4-FFF2-40B4-BE49-F238E27FC236}">
                <a16:creationId xmlns:a16="http://schemas.microsoft.com/office/drawing/2014/main" id="{AD2208A6-361B-0266-49A2-C6568491C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1257300"/>
          <a:ext cx="23764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29810" imgH="241195" progId="Equation.3">
                  <p:embed/>
                </p:oleObj>
              </mc:Choice>
              <mc:Fallback>
                <p:oleObj name="公式" r:id="rId4" imgW="1129810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57300"/>
                        <a:ext cx="23764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Rectangle 9">
            <a:extLst>
              <a:ext uri="{FF2B5EF4-FFF2-40B4-BE49-F238E27FC236}">
                <a16:creationId xmlns:a16="http://schemas.microsoft.com/office/drawing/2014/main" id="{52A4122C-FB35-61D6-FD8B-D3220617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0663" name="Object 4">
            <a:extLst>
              <a:ext uri="{FF2B5EF4-FFF2-40B4-BE49-F238E27FC236}">
                <a16:creationId xmlns:a16="http://schemas.microsoft.com/office/drawing/2014/main" id="{E65CDE5C-31DE-1D5E-5EC4-9C064CE8B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1976438"/>
          <a:ext cx="20891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77476" imgH="444307" progId="Equation.3">
                  <p:embed/>
                </p:oleObj>
              </mc:Choice>
              <mc:Fallback>
                <p:oleObj name="公式" r:id="rId6" imgW="97747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976438"/>
                        <a:ext cx="20891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Rectangle 11">
            <a:extLst>
              <a:ext uri="{FF2B5EF4-FFF2-40B4-BE49-F238E27FC236}">
                <a16:creationId xmlns:a16="http://schemas.microsoft.com/office/drawing/2014/main" id="{3D6E32D2-71CE-DAAB-E5F9-8CD1AD9E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0665" name="Object 5">
            <a:extLst>
              <a:ext uri="{FF2B5EF4-FFF2-40B4-BE49-F238E27FC236}">
                <a16:creationId xmlns:a16="http://schemas.microsoft.com/office/drawing/2014/main" id="{5C042E3C-02FD-5498-710B-3C76D5E38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3128963"/>
          <a:ext cx="28082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82700" imgH="228600" progId="Equation.3">
                  <p:embed/>
                </p:oleObj>
              </mc:Choice>
              <mc:Fallback>
                <p:oleObj name="公式" r:id="rId8" imgW="1282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128963"/>
                        <a:ext cx="28082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13">
            <a:extLst>
              <a:ext uri="{FF2B5EF4-FFF2-40B4-BE49-F238E27FC236}">
                <a16:creationId xmlns:a16="http://schemas.microsoft.com/office/drawing/2014/main" id="{C08D5577-56B9-2673-3098-D71177FA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0667" name="Object 6">
            <a:extLst>
              <a:ext uri="{FF2B5EF4-FFF2-40B4-BE49-F238E27FC236}">
                <a16:creationId xmlns:a16="http://schemas.microsoft.com/office/drawing/2014/main" id="{9BB47F96-3C3B-1300-0963-1D71BBDC9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3921125"/>
          <a:ext cx="20161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77900" imgH="431800" progId="Equation.3">
                  <p:embed/>
                </p:oleObj>
              </mc:Choice>
              <mc:Fallback>
                <p:oleObj name="公式" r:id="rId10" imgW="977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921125"/>
                        <a:ext cx="20161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Rectangle 15">
            <a:extLst>
              <a:ext uri="{FF2B5EF4-FFF2-40B4-BE49-F238E27FC236}">
                <a16:creationId xmlns:a16="http://schemas.microsoft.com/office/drawing/2014/main" id="{BEE5A913-C8A9-6880-A607-7D6ABFC2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0669" name="Object 7">
            <a:extLst>
              <a:ext uri="{FF2B5EF4-FFF2-40B4-BE49-F238E27FC236}">
                <a16:creationId xmlns:a16="http://schemas.microsoft.com/office/drawing/2014/main" id="{E1F48F82-0D88-B33F-41B4-D7C16D34E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5000625"/>
          <a:ext cx="2663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37836" imgH="203112" progId="Equation.3">
                  <p:embed/>
                </p:oleObj>
              </mc:Choice>
              <mc:Fallback>
                <p:oleObj name="公式" r:id="rId12" imgW="83783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000625"/>
                        <a:ext cx="26638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EC989CA8-7279-26C3-ACE2-8957F5A4C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419100"/>
            <a:ext cx="7772400" cy="2066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i="1">
                <a:sym typeface="Symbol" panose="05050102010706020507" pitchFamily="18" charset="2"/>
              </a:rPr>
              <a:t>|x| </a:t>
            </a:r>
            <a:r>
              <a:rPr lang="en-US" altLang="zh-CN" sz="2000">
                <a:sym typeface="Symbol" panose="05050102010706020507" pitchFamily="18" charset="2"/>
              </a:rPr>
              <a:t>1 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ym typeface="Symbol" panose="05050102010706020507" pitchFamily="18" charset="2"/>
              </a:rPr>
              <a:t>for </a:t>
            </a:r>
            <a:r>
              <a:rPr lang="en-US" altLang="zh-CN" sz="2000" i="1">
                <a:sym typeface="Symbol" panose="05050102010706020507" pitchFamily="18" charset="2"/>
              </a:rPr>
              <a:t>x </a:t>
            </a:r>
            <a:r>
              <a:rPr lang="en-US" altLang="zh-CN" sz="2000">
                <a:sym typeface="Symbol" panose="05050102010706020507" pitchFamily="18" charset="2"/>
              </a:rPr>
              <a:t>&gt; -1,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>
              <a:sym typeface="Symbol" panose="05050102010706020507" pitchFamily="18" charset="2"/>
            </a:endParaRPr>
          </a:p>
        </p:txBody>
      </p:sp>
      <p:sp>
        <p:nvSpPr>
          <p:cNvPr id="71683" name="Rectangle 5">
            <a:extLst>
              <a:ext uri="{FF2B5EF4-FFF2-40B4-BE49-F238E27FC236}">
                <a16:creationId xmlns:a16="http://schemas.microsoft.com/office/drawing/2014/main" id="{DA6E5B98-FBA3-B163-F315-3EE764F5D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1684" name="Object 2">
            <a:extLst>
              <a:ext uri="{FF2B5EF4-FFF2-40B4-BE49-F238E27FC236}">
                <a16:creationId xmlns:a16="http://schemas.microsoft.com/office/drawing/2014/main" id="{07B72F87-4584-D633-284A-AFD218FA3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38125"/>
          <a:ext cx="38163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87600" imgH="419100" progId="Equation.3">
                  <p:embed/>
                </p:oleObj>
              </mc:Choice>
              <mc:Fallback>
                <p:oleObj name="公式" r:id="rId2" imgW="23876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38125"/>
                        <a:ext cx="38163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7">
            <a:extLst>
              <a:ext uri="{FF2B5EF4-FFF2-40B4-BE49-F238E27FC236}">
                <a16:creationId xmlns:a16="http://schemas.microsoft.com/office/drawing/2014/main" id="{A4D181D3-BC1D-CBF7-DB45-FE6D5FB6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1686" name="Object 3">
            <a:extLst>
              <a:ext uri="{FF2B5EF4-FFF2-40B4-BE49-F238E27FC236}">
                <a16:creationId xmlns:a16="http://schemas.microsoft.com/office/drawing/2014/main" id="{BD55E3E8-5F15-B4DF-8AB2-DD2ED5B53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1003300"/>
          <a:ext cx="20208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31366" imgH="393529" progId="Equation.3">
                  <p:embed/>
                </p:oleObj>
              </mc:Choice>
              <mc:Fallback>
                <p:oleObj name="公式" r:id="rId4" imgW="1231366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003300"/>
                        <a:ext cx="20208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9">
            <a:extLst>
              <a:ext uri="{FF2B5EF4-FFF2-40B4-BE49-F238E27FC236}">
                <a16:creationId xmlns:a16="http://schemas.microsoft.com/office/drawing/2014/main" id="{BBC4C209-9A22-BD96-D0AB-967207B97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pic>
        <p:nvPicPr>
          <p:cNvPr id="71688" name="图片 1">
            <a:extLst>
              <a:ext uri="{FF2B5EF4-FFF2-40B4-BE49-F238E27FC236}">
                <a16:creationId xmlns:a16="http://schemas.microsoft.com/office/drawing/2014/main" id="{B1B4D510-5E6F-D15D-D8F0-9A95E9644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6080125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E5F4E701-327C-48B4-4F6E-6B87B1932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428625"/>
            <a:ext cx="7772400" cy="54752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3907F1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3907F1"/>
                </a:solidFill>
                <a:sym typeface="Symbol" panose="05050102010706020507" pitchFamily="18" charset="2"/>
              </a:rPr>
              <a:t>6</a:t>
            </a:r>
            <a:r>
              <a:rPr lang="zh-CN" altLang="en-US" sz="2400" b="1" dirty="0">
                <a:solidFill>
                  <a:srgbClr val="3907F1"/>
                </a:solidFill>
                <a:sym typeface="Symbol" panose="05050102010706020507" pitchFamily="18" charset="2"/>
              </a:rPr>
              <a:t>）阶乘函数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ym typeface="Symbol" panose="05050102010706020507" pitchFamily="18" charset="2"/>
              </a:rPr>
              <a:t>Stirling’s</a:t>
            </a:r>
            <a:r>
              <a:rPr lang="en-US" altLang="zh-CN" sz="2400" dirty="0">
                <a:sym typeface="Symbol" panose="05050102010706020507" pitchFamily="18" charset="2"/>
              </a:rPr>
              <a:t> approximation</a:t>
            </a:r>
            <a:r>
              <a:rPr lang="en-US" altLang="zh-CN" sz="2400" dirty="0"/>
              <a:t> </a:t>
            </a:r>
            <a:endParaRPr lang="en-US" altLang="zh-CN" dirty="0"/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0539E017-16D3-F6FD-2590-86706566F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2708" name="Object 2">
            <a:extLst>
              <a:ext uri="{FF2B5EF4-FFF2-40B4-BE49-F238E27FC236}">
                <a16:creationId xmlns:a16="http://schemas.microsoft.com/office/drawing/2014/main" id="{10B5AD02-D24D-2DA3-B533-2ED329AE5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412875"/>
          <a:ext cx="26638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2700" imgH="457200" progId="Equation.3">
                  <p:embed/>
                </p:oleObj>
              </mc:Choice>
              <mc:Fallback>
                <p:oleObj name="公式" r:id="rId2" imgW="1282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412875"/>
                        <a:ext cx="266382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7">
            <a:extLst>
              <a:ext uri="{FF2B5EF4-FFF2-40B4-BE49-F238E27FC236}">
                <a16:creationId xmlns:a16="http://schemas.microsoft.com/office/drawing/2014/main" id="{83AF0DAA-FA31-33DE-4F81-EA8854D8E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2710" name="Object 3">
            <a:extLst>
              <a:ext uri="{FF2B5EF4-FFF2-40B4-BE49-F238E27FC236}">
                <a16:creationId xmlns:a16="http://schemas.microsoft.com/office/drawing/2014/main" id="{E754D6D5-2CB2-3DE6-EC52-062820708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781300"/>
          <a:ext cx="2038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88614" imgH="177723" progId="Equation.3">
                  <p:embed/>
                </p:oleObj>
              </mc:Choice>
              <mc:Fallback>
                <p:oleObj name="公式" r:id="rId4" imgW="888614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781300"/>
                        <a:ext cx="20383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9">
            <a:extLst>
              <a:ext uri="{FF2B5EF4-FFF2-40B4-BE49-F238E27FC236}">
                <a16:creationId xmlns:a16="http://schemas.microsoft.com/office/drawing/2014/main" id="{52B48567-D295-9DEE-A9B8-46DEEF9F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2712" name="Object 4">
            <a:extLst>
              <a:ext uri="{FF2B5EF4-FFF2-40B4-BE49-F238E27FC236}">
                <a16:creationId xmlns:a16="http://schemas.microsoft.com/office/drawing/2014/main" id="{8DE06084-DD9E-C322-F213-3539AEE00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4143375"/>
          <a:ext cx="374491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63700" imgH="482600" progId="Equation.3">
                  <p:embed/>
                </p:oleObj>
              </mc:Choice>
              <mc:Fallback>
                <p:oleObj name="公式" r:id="rId6" imgW="1663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143375"/>
                        <a:ext cx="3744913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>
            <a:extLst>
              <a:ext uri="{FF2B5EF4-FFF2-40B4-BE49-F238E27FC236}">
                <a16:creationId xmlns:a16="http://schemas.microsoft.com/office/drawing/2014/main" id="{677524BF-DED3-06EE-D997-2CC3F6642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3731" name="Object 2">
            <a:extLst>
              <a:ext uri="{FF2B5EF4-FFF2-40B4-BE49-F238E27FC236}">
                <a16:creationId xmlns:a16="http://schemas.microsoft.com/office/drawing/2014/main" id="{EB16ADF8-C73A-CAA1-A19E-8E3E6F7FF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665163"/>
          <a:ext cx="295275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80588" imgH="469696" progId="Equation.3">
                  <p:embed/>
                </p:oleObj>
              </mc:Choice>
              <mc:Fallback>
                <p:oleObj name="公式" r:id="rId2" imgW="1180588" imgH="46969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65163"/>
                        <a:ext cx="295275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7">
            <a:extLst>
              <a:ext uri="{FF2B5EF4-FFF2-40B4-BE49-F238E27FC236}">
                <a16:creationId xmlns:a16="http://schemas.microsoft.com/office/drawing/2014/main" id="{ECC3FB45-C56E-3395-908D-9BE96698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3733" name="Object 3">
            <a:extLst>
              <a:ext uri="{FF2B5EF4-FFF2-40B4-BE49-F238E27FC236}">
                <a16:creationId xmlns:a16="http://schemas.microsoft.com/office/drawing/2014/main" id="{8B1AE59F-302A-14BA-9523-949F42D90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4063" y="757238"/>
          <a:ext cx="26638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5977" imgH="393529" progId="Equation.3">
                  <p:embed/>
                </p:oleObj>
              </mc:Choice>
              <mc:Fallback>
                <p:oleObj name="公式" r:id="rId4" imgW="120597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757238"/>
                        <a:ext cx="26638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9">
            <a:extLst>
              <a:ext uri="{FF2B5EF4-FFF2-40B4-BE49-F238E27FC236}">
                <a16:creationId xmlns:a16="http://schemas.microsoft.com/office/drawing/2014/main" id="{F74FD4BE-F679-5CDE-110C-6733AD861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3735" name="Object 4">
            <a:extLst>
              <a:ext uri="{FF2B5EF4-FFF2-40B4-BE49-F238E27FC236}">
                <a16:creationId xmlns:a16="http://schemas.microsoft.com/office/drawing/2014/main" id="{9617E0F2-BCD9-35FA-B9AB-4216F9A0E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2351088"/>
          <a:ext cx="1584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34725" imgH="228501" progId="Equation.3">
                  <p:embed/>
                </p:oleObj>
              </mc:Choice>
              <mc:Fallback>
                <p:oleObj name="公式" r:id="rId6" imgW="634725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351088"/>
                        <a:ext cx="1584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11">
            <a:extLst>
              <a:ext uri="{FF2B5EF4-FFF2-40B4-BE49-F238E27FC236}">
                <a16:creationId xmlns:a16="http://schemas.microsoft.com/office/drawing/2014/main" id="{31043890-D322-B0A7-344A-BA7BCC4A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3737" name="Object 5">
            <a:extLst>
              <a:ext uri="{FF2B5EF4-FFF2-40B4-BE49-F238E27FC236}">
                <a16:creationId xmlns:a16="http://schemas.microsoft.com/office/drawing/2014/main" id="{3A6CD64A-57CB-A3DF-940B-19848110A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2971800"/>
          <a:ext cx="15113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60400" imgH="228600" progId="Equation.3">
                  <p:embed/>
                </p:oleObj>
              </mc:Choice>
              <mc:Fallback>
                <p:oleObj name="公式" r:id="rId8" imgW="660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971800"/>
                        <a:ext cx="15113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Rectangle 13">
            <a:extLst>
              <a:ext uri="{FF2B5EF4-FFF2-40B4-BE49-F238E27FC236}">
                <a16:creationId xmlns:a16="http://schemas.microsoft.com/office/drawing/2014/main" id="{CE332FB4-788F-5444-7718-5E99D0C8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73739" name="Object 6">
            <a:extLst>
              <a:ext uri="{FF2B5EF4-FFF2-40B4-BE49-F238E27FC236}">
                <a16:creationId xmlns:a16="http://schemas.microsoft.com/office/drawing/2014/main" id="{FE4654A4-EAEC-1085-D5B4-67043BDE15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3779838"/>
          <a:ext cx="2794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366" imgH="203112" progId="Equation.DSMT4">
                  <p:embed/>
                </p:oleObj>
              </mc:Choice>
              <mc:Fallback>
                <p:oleObj name="Equation" r:id="rId10" imgW="123136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779838"/>
                        <a:ext cx="2794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>
          <a:xfrm>
            <a:off x="672902" y="148059"/>
            <a:ext cx="8229600" cy="6334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000" kern="0" dirty="0">
                <a:solidFill>
                  <a:srgbClr val="C00000"/>
                </a:solidFill>
              </a:rPr>
              <a:t>主定理</a:t>
            </a:r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266502" y="1214859"/>
            <a:ext cx="88074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主</a:t>
            </a:r>
            <a:r>
              <a:rPr lang="zh-CN" altLang="zh-CN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为常数，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为函数，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为非负整数，且</a:t>
            </a:r>
          </a:p>
          <a:p>
            <a:pPr eaLnBrk="1" hangingPunct="1">
              <a:lnSpc>
                <a:spcPts val="31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</a:p>
          <a:p>
            <a:pPr eaLnBrk="1" hangingPunct="1">
              <a:lnSpc>
                <a:spcPts val="31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则有以下结果：</a:t>
            </a:r>
          </a:p>
        </p:txBody>
      </p:sp>
      <p:graphicFrame>
        <p:nvGraphicFramePr>
          <p:cNvPr id="747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736813"/>
              </p:ext>
            </p:extLst>
          </p:nvPr>
        </p:nvGraphicFramePr>
        <p:xfrm>
          <a:off x="744340" y="2724571"/>
          <a:ext cx="670718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98100" imgH="13382625" progId="Equation.DSMT4">
                  <p:embed/>
                </p:oleObj>
              </mc:Choice>
              <mc:Fallback>
                <p:oleObj name="Equation" r:id="rId2" imgW="60998100" imgH="13382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40" y="2724571"/>
                        <a:ext cx="670718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Box 8"/>
          <p:cNvSpPr txBox="1">
            <a:spLocks noChangeArrowheads="1"/>
          </p:cNvSpPr>
          <p:nvPr/>
        </p:nvSpPr>
        <p:spPr bwMode="auto">
          <a:xfrm>
            <a:off x="1001515" y="3786609"/>
            <a:ext cx="83581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且对于某个常数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和充分大   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的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n/b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，那么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759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85184"/>
            <a:ext cx="748823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65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1913AA7-826F-1E98-B91D-402A35590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FEED91AF-241C-30AD-8E29-4733812B1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92400"/>
          </a:xfrm>
        </p:spPr>
        <p:txBody>
          <a:bodyPr/>
          <a:lstStyle/>
          <a:p>
            <a:r>
              <a:rPr lang="zh-CN" altLang="en-US"/>
              <a:t>考勤         </a:t>
            </a:r>
            <a:r>
              <a:rPr lang="en-US" altLang="zh-CN"/>
              <a:t>10%</a:t>
            </a:r>
          </a:p>
          <a:p>
            <a:r>
              <a:rPr lang="zh-CN" altLang="en-US"/>
              <a:t>平时作业  </a:t>
            </a:r>
            <a:r>
              <a:rPr lang="en-US" altLang="zh-CN"/>
              <a:t>30%</a:t>
            </a:r>
          </a:p>
          <a:p>
            <a:r>
              <a:rPr lang="zh-CN" altLang="en-US"/>
              <a:t>期中考试（大作业）  </a:t>
            </a:r>
            <a:r>
              <a:rPr lang="en-US" altLang="zh-CN"/>
              <a:t>10%</a:t>
            </a:r>
          </a:p>
          <a:p>
            <a:r>
              <a:rPr lang="zh-CN" altLang="en-US"/>
              <a:t>期末考试   </a:t>
            </a:r>
            <a:r>
              <a:rPr lang="en-US" altLang="zh-CN"/>
              <a:t>50%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B259A3AB-9E8E-372E-5209-4D632E36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129ECF8-74E7-45A9-ABAE-DDC13605A629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2672441-FC2E-47BF-ABDC-3B6E59EB3E2D}" type="slidenum">
              <a:rPr lang="en-US" altLang="zh-CN" sz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pPr/>
              <a:t>60</a:t>
            </a:fld>
            <a:endParaRPr lang="en-US" altLang="zh-CN" sz="1200">
              <a:solidFill>
                <a:schemeClr val="tx1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7577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908050"/>
            <a:ext cx="88265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969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94738F2-47D6-4386-9A0F-7C882E8F91BB}" type="slidenum">
              <a:rPr lang="en-US" altLang="zh-CN" sz="1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pPr/>
              <a:t>61</a:t>
            </a:fld>
            <a:endParaRPr lang="en-US" altLang="zh-CN" sz="1200">
              <a:solidFill>
                <a:schemeClr val="tx1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7680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5538"/>
            <a:ext cx="87503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31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828E8B7-CDC0-C4CF-AC9C-2A71A4705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作业要求</a:t>
            </a:r>
          </a:p>
        </p:txBody>
      </p:sp>
      <p:sp>
        <p:nvSpPr>
          <p:cNvPr id="12291" name="灯片编号占位符 3">
            <a:extLst>
              <a:ext uri="{FF2B5EF4-FFF2-40B4-BE49-F238E27FC236}">
                <a16:creationId xmlns:a16="http://schemas.microsoft.com/office/drawing/2014/main" id="{A974C82D-5822-36C2-BEFA-1199AE16D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BE76B6B-0CA5-4962-B9C8-0AC17763D0A3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B699B2F-116A-5620-38DB-8773D28D7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268413"/>
            <a:ext cx="8610600" cy="49752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命名格式：学号</a:t>
            </a:r>
            <a:r>
              <a:rPr lang="en-US" altLang="zh-CN" kern="0" dirty="0"/>
              <a:t>+</a:t>
            </a:r>
            <a:r>
              <a:rPr lang="zh-CN" altLang="en-US" kern="0" dirty="0"/>
              <a:t>姓名</a:t>
            </a:r>
            <a:r>
              <a:rPr lang="en-US" altLang="zh-CN" kern="0" dirty="0"/>
              <a:t>+</a:t>
            </a:r>
            <a:r>
              <a:rPr lang="zh-CN" altLang="en-US" kern="0" dirty="0"/>
              <a:t>题目名称</a:t>
            </a:r>
            <a:r>
              <a:rPr lang="en-US" altLang="zh-CN" kern="0" dirty="0"/>
              <a:t>.xxx</a:t>
            </a:r>
          </a:p>
          <a:p>
            <a:pPr>
              <a:defRPr/>
            </a:pPr>
            <a:endParaRPr lang="en-US" altLang="zh-CN" kern="0" dirty="0"/>
          </a:p>
          <a:p>
            <a:pPr>
              <a:defRPr/>
            </a:pPr>
            <a:r>
              <a:rPr lang="zh-CN" altLang="en-US" kern="0" dirty="0"/>
              <a:t>算法类的题，</a:t>
            </a:r>
            <a:r>
              <a:rPr lang="zh-CN" altLang="en-US" u="sng" kern="0" dirty="0">
                <a:solidFill>
                  <a:srgbClr val="FF0000"/>
                </a:solidFill>
              </a:rPr>
              <a:t>先给出算法思想文字描述</a:t>
            </a:r>
            <a:r>
              <a:rPr lang="zh-CN" altLang="en-US" kern="0" dirty="0"/>
              <a:t>，然后：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分析题</a:t>
            </a:r>
            <a:r>
              <a:rPr lang="zh-CN" altLang="en-US" kern="0" dirty="0"/>
              <a:t>给出伪代码；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实现题</a:t>
            </a:r>
            <a:r>
              <a:rPr lang="zh-CN" altLang="en-US" kern="0" dirty="0"/>
              <a:t>提交关键代码文件</a:t>
            </a:r>
            <a:r>
              <a:rPr lang="en-US" altLang="zh-CN" kern="0" dirty="0"/>
              <a:t>.</a:t>
            </a:r>
            <a:r>
              <a:rPr lang="en-US" altLang="zh-CN" kern="0" dirty="0" err="1"/>
              <a:t>cpp</a:t>
            </a:r>
            <a:r>
              <a:rPr lang="en-US" altLang="zh-CN" kern="0" dirty="0"/>
              <a:t>, *.h</a:t>
            </a:r>
            <a:r>
              <a:rPr lang="zh-CN" altLang="en-US" kern="0" dirty="0"/>
              <a:t>（不要把</a:t>
            </a:r>
            <a:r>
              <a:rPr lang="en-US" altLang="zh-CN" kern="0" dirty="0"/>
              <a:t>IDE</a:t>
            </a:r>
            <a:r>
              <a:rPr lang="zh-CN" altLang="en-US" kern="0" dirty="0"/>
              <a:t>整个工程文件打包）以及输入、输出文件（或界面）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作业提交到</a:t>
            </a:r>
            <a:r>
              <a:rPr lang="en-US" altLang="zh-CN" kern="0" dirty="0"/>
              <a:t>Canvas</a:t>
            </a:r>
            <a:r>
              <a:rPr lang="zh-CN" altLang="en-US" kern="0" dirty="0"/>
              <a:t>上。</a:t>
            </a:r>
            <a:endParaRPr lang="en-US" altLang="zh-CN" u="sng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A529F564-9712-2A8C-1E19-10B40B97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887CCDB-AC47-4F83-B027-C477CA609F07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标题 1">
            <a:extLst>
              <a:ext uri="{FF2B5EF4-FFF2-40B4-BE49-F238E27FC236}">
                <a16:creationId xmlns:a16="http://schemas.microsoft.com/office/drawing/2014/main" id="{9B46D540-1721-2B96-90B1-CAAD51816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作业命名示例</a:t>
            </a:r>
          </a:p>
        </p:txBody>
      </p:sp>
      <p:pic>
        <p:nvPicPr>
          <p:cNvPr id="13316" name="图片 1">
            <a:extLst>
              <a:ext uri="{FF2B5EF4-FFF2-40B4-BE49-F238E27FC236}">
                <a16:creationId xmlns:a16="http://schemas.microsoft.com/office/drawing/2014/main" id="{3CB5624B-7137-4B7F-28B0-56302553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3859212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95B6C3A3-DC02-EB7F-62E0-1674EAC24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伪代码示例（插入排序）</a:t>
            </a:r>
          </a:p>
        </p:txBody>
      </p:sp>
      <p:pic>
        <p:nvPicPr>
          <p:cNvPr id="14339" name="内容占位符 5">
            <a:extLst>
              <a:ext uri="{FF2B5EF4-FFF2-40B4-BE49-F238E27FC236}">
                <a16:creationId xmlns:a16="http://schemas.microsoft.com/office/drawing/2014/main" id="{E9441175-C7E2-DA1F-8EEB-B003B5992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75" y="3429000"/>
            <a:ext cx="3168650" cy="2687638"/>
          </a:xfrm>
        </p:spPr>
      </p:pic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609835B3-F1B0-2869-8C8E-37BB00C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40A84B1-8D0B-461C-A5FF-70C6DCA4472F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pic>
        <p:nvPicPr>
          <p:cNvPr id="14341" name="图片 4">
            <a:extLst>
              <a:ext uri="{FF2B5EF4-FFF2-40B4-BE49-F238E27FC236}">
                <a16:creationId xmlns:a16="http://schemas.microsoft.com/office/drawing/2014/main" id="{3F9FB067-4DDA-85E8-67FC-7D2173DA9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052513"/>
            <a:ext cx="6364287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楷体_GB2312" pitchFamily="49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楷体_GB2312" pitchFamily="49" charset="-122"/>
            <a:cs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3987</TotalTime>
  <Words>3843</Words>
  <Application>Microsoft Office PowerPoint</Application>
  <PresentationFormat>全屏显示(4:3)</PresentationFormat>
  <Paragraphs>339</Paragraphs>
  <Slides>61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黑体</vt:lpstr>
      <vt:lpstr>宋体</vt:lpstr>
      <vt:lpstr>Arial</vt:lpstr>
      <vt:lpstr>Courier New</vt:lpstr>
      <vt:lpstr>Garamond</vt:lpstr>
      <vt:lpstr>Symbol</vt:lpstr>
      <vt:lpstr>Tahoma</vt:lpstr>
      <vt:lpstr>Times New Roman</vt:lpstr>
      <vt:lpstr>Wingdings</vt:lpstr>
      <vt:lpstr>Edge</vt:lpstr>
      <vt:lpstr>公式</vt:lpstr>
      <vt:lpstr>Equation</vt:lpstr>
      <vt:lpstr>数据结构与算法设计2</vt:lpstr>
      <vt:lpstr>课程目标</vt:lpstr>
      <vt:lpstr>教材</vt:lpstr>
      <vt:lpstr>参考教材</vt:lpstr>
      <vt:lpstr>算法设计,Jon Kleinberg, Eva Tardos 著，王海鹏 译</vt:lpstr>
      <vt:lpstr>课程考核</vt:lpstr>
      <vt:lpstr>作业要求</vt:lpstr>
      <vt:lpstr>作业命名示例</vt:lpstr>
      <vt:lpstr>伪代码示例（插入排序）</vt:lpstr>
      <vt:lpstr>伪代码示例（选择排序）</vt:lpstr>
      <vt:lpstr>第1章  算法概述</vt:lpstr>
      <vt:lpstr>学习要点: </vt:lpstr>
      <vt:lpstr>算法(Algorithm)</vt:lpstr>
      <vt:lpstr>程序(Program)</vt:lpstr>
      <vt:lpstr>算法复杂性分析 </vt:lpstr>
      <vt:lpstr>算法的时间复杂性</vt:lpstr>
      <vt:lpstr>算法渐近复杂性</vt:lpstr>
      <vt:lpstr>渐近分析的记号Q, O, W, o, w</vt:lpstr>
      <vt:lpstr>PowerPoint 演示文稿</vt:lpstr>
      <vt:lpstr>PowerPoint 演示文稿</vt:lpstr>
      <vt:lpstr>PowerPoint 演示文稿</vt:lpstr>
      <vt:lpstr>Q, O, W之间的关系</vt:lpstr>
      <vt:lpstr>Big-O </vt:lpstr>
      <vt:lpstr>Big-O 实例</vt:lpstr>
      <vt:lpstr>PowerPoint 演示文稿</vt:lpstr>
      <vt:lpstr>渐近分析记号的若干性质</vt:lpstr>
      <vt:lpstr>渐近分析记号在等式和不等式中的意义</vt:lpstr>
      <vt:lpstr>渐近分析中函数比较</vt:lpstr>
      <vt:lpstr>PowerPoint 演示文稿</vt:lpstr>
      <vt:lpstr>PowerPoint 演示文稿</vt:lpstr>
      <vt:lpstr>PowerPoint 演示文稿</vt:lpstr>
      <vt:lpstr>算法分析中常见的复杂性函数</vt:lpstr>
      <vt:lpstr>小规模数据</vt:lpstr>
      <vt:lpstr>中等规模数据</vt:lpstr>
      <vt:lpstr>用C++描述算法</vt:lpstr>
      <vt:lpstr>分析代码</vt:lpstr>
      <vt:lpstr>嵌套循环</vt:lpstr>
      <vt:lpstr>PowerPoint 演示文稿</vt:lpstr>
      <vt:lpstr>递归（Recursion）</vt:lpstr>
      <vt:lpstr>二分查找</vt:lpstr>
      <vt:lpstr>二分查找</vt:lpstr>
      <vt:lpstr>算法分析方法</vt:lpstr>
      <vt:lpstr>PowerPoint 演示文稿</vt:lpstr>
      <vt:lpstr>算法分析的基本法则</vt:lpstr>
      <vt:lpstr>最优算法</vt:lpstr>
      <vt:lpstr>NP完全性理论</vt:lpstr>
      <vt:lpstr>NP完全性理论</vt:lpstr>
      <vt:lpstr>PowerPoint 演示文稿</vt:lpstr>
      <vt:lpstr>算法渐近复杂性分析中常用函数</vt:lpstr>
      <vt:lpstr>取整函数的若干性质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动态规划</dc:title>
  <dc:creator>wang</dc:creator>
  <cp:lastModifiedBy>吕 博文</cp:lastModifiedBy>
  <cp:revision>278</cp:revision>
  <cp:lastPrinted>2013-04-09T01:39:03Z</cp:lastPrinted>
  <dcterms:created xsi:type="dcterms:W3CDTF">2003-05-27T06:14:28Z</dcterms:created>
  <dcterms:modified xsi:type="dcterms:W3CDTF">2023-06-19T11:11:42Z</dcterms:modified>
</cp:coreProperties>
</file>