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1.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handoutMasterIdLst>
    <p:handoutMasterId r:id="rId103"/>
  </p:handoutMasterIdLst>
  <p:sldIdLst>
    <p:sldId id="256" r:id="rId2"/>
    <p:sldId id="304" r:id="rId3"/>
    <p:sldId id="305" r:id="rId4"/>
    <p:sldId id="257" r:id="rId5"/>
    <p:sldId id="258" r:id="rId6"/>
    <p:sldId id="259" r:id="rId7"/>
    <p:sldId id="260" r:id="rId8"/>
    <p:sldId id="339" r:id="rId9"/>
    <p:sldId id="340" r:id="rId10"/>
    <p:sldId id="341" r:id="rId11"/>
    <p:sldId id="342" r:id="rId12"/>
    <p:sldId id="262" r:id="rId13"/>
    <p:sldId id="261" r:id="rId14"/>
    <p:sldId id="263" r:id="rId15"/>
    <p:sldId id="315" r:id="rId16"/>
    <p:sldId id="333" r:id="rId17"/>
    <p:sldId id="264" r:id="rId18"/>
    <p:sldId id="265" r:id="rId19"/>
    <p:sldId id="266" r:id="rId20"/>
    <p:sldId id="267" r:id="rId21"/>
    <p:sldId id="317" r:id="rId22"/>
    <p:sldId id="268" r:id="rId23"/>
    <p:sldId id="334" r:id="rId24"/>
    <p:sldId id="308" r:id="rId25"/>
    <p:sldId id="309" r:id="rId26"/>
    <p:sldId id="310" r:id="rId27"/>
    <p:sldId id="311" r:id="rId28"/>
    <p:sldId id="312" r:id="rId29"/>
    <p:sldId id="269" r:id="rId30"/>
    <p:sldId id="270" r:id="rId31"/>
    <p:sldId id="271" r:id="rId32"/>
    <p:sldId id="318" r:id="rId33"/>
    <p:sldId id="319" r:id="rId34"/>
    <p:sldId id="272" r:id="rId35"/>
    <p:sldId id="345" r:id="rId36"/>
    <p:sldId id="351" r:id="rId37"/>
    <p:sldId id="428" r:id="rId38"/>
    <p:sldId id="438" r:id="rId39"/>
    <p:sldId id="440" r:id="rId40"/>
    <p:sldId id="439" r:id="rId41"/>
    <p:sldId id="431" r:id="rId42"/>
    <p:sldId id="432" r:id="rId43"/>
    <p:sldId id="433" r:id="rId44"/>
    <p:sldId id="434" r:id="rId45"/>
    <p:sldId id="435" r:id="rId46"/>
    <p:sldId id="436" r:id="rId47"/>
    <p:sldId id="441" r:id="rId48"/>
    <p:sldId id="437" r:id="rId49"/>
    <p:sldId id="335" r:id="rId50"/>
    <p:sldId id="326" r:id="rId51"/>
    <p:sldId id="327" r:id="rId52"/>
    <p:sldId id="276" r:id="rId53"/>
    <p:sldId id="336" r:id="rId54"/>
    <p:sldId id="442" r:id="rId55"/>
    <p:sldId id="447" r:id="rId56"/>
    <p:sldId id="443" r:id="rId57"/>
    <p:sldId id="444" r:id="rId58"/>
    <p:sldId id="445" r:id="rId59"/>
    <p:sldId id="446" r:id="rId60"/>
    <p:sldId id="448" r:id="rId61"/>
    <p:sldId id="449" r:id="rId62"/>
    <p:sldId id="277" r:id="rId63"/>
    <p:sldId id="279" r:id="rId64"/>
    <p:sldId id="280" r:id="rId65"/>
    <p:sldId id="281" r:id="rId66"/>
    <p:sldId id="320" r:id="rId67"/>
    <p:sldId id="282" r:id="rId68"/>
    <p:sldId id="323" r:id="rId69"/>
    <p:sldId id="321" r:id="rId70"/>
    <p:sldId id="322" r:id="rId71"/>
    <p:sldId id="283" r:id="rId72"/>
    <p:sldId id="325" r:id="rId73"/>
    <p:sldId id="337" r:id="rId74"/>
    <p:sldId id="324" r:id="rId75"/>
    <p:sldId id="284" r:id="rId76"/>
    <p:sldId id="328" r:id="rId77"/>
    <p:sldId id="287" r:id="rId78"/>
    <p:sldId id="288" r:id="rId79"/>
    <p:sldId id="332" r:id="rId80"/>
    <p:sldId id="344" r:id="rId81"/>
    <p:sldId id="289" r:id="rId82"/>
    <p:sldId id="290" r:id="rId83"/>
    <p:sldId id="291" r:id="rId84"/>
    <p:sldId id="343" r:id="rId85"/>
    <p:sldId id="292" r:id="rId86"/>
    <p:sldId id="293" r:id="rId87"/>
    <p:sldId id="338" r:id="rId88"/>
    <p:sldId id="329" r:id="rId89"/>
    <p:sldId id="294" r:id="rId90"/>
    <p:sldId id="296" r:id="rId91"/>
    <p:sldId id="297" r:id="rId92"/>
    <p:sldId id="298" r:id="rId93"/>
    <p:sldId id="299" r:id="rId94"/>
    <p:sldId id="300" r:id="rId95"/>
    <p:sldId id="301" r:id="rId96"/>
    <p:sldId id="347" r:id="rId97"/>
    <p:sldId id="348" r:id="rId98"/>
    <p:sldId id="349" r:id="rId99"/>
    <p:sldId id="350" r:id="rId100"/>
    <p:sldId id="352" r:id="rId101"/>
  </p:sldIdLst>
  <p:sldSz cx="9144000" cy="6858000" type="screen4x3"/>
  <p:notesSz cx="6858000" cy="9947275"/>
  <p:defaultTextStyle>
    <a:defPPr>
      <a:defRPr lang="en-US"/>
    </a:defPPr>
    <a:lvl1pPr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1pPr>
    <a:lvl2pPr marL="4572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2pPr>
    <a:lvl3pPr marL="9144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3pPr>
    <a:lvl4pPr marL="13716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4pPr>
    <a:lvl5pPr marL="1828800" algn="l" rtl="0" fontAlgn="base">
      <a:spcBef>
        <a:spcPct val="20000"/>
      </a:spcBef>
      <a:spcAft>
        <a:spcPct val="0"/>
      </a:spcAft>
      <a:buClr>
        <a:schemeClr val="accent1"/>
      </a:buClr>
      <a:buSzPct val="65000"/>
      <a:buFont typeface="Wingdings" panose="05000000000000000000" pitchFamily="2" charset="2"/>
      <a:buChar char="n"/>
      <a:defRPr sz="3000" kern="1200">
        <a:solidFill>
          <a:srgbClr val="000066"/>
        </a:solidFill>
        <a:latin typeface="Arial" panose="020B0604020202020204" pitchFamily="34" charset="0"/>
        <a:ea typeface="楷体_GB2312" pitchFamily="49" charset="-122"/>
        <a:cs typeface="+mn-cs"/>
      </a:defRPr>
    </a:lvl5pPr>
    <a:lvl6pPr marL="22860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6pPr>
    <a:lvl7pPr marL="27432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7pPr>
    <a:lvl8pPr marL="32004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8pPr>
    <a:lvl9pPr marL="36576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9900FF"/>
    <a:srgbClr val="DDDDDD"/>
    <a:srgbClr val="663300"/>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4643" autoAdjust="0"/>
  </p:normalViewPr>
  <p:slideViewPr>
    <p:cSldViewPr>
      <p:cViewPr varScale="1">
        <p:scale>
          <a:sx n="106" d="100"/>
          <a:sy n="106" d="100"/>
        </p:scale>
        <p:origin x="16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07.wmf"/><Relationship Id="rId7" Type="http://schemas.openxmlformats.org/officeDocument/2006/relationships/image" Target="../media/image111.wmf"/><Relationship Id="rId12" Type="http://schemas.openxmlformats.org/officeDocument/2006/relationships/image" Target="../media/image116.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11" Type="http://schemas.openxmlformats.org/officeDocument/2006/relationships/image" Target="../media/image115.wmf"/><Relationship Id="rId5" Type="http://schemas.openxmlformats.org/officeDocument/2006/relationships/image" Target="../media/image10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07.wmf"/><Relationship Id="rId7" Type="http://schemas.openxmlformats.org/officeDocument/2006/relationships/image" Target="../media/image111.wmf"/><Relationship Id="rId12" Type="http://schemas.openxmlformats.org/officeDocument/2006/relationships/image" Target="../media/image119.wmf"/><Relationship Id="rId2" Type="http://schemas.openxmlformats.org/officeDocument/2006/relationships/image" Target="../media/image106.wmf"/><Relationship Id="rId1" Type="http://schemas.openxmlformats.org/officeDocument/2006/relationships/image" Target="../media/image118.wmf"/><Relationship Id="rId6" Type="http://schemas.openxmlformats.org/officeDocument/2006/relationships/image" Target="../media/image110.wmf"/><Relationship Id="rId11" Type="http://schemas.openxmlformats.org/officeDocument/2006/relationships/image" Target="../media/image115.wmf"/><Relationship Id="rId5" Type="http://schemas.openxmlformats.org/officeDocument/2006/relationships/image" Target="../media/image10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97364"/>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108548" name="Rectangle 4"/>
          <p:cNvSpPr>
            <a:spLocks noGrp="1" noChangeArrowheads="1"/>
          </p:cNvSpPr>
          <p:nvPr>
            <p:ph type="ftr" sz="quarter" idx="2"/>
          </p:nvPr>
        </p:nvSpPr>
        <p:spPr bwMode="auto">
          <a:xfrm>
            <a:off x="0" y="9449911"/>
            <a:ext cx="2971800" cy="497364"/>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9449911"/>
            <a:ext cx="2971800" cy="497364"/>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fld id="{7332E482-4A1E-42A3-B796-17180D93CEC6}" type="slidenum">
              <a:rPr lang="zh-CN" altLang="en-US"/>
              <a:t>‹#›</a:t>
            </a:fld>
            <a:endParaRPr lang="en-US" altLang="zh-CN"/>
          </a:p>
        </p:txBody>
      </p:sp>
    </p:spTree>
    <p:extLst>
      <p:ext uri="{BB962C8B-B14F-4D97-AF65-F5344CB8AC3E}">
        <p14:creationId xmlns:p14="http://schemas.microsoft.com/office/powerpoint/2010/main" val="24163135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0-10T01:01:34.461"/>
    </inkml:context>
    <inkml:brush xml:id="br0">
      <inkml:brushProperty name="width" value="0.05292" units="cm"/>
      <inkml:brushProperty name="height" value="0.05292" units="cm"/>
      <inkml:brushProperty name="color" value="#FF0000"/>
    </inkml:brush>
  </inkml:definitions>
  <inkml:trace contextRef="#ctx0" brushRef="#br0">5012 8335 249 0,'0'0'30'0,"0"0"-28"16,0 0 15-16,0 0 8 15,0 0 22-15,0 0-23 16,0 0-8-16,0 0-11 15,0 0-5-15,0 0-1 16,0 0-12-16,0 4-18 16,0 2-16-16,0 7-40 15,0 4 5-15,0 5-55 16</inkml:trace>
  <inkml:trace contextRef="#ctx0" brushRef="#br0" timeOffset="464.6252">4869 9757 207 0,'0'0'11'0,"0"0"2"15,0 0 11-15,0 0 34 16,0 0-5-16,0 0-23 16,-2-8-13-16,2 6 3 15,0 2-5-15,0 0-8 16,0 0-7-16,0 0-12 0,0 0-14 15,0 0-46-15,0 0-73 16,-4 0-44-16</inkml:trace>
  <inkml:trace contextRef="#ctx0" brushRef="#br0" timeOffset="1071.9123">4866 13205 403 0,'0'0'10'15,"0"0"-10"-15,0 0-26 16,0 0-2-16,0 0-76 15,0 0-41-15</inkml:trace>
  <inkml:trace contextRef="#ctx0" brushRef="#br0" timeOffset="4461.1063">6298 10812 124 0,'0'0'20'15,"0"0"18"-15,0 0 16 16,0 0 12-16,0 0-19 16,-69-76-1-16,60 63-8 15,0 0-10-15,-1 0-10 16,1 3 5-16,3 3-19 16,3 3 4-16,-2 3-7 15,4 0 8-15,-2 1-18 16,3 0 8-16,-4 0-8 15,2 0-15-15,1 0 9 16,-2 0-12-16,0 2 21 0,-2 8 2 16,-1 5-21-16,-3 5 12 15,2 2 4-15,-1 3-28 16,-1 3-6-16,-2 6 7 16,-2 3-13-16,0 4 13 15,0 4 25-15,-1 1-5 16,1 4 4-16,1 2 1 15,-1 5 8-15,2 6-37 16,0 2-6-16</inkml:trace>
  <inkml:trace contextRef="#ctx0" brushRef="#br0" timeOffset="4839.3464">7421 12755 9 0,'99'0'89'15,"0"0"-89"-15,6 0-17 16,-2 0-25-16</inkml:trace>
  <inkml:trace contextRef="#ctx0" brushRef="#br0" timeOffset="5288.9742">10777 10965 41 0,'0'0'0'0,"-111"-104"-21"15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97364"/>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p:spPr>
      </p:sp>
      <p:sp>
        <p:nvSpPr>
          <p:cNvPr id="26629" name="Rectangle 5"/>
          <p:cNvSpPr>
            <a:spLocks noGrp="1" noChangeArrowheads="1"/>
          </p:cNvSpPr>
          <p:nvPr>
            <p:ph type="body" sz="quarter" idx="3"/>
          </p:nvPr>
        </p:nvSpPr>
        <p:spPr bwMode="auto">
          <a:xfrm>
            <a:off x="914400" y="4724956"/>
            <a:ext cx="5029200" cy="4476274"/>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9449911"/>
            <a:ext cx="2971800" cy="497364"/>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9449911"/>
            <a:ext cx="2971800" cy="497364"/>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a:defRPr/>
            </a:pPr>
            <a:fld id="{1CC96E6C-8DAC-47F8-AFF8-4EF8BA149B46}" type="slidenum">
              <a:rPr lang="zh-CN" altLang="en-US"/>
              <a:t>‹#›</a:t>
            </a:fld>
            <a:endParaRPr lang="en-US" altLang="zh-CN"/>
          </a:p>
        </p:txBody>
      </p:sp>
    </p:spTree>
    <p:extLst>
      <p:ext uri="{BB962C8B-B14F-4D97-AF65-F5344CB8AC3E}">
        <p14:creationId xmlns:p14="http://schemas.microsoft.com/office/powerpoint/2010/main" val="3757388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2492E3E2-6039-4001-980A-5CD9D854BD54}" type="slidenum">
              <a:rPr lang="zh-CN" altLang="en-US" sz="1200" smtClean="0">
                <a:solidFill>
                  <a:schemeClr val="tx1"/>
                </a:solidFill>
                <a:latin typeface="Times New Roman" panose="02020603050405020304" pitchFamily="18" charset="0"/>
                <a:ea typeface="宋体" panose="02010600030101010101" pitchFamily="2" charset="-122"/>
              </a:rPr>
              <a:t>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r>
              <a:rPr lang="zh-CN" altLang="en-US" smtClean="0"/>
              <a:t>欢迎辞</a:t>
            </a:r>
          </a:p>
        </p:txBody>
      </p:sp>
    </p:spTree>
    <p:extLst>
      <p:ext uri="{BB962C8B-B14F-4D97-AF65-F5344CB8AC3E}">
        <p14:creationId xmlns:p14="http://schemas.microsoft.com/office/powerpoint/2010/main" val="2730619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A14400B3-47D5-4C50-B377-96E9F31BB759}" type="slidenum">
              <a:rPr lang="zh-CN" altLang="en-US" sz="1200" smtClean="0">
                <a:solidFill>
                  <a:schemeClr val="tx1"/>
                </a:solidFill>
                <a:latin typeface="Times New Roman" panose="02020603050405020304" pitchFamily="18" charset="0"/>
                <a:ea typeface="宋体" panose="02010600030101010101" pitchFamily="2" charset="-122"/>
              </a:rPr>
              <a:t>14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83539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6A66A7F1-8AB8-405F-A390-64BF6DAA029D}" type="slidenum">
              <a:rPr lang="zh-CN" altLang="en-US" sz="1200" smtClean="0">
                <a:solidFill>
                  <a:schemeClr val="tx1"/>
                </a:solidFill>
                <a:latin typeface="Times New Roman" panose="02020603050405020304" pitchFamily="18" charset="0"/>
                <a:ea typeface="宋体" panose="02010600030101010101" pitchFamily="2" charset="-122"/>
              </a:rPr>
              <a:t>17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61304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B6724AD2-3AE6-41E1-A37A-FF3A34583845}" type="slidenum">
              <a:rPr lang="zh-CN" altLang="en-US" sz="1200" smtClean="0">
                <a:solidFill>
                  <a:schemeClr val="tx1"/>
                </a:solidFill>
                <a:latin typeface="Times New Roman" panose="02020603050405020304" pitchFamily="18" charset="0"/>
                <a:ea typeface="宋体" panose="02010600030101010101" pitchFamily="2" charset="-122"/>
              </a:rPr>
              <a:t>18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931688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550F6B8F-7A52-44DD-B964-2053EAC84FF6}" type="slidenum">
              <a:rPr lang="zh-CN" altLang="en-US" sz="1200" smtClean="0">
                <a:solidFill>
                  <a:schemeClr val="tx1"/>
                </a:solidFill>
                <a:latin typeface="Times New Roman" panose="02020603050405020304" pitchFamily="18" charset="0"/>
                <a:ea typeface="宋体" panose="02010600030101010101" pitchFamily="2" charset="-122"/>
              </a:rPr>
              <a:t>19</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46535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73AC727-51A2-4AA8-9021-5A44B071B719}" type="slidenum">
              <a:rPr lang="zh-CN" altLang="en-US" sz="1200" smtClean="0">
                <a:solidFill>
                  <a:schemeClr val="tx1"/>
                </a:solidFill>
                <a:latin typeface="Times New Roman" panose="02020603050405020304" pitchFamily="18" charset="0"/>
                <a:ea typeface="宋体" panose="02010600030101010101" pitchFamily="2" charset="-122"/>
              </a:rPr>
              <a:t>20</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17262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30F3558-B5BE-4B8B-ADAB-D071301D66A2}" type="slidenum">
              <a:rPr lang="zh-CN" altLang="en-US" sz="1200" smtClean="0">
                <a:solidFill>
                  <a:schemeClr val="tx1"/>
                </a:solidFill>
                <a:latin typeface="Times New Roman" panose="02020603050405020304" pitchFamily="18" charset="0"/>
                <a:ea typeface="宋体" panose="02010600030101010101" pitchFamily="2" charset="-122"/>
              </a:rPr>
              <a:t>22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19831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30F3558-B5BE-4B8B-ADAB-D071301D66A2}" type="slidenum">
              <a:rPr lang="zh-CN" altLang="en-US" sz="1200" smtClean="0">
                <a:solidFill>
                  <a:schemeClr val="tx1"/>
                </a:solidFill>
                <a:latin typeface="Times New Roman" panose="02020603050405020304" pitchFamily="18" charset="0"/>
                <a:ea typeface="宋体" panose="02010600030101010101" pitchFamily="2" charset="-122"/>
              </a:rPr>
              <a:t>23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180924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C900B56F-8B74-417F-A811-E3955DC61D8A}" type="slidenum">
              <a:rPr lang="zh-CN" altLang="en-US" sz="1200" smtClean="0">
                <a:solidFill>
                  <a:schemeClr val="tx1"/>
                </a:solidFill>
                <a:latin typeface="Times New Roman" panose="02020603050405020304" pitchFamily="18" charset="0"/>
                <a:ea typeface="宋体" panose="02010600030101010101" pitchFamily="2" charset="-122"/>
              </a:rPr>
              <a:t>24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81859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23A471B-85B8-49B8-BF6D-A797A937B6E9}" type="slidenum">
              <a:rPr lang="zh-CN" altLang="en-US" sz="1200" smtClean="0">
                <a:solidFill>
                  <a:schemeClr val="tx1"/>
                </a:solidFill>
                <a:latin typeface="Times New Roman" panose="02020603050405020304" pitchFamily="18" charset="0"/>
                <a:ea typeface="宋体" panose="02010600030101010101" pitchFamily="2" charset="-122"/>
              </a:rPr>
              <a:t>25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71084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6D2F6D96-5D30-42F5-9F4A-E6EE9811DBA1}" type="slidenum">
              <a:rPr lang="zh-CN" altLang="en-US" sz="1200" smtClean="0">
                <a:solidFill>
                  <a:schemeClr val="tx1"/>
                </a:solidFill>
                <a:latin typeface="Times New Roman" panose="02020603050405020304" pitchFamily="18" charset="0"/>
                <a:ea typeface="宋体" panose="02010600030101010101" pitchFamily="2" charset="-122"/>
              </a:rPr>
              <a:t>26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3740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747F1C8-EE42-430E-AA24-5A23297A5BEF}" type="slidenum">
              <a:rPr lang="zh-CN" altLang="en-US" sz="1200" smtClean="0">
                <a:solidFill>
                  <a:schemeClr val="tx1"/>
                </a:solidFill>
                <a:latin typeface="Times New Roman" panose="02020603050405020304" pitchFamily="18" charset="0"/>
                <a:ea typeface="宋体" panose="02010600030101010101" pitchFamily="2" charset="-122"/>
              </a:rPr>
              <a:t>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30167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A4DD7361-98CB-4967-96C7-E38B03EC6C6A}" type="slidenum">
              <a:rPr lang="zh-CN" altLang="en-US" sz="1200" smtClean="0">
                <a:solidFill>
                  <a:schemeClr val="tx1"/>
                </a:solidFill>
                <a:latin typeface="Times New Roman" panose="02020603050405020304" pitchFamily="18" charset="0"/>
                <a:ea typeface="宋体" panose="02010600030101010101" pitchFamily="2" charset="-122"/>
              </a:rPr>
              <a:t>27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369526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9297FDC8-D7D8-49D6-AAA9-0D30A02ECE73}" type="slidenum">
              <a:rPr lang="zh-CN" altLang="en-US" sz="1200" smtClean="0">
                <a:solidFill>
                  <a:schemeClr val="tx1"/>
                </a:solidFill>
                <a:latin typeface="Times New Roman" panose="02020603050405020304" pitchFamily="18" charset="0"/>
                <a:ea typeface="宋体" panose="02010600030101010101" pitchFamily="2" charset="-122"/>
              </a:rPr>
              <a:t>28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541941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C15B3D20-5970-48D1-BD40-F01C2F220779}" type="slidenum">
              <a:rPr lang="zh-CN" altLang="en-US" sz="1200" smtClean="0">
                <a:solidFill>
                  <a:schemeClr val="tx1"/>
                </a:solidFill>
                <a:latin typeface="Times New Roman" panose="02020603050405020304" pitchFamily="18" charset="0"/>
                <a:ea typeface="宋体" panose="02010600030101010101" pitchFamily="2" charset="-122"/>
              </a:rPr>
              <a:t>29</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953514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24F5D178-33F3-40C2-9701-B95B7645B566}" type="slidenum">
              <a:rPr lang="zh-CN" altLang="en-US" sz="1200" smtClean="0">
                <a:solidFill>
                  <a:schemeClr val="tx1"/>
                </a:solidFill>
                <a:latin typeface="Times New Roman" panose="02020603050405020304" pitchFamily="18" charset="0"/>
                <a:ea typeface="宋体" panose="02010600030101010101" pitchFamily="2" charset="-122"/>
              </a:rPr>
              <a:t>30</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04455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6FDA55BA-7F02-49E0-AD5D-9C8EA54A7A2D}" type="slidenum">
              <a:rPr lang="zh-CN" altLang="en-US" sz="1200" smtClean="0">
                <a:solidFill>
                  <a:schemeClr val="tx1"/>
                </a:solidFill>
                <a:latin typeface="Times New Roman" panose="02020603050405020304" pitchFamily="18" charset="0"/>
                <a:ea typeface="宋体" panose="02010600030101010101" pitchFamily="2" charset="-122"/>
              </a:rPr>
              <a:t>31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871584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457DF0D0-B3ED-46D2-A32C-F50DF1A26EBF}" type="slidenum">
              <a:rPr lang="zh-CN" altLang="en-US" sz="1200" smtClean="0">
                <a:solidFill>
                  <a:schemeClr val="tx1"/>
                </a:solidFill>
                <a:latin typeface="Times New Roman" panose="02020603050405020304" pitchFamily="18" charset="0"/>
                <a:ea typeface="宋体" panose="02010600030101010101" pitchFamily="2" charset="-122"/>
              </a:rPr>
              <a:t>33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431331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7A69A478-19D3-437D-B1E4-0B70601B0F0F}" type="slidenum">
              <a:rPr lang="zh-CN" altLang="en-US" sz="1200" smtClean="0">
                <a:solidFill>
                  <a:schemeClr val="tx1"/>
                </a:solidFill>
                <a:latin typeface="Times New Roman" panose="02020603050405020304" pitchFamily="18" charset="0"/>
                <a:ea typeface="宋体" panose="02010600030101010101" pitchFamily="2" charset="-122"/>
              </a:rPr>
              <a:t>34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p:spPr>
        <p:txBody>
          <a:bodyPr/>
          <a:lstStyle/>
          <a:p>
            <a:pPr eaLnBrk="1" hangingPunct="1"/>
            <a:r>
              <a:rPr lang="zh-CN" altLang="en-US" smtClean="0"/>
              <a:t>改动了</a:t>
            </a:r>
          </a:p>
        </p:txBody>
      </p:sp>
    </p:spTree>
    <p:extLst>
      <p:ext uri="{BB962C8B-B14F-4D97-AF65-F5344CB8AC3E}">
        <p14:creationId xmlns:p14="http://schemas.microsoft.com/office/powerpoint/2010/main" val="1662334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改动</a:t>
            </a:r>
            <a:endParaRPr lang="zh-CN" altLang="en-US"/>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35</a:t>
            </a:fld>
            <a:endParaRPr lang="en-US" altLang="zh-CN"/>
          </a:p>
        </p:txBody>
      </p:sp>
    </p:spTree>
    <p:extLst>
      <p:ext uri="{BB962C8B-B14F-4D97-AF65-F5344CB8AC3E}">
        <p14:creationId xmlns:p14="http://schemas.microsoft.com/office/powerpoint/2010/main" val="2145366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增加</a:t>
            </a:r>
            <a:endParaRPr lang="zh-CN" altLang="en-US"/>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36</a:t>
            </a:fld>
            <a:endParaRPr lang="en-US" altLang="zh-CN"/>
          </a:p>
        </p:txBody>
      </p:sp>
    </p:spTree>
    <p:extLst>
      <p:ext uri="{BB962C8B-B14F-4D97-AF65-F5344CB8AC3E}">
        <p14:creationId xmlns:p14="http://schemas.microsoft.com/office/powerpoint/2010/main" val="3360545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1E0B4694-7287-4F74-9AA4-857F22D060BF}" type="slidenum">
              <a:rPr lang="zh-CN" altLang="en-US" sz="1200" smtClean="0">
                <a:solidFill>
                  <a:schemeClr val="tx1"/>
                </a:solidFill>
                <a:latin typeface="Times New Roman" panose="02020603050405020304" pitchFamily="18" charset="0"/>
                <a:ea typeface="宋体" panose="02010600030101010101" pitchFamily="2" charset="-122"/>
              </a:rPr>
              <a:t>38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79183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65C4AE0-E30F-498A-9E3E-03B72CB47018}" type="slidenum">
              <a:rPr lang="zh-CN" altLang="en-US" sz="1200" smtClean="0">
                <a:solidFill>
                  <a:schemeClr val="tx1"/>
                </a:solidFill>
                <a:latin typeface="Times New Roman" panose="02020603050405020304" pitchFamily="18" charset="0"/>
                <a:ea typeface="宋体" panose="02010600030101010101" pitchFamily="2" charset="-122"/>
              </a:rPr>
              <a:t>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503022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9865DD66-8493-4984-A166-497D31B94346}" type="slidenum">
              <a:rPr lang="zh-CN" altLang="en-US" sz="1200" smtClean="0">
                <a:solidFill>
                  <a:schemeClr val="tx1"/>
                </a:solidFill>
                <a:latin typeface="Times New Roman" panose="02020603050405020304" pitchFamily="18" charset="0"/>
                <a:ea typeface="宋体" panose="02010600030101010101" pitchFamily="2" charset="-122"/>
              </a:rPr>
              <a:t>40</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694443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左边</a:t>
            </a:r>
            <a:r>
              <a:rPr lang="en-US" altLang="zh-CN"/>
              <a:t>m</a:t>
            </a:r>
            <a:r>
              <a:rPr lang="zh-CN" altLang="en-US"/>
              <a:t>个右边</a:t>
            </a:r>
            <a:r>
              <a:rPr lang="en-US" altLang="zh-CN"/>
              <a:t>n</a:t>
            </a:r>
            <a:r>
              <a:rPr lang="zh-CN" altLang="en-US"/>
              <a:t>个乘起来</a:t>
            </a:r>
          </a:p>
        </p:txBody>
      </p:sp>
    </p:spTree>
    <p:extLst>
      <p:ext uri="{BB962C8B-B14F-4D97-AF65-F5344CB8AC3E}">
        <p14:creationId xmlns:p14="http://schemas.microsoft.com/office/powerpoint/2010/main" val="4057390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7D2CF8A-9144-4A47-BA0B-3605F363905F}" type="slidenum">
              <a:rPr lang="zh-CN" altLang="en-US" sz="1200" smtClean="0">
                <a:solidFill>
                  <a:schemeClr val="tx1"/>
                </a:solidFill>
                <a:latin typeface="Times New Roman" panose="02020603050405020304" pitchFamily="18" charset="0"/>
                <a:ea typeface="宋体" panose="02010600030101010101" pitchFamily="2" charset="-122"/>
              </a:rPr>
              <a:t>47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838108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E7D2CF8A-9144-4A47-BA0B-3605F363905F}" type="slidenum">
              <a:rPr lang="zh-CN" altLang="en-US" sz="1200" smtClean="0">
                <a:solidFill>
                  <a:schemeClr val="tx1"/>
                </a:solidFill>
                <a:latin typeface="Times New Roman" panose="02020603050405020304" pitchFamily="18" charset="0"/>
                <a:ea typeface="宋体" panose="02010600030101010101" pitchFamily="2" charset="-122"/>
              </a:rPr>
              <a:t>49</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244963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1C89255C-793D-4363-81BF-FA578468D7EB}" type="slidenum">
              <a:rPr lang="zh-CN" altLang="en-US" sz="1200" smtClean="0">
                <a:solidFill>
                  <a:schemeClr val="tx1"/>
                </a:solidFill>
                <a:latin typeface="Times New Roman" panose="02020603050405020304" pitchFamily="18" charset="0"/>
                <a:ea typeface="宋体" panose="02010600030101010101" pitchFamily="2" charset="-122"/>
              </a:rPr>
              <a:t>52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pPr eaLnBrk="1" hangingPunct="1"/>
            <a:r>
              <a:rPr lang="zh-CN" altLang="en-US" smtClean="0"/>
              <a:t>改动</a:t>
            </a:r>
          </a:p>
        </p:txBody>
      </p:sp>
    </p:spTree>
    <p:extLst>
      <p:ext uri="{BB962C8B-B14F-4D97-AF65-F5344CB8AC3E}">
        <p14:creationId xmlns:p14="http://schemas.microsoft.com/office/powerpoint/2010/main" val="833278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1C89255C-793D-4363-81BF-FA578468D7EB}" type="slidenum">
              <a:rPr lang="zh-CN" altLang="en-US" sz="1200" smtClean="0">
                <a:solidFill>
                  <a:schemeClr val="tx1"/>
                </a:solidFill>
                <a:latin typeface="Times New Roman" panose="02020603050405020304" pitchFamily="18" charset="0"/>
                <a:ea typeface="宋体" panose="02010600030101010101" pitchFamily="2" charset="-122"/>
              </a:rPr>
              <a:t>53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70993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78A6369B-3BAF-436A-9DDA-38806D9FD5BC}" type="slidenum">
              <a:rPr lang="zh-CN" altLang="en-US" sz="1200" smtClean="0">
                <a:solidFill>
                  <a:schemeClr val="tx1"/>
                </a:solidFill>
                <a:latin typeface="Times New Roman" panose="02020603050405020304" pitchFamily="18" charset="0"/>
                <a:ea typeface="宋体" panose="02010600030101010101" pitchFamily="2" charset="-122"/>
              </a:rPr>
              <a:t>62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156901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B7D62521-93EB-4D3C-A7CF-CC0112A95596}" type="slidenum">
              <a:rPr lang="zh-CN" altLang="en-US" sz="1200" smtClean="0">
                <a:solidFill>
                  <a:schemeClr val="tx1"/>
                </a:solidFill>
                <a:latin typeface="Times New Roman" panose="02020603050405020304" pitchFamily="18" charset="0"/>
                <a:ea typeface="宋体" panose="02010600030101010101" pitchFamily="2" charset="-122"/>
              </a:rPr>
              <a:t>63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792982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8CB8A702-AA73-4BEB-AB80-C5D611FAE2EF}" type="slidenum">
              <a:rPr lang="zh-CN" altLang="en-US" sz="1200" smtClean="0">
                <a:solidFill>
                  <a:schemeClr val="tx1"/>
                </a:solidFill>
                <a:latin typeface="Times New Roman" panose="02020603050405020304" pitchFamily="18" charset="0"/>
                <a:ea typeface="宋体" panose="02010600030101010101" pitchFamily="2" charset="-122"/>
              </a:rPr>
              <a:t>64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898623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B950C04A-E360-486D-8966-9EF6C514A455}" type="slidenum">
              <a:rPr lang="zh-CN" altLang="en-US" sz="1200" smtClean="0">
                <a:solidFill>
                  <a:schemeClr val="tx1"/>
                </a:solidFill>
                <a:latin typeface="Times New Roman" panose="02020603050405020304" pitchFamily="18" charset="0"/>
                <a:ea typeface="宋体" panose="02010600030101010101" pitchFamily="2" charset="-122"/>
              </a:rPr>
              <a:t>65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5518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4BC7B65C-ADCD-46AB-B164-A5DADBE4318F}" type="slidenum">
              <a:rPr lang="zh-CN" altLang="en-US" sz="1200" smtClean="0">
                <a:solidFill>
                  <a:schemeClr val="tx1"/>
                </a:solidFill>
                <a:latin typeface="Times New Roman" panose="02020603050405020304" pitchFamily="18" charset="0"/>
                <a:ea typeface="宋体" panose="02010600030101010101" pitchFamily="2" charset="-122"/>
              </a:rPr>
              <a:t>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628614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69E95F55-1F69-4996-A22A-CC1DED75AFC2}" type="slidenum">
              <a:rPr lang="zh-CN" altLang="en-US" sz="1200" smtClean="0">
                <a:solidFill>
                  <a:schemeClr val="tx1"/>
                </a:solidFill>
                <a:latin typeface="Times New Roman" panose="02020603050405020304" pitchFamily="18" charset="0"/>
                <a:ea typeface="宋体" panose="02010600030101010101" pitchFamily="2" charset="-122"/>
              </a:rPr>
              <a:t>67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93191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259B1AAE-0E43-4511-B8BF-FCE256447A88}" type="slidenum">
              <a:rPr lang="zh-CN" altLang="en-US" sz="1200" smtClean="0">
                <a:solidFill>
                  <a:schemeClr val="tx1"/>
                </a:solidFill>
                <a:latin typeface="Times New Roman" panose="02020603050405020304" pitchFamily="18" charset="0"/>
                <a:ea typeface="宋体" panose="02010600030101010101" pitchFamily="2" charset="-122"/>
              </a:rPr>
              <a:t>71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25977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A09DBDE-A248-4F50-9453-D3285F254338}" type="slidenum">
              <a:rPr lang="zh-CN" altLang="en-US" sz="1200" smtClean="0">
                <a:solidFill>
                  <a:schemeClr val="tx1"/>
                </a:solidFill>
                <a:latin typeface="Times New Roman" panose="02020603050405020304" pitchFamily="18" charset="0"/>
                <a:ea typeface="宋体" panose="02010600030101010101" pitchFamily="2" charset="-122"/>
              </a:rPr>
              <a:t>75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101161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76</a:t>
            </a:fld>
            <a:endParaRPr lang="en-US" altLang="zh-CN"/>
          </a:p>
        </p:txBody>
      </p:sp>
    </p:spTree>
    <p:extLst>
      <p:ext uri="{BB962C8B-B14F-4D97-AF65-F5344CB8AC3E}">
        <p14:creationId xmlns:p14="http://schemas.microsoft.com/office/powerpoint/2010/main" val="21562946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BE8562C-3700-486C-A093-57AB45095077}" type="slidenum">
              <a:rPr lang="zh-CN" altLang="en-US" sz="1200" smtClean="0">
                <a:solidFill>
                  <a:schemeClr val="tx1"/>
                </a:solidFill>
                <a:latin typeface="Times New Roman" panose="02020603050405020304" pitchFamily="18" charset="0"/>
                <a:ea typeface="宋体" panose="02010600030101010101" pitchFamily="2" charset="-122"/>
              </a:rPr>
              <a:t>77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1851260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0C1E101-9E49-4DFB-AA8E-CB16D2F4A3B2}" type="slidenum">
              <a:rPr lang="zh-CN" altLang="en-US" sz="1200" smtClean="0">
                <a:solidFill>
                  <a:schemeClr val="tx1"/>
                </a:solidFill>
                <a:latin typeface="Times New Roman" panose="02020603050405020304" pitchFamily="18" charset="0"/>
                <a:ea typeface="宋体" panose="02010600030101010101" pitchFamily="2" charset="-122"/>
              </a:rPr>
              <a:t>78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426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6B7FFE12-9ADA-4B14-A195-81C4BBA42DB4}" type="slidenum">
              <a:rPr lang="zh-CN" altLang="en-US" sz="1200" smtClean="0">
                <a:solidFill>
                  <a:schemeClr val="tx1"/>
                </a:solidFill>
                <a:latin typeface="Times New Roman" panose="02020603050405020304" pitchFamily="18" charset="0"/>
                <a:ea typeface="宋体" panose="02010600030101010101" pitchFamily="2" charset="-122"/>
              </a:rPr>
              <a:t>81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896647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14C1EB3-2F19-4958-A3B6-B3C63DD4FD4B}" type="slidenum">
              <a:rPr lang="zh-CN" altLang="en-US" sz="1200" smtClean="0">
                <a:solidFill>
                  <a:schemeClr val="tx1"/>
                </a:solidFill>
                <a:latin typeface="Times New Roman" panose="02020603050405020304" pitchFamily="18" charset="0"/>
                <a:ea typeface="宋体" panose="02010600030101010101" pitchFamily="2" charset="-122"/>
              </a:rPr>
              <a:t>82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2119905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4873CF99-71B6-4D6C-A78E-D474E843F6A0}" type="slidenum">
              <a:rPr lang="zh-CN" altLang="en-US" sz="1200" smtClean="0">
                <a:solidFill>
                  <a:schemeClr val="tx1"/>
                </a:solidFill>
                <a:latin typeface="Times New Roman" panose="02020603050405020304" pitchFamily="18" charset="0"/>
                <a:ea typeface="宋体" panose="02010600030101010101" pitchFamily="2" charset="-122"/>
              </a:rPr>
              <a:t>83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433759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5ECC845-9B19-4311-864A-7D324479A5CF}" type="slidenum">
              <a:rPr lang="zh-CN" altLang="en-US" sz="1200" smtClean="0">
                <a:solidFill>
                  <a:schemeClr val="tx1"/>
                </a:solidFill>
                <a:latin typeface="Times New Roman" panose="02020603050405020304" pitchFamily="18" charset="0"/>
                <a:ea typeface="宋体" panose="02010600030101010101" pitchFamily="2" charset="-122"/>
              </a:rPr>
              <a:t>85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15461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23B1E54-1A24-4D8B-8739-68B5B2A16420}" type="slidenum">
              <a:rPr lang="zh-CN" altLang="en-US" sz="1200" smtClean="0">
                <a:solidFill>
                  <a:schemeClr val="tx1"/>
                </a:solidFill>
                <a:latin typeface="Times New Roman" panose="02020603050405020304" pitchFamily="18" charset="0"/>
                <a:ea typeface="宋体" panose="02010600030101010101" pitchFamily="2" charset="-122"/>
              </a:rPr>
              <a:t>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8829123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1A1085BE-04A9-4216-BDF7-A4A4B4E465B1}" type="slidenum">
              <a:rPr lang="zh-CN" altLang="en-US" sz="1200" smtClean="0">
                <a:solidFill>
                  <a:schemeClr val="tx1"/>
                </a:solidFill>
                <a:latin typeface="Times New Roman" panose="02020603050405020304" pitchFamily="18" charset="0"/>
                <a:ea typeface="宋体" panose="02010600030101010101" pitchFamily="2" charset="-122"/>
              </a:rPr>
              <a:t>86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2067395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FD0906F-577F-4C34-902D-10D065CF82AB}" type="slidenum">
              <a:rPr lang="zh-CN" altLang="en-US" sz="1200" smtClean="0">
                <a:solidFill>
                  <a:schemeClr val="tx1"/>
                </a:solidFill>
                <a:latin typeface="Times New Roman" panose="02020603050405020304" pitchFamily="18" charset="0"/>
                <a:ea typeface="宋体" panose="02010600030101010101" pitchFamily="2" charset="-122"/>
              </a:rPr>
              <a:t>89</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177395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D8F721B-3828-4329-AEDC-9EB2B1AC4BEB}" type="slidenum">
              <a:rPr lang="zh-CN" altLang="en-US" sz="1200" smtClean="0">
                <a:solidFill>
                  <a:schemeClr val="tx1"/>
                </a:solidFill>
                <a:latin typeface="Times New Roman" panose="02020603050405020304" pitchFamily="18" charset="0"/>
                <a:ea typeface="宋体" panose="02010600030101010101" pitchFamily="2" charset="-122"/>
              </a:rPr>
              <a:t>90</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1158677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C3317F63-9C75-47CA-A7D9-8CCDE2959B13}" type="slidenum">
              <a:rPr lang="zh-CN" altLang="en-US" sz="1200" smtClean="0">
                <a:solidFill>
                  <a:schemeClr val="tx1"/>
                </a:solidFill>
                <a:latin typeface="Times New Roman" panose="02020603050405020304" pitchFamily="18" charset="0"/>
                <a:ea typeface="宋体" panose="02010600030101010101" pitchFamily="2" charset="-122"/>
              </a:rPr>
              <a:t>91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8413089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7DF2EAC-19D9-4E58-BAC8-104FBA09BED5}" type="slidenum">
              <a:rPr lang="zh-CN" altLang="en-US" sz="1200" smtClean="0">
                <a:solidFill>
                  <a:schemeClr val="tx1"/>
                </a:solidFill>
                <a:latin typeface="Times New Roman" panose="02020603050405020304" pitchFamily="18" charset="0"/>
                <a:ea typeface="宋体" panose="02010600030101010101" pitchFamily="2" charset="-122"/>
              </a:rPr>
              <a:t>92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8294509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B1DBEB6E-10C9-4177-924E-D46BFF11D1DA}" type="slidenum">
              <a:rPr lang="zh-CN" altLang="en-US" sz="1200" smtClean="0">
                <a:solidFill>
                  <a:schemeClr val="tx1"/>
                </a:solidFill>
                <a:latin typeface="Times New Roman" panose="02020603050405020304" pitchFamily="18" charset="0"/>
                <a:ea typeface="宋体" panose="02010600030101010101" pitchFamily="2" charset="-122"/>
              </a:rPr>
              <a:t>93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8689567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D4E4A81C-95E0-44B2-A5D9-3E8AC83705E3}" type="slidenum">
              <a:rPr lang="zh-CN" altLang="en-US" sz="1200" smtClean="0">
                <a:solidFill>
                  <a:schemeClr val="tx1"/>
                </a:solidFill>
                <a:latin typeface="Times New Roman" panose="02020603050405020304" pitchFamily="18" charset="0"/>
                <a:ea typeface="宋体" panose="02010600030101010101" pitchFamily="2" charset="-122"/>
              </a:rPr>
              <a:t>94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p:spPr>
        <p:txBody>
          <a:bodyPr/>
          <a:lstStyle/>
          <a:p>
            <a:pPr eaLnBrk="1" hangingPunct="1"/>
            <a:r>
              <a:rPr lang="zh-CN" altLang="en-US" smtClean="0"/>
              <a:t>改动</a:t>
            </a:r>
            <a:endParaRPr lang="zh-CN" altLang="en-US" dirty="0" smtClean="0"/>
          </a:p>
        </p:txBody>
      </p:sp>
    </p:spTree>
    <p:extLst>
      <p:ext uri="{BB962C8B-B14F-4D97-AF65-F5344CB8AC3E}">
        <p14:creationId xmlns:p14="http://schemas.microsoft.com/office/powerpoint/2010/main" val="22264352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4FA0D8CF-A062-49D6-8B9D-EC1952FFFAFC}" type="slidenum">
              <a:rPr lang="zh-CN" altLang="en-US" sz="1200" smtClean="0">
                <a:solidFill>
                  <a:schemeClr val="tx1"/>
                </a:solidFill>
                <a:latin typeface="Times New Roman" panose="02020603050405020304" pitchFamily="18" charset="0"/>
                <a:ea typeface="宋体" panose="02010600030101010101" pitchFamily="2" charset="-122"/>
              </a:rPr>
              <a:t>95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6618705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改动</a:t>
            </a:r>
            <a:endParaRPr lang="zh-CN" altLang="en-US"/>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96</a:t>
            </a:fld>
            <a:endParaRPr lang="en-US" altLang="zh-CN"/>
          </a:p>
        </p:txBody>
      </p:sp>
    </p:spTree>
    <p:extLst>
      <p:ext uri="{BB962C8B-B14F-4D97-AF65-F5344CB8AC3E}">
        <p14:creationId xmlns:p14="http://schemas.microsoft.com/office/powerpoint/2010/main" val="39856981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改动 </a:t>
            </a:r>
            <a:endParaRPr lang="zh-CN" altLang="en-US"/>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97</a:t>
            </a:fld>
            <a:endParaRPr lang="en-US" altLang="zh-CN"/>
          </a:p>
        </p:txBody>
      </p:sp>
    </p:spTree>
    <p:extLst>
      <p:ext uri="{BB962C8B-B14F-4D97-AF65-F5344CB8AC3E}">
        <p14:creationId xmlns:p14="http://schemas.microsoft.com/office/powerpoint/2010/main" val="2213805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45EDC1CD-D8D0-4956-9425-BF58D3434654}" type="slidenum">
              <a:rPr lang="zh-CN" altLang="en-US" sz="1200" smtClean="0">
                <a:solidFill>
                  <a:schemeClr val="tx1"/>
                </a:solidFill>
                <a:latin typeface="Times New Roman" panose="02020603050405020304" pitchFamily="18" charset="0"/>
                <a:ea typeface="宋体" panose="02010600030101010101" pitchFamily="2" charset="-122"/>
              </a:rPr>
              <a:t>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325926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改动</a:t>
            </a:r>
            <a:endParaRPr lang="zh-CN" altLang="en-US"/>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98</a:t>
            </a:fld>
            <a:endParaRPr lang="en-US" altLang="zh-CN"/>
          </a:p>
        </p:txBody>
      </p:sp>
    </p:spTree>
    <p:extLst>
      <p:ext uri="{BB962C8B-B14F-4D97-AF65-F5344CB8AC3E}">
        <p14:creationId xmlns:p14="http://schemas.microsoft.com/office/powerpoint/2010/main" val="40070660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改动</a:t>
            </a:r>
            <a:endParaRPr lang="zh-CN" altLang="en-US"/>
          </a:p>
        </p:txBody>
      </p:sp>
      <p:sp>
        <p:nvSpPr>
          <p:cNvPr id="4" name="灯片编号占位符 3"/>
          <p:cNvSpPr>
            <a:spLocks noGrp="1"/>
          </p:cNvSpPr>
          <p:nvPr>
            <p:ph type="sldNum" sz="quarter" idx="10"/>
          </p:nvPr>
        </p:nvSpPr>
        <p:spPr/>
        <p:txBody>
          <a:bodyPr/>
          <a:lstStyle/>
          <a:p>
            <a:pPr>
              <a:defRPr/>
            </a:pPr>
            <a:fld id="{1CC96E6C-8DAC-47F8-AFF8-4EF8BA149B46}" type="slidenum">
              <a:rPr lang="zh-CN" altLang="en-US" smtClean="0"/>
              <a:t>99</a:t>
            </a:fld>
            <a:endParaRPr lang="en-US" altLang="zh-CN"/>
          </a:p>
        </p:txBody>
      </p:sp>
    </p:spTree>
    <p:extLst>
      <p:ext uri="{BB962C8B-B14F-4D97-AF65-F5344CB8AC3E}">
        <p14:creationId xmlns:p14="http://schemas.microsoft.com/office/powerpoint/2010/main" val="286251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F6E7A2DB-661C-419F-8632-ABEA2559A629}" type="slidenum">
              <a:rPr lang="zh-CN" altLang="en-US" sz="1200" smtClean="0">
                <a:solidFill>
                  <a:schemeClr val="tx1"/>
                </a:solidFill>
                <a:latin typeface="Times New Roman" panose="02020603050405020304" pitchFamily="18" charset="0"/>
                <a:ea typeface="宋体" panose="02010600030101010101" pitchFamily="2" charset="-122"/>
              </a:rPr>
              <a:t>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997731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C786FF09-907C-430B-8CA5-C8B81E3AE391}" type="slidenum">
              <a:rPr lang="zh-CN" altLang="en-US" sz="1200" smtClean="0">
                <a:solidFill>
                  <a:schemeClr val="tx1"/>
                </a:solidFill>
                <a:latin typeface="Times New Roman" panose="02020603050405020304" pitchFamily="18" charset="0"/>
                <a:ea typeface="宋体" panose="02010600030101010101" pitchFamily="2" charset="-122"/>
              </a:rPr>
              <a:t>12</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07056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eaLnBrk="1" hangingPunct="1">
              <a:defRPr/>
            </a:pPr>
            <a:fld id="{A68B3114-64CF-47D7-BDE8-ED6B5F19E7A1}" type="slidenum">
              <a:rPr lang="zh-CN" altLang="en-US" sz="1200" smtClean="0">
                <a:solidFill>
                  <a:schemeClr val="tx1"/>
                </a:solidFill>
                <a:latin typeface="Times New Roman" panose="02020603050405020304" pitchFamily="18" charset="0"/>
                <a:ea typeface="宋体" panose="02010600030101010101" pitchFamily="2" charset="-122"/>
              </a:rPr>
              <a:t>13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751764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p:spPr>
        <p:txBody>
          <a:bodyPr/>
          <a:lstStyle/>
          <a:p>
            <a:endParaRPr lang="zh-CN" altLang="en-US"/>
          </a:p>
        </p:txBody>
      </p:sp>
      <p:sp>
        <p:nvSpPr>
          <p:cNvPr id="34611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34611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3E661FC4-7B83-4A34-B91B-AA6A7262B820}"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1F5AA4F-4438-4060-9BE6-1687BE62E505}"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68A5884-0E10-422A-BBC2-5432D414C5C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D407C5-FC56-4DDD-A8E0-6641EA62F7D9}"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2E7C3B9-C4A1-44EB-A7E4-09B702A35F6D}"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4881B5F-1444-4077-BC77-407B27141322}"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98E8737-0108-453D-8E63-E5843A559DB2}"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E421E1C-CF44-4D36-81D1-1A2D0D06896D}"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0EECCE5-9117-43C2-A947-E276A873C0A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10493474-1D8D-4761-9B06-86ACF302DEB0}"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marL="0" indent="0">
              <a:buNone/>
              <a:defRPr sz="3200"/>
            </a:lvl1pPr>
            <a:lvl2pPr marL="344170" indent="0">
              <a:buNone/>
              <a:defRPr sz="2800"/>
            </a:lvl2pPr>
            <a:lvl3pPr marL="671195" indent="0">
              <a:buNone/>
              <a:defRPr sz="2400"/>
            </a:lvl3pPr>
            <a:lvl4pPr marL="1023620" indent="0">
              <a:buNone/>
              <a:defRPr sz="2000"/>
            </a:lvl4pPr>
            <a:lvl5pPr marL="1341755" indent="0">
              <a:buNone/>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599736E-C9A8-4780-B271-18585DB712F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37AE1E-65D8-4842-83F3-9881A5F9DAC5}"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zh-CN"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34509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sz="1200">
                <a:solidFill>
                  <a:schemeClr val="tx1"/>
                </a:solidFill>
                <a:latin typeface="+mj-lt"/>
                <a:ea typeface="+mn-ea"/>
                <a:cs typeface="+mn-cs"/>
              </a:defRPr>
            </a:lvl1pPr>
          </a:lstStyle>
          <a:p>
            <a:pPr>
              <a:defRPr/>
            </a:pPr>
            <a:endParaRPr lang="en-US" altLang="zh-CN"/>
          </a:p>
        </p:txBody>
      </p:sp>
      <p:sp>
        <p:nvSpPr>
          <p:cNvPr id="3450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SzTx/>
              <a:buFontTx/>
              <a:buNone/>
              <a:defRPr sz="1200">
                <a:solidFill>
                  <a:schemeClr val="tx1"/>
                </a:solidFill>
                <a:latin typeface="+mj-lt"/>
                <a:ea typeface="+mn-ea"/>
                <a:cs typeface="+mn-cs"/>
              </a:defRPr>
            </a:lvl1pPr>
          </a:lstStyle>
          <a:p>
            <a:pPr>
              <a:defRPr/>
            </a:pPr>
            <a:endParaRPr lang="en-US" altLang="zh-CN"/>
          </a:p>
        </p:txBody>
      </p:sp>
      <p:sp>
        <p:nvSpPr>
          <p:cNvPr id="34509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sz="1200">
                <a:solidFill>
                  <a:schemeClr val="tx1"/>
                </a:solidFill>
                <a:latin typeface="+mj-lt"/>
                <a:ea typeface="+mn-ea"/>
                <a:cs typeface="+mn-cs"/>
              </a:defRPr>
            </a:lvl1pPr>
          </a:lstStyle>
          <a:p>
            <a:pPr>
              <a:defRPr/>
            </a:pPr>
            <a:fld id="{AD041E20-F650-42BC-93E4-699D042D3CF5}" type="slidenum">
              <a:rPr lang="en-US" altLang="zh-CN"/>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8.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1.bin"/><Relationship Id="rId18" Type="http://schemas.openxmlformats.org/officeDocument/2006/relationships/image" Target="../media/image13.wmf"/><Relationship Id="rId26" Type="http://schemas.openxmlformats.org/officeDocument/2006/relationships/image" Target="../media/image17.wmf"/><Relationship Id="rId3" Type="http://schemas.openxmlformats.org/officeDocument/2006/relationships/notesSlide" Target="../notesSlides/notesSlide9.xml"/><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0.wmf"/><Relationship Id="rId17" Type="http://schemas.openxmlformats.org/officeDocument/2006/relationships/oleObject" Target="../embeddings/oleObject13.bin"/><Relationship Id="rId25"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12.wmf"/><Relationship Id="rId20" Type="http://schemas.openxmlformats.org/officeDocument/2006/relationships/image" Target="../media/image14.wmf"/><Relationship Id="rId29" Type="http://schemas.openxmlformats.org/officeDocument/2006/relationships/oleObject" Target="../embeddings/oleObject19.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oleObject" Target="../embeddings/oleObject10.bin"/><Relationship Id="rId24" Type="http://schemas.openxmlformats.org/officeDocument/2006/relationships/image" Target="../media/image16.wmf"/><Relationship Id="rId32" Type="http://schemas.openxmlformats.org/officeDocument/2006/relationships/image" Target="../media/image20.wmf"/><Relationship Id="rId5" Type="http://schemas.openxmlformats.org/officeDocument/2006/relationships/image" Target="../media/image7.wmf"/><Relationship Id="rId15" Type="http://schemas.openxmlformats.org/officeDocument/2006/relationships/oleObject" Target="../embeddings/oleObject12.bin"/><Relationship Id="rId23" Type="http://schemas.openxmlformats.org/officeDocument/2006/relationships/oleObject" Target="../embeddings/oleObject16.bin"/><Relationship Id="rId28" Type="http://schemas.openxmlformats.org/officeDocument/2006/relationships/image" Target="../media/image18.wmf"/><Relationship Id="rId10" Type="http://schemas.openxmlformats.org/officeDocument/2006/relationships/image" Target="../media/image9.wmf"/><Relationship Id="rId19" Type="http://schemas.openxmlformats.org/officeDocument/2006/relationships/oleObject" Target="../embeddings/oleObject14.bin"/><Relationship Id="rId31" Type="http://schemas.openxmlformats.org/officeDocument/2006/relationships/oleObject" Target="../embeddings/oleObject20.bin"/><Relationship Id="rId4" Type="http://schemas.openxmlformats.org/officeDocument/2006/relationships/oleObject" Target="../embeddings/oleObject6.bin"/><Relationship Id="rId9" Type="http://schemas.openxmlformats.org/officeDocument/2006/relationships/oleObject" Target="../embeddings/oleObject9.bin"/><Relationship Id="rId14" Type="http://schemas.openxmlformats.org/officeDocument/2006/relationships/image" Target="../media/image11.wmf"/><Relationship Id="rId22" Type="http://schemas.openxmlformats.org/officeDocument/2006/relationships/image" Target="../media/image15.wmf"/><Relationship Id="rId27" Type="http://schemas.openxmlformats.org/officeDocument/2006/relationships/oleObject" Target="../embeddings/oleObject18.bin"/><Relationship Id="rId30" Type="http://schemas.openxmlformats.org/officeDocument/2006/relationships/image" Target="../media/image1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3.bin"/><Relationship Id="rId5" Type="http://schemas.openxmlformats.org/officeDocument/2006/relationships/image" Target="../media/image22.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4.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3.xml"/><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 Id="rId9"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8.w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30.bin"/><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7.xml"/><Relationship Id="rId7" Type="http://schemas.openxmlformats.org/officeDocument/2006/relationships/image" Target="../media/image33.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32.bin"/><Relationship Id="rId5" Type="http://schemas.openxmlformats.org/officeDocument/2006/relationships/image" Target="../media/image32.wmf"/><Relationship Id="rId4" Type="http://schemas.openxmlformats.org/officeDocument/2006/relationships/oleObject" Target="../embeddings/oleObject3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8.xml"/><Relationship Id="rId7" Type="http://schemas.openxmlformats.org/officeDocument/2006/relationships/image" Target="../media/image35.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34.bin"/><Relationship Id="rId5" Type="http://schemas.openxmlformats.org/officeDocument/2006/relationships/image" Target="../media/image34.wmf"/><Relationship Id="rId4" Type="http://schemas.openxmlformats.org/officeDocument/2006/relationships/oleObject" Target="../embeddings/oleObject33.bin"/><Relationship Id="rId9" Type="http://schemas.openxmlformats.org/officeDocument/2006/relationships/image" Target="../media/image36.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9.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7.bin"/><Relationship Id="rId5" Type="http://schemas.openxmlformats.org/officeDocument/2006/relationships/image" Target="../media/image37.wmf"/><Relationship Id="rId4" Type="http://schemas.openxmlformats.org/officeDocument/2006/relationships/oleObject" Target="../embeddings/oleObject36.bin"/><Relationship Id="rId9" Type="http://schemas.openxmlformats.org/officeDocument/2006/relationships/image" Target="../media/image39.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0.bin"/><Relationship Id="rId5" Type="http://schemas.openxmlformats.org/officeDocument/2006/relationships/image" Target="../media/image40.wmf"/><Relationship Id="rId4" Type="http://schemas.openxmlformats.org/officeDocument/2006/relationships/oleObject" Target="../embeddings/oleObject39.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2.png"/><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6.wmf"/><Relationship Id="rId4" Type="http://schemas.openxmlformats.org/officeDocument/2006/relationships/oleObject" Target="../embeddings/oleObject4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50.emf"/><Relationship Id="rId4"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52.wmf"/><Relationship Id="rId4" Type="http://schemas.openxmlformats.org/officeDocument/2006/relationships/oleObject" Target="../embeddings/oleObject44.bin"/></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10.png"/><Relationship Id="rId3" Type="http://schemas.openxmlformats.org/officeDocument/2006/relationships/notesSlide" Target="../notesSlides/notesSlide35.xml"/><Relationship Id="rId7" Type="http://schemas.openxmlformats.org/officeDocument/2006/relationships/image" Target="../media/image550.png"/><Relationship Id="rId12" Type="http://schemas.openxmlformats.org/officeDocument/2006/relationships/image" Target="../media/image58.pn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40.png"/><Relationship Id="rId11" Type="http://schemas.openxmlformats.org/officeDocument/2006/relationships/image" Target="../media/image590.png"/><Relationship Id="rId5" Type="http://schemas.openxmlformats.org/officeDocument/2006/relationships/image" Target="../media/image52.wmf"/><Relationship Id="rId10" Type="http://schemas.openxmlformats.org/officeDocument/2006/relationships/image" Target="../media/image580.png"/><Relationship Id="rId4" Type="http://schemas.openxmlformats.org/officeDocument/2006/relationships/oleObject" Target="../embeddings/oleObject45.bin"/><Relationship Id="rId9" Type="http://schemas.openxmlformats.org/officeDocument/2006/relationships/image" Target="../media/image56.png"/><Relationship Id="rId14" Type="http://schemas.openxmlformats.org/officeDocument/2006/relationships/image" Target="../media/image58.png"/></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6.emf"/></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68.wmf"/><Relationship Id="rId4" Type="http://schemas.openxmlformats.org/officeDocument/2006/relationships/oleObject" Target="../embeddings/oleObject46.bin"/></Relationships>
</file>

<file path=ppt/slides/_rels/slide65.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75.jpe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7.wmf"/><Relationship Id="rId5" Type="http://schemas.openxmlformats.org/officeDocument/2006/relationships/oleObject" Target="../embeddings/oleObject48.bin"/><Relationship Id="rId4" Type="http://schemas.openxmlformats.org/officeDocument/2006/relationships/image" Target="../media/image76.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78.w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1.bin"/><Relationship Id="rId5" Type="http://schemas.openxmlformats.org/officeDocument/2006/relationships/image" Target="../media/image79.wmf"/><Relationship Id="rId4" Type="http://schemas.openxmlformats.org/officeDocument/2006/relationships/oleObject" Target="../embeddings/oleObject50.bin"/></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77.xml.rels><?xml version="1.0" encoding="UTF-8" standalone="yes"?>
<Relationships xmlns="http://schemas.openxmlformats.org/package/2006/relationships"><Relationship Id="rId3" Type="http://schemas.openxmlformats.org/officeDocument/2006/relationships/hyperlink" Target="https://www.ielm.ust.hk/dfaculty/ajay/courses/ieem513/GT/johnson.html"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53.bin"/><Relationship Id="rId5" Type="http://schemas.openxmlformats.org/officeDocument/2006/relationships/image" Target="../media/image83.wmf"/><Relationship Id="rId4" Type="http://schemas.openxmlformats.org/officeDocument/2006/relationships/oleObject" Target="../embeddings/oleObject52.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86.wmf"/><Relationship Id="rId4" Type="http://schemas.openxmlformats.org/officeDocument/2006/relationships/oleObject" Target="../embeddings/oleObject54.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47.xml"/><Relationship Id="rId7" Type="http://schemas.openxmlformats.org/officeDocument/2006/relationships/image" Target="../media/image8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56.bin"/><Relationship Id="rId11" Type="http://schemas.openxmlformats.org/officeDocument/2006/relationships/image" Target="../media/image90.wmf"/><Relationship Id="rId5" Type="http://schemas.openxmlformats.org/officeDocument/2006/relationships/image" Target="../media/image87.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89.wmf"/></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91.wmf"/><Relationship Id="rId4" Type="http://schemas.openxmlformats.org/officeDocument/2006/relationships/oleObject" Target="../embeddings/oleObject59.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notesSlide" Target="../notesSlides/notesSlide49.xml"/><Relationship Id="rId7"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61.bin"/><Relationship Id="rId5" Type="http://schemas.openxmlformats.org/officeDocument/2006/relationships/image" Target="../media/image92.wmf"/><Relationship Id="rId4" Type="http://schemas.openxmlformats.org/officeDocument/2006/relationships/oleObject" Target="../embeddings/oleObject60.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50.xml"/><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63.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97.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99.emf"/><Relationship Id="rId4" Type="http://schemas.openxmlformats.org/officeDocument/2006/relationships/oleObject" Target="../embeddings/oleObject66.bin"/></Relationships>
</file>

<file path=ppt/slides/_rels/slide8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97.wmf"/><Relationship Id="rId4" Type="http://schemas.openxmlformats.org/officeDocument/2006/relationships/oleObject" Target="../embeddings/oleObject67.bin"/></Relationships>
</file>

<file path=ppt/slides/_rels/slide91.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103.wmf"/><Relationship Id="rId4" Type="http://schemas.openxmlformats.org/officeDocument/2006/relationships/oleObject" Target="../embeddings/oleObject68.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104.wmf"/><Relationship Id="rId4" Type="http://schemas.openxmlformats.org/officeDocument/2006/relationships/oleObject" Target="../embeddings/oleObject69.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109.wmf"/><Relationship Id="rId18" Type="http://schemas.openxmlformats.org/officeDocument/2006/relationships/oleObject" Target="../embeddings/oleObject77.bin"/><Relationship Id="rId26" Type="http://schemas.openxmlformats.org/officeDocument/2006/relationships/oleObject" Target="../embeddings/oleObject81.bin"/><Relationship Id="rId3" Type="http://schemas.openxmlformats.org/officeDocument/2006/relationships/notesSlide" Target="../notesSlides/notesSlide56.xml"/><Relationship Id="rId21" Type="http://schemas.openxmlformats.org/officeDocument/2006/relationships/image" Target="../media/image113.wmf"/><Relationship Id="rId7" Type="http://schemas.openxmlformats.org/officeDocument/2006/relationships/image" Target="../media/image106.wmf"/><Relationship Id="rId12" Type="http://schemas.openxmlformats.org/officeDocument/2006/relationships/oleObject" Target="../embeddings/oleObject74.bin"/><Relationship Id="rId17" Type="http://schemas.openxmlformats.org/officeDocument/2006/relationships/image" Target="../media/image111.wmf"/><Relationship Id="rId25" Type="http://schemas.openxmlformats.org/officeDocument/2006/relationships/image" Target="../media/image115.wmf"/><Relationship Id="rId2" Type="http://schemas.openxmlformats.org/officeDocument/2006/relationships/slideLayout" Target="../slideLayouts/slideLayout7.xml"/><Relationship Id="rId16" Type="http://schemas.openxmlformats.org/officeDocument/2006/relationships/oleObject" Target="../embeddings/oleObject76.bin"/><Relationship Id="rId20" Type="http://schemas.openxmlformats.org/officeDocument/2006/relationships/oleObject" Target="../embeddings/oleObject78.bin"/><Relationship Id="rId1" Type="http://schemas.openxmlformats.org/officeDocument/2006/relationships/vmlDrawing" Target="../drawings/vmlDrawing31.vml"/><Relationship Id="rId6" Type="http://schemas.openxmlformats.org/officeDocument/2006/relationships/oleObject" Target="../embeddings/oleObject71.bin"/><Relationship Id="rId11" Type="http://schemas.openxmlformats.org/officeDocument/2006/relationships/image" Target="../media/image108.wmf"/><Relationship Id="rId24" Type="http://schemas.openxmlformats.org/officeDocument/2006/relationships/oleObject" Target="../embeddings/oleObject80.bin"/><Relationship Id="rId5" Type="http://schemas.openxmlformats.org/officeDocument/2006/relationships/image" Target="../media/image105.wmf"/><Relationship Id="rId15" Type="http://schemas.openxmlformats.org/officeDocument/2006/relationships/image" Target="../media/image110.wmf"/><Relationship Id="rId23" Type="http://schemas.openxmlformats.org/officeDocument/2006/relationships/image" Target="../media/image114.wmf"/><Relationship Id="rId28" Type="http://schemas.openxmlformats.org/officeDocument/2006/relationships/image" Target="../media/image117.png"/><Relationship Id="rId10" Type="http://schemas.openxmlformats.org/officeDocument/2006/relationships/oleObject" Target="../embeddings/oleObject73.bin"/><Relationship Id="rId19" Type="http://schemas.openxmlformats.org/officeDocument/2006/relationships/image" Target="../media/image112.wmf"/><Relationship Id="rId4" Type="http://schemas.openxmlformats.org/officeDocument/2006/relationships/oleObject" Target="../embeddings/oleObject70.bin"/><Relationship Id="rId9" Type="http://schemas.openxmlformats.org/officeDocument/2006/relationships/image" Target="../media/image107.wmf"/><Relationship Id="rId14" Type="http://schemas.openxmlformats.org/officeDocument/2006/relationships/oleObject" Target="../embeddings/oleObject75.bin"/><Relationship Id="rId22" Type="http://schemas.openxmlformats.org/officeDocument/2006/relationships/oleObject" Target="../embeddings/oleObject79.bin"/><Relationship Id="rId27" Type="http://schemas.openxmlformats.org/officeDocument/2006/relationships/image" Target="../media/image116.w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109.wmf"/><Relationship Id="rId18" Type="http://schemas.openxmlformats.org/officeDocument/2006/relationships/oleObject" Target="../embeddings/oleObject89.bin"/><Relationship Id="rId26" Type="http://schemas.openxmlformats.org/officeDocument/2006/relationships/oleObject" Target="../embeddings/oleObject93.bin"/><Relationship Id="rId3" Type="http://schemas.openxmlformats.org/officeDocument/2006/relationships/notesSlide" Target="../notesSlides/notesSlide57.xml"/><Relationship Id="rId21" Type="http://schemas.openxmlformats.org/officeDocument/2006/relationships/image" Target="../media/image113.wmf"/><Relationship Id="rId7" Type="http://schemas.openxmlformats.org/officeDocument/2006/relationships/image" Target="../media/image106.wmf"/><Relationship Id="rId12" Type="http://schemas.openxmlformats.org/officeDocument/2006/relationships/oleObject" Target="../embeddings/oleObject86.bin"/><Relationship Id="rId17" Type="http://schemas.openxmlformats.org/officeDocument/2006/relationships/image" Target="../media/image111.wmf"/><Relationship Id="rId25" Type="http://schemas.openxmlformats.org/officeDocument/2006/relationships/image" Target="../media/image115.wmf"/><Relationship Id="rId2" Type="http://schemas.openxmlformats.org/officeDocument/2006/relationships/slideLayout" Target="../slideLayouts/slideLayout7.xml"/><Relationship Id="rId16" Type="http://schemas.openxmlformats.org/officeDocument/2006/relationships/oleObject" Target="../embeddings/oleObject88.bin"/><Relationship Id="rId20" Type="http://schemas.openxmlformats.org/officeDocument/2006/relationships/oleObject" Target="../embeddings/oleObject90.bin"/><Relationship Id="rId1" Type="http://schemas.openxmlformats.org/officeDocument/2006/relationships/vmlDrawing" Target="../drawings/vmlDrawing32.vml"/><Relationship Id="rId6" Type="http://schemas.openxmlformats.org/officeDocument/2006/relationships/oleObject" Target="../embeddings/oleObject83.bin"/><Relationship Id="rId11" Type="http://schemas.openxmlformats.org/officeDocument/2006/relationships/image" Target="../media/image108.wmf"/><Relationship Id="rId24" Type="http://schemas.openxmlformats.org/officeDocument/2006/relationships/oleObject" Target="../embeddings/oleObject92.bin"/><Relationship Id="rId5" Type="http://schemas.openxmlformats.org/officeDocument/2006/relationships/image" Target="../media/image118.wmf"/><Relationship Id="rId15" Type="http://schemas.openxmlformats.org/officeDocument/2006/relationships/image" Target="../media/image110.wmf"/><Relationship Id="rId23" Type="http://schemas.openxmlformats.org/officeDocument/2006/relationships/image" Target="../media/image114.wmf"/><Relationship Id="rId10" Type="http://schemas.openxmlformats.org/officeDocument/2006/relationships/oleObject" Target="../embeddings/oleObject85.bin"/><Relationship Id="rId19" Type="http://schemas.openxmlformats.org/officeDocument/2006/relationships/image" Target="../media/image112.wmf"/><Relationship Id="rId4" Type="http://schemas.openxmlformats.org/officeDocument/2006/relationships/oleObject" Target="../embeddings/oleObject82.bin"/><Relationship Id="rId9" Type="http://schemas.openxmlformats.org/officeDocument/2006/relationships/image" Target="../media/image107.wmf"/><Relationship Id="rId14" Type="http://schemas.openxmlformats.org/officeDocument/2006/relationships/oleObject" Target="../embeddings/oleObject87.bin"/><Relationship Id="rId22" Type="http://schemas.openxmlformats.org/officeDocument/2006/relationships/oleObject" Target="../embeddings/oleObject91.bin"/><Relationship Id="rId27" Type="http://schemas.openxmlformats.org/officeDocument/2006/relationships/image" Target="../media/image119.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9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sldNum" sz="quarter" idx="12"/>
          </p:nvPr>
        </p:nvSpPr>
        <p:spPr/>
        <p:txBody>
          <a:bodyPr/>
          <a:lstStyle/>
          <a:p>
            <a:pPr>
              <a:defRPr/>
            </a:pPr>
            <a:fld id="{80AE44E4-9FFF-4CAB-BC32-D9653269BBD6}" type="slidenum">
              <a:rPr lang="en-US" altLang="zh-CN"/>
              <a:t>1</a:t>
            </a:fld>
            <a:endParaRPr lang="en-US" altLang="zh-CN"/>
          </a:p>
        </p:txBody>
      </p:sp>
      <p:sp>
        <p:nvSpPr>
          <p:cNvPr id="282626" name="Rectangle 2"/>
          <p:cNvSpPr>
            <a:spLocks noGrp="1" noChangeArrowheads="1"/>
          </p:cNvSpPr>
          <p:nvPr>
            <p:ph type="ctrTitle"/>
          </p:nvPr>
        </p:nvSpPr>
        <p:spPr>
          <a:xfrm>
            <a:off x="684213" y="1916113"/>
            <a:ext cx="8064500" cy="1081087"/>
          </a:xfrm>
        </p:spPr>
        <p:txBody>
          <a:bodyPr/>
          <a:lstStyle/>
          <a:p>
            <a:pPr algn="ctr" eaLnBrk="1" hangingPunct="1">
              <a:defRPr/>
            </a:pPr>
            <a:r>
              <a:rPr lang="zh-CN" altLang="en-US" sz="3600" dirty="0" smtClean="0">
                <a:solidFill>
                  <a:srgbClr val="800000"/>
                </a:solidFill>
                <a:effectLst>
                  <a:outerShdw blurRad="38100" dist="38100" dir="2700000" algn="tl">
                    <a:srgbClr val="C0C0C0"/>
                  </a:outerShdw>
                </a:effectLst>
                <a:latin typeface="黑体" panose="02010609060101010101" pitchFamily="2" charset="-122"/>
                <a:ea typeface="黑体" panose="02010609060101010101" pitchFamily="2" charset="-122"/>
              </a:rPr>
              <a:t>第</a:t>
            </a:r>
            <a:r>
              <a:rPr lang="en-US" altLang="zh-CN" sz="3600" dirty="0" smtClean="0">
                <a:solidFill>
                  <a:srgbClr val="800000"/>
                </a:solidFill>
                <a:effectLst>
                  <a:outerShdw blurRad="38100" dist="38100" dir="2700000" algn="tl">
                    <a:srgbClr val="C0C0C0"/>
                  </a:outerShdw>
                </a:effectLst>
                <a:latin typeface="黑体" panose="02010609060101010101" pitchFamily="2" charset="-122"/>
                <a:ea typeface="黑体" panose="02010609060101010101" pitchFamily="2" charset="-122"/>
              </a:rPr>
              <a:t>3</a:t>
            </a:r>
            <a:r>
              <a:rPr lang="zh-CN" altLang="en-US" sz="3600" dirty="0" smtClean="0">
                <a:solidFill>
                  <a:srgbClr val="800000"/>
                </a:solidFill>
                <a:effectLst>
                  <a:outerShdw blurRad="38100" dist="38100" dir="2700000" algn="tl">
                    <a:srgbClr val="C0C0C0"/>
                  </a:outerShdw>
                </a:effectLst>
                <a:latin typeface="黑体" panose="02010609060101010101" pitchFamily="2" charset="-122"/>
                <a:ea typeface="黑体" panose="02010609060101010101" pitchFamily="2" charset="-122"/>
              </a:rPr>
              <a:t>章  动态规划</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10</a:t>
            </a:fld>
            <a:endParaRPr lang="en-US" altLang="zh-CN"/>
          </a:p>
        </p:txBody>
      </p:sp>
      <p:sp>
        <p:nvSpPr>
          <p:cNvPr id="3" name="文本框 2"/>
          <p:cNvSpPr txBox="1"/>
          <p:nvPr/>
        </p:nvSpPr>
        <p:spPr>
          <a:xfrm>
            <a:off x="323528" y="260648"/>
            <a:ext cx="4942263" cy="553998"/>
          </a:xfrm>
          <a:prstGeom prst="rect">
            <a:avLst/>
          </a:prstGeom>
          <a:noFill/>
        </p:spPr>
        <p:txBody>
          <a:bodyPr wrap="square" rtlCol="0">
            <a:spAutoFit/>
          </a:bodyPr>
          <a:lstStyle/>
          <a:p>
            <a:r>
              <a:rPr lang="zh-CN" altLang="en-US" smtClean="0"/>
              <a:t>自底向上的方法</a:t>
            </a:r>
            <a:endParaRPr lang="zh-CN" altLang="en-US"/>
          </a:p>
        </p:txBody>
      </p:sp>
      <p:sp>
        <p:nvSpPr>
          <p:cNvPr id="4" name="矩形 3"/>
          <p:cNvSpPr/>
          <p:nvPr/>
        </p:nvSpPr>
        <p:spPr>
          <a:xfrm>
            <a:off x="693790" y="908720"/>
            <a:ext cx="6470497" cy="3360920"/>
          </a:xfrm>
          <a:prstGeom prst="rect">
            <a:avLst/>
          </a:prstGeom>
        </p:spPr>
        <p:txBody>
          <a:bodyPr wrap="square">
            <a:spAutoFit/>
          </a:bodyPr>
          <a:lstStyle/>
          <a:p>
            <a:pPr>
              <a:buNone/>
            </a:pPr>
            <a:r>
              <a:rPr lang="zh-CN" altLang="en-US" sz="1800" dirty="0"/>
              <a:t>public static int fib(int n</a:t>
            </a:r>
            <a:r>
              <a:rPr lang="zh-CN" altLang="en-US" sz="1800" dirty="0" smtClean="0"/>
              <a:t>){</a:t>
            </a:r>
            <a:endParaRPr lang="en-US" altLang="zh-CN" sz="1800" dirty="0" smtClean="0"/>
          </a:p>
          <a:p>
            <a:pPr>
              <a:buNone/>
            </a:pPr>
            <a:r>
              <a:rPr lang="zh-CN" altLang="en-US" sz="1800" dirty="0" smtClean="0"/>
              <a:t>        </a:t>
            </a:r>
            <a:r>
              <a:rPr lang="zh-CN" altLang="en-US" sz="1800" dirty="0"/>
              <a:t>if(n&lt;=0)            return n</a:t>
            </a:r>
            <a:r>
              <a:rPr lang="zh-CN" altLang="en-US" sz="1800" dirty="0" smtClean="0"/>
              <a:t>;</a:t>
            </a:r>
            <a:endParaRPr lang="en-US" altLang="zh-CN" sz="1800" dirty="0" smtClean="0"/>
          </a:p>
          <a:p>
            <a:pPr>
              <a:buNone/>
            </a:pPr>
            <a:r>
              <a:rPr lang="zh-CN" altLang="en-US" sz="1800" dirty="0" smtClean="0"/>
              <a:t>        </a:t>
            </a:r>
            <a:r>
              <a:rPr lang="zh-CN" altLang="en-US" sz="1800" dirty="0"/>
              <a:t>int []Memo=new int[n+1]</a:t>
            </a:r>
            <a:r>
              <a:rPr lang="zh-CN" altLang="en-US" sz="1800" dirty="0" smtClean="0"/>
              <a:t>;</a:t>
            </a:r>
            <a:endParaRPr lang="en-US" altLang="zh-CN" sz="1800" dirty="0" smtClean="0"/>
          </a:p>
          <a:p>
            <a:pPr>
              <a:buNone/>
            </a:pPr>
            <a:r>
              <a:rPr lang="en-US" altLang="zh-CN" sz="1800" dirty="0"/>
              <a:t> </a:t>
            </a:r>
            <a:r>
              <a:rPr lang="en-US" altLang="zh-CN" sz="1800" dirty="0" smtClean="0"/>
              <a:t>       </a:t>
            </a:r>
            <a:r>
              <a:rPr lang="zh-CN" altLang="en-US" sz="1800" dirty="0" smtClean="0"/>
              <a:t>Memo</a:t>
            </a:r>
            <a:r>
              <a:rPr lang="zh-CN" altLang="en-US" sz="1800" dirty="0"/>
              <a:t>[0]=0</a:t>
            </a:r>
            <a:r>
              <a:rPr lang="zh-CN" altLang="en-US" sz="1800" dirty="0" smtClean="0"/>
              <a:t>;</a:t>
            </a:r>
            <a:endParaRPr lang="en-US" altLang="zh-CN" sz="1800" dirty="0" smtClean="0"/>
          </a:p>
          <a:p>
            <a:pPr>
              <a:buNone/>
            </a:pPr>
            <a:r>
              <a:rPr lang="zh-CN" altLang="en-US" sz="1800" dirty="0" smtClean="0"/>
              <a:t>        </a:t>
            </a:r>
            <a:r>
              <a:rPr lang="zh-CN" altLang="en-US" sz="1800" dirty="0"/>
              <a:t>Memo[1]=1</a:t>
            </a:r>
            <a:r>
              <a:rPr lang="zh-CN" altLang="en-US" sz="1800" dirty="0" smtClean="0"/>
              <a:t>;</a:t>
            </a:r>
            <a:endParaRPr lang="en-US" altLang="zh-CN" sz="1800" dirty="0" smtClean="0"/>
          </a:p>
          <a:p>
            <a:pPr>
              <a:buNone/>
            </a:pPr>
            <a:r>
              <a:rPr lang="zh-CN" altLang="en-US" sz="1800" dirty="0" smtClean="0"/>
              <a:t>        </a:t>
            </a:r>
            <a:r>
              <a:rPr lang="zh-CN" altLang="en-US" sz="1800" dirty="0"/>
              <a:t>for(int i=2;i&lt;=n;i++) </a:t>
            </a:r>
            <a:r>
              <a:rPr lang="zh-CN" altLang="en-US" sz="1800" dirty="0" smtClean="0"/>
              <a:t>{</a:t>
            </a:r>
            <a:endParaRPr lang="en-US" altLang="zh-CN" sz="1800" dirty="0" smtClean="0"/>
          </a:p>
          <a:p>
            <a:pPr>
              <a:buNone/>
            </a:pPr>
            <a:r>
              <a:rPr lang="zh-CN" altLang="en-US" sz="1800" dirty="0" smtClean="0"/>
              <a:t>            </a:t>
            </a:r>
            <a:r>
              <a:rPr lang="zh-CN" altLang="en-US" sz="1800" dirty="0"/>
              <a:t>Memo[i]=Memo[i-1]+Memo[i-2]</a:t>
            </a:r>
            <a:r>
              <a:rPr lang="zh-CN" altLang="en-US" sz="1800" dirty="0" smtClean="0"/>
              <a:t>;</a:t>
            </a:r>
            <a:endParaRPr lang="en-US" altLang="zh-CN" sz="1800" dirty="0" smtClean="0"/>
          </a:p>
          <a:p>
            <a:pPr>
              <a:buNone/>
            </a:pPr>
            <a:r>
              <a:rPr lang="zh-CN" altLang="en-US" sz="1800" dirty="0" smtClean="0"/>
              <a:t>        </a:t>
            </a:r>
            <a:r>
              <a:rPr lang="zh-CN" altLang="en-US" sz="1800" dirty="0"/>
              <a:t>}               </a:t>
            </a:r>
            <a:endParaRPr lang="en-US" altLang="zh-CN" sz="1800" dirty="0" smtClean="0"/>
          </a:p>
          <a:p>
            <a:pPr>
              <a:buNone/>
            </a:pPr>
            <a:r>
              <a:rPr lang="en-US" altLang="zh-CN" sz="1800" dirty="0" smtClean="0"/>
              <a:t>        </a:t>
            </a:r>
            <a:r>
              <a:rPr lang="zh-CN" altLang="en-US" sz="1800" dirty="0" smtClean="0"/>
              <a:t>return </a:t>
            </a:r>
            <a:r>
              <a:rPr lang="zh-CN" altLang="en-US" sz="1800" dirty="0"/>
              <a:t>Memo[n]</a:t>
            </a:r>
            <a:r>
              <a:rPr lang="zh-CN" altLang="en-US" sz="1800" dirty="0" smtClean="0"/>
              <a:t>;</a:t>
            </a:r>
            <a:endParaRPr lang="en-US" altLang="zh-CN" sz="1800" dirty="0" smtClean="0"/>
          </a:p>
          <a:p>
            <a:pPr>
              <a:buNone/>
            </a:pPr>
            <a:r>
              <a:rPr lang="zh-CN" altLang="en-US" sz="1800" dirty="0" smtClean="0"/>
              <a:t>}</a:t>
            </a:r>
            <a:endParaRPr lang="zh-CN" altLang="en-US" sz="1800" dirty="0"/>
          </a:p>
        </p:txBody>
      </p:sp>
      <p:sp>
        <p:nvSpPr>
          <p:cNvPr id="5" name="矩形 4"/>
          <p:cNvSpPr/>
          <p:nvPr/>
        </p:nvSpPr>
        <p:spPr>
          <a:xfrm>
            <a:off x="611560" y="4509120"/>
            <a:ext cx="7910657" cy="553998"/>
          </a:xfrm>
          <a:prstGeom prst="rect">
            <a:avLst/>
          </a:prstGeom>
        </p:spPr>
        <p:txBody>
          <a:bodyPr wrap="square">
            <a:spAutoFit/>
          </a:bodyPr>
          <a:lstStyle/>
          <a:p>
            <a:pPr>
              <a:buNone/>
            </a:pPr>
            <a:r>
              <a:rPr lang="zh-CN" altLang="en-US">
                <a:solidFill>
                  <a:srgbClr val="4D4D4D"/>
                </a:solidFill>
                <a:latin typeface="-apple-system"/>
              </a:rPr>
              <a:t>先计算子问题，再由子问题计算父问题。</a:t>
            </a:r>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100</a:t>
            </a:fld>
            <a:endParaRPr lang="en-US" altLang="zh-CN"/>
          </a:p>
        </p:txBody>
      </p:sp>
      <p:sp>
        <p:nvSpPr>
          <p:cNvPr id="3" name="文本框 2"/>
          <p:cNvSpPr txBox="1"/>
          <p:nvPr/>
        </p:nvSpPr>
        <p:spPr>
          <a:xfrm>
            <a:off x="683568" y="764704"/>
            <a:ext cx="5734262" cy="553998"/>
          </a:xfrm>
          <a:prstGeom prst="rect">
            <a:avLst/>
          </a:prstGeom>
          <a:noFill/>
        </p:spPr>
        <p:txBody>
          <a:bodyPr wrap="none" rtlCol="0">
            <a:spAutoFit/>
          </a:bodyPr>
          <a:lstStyle/>
          <a:p>
            <a:r>
              <a:rPr lang="zh-CN" altLang="en-US" smtClean="0"/>
              <a:t>例子：最长公共子序列（</a:t>
            </a:r>
            <a:r>
              <a:rPr lang="en-US" altLang="zh-CN" smtClean="0"/>
              <a:t>LCS</a:t>
            </a:r>
            <a:r>
              <a:rPr lang="zh-CN" altLang="en-US" smtClean="0"/>
              <a:t>）</a:t>
            </a:r>
            <a:endParaRPr lang="zh-CN" altLang="en-US"/>
          </a:p>
        </p:txBody>
      </p:sp>
      <p:sp>
        <p:nvSpPr>
          <p:cNvPr id="4" name="文本框 3"/>
          <p:cNvSpPr txBox="1"/>
          <p:nvPr/>
        </p:nvSpPr>
        <p:spPr>
          <a:xfrm>
            <a:off x="755576" y="1772816"/>
            <a:ext cx="7200800" cy="1015663"/>
          </a:xfrm>
          <a:prstGeom prst="rect">
            <a:avLst/>
          </a:prstGeom>
          <a:noFill/>
        </p:spPr>
        <p:txBody>
          <a:bodyPr wrap="square" rtlCol="0">
            <a:spAutoFit/>
          </a:bodyPr>
          <a:lstStyle/>
          <a:p>
            <a:r>
              <a:rPr lang="zh-CN" altLang="en-US" smtClean="0"/>
              <a:t>给定两个序列</a:t>
            </a:r>
            <a:r>
              <a:rPr lang="en-US" altLang="zh-CN" smtClean="0"/>
              <a:t>x[1..m]</a:t>
            </a:r>
            <a:r>
              <a:rPr lang="zh-CN" altLang="en-US" smtClean="0"/>
              <a:t>，</a:t>
            </a:r>
            <a:r>
              <a:rPr lang="en-US" altLang="zh-CN" smtClean="0"/>
              <a:t>y[1..n]</a:t>
            </a:r>
            <a:r>
              <a:rPr lang="zh-CN" altLang="en-US" smtClean="0"/>
              <a:t>，寻找一个（不是所有）最长公共子序列</a:t>
            </a:r>
            <a:endParaRPr lang="zh-CN" altLang="en-US"/>
          </a:p>
        </p:txBody>
      </p:sp>
      <p:pic>
        <p:nvPicPr>
          <p:cNvPr id="5" name="图片 4"/>
          <p:cNvPicPr>
            <a:picLocks noChangeAspect="1"/>
          </p:cNvPicPr>
          <p:nvPr/>
        </p:nvPicPr>
        <p:blipFill>
          <a:blip r:embed="rId2"/>
          <a:stretch>
            <a:fillRect/>
          </a:stretch>
        </p:blipFill>
        <p:spPr>
          <a:xfrm>
            <a:off x="1438001" y="4149080"/>
            <a:ext cx="5835950" cy="100335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11</a:t>
            </a:fld>
            <a:endParaRPr lang="en-US" altLang="zh-CN"/>
          </a:p>
        </p:txBody>
      </p:sp>
      <p:sp>
        <p:nvSpPr>
          <p:cNvPr id="3" name="文本框 2"/>
          <p:cNvSpPr txBox="1"/>
          <p:nvPr/>
        </p:nvSpPr>
        <p:spPr>
          <a:xfrm>
            <a:off x="323528" y="260648"/>
            <a:ext cx="4942263" cy="553998"/>
          </a:xfrm>
          <a:prstGeom prst="rect">
            <a:avLst/>
          </a:prstGeom>
          <a:noFill/>
        </p:spPr>
        <p:txBody>
          <a:bodyPr wrap="square" rtlCol="0">
            <a:spAutoFit/>
          </a:bodyPr>
          <a:lstStyle/>
          <a:p>
            <a:r>
              <a:rPr lang="zh-CN" altLang="en-US" smtClean="0"/>
              <a:t>自底向上的方法</a:t>
            </a:r>
            <a:r>
              <a:rPr lang="en-US" altLang="zh-CN" smtClean="0"/>
              <a:t>——</a:t>
            </a:r>
            <a:r>
              <a:rPr lang="zh-CN" altLang="en-US"/>
              <a:t>改进</a:t>
            </a:r>
          </a:p>
        </p:txBody>
      </p:sp>
      <p:sp>
        <p:nvSpPr>
          <p:cNvPr id="4" name="矩形 3"/>
          <p:cNvSpPr/>
          <p:nvPr/>
        </p:nvSpPr>
        <p:spPr>
          <a:xfrm>
            <a:off x="4463988" y="919004"/>
            <a:ext cx="4320480" cy="4025717"/>
          </a:xfrm>
          <a:prstGeom prst="rect">
            <a:avLst/>
          </a:prstGeom>
        </p:spPr>
        <p:txBody>
          <a:bodyPr wrap="square">
            <a:spAutoFit/>
          </a:bodyPr>
          <a:lstStyle/>
          <a:p>
            <a:pPr>
              <a:buNone/>
            </a:pPr>
            <a:r>
              <a:rPr lang="zh-CN" altLang="en-US" sz="1800" dirty="0"/>
              <a:t>public static int fib(int n)    </a:t>
            </a:r>
            <a:r>
              <a:rPr lang="zh-CN" altLang="en-US" sz="1800" dirty="0" smtClean="0"/>
              <a:t>{</a:t>
            </a:r>
            <a:endParaRPr lang="en-US" altLang="zh-CN" sz="1800" dirty="0" smtClean="0"/>
          </a:p>
          <a:p>
            <a:pPr>
              <a:buNone/>
            </a:pPr>
            <a:r>
              <a:rPr lang="zh-CN" altLang="en-US" sz="1800" dirty="0" smtClean="0"/>
              <a:t>        </a:t>
            </a:r>
            <a:r>
              <a:rPr lang="zh-CN" altLang="en-US" sz="1800" dirty="0"/>
              <a:t>if(n&lt;=1)            return n</a:t>
            </a:r>
            <a:r>
              <a:rPr lang="zh-CN" altLang="en-US" sz="1800" dirty="0" smtClean="0"/>
              <a:t>;</a:t>
            </a:r>
            <a:endParaRPr lang="en-US" altLang="zh-CN" sz="1800" dirty="0" smtClean="0"/>
          </a:p>
          <a:p>
            <a:pPr>
              <a:buNone/>
            </a:pPr>
            <a:r>
              <a:rPr lang="zh-CN" altLang="en-US" sz="1800" dirty="0" smtClean="0"/>
              <a:t>        </a:t>
            </a:r>
            <a:r>
              <a:rPr lang="zh-CN" altLang="en-US" sz="1800" dirty="0"/>
              <a:t>int Memo_i_2=0</a:t>
            </a:r>
            <a:r>
              <a:rPr lang="zh-CN" altLang="en-US" sz="1800" dirty="0" smtClean="0"/>
              <a:t>;</a:t>
            </a:r>
            <a:endParaRPr lang="en-US" altLang="zh-CN" sz="1800" dirty="0" smtClean="0"/>
          </a:p>
          <a:p>
            <a:pPr>
              <a:buNone/>
            </a:pPr>
            <a:r>
              <a:rPr lang="zh-CN" altLang="en-US" sz="1800" dirty="0" smtClean="0"/>
              <a:t>        </a:t>
            </a:r>
            <a:r>
              <a:rPr lang="zh-CN" altLang="en-US" sz="1800" dirty="0"/>
              <a:t>int Memo_i_1=1</a:t>
            </a:r>
            <a:r>
              <a:rPr lang="zh-CN" altLang="en-US" sz="1800" dirty="0" smtClean="0"/>
              <a:t>;</a:t>
            </a:r>
            <a:endParaRPr lang="en-US" altLang="zh-CN" sz="1800" dirty="0" smtClean="0"/>
          </a:p>
          <a:p>
            <a:pPr>
              <a:buNone/>
            </a:pPr>
            <a:r>
              <a:rPr lang="zh-CN" altLang="en-US" sz="1800" dirty="0" smtClean="0"/>
              <a:t>        </a:t>
            </a:r>
            <a:r>
              <a:rPr lang="zh-CN" altLang="en-US" sz="1800" dirty="0"/>
              <a:t>int Memo_i=1</a:t>
            </a:r>
            <a:r>
              <a:rPr lang="zh-CN" altLang="en-US" sz="1800" dirty="0" smtClean="0"/>
              <a:t>;</a:t>
            </a:r>
            <a:endParaRPr lang="en-US" altLang="zh-CN" sz="1800" dirty="0" smtClean="0"/>
          </a:p>
          <a:p>
            <a:pPr>
              <a:buNone/>
            </a:pPr>
            <a:r>
              <a:rPr lang="zh-CN" altLang="en-US" sz="1800" dirty="0" smtClean="0"/>
              <a:t>        </a:t>
            </a:r>
            <a:r>
              <a:rPr lang="zh-CN" altLang="en-US" sz="1800" dirty="0"/>
              <a:t>for(int i=2;i&lt;=n;i</a:t>
            </a:r>
            <a:r>
              <a:rPr lang="zh-CN" altLang="en-US" sz="1800" dirty="0" smtClean="0"/>
              <a:t>++){</a:t>
            </a:r>
            <a:endParaRPr lang="en-US" altLang="zh-CN" sz="1800" dirty="0" smtClean="0"/>
          </a:p>
          <a:p>
            <a:pPr>
              <a:buNone/>
            </a:pPr>
            <a:r>
              <a:rPr lang="zh-CN" altLang="en-US" sz="1800" dirty="0" smtClean="0"/>
              <a:t>            </a:t>
            </a:r>
            <a:r>
              <a:rPr lang="zh-CN" altLang="en-US" sz="1800" dirty="0"/>
              <a:t>Memo_i=Memo_i_2+Memo_i_1</a:t>
            </a:r>
            <a:r>
              <a:rPr lang="zh-CN" altLang="en-US" sz="1800" dirty="0" smtClean="0"/>
              <a:t>;</a:t>
            </a:r>
            <a:endParaRPr lang="en-US" altLang="zh-CN" sz="1800" dirty="0" smtClean="0"/>
          </a:p>
          <a:p>
            <a:pPr>
              <a:buNone/>
            </a:pPr>
            <a:r>
              <a:rPr lang="zh-CN" altLang="en-US" sz="1800" dirty="0" smtClean="0"/>
              <a:t>            </a:t>
            </a:r>
            <a:r>
              <a:rPr lang="zh-CN" altLang="en-US" sz="1800" dirty="0"/>
              <a:t>Memo_i_2=Memo_i_1</a:t>
            </a:r>
            <a:r>
              <a:rPr lang="zh-CN" altLang="en-US" sz="1800" dirty="0" smtClean="0"/>
              <a:t>;</a:t>
            </a:r>
            <a:endParaRPr lang="en-US" altLang="zh-CN" sz="1800" dirty="0" smtClean="0"/>
          </a:p>
          <a:p>
            <a:pPr>
              <a:buNone/>
            </a:pPr>
            <a:r>
              <a:rPr lang="zh-CN" altLang="en-US" sz="1800" dirty="0" smtClean="0"/>
              <a:t>            </a:t>
            </a:r>
            <a:r>
              <a:rPr lang="zh-CN" altLang="en-US" sz="1800" dirty="0"/>
              <a:t>Memo_i_1=Memo_i</a:t>
            </a:r>
            <a:r>
              <a:rPr lang="zh-CN" altLang="en-US" sz="1800" dirty="0" smtClean="0"/>
              <a:t>;</a:t>
            </a:r>
            <a:endParaRPr lang="en-US" altLang="zh-CN" sz="1800" dirty="0" smtClean="0"/>
          </a:p>
          <a:p>
            <a:pPr>
              <a:buNone/>
            </a:pPr>
            <a:r>
              <a:rPr lang="zh-CN" altLang="en-US" sz="1800" dirty="0" smtClean="0"/>
              <a:t>        }</a:t>
            </a:r>
            <a:endParaRPr lang="en-US" altLang="zh-CN" sz="1800" dirty="0" smtClean="0"/>
          </a:p>
          <a:p>
            <a:pPr>
              <a:buNone/>
            </a:pPr>
            <a:r>
              <a:rPr lang="zh-CN" altLang="en-US" sz="1800" dirty="0" smtClean="0"/>
              <a:t>        return </a:t>
            </a:r>
            <a:r>
              <a:rPr lang="zh-CN" altLang="en-US" sz="1800" dirty="0"/>
              <a:t>Memo_i</a:t>
            </a:r>
            <a:r>
              <a:rPr lang="zh-CN" altLang="en-US" sz="1800" dirty="0" smtClean="0"/>
              <a:t>;</a:t>
            </a:r>
            <a:endParaRPr lang="en-US" altLang="zh-CN" sz="1800" dirty="0" smtClean="0"/>
          </a:p>
          <a:p>
            <a:pPr>
              <a:buNone/>
            </a:pPr>
            <a:r>
              <a:rPr lang="en-US" altLang="zh-CN" sz="1800" dirty="0" smtClean="0"/>
              <a:t>}</a:t>
            </a:r>
            <a:endParaRPr lang="zh-CN" altLang="en-US" sz="1800" dirty="0"/>
          </a:p>
        </p:txBody>
      </p:sp>
      <p:sp>
        <p:nvSpPr>
          <p:cNvPr id="5" name="矩形 4"/>
          <p:cNvSpPr/>
          <p:nvPr/>
        </p:nvSpPr>
        <p:spPr>
          <a:xfrm>
            <a:off x="539552" y="1052736"/>
            <a:ext cx="3168352" cy="1569660"/>
          </a:xfrm>
          <a:prstGeom prst="rect">
            <a:avLst/>
          </a:prstGeom>
        </p:spPr>
        <p:txBody>
          <a:bodyPr wrap="square">
            <a:spAutoFit/>
          </a:bodyPr>
          <a:lstStyle/>
          <a:p>
            <a:pPr>
              <a:buNone/>
            </a:pPr>
            <a:r>
              <a:rPr lang="zh-CN" altLang="en-US" sz="2400" dirty="0">
                <a:solidFill>
                  <a:srgbClr val="4D4D4D"/>
                </a:solidFill>
                <a:latin typeface="-apple-system"/>
              </a:rPr>
              <a:t>参与循环的只有 </a:t>
            </a:r>
            <a:r>
              <a:rPr lang="en-US" altLang="zh-CN" sz="2400" dirty="0" err="1">
                <a:solidFill>
                  <a:srgbClr val="4D4D4D"/>
                </a:solidFill>
                <a:latin typeface="-apple-system"/>
              </a:rPr>
              <a:t>i</a:t>
            </a:r>
            <a:r>
              <a:rPr lang="zh-CN" altLang="en-US" sz="2400" dirty="0">
                <a:solidFill>
                  <a:srgbClr val="4D4D4D"/>
                </a:solidFill>
                <a:latin typeface="-apple-system"/>
              </a:rPr>
              <a:t>，</a:t>
            </a:r>
            <a:r>
              <a:rPr lang="en-US" altLang="zh-CN" sz="2400" dirty="0">
                <a:solidFill>
                  <a:srgbClr val="4D4D4D"/>
                </a:solidFill>
                <a:latin typeface="-apple-system"/>
              </a:rPr>
              <a:t>i-1 , i-2</a:t>
            </a:r>
            <a:r>
              <a:rPr lang="zh-CN" altLang="en-US" sz="2400" dirty="0">
                <a:solidFill>
                  <a:srgbClr val="4D4D4D"/>
                </a:solidFill>
                <a:latin typeface="-apple-system"/>
              </a:rPr>
              <a:t>三项，因此该方法的空间可以进一步的</a:t>
            </a:r>
            <a:r>
              <a:rPr lang="zh-CN" altLang="en-US" sz="2400" dirty="0" smtClean="0">
                <a:solidFill>
                  <a:srgbClr val="4D4D4D"/>
                </a:solidFill>
                <a:latin typeface="-apple-system"/>
              </a:rPr>
              <a:t>压缩：</a:t>
            </a:r>
            <a:endParaRPr lang="zh-CN" altLang="en-US" sz="2400" dirty="0"/>
          </a:p>
        </p:txBody>
      </p:sp>
      <p:sp>
        <p:nvSpPr>
          <p:cNvPr id="6" name="矩形 5"/>
          <p:cNvSpPr/>
          <p:nvPr/>
        </p:nvSpPr>
        <p:spPr>
          <a:xfrm>
            <a:off x="323528" y="5049079"/>
            <a:ext cx="8280920" cy="1200329"/>
          </a:xfrm>
          <a:prstGeom prst="rect">
            <a:avLst/>
          </a:prstGeom>
        </p:spPr>
        <p:txBody>
          <a:bodyPr wrap="square">
            <a:spAutoFit/>
          </a:bodyPr>
          <a:lstStyle/>
          <a:p>
            <a:pPr>
              <a:buNone/>
            </a:pPr>
            <a:r>
              <a:rPr lang="zh-CN" altLang="en-US" sz="2400" dirty="0">
                <a:solidFill>
                  <a:srgbClr val="4D4D4D"/>
                </a:solidFill>
                <a:latin typeface="-apple-system"/>
              </a:rPr>
              <a:t>一般来说由于备忘录方式的动态规划方法使用了递归，递归的时候会产生额外的开销，使用自底向上的动态规划方法要比备忘录方法好。</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4FA4695A-3B21-4405-930A-DD02C791093B}" type="slidenum">
              <a:rPr lang="en-US" altLang="zh-CN">
                <a:latin typeface="+mn-ea"/>
              </a:rPr>
              <a:t>12</a:t>
            </a:fld>
            <a:endParaRPr lang="en-US" altLang="zh-CN">
              <a:latin typeface="+mn-ea"/>
            </a:endParaRPr>
          </a:p>
        </p:txBody>
      </p:sp>
      <p:sp>
        <p:nvSpPr>
          <p:cNvPr id="289794" name="Rectangle 2"/>
          <p:cNvSpPr>
            <a:spLocks noChangeArrowheads="1"/>
          </p:cNvSpPr>
          <p:nvPr/>
        </p:nvSpPr>
        <p:spPr bwMode="auto">
          <a:xfrm>
            <a:off x="571500" y="285750"/>
            <a:ext cx="5395913" cy="795338"/>
          </a:xfrm>
          <a:prstGeom prst="rect">
            <a:avLst/>
          </a:prstGeom>
          <a:noFill/>
          <a:ln w="9525">
            <a:noFill/>
            <a:miter lim="800000"/>
          </a:ln>
          <a:effectLst/>
        </p:spPr>
        <p:txBody>
          <a:bodyPr anchor="b"/>
          <a:lstStyle/>
          <a:p>
            <a:pPr>
              <a:spcBef>
                <a:spcPct val="0"/>
              </a:spcBef>
              <a:buClrTx/>
              <a:buSzTx/>
              <a:buFontTx/>
              <a:buNone/>
              <a:defRPr/>
            </a:pPr>
            <a:r>
              <a:rPr lang="en-US" altLang="zh-CN" sz="3800" b="1" dirty="0" smtClean="0">
                <a:solidFill>
                  <a:schemeClr val="tx2"/>
                </a:solidFill>
                <a:effectLst>
                  <a:outerShdw blurRad="38100" dist="38100" dir="2700000" algn="tl">
                    <a:srgbClr val="C0C0C0"/>
                  </a:outerShdw>
                </a:effectLst>
                <a:latin typeface="+mn-ea"/>
              </a:rPr>
              <a:t>3.1 </a:t>
            </a:r>
            <a:r>
              <a:rPr lang="zh-CN" altLang="en-US" sz="3800" b="1" dirty="0" smtClean="0">
                <a:solidFill>
                  <a:schemeClr val="tx2"/>
                </a:solidFill>
                <a:effectLst>
                  <a:outerShdw blurRad="38100" dist="38100" dir="2700000" algn="tl">
                    <a:srgbClr val="C0C0C0"/>
                  </a:outerShdw>
                </a:effectLst>
                <a:latin typeface="+mn-ea"/>
                <a:ea typeface="+mn-ea"/>
              </a:rPr>
              <a:t>矩阵</a:t>
            </a:r>
            <a:r>
              <a:rPr lang="zh-CN" altLang="en-US" sz="3800" b="1" dirty="0">
                <a:solidFill>
                  <a:schemeClr val="tx2"/>
                </a:solidFill>
                <a:effectLst>
                  <a:outerShdw blurRad="38100" dist="38100" dir="2700000" algn="tl">
                    <a:srgbClr val="C0C0C0"/>
                  </a:outerShdw>
                </a:effectLst>
                <a:latin typeface="+mn-ea"/>
                <a:ea typeface="+mn-ea"/>
              </a:rPr>
              <a:t>连乘问题</a:t>
            </a:r>
            <a:endParaRPr lang="ja-JP" altLang="en-US" sz="3800" b="1" dirty="0">
              <a:solidFill>
                <a:schemeClr val="tx2"/>
              </a:solidFill>
              <a:effectLst>
                <a:outerShdw blurRad="38100" dist="38100" dir="2700000" algn="tl">
                  <a:srgbClr val="C0C0C0"/>
                </a:outerShdw>
              </a:effectLst>
              <a:latin typeface="+mn-ea"/>
              <a:ea typeface="+mn-ea"/>
            </a:endParaRPr>
          </a:p>
        </p:txBody>
      </p:sp>
      <p:sp>
        <p:nvSpPr>
          <p:cNvPr id="2057" name="Rectangle 3"/>
          <p:cNvSpPr>
            <a:spLocks noChangeArrowheads="1"/>
          </p:cNvSpPr>
          <p:nvPr/>
        </p:nvSpPr>
        <p:spPr bwMode="auto">
          <a:xfrm>
            <a:off x="571500" y="1214438"/>
            <a:ext cx="8358188" cy="4857750"/>
          </a:xfrm>
          <a:prstGeom prst="rect">
            <a:avLst/>
          </a:prstGeom>
          <a:noFill/>
          <a:ln w="9525">
            <a:noFill/>
            <a:miter lim="800000"/>
          </a:ln>
        </p:spPr>
        <p:txBody>
          <a:bodyPr/>
          <a:lstStyle/>
          <a:p>
            <a:pPr marL="342900" indent="-342900">
              <a:buClr>
                <a:schemeClr val="accent2"/>
              </a:buClr>
              <a:buSzPct val="50000"/>
              <a:defRPr/>
            </a:pPr>
            <a:r>
              <a:rPr lang="zh-CN" altLang="en-US" sz="2800" b="1">
                <a:solidFill>
                  <a:schemeClr val="tx1"/>
                </a:solidFill>
                <a:latin typeface="+mn-ea"/>
                <a:ea typeface="+mn-ea"/>
              </a:rPr>
              <a:t>给定</a:t>
            </a:r>
            <a:r>
              <a:rPr lang="en-US" altLang="zh-CN" sz="2800" b="1">
                <a:solidFill>
                  <a:schemeClr val="tx1"/>
                </a:solidFill>
                <a:latin typeface="+mn-ea"/>
                <a:ea typeface="+mn-ea"/>
              </a:rPr>
              <a:t>n</a:t>
            </a:r>
            <a:r>
              <a:rPr lang="zh-CN" altLang="en-US" sz="2800" b="1">
                <a:solidFill>
                  <a:schemeClr val="tx1"/>
                </a:solidFill>
                <a:latin typeface="+mn-ea"/>
                <a:ea typeface="+mn-ea"/>
              </a:rPr>
              <a:t>个矩阵              </a:t>
            </a:r>
            <a:r>
              <a:rPr lang="zh-CN" altLang="en-US" sz="2800" b="1" smtClean="0">
                <a:solidFill>
                  <a:schemeClr val="tx1"/>
                </a:solidFill>
                <a:latin typeface="+mn-ea"/>
                <a:ea typeface="+mn-ea"/>
              </a:rPr>
              <a:t>， 其中  </a:t>
            </a:r>
            <a:r>
              <a:rPr lang="zh-CN" altLang="en-US" sz="2800" b="1">
                <a:solidFill>
                  <a:schemeClr val="tx1"/>
                </a:solidFill>
                <a:latin typeface="+mn-ea"/>
                <a:ea typeface="+mn-ea"/>
              </a:rPr>
              <a:t>与     是可乘的，           。考察这</a:t>
            </a:r>
            <a:r>
              <a:rPr lang="en-US" altLang="zh-CN" sz="2800" b="1">
                <a:solidFill>
                  <a:schemeClr val="tx1"/>
                </a:solidFill>
                <a:latin typeface="+mn-ea"/>
                <a:ea typeface="+mn-ea"/>
              </a:rPr>
              <a:t>n</a:t>
            </a:r>
            <a:r>
              <a:rPr lang="zh-CN" altLang="en-US" sz="2800" b="1">
                <a:solidFill>
                  <a:schemeClr val="tx1"/>
                </a:solidFill>
                <a:latin typeface="+mn-ea"/>
                <a:ea typeface="+mn-ea"/>
              </a:rPr>
              <a:t>个矩阵的连乘积          </a:t>
            </a:r>
          </a:p>
          <a:p>
            <a:pPr marL="342900" indent="-342900">
              <a:buClr>
                <a:schemeClr val="accent2"/>
              </a:buClr>
              <a:buSzPct val="50000"/>
              <a:defRPr/>
            </a:pPr>
            <a:endParaRPr lang="zh-CN" altLang="en-US" sz="2800" b="1">
              <a:solidFill>
                <a:schemeClr val="tx1"/>
              </a:solidFill>
              <a:latin typeface="+mn-ea"/>
              <a:ea typeface="+mn-ea"/>
            </a:endParaRPr>
          </a:p>
          <a:p>
            <a:pPr marL="342900" indent="-342900">
              <a:buClr>
                <a:schemeClr val="accent2"/>
              </a:buClr>
              <a:buSzPct val="50000"/>
              <a:defRPr/>
            </a:pPr>
            <a:endParaRPr lang="zh-CN" altLang="en-US" sz="2800" b="1">
              <a:solidFill>
                <a:schemeClr val="tx1"/>
              </a:solidFill>
              <a:latin typeface="+mn-ea"/>
              <a:ea typeface="+mn-ea"/>
            </a:endParaRPr>
          </a:p>
          <a:p>
            <a:pPr marL="342900" indent="-342900">
              <a:buClr>
                <a:schemeClr val="accent2"/>
              </a:buClr>
              <a:buSzPct val="50000"/>
              <a:defRPr/>
            </a:pPr>
            <a:r>
              <a:rPr lang="zh-CN" altLang="en-US" sz="2800" b="1">
                <a:solidFill>
                  <a:schemeClr val="tx1"/>
                </a:solidFill>
                <a:latin typeface="+mn-ea"/>
                <a:ea typeface="+mn-ea"/>
              </a:rPr>
              <a:t>由于矩阵乘法满足结合律，所以计算矩阵的连乘可以有许多不同的计算次序。这种计算次序可以</a:t>
            </a:r>
            <a:r>
              <a:rPr lang="zh-CN" altLang="en-US" sz="2800" b="1" smtClean="0">
                <a:solidFill>
                  <a:schemeClr val="tx1"/>
                </a:solidFill>
                <a:latin typeface="+mn-ea"/>
                <a:ea typeface="+mn-ea"/>
              </a:rPr>
              <a:t>用给矩阵加括号的</a:t>
            </a:r>
            <a:r>
              <a:rPr lang="zh-CN" altLang="en-US" sz="2800" b="1">
                <a:solidFill>
                  <a:schemeClr val="tx1"/>
                </a:solidFill>
                <a:latin typeface="+mn-ea"/>
                <a:ea typeface="+mn-ea"/>
              </a:rPr>
              <a:t>方式来确定</a:t>
            </a:r>
            <a:r>
              <a:rPr lang="zh-CN" altLang="en-US" sz="2800" b="1" smtClean="0">
                <a:solidFill>
                  <a:schemeClr val="tx1"/>
                </a:solidFill>
                <a:latin typeface="+mn-ea"/>
                <a:ea typeface="+mn-ea"/>
              </a:rPr>
              <a:t>。</a:t>
            </a:r>
            <a:endParaRPr lang="zh-CN" altLang="en-US" sz="2800" b="1">
              <a:solidFill>
                <a:schemeClr val="tx1"/>
              </a:solidFill>
              <a:latin typeface="+mn-ea"/>
              <a:ea typeface="+mn-ea"/>
            </a:endParaRPr>
          </a:p>
        </p:txBody>
      </p:sp>
      <p:graphicFrame>
        <p:nvGraphicFramePr>
          <p:cNvPr id="11269" name="Object 4"/>
          <p:cNvGraphicFramePr>
            <a:graphicFrameLocks noChangeAspect="1"/>
          </p:cNvGraphicFramePr>
          <p:nvPr/>
        </p:nvGraphicFramePr>
        <p:xfrm>
          <a:off x="3071813" y="1147763"/>
          <a:ext cx="2286000" cy="606425"/>
        </p:xfrm>
        <a:graphic>
          <a:graphicData uri="http://schemas.openxmlformats.org/presentationml/2006/ole">
            <mc:AlternateContent xmlns:mc="http://schemas.openxmlformats.org/markup-compatibility/2006">
              <mc:Choice xmlns:v="urn:schemas-microsoft-com:vml" Requires="v">
                <p:oleObj spid="_x0000_s11886" name="数式" r:id="rId4" imgW="862965" imgH="228600" progId="Equation.3">
                  <p:embed/>
                </p:oleObj>
              </mc:Choice>
              <mc:Fallback>
                <p:oleObj name="数式" r:id="rId4" imgW="862965" imgH="2286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3" y="1147763"/>
                        <a:ext cx="22860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5"/>
          <p:cNvGraphicFramePr>
            <a:graphicFrameLocks noChangeAspect="1"/>
          </p:cNvGraphicFramePr>
          <p:nvPr/>
        </p:nvGraphicFramePr>
        <p:xfrm>
          <a:off x="6665913" y="1228725"/>
          <a:ext cx="428625" cy="593725"/>
        </p:xfrm>
        <a:graphic>
          <a:graphicData uri="http://schemas.openxmlformats.org/presentationml/2006/ole">
            <mc:AlternateContent xmlns:mc="http://schemas.openxmlformats.org/markup-compatibility/2006">
              <mc:Choice xmlns:v="urn:schemas-microsoft-com:vml" Requires="v">
                <p:oleObj spid="_x0000_s11887" name="数式" r:id="rId6" imgW="165100" imgH="228600" progId="Equation.3">
                  <p:embed/>
                </p:oleObj>
              </mc:Choice>
              <mc:Fallback>
                <p:oleObj name="数式" r:id="rId6" imgW="165100" imgH="2286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5913" y="1228725"/>
                        <a:ext cx="4286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6"/>
          <p:cNvGraphicFramePr>
            <a:graphicFrameLocks noChangeAspect="1"/>
          </p:cNvGraphicFramePr>
          <p:nvPr/>
        </p:nvGraphicFramePr>
        <p:xfrm>
          <a:off x="7572375" y="1214438"/>
          <a:ext cx="628650" cy="565150"/>
        </p:xfrm>
        <a:graphic>
          <a:graphicData uri="http://schemas.openxmlformats.org/presentationml/2006/ole">
            <mc:AlternateContent xmlns:mc="http://schemas.openxmlformats.org/markup-compatibility/2006">
              <mc:Choice xmlns:v="urn:schemas-microsoft-com:vml" Requires="v">
                <p:oleObj spid="_x0000_s11888" name="数式" r:id="rId8" imgW="254000" imgH="228600" progId="Equation.3">
                  <p:embed/>
                </p:oleObj>
              </mc:Choice>
              <mc:Fallback>
                <p:oleObj name="数式" r:id="rId8" imgW="254000" imgH="228600" progId="Equation.3">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2375" y="1214438"/>
                        <a:ext cx="6286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7"/>
          <p:cNvGraphicFramePr>
            <a:graphicFrameLocks noChangeAspect="1"/>
          </p:cNvGraphicFramePr>
          <p:nvPr/>
        </p:nvGraphicFramePr>
        <p:xfrm>
          <a:off x="2428875" y="1714500"/>
          <a:ext cx="1979613" cy="428625"/>
        </p:xfrm>
        <a:graphic>
          <a:graphicData uri="http://schemas.openxmlformats.org/presentationml/2006/ole">
            <mc:AlternateContent xmlns:mc="http://schemas.openxmlformats.org/markup-compatibility/2006">
              <mc:Choice xmlns:v="urn:schemas-microsoft-com:vml" Requires="v">
                <p:oleObj spid="_x0000_s11889" name="数式" r:id="rId10" imgW="876300" imgH="190500" progId="Equation.3">
                  <p:embed/>
                </p:oleObj>
              </mc:Choice>
              <mc:Fallback>
                <p:oleObj name="数式" r:id="rId10" imgW="876300" imgH="190500"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8875" y="1714500"/>
                        <a:ext cx="19796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8"/>
          <p:cNvGraphicFramePr>
            <a:graphicFrameLocks noChangeAspect="1"/>
          </p:cNvGraphicFramePr>
          <p:nvPr/>
        </p:nvGraphicFramePr>
        <p:xfrm>
          <a:off x="3143250" y="2357438"/>
          <a:ext cx="1928813" cy="754062"/>
        </p:xfrm>
        <a:graphic>
          <a:graphicData uri="http://schemas.openxmlformats.org/presentationml/2006/ole">
            <mc:AlternateContent xmlns:mc="http://schemas.openxmlformats.org/markup-compatibility/2006">
              <mc:Choice xmlns:v="urn:schemas-microsoft-com:vml" Requires="v">
                <p:oleObj spid="_x0000_s11890" name="数式" r:id="rId12" imgW="584200" imgH="228600" progId="Equation.3">
                  <p:embed/>
                </p:oleObj>
              </mc:Choice>
              <mc:Fallback>
                <p:oleObj name="数式" r:id="rId12" imgW="584200" imgH="228600" progId="Equation.3">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3250" y="2357438"/>
                        <a:ext cx="1928813"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p:txBody>
          <a:bodyPr/>
          <a:lstStyle/>
          <a:p>
            <a:pPr>
              <a:defRPr/>
            </a:pPr>
            <a:fld id="{ACF1D131-E49A-44ED-828A-540F5022C219}" type="slidenum">
              <a:rPr lang="en-US" altLang="zh-CN">
                <a:latin typeface="+mn-ea"/>
              </a:rPr>
              <a:t>13</a:t>
            </a:fld>
            <a:endParaRPr lang="en-US" altLang="zh-CN">
              <a:latin typeface="+mn-ea"/>
            </a:endParaRPr>
          </a:p>
        </p:txBody>
      </p:sp>
      <p:grpSp>
        <p:nvGrpSpPr>
          <p:cNvPr id="10243" name="Group 2"/>
          <p:cNvGrpSpPr/>
          <p:nvPr/>
        </p:nvGrpSpPr>
        <p:grpSpPr bwMode="auto">
          <a:xfrm>
            <a:off x="363538" y="1876425"/>
            <a:ext cx="7262812" cy="1598613"/>
            <a:chOff x="1062" y="1620"/>
            <a:chExt cx="4575" cy="1007"/>
          </a:xfrm>
        </p:grpSpPr>
        <p:sp>
          <p:nvSpPr>
            <p:cNvPr id="1047" name="Text Box 3"/>
            <p:cNvSpPr txBox="1">
              <a:spLocks noChangeArrowheads="1"/>
            </p:cNvSpPr>
            <p:nvPr/>
          </p:nvSpPr>
          <p:spPr bwMode="auto">
            <a:xfrm>
              <a:off x="1062" y="1620"/>
              <a:ext cx="4575" cy="989"/>
            </a:xfrm>
            <a:prstGeom prst="rect">
              <a:avLst/>
            </a:prstGeom>
            <a:noFill/>
            <a:ln w="9525">
              <a:noFill/>
              <a:miter lim="800000"/>
            </a:ln>
          </p:spPr>
          <p:txBody>
            <a:bodyPr wrap="none">
              <a:spAutoFit/>
            </a:bodyPr>
            <a:lstStyle/>
            <a:p>
              <a:pPr>
                <a:spcBef>
                  <a:spcPct val="0"/>
                </a:spcBef>
                <a:buClrTx/>
                <a:buSzTx/>
                <a:buFontTx/>
                <a:buNone/>
                <a:defRPr/>
              </a:pPr>
              <a:r>
                <a:rPr kumimoji="1" lang="zh-CN" altLang="en-US" sz="2400">
                  <a:solidFill>
                    <a:schemeClr val="tx1"/>
                  </a:solidFill>
                  <a:latin typeface="+mn-ea"/>
                  <a:ea typeface="+mn-ea"/>
                </a:rPr>
                <a:t>（</a:t>
              </a:r>
              <a:r>
                <a:rPr kumimoji="1" lang="en-US" altLang="zh-CN" sz="2400">
                  <a:solidFill>
                    <a:schemeClr val="tx1"/>
                  </a:solidFill>
                  <a:latin typeface="+mn-ea"/>
                  <a:ea typeface="+mn-ea"/>
                </a:rPr>
                <a:t>1</a:t>
              </a:r>
              <a:r>
                <a:rPr kumimoji="1" lang="zh-CN" altLang="en-US" sz="2400">
                  <a:solidFill>
                    <a:schemeClr val="tx1"/>
                  </a:solidFill>
                  <a:latin typeface="+mn-ea"/>
                  <a:ea typeface="+mn-ea"/>
                </a:rPr>
                <a:t>）单个矩阵是完全加括号的；</a:t>
              </a:r>
            </a:p>
            <a:p>
              <a:pPr>
                <a:spcBef>
                  <a:spcPct val="0"/>
                </a:spcBef>
                <a:buClrTx/>
                <a:buSzTx/>
                <a:buFontTx/>
                <a:buNone/>
                <a:defRPr/>
              </a:pPr>
              <a:r>
                <a:rPr kumimoji="1" lang="zh-CN" altLang="en-US" sz="2400">
                  <a:solidFill>
                    <a:schemeClr val="tx1"/>
                  </a:solidFill>
                  <a:latin typeface="+mn-ea"/>
                  <a:ea typeface="+mn-ea"/>
                </a:rPr>
                <a:t>（</a:t>
              </a:r>
              <a:r>
                <a:rPr kumimoji="1" lang="en-US" altLang="zh-CN" sz="2400">
                  <a:solidFill>
                    <a:schemeClr val="tx1"/>
                  </a:solidFill>
                  <a:latin typeface="+mn-ea"/>
                  <a:ea typeface="+mn-ea"/>
                </a:rPr>
                <a:t>2</a:t>
              </a:r>
              <a:r>
                <a:rPr kumimoji="1" lang="zh-CN" altLang="en-US" sz="2400">
                  <a:solidFill>
                    <a:schemeClr val="tx1"/>
                  </a:solidFill>
                  <a:latin typeface="+mn-ea"/>
                  <a:ea typeface="+mn-ea"/>
                </a:rPr>
                <a:t>）矩阵连乘积   是完全加括号的，则   可</a:t>
              </a:r>
            </a:p>
            <a:p>
              <a:pPr>
                <a:spcBef>
                  <a:spcPct val="0"/>
                </a:spcBef>
                <a:buClrTx/>
                <a:buSzTx/>
                <a:buFontTx/>
                <a:buNone/>
                <a:defRPr/>
              </a:pPr>
              <a:r>
                <a:rPr kumimoji="1" lang="zh-CN" altLang="en-US" sz="2400">
                  <a:solidFill>
                    <a:schemeClr val="tx1"/>
                  </a:solidFill>
                  <a:latin typeface="+mn-ea"/>
                  <a:ea typeface="+mn-ea"/>
                </a:rPr>
                <a:t>       表示为</a:t>
              </a:r>
              <a:r>
                <a:rPr kumimoji="1" lang="en-US" altLang="zh-CN" sz="2400">
                  <a:solidFill>
                    <a:schemeClr val="tx1"/>
                  </a:solidFill>
                  <a:latin typeface="+mn-ea"/>
                  <a:ea typeface="+mn-ea"/>
                </a:rPr>
                <a:t>2</a:t>
              </a:r>
              <a:r>
                <a:rPr kumimoji="1" lang="zh-CN" altLang="en-US" sz="2400">
                  <a:solidFill>
                    <a:schemeClr val="tx1"/>
                  </a:solidFill>
                  <a:latin typeface="+mn-ea"/>
                  <a:ea typeface="+mn-ea"/>
                </a:rPr>
                <a:t>个完全加括号的矩阵连乘积   和   </a:t>
              </a:r>
            </a:p>
            <a:p>
              <a:pPr>
                <a:spcBef>
                  <a:spcPct val="0"/>
                </a:spcBef>
                <a:buClrTx/>
                <a:buSzTx/>
                <a:buFontTx/>
                <a:buNone/>
                <a:defRPr/>
              </a:pPr>
              <a:r>
                <a:rPr kumimoji="1" lang="zh-CN" altLang="en-US" sz="2400">
                  <a:solidFill>
                    <a:schemeClr val="tx1"/>
                  </a:solidFill>
                  <a:latin typeface="+mn-ea"/>
                  <a:ea typeface="+mn-ea"/>
                </a:rPr>
                <a:t>       的乘积并加括号，即    </a:t>
              </a:r>
              <a:endParaRPr kumimoji="1" lang="ja-JP" altLang="en-US" sz="2400">
                <a:solidFill>
                  <a:schemeClr val="tx1"/>
                </a:solidFill>
                <a:latin typeface="+mn-ea"/>
                <a:ea typeface="+mn-ea"/>
              </a:endParaRPr>
            </a:p>
          </p:txBody>
        </p:sp>
        <p:graphicFrame>
          <p:nvGraphicFramePr>
            <p:cNvPr id="10259" name="Object 4"/>
            <p:cNvGraphicFramePr>
              <a:graphicFrameLocks noChangeAspect="1"/>
            </p:cNvGraphicFramePr>
            <p:nvPr/>
          </p:nvGraphicFramePr>
          <p:xfrm>
            <a:off x="2570" y="1862"/>
            <a:ext cx="224" cy="243"/>
          </p:xfrm>
          <a:graphic>
            <a:graphicData uri="http://schemas.openxmlformats.org/presentationml/2006/ole">
              <mc:AlternateContent xmlns:mc="http://schemas.openxmlformats.org/markup-compatibility/2006">
                <mc:Choice xmlns:v="urn:schemas-microsoft-com:vml" Requires="v">
                  <p:oleObj spid="_x0000_s78656" name="数式" r:id="rId4" imgW="152400" imgH="165100" progId="Equation.3">
                    <p:embed/>
                  </p:oleObj>
                </mc:Choice>
                <mc:Fallback>
                  <p:oleObj name="数式" r:id="rId4" imgW="152400" imgH="16510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 y="1862"/>
                          <a:ext cx="224"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0" name="Object 5"/>
            <p:cNvGraphicFramePr>
              <a:graphicFrameLocks noChangeAspect="1"/>
            </p:cNvGraphicFramePr>
            <p:nvPr/>
          </p:nvGraphicFramePr>
          <p:xfrm>
            <a:off x="4568" y="1878"/>
            <a:ext cx="224" cy="243"/>
          </p:xfrm>
          <a:graphic>
            <a:graphicData uri="http://schemas.openxmlformats.org/presentationml/2006/ole">
              <mc:AlternateContent xmlns:mc="http://schemas.openxmlformats.org/markup-compatibility/2006">
                <mc:Choice xmlns:v="urn:schemas-microsoft-com:vml" Requires="v">
                  <p:oleObj spid="_x0000_s78657" name="数式" r:id="rId6" imgW="152400" imgH="165100" progId="Equation.3">
                    <p:embed/>
                  </p:oleObj>
                </mc:Choice>
                <mc:Fallback>
                  <p:oleObj name="数式" r:id="rId6" imgW="152400" imgH="16510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 y="1878"/>
                          <a:ext cx="224"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1" name="Object 6"/>
            <p:cNvGraphicFramePr>
              <a:graphicFrameLocks noChangeAspect="1"/>
            </p:cNvGraphicFramePr>
            <p:nvPr/>
          </p:nvGraphicFramePr>
          <p:xfrm>
            <a:off x="4748" y="2103"/>
            <a:ext cx="224" cy="224"/>
          </p:xfrm>
          <a:graphic>
            <a:graphicData uri="http://schemas.openxmlformats.org/presentationml/2006/ole">
              <mc:AlternateContent xmlns:mc="http://schemas.openxmlformats.org/markup-compatibility/2006">
                <mc:Choice xmlns:v="urn:schemas-microsoft-com:vml" Requires="v">
                  <p:oleObj spid="_x0000_s78658" name="数式" r:id="rId7" imgW="152400" imgH="152400" progId="Equation.3">
                    <p:embed/>
                  </p:oleObj>
                </mc:Choice>
                <mc:Fallback>
                  <p:oleObj name="数式" r:id="rId7" imgW="152400" imgH="152400" progId="Equation.3">
                    <p:embed/>
                    <p:pic>
                      <p:nvPicPr>
                        <p:cNvPr id="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8" y="2103"/>
                          <a:ext cx="22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2" name="Object 7"/>
            <p:cNvGraphicFramePr>
              <a:graphicFrameLocks noChangeAspect="1"/>
            </p:cNvGraphicFramePr>
            <p:nvPr/>
          </p:nvGraphicFramePr>
          <p:xfrm>
            <a:off x="5198" y="2103"/>
            <a:ext cx="224" cy="262"/>
          </p:xfrm>
          <a:graphic>
            <a:graphicData uri="http://schemas.openxmlformats.org/presentationml/2006/ole">
              <mc:AlternateContent xmlns:mc="http://schemas.openxmlformats.org/markup-compatibility/2006">
                <mc:Choice xmlns:v="urn:schemas-microsoft-com:vml" Requires="v">
                  <p:oleObj spid="_x0000_s78659" name="数式" r:id="rId9" imgW="152400" imgH="177800" progId="Equation.3">
                    <p:embed/>
                  </p:oleObj>
                </mc:Choice>
                <mc:Fallback>
                  <p:oleObj name="数式" r:id="rId9" imgW="152400" imgH="177800" progId="Equation.3">
                    <p:embed/>
                    <p:pic>
                      <p:nvPicPr>
                        <p:cNvPr id="0"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8" y="2103"/>
                          <a:ext cx="224"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3" name="Object 8"/>
            <p:cNvGraphicFramePr>
              <a:graphicFrameLocks noChangeAspect="1"/>
            </p:cNvGraphicFramePr>
            <p:nvPr/>
          </p:nvGraphicFramePr>
          <p:xfrm>
            <a:off x="3533" y="2328"/>
            <a:ext cx="896" cy="299"/>
          </p:xfrm>
          <a:graphic>
            <a:graphicData uri="http://schemas.openxmlformats.org/presentationml/2006/ole">
              <mc:AlternateContent xmlns:mc="http://schemas.openxmlformats.org/markup-compatibility/2006">
                <mc:Choice xmlns:v="urn:schemas-microsoft-com:vml" Requires="v">
                  <p:oleObj spid="_x0000_s78660" name="数式" r:id="rId11" imgW="609600" imgH="203200" progId="Equation.3">
                    <p:embed/>
                  </p:oleObj>
                </mc:Choice>
                <mc:Fallback>
                  <p:oleObj name="数式" r:id="rId11" imgW="609600" imgH="203200" progId="Equation.3">
                    <p:embed/>
                    <p:pic>
                      <p:nvPicPr>
                        <p:cNvPr id="0" name="Picture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3" y="2328"/>
                          <a:ext cx="896"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244" name="Object 9"/>
          <p:cNvGraphicFramePr>
            <a:graphicFrameLocks noChangeAspect="1"/>
          </p:cNvGraphicFramePr>
          <p:nvPr/>
        </p:nvGraphicFramePr>
        <p:xfrm>
          <a:off x="2786063" y="3643313"/>
          <a:ext cx="1689100" cy="487362"/>
        </p:xfrm>
        <a:graphic>
          <a:graphicData uri="http://schemas.openxmlformats.org/presentationml/2006/ole">
            <mc:AlternateContent xmlns:mc="http://schemas.openxmlformats.org/markup-compatibility/2006">
              <mc:Choice xmlns:v="urn:schemas-microsoft-com:vml" Requires="v">
                <p:oleObj spid="_x0000_s78661" name="数式" r:id="rId13" imgW="660400" imgH="190500" progId="Equation.3">
                  <p:embed/>
                </p:oleObj>
              </mc:Choice>
              <mc:Fallback>
                <p:oleObj name="数式" r:id="rId13" imgW="660400" imgH="190500" progId="Equation.3">
                  <p:embed/>
                  <p:pic>
                    <p:nvPicPr>
                      <p:cNvPr id="0" name="Picture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6063" y="3643313"/>
                        <a:ext cx="16891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45" name="Group 10"/>
          <p:cNvGrpSpPr/>
          <p:nvPr/>
        </p:nvGrpSpPr>
        <p:grpSpPr bwMode="auto">
          <a:xfrm>
            <a:off x="714375" y="4071938"/>
            <a:ext cx="6372225" cy="428625"/>
            <a:chOff x="824" y="2639"/>
            <a:chExt cx="4014" cy="270"/>
          </a:xfrm>
        </p:grpSpPr>
        <p:graphicFrame>
          <p:nvGraphicFramePr>
            <p:cNvPr id="10254" name="Object 11"/>
            <p:cNvGraphicFramePr>
              <a:graphicFrameLocks noChangeAspect="1"/>
            </p:cNvGraphicFramePr>
            <p:nvPr/>
          </p:nvGraphicFramePr>
          <p:xfrm>
            <a:off x="824" y="2665"/>
            <a:ext cx="975" cy="244"/>
          </p:xfrm>
          <a:graphic>
            <a:graphicData uri="http://schemas.openxmlformats.org/presentationml/2006/ole">
              <mc:AlternateContent xmlns:mc="http://schemas.openxmlformats.org/markup-compatibility/2006">
                <mc:Choice xmlns:v="urn:schemas-microsoft-com:vml" Requires="v">
                  <p:oleObj spid="_x0000_s78662" name="数式" r:id="rId15" imgW="711200" imgH="177800" progId="Equation.3">
                    <p:embed/>
                  </p:oleObj>
                </mc:Choice>
                <mc:Fallback>
                  <p:oleObj name="数式" r:id="rId15" imgW="711200" imgH="177800" progId="Equation.3">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4" y="2665"/>
                          <a:ext cx="975"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5" name="Object 12"/>
            <p:cNvGraphicFramePr>
              <a:graphicFrameLocks noChangeAspect="1"/>
            </p:cNvGraphicFramePr>
            <p:nvPr/>
          </p:nvGraphicFramePr>
          <p:xfrm>
            <a:off x="1860" y="2660"/>
            <a:ext cx="954" cy="239"/>
          </p:xfrm>
          <a:graphic>
            <a:graphicData uri="http://schemas.openxmlformats.org/presentationml/2006/ole">
              <mc:AlternateContent xmlns:mc="http://schemas.openxmlformats.org/markup-compatibility/2006">
                <mc:Choice xmlns:v="urn:schemas-microsoft-com:vml" Requires="v">
                  <p:oleObj spid="_x0000_s78663" name="数式" r:id="rId17" imgW="711200" imgH="177800" progId="Equation.3">
                    <p:embed/>
                  </p:oleObj>
                </mc:Choice>
                <mc:Fallback>
                  <p:oleObj name="数式" r:id="rId17" imgW="711200" imgH="177800" progId="Equation.3">
                    <p:embed/>
                    <p:pic>
                      <p:nvPicPr>
                        <p:cNvPr id="0" name="Picture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0" y="2660"/>
                          <a:ext cx="954"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6" name="Object 13"/>
            <p:cNvGraphicFramePr>
              <a:graphicFrameLocks noChangeAspect="1"/>
            </p:cNvGraphicFramePr>
            <p:nvPr/>
          </p:nvGraphicFramePr>
          <p:xfrm>
            <a:off x="2866" y="2649"/>
            <a:ext cx="1011" cy="244"/>
          </p:xfrm>
          <a:graphic>
            <a:graphicData uri="http://schemas.openxmlformats.org/presentationml/2006/ole">
              <mc:AlternateContent xmlns:mc="http://schemas.openxmlformats.org/markup-compatibility/2006">
                <mc:Choice xmlns:v="urn:schemas-microsoft-com:vml" Requires="v">
                  <p:oleObj spid="_x0000_s78664" name="数式" r:id="rId19" imgW="735965" imgH="177800" progId="Equation.3">
                    <p:embed/>
                  </p:oleObj>
                </mc:Choice>
                <mc:Fallback>
                  <p:oleObj name="数式" r:id="rId19" imgW="735965" imgH="177800" progId="Equation.3">
                    <p:embed/>
                    <p:pic>
                      <p:nvPicPr>
                        <p:cNvPr id="0" name="Picture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66" y="2649"/>
                          <a:ext cx="1011"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7" name="Object 14"/>
            <p:cNvGraphicFramePr>
              <a:graphicFrameLocks noChangeAspect="1"/>
            </p:cNvGraphicFramePr>
            <p:nvPr/>
          </p:nvGraphicFramePr>
          <p:xfrm>
            <a:off x="3940" y="2639"/>
            <a:ext cx="898" cy="242"/>
          </p:xfrm>
          <a:graphic>
            <a:graphicData uri="http://schemas.openxmlformats.org/presentationml/2006/ole">
              <mc:AlternateContent xmlns:mc="http://schemas.openxmlformats.org/markup-compatibility/2006">
                <mc:Choice xmlns:v="urn:schemas-microsoft-com:vml" Requires="v">
                  <p:oleObj spid="_x0000_s78665" name="数式" r:id="rId21" imgW="660400" imgH="177800" progId="Equation.3">
                    <p:embed/>
                  </p:oleObj>
                </mc:Choice>
                <mc:Fallback>
                  <p:oleObj name="数式" r:id="rId21" imgW="660400" imgH="177800" progId="Equation.3">
                    <p:embed/>
                    <p:pic>
                      <p:nvPicPr>
                        <p:cNvPr id="0" name="Picture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40" y="2639"/>
                          <a:ext cx="898"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246" name="Object 15"/>
          <p:cNvGraphicFramePr>
            <a:graphicFrameLocks noChangeAspect="1"/>
          </p:cNvGraphicFramePr>
          <p:nvPr/>
        </p:nvGraphicFramePr>
        <p:xfrm>
          <a:off x="1341438" y="4884738"/>
          <a:ext cx="1700212" cy="438150"/>
        </p:xfrm>
        <a:graphic>
          <a:graphicData uri="http://schemas.openxmlformats.org/presentationml/2006/ole">
            <mc:AlternateContent xmlns:mc="http://schemas.openxmlformats.org/markup-compatibility/2006">
              <mc:Choice xmlns:v="urn:schemas-microsoft-com:vml" Requires="v">
                <p:oleObj spid="_x0000_s78666" name="数式" r:id="rId23" imgW="786765" imgH="203200" progId="Equation.3">
                  <p:embed/>
                </p:oleObj>
              </mc:Choice>
              <mc:Fallback>
                <p:oleObj name="数式" r:id="rId23" imgW="786765" imgH="203200" progId="Equation.3">
                  <p:embed/>
                  <p:pic>
                    <p:nvPicPr>
                      <p:cNvPr id="0" name="Picture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41438" y="4884738"/>
                        <a:ext cx="170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16"/>
          <p:cNvGraphicFramePr>
            <a:graphicFrameLocks noChangeAspect="1"/>
          </p:cNvGraphicFramePr>
          <p:nvPr/>
        </p:nvGraphicFramePr>
        <p:xfrm>
          <a:off x="1341438" y="5349875"/>
          <a:ext cx="1700212" cy="438150"/>
        </p:xfrm>
        <a:graphic>
          <a:graphicData uri="http://schemas.openxmlformats.org/presentationml/2006/ole">
            <mc:AlternateContent xmlns:mc="http://schemas.openxmlformats.org/markup-compatibility/2006">
              <mc:Choice xmlns:v="urn:schemas-microsoft-com:vml" Requires="v">
                <p:oleObj spid="_x0000_s78667" name="数式" r:id="rId25" imgW="786765" imgH="203200" progId="Equation.3">
                  <p:embed/>
                </p:oleObj>
              </mc:Choice>
              <mc:Fallback>
                <p:oleObj name="数式" r:id="rId25" imgW="786765" imgH="203200" progId="Equation.3">
                  <p:embed/>
                  <p:pic>
                    <p:nvPicPr>
                      <p:cNvPr id="0" name="Picture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41438" y="5349875"/>
                        <a:ext cx="170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17"/>
          <p:cNvGraphicFramePr>
            <a:graphicFrameLocks noChangeAspect="1"/>
          </p:cNvGraphicFramePr>
          <p:nvPr/>
        </p:nvGraphicFramePr>
        <p:xfrm>
          <a:off x="3500438" y="5357813"/>
          <a:ext cx="1700212" cy="438150"/>
        </p:xfrm>
        <a:graphic>
          <a:graphicData uri="http://schemas.openxmlformats.org/presentationml/2006/ole">
            <mc:AlternateContent xmlns:mc="http://schemas.openxmlformats.org/markup-compatibility/2006">
              <mc:Choice xmlns:v="urn:schemas-microsoft-com:vml" Requires="v">
                <p:oleObj spid="_x0000_s78668" name="数式" r:id="rId27" imgW="786765" imgH="203200" progId="Equation.3">
                  <p:embed/>
                </p:oleObj>
              </mc:Choice>
              <mc:Fallback>
                <p:oleObj name="数式" r:id="rId27" imgW="786765" imgH="203200" progId="Equation.3">
                  <p:embed/>
                  <p:pic>
                    <p:nvPicPr>
                      <p:cNvPr id="0" name="Picture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00438" y="5357813"/>
                        <a:ext cx="17002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18"/>
          <p:cNvGraphicFramePr>
            <a:graphicFrameLocks noChangeAspect="1"/>
          </p:cNvGraphicFramePr>
          <p:nvPr/>
        </p:nvGraphicFramePr>
        <p:xfrm>
          <a:off x="3530600" y="4900613"/>
          <a:ext cx="1673225" cy="438150"/>
        </p:xfrm>
        <a:graphic>
          <a:graphicData uri="http://schemas.openxmlformats.org/presentationml/2006/ole">
            <mc:AlternateContent xmlns:mc="http://schemas.openxmlformats.org/markup-compatibility/2006">
              <mc:Choice xmlns:v="urn:schemas-microsoft-com:vml" Requires="v">
                <p:oleObj spid="_x0000_s78669" name="数式" r:id="rId29" imgW="774065" imgH="203200" progId="Equation.3">
                  <p:embed/>
                </p:oleObj>
              </mc:Choice>
              <mc:Fallback>
                <p:oleObj name="数式" r:id="rId29" imgW="774065" imgH="203200" progId="Equation.3">
                  <p:embed/>
                  <p:pic>
                    <p:nvPicPr>
                      <p:cNvPr id="0" name="Picture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30600" y="4900613"/>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9"/>
          <p:cNvGraphicFramePr>
            <a:graphicFrameLocks noChangeAspect="1"/>
          </p:cNvGraphicFramePr>
          <p:nvPr/>
        </p:nvGraphicFramePr>
        <p:xfrm>
          <a:off x="5510213" y="4935538"/>
          <a:ext cx="1673225" cy="438150"/>
        </p:xfrm>
        <a:graphic>
          <a:graphicData uri="http://schemas.openxmlformats.org/presentationml/2006/ole">
            <mc:AlternateContent xmlns:mc="http://schemas.openxmlformats.org/markup-compatibility/2006">
              <mc:Choice xmlns:v="urn:schemas-microsoft-com:vml" Requires="v">
                <p:oleObj spid="_x0000_s78670" name="数式" r:id="rId31" imgW="774065" imgH="203200" progId="Equation.3">
                  <p:embed/>
                </p:oleObj>
              </mc:Choice>
              <mc:Fallback>
                <p:oleObj name="数式" r:id="rId31" imgW="774065" imgH="203200" progId="Equation.3">
                  <p:embed/>
                  <p:pic>
                    <p:nvPicPr>
                      <p:cNvPr id="0" name="Picture 3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510213" y="4935538"/>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 name="Text Box 20"/>
          <p:cNvSpPr txBox="1">
            <a:spLocks noChangeArrowheads="1"/>
          </p:cNvSpPr>
          <p:nvPr/>
        </p:nvSpPr>
        <p:spPr bwMode="auto">
          <a:xfrm>
            <a:off x="610970" y="5740503"/>
            <a:ext cx="8340745" cy="461665"/>
          </a:xfrm>
          <a:prstGeom prst="rect">
            <a:avLst/>
          </a:prstGeom>
          <a:noFill/>
          <a:ln w="9525">
            <a:noFill/>
            <a:miter lim="800000"/>
          </a:ln>
        </p:spPr>
        <p:txBody>
          <a:bodyPr wrap="none">
            <a:spAutoFit/>
          </a:bodyPr>
          <a:lstStyle/>
          <a:p>
            <a:pPr>
              <a:spcBef>
                <a:spcPct val="0"/>
              </a:spcBef>
              <a:buClrTx/>
              <a:buSzTx/>
              <a:buFontTx/>
              <a:buNone/>
              <a:defRPr/>
            </a:pPr>
            <a:r>
              <a:rPr kumimoji="1" lang="zh-CN" altLang="en-US" sz="2400" smtClean="0">
                <a:solidFill>
                  <a:schemeClr val="tx1"/>
                </a:solidFill>
                <a:latin typeface="+mn-ea"/>
                <a:ea typeface="+mn-ea"/>
              </a:rPr>
              <a:t>所需数乘次数分别为</a:t>
            </a:r>
            <a:r>
              <a:rPr kumimoji="1" lang="ja-JP" altLang="en-US" sz="2400" smtClean="0">
                <a:solidFill>
                  <a:schemeClr val="tx1"/>
                </a:solidFill>
                <a:latin typeface="+mn-ea"/>
                <a:ea typeface="+mn-ea"/>
              </a:rPr>
              <a:t>16000</a:t>
            </a:r>
            <a:r>
              <a:rPr kumimoji="1" lang="ja-JP" altLang="en-US" sz="2400">
                <a:solidFill>
                  <a:schemeClr val="tx1"/>
                </a:solidFill>
                <a:latin typeface="+mn-ea"/>
                <a:ea typeface="+mn-ea"/>
              </a:rPr>
              <a:t>, 10500, 36000, 87500, </a:t>
            </a:r>
            <a:r>
              <a:rPr kumimoji="1" lang="ja-JP" altLang="en-US" sz="2400" smtClean="0">
                <a:solidFill>
                  <a:schemeClr val="tx1"/>
                </a:solidFill>
                <a:latin typeface="+mn-ea"/>
                <a:ea typeface="+mn-ea"/>
              </a:rPr>
              <a:t>34500</a:t>
            </a:r>
            <a:r>
              <a:rPr kumimoji="1" lang="zh-CN" altLang="en-US" sz="2400">
                <a:solidFill>
                  <a:schemeClr val="tx1"/>
                </a:solidFill>
                <a:latin typeface="+mn-ea"/>
                <a:ea typeface="+mn-ea"/>
              </a:rPr>
              <a:t>次</a:t>
            </a:r>
            <a:endParaRPr kumimoji="1" lang="ja-JP" altLang="en-US" sz="2400">
              <a:solidFill>
                <a:schemeClr val="tx1"/>
              </a:solidFill>
              <a:latin typeface="+mn-ea"/>
              <a:ea typeface="+mn-ea"/>
            </a:endParaRPr>
          </a:p>
        </p:txBody>
      </p:sp>
      <p:sp>
        <p:nvSpPr>
          <p:cNvPr id="1045" name="Rectangle 21"/>
          <p:cNvSpPr>
            <a:spLocks noChangeArrowheads="1"/>
          </p:cNvSpPr>
          <p:nvPr/>
        </p:nvSpPr>
        <p:spPr bwMode="auto">
          <a:xfrm>
            <a:off x="425450" y="1477963"/>
            <a:ext cx="8218488" cy="4737100"/>
          </a:xfrm>
          <a:prstGeom prst="rect">
            <a:avLst/>
          </a:prstGeom>
          <a:noFill/>
          <a:ln w="9525">
            <a:noFill/>
            <a:miter lim="800000"/>
          </a:ln>
        </p:spPr>
        <p:txBody>
          <a:bodyPr/>
          <a:lstStyle/>
          <a:p>
            <a:pPr marL="342900" indent="-342900">
              <a:buClr>
                <a:schemeClr val="accent2"/>
              </a:buClr>
              <a:buSzPct val="50000"/>
              <a:buFont typeface="Wingdings" panose="05000000000000000000" pitchFamily="2" charset="2"/>
              <a:buChar char="u"/>
              <a:defRPr/>
            </a:pPr>
            <a:r>
              <a:rPr lang="zh-CN" altLang="en-US" sz="2400" b="1" dirty="0">
                <a:solidFill>
                  <a:schemeClr val="tx1"/>
                </a:solidFill>
                <a:latin typeface="+mn-ea"/>
                <a:ea typeface="+mn-ea"/>
              </a:rPr>
              <a:t>完全加括号的矩阵连乘积可递归地定义为：</a:t>
            </a: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r>
              <a:rPr lang="zh-CN" altLang="en-US" sz="2400" b="1" dirty="0">
                <a:solidFill>
                  <a:schemeClr val="tx1"/>
                </a:solidFill>
                <a:latin typeface="+mn-ea"/>
                <a:ea typeface="+mn-ea"/>
              </a:rPr>
              <a:t>设有四个矩阵              ，它们的维数分别是：</a:t>
            </a:r>
          </a:p>
          <a:p>
            <a:pPr marL="342900" indent="-342900">
              <a:buClr>
                <a:schemeClr val="accent2"/>
              </a:buClr>
              <a:buSzPct val="50000"/>
              <a:buFont typeface="Wingdings" panose="05000000000000000000" pitchFamily="2" charset="2"/>
              <a:buChar char="u"/>
              <a:defRPr/>
            </a:pPr>
            <a:endParaRPr lang="zh-CN" altLang="en-US" sz="2400" b="1" dirty="0">
              <a:solidFill>
                <a:schemeClr val="tx1"/>
              </a:solidFill>
              <a:latin typeface="+mn-ea"/>
              <a:ea typeface="+mn-ea"/>
            </a:endParaRPr>
          </a:p>
          <a:p>
            <a:pPr marL="342900" indent="-342900">
              <a:buClr>
                <a:schemeClr val="accent2"/>
              </a:buClr>
              <a:buSzPct val="50000"/>
              <a:buFont typeface="Wingdings" panose="05000000000000000000" pitchFamily="2" charset="2"/>
              <a:buChar char="u"/>
              <a:defRPr/>
            </a:pPr>
            <a:r>
              <a:rPr lang="zh-CN" altLang="en-US" sz="2400" b="1" dirty="0">
                <a:solidFill>
                  <a:schemeClr val="tx1"/>
                </a:solidFill>
                <a:latin typeface="+mn-ea"/>
                <a:ea typeface="+mn-ea"/>
              </a:rPr>
              <a:t>总共有五种完全加括号的方式</a:t>
            </a:r>
            <a:endParaRPr lang="ja-JP" altLang="en-US" sz="2400" b="1" dirty="0">
              <a:solidFill>
                <a:schemeClr val="tx1"/>
              </a:solidFill>
              <a:latin typeface="+mn-ea"/>
              <a:ea typeface="+mn-ea"/>
            </a:endParaRPr>
          </a:p>
        </p:txBody>
      </p:sp>
      <p:sp>
        <p:nvSpPr>
          <p:cNvPr id="288790" name="Rectangle 22"/>
          <p:cNvSpPr>
            <a:spLocks noChangeArrowheads="1"/>
          </p:cNvSpPr>
          <p:nvPr/>
        </p:nvSpPr>
        <p:spPr bwMode="auto">
          <a:xfrm>
            <a:off x="428624" y="285750"/>
            <a:ext cx="7023695" cy="846138"/>
          </a:xfrm>
          <a:prstGeom prst="rect">
            <a:avLst/>
          </a:prstGeom>
          <a:noFill/>
          <a:ln w="9525">
            <a:noFill/>
            <a:miter lim="800000"/>
          </a:ln>
          <a:effectLst/>
        </p:spPr>
        <p:txBody>
          <a:bodyPr anchor="b"/>
          <a:lstStyle/>
          <a:p>
            <a:pPr>
              <a:spcBef>
                <a:spcPct val="0"/>
              </a:spcBef>
              <a:buClrTx/>
              <a:buSzTx/>
              <a:buFontTx/>
              <a:buNone/>
              <a:defRPr/>
            </a:pPr>
            <a:r>
              <a:rPr lang="en-US" altLang="zh-CN" sz="3800" b="1" dirty="0" smtClean="0">
                <a:solidFill>
                  <a:schemeClr val="tx2"/>
                </a:solidFill>
                <a:effectLst>
                  <a:outerShdw blurRad="38100" dist="38100" dir="2700000" algn="tl">
                    <a:srgbClr val="C0C0C0"/>
                  </a:outerShdw>
                </a:effectLst>
                <a:latin typeface="+mn-ea"/>
                <a:ea typeface="+mn-ea"/>
              </a:rPr>
              <a:t>3.1 </a:t>
            </a:r>
            <a:r>
              <a:rPr lang="zh-CN" altLang="en-US" sz="3800" b="1" dirty="0" smtClean="0">
                <a:solidFill>
                  <a:schemeClr val="tx2"/>
                </a:solidFill>
                <a:effectLst>
                  <a:outerShdw blurRad="38100" dist="38100" dir="2700000" algn="tl">
                    <a:srgbClr val="C0C0C0"/>
                  </a:outerShdw>
                </a:effectLst>
                <a:latin typeface="+mn-ea"/>
                <a:ea typeface="+mn-ea"/>
              </a:rPr>
              <a:t>完全</a:t>
            </a:r>
            <a:r>
              <a:rPr lang="zh-CN" altLang="en-US" sz="3800" b="1" dirty="0">
                <a:solidFill>
                  <a:schemeClr val="tx2"/>
                </a:solidFill>
                <a:effectLst>
                  <a:outerShdw blurRad="38100" dist="38100" dir="2700000" algn="tl">
                    <a:srgbClr val="C0C0C0"/>
                  </a:outerShdw>
                </a:effectLst>
                <a:latin typeface="+mn-ea"/>
                <a:ea typeface="+mn-ea"/>
              </a:rPr>
              <a:t>加括号的矩阵连乘积</a:t>
            </a:r>
            <a:endParaRPr lang="ja-JP" altLang="en-US" sz="3800" b="1" dirty="0">
              <a:solidFill>
                <a:schemeClr val="tx2"/>
              </a:solidFill>
              <a:effectLst>
                <a:outerShdw blurRad="38100" dist="38100" dir="2700000" algn="tl">
                  <a:srgbClr val="C0C0C0"/>
                </a:outerShdw>
              </a:effectLst>
              <a:latin typeface="+mn-ea"/>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674307AF-B7D0-4696-84D8-9281A65FA80D}" type="slidenum">
              <a:rPr lang="en-US" altLang="zh-CN">
                <a:latin typeface="Times New Roman" panose="02020603050405020304" pitchFamily="18" charset="0"/>
                <a:cs typeface="Times New Roman" panose="02020603050405020304" pitchFamily="18" charset="0"/>
              </a:rPr>
              <a:t>14</a:t>
            </a:fld>
            <a:endParaRPr lang="en-US" altLang="zh-CN">
              <a:latin typeface="Times New Roman" panose="02020603050405020304" pitchFamily="18" charset="0"/>
              <a:cs typeface="Times New Roman" panose="02020603050405020304" pitchFamily="18" charset="0"/>
            </a:endParaRPr>
          </a:p>
        </p:txBody>
      </p:sp>
      <p:sp>
        <p:nvSpPr>
          <p:cNvPr id="290818" name="Rectangle 2"/>
          <p:cNvSpPr>
            <a:spLocks noChangeArrowheads="1"/>
          </p:cNvSpPr>
          <p:nvPr/>
        </p:nvSpPr>
        <p:spPr bwMode="auto">
          <a:xfrm>
            <a:off x="684213" y="260350"/>
            <a:ext cx="7772400" cy="882650"/>
          </a:xfrm>
          <a:prstGeom prst="rect">
            <a:avLst/>
          </a:prstGeom>
          <a:noFill/>
          <a:ln w="9525">
            <a:noFill/>
            <a:miter lim="800000"/>
          </a:ln>
          <a:effectLst/>
        </p:spPr>
        <p:txBody>
          <a:bodyPr anchor="ctr"/>
          <a:lstStyle/>
          <a:p>
            <a:pPr>
              <a:spcBef>
                <a:spcPct val="0"/>
              </a:spcBef>
              <a:buClrTx/>
              <a:buSzTx/>
              <a:buFontTx/>
              <a:buNone/>
              <a:defRPr/>
            </a:pPr>
            <a:r>
              <a:rPr lang="en-US" altLang="zh-CN" sz="3800" b="1" dirty="0" smtClean="0">
                <a:solidFill>
                  <a:schemeClr val="tx2"/>
                </a:solidFill>
                <a:effectLst>
                  <a:outerShdw blurRad="38100" dist="38100" dir="2700000" algn="tl">
                    <a:srgbClr val="C0C0C0"/>
                  </a:outerShdw>
                </a:effectLst>
                <a:latin typeface="+mn-ea"/>
              </a:rPr>
              <a:t>3.1 </a:t>
            </a:r>
            <a:r>
              <a:rPr lang="zh-CN" altLang="en-US" sz="3800" b="1"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矩阵</a:t>
            </a:r>
            <a:r>
              <a:rPr lang="zh-CN" altLang="en-US" sz="38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连乘问题</a:t>
            </a:r>
          </a:p>
        </p:txBody>
      </p:sp>
      <p:sp>
        <p:nvSpPr>
          <p:cNvPr id="3077" name="Text Box 3"/>
          <p:cNvSpPr txBox="1">
            <a:spLocks noChangeArrowheads="1"/>
          </p:cNvSpPr>
          <p:nvPr/>
        </p:nvSpPr>
        <p:spPr bwMode="auto">
          <a:xfrm>
            <a:off x="250825" y="1196975"/>
            <a:ext cx="8642350" cy="1200150"/>
          </a:xfrm>
          <a:prstGeom prst="rect">
            <a:avLst/>
          </a:prstGeom>
          <a:noFill/>
          <a:ln w="6350">
            <a:noFill/>
            <a:miter lim="800000"/>
          </a:ln>
        </p:spPr>
        <p:txBody>
          <a:bodyPr>
            <a:spAutoFit/>
          </a:bodyPr>
          <a:lstStyle/>
          <a:p>
            <a:pPr>
              <a:spcBef>
                <a:spcPct val="0"/>
              </a:spcBef>
              <a:buClrTx/>
              <a:buSzTx/>
              <a:buFontTx/>
              <a:buNone/>
              <a:defRPr/>
            </a:pPr>
            <a:r>
              <a:rPr lang="zh-CN" altLang="en-US" sz="2400" b="1" dirty="0">
                <a:solidFill>
                  <a:schemeClr val="tx1"/>
                </a:solidFill>
                <a:latin typeface="Times New Roman" panose="02020603050405020304" pitchFamily="18" charset="0"/>
                <a:ea typeface="+mn-ea"/>
                <a:cs typeface="Times New Roman" panose="02020603050405020304" pitchFamily="18" charset="0"/>
              </a:rPr>
              <a:t>给定</a:t>
            </a:r>
            <a:r>
              <a:rPr lang="en-US" altLang="zh-CN" sz="2400" b="1" dirty="0">
                <a:solidFill>
                  <a:schemeClr val="tx1"/>
                </a:solidFill>
                <a:latin typeface="Times New Roman" panose="02020603050405020304" pitchFamily="18" charset="0"/>
                <a:ea typeface="+mn-ea"/>
                <a:cs typeface="Times New Roman" panose="02020603050405020304" pitchFamily="18" charset="0"/>
              </a:rPr>
              <a:t>n</a:t>
            </a:r>
            <a:r>
              <a:rPr lang="zh-CN" altLang="en-US" sz="2400" b="1" dirty="0">
                <a:solidFill>
                  <a:schemeClr val="tx1"/>
                </a:solidFill>
                <a:latin typeface="Times New Roman" panose="02020603050405020304" pitchFamily="18" charset="0"/>
                <a:ea typeface="+mn-ea"/>
                <a:cs typeface="Times New Roman" panose="02020603050405020304" pitchFamily="18" charset="0"/>
              </a:rPr>
              <a:t>个矩阵｛</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n</a:t>
            </a:r>
            <a:r>
              <a:rPr lang="zh-CN" altLang="en-US" sz="2400" b="1" dirty="0">
                <a:solidFill>
                  <a:schemeClr val="tx1"/>
                </a:solidFill>
                <a:latin typeface="Times New Roman" panose="02020603050405020304" pitchFamily="18" charset="0"/>
                <a:ea typeface="+mn-ea"/>
                <a:cs typeface="Times New Roman" panose="02020603050405020304" pitchFamily="18" charset="0"/>
              </a:rPr>
              <a:t>｝，其中</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i</a:t>
            </a:r>
            <a:r>
              <a:rPr lang="zh-CN" altLang="en-US" sz="2400" b="1" dirty="0">
                <a:solidFill>
                  <a:schemeClr val="tx1"/>
                </a:solidFill>
                <a:latin typeface="Times New Roman" panose="02020603050405020304" pitchFamily="18" charset="0"/>
                <a:ea typeface="+mn-ea"/>
                <a:cs typeface="Times New Roman" panose="02020603050405020304" pitchFamily="18" charset="0"/>
              </a:rPr>
              <a:t>与</a:t>
            </a:r>
            <a:r>
              <a:rPr lang="en-US" altLang="zh-CN" sz="2400" b="1" dirty="0">
                <a:solidFill>
                  <a:schemeClr val="tx1"/>
                </a:solidFill>
                <a:latin typeface="Times New Roman" panose="02020603050405020304" pitchFamily="18" charset="0"/>
                <a:ea typeface="+mn-ea"/>
                <a:cs typeface="Times New Roman" panose="02020603050405020304" pitchFamily="18" charset="0"/>
              </a:rPr>
              <a:t>A</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i+1</a:t>
            </a:r>
            <a:r>
              <a:rPr lang="zh-CN" altLang="en-US" sz="2400" b="1" dirty="0">
                <a:solidFill>
                  <a:schemeClr val="tx1"/>
                </a:solidFill>
                <a:latin typeface="Times New Roman" panose="02020603050405020304" pitchFamily="18" charset="0"/>
                <a:ea typeface="+mn-ea"/>
                <a:cs typeface="Times New Roman" panose="02020603050405020304" pitchFamily="18" charset="0"/>
              </a:rPr>
              <a:t>是可乘的，</a:t>
            </a:r>
            <a:r>
              <a:rPr lang="en-US" altLang="zh-CN" sz="2400" b="1" dirty="0" err="1">
                <a:solidFill>
                  <a:schemeClr val="tx1"/>
                </a:solidFill>
                <a:latin typeface="Times New Roman" panose="02020603050405020304" pitchFamily="18" charset="0"/>
                <a:ea typeface="+mn-ea"/>
                <a:cs typeface="Times New Roman" panose="02020603050405020304" pitchFamily="18" charset="0"/>
              </a:rPr>
              <a:t>i</a:t>
            </a:r>
            <a:r>
              <a:rPr lang="en-US" altLang="zh-CN" sz="2400" b="1" dirty="0">
                <a:solidFill>
                  <a:schemeClr val="tx1"/>
                </a:solidFill>
                <a:latin typeface="Times New Roman" panose="02020603050405020304" pitchFamily="18" charset="0"/>
                <a:ea typeface="+mn-ea"/>
                <a:cs typeface="Times New Roman" panose="02020603050405020304" pitchFamily="18" charset="0"/>
              </a:rPr>
              <a:t>=1</a:t>
            </a:r>
            <a:r>
              <a:rPr lang="zh-CN" altLang="en-US" sz="2400" b="1" dirty="0">
                <a:solidFill>
                  <a:schemeClr val="tx1"/>
                </a:solidFill>
                <a:latin typeface="Times New Roman" panose="02020603050405020304" pitchFamily="18" charset="0"/>
                <a:ea typeface="+mn-ea"/>
                <a:cs typeface="Times New Roman" panose="02020603050405020304" pitchFamily="18" charset="0"/>
              </a:rPr>
              <a:t>，</a:t>
            </a:r>
            <a:r>
              <a:rPr lang="en-US" altLang="zh-CN" sz="2400" b="1" dirty="0">
                <a:solidFill>
                  <a:schemeClr val="tx1"/>
                </a:solidFill>
                <a:latin typeface="Times New Roman" panose="02020603050405020304" pitchFamily="18" charset="0"/>
                <a:ea typeface="+mn-ea"/>
                <a:cs typeface="Times New Roman" panose="02020603050405020304" pitchFamily="18" charset="0"/>
              </a:rPr>
              <a:t>2…</a:t>
            </a:r>
            <a:r>
              <a:rPr lang="zh-CN" altLang="en-US" sz="2400" b="1" dirty="0">
                <a:solidFill>
                  <a:schemeClr val="tx1"/>
                </a:solidFill>
                <a:latin typeface="Times New Roman" panose="02020603050405020304" pitchFamily="18" charset="0"/>
                <a:ea typeface="+mn-ea"/>
                <a:cs typeface="Times New Roman" panose="02020603050405020304" pitchFamily="18" charset="0"/>
              </a:rPr>
              <a:t>，</a:t>
            </a:r>
            <a:r>
              <a:rPr lang="en-US" altLang="zh-CN" sz="2400" b="1" dirty="0">
                <a:solidFill>
                  <a:schemeClr val="tx1"/>
                </a:solidFill>
                <a:latin typeface="Times New Roman" panose="02020603050405020304" pitchFamily="18" charset="0"/>
                <a:ea typeface="+mn-ea"/>
                <a:cs typeface="Times New Roman" panose="02020603050405020304" pitchFamily="18" charset="0"/>
              </a:rPr>
              <a:t>n-1</a:t>
            </a:r>
            <a:r>
              <a:rPr lang="zh-CN" altLang="en-US" sz="2400" b="1" dirty="0">
                <a:solidFill>
                  <a:schemeClr val="tx1"/>
                </a:solidFill>
                <a:latin typeface="Times New Roman" panose="02020603050405020304" pitchFamily="18" charset="0"/>
                <a:ea typeface="+mn-ea"/>
                <a:cs typeface="Times New Roman" panose="02020603050405020304" pitchFamily="18" charset="0"/>
              </a:rPr>
              <a:t>。如何确定计算矩阵连乘积的计算次序，使得依此次序计算矩阵连乘积需要的数</a:t>
            </a:r>
            <a:r>
              <a:rPr lang="zh-CN" altLang="en-US" sz="2400" b="1">
                <a:solidFill>
                  <a:schemeClr val="tx1"/>
                </a:solidFill>
                <a:latin typeface="Times New Roman" panose="02020603050405020304" pitchFamily="18" charset="0"/>
                <a:ea typeface="+mn-ea"/>
                <a:cs typeface="Times New Roman" panose="02020603050405020304" pitchFamily="18" charset="0"/>
              </a:rPr>
              <a:t>乘</a:t>
            </a:r>
            <a:r>
              <a:rPr lang="zh-CN" altLang="en-US" sz="2400" b="1" smtClean="0">
                <a:solidFill>
                  <a:schemeClr val="tx1"/>
                </a:solidFill>
                <a:latin typeface="Times New Roman" panose="02020603050405020304" pitchFamily="18" charset="0"/>
                <a:ea typeface="+mn-ea"/>
                <a:cs typeface="Times New Roman" panose="02020603050405020304" pitchFamily="18" charset="0"/>
              </a:rPr>
              <a:t>次数，即计算量最少</a:t>
            </a:r>
            <a:r>
              <a:rPr lang="zh-CN" altLang="en-US" sz="2400" b="1" dirty="0">
                <a:solidFill>
                  <a:schemeClr val="tx1"/>
                </a:solidFill>
                <a:latin typeface="Times New Roman" panose="02020603050405020304" pitchFamily="18" charset="0"/>
                <a:ea typeface="+mn-ea"/>
                <a:cs typeface="Times New Roman" panose="02020603050405020304" pitchFamily="18" charset="0"/>
              </a:rPr>
              <a:t>。</a:t>
            </a:r>
          </a:p>
        </p:txBody>
      </p:sp>
      <p:sp>
        <p:nvSpPr>
          <p:cNvPr id="3078" name="Text Box 4"/>
          <p:cNvSpPr txBox="1">
            <a:spLocks noChangeArrowheads="1"/>
          </p:cNvSpPr>
          <p:nvPr/>
        </p:nvSpPr>
        <p:spPr bwMode="auto">
          <a:xfrm>
            <a:off x="323850" y="2349500"/>
            <a:ext cx="8351838" cy="1200150"/>
          </a:xfrm>
          <a:prstGeom prst="rect">
            <a:avLst/>
          </a:prstGeom>
          <a:noFill/>
          <a:ln w="6350">
            <a:noFill/>
            <a:miter lim="800000"/>
          </a:ln>
        </p:spPr>
        <p:txBody>
          <a:bodyPr>
            <a:spAutoFit/>
          </a:bodyPr>
          <a:lstStyle/>
          <a:p>
            <a:pPr>
              <a:spcBef>
                <a:spcPct val="0"/>
              </a:spcBef>
              <a:buClrTx/>
              <a:buSzTx/>
              <a:buFont typeface="Wingdings" panose="05000000000000000000" pitchFamily="2" charset="2"/>
              <a:buChar char="u"/>
              <a:defRPr/>
            </a:pPr>
            <a:r>
              <a:rPr lang="zh-CN" altLang="en-US" sz="2400" b="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穷举法：列举出</a:t>
            </a:r>
            <a:r>
              <a:rPr lang="zh-CN" altLang="en-US" sz="2400"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所有可能的计算次序</a:t>
            </a:r>
            <a:r>
              <a:rPr lang="zh-CN" altLang="en-US" sz="2400" b="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，并计算出每一种计算次序相应需要的</a:t>
            </a:r>
            <a:r>
              <a:rPr lang="zh-CN" altLang="en-US" sz="2400" b="1" i="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数乘次数</a:t>
            </a:r>
            <a:r>
              <a:rPr lang="zh-CN" altLang="en-US" sz="2400" b="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，从中找出一种数乘次数最少的计算次序。</a:t>
            </a:r>
            <a:r>
              <a:rPr lang="en-US" altLang="zh-CN" sz="2400" b="1" dirty="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 </a:t>
            </a:r>
          </a:p>
        </p:txBody>
      </p:sp>
      <p:sp>
        <p:nvSpPr>
          <p:cNvPr id="3079" name="Rectangle 5"/>
          <p:cNvSpPr>
            <a:spLocks noChangeArrowheads="1"/>
          </p:cNvSpPr>
          <p:nvPr/>
        </p:nvSpPr>
        <p:spPr bwMode="auto">
          <a:xfrm>
            <a:off x="0" y="-276225"/>
            <a:ext cx="369888" cy="552450"/>
          </a:xfrm>
          <a:prstGeom prst="rect">
            <a:avLst/>
          </a:prstGeom>
          <a:noFill/>
          <a:ln w="6350">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r>
              <a:rPr lang="en-US" altLang="zh-CN"/>
              <a:t>  </a:t>
            </a:r>
          </a:p>
        </p:txBody>
      </p:sp>
      <p:sp>
        <p:nvSpPr>
          <p:cNvPr id="1783810" name="Rectangle 2"/>
          <p:cNvSpPr>
            <a:spLocks noGrp="1" noChangeArrowheads="1"/>
          </p:cNvSpPr>
          <p:nvPr>
            <p:ph type="title"/>
          </p:nvPr>
        </p:nvSpPr>
        <p:spPr/>
        <p:txBody>
          <a:bodyPr/>
          <a:lstStyle/>
          <a:p>
            <a:pPr eaLnBrk="1" hangingPunct="1">
              <a:defRPr/>
            </a:pPr>
            <a:r>
              <a:rPr lang="zh-CN" altLang="en-US" sz="3800" b="1" kern="1200" dirty="0" smtClean="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穷举法实现</a:t>
            </a:r>
          </a:p>
        </p:txBody>
      </p:sp>
      <p:sp>
        <p:nvSpPr>
          <p:cNvPr id="13316" name="Rectangle 3"/>
          <p:cNvSpPr>
            <a:spLocks noChangeArrowheads="1"/>
          </p:cNvSpPr>
          <p:nvPr/>
        </p:nvSpPr>
        <p:spPr bwMode="auto">
          <a:xfrm>
            <a:off x="342900" y="893763"/>
            <a:ext cx="8458200" cy="4114800"/>
          </a:xfrm>
          <a:prstGeom prst="rect">
            <a:avLst/>
          </a:prstGeom>
          <a:noFill/>
          <a:ln w="9525">
            <a:noFill/>
            <a:miter lim="800000"/>
          </a:ln>
        </p:spPr>
        <p:txBody>
          <a:bodyPr/>
          <a:lstStyle/>
          <a:p>
            <a:pPr algn="just">
              <a:lnSpc>
                <a:spcPct val="120000"/>
              </a:lnSpc>
              <a:buClr>
                <a:schemeClr val="hlink"/>
              </a:buClr>
              <a:buSzPct val="90000"/>
            </a:pPr>
            <a:r>
              <a:rPr lang="zh-CN" altLang="en-US" sz="2400" b="1">
                <a:solidFill>
                  <a:schemeClr val="tx1"/>
                </a:solidFill>
                <a:latin typeface="Times New Roman" panose="02020603050405020304" pitchFamily="18" charset="0"/>
                <a:ea typeface="宋体" panose="02010600030101010101" pitchFamily="2" charset="-122"/>
              </a:rPr>
              <a:t>将矩阵连乘</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i</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i+1</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j</a:t>
            </a:r>
            <a:r>
              <a:rPr lang="zh-CN" altLang="en-US" sz="2400" b="1">
                <a:solidFill>
                  <a:schemeClr val="tx1"/>
                </a:solidFill>
                <a:latin typeface="Times New Roman" panose="02020603050405020304" pitchFamily="18" charset="0"/>
                <a:ea typeface="宋体" panose="02010600030101010101" pitchFamily="2" charset="-122"/>
              </a:rPr>
              <a:t>简记为</a:t>
            </a:r>
            <a:r>
              <a:rPr lang="en-US" altLang="zh-CN" sz="2400" b="1">
                <a:solidFill>
                  <a:schemeClr val="tx1"/>
                </a:solidFill>
                <a:latin typeface="Times New Roman" panose="02020603050405020304" pitchFamily="18" charset="0"/>
                <a:ea typeface="宋体" panose="02010600030101010101" pitchFamily="2" charset="-122"/>
              </a:rPr>
              <a:t>A[i:j]</a:t>
            </a:r>
            <a:r>
              <a:rPr lang="zh-CN" altLang="en-US" sz="2400" b="1">
                <a:solidFill>
                  <a:schemeClr val="tx1"/>
                </a:solidFill>
                <a:latin typeface="Times New Roman" panose="02020603050405020304" pitchFamily="18" charset="0"/>
                <a:ea typeface="宋体" panose="02010600030101010101" pitchFamily="2" charset="-122"/>
              </a:rPr>
              <a:t>，其中</a:t>
            </a:r>
            <a:r>
              <a:rPr lang="en-US" altLang="zh-CN" sz="2400" b="1">
                <a:solidFill>
                  <a:schemeClr val="tx1"/>
                </a:solidFill>
                <a:latin typeface="Times New Roman" panose="02020603050405020304" pitchFamily="18" charset="0"/>
                <a:ea typeface="宋体" panose="02010600030101010101" pitchFamily="2" charset="-122"/>
              </a:rPr>
              <a:t>i</a:t>
            </a:r>
            <a:r>
              <a:rPr lang="en-US" altLang="zh-CN" sz="2400" b="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chemeClr val="tx1"/>
                </a:solidFill>
                <a:latin typeface="Times New Roman" panose="02020603050405020304" pitchFamily="18" charset="0"/>
                <a:ea typeface="宋体" panose="02010600030101010101" pitchFamily="2" charset="-122"/>
              </a:rPr>
              <a:t>j</a:t>
            </a:r>
            <a:r>
              <a:rPr lang="zh-CN" altLang="en-US" sz="2400" b="1">
                <a:solidFill>
                  <a:schemeClr val="tx1"/>
                </a:solidFill>
                <a:latin typeface="Times New Roman" panose="02020603050405020304" pitchFamily="18" charset="0"/>
                <a:ea typeface="宋体" panose="02010600030101010101" pitchFamily="2" charset="-122"/>
              </a:rPr>
              <a:t>。于是矩阵连乘</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1</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1</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可记作</a:t>
            </a:r>
            <a:r>
              <a:rPr lang="en-US" altLang="zh-CN" sz="2400" b="1">
                <a:solidFill>
                  <a:schemeClr val="tx1"/>
                </a:solidFill>
                <a:latin typeface="Times New Roman" panose="02020603050405020304" pitchFamily="18" charset="0"/>
                <a:ea typeface="宋体" panose="02010600030101010101" pitchFamily="2" charset="-122"/>
              </a:rPr>
              <a:t>A[1:n]</a:t>
            </a:r>
            <a:r>
              <a:rPr lang="zh-CN" altLang="en-US" sz="2400" b="1" smtClean="0">
                <a:solidFill>
                  <a:schemeClr val="tx1"/>
                </a:solidFill>
                <a:latin typeface="Times New Roman" panose="02020603050405020304" pitchFamily="18" charset="0"/>
                <a:ea typeface="宋体" panose="02010600030101010101" pitchFamily="2" charset="-122"/>
              </a:rPr>
              <a:t>。</a:t>
            </a:r>
            <a:endParaRPr lang="en-US" altLang="zh-CN" sz="2400" b="1" smtClean="0">
              <a:solidFill>
                <a:schemeClr val="tx1"/>
              </a:solidFill>
              <a:latin typeface="Times New Roman" panose="02020603050405020304" pitchFamily="18" charset="0"/>
              <a:ea typeface="宋体" panose="02010600030101010101" pitchFamily="2" charset="-122"/>
            </a:endParaRPr>
          </a:p>
          <a:p>
            <a:pPr algn="just">
              <a:lnSpc>
                <a:spcPct val="120000"/>
              </a:lnSpc>
              <a:buClr>
                <a:schemeClr val="hlink"/>
              </a:buClr>
              <a:buSzPct val="90000"/>
            </a:pPr>
            <a:endParaRPr lang="zh-CN" altLang="en-US" sz="2400" b="1">
              <a:solidFill>
                <a:schemeClr val="tx1"/>
              </a:solidFill>
              <a:latin typeface="Times New Roman" panose="02020603050405020304" pitchFamily="18" charset="0"/>
              <a:ea typeface="宋体" panose="02010600030101010101" pitchFamily="2" charset="-122"/>
            </a:endParaRPr>
          </a:p>
          <a:p>
            <a:pPr algn="just">
              <a:lnSpc>
                <a:spcPct val="120000"/>
              </a:lnSpc>
              <a:buClr>
                <a:schemeClr val="hlink"/>
              </a:buClr>
              <a:buSzPct val="90000"/>
            </a:pPr>
            <a:r>
              <a:rPr lang="zh-CN" altLang="en-US" sz="2400" b="1">
                <a:solidFill>
                  <a:schemeClr val="tx1"/>
                </a:solidFill>
                <a:latin typeface="Times New Roman" panose="02020603050405020304" pitchFamily="18" charset="0"/>
                <a:ea typeface="宋体" panose="02010600030101010101" pitchFamily="2" charset="-122"/>
              </a:rPr>
              <a:t>将这一计算次序在矩阵</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k</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k+1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en-US" altLang="zh-CN" sz="2400" b="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chemeClr val="tx1"/>
                </a:solidFill>
                <a:latin typeface="Times New Roman" panose="02020603050405020304" pitchFamily="18" charset="0"/>
                <a:ea typeface="宋体" panose="02010600030101010101" pitchFamily="2" charset="-122"/>
              </a:rPr>
              <a:t>k&lt;n-1</a:t>
            </a:r>
            <a:r>
              <a:rPr lang="zh-CN" altLang="en-US" sz="2400" b="1">
                <a:solidFill>
                  <a:schemeClr val="tx1"/>
                </a:solidFill>
                <a:latin typeface="Times New Roman" panose="02020603050405020304" pitchFamily="18" charset="0"/>
                <a:ea typeface="宋体" panose="02010600030101010101" pitchFamily="2" charset="-122"/>
              </a:rPr>
              <a:t>之间断开，则其相应的完全加括号形式为（（</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1</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2</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k</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k+1</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k+2</a:t>
            </a:r>
            <a:r>
              <a:rPr lang="en-US" altLang="zh-CN" sz="2400" b="1">
                <a:solidFill>
                  <a:schemeClr val="tx1"/>
                </a:solidFill>
                <a:latin typeface="Times New Roman" panose="02020603050405020304" pitchFamily="18" charset="0"/>
                <a:ea typeface="宋体" panose="02010600030101010101" pitchFamily="2" charset="-122"/>
              </a:rPr>
              <a:t>…A</a:t>
            </a:r>
            <a:r>
              <a:rPr lang="en-US" altLang="zh-CN" sz="2400" b="1" baseline="-30000">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））。可分别计算</a:t>
            </a:r>
            <a:r>
              <a:rPr lang="en-US" altLang="zh-CN" sz="2400" b="1">
                <a:solidFill>
                  <a:schemeClr val="tx1"/>
                </a:solidFill>
                <a:latin typeface="Times New Roman" panose="02020603050405020304" pitchFamily="18" charset="0"/>
                <a:ea typeface="宋体" panose="02010600030101010101" pitchFamily="2" charset="-122"/>
              </a:rPr>
              <a:t>A[1:k]</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A[k+1:n]</a:t>
            </a:r>
            <a:r>
              <a:rPr lang="zh-CN" altLang="en-US" sz="2400" b="1">
                <a:solidFill>
                  <a:schemeClr val="tx1"/>
                </a:solidFill>
                <a:latin typeface="Times New Roman" panose="02020603050405020304" pitchFamily="18" charset="0"/>
                <a:ea typeface="宋体" panose="02010600030101010101" pitchFamily="2" charset="-122"/>
              </a:rPr>
              <a:t>，然后将两个连乘积再相乘得到</a:t>
            </a:r>
            <a:r>
              <a:rPr lang="en-US" altLang="zh-CN" sz="2400" b="1">
                <a:solidFill>
                  <a:schemeClr val="tx1"/>
                </a:solidFill>
                <a:latin typeface="Times New Roman" panose="02020603050405020304" pitchFamily="18" charset="0"/>
                <a:ea typeface="宋体" panose="02010600030101010101" pitchFamily="2" charset="-122"/>
              </a:rPr>
              <a:t>A[1:n]</a:t>
            </a:r>
            <a:r>
              <a:rPr lang="zh-CN" altLang="en-US" sz="2400" b="1" smtClean="0">
                <a:solidFill>
                  <a:schemeClr val="tx1"/>
                </a:solidFill>
                <a:latin typeface="Times New Roman" panose="02020603050405020304" pitchFamily="18" charset="0"/>
                <a:ea typeface="宋体" panose="02010600030101010101" pitchFamily="2" charset="-122"/>
              </a:rPr>
              <a:t>。</a:t>
            </a:r>
            <a:endParaRPr lang="en-US" altLang="zh-CN" sz="2400" b="1" smtClean="0">
              <a:solidFill>
                <a:schemeClr val="tx1"/>
              </a:solidFill>
              <a:latin typeface="Times New Roman" panose="02020603050405020304" pitchFamily="18" charset="0"/>
              <a:ea typeface="宋体" panose="02010600030101010101" pitchFamily="2" charset="-122"/>
            </a:endParaRPr>
          </a:p>
          <a:p>
            <a:pPr algn="just">
              <a:lnSpc>
                <a:spcPct val="120000"/>
              </a:lnSpc>
              <a:buClr>
                <a:schemeClr val="hlink"/>
              </a:buClr>
              <a:buSzPct val="90000"/>
            </a:pPr>
            <a:endParaRPr lang="zh-CN" altLang="en-US" sz="2400" b="1">
              <a:solidFill>
                <a:schemeClr val="tx1"/>
              </a:solidFill>
              <a:latin typeface="Times New Roman" panose="02020603050405020304" pitchFamily="18" charset="0"/>
              <a:ea typeface="宋体" panose="02010600030101010101" pitchFamily="2" charset="-122"/>
            </a:endParaRPr>
          </a:p>
          <a:p>
            <a:pPr algn="just">
              <a:lnSpc>
                <a:spcPct val="120000"/>
              </a:lnSpc>
              <a:buClr>
                <a:schemeClr val="hlink"/>
              </a:buClr>
              <a:buSzPct val="90000"/>
            </a:pPr>
            <a:r>
              <a:rPr lang="zh-CN" altLang="en-US" sz="2400" b="1">
                <a:solidFill>
                  <a:schemeClr val="tx1"/>
                </a:solidFill>
                <a:latin typeface="Times New Roman" panose="02020603050405020304" pitchFamily="18" charset="0"/>
                <a:ea typeface="宋体" panose="02010600030101010101" pitchFamily="2" charset="-122"/>
              </a:rPr>
              <a:t>矩阵连乘</a:t>
            </a:r>
            <a:r>
              <a:rPr lang="en-US" altLang="zh-CN" sz="2400" b="1">
                <a:solidFill>
                  <a:schemeClr val="tx1"/>
                </a:solidFill>
                <a:latin typeface="Times New Roman" panose="02020603050405020304" pitchFamily="18" charset="0"/>
                <a:ea typeface="宋体" panose="02010600030101010101" pitchFamily="2" charset="-122"/>
              </a:rPr>
              <a:t>A[1:n]</a:t>
            </a:r>
            <a:r>
              <a:rPr lang="zh-CN" altLang="en-US" sz="2400" b="1" smtClean="0">
                <a:solidFill>
                  <a:schemeClr val="tx1"/>
                </a:solidFill>
                <a:latin typeface="Times New Roman" panose="02020603050405020304" pitchFamily="18" charset="0"/>
                <a:ea typeface="宋体" panose="02010600030101010101" pitchFamily="2" charset="-122"/>
              </a:rPr>
              <a:t>的</a:t>
            </a:r>
            <a:r>
              <a:rPr lang="zh-CN" altLang="en-US" sz="2400" b="1">
                <a:solidFill>
                  <a:schemeClr val="tx1"/>
                </a:solidFill>
                <a:latin typeface="Times New Roman" panose="02020603050405020304" pitchFamily="18" charset="0"/>
                <a:ea typeface="宋体" panose="02010600030101010101" pitchFamily="2" charset="-122"/>
              </a:rPr>
              <a:t>数</a:t>
            </a:r>
            <a:r>
              <a:rPr lang="zh-CN" altLang="en-US" sz="2400" b="1" smtClean="0">
                <a:solidFill>
                  <a:schemeClr val="tx1"/>
                </a:solidFill>
                <a:latin typeface="Times New Roman" panose="02020603050405020304" pitchFamily="18" charset="0"/>
                <a:ea typeface="宋体" panose="02010600030101010101" pitchFamily="2" charset="-122"/>
              </a:rPr>
              <a:t>乘次数等于</a:t>
            </a:r>
            <a:r>
              <a:rPr lang="en-US" altLang="zh-CN" sz="2400" b="1">
                <a:solidFill>
                  <a:schemeClr val="tx1"/>
                </a:solidFill>
                <a:latin typeface="Times New Roman" panose="02020603050405020304" pitchFamily="18" charset="0"/>
                <a:ea typeface="宋体" panose="02010600030101010101" pitchFamily="2" charset="-122"/>
              </a:rPr>
              <a:t>A[1:k]</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A[k+1:n]</a:t>
            </a:r>
            <a:r>
              <a:rPr lang="zh-CN" altLang="en-US" sz="2400" b="1">
                <a:solidFill>
                  <a:schemeClr val="tx1"/>
                </a:solidFill>
                <a:latin typeface="Times New Roman" panose="02020603050405020304" pitchFamily="18" charset="0"/>
                <a:ea typeface="宋体" panose="02010600030101010101" pitchFamily="2" charset="-122"/>
              </a:rPr>
              <a:t>两者</a:t>
            </a:r>
            <a:r>
              <a:rPr lang="zh-CN" altLang="en-US" sz="2400" b="1" smtClean="0">
                <a:solidFill>
                  <a:schemeClr val="tx1"/>
                </a:solidFill>
                <a:latin typeface="Times New Roman" panose="02020603050405020304" pitchFamily="18" charset="0"/>
                <a:ea typeface="宋体" panose="02010600030101010101" pitchFamily="2" charset="-122"/>
              </a:rPr>
              <a:t>的</a:t>
            </a:r>
            <a:r>
              <a:rPr lang="zh-CN" altLang="en-US" sz="2400" b="1">
                <a:solidFill>
                  <a:schemeClr val="tx1"/>
                </a:solidFill>
                <a:latin typeface="Times New Roman" panose="02020603050405020304" pitchFamily="18" charset="0"/>
                <a:ea typeface="宋体" panose="02010600030101010101" pitchFamily="2" charset="-122"/>
              </a:rPr>
              <a:t>数</a:t>
            </a:r>
            <a:r>
              <a:rPr lang="zh-CN" altLang="en-US" sz="2400" b="1" smtClean="0">
                <a:solidFill>
                  <a:schemeClr val="tx1"/>
                </a:solidFill>
                <a:latin typeface="Times New Roman" panose="02020603050405020304" pitchFamily="18" charset="0"/>
                <a:ea typeface="宋体" panose="02010600030101010101" pitchFamily="2" charset="-122"/>
              </a:rPr>
              <a:t>乘次数之和</a:t>
            </a:r>
            <a:r>
              <a:rPr lang="zh-CN" altLang="en-US" sz="2400" b="1">
                <a:solidFill>
                  <a:schemeClr val="tx1"/>
                </a:solidFill>
                <a:latin typeface="Times New Roman" panose="02020603050405020304" pitchFamily="18" charset="0"/>
                <a:ea typeface="宋体" panose="02010600030101010101" pitchFamily="2" charset="-122"/>
              </a:rPr>
              <a:t>，再加上</a:t>
            </a:r>
            <a:r>
              <a:rPr lang="en-US" altLang="zh-CN" sz="2400" b="1">
                <a:solidFill>
                  <a:schemeClr val="tx1"/>
                </a:solidFill>
                <a:latin typeface="Times New Roman" panose="02020603050405020304" pitchFamily="18" charset="0"/>
                <a:ea typeface="宋体" panose="02010600030101010101" pitchFamily="2" charset="-122"/>
              </a:rPr>
              <a:t>A[1:k]</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A[k+1:n]</a:t>
            </a:r>
            <a:r>
              <a:rPr lang="zh-CN" altLang="en-US" sz="2400" b="1">
                <a:solidFill>
                  <a:schemeClr val="tx1"/>
                </a:solidFill>
                <a:latin typeface="Times New Roman" panose="02020603050405020304" pitchFamily="18" charset="0"/>
                <a:ea typeface="宋体" panose="02010600030101010101" pitchFamily="2" charset="-122"/>
              </a:rPr>
              <a:t>相乘</a:t>
            </a:r>
            <a:r>
              <a:rPr lang="zh-CN" altLang="en-US" sz="2400" b="1" smtClean="0">
                <a:solidFill>
                  <a:schemeClr val="tx1"/>
                </a:solidFill>
                <a:latin typeface="Times New Roman" panose="02020603050405020304" pitchFamily="18" charset="0"/>
                <a:ea typeface="宋体" panose="02010600030101010101" pitchFamily="2" charset="-122"/>
              </a:rPr>
              <a:t>的</a:t>
            </a:r>
            <a:r>
              <a:rPr lang="zh-CN" altLang="en-US" sz="2400" b="1">
                <a:solidFill>
                  <a:schemeClr val="tx1"/>
                </a:solidFill>
                <a:latin typeface="Times New Roman" panose="02020603050405020304" pitchFamily="18" charset="0"/>
                <a:ea typeface="宋体" panose="02010600030101010101" pitchFamily="2" charset="-122"/>
              </a:rPr>
              <a:t>数</a:t>
            </a:r>
            <a:r>
              <a:rPr lang="zh-CN" altLang="en-US" sz="2400" b="1" smtClean="0">
                <a:solidFill>
                  <a:schemeClr val="tx1"/>
                </a:solidFill>
                <a:latin typeface="Times New Roman" panose="02020603050405020304" pitchFamily="18" charset="0"/>
                <a:ea typeface="宋体" panose="02010600030101010101" pitchFamily="2" charset="-122"/>
              </a:rPr>
              <a:t>乘次数。</a:t>
            </a:r>
            <a:r>
              <a:rPr lang="zh-CN" altLang="en-US" sz="2400" b="1">
                <a:solidFill>
                  <a:schemeClr val="tx1"/>
                </a:solidFill>
                <a:latin typeface="Times New Roman" panose="02020603050405020304" pitchFamily="18" charset="0"/>
                <a:ea typeface="宋体" panose="02010600030101010101" pitchFamily="2" charset="-122"/>
              </a:rPr>
              <a:t>通过遍历所有可能的</a:t>
            </a:r>
            <a:r>
              <a:rPr lang="en-US" altLang="zh-CN" sz="2400" b="1">
                <a:solidFill>
                  <a:schemeClr val="tx1"/>
                </a:solidFill>
                <a:latin typeface="Times New Roman" panose="02020603050405020304" pitchFamily="18" charset="0"/>
                <a:ea typeface="宋体" panose="02010600030101010101" pitchFamily="2" charset="-122"/>
              </a:rPr>
              <a:t>k</a:t>
            </a:r>
            <a:r>
              <a:rPr lang="zh-CN" altLang="en-US" sz="2400" b="1">
                <a:solidFill>
                  <a:schemeClr val="tx1"/>
                </a:solidFill>
                <a:latin typeface="Times New Roman" panose="02020603050405020304" pitchFamily="18" charset="0"/>
                <a:ea typeface="宋体" panose="02010600030101010101" pitchFamily="2" charset="-122"/>
              </a:rPr>
              <a:t>，找出最优的计算次序。</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B0EECCE5-9117-43C2-A947-E276A873C0A8}" type="slidenum">
              <a:rPr lang="en-US" altLang="zh-CN" smtClean="0"/>
              <a:t>16</a:t>
            </a:fld>
            <a:endParaRPr lang="en-US" altLang="zh-CN"/>
          </a:p>
        </p:txBody>
      </p:sp>
      <p:sp>
        <p:nvSpPr>
          <p:cNvPr id="4" name="Text Box 7"/>
          <p:cNvSpPr txBox="1">
            <a:spLocks noChangeArrowheads="1"/>
          </p:cNvSpPr>
          <p:nvPr/>
        </p:nvSpPr>
        <p:spPr bwMode="auto">
          <a:xfrm>
            <a:off x="539552" y="790949"/>
            <a:ext cx="8354146" cy="3046413"/>
          </a:xfrm>
          <a:prstGeom prst="rect">
            <a:avLst/>
          </a:prstGeom>
          <a:solidFill>
            <a:srgbClr val="00FFFF"/>
          </a:solidFill>
          <a:ln w="50800">
            <a:solidFill>
              <a:srgbClr val="FF6600"/>
            </a:solidFill>
            <a:miter lim="800000"/>
          </a:ln>
        </p:spPr>
        <p:txBody>
          <a:bodyPr wrap="square">
            <a:spAutoFit/>
          </a:bodyPr>
          <a:lstStyle/>
          <a:p>
            <a:pPr>
              <a:spcBef>
                <a:spcPct val="0"/>
              </a:spcBef>
              <a:buClrTx/>
              <a:buSzTx/>
              <a:buFontTx/>
              <a:buNone/>
              <a:defRPr/>
            </a:pPr>
            <a:r>
              <a:rPr lang="zh-CN" altLang="en-US" sz="2400" b="1" dirty="0">
                <a:solidFill>
                  <a:schemeClr val="tx1"/>
                </a:solidFill>
                <a:latin typeface="Times New Roman" panose="02020603050405020304" pitchFamily="18" charset="0"/>
                <a:ea typeface="+mn-ea"/>
                <a:cs typeface="Times New Roman" panose="02020603050405020304" pitchFamily="18" charset="0"/>
              </a:rPr>
              <a:t>算法复杂度分析：</a:t>
            </a: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对于</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个矩阵的连乘积，设其不同的</a:t>
            </a:r>
            <a:r>
              <a:rPr lang="zh-CN" altLang="en-US" sz="2400" b="1" dirty="0">
                <a:solidFill>
                  <a:schemeClr val="tx1"/>
                </a:solidFill>
                <a:latin typeface="Times New Roman" panose="02020603050405020304" pitchFamily="18" charset="0"/>
                <a:ea typeface="+mn-ea"/>
                <a:cs typeface="Times New Roman" panose="02020603050405020304" pitchFamily="18" charset="0"/>
              </a:rPr>
              <a:t>计算次序</a:t>
            </a:r>
            <a:r>
              <a:rPr lang="zh-CN" altLang="en-US" sz="2400" dirty="0">
                <a:solidFill>
                  <a:schemeClr val="tx1"/>
                </a:solidFill>
                <a:latin typeface="Times New Roman" panose="02020603050405020304" pitchFamily="18" charset="0"/>
                <a:ea typeface="+mn-ea"/>
                <a:cs typeface="Times New Roman" panose="02020603050405020304" pitchFamily="18" charset="0"/>
              </a:rPr>
              <a:t>为</a:t>
            </a:r>
            <a:r>
              <a:rPr lang="en-US" altLang="zh-CN" sz="2400" dirty="0">
                <a:solidFill>
                  <a:schemeClr val="tx1"/>
                </a:solidFill>
                <a:latin typeface="Times New Roman" panose="02020603050405020304" pitchFamily="18" charset="0"/>
                <a:ea typeface="+mn-ea"/>
                <a:cs typeface="Times New Roman" panose="02020603050405020304" pitchFamily="18" charset="0"/>
              </a:rPr>
              <a:t>P(n)</a:t>
            </a:r>
            <a:r>
              <a:rPr lang="zh-CN" altLang="en-US" sz="2400" dirty="0">
                <a:solidFill>
                  <a:schemeClr val="tx1"/>
                </a:solidFill>
                <a:latin typeface="Times New Roman" panose="02020603050405020304" pitchFamily="18" charset="0"/>
                <a:ea typeface="+mn-ea"/>
                <a:cs typeface="Times New Roman" panose="02020603050405020304" pitchFamily="18" charset="0"/>
              </a:rPr>
              <a:t>种。</a:t>
            </a: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由于每种加括号方式都可以分解为两个子矩阵的加括号问题：</a:t>
            </a:r>
            <a:r>
              <a:rPr lang="en-US" altLang="zh-CN" sz="2400" dirty="0">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400" dirty="0">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k+1</a:t>
            </a:r>
            <a:r>
              <a:rPr lang="en-US" altLang="zh-CN" sz="2400" dirty="0">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n</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可以得到关于</a:t>
            </a:r>
            <a:r>
              <a:rPr lang="en-US" altLang="zh-CN" sz="2400" dirty="0">
                <a:solidFill>
                  <a:schemeClr val="tx1"/>
                </a:solidFill>
                <a:latin typeface="Times New Roman" panose="02020603050405020304" pitchFamily="18" charset="0"/>
                <a:ea typeface="+mn-ea"/>
                <a:cs typeface="Times New Roman" panose="02020603050405020304" pitchFamily="18" charset="0"/>
              </a:rPr>
              <a:t>P(n)</a:t>
            </a:r>
            <a:r>
              <a:rPr lang="zh-CN" altLang="en-US" sz="2400" dirty="0">
                <a:solidFill>
                  <a:schemeClr val="tx1"/>
                </a:solidFill>
                <a:latin typeface="Times New Roman" panose="02020603050405020304" pitchFamily="18" charset="0"/>
                <a:ea typeface="+mn-ea"/>
                <a:cs typeface="Times New Roman" panose="02020603050405020304" pitchFamily="18" charset="0"/>
              </a:rPr>
              <a:t>的递推式如下：</a:t>
            </a: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1888854550"/>
              </p:ext>
            </p:extLst>
          </p:nvPr>
        </p:nvGraphicFramePr>
        <p:xfrm>
          <a:off x="1331640" y="2620241"/>
          <a:ext cx="5643563" cy="1227137"/>
        </p:xfrm>
        <a:graphic>
          <a:graphicData uri="http://schemas.openxmlformats.org/presentationml/2006/ole">
            <mc:AlternateContent xmlns:mc="http://schemas.openxmlformats.org/markup-compatibility/2006">
              <mc:Choice xmlns:v="urn:schemas-microsoft-com:vml" Requires="v">
                <p:oleObj spid="_x0000_s70745" name="Equation" r:id="rId3" imgW="3276600" imgH="609600" progId="Equation.DSMT4">
                  <p:embed/>
                </p:oleObj>
              </mc:Choice>
              <mc:Fallback>
                <p:oleObj name="Equation" r:id="rId3" imgW="3276600" imgH="609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620241"/>
                        <a:ext cx="5643563" cy="1227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51520" y="4299906"/>
            <a:ext cx="8496944" cy="1471172"/>
          </a:xfrm>
          <a:prstGeom prst="rect">
            <a:avLst/>
          </a:prstGeom>
          <a:noFill/>
        </p:spPr>
        <p:txBody>
          <a:bodyPr wrap="square" rtlCol="0">
            <a:spAutoFit/>
          </a:bodyPr>
          <a:lstStyle/>
          <a:p>
            <a:r>
              <a:rPr lang="zh-CN" altLang="en-US" sz="2800" dirty="0" smtClean="0"/>
              <a:t>因此，</a:t>
            </a:r>
            <a:r>
              <a:rPr lang="zh-CN" altLang="en-US" sz="2800" b="1" dirty="0" smtClean="0"/>
              <a:t>计算次序的数量</a:t>
            </a:r>
            <a:r>
              <a:rPr lang="zh-CN" altLang="en-US" sz="2800" dirty="0" smtClean="0"/>
              <a:t>与</a:t>
            </a:r>
            <a:r>
              <a:rPr lang="en-US" altLang="zh-CN" sz="2800" dirty="0" smtClean="0"/>
              <a:t>n</a:t>
            </a:r>
            <a:r>
              <a:rPr lang="zh-CN" altLang="en-US" sz="2800" dirty="0" smtClean="0"/>
              <a:t>呈指数关系，通过穷举所有可能的方案来寻找最优方案，是一个糟糕的策略</a:t>
            </a:r>
            <a:endParaRPr lang="en-US" altLang="zh-CN" sz="2800" dirty="0" smtClean="0"/>
          </a:p>
          <a:p>
            <a:r>
              <a:rPr lang="zh-CN" altLang="en-US" sz="2800" dirty="0" smtClean="0"/>
              <a:t>注意区分这里的计算次序数量与上文的数乘次数</a:t>
            </a:r>
            <a:endParaRPr lang="zh-CN" alt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DCBA4192-133B-4F60-8839-40046F262025}" type="slidenum">
              <a:rPr lang="en-US" altLang="zh-CN">
                <a:latin typeface="+mn-ea"/>
              </a:rPr>
              <a:t>17</a:t>
            </a:fld>
            <a:endParaRPr lang="en-US" altLang="zh-CN">
              <a:latin typeface="+mn-ea"/>
            </a:endParaRPr>
          </a:p>
        </p:txBody>
      </p:sp>
      <p:sp>
        <p:nvSpPr>
          <p:cNvPr id="291842" name="Rectangle 2"/>
          <p:cNvSpPr>
            <a:spLocks noChangeArrowheads="1"/>
          </p:cNvSpPr>
          <p:nvPr/>
        </p:nvSpPr>
        <p:spPr bwMode="auto">
          <a:xfrm>
            <a:off x="357188" y="357188"/>
            <a:ext cx="5395912" cy="795337"/>
          </a:xfrm>
          <a:prstGeom prst="rect">
            <a:avLst/>
          </a:prstGeom>
          <a:noFill/>
          <a:ln w="9525">
            <a:noFill/>
            <a:miter lim="800000"/>
          </a:ln>
          <a:effectLst/>
        </p:spPr>
        <p:txBody>
          <a:bodyPr anchor="b"/>
          <a:lstStyle/>
          <a:p>
            <a:pPr>
              <a:spcBef>
                <a:spcPct val="0"/>
              </a:spcBef>
              <a:buClrTx/>
              <a:buSzTx/>
              <a:buFontTx/>
              <a:buNone/>
              <a:defRPr/>
            </a:pPr>
            <a:r>
              <a:rPr lang="en-US" altLang="zh-CN" sz="3800" b="1" dirty="0" smtClean="0">
                <a:solidFill>
                  <a:schemeClr val="tx2"/>
                </a:solidFill>
                <a:effectLst>
                  <a:outerShdw blurRad="38100" dist="38100" dir="2700000" algn="tl">
                    <a:srgbClr val="C0C0C0"/>
                  </a:outerShdw>
                </a:effectLst>
                <a:latin typeface="+mn-ea"/>
              </a:rPr>
              <a:t>3.1 </a:t>
            </a:r>
            <a:r>
              <a:rPr lang="zh-CN" altLang="en-US" sz="3800" b="1" dirty="0" smtClean="0">
                <a:solidFill>
                  <a:schemeClr val="tx2"/>
                </a:solidFill>
                <a:effectLst>
                  <a:outerShdw blurRad="38100" dist="38100" dir="2700000" algn="tl">
                    <a:srgbClr val="C0C0C0"/>
                  </a:outerShdw>
                </a:effectLst>
                <a:latin typeface="+mn-ea"/>
                <a:ea typeface="+mn-ea"/>
              </a:rPr>
              <a:t>矩阵</a:t>
            </a:r>
            <a:r>
              <a:rPr lang="zh-CN" altLang="en-US" sz="3800" b="1" dirty="0">
                <a:solidFill>
                  <a:schemeClr val="tx2"/>
                </a:solidFill>
                <a:effectLst>
                  <a:outerShdw blurRad="38100" dist="38100" dir="2700000" algn="tl">
                    <a:srgbClr val="C0C0C0"/>
                  </a:outerShdw>
                </a:effectLst>
                <a:latin typeface="+mn-ea"/>
                <a:ea typeface="+mn-ea"/>
              </a:rPr>
              <a:t>连乘问题</a:t>
            </a:r>
            <a:endParaRPr lang="ja-JP" altLang="en-US" sz="3800" b="1" dirty="0">
              <a:solidFill>
                <a:schemeClr val="tx2"/>
              </a:solidFill>
              <a:effectLst>
                <a:outerShdw blurRad="38100" dist="38100" dir="2700000" algn="tl">
                  <a:srgbClr val="C0C0C0"/>
                </a:outerShdw>
              </a:effectLst>
              <a:latin typeface="+mn-ea"/>
              <a:ea typeface="+mn-ea"/>
            </a:endParaRPr>
          </a:p>
        </p:txBody>
      </p:sp>
      <p:sp>
        <p:nvSpPr>
          <p:cNvPr id="4102" name="Text Box 3"/>
          <p:cNvSpPr txBox="1">
            <a:spLocks noChangeArrowheads="1"/>
          </p:cNvSpPr>
          <p:nvPr/>
        </p:nvSpPr>
        <p:spPr bwMode="auto">
          <a:xfrm>
            <a:off x="250825" y="1196975"/>
            <a:ext cx="8351838" cy="830263"/>
          </a:xfrm>
          <a:prstGeom prst="rect">
            <a:avLst/>
          </a:prstGeom>
          <a:noFill/>
          <a:ln w="6350">
            <a:noFill/>
            <a:miter lim="800000"/>
          </a:ln>
        </p:spPr>
        <p:txBody>
          <a:bodyPr>
            <a:spAutoFit/>
          </a:bodyPr>
          <a:lstStyle/>
          <a:p>
            <a:pPr>
              <a:spcBef>
                <a:spcPct val="0"/>
              </a:spcBef>
              <a:buClrTx/>
              <a:buSzTx/>
              <a:buFont typeface="Wingdings" panose="05000000000000000000" pitchFamily="2" charset="2"/>
              <a:buChar char="u"/>
              <a:defRPr/>
            </a:pPr>
            <a:r>
              <a:rPr lang="zh-CN" altLang="en-US" sz="2400" b="1">
                <a:solidFill>
                  <a:schemeClr val="tx1"/>
                </a:solidFill>
                <a:latin typeface="+mn-ea"/>
                <a:ea typeface="+mn-ea"/>
                <a:sym typeface="Wingdings" panose="05000000000000000000" pitchFamily="2" charset="2"/>
              </a:rPr>
              <a:t>穷举法</a:t>
            </a:r>
          </a:p>
          <a:p>
            <a:pPr>
              <a:spcBef>
                <a:spcPct val="0"/>
              </a:spcBef>
              <a:buClrTx/>
              <a:buSzTx/>
              <a:buFont typeface="Wingdings" panose="05000000000000000000" pitchFamily="2" charset="2"/>
              <a:buChar char="u"/>
              <a:defRPr/>
            </a:pPr>
            <a:r>
              <a:rPr lang="zh-CN" altLang="en-US" sz="2400" b="1">
                <a:solidFill>
                  <a:schemeClr val="tx1"/>
                </a:solidFill>
                <a:latin typeface="+mn-ea"/>
                <a:ea typeface="+mn-ea"/>
                <a:sym typeface="Wingdings" panose="05000000000000000000" pitchFamily="2" charset="2"/>
              </a:rPr>
              <a:t>动态规划</a:t>
            </a:r>
            <a:endParaRPr lang="en-US" altLang="zh-CN" sz="2400" b="1">
              <a:solidFill>
                <a:schemeClr val="tx1"/>
              </a:solidFill>
              <a:latin typeface="+mn-ea"/>
              <a:ea typeface="+mn-ea"/>
              <a:sym typeface="Wingdings" panose="05000000000000000000" pitchFamily="2" charset="2"/>
            </a:endParaRPr>
          </a:p>
        </p:txBody>
      </p:sp>
      <p:sp>
        <p:nvSpPr>
          <p:cNvPr id="4103" name="Text Box 4"/>
          <p:cNvSpPr txBox="1">
            <a:spLocks noChangeArrowheads="1"/>
          </p:cNvSpPr>
          <p:nvPr/>
        </p:nvSpPr>
        <p:spPr bwMode="auto">
          <a:xfrm>
            <a:off x="712788" y="2239963"/>
            <a:ext cx="7788275" cy="461962"/>
          </a:xfrm>
          <a:prstGeom prst="rect">
            <a:avLst/>
          </a:prstGeom>
          <a:noFill/>
          <a:ln w="9525">
            <a:noFill/>
            <a:miter lim="800000"/>
          </a:ln>
        </p:spPr>
        <p:txBody>
          <a:bodyPr>
            <a:spAutoFit/>
          </a:bodyPr>
          <a:lstStyle/>
          <a:p>
            <a:pPr>
              <a:spcBef>
                <a:spcPct val="0"/>
              </a:spcBef>
              <a:buClrTx/>
              <a:buSzTx/>
              <a:buFontTx/>
              <a:buNone/>
              <a:defRPr/>
            </a:pPr>
            <a:r>
              <a:rPr kumimoji="1" lang="zh-CN" altLang="en-US" sz="2400" b="1" dirty="0">
                <a:solidFill>
                  <a:schemeClr val="tx1"/>
                </a:solidFill>
                <a:latin typeface="+mn-ea"/>
                <a:ea typeface="+mn-ea"/>
              </a:rPr>
              <a:t>将矩阵连乘积            简记为       ，这里 </a:t>
            </a:r>
            <a:r>
              <a:rPr kumimoji="1" lang="en-US" altLang="zh-CN" sz="2400" b="1" dirty="0" err="1">
                <a:solidFill>
                  <a:schemeClr val="tx1"/>
                </a:solidFill>
                <a:latin typeface="+mn-ea"/>
                <a:ea typeface="+mn-ea"/>
              </a:rPr>
              <a:t>i</a:t>
            </a:r>
            <a:r>
              <a:rPr lang="en-US" altLang="zh-CN" sz="2400" b="1" dirty="0" err="1">
                <a:solidFill>
                  <a:schemeClr val="tx1"/>
                </a:solidFill>
                <a:latin typeface="+mn-ea"/>
                <a:ea typeface="+mn-ea"/>
              </a:rPr>
              <a:t>≤</a:t>
            </a:r>
            <a:r>
              <a:rPr kumimoji="1" lang="en-US" altLang="zh-CN" sz="2400" b="1" dirty="0" err="1">
                <a:solidFill>
                  <a:schemeClr val="tx1"/>
                </a:solidFill>
                <a:latin typeface="+mn-ea"/>
                <a:ea typeface="+mn-ea"/>
              </a:rPr>
              <a:t>j</a:t>
            </a:r>
            <a:r>
              <a:rPr kumimoji="1" lang="en-US" altLang="zh-CN" sz="2400" b="1" dirty="0">
                <a:solidFill>
                  <a:schemeClr val="tx1"/>
                </a:solidFill>
                <a:latin typeface="+mn-ea"/>
                <a:ea typeface="+mn-ea"/>
              </a:rPr>
              <a:t> </a:t>
            </a:r>
            <a:r>
              <a:rPr kumimoji="1" lang="zh-CN" altLang="en-US" sz="2400" b="1" dirty="0">
                <a:solidFill>
                  <a:schemeClr val="tx1"/>
                </a:solidFill>
                <a:latin typeface="+mn-ea"/>
                <a:ea typeface="+mn-ea"/>
              </a:rPr>
              <a:t>。</a:t>
            </a:r>
            <a:r>
              <a:rPr kumimoji="1" lang="en-US" altLang="zh-CN" sz="2400" b="1" dirty="0">
                <a:solidFill>
                  <a:schemeClr val="tx1"/>
                </a:solidFill>
                <a:latin typeface="+mn-ea"/>
                <a:ea typeface="+mn-ea"/>
              </a:rPr>
              <a:t>    </a:t>
            </a:r>
            <a:endParaRPr kumimoji="1" lang="en-US" altLang="ja-JP" sz="2400" b="1" dirty="0">
              <a:solidFill>
                <a:schemeClr val="tx1"/>
              </a:solidFill>
              <a:latin typeface="+mn-ea"/>
              <a:ea typeface="+mn-ea"/>
            </a:endParaRPr>
          </a:p>
        </p:txBody>
      </p:sp>
      <p:graphicFrame>
        <p:nvGraphicFramePr>
          <p:cNvPr id="14342" name="Object 5"/>
          <p:cNvGraphicFramePr>
            <a:graphicFrameLocks noChangeAspect="1"/>
          </p:cNvGraphicFramePr>
          <p:nvPr/>
        </p:nvGraphicFramePr>
        <p:xfrm>
          <a:off x="2693988" y="2230438"/>
          <a:ext cx="1508125" cy="573087"/>
        </p:xfrm>
        <a:graphic>
          <a:graphicData uri="http://schemas.openxmlformats.org/presentationml/2006/ole">
            <mc:AlternateContent xmlns:mc="http://schemas.openxmlformats.org/markup-compatibility/2006">
              <mc:Choice xmlns:v="urn:schemas-microsoft-com:vml" Requires="v">
                <p:oleObj spid="_x0000_s14838" name="Equation" r:id="rId4" imgW="635000" imgH="241300" progId="Equation.DSMT4">
                  <p:embed/>
                </p:oleObj>
              </mc:Choice>
              <mc:Fallback>
                <p:oleObj name="Equation" r:id="rId4" imgW="635000" imgH="2413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3988" y="2230438"/>
                        <a:ext cx="1508125"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Text Box 6"/>
          <p:cNvSpPr txBox="1">
            <a:spLocks noChangeArrowheads="1"/>
          </p:cNvSpPr>
          <p:nvPr/>
        </p:nvSpPr>
        <p:spPr bwMode="auto">
          <a:xfrm>
            <a:off x="611188" y="2903538"/>
            <a:ext cx="8698215" cy="1200329"/>
          </a:xfrm>
          <a:prstGeom prst="rect">
            <a:avLst/>
          </a:prstGeom>
          <a:noFill/>
          <a:ln w="9525">
            <a:noFill/>
            <a:miter lim="800000"/>
          </a:ln>
        </p:spPr>
        <p:txBody>
          <a:bodyPr wrap="none">
            <a:spAutoFit/>
          </a:bodyPr>
          <a:lstStyle/>
          <a:p>
            <a:pPr>
              <a:spcBef>
                <a:spcPct val="0"/>
              </a:spcBef>
              <a:buClrTx/>
              <a:buSzTx/>
              <a:buFontTx/>
              <a:buNone/>
              <a:defRPr/>
            </a:pPr>
            <a:r>
              <a:rPr kumimoji="1" lang="zh-CN" altLang="en-US" sz="2400" b="1" dirty="0">
                <a:solidFill>
                  <a:schemeClr val="tx1"/>
                </a:solidFill>
                <a:latin typeface="+mn-ea"/>
                <a:ea typeface="+mn-ea"/>
              </a:rPr>
              <a:t>考察计算</a:t>
            </a:r>
            <a:r>
              <a:rPr kumimoji="1" lang="en-US" altLang="zh-CN" sz="2400" b="1" dirty="0">
                <a:solidFill>
                  <a:schemeClr val="tx1"/>
                </a:solidFill>
                <a:latin typeface="+mn-ea"/>
                <a:ea typeface="+mn-ea"/>
              </a:rPr>
              <a:t>       </a:t>
            </a:r>
            <a:r>
              <a:rPr kumimoji="1" lang="zh-CN" altLang="en-US" sz="2400" b="1" dirty="0">
                <a:solidFill>
                  <a:schemeClr val="tx1"/>
                </a:solidFill>
                <a:latin typeface="+mn-ea"/>
                <a:ea typeface="+mn-ea"/>
              </a:rPr>
              <a:t>的最优计算</a:t>
            </a:r>
            <a:r>
              <a:rPr kumimoji="1" lang="zh-CN" altLang="en-US" sz="2400" b="1">
                <a:solidFill>
                  <a:schemeClr val="tx1"/>
                </a:solidFill>
                <a:latin typeface="+mn-ea"/>
                <a:ea typeface="+mn-ea"/>
              </a:rPr>
              <a:t>次序</a:t>
            </a:r>
            <a:r>
              <a:rPr kumimoji="1" lang="zh-CN" altLang="en-US" sz="2400" b="1" smtClean="0">
                <a:solidFill>
                  <a:schemeClr val="tx1"/>
                </a:solidFill>
                <a:latin typeface="+mn-ea"/>
                <a:ea typeface="+mn-ea"/>
              </a:rPr>
              <a:t>。假设</a:t>
            </a:r>
            <a:r>
              <a:rPr kumimoji="1" lang="zh-CN" altLang="en-US" sz="2400" b="1" dirty="0">
                <a:solidFill>
                  <a:schemeClr val="tx1"/>
                </a:solidFill>
                <a:latin typeface="+mn-ea"/>
                <a:ea typeface="+mn-ea"/>
              </a:rPr>
              <a:t>这个计算次序在矩阵</a:t>
            </a:r>
          </a:p>
          <a:p>
            <a:pPr>
              <a:spcBef>
                <a:spcPct val="0"/>
              </a:spcBef>
              <a:buClrTx/>
              <a:buSzTx/>
              <a:buFontTx/>
              <a:buNone/>
              <a:defRPr/>
            </a:pPr>
            <a:r>
              <a:rPr kumimoji="1" lang="en-US" altLang="zh-CN" sz="2400" b="1" dirty="0" err="1">
                <a:solidFill>
                  <a:schemeClr val="tx1"/>
                </a:solidFill>
                <a:latin typeface="+mn-ea"/>
                <a:ea typeface="+mn-ea"/>
              </a:rPr>
              <a:t>A</a:t>
            </a:r>
            <a:r>
              <a:rPr kumimoji="1" lang="en-US" altLang="zh-CN" sz="2400" b="1" baseline="-25000" dirty="0" err="1">
                <a:solidFill>
                  <a:schemeClr val="tx1"/>
                </a:solidFill>
                <a:latin typeface="+mn-ea"/>
                <a:ea typeface="+mn-ea"/>
              </a:rPr>
              <a:t>k</a:t>
            </a:r>
            <a:r>
              <a:rPr kumimoji="1" lang="zh-CN" altLang="en-US" sz="2400" b="1" dirty="0">
                <a:solidFill>
                  <a:schemeClr val="tx1"/>
                </a:solidFill>
                <a:latin typeface="+mn-ea"/>
                <a:ea typeface="+mn-ea"/>
              </a:rPr>
              <a:t>和</a:t>
            </a:r>
            <a:r>
              <a:rPr kumimoji="1" lang="en-US" altLang="zh-CN" sz="2400" b="1" dirty="0">
                <a:solidFill>
                  <a:schemeClr val="tx1"/>
                </a:solidFill>
                <a:latin typeface="+mn-ea"/>
                <a:ea typeface="+mn-ea"/>
              </a:rPr>
              <a:t>A</a:t>
            </a:r>
            <a:r>
              <a:rPr kumimoji="1" lang="en-US" altLang="zh-CN" sz="2400" b="1" baseline="-25000" dirty="0">
                <a:solidFill>
                  <a:schemeClr val="tx1"/>
                </a:solidFill>
                <a:latin typeface="+mn-ea"/>
                <a:ea typeface="+mn-ea"/>
              </a:rPr>
              <a:t>k+1</a:t>
            </a:r>
            <a:r>
              <a:rPr kumimoji="1" lang="zh-CN" altLang="en-US" sz="2400" b="1" dirty="0">
                <a:solidFill>
                  <a:schemeClr val="tx1"/>
                </a:solidFill>
                <a:latin typeface="+mn-ea"/>
                <a:ea typeface="+mn-ea"/>
              </a:rPr>
              <a:t>之间将矩阵链断开，</a:t>
            </a:r>
            <a:r>
              <a:rPr kumimoji="1" lang="en-US" altLang="zh-CN" sz="2400" b="1" dirty="0" err="1">
                <a:solidFill>
                  <a:schemeClr val="tx1"/>
                </a:solidFill>
                <a:latin typeface="+mn-ea"/>
                <a:ea typeface="+mn-ea"/>
              </a:rPr>
              <a:t>i</a:t>
            </a:r>
            <a:r>
              <a:rPr lang="en-US" altLang="zh-CN" sz="2400" b="1" dirty="0" err="1">
                <a:solidFill>
                  <a:schemeClr val="tx1"/>
                </a:solidFill>
                <a:latin typeface="+mn-ea"/>
                <a:ea typeface="+mn-ea"/>
              </a:rPr>
              <a:t>≤k</a:t>
            </a:r>
            <a:r>
              <a:rPr lang="zh-CN" altLang="en-US" sz="2400" b="1" dirty="0">
                <a:solidFill>
                  <a:schemeClr val="tx1"/>
                </a:solidFill>
                <a:latin typeface="+mn-ea"/>
                <a:ea typeface="+mn-ea"/>
              </a:rPr>
              <a:t>＜</a:t>
            </a:r>
            <a:r>
              <a:rPr lang="en-US" altLang="zh-CN" sz="2400" b="1">
                <a:solidFill>
                  <a:schemeClr val="tx1"/>
                </a:solidFill>
                <a:latin typeface="+mn-ea"/>
                <a:ea typeface="+mn-ea"/>
              </a:rPr>
              <a:t>j</a:t>
            </a:r>
            <a:r>
              <a:rPr kumimoji="1" lang="zh-CN" altLang="en-US" sz="2400" b="1" smtClean="0">
                <a:solidFill>
                  <a:schemeClr val="tx1"/>
                </a:solidFill>
                <a:latin typeface="+mn-ea"/>
                <a:ea typeface="+mn-ea"/>
              </a:rPr>
              <a:t>，其</a:t>
            </a:r>
            <a:r>
              <a:rPr kumimoji="1" lang="zh-CN" altLang="en-US" sz="2400" b="1" dirty="0">
                <a:solidFill>
                  <a:schemeClr val="tx1"/>
                </a:solidFill>
                <a:latin typeface="+mn-ea"/>
                <a:ea typeface="+mn-ea"/>
              </a:rPr>
              <a:t>相应完全</a:t>
            </a:r>
          </a:p>
          <a:p>
            <a:pPr>
              <a:spcBef>
                <a:spcPct val="0"/>
              </a:spcBef>
              <a:buClrTx/>
              <a:buSzTx/>
              <a:buFontTx/>
              <a:buNone/>
              <a:defRPr/>
            </a:pPr>
            <a:r>
              <a:rPr kumimoji="1" lang="zh-CN" altLang="en-US" sz="2400" b="1" dirty="0">
                <a:solidFill>
                  <a:schemeClr val="tx1"/>
                </a:solidFill>
                <a:latin typeface="+mn-ea"/>
                <a:ea typeface="+mn-ea"/>
              </a:rPr>
              <a:t>加括号方式为</a:t>
            </a:r>
            <a:endParaRPr kumimoji="1" lang="ja-JP" altLang="en-US" sz="2400" b="1" dirty="0">
              <a:solidFill>
                <a:schemeClr val="tx1"/>
              </a:solidFill>
              <a:latin typeface="+mn-ea"/>
              <a:ea typeface="+mn-ea"/>
            </a:endParaRPr>
          </a:p>
        </p:txBody>
      </p:sp>
      <p:graphicFrame>
        <p:nvGraphicFramePr>
          <p:cNvPr id="14344" name="Object 7"/>
          <p:cNvGraphicFramePr>
            <a:graphicFrameLocks noChangeAspect="1"/>
          </p:cNvGraphicFramePr>
          <p:nvPr/>
        </p:nvGraphicFramePr>
        <p:xfrm>
          <a:off x="2647950" y="3635375"/>
          <a:ext cx="3890963" cy="573088"/>
        </p:xfrm>
        <a:graphic>
          <a:graphicData uri="http://schemas.openxmlformats.org/presentationml/2006/ole">
            <mc:AlternateContent xmlns:mc="http://schemas.openxmlformats.org/markup-compatibility/2006">
              <mc:Choice xmlns:v="urn:schemas-microsoft-com:vml" Requires="v">
                <p:oleObj spid="_x0000_s14839" name="数式" r:id="rId6" imgW="1638300" imgH="241300" progId="Equation.3">
                  <p:embed/>
                </p:oleObj>
              </mc:Choice>
              <mc:Fallback>
                <p:oleObj name="数式" r:id="rId6" imgW="1638300" imgH="24130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7950" y="3635375"/>
                        <a:ext cx="389096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Text Box 8"/>
          <p:cNvSpPr txBox="1">
            <a:spLocks noChangeArrowheads="1"/>
          </p:cNvSpPr>
          <p:nvPr/>
        </p:nvSpPr>
        <p:spPr bwMode="auto">
          <a:xfrm>
            <a:off x="714376" y="4273550"/>
            <a:ext cx="7888288" cy="830997"/>
          </a:xfrm>
          <a:prstGeom prst="rect">
            <a:avLst/>
          </a:prstGeom>
          <a:noFill/>
          <a:ln w="9525">
            <a:noFill/>
            <a:miter lim="800000"/>
          </a:ln>
        </p:spPr>
        <p:txBody>
          <a:bodyPr wrap="square">
            <a:spAutoFit/>
          </a:bodyPr>
          <a:lstStyle/>
          <a:p>
            <a:pPr>
              <a:spcBef>
                <a:spcPct val="0"/>
              </a:spcBef>
              <a:buClrTx/>
              <a:buSzTx/>
              <a:buFontTx/>
              <a:buNone/>
              <a:defRPr/>
            </a:pPr>
            <a:r>
              <a:rPr kumimoji="1" lang="zh-CN" altLang="en-US" sz="2400" b="1">
                <a:solidFill>
                  <a:schemeClr val="tx1"/>
                </a:solidFill>
                <a:latin typeface="+mn-ea"/>
                <a:ea typeface="+mn-ea"/>
              </a:rPr>
              <a:t>计算</a:t>
            </a:r>
            <a:r>
              <a:rPr kumimoji="1" lang="zh-CN" altLang="en-US" sz="2400" b="1" smtClean="0">
                <a:solidFill>
                  <a:schemeClr val="tx1"/>
                </a:solidFill>
                <a:latin typeface="+mn-ea"/>
                <a:ea typeface="+mn-ea"/>
              </a:rPr>
              <a:t>量（数乘次数）：</a:t>
            </a:r>
            <a:r>
              <a:rPr kumimoji="1" lang="en-US" altLang="zh-CN" sz="2400" b="1" dirty="0">
                <a:solidFill>
                  <a:schemeClr val="tx1"/>
                </a:solidFill>
                <a:latin typeface="+mn-ea"/>
                <a:ea typeface="+mn-ea"/>
              </a:rPr>
              <a:t>A[i:k]</a:t>
            </a:r>
            <a:r>
              <a:rPr kumimoji="1" lang="zh-CN" altLang="en-US" sz="2400" b="1" dirty="0">
                <a:solidFill>
                  <a:schemeClr val="tx1"/>
                </a:solidFill>
                <a:latin typeface="+mn-ea"/>
                <a:ea typeface="+mn-ea"/>
              </a:rPr>
              <a:t>的计算量加上</a:t>
            </a:r>
            <a:r>
              <a:rPr kumimoji="1" lang="en-US" altLang="zh-CN" sz="2400" b="1" dirty="0">
                <a:solidFill>
                  <a:schemeClr val="tx1"/>
                </a:solidFill>
                <a:latin typeface="+mn-ea"/>
                <a:ea typeface="+mn-ea"/>
              </a:rPr>
              <a:t>A[k+1:j]</a:t>
            </a:r>
            <a:r>
              <a:rPr kumimoji="1" lang="zh-CN" altLang="en-US" sz="2400" b="1" dirty="0">
                <a:solidFill>
                  <a:schemeClr val="tx1"/>
                </a:solidFill>
                <a:latin typeface="+mn-ea"/>
                <a:ea typeface="+mn-ea"/>
              </a:rPr>
              <a:t>的计算量，</a:t>
            </a:r>
            <a:r>
              <a:rPr kumimoji="1" lang="zh-CN" altLang="en-US" sz="2400" b="1">
                <a:solidFill>
                  <a:schemeClr val="tx1"/>
                </a:solidFill>
                <a:latin typeface="+mn-ea"/>
                <a:ea typeface="+mn-ea"/>
              </a:rPr>
              <a:t>再</a:t>
            </a:r>
            <a:r>
              <a:rPr kumimoji="1" lang="zh-CN" altLang="en-US" sz="2400" b="1" smtClean="0">
                <a:solidFill>
                  <a:schemeClr val="tx1"/>
                </a:solidFill>
                <a:latin typeface="+mn-ea"/>
                <a:ea typeface="+mn-ea"/>
              </a:rPr>
              <a:t>加上</a:t>
            </a:r>
            <a:r>
              <a:rPr kumimoji="1" lang="en-US" altLang="zh-CN" sz="2400" b="1" smtClean="0">
                <a:solidFill>
                  <a:schemeClr val="tx1"/>
                </a:solidFill>
                <a:latin typeface="+mn-ea"/>
                <a:ea typeface="+mn-ea"/>
              </a:rPr>
              <a:t>A[i:k</a:t>
            </a:r>
            <a:r>
              <a:rPr kumimoji="1" lang="en-US" altLang="zh-CN" sz="2400" b="1" dirty="0">
                <a:solidFill>
                  <a:schemeClr val="tx1"/>
                </a:solidFill>
                <a:latin typeface="+mn-ea"/>
                <a:ea typeface="+mn-ea"/>
              </a:rPr>
              <a:t>]</a:t>
            </a:r>
            <a:r>
              <a:rPr kumimoji="1" lang="zh-CN" altLang="en-US" sz="2400" b="1" dirty="0">
                <a:solidFill>
                  <a:schemeClr val="tx1"/>
                </a:solidFill>
                <a:latin typeface="+mn-ea"/>
                <a:ea typeface="+mn-ea"/>
              </a:rPr>
              <a:t>和</a:t>
            </a:r>
            <a:r>
              <a:rPr kumimoji="1" lang="en-US" altLang="zh-CN" sz="2400" b="1" dirty="0">
                <a:solidFill>
                  <a:schemeClr val="tx1"/>
                </a:solidFill>
                <a:latin typeface="+mn-ea"/>
                <a:ea typeface="+mn-ea"/>
              </a:rPr>
              <a:t>A[k+1:j]</a:t>
            </a:r>
            <a:r>
              <a:rPr kumimoji="1" lang="zh-CN" altLang="en-US" sz="2400" b="1" dirty="0">
                <a:solidFill>
                  <a:schemeClr val="tx1"/>
                </a:solidFill>
                <a:latin typeface="+mn-ea"/>
                <a:ea typeface="+mn-ea"/>
              </a:rPr>
              <a:t>相乘的计算量</a:t>
            </a:r>
            <a:endParaRPr kumimoji="1" lang="ja-JP" altLang="en-US" sz="2400" b="1" dirty="0">
              <a:solidFill>
                <a:schemeClr val="tx1"/>
              </a:solidFill>
              <a:latin typeface="+mn-ea"/>
              <a:ea typeface="+mn-ea"/>
            </a:endParaRPr>
          </a:p>
        </p:txBody>
      </p:sp>
      <p:graphicFrame>
        <p:nvGraphicFramePr>
          <p:cNvPr id="14346" name="Object 10"/>
          <p:cNvGraphicFramePr>
            <a:graphicFrameLocks noChangeAspect="1"/>
          </p:cNvGraphicFramePr>
          <p:nvPr/>
        </p:nvGraphicFramePr>
        <p:xfrm>
          <a:off x="5357813" y="2286000"/>
          <a:ext cx="1071562" cy="490538"/>
        </p:xfrm>
        <a:graphic>
          <a:graphicData uri="http://schemas.openxmlformats.org/presentationml/2006/ole">
            <mc:AlternateContent xmlns:mc="http://schemas.openxmlformats.org/markup-compatibility/2006">
              <mc:Choice xmlns:v="urn:schemas-microsoft-com:vml" Requires="v">
                <p:oleObj spid="_x0000_s14840" name="Equation" r:id="rId8" imgW="444500" imgH="203200" progId="Equation.DSMT4">
                  <p:embed/>
                </p:oleObj>
              </mc:Choice>
              <mc:Fallback>
                <p:oleObj name="Equation" r:id="rId8" imgW="444500" imgH="2032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7813" y="2286000"/>
                        <a:ext cx="1071562" cy="490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11"/>
          <p:cNvGraphicFramePr>
            <a:graphicFrameLocks noChangeAspect="1"/>
          </p:cNvGraphicFramePr>
          <p:nvPr/>
        </p:nvGraphicFramePr>
        <p:xfrm>
          <a:off x="1857375" y="2857500"/>
          <a:ext cx="1071563" cy="490538"/>
        </p:xfrm>
        <a:graphic>
          <a:graphicData uri="http://schemas.openxmlformats.org/presentationml/2006/ole">
            <mc:AlternateContent xmlns:mc="http://schemas.openxmlformats.org/markup-compatibility/2006">
              <mc:Choice xmlns:v="urn:schemas-microsoft-com:vml" Requires="v">
                <p:oleObj spid="_x0000_s14841" name="Equation" r:id="rId10" imgW="444500" imgH="203200" progId="Equation.DSMT4">
                  <p:embed/>
                </p:oleObj>
              </mc:Choice>
              <mc:Fallback>
                <p:oleObj name="Equation" r:id="rId10" imgW="444500" imgH="203200" progId="Equation.DSMT4">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375" y="2857500"/>
                        <a:ext cx="1071563" cy="490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7F928-4731-4D0C-8AD8-71BDB58C9ACA}" type="slidenum">
              <a:rPr lang="en-US" altLang="zh-CN">
                <a:latin typeface="+mn-ea"/>
              </a:rPr>
              <a:t>18</a:t>
            </a:fld>
            <a:endParaRPr lang="en-US" altLang="zh-CN">
              <a:latin typeface="+mn-ea"/>
            </a:endParaRPr>
          </a:p>
        </p:txBody>
      </p:sp>
      <p:sp>
        <p:nvSpPr>
          <p:cNvPr id="39939" name="Rectangle 2"/>
          <p:cNvSpPr>
            <a:spLocks noChangeArrowheads="1"/>
          </p:cNvSpPr>
          <p:nvPr/>
        </p:nvSpPr>
        <p:spPr bwMode="auto">
          <a:xfrm>
            <a:off x="35497" y="1609220"/>
            <a:ext cx="8751316" cy="3714750"/>
          </a:xfrm>
          <a:prstGeom prst="rect">
            <a:avLst/>
          </a:prstGeom>
          <a:solidFill>
            <a:schemeClr val="bg1"/>
          </a:solidFill>
          <a:ln w="50800">
            <a:noFill/>
            <a:miter lim="800000"/>
          </a:ln>
        </p:spPr>
        <p:txBody>
          <a:bodyPr/>
          <a:lstStyle/>
          <a:p>
            <a:pPr marL="342900" indent="-342900">
              <a:defRPr/>
            </a:pPr>
            <a:r>
              <a:rPr lang="zh-CN" altLang="en-US" sz="2800" dirty="0">
                <a:solidFill>
                  <a:schemeClr val="tx1"/>
                </a:solidFill>
                <a:latin typeface="Times New Roman" panose="02020603050405020304" pitchFamily="18" charset="0"/>
                <a:ea typeface="+mn-ea"/>
                <a:cs typeface="Times New Roman" panose="02020603050405020304" pitchFamily="18" charset="0"/>
              </a:rPr>
              <a:t>特征：计算</a:t>
            </a:r>
            <a:r>
              <a:rPr lang="en-US" altLang="zh-CN" sz="2800" dirty="0">
                <a:solidFill>
                  <a:schemeClr val="tx1"/>
                </a:solidFill>
                <a:latin typeface="Times New Roman" panose="02020603050405020304" pitchFamily="18" charset="0"/>
                <a:ea typeface="+mn-ea"/>
                <a:cs typeface="Times New Roman" panose="02020603050405020304" pitchFamily="18" charset="0"/>
              </a:rPr>
              <a:t>A[i:j]</a:t>
            </a:r>
            <a:r>
              <a:rPr lang="zh-CN" altLang="en-US" sz="2800" dirty="0">
                <a:solidFill>
                  <a:schemeClr val="tx1"/>
                </a:solidFill>
                <a:latin typeface="Times New Roman" panose="02020603050405020304" pitchFamily="18" charset="0"/>
                <a:ea typeface="+mn-ea"/>
                <a:cs typeface="Times New Roman" panose="02020603050405020304" pitchFamily="18" charset="0"/>
              </a:rPr>
              <a:t>的最优次序所包含的计算矩阵子链 </a:t>
            </a:r>
            <a:r>
              <a:rPr lang="en-US" altLang="zh-CN" sz="2800" dirty="0">
                <a:solidFill>
                  <a:schemeClr val="tx1"/>
                </a:solidFill>
                <a:latin typeface="Times New Roman" panose="02020603050405020304" pitchFamily="18" charset="0"/>
                <a:ea typeface="+mn-ea"/>
                <a:cs typeface="Times New Roman" panose="02020603050405020304" pitchFamily="18" charset="0"/>
              </a:rPr>
              <a:t>A[i:k]</a:t>
            </a:r>
            <a:r>
              <a:rPr lang="zh-CN" altLang="en-US" sz="2800" dirty="0">
                <a:solidFill>
                  <a:schemeClr val="tx1"/>
                </a:solidFill>
                <a:latin typeface="Times New Roman" panose="02020603050405020304" pitchFamily="18" charset="0"/>
                <a:ea typeface="+mn-ea"/>
                <a:cs typeface="Times New Roman" panose="02020603050405020304" pitchFamily="18" charset="0"/>
              </a:rPr>
              <a:t>和</a:t>
            </a:r>
            <a:r>
              <a:rPr lang="en-US" altLang="zh-CN" sz="2800" dirty="0">
                <a:solidFill>
                  <a:schemeClr val="tx1"/>
                </a:solidFill>
                <a:latin typeface="Times New Roman" panose="02020603050405020304" pitchFamily="18" charset="0"/>
                <a:ea typeface="+mn-ea"/>
                <a:cs typeface="Times New Roman" panose="02020603050405020304" pitchFamily="18" charset="0"/>
              </a:rPr>
              <a:t>A[k+1:j]</a:t>
            </a:r>
            <a:r>
              <a:rPr lang="zh-CN" altLang="en-US" sz="2800" dirty="0">
                <a:solidFill>
                  <a:schemeClr val="tx1"/>
                </a:solidFill>
                <a:latin typeface="Times New Roman" panose="02020603050405020304" pitchFamily="18" charset="0"/>
                <a:ea typeface="+mn-ea"/>
                <a:cs typeface="Times New Roman" panose="02020603050405020304" pitchFamily="18" charset="0"/>
              </a:rPr>
              <a:t>的次序也是最优的。</a:t>
            </a: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a:p>
            <a:pPr marL="342900" indent="-342900">
              <a:defRPr/>
            </a:pPr>
            <a:r>
              <a:rPr lang="zh-CN" altLang="en-US" sz="2800" b="1" dirty="0" smtClean="0">
                <a:solidFill>
                  <a:schemeClr val="tx2"/>
                </a:solidFill>
                <a:latin typeface="Times New Roman" panose="02020603050405020304" pitchFamily="18" charset="0"/>
                <a:ea typeface="宋体" panose="02010600030101010101" pitchFamily="2" charset="-122"/>
              </a:rPr>
              <a:t>反证法：如果</a:t>
            </a:r>
            <a:r>
              <a:rPr lang="en-US" altLang="zh-CN" sz="2800" dirty="0">
                <a:solidFill>
                  <a:schemeClr val="tx1"/>
                </a:solidFill>
                <a:latin typeface="Times New Roman" panose="02020603050405020304" pitchFamily="18" charset="0"/>
                <a:cs typeface="Times New Roman" panose="02020603050405020304" pitchFamily="18" charset="0"/>
              </a:rPr>
              <a:t>A[</a:t>
            </a:r>
            <a:r>
              <a:rPr lang="en-US" altLang="zh-CN" sz="2800" dirty="0" err="1">
                <a:solidFill>
                  <a:schemeClr val="tx1"/>
                </a:solidFill>
                <a:latin typeface="Times New Roman" panose="02020603050405020304" pitchFamily="18" charset="0"/>
                <a:cs typeface="Times New Roman" panose="02020603050405020304" pitchFamily="18" charset="0"/>
              </a:rPr>
              <a:t>i:k</a:t>
            </a:r>
            <a:r>
              <a:rPr lang="en-US" altLang="zh-CN" sz="2800" dirty="0">
                <a:solidFill>
                  <a:schemeClr val="tx1"/>
                </a:solidFill>
                <a:latin typeface="Times New Roman" panose="02020603050405020304" pitchFamily="18" charset="0"/>
                <a:cs typeface="Times New Roman" panose="02020603050405020304" pitchFamily="18" charset="0"/>
              </a:rPr>
              <a:t>]</a:t>
            </a:r>
            <a:r>
              <a:rPr lang="zh-CN" altLang="en-US" sz="2800" dirty="0">
                <a:solidFill>
                  <a:schemeClr val="tx1"/>
                </a:solidFill>
                <a:latin typeface="Times New Roman" panose="02020603050405020304" pitchFamily="18" charset="0"/>
                <a:cs typeface="Times New Roman" panose="02020603050405020304" pitchFamily="18" charset="0"/>
              </a:rPr>
              <a:t>和</a:t>
            </a:r>
            <a:r>
              <a:rPr lang="en-US" altLang="zh-CN" sz="2800" dirty="0">
                <a:solidFill>
                  <a:schemeClr val="tx1"/>
                </a:solidFill>
                <a:latin typeface="Times New Roman" panose="02020603050405020304" pitchFamily="18" charset="0"/>
                <a:cs typeface="Times New Roman" panose="02020603050405020304" pitchFamily="18" charset="0"/>
              </a:rPr>
              <a:t>A[k+1:j]</a:t>
            </a:r>
            <a:r>
              <a:rPr lang="zh-CN" altLang="en-US" sz="2800" b="1" dirty="0" smtClean="0">
                <a:solidFill>
                  <a:schemeClr val="tx2"/>
                </a:solidFill>
                <a:latin typeface="Times New Roman" panose="02020603050405020304" pitchFamily="18" charset="0"/>
                <a:ea typeface="宋体" panose="02010600030101010101" pitchFamily="2" charset="-122"/>
              </a:rPr>
              <a:t>的</a:t>
            </a:r>
            <a:r>
              <a:rPr lang="zh-CN" altLang="en-US" sz="2800" b="1" dirty="0">
                <a:solidFill>
                  <a:schemeClr val="tx2"/>
                </a:solidFill>
                <a:latin typeface="Times New Roman" panose="02020603050405020304" pitchFamily="18" charset="0"/>
                <a:ea typeface="宋体" panose="02010600030101010101" pitchFamily="2" charset="-122"/>
              </a:rPr>
              <a:t>计算次序不是最优的，则原矩阵连乘的计算次序也不可能是最优的。</a:t>
            </a:r>
            <a:endParaRPr lang="zh-CN" altLang="en-US" sz="2800" dirty="0">
              <a:solidFill>
                <a:schemeClr val="tx1"/>
              </a:solidFill>
              <a:latin typeface="Times New Roman" panose="02020603050405020304" pitchFamily="18" charset="0"/>
              <a:ea typeface="+mn-ea"/>
              <a:cs typeface="Times New Roman" panose="02020603050405020304" pitchFamily="18" charset="0"/>
            </a:endParaRPr>
          </a:p>
          <a:p>
            <a:pPr marL="342900" indent="-342900">
              <a:defRPr/>
            </a:pPr>
            <a:r>
              <a:rPr lang="zh-CN" altLang="en-US" sz="2800" dirty="0">
                <a:solidFill>
                  <a:schemeClr val="tx1"/>
                </a:solidFill>
                <a:latin typeface="Times New Roman" panose="02020603050405020304" pitchFamily="18" charset="0"/>
                <a:ea typeface="+mn-ea"/>
                <a:cs typeface="Times New Roman" panose="02020603050405020304" pitchFamily="18" charset="0"/>
              </a:rPr>
              <a:t>矩阵连乘计算次序问题的最优解包含着其子问题的最优解。这种性质称为</a:t>
            </a:r>
            <a:r>
              <a:rPr lang="zh-CN" altLang="en-US" sz="2800" b="1" dirty="0">
                <a:solidFill>
                  <a:schemeClr val="tx1"/>
                </a:solidFill>
                <a:latin typeface="Times New Roman" panose="02020603050405020304" pitchFamily="18" charset="0"/>
                <a:ea typeface="+mn-ea"/>
                <a:cs typeface="Times New Roman" panose="02020603050405020304" pitchFamily="18" charset="0"/>
              </a:rPr>
              <a:t>最优子结构性质</a:t>
            </a:r>
            <a:r>
              <a:rPr lang="zh-CN" altLang="en-US" sz="2800" dirty="0">
                <a:solidFill>
                  <a:schemeClr val="tx1"/>
                </a:solidFill>
                <a:latin typeface="Times New Roman" panose="02020603050405020304" pitchFamily="18" charset="0"/>
                <a:ea typeface="+mn-ea"/>
                <a:cs typeface="Times New Roman" panose="02020603050405020304" pitchFamily="18" charset="0"/>
              </a:rPr>
              <a:t>。问题的最优子结构性质是该问题可用动态规划算法求解的显著特征。</a:t>
            </a:r>
            <a:endParaRPr lang="ja-JP" altLang="en-US" sz="2800" dirty="0">
              <a:solidFill>
                <a:schemeClr val="tx1"/>
              </a:solidFill>
              <a:latin typeface="Times New Roman" panose="02020603050405020304" pitchFamily="18" charset="0"/>
              <a:ea typeface="+mn-ea"/>
              <a:cs typeface="Times New Roman" panose="02020603050405020304" pitchFamily="18" charset="0"/>
            </a:endParaRPr>
          </a:p>
        </p:txBody>
      </p:sp>
      <p:sp>
        <p:nvSpPr>
          <p:cNvPr id="292867" name="Rectangle 3"/>
          <p:cNvSpPr>
            <a:spLocks noChangeArrowheads="1"/>
          </p:cNvSpPr>
          <p:nvPr/>
        </p:nvSpPr>
        <p:spPr bwMode="auto">
          <a:xfrm>
            <a:off x="428625" y="138463"/>
            <a:ext cx="7793038" cy="785813"/>
          </a:xfrm>
          <a:prstGeom prst="rect">
            <a:avLst/>
          </a:prstGeom>
          <a:noFill/>
          <a:ln w="9525">
            <a:noFill/>
            <a:miter lim="800000"/>
          </a:ln>
          <a:effectLst/>
        </p:spPr>
        <p:txBody>
          <a:bodyPr anchor="b"/>
          <a:lstStyle/>
          <a:p>
            <a:pPr>
              <a:spcBef>
                <a:spcPct val="0"/>
              </a:spcBef>
              <a:buClrTx/>
              <a:buSzTx/>
              <a:buFontTx/>
              <a:buNone/>
              <a:defRPr/>
            </a:pPr>
            <a:r>
              <a:rPr lang="zh-CN" altLang="en-US" sz="3800" b="1" dirty="0" smtClean="0">
                <a:solidFill>
                  <a:schemeClr val="tx2"/>
                </a:solidFill>
                <a:effectLst>
                  <a:outerShdw blurRad="38100" dist="38100" dir="2700000" algn="tl">
                    <a:srgbClr val="C0C0C0"/>
                  </a:outerShdw>
                </a:effectLst>
                <a:latin typeface="+mn-ea"/>
                <a:ea typeface="+mn-ea"/>
              </a:rPr>
              <a:t>分析</a:t>
            </a:r>
            <a:r>
              <a:rPr lang="zh-CN" altLang="en-US" sz="3800" b="1" dirty="0">
                <a:solidFill>
                  <a:schemeClr val="tx2"/>
                </a:solidFill>
                <a:effectLst>
                  <a:outerShdw blurRad="38100" dist="38100" dir="2700000" algn="tl">
                    <a:srgbClr val="C0C0C0"/>
                  </a:outerShdw>
                </a:effectLst>
                <a:latin typeface="+mn-ea"/>
                <a:ea typeface="+mn-ea"/>
              </a:rPr>
              <a:t>最优解的结构</a:t>
            </a:r>
            <a:endParaRPr lang="ja-JP" altLang="en-US" sz="3800" b="1" dirty="0">
              <a:solidFill>
                <a:schemeClr val="tx2"/>
              </a:solidFill>
              <a:effectLst>
                <a:outerShdw blurRad="38100" dist="38100" dir="2700000" algn="tl">
                  <a:srgbClr val="C0C0C0"/>
                </a:outerShdw>
              </a:effectLst>
              <a:latin typeface="+mn-ea"/>
              <a:ea typeface="+mn-ea"/>
            </a:endParaRPr>
          </a:p>
        </p:txBody>
      </p:sp>
      <p:sp>
        <p:nvSpPr>
          <p:cNvPr id="15365" name="矩形 4"/>
          <p:cNvSpPr>
            <a:spLocks noChangeArrowheads="1"/>
          </p:cNvSpPr>
          <p:nvPr/>
        </p:nvSpPr>
        <p:spPr bwMode="auto">
          <a:xfrm>
            <a:off x="328612" y="4814389"/>
            <a:ext cx="8358188" cy="1816100"/>
          </a:xfrm>
          <a:prstGeom prst="rect">
            <a:avLst/>
          </a:prstGeom>
          <a:noFill/>
          <a:ln w="9525">
            <a:noFill/>
            <a:miter lim="800000"/>
          </a:ln>
        </p:spPr>
        <p:txBody>
          <a:bodyPr>
            <a:spAutoFit/>
          </a:bodyPr>
          <a:lstStyle/>
          <a:p>
            <a:pPr algn="just">
              <a:spcBef>
                <a:spcPct val="0"/>
              </a:spcBef>
            </a:pPr>
            <a:r>
              <a:rPr lang="zh-CN" altLang="en-US" sz="2800" b="1" dirty="0">
                <a:latin typeface="宋体" panose="02010600030101010101" pitchFamily="2" charset="-122"/>
                <a:ea typeface="宋体" panose="02010600030101010101" pitchFamily="2" charset="-122"/>
                <a:cs typeface="Consolas" panose="020B0609020204030204" pitchFamily="49" charset="0"/>
              </a:rPr>
              <a:t>所谓的最优子结构，是指一个问题的解，可以由他的子问题的解来确定，而要想达到当前状态的最优解，则子问题的解也应该是最优的，即全局最优解包含局部最优解</a:t>
            </a:r>
            <a:endParaRPr lang="en-US" altLang="zh-CN" sz="2800" b="1" dirty="0">
              <a:latin typeface="宋体" panose="02010600030101010101" pitchFamily="2" charset="-122"/>
              <a:ea typeface="宋体" panose="02010600030101010101" pitchFamily="2" charset="-122"/>
              <a:cs typeface="Consolas" panose="020B0609020204030204" pitchFamily="49" charset="0"/>
            </a:endParaRPr>
          </a:p>
        </p:txBody>
      </p:sp>
      <p:sp>
        <p:nvSpPr>
          <p:cNvPr id="6" name="文本框 5"/>
          <p:cNvSpPr txBox="1"/>
          <p:nvPr/>
        </p:nvSpPr>
        <p:spPr>
          <a:xfrm>
            <a:off x="1764710" y="999424"/>
            <a:ext cx="4788490" cy="553998"/>
          </a:xfrm>
          <a:prstGeom prst="rect">
            <a:avLst/>
          </a:prstGeom>
          <a:noFill/>
        </p:spPr>
        <p:txBody>
          <a:bodyPr wrap="none" rtlCol="0">
            <a:spAutoFit/>
          </a:bodyPr>
          <a:lstStyle/>
          <a:p>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t>
            </a:r>
            <a:r>
              <a:rPr lang="en-US" altLang="zh-CN" dirty="0" err="1" smtClean="0"/>
              <a:t>A</a:t>
            </a:r>
            <a:r>
              <a:rPr lang="en-US" altLang="zh-CN" baseline="-25000" dirty="0" err="1" smtClean="0"/>
              <a:t>k</a:t>
            </a:r>
            <a:r>
              <a:rPr lang="en-US" altLang="zh-CN" dirty="0" smtClean="0"/>
              <a:t>)</a:t>
            </a:r>
            <a:r>
              <a:rPr lang="en-US" altLang="zh-CN" dirty="0"/>
              <a:t> (</a:t>
            </a:r>
            <a:r>
              <a:rPr lang="en-US" altLang="zh-CN" dirty="0" smtClean="0"/>
              <a:t>A</a:t>
            </a:r>
            <a:r>
              <a:rPr lang="en-US" altLang="zh-CN" baseline="-25000" dirty="0" smtClean="0"/>
              <a:t>k+1</a:t>
            </a:r>
            <a:r>
              <a:rPr lang="en-US" altLang="zh-CN" dirty="0" smtClean="0"/>
              <a:t>……A</a:t>
            </a:r>
            <a:r>
              <a:rPr lang="en-US" altLang="zh-CN" baseline="-25000" dirty="0" smtClean="0"/>
              <a:t>n</a:t>
            </a:r>
            <a:r>
              <a:rPr lang="en-US" altLang="zh-CN"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D3DA08FB-B23C-4EFA-A17D-5F0DDFD230FA}" type="slidenum">
              <a:rPr lang="en-US" altLang="zh-CN">
                <a:latin typeface="Times New Roman" panose="02020603050405020304" pitchFamily="18" charset="0"/>
                <a:cs typeface="Times New Roman" panose="02020603050405020304" pitchFamily="18" charset="0"/>
              </a:rPr>
              <a:t>19</a:t>
            </a:fld>
            <a:endParaRPr lang="en-US" altLang="zh-CN">
              <a:latin typeface="Times New Roman" panose="02020603050405020304" pitchFamily="18" charset="0"/>
              <a:cs typeface="Times New Roman" panose="02020603050405020304" pitchFamily="18" charset="0"/>
            </a:endParaRPr>
          </a:p>
        </p:txBody>
      </p:sp>
      <p:sp>
        <p:nvSpPr>
          <p:cNvPr id="293890" name="Rectangle 2"/>
          <p:cNvSpPr>
            <a:spLocks noChangeArrowheads="1"/>
          </p:cNvSpPr>
          <p:nvPr/>
        </p:nvSpPr>
        <p:spPr bwMode="auto">
          <a:xfrm>
            <a:off x="2051050" y="333375"/>
            <a:ext cx="4144963" cy="769938"/>
          </a:xfrm>
          <a:prstGeom prst="rect">
            <a:avLst/>
          </a:prstGeom>
          <a:noFill/>
          <a:ln w="9525">
            <a:noFill/>
            <a:miter lim="800000"/>
          </a:ln>
          <a:effectLst/>
        </p:spPr>
        <p:txBody>
          <a:bodyPr anchor="b"/>
          <a:lstStyle/>
          <a:p>
            <a:pPr>
              <a:spcBef>
                <a:spcPct val="0"/>
              </a:spcBef>
              <a:buClrTx/>
              <a:buSzTx/>
              <a:buFontTx/>
              <a:buNone/>
              <a:defRPr/>
            </a:pPr>
            <a:r>
              <a:rPr lang="zh-CN" altLang="en-US" sz="38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建立递归关系</a:t>
            </a:r>
            <a:endParaRPr lang="ja-JP" altLang="en-US" sz="38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5130" name="Rectangle 3"/>
          <p:cNvSpPr>
            <a:spLocks noChangeArrowheads="1"/>
          </p:cNvSpPr>
          <p:nvPr/>
        </p:nvSpPr>
        <p:spPr bwMode="auto">
          <a:xfrm>
            <a:off x="473075" y="1062038"/>
            <a:ext cx="7772400" cy="4238625"/>
          </a:xfrm>
          <a:prstGeom prst="rect">
            <a:avLst/>
          </a:prstGeom>
          <a:noFill/>
          <a:ln w="9525">
            <a:noFill/>
            <a:miter lim="800000"/>
          </a:ln>
        </p:spPr>
        <p:txBody>
          <a:bodyPr/>
          <a:lstStyle/>
          <a:p>
            <a:pPr marL="342900" indent="-342900">
              <a:buClr>
                <a:schemeClr val="accent2"/>
              </a:buClr>
              <a:buSzPct val="50000"/>
              <a:defRPr/>
            </a:pPr>
            <a:r>
              <a:rPr lang="zh-CN" altLang="en-US" sz="2100" dirty="0">
                <a:solidFill>
                  <a:schemeClr val="tx1"/>
                </a:solidFill>
                <a:latin typeface="Times New Roman" panose="02020603050405020304" pitchFamily="18" charset="0"/>
                <a:ea typeface="+mn-ea"/>
                <a:cs typeface="Times New Roman" panose="02020603050405020304" pitchFamily="18" charset="0"/>
              </a:rPr>
              <a:t>设计算</a:t>
            </a:r>
            <a:r>
              <a:rPr lang="en-US" altLang="zh-CN" sz="2100" dirty="0">
                <a:solidFill>
                  <a:schemeClr val="tx1"/>
                </a:solidFill>
                <a:latin typeface="Times New Roman" panose="02020603050405020304" pitchFamily="18" charset="0"/>
                <a:ea typeface="+mn-ea"/>
                <a:cs typeface="Times New Roman" panose="02020603050405020304" pitchFamily="18" charset="0"/>
              </a:rPr>
              <a:t>A[i:j]</a:t>
            </a:r>
            <a:r>
              <a:rPr lang="zh-CN" altLang="en-US" sz="2100" dirty="0">
                <a:solidFill>
                  <a:schemeClr val="tx1"/>
                </a:solidFill>
                <a:latin typeface="Times New Roman" panose="02020603050405020304" pitchFamily="18" charset="0"/>
                <a:ea typeface="+mn-ea"/>
                <a:cs typeface="Times New Roman" panose="02020603050405020304" pitchFamily="18" charset="0"/>
              </a:rPr>
              <a:t>，</a:t>
            </a:r>
            <a:r>
              <a:rPr lang="en-US" altLang="zh-CN" sz="2100" dirty="0">
                <a:solidFill>
                  <a:schemeClr val="tx1"/>
                </a:solidFill>
                <a:latin typeface="Times New Roman" panose="02020603050405020304" pitchFamily="18" charset="0"/>
                <a:ea typeface="+mn-ea"/>
                <a:cs typeface="Times New Roman" panose="02020603050405020304" pitchFamily="18" charset="0"/>
              </a:rPr>
              <a:t>1≤i≤j≤n</a:t>
            </a:r>
            <a:r>
              <a:rPr lang="zh-CN" altLang="en-US" sz="2100" dirty="0">
                <a:solidFill>
                  <a:schemeClr val="tx1"/>
                </a:solidFill>
                <a:latin typeface="Times New Roman" panose="02020603050405020304" pitchFamily="18" charset="0"/>
                <a:ea typeface="+mn-ea"/>
                <a:cs typeface="Times New Roman" panose="02020603050405020304" pitchFamily="18" charset="0"/>
              </a:rPr>
              <a:t>，所需要的最少数乘次数</a:t>
            </a:r>
            <a:r>
              <a:rPr lang="en-US" altLang="zh-CN" sz="2100" dirty="0">
                <a:solidFill>
                  <a:schemeClr val="tx1"/>
                </a:solidFill>
                <a:latin typeface="Times New Roman" panose="02020603050405020304" pitchFamily="18" charset="0"/>
                <a:ea typeface="+mn-ea"/>
                <a:cs typeface="Times New Roman" panose="02020603050405020304" pitchFamily="18" charset="0"/>
              </a:rPr>
              <a:t>m[</a:t>
            </a:r>
            <a:r>
              <a:rPr lang="en-US" altLang="zh-CN" sz="2100" dirty="0" err="1">
                <a:solidFill>
                  <a:schemeClr val="tx1"/>
                </a:solidFill>
                <a:latin typeface="Times New Roman" panose="02020603050405020304" pitchFamily="18" charset="0"/>
                <a:ea typeface="+mn-ea"/>
                <a:cs typeface="Times New Roman" panose="02020603050405020304" pitchFamily="18" charset="0"/>
              </a:rPr>
              <a:t>i,j</a:t>
            </a:r>
            <a:r>
              <a:rPr lang="en-US" altLang="zh-CN" sz="2100" dirty="0">
                <a:solidFill>
                  <a:schemeClr val="tx1"/>
                </a:solidFill>
                <a:latin typeface="Times New Roman" panose="02020603050405020304" pitchFamily="18" charset="0"/>
                <a:ea typeface="+mn-ea"/>
                <a:cs typeface="Times New Roman" panose="02020603050405020304" pitchFamily="18" charset="0"/>
              </a:rPr>
              <a:t>]</a:t>
            </a:r>
            <a:r>
              <a:rPr lang="zh-CN" altLang="en-US" sz="2100" dirty="0">
                <a:solidFill>
                  <a:schemeClr val="tx1"/>
                </a:solidFill>
                <a:latin typeface="Times New Roman" panose="02020603050405020304" pitchFamily="18" charset="0"/>
                <a:ea typeface="+mn-ea"/>
                <a:cs typeface="Times New Roman" panose="02020603050405020304" pitchFamily="18" charset="0"/>
              </a:rPr>
              <a:t>，则原问题的最优值为</a:t>
            </a:r>
            <a:r>
              <a:rPr lang="en-US" altLang="zh-CN" sz="2100" dirty="0">
                <a:solidFill>
                  <a:schemeClr val="tx1"/>
                </a:solidFill>
                <a:latin typeface="Times New Roman" panose="02020603050405020304" pitchFamily="18" charset="0"/>
                <a:ea typeface="+mn-ea"/>
                <a:cs typeface="Times New Roman" panose="02020603050405020304" pitchFamily="18" charset="0"/>
              </a:rPr>
              <a:t>m[1,n</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100" dirty="0" smtClean="0">
                <a:solidFill>
                  <a:schemeClr val="tx1"/>
                </a:solidFill>
                <a:latin typeface="Times New Roman" panose="02020603050405020304" pitchFamily="18" charset="0"/>
                <a:ea typeface="+mn-ea"/>
                <a:cs typeface="Times New Roman" panose="02020603050405020304" pitchFamily="18" charset="0"/>
              </a:rPr>
              <a:t>。用表</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s[</a:t>
            </a:r>
            <a:r>
              <a:rPr lang="en-US" altLang="zh-CN" sz="2100" dirty="0" err="1" smtClean="0">
                <a:solidFill>
                  <a:schemeClr val="tx1"/>
                </a:solidFill>
                <a:latin typeface="Times New Roman" panose="02020603050405020304" pitchFamily="18" charset="0"/>
                <a:ea typeface="+mn-ea"/>
                <a:cs typeface="Times New Roman" panose="02020603050405020304" pitchFamily="18" charset="0"/>
              </a:rPr>
              <a:t>i,j</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100" dirty="0" smtClean="0">
                <a:solidFill>
                  <a:schemeClr val="tx1"/>
                </a:solidFill>
                <a:latin typeface="Times New Roman" panose="02020603050405020304" pitchFamily="18" charset="0"/>
                <a:ea typeface="+mn-ea"/>
                <a:cs typeface="Times New Roman" panose="02020603050405020304" pitchFamily="18" charset="0"/>
              </a:rPr>
              <a:t>记录</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m[</a:t>
            </a:r>
            <a:r>
              <a:rPr lang="en-US" altLang="zh-CN" sz="2100" dirty="0" err="1" smtClean="0">
                <a:solidFill>
                  <a:schemeClr val="tx1"/>
                </a:solidFill>
                <a:latin typeface="Times New Roman" panose="02020603050405020304" pitchFamily="18" charset="0"/>
                <a:ea typeface="+mn-ea"/>
                <a:cs typeface="Times New Roman" panose="02020603050405020304" pitchFamily="18" charset="0"/>
              </a:rPr>
              <a:t>i,j</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2100" dirty="0" smtClean="0">
                <a:solidFill>
                  <a:schemeClr val="tx1"/>
                </a:solidFill>
                <a:latin typeface="Times New Roman" panose="02020603050405020304" pitchFamily="18" charset="0"/>
                <a:ea typeface="+mn-ea"/>
                <a:cs typeface="Times New Roman" panose="02020603050405020304" pitchFamily="18" charset="0"/>
              </a:rPr>
              <a:t>对应的分割点</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k        </a:t>
            </a:r>
          </a:p>
          <a:p>
            <a:pPr marL="342900" indent="-342900">
              <a:buClr>
                <a:schemeClr val="accent2"/>
              </a:buClr>
              <a:buSzPct val="50000"/>
              <a:defRPr/>
            </a:pPr>
            <a:r>
              <a:rPr lang="zh-CN" altLang="en-US" sz="2100" dirty="0" smtClean="0">
                <a:solidFill>
                  <a:schemeClr val="tx1"/>
                </a:solidFill>
                <a:latin typeface="Times New Roman" panose="02020603050405020304" pitchFamily="18" charset="0"/>
                <a:ea typeface="+mn-ea"/>
                <a:cs typeface="Times New Roman" panose="02020603050405020304" pitchFamily="18" charset="0"/>
              </a:rPr>
              <a:t>假设</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A</a:t>
            </a:r>
            <a:r>
              <a:rPr lang="en-US" altLang="zh-CN" sz="2100" baseline="-25000" dirty="0" smtClean="0">
                <a:solidFill>
                  <a:schemeClr val="tx1"/>
                </a:solidFill>
                <a:latin typeface="Times New Roman" panose="02020603050405020304" pitchFamily="18" charset="0"/>
                <a:ea typeface="+mn-ea"/>
                <a:cs typeface="Times New Roman" panose="02020603050405020304" pitchFamily="18" charset="0"/>
              </a:rPr>
              <a:t>i</a:t>
            </a:r>
            <a:r>
              <a:rPr lang="zh-CN" altLang="en-US" sz="2100" dirty="0" smtClean="0">
                <a:solidFill>
                  <a:schemeClr val="tx1"/>
                </a:solidFill>
                <a:latin typeface="Times New Roman" panose="02020603050405020304" pitchFamily="18" charset="0"/>
                <a:ea typeface="+mn-ea"/>
                <a:cs typeface="Times New Roman" panose="02020603050405020304" pitchFamily="18" charset="0"/>
              </a:rPr>
              <a:t>的维数为</a:t>
            </a:r>
            <a:endParaRPr lang="en-US" altLang="zh-CN" sz="21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r>
              <a:rPr lang="zh-CN" altLang="en-US" sz="2100" dirty="0">
                <a:solidFill>
                  <a:schemeClr val="tx1"/>
                </a:solidFill>
                <a:latin typeface="Times New Roman" panose="02020603050405020304" pitchFamily="18" charset="0"/>
                <a:ea typeface="+mn-ea"/>
                <a:cs typeface="Times New Roman" panose="02020603050405020304" pitchFamily="18" charset="0"/>
              </a:rPr>
              <a:t>当</a:t>
            </a:r>
            <a:r>
              <a:rPr lang="en-US" altLang="zh-CN" sz="2100" dirty="0" err="1">
                <a:solidFill>
                  <a:schemeClr val="tx1"/>
                </a:solidFill>
                <a:latin typeface="Times New Roman" panose="02020603050405020304" pitchFamily="18" charset="0"/>
                <a:ea typeface="+mn-ea"/>
                <a:cs typeface="Times New Roman" panose="02020603050405020304" pitchFamily="18" charset="0"/>
              </a:rPr>
              <a:t>i</a:t>
            </a:r>
            <a:r>
              <a:rPr lang="en-US" altLang="zh-CN" sz="2100" dirty="0">
                <a:solidFill>
                  <a:schemeClr val="tx1"/>
                </a:solidFill>
                <a:latin typeface="Times New Roman" panose="02020603050405020304" pitchFamily="18" charset="0"/>
                <a:ea typeface="+mn-ea"/>
                <a:cs typeface="Times New Roman" panose="02020603050405020304" pitchFamily="18" charset="0"/>
              </a:rPr>
              <a:t>=j</a:t>
            </a:r>
            <a:r>
              <a:rPr lang="zh-CN" altLang="en-US" sz="2100" dirty="0">
                <a:solidFill>
                  <a:schemeClr val="tx1"/>
                </a:solidFill>
                <a:latin typeface="Times New Roman" panose="02020603050405020304" pitchFamily="18" charset="0"/>
                <a:ea typeface="+mn-ea"/>
                <a:cs typeface="Times New Roman" panose="02020603050405020304" pitchFamily="18" charset="0"/>
              </a:rPr>
              <a:t>时，</a:t>
            </a:r>
            <a:r>
              <a:rPr lang="en-US" altLang="zh-CN" sz="2100" dirty="0">
                <a:solidFill>
                  <a:schemeClr val="tx1"/>
                </a:solidFill>
                <a:latin typeface="Times New Roman" panose="02020603050405020304" pitchFamily="18" charset="0"/>
                <a:ea typeface="+mn-ea"/>
                <a:cs typeface="Times New Roman" panose="02020603050405020304" pitchFamily="18" charset="0"/>
              </a:rPr>
              <a:t>A[i:j]=</a:t>
            </a:r>
            <a:r>
              <a:rPr lang="en-US" altLang="zh-CN" sz="2100" dirty="0" smtClean="0">
                <a:solidFill>
                  <a:schemeClr val="tx1"/>
                </a:solidFill>
                <a:latin typeface="Times New Roman" panose="02020603050405020304" pitchFamily="18" charset="0"/>
                <a:ea typeface="+mn-ea"/>
                <a:cs typeface="Times New Roman" panose="02020603050405020304" pitchFamily="18" charset="0"/>
              </a:rPr>
              <a:t>A</a:t>
            </a:r>
            <a:r>
              <a:rPr lang="en-US" altLang="zh-CN" sz="2100" baseline="-25000" dirty="0" smtClean="0">
                <a:solidFill>
                  <a:schemeClr val="tx1"/>
                </a:solidFill>
                <a:latin typeface="Times New Roman" panose="02020603050405020304" pitchFamily="18" charset="0"/>
                <a:ea typeface="+mn-ea"/>
                <a:cs typeface="Times New Roman" panose="02020603050405020304" pitchFamily="18" charset="0"/>
              </a:rPr>
              <a:t>i</a:t>
            </a:r>
            <a:r>
              <a:rPr lang="zh-CN" altLang="en-US" sz="2100" dirty="0" smtClean="0">
                <a:solidFill>
                  <a:schemeClr val="tx1"/>
                </a:solidFill>
                <a:latin typeface="Times New Roman" panose="02020603050405020304" pitchFamily="18" charset="0"/>
                <a:ea typeface="+mn-ea"/>
                <a:cs typeface="Times New Roman" panose="02020603050405020304" pitchFamily="18" charset="0"/>
              </a:rPr>
              <a:t>，不需要数乘，因此</a:t>
            </a:r>
            <a:r>
              <a:rPr lang="zh-CN" altLang="en-US" sz="2100" dirty="0">
                <a:solidFill>
                  <a:schemeClr val="tx1"/>
                </a:solidFill>
                <a:latin typeface="Times New Roman" panose="02020603050405020304" pitchFamily="18" charset="0"/>
                <a:ea typeface="+mn-ea"/>
                <a:cs typeface="Times New Roman" panose="02020603050405020304" pitchFamily="18" charset="0"/>
              </a:rPr>
              <a:t>，</a:t>
            </a:r>
            <a:r>
              <a:rPr lang="en-US" altLang="zh-CN" sz="2100" dirty="0">
                <a:solidFill>
                  <a:schemeClr val="tx1"/>
                </a:solidFill>
                <a:latin typeface="Times New Roman" panose="02020603050405020304" pitchFamily="18" charset="0"/>
                <a:ea typeface="+mn-ea"/>
                <a:cs typeface="Times New Roman" panose="02020603050405020304" pitchFamily="18" charset="0"/>
              </a:rPr>
              <a:t>m[</a:t>
            </a:r>
            <a:r>
              <a:rPr lang="en-US" altLang="zh-CN" sz="2100" dirty="0" err="1">
                <a:solidFill>
                  <a:schemeClr val="tx1"/>
                </a:solidFill>
                <a:latin typeface="Times New Roman" panose="02020603050405020304" pitchFamily="18" charset="0"/>
                <a:ea typeface="+mn-ea"/>
                <a:cs typeface="Times New Roman" panose="02020603050405020304" pitchFamily="18" charset="0"/>
              </a:rPr>
              <a:t>i,i</a:t>
            </a:r>
            <a:r>
              <a:rPr lang="en-US" altLang="zh-CN" sz="2100" dirty="0">
                <a:solidFill>
                  <a:schemeClr val="tx1"/>
                </a:solidFill>
                <a:latin typeface="Times New Roman" panose="02020603050405020304" pitchFamily="18" charset="0"/>
                <a:ea typeface="+mn-ea"/>
                <a:cs typeface="Times New Roman" panose="02020603050405020304" pitchFamily="18" charset="0"/>
              </a:rPr>
              <a:t>]=0</a:t>
            </a:r>
            <a:r>
              <a:rPr lang="zh-CN" altLang="en-US" sz="2100" dirty="0">
                <a:solidFill>
                  <a:schemeClr val="tx1"/>
                </a:solidFill>
                <a:latin typeface="Times New Roman" panose="02020603050405020304" pitchFamily="18" charset="0"/>
                <a:ea typeface="+mn-ea"/>
                <a:cs typeface="Times New Roman" panose="02020603050405020304" pitchFamily="18" charset="0"/>
              </a:rPr>
              <a:t>，</a:t>
            </a:r>
            <a:r>
              <a:rPr lang="en-US" altLang="zh-CN" sz="2100" dirty="0" err="1">
                <a:solidFill>
                  <a:schemeClr val="tx1"/>
                </a:solidFill>
                <a:latin typeface="Times New Roman" panose="02020603050405020304" pitchFamily="18" charset="0"/>
                <a:ea typeface="+mn-ea"/>
                <a:cs typeface="Times New Roman" panose="02020603050405020304" pitchFamily="18" charset="0"/>
              </a:rPr>
              <a:t>i</a:t>
            </a:r>
            <a:r>
              <a:rPr lang="en-US" altLang="zh-CN" sz="2100" dirty="0">
                <a:solidFill>
                  <a:schemeClr val="tx1"/>
                </a:solidFill>
                <a:latin typeface="Times New Roman" panose="02020603050405020304" pitchFamily="18" charset="0"/>
                <a:ea typeface="+mn-ea"/>
                <a:cs typeface="Times New Roman" panose="02020603050405020304" pitchFamily="18" charset="0"/>
              </a:rPr>
              <a:t>=1,2,…,n</a:t>
            </a:r>
          </a:p>
          <a:p>
            <a:pPr marL="342900" indent="-342900">
              <a:buClr>
                <a:schemeClr val="accent2"/>
              </a:buClr>
              <a:buSzPct val="50000"/>
              <a:defRPr/>
            </a:pPr>
            <a:r>
              <a:rPr lang="zh-CN" altLang="en-US" sz="2100" dirty="0">
                <a:solidFill>
                  <a:schemeClr val="tx1"/>
                </a:solidFill>
                <a:latin typeface="Times New Roman" panose="02020603050405020304" pitchFamily="18" charset="0"/>
                <a:ea typeface="+mn-ea"/>
                <a:cs typeface="Times New Roman" panose="02020603050405020304" pitchFamily="18" charset="0"/>
              </a:rPr>
              <a:t>当</a:t>
            </a:r>
            <a:r>
              <a:rPr lang="en-US" altLang="zh-CN" sz="2100" dirty="0" err="1">
                <a:solidFill>
                  <a:schemeClr val="tx1"/>
                </a:solidFill>
                <a:latin typeface="Times New Roman" panose="02020603050405020304" pitchFamily="18" charset="0"/>
                <a:ea typeface="+mn-ea"/>
                <a:cs typeface="Times New Roman" panose="02020603050405020304" pitchFamily="18" charset="0"/>
              </a:rPr>
              <a:t>i</a:t>
            </a:r>
            <a:r>
              <a:rPr lang="en-US" altLang="zh-CN" sz="2100" dirty="0">
                <a:solidFill>
                  <a:schemeClr val="tx1"/>
                </a:solidFill>
                <a:latin typeface="Times New Roman" panose="02020603050405020304" pitchFamily="18" charset="0"/>
                <a:ea typeface="+mn-ea"/>
                <a:cs typeface="Times New Roman" panose="02020603050405020304" pitchFamily="18" charset="0"/>
              </a:rPr>
              <a:t>&lt;j</a:t>
            </a:r>
            <a:r>
              <a:rPr lang="zh-CN" altLang="en-US" sz="2100" dirty="0">
                <a:solidFill>
                  <a:schemeClr val="tx1"/>
                </a:solidFill>
                <a:latin typeface="Times New Roman" panose="02020603050405020304" pitchFamily="18" charset="0"/>
                <a:ea typeface="+mn-ea"/>
                <a:cs typeface="Times New Roman" panose="02020603050405020304" pitchFamily="18" charset="0"/>
              </a:rPr>
              <a:t>时，</a:t>
            </a:r>
          </a:p>
          <a:p>
            <a:pPr marL="342900" indent="-342900">
              <a:buClr>
                <a:schemeClr val="accent2"/>
              </a:buClr>
              <a:buSzPct val="50000"/>
              <a:defRPr/>
            </a:pPr>
            <a:endParaRPr lang="zh-CN" altLang="en-US" sz="21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endParaRPr lang="zh-CN" altLang="en-US" sz="21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endParaRPr lang="zh-CN" altLang="en-US" sz="2100" dirty="0">
              <a:solidFill>
                <a:schemeClr val="tx1"/>
              </a:solidFill>
              <a:latin typeface="Times New Roman" panose="02020603050405020304" pitchFamily="18" charset="0"/>
              <a:ea typeface="+mn-ea"/>
              <a:cs typeface="Times New Roman" panose="02020603050405020304" pitchFamily="18" charset="0"/>
            </a:endParaRPr>
          </a:p>
          <a:p>
            <a:pPr>
              <a:buClr>
                <a:schemeClr val="accent2"/>
              </a:buClr>
              <a:buSzPct val="50000"/>
              <a:buNone/>
              <a:defRPr/>
            </a:pPr>
            <a:endParaRPr lang="en-US" altLang="zh-CN" sz="21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endParaRPr lang="en-US" altLang="zh-CN" sz="2100" dirty="0" smtClean="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r>
              <a:rPr lang="zh-CN" altLang="en-US" sz="2100" dirty="0" smtClean="0">
                <a:solidFill>
                  <a:schemeClr val="tx1"/>
                </a:solidFill>
                <a:latin typeface="Times New Roman" panose="02020603050405020304" pitchFamily="18" charset="0"/>
                <a:ea typeface="+mn-ea"/>
                <a:cs typeface="Times New Roman" panose="02020603050405020304" pitchFamily="18" charset="0"/>
              </a:rPr>
              <a:t>可以</a:t>
            </a:r>
            <a:r>
              <a:rPr lang="zh-CN" altLang="en-US" sz="2100" dirty="0">
                <a:solidFill>
                  <a:schemeClr val="tx1"/>
                </a:solidFill>
                <a:latin typeface="Times New Roman" panose="02020603050405020304" pitchFamily="18" charset="0"/>
                <a:ea typeface="+mn-ea"/>
                <a:cs typeface="Times New Roman" panose="02020603050405020304" pitchFamily="18" charset="0"/>
              </a:rPr>
              <a:t>递归地定义</a:t>
            </a:r>
            <a:r>
              <a:rPr lang="en-US" altLang="zh-CN" sz="2100" dirty="0">
                <a:solidFill>
                  <a:schemeClr val="tx1"/>
                </a:solidFill>
                <a:latin typeface="Times New Roman" panose="02020603050405020304" pitchFamily="18" charset="0"/>
                <a:ea typeface="+mn-ea"/>
                <a:cs typeface="Times New Roman" panose="02020603050405020304" pitchFamily="18" charset="0"/>
              </a:rPr>
              <a:t>m[</a:t>
            </a:r>
            <a:r>
              <a:rPr lang="en-US" altLang="zh-CN" sz="2100" dirty="0" err="1">
                <a:solidFill>
                  <a:schemeClr val="tx1"/>
                </a:solidFill>
                <a:latin typeface="Times New Roman" panose="02020603050405020304" pitchFamily="18" charset="0"/>
                <a:ea typeface="+mn-ea"/>
                <a:cs typeface="Times New Roman" panose="02020603050405020304" pitchFamily="18" charset="0"/>
              </a:rPr>
              <a:t>i,j</a:t>
            </a:r>
            <a:r>
              <a:rPr lang="en-US" altLang="zh-CN" sz="2100" dirty="0">
                <a:solidFill>
                  <a:schemeClr val="tx1"/>
                </a:solidFill>
                <a:latin typeface="Times New Roman" panose="02020603050405020304" pitchFamily="18" charset="0"/>
                <a:ea typeface="+mn-ea"/>
                <a:cs typeface="Times New Roman" panose="02020603050405020304" pitchFamily="18" charset="0"/>
              </a:rPr>
              <a:t>]</a:t>
            </a:r>
            <a:r>
              <a:rPr lang="zh-CN" altLang="en-US" sz="2100" dirty="0">
                <a:solidFill>
                  <a:schemeClr val="tx1"/>
                </a:solidFill>
                <a:latin typeface="Times New Roman" panose="02020603050405020304" pitchFamily="18" charset="0"/>
                <a:ea typeface="+mn-ea"/>
                <a:cs typeface="Times New Roman" panose="02020603050405020304" pitchFamily="18" charset="0"/>
              </a:rPr>
              <a:t>为：</a:t>
            </a:r>
          </a:p>
          <a:p>
            <a:pPr marL="342900" indent="-342900">
              <a:buClr>
                <a:schemeClr val="accent2"/>
              </a:buClr>
              <a:buSzPct val="50000"/>
              <a:defRPr/>
            </a:pPr>
            <a:endParaRPr lang="ja-JP" altLang="en-US" sz="21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16389" name="Object 4"/>
          <p:cNvGraphicFramePr>
            <a:graphicFrameLocks noChangeAspect="1"/>
          </p:cNvGraphicFramePr>
          <p:nvPr/>
        </p:nvGraphicFramePr>
        <p:xfrm>
          <a:off x="1431925" y="2800350"/>
          <a:ext cx="5008563" cy="517525"/>
        </p:xfrm>
        <a:graphic>
          <a:graphicData uri="http://schemas.openxmlformats.org/presentationml/2006/ole">
            <mc:AlternateContent xmlns:mc="http://schemas.openxmlformats.org/markup-compatibility/2006">
              <mc:Choice xmlns:v="urn:schemas-microsoft-com:vml" Requires="v">
                <p:oleObj spid="_x0000_s16884" name="数式" r:id="rId4" imgW="2336800" imgH="241300" progId="Equation.3">
                  <p:embed/>
                </p:oleObj>
              </mc:Choice>
              <mc:Fallback>
                <p:oleObj name="数式" r:id="rId4" imgW="2336800" imgH="2413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1925" y="2800350"/>
                        <a:ext cx="50085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9"/>
          <p:cNvGraphicFramePr>
            <a:graphicFrameLocks noChangeAspect="1"/>
          </p:cNvGraphicFramePr>
          <p:nvPr>
            <p:extLst>
              <p:ext uri="{D42A27DB-BD31-4B8C-83A1-F6EECF244321}">
                <p14:modId xmlns:p14="http://schemas.microsoft.com/office/powerpoint/2010/main" val="1290857497"/>
              </p:ext>
            </p:extLst>
          </p:nvPr>
        </p:nvGraphicFramePr>
        <p:xfrm>
          <a:off x="930275" y="5300663"/>
          <a:ext cx="6858000" cy="1144587"/>
        </p:xfrm>
        <a:graphic>
          <a:graphicData uri="http://schemas.openxmlformats.org/presentationml/2006/ole">
            <mc:AlternateContent xmlns:mc="http://schemas.openxmlformats.org/markup-compatibility/2006">
              <mc:Choice xmlns:v="urn:schemas-microsoft-com:vml" Requires="v">
                <p:oleObj spid="_x0000_s16885" name="数式" r:id="rId6" imgW="3200400" imgH="533400" progId="Equation.3">
                  <p:embed/>
                </p:oleObj>
              </mc:Choice>
              <mc:Fallback>
                <p:oleObj name="数式" r:id="rId6" imgW="3200400" imgH="533400" progId="Equation.3">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275" y="5300663"/>
                        <a:ext cx="6858000"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8"/>
          <p:cNvGraphicFramePr>
            <a:graphicFrameLocks noChangeAspect="1"/>
          </p:cNvGraphicFramePr>
          <p:nvPr/>
        </p:nvGraphicFramePr>
        <p:xfrm>
          <a:off x="2699792" y="1740463"/>
          <a:ext cx="962898" cy="422736"/>
        </p:xfrm>
        <a:graphic>
          <a:graphicData uri="http://schemas.openxmlformats.org/presentationml/2006/ole">
            <mc:AlternateContent xmlns:mc="http://schemas.openxmlformats.org/markup-compatibility/2006">
              <mc:Choice xmlns:v="urn:schemas-microsoft-com:vml" Requires="v">
                <p:oleObj spid="_x0000_s16886" name="数式" r:id="rId8" imgW="520700" imgH="228600" progId="Equation.3">
                  <p:embed/>
                </p:oleObj>
              </mc:Choice>
              <mc:Fallback>
                <p:oleObj name="数式" r:id="rId8" imgW="520700" imgH="228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2" y="1740463"/>
                        <a:ext cx="962898" cy="422736"/>
                      </a:xfrm>
                      <a:prstGeom prst="rect">
                        <a:avLst/>
                      </a:prstGeom>
                      <a:noFill/>
                    </p:spPr>
                  </p:pic>
                </p:oleObj>
              </mc:Fallback>
            </mc:AlternateContent>
          </a:graphicData>
        </a:graphic>
      </p:graphicFrame>
      <p:sp>
        <p:nvSpPr>
          <p:cNvPr id="2" name="文本框 1"/>
          <p:cNvSpPr txBox="1"/>
          <p:nvPr/>
        </p:nvSpPr>
        <p:spPr>
          <a:xfrm>
            <a:off x="611560" y="3610525"/>
            <a:ext cx="8208912" cy="830997"/>
          </a:xfrm>
          <a:prstGeom prst="rect">
            <a:avLst/>
          </a:prstGeom>
          <a:noFill/>
        </p:spPr>
        <p:txBody>
          <a:bodyPr wrap="square" rtlCol="0">
            <a:spAutoFit/>
          </a:bodyPr>
          <a:lstStyle/>
          <a:p>
            <a:r>
              <a:rPr lang="zh-CN" altLang="en-US" sz="2400" dirty="0" smtClean="0"/>
              <a:t>新构成的两个子矩阵的大小分别为</a:t>
            </a:r>
            <a:r>
              <a:rPr lang="en-US" altLang="zh-CN" sz="2400" dirty="0" smtClean="0"/>
              <a:t>p</a:t>
            </a:r>
            <a:r>
              <a:rPr lang="en-US" altLang="zh-CN" sz="2400" baseline="-25000" dirty="0" smtClean="0"/>
              <a:t>i-1*</a:t>
            </a:r>
            <a:r>
              <a:rPr lang="en-US" altLang="zh-CN" sz="2400" dirty="0" err="1" smtClean="0"/>
              <a:t>p</a:t>
            </a:r>
            <a:r>
              <a:rPr lang="en-US" altLang="zh-CN" sz="2400" baseline="-25000" dirty="0" err="1" smtClean="0"/>
              <a:t>k</a:t>
            </a:r>
            <a:r>
              <a:rPr lang="zh-CN" altLang="en-US" sz="2400" dirty="0" smtClean="0"/>
              <a:t>和</a:t>
            </a:r>
            <a:r>
              <a:rPr lang="en-US" altLang="zh-CN" sz="2400" dirty="0" err="1" smtClean="0"/>
              <a:t>p</a:t>
            </a:r>
            <a:r>
              <a:rPr lang="en-US" altLang="zh-CN" sz="2400" baseline="-25000" dirty="0" err="1" smtClean="0"/>
              <a:t>k</a:t>
            </a:r>
            <a:r>
              <a:rPr lang="en-US" altLang="zh-CN" sz="2400" baseline="-25000" dirty="0" smtClean="0"/>
              <a:t>*</a:t>
            </a:r>
            <a:r>
              <a:rPr lang="en-US" altLang="zh-CN" sz="2400" dirty="0" err="1" smtClean="0"/>
              <a:t>p</a:t>
            </a:r>
            <a:r>
              <a:rPr lang="en-US" altLang="zh-CN" sz="2400" baseline="-25000" dirty="0" err="1" smtClean="0"/>
              <a:t>j</a:t>
            </a:r>
            <a:r>
              <a:rPr lang="zh-CN" altLang="en-US" sz="2400" dirty="0" smtClean="0"/>
              <a:t>，这两个矩阵相乘，需要的数乘次数为</a:t>
            </a:r>
            <a:r>
              <a:rPr lang="en-US" altLang="zh-CN" sz="2400" dirty="0" smtClean="0"/>
              <a:t>p</a:t>
            </a:r>
            <a:r>
              <a:rPr lang="en-US" altLang="zh-CN" sz="2400" baseline="-25000" dirty="0" smtClean="0"/>
              <a:t>i-1</a:t>
            </a:r>
            <a:r>
              <a:rPr lang="en-US" altLang="zh-CN" sz="2400" dirty="0" smtClean="0"/>
              <a:t>p</a:t>
            </a:r>
            <a:r>
              <a:rPr lang="en-US" altLang="zh-CN" sz="2400" baseline="-25000" dirty="0" smtClean="0"/>
              <a:t>k</a:t>
            </a:r>
            <a:r>
              <a:rPr lang="en-US" altLang="zh-CN" sz="2400" dirty="0" smtClean="0"/>
              <a:t>p</a:t>
            </a:r>
            <a:r>
              <a:rPr lang="en-US" altLang="zh-CN" sz="2400" baseline="-25000" dirty="0" smtClean="0"/>
              <a:t>j</a:t>
            </a:r>
          </a:p>
        </p:txBody>
      </p:sp>
      <p:cxnSp>
        <p:nvCxnSpPr>
          <p:cNvPr id="4" name="直接箭头连接符 3"/>
          <p:cNvCxnSpPr/>
          <p:nvPr/>
        </p:nvCxnSpPr>
        <p:spPr bwMode="auto">
          <a:xfrm flipH="1">
            <a:off x="5508104" y="3181350"/>
            <a:ext cx="288032" cy="46367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D75883CB-3BE9-4ECA-90B4-65C5BE141A00}" type="slidenum">
              <a:rPr lang="en-US" altLang="zh-CN"/>
              <a:t>2</a:t>
            </a:fld>
            <a:endParaRPr lang="en-US" altLang="zh-CN"/>
          </a:p>
        </p:txBody>
      </p:sp>
      <p:sp>
        <p:nvSpPr>
          <p:cNvPr id="4099" name="Rectangle 3"/>
          <p:cNvSpPr>
            <a:spLocks noGrp="1" noChangeArrowheads="1"/>
          </p:cNvSpPr>
          <p:nvPr>
            <p:ph type="body" idx="1"/>
          </p:nvPr>
        </p:nvSpPr>
        <p:spPr>
          <a:xfrm>
            <a:off x="398463" y="228600"/>
            <a:ext cx="8229600" cy="6072188"/>
          </a:xfrm>
        </p:spPr>
        <p:txBody>
          <a:bodyPr/>
          <a:lstStyle/>
          <a:p>
            <a:pPr hangingPunct="1">
              <a:lnSpc>
                <a:spcPct val="120000"/>
              </a:lnSpc>
              <a:buNone/>
            </a:pPr>
            <a:r>
              <a:rPr lang="zh-CN" altLang="en-US" sz="2800" b="1" dirty="0" smtClean="0">
                <a:solidFill>
                  <a:srgbClr val="3907F1"/>
                </a:solidFill>
              </a:rPr>
              <a:t>     学习要点</a:t>
            </a:r>
            <a:r>
              <a:rPr lang="en-US" altLang="zh-CN" sz="2800" b="1" dirty="0" smtClean="0">
                <a:solidFill>
                  <a:srgbClr val="3907F1"/>
                </a:solidFill>
              </a:rPr>
              <a:t>:</a:t>
            </a:r>
          </a:p>
          <a:p>
            <a:pPr eaLnBrk="1" hangingPunct="1">
              <a:lnSpc>
                <a:spcPct val="120000"/>
              </a:lnSpc>
              <a:buNone/>
            </a:pPr>
            <a:r>
              <a:rPr lang="zh-CN" altLang="en-US" sz="2800" b="1" dirty="0" smtClean="0"/>
              <a:t>理解动态规划算法的概念。</a:t>
            </a:r>
          </a:p>
          <a:p>
            <a:pPr eaLnBrk="1" hangingPunct="1">
              <a:lnSpc>
                <a:spcPct val="120000"/>
              </a:lnSpc>
              <a:buNone/>
            </a:pPr>
            <a:r>
              <a:rPr lang="zh-CN" altLang="en-US" sz="2800" b="1" dirty="0" smtClean="0"/>
              <a:t>掌握动态规划算法的基本要素</a:t>
            </a:r>
          </a:p>
          <a:p>
            <a:pPr eaLnBrk="1" hangingPunct="1">
              <a:lnSpc>
                <a:spcPct val="120000"/>
              </a:lnSpc>
              <a:buNone/>
            </a:pPr>
            <a:r>
              <a:rPr lang="zh-CN" altLang="en-US" sz="2800" b="1" dirty="0" smtClean="0"/>
              <a:t>（</a:t>
            </a:r>
            <a:r>
              <a:rPr lang="en-US" altLang="zh-CN" sz="2800" b="1" dirty="0" smtClean="0"/>
              <a:t>1</a:t>
            </a:r>
            <a:r>
              <a:rPr lang="zh-CN" altLang="en-US" sz="2800" b="1" dirty="0" smtClean="0"/>
              <a:t>）最优子结构性质</a:t>
            </a:r>
          </a:p>
          <a:p>
            <a:pPr eaLnBrk="1" hangingPunct="1">
              <a:lnSpc>
                <a:spcPct val="120000"/>
              </a:lnSpc>
              <a:buNone/>
            </a:pPr>
            <a:r>
              <a:rPr lang="zh-CN" altLang="en-US" sz="2800" b="1" dirty="0" smtClean="0"/>
              <a:t>（</a:t>
            </a:r>
            <a:r>
              <a:rPr lang="en-US" altLang="zh-CN" sz="2800" b="1" dirty="0" smtClean="0"/>
              <a:t>2</a:t>
            </a:r>
            <a:r>
              <a:rPr lang="zh-CN" altLang="en-US" sz="2800" b="1" dirty="0" smtClean="0"/>
              <a:t>）重叠子问题性质</a:t>
            </a:r>
            <a:endParaRPr lang="zh-CN" altLang="en-US" sz="2800" b="1" dirty="0" smtClean="0">
              <a:sym typeface="Symbol" panose="05050102010706020507" pitchFamily="18" charset="2"/>
            </a:endParaRPr>
          </a:p>
          <a:p>
            <a:pPr eaLnBrk="1" hangingPunct="1">
              <a:lnSpc>
                <a:spcPct val="120000"/>
              </a:lnSpc>
              <a:buNone/>
            </a:pPr>
            <a:r>
              <a:rPr lang="zh-CN" altLang="en-US" sz="2800" b="1" dirty="0" smtClean="0"/>
              <a:t>掌握设计动态规划算法的步骤。</a:t>
            </a:r>
          </a:p>
          <a:p>
            <a:pPr eaLnBrk="1" hangingPunct="1">
              <a:lnSpc>
                <a:spcPct val="120000"/>
              </a:lnSpc>
              <a:buNone/>
            </a:pPr>
            <a:r>
              <a:rPr lang="en-US" altLang="zh-CN" sz="2800" b="1" dirty="0" smtClean="0"/>
              <a:t>(1)</a:t>
            </a:r>
            <a:r>
              <a:rPr lang="zh-CN" altLang="en-US" sz="2800" b="1" dirty="0" smtClean="0"/>
              <a:t>找出最优解的性质，并刻划其结构特征。</a:t>
            </a:r>
          </a:p>
          <a:p>
            <a:pPr eaLnBrk="1" hangingPunct="1">
              <a:lnSpc>
                <a:spcPct val="120000"/>
              </a:lnSpc>
              <a:buNone/>
            </a:pPr>
            <a:r>
              <a:rPr lang="en-US" altLang="zh-CN" sz="2800" b="1" dirty="0" smtClean="0"/>
              <a:t>(2)</a:t>
            </a:r>
            <a:r>
              <a:rPr lang="zh-CN" altLang="en-US" sz="2800" b="1" dirty="0" smtClean="0"/>
              <a:t>递归地定义最优值。</a:t>
            </a:r>
          </a:p>
          <a:p>
            <a:pPr eaLnBrk="1" hangingPunct="1">
              <a:lnSpc>
                <a:spcPct val="120000"/>
              </a:lnSpc>
              <a:buNone/>
            </a:pPr>
            <a:r>
              <a:rPr lang="en-US" altLang="zh-CN" sz="2800" b="1" dirty="0" smtClean="0"/>
              <a:t>(3)</a:t>
            </a:r>
            <a:r>
              <a:rPr lang="zh-CN" altLang="en-US" sz="2800" b="1" dirty="0" smtClean="0"/>
              <a:t>以自底向上的方式计算出最优值。</a:t>
            </a:r>
          </a:p>
          <a:p>
            <a:pPr eaLnBrk="1" hangingPunct="1">
              <a:lnSpc>
                <a:spcPct val="120000"/>
              </a:lnSpc>
              <a:buNone/>
            </a:pPr>
            <a:r>
              <a:rPr lang="en-US" altLang="zh-CN" sz="2800" b="1" dirty="0" smtClean="0"/>
              <a:t>(4)</a:t>
            </a:r>
            <a:r>
              <a:rPr lang="zh-CN" altLang="en-US" sz="2800" b="1" dirty="0" smtClean="0"/>
              <a:t>根据计算最优值时得到的信息，构造最优解。</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EA7F940E-1D90-40E0-BF35-29E974D2017C}" type="slidenum">
              <a:rPr lang="en-US" altLang="zh-CN">
                <a:latin typeface="Times New Roman" panose="02020603050405020304" pitchFamily="18" charset="0"/>
                <a:cs typeface="Times New Roman" panose="02020603050405020304" pitchFamily="18" charset="0"/>
              </a:rPr>
              <a:t>20</a:t>
            </a:fld>
            <a:endParaRPr lang="en-US" altLang="zh-CN">
              <a:latin typeface="Times New Roman" panose="02020603050405020304" pitchFamily="18" charset="0"/>
              <a:cs typeface="Times New Roman" panose="02020603050405020304" pitchFamily="18" charset="0"/>
            </a:endParaRPr>
          </a:p>
        </p:txBody>
      </p:sp>
      <p:sp>
        <p:nvSpPr>
          <p:cNvPr id="294914" name="Rectangle 2"/>
          <p:cNvSpPr>
            <a:spLocks noChangeArrowheads="1"/>
          </p:cNvSpPr>
          <p:nvPr/>
        </p:nvSpPr>
        <p:spPr bwMode="auto">
          <a:xfrm>
            <a:off x="500063" y="214313"/>
            <a:ext cx="6269037" cy="838200"/>
          </a:xfrm>
          <a:prstGeom prst="rect">
            <a:avLst/>
          </a:prstGeom>
          <a:noFill/>
          <a:ln w="9525">
            <a:noFill/>
            <a:miter lim="800000"/>
          </a:ln>
          <a:effectLst/>
        </p:spPr>
        <p:txBody>
          <a:bodyPr anchor="b"/>
          <a:lstStyle/>
          <a:p>
            <a:pPr>
              <a:spcBef>
                <a:spcPct val="0"/>
              </a:spcBef>
              <a:buClrTx/>
              <a:buSzTx/>
              <a:buFontTx/>
              <a:buNone/>
              <a:defRPr/>
            </a:pPr>
            <a:r>
              <a:rPr lang="zh-CN"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计算最优值</a:t>
            </a:r>
            <a:endParaRPr lang="ja-JP"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6149" name="Rectangle 3"/>
          <p:cNvSpPr>
            <a:spLocks noChangeArrowheads="1"/>
          </p:cNvSpPr>
          <p:nvPr/>
        </p:nvSpPr>
        <p:spPr bwMode="auto">
          <a:xfrm>
            <a:off x="357188" y="1214438"/>
            <a:ext cx="8215312" cy="5256212"/>
          </a:xfrm>
          <a:prstGeom prst="rect">
            <a:avLst/>
          </a:prstGeom>
          <a:noFill/>
          <a:ln w="9525">
            <a:noFill/>
            <a:miter lim="800000"/>
          </a:ln>
        </p:spPr>
        <p:txBody>
          <a:bodyPr/>
          <a:lstStyle/>
          <a:p>
            <a:pPr marL="342900" indent="-342900">
              <a:buClr>
                <a:schemeClr val="accent2"/>
              </a:buClr>
              <a:buSzPct val="50000"/>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对于</a:t>
            </a:r>
            <a:r>
              <a:rPr lang="en-US" altLang="zh-CN" sz="2400" dirty="0">
                <a:solidFill>
                  <a:schemeClr val="tx1"/>
                </a:solidFill>
                <a:latin typeface="Times New Roman" panose="02020603050405020304" pitchFamily="18" charset="0"/>
                <a:ea typeface="+mn-ea"/>
                <a:cs typeface="Times New Roman" panose="02020603050405020304" pitchFamily="18" charset="0"/>
              </a:rPr>
              <a:t>1≤i≤j≤n</a:t>
            </a:r>
            <a:r>
              <a:rPr lang="zh-CN" altLang="en-US" sz="2400" dirty="0">
                <a:solidFill>
                  <a:schemeClr val="tx1"/>
                </a:solidFill>
                <a:latin typeface="Times New Roman" panose="02020603050405020304" pitchFamily="18" charset="0"/>
                <a:ea typeface="+mn-ea"/>
                <a:cs typeface="Times New Roman" panose="02020603050405020304" pitchFamily="18" charset="0"/>
              </a:rPr>
              <a:t>不同的有序对</a:t>
            </a:r>
            <a:r>
              <a:rPr lang="en-US" altLang="zh-CN" sz="2400" dirty="0">
                <a:solidFill>
                  <a:schemeClr val="tx1"/>
                </a:solidFill>
                <a:latin typeface="Times New Roman" panose="02020603050405020304" pitchFamily="18" charset="0"/>
                <a:ea typeface="+mn-ea"/>
                <a:cs typeface="Times New Roman" panose="02020603050405020304" pitchFamily="18" charset="0"/>
              </a:rPr>
              <a:t>(i, j)</a:t>
            </a:r>
            <a:r>
              <a:rPr lang="zh-CN" altLang="en-US" sz="2400" dirty="0">
                <a:solidFill>
                  <a:schemeClr val="tx1"/>
                </a:solidFill>
                <a:latin typeface="Times New Roman" panose="02020603050405020304" pitchFamily="18" charset="0"/>
                <a:ea typeface="+mn-ea"/>
                <a:cs typeface="Times New Roman" panose="02020603050405020304" pitchFamily="18" charset="0"/>
              </a:rPr>
              <a:t>对应于不同的子问题。因此，不同子问题的个数最多只有</a:t>
            </a:r>
          </a:p>
          <a:p>
            <a:pPr marL="342900" indent="-342900">
              <a:buClr>
                <a:schemeClr val="accent2"/>
              </a:buClr>
              <a:buSzPct val="50000"/>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marL="342900" indent="-342900">
              <a:buClr>
                <a:schemeClr val="accent2"/>
              </a:buClr>
              <a:buSzPct val="50000"/>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由此可见，在递归计算时，</a:t>
            </a:r>
            <a:r>
              <a:rPr lang="zh-CN" altLang="en-US" sz="2400" b="1" dirty="0">
                <a:solidFill>
                  <a:schemeClr val="tx1"/>
                </a:solidFill>
                <a:latin typeface="Times New Roman" panose="02020603050405020304" pitchFamily="18" charset="0"/>
                <a:ea typeface="+mn-ea"/>
                <a:cs typeface="Times New Roman" panose="02020603050405020304" pitchFamily="18" charset="0"/>
              </a:rPr>
              <a:t>许多子问题被重复计算多次</a:t>
            </a:r>
            <a:r>
              <a:rPr lang="zh-CN" altLang="en-US" sz="2400" dirty="0">
                <a:solidFill>
                  <a:schemeClr val="tx1"/>
                </a:solidFill>
                <a:latin typeface="Times New Roman" panose="02020603050405020304" pitchFamily="18" charset="0"/>
                <a:ea typeface="+mn-ea"/>
                <a:cs typeface="Times New Roman" panose="02020603050405020304" pitchFamily="18" charset="0"/>
              </a:rPr>
              <a:t>。这也是该问题可用动态规划算法求解的又一显著特征。</a:t>
            </a:r>
          </a:p>
          <a:p>
            <a:pPr marL="342900" indent="-342900">
              <a:buClr>
                <a:schemeClr val="accent2"/>
              </a:buClr>
              <a:buSzPct val="50000"/>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用动态规划算法解此问题</a:t>
            </a:r>
            <a:r>
              <a:rPr lang="zh-CN" altLang="en-US" sz="2400" dirty="0" smtClean="0">
                <a:solidFill>
                  <a:schemeClr val="tx1"/>
                </a:solidFill>
                <a:latin typeface="Times New Roman" panose="02020603050405020304" pitchFamily="18" charset="0"/>
                <a:ea typeface="+mn-ea"/>
                <a:cs typeface="Times New Roman" panose="02020603050405020304" pitchFamily="18" charset="0"/>
              </a:rPr>
              <a:t>，在</a:t>
            </a:r>
            <a:r>
              <a:rPr lang="zh-CN" altLang="en-US" sz="2400" dirty="0">
                <a:solidFill>
                  <a:schemeClr val="tx1"/>
                </a:solidFill>
                <a:latin typeface="Times New Roman" panose="02020603050405020304" pitchFamily="18" charset="0"/>
                <a:ea typeface="+mn-ea"/>
                <a:cs typeface="Times New Roman" panose="02020603050405020304" pitchFamily="18" charset="0"/>
              </a:rPr>
              <a:t>计算过程中，保存已解决的子问题答案。每个子问题只计算一次，而在后面需要时只要简单查一下，从而避免大量的重复计算，最终得到多项式时间的算法</a:t>
            </a:r>
          </a:p>
        </p:txBody>
      </p:sp>
      <p:graphicFrame>
        <p:nvGraphicFramePr>
          <p:cNvPr id="17413" name="Object 4"/>
          <p:cNvGraphicFramePr>
            <a:graphicFrameLocks noChangeAspect="1"/>
          </p:cNvGraphicFramePr>
          <p:nvPr/>
        </p:nvGraphicFramePr>
        <p:xfrm>
          <a:off x="5113288" y="1838524"/>
          <a:ext cx="2224087" cy="1014412"/>
        </p:xfrm>
        <a:graphic>
          <a:graphicData uri="http://schemas.openxmlformats.org/presentationml/2006/ole">
            <mc:AlternateContent xmlns:mc="http://schemas.openxmlformats.org/markup-compatibility/2006">
              <mc:Choice xmlns:v="urn:schemas-microsoft-com:vml" Requires="v">
                <p:oleObj spid="_x0000_s17538" name="数式" r:id="rId4" imgW="1002665" imgH="457200" progId="Equation.3">
                  <p:embed/>
                </p:oleObj>
              </mc:Choice>
              <mc:Fallback>
                <p:oleObj name="数式" r:id="rId4" imgW="1002665" imgH="4572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3288" y="1838524"/>
                        <a:ext cx="2224087"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0" y="2647801"/>
            <a:ext cx="5868144" cy="400110"/>
          </a:xfrm>
          <a:prstGeom prst="rect">
            <a:avLst/>
          </a:prstGeom>
          <a:noFill/>
        </p:spPr>
        <p:txBody>
          <a:bodyPr wrap="square" rtlCol="0">
            <a:spAutoFit/>
          </a:bodyPr>
          <a:lstStyle/>
          <a:p>
            <a:r>
              <a:rPr lang="zh-CN" altLang="en-US" sz="2000" smtClean="0"/>
              <a:t>在</a:t>
            </a:r>
            <a:r>
              <a:rPr lang="en-US" altLang="zh-CN" sz="2000" smtClean="0"/>
              <a:t>[1,n]</a:t>
            </a:r>
            <a:r>
              <a:rPr lang="zh-CN" altLang="en-US" sz="2000" smtClean="0"/>
              <a:t>内任取两个不相同的数，共这些种方案</a:t>
            </a:r>
            <a:endParaRPr lang="zh-CN" altLang="en-US" sz="2000"/>
          </a:p>
        </p:txBody>
      </p:sp>
      <p:sp>
        <p:nvSpPr>
          <p:cNvPr id="7" name="文本框 6"/>
          <p:cNvSpPr txBox="1"/>
          <p:nvPr/>
        </p:nvSpPr>
        <p:spPr>
          <a:xfrm>
            <a:off x="3491880" y="3008769"/>
            <a:ext cx="5868144" cy="400110"/>
          </a:xfrm>
          <a:prstGeom prst="rect">
            <a:avLst/>
          </a:prstGeom>
          <a:noFill/>
        </p:spPr>
        <p:txBody>
          <a:bodyPr wrap="square" rtlCol="0">
            <a:spAutoFit/>
          </a:bodyPr>
          <a:lstStyle/>
          <a:p>
            <a:r>
              <a:rPr lang="zh-CN" altLang="en-US" sz="2000" smtClean="0"/>
              <a:t>在</a:t>
            </a:r>
            <a:r>
              <a:rPr lang="en-US" altLang="zh-CN" sz="2000" smtClean="0"/>
              <a:t>[1,n]</a:t>
            </a:r>
            <a:r>
              <a:rPr lang="zh-CN" altLang="en-US" sz="2000" smtClean="0"/>
              <a:t>内任取两个相同的数，共</a:t>
            </a:r>
            <a:r>
              <a:rPr lang="en-US" altLang="zh-CN" sz="2000" smtClean="0"/>
              <a:t>n</a:t>
            </a:r>
            <a:r>
              <a:rPr lang="zh-CN" altLang="en-US" sz="2000" smtClean="0"/>
              <a:t>种方案</a:t>
            </a:r>
            <a:endParaRPr lang="zh-CN" altLang="en-US" sz="2000"/>
          </a:p>
        </p:txBody>
      </p:sp>
      <p:cxnSp>
        <p:nvCxnSpPr>
          <p:cNvPr id="4" name="直接箭头连接符 3"/>
          <p:cNvCxnSpPr/>
          <p:nvPr/>
        </p:nvCxnSpPr>
        <p:spPr bwMode="auto">
          <a:xfrm flipH="1">
            <a:off x="3491880" y="2417613"/>
            <a:ext cx="1621408" cy="24370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bwMode="auto">
          <a:xfrm>
            <a:off x="6065552" y="2522910"/>
            <a:ext cx="234640" cy="58363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quarter" idx="10"/>
          </p:nvPr>
        </p:nvSpPr>
        <p:spPr/>
        <p:txBody>
          <a:bodyPr/>
          <a:lstStyle/>
          <a:p>
            <a:pPr>
              <a:defRPr/>
            </a:pPr>
            <a:r>
              <a:rPr lang="en-US" altLang="zh-CN"/>
              <a:t>  </a:t>
            </a:r>
          </a:p>
        </p:txBody>
      </p:sp>
      <p:sp>
        <p:nvSpPr>
          <p:cNvPr id="1763330" name="Rectangle 2"/>
          <p:cNvSpPr>
            <a:spLocks noGrp="1" noChangeArrowheads="1"/>
          </p:cNvSpPr>
          <p:nvPr>
            <p:ph type="title"/>
          </p:nvPr>
        </p:nvSpPr>
        <p:spPr/>
        <p:txBody>
          <a:bodyPr/>
          <a:lstStyle/>
          <a:p>
            <a:pPr eaLnBrk="1" hangingPunct="1">
              <a:defRPr/>
            </a:pPr>
            <a:r>
              <a:rPr lang="zh-CN" altLang="en-US" sz="3400" b="1" kern="1200" dirty="0" smtClean="0">
                <a:effectLst>
                  <a:outerShdw blurRad="38100" dist="38100" dir="2700000" algn="tl">
                    <a:srgbClr val="C0C0C0"/>
                  </a:outerShdw>
                </a:effectLst>
                <a:latin typeface="+mn-ea"/>
                <a:ea typeface="+mn-ea"/>
                <a:cs typeface="+mn-cs"/>
              </a:rPr>
              <a:t>求解过程</a:t>
            </a:r>
          </a:p>
        </p:txBody>
      </p:sp>
      <p:grpSp>
        <p:nvGrpSpPr>
          <p:cNvPr id="15" name="组合 14"/>
          <p:cNvGrpSpPr/>
          <p:nvPr/>
        </p:nvGrpSpPr>
        <p:grpSpPr>
          <a:xfrm>
            <a:off x="4541838" y="2492375"/>
            <a:ext cx="3889375" cy="3121025"/>
            <a:chOff x="4541838" y="2492375"/>
            <a:chExt cx="3889375" cy="3121025"/>
          </a:xfrm>
        </p:grpSpPr>
        <p:pic>
          <p:nvPicPr>
            <p:cNvPr id="18435" name="Picture 14"/>
            <p:cNvPicPr>
              <a:picLocks noChangeAspect="1" noChangeArrowheads="1"/>
            </p:cNvPicPr>
            <p:nvPr/>
          </p:nvPicPr>
          <p:blipFill>
            <a:blip r:embed="rId2" cstate="print"/>
            <a:srcRect/>
            <a:stretch>
              <a:fillRect/>
            </a:stretch>
          </p:blipFill>
          <p:spPr bwMode="auto">
            <a:xfrm>
              <a:off x="4541838" y="2492375"/>
              <a:ext cx="3889375" cy="3121025"/>
            </a:xfrm>
            <a:prstGeom prst="rect">
              <a:avLst/>
            </a:prstGeom>
            <a:noFill/>
            <a:ln w="9525">
              <a:noFill/>
              <a:miter lim="800000"/>
              <a:headEnd/>
              <a:tailEnd/>
            </a:ln>
          </p:spPr>
        </p:pic>
        <p:sp>
          <p:nvSpPr>
            <p:cNvPr id="18438" name="Line 5"/>
            <p:cNvSpPr>
              <a:spLocks noChangeShapeType="1"/>
            </p:cNvSpPr>
            <p:nvPr/>
          </p:nvSpPr>
          <p:spPr bwMode="auto">
            <a:xfrm>
              <a:off x="5062538" y="3400425"/>
              <a:ext cx="1512887" cy="0"/>
            </a:xfrm>
            <a:prstGeom prst="line">
              <a:avLst/>
            </a:prstGeom>
            <a:noFill/>
            <a:ln w="38100">
              <a:solidFill>
                <a:srgbClr val="FF3300"/>
              </a:solidFill>
              <a:prstDash val="sysDot"/>
              <a:round/>
            </a:ln>
          </p:spPr>
          <p:txBody>
            <a:bodyPr anchor="ctr"/>
            <a:lstStyle/>
            <a:p>
              <a:endParaRPr lang="zh-CN" altLang="en-US"/>
            </a:p>
          </p:txBody>
        </p:sp>
        <p:sp>
          <p:nvSpPr>
            <p:cNvPr id="18439" name="Line 6"/>
            <p:cNvSpPr>
              <a:spLocks noChangeShapeType="1"/>
            </p:cNvSpPr>
            <p:nvPr/>
          </p:nvSpPr>
          <p:spPr bwMode="auto">
            <a:xfrm>
              <a:off x="6573838" y="3400425"/>
              <a:ext cx="0" cy="1296988"/>
            </a:xfrm>
            <a:prstGeom prst="line">
              <a:avLst/>
            </a:prstGeom>
            <a:noFill/>
            <a:ln w="28575">
              <a:solidFill>
                <a:srgbClr val="FF3300"/>
              </a:solidFill>
              <a:prstDash val="sysDot"/>
              <a:round/>
            </a:ln>
          </p:spPr>
          <p:txBody>
            <a:bodyPr anchor="ctr"/>
            <a:lstStyle/>
            <a:p>
              <a:endParaRPr lang="zh-CN" altLang="en-US"/>
            </a:p>
          </p:txBody>
        </p:sp>
        <p:sp>
          <p:nvSpPr>
            <p:cNvPr id="18440" name="Line 7"/>
            <p:cNvSpPr>
              <a:spLocks noChangeShapeType="1"/>
            </p:cNvSpPr>
            <p:nvPr/>
          </p:nvSpPr>
          <p:spPr bwMode="auto">
            <a:xfrm>
              <a:off x="5508625" y="3789363"/>
              <a:ext cx="1512888" cy="0"/>
            </a:xfrm>
            <a:prstGeom prst="line">
              <a:avLst/>
            </a:prstGeom>
            <a:noFill/>
            <a:ln w="38100">
              <a:solidFill>
                <a:srgbClr val="009900"/>
              </a:solidFill>
              <a:prstDash val="sysDot"/>
              <a:round/>
            </a:ln>
          </p:spPr>
          <p:txBody>
            <a:bodyPr anchor="ctr"/>
            <a:lstStyle/>
            <a:p>
              <a:endParaRPr lang="zh-CN" altLang="en-US"/>
            </a:p>
          </p:txBody>
        </p:sp>
        <p:sp>
          <p:nvSpPr>
            <p:cNvPr id="18441" name="Line 8"/>
            <p:cNvSpPr>
              <a:spLocks noChangeShapeType="1"/>
            </p:cNvSpPr>
            <p:nvPr/>
          </p:nvSpPr>
          <p:spPr bwMode="auto">
            <a:xfrm>
              <a:off x="7019925" y="3789363"/>
              <a:ext cx="0" cy="1296987"/>
            </a:xfrm>
            <a:prstGeom prst="line">
              <a:avLst/>
            </a:prstGeom>
            <a:noFill/>
            <a:ln w="28575">
              <a:solidFill>
                <a:srgbClr val="009900"/>
              </a:solidFill>
              <a:prstDash val="sysDot"/>
              <a:round/>
            </a:ln>
          </p:spPr>
          <p:txBody>
            <a:bodyPr anchor="ctr"/>
            <a:lstStyle/>
            <a:p>
              <a:endParaRPr lang="zh-CN" altLang="en-US"/>
            </a:p>
          </p:txBody>
        </p:sp>
        <p:sp>
          <p:nvSpPr>
            <p:cNvPr id="18442" name="Oval 9"/>
            <p:cNvSpPr>
              <a:spLocks noChangeArrowheads="1"/>
            </p:cNvSpPr>
            <p:nvPr/>
          </p:nvSpPr>
          <p:spPr bwMode="auto">
            <a:xfrm>
              <a:off x="6948488" y="3716338"/>
              <a:ext cx="144462" cy="144462"/>
            </a:xfrm>
            <a:prstGeom prst="ellipse">
              <a:avLst/>
            </a:prstGeom>
            <a:solidFill>
              <a:schemeClr val="bg1"/>
            </a:solidFill>
            <a:ln w="6350" algn="ctr">
              <a:noFill/>
              <a:round/>
            </a:ln>
          </p:spPr>
          <p:txBody>
            <a:bodyPr wrap="none" anchor="ctr">
              <a:spAutoFit/>
            </a:bodyPr>
            <a:lstStyle/>
            <a:p>
              <a:endParaRPr lang="zh-CN" altLang="en-US"/>
            </a:p>
          </p:txBody>
        </p:sp>
        <p:sp>
          <p:nvSpPr>
            <p:cNvPr id="18443" name="Oval 10"/>
            <p:cNvSpPr>
              <a:spLocks noChangeArrowheads="1"/>
            </p:cNvSpPr>
            <p:nvPr/>
          </p:nvSpPr>
          <p:spPr bwMode="auto">
            <a:xfrm>
              <a:off x="65166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18444" name="Oval 11"/>
            <p:cNvSpPr>
              <a:spLocks noChangeArrowheads="1"/>
            </p:cNvSpPr>
            <p:nvPr/>
          </p:nvSpPr>
          <p:spPr bwMode="auto">
            <a:xfrm>
              <a:off x="60848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18445" name="Oval 12"/>
            <p:cNvSpPr>
              <a:spLocks noChangeArrowheads="1"/>
            </p:cNvSpPr>
            <p:nvPr/>
          </p:nvSpPr>
          <p:spPr bwMode="auto">
            <a:xfrm>
              <a:off x="6948488" y="4076700"/>
              <a:ext cx="144462" cy="144463"/>
            </a:xfrm>
            <a:prstGeom prst="ellipse">
              <a:avLst/>
            </a:prstGeom>
            <a:solidFill>
              <a:srgbClr val="FF3300"/>
            </a:solidFill>
            <a:ln w="6350" algn="ctr">
              <a:noFill/>
              <a:round/>
            </a:ln>
          </p:spPr>
          <p:txBody>
            <a:bodyPr wrap="none" anchor="ctr">
              <a:spAutoFit/>
            </a:bodyPr>
            <a:lstStyle/>
            <a:p>
              <a:endParaRPr lang="zh-CN" altLang="en-US"/>
            </a:p>
          </p:txBody>
        </p:sp>
        <p:sp>
          <p:nvSpPr>
            <p:cNvPr id="18446" name="Oval 13"/>
            <p:cNvSpPr>
              <a:spLocks noChangeArrowheads="1"/>
            </p:cNvSpPr>
            <p:nvPr/>
          </p:nvSpPr>
          <p:spPr bwMode="auto">
            <a:xfrm>
              <a:off x="6948488" y="4437063"/>
              <a:ext cx="144462" cy="144462"/>
            </a:xfrm>
            <a:prstGeom prst="ellipse">
              <a:avLst/>
            </a:prstGeom>
            <a:solidFill>
              <a:srgbClr val="FF3300"/>
            </a:solidFill>
            <a:ln w="6350" algn="ctr">
              <a:noFill/>
              <a:round/>
            </a:ln>
          </p:spPr>
          <p:txBody>
            <a:bodyPr wrap="none" anchor="ctr">
              <a:spAutoFit/>
            </a:bodyPr>
            <a:lstStyle/>
            <a:p>
              <a:endParaRPr lang="zh-CN" altLang="en-US"/>
            </a:p>
          </p:txBody>
        </p:sp>
      </p:grpSp>
      <p:sp>
        <p:nvSpPr>
          <p:cNvPr id="18437" name="Rectangle 3"/>
          <p:cNvSpPr>
            <a:spLocks noGrp="1" noChangeArrowheads="1"/>
          </p:cNvSpPr>
          <p:nvPr>
            <p:ph type="body" idx="1"/>
          </p:nvPr>
        </p:nvSpPr>
        <p:spPr>
          <a:xfrm>
            <a:off x="433738" y="1196752"/>
            <a:ext cx="8229600" cy="4530725"/>
          </a:xfrm>
        </p:spPr>
        <p:txBody>
          <a:bodyPr/>
          <a:lstStyle/>
          <a:p>
            <a:pPr marL="0" indent="0" eaLnBrk="1" hangingPunct="1"/>
            <a:r>
              <a:rPr lang="zh-CN" altLang="en-US" smtClean="0"/>
              <a:t>为避免重复计算，自底向上求解</a:t>
            </a:r>
          </a:p>
          <a:p>
            <a:pPr marL="0" indent="0" eaLnBrk="1" hangingPunct="1">
              <a:buNone/>
            </a:pPr>
            <a:r>
              <a:rPr lang="zh-CN" altLang="en-US" smtClean="0">
                <a:latin typeface="Times New Roman" panose="02020603050405020304" pitchFamily="18" charset="0"/>
                <a:cs typeface="Times New Roman" panose="02020603050405020304" pitchFamily="18" charset="0"/>
              </a:rPr>
              <a:t>在求解长度为</a:t>
            </a:r>
            <a:r>
              <a:rPr lang="en-US" altLang="zh-CN" smtClean="0">
                <a:latin typeface="Times New Roman" panose="02020603050405020304" pitchFamily="18" charset="0"/>
                <a:cs typeface="Times New Roman" panose="02020603050405020304" pitchFamily="18" charset="0"/>
              </a:rPr>
              <a:t>r</a:t>
            </a:r>
            <a:r>
              <a:rPr lang="zh-CN" altLang="en-US" smtClean="0">
                <a:latin typeface="Times New Roman" panose="02020603050405020304" pitchFamily="18" charset="0"/>
                <a:cs typeface="Times New Roman" panose="02020603050405020304" pitchFamily="18" charset="0"/>
              </a:rPr>
              <a:t>的矩阵链前，先把所有长度</a:t>
            </a:r>
            <a:r>
              <a:rPr lang="en-US" altLang="zh-CN" smtClean="0">
                <a:latin typeface="Times New Roman" panose="02020603050405020304" pitchFamily="18" charset="0"/>
                <a:cs typeface="Times New Roman" panose="02020603050405020304" pitchFamily="18" charset="0"/>
              </a:rPr>
              <a:t>r-1</a:t>
            </a:r>
            <a:r>
              <a:rPr lang="zh-CN" altLang="en-US" smtClean="0">
                <a:latin typeface="Times New Roman" panose="02020603050405020304" pitchFamily="18" charset="0"/>
                <a:cs typeface="Times New Roman" panose="02020603050405020304" pitchFamily="18" charset="0"/>
              </a:rPr>
              <a:t>的矩阵链都求完。以此类推。</a:t>
            </a:r>
            <a:endParaRPr lang="en-US" altLang="zh-CN"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pPr>
              <a:defRPr/>
            </a:pPr>
            <a:fld id="{214DABF8-8318-4417-8E79-95CFEA66FB9E}" type="slidenum">
              <a:rPr lang="en-US" altLang="zh-CN">
                <a:latin typeface="Times New Roman" panose="02020603050405020304" pitchFamily="18" charset="0"/>
                <a:cs typeface="Times New Roman" panose="02020603050405020304" pitchFamily="18" charset="0"/>
              </a:rPr>
              <a:t>22</a:t>
            </a:fld>
            <a:endParaRPr lang="en-US" altLang="zh-CN">
              <a:latin typeface="Times New Roman" panose="02020603050405020304" pitchFamily="18" charset="0"/>
              <a:cs typeface="Times New Roman" panose="02020603050405020304" pitchFamily="18" charset="0"/>
            </a:endParaRPr>
          </a:p>
        </p:txBody>
      </p:sp>
      <p:sp>
        <p:nvSpPr>
          <p:cNvPr id="295938" name="Rectangle 2"/>
          <p:cNvSpPr>
            <a:spLocks noChangeArrowheads="1"/>
          </p:cNvSpPr>
          <p:nvPr/>
        </p:nvSpPr>
        <p:spPr bwMode="auto">
          <a:xfrm>
            <a:off x="571500" y="0"/>
            <a:ext cx="5634038" cy="795338"/>
          </a:xfrm>
          <a:prstGeom prst="rect">
            <a:avLst/>
          </a:prstGeom>
          <a:noFill/>
          <a:ln w="9525">
            <a:noFill/>
            <a:miter lim="800000"/>
          </a:ln>
          <a:effectLst/>
        </p:spPr>
        <p:txBody>
          <a:bodyPr anchor="b"/>
          <a:lstStyle/>
          <a:p>
            <a:pPr>
              <a:spcBef>
                <a:spcPct val="0"/>
              </a:spcBef>
              <a:buClrTx/>
              <a:buSzTx/>
              <a:buFontTx/>
              <a:buNone/>
              <a:defRPr/>
            </a:pPr>
            <a:r>
              <a:rPr lang="zh-CN"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用动态规划法求最优解</a:t>
            </a:r>
            <a:endParaRPr lang="ja-JP"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7173" name="Rectangle 3"/>
          <p:cNvSpPr>
            <a:spLocks noChangeArrowheads="1"/>
          </p:cNvSpPr>
          <p:nvPr/>
        </p:nvSpPr>
        <p:spPr bwMode="auto">
          <a:xfrm>
            <a:off x="467544" y="794614"/>
            <a:ext cx="8424863" cy="5262979"/>
          </a:xfrm>
          <a:prstGeom prst="rect">
            <a:avLst/>
          </a:prstGeom>
          <a:noFill/>
          <a:ln w="6350">
            <a:noFill/>
            <a:miter lim="800000"/>
          </a:ln>
        </p:spPr>
        <p:txBody>
          <a:bodyPr>
            <a:spAutoFit/>
          </a:bodyPr>
          <a:lstStyle/>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void </a:t>
            </a:r>
            <a:r>
              <a:rPr kumimoji="1" lang="en-US" altLang="zh-CN" sz="1600" b="1" dirty="0" err="1">
                <a:solidFill>
                  <a:schemeClr val="tx1"/>
                </a:solidFill>
                <a:latin typeface="Times New Roman" panose="02020603050405020304" pitchFamily="18" charset="0"/>
                <a:ea typeface="+mn-ea"/>
                <a:cs typeface="Times New Roman" panose="02020603050405020304" pitchFamily="18" charset="0"/>
              </a:rPr>
              <a:t>MatrixChain</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*p</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n</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**m</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**s)</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for </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=1 to n</a:t>
            </a:r>
          </a:p>
          <a:p>
            <a:pPr>
              <a:lnSpc>
                <a:spcPct val="150000"/>
              </a:lnSpc>
              <a:spcBef>
                <a:spcPct val="0"/>
              </a:spcBef>
              <a:buClrTx/>
              <a:buSzTx/>
              <a:buFontTx/>
              <a:buNone/>
              <a:defRPr/>
            </a:pP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m[</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]=0</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for r </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2 to n</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for </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=1 to n-r+1</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j=i+r-1</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m[</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][j]=</a:t>
            </a:r>
            <a:r>
              <a:rPr kumimoji="1" lang="zh-CN" altLang="en-US" sz="1600" dirty="0" smtClean="0">
                <a:solidFill>
                  <a:schemeClr val="tx1"/>
                </a:solidFill>
                <a:latin typeface="Times New Roman" panose="02020603050405020304" pitchFamily="18" charset="0"/>
                <a:ea typeface="+mn-ea"/>
                <a:cs typeface="Times New Roman" panose="02020603050405020304" pitchFamily="18" charset="0"/>
              </a:rPr>
              <a:t>∞</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for k=</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to j-1</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q = </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m[</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][k] + m[k+1][j] + p[i-1]*p[k]*p[j];</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if (q </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&lt; m[</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 </a:t>
            </a:r>
            <a:endParaRPr kumimoji="1" lang="en-US" altLang="zh-CN" sz="1600" dirty="0" smtClean="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m[</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 = q</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a:t>
            </a: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            s[</a:t>
            </a:r>
            <a:r>
              <a:rPr kumimoji="1" lang="en-US" altLang="zh-CN" sz="1600" dirty="0" err="1" smtClean="0">
                <a:solidFill>
                  <a:schemeClr val="tx1"/>
                </a:solidFill>
                <a:latin typeface="Times New Roman" panose="02020603050405020304" pitchFamily="18" charset="0"/>
                <a:ea typeface="+mn-ea"/>
                <a:cs typeface="Times New Roman" panose="02020603050405020304" pitchFamily="18" charset="0"/>
              </a:rPr>
              <a:t>i</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 = k</a:t>
            </a:r>
            <a:r>
              <a:rPr kumimoji="1" lang="en-US" altLang="zh-CN" sz="1600" dirty="0" smtClean="0">
                <a:solidFill>
                  <a:schemeClr val="tx1"/>
                </a:solidFill>
                <a:latin typeface="Times New Roman" panose="02020603050405020304" pitchFamily="18" charset="0"/>
                <a:ea typeface="+mn-ea"/>
                <a:cs typeface="Times New Roman" panose="02020603050405020304" pitchFamily="18" charset="0"/>
              </a:rPr>
              <a:t>;</a:t>
            </a:r>
            <a:endParaRPr kumimoji="1"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p>
        </p:txBody>
      </p:sp>
      <p:sp>
        <p:nvSpPr>
          <p:cNvPr id="7198" name="Rectangle 28"/>
          <p:cNvSpPr>
            <a:spLocks noChangeArrowheads="1"/>
          </p:cNvSpPr>
          <p:nvPr/>
        </p:nvSpPr>
        <p:spPr bwMode="auto">
          <a:xfrm>
            <a:off x="0" y="2795588"/>
            <a:ext cx="369888" cy="552450"/>
          </a:xfrm>
          <a:prstGeom prst="rect">
            <a:avLst/>
          </a:prstGeom>
          <a:noFill/>
          <a:ln w="6350">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sp>
        <p:nvSpPr>
          <p:cNvPr id="3" name="文本框 2"/>
          <p:cNvSpPr txBox="1"/>
          <p:nvPr/>
        </p:nvSpPr>
        <p:spPr>
          <a:xfrm>
            <a:off x="5232354" y="1484784"/>
            <a:ext cx="1946367" cy="400110"/>
          </a:xfrm>
          <a:prstGeom prst="rect">
            <a:avLst/>
          </a:prstGeom>
          <a:noFill/>
        </p:spPr>
        <p:txBody>
          <a:bodyPr wrap="none" rtlCol="0">
            <a:spAutoFit/>
          </a:bodyPr>
          <a:lstStyle/>
          <a:p>
            <a:r>
              <a:rPr lang="zh-CN" altLang="en-US" sz="2000" smtClean="0"/>
              <a:t>先对</a:t>
            </a:r>
            <a:r>
              <a:rPr lang="en-US" altLang="zh-CN" sz="2000" smtClean="0"/>
              <a:t>m[i][i]</a:t>
            </a:r>
            <a:r>
              <a:rPr lang="zh-CN" altLang="en-US" sz="2000" smtClean="0"/>
              <a:t>置零</a:t>
            </a:r>
            <a:endParaRPr lang="zh-CN" altLang="en-US" sz="2000"/>
          </a:p>
        </p:txBody>
      </p:sp>
      <p:sp>
        <p:nvSpPr>
          <p:cNvPr id="4" name="文本框 3"/>
          <p:cNvSpPr txBox="1"/>
          <p:nvPr/>
        </p:nvSpPr>
        <p:spPr>
          <a:xfrm>
            <a:off x="4302764" y="1974175"/>
            <a:ext cx="4824536" cy="1200329"/>
          </a:xfrm>
          <a:prstGeom prst="rect">
            <a:avLst/>
          </a:prstGeom>
          <a:noFill/>
        </p:spPr>
        <p:txBody>
          <a:bodyPr wrap="square" rtlCol="0">
            <a:spAutoFit/>
          </a:bodyPr>
          <a:lstStyle/>
          <a:p>
            <a:r>
              <a:rPr lang="zh-CN" altLang="en-US" sz="1800" smtClean="0"/>
              <a:t>在这个循环里，</a:t>
            </a:r>
            <a:r>
              <a:rPr lang="zh-CN" altLang="en-US" sz="1800"/>
              <a:t>第</a:t>
            </a:r>
            <a:r>
              <a:rPr lang="zh-CN" altLang="en-US" sz="1800" smtClean="0"/>
              <a:t>一次循环，对</a:t>
            </a:r>
            <a:r>
              <a:rPr lang="en-US" altLang="zh-CN" sz="1800" smtClean="0"/>
              <a:t>i=1...n-1</a:t>
            </a:r>
            <a:r>
              <a:rPr lang="zh-CN" altLang="en-US" sz="1800" smtClean="0"/>
              <a:t>计算</a:t>
            </a:r>
            <a:r>
              <a:rPr lang="en-US" altLang="zh-CN" sz="1800" smtClean="0"/>
              <a:t>m[i][i+1]</a:t>
            </a:r>
            <a:r>
              <a:rPr lang="zh-CN" altLang="en-US" sz="1800" smtClean="0"/>
              <a:t>；第二次循环，对</a:t>
            </a:r>
            <a:r>
              <a:rPr lang="en-US" altLang="zh-CN" sz="1800" smtClean="0"/>
              <a:t>i=1...n-2</a:t>
            </a:r>
            <a:r>
              <a:rPr lang="zh-CN" altLang="en-US" sz="1800" smtClean="0"/>
              <a:t>计算</a:t>
            </a:r>
            <a:r>
              <a:rPr lang="en-US" altLang="zh-CN" sz="1800" smtClean="0"/>
              <a:t>m[i][i+2]</a:t>
            </a:r>
            <a:r>
              <a:rPr lang="zh-CN" altLang="en-US" sz="1800" smtClean="0"/>
              <a:t>；即每次循环里，计算长度为</a:t>
            </a:r>
            <a:r>
              <a:rPr lang="en-US" altLang="zh-CN" sz="1800" smtClean="0"/>
              <a:t>r</a:t>
            </a:r>
            <a:r>
              <a:rPr lang="zh-CN" altLang="en-US" sz="1800" smtClean="0"/>
              <a:t>的矩阵链的最小计算代价</a:t>
            </a:r>
            <a:endParaRPr lang="zh-CN" altLang="en-US" sz="1800"/>
          </a:p>
        </p:txBody>
      </p:sp>
      <p:cxnSp>
        <p:nvCxnSpPr>
          <p:cNvPr id="6" name="直接箭头连接符 5"/>
          <p:cNvCxnSpPr/>
          <p:nvPr/>
        </p:nvCxnSpPr>
        <p:spPr bwMode="auto">
          <a:xfrm flipV="1">
            <a:off x="2411760" y="1684840"/>
            <a:ext cx="2736304" cy="45358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bwMode="auto">
          <a:xfrm flipV="1">
            <a:off x="1979712" y="2204864"/>
            <a:ext cx="2376264" cy="36004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364088" y="3717032"/>
            <a:ext cx="3625975" cy="707886"/>
          </a:xfrm>
          <a:prstGeom prst="rect">
            <a:avLst/>
          </a:prstGeom>
          <a:noFill/>
        </p:spPr>
        <p:txBody>
          <a:bodyPr wrap="square" rtlCol="0">
            <a:spAutoFit/>
          </a:bodyPr>
          <a:lstStyle/>
          <a:p>
            <a:pPr>
              <a:buNone/>
            </a:pPr>
            <a:r>
              <a:rPr lang="en-US" altLang="zh-CN" sz="2000" smtClean="0"/>
              <a:t>k</a:t>
            </a:r>
            <a:r>
              <a:rPr lang="zh-CN" altLang="en-US" sz="2000" smtClean="0"/>
              <a:t>依次取值，寻找使</a:t>
            </a:r>
            <a:r>
              <a:rPr lang="en-US" altLang="zh-CN" sz="2000" smtClean="0"/>
              <a:t>m[i][j]</a:t>
            </a:r>
            <a:r>
              <a:rPr lang="zh-CN" altLang="en-US" sz="2000" smtClean="0"/>
              <a:t>最小的切割方案</a:t>
            </a:r>
            <a:endParaRPr lang="zh-CN" altLang="en-US" sz="2000"/>
          </a:p>
        </p:txBody>
      </p:sp>
      <p:cxnSp>
        <p:nvCxnSpPr>
          <p:cNvPr id="13" name="直接箭头连接符 12"/>
          <p:cNvCxnSpPr/>
          <p:nvPr/>
        </p:nvCxnSpPr>
        <p:spPr bwMode="auto">
          <a:xfrm flipV="1">
            <a:off x="2411760" y="3861048"/>
            <a:ext cx="2736304" cy="14401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pPr>
              <a:defRPr/>
            </a:pPr>
            <a:fld id="{214DABF8-8318-4417-8E79-95CFEA66FB9E}" type="slidenum">
              <a:rPr lang="en-US" altLang="zh-CN">
                <a:latin typeface="Times New Roman" panose="02020603050405020304" pitchFamily="18" charset="0"/>
                <a:cs typeface="Times New Roman" panose="02020603050405020304" pitchFamily="18" charset="0"/>
              </a:rPr>
              <a:t>23</a:t>
            </a:fld>
            <a:endParaRPr lang="en-US" altLang="zh-CN">
              <a:latin typeface="Times New Roman" panose="02020603050405020304" pitchFamily="18" charset="0"/>
              <a:cs typeface="Times New Roman" panose="02020603050405020304" pitchFamily="18" charset="0"/>
            </a:endParaRPr>
          </a:p>
        </p:txBody>
      </p:sp>
      <p:sp>
        <p:nvSpPr>
          <p:cNvPr id="295938" name="Rectangle 2"/>
          <p:cNvSpPr>
            <a:spLocks noChangeArrowheads="1"/>
          </p:cNvSpPr>
          <p:nvPr/>
        </p:nvSpPr>
        <p:spPr bwMode="auto">
          <a:xfrm>
            <a:off x="571500" y="0"/>
            <a:ext cx="5634038" cy="795338"/>
          </a:xfrm>
          <a:prstGeom prst="rect">
            <a:avLst/>
          </a:prstGeom>
          <a:noFill/>
          <a:ln w="9525">
            <a:noFill/>
            <a:miter lim="800000"/>
          </a:ln>
          <a:effectLst/>
        </p:spPr>
        <p:txBody>
          <a:bodyPr anchor="b"/>
          <a:lstStyle/>
          <a:p>
            <a:pPr>
              <a:spcBef>
                <a:spcPct val="0"/>
              </a:spcBef>
              <a:buClrTx/>
              <a:buSzTx/>
              <a:buFontTx/>
              <a:buNone/>
              <a:defRPr/>
            </a:pPr>
            <a:r>
              <a:rPr lang="zh-CN"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用动态规划法求最优解</a:t>
            </a:r>
            <a:endParaRPr lang="ja-JP" altLang="en-US" sz="3400" b="1"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graphicFrame>
        <p:nvGraphicFramePr>
          <p:cNvPr id="295967" name="Group 31"/>
          <p:cNvGraphicFramePr>
            <a:graphicFrameLocks noGrp="1"/>
          </p:cNvGraphicFramePr>
          <p:nvPr/>
        </p:nvGraphicFramePr>
        <p:xfrm>
          <a:off x="1403648" y="1090609"/>
          <a:ext cx="5357812" cy="849316"/>
        </p:xfrm>
        <a:graphic>
          <a:graphicData uri="http://schemas.openxmlformats.org/drawingml/2006/table">
            <a:tbl>
              <a:tblPr/>
              <a:tblGrid>
                <a:gridCol w="905643">
                  <a:extLst>
                    <a:ext uri="{9D8B030D-6E8A-4147-A177-3AD203B41FA5}">
                      <a16:colId xmlns="" xmlns:a16="http://schemas.microsoft.com/office/drawing/2014/main" val="20000"/>
                    </a:ext>
                  </a:extLst>
                </a:gridCol>
                <a:gridCol w="905643">
                  <a:extLst>
                    <a:ext uri="{9D8B030D-6E8A-4147-A177-3AD203B41FA5}">
                      <a16:colId xmlns="" xmlns:a16="http://schemas.microsoft.com/office/drawing/2014/main" val="20001"/>
                    </a:ext>
                  </a:extLst>
                </a:gridCol>
                <a:gridCol w="767377">
                  <a:extLst>
                    <a:ext uri="{9D8B030D-6E8A-4147-A177-3AD203B41FA5}">
                      <a16:colId xmlns="" xmlns:a16="http://schemas.microsoft.com/office/drawing/2014/main" val="20002"/>
                    </a:ext>
                  </a:extLst>
                </a:gridCol>
                <a:gridCol w="767377">
                  <a:extLst>
                    <a:ext uri="{9D8B030D-6E8A-4147-A177-3AD203B41FA5}">
                      <a16:colId xmlns="" xmlns:a16="http://schemas.microsoft.com/office/drawing/2014/main" val="20003"/>
                    </a:ext>
                  </a:extLst>
                </a:gridCol>
                <a:gridCol w="905643">
                  <a:extLst>
                    <a:ext uri="{9D8B030D-6E8A-4147-A177-3AD203B41FA5}">
                      <a16:colId xmlns="" xmlns:a16="http://schemas.microsoft.com/office/drawing/2014/main" val="20004"/>
                    </a:ext>
                  </a:extLst>
                </a:gridCol>
                <a:gridCol w="1106129">
                  <a:extLst>
                    <a:ext uri="{9D8B030D-6E8A-4147-A177-3AD203B41FA5}">
                      <a16:colId xmlns="" xmlns:a16="http://schemas.microsoft.com/office/drawing/2014/main" val="20005"/>
                    </a:ext>
                  </a:extLst>
                </a:gridCol>
              </a:tblGrid>
              <a:tr h="39618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A1</a:t>
                      </a:r>
                    </a:p>
                  </a:txBody>
                  <a:tcPr marL="91439" marR="91439"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A2</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A3</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A4</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A6</a:t>
                      </a:r>
                    </a:p>
                  </a:txBody>
                  <a:tcPr marL="91439" marR="91439"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313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35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35</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p>
                  </a:txBody>
                  <a:tcPr marL="91439" marR="91439"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a:t>
                      </a:r>
                    </a:p>
                  </a:txBody>
                  <a:tcPr marL="91439" marR="91439"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pic>
        <p:nvPicPr>
          <p:cNvPr id="19484" name="Picture 27" descr="t31"/>
          <p:cNvPicPr>
            <a:picLocks noChangeAspect="1" noChangeArrowheads="1"/>
          </p:cNvPicPr>
          <p:nvPr/>
        </p:nvPicPr>
        <p:blipFill>
          <a:blip r:embed="rId4" cstate="print"/>
          <a:srcRect/>
          <a:stretch>
            <a:fillRect/>
          </a:stretch>
        </p:blipFill>
        <p:spPr bwMode="auto">
          <a:xfrm>
            <a:off x="608310" y="3071813"/>
            <a:ext cx="6948488" cy="1884362"/>
          </a:xfrm>
          <a:prstGeom prst="rect">
            <a:avLst/>
          </a:prstGeom>
          <a:noFill/>
          <a:ln w="9525">
            <a:noFill/>
            <a:miter lim="800000"/>
            <a:headEnd/>
            <a:tailEnd/>
          </a:ln>
        </p:spPr>
      </p:pic>
      <p:sp>
        <p:nvSpPr>
          <p:cNvPr id="7198" name="Rectangle 28"/>
          <p:cNvSpPr>
            <a:spLocks noChangeArrowheads="1"/>
          </p:cNvSpPr>
          <p:nvPr/>
        </p:nvSpPr>
        <p:spPr bwMode="auto">
          <a:xfrm>
            <a:off x="0" y="2795588"/>
            <a:ext cx="369888" cy="552450"/>
          </a:xfrm>
          <a:prstGeom prst="rect">
            <a:avLst/>
          </a:prstGeom>
          <a:noFill/>
          <a:ln w="6350">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graphicFrame>
        <p:nvGraphicFramePr>
          <p:cNvPr id="19486" name="Object 29"/>
          <p:cNvGraphicFramePr>
            <a:graphicFrameLocks noChangeAspect="1"/>
          </p:cNvGraphicFramePr>
          <p:nvPr/>
        </p:nvGraphicFramePr>
        <p:xfrm>
          <a:off x="1259632" y="2277969"/>
          <a:ext cx="5842000" cy="876300"/>
        </p:xfrm>
        <a:graphic>
          <a:graphicData uri="http://schemas.openxmlformats.org/presentationml/2006/ole">
            <mc:AlternateContent xmlns:mc="http://schemas.openxmlformats.org/markup-compatibility/2006">
              <mc:Choice xmlns:v="urn:schemas-microsoft-com:vml" Requires="v">
                <p:oleObj spid="_x0000_s71769" name="公式" r:id="rId5" imgW="4762500" imgH="711200" progId="Equation.3">
                  <p:embed/>
                </p:oleObj>
              </mc:Choice>
              <mc:Fallback>
                <p:oleObj name="公式" r:id="rId5" imgW="4762500" imgH="7112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2277969"/>
                        <a:ext cx="58420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66" name="Text Box 30"/>
          <p:cNvSpPr txBox="1">
            <a:spLocks noChangeArrowheads="1"/>
          </p:cNvSpPr>
          <p:nvPr/>
        </p:nvSpPr>
        <p:spPr bwMode="auto">
          <a:xfrm>
            <a:off x="1570782" y="5085184"/>
            <a:ext cx="5219700" cy="1516063"/>
          </a:xfrm>
          <a:prstGeom prst="rect">
            <a:avLst/>
          </a:prstGeom>
          <a:solidFill>
            <a:srgbClr val="00FFFF"/>
          </a:solidFill>
          <a:ln w="50800">
            <a:solidFill>
              <a:srgbClr val="FF6600"/>
            </a:solidFill>
            <a:miter lim="800000"/>
          </a:ln>
        </p:spPr>
        <p:txBody>
          <a:bodyPr>
            <a:spAutoFit/>
          </a:bodyPr>
          <a:lstStyle/>
          <a:p>
            <a:pPr>
              <a:spcBef>
                <a:spcPct val="0"/>
              </a:spcBef>
              <a:buClrTx/>
              <a:buSzTx/>
              <a:buFontTx/>
              <a:buNone/>
              <a:defRPr/>
            </a:pPr>
            <a:r>
              <a:rPr lang="zh-CN" altLang="en-US" sz="1800" b="1" dirty="0">
                <a:solidFill>
                  <a:schemeClr val="tx1"/>
                </a:solidFill>
                <a:latin typeface="Times New Roman" panose="02020603050405020304" pitchFamily="18" charset="0"/>
                <a:ea typeface="+mn-ea"/>
                <a:cs typeface="Times New Roman" panose="02020603050405020304" pitchFamily="18" charset="0"/>
              </a:rPr>
              <a:t>算法复杂度分析：</a:t>
            </a:r>
          </a:p>
          <a:p>
            <a:pPr>
              <a:spcBef>
                <a:spcPct val="0"/>
              </a:spcBef>
              <a:buClrTx/>
              <a:buSzTx/>
              <a:buFontTx/>
              <a:buNone/>
              <a:defRPr/>
            </a:pPr>
            <a:r>
              <a:rPr lang="zh-CN" altLang="en-US" sz="1800" dirty="0">
                <a:solidFill>
                  <a:schemeClr val="tx1"/>
                </a:solidFill>
                <a:latin typeface="Times New Roman" panose="02020603050405020304" pitchFamily="18" charset="0"/>
                <a:ea typeface="+mn-ea"/>
                <a:cs typeface="Times New Roman" panose="02020603050405020304" pitchFamily="18" charset="0"/>
              </a:rPr>
              <a:t>算法</a:t>
            </a:r>
            <a:r>
              <a:rPr lang="en-US" altLang="zh-CN" sz="1800" b="1" dirty="0" err="1">
                <a:solidFill>
                  <a:schemeClr val="tx1"/>
                </a:solidFill>
                <a:latin typeface="Times New Roman" panose="02020603050405020304" pitchFamily="18" charset="0"/>
                <a:ea typeface="+mn-ea"/>
                <a:cs typeface="Times New Roman" panose="02020603050405020304" pitchFamily="18" charset="0"/>
              </a:rPr>
              <a:t>matrixChain</a:t>
            </a:r>
            <a:r>
              <a:rPr lang="zh-CN" altLang="en-US" sz="1800" dirty="0">
                <a:solidFill>
                  <a:schemeClr val="tx1"/>
                </a:solidFill>
                <a:latin typeface="Times New Roman" panose="02020603050405020304" pitchFamily="18" charset="0"/>
                <a:ea typeface="+mn-ea"/>
                <a:cs typeface="Times New Roman" panose="02020603050405020304" pitchFamily="18" charset="0"/>
              </a:rPr>
              <a:t>的主要计算量取决于算法中对</a:t>
            </a:r>
            <a:r>
              <a:rPr lang="en-US" altLang="zh-CN" sz="1800" dirty="0">
                <a:solidFill>
                  <a:schemeClr val="tx1"/>
                </a:solidFill>
                <a:latin typeface="Times New Roman" panose="02020603050405020304" pitchFamily="18" charset="0"/>
                <a:ea typeface="+mn-ea"/>
                <a:cs typeface="Times New Roman" panose="02020603050405020304" pitchFamily="18" charset="0"/>
              </a:rPr>
              <a:t>r</a:t>
            </a:r>
            <a:r>
              <a:rPr lang="zh-CN" altLang="en-US" sz="1800" dirty="0">
                <a:solidFill>
                  <a:schemeClr val="tx1"/>
                </a:solidFill>
                <a:latin typeface="Times New Roman" panose="02020603050405020304" pitchFamily="18" charset="0"/>
                <a:ea typeface="+mn-ea"/>
                <a:cs typeface="Times New Roman" panose="02020603050405020304" pitchFamily="18" charset="0"/>
              </a:rPr>
              <a:t>，</a:t>
            </a:r>
            <a:r>
              <a:rPr lang="en-US" altLang="zh-CN" sz="1800" dirty="0" err="1">
                <a:solidFill>
                  <a:schemeClr val="tx1"/>
                </a:solidFill>
                <a:latin typeface="Times New Roman" panose="02020603050405020304" pitchFamily="18" charset="0"/>
                <a:ea typeface="+mn-ea"/>
                <a:cs typeface="Times New Roman" panose="02020603050405020304" pitchFamily="18" charset="0"/>
              </a:rPr>
              <a:t>i</a:t>
            </a:r>
            <a:r>
              <a:rPr lang="zh-CN" altLang="en-US" sz="1800" dirty="0">
                <a:solidFill>
                  <a:schemeClr val="tx1"/>
                </a:solidFill>
                <a:latin typeface="Times New Roman" panose="02020603050405020304" pitchFamily="18" charset="0"/>
                <a:ea typeface="+mn-ea"/>
                <a:cs typeface="Times New Roman" panose="02020603050405020304" pitchFamily="18" charset="0"/>
              </a:rPr>
              <a:t>和</a:t>
            </a:r>
            <a:r>
              <a:rPr lang="en-US" altLang="zh-CN" sz="1800" dirty="0">
                <a:solidFill>
                  <a:schemeClr val="tx1"/>
                </a:solidFill>
                <a:latin typeface="Times New Roman" panose="02020603050405020304" pitchFamily="18" charset="0"/>
                <a:ea typeface="+mn-ea"/>
                <a:cs typeface="Times New Roman" panose="02020603050405020304" pitchFamily="18" charset="0"/>
              </a:rPr>
              <a:t>k</a:t>
            </a:r>
            <a:r>
              <a:rPr lang="zh-CN" altLang="en-US" sz="1800" dirty="0">
                <a:solidFill>
                  <a:schemeClr val="tx1"/>
                </a:solidFill>
                <a:latin typeface="Times New Roman" panose="02020603050405020304" pitchFamily="18" charset="0"/>
                <a:ea typeface="+mn-ea"/>
                <a:cs typeface="Times New Roman" panose="02020603050405020304" pitchFamily="18" charset="0"/>
              </a:rPr>
              <a:t>的</a:t>
            </a:r>
            <a:r>
              <a:rPr lang="en-US" altLang="zh-CN" sz="1800" dirty="0">
                <a:solidFill>
                  <a:schemeClr val="tx1"/>
                </a:solidFill>
                <a:latin typeface="Times New Roman" panose="02020603050405020304" pitchFamily="18" charset="0"/>
                <a:ea typeface="+mn-ea"/>
                <a:cs typeface="Times New Roman" panose="02020603050405020304" pitchFamily="18" charset="0"/>
              </a:rPr>
              <a:t>3</a:t>
            </a:r>
            <a:r>
              <a:rPr lang="zh-CN" altLang="en-US" sz="1800" dirty="0">
                <a:solidFill>
                  <a:schemeClr val="tx1"/>
                </a:solidFill>
                <a:latin typeface="Times New Roman" panose="02020603050405020304" pitchFamily="18" charset="0"/>
                <a:ea typeface="+mn-ea"/>
                <a:cs typeface="Times New Roman" panose="02020603050405020304" pitchFamily="18" charset="0"/>
              </a:rPr>
              <a:t>重循环。循环体内的计算量为</a:t>
            </a:r>
            <a:r>
              <a:rPr lang="en-US" altLang="zh-CN" sz="1800" dirty="0">
                <a:solidFill>
                  <a:schemeClr val="tx1"/>
                </a:solidFill>
                <a:latin typeface="Times New Roman" panose="02020603050405020304" pitchFamily="18" charset="0"/>
                <a:ea typeface="+mn-ea"/>
                <a:cs typeface="Times New Roman" panose="02020603050405020304" pitchFamily="18" charset="0"/>
              </a:rPr>
              <a:t>O(1)</a:t>
            </a:r>
            <a:r>
              <a:rPr lang="zh-CN" altLang="en-US" sz="1800" dirty="0">
                <a:solidFill>
                  <a:schemeClr val="tx1"/>
                </a:solidFill>
                <a:latin typeface="Times New Roman" panose="02020603050405020304" pitchFamily="18" charset="0"/>
                <a:ea typeface="+mn-ea"/>
                <a:cs typeface="Times New Roman" panose="02020603050405020304" pitchFamily="18" charset="0"/>
              </a:rPr>
              <a:t>，而</a:t>
            </a:r>
            <a:r>
              <a:rPr lang="en-US" altLang="zh-CN" sz="1800" dirty="0">
                <a:solidFill>
                  <a:schemeClr val="tx1"/>
                </a:solidFill>
                <a:latin typeface="Times New Roman" panose="02020603050405020304" pitchFamily="18" charset="0"/>
                <a:ea typeface="+mn-ea"/>
                <a:cs typeface="Times New Roman" panose="02020603050405020304" pitchFamily="18" charset="0"/>
              </a:rPr>
              <a:t>3</a:t>
            </a:r>
            <a:r>
              <a:rPr lang="zh-CN" altLang="en-US" sz="1800" dirty="0">
                <a:solidFill>
                  <a:schemeClr val="tx1"/>
                </a:solidFill>
                <a:latin typeface="Times New Roman" panose="02020603050405020304" pitchFamily="18" charset="0"/>
                <a:ea typeface="+mn-ea"/>
                <a:cs typeface="Times New Roman" panose="02020603050405020304" pitchFamily="18" charset="0"/>
              </a:rPr>
              <a:t>重循环的总次数为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3</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。因此算法的计算时间上界为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3</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。算法所占用的空间显然为</a:t>
            </a:r>
            <a:r>
              <a:rPr lang="en-US" altLang="zh-CN" sz="1800" dirty="0">
                <a:solidFill>
                  <a:schemeClr val="tx1"/>
                </a:solidFill>
                <a:latin typeface="Times New Roman" panose="02020603050405020304" pitchFamily="18" charset="0"/>
                <a:ea typeface="+mn-ea"/>
                <a:cs typeface="Times New Roman" panose="02020603050405020304" pitchFamily="18" charset="0"/>
              </a:rPr>
              <a:t>O(n</a:t>
            </a:r>
            <a:r>
              <a:rPr lang="en-US" altLang="zh-CN" sz="1800" baseline="30000" dirty="0">
                <a:solidFill>
                  <a:schemeClr val="tx1"/>
                </a:solidFill>
                <a:latin typeface="Times New Roman" panose="02020603050405020304" pitchFamily="18" charset="0"/>
                <a:ea typeface="+mn-ea"/>
                <a:cs typeface="Times New Roman" panose="02020603050405020304" pitchFamily="18" charset="0"/>
              </a:rPr>
              <a:t>2</a:t>
            </a:r>
            <a:r>
              <a:rPr lang="en-US" altLang="zh-CN" sz="1800" dirty="0">
                <a:solidFill>
                  <a:schemeClr val="tx1"/>
                </a:solidFill>
                <a:latin typeface="Times New Roman" panose="02020603050405020304" pitchFamily="18" charset="0"/>
                <a:ea typeface="+mn-ea"/>
                <a:cs typeface="Times New Roman" panose="02020603050405020304" pitchFamily="18" charset="0"/>
              </a:rPr>
              <a:t>)</a:t>
            </a:r>
            <a:r>
              <a:rPr lang="zh-CN" altLang="en-US" sz="1800" dirty="0">
                <a:solidFill>
                  <a:schemeClr val="tx1"/>
                </a:solidFill>
                <a:latin typeface="Times New Roman" panose="02020603050405020304" pitchFamily="18" charset="0"/>
                <a:ea typeface="+mn-ea"/>
                <a:cs typeface="Times New Roman" panose="02020603050405020304" pitchFamily="18" charset="0"/>
              </a:rPr>
              <a:t>。</a:t>
            </a:r>
            <a:endParaRPr lang="en-US" altLang="zh-CN" sz="1800" dirty="0">
              <a:solidFill>
                <a:schemeClr val="tx1"/>
              </a:solidFill>
              <a:latin typeface="Times New Roman" panose="02020603050405020304" pitchFamily="18" charset="0"/>
              <a:ea typeface="+mn-ea"/>
              <a:cs typeface="Times New Roman" panose="02020603050405020304" pitchFamily="18" charset="0"/>
            </a:endParaRPr>
          </a:p>
        </p:txBody>
      </p:sp>
      <p:sp>
        <p:nvSpPr>
          <p:cNvPr id="2" name="文本框 1"/>
          <p:cNvSpPr txBox="1"/>
          <p:nvPr/>
        </p:nvSpPr>
        <p:spPr>
          <a:xfrm>
            <a:off x="315804" y="690499"/>
            <a:ext cx="3786614" cy="400110"/>
          </a:xfrm>
          <a:prstGeom prst="rect">
            <a:avLst/>
          </a:prstGeom>
          <a:noFill/>
        </p:spPr>
        <p:txBody>
          <a:bodyPr wrap="none" rtlCol="0">
            <a:spAutoFit/>
          </a:bodyPr>
          <a:lstStyle/>
          <a:p>
            <a:r>
              <a:rPr lang="zh-CN" altLang="en-US" sz="2000" smtClean="0"/>
              <a:t>例：</a:t>
            </a:r>
            <a:r>
              <a:rPr lang="en-US" altLang="zh-CN" sz="2000" smtClean="0"/>
              <a:t>6</a:t>
            </a:r>
            <a:r>
              <a:rPr lang="zh-CN" altLang="en-US" sz="2000" smtClean="0"/>
              <a:t>个矩阵，其大小分别为：</a:t>
            </a:r>
            <a:endParaRPr lang="zh-CN" altLang="en-US" sz="2000"/>
          </a:p>
        </p:txBody>
      </p:sp>
      <p:sp>
        <p:nvSpPr>
          <p:cNvPr id="3" name="文本框 2"/>
          <p:cNvSpPr txBox="1"/>
          <p:nvPr/>
        </p:nvSpPr>
        <p:spPr>
          <a:xfrm>
            <a:off x="354296" y="1939925"/>
            <a:ext cx="2760692" cy="338554"/>
          </a:xfrm>
          <a:prstGeom prst="rect">
            <a:avLst/>
          </a:prstGeom>
          <a:noFill/>
        </p:spPr>
        <p:txBody>
          <a:bodyPr wrap="none" rtlCol="0">
            <a:spAutoFit/>
          </a:bodyPr>
          <a:lstStyle/>
          <a:p>
            <a:r>
              <a:rPr lang="zh-CN" altLang="en-US" sz="1600" smtClean="0"/>
              <a:t>在算</a:t>
            </a:r>
            <a:r>
              <a:rPr lang="en-US" altLang="zh-CN" sz="1600" smtClean="0"/>
              <a:t>m[2][5]</a:t>
            </a:r>
            <a:r>
              <a:rPr lang="zh-CN" altLang="en-US" sz="1600" smtClean="0"/>
              <a:t>时，其过程为：</a:t>
            </a:r>
            <a:endParaRPr lang="zh-CN" altLang="en-US" sz="1600"/>
          </a:p>
        </p:txBody>
      </p:sp>
      <p:cxnSp>
        <p:nvCxnSpPr>
          <p:cNvPr id="5" name="直接箭头连接符 4"/>
          <p:cNvCxnSpPr/>
          <p:nvPr/>
        </p:nvCxnSpPr>
        <p:spPr bwMode="auto">
          <a:xfrm>
            <a:off x="1115616" y="3573016"/>
            <a:ext cx="1093495" cy="864096"/>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8" name="直接箭头连接符 7"/>
          <p:cNvCxnSpPr/>
          <p:nvPr/>
        </p:nvCxnSpPr>
        <p:spPr bwMode="auto">
          <a:xfrm>
            <a:off x="1259632" y="3492313"/>
            <a:ext cx="864096" cy="72877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bwMode="auto">
          <a:xfrm>
            <a:off x="1547664" y="3573016"/>
            <a:ext cx="661447" cy="54950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3" name="直接箭头连接符 12"/>
          <p:cNvCxnSpPr/>
          <p:nvPr/>
        </p:nvCxnSpPr>
        <p:spPr bwMode="auto">
          <a:xfrm>
            <a:off x="1734642" y="3523248"/>
            <a:ext cx="474469" cy="42435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5" name="直接箭头连接符 14"/>
          <p:cNvCxnSpPr/>
          <p:nvPr/>
        </p:nvCxnSpPr>
        <p:spPr bwMode="auto">
          <a:xfrm>
            <a:off x="1899330" y="3541641"/>
            <a:ext cx="237235" cy="19378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7" name="文本框 16"/>
          <p:cNvSpPr txBox="1"/>
          <p:nvPr/>
        </p:nvSpPr>
        <p:spPr>
          <a:xfrm>
            <a:off x="238652" y="4738260"/>
            <a:ext cx="2618024" cy="400110"/>
          </a:xfrm>
          <a:prstGeom prst="rect">
            <a:avLst/>
          </a:prstGeom>
          <a:noFill/>
        </p:spPr>
        <p:txBody>
          <a:bodyPr wrap="none" rtlCol="0">
            <a:spAutoFit/>
          </a:bodyPr>
          <a:lstStyle/>
          <a:p>
            <a:r>
              <a:rPr lang="zh-CN" altLang="en-US" sz="2000" smtClean="0"/>
              <a:t>体现了“自底向上”</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95966"/>
                                        </p:tgtEl>
                                        <p:attrNameLst>
                                          <p:attrName>style.visibility</p:attrName>
                                        </p:attrNameLst>
                                      </p:cBhvr>
                                      <p:to>
                                        <p:strVal val="visible"/>
                                      </p:to>
                                    </p:set>
                                    <p:animEffect transition="in" filter="blinds(horizontal)">
                                      <p:cBhvr>
                                        <p:cTn id="31" dur="500"/>
                                        <p:tgtEl>
                                          <p:spTgt spid="295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66"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EAA38256-F237-43A9-96DF-0726882E6F9F}" type="slidenum">
              <a:rPr lang="en-US" altLang="zh-CN">
                <a:latin typeface="+mn-ea"/>
              </a:rPr>
              <a:t>24</a:t>
            </a:fld>
            <a:endParaRPr lang="en-US" altLang="zh-CN">
              <a:latin typeface="+mn-ea"/>
            </a:endParaRPr>
          </a:p>
        </p:txBody>
      </p:sp>
      <p:sp>
        <p:nvSpPr>
          <p:cNvPr id="349186" name="Rectangle 2"/>
          <p:cNvSpPr>
            <a:spLocks noGrp="1" noChangeArrowheads="1"/>
          </p:cNvSpPr>
          <p:nvPr>
            <p:ph type="title"/>
          </p:nvPr>
        </p:nvSpPr>
        <p:spPr/>
        <p:txBody>
          <a:bodyPr/>
          <a:lstStyle/>
          <a:p>
            <a:pPr eaLnBrk="1" hangingPunct="1">
              <a:defRPr/>
            </a:pPr>
            <a:r>
              <a:rPr lang="zh-CN" altLang="en-US" sz="3400" smtClean="0">
                <a:effectLst>
                  <a:outerShdw blurRad="38100" dist="38100" dir="2700000" algn="tl">
                    <a:srgbClr val="C0C0C0"/>
                  </a:outerShdw>
                </a:effectLst>
                <a:latin typeface="+mn-ea"/>
                <a:ea typeface="+mn-ea"/>
              </a:rPr>
              <a:t>计算过程演示</a:t>
            </a:r>
            <a:endParaRPr lang="en-US" altLang="zh-CN" sz="3400" smtClean="0">
              <a:effectLst>
                <a:outerShdw blurRad="38100" dist="38100" dir="2700000" algn="tl">
                  <a:srgbClr val="C0C0C0"/>
                </a:outerShdw>
              </a:effectLst>
              <a:latin typeface="+mn-ea"/>
              <a:ea typeface="+mn-ea"/>
            </a:endParaRPr>
          </a:p>
        </p:txBody>
      </p:sp>
      <p:sp>
        <p:nvSpPr>
          <p:cNvPr id="21508" name="Rectangle 3"/>
          <p:cNvSpPr>
            <a:spLocks noGrp="1" noChangeArrowheads="1"/>
          </p:cNvSpPr>
          <p:nvPr>
            <p:ph type="body" sz="half" idx="1"/>
          </p:nvPr>
        </p:nvSpPr>
        <p:spPr>
          <a:xfrm>
            <a:off x="457200" y="1052513"/>
            <a:ext cx="4762500" cy="5078412"/>
          </a:xfrm>
        </p:spPr>
        <p:txBody>
          <a:bodyPr/>
          <a:lstStyle/>
          <a:p>
            <a:pPr eaLnBrk="1" hangingPunct="1"/>
            <a:r>
              <a:rPr lang="en-US" altLang="zh-CN" sz="2000" smtClean="0">
                <a:latin typeface="Times New Roman" panose="02020603050405020304" pitchFamily="18" charset="0"/>
                <a:cs typeface="Times New Roman" panose="02020603050405020304" pitchFamily="18" charset="0"/>
              </a:rPr>
              <a:t>m[1][2]=P</a:t>
            </a:r>
            <a:r>
              <a:rPr lang="en-US" altLang="zh-CN" sz="1400" smtClean="0">
                <a:latin typeface="Times New Roman" panose="02020603050405020304" pitchFamily="18" charset="0"/>
                <a:cs typeface="Times New Roman" panose="02020603050405020304" pitchFamily="18" charset="0"/>
              </a:rPr>
              <a:t>0</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1</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2</a:t>
            </a:r>
            <a:r>
              <a:rPr lang="en-US" altLang="zh-CN" sz="2000" smtClean="0">
                <a:latin typeface="Times New Roman" panose="02020603050405020304" pitchFamily="18" charset="0"/>
                <a:cs typeface="Times New Roman" panose="02020603050405020304" pitchFamily="18" charset="0"/>
              </a:rPr>
              <a:t>=30*35*15=15750;</a:t>
            </a:r>
          </a:p>
          <a:p>
            <a:pPr eaLnBrk="1" hangingPunct="1"/>
            <a:r>
              <a:rPr lang="en-US" altLang="zh-CN" sz="2000" smtClean="0">
                <a:latin typeface="Times New Roman" panose="02020603050405020304" pitchFamily="18" charset="0"/>
                <a:cs typeface="Times New Roman" panose="02020603050405020304" pitchFamily="18" charset="0"/>
              </a:rPr>
              <a:t>m[2][3]=P</a:t>
            </a:r>
            <a:r>
              <a:rPr lang="en-US" altLang="zh-CN" sz="1400" smtClean="0">
                <a:latin typeface="Times New Roman" panose="02020603050405020304" pitchFamily="18" charset="0"/>
                <a:cs typeface="Times New Roman" panose="02020603050405020304" pitchFamily="18" charset="0"/>
              </a:rPr>
              <a:t>1</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2</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3</a:t>
            </a:r>
            <a:r>
              <a:rPr lang="en-US" altLang="zh-CN" sz="2000" smtClean="0">
                <a:latin typeface="Times New Roman" panose="02020603050405020304" pitchFamily="18" charset="0"/>
                <a:cs typeface="Times New Roman" panose="02020603050405020304" pitchFamily="18" charset="0"/>
              </a:rPr>
              <a:t>=35*15*5=2625;</a:t>
            </a:r>
          </a:p>
          <a:p>
            <a:pPr eaLnBrk="1" hangingPunct="1"/>
            <a:r>
              <a:rPr lang="en-US" altLang="zh-CN" sz="2000" smtClean="0">
                <a:latin typeface="Times New Roman" panose="02020603050405020304" pitchFamily="18" charset="0"/>
                <a:cs typeface="Times New Roman" panose="02020603050405020304" pitchFamily="18" charset="0"/>
              </a:rPr>
              <a:t>m[3][4]=P</a:t>
            </a:r>
            <a:r>
              <a:rPr lang="en-US" altLang="zh-CN" sz="1400" smtClean="0">
                <a:latin typeface="Times New Roman" panose="02020603050405020304" pitchFamily="18" charset="0"/>
                <a:cs typeface="Times New Roman" panose="02020603050405020304" pitchFamily="18" charset="0"/>
              </a:rPr>
              <a:t>2</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3</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4</a:t>
            </a:r>
            <a:r>
              <a:rPr lang="en-US" altLang="zh-CN" sz="2000" smtClean="0">
                <a:latin typeface="Times New Roman" panose="02020603050405020304" pitchFamily="18" charset="0"/>
                <a:cs typeface="Times New Roman" panose="02020603050405020304" pitchFamily="18" charset="0"/>
              </a:rPr>
              <a:t>=15*5*10=750;</a:t>
            </a:r>
          </a:p>
          <a:p>
            <a:pPr eaLnBrk="1" hangingPunct="1"/>
            <a:r>
              <a:rPr lang="en-US" altLang="zh-CN" sz="2000" smtClean="0">
                <a:latin typeface="Times New Roman" panose="02020603050405020304" pitchFamily="18" charset="0"/>
                <a:cs typeface="Times New Roman" panose="02020603050405020304" pitchFamily="18" charset="0"/>
              </a:rPr>
              <a:t>m[4][5]=P</a:t>
            </a:r>
            <a:r>
              <a:rPr lang="en-US" altLang="zh-CN" sz="1400" smtClean="0">
                <a:latin typeface="Times New Roman" panose="02020603050405020304" pitchFamily="18" charset="0"/>
                <a:cs typeface="Times New Roman" panose="02020603050405020304" pitchFamily="18" charset="0"/>
              </a:rPr>
              <a:t>3</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4</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5</a:t>
            </a:r>
            <a:r>
              <a:rPr lang="en-US" altLang="zh-CN" sz="2000" smtClean="0">
                <a:latin typeface="Times New Roman" panose="02020603050405020304" pitchFamily="18" charset="0"/>
                <a:cs typeface="Times New Roman" panose="02020603050405020304" pitchFamily="18" charset="0"/>
              </a:rPr>
              <a:t>=5*10*20=1000;</a:t>
            </a:r>
          </a:p>
          <a:p>
            <a:pPr eaLnBrk="1" hangingPunct="1"/>
            <a:r>
              <a:rPr lang="en-US" altLang="zh-CN" sz="2000" smtClean="0">
                <a:latin typeface="Times New Roman" panose="02020603050405020304" pitchFamily="18" charset="0"/>
                <a:cs typeface="Times New Roman" panose="02020603050405020304" pitchFamily="18" charset="0"/>
              </a:rPr>
              <a:t>m[5][6]=P</a:t>
            </a:r>
            <a:r>
              <a:rPr lang="en-US" altLang="zh-CN" sz="1400" smtClean="0">
                <a:latin typeface="Times New Roman" panose="02020603050405020304" pitchFamily="18" charset="0"/>
                <a:cs typeface="Times New Roman" panose="02020603050405020304" pitchFamily="18" charset="0"/>
              </a:rPr>
              <a:t>4</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5</a:t>
            </a:r>
            <a:r>
              <a:rPr lang="en-US" altLang="zh-CN" sz="2000" smtClean="0">
                <a:latin typeface="Times New Roman" panose="02020603050405020304" pitchFamily="18" charset="0"/>
                <a:cs typeface="Times New Roman" panose="02020603050405020304" pitchFamily="18" charset="0"/>
              </a:rPr>
              <a:t>*P</a:t>
            </a:r>
            <a:r>
              <a:rPr lang="en-US" altLang="zh-CN" sz="1400" smtClean="0">
                <a:latin typeface="Times New Roman" panose="02020603050405020304" pitchFamily="18" charset="0"/>
                <a:cs typeface="Times New Roman" panose="02020603050405020304" pitchFamily="18" charset="0"/>
              </a:rPr>
              <a:t>6</a:t>
            </a:r>
            <a:r>
              <a:rPr lang="en-US" altLang="zh-CN" sz="2000" smtClean="0">
                <a:latin typeface="Times New Roman" panose="02020603050405020304" pitchFamily="18" charset="0"/>
                <a:cs typeface="Times New Roman" panose="02020603050405020304" pitchFamily="18" charset="0"/>
              </a:rPr>
              <a:t>=10*20*25=5000;</a:t>
            </a:r>
          </a:p>
          <a:p>
            <a:pPr eaLnBrk="1" hangingPunct="1"/>
            <a:endParaRPr lang="en-US" altLang="zh-CN" sz="1800" smtClean="0">
              <a:latin typeface="Times New Roman" panose="02020603050405020304" pitchFamily="18" charset="0"/>
              <a:cs typeface="Times New Roman" panose="02020603050405020304" pitchFamily="18" charset="0"/>
            </a:endParaRPr>
          </a:p>
          <a:p>
            <a:pPr eaLnBrk="1" hangingPunct="1"/>
            <a:r>
              <a:rPr lang="en-US" altLang="zh-CN" sz="1800" smtClean="0">
                <a:solidFill>
                  <a:srgbClr val="7030A0"/>
                </a:solidFill>
                <a:latin typeface="Times New Roman" panose="02020603050405020304" pitchFamily="18" charset="0"/>
                <a:cs typeface="Times New Roman" panose="02020603050405020304" pitchFamily="18" charset="0"/>
              </a:rPr>
              <a:t>r=3</a:t>
            </a:r>
            <a:r>
              <a:rPr lang="zh-CN" altLang="en-US" sz="1800" smtClean="0">
                <a:solidFill>
                  <a:srgbClr val="7030A0"/>
                </a:solidFill>
                <a:latin typeface="Times New Roman" panose="02020603050405020304" pitchFamily="18" charset="0"/>
                <a:cs typeface="Times New Roman" panose="02020603050405020304" pitchFamily="18" charset="0"/>
              </a:rPr>
              <a:t>：</a:t>
            </a:r>
            <a:endParaRPr lang="en-US" altLang="zh-CN" sz="1800" smtClean="0">
              <a:solidFill>
                <a:srgbClr val="7030A0"/>
              </a:solidFill>
              <a:latin typeface="Times New Roman" panose="02020603050405020304" pitchFamily="18" charset="0"/>
              <a:cs typeface="Times New Roman" panose="02020603050405020304" pitchFamily="18" charset="0"/>
            </a:endParaRPr>
          </a:p>
          <a:p>
            <a:pPr eaLnBrk="1" hangingPunct="1"/>
            <a:endParaRPr lang="en-US" altLang="zh-CN" sz="2000" smtClean="0">
              <a:latin typeface="Times New Roman" panose="02020603050405020304" pitchFamily="18" charset="0"/>
              <a:cs typeface="Times New Roman" panose="02020603050405020304" pitchFamily="18" charset="0"/>
            </a:endParaRPr>
          </a:p>
          <a:p>
            <a:pPr eaLnBrk="1" hangingPunct="1"/>
            <a:endParaRPr lang="en-US" altLang="zh-CN" sz="2000">
              <a:latin typeface="Times New Roman" panose="02020603050405020304" pitchFamily="18" charset="0"/>
              <a:cs typeface="Times New Roman" panose="02020603050405020304" pitchFamily="18" charset="0"/>
            </a:endParaRPr>
          </a:p>
          <a:p>
            <a:pPr eaLnBrk="1" hangingPunct="1"/>
            <a:r>
              <a:rPr lang="en-US" altLang="zh-CN" sz="2000" smtClean="0">
                <a:latin typeface="Times New Roman" panose="02020603050405020304" pitchFamily="18" charset="0"/>
                <a:cs typeface="Times New Roman" panose="02020603050405020304" pitchFamily="18" charset="0"/>
              </a:rPr>
              <a:t>s[1][3]=1;</a:t>
            </a:r>
          </a:p>
          <a:p>
            <a:pPr eaLnBrk="1" hangingPunct="1"/>
            <a:endParaRPr lang="en-US" altLang="zh-CN" sz="2000" smtClean="0">
              <a:latin typeface="Times New Roman" panose="02020603050405020304" pitchFamily="18" charset="0"/>
              <a:cs typeface="Times New Roman" panose="02020603050405020304" pitchFamily="18" charset="0"/>
            </a:endParaRPr>
          </a:p>
          <a:p>
            <a:pPr eaLnBrk="1" hangingPunct="1"/>
            <a:endParaRPr lang="en-US" altLang="zh-CN" sz="1800" smtClean="0">
              <a:latin typeface="Times New Roman" panose="02020603050405020304" pitchFamily="18" charset="0"/>
              <a:cs typeface="Times New Roman" panose="02020603050405020304" pitchFamily="18" charset="0"/>
            </a:endParaRPr>
          </a:p>
          <a:p>
            <a:pPr eaLnBrk="1" hangingPunct="1"/>
            <a:r>
              <a:rPr lang="en-US" altLang="zh-CN" sz="2000" smtClean="0">
                <a:latin typeface="Times New Roman" panose="02020603050405020304" pitchFamily="18" charset="0"/>
                <a:cs typeface="Times New Roman" panose="02020603050405020304" pitchFamily="18" charset="0"/>
              </a:rPr>
              <a:t>s[2][4]=3;</a:t>
            </a:r>
            <a:endParaRPr lang="zh-CN" altLang="en-US" sz="2000" smtClean="0">
              <a:latin typeface="Times New Roman" panose="02020603050405020304" pitchFamily="18" charset="0"/>
              <a:cs typeface="Times New Roman" panose="02020603050405020304" pitchFamily="18" charset="0"/>
            </a:endParaRPr>
          </a:p>
          <a:p>
            <a:pPr eaLnBrk="1" hangingPunct="1"/>
            <a:endParaRPr lang="en-US" altLang="zh-CN" sz="2000" smtClean="0">
              <a:latin typeface="Times New Roman" panose="02020603050405020304" pitchFamily="18" charset="0"/>
              <a:cs typeface="Times New Roman" panose="02020603050405020304" pitchFamily="18" charset="0"/>
            </a:endParaRPr>
          </a:p>
          <a:p>
            <a:pPr eaLnBrk="1" hangingPunct="1"/>
            <a:endParaRPr lang="en-US" altLang="zh-CN" sz="1800" smtClean="0">
              <a:latin typeface="Times New Roman" panose="02020603050405020304" pitchFamily="18" charset="0"/>
              <a:cs typeface="Times New Roman" panose="02020603050405020304" pitchFamily="18" charset="0"/>
            </a:endParaRPr>
          </a:p>
        </p:txBody>
      </p:sp>
      <p:sp>
        <p:nvSpPr>
          <p:cNvPr id="8199" name="Rectangle 5"/>
          <p:cNvSpPr>
            <a:spLocks noChangeArrowheads="1"/>
          </p:cNvSpPr>
          <p:nvPr/>
        </p:nvSpPr>
        <p:spPr bwMode="auto">
          <a:xfrm>
            <a:off x="0" y="-276225"/>
            <a:ext cx="369888" cy="552450"/>
          </a:xfrm>
          <a:prstGeom prst="rect">
            <a:avLst/>
          </a:prstGeom>
          <a:noFill/>
          <a:ln w="9525" algn="ctr">
            <a:noFill/>
            <a:miter lim="800000"/>
          </a:ln>
        </p:spPr>
        <p:txBody>
          <a:bodyPr wrap="none" anchor="ctr">
            <a:spAutoFit/>
          </a:bodyPr>
          <a:lstStyle/>
          <a:p>
            <a:pPr>
              <a:defRPr/>
            </a:pPr>
            <a:endParaRPr lang="zh-CN" altLang="en-US">
              <a:latin typeface="+mn-ea"/>
              <a:ea typeface="+mn-ea"/>
            </a:endParaRPr>
          </a:p>
        </p:txBody>
      </p:sp>
      <p:graphicFrame>
        <p:nvGraphicFramePr>
          <p:cNvPr id="21510" name="Object 4"/>
          <p:cNvGraphicFramePr>
            <a:graphicFrameLocks noChangeAspect="1"/>
          </p:cNvGraphicFramePr>
          <p:nvPr/>
        </p:nvGraphicFramePr>
        <p:xfrm>
          <a:off x="2051720" y="3380297"/>
          <a:ext cx="5759450" cy="901700"/>
        </p:xfrm>
        <a:graphic>
          <a:graphicData uri="http://schemas.openxmlformats.org/presentationml/2006/ole">
            <mc:AlternateContent xmlns:mc="http://schemas.openxmlformats.org/markup-compatibility/2006">
              <mc:Choice xmlns:v="urn:schemas-microsoft-com:vml" Requires="v">
                <p:oleObj spid="_x0000_s21760" name="公式" r:id="rId4" imgW="3162300" imgH="495300" progId="Equation.3">
                  <p:embed/>
                </p:oleObj>
              </mc:Choice>
              <mc:Fallback>
                <p:oleObj name="公式" r:id="rId4" imgW="3162300" imgH="4953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380297"/>
                        <a:ext cx="575945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1" name="Object 6"/>
          <p:cNvGraphicFramePr>
            <a:graphicFrameLocks noGrp="1" noChangeAspect="1"/>
          </p:cNvGraphicFramePr>
          <p:nvPr>
            <p:ph sz="half" idx="2"/>
          </p:nvPr>
        </p:nvGraphicFramePr>
        <p:xfrm>
          <a:off x="2150239" y="4570308"/>
          <a:ext cx="5688012" cy="744538"/>
        </p:xfrm>
        <a:graphic>
          <a:graphicData uri="http://schemas.openxmlformats.org/presentationml/2006/ole">
            <mc:AlternateContent xmlns:mc="http://schemas.openxmlformats.org/markup-compatibility/2006">
              <mc:Choice xmlns:v="urn:schemas-microsoft-com:vml" Requires="v">
                <p:oleObj spid="_x0000_s21761" name="公式" r:id="rId6" imgW="3200400" imgH="419100" progId="Equation.3">
                  <p:embed/>
                </p:oleObj>
              </mc:Choice>
              <mc:Fallback>
                <p:oleObj name="公式" r:id="rId6" imgW="3200400" imgH="419100" progId="Equation.3">
                  <p:embed/>
                  <p:pic>
                    <p:nvPicPr>
                      <p:cNvPr id="0" name="Picture 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0239" y="4570308"/>
                        <a:ext cx="5688012"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组合 7"/>
          <p:cNvGrpSpPr/>
          <p:nvPr/>
        </p:nvGrpSpPr>
        <p:grpSpPr>
          <a:xfrm>
            <a:off x="5786446" y="357166"/>
            <a:ext cx="2930519" cy="2365385"/>
            <a:chOff x="4541838" y="2492375"/>
            <a:chExt cx="3889375" cy="3121025"/>
          </a:xfrm>
        </p:grpSpPr>
        <p:pic>
          <p:nvPicPr>
            <p:cNvPr id="9" name="Picture 14"/>
            <p:cNvPicPr>
              <a:picLocks noChangeAspect="1" noChangeArrowheads="1"/>
            </p:cNvPicPr>
            <p:nvPr/>
          </p:nvPicPr>
          <p:blipFill>
            <a:blip r:embed="rId8" cstate="print"/>
            <a:srcRect/>
            <a:stretch>
              <a:fillRect/>
            </a:stretch>
          </p:blipFill>
          <p:spPr bwMode="auto">
            <a:xfrm>
              <a:off x="4541838" y="2492375"/>
              <a:ext cx="3889375" cy="3121025"/>
            </a:xfrm>
            <a:prstGeom prst="rect">
              <a:avLst/>
            </a:prstGeom>
            <a:noFill/>
            <a:ln w="9525">
              <a:noFill/>
              <a:miter lim="800000"/>
              <a:headEnd/>
              <a:tailEnd/>
            </a:ln>
          </p:spPr>
        </p:pic>
        <p:sp>
          <p:nvSpPr>
            <p:cNvPr id="10" name="Line 5"/>
            <p:cNvSpPr>
              <a:spLocks noChangeShapeType="1"/>
            </p:cNvSpPr>
            <p:nvPr/>
          </p:nvSpPr>
          <p:spPr bwMode="auto">
            <a:xfrm>
              <a:off x="5062538" y="3400425"/>
              <a:ext cx="1512887" cy="0"/>
            </a:xfrm>
            <a:prstGeom prst="line">
              <a:avLst/>
            </a:prstGeom>
            <a:noFill/>
            <a:ln w="38100">
              <a:solidFill>
                <a:srgbClr val="FF3300"/>
              </a:solidFill>
              <a:prstDash val="sysDot"/>
              <a:round/>
            </a:ln>
          </p:spPr>
          <p:txBody>
            <a:bodyPr anchor="ctr"/>
            <a:lstStyle/>
            <a:p>
              <a:endParaRPr lang="zh-CN" altLang="en-US"/>
            </a:p>
          </p:txBody>
        </p:sp>
        <p:sp>
          <p:nvSpPr>
            <p:cNvPr id="11" name="Line 6"/>
            <p:cNvSpPr>
              <a:spLocks noChangeShapeType="1"/>
            </p:cNvSpPr>
            <p:nvPr/>
          </p:nvSpPr>
          <p:spPr bwMode="auto">
            <a:xfrm>
              <a:off x="6573838" y="3400425"/>
              <a:ext cx="0" cy="1296988"/>
            </a:xfrm>
            <a:prstGeom prst="line">
              <a:avLst/>
            </a:prstGeom>
            <a:noFill/>
            <a:ln w="28575">
              <a:solidFill>
                <a:srgbClr val="FF3300"/>
              </a:solidFill>
              <a:prstDash val="sysDot"/>
              <a:round/>
            </a:ln>
          </p:spPr>
          <p:txBody>
            <a:bodyPr anchor="ctr"/>
            <a:lstStyle/>
            <a:p>
              <a:endParaRPr lang="zh-CN" altLang="en-US"/>
            </a:p>
          </p:txBody>
        </p:sp>
        <p:sp>
          <p:nvSpPr>
            <p:cNvPr id="12" name="Line 7"/>
            <p:cNvSpPr>
              <a:spLocks noChangeShapeType="1"/>
            </p:cNvSpPr>
            <p:nvPr/>
          </p:nvSpPr>
          <p:spPr bwMode="auto">
            <a:xfrm>
              <a:off x="5508625" y="3789363"/>
              <a:ext cx="1512888" cy="0"/>
            </a:xfrm>
            <a:prstGeom prst="line">
              <a:avLst/>
            </a:prstGeom>
            <a:noFill/>
            <a:ln w="38100">
              <a:solidFill>
                <a:srgbClr val="009900"/>
              </a:solidFill>
              <a:prstDash val="sysDot"/>
              <a:round/>
            </a:ln>
          </p:spPr>
          <p:txBody>
            <a:bodyPr anchor="ctr"/>
            <a:lstStyle/>
            <a:p>
              <a:endParaRPr lang="zh-CN" altLang="en-US"/>
            </a:p>
          </p:txBody>
        </p:sp>
        <p:sp>
          <p:nvSpPr>
            <p:cNvPr id="13" name="Line 8"/>
            <p:cNvSpPr>
              <a:spLocks noChangeShapeType="1"/>
            </p:cNvSpPr>
            <p:nvPr/>
          </p:nvSpPr>
          <p:spPr bwMode="auto">
            <a:xfrm>
              <a:off x="7019925" y="3789363"/>
              <a:ext cx="0" cy="1296987"/>
            </a:xfrm>
            <a:prstGeom prst="line">
              <a:avLst/>
            </a:prstGeom>
            <a:noFill/>
            <a:ln w="28575">
              <a:solidFill>
                <a:srgbClr val="009900"/>
              </a:solidFill>
              <a:prstDash val="sysDot"/>
              <a:round/>
            </a:ln>
          </p:spPr>
          <p:txBody>
            <a:bodyPr anchor="ctr"/>
            <a:lstStyle/>
            <a:p>
              <a:endParaRPr lang="zh-CN" altLang="en-US"/>
            </a:p>
          </p:txBody>
        </p:sp>
        <p:sp>
          <p:nvSpPr>
            <p:cNvPr id="14" name="Oval 9"/>
            <p:cNvSpPr>
              <a:spLocks noChangeArrowheads="1"/>
            </p:cNvSpPr>
            <p:nvPr/>
          </p:nvSpPr>
          <p:spPr bwMode="auto">
            <a:xfrm>
              <a:off x="6948488" y="3716338"/>
              <a:ext cx="144462" cy="144462"/>
            </a:xfrm>
            <a:prstGeom prst="ellipse">
              <a:avLst/>
            </a:prstGeom>
            <a:solidFill>
              <a:schemeClr val="bg1"/>
            </a:solidFill>
            <a:ln w="6350" algn="ctr">
              <a:noFill/>
              <a:round/>
            </a:ln>
          </p:spPr>
          <p:txBody>
            <a:bodyPr wrap="none" anchor="ctr">
              <a:spAutoFit/>
            </a:bodyPr>
            <a:lstStyle/>
            <a:p>
              <a:endParaRPr lang="zh-CN" altLang="en-US"/>
            </a:p>
          </p:txBody>
        </p:sp>
        <p:sp>
          <p:nvSpPr>
            <p:cNvPr id="15" name="Oval 10"/>
            <p:cNvSpPr>
              <a:spLocks noChangeArrowheads="1"/>
            </p:cNvSpPr>
            <p:nvPr/>
          </p:nvSpPr>
          <p:spPr bwMode="auto">
            <a:xfrm>
              <a:off x="65166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16" name="Oval 11"/>
            <p:cNvSpPr>
              <a:spLocks noChangeArrowheads="1"/>
            </p:cNvSpPr>
            <p:nvPr/>
          </p:nvSpPr>
          <p:spPr bwMode="auto">
            <a:xfrm>
              <a:off x="6084888" y="3716338"/>
              <a:ext cx="144462" cy="144462"/>
            </a:xfrm>
            <a:prstGeom prst="ellipse">
              <a:avLst/>
            </a:prstGeom>
            <a:solidFill>
              <a:srgbClr val="FF3300"/>
            </a:solidFill>
            <a:ln w="6350" algn="ctr">
              <a:noFill/>
              <a:round/>
            </a:ln>
          </p:spPr>
          <p:txBody>
            <a:bodyPr wrap="none" anchor="ctr">
              <a:spAutoFit/>
            </a:bodyPr>
            <a:lstStyle/>
            <a:p>
              <a:endParaRPr lang="zh-CN" altLang="en-US"/>
            </a:p>
          </p:txBody>
        </p:sp>
        <p:sp>
          <p:nvSpPr>
            <p:cNvPr id="17" name="Oval 12"/>
            <p:cNvSpPr>
              <a:spLocks noChangeArrowheads="1"/>
            </p:cNvSpPr>
            <p:nvPr/>
          </p:nvSpPr>
          <p:spPr bwMode="auto">
            <a:xfrm>
              <a:off x="6948488" y="4076700"/>
              <a:ext cx="144462" cy="144463"/>
            </a:xfrm>
            <a:prstGeom prst="ellipse">
              <a:avLst/>
            </a:prstGeom>
            <a:solidFill>
              <a:srgbClr val="FF3300"/>
            </a:solidFill>
            <a:ln w="6350" algn="ctr">
              <a:noFill/>
              <a:round/>
            </a:ln>
          </p:spPr>
          <p:txBody>
            <a:bodyPr wrap="none" anchor="ctr">
              <a:spAutoFit/>
            </a:bodyPr>
            <a:lstStyle/>
            <a:p>
              <a:endParaRPr lang="zh-CN" altLang="en-US"/>
            </a:p>
          </p:txBody>
        </p:sp>
        <p:sp>
          <p:nvSpPr>
            <p:cNvPr id="18" name="Oval 13"/>
            <p:cNvSpPr>
              <a:spLocks noChangeArrowheads="1"/>
            </p:cNvSpPr>
            <p:nvPr/>
          </p:nvSpPr>
          <p:spPr bwMode="auto">
            <a:xfrm>
              <a:off x="6948488" y="4437063"/>
              <a:ext cx="144462" cy="144462"/>
            </a:xfrm>
            <a:prstGeom prst="ellipse">
              <a:avLst/>
            </a:prstGeom>
            <a:solidFill>
              <a:srgbClr val="FF3300"/>
            </a:solidFill>
            <a:ln w="6350" algn="ctr">
              <a:noFill/>
              <a:round/>
            </a:ln>
          </p:spPr>
          <p:txBody>
            <a:bodyPr wrap="none" anchor="ctr">
              <a:spAutoFit/>
            </a:bodyPr>
            <a:lstStyle/>
            <a:p>
              <a:endParaRPr lang="zh-CN" altLang="en-US"/>
            </a:p>
          </p:txBody>
        </p:sp>
      </p:grpSp>
      <p:sp>
        <p:nvSpPr>
          <p:cNvPr id="2" name="文本框 1"/>
          <p:cNvSpPr txBox="1"/>
          <p:nvPr/>
        </p:nvSpPr>
        <p:spPr>
          <a:xfrm>
            <a:off x="466340" y="764704"/>
            <a:ext cx="867545" cy="369332"/>
          </a:xfrm>
          <a:prstGeom prst="rect">
            <a:avLst/>
          </a:prstGeom>
          <a:noFill/>
        </p:spPr>
        <p:txBody>
          <a:bodyPr wrap="none" rtlCol="0">
            <a:spAutoFit/>
          </a:bodyPr>
          <a:lstStyle/>
          <a:p>
            <a:r>
              <a:rPr lang="en-US" altLang="zh-CN" sz="1800" smtClean="0">
                <a:solidFill>
                  <a:srgbClr val="7030A0"/>
                </a:solidFill>
              </a:rPr>
              <a:t>r=2</a:t>
            </a:r>
            <a:r>
              <a:rPr lang="zh-CN" altLang="en-US" sz="1800" smtClean="0">
                <a:solidFill>
                  <a:srgbClr val="7030A0"/>
                </a:solidFill>
              </a:rPr>
              <a:t>：</a:t>
            </a:r>
            <a:endParaRPr lang="zh-CN" altLang="en-US">
              <a:solidFill>
                <a:srgbClr val="7030A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p>
            <a:pPr>
              <a:defRPr/>
            </a:pPr>
            <a:fld id="{F70DF5C6-E0BE-4961-A04E-0B0BDBCB07AB}" type="slidenum">
              <a:rPr lang="en-US" altLang="zh-CN"/>
              <a:t>25</a:t>
            </a:fld>
            <a:endParaRPr lang="en-US" altLang="zh-CN"/>
          </a:p>
        </p:txBody>
      </p:sp>
      <p:sp>
        <p:nvSpPr>
          <p:cNvPr id="22531" name="Rectangle 3"/>
          <p:cNvSpPr>
            <a:spLocks noGrp="1" noChangeArrowheads="1"/>
          </p:cNvSpPr>
          <p:nvPr>
            <p:ph type="body" sz="half" idx="1"/>
          </p:nvPr>
        </p:nvSpPr>
        <p:spPr/>
        <p:txBody>
          <a:bodyPr/>
          <a:lstStyle/>
          <a:p>
            <a:pPr eaLnBrk="1" hangingPunct="1">
              <a:lnSpc>
                <a:spcPct val="90000"/>
              </a:lnSpc>
            </a:pPr>
            <a:endParaRPr lang="zh-CN" altLang="en-US" sz="2600" smtClean="0">
              <a:latin typeface="Times New Roman" panose="02020603050405020304" pitchFamily="18" charset="0"/>
              <a:cs typeface="Times New Roman" panose="02020603050405020304" pitchFamily="18" charset="0"/>
            </a:endParaRPr>
          </a:p>
          <a:p>
            <a:pPr eaLnBrk="1" hangingPunct="1">
              <a:lnSpc>
                <a:spcPct val="90000"/>
              </a:lnSpc>
            </a:pPr>
            <a:r>
              <a:rPr lang="en-US" altLang="zh-CN" sz="1800" smtClean="0">
                <a:latin typeface="Times New Roman" panose="02020603050405020304" pitchFamily="18" charset="0"/>
                <a:ea typeface="楷体_GB2312" pitchFamily="49" charset="-122"/>
                <a:cs typeface="Times New Roman" panose="02020603050405020304" pitchFamily="18" charset="0"/>
              </a:rPr>
              <a:t>s[3][5]=3;</a:t>
            </a:r>
          </a:p>
          <a:p>
            <a:pPr eaLnBrk="1" hangingPunct="1">
              <a:lnSpc>
                <a:spcPct val="90000"/>
              </a:lnSpc>
            </a:pPr>
            <a:endParaRPr lang="en-US" altLang="zh-CN" sz="18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20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r>
              <a:rPr lang="en-US" altLang="zh-CN" sz="1800" smtClean="0">
                <a:latin typeface="Times New Roman" panose="02020603050405020304" pitchFamily="18" charset="0"/>
                <a:ea typeface="楷体_GB2312" pitchFamily="49" charset="-122"/>
                <a:cs typeface="Times New Roman" panose="02020603050405020304" pitchFamily="18" charset="0"/>
              </a:rPr>
              <a:t>s[4][6]=5;</a:t>
            </a:r>
          </a:p>
          <a:p>
            <a:pPr eaLnBrk="1" hangingPunct="1">
              <a:lnSpc>
                <a:spcPct val="90000"/>
              </a:lnSpc>
            </a:pPr>
            <a:endParaRPr lang="en-US" altLang="zh-CN" sz="18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r>
              <a:rPr lang="en-US" altLang="zh-CN" sz="1800" smtClean="0">
                <a:solidFill>
                  <a:srgbClr val="7030A0"/>
                </a:solidFill>
                <a:latin typeface="Times New Roman" panose="02020603050405020304" pitchFamily="18" charset="0"/>
                <a:ea typeface="楷体_GB2312" pitchFamily="49" charset="-122"/>
                <a:cs typeface="Times New Roman" panose="02020603050405020304" pitchFamily="18" charset="0"/>
              </a:rPr>
              <a:t>r=4</a:t>
            </a:r>
            <a:r>
              <a:rPr lang="zh-CN" altLang="en-US" sz="1800" smtClean="0">
                <a:solidFill>
                  <a:srgbClr val="7030A0"/>
                </a:solidFill>
                <a:latin typeface="Times New Roman" panose="02020603050405020304" pitchFamily="18" charset="0"/>
                <a:ea typeface="楷体_GB2312" pitchFamily="49" charset="-122"/>
                <a:cs typeface="Times New Roman" panose="02020603050405020304" pitchFamily="18" charset="0"/>
              </a:rPr>
              <a:t>：</a:t>
            </a:r>
            <a:endParaRPr lang="en-US" altLang="zh-CN" sz="1800" smtClean="0">
              <a:solidFill>
                <a:srgbClr val="7030A0"/>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r>
              <a:rPr lang="en-US" altLang="zh-CN" sz="1800" smtClean="0">
                <a:latin typeface="Times New Roman" panose="02020603050405020304" pitchFamily="18" charset="0"/>
                <a:ea typeface="楷体_GB2312" pitchFamily="49" charset="-122"/>
                <a:cs typeface="Times New Roman" panose="02020603050405020304" pitchFamily="18" charset="0"/>
              </a:rPr>
              <a:t>s[1][4]=3;</a:t>
            </a:r>
          </a:p>
          <a:p>
            <a:pPr eaLnBrk="1" hangingPunct="1">
              <a:lnSpc>
                <a:spcPct val="90000"/>
              </a:lnSpc>
            </a:pPr>
            <a:endParaRPr lang="en-US" altLang="zh-CN" sz="18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18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2000" smtClean="0">
              <a:latin typeface="Times New Roman" panose="02020603050405020304" pitchFamily="18" charset="0"/>
              <a:ea typeface="楷体_GB2312" pitchFamily="49" charset="-122"/>
              <a:cs typeface="Times New Roman" panose="02020603050405020304" pitchFamily="18" charset="0"/>
            </a:endParaRPr>
          </a:p>
          <a:p>
            <a:pPr eaLnBrk="1" hangingPunct="1">
              <a:lnSpc>
                <a:spcPct val="90000"/>
              </a:lnSpc>
            </a:pPr>
            <a:endParaRPr lang="en-US" altLang="zh-CN" sz="2600" smtClean="0">
              <a:latin typeface="Times New Roman" panose="02020603050405020304" pitchFamily="18" charset="0"/>
              <a:cs typeface="Times New Roman" panose="02020603050405020304" pitchFamily="18" charset="0"/>
            </a:endParaRPr>
          </a:p>
        </p:txBody>
      </p:sp>
      <p:sp>
        <p:nvSpPr>
          <p:cNvPr id="22532" name="Rectangle 5"/>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endParaRPr lang="zh-CN" altLang="en-US"/>
          </a:p>
        </p:txBody>
      </p:sp>
      <p:sp>
        <p:nvSpPr>
          <p:cNvPr id="22533" name="Rectangle 7"/>
          <p:cNvSpPr>
            <a:spLocks noChangeArrowheads="1"/>
          </p:cNvSpPr>
          <p:nvPr/>
        </p:nvSpPr>
        <p:spPr bwMode="auto">
          <a:xfrm>
            <a:off x="0" y="3219450"/>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2534" name="Object 6"/>
          <p:cNvGraphicFramePr>
            <a:graphicFrameLocks noChangeAspect="1"/>
          </p:cNvGraphicFramePr>
          <p:nvPr/>
        </p:nvGraphicFramePr>
        <p:xfrm>
          <a:off x="1475656" y="892969"/>
          <a:ext cx="6264275" cy="879475"/>
        </p:xfrm>
        <a:graphic>
          <a:graphicData uri="http://schemas.openxmlformats.org/presentationml/2006/ole">
            <mc:AlternateContent xmlns:mc="http://schemas.openxmlformats.org/markup-compatibility/2006">
              <mc:Choice xmlns:v="urn:schemas-microsoft-com:vml" Requires="v">
                <p:oleObj spid="_x0000_s22906" name="公式" r:id="rId4" imgW="3162300" imgH="444500" progId="Equation.3">
                  <p:embed/>
                </p:oleObj>
              </mc:Choice>
              <mc:Fallback>
                <p:oleObj name="公式" r:id="rId4" imgW="3162300" imgH="4445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892969"/>
                        <a:ext cx="6264275"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Rectangle 9"/>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2536" name="Object 8"/>
          <p:cNvGraphicFramePr>
            <a:graphicFrameLocks noChangeAspect="1"/>
          </p:cNvGraphicFramePr>
          <p:nvPr/>
        </p:nvGraphicFramePr>
        <p:xfrm>
          <a:off x="1619672" y="2251074"/>
          <a:ext cx="6265862" cy="828675"/>
        </p:xfrm>
        <a:graphic>
          <a:graphicData uri="http://schemas.openxmlformats.org/presentationml/2006/ole">
            <mc:AlternateContent xmlns:mc="http://schemas.openxmlformats.org/markup-compatibility/2006">
              <mc:Choice xmlns:v="urn:schemas-microsoft-com:vml" Requires="v">
                <p:oleObj spid="_x0000_s22907" name="公式" r:id="rId6" imgW="3175000" imgH="419100" progId="Equation.3">
                  <p:embed/>
                </p:oleObj>
              </mc:Choice>
              <mc:Fallback>
                <p:oleObj name="公式" r:id="rId6" imgW="3175000" imgH="4191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2251074"/>
                        <a:ext cx="6265862"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7" name="Object 13"/>
          <p:cNvGraphicFramePr>
            <a:graphicFrameLocks noGrp="1" noChangeAspect="1"/>
          </p:cNvGraphicFramePr>
          <p:nvPr>
            <p:ph sz="half" idx="2"/>
          </p:nvPr>
        </p:nvGraphicFramePr>
        <p:xfrm>
          <a:off x="1619672" y="3638551"/>
          <a:ext cx="5708650" cy="1200150"/>
        </p:xfrm>
        <a:graphic>
          <a:graphicData uri="http://schemas.openxmlformats.org/presentationml/2006/ole">
            <mc:AlternateContent xmlns:mc="http://schemas.openxmlformats.org/markup-compatibility/2006">
              <mc:Choice xmlns:v="urn:schemas-microsoft-com:vml" Requires="v">
                <p:oleObj spid="_x0000_s22908" name="公式" r:id="rId8" imgW="3200400" imgH="673100" progId="Equation.3">
                  <p:embed/>
                </p:oleObj>
              </mc:Choice>
              <mc:Fallback>
                <p:oleObj name="公式" r:id="rId8" imgW="3200400" imgH="673100" progId="Equation.3">
                  <p:embed/>
                  <p:pic>
                    <p:nvPicPr>
                      <p:cNvPr id="0" name="Picture 12"/>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672" y="3638551"/>
                        <a:ext cx="570865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31ADBA57-5FDC-491D-9360-677C866DBDED}" type="slidenum">
              <a:rPr lang="en-US" altLang="zh-CN"/>
              <a:t>26</a:t>
            </a:fld>
            <a:endParaRPr lang="en-US" altLang="zh-CN"/>
          </a:p>
        </p:txBody>
      </p:sp>
      <p:sp>
        <p:nvSpPr>
          <p:cNvPr id="23556" name="Rectangle 3"/>
          <p:cNvSpPr>
            <a:spLocks noGrp="1" noChangeArrowheads="1"/>
          </p:cNvSpPr>
          <p:nvPr>
            <p:ph type="body" idx="1"/>
          </p:nvPr>
        </p:nvSpPr>
        <p:spPr>
          <a:xfrm>
            <a:off x="457200" y="1052513"/>
            <a:ext cx="8229600" cy="5078412"/>
          </a:xfrm>
        </p:spPr>
        <p:txBody>
          <a:bodyPr/>
          <a:lstStyle/>
          <a:p>
            <a:pPr eaLnBrk="1" hangingPunct="1"/>
            <a:endParaRPr lang="en-US" altLang="zh-CN" smtClean="0">
              <a:latin typeface="Times New Roman" panose="02020603050405020304" pitchFamily="18" charset="0"/>
              <a:cs typeface="Times New Roman" panose="02020603050405020304" pitchFamily="18" charset="0"/>
            </a:endParaRPr>
          </a:p>
          <a:p>
            <a:pPr eaLnBrk="1" hangingPunct="1"/>
            <a:endParaRPr lang="en-US" altLang="zh-CN" sz="240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sz="2000" smtClean="0">
                <a:latin typeface="Times New Roman" panose="02020603050405020304" pitchFamily="18" charset="0"/>
                <a:ea typeface="楷体_GB2312" pitchFamily="49" charset="-122"/>
                <a:cs typeface="Times New Roman" panose="02020603050405020304" pitchFamily="18" charset="0"/>
              </a:rPr>
              <a:t>s[2][5]=3;</a:t>
            </a:r>
          </a:p>
          <a:p>
            <a:pPr eaLnBrk="1" hangingPunct="1"/>
            <a:endParaRPr lang="en-US" altLang="zh-CN" sz="2400" smtClean="0">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sz="240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sz="2000" smtClean="0">
                <a:latin typeface="Times New Roman" panose="02020603050405020304" pitchFamily="18" charset="0"/>
                <a:ea typeface="楷体_GB2312" pitchFamily="49" charset="-122"/>
                <a:cs typeface="Times New Roman" panose="02020603050405020304" pitchFamily="18" charset="0"/>
              </a:rPr>
              <a:t>s[3][6]=3;</a:t>
            </a:r>
          </a:p>
          <a:p>
            <a:pPr eaLnBrk="1" hangingPunct="1"/>
            <a:r>
              <a:rPr lang="en-US" altLang="zh-CN" sz="2000" smtClean="0">
                <a:solidFill>
                  <a:srgbClr val="7030A0"/>
                </a:solidFill>
                <a:latin typeface="Times New Roman" panose="02020603050405020304" pitchFamily="18" charset="0"/>
                <a:ea typeface="楷体_GB2312" pitchFamily="49" charset="-122"/>
                <a:cs typeface="Times New Roman" panose="02020603050405020304" pitchFamily="18" charset="0"/>
              </a:rPr>
              <a:t>r=5</a:t>
            </a:r>
            <a:r>
              <a:rPr lang="zh-CN" altLang="en-US" sz="2000" smtClean="0">
                <a:solidFill>
                  <a:srgbClr val="7030A0"/>
                </a:solidFill>
                <a:latin typeface="Times New Roman" panose="02020603050405020304" pitchFamily="18" charset="0"/>
                <a:ea typeface="楷体_GB2312" pitchFamily="49" charset="-122"/>
                <a:cs typeface="Times New Roman" panose="02020603050405020304" pitchFamily="18" charset="0"/>
              </a:rPr>
              <a:t>：</a:t>
            </a:r>
            <a:endParaRPr lang="en-US" altLang="zh-CN" sz="2000" smtClean="0">
              <a:solidFill>
                <a:srgbClr val="7030A0"/>
              </a:solidFill>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sz="2400" smtClean="0">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sz="2400" smtClean="0">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sz="200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sz="2000" smtClean="0">
                <a:latin typeface="Times New Roman" panose="02020603050405020304" pitchFamily="18" charset="0"/>
                <a:ea typeface="楷体_GB2312" pitchFamily="49" charset="-122"/>
                <a:cs typeface="Times New Roman" panose="02020603050405020304" pitchFamily="18" charset="0"/>
              </a:rPr>
              <a:t>s[1][5]=3;</a:t>
            </a:r>
          </a:p>
        </p:txBody>
      </p:sp>
      <p:sp>
        <p:nvSpPr>
          <p:cNvPr id="23557" name="Rectangle 5"/>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endParaRPr lang="zh-CN" altLang="en-US"/>
          </a:p>
        </p:txBody>
      </p:sp>
      <p:sp>
        <p:nvSpPr>
          <p:cNvPr id="23558" name="Rectangle 7"/>
          <p:cNvSpPr>
            <a:spLocks noChangeArrowheads="1"/>
          </p:cNvSpPr>
          <p:nvPr/>
        </p:nvSpPr>
        <p:spPr bwMode="auto">
          <a:xfrm>
            <a:off x="0" y="3128963"/>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3559" name="Object 6"/>
          <p:cNvGraphicFramePr>
            <a:graphicFrameLocks noChangeAspect="1"/>
          </p:cNvGraphicFramePr>
          <p:nvPr/>
        </p:nvGraphicFramePr>
        <p:xfrm>
          <a:off x="889000" y="908050"/>
          <a:ext cx="5494338" cy="1025525"/>
        </p:xfrm>
        <a:graphic>
          <a:graphicData uri="http://schemas.openxmlformats.org/presentationml/2006/ole">
            <mc:AlternateContent xmlns:mc="http://schemas.openxmlformats.org/markup-compatibility/2006">
              <mc:Choice xmlns:v="urn:schemas-microsoft-com:vml" Requires="v">
                <p:oleObj spid="_x0000_s23935" name="公式" r:id="rId4" imgW="3213100" imgH="596900" progId="Equation.3">
                  <p:embed/>
                </p:oleObj>
              </mc:Choice>
              <mc:Fallback>
                <p:oleObj name="公式" r:id="rId4" imgW="3213100" imgH="59690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908050"/>
                        <a:ext cx="5494338"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0" name="Rectangle 9"/>
          <p:cNvSpPr>
            <a:spLocks noChangeArrowheads="1"/>
          </p:cNvSpPr>
          <p:nvPr/>
        </p:nvSpPr>
        <p:spPr bwMode="auto">
          <a:xfrm>
            <a:off x="0" y="3128963"/>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3561" name="Object 8"/>
          <p:cNvGraphicFramePr>
            <a:graphicFrameLocks noChangeAspect="1"/>
          </p:cNvGraphicFramePr>
          <p:nvPr/>
        </p:nvGraphicFramePr>
        <p:xfrm>
          <a:off x="900113" y="2349500"/>
          <a:ext cx="5616575" cy="1049338"/>
        </p:xfrm>
        <a:graphic>
          <a:graphicData uri="http://schemas.openxmlformats.org/presentationml/2006/ole">
            <mc:AlternateContent xmlns:mc="http://schemas.openxmlformats.org/markup-compatibility/2006">
              <mc:Choice xmlns:v="urn:schemas-microsoft-com:vml" Requires="v">
                <p:oleObj spid="_x0000_s23936" name="公式" r:id="rId6" imgW="3213100" imgH="596900" progId="Equation.3">
                  <p:embed/>
                </p:oleObj>
              </mc:Choice>
              <mc:Fallback>
                <p:oleObj name="公式" r:id="rId6" imgW="3213100" imgH="59690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349500"/>
                        <a:ext cx="5616575"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2" name="Rectangle 11"/>
          <p:cNvSpPr>
            <a:spLocks noChangeArrowheads="1"/>
          </p:cNvSpPr>
          <p:nvPr/>
        </p:nvSpPr>
        <p:spPr bwMode="auto">
          <a:xfrm>
            <a:off x="0" y="3028950"/>
            <a:ext cx="9144000" cy="0"/>
          </a:xfrm>
          <a:prstGeom prst="rect">
            <a:avLst/>
          </a:prstGeom>
          <a:noFill/>
          <a:ln w="9525" algn="ctr">
            <a:noFill/>
            <a:miter lim="800000"/>
          </a:ln>
        </p:spPr>
        <p:txBody>
          <a:bodyPr wrap="none" anchor="ctr">
            <a:spAutoFit/>
          </a:bodyPr>
          <a:lstStyle/>
          <a:p>
            <a:endParaRPr lang="zh-CN" altLang="en-US"/>
          </a:p>
        </p:txBody>
      </p:sp>
      <p:graphicFrame>
        <p:nvGraphicFramePr>
          <p:cNvPr id="23563" name="Object 10"/>
          <p:cNvGraphicFramePr>
            <a:graphicFrameLocks noChangeAspect="1"/>
          </p:cNvGraphicFramePr>
          <p:nvPr/>
        </p:nvGraphicFramePr>
        <p:xfrm>
          <a:off x="1092200" y="3885406"/>
          <a:ext cx="5424488" cy="1458912"/>
        </p:xfrm>
        <a:graphic>
          <a:graphicData uri="http://schemas.openxmlformats.org/presentationml/2006/ole">
            <mc:AlternateContent xmlns:mc="http://schemas.openxmlformats.org/markup-compatibility/2006">
              <mc:Choice xmlns:v="urn:schemas-microsoft-com:vml" Requires="v">
                <p:oleObj spid="_x0000_s23937" name="公式" r:id="rId8" imgW="2971800" imgH="800100" progId="Equation.3">
                  <p:embed/>
                </p:oleObj>
              </mc:Choice>
              <mc:Fallback>
                <p:oleObj name="公式" r:id="rId8" imgW="2971800" imgH="800100" progId="Equation.3">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2200" y="3885406"/>
                        <a:ext cx="5424488" cy="1458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29FE1140-B067-44FB-B2E8-26998EAC81AA}" type="slidenum">
              <a:rPr lang="en-US" altLang="zh-CN">
                <a:latin typeface="+mn-ea"/>
              </a:rPr>
              <a:t>27</a:t>
            </a:fld>
            <a:endParaRPr lang="en-US" altLang="zh-CN">
              <a:latin typeface="+mn-ea"/>
            </a:endParaRPr>
          </a:p>
        </p:txBody>
      </p:sp>
      <p:sp>
        <p:nvSpPr>
          <p:cNvPr id="24580" name="Rectangle 3"/>
          <p:cNvSpPr>
            <a:spLocks noGrp="1" noChangeArrowheads="1"/>
          </p:cNvSpPr>
          <p:nvPr>
            <p:ph type="body" idx="1"/>
          </p:nvPr>
        </p:nvSpPr>
        <p:spPr>
          <a:xfrm>
            <a:off x="500063" y="1214438"/>
            <a:ext cx="8229600" cy="4933950"/>
          </a:xfrm>
        </p:spPr>
        <p:txBody>
          <a:bodyPr/>
          <a:lstStyle/>
          <a:p>
            <a:pPr eaLnBrk="1" hangingPunct="1"/>
            <a:endParaRPr lang="zh-CN" altLang="en-US" smtClean="0">
              <a:latin typeface="Times New Roman" panose="02020603050405020304" pitchFamily="18" charset="0"/>
              <a:cs typeface="Times New Roman" panose="02020603050405020304" pitchFamily="18" charset="0"/>
            </a:endParaRPr>
          </a:p>
          <a:p>
            <a:pPr eaLnBrk="1" hangingPunct="1"/>
            <a:endParaRPr lang="zh-CN" altLang="en-US" smtClean="0">
              <a:latin typeface="Times New Roman" panose="02020603050405020304" pitchFamily="18" charset="0"/>
              <a:cs typeface="Times New Roman" panose="02020603050405020304" pitchFamily="18" charset="0"/>
            </a:endParaRPr>
          </a:p>
          <a:p>
            <a:pPr eaLnBrk="1" hangingPunct="1"/>
            <a:r>
              <a:rPr lang="en-US" altLang="zh-CN" sz="2000" smtClean="0">
                <a:latin typeface="Times New Roman" panose="02020603050405020304" pitchFamily="18" charset="0"/>
                <a:cs typeface="Times New Roman" panose="02020603050405020304" pitchFamily="18" charset="0"/>
              </a:rPr>
              <a:t>s[2][6]=3;</a:t>
            </a:r>
          </a:p>
          <a:p>
            <a:pPr eaLnBrk="1" hangingPunct="1"/>
            <a:r>
              <a:rPr lang="en-US" altLang="zh-CN" sz="2000" smtClean="0">
                <a:solidFill>
                  <a:srgbClr val="7030A0"/>
                </a:solidFill>
                <a:latin typeface="Times New Roman" panose="02020603050405020304" pitchFamily="18" charset="0"/>
                <a:cs typeface="Times New Roman" panose="02020603050405020304" pitchFamily="18" charset="0"/>
              </a:rPr>
              <a:t>r=6</a:t>
            </a:r>
            <a:r>
              <a:rPr lang="zh-CN" altLang="en-US" sz="2000" smtClean="0">
                <a:solidFill>
                  <a:srgbClr val="7030A0"/>
                </a:solidFill>
                <a:latin typeface="Times New Roman" panose="02020603050405020304" pitchFamily="18" charset="0"/>
                <a:cs typeface="Times New Roman" panose="02020603050405020304" pitchFamily="18" charset="0"/>
              </a:rPr>
              <a:t>：</a:t>
            </a:r>
            <a:endParaRPr lang="en-US" altLang="zh-CN" sz="2000" smtClean="0">
              <a:solidFill>
                <a:srgbClr val="7030A0"/>
              </a:solidFill>
              <a:latin typeface="Times New Roman" panose="02020603050405020304" pitchFamily="18" charset="0"/>
              <a:cs typeface="Times New Roman" panose="02020603050405020304" pitchFamily="18" charset="0"/>
            </a:endParaRPr>
          </a:p>
          <a:p>
            <a:pPr eaLnBrk="1" hangingPunct="1"/>
            <a:endParaRPr lang="en-US" altLang="zh-CN" sz="2000" smtClean="0">
              <a:latin typeface="Times New Roman" panose="02020603050405020304" pitchFamily="18" charset="0"/>
              <a:cs typeface="Times New Roman" panose="02020603050405020304" pitchFamily="18" charset="0"/>
            </a:endParaRPr>
          </a:p>
          <a:p>
            <a:pPr eaLnBrk="1" hangingPunct="1"/>
            <a:endParaRPr lang="en-US" altLang="zh-CN" sz="2000" smtClean="0">
              <a:latin typeface="Times New Roman" panose="02020603050405020304" pitchFamily="18" charset="0"/>
              <a:cs typeface="Times New Roman" panose="02020603050405020304" pitchFamily="18" charset="0"/>
            </a:endParaRPr>
          </a:p>
          <a:p>
            <a:pPr eaLnBrk="1" hangingPunct="1"/>
            <a:endParaRPr lang="en-US" altLang="zh-CN" sz="2000" smtClean="0">
              <a:latin typeface="Times New Roman" panose="02020603050405020304" pitchFamily="18" charset="0"/>
              <a:cs typeface="Times New Roman" panose="02020603050405020304" pitchFamily="18" charset="0"/>
            </a:endParaRPr>
          </a:p>
          <a:p>
            <a:pPr eaLnBrk="1" hangingPunct="1"/>
            <a:endParaRPr lang="en-US" altLang="zh-CN" sz="2000" smtClean="0">
              <a:latin typeface="Times New Roman" panose="02020603050405020304" pitchFamily="18" charset="0"/>
              <a:cs typeface="Times New Roman" panose="02020603050405020304" pitchFamily="18" charset="0"/>
            </a:endParaRPr>
          </a:p>
          <a:p>
            <a:pPr eaLnBrk="1" hangingPunct="1"/>
            <a:r>
              <a:rPr lang="en-US" altLang="zh-CN" sz="2000" smtClean="0">
                <a:latin typeface="Times New Roman" panose="02020603050405020304" pitchFamily="18" charset="0"/>
                <a:cs typeface="Times New Roman" panose="02020603050405020304" pitchFamily="18" charset="0"/>
              </a:rPr>
              <a:t>s[1][6]=3;</a:t>
            </a:r>
          </a:p>
          <a:p>
            <a:pPr eaLnBrk="1" hangingPunct="1"/>
            <a:endParaRPr lang="en-US" altLang="zh-CN" sz="2000" smtClean="0">
              <a:latin typeface="Times New Roman" panose="02020603050405020304" pitchFamily="18" charset="0"/>
              <a:cs typeface="Times New Roman" panose="02020603050405020304" pitchFamily="18" charset="0"/>
            </a:endParaRPr>
          </a:p>
          <a:p>
            <a:pPr eaLnBrk="1" hangingPunct="1"/>
            <a:r>
              <a:rPr lang="zh-CN" altLang="en-US" sz="2400" smtClean="0">
                <a:latin typeface="Times New Roman" panose="02020603050405020304" pitchFamily="18" charset="0"/>
                <a:cs typeface="Times New Roman" panose="02020603050405020304" pitchFamily="18" charset="0"/>
              </a:rPr>
              <a:t>从而可知最优乘积次序为</a:t>
            </a:r>
            <a:r>
              <a:rPr lang="en-US" altLang="zh-CN" sz="2400" smtClean="0">
                <a:latin typeface="Times New Roman" panose="02020603050405020304" pitchFamily="18" charset="0"/>
                <a:cs typeface="Times New Roman" panose="02020603050405020304" pitchFamily="18" charset="0"/>
              </a:rPr>
              <a:t>: [A</a:t>
            </a:r>
            <a:r>
              <a:rPr lang="en-US" altLang="zh-CN" sz="1600" smtClean="0">
                <a:latin typeface="Times New Roman" panose="02020603050405020304" pitchFamily="18" charset="0"/>
                <a:cs typeface="Times New Roman" panose="02020603050405020304" pitchFamily="18" charset="0"/>
              </a:rPr>
              <a:t>1</a:t>
            </a:r>
            <a:r>
              <a:rPr lang="en-US" altLang="zh-CN" sz="2400" smtClean="0">
                <a:latin typeface="Times New Roman" panose="02020603050405020304" pitchFamily="18" charset="0"/>
                <a:cs typeface="Times New Roman" panose="02020603050405020304" pitchFamily="18" charset="0"/>
              </a:rPr>
              <a:t>(A</a:t>
            </a:r>
            <a:r>
              <a:rPr lang="en-US" altLang="zh-CN" sz="1600" smtClean="0">
                <a:latin typeface="Times New Roman" panose="02020603050405020304" pitchFamily="18" charset="0"/>
                <a:cs typeface="Times New Roman" panose="02020603050405020304" pitchFamily="18" charset="0"/>
              </a:rPr>
              <a:t>2</a:t>
            </a:r>
            <a:r>
              <a:rPr lang="en-US" altLang="zh-CN" sz="2400" smtClean="0">
                <a:latin typeface="Times New Roman" panose="02020603050405020304" pitchFamily="18" charset="0"/>
                <a:cs typeface="Times New Roman" panose="02020603050405020304" pitchFamily="18" charset="0"/>
              </a:rPr>
              <a:t>A</a:t>
            </a:r>
            <a:r>
              <a:rPr lang="en-US" altLang="zh-CN" sz="16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)][(A</a:t>
            </a:r>
            <a:r>
              <a:rPr lang="en-US" altLang="zh-CN" sz="1600" smtClean="0">
                <a:latin typeface="Times New Roman" panose="02020603050405020304" pitchFamily="18" charset="0"/>
                <a:cs typeface="Times New Roman" panose="02020603050405020304" pitchFamily="18" charset="0"/>
              </a:rPr>
              <a:t>4</a:t>
            </a:r>
            <a:r>
              <a:rPr lang="en-US" altLang="zh-CN" sz="2400" smtClean="0">
                <a:latin typeface="Times New Roman" panose="02020603050405020304" pitchFamily="18" charset="0"/>
                <a:cs typeface="Times New Roman" panose="02020603050405020304" pitchFamily="18" charset="0"/>
              </a:rPr>
              <a:t>A</a:t>
            </a:r>
            <a:r>
              <a:rPr lang="en-US" altLang="zh-CN" sz="1600" smtClean="0">
                <a:latin typeface="Times New Roman" panose="02020603050405020304" pitchFamily="18" charset="0"/>
                <a:cs typeface="Times New Roman" panose="02020603050405020304" pitchFamily="18" charset="0"/>
              </a:rPr>
              <a:t>5</a:t>
            </a:r>
            <a:r>
              <a:rPr lang="en-US" altLang="zh-CN" sz="2400" smtClean="0">
                <a:latin typeface="Times New Roman" panose="02020603050405020304" pitchFamily="18" charset="0"/>
                <a:cs typeface="Times New Roman" panose="02020603050405020304" pitchFamily="18" charset="0"/>
              </a:rPr>
              <a:t>)A</a:t>
            </a:r>
            <a:r>
              <a:rPr lang="en-US" altLang="zh-CN" sz="1600" smtClean="0">
                <a:latin typeface="Times New Roman" panose="02020603050405020304" pitchFamily="18" charset="0"/>
                <a:cs typeface="Times New Roman" panose="02020603050405020304" pitchFamily="18" charset="0"/>
              </a:rPr>
              <a:t>6</a:t>
            </a:r>
            <a:r>
              <a:rPr lang="en-US" altLang="zh-CN" sz="2400">
                <a:latin typeface="Times New Roman" panose="02020603050405020304" pitchFamily="18" charset="0"/>
                <a:cs typeface="Times New Roman" panose="02020603050405020304" pitchFamily="18" charset="0"/>
              </a:rPr>
              <a:t>]</a:t>
            </a:r>
            <a:endParaRPr lang="en-US" altLang="zh-CN" sz="2400" smtClean="0">
              <a:latin typeface="Times New Roman" panose="02020603050405020304" pitchFamily="18" charset="0"/>
              <a:cs typeface="Times New Roman" panose="02020603050405020304" pitchFamily="18" charset="0"/>
            </a:endParaRPr>
          </a:p>
        </p:txBody>
      </p:sp>
      <p:sp>
        <p:nvSpPr>
          <p:cNvPr id="11271" name="Rectangle 5"/>
          <p:cNvSpPr>
            <a:spLocks noChangeArrowheads="1"/>
          </p:cNvSpPr>
          <p:nvPr/>
        </p:nvSpPr>
        <p:spPr bwMode="auto">
          <a:xfrm>
            <a:off x="0" y="-276225"/>
            <a:ext cx="369888" cy="552450"/>
          </a:xfrm>
          <a:prstGeom prst="rect">
            <a:avLst/>
          </a:prstGeom>
          <a:noFill/>
          <a:ln w="9525" algn="ctr">
            <a:noFill/>
            <a:miter lim="800000"/>
          </a:ln>
        </p:spPr>
        <p:txBody>
          <a:bodyPr wrap="none" anchor="ctr">
            <a:spAutoFit/>
          </a:bodyPr>
          <a:lstStyle/>
          <a:p>
            <a:pPr>
              <a:defRPr/>
            </a:pPr>
            <a:endParaRPr lang="zh-CN" altLang="en-US">
              <a:latin typeface="+mn-ea"/>
              <a:ea typeface="+mn-ea"/>
            </a:endParaRPr>
          </a:p>
        </p:txBody>
      </p:sp>
      <p:graphicFrame>
        <p:nvGraphicFramePr>
          <p:cNvPr id="24582" name="Object 4"/>
          <p:cNvGraphicFramePr>
            <a:graphicFrameLocks noChangeAspect="1"/>
          </p:cNvGraphicFramePr>
          <p:nvPr/>
        </p:nvGraphicFramePr>
        <p:xfrm>
          <a:off x="900113" y="836613"/>
          <a:ext cx="5111750" cy="1358900"/>
        </p:xfrm>
        <a:graphic>
          <a:graphicData uri="http://schemas.openxmlformats.org/presentationml/2006/ole">
            <mc:AlternateContent xmlns:mc="http://schemas.openxmlformats.org/markup-compatibility/2006">
              <mc:Choice xmlns:v="urn:schemas-microsoft-com:vml" Requires="v">
                <p:oleObj spid="_x0000_s24833" name="公式" r:id="rId4" imgW="3009900" imgH="800100" progId="Equation.3">
                  <p:embed/>
                </p:oleObj>
              </mc:Choice>
              <mc:Fallback>
                <p:oleObj name="公式" r:id="rId4" imgW="3009900" imgH="8001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836613"/>
                        <a:ext cx="5111750" cy="135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Rectangle 7"/>
          <p:cNvSpPr>
            <a:spLocks noChangeArrowheads="1"/>
          </p:cNvSpPr>
          <p:nvPr/>
        </p:nvSpPr>
        <p:spPr bwMode="auto">
          <a:xfrm>
            <a:off x="0" y="2662238"/>
            <a:ext cx="369888" cy="552450"/>
          </a:xfrm>
          <a:prstGeom prst="rect">
            <a:avLst/>
          </a:prstGeom>
          <a:noFill/>
          <a:ln w="9525" algn="ctr">
            <a:noFill/>
            <a:miter lim="800000"/>
          </a:ln>
        </p:spPr>
        <p:txBody>
          <a:bodyPr wrap="none" anchor="ctr">
            <a:spAutoFit/>
          </a:bodyPr>
          <a:lstStyle/>
          <a:p>
            <a:pPr>
              <a:defRPr/>
            </a:pPr>
            <a:endParaRPr lang="zh-CN" altLang="en-US">
              <a:latin typeface="+mn-ea"/>
              <a:ea typeface="+mn-ea"/>
            </a:endParaRPr>
          </a:p>
        </p:txBody>
      </p:sp>
      <p:graphicFrame>
        <p:nvGraphicFramePr>
          <p:cNvPr id="24584" name="Object 6"/>
          <p:cNvGraphicFramePr>
            <a:graphicFrameLocks noChangeAspect="1"/>
          </p:cNvGraphicFramePr>
          <p:nvPr/>
        </p:nvGraphicFramePr>
        <p:xfrm>
          <a:off x="1691680" y="2938463"/>
          <a:ext cx="4968875" cy="1639888"/>
        </p:xfrm>
        <a:graphic>
          <a:graphicData uri="http://schemas.openxmlformats.org/presentationml/2006/ole">
            <mc:AlternateContent xmlns:mc="http://schemas.openxmlformats.org/markup-compatibility/2006">
              <mc:Choice xmlns:v="urn:schemas-microsoft-com:vml" Requires="v">
                <p:oleObj spid="_x0000_s24834" name="公式" r:id="rId6" imgW="2971800" imgH="977900" progId="Equation.3">
                  <p:embed/>
                </p:oleObj>
              </mc:Choice>
              <mc:Fallback>
                <p:oleObj name="公式" r:id="rId6" imgW="2971800" imgH="97790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2938463"/>
                        <a:ext cx="4968875" cy="163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5292080" y="4578351"/>
            <a:ext cx="1079142" cy="338554"/>
          </a:xfrm>
          <a:prstGeom prst="rect">
            <a:avLst/>
          </a:prstGeom>
          <a:noFill/>
        </p:spPr>
        <p:txBody>
          <a:bodyPr wrap="none" rtlCol="0">
            <a:spAutoFit/>
          </a:bodyPr>
          <a:lstStyle/>
          <a:p>
            <a:r>
              <a:rPr lang="en-US" altLang="zh-CN" sz="1600" smtClean="0"/>
              <a:t>s[1][6]=3</a:t>
            </a:r>
          </a:p>
        </p:txBody>
      </p:sp>
      <p:sp>
        <p:nvSpPr>
          <p:cNvPr id="11" name="文本框 10"/>
          <p:cNvSpPr txBox="1"/>
          <p:nvPr/>
        </p:nvSpPr>
        <p:spPr>
          <a:xfrm>
            <a:off x="4571189" y="5915632"/>
            <a:ext cx="1079142" cy="338554"/>
          </a:xfrm>
          <a:prstGeom prst="rect">
            <a:avLst/>
          </a:prstGeom>
          <a:noFill/>
        </p:spPr>
        <p:txBody>
          <a:bodyPr wrap="none" rtlCol="0">
            <a:spAutoFit/>
          </a:bodyPr>
          <a:lstStyle/>
          <a:p>
            <a:r>
              <a:rPr lang="en-US" altLang="zh-CN" sz="1600" smtClean="0"/>
              <a:t>s[1][3]=1</a:t>
            </a:r>
          </a:p>
        </p:txBody>
      </p:sp>
      <p:sp>
        <p:nvSpPr>
          <p:cNvPr id="12" name="文本框 11"/>
          <p:cNvSpPr txBox="1"/>
          <p:nvPr/>
        </p:nvSpPr>
        <p:spPr>
          <a:xfrm>
            <a:off x="6110855" y="5850178"/>
            <a:ext cx="1079142" cy="338554"/>
          </a:xfrm>
          <a:prstGeom prst="rect">
            <a:avLst/>
          </a:prstGeom>
          <a:noFill/>
        </p:spPr>
        <p:txBody>
          <a:bodyPr wrap="none" rtlCol="0">
            <a:spAutoFit/>
          </a:bodyPr>
          <a:lstStyle/>
          <a:p>
            <a:r>
              <a:rPr lang="en-US" altLang="zh-CN" sz="1600" smtClean="0"/>
              <a:t>s[4][6]=5</a:t>
            </a:r>
          </a:p>
        </p:txBody>
      </p:sp>
      <p:cxnSp>
        <p:nvCxnSpPr>
          <p:cNvPr id="4" name="直接箭头连接符 3"/>
          <p:cNvCxnSpPr>
            <a:endCxn id="10" idx="2"/>
          </p:cNvCxnSpPr>
          <p:nvPr/>
        </p:nvCxnSpPr>
        <p:spPr bwMode="auto">
          <a:xfrm flipV="1">
            <a:off x="5796136" y="4916905"/>
            <a:ext cx="35515" cy="45631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 name="直接箭头连接符 6"/>
          <p:cNvCxnSpPr>
            <a:endCxn id="11" idx="0"/>
          </p:cNvCxnSpPr>
          <p:nvPr/>
        </p:nvCxnSpPr>
        <p:spPr bwMode="auto">
          <a:xfrm>
            <a:off x="4932040" y="5661248"/>
            <a:ext cx="178720" cy="25438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endCxn id="12" idx="0"/>
          </p:cNvCxnSpPr>
          <p:nvPr/>
        </p:nvCxnSpPr>
        <p:spPr bwMode="auto">
          <a:xfrm flipH="1">
            <a:off x="6650426" y="5589240"/>
            <a:ext cx="81814" cy="2609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D41E236-E33F-4714-9136-5F21096470ED}" type="slidenum">
              <a:rPr lang="en-US" altLang="zh-CN">
                <a:latin typeface="+mn-ea"/>
              </a:rPr>
              <a:t>28</a:t>
            </a:fld>
            <a:endParaRPr lang="en-US" altLang="zh-CN">
              <a:latin typeface="+mn-ea"/>
            </a:endParaRPr>
          </a:p>
        </p:txBody>
      </p:sp>
      <p:sp>
        <p:nvSpPr>
          <p:cNvPr id="354306" name="Rectangle 2"/>
          <p:cNvSpPr>
            <a:spLocks noGrp="1" noChangeArrowheads="1"/>
          </p:cNvSpPr>
          <p:nvPr>
            <p:ph type="title"/>
          </p:nvPr>
        </p:nvSpPr>
        <p:spPr/>
        <p:txBody>
          <a:bodyPr/>
          <a:lstStyle/>
          <a:p>
            <a:pPr eaLnBrk="1" hangingPunct="1">
              <a:defRPr/>
            </a:pPr>
            <a:r>
              <a:rPr lang="zh-CN" altLang="en-US" sz="3400" smtClean="0">
                <a:effectLst>
                  <a:outerShdw blurRad="38100" dist="38100" dir="2700000" algn="tl">
                    <a:srgbClr val="C0C0C0"/>
                  </a:outerShdw>
                </a:effectLst>
                <a:latin typeface="+mn-ea"/>
                <a:ea typeface="+mn-ea"/>
              </a:rPr>
              <a:t>计算过程演示</a:t>
            </a:r>
          </a:p>
        </p:txBody>
      </p:sp>
      <p:sp>
        <p:nvSpPr>
          <p:cNvPr id="25604" name="Rectangle 3"/>
          <p:cNvSpPr>
            <a:spLocks noGrp="1" noChangeArrowheads="1"/>
          </p:cNvSpPr>
          <p:nvPr>
            <p:ph type="body" idx="1"/>
          </p:nvPr>
        </p:nvSpPr>
        <p:spPr>
          <a:xfrm>
            <a:off x="357188" y="1071563"/>
            <a:ext cx="8786812" cy="4786312"/>
          </a:xfrm>
        </p:spPr>
        <p:txBody>
          <a:bodyPr/>
          <a:lstStyle/>
          <a:p>
            <a:pPr eaLnBrk="1" hangingPunct="1"/>
            <a:r>
              <a:rPr lang="zh-CN" altLang="en-US" sz="2400" smtClean="0">
                <a:latin typeface="Times New Roman" panose="02020603050405020304" pitchFamily="18" charset="0"/>
                <a:cs typeface="Times New Roman" panose="02020603050405020304" pitchFamily="18" charset="0"/>
              </a:rPr>
              <a:t>验证数乘次数如下</a:t>
            </a:r>
            <a:r>
              <a:rPr lang="en-US" altLang="zh-CN" sz="2400" smtClean="0">
                <a:latin typeface="Times New Roman" panose="02020603050405020304" pitchFamily="18" charset="0"/>
                <a:cs typeface="Times New Roman" panose="02020603050405020304" pitchFamily="18" charset="0"/>
              </a:rPr>
              <a:t>:</a:t>
            </a:r>
          </a:p>
          <a:p>
            <a:pPr eaLnBrk="1" hangingPunct="1"/>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2</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3</a:t>
            </a:r>
            <a:r>
              <a:rPr lang="zh-CN" altLang="en-US" sz="2400" smtClean="0">
                <a:latin typeface="Times New Roman" panose="02020603050405020304" pitchFamily="18" charset="0"/>
                <a:cs typeface="Times New Roman" panose="02020603050405020304" pitchFamily="18" charset="0"/>
              </a:rPr>
              <a:t>数乘</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1</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2</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=2625</a:t>
            </a:r>
            <a:r>
              <a:rPr lang="zh-CN" altLang="en-US" sz="2400" smtClean="0">
                <a:latin typeface="Times New Roman" panose="02020603050405020304" pitchFamily="18" charset="0"/>
                <a:cs typeface="Times New Roman" panose="02020603050405020304" pitchFamily="18" charset="0"/>
              </a:rPr>
              <a:t>次</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矩阵</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2</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的维数</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1</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a:t>
            </a:r>
          </a:p>
          <a:p>
            <a:pPr eaLnBrk="1" hangingPunct="1"/>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1</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2</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数乘</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0</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1</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=5250</a:t>
            </a:r>
            <a:r>
              <a:rPr lang="zh-CN" altLang="en-US" sz="2400" smtClean="0">
                <a:latin typeface="Times New Roman" panose="02020603050405020304" pitchFamily="18" charset="0"/>
                <a:cs typeface="Times New Roman" panose="02020603050405020304" pitchFamily="18" charset="0"/>
              </a:rPr>
              <a:t>次</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矩阵</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1</a:t>
            </a:r>
            <a:r>
              <a:rPr lang="en-US" altLang="zh-CN" sz="2400" smtClean="0">
                <a:latin typeface="Times New Roman" panose="02020603050405020304" pitchFamily="18" charset="0"/>
                <a:cs typeface="Times New Roman" panose="02020603050405020304" pitchFamily="18" charset="0"/>
              </a:rPr>
              <a:t>(A2A3)</a:t>
            </a:r>
            <a:r>
              <a:rPr lang="zh-CN" altLang="en-US" sz="2400" smtClean="0">
                <a:latin typeface="Times New Roman" panose="02020603050405020304" pitchFamily="18" charset="0"/>
                <a:cs typeface="Times New Roman" panose="02020603050405020304" pitchFamily="18" charset="0"/>
              </a:rPr>
              <a:t>的维数</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0</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a:t>
            </a:r>
          </a:p>
          <a:p>
            <a:pPr eaLnBrk="1" hangingPunct="1"/>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4</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5</a:t>
            </a:r>
            <a:r>
              <a:rPr lang="zh-CN" altLang="en-US" sz="2400" smtClean="0">
                <a:latin typeface="Times New Roman" panose="02020603050405020304" pitchFamily="18" charset="0"/>
                <a:cs typeface="Times New Roman" panose="02020603050405020304" pitchFamily="18" charset="0"/>
              </a:rPr>
              <a:t>数乘</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4</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5</a:t>
            </a:r>
            <a:r>
              <a:rPr lang="en-US" altLang="zh-CN" sz="2400" smtClean="0">
                <a:latin typeface="Times New Roman" panose="02020603050405020304" pitchFamily="18" charset="0"/>
                <a:cs typeface="Times New Roman" panose="02020603050405020304" pitchFamily="18" charset="0"/>
              </a:rPr>
              <a:t>=1000</a:t>
            </a:r>
            <a:r>
              <a:rPr lang="zh-CN" altLang="en-US" sz="2400" smtClean="0">
                <a:latin typeface="Times New Roman" panose="02020603050405020304" pitchFamily="18" charset="0"/>
                <a:cs typeface="Times New Roman" panose="02020603050405020304" pitchFamily="18" charset="0"/>
              </a:rPr>
              <a:t>次</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矩阵</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4</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5</a:t>
            </a:r>
            <a:r>
              <a:rPr lang="zh-CN" altLang="en-US" sz="2400" smtClean="0">
                <a:latin typeface="Times New Roman" panose="02020603050405020304" pitchFamily="18" charset="0"/>
                <a:cs typeface="Times New Roman" panose="02020603050405020304" pitchFamily="18" charset="0"/>
              </a:rPr>
              <a:t>的维数</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5</a:t>
            </a:r>
            <a:r>
              <a:rPr lang="en-US" altLang="zh-CN" sz="2400" smtClean="0">
                <a:latin typeface="Times New Roman" panose="02020603050405020304" pitchFamily="18" charset="0"/>
                <a:cs typeface="Times New Roman" panose="02020603050405020304" pitchFamily="18" charset="0"/>
              </a:rPr>
              <a:t>;</a:t>
            </a:r>
          </a:p>
          <a:p>
            <a:pPr eaLnBrk="1" hangingPunct="1"/>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4</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5</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6</a:t>
            </a:r>
            <a:r>
              <a:rPr lang="zh-CN" altLang="en-US" sz="2400" smtClean="0">
                <a:latin typeface="Times New Roman" panose="02020603050405020304" pitchFamily="18" charset="0"/>
                <a:cs typeface="Times New Roman" panose="02020603050405020304" pitchFamily="18" charset="0"/>
              </a:rPr>
              <a:t>数乘</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5</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6</a:t>
            </a:r>
            <a:r>
              <a:rPr lang="en-US" altLang="zh-CN" sz="2400" smtClean="0">
                <a:latin typeface="Times New Roman" panose="02020603050405020304" pitchFamily="18" charset="0"/>
                <a:cs typeface="Times New Roman" panose="02020603050405020304" pitchFamily="18" charset="0"/>
              </a:rPr>
              <a:t>=2500</a:t>
            </a:r>
            <a:r>
              <a:rPr lang="zh-CN" altLang="en-US" sz="2400" smtClean="0">
                <a:latin typeface="Times New Roman" panose="02020603050405020304" pitchFamily="18" charset="0"/>
                <a:cs typeface="Times New Roman" panose="02020603050405020304" pitchFamily="18" charset="0"/>
              </a:rPr>
              <a:t>次</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矩阵</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4</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5</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6</a:t>
            </a:r>
            <a:r>
              <a:rPr lang="zh-CN" altLang="en-US" sz="2400" smtClean="0">
                <a:latin typeface="Times New Roman" panose="02020603050405020304" pitchFamily="18" charset="0"/>
                <a:cs typeface="Times New Roman" panose="02020603050405020304" pitchFamily="18" charset="0"/>
              </a:rPr>
              <a:t>的维数</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6</a:t>
            </a:r>
            <a:r>
              <a:rPr lang="en-US" altLang="zh-CN" sz="2400" smtClean="0">
                <a:latin typeface="Times New Roman" panose="02020603050405020304" pitchFamily="18" charset="0"/>
                <a:cs typeface="Times New Roman" panose="02020603050405020304" pitchFamily="18" charset="0"/>
              </a:rPr>
              <a:t>;</a:t>
            </a:r>
          </a:p>
          <a:p>
            <a:pPr eaLnBrk="1" hangingPunct="1"/>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1</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2</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4</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5</a:t>
            </a:r>
            <a:r>
              <a:rPr lang="en-US" altLang="zh-CN" sz="2400" smtClean="0">
                <a:latin typeface="Times New Roman" panose="02020603050405020304" pitchFamily="18" charset="0"/>
                <a:cs typeface="Times New Roman" panose="02020603050405020304" pitchFamily="18" charset="0"/>
              </a:rPr>
              <a:t>)A</a:t>
            </a:r>
            <a:r>
              <a:rPr lang="en-US" altLang="zh-CN" sz="2400" baseline="-25000" smtClean="0">
                <a:latin typeface="Times New Roman" panose="02020603050405020304" pitchFamily="18" charset="0"/>
                <a:cs typeface="Times New Roman" panose="02020603050405020304" pitchFamily="18" charset="0"/>
              </a:rPr>
              <a:t>6</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数乘</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0</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3</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6</a:t>
            </a:r>
            <a:r>
              <a:rPr lang="en-US" altLang="zh-CN" sz="2400" smtClean="0">
                <a:latin typeface="Times New Roman" panose="02020603050405020304" pitchFamily="18" charset="0"/>
                <a:cs typeface="Times New Roman" panose="02020603050405020304" pitchFamily="18" charset="0"/>
              </a:rPr>
              <a:t>=3750</a:t>
            </a:r>
            <a:r>
              <a:rPr lang="zh-CN" altLang="en-US" sz="2400" smtClean="0">
                <a:latin typeface="Times New Roman" panose="02020603050405020304" pitchFamily="18" charset="0"/>
                <a:cs typeface="Times New Roman" panose="02020603050405020304" pitchFamily="18" charset="0"/>
              </a:rPr>
              <a:t>次</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其维数</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0</a:t>
            </a:r>
            <a:r>
              <a:rPr lang="en-US" altLang="zh-CN" sz="2400" smtClean="0">
                <a:latin typeface="Times New Roman" panose="02020603050405020304" pitchFamily="18" charset="0"/>
                <a:cs typeface="Times New Roman" panose="02020603050405020304" pitchFamily="18" charset="0"/>
              </a:rPr>
              <a:t>*P</a:t>
            </a:r>
            <a:r>
              <a:rPr lang="en-US" altLang="zh-CN" sz="2400" baseline="-25000" smtClean="0">
                <a:latin typeface="Times New Roman" panose="02020603050405020304" pitchFamily="18" charset="0"/>
                <a:cs typeface="Times New Roman" panose="02020603050405020304" pitchFamily="18" charset="0"/>
              </a:rPr>
              <a:t>6</a:t>
            </a:r>
          </a:p>
          <a:p>
            <a:pPr eaLnBrk="1" hangingPunct="1"/>
            <a:r>
              <a:rPr lang="zh-CN" altLang="en-US" sz="2400" smtClean="0">
                <a:latin typeface="Times New Roman" panose="02020603050405020304" pitchFamily="18" charset="0"/>
                <a:cs typeface="Times New Roman" panose="02020603050405020304" pitchFamily="18" charset="0"/>
              </a:rPr>
              <a:t>故总的数乘次数</a:t>
            </a:r>
            <a:r>
              <a:rPr lang="en-US" altLang="zh-CN" sz="2400" smtClean="0">
                <a:latin typeface="Times New Roman" panose="02020603050405020304" pitchFamily="18" charset="0"/>
                <a:cs typeface="Times New Roman" panose="02020603050405020304" pitchFamily="18" charset="0"/>
              </a:rPr>
              <a:t>=2625+5250+1000+2500+3750=15125.</a:t>
            </a:r>
          </a:p>
          <a:p>
            <a:pPr eaLnBrk="1" hangingPunct="1"/>
            <a:endParaRPr lang="zh-CN" altLang="en-US" sz="2400" smtClean="0">
              <a:latin typeface="Times New Roman" panose="02020603050405020304" pitchFamily="18" charset="0"/>
              <a:cs typeface="Times New Roman" panose="02020603050405020304" pitchFamily="18" charset="0"/>
            </a:endParaRPr>
          </a:p>
          <a:p>
            <a:pPr marL="0" indent="0" eaLnBrk="1" hangingPunct="1">
              <a:buNone/>
            </a:pPr>
            <a:endParaRPr lang="en-US" altLang="zh-CN" sz="2400" smtClean="0">
              <a:latin typeface="Times New Roman" panose="02020603050405020304" pitchFamily="18" charset="0"/>
              <a:cs typeface="Times New Roman" panose="02020603050405020304" pitchFamily="18" charset="0"/>
            </a:endParaRPr>
          </a:p>
        </p:txBody>
      </p:sp>
      <p:sp>
        <p:nvSpPr>
          <p:cNvPr id="12294" name="Rectangle 5"/>
          <p:cNvSpPr>
            <a:spLocks noChangeArrowheads="1"/>
          </p:cNvSpPr>
          <p:nvPr/>
        </p:nvSpPr>
        <p:spPr bwMode="auto">
          <a:xfrm>
            <a:off x="0" y="-276225"/>
            <a:ext cx="369888" cy="552450"/>
          </a:xfrm>
          <a:prstGeom prst="rect">
            <a:avLst/>
          </a:prstGeom>
          <a:noFill/>
          <a:ln w="9525" algn="ctr">
            <a:noFill/>
            <a:miter lim="800000"/>
          </a:ln>
        </p:spPr>
        <p:txBody>
          <a:bodyPr wrap="none" anchor="ctr">
            <a:spAutoFit/>
          </a:bodyPr>
          <a:lstStyle/>
          <a:p>
            <a:pPr>
              <a:defRPr/>
            </a:pPr>
            <a:endParaRPr lang="zh-CN" altLang="en-US">
              <a:latin typeface="+mn-ea"/>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4B62624-3124-4D12-8521-51401285FD2B}" type="slidenum">
              <a:rPr lang="en-US" altLang="zh-CN">
                <a:latin typeface="+mn-ea"/>
              </a:rPr>
              <a:t>29</a:t>
            </a:fld>
            <a:endParaRPr lang="en-US" altLang="zh-CN">
              <a:latin typeface="+mn-ea"/>
            </a:endParaRPr>
          </a:p>
        </p:txBody>
      </p:sp>
      <p:sp>
        <p:nvSpPr>
          <p:cNvPr id="296962" name="Rectangle 2"/>
          <p:cNvSpPr>
            <a:spLocks noChangeArrowheads="1"/>
          </p:cNvSpPr>
          <p:nvPr/>
        </p:nvSpPr>
        <p:spPr bwMode="auto">
          <a:xfrm>
            <a:off x="563935" y="112712"/>
            <a:ext cx="7056065"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mn-ea"/>
                <a:ea typeface="+mn-ea"/>
              </a:rPr>
              <a:t>3.2 </a:t>
            </a:r>
            <a:r>
              <a:rPr lang="zh-CN" altLang="en-US" sz="3800" dirty="0" smtClean="0">
                <a:solidFill>
                  <a:schemeClr val="tx2"/>
                </a:solidFill>
                <a:effectLst>
                  <a:outerShdw blurRad="38100" dist="38100" dir="2700000" algn="tl">
                    <a:srgbClr val="C0C0C0"/>
                  </a:outerShdw>
                </a:effectLst>
                <a:latin typeface="+mn-ea"/>
                <a:ea typeface="+mn-ea"/>
              </a:rPr>
              <a:t>动态规划算法</a:t>
            </a:r>
            <a:r>
              <a:rPr lang="zh-CN" altLang="en-US" sz="3800" dirty="0">
                <a:solidFill>
                  <a:schemeClr val="tx2"/>
                </a:solidFill>
                <a:effectLst>
                  <a:outerShdw blurRad="38100" dist="38100" dir="2700000" algn="tl">
                    <a:srgbClr val="C0C0C0"/>
                  </a:outerShdw>
                </a:effectLst>
                <a:latin typeface="+mn-ea"/>
                <a:ea typeface="+mn-ea"/>
              </a:rPr>
              <a:t>的基本要素</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296963" name="Text Box 3"/>
          <p:cNvSpPr txBox="1">
            <a:spLocks noChangeArrowheads="1"/>
          </p:cNvSpPr>
          <p:nvPr/>
        </p:nvSpPr>
        <p:spPr bwMode="auto">
          <a:xfrm>
            <a:off x="329764" y="943422"/>
            <a:ext cx="3040063" cy="579438"/>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3200" b="1" dirty="0">
                <a:solidFill>
                  <a:schemeClr val="tx1"/>
                </a:solidFill>
                <a:effectLst>
                  <a:outerShdw blurRad="38100" dist="38100" dir="2700000" algn="tl">
                    <a:srgbClr val="C0C0C0"/>
                  </a:outerShdw>
                </a:effectLst>
                <a:latin typeface="+mn-ea"/>
                <a:ea typeface="+mn-ea"/>
              </a:rPr>
              <a:t>一、最优子结构</a:t>
            </a:r>
          </a:p>
        </p:txBody>
      </p:sp>
      <p:sp>
        <p:nvSpPr>
          <p:cNvPr id="41989" name="Text Box 4"/>
          <p:cNvSpPr txBox="1">
            <a:spLocks noChangeArrowheads="1"/>
          </p:cNvSpPr>
          <p:nvPr/>
        </p:nvSpPr>
        <p:spPr bwMode="auto">
          <a:xfrm>
            <a:off x="467544" y="1628775"/>
            <a:ext cx="8352606" cy="3416300"/>
          </a:xfrm>
          <a:prstGeom prst="rect">
            <a:avLst/>
          </a:prstGeom>
          <a:solidFill>
            <a:srgbClr val="FFCC00"/>
          </a:solidFill>
          <a:ln w="6350">
            <a:noFill/>
            <a:miter lim="800000"/>
          </a:ln>
        </p:spPr>
        <p:txBody>
          <a:bodyPr wrap="square">
            <a:spAutoFit/>
          </a:bodyPr>
          <a:lstStyle/>
          <a:p>
            <a:pPr>
              <a:spcBef>
                <a:spcPct val="0"/>
              </a:spcBef>
              <a:buClr>
                <a:schemeClr val="accent2"/>
              </a:buClr>
              <a:buSzTx/>
              <a:buFont typeface="Arial" panose="020B0604020202020204" pitchFamily="34" charset="0"/>
              <a:buChar char="•"/>
              <a:defRPr/>
            </a:pPr>
            <a:r>
              <a:rPr kumimoji="1" lang="zh-CN" altLang="en-US" sz="2400">
                <a:solidFill>
                  <a:schemeClr val="tx1"/>
                </a:solidFill>
                <a:latin typeface="+mn-ea"/>
                <a:ea typeface="+mn-ea"/>
              </a:rPr>
              <a:t>矩阵连乘计算次序问题的最优解包含着其子问题的最优解。这种性质称为</a:t>
            </a:r>
            <a:r>
              <a:rPr kumimoji="1" lang="zh-CN" altLang="en-US" sz="2400" b="1">
                <a:solidFill>
                  <a:schemeClr val="tx1"/>
                </a:solidFill>
                <a:latin typeface="+mn-ea"/>
                <a:ea typeface="+mn-ea"/>
              </a:rPr>
              <a:t>最优子结构性质</a:t>
            </a:r>
            <a:r>
              <a:rPr kumimoji="1" lang="zh-CN" altLang="en-US" sz="2400">
                <a:solidFill>
                  <a:schemeClr val="tx1"/>
                </a:solidFill>
                <a:latin typeface="+mn-ea"/>
                <a:ea typeface="+mn-ea"/>
              </a:rPr>
              <a:t>。</a:t>
            </a:r>
            <a:endParaRPr lang="zh-CN" altLang="en-US" sz="2400">
              <a:solidFill>
                <a:schemeClr val="tx1"/>
              </a:solidFill>
              <a:latin typeface="+mn-ea"/>
              <a:ea typeface="+mn-ea"/>
            </a:endParaRPr>
          </a:p>
          <a:p>
            <a:pPr>
              <a:spcBef>
                <a:spcPct val="0"/>
              </a:spcBef>
              <a:buClr>
                <a:schemeClr val="accent2"/>
              </a:buClr>
              <a:buSzTx/>
              <a:buFont typeface="Arial" panose="020B0604020202020204" pitchFamily="34" charset="0"/>
              <a:buChar char="•"/>
              <a:defRPr/>
            </a:pPr>
            <a:r>
              <a:rPr lang="zh-CN" altLang="en-US" sz="2400">
                <a:solidFill>
                  <a:schemeClr val="tx1"/>
                </a:solidFill>
                <a:latin typeface="+mn-ea"/>
                <a:ea typeface="+mn-ea"/>
              </a:rPr>
              <a:t>在分析问题的最优子结构性质时，所用的方法具有普遍性：首先假设由问题的最优解导出的子问题的解不是最优的，然后再设法说明在这个假设下可构造出比原问题最优解更好的解，从而导致矛盾。 </a:t>
            </a:r>
          </a:p>
          <a:p>
            <a:pPr>
              <a:spcBef>
                <a:spcPct val="0"/>
              </a:spcBef>
              <a:buClr>
                <a:schemeClr val="accent2"/>
              </a:buClr>
              <a:buSzTx/>
              <a:buFont typeface="Arial" panose="020B0604020202020204" pitchFamily="34" charset="0"/>
              <a:buChar char="•"/>
              <a:defRPr/>
            </a:pPr>
            <a:r>
              <a:rPr lang="zh-CN" altLang="en-US" sz="2400">
                <a:solidFill>
                  <a:schemeClr val="tx1"/>
                </a:solidFill>
                <a:latin typeface="+mn-ea"/>
                <a:ea typeface="+mn-ea"/>
              </a:rPr>
              <a:t>利用问题的最优子结构性质，以自底向上的方式递归地从子问题的最优解逐步构造出整个问题的最优解。最优子结构是问题能用动态规划算法求解的前提。</a:t>
            </a:r>
          </a:p>
        </p:txBody>
      </p:sp>
      <p:sp>
        <p:nvSpPr>
          <p:cNvPr id="296965" name="Text Box 5"/>
          <p:cNvSpPr txBox="1">
            <a:spLocks noChangeArrowheads="1"/>
          </p:cNvSpPr>
          <p:nvPr/>
        </p:nvSpPr>
        <p:spPr bwMode="auto">
          <a:xfrm>
            <a:off x="467544" y="5350668"/>
            <a:ext cx="8352606" cy="830263"/>
          </a:xfrm>
          <a:prstGeom prst="rect">
            <a:avLst/>
          </a:prstGeom>
          <a:solidFill>
            <a:srgbClr val="00FFFF"/>
          </a:solidFill>
          <a:ln w="50800">
            <a:solidFill>
              <a:srgbClr val="FF6600"/>
            </a:solidFill>
            <a:miter lim="800000"/>
          </a:ln>
        </p:spPr>
        <p:txBody>
          <a:bodyPr wrap="square">
            <a:spAutoFit/>
          </a:bodyPr>
          <a:lstStyle/>
          <a:p>
            <a:pPr>
              <a:spcBef>
                <a:spcPct val="0"/>
              </a:spcBef>
              <a:buClrTx/>
              <a:buSzTx/>
              <a:buFontTx/>
              <a:buNone/>
              <a:defRPr/>
            </a:pPr>
            <a:r>
              <a:rPr kumimoji="1" lang="zh-CN" altLang="en-US" sz="2400" dirty="0">
                <a:solidFill>
                  <a:schemeClr val="tx1"/>
                </a:solidFill>
                <a:latin typeface="+mn-ea"/>
                <a:ea typeface="+mn-ea"/>
              </a:rPr>
              <a:t>同一个问题可以有多种</a:t>
            </a:r>
            <a:r>
              <a:rPr kumimoji="1" lang="zh-CN" altLang="zh-CN" sz="2400" dirty="0">
                <a:solidFill>
                  <a:schemeClr val="tx1"/>
                </a:solidFill>
                <a:latin typeface="+mn-ea"/>
                <a:ea typeface="+mn-ea"/>
              </a:rPr>
              <a:t>方式刻划它的最优子结构，有些表示方法的求解速度更快（空间占用小，问题的维度低）</a:t>
            </a:r>
            <a:endParaRPr kumimoji="1" lang="en-US" altLang="zh-CN" sz="2400" dirty="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blinds(horizontal)">
                                      <p:cBhvr>
                                        <p:cTn id="7" dur="500"/>
                                        <p:tgtEl>
                                          <p:spTgt spid="29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44A4A06F-5B1C-4193-8570-D84EF66A7F0D}" type="slidenum">
              <a:rPr lang="en-US" altLang="zh-CN"/>
              <a:t>3</a:t>
            </a:fld>
            <a:endParaRPr lang="en-US" altLang="zh-CN"/>
          </a:p>
        </p:txBody>
      </p:sp>
      <p:sp>
        <p:nvSpPr>
          <p:cNvPr id="5123" name="Rectangle 3"/>
          <p:cNvSpPr>
            <a:spLocks noGrp="1" noChangeArrowheads="1"/>
          </p:cNvSpPr>
          <p:nvPr>
            <p:ph type="body" idx="1"/>
          </p:nvPr>
        </p:nvSpPr>
        <p:spPr>
          <a:xfrm>
            <a:off x="428625" y="428625"/>
            <a:ext cx="8229600" cy="5715000"/>
          </a:xfrm>
        </p:spPr>
        <p:txBody>
          <a:bodyPr/>
          <a:lstStyle/>
          <a:p>
            <a:pPr eaLnBrk="1" hangingPunct="1">
              <a:lnSpc>
                <a:spcPct val="120000"/>
              </a:lnSpc>
              <a:buNone/>
            </a:pPr>
            <a:r>
              <a:rPr lang="zh-CN" altLang="en-US" sz="2400" b="1" dirty="0" smtClean="0"/>
              <a:t>通过应用范例学习动态规划算法设计策略。</a:t>
            </a:r>
          </a:p>
          <a:p>
            <a:pPr eaLnBrk="1" hangingPunct="1">
              <a:lnSpc>
                <a:spcPct val="120000"/>
              </a:lnSpc>
              <a:buNone/>
            </a:pPr>
            <a:r>
              <a:rPr lang="zh-CN" altLang="en-US" sz="2400" b="1" dirty="0" smtClean="0"/>
              <a:t>（</a:t>
            </a:r>
            <a:r>
              <a:rPr lang="en-US" altLang="zh-CN" sz="2400" b="1" dirty="0" smtClean="0"/>
              <a:t>1</a:t>
            </a:r>
            <a:r>
              <a:rPr lang="zh-CN" altLang="en-US" sz="2400" b="1" dirty="0" smtClean="0"/>
              <a:t>）矩阵连乘问题；</a:t>
            </a:r>
          </a:p>
          <a:p>
            <a:pPr eaLnBrk="1" hangingPunct="1">
              <a:lnSpc>
                <a:spcPct val="120000"/>
              </a:lnSpc>
              <a:buNone/>
            </a:pPr>
            <a:r>
              <a:rPr lang="zh-CN" altLang="en-US" sz="2400" b="1" dirty="0" smtClean="0"/>
              <a:t>（</a:t>
            </a:r>
            <a:r>
              <a:rPr lang="en-US" altLang="zh-CN" sz="2400" b="1" dirty="0" smtClean="0"/>
              <a:t>2</a:t>
            </a:r>
            <a:r>
              <a:rPr lang="zh-CN" altLang="en-US" sz="2400" b="1" dirty="0" smtClean="0"/>
              <a:t>）最长公共子序列；</a:t>
            </a:r>
          </a:p>
          <a:p>
            <a:pPr eaLnBrk="1" hangingPunct="1">
              <a:lnSpc>
                <a:spcPct val="120000"/>
              </a:lnSpc>
              <a:buNone/>
            </a:pPr>
            <a:r>
              <a:rPr lang="zh-CN" altLang="en-US" sz="2400" b="1" dirty="0" smtClean="0"/>
              <a:t>（</a:t>
            </a:r>
            <a:r>
              <a:rPr lang="en-US" altLang="zh-CN" sz="2400" b="1" dirty="0" smtClean="0"/>
              <a:t>3</a:t>
            </a:r>
            <a:r>
              <a:rPr lang="zh-CN" altLang="en-US" sz="2400" b="1" dirty="0" smtClean="0"/>
              <a:t>）凸多边形最优三角剖分；</a:t>
            </a:r>
          </a:p>
          <a:p>
            <a:pPr eaLnBrk="1" hangingPunct="1">
              <a:lnSpc>
                <a:spcPct val="120000"/>
              </a:lnSpc>
              <a:buNone/>
            </a:pPr>
            <a:r>
              <a:rPr lang="zh-CN" altLang="en-US" sz="2400" b="1" dirty="0" smtClean="0"/>
              <a:t>（</a:t>
            </a:r>
            <a:r>
              <a:rPr lang="en-US" altLang="zh-CN" sz="2400" b="1" dirty="0" smtClean="0"/>
              <a:t>4</a:t>
            </a:r>
            <a:r>
              <a:rPr lang="zh-CN" altLang="en-US" sz="2400" b="1" dirty="0" smtClean="0"/>
              <a:t>）图像压缩；</a:t>
            </a:r>
          </a:p>
          <a:p>
            <a:pPr eaLnBrk="1" hangingPunct="1">
              <a:lnSpc>
                <a:spcPct val="120000"/>
              </a:lnSpc>
              <a:buNone/>
            </a:pPr>
            <a:r>
              <a:rPr lang="zh-CN" altLang="en-US" sz="2400" b="1" dirty="0" smtClean="0"/>
              <a:t>（</a:t>
            </a:r>
            <a:r>
              <a:rPr lang="en-US" altLang="zh-CN" sz="2400" b="1" dirty="0" smtClean="0"/>
              <a:t>5</a:t>
            </a:r>
            <a:r>
              <a:rPr lang="zh-CN" altLang="en-US" sz="2400" b="1" dirty="0" smtClean="0"/>
              <a:t>）</a:t>
            </a:r>
            <a:r>
              <a:rPr lang="en-US" altLang="zh-CN" sz="2400" b="1" dirty="0" smtClean="0"/>
              <a:t>0-1</a:t>
            </a:r>
            <a:r>
              <a:rPr lang="zh-CN" altLang="en-US" sz="2400" b="1" dirty="0" smtClean="0"/>
              <a:t>背包问题；</a:t>
            </a:r>
          </a:p>
          <a:p>
            <a:pPr eaLnBrk="1" hangingPunct="1">
              <a:lnSpc>
                <a:spcPct val="120000"/>
              </a:lnSpc>
              <a:buNone/>
            </a:pPr>
            <a:r>
              <a:rPr lang="zh-CN" altLang="en-US" sz="2400" b="1" dirty="0" smtClean="0"/>
              <a:t>（</a:t>
            </a:r>
            <a:r>
              <a:rPr lang="en-US" altLang="zh-CN" sz="2400" b="1" dirty="0" smtClean="0"/>
              <a:t>6</a:t>
            </a:r>
            <a:r>
              <a:rPr lang="zh-CN" altLang="en-US" sz="2400" b="1" dirty="0" smtClean="0"/>
              <a:t>）最优二叉搜索树。</a:t>
            </a:r>
          </a:p>
          <a:p>
            <a:pPr eaLnBrk="1" hangingPunct="1">
              <a:buNone/>
            </a:pPr>
            <a:endParaRPr lang="zh-CN" altLang="en-US" sz="24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CA31F8E-A9F1-4ADB-968A-F3DAFBFF67BA}" type="slidenum">
              <a:rPr lang="en-US" altLang="zh-CN">
                <a:latin typeface="+mn-ea"/>
              </a:rPr>
              <a:t>30</a:t>
            </a:fld>
            <a:endParaRPr lang="en-US" altLang="zh-CN">
              <a:latin typeface="+mn-ea"/>
            </a:endParaRPr>
          </a:p>
        </p:txBody>
      </p:sp>
      <p:sp>
        <p:nvSpPr>
          <p:cNvPr id="297986" name="Rectangle 2"/>
          <p:cNvSpPr>
            <a:spLocks noChangeArrowheads="1"/>
          </p:cNvSpPr>
          <p:nvPr/>
        </p:nvSpPr>
        <p:spPr bwMode="auto">
          <a:xfrm>
            <a:off x="1258888" y="0"/>
            <a:ext cx="6408737" cy="795338"/>
          </a:xfrm>
          <a:prstGeom prst="rect">
            <a:avLst/>
          </a:prstGeom>
          <a:noFill/>
          <a:ln w="9525">
            <a:noFill/>
            <a:miter lim="800000"/>
          </a:ln>
          <a:effectLst/>
        </p:spPr>
        <p:txBody>
          <a:bodyPr anchor="b"/>
          <a:lstStyle/>
          <a:p>
            <a:pPr>
              <a:spcBef>
                <a:spcPct val="0"/>
              </a:spcBef>
              <a:buClrTx/>
              <a:buSzTx/>
              <a:buFontTx/>
              <a:buNone/>
              <a:defRPr/>
            </a:pPr>
            <a:r>
              <a:rPr lang="zh-CN" altLang="en-US" sz="3800">
                <a:solidFill>
                  <a:schemeClr val="tx2"/>
                </a:solidFill>
                <a:effectLst>
                  <a:outerShdw blurRad="38100" dist="38100" dir="2700000" algn="tl">
                    <a:srgbClr val="C0C0C0"/>
                  </a:outerShdw>
                </a:effectLst>
                <a:latin typeface="+mn-ea"/>
                <a:ea typeface="+mn-ea"/>
              </a:rPr>
              <a:t>动态规划算法的基本要素</a:t>
            </a:r>
            <a:endParaRPr lang="ja-JP" altLang="en-US" sz="3800">
              <a:solidFill>
                <a:schemeClr val="tx2"/>
              </a:solidFill>
              <a:effectLst>
                <a:outerShdw blurRad="38100" dist="38100" dir="2700000" algn="tl">
                  <a:srgbClr val="C0C0C0"/>
                </a:outerShdw>
              </a:effectLst>
              <a:latin typeface="+mn-ea"/>
              <a:ea typeface="+mn-ea"/>
            </a:endParaRPr>
          </a:p>
        </p:txBody>
      </p:sp>
      <p:sp>
        <p:nvSpPr>
          <p:cNvPr id="297987" name="Text Box 3"/>
          <p:cNvSpPr txBox="1">
            <a:spLocks noChangeArrowheads="1"/>
          </p:cNvSpPr>
          <p:nvPr/>
        </p:nvSpPr>
        <p:spPr bwMode="auto">
          <a:xfrm>
            <a:off x="250825" y="891381"/>
            <a:ext cx="3067050" cy="584200"/>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3200" b="1" dirty="0">
                <a:solidFill>
                  <a:schemeClr val="tx1"/>
                </a:solidFill>
                <a:effectLst>
                  <a:outerShdw blurRad="38100" dist="38100" dir="2700000" algn="tl">
                    <a:srgbClr val="C0C0C0"/>
                  </a:outerShdw>
                </a:effectLst>
                <a:latin typeface="+mn-ea"/>
                <a:ea typeface="+mn-ea"/>
              </a:rPr>
              <a:t>二、重叠子问题</a:t>
            </a:r>
          </a:p>
        </p:txBody>
      </p:sp>
      <p:sp>
        <p:nvSpPr>
          <p:cNvPr id="13318" name="Text Box 4"/>
          <p:cNvSpPr txBox="1">
            <a:spLocks noChangeArrowheads="1"/>
          </p:cNvSpPr>
          <p:nvPr/>
        </p:nvSpPr>
        <p:spPr bwMode="auto">
          <a:xfrm>
            <a:off x="356802" y="1477818"/>
            <a:ext cx="8463669" cy="2677656"/>
          </a:xfrm>
          <a:prstGeom prst="rect">
            <a:avLst/>
          </a:prstGeom>
          <a:solidFill>
            <a:srgbClr val="FFCC00"/>
          </a:solidFill>
          <a:ln w="6350">
            <a:noFill/>
            <a:miter lim="800000"/>
          </a:ln>
        </p:spPr>
        <p:txBody>
          <a:bodyPr wrap="square">
            <a:spAutoFit/>
          </a:bodyPr>
          <a:lstStyle/>
          <a:p>
            <a:pPr>
              <a:spcBef>
                <a:spcPct val="0"/>
              </a:spcBef>
              <a:buClr>
                <a:schemeClr val="accent2"/>
              </a:buClr>
              <a:buSzTx/>
              <a:buFont typeface="Arial" panose="020B0604020202020204" pitchFamily="34" charset="0"/>
              <a:buChar char="•"/>
              <a:defRPr/>
            </a:pPr>
            <a:r>
              <a:rPr lang="zh-CN" altLang="en-US" sz="2400" dirty="0">
                <a:solidFill>
                  <a:schemeClr val="tx1"/>
                </a:solidFill>
                <a:latin typeface="+mn-ea"/>
                <a:ea typeface="+mn-ea"/>
              </a:rPr>
              <a:t>递归算法求解问题时，每次产生的子问题并不总是新问题，有些子问题被反复计算多次。</a:t>
            </a:r>
            <a:r>
              <a:rPr kumimoji="1" lang="zh-CN" altLang="en-US" sz="2400" dirty="0">
                <a:solidFill>
                  <a:schemeClr val="tx1"/>
                </a:solidFill>
                <a:latin typeface="+mn-ea"/>
                <a:ea typeface="+mn-ea"/>
              </a:rPr>
              <a:t>这种性质称为</a:t>
            </a:r>
            <a:r>
              <a:rPr lang="zh-CN" altLang="en-US" sz="2400" b="1" dirty="0">
                <a:solidFill>
                  <a:schemeClr val="tx1"/>
                </a:solidFill>
                <a:latin typeface="+mn-ea"/>
                <a:ea typeface="+mn-ea"/>
              </a:rPr>
              <a:t>子问题的重叠性质</a:t>
            </a:r>
            <a:r>
              <a:rPr kumimoji="1" lang="zh-CN" altLang="en-US" sz="2400" dirty="0">
                <a:solidFill>
                  <a:schemeClr val="tx1"/>
                </a:solidFill>
                <a:latin typeface="+mn-ea"/>
                <a:ea typeface="+mn-ea"/>
              </a:rPr>
              <a:t>。</a:t>
            </a:r>
          </a:p>
          <a:p>
            <a:pPr>
              <a:spcBef>
                <a:spcPct val="0"/>
              </a:spcBef>
              <a:buClr>
                <a:schemeClr val="accent2"/>
              </a:buClr>
              <a:buSzTx/>
              <a:buFont typeface="Arial" panose="020B0604020202020204" pitchFamily="34" charset="0"/>
              <a:buChar char="•"/>
              <a:defRPr/>
            </a:pPr>
            <a:r>
              <a:rPr kumimoji="1" lang="zh-CN" altLang="en-US" sz="2400" dirty="0">
                <a:solidFill>
                  <a:schemeClr val="tx1"/>
                </a:solidFill>
                <a:latin typeface="+mn-ea"/>
                <a:ea typeface="+mn-ea"/>
              </a:rPr>
              <a:t>动态规划算法，对每一个子问题只解一次，而后将其解保存在一个表格中，当再次需要解此子问题时，只是简单地用常数时间查看一下结果。 </a:t>
            </a:r>
          </a:p>
          <a:p>
            <a:pPr>
              <a:spcBef>
                <a:spcPct val="0"/>
              </a:spcBef>
              <a:buClr>
                <a:schemeClr val="accent2"/>
              </a:buClr>
              <a:buSzTx/>
              <a:buFont typeface="Arial" panose="020B0604020202020204" pitchFamily="34" charset="0"/>
              <a:buChar char="•"/>
              <a:defRPr/>
            </a:pPr>
            <a:r>
              <a:rPr kumimoji="1" lang="zh-CN" altLang="en-US" sz="2400" dirty="0">
                <a:solidFill>
                  <a:schemeClr val="tx1"/>
                </a:solidFill>
                <a:latin typeface="+mn-ea"/>
                <a:ea typeface="+mn-ea"/>
              </a:rPr>
              <a:t>通常不同的子问题个数随问题的大小呈多项式增长。因此用动态规划算法只需要多项式时间，从而获得较高的解题效率。 </a:t>
            </a:r>
          </a:p>
        </p:txBody>
      </p:sp>
      <p:grpSp>
        <p:nvGrpSpPr>
          <p:cNvPr id="27654" name="组合 7"/>
          <p:cNvGrpSpPr/>
          <p:nvPr/>
        </p:nvGrpSpPr>
        <p:grpSpPr bwMode="auto">
          <a:xfrm>
            <a:off x="1809064" y="4255720"/>
            <a:ext cx="5395913" cy="2263775"/>
            <a:chOff x="1859864" y="4760049"/>
            <a:chExt cx="5395913" cy="2263775"/>
          </a:xfrm>
        </p:grpSpPr>
        <p:graphicFrame>
          <p:nvGraphicFramePr>
            <p:cNvPr id="27655" name="Object 5"/>
            <p:cNvGraphicFramePr>
              <a:graphicFrameLocks noChangeAspect="1"/>
            </p:cNvGraphicFramePr>
            <p:nvPr>
              <p:extLst>
                <p:ext uri="{D42A27DB-BD31-4B8C-83A1-F6EECF244321}">
                  <p14:modId xmlns:p14="http://schemas.microsoft.com/office/powerpoint/2010/main" val="969347819"/>
                </p:ext>
              </p:extLst>
            </p:nvPr>
          </p:nvGraphicFramePr>
          <p:xfrm>
            <a:off x="1887854" y="4760049"/>
            <a:ext cx="5329238" cy="2263775"/>
          </p:xfrm>
          <a:graphic>
            <a:graphicData uri="http://schemas.openxmlformats.org/presentationml/2006/ole">
              <mc:AlternateContent xmlns:mc="http://schemas.openxmlformats.org/markup-compatibility/2006">
                <mc:Choice xmlns:v="urn:schemas-microsoft-com:vml" Requires="v">
                  <p:oleObj spid="_x0000_s27780" name="BMP 图像" r:id="rId4" imgW="3429000" imgH="1457325" progId="Paint.Picture">
                    <p:embed/>
                  </p:oleObj>
                </mc:Choice>
                <mc:Fallback>
                  <p:oleObj name="BMP 图像" r:id="rId4" imgW="3429000" imgH="1457325" progId="Paint.Picture">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854" y="4760049"/>
                          <a:ext cx="5329238"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27656" name="Oval 8"/>
            <p:cNvSpPr>
              <a:spLocks noChangeArrowheads="1"/>
            </p:cNvSpPr>
            <p:nvPr/>
          </p:nvSpPr>
          <p:spPr bwMode="auto">
            <a:xfrm>
              <a:off x="1859864" y="5447368"/>
              <a:ext cx="1512888" cy="375227"/>
            </a:xfrm>
            <a:prstGeom prst="ellipse">
              <a:avLst/>
            </a:prstGeom>
            <a:noFill/>
            <a:ln w="28575" algn="ctr">
              <a:solidFill>
                <a:srgbClr val="FF3300"/>
              </a:solidFill>
              <a:round/>
            </a:ln>
          </p:spPr>
          <p:txBody>
            <a:bodyPr anchor="ctr">
              <a:spAutoFit/>
            </a:bodyPr>
            <a:lstStyle/>
            <a:p>
              <a:endParaRPr lang="zh-CN" altLang="en-US"/>
            </a:p>
          </p:txBody>
        </p:sp>
        <p:sp>
          <p:nvSpPr>
            <p:cNvPr id="27657" name="Oval 9"/>
            <p:cNvSpPr>
              <a:spLocks noChangeArrowheads="1"/>
            </p:cNvSpPr>
            <p:nvPr/>
          </p:nvSpPr>
          <p:spPr bwMode="auto">
            <a:xfrm>
              <a:off x="3817853" y="5440624"/>
              <a:ext cx="1512887" cy="412750"/>
            </a:xfrm>
            <a:prstGeom prst="ellipse">
              <a:avLst/>
            </a:prstGeom>
            <a:noFill/>
            <a:ln w="28575" algn="ctr">
              <a:solidFill>
                <a:srgbClr val="FF3300"/>
              </a:solidFill>
              <a:round/>
            </a:ln>
          </p:spPr>
          <p:txBody>
            <a:bodyPr anchor="ctr">
              <a:spAutoFit/>
            </a:bodyPr>
            <a:lstStyle/>
            <a:p>
              <a:endParaRPr lang="zh-CN" altLang="en-US"/>
            </a:p>
          </p:txBody>
        </p:sp>
        <p:sp>
          <p:nvSpPr>
            <p:cNvPr id="27658" name="Oval 10"/>
            <p:cNvSpPr>
              <a:spLocks noChangeArrowheads="1"/>
            </p:cNvSpPr>
            <p:nvPr/>
          </p:nvSpPr>
          <p:spPr bwMode="auto">
            <a:xfrm>
              <a:off x="5742889" y="5442897"/>
              <a:ext cx="1512888" cy="412750"/>
            </a:xfrm>
            <a:prstGeom prst="ellipse">
              <a:avLst/>
            </a:prstGeom>
            <a:noFill/>
            <a:ln w="28575" algn="ctr">
              <a:solidFill>
                <a:srgbClr val="FF3300"/>
              </a:solidFill>
              <a:round/>
            </a:ln>
          </p:spPr>
          <p:txBody>
            <a:bodyPr anchor="ctr">
              <a:spAutoFit/>
            </a:bodyPr>
            <a:lstStyle/>
            <a:p>
              <a:endParaRPr lang="zh-CN" altLang="en-US"/>
            </a:p>
          </p:txBody>
        </p:sp>
        <p:sp>
          <p:nvSpPr>
            <p:cNvPr id="27659" name="Oval 11"/>
            <p:cNvSpPr>
              <a:spLocks noChangeArrowheads="1"/>
            </p:cNvSpPr>
            <p:nvPr/>
          </p:nvSpPr>
          <p:spPr bwMode="auto">
            <a:xfrm>
              <a:off x="2397641" y="5962009"/>
              <a:ext cx="719138" cy="360362"/>
            </a:xfrm>
            <a:prstGeom prst="ellipse">
              <a:avLst/>
            </a:prstGeom>
            <a:noFill/>
            <a:ln w="6350" algn="ctr">
              <a:solidFill>
                <a:srgbClr val="FF3300"/>
              </a:solidFill>
              <a:round/>
            </a:ln>
          </p:spPr>
          <p:txBody>
            <a:bodyPr wrap="none" anchor="ctr">
              <a:spAutoFit/>
            </a:bodyPr>
            <a:lstStyle/>
            <a:p>
              <a:endParaRPr lang="zh-CN" altLang="en-US"/>
            </a:p>
          </p:txBody>
        </p:sp>
        <p:sp>
          <p:nvSpPr>
            <p:cNvPr id="27660" name="Oval 12"/>
            <p:cNvSpPr>
              <a:spLocks noChangeArrowheads="1"/>
            </p:cNvSpPr>
            <p:nvPr/>
          </p:nvSpPr>
          <p:spPr bwMode="auto">
            <a:xfrm>
              <a:off x="3116779" y="5962009"/>
              <a:ext cx="719137" cy="360362"/>
            </a:xfrm>
            <a:prstGeom prst="ellipse">
              <a:avLst/>
            </a:prstGeom>
            <a:noFill/>
            <a:ln w="6350" algn="ctr">
              <a:solidFill>
                <a:srgbClr val="FF3300"/>
              </a:solidFill>
              <a:round/>
            </a:ln>
          </p:spPr>
          <p:txBody>
            <a:bodyPr wrap="none" anchor="ctr">
              <a:spAutoFit/>
            </a:bodyPr>
            <a:lstStyle/>
            <a:p>
              <a:endParaRPr lang="zh-CN" altLang="en-US"/>
            </a:p>
          </p:txBody>
        </p:sp>
        <p:sp>
          <p:nvSpPr>
            <p:cNvPr id="27661" name="Oval 13"/>
            <p:cNvSpPr>
              <a:spLocks noChangeArrowheads="1"/>
            </p:cNvSpPr>
            <p:nvPr/>
          </p:nvSpPr>
          <p:spPr bwMode="auto">
            <a:xfrm>
              <a:off x="3837504" y="5962009"/>
              <a:ext cx="719137" cy="360362"/>
            </a:xfrm>
            <a:prstGeom prst="ellipse">
              <a:avLst/>
            </a:prstGeom>
            <a:noFill/>
            <a:ln w="6350" algn="ctr">
              <a:solidFill>
                <a:srgbClr val="FF3300"/>
              </a:solidFill>
              <a:round/>
            </a:ln>
          </p:spPr>
          <p:txBody>
            <a:bodyPr wrap="none" anchor="ctr">
              <a:spAutoFit/>
            </a:bodyPr>
            <a:lstStyle/>
            <a:p>
              <a:endParaRPr lang="zh-CN" altLang="en-US"/>
            </a:p>
          </p:txBody>
        </p:sp>
        <p:sp>
          <p:nvSpPr>
            <p:cNvPr id="27662" name="Oval 14"/>
            <p:cNvSpPr>
              <a:spLocks noChangeArrowheads="1"/>
            </p:cNvSpPr>
            <p:nvPr/>
          </p:nvSpPr>
          <p:spPr bwMode="auto">
            <a:xfrm>
              <a:off x="4558229" y="5962009"/>
              <a:ext cx="719137" cy="360362"/>
            </a:xfrm>
            <a:prstGeom prst="ellipse">
              <a:avLst/>
            </a:prstGeom>
            <a:noFill/>
            <a:ln w="6350" algn="ctr">
              <a:solidFill>
                <a:srgbClr val="FF3300"/>
              </a:solidFill>
              <a:round/>
            </a:ln>
          </p:spPr>
          <p:txBody>
            <a:bodyPr wrap="none" anchor="ctr">
              <a:spAutoFit/>
            </a:bodyPr>
            <a:lstStyle/>
            <a:p>
              <a:endParaRPr lang="zh-CN" altLang="en-US"/>
            </a:p>
          </p:txBody>
        </p:sp>
        <p:sp>
          <p:nvSpPr>
            <p:cNvPr id="27663" name="Oval 15"/>
            <p:cNvSpPr>
              <a:spLocks noChangeArrowheads="1"/>
            </p:cNvSpPr>
            <p:nvPr/>
          </p:nvSpPr>
          <p:spPr bwMode="auto">
            <a:xfrm>
              <a:off x="5350391" y="5962009"/>
              <a:ext cx="719138" cy="360362"/>
            </a:xfrm>
            <a:prstGeom prst="ellipse">
              <a:avLst/>
            </a:prstGeom>
            <a:noFill/>
            <a:ln w="6350" algn="ctr">
              <a:solidFill>
                <a:srgbClr val="FF3300"/>
              </a:solidFill>
              <a:round/>
            </a:ln>
          </p:spPr>
          <p:txBody>
            <a:bodyPr wrap="none" anchor="ctr">
              <a:spAutoFit/>
            </a:bodyPr>
            <a:lstStyle/>
            <a:p>
              <a:endParaRPr lang="zh-CN" altLang="en-US"/>
            </a:p>
          </p:txBody>
        </p:sp>
        <p:sp>
          <p:nvSpPr>
            <p:cNvPr id="27664" name="Oval 16"/>
            <p:cNvSpPr>
              <a:spLocks noChangeArrowheads="1"/>
            </p:cNvSpPr>
            <p:nvPr/>
          </p:nvSpPr>
          <p:spPr bwMode="auto">
            <a:xfrm>
              <a:off x="6142554" y="5962009"/>
              <a:ext cx="719137" cy="360362"/>
            </a:xfrm>
            <a:prstGeom prst="ellipse">
              <a:avLst/>
            </a:prstGeom>
            <a:noFill/>
            <a:ln w="6350" algn="ctr">
              <a:solidFill>
                <a:srgbClr val="FF3300"/>
              </a:solidFill>
              <a:round/>
            </a:ln>
          </p:spPr>
          <p:txBody>
            <a:bodyPr wrap="none" anchor="ctr">
              <a:spAutoFit/>
            </a:bodyPr>
            <a:lstStyle/>
            <a:p>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a:xfrm>
            <a:off x="6565900" y="6243638"/>
            <a:ext cx="2133600" cy="457200"/>
          </a:xfrm>
        </p:spPr>
        <p:txBody>
          <a:bodyPr/>
          <a:lstStyle/>
          <a:p>
            <a:pPr>
              <a:defRPr/>
            </a:pPr>
            <a:fld id="{55995339-05C3-4DB1-9AEA-8A4E6DA135F6}" type="slidenum">
              <a:rPr lang="en-US" altLang="zh-CN">
                <a:latin typeface="Times New Roman" panose="02020603050405020304" pitchFamily="18" charset="0"/>
                <a:cs typeface="Times New Roman" panose="02020603050405020304" pitchFamily="18" charset="0"/>
              </a:rPr>
              <a:t>31</a:t>
            </a:fld>
            <a:endParaRPr lang="en-US" altLang="zh-CN">
              <a:latin typeface="Times New Roman" panose="02020603050405020304" pitchFamily="18" charset="0"/>
              <a:cs typeface="Times New Roman" panose="02020603050405020304" pitchFamily="18" charset="0"/>
            </a:endParaRPr>
          </a:p>
        </p:txBody>
      </p:sp>
      <p:sp>
        <p:nvSpPr>
          <p:cNvPr id="299010" name="Rectangle 2"/>
          <p:cNvSpPr>
            <a:spLocks noChangeArrowheads="1"/>
          </p:cNvSpPr>
          <p:nvPr/>
        </p:nvSpPr>
        <p:spPr bwMode="auto">
          <a:xfrm>
            <a:off x="395288" y="112713"/>
            <a:ext cx="6408737" cy="7953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动态规划算法的基本要素</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299011" name="Text Box 3"/>
          <p:cNvSpPr txBox="1">
            <a:spLocks noChangeArrowheads="1"/>
          </p:cNvSpPr>
          <p:nvPr/>
        </p:nvSpPr>
        <p:spPr bwMode="auto">
          <a:xfrm>
            <a:off x="279230" y="922170"/>
            <a:ext cx="8537915" cy="461665"/>
          </a:xfrm>
          <a:prstGeom prst="rect">
            <a:avLst/>
          </a:prstGeom>
          <a:noFill/>
          <a:ln w="6350">
            <a:noFill/>
            <a:miter lim="800000"/>
          </a:ln>
          <a:effectLst/>
        </p:spPr>
        <p:txBody>
          <a:bodyPr wrap="none">
            <a:spAutoFit/>
          </a:bodyPr>
          <a:lstStyle/>
          <a:p>
            <a:pPr algn="ctr">
              <a:spcBef>
                <a:spcPct val="0"/>
              </a:spcBef>
              <a:buClrTx/>
              <a:buSzTx/>
              <a:buFontTx/>
              <a:buNone/>
              <a:defRPr/>
            </a:pPr>
            <a:r>
              <a:rPr lang="zh-CN" altLang="en-US" sz="2400" b="1">
                <a:solidFill>
                  <a:schemeClr val="tx1"/>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三</a:t>
            </a:r>
            <a:r>
              <a:rPr lang="zh-CN" altLang="en-US" sz="2400" b="1" smtClean="0">
                <a:solidFill>
                  <a:schemeClr val="tx1"/>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、除了自底向上方法，也可以用带有备忘录的自顶向下方法</a:t>
            </a:r>
            <a:endParaRPr lang="zh-CN" altLang="en-US" sz="2400" b="1" dirty="0">
              <a:solidFill>
                <a:schemeClr val="tx1"/>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43013" name="Text Box 4"/>
          <p:cNvSpPr txBox="1">
            <a:spLocks noChangeArrowheads="1"/>
          </p:cNvSpPr>
          <p:nvPr/>
        </p:nvSpPr>
        <p:spPr bwMode="auto">
          <a:xfrm>
            <a:off x="263525" y="1487488"/>
            <a:ext cx="8569325" cy="1200150"/>
          </a:xfrm>
          <a:prstGeom prst="rect">
            <a:avLst/>
          </a:prstGeom>
          <a:solidFill>
            <a:srgbClr val="FFCC00"/>
          </a:solidFill>
          <a:ln w="6350">
            <a:noFill/>
            <a:miter lim="800000"/>
          </a:ln>
        </p:spPr>
        <p:txBody>
          <a:bodyPr>
            <a:spAutoFit/>
          </a:bodyPr>
          <a:lstStyle/>
          <a:p>
            <a:pPr>
              <a:spcBef>
                <a:spcPct val="0"/>
              </a:spcBef>
              <a:buClr>
                <a:schemeClr val="accent2"/>
              </a:buClr>
              <a:buSzTx/>
              <a:buFont typeface="Arial" panose="020B0604020202020204" pitchFamily="34" charset="0"/>
              <a:buChar char="•"/>
              <a:defRPr/>
            </a:pPr>
            <a:r>
              <a:rPr kumimoji="1" lang="zh-CN" altLang="en-US" sz="2400">
                <a:solidFill>
                  <a:schemeClr val="tx1"/>
                </a:solidFill>
                <a:latin typeface="Times New Roman" panose="02020603050405020304" pitchFamily="18" charset="0"/>
                <a:ea typeface="+mn-ea"/>
                <a:cs typeface="Times New Roman" panose="02020603050405020304" pitchFamily="18" charset="0"/>
              </a:rPr>
              <a:t>备忘录方法的控制结构与直接递归方法的</a:t>
            </a:r>
            <a:r>
              <a:rPr kumimoji="1" lang="zh-CN" altLang="en-US" sz="2400" b="1">
                <a:solidFill>
                  <a:schemeClr val="tx1"/>
                </a:solidFill>
                <a:latin typeface="Times New Roman" panose="02020603050405020304" pitchFamily="18" charset="0"/>
                <a:ea typeface="+mn-ea"/>
                <a:cs typeface="Times New Roman" panose="02020603050405020304" pitchFamily="18" charset="0"/>
              </a:rPr>
              <a:t>控制结构相同</a:t>
            </a:r>
            <a:r>
              <a:rPr kumimoji="1" lang="zh-CN" altLang="en-US" sz="2400">
                <a:solidFill>
                  <a:schemeClr val="tx1"/>
                </a:solidFill>
                <a:latin typeface="Times New Roman" panose="02020603050405020304" pitchFamily="18" charset="0"/>
                <a:ea typeface="+mn-ea"/>
                <a:cs typeface="Times New Roman" panose="02020603050405020304" pitchFamily="18" charset="0"/>
              </a:rPr>
              <a:t>，区别在于备忘录方法为每个解过的子问题建立了备忘录以备需要时查看，避免了相同子问题的重复求解。</a:t>
            </a:r>
          </a:p>
        </p:txBody>
      </p:sp>
      <p:sp>
        <p:nvSpPr>
          <p:cNvPr id="43014" name="Rectangle 5"/>
          <p:cNvSpPr>
            <a:spLocks noChangeArrowheads="1"/>
          </p:cNvSpPr>
          <p:nvPr/>
        </p:nvSpPr>
        <p:spPr bwMode="auto">
          <a:xfrm>
            <a:off x="571500" y="2662655"/>
            <a:ext cx="8143875" cy="4247317"/>
          </a:xfrm>
          <a:prstGeom prst="rect">
            <a:avLst/>
          </a:prstGeom>
          <a:noFill/>
          <a:ln w="6350">
            <a:noFill/>
            <a:miter lim="800000"/>
          </a:ln>
        </p:spPr>
        <p:txBody>
          <a:bodyPr anchor="ctr">
            <a:spAutoFit/>
          </a:bodyPr>
          <a:lstStyle/>
          <a:p>
            <a:pPr>
              <a:spcBef>
                <a:spcPct val="0"/>
              </a:spcBef>
              <a:buClrTx/>
              <a:buSzTx/>
              <a:buFontTx/>
              <a:buNone/>
              <a:defRPr/>
            </a:pPr>
            <a:r>
              <a:rPr kumimoji="1" lang="en-US" altLang="zh-CN" sz="1800" dirty="0" err="1" smtClean="0">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smtClean="0">
                <a:solidFill>
                  <a:schemeClr val="tx1"/>
                </a:solidFill>
                <a:latin typeface="Times New Roman" panose="02020603050405020304" pitchFamily="18" charset="0"/>
                <a:ea typeface="+mn-ea"/>
                <a:cs typeface="Times New Roman" panose="02020603050405020304" pitchFamily="18" charset="0"/>
              </a:rPr>
              <a:t> </a:t>
            </a:r>
            <a:r>
              <a:rPr kumimoji="1" lang="en-US" altLang="zh-CN" sz="1800" b="1"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j)</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 typeface="Wingdings" panose="05000000000000000000" pitchFamily="2" charset="2"/>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if (m[i][j] &gt; 0) return m[i][j];</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子问题已解</a:t>
            </a:r>
            <a:endPar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if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 j) return 0;</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u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i)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(i+1</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j) + p[i-1]*p[</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]*p[j];</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s[i][j] = i; </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记录最优分解位置</a:t>
            </a:r>
            <a:endParaRPr kumimoji="1" lang="en-US" altLang="zh-CN" sz="18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 typeface="Wingdings" panose="05000000000000000000" pitchFamily="2" charset="2"/>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for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k = i+1; k &lt; j; k++) {   </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遍历</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endParaRPr kumimoji="1" lang="en-US" altLang="zh-CN" sz="18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t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k) + </a:t>
            </a:r>
            <a:r>
              <a:rPr kumimoji="1" lang="en-US" altLang="zh-CN" sz="1800" dirty="0" err="1">
                <a:solidFill>
                  <a:schemeClr val="tx1"/>
                </a:solidFill>
                <a:latin typeface="Times New Roman" panose="02020603050405020304" pitchFamily="18" charset="0"/>
                <a:ea typeface="+mn-ea"/>
                <a:cs typeface="Times New Roman" panose="02020603050405020304" pitchFamily="18" charset="0"/>
              </a:rPr>
              <a:t>LookupChain</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 (k+1</a:t>
            </a:r>
            <a:r>
              <a:rPr kumimoji="1" lang="zh-CN" altLang="en-US" sz="18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j) + p[i-1]*p[k]*p[j];</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if (t &lt; u) { </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u = t; </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s[i][j] = k;</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记录最优分解位置</a:t>
            </a:r>
            <a:endPar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ClrTx/>
              <a:buSzTx/>
              <a:buFontTx/>
              <a:buNone/>
              <a:defRPr/>
            </a:pPr>
            <a:r>
              <a:rPr kumimoji="1"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       m[i][j] = u;    return u;</a:t>
            </a:r>
          </a:p>
          <a:p>
            <a:pPr>
              <a:spcBef>
                <a:spcPct val="0"/>
              </a:spcBef>
              <a:buClrTx/>
              <a:buSzTx/>
              <a:buFontTx/>
              <a:buNone/>
              <a:defRPr/>
            </a:pPr>
            <a:r>
              <a:rPr kumimoji="1" lang="en-US" altLang="zh-CN" sz="1800" dirty="0">
                <a:solidFill>
                  <a:schemeClr val="tx1"/>
                </a:solidFill>
                <a:latin typeface="Times New Roman" panose="02020603050405020304" pitchFamily="18" charset="0"/>
                <a:ea typeface="+mn-ea"/>
                <a:cs typeface="Times New Roman" panose="02020603050405020304" pitchFamily="18" charset="0"/>
              </a:rPr>
              <a:t>}</a:t>
            </a:r>
          </a:p>
        </p:txBody>
      </p:sp>
      <p:sp>
        <p:nvSpPr>
          <p:cNvPr id="2" name="文本框 1"/>
          <p:cNvSpPr txBox="1"/>
          <p:nvPr/>
        </p:nvSpPr>
        <p:spPr>
          <a:xfrm>
            <a:off x="3463270" y="2941004"/>
            <a:ext cx="5561138" cy="369332"/>
          </a:xfrm>
          <a:prstGeom prst="rect">
            <a:avLst/>
          </a:prstGeom>
          <a:noFill/>
        </p:spPr>
        <p:txBody>
          <a:bodyPr wrap="none" rtlCol="0">
            <a:spAutoFit/>
          </a:bodyPr>
          <a:lstStyle/>
          <a:p>
            <a:r>
              <a:rPr lang="zh-CN" altLang="en-US" sz="1800" smtClean="0"/>
              <a:t>赋</a:t>
            </a:r>
            <a:r>
              <a:rPr lang="en-US" altLang="zh-CN" sz="1800" smtClean="0"/>
              <a:t>m[i][j]</a:t>
            </a:r>
            <a:r>
              <a:rPr lang="zh-CN" altLang="en-US" sz="1800" smtClean="0"/>
              <a:t>初值为</a:t>
            </a:r>
            <a:r>
              <a:rPr lang="en-US" altLang="zh-CN" sz="1800" smtClean="0"/>
              <a:t>-1</a:t>
            </a:r>
            <a:r>
              <a:rPr lang="zh-CN" altLang="en-US" sz="1800" smtClean="0"/>
              <a:t>，则若</a:t>
            </a:r>
            <a:r>
              <a:rPr lang="en-US" altLang="zh-CN" sz="1800" smtClean="0"/>
              <a:t>m[i][j]&gt;0</a:t>
            </a:r>
            <a:r>
              <a:rPr lang="zh-CN" altLang="en-US" sz="1800" smtClean="0"/>
              <a:t>，说明该子问题已解</a:t>
            </a:r>
            <a:endParaRPr lang="zh-CN" altLang="en-US" sz="1800"/>
          </a:p>
        </p:txBody>
      </p:sp>
      <p:cxnSp>
        <p:nvCxnSpPr>
          <p:cNvPr id="4" name="直接箭头连接符 3"/>
          <p:cNvCxnSpPr/>
          <p:nvPr/>
        </p:nvCxnSpPr>
        <p:spPr bwMode="auto">
          <a:xfrm flipV="1">
            <a:off x="5076056" y="3310336"/>
            <a:ext cx="1152128" cy="11866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en-US" altLang="zh-CN"/>
              <a:t>  </a:t>
            </a:r>
          </a:p>
        </p:txBody>
      </p:sp>
      <p:sp>
        <p:nvSpPr>
          <p:cNvPr id="1794051" name="Rectangle 3"/>
          <p:cNvSpPr>
            <a:spLocks noGrp="1" noChangeArrowheads="1"/>
          </p:cNvSpPr>
          <p:nvPr>
            <p:ph type="title"/>
          </p:nvPr>
        </p:nvSpPr>
        <p:spPr>
          <a:xfrm>
            <a:off x="457200" y="277813"/>
            <a:ext cx="8229600" cy="774700"/>
          </a:xfrm>
        </p:spPr>
        <p:txBody>
          <a:bodyPr anchor="b"/>
          <a:lstStyle/>
          <a:p>
            <a:pPr>
              <a:defRPr/>
            </a:pPr>
            <a:r>
              <a:rPr lang="zh-CN" altLang="en-US" sz="3800" kern="12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动态规划法 </a:t>
            </a:r>
            <a:r>
              <a:rPr lang="en-US" altLang="zh-CN" sz="3800" kern="12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.VS. </a:t>
            </a:r>
            <a:r>
              <a:rPr lang="zh-CN" altLang="en-US" sz="3800" kern="1200" dirty="0">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分治法</a:t>
            </a:r>
          </a:p>
        </p:txBody>
      </p:sp>
      <p:sp>
        <p:nvSpPr>
          <p:cNvPr id="29700" name="Rectangle 2"/>
          <p:cNvSpPr>
            <a:spLocks noGrp="1" noChangeArrowheads="1"/>
          </p:cNvSpPr>
          <p:nvPr>
            <p:ph type="body" idx="1"/>
          </p:nvPr>
        </p:nvSpPr>
        <p:spPr>
          <a:xfrm>
            <a:off x="395288" y="1341438"/>
            <a:ext cx="8229600" cy="4679950"/>
          </a:xfrm>
        </p:spPr>
        <p:txBody>
          <a:bodyPr/>
          <a:lstStyle/>
          <a:p>
            <a:pPr algn="just" eaLnBrk="1" hangingPunct="1">
              <a:lnSpc>
                <a:spcPct val="120000"/>
              </a:lnSpc>
              <a:spcBef>
                <a:spcPct val="0"/>
              </a:spcBef>
            </a:pPr>
            <a:r>
              <a:rPr lang="zh-CN" altLang="en-US" sz="2800" b="1" smtClean="0">
                <a:latin typeface="宋体" panose="02010600030101010101" pitchFamily="2" charset="-122"/>
              </a:rPr>
              <a:t>动态规划法的实质也是将较大问题分解为较小的同类子问题，这一点上它与分治法类似。</a:t>
            </a:r>
            <a:endParaRPr lang="en-US" altLang="zh-CN" sz="2800" b="1" smtClean="0">
              <a:latin typeface="宋体" panose="02010600030101010101" pitchFamily="2" charset="-122"/>
            </a:endParaRPr>
          </a:p>
          <a:p>
            <a:pPr algn="just" eaLnBrk="1" hangingPunct="1">
              <a:lnSpc>
                <a:spcPct val="120000"/>
              </a:lnSpc>
              <a:spcBef>
                <a:spcPct val="0"/>
              </a:spcBef>
            </a:pPr>
            <a:endParaRPr lang="zh-CN" altLang="en-US" sz="2800" b="1" smtClean="0">
              <a:latin typeface="宋体" panose="02010600030101010101" pitchFamily="2" charset="-122"/>
            </a:endParaRPr>
          </a:p>
          <a:p>
            <a:pPr algn="just" eaLnBrk="1" hangingPunct="1">
              <a:lnSpc>
                <a:spcPct val="120000"/>
              </a:lnSpc>
              <a:spcBef>
                <a:spcPct val="0"/>
              </a:spcBef>
            </a:pPr>
            <a:r>
              <a:rPr lang="zh-CN" altLang="en-US" sz="2800" b="1" smtClean="0">
                <a:latin typeface="宋体" panose="02010600030101010101" pitchFamily="2" charset="-122"/>
              </a:rPr>
              <a:t>分治法的子问题相互独立，相同的子问题被重复计算。</a:t>
            </a:r>
            <a:endParaRPr lang="en-US" altLang="zh-CN" sz="2800" b="1" smtClean="0">
              <a:latin typeface="宋体" panose="02010600030101010101" pitchFamily="2" charset="-122"/>
            </a:endParaRPr>
          </a:p>
          <a:p>
            <a:pPr algn="just" eaLnBrk="1" hangingPunct="1">
              <a:lnSpc>
                <a:spcPct val="120000"/>
              </a:lnSpc>
              <a:spcBef>
                <a:spcPct val="0"/>
              </a:spcBef>
            </a:pPr>
            <a:endParaRPr lang="zh-CN" altLang="en-US" sz="2800" b="1" smtClean="0">
              <a:latin typeface="宋体" panose="02010600030101010101" pitchFamily="2" charset="-122"/>
            </a:endParaRPr>
          </a:p>
          <a:p>
            <a:pPr algn="just" eaLnBrk="1" hangingPunct="1">
              <a:lnSpc>
                <a:spcPct val="120000"/>
              </a:lnSpc>
              <a:spcBef>
                <a:spcPct val="0"/>
              </a:spcBef>
            </a:pPr>
            <a:r>
              <a:rPr lang="zh-CN" altLang="en-US" sz="2800" b="1" smtClean="0">
                <a:latin typeface="宋体" panose="02010600030101010101" pitchFamily="2" charset="-122"/>
              </a:rPr>
              <a:t>动态规划法利用问题的最优子结构特征，设计自底向上的计算过程，通过从子问题的最优解逐步构造出整个问题的最优解，避免重复计算。</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AB1E40D8-0E56-49BC-A203-F2F6C7D0C745}" type="slidenum">
              <a:rPr lang="en-US" altLang="zh-CN"/>
              <a:t>33</a:t>
            </a:fld>
            <a:endParaRPr lang="en-US" altLang="zh-CN"/>
          </a:p>
        </p:txBody>
      </p:sp>
      <p:sp>
        <p:nvSpPr>
          <p:cNvPr id="287746"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C0C0C0"/>
                  </a:outerShdw>
                </a:effectLst>
                <a:ea typeface="黑体" panose="02010609060101010101" pitchFamily="2" charset="-122"/>
              </a:rPr>
              <a:t>动态规划基本步骤</a:t>
            </a:r>
          </a:p>
        </p:txBody>
      </p:sp>
      <p:sp>
        <p:nvSpPr>
          <p:cNvPr id="9220" name="Rectangle 3"/>
          <p:cNvSpPr>
            <a:spLocks noGrp="1" noChangeArrowheads="1"/>
          </p:cNvSpPr>
          <p:nvPr>
            <p:ph type="body" idx="1"/>
          </p:nvPr>
        </p:nvSpPr>
        <p:spPr>
          <a:xfrm>
            <a:off x="425431" y="2492896"/>
            <a:ext cx="8062912" cy="2300288"/>
          </a:xfrm>
          <a:solidFill>
            <a:schemeClr val="accent3"/>
          </a:solidFill>
        </p:spPr>
        <p:txBody>
          <a:bodyPr/>
          <a:lstStyle/>
          <a:p>
            <a:pPr eaLnBrk="1" hangingPunct="1">
              <a:defRPr/>
            </a:pPr>
            <a:r>
              <a:rPr lang="zh-CN" altLang="en-US" b="1" dirty="0" smtClean="0">
                <a:solidFill>
                  <a:srgbClr val="000066"/>
                </a:solidFill>
                <a:latin typeface="宋体" panose="02010600030101010101" pitchFamily="2" charset="-122"/>
                <a:cs typeface="Times New Roman" panose="02020603050405020304" pitchFamily="18" charset="0"/>
              </a:rPr>
              <a:t>找出最优解的性质，并刻划其结构特征。</a:t>
            </a:r>
          </a:p>
          <a:p>
            <a:pPr eaLnBrk="1" hangingPunct="1">
              <a:defRPr/>
            </a:pPr>
            <a:r>
              <a:rPr lang="zh-CN" altLang="en-US" b="1" dirty="0" smtClean="0">
                <a:solidFill>
                  <a:srgbClr val="000066"/>
                </a:solidFill>
                <a:latin typeface="宋体" panose="02010600030101010101" pitchFamily="2" charset="-122"/>
                <a:cs typeface="Times New Roman" panose="02020603050405020304" pitchFamily="18" charset="0"/>
              </a:rPr>
              <a:t>递归地定义最优值。</a:t>
            </a:r>
          </a:p>
          <a:p>
            <a:pPr eaLnBrk="1" hangingPunct="1">
              <a:defRPr/>
            </a:pPr>
            <a:r>
              <a:rPr lang="zh-CN" altLang="en-US" b="1" dirty="0">
                <a:solidFill>
                  <a:srgbClr val="000066"/>
                </a:solidFill>
                <a:latin typeface="宋体" panose="02010600030101010101" pitchFamily="2" charset="-122"/>
                <a:cs typeface="Times New Roman" panose="02020603050405020304" pitchFamily="18" charset="0"/>
              </a:rPr>
              <a:t>计算出最优值，通常采用自底向上的方式。</a:t>
            </a:r>
          </a:p>
          <a:p>
            <a:pPr eaLnBrk="1" hangingPunct="1">
              <a:defRPr/>
            </a:pPr>
            <a:r>
              <a:rPr lang="zh-CN" altLang="en-US" b="1" dirty="0" smtClean="0">
                <a:solidFill>
                  <a:srgbClr val="000066"/>
                </a:solidFill>
                <a:latin typeface="宋体" panose="02010600030101010101" pitchFamily="2" charset="-122"/>
                <a:cs typeface="Times New Roman" panose="02020603050405020304" pitchFamily="18" charset="0"/>
              </a:rPr>
              <a:t>根据计算最优值时得到的信息，构造最优解。</a:t>
            </a:r>
          </a:p>
        </p:txBody>
      </p:sp>
      <p:sp>
        <p:nvSpPr>
          <p:cNvPr id="30725" name="矩形 4"/>
          <p:cNvSpPr>
            <a:spLocks noChangeArrowheads="1"/>
          </p:cNvSpPr>
          <p:nvPr/>
        </p:nvSpPr>
        <p:spPr bwMode="auto">
          <a:xfrm>
            <a:off x="428625" y="1143000"/>
            <a:ext cx="8143875" cy="1016000"/>
          </a:xfrm>
          <a:prstGeom prst="rect">
            <a:avLst/>
          </a:prstGeom>
          <a:noFill/>
          <a:ln w="9525">
            <a:noFill/>
            <a:miter lim="800000"/>
          </a:ln>
        </p:spPr>
        <p:txBody>
          <a:bodyPr>
            <a:spAutoFit/>
          </a:bodyPr>
          <a:lstStyle/>
          <a:p>
            <a:r>
              <a:rPr lang="zh-CN" altLang="en-US" dirty="0">
                <a:latin typeface="宋体" panose="02010600030101010101" pitchFamily="2" charset="-122"/>
                <a:ea typeface="宋体" panose="02010600030101010101" pitchFamily="2" charset="-122"/>
              </a:rPr>
              <a:t>设计一个动态规划算法，通常可以按以下几个步骤进行：</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9D11426-9F84-4C4E-8E1A-5845B12A094F}" type="slidenum">
              <a:rPr lang="en-US" altLang="zh-CN">
                <a:latin typeface="Times New Roman" panose="02020603050405020304" pitchFamily="18" charset="0"/>
                <a:cs typeface="Times New Roman" panose="02020603050405020304" pitchFamily="18" charset="0"/>
              </a:rPr>
              <a:t>34</a:t>
            </a:fld>
            <a:endParaRPr lang="en-US" altLang="zh-CN">
              <a:latin typeface="Times New Roman" panose="02020603050405020304" pitchFamily="18" charset="0"/>
              <a:cs typeface="Times New Roman" panose="02020603050405020304" pitchFamily="18" charset="0"/>
            </a:endParaRPr>
          </a:p>
        </p:txBody>
      </p:sp>
      <p:sp>
        <p:nvSpPr>
          <p:cNvPr id="300034" name="Rectangle 2"/>
          <p:cNvSpPr>
            <a:spLocks noChangeArrowheads="1"/>
          </p:cNvSpPr>
          <p:nvPr/>
        </p:nvSpPr>
        <p:spPr bwMode="auto">
          <a:xfrm>
            <a:off x="395288" y="246063"/>
            <a:ext cx="6408737" cy="661987"/>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3.3 </a:t>
            </a:r>
            <a:r>
              <a:rPr lang="zh-CN" altLang="en-US"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a:t>
            </a: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长公共子序列</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44036" name="Text Box 3"/>
          <p:cNvSpPr txBox="1">
            <a:spLocks noChangeArrowheads="1"/>
          </p:cNvSpPr>
          <p:nvPr/>
        </p:nvSpPr>
        <p:spPr bwMode="auto">
          <a:xfrm>
            <a:off x="323528" y="908050"/>
            <a:ext cx="8683947" cy="5262563"/>
          </a:xfrm>
          <a:prstGeom prst="rect">
            <a:avLst/>
          </a:prstGeom>
          <a:noFill/>
          <a:ln w="6350">
            <a:noFill/>
            <a:miter lim="800000"/>
          </a:ln>
        </p:spPr>
        <p:txBody>
          <a:bodyPr wrap="square">
            <a:spAutoFit/>
          </a:bodyPr>
          <a:lstStyle/>
          <a:p>
            <a:pPr>
              <a:spcBef>
                <a:spcPct val="0"/>
              </a:spcBef>
              <a:buClr>
                <a:schemeClr val="accent2"/>
              </a:buClr>
              <a:buSzTx/>
              <a:buFontTx/>
              <a:buChar char="•"/>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若给定序列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 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，则另一序列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Z={z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 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 …,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dirty="0" smtClean="0">
                <a:solidFill>
                  <a:schemeClr val="tx1"/>
                </a:solidFill>
                <a:latin typeface="Times New Roman" panose="02020603050405020304" pitchFamily="18" charset="0"/>
                <a:ea typeface="+mn-ea"/>
                <a:cs typeface="Times New Roman" panose="02020603050405020304" pitchFamily="18" charset="0"/>
              </a:rPr>
              <a:t>}</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的子序列是指存在一个</a:t>
            </a:r>
            <a:r>
              <a:rPr lang="zh-CN" altLang="en-US" sz="2800" b="1" dirty="0">
                <a:solidFill>
                  <a:srgbClr val="FF0000"/>
                </a:solidFill>
                <a:latin typeface="Times New Roman" panose="02020603050405020304" pitchFamily="18" charset="0"/>
                <a:ea typeface="+mn-ea"/>
                <a:cs typeface="Times New Roman" panose="02020603050405020304" pitchFamily="18" charset="0"/>
              </a:rPr>
              <a:t>严格递增</a:t>
            </a:r>
            <a:r>
              <a:rPr lang="zh-CN" altLang="en-US" sz="2800" b="1" dirty="0">
                <a:solidFill>
                  <a:schemeClr val="tx1"/>
                </a:solidFill>
                <a:latin typeface="Times New Roman" panose="02020603050405020304" pitchFamily="18" charset="0"/>
                <a:ea typeface="+mn-ea"/>
                <a:cs typeface="Times New Roman" panose="02020603050405020304" pitchFamily="18" charset="0"/>
              </a:rPr>
              <a:t>下标序列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{i</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 i</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 …,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i</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使得对于所有</a:t>
            </a:r>
            <a:r>
              <a:rPr lang="en-US" altLang="zh-CN" sz="2800" b="1" dirty="0">
                <a:solidFill>
                  <a:schemeClr val="tx1"/>
                </a:solidFill>
                <a:latin typeface="Times New Roman" panose="02020603050405020304" pitchFamily="18" charset="0"/>
                <a:ea typeface="+mn-ea"/>
                <a:cs typeface="Times New Roman" panose="02020603050405020304" pitchFamily="18" charset="0"/>
              </a:rPr>
              <a:t>j=1,2,…,k</a:t>
            </a:r>
            <a:r>
              <a:rPr lang="zh-CN" altLang="en-US" sz="2800" b="1" dirty="0">
                <a:solidFill>
                  <a:schemeClr val="tx1"/>
                </a:solidFill>
                <a:latin typeface="Times New Roman" panose="02020603050405020304" pitchFamily="18" charset="0"/>
                <a:ea typeface="+mn-ea"/>
                <a:cs typeface="Times New Roman" panose="02020603050405020304" pitchFamily="18" charset="0"/>
              </a:rPr>
              <a:t>有：</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i</a:t>
            </a:r>
            <a:r>
              <a:rPr lang="en-US" altLang="zh-CN" sz="2800" b="1" baseline="-50000" dirty="0" err="1">
                <a:solidFill>
                  <a:schemeClr val="tx1"/>
                </a:solidFill>
                <a:latin typeface="Times New Roman" panose="02020603050405020304" pitchFamily="18" charset="0"/>
                <a:ea typeface="+mn-ea"/>
                <a:cs typeface="Times New Roman" panose="02020603050405020304" pitchFamily="18" charset="0"/>
              </a:rPr>
              <a:t>j</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endParaRPr lang="en-US" altLang="zh-CN"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 typeface="Wingdings" panose="05000000000000000000" pitchFamily="2" charset="2"/>
              <a:buNone/>
              <a:defRPr/>
            </a:pPr>
            <a:endParaRPr lang="en-US" altLang="zh-CN"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 typeface="Wingdings" panose="05000000000000000000" pitchFamily="2" charset="2"/>
              <a:buNone/>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例如，给定序列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X={A</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B</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C</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B</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D</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A</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B}</a:t>
            </a:r>
            <a:r>
              <a:rPr lang="zh-CN" altLang="en-US" sz="2800" b="1" dirty="0">
                <a:solidFill>
                  <a:schemeClr val="tx1"/>
                </a:solidFill>
                <a:latin typeface="Times New Roman" panose="02020603050405020304" pitchFamily="18" charset="0"/>
                <a:ea typeface="+mn-ea"/>
                <a:cs typeface="Times New Roman" panose="02020603050405020304" pitchFamily="18" charset="0"/>
              </a:rPr>
              <a:t>，序列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Z={B</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C</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D</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B}</a:t>
            </a:r>
            <a:r>
              <a:rPr lang="zh-CN" altLang="en-US" sz="2800" b="1" dirty="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的子序列，相应的递增下标序列为</a:t>
            </a:r>
            <a:r>
              <a:rPr lang="en-US" altLang="zh-CN" sz="2800" b="1" dirty="0">
                <a:solidFill>
                  <a:schemeClr val="tx1"/>
                </a:solidFill>
                <a:latin typeface="Times New Roman" panose="02020603050405020304" pitchFamily="18" charset="0"/>
                <a:ea typeface="+mn-ea"/>
                <a:cs typeface="Times New Roman" panose="02020603050405020304" pitchFamily="18" charset="0"/>
              </a:rPr>
              <a:t>{2</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3</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5</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a:solidFill>
                  <a:schemeClr val="tx1"/>
                </a:solidFill>
                <a:latin typeface="Times New Roman" panose="02020603050405020304" pitchFamily="18" charset="0"/>
                <a:ea typeface="+mn-ea"/>
                <a:cs typeface="Times New Roman" panose="02020603050405020304" pitchFamily="18" charset="0"/>
              </a:rPr>
              <a:t>7}</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endParaRPr lang="en-US" altLang="zh-CN"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 typeface="Wingdings" panose="05000000000000000000" pitchFamily="2" charset="2"/>
              <a:buNone/>
              <a:defRPr/>
            </a:pPr>
            <a:endParaRPr lang="zh-CN" altLang="en-US"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Tx/>
              <a:buChar char="•"/>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给定</a:t>
            </a:r>
            <a:r>
              <a:rPr lang="en-US" altLang="zh-CN" sz="2800" b="1" dirty="0">
                <a:solidFill>
                  <a:schemeClr val="tx1"/>
                </a:solidFill>
                <a:latin typeface="Times New Roman" panose="02020603050405020304" pitchFamily="18" charset="0"/>
                <a:ea typeface="+mn-ea"/>
                <a:cs typeface="Times New Roman" panose="02020603050405020304" pitchFamily="18" charset="0"/>
              </a:rPr>
              <a:t>2</a:t>
            </a:r>
            <a:r>
              <a:rPr lang="zh-CN" altLang="en-US" sz="2800" b="1" dirty="0">
                <a:solidFill>
                  <a:schemeClr val="tx1"/>
                </a:solidFill>
                <a:latin typeface="Times New Roman" panose="02020603050405020304" pitchFamily="18" charset="0"/>
                <a:ea typeface="+mn-ea"/>
                <a:cs typeface="Times New Roman" panose="02020603050405020304" pitchFamily="18" charset="0"/>
              </a:rPr>
              <a:t>个序列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a:solidFill>
                  <a:schemeClr val="tx1"/>
                </a:solidFill>
                <a:latin typeface="Times New Roman" panose="02020603050405020304" pitchFamily="18" charset="0"/>
                <a:ea typeface="+mn-ea"/>
                <a:cs typeface="Times New Roman" panose="02020603050405020304" pitchFamily="18" charset="0"/>
              </a:rPr>
              <a:t>，当另一序列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zh-CN" altLang="en-US" sz="2800" b="1" dirty="0">
                <a:solidFill>
                  <a:schemeClr val="tx1"/>
                </a:solidFill>
                <a:latin typeface="Times New Roman" panose="02020603050405020304" pitchFamily="18" charset="0"/>
                <a:ea typeface="+mn-ea"/>
                <a:cs typeface="Times New Roman" panose="02020603050405020304" pitchFamily="18" charset="0"/>
              </a:rPr>
              <a:t>既是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的子序列又是</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a:solidFill>
                  <a:schemeClr val="tx1"/>
                </a:solidFill>
                <a:latin typeface="Times New Roman" panose="02020603050405020304" pitchFamily="18" charset="0"/>
                <a:ea typeface="+mn-ea"/>
                <a:cs typeface="Times New Roman" panose="02020603050405020304" pitchFamily="18" charset="0"/>
              </a:rPr>
              <a:t>的子序列时，称</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zh-CN" altLang="en-US" sz="2800" b="1" dirty="0">
                <a:solidFill>
                  <a:schemeClr val="tx1"/>
                </a:solidFill>
                <a:latin typeface="Times New Roman" panose="02020603050405020304" pitchFamily="18" charset="0"/>
                <a:ea typeface="+mn-ea"/>
                <a:cs typeface="Times New Roman" panose="02020603050405020304" pitchFamily="18" charset="0"/>
              </a:rPr>
              <a:t>是序列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a:solidFill>
                  <a:schemeClr val="tx1"/>
                </a:solidFill>
                <a:latin typeface="Times New Roman" panose="02020603050405020304" pitchFamily="18" charset="0"/>
                <a:ea typeface="+mn-ea"/>
                <a:cs typeface="Times New Roman" panose="02020603050405020304" pitchFamily="18" charset="0"/>
              </a:rPr>
              <a:t>的</a:t>
            </a:r>
            <a:r>
              <a:rPr lang="zh-CN" altLang="en-US" sz="2800" b="1" dirty="0">
                <a:solidFill>
                  <a:srgbClr val="FF0000"/>
                </a:solidFill>
                <a:latin typeface="Times New Roman" panose="02020603050405020304" pitchFamily="18" charset="0"/>
                <a:ea typeface="+mn-ea"/>
                <a:cs typeface="Times New Roman" panose="02020603050405020304" pitchFamily="18" charset="0"/>
              </a:rPr>
              <a:t>公共子序列</a:t>
            </a:r>
            <a:r>
              <a:rPr lang="zh-CN" altLang="en-US" sz="2800" b="1"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
                <a:schemeClr val="accent2"/>
              </a:buClr>
              <a:buSzTx/>
              <a:buFontTx/>
              <a:buChar char="•"/>
              <a:defRPr/>
            </a:pP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问题：给定</a:t>
            </a:r>
            <a:r>
              <a:rPr lang="en-US" altLang="zh-CN" sz="2800" b="1" dirty="0">
                <a:solidFill>
                  <a:schemeClr val="tx1"/>
                </a:solidFill>
                <a:latin typeface="Times New Roman" panose="02020603050405020304" pitchFamily="18" charset="0"/>
                <a:ea typeface="+mn-ea"/>
                <a:cs typeface="Times New Roman" panose="02020603050405020304" pitchFamily="18" charset="0"/>
              </a:rPr>
              <a:t>2</a:t>
            </a:r>
            <a:r>
              <a:rPr lang="zh-CN" altLang="en-US" sz="2800" b="1" dirty="0">
                <a:solidFill>
                  <a:schemeClr val="tx1"/>
                </a:solidFill>
                <a:latin typeface="Times New Roman" panose="02020603050405020304" pitchFamily="18" charset="0"/>
                <a:ea typeface="+mn-ea"/>
                <a:cs typeface="Times New Roman" panose="02020603050405020304" pitchFamily="18" charset="0"/>
              </a:rPr>
              <a:t>个序列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，找出</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的</a:t>
            </a:r>
            <a:r>
              <a:rPr lang="zh-CN" altLang="en-US" sz="2800" b="1" dirty="0" smtClean="0">
                <a:solidFill>
                  <a:srgbClr val="0070C0"/>
                </a:solidFill>
                <a:latin typeface="Times New Roman" panose="02020603050405020304" pitchFamily="18" charset="0"/>
                <a:ea typeface="+mn-ea"/>
                <a:cs typeface="Times New Roman" panose="02020603050405020304" pitchFamily="18" charset="0"/>
              </a:rPr>
              <a:t>一个</a:t>
            </a:r>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最</a:t>
            </a:r>
            <a:r>
              <a:rPr lang="zh-CN" altLang="en-US" sz="2800" b="1" dirty="0">
                <a:solidFill>
                  <a:srgbClr val="FF0000"/>
                </a:solidFill>
                <a:latin typeface="Times New Roman" panose="02020603050405020304" pitchFamily="18" charset="0"/>
                <a:ea typeface="+mn-ea"/>
                <a:cs typeface="Times New Roman" panose="02020603050405020304" pitchFamily="18" charset="0"/>
              </a:rPr>
              <a:t>长公共子</a:t>
            </a:r>
            <a:r>
              <a:rPr lang="zh-CN" altLang="en-US" sz="2800" b="1" dirty="0" smtClean="0">
                <a:solidFill>
                  <a:srgbClr val="FF0000"/>
                </a:solidFill>
                <a:latin typeface="Times New Roman" panose="02020603050405020304" pitchFamily="18" charset="0"/>
                <a:ea typeface="+mn-ea"/>
                <a:cs typeface="Times New Roman" panose="02020603050405020304" pitchFamily="18" charset="0"/>
              </a:rPr>
              <a:t>序列</a:t>
            </a:r>
            <a:r>
              <a:rPr lang="zh-CN" altLang="en-US" sz="2800" b="1" dirty="0" smtClean="0">
                <a:solidFill>
                  <a:srgbClr val="0070C0"/>
                </a:solidFill>
                <a:latin typeface="Times New Roman" panose="02020603050405020304" pitchFamily="18" charset="0"/>
                <a:ea typeface="+mn-ea"/>
                <a:cs typeface="Times New Roman" panose="02020603050405020304" pitchFamily="18" charset="0"/>
              </a:rPr>
              <a:t>（不是全部）</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 </a:t>
            </a:r>
            <a:endParaRPr lang="zh-CN" altLang="en-US" sz="2800" b="1"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35</a:t>
            </a:fld>
            <a:endParaRPr lang="en-US" altLang="zh-CN"/>
          </a:p>
        </p:txBody>
      </p:sp>
      <p:pic>
        <p:nvPicPr>
          <p:cNvPr id="3" name="图片 2"/>
          <p:cNvPicPr>
            <a:picLocks noChangeAspect="1"/>
          </p:cNvPicPr>
          <p:nvPr/>
        </p:nvPicPr>
        <p:blipFill>
          <a:blip r:embed="rId3"/>
          <a:stretch>
            <a:fillRect/>
          </a:stretch>
        </p:blipFill>
        <p:spPr>
          <a:xfrm>
            <a:off x="1043608" y="1484784"/>
            <a:ext cx="6490034" cy="1492327"/>
          </a:xfrm>
          <a:prstGeom prst="rect">
            <a:avLst/>
          </a:prstGeom>
        </p:spPr>
      </p:pic>
      <p:sp>
        <p:nvSpPr>
          <p:cNvPr id="4" name="文本框 3"/>
          <p:cNvSpPr txBox="1"/>
          <p:nvPr/>
        </p:nvSpPr>
        <p:spPr>
          <a:xfrm>
            <a:off x="683568" y="764704"/>
            <a:ext cx="954107" cy="553998"/>
          </a:xfrm>
          <a:prstGeom prst="rect">
            <a:avLst/>
          </a:prstGeom>
          <a:noFill/>
        </p:spPr>
        <p:txBody>
          <a:bodyPr wrap="none" rtlCol="0">
            <a:spAutoFit/>
          </a:bodyPr>
          <a:lstStyle/>
          <a:p>
            <a:pPr>
              <a:buNone/>
            </a:pPr>
            <a:r>
              <a:rPr lang="zh-CN" altLang="en-US" smtClean="0"/>
              <a:t>例如</a:t>
            </a:r>
            <a:endParaRPr lang="zh-CN" altLang="en-US"/>
          </a:p>
        </p:txBody>
      </p:sp>
      <p:pic>
        <p:nvPicPr>
          <p:cNvPr id="5" name="图片 4"/>
          <p:cNvPicPr>
            <a:picLocks noChangeAspect="1"/>
          </p:cNvPicPr>
          <p:nvPr/>
        </p:nvPicPr>
        <p:blipFill>
          <a:blip r:embed="rId4"/>
          <a:stretch>
            <a:fillRect/>
          </a:stretch>
        </p:blipFill>
        <p:spPr>
          <a:xfrm>
            <a:off x="3647242" y="4509120"/>
            <a:ext cx="1282766" cy="577880"/>
          </a:xfrm>
          <a:prstGeom prst="rect">
            <a:avLst/>
          </a:prstGeom>
        </p:spPr>
      </p:pic>
      <p:cxnSp>
        <p:nvCxnSpPr>
          <p:cNvPr id="7" name="直接箭头连接符 6"/>
          <p:cNvCxnSpPr>
            <a:stCxn id="3" idx="2"/>
            <a:endCxn id="5" idx="0"/>
          </p:cNvCxnSpPr>
          <p:nvPr/>
        </p:nvCxnSpPr>
        <p:spPr bwMode="auto">
          <a:xfrm>
            <a:off x="4288625" y="2977111"/>
            <a:ext cx="0" cy="1532009"/>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36</a:t>
            </a:fld>
            <a:endParaRPr lang="en-US" altLang="zh-CN"/>
          </a:p>
        </p:txBody>
      </p:sp>
      <p:sp>
        <p:nvSpPr>
          <p:cNvPr id="3" name="文本框 2"/>
          <p:cNvSpPr txBox="1"/>
          <p:nvPr/>
        </p:nvSpPr>
        <p:spPr>
          <a:xfrm>
            <a:off x="683568" y="620688"/>
            <a:ext cx="1909497" cy="553998"/>
          </a:xfrm>
          <a:prstGeom prst="rect">
            <a:avLst/>
          </a:prstGeom>
          <a:noFill/>
        </p:spPr>
        <p:txBody>
          <a:bodyPr wrap="none" rtlCol="0">
            <a:spAutoFit/>
          </a:bodyPr>
          <a:lstStyle/>
          <a:p>
            <a:r>
              <a:rPr lang="zh-CN" altLang="en-US" smtClean="0"/>
              <a:t>穷举法：</a:t>
            </a:r>
            <a:endParaRPr lang="zh-CN" altLang="en-US"/>
          </a:p>
        </p:txBody>
      </p:sp>
      <p:sp>
        <p:nvSpPr>
          <p:cNvPr id="4" name="文本框 3"/>
          <p:cNvSpPr txBox="1"/>
          <p:nvPr/>
        </p:nvSpPr>
        <p:spPr>
          <a:xfrm>
            <a:off x="899592" y="1628800"/>
            <a:ext cx="7920930" cy="461665"/>
          </a:xfrm>
          <a:prstGeom prst="rect">
            <a:avLst/>
          </a:prstGeom>
          <a:noFill/>
        </p:spPr>
        <p:txBody>
          <a:bodyPr wrap="square" rtlCol="0">
            <a:spAutoFit/>
          </a:bodyPr>
          <a:lstStyle/>
          <a:p>
            <a:pPr>
              <a:buNone/>
            </a:pPr>
            <a:r>
              <a:rPr lang="zh-CN" altLang="en-US" sz="2400" dirty="0" smtClean="0"/>
              <a:t>对</a:t>
            </a:r>
            <a:r>
              <a:rPr lang="en-US" altLang="zh-CN" sz="2400" dirty="0" smtClean="0"/>
              <a:t>x[1..m]</a:t>
            </a:r>
            <a:r>
              <a:rPr lang="zh-CN" altLang="en-US" sz="2400" dirty="0" smtClean="0"/>
              <a:t>的每一个子序列，去检查是否为</a:t>
            </a:r>
            <a:r>
              <a:rPr lang="en-US" altLang="zh-CN" sz="2400" dirty="0" smtClean="0"/>
              <a:t>y[1..n]</a:t>
            </a:r>
            <a:r>
              <a:rPr lang="zh-CN" altLang="en-US" sz="2400" dirty="0" smtClean="0"/>
              <a:t>的子序列</a:t>
            </a:r>
            <a:endParaRPr lang="zh-CN" altLang="en-US" sz="2400" dirty="0"/>
          </a:p>
        </p:txBody>
      </p:sp>
      <p:sp>
        <p:nvSpPr>
          <p:cNvPr id="5" name="文本框 4"/>
          <p:cNvSpPr txBox="1"/>
          <p:nvPr/>
        </p:nvSpPr>
        <p:spPr>
          <a:xfrm>
            <a:off x="899592" y="2492896"/>
            <a:ext cx="6498590" cy="1346835"/>
          </a:xfrm>
          <a:prstGeom prst="rect">
            <a:avLst/>
          </a:prstGeom>
          <a:noFill/>
        </p:spPr>
        <p:txBody>
          <a:bodyPr wrap="square" rtlCol="0">
            <a:spAutoFit/>
          </a:bodyPr>
          <a:lstStyle/>
          <a:p>
            <a:pPr>
              <a:buNone/>
            </a:pPr>
            <a:r>
              <a:rPr lang="zh-CN" altLang="en-US" sz="2400" b="1" dirty="0" smtClean="0"/>
              <a:t>复杂度分析：</a:t>
            </a:r>
            <a:r>
              <a:rPr lang="en-US" altLang="zh-CN" sz="2400" dirty="0" smtClean="0"/>
              <a:t>x[1..m]</a:t>
            </a:r>
            <a:r>
              <a:rPr lang="zh-CN" altLang="en-US" sz="2400" dirty="0" smtClean="0"/>
              <a:t>的子序列共</a:t>
            </a:r>
            <a:r>
              <a:rPr lang="en-US" altLang="zh-CN" sz="2400" dirty="0" smtClean="0"/>
              <a:t>2</a:t>
            </a:r>
            <a:r>
              <a:rPr lang="en-US" altLang="zh-CN" sz="2400" baseline="30000" dirty="0" smtClean="0"/>
              <a:t>m</a:t>
            </a:r>
            <a:r>
              <a:rPr lang="zh-CN" altLang="en-US" sz="2400" dirty="0" smtClean="0"/>
              <a:t>个</a:t>
            </a:r>
          </a:p>
          <a:p>
            <a:pPr>
              <a:buNone/>
            </a:pPr>
            <a:endParaRPr lang="zh-CN" altLang="en-US" sz="2400" dirty="0" smtClean="0"/>
          </a:p>
          <a:p>
            <a:pPr>
              <a:buNone/>
            </a:pPr>
            <a:endParaRPr lang="zh-CN" altLang="en-US" sz="2400" dirty="0"/>
          </a:p>
        </p:txBody>
      </p:sp>
      <p:sp>
        <p:nvSpPr>
          <p:cNvPr id="6" name="文本框 5"/>
          <p:cNvSpPr txBox="1"/>
          <p:nvPr/>
        </p:nvSpPr>
        <p:spPr>
          <a:xfrm>
            <a:off x="899592" y="3356992"/>
            <a:ext cx="6912768" cy="903605"/>
          </a:xfrm>
          <a:prstGeom prst="rect">
            <a:avLst/>
          </a:prstGeom>
          <a:noFill/>
        </p:spPr>
        <p:txBody>
          <a:bodyPr wrap="square" rtlCol="0" anchor="t">
            <a:spAutoFit/>
          </a:bodyPr>
          <a:lstStyle/>
          <a:p>
            <a:pPr>
              <a:buNone/>
            </a:pPr>
            <a:r>
              <a:rPr lang="zh-CN" altLang="en-US" sz="2400" b="1" dirty="0" smtClean="0">
                <a:sym typeface="+mn-ea"/>
              </a:rPr>
              <a:t>检查该子序列是否为</a:t>
            </a:r>
            <a:r>
              <a:rPr lang="en-US" altLang="zh-CN" sz="2400" b="1" dirty="0" smtClean="0">
                <a:sym typeface="+mn-ea"/>
              </a:rPr>
              <a:t>y</a:t>
            </a:r>
            <a:r>
              <a:rPr lang="zh-CN" altLang="en-US" sz="2400" b="1" dirty="0" smtClean="0">
                <a:sym typeface="+mn-ea"/>
              </a:rPr>
              <a:t>的子序列需要</a:t>
            </a:r>
            <a:r>
              <a:rPr lang="en-US" altLang="zh-CN" sz="2400" b="1" dirty="0" smtClean="0">
                <a:sym typeface="+mn-ea"/>
              </a:rPr>
              <a:t>O(n)</a:t>
            </a:r>
            <a:r>
              <a:rPr lang="zh-CN" altLang="en-US" sz="2400" b="1" dirty="0" smtClean="0">
                <a:sym typeface="+mn-ea"/>
              </a:rPr>
              <a:t>时间</a:t>
            </a:r>
            <a:endParaRPr lang="en-US" altLang="zh-CN" sz="2400" b="1" dirty="0" smtClean="0"/>
          </a:p>
          <a:p>
            <a:pPr>
              <a:buNone/>
            </a:pPr>
            <a:r>
              <a:rPr lang="zh-CN" altLang="en-US" sz="2400" b="1" dirty="0">
                <a:sym typeface="+mn-ea"/>
              </a:rPr>
              <a:t>最</a:t>
            </a:r>
            <a:r>
              <a:rPr lang="zh-CN" altLang="en-US" sz="2400" b="1" dirty="0" smtClean="0">
                <a:sym typeface="+mn-ea"/>
              </a:rPr>
              <a:t>差情况下运行时间</a:t>
            </a:r>
            <a:r>
              <a:rPr lang="en-US" altLang="zh-CN" sz="2400" b="1" dirty="0" smtClean="0">
                <a:sym typeface="+mn-ea"/>
              </a:rPr>
              <a:t>=O(n2</a:t>
            </a:r>
            <a:r>
              <a:rPr lang="en-US" altLang="zh-CN" sz="2400" b="1" baseline="30000" dirty="0" smtClean="0">
                <a:sym typeface="+mn-ea"/>
              </a:rPr>
              <a:t>m</a:t>
            </a:r>
            <a:r>
              <a:rPr lang="en-US" altLang="zh-CN" sz="2400" b="1" dirty="0" smtClean="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37</a:t>
            </a:fld>
            <a:endParaRPr lang="en-US" altLang="zh-CN"/>
          </a:p>
        </p:txBody>
      </p:sp>
      <p:sp>
        <p:nvSpPr>
          <p:cNvPr id="3" name="文本框 2"/>
          <p:cNvSpPr txBox="1"/>
          <p:nvPr/>
        </p:nvSpPr>
        <p:spPr>
          <a:xfrm>
            <a:off x="755576" y="764704"/>
            <a:ext cx="2294218" cy="553998"/>
          </a:xfrm>
          <a:prstGeom prst="rect">
            <a:avLst/>
          </a:prstGeom>
          <a:noFill/>
        </p:spPr>
        <p:txBody>
          <a:bodyPr wrap="none" rtlCol="0">
            <a:spAutoFit/>
          </a:bodyPr>
          <a:lstStyle/>
          <a:p>
            <a:r>
              <a:rPr lang="zh-CN" altLang="en-US" smtClean="0"/>
              <a:t>更好的算法</a:t>
            </a:r>
            <a:endParaRPr lang="zh-CN" altLang="en-US"/>
          </a:p>
        </p:txBody>
      </p:sp>
      <p:sp>
        <p:nvSpPr>
          <p:cNvPr id="4" name="文本框 3"/>
          <p:cNvSpPr txBox="1"/>
          <p:nvPr/>
        </p:nvSpPr>
        <p:spPr>
          <a:xfrm>
            <a:off x="755958" y="1919496"/>
            <a:ext cx="6141425" cy="553998"/>
          </a:xfrm>
          <a:prstGeom prst="rect">
            <a:avLst/>
          </a:prstGeom>
          <a:noFill/>
        </p:spPr>
        <p:txBody>
          <a:bodyPr wrap="none" rtlCol="0">
            <a:spAutoFit/>
          </a:bodyPr>
          <a:lstStyle/>
          <a:p>
            <a:pPr>
              <a:buNone/>
            </a:pPr>
            <a:r>
              <a:rPr lang="zh-CN" altLang="en-US" smtClean="0"/>
              <a:t>简化：关注最长公共子序列的长度</a:t>
            </a:r>
            <a:endParaRPr lang="zh-CN" altLang="en-US"/>
          </a:p>
        </p:txBody>
      </p:sp>
      <p:sp>
        <p:nvSpPr>
          <p:cNvPr id="5" name="文本框 4"/>
          <p:cNvSpPr txBox="1"/>
          <p:nvPr/>
        </p:nvSpPr>
        <p:spPr>
          <a:xfrm>
            <a:off x="733986" y="2842412"/>
            <a:ext cx="4230645" cy="553998"/>
          </a:xfrm>
          <a:prstGeom prst="rect">
            <a:avLst/>
          </a:prstGeom>
          <a:noFill/>
        </p:spPr>
        <p:txBody>
          <a:bodyPr wrap="none" rtlCol="0">
            <a:spAutoFit/>
          </a:bodyPr>
          <a:lstStyle/>
          <a:p>
            <a:pPr>
              <a:buNone/>
            </a:pPr>
            <a:r>
              <a:rPr lang="zh-CN" altLang="en-US" dirty="0" smtClean="0"/>
              <a:t>记号：序列</a:t>
            </a:r>
            <a:r>
              <a:rPr lang="en-US" altLang="zh-CN" dirty="0" smtClean="0"/>
              <a:t>s</a:t>
            </a:r>
            <a:r>
              <a:rPr lang="zh-CN" altLang="en-US" dirty="0" smtClean="0"/>
              <a:t>的长度为</a:t>
            </a:r>
            <a:r>
              <a:rPr lang="en-US" altLang="zh-CN" dirty="0" smtClean="0"/>
              <a:t>|s|</a:t>
            </a:r>
            <a:endParaRPr lang="zh-CN" altLang="en-US" dirty="0"/>
          </a:p>
        </p:txBody>
      </p:sp>
      <p:sp>
        <p:nvSpPr>
          <p:cNvPr id="6" name="文本框 5"/>
          <p:cNvSpPr txBox="1"/>
          <p:nvPr/>
        </p:nvSpPr>
        <p:spPr>
          <a:xfrm>
            <a:off x="734007" y="3849149"/>
            <a:ext cx="5072380" cy="1660525"/>
          </a:xfrm>
          <a:prstGeom prst="rect">
            <a:avLst/>
          </a:prstGeom>
          <a:noFill/>
        </p:spPr>
        <p:txBody>
          <a:bodyPr wrap="none" rtlCol="0">
            <a:spAutoFit/>
          </a:bodyPr>
          <a:lstStyle/>
          <a:p>
            <a:pPr>
              <a:buNone/>
            </a:pPr>
            <a:r>
              <a:rPr lang="zh-CN" altLang="en-US" dirty="0" smtClean="0"/>
              <a:t>策略：考虑</a:t>
            </a:r>
            <a:r>
              <a:rPr lang="en-US" altLang="zh-CN" dirty="0" smtClean="0"/>
              <a:t>x</a:t>
            </a:r>
            <a:r>
              <a:rPr lang="zh-CN" altLang="en-US" dirty="0" smtClean="0"/>
              <a:t>与</a:t>
            </a:r>
            <a:r>
              <a:rPr lang="en-US" altLang="zh-CN" dirty="0" smtClean="0"/>
              <a:t>y</a:t>
            </a:r>
            <a:r>
              <a:rPr lang="zh-CN" altLang="en-US" dirty="0" smtClean="0"/>
              <a:t>的前缀</a:t>
            </a:r>
            <a:endParaRPr lang="en-US" altLang="zh-CN" dirty="0" smtClean="0"/>
          </a:p>
          <a:p>
            <a:pPr>
              <a:buNone/>
            </a:pPr>
            <a:r>
              <a:rPr lang="zh-CN" altLang="en-US" dirty="0" smtClean="0"/>
              <a:t>定义</a:t>
            </a:r>
            <a:r>
              <a:rPr lang="en-US" altLang="zh-CN" dirty="0" smtClean="0"/>
              <a:t>c[</a:t>
            </a:r>
            <a:r>
              <a:rPr lang="en-US" altLang="zh-CN" dirty="0" err="1" smtClean="0"/>
              <a:t>i,j</a:t>
            </a:r>
            <a:r>
              <a:rPr lang="en-US" altLang="zh-CN" dirty="0" smtClean="0"/>
              <a:t>]=|LCS(x[1..i], y[1..j])|</a:t>
            </a:r>
          </a:p>
          <a:p>
            <a:pPr>
              <a:buNone/>
            </a:pPr>
            <a:r>
              <a:rPr lang="zh-CN" altLang="en-US" dirty="0"/>
              <a:t>则</a:t>
            </a:r>
            <a:r>
              <a:rPr lang="en-US" altLang="zh-CN" dirty="0" smtClean="0"/>
              <a:t>c[</a:t>
            </a:r>
            <a:r>
              <a:rPr lang="en-US" altLang="zh-CN" dirty="0" err="1" smtClean="0"/>
              <a:t>m,n</a:t>
            </a:r>
            <a:r>
              <a:rPr lang="en-US" altLang="zh-CN" dirty="0" smtClean="0"/>
              <a:t>]=|LCS(</a:t>
            </a:r>
            <a:r>
              <a:rPr lang="en-US" altLang="zh-CN" dirty="0" err="1" smtClean="0"/>
              <a:t>x,y</a:t>
            </a:r>
            <a:r>
              <a:rPr lang="en-US" altLang="zh-CN"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CF2C0A79-9745-43BC-8078-1530889EC706}" type="slidenum">
              <a:rPr lang="en-US" altLang="zh-CN">
                <a:latin typeface="Times New Roman" panose="02020603050405020304" pitchFamily="18" charset="0"/>
                <a:cs typeface="Times New Roman" panose="02020603050405020304" pitchFamily="18" charset="0"/>
              </a:rPr>
              <a:t>38</a:t>
            </a:fld>
            <a:endParaRPr lang="en-US" altLang="zh-CN">
              <a:latin typeface="Times New Roman" panose="02020603050405020304" pitchFamily="18" charset="0"/>
              <a:cs typeface="Times New Roman" panose="02020603050405020304" pitchFamily="18" charset="0"/>
            </a:endParaRPr>
          </a:p>
        </p:txBody>
      </p:sp>
      <p:sp>
        <p:nvSpPr>
          <p:cNvPr id="301058" name="Rectangle 2"/>
          <p:cNvSpPr>
            <a:spLocks noChangeArrowheads="1"/>
          </p:cNvSpPr>
          <p:nvPr/>
        </p:nvSpPr>
        <p:spPr bwMode="auto">
          <a:xfrm>
            <a:off x="436563" y="252413"/>
            <a:ext cx="5430837" cy="6556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最长公共子序列的结构</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45060" name="Text Box 3"/>
          <p:cNvSpPr txBox="1">
            <a:spLocks noChangeArrowheads="1"/>
          </p:cNvSpPr>
          <p:nvPr/>
        </p:nvSpPr>
        <p:spPr bwMode="auto">
          <a:xfrm>
            <a:off x="500063" y="1225550"/>
            <a:ext cx="8215312" cy="3970338"/>
          </a:xfrm>
          <a:prstGeom prst="rect">
            <a:avLst/>
          </a:prstGeom>
          <a:noFill/>
          <a:ln w="6350">
            <a:noFill/>
            <a:miter lim="800000"/>
          </a:ln>
        </p:spPr>
        <p:txBody>
          <a:bodyPr>
            <a:spAutoFit/>
          </a:bodyPr>
          <a:lstStyle/>
          <a:p>
            <a:pPr>
              <a:spcBef>
                <a:spcPct val="0"/>
              </a:spcBef>
              <a:buClrTx/>
              <a:buSzTx/>
              <a:buFontTx/>
              <a:buNone/>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设序列</a:t>
            </a:r>
            <a:r>
              <a:rPr lang="en-US" altLang="zh-CN" sz="2800" b="1" dirty="0">
                <a:solidFill>
                  <a:schemeClr val="tx1"/>
                </a:solidFill>
                <a:latin typeface="Times New Roman" panose="02020603050405020304" pitchFamily="18" charset="0"/>
                <a:ea typeface="+mn-ea"/>
                <a:cs typeface="Times New Roman" panose="02020603050405020304" pitchFamily="18" charset="0"/>
              </a:rPr>
              <a:t>X={x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zh-CN" altLang="en-US" sz="2800" b="1" dirty="0">
                <a:solidFill>
                  <a:schemeClr val="tx1"/>
                </a:solidFill>
                <a:latin typeface="Times New Roman" panose="02020603050405020304" pitchFamily="18" charset="0"/>
                <a:ea typeface="+mn-ea"/>
                <a:cs typeface="Times New Roman" panose="02020603050405020304" pitchFamily="18" charset="0"/>
              </a:rPr>
              <a:t>的最长公共子序列为</a:t>
            </a:r>
            <a:r>
              <a:rPr lang="en-US" altLang="zh-CN" sz="2800" b="1" dirty="0">
                <a:solidFill>
                  <a:schemeClr val="tx1"/>
                </a:solidFill>
                <a:latin typeface="Times New Roman" panose="02020603050405020304" pitchFamily="18" charset="0"/>
                <a:ea typeface="+mn-ea"/>
                <a:cs typeface="Times New Roman" panose="02020603050405020304" pitchFamily="18" charset="0"/>
              </a:rPr>
              <a:t>Z={z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b="1" dirty="0">
                <a:solidFill>
                  <a:schemeClr val="tx1"/>
                </a:solidFill>
                <a:latin typeface="Times New Roman" panose="02020603050405020304" pitchFamily="18" charset="0"/>
                <a:ea typeface="+mn-ea"/>
                <a:cs typeface="Times New Roman" panose="02020603050405020304" pitchFamily="18" charset="0"/>
              </a:rPr>
              <a:t>,…,</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a:solidFill>
                  <a:schemeClr val="tx1"/>
                </a:solidFill>
                <a:latin typeface="Times New Roman" panose="02020603050405020304" pitchFamily="18" charset="0"/>
                <a:ea typeface="+mn-ea"/>
                <a:cs typeface="Times New Roman" panose="02020603050405020304" pitchFamily="18" charset="0"/>
              </a:rPr>
              <a:t>} </a:t>
            </a:r>
            <a:r>
              <a:rPr lang="zh-CN" altLang="en-US" sz="2800" b="1" smtClean="0">
                <a:solidFill>
                  <a:schemeClr val="tx1"/>
                </a:solidFill>
                <a:latin typeface="Times New Roman" panose="02020603050405020304" pitchFamily="18" charset="0"/>
                <a:ea typeface="+mn-ea"/>
                <a:cs typeface="Times New Roman" panose="02020603050405020304" pitchFamily="18" charset="0"/>
              </a:rPr>
              <a:t>，从后向前推理，则</a:t>
            </a:r>
            <a:endParaRPr lang="en-US" altLang="zh-CN" sz="2800" b="1"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800" b="1" dirty="0">
              <a:solidFill>
                <a:schemeClr val="tx1"/>
              </a:solidFill>
              <a:latin typeface="Times New Roman" panose="02020603050405020304" pitchFamily="18" charset="0"/>
              <a:ea typeface="+mn-ea"/>
              <a:cs typeface="Times New Roman" panose="02020603050405020304" pitchFamily="18" charset="0"/>
            </a:endParaRPr>
          </a:p>
          <a:p>
            <a:pPr marL="457200" indent="-457200">
              <a:spcBef>
                <a:spcPct val="0"/>
              </a:spcBef>
              <a:buClrTx/>
              <a:buSzTx/>
              <a:buFontTx/>
              <a:buAutoNum type="arabicParenBoth"/>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若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zh-CN" altLang="en-US" sz="2800" b="1" dirty="0">
                <a:solidFill>
                  <a:schemeClr val="tx1"/>
                </a:solidFill>
                <a:latin typeface="Times New Roman" panose="02020603050405020304" pitchFamily="18" charset="0"/>
                <a:ea typeface="+mn-ea"/>
                <a:cs typeface="Times New Roman" panose="02020603050405020304" pitchFamily="18" charset="0"/>
              </a:rPr>
              <a:t>，则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zh-CN" altLang="en-US" sz="2800" b="1" dirty="0">
                <a:solidFill>
                  <a:schemeClr val="tx1"/>
                </a:solidFill>
                <a:latin typeface="Times New Roman" panose="02020603050405020304" pitchFamily="18" charset="0"/>
                <a:ea typeface="+mn-ea"/>
                <a:cs typeface="Times New Roman" panose="02020603050405020304" pitchFamily="18" charset="0"/>
              </a:rPr>
              <a:t>，且</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k-1</a:t>
            </a:r>
            <a:r>
              <a:rPr lang="zh-CN" altLang="en-US" sz="2800" b="1" dirty="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m-1</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n-1</a:t>
            </a:r>
            <a:r>
              <a:rPr lang="zh-CN" altLang="en-US" sz="2800" b="1" dirty="0">
                <a:solidFill>
                  <a:schemeClr val="tx1"/>
                </a:solidFill>
                <a:latin typeface="Times New Roman" panose="02020603050405020304" pitchFamily="18" charset="0"/>
                <a:ea typeface="+mn-ea"/>
                <a:cs typeface="Times New Roman" panose="02020603050405020304" pitchFamily="18" charset="0"/>
              </a:rPr>
              <a:t>的最长公共子序列。</a:t>
            </a:r>
          </a:p>
          <a:p>
            <a:pPr>
              <a:spcBef>
                <a:spcPct val="0"/>
              </a:spcBef>
              <a:buClrTx/>
              <a:buSzTx/>
              <a:buFontTx/>
              <a:buNone/>
              <a:defRPr/>
            </a:pPr>
            <a:r>
              <a:rPr lang="en-US" altLang="zh-CN" sz="2800" b="1" dirty="0">
                <a:solidFill>
                  <a:schemeClr val="tx1"/>
                </a:solidFill>
                <a:latin typeface="Times New Roman" panose="02020603050405020304" pitchFamily="18" charset="0"/>
                <a:ea typeface="+mn-ea"/>
                <a:cs typeface="Times New Roman" panose="02020603050405020304" pitchFamily="18" charset="0"/>
              </a:rPr>
              <a:t>(2) </a:t>
            </a:r>
            <a:r>
              <a:rPr lang="zh-CN" altLang="en-US" sz="2800" b="1" dirty="0">
                <a:solidFill>
                  <a:schemeClr val="tx1"/>
                </a:solidFill>
                <a:latin typeface="Times New Roman" panose="02020603050405020304" pitchFamily="18" charset="0"/>
                <a:ea typeface="+mn-ea"/>
                <a:cs typeface="Times New Roman" panose="02020603050405020304" pitchFamily="18" charset="0"/>
              </a:rPr>
              <a:t>若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zh-CN" altLang="en-US" sz="2800" b="1" dirty="0">
                <a:solidFill>
                  <a:schemeClr val="tx1"/>
                </a:solidFill>
                <a:latin typeface="Times New Roman" panose="02020603050405020304" pitchFamily="18" charset="0"/>
                <a:ea typeface="+mn-ea"/>
                <a:cs typeface="Times New Roman" panose="02020603050405020304" pitchFamily="18" charset="0"/>
              </a:rPr>
              <a:t>且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zh-CN" altLang="en-US" sz="2800" b="1" dirty="0">
                <a:solidFill>
                  <a:schemeClr val="tx1"/>
                </a:solidFill>
                <a:latin typeface="Times New Roman" panose="02020603050405020304" pitchFamily="18" charset="0"/>
                <a:ea typeface="+mn-ea"/>
                <a:cs typeface="Times New Roman" panose="02020603050405020304" pitchFamily="18" charset="0"/>
              </a:rPr>
              <a:t>，则</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zh-CN" altLang="en-US" sz="2800" b="1" dirty="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m-1</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zh-CN" altLang="en-US" sz="2800" b="1" dirty="0">
                <a:solidFill>
                  <a:schemeClr val="tx1"/>
                </a:solidFill>
                <a:latin typeface="Times New Roman" panose="02020603050405020304" pitchFamily="18" charset="0"/>
                <a:ea typeface="+mn-ea"/>
                <a:cs typeface="Times New Roman" panose="02020603050405020304" pitchFamily="18" charset="0"/>
              </a:rPr>
              <a:t>的最长公共子序列。</a:t>
            </a:r>
          </a:p>
          <a:p>
            <a:pPr>
              <a:spcBef>
                <a:spcPct val="0"/>
              </a:spcBef>
              <a:buClrTx/>
              <a:buSzTx/>
              <a:buFontTx/>
              <a:buNone/>
              <a:defRPr/>
            </a:pPr>
            <a:r>
              <a:rPr lang="en-US" altLang="zh-CN" sz="2800" b="1" dirty="0">
                <a:solidFill>
                  <a:schemeClr val="tx1"/>
                </a:solidFill>
                <a:latin typeface="Times New Roman" panose="02020603050405020304" pitchFamily="18" charset="0"/>
                <a:ea typeface="+mn-ea"/>
                <a:cs typeface="Times New Roman" panose="02020603050405020304" pitchFamily="18" charset="0"/>
              </a:rPr>
              <a:t>(3) </a:t>
            </a:r>
            <a:r>
              <a:rPr lang="zh-CN" altLang="en-US" sz="2800" b="1" dirty="0">
                <a:solidFill>
                  <a:schemeClr val="tx1"/>
                </a:solidFill>
                <a:latin typeface="Times New Roman" panose="02020603050405020304" pitchFamily="18" charset="0"/>
                <a:ea typeface="+mn-ea"/>
                <a:cs typeface="Times New Roman" panose="02020603050405020304" pitchFamily="18" charset="0"/>
              </a:rPr>
              <a:t>若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x</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m</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zh-CN" altLang="en-US" sz="2800" b="1" dirty="0">
                <a:solidFill>
                  <a:schemeClr val="tx1"/>
                </a:solidFill>
                <a:latin typeface="Times New Roman" panose="02020603050405020304" pitchFamily="18" charset="0"/>
                <a:ea typeface="+mn-ea"/>
                <a:cs typeface="Times New Roman" panose="02020603050405020304" pitchFamily="18" charset="0"/>
              </a:rPr>
              <a:t>且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z</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a:solidFill>
                  <a:schemeClr val="tx1"/>
                </a:solidFill>
                <a:latin typeface="Times New Roman" panose="02020603050405020304" pitchFamily="18" charset="0"/>
                <a:ea typeface="+mn-ea"/>
                <a:cs typeface="Times New Roman" panose="02020603050405020304" pitchFamily="18" charset="0"/>
              </a:rPr>
              <a:t>≠ </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err="1">
                <a:solidFill>
                  <a:schemeClr val="tx1"/>
                </a:solidFill>
                <a:latin typeface="Times New Roman" panose="02020603050405020304" pitchFamily="18" charset="0"/>
                <a:ea typeface="+mn-ea"/>
                <a:cs typeface="Times New Roman" panose="02020603050405020304" pitchFamily="18" charset="0"/>
              </a:rPr>
              <a:t>n</a:t>
            </a:r>
            <a:r>
              <a:rPr lang="zh-CN" altLang="en-US" sz="2800" b="1" dirty="0">
                <a:solidFill>
                  <a:schemeClr val="tx1"/>
                </a:solidFill>
                <a:latin typeface="Times New Roman" panose="02020603050405020304" pitchFamily="18" charset="0"/>
                <a:ea typeface="+mn-ea"/>
                <a:cs typeface="Times New Roman" panose="02020603050405020304" pitchFamily="18" charset="0"/>
              </a:rPr>
              <a:t>，则</a:t>
            </a:r>
            <a:r>
              <a:rPr lang="en-US" altLang="zh-CN" sz="2800" b="1" dirty="0">
                <a:solidFill>
                  <a:schemeClr val="tx1"/>
                </a:solidFill>
                <a:latin typeface="Times New Roman" panose="02020603050405020304" pitchFamily="18" charset="0"/>
                <a:ea typeface="+mn-ea"/>
                <a:cs typeface="Times New Roman" panose="02020603050405020304" pitchFamily="18" charset="0"/>
              </a:rPr>
              <a:t>Z</a:t>
            </a:r>
            <a:r>
              <a:rPr lang="zh-CN" altLang="en-US" sz="2800" b="1" dirty="0">
                <a:solidFill>
                  <a:schemeClr val="tx1"/>
                </a:solidFill>
                <a:latin typeface="Times New Roman" panose="02020603050405020304" pitchFamily="18" charset="0"/>
                <a:ea typeface="+mn-ea"/>
                <a:cs typeface="Times New Roman" panose="02020603050405020304" pitchFamily="18" charset="0"/>
              </a:rPr>
              <a:t>是</a:t>
            </a:r>
            <a:r>
              <a:rPr lang="en-US" altLang="zh-CN" sz="2800" b="1" dirty="0">
                <a:solidFill>
                  <a:schemeClr val="tx1"/>
                </a:solidFill>
                <a:latin typeface="Times New Roman" panose="02020603050405020304" pitchFamily="18" charset="0"/>
                <a:ea typeface="+mn-ea"/>
                <a:cs typeface="Times New Roman" panose="02020603050405020304" pitchFamily="18" charset="0"/>
              </a:rPr>
              <a:t>X</a:t>
            </a:r>
            <a:r>
              <a:rPr lang="zh-CN" altLang="en-US" sz="2800" b="1"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a:solidFill>
                  <a:schemeClr val="tx1"/>
                </a:solidFill>
                <a:latin typeface="Times New Roman" panose="02020603050405020304" pitchFamily="18" charset="0"/>
                <a:ea typeface="+mn-ea"/>
                <a:cs typeface="Times New Roman" panose="02020603050405020304" pitchFamily="18" charset="0"/>
              </a:rPr>
              <a:t>Y</a:t>
            </a:r>
            <a:r>
              <a:rPr lang="en-US" altLang="zh-CN" sz="2800" b="1" baseline="-25000" dirty="0">
                <a:solidFill>
                  <a:schemeClr val="tx1"/>
                </a:solidFill>
                <a:latin typeface="Times New Roman" panose="02020603050405020304" pitchFamily="18" charset="0"/>
                <a:ea typeface="+mn-ea"/>
                <a:cs typeface="Times New Roman" panose="02020603050405020304" pitchFamily="18" charset="0"/>
              </a:rPr>
              <a:t>n-1</a:t>
            </a:r>
            <a:r>
              <a:rPr lang="zh-CN" altLang="en-US" sz="2800" b="1" dirty="0">
                <a:solidFill>
                  <a:schemeClr val="tx1"/>
                </a:solidFill>
                <a:latin typeface="Times New Roman" panose="02020603050405020304" pitchFamily="18" charset="0"/>
                <a:ea typeface="+mn-ea"/>
                <a:cs typeface="Times New Roman" panose="02020603050405020304" pitchFamily="18" charset="0"/>
              </a:rPr>
              <a:t>的最长公共子序列。</a:t>
            </a:r>
          </a:p>
        </p:txBody>
      </p:sp>
      <p:sp>
        <p:nvSpPr>
          <p:cNvPr id="45061" name="Rectangle 4"/>
          <p:cNvSpPr>
            <a:spLocks noChangeArrowheads="1"/>
          </p:cNvSpPr>
          <p:nvPr/>
        </p:nvSpPr>
        <p:spPr bwMode="auto">
          <a:xfrm>
            <a:off x="428625" y="5214938"/>
            <a:ext cx="8496300" cy="1384300"/>
          </a:xfrm>
          <a:prstGeom prst="rect">
            <a:avLst/>
          </a:prstGeom>
          <a:solidFill>
            <a:srgbClr val="FFCC00"/>
          </a:solidFill>
          <a:ln w="6350">
            <a:noFill/>
            <a:miter lim="800000"/>
          </a:ln>
        </p:spPr>
        <p:txBody>
          <a:bodyPr anchor="ctr">
            <a:spAutoFit/>
          </a:bodyPr>
          <a:lstStyle/>
          <a:p>
            <a:pPr>
              <a:spcBef>
                <a:spcPct val="0"/>
              </a:spcBef>
              <a:buClrTx/>
              <a:buSzTx/>
              <a:buFontTx/>
              <a:buNone/>
              <a:defRPr/>
            </a:pPr>
            <a:r>
              <a:rPr kumimoji="1" lang="zh-CN" altLang="en-US" sz="2800" dirty="0">
                <a:solidFill>
                  <a:schemeClr val="tx1"/>
                </a:solidFill>
                <a:latin typeface="Times New Roman" panose="02020603050405020304" pitchFamily="18" charset="0"/>
                <a:ea typeface="+mn-ea"/>
                <a:cs typeface="Times New Roman" panose="02020603050405020304" pitchFamily="18" charset="0"/>
              </a:rPr>
              <a:t>由此可见，</a:t>
            </a:r>
            <a:r>
              <a:rPr kumimoji="1" lang="en-US" altLang="zh-CN" sz="28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800" dirty="0">
                <a:solidFill>
                  <a:schemeClr val="tx1"/>
                </a:solidFill>
                <a:latin typeface="Times New Roman" panose="02020603050405020304" pitchFamily="18" charset="0"/>
                <a:ea typeface="+mn-ea"/>
                <a:cs typeface="Times New Roman" panose="02020603050405020304" pitchFamily="18" charset="0"/>
              </a:rPr>
              <a:t>个序列的最长公共子序列包含了这</a:t>
            </a:r>
            <a:r>
              <a:rPr kumimoji="1" lang="en-US" altLang="zh-CN" sz="28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800" dirty="0">
                <a:solidFill>
                  <a:schemeClr val="tx1"/>
                </a:solidFill>
                <a:latin typeface="Times New Roman" panose="02020603050405020304" pitchFamily="18" charset="0"/>
                <a:ea typeface="+mn-ea"/>
                <a:cs typeface="Times New Roman" panose="02020603050405020304" pitchFamily="18" charset="0"/>
              </a:rPr>
              <a:t>个序列的前缀的最长公共子序列。因此，最长公共子序列问题具有</a:t>
            </a:r>
            <a:r>
              <a:rPr kumimoji="1" lang="zh-CN" altLang="en-US" sz="2800" b="1" dirty="0">
                <a:solidFill>
                  <a:schemeClr val="tx1"/>
                </a:solidFill>
                <a:latin typeface="Times New Roman" panose="02020603050405020304" pitchFamily="18" charset="0"/>
                <a:ea typeface="+mn-ea"/>
                <a:cs typeface="Times New Roman" panose="02020603050405020304" pitchFamily="18" charset="0"/>
              </a:rPr>
              <a:t>最优子结构性质</a:t>
            </a:r>
            <a:r>
              <a:rPr kumimoji="1" lang="zh-CN" altLang="en-US" sz="2800" dirty="0">
                <a:solidFill>
                  <a:schemeClr val="tx1"/>
                </a:solidFill>
                <a:latin typeface="Times New Roman" panose="02020603050405020304" pitchFamily="18" charset="0"/>
                <a:ea typeface="+mn-ea"/>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a:t>39</a:t>
            </a:fld>
            <a:endParaRPr lang="en-US" altLang="zh-CN"/>
          </a:p>
        </p:txBody>
      </p:sp>
      <p:sp>
        <p:nvSpPr>
          <p:cNvPr id="5" name="文本框 4"/>
          <p:cNvSpPr txBox="1"/>
          <p:nvPr/>
        </p:nvSpPr>
        <p:spPr>
          <a:xfrm>
            <a:off x="511101" y="350148"/>
            <a:ext cx="3793026" cy="553998"/>
          </a:xfrm>
          <a:prstGeom prst="rect">
            <a:avLst/>
          </a:prstGeom>
          <a:noFill/>
        </p:spPr>
        <p:txBody>
          <a:bodyPr wrap="none" rtlCol="0">
            <a:spAutoFit/>
          </a:bodyPr>
          <a:lstStyle/>
          <a:p>
            <a:r>
              <a:rPr lang="zh-CN" altLang="en-US" dirty="0" smtClean="0"/>
              <a:t>证明：</a:t>
            </a:r>
            <a:r>
              <a:rPr lang="zh-CN" altLang="en-US" dirty="0" smtClean="0">
                <a:latin typeface="Times New Roman" panose="02020603050405020304" pitchFamily="18" charset="0"/>
                <a:cs typeface="Times New Roman" panose="02020603050405020304" pitchFamily="18" charset="0"/>
              </a:rPr>
              <a:t>当</a:t>
            </a:r>
            <a:r>
              <a:rPr lang="en-US" altLang="zh-CN" dirty="0" smtClean="0">
                <a:latin typeface="Times New Roman" panose="02020603050405020304" pitchFamily="18" charset="0"/>
                <a:cs typeface="Times New Roman" panose="02020603050405020304" pitchFamily="18" charset="0"/>
              </a:rPr>
              <a:t>X[</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]=Y[j]</a:t>
            </a:r>
            <a:r>
              <a:rPr lang="zh-CN" altLang="en-US" dirty="0" smtClean="0">
                <a:latin typeface="Times New Roman" panose="02020603050405020304" pitchFamily="18" charset="0"/>
                <a:cs typeface="Times New Roman" panose="02020603050405020304" pitchFamily="18" charset="0"/>
              </a:rPr>
              <a:t>时</a:t>
            </a:r>
            <a:endParaRPr lang="zh-CN"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718014" y="982485"/>
            <a:ext cx="4953255" cy="1143059"/>
          </a:xfrm>
          <a:prstGeom prst="rect">
            <a:avLst/>
          </a:prstGeom>
        </p:spPr>
      </p:pic>
      <p:sp>
        <p:nvSpPr>
          <p:cNvPr id="7" name="文本框 6"/>
          <p:cNvSpPr txBox="1"/>
          <p:nvPr/>
        </p:nvSpPr>
        <p:spPr>
          <a:xfrm>
            <a:off x="511355" y="2241348"/>
            <a:ext cx="8389440" cy="1383665"/>
          </a:xfrm>
          <a:prstGeom prst="rect">
            <a:avLst/>
          </a:prstGeom>
          <a:noFill/>
        </p:spPr>
        <p:txBody>
          <a:bodyPr wrap="square" rtlCol="0">
            <a:spAutoFit/>
          </a:bodyPr>
          <a:lstStyle/>
          <a:p>
            <a:r>
              <a:rPr lang="zh-CN" altLang="en-US" sz="2800" dirty="0" smtClean="0">
                <a:latin typeface="Times New Roman" panose="02020603050405020304" pitchFamily="18" charset="0"/>
                <a:cs typeface="Times New Roman" panose="02020603050405020304" pitchFamily="18" charset="0"/>
              </a:rPr>
              <a:t>令</a:t>
            </a:r>
            <a:r>
              <a:rPr lang="en-US" altLang="zh-CN" sz="2800" dirty="0" smtClean="0">
                <a:latin typeface="Times New Roman" panose="02020603050405020304" pitchFamily="18" charset="0"/>
                <a:cs typeface="Times New Roman" panose="02020603050405020304" pitchFamily="18" charset="0"/>
              </a:rPr>
              <a:t>Z[1..k]=LCS(X[1..i], Y[1..j]), </a:t>
            </a:r>
            <a:r>
              <a:rPr lang="zh-CN" altLang="en-US" sz="2800" dirty="0" smtClean="0">
                <a:latin typeface="Times New Roman" panose="02020603050405020304" pitchFamily="18" charset="0"/>
                <a:cs typeface="Times New Roman" panose="02020603050405020304" pitchFamily="18" charset="0"/>
              </a:rPr>
              <a:t>此处</a:t>
            </a:r>
            <a:r>
              <a:rPr lang="en-US" altLang="zh-CN" sz="2800" dirty="0" smtClean="0">
                <a:latin typeface="Times New Roman" panose="02020603050405020304" pitchFamily="18" charset="0"/>
                <a:cs typeface="Times New Roman" panose="02020603050405020304" pitchFamily="18" charset="0"/>
              </a:rPr>
              <a:t>k=c[</a:t>
            </a:r>
            <a:r>
              <a:rPr lang="en-US" altLang="zh-CN" sz="2800" dirty="0" err="1" smtClean="0">
                <a:latin typeface="Times New Roman" panose="02020603050405020304" pitchFamily="18" charset="0"/>
                <a:cs typeface="Times New Roman" panose="02020603050405020304" pitchFamily="18" charset="0"/>
              </a:rPr>
              <a:t>i,j</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。则</a:t>
            </a:r>
            <a:r>
              <a:rPr lang="en-US" altLang="zh-CN" sz="2800" dirty="0" smtClean="0">
                <a:latin typeface="Times New Roman" panose="02020603050405020304" pitchFamily="18" charset="0"/>
                <a:cs typeface="Times New Roman" panose="02020603050405020304" pitchFamily="18" charset="0"/>
              </a:rPr>
              <a:t>Z[k]=X[</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，否则</a:t>
            </a:r>
            <a:r>
              <a:rPr lang="en-US" altLang="zh-CN" sz="2800" dirty="0" smtClean="0">
                <a:latin typeface="Times New Roman" panose="02020603050405020304" pitchFamily="18" charset="0"/>
                <a:cs typeface="Times New Roman" panose="02020603050405020304" pitchFamily="18" charset="0"/>
              </a:rPr>
              <a:t>Z</a:t>
            </a:r>
            <a:r>
              <a:rPr lang="zh-CN" altLang="en-US" sz="2800" dirty="0" smtClean="0">
                <a:latin typeface="Times New Roman" panose="02020603050405020304" pitchFamily="18" charset="0"/>
                <a:cs typeface="Times New Roman" panose="02020603050405020304" pitchFamily="18" charset="0"/>
              </a:rPr>
              <a:t>会更长。之后，</a:t>
            </a:r>
            <a:r>
              <a:rPr lang="en-US" altLang="zh-CN" sz="2800" dirty="0" smtClean="0">
                <a:latin typeface="Times New Roman" panose="02020603050405020304" pitchFamily="18" charset="0"/>
                <a:cs typeface="Times New Roman" panose="02020603050405020304" pitchFamily="18" charset="0"/>
              </a:rPr>
              <a:t>Z[1..k-1]</a:t>
            </a:r>
            <a:r>
              <a:rPr lang="zh-CN" altLang="en-US" sz="2800" dirty="0" smtClean="0">
                <a:latin typeface="Times New Roman" panose="02020603050405020304" pitchFamily="18" charset="0"/>
                <a:cs typeface="Times New Roman" panose="02020603050405020304" pitchFamily="18" charset="0"/>
              </a:rPr>
              <a:t>是</a:t>
            </a:r>
            <a:r>
              <a:rPr lang="en-US" altLang="zh-CN" sz="2800" dirty="0" smtClean="0">
                <a:latin typeface="Times New Roman" panose="02020603050405020304" pitchFamily="18" charset="0"/>
                <a:cs typeface="Times New Roman" panose="02020603050405020304" pitchFamily="18" charset="0"/>
              </a:rPr>
              <a:t>X[1..i-1]</a:t>
            </a:r>
            <a:r>
              <a:rPr lang="zh-CN" altLang="en-US" sz="2800" dirty="0" smtClean="0">
                <a:latin typeface="Times New Roman" panose="02020603050405020304" pitchFamily="18" charset="0"/>
                <a:cs typeface="Times New Roman" panose="02020603050405020304" pitchFamily="18" charset="0"/>
              </a:rPr>
              <a:t>和</a:t>
            </a:r>
            <a:r>
              <a:rPr lang="en-US" altLang="zh-CN" sz="2800" dirty="0" smtClean="0">
                <a:latin typeface="Times New Roman" panose="02020603050405020304" pitchFamily="18" charset="0"/>
                <a:cs typeface="Times New Roman" panose="02020603050405020304" pitchFamily="18" charset="0"/>
              </a:rPr>
              <a:t>Y[1..j-1]</a:t>
            </a:r>
            <a:r>
              <a:rPr lang="zh-CN" altLang="en-US" sz="2800" dirty="0" smtClean="0">
                <a:latin typeface="Times New Roman" panose="02020603050405020304" pitchFamily="18" charset="0"/>
                <a:cs typeface="Times New Roman" panose="02020603050405020304" pitchFamily="18" charset="0"/>
              </a:rPr>
              <a:t>的公共子序列</a:t>
            </a:r>
          </a:p>
        </p:txBody>
      </p:sp>
      <p:sp>
        <p:nvSpPr>
          <p:cNvPr id="3" name="文本框 2"/>
          <p:cNvSpPr txBox="1"/>
          <p:nvPr/>
        </p:nvSpPr>
        <p:spPr>
          <a:xfrm>
            <a:off x="511175" y="3728085"/>
            <a:ext cx="8175625" cy="2245360"/>
          </a:xfrm>
          <a:prstGeom prst="rect">
            <a:avLst/>
          </a:prstGeom>
          <a:noFill/>
        </p:spPr>
        <p:txBody>
          <a:bodyPr wrap="square" rtlCol="0" anchor="t">
            <a:spAutoFit/>
          </a:bodyPr>
          <a:lstStyle/>
          <a:p>
            <a:pPr>
              <a:buFont typeface="Wingdings" panose="05000000000000000000" charset="0"/>
              <a:buChar char="n"/>
            </a:pPr>
            <a:r>
              <a:rPr lang="zh-CN" altLang="en-US" sz="2800" dirty="0" smtClean="0">
                <a:latin typeface="Times New Roman" panose="02020603050405020304" pitchFamily="18" charset="0"/>
                <a:cs typeface="Times New Roman" panose="02020603050405020304" pitchFamily="18" charset="0"/>
                <a:sym typeface="+mn-ea"/>
              </a:rPr>
              <a:t>要证明</a:t>
            </a:r>
            <a:r>
              <a:rPr lang="en-US" altLang="zh-CN" sz="2800" dirty="0" smtClean="0">
                <a:latin typeface="Times New Roman" panose="02020603050405020304" pitchFamily="18" charset="0"/>
                <a:cs typeface="Times New Roman" panose="02020603050405020304" pitchFamily="18" charset="0"/>
                <a:sym typeface="+mn-ea"/>
              </a:rPr>
              <a:t>Z[1..k-1]=LCS(X[1..i-1],Y[1..j-1])</a:t>
            </a:r>
            <a:r>
              <a:rPr lang="zh-CN" altLang="en-US" sz="2800" dirty="0" smtClean="0">
                <a:latin typeface="Times New Roman" panose="02020603050405020304" pitchFamily="18" charset="0"/>
                <a:cs typeface="Times New Roman" panose="02020603050405020304" pitchFamily="18" charset="0"/>
                <a:sym typeface="+mn-ea"/>
              </a:rPr>
              <a:t>。假如</a:t>
            </a:r>
            <a:r>
              <a:rPr lang="en-US" altLang="zh-CN" sz="2800" dirty="0" smtClean="0">
                <a:latin typeface="Times New Roman" panose="02020603050405020304" pitchFamily="18" charset="0"/>
                <a:cs typeface="Times New Roman" panose="02020603050405020304" pitchFamily="18" charset="0"/>
                <a:sym typeface="+mn-ea"/>
              </a:rPr>
              <a:t>X[1..i-1]</a:t>
            </a:r>
            <a:r>
              <a:rPr lang="zh-CN" altLang="en-US" sz="2800" dirty="0" smtClean="0">
                <a:latin typeface="Times New Roman" panose="02020603050405020304" pitchFamily="18" charset="0"/>
                <a:cs typeface="Times New Roman" panose="02020603050405020304" pitchFamily="18" charset="0"/>
                <a:sym typeface="+mn-ea"/>
              </a:rPr>
              <a:t>与</a:t>
            </a:r>
            <a:r>
              <a:rPr lang="en-US" altLang="zh-CN" sz="2800" dirty="0" smtClean="0">
                <a:latin typeface="Times New Roman" panose="02020603050405020304" pitchFamily="18" charset="0"/>
                <a:cs typeface="Times New Roman" panose="02020603050405020304" pitchFamily="18" charset="0"/>
                <a:sym typeface="+mn-ea"/>
              </a:rPr>
              <a:t>Y[1..j-1]</a:t>
            </a:r>
            <a:r>
              <a:rPr lang="zh-CN" altLang="en-US" sz="2800" dirty="0" smtClean="0">
                <a:latin typeface="Times New Roman" panose="02020603050405020304" pitchFamily="18" charset="0"/>
                <a:cs typeface="Times New Roman" panose="02020603050405020304" pitchFamily="18" charset="0"/>
                <a:sym typeface="+mn-ea"/>
              </a:rPr>
              <a:t>存在一个更长的公共子序列</a:t>
            </a:r>
            <a:r>
              <a:rPr lang="en-US" altLang="zh-CN" sz="2800" dirty="0" smtClean="0">
                <a:latin typeface="Times New Roman" panose="02020603050405020304" pitchFamily="18" charset="0"/>
                <a:cs typeface="Times New Roman" panose="02020603050405020304" pitchFamily="18" charset="0"/>
                <a:sym typeface="+mn-ea"/>
              </a:rPr>
              <a:t>W</a:t>
            </a:r>
            <a:r>
              <a:rPr lang="zh-CN" altLang="en-US" sz="2800" dirty="0" smtClean="0">
                <a:latin typeface="Times New Roman" panose="02020603050405020304" pitchFamily="18" charset="0"/>
                <a:cs typeface="Times New Roman" panose="02020603050405020304" pitchFamily="18" charset="0"/>
                <a:sym typeface="+mn-ea"/>
              </a:rPr>
              <a:t>，即</a:t>
            </a:r>
            <a:r>
              <a:rPr lang="en-US" altLang="zh-CN" sz="2800" dirty="0" smtClean="0">
                <a:latin typeface="Times New Roman" panose="02020603050405020304" pitchFamily="18" charset="0"/>
                <a:cs typeface="Times New Roman" panose="02020603050405020304" pitchFamily="18" charset="0"/>
                <a:sym typeface="+mn-ea"/>
              </a:rPr>
              <a:t>|W|&gt;k-1</a:t>
            </a:r>
            <a:r>
              <a:rPr lang="zh-CN" altLang="en-US" sz="2800" dirty="0" smtClean="0">
                <a:latin typeface="Times New Roman" panose="02020603050405020304" pitchFamily="18" charset="0"/>
                <a:cs typeface="Times New Roman" panose="02020603050405020304" pitchFamily="18" charset="0"/>
                <a:sym typeface="+mn-ea"/>
              </a:rPr>
              <a:t>。则</a:t>
            </a:r>
            <a:r>
              <a:rPr lang="en-US" altLang="zh-CN" sz="2800" dirty="0" smtClean="0">
                <a:latin typeface="Times New Roman" panose="02020603050405020304" pitchFamily="18" charset="0"/>
                <a:cs typeface="Times New Roman" panose="02020603050405020304" pitchFamily="18" charset="0"/>
                <a:sym typeface="+mn-ea"/>
              </a:rPr>
              <a:t>W||z[k]</a:t>
            </a:r>
            <a:r>
              <a:rPr lang="zh-CN" altLang="en-US" sz="2800" dirty="0" smtClean="0">
                <a:latin typeface="Times New Roman" panose="02020603050405020304" pitchFamily="18" charset="0"/>
                <a:cs typeface="Times New Roman" panose="02020603050405020304" pitchFamily="18" charset="0"/>
                <a:sym typeface="+mn-ea"/>
              </a:rPr>
              <a:t>（在</a:t>
            </a:r>
            <a:r>
              <a:rPr lang="en-US" altLang="zh-CN" sz="2800" dirty="0">
                <a:latin typeface="Times New Roman" panose="02020603050405020304" pitchFamily="18" charset="0"/>
                <a:cs typeface="Times New Roman" panose="02020603050405020304" pitchFamily="18" charset="0"/>
                <a:sym typeface="+mn-ea"/>
              </a:rPr>
              <a:t>W</a:t>
            </a:r>
            <a:r>
              <a:rPr lang="zh-CN" altLang="en-US" sz="2800" dirty="0" smtClean="0">
                <a:latin typeface="Times New Roman" panose="02020603050405020304" pitchFamily="18" charset="0"/>
                <a:cs typeface="Times New Roman" panose="02020603050405020304" pitchFamily="18" charset="0"/>
                <a:sym typeface="+mn-ea"/>
              </a:rPr>
              <a:t>后添加一个</a:t>
            </a:r>
            <a:r>
              <a:rPr lang="en-US" altLang="zh-CN" sz="2800" dirty="0" smtClean="0">
                <a:latin typeface="Times New Roman" panose="02020603050405020304" pitchFamily="18" charset="0"/>
                <a:cs typeface="Times New Roman" panose="02020603050405020304" pitchFamily="18" charset="0"/>
                <a:sym typeface="+mn-ea"/>
              </a:rPr>
              <a:t>Z[k]</a:t>
            </a:r>
            <a:r>
              <a:rPr lang="zh-CN" altLang="en-US" sz="2800" dirty="0" smtClean="0">
                <a:latin typeface="Times New Roman" panose="02020603050405020304" pitchFamily="18" charset="0"/>
                <a:cs typeface="Times New Roman" panose="02020603050405020304" pitchFamily="18" charset="0"/>
                <a:sym typeface="+mn-ea"/>
              </a:rPr>
              <a:t>）是</a:t>
            </a:r>
            <a:r>
              <a:rPr lang="en-US" altLang="zh-CN" sz="2800" dirty="0" smtClean="0">
                <a:latin typeface="Times New Roman" panose="02020603050405020304" pitchFamily="18" charset="0"/>
                <a:cs typeface="Times New Roman" panose="02020603050405020304" pitchFamily="18" charset="0"/>
                <a:sym typeface="+mn-ea"/>
              </a:rPr>
              <a:t>X[1..i]</a:t>
            </a:r>
            <a:r>
              <a:rPr lang="zh-CN" altLang="en-US" sz="2800" dirty="0" smtClean="0">
                <a:latin typeface="Times New Roman" panose="02020603050405020304" pitchFamily="18" charset="0"/>
                <a:cs typeface="Times New Roman" panose="02020603050405020304" pitchFamily="18" charset="0"/>
                <a:sym typeface="+mn-ea"/>
              </a:rPr>
              <a:t>与</a:t>
            </a:r>
            <a:r>
              <a:rPr lang="en-US" altLang="zh-CN" sz="2800" dirty="0" smtClean="0">
                <a:latin typeface="Times New Roman" panose="02020603050405020304" pitchFamily="18" charset="0"/>
                <a:cs typeface="Times New Roman" panose="02020603050405020304" pitchFamily="18" charset="0"/>
                <a:sym typeface="+mn-ea"/>
              </a:rPr>
              <a:t>Y[1..j]</a:t>
            </a:r>
            <a:r>
              <a:rPr lang="zh-CN" altLang="en-US" sz="2800" dirty="0" smtClean="0">
                <a:latin typeface="Times New Roman" panose="02020603050405020304" pitchFamily="18" charset="0"/>
                <a:cs typeface="Times New Roman" panose="02020603050405020304" pitchFamily="18" charset="0"/>
                <a:sym typeface="+mn-ea"/>
              </a:rPr>
              <a:t>的公共子序列，且</a:t>
            </a:r>
            <a:r>
              <a:rPr lang="en-US" altLang="zh-CN" sz="2800" dirty="0" smtClean="0">
                <a:latin typeface="Times New Roman" panose="02020603050405020304" pitchFamily="18" charset="0"/>
                <a:cs typeface="Times New Roman" panose="02020603050405020304" pitchFamily="18" charset="0"/>
                <a:sym typeface="+mn-ea"/>
              </a:rPr>
              <a:t>|W||Z[k]|&gt;k</a:t>
            </a:r>
            <a:r>
              <a:rPr lang="zh-CN" altLang="en-US" sz="2800" dirty="0" smtClean="0">
                <a:latin typeface="Times New Roman" panose="02020603050405020304" pitchFamily="18" charset="0"/>
                <a:cs typeface="Times New Roman" panose="02020603050405020304" pitchFamily="18" charset="0"/>
                <a:sym typeface="+mn-ea"/>
              </a:rPr>
              <a:t>，不成立，则原命题成立。其他情况也类似。</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xfrm>
            <a:off x="6553200" y="5929313"/>
            <a:ext cx="2133600" cy="457200"/>
          </a:xfrm>
        </p:spPr>
        <p:txBody>
          <a:bodyPr/>
          <a:lstStyle/>
          <a:p>
            <a:pPr>
              <a:defRPr/>
            </a:pPr>
            <a:fld id="{E1EE8F05-8808-4896-934B-33F590ABD582}" type="slidenum">
              <a:rPr lang="en-US" altLang="zh-CN"/>
              <a:t>4</a:t>
            </a:fld>
            <a:endParaRPr lang="en-US" altLang="zh-CN"/>
          </a:p>
        </p:txBody>
      </p:sp>
      <p:sp>
        <p:nvSpPr>
          <p:cNvPr id="6147" name="Rectangle 2"/>
          <p:cNvSpPr>
            <a:spLocks noChangeArrowheads="1"/>
          </p:cNvSpPr>
          <p:nvPr/>
        </p:nvSpPr>
        <p:spPr bwMode="auto">
          <a:xfrm>
            <a:off x="684213" y="1628775"/>
            <a:ext cx="8174037" cy="4114800"/>
          </a:xfrm>
          <a:prstGeom prst="rect">
            <a:avLst/>
          </a:prstGeom>
          <a:noFill/>
          <a:ln w="9525">
            <a:noFill/>
            <a:miter lim="800000"/>
          </a:ln>
        </p:spPr>
        <p:txBody>
          <a:bodyPr/>
          <a:lstStyle/>
          <a:p>
            <a:pPr marL="342900" indent="-342900"/>
            <a:r>
              <a:rPr lang="zh-CN" altLang="en-US" sz="3200" b="1">
                <a:solidFill>
                  <a:schemeClr val="tx1"/>
                </a:solidFill>
                <a:latin typeface="宋体" panose="02010600030101010101" pitchFamily="2" charset="-122"/>
                <a:ea typeface="宋体" panose="02010600030101010101" pitchFamily="2" charset="-122"/>
              </a:rPr>
              <a:t>动态规划算法与分治法类似，其基本思想也是将待求解问题分解成若干个子问题</a:t>
            </a:r>
          </a:p>
        </p:txBody>
      </p:sp>
      <p:sp>
        <p:nvSpPr>
          <p:cNvPr id="284675" name="Rectangle 3"/>
          <p:cNvSpPr>
            <a:spLocks noChangeArrowheads="1"/>
          </p:cNvSpPr>
          <p:nvPr/>
        </p:nvSpPr>
        <p:spPr bwMode="auto">
          <a:xfrm>
            <a:off x="685800" y="609600"/>
            <a:ext cx="7772400" cy="1143000"/>
          </a:xfrm>
          <a:prstGeom prst="rect">
            <a:avLst/>
          </a:prstGeom>
          <a:noFill/>
          <a:ln w="9525">
            <a:noFill/>
            <a:miter lim="800000"/>
          </a:ln>
          <a:effectLst/>
        </p:spPr>
        <p:txBody>
          <a:bodyPr anchor="ctr"/>
          <a:lstStyle/>
          <a:p>
            <a:pPr>
              <a:spcBef>
                <a:spcPct val="0"/>
              </a:spcBef>
              <a:buClrTx/>
              <a:buSzTx/>
              <a:buFontTx/>
              <a:buNone/>
              <a:defRPr/>
            </a:pPr>
            <a:r>
              <a:rPr lang="zh-CN" altLang="en-US" sz="42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算法总体思想</a:t>
            </a:r>
          </a:p>
        </p:txBody>
      </p:sp>
      <p:grpSp>
        <p:nvGrpSpPr>
          <p:cNvPr id="6149" name="Group 4"/>
          <p:cNvGrpSpPr/>
          <p:nvPr/>
        </p:nvGrpSpPr>
        <p:grpSpPr bwMode="auto">
          <a:xfrm>
            <a:off x="428625" y="2900363"/>
            <a:ext cx="8715375" cy="3200400"/>
            <a:chOff x="270" y="2025"/>
            <a:chExt cx="5490" cy="2016"/>
          </a:xfrm>
        </p:grpSpPr>
        <p:sp>
          <p:nvSpPr>
            <p:cNvPr id="6150"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n</a:t>
              </a:r>
            </a:p>
          </p:txBody>
        </p:sp>
        <p:cxnSp>
          <p:nvCxnSpPr>
            <p:cNvPr id="6151" name="AutoShape 6"/>
            <p:cNvCxnSpPr>
              <a:cxnSpLocks noChangeShapeType="1"/>
              <a:stCxn id="6150" idx="4"/>
              <a:endCxn id="6158" idx="0"/>
            </p:cNvCxnSpPr>
            <p:nvPr/>
          </p:nvCxnSpPr>
          <p:spPr bwMode="auto">
            <a:xfrm>
              <a:off x="2951" y="2595"/>
              <a:ext cx="2281" cy="512"/>
            </a:xfrm>
            <a:prstGeom prst="straightConnector1">
              <a:avLst/>
            </a:prstGeom>
            <a:noFill/>
            <a:ln w="19050">
              <a:solidFill>
                <a:schemeClr val="accent2"/>
              </a:solidFill>
              <a:round/>
              <a:tailEnd type="triangle" w="med" len="med"/>
            </a:ln>
          </p:spPr>
        </p:cxnSp>
        <p:cxnSp>
          <p:nvCxnSpPr>
            <p:cNvPr id="6152" name="AutoShape 7"/>
            <p:cNvCxnSpPr>
              <a:cxnSpLocks noChangeShapeType="1"/>
              <a:stCxn id="6150" idx="4"/>
              <a:endCxn id="6155" idx="0"/>
            </p:cNvCxnSpPr>
            <p:nvPr/>
          </p:nvCxnSpPr>
          <p:spPr bwMode="auto">
            <a:xfrm flipH="1">
              <a:off x="798" y="2595"/>
              <a:ext cx="2153" cy="480"/>
            </a:xfrm>
            <a:prstGeom prst="straightConnector1">
              <a:avLst/>
            </a:prstGeom>
            <a:noFill/>
            <a:ln w="19050">
              <a:solidFill>
                <a:schemeClr val="accent2"/>
              </a:solidFill>
              <a:round/>
              <a:tailEnd type="triangle" w="med" len="med"/>
            </a:ln>
          </p:spPr>
        </p:cxnSp>
        <p:cxnSp>
          <p:nvCxnSpPr>
            <p:cNvPr id="6153" name="AutoShape 8"/>
            <p:cNvCxnSpPr>
              <a:cxnSpLocks noChangeShapeType="1"/>
              <a:stCxn id="6150" idx="4"/>
              <a:endCxn id="6156" idx="0"/>
            </p:cNvCxnSpPr>
            <p:nvPr/>
          </p:nvCxnSpPr>
          <p:spPr bwMode="auto">
            <a:xfrm flipH="1">
              <a:off x="2276" y="2595"/>
              <a:ext cx="675" cy="512"/>
            </a:xfrm>
            <a:prstGeom prst="straightConnector1">
              <a:avLst/>
            </a:prstGeom>
            <a:noFill/>
            <a:ln w="19050">
              <a:solidFill>
                <a:schemeClr val="accent2"/>
              </a:solidFill>
              <a:round/>
              <a:tailEnd type="triangle" w="med" len="med"/>
            </a:ln>
          </p:spPr>
        </p:cxnSp>
        <p:cxnSp>
          <p:nvCxnSpPr>
            <p:cNvPr id="6154" name="AutoShape 9"/>
            <p:cNvCxnSpPr>
              <a:cxnSpLocks noChangeShapeType="1"/>
              <a:stCxn id="6150" idx="4"/>
              <a:endCxn id="6157" idx="0"/>
            </p:cNvCxnSpPr>
            <p:nvPr/>
          </p:nvCxnSpPr>
          <p:spPr bwMode="auto">
            <a:xfrm>
              <a:off x="2951" y="2595"/>
              <a:ext cx="803" cy="512"/>
            </a:xfrm>
            <a:prstGeom prst="straightConnector1">
              <a:avLst/>
            </a:prstGeom>
            <a:noFill/>
            <a:ln w="19050">
              <a:solidFill>
                <a:schemeClr val="accent2"/>
              </a:solidFill>
              <a:round/>
              <a:tailEnd type="triangle" w="med" len="med"/>
            </a:ln>
          </p:spPr>
        </p:cxnSp>
        <p:sp>
          <p:nvSpPr>
            <p:cNvPr id="6155" name="AutoShape 10"/>
            <p:cNvSpPr>
              <a:spLocks noChangeArrowheads="1"/>
            </p:cNvSpPr>
            <p:nvPr/>
          </p:nvSpPr>
          <p:spPr bwMode="auto">
            <a:xfrm>
              <a:off x="270" y="3081"/>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2800" b="1">
                  <a:solidFill>
                    <a:schemeClr val="tx1"/>
                  </a:solidFill>
                  <a:latin typeface="Arial Rounded MT Bold" panose="020F0704030504030204" pitchFamily="34" charset="0"/>
                  <a:ea typeface="宋体" panose="02010600030101010101" pitchFamily="2" charset="-122"/>
                </a:rPr>
                <a:t>T(n/2)</a:t>
              </a:r>
            </a:p>
          </p:txBody>
        </p:sp>
        <p:sp>
          <p:nvSpPr>
            <p:cNvPr id="6156" name="AutoShape 11"/>
            <p:cNvSpPr>
              <a:spLocks noChangeArrowheads="1"/>
            </p:cNvSpPr>
            <p:nvPr/>
          </p:nvSpPr>
          <p:spPr bwMode="auto">
            <a:xfrm>
              <a:off x="1748" y="3113"/>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2800" b="1">
                  <a:solidFill>
                    <a:schemeClr val="tx1"/>
                  </a:solidFill>
                  <a:latin typeface="Arial Rounded MT Bold" panose="020F0704030504030204" pitchFamily="34" charset="0"/>
                  <a:ea typeface="宋体" panose="02010600030101010101" pitchFamily="2" charset="-122"/>
                </a:rPr>
                <a:t>T(n/2)</a:t>
              </a:r>
            </a:p>
          </p:txBody>
        </p:sp>
        <p:sp>
          <p:nvSpPr>
            <p:cNvPr id="6157" name="AutoShape 12"/>
            <p:cNvSpPr>
              <a:spLocks noChangeArrowheads="1"/>
            </p:cNvSpPr>
            <p:nvPr/>
          </p:nvSpPr>
          <p:spPr bwMode="auto">
            <a:xfrm>
              <a:off x="3226" y="3113"/>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2800" b="1">
                  <a:solidFill>
                    <a:schemeClr val="tx1"/>
                  </a:solidFill>
                  <a:latin typeface="Arial Rounded MT Bold" panose="020F0704030504030204" pitchFamily="34" charset="0"/>
                  <a:ea typeface="宋体" panose="02010600030101010101" pitchFamily="2" charset="-122"/>
                </a:rPr>
                <a:t>T(n/2)</a:t>
              </a:r>
            </a:p>
          </p:txBody>
        </p:sp>
        <p:sp>
          <p:nvSpPr>
            <p:cNvPr id="6158" name="AutoShape 13"/>
            <p:cNvSpPr>
              <a:spLocks noChangeArrowheads="1"/>
            </p:cNvSpPr>
            <p:nvPr/>
          </p:nvSpPr>
          <p:spPr bwMode="auto">
            <a:xfrm>
              <a:off x="4704" y="3113"/>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2800" b="1">
                  <a:solidFill>
                    <a:schemeClr val="tx1"/>
                  </a:solidFill>
                  <a:latin typeface="Arial Rounded MT Bold" panose="020F0704030504030204" pitchFamily="34" charset="0"/>
                  <a:ea typeface="宋体" panose="02010600030101010101" pitchFamily="2" charset="-122"/>
                </a:rPr>
                <a:t>T(n/2)</a:t>
              </a:r>
            </a:p>
          </p:txBody>
        </p:sp>
        <p:sp>
          <p:nvSpPr>
            <p:cNvPr id="6159" name="AutoShape 14"/>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T(n)</a:t>
              </a:r>
            </a:p>
          </p:txBody>
        </p:sp>
        <p:sp>
          <p:nvSpPr>
            <p:cNvPr id="6160" name="Text Box 15"/>
            <p:cNvSpPr txBox="1">
              <a:spLocks noChangeArrowheads="1"/>
            </p:cNvSpPr>
            <p:nvPr/>
          </p:nvSpPr>
          <p:spPr bwMode="auto">
            <a:xfrm>
              <a:off x="1824" y="2236"/>
              <a:ext cx="672" cy="365"/>
            </a:xfrm>
            <a:prstGeom prst="rect">
              <a:avLst/>
            </a:prstGeom>
            <a:noFill/>
            <a:ln w="9525">
              <a:noFill/>
              <a:miter lim="800000"/>
            </a:ln>
          </p:spPr>
          <p:txBody>
            <a:bodyPr>
              <a:spAutoFit/>
            </a:bodyPr>
            <a:lstStyle/>
            <a:p>
              <a:pPr algn="ctr" eaLnBrk="0" hangingPunct="0">
                <a:spcBef>
                  <a:spcPct val="50000"/>
                </a:spcBef>
                <a:buClrTx/>
                <a:buSzTx/>
                <a:buFontTx/>
                <a:buNone/>
              </a:pPr>
              <a:r>
                <a:rPr lang="zh-CN" altLang="en-US" sz="3200">
                  <a:solidFill>
                    <a:schemeClr val="tx1"/>
                  </a:solidFill>
                  <a:latin typeface="Arial Rounded MT Bold" panose="020F0704030504030204" pitchFamily="34" charset="0"/>
                  <a:ea typeface="宋体" panose="02010600030101010101" pitchFamily="2" charset="-122"/>
                </a:rPr>
                <a:t>=</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15ECDC9-DED3-4821-BBD1-37BD0934F3CF}" type="slidenum">
              <a:rPr lang="en-US" altLang="zh-CN">
                <a:latin typeface="+mn-ea"/>
              </a:rPr>
              <a:t>40</a:t>
            </a:fld>
            <a:endParaRPr lang="en-US" altLang="zh-CN">
              <a:latin typeface="+mn-ea"/>
            </a:endParaRPr>
          </a:p>
        </p:txBody>
      </p:sp>
      <p:sp>
        <p:nvSpPr>
          <p:cNvPr id="302082" name="Rectangle 2"/>
          <p:cNvSpPr>
            <a:spLocks noChangeArrowheads="1"/>
          </p:cNvSpPr>
          <p:nvPr/>
        </p:nvSpPr>
        <p:spPr bwMode="auto">
          <a:xfrm>
            <a:off x="357188" y="214313"/>
            <a:ext cx="6408737" cy="6429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子问题的递归结构</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14341" name="Text Box 3"/>
          <p:cNvSpPr txBox="1">
            <a:spLocks noChangeArrowheads="1"/>
          </p:cNvSpPr>
          <p:nvPr/>
        </p:nvSpPr>
        <p:spPr bwMode="auto">
          <a:xfrm>
            <a:off x="428625" y="1071563"/>
            <a:ext cx="8372475" cy="2678112"/>
          </a:xfrm>
          <a:prstGeom prst="rect">
            <a:avLst/>
          </a:prstGeom>
          <a:solidFill>
            <a:srgbClr val="FFCC00"/>
          </a:solidFill>
          <a:ln w="6350">
            <a:noFill/>
            <a:miter lim="800000"/>
          </a:ln>
        </p:spPr>
        <p:txBody>
          <a:bodyPr>
            <a:spAutoFit/>
          </a:bodyPr>
          <a:lstStyle/>
          <a:p>
            <a:pPr>
              <a:spcBef>
                <a:spcPct val="0"/>
              </a:spcBef>
              <a:buClrTx/>
              <a:buSzTx/>
              <a:buFontTx/>
              <a:buNone/>
              <a:defRPr/>
            </a:pPr>
            <a:r>
              <a:rPr lang="zh-CN" altLang="en-US" sz="2800" dirty="0">
                <a:solidFill>
                  <a:schemeClr val="tx1"/>
                </a:solidFill>
                <a:latin typeface="Times New Roman" panose="02020603050405020304" pitchFamily="18" charset="0"/>
                <a:ea typeface="+mn-ea"/>
                <a:cs typeface="Times New Roman" panose="02020603050405020304" pitchFamily="18" charset="0"/>
              </a:rPr>
              <a:t>由最长公共子序列问题的最优子结构性质建立子问题最优值的递归关系。用</a:t>
            </a:r>
            <a:r>
              <a:rPr lang="en-US" altLang="zh-CN" sz="2800" dirty="0">
                <a:solidFill>
                  <a:schemeClr val="tx1"/>
                </a:solidFill>
                <a:latin typeface="Times New Roman" panose="02020603050405020304" pitchFamily="18" charset="0"/>
                <a:ea typeface="+mn-ea"/>
                <a:cs typeface="Times New Roman" panose="02020603050405020304" pitchFamily="18" charset="0"/>
              </a:rPr>
              <a:t>c[i][j]</a:t>
            </a:r>
            <a:r>
              <a:rPr lang="zh-CN" altLang="en-US" sz="2800" dirty="0">
                <a:solidFill>
                  <a:schemeClr val="tx1"/>
                </a:solidFill>
                <a:latin typeface="Times New Roman" panose="02020603050405020304" pitchFamily="18" charset="0"/>
                <a:ea typeface="+mn-ea"/>
                <a:cs typeface="Times New Roman" panose="02020603050405020304" pitchFamily="18" charset="0"/>
              </a:rPr>
              <a:t>记录序列</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i</a:t>
            </a:r>
            <a:r>
              <a:rPr lang="zh-CN" altLang="en-US" sz="2800" dirty="0">
                <a:solidFill>
                  <a:schemeClr val="tx1"/>
                </a:solidFill>
                <a:latin typeface="Times New Roman" panose="02020603050405020304" pitchFamily="18" charset="0"/>
                <a:ea typeface="+mn-ea"/>
                <a:cs typeface="Times New Roman" panose="02020603050405020304" pitchFamily="18" charset="0"/>
              </a:rPr>
              <a:t>和</a:t>
            </a:r>
            <a:r>
              <a:rPr lang="en-US" altLang="zh-CN" sz="2800"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j</a:t>
            </a:r>
            <a:r>
              <a:rPr lang="zh-CN" altLang="en-US" sz="2800" dirty="0">
                <a:solidFill>
                  <a:schemeClr val="tx1"/>
                </a:solidFill>
                <a:latin typeface="Times New Roman" panose="02020603050405020304" pitchFamily="18" charset="0"/>
                <a:ea typeface="+mn-ea"/>
                <a:cs typeface="Times New Roman" panose="02020603050405020304" pitchFamily="18" charset="0"/>
              </a:rPr>
              <a:t>的最长公共子序列的长度。其中， </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800" dirty="0">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dirty="0">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。当</a:t>
            </a:r>
            <a:r>
              <a:rPr lang="en-US" altLang="zh-CN" sz="2800" dirty="0">
                <a:solidFill>
                  <a:schemeClr val="tx1"/>
                </a:solidFill>
                <a:latin typeface="Times New Roman" panose="02020603050405020304" pitchFamily="18" charset="0"/>
                <a:ea typeface="+mn-ea"/>
                <a:cs typeface="Times New Roman" panose="02020603050405020304" pitchFamily="18" charset="0"/>
              </a:rPr>
              <a:t>i=0</a:t>
            </a:r>
            <a:r>
              <a:rPr lang="zh-CN" altLang="en-US" sz="2800" dirty="0">
                <a:solidFill>
                  <a:schemeClr val="tx1"/>
                </a:solidFill>
                <a:latin typeface="Times New Roman" panose="02020603050405020304" pitchFamily="18" charset="0"/>
                <a:ea typeface="+mn-ea"/>
                <a:cs typeface="Times New Roman" panose="02020603050405020304" pitchFamily="18" charset="0"/>
              </a:rPr>
              <a:t>或</a:t>
            </a:r>
            <a:r>
              <a:rPr lang="en-US" altLang="zh-CN" sz="2800" dirty="0">
                <a:solidFill>
                  <a:schemeClr val="tx1"/>
                </a:solidFill>
                <a:latin typeface="Times New Roman" panose="02020603050405020304" pitchFamily="18" charset="0"/>
                <a:ea typeface="+mn-ea"/>
                <a:cs typeface="Times New Roman" panose="02020603050405020304" pitchFamily="18" charset="0"/>
              </a:rPr>
              <a:t>j=0</a:t>
            </a:r>
            <a:r>
              <a:rPr lang="zh-CN" altLang="en-US" sz="2800" dirty="0">
                <a:solidFill>
                  <a:schemeClr val="tx1"/>
                </a:solidFill>
                <a:latin typeface="Times New Roman" panose="02020603050405020304" pitchFamily="18" charset="0"/>
                <a:ea typeface="+mn-ea"/>
                <a:cs typeface="Times New Roman" panose="02020603050405020304" pitchFamily="18" charset="0"/>
              </a:rPr>
              <a:t>时，空序列是</a:t>
            </a:r>
            <a:r>
              <a:rPr lang="en-US" altLang="zh-CN" sz="2800" dirty="0">
                <a:solidFill>
                  <a:schemeClr val="tx1"/>
                </a:solidFill>
                <a:latin typeface="Times New Roman" panose="02020603050405020304" pitchFamily="18" charset="0"/>
                <a:ea typeface="+mn-ea"/>
                <a:cs typeface="Times New Roman" panose="02020603050405020304" pitchFamily="18" charset="0"/>
              </a:rPr>
              <a:t>X</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i</a:t>
            </a:r>
            <a:r>
              <a:rPr lang="zh-CN" altLang="en-US" sz="2800" dirty="0">
                <a:solidFill>
                  <a:schemeClr val="tx1"/>
                </a:solidFill>
                <a:latin typeface="Times New Roman" panose="02020603050405020304" pitchFamily="18" charset="0"/>
                <a:ea typeface="+mn-ea"/>
                <a:cs typeface="Times New Roman" panose="02020603050405020304" pitchFamily="18" charset="0"/>
              </a:rPr>
              <a:t>和</a:t>
            </a:r>
            <a:r>
              <a:rPr lang="en-US" altLang="zh-CN" sz="2800" dirty="0" err="1">
                <a:solidFill>
                  <a:schemeClr val="tx1"/>
                </a:solidFill>
                <a:latin typeface="Times New Roman" panose="02020603050405020304" pitchFamily="18" charset="0"/>
                <a:ea typeface="+mn-ea"/>
                <a:cs typeface="Times New Roman" panose="02020603050405020304" pitchFamily="18" charset="0"/>
              </a:rPr>
              <a:t>Y</a:t>
            </a:r>
            <a:r>
              <a:rPr lang="en-US" altLang="zh-CN" sz="2800" baseline="-25000" dirty="0" err="1">
                <a:solidFill>
                  <a:schemeClr val="tx1"/>
                </a:solidFill>
                <a:latin typeface="Times New Roman" panose="02020603050405020304" pitchFamily="18" charset="0"/>
                <a:ea typeface="+mn-ea"/>
                <a:cs typeface="Times New Roman" panose="02020603050405020304" pitchFamily="18" charset="0"/>
              </a:rPr>
              <a:t>j</a:t>
            </a:r>
            <a:r>
              <a:rPr lang="zh-CN" altLang="en-US" sz="2800" dirty="0">
                <a:solidFill>
                  <a:schemeClr val="tx1"/>
                </a:solidFill>
                <a:latin typeface="Times New Roman" panose="02020603050405020304" pitchFamily="18" charset="0"/>
                <a:ea typeface="+mn-ea"/>
                <a:cs typeface="Times New Roman" panose="02020603050405020304" pitchFamily="18" charset="0"/>
              </a:rPr>
              <a:t>的最长公共子序列。故此时</a:t>
            </a:r>
            <a:r>
              <a:rPr lang="en-US" altLang="zh-CN" sz="2800" dirty="0">
                <a:solidFill>
                  <a:schemeClr val="tx1"/>
                </a:solidFill>
                <a:latin typeface="Times New Roman" panose="02020603050405020304" pitchFamily="18" charset="0"/>
                <a:ea typeface="+mn-ea"/>
                <a:cs typeface="Times New Roman" panose="02020603050405020304" pitchFamily="18" charset="0"/>
              </a:rPr>
              <a:t>c[i][j]=0</a:t>
            </a:r>
            <a:r>
              <a:rPr lang="zh-CN" altLang="en-US" sz="2800" dirty="0">
                <a:solidFill>
                  <a:schemeClr val="tx1"/>
                </a:solidFill>
                <a:latin typeface="Times New Roman" panose="02020603050405020304" pitchFamily="18" charset="0"/>
                <a:ea typeface="+mn-ea"/>
                <a:cs typeface="Times New Roman" panose="02020603050405020304" pitchFamily="18" charset="0"/>
              </a:rPr>
              <a:t>。其它情况下，由最优子结构性质可建立递归关系如下：</a:t>
            </a:r>
          </a:p>
        </p:txBody>
      </p:sp>
      <p:sp>
        <p:nvSpPr>
          <p:cNvPr id="14342" name="Rectangle 4"/>
          <p:cNvSpPr>
            <a:spLocks noChangeArrowheads="1"/>
          </p:cNvSpPr>
          <p:nvPr/>
        </p:nvSpPr>
        <p:spPr bwMode="auto">
          <a:xfrm>
            <a:off x="0" y="2786063"/>
            <a:ext cx="369888" cy="552450"/>
          </a:xfrm>
          <a:prstGeom prst="rect">
            <a:avLst/>
          </a:prstGeom>
          <a:noFill/>
          <a:ln w="6350">
            <a:noFill/>
            <a:miter lim="800000"/>
          </a:ln>
        </p:spPr>
        <p:txBody>
          <a:bodyPr wrap="none" anchor="ctr">
            <a:spAutoFit/>
          </a:bodyPr>
          <a:lstStyle/>
          <a:p>
            <a:pPr>
              <a:defRPr/>
            </a:pPr>
            <a:endParaRPr lang="zh-CN" altLang="en-US">
              <a:latin typeface="+mn-ea"/>
              <a:ea typeface="+mn-ea"/>
            </a:endParaRPr>
          </a:p>
        </p:txBody>
      </p:sp>
      <p:graphicFrame>
        <p:nvGraphicFramePr>
          <p:cNvPr id="33798" name="Object 5"/>
          <p:cNvGraphicFramePr>
            <a:graphicFrameLocks noChangeAspect="1"/>
          </p:cNvGraphicFramePr>
          <p:nvPr/>
        </p:nvGraphicFramePr>
        <p:xfrm>
          <a:off x="428625" y="4077072"/>
          <a:ext cx="7878763" cy="1736725"/>
        </p:xfrm>
        <a:graphic>
          <a:graphicData uri="http://schemas.openxmlformats.org/presentationml/2006/ole">
            <mc:AlternateContent xmlns:mc="http://schemas.openxmlformats.org/markup-compatibility/2006">
              <mc:Choice xmlns:v="urn:schemas-microsoft-com:vml" Requires="v">
                <p:oleObj spid="_x0000_s33925" name="Equation" r:id="rId4" imgW="79857600" imgH="17678400" progId="Equation.DSMT4">
                  <p:embed/>
                </p:oleObj>
              </mc:Choice>
              <mc:Fallback>
                <p:oleObj name="Equation" r:id="rId4" imgW="79857600" imgH="17678400" progId="Equation.DSMT4">
                  <p:embed/>
                  <p:pic>
                    <p:nvPicPr>
                      <p:cNvPr id="0" name="Picture 7"/>
                      <p:cNvPicPr>
                        <a:picLocks noChangeAspect="1" noChangeArrowheads="1"/>
                      </p:cNvPicPr>
                      <p:nvPr/>
                    </p:nvPicPr>
                    <p:blipFill>
                      <a:blip r:embed="rId5"/>
                      <a:srcRect/>
                      <a:stretch>
                        <a:fillRect/>
                      </a:stretch>
                    </p:blipFill>
                    <p:spPr bwMode="auto">
                      <a:xfrm>
                        <a:off x="428625" y="4077072"/>
                        <a:ext cx="7878763"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41</a:t>
            </a:fld>
            <a:endParaRPr lang="en-US" altLang="zh-CN"/>
          </a:p>
        </p:txBody>
      </p:sp>
      <p:sp>
        <p:nvSpPr>
          <p:cNvPr id="3" name="文本框 2"/>
          <p:cNvSpPr txBox="1"/>
          <p:nvPr/>
        </p:nvSpPr>
        <p:spPr>
          <a:xfrm>
            <a:off x="539552" y="620688"/>
            <a:ext cx="5200463" cy="553998"/>
          </a:xfrm>
          <a:prstGeom prst="rect">
            <a:avLst/>
          </a:prstGeom>
          <a:noFill/>
        </p:spPr>
        <p:txBody>
          <a:bodyPr wrap="none" rtlCol="0">
            <a:spAutoFit/>
          </a:bodyPr>
          <a:lstStyle/>
          <a:p>
            <a:r>
              <a:rPr lang="zh-CN" altLang="en-US" smtClean="0"/>
              <a:t>动态规划要素</a:t>
            </a:r>
            <a:r>
              <a:rPr lang="en-US" altLang="zh-CN" smtClean="0"/>
              <a:t>1</a:t>
            </a:r>
            <a:r>
              <a:rPr lang="zh-CN" altLang="en-US" smtClean="0"/>
              <a:t>：最优子结构</a:t>
            </a:r>
            <a:endParaRPr lang="zh-CN" altLang="en-US"/>
          </a:p>
        </p:txBody>
      </p:sp>
      <p:sp>
        <p:nvSpPr>
          <p:cNvPr id="4" name="矩形 3"/>
          <p:cNvSpPr/>
          <p:nvPr/>
        </p:nvSpPr>
        <p:spPr bwMode="auto">
          <a:xfrm>
            <a:off x="504528" y="1989453"/>
            <a:ext cx="7307832" cy="79147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R="0" algn="l" defTabSz="914400" rtl="0" eaLnBrk="1" fontAlgn="base" latinLnBrk="0" hangingPunct="1">
              <a:lnSpc>
                <a:spcPct val="100000"/>
              </a:lnSpc>
              <a:spcBef>
                <a:spcPct val="20000"/>
              </a:spcBef>
              <a:spcAft>
                <a:spcPct val="0"/>
              </a:spcAft>
              <a:buClr>
                <a:schemeClr val="accent1"/>
              </a:buClr>
              <a:buSzPct val="65000"/>
              <a:buNone/>
            </a:pPr>
            <a:r>
              <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rPr>
              <a:t>一个问题的最优解，包含子问题的最优解</a:t>
            </a:r>
          </a:p>
        </p:txBody>
      </p:sp>
      <p:sp>
        <p:nvSpPr>
          <p:cNvPr id="5" name="文本框 4"/>
          <p:cNvSpPr txBox="1"/>
          <p:nvPr/>
        </p:nvSpPr>
        <p:spPr>
          <a:xfrm>
            <a:off x="395536" y="4129564"/>
            <a:ext cx="8064895" cy="1015663"/>
          </a:xfrm>
          <a:prstGeom prst="rect">
            <a:avLst/>
          </a:prstGeom>
          <a:noFill/>
        </p:spPr>
        <p:txBody>
          <a:bodyPr wrap="square" rtlCol="0">
            <a:spAutoFit/>
          </a:bodyPr>
          <a:lstStyle/>
          <a:p>
            <a:r>
              <a:rPr lang="zh-CN" altLang="en-US" dirty="0" smtClean="0"/>
              <a:t>如果</a:t>
            </a:r>
            <a:r>
              <a:rPr lang="en-US" altLang="zh-CN" dirty="0" smtClean="0"/>
              <a:t>Z=LCS(X,Y)</a:t>
            </a:r>
            <a:r>
              <a:rPr lang="zh-CN" altLang="en-US" dirty="0" smtClean="0"/>
              <a:t>，则</a:t>
            </a:r>
            <a:r>
              <a:rPr lang="en-US" altLang="zh-CN" dirty="0" smtClean="0"/>
              <a:t>Z</a:t>
            </a:r>
            <a:r>
              <a:rPr lang="zh-CN" altLang="en-US" dirty="0" smtClean="0"/>
              <a:t>的任意前缀，是</a:t>
            </a:r>
            <a:r>
              <a:rPr lang="en-US" altLang="zh-CN" dirty="0" smtClean="0"/>
              <a:t>X</a:t>
            </a:r>
            <a:r>
              <a:rPr lang="zh-CN" altLang="en-US" dirty="0" smtClean="0"/>
              <a:t>的前缀与</a:t>
            </a:r>
            <a:r>
              <a:rPr lang="en-US" altLang="zh-CN" dirty="0" smtClean="0"/>
              <a:t>Y</a:t>
            </a:r>
            <a:r>
              <a:rPr lang="zh-CN" altLang="en-US" dirty="0" smtClean="0"/>
              <a:t>的前缀的</a:t>
            </a:r>
            <a:r>
              <a:rPr lang="en-US" altLang="zh-CN" dirty="0" smtClean="0"/>
              <a:t>LCS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42</a:t>
            </a:fld>
            <a:endParaRPr lang="en-US" altLang="zh-CN"/>
          </a:p>
        </p:txBody>
      </p:sp>
      <p:pic>
        <p:nvPicPr>
          <p:cNvPr id="3" name="图片 2"/>
          <p:cNvPicPr>
            <a:picLocks noChangeAspect="1"/>
          </p:cNvPicPr>
          <p:nvPr/>
        </p:nvPicPr>
        <p:blipFill>
          <a:blip r:embed="rId2"/>
          <a:stretch>
            <a:fillRect/>
          </a:stretch>
        </p:blipFill>
        <p:spPr>
          <a:xfrm>
            <a:off x="251520" y="836712"/>
            <a:ext cx="8123620" cy="3024336"/>
          </a:xfrm>
          <a:prstGeom prst="rect">
            <a:avLst/>
          </a:prstGeom>
        </p:spPr>
      </p:pic>
      <p:sp>
        <p:nvSpPr>
          <p:cNvPr id="4" name="文本框 3"/>
          <p:cNvSpPr txBox="1"/>
          <p:nvPr/>
        </p:nvSpPr>
        <p:spPr>
          <a:xfrm>
            <a:off x="194022" y="4581128"/>
            <a:ext cx="8964488" cy="553998"/>
          </a:xfrm>
          <a:prstGeom prst="rect">
            <a:avLst/>
          </a:prstGeom>
          <a:noFill/>
        </p:spPr>
        <p:txBody>
          <a:bodyPr wrap="square" rtlCol="0">
            <a:spAutoFit/>
          </a:bodyPr>
          <a:lstStyle/>
          <a:p>
            <a:pPr>
              <a:buNone/>
            </a:pPr>
            <a:r>
              <a:rPr lang="zh-CN" altLang="en-US" dirty="0" smtClean="0"/>
              <a:t>在最坏情况下，</a:t>
            </a:r>
            <a:r>
              <a:rPr lang="en-US" altLang="zh-CN" dirty="0" smtClean="0"/>
              <a:t>X[</a:t>
            </a:r>
            <a:r>
              <a:rPr lang="en-US" altLang="zh-CN" dirty="0" err="1" smtClean="0"/>
              <a:t>i</a:t>
            </a:r>
            <a:r>
              <a:rPr lang="en-US" altLang="zh-CN" dirty="0" smtClean="0"/>
              <a:t>]</a:t>
            </a:r>
            <a:r>
              <a:rPr lang="zh-CN" altLang="en-US" dirty="0" smtClean="0"/>
              <a:t>不等于</a:t>
            </a:r>
            <a:r>
              <a:rPr lang="en-US" altLang="zh-CN" dirty="0" smtClean="0"/>
              <a:t>Y[j]</a:t>
            </a:r>
            <a:r>
              <a:rPr lang="zh-CN" altLang="en-US" dirty="0" smtClean="0"/>
              <a:t>，需要计算两个子问题</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43</a:t>
            </a:fld>
            <a:endParaRPr lang="en-US" altLang="zh-CN"/>
          </a:p>
        </p:txBody>
      </p:sp>
      <p:pic>
        <p:nvPicPr>
          <p:cNvPr id="3" name="图片 2"/>
          <p:cNvPicPr>
            <a:picLocks noChangeAspect="1"/>
          </p:cNvPicPr>
          <p:nvPr/>
        </p:nvPicPr>
        <p:blipFill>
          <a:blip r:embed="rId2"/>
          <a:stretch>
            <a:fillRect/>
          </a:stretch>
        </p:blipFill>
        <p:spPr>
          <a:xfrm>
            <a:off x="1259632" y="1700808"/>
            <a:ext cx="5816899" cy="2876698"/>
          </a:xfrm>
          <a:prstGeom prst="rect">
            <a:avLst/>
          </a:prstGeom>
        </p:spPr>
      </p:pic>
      <p:sp>
        <p:nvSpPr>
          <p:cNvPr id="4" name="文本框 3"/>
          <p:cNvSpPr txBox="1"/>
          <p:nvPr/>
        </p:nvSpPr>
        <p:spPr>
          <a:xfrm>
            <a:off x="683568" y="764704"/>
            <a:ext cx="3384376" cy="553998"/>
          </a:xfrm>
          <a:prstGeom prst="rect">
            <a:avLst/>
          </a:prstGeom>
          <a:noFill/>
        </p:spPr>
        <p:txBody>
          <a:bodyPr wrap="square" rtlCol="0">
            <a:spAutoFit/>
          </a:bodyPr>
          <a:lstStyle/>
          <a:p>
            <a:r>
              <a:rPr lang="zh-CN" altLang="en-US" smtClean="0"/>
              <a:t>递归树：</a:t>
            </a:r>
            <a:endParaRPr lang="zh-CN" altLang="en-US"/>
          </a:p>
        </p:txBody>
      </p:sp>
      <p:sp>
        <p:nvSpPr>
          <p:cNvPr id="5" name="文本框 4"/>
          <p:cNvSpPr txBox="1"/>
          <p:nvPr/>
        </p:nvSpPr>
        <p:spPr>
          <a:xfrm>
            <a:off x="783704" y="4856574"/>
            <a:ext cx="8036767" cy="1015663"/>
          </a:xfrm>
          <a:prstGeom prst="rect">
            <a:avLst/>
          </a:prstGeom>
          <a:noFill/>
        </p:spPr>
        <p:txBody>
          <a:bodyPr wrap="square" rtlCol="0">
            <a:spAutoFit/>
          </a:bodyPr>
          <a:lstStyle/>
          <a:p>
            <a:pPr>
              <a:buNone/>
            </a:pPr>
            <a:r>
              <a:rPr lang="zh-CN" altLang="en-US" dirty="0" smtClean="0"/>
              <a:t>高度</a:t>
            </a:r>
            <a:r>
              <a:rPr lang="en-US" altLang="zh-CN" dirty="0" smtClean="0"/>
              <a:t>=</a:t>
            </a:r>
            <a:r>
              <a:rPr lang="en-US" altLang="zh-CN" dirty="0" err="1" smtClean="0"/>
              <a:t>m+n</a:t>
            </a:r>
            <a:r>
              <a:rPr lang="zh-CN" altLang="en-US" dirty="0" smtClean="0"/>
              <a:t>，该树的每个节点都计算一遍，需要指数级时间，但一些子问题已经计算过了</a:t>
            </a:r>
            <a:endParaRPr lang="zh-CN" altLang="en-US" dirty="0"/>
          </a:p>
        </p:txBody>
      </p:sp>
      <p:pic>
        <p:nvPicPr>
          <p:cNvPr id="6" name="图片 5"/>
          <p:cNvPicPr>
            <a:picLocks noChangeAspect="1"/>
          </p:cNvPicPr>
          <p:nvPr/>
        </p:nvPicPr>
        <p:blipFill>
          <a:blip r:embed="rId3"/>
          <a:stretch>
            <a:fillRect/>
          </a:stretch>
        </p:blipFill>
        <p:spPr>
          <a:xfrm>
            <a:off x="4211960" y="260648"/>
            <a:ext cx="4811408" cy="179123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44</a:t>
            </a:fld>
            <a:endParaRPr lang="en-US" altLang="zh-CN"/>
          </a:p>
        </p:txBody>
      </p:sp>
      <p:sp>
        <p:nvSpPr>
          <p:cNvPr id="3" name="文本框 2"/>
          <p:cNvSpPr txBox="1"/>
          <p:nvPr/>
        </p:nvSpPr>
        <p:spPr>
          <a:xfrm>
            <a:off x="539552" y="620688"/>
            <a:ext cx="5200463" cy="553998"/>
          </a:xfrm>
          <a:prstGeom prst="rect">
            <a:avLst/>
          </a:prstGeom>
          <a:noFill/>
        </p:spPr>
        <p:txBody>
          <a:bodyPr wrap="none" rtlCol="0">
            <a:spAutoFit/>
          </a:bodyPr>
          <a:lstStyle/>
          <a:p>
            <a:r>
              <a:rPr lang="zh-CN" altLang="en-US" smtClean="0"/>
              <a:t>动态规划要素</a:t>
            </a:r>
            <a:r>
              <a:rPr lang="en-US" altLang="zh-CN"/>
              <a:t>2</a:t>
            </a:r>
            <a:r>
              <a:rPr lang="zh-CN" altLang="en-US" smtClean="0"/>
              <a:t>：重叠子问题</a:t>
            </a:r>
            <a:endParaRPr lang="zh-CN" altLang="en-US"/>
          </a:p>
        </p:txBody>
      </p:sp>
      <p:sp>
        <p:nvSpPr>
          <p:cNvPr id="4" name="矩形 3"/>
          <p:cNvSpPr/>
          <p:nvPr/>
        </p:nvSpPr>
        <p:spPr bwMode="auto">
          <a:xfrm>
            <a:off x="691542" y="1713521"/>
            <a:ext cx="7048809" cy="10801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buNone/>
            </a:pPr>
            <a:r>
              <a:rPr lang="zh-CN" altLang="en-US" dirty="0">
                <a:solidFill>
                  <a:srgbClr val="000066"/>
                </a:solidFill>
                <a:latin typeface="Arial" panose="020B0604020202020204" pitchFamily="34" charset="0"/>
                <a:ea typeface="楷体_GB2312" pitchFamily="49" charset="-122"/>
                <a:cs typeface="Times New Roman" panose="02020603050405020304" pitchFamily="18" charset="0"/>
              </a:rPr>
              <a:t>递归解包含少量重复多次的不同子问题</a:t>
            </a:r>
            <a:endParaRPr kumimoji="0" lang="zh-CN" altLang="en-US" sz="3000" b="0" i="0" u="none" strike="noStrike" cap="none" normalizeH="0" baseline="0" dirty="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5" name="文本框 4"/>
          <p:cNvSpPr txBox="1"/>
          <p:nvPr/>
        </p:nvSpPr>
        <p:spPr>
          <a:xfrm>
            <a:off x="615546" y="3609020"/>
            <a:ext cx="7844886" cy="1015663"/>
          </a:xfrm>
          <a:prstGeom prst="rect">
            <a:avLst/>
          </a:prstGeom>
          <a:noFill/>
        </p:spPr>
        <p:txBody>
          <a:bodyPr wrap="square" rtlCol="0">
            <a:spAutoFit/>
          </a:bodyPr>
          <a:lstStyle/>
          <a:p>
            <a:r>
              <a:rPr lang="zh-CN" altLang="en-US" dirty="0"/>
              <a:t>两</a:t>
            </a:r>
            <a:r>
              <a:rPr lang="zh-CN" altLang="en-US" dirty="0" smtClean="0"/>
              <a:t>列长度为</a:t>
            </a:r>
            <a:r>
              <a:rPr lang="en-US" altLang="zh-CN" dirty="0" smtClean="0"/>
              <a:t>m</a:t>
            </a:r>
            <a:r>
              <a:rPr lang="zh-CN" altLang="en-US" dirty="0" smtClean="0"/>
              <a:t>与</a:t>
            </a:r>
            <a:r>
              <a:rPr lang="en-US" altLang="zh-CN" dirty="0" smtClean="0"/>
              <a:t>n</a:t>
            </a:r>
            <a:r>
              <a:rPr lang="zh-CN" altLang="en-US" dirty="0" smtClean="0"/>
              <a:t>的序列的</a:t>
            </a:r>
            <a:r>
              <a:rPr lang="en-US" altLang="zh-CN" dirty="0" smtClean="0"/>
              <a:t>LCS</a:t>
            </a:r>
            <a:r>
              <a:rPr lang="zh-CN" altLang="en-US" dirty="0" smtClean="0"/>
              <a:t>问题，子问题的数量是</a:t>
            </a:r>
            <a:r>
              <a:rPr lang="en-US" altLang="zh-CN" dirty="0" err="1" smtClean="0"/>
              <a:t>mn</a:t>
            </a: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45</a:t>
            </a:fld>
            <a:endParaRPr lang="en-US" altLang="zh-CN"/>
          </a:p>
        </p:txBody>
      </p:sp>
      <p:sp>
        <p:nvSpPr>
          <p:cNvPr id="3" name="文本框 2"/>
          <p:cNvSpPr txBox="1"/>
          <p:nvPr/>
        </p:nvSpPr>
        <p:spPr>
          <a:xfrm>
            <a:off x="467544" y="620688"/>
            <a:ext cx="7704856" cy="1015663"/>
          </a:xfrm>
          <a:prstGeom prst="rect">
            <a:avLst/>
          </a:prstGeom>
          <a:noFill/>
        </p:spPr>
        <p:txBody>
          <a:bodyPr wrap="square" rtlCol="0">
            <a:spAutoFit/>
          </a:bodyPr>
          <a:lstStyle/>
          <a:p>
            <a:r>
              <a:rPr lang="zh-CN" altLang="en-US" dirty="0" smtClean="0"/>
              <a:t>备忘录算法：计算子问题的解后，将之存于表中。避免重复工作</a:t>
            </a:r>
            <a:endParaRPr lang="zh-CN" altLang="en-US" dirty="0"/>
          </a:p>
        </p:txBody>
      </p:sp>
      <p:pic>
        <p:nvPicPr>
          <p:cNvPr id="4" name="图片 3"/>
          <p:cNvPicPr>
            <a:picLocks noChangeAspect="1"/>
          </p:cNvPicPr>
          <p:nvPr/>
        </p:nvPicPr>
        <p:blipFill>
          <a:blip r:embed="rId3"/>
          <a:stretch>
            <a:fillRect/>
          </a:stretch>
        </p:blipFill>
        <p:spPr>
          <a:xfrm>
            <a:off x="539552" y="1844824"/>
            <a:ext cx="7056784" cy="2450272"/>
          </a:xfrm>
          <a:prstGeom prst="rect">
            <a:avLst/>
          </a:prstGeom>
        </p:spPr>
      </p:pic>
      <p:sp>
        <p:nvSpPr>
          <p:cNvPr id="5" name="文本框 4"/>
          <p:cNvSpPr txBox="1"/>
          <p:nvPr/>
        </p:nvSpPr>
        <p:spPr>
          <a:xfrm>
            <a:off x="611560" y="4509120"/>
            <a:ext cx="2952328" cy="1152128"/>
          </a:xfrm>
          <a:prstGeom prst="rect">
            <a:avLst/>
          </a:prstGeom>
          <a:noFill/>
        </p:spPr>
        <p:txBody>
          <a:bodyPr wrap="square" rtlCol="0">
            <a:spAutoFit/>
          </a:bodyPr>
          <a:lstStyle/>
          <a:p>
            <a:r>
              <a:rPr lang="zh-CN" altLang="en-US" dirty="0" smtClean="0"/>
              <a:t>时间</a:t>
            </a:r>
            <a:r>
              <a:rPr lang="en-US" altLang="zh-CN" dirty="0" smtClean="0"/>
              <a:t>=O(</a:t>
            </a:r>
            <a:r>
              <a:rPr lang="en-US" altLang="zh-CN" dirty="0" err="1" smtClean="0"/>
              <a:t>mn</a:t>
            </a:r>
            <a:r>
              <a:rPr lang="en-US" altLang="zh-CN" dirty="0" smtClean="0"/>
              <a:t>)</a:t>
            </a:r>
          </a:p>
          <a:p>
            <a:r>
              <a:rPr lang="zh-CN" altLang="en-US" dirty="0" smtClean="0"/>
              <a:t>空间</a:t>
            </a:r>
            <a:r>
              <a:rPr lang="en-US" altLang="zh-CN" dirty="0" smtClean="0"/>
              <a:t>=O(</a:t>
            </a:r>
            <a:r>
              <a:rPr lang="en-US" altLang="zh-CN" dirty="0" err="1" smtClean="0"/>
              <a:t>mn</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46</a:t>
            </a:fld>
            <a:endParaRPr lang="en-US" altLang="zh-CN"/>
          </a:p>
        </p:txBody>
      </p:sp>
      <p:pic>
        <p:nvPicPr>
          <p:cNvPr id="3" name="图片 2"/>
          <p:cNvPicPr>
            <a:picLocks noChangeAspect="1"/>
          </p:cNvPicPr>
          <p:nvPr/>
        </p:nvPicPr>
        <p:blipFill>
          <a:blip r:embed="rId3"/>
          <a:stretch>
            <a:fillRect/>
          </a:stretch>
        </p:blipFill>
        <p:spPr>
          <a:xfrm>
            <a:off x="4067944" y="2142333"/>
            <a:ext cx="3918151" cy="3327571"/>
          </a:xfrm>
          <a:prstGeom prst="rect">
            <a:avLst/>
          </a:prstGeom>
        </p:spPr>
      </p:pic>
      <p:sp>
        <p:nvSpPr>
          <p:cNvPr id="4" name="文本框 3"/>
          <p:cNvSpPr txBox="1"/>
          <p:nvPr/>
        </p:nvSpPr>
        <p:spPr>
          <a:xfrm>
            <a:off x="198458" y="1491221"/>
            <a:ext cx="4425129" cy="3785652"/>
          </a:xfrm>
          <a:prstGeom prst="rect">
            <a:avLst/>
          </a:prstGeom>
          <a:noFill/>
        </p:spPr>
        <p:txBody>
          <a:bodyPr wrap="square" rtlCol="0">
            <a:spAutoFit/>
          </a:bodyPr>
          <a:lstStyle/>
          <a:p>
            <a:r>
              <a:rPr lang="zh-CN" altLang="en-US" dirty="0" smtClean="0"/>
              <a:t>想法：</a:t>
            </a:r>
            <a:endParaRPr lang="en-US" altLang="zh-CN" dirty="0" smtClean="0"/>
          </a:p>
          <a:p>
            <a:r>
              <a:rPr lang="zh-CN" altLang="en-US" dirty="0" smtClean="0"/>
              <a:t>自底向上计算</a:t>
            </a:r>
            <a:endParaRPr lang="en-US" altLang="zh-CN" dirty="0" smtClean="0"/>
          </a:p>
          <a:p>
            <a:r>
              <a:rPr lang="zh-CN" altLang="en-US" dirty="0" smtClean="0"/>
              <a:t>时间</a:t>
            </a:r>
            <a:r>
              <a:rPr lang="en-US" altLang="zh-CN" dirty="0" smtClean="0"/>
              <a:t>=O(</a:t>
            </a:r>
            <a:r>
              <a:rPr lang="en-US" altLang="zh-CN" dirty="0" err="1"/>
              <a:t>mn</a:t>
            </a:r>
            <a:r>
              <a:rPr lang="en-US" altLang="zh-CN" dirty="0" smtClean="0"/>
              <a:t>)</a:t>
            </a:r>
          </a:p>
          <a:p>
            <a:r>
              <a:rPr lang="zh-CN" altLang="en-US" dirty="0" smtClean="0"/>
              <a:t>通过回溯构建最优解</a:t>
            </a:r>
            <a:endParaRPr lang="en-US" altLang="zh-CN" dirty="0" smtClean="0"/>
          </a:p>
          <a:p>
            <a:r>
              <a:rPr lang="zh-CN" altLang="en-US" dirty="0" smtClean="0"/>
              <a:t>空间</a:t>
            </a:r>
            <a:r>
              <a:rPr lang="en-US" altLang="zh-CN" dirty="0" smtClean="0"/>
              <a:t>=O(</a:t>
            </a:r>
            <a:r>
              <a:rPr lang="en-US" altLang="zh-CN" dirty="0" err="1" smtClean="0"/>
              <a:t>mn</a:t>
            </a:r>
            <a:r>
              <a:rPr lang="en-US" altLang="zh-CN" dirty="0" smtClean="0"/>
              <a:t>)</a:t>
            </a:r>
          </a:p>
          <a:p>
            <a:r>
              <a:rPr lang="zh-CN" altLang="en-US" dirty="0" smtClean="0"/>
              <a:t>优化：空间可减少为</a:t>
            </a:r>
            <a:r>
              <a:rPr lang="en-US" altLang="zh-CN" dirty="0" smtClean="0"/>
              <a:t>O(min{</a:t>
            </a:r>
            <a:r>
              <a:rPr lang="en-US" altLang="zh-CN" dirty="0" err="1" smtClean="0"/>
              <a:t>m,n</a:t>
            </a:r>
            <a:r>
              <a:rPr lang="en-US" altLang="zh-CN" dirty="0" smtClean="0"/>
              <a:t>})</a:t>
            </a:r>
            <a:endParaRPr lang="zh-CN" altLang="en-US" dirty="0"/>
          </a:p>
        </p:txBody>
      </p:sp>
      <p:sp>
        <p:nvSpPr>
          <p:cNvPr id="303106" name="Rectangle 2"/>
          <p:cNvSpPr>
            <a:spLocks noChangeArrowheads="1"/>
          </p:cNvSpPr>
          <p:nvPr/>
        </p:nvSpPr>
        <p:spPr bwMode="auto">
          <a:xfrm>
            <a:off x="450850" y="0"/>
            <a:ext cx="6408738"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计算最优值</a:t>
            </a:r>
            <a:endParaRPr lang="ja-JP" altLang="en-US" sz="3800" dirty="0">
              <a:solidFill>
                <a:schemeClr val="tx2"/>
              </a:solidFill>
              <a:effectLst>
                <a:outerShdw blurRad="38100" dist="38100" dir="2700000" algn="tl">
                  <a:srgbClr val="C0C0C0"/>
                </a:outerShdw>
              </a:effectLst>
              <a:latin typeface="+mn-ea"/>
              <a:ea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859054457"/>
              </p:ext>
            </p:extLst>
          </p:nvPr>
        </p:nvGraphicFramePr>
        <p:xfrm>
          <a:off x="3166347" y="466321"/>
          <a:ext cx="5953697" cy="1312381"/>
        </p:xfrm>
        <a:graphic>
          <a:graphicData uri="http://schemas.openxmlformats.org/presentationml/2006/ole">
            <mc:AlternateContent xmlns:mc="http://schemas.openxmlformats.org/markup-compatibility/2006">
              <mc:Choice xmlns:v="urn:schemas-microsoft-com:vml" Requires="v">
                <p:oleObj spid="_x0000_s80923" name="Equation" r:id="rId4" imgW="7879188" imgH="1737422" progId="Equation.DSMT4">
                  <p:embed/>
                </p:oleObj>
              </mc:Choice>
              <mc:Fallback>
                <p:oleObj name="Equation" r:id="rId4" imgW="7879188" imgH="1737422" progId="Equation.DSMT4">
                  <p:embed/>
                  <p:pic>
                    <p:nvPicPr>
                      <p:cNvPr id="0" name=""/>
                      <p:cNvPicPr/>
                      <p:nvPr/>
                    </p:nvPicPr>
                    <p:blipFill>
                      <a:blip r:embed="rId5"/>
                      <a:stretch>
                        <a:fillRect/>
                      </a:stretch>
                    </p:blipFill>
                    <p:spPr>
                      <a:xfrm>
                        <a:off x="3166347" y="466321"/>
                        <a:ext cx="5953697" cy="1312381"/>
                      </a:xfrm>
                      <a:prstGeom prst="rect">
                        <a:avLst/>
                      </a:prstGeom>
                    </p:spPr>
                  </p:pic>
                </p:oleObj>
              </mc:Fallback>
            </mc:AlternateContent>
          </a:graphicData>
        </a:graphic>
      </p:graphicFrame>
      <p:sp>
        <p:nvSpPr>
          <p:cNvPr id="7" name="矩形 6"/>
          <p:cNvSpPr/>
          <p:nvPr/>
        </p:nvSpPr>
        <p:spPr bwMode="auto">
          <a:xfrm>
            <a:off x="4499992" y="2459876"/>
            <a:ext cx="3384376" cy="2952328"/>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cxnSp>
        <p:nvCxnSpPr>
          <p:cNvPr id="9" name="直接连接符 8"/>
          <p:cNvCxnSpPr/>
          <p:nvPr/>
        </p:nvCxnSpPr>
        <p:spPr bwMode="auto">
          <a:xfrm flipV="1">
            <a:off x="4499992" y="2708920"/>
            <a:ext cx="3384376" cy="72008"/>
          </a:xfrm>
          <a:prstGeom prst="line">
            <a:avLst/>
          </a:prstGeom>
          <a:solidFill>
            <a:srgbClr val="FF0000"/>
          </a:solidFill>
          <a:ln w="9525" cap="flat" cmpd="sng" algn="ctr">
            <a:no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16865535-7374-4514-89C0-DACF94A20980}" type="slidenum">
              <a:rPr lang="en-US" altLang="zh-CN">
                <a:latin typeface="+mn-ea"/>
              </a:rPr>
              <a:t>47</a:t>
            </a:fld>
            <a:endParaRPr lang="en-US" altLang="zh-CN" dirty="0">
              <a:latin typeface="+mn-ea"/>
            </a:endParaRPr>
          </a:p>
        </p:txBody>
      </p:sp>
      <p:sp>
        <p:nvSpPr>
          <p:cNvPr id="303106" name="Rectangle 2"/>
          <p:cNvSpPr>
            <a:spLocks noChangeArrowheads="1"/>
          </p:cNvSpPr>
          <p:nvPr/>
        </p:nvSpPr>
        <p:spPr bwMode="auto">
          <a:xfrm>
            <a:off x="450850" y="0"/>
            <a:ext cx="6408738"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计算最优值</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46084" name="Text Box 3"/>
          <p:cNvSpPr txBox="1">
            <a:spLocks noChangeArrowheads="1"/>
          </p:cNvSpPr>
          <p:nvPr/>
        </p:nvSpPr>
        <p:spPr bwMode="auto">
          <a:xfrm>
            <a:off x="338138" y="765175"/>
            <a:ext cx="8805862" cy="830263"/>
          </a:xfrm>
          <a:prstGeom prst="rect">
            <a:avLst/>
          </a:prstGeom>
          <a:noFill/>
          <a:ln w="6350">
            <a:noFill/>
            <a:miter lim="800000"/>
          </a:ln>
        </p:spPr>
        <p:txBody>
          <a:bodyPr>
            <a:spAutoFit/>
          </a:bodyPr>
          <a:lstStyle/>
          <a:p>
            <a:pPr>
              <a:spcBef>
                <a:spcPct val="0"/>
              </a:spcBef>
              <a:buClrTx/>
              <a:buSzTx/>
              <a:buFontTx/>
              <a:buNone/>
              <a:defRPr/>
            </a:pPr>
            <a:r>
              <a:rPr lang="zh-CN" altLang="en-US" sz="2400" dirty="0">
                <a:solidFill>
                  <a:schemeClr val="tx1"/>
                </a:solidFill>
                <a:latin typeface="+mn-ea"/>
                <a:ea typeface="+mn-ea"/>
              </a:rPr>
              <a:t>由于在所考虑的子问题空间中，总共有</a:t>
            </a:r>
            <a:r>
              <a:rPr lang="en-US" altLang="zh-CN" sz="2400" dirty="0">
                <a:solidFill>
                  <a:schemeClr val="tx1"/>
                </a:solidFill>
                <a:latin typeface="+mn-ea"/>
                <a:ea typeface="+mn-ea"/>
              </a:rPr>
              <a:t>θ(</a:t>
            </a:r>
            <a:r>
              <a:rPr lang="en-US" altLang="zh-CN" sz="2400" dirty="0" err="1">
                <a:solidFill>
                  <a:schemeClr val="tx1"/>
                </a:solidFill>
                <a:latin typeface="+mn-ea"/>
                <a:ea typeface="+mn-ea"/>
              </a:rPr>
              <a:t>mn</a:t>
            </a:r>
            <a:r>
              <a:rPr lang="en-US" altLang="zh-CN" sz="2400" dirty="0">
                <a:solidFill>
                  <a:schemeClr val="tx1"/>
                </a:solidFill>
                <a:latin typeface="+mn-ea"/>
                <a:ea typeface="+mn-ea"/>
              </a:rPr>
              <a:t>)</a:t>
            </a:r>
            <a:r>
              <a:rPr lang="zh-CN" altLang="en-US" sz="2400" dirty="0">
                <a:solidFill>
                  <a:schemeClr val="tx1"/>
                </a:solidFill>
                <a:latin typeface="+mn-ea"/>
                <a:ea typeface="+mn-ea"/>
              </a:rPr>
              <a:t>个不同的子问题，因此，用动态规划算法自底向上地计算最优值能提高算法的效率。 </a:t>
            </a:r>
          </a:p>
        </p:txBody>
      </p:sp>
      <p:graphicFrame>
        <p:nvGraphicFramePr>
          <p:cNvPr id="34826" name="Object 11"/>
          <p:cNvGraphicFramePr>
            <a:graphicFrameLocks noChangeAspect="1"/>
          </p:cNvGraphicFramePr>
          <p:nvPr/>
        </p:nvGraphicFramePr>
        <p:xfrm>
          <a:off x="2186552" y="1892442"/>
          <a:ext cx="4366648" cy="1928812"/>
        </p:xfrm>
        <a:graphic>
          <a:graphicData uri="http://schemas.openxmlformats.org/presentationml/2006/ole">
            <mc:AlternateContent xmlns:mc="http://schemas.openxmlformats.org/markup-compatibility/2006">
              <mc:Choice xmlns:v="urn:schemas-microsoft-com:vml" Requires="v">
                <p:oleObj spid="_x0000_s34953" name="Equation" r:id="rId4" imgW="2070100" imgH="914400" progId="Equation.DSMT4">
                  <p:embed/>
                </p:oleObj>
              </mc:Choice>
              <mc:Fallback>
                <p:oleObj name="Equation" r:id="rId4" imgW="2070100" imgH="914400" progId="Equation.DSMT4">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6552" y="1892442"/>
                        <a:ext cx="4366648" cy="19288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4824" name="直接箭头连接符 38"/>
          <p:cNvCxnSpPr>
            <a:cxnSpLocks noChangeShapeType="1"/>
          </p:cNvCxnSpPr>
          <p:nvPr/>
        </p:nvCxnSpPr>
        <p:spPr bwMode="auto">
          <a:xfrm rot="16200000" flipH="1">
            <a:off x="3286126" y="4572000"/>
            <a:ext cx="342900" cy="200025"/>
          </a:xfrm>
          <a:prstGeom prst="straightConnector1">
            <a:avLst/>
          </a:prstGeom>
          <a:noFill/>
          <a:ln w="9525" algn="ctr">
            <a:noFill/>
            <a:round/>
            <a:tailEnd type="arrow" w="med" len="med"/>
          </a:ln>
        </p:spPr>
      </p:cxnSp>
      <p:sp>
        <p:nvSpPr>
          <p:cNvPr id="16" name="文本框 15"/>
          <p:cNvSpPr txBox="1"/>
          <p:nvPr/>
        </p:nvSpPr>
        <p:spPr>
          <a:xfrm>
            <a:off x="251520" y="4003994"/>
            <a:ext cx="7200800" cy="1791260"/>
          </a:xfrm>
          <a:prstGeom prst="rect">
            <a:avLst/>
          </a:prstGeom>
          <a:noFill/>
        </p:spPr>
        <p:txBody>
          <a:bodyPr wrap="square" rtlCol="0">
            <a:spAutoFit/>
          </a:bodyPr>
          <a:lstStyle/>
          <a:p>
            <a:r>
              <a:rPr lang="zh-CN" altLang="en-US" sz="2400" dirty="0" smtClean="0"/>
              <a:t>要得到</a:t>
            </a:r>
            <a:r>
              <a:rPr lang="en-US" altLang="zh-CN" sz="2400" dirty="0" smtClean="0"/>
              <a:t>c[</a:t>
            </a:r>
            <a:r>
              <a:rPr lang="en-US" altLang="zh-CN" sz="2400" dirty="0" err="1" smtClean="0"/>
              <a:t>i</a:t>
            </a:r>
            <a:r>
              <a:rPr lang="en-US" altLang="zh-CN" sz="2400" dirty="0" smtClean="0"/>
              <a:t>][j]</a:t>
            </a:r>
            <a:r>
              <a:rPr lang="zh-CN" altLang="en-US" sz="2400" dirty="0" smtClean="0"/>
              <a:t>，需要其左侧、上侧和左上方的值</a:t>
            </a:r>
            <a:endParaRPr lang="en-US" altLang="zh-CN" sz="2400" dirty="0" smtClean="0"/>
          </a:p>
          <a:p>
            <a:r>
              <a:rPr lang="zh-CN" altLang="en-US" sz="2400" dirty="0" smtClean="0"/>
              <a:t>因此，先对</a:t>
            </a:r>
            <a:r>
              <a:rPr lang="en-US" altLang="zh-CN" sz="2400" dirty="0" smtClean="0"/>
              <a:t>c[</a:t>
            </a:r>
            <a:r>
              <a:rPr lang="en-US" altLang="zh-CN" sz="2400" dirty="0" err="1" smtClean="0"/>
              <a:t>i</a:t>
            </a:r>
            <a:r>
              <a:rPr lang="en-US" altLang="zh-CN" sz="2400" dirty="0" smtClean="0"/>
              <a:t>][0]</a:t>
            </a:r>
            <a:r>
              <a:rPr lang="zh-CN" altLang="en-US" sz="2400" dirty="0" smtClean="0"/>
              <a:t>和</a:t>
            </a:r>
            <a:r>
              <a:rPr lang="en-US" altLang="zh-CN" sz="2400" dirty="0" smtClean="0"/>
              <a:t>c[0][j]</a:t>
            </a:r>
            <a:r>
              <a:rPr lang="zh-CN" altLang="en-US" sz="2400" dirty="0" smtClean="0"/>
              <a:t>赋初值</a:t>
            </a:r>
            <a:r>
              <a:rPr lang="en-US" altLang="zh-CN" sz="2400" dirty="0" smtClean="0"/>
              <a:t>0</a:t>
            </a:r>
          </a:p>
          <a:p>
            <a:r>
              <a:rPr lang="zh-CN" altLang="en-US" sz="2400" dirty="0" smtClean="0"/>
              <a:t>然后计算</a:t>
            </a:r>
            <a:r>
              <a:rPr lang="en-US" altLang="zh-CN" sz="2400" dirty="0" smtClean="0"/>
              <a:t>c[1][1]...c[m][1]</a:t>
            </a:r>
            <a:r>
              <a:rPr lang="zh-CN" altLang="en-US" sz="2400" dirty="0" smtClean="0"/>
              <a:t>，再计算</a:t>
            </a:r>
            <a:r>
              <a:rPr lang="en-US" altLang="zh-CN" sz="2400" dirty="0" smtClean="0"/>
              <a:t>c[1][2]...c[m][2]</a:t>
            </a:r>
          </a:p>
          <a:p>
            <a:r>
              <a:rPr lang="zh-CN" altLang="en-US" sz="2400" dirty="0" smtClean="0"/>
              <a:t>以此类推，最终得到</a:t>
            </a:r>
            <a:r>
              <a:rPr lang="en-US" altLang="zh-CN" sz="2400" dirty="0" smtClean="0"/>
              <a:t>c[m][n]</a:t>
            </a:r>
            <a:endParaRPr lang="zh-CN" altLang="en-US" sz="2400" dirty="0"/>
          </a:p>
        </p:txBody>
      </p:sp>
      <p:cxnSp>
        <p:nvCxnSpPr>
          <p:cNvPr id="5" name="直接箭头连接符 4"/>
          <p:cNvCxnSpPr/>
          <p:nvPr/>
        </p:nvCxnSpPr>
        <p:spPr bwMode="auto">
          <a:xfrm>
            <a:off x="2843808" y="2132856"/>
            <a:ext cx="0" cy="144016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8" name="直接箭头连接符 7"/>
          <p:cNvCxnSpPr/>
          <p:nvPr/>
        </p:nvCxnSpPr>
        <p:spPr bwMode="auto">
          <a:xfrm>
            <a:off x="2843808" y="2132856"/>
            <a:ext cx="3096344"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bwMode="auto">
          <a:xfrm>
            <a:off x="4067944" y="2708920"/>
            <a:ext cx="0" cy="864096"/>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2" name="直接箭头连接符 11"/>
          <p:cNvCxnSpPr/>
          <p:nvPr/>
        </p:nvCxnSpPr>
        <p:spPr bwMode="auto">
          <a:xfrm>
            <a:off x="4860032" y="2708920"/>
            <a:ext cx="72008" cy="792088"/>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4" name="直接箭头连接符 13"/>
          <p:cNvCxnSpPr/>
          <p:nvPr/>
        </p:nvCxnSpPr>
        <p:spPr bwMode="auto">
          <a:xfrm>
            <a:off x="5868144" y="2708920"/>
            <a:ext cx="0" cy="72008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48</a:t>
            </a:fld>
            <a:endParaRPr lang="en-US" altLang="zh-CN"/>
          </a:p>
        </p:txBody>
      </p:sp>
      <p:pic>
        <p:nvPicPr>
          <p:cNvPr id="3" name="图片 2"/>
          <p:cNvPicPr>
            <a:picLocks noChangeAspect="1"/>
          </p:cNvPicPr>
          <p:nvPr/>
        </p:nvPicPr>
        <p:blipFill>
          <a:blip r:embed="rId2"/>
          <a:stretch>
            <a:fillRect/>
          </a:stretch>
        </p:blipFill>
        <p:spPr>
          <a:xfrm>
            <a:off x="4632226" y="1412776"/>
            <a:ext cx="3841947" cy="3302170"/>
          </a:xfrm>
          <a:prstGeom prst="rect">
            <a:avLst/>
          </a:prstGeom>
        </p:spPr>
      </p:pic>
      <p:sp>
        <p:nvSpPr>
          <p:cNvPr id="303106" name="Rectangle 2"/>
          <p:cNvSpPr>
            <a:spLocks noChangeArrowheads="1"/>
          </p:cNvSpPr>
          <p:nvPr/>
        </p:nvSpPr>
        <p:spPr bwMode="auto">
          <a:xfrm>
            <a:off x="450850" y="0"/>
            <a:ext cx="6408738"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计算最优值</a:t>
            </a:r>
            <a:endParaRPr lang="ja-JP" altLang="en-US" sz="3800" dirty="0">
              <a:solidFill>
                <a:schemeClr val="tx2"/>
              </a:solidFill>
              <a:effectLst>
                <a:outerShdw blurRad="38100" dist="38100" dir="2700000" algn="tl">
                  <a:srgbClr val="C0C0C0"/>
                </a:outerShdw>
              </a:effectLst>
              <a:latin typeface="+mn-ea"/>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16865535-7374-4514-89C0-DACF94A20980}" type="slidenum">
              <a:rPr lang="en-US" altLang="zh-CN">
                <a:latin typeface="+mn-ea"/>
              </a:rPr>
              <a:t>49</a:t>
            </a:fld>
            <a:endParaRPr lang="en-US" altLang="zh-CN" dirty="0">
              <a:latin typeface="+mn-ea"/>
            </a:endParaRPr>
          </a:p>
        </p:txBody>
      </p:sp>
      <p:sp>
        <p:nvSpPr>
          <p:cNvPr id="303106" name="Rectangle 2"/>
          <p:cNvSpPr>
            <a:spLocks noChangeArrowheads="1"/>
          </p:cNvSpPr>
          <p:nvPr/>
        </p:nvSpPr>
        <p:spPr bwMode="auto">
          <a:xfrm>
            <a:off x="450850" y="0"/>
            <a:ext cx="6408738"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计算最优值</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46084" name="Text Box 3"/>
          <p:cNvSpPr txBox="1">
            <a:spLocks noChangeArrowheads="1"/>
          </p:cNvSpPr>
          <p:nvPr/>
        </p:nvSpPr>
        <p:spPr bwMode="auto">
          <a:xfrm>
            <a:off x="338138" y="765175"/>
            <a:ext cx="8805862" cy="830263"/>
          </a:xfrm>
          <a:prstGeom prst="rect">
            <a:avLst/>
          </a:prstGeom>
          <a:noFill/>
          <a:ln w="6350">
            <a:noFill/>
            <a:miter lim="800000"/>
          </a:ln>
        </p:spPr>
        <p:txBody>
          <a:bodyPr>
            <a:spAutoFit/>
          </a:bodyPr>
          <a:lstStyle/>
          <a:p>
            <a:pPr>
              <a:spcBef>
                <a:spcPct val="0"/>
              </a:spcBef>
              <a:buClrTx/>
              <a:buSzTx/>
              <a:buFontTx/>
              <a:buNone/>
              <a:defRPr/>
            </a:pPr>
            <a:r>
              <a:rPr lang="zh-CN" altLang="en-US" sz="2400" dirty="0">
                <a:solidFill>
                  <a:schemeClr val="tx1"/>
                </a:solidFill>
                <a:latin typeface="+mn-ea"/>
                <a:ea typeface="+mn-ea"/>
              </a:rPr>
              <a:t>由于在所考虑的子问题空间中，总共有</a:t>
            </a:r>
            <a:r>
              <a:rPr lang="en-US" altLang="zh-CN" sz="2400" dirty="0">
                <a:solidFill>
                  <a:schemeClr val="tx1"/>
                </a:solidFill>
                <a:latin typeface="+mn-ea"/>
                <a:ea typeface="+mn-ea"/>
              </a:rPr>
              <a:t>θ(</a:t>
            </a:r>
            <a:r>
              <a:rPr lang="en-US" altLang="zh-CN" sz="2400" dirty="0" err="1">
                <a:solidFill>
                  <a:schemeClr val="tx1"/>
                </a:solidFill>
                <a:latin typeface="+mn-ea"/>
                <a:ea typeface="+mn-ea"/>
              </a:rPr>
              <a:t>mn</a:t>
            </a:r>
            <a:r>
              <a:rPr lang="en-US" altLang="zh-CN" sz="2400" dirty="0">
                <a:solidFill>
                  <a:schemeClr val="tx1"/>
                </a:solidFill>
                <a:latin typeface="+mn-ea"/>
                <a:ea typeface="+mn-ea"/>
              </a:rPr>
              <a:t>)</a:t>
            </a:r>
            <a:r>
              <a:rPr lang="zh-CN" altLang="en-US" sz="2400" dirty="0">
                <a:solidFill>
                  <a:schemeClr val="tx1"/>
                </a:solidFill>
                <a:latin typeface="+mn-ea"/>
                <a:ea typeface="+mn-ea"/>
              </a:rPr>
              <a:t>个不同的子问题，因此，用动态规划算法自底向上地计算最优值能提高算法的效率。 </a:t>
            </a:r>
          </a:p>
        </p:txBody>
      </p:sp>
      <p:sp>
        <p:nvSpPr>
          <p:cNvPr id="34821" name="Rectangle 4"/>
          <p:cNvSpPr>
            <a:spLocks noChangeArrowheads="1"/>
          </p:cNvSpPr>
          <p:nvPr/>
        </p:nvSpPr>
        <p:spPr bwMode="auto">
          <a:xfrm>
            <a:off x="338138" y="1579563"/>
            <a:ext cx="5889625" cy="5264150"/>
          </a:xfrm>
          <a:prstGeom prst="rect">
            <a:avLst/>
          </a:prstGeom>
          <a:noFill/>
          <a:ln w="6350">
            <a:noFill/>
            <a:miter lim="800000"/>
          </a:ln>
        </p:spPr>
        <p:txBody>
          <a:bodyPr anchor="ctr">
            <a:spAutoFit/>
          </a:bodyPr>
          <a:lstStyle/>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void </a:t>
            </a:r>
            <a:r>
              <a:rPr kumimoji="1" lang="en-US" altLang="zh-CN" sz="1600" b="1" dirty="0" err="1">
                <a:solidFill>
                  <a:schemeClr val="tx1"/>
                </a:solidFill>
                <a:latin typeface="Times New Roman" panose="02020603050405020304" pitchFamily="18" charset="0"/>
                <a:ea typeface="宋体" panose="02010600030101010101" pitchFamily="2" charset="-122"/>
              </a:rPr>
              <a:t>LCSLength</a:t>
            </a:r>
            <a:r>
              <a:rPr kumimoji="1" lang="en-US" altLang="zh-CN" sz="1600" dirty="0">
                <a:solidFill>
                  <a:schemeClr val="tx1"/>
                </a:solidFill>
                <a:latin typeface="Times New Roman" panose="02020603050405020304" pitchFamily="18" charset="0"/>
                <a:ea typeface="宋体" panose="02010600030101010101" pitchFamily="2" charset="-122"/>
              </a:rPr>
              <a:t>(</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m</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n</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a:solidFill>
                  <a:schemeClr val="tx1"/>
                </a:solidFill>
                <a:latin typeface="Times New Roman" panose="02020603050405020304" pitchFamily="18" charset="0"/>
                <a:ea typeface="宋体" panose="02010600030101010101" pitchFamily="2" charset="-122"/>
              </a:rPr>
              <a:t>char *x</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a:solidFill>
                  <a:schemeClr val="tx1"/>
                </a:solidFill>
                <a:latin typeface="Times New Roman" panose="02020603050405020304" pitchFamily="18" charset="0"/>
                <a:ea typeface="宋体" panose="02010600030101010101" pitchFamily="2" charset="-122"/>
              </a:rPr>
              <a:t>char *y</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**b)</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r>
              <a:rPr kumimoji="1" lang="en-US" altLang="zh-CN" sz="1600" dirty="0" err="1">
                <a:solidFill>
                  <a:schemeClr val="tx1"/>
                </a:solidFill>
                <a:latin typeface="Times New Roman" panose="02020603050405020304" pitchFamily="18" charset="0"/>
                <a:ea typeface="宋体" panose="02010600030101010101" pitchFamily="2" charset="-122"/>
              </a:rPr>
              <a:t>int</a:t>
            </a:r>
            <a:r>
              <a:rPr kumimoji="1" lang="en-US" altLang="zh-CN" sz="1600" dirty="0">
                <a:solidFill>
                  <a:schemeClr val="tx1"/>
                </a:solidFill>
                <a:latin typeface="Times New Roman" panose="02020603050405020304" pitchFamily="18" charset="0"/>
                <a:ea typeface="宋体" panose="02010600030101010101" pitchFamily="2" charset="-122"/>
              </a:rPr>
              <a:t>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zh-CN" altLang="en-US" sz="1600" dirty="0">
                <a:solidFill>
                  <a:schemeClr val="tx1"/>
                </a:solidFill>
                <a:latin typeface="Times New Roman" panose="02020603050405020304" pitchFamily="18" charset="0"/>
                <a:ea typeface="宋体" panose="02010600030101010101" pitchFamily="2" charset="-122"/>
              </a:rPr>
              <a:t>，</a:t>
            </a:r>
            <a:r>
              <a:rPr kumimoji="1" lang="en-US" altLang="zh-CN" sz="1600" dirty="0">
                <a:solidFill>
                  <a:schemeClr val="tx1"/>
                </a:solidFill>
                <a:latin typeface="Times New Roman" panose="02020603050405020304" pitchFamily="18" charset="0"/>
                <a:ea typeface="宋体" panose="02010600030101010101" pitchFamily="2" charset="-122"/>
              </a:rPr>
              <a:t>j;</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for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 1;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&lt;= m;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][0] = 0;</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for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 1;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&lt;= n;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c[0][</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 0;</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for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 1;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 &lt;= m; </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for (j = 1; j &lt;= n; j++)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if (x[</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]==y[j]) {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][j]=c[i-1][j-1]+1;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b[</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][j]=1;  //</a:t>
            </a:r>
            <a:r>
              <a:rPr kumimoji="1" lang="en-US" altLang="zh-CN" sz="1600" dirty="0">
                <a:solidFill>
                  <a:srgbClr val="FF0000"/>
                </a:solidFill>
                <a:latin typeface="Times New Roman" panose="02020603050405020304" pitchFamily="18" charset="0"/>
                <a:ea typeface="宋体" panose="02010600030101010101" pitchFamily="2" charset="-122"/>
              </a:rPr>
              <a:t>(1) </a:t>
            </a:r>
            <a:r>
              <a:rPr kumimoji="1" lang="en-US" altLang="zh-CN" sz="1600">
                <a:solidFill>
                  <a:srgbClr val="FF0000"/>
                </a:solidFill>
                <a:latin typeface="Times New Roman" panose="02020603050405020304" pitchFamily="18" charset="0"/>
                <a:ea typeface="宋体" panose="02010600030101010101" pitchFamily="2" charset="-122"/>
              </a:rPr>
              <a:t>“ </a:t>
            </a:r>
            <a:r>
              <a:rPr kumimoji="1" lang="zh-CN" altLang="en-US" sz="1600" smtClean="0">
                <a:solidFill>
                  <a:srgbClr val="FF0000"/>
                </a:solidFill>
                <a:latin typeface="Times New Roman" panose="02020603050405020304" pitchFamily="18" charset="0"/>
                <a:ea typeface="宋体" panose="02010600030101010101" pitchFamily="2" charset="-122"/>
              </a:rPr>
              <a:t>左上角</a:t>
            </a:r>
            <a:r>
              <a:rPr kumimoji="1" lang="en-US" altLang="zh-CN" sz="1600" smtClean="0">
                <a:solidFill>
                  <a:srgbClr val="FF0000"/>
                </a:solidFill>
                <a:latin typeface="Times New Roman" panose="02020603050405020304" pitchFamily="18" charset="0"/>
                <a:ea typeface="宋体" panose="02010600030101010101" pitchFamily="2" charset="-122"/>
              </a:rPr>
              <a:t>”</a:t>
            </a:r>
            <a:endParaRPr kumimoji="1" lang="en-US" altLang="zh-CN" sz="1600" dirty="0">
              <a:solidFill>
                <a:srgbClr val="FF0000"/>
              </a:solidFill>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else if (c[i-1][j]&gt;=c[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][j-1])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][j]=c[i-1][j];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b[</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][j]=2;  //</a:t>
            </a:r>
            <a:r>
              <a:rPr kumimoji="1" lang="en-US" altLang="zh-CN" sz="1600" dirty="0">
                <a:solidFill>
                  <a:srgbClr val="FF0000"/>
                </a:solidFill>
                <a:latin typeface="Times New Roman" panose="02020603050405020304" pitchFamily="18" charset="0"/>
                <a:ea typeface="宋体" panose="02010600030101010101" pitchFamily="2" charset="-122"/>
              </a:rPr>
              <a:t>(2</a:t>
            </a:r>
            <a:r>
              <a:rPr kumimoji="1" lang="en-US" altLang="zh-CN" sz="1600">
                <a:solidFill>
                  <a:srgbClr val="FF0000"/>
                </a:solidFill>
                <a:latin typeface="Times New Roman" panose="02020603050405020304" pitchFamily="18" charset="0"/>
                <a:ea typeface="宋体" panose="02010600030101010101" pitchFamily="2" charset="-122"/>
              </a:rPr>
              <a:t>) </a:t>
            </a:r>
            <a:r>
              <a:rPr kumimoji="1" lang="en-US" altLang="zh-CN" sz="1600" smtClean="0">
                <a:solidFill>
                  <a:srgbClr val="FF0000"/>
                </a:solidFill>
                <a:latin typeface="Times New Roman" panose="02020603050405020304" pitchFamily="18" charset="0"/>
                <a:ea typeface="宋体" panose="02010600030101010101" pitchFamily="2" charset="-122"/>
              </a:rPr>
              <a:t>“</a:t>
            </a:r>
            <a:r>
              <a:rPr kumimoji="1" lang="zh-CN" altLang="en-US" sz="1600" smtClean="0">
                <a:solidFill>
                  <a:srgbClr val="FF0000"/>
                </a:solidFill>
                <a:latin typeface="Times New Roman" panose="02020603050405020304" pitchFamily="18" charset="0"/>
                <a:ea typeface="宋体" panose="02010600030101010101" pitchFamily="2" charset="-122"/>
              </a:rPr>
              <a:t>上侧</a:t>
            </a:r>
            <a:r>
              <a:rPr kumimoji="1" lang="en-US" altLang="zh-CN" sz="1600" smtClean="0">
                <a:solidFill>
                  <a:srgbClr val="FF0000"/>
                </a:solidFill>
                <a:latin typeface="Times New Roman" panose="02020603050405020304" pitchFamily="18" charset="0"/>
                <a:ea typeface="宋体" panose="02010600030101010101" pitchFamily="2" charset="-122"/>
              </a:rPr>
              <a:t>”</a:t>
            </a:r>
            <a:endParaRPr kumimoji="1" lang="en-US" altLang="zh-CN" sz="16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else {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][j]=c[</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][j-1];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b[</a:t>
            </a:r>
            <a:r>
              <a:rPr kumimoji="1" lang="en-US" altLang="zh-CN" sz="1600" dirty="0" err="1">
                <a:solidFill>
                  <a:schemeClr val="tx1"/>
                </a:solidFill>
                <a:latin typeface="Times New Roman" panose="02020603050405020304" pitchFamily="18" charset="0"/>
                <a:ea typeface="宋体" panose="02010600030101010101" pitchFamily="2" charset="-122"/>
              </a:rPr>
              <a:t>i</a:t>
            </a:r>
            <a:r>
              <a:rPr kumimoji="1" lang="en-US" altLang="zh-CN" sz="1600" dirty="0">
                <a:solidFill>
                  <a:schemeClr val="tx1"/>
                </a:solidFill>
                <a:latin typeface="Times New Roman" panose="02020603050405020304" pitchFamily="18" charset="0"/>
                <a:ea typeface="宋体" panose="02010600030101010101" pitchFamily="2" charset="-122"/>
              </a:rPr>
              <a:t>][j]=3; </a:t>
            </a:r>
            <a:r>
              <a:rPr kumimoji="1" lang="en-US" altLang="zh-CN" sz="1600" dirty="0">
                <a:solidFill>
                  <a:schemeClr val="tx1"/>
                </a:solidFill>
                <a:latin typeface="Times New Roman" panose="02020603050405020304" pitchFamily="18" charset="0"/>
              </a:rPr>
              <a:t>//</a:t>
            </a:r>
            <a:r>
              <a:rPr kumimoji="1" lang="en-US" altLang="zh-CN" sz="1600" dirty="0">
                <a:solidFill>
                  <a:srgbClr val="FF0000"/>
                </a:solidFill>
                <a:latin typeface="Times New Roman" panose="02020603050405020304" pitchFamily="18" charset="0"/>
              </a:rPr>
              <a:t>(3</a:t>
            </a:r>
            <a:r>
              <a:rPr kumimoji="1" lang="en-US" altLang="zh-CN" sz="1600">
                <a:solidFill>
                  <a:srgbClr val="FF0000"/>
                </a:solidFill>
                <a:latin typeface="Times New Roman" panose="02020603050405020304" pitchFamily="18" charset="0"/>
              </a:rPr>
              <a:t>) </a:t>
            </a:r>
            <a:r>
              <a:rPr kumimoji="1" lang="en-US" altLang="zh-CN" sz="1600" smtClean="0">
                <a:solidFill>
                  <a:srgbClr val="FF0000"/>
                </a:solidFill>
                <a:latin typeface="Times New Roman" panose="02020603050405020304" pitchFamily="18" charset="0"/>
              </a:rPr>
              <a:t>“</a:t>
            </a:r>
            <a:r>
              <a:rPr kumimoji="1" lang="zh-CN" altLang="en-US" sz="1600" smtClean="0">
                <a:solidFill>
                  <a:srgbClr val="FF0000"/>
                </a:solidFill>
                <a:latin typeface="Times New Roman" panose="02020603050405020304" pitchFamily="18" charset="0"/>
              </a:rPr>
              <a:t>左侧</a:t>
            </a:r>
            <a:r>
              <a:rPr kumimoji="1" lang="en-US" altLang="zh-CN" sz="1600" smtClean="0">
                <a:solidFill>
                  <a:srgbClr val="FF0000"/>
                </a:solidFill>
                <a:latin typeface="Times New Roman" panose="02020603050405020304" pitchFamily="18" charset="0"/>
              </a:rPr>
              <a:t>”</a:t>
            </a:r>
            <a:endParaRPr kumimoji="1" lang="en-US" altLang="zh-CN" sz="16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      }</a:t>
            </a:r>
          </a:p>
          <a:p>
            <a:pPr>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a:t>
            </a:r>
          </a:p>
        </p:txBody>
      </p:sp>
      <p:sp>
        <p:nvSpPr>
          <p:cNvPr id="46086" name="Text Box 5"/>
          <p:cNvSpPr txBox="1">
            <a:spLocks noChangeArrowheads="1"/>
          </p:cNvSpPr>
          <p:nvPr/>
        </p:nvSpPr>
        <p:spPr bwMode="auto">
          <a:xfrm>
            <a:off x="4659312" y="2290013"/>
            <a:ext cx="3787775" cy="3613150"/>
          </a:xfrm>
          <a:prstGeom prst="rect">
            <a:avLst/>
          </a:prstGeom>
          <a:noFill/>
          <a:ln w="6350">
            <a:noFill/>
            <a:miter lim="800000"/>
          </a:ln>
        </p:spPr>
        <p:txBody>
          <a:bodyPr wrap="none">
            <a:spAutoFit/>
          </a:bodyPr>
          <a:lstStyle/>
          <a:p>
            <a:pPr>
              <a:lnSpc>
                <a:spcPct val="130000"/>
              </a:lnSpc>
              <a:spcBef>
                <a:spcPct val="0"/>
              </a:spcBef>
              <a:buClrTx/>
              <a:buSzTx/>
              <a:buFontTx/>
              <a:buNone/>
              <a:defRPr/>
            </a:pPr>
            <a:r>
              <a:rPr lang="zh-CN" altLang="en-US" sz="1600" b="1" dirty="0">
                <a:solidFill>
                  <a:schemeClr val="tx1"/>
                </a:solidFill>
                <a:latin typeface="Times New Roman" panose="02020603050405020304" pitchFamily="18" charset="0"/>
                <a:ea typeface="+mn-ea"/>
                <a:cs typeface="Times New Roman" panose="02020603050405020304" pitchFamily="18" charset="0"/>
              </a:rPr>
              <a:t>构造</a:t>
            </a:r>
            <a:r>
              <a:rPr lang="zh-CN" altLang="en-US" sz="1600" b="1" dirty="0" smtClean="0">
                <a:solidFill>
                  <a:schemeClr val="tx1"/>
                </a:solidFill>
                <a:latin typeface="Times New Roman" panose="02020603050405020304" pitchFamily="18" charset="0"/>
                <a:ea typeface="+mn-ea"/>
                <a:cs typeface="Times New Roman" panose="02020603050405020304" pitchFamily="18" charset="0"/>
              </a:rPr>
              <a:t>最优解</a:t>
            </a:r>
            <a:endParaRPr lang="en-US" altLang="zh-CN" sz="1600" b="1" dirty="0">
              <a:solidFill>
                <a:schemeClr val="tx1"/>
              </a:solidFill>
              <a:latin typeface="Times New Roman" panose="02020603050405020304" pitchFamily="18" charset="0"/>
              <a:ea typeface="+mn-ea"/>
              <a:cs typeface="Times New Roman" panose="02020603050405020304" pitchFamily="18" charset="0"/>
            </a:endParaRP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void </a:t>
            </a:r>
            <a:r>
              <a:rPr kumimoji="1" lang="en-US" altLang="zh-CN" sz="1600" b="1" dirty="0">
                <a:solidFill>
                  <a:schemeClr val="tx1"/>
                </a:solidFill>
                <a:latin typeface="Times New Roman" panose="02020603050405020304" pitchFamily="18" charset="0"/>
                <a:ea typeface="+mn-ea"/>
                <a:cs typeface="Times New Roman" panose="02020603050405020304" pitchFamily="18" charset="0"/>
              </a:rPr>
              <a:t>LCS</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i</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j</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char *x</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int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 **b)</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if (i ==0 || j==0) return;</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if (b[i][j]== 1){ </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LCS(i-1</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j-1</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x</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b); </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r>
              <a:rPr kumimoji="1" lang="en-US" altLang="zh-CN" sz="1600" dirty="0" err="1">
                <a:solidFill>
                  <a:schemeClr val="tx1"/>
                </a:solidFill>
                <a:latin typeface="Times New Roman" panose="02020603050405020304" pitchFamily="18" charset="0"/>
                <a:ea typeface="+mn-ea"/>
                <a:cs typeface="Times New Roman" panose="02020603050405020304" pitchFamily="18" charset="0"/>
              </a:rPr>
              <a:t>cout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&lt;&lt;x[i]; </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else if (b[i][j]== 2) LCS(i-1</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x</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b);</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      else LCS(i</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j-1</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x</a:t>
            </a:r>
            <a:r>
              <a:rPr kumimoji="1" lang="zh-CN" altLang="en-US" sz="16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1600" dirty="0">
                <a:solidFill>
                  <a:schemeClr val="tx1"/>
                </a:solidFill>
                <a:latin typeface="Times New Roman" panose="02020603050405020304" pitchFamily="18" charset="0"/>
                <a:ea typeface="+mn-ea"/>
                <a:cs typeface="Times New Roman" panose="02020603050405020304" pitchFamily="18" charset="0"/>
              </a:rPr>
              <a:t>b);</a:t>
            </a:r>
          </a:p>
          <a:p>
            <a:pPr>
              <a:lnSpc>
                <a:spcPct val="130000"/>
              </a:lnSpc>
              <a:spcBef>
                <a:spcPct val="0"/>
              </a:spcBef>
              <a:buClrTx/>
              <a:buSzTx/>
              <a:buFontTx/>
              <a:buNone/>
              <a:defRPr/>
            </a:pPr>
            <a:r>
              <a:rPr kumimoji="1" lang="en-US" altLang="zh-CN" sz="1600" dirty="0">
                <a:solidFill>
                  <a:schemeClr val="tx1"/>
                </a:solidFill>
                <a:latin typeface="Times New Roman" panose="02020603050405020304" pitchFamily="18" charset="0"/>
                <a:ea typeface="+mn-ea"/>
                <a:cs typeface="Times New Roman" panose="02020603050405020304" pitchFamily="18" charset="0"/>
              </a:rPr>
              <a:t>}</a:t>
            </a:r>
          </a:p>
        </p:txBody>
      </p:sp>
      <p:cxnSp>
        <p:nvCxnSpPr>
          <p:cNvPr id="34824" name="直接箭头连接符 38"/>
          <p:cNvCxnSpPr>
            <a:cxnSpLocks noChangeShapeType="1"/>
          </p:cNvCxnSpPr>
          <p:nvPr/>
        </p:nvCxnSpPr>
        <p:spPr bwMode="auto">
          <a:xfrm rot="16200000" flipH="1">
            <a:off x="3286126" y="4572000"/>
            <a:ext cx="342900" cy="200025"/>
          </a:xfrm>
          <a:prstGeom prst="straightConnector1">
            <a:avLst/>
          </a:prstGeom>
          <a:noFill/>
          <a:ln w="9525" algn="ctr">
            <a:noFill/>
            <a:round/>
            <a:tailEnd type="arrow" w="med" len="med"/>
          </a:ln>
        </p:spPr>
      </p:cxnSp>
      <p:sp>
        <p:nvSpPr>
          <p:cNvPr id="4" name="文本框 3"/>
          <p:cNvSpPr txBox="1"/>
          <p:nvPr/>
        </p:nvSpPr>
        <p:spPr>
          <a:xfrm>
            <a:off x="1508990" y="6310357"/>
            <a:ext cx="6846746" cy="461665"/>
          </a:xfrm>
          <a:prstGeom prst="rect">
            <a:avLst/>
          </a:prstGeom>
          <a:noFill/>
        </p:spPr>
        <p:txBody>
          <a:bodyPr wrap="none" rtlCol="0">
            <a:spAutoFit/>
          </a:bodyPr>
          <a:lstStyle/>
          <a:p>
            <a:r>
              <a:rPr lang="en-US" altLang="zh-CN" sz="2400" smtClean="0"/>
              <a:t>b[i][j]</a:t>
            </a:r>
            <a:r>
              <a:rPr lang="zh-CN" altLang="en-US" sz="2400" smtClean="0"/>
              <a:t>表示</a:t>
            </a:r>
            <a:r>
              <a:rPr lang="en-US" altLang="zh-CN" sz="2400" smtClean="0"/>
              <a:t>c[i][j]</a:t>
            </a:r>
            <a:r>
              <a:rPr lang="zh-CN" altLang="en-US" sz="2400" smtClean="0"/>
              <a:t>取值的三种情况，用来构造最优解</a:t>
            </a:r>
            <a:endParaRPr lang="zh-CN"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2"/>
          </p:nvPr>
        </p:nvSpPr>
        <p:spPr>
          <a:xfrm>
            <a:off x="6553200" y="5929313"/>
            <a:ext cx="2133600" cy="457200"/>
          </a:xfrm>
        </p:spPr>
        <p:txBody>
          <a:bodyPr/>
          <a:lstStyle/>
          <a:p>
            <a:pPr>
              <a:defRPr/>
            </a:pPr>
            <a:fld id="{A2D2FCD7-548A-4D73-A537-6048B79B9660}" type="slidenum">
              <a:rPr lang="en-US" altLang="zh-CN"/>
              <a:t>5</a:t>
            </a:fld>
            <a:endParaRPr lang="en-US" altLang="zh-CN"/>
          </a:p>
        </p:txBody>
      </p:sp>
      <p:sp>
        <p:nvSpPr>
          <p:cNvPr id="7171" name="Rectangle 2"/>
          <p:cNvSpPr>
            <a:spLocks noChangeArrowheads="1"/>
          </p:cNvSpPr>
          <p:nvPr/>
        </p:nvSpPr>
        <p:spPr bwMode="auto">
          <a:xfrm>
            <a:off x="291434" y="1030970"/>
            <a:ext cx="8501063" cy="4114800"/>
          </a:xfrm>
          <a:prstGeom prst="rect">
            <a:avLst/>
          </a:prstGeom>
          <a:noFill/>
          <a:ln w="9525">
            <a:noFill/>
            <a:miter lim="800000"/>
          </a:ln>
        </p:spPr>
        <p:txBody>
          <a:bodyPr/>
          <a:lstStyle/>
          <a:p>
            <a:pPr marL="342900" indent="-342900"/>
            <a:r>
              <a:rPr lang="zh-CN" altLang="en-US" sz="2800" b="1" smtClean="0">
                <a:solidFill>
                  <a:schemeClr val="tx1"/>
                </a:solidFill>
                <a:latin typeface="宋体" panose="02010600030101010101" pitchFamily="2" charset="-122"/>
                <a:ea typeface="宋体" panose="02010600030101010101" pitchFamily="2" charset="-122"/>
              </a:rPr>
              <a:t>但是在动态规划问题中，经</a:t>
            </a:r>
            <a:r>
              <a:rPr lang="zh-CN" altLang="en-US" sz="2800" b="1">
                <a:solidFill>
                  <a:schemeClr val="tx1"/>
                </a:solidFill>
                <a:latin typeface="宋体" panose="02010600030101010101" pitchFamily="2" charset="-122"/>
                <a:ea typeface="宋体" panose="02010600030101010101" pitchFamily="2" charset="-122"/>
              </a:rPr>
              <a:t>分解得到的子问题往往不是互相独立的。不同子问题的数目常常只有多项式量级</a:t>
            </a:r>
            <a:r>
              <a:rPr lang="zh-CN" altLang="en-US" sz="2800" b="1" smtClean="0">
                <a:solidFill>
                  <a:schemeClr val="tx1"/>
                </a:solidFill>
                <a:latin typeface="宋体" panose="02010600030101010101" pitchFamily="2" charset="-122"/>
                <a:ea typeface="宋体" panose="02010600030101010101" pitchFamily="2" charset="-122"/>
              </a:rPr>
              <a:t>。如果使用分</a:t>
            </a:r>
            <a:r>
              <a:rPr lang="zh-CN" altLang="en-US" sz="2800" b="1">
                <a:solidFill>
                  <a:schemeClr val="tx1"/>
                </a:solidFill>
                <a:latin typeface="宋体" panose="02010600030101010101" pitchFamily="2" charset="-122"/>
                <a:ea typeface="宋体" panose="02010600030101010101" pitchFamily="2" charset="-122"/>
              </a:rPr>
              <a:t>治法</a:t>
            </a:r>
            <a:r>
              <a:rPr lang="zh-CN" altLang="en-US" sz="2800" b="1" smtClean="0">
                <a:solidFill>
                  <a:schemeClr val="tx1"/>
                </a:solidFill>
                <a:latin typeface="宋体" panose="02010600030101010101" pitchFamily="2" charset="-122"/>
                <a:ea typeface="宋体" panose="02010600030101010101" pitchFamily="2" charset="-122"/>
              </a:rPr>
              <a:t>求解，</a:t>
            </a:r>
            <a:r>
              <a:rPr lang="zh-CN" altLang="en-US" sz="2800" b="1">
                <a:solidFill>
                  <a:schemeClr val="tx1"/>
                </a:solidFill>
                <a:latin typeface="宋体" panose="02010600030101010101" pitchFamily="2" charset="-122"/>
                <a:ea typeface="宋体" panose="02010600030101010101" pitchFamily="2" charset="-122"/>
              </a:rPr>
              <a:t>有些子问题被重复计算了许多次</a:t>
            </a:r>
            <a:r>
              <a:rPr lang="zh-CN" altLang="en-US" sz="2800" b="1">
                <a:solidFill>
                  <a:schemeClr val="tx1"/>
                </a:solidFill>
                <a:latin typeface="楷体_GB2312" pitchFamily="49" charset="-122"/>
              </a:rPr>
              <a:t>。</a:t>
            </a:r>
          </a:p>
        </p:txBody>
      </p:sp>
      <p:sp>
        <p:nvSpPr>
          <p:cNvPr id="285699" name="Rectangle 3"/>
          <p:cNvSpPr>
            <a:spLocks noChangeArrowheads="1"/>
          </p:cNvSpPr>
          <p:nvPr/>
        </p:nvSpPr>
        <p:spPr bwMode="auto">
          <a:xfrm>
            <a:off x="476865" y="101601"/>
            <a:ext cx="7772400" cy="1143000"/>
          </a:xfrm>
          <a:prstGeom prst="rect">
            <a:avLst/>
          </a:prstGeom>
          <a:noFill/>
          <a:ln w="9525">
            <a:noFill/>
            <a:miter lim="800000"/>
          </a:ln>
          <a:effectLst/>
        </p:spPr>
        <p:txBody>
          <a:bodyPr anchor="ctr"/>
          <a:lstStyle/>
          <a:p>
            <a:pPr>
              <a:spcBef>
                <a:spcPct val="0"/>
              </a:spcBef>
              <a:buClrTx/>
              <a:buSzTx/>
              <a:buFontTx/>
              <a:buNone/>
              <a:defRPr/>
            </a:pPr>
            <a:r>
              <a:rPr lang="zh-CN" altLang="en-US" sz="42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算法总体思想</a:t>
            </a:r>
          </a:p>
        </p:txBody>
      </p:sp>
      <p:grpSp>
        <p:nvGrpSpPr>
          <p:cNvPr id="7173" name="Group 4"/>
          <p:cNvGrpSpPr/>
          <p:nvPr/>
        </p:nvGrpSpPr>
        <p:grpSpPr bwMode="auto">
          <a:xfrm>
            <a:off x="250825" y="2900363"/>
            <a:ext cx="8893175" cy="3221037"/>
            <a:chOff x="158" y="2025"/>
            <a:chExt cx="5602" cy="2029"/>
          </a:xfrm>
        </p:grpSpPr>
        <p:sp>
          <p:nvSpPr>
            <p:cNvPr id="7174"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n</a:t>
              </a:r>
            </a:p>
          </p:txBody>
        </p:sp>
        <p:cxnSp>
          <p:nvCxnSpPr>
            <p:cNvPr id="7175" name="AutoShape 6"/>
            <p:cNvCxnSpPr>
              <a:cxnSpLocks noChangeShapeType="1"/>
              <a:stCxn id="7174" idx="4"/>
            </p:cNvCxnSpPr>
            <p:nvPr/>
          </p:nvCxnSpPr>
          <p:spPr bwMode="auto">
            <a:xfrm>
              <a:off x="2951" y="2595"/>
              <a:ext cx="2281" cy="512"/>
            </a:xfrm>
            <a:prstGeom prst="straightConnector1">
              <a:avLst/>
            </a:prstGeom>
            <a:noFill/>
            <a:ln w="19050">
              <a:solidFill>
                <a:schemeClr val="accent2"/>
              </a:solidFill>
              <a:round/>
              <a:tailEnd type="triangle" w="med" len="med"/>
            </a:ln>
          </p:spPr>
        </p:cxnSp>
        <p:cxnSp>
          <p:nvCxnSpPr>
            <p:cNvPr id="7176" name="AutoShape 7"/>
            <p:cNvCxnSpPr>
              <a:cxnSpLocks noChangeShapeType="1"/>
              <a:stCxn id="7174" idx="4"/>
            </p:cNvCxnSpPr>
            <p:nvPr/>
          </p:nvCxnSpPr>
          <p:spPr bwMode="auto">
            <a:xfrm flipH="1">
              <a:off x="798" y="2595"/>
              <a:ext cx="2153" cy="480"/>
            </a:xfrm>
            <a:prstGeom prst="straightConnector1">
              <a:avLst/>
            </a:prstGeom>
            <a:noFill/>
            <a:ln w="19050">
              <a:solidFill>
                <a:schemeClr val="accent2"/>
              </a:solidFill>
              <a:round/>
              <a:tailEnd type="triangle" w="med" len="med"/>
            </a:ln>
          </p:spPr>
        </p:cxnSp>
        <p:cxnSp>
          <p:nvCxnSpPr>
            <p:cNvPr id="7177" name="AutoShape 8"/>
            <p:cNvCxnSpPr>
              <a:cxnSpLocks noChangeShapeType="1"/>
              <a:stCxn id="7174" idx="4"/>
            </p:cNvCxnSpPr>
            <p:nvPr/>
          </p:nvCxnSpPr>
          <p:spPr bwMode="auto">
            <a:xfrm flipH="1">
              <a:off x="2276" y="2595"/>
              <a:ext cx="675" cy="512"/>
            </a:xfrm>
            <a:prstGeom prst="straightConnector1">
              <a:avLst/>
            </a:prstGeom>
            <a:noFill/>
            <a:ln w="19050">
              <a:solidFill>
                <a:schemeClr val="accent2"/>
              </a:solidFill>
              <a:round/>
              <a:tailEnd type="triangle" w="med" len="med"/>
            </a:ln>
          </p:spPr>
        </p:cxnSp>
        <p:cxnSp>
          <p:nvCxnSpPr>
            <p:cNvPr id="7178" name="AutoShape 9"/>
            <p:cNvCxnSpPr>
              <a:cxnSpLocks noChangeShapeType="1"/>
              <a:stCxn id="7174" idx="4"/>
            </p:cNvCxnSpPr>
            <p:nvPr/>
          </p:nvCxnSpPr>
          <p:spPr bwMode="auto">
            <a:xfrm>
              <a:off x="2951" y="2595"/>
              <a:ext cx="803" cy="512"/>
            </a:xfrm>
            <a:prstGeom prst="straightConnector1">
              <a:avLst/>
            </a:prstGeom>
            <a:noFill/>
            <a:ln w="19050">
              <a:solidFill>
                <a:schemeClr val="accent2"/>
              </a:solidFill>
              <a:round/>
              <a:tailEnd type="triangle" w="med" len="med"/>
            </a:ln>
          </p:spPr>
        </p:cxnSp>
        <p:sp>
          <p:nvSpPr>
            <p:cNvPr id="7179" name="AutoShape 10"/>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T(n)</a:t>
              </a:r>
            </a:p>
          </p:txBody>
        </p:sp>
        <p:sp>
          <p:nvSpPr>
            <p:cNvPr id="7180" name="Text Box 11"/>
            <p:cNvSpPr txBox="1">
              <a:spLocks noChangeArrowheads="1"/>
            </p:cNvSpPr>
            <p:nvPr/>
          </p:nvSpPr>
          <p:spPr bwMode="auto">
            <a:xfrm>
              <a:off x="1824" y="2236"/>
              <a:ext cx="672" cy="365"/>
            </a:xfrm>
            <a:prstGeom prst="rect">
              <a:avLst/>
            </a:prstGeom>
            <a:noFill/>
            <a:ln w="9525">
              <a:noFill/>
              <a:miter lim="800000"/>
            </a:ln>
          </p:spPr>
          <p:txBody>
            <a:bodyPr>
              <a:spAutoFit/>
            </a:bodyPr>
            <a:lstStyle/>
            <a:p>
              <a:pPr algn="ctr" eaLnBrk="0" hangingPunct="0">
                <a:spcBef>
                  <a:spcPct val="50000"/>
                </a:spcBef>
                <a:buClrTx/>
                <a:buSzTx/>
                <a:buFontTx/>
                <a:buNone/>
              </a:pPr>
              <a:r>
                <a:rPr lang="zh-CN" altLang="en-US" sz="3200">
                  <a:solidFill>
                    <a:schemeClr val="tx1"/>
                  </a:solidFill>
                  <a:latin typeface="Arial Rounded MT Bold" panose="020F0704030504030204" pitchFamily="34" charset="0"/>
                  <a:ea typeface="宋体" panose="02010600030101010101" pitchFamily="2" charset="-122"/>
                </a:rPr>
                <a:t>=</a:t>
              </a:r>
            </a:p>
          </p:txBody>
        </p:sp>
        <p:grpSp>
          <p:nvGrpSpPr>
            <p:cNvPr id="7181" name="Group 12"/>
            <p:cNvGrpSpPr/>
            <p:nvPr/>
          </p:nvGrpSpPr>
          <p:grpSpPr bwMode="auto">
            <a:xfrm>
              <a:off x="158" y="3158"/>
              <a:ext cx="1248" cy="896"/>
              <a:chOff x="96" y="1296"/>
              <a:chExt cx="1488" cy="1104"/>
            </a:xfrm>
          </p:grpSpPr>
          <p:sp>
            <p:nvSpPr>
              <p:cNvPr id="7212" name="Oval 13"/>
              <p:cNvSpPr>
                <a:spLocks noChangeArrowheads="1"/>
              </p:cNvSpPr>
              <p:nvPr/>
            </p:nvSpPr>
            <p:spPr bwMode="auto">
              <a:xfrm>
                <a:off x="624" y="1296"/>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7213" name="AutoShape 14"/>
              <p:cNvCxnSpPr>
                <a:cxnSpLocks noChangeShapeType="1"/>
                <a:stCxn id="7212" idx="4"/>
                <a:endCxn id="7220" idx="0"/>
              </p:cNvCxnSpPr>
              <p:nvPr/>
            </p:nvCxnSpPr>
            <p:spPr bwMode="auto">
              <a:xfrm>
                <a:off x="876" y="1686"/>
                <a:ext cx="576" cy="500"/>
              </a:xfrm>
              <a:prstGeom prst="straightConnector1">
                <a:avLst/>
              </a:prstGeom>
              <a:noFill/>
              <a:ln w="19050">
                <a:solidFill>
                  <a:schemeClr val="accent2"/>
                </a:solidFill>
                <a:round/>
                <a:tailEnd type="triangle" w="med" len="med"/>
              </a:ln>
            </p:spPr>
          </p:cxnSp>
          <p:cxnSp>
            <p:nvCxnSpPr>
              <p:cNvPr id="7214" name="AutoShape 15"/>
              <p:cNvCxnSpPr>
                <a:cxnSpLocks noChangeShapeType="1"/>
                <a:stCxn id="7212" idx="4"/>
                <a:endCxn id="7217" idx="0"/>
              </p:cNvCxnSpPr>
              <p:nvPr/>
            </p:nvCxnSpPr>
            <p:spPr bwMode="auto">
              <a:xfrm flipH="1">
                <a:off x="228" y="1686"/>
                <a:ext cx="648" cy="500"/>
              </a:xfrm>
              <a:prstGeom prst="straightConnector1">
                <a:avLst/>
              </a:prstGeom>
              <a:noFill/>
              <a:ln w="19050">
                <a:solidFill>
                  <a:schemeClr val="accent2"/>
                </a:solidFill>
                <a:round/>
                <a:tailEnd type="triangle" w="med" len="med"/>
              </a:ln>
            </p:spPr>
          </p:cxnSp>
          <p:cxnSp>
            <p:nvCxnSpPr>
              <p:cNvPr id="7215" name="AutoShape 16"/>
              <p:cNvCxnSpPr>
                <a:cxnSpLocks noChangeShapeType="1"/>
                <a:stCxn id="7212" idx="4"/>
                <a:endCxn id="7218" idx="0"/>
              </p:cNvCxnSpPr>
              <p:nvPr/>
            </p:nvCxnSpPr>
            <p:spPr bwMode="auto">
              <a:xfrm flipH="1">
                <a:off x="636" y="1686"/>
                <a:ext cx="240" cy="500"/>
              </a:xfrm>
              <a:prstGeom prst="straightConnector1">
                <a:avLst/>
              </a:prstGeom>
              <a:noFill/>
              <a:ln w="19050">
                <a:solidFill>
                  <a:schemeClr val="accent2"/>
                </a:solidFill>
                <a:round/>
                <a:tailEnd type="triangle" w="med" len="med"/>
              </a:ln>
            </p:spPr>
          </p:cxnSp>
          <p:cxnSp>
            <p:nvCxnSpPr>
              <p:cNvPr id="7216" name="AutoShape 17"/>
              <p:cNvCxnSpPr>
                <a:cxnSpLocks noChangeShapeType="1"/>
                <a:stCxn id="7212" idx="4"/>
                <a:endCxn id="7219" idx="0"/>
              </p:cNvCxnSpPr>
              <p:nvPr/>
            </p:nvCxnSpPr>
            <p:spPr bwMode="auto">
              <a:xfrm>
                <a:off x="876" y="1686"/>
                <a:ext cx="168" cy="500"/>
              </a:xfrm>
              <a:prstGeom prst="straightConnector1">
                <a:avLst/>
              </a:prstGeom>
              <a:noFill/>
              <a:ln w="19050">
                <a:solidFill>
                  <a:schemeClr val="accent2"/>
                </a:solidFill>
                <a:round/>
                <a:tailEnd type="triangle" w="med" len="med"/>
              </a:ln>
            </p:spPr>
          </p:cxnSp>
          <p:sp>
            <p:nvSpPr>
              <p:cNvPr id="7217" name="AutoShape 1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218" name="AutoShape 1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219" name="AutoShape 2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220" name="AutoShape 2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grpSp>
        <p:grpSp>
          <p:nvGrpSpPr>
            <p:cNvPr id="7182" name="Group 22"/>
            <p:cNvGrpSpPr/>
            <p:nvPr/>
          </p:nvGrpSpPr>
          <p:grpSpPr bwMode="auto">
            <a:xfrm>
              <a:off x="1655" y="3158"/>
              <a:ext cx="1248" cy="896"/>
              <a:chOff x="96" y="1296"/>
              <a:chExt cx="1488" cy="1104"/>
            </a:xfrm>
          </p:grpSpPr>
          <p:sp>
            <p:nvSpPr>
              <p:cNvPr id="7203" name="Oval 23"/>
              <p:cNvSpPr>
                <a:spLocks noChangeArrowheads="1"/>
              </p:cNvSpPr>
              <p:nvPr/>
            </p:nvSpPr>
            <p:spPr bwMode="auto">
              <a:xfrm>
                <a:off x="624" y="1296"/>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7204" name="AutoShape 24"/>
              <p:cNvCxnSpPr>
                <a:cxnSpLocks noChangeShapeType="1"/>
                <a:stCxn id="7203" idx="4"/>
                <a:endCxn id="7211" idx="0"/>
              </p:cNvCxnSpPr>
              <p:nvPr/>
            </p:nvCxnSpPr>
            <p:spPr bwMode="auto">
              <a:xfrm>
                <a:off x="876" y="1686"/>
                <a:ext cx="576" cy="500"/>
              </a:xfrm>
              <a:prstGeom prst="straightConnector1">
                <a:avLst/>
              </a:prstGeom>
              <a:noFill/>
              <a:ln w="19050">
                <a:solidFill>
                  <a:schemeClr val="accent2"/>
                </a:solidFill>
                <a:round/>
                <a:tailEnd type="triangle" w="med" len="med"/>
              </a:ln>
            </p:spPr>
          </p:cxnSp>
          <p:cxnSp>
            <p:nvCxnSpPr>
              <p:cNvPr id="7205" name="AutoShape 25"/>
              <p:cNvCxnSpPr>
                <a:cxnSpLocks noChangeShapeType="1"/>
                <a:stCxn id="7203" idx="4"/>
                <a:endCxn id="7208" idx="0"/>
              </p:cNvCxnSpPr>
              <p:nvPr/>
            </p:nvCxnSpPr>
            <p:spPr bwMode="auto">
              <a:xfrm flipH="1">
                <a:off x="228" y="1686"/>
                <a:ext cx="648" cy="500"/>
              </a:xfrm>
              <a:prstGeom prst="straightConnector1">
                <a:avLst/>
              </a:prstGeom>
              <a:noFill/>
              <a:ln w="19050">
                <a:solidFill>
                  <a:schemeClr val="accent2"/>
                </a:solidFill>
                <a:round/>
                <a:tailEnd type="triangle" w="med" len="med"/>
              </a:ln>
            </p:spPr>
          </p:cxnSp>
          <p:cxnSp>
            <p:nvCxnSpPr>
              <p:cNvPr id="7206" name="AutoShape 26"/>
              <p:cNvCxnSpPr>
                <a:cxnSpLocks noChangeShapeType="1"/>
                <a:stCxn id="7203" idx="4"/>
                <a:endCxn id="7209" idx="0"/>
              </p:cNvCxnSpPr>
              <p:nvPr/>
            </p:nvCxnSpPr>
            <p:spPr bwMode="auto">
              <a:xfrm flipH="1">
                <a:off x="636" y="1686"/>
                <a:ext cx="240" cy="500"/>
              </a:xfrm>
              <a:prstGeom prst="straightConnector1">
                <a:avLst/>
              </a:prstGeom>
              <a:noFill/>
              <a:ln w="19050">
                <a:solidFill>
                  <a:schemeClr val="accent2"/>
                </a:solidFill>
                <a:round/>
                <a:tailEnd type="triangle" w="med" len="med"/>
              </a:ln>
            </p:spPr>
          </p:cxnSp>
          <p:cxnSp>
            <p:nvCxnSpPr>
              <p:cNvPr id="7207" name="AutoShape 27"/>
              <p:cNvCxnSpPr>
                <a:cxnSpLocks noChangeShapeType="1"/>
                <a:stCxn id="7203" idx="4"/>
                <a:endCxn id="7210" idx="0"/>
              </p:cNvCxnSpPr>
              <p:nvPr/>
            </p:nvCxnSpPr>
            <p:spPr bwMode="auto">
              <a:xfrm>
                <a:off x="876" y="1686"/>
                <a:ext cx="168" cy="500"/>
              </a:xfrm>
              <a:prstGeom prst="straightConnector1">
                <a:avLst/>
              </a:prstGeom>
              <a:noFill/>
              <a:ln w="19050">
                <a:solidFill>
                  <a:schemeClr val="accent2"/>
                </a:solidFill>
                <a:round/>
                <a:tailEnd type="triangle" w="med" len="med"/>
              </a:ln>
            </p:spPr>
          </p:cxnSp>
          <p:sp>
            <p:nvSpPr>
              <p:cNvPr id="7208" name="AutoShape 2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209" name="AutoShape 2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210" name="AutoShape 3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211" name="AutoShape 3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grpSp>
        <p:grpSp>
          <p:nvGrpSpPr>
            <p:cNvPr id="7183" name="Group 32"/>
            <p:cNvGrpSpPr/>
            <p:nvPr/>
          </p:nvGrpSpPr>
          <p:grpSpPr bwMode="auto">
            <a:xfrm>
              <a:off x="3107" y="3158"/>
              <a:ext cx="1248" cy="896"/>
              <a:chOff x="96" y="1296"/>
              <a:chExt cx="1488" cy="1104"/>
            </a:xfrm>
          </p:grpSpPr>
          <p:sp>
            <p:nvSpPr>
              <p:cNvPr id="7194" name="Oval 33"/>
              <p:cNvSpPr>
                <a:spLocks noChangeArrowheads="1"/>
              </p:cNvSpPr>
              <p:nvPr/>
            </p:nvSpPr>
            <p:spPr bwMode="auto">
              <a:xfrm>
                <a:off x="624" y="1296"/>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7195" name="AutoShape 34"/>
              <p:cNvCxnSpPr>
                <a:cxnSpLocks noChangeShapeType="1"/>
                <a:stCxn id="7194" idx="4"/>
                <a:endCxn id="7202" idx="0"/>
              </p:cNvCxnSpPr>
              <p:nvPr/>
            </p:nvCxnSpPr>
            <p:spPr bwMode="auto">
              <a:xfrm>
                <a:off x="876" y="1686"/>
                <a:ext cx="576" cy="500"/>
              </a:xfrm>
              <a:prstGeom prst="straightConnector1">
                <a:avLst/>
              </a:prstGeom>
              <a:noFill/>
              <a:ln w="19050">
                <a:solidFill>
                  <a:schemeClr val="accent2"/>
                </a:solidFill>
                <a:round/>
                <a:tailEnd type="triangle" w="med" len="med"/>
              </a:ln>
            </p:spPr>
          </p:cxnSp>
          <p:cxnSp>
            <p:nvCxnSpPr>
              <p:cNvPr id="7196" name="AutoShape 35"/>
              <p:cNvCxnSpPr>
                <a:cxnSpLocks noChangeShapeType="1"/>
                <a:stCxn id="7194" idx="4"/>
                <a:endCxn id="7199" idx="0"/>
              </p:cNvCxnSpPr>
              <p:nvPr/>
            </p:nvCxnSpPr>
            <p:spPr bwMode="auto">
              <a:xfrm flipH="1">
                <a:off x="228" y="1686"/>
                <a:ext cx="648" cy="500"/>
              </a:xfrm>
              <a:prstGeom prst="straightConnector1">
                <a:avLst/>
              </a:prstGeom>
              <a:noFill/>
              <a:ln w="19050">
                <a:solidFill>
                  <a:schemeClr val="accent2"/>
                </a:solidFill>
                <a:round/>
                <a:tailEnd type="triangle" w="med" len="med"/>
              </a:ln>
            </p:spPr>
          </p:cxnSp>
          <p:cxnSp>
            <p:nvCxnSpPr>
              <p:cNvPr id="7197" name="AutoShape 36"/>
              <p:cNvCxnSpPr>
                <a:cxnSpLocks noChangeShapeType="1"/>
                <a:stCxn id="7194" idx="4"/>
                <a:endCxn id="7200" idx="0"/>
              </p:cNvCxnSpPr>
              <p:nvPr/>
            </p:nvCxnSpPr>
            <p:spPr bwMode="auto">
              <a:xfrm flipH="1">
                <a:off x="636" y="1686"/>
                <a:ext cx="240" cy="500"/>
              </a:xfrm>
              <a:prstGeom prst="straightConnector1">
                <a:avLst/>
              </a:prstGeom>
              <a:noFill/>
              <a:ln w="19050">
                <a:solidFill>
                  <a:schemeClr val="accent2"/>
                </a:solidFill>
                <a:round/>
                <a:tailEnd type="triangle" w="med" len="med"/>
              </a:ln>
            </p:spPr>
          </p:cxnSp>
          <p:cxnSp>
            <p:nvCxnSpPr>
              <p:cNvPr id="7198" name="AutoShape 37"/>
              <p:cNvCxnSpPr>
                <a:cxnSpLocks noChangeShapeType="1"/>
                <a:stCxn id="7194" idx="4"/>
                <a:endCxn id="7201" idx="0"/>
              </p:cNvCxnSpPr>
              <p:nvPr/>
            </p:nvCxnSpPr>
            <p:spPr bwMode="auto">
              <a:xfrm>
                <a:off x="876" y="1686"/>
                <a:ext cx="168" cy="500"/>
              </a:xfrm>
              <a:prstGeom prst="straightConnector1">
                <a:avLst/>
              </a:prstGeom>
              <a:noFill/>
              <a:ln w="19050">
                <a:solidFill>
                  <a:schemeClr val="accent2"/>
                </a:solidFill>
                <a:round/>
                <a:tailEnd type="triangle" w="med" len="med"/>
              </a:ln>
            </p:spPr>
          </p:cxnSp>
          <p:sp>
            <p:nvSpPr>
              <p:cNvPr id="7199" name="AutoShape 3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200" name="AutoShape 3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201" name="AutoShape 4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202" name="AutoShape 4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grpSp>
        <p:grpSp>
          <p:nvGrpSpPr>
            <p:cNvPr id="7184" name="Group 42"/>
            <p:cNvGrpSpPr/>
            <p:nvPr/>
          </p:nvGrpSpPr>
          <p:grpSpPr bwMode="auto">
            <a:xfrm>
              <a:off x="4512" y="3158"/>
              <a:ext cx="1248" cy="896"/>
              <a:chOff x="96" y="1296"/>
              <a:chExt cx="1488" cy="1104"/>
            </a:xfrm>
          </p:grpSpPr>
          <p:sp>
            <p:nvSpPr>
              <p:cNvPr id="7185" name="Oval 43"/>
              <p:cNvSpPr>
                <a:spLocks noChangeArrowheads="1"/>
              </p:cNvSpPr>
              <p:nvPr/>
            </p:nvSpPr>
            <p:spPr bwMode="auto">
              <a:xfrm>
                <a:off x="624" y="1296"/>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7186" name="AutoShape 44"/>
              <p:cNvCxnSpPr>
                <a:cxnSpLocks noChangeShapeType="1"/>
                <a:stCxn id="7185" idx="4"/>
                <a:endCxn id="7193" idx="0"/>
              </p:cNvCxnSpPr>
              <p:nvPr/>
            </p:nvCxnSpPr>
            <p:spPr bwMode="auto">
              <a:xfrm>
                <a:off x="876" y="1686"/>
                <a:ext cx="576" cy="500"/>
              </a:xfrm>
              <a:prstGeom prst="straightConnector1">
                <a:avLst/>
              </a:prstGeom>
              <a:noFill/>
              <a:ln w="19050">
                <a:solidFill>
                  <a:schemeClr val="accent2"/>
                </a:solidFill>
                <a:round/>
                <a:tailEnd type="triangle" w="med" len="med"/>
              </a:ln>
            </p:spPr>
          </p:cxnSp>
          <p:cxnSp>
            <p:nvCxnSpPr>
              <p:cNvPr id="7187" name="AutoShape 45"/>
              <p:cNvCxnSpPr>
                <a:cxnSpLocks noChangeShapeType="1"/>
                <a:stCxn id="7185" idx="4"/>
                <a:endCxn id="7190" idx="0"/>
              </p:cNvCxnSpPr>
              <p:nvPr/>
            </p:nvCxnSpPr>
            <p:spPr bwMode="auto">
              <a:xfrm flipH="1">
                <a:off x="228" y="1686"/>
                <a:ext cx="648" cy="500"/>
              </a:xfrm>
              <a:prstGeom prst="straightConnector1">
                <a:avLst/>
              </a:prstGeom>
              <a:noFill/>
              <a:ln w="19050">
                <a:solidFill>
                  <a:schemeClr val="accent2"/>
                </a:solidFill>
                <a:round/>
                <a:tailEnd type="triangle" w="med" len="med"/>
              </a:ln>
            </p:spPr>
          </p:cxnSp>
          <p:cxnSp>
            <p:nvCxnSpPr>
              <p:cNvPr id="7188" name="AutoShape 46"/>
              <p:cNvCxnSpPr>
                <a:cxnSpLocks noChangeShapeType="1"/>
                <a:stCxn id="7185" idx="4"/>
                <a:endCxn id="7191" idx="0"/>
              </p:cNvCxnSpPr>
              <p:nvPr/>
            </p:nvCxnSpPr>
            <p:spPr bwMode="auto">
              <a:xfrm flipH="1">
                <a:off x="636" y="1686"/>
                <a:ext cx="240" cy="500"/>
              </a:xfrm>
              <a:prstGeom prst="straightConnector1">
                <a:avLst/>
              </a:prstGeom>
              <a:noFill/>
              <a:ln w="19050">
                <a:solidFill>
                  <a:schemeClr val="accent2"/>
                </a:solidFill>
                <a:round/>
                <a:tailEnd type="triangle" w="med" len="med"/>
              </a:ln>
            </p:spPr>
          </p:cxnSp>
          <p:cxnSp>
            <p:nvCxnSpPr>
              <p:cNvPr id="7189" name="AutoShape 47"/>
              <p:cNvCxnSpPr>
                <a:cxnSpLocks noChangeShapeType="1"/>
                <a:stCxn id="7185" idx="4"/>
                <a:endCxn id="7192" idx="0"/>
              </p:cNvCxnSpPr>
              <p:nvPr/>
            </p:nvCxnSpPr>
            <p:spPr bwMode="auto">
              <a:xfrm>
                <a:off x="876" y="1686"/>
                <a:ext cx="168" cy="500"/>
              </a:xfrm>
              <a:prstGeom prst="straightConnector1">
                <a:avLst/>
              </a:prstGeom>
              <a:noFill/>
              <a:ln w="19050">
                <a:solidFill>
                  <a:schemeClr val="accent2"/>
                </a:solidFill>
                <a:round/>
                <a:tailEnd type="triangle" w="med" len="med"/>
              </a:ln>
            </p:spPr>
          </p:cxnSp>
          <p:sp>
            <p:nvSpPr>
              <p:cNvPr id="7190" name="AutoShape 4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191" name="AutoShape 4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192" name="AutoShape 5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7193" name="AutoShape 5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6" y="214290"/>
            <a:ext cx="6408738" cy="795338"/>
          </a:xfrm>
          <a:prstGeom prst="rect">
            <a:avLst/>
          </a:prstGeom>
          <a:noFill/>
          <a:ln w="9525">
            <a:noFill/>
            <a:miter lim="800000"/>
          </a:ln>
          <a:effectLst/>
        </p:spPr>
        <p:txBody>
          <a:bodyPr anchor="b"/>
          <a:lstStyle/>
          <a:p>
            <a:pPr>
              <a:spcBef>
                <a:spcPct val="0"/>
              </a:spcBef>
              <a:buClrTx/>
              <a:buSzTx/>
              <a:buNone/>
              <a:defRPr/>
            </a:pPr>
            <a:r>
              <a:rPr lang="en-US" altLang="zh-CN" sz="3800" dirty="0" smtClean="0">
                <a:solidFill>
                  <a:schemeClr val="tx2"/>
                </a:solidFill>
                <a:effectLst>
                  <a:outerShdw blurRad="38100" dist="38100" dir="2700000" algn="tl">
                    <a:srgbClr val="C0C0C0"/>
                  </a:outerShdw>
                </a:effectLst>
                <a:latin typeface="+mn-ea"/>
                <a:ea typeface="+mn-ea"/>
              </a:rPr>
              <a:t>LCS</a:t>
            </a:r>
            <a:r>
              <a:rPr lang="zh-CN" altLang="en-US" sz="3800" dirty="0">
                <a:solidFill>
                  <a:schemeClr val="tx2"/>
                </a:solidFill>
                <a:effectLst>
                  <a:outerShdw blurRad="38100" dist="38100" dir="2700000" algn="tl">
                    <a:srgbClr val="C0C0C0"/>
                  </a:outerShdw>
                </a:effectLst>
                <a:latin typeface="+mn-ea"/>
                <a:ea typeface="+mn-ea"/>
              </a:rPr>
              <a:t>的回溯构造最优解过程</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5" name="矩形 4"/>
          <p:cNvSpPr/>
          <p:nvPr/>
        </p:nvSpPr>
        <p:spPr>
          <a:xfrm>
            <a:off x="323528" y="1268760"/>
            <a:ext cx="8136904" cy="2246769"/>
          </a:xfrm>
          <a:prstGeom prst="rect">
            <a:avLst/>
          </a:prstGeom>
        </p:spPr>
        <p:txBody>
          <a:bodyPr wrap="square">
            <a:spAutoFit/>
          </a:bodyPr>
          <a:lstStyle/>
          <a:p>
            <a:pPr>
              <a:buNone/>
            </a:pPr>
            <a:r>
              <a:rPr lang="zh-CN" altLang="en-US" sz="2800" dirty="0" smtClean="0">
                <a:latin typeface="Times New Roman" panose="02020603050405020304" pitchFamily="18" charset="0"/>
                <a:cs typeface="Times New Roman" panose="02020603050405020304" pitchFamily="18" charset="0"/>
              </a:rPr>
              <a:t>没有单独考虑</a:t>
            </a:r>
            <a:r>
              <a:rPr lang="en-US" altLang="zh-CN" sz="2800" dirty="0" smtClean="0">
                <a:latin typeface="Times New Roman" panose="02020603050405020304" pitchFamily="18" charset="0"/>
                <a:cs typeface="Times New Roman" panose="02020603050405020304" pitchFamily="18" charset="0"/>
              </a:rPr>
              <a:t>c[i-1</a:t>
            </a:r>
            <a:r>
              <a:rPr lang="en-US" altLang="zh-CN" sz="2800" dirty="0">
                <a:latin typeface="Times New Roman" panose="02020603050405020304" pitchFamily="18" charset="0"/>
                <a:cs typeface="Times New Roman" panose="02020603050405020304" pitchFamily="18" charset="0"/>
              </a:rPr>
              <a:t>][j]==c[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][j-1]</a:t>
            </a:r>
            <a:r>
              <a:rPr lang="zh-CN" altLang="en-US" sz="2800" dirty="0">
                <a:latin typeface="Times New Roman" panose="02020603050405020304" pitchFamily="18" charset="0"/>
                <a:cs typeface="Times New Roman" panose="02020603050405020304" pitchFamily="18" charset="0"/>
              </a:rPr>
              <a:t>的</a:t>
            </a:r>
            <a:r>
              <a:rPr lang="zh-CN" altLang="en-US" sz="2800" dirty="0" smtClean="0">
                <a:latin typeface="Times New Roman" panose="02020603050405020304" pitchFamily="18" charset="0"/>
                <a:cs typeface="Times New Roman" panose="02020603050405020304" pitchFamily="18" charset="0"/>
              </a:rPr>
              <a:t>情况，</a:t>
            </a:r>
            <a:r>
              <a:rPr lang="zh-CN" altLang="en-US" sz="2800" dirty="0" smtClean="0"/>
              <a:t>对</a:t>
            </a:r>
            <a:r>
              <a:rPr lang="en-US" altLang="zh-CN" sz="2800" dirty="0"/>
              <a:t>b[</a:t>
            </a:r>
            <a:r>
              <a:rPr lang="en-US" altLang="zh-CN" sz="2800" dirty="0" err="1"/>
              <a:t>i</a:t>
            </a:r>
            <a:r>
              <a:rPr lang="en-US" altLang="zh-CN" sz="2800" dirty="0"/>
              <a:t>][j]</a:t>
            </a:r>
            <a:r>
              <a:rPr lang="zh-CN" altLang="en-US" sz="2800" dirty="0"/>
              <a:t>二维数组的</a:t>
            </a:r>
            <a:r>
              <a:rPr lang="zh-CN" altLang="en-US" sz="2800" dirty="0" smtClean="0"/>
              <a:t>取值添加</a:t>
            </a:r>
            <a:r>
              <a:rPr lang="zh-CN" altLang="en-US" sz="2800" dirty="0"/>
              <a:t>一种可能，等于</a:t>
            </a:r>
            <a:r>
              <a:rPr lang="en-US" altLang="zh-CN" sz="2800" dirty="0" smtClean="0"/>
              <a:t>4</a:t>
            </a:r>
            <a:r>
              <a:rPr lang="zh-CN" altLang="en-US" sz="2800" dirty="0" smtClean="0"/>
              <a:t>，来表示</a:t>
            </a:r>
            <a:r>
              <a:rPr lang="en-US" altLang="zh-CN" sz="2800" dirty="0">
                <a:latin typeface="Times New Roman" panose="02020603050405020304" pitchFamily="18" charset="0"/>
                <a:cs typeface="Times New Roman" panose="02020603050405020304" pitchFamily="18" charset="0"/>
              </a:rPr>
              <a:t>c[i-1][j]==c[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][j-1</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。这样</a:t>
            </a:r>
            <a:r>
              <a:rPr lang="zh-CN" altLang="en-US" sz="2800" dirty="0" smtClean="0"/>
              <a:t>通过路径回溯可以找出</a:t>
            </a:r>
            <a:r>
              <a:rPr lang="zh-CN" altLang="en-US" sz="2800" b="1" dirty="0" smtClean="0"/>
              <a:t>所有</a:t>
            </a:r>
            <a:r>
              <a:rPr lang="zh-CN" altLang="en-US" sz="2800" dirty="0" smtClean="0"/>
              <a:t>最长公共子序列。不做这项更改则只能找出一个最优解，不算错。</a:t>
            </a:r>
            <a:endParaRPr lang="en-US" altLang="zh-CN" sz="28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499992" y="3068960"/>
            <a:ext cx="3841947" cy="330217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506907" y="1134112"/>
            <a:ext cx="4929189" cy="4074928"/>
          </a:xfrm>
          <a:prstGeom prst="rect">
            <a:avLst/>
          </a:prstGeom>
          <a:noFill/>
          <a:ln w="9525">
            <a:noFill/>
            <a:miter lim="800000"/>
            <a:headEnd/>
            <a:tailEnd/>
          </a:ln>
          <a:effectLst/>
        </p:spPr>
      </p:pic>
      <p:sp>
        <p:nvSpPr>
          <p:cNvPr id="2" name="文本框 1"/>
          <p:cNvSpPr txBox="1"/>
          <p:nvPr/>
        </p:nvSpPr>
        <p:spPr>
          <a:xfrm>
            <a:off x="5318640" y="5144639"/>
            <a:ext cx="1984839" cy="553998"/>
          </a:xfrm>
          <a:prstGeom prst="rect">
            <a:avLst/>
          </a:prstGeom>
          <a:noFill/>
        </p:spPr>
        <p:txBody>
          <a:bodyPr wrap="none" rtlCol="0">
            <a:spAutoFit/>
          </a:bodyPr>
          <a:lstStyle/>
          <a:p>
            <a:r>
              <a:rPr lang="zh-CN" altLang="en-US" dirty="0" smtClean="0"/>
              <a:t>指</a:t>
            </a:r>
            <a:r>
              <a:rPr lang="en-US" altLang="zh-CN" dirty="0" smtClean="0"/>
              <a:t>c[</a:t>
            </a:r>
            <a:r>
              <a:rPr lang="en-US" altLang="zh-CN" dirty="0" err="1" smtClean="0"/>
              <a:t>i</a:t>
            </a:r>
            <a:r>
              <a:rPr lang="en-US" altLang="zh-CN" dirty="0" smtClean="0"/>
              <a:t>][j]=4</a:t>
            </a:r>
            <a:endParaRPr lang="zh-CN" altLang="en-US" dirty="0"/>
          </a:p>
        </p:txBody>
      </p:sp>
      <p:cxnSp>
        <p:nvCxnSpPr>
          <p:cNvPr id="6" name="直接箭头连接符 5"/>
          <p:cNvCxnSpPr/>
          <p:nvPr/>
        </p:nvCxnSpPr>
        <p:spPr bwMode="auto">
          <a:xfrm flipH="1" flipV="1">
            <a:off x="5076056" y="5013176"/>
            <a:ext cx="216024" cy="195864"/>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8" name="直接箭头连接符 7"/>
          <p:cNvCxnSpPr/>
          <p:nvPr/>
        </p:nvCxnSpPr>
        <p:spPr bwMode="auto">
          <a:xfrm flipH="1" flipV="1">
            <a:off x="4499992" y="4581128"/>
            <a:ext cx="576064" cy="432048"/>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10" name="直接箭头连接符 9"/>
          <p:cNvCxnSpPr/>
          <p:nvPr/>
        </p:nvCxnSpPr>
        <p:spPr bwMode="auto">
          <a:xfrm flipH="1" flipV="1">
            <a:off x="4427984" y="4221088"/>
            <a:ext cx="72008" cy="360040"/>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bwMode="auto">
          <a:xfrm flipH="1" flipV="1">
            <a:off x="3995936" y="3717032"/>
            <a:ext cx="432048" cy="432048"/>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p:nvPr/>
        </p:nvCxnSpPr>
        <p:spPr bwMode="auto">
          <a:xfrm flipH="1">
            <a:off x="3347864" y="3717032"/>
            <a:ext cx="576064" cy="0"/>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p:nvPr/>
        </p:nvCxnSpPr>
        <p:spPr bwMode="auto">
          <a:xfrm flipH="1" flipV="1">
            <a:off x="2771800" y="3284984"/>
            <a:ext cx="576064" cy="432048"/>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p:nvPr/>
        </p:nvCxnSpPr>
        <p:spPr bwMode="auto">
          <a:xfrm flipH="1" flipV="1">
            <a:off x="2123728" y="3212976"/>
            <a:ext cx="648072" cy="72008"/>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7E7CB31-EEE1-48D1-96BB-97B706B4F6DA}" type="slidenum">
              <a:rPr lang="en-US" altLang="zh-CN">
                <a:latin typeface="+mn-ea"/>
              </a:rPr>
              <a:t>52</a:t>
            </a:fld>
            <a:endParaRPr lang="en-US" altLang="zh-CN">
              <a:latin typeface="+mn-ea"/>
            </a:endParaRPr>
          </a:p>
        </p:txBody>
      </p:sp>
      <p:sp>
        <p:nvSpPr>
          <p:cNvPr id="304130" name="Rectangle 2"/>
          <p:cNvSpPr>
            <a:spLocks noChangeArrowheads="1"/>
          </p:cNvSpPr>
          <p:nvPr/>
        </p:nvSpPr>
        <p:spPr bwMode="auto">
          <a:xfrm>
            <a:off x="436563" y="115888"/>
            <a:ext cx="6408737" cy="7953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算法的改进</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47108" name="Text Box 3"/>
          <p:cNvSpPr txBox="1">
            <a:spLocks noChangeArrowheads="1"/>
          </p:cNvSpPr>
          <p:nvPr/>
        </p:nvSpPr>
        <p:spPr bwMode="auto">
          <a:xfrm>
            <a:off x="436563" y="938213"/>
            <a:ext cx="8516937" cy="4832350"/>
          </a:xfrm>
          <a:prstGeom prst="rect">
            <a:avLst/>
          </a:prstGeom>
          <a:solidFill>
            <a:srgbClr val="FFCC00"/>
          </a:solidFill>
          <a:ln w="6350">
            <a:noFill/>
            <a:miter lim="800000"/>
          </a:ln>
        </p:spPr>
        <p:txBody>
          <a:bodyPr>
            <a:spAutoFit/>
          </a:bodyPr>
          <a:lstStyle/>
          <a:p>
            <a:pPr>
              <a:spcBef>
                <a:spcPct val="0"/>
              </a:spcBef>
              <a:buClrTx/>
              <a:buSzTx/>
              <a:buFontTx/>
              <a:buChar char="•"/>
              <a:defRPr/>
            </a:pPr>
            <a:r>
              <a:rPr lang="zh-CN" altLang="en-US" sz="2800" dirty="0">
                <a:solidFill>
                  <a:schemeClr val="tx1"/>
                </a:solidFill>
                <a:latin typeface="Times New Roman" panose="02020603050405020304" pitchFamily="18" charset="0"/>
                <a:ea typeface="+mn-ea"/>
                <a:cs typeface="Times New Roman" panose="02020603050405020304" pitchFamily="18" charset="0"/>
              </a:rPr>
              <a:t>在算法</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lcsLength</a:t>
            </a:r>
            <a:r>
              <a:rPr lang="zh-CN" altLang="en-US" sz="2800" dirty="0">
                <a:solidFill>
                  <a:schemeClr val="tx1"/>
                </a:solidFill>
                <a:latin typeface="Times New Roman" panose="02020603050405020304" pitchFamily="18" charset="0"/>
                <a:ea typeface="+mn-ea"/>
                <a:cs typeface="Times New Roman" panose="02020603050405020304" pitchFamily="18" charset="0"/>
              </a:rPr>
              <a:t>和</a:t>
            </a:r>
            <a:r>
              <a:rPr lang="en-US" altLang="zh-CN" sz="2800" b="1" dirty="0" err="1">
                <a:solidFill>
                  <a:schemeClr val="tx1"/>
                </a:solidFill>
                <a:latin typeface="Times New Roman" panose="02020603050405020304" pitchFamily="18" charset="0"/>
                <a:ea typeface="+mn-ea"/>
                <a:cs typeface="Times New Roman" panose="02020603050405020304" pitchFamily="18" charset="0"/>
              </a:rPr>
              <a:t>lcs</a:t>
            </a:r>
            <a:r>
              <a:rPr lang="zh-CN" altLang="en-US" sz="2800" dirty="0">
                <a:solidFill>
                  <a:schemeClr val="tx1"/>
                </a:solidFill>
                <a:latin typeface="Times New Roman" panose="02020603050405020304" pitchFamily="18" charset="0"/>
                <a:ea typeface="+mn-ea"/>
                <a:cs typeface="Times New Roman" panose="02020603050405020304" pitchFamily="18" charset="0"/>
              </a:rPr>
              <a:t>中，可进一步将数组</a:t>
            </a:r>
            <a:r>
              <a:rPr lang="en-US" altLang="zh-CN" sz="2800" dirty="0">
                <a:solidFill>
                  <a:schemeClr val="tx1"/>
                </a:solidFill>
                <a:latin typeface="Times New Roman" panose="02020603050405020304" pitchFamily="18" charset="0"/>
                <a:ea typeface="+mn-ea"/>
                <a:cs typeface="Times New Roman" panose="02020603050405020304" pitchFamily="18" charset="0"/>
              </a:rPr>
              <a:t>b</a:t>
            </a:r>
            <a:r>
              <a:rPr lang="zh-CN" altLang="en-US" sz="2800" dirty="0">
                <a:solidFill>
                  <a:schemeClr val="tx1"/>
                </a:solidFill>
                <a:latin typeface="Times New Roman" panose="02020603050405020304" pitchFamily="18" charset="0"/>
                <a:ea typeface="+mn-ea"/>
                <a:cs typeface="Times New Roman" panose="02020603050405020304" pitchFamily="18" charset="0"/>
              </a:rPr>
              <a:t>省去。事实上，数组元素</a:t>
            </a:r>
            <a:r>
              <a:rPr lang="en-US" altLang="zh-CN" sz="2800" dirty="0">
                <a:solidFill>
                  <a:schemeClr val="tx1"/>
                </a:solidFill>
                <a:latin typeface="Times New Roman" panose="02020603050405020304" pitchFamily="18" charset="0"/>
                <a:ea typeface="+mn-ea"/>
                <a:cs typeface="Times New Roman" panose="02020603050405020304" pitchFamily="18" charset="0"/>
              </a:rPr>
              <a:t>c[i][j]</a:t>
            </a:r>
            <a:r>
              <a:rPr lang="zh-CN" altLang="en-US" sz="2800" dirty="0">
                <a:solidFill>
                  <a:schemeClr val="tx1"/>
                </a:solidFill>
                <a:latin typeface="Times New Roman" panose="02020603050405020304" pitchFamily="18" charset="0"/>
                <a:ea typeface="+mn-ea"/>
                <a:cs typeface="Times New Roman" panose="02020603050405020304" pitchFamily="18" charset="0"/>
              </a:rPr>
              <a:t>的值仅由</a:t>
            </a:r>
            <a:r>
              <a:rPr lang="en-US" altLang="zh-CN" sz="2800" dirty="0">
                <a:solidFill>
                  <a:schemeClr val="tx1"/>
                </a:solidFill>
                <a:latin typeface="Times New Roman" panose="02020603050405020304" pitchFamily="18" charset="0"/>
                <a:ea typeface="+mn-ea"/>
                <a:cs typeface="Times New Roman" panose="02020603050405020304" pitchFamily="18" charset="0"/>
              </a:rPr>
              <a:t>c[i-1][j-1]</a:t>
            </a:r>
            <a:r>
              <a:rPr lang="zh-CN" altLang="en-US"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solidFill>
                  <a:schemeClr val="tx1"/>
                </a:solidFill>
                <a:latin typeface="Times New Roman" panose="02020603050405020304" pitchFamily="18" charset="0"/>
                <a:ea typeface="+mn-ea"/>
                <a:cs typeface="Times New Roman" panose="02020603050405020304" pitchFamily="18" charset="0"/>
              </a:rPr>
              <a:t>c[i-1][j]</a:t>
            </a:r>
            <a:r>
              <a:rPr lang="zh-CN" altLang="en-US" sz="2800" dirty="0">
                <a:solidFill>
                  <a:schemeClr val="tx1"/>
                </a:solidFill>
                <a:latin typeface="Times New Roman" panose="02020603050405020304" pitchFamily="18" charset="0"/>
                <a:ea typeface="+mn-ea"/>
                <a:cs typeface="Times New Roman" panose="02020603050405020304" pitchFamily="18" charset="0"/>
              </a:rPr>
              <a:t>和</a:t>
            </a:r>
            <a:r>
              <a:rPr lang="en-US" altLang="zh-CN" sz="2800" dirty="0">
                <a:solidFill>
                  <a:schemeClr val="tx1"/>
                </a:solidFill>
                <a:latin typeface="Times New Roman" panose="02020603050405020304" pitchFamily="18" charset="0"/>
                <a:ea typeface="+mn-ea"/>
                <a:cs typeface="Times New Roman" panose="02020603050405020304" pitchFamily="18" charset="0"/>
              </a:rPr>
              <a:t>c[i][j-1]</a:t>
            </a:r>
            <a:r>
              <a:rPr lang="zh-CN" altLang="en-US" sz="2800" dirty="0">
                <a:solidFill>
                  <a:schemeClr val="tx1"/>
                </a:solidFill>
                <a:latin typeface="Times New Roman" panose="02020603050405020304" pitchFamily="18" charset="0"/>
                <a:ea typeface="+mn-ea"/>
                <a:cs typeface="Times New Roman" panose="02020603050405020304" pitchFamily="18" charset="0"/>
              </a:rPr>
              <a:t>这</a:t>
            </a:r>
            <a:r>
              <a:rPr lang="en-US" altLang="zh-CN" sz="2800" dirty="0">
                <a:solidFill>
                  <a:schemeClr val="tx1"/>
                </a:solidFill>
                <a:latin typeface="Times New Roman" panose="02020603050405020304" pitchFamily="18" charset="0"/>
                <a:ea typeface="+mn-ea"/>
                <a:cs typeface="Times New Roman" panose="02020603050405020304" pitchFamily="18" charset="0"/>
              </a:rPr>
              <a:t>3</a:t>
            </a:r>
            <a:r>
              <a:rPr lang="zh-CN" altLang="en-US" sz="2800" dirty="0">
                <a:solidFill>
                  <a:schemeClr val="tx1"/>
                </a:solidFill>
                <a:latin typeface="Times New Roman" panose="02020603050405020304" pitchFamily="18" charset="0"/>
                <a:ea typeface="+mn-ea"/>
                <a:cs typeface="Times New Roman" panose="02020603050405020304" pitchFamily="18" charset="0"/>
              </a:rPr>
              <a:t>个数组元素的值所确定。对于给定的数组元素</a:t>
            </a:r>
            <a:r>
              <a:rPr lang="en-US" altLang="zh-CN" sz="2800" dirty="0">
                <a:solidFill>
                  <a:schemeClr val="tx1"/>
                </a:solidFill>
                <a:latin typeface="Times New Roman" panose="02020603050405020304" pitchFamily="18" charset="0"/>
                <a:ea typeface="+mn-ea"/>
                <a:cs typeface="Times New Roman" panose="02020603050405020304" pitchFamily="18" charset="0"/>
              </a:rPr>
              <a:t>c[i][j]</a:t>
            </a:r>
            <a:r>
              <a:rPr lang="zh-CN" altLang="en-US" sz="2800" dirty="0">
                <a:solidFill>
                  <a:schemeClr val="tx1"/>
                </a:solidFill>
                <a:latin typeface="Times New Roman" panose="02020603050405020304" pitchFamily="18" charset="0"/>
                <a:ea typeface="+mn-ea"/>
                <a:cs typeface="Times New Roman" panose="02020603050405020304" pitchFamily="18" charset="0"/>
              </a:rPr>
              <a:t>，可以不借助于数组</a:t>
            </a:r>
            <a:r>
              <a:rPr lang="en-US" altLang="zh-CN" sz="2800" dirty="0">
                <a:solidFill>
                  <a:schemeClr val="tx1"/>
                </a:solidFill>
                <a:latin typeface="Times New Roman" panose="02020603050405020304" pitchFamily="18" charset="0"/>
                <a:ea typeface="+mn-ea"/>
                <a:cs typeface="Times New Roman" panose="02020603050405020304" pitchFamily="18" charset="0"/>
              </a:rPr>
              <a:t>b</a:t>
            </a:r>
            <a:r>
              <a:rPr lang="zh-CN" altLang="en-US" sz="2800" dirty="0">
                <a:solidFill>
                  <a:schemeClr val="tx1"/>
                </a:solidFill>
                <a:latin typeface="Times New Roman" panose="02020603050405020304" pitchFamily="18" charset="0"/>
                <a:ea typeface="+mn-ea"/>
                <a:cs typeface="Times New Roman" panose="02020603050405020304" pitchFamily="18" charset="0"/>
              </a:rPr>
              <a:t>而</a:t>
            </a:r>
            <a:r>
              <a:rPr lang="zh-CN" altLang="en-US" sz="2800">
                <a:solidFill>
                  <a:schemeClr val="tx1"/>
                </a:solidFill>
                <a:latin typeface="Times New Roman" panose="02020603050405020304" pitchFamily="18" charset="0"/>
                <a:ea typeface="+mn-ea"/>
                <a:cs typeface="Times New Roman" panose="02020603050405020304" pitchFamily="18" charset="0"/>
              </a:rPr>
              <a:t>仅</a:t>
            </a:r>
            <a:r>
              <a:rPr lang="zh-CN" altLang="en-US" sz="2800" smtClean="0">
                <a:solidFill>
                  <a:schemeClr val="tx1"/>
                </a:solidFill>
                <a:latin typeface="Times New Roman" panose="02020603050405020304" pitchFamily="18" charset="0"/>
                <a:ea typeface="+mn-ea"/>
                <a:cs typeface="Times New Roman" panose="02020603050405020304" pitchFamily="18" charset="0"/>
              </a:rPr>
              <a:t>借助于三个值的关系</a:t>
            </a:r>
            <a:r>
              <a:rPr lang="zh-CN" altLang="en-US" sz="2800">
                <a:solidFill>
                  <a:schemeClr val="tx1"/>
                </a:solidFill>
                <a:latin typeface="Times New Roman" panose="02020603050405020304" pitchFamily="18" charset="0"/>
                <a:cs typeface="Times New Roman" panose="02020603050405020304" pitchFamily="18" charset="0"/>
              </a:rPr>
              <a:t>在</a:t>
            </a:r>
            <a:r>
              <a:rPr lang="en-US" altLang="zh-CN" sz="2800">
                <a:solidFill>
                  <a:schemeClr val="tx1"/>
                </a:solidFill>
                <a:cs typeface="Times New Roman" panose="02020603050405020304" pitchFamily="18" charset="0"/>
              </a:rPr>
              <a:t>O(1)</a:t>
            </a:r>
            <a:r>
              <a:rPr lang="zh-CN" altLang="en-US" sz="2800">
                <a:solidFill>
                  <a:schemeClr val="tx1"/>
                </a:solidFill>
                <a:latin typeface="Times New Roman" panose="02020603050405020304" pitchFamily="18" charset="0"/>
                <a:cs typeface="Times New Roman" panose="02020603050405020304" pitchFamily="18" charset="0"/>
              </a:rPr>
              <a:t>时间内</a:t>
            </a:r>
            <a:r>
              <a:rPr lang="zh-CN" altLang="en-US" sz="2800" smtClean="0">
                <a:solidFill>
                  <a:schemeClr val="tx1"/>
                </a:solidFill>
                <a:latin typeface="Times New Roman" panose="02020603050405020304" pitchFamily="18" charset="0"/>
                <a:ea typeface="+mn-ea"/>
                <a:cs typeface="Times New Roman" panose="02020603050405020304" pitchFamily="18" charset="0"/>
              </a:rPr>
              <a:t>来确定</a:t>
            </a:r>
            <a:r>
              <a:rPr lang="en-US" altLang="zh-CN" sz="2800" dirty="0">
                <a:solidFill>
                  <a:schemeClr val="tx1"/>
                </a:solidFill>
                <a:latin typeface="Times New Roman" panose="02020603050405020304" pitchFamily="18" charset="0"/>
                <a:ea typeface="+mn-ea"/>
                <a:cs typeface="Times New Roman" panose="02020603050405020304" pitchFamily="18" charset="0"/>
              </a:rPr>
              <a:t>c[i][j]</a:t>
            </a:r>
            <a:r>
              <a:rPr lang="zh-CN" altLang="en-US" sz="2800" dirty="0">
                <a:solidFill>
                  <a:schemeClr val="tx1"/>
                </a:solidFill>
                <a:latin typeface="Times New Roman" panose="02020603050405020304" pitchFamily="18" charset="0"/>
                <a:ea typeface="+mn-ea"/>
                <a:cs typeface="Times New Roman" panose="02020603050405020304" pitchFamily="18" charset="0"/>
              </a:rPr>
              <a:t>的值是由</a:t>
            </a:r>
            <a:r>
              <a:rPr lang="en-US" altLang="zh-CN" sz="2800" dirty="0">
                <a:solidFill>
                  <a:schemeClr val="tx1"/>
                </a:solidFill>
                <a:latin typeface="Times New Roman" panose="02020603050405020304" pitchFamily="18" charset="0"/>
                <a:ea typeface="+mn-ea"/>
                <a:cs typeface="Times New Roman" panose="02020603050405020304" pitchFamily="18" charset="0"/>
              </a:rPr>
              <a:t>c[i-1][j-1]</a:t>
            </a:r>
            <a:r>
              <a:rPr lang="zh-CN" altLang="en-US"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dirty="0">
                <a:solidFill>
                  <a:schemeClr val="tx1"/>
                </a:solidFill>
                <a:latin typeface="Times New Roman" panose="02020603050405020304" pitchFamily="18" charset="0"/>
                <a:ea typeface="+mn-ea"/>
                <a:cs typeface="Times New Roman" panose="02020603050405020304" pitchFamily="18" charset="0"/>
              </a:rPr>
              <a:t>c[i-1][j]</a:t>
            </a:r>
            <a:r>
              <a:rPr lang="zh-CN" altLang="en-US" sz="2800" dirty="0">
                <a:solidFill>
                  <a:schemeClr val="tx1"/>
                </a:solidFill>
                <a:latin typeface="Times New Roman" panose="02020603050405020304" pitchFamily="18" charset="0"/>
                <a:ea typeface="+mn-ea"/>
                <a:cs typeface="Times New Roman" panose="02020603050405020304" pitchFamily="18" charset="0"/>
              </a:rPr>
              <a:t>和</a:t>
            </a:r>
            <a:r>
              <a:rPr lang="en-US" altLang="zh-CN" sz="2800" dirty="0">
                <a:solidFill>
                  <a:schemeClr val="tx1"/>
                </a:solidFill>
                <a:latin typeface="Times New Roman" panose="02020603050405020304" pitchFamily="18" charset="0"/>
                <a:ea typeface="+mn-ea"/>
                <a:cs typeface="Times New Roman" panose="02020603050405020304" pitchFamily="18" charset="0"/>
              </a:rPr>
              <a:t>c[i][j-1]</a:t>
            </a:r>
            <a:r>
              <a:rPr lang="zh-CN" altLang="en-US" sz="2800" dirty="0">
                <a:solidFill>
                  <a:schemeClr val="tx1"/>
                </a:solidFill>
                <a:latin typeface="Times New Roman" panose="02020603050405020304" pitchFamily="18" charset="0"/>
                <a:ea typeface="+mn-ea"/>
                <a:cs typeface="Times New Roman" panose="02020603050405020304" pitchFamily="18" charset="0"/>
              </a:rPr>
              <a:t>中哪一个值所确定的。</a:t>
            </a:r>
          </a:p>
          <a:p>
            <a:pPr>
              <a:spcBef>
                <a:spcPct val="0"/>
              </a:spcBef>
              <a:buClrTx/>
              <a:buSzTx/>
              <a:buFontTx/>
              <a:buChar char="•"/>
              <a:defRPr/>
            </a:pPr>
            <a:r>
              <a:rPr lang="zh-CN" altLang="en-US" sz="2800" b="1" dirty="0">
                <a:solidFill>
                  <a:schemeClr val="tx1"/>
                </a:solidFill>
                <a:latin typeface="Times New Roman" panose="02020603050405020304" pitchFamily="18" charset="0"/>
                <a:ea typeface="+mn-ea"/>
                <a:cs typeface="Times New Roman" panose="02020603050405020304" pitchFamily="18" charset="0"/>
              </a:rPr>
              <a:t>如果只需要计算最长公共子序列的长度</a:t>
            </a:r>
            <a:r>
              <a:rPr lang="zh-CN" altLang="en-US" sz="2800" dirty="0">
                <a:solidFill>
                  <a:schemeClr val="tx1"/>
                </a:solidFill>
                <a:latin typeface="Times New Roman" panose="02020603050405020304" pitchFamily="18" charset="0"/>
                <a:ea typeface="+mn-ea"/>
                <a:cs typeface="Times New Roman" panose="02020603050405020304" pitchFamily="18" charset="0"/>
              </a:rPr>
              <a:t>，则算法的空间需求可大大减少。事实上，在计算</a:t>
            </a:r>
            <a:r>
              <a:rPr lang="en-US" altLang="zh-CN" sz="2800" dirty="0">
                <a:solidFill>
                  <a:schemeClr val="tx1"/>
                </a:solidFill>
                <a:latin typeface="Times New Roman" panose="02020603050405020304" pitchFamily="18" charset="0"/>
                <a:ea typeface="+mn-ea"/>
                <a:cs typeface="Times New Roman" panose="02020603050405020304" pitchFamily="18" charset="0"/>
              </a:rPr>
              <a:t>c[i][j]</a:t>
            </a:r>
            <a:r>
              <a:rPr lang="zh-CN" altLang="en-US" sz="2800" dirty="0">
                <a:solidFill>
                  <a:schemeClr val="tx1"/>
                </a:solidFill>
                <a:latin typeface="Times New Roman" panose="02020603050405020304" pitchFamily="18" charset="0"/>
                <a:ea typeface="+mn-ea"/>
                <a:cs typeface="Times New Roman" panose="02020603050405020304" pitchFamily="18" charset="0"/>
              </a:rPr>
              <a:t>时，只用到数组</a:t>
            </a:r>
            <a:r>
              <a:rPr lang="en-US" altLang="zh-CN" sz="2800" dirty="0">
                <a:solidFill>
                  <a:schemeClr val="tx1"/>
                </a:solidFill>
                <a:latin typeface="Times New Roman" panose="02020603050405020304" pitchFamily="18" charset="0"/>
                <a:ea typeface="+mn-ea"/>
                <a:cs typeface="Times New Roman" panose="02020603050405020304" pitchFamily="18" charset="0"/>
              </a:rPr>
              <a:t>c</a:t>
            </a:r>
            <a:r>
              <a:rPr lang="zh-CN" altLang="en-US" sz="2800" dirty="0">
                <a:solidFill>
                  <a:schemeClr val="tx1"/>
                </a:solidFill>
                <a:latin typeface="Times New Roman" panose="02020603050405020304" pitchFamily="18" charset="0"/>
                <a:ea typeface="+mn-ea"/>
                <a:cs typeface="Times New Roman" panose="02020603050405020304" pitchFamily="18" charset="0"/>
              </a:rPr>
              <a:t>的第</a:t>
            </a:r>
            <a:r>
              <a:rPr lang="en-US" altLang="zh-CN" sz="2800" dirty="0">
                <a:solidFill>
                  <a:schemeClr val="tx1"/>
                </a:solidFill>
                <a:latin typeface="Times New Roman" panose="02020603050405020304" pitchFamily="18" charset="0"/>
                <a:ea typeface="+mn-ea"/>
                <a:cs typeface="Times New Roman" panose="02020603050405020304" pitchFamily="18" charset="0"/>
              </a:rPr>
              <a:t>i</a:t>
            </a:r>
            <a:r>
              <a:rPr lang="zh-CN" altLang="en-US" sz="2800" dirty="0">
                <a:solidFill>
                  <a:schemeClr val="tx1"/>
                </a:solidFill>
                <a:latin typeface="Times New Roman" panose="02020603050405020304" pitchFamily="18" charset="0"/>
                <a:ea typeface="+mn-ea"/>
                <a:cs typeface="Times New Roman" panose="02020603050405020304" pitchFamily="18" charset="0"/>
              </a:rPr>
              <a:t>行和第</a:t>
            </a:r>
            <a:r>
              <a:rPr lang="en-US" altLang="zh-CN" sz="2800">
                <a:solidFill>
                  <a:schemeClr val="tx1"/>
                </a:solidFill>
                <a:latin typeface="Times New Roman" panose="02020603050405020304" pitchFamily="18" charset="0"/>
                <a:ea typeface="+mn-ea"/>
                <a:cs typeface="Times New Roman" panose="02020603050405020304" pitchFamily="18" charset="0"/>
              </a:rPr>
              <a:t>i-1</a:t>
            </a:r>
            <a:r>
              <a:rPr lang="zh-CN" altLang="en-US" sz="2800" smtClean="0">
                <a:solidFill>
                  <a:schemeClr val="tx1"/>
                </a:solidFill>
                <a:latin typeface="Times New Roman" panose="02020603050405020304" pitchFamily="18" charset="0"/>
                <a:ea typeface="+mn-ea"/>
                <a:cs typeface="Times New Roman" panose="02020603050405020304" pitchFamily="18" charset="0"/>
              </a:rPr>
              <a:t>行（或第</a:t>
            </a:r>
            <a:r>
              <a:rPr lang="en-US" altLang="zh-CN" sz="2800" smtClean="0">
                <a:solidFill>
                  <a:schemeClr val="tx1"/>
                </a:solidFill>
                <a:latin typeface="Times New Roman" panose="02020603050405020304" pitchFamily="18" charset="0"/>
                <a:ea typeface="+mn-ea"/>
                <a:cs typeface="Times New Roman" panose="02020603050405020304" pitchFamily="18" charset="0"/>
              </a:rPr>
              <a:t>j-1</a:t>
            </a:r>
            <a:r>
              <a:rPr lang="zh-CN" altLang="en-US" sz="2800" smtClean="0">
                <a:solidFill>
                  <a:schemeClr val="tx1"/>
                </a:solidFill>
                <a:latin typeface="Times New Roman" panose="02020603050405020304" pitchFamily="18" charset="0"/>
                <a:ea typeface="+mn-ea"/>
                <a:cs typeface="Times New Roman" panose="02020603050405020304" pitchFamily="18" charset="0"/>
              </a:rPr>
              <a:t>列和第</a:t>
            </a:r>
            <a:r>
              <a:rPr lang="en-US" altLang="zh-CN" sz="2800" smtClean="0">
                <a:solidFill>
                  <a:schemeClr val="tx1"/>
                </a:solidFill>
                <a:latin typeface="Times New Roman" panose="02020603050405020304" pitchFamily="18" charset="0"/>
                <a:ea typeface="+mn-ea"/>
                <a:cs typeface="Times New Roman" panose="02020603050405020304" pitchFamily="18" charset="0"/>
              </a:rPr>
              <a:t>j</a:t>
            </a:r>
            <a:r>
              <a:rPr lang="zh-CN" altLang="en-US" sz="2800" smtClean="0">
                <a:solidFill>
                  <a:schemeClr val="tx1"/>
                </a:solidFill>
                <a:latin typeface="Times New Roman" panose="02020603050405020304" pitchFamily="18" charset="0"/>
                <a:ea typeface="+mn-ea"/>
                <a:cs typeface="Times New Roman" panose="02020603050405020304" pitchFamily="18" charset="0"/>
              </a:rPr>
              <a:t>列）。</a:t>
            </a:r>
            <a:r>
              <a:rPr lang="zh-CN" altLang="en-US" sz="2800" dirty="0">
                <a:solidFill>
                  <a:schemeClr val="tx1"/>
                </a:solidFill>
                <a:latin typeface="Times New Roman" panose="02020603050405020304" pitchFamily="18" charset="0"/>
                <a:ea typeface="+mn-ea"/>
                <a:cs typeface="Times New Roman" panose="02020603050405020304" pitchFamily="18" charset="0"/>
              </a:rPr>
              <a:t>因此，用</a:t>
            </a:r>
            <a:r>
              <a:rPr lang="en-US" altLang="zh-CN" sz="2800" dirty="0">
                <a:solidFill>
                  <a:schemeClr val="tx1"/>
                </a:solidFill>
                <a:latin typeface="Times New Roman" panose="02020603050405020304" pitchFamily="18" charset="0"/>
                <a:ea typeface="+mn-ea"/>
                <a:cs typeface="Times New Roman" panose="02020603050405020304" pitchFamily="18" charset="0"/>
              </a:rPr>
              <a:t>2</a:t>
            </a:r>
            <a:r>
              <a:rPr lang="zh-CN" altLang="en-US" sz="2800" dirty="0">
                <a:solidFill>
                  <a:schemeClr val="tx1"/>
                </a:solidFill>
                <a:latin typeface="Times New Roman" panose="02020603050405020304" pitchFamily="18" charset="0"/>
                <a:ea typeface="+mn-ea"/>
                <a:cs typeface="Times New Roman" panose="02020603050405020304" pitchFamily="18" charset="0"/>
              </a:rPr>
              <a:t>行的数组空间就可以计算出最长公共子序列的长度。进一步的分析还可将空间需求减至</a:t>
            </a:r>
            <a:r>
              <a:rPr lang="en-US" altLang="zh-CN" sz="2800" dirty="0">
                <a:solidFill>
                  <a:schemeClr val="tx1"/>
                </a:solidFill>
                <a:latin typeface="Times New Roman" panose="02020603050405020304" pitchFamily="18" charset="0"/>
                <a:ea typeface="+mn-ea"/>
                <a:cs typeface="Times New Roman" panose="02020603050405020304" pitchFamily="18" charset="0"/>
              </a:rPr>
              <a:t>O(min(</a:t>
            </a:r>
            <a:r>
              <a:rPr lang="en-US" altLang="zh-CN" sz="2800" dirty="0" err="1">
                <a:solidFill>
                  <a:schemeClr val="tx1"/>
                </a:solidFill>
                <a:latin typeface="Times New Roman" panose="02020603050405020304" pitchFamily="18" charset="0"/>
                <a:ea typeface="+mn-ea"/>
                <a:cs typeface="Times New Roman" panose="02020603050405020304" pitchFamily="18" charset="0"/>
              </a:rPr>
              <a:t>m,n</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7E7CB31-EEE1-48D1-96BB-97B706B4F6DA}" type="slidenum">
              <a:rPr lang="en-US" altLang="zh-CN">
                <a:latin typeface="+mn-ea"/>
              </a:rPr>
              <a:t>53</a:t>
            </a:fld>
            <a:endParaRPr lang="en-US" altLang="zh-CN">
              <a:latin typeface="+mn-ea"/>
            </a:endParaRPr>
          </a:p>
        </p:txBody>
      </p:sp>
      <p:sp>
        <p:nvSpPr>
          <p:cNvPr id="304130" name="Rectangle 2"/>
          <p:cNvSpPr>
            <a:spLocks noChangeArrowheads="1"/>
          </p:cNvSpPr>
          <p:nvPr/>
        </p:nvSpPr>
        <p:spPr bwMode="auto">
          <a:xfrm>
            <a:off x="436563" y="115888"/>
            <a:ext cx="6408737" cy="7953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算法的改进</a:t>
            </a:r>
            <a:endParaRPr lang="ja-JP" altLang="en-US" sz="3800" dirty="0">
              <a:solidFill>
                <a:schemeClr val="tx2"/>
              </a:solidFill>
              <a:effectLst>
                <a:outerShdw blurRad="38100" dist="38100" dir="2700000" algn="tl">
                  <a:srgbClr val="C0C0C0"/>
                </a:outerShdw>
              </a:effectLst>
              <a:latin typeface="+mn-ea"/>
              <a:ea typeface="+mn-ea"/>
            </a:endParaRPr>
          </a:p>
        </p:txBody>
      </p:sp>
      <p:graphicFrame>
        <p:nvGraphicFramePr>
          <p:cNvPr id="5" name="Object 11"/>
          <p:cNvGraphicFramePr>
            <a:graphicFrameLocks noChangeAspect="1"/>
          </p:cNvGraphicFramePr>
          <p:nvPr/>
        </p:nvGraphicFramePr>
        <p:xfrm>
          <a:off x="683568" y="1268760"/>
          <a:ext cx="4366648" cy="1928812"/>
        </p:xfrm>
        <a:graphic>
          <a:graphicData uri="http://schemas.openxmlformats.org/presentationml/2006/ole">
            <mc:AlternateContent xmlns:mc="http://schemas.openxmlformats.org/markup-compatibility/2006">
              <mc:Choice xmlns:v="urn:schemas-microsoft-com:vml" Requires="v">
                <p:oleObj spid="_x0000_s73811" name="Equation" r:id="rId4" imgW="2070100" imgH="914400" progId="Equation.DSMT4">
                  <p:embed/>
                </p:oleObj>
              </mc:Choice>
              <mc:Fallback>
                <p:oleObj name="Equation" r:id="rId4" imgW="2070100" imgH="9144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268760"/>
                        <a:ext cx="4366648" cy="19288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663892" y="911225"/>
            <a:ext cx="1079142" cy="400110"/>
          </a:xfrm>
          <a:prstGeom prst="rect">
            <a:avLst/>
          </a:prstGeom>
          <a:noFill/>
        </p:spPr>
        <p:txBody>
          <a:bodyPr wrap="none" rtlCol="0">
            <a:spAutoFit/>
          </a:bodyPr>
          <a:lstStyle/>
          <a:p>
            <a:r>
              <a:rPr lang="zh-CN" altLang="en-US" sz="2000" smtClean="0"/>
              <a:t>比如：</a:t>
            </a:r>
            <a:endParaRPr lang="zh-CN" altLang="en-US" sz="2000"/>
          </a:p>
        </p:txBody>
      </p:sp>
      <p:sp>
        <p:nvSpPr>
          <p:cNvPr id="3" name="文本框 2"/>
          <p:cNvSpPr txBox="1"/>
          <p:nvPr/>
        </p:nvSpPr>
        <p:spPr>
          <a:xfrm>
            <a:off x="663892" y="3377376"/>
            <a:ext cx="3278462" cy="400110"/>
          </a:xfrm>
          <a:prstGeom prst="rect">
            <a:avLst/>
          </a:prstGeom>
          <a:noFill/>
        </p:spPr>
        <p:txBody>
          <a:bodyPr wrap="none" rtlCol="0">
            <a:spAutoFit/>
          </a:bodyPr>
          <a:lstStyle/>
          <a:p>
            <a:r>
              <a:rPr lang="zh-CN" altLang="en-US" sz="2000" smtClean="0"/>
              <a:t>只准备</a:t>
            </a:r>
            <a:r>
              <a:rPr lang="en-US" altLang="zh-CN" sz="2000" smtClean="0"/>
              <a:t>(m+1)*2</a:t>
            </a:r>
            <a:r>
              <a:rPr lang="zh-CN" altLang="en-US" sz="2000" smtClean="0"/>
              <a:t>大小的空间</a:t>
            </a:r>
            <a:endParaRPr lang="zh-CN" altLang="en-US" sz="2000"/>
          </a:p>
        </p:txBody>
      </p:sp>
      <mc:AlternateContent xmlns:mc="http://schemas.openxmlformats.org/markup-compatibility/2006" xmlns:a14="http://schemas.microsoft.com/office/drawing/2010/main">
        <mc:Choice Requires="a14">
          <p:sp>
            <p:nvSpPr>
              <p:cNvPr id="8" name="文本框 7"/>
              <p:cNvSpPr txBox="1"/>
              <p:nvPr/>
            </p:nvSpPr>
            <p:spPr>
              <a:xfrm>
                <a:off x="1283934" y="4206806"/>
                <a:ext cx="91820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[1]</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[1]</m:t>
                                  </m:r>
                                </m:e>
                              </m:mr>
                            </m:m>
                          </m:e>
                        </m:mr>
                      </m:m>
                    </m:oMath>
                  </m:oMathPara>
                </a14:m>
                <a:endParaRPr lang="zh-CN" altLang="en-US" sz="2000"/>
              </a:p>
            </p:txBody>
          </p:sp>
        </mc:Choice>
        <mc:Fallback xmlns="">
          <p:sp>
            <p:nvSpPr>
              <p:cNvPr id="8" name="文本框 7"/>
              <p:cNvSpPr txBox="1">
                <a:spLocks noRot="1" noChangeAspect="1" noMove="1" noResize="1" noEditPoints="1" noAdjustHandles="1" noChangeArrowheads="1" noChangeShapeType="1" noTextEdit="1"/>
              </p:cNvSpPr>
              <p:nvPr/>
            </p:nvSpPr>
            <p:spPr>
              <a:xfrm>
                <a:off x="1283934" y="4206806"/>
                <a:ext cx="918200" cy="1088311"/>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24468" y="4177802"/>
                <a:ext cx="91820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[0]</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[0]</m:t>
                                  </m:r>
                                </m:e>
                              </m:mr>
                            </m:m>
                          </m:e>
                        </m:mr>
                      </m:m>
                    </m:oMath>
                  </m:oMathPara>
                </a14:m>
                <a:endParaRPr lang="zh-CN" altLang="en-US" sz="2000"/>
              </a:p>
            </p:txBody>
          </p:sp>
        </mc:Choice>
        <mc:Fallback xmlns="">
          <p:sp>
            <p:nvSpPr>
              <p:cNvPr id="12" name="文本框 11"/>
              <p:cNvSpPr txBox="1">
                <a:spLocks noRot="1" noChangeAspect="1" noMove="1" noResize="1" noEditPoints="1" noAdjustHandles="1" noChangeArrowheads="1" noChangeShapeType="1" noTextEdit="1"/>
              </p:cNvSpPr>
              <p:nvPr/>
            </p:nvSpPr>
            <p:spPr>
              <a:xfrm>
                <a:off x="224468" y="4177802"/>
                <a:ext cx="918200" cy="1088311"/>
              </a:xfrm>
              <a:prstGeom prst="rect">
                <a:avLst/>
              </a:prstGeom>
              <a:blipFill rotWithShape="1">
                <a:blip r:embed="rId7"/>
                <a:stretch>
                  <a:fillRect/>
                </a:stretch>
              </a:blipFill>
            </p:spPr>
            <p:txBody>
              <a:bodyPr/>
              <a:lstStyle/>
              <a:p>
                <a:r>
                  <a:rPr lang="zh-CN" altLang="en-US">
                    <a:noFill/>
                  </a:rPr>
                  <a:t> </a:t>
                </a:r>
                <a:endParaRPr lang="zh-CN" altLang="en-US">
                  <a:noFill/>
                </a:endParaRPr>
              </a:p>
            </p:txBody>
          </p:sp>
        </mc:Fallback>
      </mc:AlternateContent>
      <p:pic>
        <p:nvPicPr>
          <p:cNvPr id="9" name="图片 8"/>
          <p:cNvPicPr>
            <a:picLocks noChangeAspect="1"/>
          </p:cNvPicPr>
          <p:nvPr/>
        </p:nvPicPr>
        <p:blipFill>
          <a:blip r:embed="rId8"/>
          <a:stretch>
            <a:fillRect/>
          </a:stretch>
        </p:blipFill>
        <p:spPr>
          <a:xfrm>
            <a:off x="38132" y="4077072"/>
            <a:ext cx="186336" cy="1609731"/>
          </a:xfrm>
          <a:prstGeom prst="rect">
            <a:avLst/>
          </a:prstGeom>
        </p:spPr>
      </p:pic>
      <p:pic>
        <p:nvPicPr>
          <p:cNvPr id="10" name="图片 9"/>
          <p:cNvPicPr>
            <a:picLocks noChangeAspect="1"/>
          </p:cNvPicPr>
          <p:nvPr/>
        </p:nvPicPr>
        <p:blipFill>
          <a:blip r:embed="rId9"/>
          <a:stretch>
            <a:fillRect/>
          </a:stretch>
        </p:blipFill>
        <p:spPr>
          <a:xfrm>
            <a:off x="2202134" y="4076937"/>
            <a:ext cx="157117" cy="1555970"/>
          </a:xfrm>
          <a:prstGeom prst="rect">
            <a:avLst/>
          </a:prstGeom>
        </p:spPr>
      </p:pic>
      <p:cxnSp>
        <p:nvCxnSpPr>
          <p:cNvPr id="19" name="直接箭头连接符 18"/>
          <p:cNvCxnSpPr>
            <a:endCxn id="12" idx="2"/>
          </p:cNvCxnSpPr>
          <p:nvPr/>
        </p:nvCxnSpPr>
        <p:spPr bwMode="auto">
          <a:xfrm>
            <a:off x="663892" y="4293096"/>
            <a:ext cx="19676" cy="973017"/>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3" name="直接箭头连接符 22"/>
          <p:cNvCxnSpPr>
            <a:stCxn id="8" idx="0"/>
            <a:endCxn id="8" idx="2"/>
          </p:cNvCxnSpPr>
          <p:nvPr/>
        </p:nvCxnSpPr>
        <p:spPr bwMode="auto">
          <a:xfrm>
            <a:off x="1743034" y="4206806"/>
            <a:ext cx="0" cy="108831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33" name="直接箭头连接符 32"/>
          <p:cNvCxnSpPr>
            <a:stCxn id="10" idx="3"/>
            <a:endCxn id="17" idx="1"/>
          </p:cNvCxnSpPr>
          <p:nvPr/>
        </p:nvCxnSpPr>
        <p:spPr bwMode="auto">
          <a:xfrm flipV="1">
            <a:off x="2359251" y="4782236"/>
            <a:ext cx="931395" cy="72686"/>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p:nvPr/>
        </p:nvCxnSpPr>
        <p:spPr bwMode="auto">
          <a:xfrm>
            <a:off x="5457545" y="4705749"/>
            <a:ext cx="627709" cy="81313"/>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grpSp>
        <p:nvGrpSpPr>
          <p:cNvPr id="6" name="组合 5"/>
          <p:cNvGrpSpPr/>
          <p:nvPr/>
        </p:nvGrpSpPr>
        <p:grpSpPr>
          <a:xfrm>
            <a:off x="3290646" y="3977370"/>
            <a:ext cx="2171328" cy="1609731"/>
            <a:chOff x="3290646" y="3977370"/>
            <a:chExt cx="2171328" cy="1609731"/>
          </a:xfrm>
        </p:grpSpPr>
        <mc:AlternateContent xmlns:mc="http://schemas.openxmlformats.org/markup-compatibility/2006" xmlns:a14="http://schemas.microsoft.com/office/drawing/2010/main">
          <mc:Choice Requires="a14">
            <p:sp>
              <p:nvSpPr>
                <p:cNvPr id="11" name="文本框 10"/>
                <p:cNvSpPr txBox="1"/>
                <p:nvPr/>
              </p:nvSpPr>
              <p:spPr>
                <a:xfrm>
                  <a:off x="4384209" y="4149968"/>
                  <a:ext cx="91820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[2]</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[2]</m:t>
                                    </m:r>
                                  </m:e>
                                </m:mr>
                              </m:m>
                            </m:e>
                          </m:mr>
                        </m:m>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384209" y="4149968"/>
                  <a:ext cx="918200" cy="1088311"/>
                </a:xfrm>
                <a:prstGeom prst="rect">
                  <a:avLst/>
                </a:prstGeom>
                <a:blipFill rotWithShape="1">
                  <a:blip r:embed="rId10"/>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466009" y="4154759"/>
                  <a:ext cx="91820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[1]</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[1]</m:t>
                                    </m:r>
                                  </m:e>
                                </m:mr>
                              </m:m>
                            </m:e>
                          </m:mr>
                        </m:m>
                      </m:oMath>
                    </m:oMathPara>
                  </a14:m>
                  <a:endParaRPr lang="zh-CN" altLang="en-US" sz="2000"/>
                </a:p>
              </p:txBody>
            </p:sp>
          </mc:Choice>
          <mc:Fallback xmlns="">
            <p:sp>
              <p:nvSpPr>
                <p:cNvPr id="13" name="文本框 12"/>
                <p:cNvSpPr txBox="1">
                  <a:spLocks noRot="1" noChangeAspect="1" noMove="1" noResize="1" noEditPoints="1" noAdjustHandles="1" noChangeArrowheads="1" noChangeShapeType="1" noTextEdit="1"/>
                </p:cNvSpPr>
                <p:nvPr/>
              </p:nvSpPr>
              <p:spPr>
                <a:xfrm>
                  <a:off x="3466009" y="4154759"/>
                  <a:ext cx="918200" cy="1088311"/>
                </a:xfrm>
                <a:prstGeom prst="rect">
                  <a:avLst/>
                </a:prstGeom>
                <a:blipFill rotWithShape="1">
                  <a:blip r:embed="rId11"/>
                  <a:stretch>
                    <a:fillRect/>
                  </a:stretch>
                </a:blipFill>
              </p:spPr>
              <p:txBody>
                <a:bodyPr/>
                <a:lstStyle/>
                <a:p>
                  <a:r>
                    <a:rPr lang="zh-CN" altLang="en-US">
                      <a:noFill/>
                    </a:rPr>
                    <a:t> </a:t>
                  </a:r>
                  <a:endParaRPr lang="zh-CN" altLang="en-US">
                    <a:noFill/>
                  </a:endParaRPr>
                </a:p>
              </p:txBody>
            </p:sp>
          </mc:Fallback>
        </mc:AlternateContent>
        <p:pic>
          <p:nvPicPr>
            <p:cNvPr id="17" name="图片 16"/>
            <p:cNvPicPr>
              <a:picLocks noChangeAspect="1"/>
            </p:cNvPicPr>
            <p:nvPr/>
          </p:nvPicPr>
          <p:blipFill>
            <a:blip r:embed="rId8"/>
            <a:stretch>
              <a:fillRect/>
            </a:stretch>
          </p:blipFill>
          <p:spPr>
            <a:xfrm>
              <a:off x="3290646" y="3977370"/>
              <a:ext cx="186336" cy="1609731"/>
            </a:xfrm>
            <a:prstGeom prst="rect">
              <a:avLst/>
            </a:prstGeom>
          </p:spPr>
        </p:pic>
        <p:cxnSp>
          <p:nvCxnSpPr>
            <p:cNvPr id="25" name="直接箭头连接符 24"/>
            <p:cNvCxnSpPr>
              <a:stCxn id="13" idx="0"/>
              <a:endCxn id="13" idx="2"/>
            </p:cNvCxnSpPr>
            <p:nvPr/>
          </p:nvCxnSpPr>
          <p:spPr bwMode="auto">
            <a:xfrm>
              <a:off x="3925109" y="4154759"/>
              <a:ext cx="0" cy="108831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7" name="直接箭头连接符 26"/>
            <p:cNvCxnSpPr>
              <a:stCxn id="11" idx="0"/>
              <a:endCxn id="11" idx="2"/>
            </p:cNvCxnSpPr>
            <p:nvPr/>
          </p:nvCxnSpPr>
          <p:spPr bwMode="auto">
            <a:xfrm>
              <a:off x="4843309" y="4149968"/>
              <a:ext cx="0" cy="108831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30" name="图片 29"/>
            <p:cNvPicPr>
              <a:picLocks noChangeAspect="1"/>
            </p:cNvPicPr>
            <p:nvPr/>
          </p:nvPicPr>
          <p:blipFill>
            <a:blip r:embed="rId9"/>
            <a:stretch>
              <a:fillRect/>
            </a:stretch>
          </p:blipFill>
          <p:spPr>
            <a:xfrm>
              <a:off x="5304857" y="3977370"/>
              <a:ext cx="157117" cy="1555970"/>
            </a:xfrm>
            <a:prstGeom prst="rect">
              <a:avLst/>
            </a:prstGeom>
          </p:spPr>
        </p:pic>
      </p:grpSp>
      <p:grpSp>
        <p:nvGrpSpPr>
          <p:cNvPr id="7" name="组合 6"/>
          <p:cNvGrpSpPr/>
          <p:nvPr/>
        </p:nvGrpSpPr>
        <p:grpSpPr>
          <a:xfrm>
            <a:off x="5759624" y="4077072"/>
            <a:ext cx="3384376" cy="1584176"/>
            <a:chOff x="6098817" y="3968420"/>
            <a:chExt cx="2608272" cy="1623507"/>
          </a:xfrm>
        </p:grpSpPr>
        <mc:AlternateContent xmlns:mc="http://schemas.openxmlformats.org/markup-compatibility/2006" xmlns:a14="http://schemas.microsoft.com/office/drawing/2010/main">
          <mc:Choice Requires="a14">
            <p:sp>
              <p:nvSpPr>
                <p:cNvPr id="14" name="文本框 13"/>
                <p:cNvSpPr txBox="1"/>
                <p:nvPr/>
              </p:nvSpPr>
              <p:spPr>
                <a:xfrm>
                  <a:off x="6271590" y="4161594"/>
                  <a:ext cx="1376402"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mr>
                              </m:m>
                            </m:e>
                          </m:mr>
                        </m:m>
                      </m:oMath>
                    </m:oMathPara>
                  </a14:m>
                  <a:endParaRPr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6271590" y="4161594"/>
                  <a:ext cx="1376402" cy="1088311"/>
                </a:xfrm>
                <a:prstGeom prst="rect">
                  <a:avLst/>
                </a:prstGeom>
                <a:blipFill rotWithShape="1">
                  <a:blip r:embed="rId1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7689803" y="4149968"/>
                  <a:ext cx="927370" cy="108831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m:rPr>
                                  <m:sty m:val="p"/>
                                  <m:brk m:alnAt="7"/>
                                </m:rPr>
                                <a:rPr lang="en-US" altLang="zh-CN" sz="2000" i="1">
                                  <a:latin typeface="Cambria Math" panose="02040503050406030204" pitchFamily="18" charset="0"/>
                                </a:rPr>
                                <m:t>c</m:t>
                              </m:r>
                              <m:d>
                                <m:dPr>
                                  <m:begChr m:val="["/>
                                  <m:endChr m:val="]"/>
                                  <m:ctrlPr>
                                    <a:rPr lang="en-US" altLang="zh-CN" sz="2000" b="0" i="1" smtClean="0">
                                      <a:latin typeface="Cambria Math" panose="02040503050406030204" pitchFamily="18" charset="0"/>
                                    </a:rPr>
                                  </m:ctrlPr>
                                </m:dPr>
                                <m:e>
                                  <m:r>
                                    <m:rPr>
                                      <m:brk m:alnAt="7"/>
                                    </m:rPr>
                                    <a:rPr lang="en-US" altLang="zh-CN" sz="2000" b="0" i="1" smtClean="0">
                                      <a:latin typeface="Cambria Math" panose="02040503050406030204" pitchFamily="18" charset="0"/>
                                    </a:rPr>
                                    <m:t>0</m:t>
                                  </m:r>
                                </m:e>
                              </m:d>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e>
                          </m:mr>
                          <m:m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e>
                                </m:mr>
                              </m:m>
                            </m:e>
                          </m:mr>
                        </m:m>
                      </m:oMath>
                    </m:oMathPara>
                  </a14:m>
                  <a:endParaRPr lang="zh-CN" altLang="en-US" sz="2000"/>
                </a:p>
              </p:txBody>
            </p:sp>
          </mc:Choice>
          <mc:Fallback xmlns="">
            <p:sp>
              <p:nvSpPr>
                <p:cNvPr id="15" name="文本框 14"/>
                <p:cNvSpPr txBox="1">
                  <a:spLocks noRot="1" noChangeAspect="1" noMove="1" noResize="1" noEditPoints="1" noAdjustHandles="1" noChangeArrowheads="1" noChangeShapeType="1" noTextEdit="1"/>
                </p:cNvSpPr>
                <p:nvPr/>
              </p:nvSpPr>
              <p:spPr>
                <a:xfrm>
                  <a:off x="7689803" y="4149968"/>
                  <a:ext cx="927370" cy="1088311"/>
                </a:xfrm>
                <a:prstGeom prst="rect">
                  <a:avLst/>
                </a:prstGeom>
                <a:blipFill rotWithShape="1">
                  <a:blip r:embed="rId13"/>
                  <a:stretch>
                    <a:fillRect/>
                  </a:stretch>
                </a:blipFill>
              </p:spPr>
              <p:txBody>
                <a:bodyPr/>
                <a:lstStyle/>
                <a:p>
                  <a:r>
                    <a:rPr lang="zh-CN" altLang="en-US">
                      <a:noFill/>
                    </a:rPr>
                    <a:t> </a:t>
                  </a:r>
                  <a:endParaRPr lang="zh-CN" altLang="en-US">
                    <a:noFill/>
                  </a:endParaRPr>
                </a:p>
              </p:txBody>
            </p:sp>
          </mc:Fallback>
        </mc:AlternateContent>
        <p:cxnSp>
          <p:nvCxnSpPr>
            <p:cNvPr id="29" name="直接箭头连接符 28"/>
            <p:cNvCxnSpPr>
              <a:stCxn id="14" idx="0"/>
              <a:endCxn id="14" idx="2"/>
            </p:cNvCxnSpPr>
            <p:nvPr/>
          </p:nvCxnSpPr>
          <p:spPr bwMode="auto">
            <a:xfrm>
              <a:off x="6959791" y="4161594"/>
              <a:ext cx="0" cy="108831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31" name="直接箭头连接符 30"/>
            <p:cNvCxnSpPr>
              <a:stCxn id="15" idx="0"/>
              <a:endCxn id="15" idx="2"/>
            </p:cNvCxnSpPr>
            <p:nvPr/>
          </p:nvCxnSpPr>
          <p:spPr bwMode="auto">
            <a:xfrm>
              <a:off x="8153488" y="4149968"/>
              <a:ext cx="0" cy="108831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32" name="图片 31"/>
            <p:cNvPicPr>
              <a:picLocks noChangeAspect="1"/>
            </p:cNvPicPr>
            <p:nvPr/>
          </p:nvPicPr>
          <p:blipFill>
            <a:blip r:embed="rId14"/>
            <a:stretch>
              <a:fillRect/>
            </a:stretch>
          </p:blipFill>
          <p:spPr>
            <a:xfrm>
              <a:off x="6098817" y="3982196"/>
              <a:ext cx="186336" cy="1609731"/>
            </a:xfrm>
            <a:prstGeom prst="rect">
              <a:avLst/>
            </a:prstGeom>
          </p:spPr>
        </p:pic>
        <p:pic>
          <p:nvPicPr>
            <p:cNvPr id="34" name="图片 33"/>
            <p:cNvPicPr>
              <a:picLocks noChangeAspect="1"/>
            </p:cNvPicPr>
            <p:nvPr/>
          </p:nvPicPr>
          <p:blipFill>
            <a:blip r:embed="rId9"/>
            <a:stretch>
              <a:fillRect/>
            </a:stretch>
          </p:blipFill>
          <p:spPr>
            <a:xfrm>
              <a:off x="8549972" y="3968420"/>
              <a:ext cx="157117" cy="155597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54</a:t>
            </a:fld>
            <a:endParaRPr lang="en-US" altLang="zh-CN"/>
          </a:p>
        </p:txBody>
      </p:sp>
      <p:sp>
        <p:nvSpPr>
          <p:cNvPr id="3" name="Rectangle 2"/>
          <p:cNvSpPr>
            <a:spLocks noChangeArrowheads="1"/>
          </p:cNvSpPr>
          <p:nvPr/>
        </p:nvSpPr>
        <p:spPr bwMode="auto">
          <a:xfrm>
            <a:off x="467544" y="260648"/>
            <a:ext cx="6408737" cy="795337"/>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3.4 </a:t>
            </a:r>
            <a:r>
              <a:rPr lang="zh-CN" altLang="en-US"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最大子段和</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39552" y="1483894"/>
            <a:ext cx="6843577" cy="4287110"/>
          </a:xfrm>
          <a:prstGeom prst="rect">
            <a:avLst/>
          </a:prstGeom>
        </p:spPr>
      </p:pic>
    </p:spTree>
    <p:extLst>
      <p:ext uri="{BB962C8B-B14F-4D97-AF65-F5344CB8AC3E}">
        <p14:creationId xmlns:p14="http://schemas.microsoft.com/office/powerpoint/2010/main" val="37955075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55</a:t>
            </a:fld>
            <a:endParaRPr lang="en-US" altLang="zh-CN"/>
          </a:p>
        </p:txBody>
      </p:sp>
      <p:pic>
        <p:nvPicPr>
          <p:cNvPr id="3" name="图片 2"/>
          <p:cNvPicPr>
            <a:picLocks noChangeAspect="1"/>
          </p:cNvPicPr>
          <p:nvPr/>
        </p:nvPicPr>
        <p:blipFill>
          <a:blip r:embed="rId2"/>
          <a:stretch>
            <a:fillRect/>
          </a:stretch>
        </p:blipFill>
        <p:spPr>
          <a:xfrm>
            <a:off x="899592" y="692696"/>
            <a:ext cx="7200800" cy="4806878"/>
          </a:xfrm>
          <a:prstGeom prst="rect">
            <a:avLst/>
          </a:prstGeom>
        </p:spPr>
      </p:pic>
    </p:spTree>
    <p:extLst>
      <p:ext uri="{BB962C8B-B14F-4D97-AF65-F5344CB8AC3E}">
        <p14:creationId xmlns:p14="http://schemas.microsoft.com/office/powerpoint/2010/main" val="21531194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56</a:t>
            </a:fld>
            <a:endParaRPr lang="en-US" altLang="zh-CN"/>
          </a:p>
        </p:txBody>
      </p:sp>
      <p:pic>
        <p:nvPicPr>
          <p:cNvPr id="3" name="图片 2"/>
          <p:cNvPicPr>
            <a:picLocks noChangeAspect="1"/>
          </p:cNvPicPr>
          <p:nvPr/>
        </p:nvPicPr>
        <p:blipFill>
          <a:blip r:embed="rId2"/>
          <a:stretch>
            <a:fillRect/>
          </a:stretch>
        </p:blipFill>
        <p:spPr>
          <a:xfrm>
            <a:off x="683568" y="548680"/>
            <a:ext cx="6144477" cy="5176994"/>
          </a:xfrm>
          <a:prstGeom prst="rect">
            <a:avLst/>
          </a:prstGeom>
        </p:spPr>
      </p:pic>
    </p:spTree>
    <p:extLst>
      <p:ext uri="{BB962C8B-B14F-4D97-AF65-F5344CB8AC3E}">
        <p14:creationId xmlns:p14="http://schemas.microsoft.com/office/powerpoint/2010/main" val="33627183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57</a:t>
            </a:fld>
            <a:endParaRPr lang="en-US" altLang="zh-CN"/>
          </a:p>
        </p:txBody>
      </p:sp>
      <p:pic>
        <p:nvPicPr>
          <p:cNvPr id="3" name="图片 2"/>
          <p:cNvPicPr>
            <a:picLocks noChangeAspect="1"/>
          </p:cNvPicPr>
          <p:nvPr/>
        </p:nvPicPr>
        <p:blipFill>
          <a:blip r:embed="rId2"/>
          <a:stretch>
            <a:fillRect/>
          </a:stretch>
        </p:blipFill>
        <p:spPr>
          <a:xfrm>
            <a:off x="395536" y="620688"/>
            <a:ext cx="7582781" cy="526414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1750680" y="3000600"/>
              <a:ext cx="2129400" cy="1753560"/>
            </p14:xfrm>
          </p:contentPart>
        </mc:Choice>
        <mc:Fallback xmlns="">
          <p:pic>
            <p:nvPicPr>
              <p:cNvPr id="4" name="墨迹 3"/>
              <p:cNvPicPr/>
              <p:nvPr/>
            </p:nvPicPr>
            <p:blipFill>
              <a:blip r:embed="rId4"/>
              <a:stretch>
                <a:fillRect/>
              </a:stretch>
            </p:blipFill>
            <p:spPr>
              <a:xfrm>
                <a:off x="1746360" y="2995200"/>
                <a:ext cx="2136240" cy="1764360"/>
              </a:xfrm>
              <a:prstGeom prst="rect">
                <a:avLst/>
              </a:prstGeom>
            </p:spPr>
          </p:pic>
        </mc:Fallback>
      </mc:AlternateContent>
    </p:spTree>
    <p:extLst>
      <p:ext uri="{BB962C8B-B14F-4D97-AF65-F5344CB8AC3E}">
        <p14:creationId xmlns:p14="http://schemas.microsoft.com/office/powerpoint/2010/main" val="24139070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58</a:t>
            </a:fld>
            <a:endParaRPr lang="en-US" altLang="zh-CN"/>
          </a:p>
        </p:txBody>
      </p:sp>
      <p:pic>
        <p:nvPicPr>
          <p:cNvPr id="3" name="图片 2"/>
          <p:cNvPicPr>
            <a:picLocks noChangeAspect="1"/>
          </p:cNvPicPr>
          <p:nvPr/>
        </p:nvPicPr>
        <p:blipFill>
          <a:blip r:embed="rId2"/>
          <a:stretch>
            <a:fillRect/>
          </a:stretch>
        </p:blipFill>
        <p:spPr>
          <a:xfrm>
            <a:off x="827583" y="1196752"/>
            <a:ext cx="5737845" cy="4320480"/>
          </a:xfrm>
          <a:prstGeom prst="rect">
            <a:avLst/>
          </a:prstGeom>
        </p:spPr>
      </p:pic>
      <p:sp>
        <p:nvSpPr>
          <p:cNvPr id="4" name="Rectangle 2"/>
          <p:cNvSpPr>
            <a:spLocks noChangeArrowheads="1"/>
          </p:cNvSpPr>
          <p:nvPr/>
        </p:nvSpPr>
        <p:spPr bwMode="auto">
          <a:xfrm>
            <a:off x="436563" y="115888"/>
            <a:ext cx="6408737" cy="795337"/>
          </a:xfrm>
          <a:prstGeom prst="rect">
            <a:avLst/>
          </a:prstGeom>
          <a:noFill/>
          <a:ln w="9525">
            <a:noFill/>
            <a:miter lim="800000"/>
          </a:ln>
          <a:effectLst/>
        </p:spPr>
        <p:txBody>
          <a:bodyPr anchor="b"/>
          <a:lstStyle/>
          <a:p>
            <a:pPr>
              <a:spcBef>
                <a:spcPct val="0"/>
              </a:spcBef>
              <a:buClrTx/>
              <a:buSzTx/>
              <a:buFontTx/>
              <a:buNone/>
              <a:defRPr/>
            </a:pPr>
            <a:r>
              <a:rPr lang="zh-CN" altLang="en-US" sz="3800" dirty="0" smtClean="0">
                <a:solidFill>
                  <a:schemeClr val="tx2"/>
                </a:solidFill>
                <a:effectLst>
                  <a:outerShdw blurRad="38100" dist="38100" dir="2700000" algn="tl">
                    <a:srgbClr val="C0C0C0"/>
                  </a:outerShdw>
                </a:effectLst>
                <a:latin typeface="+mn-ea"/>
                <a:ea typeface="+mn-ea"/>
              </a:rPr>
              <a:t>时间复杂度</a:t>
            </a:r>
            <a:endParaRPr lang="ja-JP" altLang="en-US" sz="3800" dirty="0">
              <a:solidFill>
                <a:schemeClr val="tx2"/>
              </a:solidFill>
              <a:effectLst>
                <a:outerShdw blurRad="38100" dist="38100" dir="2700000" algn="tl">
                  <a:srgbClr val="C0C0C0"/>
                </a:outerShdw>
              </a:effectLst>
              <a:latin typeface="+mn-ea"/>
              <a:ea typeface="+mn-ea"/>
            </a:endParaRPr>
          </a:p>
        </p:txBody>
      </p:sp>
    </p:spTree>
    <p:extLst>
      <p:ext uri="{BB962C8B-B14F-4D97-AF65-F5344CB8AC3E}">
        <p14:creationId xmlns:p14="http://schemas.microsoft.com/office/powerpoint/2010/main" val="24323331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59</a:t>
            </a:fld>
            <a:endParaRPr lang="en-US" altLang="zh-CN"/>
          </a:p>
        </p:txBody>
      </p:sp>
      <p:pic>
        <p:nvPicPr>
          <p:cNvPr id="3" name="图片 2"/>
          <p:cNvPicPr>
            <a:picLocks noChangeAspect="1"/>
          </p:cNvPicPr>
          <p:nvPr/>
        </p:nvPicPr>
        <p:blipFill>
          <a:blip r:embed="rId2"/>
          <a:stretch>
            <a:fillRect/>
          </a:stretch>
        </p:blipFill>
        <p:spPr>
          <a:xfrm>
            <a:off x="683568" y="548680"/>
            <a:ext cx="6398368" cy="5327455"/>
          </a:xfrm>
          <a:prstGeom prst="rect">
            <a:avLst/>
          </a:prstGeom>
        </p:spPr>
      </p:pic>
    </p:spTree>
    <p:extLst>
      <p:ext uri="{BB962C8B-B14F-4D97-AF65-F5344CB8AC3E}">
        <p14:creationId xmlns:p14="http://schemas.microsoft.com/office/powerpoint/2010/main" val="4044469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p:txBody>
          <a:bodyPr/>
          <a:lstStyle/>
          <a:p>
            <a:pPr>
              <a:defRPr/>
            </a:pPr>
            <a:fld id="{A6636FF1-A0D7-47C0-84E2-E9059E0415B4}" type="slidenum">
              <a:rPr lang="en-US" altLang="zh-CN"/>
              <a:t>6</a:t>
            </a:fld>
            <a:endParaRPr lang="en-US" altLang="zh-CN"/>
          </a:p>
        </p:txBody>
      </p:sp>
      <p:sp>
        <p:nvSpPr>
          <p:cNvPr id="8195" name="Rectangle 2"/>
          <p:cNvSpPr>
            <a:spLocks noChangeArrowheads="1"/>
          </p:cNvSpPr>
          <p:nvPr/>
        </p:nvSpPr>
        <p:spPr bwMode="auto">
          <a:xfrm>
            <a:off x="438943" y="1198885"/>
            <a:ext cx="7772400" cy="4114800"/>
          </a:xfrm>
          <a:prstGeom prst="rect">
            <a:avLst/>
          </a:prstGeom>
          <a:noFill/>
          <a:ln w="9525">
            <a:noFill/>
            <a:miter lim="800000"/>
          </a:ln>
        </p:spPr>
        <p:txBody>
          <a:bodyPr/>
          <a:lstStyle/>
          <a:p>
            <a:pPr marL="342900" indent="-342900"/>
            <a:r>
              <a:rPr lang="zh-CN" altLang="en-US" sz="2800">
                <a:solidFill>
                  <a:schemeClr val="tx1"/>
                </a:solidFill>
                <a:latin typeface="宋体" panose="02010600030101010101" pitchFamily="2" charset="-122"/>
                <a:ea typeface="宋体" panose="02010600030101010101" pitchFamily="2" charset="-122"/>
              </a:rPr>
              <a:t>如果能够</a:t>
            </a:r>
            <a:r>
              <a:rPr lang="zh-CN" altLang="en-US" sz="2800" b="1">
                <a:solidFill>
                  <a:schemeClr val="tx1"/>
                </a:solidFill>
                <a:latin typeface="宋体" panose="02010600030101010101" pitchFamily="2" charset="-122"/>
                <a:ea typeface="宋体" panose="02010600030101010101" pitchFamily="2" charset="-122"/>
              </a:rPr>
              <a:t>保存已解决的子问题的答案</a:t>
            </a:r>
            <a:r>
              <a:rPr lang="zh-CN" altLang="en-US" sz="2800">
                <a:solidFill>
                  <a:schemeClr val="tx1"/>
                </a:solidFill>
                <a:latin typeface="宋体" panose="02010600030101010101" pitchFamily="2" charset="-122"/>
                <a:ea typeface="宋体" panose="02010600030101010101" pitchFamily="2" charset="-122"/>
              </a:rPr>
              <a:t>，而在需要时再找出已求得的答案，就可以避免大量重复计算，从而得到多项式时间算法。</a:t>
            </a:r>
          </a:p>
        </p:txBody>
      </p:sp>
      <p:sp>
        <p:nvSpPr>
          <p:cNvPr id="286723" name="Rectangle 3"/>
          <p:cNvSpPr>
            <a:spLocks noChangeArrowheads="1"/>
          </p:cNvSpPr>
          <p:nvPr/>
        </p:nvSpPr>
        <p:spPr bwMode="auto">
          <a:xfrm>
            <a:off x="581818" y="219075"/>
            <a:ext cx="7772400" cy="1143000"/>
          </a:xfrm>
          <a:prstGeom prst="rect">
            <a:avLst/>
          </a:prstGeom>
          <a:noFill/>
          <a:ln w="9525">
            <a:noFill/>
            <a:miter lim="800000"/>
          </a:ln>
          <a:effectLst/>
        </p:spPr>
        <p:txBody>
          <a:bodyPr anchor="ctr"/>
          <a:lstStyle/>
          <a:p>
            <a:pPr>
              <a:spcBef>
                <a:spcPct val="0"/>
              </a:spcBef>
              <a:buClrTx/>
              <a:buSzTx/>
              <a:buFontTx/>
              <a:buNone/>
              <a:defRPr/>
            </a:pPr>
            <a:r>
              <a:rPr lang="zh-CN" altLang="en-US" sz="42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算法总体思想</a:t>
            </a:r>
          </a:p>
        </p:txBody>
      </p:sp>
      <p:grpSp>
        <p:nvGrpSpPr>
          <p:cNvPr id="8197" name="Group 4"/>
          <p:cNvGrpSpPr/>
          <p:nvPr/>
        </p:nvGrpSpPr>
        <p:grpSpPr bwMode="auto">
          <a:xfrm>
            <a:off x="581818" y="3068960"/>
            <a:ext cx="7983537" cy="2935288"/>
            <a:chOff x="521" y="2204"/>
            <a:chExt cx="5029" cy="1849"/>
          </a:xfrm>
        </p:grpSpPr>
        <p:sp>
          <p:nvSpPr>
            <p:cNvPr id="8199" name="Oval 5"/>
            <p:cNvSpPr>
              <a:spLocks noChangeArrowheads="1"/>
            </p:cNvSpPr>
            <p:nvPr/>
          </p:nvSpPr>
          <p:spPr bwMode="auto">
            <a:xfrm>
              <a:off x="2699" y="2204"/>
              <a:ext cx="504" cy="384"/>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n</a:t>
              </a:r>
            </a:p>
          </p:txBody>
        </p:sp>
        <p:cxnSp>
          <p:nvCxnSpPr>
            <p:cNvPr id="8200" name="AutoShape 6"/>
            <p:cNvCxnSpPr>
              <a:cxnSpLocks noChangeShapeType="1"/>
              <a:stCxn id="8199" idx="4"/>
              <a:endCxn id="8226" idx="0"/>
            </p:cNvCxnSpPr>
            <p:nvPr/>
          </p:nvCxnSpPr>
          <p:spPr bwMode="auto">
            <a:xfrm>
              <a:off x="2951" y="2594"/>
              <a:ext cx="2216" cy="557"/>
            </a:xfrm>
            <a:prstGeom prst="straightConnector1">
              <a:avLst/>
            </a:prstGeom>
            <a:noFill/>
            <a:ln w="19050">
              <a:solidFill>
                <a:schemeClr val="accent2"/>
              </a:solidFill>
              <a:round/>
              <a:tailEnd type="triangle" w="med" len="med"/>
            </a:ln>
          </p:spPr>
        </p:cxnSp>
        <p:cxnSp>
          <p:nvCxnSpPr>
            <p:cNvPr id="8201" name="AutoShape 7"/>
            <p:cNvCxnSpPr>
              <a:cxnSpLocks noChangeShapeType="1"/>
              <a:stCxn id="8199" idx="4"/>
              <a:endCxn id="8205" idx="0"/>
            </p:cNvCxnSpPr>
            <p:nvPr/>
          </p:nvCxnSpPr>
          <p:spPr bwMode="auto">
            <a:xfrm flipH="1">
              <a:off x="1051" y="2594"/>
              <a:ext cx="1900" cy="558"/>
            </a:xfrm>
            <a:prstGeom prst="straightConnector1">
              <a:avLst/>
            </a:prstGeom>
            <a:noFill/>
            <a:ln w="19050">
              <a:solidFill>
                <a:schemeClr val="accent2"/>
              </a:solidFill>
              <a:round/>
              <a:tailEnd type="triangle" w="med" len="med"/>
            </a:ln>
          </p:spPr>
        </p:cxnSp>
        <p:cxnSp>
          <p:nvCxnSpPr>
            <p:cNvPr id="8202" name="AutoShape 8"/>
            <p:cNvCxnSpPr>
              <a:cxnSpLocks noChangeShapeType="1"/>
              <a:stCxn id="8199" idx="4"/>
              <a:endCxn id="8214" idx="0"/>
            </p:cNvCxnSpPr>
            <p:nvPr/>
          </p:nvCxnSpPr>
          <p:spPr bwMode="auto">
            <a:xfrm flipH="1">
              <a:off x="2774" y="2594"/>
              <a:ext cx="177" cy="558"/>
            </a:xfrm>
            <a:prstGeom prst="straightConnector1">
              <a:avLst/>
            </a:prstGeom>
            <a:noFill/>
            <a:ln w="19050">
              <a:solidFill>
                <a:schemeClr val="accent2"/>
              </a:solidFill>
              <a:round/>
              <a:tailEnd type="triangle" w="med" len="med"/>
            </a:ln>
          </p:spPr>
        </p:cxnSp>
        <p:cxnSp>
          <p:nvCxnSpPr>
            <p:cNvPr id="8203" name="AutoShape 9"/>
            <p:cNvCxnSpPr>
              <a:cxnSpLocks noChangeShapeType="1"/>
              <a:stCxn id="8199" idx="4"/>
              <a:endCxn id="8219" idx="0"/>
            </p:cNvCxnSpPr>
            <p:nvPr/>
          </p:nvCxnSpPr>
          <p:spPr bwMode="auto">
            <a:xfrm>
              <a:off x="2951" y="2594"/>
              <a:ext cx="811" cy="557"/>
            </a:xfrm>
            <a:prstGeom prst="straightConnector1">
              <a:avLst/>
            </a:prstGeom>
            <a:noFill/>
            <a:ln w="19050">
              <a:solidFill>
                <a:schemeClr val="accent2"/>
              </a:solidFill>
              <a:round/>
              <a:tailEnd type="triangle" w="med" len="med"/>
            </a:ln>
          </p:spPr>
        </p:cxnSp>
        <p:sp>
          <p:nvSpPr>
            <p:cNvPr id="8204" name="Text Box 10"/>
            <p:cNvSpPr txBox="1">
              <a:spLocks noChangeArrowheads="1"/>
            </p:cNvSpPr>
            <p:nvPr/>
          </p:nvSpPr>
          <p:spPr bwMode="auto">
            <a:xfrm>
              <a:off x="1824" y="2235"/>
              <a:ext cx="672" cy="365"/>
            </a:xfrm>
            <a:prstGeom prst="rect">
              <a:avLst/>
            </a:prstGeom>
            <a:noFill/>
            <a:ln w="9525">
              <a:noFill/>
              <a:miter lim="800000"/>
            </a:ln>
          </p:spPr>
          <p:txBody>
            <a:bodyPr>
              <a:spAutoFit/>
            </a:bodyPr>
            <a:lstStyle/>
            <a:p>
              <a:pPr algn="ctr" eaLnBrk="0" hangingPunct="0">
                <a:spcBef>
                  <a:spcPct val="50000"/>
                </a:spcBef>
                <a:buClrTx/>
                <a:buSzTx/>
                <a:buFontTx/>
                <a:buNone/>
              </a:pPr>
              <a:r>
                <a:rPr lang="zh-CN" altLang="en-US" sz="3200">
                  <a:solidFill>
                    <a:schemeClr val="tx1"/>
                  </a:solidFill>
                  <a:latin typeface="Arial Rounded MT Bold" panose="020F0704030504030204" pitchFamily="34" charset="0"/>
                  <a:ea typeface="宋体" panose="02010600030101010101" pitchFamily="2" charset="-122"/>
                </a:rPr>
                <a:t>=</a:t>
              </a:r>
            </a:p>
          </p:txBody>
        </p:sp>
        <p:sp>
          <p:nvSpPr>
            <p:cNvPr id="8205" name="Oval 11"/>
            <p:cNvSpPr>
              <a:spLocks noChangeArrowheads="1"/>
            </p:cNvSpPr>
            <p:nvPr/>
          </p:nvSpPr>
          <p:spPr bwMode="auto">
            <a:xfrm>
              <a:off x="839" y="3158"/>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8206" name="AutoShape 12"/>
            <p:cNvCxnSpPr>
              <a:cxnSpLocks noChangeShapeType="1"/>
              <a:stCxn id="8205" idx="4"/>
              <a:endCxn id="8213" idx="0"/>
            </p:cNvCxnSpPr>
            <p:nvPr/>
          </p:nvCxnSpPr>
          <p:spPr bwMode="auto">
            <a:xfrm>
              <a:off x="1051" y="3476"/>
              <a:ext cx="1305" cy="402"/>
            </a:xfrm>
            <a:prstGeom prst="straightConnector1">
              <a:avLst/>
            </a:prstGeom>
            <a:noFill/>
            <a:ln w="19050">
              <a:solidFill>
                <a:schemeClr val="accent2"/>
              </a:solidFill>
              <a:round/>
              <a:tailEnd type="triangle" w="med" len="med"/>
            </a:ln>
          </p:spPr>
        </p:cxnSp>
        <p:cxnSp>
          <p:nvCxnSpPr>
            <p:cNvPr id="8207" name="AutoShape 13"/>
            <p:cNvCxnSpPr>
              <a:cxnSpLocks noChangeShapeType="1"/>
              <a:stCxn id="8205" idx="4"/>
              <a:endCxn id="8210" idx="0"/>
            </p:cNvCxnSpPr>
            <p:nvPr/>
          </p:nvCxnSpPr>
          <p:spPr bwMode="auto">
            <a:xfrm flipH="1">
              <a:off x="632" y="3476"/>
              <a:ext cx="419" cy="402"/>
            </a:xfrm>
            <a:prstGeom prst="straightConnector1">
              <a:avLst/>
            </a:prstGeom>
            <a:noFill/>
            <a:ln w="19050">
              <a:solidFill>
                <a:schemeClr val="accent2"/>
              </a:solidFill>
              <a:round/>
              <a:tailEnd type="triangle" w="med" len="med"/>
            </a:ln>
          </p:spPr>
        </p:cxnSp>
        <p:cxnSp>
          <p:nvCxnSpPr>
            <p:cNvPr id="8208" name="AutoShape 14"/>
            <p:cNvCxnSpPr>
              <a:cxnSpLocks noChangeShapeType="1"/>
              <a:stCxn id="8205" idx="4"/>
              <a:endCxn id="8211" idx="0"/>
            </p:cNvCxnSpPr>
            <p:nvPr/>
          </p:nvCxnSpPr>
          <p:spPr bwMode="auto">
            <a:xfrm>
              <a:off x="1051" y="3476"/>
              <a:ext cx="126" cy="402"/>
            </a:xfrm>
            <a:prstGeom prst="straightConnector1">
              <a:avLst/>
            </a:prstGeom>
            <a:noFill/>
            <a:ln w="19050">
              <a:solidFill>
                <a:schemeClr val="accent2"/>
              </a:solidFill>
              <a:round/>
              <a:tailEnd type="triangle" w="med" len="med"/>
            </a:ln>
          </p:spPr>
        </p:cxnSp>
        <p:cxnSp>
          <p:nvCxnSpPr>
            <p:cNvPr id="8209" name="AutoShape 15"/>
            <p:cNvCxnSpPr>
              <a:cxnSpLocks noChangeShapeType="1"/>
              <a:stCxn id="8205" idx="4"/>
              <a:endCxn id="8212" idx="0"/>
            </p:cNvCxnSpPr>
            <p:nvPr/>
          </p:nvCxnSpPr>
          <p:spPr bwMode="auto">
            <a:xfrm>
              <a:off x="1051" y="3476"/>
              <a:ext cx="806" cy="402"/>
            </a:xfrm>
            <a:prstGeom prst="straightConnector1">
              <a:avLst/>
            </a:prstGeom>
            <a:noFill/>
            <a:ln w="19050">
              <a:solidFill>
                <a:schemeClr val="accent2"/>
              </a:solidFill>
              <a:round/>
              <a:tailEnd type="triangle" w="med" len="med"/>
            </a:ln>
          </p:spPr>
        </p:cxnSp>
        <p:sp>
          <p:nvSpPr>
            <p:cNvPr id="8210" name="AutoShape 16"/>
            <p:cNvSpPr>
              <a:spLocks noChangeArrowheads="1"/>
            </p:cNvSpPr>
            <p:nvPr/>
          </p:nvSpPr>
          <p:spPr bwMode="auto">
            <a:xfrm>
              <a:off x="521"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11" name="AutoShape 17"/>
            <p:cNvSpPr>
              <a:spLocks noChangeArrowheads="1"/>
            </p:cNvSpPr>
            <p:nvPr/>
          </p:nvSpPr>
          <p:spPr bwMode="auto">
            <a:xfrm>
              <a:off x="1066"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12" name="AutoShape 18"/>
            <p:cNvSpPr>
              <a:spLocks noChangeArrowheads="1"/>
            </p:cNvSpPr>
            <p:nvPr/>
          </p:nvSpPr>
          <p:spPr bwMode="auto">
            <a:xfrm>
              <a:off x="1746" y="3884"/>
              <a:ext cx="222"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13" name="AutoShape 19"/>
            <p:cNvSpPr>
              <a:spLocks noChangeArrowheads="1"/>
            </p:cNvSpPr>
            <p:nvPr/>
          </p:nvSpPr>
          <p:spPr bwMode="auto">
            <a:xfrm>
              <a:off x="2245"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14" name="Oval 20"/>
            <p:cNvSpPr>
              <a:spLocks noChangeArrowheads="1"/>
            </p:cNvSpPr>
            <p:nvPr/>
          </p:nvSpPr>
          <p:spPr bwMode="auto">
            <a:xfrm>
              <a:off x="2562" y="3158"/>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8215" name="AutoShape 21"/>
            <p:cNvCxnSpPr>
              <a:cxnSpLocks noChangeShapeType="1"/>
              <a:stCxn id="8214" idx="4"/>
            </p:cNvCxnSpPr>
            <p:nvPr/>
          </p:nvCxnSpPr>
          <p:spPr bwMode="auto">
            <a:xfrm>
              <a:off x="2774" y="3476"/>
              <a:ext cx="483" cy="405"/>
            </a:xfrm>
            <a:prstGeom prst="straightConnector1">
              <a:avLst/>
            </a:prstGeom>
            <a:noFill/>
            <a:ln w="19050">
              <a:solidFill>
                <a:schemeClr val="accent2"/>
              </a:solidFill>
              <a:round/>
              <a:tailEnd type="triangle" w="med" len="med"/>
            </a:ln>
          </p:spPr>
        </p:cxnSp>
        <p:cxnSp>
          <p:nvCxnSpPr>
            <p:cNvPr id="8216" name="AutoShape 22"/>
            <p:cNvCxnSpPr>
              <a:cxnSpLocks noChangeShapeType="1"/>
              <a:stCxn id="8214" idx="4"/>
              <a:endCxn id="8212" idx="0"/>
            </p:cNvCxnSpPr>
            <p:nvPr/>
          </p:nvCxnSpPr>
          <p:spPr bwMode="auto">
            <a:xfrm flipH="1">
              <a:off x="1857" y="3476"/>
              <a:ext cx="917" cy="402"/>
            </a:xfrm>
            <a:prstGeom prst="straightConnector1">
              <a:avLst/>
            </a:prstGeom>
            <a:noFill/>
            <a:ln w="19050">
              <a:solidFill>
                <a:schemeClr val="accent2"/>
              </a:solidFill>
              <a:round/>
              <a:tailEnd type="triangle" w="med" len="med"/>
            </a:ln>
          </p:spPr>
        </p:cxnSp>
        <p:cxnSp>
          <p:nvCxnSpPr>
            <p:cNvPr id="8217" name="AutoShape 23"/>
            <p:cNvCxnSpPr>
              <a:cxnSpLocks noChangeShapeType="1"/>
              <a:stCxn id="8214" idx="4"/>
              <a:endCxn id="8213" idx="0"/>
            </p:cNvCxnSpPr>
            <p:nvPr/>
          </p:nvCxnSpPr>
          <p:spPr bwMode="auto">
            <a:xfrm flipH="1">
              <a:off x="2356" y="3476"/>
              <a:ext cx="418" cy="402"/>
            </a:xfrm>
            <a:prstGeom prst="straightConnector1">
              <a:avLst/>
            </a:prstGeom>
            <a:noFill/>
            <a:ln w="19050">
              <a:solidFill>
                <a:schemeClr val="accent2"/>
              </a:solidFill>
              <a:round/>
              <a:tailEnd type="triangle" w="med" len="med"/>
            </a:ln>
          </p:spPr>
        </p:cxnSp>
        <p:cxnSp>
          <p:nvCxnSpPr>
            <p:cNvPr id="8218" name="AutoShape 24"/>
            <p:cNvCxnSpPr>
              <a:cxnSpLocks noChangeShapeType="1"/>
              <a:stCxn id="8214" idx="4"/>
              <a:endCxn id="8234" idx="0"/>
            </p:cNvCxnSpPr>
            <p:nvPr/>
          </p:nvCxnSpPr>
          <p:spPr bwMode="auto">
            <a:xfrm>
              <a:off x="2774" y="3476"/>
              <a:ext cx="81" cy="402"/>
            </a:xfrm>
            <a:prstGeom prst="straightConnector1">
              <a:avLst/>
            </a:prstGeom>
            <a:noFill/>
            <a:ln w="19050">
              <a:solidFill>
                <a:schemeClr val="accent2"/>
              </a:solidFill>
              <a:round/>
              <a:tailEnd type="triangle" w="med" len="med"/>
            </a:ln>
          </p:spPr>
        </p:cxnSp>
        <p:sp>
          <p:nvSpPr>
            <p:cNvPr id="8219" name="Oval 25"/>
            <p:cNvSpPr>
              <a:spLocks noChangeArrowheads="1"/>
            </p:cNvSpPr>
            <p:nvPr/>
          </p:nvSpPr>
          <p:spPr bwMode="auto">
            <a:xfrm>
              <a:off x="3550" y="3157"/>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8220" name="AutoShape 26"/>
            <p:cNvCxnSpPr>
              <a:cxnSpLocks noChangeShapeType="1"/>
              <a:stCxn id="8219" idx="4"/>
              <a:endCxn id="8231" idx="0"/>
            </p:cNvCxnSpPr>
            <p:nvPr/>
          </p:nvCxnSpPr>
          <p:spPr bwMode="auto">
            <a:xfrm>
              <a:off x="3762" y="3475"/>
              <a:ext cx="635" cy="403"/>
            </a:xfrm>
            <a:prstGeom prst="straightConnector1">
              <a:avLst/>
            </a:prstGeom>
            <a:noFill/>
            <a:ln w="19050">
              <a:solidFill>
                <a:schemeClr val="accent2"/>
              </a:solidFill>
              <a:round/>
              <a:tailEnd type="triangle" w="med" len="med"/>
            </a:ln>
          </p:spPr>
        </p:cxnSp>
        <p:cxnSp>
          <p:nvCxnSpPr>
            <p:cNvPr id="8221" name="AutoShape 27"/>
            <p:cNvCxnSpPr>
              <a:cxnSpLocks noChangeShapeType="1"/>
              <a:stCxn id="8219" idx="4"/>
            </p:cNvCxnSpPr>
            <p:nvPr/>
          </p:nvCxnSpPr>
          <p:spPr bwMode="auto">
            <a:xfrm flipH="1">
              <a:off x="3218" y="3474"/>
              <a:ext cx="543" cy="405"/>
            </a:xfrm>
            <a:prstGeom prst="straightConnector1">
              <a:avLst/>
            </a:prstGeom>
            <a:noFill/>
            <a:ln w="19050">
              <a:solidFill>
                <a:schemeClr val="accent2"/>
              </a:solidFill>
              <a:round/>
              <a:tailEnd type="triangle" w="med" len="med"/>
            </a:ln>
          </p:spPr>
        </p:cxnSp>
        <p:cxnSp>
          <p:nvCxnSpPr>
            <p:cNvPr id="8222" name="AutoShape 28"/>
            <p:cNvCxnSpPr>
              <a:cxnSpLocks noChangeShapeType="1"/>
              <a:stCxn id="8219" idx="4"/>
              <a:endCxn id="8224" idx="0"/>
            </p:cNvCxnSpPr>
            <p:nvPr/>
          </p:nvCxnSpPr>
          <p:spPr bwMode="auto">
            <a:xfrm flipH="1">
              <a:off x="3671" y="3475"/>
              <a:ext cx="91" cy="403"/>
            </a:xfrm>
            <a:prstGeom prst="straightConnector1">
              <a:avLst/>
            </a:prstGeom>
            <a:noFill/>
            <a:ln w="19050">
              <a:solidFill>
                <a:schemeClr val="accent2"/>
              </a:solidFill>
              <a:round/>
              <a:tailEnd type="triangle" w="med" len="med"/>
            </a:ln>
          </p:spPr>
        </p:cxnSp>
        <p:cxnSp>
          <p:nvCxnSpPr>
            <p:cNvPr id="8223" name="AutoShape 29"/>
            <p:cNvCxnSpPr>
              <a:cxnSpLocks noChangeShapeType="1"/>
              <a:stCxn id="8219" idx="4"/>
              <a:endCxn id="8225" idx="0"/>
            </p:cNvCxnSpPr>
            <p:nvPr/>
          </p:nvCxnSpPr>
          <p:spPr bwMode="auto">
            <a:xfrm>
              <a:off x="3762" y="3475"/>
              <a:ext cx="272" cy="403"/>
            </a:xfrm>
            <a:prstGeom prst="straightConnector1">
              <a:avLst/>
            </a:prstGeom>
            <a:noFill/>
            <a:ln w="19050">
              <a:solidFill>
                <a:schemeClr val="accent2"/>
              </a:solidFill>
              <a:round/>
              <a:tailEnd type="triangle" w="med" len="med"/>
            </a:ln>
          </p:spPr>
        </p:cxnSp>
        <p:sp>
          <p:nvSpPr>
            <p:cNvPr id="8224" name="AutoShape 30"/>
            <p:cNvSpPr>
              <a:spLocks noChangeArrowheads="1"/>
            </p:cNvSpPr>
            <p:nvPr/>
          </p:nvSpPr>
          <p:spPr bwMode="auto">
            <a:xfrm>
              <a:off x="3560" y="3884"/>
              <a:ext cx="222"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25" name="AutoShape 31"/>
            <p:cNvSpPr>
              <a:spLocks noChangeArrowheads="1"/>
            </p:cNvSpPr>
            <p:nvPr/>
          </p:nvSpPr>
          <p:spPr bwMode="auto">
            <a:xfrm>
              <a:off x="3923"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26" name="Oval 32"/>
            <p:cNvSpPr>
              <a:spLocks noChangeArrowheads="1"/>
            </p:cNvSpPr>
            <p:nvPr/>
          </p:nvSpPr>
          <p:spPr bwMode="auto">
            <a:xfrm>
              <a:off x="4955" y="3157"/>
              <a:ext cx="423" cy="312"/>
            </a:xfrm>
            <a:prstGeom prst="ellipse">
              <a:avLst/>
            </a:prstGeom>
            <a:solidFill>
              <a:schemeClr val="accent1"/>
            </a:solidFill>
            <a:ln w="19050">
              <a:solidFill>
                <a:schemeClr val="accent2"/>
              </a:solidFill>
              <a:round/>
            </a:ln>
          </p:spPr>
          <p:txBody>
            <a:bodyPr wrap="none" anchor="ctr"/>
            <a:lstStyle/>
            <a:p>
              <a:pPr algn="ctr" eaLnBrk="0" hangingPunct="0">
                <a:spcBef>
                  <a:spcPct val="0"/>
                </a:spcBef>
                <a:buClrTx/>
                <a:buSzTx/>
                <a:buFontTx/>
                <a:buNone/>
              </a:pPr>
              <a:r>
                <a:rPr lang="en-US" altLang="zh-CN" sz="2800">
                  <a:solidFill>
                    <a:schemeClr val="tx1"/>
                  </a:solidFill>
                  <a:latin typeface="Arial Rounded MT Bold" panose="020F0704030504030204" pitchFamily="34" charset="0"/>
                  <a:ea typeface="宋体" panose="02010600030101010101" pitchFamily="2" charset="-122"/>
                </a:rPr>
                <a:t>n/2</a:t>
              </a:r>
            </a:p>
          </p:txBody>
        </p:sp>
        <p:cxnSp>
          <p:nvCxnSpPr>
            <p:cNvPr id="8227" name="AutoShape 33"/>
            <p:cNvCxnSpPr>
              <a:cxnSpLocks noChangeShapeType="1"/>
              <a:stCxn id="8226" idx="4"/>
              <a:endCxn id="8233" idx="0"/>
            </p:cNvCxnSpPr>
            <p:nvPr/>
          </p:nvCxnSpPr>
          <p:spPr bwMode="auto">
            <a:xfrm>
              <a:off x="5167" y="3475"/>
              <a:ext cx="273" cy="403"/>
            </a:xfrm>
            <a:prstGeom prst="straightConnector1">
              <a:avLst/>
            </a:prstGeom>
            <a:noFill/>
            <a:ln w="19050">
              <a:solidFill>
                <a:schemeClr val="accent2"/>
              </a:solidFill>
              <a:round/>
              <a:tailEnd type="triangle" w="med" len="med"/>
            </a:ln>
          </p:spPr>
        </p:cxnSp>
        <p:cxnSp>
          <p:nvCxnSpPr>
            <p:cNvPr id="8228" name="AutoShape 34"/>
            <p:cNvCxnSpPr>
              <a:cxnSpLocks noChangeShapeType="1"/>
              <a:stCxn id="8226" idx="4"/>
              <a:endCxn id="8231" idx="0"/>
            </p:cNvCxnSpPr>
            <p:nvPr/>
          </p:nvCxnSpPr>
          <p:spPr bwMode="auto">
            <a:xfrm flipH="1">
              <a:off x="4397" y="3475"/>
              <a:ext cx="770" cy="403"/>
            </a:xfrm>
            <a:prstGeom prst="straightConnector1">
              <a:avLst/>
            </a:prstGeom>
            <a:noFill/>
            <a:ln w="19050">
              <a:solidFill>
                <a:schemeClr val="accent2"/>
              </a:solidFill>
              <a:round/>
              <a:tailEnd type="triangle" w="med" len="med"/>
            </a:ln>
          </p:spPr>
        </p:cxnSp>
        <p:cxnSp>
          <p:nvCxnSpPr>
            <p:cNvPr id="8229" name="AutoShape 35"/>
            <p:cNvCxnSpPr>
              <a:cxnSpLocks noChangeShapeType="1"/>
              <a:stCxn id="8226" idx="4"/>
              <a:endCxn id="8232" idx="0"/>
            </p:cNvCxnSpPr>
            <p:nvPr/>
          </p:nvCxnSpPr>
          <p:spPr bwMode="auto">
            <a:xfrm flipH="1">
              <a:off x="4851" y="3475"/>
              <a:ext cx="316" cy="403"/>
            </a:xfrm>
            <a:prstGeom prst="straightConnector1">
              <a:avLst/>
            </a:prstGeom>
            <a:noFill/>
            <a:ln w="19050">
              <a:solidFill>
                <a:schemeClr val="accent2"/>
              </a:solidFill>
              <a:round/>
              <a:tailEnd type="triangle" w="med" len="med"/>
            </a:ln>
          </p:spPr>
        </p:cxnSp>
        <p:cxnSp>
          <p:nvCxnSpPr>
            <p:cNvPr id="8230" name="AutoShape 36"/>
            <p:cNvCxnSpPr>
              <a:cxnSpLocks noChangeShapeType="1"/>
              <a:stCxn id="8226" idx="4"/>
              <a:endCxn id="8224" idx="0"/>
            </p:cNvCxnSpPr>
            <p:nvPr/>
          </p:nvCxnSpPr>
          <p:spPr bwMode="auto">
            <a:xfrm flipH="1">
              <a:off x="3671" y="3475"/>
              <a:ext cx="1496" cy="403"/>
            </a:xfrm>
            <a:prstGeom prst="straightConnector1">
              <a:avLst/>
            </a:prstGeom>
            <a:noFill/>
            <a:ln w="19050">
              <a:solidFill>
                <a:schemeClr val="accent2"/>
              </a:solidFill>
              <a:round/>
              <a:tailEnd type="triangle" w="med" len="med"/>
            </a:ln>
          </p:spPr>
        </p:cxnSp>
        <p:sp>
          <p:nvSpPr>
            <p:cNvPr id="8231" name="AutoShape 37"/>
            <p:cNvSpPr>
              <a:spLocks noChangeArrowheads="1"/>
            </p:cNvSpPr>
            <p:nvPr/>
          </p:nvSpPr>
          <p:spPr bwMode="auto">
            <a:xfrm>
              <a:off x="4286"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32" name="AutoShape 38"/>
            <p:cNvSpPr>
              <a:spLocks noChangeArrowheads="1"/>
            </p:cNvSpPr>
            <p:nvPr/>
          </p:nvSpPr>
          <p:spPr bwMode="auto">
            <a:xfrm>
              <a:off x="4740"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33" name="AutoShape 39"/>
            <p:cNvSpPr>
              <a:spLocks noChangeArrowheads="1"/>
            </p:cNvSpPr>
            <p:nvPr/>
          </p:nvSpPr>
          <p:spPr bwMode="auto">
            <a:xfrm>
              <a:off x="5329"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34" name="AutoShape 40"/>
            <p:cNvSpPr>
              <a:spLocks noChangeArrowheads="1"/>
            </p:cNvSpPr>
            <p:nvPr/>
          </p:nvSpPr>
          <p:spPr bwMode="auto">
            <a:xfrm>
              <a:off x="2744"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sp>
          <p:nvSpPr>
            <p:cNvPr id="8235" name="AutoShape 41"/>
            <p:cNvSpPr>
              <a:spLocks noChangeArrowheads="1"/>
            </p:cNvSpPr>
            <p:nvPr/>
          </p:nvSpPr>
          <p:spPr bwMode="auto">
            <a:xfrm>
              <a:off x="3152"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spcBef>
                  <a:spcPct val="0"/>
                </a:spcBef>
                <a:buClrTx/>
                <a:buSzTx/>
                <a:buFontTx/>
                <a:buNone/>
              </a:pPr>
              <a:r>
                <a:rPr lang="en-US" altLang="zh-CN" sz="1600" b="1">
                  <a:solidFill>
                    <a:schemeClr val="tx1"/>
                  </a:solidFill>
                  <a:latin typeface="Arial Rounded MT Bold" panose="020F0704030504030204" pitchFamily="34" charset="0"/>
                  <a:ea typeface="宋体" panose="02010600030101010101" pitchFamily="2" charset="-122"/>
                </a:rPr>
                <a:t>T(n/4)</a:t>
              </a:r>
            </a:p>
          </p:txBody>
        </p:sp>
      </p:grpSp>
      <p:sp>
        <p:nvSpPr>
          <p:cNvPr id="8198" name="AutoShape 42"/>
          <p:cNvSpPr>
            <a:spLocks noChangeArrowheads="1"/>
          </p:cNvSpPr>
          <p:nvPr/>
        </p:nvSpPr>
        <p:spPr bwMode="auto">
          <a:xfrm>
            <a:off x="364330" y="2783210"/>
            <a:ext cx="1295400" cy="1066800"/>
          </a:xfrm>
          <a:prstGeom prst="triangle">
            <a:avLst>
              <a:gd name="adj" fmla="val 50000"/>
            </a:avLst>
          </a:prstGeom>
          <a:solidFill>
            <a:schemeClr val="accent1"/>
          </a:solidFill>
          <a:ln w="9525">
            <a:solidFill>
              <a:schemeClr val="accent2"/>
            </a:solidFill>
            <a:miter lim="800000"/>
          </a:ln>
        </p:spPr>
        <p:txBody>
          <a:bodyPr wrap="none" anchor="ctr"/>
          <a:lstStyle/>
          <a:p>
            <a:pPr algn="ctr" eaLnBrk="0" hangingPunct="0">
              <a:spcBef>
                <a:spcPct val="0"/>
              </a:spcBef>
              <a:buClrTx/>
              <a:buSzTx/>
              <a:buFontTx/>
              <a:buNone/>
            </a:pPr>
            <a:r>
              <a:rPr lang="en-US" altLang="zh-CN" sz="3200">
                <a:solidFill>
                  <a:schemeClr val="tx1"/>
                </a:solidFill>
                <a:latin typeface="Arial Rounded MT Bold" panose="020F0704030504030204" pitchFamily="34" charset="0"/>
                <a:ea typeface="宋体" panose="02010600030101010101" pitchFamily="2" charset="-122"/>
              </a:rPr>
              <a:t>T(n)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60</a:t>
            </a:fld>
            <a:endParaRPr lang="en-US" altLang="zh-CN"/>
          </a:p>
        </p:txBody>
      </p:sp>
      <p:pic>
        <p:nvPicPr>
          <p:cNvPr id="4" name="图片 3"/>
          <p:cNvPicPr>
            <a:picLocks noChangeAspect="1"/>
          </p:cNvPicPr>
          <p:nvPr/>
        </p:nvPicPr>
        <p:blipFill>
          <a:blip r:embed="rId2"/>
          <a:stretch>
            <a:fillRect/>
          </a:stretch>
        </p:blipFill>
        <p:spPr>
          <a:xfrm>
            <a:off x="755576" y="1988840"/>
            <a:ext cx="4757844" cy="3243128"/>
          </a:xfrm>
          <a:prstGeom prst="rect">
            <a:avLst/>
          </a:prstGeom>
        </p:spPr>
      </p:pic>
      <p:sp>
        <p:nvSpPr>
          <p:cNvPr id="5" name="Rectangle 2"/>
          <p:cNvSpPr>
            <a:spLocks noChangeArrowheads="1"/>
          </p:cNvSpPr>
          <p:nvPr/>
        </p:nvSpPr>
        <p:spPr bwMode="auto">
          <a:xfrm>
            <a:off x="436563" y="115888"/>
            <a:ext cx="6408737" cy="795337"/>
          </a:xfrm>
          <a:prstGeom prst="rect">
            <a:avLst/>
          </a:prstGeom>
          <a:noFill/>
          <a:ln w="9525">
            <a:noFill/>
            <a:miter lim="800000"/>
          </a:ln>
          <a:effectLst/>
        </p:spPr>
        <p:txBody>
          <a:bodyPr anchor="b"/>
          <a:lstStyle/>
          <a:p>
            <a:pPr>
              <a:spcBef>
                <a:spcPct val="0"/>
              </a:spcBef>
              <a:buClrTx/>
              <a:buSzTx/>
              <a:buFontTx/>
              <a:buNone/>
            </a:pPr>
            <a:r>
              <a:rPr lang="zh-CN" altLang="en-US" sz="3800" dirty="0">
                <a:solidFill>
                  <a:schemeClr val="tx2"/>
                </a:solidFill>
                <a:effectLst>
                  <a:outerShdw blurRad="38100" dist="38100" dir="2700000" algn="tl">
                    <a:srgbClr val="C0C0C0"/>
                  </a:outerShdw>
                </a:effectLst>
                <a:latin typeface="+mn-ea"/>
                <a:ea typeface="+mn-ea"/>
              </a:rPr>
              <a:t>优化函数递推方程</a:t>
            </a:r>
            <a:endParaRPr lang="ja-JP" altLang="en-US" sz="3800" dirty="0">
              <a:solidFill>
                <a:schemeClr val="tx2"/>
              </a:solidFill>
              <a:effectLst>
                <a:outerShdw blurRad="38100" dist="38100" dir="2700000" algn="tl">
                  <a:srgbClr val="C0C0C0"/>
                </a:outerShdw>
              </a:effectLst>
              <a:latin typeface="+mn-ea"/>
              <a:ea typeface="+mn-ea"/>
            </a:endParaRPr>
          </a:p>
        </p:txBody>
      </p:sp>
    </p:spTree>
    <p:extLst>
      <p:ext uri="{BB962C8B-B14F-4D97-AF65-F5344CB8AC3E}">
        <p14:creationId xmlns:p14="http://schemas.microsoft.com/office/powerpoint/2010/main" val="31372243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61</a:t>
            </a:fld>
            <a:endParaRPr lang="en-US" altLang="zh-CN"/>
          </a:p>
        </p:txBody>
      </p:sp>
      <p:pic>
        <p:nvPicPr>
          <p:cNvPr id="4" name="图片 3"/>
          <p:cNvPicPr>
            <a:picLocks noChangeAspect="1"/>
          </p:cNvPicPr>
          <p:nvPr/>
        </p:nvPicPr>
        <p:blipFill>
          <a:blip r:embed="rId2"/>
          <a:stretch>
            <a:fillRect/>
          </a:stretch>
        </p:blipFill>
        <p:spPr>
          <a:xfrm>
            <a:off x="899592" y="1025136"/>
            <a:ext cx="5472608" cy="5053105"/>
          </a:xfrm>
          <a:prstGeom prst="rect">
            <a:avLst/>
          </a:prstGeom>
        </p:spPr>
      </p:pic>
      <p:sp>
        <p:nvSpPr>
          <p:cNvPr id="5" name="Rectangle 2"/>
          <p:cNvSpPr>
            <a:spLocks noChangeArrowheads="1"/>
          </p:cNvSpPr>
          <p:nvPr/>
        </p:nvSpPr>
        <p:spPr bwMode="auto">
          <a:xfrm>
            <a:off x="436563" y="115888"/>
            <a:ext cx="6408737" cy="795337"/>
          </a:xfrm>
          <a:prstGeom prst="rect">
            <a:avLst/>
          </a:prstGeom>
          <a:noFill/>
          <a:ln w="9525">
            <a:noFill/>
            <a:miter lim="800000"/>
          </a:ln>
          <a:effectLst/>
        </p:spPr>
        <p:txBody>
          <a:bodyPr anchor="b"/>
          <a:lstStyle/>
          <a:p>
            <a:pPr>
              <a:spcBef>
                <a:spcPct val="0"/>
              </a:spcBef>
              <a:buClrTx/>
              <a:buSzTx/>
              <a:buFontTx/>
              <a:buNone/>
            </a:pPr>
            <a:r>
              <a:rPr lang="zh-CN" altLang="en-US" sz="3800" dirty="0">
                <a:solidFill>
                  <a:schemeClr val="tx2"/>
                </a:solidFill>
                <a:effectLst>
                  <a:outerShdw blurRad="38100" dist="38100" dir="2700000" algn="tl">
                    <a:srgbClr val="C0C0C0"/>
                  </a:outerShdw>
                </a:effectLst>
                <a:latin typeface="+mn-ea"/>
                <a:ea typeface="+mn-ea"/>
              </a:rPr>
              <a:t>伪代码</a:t>
            </a:r>
            <a:endParaRPr lang="ja-JP" altLang="en-US" sz="3800" dirty="0">
              <a:solidFill>
                <a:schemeClr val="tx2"/>
              </a:solidFill>
              <a:effectLst>
                <a:outerShdw blurRad="38100" dist="38100" dir="2700000" algn="tl">
                  <a:srgbClr val="C0C0C0"/>
                </a:outerShdw>
              </a:effectLst>
              <a:latin typeface="+mn-ea"/>
              <a:ea typeface="+mn-ea"/>
            </a:endParaRPr>
          </a:p>
        </p:txBody>
      </p:sp>
    </p:spTree>
    <p:extLst>
      <p:ext uri="{BB962C8B-B14F-4D97-AF65-F5344CB8AC3E}">
        <p14:creationId xmlns:p14="http://schemas.microsoft.com/office/powerpoint/2010/main" val="28252507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DC03D4A1-9F5B-4363-BC86-5FFBB9675902}" type="slidenum">
              <a:rPr lang="en-US" altLang="zh-CN">
                <a:latin typeface="Times New Roman" panose="02020603050405020304" pitchFamily="18" charset="0"/>
                <a:cs typeface="Times New Roman" panose="02020603050405020304" pitchFamily="18" charset="0"/>
              </a:rPr>
              <a:t>62</a:t>
            </a:fld>
            <a:endParaRPr lang="en-US" altLang="zh-CN">
              <a:latin typeface="Times New Roman" panose="02020603050405020304" pitchFamily="18" charset="0"/>
              <a:cs typeface="Times New Roman" panose="02020603050405020304" pitchFamily="18" charset="0"/>
            </a:endParaRPr>
          </a:p>
        </p:txBody>
      </p:sp>
      <p:sp>
        <p:nvSpPr>
          <p:cNvPr id="305154" name="Rectangle 2"/>
          <p:cNvSpPr>
            <a:spLocks noChangeArrowheads="1"/>
          </p:cNvSpPr>
          <p:nvPr/>
        </p:nvSpPr>
        <p:spPr bwMode="auto">
          <a:xfrm>
            <a:off x="468313" y="71438"/>
            <a:ext cx="6408737" cy="795337"/>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3.5 </a:t>
            </a:r>
            <a:r>
              <a:rPr lang="zh-CN" altLang="en-US" sz="3800" dirty="0" smtClean="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凸多边形</a:t>
            </a: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最优三角剖分</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36868" name="Text Box 3"/>
          <p:cNvSpPr txBox="1">
            <a:spLocks noChangeArrowheads="1"/>
          </p:cNvSpPr>
          <p:nvPr/>
        </p:nvSpPr>
        <p:spPr bwMode="auto">
          <a:xfrm>
            <a:off x="395288" y="981075"/>
            <a:ext cx="8642350" cy="3786188"/>
          </a:xfrm>
          <a:prstGeom prst="rect">
            <a:avLst/>
          </a:prstGeom>
          <a:noFill/>
          <a:ln w="6350">
            <a:noFill/>
            <a:miter lim="800000"/>
          </a:ln>
        </p:spPr>
        <p:txBody>
          <a:bodyPr>
            <a:spAutoFit/>
          </a:bodyPr>
          <a:lstStyle/>
          <a:p>
            <a:pPr>
              <a:spcBef>
                <a:spcPct val="0"/>
              </a:spcBef>
              <a:buClrTx/>
              <a:buSzTx/>
              <a:buFontTx/>
              <a:buChar char="•"/>
              <a:defRPr/>
            </a:pPr>
            <a:r>
              <a:rPr lang="zh-CN" altLang="en-US" sz="2400">
                <a:solidFill>
                  <a:schemeClr val="tx1"/>
                </a:solidFill>
                <a:latin typeface="Times New Roman" panose="02020603050405020304" pitchFamily="18" charset="0"/>
                <a:ea typeface="+mn-ea"/>
                <a:cs typeface="Times New Roman" panose="02020603050405020304" pitchFamily="18" charset="0"/>
              </a:rPr>
              <a:t>用多边形顶点的逆时针序列表示凸多边形，即</a:t>
            </a:r>
            <a:r>
              <a:rPr lang="en-US" altLang="zh-CN" sz="2400">
                <a:solidFill>
                  <a:schemeClr val="tx1"/>
                </a:solidFill>
                <a:latin typeface="Times New Roman" panose="02020603050405020304" pitchFamily="18" charset="0"/>
                <a:ea typeface="+mn-ea"/>
                <a:cs typeface="Times New Roman" panose="02020603050405020304" pitchFamily="18" charset="0"/>
              </a:rPr>
              <a:t>P={v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0</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1</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n-1</a:t>
            </a:r>
            <a:r>
              <a:rPr lang="en-US" altLang="zh-CN" sz="2400">
                <a:solidFill>
                  <a:schemeClr val="tx1"/>
                </a:solidFill>
                <a:latin typeface="Times New Roman" panose="02020603050405020304" pitchFamily="18" charset="0"/>
                <a:ea typeface="+mn-ea"/>
                <a:cs typeface="Times New Roman" panose="02020603050405020304" pitchFamily="18" charset="0"/>
              </a:rPr>
              <a:t>}</a:t>
            </a:r>
            <a:r>
              <a:rPr lang="zh-CN" altLang="en-US" sz="2400">
                <a:solidFill>
                  <a:schemeClr val="tx1"/>
                </a:solidFill>
                <a:latin typeface="Times New Roman" panose="02020603050405020304" pitchFamily="18" charset="0"/>
                <a:ea typeface="+mn-ea"/>
                <a:cs typeface="Times New Roman" panose="02020603050405020304" pitchFamily="18" charset="0"/>
              </a:rPr>
              <a:t>表示具有</a:t>
            </a:r>
            <a:r>
              <a:rPr lang="en-US" altLang="zh-CN" sz="2400">
                <a:solidFill>
                  <a:schemeClr val="tx1"/>
                </a:solidFill>
                <a:latin typeface="Times New Roman" panose="02020603050405020304" pitchFamily="18" charset="0"/>
                <a:ea typeface="+mn-ea"/>
                <a:cs typeface="Times New Roman" panose="02020603050405020304" pitchFamily="18" charset="0"/>
              </a:rPr>
              <a:t>n</a:t>
            </a:r>
            <a:r>
              <a:rPr lang="zh-CN" altLang="en-US" sz="2400">
                <a:solidFill>
                  <a:schemeClr val="tx1"/>
                </a:solidFill>
                <a:latin typeface="Times New Roman" panose="02020603050405020304" pitchFamily="18" charset="0"/>
                <a:ea typeface="+mn-ea"/>
                <a:cs typeface="Times New Roman" panose="02020603050405020304" pitchFamily="18" charset="0"/>
              </a:rPr>
              <a:t>条边的凸多边形。</a:t>
            </a:r>
          </a:p>
          <a:p>
            <a:pPr>
              <a:spcBef>
                <a:spcPct val="0"/>
              </a:spcBef>
              <a:buClrTx/>
              <a:buSzTx/>
              <a:buFontTx/>
              <a:buChar char="•"/>
              <a:defRPr/>
            </a:pPr>
            <a:r>
              <a:rPr lang="zh-CN" altLang="en-US" sz="2400">
                <a:solidFill>
                  <a:schemeClr val="tx1"/>
                </a:solidFill>
                <a:latin typeface="Times New Roman" panose="02020603050405020304" pitchFamily="18" charset="0"/>
                <a:ea typeface="+mn-ea"/>
                <a:cs typeface="Times New Roman" panose="02020603050405020304" pitchFamily="18" charset="0"/>
              </a:rPr>
              <a:t>若</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i</a:t>
            </a:r>
            <a:r>
              <a:rPr lang="zh-CN" altLang="en-US" sz="2400">
                <a:solidFill>
                  <a:schemeClr val="tx1"/>
                </a:solidFill>
                <a:latin typeface="Times New Roman" panose="02020603050405020304" pitchFamily="18" charset="0"/>
                <a:ea typeface="+mn-ea"/>
                <a:cs typeface="Times New Roman" panose="02020603050405020304" pitchFamily="18" charset="0"/>
              </a:rPr>
              <a:t>与</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j</a:t>
            </a:r>
            <a:r>
              <a:rPr lang="zh-CN" altLang="en-US" sz="2400">
                <a:solidFill>
                  <a:schemeClr val="tx1"/>
                </a:solidFill>
                <a:latin typeface="Times New Roman" panose="02020603050405020304" pitchFamily="18" charset="0"/>
                <a:ea typeface="+mn-ea"/>
                <a:cs typeface="Times New Roman" panose="02020603050405020304" pitchFamily="18" charset="0"/>
              </a:rPr>
              <a:t>是多边形上不相邻的</a:t>
            </a:r>
            <a:r>
              <a:rPr lang="en-US" altLang="zh-CN" sz="2400">
                <a:solidFill>
                  <a:schemeClr val="tx1"/>
                </a:solidFill>
                <a:latin typeface="Times New Roman" panose="02020603050405020304" pitchFamily="18" charset="0"/>
                <a:ea typeface="+mn-ea"/>
                <a:cs typeface="Times New Roman" panose="02020603050405020304" pitchFamily="18" charset="0"/>
              </a:rPr>
              <a:t>2</a:t>
            </a:r>
            <a:r>
              <a:rPr lang="zh-CN" altLang="en-US" sz="2400">
                <a:solidFill>
                  <a:schemeClr val="tx1"/>
                </a:solidFill>
                <a:latin typeface="Times New Roman" panose="02020603050405020304" pitchFamily="18" charset="0"/>
                <a:ea typeface="+mn-ea"/>
                <a:cs typeface="Times New Roman" panose="02020603050405020304" pitchFamily="18" charset="0"/>
              </a:rPr>
              <a:t>个顶点，则线段</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i</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j</a:t>
            </a:r>
            <a:r>
              <a:rPr lang="zh-CN" altLang="en-US" sz="2400">
                <a:solidFill>
                  <a:schemeClr val="tx1"/>
                </a:solidFill>
                <a:latin typeface="Times New Roman" panose="02020603050405020304" pitchFamily="18" charset="0"/>
                <a:ea typeface="+mn-ea"/>
                <a:cs typeface="Times New Roman" panose="02020603050405020304" pitchFamily="18" charset="0"/>
              </a:rPr>
              <a:t>称为多边形的一条弦。弦将多边形分割成</a:t>
            </a:r>
            <a:r>
              <a:rPr lang="en-US" altLang="zh-CN" sz="2400">
                <a:solidFill>
                  <a:schemeClr val="tx1"/>
                </a:solidFill>
                <a:latin typeface="Times New Roman" panose="02020603050405020304" pitchFamily="18" charset="0"/>
                <a:ea typeface="+mn-ea"/>
                <a:cs typeface="Times New Roman" panose="02020603050405020304" pitchFamily="18" charset="0"/>
              </a:rPr>
              <a:t>2</a:t>
            </a:r>
            <a:r>
              <a:rPr lang="zh-CN" altLang="en-US" sz="2400">
                <a:solidFill>
                  <a:schemeClr val="tx1"/>
                </a:solidFill>
                <a:latin typeface="Times New Roman" panose="02020603050405020304" pitchFamily="18" charset="0"/>
                <a:ea typeface="+mn-ea"/>
                <a:cs typeface="Times New Roman" panose="02020603050405020304" pitchFamily="18" charset="0"/>
              </a:rPr>
              <a:t>个多边形</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i</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i+1</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j</a:t>
            </a:r>
            <a:r>
              <a:rPr lang="en-US" altLang="zh-CN" sz="2400">
                <a:solidFill>
                  <a:schemeClr val="tx1"/>
                </a:solidFill>
                <a:latin typeface="Times New Roman" panose="02020603050405020304" pitchFamily="18" charset="0"/>
                <a:ea typeface="+mn-ea"/>
                <a:cs typeface="Times New Roman" panose="02020603050405020304" pitchFamily="18" charset="0"/>
              </a:rPr>
              <a:t>}</a:t>
            </a:r>
            <a:r>
              <a:rPr lang="zh-CN" altLang="en-US" sz="2400">
                <a:solidFill>
                  <a:schemeClr val="tx1"/>
                </a:solidFill>
                <a:latin typeface="Times New Roman" panose="02020603050405020304" pitchFamily="18" charset="0"/>
                <a:ea typeface="+mn-ea"/>
                <a:cs typeface="Times New Roman" panose="02020603050405020304" pitchFamily="18" charset="0"/>
              </a:rPr>
              <a:t>和</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j</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j+1</a:t>
            </a:r>
            <a:r>
              <a:rPr lang="en-US" altLang="zh-CN" sz="240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a:solidFill>
                  <a:schemeClr val="tx1"/>
                </a:solidFill>
                <a:latin typeface="Times New Roman" panose="02020603050405020304" pitchFamily="18" charset="0"/>
                <a:ea typeface="+mn-ea"/>
                <a:cs typeface="Times New Roman" panose="02020603050405020304" pitchFamily="18" charset="0"/>
              </a:rPr>
              <a:t>i</a:t>
            </a:r>
            <a:r>
              <a:rPr lang="en-US" altLang="zh-CN" sz="2400">
                <a:solidFill>
                  <a:schemeClr val="tx1"/>
                </a:solidFill>
                <a:latin typeface="Times New Roman" panose="02020603050405020304" pitchFamily="18" charset="0"/>
                <a:ea typeface="+mn-ea"/>
                <a:cs typeface="Times New Roman" panose="02020603050405020304" pitchFamily="18" charset="0"/>
              </a:rPr>
              <a:t>}</a:t>
            </a:r>
            <a:r>
              <a:rPr lang="zh-CN" altLang="en-US" sz="240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Char char="•"/>
              <a:defRPr/>
            </a:pPr>
            <a:r>
              <a:rPr lang="zh-CN" altLang="en-US" sz="2400" b="1">
                <a:solidFill>
                  <a:schemeClr val="tx1"/>
                </a:solidFill>
                <a:latin typeface="Times New Roman" panose="02020603050405020304" pitchFamily="18" charset="0"/>
                <a:ea typeface="+mn-ea"/>
                <a:cs typeface="Times New Roman" panose="02020603050405020304" pitchFamily="18" charset="0"/>
              </a:rPr>
              <a:t>多边形的三角剖分</a:t>
            </a:r>
            <a:r>
              <a:rPr lang="zh-CN" altLang="en-US" sz="2400">
                <a:solidFill>
                  <a:schemeClr val="tx1"/>
                </a:solidFill>
                <a:latin typeface="Times New Roman" panose="02020603050405020304" pitchFamily="18" charset="0"/>
                <a:ea typeface="+mn-ea"/>
                <a:cs typeface="Times New Roman" panose="02020603050405020304" pitchFamily="18" charset="0"/>
              </a:rPr>
              <a:t>是将多边形分割成互不相交的三角形的弦的集合</a:t>
            </a:r>
            <a:r>
              <a:rPr lang="en-US" altLang="zh-CN" sz="2400">
                <a:solidFill>
                  <a:schemeClr val="tx1"/>
                </a:solidFill>
                <a:latin typeface="Times New Roman" panose="02020603050405020304" pitchFamily="18" charset="0"/>
                <a:ea typeface="+mn-ea"/>
                <a:cs typeface="Times New Roman" panose="02020603050405020304" pitchFamily="18" charset="0"/>
              </a:rPr>
              <a:t>T</a:t>
            </a:r>
            <a:r>
              <a:rPr lang="zh-CN" altLang="en-US" sz="240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Char char="•"/>
              <a:defRPr/>
            </a:pPr>
            <a:r>
              <a:rPr lang="zh-CN" altLang="en-US" sz="2400">
                <a:solidFill>
                  <a:schemeClr val="tx1"/>
                </a:solidFill>
                <a:latin typeface="Times New Roman" panose="02020603050405020304" pitchFamily="18" charset="0"/>
                <a:ea typeface="+mn-ea"/>
                <a:cs typeface="Times New Roman" panose="02020603050405020304" pitchFamily="18" charset="0"/>
              </a:rPr>
              <a:t>给定凸多边形</a:t>
            </a:r>
            <a:r>
              <a:rPr lang="en-US" altLang="zh-CN" sz="2400">
                <a:solidFill>
                  <a:schemeClr val="tx1"/>
                </a:solidFill>
                <a:latin typeface="Times New Roman" panose="02020603050405020304" pitchFamily="18" charset="0"/>
                <a:ea typeface="+mn-ea"/>
                <a:cs typeface="Times New Roman" panose="02020603050405020304" pitchFamily="18" charset="0"/>
              </a:rPr>
              <a:t>P</a:t>
            </a:r>
            <a:r>
              <a:rPr lang="zh-CN" altLang="en-US" sz="2400">
                <a:solidFill>
                  <a:schemeClr val="tx1"/>
                </a:solidFill>
                <a:latin typeface="Times New Roman" panose="02020603050405020304" pitchFamily="18" charset="0"/>
                <a:ea typeface="+mn-ea"/>
                <a:cs typeface="Times New Roman" panose="02020603050405020304" pitchFamily="18" charset="0"/>
              </a:rPr>
              <a:t>，以及定义在由多边形</a:t>
            </a:r>
            <a:r>
              <a:rPr lang="zh-CN" altLang="en-US" sz="2400" smtClean="0">
                <a:solidFill>
                  <a:schemeClr val="tx1"/>
                </a:solidFill>
                <a:latin typeface="Times New Roman" panose="02020603050405020304" pitchFamily="18" charset="0"/>
                <a:ea typeface="+mn-ea"/>
                <a:cs typeface="Times New Roman" panose="02020603050405020304" pitchFamily="18" charset="0"/>
              </a:rPr>
              <a:t>的三个顶点组成</a:t>
            </a:r>
            <a:r>
              <a:rPr lang="zh-CN" altLang="en-US" sz="2400">
                <a:solidFill>
                  <a:schemeClr val="tx1"/>
                </a:solidFill>
                <a:latin typeface="Times New Roman" panose="02020603050405020304" pitchFamily="18" charset="0"/>
                <a:ea typeface="+mn-ea"/>
                <a:cs typeface="Times New Roman" panose="02020603050405020304" pitchFamily="18" charset="0"/>
              </a:rPr>
              <a:t>的三角形上的权函数</a:t>
            </a:r>
            <a:r>
              <a:rPr lang="en-US" altLang="zh-CN" sz="2400" smtClean="0">
                <a:solidFill>
                  <a:schemeClr val="tx1"/>
                </a:solidFill>
                <a:latin typeface="Times New Roman" panose="02020603050405020304" pitchFamily="18" charset="0"/>
                <a:ea typeface="+mn-ea"/>
                <a:cs typeface="Times New Roman" panose="02020603050405020304" pitchFamily="18" charset="0"/>
              </a:rPr>
              <a:t>w(v</a:t>
            </a:r>
            <a:r>
              <a:rPr lang="en-US" altLang="zh-CN" sz="2400" baseline="-25000" smtClean="0">
                <a:solidFill>
                  <a:schemeClr val="tx1"/>
                </a:solidFill>
                <a:latin typeface="Times New Roman" panose="02020603050405020304" pitchFamily="18" charset="0"/>
                <a:ea typeface="+mn-ea"/>
                <a:cs typeface="Times New Roman" panose="02020603050405020304" pitchFamily="18" charset="0"/>
              </a:rPr>
              <a:t>i</a:t>
            </a:r>
            <a:r>
              <a:rPr lang="en-US" altLang="zh-CN" sz="2400" smtClean="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smtClean="0">
                <a:solidFill>
                  <a:schemeClr val="tx1"/>
                </a:solidFill>
                <a:latin typeface="Times New Roman" panose="02020603050405020304" pitchFamily="18" charset="0"/>
                <a:ea typeface="+mn-ea"/>
                <a:cs typeface="Times New Roman" panose="02020603050405020304" pitchFamily="18" charset="0"/>
              </a:rPr>
              <a:t>k</a:t>
            </a:r>
            <a:r>
              <a:rPr lang="en-US" altLang="zh-CN" sz="2400" smtClean="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smtClean="0">
                <a:solidFill>
                  <a:schemeClr val="tx1"/>
                </a:solidFill>
                <a:latin typeface="Times New Roman" panose="02020603050405020304" pitchFamily="18" charset="0"/>
                <a:ea typeface="+mn-ea"/>
                <a:cs typeface="Times New Roman" panose="02020603050405020304" pitchFamily="18" charset="0"/>
              </a:rPr>
              <a:t>j</a:t>
            </a:r>
            <a:r>
              <a:rPr lang="en-US" altLang="zh-CN" sz="2400" smtClean="0">
                <a:solidFill>
                  <a:schemeClr val="tx1"/>
                </a:solidFill>
                <a:latin typeface="Times New Roman" panose="02020603050405020304" pitchFamily="18" charset="0"/>
                <a:ea typeface="+mn-ea"/>
                <a:cs typeface="Times New Roman" panose="02020603050405020304" pitchFamily="18" charset="0"/>
              </a:rPr>
              <a:t>)</a:t>
            </a:r>
            <a:r>
              <a:rPr lang="zh-CN" altLang="en-US" sz="2400" smtClean="0">
                <a:solidFill>
                  <a:schemeClr val="tx1"/>
                </a:solidFill>
                <a:latin typeface="Times New Roman" panose="02020603050405020304" pitchFamily="18" charset="0"/>
                <a:ea typeface="+mn-ea"/>
                <a:cs typeface="Times New Roman" panose="02020603050405020304" pitchFamily="18" charset="0"/>
              </a:rPr>
              <a:t>。</a:t>
            </a:r>
            <a:r>
              <a:rPr lang="zh-CN" altLang="en-US" sz="2400">
                <a:solidFill>
                  <a:schemeClr val="tx1"/>
                </a:solidFill>
                <a:latin typeface="Times New Roman" panose="02020603050405020304" pitchFamily="18" charset="0"/>
                <a:ea typeface="+mn-ea"/>
                <a:cs typeface="Times New Roman" panose="02020603050405020304" pitchFamily="18" charset="0"/>
              </a:rPr>
              <a:t>要求确定该凸多边形的三角剖分，使得在该三角剖分中诸三角形上权之和为最小。 </a:t>
            </a:r>
          </a:p>
        </p:txBody>
      </p:sp>
      <p:pic>
        <p:nvPicPr>
          <p:cNvPr id="37893" name="Picture 4" descr="t33"/>
          <p:cNvPicPr>
            <a:picLocks noChangeAspect="1" noChangeArrowheads="1"/>
          </p:cNvPicPr>
          <p:nvPr/>
        </p:nvPicPr>
        <p:blipFill>
          <a:blip r:embed="rId3" cstate="print"/>
          <a:srcRect/>
          <a:stretch>
            <a:fillRect/>
          </a:stretch>
        </p:blipFill>
        <p:spPr bwMode="auto">
          <a:xfrm>
            <a:off x="1785938" y="4714875"/>
            <a:ext cx="4752975"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B618E18-FDAE-49C4-982A-FBD335B453E2}" type="slidenum">
              <a:rPr lang="en-US" altLang="zh-CN">
                <a:latin typeface="+mn-ea"/>
              </a:rPr>
              <a:t>63</a:t>
            </a:fld>
            <a:endParaRPr lang="en-US" altLang="zh-CN">
              <a:latin typeface="+mn-ea"/>
            </a:endParaRPr>
          </a:p>
        </p:txBody>
      </p:sp>
      <p:sp>
        <p:nvSpPr>
          <p:cNvPr id="307202" name="Rectangle 2"/>
          <p:cNvSpPr>
            <a:spLocks noChangeArrowheads="1"/>
          </p:cNvSpPr>
          <p:nvPr/>
        </p:nvSpPr>
        <p:spPr bwMode="auto">
          <a:xfrm>
            <a:off x="467544" y="107941"/>
            <a:ext cx="6192688"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mn-ea"/>
                <a:ea typeface="+mn-ea"/>
              </a:rPr>
              <a:t>最优子结构性质</a:t>
            </a:r>
            <a:endParaRPr lang="ja-JP" altLang="en-US" sz="3800" dirty="0">
              <a:solidFill>
                <a:schemeClr val="tx2"/>
              </a:solidFill>
              <a:effectLst>
                <a:outerShdw blurRad="38100" dist="38100" dir="2700000" algn="tl">
                  <a:srgbClr val="C0C0C0"/>
                </a:outerShdw>
              </a:effectLst>
              <a:latin typeface="+mn-ea"/>
              <a:ea typeface="+mn-ea"/>
            </a:endParaRPr>
          </a:p>
        </p:txBody>
      </p:sp>
      <p:sp>
        <p:nvSpPr>
          <p:cNvPr id="38916" name="Text Box 3"/>
          <p:cNvSpPr txBox="1">
            <a:spLocks noChangeArrowheads="1"/>
          </p:cNvSpPr>
          <p:nvPr/>
        </p:nvSpPr>
        <p:spPr bwMode="auto">
          <a:xfrm>
            <a:off x="285750" y="928688"/>
            <a:ext cx="8715375" cy="5016500"/>
          </a:xfrm>
          <a:prstGeom prst="rect">
            <a:avLst/>
          </a:prstGeom>
          <a:solidFill>
            <a:srgbClr val="FFCC00"/>
          </a:solidFill>
          <a:ln w="6350">
            <a:noFill/>
            <a:miter lim="800000"/>
          </a:ln>
        </p:spPr>
        <p:txBody>
          <a:bodyPr>
            <a:spAutoFit/>
          </a:bodyPr>
          <a:lstStyle/>
          <a:p>
            <a:pPr>
              <a:spcBef>
                <a:spcPct val="0"/>
              </a:spcBef>
              <a:buClrTx/>
              <a:buSzTx/>
              <a:buFontTx/>
              <a:buChar char="•"/>
              <a:defRPr/>
            </a:pPr>
            <a:r>
              <a:rPr lang="zh-CN" altLang="en-US" sz="3200" dirty="0">
                <a:solidFill>
                  <a:schemeClr val="tx1"/>
                </a:solidFill>
                <a:latin typeface="Times New Roman" panose="02020603050405020304" pitchFamily="18" charset="0"/>
                <a:ea typeface="+mn-ea"/>
                <a:cs typeface="Times New Roman" panose="02020603050405020304" pitchFamily="18" charset="0"/>
              </a:rPr>
              <a:t>凸多边形的最优三角剖分问题有最优子结构性质。</a:t>
            </a:r>
          </a:p>
          <a:p>
            <a:pPr>
              <a:spcBef>
                <a:spcPct val="0"/>
              </a:spcBef>
              <a:buClrTx/>
              <a:buSzTx/>
              <a:buFontTx/>
              <a:buChar char="•"/>
              <a:defRPr/>
            </a:pPr>
            <a:r>
              <a:rPr lang="zh-CN" altLang="en-US" sz="3200" dirty="0">
                <a:solidFill>
                  <a:schemeClr val="tx1"/>
                </a:solidFill>
                <a:latin typeface="Times New Roman" panose="02020603050405020304" pitchFamily="18" charset="0"/>
                <a:ea typeface="+mn-ea"/>
                <a:cs typeface="Times New Roman" panose="02020603050405020304" pitchFamily="18" charset="0"/>
              </a:rPr>
              <a:t>事实上，若凸</a:t>
            </a:r>
            <a:r>
              <a:rPr lang="en-US" altLang="zh-CN" sz="3200" dirty="0">
                <a:solidFill>
                  <a:schemeClr val="tx1"/>
                </a:solidFill>
                <a:latin typeface="Times New Roman" panose="02020603050405020304" pitchFamily="18" charset="0"/>
                <a:ea typeface="+mn-ea"/>
                <a:cs typeface="Times New Roman" panose="02020603050405020304" pitchFamily="18" charset="0"/>
              </a:rPr>
              <a:t>(n+1)</a:t>
            </a:r>
            <a:r>
              <a:rPr lang="zh-CN" altLang="en-US" sz="3200" dirty="0">
                <a:solidFill>
                  <a:schemeClr val="tx1"/>
                </a:solidFill>
                <a:latin typeface="Times New Roman" panose="02020603050405020304" pitchFamily="18" charset="0"/>
                <a:ea typeface="+mn-ea"/>
                <a:cs typeface="Times New Roman" panose="02020603050405020304" pitchFamily="18" charset="0"/>
              </a:rPr>
              <a:t>边形</a:t>
            </a:r>
            <a:r>
              <a:rPr lang="en-US" altLang="zh-CN" sz="3200" dirty="0">
                <a:solidFill>
                  <a:schemeClr val="tx1"/>
                </a:solidFill>
                <a:latin typeface="Times New Roman" panose="02020603050405020304" pitchFamily="18" charset="0"/>
                <a:ea typeface="+mn-ea"/>
                <a:cs typeface="Times New Roman" panose="02020603050405020304" pitchFamily="18" charset="0"/>
              </a:rPr>
              <a:t>P={v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en-US" altLang="zh-CN" sz="3200" dirty="0" err="1">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zh-CN" altLang="en-US" sz="3200" dirty="0">
                <a:solidFill>
                  <a:schemeClr val="tx1"/>
                </a:solidFill>
                <a:latin typeface="Times New Roman" panose="02020603050405020304" pitchFamily="18" charset="0"/>
                <a:ea typeface="+mn-ea"/>
                <a:cs typeface="Times New Roman" panose="02020603050405020304" pitchFamily="18" charset="0"/>
              </a:rPr>
              <a:t>的最优三角剖分</a:t>
            </a:r>
            <a:r>
              <a:rPr lang="en-US" altLang="zh-CN" sz="3200" dirty="0">
                <a:solidFill>
                  <a:schemeClr val="tx1"/>
                </a:solidFill>
                <a:latin typeface="Times New Roman" panose="02020603050405020304" pitchFamily="18" charset="0"/>
                <a:ea typeface="+mn-ea"/>
                <a:cs typeface="Times New Roman" panose="02020603050405020304" pitchFamily="18" charset="0"/>
              </a:rPr>
              <a:t>T</a:t>
            </a:r>
            <a:r>
              <a:rPr lang="zh-CN" altLang="en-US" sz="3200" dirty="0">
                <a:solidFill>
                  <a:schemeClr val="tx1"/>
                </a:solidFill>
                <a:latin typeface="Times New Roman" panose="02020603050405020304" pitchFamily="18" charset="0"/>
                <a:ea typeface="+mn-ea"/>
                <a:cs typeface="Times New Roman" panose="02020603050405020304" pitchFamily="18" charset="0"/>
              </a:rPr>
              <a:t>包含三角形</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n</a:t>
            </a:r>
            <a:r>
              <a:rPr lang="zh-CN" altLang="en-US" sz="3200" dirty="0">
                <a:solidFill>
                  <a:schemeClr val="tx1"/>
                </a:solidFill>
                <a:latin typeface="Times New Roman" panose="02020603050405020304" pitchFamily="18" charset="0"/>
                <a:ea typeface="+mn-ea"/>
                <a:cs typeface="Times New Roman" panose="02020603050405020304" pitchFamily="18" charset="0"/>
              </a:rPr>
              <a:t>，</a:t>
            </a:r>
            <a:r>
              <a:rPr lang="en-US" altLang="zh-CN" sz="3200" dirty="0">
                <a:solidFill>
                  <a:schemeClr val="tx1"/>
                </a:solidFill>
                <a:latin typeface="Times New Roman" panose="02020603050405020304" pitchFamily="18" charset="0"/>
                <a:ea typeface="+mn-ea"/>
                <a:cs typeface="Times New Roman" panose="02020603050405020304" pitchFamily="18" charset="0"/>
              </a:rPr>
              <a:t>1≤k≤n-1</a:t>
            </a:r>
            <a:r>
              <a:rPr lang="zh-CN" altLang="en-US" sz="3200" dirty="0">
                <a:solidFill>
                  <a:schemeClr val="tx1"/>
                </a:solidFill>
                <a:latin typeface="Times New Roman" panose="02020603050405020304" pitchFamily="18" charset="0"/>
                <a:ea typeface="+mn-ea"/>
                <a:cs typeface="Times New Roman" panose="02020603050405020304" pitchFamily="18" charset="0"/>
              </a:rPr>
              <a:t>，则</a:t>
            </a:r>
            <a:r>
              <a:rPr lang="en-US" altLang="zh-CN" sz="3200" dirty="0">
                <a:solidFill>
                  <a:schemeClr val="tx1"/>
                </a:solidFill>
                <a:latin typeface="Times New Roman" panose="02020603050405020304" pitchFamily="18" charset="0"/>
                <a:ea typeface="+mn-ea"/>
                <a:cs typeface="Times New Roman" panose="02020603050405020304" pitchFamily="18" charset="0"/>
              </a:rPr>
              <a:t>T</a:t>
            </a:r>
            <a:r>
              <a:rPr lang="zh-CN" altLang="en-US" sz="3200" dirty="0">
                <a:solidFill>
                  <a:schemeClr val="tx1"/>
                </a:solidFill>
                <a:latin typeface="Times New Roman" panose="02020603050405020304" pitchFamily="18" charset="0"/>
                <a:ea typeface="+mn-ea"/>
                <a:cs typeface="Times New Roman" panose="02020603050405020304" pitchFamily="18" charset="0"/>
              </a:rPr>
              <a:t>的权为</a:t>
            </a:r>
            <a:r>
              <a:rPr lang="en-US" altLang="zh-CN" sz="3200" dirty="0">
                <a:solidFill>
                  <a:schemeClr val="tx1"/>
                </a:solidFill>
                <a:latin typeface="Times New Roman" panose="02020603050405020304" pitchFamily="18" charset="0"/>
                <a:ea typeface="+mn-ea"/>
                <a:cs typeface="Times New Roman" panose="02020603050405020304" pitchFamily="18" charset="0"/>
              </a:rPr>
              <a:t>3</a:t>
            </a:r>
            <a:r>
              <a:rPr lang="zh-CN" altLang="en-US" sz="3200" dirty="0">
                <a:solidFill>
                  <a:schemeClr val="tx1"/>
                </a:solidFill>
                <a:latin typeface="Times New Roman" panose="02020603050405020304" pitchFamily="18" charset="0"/>
                <a:ea typeface="+mn-ea"/>
                <a:cs typeface="Times New Roman" panose="02020603050405020304" pitchFamily="18" charset="0"/>
              </a:rPr>
              <a:t>个部分权的和：三角形</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n</a:t>
            </a:r>
            <a:r>
              <a:rPr lang="zh-CN" altLang="en-US" sz="3200" dirty="0">
                <a:solidFill>
                  <a:schemeClr val="tx1"/>
                </a:solidFill>
                <a:latin typeface="Times New Roman" panose="02020603050405020304" pitchFamily="18" charset="0"/>
                <a:ea typeface="+mn-ea"/>
                <a:cs typeface="Times New Roman" panose="02020603050405020304" pitchFamily="18" charset="0"/>
              </a:rPr>
              <a:t>的权，子多边形</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en-US" altLang="zh-CN" sz="3200" dirty="0" err="1">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zh-CN" altLang="en-US" sz="3200" dirty="0">
                <a:solidFill>
                  <a:schemeClr val="tx1"/>
                </a:solidFill>
                <a:latin typeface="Times New Roman" panose="02020603050405020304" pitchFamily="18" charset="0"/>
                <a:ea typeface="+mn-ea"/>
                <a:cs typeface="Times New Roman" panose="02020603050405020304" pitchFamily="18" charset="0"/>
              </a:rPr>
              <a:t>和</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k+1</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en-US" altLang="zh-CN" sz="3200" dirty="0" err="1">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zh-CN" altLang="en-US" sz="3200" dirty="0">
                <a:solidFill>
                  <a:schemeClr val="tx1"/>
                </a:solidFill>
                <a:latin typeface="Times New Roman" panose="02020603050405020304" pitchFamily="18" charset="0"/>
                <a:ea typeface="+mn-ea"/>
                <a:cs typeface="Times New Roman" panose="02020603050405020304" pitchFamily="18" charset="0"/>
              </a:rPr>
              <a:t>的权之和。可以断言，由</a:t>
            </a:r>
            <a:r>
              <a:rPr lang="en-US" altLang="zh-CN" sz="3200" dirty="0">
                <a:solidFill>
                  <a:schemeClr val="tx1"/>
                </a:solidFill>
                <a:latin typeface="Times New Roman" panose="02020603050405020304" pitchFamily="18" charset="0"/>
                <a:ea typeface="+mn-ea"/>
                <a:cs typeface="Times New Roman" panose="02020603050405020304" pitchFamily="18" charset="0"/>
              </a:rPr>
              <a:t>T</a:t>
            </a:r>
            <a:r>
              <a:rPr lang="zh-CN" altLang="en-US" sz="3200" dirty="0">
                <a:solidFill>
                  <a:schemeClr val="tx1"/>
                </a:solidFill>
                <a:latin typeface="Times New Roman" panose="02020603050405020304" pitchFamily="18" charset="0"/>
                <a:ea typeface="+mn-ea"/>
                <a:cs typeface="Times New Roman" panose="02020603050405020304" pitchFamily="18" charset="0"/>
              </a:rPr>
              <a:t>所确定的这</a:t>
            </a:r>
            <a:r>
              <a:rPr lang="en-US" altLang="zh-CN" sz="3200" dirty="0">
                <a:solidFill>
                  <a:schemeClr val="tx1"/>
                </a:solidFill>
                <a:latin typeface="Times New Roman" panose="02020603050405020304" pitchFamily="18" charset="0"/>
                <a:ea typeface="+mn-ea"/>
                <a:cs typeface="Times New Roman" panose="02020603050405020304" pitchFamily="18" charset="0"/>
              </a:rPr>
              <a:t>2</a:t>
            </a:r>
            <a:r>
              <a:rPr lang="zh-CN" altLang="en-US" sz="3200" dirty="0">
                <a:solidFill>
                  <a:schemeClr val="tx1"/>
                </a:solidFill>
                <a:latin typeface="Times New Roman" panose="02020603050405020304" pitchFamily="18" charset="0"/>
                <a:ea typeface="+mn-ea"/>
                <a:cs typeface="Times New Roman" panose="02020603050405020304" pitchFamily="18" charset="0"/>
              </a:rPr>
              <a:t>个子多边形的三角剖分也是最优的。因为若有</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en-US" altLang="zh-CN" sz="3200" dirty="0" err="1">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zh-CN" altLang="en-US" sz="3200" dirty="0">
                <a:solidFill>
                  <a:schemeClr val="tx1"/>
                </a:solidFill>
                <a:latin typeface="Times New Roman" panose="02020603050405020304" pitchFamily="18" charset="0"/>
                <a:ea typeface="+mn-ea"/>
                <a:cs typeface="Times New Roman" panose="02020603050405020304" pitchFamily="18" charset="0"/>
              </a:rPr>
              <a:t>或</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3200" dirty="0">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a:solidFill>
                  <a:schemeClr val="tx1"/>
                </a:solidFill>
                <a:latin typeface="Times New Roman" panose="02020603050405020304" pitchFamily="18" charset="0"/>
                <a:ea typeface="+mn-ea"/>
                <a:cs typeface="Times New Roman" panose="02020603050405020304" pitchFamily="18" charset="0"/>
              </a:rPr>
              <a:t>k+1</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en-US" altLang="zh-CN" sz="3200" dirty="0" err="1">
                <a:solidFill>
                  <a:schemeClr val="tx1"/>
                </a:solidFill>
                <a:latin typeface="Times New Roman" panose="02020603050405020304" pitchFamily="18" charset="0"/>
                <a:ea typeface="+mn-ea"/>
                <a:cs typeface="Times New Roman" panose="02020603050405020304" pitchFamily="18" charset="0"/>
              </a:rPr>
              <a:t>v</a:t>
            </a:r>
            <a:r>
              <a:rPr lang="en-US" altLang="zh-CN" sz="3200"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zh-CN" altLang="en-US" sz="3200" dirty="0">
                <a:solidFill>
                  <a:schemeClr val="tx1"/>
                </a:solidFill>
                <a:latin typeface="Times New Roman" panose="02020603050405020304" pitchFamily="18" charset="0"/>
                <a:ea typeface="+mn-ea"/>
                <a:cs typeface="Times New Roman" panose="02020603050405020304" pitchFamily="18" charset="0"/>
              </a:rPr>
              <a:t>的更小权的三角剖分将导致</a:t>
            </a:r>
            <a:r>
              <a:rPr lang="en-US" altLang="zh-CN" sz="3200" dirty="0">
                <a:solidFill>
                  <a:schemeClr val="tx1"/>
                </a:solidFill>
                <a:latin typeface="Times New Roman" panose="02020603050405020304" pitchFamily="18" charset="0"/>
                <a:ea typeface="+mn-ea"/>
                <a:cs typeface="Times New Roman" panose="02020603050405020304" pitchFamily="18" charset="0"/>
              </a:rPr>
              <a:t>T</a:t>
            </a:r>
            <a:r>
              <a:rPr lang="zh-CN" altLang="en-US" sz="3200" dirty="0">
                <a:solidFill>
                  <a:schemeClr val="tx1"/>
                </a:solidFill>
                <a:latin typeface="Times New Roman" panose="02020603050405020304" pitchFamily="18" charset="0"/>
                <a:ea typeface="+mn-ea"/>
                <a:cs typeface="Times New Roman" panose="02020603050405020304" pitchFamily="18" charset="0"/>
              </a:rPr>
              <a:t>不是最优三角剖分的矛盾。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7B659B9-FDD0-4095-92A1-33F8C7665C0C}" type="slidenum">
              <a:rPr lang="en-US" altLang="zh-CN">
                <a:latin typeface="Times New Roman" panose="02020603050405020304" pitchFamily="18" charset="0"/>
                <a:cs typeface="Times New Roman" panose="02020603050405020304" pitchFamily="18" charset="0"/>
              </a:rPr>
              <a:t>64</a:t>
            </a:fld>
            <a:endParaRPr lang="en-US" altLang="zh-CN">
              <a:latin typeface="Times New Roman" panose="02020603050405020304" pitchFamily="18" charset="0"/>
              <a:cs typeface="Times New Roman" panose="02020603050405020304" pitchFamily="18" charset="0"/>
            </a:endParaRPr>
          </a:p>
        </p:txBody>
      </p:sp>
      <p:sp>
        <p:nvSpPr>
          <p:cNvPr id="308226" name="Rectangle 2"/>
          <p:cNvSpPr>
            <a:spLocks noChangeArrowheads="1"/>
          </p:cNvSpPr>
          <p:nvPr/>
        </p:nvSpPr>
        <p:spPr bwMode="auto">
          <a:xfrm>
            <a:off x="428625" y="142875"/>
            <a:ext cx="7345363"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最优三角剖分的递归结构</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39940" name="Text Box 3"/>
          <p:cNvSpPr txBox="1">
            <a:spLocks noChangeArrowheads="1"/>
          </p:cNvSpPr>
          <p:nvPr/>
        </p:nvSpPr>
        <p:spPr bwMode="auto">
          <a:xfrm>
            <a:off x="323850" y="908050"/>
            <a:ext cx="8589963" cy="3786188"/>
          </a:xfrm>
          <a:prstGeom prst="rect">
            <a:avLst/>
          </a:prstGeom>
          <a:noFill/>
          <a:ln w="6350">
            <a:noFill/>
            <a:miter lim="800000"/>
          </a:ln>
        </p:spPr>
        <p:txBody>
          <a:bodyPr>
            <a:spAutoFit/>
          </a:bodyPr>
          <a:lstStyle/>
          <a:p>
            <a:pPr>
              <a:spcBef>
                <a:spcPct val="0"/>
              </a:spcBef>
              <a:buClrTx/>
              <a:buSzTx/>
              <a:buFontTx/>
              <a:buChar char="•"/>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定义</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1≤i&lt;</a:t>
            </a:r>
            <a:r>
              <a:rPr lang="en-US" altLang="zh-CN" sz="2400" dirty="0" err="1">
                <a:solidFill>
                  <a:schemeClr val="tx1"/>
                </a:solidFill>
                <a:latin typeface="Times New Roman" panose="02020603050405020304" pitchFamily="18" charset="0"/>
                <a:ea typeface="+mn-ea"/>
                <a:cs typeface="Times New Roman" panose="02020603050405020304" pitchFamily="18" charset="0"/>
              </a:rPr>
              <a:t>j≤n</a:t>
            </a:r>
            <a:r>
              <a:rPr lang="zh-CN" altLang="en-US" sz="2400" dirty="0">
                <a:solidFill>
                  <a:schemeClr val="tx1"/>
                </a:solidFill>
                <a:latin typeface="Times New Roman" panose="02020603050405020304" pitchFamily="18" charset="0"/>
                <a:ea typeface="+mn-ea"/>
                <a:cs typeface="Times New Roman" panose="02020603050405020304" pitchFamily="18" charset="0"/>
              </a:rPr>
              <a:t>为凸子多边形</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i-1</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的最优三角剖分所对应的权函数值，即其最优值。为方便起见，设退化的多边形</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i-1</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具有权值</a:t>
            </a:r>
            <a:r>
              <a:rPr lang="en-US" altLang="zh-CN" sz="2400" dirty="0">
                <a:solidFill>
                  <a:schemeClr val="tx1"/>
                </a:solidFill>
                <a:latin typeface="Times New Roman" panose="02020603050405020304" pitchFamily="18" charset="0"/>
                <a:ea typeface="+mn-ea"/>
                <a:cs typeface="Times New Roman" panose="02020603050405020304" pitchFamily="18" charset="0"/>
              </a:rPr>
              <a:t>0</a:t>
            </a:r>
            <a:r>
              <a:rPr lang="zh-CN" altLang="en-US" sz="2400" dirty="0">
                <a:solidFill>
                  <a:schemeClr val="tx1"/>
                </a:solidFill>
                <a:latin typeface="Times New Roman" panose="02020603050405020304" pitchFamily="18" charset="0"/>
                <a:ea typeface="+mn-ea"/>
                <a:cs typeface="Times New Roman" panose="02020603050405020304" pitchFamily="18" charset="0"/>
              </a:rPr>
              <a:t>。据此定义，要计算的凸</a:t>
            </a:r>
            <a:r>
              <a:rPr lang="en-US" altLang="zh-CN" sz="2400" dirty="0">
                <a:solidFill>
                  <a:schemeClr val="tx1"/>
                </a:solidFill>
                <a:latin typeface="Times New Roman" panose="02020603050405020304" pitchFamily="18" charset="0"/>
                <a:ea typeface="+mn-ea"/>
                <a:cs typeface="Times New Roman" panose="02020603050405020304" pitchFamily="18" charset="0"/>
              </a:rPr>
              <a:t>(n+1)</a:t>
            </a:r>
            <a:r>
              <a:rPr lang="zh-CN" altLang="en-US" sz="2400" dirty="0">
                <a:solidFill>
                  <a:schemeClr val="tx1"/>
                </a:solidFill>
                <a:latin typeface="Times New Roman" panose="02020603050405020304" pitchFamily="18" charset="0"/>
                <a:ea typeface="+mn-ea"/>
                <a:cs typeface="Times New Roman" panose="02020603050405020304" pitchFamily="18" charset="0"/>
              </a:rPr>
              <a:t>边形</a:t>
            </a:r>
            <a:r>
              <a:rPr lang="en-US" altLang="zh-CN" sz="2400" dirty="0">
                <a:solidFill>
                  <a:schemeClr val="tx1"/>
                </a:solidFill>
                <a:latin typeface="Times New Roman" panose="02020603050405020304" pitchFamily="18" charset="0"/>
                <a:ea typeface="+mn-ea"/>
                <a:cs typeface="Times New Roman" panose="02020603050405020304" pitchFamily="18" charset="0"/>
              </a:rPr>
              <a:t>P</a:t>
            </a:r>
            <a:r>
              <a:rPr lang="zh-CN" altLang="en-US" sz="2400" dirty="0">
                <a:solidFill>
                  <a:schemeClr val="tx1"/>
                </a:solidFill>
                <a:latin typeface="Times New Roman" panose="02020603050405020304" pitchFamily="18" charset="0"/>
                <a:ea typeface="+mn-ea"/>
                <a:cs typeface="Times New Roman" panose="02020603050405020304" pitchFamily="18" charset="0"/>
              </a:rPr>
              <a:t>的最优权值为</a:t>
            </a:r>
            <a:r>
              <a:rPr lang="en-US" altLang="zh-CN" sz="2400" dirty="0">
                <a:solidFill>
                  <a:schemeClr val="tx1"/>
                </a:solidFill>
                <a:latin typeface="Times New Roman" panose="02020603050405020304" pitchFamily="18" charset="0"/>
                <a:ea typeface="+mn-ea"/>
                <a:cs typeface="Times New Roman" panose="02020603050405020304" pitchFamily="18" charset="0"/>
              </a:rPr>
              <a:t>t[1][n]</a:t>
            </a:r>
            <a:r>
              <a:rPr lang="zh-CN" altLang="en-US" sz="24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Char char="•"/>
              <a:defRPr/>
            </a:pP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的值可以利用最优子结构性质递归地计算。当</a:t>
            </a:r>
            <a:r>
              <a:rPr lang="en-US" altLang="zh-CN" sz="2400" dirty="0">
                <a:solidFill>
                  <a:schemeClr val="tx1"/>
                </a:solidFill>
                <a:latin typeface="Times New Roman" panose="02020603050405020304" pitchFamily="18" charset="0"/>
                <a:ea typeface="+mn-ea"/>
                <a:cs typeface="Times New Roman" panose="02020603050405020304" pitchFamily="18" charset="0"/>
              </a:rPr>
              <a:t>j-i≥1</a:t>
            </a:r>
            <a:r>
              <a:rPr lang="zh-CN" altLang="en-US" sz="2400" dirty="0">
                <a:solidFill>
                  <a:schemeClr val="tx1"/>
                </a:solidFill>
                <a:latin typeface="Times New Roman" panose="02020603050405020304" pitchFamily="18" charset="0"/>
                <a:ea typeface="+mn-ea"/>
                <a:cs typeface="Times New Roman" panose="02020603050405020304" pitchFamily="18" charset="0"/>
              </a:rPr>
              <a:t>时，凸子多边形至少有</a:t>
            </a:r>
            <a:r>
              <a:rPr lang="en-US" altLang="zh-CN" sz="2400" dirty="0">
                <a:solidFill>
                  <a:schemeClr val="tx1"/>
                </a:solidFill>
                <a:latin typeface="Times New Roman" panose="02020603050405020304" pitchFamily="18" charset="0"/>
                <a:ea typeface="+mn-ea"/>
                <a:cs typeface="Times New Roman" panose="02020603050405020304" pitchFamily="18" charset="0"/>
              </a:rPr>
              <a:t>3</a:t>
            </a:r>
            <a:r>
              <a:rPr lang="zh-CN" altLang="en-US" sz="2400" dirty="0">
                <a:solidFill>
                  <a:schemeClr val="tx1"/>
                </a:solidFill>
                <a:latin typeface="Times New Roman" panose="02020603050405020304" pitchFamily="18" charset="0"/>
                <a:ea typeface="+mn-ea"/>
                <a:cs typeface="Times New Roman" panose="02020603050405020304" pitchFamily="18" charset="0"/>
              </a:rPr>
              <a:t>个顶点。由最优子结构性质，</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的值应为</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][k]</a:t>
            </a:r>
            <a:r>
              <a:rPr lang="zh-CN" altLang="en-US" sz="2400" dirty="0">
                <a:solidFill>
                  <a:schemeClr val="tx1"/>
                </a:solidFill>
                <a:latin typeface="Times New Roman" panose="02020603050405020304" pitchFamily="18" charset="0"/>
                <a:ea typeface="+mn-ea"/>
                <a:cs typeface="Times New Roman" panose="02020603050405020304" pitchFamily="18" charset="0"/>
              </a:rPr>
              <a:t>的值加上</a:t>
            </a:r>
            <a:r>
              <a:rPr lang="en-US" altLang="zh-CN" sz="2400" dirty="0">
                <a:solidFill>
                  <a:schemeClr val="tx1"/>
                </a:solidFill>
                <a:latin typeface="Times New Roman" panose="02020603050405020304" pitchFamily="18" charset="0"/>
                <a:ea typeface="+mn-ea"/>
                <a:cs typeface="Times New Roman" panose="02020603050405020304" pitchFamily="18" charset="0"/>
              </a:rPr>
              <a:t>t[k+1][j]</a:t>
            </a:r>
            <a:r>
              <a:rPr lang="zh-CN" altLang="en-US" sz="2400" dirty="0">
                <a:solidFill>
                  <a:schemeClr val="tx1"/>
                </a:solidFill>
                <a:latin typeface="Times New Roman" panose="02020603050405020304" pitchFamily="18" charset="0"/>
                <a:ea typeface="+mn-ea"/>
                <a:cs typeface="Times New Roman" panose="02020603050405020304" pitchFamily="18" charset="0"/>
              </a:rPr>
              <a:t>的值，再加上三角形</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i-1</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的权值，其中</a:t>
            </a:r>
            <a:r>
              <a:rPr lang="en-US" altLang="zh-CN" sz="2400" dirty="0">
                <a:solidFill>
                  <a:schemeClr val="tx1"/>
                </a:solidFill>
                <a:latin typeface="Times New Roman" panose="02020603050405020304" pitchFamily="18" charset="0"/>
                <a:ea typeface="+mn-ea"/>
                <a:cs typeface="Times New Roman" panose="02020603050405020304" pitchFamily="18" charset="0"/>
              </a:rPr>
              <a:t>i≤k≤j-1</a:t>
            </a:r>
            <a:r>
              <a:rPr lang="zh-CN" altLang="en-US" sz="2400" dirty="0">
                <a:solidFill>
                  <a:schemeClr val="tx1"/>
                </a:solidFill>
                <a:latin typeface="Times New Roman" panose="02020603050405020304" pitchFamily="18" charset="0"/>
                <a:ea typeface="+mn-ea"/>
                <a:cs typeface="Times New Roman" panose="02020603050405020304" pitchFamily="18" charset="0"/>
              </a:rPr>
              <a:t>。由于在计算时还不知道</a:t>
            </a:r>
            <a:r>
              <a:rPr lang="en-US" altLang="zh-CN" sz="2400" dirty="0">
                <a:solidFill>
                  <a:schemeClr val="tx1"/>
                </a:solidFill>
                <a:latin typeface="Times New Roman" panose="02020603050405020304" pitchFamily="18" charset="0"/>
                <a:ea typeface="+mn-ea"/>
                <a:cs typeface="Times New Roman" panose="02020603050405020304" pitchFamily="18" charset="0"/>
              </a:rPr>
              <a:t>k</a:t>
            </a:r>
            <a:r>
              <a:rPr lang="zh-CN" altLang="en-US" sz="2400" dirty="0">
                <a:solidFill>
                  <a:schemeClr val="tx1"/>
                </a:solidFill>
                <a:latin typeface="Times New Roman" panose="02020603050405020304" pitchFamily="18" charset="0"/>
                <a:ea typeface="+mn-ea"/>
                <a:cs typeface="Times New Roman" panose="02020603050405020304" pitchFamily="18" charset="0"/>
              </a:rPr>
              <a:t>的确切位置，而</a:t>
            </a:r>
            <a:r>
              <a:rPr lang="en-US" altLang="zh-CN" sz="2400" dirty="0">
                <a:solidFill>
                  <a:schemeClr val="tx1"/>
                </a:solidFill>
                <a:latin typeface="Times New Roman" panose="02020603050405020304" pitchFamily="18" charset="0"/>
                <a:ea typeface="+mn-ea"/>
                <a:cs typeface="Times New Roman" panose="02020603050405020304" pitchFamily="18" charset="0"/>
              </a:rPr>
              <a:t>k</a:t>
            </a:r>
            <a:r>
              <a:rPr lang="zh-CN" altLang="en-US" sz="2400" dirty="0">
                <a:solidFill>
                  <a:schemeClr val="tx1"/>
                </a:solidFill>
                <a:latin typeface="Times New Roman" panose="02020603050405020304" pitchFamily="18" charset="0"/>
                <a:ea typeface="+mn-ea"/>
                <a:cs typeface="Times New Roman" panose="02020603050405020304" pitchFamily="18" charset="0"/>
              </a:rPr>
              <a:t>的所有可能位置只有</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个，因此可以在这</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个位置中选出使</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值达到最小的位置。由此，</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可递归地定义为：</a:t>
            </a:r>
          </a:p>
        </p:txBody>
      </p:sp>
      <p:sp>
        <p:nvSpPr>
          <p:cNvPr id="39941" name="Rectangle 4"/>
          <p:cNvSpPr>
            <a:spLocks noChangeArrowheads="1"/>
          </p:cNvSpPr>
          <p:nvPr/>
        </p:nvSpPr>
        <p:spPr bwMode="auto">
          <a:xfrm>
            <a:off x="0" y="2886075"/>
            <a:ext cx="369888" cy="552450"/>
          </a:xfrm>
          <a:prstGeom prst="rect">
            <a:avLst/>
          </a:prstGeom>
          <a:noFill/>
          <a:ln w="6350">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graphicFrame>
        <p:nvGraphicFramePr>
          <p:cNvPr id="40966" name="Object 5"/>
          <p:cNvGraphicFramePr>
            <a:graphicFrameLocks noChangeAspect="1"/>
          </p:cNvGraphicFramePr>
          <p:nvPr/>
        </p:nvGraphicFramePr>
        <p:xfrm>
          <a:off x="714375" y="4857750"/>
          <a:ext cx="7848600" cy="1258888"/>
        </p:xfrm>
        <a:graphic>
          <a:graphicData uri="http://schemas.openxmlformats.org/presentationml/2006/ole">
            <mc:AlternateContent xmlns:mc="http://schemas.openxmlformats.org/markup-compatibility/2006">
              <mc:Choice xmlns:v="urn:schemas-microsoft-com:vml" Requires="v">
                <p:oleObj spid="_x0000_s41090" name="公式" r:id="rId4" imgW="3327400" imgH="533400" progId="Equation.3">
                  <p:embed/>
                </p:oleObj>
              </mc:Choice>
              <mc:Fallback>
                <p:oleObj name="公式" r:id="rId4" imgW="3327400" imgH="5334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4857750"/>
                        <a:ext cx="7848600" cy="1258888"/>
                      </a:xfrm>
                      <a:prstGeom prst="rect">
                        <a:avLst/>
                      </a:prstGeom>
                      <a:solidFill>
                        <a:srgbClr val="FFCC00"/>
                      </a:solidFill>
                    </p:spPr>
                  </p:pic>
                </p:oleObj>
              </mc:Fallback>
            </mc:AlternateContent>
          </a:graphicData>
        </a:graphic>
      </p:graphicFrame>
      <p:sp>
        <p:nvSpPr>
          <p:cNvPr id="2" name="文本框 1"/>
          <p:cNvSpPr txBox="1"/>
          <p:nvPr/>
        </p:nvSpPr>
        <p:spPr>
          <a:xfrm>
            <a:off x="369888" y="6146840"/>
            <a:ext cx="8134350" cy="553998"/>
          </a:xfrm>
          <a:prstGeom prst="rect">
            <a:avLst/>
          </a:prstGeom>
          <a:noFill/>
        </p:spPr>
        <p:txBody>
          <a:bodyPr wrap="square" rtlCol="0">
            <a:spAutoFit/>
          </a:bodyPr>
          <a:lstStyle/>
          <a:p>
            <a:r>
              <a:rPr lang="zh-CN" altLang="en-US" smtClean="0"/>
              <a:t>得到该递归式就可以写出动态规划算法</a:t>
            </a:r>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6E49BE0-6AD7-46C2-AE0A-1A16DB352E1F}" type="slidenum">
              <a:rPr lang="en-US" altLang="zh-CN"/>
              <a:t>65</a:t>
            </a:fld>
            <a:endParaRPr lang="en-US" altLang="zh-CN"/>
          </a:p>
        </p:txBody>
      </p:sp>
      <p:sp>
        <p:nvSpPr>
          <p:cNvPr id="309250" name="Rectangle 2"/>
          <p:cNvSpPr>
            <a:spLocks noChangeArrowheads="1"/>
          </p:cNvSpPr>
          <p:nvPr/>
        </p:nvSpPr>
        <p:spPr bwMode="auto">
          <a:xfrm>
            <a:off x="430638" y="43900"/>
            <a:ext cx="7345362"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3.6 </a:t>
            </a:r>
            <a:r>
              <a:rPr lang="zh-CN" altLang="en-US"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多边形游戏</a:t>
            </a:r>
            <a:r>
              <a:rPr lang="en-US" altLang="zh-CN" sz="2400" dirty="0" smtClean="0">
                <a:solidFill>
                  <a:srgbClr val="FF0000"/>
                </a:solidFill>
                <a:effectLst>
                  <a:outerShdw blurRad="38100" dist="38100" dir="2700000" algn="tl">
                    <a:srgbClr val="C0C0C0"/>
                  </a:outerShdw>
                </a:effectLst>
                <a:latin typeface="Garamond" panose="02020404030301010803" pitchFamily="18" charset="0"/>
                <a:ea typeface="黑体" panose="02010609060101010101" pitchFamily="2" charset="-122"/>
              </a:rPr>
              <a:t>(</a:t>
            </a:r>
            <a:r>
              <a:rPr lang="zh-CN" altLang="en-US" sz="2400" dirty="0" smtClean="0">
                <a:solidFill>
                  <a:srgbClr val="FF0000"/>
                </a:solidFill>
                <a:effectLst>
                  <a:outerShdw blurRad="38100" dist="38100" dir="2700000" algn="tl">
                    <a:srgbClr val="C0C0C0"/>
                  </a:outerShdw>
                </a:effectLst>
                <a:latin typeface="Garamond" panose="02020404030301010803" pitchFamily="18" charset="0"/>
                <a:ea typeface="黑体" panose="02010609060101010101" pitchFamily="2" charset="-122"/>
              </a:rPr>
              <a:t>课堂不讲</a:t>
            </a:r>
            <a:r>
              <a:rPr lang="en-US" altLang="zh-CN" sz="2400" dirty="0" smtClean="0">
                <a:solidFill>
                  <a:srgbClr val="FF0000"/>
                </a:solidFill>
                <a:effectLst>
                  <a:outerShdw blurRad="38100" dist="38100" dir="2700000" algn="tl">
                    <a:srgbClr val="C0C0C0"/>
                  </a:outerShdw>
                </a:effectLst>
                <a:latin typeface="Garamond" panose="02020404030301010803" pitchFamily="18" charset="0"/>
                <a:ea typeface="黑体" panose="02010609060101010101" pitchFamily="2" charset="-122"/>
              </a:rPr>
              <a:t>)</a:t>
            </a:r>
            <a:endParaRPr lang="ja-JP" altLang="en-US" sz="2400" dirty="0">
              <a:solidFill>
                <a:srgbClr val="FF0000"/>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6324" name="Rectangle 3"/>
          <p:cNvSpPr>
            <a:spLocks noChangeArrowheads="1"/>
          </p:cNvSpPr>
          <p:nvPr/>
        </p:nvSpPr>
        <p:spPr bwMode="auto">
          <a:xfrm>
            <a:off x="229474" y="795338"/>
            <a:ext cx="8462963" cy="4246563"/>
          </a:xfrm>
          <a:prstGeom prst="rect">
            <a:avLst/>
          </a:prstGeom>
          <a:noFill/>
          <a:ln w="6350">
            <a:noFill/>
            <a:miter lim="800000"/>
          </a:ln>
        </p:spPr>
        <p:txBody>
          <a:bodyPr anchor="ctr">
            <a:spAutoFit/>
          </a:bodyPr>
          <a:lstStyle/>
          <a:p>
            <a:pPr indent="269875">
              <a:spcBef>
                <a:spcPct val="0"/>
              </a:spcBef>
              <a:buClrTx/>
              <a:buSzTx/>
              <a:buFontTx/>
              <a:buNone/>
              <a:defRPr/>
            </a:pPr>
            <a:r>
              <a:rPr kumimoji="1" lang="zh-CN" altLang="en-US" sz="2400" dirty="0">
                <a:solidFill>
                  <a:schemeClr val="tx1"/>
                </a:solidFill>
                <a:latin typeface="Times New Roman" panose="02020603050405020304" pitchFamily="18" charset="0"/>
                <a:ea typeface="+mn-ea"/>
                <a:cs typeface="Times New Roman" panose="02020603050405020304" pitchFamily="18" charset="0"/>
              </a:rPr>
              <a:t>多边形游戏是一个单人玩的游戏，开始时有一个由</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n</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个顶点构成的多边形。每个顶点被赋予一个整数值，每条边被赋予一个运算符“</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或“</a:t>
            </a:r>
            <a:r>
              <a:rPr lang="en-US" altLang="zh-CN" dirty="0">
                <a:solidFill>
                  <a:schemeClr val="tx1"/>
                </a:solidFill>
                <a:latin typeface="Times New Roman" panose="02020603050405020304" pitchFamily="18" charset="0"/>
                <a:ea typeface="+mn-ea"/>
                <a:cs typeface="Times New Roman" panose="02020603050405020304" pitchFamily="18" charset="0"/>
              </a:rPr>
              <a:t>*</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”。所有边依次用整数从</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1</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到</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n</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编号。</a:t>
            </a:r>
          </a:p>
          <a:p>
            <a:pPr indent="269875">
              <a:spcBef>
                <a:spcPct val="0"/>
              </a:spcBef>
              <a:buClrTx/>
              <a:buSzTx/>
              <a:buFontTx/>
              <a:buNone/>
              <a:defRPr/>
            </a:pPr>
            <a:r>
              <a:rPr kumimoji="1" lang="zh-CN" altLang="en-US" sz="2400" dirty="0">
                <a:solidFill>
                  <a:schemeClr val="tx1"/>
                </a:solidFill>
                <a:latin typeface="Times New Roman" panose="02020603050405020304" pitchFamily="18" charset="0"/>
                <a:ea typeface="+mn-ea"/>
                <a:cs typeface="Times New Roman" panose="02020603050405020304" pitchFamily="18" charset="0"/>
              </a:rPr>
              <a:t>游戏第</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1</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步，将一条边删除。</a:t>
            </a:r>
          </a:p>
          <a:p>
            <a:pPr indent="269875">
              <a:spcBef>
                <a:spcPct val="0"/>
              </a:spcBef>
              <a:buClrTx/>
              <a:buSzTx/>
              <a:buFontTx/>
              <a:buNone/>
              <a:defRPr/>
            </a:pPr>
            <a:r>
              <a:rPr kumimoji="1" lang="zh-CN" altLang="en-US" sz="2400" dirty="0">
                <a:solidFill>
                  <a:schemeClr val="tx1"/>
                </a:solidFill>
                <a:latin typeface="Times New Roman" panose="02020603050405020304" pitchFamily="18" charset="0"/>
                <a:ea typeface="+mn-ea"/>
                <a:cs typeface="Times New Roman" panose="02020603050405020304" pitchFamily="18" charset="0"/>
              </a:rPr>
              <a:t>随后</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n-1</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步按以下方式操作：</a:t>
            </a:r>
          </a:p>
          <a:p>
            <a:pPr indent="269875">
              <a:spcBef>
                <a:spcPct val="0"/>
              </a:spcBef>
              <a:buClrTx/>
              <a:buSzTx/>
              <a:buFontTx/>
              <a:buNone/>
              <a:defRPr/>
            </a:pPr>
            <a:r>
              <a:rPr kumimoji="1" lang="en-US" altLang="zh-CN" sz="2400" dirty="0">
                <a:solidFill>
                  <a:schemeClr val="tx1"/>
                </a:solidFill>
                <a:latin typeface="Times New Roman" panose="02020603050405020304" pitchFamily="18" charset="0"/>
                <a:ea typeface="+mn-ea"/>
                <a:cs typeface="Times New Roman" panose="02020603050405020304" pitchFamily="18" charset="0"/>
              </a:rPr>
              <a:t>(1)</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选择一条边</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E</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以及由</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E</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连接着的</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个顶点</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V</a:t>
            </a:r>
            <a:r>
              <a:rPr kumimoji="1"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和</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V</a:t>
            </a:r>
            <a:r>
              <a:rPr kumimoji="1"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a:t>
            </a:r>
          </a:p>
          <a:p>
            <a:pPr indent="269875">
              <a:spcBef>
                <a:spcPct val="0"/>
              </a:spcBef>
              <a:buClrTx/>
              <a:buSzTx/>
              <a:buFontTx/>
              <a:buNone/>
              <a:defRPr/>
            </a:pPr>
            <a:r>
              <a:rPr kumimoji="1" lang="en-US" altLang="zh-CN" sz="24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用一个新的顶点取代边</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E</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以及由</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E</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连接着的</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个顶点</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V</a:t>
            </a:r>
            <a:r>
              <a:rPr kumimoji="1"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和</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V</a:t>
            </a:r>
            <a:r>
              <a:rPr kumimoji="1"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。将由顶点</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V</a:t>
            </a:r>
            <a:r>
              <a:rPr kumimoji="1"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和</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V</a:t>
            </a:r>
            <a:r>
              <a:rPr kumimoji="1"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的整数值通过边</a:t>
            </a:r>
            <a:r>
              <a:rPr kumimoji="1" lang="en-US" altLang="zh-CN" sz="2400" dirty="0">
                <a:solidFill>
                  <a:schemeClr val="tx1"/>
                </a:solidFill>
                <a:latin typeface="Times New Roman" panose="02020603050405020304" pitchFamily="18" charset="0"/>
                <a:ea typeface="+mn-ea"/>
                <a:cs typeface="Times New Roman" panose="02020603050405020304" pitchFamily="18" charset="0"/>
              </a:rPr>
              <a:t>E</a:t>
            </a:r>
            <a:r>
              <a:rPr kumimoji="1" lang="zh-CN" altLang="en-US" sz="2400" dirty="0">
                <a:solidFill>
                  <a:schemeClr val="tx1"/>
                </a:solidFill>
                <a:latin typeface="Times New Roman" panose="02020603050405020304" pitchFamily="18" charset="0"/>
                <a:ea typeface="+mn-ea"/>
                <a:cs typeface="Times New Roman" panose="02020603050405020304" pitchFamily="18" charset="0"/>
              </a:rPr>
              <a:t>上的运算得到的结果赋予新顶点。</a:t>
            </a:r>
          </a:p>
          <a:p>
            <a:pPr indent="269875">
              <a:spcBef>
                <a:spcPct val="0"/>
              </a:spcBef>
              <a:buClrTx/>
              <a:buSzTx/>
              <a:buFontTx/>
              <a:buNone/>
              <a:defRPr/>
            </a:pPr>
            <a:r>
              <a:rPr kumimoji="1" lang="zh-CN" altLang="en-US" sz="2400" dirty="0">
                <a:solidFill>
                  <a:schemeClr val="tx1"/>
                </a:solidFill>
                <a:latin typeface="Times New Roman" panose="02020603050405020304" pitchFamily="18" charset="0"/>
                <a:ea typeface="+mn-ea"/>
                <a:cs typeface="Times New Roman" panose="02020603050405020304" pitchFamily="18" charset="0"/>
              </a:rPr>
              <a:t>最后，所有边都被删除，游戏结束。游戏的得分就是所剩顶点上的整数值。</a:t>
            </a:r>
          </a:p>
        </p:txBody>
      </p:sp>
      <p:pic>
        <p:nvPicPr>
          <p:cNvPr id="41989" name="图片 4" descr="多边形游戏1.jpg"/>
          <p:cNvPicPr>
            <a:picLocks noChangeAspect="1"/>
          </p:cNvPicPr>
          <p:nvPr/>
        </p:nvPicPr>
        <p:blipFill>
          <a:blip r:embed="rId3" cstate="print"/>
          <a:srcRect/>
          <a:stretch>
            <a:fillRect/>
          </a:stretch>
        </p:blipFill>
        <p:spPr bwMode="auto">
          <a:xfrm>
            <a:off x="6786563" y="4643438"/>
            <a:ext cx="2038350" cy="1847850"/>
          </a:xfrm>
          <a:prstGeom prst="rect">
            <a:avLst/>
          </a:prstGeom>
          <a:noFill/>
          <a:ln w="9525">
            <a:noFill/>
            <a:miter lim="800000"/>
            <a:headEnd/>
            <a:tailEnd/>
          </a:ln>
        </p:spPr>
      </p:pic>
      <p:sp>
        <p:nvSpPr>
          <p:cNvPr id="41990" name="矩形 5"/>
          <p:cNvSpPr>
            <a:spLocks noChangeArrowheads="1"/>
          </p:cNvSpPr>
          <p:nvPr/>
        </p:nvSpPr>
        <p:spPr bwMode="auto">
          <a:xfrm>
            <a:off x="-142875" y="5500688"/>
            <a:ext cx="6786563" cy="523875"/>
          </a:xfrm>
          <a:prstGeom prst="rect">
            <a:avLst/>
          </a:prstGeom>
          <a:noFill/>
          <a:ln w="9525">
            <a:noFill/>
            <a:miter lim="800000"/>
          </a:ln>
        </p:spPr>
        <p:txBody>
          <a:bodyPr>
            <a:spAutoFit/>
          </a:bodyPr>
          <a:lstStyle/>
          <a:p>
            <a:pPr indent="269875">
              <a:spcBef>
                <a:spcPct val="0"/>
              </a:spcBef>
              <a:buClrTx/>
              <a:buSzTx/>
              <a:buFont typeface="Wingdings" panose="05000000000000000000" pitchFamily="2" charset="2"/>
              <a:buNone/>
            </a:pPr>
            <a:r>
              <a:rPr kumimoji="1" lang="zh-CN" altLang="en-US" sz="2800" b="1">
                <a:solidFill>
                  <a:srgbClr val="FF0000"/>
                </a:solidFill>
                <a:latin typeface="Times New Roman" panose="02020603050405020304" pitchFamily="18" charset="0"/>
                <a:ea typeface="宋体" panose="02010600030101010101" pitchFamily="2" charset="-122"/>
              </a:rPr>
              <a:t>问题</a:t>
            </a:r>
            <a:r>
              <a:rPr kumimoji="1" lang="en-US" altLang="zh-CN" sz="2800" b="1">
                <a:solidFill>
                  <a:srgbClr val="FF0000"/>
                </a:solidFill>
                <a:latin typeface="Times New Roman" panose="02020603050405020304" pitchFamily="18" charset="0"/>
                <a:ea typeface="宋体" panose="02010600030101010101" pitchFamily="2" charset="-122"/>
              </a:rPr>
              <a:t>:</a:t>
            </a:r>
            <a:r>
              <a:rPr kumimoji="1" lang="zh-CN" altLang="en-US" sz="2800" b="1">
                <a:solidFill>
                  <a:srgbClr val="FF0000"/>
                </a:solidFill>
                <a:latin typeface="Times New Roman" panose="02020603050405020304" pitchFamily="18" charset="0"/>
                <a:ea typeface="宋体" panose="02010600030101010101" pitchFamily="2" charset="-122"/>
              </a:rPr>
              <a:t>对于给定的多边形，计算最高得分。</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700B69E-9A3B-40AA-B266-BD7EB943BD01}" type="slidenum">
              <a:rPr lang="en-US" altLang="zh-CN" smtClean="0"/>
              <a:t>66</a:t>
            </a:fld>
            <a:endParaRPr lang="en-US" altLang="zh-CN"/>
          </a:p>
        </p:txBody>
      </p:sp>
      <p:pic>
        <p:nvPicPr>
          <p:cNvPr id="43011" name="图片 3" descr="多边形游戏过程.jpg"/>
          <p:cNvPicPr>
            <a:picLocks noChangeAspect="1"/>
          </p:cNvPicPr>
          <p:nvPr/>
        </p:nvPicPr>
        <p:blipFill>
          <a:blip r:embed="rId2" cstate="print"/>
          <a:srcRect/>
          <a:stretch>
            <a:fillRect/>
          </a:stretch>
        </p:blipFill>
        <p:spPr bwMode="auto">
          <a:xfrm>
            <a:off x="357188" y="1143000"/>
            <a:ext cx="8643937" cy="3857625"/>
          </a:xfrm>
          <a:prstGeom prst="rect">
            <a:avLst/>
          </a:prstGeom>
          <a:noFill/>
          <a:ln w="9525">
            <a:noFill/>
            <a:miter lim="800000"/>
            <a:headEnd/>
            <a:tailEnd/>
          </a:ln>
        </p:spPr>
      </p:pic>
      <p:sp>
        <p:nvSpPr>
          <p:cNvPr id="43012" name="矩形 5"/>
          <p:cNvSpPr>
            <a:spLocks noChangeArrowheads="1"/>
          </p:cNvSpPr>
          <p:nvPr/>
        </p:nvSpPr>
        <p:spPr bwMode="auto">
          <a:xfrm>
            <a:off x="2643188" y="5286375"/>
            <a:ext cx="3786187" cy="461963"/>
          </a:xfrm>
          <a:prstGeom prst="rect">
            <a:avLst/>
          </a:prstGeom>
          <a:noFill/>
          <a:ln w="9525">
            <a:noFill/>
            <a:miter lim="800000"/>
          </a:ln>
        </p:spPr>
        <p:txBody>
          <a:bodyPr>
            <a:spAutoFit/>
          </a:bodyPr>
          <a:lstStyle/>
          <a:p>
            <a:pPr indent="269875">
              <a:spcBef>
                <a:spcPct val="0"/>
              </a:spcBef>
              <a:buClrTx/>
              <a:buSzTx/>
              <a:buFont typeface="Wingdings" panose="05000000000000000000" pitchFamily="2" charset="2"/>
              <a:buNone/>
            </a:pPr>
            <a:r>
              <a:rPr kumimoji="1" lang="zh-CN" altLang="en-US" sz="2400" b="1">
                <a:solidFill>
                  <a:schemeClr val="tx1"/>
                </a:solidFill>
                <a:latin typeface="Times New Roman" panose="02020603050405020304" pitchFamily="18" charset="0"/>
                <a:ea typeface="宋体" panose="02010600030101010101" pitchFamily="2" charset="-122"/>
              </a:rPr>
              <a:t>多边形游戏规则</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015070A-DF85-4AE6-8950-2E19E68FEBAB}" type="slidenum">
              <a:rPr lang="en-US" altLang="zh-CN"/>
              <a:t>67</a:t>
            </a:fld>
            <a:endParaRPr lang="en-US" altLang="zh-CN" dirty="0"/>
          </a:p>
        </p:txBody>
      </p:sp>
      <p:sp>
        <p:nvSpPr>
          <p:cNvPr id="310274" name="Rectangle 2"/>
          <p:cNvSpPr>
            <a:spLocks noChangeArrowheads="1"/>
          </p:cNvSpPr>
          <p:nvPr/>
        </p:nvSpPr>
        <p:spPr bwMode="auto">
          <a:xfrm>
            <a:off x="428625" y="142875"/>
            <a:ext cx="7345363"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最优子结构性质</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7348" name="Text Box 3"/>
          <p:cNvSpPr txBox="1">
            <a:spLocks noChangeArrowheads="1"/>
          </p:cNvSpPr>
          <p:nvPr/>
        </p:nvSpPr>
        <p:spPr bwMode="auto">
          <a:xfrm>
            <a:off x="427038" y="938213"/>
            <a:ext cx="7886700" cy="4154984"/>
          </a:xfrm>
          <a:prstGeom prst="rect">
            <a:avLst/>
          </a:prstGeom>
          <a:noFill/>
          <a:ln w="6350">
            <a:noFill/>
            <a:miter lim="800000"/>
          </a:ln>
        </p:spPr>
        <p:txBody>
          <a:bodyPr>
            <a:spAutoFit/>
          </a:bodyPr>
          <a:lstStyle/>
          <a:p>
            <a:pPr>
              <a:spcBef>
                <a:spcPct val="0"/>
              </a:spcBef>
              <a:buClr>
                <a:schemeClr val="accent2"/>
              </a:buClr>
              <a:buSzTx/>
              <a:buFontTx/>
              <a:buChar char="•"/>
              <a:defRPr/>
            </a:pPr>
            <a:r>
              <a:rPr lang="zh-CN" altLang="en-US" sz="2400" dirty="0">
                <a:solidFill>
                  <a:schemeClr val="tx1"/>
                </a:solidFill>
              </a:rPr>
              <a:t>设所给的</a:t>
            </a:r>
            <a:r>
              <a:rPr lang="zh-CN" altLang="en-US" sz="2400">
                <a:solidFill>
                  <a:schemeClr val="tx1"/>
                </a:solidFill>
              </a:rPr>
              <a:t>多边形</a:t>
            </a:r>
            <a:r>
              <a:rPr lang="zh-CN" altLang="en-US" sz="2400" smtClean="0">
                <a:solidFill>
                  <a:schemeClr val="tx1"/>
                </a:solidFill>
              </a:rPr>
              <a:t>的边和顶点的</a:t>
            </a:r>
            <a:r>
              <a:rPr lang="zh-CN" altLang="en-US" sz="2400" dirty="0">
                <a:solidFill>
                  <a:schemeClr val="tx1"/>
                </a:solidFill>
              </a:rPr>
              <a:t>顺时针序列为</a:t>
            </a:r>
            <a:r>
              <a:rPr lang="en-US" altLang="zh-CN" sz="2400" dirty="0">
                <a:solidFill>
                  <a:schemeClr val="tx1"/>
                </a:solidFill>
              </a:rPr>
              <a:t>op[1], v[1], op[2], v[2], op[3],…,op[n],v[n] </a:t>
            </a:r>
            <a:r>
              <a:rPr lang="zh-CN" altLang="en-US" sz="2400" dirty="0">
                <a:solidFill>
                  <a:schemeClr val="tx1"/>
                </a:solidFill>
              </a:rPr>
              <a:t>其中，</a:t>
            </a:r>
            <a:r>
              <a:rPr lang="en-US" altLang="zh-CN" sz="2400" dirty="0">
                <a:solidFill>
                  <a:schemeClr val="tx1"/>
                </a:solidFill>
              </a:rPr>
              <a:t>op[</a:t>
            </a:r>
            <a:r>
              <a:rPr lang="en-US" altLang="zh-CN" sz="2400" dirty="0" err="1">
                <a:solidFill>
                  <a:schemeClr val="tx1"/>
                </a:solidFill>
              </a:rPr>
              <a:t>i</a:t>
            </a:r>
            <a:r>
              <a:rPr lang="en-US" altLang="zh-CN" sz="2400" dirty="0">
                <a:solidFill>
                  <a:schemeClr val="tx1"/>
                </a:solidFill>
              </a:rPr>
              <a:t>]</a:t>
            </a:r>
            <a:r>
              <a:rPr lang="zh-CN" altLang="en-US" sz="2400" dirty="0">
                <a:solidFill>
                  <a:schemeClr val="tx1"/>
                </a:solidFill>
              </a:rPr>
              <a:t>表示第</a:t>
            </a:r>
            <a:r>
              <a:rPr lang="en-US" altLang="zh-CN" sz="2400" dirty="0" err="1">
                <a:solidFill>
                  <a:schemeClr val="tx1"/>
                </a:solidFill>
              </a:rPr>
              <a:t>i</a:t>
            </a:r>
            <a:r>
              <a:rPr lang="zh-CN" altLang="en-US" sz="2400" dirty="0">
                <a:solidFill>
                  <a:schemeClr val="tx1"/>
                </a:solidFill>
              </a:rPr>
              <a:t>条边所对应的运算符，</a:t>
            </a:r>
            <a:r>
              <a:rPr lang="en-US" altLang="zh-CN" sz="2400" dirty="0">
                <a:solidFill>
                  <a:schemeClr val="tx1"/>
                </a:solidFill>
              </a:rPr>
              <a:t>v[</a:t>
            </a:r>
            <a:r>
              <a:rPr lang="en-US" altLang="zh-CN" sz="2400" dirty="0" err="1">
                <a:solidFill>
                  <a:schemeClr val="tx1"/>
                </a:solidFill>
              </a:rPr>
              <a:t>i</a:t>
            </a:r>
            <a:r>
              <a:rPr lang="en-US" altLang="zh-CN" sz="2400" dirty="0">
                <a:solidFill>
                  <a:schemeClr val="tx1"/>
                </a:solidFill>
              </a:rPr>
              <a:t>]</a:t>
            </a:r>
            <a:r>
              <a:rPr lang="zh-CN" altLang="en-US" sz="2400" dirty="0">
                <a:solidFill>
                  <a:schemeClr val="tx1"/>
                </a:solidFill>
              </a:rPr>
              <a:t>表示第</a:t>
            </a:r>
            <a:r>
              <a:rPr lang="en-US" altLang="zh-CN" sz="2400" dirty="0" err="1">
                <a:solidFill>
                  <a:schemeClr val="tx1"/>
                </a:solidFill>
              </a:rPr>
              <a:t>i</a:t>
            </a:r>
            <a:r>
              <a:rPr lang="zh-CN" altLang="en-US" sz="2400" dirty="0">
                <a:solidFill>
                  <a:schemeClr val="tx1"/>
                </a:solidFill>
              </a:rPr>
              <a:t>个顶点上的数值，</a:t>
            </a:r>
            <a:r>
              <a:rPr lang="en-US" altLang="zh-CN" sz="2400" dirty="0">
                <a:solidFill>
                  <a:schemeClr val="tx1"/>
                </a:solidFill>
              </a:rPr>
              <a:t>i=1~n</a:t>
            </a:r>
            <a:r>
              <a:rPr lang="zh-CN" altLang="en-US" sz="2400" dirty="0">
                <a:solidFill>
                  <a:schemeClr val="tx1"/>
                </a:solidFill>
              </a:rPr>
              <a:t>。</a:t>
            </a:r>
            <a:endParaRPr lang="en-US" altLang="zh-CN" sz="2400" dirty="0">
              <a:solidFill>
                <a:schemeClr val="tx1"/>
              </a:solidFill>
            </a:endParaRPr>
          </a:p>
          <a:p>
            <a:pPr>
              <a:spcBef>
                <a:spcPct val="0"/>
              </a:spcBef>
              <a:buClr>
                <a:schemeClr val="accent2"/>
              </a:buClr>
              <a:buSzTx/>
              <a:buFontTx/>
              <a:buChar char="•"/>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Tx/>
              <a:buChar char="•"/>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在所给多边形中，从顶点</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(1≤i≤n)</a:t>
            </a:r>
            <a:r>
              <a:rPr lang="zh-CN" altLang="en-US" sz="2400" dirty="0">
                <a:solidFill>
                  <a:schemeClr val="tx1"/>
                </a:solidFill>
                <a:latin typeface="Times New Roman" panose="02020603050405020304" pitchFamily="18" charset="0"/>
                <a:ea typeface="+mn-ea"/>
                <a:cs typeface="Times New Roman" panose="02020603050405020304" pitchFamily="18" charset="0"/>
              </a:rPr>
              <a:t>开始，长度为</a:t>
            </a:r>
            <a:r>
              <a:rPr lang="en-US" altLang="zh-CN" sz="2400" dirty="0">
                <a:solidFill>
                  <a:schemeClr val="tx1"/>
                </a:solidFill>
                <a:latin typeface="Times New Roman" panose="02020603050405020304" pitchFamily="18" charset="0"/>
                <a:ea typeface="+mn-ea"/>
                <a:cs typeface="Times New Roman" panose="02020603050405020304" pitchFamily="18" charset="0"/>
              </a:rPr>
              <a:t>j (</a:t>
            </a:r>
            <a:r>
              <a:rPr lang="zh-CN" altLang="en-US" sz="2400" dirty="0">
                <a:solidFill>
                  <a:schemeClr val="tx1"/>
                </a:solidFill>
                <a:latin typeface="Times New Roman" panose="02020603050405020304" pitchFamily="18" charset="0"/>
                <a:ea typeface="+mn-ea"/>
                <a:cs typeface="Times New Roman" panose="02020603050405020304" pitchFamily="18" charset="0"/>
              </a:rPr>
              <a:t>链中有</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个顶点</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的顺时针链</a:t>
            </a:r>
            <a:r>
              <a:rPr lang="en-US" altLang="zh-CN" sz="2400" dirty="0">
                <a:solidFill>
                  <a:schemeClr val="tx1"/>
                </a:solidFill>
                <a:latin typeface="Times New Roman" panose="02020603050405020304" pitchFamily="18" charset="0"/>
                <a:ea typeface="+mn-ea"/>
                <a:cs typeface="Times New Roman" panose="02020603050405020304" pitchFamily="18" charset="0"/>
              </a:rPr>
              <a:t>p(</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j) </a:t>
            </a:r>
            <a:r>
              <a:rPr lang="zh-CN" altLang="en-US" sz="2400" dirty="0">
                <a:solidFill>
                  <a:schemeClr val="tx1"/>
                </a:solidFill>
                <a:latin typeface="Times New Roman" panose="02020603050405020304" pitchFamily="18" charset="0"/>
                <a:ea typeface="+mn-ea"/>
                <a:cs typeface="Times New Roman" panose="02020603050405020304" pitchFamily="18" charset="0"/>
              </a:rPr>
              <a:t>可表示为</a:t>
            </a:r>
            <a:r>
              <a:rPr lang="en-US" altLang="zh-CN" sz="2400" dirty="0">
                <a:solidFill>
                  <a:schemeClr val="tx1"/>
                </a:solidFill>
                <a:latin typeface="Times New Roman" panose="02020603050405020304" pitchFamily="18" charset="0"/>
                <a:ea typeface="+mn-ea"/>
                <a:cs typeface="Times New Roman" panose="02020603050405020304" pitchFamily="18" charset="0"/>
              </a:rPr>
              <a:t>v[</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op[i+1]</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v[i+j-1</a:t>
            </a:r>
            <a:r>
              <a:rPr lang="en-US" altLang="zh-CN" sz="2400">
                <a:solidFill>
                  <a:schemeClr val="tx1"/>
                </a:solidFill>
                <a:latin typeface="Times New Roman" panose="02020603050405020304" pitchFamily="18" charset="0"/>
                <a:ea typeface="+mn-ea"/>
                <a:cs typeface="Times New Roman" panose="02020603050405020304" pitchFamily="18" charset="0"/>
              </a:rPr>
              <a:t>]</a:t>
            </a:r>
            <a:r>
              <a:rPr lang="zh-CN" altLang="en-US" sz="2400" smtClean="0">
                <a:solidFill>
                  <a:schemeClr val="tx1"/>
                </a:solidFill>
                <a:latin typeface="Times New Roman" panose="02020603050405020304" pitchFamily="18" charset="0"/>
                <a:ea typeface="+mn-ea"/>
                <a:cs typeface="Times New Roman" panose="02020603050405020304" pitchFamily="18" charset="0"/>
              </a:rPr>
              <a:t>。则将一条边</a:t>
            </a:r>
            <a:r>
              <a:rPr lang="en-US" altLang="zh-CN" sz="2400" smtClean="0">
                <a:solidFill>
                  <a:schemeClr val="tx1"/>
                </a:solidFill>
                <a:latin typeface="Times New Roman" panose="02020603050405020304" pitchFamily="18" charset="0"/>
                <a:ea typeface="+mn-ea"/>
                <a:cs typeface="Times New Roman" panose="02020603050405020304" pitchFamily="18" charset="0"/>
              </a:rPr>
              <a:t>op[i]</a:t>
            </a:r>
            <a:r>
              <a:rPr lang="zh-CN" altLang="en-US" sz="2400" smtClean="0">
                <a:solidFill>
                  <a:schemeClr val="tx1"/>
                </a:solidFill>
                <a:latin typeface="Times New Roman" panose="02020603050405020304" pitchFamily="18" charset="0"/>
                <a:ea typeface="+mn-ea"/>
                <a:cs typeface="Times New Roman" panose="02020603050405020304" pitchFamily="18" charset="0"/>
              </a:rPr>
              <a:t>删去后，得到的链为</a:t>
            </a:r>
            <a:r>
              <a:rPr lang="en-US" altLang="zh-CN" sz="2400" smtClean="0">
                <a:solidFill>
                  <a:schemeClr val="tx1"/>
                </a:solidFill>
                <a:latin typeface="Times New Roman" panose="02020603050405020304" pitchFamily="18" charset="0"/>
                <a:ea typeface="+mn-ea"/>
                <a:cs typeface="Times New Roman" panose="02020603050405020304" pitchFamily="18" charset="0"/>
              </a:rPr>
              <a:t>p(i,n)</a:t>
            </a:r>
            <a:r>
              <a:rPr lang="zh-CN" altLang="en-US" sz="2400" smtClean="0">
                <a:solidFill>
                  <a:schemeClr val="tx1"/>
                </a:solidFill>
                <a:latin typeface="Times New Roman" panose="02020603050405020304" pitchFamily="18" charset="0"/>
                <a:ea typeface="+mn-ea"/>
                <a:cs typeface="Times New Roman" panose="02020603050405020304" pitchFamily="18" charset="0"/>
              </a:rPr>
              <a:t>。</a:t>
            </a: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Tx/>
              <a:buChar char="•"/>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Tx/>
              <a:buChar char="•"/>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如果这条链的最后一次合并运算在</a:t>
            </a:r>
            <a:r>
              <a:rPr lang="en-US" altLang="zh-CN" sz="2400" dirty="0">
                <a:solidFill>
                  <a:schemeClr val="tx1"/>
                </a:solidFill>
                <a:latin typeface="Times New Roman" panose="02020603050405020304" pitchFamily="18" charset="0"/>
                <a:ea typeface="+mn-ea"/>
                <a:cs typeface="Times New Roman" panose="02020603050405020304" pitchFamily="18" charset="0"/>
              </a:rPr>
              <a:t>op[</a:t>
            </a:r>
            <a:r>
              <a:rPr lang="en-US" altLang="zh-CN" sz="2400" dirty="0" err="1">
                <a:solidFill>
                  <a:schemeClr val="tx1"/>
                </a:solidFill>
                <a:latin typeface="Times New Roman" panose="02020603050405020304" pitchFamily="18" charset="0"/>
                <a:ea typeface="+mn-ea"/>
                <a:cs typeface="Times New Roman" panose="02020603050405020304" pitchFamily="18" charset="0"/>
              </a:rPr>
              <a:t>i+s</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处发生</a:t>
            </a:r>
            <a:r>
              <a:rPr lang="en-US" altLang="zh-CN" sz="2400" dirty="0">
                <a:solidFill>
                  <a:schemeClr val="tx1"/>
                </a:solidFill>
                <a:latin typeface="Times New Roman" panose="02020603050405020304" pitchFamily="18" charset="0"/>
                <a:ea typeface="+mn-ea"/>
                <a:cs typeface="Times New Roman" panose="02020603050405020304" pitchFamily="18" charset="0"/>
              </a:rPr>
              <a:t>(1≤s≤j-1)</a:t>
            </a:r>
            <a:r>
              <a:rPr lang="zh-CN" altLang="en-US" sz="2400" dirty="0">
                <a:solidFill>
                  <a:schemeClr val="tx1"/>
                </a:solidFill>
                <a:latin typeface="Times New Roman" panose="02020603050405020304" pitchFamily="18" charset="0"/>
                <a:ea typeface="+mn-ea"/>
                <a:cs typeface="Times New Roman" panose="02020603050405020304" pitchFamily="18" charset="0"/>
              </a:rPr>
              <a:t>，则可在</a:t>
            </a:r>
            <a:r>
              <a:rPr lang="en-US" altLang="zh-CN" sz="2400" dirty="0">
                <a:solidFill>
                  <a:schemeClr val="tx1"/>
                </a:solidFill>
                <a:latin typeface="Times New Roman" panose="02020603050405020304" pitchFamily="18" charset="0"/>
                <a:ea typeface="+mn-ea"/>
                <a:cs typeface="Times New Roman" panose="02020603050405020304" pitchFamily="18" charset="0"/>
              </a:rPr>
              <a:t>op[</a:t>
            </a:r>
            <a:r>
              <a:rPr lang="en-US" altLang="zh-CN" sz="2400" dirty="0" err="1">
                <a:solidFill>
                  <a:schemeClr val="tx1"/>
                </a:solidFill>
                <a:latin typeface="Times New Roman" panose="02020603050405020304" pitchFamily="18" charset="0"/>
                <a:ea typeface="+mn-ea"/>
                <a:cs typeface="Times New Roman" panose="02020603050405020304" pitchFamily="18" charset="0"/>
              </a:rPr>
              <a:t>i+s</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处将链分割为</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个子链</a:t>
            </a:r>
            <a:r>
              <a:rPr lang="en-US" altLang="zh-CN" sz="2400" dirty="0">
                <a:solidFill>
                  <a:schemeClr val="tx1"/>
                </a:solidFill>
                <a:latin typeface="Times New Roman" panose="02020603050405020304" pitchFamily="18" charset="0"/>
                <a:ea typeface="+mn-ea"/>
                <a:cs typeface="Times New Roman" panose="02020603050405020304" pitchFamily="18" charset="0"/>
              </a:rPr>
              <a:t>p(</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zh-CN" altLang="en-US" sz="2400" dirty="0">
                <a:solidFill>
                  <a:schemeClr val="tx1"/>
                </a:solidFill>
                <a:latin typeface="Times New Roman" panose="02020603050405020304" pitchFamily="18" charset="0"/>
                <a:ea typeface="+mn-ea"/>
                <a:cs typeface="Times New Roman" panose="02020603050405020304" pitchFamily="18" charset="0"/>
              </a:rPr>
              <a:t>和</a:t>
            </a:r>
            <a:r>
              <a:rPr lang="en-US" altLang="zh-CN" sz="2400" dirty="0">
                <a:solidFill>
                  <a:schemeClr val="tx1"/>
                </a:solidFill>
                <a:latin typeface="Times New Roman" panose="02020603050405020304" pitchFamily="18" charset="0"/>
                <a:ea typeface="+mn-ea"/>
                <a:cs typeface="Times New Roman" panose="02020603050405020304" pitchFamily="18" charset="0"/>
              </a:rPr>
              <a:t>p(</a:t>
            </a:r>
            <a:r>
              <a:rPr lang="en-US" altLang="zh-CN" sz="2400" dirty="0" err="1">
                <a:solidFill>
                  <a:schemeClr val="tx1"/>
                </a:solidFill>
                <a:latin typeface="Times New Roman" panose="02020603050405020304" pitchFamily="18" charset="0"/>
                <a:ea typeface="+mn-ea"/>
                <a:cs typeface="Times New Roman" panose="02020603050405020304" pitchFamily="18" charset="0"/>
              </a:rPr>
              <a:t>i+s</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j-s</a:t>
            </a:r>
            <a:r>
              <a:rPr lang="en-US" altLang="zh-CN" sz="2400">
                <a:solidFill>
                  <a:schemeClr val="tx1"/>
                </a:solidFill>
                <a:latin typeface="Times New Roman" panose="02020603050405020304" pitchFamily="18" charset="0"/>
                <a:ea typeface="+mn-ea"/>
                <a:cs typeface="Times New Roman" panose="02020603050405020304" pitchFamily="18" charset="0"/>
              </a:rPr>
              <a:t>)</a:t>
            </a:r>
            <a:r>
              <a:rPr lang="zh-CN" altLang="en-US" sz="2400" smtClean="0">
                <a:solidFill>
                  <a:schemeClr val="tx1"/>
                </a:solidFill>
                <a:latin typeface="Times New Roman" panose="02020603050405020304" pitchFamily="18" charset="0"/>
                <a:ea typeface="+mn-ea"/>
                <a:cs typeface="Times New Roman" panose="02020603050405020304" pitchFamily="18" charset="0"/>
              </a:rPr>
              <a:t>。</a:t>
            </a:r>
            <a:endParaRPr lang="en-US" altLang="zh-CN" sz="2400" smtClean="0">
              <a:solidFill>
                <a:schemeClr val="tx1"/>
              </a:solidFill>
              <a:latin typeface="Times New Roman" panose="02020603050405020304" pitchFamily="18" charset="0"/>
              <a:ea typeface="+mn-ea"/>
              <a:cs typeface="Times New Roman" panose="02020603050405020304" pitchFamily="18" charset="0"/>
            </a:endParaRPr>
          </a:p>
          <a:p>
            <a:pPr>
              <a:spcBef>
                <a:spcPct val="0"/>
              </a:spcBef>
              <a:buClr>
                <a:schemeClr val="accent2"/>
              </a:buClr>
              <a:buSzTx/>
              <a:buFontTx/>
              <a:buChar char="•"/>
              <a:defRPr/>
            </a:pPr>
            <a:r>
              <a:rPr lang="zh-CN" altLang="en-US" sz="2400" smtClean="0">
                <a:solidFill>
                  <a:schemeClr val="tx1"/>
                </a:solidFill>
                <a:latin typeface="Times New Roman" panose="02020603050405020304" pitchFamily="18" charset="0"/>
                <a:ea typeface="+mn-ea"/>
                <a:cs typeface="Times New Roman" panose="02020603050405020304" pitchFamily="18" charset="0"/>
              </a:rPr>
              <a:t>这里的加法需要进行取模运算，即</a:t>
            </a:r>
            <a:r>
              <a:rPr lang="en-US" altLang="zh-CN" sz="2400" smtClean="0">
                <a:solidFill>
                  <a:schemeClr val="tx1"/>
                </a:solidFill>
                <a:latin typeface="Times New Roman" panose="02020603050405020304" pitchFamily="18" charset="0"/>
                <a:ea typeface="+mn-ea"/>
                <a:cs typeface="Times New Roman" panose="02020603050405020304" pitchFamily="18" charset="0"/>
              </a:rPr>
              <a:t>mod n</a:t>
            </a: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p:txBody>
      </p:sp>
      <p:sp>
        <p:nvSpPr>
          <p:cNvPr id="8" name="椭圆 7"/>
          <p:cNvSpPr/>
          <p:nvPr/>
        </p:nvSpPr>
        <p:spPr bwMode="auto">
          <a:xfrm>
            <a:off x="1187624" y="5085184"/>
            <a:ext cx="288032" cy="28803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R="0" algn="l" defTabSz="914400" rtl="0" eaLnBrk="1" fontAlgn="base" latinLnBrk="0" hangingPunct="1">
              <a:lnSpc>
                <a:spcPct val="100000"/>
              </a:lnSpc>
              <a:spcBef>
                <a:spcPct val="20000"/>
              </a:spcBef>
              <a:spcAft>
                <a:spcPct val="0"/>
              </a:spcAft>
              <a:buClr>
                <a:schemeClr val="accent1"/>
              </a:buClr>
              <a:buSzPct val="65000"/>
              <a:buNone/>
            </a:pPr>
            <a:r>
              <a:rPr lang="en-US" altLang="zh-CN" sz="1400">
                <a:solidFill>
                  <a:srgbClr val="000066"/>
                </a:solidFill>
                <a:latin typeface="Arial" panose="020B0604020202020204" pitchFamily="34" charset="0"/>
                <a:ea typeface="楷体_GB2312" pitchFamily="49" charset="-122"/>
                <a:cs typeface="Times New Roman" panose="02020603050405020304" pitchFamily="18" charset="0"/>
              </a:rPr>
              <a:t>1</a:t>
            </a:r>
            <a:endParaRPr kumimoji="0" lang="zh-CN" altLang="en-US" sz="14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1" name="椭圆 10"/>
          <p:cNvSpPr/>
          <p:nvPr/>
        </p:nvSpPr>
        <p:spPr bwMode="auto">
          <a:xfrm>
            <a:off x="402088" y="5888535"/>
            <a:ext cx="288032" cy="28803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R="0" algn="l" defTabSz="914400" rtl="0" eaLnBrk="1" fontAlgn="base" latinLnBrk="0" hangingPunct="1">
              <a:lnSpc>
                <a:spcPct val="100000"/>
              </a:lnSpc>
              <a:spcBef>
                <a:spcPct val="20000"/>
              </a:spcBef>
              <a:spcAft>
                <a:spcPct val="0"/>
              </a:spcAft>
              <a:buClr>
                <a:schemeClr val="accent1"/>
              </a:buClr>
              <a:buSzPct val="65000"/>
              <a:buNone/>
            </a:pPr>
            <a:r>
              <a:rPr lang="en-US" altLang="zh-CN" sz="1400" smtClean="0">
                <a:solidFill>
                  <a:srgbClr val="000066"/>
                </a:solidFill>
                <a:latin typeface="Arial" panose="020B0604020202020204" pitchFamily="34" charset="0"/>
                <a:ea typeface="楷体_GB2312" pitchFamily="49" charset="-122"/>
                <a:cs typeface="Times New Roman" panose="02020603050405020304" pitchFamily="18" charset="0"/>
              </a:rPr>
              <a:t>3</a:t>
            </a:r>
            <a:endParaRPr kumimoji="0" lang="zh-CN" altLang="en-US" sz="14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2" name="椭圆 11"/>
          <p:cNvSpPr/>
          <p:nvPr/>
        </p:nvSpPr>
        <p:spPr bwMode="auto">
          <a:xfrm>
            <a:off x="1259632" y="5888535"/>
            <a:ext cx="288032" cy="28803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R="0" algn="l" defTabSz="914400" rtl="0" eaLnBrk="1" fontAlgn="base" latinLnBrk="0" hangingPunct="1">
              <a:lnSpc>
                <a:spcPct val="100000"/>
              </a:lnSpc>
              <a:spcBef>
                <a:spcPct val="20000"/>
              </a:spcBef>
              <a:spcAft>
                <a:spcPct val="0"/>
              </a:spcAft>
              <a:buClr>
                <a:schemeClr val="accent1"/>
              </a:buClr>
              <a:buSzPct val="65000"/>
              <a:buNone/>
            </a:pPr>
            <a:r>
              <a:rPr lang="en-US" altLang="zh-CN" sz="1400" smtClean="0">
                <a:solidFill>
                  <a:srgbClr val="000066"/>
                </a:solidFill>
                <a:latin typeface="Arial" panose="020B0604020202020204" pitchFamily="34" charset="0"/>
                <a:ea typeface="楷体_GB2312" pitchFamily="49" charset="-122"/>
                <a:cs typeface="Times New Roman" panose="02020603050405020304" pitchFamily="18" charset="0"/>
              </a:rPr>
              <a:t>2</a:t>
            </a:r>
            <a:endParaRPr kumimoji="0" lang="zh-CN" altLang="en-US" sz="14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3" name="椭圆 12"/>
          <p:cNvSpPr/>
          <p:nvPr/>
        </p:nvSpPr>
        <p:spPr bwMode="auto">
          <a:xfrm>
            <a:off x="375283" y="5101952"/>
            <a:ext cx="288032" cy="28803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R="0" algn="l" defTabSz="914400" rtl="0" eaLnBrk="1" fontAlgn="base" latinLnBrk="0" hangingPunct="1">
              <a:lnSpc>
                <a:spcPct val="100000"/>
              </a:lnSpc>
              <a:spcBef>
                <a:spcPct val="20000"/>
              </a:spcBef>
              <a:spcAft>
                <a:spcPct val="0"/>
              </a:spcAft>
              <a:buClr>
                <a:schemeClr val="accent1"/>
              </a:buClr>
              <a:buSzPct val="65000"/>
              <a:buNone/>
            </a:pPr>
            <a:r>
              <a:rPr lang="en-US" altLang="zh-CN" sz="1400" smtClean="0">
                <a:solidFill>
                  <a:srgbClr val="000066"/>
                </a:solidFill>
                <a:latin typeface="Arial" panose="020B0604020202020204" pitchFamily="34" charset="0"/>
                <a:ea typeface="楷体_GB2312" pitchFamily="49" charset="-122"/>
                <a:cs typeface="Times New Roman" panose="02020603050405020304" pitchFamily="18" charset="0"/>
              </a:rPr>
              <a:t>4</a:t>
            </a:r>
            <a:endParaRPr kumimoji="0" lang="zh-CN" altLang="en-US" sz="14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cxnSp>
        <p:nvCxnSpPr>
          <p:cNvPr id="5" name="直接连接符 4"/>
          <p:cNvCxnSpPr>
            <a:stCxn id="13" idx="6"/>
            <a:endCxn id="8" idx="2"/>
          </p:cNvCxnSpPr>
          <p:nvPr/>
        </p:nvCxnSpPr>
        <p:spPr bwMode="auto">
          <a:xfrm flipV="1">
            <a:off x="663315" y="5229200"/>
            <a:ext cx="524309" cy="1676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直接连接符 6"/>
          <p:cNvCxnSpPr>
            <a:stCxn id="8" idx="4"/>
            <a:endCxn id="12" idx="0"/>
          </p:cNvCxnSpPr>
          <p:nvPr/>
        </p:nvCxnSpPr>
        <p:spPr bwMode="auto">
          <a:xfrm>
            <a:off x="1331640" y="5373216"/>
            <a:ext cx="72008" cy="515319"/>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直接连接符 14"/>
          <p:cNvCxnSpPr>
            <a:stCxn id="12" idx="2"/>
            <a:endCxn id="11" idx="6"/>
          </p:cNvCxnSpPr>
          <p:nvPr/>
        </p:nvCxnSpPr>
        <p:spPr bwMode="auto">
          <a:xfrm flipH="1">
            <a:off x="690120" y="6032551"/>
            <a:ext cx="5695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直接连接符 16"/>
          <p:cNvCxnSpPr>
            <a:stCxn id="11" idx="0"/>
            <a:endCxn id="13" idx="4"/>
          </p:cNvCxnSpPr>
          <p:nvPr/>
        </p:nvCxnSpPr>
        <p:spPr bwMode="auto">
          <a:xfrm flipH="1" flipV="1">
            <a:off x="519299" y="5389984"/>
            <a:ext cx="26805" cy="49855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 name="文本框 17"/>
          <p:cNvSpPr txBox="1"/>
          <p:nvPr/>
        </p:nvSpPr>
        <p:spPr>
          <a:xfrm>
            <a:off x="768678" y="4976533"/>
            <a:ext cx="312906" cy="369332"/>
          </a:xfrm>
          <a:prstGeom prst="rect">
            <a:avLst/>
          </a:prstGeom>
          <a:noFill/>
        </p:spPr>
        <p:txBody>
          <a:bodyPr wrap="none" rtlCol="0">
            <a:spAutoFit/>
          </a:bodyPr>
          <a:lstStyle/>
          <a:p>
            <a:pPr>
              <a:buNone/>
            </a:pPr>
            <a:r>
              <a:rPr lang="en-US" altLang="zh-CN" sz="1800" smtClean="0">
                <a:solidFill>
                  <a:srgbClr val="7030A0"/>
                </a:solidFill>
              </a:rPr>
              <a:t>1</a:t>
            </a:r>
            <a:endParaRPr lang="zh-CN" altLang="en-US" sz="1800">
              <a:solidFill>
                <a:srgbClr val="7030A0"/>
              </a:solidFill>
            </a:endParaRPr>
          </a:p>
        </p:txBody>
      </p:sp>
      <p:sp>
        <p:nvSpPr>
          <p:cNvPr id="23" name="文本框 22"/>
          <p:cNvSpPr txBox="1"/>
          <p:nvPr/>
        </p:nvSpPr>
        <p:spPr>
          <a:xfrm>
            <a:off x="807788" y="5701588"/>
            <a:ext cx="312906" cy="369332"/>
          </a:xfrm>
          <a:prstGeom prst="rect">
            <a:avLst/>
          </a:prstGeom>
          <a:noFill/>
        </p:spPr>
        <p:txBody>
          <a:bodyPr wrap="none" rtlCol="0">
            <a:spAutoFit/>
          </a:bodyPr>
          <a:lstStyle/>
          <a:p>
            <a:pPr>
              <a:buNone/>
            </a:pPr>
            <a:r>
              <a:rPr lang="en-US" altLang="zh-CN" sz="1800">
                <a:solidFill>
                  <a:srgbClr val="7030A0"/>
                </a:solidFill>
              </a:rPr>
              <a:t>3</a:t>
            </a:r>
            <a:endParaRPr lang="zh-CN" altLang="en-US" sz="1800">
              <a:solidFill>
                <a:srgbClr val="7030A0"/>
              </a:solidFill>
            </a:endParaRPr>
          </a:p>
        </p:txBody>
      </p:sp>
      <p:sp>
        <p:nvSpPr>
          <p:cNvPr id="24" name="文本框 23"/>
          <p:cNvSpPr txBox="1"/>
          <p:nvPr/>
        </p:nvSpPr>
        <p:spPr>
          <a:xfrm>
            <a:off x="1359274" y="5446209"/>
            <a:ext cx="312906" cy="369332"/>
          </a:xfrm>
          <a:prstGeom prst="rect">
            <a:avLst/>
          </a:prstGeom>
          <a:noFill/>
        </p:spPr>
        <p:txBody>
          <a:bodyPr wrap="none" rtlCol="0">
            <a:spAutoFit/>
          </a:bodyPr>
          <a:lstStyle/>
          <a:p>
            <a:pPr>
              <a:buNone/>
            </a:pPr>
            <a:r>
              <a:rPr lang="en-US" altLang="zh-CN" sz="1800" smtClean="0">
                <a:solidFill>
                  <a:srgbClr val="7030A0"/>
                </a:solidFill>
              </a:rPr>
              <a:t>2</a:t>
            </a:r>
            <a:endParaRPr lang="zh-CN" altLang="en-US" sz="1800">
              <a:solidFill>
                <a:srgbClr val="7030A0"/>
              </a:solidFill>
            </a:endParaRPr>
          </a:p>
        </p:txBody>
      </p:sp>
      <p:sp>
        <p:nvSpPr>
          <p:cNvPr id="25" name="文本框 24"/>
          <p:cNvSpPr txBox="1"/>
          <p:nvPr/>
        </p:nvSpPr>
        <p:spPr>
          <a:xfrm>
            <a:off x="264232" y="5483751"/>
            <a:ext cx="312906" cy="369332"/>
          </a:xfrm>
          <a:prstGeom prst="rect">
            <a:avLst/>
          </a:prstGeom>
          <a:noFill/>
        </p:spPr>
        <p:txBody>
          <a:bodyPr wrap="none" rtlCol="0">
            <a:spAutoFit/>
          </a:bodyPr>
          <a:lstStyle/>
          <a:p>
            <a:pPr>
              <a:buNone/>
            </a:pPr>
            <a:r>
              <a:rPr lang="en-US" altLang="zh-CN" sz="1800">
                <a:solidFill>
                  <a:srgbClr val="7030A0"/>
                </a:solidFill>
              </a:rPr>
              <a:t>4</a:t>
            </a:r>
            <a:endParaRPr lang="zh-CN" altLang="en-US" sz="1800">
              <a:solidFill>
                <a:srgbClr val="7030A0"/>
              </a:solidFill>
            </a:endParaRPr>
          </a:p>
        </p:txBody>
      </p:sp>
      <p:sp>
        <p:nvSpPr>
          <p:cNvPr id="26" name="椭圆 25"/>
          <p:cNvSpPr/>
          <p:nvPr/>
        </p:nvSpPr>
        <p:spPr bwMode="auto">
          <a:xfrm>
            <a:off x="3500081" y="5120549"/>
            <a:ext cx="288032" cy="28803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R="0" algn="l" defTabSz="914400" rtl="0" eaLnBrk="1" fontAlgn="base" latinLnBrk="0" hangingPunct="1">
              <a:lnSpc>
                <a:spcPct val="100000"/>
              </a:lnSpc>
              <a:spcBef>
                <a:spcPct val="20000"/>
              </a:spcBef>
              <a:spcAft>
                <a:spcPct val="0"/>
              </a:spcAft>
              <a:buClr>
                <a:schemeClr val="accent1"/>
              </a:buClr>
              <a:buSzPct val="65000"/>
              <a:buNone/>
            </a:pPr>
            <a:r>
              <a:rPr lang="en-US" altLang="zh-CN" sz="1400">
                <a:solidFill>
                  <a:srgbClr val="000066"/>
                </a:solidFill>
                <a:latin typeface="Arial" panose="020B0604020202020204" pitchFamily="34" charset="0"/>
                <a:ea typeface="楷体_GB2312" pitchFamily="49" charset="-122"/>
                <a:cs typeface="Times New Roman" panose="02020603050405020304" pitchFamily="18" charset="0"/>
              </a:rPr>
              <a:t>1</a:t>
            </a:r>
            <a:endParaRPr kumimoji="0" lang="zh-CN" altLang="en-US" sz="14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27" name="椭圆 26"/>
          <p:cNvSpPr/>
          <p:nvPr/>
        </p:nvSpPr>
        <p:spPr bwMode="auto">
          <a:xfrm>
            <a:off x="2714545" y="5923900"/>
            <a:ext cx="288032" cy="28803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R="0" algn="l" defTabSz="914400" rtl="0" eaLnBrk="1" fontAlgn="base" latinLnBrk="0" hangingPunct="1">
              <a:lnSpc>
                <a:spcPct val="100000"/>
              </a:lnSpc>
              <a:spcBef>
                <a:spcPct val="20000"/>
              </a:spcBef>
              <a:spcAft>
                <a:spcPct val="0"/>
              </a:spcAft>
              <a:buClr>
                <a:schemeClr val="accent1"/>
              </a:buClr>
              <a:buSzPct val="65000"/>
              <a:buNone/>
            </a:pPr>
            <a:r>
              <a:rPr lang="en-US" altLang="zh-CN" sz="1400" smtClean="0">
                <a:solidFill>
                  <a:srgbClr val="000066"/>
                </a:solidFill>
                <a:latin typeface="Arial" panose="020B0604020202020204" pitchFamily="34" charset="0"/>
                <a:ea typeface="楷体_GB2312" pitchFamily="49" charset="-122"/>
                <a:cs typeface="Times New Roman" panose="02020603050405020304" pitchFamily="18" charset="0"/>
              </a:rPr>
              <a:t>3</a:t>
            </a:r>
            <a:endParaRPr kumimoji="0" lang="zh-CN" altLang="en-US" sz="14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28" name="椭圆 27"/>
          <p:cNvSpPr/>
          <p:nvPr/>
        </p:nvSpPr>
        <p:spPr bwMode="auto">
          <a:xfrm>
            <a:off x="3572089" y="5923900"/>
            <a:ext cx="288032" cy="28803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R="0" algn="l" defTabSz="914400" rtl="0" eaLnBrk="1" fontAlgn="base" latinLnBrk="0" hangingPunct="1">
              <a:lnSpc>
                <a:spcPct val="100000"/>
              </a:lnSpc>
              <a:spcBef>
                <a:spcPct val="20000"/>
              </a:spcBef>
              <a:spcAft>
                <a:spcPct val="0"/>
              </a:spcAft>
              <a:buClr>
                <a:schemeClr val="accent1"/>
              </a:buClr>
              <a:buSzPct val="65000"/>
              <a:buNone/>
            </a:pPr>
            <a:r>
              <a:rPr lang="en-US" altLang="zh-CN" sz="1400" smtClean="0">
                <a:solidFill>
                  <a:srgbClr val="000066"/>
                </a:solidFill>
                <a:latin typeface="Arial" panose="020B0604020202020204" pitchFamily="34" charset="0"/>
                <a:ea typeface="楷体_GB2312" pitchFamily="49" charset="-122"/>
                <a:cs typeface="Times New Roman" panose="02020603050405020304" pitchFamily="18" charset="0"/>
              </a:rPr>
              <a:t>2</a:t>
            </a:r>
            <a:endParaRPr kumimoji="0" lang="zh-CN" altLang="en-US" sz="14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29" name="椭圆 28"/>
          <p:cNvSpPr/>
          <p:nvPr/>
        </p:nvSpPr>
        <p:spPr bwMode="auto">
          <a:xfrm>
            <a:off x="2687740" y="5137317"/>
            <a:ext cx="288032" cy="28803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R="0" algn="l" defTabSz="914400" rtl="0" eaLnBrk="1" fontAlgn="base" latinLnBrk="0" hangingPunct="1">
              <a:lnSpc>
                <a:spcPct val="100000"/>
              </a:lnSpc>
              <a:spcBef>
                <a:spcPct val="20000"/>
              </a:spcBef>
              <a:spcAft>
                <a:spcPct val="0"/>
              </a:spcAft>
              <a:buClr>
                <a:schemeClr val="accent1"/>
              </a:buClr>
              <a:buSzPct val="65000"/>
              <a:buNone/>
            </a:pPr>
            <a:r>
              <a:rPr lang="en-US" altLang="zh-CN" sz="1400" smtClean="0">
                <a:solidFill>
                  <a:srgbClr val="000066"/>
                </a:solidFill>
                <a:latin typeface="Arial" panose="020B0604020202020204" pitchFamily="34" charset="0"/>
                <a:ea typeface="楷体_GB2312" pitchFamily="49" charset="-122"/>
                <a:cs typeface="Times New Roman" panose="02020603050405020304" pitchFamily="18" charset="0"/>
              </a:rPr>
              <a:t>4</a:t>
            </a:r>
            <a:endParaRPr kumimoji="0" lang="zh-CN" altLang="en-US" sz="14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cxnSp>
        <p:nvCxnSpPr>
          <p:cNvPr id="30" name="直接连接符 29"/>
          <p:cNvCxnSpPr>
            <a:stCxn id="29" idx="6"/>
            <a:endCxn id="26" idx="2"/>
          </p:cNvCxnSpPr>
          <p:nvPr/>
        </p:nvCxnSpPr>
        <p:spPr bwMode="auto">
          <a:xfrm flipV="1">
            <a:off x="2975772" y="5264565"/>
            <a:ext cx="524309" cy="1676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2" name="直接连接符 31"/>
          <p:cNvCxnSpPr>
            <a:stCxn id="28" idx="2"/>
            <a:endCxn id="27" idx="6"/>
          </p:cNvCxnSpPr>
          <p:nvPr/>
        </p:nvCxnSpPr>
        <p:spPr bwMode="auto">
          <a:xfrm flipH="1">
            <a:off x="3002577" y="6067916"/>
            <a:ext cx="5695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3" name="直接连接符 32"/>
          <p:cNvCxnSpPr>
            <a:stCxn id="27" idx="0"/>
            <a:endCxn id="29" idx="4"/>
          </p:cNvCxnSpPr>
          <p:nvPr/>
        </p:nvCxnSpPr>
        <p:spPr bwMode="auto">
          <a:xfrm flipH="1" flipV="1">
            <a:off x="2831756" y="5425349"/>
            <a:ext cx="26805" cy="49855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4" name="文本框 33"/>
          <p:cNvSpPr txBox="1"/>
          <p:nvPr/>
        </p:nvSpPr>
        <p:spPr>
          <a:xfrm>
            <a:off x="3081135" y="5011898"/>
            <a:ext cx="312906" cy="369332"/>
          </a:xfrm>
          <a:prstGeom prst="rect">
            <a:avLst/>
          </a:prstGeom>
          <a:noFill/>
        </p:spPr>
        <p:txBody>
          <a:bodyPr wrap="none" rtlCol="0">
            <a:spAutoFit/>
          </a:bodyPr>
          <a:lstStyle/>
          <a:p>
            <a:pPr>
              <a:buNone/>
            </a:pPr>
            <a:r>
              <a:rPr lang="en-US" altLang="zh-CN" sz="1800" smtClean="0">
                <a:solidFill>
                  <a:srgbClr val="7030A0"/>
                </a:solidFill>
              </a:rPr>
              <a:t>1</a:t>
            </a:r>
            <a:endParaRPr lang="zh-CN" altLang="en-US" sz="1800">
              <a:solidFill>
                <a:srgbClr val="7030A0"/>
              </a:solidFill>
            </a:endParaRPr>
          </a:p>
        </p:txBody>
      </p:sp>
      <p:sp>
        <p:nvSpPr>
          <p:cNvPr id="35" name="文本框 34"/>
          <p:cNvSpPr txBox="1"/>
          <p:nvPr/>
        </p:nvSpPr>
        <p:spPr>
          <a:xfrm>
            <a:off x="3120245" y="5736953"/>
            <a:ext cx="312906" cy="369332"/>
          </a:xfrm>
          <a:prstGeom prst="rect">
            <a:avLst/>
          </a:prstGeom>
          <a:noFill/>
        </p:spPr>
        <p:txBody>
          <a:bodyPr wrap="none" rtlCol="0">
            <a:spAutoFit/>
          </a:bodyPr>
          <a:lstStyle/>
          <a:p>
            <a:pPr>
              <a:buNone/>
            </a:pPr>
            <a:r>
              <a:rPr lang="en-US" altLang="zh-CN" sz="1800">
                <a:solidFill>
                  <a:srgbClr val="7030A0"/>
                </a:solidFill>
              </a:rPr>
              <a:t>3</a:t>
            </a:r>
            <a:endParaRPr lang="zh-CN" altLang="en-US" sz="1800">
              <a:solidFill>
                <a:srgbClr val="7030A0"/>
              </a:solidFill>
            </a:endParaRPr>
          </a:p>
        </p:txBody>
      </p:sp>
      <p:sp>
        <p:nvSpPr>
          <p:cNvPr id="37" name="文本框 36"/>
          <p:cNvSpPr txBox="1"/>
          <p:nvPr/>
        </p:nvSpPr>
        <p:spPr>
          <a:xfrm>
            <a:off x="2576689" y="5519116"/>
            <a:ext cx="312906" cy="369332"/>
          </a:xfrm>
          <a:prstGeom prst="rect">
            <a:avLst/>
          </a:prstGeom>
          <a:noFill/>
        </p:spPr>
        <p:txBody>
          <a:bodyPr wrap="none" rtlCol="0">
            <a:spAutoFit/>
          </a:bodyPr>
          <a:lstStyle/>
          <a:p>
            <a:pPr>
              <a:buNone/>
            </a:pPr>
            <a:r>
              <a:rPr lang="en-US" altLang="zh-CN" sz="1800">
                <a:solidFill>
                  <a:srgbClr val="7030A0"/>
                </a:solidFill>
              </a:rPr>
              <a:t>4</a:t>
            </a:r>
            <a:endParaRPr lang="zh-CN" altLang="en-US" sz="1800">
              <a:solidFill>
                <a:srgbClr val="7030A0"/>
              </a:solidFill>
            </a:endParaRPr>
          </a:p>
        </p:txBody>
      </p:sp>
      <p:sp>
        <p:nvSpPr>
          <p:cNvPr id="19" name="文本框 18"/>
          <p:cNvSpPr txBox="1"/>
          <p:nvPr/>
        </p:nvSpPr>
        <p:spPr>
          <a:xfrm>
            <a:off x="1775255" y="6238973"/>
            <a:ext cx="4169731" cy="553998"/>
          </a:xfrm>
          <a:prstGeom prst="rect">
            <a:avLst/>
          </a:prstGeom>
          <a:noFill/>
        </p:spPr>
        <p:txBody>
          <a:bodyPr wrap="none" rtlCol="0">
            <a:spAutoFit/>
          </a:bodyPr>
          <a:lstStyle/>
          <a:p>
            <a:pPr>
              <a:buNone/>
            </a:pPr>
            <a:r>
              <a:rPr lang="en-US" altLang="zh-CN" dirty="0" smtClean="0"/>
              <a:t>p(2,4)=v(2),op(3),,,,v(1)</a:t>
            </a:r>
            <a:endParaRPr lang="zh-CN" altLang="en-US" dirty="0"/>
          </a:p>
        </p:txBody>
      </p:sp>
      <p:cxnSp>
        <p:nvCxnSpPr>
          <p:cNvPr id="21" name="直接箭头连接符 20"/>
          <p:cNvCxnSpPr/>
          <p:nvPr/>
        </p:nvCxnSpPr>
        <p:spPr bwMode="auto">
          <a:xfrm>
            <a:off x="1835696" y="5591748"/>
            <a:ext cx="720080"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81A48B6-A816-4EE0-B3D0-433A7E71B536}" type="slidenum">
              <a:rPr lang="en-US" altLang="zh-CN" smtClean="0"/>
              <a:t>68</a:t>
            </a:fld>
            <a:endParaRPr lang="en-US" altLang="zh-CN"/>
          </a:p>
        </p:txBody>
      </p:sp>
      <p:sp>
        <p:nvSpPr>
          <p:cNvPr id="45059" name="矩形 2"/>
          <p:cNvSpPr>
            <a:spLocks noChangeArrowheads="1"/>
          </p:cNvSpPr>
          <p:nvPr/>
        </p:nvSpPr>
        <p:spPr bwMode="auto">
          <a:xfrm>
            <a:off x="431800" y="1319213"/>
            <a:ext cx="8027988" cy="4524375"/>
          </a:xfrm>
          <a:prstGeom prst="rect">
            <a:avLst/>
          </a:prstGeom>
          <a:noFill/>
          <a:ln w="9525">
            <a:noFill/>
            <a:miter lim="800000"/>
          </a:ln>
        </p:spPr>
        <p:txBody>
          <a:bodyPr>
            <a:spAutoFit/>
          </a:bodyPr>
          <a:lstStyle/>
          <a:p>
            <a:pPr>
              <a:spcBef>
                <a:spcPct val="0"/>
              </a:spcBef>
              <a:buClr>
                <a:srgbClr val="3B812F"/>
              </a:buClr>
              <a:buSzTx/>
              <a:buFontTx/>
              <a:buChar char="•"/>
            </a:pPr>
            <a:r>
              <a:rPr lang="zh-CN" altLang="en-US" sz="2400" smtClean="0">
                <a:solidFill>
                  <a:srgbClr val="000000"/>
                </a:solidFill>
                <a:latin typeface="Times New Roman" panose="02020603050405020304" pitchFamily="18" charset="0"/>
                <a:ea typeface="宋体" panose="02010600030101010101" pitchFamily="2" charset="-122"/>
              </a:rPr>
              <a:t>设</a:t>
            </a:r>
            <a:r>
              <a:rPr lang="en-US" altLang="zh-CN" sz="2400" smtClean="0">
                <a:solidFill>
                  <a:srgbClr val="000000"/>
                </a:solidFill>
                <a:latin typeface="Times New Roman" panose="02020603050405020304" pitchFamily="18" charset="0"/>
                <a:ea typeface="宋体" panose="02010600030101010101" pitchFamily="2" charset="-122"/>
              </a:rPr>
              <a:t>m</a:t>
            </a:r>
            <a:r>
              <a:rPr lang="en-US" altLang="zh-CN" sz="2400" baseline="-25000" smtClean="0">
                <a:solidFill>
                  <a:srgbClr val="000000"/>
                </a:solidFill>
                <a:latin typeface="Times New Roman" panose="02020603050405020304" pitchFamily="18" charset="0"/>
                <a:ea typeface="宋体" panose="02010600030101010101" pitchFamily="2" charset="-122"/>
              </a:rPr>
              <a:t>1</a:t>
            </a:r>
            <a:r>
              <a:rPr lang="zh-CN" altLang="en-US" sz="2400" smtClean="0">
                <a:solidFill>
                  <a:srgbClr val="000000"/>
                </a:solidFill>
                <a:latin typeface="Times New Roman" panose="02020603050405020304" pitchFamily="18" charset="0"/>
                <a:ea typeface="宋体" panose="02010600030101010101" pitchFamily="2" charset="-122"/>
              </a:rPr>
              <a:t>是对子</a:t>
            </a:r>
            <a:r>
              <a:rPr lang="zh-CN" altLang="en-US" sz="2400">
                <a:solidFill>
                  <a:srgbClr val="000000"/>
                </a:solidFill>
                <a:latin typeface="Times New Roman" panose="02020603050405020304" pitchFamily="18" charset="0"/>
                <a:ea typeface="宋体" panose="02010600030101010101" pitchFamily="2" charset="-122"/>
              </a:rPr>
              <a:t>链</a:t>
            </a:r>
            <a:r>
              <a:rPr lang="en-US" altLang="zh-CN" sz="2400">
                <a:solidFill>
                  <a:srgbClr val="000000"/>
                </a:solidFill>
                <a:latin typeface="Times New Roman" panose="02020603050405020304" pitchFamily="18" charset="0"/>
                <a:ea typeface="宋体" panose="02010600030101010101" pitchFamily="2" charset="-122"/>
              </a:rPr>
              <a:t>p(i</a:t>
            </a:r>
            <a:r>
              <a:rPr lang="zh-CN" altLang="en-US" sz="2400">
                <a:solidFill>
                  <a:srgbClr val="000000"/>
                </a:solidFill>
                <a:latin typeface="Times New Roman" panose="02020603050405020304" pitchFamily="18" charset="0"/>
                <a:ea typeface="宋体" panose="02010600030101010101" pitchFamily="2" charset="-122"/>
              </a:rPr>
              <a:t>，</a:t>
            </a:r>
            <a:r>
              <a:rPr lang="en-US" altLang="zh-CN" sz="2400">
                <a:solidFill>
                  <a:srgbClr val="000000"/>
                </a:solidFill>
                <a:latin typeface="Times New Roman" panose="02020603050405020304" pitchFamily="18" charset="0"/>
                <a:ea typeface="宋体" panose="02010600030101010101" pitchFamily="2" charset="-122"/>
              </a:rPr>
              <a:t>s)</a:t>
            </a:r>
            <a:r>
              <a:rPr lang="zh-CN" altLang="en-US" sz="2400">
                <a:solidFill>
                  <a:srgbClr val="000000"/>
                </a:solidFill>
                <a:latin typeface="Times New Roman" panose="02020603050405020304" pitchFamily="18" charset="0"/>
                <a:ea typeface="宋体" panose="02010600030101010101" pitchFamily="2" charset="-122"/>
              </a:rPr>
              <a:t>的任意一种合并方式得到的值，而</a:t>
            </a:r>
            <a:r>
              <a:rPr lang="en-US" altLang="zh-CN" sz="2400">
                <a:solidFill>
                  <a:srgbClr val="000000"/>
                </a:solidFill>
                <a:latin typeface="Times New Roman" panose="02020603050405020304" pitchFamily="18" charset="0"/>
                <a:ea typeface="宋体" panose="02010600030101010101" pitchFamily="2" charset="-122"/>
              </a:rPr>
              <a:t>a</a:t>
            </a:r>
            <a:r>
              <a:rPr lang="zh-CN" altLang="en-US" sz="2400">
                <a:solidFill>
                  <a:srgbClr val="000000"/>
                </a:solidFill>
                <a:latin typeface="Times New Roman" panose="02020603050405020304" pitchFamily="18" charset="0"/>
                <a:ea typeface="宋体" panose="02010600030101010101" pitchFamily="2" charset="-122"/>
              </a:rPr>
              <a:t>和</a:t>
            </a:r>
            <a:r>
              <a:rPr lang="en-US" altLang="zh-CN" sz="2400">
                <a:solidFill>
                  <a:srgbClr val="000000"/>
                </a:solidFill>
                <a:latin typeface="Times New Roman" panose="02020603050405020304" pitchFamily="18" charset="0"/>
                <a:ea typeface="宋体" panose="02010600030101010101" pitchFamily="2" charset="-122"/>
              </a:rPr>
              <a:t>b</a:t>
            </a:r>
            <a:r>
              <a:rPr lang="zh-CN" altLang="en-US" sz="2400">
                <a:solidFill>
                  <a:srgbClr val="000000"/>
                </a:solidFill>
                <a:latin typeface="Times New Roman" panose="02020603050405020304" pitchFamily="18" charset="0"/>
                <a:ea typeface="宋体" panose="02010600030101010101" pitchFamily="2" charset="-122"/>
              </a:rPr>
              <a:t>分别是在所有可能的合并中得到的最小值和最大值。</a:t>
            </a:r>
            <a:r>
              <a:rPr lang="en-US" altLang="zh-CN" sz="2400">
                <a:solidFill>
                  <a:srgbClr val="000000"/>
                </a:solidFill>
                <a:latin typeface="Times New Roman" panose="02020603050405020304" pitchFamily="18" charset="0"/>
                <a:ea typeface="宋体" panose="02010600030101010101" pitchFamily="2" charset="-122"/>
              </a:rPr>
              <a:t>m</a:t>
            </a:r>
            <a:r>
              <a:rPr lang="en-US" altLang="zh-CN" sz="2400" baseline="-25000">
                <a:solidFill>
                  <a:srgbClr val="000000"/>
                </a:solidFill>
                <a:latin typeface="Times New Roman" panose="02020603050405020304" pitchFamily="18" charset="0"/>
                <a:ea typeface="宋体" panose="02010600030101010101" pitchFamily="2" charset="-122"/>
              </a:rPr>
              <a:t>2</a:t>
            </a:r>
            <a:r>
              <a:rPr lang="zh-CN" altLang="en-US" sz="2400">
                <a:solidFill>
                  <a:srgbClr val="000000"/>
                </a:solidFill>
                <a:latin typeface="Times New Roman" panose="02020603050405020304" pitchFamily="18" charset="0"/>
                <a:ea typeface="宋体" panose="02010600030101010101" pitchFamily="2" charset="-122"/>
              </a:rPr>
              <a:t>是</a:t>
            </a:r>
            <a:r>
              <a:rPr lang="en-US" altLang="zh-CN" sz="2400">
                <a:solidFill>
                  <a:srgbClr val="000000"/>
                </a:solidFill>
                <a:latin typeface="Times New Roman" panose="02020603050405020304" pitchFamily="18" charset="0"/>
                <a:ea typeface="宋体" panose="02010600030101010101" pitchFamily="2" charset="-122"/>
              </a:rPr>
              <a:t>p(i+s</a:t>
            </a:r>
            <a:r>
              <a:rPr lang="zh-CN" altLang="en-US" sz="2400">
                <a:solidFill>
                  <a:srgbClr val="000000"/>
                </a:solidFill>
                <a:latin typeface="Times New Roman" panose="02020603050405020304" pitchFamily="18" charset="0"/>
                <a:ea typeface="宋体" panose="02010600030101010101" pitchFamily="2" charset="-122"/>
              </a:rPr>
              <a:t>，</a:t>
            </a:r>
            <a:r>
              <a:rPr lang="en-US" altLang="zh-CN" sz="2400">
                <a:solidFill>
                  <a:srgbClr val="000000"/>
                </a:solidFill>
                <a:latin typeface="Times New Roman" panose="02020603050405020304" pitchFamily="18" charset="0"/>
                <a:ea typeface="宋体" panose="02010600030101010101" pitchFamily="2" charset="-122"/>
              </a:rPr>
              <a:t>j-s)</a:t>
            </a:r>
            <a:r>
              <a:rPr lang="zh-CN" altLang="en-US" sz="2400">
                <a:solidFill>
                  <a:srgbClr val="000000"/>
                </a:solidFill>
                <a:latin typeface="Times New Roman" panose="02020603050405020304" pitchFamily="18" charset="0"/>
                <a:ea typeface="宋体" panose="02010600030101010101" pitchFamily="2" charset="-122"/>
              </a:rPr>
              <a:t>的任意一种合并方式得到的值，而</a:t>
            </a:r>
            <a:r>
              <a:rPr lang="en-US" altLang="zh-CN" sz="2400">
                <a:solidFill>
                  <a:srgbClr val="000000"/>
                </a:solidFill>
                <a:latin typeface="Times New Roman" panose="02020603050405020304" pitchFamily="18" charset="0"/>
                <a:ea typeface="宋体" panose="02010600030101010101" pitchFamily="2" charset="-122"/>
              </a:rPr>
              <a:t>c</a:t>
            </a:r>
            <a:r>
              <a:rPr lang="zh-CN" altLang="en-US" sz="2400">
                <a:solidFill>
                  <a:srgbClr val="000000"/>
                </a:solidFill>
                <a:latin typeface="Times New Roman" panose="02020603050405020304" pitchFamily="18" charset="0"/>
                <a:ea typeface="宋体" panose="02010600030101010101" pitchFamily="2" charset="-122"/>
              </a:rPr>
              <a:t>和</a:t>
            </a:r>
            <a:r>
              <a:rPr lang="en-US" altLang="zh-CN" sz="2400">
                <a:solidFill>
                  <a:srgbClr val="000000"/>
                </a:solidFill>
                <a:latin typeface="Times New Roman" panose="02020603050405020304" pitchFamily="18" charset="0"/>
                <a:ea typeface="宋体" panose="02010600030101010101" pitchFamily="2" charset="-122"/>
              </a:rPr>
              <a:t>d</a:t>
            </a:r>
            <a:r>
              <a:rPr lang="zh-CN" altLang="en-US" sz="2400">
                <a:solidFill>
                  <a:srgbClr val="000000"/>
                </a:solidFill>
                <a:latin typeface="Times New Roman" panose="02020603050405020304" pitchFamily="18" charset="0"/>
                <a:ea typeface="宋体" panose="02010600030101010101" pitchFamily="2" charset="-122"/>
              </a:rPr>
              <a:t>分别是在所有可能的合并中得到的最小值和最大值。依此定义有</a:t>
            </a:r>
            <a:r>
              <a:rPr lang="en-US" altLang="zh-CN" sz="2400">
                <a:solidFill>
                  <a:srgbClr val="000000"/>
                </a:solidFill>
                <a:latin typeface="Times New Roman" panose="02020603050405020304" pitchFamily="18" charset="0"/>
                <a:ea typeface="宋体" panose="02010600030101010101" pitchFamily="2" charset="-122"/>
              </a:rPr>
              <a:t>a≤m</a:t>
            </a:r>
            <a:r>
              <a:rPr lang="en-US" altLang="zh-CN" sz="2400" baseline="-25000">
                <a:solidFill>
                  <a:srgbClr val="000000"/>
                </a:solidFill>
                <a:latin typeface="Times New Roman" panose="02020603050405020304" pitchFamily="18" charset="0"/>
                <a:ea typeface="宋体" panose="02010600030101010101" pitchFamily="2" charset="-122"/>
              </a:rPr>
              <a:t>1</a:t>
            </a:r>
            <a:r>
              <a:rPr lang="en-US" altLang="zh-CN" sz="2400">
                <a:solidFill>
                  <a:srgbClr val="000000"/>
                </a:solidFill>
                <a:latin typeface="Times New Roman" panose="02020603050405020304" pitchFamily="18" charset="0"/>
                <a:ea typeface="宋体" panose="02010600030101010101" pitchFamily="2" charset="-122"/>
              </a:rPr>
              <a:t>≤b</a:t>
            </a:r>
            <a:r>
              <a:rPr lang="zh-CN" altLang="en-US" sz="2400">
                <a:solidFill>
                  <a:srgbClr val="000000"/>
                </a:solidFill>
                <a:latin typeface="Times New Roman" panose="02020603050405020304" pitchFamily="18" charset="0"/>
                <a:ea typeface="宋体" panose="02010600030101010101" pitchFamily="2" charset="-122"/>
              </a:rPr>
              <a:t>，</a:t>
            </a:r>
            <a:r>
              <a:rPr lang="en-US" altLang="zh-CN" sz="2400">
                <a:solidFill>
                  <a:srgbClr val="000000"/>
                </a:solidFill>
                <a:latin typeface="Times New Roman" panose="02020603050405020304" pitchFamily="18" charset="0"/>
                <a:ea typeface="宋体" panose="02010600030101010101" pitchFamily="2" charset="-122"/>
              </a:rPr>
              <a:t>c≤m</a:t>
            </a:r>
            <a:r>
              <a:rPr lang="en-US" altLang="zh-CN" sz="2400" baseline="-25000">
                <a:solidFill>
                  <a:srgbClr val="000000"/>
                </a:solidFill>
                <a:latin typeface="Times New Roman" panose="02020603050405020304" pitchFamily="18" charset="0"/>
                <a:ea typeface="宋体" panose="02010600030101010101" pitchFamily="2" charset="-122"/>
              </a:rPr>
              <a:t>2</a:t>
            </a:r>
            <a:r>
              <a:rPr lang="en-US" altLang="zh-CN" sz="2400">
                <a:solidFill>
                  <a:srgbClr val="000000"/>
                </a:solidFill>
                <a:latin typeface="Times New Roman" panose="02020603050405020304" pitchFamily="18" charset="0"/>
                <a:ea typeface="宋体" panose="02010600030101010101" pitchFamily="2" charset="-122"/>
              </a:rPr>
              <a:t>≤d</a:t>
            </a:r>
          </a:p>
          <a:p>
            <a:pPr>
              <a:spcBef>
                <a:spcPct val="0"/>
              </a:spcBef>
              <a:buClr>
                <a:srgbClr val="3B812F"/>
              </a:buClr>
              <a:buSzTx/>
              <a:buFontTx/>
              <a:buChar char="•"/>
            </a:pPr>
            <a:endParaRPr lang="en-US" altLang="zh-CN" sz="2400">
              <a:solidFill>
                <a:srgbClr val="000000"/>
              </a:solidFill>
              <a:latin typeface="Times New Roman" panose="02020603050405020304" pitchFamily="18" charset="0"/>
              <a:ea typeface="宋体" panose="02010600030101010101" pitchFamily="2" charset="-122"/>
            </a:endParaRPr>
          </a:p>
          <a:p>
            <a:pPr>
              <a:spcBef>
                <a:spcPct val="0"/>
              </a:spcBef>
              <a:buClr>
                <a:srgbClr val="3B812F"/>
              </a:buClr>
              <a:buSzTx/>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(1)</a:t>
            </a:r>
            <a:r>
              <a:rPr lang="zh-CN" altLang="en-US" sz="2400">
                <a:solidFill>
                  <a:srgbClr val="000000"/>
                </a:solidFill>
                <a:latin typeface="Times New Roman" panose="02020603050405020304" pitchFamily="18" charset="0"/>
                <a:ea typeface="宋体" panose="02010600030101010101" pitchFamily="2" charset="-122"/>
              </a:rPr>
              <a:t>当</a:t>
            </a:r>
            <a:r>
              <a:rPr lang="en-US" altLang="zh-CN" sz="2400">
                <a:solidFill>
                  <a:srgbClr val="000000"/>
                </a:solidFill>
                <a:latin typeface="Times New Roman" panose="02020603050405020304" pitchFamily="18" charset="0"/>
                <a:ea typeface="宋体" panose="02010600030101010101" pitchFamily="2" charset="-122"/>
              </a:rPr>
              <a:t>op[i+s]='+'</a:t>
            </a:r>
            <a:r>
              <a:rPr lang="zh-CN" altLang="en-US" sz="2400">
                <a:solidFill>
                  <a:srgbClr val="000000"/>
                </a:solidFill>
                <a:latin typeface="Times New Roman" panose="02020603050405020304" pitchFamily="18" charset="0"/>
                <a:ea typeface="宋体" panose="02010600030101010101" pitchFamily="2" charset="-122"/>
              </a:rPr>
              <a:t>时，显然有</a:t>
            </a:r>
            <a:r>
              <a:rPr lang="en-US" altLang="zh-CN" sz="2400">
                <a:solidFill>
                  <a:srgbClr val="000000"/>
                </a:solidFill>
                <a:latin typeface="Times New Roman" panose="02020603050405020304" pitchFamily="18" charset="0"/>
                <a:ea typeface="宋体" panose="02010600030101010101" pitchFamily="2" charset="-122"/>
              </a:rPr>
              <a:t>a+c≤m≤b+d</a:t>
            </a:r>
          </a:p>
          <a:p>
            <a:pPr>
              <a:spcBef>
                <a:spcPct val="0"/>
              </a:spcBef>
              <a:buClr>
                <a:srgbClr val="3B812F"/>
              </a:buClr>
              <a:buSzTx/>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(2)</a:t>
            </a:r>
            <a:r>
              <a:rPr lang="zh-CN" altLang="en-US" sz="2400">
                <a:solidFill>
                  <a:srgbClr val="000000"/>
                </a:solidFill>
                <a:latin typeface="Times New Roman" panose="02020603050405020304" pitchFamily="18" charset="0"/>
                <a:ea typeface="宋体" panose="02010600030101010101" pitchFamily="2" charset="-122"/>
              </a:rPr>
              <a:t>当</a:t>
            </a:r>
            <a:r>
              <a:rPr lang="en-US" altLang="zh-CN" sz="2400">
                <a:solidFill>
                  <a:srgbClr val="000000"/>
                </a:solidFill>
                <a:latin typeface="Times New Roman" panose="02020603050405020304" pitchFamily="18" charset="0"/>
                <a:ea typeface="宋体" panose="02010600030101010101" pitchFamily="2" charset="-122"/>
              </a:rPr>
              <a:t>op[i+s]='*'</a:t>
            </a:r>
            <a:r>
              <a:rPr lang="zh-CN" altLang="en-US" sz="2400">
                <a:solidFill>
                  <a:srgbClr val="000000"/>
                </a:solidFill>
                <a:latin typeface="Times New Roman" panose="02020603050405020304" pitchFamily="18" charset="0"/>
                <a:ea typeface="宋体" panose="02010600030101010101" pitchFamily="2" charset="-122"/>
              </a:rPr>
              <a:t>时，有</a:t>
            </a:r>
            <a:r>
              <a:rPr lang="en-US" altLang="zh-CN" sz="2400">
                <a:solidFill>
                  <a:srgbClr val="000000"/>
                </a:solidFill>
                <a:latin typeface="Times New Roman" panose="02020603050405020304" pitchFamily="18" charset="0"/>
                <a:ea typeface="宋体" panose="02010600030101010101" pitchFamily="2" charset="-122"/>
              </a:rPr>
              <a:t>min{ac</a:t>
            </a:r>
            <a:r>
              <a:rPr lang="zh-CN" altLang="en-US" sz="2400">
                <a:solidFill>
                  <a:srgbClr val="000000"/>
                </a:solidFill>
                <a:latin typeface="Times New Roman" panose="02020603050405020304" pitchFamily="18" charset="0"/>
                <a:ea typeface="宋体" panose="02010600030101010101" pitchFamily="2" charset="-122"/>
              </a:rPr>
              <a:t>，</a:t>
            </a:r>
            <a:r>
              <a:rPr lang="en-US" altLang="zh-CN" sz="2400">
                <a:solidFill>
                  <a:srgbClr val="000000"/>
                </a:solidFill>
                <a:latin typeface="Times New Roman" panose="02020603050405020304" pitchFamily="18" charset="0"/>
                <a:ea typeface="宋体" panose="02010600030101010101" pitchFamily="2" charset="-122"/>
              </a:rPr>
              <a:t>ad</a:t>
            </a:r>
            <a:r>
              <a:rPr lang="zh-CN" altLang="en-US" sz="2400">
                <a:solidFill>
                  <a:srgbClr val="000000"/>
                </a:solidFill>
                <a:latin typeface="Times New Roman" panose="02020603050405020304" pitchFamily="18" charset="0"/>
                <a:ea typeface="宋体" panose="02010600030101010101" pitchFamily="2" charset="-122"/>
              </a:rPr>
              <a:t>，</a:t>
            </a:r>
            <a:r>
              <a:rPr lang="en-US" altLang="zh-CN" sz="2400">
                <a:solidFill>
                  <a:srgbClr val="000000"/>
                </a:solidFill>
                <a:latin typeface="Times New Roman" panose="02020603050405020304" pitchFamily="18" charset="0"/>
                <a:ea typeface="宋体" panose="02010600030101010101" pitchFamily="2" charset="-122"/>
              </a:rPr>
              <a:t>bc</a:t>
            </a:r>
            <a:r>
              <a:rPr lang="zh-CN" altLang="en-US" sz="2400">
                <a:solidFill>
                  <a:srgbClr val="000000"/>
                </a:solidFill>
                <a:latin typeface="Times New Roman" panose="02020603050405020304" pitchFamily="18" charset="0"/>
                <a:ea typeface="宋体" panose="02010600030101010101" pitchFamily="2" charset="-122"/>
              </a:rPr>
              <a:t>，</a:t>
            </a:r>
            <a:r>
              <a:rPr lang="en-US" altLang="zh-CN" sz="2400">
                <a:solidFill>
                  <a:srgbClr val="000000"/>
                </a:solidFill>
                <a:latin typeface="Times New Roman" panose="02020603050405020304" pitchFamily="18" charset="0"/>
                <a:ea typeface="宋体" panose="02010600030101010101" pitchFamily="2" charset="-122"/>
              </a:rPr>
              <a:t>bd}≤m≤max{ac</a:t>
            </a:r>
            <a:r>
              <a:rPr lang="zh-CN" altLang="en-US" sz="2400">
                <a:solidFill>
                  <a:srgbClr val="000000"/>
                </a:solidFill>
                <a:latin typeface="Times New Roman" panose="02020603050405020304" pitchFamily="18" charset="0"/>
                <a:ea typeface="宋体" panose="02010600030101010101" pitchFamily="2" charset="-122"/>
              </a:rPr>
              <a:t>，</a:t>
            </a:r>
            <a:r>
              <a:rPr lang="en-US" altLang="zh-CN" sz="2400">
                <a:solidFill>
                  <a:srgbClr val="000000"/>
                </a:solidFill>
                <a:latin typeface="Times New Roman" panose="02020603050405020304" pitchFamily="18" charset="0"/>
                <a:ea typeface="宋体" panose="02010600030101010101" pitchFamily="2" charset="-122"/>
              </a:rPr>
              <a:t>ad</a:t>
            </a:r>
            <a:r>
              <a:rPr lang="zh-CN" altLang="en-US" sz="2400">
                <a:solidFill>
                  <a:srgbClr val="000000"/>
                </a:solidFill>
                <a:latin typeface="Times New Roman" panose="02020603050405020304" pitchFamily="18" charset="0"/>
                <a:ea typeface="宋体" panose="02010600030101010101" pitchFamily="2" charset="-122"/>
              </a:rPr>
              <a:t>，</a:t>
            </a:r>
            <a:r>
              <a:rPr lang="en-US" altLang="zh-CN" sz="2400">
                <a:solidFill>
                  <a:srgbClr val="000000"/>
                </a:solidFill>
                <a:latin typeface="Times New Roman" panose="02020603050405020304" pitchFamily="18" charset="0"/>
                <a:ea typeface="宋体" panose="02010600030101010101" pitchFamily="2" charset="-122"/>
              </a:rPr>
              <a:t>bc</a:t>
            </a:r>
            <a:r>
              <a:rPr lang="zh-CN" altLang="en-US" sz="2400">
                <a:solidFill>
                  <a:srgbClr val="000000"/>
                </a:solidFill>
                <a:latin typeface="Times New Roman" panose="02020603050405020304" pitchFamily="18" charset="0"/>
                <a:ea typeface="宋体" panose="02010600030101010101" pitchFamily="2" charset="-122"/>
              </a:rPr>
              <a:t>，</a:t>
            </a:r>
            <a:r>
              <a:rPr lang="en-US" altLang="zh-CN" sz="2400">
                <a:solidFill>
                  <a:srgbClr val="000000"/>
                </a:solidFill>
                <a:latin typeface="Times New Roman" panose="02020603050405020304" pitchFamily="18" charset="0"/>
                <a:ea typeface="宋体" panose="02010600030101010101" pitchFamily="2" charset="-122"/>
              </a:rPr>
              <a:t>bd} </a:t>
            </a:r>
          </a:p>
          <a:p>
            <a:pPr>
              <a:spcBef>
                <a:spcPct val="0"/>
              </a:spcBef>
              <a:buClr>
                <a:srgbClr val="3B812F"/>
              </a:buClr>
              <a:buSzTx/>
              <a:buFont typeface="Wingdings" panose="05000000000000000000" pitchFamily="2" charset="2"/>
              <a:buNone/>
            </a:pPr>
            <a:endParaRPr lang="en-US" altLang="zh-CN" sz="2400">
              <a:solidFill>
                <a:srgbClr val="000000"/>
              </a:solidFill>
              <a:latin typeface="Times New Roman" panose="02020603050405020304" pitchFamily="18" charset="0"/>
              <a:ea typeface="宋体" panose="02010600030101010101" pitchFamily="2" charset="-122"/>
            </a:endParaRPr>
          </a:p>
          <a:p>
            <a:pPr>
              <a:spcBef>
                <a:spcPct val="0"/>
              </a:spcBef>
              <a:buClr>
                <a:srgbClr val="3B812F"/>
              </a:buClr>
              <a:buSzTx/>
              <a:buFontTx/>
              <a:buChar char="•"/>
            </a:pPr>
            <a:r>
              <a:rPr lang="zh-CN" altLang="en-US" sz="2400">
                <a:solidFill>
                  <a:srgbClr val="000000"/>
                </a:solidFill>
                <a:latin typeface="Times New Roman" panose="02020603050405020304" pitchFamily="18" charset="0"/>
                <a:ea typeface="宋体" panose="02010600030101010101" pitchFamily="2" charset="-122"/>
              </a:rPr>
              <a:t>换句话说，主链的最大值和最小值可由子链的最大值和最小值得到。 </a:t>
            </a:r>
            <a:endParaRPr lang="zh-CN" altLang="en-US"/>
          </a:p>
        </p:txBody>
      </p:sp>
      <p:sp>
        <p:nvSpPr>
          <p:cNvPr id="4" name="Rectangle 2"/>
          <p:cNvSpPr>
            <a:spLocks noChangeArrowheads="1"/>
          </p:cNvSpPr>
          <p:nvPr/>
        </p:nvSpPr>
        <p:spPr bwMode="auto">
          <a:xfrm>
            <a:off x="428625" y="142875"/>
            <a:ext cx="7345363"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最优子结构性质</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EABD119-D3B0-44F4-BF11-C6136846EAD7}" type="slidenum">
              <a:rPr lang="en-US" altLang="zh-CN" smtClean="0"/>
              <a:t>69</a:t>
            </a:fld>
            <a:endParaRPr lang="en-US" altLang="zh-CN"/>
          </a:p>
        </p:txBody>
      </p:sp>
      <p:sp>
        <p:nvSpPr>
          <p:cNvPr id="3" name="Rectangle 2"/>
          <p:cNvSpPr>
            <a:spLocks noChangeArrowheads="1"/>
          </p:cNvSpPr>
          <p:nvPr/>
        </p:nvSpPr>
        <p:spPr bwMode="auto">
          <a:xfrm>
            <a:off x="428625" y="142875"/>
            <a:ext cx="7345363"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多边形游戏的递归求解</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45060" name="矩形 3"/>
          <p:cNvSpPr>
            <a:spLocks noRot="1" noChangeAspect="1" noMove="1" noResize="1" noEditPoints="1" noAdjustHandles="1" noChangeArrowheads="1" noChangeShapeType="1" noTextEdit="1"/>
          </p:cNvSpPr>
          <p:nvPr/>
        </p:nvSpPr>
        <p:spPr bwMode="auto">
          <a:xfrm>
            <a:off x="428623" y="952209"/>
            <a:ext cx="8607873" cy="5329921"/>
          </a:xfrm>
          <a:prstGeom prst="rect">
            <a:avLst/>
          </a:prstGeom>
          <a:blipFill rotWithShape="1">
            <a:blip r:embed="rId2" cstate="print"/>
            <a:stretch>
              <a:fillRect l="-1416" t="-1486"/>
            </a:stretch>
          </a:blipFill>
          <a:ln>
            <a:noFill/>
          </a:ln>
        </p:spPr>
        <p:txBody>
          <a:bodyPr/>
          <a:lstStyle/>
          <a:p>
            <a:pPr>
              <a:defRPr/>
            </a:pPr>
            <a:r>
              <a:rPr lang="zh-CN" altLang="en-US">
                <a:no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005B54F8-60B5-4EA0-9E64-8BF4E83BE7E9}" type="slidenum">
              <a:rPr lang="en-US" altLang="zh-CN"/>
              <a:t>7</a:t>
            </a:fld>
            <a:endParaRPr lang="en-US" altLang="zh-CN"/>
          </a:p>
        </p:txBody>
      </p:sp>
      <p:sp>
        <p:nvSpPr>
          <p:cNvPr id="287746"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C0C0C0"/>
                  </a:outerShdw>
                </a:effectLst>
                <a:ea typeface="黑体" panose="02010609060101010101" pitchFamily="2" charset="-122"/>
              </a:rPr>
              <a:t>动态规划基本步骤</a:t>
            </a:r>
          </a:p>
        </p:txBody>
      </p:sp>
      <p:sp>
        <p:nvSpPr>
          <p:cNvPr id="9220" name="Rectangle 3"/>
          <p:cNvSpPr>
            <a:spLocks noGrp="1" noChangeArrowheads="1"/>
          </p:cNvSpPr>
          <p:nvPr>
            <p:ph type="body" idx="1"/>
          </p:nvPr>
        </p:nvSpPr>
        <p:spPr>
          <a:xfrm>
            <a:off x="539750" y="1628775"/>
            <a:ext cx="8062913" cy="3525838"/>
          </a:xfrm>
          <a:solidFill>
            <a:schemeClr val="accent3"/>
          </a:solidFill>
        </p:spPr>
        <p:txBody>
          <a:bodyPr/>
          <a:lstStyle/>
          <a:p>
            <a:pPr eaLnBrk="1" hangingPunct="1">
              <a:defRPr/>
            </a:pPr>
            <a:r>
              <a:rPr lang="zh-CN" altLang="en-US" b="1" dirty="0" smtClean="0">
                <a:solidFill>
                  <a:srgbClr val="000066"/>
                </a:solidFill>
                <a:latin typeface="宋体" panose="02010600030101010101" pitchFamily="2" charset="-122"/>
                <a:cs typeface="Times New Roman" panose="02020603050405020304" pitchFamily="18" charset="0"/>
              </a:rPr>
              <a:t>找出最优解的性质，并</a:t>
            </a:r>
            <a:r>
              <a:rPr lang="zh-CN" altLang="en-US" b="1" dirty="0">
                <a:solidFill>
                  <a:srgbClr val="000066"/>
                </a:solidFill>
                <a:latin typeface="宋体" panose="02010600030101010101" pitchFamily="2" charset="-122"/>
                <a:cs typeface="Times New Roman" panose="02020603050405020304" pitchFamily="18" charset="0"/>
              </a:rPr>
              <a:t>刻画</a:t>
            </a:r>
            <a:r>
              <a:rPr lang="zh-CN" altLang="en-US" b="1" dirty="0" smtClean="0">
                <a:solidFill>
                  <a:srgbClr val="000066"/>
                </a:solidFill>
                <a:latin typeface="宋体" panose="02010600030101010101" pitchFamily="2" charset="-122"/>
                <a:cs typeface="Times New Roman" panose="02020603050405020304" pitchFamily="18" charset="0"/>
              </a:rPr>
              <a:t>其结构特征。</a:t>
            </a:r>
          </a:p>
          <a:p>
            <a:pPr eaLnBrk="1" hangingPunct="1">
              <a:defRPr/>
            </a:pPr>
            <a:r>
              <a:rPr lang="zh-CN" altLang="en-US" b="1" dirty="0" smtClean="0">
                <a:solidFill>
                  <a:srgbClr val="000066"/>
                </a:solidFill>
                <a:latin typeface="宋体" panose="02010600030101010101" pitchFamily="2" charset="-122"/>
                <a:cs typeface="Times New Roman" panose="02020603050405020304" pitchFamily="18" charset="0"/>
              </a:rPr>
              <a:t>递归地定义最优值。</a:t>
            </a:r>
          </a:p>
          <a:p>
            <a:pPr eaLnBrk="1" hangingPunct="1">
              <a:defRPr/>
            </a:pPr>
            <a:r>
              <a:rPr lang="zh-CN" altLang="en-US" b="1" dirty="0" smtClean="0">
                <a:solidFill>
                  <a:srgbClr val="000066"/>
                </a:solidFill>
                <a:latin typeface="宋体" panose="02010600030101010101" pitchFamily="2" charset="-122"/>
                <a:cs typeface="Times New Roman" panose="02020603050405020304" pitchFamily="18" charset="0"/>
              </a:rPr>
              <a:t>计算出最优值，通常采用自底向上的方式。</a:t>
            </a:r>
          </a:p>
          <a:p>
            <a:pPr eaLnBrk="1" hangingPunct="1">
              <a:defRPr/>
            </a:pPr>
            <a:r>
              <a:rPr lang="zh-CN" altLang="en-US" b="1" dirty="0" smtClean="0">
                <a:solidFill>
                  <a:srgbClr val="000066"/>
                </a:solidFill>
                <a:latin typeface="宋体" panose="02010600030101010101" pitchFamily="2" charset="-122"/>
                <a:cs typeface="Times New Roman" panose="02020603050405020304" pitchFamily="18" charset="0"/>
              </a:rPr>
              <a:t>根据计算最优值时得到的信息，构造最优解。</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255BFEB-FFFD-4116-BC21-C1061B2A0094}" type="slidenum">
              <a:rPr lang="en-US" altLang="zh-CN" smtClean="0"/>
              <a:t>70</a:t>
            </a:fld>
            <a:endParaRPr lang="en-US" altLang="zh-CN"/>
          </a:p>
        </p:txBody>
      </p:sp>
      <p:sp>
        <p:nvSpPr>
          <p:cNvPr id="3" name="Rectangle 2"/>
          <p:cNvSpPr>
            <a:spLocks noChangeArrowheads="1"/>
          </p:cNvSpPr>
          <p:nvPr/>
        </p:nvSpPr>
        <p:spPr bwMode="auto">
          <a:xfrm>
            <a:off x="428625" y="142875"/>
            <a:ext cx="7345363"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多边形游戏的递归求解</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5" name="TextBox 4"/>
          <p:cNvSpPr txBox="1"/>
          <p:nvPr/>
        </p:nvSpPr>
        <p:spPr>
          <a:xfrm>
            <a:off x="363538" y="977900"/>
            <a:ext cx="7920037" cy="904875"/>
          </a:xfrm>
          <a:prstGeom prst="rect">
            <a:avLst/>
          </a:prstGeom>
          <a:noFill/>
        </p:spPr>
        <p:txBody>
          <a:bodyPr>
            <a:spAutoFit/>
          </a:bodyPr>
          <a:lstStyle/>
          <a:p>
            <a:pPr>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综合 </a:t>
            </a:r>
            <a:r>
              <a:rPr lang="en-US" altLang="zh-CN" sz="24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和</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将</a:t>
            </a:r>
            <a:r>
              <a:rPr lang="en-US" altLang="zh-CN" sz="2400" dirty="0">
                <a:solidFill>
                  <a:schemeClr val="tx1"/>
                </a:solidFill>
                <a:latin typeface="Times New Roman" panose="02020603050405020304" pitchFamily="18" charset="0"/>
                <a:ea typeface="+mn-ea"/>
                <a:cs typeface="Times New Roman" panose="02020603050405020304" pitchFamily="18" charset="0"/>
              </a:rPr>
              <a:t>p(i, j)</a:t>
            </a:r>
            <a:r>
              <a:rPr lang="zh-CN" altLang="en-US" sz="2400" dirty="0">
                <a:solidFill>
                  <a:schemeClr val="tx1"/>
                </a:solidFill>
                <a:latin typeface="Times New Roman" panose="02020603050405020304" pitchFamily="18" charset="0"/>
                <a:ea typeface="+mn-ea"/>
                <a:cs typeface="Times New Roman" panose="02020603050405020304" pitchFamily="18" charset="0"/>
              </a:rPr>
              <a:t>在</a:t>
            </a:r>
            <a:r>
              <a:rPr lang="en-US" altLang="zh-CN" sz="2400" dirty="0">
                <a:solidFill>
                  <a:schemeClr val="tx1"/>
                </a:solidFill>
                <a:latin typeface="Times New Roman" panose="02020603050405020304" pitchFamily="18" charset="0"/>
                <a:ea typeface="+mn-ea"/>
                <a:cs typeface="Times New Roman" panose="02020603050405020304" pitchFamily="18" charset="0"/>
              </a:rPr>
              <a:t>op[</a:t>
            </a:r>
            <a:r>
              <a:rPr lang="en-US" altLang="zh-CN" sz="2400" dirty="0" err="1">
                <a:solidFill>
                  <a:schemeClr val="tx1"/>
                </a:solidFill>
                <a:latin typeface="Times New Roman" panose="02020603050405020304" pitchFamily="18" charset="0"/>
                <a:ea typeface="+mn-ea"/>
                <a:cs typeface="Times New Roman" panose="02020603050405020304" pitchFamily="18" charset="0"/>
              </a:rPr>
              <a:t>i+s</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处断开的最大值记为</a:t>
            </a: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buFont typeface="Wingdings" panose="05000000000000000000" pitchFamily="2" charset="2"/>
              <a:buNone/>
              <a:defRPr/>
            </a:pPr>
            <a:r>
              <a:rPr lang="en-US" altLang="zh-CN" sz="2400" dirty="0" err="1">
                <a:solidFill>
                  <a:schemeClr val="tx1"/>
                </a:solidFill>
                <a:latin typeface="Times New Roman" panose="02020603050405020304" pitchFamily="18" charset="0"/>
                <a:ea typeface="+mn-ea"/>
                <a:cs typeface="Times New Roman" panose="02020603050405020304" pitchFamily="18" charset="0"/>
              </a:rPr>
              <a:t>maxf</a:t>
            </a:r>
            <a:r>
              <a:rPr lang="en-US" altLang="zh-CN" sz="2400" dirty="0">
                <a:solidFill>
                  <a:schemeClr val="tx1"/>
                </a:solidFill>
                <a:latin typeface="Times New Roman" panose="02020603050405020304" pitchFamily="18" charset="0"/>
                <a:ea typeface="+mn-ea"/>
                <a:cs typeface="Times New Roman" panose="02020603050405020304" pitchFamily="18" charset="0"/>
              </a:rPr>
              <a:t>(i, j, s)</a:t>
            </a:r>
            <a:r>
              <a:rPr lang="zh-CN" altLang="en-US" sz="2400" dirty="0">
                <a:solidFill>
                  <a:schemeClr val="tx1"/>
                </a:solidFill>
                <a:latin typeface="Times New Roman" panose="02020603050405020304" pitchFamily="18" charset="0"/>
                <a:ea typeface="+mn-ea"/>
                <a:cs typeface="Times New Roman" panose="02020603050405020304" pitchFamily="18" charset="0"/>
              </a:rPr>
              <a:t>，最小值记为</a:t>
            </a:r>
            <a:r>
              <a:rPr lang="en-US" altLang="zh-CN" sz="2400" dirty="0" err="1">
                <a:solidFill>
                  <a:schemeClr val="tx1"/>
                </a:solidFill>
                <a:latin typeface="Times New Roman" panose="02020603050405020304" pitchFamily="18" charset="0"/>
                <a:ea typeface="+mn-ea"/>
                <a:cs typeface="Times New Roman" panose="02020603050405020304" pitchFamily="18" charset="0"/>
              </a:rPr>
              <a:t>minf</a:t>
            </a:r>
            <a:r>
              <a:rPr lang="en-US" altLang="zh-CN" sz="2400" dirty="0">
                <a:solidFill>
                  <a:schemeClr val="tx1"/>
                </a:solidFill>
                <a:latin typeface="Times New Roman" panose="02020603050405020304" pitchFamily="18" charset="0"/>
                <a:ea typeface="+mn-ea"/>
                <a:cs typeface="Times New Roman" panose="02020603050405020304" pitchFamily="18" charset="0"/>
              </a:rPr>
              <a:t>(i, j, s)</a:t>
            </a: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p:txBody>
      </p:sp>
      <p:sp>
        <p:nvSpPr>
          <p:cNvPr id="6" name="矩形 5"/>
          <p:cNvSpPr>
            <a:spLocks noRot="1" noChangeAspect="1" noMove="1" noResize="1" noEditPoints="1" noAdjustHandles="1" noChangeArrowheads="1" noChangeShapeType="1" noTextEdit="1"/>
          </p:cNvSpPr>
          <p:nvPr/>
        </p:nvSpPr>
        <p:spPr>
          <a:xfrm>
            <a:off x="353402" y="1883510"/>
            <a:ext cx="7940094" cy="1573059"/>
          </a:xfrm>
          <a:prstGeom prst="rect">
            <a:avLst/>
          </a:prstGeom>
          <a:blipFill rotWithShape="1">
            <a:blip r:embed="rId2" cstate="print"/>
            <a:stretch>
              <a:fillRect/>
            </a:stretch>
          </a:blipFill>
        </p:spPr>
        <p:txBody>
          <a:bodyPr/>
          <a:lstStyle/>
          <a:p>
            <a:pPr>
              <a:defRPr/>
            </a:pPr>
            <a:r>
              <a:rPr lang="zh-CN" altLang="en-US">
                <a:noFill/>
              </a:rPr>
              <a:t> </a:t>
            </a:r>
          </a:p>
        </p:txBody>
      </p:sp>
      <p:sp>
        <p:nvSpPr>
          <p:cNvPr id="7" name="矩形 6"/>
          <p:cNvSpPr>
            <a:spLocks noRot="1" noChangeAspect="1" noMove="1" noResize="1" noEditPoints="1" noAdjustHandles="1" noChangeArrowheads="1" noChangeShapeType="1" noTextEdit="1"/>
          </p:cNvSpPr>
          <p:nvPr/>
        </p:nvSpPr>
        <p:spPr>
          <a:xfrm>
            <a:off x="353402" y="3456569"/>
            <a:ext cx="8064896" cy="2290242"/>
          </a:xfrm>
          <a:prstGeom prst="rect">
            <a:avLst/>
          </a:prstGeom>
          <a:blipFill rotWithShape="1">
            <a:blip r:embed="rId3" cstate="print"/>
            <a:stretch>
              <a:fillRect l="-756" b="-5319"/>
            </a:stretch>
          </a:blipFill>
        </p:spPr>
        <p:txBody>
          <a:bodyPr/>
          <a:lstStyle/>
          <a:p>
            <a:pPr>
              <a:defRPr/>
            </a:pPr>
            <a:r>
              <a:rPr lang="zh-CN" altLang="en-US">
                <a:noFill/>
              </a:rPr>
              <a:t> </a:t>
            </a:r>
          </a:p>
        </p:txBody>
      </p:sp>
      <p:sp>
        <p:nvSpPr>
          <p:cNvPr id="47111" name="矩形 7"/>
          <p:cNvSpPr>
            <a:spLocks noChangeArrowheads="1"/>
          </p:cNvSpPr>
          <p:nvPr/>
        </p:nvSpPr>
        <p:spPr bwMode="auto">
          <a:xfrm>
            <a:off x="354013" y="5738813"/>
            <a:ext cx="8253412" cy="830262"/>
          </a:xfrm>
          <a:prstGeom prst="rect">
            <a:avLst/>
          </a:prstGeom>
          <a:noFill/>
          <a:ln w="9525">
            <a:noFill/>
            <a:miter lim="800000"/>
          </a:ln>
        </p:spPr>
        <p:txBody>
          <a:bodyPr>
            <a:spAutoFit/>
          </a:bodyPr>
          <a:lstStyle/>
          <a:p>
            <a:r>
              <a:rPr lang="zh-CN" altLang="en-US" sz="2400">
                <a:solidFill>
                  <a:schemeClr val="tx1"/>
                </a:solidFill>
              </a:rPr>
              <a:t> 多边形是封闭的，当</a:t>
            </a:r>
            <a:r>
              <a:rPr lang="en-US" altLang="zh-CN" sz="2400">
                <a:solidFill>
                  <a:schemeClr val="tx1"/>
                </a:solidFill>
              </a:rPr>
              <a:t>i+s&gt;n</a:t>
            </a:r>
            <a:r>
              <a:rPr lang="zh-CN" altLang="en-US" sz="2400">
                <a:solidFill>
                  <a:schemeClr val="tx1"/>
                </a:solidFill>
              </a:rPr>
              <a:t>时，顶点</a:t>
            </a:r>
            <a:r>
              <a:rPr lang="en-US" altLang="zh-CN" sz="2400">
                <a:solidFill>
                  <a:schemeClr val="tx1"/>
                </a:solidFill>
              </a:rPr>
              <a:t>i+s</a:t>
            </a:r>
            <a:r>
              <a:rPr lang="zh-CN" altLang="en-US" sz="2400">
                <a:solidFill>
                  <a:schemeClr val="tx1"/>
                </a:solidFill>
              </a:rPr>
              <a:t>实际编号为</a:t>
            </a:r>
            <a:r>
              <a:rPr lang="en-US" altLang="zh-CN" sz="2400">
                <a:solidFill>
                  <a:schemeClr val="tx1"/>
                </a:solidFill>
              </a:rPr>
              <a:t>(i+s)%n</a:t>
            </a:r>
            <a:r>
              <a:rPr lang="zh-CN" altLang="en-US" sz="2400">
                <a:solidFill>
                  <a:schemeClr val="tx1"/>
                </a:solidFill>
              </a:rPr>
              <a:t>。</a:t>
            </a:r>
            <a:r>
              <a:rPr lang="en-US" altLang="zh-CN" sz="2400">
                <a:solidFill>
                  <a:schemeClr val="tx1"/>
                </a:solidFill>
              </a:rPr>
              <a:t>m[i,n,1]</a:t>
            </a:r>
            <a:r>
              <a:rPr lang="zh-CN" altLang="en-US" sz="2400">
                <a:solidFill>
                  <a:schemeClr val="tx1"/>
                </a:solidFill>
              </a:rPr>
              <a:t>记为游戏首次删除第</a:t>
            </a:r>
            <a:r>
              <a:rPr lang="en-US" altLang="zh-CN" sz="2400">
                <a:solidFill>
                  <a:schemeClr val="tx1"/>
                </a:solidFill>
              </a:rPr>
              <a:t>i</a:t>
            </a:r>
            <a:r>
              <a:rPr lang="zh-CN" altLang="en-US" sz="2400">
                <a:solidFill>
                  <a:schemeClr val="tx1"/>
                </a:solidFill>
              </a:rPr>
              <a:t>条边后得到的最大得分。</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pPr>
              <a:defRPr/>
            </a:pPr>
            <a:fld id="{90E3120D-B39F-479A-89CB-9A7F5C25884D}" type="slidenum">
              <a:rPr lang="en-US" altLang="zh-CN"/>
              <a:t>71</a:t>
            </a:fld>
            <a:endParaRPr lang="en-US" altLang="zh-CN" dirty="0"/>
          </a:p>
        </p:txBody>
      </p:sp>
      <p:sp>
        <p:nvSpPr>
          <p:cNvPr id="311298" name="Rectangle 2"/>
          <p:cNvSpPr>
            <a:spLocks noChangeArrowheads="1"/>
          </p:cNvSpPr>
          <p:nvPr/>
        </p:nvSpPr>
        <p:spPr bwMode="auto">
          <a:xfrm>
            <a:off x="571500" y="142875"/>
            <a:ext cx="7345363"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3.7 </a:t>
            </a:r>
            <a:r>
              <a:rPr lang="zh-CN" altLang="en-US"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图像</a:t>
            </a: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压缩</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18440" name="Text Box 3"/>
          <p:cNvSpPr txBox="1">
            <a:spLocks noChangeArrowheads="1"/>
          </p:cNvSpPr>
          <p:nvPr/>
        </p:nvSpPr>
        <p:spPr bwMode="auto">
          <a:xfrm>
            <a:off x="428625" y="1000125"/>
            <a:ext cx="8501063" cy="1816100"/>
          </a:xfrm>
          <a:prstGeom prst="rect">
            <a:avLst/>
          </a:prstGeom>
          <a:noFill/>
          <a:ln w="6350" algn="ctr">
            <a:noFill/>
            <a:miter lim="800000"/>
          </a:ln>
        </p:spPr>
        <p:txBody>
          <a:bodyPr>
            <a:spAutoFit/>
          </a:bodyPr>
          <a:lstStyle/>
          <a:p>
            <a:pPr>
              <a:spcBef>
                <a:spcPct val="0"/>
              </a:spcBef>
              <a:buClrTx/>
              <a:buSzTx/>
              <a:buFontTx/>
              <a:buNone/>
              <a:defRPr/>
            </a:pPr>
            <a:r>
              <a:rPr lang="zh-CN" altLang="en-US" sz="2800" dirty="0">
                <a:solidFill>
                  <a:schemeClr val="tx1"/>
                </a:solidFill>
              </a:rPr>
              <a:t>在计算机中，常用像素点的灰度值序列</a:t>
            </a:r>
            <a:r>
              <a:rPr lang="en-US" altLang="zh-CN" sz="2800" dirty="0">
                <a:solidFill>
                  <a:schemeClr val="tx1"/>
                </a:solidFill>
              </a:rPr>
              <a:t>{</a:t>
            </a:r>
            <a:r>
              <a:rPr lang="en-US" altLang="zh-CN" sz="2800" dirty="0" smtClean="0">
                <a:solidFill>
                  <a:schemeClr val="tx1"/>
                </a:solidFill>
              </a:rPr>
              <a:t>p</a:t>
            </a:r>
            <a:r>
              <a:rPr lang="en-US" altLang="zh-CN" sz="2800" baseline="-25000" dirty="0" smtClean="0">
                <a:solidFill>
                  <a:schemeClr val="tx1"/>
                </a:solidFill>
              </a:rPr>
              <a:t>1</a:t>
            </a:r>
            <a:r>
              <a:rPr lang="en-US" altLang="zh-CN" sz="2800" dirty="0" smtClean="0">
                <a:solidFill>
                  <a:schemeClr val="tx1"/>
                </a:solidFill>
              </a:rPr>
              <a:t>,p</a:t>
            </a:r>
            <a:r>
              <a:rPr lang="en-US" altLang="zh-CN" sz="2800" baseline="-25000" dirty="0" smtClean="0">
                <a:solidFill>
                  <a:schemeClr val="tx1"/>
                </a:solidFill>
              </a:rPr>
              <a:t>2</a:t>
            </a:r>
            <a:r>
              <a:rPr lang="en-US" altLang="zh-CN" sz="2800" dirty="0" smtClean="0">
                <a:solidFill>
                  <a:schemeClr val="tx1"/>
                </a:solidFill>
              </a:rPr>
              <a:t>,……</a:t>
            </a:r>
            <a:r>
              <a:rPr lang="en-US" altLang="zh-CN" sz="2800" dirty="0" err="1">
                <a:solidFill>
                  <a:schemeClr val="tx1"/>
                </a:solidFill>
              </a:rPr>
              <a:t>p</a:t>
            </a:r>
            <a:r>
              <a:rPr lang="en-US" altLang="zh-CN" sz="2800" baseline="-25000" dirty="0" err="1">
                <a:solidFill>
                  <a:schemeClr val="tx1"/>
                </a:solidFill>
              </a:rPr>
              <a:t>n</a:t>
            </a:r>
            <a:r>
              <a:rPr lang="en-US" altLang="zh-CN" sz="2800" dirty="0">
                <a:solidFill>
                  <a:schemeClr val="tx1"/>
                </a:solidFill>
              </a:rPr>
              <a:t>}</a:t>
            </a:r>
            <a:r>
              <a:rPr lang="zh-CN" altLang="en-US" sz="2800" dirty="0">
                <a:solidFill>
                  <a:schemeClr val="tx1"/>
                </a:solidFill>
              </a:rPr>
              <a:t>表示图像。其中整数</a:t>
            </a:r>
            <a:r>
              <a:rPr lang="en-US" altLang="zh-CN" sz="2800" dirty="0">
                <a:solidFill>
                  <a:schemeClr val="tx1"/>
                </a:solidFill>
              </a:rPr>
              <a:t>p</a:t>
            </a:r>
            <a:r>
              <a:rPr lang="en-US" altLang="zh-CN" sz="2800" baseline="-25000" dirty="0">
                <a:solidFill>
                  <a:schemeClr val="tx1"/>
                </a:solidFill>
                <a:latin typeface="Times New Roman" panose="02020603050405020304" pitchFamily="18" charset="0"/>
                <a:ea typeface="宋体" panose="02010600030101010101" pitchFamily="2" charset="-122"/>
              </a:rPr>
              <a:t>i</a:t>
            </a:r>
            <a:r>
              <a:rPr lang="en-US" altLang="zh-CN" sz="2800" dirty="0">
                <a:solidFill>
                  <a:schemeClr val="tx1"/>
                </a:solidFill>
              </a:rPr>
              <a:t>,1&lt;=</a:t>
            </a:r>
            <a:r>
              <a:rPr lang="en-US" altLang="zh-CN" sz="2800" dirty="0" err="1">
                <a:solidFill>
                  <a:schemeClr val="tx1"/>
                </a:solidFill>
              </a:rPr>
              <a:t>i</a:t>
            </a:r>
            <a:r>
              <a:rPr lang="en-US" altLang="zh-CN" sz="2800" dirty="0">
                <a:solidFill>
                  <a:schemeClr val="tx1"/>
                </a:solidFill>
              </a:rPr>
              <a:t>&lt;=n</a:t>
            </a:r>
            <a:r>
              <a:rPr lang="zh-CN" altLang="en-US" sz="2800" dirty="0">
                <a:solidFill>
                  <a:schemeClr val="tx1"/>
                </a:solidFill>
              </a:rPr>
              <a:t>，表示像素点</a:t>
            </a:r>
            <a:r>
              <a:rPr lang="en-US" altLang="zh-CN" sz="2800" dirty="0" err="1">
                <a:solidFill>
                  <a:schemeClr val="tx1"/>
                </a:solidFill>
              </a:rPr>
              <a:t>i</a:t>
            </a:r>
            <a:r>
              <a:rPr lang="zh-CN" altLang="en-US" sz="2800" dirty="0">
                <a:solidFill>
                  <a:schemeClr val="tx1"/>
                </a:solidFill>
              </a:rPr>
              <a:t>的灰度值。通常灰度值的范围是</a:t>
            </a:r>
            <a:r>
              <a:rPr lang="en-US" altLang="zh-CN" sz="2800" dirty="0">
                <a:solidFill>
                  <a:schemeClr val="tx1"/>
                </a:solidFill>
              </a:rPr>
              <a:t>0~255</a:t>
            </a:r>
            <a:r>
              <a:rPr lang="zh-CN" altLang="en-US" sz="2800" dirty="0">
                <a:solidFill>
                  <a:schemeClr val="tx1"/>
                </a:solidFill>
              </a:rPr>
              <a:t>。因此最多需要</a:t>
            </a:r>
            <a:r>
              <a:rPr lang="en-US" altLang="zh-CN" sz="2800" dirty="0">
                <a:solidFill>
                  <a:schemeClr val="tx1"/>
                </a:solidFill>
              </a:rPr>
              <a:t>8</a:t>
            </a:r>
            <a:r>
              <a:rPr lang="zh-CN" altLang="en-US" sz="2800" dirty="0">
                <a:solidFill>
                  <a:schemeClr val="tx1"/>
                </a:solidFill>
              </a:rPr>
              <a:t>位表示一个像素。</a:t>
            </a: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p:txBody>
      </p:sp>
      <p:sp>
        <p:nvSpPr>
          <p:cNvPr id="48133" name="Rectangle 4"/>
          <p:cNvSpPr>
            <a:spLocks noChangeArrowheads="1"/>
          </p:cNvSpPr>
          <p:nvPr/>
        </p:nvSpPr>
        <p:spPr bwMode="auto">
          <a:xfrm>
            <a:off x="0" y="3214688"/>
            <a:ext cx="9144000" cy="0"/>
          </a:xfrm>
          <a:prstGeom prst="rect">
            <a:avLst/>
          </a:prstGeom>
          <a:noFill/>
          <a:ln w="6350" algn="ctr">
            <a:noFill/>
            <a:miter lim="800000"/>
          </a:ln>
        </p:spPr>
        <p:txBody>
          <a:bodyPr wrap="none" anchor="ctr">
            <a:spAutoFit/>
          </a:bodyPr>
          <a:lstStyle/>
          <a:p>
            <a:endParaRPr lang="zh-CN" altLang="en-US"/>
          </a:p>
        </p:txBody>
      </p:sp>
      <p:sp>
        <p:nvSpPr>
          <p:cNvPr id="48134" name="Rectangle 7"/>
          <p:cNvSpPr>
            <a:spLocks noChangeArrowheads="1"/>
          </p:cNvSpPr>
          <p:nvPr/>
        </p:nvSpPr>
        <p:spPr bwMode="auto">
          <a:xfrm>
            <a:off x="0" y="3224213"/>
            <a:ext cx="9144000" cy="0"/>
          </a:xfrm>
          <a:prstGeom prst="rect">
            <a:avLst/>
          </a:prstGeom>
          <a:noFill/>
          <a:ln w="6350" algn="ctr">
            <a:noFill/>
            <a:miter lim="800000"/>
          </a:ln>
        </p:spPr>
        <p:txBody>
          <a:bodyPr wrap="none" anchor="ctr">
            <a:spAutoFit/>
          </a:bodyPr>
          <a:lstStyle/>
          <a:p>
            <a:endParaRPr lang="zh-CN" altLang="en-US"/>
          </a:p>
        </p:txBody>
      </p:sp>
      <p:sp>
        <p:nvSpPr>
          <p:cNvPr id="48135" name="Rectangle 9"/>
          <p:cNvSpPr>
            <a:spLocks noChangeArrowheads="1"/>
          </p:cNvSpPr>
          <p:nvPr/>
        </p:nvSpPr>
        <p:spPr bwMode="auto">
          <a:xfrm>
            <a:off x="0" y="0"/>
            <a:ext cx="9144000" cy="0"/>
          </a:xfrm>
          <a:prstGeom prst="rect">
            <a:avLst/>
          </a:prstGeom>
          <a:noFill/>
          <a:ln w="6350" algn="ctr">
            <a:noFill/>
            <a:miter lim="800000"/>
          </a:ln>
        </p:spPr>
        <p:txBody>
          <a:bodyPr wrap="none" anchor="ctr">
            <a:spAutoFit/>
          </a:bodyPr>
          <a:lstStyle/>
          <a:p>
            <a:endParaRPr lang="zh-CN" altLang="en-US"/>
          </a:p>
        </p:txBody>
      </p:sp>
      <p:sp>
        <p:nvSpPr>
          <p:cNvPr id="48136" name="Rectangle 10"/>
          <p:cNvSpPr>
            <a:spLocks noChangeArrowheads="1"/>
          </p:cNvSpPr>
          <p:nvPr/>
        </p:nvSpPr>
        <p:spPr bwMode="auto">
          <a:xfrm>
            <a:off x="0" y="3214688"/>
            <a:ext cx="9144000" cy="0"/>
          </a:xfrm>
          <a:prstGeom prst="rect">
            <a:avLst/>
          </a:prstGeom>
          <a:noFill/>
          <a:ln w="6350" algn="ctr">
            <a:noFill/>
            <a:miter lim="800000"/>
          </a:ln>
        </p:spPr>
        <p:txBody>
          <a:bodyPr wrap="none" anchor="ctr">
            <a:spAutoFit/>
          </a:bodyPr>
          <a:lstStyle/>
          <a:p>
            <a:endParaRPr lang="zh-CN" altLang="en-US"/>
          </a:p>
        </p:txBody>
      </p:sp>
      <p:sp>
        <p:nvSpPr>
          <p:cNvPr id="48137" name="矩形 13"/>
          <p:cNvSpPr>
            <a:spLocks noChangeArrowheads="1"/>
          </p:cNvSpPr>
          <p:nvPr/>
        </p:nvSpPr>
        <p:spPr bwMode="auto">
          <a:xfrm>
            <a:off x="357188" y="5143500"/>
            <a:ext cx="8643937" cy="1016000"/>
          </a:xfrm>
          <a:prstGeom prst="rect">
            <a:avLst/>
          </a:prstGeom>
          <a:noFill/>
          <a:ln w="9525">
            <a:noFill/>
            <a:miter lim="800000"/>
          </a:ln>
        </p:spPr>
        <p:txBody>
          <a:bodyPr>
            <a:spAutoFit/>
          </a:bodyPr>
          <a:lstStyle/>
          <a:p>
            <a:r>
              <a:rPr lang="zh-CN" altLang="en-US"/>
              <a:t>一张分辨率为</a:t>
            </a:r>
            <a:r>
              <a:rPr lang="en-US" altLang="zh-CN"/>
              <a:t>640 x 480</a:t>
            </a:r>
            <a:r>
              <a:rPr lang="zh-CN" altLang="en-US"/>
              <a:t>的图片，那它的像素就达到了</a:t>
            </a:r>
            <a:r>
              <a:rPr lang="en-US" altLang="zh-CN"/>
              <a:t>307200</a:t>
            </a:r>
            <a:r>
              <a:rPr lang="zh-CN" altLang="en-US"/>
              <a:t>，也就是人们常说的</a:t>
            </a:r>
            <a:r>
              <a:rPr lang="en-US" altLang="zh-CN"/>
              <a:t>30</a:t>
            </a:r>
            <a:r>
              <a:rPr lang="zh-CN" altLang="en-US"/>
              <a:t>万像素</a:t>
            </a:r>
          </a:p>
        </p:txBody>
      </p:sp>
      <p:pic>
        <p:nvPicPr>
          <p:cNvPr id="48138" name="Picture 4"/>
          <p:cNvPicPr>
            <a:picLocks noChangeAspect="1" noChangeArrowheads="1"/>
          </p:cNvPicPr>
          <p:nvPr/>
        </p:nvPicPr>
        <p:blipFill>
          <a:blip r:embed="rId3" cstate="print"/>
          <a:srcRect/>
          <a:stretch>
            <a:fillRect/>
          </a:stretch>
        </p:blipFill>
        <p:spPr bwMode="auto">
          <a:xfrm>
            <a:off x="6357938" y="2500313"/>
            <a:ext cx="2143125" cy="2159000"/>
          </a:xfrm>
          <a:prstGeom prst="rect">
            <a:avLst/>
          </a:prstGeom>
          <a:noFill/>
          <a:ln w="9525" algn="ctr">
            <a:noFill/>
            <a:miter lim="800000"/>
            <a:headEnd/>
            <a:tailEnd/>
          </a:ln>
        </p:spPr>
      </p:pic>
      <p:pic>
        <p:nvPicPr>
          <p:cNvPr id="48139" name="Picture 5"/>
          <p:cNvPicPr>
            <a:picLocks noChangeAspect="1" noChangeArrowheads="1"/>
          </p:cNvPicPr>
          <p:nvPr/>
        </p:nvPicPr>
        <p:blipFill>
          <a:blip r:embed="rId4" cstate="print"/>
          <a:srcRect/>
          <a:stretch>
            <a:fillRect/>
          </a:stretch>
        </p:blipFill>
        <p:spPr bwMode="auto">
          <a:xfrm>
            <a:off x="4071938" y="2500313"/>
            <a:ext cx="2244725" cy="217487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F6D64F4-1B6E-4298-8B6A-E3ADEC4D40FE}" type="slidenum">
              <a:rPr lang="en-US" altLang="zh-CN" smtClean="0"/>
              <a:t>72</a:t>
            </a:fld>
            <a:endParaRPr lang="en-US" altLang="zh-CN" dirty="0"/>
          </a:p>
        </p:txBody>
      </p:sp>
      <p:sp>
        <p:nvSpPr>
          <p:cNvPr id="49155" name="Text Box 3"/>
          <p:cNvSpPr txBox="1">
            <a:spLocks noChangeArrowheads="1"/>
          </p:cNvSpPr>
          <p:nvPr/>
        </p:nvSpPr>
        <p:spPr bwMode="auto">
          <a:xfrm>
            <a:off x="357188" y="1000125"/>
            <a:ext cx="8501062" cy="5262563"/>
          </a:xfrm>
          <a:prstGeom prst="rect">
            <a:avLst/>
          </a:prstGeom>
          <a:noFill/>
          <a:ln w="6350" algn="ctr">
            <a:noFill/>
            <a:miter lim="800000"/>
          </a:ln>
        </p:spPr>
        <p:txBody>
          <a:bodyPr>
            <a:spAutoFit/>
          </a:bodyPr>
          <a:lstStyle/>
          <a:p>
            <a:pPr>
              <a:spcBef>
                <a:spcPct val="0"/>
              </a:spcBef>
              <a:buClrTx/>
              <a:buSzTx/>
              <a:buFontTx/>
              <a:buNone/>
            </a:pPr>
            <a:r>
              <a:rPr lang="zh-CN" altLang="en-US" sz="2800" dirty="0">
                <a:solidFill>
                  <a:schemeClr val="tx1"/>
                </a:solidFill>
                <a:latin typeface="Times New Roman" panose="02020603050405020304" pitchFamily="18" charset="0"/>
                <a:ea typeface="宋体" panose="02010600030101010101" pitchFamily="2" charset="-122"/>
              </a:rPr>
              <a:t>图象的变位压缩存储格式将所给的像素点序列</a:t>
            </a:r>
            <a:r>
              <a:rPr lang="en-US" altLang="zh-CN" sz="2800" dirty="0">
                <a:solidFill>
                  <a:schemeClr val="tx1"/>
                </a:solidFill>
                <a:latin typeface="Times New Roman" panose="02020603050405020304" pitchFamily="18" charset="0"/>
                <a:ea typeface="宋体" panose="02010600030101010101" pitchFamily="2" charset="-122"/>
              </a:rPr>
              <a:t>{p</a:t>
            </a:r>
            <a:r>
              <a:rPr lang="en-US" altLang="zh-CN" sz="2800" baseline="-25000" dirty="0">
                <a:solidFill>
                  <a:schemeClr val="tx1"/>
                </a:solidFill>
                <a:latin typeface="Times New Roman" panose="02020603050405020304" pitchFamily="18" charset="0"/>
                <a:ea typeface="宋体" panose="02010600030101010101" pitchFamily="2" charset="-122"/>
              </a:rPr>
              <a:t>1</a:t>
            </a:r>
            <a:r>
              <a:rPr lang="en-US" altLang="zh-CN" sz="2800" dirty="0">
                <a:solidFill>
                  <a:schemeClr val="tx1"/>
                </a:solidFill>
                <a:latin typeface="Times New Roman" panose="02020603050405020304" pitchFamily="18" charset="0"/>
                <a:ea typeface="宋体" panose="02010600030101010101" pitchFamily="2" charset="-122"/>
              </a:rPr>
              <a:t>,p</a:t>
            </a:r>
            <a:r>
              <a:rPr lang="en-US" altLang="zh-CN" sz="2800" baseline="-25000" dirty="0">
                <a:solidFill>
                  <a:schemeClr val="tx1"/>
                </a:solidFill>
                <a:latin typeface="Times New Roman" panose="02020603050405020304" pitchFamily="18" charset="0"/>
                <a:ea typeface="宋体" panose="02010600030101010101" pitchFamily="2" charset="-122"/>
              </a:rPr>
              <a:t>2</a:t>
            </a:r>
            <a:r>
              <a:rPr lang="en-US" altLang="zh-CN" sz="2800" dirty="0">
                <a:solidFill>
                  <a:schemeClr val="tx1"/>
                </a:solidFill>
                <a:latin typeface="Times New Roman" panose="02020603050405020304" pitchFamily="18" charset="0"/>
                <a:ea typeface="宋体" panose="02010600030101010101" pitchFamily="2" charset="-122"/>
              </a:rPr>
              <a:t>,…,</a:t>
            </a:r>
            <a:r>
              <a:rPr lang="en-US" altLang="zh-CN" sz="2800" dirty="0" err="1">
                <a:solidFill>
                  <a:schemeClr val="tx1"/>
                </a:solidFill>
                <a:latin typeface="Times New Roman" panose="02020603050405020304" pitchFamily="18" charset="0"/>
                <a:ea typeface="宋体" panose="02010600030101010101" pitchFamily="2" charset="-122"/>
              </a:rPr>
              <a:t>p</a:t>
            </a:r>
            <a:r>
              <a:rPr lang="en-US" altLang="zh-CN" sz="2800" baseline="-25000" dirty="0" err="1">
                <a:solidFill>
                  <a:schemeClr val="tx1"/>
                </a:solidFill>
                <a:latin typeface="Times New Roman" panose="02020603050405020304" pitchFamily="18" charset="0"/>
                <a:ea typeface="宋体" panose="02010600030101010101" pitchFamily="2" charset="-122"/>
              </a:rPr>
              <a:t>n</a:t>
            </a:r>
            <a:r>
              <a:rPr lang="en-US" altLang="zh-CN" sz="2800" dirty="0">
                <a:solidFill>
                  <a:schemeClr val="tx1"/>
                </a:solidFill>
                <a:latin typeface="Times New Roman" panose="02020603050405020304" pitchFamily="18" charset="0"/>
                <a:ea typeface="宋体" panose="02010600030101010101" pitchFamily="2" charset="-122"/>
              </a:rPr>
              <a:t>}, 0≤p</a:t>
            </a:r>
            <a:r>
              <a:rPr lang="en-US" altLang="zh-CN" sz="2800" baseline="-25000" dirty="0">
                <a:solidFill>
                  <a:schemeClr val="tx1"/>
                </a:solidFill>
                <a:latin typeface="Times New Roman" panose="02020603050405020304" pitchFamily="18" charset="0"/>
                <a:ea typeface="宋体" panose="02010600030101010101" pitchFamily="2" charset="-122"/>
              </a:rPr>
              <a:t>i</a:t>
            </a:r>
            <a:r>
              <a:rPr lang="en-US" altLang="zh-CN" sz="2800" dirty="0">
                <a:solidFill>
                  <a:schemeClr val="tx1"/>
                </a:solidFill>
                <a:latin typeface="Times New Roman" panose="02020603050405020304" pitchFamily="18" charset="0"/>
                <a:ea typeface="宋体" panose="02010600030101010101" pitchFamily="2" charset="-122"/>
              </a:rPr>
              <a:t>≤255</a:t>
            </a:r>
            <a:r>
              <a:rPr lang="zh-CN" altLang="en-US" sz="2800" dirty="0">
                <a:solidFill>
                  <a:schemeClr val="tx1"/>
                </a:solidFill>
                <a:latin typeface="Times New Roman" panose="02020603050405020304" pitchFamily="18" charset="0"/>
                <a:ea typeface="宋体" panose="02010600030101010101" pitchFamily="2" charset="-122"/>
              </a:rPr>
              <a:t>分割成</a:t>
            </a:r>
            <a:r>
              <a:rPr lang="en-US" altLang="zh-CN" sz="2800" dirty="0">
                <a:solidFill>
                  <a:schemeClr val="tx1"/>
                </a:solidFill>
                <a:latin typeface="Times New Roman" panose="02020603050405020304" pitchFamily="18" charset="0"/>
                <a:ea typeface="宋体" panose="02010600030101010101" pitchFamily="2" charset="-122"/>
              </a:rPr>
              <a:t>m</a:t>
            </a:r>
            <a:r>
              <a:rPr lang="zh-CN" altLang="en-US" sz="2800" dirty="0">
                <a:solidFill>
                  <a:schemeClr val="tx1"/>
                </a:solidFill>
                <a:latin typeface="Times New Roman" panose="02020603050405020304" pitchFamily="18" charset="0"/>
                <a:ea typeface="宋体" panose="02010600030101010101" pitchFamily="2" charset="-122"/>
              </a:rPr>
              <a:t>个连续段</a:t>
            </a:r>
            <a:r>
              <a:rPr lang="en-US" altLang="zh-CN" sz="2800" dirty="0">
                <a:solidFill>
                  <a:schemeClr val="tx1"/>
                </a:solidFill>
                <a:latin typeface="Times New Roman" panose="02020603050405020304" pitchFamily="18" charset="0"/>
                <a:ea typeface="宋体" panose="02010600030101010101" pitchFamily="2" charset="-122"/>
              </a:rPr>
              <a:t>S</a:t>
            </a:r>
            <a:r>
              <a:rPr lang="en-US" altLang="zh-CN" sz="2800" baseline="-25000" dirty="0">
                <a:solidFill>
                  <a:schemeClr val="tx1"/>
                </a:solidFill>
                <a:latin typeface="Times New Roman" panose="02020603050405020304" pitchFamily="18" charset="0"/>
                <a:ea typeface="宋体" panose="02010600030101010101" pitchFamily="2" charset="-122"/>
              </a:rPr>
              <a:t>1</a:t>
            </a:r>
            <a:r>
              <a:rPr lang="en-US" altLang="zh-CN" sz="2800" dirty="0">
                <a:solidFill>
                  <a:schemeClr val="tx1"/>
                </a:solidFill>
                <a:latin typeface="Times New Roman" panose="02020603050405020304" pitchFamily="18" charset="0"/>
                <a:ea typeface="宋体" panose="02010600030101010101" pitchFamily="2" charset="-122"/>
              </a:rPr>
              <a:t>,S</a:t>
            </a:r>
            <a:r>
              <a:rPr lang="en-US" altLang="zh-CN" sz="2800" baseline="-25000" dirty="0">
                <a:solidFill>
                  <a:schemeClr val="tx1"/>
                </a:solidFill>
                <a:latin typeface="Times New Roman" panose="02020603050405020304" pitchFamily="18" charset="0"/>
                <a:ea typeface="宋体" panose="02010600030101010101" pitchFamily="2" charset="-122"/>
              </a:rPr>
              <a:t>2</a:t>
            </a:r>
            <a:r>
              <a:rPr lang="en-US" altLang="zh-CN" sz="2800" dirty="0">
                <a:solidFill>
                  <a:schemeClr val="tx1"/>
                </a:solidFill>
                <a:latin typeface="Times New Roman" panose="02020603050405020304" pitchFamily="18" charset="0"/>
                <a:ea typeface="宋体" panose="02010600030101010101" pitchFamily="2" charset="-122"/>
              </a:rPr>
              <a:t>,…,S</a:t>
            </a:r>
            <a:r>
              <a:rPr lang="en-US" altLang="zh-CN" sz="2800" baseline="-25000" dirty="0">
                <a:solidFill>
                  <a:schemeClr val="tx1"/>
                </a:solidFill>
                <a:latin typeface="Times New Roman" panose="02020603050405020304" pitchFamily="18" charset="0"/>
                <a:ea typeface="宋体" panose="02010600030101010101" pitchFamily="2" charset="-122"/>
              </a:rPr>
              <a:t>m</a:t>
            </a:r>
            <a:r>
              <a:rPr lang="zh-CN" altLang="en-US" sz="2800" dirty="0">
                <a:solidFill>
                  <a:schemeClr val="tx1"/>
                </a:solidFill>
                <a:latin typeface="Times New Roman" panose="02020603050405020304" pitchFamily="18" charset="0"/>
                <a:ea typeface="宋体" panose="02010600030101010101" pitchFamily="2" charset="-122"/>
              </a:rPr>
              <a:t>。</a:t>
            </a:r>
            <a:endParaRPr lang="en-US" altLang="zh-CN" sz="28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8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800" dirty="0">
                <a:solidFill>
                  <a:schemeClr val="tx1"/>
                </a:solidFill>
                <a:latin typeface="Times New Roman" panose="02020603050405020304" pitchFamily="18" charset="0"/>
                <a:ea typeface="宋体" panose="02010600030101010101" pitchFamily="2" charset="-122"/>
              </a:rPr>
              <a:t>第</a:t>
            </a:r>
            <a:r>
              <a:rPr lang="en-US" altLang="zh-CN" sz="2800" dirty="0" err="1">
                <a:solidFill>
                  <a:schemeClr val="tx1"/>
                </a:solidFill>
                <a:latin typeface="Times New Roman" panose="02020603050405020304" pitchFamily="18" charset="0"/>
                <a:ea typeface="宋体" panose="02010600030101010101" pitchFamily="2" charset="-122"/>
              </a:rPr>
              <a:t>i</a:t>
            </a:r>
            <a:r>
              <a:rPr lang="zh-CN" altLang="en-US" sz="2800" dirty="0">
                <a:solidFill>
                  <a:schemeClr val="tx1"/>
                </a:solidFill>
                <a:latin typeface="Times New Roman" panose="02020603050405020304" pitchFamily="18" charset="0"/>
                <a:ea typeface="宋体" panose="02010600030101010101" pitchFamily="2" charset="-122"/>
              </a:rPr>
              <a:t>个像素段</a:t>
            </a:r>
            <a:r>
              <a:rPr lang="en-US" altLang="zh-CN" sz="2800" dirty="0">
                <a:solidFill>
                  <a:schemeClr val="tx1"/>
                </a:solidFill>
                <a:latin typeface="Times New Roman" panose="02020603050405020304" pitchFamily="18" charset="0"/>
                <a:ea typeface="宋体" panose="02010600030101010101" pitchFamily="2" charset="-122"/>
              </a:rPr>
              <a:t>S</a:t>
            </a:r>
            <a:r>
              <a:rPr lang="en-US" altLang="zh-CN" sz="2800" baseline="-25000" dirty="0">
                <a:solidFill>
                  <a:schemeClr val="tx1"/>
                </a:solidFill>
                <a:latin typeface="Times New Roman" panose="02020603050405020304" pitchFamily="18" charset="0"/>
                <a:ea typeface="宋体" panose="02010600030101010101" pitchFamily="2" charset="-122"/>
              </a:rPr>
              <a:t>i</a:t>
            </a:r>
            <a:r>
              <a:rPr lang="zh-CN" altLang="en-US" sz="2800" dirty="0">
                <a:solidFill>
                  <a:schemeClr val="tx1"/>
                </a:solidFill>
                <a:latin typeface="Times New Roman" panose="02020603050405020304" pitchFamily="18" charset="0"/>
                <a:ea typeface="宋体" panose="02010600030101010101" pitchFamily="2" charset="-122"/>
              </a:rPr>
              <a:t>中</a:t>
            </a:r>
            <a:r>
              <a:rPr lang="en-US" altLang="zh-CN" sz="2800" dirty="0">
                <a:solidFill>
                  <a:schemeClr val="tx1"/>
                </a:solidFill>
                <a:latin typeface="Times New Roman" panose="02020603050405020304" pitchFamily="18" charset="0"/>
                <a:ea typeface="宋体" panose="02010600030101010101" pitchFamily="2" charset="-122"/>
              </a:rPr>
              <a:t>(1≤i≤m)</a:t>
            </a:r>
            <a:r>
              <a:rPr lang="zh-CN" altLang="en-US" sz="2800" dirty="0">
                <a:solidFill>
                  <a:schemeClr val="tx1"/>
                </a:solidFill>
                <a:latin typeface="Times New Roman" panose="02020603050405020304" pitchFamily="18" charset="0"/>
                <a:ea typeface="宋体" panose="02010600030101010101" pitchFamily="2" charset="-122"/>
              </a:rPr>
              <a:t>，有</a:t>
            </a:r>
            <a:r>
              <a:rPr lang="en-US" altLang="zh-CN" sz="2800" i="1" dirty="0">
                <a:solidFill>
                  <a:schemeClr val="tx1"/>
                </a:solidFill>
                <a:latin typeface="Times New Roman" panose="02020603050405020304" pitchFamily="18" charset="0"/>
                <a:ea typeface="宋体" panose="02010600030101010101" pitchFamily="2" charset="-122"/>
              </a:rPr>
              <a:t>l</a:t>
            </a:r>
            <a:r>
              <a:rPr lang="en-US" altLang="zh-CN" sz="2800" dirty="0">
                <a:solidFill>
                  <a:schemeClr val="tx1"/>
                </a:solidFill>
                <a:latin typeface="Times New Roman" panose="02020603050405020304" pitchFamily="18" charset="0"/>
                <a:ea typeface="宋体" panose="02010600030101010101" pitchFamily="2" charset="-122"/>
              </a:rPr>
              <a:t>[</a:t>
            </a:r>
            <a:r>
              <a:rPr lang="en-US" altLang="zh-CN" sz="2800" dirty="0" err="1">
                <a:solidFill>
                  <a:schemeClr val="tx1"/>
                </a:solidFill>
                <a:latin typeface="Times New Roman" panose="02020603050405020304" pitchFamily="18" charset="0"/>
                <a:ea typeface="宋体" panose="02010600030101010101" pitchFamily="2" charset="-122"/>
              </a:rPr>
              <a:t>i</a:t>
            </a:r>
            <a:r>
              <a:rPr lang="en-US" altLang="zh-CN" sz="2800" dirty="0">
                <a:solidFill>
                  <a:schemeClr val="tx1"/>
                </a:solidFill>
                <a:latin typeface="Times New Roman" panose="02020603050405020304" pitchFamily="18" charset="0"/>
                <a:ea typeface="宋体" panose="02010600030101010101" pitchFamily="2" charset="-122"/>
              </a:rPr>
              <a:t>]</a:t>
            </a:r>
            <a:r>
              <a:rPr lang="zh-CN" altLang="en-US" sz="2800" dirty="0">
                <a:solidFill>
                  <a:schemeClr val="tx1"/>
                </a:solidFill>
                <a:latin typeface="Times New Roman" panose="02020603050405020304" pitchFamily="18" charset="0"/>
                <a:ea typeface="宋体" panose="02010600030101010101" pitchFamily="2" charset="-122"/>
              </a:rPr>
              <a:t>个</a:t>
            </a:r>
            <a:r>
              <a:rPr lang="zh-CN" altLang="en-US" sz="2800" dirty="0">
                <a:solidFill>
                  <a:schemeClr val="tx1"/>
                </a:solidFill>
                <a:latin typeface="Times New Roman" panose="02020603050405020304" pitchFamily="18" charset="0"/>
              </a:rPr>
              <a:t>像</a:t>
            </a:r>
            <a:r>
              <a:rPr lang="zh-CN" altLang="en-US" sz="2800" dirty="0">
                <a:solidFill>
                  <a:schemeClr val="tx1"/>
                </a:solidFill>
                <a:latin typeface="Times New Roman" panose="02020603050405020304" pitchFamily="18" charset="0"/>
                <a:ea typeface="宋体" panose="02010600030101010101" pitchFamily="2" charset="-122"/>
              </a:rPr>
              <a:t>素</a:t>
            </a:r>
            <a:r>
              <a:rPr lang="en-US" altLang="zh-CN" sz="2800" dirty="0">
                <a:solidFill>
                  <a:schemeClr val="tx1"/>
                </a:solidFill>
                <a:latin typeface="Times New Roman" panose="02020603050405020304" pitchFamily="18" charset="0"/>
                <a:ea typeface="宋体" panose="02010600030101010101" pitchFamily="2" charset="-122"/>
              </a:rPr>
              <a:t>,</a:t>
            </a:r>
            <a:r>
              <a:rPr lang="zh-CN" altLang="en-US" sz="2800" dirty="0">
                <a:solidFill>
                  <a:schemeClr val="tx1"/>
                </a:solidFill>
                <a:latin typeface="Times New Roman" panose="02020603050405020304" pitchFamily="18" charset="0"/>
                <a:ea typeface="宋体" panose="02010600030101010101" pitchFamily="2" charset="-122"/>
              </a:rPr>
              <a:t>且该段中每个</a:t>
            </a:r>
            <a:r>
              <a:rPr lang="zh-CN" altLang="en-US" sz="2800" dirty="0">
                <a:solidFill>
                  <a:schemeClr val="tx1"/>
                </a:solidFill>
                <a:latin typeface="Times New Roman" panose="02020603050405020304" pitchFamily="18" charset="0"/>
              </a:rPr>
              <a:t>像</a:t>
            </a:r>
            <a:r>
              <a:rPr lang="zh-CN" altLang="en-US" sz="2800" dirty="0">
                <a:solidFill>
                  <a:schemeClr val="tx1"/>
                </a:solidFill>
                <a:latin typeface="Times New Roman" panose="02020603050405020304" pitchFamily="18" charset="0"/>
                <a:ea typeface="宋体" panose="02010600030101010101" pitchFamily="2" charset="-122"/>
              </a:rPr>
              <a:t>素都只用</a:t>
            </a:r>
            <a:r>
              <a:rPr lang="en-US" altLang="zh-CN" sz="2800" dirty="0">
                <a:solidFill>
                  <a:schemeClr val="tx1"/>
                </a:solidFill>
                <a:latin typeface="Times New Roman" panose="02020603050405020304" pitchFamily="18" charset="0"/>
                <a:ea typeface="宋体" panose="02010600030101010101" pitchFamily="2" charset="-122"/>
              </a:rPr>
              <a:t>b[</a:t>
            </a:r>
            <a:r>
              <a:rPr lang="en-US" altLang="zh-CN" sz="2800" dirty="0" err="1">
                <a:solidFill>
                  <a:schemeClr val="tx1"/>
                </a:solidFill>
                <a:latin typeface="Times New Roman" panose="02020603050405020304" pitchFamily="18" charset="0"/>
                <a:ea typeface="宋体" panose="02010600030101010101" pitchFamily="2" charset="-122"/>
              </a:rPr>
              <a:t>i</a:t>
            </a:r>
            <a:r>
              <a:rPr lang="en-US" altLang="zh-CN" sz="2800" dirty="0">
                <a:solidFill>
                  <a:schemeClr val="tx1"/>
                </a:solidFill>
                <a:latin typeface="Times New Roman" panose="02020603050405020304" pitchFamily="18" charset="0"/>
                <a:ea typeface="宋体" panose="02010600030101010101" pitchFamily="2" charset="-122"/>
              </a:rPr>
              <a:t>]</a:t>
            </a:r>
            <a:r>
              <a:rPr lang="zh-CN" altLang="en-US" sz="2800" dirty="0">
                <a:solidFill>
                  <a:schemeClr val="tx1"/>
                </a:solidFill>
                <a:latin typeface="Times New Roman" panose="02020603050405020304" pitchFamily="18" charset="0"/>
                <a:ea typeface="宋体" panose="02010600030101010101" pitchFamily="2" charset="-122"/>
              </a:rPr>
              <a:t>位表示。</a:t>
            </a:r>
            <a:endParaRPr lang="en-US" altLang="zh-CN" sz="28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8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800" dirty="0">
                <a:solidFill>
                  <a:schemeClr val="tx1"/>
                </a:solidFill>
              </a:rPr>
              <a:t>分段的过程就是要找出断点，让一段里面的像素的最大灰度值比较小，那么这一段像素</a:t>
            </a:r>
            <a:r>
              <a:rPr lang="en-US" altLang="zh-CN" sz="2800" dirty="0">
                <a:solidFill>
                  <a:schemeClr val="tx1"/>
                </a:solidFill>
              </a:rPr>
              <a:t>(</a:t>
            </a:r>
            <a:r>
              <a:rPr lang="zh-CN" altLang="en-US" sz="2800" dirty="0">
                <a:solidFill>
                  <a:schemeClr val="tx1"/>
                </a:solidFill>
              </a:rPr>
              <a:t>本来需要</a:t>
            </a:r>
            <a:r>
              <a:rPr lang="en-US" altLang="zh-CN" sz="2800" dirty="0">
                <a:solidFill>
                  <a:schemeClr val="tx1"/>
                </a:solidFill>
              </a:rPr>
              <a:t>8</a:t>
            </a:r>
            <a:r>
              <a:rPr lang="zh-CN" altLang="en-US" sz="2800" dirty="0">
                <a:solidFill>
                  <a:schemeClr val="tx1"/>
                </a:solidFill>
              </a:rPr>
              <a:t>位</a:t>
            </a:r>
            <a:r>
              <a:rPr lang="en-US" altLang="zh-CN" sz="2800" dirty="0">
                <a:solidFill>
                  <a:schemeClr val="tx1"/>
                </a:solidFill>
              </a:rPr>
              <a:t>)</a:t>
            </a:r>
            <a:r>
              <a:rPr lang="zh-CN" altLang="en-US" sz="2800" dirty="0">
                <a:solidFill>
                  <a:schemeClr val="tx1"/>
                </a:solidFill>
              </a:rPr>
              <a:t>就可以用较少的位</a:t>
            </a:r>
            <a:r>
              <a:rPr lang="en-US" altLang="zh-CN" sz="2800" dirty="0">
                <a:solidFill>
                  <a:schemeClr val="tx1"/>
                </a:solidFill>
              </a:rPr>
              <a:t>(</a:t>
            </a:r>
            <a:r>
              <a:rPr lang="zh-CN" altLang="en-US" sz="2800" dirty="0">
                <a:solidFill>
                  <a:schemeClr val="tx1"/>
                </a:solidFill>
              </a:rPr>
              <a:t>比如</a:t>
            </a:r>
            <a:r>
              <a:rPr lang="en-US" altLang="zh-CN" sz="2800" dirty="0">
                <a:solidFill>
                  <a:schemeClr val="tx1"/>
                </a:solidFill>
              </a:rPr>
              <a:t>7</a:t>
            </a:r>
            <a:r>
              <a:rPr lang="zh-CN" altLang="en-US" sz="2800" dirty="0">
                <a:solidFill>
                  <a:schemeClr val="tx1"/>
                </a:solidFill>
              </a:rPr>
              <a:t>位</a:t>
            </a:r>
            <a:r>
              <a:rPr lang="en-US" altLang="zh-CN" sz="2800" dirty="0">
                <a:solidFill>
                  <a:schemeClr val="tx1"/>
                </a:solidFill>
              </a:rPr>
              <a:t>)</a:t>
            </a:r>
            <a:r>
              <a:rPr lang="zh-CN" altLang="en-US" sz="2800" dirty="0">
                <a:solidFill>
                  <a:schemeClr val="tx1"/>
                </a:solidFill>
              </a:rPr>
              <a:t>来表示，从而减少存储空间。</a:t>
            </a:r>
            <a:endParaRPr lang="en-US" altLang="zh-CN" sz="28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8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800" dirty="0">
                <a:solidFill>
                  <a:schemeClr val="tx1"/>
                </a:solidFill>
                <a:latin typeface="Times New Roman" panose="02020603050405020304" pitchFamily="18" charset="0"/>
                <a:ea typeface="宋体" panose="02010600030101010101" pitchFamily="2" charset="-122"/>
              </a:rPr>
              <a:t>设                      则第</a:t>
            </a:r>
            <a:r>
              <a:rPr lang="en-US" altLang="zh-CN" sz="2800" dirty="0" err="1">
                <a:solidFill>
                  <a:schemeClr val="tx1"/>
                </a:solidFill>
                <a:latin typeface="Times New Roman" panose="02020603050405020304" pitchFamily="18" charset="0"/>
                <a:ea typeface="宋体" panose="02010600030101010101" pitchFamily="2" charset="-122"/>
              </a:rPr>
              <a:t>i</a:t>
            </a:r>
            <a:r>
              <a:rPr lang="zh-CN" altLang="en-US" sz="2800" dirty="0">
                <a:solidFill>
                  <a:schemeClr val="tx1"/>
                </a:solidFill>
                <a:latin typeface="Times New Roman" panose="02020603050405020304" pitchFamily="18" charset="0"/>
                <a:ea typeface="宋体" panose="02010600030101010101" pitchFamily="2" charset="-122"/>
              </a:rPr>
              <a:t>个</a:t>
            </a:r>
            <a:r>
              <a:rPr lang="zh-CN" altLang="en-US" sz="2800" dirty="0">
                <a:solidFill>
                  <a:schemeClr val="tx1"/>
                </a:solidFill>
                <a:latin typeface="Times New Roman" panose="02020603050405020304" pitchFamily="18" charset="0"/>
              </a:rPr>
              <a:t>像</a:t>
            </a:r>
            <a:r>
              <a:rPr lang="zh-CN" altLang="en-US" sz="2800" dirty="0">
                <a:solidFill>
                  <a:schemeClr val="tx1"/>
                </a:solidFill>
                <a:latin typeface="Times New Roman" panose="02020603050405020304" pitchFamily="18" charset="0"/>
                <a:ea typeface="宋体" panose="02010600030101010101" pitchFamily="2" charset="-122"/>
              </a:rPr>
              <a:t>素段</a:t>
            </a:r>
            <a:r>
              <a:rPr lang="en-US" altLang="zh-CN" sz="2800" dirty="0">
                <a:solidFill>
                  <a:schemeClr val="tx1"/>
                </a:solidFill>
                <a:latin typeface="Times New Roman" panose="02020603050405020304" pitchFamily="18" charset="0"/>
                <a:ea typeface="宋体" panose="02010600030101010101" pitchFamily="2" charset="-122"/>
              </a:rPr>
              <a:t>Si</a:t>
            </a:r>
            <a:r>
              <a:rPr lang="zh-CN" altLang="en-US" sz="2800" dirty="0">
                <a:solidFill>
                  <a:schemeClr val="tx1"/>
                </a:solidFill>
                <a:latin typeface="Times New Roman" panose="02020603050405020304" pitchFamily="18" charset="0"/>
                <a:ea typeface="宋体" panose="02010600030101010101" pitchFamily="2" charset="-122"/>
              </a:rPr>
              <a:t>为</a:t>
            </a:r>
          </a:p>
          <a:p>
            <a:pPr>
              <a:spcBef>
                <a:spcPct val="0"/>
              </a:spcBef>
              <a:buClrTx/>
              <a:buSzTx/>
              <a:buFontTx/>
              <a:buNone/>
            </a:pPr>
            <a:endParaRPr lang="zh-CN" altLang="en-US" sz="2800" dirty="0">
              <a:solidFill>
                <a:schemeClr val="tx1"/>
              </a:solidFill>
              <a:latin typeface="Times New Roman" panose="02020603050405020304" pitchFamily="18" charset="0"/>
              <a:ea typeface="宋体" panose="02010600030101010101" pitchFamily="2" charset="-122"/>
            </a:endParaRPr>
          </a:p>
        </p:txBody>
      </p:sp>
      <p:graphicFrame>
        <p:nvGraphicFramePr>
          <p:cNvPr id="49156" name="Object 5"/>
          <p:cNvGraphicFramePr>
            <a:graphicFrameLocks noChangeAspect="1"/>
          </p:cNvGraphicFramePr>
          <p:nvPr/>
        </p:nvGraphicFramePr>
        <p:xfrm>
          <a:off x="928688" y="5110163"/>
          <a:ext cx="1714500" cy="928687"/>
        </p:xfrm>
        <a:graphic>
          <a:graphicData uri="http://schemas.openxmlformats.org/presentationml/2006/ole">
            <mc:AlternateContent xmlns:mc="http://schemas.openxmlformats.org/markup-compatibility/2006">
              <mc:Choice xmlns:v="urn:schemas-microsoft-com:vml" Requires="v">
                <p:oleObj spid="_x0000_s49402" name="公式" r:id="rId3" imgW="787400" imgH="431800" progId="Equation.3">
                  <p:embed/>
                </p:oleObj>
              </mc:Choice>
              <mc:Fallback>
                <p:oleObj name="公式" r:id="rId3" imgW="787400" imgH="4318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5110163"/>
                        <a:ext cx="17145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6"/>
          <p:cNvGraphicFramePr>
            <a:graphicFrameLocks noChangeAspect="1"/>
          </p:cNvGraphicFramePr>
          <p:nvPr/>
        </p:nvGraphicFramePr>
        <p:xfrm>
          <a:off x="3214688" y="5643563"/>
          <a:ext cx="3797300" cy="642937"/>
        </p:xfrm>
        <a:graphic>
          <a:graphicData uri="http://schemas.openxmlformats.org/presentationml/2006/ole">
            <mc:AlternateContent xmlns:mc="http://schemas.openxmlformats.org/markup-compatibility/2006">
              <mc:Choice xmlns:v="urn:schemas-microsoft-com:vml" Requires="v">
                <p:oleObj spid="_x0000_s49403" name="公式" r:id="rId5" imgW="1422400" imgH="241300" progId="Equation.3">
                  <p:embed/>
                </p:oleObj>
              </mc:Choice>
              <mc:Fallback>
                <p:oleObj name="公式" r:id="rId5" imgW="1422400" imgH="2413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88" y="5643563"/>
                        <a:ext cx="37973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a:spLocks noChangeArrowheads="1"/>
          </p:cNvSpPr>
          <p:nvPr/>
        </p:nvSpPr>
        <p:spPr bwMode="auto">
          <a:xfrm>
            <a:off x="428625" y="214313"/>
            <a:ext cx="7345363" cy="795337"/>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图像压缩</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73</a:t>
            </a:fld>
            <a:endParaRPr lang="en-US" altLang="zh-CN"/>
          </a:p>
        </p:txBody>
      </p:sp>
      <p:sp>
        <p:nvSpPr>
          <p:cNvPr id="3" name="文本框 2"/>
          <p:cNvSpPr txBox="1"/>
          <p:nvPr/>
        </p:nvSpPr>
        <p:spPr>
          <a:xfrm>
            <a:off x="323528" y="1052736"/>
            <a:ext cx="8820472" cy="2123658"/>
          </a:xfrm>
          <a:prstGeom prst="rect">
            <a:avLst/>
          </a:prstGeom>
          <a:noFill/>
        </p:spPr>
        <p:txBody>
          <a:bodyPr wrap="square" rtlCol="0">
            <a:spAutoFit/>
          </a:bodyPr>
          <a:lstStyle/>
          <a:p>
            <a:pPr>
              <a:buNone/>
            </a:pPr>
            <a:r>
              <a:rPr lang="zh-CN" altLang="en-US" dirty="0" smtClean="0"/>
              <a:t>比如某个片段为：</a:t>
            </a:r>
            <a:endParaRPr lang="en-US" altLang="zh-CN" dirty="0" smtClean="0"/>
          </a:p>
          <a:p>
            <a:pPr>
              <a:buNone/>
            </a:pPr>
            <a:r>
              <a:rPr lang="en-US" altLang="zh-CN" dirty="0" smtClean="0"/>
              <a:t>p</a:t>
            </a:r>
            <a:r>
              <a:rPr lang="en-US" altLang="zh-CN" baseline="-25000" dirty="0" smtClean="0"/>
              <a:t>i</a:t>
            </a:r>
            <a:r>
              <a:rPr lang="en-US" altLang="zh-CN" dirty="0" smtClean="0"/>
              <a:t>=10, p</a:t>
            </a:r>
            <a:r>
              <a:rPr lang="en-US" altLang="zh-CN" baseline="-25000" dirty="0" smtClean="0"/>
              <a:t>i+1</a:t>
            </a:r>
            <a:r>
              <a:rPr lang="en-US" altLang="zh-CN" dirty="0" smtClean="0"/>
              <a:t>=15, p</a:t>
            </a:r>
            <a:r>
              <a:rPr lang="en-US" altLang="zh-CN" baseline="-25000" dirty="0" smtClean="0"/>
              <a:t>i+2</a:t>
            </a:r>
            <a:r>
              <a:rPr lang="en-US" altLang="zh-CN" dirty="0" smtClean="0"/>
              <a:t>=100, p</a:t>
            </a:r>
            <a:r>
              <a:rPr lang="en-US" altLang="zh-CN" baseline="-25000" dirty="0" smtClean="0"/>
              <a:t>i+3</a:t>
            </a:r>
            <a:r>
              <a:rPr lang="en-US" altLang="zh-CN" dirty="0" smtClean="0"/>
              <a:t>=55, p</a:t>
            </a:r>
            <a:r>
              <a:rPr lang="en-US" altLang="zh-CN" baseline="-25000" dirty="0" smtClean="0"/>
              <a:t>i+4</a:t>
            </a:r>
            <a:r>
              <a:rPr lang="en-US" altLang="zh-CN" dirty="0" smtClean="0"/>
              <a:t>=200, p</a:t>
            </a:r>
            <a:r>
              <a:rPr lang="en-US" altLang="zh-CN" baseline="-25000" dirty="0" smtClean="0"/>
              <a:t>i+5</a:t>
            </a:r>
            <a:r>
              <a:rPr lang="en-US" altLang="zh-CN" dirty="0" smtClean="0"/>
              <a:t>=255</a:t>
            </a:r>
          </a:p>
          <a:p>
            <a:pPr>
              <a:buNone/>
            </a:pPr>
            <a:r>
              <a:rPr lang="zh-CN" altLang="en-US" dirty="0" smtClean="0"/>
              <a:t>可以分成</a:t>
            </a:r>
            <a:r>
              <a:rPr lang="en-US" altLang="zh-CN" dirty="0" smtClean="0"/>
              <a:t>p</a:t>
            </a:r>
            <a:r>
              <a:rPr lang="en-US" altLang="zh-CN" baseline="-25000" dirty="0" smtClean="0"/>
              <a:t>i</a:t>
            </a:r>
            <a:r>
              <a:rPr lang="en-US" altLang="zh-CN" dirty="0" smtClean="0"/>
              <a:t>-p</a:t>
            </a:r>
            <a:r>
              <a:rPr lang="en-US" altLang="zh-CN" baseline="-25000" dirty="0" smtClean="0"/>
              <a:t>i+3</a:t>
            </a:r>
            <a:r>
              <a:rPr lang="zh-CN" altLang="en-US" dirty="0" smtClean="0"/>
              <a:t>和</a:t>
            </a:r>
            <a:r>
              <a:rPr lang="en-US" altLang="zh-CN" dirty="0" smtClean="0"/>
              <a:t>p</a:t>
            </a:r>
            <a:r>
              <a:rPr lang="en-US" altLang="zh-CN" baseline="-25000" dirty="0" smtClean="0"/>
              <a:t>i+4</a:t>
            </a:r>
            <a:r>
              <a:rPr lang="en-US" altLang="zh-CN" dirty="0" smtClean="0"/>
              <a:t>-p</a:t>
            </a:r>
            <a:r>
              <a:rPr lang="en-US" altLang="zh-CN" baseline="-25000" dirty="0" smtClean="0"/>
              <a:t>i+5</a:t>
            </a:r>
            <a:r>
              <a:rPr lang="zh-CN" altLang="en-US" dirty="0" smtClean="0"/>
              <a:t>两段，而第一段的每个像素只需要</a:t>
            </a:r>
            <a:r>
              <a:rPr lang="en-US" altLang="zh-CN" dirty="0" smtClean="0"/>
              <a:t>7</a:t>
            </a:r>
            <a:r>
              <a:rPr lang="zh-CN" altLang="en-US" dirty="0" smtClean="0"/>
              <a:t>个比特位就可以表示。</a:t>
            </a: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6E512FE-819C-4FFD-91CD-E14AA5473FC0}" type="slidenum">
              <a:rPr lang="en-US" altLang="zh-CN" smtClean="0"/>
              <a:t>74</a:t>
            </a:fld>
            <a:endParaRPr lang="en-US" altLang="zh-CN"/>
          </a:p>
        </p:txBody>
      </p:sp>
      <p:sp>
        <p:nvSpPr>
          <p:cNvPr id="3" name="Rectangle 2"/>
          <p:cNvSpPr>
            <a:spLocks noChangeArrowheads="1"/>
          </p:cNvSpPr>
          <p:nvPr/>
        </p:nvSpPr>
        <p:spPr bwMode="auto">
          <a:xfrm>
            <a:off x="500063" y="214313"/>
            <a:ext cx="2389187" cy="714375"/>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图像压缩</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0180" name="矩形 3"/>
          <p:cNvSpPr>
            <a:spLocks noChangeArrowheads="1"/>
          </p:cNvSpPr>
          <p:nvPr/>
        </p:nvSpPr>
        <p:spPr bwMode="auto">
          <a:xfrm>
            <a:off x="428625" y="911987"/>
            <a:ext cx="8643938" cy="5262979"/>
          </a:xfrm>
          <a:prstGeom prst="rect">
            <a:avLst/>
          </a:prstGeom>
          <a:noFill/>
          <a:ln w="9525">
            <a:noFill/>
            <a:miter lim="800000"/>
          </a:ln>
        </p:spPr>
        <p:txBody>
          <a:bodyPr>
            <a:spAutoFit/>
          </a:bodyPr>
          <a:lstStyle/>
          <a:p>
            <a:pPr>
              <a:spcBef>
                <a:spcPct val="0"/>
              </a:spcBef>
              <a:buClrTx/>
              <a:buSzTx/>
              <a:buFontTx/>
              <a:buNone/>
            </a:pPr>
            <a:r>
              <a:rPr lang="zh-CN" altLang="en-US" sz="2800" dirty="0" smtClean="0">
                <a:solidFill>
                  <a:schemeClr val="tx1"/>
                </a:solidFill>
                <a:latin typeface="Times New Roman" panose="02020603050405020304" pitchFamily="18" charset="0"/>
              </a:rPr>
              <a:t>本题中，</a:t>
            </a:r>
            <a:r>
              <a:rPr lang="en-US" altLang="zh-CN" sz="2800" dirty="0">
                <a:solidFill>
                  <a:schemeClr val="tx1"/>
                </a:solidFill>
                <a:latin typeface="Times New Roman" panose="02020603050405020304" pitchFamily="18" charset="0"/>
                <a:ea typeface="宋体" panose="02010600030101010101" pitchFamily="2" charset="-122"/>
              </a:rPr>
              <a:t> 0≤p</a:t>
            </a:r>
            <a:r>
              <a:rPr lang="en-US" altLang="zh-CN" sz="2800" baseline="-25000" dirty="0">
                <a:solidFill>
                  <a:schemeClr val="tx1"/>
                </a:solidFill>
                <a:latin typeface="Times New Roman" panose="02020603050405020304" pitchFamily="18" charset="0"/>
                <a:ea typeface="宋体" panose="02010600030101010101" pitchFamily="2" charset="-122"/>
              </a:rPr>
              <a:t>i</a:t>
            </a:r>
            <a:r>
              <a:rPr lang="en-US" altLang="zh-CN" sz="2800" dirty="0">
                <a:solidFill>
                  <a:schemeClr val="tx1"/>
                </a:solidFill>
                <a:latin typeface="Times New Roman" panose="02020603050405020304" pitchFamily="18" charset="0"/>
                <a:ea typeface="宋体" panose="02010600030101010101" pitchFamily="2" charset="-122"/>
              </a:rPr>
              <a:t>≤255 </a:t>
            </a:r>
            <a:r>
              <a:rPr lang="zh-CN" altLang="en-US" sz="2800" dirty="0" smtClean="0">
                <a:solidFill>
                  <a:schemeClr val="tx1"/>
                </a:solidFill>
                <a:latin typeface="Times New Roman" panose="02020603050405020304" pitchFamily="18" charset="0"/>
              </a:rPr>
              <a:t>，因此</a:t>
            </a:r>
            <a:r>
              <a:rPr lang="en-US" altLang="zh-CN" sz="2800" dirty="0" smtClean="0">
                <a:solidFill>
                  <a:schemeClr val="tx1"/>
                </a:solidFill>
                <a:latin typeface="Times New Roman" panose="02020603050405020304" pitchFamily="18" charset="0"/>
              </a:rPr>
              <a:t>b[</a:t>
            </a:r>
            <a:r>
              <a:rPr lang="en-US" altLang="zh-CN" sz="2800" dirty="0" err="1" smtClean="0">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smtClean="0">
                <a:solidFill>
                  <a:schemeClr val="tx1"/>
                </a:solidFill>
                <a:latin typeface="Times New Roman" panose="02020603050405020304" pitchFamily="18" charset="0"/>
              </a:rPr>
              <a:t>8</a:t>
            </a:r>
            <a:r>
              <a:rPr lang="zh-CN" altLang="en-US" sz="2800" dirty="0" smtClean="0">
                <a:solidFill>
                  <a:schemeClr val="tx1"/>
                </a:solidFill>
                <a:latin typeface="Times New Roman" panose="02020603050405020304" pitchFamily="18" charset="0"/>
              </a:rPr>
              <a:t>，即需要</a:t>
            </a:r>
            <a:r>
              <a:rPr lang="zh-CN" altLang="en-US" sz="2800" dirty="0">
                <a:solidFill>
                  <a:schemeClr val="tx1"/>
                </a:solidFill>
                <a:latin typeface="Times New Roman" panose="02020603050405020304" pitchFamily="18" charset="0"/>
              </a:rPr>
              <a:t>用</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位表示</a:t>
            </a:r>
            <a:r>
              <a:rPr lang="en-US" altLang="zh-CN" sz="2800" dirty="0">
                <a:solidFill>
                  <a:schemeClr val="tx1"/>
                </a:solidFill>
                <a:latin typeface="Times New Roman" panose="02020603050405020304" pitchFamily="18" charset="0"/>
              </a:rPr>
              <a:t>b[</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，如果</a:t>
            </a:r>
            <a:r>
              <a:rPr lang="zh-CN" altLang="en-US" sz="2800" dirty="0" smtClean="0">
                <a:solidFill>
                  <a:schemeClr val="tx1"/>
                </a:solidFill>
                <a:latin typeface="Times New Roman" panose="02020603050405020304" pitchFamily="18" charset="0"/>
              </a:rPr>
              <a:t>限制每段不超过</a:t>
            </a:r>
            <a:r>
              <a:rPr lang="en-US" altLang="zh-CN" sz="2800" dirty="0" smtClean="0">
                <a:solidFill>
                  <a:schemeClr val="tx1"/>
                </a:solidFill>
                <a:latin typeface="Times New Roman" panose="02020603050405020304" pitchFamily="18" charset="0"/>
              </a:rPr>
              <a:t>255</a:t>
            </a:r>
            <a:r>
              <a:rPr lang="zh-CN" altLang="en-US" sz="2800" dirty="0" smtClean="0">
                <a:solidFill>
                  <a:schemeClr val="tx1"/>
                </a:solidFill>
                <a:latin typeface="Times New Roman" panose="02020603050405020304" pitchFamily="18" charset="0"/>
              </a:rPr>
              <a:t>个像素，即</a:t>
            </a:r>
            <a:r>
              <a:rPr lang="en-US" altLang="zh-CN" sz="2800" dirty="0" smtClean="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l[</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255</a:t>
            </a:r>
            <a:r>
              <a:rPr lang="zh-CN" altLang="en-US" sz="2800" dirty="0">
                <a:solidFill>
                  <a:schemeClr val="tx1"/>
                </a:solidFill>
                <a:latin typeface="Times New Roman" panose="02020603050405020304" pitchFamily="18" charset="0"/>
              </a:rPr>
              <a:t>，则需要用</a:t>
            </a:r>
            <a:r>
              <a:rPr lang="en-US" altLang="zh-CN" sz="2800" dirty="0">
                <a:solidFill>
                  <a:schemeClr val="tx1"/>
                </a:solidFill>
                <a:latin typeface="Times New Roman" panose="02020603050405020304" pitchFamily="18" charset="0"/>
              </a:rPr>
              <a:t>8</a:t>
            </a:r>
            <a:r>
              <a:rPr lang="zh-CN" altLang="en-US" sz="2800" dirty="0">
                <a:solidFill>
                  <a:schemeClr val="tx1"/>
                </a:solidFill>
                <a:latin typeface="Times New Roman" panose="02020603050405020304" pitchFamily="18" charset="0"/>
              </a:rPr>
              <a:t>位表示</a:t>
            </a:r>
            <a:r>
              <a:rPr lang="en-US" altLang="zh-CN" sz="2800" dirty="0">
                <a:solidFill>
                  <a:schemeClr val="tx1"/>
                </a:solidFill>
                <a:latin typeface="Times New Roman" panose="02020603050405020304" pitchFamily="18" charset="0"/>
              </a:rPr>
              <a:t>l[</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。因此，第</a:t>
            </a:r>
            <a:r>
              <a:rPr lang="en-US" altLang="zh-CN" sz="2800" dirty="0" err="1">
                <a:solidFill>
                  <a:schemeClr val="tx1"/>
                </a:solidFill>
                <a:latin typeface="Times New Roman" panose="02020603050405020304" pitchFamily="18" charset="0"/>
              </a:rPr>
              <a:t>i</a:t>
            </a:r>
            <a:r>
              <a:rPr lang="zh-CN" altLang="en-US" sz="2800" dirty="0">
                <a:solidFill>
                  <a:schemeClr val="tx1"/>
                </a:solidFill>
                <a:latin typeface="Times New Roman" panose="02020603050405020304" pitchFamily="18" charset="0"/>
              </a:rPr>
              <a:t>个像素段所需的存储空间为</a:t>
            </a:r>
            <a:r>
              <a:rPr lang="en-US" altLang="zh-CN" sz="2800" dirty="0">
                <a:solidFill>
                  <a:schemeClr val="tx1"/>
                </a:solidFill>
                <a:latin typeface="Times New Roman" panose="02020603050405020304" pitchFamily="18" charset="0"/>
              </a:rPr>
              <a:t>l[</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]*b[</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]+8+3= l[</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]*b[</a:t>
            </a:r>
            <a:r>
              <a:rPr lang="en-US" altLang="zh-CN" sz="2800" dirty="0" err="1">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]+11</a:t>
            </a:r>
            <a:r>
              <a:rPr lang="zh-CN" altLang="en-US" sz="2800" dirty="0" smtClean="0">
                <a:solidFill>
                  <a:schemeClr val="tx1"/>
                </a:solidFill>
                <a:latin typeface="Times New Roman" panose="02020603050405020304" pitchFamily="18" charset="0"/>
              </a:rPr>
              <a:t>位</a:t>
            </a:r>
            <a:r>
              <a:rPr lang="zh-CN" altLang="en-US" sz="2800" dirty="0">
                <a:solidFill>
                  <a:schemeClr val="tx1"/>
                </a:solidFill>
                <a:latin typeface="Times New Roman" panose="02020603050405020304" pitchFamily="18" charset="0"/>
              </a:rPr>
              <a:t>。</a:t>
            </a:r>
            <a:endParaRPr lang="en-US" altLang="zh-CN" sz="2800" dirty="0">
              <a:solidFill>
                <a:schemeClr val="tx1"/>
              </a:solidFill>
              <a:latin typeface="Times New Roman" panose="02020603050405020304" pitchFamily="18" charset="0"/>
            </a:endParaRPr>
          </a:p>
          <a:p>
            <a:pPr>
              <a:spcBef>
                <a:spcPct val="0"/>
              </a:spcBef>
              <a:buClrTx/>
              <a:buSzTx/>
              <a:buFontTx/>
              <a:buNone/>
            </a:pPr>
            <a:endParaRPr lang="en-US" altLang="zh-CN" sz="2800" dirty="0">
              <a:solidFill>
                <a:schemeClr val="tx1"/>
              </a:solidFill>
              <a:latin typeface="Times New Roman" panose="02020603050405020304" pitchFamily="18" charset="0"/>
            </a:endParaRPr>
          </a:p>
          <a:p>
            <a:pPr>
              <a:spcBef>
                <a:spcPct val="0"/>
              </a:spcBef>
              <a:buClrTx/>
              <a:buSzTx/>
              <a:buFontTx/>
              <a:buNone/>
            </a:pPr>
            <a:r>
              <a:rPr lang="zh-CN" altLang="en-US" sz="2800" dirty="0">
                <a:solidFill>
                  <a:schemeClr val="tx1"/>
                </a:solidFill>
                <a:latin typeface="Times New Roman" panose="02020603050405020304" pitchFamily="18" charset="0"/>
              </a:rPr>
              <a:t>按此格式存储像素序列</a:t>
            </a:r>
            <a:r>
              <a:rPr lang="en-US" altLang="zh-CN" sz="2800" dirty="0">
                <a:solidFill>
                  <a:schemeClr val="tx1"/>
                </a:solidFill>
                <a:latin typeface="Times New Roman" panose="02020603050405020304" pitchFamily="18" charset="0"/>
              </a:rPr>
              <a:t>{p</a:t>
            </a:r>
            <a:r>
              <a:rPr lang="en-US" altLang="zh-CN" sz="2800" baseline="-25000" dirty="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rPr>
              <a:t>,p</a:t>
            </a:r>
            <a:r>
              <a:rPr lang="en-US" altLang="zh-CN" sz="2800" baseline="-25000" dirty="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a:t>
            </a:r>
            <a:r>
              <a:rPr lang="en-US" altLang="zh-CN" sz="2800" dirty="0" err="1">
                <a:solidFill>
                  <a:schemeClr val="tx1"/>
                </a:solidFill>
                <a:latin typeface="Times New Roman" panose="02020603050405020304" pitchFamily="18" charset="0"/>
              </a:rPr>
              <a:t>p</a:t>
            </a:r>
            <a:r>
              <a:rPr lang="en-US" altLang="zh-CN" sz="2800" baseline="-25000" dirty="0" err="1">
                <a:solidFill>
                  <a:schemeClr val="tx1"/>
                </a:solidFill>
                <a:latin typeface="Times New Roman" panose="02020603050405020304" pitchFamily="18" charset="0"/>
              </a:rPr>
              <a:t>n</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，需要    </a:t>
            </a:r>
            <a:endParaRPr lang="en-US" altLang="zh-CN" sz="2800" dirty="0">
              <a:solidFill>
                <a:schemeClr val="tx1"/>
              </a:solidFill>
              <a:latin typeface="Times New Roman" panose="02020603050405020304" pitchFamily="18" charset="0"/>
            </a:endParaRPr>
          </a:p>
          <a:p>
            <a:pPr>
              <a:spcBef>
                <a:spcPct val="0"/>
              </a:spcBef>
              <a:buClrTx/>
              <a:buSzTx/>
              <a:buFontTx/>
              <a:buNone/>
            </a:pPr>
            <a:r>
              <a:rPr lang="zh-CN" altLang="en-US" sz="2800" dirty="0">
                <a:solidFill>
                  <a:schemeClr val="tx1"/>
                </a:solidFill>
                <a:latin typeface="Times New Roman" panose="02020603050405020304" pitchFamily="18" charset="0"/>
              </a:rPr>
              <a:t>                              位的存储空间。</a:t>
            </a:r>
            <a:endParaRPr lang="en-US" altLang="zh-CN" sz="2800" dirty="0">
              <a:solidFill>
                <a:schemeClr val="tx1"/>
              </a:solidFill>
              <a:latin typeface="Times New Roman" panose="02020603050405020304" pitchFamily="18" charset="0"/>
            </a:endParaRPr>
          </a:p>
          <a:p>
            <a:pPr>
              <a:spcBef>
                <a:spcPct val="0"/>
              </a:spcBef>
              <a:buClrTx/>
              <a:buSzTx/>
              <a:buFontTx/>
              <a:buNone/>
            </a:pPr>
            <a:endParaRPr lang="zh-CN" altLang="en-US" sz="2800" dirty="0">
              <a:solidFill>
                <a:schemeClr val="tx1"/>
              </a:solidFill>
              <a:latin typeface="Times New Roman" panose="02020603050405020304" pitchFamily="18" charset="0"/>
            </a:endParaRPr>
          </a:p>
          <a:p>
            <a:pPr>
              <a:spcBef>
                <a:spcPct val="0"/>
              </a:spcBef>
              <a:buClrTx/>
              <a:buSzTx/>
              <a:buFontTx/>
              <a:buNone/>
            </a:pPr>
            <a:r>
              <a:rPr lang="zh-CN" altLang="en-US" sz="2800" dirty="0">
                <a:solidFill>
                  <a:schemeClr val="tx1"/>
                </a:solidFill>
                <a:latin typeface="Times New Roman" panose="02020603050405020304" pitchFamily="18" charset="0"/>
              </a:rPr>
              <a:t> </a:t>
            </a:r>
          </a:p>
          <a:p>
            <a:pPr>
              <a:spcBef>
                <a:spcPct val="0"/>
              </a:spcBef>
              <a:buClrTx/>
              <a:buSzTx/>
              <a:buFontTx/>
              <a:buNone/>
            </a:pPr>
            <a:r>
              <a:rPr lang="zh-CN" altLang="en-US" sz="2800" dirty="0">
                <a:solidFill>
                  <a:srgbClr val="FF0000"/>
                </a:solidFill>
                <a:latin typeface="Times New Roman" panose="02020603050405020304" pitchFamily="18" charset="0"/>
              </a:rPr>
              <a:t>图象压缩问题要求确定像素序列</a:t>
            </a:r>
            <a:r>
              <a:rPr lang="en-US" altLang="zh-CN" sz="2800" dirty="0">
                <a:solidFill>
                  <a:srgbClr val="FF0000"/>
                </a:solidFill>
                <a:latin typeface="Times New Roman" panose="02020603050405020304" pitchFamily="18" charset="0"/>
              </a:rPr>
              <a:t>{p</a:t>
            </a:r>
            <a:r>
              <a:rPr lang="en-US" altLang="zh-CN" sz="2800" baseline="-25000" dirty="0">
                <a:solidFill>
                  <a:srgbClr val="FF0000"/>
                </a:solidFill>
                <a:latin typeface="Times New Roman" panose="02020603050405020304" pitchFamily="18" charset="0"/>
              </a:rPr>
              <a:t>1</a:t>
            </a:r>
            <a:r>
              <a:rPr lang="en-US" altLang="zh-CN" sz="2800" dirty="0">
                <a:solidFill>
                  <a:srgbClr val="FF0000"/>
                </a:solidFill>
                <a:latin typeface="Times New Roman" panose="02020603050405020304" pitchFamily="18" charset="0"/>
              </a:rPr>
              <a:t>,p</a:t>
            </a:r>
            <a:r>
              <a:rPr lang="en-US" altLang="zh-CN" sz="2800" baseline="-25000" dirty="0">
                <a:solidFill>
                  <a:srgbClr val="FF0000"/>
                </a:solidFill>
                <a:latin typeface="Times New Roman" panose="02020603050405020304" pitchFamily="18" charset="0"/>
              </a:rPr>
              <a:t>2</a:t>
            </a:r>
            <a:r>
              <a:rPr lang="en-US" altLang="zh-CN" sz="2800" dirty="0">
                <a:solidFill>
                  <a:srgbClr val="FF0000"/>
                </a:solidFill>
                <a:latin typeface="Times New Roman" panose="02020603050405020304" pitchFamily="18" charset="0"/>
              </a:rPr>
              <a:t>,…,</a:t>
            </a:r>
            <a:r>
              <a:rPr lang="en-US" altLang="zh-CN" sz="2800" dirty="0" err="1">
                <a:solidFill>
                  <a:srgbClr val="FF0000"/>
                </a:solidFill>
                <a:latin typeface="Times New Roman" panose="02020603050405020304" pitchFamily="18" charset="0"/>
              </a:rPr>
              <a:t>p</a:t>
            </a:r>
            <a:r>
              <a:rPr lang="en-US" altLang="zh-CN" sz="2800" baseline="-25000" dirty="0" err="1">
                <a:solidFill>
                  <a:srgbClr val="FF0000"/>
                </a:solidFill>
                <a:latin typeface="Times New Roman" panose="02020603050405020304" pitchFamily="18" charset="0"/>
              </a:rPr>
              <a:t>n</a:t>
            </a:r>
            <a:r>
              <a:rPr lang="en-US" altLang="zh-CN" sz="2800" dirty="0">
                <a:solidFill>
                  <a:srgbClr val="FF0000"/>
                </a:solidFill>
                <a:latin typeface="Times New Roman" panose="02020603050405020304" pitchFamily="18" charset="0"/>
              </a:rPr>
              <a:t>}</a:t>
            </a:r>
            <a:r>
              <a:rPr lang="zh-CN" altLang="en-US" sz="2800" dirty="0">
                <a:solidFill>
                  <a:srgbClr val="FF0000"/>
                </a:solidFill>
                <a:latin typeface="Times New Roman" panose="02020603050405020304" pitchFamily="18" charset="0"/>
              </a:rPr>
              <a:t>的最优分段，使得依此分段所需的存储空间最少。每个分段</a:t>
            </a:r>
            <a:r>
              <a:rPr lang="zh-CN" altLang="en-US" sz="2800" dirty="0" smtClean="0">
                <a:solidFill>
                  <a:srgbClr val="FF0000"/>
                </a:solidFill>
                <a:latin typeface="Times New Roman" panose="02020603050405020304" pitchFamily="18" charset="0"/>
              </a:rPr>
              <a:t>的</a:t>
            </a:r>
            <a:r>
              <a:rPr lang="zh-CN" altLang="en-US" sz="2800" dirty="0">
                <a:solidFill>
                  <a:srgbClr val="FF0000"/>
                </a:solidFill>
                <a:latin typeface="Times New Roman" panose="02020603050405020304" pitchFamily="18" charset="0"/>
              </a:rPr>
              <a:t>像素</a:t>
            </a:r>
            <a:r>
              <a:rPr lang="zh-CN" altLang="en-US" sz="2800" dirty="0" smtClean="0">
                <a:solidFill>
                  <a:srgbClr val="FF0000"/>
                </a:solidFill>
                <a:latin typeface="Times New Roman" panose="02020603050405020304" pitchFamily="18" charset="0"/>
              </a:rPr>
              <a:t>不</a:t>
            </a:r>
            <a:r>
              <a:rPr lang="zh-CN" altLang="en-US" sz="2800" dirty="0">
                <a:solidFill>
                  <a:srgbClr val="FF0000"/>
                </a:solidFill>
                <a:latin typeface="Times New Roman" panose="02020603050405020304" pitchFamily="18" charset="0"/>
              </a:rPr>
              <a:t>超过</a:t>
            </a:r>
            <a:r>
              <a:rPr lang="en-US" altLang="zh-CN" sz="2800" dirty="0" smtClean="0">
                <a:solidFill>
                  <a:srgbClr val="FF0000"/>
                </a:solidFill>
                <a:latin typeface="Times New Roman" panose="02020603050405020304" pitchFamily="18" charset="0"/>
              </a:rPr>
              <a:t>256</a:t>
            </a:r>
            <a:r>
              <a:rPr lang="zh-CN" altLang="en-US" sz="2800" dirty="0">
                <a:solidFill>
                  <a:srgbClr val="FF0000"/>
                </a:solidFill>
                <a:latin typeface="Times New Roman" panose="02020603050405020304" pitchFamily="18" charset="0"/>
              </a:rPr>
              <a:t>个</a:t>
            </a:r>
            <a:r>
              <a:rPr lang="zh-CN" altLang="en-US" sz="2800" dirty="0" smtClean="0">
                <a:solidFill>
                  <a:srgbClr val="FF0000"/>
                </a:solidFill>
                <a:latin typeface="Times New Roman" panose="02020603050405020304" pitchFamily="18" charset="0"/>
              </a:rPr>
              <a:t>。</a:t>
            </a:r>
            <a:endParaRPr lang="zh-CN" altLang="en-US" sz="2800" dirty="0">
              <a:solidFill>
                <a:srgbClr val="FF0000"/>
              </a:solidFill>
              <a:latin typeface="Times New Roman" panose="02020603050405020304" pitchFamily="18" charset="0"/>
            </a:endParaRPr>
          </a:p>
        </p:txBody>
      </p:sp>
      <p:graphicFrame>
        <p:nvGraphicFramePr>
          <p:cNvPr id="50182" name="Object 11"/>
          <p:cNvGraphicFramePr>
            <a:graphicFrameLocks noChangeAspect="1"/>
          </p:cNvGraphicFramePr>
          <p:nvPr/>
        </p:nvGraphicFramePr>
        <p:xfrm>
          <a:off x="428625" y="3357563"/>
          <a:ext cx="2571750" cy="998537"/>
        </p:xfrm>
        <a:graphic>
          <a:graphicData uri="http://schemas.openxmlformats.org/presentationml/2006/ole">
            <mc:AlternateContent xmlns:mc="http://schemas.openxmlformats.org/markup-compatibility/2006">
              <mc:Choice xmlns:v="urn:schemas-microsoft-com:vml" Requires="v">
                <p:oleObj spid="_x0000_s50356" name="公式" r:id="rId3" imgW="1104900" imgH="431800" progId="Equation.3">
                  <p:embed/>
                </p:oleObj>
              </mc:Choice>
              <mc:Fallback>
                <p:oleObj name="公式" r:id="rId3" imgW="1104900" imgH="4318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3357563"/>
                        <a:ext cx="2571750" cy="99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1DF2E09E-EDCD-4132-9710-3CD36E6959B6}" type="slidenum">
              <a:rPr lang="en-US" altLang="zh-CN"/>
              <a:t>75</a:t>
            </a:fld>
            <a:endParaRPr lang="en-US" altLang="zh-CN"/>
          </a:p>
        </p:txBody>
      </p:sp>
      <p:sp>
        <p:nvSpPr>
          <p:cNvPr id="312322" name="Rectangle 2"/>
          <p:cNvSpPr>
            <a:spLocks noChangeArrowheads="1"/>
          </p:cNvSpPr>
          <p:nvPr/>
        </p:nvSpPr>
        <p:spPr bwMode="auto">
          <a:xfrm>
            <a:off x="500063" y="214313"/>
            <a:ext cx="2389187" cy="714375"/>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图像压缩</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1204" name="Text Box 3"/>
          <p:cNvSpPr txBox="1">
            <a:spLocks noChangeArrowheads="1"/>
          </p:cNvSpPr>
          <p:nvPr/>
        </p:nvSpPr>
        <p:spPr bwMode="auto">
          <a:xfrm>
            <a:off x="214313" y="1079004"/>
            <a:ext cx="8929687" cy="4154984"/>
          </a:xfrm>
          <a:prstGeom prst="rect">
            <a:avLst/>
          </a:prstGeom>
          <a:noFill/>
          <a:ln w="6350" algn="ctr">
            <a:noFill/>
            <a:miter lim="800000"/>
          </a:ln>
        </p:spPr>
        <p:txBody>
          <a:bodyPr>
            <a:spAutoFit/>
          </a:bodyPr>
          <a:lstStyle/>
          <a:p>
            <a:pPr>
              <a:spcBef>
                <a:spcPct val="0"/>
              </a:spcBef>
              <a:buClrTx/>
              <a:buSzTx/>
              <a:buFontTx/>
              <a:buNone/>
            </a:pPr>
            <a:r>
              <a:rPr lang="zh-CN" altLang="en-US" sz="2400" dirty="0">
                <a:solidFill>
                  <a:schemeClr val="tx1"/>
                </a:solidFill>
                <a:latin typeface="Times New Roman" panose="02020603050405020304" pitchFamily="18" charset="0"/>
                <a:ea typeface="宋体" panose="02010600030101010101" pitchFamily="2" charset="-122"/>
              </a:rPr>
              <a:t>设</a:t>
            </a:r>
            <a:r>
              <a:rPr lang="en-US" altLang="zh-CN" sz="2400" i="1" dirty="0">
                <a:solidFill>
                  <a:schemeClr val="tx1"/>
                </a:solidFill>
                <a:latin typeface="Times New Roman" panose="02020603050405020304" pitchFamily="18" charset="0"/>
                <a:ea typeface="宋体" panose="02010600030101010101" pitchFamily="2" charset="-122"/>
              </a:rPr>
              <a:t>l</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b[</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 1≤i≤m </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的最优分段。显而易见，</a:t>
            </a:r>
            <a:r>
              <a:rPr lang="en-US" altLang="zh-CN" sz="2400" i="1" dirty="0">
                <a:solidFill>
                  <a:schemeClr val="tx1"/>
                </a:solidFill>
                <a:latin typeface="Times New Roman" panose="02020603050405020304" pitchFamily="18" charset="0"/>
                <a:ea typeface="宋体" panose="02010600030101010101" pitchFamily="2" charset="-122"/>
              </a:rPr>
              <a:t>l</a:t>
            </a:r>
            <a:r>
              <a:rPr lang="en-US" altLang="zh-CN" sz="2400" dirty="0">
                <a:solidFill>
                  <a:schemeClr val="tx1"/>
                </a:solidFill>
                <a:latin typeface="Times New Roman" panose="02020603050405020304" pitchFamily="18" charset="0"/>
                <a:ea typeface="宋体" panose="02010600030101010101" pitchFamily="2" charset="-122"/>
              </a:rPr>
              <a:t>[1]</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b[1]</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l</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的最优分段，且</a:t>
            </a:r>
            <a:r>
              <a:rPr lang="en-US" altLang="zh-CN" sz="2400" i="1" dirty="0">
                <a:solidFill>
                  <a:schemeClr val="tx1"/>
                </a:solidFill>
                <a:latin typeface="Times New Roman" panose="02020603050405020304" pitchFamily="18" charset="0"/>
                <a:ea typeface="宋体" panose="02010600030101010101" pitchFamily="2" charset="-122"/>
              </a:rPr>
              <a:t>l</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b[</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t> </a:t>
            </a:r>
            <a:r>
              <a:rPr lang="en-US" altLang="zh-CN" sz="2400" dirty="0">
                <a:solidFill>
                  <a:schemeClr val="tx1"/>
                </a:solidFill>
                <a:latin typeface="Times New Roman" panose="02020603050405020304" pitchFamily="18" charset="0"/>
              </a:rPr>
              <a:t>2≤i≤m</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l</a:t>
            </a:r>
            <a:r>
              <a:rPr lang="en-US" altLang="zh-CN" sz="2400" baseline="-25000" dirty="0">
                <a:solidFill>
                  <a:schemeClr val="tx1"/>
                </a:solidFill>
                <a:latin typeface="Times New Roman" panose="02020603050405020304" pitchFamily="18" charset="0"/>
                <a:ea typeface="宋体" panose="02010600030101010101" pitchFamily="2" charset="-122"/>
              </a:rPr>
              <a:t>[1]+1</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p</a:t>
            </a:r>
            <a:r>
              <a:rPr lang="en-US" altLang="zh-CN" sz="2400" baseline="-25000" dirty="0" err="1">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的最优分段。即图象压缩问题满足最优子结构性质。</a:t>
            </a:r>
            <a:endParaRPr lang="en-US" altLang="zh-CN"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zh-CN" altLang="en-US"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400" dirty="0">
                <a:solidFill>
                  <a:schemeClr val="tx1"/>
                </a:solidFill>
                <a:latin typeface="Times New Roman" panose="02020603050405020304" pitchFamily="18" charset="0"/>
                <a:ea typeface="宋体" panose="02010600030101010101" pitchFamily="2" charset="-122"/>
              </a:rPr>
              <a:t>设</a:t>
            </a:r>
            <a:r>
              <a:rPr lang="en-US" altLang="zh-CN" sz="2400" dirty="0">
                <a:solidFill>
                  <a:schemeClr val="tx1"/>
                </a:solidFill>
                <a:latin typeface="Times New Roman" panose="02020603050405020304" pitchFamily="18" charset="0"/>
                <a:ea typeface="宋体" panose="02010600030101010101" pitchFamily="2" charset="-122"/>
              </a:rPr>
              <a:t>s[</a:t>
            </a:r>
            <a:r>
              <a:rPr lang="en-US" altLang="zh-CN" sz="2400" dirty="0" err="1">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1≤i≤n</a:t>
            </a:r>
            <a:r>
              <a:rPr lang="zh-CN" altLang="en-US" sz="2400" dirty="0">
                <a:solidFill>
                  <a:schemeClr val="tx1"/>
                </a:solidFill>
                <a:latin typeface="Times New Roman" panose="02020603050405020304" pitchFamily="18" charset="0"/>
                <a:ea typeface="宋体" panose="02010600030101010101" pitchFamily="2" charset="-122"/>
              </a:rPr>
              <a:t>，是象素序列</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,…,p</a:t>
            </a:r>
            <a:r>
              <a:rPr lang="en-US" altLang="zh-CN" sz="2400" baseline="-25000" dirty="0">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的最优分段所需的存储位数，</a:t>
            </a:r>
            <a:r>
              <a:rPr lang="zh-CN" altLang="en-US" sz="2400" dirty="0">
                <a:solidFill>
                  <a:schemeClr val="tx1"/>
                </a:solidFill>
              </a:rPr>
              <a:t>则</a:t>
            </a:r>
            <a:r>
              <a:rPr lang="en-US" altLang="zh-CN" sz="2400" dirty="0">
                <a:solidFill>
                  <a:schemeClr val="tx1"/>
                </a:solidFill>
              </a:rPr>
              <a:t>s[</a:t>
            </a:r>
            <a:r>
              <a:rPr lang="en-US" altLang="zh-CN" sz="2400" dirty="0" err="1">
                <a:solidFill>
                  <a:schemeClr val="tx1"/>
                </a:solidFill>
              </a:rPr>
              <a:t>i</a:t>
            </a:r>
            <a:r>
              <a:rPr lang="en-US" altLang="zh-CN" sz="2400" dirty="0">
                <a:solidFill>
                  <a:schemeClr val="tx1"/>
                </a:solidFill>
              </a:rPr>
              <a:t>]</a:t>
            </a:r>
            <a:r>
              <a:rPr lang="zh-CN" altLang="en-US" sz="2400" dirty="0">
                <a:solidFill>
                  <a:schemeClr val="tx1"/>
                </a:solidFill>
              </a:rPr>
              <a:t>为前</a:t>
            </a:r>
            <a:r>
              <a:rPr lang="en-US" altLang="zh-CN" sz="2400" dirty="0" err="1">
                <a:solidFill>
                  <a:schemeClr val="tx1"/>
                </a:solidFill>
              </a:rPr>
              <a:t>i</a:t>
            </a:r>
            <a:r>
              <a:rPr lang="en-US" altLang="zh-CN" sz="2400" dirty="0">
                <a:solidFill>
                  <a:schemeClr val="tx1"/>
                </a:solidFill>
              </a:rPr>
              <a:t>-k</a:t>
            </a:r>
            <a:r>
              <a:rPr lang="zh-CN" altLang="en-US" sz="2400" dirty="0">
                <a:solidFill>
                  <a:schemeClr val="tx1"/>
                </a:solidFill>
              </a:rPr>
              <a:t>个的</a:t>
            </a:r>
            <a:r>
              <a:rPr lang="zh-CN" altLang="en-US" sz="2400">
                <a:solidFill>
                  <a:schemeClr val="tx1"/>
                </a:solidFill>
              </a:rPr>
              <a:t>存储</a:t>
            </a:r>
            <a:r>
              <a:rPr lang="zh-CN" altLang="en-US" sz="2400" smtClean="0">
                <a:solidFill>
                  <a:schemeClr val="tx1"/>
                </a:solidFill>
              </a:rPr>
              <a:t>位数（已算过，是</a:t>
            </a:r>
            <a:r>
              <a:rPr lang="en-US" altLang="zh-CN" sz="2400" smtClean="0">
                <a:solidFill>
                  <a:schemeClr val="tx1"/>
                </a:solidFill>
              </a:rPr>
              <a:t>s[i-k]</a:t>
            </a:r>
            <a:r>
              <a:rPr lang="zh-CN" altLang="en-US" sz="2400" smtClean="0">
                <a:solidFill>
                  <a:schemeClr val="tx1"/>
                </a:solidFill>
              </a:rPr>
              <a:t>）加上</a:t>
            </a:r>
            <a:r>
              <a:rPr lang="zh-CN" altLang="en-US" sz="2400" dirty="0">
                <a:solidFill>
                  <a:schemeClr val="tx1"/>
                </a:solidFill>
              </a:rPr>
              <a:t>后</a:t>
            </a:r>
            <a:r>
              <a:rPr lang="en-US" altLang="zh-CN" sz="2400" dirty="0">
                <a:solidFill>
                  <a:schemeClr val="tx1"/>
                </a:solidFill>
              </a:rPr>
              <a:t>k</a:t>
            </a:r>
            <a:r>
              <a:rPr lang="zh-CN" altLang="en-US" sz="2400" dirty="0">
                <a:solidFill>
                  <a:schemeClr val="tx1"/>
                </a:solidFill>
              </a:rPr>
              <a:t>个</a:t>
            </a:r>
            <a:r>
              <a:rPr lang="zh-CN" altLang="en-US" sz="2400">
                <a:solidFill>
                  <a:schemeClr val="tx1"/>
                </a:solidFill>
              </a:rPr>
              <a:t>的</a:t>
            </a:r>
            <a:r>
              <a:rPr lang="zh-CN" altLang="en-US" sz="2400" smtClean="0">
                <a:solidFill>
                  <a:schemeClr val="tx1"/>
                </a:solidFill>
              </a:rPr>
              <a:t>存储位数（需再计算）。</a:t>
            </a:r>
            <a:r>
              <a:rPr lang="zh-CN" altLang="en-US" sz="2400" dirty="0">
                <a:solidFill>
                  <a:schemeClr val="tx1"/>
                </a:solidFill>
                <a:latin typeface="Times New Roman" panose="02020603050405020304" pitchFamily="18" charset="0"/>
                <a:ea typeface="宋体" panose="02010600030101010101" pitchFamily="2" charset="-122"/>
              </a:rPr>
              <a:t>由最优子结构性质易知：</a:t>
            </a:r>
          </a:p>
          <a:p>
            <a:pPr>
              <a:spcBef>
                <a:spcPct val="0"/>
              </a:spcBef>
              <a:buClrTx/>
              <a:buSzTx/>
              <a:buFontTx/>
              <a:buNone/>
            </a:pPr>
            <a:endParaRPr lang="zh-CN" altLang="en-US"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endParaRPr lang="zh-CN" altLang="en-US" sz="2400" dirty="0">
              <a:solidFill>
                <a:schemeClr val="tx1"/>
              </a:solidFill>
              <a:latin typeface="Times New Roman" panose="02020603050405020304" pitchFamily="18" charset="0"/>
              <a:ea typeface="宋体" panose="02010600030101010101" pitchFamily="2" charset="-122"/>
            </a:endParaRPr>
          </a:p>
          <a:p>
            <a:pPr>
              <a:spcBef>
                <a:spcPct val="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其中                                                        为</a:t>
            </a:r>
            <a:r>
              <a:rPr lang="en-US" altLang="zh-CN" sz="2400" smtClean="0">
                <a:solidFill>
                  <a:schemeClr val="tx1"/>
                </a:solidFill>
                <a:latin typeface="Times New Roman" panose="02020603050405020304" pitchFamily="18" charset="0"/>
                <a:ea typeface="宋体" panose="02010600030101010101" pitchFamily="2" charset="-122"/>
              </a:rPr>
              <a:t>p</a:t>
            </a:r>
            <a:r>
              <a:rPr lang="en-US" altLang="zh-CN" sz="2400" baseline="-25000" smtClean="0">
                <a:solidFill>
                  <a:schemeClr val="tx1"/>
                </a:solidFill>
                <a:latin typeface="Times New Roman" panose="02020603050405020304" pitchFamily="18" charset="0"/>
                <a:ea typeface="宋体" panose="02010600030101010101" pitchFamily="2" charset="-122"/>
              </a:rPr>
              <a:t>i</a:t>
            </a:r>
            <a:r>
              <a:rPr lang="zh-CN" altLang="en-US" sz="2400">
                <a:solidFill>
                  <a:schemeClr val="tx1"/>
                </a:solidFill>
                <a:latin typeface="Times New Roman" panose="02020603050405020304" pitchFamily="18" charset="0"/>
                <a:ea typeface="宋体" panose="02010600030101010101" pitchFamily="2" charset="-122"/>
              </a:rPr>
              <a:t>到</a:t>
            </a:r>
            <a:r>
              <a:rPr lang="en-US" altLang="zh-CN" sz="2400" smtClean="0">
                <a:solidFill>
                  <a:schemeClr val="tx1"/>
                </a:solidFill>
                <a:latin typeface="Times New Roman" panose="02020603050405020304" pitchFamily="18" charset="0"/>
                <a:ea typeface="宋体" panose="02010600030101010101" pitchFamily="2" charset="-122"/>
              </a:rPr>
              <a:t>p</a:t>
            </a:r>
            <a:r>
              <a:rPr lang="en-US" altLang="zh-CN" sz="2400" baseline="-25000" smtClean="0">
                <a:solidFill>
                  <a:schemeClr val="tx1"/>
                </a:solidFill>
                <a:latin typeface="Times New Roman" panose="02020603050405020304" pitchFamily="18" charset="0"/>
                <a:ea typeface="宋体" panose="02010600030101010101" pitchFamily="2" charset="-122"/>
              </a:rPr>
              <a:t>j</a:t>
            </a:r>
            <a:r>
              <a:rPr lang="zh-CN" altLang="en-US" sz="2400" smtClean="0">
                <a:solidFill>
                  <a:schemeClr val="tx1"/>
                </a:solidFill>
                <a:latin typeface="Times New Roman" panose="02020603050405020304" pitchFamily="18" charset="0"/>
                <a:ea typeface="宋体" panose="02010600030101010101" pitchFamily="2" charset="-122"/>
              </a:rPr>
              <a:t>中，最大的值需要的比特位数。</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51205" name="Rectangle 4"/>
          <p:cNvSpPr>
            <a:spLocks noChangeArrowheads="1"/>
          </p:cNvSpPr>
          <p:nvPr/>
        </p:nvSpPr>
        <p:spPr bwMode="auto">
          <a:xfrm>
            <a:off x="0" y="3281363"/>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1206" name="Object 5"/>
          <p:cNvGraphicFramePr>
            <a:graphicFrameLocks noChangeAspect="1"/>
          </p:cNvGraphicFramePr>
          <p:nvPr/>
        </p:nvGraphicFramePr>
        <p:xfrm>
          <a:off x="899592" y="3721176"/>
          <a:ext cx="7056437" cy="652463"/>
        </p:xfrm>
        <a:graphic>
          <a:graphicData uri="http://schemas.openxmlformats.org/presentationml/2006/ole">
            <mc:AlternateContent xmlns:mc="http://schemas.openxmlformats.org/markup-compatibility/2006">
              <mc:Choice xmlns:v="urn:schemas-microsoft-com:vml" Requires="v">
                <p:oleObj spid="_x0000_s51457" name="公式" r:id="rId4" imgW="3187700" imgH="292100" progId="Equation.3">
                  <p:embed/>
                </p:oleObj>
              </mc:Choice>
              <mc:Fallback>
                <p:oleObj name="公式" r:id="rId4" imgW="3187700" imgH="2921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3721176"/>
                        <a:ext cx="7056437"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7" name="Rectangle 6"/>
          <p:cNvSpPr>
            <a:spLocks noChangeArrowheads="1"/>
          </p:cNvSpPr>
          <p:nvPr/>
        </p:nvSpPr>
        <p:spPr bwMode="auto">
          <a:xfrm>
            <a:off x="0" y="3238500"/>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1208" name="Object 7"/>
          <p:cNvGraphicFramePr>
            <a:graphicFrameLocks noChangeAspect="1"/>
          </p:cNvGraphicFramePr>
          <p:nvPr/>
        </p:nvGraphicFramePr>
        <p:xfrm>
          <a:off x="1187624" y="4221088"/>
          <a:ext cx="3860800" cy="773113"/>
        </p:xfrm>
        <a:graphic>
          <a:graphicData uri="http://schemas.openxmlformats.org/presentationml/2006/ole">
            <mc:AlternateContent xmlns:mc="http://schemas.openxmlformats.org/markup-compatibility/2006">
              <mc:Choice xmlns:v="urn:schemas-microsoft-com:vml" Requires="v">
                <p:oleObj spid="_x0000_s51458" name="公式" r:id="rId6" imgW="2019300" imgH="406400" progId="Equation.3">
                  <p:embed/>
                </p:oleObj>
              </mc:Choice>
              <mc:Fallback>
                <p:oleObj name="公式" r:id="rId6" imgW="2019300" imgH="40640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4221088"/>
                        <a:ext cx="38608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76</a:t>
            </a:fld>
            <a:endParaRPr lang="en-US" altLang="zh-CN"/>
          </a:p>
        </p:txBody>
      </p:sp>
      <p:sp>
        <p:nvSpPr>
          <p:cNvPr id="4" name="Text Box 8"/>
          <p:cNvSpPr txBox="1">
            <a:spLocks noChangeArrowheads="1"/>
          </p:cNvSpPr>
          <p:nvPr/>
        </p:nvSpPr>
        <p:spPr bwMode="auto">
          <a:xfrm>
            <a:off x="683568" y="4848715"/>
            <a:ext cx="7559675" cy="1323439"/>
          </a:xfrm>
          <a:prstGeom prst="rect">
            <a:avLst/>
          </a:prstGeom>
          <a:solidFill>
            <a:schemeClr val="bg1"/>
          </a:solidFill>
          <a:ln w="50800">
            <a:solidFill>
              <a:srgbClr val="FF6600"/>
            </a:solidFill>
            <a:miter lim="800000"/>
          </a:ln>
        </p:spPr>
        <p:txBody>
          <a:bodyPr>
            <a:spAutoFit/>
          </a:bodyPr>
          <a:lstStyle/>
          <a:p>
            <a:pPr>
              <a:spcBef>
                <a:spcPct val="0"/>
              </a:spcBef>
              <a:buClrTx/>
              <a:buSzTx/>
              <a:buFontTx/>
              <a:buNone/>
            </a:pPr>
            <a:r>
              <a:rPr lang="zh-CN" altLang="en-US" sz="2000" b="1" dirty="0">
                <a:solidFill>
                  <a:schemeClr val="tx1"/>
                </a:solidFill>
                <a:latin typeface="Times New Roman" panose="02020603050405020304" pitchFamily="18" charset="0"/>
                <a:ea typeface="黑体" panose="02010609060101010101" pitchFamily="2" charset="-122"/>
              </a:rPr>
              <a:t>算法复杂度分析：</a:t>
            </a:r>
          </a:p>
          <a:p>
            <a:pPr>
              <a:spcBef>
                <a:spcPct val="0"/>
              </a:spcBef>
              <a:buClrTx/>
              <a:buSzTx/>
              <a:buFontTx/>
              <a:buNone/>
            </a:pPr>
            <a:r>
              <a:rPr lang="zh-CN" altLang="en-US" sz="2000" dirty="0">
                <a:solidFill>
                  <a:schemeClr val="tx1"/>
                </a:solidFill>
                <a:latin typeface="Times New Roman" panose="02020603050405020304" pitchFamily="18" charset="0"/>
              </a:rPr>
              <a:t>由于算法</a:t>
            </a:r>
            <a:r>
              <a:rPr lang="en-US" altLang="zh-CN" sz="2000" b="1" dirty="0">
                <a:solidFill>
                  <a:schemeClr val="tx1"/>
                </a:solidFill>
                <a:latin typeface="Times New Roman" panose="02020603050405020304" pitchFamily="18" charset="0"/>
              </a:rPr>
              <a:t>compress</a:t>
            </a:r>
            <a:r>
              <a:rPr lang="zh-CN" altLang="en-US" sz="2000" dirty="0">
                <a:solidFill>
                  <a:schemeClr val="tx1"/>
                </a:solidFill>
                <a:latin typeface="Times New Roman" panose="02020603050405020304" pitchFamily="18" charset="0"/>
              </a:rPr>
              <a:t>中对</a:t>
            </a:r>
            <a:r>
              <a:rPr lang="en-US" altLang="zh-CN" sz="2000" dirty="0">
                <a:solidFill>
                  <a:schemeClr val="tx1"/>
                </a:solidFill>
                <a:latin typeface="Times New Roman" panose="02020603050405020304" pitchFamily="18" charset="0"/>
              </a:rPr>
              <a:t>k</a:t>
            </a:r>
            <a:r>
              <a:rPr lang="zh-CN" altLang="en-US" sz="2000" dirty="0">
                <a:solidFill>
                  <a:schemeClr val="tx1"/>
                </a:solidFill>
                <a:latin typeface="Times New Roman" panose="02020603050405020304" pitchFamily="18" charset="0"/>
              </a:rPr>
              <a:t>的循环次数</a:t>
            </a:r>
            <a:r>
              <a:rPr lang="zh-CN" altLang="en-US" sz="2000">
                <a:solidFill>
                  <a:schemeClr val="tx1"/>
                </a:solidFill>
                <a:latin typeface="Times New Roman" panose="02020603050405020304" pitchFamily="18" charset="0"/>
              </a:rPr>
              <a:t>不</a:t>
            </a:r>
            <a:r>
              <a:rPr lang="zh-CN" altLang="en-US" sz="2000" smtClean="0">
                <a:solidFill>
                  <a:schemeClr val="tx1"/>
                </a:solidFill>
                <a:latin typeface="Times New Roman" panose="02020603050405020304" pitchFamily="18" charset="0"/>
              </a:rPr>
              <a:t>超过</a:t>
            </a:r>
            <a:r>
              <a:rPr lang="en-US" altLang="zh-CN" sz="2000" smtClean="0">
                <a:solidFill>
                  <a:schemeClr val="tx1"/>
                </a:solidFill>
                <a:latin typeface="Times New Roman" panose="02020603050405020304" pitchFamily="18" charset="0"/>
              </a:rPr>
              <a:t>256</a:t>
            </a:r>
            <a:r>
              <a:rPr lang="zh-CN" altLang="en-US" sz="2000" dirty="0">
                <a:solidFill>
                  <a:schemeClr val="tx1"/>
                </a:solidFill>
                <a:latin typeface="Times New Roman" panose="02020603050405020304" pitchFamily="18" charset="0"/>
              </a:rPr>
              <a:t>，故对每一个确定的</a:t>
            </a:r>
            <a:r>
              <a:rPr lang="en-US" altLang="zh-CN" sz="2000" dirty="0" err="1">
                <a:solidFill>
                  <a:schemeClr val="tx1"/>
                </a:solidFill>
                <a:latin typeface="Times New Roman" panose="02020603050405020304" pitchFamily="18" charset="0"/>
              </a:rPr>
              <a:t>i</a:t>
            </a:r>
            <a:r>
              <a:rPr lang="zh-CN" altLang="en-US" sz="2000" dirty="0">
                <a:solidFill>
                  <a:schemeClr val="tx1"/>
                </a:solidFill>
                <a:latin typeface="Times New Roman" panose="02020603050405020304" pitchFamily="18" charset="0"/>
              </a:rPr>
              <a:t>，可在时间</a:t>
            </a:r>
            <a:r>
              <a:rPr lang="en-US" altLang="zh-CN" sz="2000" dirty="0">
                <a:solidFill>
                  <a:schemeClr val="tx1"/>
                </a:solidFill>
                <a:latin typeface="Times New Roman" panose="02020603050405020304" pitchFamily="18" charset="0"/>
              </a:rPr>
              <a:t>O(1)</a:t>
            </a:r>
            <a:r>
              <a:rPr lang="zh-CN" altLang="en-US" sz="2000" dirty="0">
                <a:solidFill>
                  <a:schemeClr val="tx1"/>
                </a:solidFill>
                <a:latin typeface="Times New Roman" panose="02020603050405020304" pitchFamily="18" charset="0"/>
              </a:rPr>
              <a:t>内完成的计算。因此整个算法所需的计算时间为</a:t>
            </a:r>
            <a:r>
              <a:rPr lang="en-US" altLang="zh-CN" sz="2000" dirty="0">
                <a:solidFill>
                  <a:schemeClr val="tx1"/>
                </a:solidFill>
                <a:latin typeface="Times New Roman" panose="02020603050405020304" pitchFamily="18" charset="0"/>
              </a:rPr>
              <a:t>O(n)</a:t>
            </a:r>
            <a:r>
              <a:rPr lang="zh-CN" altLang="en-US"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25317" y="762818"/>
            <a:ext cx="7575076" cy="4067175"/>
          </a:xfrm>
          <a:prstGeom prst="rect">
            <a:avLst/>
          </a:prstGeom>
        </p:spPr>
      </p:pic>
      <p:sp>
        <p:nvSpPr>
          <p:cNvPr id="5" name="文本框 4"/>
          <p:cNvSpPr txBox="1"/>
          <p:nvPr/>
        </p:nvSpPr>
        <p:spPr>
          <a:xfrm>
            <a:off x="492728" y="208820"/>
            <a:ext cx="7127272" cy="553998"/>
          </a:xfrm>
          <a:prstGeom prst="rect">
            <a:avLst/>
          </a:prstGeom>
          <a:noFill/>
        </p:spPr>
        <p:txBody>
          <a:bodyPr wrap="none" rtlCol="0">
            <a:spAutoFit/>
          </a:bodyPr>
          <a:lstStyle/>
          <a:p>
            <a:pPr>
              <a:buNone/>
            </a:pPr>
            <a:r>
              <a:rPr lang="zh-CN" altLang="en-US" smtClean="0"/>
              <a:t>例：</a:t>
            </a:r>
            <a:r>
              <a:rPr lang="en-US" altLang="zh-CN" smtClean="0"/>
              <a:t>6</a:t>
            </a:r>
            <a:r>
              <a:rPr lang="zh-CN" altLang="en-US" smtClean="0"/>
              <a:t>个像素，值分别为</a:t>
            </a:r>
            <a:r>
              <a:rPr lang="en-US" altLang="zh-CN" smtClean="0"/>
              <a:t>10,12,15,255,1,2</a:t>
            </a:r>
            <a:endParaRPr lang="zh-CN" altLang="en-US"/>
          </a:p>
        </p:txBody>
      </p:sp>
      <p:sp>
        <p:nvSpPr>
          <p:cNvPr id="6" name="文本框 5"/>
          <p:cNvSpPr txBox="1"/>
          <p:nvPr/>
        </p:nvSpPr>
        <p:spPr>
          <a:xfrm>
            <a:off x="6084168" y="654459"/>
            <a:ext cx="947695" cy="369332"/>
          </a:xfrm>
          <a:prstGeom prst="rect">
            <a:avLst/>
          </a:prstGeom>
          <a:noFill/>
        </p:spPr>
        <p:txBody>
          <a:bodyPr wrap="none" rtlCol="0">
            <a:spAutoFit/>
          </a:bodyPr>
          <a:lstStyle/>
          <a:p>
            <a:pPr>
              <a:buNone/>
            </a:pPr>
            <a:r>
              <a:rPr lang="en-US" altLang="zh-CN" sz="1800" smtClean="0"/>
              <a:t>s[1]=15</a:t>
            </a:r>
            <a:endParaRPr lang="zh-CN" altLang="en-US" sz="1800"/>
          </a:p>
        </p:txBody>
      </p:sp>
      <p:sp>
        <p:nvSpPr>
          <p:cNvPr id="7" name="文本框 6"/>
          <p:cNvSpPr txBox="1"/>
          <p:nvPr/>
        </p:nvSpPr>
        <p:spPr>
          <a:xfrm>
            <a:off x="6057036" y="1655037"/>
            <a:ext cx="947695" cy="369332"/>
          </a:xfrm>
          <a:prstGeom prst="rect">
            <a:avLst/>
          </a:prstGeom>
          <a:noFill/>
        </p:spPr>
        <p:txBody>
          <a:bodyPr wrap="none" rtlCol="0">
            <a:spAutoFit/>
          </a:bodyPr>
          <a:lstStyle/>
          <a:p>
            <a:pPr>
              <a:buNone/>
            </a:pPr>
            <a:r>
              <a:rPr lang="en-US" altLang="zh-CN" sz="1800" smtClean="0"/>
              <a:t>s[2]=19</a:t>
            </a:r>
            <a:endParaRPr lang="zh-CN" altLang="en-US" sz="1800"/>
          </a:p>
        </p:txBody>
      </p:sp>
      <p:sp>
        <p:nvSpPr>
          <p:cNvPr id="8" name="文本框 7"/>
          <p:cNvSpPr txBox="1"/>
          <p:nvPr/>
        </p:nvSpPr>
        <p:spPr>
          <a:xfrm>
            <a:off x="6057036" y="2655615"/>
            <a:ext cx="947695" cy="369332"/>
          </a:xfrm>
          <a:prstGeom prst="rect">
            <a:avLst/>
          </a:prstGeom>
          <a:noFill/>
        </p:spPr>
        <p:txBody>
          <a:bodyPr wrap="none" rtlCol="0">
            <a:spAutoFit/>
          </a:bodyPr>
          <a:lstStyle/>
          <a:p>
            <a:pPr>
              <a:buNone/>
            </a:pPr>
            <a:r>
              <a:rPr lang="en-US" altLang="zh-CN" sz="1800" smtClean="0"/>
              <a:t>s[3]=23</a:t>
            </a:r>
            <a:endParaRPr lang="zh-CN" altLang="en-US" sz="1800"/>
          </a:p>
        </p:txBody>
      </p:sp>
      <p:sp>
        <p:nvSpPr>
          <p:cNvPr id="10" name="文本框 9"/>
          <p:cNvSpPr txBox="1"/>
          <p:nvPr/>
        </p:nvSpPr>
        <p:spPr>
          <a:xfrm>
            <a:off x="6095798" y="3677149"/>
            <a:ext cx="1845377" cy="369332"/>
          </a:xfrm>
          <a:prstGeom prst="rect">
            <a:avLst/>
          </a:prstGeom>
          <a:noFill/>
        </p:spPr>
        <p:txBody>
          <a:bodyPr wrap="none" rtlCol="0">
            <a:spAutoFit/>
          </a:bodyPr>
          <a:lstStyle/>
          <a:p>
            <a:pPr>
              <a:buNone/>
            </a:pPr>
            <a:r>
              <a:rPr lang="en-US" altLang="zh-CN" sz="1800" smtClean="0"/>
              <a:t>s[4]=s[3]+19=42</a:t>
            </a:r>
            <a:endParaRPr lang="zh-CN" altLang="en-US" sz="1800"/>
          </a:p>
        </p:txBody>
      </p:sp>
      <p:pic>
        <p:nvPicPr>
          <p:cNvPr id="9" name="图片 8"/>
          <p:cNvPicPr>
            <a:picLocks noChangeAspect="1"/>
          </p:cNvPicPr>
          <p:nvPr/>
        </p:nvPicPr>
        <p:blipFill>
          <a:blip r:embed="rId4"/>
          <a:stretch>
            <a:fillRect/>
          </a:stretch>
        </p:blipFill>
        <p:spPr>
          <a:xfrm>
            <a:off x="1036255" y="6280471"/>
            <a:ext cx="6553200" cy="4918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5835"/>
            <a:ext cx="8362950" cy="1015663"/>
          </a:xfrm>
          <a:prstGeom prst="rect">
            <a:avLst/>
          </a:prstGeom>
        </p:spPr>
        <p:txBody>
          <a:bodyPr wrap="square">
            <a:spAutoFit/>
          </a:bodyPr>
          <a:lstStyle/>
          <a:p>
            <a:pPr lvl="2">
              <a:buNone/>
            </a:pPr>
            <a:r>
              <a:rPr lang="zh-CN" altLang="en-US" dirty="0">
                <a:hlinkClick r:id="rId3"/>
              </a:rPr>
              <a:t>https://www.ielm.ust.hk/dfaculty/ajay/courses/ieem513/GT/johnson.html</a:t>
            </a:r>
            <a:endParaRPr lang="zh-CN" altLang="en-US" dirty="0"/>
          </a:p>
        </p:txBody>
      </p:sp>
      <p:sp>
        <p:nvSpPr>
          <p:cNvPr id="5" name="灯片编号占位符 3"/>
          <p:cNvSpPr>
            <a:spLocks noGrp="1"/>
          </p:cNvSpPr>
          <p:nvPr>
            <p:ph type="sldNum" sz="quarter" idx="12"/>
          </p:nvPr>
        </p:nvSpPr>
        <p:spPr/>
        <p:txBody>
          <a:bodyPr/>
          <a:lstStyle/>
          <a:p>
            <a:pPr>
              <a:defRPr/>
            </a:pPr>
            <a:fld id="{5BCBC9C3-80DA-4FC8-8CA1-4350B9490C94}" type="slidenum">
              <a:rPr lang="en-US" altLang="zh-CN"/>
              <a:t>77</a:t>
            </a:fld>
            <a:endParaRPr lang="en-US" altLang="zh-CN"/>
          </a:p>
        </p:txBody>
      </p:sp>
      <p:sp>
        <p:nvSpPr>
          <p:cNvPr id="315394" name="Rectangle 2"/>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None/>
              <a:defRPr/>
            </a:pPr>
            <a:r>
              <a:rPr lang="en-US" altLang="zh-CN"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3.9 </a:t>
            </a:r>
            <a:r>
              <a:rPr lang="zh-CN" altLang="en-US"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流水作业调度</a:t>
            </a:r>
            <a:r>
              <a:rPr lang="en-US" altLang="zh-CN" sz="2400" dirty="0">
                <a:solidFill>
                  <a:srgbClr val="FF0000"/>
                </a:solidFill>
                <a:effectLst>
                  <a:outerShdw blurRad="38100" dist="38100" dir="2700000" algn="tl">
                    <a:srgbClr val="C0C0C0"/>
                  </a:outerShdw>
                </a:effectLst>
                <a:latin typeface="Garamond" panose="02020404030301010803" pitchFamily="18" charset="0"/>
                <a:ea typeface="黑体" panose="02010609060101010101" pitchFamily="2" charset="-122"/>
              </a:rPr>
              <a:t>(</a:t>
            </a:r>
            <a:r>
              <a:rPr lang="zh-CN" altLang="en-US" sz="2400" dirty="0">
                <a:solidFill>
                  <a:srgbClr val="FF0000"/>
                </a:solidFill>
                <a:effectLst>
                  <a:outerShdw blurRad="38100" dist="38100" dir="2700000" algn="tl">
                    <a:srgbClr val="C0C0C0"/>
                  </a:outerShdw>
                </a:effectLst>
                <a:latin typeface="Garamond" panose="02020404030301010803" pitchFamily="18" charset="0"/>
                <a:ea typeface="黑体" panose="02010609060101010101" pitchFamily="2" charset="-122"/>
              </a:rPr>
              <a:t>课堂不讲</a:t>
            </a:r>
            <a:r>
              <a:rPr lang="en-US" altLang="zh-CN" sz="2400" dirty="0" smtClean="0">
                <a:solidFill>
                  <a:srgbClr val="FF0000"/>
                </a:solidFill>
                <a:effectLst>
                  <a:outerShdw blurRad="38100" dist="38100" dir="2700000" algn="tl">
                    <a:srgbClr val="C0C0C0"/>
                  </a:outerShdw>
                </a:effectLst>
                <a:latin typeface="Garamond" panose="02020404030301010803" pitchFamily="18" charset="0"/>
                <a:ea typeface="黑体" panose="02010609060101010101" pitchFamily="2" charset="-122"/>
              </a:rPr>
              <a:t>)</a:t>
            </a:r>
            <a:endParaRPr lang="ja-JP" altLang="en-US" sz="2400" dirty="0">
              <a:solidFill>
                <a:srgbClr val="FF0000"/>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9396" name="Text Box 3"/>
          <p:cNvSpPr txBox="1">
            <a:spLocks noChangeArrowheads="1"/>
          </p:cNvSpPr>
          <p:nvPr/>
        </p:nvSpPr>
        <p:spPr bwMode="auto">
          <a:xfrm>
            <a:off x="323850" y="908050"/>
            <a:ext cx="8569325" cy="2308225"/>
          </a:xfrm>
          <a:prstGeom prst="rect">
            <a:avLst/>
          </a:prstGeom>
          <a:noFill/>
          <a:ln w="6350" algn="ctr">
            <a:noFill/>
            <a:miter lim="800000"/>
          </a:ln>
        </p:spPr>
        <p:txBody>
          <a:bodyPr>
            <a:spAutoFit/>
          </a:bodyPr>
          <a:lstStyle/>
          <a:p>
            <a:pPr>
              <a:spcBef>
                <a:spcPct val="0"/>
              </a:spcBef>
              <a:buClrTx/>
              <a:buSzTx/>
              <a:buFontTx/>
              <a:buNone/>
              <a:defRPr/>
            </a:pP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个作业</a:t>
            </a:r>
            <a:r>
              <a:rPr lang="en-US" altLang="zh-CN" sz="24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要在由</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台机器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和</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组成的流水线上完成加工。每个作业加工的顺序都是先在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上加工，然后在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上加工。</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和</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加工作业</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所需的时间分别为</a:t>
            </a:r>
            <a:r>
              <a:rPr lang="en-US" altLang="zh-CN" sz="2400" dirty="0" err="1">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和</a:t>
            </a:r>
            <a:r>
              <a:rPr lang="en-US" altLang="zh-CN" sz="2400" dirty="0">
                <a:solidFill>
                  <a:schemeClr val="tx1"/>
                </a:solidFill>
                <a:latin typeface="Times New Roman" panose="02020603050405020304" pitchFamily="18" charset="0"/>
                <a:ea typeface="+mn-ea"/>
                <a:cs typeface="Times New Roman" panose="02020603050405020304" pitchFamily="18" charset="0"/>
              </a:rPr>
              <a:t>b</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流水作业调度问题要求确定这</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个作业的最优加工顺序，使得从第一个作业在机器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上开始加工，到最后一个作业在机器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上加工完成所需的时间最少。</a:t>
            </a:r>
          </a:p>
        </p:txBody>
      </p:sp>
      <p:sp>
        <p:nvSpPr>
          <p:cNvPr id="315396" name="Text Box 4"/>
          <p:cNvSpPr txBox="1">
            <a:spLocks noChangeArrowheads="1"/>
          </p:cNvSpPr>
          <p:nvPr/>
        </p:nvSpPr>
        <p:spPr bwMode="auto">
          <a:xfrm>
            <a:off x="432593" y="3140968"/>
            <a:ext cx="8351837" cy="3429000"/>
          </a:xfrm>
          <a:prstGeom prst="rect">
            <a:avLst/>
          </a:prstGeom>
          <a:solidFill>
            <a:schemeClr val="bg1"/>
          </a:solidFill>
          <a:ln w="50800">
            <a:solidFill>
              <a:srgbClr val="FF6600"/>
            </a:solidFill>
            <a:miter lim="800000"/>
          </a:ln>
        </p:spPr>
        <p:txBody>
          <a:bodyPr>
            <a:spAutoFit/>
          </a:bodyPr>
          <a:lstStyle/>
          <a:p>
            <a:pPr>
              <a:spcBef>
                <a:spcPct val="0"/>
              </a:spcBef>
              <a:buClrTx/>
              <a:buSzTx/>
              <a:buFontTx/>
              <a:buNone/>
              <a:defRPr/>
            </a:pPr>
            <a:r>
              <a:rPr lang="zh-CN" altLang="en-US" sz="2400" b="1" dirty="0">
                <a:solidFill>
                  <a:schemeClr val="tx1"/>
                </a:solidFill>
                <a:latin typeface="Times New Roman" panose="02020603050405020304" pitchFamily="18" charset="0"/>
                <a:ea typeface="+mn-ea"/>
                <a:cs typeface="Times New Roman" panose="02020603050405020304" pitchFamily="18" charset="0"/>
              </a:rPr>
              <a:t>分析：</a:t>
            </a:r>
          </a:p>
          <a:p>
            <a:pPr>
              <a:spcBef>
                <a:spcPct val="0"/>
              </a:spcBef>
              <a:buClrTx/>
              <a:buSzTx/>
              <a:buFontTx/>
              <a:buChar char="•"/>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直观上，</a:t>
            </a:r>
            <a:r>
              <a:rPr lang="zh-CN" altLang="en-US" sz="2400" b="1" dirty="0">
                <a:solidFill>
                  <a:schemeClr val="tx1"/>
                </a:solidFill>
                <a:latin typeface="Times New Roman" panose="02020603050405020304" pitchFamily="18" charset="0"/>
                <a:ea typeface="+mn-ea"/>
                <a:cs typeface="Times New Roman" panose="02020603050405020304" pitchFamily="18" charset="0"/>
              </a:rPr>
              <a:t>一个最优调度应使机器</a:t>
            </a:r>
            <a:r>
              <a:rPr lang="en-US" altLang="zh-CN" sz="2400" b="1" dirty="0">
                <a:solidFill>
                  <a:schemeClr val="tx1"/>
                </a:solidFill>
                <a:latin typeface="Times New Roman" panose="02020603050405020304" pitchFamily="18" charset="0"/>
                <a:ea typeface="+mn-ea"/>
                <a:cs typeface="Times New Roman" panose="02020603050405020304" pitchFamily="18" charset="0"/>
              </a:rPr>
              <a:t>M</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1</a:t>
            </a:r>
            <a:r>
              <a:rPr lang="zh-CN" altLang="en-US" sz="2400" b="1" dirty="0">
                <a:solidFill>
                  <a:schemeClr val="tx1"/>
                </a:solidFill>
                <a:latin typeface="Times New Roman" panose="02020603050405020304" pitchFamily="18" charset="0"/>
                <a:ea typeface="+mn-ea"/>
                <a:cs typeface="Times New Roman" panose="02020603050405020304" pitchFamily="18" charset="0"/>
              </a:rPr>
              <a:t>没有空闲时间，且机器</a:t>
            </a:r>
            <a:r>
              <a:rPr lang="en-US" altLang="zh-CN" sz="2400" b="1" dirty="0">
                <a:solidFill>
                  <a:schemeClr val="tx1"/>
                </a:solidFill>
                <a:latin typeface="Times New Roman" panose="02020603050405020304" pitchFamily="18" charset="0"/>
                <a:ea typeface="+mn-ea"/>
                <a:cs typeface="Times New Roman" panose="02020603050405020304" pitchFamily="18" charset="0"/>
              </a:rPr>
              <a:t>M</a:t>
            </a:r>
            <a:r>
              <a:rPr lang="en-US" altLang="zh-CN" sz="2400" b="1"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b="1" dirty="0">
                <a:solidFill>
                  <a:schemeClr val="tx1"/>
                </a:solidFill>
                <a:latin typeface="Times New Roman" panose="02020603050405020304" pitchFamily="18" charset="0"/>
                <a:ea typeface="+mn-ea"/>
                <a:cs typeface="Times New Roman" panose="02020603050405020304" pitchFamily="18" charset="0"/>
              </a:rPr>
              <a:t>的空闲时间最少</a:t>
            </a:r>
            <a:r>
              <a:rPr lang="zh-CN" altLang="en-US" sz="2400" dirty="0">
                <a:solidFill>
                  <a:schemeClr val="tx1"/>
                </a:solidFill>
                <a:latin typeface="Times New Roman" panose="02020603050405020304" pitchFamily="18" charset="0"/>
                <a:ea typeface="+mn-ea"/>
                <a:cs typeface="Times New Roman" panose="02020603050405020304" pitchFamily="18" charset="0"/>
              </a:rPr>
              <a:t>。在一般情况下，机器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上会有机器空闲和作业积压</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种情况。</a:t>
            </a:r>
          </a:p>
          <a:p>
            <a:pPr>
              <a:spcBef>
                <a:spcPct val="0"/>
              </a:spcBef>
              <a:buClrTx/>
              <a:buSzTx/>
              <a:buFontTx/>
              <a:buChar char="•"/>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设全部作业的集合为</a:t>
            </a:r>
            <a:r>
              <a:rPr lang="en-US" altLang="zh-CN" sz="2400" dirty="0">
                <a:solidFill>
                  <a:schemeClr val="tx1"/>
                </a:solidFill>
                <a:latin typeface="Times New Roman" panose="02020603050405020304" pitchFamily="18" charset="0"/>
                <a:ea typeface="+mn-ea"/>
                <a:cs typeface="Times New Roman" panose="02020603050405020304" pitchFamily="18" charset="0"/>
              </a:rPr>
              <a:t>N={1</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en-US" altLang="zh-CN"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是</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的作业子集。在一般情况下，机器</a:t>
            </a:r>
            <a:r>
              <a:rPr lang="en-US" altLang="zh-CN" sz="2400" dirty="0">
                <a:solidFill>
                  <a:schemeClr val="tx1"/>
                </a:solidFill>
                <a:latin typeface="Times New Roman" panose="02020603050405020304" pitchFamily="18" charset="0"/>
                <a:ea typeface="+mn-ea"/>
                <a:cs typeface="Times New Roman" panose="02020603050405020304" pitchFamily="18" charset="0"/>
              </a:rPr>
              <a:t>M1</a:t>
            </a:r>
            <a:r>
              <a:rPr lang="zh-CN" altLang="en-US" sz="2400" dirty="0">
                <a:solidFill>
                  <a:schemeClr val="tx1"/>
                </a:solidFill>
                <a:latin typeface="Times New Roman" panose="02020603050405020304" pitchFamily="18" charset="0"/>
                <a:ea typeface="+mn-ea"/>
                <a:cs typeface="Times New Roman" panose="02020603050405020304" pitchFamily="18" charset="0"/>
              </a:rPr>
              <a:t>开始加工</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zh-CN" altLang="en-US" sz="2400" dirty="0">
                <a:solidFill>
                  <a:schemeClr val="tx1"/>
                </a:solidFill>
                <a:latin typeface="Times New Roman" panose="02020603050405020304" pitchFamily="18" charset="0"/>
                <a:ea typeface="+mn-ea"/>
                <a:cs typeface="Times New Roman" panose="02020603050405020304" pitchFamily="18" charset="0"/>
              </a:rPr>
              <a:t>中作业时，机器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还在加工其它作业，要等时间</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zh-CN" altLang="en-US" sz="2400" dirty="0">
                <a:solidFill>
                  <a:schemeClr val="tx1"/>
                </a:solidFill>
                <a:latin typeface="Times New Roman" panose="02020603050405020304" pitchFamily="18" charset="0"/>
                <a:ea typeface="+mn-ea"/>
                <a:cs typeface="Times New Roman" panose="02020603050405020304" pitchFamily="18" charset="0"/>
              </a:rPr>
              <a:t>后才可利用。将这种情况下完成</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zh-CN" altLang="en-US" sz="2400" dirty="0">
                <a:solidFill>
                  <a:schemeClr val="tx1"/>
                </a:solidFill>
                <a:latin typeface="Times New Roman" panose="02020603050405020304" pitchFamily="18" charset="0"/>
                <a:ea typeface="+mn-ea"/>
                <a:cs typeface="Times New Roman" panose="02020603050405020304" pitchFamily="18" charset="0"/>
              </a:rPr>
              <a:t>中作业所需的最短时间记为</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S,t</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。流水作业调度问题的最优值为</a:t>
            </a:r>
            <a:r>
              <a:rPr lang="en-US" altLang="zh-CN" sz="2400" dirty="0">
                <a:solidFill>
                  <a:schemeClr val="tx1"/>
                </a:solidFill>
                <a:latin typeface="Times New Roman" panose="02020603050405020304" pitchFamily="18" charset="0"/>
                <a:ea typeface="+mn-ea"/>
                <a:cs typeface="Times New Roman" panose="02020603050405020304" pitchFamily="18" charset="0"/>
              </a:rPr>
              <a:t>T(N,0)</a:t>
            </a:r>
            <a:r>
              <a:rPr lang="zh-CN" altLang="en-US" sz="2400" dirty="0">
                <a:solidFill>
                  <a:schemeClr val="tx1"/>
                </a:solidFill>
                <a:latin typeface="Times New Roman" panose="02020603050405020304" pitchFamily="18" charset="0"/>
                <a:ea typeface="+mn-ea"/>
                <a:cs typeface="Times New Roman" panose="02020603050405020304" pitchFamily="18" charset="0"/>
              </a:rPr>
              <a:t>。</a:t>
            </a: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linds(horizontal)">
                                      <p:cBhvr>
                                        <p:cTn id="7"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6C0C1472-E3EC-4E6B-BD32-9687B2887130}" type="slidenum">
              <a:rPr lang="en-US" altLang="zh-CN"/>
              <a:t>78</a:t>
            </a:fld>
            <a:endParaRPr lang="en-US" altLang="zh-CN"/>
          </a:p>
        </p:txBody>
      </p:sp>
      <p:sp>
        <p:nvSpPr>
          <p:cNvPr id="316418" name="Rectangle 2"/>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zh-CN"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流水作业调度</a:t>
            </a:r>
            <a:endParaRPr lang="ja-JP"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21510" name="Text Box 3"/>
          <p:cNvSpPr txBox="1">
            <a:spLocks noChangeArrowheads="1"/>
          </p:cNvSpPr>
          <p:nvPr/>
        </p:nvSpPr>
        <p:spPr bwMode="auto">
          <a:xfrm>
            <a:off x="357188" y="928688"/>
            <a:ext cx="8661400" cy="1570037"/>
          </a:xfrm>
          <a:prstGeom prst="rect">
            <a:avLst/>
          </a:prstGeom>
          <a:noFill/>
          <a:ln w="6350" algn="ctr">
            <a:noFill/>
            <a:miter lim="800000"/>
          </a:ln>
        </p:spPr>
        <p:txBody>
          <a:bodyPr>
            <a:spAutoFit/>
          </a:bodyPr>
          <a:lstStyle/>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设</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是所给</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个流水作业的一个最优调度，它所需的加工时间为 </a:t>
            </a:r>
            <a:r>
              <a:rPr lang="en-US" altLang="zh-CN" sz="2400" dirty="0">
                <a:solidFill>
                  <a:schemeClr val="tx1"/>
                </a:solidFill>
                <a:latin typeface="Times New Roman" panose="02020603050405020304" pitchFamily="18" charset="0"/>
                <a:ea typeface="+mn-ea"/>
                <a:cs typeface="Times New Roman" panose="02020603050405020304" pitchFamily="18" charset="0"/>
              </a:rPr>
              <a:t>a</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+T’</a:t>
            </a:r>
            <a:r>
              <a:rPr lang="zh-CN" altLang="en-US" sz="2400" dirty="0">
                <a:solidFill>
                  <a:schemeClr val="tx1"/>
                </a:solidFill>
                <a:latin typeface="Times New Roman" panose="02020603050405020304" pitchFamily="18" charset="0"/>
                <a:ea typeface="+mn-ea"/>
                <a:cs typeface="Times New Roman" panose="02020603050405020304" pitchFamily="18" charset="0"/>
              </a:rPr>
              <a:t>。其中</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zh-CN" altLang="en-US" sz="2400" dirty="0">
                <a:solidFill>
                  <a:schemeClr val="tx1"/>
                </a:solidFill>
                <a:latin typeface="Times New Roman" panose="02020603050405020304" pitchFamily="18" charset="0"/>
                <a:ea typeface="+mn-ea"/>
                <a:cs typeface="Times New Roman" panose="02020603050405020304" pitchFamily="18" charset="0"/>
              </a:rPr>
              <a:t>是在机器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的等待时间为</a:t>
            </a:r>
            <a:r>
              <a:rPr lang="en-US" altLang="zh-CN" sz="2400" dirty="0">
                <a:solidFill>
                  <a:schemeClr val="tx1"/>
                </a:solidFill>
                <a:latin typeface="Times New Roman" panose="02020603050405020304" pitchFamily="18" charset="0"/>
                <a:ea typeface="+mn-ea"/>
                <a:cs typeface="Times New Roman" panose="02020603050405020304" pitchFamily="18" charset="0"/>
              </a:rPr>
              <a:t>b</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时，安排作业</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所需的时间。</a:t>
            </a: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记</a:t>
            </a:r>
            <a:r>
              <a:rPr lang="en-US" altLang="zh-CN" sz="2400" dirty="0">
                <a:solidFill>
                  <a:schemeClr val="tx1"/>
                </a:solidFill>
                <a:latin typeface="Times New Roman" panose="02020603050405020304" pitchFamily="18" charset="0"/>
                <a:ea typeface="+mn-ea"/>
                <a:cs typeface="Times New Roman" panose="02020603050405020304" pitchFamily="18" charset="0"/>
              </a:rPr>
              <a:t>S=N-{</a:t>
            </a:r>
            <a:r>
              <a:rPr lang="en-US" altLang="zh-CN"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，则有</a:t>
            </a:r>
            <a:r>
              <a:rPr lang="en-US" altLang="zh-CN" sz="2400" dirty="0">
                <a:solidFill>
                  <a:schemeClr val="tx1"/>
                </a:solidFill>
                <a:latin typeface="Times New Roman" panose="02020603050405020304" pitchFamily="18" charset="0"/>
                <a:ea typeface="+mn-ea"/>
                <a:cs typeface="Times New Roman" panose="02020603050405020304" pitchFamily="18" charset="0"/>
              </a:rPr>
              <a:t>T’=T(</a:t>
            </a:r>
            <a:r>
              <a:rPr lang="en-US" altLang="zh-CN" sz="2400" dirty="0" err="1">
                <a:solidFill>
                  <a:schemeClr val="tx1"/>
                </a:solidFill>
                <a:latin typeface="Times New Roman" panose="02020603050405020304" pitchFamily="18" charset="0"/>
                <a:ea typeface="+mn-ea"/>
                <a:cs typeface="Times New Roman" panose="02020603050405020304" pitchFamily="18" charset="0"/>
              </a:rPr>
              <a:t>S,b</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a:t>
            </a:r>
          </a:p>
        </p:txBody>
      </p:sp>
      <p:sp>
        <p:nvSpPr>
          <p:cNvPr id="21511" name="Text Box 4"/>
          <p:cNvSpPr txBox="1">
            <a:spLocks noChangeArrowheads="1"/>
          </p:cNvSpPr>
          <p:nvPr/>
        </p:nvSpPr>
        <p:spPr bwMode="auto">
          <a:xfrm>
            <a:off x="430213" y="2513013"/>
            <a:ext cx="8351837" cy="2308225"/>
          </a:xfrm>
          <a:prstGeom prst="rect">
            <a:avLst/>
          </a:prstGeom>
          <a:solidFill>
            <a:schemeClr val="bg1"/>
          </a:solidFill>
          <a:ln w="50800">
            <a:solidFill>
              <a:srgbClr val="FF6600"/>
            </a:solidFill>
            <a:miter lim="800000"/>
          </a:ln>
        </p:spPr>
        <p:txBody>
          <a:bodyPr>
            <a:spAutoFit/>
          </a:bodyPr>
          <a:lstStyle/>
          <a:p>
            <a:pPr>
              <a:spcBef>
                <a:spcPct val="0"/>
              </a:spcBef>
              <a:buClrTx/>
              <a:buSzTx/>
              <a:buFontTx/>
              <a:buNone/>
              <a:defRPr/>
            </a:pPr>
            <a:r>
              <a:rPr lang="zh-CN" altLang="en-US" sz="2400" b="1" dirty="0">
                <a:solidFill>
                  <a:schemeClr val="tx1"/>
                </a:solidFill>
                <a:latin typeface="Times New Roman" panose="02020603050405020304" pitchFamily="18" charset="0"/>
                <a:ea typeface="+mn-ea"/>
                <a:cs typeface="Times New Roman" panose="02020603050405020304" pitchFamily="18" charset="0"/>
              </a:rPr>
              <a:t>证明：</a:t>
            </a:r>
            <a:r>
              <a:rPr lang="zh-CN" altLang="en-US" sz="2400" dirty="0">
                <a:solidFill>
                  <a:schemeClr val="tx1"/>
                </a:solidFill>
                <a:latin typeface="Times New Roman" panose="02020603050405020304" pitchFamily="18" charset="0"/>
                <a:ea typeface="+mn-ea"/>
                <a:cs typeface="Times New Roman" panose="02020603050405020304" pitchFamily="18" charset="0"/>
              </a:rPr>
              <a:t>事实上，由</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zh-CN" altLang="en-US" sz="2400" dirty="0">
                <a:solidFill>
                  <a:schemeClr val="tx1"/>
                </a:solidFill>
                <a:latin typeface="Times New Roman" panose="02020603050405020304" pitchFamily="18" charset="0"/>
                <a:ea typeface="+mn-ea"/>
                <a:cs typeface="Times New Roman" panose="02020603050405020304" pitchFamily="18" charset="0"/>
              </a:rPr>
              <a:t>的定义知</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S,b</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。若</a:t>
            </a:r>
            <a:r>
              <a:rPr lang="en-US" altLang="zh-CN" sz="2400" dirty="0">
                <a:solidFill>
                  <a:schemeClr val="tx1"/>
                </a:solidFill>
                <a:latin typeface="Times New Roman" panose="02020603050405020304" pitchFamily="18" charset="0"/>
                <a:ea typeface="+mn-ea"/>
                <a:cs typeface="Times New Roman" panose="02020603050405020304" pitchFamily="18" charset="0"/>
              </a:rPr>
              <a:t>T’&gt;T(</a:t>
            </a:r>
            <a:r>
              <a:rPr lang="en-US" altLang="zh-CN" sz="2400" dirty="0" err="1">
                <a:solidFill>
                  <a:schemeClr val="tx1"/>
                </a:solidFill>
                <a:latin typeface="Times New Roman" panose="02020603050405020304" pitchFamily="18" charset="0"/>
                <a:ea typeface="+mn-ea"/>
                <a:cs typeface="Times New Roman" panose="02020603050405020304" pitchFamily="18" charset="0"/>
              </a:rPr>
              <a:t>S,b</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，设</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是作业集</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zh-CN" altLang="en-US" sz="2400" dirty="0">
                <a:solidFill>
                  <a:schemeClr val="tx1"/>
                </a:solidFill>
                <a:latin typeface="Times New Roman" panose="02020603050405020304" pitchFamily="18" charset="0"/>
                <a:ea typeface="+mn-ea"/>
                <a:cs typeface="Times New Roman" panose="02020603050405020304" pitchFamily="18" charset="0"/>
              </a:rPr>
              <a:t>在机器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的等待时间为</a:t>
            </a:r>
            <a:r>
              <a:rPr lang="en-US" altLang="zh-CN" sz="2400" dirty="0">
                <a:solidFill>
                  <a:schemeClr val="tx1"/>
                </a:solidFill>
                <a:latin typeface="Times New Roman" panose="02020603050405020304" pitchFamily="18" charset="0"/>
                <a:ea typeface="+mn-ea"/>
                <a:cs typeface="Times New Roman" panose="02020603050405020304" pitchFamily="18" charset="0"/>
              </a:rPr>
              <a:t>b</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情况下的一个最优调度。则</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是</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的一个调度，且该调度所需的时间为</a:t>
            </a:r>
            <a:r>
              <a:rPr lang="en-US" altLang="zh-CN" sz="2400" dirty="0">
                <a:solidFill>
                  <a:schemeClr val="tx1"/>
                </a:solidFill>
                <a:latin typeface="Times New Roman" panose="02020603050405020304" pitchFamily="18" charset="0"/>
                <a:ea typeface="+mn-ea"/>
                <a:cs typeface="Times New Roman" panose="02020603050405020304" pitchFamily="18" charset="0"/>
              </a:rPr>
              <a:t>a</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S,b</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)&lt;a</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zh-CN" altLang="en-US" sz="2400" dirty="0">
                <a:solidFill>
                  <a:schemeClr val="tx1"/>
                </a:solidFill>
                <a:latin typeface="Times New Roman" panose="02020603050405020304" pitchFamily="18" charset="0"/>
                <a:ea typeface="+mn-ea"/>
                <a:cs typeface="Times New Roman" panose="02020603050405020304" pitchFamily="18" charset="0"/>
              </a:rPr>
              <a:t>。这与</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是</a:t>
            </a:r>
            <a:r>
              <a:rPr lang="en-US" altLang="zh-CN" sz="2400" dirty="0">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Times New Roman" panose="02020603050405020304" pitchFamily="18" charset="0"/>
                <a:ea typeface="+mn-ea"/>
                <a:cs typeface="Times New Roman" panose="02020603050405020304" pitchFamily="18" charset="0"/>
              </a:rPr>
              <a:t>的最优调度矛盾。故</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S,b</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。从而</a:t>
            </a:r>
            <a:r>
              <a:rPr lang="en-US" altLang="zh-CN" sz="2400" dirty="0">
                <a:solidFill>
                  <a:schemeClr val="tx1"/>
                </a:solidFill>
                <a:latin typeface="Times New Roman" panose="02020603050405020304" pitchFamily="18" charset="0"/>
                <a:ea typeface="+mn-ea"/>
                <a:cs typeface="Times New Roman" panose="02020603050405020304" pitchFamily="18" charset="0"/>
              </a:rPr>
              <a:t>T’=T(</a:t>
            </a:r>
            <a:r>
              <a:rPr lang="en-US" altLang="zh-CN" sz="2400" dirty="0" err="1">
                <a:solidFill>
                  <a:schemeClr val="tx1"/>
                </a:solidFill>
                <a:latin typeface="Times New Roman" panose="02020603050405020304" pitchFamily="18" charset="0"/>
                <a:ea typeface="+mn-ea"/>
                <a:cs typeface="Times New Roman" panose="02020603050405020304" pitchFamily="18" charset="0"/>
              </a:rPr>
              <a:t>S,b</a:t>
            </a:r>
            <a:r>
              <a:rPr lang="zh-CN" altLang="en-US"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。这就证明了流水作业调度问题具有最优子结构的性质。</a:t>
            </a: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p:txBody>
      </p:sp>
      <p:sp>
        <p:nvSpPr>
          <p:cNvPr id="21512" name="Text Box 5"/>
          <p:cNvSpPr txBox="1">
            <a:spLocks noChangeArrowheads="1"/>
          </p:cNvSpPr>
          <p:nvPr/>
        </p:nvSpPr>
        <p:spPr bwMode="auto">
          <a:xfrm>
            <a:off x="862013" y="4962525"/>
            <a:ext cx="7219950" cy="1570038"/>
          </a:xfrm>
          <a:prstGeom prst="rect">
            <a:avLst/>
          </a:prstGeom>
          <a:solidFill>
            <a:srgbClr val="FFCC00"/>
          </a:solidFill>
          <a:ln w="6350" algn="ctr">
            <a:noFill/>
            <a:miter lim="800000"/>
          </a:ln>
        </p:spPr>
        <p:txBody>
          <a:bodyPr>
            <a:spAutoFit/>
          </a:bodyPr>
          <a:lstStyle/>
          <a:p>
            <a:pPr>
              <a:spcBef>
                <a:spcPct val="0"/>
              </a:spcBef>
              <a:buClrTx/>
              <a:buSzTx/>
              <a:buFontTx/>
              <a:buNone/>
              <a:defRPr/>
            </a:pPr>
            <a:r>
              <a:rPr lang="zh-CN" altLang="en-US" sz="2400">
                <a:solidFill>
                  <a:schemeClr val="tx1"/>
                </a:solidFill>
                <a:latin typeface="Times New Roman" panose="02020603050405020304" pitchFamily="18" charset="0"/>
                <a:ea typeface="+mn-ea"/>
                <a:cs typeface="Times New Roman" panose="02020603050405020304" pitchFamily="18" charset="0"/>
              </a:rPr>
              <a:t>由流水作业调度问题的最优子结构性质可知，</a:t>
            </a:r>
          </a:p>
          <a:p>
            <a:pPr>
              <a:spcBef>
                <a:spcPct val="0"/>
              </a:spcBef>
              <a:buClrTx/>
              <a:buSzTx/>
              <a:buFontTx/>
              <a:buNone/>
              <a:defRPr/>
            </a:pPr>
            <a:endParaRPr lang="zh-CN" altLang="en-US" sz="240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40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55303" name="Rectangle 6"/>
          <p:cNvSpPr>
            <a:spLocks noChangeArrowheads="1"/>
          </p:cNvSpPr>
          <p:nvPr/>
        </p:nvSpPr>
        <p:spPr bwMode="auto">
          <a:xfrm>
            <a:off x="0" y="3290888"/>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5304" name="Object 7"/>
          <p:cNvGraphicFramePr>
            <a:graphicFrameLocks noChangeAspect="1"/>
          </p:cNvGraphicFramePr>
          <p:nvPr/>
        </p:nvGraphicFramePr>
        <p:xfrm>
          <a:off x="1331913" y="5373688"/>
          <a:ext cx="3455987" cy="455612"/>
        </p:xfrm>
        <a:graphic>
          <a:graphicData uri="http://schemas.openxmlformats.org/presentationml/2006/ole">
            <mc:AlternateContent xmlns:mc="http://schemas.openxmlformats.org/markup-compatibility/2006">
              <mc:Choice xmlns:v="urn:schemas-microsoft-com:vml" Requires="v">
                <p:oleObj spid="_x0000_s55549" name="公式" r:id="rId4" imgW="2095500" imgH="279400" progId="Equation.3">
                  <p:embed/>
                </p:oleObj>
              </mc:Choice>
              <mc:Fallback>
                <p:oleObj name="公式" r:id="rId4" imgW="2095500" imgH="27940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5373688"/>
                        <a:ext cx="345598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Rectangle 8"/>
          <p:cNvSpPr>
            <a:spLocks noChangeArrowheads="1"/>
          </p:cNvSpPr>
          <p:nvPr/>
        </p:nvSpPr>
        <p:spPr bwMode="auto">
          <a:xfrm>
            <a:off x="0" y="3290888"/>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5306" name="Object 9"/>
          <p:cNvGraphicFramePr>
            <a:graphicFrameLocks noChangeAspect="1"/>
          </p:cNvGraphicFramePr>
          <p:nvPr/>
        </p:nvGraphicFramePr>
        <p:xfrm>
          <a:off x="1258888" y="5894388"/>
          <a:ext cx="5905500" cy="547687"/>
        </p:xfrm>
        <a:graphic>
          <a:graphicData uri="http://schemas.openxmlformats.org/presentationml/2006/ole">
            <mc:AlternateContent xmlns:mc="http://schemas.openxmlformats.org/markup-compatibility/2006">
              <mc:Choice xmlns:v="urn:schemas-microsoft-com:vml" Requires="v">
                <p:oleObj spid="_x0000_s55550" name="公式" r:id="rId6" imgW="2984500" imgH="279400" progId="Equation.3">
                  <p:embed/>
                </p:oleObj>
              </mc:Choice>
              <mc:Fallback>
                <p:oleObj name="公式" r:id="rId6" imgW="2984500" imgH="27940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5894388"/>
                        <a:ext cx="59055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79</a:t>
            </a:fld>
            <a:endParaRPr lang="en-US" altLang="zh-CN"/>
          </a:p>
        </p:txBody>
      </p:sp>
      <p:sp>
        <p:nvSpPr>
          <p:cNvPr id="3" name="文本框 2"/>
          <p:cNvSpPr txBox="1"/>
          <p:nvPr/>
        </p:nvSpPr>
        <p:spPr>
          <a:xfrm>
            <a:off x="348664" y="488008"/>
            <a:ext cx="8802969" cy="6278642"/>
          </a:xfrm>
          <a:prstGeom prst="rect">
            <a:avLst/>
          </a:prstGeom>
          <a:noFill/>
        </p:spPr>
        <p:txBody>
          <a:bodyPr wrap="square" rtlCol="0">
            <a:spAutoFit/>
          </a:bodyPr>
          <a:lstStyle/>
          <a:p>
            <a:pPr>
              <a:buNone/>
            </a:pPr>
            <a:r>
              <a:rPr lang="zh-CN" altLang="zh-CN" dirty="0" smtClean="0">
                <a:solidFill>
                  <a:schemeClr val="tx1"/>
                </a:solidFill>
              </a:rPr>
              <a:t>选定</a:t>
            </a:r>
            <a:r>
              <a:rPr lang="zh-CN" altLang="zh-CN" dirty="0">
                <a:solidFill>
                  <a:schemeClr val="tx1"/>
                </a:solidFill>
              </a:rPr>
              <a:t>作业</a:t>
            </a:r>
            <a:r>
              <a:rPr lang="en-US" altLang="zh-CN" dirty="0" err="1">
                <a:solidFill>
                  <a:schemeClr val="tx1"/>
                </a:solidFill>
              </a:rPr>
              <a:t>i</a:t>
            </a:r>
            <a:r>
              <a:rPr lang="zh-CN" altLang="zh-CN" dirty="0">
                <a:solidFill>
                  <a:schemeClr val="tx1"/>
                </a:solidFill>
              </a:rPr>
              <a:t>为</a:t>
            </a:r>
            <a:r>
              <a:rPr lang="en-US" altLang="zh-CN" dirty="0">
                <a:solidFill>
                  <a:schemeClr val="tx1"/>
                </a:solidFill>
              </a:rPr>
              <a:t>S</a:t>
            </a:r>
            <a:r>
              <a:rPr lang="zh-CN" altLang="zh-CN" dirty="0">
                <a:solidFill>
                  <a:schemeClr val="tx1"/>
                </a:solidFill>
              </a:rPr>
              <a:t>中第一个加工作业之后，在机器</a:t>
            </a:r>
            <a:r>
              <a:rPr lang="en-US" altLang="zh-CN" dirty="0">
                <a:solidFill>
                  <a:schemeClr val="tx1"/>
                </a:solidFill>
              </a:rPr>
              <a:t>M</a:t>
            </a:r>
            <a:r>
              <a:rPr lang="en-US" altLang="zh-CN" baseline="-25000" dirty="0">
                <a:solidFill>
                  <a:schemeClr val="tx1"/>
                </a:solidFill>
              </a:rPr>
              <a:t>2</a:t>
            </a:r>
            <a:r>
              <a:rPr lang="zh-CN" altLang="zh-CN" dirty="0">
                <a:solidFill>
                  <a:schemeClr val="tx1"/>
                </a:solidFill>
              </a:rPr>
              <a:t>上开始对</a:t>
            </a:r>
            <a:r>
              <a:rPr lang="en-US" altLang="zh-CN" dirty="0">
                <a:solidFill>
                  <a:schemeClr val="tx1"/>
                </a:solidFill>
              </a:rPr>
              <a:t>S-{</a:t>
            </a:r>
            <a:r>
              <a:rPr lang="en-US" altLang="zh-CN" dirty="0" err="1">
                <a:solidFill>
                  <a:schemeClr val="tx1"/>
                </a:solidFill>
              </a:rPr>
              <a:t>i</a:t>
            </a:r>
            <a:r>
              <a:rPr lang="en-US" altLang="zh-CN" dirty="0">
                <a:solidFill>
                  <a:schemeClr val="tx1"/>
                </a:solidFill>
              </a:rPr>
              <a:t>}</a:t>
            </a:r>
            <a:r>
              <a:rPr lang="zh-CN" altLang="zh-CN" dirty="0">
                <a:solidFill>
                  <a:schemeClr val="tx1"/>
                </a:solidFill>
              </a:rPr>
              <a:t>中的作业进行加工之前，所需要的等待时间为</a:t>
            </a:r>
            <a:r>
              <a:rPr lang="en-US" altLang="zh-CN" dirty="0">
                <a:solidFill>
                  <a:schemeClr val="tx1"/>
                </a:solidFill>
              </a:rPr>
              <a:t>b</a:t>
            </a:r>
            <a:r>
              <a:rPr lang="en-US" altLang="zh-CN" baseline="-25000" dirty="0">
                <a:solidFill>
                  <a:schemeClr val="tx1"/>
                </a:solidFill>
              </a:rPr>
              <a:t>i </a:t>
            </a:r>
            <a:r>
              <a:rPr lang="en-US" altLang="zh-CN" dirty="0">
                <a:solidFill>
                  <a:schemeClr val="tx1"/>
                </a:solidFill>
              </a:rPr>
              <a:t>+ max{t-a</a:t>
            </a:r>
            <a:r>
              <a:rPr lang="en-US" altLang="zh-CN" baseline="-25000" dirty="0">
                <a:solidFill>
                  <a:schemeClr val="tx1"/>
                </a:solidFill>
              </a:rPr>
              <a:t>i</a:t>
            </a:r>
            <a:r>
              <a:rPr lang="en-US" altLang="zh-CN" dirty="0">
                <a:solidFill>
                  <a:schemeClr val="tx1"/>
                </a:solidFill>
              </a:rPr>
              <a:t>,0}</a:t>
            </a:r>
            <a:r>
              <a:rPr lang="zh-CN" altLang="zh-CN" dirty="0" smtClean="0">
                <a:solidFill>
                  <a:schemeClr val="tx1"/>
                </a:solidFill>
              </a:rPr>
              <a:t>。</a:t>
            </a:r>
            <a:endParaRPr lang="en-US" altLang="zh-CN" dirty="0" smtClean="0">
              <a:solidFill>
                <a:schemeClr val="tx1"/>
              </a:solidFill>
            </a:endParaRPr>
          </a:p>
          <a:p>
            <a:pPr>
              <a:buNone/>
            </a:pPr>
            <a:r>
              <a:rPr lang="zh-CN" altLang="en-US" dirty="0" smtClean="0">
                <a:solidFill>
                  <a:srgbClr val="FF0000"/>
                </a:solidFill>
              </a:rPr>
              <a:t>原因：</a:t>
            </a:r>
            <a:r>
              <a:rPr lang="zh-CN" altLang="zh-CN" dirty="0" smtClean="0">
                <a:solidFill>
                  <a:schemeClr val="tx1"/>
                </a:solidFill>
              </a:rPr>
              <a:t>若</a:t>
            </a:r>
            <a:r>
              <a:rPr lang="en-US" altLang="zh-CN" dirty="0">
                <a:solidFill>
                  <a:schemeClr val="tx1"/>
                </a:solidFill>
              </a:rPr>
              <a:t>M</a:t>
            </a:r>
            <a:r>
              <a:rPr lang="en-US" altLang="zh-CN" baseline="-25000" dirty="0">
                <a:solidFill>
                  <a:schemeClr val="tx1"/>
                </a:solidFill>
              </a:rPr>
              <a:t>2</a:t>
            </a:r>
            <a:r>
              <a:rPr lang="zh-CN" altLang="zh-CN" dirty="0">
                <a:solidFill>
                  <a:schemeClr val="tx1"/>
                </a:solidFill>
              </a:rPr>
              <a:t>在开始加工</a:t>
            </a:r>
            <a:r>
              <a:rPr lang="en-US" altLang="zh-CN" dirty="0">
                <a:solidFill>
                  <a:schemeClr val="tx1"/>
                </a:solidFill>
              </a:rPr>
              <a:t>S</a:t>
            </a:r>
            <a:r>
              <a:rPr lang="zh-CN" altLang="zh-CN" dirty="0">
                <a:solidFill>
                  <a:schemeClr val="tx1"/>
                </a:solidFill>
              </a:rPr>
              <a:t>中的作业之前需等待</a:t>
            </a:r>
            <a:r>
              <a:rPr lang="en-US" altLang="zh-CN" dirty="0">
                <a:solidFill>
                  <a:schemeClr val="tx1"/>
                </a:solidFill>
              </a:rPr>
              <a:t>t</a:t>
            </a:r>
            <a:r>
              <a:rPr lang="zh-CN" altLang="zh-CN" dirty="0">
                <a:solidFill>
                  <a:schemeClr val="tx1"/>
                </a:solidFill>
              </a:rPr>
              <a:t>个时间单位，且</a:t>
            </a:r>
            <a:r>
              <a:rPr lang="en-US" altLang="zh-CN" dirty="0">
                <a:solidFill>
                  <a:schemeClr val="tx1"/>
                </a:solidFill>
              </a:rPr>
              <a:t>t &gt; </a:t>
            </a:r>
            <a:r>
              <a:rPr lang="en-US" altLang="zh-CN" dirty="0" err="1">
                <a:solidFill>
                  <a:schemeClr val="tx1"/>
                </a:solidFill>
              </a:rPr>
              <a:t>a</a:t>
            </a:r>
            <a:r>
              <a:rPr lang="en-US" altLang="zh-CN" baseline="-25000" dirty="0" err="1">
                <a:solidFill>
                  <a:schemeClr val="tx1"/>
                </a:solidFill>
              </a:rPr>
              <a:t>i</a:t>
            </a:r>
            <a:r>
              <a:rPr lang="zh-CN" altLang="zh-CN" dirty="0">
                <a:solidFill>
                  <a:schemeClr val="tx1"/>
                </a:solidFill>
              </a:rPr>
              <a:t>，则作业</a:t>
            </a:r>
            <a:r>
              <a:rPr lang="en-US" altLang="zh-CN" dirty="0" err="1">
                <a:solidFill>
                  <a:schemeClr val="tx1"/>
                </a:solidFill>
              </a:rPr>
              <a:t>i</a:t>
            </a:r>
            <a:r>
              <a:rPr lang="zh-CN" altLang="zh-CN" dirty="0">
                <a:solidFill>
                  <a:schemeClr val="tx1"/>
                </a:solidFill>
              </a:rPr>
              <a:t>在</a:t>
            </a:r>
            <a:r>
              <a:rPr lang="en-US" altLang="zh-CN" dirty="0">
                <a:solidFill>
                  <a:schemeClr val="tx1"/>
                </a:solidFill>
              </a:rPr>
              <a:t>M</a:t>
            </a:r>
            <a:r>
              <a:rPr lang="en-US" altLang="zh-CN" baseline="-25000" dirty="0">
                <a:solidFill>
                  <a:schemeClr val="tx1"/>
                </a:solidFill>
              </a:rPr>
              <a:t>1</a:t>
            </a:r>
            <a:r>
              <a:rPr lang="zh-CN" altLang="zh-CN" dirty="0">
                <a:solidFill>
                  <a:schemeClr val="tx1"/>
                </a:solidFill>
              </a:rPr>
              <a:t>上加工完毕（需时</a:t>
            </a:r>
            <a:r>
              <a:rPr lang="en-US" altLang="zh-CN" dirty="0" err="1">
                <a:solidFill>
                  <a:schemeClr val="tx1"/>
                </a:solidFill>
              </a:rPr>
              <a:t>a</a:t>
            </a:r>
            <a:r>
              <a:rPr lang="en-US" altLang="zh-CN" baseline="-25000" dirty="0" err="1">
                <a:solidFill>
                  <a:schemeClr val="tx1"/>
                </a:solidFill>
              </a:rPr>
              <a:t>i</a:t>
            </a:r>
            <a:r>
              <a:rPr lang="zh-CN" altLang="zh-CN" dirty="0">
                <a:solidFill>
                  <a:schemeClr val="tx1"/>
                </a:solidFill>
              </a:rPr>
              <a:t>）之后，还要再等</a:t>
            </a:r>
            <a:r>
              <a:rPr lang="en-US" altLang="zh-CN" dirty="0">
                <a:solidFill>
                  <a:schemeClr val="tx1"/>
                </a:solidFill>
              </a:rPr>
              <a:t>t-</a:t>
            </a:r>
            <a:r>
              <a:rPr lang="en-US" altLang="zh-CN" dirty="0" err="1">
                <a:solidFill>
                  <a:schemeClr val="tx1"/>
                </a:solidFill>
              </a:rPr>
              <a:t>a</a:t>
            </a:r>
            <a:r>
              <a:rPr lang="en-US" altLang="zh-CN" baseline="-25000" dirty="0" err="1">
                <a:solidFill>
                  <a:schemeClr val="tx1"/>
                </a:solidFill>
              </a:rPr>
              <a:t>i</a:t>
            </a:r>
            <a:r>
              <a:rPr lang="zh-CN" altLang="zh-CN" dirty="0">
                <a:solidFill>
                  <a:schemeClr val="tx1"/>
                </a:solidFill>
              </a:rPr>
              <a:t>个时间单位才能开始在</a:t>
            </a:r>
            <a:r>
              <a:rPr lang="en-US" altLang="zh-CN" dirty="0">
                <a:solidFill>
                  <a:schemeClr val="tx1"/>
                </a:solidFill>
              </a:rPr>
              <a:t>M</a:t>
            </a:r>
            <a:r>
              <a:rPr lang="en-US" altLang="zh-CN" baseline="-25000" dirty="0">
                <a:solidFill>
                  <a:schemeClr val="tx1"/>
                </a:solidFill>
              </a:rPr>
              <a:t>2</a:t>
            </a:r>
            <a:r>
              <a:rPr lang="zh-CN" altLang="zh-CN" dirty="0">
                <a:solidFill>
                  <a:schemeClr val="tx1"/>
                </a:solidFill>
              </a:rPr>
              <a:t>上加工；若</a:t>
            </a:r>
            <a:r>
              <a:rPr lang="en-US" altLang="zh-CN" dirty="0" err="1">
                <a:solidFill>
                  <a:schemeClr val="tx1"/>
                </a:solidFill>
              </a:rPr>
              <a:t>t≤a</a:t>
            </a:r>
            <a:r>
              <a:rPr lang="en-US" altLang="zh-CN" baseline="-25000" dirty="0" err="1">
                <a:solidFill>
                  <a:schemeClr val="tx1"/>
                </a:solidFill>
              </a:rPr>
              <a:t>i</a:t>
            </a:r>
            <a:r>
              <a:rPr lang="zh-CN" altLang="zh-CN" dirty="0">
                <a:solidFill>
                  <a:schemeClr val="tx1"/>
                </a:solidFill>
              </a:rPr>
              <a:t>，则作业</a:t>
            </a:r>
            <a:r>
              <a:rPr lang="en-US" altLang="zh-CN" dirty="0" err="1">
                <a:solidFill>
                  <a:schemeClr val="tx1"/>
                </a:solidFill>
              </a:rPr>
              <a:t>i</a:t>
            </a:r>
            <a:r>
              <a:rPr lang="zh-CN" altLang="zh-CN" dirty="0">
                <a:solidFill>
                  <a:schemeClr val="tx1"/>
                </a:solidFill>
              </a:rPr>
              <a:t>在</a:t>
            </a:r>
            <a:r>
              <a:rPr lang="en-US" altLang="zh-CN" dirty="0">
                <a:solidFill>
                  <a:schemeClr val="tx1"/>
                </a:solidFill>
              </a:rPr>
              <a:t>M</a:t>
            </a:r>
            <a:r>
              <a:rPr lang="en-US" altLang="zh-CN" baseline="-25000" dirty="0">
                <a:solidFill>
                  <a:schemeClr val="tx1"/>
                </a:solidFill>
              </a:rPr>
              <a:t>1</a:t>
            </a:r>
            <a:r>
              <a:rPr lang="zh-CN" altLang="zh-CN" dirty="0">
                <a:solidFill>
                  <a:schemeClr val="tx1"/>
                </a:solidFill>
              </a:rPr>
              <a:t>上加工完毕之后，立即可以在</a:t>
            </a:r>
            <a:r>
              <a:rPr lang="en-US" altLang="zh-CN" dirty="0">
                <a:solidFill>
                  <a:schemeClr val="tx1"/>
                </a:solidFill>
              </a:rPr>
              <a:t>M</a:t>
            </a:r>
            <a:r>
              <a:rPr lang="en-US" altLang="zh-CN" baseline="-25000" dirty="0">
                <a:solidFill>
                  <a:schemeClr val="tx1"/>
                </a:solidFill>
              </a:rPr>
              <a:t>2</a:t>
            </a:r>
            <a:r>
              <a:rPr lang="zh-CN" altLang="zh-CN" dirty="0">
                <a:solidFill>
                  <a:schemeClr val="tx1"/>
                </a:solidFill>
              </a:rPr>
              <a:t>上加工，等待时间为</a:t>
            </a:r>
            <a:r>
              <a:rPr lang="en-US" altLang="zh-CN" dirty="0">
                <a:solidFill>
                  <a:schemeClr val="tx1"/>
                </a:solidFill>
              </a:rPr>
              <a:t>0</a:t>
            </a:r>
            <a:r>
              <a:rPr lang="zh-CN" altLang="zh-CN" dirty="0">
                <a:solidFill>
                  <a:schemeClr val="tx1"/>
                </a:solidFill>
              </a:rPr>
              <a:t>。故</a:t>
            </a:r>
            <a:r>
              <a:rPr lang="en-US" altLang="zh-CN" dirty="0">
                <a:solidFill>
                  <a:schemeClr val="tx1"/>
                </a:solidFill>
              </a:rPr>
              <a:t>M</a:t>
            </a:r>
            <a:r>
              <a:rPr lang="en-US" altLang="zh-CN" baseline="-25000" dirty="0">
                <a:solidFill>
                  <a:schemeClr val="tx1"/>
                </a:solidFill>
              </a:rPr>
              <a:t>2</a:t>
            </a:r>
            <a:r>
              <a:rPr lang="zh-CN" altLang="zh-CN" dirty="0">
                <a:solidFill>
                  <a:schemeClr val="tx1"/>
                </a:solidFill>
              </a:rPr>
              <a:t>在开始对</a:t>
            </a:r>
            <a:r>
              <a:rPr lang="en-US" altLang="zh-CN" dirty="0">
                <a:solidFill>
                  <a:schemeClr val="tx1"/>
                </a:solidFill>
              </a:rPr>
              <a:t>S-{</a:t>
            </a:r>
            <a:r>
              <a:rPr lang="en-US" altLang="zh-CN" dirty="0" err="1">
                <a:solidFill>
                  <a:schemeClr val="tx1"/>
                </a:solidFill>
              </a:rPr>
              <a:t>i</a:t>
            </a:r>
            <a:r>
              <a:rPr lang="en-US" altLang="zh-CN" dirty="0">
                <a:solidFill>
                  <a:schemeClr val="tx1"/>
                </a:solidFill>
              </a:rPr>
              <a:t>}</a:t>
            </a:r>
            <a:r>
              <a:rPr lang="zh-CN" altLang="zh-CN" dirty="0">
                <a:solidFill>
                  <a:schemeClr val="tx1"/>
                </a:solidFill>
              </a:rPr>
              <a:t>中的作业进行加工之前，所需要的等待时间为</a:t>
            </a:r>
            <a:r>
              <a:rPr lang="en-US" altLang="zh-CN" dirty="0">
                <a:solidFill>
                  <a:schemeClr val="tx1"/>
                </a:solidFill>
              </a:rPr>
              <a:t>t’= b</a:t>
            </a:r>
            <a:r>
              <a:rPr lang="en-US" altLang="zh-CN" baseline="-25000" dirty="0">
                <a:solidFill>
                  <a:schemeClr val="tx1"/>
                </a:solidFill>
              </a:rPr>
              <a:t>i </a:t>
            </a:r>
            <a:r>
              <a:rPr lang="en-US" altLang="zh-CN" dirty="0">
                <a:solidFill>
                  <a:schemeClr val="tx1"/>
                </a:solidFill>
              </a:rPr>
              <a:t>+ max{t-a</a:t>
            </a:r>
            <a:r>
              <a:rPr lang="en-US" altLang="zh-CN" baseline="-25000" dirty="0">
                <a:solidFill>
                  <a:schemeClr val="tx1"/>
                </a:solidFill>
              </a:rPr>
              <a:t>i</a:t>
            </a:r>
            <a:r>
              <a:rPr lang="en-US" altLang="zh-CN" dirty="0">
                <a:solidFill>
                  <a:schemeClr val="tx1"/>
                </a:solidFill>
              </a:rPr>
              <a:t>,0}</a:t>
            </a:r>
            <a:r>
              <a:rPr lang="zh-CN" altLang="zh-CN" dirty="0">
                <a:solidFill>
                  <a:schemeClr val="tx1"/>
                </a:solidFill>
              </a:rPr>
              <a:t>。（</a:t>
            </a:r>
            <a:r>
              <a:rPr lang="en-US" altLang="zh-CN" dirty="0">
                <a:solidFill>
                  <a:schemeClr val="tx1"/>
                </a:solidFill>
              </a:rPr>
              <a:t>b</a:t>
            </a:r>
            <a:r>
              <a:rPr lang="en-US" altLang="zh-CN" baseline="-25000" dirty="0">
                <a:solidFill>
                  <a:schemeClr val="tx1"/>
                </a:solidFill>
              </a:rPr>
              <a:t>i</a:t>
            </a:r>
            <a:r>
              <a:rPr lang="zh-CN" altLang="zh-CN" dirty="0">
                <a:solidFill>
                  <a:schemeClr val="tx1"/>
                </a:solidFill>
              </a:rPr>
              <a:t>是作业</a:t>
            </a:r>
            <a:r>
              <a:rPr lang="en-US" altLang="zh-CN" dirty="0" err="1">
                <a:solidFill>
                  <a:schemeClr val="tx1"/>
                </a:solidFill>
              </a:rPr>
              <a:t>i</a:t>
            </a:r>
            <a:r>
              <a:rPr lang="zh-CN" altLang="zh-CN" dirty="0">
                <a:solidFill>
                  <a:schemeClr val="tx1"/>
                </a:solidFill>
              </a:rPr>
              <a:t>在</a:t>
            </a:r>
            <a:r>
              <a:rPr lang="en-US" altLang="zh-CN" dirty="0">
                <a:solidFill>
                  <a:schemeClr val="tx1"/>
                </a:solidFill>
              </a:rPr>
              <a:t>M</a:t>
            </a:r>
            <a:r>
              <a:rPr lang="en-US" altLang="zh-CN" baseline="-25000" dirty="0">
                <a:solidFill>
                  <a:schemeClr val="tx1"/>
                </a:solidFill>
              </a:rPr>
              <a:t>2</a:t>
            </a:r>
            <a:r>
              <a:rPr lang="zh-CN" altLang="zh-CN" dirty="0">
                <a:solidFill>
                  <a:schemeClr val="tx1"/>
                </a:solidFill>
              </a:rPr>
              <a:t>上加工所需的时间）。所以，假定</a:t>
            </a:r>
            <a:r>
              <a:rPr lang="en-US" altLang="zh-CN" dirty="0" err="1">
                <a:solidFill>
                  <a:schemeClr val="tx1"/>
                </a:solidFill>
              </a:rPr>
              <a:t>a</a:t>
            </a:r>
            <a:r>
              <a:rPr lang="en-US" altLang="zh-CN" baseline="-25000" dirty="0" err="1">
                <a:solidFill>
                  <a:schemeClr val="tx1"/>
                </a:solidFill>
              </a:rPr>
              <a:t>i</a:t>
            </a:r>
            <a:r>
              <a:rPr lang="zh-CN" altLang="zh-CN" dirty="0">
                <a:solidFill>
                  <a:schemeClr val="tx1"/>
                </a:solidFill>
              </a:rPr>
              <a:t>为已知的使得</a:t>
            </a:r>
            <a:r>
              <a:rPr lang="en-US" altLang="zh-CN" dirty="0">
                <a:solidFill>
                  <a:schemeClr val="tx1"/>
                </a:solidFill>
              </a:rPr>
              <a:t>T(</a:t>
            </a:r>
            <a:r>
              <a:rPr lang="en-US" altLang="zh-CN" dirty="0" err="1">
                <a:solidFill>
                  <a:schemeClr val="tx1"/>
                </a:solidFill>
              </a:rPr>
              <a:t>S,t</a:t>
            </a:r>
            <a:r>
              <a:rPr lang="en-US" altLang="zh-CN" dirty="0">
                <a:solidFill>
                  <a:schemeClr val="tx1"/>
                </a:solidFill>
              </a:rPr>
              <a:t>)</a:t>
            </a:r>
            <a:r>
              <a:rPr lang="zh-CN" altLang="zh-CN" dirty="0">
                <a:solidFill>
                  <a:schemeClr val="tx1"/>
                </a:solidFill>
              </a:rPr>
              <a:t>值最小的第一个执行的作业，可以</a:t>
            </a:r>
            <a:r>
              <a:rPr lang="zh-CN" altLang="zh-CN" dirty="0" smtClean="0">
                <a:solidFill>
                  <a:schemeClr val="tx1"/>
                </a:solidFill>
              </a:rPr>
              <a:t>得到</a:t>
            </a:r>
            <a:endParaRPr lang="en-US" altLang="zh-CN" dirty="0" smtClean="0">
              <a:solidFill>
                <a:schemeClr val="tx1"/>
              </a:solidFill>
            </a:endParaRPr>
          </a:p>
          <a:p>
            <a:pPr>
              <a:buNone/>
            </a:pPr>
            <a:r>
              <a:rPr lang="en-US" altLang="zh-CN" dirty="0">
                <a:solidFill>
                  <a:schemeClr val="tx1"/>
                </a:solidFill>
              </a:rPr>
              <a:t>   T(</a:t>
            </a:r>
            <a:r>
              <a:rPr lang="en-US" altLang="zh-CN" dirty="0" err="1">
                <a:solidFill>
                  <a:schemeClr val="tx1"/>
                </a:solidFill>
              </a:rPr>
              <a:t>S,t</a:t>
            </a:r>
            <a:r>
              <a:rPr lang="en-US" altLang="zh-CN" dirty="0">
                <a:solidFill>
                  <a:schemeClr val="tx1"/>
                </a:solidFill>
              </a:rPr>
              <a:t>)= </a:t>
            </a:r>
            <a:r>
              <a:rPr lang="en-US" altLang="zh-CN" dirty="0" err="1">
                <a:solidFill>
                  <a:schemeClr val="tx1"/>
                </a:solidFill>
              </a:rPr>
              <a:t>a</a:t>
            </a:r>
            <a:r>
              <a:rPr lang="en-US" altLang="zh-CN" baseline="-25000" dirty="0" err="1">
                <a:solidFill>
                  <a:schemeClr val="tx1"/>
                </a:solidFill>
              </a:rPr>
              <a:t>i</a:t>
            </a:r>
            <a:r>
              <a:rPr lang="en-US" altLang="zh-CN" dirty="0">
                <a:solidFill>
                  <a:schemeClr val="tx1"/>
                </a:solidFill>
              </a:rPr>
              <a:t>+ T(S-{</a:t>
            </a:r>
            <a:r>
              <a:rPr lang="en-US" altLang="zh-CN" err="1">
                <a:solidFill>
                  <a:schemeClr val="tx1"/>
                </a:solidFill>
              </a:rPr>
              <a:t>i</a:t>
            </a:r>
            <a:r>
              <a:rPr lang="en-US" altLang="zh-CN" smtClean="0">
                <a:solidFill>
                  <a:schemeClr val="tx1"/>
                </a:solidFill>
              </a:rPr>
              <a:t>}, </a:t>
            </a:r>
            <a:r>
              <a:rPr lang="en-US" altLang="zh-CN" dirty="0">
                <a:solidFill>
                  <a:schemeClr val="tx1"/>
                </a:solidFill>
              </a:rPr>
              <a:t>b</a:t>
            </a:r>
            <a:r>
              <a:rPr lang="en-US" altLang="zh-CN" baseline="-25000" dirty="0">
                <a:solidFill>
                  <a:schemeClr val="tx1"/>
                </a:solidFill>
              </a:rPr>
              <a:t>i </a:t>
            </a:r>
            <a:r>
              <a:rPr lang="en-US" altLang="zh-CN" dirty="0">
                <a:solidFill>
                  <a:schemeClr val="tx1"/>
                </a:solidFill>
              </a:rPr>
              <a:t>+ max{t-a</a:t>
            </a:r>
            <a:r>
              <a:rPr lang="en-US" altLang="zh-CN" baseline="-25000" dirty="0">
                <a:solidFill>
                  <a:schemeClr val="tx1"/>
                </a:solidFill>
              </a:rPr>
              <a:t>i</a:t>
            </a:r>
            <a:r>
              <a:rPr lang="en-US" altLang="zh-CN" dirty="0">
                <a:solidFill>
                  <a:schemeClr val="tx1"/>
                </a:solidFill>
              </a:rPr>
              <a:t>,0})       </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2E7C3B9-C4A1-44EB-A7E4-09B702A35F6D}" type="slidenum">
              <a:rPr lang="en-US" altLang="zh-CN" smtClean="0"/>
              <a:t>8</a:t>
            </a:fld>
            <a:endParaRPr lang="en-US" altLang="zh-CN"/>
          </a:p>
        </p:txBody>
      </p:sp>
      <p:sp>
        <p:nvSpPr>
          <p:cNvPr id="5" name="Rectangle 2"/>
          <p:cNvSpPr>
            <a:spLocks noChangeArrowheads="1"/>
          </p:cNvSpPr>
          <p:nvPr/>
        </p:nvSpPr>
        <p:spPr bwMode="auto">
          <a:xfrm>
            <a:off x="571500" y="285750"/>
            <a:ext cx="8115300" cy="795338"/>
          </a:xfrm>
          <a:prstGeom prst="rect">
            <a:avLst/>
          </a:prstGeom>
          <a:noFill/>
          <a:ln w="9525">
            <a:noFill/>
            <a:miter lim="800000"/>
          </a:ln>
          <a:effectLst/>
        </p:spPr>
        <p:txBody>
          <a:bodyPr anchor="b"/>
          <a:lstStyle/>
          <a:p>
            <a:pPr>
              <a:spcBef>
                <a:spcPct val="0"/>
              </a:spcBef>
              <a:buClrTx/>
              <a:buSzTx/>
              <a:buFontTx/>
              <a:buNone/>
              <a:defRPr/>
            </a:pPr>
            <a:r>
              <a:rPr lang="en-US" altLang="zh-CN" sz="3800" b="1" smtClean="0">
                <a:solidFill>
                  <a:schemeClr val="tx2"/>
                </a:solidFill>
                <a:effectLst>
                  <a:outerShdw blurRad="38100" dist="38100" dir="2700000" algn="tl">
                    <a:srgbClr val="C0C0C0"/>
                  </a:outerShdw>
                </a:effectLst>
                <a:latin typeface="+mn-ea"/>
              </a:rPr>
              <a:t>3.0 </a:t>
            </a:r>
            <a:r>
              <a:rPr lang="zh-CN" altLang="en-US" sz="3800" b="1" smtClean="0">
                <a:solidFill>
                  <a:schemeClr val="tx2"/>
                </a:solidFill>
                <a:effectLst>
                  <a:outerShdw blurRad="38100" dist="38100" dir="2700000" algn="tl">
                    <a:srgbClr val="C0C0C0"/>
                  </a:outerShdw>
                </a:effectLst>
                <a:latin typeface="+mn-ea"/>
              </a:rPr>
              <a:t>简单示例</a:t>
            </a:r>
            <a:r>
              <a:rPr lang="en-US" altLang="zh-CN" sz="3800" b="1" smtClean="0">
                <a:solidFill>
                  <a:schemeClr val="tx2"/>
                </a:solidFill>
                <a:effectLst>
                  <a:outerShdw blurRad="38100" dist="38100" dir="2700000" algn="tl">
                    <a:srgbClr val="C0C0C0"/>
                  </a:outerShdw>
                </a:effectLst>
                <a:latin typeface="+mn-ea"/>
              </a:rPr>
              <a:t>——</a:t>
            </a:r>
            <a:r>
              <a:rPr lang="zh-CN" altLang="en-US" sz="3800" b="1" smtClean="0">
                <a:solidFill>
                  <a:schemeClr val="tx2"/>
                </a:solidFill>
                <a:effectLst>
                  <a:outerShdw blurRad="38100" dist="38100" dir="2700000" algn="tl">
                    <a:srgbClr val="C0C0C0"/>
                  </a:outerShdw>
                </a:effectLst>
                <a:latin typeface="+mn-ea"/>
              </a:rPr>
              <a:t>斐波那契数列</a:t>
            </a:r>
            <a:endParaRPr lang="ja-JP" altLang="en-US" sz="3800" b="1" dirty="0">
              <a:solidFill>
                <a:schemeClr val="tx2"/>
              </a:solidFill>
              <a:effectLst>
                <a:outerShdw blurRad="38100" dist="38100" dir="2700000" algn="tl">
                  <a:srgbClr val="C0C0C0"/>
                </a:outerShdw>
              </a:effectLst>
              <a:latin typeface="+mn-ea"/>
              <a:ea typeface="+mn-ea"/>
            </a:endParaRPr>
          </a:p>
        </p:txBody>
      </p:sp>
      <p:sp>
        <p:nvSpPr>
          <p:cNvPr id="6" name="矩形 5"/>
          <p:cNvSpPr/>
          <p:nvPr/>
        </p:nvSpPr>
        <p:spPr>
          <a:xfrm>
            <a:off x="571500" y="1340768"/>
            <a:ext cx="5598368" cy="1034129"/>
          </a:xfrm>
          <a:prstGeom prst="rect">
            <a:avLst/>
          </a:prstGeom>
        </p:spPr>
        <p:txBody>
          <a:bodyPr wrap="square">
            <a:spAutoFit/>
          </a:bodyPr>
          <a:lstStyle/>
          <a:p>
            <a:pPr>
              <a:buNone/>
            </a:pPr>
            <a:r>
              <a:rPr lang="pt-BR" altLang="zh-CN" sz="1800">
                <a:solidFill>
                  <a:srgbClr val="000088"/>
                </a:solidFill>
                <a:latin typeface="Source Code Pro"/>
              </a:rPr>
              <a:t>Fibonacci</a:t>
            </a:r>
            <a:r>
              <a:rPr lang="pt-BR" altLang="zh-CN" sz="1800">
                <a:solidFill>
                  <a:srgbClr val="4F4F4F"/>
                </a:solidFill>
                <a:latin typeface="Source Code Pro"/>
              </a:rPr>
              <a:t> (n) = </a:t>
            </a:r>
            <a:r>
              <a:rPr lang="pt-BR" altLang="zh-CN" sz="1800">
                <a:solidFill>
                  <a:srgbClr val="006666"/>
                </a:solidFill>
                <a:latin typeface="Source Code Pro"/>
              </a:rPr>
              <a:t>1</a:t>
            </a:r>
            <a:r>
              <a:rPr lang="pt-BR" altLang="zh-CN" sz="1800">
                <a:solidFill>
                  <a:srgbClr val="4F4F4F"/>
                </a:solidFill>
                <a:latin typeface="Source Code Pro"/>
              </a:rPr>
              <a:t>; n = </a:t>
            </a:r>
            <a:r>
              <a:rPr lang="pt-BR" altLang="zh-CN" sz="1800">
                <a:solidFill>
                  <a:srgbClr val="006666"/>
                </a:solidFill>
                <a:latin typeface="Source Code Pro"/>
              </a:rPr>
              <a:t>0</a:t>
            </a:r>
            <a:r>
              <a:rPr lang="pt-BR" altLang="zh-CN" sz="1800">
                <a:solidFill>
                  <a:srgbClr val="4F4F4F"/>
                </a:solidFill>
                <a:latin typeface="Source Code Pro"/>
              </a:rPr>
              <a:t> </a:t>
            </a:r>
            <a:endParaRPr lang="pt-BR" altLang="zh-CN" sz="1800" smtClean="0">
              <a:solidFill>
                <a:srgbClr val="4F4F4F"/>
              </a:solidFill>
              <a:latin typeface="Source Code Pro"/>
            </a:endParaRPr>
          </a:p>
          <a:p>
            <a:pPr>
              <a:buNone/>
            </a:pPr>
            <a:r>
              <a:rPr lang="pt-BR" altLang="zh-CN" sz="1800" smtClean="0">
                <a:solidFill>
                  <a:srgbClr val="000088"/>
                </a:solidFill>
                <a:latin typeface="Source Code Pro"/>
              </a:rPr>
              <a:t>Fibonacci</a:t>
            </a:r>
            <a:r>
              <a:rPr lang="pt-BR" altLang="zh-CN" sz="1800" smtClean="0">
                <a:solidFill>
                  <a:srgbClr val="4F4F4F"/>
                </a:solidFill>
                <a:latin typeface="Source Code Pro"/>
              </a:rPr>
              <a:t> </a:t>
            </a:r>
            <a:r>
              <a:rPr lang="pt-BR" altLang="zh-CN" sz="1800">
                <a:solidFill>
                  <a:srgbClr val="4F4F4F"/>
                </a:solidFill>
                <a:latin typeface="Source Code Pro"/>
              </a:rPr>
              <a:t>(n) = </a:t>
            </a:r>
            <a:r>
              <a:rPr lang="pt-BR" altLang="zh-CN" sz="1800">
                <a:solidFill>
                  <a:srgbClr val="006666"/>
                </a:solidFill>
                <a:latin typeface="Source Code Pro"/>
              </a:rPr>
              <a:t>1</a:t>
            </a:r>
            <a:r>
              <a:rPr lang="pt-BR" altLang="zh-CN" sz="1800">
                <a:solidFill>
                  <a:srgbClr val="4F4F4F"/>
                </a:solidFill>
                <a:latin typeface="Source Code Pro"/>
              </a:rPr>
              <a:t>; n = </a:t>
            </a:r>
            <a:r>
              <a:rPr lang="pt-BR" altLang="zh-CN" sz="1800">
                <a:solidFill>
                  <a:srgbClr val="006666"/>
                </a:solidFill>
                <a:latin typeface="Source Code Pro"/>
              </a:rPr>
              <a:t>1</a:t>
            </a:r>
            <a:r>
              <a:rPr lang="pt-BR" altLang="zh-CN" sz="1800">
                <a:solidFill>
                  <a:srgbClr val="4F4F4F"/>
                </a:solidFill>
                <a:latin typeface="Source Code Pro"/>
              </a:rPr>
              <a:t> </a:t>
            </a:r>
            <a:endParaRPr lang="pt-BR" altLang="zh-CN" sz="1800" smtClean="0">
              <a:solidFill>
                <a:srgbClr val="4F4F4F"/>
              </a:solidFill>
              <a:latin typeface="Source Code Pro"/>
            </a:endParaRPr>
          </a:p>
          <a:p>
            <a:pPr>
              <a:buNone/>
            </a:pPr>
            <a:r>
              <a:rPr lang="pt-BR" altLang="zh-CN" sz="1800" smtClean="0">
                <a:solidFill>
                  <a:srgbClr val="000088"/>
                </a:solidFill>
                <a:latin typeface="Source Code Pro"/>
              </a:rPr>
              <a:t>Fibonacci</a:t>
            </a:r>
            <a:r>
              <a:rPr lang="pt-BR" altLang="zh-CN" sz="1800" smtClean="0">
                <a:solidFill>
                  <a:srgbClr val="4F4F4F"/>
                </a:solidFill>
                <a:latin typeface="Source Code Pro"/>
              </a:rPr>
              <a:t> </a:t>
            </a:r>
            <a:r>
              <a:rPr lang="pt-BR" altLang="zh-CN" sz="1800">
                <a:solidFill>
                  <a:srgbClr val="4F4F4F"/>
                </a:solidFill>
                <a:latin typeface="Source Code Pro"/>
              </a:rPr>
              <a:t>(n) = </a:t>
            </a:r>
            <a:r>
              <a:rPr lang="pt-BR" altLang="zh-CN" sz="1800">
                <a:solidFill>
                  <a:srgbClr val="000088"/>
                </a:solidFill>
                <a:latin typeface="Source Code Pro"/>
              </a:rPr>
              <a:t>Fibonacci</a:t>
            </a:r>
            <a:r>
              <a:rPr lang="pt-BR" altLang="zh-CN" sz="1800">
                <a:solidFill>
                  <a:srgbClr val="4F4F4F"/>
                </a:solidFill>
                <a:latin typeface="Source Code Pro"/>
              </a:rPr>
              <a:t>(n-</a:t>
            </a:r>
            <a:r>
              <a:rPr lang="pt-BR" altLang="zh-CN" sz="1800">
                <a:solidFill>
                  <a:srgbClr val="006666"/>
                </a:solidFill>
                <a:latin typeface="Source Code Pro"/>
              </a:rPr>
              <a:t>1</a:t>
            </a:r>
            <a:r>
              <a:rPr lang="pt-BR" altLang="zh-CN" sz="1800">
                <a:solidFill>
                  <a:srgbClr val="4F4F4F"/>
                </a:solidFill>
                <a:latin typeface="Source Code Pro"/>
              </a:rPr>
              <a:t>) + </a:t>
            </a:r>
            <a:r>
              <a:rPr lang="pt-BR" altLang="zh-CN" sz="1800">
                <a:solidFill>
                  <a:srgbClr val="000088"/>
                </a:solidFill>
                <a:latin typeface="Source Code Pro"/>
              </a:rPr>
              <a:t>Fibonacci</a:t>
            </a:r>
            <a:r>
              <a:rPr lang="pt-BR" altLang="zh-CN" sz="1800">
                <a:solidFill>
                  <a:srgbClr val="4F4F4F"/>
                </a:solidFill>
                <a:latin typeface="Source Code Pro"/>
              </a:rPr>
              <a:t>(n-</a:t>
            </a:r>
            <a:r>
              <a:rPr lang="pt-BR" altLang="zh-CN" sz="1800">
                <a:solidFill>
                  <a:srgbClr val="006666"/>
                </a:solidFill>
                <a:latin typeface="Source Code Pro"/>
              </a:rPr>
              <a:t>2</a:t>
            </a:r>
            <a:r>
              <a:rPr lang="pt-BR" altLang="zh-CN" sz="1800">
                <a:solidFill>
                  <a:srgbClr val="4F4F4F"/>
                </a:solidFill>
                <a:latin typeface="Source Code Pro"/>
              </a:rPr>
              <a:t>)</a:t>
            </a:r>
            <a:endParaRPr lang="zh-CN" altLang="en-US" sz="1800"/>
          </a:p>
        </p:txBody>
      </p:sp>
      <p:sp>
        <p:nvSpPr>
          <p:cNvPr id="7" name="文本框 6"/>
          <p:cNvSpPr txBox="1"/>
          <p:nvPr/>
        </p:nvSpPr>
        <p:spPr>
          <a:xfrm flipH="1">
            <a:off x="251520" y="2492896"/>
            <a:ext cx="5034901" cy="553998"/>
          </a:xfrm>
          <a:prstGeom prst="rect">
            <a:avLst/>
          </a:prstGeom>
          <a:noFill/>
        </p:spPr>
        <p:txBody>
          <a:bodyPr wrap="square" rtlCol="0">
            <a:spAutoFit/>
          </a:bodyPr>
          <a:lstStyle/>
          <a:p>
            <a:r>
              <a:rPr lang="zh-CN" altLang="en-US" smtClean="0"/>
              <a:t>自顶向下的递归版本：</a:t>
            </a:r>
            <a:endParaRPr lang="zh-CN" altLang="en-US"/>
          </a:p>
        </p:txBody>
      </p:sp>
      <p:sp>
        <p:nvSpPr>
          <p:cNvPr id="8" name="矩形 7"/>
          <p:cNvSpPr/>
          <p:nvPr/>
        </p:nvSpPr>
        <p:spPr>
          <a:xfrm>
            <a:off x="251520" y="3164893"/>
            <a:ext cx="3672408" cy="1698927"/>
          </a:xfrm>
          <a:prstGeom prst="rect">
            <a:avLst/>
          </a:prstGeom>
        </p:spPr>
        <p:txBody>
          <a:bodyPr wrap="square">
            <a:spAutoFit/>
          </a:bodyPr>
          <a:lstStyle/>
          <a:p>
            <a:pPr>
              <a:buNone/>
            </a:pPr>
            <a:r>
              <a:rPr lang="en-US" altLang="zh-CN" sz="1800">
                <a:solidFill>
                  <a:srgbClr val="000088"/>
                </a:solidFill>
                <a:latin typeface="Source Code Pro"/>
              </a:rPr>
              <a:t>public</a:t>
            </a:r>
            <a:r>
              <a:rPr lang="en-US" altLang="zh-CN" sz="1800">
                <a:solidFill>
                  <a:srgbClr val="4F4F4F"/>
                </a:solidFill>
                <a:latin typeface="Source Code Pro"/>
              </a:rPr>
              <a:t> </a:t>
            </a:r>
            <a:r>
              <a:rPr lang="en-US" altLang="zh-CN" sz="1800">
                <a:solidFill>
                  <a:srgbClr val="000088"/>
                </a:solidFill>
                <a:latin typeface="Source Code Pro"/>
              </a:rPr>
              <a:t>int</a:t>
            </a:r>
            <a:r>
              <a:rPr lang="en-US" altLang="zh-CN" sz="1800">
                <a:solidFill>
                  <a:srgbClr val="4F4F4F"/>
                </a:solidFill>
                <a:latin typeface="Source Code Pro"/>
              </a:rPr>
              <a:t> </a:t>
            </a:r>
            <a:r>
              <a:rPr lang="en-US" altLang="zh-CN" sz="1800">
                <a:solidFill>
                  <a:srgbClr val="009900"/>
                </a:solidFill>
                <a:latin typeface="Source Code Pro"/>
              </a:rPr>
              <a:t>fib</a:t>
            </a:r>
            <a:r>
              <a:rPr lang="en-US" altLang="zh-CN" sz="1800">
                <a:solidFill>
                  <a:srgbClr val="4F4F4F"/>
                </a:solidFill>
                <a:latin typeface="Source Code Pro"/>
              </a:rPr>
              <a:t>(</a:t>
            </a:r>
            <a:r>
              <a:rPr lang="en-US" altLang="zh-CN" sz="1800">
                <a:solidFill>
                  <a:srgbClr val="000088"/>
                </a:solidFill>
                <a:latin typeface="Source Code Pro"/>
              </a:rPr>
              <a:t>int</a:t>
            </a:r>
            <a:r>
              <a:rPr lang="en-US" altLang="zh-CN" sz="1800">
                <a:solidFill>
                  <a:srgbClr val="4F4F4F"/>
                </a:solidFill>
                <a:latin typeface="Source Code Pro"/>
              </a:rPr>
              <a:t> n) { </a:t>
            </a:r>
            <a:endParaRPr lang="en-US" altLang="zh-CN" sz="1800" smtClean="0">
              <a:solidFill>
                <a:srgbClr val="4F4F4F"/>
              </a:solidFill>
              <a:latin typeface="Source Code Pro"/>
            </a:endParaRPr>
          </a:p>
          <a:p>
            <a:pPr lvl="1">
              <a:buNone/>
            </a:pPr>
            <a:r>
              <a:rPr lang="en-US" altLang="zh-CN" sz="1800" smtClean="0">
                <a:solidFill>
                  <a:srgbClr val="000088"/>
                </a:solidFill>
                <a:latin typeface="Source Code Pro"/>
              </a:rPr>
              <a:t>if</a:t>
            </a:r>
            <a:r>
              <a:rPr lang="en-US" altLang="zh-CN" sz="1800" smtClean="0">
                <a:solidFill>
                  <a:srgbClr val="4F4F4F"/>
                </a:solidFill>
                <a:latin typeface="Source Code Pro"/>
              </a:rPr>
              <a:t>(n</a:t>
            </a:r>
            <a:r>
              <a:rPr lang="en-US" altLang="zh-CN" sz="1800">
                <a:solidFill>
                  <a:srgbClr val="4F4F4F"/>
                </a:solidFill>
                <a:latin typeface="Source Code Pro"/>
              </a:rPr>
              <a:t>&lt;=</a:t>
            </a:r>
            <a:r>
              <a:rPr lang="en-US" altLang="zh-CN" sz="1800">
                <a:solidFill>
                  <a:srgbClr val="006666"/>
                </a:solidFill>
                <a:latin typeface="Source Code Pro"/>
              </a:rPr>
              <a:t>0</a:t>
            </a:r>
            <a:r>
              <a:rPr lang="en-US" altLang="zh-CN" sz="1800">
                <a:solidFill>
                  <a:srgbClr val="4F4F4F"/>
                </a:solidFill>
                <a:latin typeface="Source Code Pro"/>
              </a:rPr>
              <a:t>) </a:t>
            </a:r>
            <a:r>
              <a:rPr lang="en-US" altLang="zh-CN" sz="1800">
                <a:solidFill>
                  <a:srgbClr val="000088"/>
                </a:solidFill>
                <a:latin typeface="Source Code Pro"/>
              </a:rPr>
              <a:t>return</a:t>
            </a:r>
            <a:r>
              <a:rPr lang="en-US" altLang="zh-CN" sz="1800">
                <a:solidFill>
                  <a:srgbClr val="4F4F4F"/>
                </a:solidFill>
                <a:latin typeface="Source Code Pro"/>
              </a:rPr>
              <a:t> </a:t>
            </a:r>
            <a:r>
              <a:rPr lang="en-US" altLang="zh-CN" sz="1800">
                <a:solidFill>
                  <a:srgbClr val="006666"/>
                </a:solidFill>
                <a:latin typeface="Source Code Pro"/>
              </a:rPr>
              <a:t>0</a:t>
            </a:r>
            <a:r>
              <a:rPr lang="en-US" altLang="zh-CN" sz="1800">
                <a:solidFill>
                  <a:srgbClr val="4F4F4F"/>
                </a:solidFill>
                <a:latin typeface="Source Code Pro"/>
              </a:rPr>
              <a:t>; </a:t>
            </a:r>
            <a:endParaRPr lang="en-US" altLang="zh-CN" sz="1800" smtClean="0">
              <a:solidFill>
                <a:srgbClr val="4F4F4F"/>
              </a:solidFill>
              <a:latin typeface="Source Code Pro"/>
            </a:endParaRPr>
          </a:p>
          <a:p>
            <a:pPr lvl="1">
              <a:buNone/>
            </a:pPr>
            <a:r>
              <a:rPr lang="en-US" altLang="zh-CN" sz="1800" smtClean="0">
                <a:solidFill>
                  <a:srgbClr val="000088"/>
                </a:solidFill>
                <a:latin typeface="Source Code Pro"/>
              </a:rPr>
              <a:t>if</a:t>
            </a:r>
            <a:r>
              <a:rPr lang="en-US" altLang="zh-CN" sz="1800" smtClean="0">
                <a:solidFill>
                  <a:srgbClr val="4F4F4F"/>
                </a:solidFill>
                <a:latin typeface="Source Code Pro"/>
              </a:rPr>
              <a:t>(n</a:t>
            </a:r>
            <a:r>
              <a:rPr lang="en-US" altLang="zh-CN" sz="1800">
                <a:solidFill>
                  <a:srgbClr val="4F4F4F"/>
                </a:solidFill>
                <a:latin typeface="Source Code Pro"/>
              </a:rPr>
              <a:t>==</a:t>
            </a:r>
            <a:r>
              <a:rPr lang="en-US" altLang="zh-CN" sz="1800">
                <a:solidFill>
                  <a:srgbClr val="006666"/>
                </a:solidFill>
                <a:latin typeface="Source Code Pro"/>
              </a:rPr>
              <a:t>1</a:t>
            </a:r>
            <a:r>
              <a:rPr lang="en-US" altLang="zh-CN" sz="1800">
                <a:solidFill>
                  <a:srgbClr val="4F4F4F"/>
                </a:solidFill>
                <a:latin typeface="Source Code Pro"/>
              </a:rPr>
              <a:t>) </a:t>
            </a:r>
            <a:r>
              <a:rPr lang="en-US" altLang="zh-CN" sz="1800">
                <a:solidFill>
                  <a:srgbClr val="000088"/>
                </a:solidFill>
                <a:latin typeface="Source Code Pro"/>
              </a:rPr>
              <a:t>return</a:t>
            </a:r>
            <a:r>
              <a:rPr lang="en-US" altLang="zh-CN" sz="1800">
                <a:solidFill>
                  <a:srgbClr val="4F4F4F"/>
                </a:solidFill>
                <a:latin typeface="Source Code Pro"/>
              </a:rPr>
              <a:t> </a:t>
            </a:r>
            <a:r>
              <a:rPr lang="en-US" altLang="zh-CN" sz="1800">
                <a:solidFill>
                  <a:srgbClr val="006666"/>
                </a:solidFill>
                <a:latin typeface="Source Code Pro"/>
              </a:rPr>
              <a:t>1</a:t>
            </a:r>
            <a:r>
              <a:rPr lang="en-US" altLang="zh-CN" sz="1800">
                <a:solidFill>
                  <a:srgbClr val="4F4F4F"/>
                </a:solidFill>
                <a:latin typeface="Source Code Pro"/>
              </a:rPr>
              <a:t>; </a:t>
            </a:r>
            <a:endParaRPr lang="en-US" altLang="zh-CN" sz="1800" smtClean="0">
              <a:solidFill>
                <a:srgbClr val="4F4F4F"/>
              </a:solidFill>
              <a:latin typeface="Source Code Pro"/>
            </a:endParaRPr>
          </a:p>
          <a:p>
            <a:pPr lvl="1">
              <a:buNone/>
            </a:pPr>
            <a:r>
              <a:rPr lang="en-US" altLang="zh-CN" sz="1800" smtClean="0">
                <a:solidFill>
                  <a:srgbClr val="000088"/>
                </a:solidFill>
                <a:latin typeface="Source Code Pro"/>
              </a:rPr>
              <a:t>return</a:t>
            </a:r>
            <a:r>
              <a:rPr lang="en-US" altLang="zh-CN" sz="1800" smtClean="0">
                <a:solidFill>
                  <a:srgbClr val="4F4F4F"/>
                </a:solidFill>
                <a:latin typeface="Source Code Pro"/>
              </a:rPr>
              <a:t> </a:t>
            </a:r>
            <a:r>
              <a:rPr lang="en-US" altLang="zh-CN" sz="1800">
                <a:solidFill>
                  <a:srgbClr val="4F4F4F"/>
                </a:solidFill>
                <a:latin typeface="Source Code Pro"/>
              </a:rPr>
              <a:t>fib( n-</a:t>
            </a:r>
            <a:r>
              <a:rPr lang="en-US" altLang="zh-CN" sz="1800">
                <a:solidFill>
                  <a:srgbClr val="006666"/>
                </a:solidFill>
                <a:latin typeface="Source Code Pro"/>
              </a:rPr>
              <a:t>1</a:t>
            </a:r>
            <a:r>
              <a:rPr lang="en-US" altLang="zh-CN" sz="1800">
                <a:solidFill>
                  <a:srgbClr val="4F4F4F"/>
                </a:solidFill>
                <a:latin typeface="Source Code Pro"/>
              </a:rPr>
              <a:t>)+fib(n-</a:t>
            </a:r>
            <a:r>
              <a:rPr lang="en-US" altLang="zh-CN" sz="1800">
                <a:solidFill>
                  <a:srgbClr val="006666"/>
                </a:solidFill>
                <a:latin typeface="Source Code Pro"/>
              </a:rPr>
              <a:t>2</a:t>
            </a:r>
            <a:r>
              <a:rPr lang="en-US" altLang="zh-CN" sz="1800">
                <a:solidFill>
                  <a:srgbClr val="4F4F4F"/>
                </a:solidFill>
                <a:latin typeface="Source Code Pro"/>
              </a:rPr>
              <a:t>); </a:t>
            </a:r>
            <a:endParaRPr lang="en-US" altLang="zh-CN" sz="1800" smtClean="0">
              <a:solidFill>
                <a:srgbClr val="4F4F4F"/>
              </a:solidFill>
              <a:latin typeface="Source Code Pro"/>
            </a:endParaRPr>
          </a:p>
          <a:p>
            <a:pPr>
              <a:buNone/>
            </a:pPr>
            <a:r>
              <a:rPr lang="en-US" altLang="zh-CN" sz="1800" smtClean="0">
                <a:solidFill>
                  <a:srgbClr val="4F4F4F"/>
                </a:solidFill>
                <a:latin typeface="Source Code Pro"/>
              </a:rPr>
              <a:t>}//</a:t>
            </a:r>
            <a:r>
              <a:rPr lang="zh-CN" altLang="en-US" sz="1800" smtClean="0">
                <a:solidFill>
                  <a:srgbClr val="4F4F4F"/>
                </a:solidFill>
                <a:latin typeface="Source Code Pro"/>
              </a:rPr>
              <a:t>测试</a:t>
            </a:r>
            <a:r>
              <a:rPr lang="en-US" altLang="zh-CN" sz="1800" smtClean="0">
                <a:solidFill>
                  <a:srgbClr val="4F4F4F"/>
                </a:solidFill>
                <a:latin typeface="Source Code Pro"/>
              </a:rPr>
              <a:t>fib(6)</a:t>
            </a:r>
            <a:endParaRPr lang="zh-CN" altLang="en-US" sz="1800"/>
          </a:p>
        </p:txBody>
      </p:sp>
      <p:grpSp>
        <p:nvGrpSpPr>
          <p:cNvPr id="11" name="组合 10"/>
          <p:cNvGrpSpPr/>
          <p:nvPr/>
        </p:nvGrpSpPr>
        <p:grpSpPr>
          <a:xfrm>
            <a:off x="4355976" y="2492896"/>
            <a:ext cx="4557548" cy="2232248"/>
            <a:chOff x="4169550" y="3549721"/>
            <a:chExt cx="4485540" cy="2484503"/>
          </a:xfrm>
        </p:grpSpPr>
        <p:pic>
          <p:nvPicPr>
            <p:cNvPr id="9" name="图片 8"/>
            <p:cNvPicPr>
              <a:picLocks noChangeAspect="1"/>
            </p:cNvPicPr>
            <p:nvPr/>
          </p:nvPicPr>
          <p:blipFill>
            <a:blip r:embed="rId2"/>
            <a:stretch>
              <a:fillRect/>
            </a:stretch>
          </p:blipFill>
          <p:spPr>
            <a:xfrm>
              <a:off x="4169550" y="3573016"/>
              <a:ext cx="4485540" cy="2461208"/>
            </a:xfrm>
            <a:prstGeom prst="rect">
              <a:avLst/>
            </a:prstGeom>
          </p:spPr>
        </p:pic>
        <p:sp>
          <p:nvSpPr>
            <p:cNvPr id="10" name="文本框 9"/>
            <p:cNvSpPr txBox="1"/>
            <p:nvPr/>
          </p:nvSpPr>
          <p:spPr>
            <a:xfrm>
              <a:off x="4572000" y="3549721"/>
              <a:ext cx="1723549" cy="553998"/>
            </a:xfrm>
            <a:prstGeom prst="rect">
              <a:avLst/>
            </a:prstGeom>
            <a:noFill/>
          </p:spPr>
          <p:txBody>
            <a:bodyPr wrap="none" rtlCol="0">
              <a:spAutoFit/>
            </a:bodyPr>
            <a:lstStyle/>
            <a:p>
              <a:pPr>
                <a:buNone/>
              </a:pPr>
              <a:r>
                <a:rPr lang="zh-CN" altLang="en-US" smtClean="0"/>
                <a:t>递归树：</a:t>
              </a:r>
              <a:endParaRPr lang="zh-CN" altLang="en-US"/>
            </a:p>
          </p:txBody>
        </p:sp>
      </p:grpSp>
      <p:sp>
        <p:nvSpPr>
          <p:cNvPr id="12" name="矩形 11"/>
          <p:cNvSpPr/>
          <p:nvPr/>
        </p:nvSpPr>
        <p:spPr>
          <a:xfrm>
            <a:off x="251520" y="5005022"/>
            <a:ext cx="8515538" cy="1200329"/>
          </a:xfrm>
          <a:prstGeom prst="rect">
            <a:avLst/>
          </a:prstGeom>
        </p:spPr>
        <p:txBody>
          <a:bodyPr wrap="square">
            <a:spAutoFit/>
          </a:bodyPr>
          <a:lstStyle/>
          <a:p>
            <a:pPr>
              <a:buNone/>
            </a:pPr>
            <a:r>
              <a:rPr lang="zh-CN" altLang="en-US" sz="1800" smtClean="0"/>
              <a:t>上面的</a:t>
            </a:r>
            <a:r>
              <a:rPr lang="zh-CN" altLang="en-US" sz="1800"/>
              <a:t>递归树中的每一个子节点都会执行一次，很多重复的节点被执行，fib(2)被重复执行了5次。由于调用每一个函数的时候都要保留上下文，所以空间上开销也不小。这么多的子节点被重复执行，如果在执行的时候把执行过的子节点保存起来，后面要用到的时候直接查表调用的话可以节约大量的时间</a:t>
            </a:r>
            <a:r>
              <a:rPr lang="zh-CN" altLang="en-US" sz="1800" smtClean="0"/>
              <a:t>。</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80</a:t>
            </a:fld>
            <a:endParaRPr lang="en-US" altLang="zh-CN"/>
          </a:p>
        </p:txBody>
      </p:sp>
      <p:pic>
        <p:nvPicPr>
          <p:cNvPr id="3" name="图片 2"/>
          <p:cNvPicPr>
            <a:picLocks noChangeAspect="1"/>
          </p:cNvPicPr>
          <p:nvPr/>
        </p:nvPicPr>
        <p:blipFill>
          <a:blip r:embed="rId2"/>
          <a:stretch>
            <a:fillRect/>
          </a:stretch>
        </p:blipFill>
        <p:spPr>
          <a:xfrm>
            <a:off x="0" y="332656"/>
            <a:ext cx="8865056" cy="4769095"/>
          </a:xfrm>
          <a:prstGeom prst="rect">
            <a:avLst/>
          </a:prstGeom>
        </p:spPr>
      </p:pic>
      <p:sp>
        <p:nvSpPr>
          <p:cNvPr id="5" name="AutoShape 2" descr="https://images2015.cnblogs.com/blog/1037219/201611/1037219-20161107104308389-1375519089.png"/>
          <p:cNvSpPr>
            <a:spLocks noChangeAspect="1" noChangeArrowheads="1"/>
          </p:cNvSpPr>
          <p:nvPr/>
        </p:nvSpPr>
        <p:spPr bwMode="auto">
          <a:xfrm>
            <a:off x="72358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矩形 5"/>
          <p:cNvSpPr/>
          <p:nvPr/>
        </p:nvSpPr>
        <p:spPr>
          <a:xfrm>
            <a:off x="179512" y="5157192"/>
            <a:ext cx="9217024" cy="707886"/>
          </a:xfrm>
          <a:prstGeom prst="rect">
            <a:avLst/>
          </a:prstGeom>
        </p:spPr>
        <p:txBody>
          <a:bodyPr wrap="square">
            <a:spAutoFit/>
          </a:bodyPr>
          <a:lstStyle/>
          <a:p>
            <a:pPr>
              <a:buNone/>
            </a:pPr>
            <a:r>
              <a:rPr lang="zh-CN" altLang="en-US" sz="2000" b="1">
                <a:solidFill>
                  <a:srgbClr val="3366FF"/>
                </a:solidFill>
                <a:latin typeface="Helvetica Neue"/>
              </a:rPr>
              <a:t>虽然满足最优子结构性质，也在一定程度满足子问题重叠性质。</a:t>
            </a:r>
            <a:r>
              <a:rPr lang="en-US" altLang="zh-CN" sz="2000">
                <a:solidFill>
                  <a:srgbClr val="3E3E3E"/>
                </a:solidFill>
                <a:latin typeface="Helvetica Neue"/>
              </a:rPr>
              <a:t>N</a:t>
            </a:r>
            <a:r>
              <a:rPr lang="zh-CN" altLang="en-US" sz="2000">
                <a:solidFill>
                  <a:srgbClr val="3E3E3E"/>
                </a:solidFill>
                <a:latin typeface="Helvetica Neue"/>
              </a:rPr>
              <a:t>的每个非空子集都计算一次，共</a:t>
            </a:r>
            <a:r>
              <a:rPr lang="en-US" altLang="zh-CN" sz="2000">
                <a:solidFill>
                  <a:srgbClr val="3E3E3E"/>
                </a:solidFill>
                <a:latin typeface="Helvetica Neue"/>
              </a:rPr>
              <a:t>2</a:t>
            </a:r>
            <a:r>
              <a:rPr lang="en-US" altLang="zh-CN" sz="2000" baseline="30000">
                <a:solidFill>
                  <a:srgbClr val="3E3E3E"/>
                </a:solidFill>
                <a:latin typeface="Helvetica Neue"/>
              </a:rPr>
              <a:t>n</a:t>
            </a:r>
            <a:r>
              <a:rPr lang="en-US" altLang="zh-CN" sz="2000">
                <a:solidFill>
                  <a:srgbClr val="3E3E3E"/>
                </a:solidFill>
                <a:latin typeface="Helvetica Neue"/>
              </a:rPr>
              <a:t>-1</a:t>
            </a:r>
            <a:r>
              <a:rPr lang="zh-CN" altLang="en-US" sz="2000">
                <a:solidFill>
                  <a:srgbClr val="3E3E3E"/>
                </a:solidFill>
                <a:latin typeface="Helvetica Neue"/>
              </a:rPr>
              <a:t>次，指数级的。</a:t>
            </a:r>
            <a:endParaRPr lang="zh-CN" altLang="en-US" sz="2000"/>
          </a:p>
        </p:txBody>
      </p:sp>
      <p:sp>
        <p:nvSpPr>
          <p:cNvPr id="7" name="矩形 6"/>
          <p:cNvSpPr/>
          <p:nvPr/>
        </p:nvSpPr>
        <p:spPr>
          <a:xfrm>
            <a:off x="190466" y="5805264"/>
            <a:ext cx="4572000" cy="400110"/>
          </a:xfrm>
          <a:prstGeom prst="rect">
            <a:avLst/>
          </a:prstGeom>
        </p:spPr>
        <p:txBody>
          <a:bodyPr>
            <a:spAutoFit/>
          </a:bodyPr>
          <a:lstStyle/>
          <a:p>
            <a:pPr>
              <a:buNone/>
            </a:pPr>
            <a:r>
              <a:rPr lang="zh-CN" altLang="en-US" sz="2000" smtClean="0">
                <a:solidFill>
                  <a:srgbClr val="3E3E3E"/>
                </a:solidFill>
                <a:latin typeface="Helvetica Neue"/>
              </a:rPr>
              <a:t>为了解决这个问题引入</a:t>
            </a:r>
            <a:r>
              <a:rPr lang="en-US" altLang="zh-CN" sz="2000" b="1" smtClean="0">
                <a:solidFill>
                  <a:srgbClr val="3E3E3E"/>
                </a:solidFill>
                <a:latin typeface="Helvetica Neue"/>
              </a:rPr>
              <a:t>Johnson</a:t>
            </a:r>
            <a:r>
              <a:rPr lang="zh-CN" altLang="en-US" sz="2000" b="1" smtClean="0">
                <a:solidFill>
                  <a:srgbClr val="3E3E3E"/>
                </a:solidFill>
                <a:latin typeface="Helvetica Neue"/>
              </a:rPr>
              <a:t>不等式</a:t>
            </a:r>
            <a:endParaRPr lang="zh-CN" altLang="en-US" sz="200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E8CF495D-98AC-4174-8CC3-FFBC11BF5B7A}" type="slidenum">
              <a:rPr lang="en-US" altLang="zh-CN"/>
              <a:t>81</a:t>
            </a:fld>
            <a:endParaRPr lang="en-US" altLang="zh-CN"/>
          </a:p>
        </p:txBody>
      </p:sp>
      <p:sp>
        <p:nvSpPr>
          <p:cNvPr id="317442" name="Rectangle 2"/>
          <p:cNvSpPr>
            <a:spLocks noChangeArrowheads="1"/>
          </p:cNvSpPr>
          <p:nvPr/>
        </p:nvSpPr>
        <p:spPr bwMode="auto">
          <a:xfrm>
            <a:off x="428625" y="142875"/>
            <a:ext cx="7345363" cy="795338"/>
          </a:xfrm>
          <a:prstGeom prst="rect">
            <a:avLst/>
          </a:prstGeom>
          <a:noFill/>
          <a:ln w="9525">
            <a:noFill/>
            <a:miter lim="800000"/>
          </a:ln>
          <a:effectLst/>
        </p:spPr>
        <p:txBody>
          <a:bodyPr anchor="b"/>
          <a:lstStyle/>
          <a:p>
            <a:pPr>
              <a:spcBef>
                <a:spcPct val="0"/>
              </a:spcBef>
              <a:buClrTx/>
              <a:buSzTx/>
              <a:buFontTx/>
              <a:buNone/>
              <a:defRPr/>
            </a:pPr>
            <a:r>
              <a:rPr lang="en-US" altLang="zh-CN"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Johnson</a:t>
            </a: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不等式</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22533" name="Text Box 3"/>
          <p:cNvSpPr txBox="1">
            <a:spLocks noChangeArrowheads="1"/>
          </p:cNvSpPr>
          <p:nvPr/>
        </p:nvSpPr>
        <p:spPr bwMode="auto">
          <a:xfrm>
            <a:off x="428625" y="1214438"/>
            <a:ext cx="8305800" cy="3416300"/>
          </a:xfrm>
          <a:prstGeom prst="rect">
            <a:avLst/>
          </a:prstGeom>
          <a:noFill/>
          <a:ln w="6350" algn="ctr">
            <a:noFill/>
            <a:miter lim="800000"/>
          </a:ln>
        </p:spPr>
        <p:txBody>
          <a:bodyPr>
            <a:spAutoFit/>
          </a:bodyPr>
          <a:lstStyle/>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对递归式的深入分析表明，算法可进一步得到简化。</a:t>
            </a: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设</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是作业集</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zh-CN" altLang="en-US" sz="2400" dirty="0">
                <a:solidFill>
                  <a:schemeClr val="tx1"/>
                </a:solidFill>
                <a:latin typeface="Times New Roman" panose="02020603050405020304" pitchFamily="18" charset="0"/>
                <a:ea typeface="+mn-ea"/>
                <a:cs typeface="Times New Roman" panose="02020603050405020304" pitchFamily="18" charset="0"/>
              </a:rPr>
              <a:t>在机器</a:t>
            </a:r>
            <a:r>
              <a:rPr lang="en-US" altLang="zh-CN" sz="2400" dirty="0">
                <a:solidFill>
                  <a:schemeClr val="tx1"/>
                </a:solidFill>
                <a:latin typeface="Times New Roman" panose="02020603050405020304" pitchFamily="18" charset="0"/>
                <a:ea typeface="+mn-ea"/>
                <a:cs typeface="Times New Roman" panose="02020603050405020304" pitchFamily="18" charset="0"/>
              </a:rPr>
              <a:t>M</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Times New Roman" panose="02020603050405020304" pitchFamily="18" charset="0"/>
                <a:ea typeface="+mn-ea"/>
                <a:cs typeface="Times New Roman" panose="02020603050405020304" pitchFamily="18" charset="0"/>
              </a:rPr>
              <a:t>的等待时间为</a:t>
            </a:r>
            <a:r>
              <a:rPr lang="en-US" altLang="zh-CN" sz="2400" i="1" dirty="0">
                <a:solidFill>
                  <a:schemeClr val="tx1"/>
                </a:solidFill>
                <a:latin typeface="Times New Roman" panose="02020603050405020304" pitchFamily="18" charset="0"/>
                <a:ea typeface="+mn-ea"/>
                <a:cs typeface="Times New Roman" panose="02020603050405020304" pitchFamily="18" charset="0"/>
              </a:rPr>
              <a:t>t</a:t>
            </a:r>
            <a:r>
              <a:rPr lang="zh-CN" altLang="en-US" sz="2400" dirty="0">
                <a:solidFill>
                  <a:schemeClr val="tx1"/>
                </a:solidFill>
                <a:latin typeface="Times New Roman" panose="02020603050405020304" pitchFamily="18" charset="0"/>
                <a:ea typeface="+mn-ea"/>
                <a:cs typeface="Times New Roman" panose="02020603050405020304" pitchFamily="18" charset="0"/>
              </a:rPr>
              <a:t>时的任一最优调度。若</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(1)=</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 </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(2)=j</a:t>
            </a:r>
            <a:r>
              <a:rPr lang="zh-CN" altLang="en-US" sz="2400" dirty="0">
                <a:solidFill>
                  <a:schemeClr val="tx1"/>
                </a:solidFill>
                <a:latin typeface="Times New Roman" panose="02020603050405020304" pitchFamily="18" charset="0"/>
                <a:ea typeface="+mn-ea"/>
                <a:cs typeface="Times New Roman" panose="02020603050405020304" pitchFamily="18" charset="0"/>
              </a:rPr>
              <a:t>。则由动态规划递归式可得</a:t>
            </a:r>
            <a:r>
              <a:rPr lang="en-US" altLang="zh-CN" sz="24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None/>
              <a:defRPr/>
            </a:pP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S,t</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err="1">
                <a:solidFill>
                  <a:schemeClr val="tx1"/>
                </a:solidFill>
                <a:latin typeface="Times New Roman" panose="02020603050405020304" pitchFamily="18" charset="0"/>
                <a:ea typeface="+mn-ea"/>
                <a:cs typeface="Times New Roman" panose="02020603050405020304" pitchFamily="18" charset="0"/>
              </a:rPr>
              <a:t>+T</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b</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err="1">
                <a:solidFill>
                  <a:schemeClr val="tx1"/>
                </a:solidFill>
                <a:latin typeface="Times New Roman" panose="02020603050405020304" pitchFamily="18" charset="0"/>
                <a:ea typeface="+mn-ea"/>
                <a:cs typeface="Times New Roman" panose="02020603050405020304" pitchFamily="18" charset="0"/>
              </a:rPr>
              <a:t>+max</a:t>
            </a:r>
            <a:r>
              <a:rPr lang="en-US" altLang="zh-CN" sz="2400" dirty="0">
                <a:solidFill>
                  <a:schemeClr val="tx1"/>
                </a:solidFill>
                <a:latin typeface="Times New Roman" panose="02020603050405020304" pitchFamily="18" charset="0"/>
                <a:ea typeface="+mn-ea"/>
                <a:cs typeface="Times New Roman" panose="02020603050405020304" pitchFamily="18" charset="0"/>
              </a:rPr>
              <a:t>{t-a</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,0})=</a:t>
            </a:r>
            <a:r>
              <a:rPr lang="en-US" altLang="zh-CN" sz="2400" dirty="0" err="1">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err="1">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400" dirty="0" err="1">
                <a:solidFill>
                  <a:schemeClr val="tx1"/>
                </a:solidFill>
                <a:latin typeface="Times New Roman" panose="02020603050405020304" pitchFamily="18" charset="0"/>
                <a:ea typeface="+mn-ea"/>
                <a:cs typeface="Times New Roman" panose="02020603050405020304" pitchFamily="18" charset="0"/>
              </a:rPr>
              <a:t>+T</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en-US" altLang="zh-CN" sz="2400" dirty="0" err="1">
                <a:solidFill>
                  <a:schemeClr val="tx1"/>
                </a:solidFill>
                <a:latin typeface="Times New Roman" panose="02020603050405020304" pitchFamily="18" charset="0"/>
                <a:ea typeface="+mn-ea"/>
                <a:cs typeface="Times New Roman" panose="02020603050405020304" pitchFamily="18" charset="0"/>
              </a:rPr>
              <a:t>i,j</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t</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ij</a:t>
            </a:r>
            <a:r>
              <a:rPr lang="en-US" altLang="zh-CN" sz="24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其中，</a:t>
            </a:r>
          </a:p>
          <a:p>
            <a:pPr>
              <a:spcBef>
                <a:spcPct val="0"/>
              </a:spcBef>
              <a:buClrTx/>
              <a:buSzTx/>
              <a:buFontTx/>
              <a:buNone/>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p:txBody>
      </p:sp>
      <p:sp>
        <p:nvSpPr>
          <p:cNvPr id="56325" name="Rectangle 4"/>
          <p:cNvSpPr>
            <a:spLocks noChangeArrowheads="1"/>
          </p:cNvSpPr>
          <p:nvPr/>
        </p:nvSpPr>
        <p:spPr bwMode="auto">
          <a:xfrm>
            <a:off x="0" y="3314700"/>
            <a:ext cx="9144000" cy="0"/>
          </a:xfrm>
          <a:prstGeom prst="rect">
            <a:avLst/>
          </a:prstGeom>
          <a:noFill/>
          <a:ln w="6350" algn="ctr">
            <a:noFill/>
            <a:miter lim="800000"/>
          </a:ln>
        </p:spPr>
        <p:txBody>
          <a:bodyPr wrap="none" anchor="ctr">
            <a:spAutoFit/>
          </a:bodyPr>
          <a:lstStyle/>
          <a:p>
            <a:endParaRPr lang="zh-CN" altLang="en-US"/>
          </a:p>
        </p:txBody>
      </p:sp>
      <p:sp>
        <p:nvSpPr>
          <p:cNvPr id="56326" name="Rectangle 5"/>
          <p:cNvSpPr>
            <a:spLocks noChangeArrowheads="1"/>
          </p:cNvSpPr>
          <p:nvPr/>
        </p:nvSpPr>
        <p:spPr bwMode="auto">
          <a:xfrm>
            <a:off x="0" y="3309938"/>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6327" name="Object 6"/>
          <p:cNvGraphicFramePr>
            <a:graphicFrameLocks noChangeAspect="1"/>
          </p:cNvGraphicFramePr>
          <p:nvPr/>
        </p:nvGraphicFramePr>
        <p:xfrm>
          <a:off x="1376363" y="2857500"/>
          <a:ext cx="5184775" cy="1712913"/>
        </p:xfrm>
        <a:graphic>
          <a:graphicData uri="http://schemas.openxmlformats.org/presentationml/2006/ole">
            <mc:AlternateContent xmlns:mc="http://schemas.openxmlformats.org/markup-compatibility/2006">
              <mc:Choice xmlns:v="urn:schemas-microsoft-com:vml" Requires="v">
                <p:oleObj spid="_x0000_s56450" name="公式" r:id="rId4" imgW="2730500" imgH="914400" progId="Equation.3">
                  <p:embed/>
                </p:oleObj>
              </mc:Choice>
              <mc:Fallback>
                <p:oleObj name="公式" r:id="rId4" imgW="2730500" imgH="9144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6363" y="2857500"/>
                        <a:ext cx="5184775" cy="171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8" name="Rectangle 7"/>
          <p:cNvSpPr>
            <a:spLocks noChangeArrowheads="1"/>
          </p:cNvSpPr>
          <p:nvPr/>
        </p:nvSpPr>
        <p:spPr bwMode="auto">
          <a:xfrm>
            <a:off x="0" y="3309938"/>
            <a:ext cx="9144000" cy="0"/>
          </a:xfrm>
          <a:prstGeom prst="rect">
            <a:avLst/>
          </a:prstGeom>
          <a:noFill/>
          <a:ln w="6350" algn="ctr">
            <a:noFill/>
            <a:miter lim="800000"/>
          </a:ln>
        </p:spPr>
        <p:txBody>
          <a:bodyPr wrap="none" anchor="ctr">
            <a:spAutoFit/>
          </a:bodyPr>
          <a:lstStyle/>
          <a:p>
            <a:endParaRPr lang="zh-CN" altLang="en-US"/>
          </a:p>
        </p:txBody>
      </p:sp>
      <p:sp>
        <p:nvSpPr>
          <p:cNvPr id="22537" name="Text Box 8"/>
          <p:cNvSpPr txBox="1">
            <a:spLocks noChangeArrowheads="1"/>
          </p:cNvSpPr>
          <p:nvPr/>
        </p:nvSpPr>
        <p:spPr bwMode="auto">
          <a:xfrm>
            <a:off x="395288" y="4813300"/>
            <a:ext cx="8299450" cy="830263"/>
          </a:xfrm>
          <a:prstGeom prst="rect">
            <a:avLst/>
          </a:prstGeom>
          <a:solidFill>
            <a:srgbClr val="FFCC00"/>
          </a:solidFill>
          <a:ln w="6350" algn="ctr">
            <a:noFill/>
            <a:miter lim="800000"/>
          </a:ln>
        </p:spPr>
        <p:txBody>
          <a:bodyPr>
            <a:spAutoFit/>
          </a:bodyPr>
          <a:lstStyle/>
          <a:p>
            <a:pPr>
              <a:spcBef>
                <a:spcPct val="0"/>
              </a:spcBef>
              <a:buClrTx/>
              <a:buSzTx/>
              <a:buFontTx/>
              <a:buNone/>
              <a:defRPr/>
            </a:pPr>
            <a:r>
              <a:rPr lang="zh-CN" altLang="en-US" sz="2400">
                <a:solidFill>
                  <a:schemeClr val="tx1"/>
                </a:solidFill>
                <a:latin typeface="Times New Roman" panose="02020603050405020304" pitchFamily="18" charset="0"/>
                <a:ea typeface="+mn-ea"/>
                <a:cs typeface="Times New Roman" panose="02020603050405020304" pitchFamily="18" charset="0"/>
              </a:rPr>
              <a:t>如果作业</a:t>
            </a:r>
            <a:r>
              <a:rPr lang="en-US" altLang="zh-CN" sz="2400">
                <a:solidFill>
                  <a:schemeClr val="tx1"/>
                </a:solidFill>
                <a:latin typeface="Times New Roman" panose="02020603050405020304" pitchFamily="18" charset="0"/>
                <a:ea typeface="+mn-ea"/>
                <a:cs typeface="Times New Roman" panose="02020603050405020304" pitchFamily="18" charset="0"/>
              </a:rPr>
              <a:t>i</a:t>
            </a:r>
            <a:r>
              <a:rPr lang="zh-CN" altLang="en-US" sz="2400">
                <a:solidFill>
                  <a:schemeClr val="tx1"/>
                </a:solidFill>
                <a:latin typeface="Times New Roman" panose="02020603050405020304" pitchFamily="18" charset="0"/>
                <a:ea typeface="+mn-ea"/>
                <a:cs typeface="Times New Roman" panose="02020603050405020304" pitchFamily="18" charset="0"/>
              </a:rPr>
              <a:t>和</a:t>
            </a:r>
            <a:r>
              <a:rPr lang="en-US" altLang="zh-CN" sz="2400">
                <a:solidFill>
                  <a:schemeClr val="tx1"/>
                </a:solidFill>
                <a:latin typeface="Times New Roman" panose="02020603050405020304" pitchFamily="18" charset="0"/>
                <a:ea typeface="+mn-ea"/>
                <a:cs typeface="Times New Roman" panose="02020603050405020304" pitchFamily="18" charset="0"/>
              </a:rPr>
              <a:t>j</a:t>
            </a:r>
            <a:r>
              <a:rPr lang="zh-CN" altLang="en-US" sz="2400">
                <a:solidFill>
                  <a:schemeClr val="tx1"/>
                </a:solidFill>
                <a:latin typeface="Times New Roman" panose="02020603050405020304" pitchFamily="18" charset="0"/>
                <a:ea typeface="+mn-ea"/>
                <a:cs typeface="Times New Roman" panose="02020603050405020304" pitchFamily="18" charset="0"/>
              </a:rPr>
              <a:t>满足</a:t>
            </a:r>
            <a:r>
              <a:rPr lang="en-US" altLang="zh-CN" sz="2400">
                <a:solidFill>
                  <a:schemeClr val="tx1"/>
                </a:solidFill>
                <a:latin typeface="Times New Roman" panose="02020603050405020304" pitchFamily="18" charset="0"/>
                <a:ea typeface="+mn-ea"/>
                <a:cs typeface="Times New Roman" panose="02020603050405020304" pitchFamily="18" charset="0"/>
              </a:rPr>
              <a:t>min{b</a:t>
            </a:r>
            <a:r>
              <a:rPr lang="en-US" altLang="zh-CN" sz="2400" baseline="-25000">
                <a:solidFill>
                  <a:schemeClr val="tx1"/>
                </a:solidFill>
                <a:latin typeface="Times New Roman" panose="02020603050405020304" pitchFamily="18" charset="0"/>
                <a:ea typeface="+mn-ea"/>
                <a:cs typeface="Times New Roman" panose="02020603050405020304" pitchFamily="18" charset="0"/>
              </a:rPr>
              <a:t>i</a:t>
            </a:r>
            <a:r>
              <a:rPr lang="en-US" altLang="zh-CN" sz="2400">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a:solidFill>
                  <a:schemeClr val="tx1"/>
                </a:solidFill>
                <a:latin typeface="Times New Roman" panose="02020603050405020304" pitchFamily="18" charset="0"/>
                <a:ea typeface="+mn-ea"/>
                <a:cs typeface="Times New Roman" panose="02020603050405020304" pitchFamily="18" charset="0"/>
              </a:rPr>
              <a:t>j</a:t>
            </a:r>
            <a:r>
              <a:rPr lang="en-US" altLang="zh-CN" sz="2400">
                <a:solidFill>
                  <a:schemeClr val="tx1"/>
                </a:solidFill>
                <a:latin typeface="Times New Roman" panose="02020603050405020304" pitchFamily="18" charset="0"/>
                <a:ea typeface="+mn-ea"/>
                <a:cs typeface="Times New Roman" panose="02020603050405020304" pitchFamily="18" charset="0"/>
              </a:rPr>
              <a:t>}</a:t>
            </a:r>
            <a:r>
              <a:rPr lang="en-US" altLang="en-US" sz="2400">
                <a:solidFill>
                  <a:schemeClr val="tx1"/>
                </a:solidFill>
                <a:latin typeface="Times New Roman" panose="02020603050405020304" pitchFamily="18" charset="0"/>
                <a:ea typeface="+mn-ea"/>
                <a:cs typeface="Times New Roman" panose="02020603050405020304" pitchFamily="18" charset="0"/>
              </a:rPr>
              <a:t>≥</a:t>
            </a:r>
            <a:r>
              <a:rPr lang="en-US" altLang="zh-CN" sz="2400">
                <a:solidFill>
                  <a:schemeClr val="tx1"/>
                </a:solidFill>
                <a:latin typeface="Times New Roman" panose="02020603050405020304" pitchFamily="18" charset="0"/>
                <a:ea typeface="+mn-ea"/>
                <a:cs typeface="Times New Roman" panose="02020603050405020304" pitchFamily="18" charset="0"/>
              </a:rPr>
              <a:t>min{b</a:t>
            </a:r>
            <a:r>
              <a:rPr lang="en-US" altLang="zh-CN" sz="2400" baseline="-25000">
                <a:solidFill>
                  <a:schemeClr val="tx1"/>
                </a:solidFill>
                <a:latin typeface="Times New Roman" panose="02020603050405020304" pitchFamily="18" charset="0"/>
                <a:ea typeface="+mn-ea"/>
                <a:cs typeface="Times New Roman" panose="02020603050405020304" pitchFamily="18" charset="0"/>
              </a:rPr>
              <a:t>j</a:t>
            </a:r>
            <a:r>
              <a:rPr lang="en-US" altLang="zh-CN" sz="2400">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a:solidFill>
                  <a:schemeClr val="tx1"/>
                </a:solidFill>
                <a:latin typeface="Times New Roman" panose="02020603050405020304" pitchFamily="18" charset="0"/>
                <a:ea typeface="+mn-ea"/>
                <a:cs typeface="Times New Roman" panose="02020603050405020304" pitchFamily="18" charset="0"/>
              </a:rPr>
              <a:t>i</a:t>
            </a:r>
            <a:r>
              <a:rPr lang="en-US" altLang="zh-CN" sz="2400">
                <a:solidFill>
                  <a:schemeClr val="tx1"/>
                </a:solidFill>
                <a:latin typeface="Times New Roman" panose="02020603050405020304" pitchFamily="18" charset="0"/>
                <a:ea typeface="+mn-ea"/>
                <a:cs typeface="Times New Roman" panose="02020603050405020304" pitchFamily="18" charset="0"/>
              </a:rPr>
              <a:t>}</a:t>
            </a:r>
            <a:r>
              <a:rPr lang="zh-CN" altLang="en-US" sz="2400">
                <a:solidFill>
                  <a:schemeClr val="tx1"/>
                </a:solidFill>
                <a:latin typeface="Times New Roman" panose="02020603050405020304" pitchFamily="18" charset="0"/>
                <a:ea typeface="+mn-ea"/>
                <a:cs typeface="Times New Roman" panose="02020603050405020304" pitchFamily="18" charset="0"/>
              </a:rPr>
              <a:t>，则称作业</a:t>
            </a:r>
            <a:r>
              <a:rPr lang="en-US" altLang="zh-CN" sz="2400">
                <a:solidFill>
                  <a:schemeClr val="tx1"/>
                </a:solidFill>
                <a:latin typeface="Times New Roman" panose="02020603050405020304" pitchFamily="18" charset="0"/>
                <a:ea typeface="+mn-ea"/>
                <a:cs typeface="Times New Roman" panose="02020603050405020304" pitchFamily="18" charset="0"/>
              </a:rPr>
              <a:t>i</a:t>
            </a:r>
            <a:r>
              <a:rPr lang="zh-CN" altLang="en-US" sz="2400">
                <a:solidFill>
                  <a:schemeClr val="tx1"/>
                </a:solidFill>
                <a:latin typeface="Times New Roman" panose="02020603050405020304" pitchFamily="18" charset="0"/>
                <a:ea typeface="+mn-ea"/>
                <a:cs typeface="Times New Roman" panose="02020603050405020304" pitchFamily="18" charset="0"/>
              </a:rPr>
              <a:t>和</a:t>
            </a:r>
            <a:r>
              <a:rPr lang="en-US" altLang="zh-CN" sz="2400">
                <a:solidFill>
                  <a:schemeClr val="tx1"/>
                </a:solidFill>
                <a:latin typeface="Times New Roman" panose="02020603050405020304" pitchFamily="18" charset="0"/>
                <a:ea typeface="+mn-ea"/>
                <a:cs typeface="Times New Roman" panose="02020603050405020304" pitchFamily="18" charset="0"/>
              </a:rPr>
              <a:t>j</a:t>
            </a:r>
            <a:r>
              <a:rPr lang="zh-CN" altLang="en-US" sz="2400">
                <a:solidFill>
                  <a:schemeClr val="tx1"/>
                </a:solidFill>
                <a:latin typeface="Times New Roman" panose="02020603050405020304" pitchFamily="18" charset="0"/>
                <a:ea typeface="+mn-ea"/>
                <a:cs typeface="Times New Roman" panose="02020603050405020304" pitchFamily="18" charset="0"/>
              </a:rPr>
              <a:t>满足</a:t>
            </a:r>
            <a:r>
              <a:rPr lang="en-US" altLang="zh-CN" sz="2400" b="1">
                <a:solidFill>
                  <a:schemeClr val="tx1"/>
                </a:solidFill>
                <a:latin typeface="Times New Roman" panose="02020603050405020304" pitchFamily="18" charset="0"/>
                <a:ea typeface="+mn-ea"/>
                <a:cs typeface="Times New Roman" panose="02020603050405020304" pitchFamily="18" charset="0"/>
              </a:rPr>
              <a:t>Johnson</a:t>
            </a:r>
            <a:r>
              <a:rPr lang="zh-CN" altLang="en-US" sz="2400" b="1">
                <a:solidFill>
                  <a:schemeClr val="tx1"/>
                </a:solidFill>
                <a:latin typeface="Times New Roman" panose="02020603050405020304" pitchFamily="18" charset="0"/>
                <a:ea typeface="+mn-ea"/>
                <a:cs typeface="Times New Roman" panose="02020603050405020304" pitchFamily="18" charset="0"/>
              </a:rPr>
              <a:t>不等式</a:t>
            </a:r>
            <a:r>
              <a:rPr lang="zh-CN" altLang="en-US" sz="2400">
                <a:solidFill>
                  <a:schemeClr val="tx1"/>
                </a:solidFill>
                <a:latin typeface="Times New Roman" panose="02020603050405020304" pitchFamily="18" charset="0"/>
                <a:ea typeface="+mn-ea"/>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pPr>
              <a:defRPr/>
            </a:pPr>
            <a:fld id="{546D8F04-AED7-42F6-A52A-9301237A6ED1}" type="slidenum">
              <a:rPr lang="en-US" altLang="zh-CN">
                <a:latin typeface="Times New Roman" panose="02020603050405020304" pitchFamily="18" charset="0"/>
                <a:cs typeface="Times New Roman" panose="02020603050405020304" pitchFamily="18" charset="0"/>
              </a:rPr>
              <a:t>82</a:t>
            </a:fld>
            <a:endParaRPr lang="en-US" altLang="zh-CN">
              <a:latin typeface="Times New Roman" panose="02020603050405020304" pitchFamily="18" charset="0"/>
              <a:cs typeface="Times New Roman" panose="02020603050405020304" pitchFamily="18" charset="0"/>
            </a:endParaRPr>
          </a:p>
        </p:txBody>
      </p:sp>
      <p:sp>
        <p:nvSpPr>
          <p:cNvPr id="318466" name="Rectangle 2"/>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流水作业调度的</a:t>
            </a:r>
            <a:r>
              <a:rPr lang="en-US" altLang="zh-CN"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Johnson</a:t>
            </a:r>
            <a:r>
              <a:rPr lang="zh-CN"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法则</a:t>
            </a:r>
            <a:endParaRPr lang="ja-JP" altLang="en-US" sz="3800" dirty="0">
              <a:solidFill>
                <a:schemeClr val="tx2"/>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sp>
        <p:nvSpPr>
          <p:cNvPr id="23560" name="Text Box 3"/>
          <p:cNvSpPr txBox="1">
            <a:spLocks noChangeArrowheads="1"/>
          </p:cNvSpPr>
          <p:nvPr/>
        </p:nvSpPr>
        <p:spPr bwMode="auto">
          <a:xfrm>
            <a:off x="250825" y="1196975"/>
            <a:ext cx="8661400" cy="5632450"/>
          </a:xfrm>
          <a:prstGeom prst="rect">
            <a:avLst/>
          </a:prstGeom>
          <a:noFill/>
          <a:ln w="6350" algn="ctr">
            <a:noFill/>
            <a:miter lim="800000"/>
          </a:ln>
        </p:spPr>
        <p:txBody>
          <a:bodyPr>
            <a:spAutoFit/>
          </a:bodyPr>
          <a:lstStyle/>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交换作业</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和作业</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的加工顺序，得到作业集</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zh-CN" altLang="en-US" sz="2400" dirty="0">
                <a:solidFill>
                  <a:schemeClr val="tx1"/>
                </a:solidFill>
                <a:latin typeface="Times New Roman" panose="02020603050405020304" pitchFamily="18" charset="0"/>
                <a:ea typeface="+mn-ea"/>
                <a:cs typeface="Times New Roman" panose="02020603050405020304" pitchFamily="18" charset="0"/>
              </a:rPr>
              <a:t>的另一调度，它所需的加工时间为</a:t>
            </a:r>
            <a:r>
              <a:rPr lang="en-US" altLang="zh-CN" sz="2400" dirty="0">
                <a:solidFill>
                  <a:schemeClr val="tx1"/>
                </a:solidFill>
                <a:latin typeface="Times New Roman" panose="02020603050405020304" pitchFamily="18" charset="0"/>
                <a:ea typeface="+mn-ea"/>
                <a:cs typeface="Times New Roman" panose="02020603050405020304" pitchFamily="18" charset="0"/>
              </a:rPr>
              <a:t>T’(</a:t>
            </a:r>
            <a:r>
              <a:rPr lang="en-US" altLang="zh-CN" sz="2400" dirty="0" err="1">
                <a:solidFill>
                  <a:schemeClr val="tx1"/>
                </a:solidFill>
                <a:latin typeface="Times New Roman" panose="02020603050405020304" pitchFamily="18" charset="0"/>
                <a:ea typeface="+mn-ea"/>
                <a:cs typeface="Times New Roman" panose="02020603050405020304" pitchFamily="18" charset="0"/>
              </a:rPr>
              <a:t>S,t</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err="1">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j</a:t>
            </a:r>
            <a:r>
              <a:rPr lang="en-US" altLang="zh-CN" sz="2400" dirty="0" err="1">
                <a:solidFill>
                  <a:schemeClr val="tx1"/>
                </a:solidFill>
                <a:latin typeface="Times New Roman" panose="02020603050405020304" pitchFamily="18" charset="0"/>
                <a:ea typeface="+mn-ea"/>
                <a:cs typeface="Times New Roman" panose="02020603050405020304" pitchFamily="18" charset="0"/>
              </a:rPr>
              <a:t>+T</a:t>
            </a:r>
            <a:r>
              <a:rPr lang="en-US" altLang="zh-CN" sz="2400" dirty="0">
                <a:solidFill>
                  <a:schemeClr val="tx1"/>
                </a:solidFill>
                <a:latin typeface="Times New Roman" panose="02020603050405020304" pitchFamily="18" charset="0"/>
                <a:ea typeface="+mn-ea"/>
                <a:cs typeface="Times New Roman" panose="02020603050405020304" pitchFamily="18" charset="0"/>
              </a:rPr>
              <a:t>(S-{</a:t>
            </a:r>
            <a:r>
              <a:rPr lang="en-US" altLang="zh-CN" sz="2400" dirty="0" err="1">
                <a:solidFill>
                  <a:schemeClr val="tx1"/>
                </a:solidFill>
                <a:latin typeface="Times New Roman" panose="02020603050405020304" pitchFamily="18" charset="0"/>
                <a:ea typeface="+mn-ea"/>
                <a:cs typeface="Times New Roman" panose="02020603050405020304" pitchFamily="18" charset="0"/>
              </a:rPr>
              <a:t>i,j</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t</a:t>
            </a:r>
            <a:r>
              <a:rPr lang="en-US" altLang="zh-CN" sz="2400" baseline="-25000" dirty="0" err="1">
                <a:solidFill>
                  <a:schemeClr val="tx1"/>
                </a:solidFill>
                <a:latin typeface="Times New Roman" panose="02020603050405020304" pitchFamily="18" charset="0"/>
                <a:ea typeface="+mn-ea"/>
                <a:cs typeface="Times New Roman" panose="02020603050405020304" pitchFamily="18" charset="0"/>
              </a:rPr>
              <a:t>ji</a:t>
            </a:r>
            <a:r>
              <a:rPr lang="en-US" altLang="zh-CN" sz="2400" dirty="0">
                <a:solidFill>
                  <a:schemeClr val="tx1"/>
                </a:solidFill>
                <a:latin typeface="Times New Roman" panose="02020603050405020304" pitchFamily="18" charset="0"/>
                <a:ea typeface="+mn-ea"/>
                <a:cs typeface="Times New Roman" panose="02020603050405020304" pitchFamily="18" charset="0"/>
              </a:rPr>
              <a:t>)</a:t>
            </a: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其中，</a:t>
            </a: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当作业</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和</a:t>
            </a:r>
            <a:r>
              <a:rPr lang="en-US" altLang="zh-CN" sz="2400" dirty="0">
                <a:solidFill>
                  <a:schemeClr val="tx1"/>
                </a:solidFill>
                <a:latin typeface="Times New Roman" panose="02020603050405020304" pitchFamily="18" charset="0"/>
                <a:ea typeface="+mn-ea"/>
                <a:cs typeface="Times New Roman" panose="02020603050405020304" pitchFamily="18" charset="0"/>
              </a:rPr>
              <a:t>j</a:t>
            </a:r>
            <a:r>
              <a:rPr lang="zh-CN" altLang="en-US" sz="2400" dirty="0">
                <a:solidFill>
                  <a:schemeClr val="tx1"/>
                </a:solidFill>
                <a:latin typeface="Times New Roman" panose="02020603050405020304" pitchFamily="18" charset="0"/>
                <a:ea typeface="+mn-ea"/>
                <a:cs typeface="Times New Roman" panose="02020603050405020304" pitchFamily="18" charset="0"/>
              </a:rPr>
              <a:t>满足</a:t>
            </a:r>
            <a:r>
              <a:rPr lang="en-US" altLang="zh-CN" sz="2400" dirty="0">
                <a:solidFill>
                  <a:schemeClr val="tx1"/>
                </a:solidFill>
                <a:latin typeface="Times New Roman" panose="02020603050405020304" pitchFamily="18" charset="0"/>
                <a:ea typeface="+mn-ea"/>
                <a:cs typeface="Times New Roman" panose="02020603050405020304" pitchFamily="18" charset="0"/>
              </a:rPr>
              <a:t>Johnson</a:t>
            </a:r>
            <a:r>
              <a:rPr lang="zh-CN" altLang="en-US" sz="2400" dirty="0">
                <a:solidFill>
                  <a:schemeClr val="tx1"/>
                </a:solidFill>
                <a:latin typeface="Times New Roman" panose="02020603050405020304" pitchFamily="18" charset="0"/>
                <a:ea typeface="+mn-ea"/>
                <a:cs typeface="Times New Roman" panose="02020603050405020304" pitchFamily="18" charset="0"/>
              </a:rPr>
              <a:t>不等式时，有</a:t>
            </a:r>
          </a:p>
          <a:p>
            <a:pPr>
              <a:spcBef>
                <a:spcPct val="0"/>
              </a:spcBef>
              <a:buClrTx/>
              <a:buSzTx/>
              <a:buFontTx/>
              <a:buNone/>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由此可见当作业</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Times New Roman" panose="02020603050405020304" pitchFamily="18" charset="0"/>
                <a:ea typeface="+mn-ea"/>
                <a:cs typeface="Times New Roman" panose="02020603050405020304" pitchFamily="18" charset="0"/>
              </a:rPr>
              <a:t>和</a:t>
            </a:r>
            <a:r>
              <a:rPr lang="zh-CN" altLang="en-US" sz="2400">
                <a:solidFill>
                  <a:schemeClr val="tx1"/>
                </a:solidFill>
                <a:latin typeface="Times New Roman" panose="02020603050405020304" pitchFamily="18" charset="0"/>
                <a:ea typeface="+mn-ea"/>
                <a:cs typeface="Times New Roman" panose="02020603050405020304" pitchFamily="18" charset="0"/>
              </a:rPr>
              <a:t>作业</a:t>
            </a:r>
            <a:r>
              <a:rPr lang="en-US" altLang="zh-CN" sz="2400" smtClean="0">
                <a:solidFill>
                  <a:schemeClr val="tx1"/>
                </a:solidFill>
                <a:latin typeface="Times New Roman" panose="02020603050405020304" pitchFamily="18" charset="0"/>
                <a:ea typeface="+mn-ea"/>
                <a:cs typeface="Times New Roman" panose="02020603050405020304" pitchFamily="18" charset="0"/>
              </a:rPr>
              <a:t>j</a:t>
            </a:r>
            <a:r>
              <a:rPr lang="zh-CN" altLang="en-US" sz="2400" smtClean="0">
                <a:solidFill>
                  <a:schemeClr val="tx1"/>
                </a:solidFill>
                <a:latin typeface="Times New Roman" panose="02020603050405020304" pitchFamily="18" charset="0"/>
                <a:ea typeface="+mn-ea"/>
                <a:cs typeface="Times New Roman" panose="02020603050405020304" pitchFamily="18" charset="0"/>
              </a:rPr>
              <a:t>满足</a:t>
            </a:r>
            <a:r>
              <a:rPr lang="en-US" altLang="zh-CN" sz="2400" dirty="0">
                <a:solidFill>
                  <a:schemeClr val="tx1"/>
                </a:solidFill>
                <a:latin typeface="Times New Roman" panose="02020603050405020304" pitchFamily="18" charset="0"/>
                <a:ea typeface="+mn-ea"/>
                <a:cs typeface="Times New Roman" panose="02020603050405020304" pitchFamily="18" charset="0"/>
              </a:rPr>
              <a:t>Johnson</a:t>
            </a:r>
            <a:r>
              <a:rPr lang="zh-CN" altLang="en-US" sz="2400" dirty="0">
                <a:solidFill>
                  <a:schemeClr val="tx1"/>
                </a:solidFill>
                <a:latin typeface="Times New Roman" panose="02020603050405020304" pitchFamily="18" charset="0"/>
                <a:ea typeface="+mn-ea"/>
                <a:cs typeface="Times New Roman" panose="02020603050405020304" pitchFamily="18" charset="0"/>
              </a:rPr>
              <a:t>不等式时，交换它们的加工顺序</a:t>
            </a:r>
            <a:r>
              <a:rPr lang="zh-CN" altLang="en-US" sz="2400">
                <a:solidFill>
                  <a:schemeClr val="tx1"/>
                </a:solidFill>
                <a:latin typeface="Times New Roman" panose="02020603050405020304" pitchFamily="18" charset="0"/>
                <a:ea typeface="+mn-ea"/>
                <a:cs typeface="Times New Roman" panose="02020603050405020304" pitchFamily="18" charset="0"/>
              </a:rPr>
              <a:t>后</a:t>
            </a:r>
            <a:r>
              <a:rPr lang="zh-CN" altLang="en-US" sz="2400" smtClean="0">
                <a:solidFill>
                  <a:schemeClr val="tx1"/>
                </a:solidFill>
                <a:latin typeface="Times New Roman" panose="02020603050405020304" pitchFamily="18" charset="0"/>
                <a:ea typeface="+mn-ea"/>
                <a:cs typeface="Times New Roman" panose="02020603050405020304" pitchFamily="18" charset="0"/>
              </a:rPr>
              <a:t>，</a:t>
            </a:r>
            <a:r>
              <a:rPr lang="zh-CN" altLang="en-US" sz="2400">
                <a:solidFill>
                  <a:schemeClr val="tx1"/>
                </a:solidFill>
                <a:latin typeface="Times New Roman" panose="02020603050405020304" pitchFamily="18" charset="0"/>
                <a:ea typeface="+mn-ea"/>
                <a:cs typeface="Times New Roman" panose="02020603050405020304" pitchFamily="18" charset="0"/>
              </a:rPr>
              <a:t>会</a:t>
            </a:r>
            <a:r>
              <a:rPr lang="zh-CN" altLang="en-US" sz="2400" smtClean="0">
                <a:solidFill>
                  <a:schemeClr val="tx1"/>
                </a:solidFill>
                <a:latin typeface="Times New Roman" panose="02020603050405020304" pitchFamily="18" charset="0"/>
                <a:ea typeface="+mn-ea"/>
                <a:cs typeface="Times New Roman" panose="02020603050405020304" pitchFamily="18" charset="0"/>
              </a:rPr>
              <a:t>增加</a:t>
            </a:r>
            <a:r>
              <a:rPr lang="zh-CN" altLang="en-US" sz="2400" dirty="0">
                <a:solidFill>
                  <a:schemeClr val="tx1"/>
                </a:solidFill>
                <a:latin typeface="Times New Roman" panose="02020603050405020304" pitchFamily="18" charset="0"/>
                <a:ea typeface="+mn-ea"/>
                <a:cs typeface="Times New Roman" panose="02020603050405020304" pitchFamily="18" charset="0"/>
              </a:rPr>
              <a:t>加工时间。对于流水作业调度问题，必存在最优调度</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r>
              <a:rPr lang="zh-CN" altLang="en-US" sz="2400">
                <a:solidFill>
                  <a:schemeClr val="tx1"/>
                </a:solidFill>
                <a:latin typeface="Times New Roman" panose="02020603050405020304" pitchFamily="18" charset="0"/>
                <a:ea typeface="+mn-ea"/>
                <a:cs typeface="Times New Roman" panose="02020603050405020304" pitchFamily="18" charset="0"/>
              </a:rPr>
              <a:t>，</a:t>
            </a:r>
            <a:r>
              <a:rPr lang="zh-CN" altLang="en-US" sz="2400" smtClean="0">
                <a:solidFill>
                  <a:schemeClr val="tx1"/>
                </a:solidFill>
                <a:latin typeface="Times New Roman" panose="02020603050405020304" pitchFamily="18" charset="0"/>
                <a:ea typeface="+mn-ea"/>
                <a:cs typeface="Times New Roman" panose="02020603050405020304" pitchFamily="18" charset="0"/>
              </a:rPr>
              <a:t>使得任意</a:t>
            </a:r>
            <a:r>
              <a:rPr lang="en-US" altLang="zh-CN" sz="2400" smtClean="0">
                <a:solidFill>
                  <a:schemeClr val="tx1"/>
                </a:solidFill>
                <a:latin typeface="Times New Roman" panose="02020603050405020304" pitchFamily="18" charset="0"/>
                <a:ea typeface="+mn-ea"/>
                <a:cs typeface="Times New Roman" panose="02020603050405020304" pitchFamily="18" charset="0"/>
              </a:rPr>
              <a:t>i</a:t>
            </a:r>
            <a:r>
              <a:rPr lang="zh-CN" altLang="en-US" sz="2400" smtClean="0">
                <a:solidFill>
                  <a:schemeClr val="tx1"/>
                </a:solidFill>
                <a:latin typeface="Times New Roman" panose="02020603050405020304" pitchFamily="18" charset="0"/>
                <a:ea typeface="+mn-ea"/>
                <a:cs typeface="Times New Roman" panose="02020603050405020304" pitchFamily="18" charset="0"/>
              </a:rPr>
              <a:t>，作业</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和</a:t>
            </a:r>
            <a:r>
              <a:rPr lang="zh-CN" altLang="en-US" sz="240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a:solidFill>
                  <a:schemeClr val="tx1"/>
                </a:solidFill>
                <a:latin typeface="Times New Roman" panose="02020603050405020304" pitchFamily="18" charset="0"/>
                <a:ea typeface="+mn-ea"/>
                <a:cs typeface="Times New Roman" panose="02020603050405020304" pitchFamily="18" charset="0"/>
              </a:rPr>
              <a:t>(</a:t>
            </a:r>
            <a:r>
              <a:rPr lang="en-US" altLang="zh-CN" sz="2400" smtClean="0">
                <a:solidFill>
                  <a:schemeClr val="tx1"/>
                </a:solidFill>
                <a:latin typeface="Times New Roman" panose="02020603050405020304" pitchFamily="18" charset="0"/>
                <a:ea typeface="+mn-ea"/>
                <a:cs typeface="Times New Roman" panose="02020603050405020304" pitchFamily="18" charset="0"/>
              </a:rPr>
              <a:t>i+1)</a:t>
            </a:r>
            <a:r>
              <a:rPr lang="zh-CN" altLang="en-US" sz="2400" smtClean="0">
                <a:solidFill>
                  <a:schemeClr val="tx1"/>
                </a:solidFill>
                <a:latin typeface="Times New Roman" panose="02020603050405020304" pitchFamily="18" charset="0"/>
                <a:ea typeface="+mn-ea"/>
                <a:cs typeface="Times New Roman" panose="02020603050405020304" pitchFamily="18" charset="0"/>
              </a:rPr>
              <a:t>满足</a:t>
            </a:r>
            <a:r>
              <a:rPr lang="en-US" altLang="zh-CN" sz="2400" dirty="0">
                <a:solidFill>
                  <a:schemeClr val="tx1"/>
                </a:solidFill>
                <a:latin typeface="Times New Roman" panose="02020603050405020304" pitchFamily="18" charset="0"/>
                <a:ea typeface="+mn-ea"/>
                <a:cs typeface="Times New Roman" panose="02020603050405020304" pitchFamily="18" charset="0"/>
              </a:rPr>
              <a:t>Johnson</a:t>
            </a:r>
            <a:r>
              <a:rPr lang="zh-CN" altLang="en-US" sz="2400" dirty="0">
                <a:solidFill>
                  <a:schemeClr val="tx1"/>
                </a:solidFill>
                <a:latin typeface="Times New Roman" panose="02020603050405020304" pitchFamily="18" charset="0"/>
                <a:ea typeface="+mn-ea"/>
                <a:cs typeface="Times New Roman" panose="02020603050405020304" pitchFamily="18" charset="0"/>
              </a:rPr>
              <a:t>不等式。进一步还可以证明，调度满足</a:t>
            </a:r>
            <a:r>
              <a:rPr lang="en-US" altLang="zh-CN" sz="2400" dirty="0">
                <a:solidFill>
                  <a:schemeClr val="tx1"/>
                </a:solidFill>
                <a:latin typeface="Times New Roman" panose="02020603050405020304" pitchFamily="18" charset="0"/>
                <a:ea typeface="+mn-ea"/>
                <a:cs typeface="Times New Roman" panose="02020603050405020304" pitchFamily="18" charset="0"/>
              </a:rPr>
              <a:t>Johnson</a:t>
            </a:r>
            <a:r>
              <a:rPr lang="zh-CN" altLang="en-US" sz="2400" dirty="0">
                <a:solidFill>
                  <a:schemeClr val="tx1"/>
                </a:solidFill>
                <a:latin typeface="Times New Roman" panose="02020603050405020304" pitchFamily="18" charset="0"/>
                <a:ea typeface="+mn-ea"/>
                <a:cs typeface="Times New Roman" panose="02020603050405020304" pitchFamily="18" charset="0"/>
              </a:rPr>
              <a:t>法则当且仅当对任意</a:t>
            </a:r>
            <a:r>
              <a:rPr lang="en-US" altLang="zh-CN" sz="2400" dirty="0" err="1">
                <a:solidFill>
                  <a:schemeClr val="tx1"/>
                </a:solidFill>
                <a:latin typeface="Times New Roman" panose="02020603050405020304" pitchFamily="18" charset="0"/>
                <a:ea typeface="+mn-ea"/>
                <a:cs typeface="Times New Roman" panose="02020603050405020304" pitchFamily="18" charset="0"/>
              </a:rPr>
              <a:t>i</a:t>
            </a:r>
            <a:r>
              <a:rPr lang="en-US" altLang="zh-CN" sz="2400" dirty="0">
                <a:solidFill>
                  <a:schemeClr val="tx1"/>
                </a:solidFill>
                <a:latin typeface="Times New Roman" panose="02020603050405020304" pitchFamily="18" charset="0"/>
                <a:ea typeface="+mn-ea"/>
                <a:cs typeface="Times New Roman" panose="02020603050405020304" pitchFamily="18" charset="0"/>
              </a:rPr>
              <a:t>&lt;j</a:t>
            </a:r>
            <a:r>
              <a:rPr lang="zh-CN" altLang="en-US" sz="2400" dirty="0">
                <a:solidFill>
                  <a:schemeClr val="tx1"/>
                </a:solidFill>
                <a:latin typeface="Times New Roman" panose="02020603050405020304" pitchFamily="18" charset="0"/>
                <a:ea typeface="+mn-ea"/>
                <a:cs typeface="Times New Roman" panose="02020603050405020304" pitchFamily="18" charset="0"/>
              </a:rPr>
              <a:t>有</a:t>
            </a:r>
          </a:p>
          <a:p>
            <a:pPr>
              <a:spcBef>
                <a:spcPct val="0"/>
              </a:spcBef>
              <a:buClrTx/>
              <a:buSzTx/>
              <a:buFontTx/>
              <a:buNone/>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endParaRPr lang="zh-CN" altLang="en-US" sz="2400" dirty="0">
              <a:solidFill>
                <a:schemeClr val="tx1"/>
              </a:solidFill>
              <a:latin typeface="Times New Roman" panose="02020603050405020304" pitchFamily="18" charset="0"/>
              <a:ea typeface="+mn-ea"/>
              <a:cs typeface="Times New Roman" panose="02020603050405020304" pitchFamily="18" charset="0"/>
            </a:endParaRPr>
          </a:p>
          <a:p>
            <a:pPr>
              <a:spcBef>
                <a:spcPct val="0"/>
              </a:spcBef>
              <a:buClrTx/>
              <a:buSzTx/>
              <a:buFontTx/>
              <a:buNone/>
              <a:defRPr/>
            </a:pPr>
            <a:r>
              <a:rPr lang="zh-CN" altLang="en-US" sz="2400" dirty="0">
                <a:solidFill>
                  <a:schemeClr val="tx1"/>
                </a:solidFill>
                <a:latin typeface="Times New Roman" panose="02020603050405020304" pitchFamily="18" charset="0"/>
                <a:ea typeface="+mn-ea"/>
                <a:cs typeface="Times New Roman" panose="02020603050405020304" pitchFamily="18" charset="0"/>
              </a:rPr>
              <a:t>由此可知，</a:t>
            </a:r>
            <a:r>
              <a:rPr lang="zh-CN" altLang="en-US" sz="2400" b="1" dirty="0">
                <a:solidFill>
                  <a:schemeClr val="tx1"/>
                </a:solidFill>
                <a:latin typeface="Times New Roman" panose="02020603050405020304" pitchFamily="18" charset="0"/>
                <a:ea typeface="+mn-ea"/>
                <a:cs typeface="Times New Roman" panose="02020603050405020304" pitchFamily="18" charset="0"/>
              </a:rPr>
              <a:t>所有满足</a:t>
            </a:r>
            <a:r>
              <a:rPr lang="en-US" altLang="zh-CN" sz="2400" b="1" dirty="0">
                <a:solidFill>
                  <a:schemeClr val="tx1"/>
                </a:solidFill>
                <a:latin typeface="Times New Roman" panose="02020603050405020304" pitchFamily="18" charset="0"/>
                <a:ea typeface="+mn-ea"/>
                <a:cs typeface="Times New Roman" panose="02020603050405020304" pitchFamily="18" charset="0"/>
              </a:rPr>
              <a:t>Johnson</a:t>
            </a:r>
            <a:r>
              <a:rPr lang="zh-CN" altLang="en-US" sz="2400" b="1" dirty="0">
                <a:solidFill>
                  <a:schemeClr val="tx1"/>
                </a:solidFill>
                <a:latin typeface="Times New Roman" panose="02020603050405020304" pitchFamily="18" charset="0"/>
                <a:ea typeface="+mn-ea"/>
                <a:cs typeface="Times New Roman" panose="02020603050405020304" pitchFamily="18" charset="0"/>
              </a:rPr>
              <a:t>法则的调度均为最优调度。</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p>
        </p:txBody>
      </p:sp>
      <p:graphicFrame>
        <p:nvGraphicFramePr>
          <p:cNvPr id="57349" name="Object 4"/>
          <p:cNvGraphicFramePr>
            <a:graphicFrameLocks noChangeAspect="1"/>
          </p:cNvGraphicFramePr>
          <p:nvPr/>
        </p:nvGraphicFramePr>
        <p:xfrm>
          <a:off x="1143000" y="2000250"/>
          <a:ext cx="5184775" cy="431800"/>
        </p:xfrm>
        <a:graphic>
          <a:graphicData uri="http://schemas.openxmlformats.org/presentationml/2006/ole">
            <mc:AlternateContent xmlns:mc="http://schemas.openxmlformats.org/markup-compatibility/2006">
              <mc:Choice xmlns:v="urn:schemas-microsoft-com:vml" Requires="v">
                <p:oleObj spid="_x0000_s57844" name="公式" r:id="rId4" imgW="2857500" imgH="241300" progId="Equation.3">
                  <p:embed/>
                </p:oleObj>
              </mc:Choice>
              <mc:Fallback>
                <p:oleObj name="公式" r:id="rId4" imgW="2857500" imgH="2413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000250"/>
                        <a:ext cx="5184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1" name="Rectangle 5"/>
          <p:cNvSpPr>
            <a:spLocks noChangeArrowheads="1"/>
          </p:cNvSpPr>
          <p:nvPr/>
        </p:nvSpPr>
        <p:spPr bwMode="auto">
          <a:xfrm>
            <a:off x="0" y="3033713"/>
            <a:ext cx="369888" cy="552450"/>
          </a:xfrm>
          <a:prstGeom prst="rect">
            <a:avLst/>
          </a:prstGeom>
          <a:noFill/>
          <a:ln w="6350" algn="ctr">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graphicFrame>
        <p:nvGraphicFramePr>
          <p:cNvPr id="57351" name="Object 6"/>
          <p:cNvGraphicFramePr>
            <a:graphicFrameLocks noChangeAspect="1"/>
          </p:cNvGraphicFramePr>
          <p:nvPr/>
        </p:nvGraphicFramePr>
        <p:xfrm>
          <a:off x="323850" y="836613"/>
          <a:ext cx="4968875" cy="447675"/>
        </p:xfrm>
        <a:graphic>
          <a:graphicData uri="http://schemas.openxmlformats.org/presentationml/2006/ole">
            <mc:AlternateContent xmlns:mc="http://schemas.openxmlformats.org/markup-compatibility/2006">
              <mc:Choice xmlns:v="urn:schemas-microsoft-com:vml" Requires="v">
                <p:oleObj spid="_x0000_s57845" name="公式" r:id="rId6" imgW="2641600" imgH="241300" progId="Equation.3">
                  <p:embed/>
                </p:oleObj>
              </mc:Choice>
              <mc:Fallback>
                <p:oleObj name="公式" r:id="rId6" imgW="2641600" imgH="2413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836613"/>
                        <a:ext cx="49688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2" name="Rectangle 7"/>
          <p:cNvSpPr>
            <a:spLocks noChangeArrowheads="1"/>
          </p:cNvSpPr>
          <p:nvPr/>
        </p:nvSpPr>
        <p:spPr bwMode="auto">
          <a:xfrm>
            <a:off x="0" y="3033713"/>
            <a:ext cx="369888" cy="552450"/>
          </a:xfrm>
          <a:prstGeom prst="rect">
            <a:avLst/>
          </a:prstGeom>
          <a:noFill/>
          <a:ln w="6350" algn="ctr">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graphicFrame>
        <p:nvGraphicFramePr>
          <p:cNvPr id="57353" name="Object 8"/>
          <p:cNvGraphicFramePr>
            <a:graphicFrameLocks noChangeAspect="1"/>
          </p:cNvGraphicFramePr>
          <p:nvPr/>
        </p:nvGraphicFramePr>
        <p:xfrm>
          <a:off x="1403350" y="2636838"/>
          <a:ext cx="4935538" cy="1628775"/>
        </p:xfrm>
        <a:graphic>
          <a:graphicData uri="http://schemas.openxmlformats.org/presentationml/2006/ole">
            <mc:AlternateContent xmlns:mc="http://schemas.openxmlformats.org/markup-compatibility/2006">
              <mc:Choice xmlns:v="urn:schemas-microsoft-com:vml" Requires="v">
                <p:oleObj spid="_x0000_s57846" name="公式" r:id="rId8" imgW="2959100" imgH="990600" progId="Equation.3">
                  <p:embed/>
                </p:oleObj>
              </mc:Choice>
              <mc:Fallback>
                <p:oleObj name="公式" r:id="rId8" imgW="2959100" imgH="9906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2636838"/>
                        <a:ext cx="493553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3" name="Rectangle 9"/>
          <p:cNvSpPr>
            <a:spLocks noChangeArrowheads="1"/>
          </p:cNvSpPr>
          <p:nvPr/>
        </p:nvSpPr>
        <p:spPr bwMode="auto">
          <a:xfrm>
            <a:off x="0" y="3033713"/>
            <a:ext cx="369888" cy="552450"/>
          </a:xfrm>
          <a:prstGeom prst="rect">
            <a:avLst/>
          </a:prstGeom>
          <a:noFill/>
          <a:ln w="6350" algn="ctr">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sp>
        <p:nvSpPr>
          <p:cNvPr id="23564" name="Rectangle 10"/>
          <p:cNvSpPr>
            <a:spLocks noChangeArrowheads="1"/>
          </p:cNvSpPr>
          <p:nvPr/>
        </p:nvSpPr>
        <p:spPr bwMode="auto">
          <a:xfrm>
            <a:off x="0" y="3033713"/>
            <a:ext cx="369888" cy="552450"/>
          </a:xfrm>
          <a:prstGeom prst="rect">
            <a:avLst/>
          </a:prstGeom>
          <a:noFill/>
          <a:ln w="6350" algn="ctr">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sp>
        <p:nvSpPr>
          <p:cNvPr id="23565" name="Rectangle 11"/>
          <p:cNvSpPr>
            <a:spLocks noChangeArrowheads="1"/>
          </p:cNvSpPr>
          <p:nvPr/>
        </p:nvSpPr>
        <p:spPr bwMode="auto">
          <a:xfrm>
            <a:off x="0" y="3033713"/>
            <a:ext cx="369888" cy="552450"/>
          </a:xfrm>
          <a:prstGeom prst="rect">
            <a:avLst/>
          </a:prstGeom>
          <a:noFill/>
          <a:ln w="6350" algn="ctr">
            <a:noFill/>
            <a:miter lim="800000"/>
          </a:ln>
        </p:spPr>
        <p:txBody>
          <a:bodyPr wrap="none" anchor="ctr">
            <a:spAutoFit/>
          </a:bodyPr>
          <a:lstStyle/>
          <a:p>
            <a:pPr>
              <a:defRPr/>
            </a:pPr>
            <a:endParaRPr lang="zh-CN" altLang="en-US">
              <a:latin typeface="Times New Roman" panose="02020603050405020304" pitchFamily="18" charset="0"/>
              <a:ea typeface="+mn-ea"/>
              <a:cs typeface="Times New Roman" panose="02020603050405020304" pitchFamily="18" charset="0"/>
            </a:endParaRPr>
          </a:p>
        </p:txBody>
      </p:sp>
      <p:graphicFrame>
        <p:nvGraphicFramePr>
          <p:cNvPr id="57357" name="Object 12"/>
          <p:cNvGraphicFramePr>
            <a:graphicFrameLocks noChangeAspect="1"/>
          </p:cNvGraphicFramePr>
          <p:nvPr/>
        </p:nvGraphicFramePr>
        <p:xfrm>
          <a:off x="1547813" y="5661025"/>
          <a:ext cx="5472112" cy="620713"/>
        </p:xfrm>
        <a:graphic>
          <a:graphicData uri="http://schemas.openxmlformats.org/presentationml/2006/ole">
            <mc:AlternateContent xmlns:mc="http://schemas.openxmlformats.org/markup-compatibility/2006">
              <mc:Choice xmlns:v="urn:schemas-microsoft-com:vml" Requires="v">
                <p:oleObj spid="_x0000_s57847" name="公式" r:id="rId10" imgW="2108200" imgH="241300" progId="Equation.3">
                  <p:embed/>
                </p:oleObj>
              </mc:Choice>
              <mc:Fallback>
                <p:oleObj name="公式" r:id="rId10" imgW="2108200" imgH="241300"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3" y="5661025"/>
                        <a:ext cx="5472112"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4706BB98-CFF5-41C0-91E5-A5BE1D85CD93}" type="slidenum">
              <a:rPr lang="en-US" altLang="zh-CN"/>
              <a:t>83</a:t>
            </a:fld>
            <a:endParaRPr lang="en-US" altLang="zh-CN"/>
          </a:p>
        </p:txBody>
      </p:sp>
      <p:sp>
        <p:nvSpPr>
          <p:cNvPr id="319490" name="Rectangle 2"/>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zh-CN"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算法描述</a:t>
            </a:r>
            <a:endParaRPr lang="ja-JP"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8372" name="Text Box 3"/>
          <p:cNvSpPr txBox="1">
            <a:spLocks noChangeArrowheads="1"/>
          </p:cNvSpPr>
          <p:nvPr/>
        </p:nvSpPr>
        <p:spPr bwMode="auto">
          <a:xfrm>
            <a:off x="395288" y="1125538"/>
            <a:ext cx="8353425" cy="3016250"/>
          </a:xfrm>
          <a:prstGeom prst="rect">
            <a:avLst/>
          </a:prstGeom>
          <a:solidFill>
            <a:srgbClr val="FFCC00"/>
          </a:solidFill>
          <a:ln w="6350" algn="ctr">
            <a:noFill/>
            <a:miter lim="800000"/>
          </a:ln>
        </p:spPr>
        <p:txBody>
          <a:bodyPr>
            <a:spAutoFit/>
          </a:bodyPr>
          <a:lstStyle/>
          <a:p>
            <a:pPr>
              <a:spcBef>
                <a:spcPct val="0"/>
              </a:spcBef>
              <a:buClrTx/>
              <a:buSzTx/>
              <a:buFontTx/>
              <a:buNone/>
            </a:pPr>
            <a:r>
              <a:rPr lang="zh-CN" altLang="en-US" sz="3200" dirty="0">
                <a:solidFill>
                  <a:schemeClr val="tx1"/>
                </a:solidFill>
                <a:ea typeface="黑体" panose="02010609060101010101" pitchFamily="2" charset="-122"/>
              </a:rPr>
              <a:t>流水作业调度问题的</a:t>
            </a:r>
            <a:r>
              <a:rPr lang="en-US" altLang="zh-CN" sz="3200" dirty="0">
                <a:solidFill>
                  <a:schemeClr val="tx1"/>
                </a:solidFill>
                <a:ea typeface="黑体" panose="02010609060101010101" pitchFamily="2" charset="-122"/>
              </a:rPr>
              <a:t>Johnson</a:t>
            </a:r>
            <a:r>
              <a:rPr lang="zh-CN" altLang="en-US" sz="3200" dirty="0">
                <a:solidFill>
                  <a:schemeClr val="tx1"/>
                </a:solidFill>
                <a:ea typeface="黑体" panose="02010609060101010101" pitchFamily="2" charset="-122"/>
              </a:rPr>
              <a:t>算法</a:t>
            </a:r>
          </a:p>
          <a:p>
            <a:pPr>
              <a:spcBef>
                <a:spcPct val="0"/>
              </a:spcBef>
              <a:buClrTx/>
              <a:buSzTx/>
              <a:buFontTx/>
              <a:buNone/>
            </a:pPr>
            <a:r>
              <a:rPr lang="en-US" altLang="zh-CN" sz="3200" dirty="0">
                <a:solidFill>
                  <a:schemeClr val="tx1"/>
                </a:solidFill>
              </a:rPr>
              <a:t>(1)</a:t>
            </a:r>
            <a:r>
              <a:rPr lang="zh-CN" altLang="en-US" sz="3200" dirty="0">
                <a:solidFill>
                  <a:schemeClr val="tx1"/>
                </a:solidFill>
              </a:rPr>
              <a:t>令</a:t>
            </a:r>
          </a:p>
          <a:p>
            <a:pPr>
              <a:spcBef>
                <a:spcPct val="0"/>
              </a:spcBef>
              <a:buClrTx/>
              <a:buSzTx/>
              <a:buFontTx/>
              <a:buNone/>
            </a:pPr>
            <a:r>
              <a:rPr lang="en-US" altLang="zh-CN" sz="3200" dirty="0">
                <a:solidFill>
                  <a:schemeClr val="tx1"/>
                </a:solidFill>
              </a:rPr>
              <a:t>(2)</a:t>
            </a:r>
            <a:r>
              <a:rPr lang="zh-CN" altLang="en-US" sz="3200" dirty="0">
                <a:solidFill>
                  <a:schemeClr val="tx1"/>
                </a:solidFill>
              </a:rPr>
              <a:t>将</a:t>
            </a:r>
            <a:r>
              <a:rPr lang="en-US" altLang="zh-CN" sz="3200" dirty="0">
                <a:solidFill>
                  <a:schemeClr val="tx1"/>
                </a:solidFill>
              </a:rPr>
              <a:t>N</a:t>
            </a:r>
            <a:r>
              <a:rPr lang="en-US" altLang="zh-CN" sz="3200" baseline="-25000" dirty="0">
                <a:solidFill>
                  <a:schemeClr val="tx1"/>
                </a:solidFill>
              </a:rPr>
              <a:t>1</a:t>
            </a:r>
            <a:r>
              <a:rPr lang="zh-CN" altLang="en-US" sz="3200" dirty="0">
                <a:solidFill>
                  <a:schemeClr val="tx1"/>
                </a:solidFill>
              </a:rPr>
              <a:t>中作业依</a:t>
            </a:r>
            <a:r>
              <a:rPr lang="en-US" altLang="zh-CN" sz="3200" dirty="0" err="1">
                <a:solidFill>
                  <a:schemeClr val="tx1"/>
                </a:solidFill>
              </a:rPr>
              <a:t>a</a:t>
            </a:r>
            <a:r>
              <a:rPr lang="en-US" altLang="zh-CN" sz="3200" baseline="-25000" dirty="0" err="1">
                <a:solidFill>
                  <a:schemeClr val="tx1"/>
                </a:solidFill>
              </a:rPr>
              <a:t>i</a:t>
            </a:r>
            <a:r>
              <a:rPr lang="zh-CN" altLang="en-US" sz="3200" dirty="0">
                <a:solidFill>
                  <a:schemeClr val="tx1"/>
                </a:solidFill>
              </a:rPr>
              <a:t>的非减序排序；将</a:t>
            </a:r>
            <a:r>
              <a:rPr lang="en-US" altLang="zh-CN" sz="3200" dirty="0">
                <a:solidFill>
                  <a:schemeClr val="tx1"/>
                </a:solidFill>
              </a:rPr>
              <a:t>N</a:t>
            </a:r>
            <a:r>
              <a:rPr lang="en-US" altLang="zh-CN" sz="3200" baseline="-25000" dirty="0">
                <a:solidFill>
                  <a:schemeClr val="tx1"/>
                </a:solidFill>
              </a:rPr>
              <a:t>2</a:t>
            </a:r>
            <a:r>
              <a:rPr lang="zh-CN" altLang="en-US" sz="3200" dirty="0">
                <a:solidFill>
                  <a:schemeClr val="tx1"/>
                </a:solidFill>
              </a:rPr>
              <a:t>中作业依</a:t>
            </a:r>
            <a:r>
              <a:rPr lang="en-US" altLang="zh-CN" sz="3200" dirty="0">
                <a:solidFill>
                  <a:schemeClr val="tx1"/>
                </a:solidFill>
              </a:rPr>
              <a:t>b</a:t>
            </a:r>
            <a:r>
              <a:rPr lang="en-US" altLang="zh-CN" sz="3200" baseline="-25000" dirty="0">
                <a:solidFill>
                  <a:schemeClr val="tx1"/>
                </a:solidFill>
              </a:rPr>
              <a:t>i</a:t>
            </a:r>
            <a:r>
              <a:rPr lang="zh-CN" altLang="en-US" sz="3200" dirty="0">
                <a:solidFill>
                  <a:schemeClr val="tx1"/>
                </a:solidFill>
              </a:rPr>
              <a:t>的非增序排序；</a:t>
            </a:r>
          </a:p>
          <a:p>
            <a:pPr>
              <a:spcBef>
                <a:spcPct val="0"/>
              </a:spcBef>
              <a:buClrTx/>
              <a:buSzTx/>
              <a:buFontTx/>
              <a:buNone/>
            </a:pPr>
            <a:r>
              <a:rPr lang="en-US" altLang="zh-CN" sz="3200" dirty="0">
                <a:solidFill>
                  <a:schemeClr val="tx1"/>
                </a:solidFill>
              </a:rPr>
              <a:t>(3)N</a:t>
            </a:r>
            <a:r>
              <a:rPr lang="en-US" altLang="zh-CN" sz="3200" baseline="-25000" dirty="0">
                <a:solidFill>
                  <a:schemeClr val="tx1"/>
                </a:solidFill>
              </a:rPr>
              <a:t>1</a:t>
            </a:r>
            <a:r>
              <a:rPr lang="zh-CN" altLang="en-US" sz="3200" dirty="0">
                <a:solidFill>
                  <a:schemeClr val="tx1"/>
                </a:solidFill>
              </a:rPr>
              <a:t>中作业接</a:t>
            </a:r>
            <a:r>
              <a:rPr lang="en-US" altLang="zh-CN" sz="3200" dirty="0">
                <a:solidFill>
                  <a:schemeClr val="tx1"/>
                </a:solidFill>
              </a:rPr>
              <a:t>N</a:t>
            </a:r>
            <a:r>
              <a:rPr lang="en-US" altLang="zh-CN" sz="3200" baseline="-25000" dirty="0">
                <a:solidFill>
                  <a:schemeClr val="tx1"/>
                </a:solidFill>
              </a:rPr>
              <a:t>2</a:t>
            </a:r>
            <a:r>
              <a:rPr lang="zh-CN" altLang="en-US" sz="3200" dirty="0">
                <a:solidFill>
                  <a:schemeClr val="tx1"/>
                </a:solidFill>
              </a:rPr>
              <a:t>中作业构成满足</a:t>
            </a:r>
            <a:r>
              <a:rPr lang="en-US" altLang="zh-CN" sz="3200" dirty="0">
                <a:solidFill>
                  <a:schemeClr val="tx1"/>
                </a:solidFill>
              </a:rPr>
              <a:t>Johnson</a:t>
            </a:r>
            <a:r>
              <a:rPr lang="zh-CN" altLang="en-US" sz="3200" dirty="0">
                <a:solidFill>
                  <a:schemeClr val="tx1"/>
                </a:solidFill>
              </a:rPr>
              <a:t>法则的最优调度。</a:t>
            </a:r>
          </a:p>
        </p:txBody>
      </p:sp>
      <p:sp>
        <p:nvSpPr>
          <p:cNvPr id="58373" name="Rectangle 4"/>
          <p:cNvSpPr>
            <a:spLocks noChangeArrowheads="1"/>
          </p:cNvSpPr>
          <p:nvPr/>
        </p:nvSpPr>
        <p:spPr bwMode="auto">
          <a:xfrm>
            <a:off x="0" y="3314700"/>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8374" name="Object 5"/>
          <p:cNvGraphicFramePr>
            <a:graphicFrameLocks noChangeAspect="1"/>
          </p:cNvGraphicFramePr>
          <p:nvPr/>
        </p:nvGraphicFramePr>
        <p:xfrm>
          <a:off x="1403350" y="1684338"/>
          <a:ext cx="4176713" cy="466725"/>
        </p:xfrm>
        <a:graphic>
          <a:graphicData uri="http://schemas.openxmlformats.org/presentationml/2006/ole">
            <mc:AlternateContent xmlns:mc="http://schemas.openxmlformats.org/markup-compatibility/2006">
              <mc:Choice xmlns:v="urn:schemas-microsoft-com:vml" Requires="v">
                <p:oleObj spid="_x0000_s58497" name="公式" r:id="rId4" imgW="2044700" imgH="228600" progId="Equation.3">
                  <p:embed/>
                </p:oleObj>
              </mc:Choice>
              <mc:Fallback>
                <p:oleObj name="公式" r:id="rId4" imgW="2044700" imgH="2286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684338"/>
                        <a:ext cx="417671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5" name="Text Box 6"/>
          <p:cNvSpPr txBox="1">
            <a:spLocks noChangeArrowheads="1"/>
          </p:cNvSpPr>
          <p:nvPr/>
        </p:nvSpPr>
        <p:spPr bwMode="auto">
          <a:xfrm>
            <a:off x="395288" y="4508500"/>
            <a:ext cx="8351837" cy="1238250"/>
          </a:xfrm>
          <a:prstGeom prst="rect">
            <a:avLst/>
          </a:prstGeom>
          <a:solidFill>
            <a:schemeClr val="bg1"/>
          </a:solidFill>
          <a:ln w="50800">
            <a:solidFill>
              <a:srgbClr val="FF6600"/>
            </a:solidFill>
            <a:miter lim="800000"/>
          </a:ln>
        </p:spPr>
        <p:txBody>
          <a:bodyPr>
            <a:spAutoFit/>
          </a:bodyPr>
          <a:lstStyle/>
          <a:p>
            <a:pPr>
              <a:spcBef>
                <a:spcPct val="0"/>
              </a:spcBef>
              <a:buClrTx/>
              <a:buSzTx/>
              <a:buFontTx/>
              <a:buNone/>
            </a:pPr>
            <a:r>
              <a:rPr lang="zh-CN" altLang="en-US" sz="2400" b="1">
                <a:solidFill>
                  <a:schemeClr val="tx1"/>
                </a:solidFill>
                <a:latin typeface="Verdana" panose="020B0604030504040204" pitchFamily="34" charset="0"/>
                <a:ea typeface="黑体" panose="02010609060101010101" pitchFamily="2" charset="-122"/>
              </a:rPr>
              <a:t>算法复杂度分析：</a:t>
            </a:r>
          </a:p>
          <a:p>
            <a:pPr>
              <a:spcBef>
                <a:spcPct val="0"/>
              </a:spcBef>
              <a:buClrTx/>
              <a:buSzTx/>
              <a:buFontTx/>
              <a:buNone/>
            </a:pPr>
            <a:r>
              <a:rPr lang="zh-CN" altLang="en-US" sz="2400">
                <a:solidFill>
                  <a:schemeClr val="tx1"/>
                </a:solidFill>
              </a:rPr>
              <a:t>算法的主要计算时间花在对作业集的排序。因此，在最坏情况下算法所需的计算时间为</a:t>
            </a:r>
            <a:r>
              <a:rPr lang="en-US" altLang="zh-CN" sz="2400">
                <a:solidFill>
                  <a:schemeClr val="tx1"/>
                </a:solidFill>
              </a:rPr>
              <a:t>O(nlogn)</a:t>
            </a:r>
            <a:r>
              <a:rPr lang="zh-CN" altLang="en-US" sz="2400">
                <a:solidFill>
                  <a:schemeClr val="tx1"/>
                </a:solidFill>
              </a:rPr>
              <a:t>。所需的空间为</a:t>
            </a:r>
            <a:r>
              <a:rPr lang="en-US" altLang="zh-CN" sz="2400">
                <a:solidFill>
                  <a:schemeClr val="tx1"/>
                </a:solidFill>
              </a:rPr>
              <a:t>O(n)</a:t>
            </a:r>
            <a:r>
              <a:rPr lang="zh-CN" altLang="en-US" sz="2400">
                <a:solidFill>
                  <a:schemeClr val="tx1"/>
                </a:solidFill>
              </a:rPr>
              <a:t>。</a:t>
            </a:r>
            <a:endParaRPr lang="en-US" altLang="zh-CN" sz="2400">
              <a:solidFill>
                <a:schemeClr val="tx1"/>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84</a:t>
            </a:fld>
            <a:endParaRPr lang="en-US" altLang="zh-CN"/>
          </a:p>
        </p:txBody>
      </p:sp>
      <p:sp>
        <p:nvSpPr>
          <p:cNvPr id="3" name="矩形 2"/>
          <p:cNvSpPr/>
          <p:nvPr/>
        </p:nvSpPr>
        <p:spPr bwMode="auto">
          <a:xfrm>
            <a:off x="395536" y="1412776"/>
            <a:ext cx="7920880" cy="3600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4" name="矩形 3"/>
          <p:cNvSpPr/>
          <p:nvPr/>
        </p:nvSpPr>
        <p:spPr bwMode="auto">
          <a:xfrm>
            <a:off x="395536" y="2348880"/>
            <a:ext cx="7920880" cy="3600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5" name="矩形 4"/>
          <p:cNvSpPr/>
          <p:nvPr/>
        </p:nvSpPr>
        <p:spPr bwMode="auto">
          <a:xfrm>
            <a:off x="1835696" y="1196752"/>
            <a:ext cx="144016" cy="86409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6" name="矩形 5"/>
          <p:cNvSpPr/>
          <p:nvPr/>
        </p:nvSpPr>
        <p:spPr bwMode="auto">
          <a:xfrm>
            <a:off x="1979712" y="2060848"/>
            <a:ext cx="288032" cy="86409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7" name="矩形 6"/>
          <p:cNvSpPr/>
          <p:nvPr/>
        </p:nvSpPr>
        <p:spPr bwMode="auto">
          <a:xfrm>
            <a:off x="1979712" y="1196752"/>
            <a:ext cx="216024" cy="86409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8" name="矩形 7"/>
          <p:cNvSpPr/>
          <p:nvPr/>
        </p:nvSpPr>
        <p:spPr bwMode="auto">
          <a:xfrm>
            <a:off x="2195736" y="1196752"/>
            <a:ext cx="504056" cy="86409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9" name="矩形 8"/>
          <p:cNvSpPr/>
          <p:nvPr/>
        </p:nvSpPr>
        <p:spPr bwMode="auto">
          <a:xfrm>
            <a:off x="2267744" y="2060848"/>
            <a:ext cx="360040" cy="86409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0" name="矩形 9"/>
          <p:cNvSpPr/>
          <p:nvPr/>
        </p:nvSpPr>
        <p:spPr bwMode="auto">
          <a:xfrm>
            <a:off x="2704051" y="2060848"/>
            <a:ext cx="783907" cy="86409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1" name="文本框 10"/>
          <p:cNvSpPr txBox="1"/>
          <p:nvPr/>
        </p:nvSpPr>
        <p:spPr>
          <a:xfrm>
            <a:off x="-92387" y="1400538"/>
            <a:ext cx="612668" cy="461665"/>
          </a:xfrm>
          <a:prstGeom prst="rect">
            <a:avLst/>
          </a:prstGeom>
          <a:noFill/>
        </p:spPr>
        <p:txBody>
          <a:bodyPr wrap="none" rtlCol="0">
            <a:spAutoFit/>
          </a:bodyPr>
          <a:lstStyle/>
          <a:p>
            <a:pPr>
              <a:buNone/>
            </a:pPr>
            <a:r>
              <a:rPr lang="en-US" altLang="zh-CN" sz="2400" smtClean="0"/>
              <a:t>M1</a:t>
            </a:r>
            <a:endParaRPr lang="zh-CN" altLang="en-US" sz="2400"/>
          </a:p>
        </p:txBody>
      </p:sp>
      <p:sp>
        <p:nvSpPr>
          <p:cNvPr id="12" name="文本框 11"/>
          <p:cNvSpPr txBox="1"/>
          <p:nvPr/>
        </p:nvSpPr>
        <p:spPr>
          <a:xfrm>
            <a:off x="-109120" y="2298067"/>
            <a:ext cx="612668" cy="461665"/>
          </a:xfrm>
          <a:prstGeom prst="rect">
            <a:avLst/>
          </a:prstGeom>
          <a:noFill/>
        </p:spPr>
        <p:txBody>
          <a:bodyPr wrap="none" rtlCol="0">
            <a:spAutoFit/>
          </a:bodyPr>
          <a:lstStyle/>
          <a:p>
            <a:pPr>
              <a:buNone/>
            </a:pPr>
            <a:r>
              <a:rPr lang="en-US" altLang="zh-CN" sz="2400" smtClean="0"/>
              <a:t>M2</a:t>
            </a:r>
            <a:endParaRPr lang="zh-CN" altLang="en-US" sz="2400"/>
          </a:p>
        </p:txBody>
      </p:sp>
      <p:sp>
        <p:nvSpPr>
          <p:cNvPr id="14" name="矩形 13"/>
          <p:cNvSpPr/>
          <p:nvPr/>
        </p:nvSpPr>
        <p:spPr bwMode="auto">
          <a:xfrm>
            <a:off x="4219303" y="2060848"/>
            <a:ext cx="1071941" cy="86409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5" name="矩形 14"/>
          <p:cNvSpPr/>
          <p:nvPr/>
        </p:nvSpPr>
        <p:spPr bwMode="auto">
          <a:xfrm>
            <a:off x="2699792" y="1196752"/>
            <a:ext cx="1500580" cy="86409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6" name="矩形 15"/>
          <p:cNvSpPr/>
          <p:nvPr/>
        </p:nvSpPr>
        <p:spPr bwMode="auto">
          <a:xfrm>
            <a:off x="5376846" y="2060848"/>
            <a:ext cx="711900" cy="86409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7" name="矩形 16"/>
          <p:cNvSpPr/>
          <p:nvPr/>
        </p:nvSpPr>
        <p:spPr bwMode="auto">
          <a:xfrm>
            <a:off x="4216635" y="1196752"/>
            <a:ext cx="1143948" cy="86409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19" name="矩形 18"/>
          <p:cNvSpPr/>
          <p:nvPr/>
        </p:nvSpPr>
        <p:spPr bwMode="auto">
          <a:xfrm>
            <a:off x="6247114" y="2060848"/>
            <a:ext cx="421953" cy="86409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
        <p:nvSpPr>
          <p:cNvPr id="20" name="矩形 19"/>
          <p:cNvSpPr/>
          <p:nvPr/>
        </p:nvSpPr>
        <p:spPr bwMode="auto">
          <a:xfrm>
            <a:off x="5376845" y="1195331"/>
            <a:ext cx="854007" cy="86409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pPr>
            <a:endParaRPr kumimoji="0" lang="zh-CN" alt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5ED5ECC8-8735-4ED6-9E37-1EA85107DDAF}" type="slidenum">
              <a:rPr lang="en-US" altLang="zh-CN"/>
              <a:t>85</a:t>
            </a:fld>
            <a:endParaRPr lang="en-US" altLang="zh-CN"/>
          </a:p>
        </p:txBody>
      </p:sp>
      <p:sp>
        <p:nvSpPr>
          <p:cNvPr id="320514" name="Rectangle 2"/>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3.10 0-1</a:t>
            </a:r>
            <a:r>
              <a:rPr lang="zh-CN"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背包问题</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59396" name="Text Box 3"/>
          <p:cNvSpPr txBox="1">
            <a:spLocks noChangeArrowheads="1"/>
          </p:cNvSpPr>
          <p:nvPr/>
        </p:nvSpPr>
        <p:spPr bwMode="auto">
          <a:xfrm>
            <a:off x="231775" y="1000125"/>
            <a:ext cx="8516938" cy="1917700"/>
          </a:xfrm>
          <a:prstGeom prst="rect">
            <a:avLst/>
          </a:prstGeom>
          <a:noFill/>
          <a:ln w="6350" algn="ctr">
            <a:noFill/>
            <a:miter lim="800000"/>
          </a:ln>
        </p:spPr>
        <p:txBody>
          <a:bodyPr>
            <a:spAutoFit/>
          </a:bodyPr>
          <a:lstStyle/>
          <a:p>
            <a:pPr>
              <a:spcBef>
                <a:spcPct val="0"/>
              </a:spcBef>
              <a:buClrTx/>
              <a:buSzTx/>
              <a:buFontTx/>
              <a:buNone/>
            </a:pPr>
            <a:r>
              <a:rPr lang="zh-CN" altLang="en-US" sz="2400">
                <a:solidFill>
                  <a:schemeClr val="tx1"/>
                </a:solidFill>
                <a:latin typeface="黑体" panose="02010609060101010101" pitchFamily="2" charset="-122"/>
                <a:ea typeface="黑体" panose="02010609060101010101" pitchFamily="2" charset="-122"/>
              </a:rPr>
              <a:t>给定</a:t>
            </a:r>
            <a:r>
              <a:rPr lang="en-US" altLang="zh-CN" sz="2400">
                <a:solidFill>
                  <a:schemeClr val="tx1"/>
                </a:solidFill>
                <a:latin typeface="黑体" panose="02010609060101010101" pitchFamily="2" charset="-122"/>
                <a:ea typeface="黑体" panose="02010609060101010101" pitchFamily="2" charset="-122"/>
              </a:rPr>
              <a:t>n</a:t>
            </a:r>
            <a:r>
              <a:rPr lang="zh-CN" altLang="en-US" sz="2400">
                <a:solidFill>
                  <a:schemeClr val="tx1"/>
                </a:solidFill>
                <a:latin typeface="黑体" panose="02010609060101010101" pitchFamily="2" charset="-122"/>
                <a:ea typeface="黑体" panose="02010609060101010101" pitchFamily="2" charset="-122"/>
              </a:rPr>
              <a:t>种物品和一背包。物品</a:t>
            </a:r>
            <a:r>
              <a:rPr lang="en-US" altLang="zh-CN" sz="2400">
                <a:solidFill>
                  <a:schemeClr val="tx1"/>
                </a:solidFill>
                <a:latin typeface="黑体" panose="02010609060101010101" pitchFamily="2" charset="-122"/>
                <a:ea typeface="黑体" panose="02010609060101010101" pitchFamily="2" charset="-122"/>
              </a:rPr>
              <a:t>i</a:t>
            </a:r>
            <a:r>
              <a:rPr lang="zh-CN" altLang="en-US" sz="2400">
                <a:solidFill>
                  <a:schemeClr val="tx1"/>
                </a:solidFill>
                <a:latin typeface="黑体" panose="02010609060101010101" pitchFamily="2" charset="-122"/>
                <a:ea typeface="黑体" panose="02010609060101010101" pitchFamily="2" charset="-122"/>
              </a:rPr>
              <a:t>的重量是</a:t>
            </a:r>
            <a:r>
              <a:rPr lang="en-US" altLang="zh-CN" sz="2400">
                <a:solidFill>
                  <a:schemeClr val="tx1"/>
                </a:solidFill>
                <a:latin typeface="黑体" panose="02010609060101010101" pitchFamily="2" charset="-122"/>
                <a:ea typeface="黑体" panose="02010609060101010101" pitchFamily="2" charset="-122"/>
              </a:rPr>
              <a:t>w</a:t>
            </a:r>
            <a:r>
              <a:rPr lang="en-US" altLang="zh-CN" sz="2400" baseline="-25000">
                <a:solidFill>
                  <a:schemeClr val="tx1"/>
                </a:solidFill>
                <a:latin typeface="黑体" panose="02010609060101010101" pitchFamily="2" charset="-122"/>
                <a:ea typeface="黑体" panose="02010609060101010101" pitchFamily="2" charset="-122"/>
              </a:rPr>
              <a:t>i</a:t>
            </a:r>
            <a:r>
              <a:rPr lang="zh-CN" altLang="en-US" sz="2400">
                <a:solidFill>
                  <a:schemeClr val="tx1"/>
                </a:solidFill>
                <a:latin typeface="黑体" panose="02010609060101010101" pitchFamily="2" charset="-122"/>
                <a:ea typeface="黑体" panose="02010609060101010101" pitchFamily="2" charset="-122"/>
              </a:rPr>
              <a:t>，其价值为</a:t>
            </a:r>
            <a:r>
              <a:rPr lang="en-US" altLang="zh-CN" sz="2400">
                <a:solidFill>
                  <a:schemeClr val="tx1"/>
                </a:solidFill>
                <a:latin typeface="黑体" panose="02010609060101010101" pitchFamily="2" charset="-122"/>
                <a:ea typeface="黑体" panose="02010609060101010101" pitchFamily="2" charset="-122"/>
              </a:rPr>
              <a:t>v</a:t>
            </a:r>
            <a:r>
              <a:rPr lang="en-US" altLang="zh-CN" sz="2400" baseline="-25000">
                <a:solidFill>
                  <a:schemeClr val="tx1"/>
                </a:solidFill>
                <a:latin typeface="黑体" panose="02010609060101010101" pitchFamily="2" charset="-122"/>
                <a:ea typeface="黑体" panose="02010609060101010101" pitchFamily="2" charset="-122"/>
              </a:rPr>
              <a:t>i</a:t>
            </a:r>
            <a:r>
              <a:rPr lang="zh-CN" altLang="en-US" sz="2400">
                <a:solidFill>
                  <a:schemeClr val="tx1"/>
                </a:solidFill>
                <a:latin typeface="黑体" panose="02010609060101010101" pitchFamily="2" charset="-122"/>
                <a:ea typeface="黑体" panose="02010609060101010101" pitchFamily="2" charset="-122"/>
              </a:rPr>
              <a:t>，背包的容量为</a:t>
            </a:r>
            <a:r>
              <a:rPr lang="en-US" altLang="zh-CN" sz="2400">
                <a:solidFill>
                  <a:schemeClr val="tx1"/>
                </a:solidFill>
                <a:latin typeface="黑体" panose="02010609060101010101" pitchFamily="2" charset="-122"/>
                <a:ea typeface="黑体" panose="02010609060101010101" pitchFamily="2" charset="-122"/>
              </a:rPr>
              <a:t>C</a:t>
            </a:r>
            <a:r>
              <a:rPr lang="zh-CN" altLang="en-US" sz="2400">
                <a:solidFill>
                  <a:schemeClr val="tx1"/>
                </a:solidFill>
                <a:latin typeface="黑体" panose="02010609060101010101" pitchFamily="2" charset="-122"/>
                <a:ea typeface="黑体" panose="02010609060101010101" pitchFamily="2" charset="-122"/>
              </a:rPr>
              <a:t>。问应如何选择装入背包的物品，使得装入背包中物品的总价值最大</a:t>
            </a:r>
            <a:r>
              <a:rPr lang="en-US" altLang="zh-CN" sz="2400">
                <a:solidFill>
                  <a:schemeClr val="tx1"/>
                </a:solidFill>
                <a:latin typeface="黑体" panose="02010609060101010101" pitchFamily="2" charset="-122"/>
                <a:ea typeface="黑体" panose="02010609060101010101" pitchFamily="2" charset="-122"/>
              </a:rPr>
              <a:t>?</a:t>
            </a:r>
          </a:p>
          <a:p>
            <a:pPr>
              <a:spcBef>
                <a:spcPct val="0"/>
              </a:spcBef>
              <a:buClrTx/>
              <a:buSzTx/>
              <a:buFontTx/>
              <a:buNone/>
            </a:pPr>
            <a:endParaRPr lang="zh-CN" altLang="en-US" sz="2400">
              <a:solidFill>
                <a:schemeClr val="tx1"/>
              </a:solidFill>
              <a:latin typeface="黑体" panose="02010609060101010101" pitchFamily="2" charset="-122"/>
              <a:ea typeface="黑体" panose="02010609060101010101" pitchFamily="2" charset="-122"/>
            </a:endParaRPr>
          </a:p>
          <a:p>
            <a:pPr>
              <a:spcBef>
                <a:spcPct val="0"/>
              </a:spcBef>
              <a:buClrTx/>
              <a:buSzTx/>
              <a:buFontTx/>
              <a:buNone/>
            </a:pPr>
            <a:r>
              <a:rPr lang="en-US" altLang="zh-CN" sz="2400">
                <a:solidFill>
                  <a:schemeClr val="tx1"/>
                </a:solidFill>
              </a:rPr>
              <a:t>0-1</a:t>
            </a:r>
            <a:r>
              <a:rPr lang="zh-CN" altLang="en-US" sz="2400">
                <a:solidFill>
                  <a:schemeClr val="tx1"/>
                </a:solidFill>
              </a:rPr>
              <a:t>背包问题是一个特殊的整数规划问题。</a:t>
            </a:r>
          </a:p>
        </p:txBody>
      </p:sp>
      <p:sp>
        <p:nvSpPr>
          <p:cNvPr id="59397" name="Rectangle 4"/>
          <p:cNvSpPr>
            <a:spLocks noChangeArrowheads="1"/>
          </p:cNvSpPr>
          <p:nvPr/>
        </p:nvSpPr>
        <p:spPr bwMode="auto">
          <a:xfrm>
            <a:off x="0" y="3214688"/>
            <a:ext cx="9144000" cy="0"/>
          </a:xfrm>
          <a:prstGeom prst="rect">
            <a:avLst/>
          </a:prstGeom>
          <a:noFill/>
          <a:ln w="6350" algn="ctr">
            <a:noFill/>
            <a:miter lim="800000"/>
          </a:ln>
        </p:spPr>
        <p:txBody>
          <a:bodyPr wrap="none" anchor="ctr">
            <a:spAutoFit/>
          </a:bodyPr>
          <a:lstStyle/>
          <a:p>
            <a:endParaRPr lang="zh-CN" altLang="en-US"/>
          </a:p>
        </p:txBody>
      </p:sp>
      <p:sp>
        <p:nvSpPr>
          <p:cNvPr id="59398" name="Rectangle 5"/>
          <p:cNvSpPr>
            <a:spLocks noChangeArrowheads="1"/>
          </p:cNvSpPr>
          <p:nvPr/>
        </p:nvSpPr>
        <p:spPr bwMode="auto">
          <a:xfrm>
            <a:off x="0" y="3214688"/>
            <a:ext cx="9144000" cy="0"/>
          </a:xfrm>
          <a:prstGeom prst="rect">
            <a:avLst/>
          </a:prstGeom>
          <a:noFill/>
          <a:ln w="6350" algn="ctr">
            <a:noFill/>
            <a:miter lim="800000"/>
          </a:ln>
        </p:spPr>
        <p:txBody>
          <a:bodyPr wrap="none" anchor="ctr">
            <a:spAutoFit/>
          </a:bodyPr>
          <a:lstStyle/>
          <a:p>
            <a:endParaRPr lang="zh-CN" altLang="en-US"/>
          </a:p>
        </p:txBody>
      </p:sp>
      <p:sp>
        <p:nvSpPr>
          <p:cNvPr id="59399" name="Rectangle 6"/>
          <p:cNvSpPr>
            <a:spLocks noChangeArrowheads="1"/>
          </p:cNvSpPr>
          <p:nvPr/>
        </p:nvSpPr>
        <p:spPr bwMode="auto">
          <a:xfrm>
            <a:off x="0" y="3214688"/>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9400" name="Object 7"/>
          <p:cNvGraphicFramePr>
            <a:graphicFrameLocks noChangeAspect="1"/>
          </p:cNvGraphicFramePr>
          <p:nvPr/>
        </p:nvGraphicFramePr>
        <p:xfrm>
          <a:off x="2987675" y="3068638"/>
          <a:ext cx="1655763" cy="942975"/>
        </p:xfrm>
        <a:graphic>
          <a:graphicData uri="http://schemas.openxmlformats.org/presentationml/2006/ole">
            <mc:AlternateContent xmlns:mc="http://schemas.openxmlformats.org/markup-compatibility/2006">
              <mc:Choice xmlns:v="urn:schemas-microsoft-com:vml" Requires="v">
                <p:oleObj spid="_x0000_s59647" name="公式" r:id="rId4" imgW="748665" imgH="431800" progId="Equation.3">
                  <p:embed/>
                </p:oleObj>
              </mc:Choice>
              <mc:Fallback>
                <p:oleObj name="公式" r:id="rId4" imgW="748665" imgH="43180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3068638"/>
                        <a:ext cx="1655763"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1" name="Rectangle 8"/>
          <p:cNvSpPr>
            <a:spLocks noChangeArrowheads="1"/>
          </p:cNvSpPr>
          <p:nvPr/>
        </p:nvSpPr>
        <p:spPr bwMode="auto">
          <a:xfrm>
            <a:off x="0" y="3109913"/>
            <a:ext cx="9144000" cy="0"/>
          </a:xfrm>
          <a:prstGeom prst="rect">
            <a:avLst/>
          </a:prstGeom>
          <a:noFill/>
          <a:ln w="6350" algn="ctr">
            <a:noFill/>
            <a:miter lim="800000"/>
          </a:ln>
        </p:spPr>
        <p:txBody>
          <a:bodyPr wrap="none" anchor="ctr">
            <a:spAutoFit/>
          </a:bodyPr>
          <a:lstStyle/>
          <a:p>
            <a:endParaRPr lang="zh-CN" altLang="en-US"/>
          </a:p>
        </p:txBody>
      </p:sp>
      <p:graphicFrame>
        <p:nvGraphicFramePr>
          <p:cNvPr id="59402" name="Object 9"/>
          <p:cNvGraphicFramePr>
            <a:graphicFrameLocks noChangeAspect="1"/>
          </p:cNvGraphicFramePr>
          <p:nvPr/>
        </p:nvGraphicFramePr>
        <p:xfrm>
          <a:off x="2555875" y="4149725"/>
          <a:ext cx="2881313" cy="1508125"/>
        </p:xfrm>
        <a:graphic>
          <a:graphicData uri="http://schemas.openxmlformats.org/presentationml/2006/ole">
            <mc:AlternateContent xmlns:mc="http://schemas.openxmlformats.org/markup-compatibility/2006">
              <mc:Choice xmlns:v="urn:schemas-microsoft-com:vml" Requires="v">
                <p:oleObj spid="_x0000_s59648" name="公式" r:id="rId6" imgW="1218565" imgH="635000" progId="Equation.3">
                  <p:embed/>
                </p:oleObj>
              </mc:Choice>
              <mc:Fallback>
                <p:oleObj name="公式" r:id="rId6" imgW="1218565" imgH="63500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4149725"/>
                        <a:ext cx="2881313"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9403" name="Picture 11"/>
          <p:cNvPicPr>
            <a:picLocks noChangeAspect="1" noChangeArrowheads="1"/>
          </p:cNvPicPr>
          <p:nvPr/>
        </p:nvPicPr>
        <p:blipFill>
          <a:blip r:embed="rId8" cstate="print"/>
          <a:srcRect/>
          <a:stretch>
            <a:fillRect/>
          </a:stretch>
        </p:blipFill>
        <p:spPr bwMode="auto">
          <a:xfrm>
            <a:off x="6286500" y="2643188"/>
            <a:ext cx="2133600" cy="221456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8A530163-D9BB-4C16-B9E9-C67B01CF2FC0}" type="slidenum">
              <a:rPr lang="en-US" altLang="zh-CN"/>
              <a:t>86</a:t>
            </a:fld>
            <a:endParaRPr lang="en-US" altLang="zh-CN"/>
          </a:p>
        </p:txBody>
      </p:sp>
      <p:sp>
        <p:nvSpPr>
          <p:cNvPr id="321538" name="Rectangle 2"/>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en-US" altLang="zh-CN"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0-1</a:t>
            </a:r>
            <a:r>
              <a:rPr lang="zh-CN"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背包问题</a:t>
            </a:r>
            <a:endParaRPr lang="ja-JP"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60420" name="Text Box 3"/>
          <p:cNvSpPr txBox="1">
            <a:spLocks noChangeArrowheads="1"/>
          </p:cNvSpPr>
          <p:nvPr/>
        </p:nvSpPr>
        <p:spPr bwMode="auto">
          <a:xfrm>
            <a:off x="250825" y="908050"/>
            <a:ext cx="3978275" cy="457200"/>
          </a:xfrm>
          <a:prstGeom prst="rect">
            <a:avLst/>
          </a:prstGeom>
          <a:noFill/>
          <a:ln w="6350">
            <a:noFill/>
            <a:miter lim="800000"/>
          </a:ln>
        </p:spPr>
        <p:txBody>
          <a:bodyPr wrap="none">
            <a:spAutoFit/>
          </a:bodyPr>
          <a:lstStyle/>
          <a:p>
            <a:pPr>
              <a:spcBef>
                <a:spcPct val="0"/>
              </a:spcBef>
              <a:buClrTx/>
              <a:buSzTx/>
              <a:buFontTx/>
              <a:buNone/>
            </a:pPr>
            <a:r>
              <a:rPr lang="zh-CN" altLang="en-US" sz="2400">
                <a:solidFill>
                  <a:schemeClr val="tx1"/>
                </a:solidFill>
              </a:rPr>
              <a:t>设所给</a:t>
            </a:r>
            <a:r>
              <a:rPr lang="en-US" altLang="zh-CN" sz="2400">
                <a:solidFill>
                  <a:schemeClr val="tx1"/>
                </a:solidFill>
              </a:rPr>
              <a:t>0-1</a:t>
            </a:r>
            <a:r>
              <a:rPr lang="zh-CN" altLang="en-US" sz="2400">
                <a:solidFill>
                  <a:schemeClr val="tx1"/>
                </a:solidFill>
              </a:rPr>
              <a:t>背包问题的子问题</a:t>
            </a:r>
          </a:p>
        </p:txBody>
      </p:sp>
      <p:sp>
        <p:nvSpPr>
          <p:cNvPr id="60421" name="Rectangle 4"/>
          <p:cNvSpPr>
            <a:spLocks noChangeArrowheads="1"/>
          </p:cNvSpPr>
          <p:nvPr/>
        </p:nvSpPr>
        <p:spPr bwMode="auto">
          <a:xfrm>
            <a:off x="0" y="3214688"/>
            <a:ext cx="9144000" cy="0"/>
          </a:xfrm>
          <a:prstGeom prst="rect">
            <a:avLst/>
          </a:prstGeom>
          <a:noFill/>
          <a:ln w="6350">
            <a:noFill/>
            <a:miter lim="800000"/>
          </a:ln>
        </p:spPr>
        <p:txBody>
          <a:bodyPr wrap="none" anchor="ctr">
            <a:spAutoFit/>
          </a:bodyPr>
          <a:lstStyle/>
          <a:p>
            <a:endParaRPr lang="zh-CN" altLang="en-US"/>
          </a:p>
        </p:txBody>
      </p:sp>
      <p:graphicFrame>
        <p:nvGraphicFramePr>
          <p:cNvPr id="60422" name="Object 5"/>
          <p:cNvGraphicFramePr>
            <a:graphicFrameLocks noChangeAspect="1"/>
          </p:cNvGraphicFramePr>
          <p:nvPr/>
        </p:nvGraphicFramePr>
        <p:xfrm>
          <a:off x="3348038" y="1341438"/>
          <a:ext cx="1439862" cy="769937"/>
        </p:xfrm>
        <a:graphic>
          <a:graphicData uri="http://schemas.openxmlformats.org/presentationml/2006/ole">
            <mc:AlternateContent xmlns:mc="http://schemas.openxmlformats.org/markup-compatibility/2006">
              <mc:Choice xmlns:v="urn:schemas-microsoft-com:vml" Requires="v">
                <p:oleObj spid="_x0000_s60928" name="公式" r:id="rId4" imgW="799465" imgH="431800" progId="Equation.3">
                  <p:embed/>
                </p:oleObj>
              </mc:Choice>
              <mc:Fallback>
                <p:oleObj name="公式" r:id="rId4" imgW="799465" imgH="431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1341438"/>
                        <a:ext cx="1439862"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3" name="Rectangle 6"/>
          <p:cNvSpPr>
            <a:spLocks noChangeArrowheads="1"/>
          </p:cNvSpPr>
          <p:nvPr/>
        </p:nvSpPr>
        <p:spPr bwMode="auto">
          <a:xfrm>
            <a:off x="0" y="3109913"/>
            <a:ext cx="9144000" cy="0"/>
          </a:xfrm>
          <a:prstGeom prst="rect">
            <a:avLst/>
          </a:prstGeom>
          <a:noFill/>
          <a:ln w="6350">
            <a:noFill/>
            <a:miter lim="800000"/>
          </a:ln>
        </p:spPr>
        <p:txBody>
          <a:bodyPr wrap="none" anchor="ctr">
            <a:spAutoFit/>
          </a:bodyPr>
          <a:lstStyle/>
          <a:p>
            <a:endParaRPr lang="zh-CN" altLang="en-US"/>
          </a:p>
        </p:txBody>
      </p:sp>
      <p:graphicFrame>
        <p:nvGraphicFramePr>
          <p:cNvPr id="60424" name="Object 7"/>
          <p:cNvGraphicFramePr>
            <a:graphicFrameLocks noChangeAspect="1"/>
          </p:cNvGraphicFramePr>
          <p:nvPr/>
        </p:nvGraphicFramePr>
        <p:xfrm>
          <a:off x="3059113" y="2133600"/>
          <a:ext cx="2089150" cy="1036638"/>
        </p:xfrm>
        <a:graphic>
          <a:graphicData uri="http://schemas.openxmlformats.org/presentationml/2006/ole">
            <mc:AlternateContent xmlns:mc="http://schemas.openxmlformats.org/markup-compatibility/2006">
              <mc:Choice xmlns:v="urn:schemas-microsoft-com:vml" Requires="v">
                <p:oleObj spid="_x0000_s60929" name="公式" r:id="rId6" imgW="1282700" imgH="635000" progId="Equation.3">
                  <p:embed/>
                </p:oleObj>
              </mc:Choice>
              <mc:Fallback>
                <p:oleObj name="公式" r:id="rId6" imgW="1282700" imgH="6350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2133600"/>
                        <a:ext cx="208915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5" name="Text Box 8"/>
          <p:cNvSpPr txBox="1">
            <a:spLocks noChangeArrowheads="1"/>
          </p:cNvSpPr>
          <p:nvPr/>
        </p:nvSpPr>
        <p:spPr bwMode="auto">
          <a:xfrm>
            <a:off x="231775" y="3303588"/>
            <a:ext cx="8661400" cy="1187450"/>
          </a:xfrm>
          <a:prstGeom prst="rect">
            <a:avLst/>
          </a:prstGeom>
          <a:noFill/>
          <a:ln w="6350">
            <a:noFill/>
            <a:miter lim="800000"/>
          </a:ln>
        </p:spPr>
        <p:txBody>
          <a:bodyPr>
            <a:spAutoFit/>
          </a:bodyPr>
          <a:lstStyle/>
          <a:p>
            <a:pPr>
              <a:spcBef>
                <a:spcPct val="0"/>
              </a:spcBef>
              <a:buClrTx/>
              <a:buSzTx/>
              <a:buFontTx/>
              <a:buNone/>
            </a:pPr>
            <a:r>
              <a:rPr lang="zh-CN" altLang="en-US" sz="2400">
                <a:solidFill>
                  <a:schemeClr val="tx1"/>
                </a:solidFill>
              </a:rPr>
              <a:t>的最优值为</a:t>
            </a:r>
            <a:r>
              <a:rPr lang="en-US" altLang="zh-CN" sz="2400">
                <a:solidFill>
                  <a:schemeClr val="tx1"/>
                </a:solidFill>
              </a:rPr>
              <a:t>m(i</a:t>
            </a:r>
            <a:r>
              <a:rPr lang="zh-CN" altLang="en-US" sz="2400">
                <a:solidFill>
                  <a:schemeClr val="tx1"/>
                </a:solidFill>
              </a:rPr>
              <a:t>，</a:t>
            </a:r>
            <a:r>
              <a:rPr lang="en-US" altLang="zh-CN" sz="2400">
                <a:solidFill>
                  <a:schemeClr val="tx1"/>
                </a:solidFill>
              </a:rPr>
              <a:t>j)</a:t>
            </a:r>
            <a:r>
              <a:rPr lang="zh-CN" altLang="en-US" sz="2400">
                <a:solidFill>
                  <a:schemeClr val="tx1"/>
                </a:solidFill>
              </a:rPr>
              <a:t>，即</a:t>
            </a:r>
            <a:r>
              <a:rPr lang="en-US" altLang="zh-CN" sz="2400">
                <a:solidFill>
                  <a:schemeClr val="tx1"/>
                </a:solidFill>
              </a:rPr>
              <a:t>m(i</a:t>
            </a:r>
            <a:r>
              <a:rPr lang="zh-CN" altLang="en-US" sz="2400">
                <a:solidFill>
                  <a:schemeClr val="tx1"/>
                </a:solidFill>
              </a:rPr>
              <a:t>，</a:t>
            </a:r>
            <a:r>
              <a:rPr lang="en-US" altLang="zh-CN" sz="2400">
                <a:solidFill>
                  <a:schemeClr val="tx1"/>
                </a:solidFill>
              </a:rPr>
              <a:t>j)</a:t>
            </a:r>
            <a:r>
              <a:rPr lang="zh-CN" altLang="en-US" sz="2400">
                <a:solidFill>
                  <a:schemeClr val="tx1"/>
                </a:solidFill>
              </a:rPr>
              <a:t>是背包容量为</a:t>
            </a:r>
            <a:r>
              <a:rPr lang="en-US" altLang="zh-CN" sz="2400">
                <a:solidFill>
                  <a:schemeClr val="tx1"/>
                </a:solidFill>
              </a:rPr>
              <a:t>j</a:t>
            </a:r>
            <a:r>
              <a:rPr lang="zh-CN" altLang="en-US" sz="2400">
                <a:solidFill>
                  <a:schemeClr val="tx1"/>
                </a:solidFill>
              </a:rPr>
              <a:t>，可选择物品为</a:t>
            </a:r>
            <a:r>
              <a:rPr lang="en-US" altLang="zh-CN" sz="2400">
                <a:solidFill>
                  <a:schemeClr val="tx1"/>
                </a:solidFill>
              </a:rPr>
              <a:t>i</a:t>
            </a:r>
            <a:r>
              <a:rPr lang="zh-CN" altLang="en-US" sz="2400">
                <a:solidFill>
                  <a:schemeClr val="tx1"/>
                </a:solidFill>
              </a:rPr>
              <a:t>，</a:t>
            </a:r>
            <a:r>
              <a:rPr lang="en-US" altLang="zh-CN" sz="2400">
                <a:solidFill>
                  <a:schemeClr val="tx1"/>
                </a:solidFill>
              </a:rPr>
              <a:t>i+1</a:t>
            </a:r>
            <a:r>
              <a:rPr lang="zh-CN" altLang="en-US" sz="2400">
                <a:solidFill>
                  <a:schemeClr val="tx1"/>
                </a:solidFill>
              </a:rPr>
              <a:t>，</a:t>
            </a:r>
            <a:r>
              <a:rPr lang="en-US" altLang="zh-CN" sz="2400">
                <a:solidFill>
                  <a:schemeClr val="tx1"/>
                </a:solidFill>
              </a:rPr>
              <a:t>…</a:t>
            </a:r>
            <a:r>
              <a:rPr lang="zh-CN" altLang="en-US" sz="2400">
                <a:solidFill>
                  <a:schemeClr val="tx1"/>
                </a:solidFill>
              </a:rPr>
              <a:t>，</a:t>
            </a:r>
            <a:r>
              <a:rPr lang="en-US" altLang="zh-CN" sz="2400">
                <a:solidFill>
                  <a:schemeClr val="tx1"/>
                </a:solidFill>
              </a:rPr>
              <a:t>n</a:t>
            </a:r>
            <a:r>
              <a:rPr lang="zh-CN" altLang="en-US" sz="2400">
                <a:solidFill>
                  <a:schemeClr val="tx1"/>
                </a:solidFill>
              </a:rPr>
              <a:t>时</a:t>
            </a:r>
            <a:r>
              <a:rPr lang="en-US" altLang="zh-CN" sz="2400">
                <a:solidFill>
                  <a:schemeClr val="tx1"/>
                </a:solidFill>
              </a:rPr>
              <a:t>0-1</a:t>
            </a:r>
            <a:r>
              <a:rPr lang="zh-CN" altLang="en-US" sz="2400">
                <a:solidFill>
                  <a:schemeClr val="tx1"/>
                </a:solidFill>
              </a:rPr>
              <a:t>背包问题的最优值。由</a:t>
            </a:r>
            <a:r>
              <a:rPr lang="en-US" altLang="zh-CN" sz="2400">
                <a:solidFill>
                  <a:schemeClr val="tx1"/>
                </a:solidFill>
              </a:rPr>
              <a:t>0-1</a:t>
            </a:r>
            <a:r>
              <a:rPr lang="zh-CN" altLang="en-US" sz="2400">
                <a:solidFill>
                  <a:schemeClr val="tx1"/>
                </a:solidFill>
              </a:rPr>
              <a:t>背包问题的最优子结构性质，可以建立计算</a:t>
            </a:r>
            <a:r>
              <a:rPr lang="en-US" altLang="zh-CN" sz="2400">
                <a:solidFill>
                  <a:schemeClr val="tx1"/>
                </a:solidFill>
              </a:rPr>
              <a:t>m(i</a:t>
            </a:r>
            <a:r>
              <a:rPr lang="zh-CN" altLang="en-US" sz="2400">
                <a:solidFill>
                  <a:schemeClr val="tx1"/>
                </a:solidFill>
              </a:rPr>
              <a:t>，</a:t>
            </a:r>
            <a:r>
              <a:rPr lang="en-US" altLang="zh-CN" sz="2400">
                <a:solidFill>
                  <a:schemeClr val="tx1"/>
                </a:solidFill>
              </a:rPr>
              <a:t>j)</a:t>
            </a:r>
            <a:r>
              <a:rPr lang="zh-CN" altLang="en-US" sz="2400">
                <a:solidFill>
                  <a:schemeClr val="tx1"/>
                </a:solidFill>
              </a:rPr>
              <a:t>的递归式如下。</a:t>
            </a:r>
          </a:p>
        </p:txBody>
      </p:sp>
      <p:sp>
        <p:nvSpPr>
          <p:cNvPr id="60426" name="Rectangle 9"/>
          <p:cNvSpPr>
            <a:spLocks noChangeArrowheads="1"/>
          </p:cNvSpPr>
          <p:nvPr/>
        </p:nvSpPr>
        <p:spPr bwMode="auto">
          <a:xfrm>
            <a:off x="0" y="3200400"/>
            <a:ext cx="9144000" cy="0"/>
          </a:xfrm>
          <a:prstGeom prst="rect">
            <a:avLst/>
          </a:prstGeom>
          <a:noFill/>
          <a:ln w="6350">
            <a:noFill/>
            <a:miter lim="800000"/>
          </a:ln>
        </p:spPr>
        <p:txBody>
          <a:bodyPr wrap="none" anchor="ctr">
            <a:spAutoFit/>
          </a:bodyPr>
          <a:lstStyle/>
          <a:p>
            <a:endParaRPr lang="zh-CN" altLang="en-US"/>
          </a:p>
        </p:txBody>
      </p:sp>
      <p:graphicFrame>
        <p:nvGraphicFramePr>
          <p:cNvPr id="60427" name="Object 10"/>
          <p:cNvGraphicFramePr>
            <a:graphicFrameLocks noChangeAspect="1"/>
          </p:cNvGraphicFramePr>
          <p:nvPr/>
        </p:nvGraphicFramePr>
        <p:xfrm>
          <a:off x="1547813" y="4551363"/>
          <a:ext cx="5688012" cy="727075"/>
        </p:xfrm>
        <a:graphic>
          <a:graphicData uri="http://schemas.openxmlformats.org/presentationml/2006/ole">
            <mc:AlternateContent xmlns:mc="http://schemas.openxmlformats.org/markup-compatibility/2006">
              <mc:Choice xmlns:v="urn:schemas-microsoft-com:vml" Requires="v">
                <p:oleObj spid="_x0000_s60930" name="公式" r:id="rId8" imgW="3581400" imgH="457200" progId="Equation.3">
                  <p:embed/>
                </p:oleObj>
              </mc:Choice>
              <mc:Fallback>
                <p:oleObj name="公式" r:id="rId8" imgW="3581400" imgH="4572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4551363"/>
                        <a:ext cx="5688012"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8" name="Rectangle 11"/>
          <p:cNvSpPr>
            <a:spLocks noChangeArrowheads="1"/>
          </p:cNvSpPr>
          <p:nvPr/>
        </p:nvSpPr>
        <p:spPr bwMode="auto">
          <a:xfrm>
            <a:off x="0" y="3200400"/>
            <a:ext cx="9144000" cy="0"/>
          </a:xfrm>
          <a:prstGeom prst="rect">
            <a:avLst/>
          </a:prstGeom>
          <a:noFill/>
          <a:ln w="6350">
            <a:noFill/>
            <a:miter lim="800000"/>
          </a:ln>
        </p:spPr>
        <p:txBody>
          <a:bodyPr wrap="none" anchor="ctr">
            <a:spAutoFit/>
          </a:bodyPr>
          <a:lstStyle/>
          <a:p>
            <a:endParaRPr lang="zh-CN" altLang="en-US"/>
          </a:p>
        </p:txBody>
      </p:sp>
      <p:graphicFrame>
        <p:nvGraphicFramePr>
          <p:cNvPr id="60429" name="Object 12"/>
          <p:cNvGraphicFramePr>
            <a:graphicFrameLocks noChangeAspect="1"/>
          </p:cNvGraphicFramePr>
          <p:nvPr/>
        </p:nvGraphicFramePr>
        <p:xfrm>
          <a:off x="231775" y="5395281"/>
          <a:ext cx="3457575" cy="989012"/>
        </p:xfrm>
        <a:graphic>
          <a:graphicData uri="http://schemas.openxmlformats.org/presentationml/2006/ole">
            <mc:AlternateContent xmlns:mc="http://schemas.openxmlformats.org/markup-compatibility/2006">
              <mc:Choice xmlns:v="urn:schemas-microsoft-com:vml" Requires="v">
                <p:oleObj spid="_x0000_s60931" name="公式" r:id="rId10" imgW="1600200" imgH="457200" progId="Equation.3">
                  <p:embed/>
                </p:oleObj>
              </mc:Choice>
              <mc:Fallback>
                <p:oleObj name="公式" r:id="rId10" imgW="1600200" imgH="457200"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775" y="5395281"/>
                        <a:ext cx="3457575"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5760964" y="5271745"/>
            <a:ext cx="3383036" cy="646331"/>
          </a:xfrm>
          <a:prstGeom prst="rect">
            <a:avLst/>
          </a:prstGeom>
          <a:noFill/>
        </p:spPr>
        <p:txBody>
          <a:bodyPr wrap="square" rtlCol="0">
            <a:spAutoFit/>
          </a:bodyPr>
          <a:lstStyle/>
          <a:p>
            <a:r>
              <a:rPr lang="zh-CN" altLang="en-US" sz="1800" smtClean="0"/>
              <a:t>若背包剩余容量小于第</a:t>
            </a:r>
            <a:r>
              <a:rPr lang="en-US" altLang="zh-CN" sz="1800" smtClean="0"/>
              <a:t>i</a:t>
            </a:r>
            <a:r>
              <a:rPr lang="zh-CN" altLang="en-US" sz="1800" smtClean="0"/>
              <a:t>个物品重量，则不考虑这个物品</a:t>
            </a:r>
            <a:endParaRPr lang="zh-CN" altLang="en-US" sz="1800"/>
          </a:p>
        </p:txBody>
      </p:sp>
      <p:sp>
        <p:nvSpPr>
          <p:cNvPr id="15" name="文本框 14"/>
          <p:cNvSpPr txBox="1"/>
          <p:nvPr/>
        </p:nvSpPr>
        <p:spPr>
          <a:xfrm>
            <a:off x="6976187" y="4183112"/>
            <a:ext cx="2195400" cy="646331"/>
          </a:xfrm>
          <a:prstGeom prst="rect">
            <a:avLst/>
          </a:prstGeom>
          <a:noFill/>
        </p:spPr>
        <p:txBody>
          <a:bodyPr wrap="square" rtlCol="0">
            <a:spAutoFit/>
          </a:bodyPr>
          <a:lstStyle/>
          <a:p>
            <a:r>
              <a:rPr lang="zh-CN" altLang="en-US" sz="1200" smtClean="0"/>
              <a:t>若背包剩余容量大于第</a:t>
            </a:r>
            <a:r>
              <a:rPr lang="en-US" altLang="zh-CN" sz="1200" smtClean="0"/>
              <a:t>i</a:t>
            </a:r>
            <a:r>
              <a:rPr lang="zh-CN" altLang="en-US" sz="1200" smtClean="0"/>
              <a:t>个物品重量，则分别考虑装与不装两种情况的重量，取最大值</a:t>
            </a:r>
            <a:endParaRPr lang="zh-CN" altLang="en-US" sz="1200"/>
          </a:p>
        </p:txBody>
      </p:sp>
      <p:cxnSp>
        <p:nvCxnSpPr>
          <p:cNvPr id="4" name="直接箭头连接符 3"/>
          <p:cNvCxnSpPr/>
          <p:nvPr/>
        </p:nvCxnSpPr>
        <p:spPr bwMode="auto">
          <a:xfrm flipV="1">
            <a:off x="6732240" y="4392370"/>
            <a:ext cx="360040" cy="23651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6" name="直接箭头连接符 5"/>
          <p:cNvCxnSpPr/>
          <p:nvPr/>
        </p:nvCxnSpPr>
        <p:spPr bwMode="auto">
          <a:xfrm>
            <a:off x="7195011" y="5123326"/>
            <a:ext cx="689357" cy="155112"/>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87</a:t>
            </a:fld>
            <a:endParaRPr lang="en-US" altLang="zh-CN"/>
          </a:p>
        </p:txBody>
      </p:sp>
      <p:sp>
        <p:nvSpPr>
          <p:cNvPr id="5" name="文本框 4"/>
          <p:cNvSpPr txBox="1"/>
          <p:nvPr/>
        </p:nvSpPr>
        <p:spPr>
          <a:xfrm>
            <a:off x="5471592" y="1124744"/>
            <a:ext cx="3672408" cy="383797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spcBef>
                <a:spcPts val="0"/>
              </a:spcBef>
              <a:buNone/>
            </a:pPr>
            <a:r>
              <a:rPr lang="en-US" altLang="zh-CN" sz="1200" dirty="0"/>
              <a:t>//x[]</a:t>
            </a:r>
            <a:r>
              <a:rPr lang="zh-CN" altLang="en-US" sz="1200" dirty="0"/>
              <a:t>数组存储对应物品</a:t>
            </a:r>
            <a:r>
              <a:rPr lang="en-US" altLang="zh-CN" sz="1200" dirty="0"/>
              <a:t>0-1</a:t>
            </a:r>
            <a:r>
              <a:rPr lang="zh-CN" altLang="en-US" sz="1200" dirty="0"/>
              <a:t>向量</a:t>
            </a:r>
            <a:r>
              <a:rPr lang="en-US" altLang="zh-CN" sz="1200" dirty="0"/>
              <a:t>,0</a:t>
            </a:r>
            <a:r>
              <a:rPr lang="zh-CN" altLang="en-US" sz="1200" dirty="0"/>
              <a:t>不装入背包，</a:t>
            </a:r>
            <a:r>
              <a:rPr lang="en-US" altLang="zh-CN" sz="1200" dirty="0"/>
              <a:t>1</a:t>
            </a:r>
            <a:r>
              <a:rPr lang="zh-CN" altLang="en-US" sz="1200" dirty="0"/>
              <a:t>表示装入背包  </a:t>
            </a:r>
          </a:p>
          <a:p>
            <a:pPr>
              <a:spcBef>
                <a:spcPts val="0"/>
              </a:spcBef>
              <a:buNone/>
            </a:pPr>
            <a:r>
              <a:rPr lang="en-US" altLang="zh-CN" sz="1200" b="1" dirty="0"/>
              <a:t>void</a:t>
            </a:r>
            <a:r>
              <a:rPr lang="en-US" altLang="zh-CN" sz="1200" dirty="0"/>
              <a:t> </a:t>
            </a:r>
            <a:r>
              <a:rPr lang="en-US" altLang="zh-CN" sz="1200" dirty="0" err="1"/>
              <a:t>Traceback</a:t>
            </a:r>
            <a:r>
              <a:rPr lang="en-US" altLang="zh-CN" sz="1200" dirty="0"/>
              <a:t>(</a:t>
            </a:r>
            <a:r>
              <a:rPr lang="en-US" altLang="zh-CN" sz="1200" b="1" dirty="0" err="1"/>
              <a:t>int</a:t>
            </a:r>
            <a:r>
              <a:rPr lang="en-US" altLang="zh-CN" sz="1200" dirty="0"/>
              <a:t> m[][10],</a:t>
            </a:r>
            <a:r>
              <a:rPr lang="en-US" altLang="zh-CN" sz="1200" b="1" dirty="0" err="1"/>
              <a:t>int</a:t>
            </a:r>
            <a:r>
              <a:rPr lang="en-US" altLang="zh-CN" sz="1200" dirty="0"/>
              <a:t> w[],</a:t>
            </a:r>
            <a:r>
              <a:rPr lang="en-US" altLang="zh-CN" sz="1200" b="1" dirty="0" err="1"/>
              <a:t>int</a:t>
            </a:r>
            <a:r>
              <a:rPr lang="en-US" altLang="zh-CN" sz="1200" dirty="0"/>
              <a:t> </a:t>
            </a:r>
            <a:r>
              <a:rPr lang="en-US" altLang="zh-CN" sz="1200" dirty="0" err="1"/>
              <a:t>c,</a:t>
            </a:r>
            <a:r>
              <a:rPr lang="en-US" altLang="zh-CN" sz="1200" b="1" dirty="0" err="1"/>
              <a:t>int</a:t>
            </a:r>
            <a:r>
              <a:rPr lang="en-US" altLang="zh-CN" sz="1200" dirty="0"/>
              <a:t> </a:t>
            </a:r>
            <a:r>
              <a:rPr lang="en-US" altLang="zh-CN" sz="1200" dirty="0" err="1"/>
              <a:t>n,</a:t>
            </a:r>
            <a:r>
              <a:rPr lang="en-US" altLang="zh-CN" sz="1200" b="1" dirty="0" err="1"/>
              <a:t>int</a:t>
            </a:r>
            <a:r>
              <a:rPr lang="en-US" altLang="zh-CN" sz="1200" dirty="0"/>
              <a:t> x[])  </a:t>
            </a:r>
          </a:p>
          <a:p>
            <a:pPr>
              <a:spcBef>
                <a:spcPts val="0"/>
              </a:spcBef>
              <a:buNone/>
            </a:pPr>
            <a:r>
              <a:rPr lang="en-US" altLang="zh-CN" sz="1200" dirty="0"/>
              <a:t>{  </a:t>
            </a:r>
          </a:p>
          <a:p>
            <a:pPr>
              <a:spcBef>
                <a:spcPts val="0"/>
              </a:spcBef>
              <a:buNone/>
            </a:pPr>
            <a:r>
              <a:rPr lang="en-US" altLang="zh-CN" sz="1200" dirty="0"/>
              <a:t>    </a:t>
            </a:r>
            <a:r>
              <a:rPr lang="en-US" altLang="zh-CN" sz="1200" b="1" dirty="0"/>
              <a:t>for</a:t>
            </a:r>
            <a:r>
              <a:rPr lang="en-US" altLang="zh-CN" sz="1200" dirty="0"/>
              <a:t>(</a:t>
            </a:r>
            <a:r>
              <a:rPr lang="en-US" altLang="zh-CN" sz="1200" b="1" dirty="0" err="1"/>
              <a:t>int</a:t>
            </a:r>
            <a:r>
              <a:rPr lang="en-US" altLang="zh-CN" sz="1200" dirty="0"/>
              <a:t> </a:t>
            </a:r>
            <a:r>
              <a:rPr lang="en-US" altLang="zh-CN" sz="1200" dirty="0" err="1"/>
              <a:t>i</a:t>
            </a:r>
            <a:r>
              <a:rPr lang="en-US" altLang="zh-CN" sz="1200" dirty="0"/>
              <a:t>=1; </a:t>
            </a:r>
            <a:r>
              <a:rPr lang="en-US" altLang="zh-CN" sz="1200" dirty="0" err="1"/>
              <a:t>i</a:t>
            </a:r>
            <a:r>
              <a:rPr lang="en-US" altLang="zh-CN" sz="1200" dirty="0"/>
              <a:t>&lt;n; </a:t>
            </a:r>
            <a:r>
              <a:rPr lang="en-US" altLang="zh-CN" sz="1200" dirty="0" err="1"/>
              <a:t>i</a:t>
            </a:r>
            <a:r>
              <a:rPr lang="en-US" altLang="zh-CN" sz="1200" dirty="0"/>
              <a:t>++)  </a:t>
            </a:r>
          </a:p>
          <a:p>
            <a:pPr>
              <a:spcBef>
                <a:spcPts val="0"/>
              </a:spcBef>
              <a:buNone/>
            </a:pPr>
            <a:r>
              <a:rPr lang="en-US" altLang="zh-CN" sz="1200" dirty="0"/>
              <a:t>    {  </a:t>
            </a:r>
          </a:p>
          <a:p>
            <a:pPr>
              <a:spcBef>
                <a:spcPts val="0"/>
              </a:spcBef>
              <a:buNone/>
            </a:pPr>
            <a:r>
              <a:rPr lang="en-US" altLang="zh-CN" sz="1200" dirty="0"/>
              <a:t>        </a:t>
            </a:r>
            <a:r>
              <a:rPr lang="en-US" altLang="zh-CN" sz="1200" b="1" dirty="0"/>
              <a:t>if</a:t>
            </a:r>
            <a:r>
              <a:rPr lang="en-US" altLang="zh-CN" sz="1200" dirty="0"/>
              <a:t>(m[</a:t>
            </a:r>
            <a:r>
              <a:rPr lang="en-US" altLang="zh-CN" sz="1200" dirty="0" err="1"/>
              <a:t>i</a:t>
            </a:r>
            <a:r>
              <a:rPr lang="en-US" altLang="zh-CN" sz="1200" dirty="0"/>
              <a:t>][c] == m[i+1][c])  </a:t>
            </a:r>
          </a:p>
          <a:p>
            <a:pPr>
              <a:spcBef>
                <a:spcPts val="0"/>
              </a:spcBef>
              <a:buNone/>
            </a:pPr>
            <a:r>
              <a:rPr lang="en-US" altLang="zh-CN" sz="1200" dirty="0"/>
              <a:t>        {  </a:t>
            </a:r>
          </a:p>
          <a:p>
            <a:pPr>
              <a:spcBef>
                <a:spcPts val="0"/>
              </a:spcBef>
              <a:buNone/>
            </a:pPr>
            <a:r>
              <a:rPr lang="en-US" altLang="zh-CN" sz="1200" dirty="0"/>
              <a:t>            x[</a:t>
            </a:r>
            <a:r>
              <a:rPr lang="en-US" altLang="zh-CN" sz="1200" dirty="0" err="1"/>
              <a:t>i</a:t>
            </a:r>
            <a:r>
              <a:rPr lang="en-US" altLang="zh-CN" sz="1200" dirty="0"/>
              <a:t>]=0;  </a:t>
            </a:r>
          </a:p>
          <a:p>
            <a:pPr>
              <a:spcBef>
                <a:spcPts val="0"/>
              </a:spcBef>
              <a:buNone/>
            </a:pPr>
            <a:r>
              <a:rPr lang="en-US" altLang="zh-CN" sz="1200" dirty="0"/>
              <a:t>        }  </a:t>
            </a:r>
          </a:p>
          <a:p>
            <a:pPr>
              <a:spcBef>
                <a:spcPts val="0"/>
              </a:spcBef>
              <a:buNone/>
            </a:pPr>
            <a:r>
              <a:rPr lang="en-US" altLang="zh-CN" sz="1200" dirty="0"/>
              <a:t>        </a:t>
            </a:r>
            <a:r>
              <a:rPr lang="en-US" altLang="zh-CN" sz="1200" b="1" dirty="0"/>
              <a:t>else</a:t>
            </a:r>
            <a:r>
              <a:rPr lang="en-US" altLang="zh-CN" sz="1200" dirty="0"/>
              <a:t>  </a:t>
            </a:r>
          </a:p>
          <a:p>
            <a:pPr>
              <a:spcBef>
                <a:spcPts val="0"/>
              </a:spcBef>
              <a:buNone/>
            </a:pPr>
            <a:r>
              <a:rPr lang="en-US" altLang="zh-CN" sz="1200" dirty="0"/>
              <a:t>        {  </a:t>
            </a:r>
          </a:p>
          <a:p>
            <a:pPr>
              <a:spcBef>
                <a:spcPts val="0"/>
              </a:spcBef>
              <a:buNone/>
            </a:pPr>
            <a:r>
              <a:rPr lang="en-US" altLang="zh-CN" sz="1200" dirty="0"/>
              <a:t>            x[</a:t>
            </a:r>
            <a:r>
              <a:rPr lang="en-US" altLang="zh-CN" sz="1200" dirty="0" err="1"/>
              <a:t>i</a:t>
            </a:r>
            <a:r>
              <a:rPr lang="en-US" altLang="zh-CN" sz="1200" dirty="0"/>
              <a:t>]=1;  </a:t>
            </a:r>
          </a:p>
          <a:p>
            <a:pPr>
              <a:spcBef>
                <a:spcPts val="0"/>
              </a:spcBef>
              <a:buNone/>
            </a:pPr>
            <a:r>
              <a:rPr lang="en-US" altLang="zh-CN" sz="1200" dirty="0"/>
              <a:t>            c-=w[</a:t>
            </a:r>
            <a:r>
              <a:rPr lang="en-US" altLang="zh-CN" sz="1200" dirty="0" err="1"/>
              <a:t>i</a:t>
            </a:r>
            <a:r>
              <a:rPr lang="en-US" altLang="zh-CN" sz="1200" dirty="0"/>
              <a:t>];  </a:t>
            </a:r>
          </a:p>
          <a:p>
            <a:pPr>
              <a:spcBef>
                <a:spcPts val="0"/>
              </a:spcBef>
              <a:buNone/>
            </a:pPr>
            <a:r>
              <a:rPr lang="en-US" altLang="zh-CN" sz="1200" dirty="0"/>
              <a:t>        }  </a:t>
            </a:r>
          </a:p>
          <a:p>
            <a:pPr>
              <a:spcBef>
                <a:spcPts val="0"/>
              </a:spcBef>
              <a:buNone/>
            </a:pPr>
            <a:r>
              <a:rPr lang="en-US" altLang="zh-CN" sz="1200" dirty="0"/>
              <a:t>    }  </a:t>
            </a:r>
          </a:p>
          <a:p>
            <a:pPr>
              <a:spcBef>
                <a:spcPts val="0"/>
              </a:spcBef>
              <a:buNone/>
            </a:pPr>
            <a:r>
              <a:rPr lang="en-US" altLang="zh-CN" sz="1200" dirty="0"/>
              <a:t>    x[n]=(m[n][c])?1:0;  </a:t>
            </a:r>
          </a:p>
          <a:p>
            <a:pPr>
              <a:spcBef>
                <a:spcPts val="0"/>
              </a:spcBef>
              <a:buNone/>
            </a:pPr>
            <a:r>
              <a:rPr lang="en-US" altLang="zh-CN" sz="1200" dirty="0"/>
              <a:t>}  </a:t>
            </a:r>
          </a:p>
          <a:p>
            <a:pPr>
              <a:spcBef>
                <a:spcPts val="0"/>
              </a:spcBef>
              <a:buNone/>
            </a:pPr>
            <a:endParaRPr lang="zh-CN" altLang="en-US" sz="100" dirty="0"/>
          </a:p>
          <a:p>
            <a:endParaRPr lang="zh-CN" altLang="en-US" sz="1200" dirty="0"/>
          </a:p>
        </p:txBody>
      </p:sp>
      <p:sp>
        <p:nvSpPr>
          <p:cNvPr id="4" name="文本框 3"/>
          <p:cNvSpPr txBox="1"/>
          <p:nvPr/>
        </p:nvSpPr>
        <p:spPr>
          <a:xfrm>
            <a:off x="467544" y="260648"/>
            <a:ext cx="5472608" cy="6555641"/>
          </a:xfrm>
          <a:prstGeom prst="rect">
            <a:avLst/>
          </a:prstGeom>
          <a:noFill/>
        </p:spPr>
        <p:txBody>
          <a:bodyPr wrap="square" rtlCol="0">
            <a:spAutoFit/>
          </a:bodyPr>
          <a:lstStyle/>
          <a:p>
            <a:pPr>
              <a:spcBef>
                <a:spcPts val="0"/>
              </a:spcBef>
              <a:buNone/>
            </a:pPr>
            <a:r>
              <a:rPr lang="en-US" altLang="zh-CN" sz="1400" b="1" dirty="0"/>
              <a:t>void</a:t>
            </a:r>
            <a:r>
              <a:rPr lang="en-US" altLang="zh-CN" sz="1400" dirty="0"/>
              <a:t> Knapsack(</a:t>
            </a:r>
            <a:r>
              <a:rPr lang="en-US" altLang="zh-CN" sz="1400" b="1" dirty="0" err="1"/>
              <a:t>int</a:t>
            </a:r>
            <a:r>
              <a:rPr lang="en-US" altLang="zh-CN" sz="1400" dirty="0"/>
              <a:t> v[],</a:t>
            </a:r>
            <a:r>
              <a:rPr lang="en-US" altLang="zh-CN" sz="1400" b="1" dirty="0" err="1"/>
              <a:t>int</a:t>
            </a:r>
            <a:r>
              <a:rPr lang="en-US" altLang="zh-CN" sz="1400" dirty="0"/>
              <a:t> w[],</a:t>
            </a:r>
            <a:r>
              <a:rPr lang="en-US" altLang="zh-CN" sz="1400" b="1" dirty="0" err="1"/>
              <a:t>int</a:t>
            </a:r>
            <a:r>
              <a:rPr lang="en-US" altLang="zh-CN" sz="1400" dirty="0"/>
              <a:t> </a:t>
            </a:r>
            <a:r>
              <a:rPr lang="en-US" altLang="zh-CN" sz="1400" dirty="0" err="1"/>
              <a:t>c,</a:t>
            </a:r>
            <a:r>
              <a:rPr lang="en-US" altLang="zh-CN" sz="1400" b="1" dirty="0" err="1"/>
              <a:t>int</a:t>
            </a:r>
            <a:r>
              <a:rPr lang="en-US" altLang="zh-CN" sz="1400" dirty="0"/>
              <a:t> </a:t>
            </a:r>
            <a:r>
              <a:rPr lang="en-US" altLang="zh-CN" sz="1400" dirty="0" err="1"/>
              <a:t>n,</a:t>
            </a:r>
            <a:r>
              <a:rPr lang="en-US" altLang="zh-CN" sz="1400" b="1" dirty="0" err="1"/>
              <a:t>int</a:t>
            </a:r>
            <a:r>
              <a:rPr lang="en-US" altLang="zh-CN" sz="1400" dirty="0"/>
              <a:t> m[][10])  </a:t>
            </a:r>
          </a:p>
          <a:p>
            <a:pPr>
              <a:spcBef>
                <a:spcPts val="0"/>
              </a:spcBef>
              <a:buNone/>
            </a:pPr>
            <a:r>
              <a:rPr lang="en-US" altLang="zh-CN" sz="1400" dirty="0" smtClean="0"/>
              <a:t>{</a:t>
            </a:r>
            <a:r>
              <a:rPr lang="en-US" altLang="zh-CN" sz="1400" dirty="0"/>
              <a:t>  </a:t>
            </a:r>
          </a:p>
          <a:p>
            <a:pPr>
              <a:spcBef>
                <a:spcPts val="0"/>
              </a:spcBef>
              <a:buNone/>
            </a:pPr>
            <a:r>
              <a:rPr lang="en-US" altLang="zh-CN" sz="1400" dirty="0"/>
              <a:t>    </a:t>
            </a:r>
            <a:r>
              <a:rPr lang="en-US" altLang="zh-CN" sz="1400" b="1" dirty="0" err="1"/>
              <a:t>int</a:t>
            </a:r>
            <a:r>
              <a:rPr lang="en-US" altLang="zh-CN" sz="1400" dirty="0"/>
              <a:t> </a:t>
            </a:r>
            <a:r>
              <a:rPr lang="en-US" altLang="zh-CN" sz="1400" dirty="0" err="1"/>
              <a:t>jMax</a:t>
            </a:r>
            <a:r>
              <a:rPr lang="en-US" altLang="zh-CN" sz="1400" dirty="0"/>
              <a:t> = min(w[n]-1,c);//</a:t>
            </a:r>
            <a:r>
              <a:rPr lang="zh-CN" altLang="en-US" sz="1400" dirty="0"/>
              <a:t>背包剩余容量上限 范围</a:t>
            </a:r>
            <a:r>
              <a:rPr lang="en-US" altLang="zh-CN" sz="1400" dirty="0"/>
              <a:t>[0~w[n]-1]  </a:t>
            </a:r>
          </a:p>
          <a:p>
            <a:pPr>
              <a:spcBef>
                <a:spcPts val="0"/>
              </a:spcBef>
              <a:buNone/>
            </a:pPr>
            <a:r>
              <a:rPr lang="en-US" altLang="zh-CN" sz="1400" dirty="0"/>
              <a:t>    </a:t>
            </a:r>
            <a:r>
              <a:rPr lang="en-US" altLang="zh-CN" sz="1400" b="1" dirty="0"/>
              <a:t>for</a:t>
            </a:r>
            <a:r>
              <a:rPr lang="en-US" altLang="zh-CN" sz="1400" dirty="0"/>
              <a:t>(</a:t>
            </a:r>
            <a:r>
              <a:rPr lang="en-US" altLang="zh-CN" sz="1400" b="1" dirty="0" err="1"/>
              <a:t>int</a:t>
            </a:r>
            <a:r>
              <a:rPr lang="en-US" altLang="zh-CN" sz="1400" dirty="0"/>
              <a:t> j=0; j&lt;=</a:t>
            </a:r>
            <a:r>
              <a:rPr lang="en-US" altLang="zh-CN" sz="1400" dirty="0" err="1"/>
              <a:t>jMax;j</a:t>
            </a:r>
            <a:r>
              <a:rPr lang="en-US" altLang="zh-CN" sz="1400" dirty="0"/>
              <a:t>++)  </a:t>
            </a:r>
          </a:p>
          <a:p>
            <a:pPr>
              <a:spcBef>
                <a:spcPts val="0"/>
              </a:spcBef>
              <a:buNone/>
            </a:pPr>
            <a:r>
              <a:rPr lang="en-US" altLang="zh-CN" sz="1400" dirty="0"/>
              <a:t>    {  </a:t>
            </a:r>
          </a:p>
          <a:p>
            <a:pPr>
              <a:spcBef>
                <a:spcPts val="0"/>
              </a:spcBef>
              <a:buNone/>
            </a:pPr>
            <a:r>
              <a:rPr lang="en-US" altLang="zh-CN" sz="1400" dirty="0"/>
              <a:t>        m[n][j]=0;  </a:t>
            </a:r>
          </a:p>
          <a:p>
            <a:pPr>
              <a:spcBef>
                <a:spcPts val="0"/>
              </a:spcBef>
              <a:buNone/>
            </a:pPr>
            <a:r>
              <a:rPr lang="en-US" altLang="zh-CN" sz="1400" dirty="0"/>
              <a:t>    }  </a:t>
            </a:r>
          </a:p>
          <a:p>
            <a:pPr>
              <a:spcBef>
                <a:spcPts val="0"/>
              </a:spcBef>
              <a:buNone/>
            </a:pPr>
            <a:r>
              <a:rPr lang="en-US" altLang="zh-CN" sz="1400" dirty="0"/>
              <a:t>    </a:t>
            </a:r>
            <a:r>
              <a:rPr lang="en-US" altLang="zh-CN" sz="1400" b="1" dirty="0"/>
              <a:t>for</a:t>
            </a:r>
            <a:r>
              <a:rPr lang="en-US" altLang="zh-CN" sz="1400" dirty="0"/>
              <a:t>(</a:t>
            </a:r>
            <a:r>
              <a:rPr lang="en-US" altLang="zh-CN" sz="1400" b="1" dirty="0" err="1"/>
              <a:t>int</a:t>
            </a:r>
            <a:r>
              <a:rPr lang="en-US" altLang="zh-CN" sz="1400" dirty="0"/>
              <a:t> j=w[n]; j&lt;=c; </a:t>
            </a:r>
            <a:r>
              <a:rPr lang="en-US" altLang="zh-CN" sz="1400" dirty="0" err="1"/>
              <a:t>j++</a:t>
            </a:r>
            <a:r>
              <a:rPr lang="en-US" altLang="zh-CN" sz="1400" dirty="0"/>
              <a:t>)//</a:t>
            </a:r>
            <a:r>
              <a:rPr lang="zh-CN" altLang="en-US" sz="1400" dirty="0"/>
              <a:t>限制范围</a:t>
            </a:r>
            <a:r>
              <a:rPr lang="en-US" altLang="zh-CN" sz="1400" dirty="0"/>
              <a:t>[w[n]~c]  </a:t>
            </a:r>
          </a:p>
          <a:p>
            <a:pPr>
              <a:spcBef>
                <a:spcPts val="0"/>
              </a:spcBef>
              <a:buNone/>
            </a:pPr>
            <a:r>
              <a:rPr lang="en-US" altLang="zh-CN" sz="1400" dirty="0"/>
              <a:t>    {  </a:t>
            </a:r>
          </a:p>
          <a:p>
            <a:pPr>
              <a:spcBef>
                <a:spcPts val="0"/>
              </a:spcBef>
              <a:buNone/>
            </a:pPr>
            <a:r>
              <a:rPr lang="en-US" altLang="zh-CN" sz="1400" dirty="0"/>
              <a:t>        m[n][j] = v[n];  </a:t>
            </a:r>
          </a:p>
          <a:p>
            <a:pPr>
              <a:spcBef>
                <a:spcPts val="0"/>
              </a:spcBef>
              <a:buNone/>
            </a:pPr>
            <a:r>
              <a:rPr lang="en-US" altLang="zh-CN" sz="1400" dirty="0"/>
              <a:t>    }  </a:t>
            </a:r>
          </a:p>
          <a:p>
            <a:pPr>
              <a:spcBef>
                <a:spcPts val="0"/>
              </a:spcBef>
              <a:buNone/>
            </a:pPr>
            <a:r>
              <a:rPr lang="en-US" altLang="zh-CN" sz="1400" dirty="0"/>
              <a:t>  </a:t>
            </a:r>
          </a:p>
          <a:p>
            <a:pPr>
              <a:spcBef>
                <a:spcPts val="0"/>
              </a:spcBef>
              <a:buNone/>
            </a:pPr>
            <a:r>
              <a:rPr lang="en-US" altLang="zh-CN" sz="1400" dirty="0"/>
              <a:t>    </a:t>
            </a:r>
            <a:r>
              <a:rPr lang="en-US" altLang="zh-CN" sz="1400" b="1" dirty="0"/>
              <a:t>for</a:t>
            </a:r>
            <a:r>
              <a:rPr lang="en-US" altLang="zh-CN" sz="1400" dirty="0"/>
              <a:t>(</a:t>
            </a:r>
            <a:r>
              <a:rPr lang="en-US" altLang="zh-CN" sz="1400" b="1" dirty="0" err="1"/>
              <a:t>int</a:t>
            </a:r>
            <a:r>
              <a:rPr lang="en-US" altLang="zh-CN" sz="1400" dirty="0"/>
              <a:t> </a:t>
            </a:r>
            <a:r>
              <a:rPr lang="en-US" altLang="zh-CN" sz="1400" dirty="0" err="1"/>
              <a:t>i</a:t>
            </a:r>
            <a:r>
              <a:rPr lang="en-US" altLang="zh-CN" sz="1400" dirty="0"/>
              <a:t>=n-1; </a:t>
            </a:r>
            <a:r>
              <a:rPr lang="en-US" altLang="zh-CN" sz="1400" dirty="0" err="1"/>
              <a:t>i</a:t>
            </a:r>
            <a:r>
              <a:rPr lang="en-US" altLang="zh-CN" sz="1400" dirty="0"/>
              <a:t>&gt;1; </a:t>
            </a:r>
            <a:r>
              <a:rPr lang="en-US" altLang="zh-CN" sz="1400" dirty="0" err="1"/>
              <a:t>i</a:t>
            </a:r>
            <a:r>
              <a:rPr lang="en-US" altLang="zh-CN" sz="1400" dirty="0"/>
              <a:t>--)  </a:t>
            </a:r>
          </a:p>
          <a:p>
            <a:pPr>
              <a:spcBef>
                <a:spcPts val="0"/>
              </a:spcBef>
              <a:buNone/>
            </a:pPr>
            <a:r>
              <a:rPr lang="en-US" altLang="zh-CN" sz="1400" dirty="0"/>
              <a:t>    {  </a:t>
            </a:r>
          </a:p>
          <a:p>
            <a:pPr>
              <a:spcBef>
                <a:spcPts val="0"/>
              </a:spcBef>
              <a:buNone/>
            </a:pPr>
            <a:r>
              <a:rPr lang="en-US" altLang="zh-CN" sz="1400" dirty="0"/>
              <a:t>        </a:t>
            </a:r>
            <a:r>
              <a:rPr lang="en-US" altLang="zh-CN" sz="1400" dirty="0" err="1"/>
              <a:t>jMax</a:t>
            </a:r>
            <a:r>
              <a:rPr lang="en-US" altLang="zh-CN" sz="1400" dirty="0"/>
              <a:t> = min(w[</a:t>
            </a:r>
            <a:r>
              <a:rPr lang="en-US" altLang="zh-CN" sz="1400" dirty="0" err="1"/>
              <a:t>i</a:t>
            </a:r>
            <a:r>
              <a:rPr lang="en-US" altLang="zh-CN" sz="1400" dirty="0"/>
              <a:t>]-1,c);  </a:t>
            </a:r>
          </a:p>
          <a:p>
            <a:pPr>
              <a:spcBef>
                <a:spcPts val="0"/>
              </a:spcBef>
              <a:buNone/>
            </a:pPr>
            <a:r>
              <a:rPr lang="en-US" altLang="zh-CN" sz="1400" dirty="0"/>
              <a:t>        </a:t>
            </a:r>
            <a:r>
              <a:rPr lang="en-US" altLang="zh-CN" sz="1400" b="1" dirty="0"/>
              <a:t>for</a:t>
            </a:r>
            <a:r>
              <a:rPr lang="en-US" altLang="zh-CN" sz="1400" dirty="0"/>
              <a:t>(</a:t>
            </a:r>
            <a:r>
              <a:rPr lang="en-US" altLang="zh-CN" sz="1400" b="1" dirty="0" err="1"/>
              <a:t>int</a:t>
            </a:r>
            <a:r>
              <a:rPr lang="en-US" altLang="zh-CN" sz="1400" dirty="0"/>
              <a:t> j=0; j&lt;=</a:t>
            </a:r>
            <a:r>
              <a:rPr lang="en-US" altLang="zh-CN" sz="1400" dirty="0" err="1"/>
              <a:t>jMax</a:t>
            </a:r>
            <a:r>
              <a:rPr lang="en-US" altLang="zh-CN" sz="1400" dirty="0"/>
              <a:t>; </a:t>
            </a:r>
            <a:r>
              <a:rPr lang="en-US" altLang="zh-CN" sz="1400" dirty="0" err="1"/>
              <a:t>j++</a:t>
            </a:r>
            <a:r>
              <a:rPr lang="en-US" altLang="zh-CN" sz="1400" dirty="0"/>
              <a:t>)//</a:t>
            </a:r>
            <a:r>
              <a:rPr lang="zh-CN" altLang="en-US" sz="1400" dirty="0"/>
              <a:t>背包不同剩余容量</a:t>
            </a:r>
            <a:r>
              <a:rPr lang="en-US" altLang="zh-CN" sz="1400" dirty="0"/>
              <a:t>j&lt;=</a:t>
            </a:r>
            <a:r>
              <a:rPr lang="en-US" altLang="zh-CN" sz="1400" dirty="0" err="1"/>
              <a:t>jMax</a:t>
            </a:r>
            <a:r>
              <a:rPr lang="en-US" altLang="zh-CN" sz="1400" dirty="0"/>
              <a:t>&lt;c  </a:t>
            </a:r>
          </a:p>
          <a:p>
            <a:pPr>
              <a:spcBef>
                <a:spcPts val="0"/>
              </a:spcBef>
              <a:buNone/>
            </a:pPr>
            <a:r>
              <a:rPr lang="en-US" altLang="zh-CN" sz="1400" dirty="0"/>
              <a:t>        {  </a:t>
            </a:r>
          </a:p>
          <a:p>
            <a:pPr>
              <a:spcBef>
                <a:spcPts val="0"/>
              </a:spcBef>
              <a:buNone/>
            </a:pPr>
            <a:r>
              <a:rPr lang="en-US" altLang="zh-CN" sz="1400" dirty="0"/>
              <a:t>            m[</a:t>
            </a:r>
            <a:r>
              <a:rPr lang="en-US" altLang="zh-CN" sz="1400" dirty="0" err="1"/>
              <a:t>i</a:t>
            </a:r>
            <a:r>
              <a:rPr lang="en-US" altLang="zh-CN" sz="1400" dirty="0"/>
              <a:t>][j] = m[i+1][j];//</a:t>
            </a:r>
            <a:r>
              <a:rPr lang="zh-CN" altLang="en-US" sz="1400" dirty="0"/>
              <a:t>没产生任何效益  </a:t>
            </a:r>
          </a:p>
          <a:p>
            <a:pPr>
              <a:spcBef>
                <a:spcPts val="0"/>
              </a:spcBef>
              <a:buNone/>
            </a:pPr>
            <a:r>
              <a:rPr lang="zh-CN" altLang="en-US" sz="1400" dirty="0"/>
              <a:t>        </a:t>
            </a:r>
            <a:r>
              <a:rPr lang="en-US" altLang="zh-CN" sz="1400" dirty="0"/>
              <a:t>}  </a:t>
            </a:r>
            <a:r>
              <a:rPr lang="zh-CN" altLang="en-US" sz="1400" dirty="0"/>
              <a:t>  </a:t>
            </a:r>
          </a:p>
          <a:p>
            <a:pPr>
              <a:spcBef>
                <a:spcPts val="0"/>
              </a:spcBef>
              <a:buNone/>
            </a:pPr>
            <a:r>
              <a:rPr lang="zh-CN" altLang="en-US" sz="1400" dirty="0"/>
              <a:t>        </a:t>
            </a:r>
            <a:r>
              <a:rPr lang="en-US" altLang="zh-CN" sz="1400" b="1" dirty="0"/>
              <a:t>for</a:t>
            </a:r>
            <a:r>
              <a:rPr lang="en-US" altLang="zh-CN" sz="1400" dirty="0"/>
              <a:t>(</a:t>
            </a:r>
            <a:r>
              <a:rPr lang="en-US" altLang="zh-CN" sz="1400" b="1" dirty="0" err="1"/>
              <a:t>int</a:t>
            </a:r>
            <a:r>
              <a:rPr lang="en-US" altLang="zh-CN" sz="1400" dirty="0"/>
              <a:t> j=w[</a:t>
            </a:r>
            <a:r>
              <a:rPr lang="en-US" altLang="zh-CN" sz="1400" dirty="0" err="1"/>
              <a:t>i</a:t>
            </a:r>
            <a:r>
              <a:rPr lang="en-US" altLang="zh-CN" sz="1400" dirty="0"/>
              <a:t>]; j&lt;=c; </a:t>
            </a:r>
            <a:r>
              <a:rPr lang="en-US" altLang="zh-CN" sz="1400" dirty="0" err="1"/>
              <a:t>j++</a:t>
            </a:r>
            <a:r>
              <a:rPr lang="en-US" altLang="zh-CN" sz="1400" dirty="0"/>
              <a:t>) //</a:t>
            </a:r>
            <a:r>
              <a:rPr lang="zh-CN" altLang="en-US" sz="1400" dirty="0"/>
              <a:t>背包不同剩余容量</a:t>
            </a:r>
            <a:r>
              <a:rPr lang="en-US" altLang="zh-CN" sz="1400" dirty="0"/>
              <a:t>j-</a:t>
            </a:r>
            <a:r>
              <a:rPr lang="en-US" altLang="zh-CN" sz="1400" dirty="0" err="1"/>
              <a:t>wi</a:t>
            </a:r>
            <a:r>
              <a:rPr lang="en-US" altLang="zh-CN" sz="1400" dirty="0"/>
              <a:t> &gt;c  </a:t>
            </a:r>
          </a:p>
          <a:p>
            <a:pPr>
              <a:spcBef>
                <a:spcPts val="0"/>
              </a:spcBef>
              <a:buNone/>
            </a:pPr>
            <a:r>
              <a:rPr lang="en-US" altLang="zh-CN" sz="1400" dirty="0"/>
              <a:t>        {  </a:t>
            </a:r>
          </a:p>
          <a:p>
            <a:pPr>
              <a:spcBef>
                <a:spcPts val="0"/>
              </a:spcBef>
              <a:buNone/>
            </a:pPr>
            <a:r>
              <a:rPr lang="en-US" altLang="zh-CN" sz="1400" dirty="0"/>
              <a:t>            m[</a:t>
            </a:r>
            <a:r>
              <a:rPr lang="en-US" altLang="zh-CN" sz="1400" dirty="0" err="1"/>
              <a:t>i</a:t>
            </a:r>
            <a:r>
              <a:rPr lang="en-US" altLang="zh-CN" sz="1400" dirty="0"/>
              <a:t>][j] = max(m[i+1][j],m[i+1][j-w[</a:t>
            </a:r>
            <a:r>
              <a:rPr lang="en-US" altLang="zh-CN" sz="1400" dirty="0" err="1"/>
              <a:t>i</a:t>
            </a:r>
            <a:r>
              <a:rPr lang="en-US" altLang="zh-CN" sz="1400" dirty="0"/>
              <a:t>]]+v[</a:t>
            </a:r>
            <a:r>
              <a:rPr lang="en-US" altLang="zh-CN" sz="1400" dirty="0" err="1"/>
              <a:t>i</a:t>
            </a:r>
            <a:r>
              <a:rPr lang="en-US" altLang="zh-CN" sz="1400" dirty="0"/>
              <a:t>]);//</a:t>
            </a:r>
            <a:r>
              <a:rPr lang="zh-CN" altLang="en-US" sz="1400" dirty="0"/>
              <a:t>效益值增长</a:t>
            </a:r>
            <a:r>
              <a:rPr lang="en-US" altLang="zh-CN" sz="1400" dirty="0"/>
              <a:t>vi   </a:t>
            </a:r>
          </a:p>
          <a:p>
            <a:pPr>
              <a:spcBef>
                <a:spcPts val="0"/>
              </a:spcBef>
              <a:buNone/>
            </a:pPr>
            <a:r>
              <a:rPr lang="en-US" altLang="zh-CN" sz="1400" dirty="0"/>
              <a:t>        }  </a:t>
            </a:r>
          </a:p>
          <a:p>
            <a:pPr>
              <a:spcBef>
                <a:spcPts val="0"/>
              </a:spcBef>
              <a:buNone/>
            </a:pPr>
            <a:r>
              <a:rPr lang="en-US" altLang="zh-CN" sz="1400" dirty="0"/>
              <a:t>    }  </a:t>
            </a:r>
          </a:p>
          <a:p>
            <a:pPr>
              <a:spcBef>
                <a:spcPts val="0"/>
              </a:spcBef>
              <a:buNone/>
            </a:pPr>
            <a:r>
              <a:rPr lang="en-US" altLang="zh-CN" sz="1400" dirty="0"/>
              <a:t>    m[1][c] = m[2][c];  </a:t>
            </a:r>
          </a:p>
          <a:p>
            <a:pPr>
              <a:spcBef>
                <a:spcPts val="0"/>
              </a:spcBef>
              <a:buNone/>
            </a:pPr>
            <a:r>
              <a:rPr lang="en-US" altLang="zh-CN" sz="1400" dirty="0"/>
              <a:t>    </a:t>
            </a:r>
            <a:r>
              <a:rPr lang="en-US" altLang="zh-CN" sz="1400" b="1" dirty="0"/>
              <a:t>if</a:t>
            </a:r>
            <a:r>
              <a:rPr lang="en-US" altLang="zh-CN" sz="1400" dirty="0"/>
              <a:t>(c&gt;=w[1])  </a:t>
            </a:r>
          </a:p>
          <a:p>
            <a:pPr>
              <a:spcBef>
                <a:spcPts val="0"/>
              </a:spcBef>
              <a:buNone/>
            </a:pPr>
            <a:r>
              <a:rPr lang="en-US" altLang="zh-CN" sz="1400" dirty="0"/>
              <a:t>    {  </a:t>
            </a:r>
          </a:p>
          <a:p>
            <a:pPr>
              <a:spcBef>
                <a:spcPts val="0"/>
              </a:spcBef>
              <a:buNone/>
            </a:pPr>
            <a:r>
              <a:rPr lang="en-US" altLang="zh-CN" sz="1400" dirty="0"/>
              <a:t>        m[1][c] = max(m[1][c],m[2][c-w[1]]+v[1]);  </a:t>
            </a:r>
          </a:p>
          <a:p>
            <a:pPr>
              <a:spcBef>
                <a:spcPts val="0"/>
              </a:spcBef>
              <a:buNone/>
            </a:pPr>
            <a:r>
              <a:rPr lang="en-US" altLang="zh-CN" sz="1400" dirty="0"/>
              <a:t>    }  </a:t>
            </a:r>
          </a:p>
          <a:p>
            <a:pPr>
              <a:spcBef>
                <a:spcPts val="0"/>
              </a:spcBef>
              <a:buNone/>
            </a:pPr>
            <a:r>
              <a:rPr lang="en-US" altLang="zh-CN" sz="1400" dirty="0"/>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88</a:t>
            </a:fld>
            <a:endParaRPr lang="en-US" altLang="zh-CN"/>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52736"/>
            <a:ext cx="8762237" cy="2880320"/>
          </a:xfrm>
          <a:prstGeom prst="rect">
            <a:avLst/>
          </a:prstGeom>
        </p:spPr>
      </p:pic>
      <p:sp>
        <p:nvSpPr>
          <p:cNvPr id="4" name="Text Box 13"/>
          <p:cNvSpPr txBox="1">
            <a:spLocks noChangeArrowheads="1"/>
          </p:cNvSpPr>
          <p:nvPr/>
        </p:nvSpPr>
        <p:spPr bwMode="auto">
          <a:xfrm>
            <a:off x="1043608" y="4509120"/>
            <a:ext cx="7127875" cy="1603375"/>
          </a:xfrm>
          <a:prstGeom prst="rect">
            <a:avLst/>
          </a:prstGeom>
          <a:solidFill>
            <a:schemeClr val="bg1"/>
          </a:solidFill>
          <a:ln w="50800">
            <a:solidFill>
              <a:srgbClr val="FF6600"/>
            </a:solidFill>
            <a:miter lim="800000"/>
          </a:ln>
        </p:spPr>
        <p:txBody>
          <a:bodyPr>
            <a:spAutoFit/>
          </a:bodyPr>
          <a:lstStyle/>
          <a:p>
            <a:pPr>
              <a:spcBef>
                <a:spcPct val="0"/>
              </a:spcBef>
              <a:buClrTx/>
              <a:buSzTx/>
              <a:buFontTx/>
              <a:buNone/>
            </a:pPr>
            <a:r>
              <a:rPr lang="zh-CN" altLang="en-US" sz="2400" b="1" dirty="0">
                <a:solidFill>
                  <a:schemeClr val="tx1"/>
                </a:solidFill>
                <a:latin typeface="Verdana" panose="020B0604030504040204" pitchFamily="34" charset="0"/>
                <a:ea typeface="黑体" panose="02010609060101010101" pitchFamily="2" charset="-122"/>
              </a:rPr>
              <a:t>算法复杂度分析：</a:t>
            </a:r>
          </a:p>
          <a:p>
            <a:pPr>
              <a:spcBef>
                <a:spcPct val="0"/>
              </a:spcBef>
              <a:buClrTx/>
              <a:buSzTx/>
              <a:buFontTx/>
              <a:buNone/>
            </a:pPr>
            <a:r>
              <a:rPr lang="zh-CN" altLang="en-US" sz="2400" dirty="0" smtClean="0">
                <a:solidFill>
                  <a:schemeClr val="tx1"/>
                </a:solidFill>
              </a:rPr>
              <a:t>从</a:t>
            </a:r>
            <a:r>
              <a:rPr lang="en-US" altLang="zh-CN" sz="2400" dirty="0" smtClean="0">
                <a:solidFill>
                  <a:schemeClr val="tx1"/>
                </a:solidFill>
              </a:rPr>
              <a:t>Knapsack</a:t>
            </a:r>
            <a:r>
              <a:rPr lang="zh-CN" altLang="en-US" sz="2400" dirty="0" smtClean="0">
                <a:solidFill>
                  <a:schemeClr val="tx1"/>
                </a:solidFill>
              </a:rPr>
              <a:t>容易</a:t>
            </a:r>
            <a:r>
              <a:rPr lang="zh-CN" altLang="en-US" sz="2400" dirty="0">
                <a:solidFill>
                  <a:schemeClr val="tx1"/>
                </a:solidFill>
              </a:rPr>
              <a:t>看出，算法需要</a:t>
            </a:r>
            <a:r>
              <a:rPr lang="en-US" altLang="zh-CN" sz="2400" dirty="0">
                <a:solidFill>
                  <a:schemeClr val="tx1"/>
                </a:solidFill>
              </a:rPr>
              <a:t>O(</a:t>
            </a:r>
            <a:r>
              <a:rPr lang="en-US" altLang="zh-CN" sz="2400" dirty="0" err="1">
                <a:solidFill>
                  <a:schemeClr val="tx1"/>
                </a:solidFill>
              </a:rPr>
              <a:t>nc</a:t>
            </a:r>
            <a:r>
              <a:rPr lang="en-US" altLang="zh-CN" sz="2400" dirty="0">
                <a:solidFill>
                  <a:schemeClr val="tx1"/>
                </a:solidFill>
              </a:rPr>
              <a:t>)</a:t>
            </a:r>
            <a:r>
              <a:rPr lang="zh-CN" altLang="en-US" sz="2400" dirty="0">
                <a:solidFill>
                  <a:schemeClr val="tx1"/>
                </a:solidFill>
              </a:rPr>
              <a:t>计算时间。当背包容量</a:t>
            </a:r>
            <a:r>
              <a:rPr lang="en-US" altLang="zh-CN" sz="2400" dirty="0">
                <a:solidFill>
                  <a:schemeClr val="tx1"/>
                </a:solidFill>
              </a:rPr>
              <a:t>c</a:t>
            </a:r>
            <a:r>
              <a:rPr lang="zh-CN" altLang="en-US" sz="2400" dirty="0">
                <a:solidFill>
                  <a:schemeClr val="tx1"/>
                </a:solidFill>
              </a:rPr>
              <a:t>很大时，算法需要的计算时间较多。例如，当</a:t>
            </a:r>
            <a:r>
              <a:rPr lang="en-US" altLang="zh-CN" sz="2400" dirty="0">
                <a:solidFill>
                  <a:schemeClr val="tx1"/>
                </a:solidFill>
              </a:rPr>
              <a:t>c&gt;2</a:t>
            </a:r>
            <a:r>
              <a:rPr lang="en-US" altLang="zh-CN" sz="2400" baseline="30000" dirty="0">
                <a:solidFill>
                  <a:schemeClr val="tx1"/>
                </a:solidFill>
              </a:rPr>
              <a:t>n</a:t>
            </a:r>
            <a:r>
              <a:rPr lang="zh-CN" altLang="en-US" sz="2400" dirty="0">
                <a:solidFill>
                  <a:schemeClr val="tx1"/>
                </a:solidFill>
              </a:rPr>
              <a:t>时，算法需要</a:t>
            </a:r>
            <a:r>
              <a:rPr lang="zh-CN" altLang="zh-CN" sz="2400" dirty="0">
                <a:solidFill>
                  <a:schemeClr val="tx1"/>
                </a:solidFill>
              </a:rPr>
              <a:t>Ω</a:t>
            </a:r>
            <a:r>
              <a:rPr lang="zh-CN" altLang="en-US" sz="2400" dirty="0">
                <a:solidFill>
                  <a:schemeClr val="tx1"/>
                </a:solidFill>
              </a:rPr>
              <a:t>(</a:t>
            </a:r>
            <a:r>
              <a:rPr lang="en-US" altLang="zh-CN" sz="2400" dirty="0">
                <a:solidFill>
                  <a:schemeClr val="tx1"/>
                </a:solidFill>
              </a:rPr>
              <a:t>n2</a:t>
            </a:r>
            <a:r>
              <a:rPr lang="en-US" altLang="zh-CN" sz="2400" baseline="30000" dirty="0">
                <a:solidFill>
                  <a:schemeClr val="tx1"/>
                </a:solidFill>
              </a:rPr>
              <a:t>n</a:t>
            </a:r>
            <a:r>
              <a:rPr lang="en-US" altLang="zh-CN" sz="2400" dirty="0">
                <a:solidFill>
                  <a:schemeClr val="tx1"/>
                </a:solidFill>
              </a:rPr>
              <a:t>)</a:t>
            </a:r>
            <a:r>
              <a:rPr lang="zh-CN" altLang="en-US" sz="2400" dirty="0">
                <a:solidFill>
                  <a:schemeClr val="tx1"/>
                </a:solidFill>
              </a:rPr>
              <a:t>计算时间。 </a:t>
            </a:r>
            <a:endParaRPr lang="en-US" altLang="zh-CN" sz="2400" dirty="0">
              <a:solidFill>
                <a:schemeClr val="tx1"/>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525180570"/>
              </p:ext>
            </p:extLst>
          </p:nvPr>
        </p:nvGraphicFramePr>
        <p:xfrm>
          <a:off x="3347864" y="332656"/>
          <a:ext cx="5688013" cy="728663"/>
        </p:xfrm>
        <a:graphic>
          <a:graphicData uri="http://schemas.openxmlformats.org/presentationml/2006/ole">
            <mc:AlternateContent xmlns:mc="http://schemas.openxmlformats.org/markup-compatibility/2006">
              <mc:Choice xmlns:v="urn:schemas-microsoft-com:vml" Requires="v">
                <p:oleObj spid="_x0000_s81929" name="Equation" r:id="rId4" imgW="5687704" imgH="728666" progId="Equation.DSMT4">
                  <p:embed/>
                </p:oleObj>
              </mc:Choice>
              <mc:Fallback>
                <p:oleObj name="Equation" r:id="rId4" imgW="5687704" imgH="728666" progId="Equation.DSMT4">
                  <p:embed/>
                  <p:pic>
                    <p:nvPicPr>
                      <p:cNvPr id="0" name=""/>
                      <p:cNvPicPr/>
                      <p:nvPr/>
                    </p:nvPicPr>
                    <p:blipFill>
                      <a:blip r:embed="rId5"/>
                      <a:stretch>
                        <a:fillRect/>
                      </a:stretch>
                    </p:blipFill>
                    <p:spPr>
                      <a:xfrm>
                        <a:off x="3347864" y="332656"/>
                        <a:ext cx="5688013" cy="72866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5E156D7F-5465-4675-B23C-D04BE5079C51}" type="slidenum">
              <a:rPr lang="en-US" altLang="zh-CN">
                <a:latin typeface="Times New Roman" panose="02020603050405020304" pitchFamily="18" charset="0"/>
                <a:cs typeface="Times New Roman" panose="02020603050405020304" pitchFamily="18" charset="0"/>
              </a:rPr>
              <a:t>89</a:t>
            </a:fld>
            <a:endParaRPr lang="en-US" altLang="zh-CN">
              <a:latin typeface="Times New Roman" panose="02020603050405020304" pitchFamily="18" charset="0"/>
              <a:cs typeface="Times New Roman" panose="02020603050405020304" pitchFamily="18" charset="0"/>
            </a:endParaRPr>
          </a:p>
        </p:txBody>
      </p:sp>
      <p:sp>
        <p:nvSpPr>
          <p:cNvPr id="322562" name="Rectangle 2"/>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en-US" altLang="en-US" sz="3800">
                <a:solidFill>
                  <a:schemeClr val="tx2"/>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算法改进</a:t>
            </a:r>
            <a:endParaRPr lang="ja-JP" altLang="en-US" sz="3800">
              <a:solidFill>
                <a:schemeClr val="tx2"/>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444" name="Text Box 3"/>
          <p:cNvSpPr txBox="1">
            <a:spLocks noChangeArrowheads="1"/>
          </p:cNvSpPr>
          <p:nvPr/>
        </p:nvSpPr>
        <p:spPr bwMode="auto">
          <a:xfrm>
            <a:off x="250825" y="1052513"/>
            <a:ext cx="8516938" cy="1570037"/>
          </a:xfrm>
          <a:prstGeom prst="rect">
            <a:avLst/>
          </a:prstGeom>
          <a:noFill/>
          <a:ln w="6350">
            <a:noFill/>
            <a:miter lim="800000"/>
          </a:ln>
        </p:spPr>
        <p:txBody>
          <a:bodyPr>
            <a:spAutoFit/>
          </a:bodyPr>
          <a:lstStyle/>
          <a:p>
            <a:pPr>
              <a:spcBef>
                <a:spcPct val="0"/>
              </a:spcBef>
              <a:buClrTx/>
              <a:buSzTx/>
              <a:buFontTx/>
              <a:buNone/>
            </a:pPr>
            <a:r>
              <a:rPr lang="zh-CN" altLang="en-US" sz="2400">
                <a:solidFill>
                  <a:schemeClr val="tx1"/>
                </a:solidFill>
                <a:latin typeface="Times New Roman" panose="02020603050405020304" pitchFamily="18" charset="0"/>
              </a:rPr>
              <a:t>由</a:t>
            </a:r>
            <a:r>
              <a:rPr lang="en-US" altLang="zh-CN" sz="2400">
                <a:solidFill>
                  <a:schemeClr val="tx1"/>
                </a:solidFill>
                <a:latin typeface="Times New Roman" panose="02020603050405020304" pitchFamily="18" charset="0"/>
              </a:rPr>
              <a:t>m(i,j)</a:t>
            </a:r>
            <a:r>
              <a:rPr lang="zh-CN" altLang="en-US" sz="2400">
                <a:solidFill>
                  <a:schemeClr val="tx1"/>
                </a:solidFill>
                <a:latin typeface="Times New Roman" panose="02020603050405020304" pitchFamily="18" charset="0"/>
              </a:rPr>
              <a:t>的递归式容易证明，在一般情况下，对每一个确定的</a:t>
            </a:r>
            <a:r>
              <a:rPr lang="en-US" altLang="zh-CN" sz="2400">
                <a:solidFill>
                  <a:schemeClr val="tx1"/>
                </a:solidFill>
                <a:latin typeface="Times New Roman" panose="02020603050405020304" pitchFamily="18" charset="0"/>
              </a:rPr>
              <a:t>i(1≤i≤n)</a:t>
            </a:r>
            <a:r>
              <a:rPr lang="zh-CN" altLang="en-US" sz="2400">
                <a:solidFill>
                  <a:schemeClr val="tx1"/>
                </a:solidFill>
                <a:latin typeface="Times New Roman" panose="02020603050405020304" pitchFamily="18" charset="0"/>
              </a:rPr>
              <a:t>，函数</a:t>
            </a:r>
            <a:r>
              <a:rPr lang="en-US" altLang="zh-CN" sz="2400">
                <a:solidFill>
                  <a:schemeClr val="tx1"/>
                </a:solidFill>
                <a:latin typeface="Times New Roman" panose="02020603050405020304" pitchFamily="18" charset="0"/>
              </a:rPr>
              <a:t>m(i,j)</a:t>
            </a:r>
            <a:r>
              <a:rPr lang="zh-CN" altLang="en-US" sz="2400">
                <a:solidFill>
                  <a:schemeClr val="tx1"/>
                </a:solidFill>
                <a:latin typeface="Times New Roman" panose="02020603050405020304" pitchFamily="18" charset="0"/>
              </a:rPr>
              <a:t>是关于变量</a:t>
            </a:r>
            <a:r>
              <a:rPr lang="en-US" altLang="zh-CN" sz="2400">
                <a:solidFill>
                  <a:schemeClr val="tx1"/>
                </a:solidFill>
                <a:latin typeface="Times New Roman" panose="02020603050405020304" pitchFamily="18" charset="0"/>
              </a:rPr>
              <a:t>j</a:t>
            </a:r>
            <a:r>
              <a:rPr lang="zh-CN" altLang="en-US" sz="2400">
                <a:solidFill>
                  <a:schemeClr val="tx1"/>
                </a:solidFill>
                <a:latin typeface="Times New Roman" panose="02020603050405020304" pitchFamily="18" charset="0"/>
              </a:rPr>
              <a:t>的阶梯状单调不减函数。跳跃点是这一类函数的描述特征。在一般情况下，函数</a:t>
            </a:r>
            <a:r>
              <a:rPr lang="en-US" altLang="zh-CN" sz="2400">
                <a:solidFill>
                  <a:schemeClr val="tx1"/>
                </a:solidFill>
                <a:latin typeface="Times New Roman" panose="02020603050405020304" pitchFamily="18" charset="0"/>
              </a:rPr>
              <a:t>m(i,j)</a:t>
            </a:r>
            <a:r>
              <a:rPr lang="zh-CN" altLang="en-US" sz="2400">
                <a:solidFill>
                  <a:schemeClr val="tx1"/>
                </a:solidFill>
                <a:latin typeface="Times New Roman" panose="02020603050405020304" pitchFamily="18" charset="0"/>
              </a:rPr>
              <a:t>由其全部跳跃点唯一确定。如图所示。</a:t>
            </a:r>
          </a:p>
        </p:txBody>
      </p:sp>
      <p:pic>
        <p:nvPicPr>
          <p:cNvPr id="61445" name="Picture 4" descr="t36"/>
          <p:cNvPicPr>
            <a:picLocks noChangeAspect="1" noChangeArrowheads="1"/>
          </p:cNvPicPr>
          <p:nvPr/>
        </p:nvPicPr>
        <p:blipFill>
          <a:blip r:embed="rId3" cstate="print"/>
          <a:srcRect/>
          <a:stretch>
            <a:fillRect/>
          </a:stretch>
        </p:blipFill>
        <p:spPr bwMode="auto">
          <a:xfrm>
            <a:off x="2051720" y="2531269"/>
            <a:ext cx="3959225" cy="2374900"/>
          </a:xfrm>
          <a:prstGeom prst="rect">
            <a:avLst/>
          </a:prstGeom>
          <a:noFill/>
          <a:ln w="9525">
            <a:noFill/>
            <a:miter lim="800000"/>
            <a:headEnd/>
            <a:tailEnd/>
          </a:ln>
        </p:spPr>
      </p:pic>
      <p:sp>
        <p:nvSpPr>
          <p:cNvPr id="61446" name="Text Box 5"/>
          <p:cNvSpPr txBox="1">
            <a:spLocks noChangeArrowheads="1"/>
          </p:cNvSpPr>
          <p:nvPr/>
        </p:nvSpPr>
        <p:spPr bwMode="auto">
          <a:xfrm>
            <a:off x="303213" y="4743450"/>
            <a:ext cx="8589962" cy="1200150"/>
          </a:xfrm>
          <a:prstGeom prst="rect">
            <a:avLst/>
          </a:prstGeom>
          <a:noFill/>
          <a:ln w="6350">
            <a:noFill/>
            <a:miter lim="800000"/>
          </a:ln>
        </p:spPr>
        <p:txBody>
          <a:bodyPr>
            <a:spAutoFit/>
          </a:bodyPr>
          <a:lstStyle/>
          <a:p>
            <a:pPr>
              <a:spcBef>
                <a:spcPct val="0"/>
              </a:spcBef>
              <a:buClrTx/>
              <a:buSzTx/>
              <a:buFontTx/>
              <a:buNone/>
            </a:pPr>
            <a:r>
              <a:rPr lang="zh-CN" altLang="en-US" sz="2400">
                <a:solidFill>
                  <a:schemeClr val="tx1"/>
                </a:solidFill>
                <a:latin typeface="Times New Roman" panose="02020603050405020304" pitchFamily="18" charset="0"/>
              </a:rPr>
              <a:t>对每一个确定的</a:t>
            </a:r>
            <a:r>
              <a:rPr lang="en-US" altLang="zh-CN" sz="2400">
                <a:solidFill>
                  <a:schemeClr val="tx1"/>
                </a:solidFill>
                <a:latin typeface="Times New Roman" panose="02020603050405020304" pitchFamily="18" charset="0"/>
              </a:rPr>
              <a:t>i(1≤i≤n)</a:t>
            </a:r>
            <a:r>
              <a:rPr lang="zh-CN" altLang="en-US" sz="2400">
                <a:solidFill>
                  <a:schemeClr val="tx1"/>
                </a:solidFill>
                <a:latin typeface="Times New Roman" panose="02020603050405020304" pitchFamily="18" charset="0"/>
              </a:rPr>
              <a:t>，用一个表</a:t>
            </a:r>
            <a:r>
              <a:rPr lang="en-US" altLang="zh-CN" sz="2400">
                <a:solidFill>
                  <a:schemeClr val="tx1"/>
                </a:solidFill>
                <a:latin typeface="Times New Roman" panose="02020603050405020304" pitchFamily="18" charset="0"/>
              </a:rPr>
              <a:t>p[i]</a:t>
            </a:r>
            <a:r>
              <a:rPr lang="zh-CN" altLang="en-US" sz="2400">
                <a:solidFill>
                  <a:schemeClr val="tx1"/>
                </a:solidFill>
                <a:latin typeface="Times New Roman" panose="02020603050405020304" pitchFamily="18" charset="0"/>
              </a:rPr>
              <a:t>存储函数</a:t>
            </a:r>
            <a:r>
              <a:rPr lang="en-US" altLang="zh-CN" sz="2400">
                <a:solidFill>
                  <a:schemeClr val="tx1"/>
                </a:solidFill>
                <a:latin typeface="Times New Roman" panose="02020603050405020304" pitchFamily="18" charset="0"/>
              </a:rPr>
              <a:t>m(i</a:t>
            </a:r>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j)</a:t>
            </a:r>
            <a:r>
              <a:rPr lang="zh-CN" altLang="en-US" sz="2400">
                <a:solidFill>
                  <a:schemeClr val="tx1"/>
                </a:solidFill>
                <a:latin typeface="Times New Roman" panose="02020603050405020304" pitchFamily="18" charset="0"/>
              </a:rPr>
              <a:t>的全部跳跃点。表</a:t>
            </a:r>
            <a:r>
              <a:rPr lang="en-US" altLang="zh-CN" sz="2400">
                <a:solidFill>
                  <a:schemeClr val="tx1"/>
                </a:solidFill>
                <a:latin typeface="Times New Roman" panose="02020603050405020304" pitchFamily="18" charset="0"/>
              </a:rPr>
              <a:t>p[i]</a:t>
            </a:r>
            <a:r>
              <a:rPr lang="zh-CN" altLang="en-US" sz="2400" smtClean="0">
                <a:solidFill>
                  <a:schemeClr val="tx1"/>
                </a:solidFill>
                <a:latin typeface="Times New Roman" panose="02020603050405020304" pitchFamily="18" charset="0"/>
              </a:rPr>
              <a:t>可根据计算</a:t>
            </a:r>
            <a:r>
              <a:rPr lang="en-US" altLang="zh-CN" sz="2400">
                <a:solidFill>
                  <a:schemeClr val="tx1"/>
                </a:solidFill>
                <a:latin typeface="Times New Roman" panose="02020603050405020304" pitchFamily="18" charset="0"/>
              </a:rPr>
              <a:t>m(i</a:t>
            </a:r>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j)</a:t>
            </a:r>
            <a:r>
              <a:rPr lang="zh-CN" altLang="en-US" sz="2400">
                <a:solidFill>
                  <a:schemeClr val="tx1"/>
                </a:solidFill>
                <a:latin typeface="Times New Roman" panose="02020603050405020304" pitchFamily="18" charset="0"/>
              </a:rPr>
              <a:t>的递归</a:t>
            </a:r>
            <a:r>
              <a:rPr lang="zh-CN" altLang="en-US" sz="2400" smtClean="0">
                <a:solidFill>
                  <a:schemeClr val="tx1"/>
                </a:solidFill>
                <a:latin typeface="Times New Roman" panose="02020603050405020304" pitchFamily="18" charset="0"/>
              </a:rPr>
              <a:t>式来递归</a:t>
            </a:r>
            <a:r>
              <a:rPr lang="zh-CN" altLang="en-US" sz="2400">
                <a:solidFill>
                  <a:schemeClr val="tx1"/>
                </a:solidFill>
                <a:latin typeface="Times New Roman" panose="02020603050405020304" pitchFamily="18" charset="0"/>
              </a:rPr>
              <a:t>地由表</a:t>
            </a:r>
            <a:r>
              <a:rPr lang="en-US" altLang="zh-CN" sz="2400">
                <a:solidFill>
                  <a:schemeClr val="tx1"/>
                </a:solidFill>
                <a:latin typeface="Times New Roman" panose="02020603050405020304" pitchFamily="18" charset="0"/>
              </a:rPr>
              <a:t>p[i+1]</a:t>
            </a:r>
            <a:r>
              <a:rPr lang="zh-CN" altLang="en-US" sz="2400">
                <a:solidFill>
                  <a:schemeClr val="tx1"/>
                </a:solidFill>
                <a:latin typeface="Times New Roman" panose="02020603050405020304" pitchFamily="18" charset="0"/>
              </a:rPr>
              <a:t>计算，初始时</a:t>
            </a:r>
            <a:r>
              <a:rPr lang="en-US" altLang="zh-CN" sz="2400">
                <a:solidFill>
                  <a:schemeClr val="tx1"/>
                </a:solidFill>
                <a:latin typeface="Times New Roman" panose="02020603050405020304" pitchFamily="18" charset="0"/>
              </a:rPr>
              <a:t>p[n+1]={(0</a:t>
            </a:r>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0)}</a:t>
            </a:r>
            <a:r>
              <a:rPr lang="zh-CN" altLang="en-US" sz="2400">
                <a:solidFill>
                  <a:schemeClr val="tx1"/>
                </a:solidFill>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9</a:t>
            </a:fld>
            <a:endParaRPr lang="en-US" altLang="zh-CN"/>
          </a:p>
        </p:txBody>
      </p:sp>
      <p:sp>
        <p:nvSpPr>
          <p:cNvPr id="3" name="文本框 2"/>
          <p:cNvSpPr txBox="1"/>
          <p:nvPr/>
        </p:nvSpPr>
        <p:spPr>
          <a:xfrm>
            <a:off x="323528" y="260648"/>
            <a:ext cx="4942263" cy="553998"/>
          </a:xfrm>
          <a:prstGeom prst="rect">
            <a:avLst/>
          </a:prstGeom>
          <a:noFill/>
        </p:spPr>
        <p:txBody>
          <a:bodyPr wrap="square" rtlCol="0">
            <a:spAutoFit/>
          </a:bodyPr>
          <a:lstStyle/>
          <a:p>
            <a:r>
              <a:rPr lang="zh-CN" altLang="en-US" smtClean="0"/>
              <a:t>自顶向下的备忘录方法</a:t>
            </a:r>
            <a:endParaRPr lang="zh-CN" altLang="en-US"/>
          </a:p>
        </p:txBody>
      </p:sp>
      <p:sp>
        <p:nvSpPr>
          <p:cNvPr id="4" name="矩形 3"/>
          <p:cNvSpPr/>
          <p:nvPr/>
        </p:nvSpPr>
        <p:spPr>
          <a:xfrm>
            <a:off x="539552" y="4790421"/>
            <a:ext cx="7992888" cy="1323439"/>
          </a:xfrm>
          <a:prstGeom prst="rect">
            <a:avLst/>
          </a:prstGeom>
        </p:spPr>
        <p:txBody>
          <a:bodyPr wrap="square">
            <a:spAutoFit/>
          </a:bodyPr>
          <a:lstStyle/>
          <a:p>
            <a:pPr>
              <a:buNone/>
            </a:pPr>
            <a:r>
              <a:rPr lang="zh-CN" altLang="en-US" sz="2000" dirty="0">
                <a:solidFill>
                  <a:srgbClr val="4D4D4D"/>
                </a:solidFill>
                <a:latin typeface="-apple-system"/>
              </a:rPr>
              <a:t>创建了一个</a:t>
            </a:r>
            <a:r>
              <a:rPr lang="en-US" altLang="zh-CN" sz="2000" dirty="0">
                <a:solidFill>
                  <a:srgbClr val="4D4D4D"/>
                </a:solidFill>
                <a:latin typeface="-apple-system"/>
              </a:rPr>
              <a:t>n+1</a:t>
            </a:r>
            <a:r>
              <a:rPr lang="zh-CN" altLang="en-US" sz="2000" dirty="0">
                <a:solidFill>
                  <a:srgbClr val="4D4D4D"/>
                </a:solidFill>
                <a:latin typeface="-apple-system"/>
              </a:rPr>
              <a:t>大小的数组来保存求出的斐波拉契数列中的每一个值，在递归的时候如果发现前面</a:t>
            </a:r>
            <a:r>
              <a:rPr lang="en-US" altLang="zh-CN" sz="2000" dirty="0">
                <a:solidFill>
                  <a:srgbClr val="4D4D4D"/>
                </a:solidFill>
                <a:latin typeface="-apple-system"/>
              </a:rPr>
              <a:t>fib</a:t>
            </a:r>
            <a:r>
              <a:rPr lang="zh-CN" altLang="en-US" sz="2000" dirty="0">
                <a:solidFill>
                  <a:srgbClr val="4D4D4D"/>
                </a:solidFill>
                <a:latin typeface="-apple-system"/>
              </a:rPr>
              <a:t>（</a:t>
            </a:r>
            <a:r>
              <a:rPr lang="en-US" altLang="zh-CN" sz="2000" dirty="0">
                <a:solidFill>
                  <a:srgbClr val="4D4D4D"/>
                </a:solidFill>
                <a:latin typeface="-apple-system"/>
              </a:rPr>
              <a:t>n</a:t>
            </a:r>
            <a:r>
              <a:rPr lang="zh-CN" altLang="en-US" sz="2000" dirty="0">
                <a:solidFill>
                  <a:srgbClr val="4D4D4D"/>
                </a:solidFill>
                <a:latin typeface="-apple-system"/>
              </a:rPr>
              <a:t>）的值计算出来了就不再计算，如果未计算出来，则计算出来后保存在</a:t>
            </a:r>
            <a:r>
              <a:rPr lang="en-US" altLang="zh-CN" sz="2000" dirty="0">
                <a:solidFill>
                  <a:srgbClr val="4D4D4D"/>
                </a:solidFill>
                <a:latin typeface="-apple-system"/>
              </a:rPr>
              <a:t>Memo</a:t>
            </a:r>
            <a:r>
              <a:rPr lang="zh-CN" altLang="en-US" sz="2000" dirty="0">
                <a:solidFill>
                  <a:srgbClr val="4D4D4D"/>
                </a:solidFill>
                <a:latin typeface="-apple-system"/>
              </a:rPr>
              <a:t>数组中，下次在调用</a:t>
            </a:r>
            <a:r>
              <a:rPr lang="en-US" altLang="zh-CN" sz="2000" dirty="0">
                <a:solidFill>
                  <a:srgbClr val="4D4D4D"/>
                </a:solidFill>
                <a:latin typeface="-apple-system"/>
              </a:rPr>
              <a:t>fib</a:t>
            </a:r>
            <a:r>
              <a:rPr lang="zh-CN" altLang="en-US" sz="2000" dirty="0">
                <a:solidFill>
                  <a:srgbClr val="4D4D4D"/>
                </a:solidFill>
                <a:latin typeface="-apple-system"/>
              </a:rPr>
              <a:t>（</a:t>
            </a:r>
            <a:r>
              <a:rPr lang="en-US" altLang="zh-CN" sz="2000" dirty="0">
                <a:solidFill>
                  <a:srgbClr val="4D4D4D"/>
                </a:solidFill>
                <a:latin typeface="-apple-system"/>
              </a:rPr>
              <a:t>n</a:t>
            </a:r>
            <a:r>
              <a:rPr lang="zh-CN" altLang="en-US" sz="2000" dirty="0">
                <a:solidFill>
                  <a:srgbClr val="4D4D4D"/>
                </a:solidFill>
                <a:latin typeface="-apple-system"/>
              </a:rPr>
              <a:t>）的时候就不会重新递归了。</a:t>
            </a:r>
            <a:endParaRPr lang="zh-CN" altLang="en-US" sz="2000" dirty="0"/>
          </a:p>
        </p:txBody>
      </p:sp>
      <p:sp>
        <p:nvSpPr>
          <p:cNvPr id="5" name="矩形 4"/>
          <p:cNvSpPr/>
          <p:nvPr/>
        </p:nvSpPr>
        <p:spPr>
          <a:xfrm>
            <a:off x="395536" y="764704"/>
            <a:ext cx="7992888" cy="4025717"/>
          </a:xfrm>
          <a:prstGeom prst="rect">
            <a:avLst/>
          </a:prstGeom>
        </p:spPr>
        <p:txBody>
          <a:bodyPr wrap="square">
            <a:spAutoFit/>
          </a:bodyPr>
          <a:lstStyle/>
          <a:p>
            <a:pPr>
              <a:buNone/>
            </a:pPr>
            <a:r>
              <a:rPr lang="zh-CN" altLang="en-US" sz="1800" dirty="0"/>
              <a:t>public static int Fibonacci(int n</a:t>
            </a:r>
            <a:r>
              <a:rPr lang="zh-CN" altLang="en-US" sz="1800" dirty="0" smtClean="0"/>
              <a:t>){</a:t>
            </a:r>
            <a:endParaRPr lang="en-US" altLang="zh-CN" sz="1800" dirty="0" smtClean="0"/>
          </a:p>
          <a:p>
            <a:pPr>
              <a:buNone/>
            </a:pPr>
            <a:r>
              <a:rPr lang="zh-CN" altLang="en-US" sz="1800" dirty="0" smtClean="0"/>
              <a:t>        </a:t>
            </a:r>
            <a:r>
              <a:rPr lang="zh-CN" altLang="en-US" sz="1800" dirty="0"/>
              <a:t>if(n&lt;=0)            return n</a:t>
            </a:r>
            <a:r>
              <a:rPr lang="zh-CN" altLang="en-US" sz="1800" dirty="0" smtClean="0"/>
              <a:t>;</a:t>
            </a:r>
            <a:endParaRPr lang="en-US" altLang="zh-CN" sz="1800" dirty="0" smtClean="0"/>
          </a:p>
          <a:p>
            <a:pPr>
              <a:buNone/>
            </a:pPr>
            <a:r>
              <a:rPr lang="zh-CN" altLang="en-US" sz="1800" dirty="0" smtClean="0"/>
              <a:t>        </a:t>
            </a:r>
            <a:r>
              <a:rPr lang="zh-CN" altLang="en-US" sz="1800" dirty="0"/>
              <a:t>int []Memo=new int[n+1]</a:t>
            </a:r>
            <a:r>
              <a:rPr lang="zh-CN" altLang="en-US" sz="1800" dirty="0" smtClean="0"/>
              <a:t>;</a:t>
            </a:r>
            <a:endParaRPr lang="en-US" altLang="zh-CN" sz="1800" dirty="0" smtClean="0"/>
          </a:p>
          <a:p>
            <a:pPr>
              <a:buNone/>
            </a:pPr>
            <a:r>
              <a:rPr lang="zh-CN" altLang="en-US" sz="1800" dirty="0" smtClean="0"/>
              <a:t>        </a:t>
            </a:r>
            <a:r>
              <a:rPr lang="zh-CN" altLang="en-US" sz="1800" dirty="0"/>
              <a:t>for(int i=0;i&lt;=n;i++)            Memo[i]=-1</a:t>
            </a:r>
            <a:r>
              <a:rPr lang="zh-CN" altLang="en-US" sz="1800" dirty="0" smtClean="0"/>
              <a:t>;  </a:t>
            </a:r>
            <a:r>
              <a:rPr lang="en-US" altLang="zh-CN" sz="1800" dirty="0" smtClean="0"/>
              <a:t>//memo</a:t>
            </a:r>
            <a:r>
              <a:rPr lang="zh-CN" altLang="en-US" sz="1800" dirty="0" smtClean="0"/>
              <a:t>数组赋初值</a:t>
            </a:r>
            <a:r>
              <a:rPr lang="en-US" altLang="zh-CN" sz="1800" dirty="0" smtClean="0"/>
              <a:t>-1</a:t>
            </a:r>
          </a:p>
          <a:p>
            <a:pPr>
              <a:buNone/>
            </a:pPr>
            <a:r>
              <a:rPr lang="zh-CN" altLang="en-US" sz="1800" dirty="0" smtClean="0"/>
              <a:t>        </a:t>
            </a:r>
            <a:r>
              <a:rPr lang="zh-CN" altLang="en-US" sz="1800" dirty="0"/>
              <a:t>return fib(n, Memo);    </a:t>
            </a:r>
            <a:endParaRPr lang="en-US" altLang="zh-CN" sz="1800" dirty="0" smtClean="0"/>
          </a:p>
          <a:p>
            <a:pPr>
              <a:buNone/>
            </a:pPr>
            <a:r>
              <a:rPr lang="zh-CN" altLang="en-US" sz="1800" dirty="0" smtClean="0"/>
              <a:t>}    </a:t>
            </a:r>
            <a:endParaRPr lang="en-US" altLang="zh-CN" sz="1800" dirty="0" smtClean="0"/>
          </a:p>
          <a:p>
            <a:pPr>
              <a:buNone/>
            </a:pPr>
            <a:r>
              <a:rPr lang="zh-CN" altLang="en-US" sz="1800" dirty="0" smtClean="0"/>
              <a:t>public </a:t>
            </a:r>
            <a:r>
              <a:rPr lang="zh-CN" altLang="en-US" sz="1800" dirty="0"/>
              <a:t>static int fib(int n,int []Memo)    </a:t>
            </a:r>
            <a:r>
              <a:rPr lang="zh-CN" altLang="en-US" sz="1800" dirty="0" smtClean="0"/>
              <a:t>{</a:t>
            </a:r>
            <a:endParaRPr lang="en-US" altLang="zh-CN" sz="1800" dirty="0" smtClean="0"/>
          </a:p>
          <a:p>
            <a:pPr>
              <a:buNone/>
            </a:pPr>
            <a:r>
              <a:rPr lang="zh-CN" altLang="en-US" sz="1800" dirty="0" smtClean="0"/>
              <a:t>        </a:t>
            </a:r>
            <a:r>
              <a:rPr lang="zh-CN" altLang="en-US" sz="1800" dirty="0"/>
              <a:t>if(Memo[n]!=-1)            return Memo[n]</a:t>
            </a:r>
            <a:r>
              <a:rPr lang="zh-CN" altLang="en-US" sz="1800" dirty="0" smtClean="0"/>
              <a:t>;  </a:t>
            </a:r>
            <a:r>
              <a:rPr lang="en-US" altLang="zh-CN" sz="1800" dirty="0" smtClean="0"/>
              <a:t>//</a:t>
            </a:r>
            <a:r>
              <a:rPr lang="zh-CN" altLang="en-US" sz="1800" dirty="0" smtClean="0"/>
              <a:t>不等于</a:t>
            </a:r>
            <a:r>
              <a:rPr lang="en-US" altLang="zh-CN" sz="1800" dirty="0" smtClean="0"/>
              <a:t>-1</a:t>
            </a:r>
            <a:r>
              <a:rPr lang="zh-CN" altLang="en-US" sz="1800" dirty="0" smtClean="0"/>
              <a:t>表示该值已计算过    </a:t>
            </a:r>
            <a:endParaRPr lang="en-US" altLang="zh-CN" sz="1800" dirty="0" smtClean="0"/>
          </a:p>
          <a:p>
            <a:pPr>
              <a:buNone/>
            </a:pPr>
            <a:r>
              <a:rPr lang="en-US" altLang="zh-CN" sz="1800" dirty="0" smtClean="0"/>
              <a:t>        </a:t>
            </a:r>
            <a:r>
              <a:rPr lang="zh-CN" altLang="en-US" sz="1800" dirty="0" smtClean="0"/>
              <a:t>if</a:t>
            </a:r>
            <a:r>
              <a:rPr lang="zh-CN" altLang="en-US" sz="1800" dirty="0"/>
              <a:t>(n&lt;=2)            Memo[n]=1;        </a:t>
            </a:r>
            <a:endParaRPr lang="en-US" altLang="zh-CN" sz="1800" dirty="0" smtClean="0"/>
          </a:p>
          <a:p>
            <a:pPr>
              <a:buNone/>
            </a:pPr>
            <a:r>
              <a:rPr lang="en-US" altLang="zh-CN" sz="1800" dirty="0"/>
              <a:t> </a:t>
            </a:r>
            <a:r>
              <a:rPr lang="en-US" altLang="zh-CN" sz="1800" dirty="0" smtClean="0"/>
              <a:t>       </a:t>
            </a:r>
            <a:r>
              <a:rPr lang="zh-CN" altLang="en-US" sz="1800" dirty="0" smtClean="0"/>
              <a:t>else </a:t>
            </a:r>
            <a:r>
              <a:rPr lang="en-US" altLang="zh-CN" sz="1800" dirty="0" smtClean="0"/>
              <a:t>	</a:t>
            </a:r>
            <a:r>
              <a:rPr lang="zh-CN" altLang="en-US" sz="1800" dirty="0" smtClean="0"/>
              <a:t>Memo</a:t>
            </a:r>
            <a:r>
              <a:rPr lang="zh-CN" altLang="en-US" sz="1800" dirty="0"/>
              <a:t>[n]=fib( n-1,Memo)+fib(n-2,Memo);          </a:t>
            </a:r>
            <a:endParaRPr lang="en-US" altLang="zh-CN" sz="1800" dirty="0" smtClean="0"/>
          </a:p>
          <a:p>
            <a:pPr>
              <a:buNone/>
            </a:pPr>
            <a:r>
              <a:rPr lang="zh-CN" altLang="en-US" sz="1800" dirty="0" smtClean="0"/>
              <a:t>        return </a:t>
            </a:r>
            <a:r>
              <a:rPr lang="zh-CN" altLang="en-US" sz="1800" dirty="0"/>
              <a:t>Memo[n];    </a:t>
            </a:r>
            <a:endParaRPr lang="en-US" altLang="zh-CN" sz="1800" dirty="0" smtClean="0"/>
          </a:p>
          <a:p>
            <a:pPr>
              <a:buNone/>
            </a:pPr>
            <a:r>
              <a:rPr lang="zh-CN" altLang="en-US" sz="1800" dirty="0" smtClean="0"/>
              <a:t>}</a:t>
            </a:r>
            <a:endParaRPr lang="zh-CN" altLang="en-US" sz="18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DB69F70-1C41-4FC9-965C-041052C7445E}" type="slidenum">
              <a:rPr lang="en-US" altLang="zh-CN"/>
              <a:t>90</a:t>
            </a:fld>
            <a:endParaRPr lang="en-US" altLang="zh-CN"/>
          </a:p>
        </p:txBody>
      </p:sp>
      <p:sp>
        <p:nvSpPr>
          <p:cNvPr id="62467" name="Text Box 2"/>
          <p:cNvSpPr txBox="1">
            <a:spLocks noChangeArrowheads="1"/>
          </p:cNvSpPr>
          <p:nvPr/>
        </p:nvSpPr>
        <p:spPr bwMode="auto">
          <a:xfrm>
            <a:off x="250825" y="1052513"/>
            <a:ext cx="8516938" cy="4838700"/>
          </a:xfrm>
          <a:prstGeom prst="rect">
            <a:avLst/>
          </a:prstGeom>
          <a:noFill/>
          <a:ln w="6350">
            <a:noFill/>
            <a:miter lim="800000"/>
          </a:ln>
        </p:spPr>
        <p:txBody>
          <a:bodyPr>
            <a:spAutoFit/>
          </a:bodyPr>
          <a:lstStyle/>
          <a:p>
            <a:pPr>
              <a:spcBef>
                <a:spcPct val="0"/>
              </a:spcBef>
              <a:buClr>
                <a:schemeClr val="accent2"/>
              </a:buClr>
              <a:buSzTx/>
              <a:buFontTx/>
              <a:buChar char="•"/>
            </a:pPr>
            <a:r>
              <a:rPr lang="zh-CN" altLang="en-US" sz="2400" dirty="0">
                <a:solidFill>
                  <a:schemeClr val="tx1"/>
                </a:solidFill>
              </a:rPr>
              <a:t>函数</a:t>
            </a:r>
            <a:r>
              <a:rPr lang="en-US" altLang="zh-CN" sz="2400" dirty="0">
                <a:solidFill>
                  <a:schemeClr val="tx1"/>
                </a:solidFill>
              </a:rPr>
              <a:t>m(</a:t>
            </a:r>
            <a:r>
              <a:rPr lang="en-US" altLang="zh-CN" sz="2400" dirty="0" err="1">
                <a:solidFill>
                  <a:schemeClr val="tx1"/>
                </a:solidFill>
              </a:rPr>
              <a:t>i,j</a:t>
            </a:r>
            <a:r>
              <a:rPr lang="en-US" altLang="zh-CN" sz="2400" dirty="0">
                <a:solidFill>
                  <a:schemeClr val="tx1"/>
                </a:solidFill>
              </a:rPr>
              <a:t>)</a:t>
            </a:r>
            <a:r>
              <a:rPr lang="zh-CN" altLang="en-US" sz="2400" dirty="0">
                <a:solidFill>
                  <a:schemeClr val="tx1"/>
                </a:solidFill>
              </a:rPr>
              <a:t>是由函数</a:t>
            </a:r>
            <a:r>
              <a:rPr lang="en-US" altLang="zh-CN" sz="2400" dirty="0">
                <a:solidFill>
                  <a:schemeClr val="tx1"/>
                </a:solidFill>
              </a:rPr>
              <a:t>m(i+1,j)</a:t>
            </a:r>
            <a:r>
              <a:rPr lang="zh-CN" altLang="en-US" sz="2400" dirty="0">
                <a:solidFill>
                  <a:schemeClr val="tx1"/>
                </a:solidFill>
              </a:rPr>
              <a:t>与函数</a:t>
            </a:r>
            <a:r>
              <a:rPr lang="en-US" altLang="zh-CN" sz="2400" dirty="0">
                <a:solidFill>
                  <a:schemeClr val="tx1"/>
                </a:solidFill>
              </a:rPr>
              <a:t>m(i+1,j-wi)+vi</a:t>
            </a:r>
            <a:r>
              <a:rPr lang="zh-CN" altLang="en-US" sz="2400" dirty="0">
                <a:solidFill>
                  <a:schemeClr val="tx1"/>
                </a:solidFill>
              </a:rPr>
              <a:t>作</a:t>
            </a:r>
            <a:r>
              <a:rPr lang="en-US" altLang="zh-CN" sz="2400" dirty="0">
                <a:solidFill>
                  <a:schemeClr val="tx1"/>
                </a:solidFill>
              </a:rPr>
              <a:t>max</a:t>
            </a:r>
            <a:r>
              <a:rPr lang="zh-CN" altLang="en-US" sz="2400" dirty="0">
                <a:solidFill>
                  <a:schemeClr val="tx1"/>
                </a:solidFill>
              </a:rPr>
              <a:t>运算得到的。因此，函数</a:t>
            </a:r>
            <a:r>
              <a:rPr lang="en-US" altLang="zh-CN" sz="2400" dirty="0">
                <a:solidFill>
                  <a:schemeClr val="tx1"/>
                </a:solidFill>
              </a:rPr>
              <a:t>m(</a:t>
            </a:r>
            <a:r>
              <a:rPr lang="en-US" altLang="zh-CN" sz="2400" dirty="0" err="1">
                <a:solidFill>
                  <a:schemeClr val="tx1"/>
                </a:solidFill>
              </a:rPr>
              <a:t>i,j</a:t>
            </a:r>
            <a:r>
              <a:rPr lang="en-US" altLang="zh-CN" sz="2400" dirty="0">
                <a:solidFill>
                  <a:schemeClr val="tx1"/>
                </a:solidFill>
              </a:rPr>
              <a:t>)</a:t>
            </a:r>
            <a:r>
              <a:rPr lang="zh-CN" altLang="en-US" sz="2400" dirty="0">
                <a:solidFill>
                  <a:schemeClr val="tx1"/>
                </a:solidFill>
              </a:rPr>
              <a:t>的全部跳跃点包含于函数</a:t>
            </a:r>
            <a:r>
              <a:rPr lang="en-US" altLang="zh-CN" sz="2400" dirty="0">
                <a:solidFill>
                  <a:schemeClr val="tx1"/>
                </a:solidFill>
              </a:rPr>
              <a:t>m(i+1</a:t>
            </a:r>
            <a:r>
              <a:rPr lang="zh-CN" altLang="en-US" sz="2400" dirty="0">
                <a:solidFill>
                  <a:schemeClr val="tx1"/>
                </a:solidFill>
              </a:rPr>
              <a:t>，</a:t>
            </a:r>
            <a:r>
              <a:rPr lang="en-US" altLang="zh-CN" sz="2400" dirty="0">
                <a:solidFill>
                  <a:schemeClr val="tx1"/>
                </a:solidFill>
              </a:rPr>
              <a:t>j)</a:t>
            </a:r>
            <a:r>
              <a:rPr lang="zh-CN" altLang="en-US" sz="2400" dirty="0">
                <a:solidFill>
                  <a:schemeClr val="tx1"/>
                </a:solidFill>
              </a:rPr>
              <a:t>的跳跃点集</a:t>
            </a:r>
            <a:r>
              <a:rPr lang="en-US" altLang="zh-CN" sz="2400" dirty="0">
                <a:solidFill>
                  <a:schemeClr val="tx1"/>
                </a:solidFill>
              </a:rPr>
              <a:t>p[i+1]</a:t>
            </a:r>
            <a:r>
              <a:rPr lang="zh-CN" altLang="en-US" sz="2400" dirty="0">
                <a:solidFill>
                  <a:schemeClr val="tx1"/>
                </a:solidFill>
              </a:rPr>
              <a:t>与函数</a:t>
            </a:r>
            <a:r>
              <a:rPr lang="en-US" altLang="zh-CN" sz="2400" dirty="0">
                <a:solidFill>
                  <a:schemeClr val="tx1"/>
                </a:solidFill>
              </a:rPr>
              <a:t>m(i+1</a:t>
            </a:r>
            <a:r>
              <a:rPr lang="zh-CN" altLang="en-US" sz="2400" dirty="0">
                <a:solidFill>
                  <a:schemeClr val="tx1"/>
                </a:solidFill>
              </a:rPr>
              <a:t>，</a:t>
            </a:r>
            <a:r>
              <a:rPr lang="en-US" altLang="zh-CN" sz="2400" dirty="0">
                <a:solidFill>
                  <a:schemeClr val="tx1"/>
                </a:solidFill>
              </a:rPr>
              <a:t>j-</a:t>
            </a:r>
            <a:r>
              <a:rPr lang="en-US" altLang="zh-CN" sz="2400" dirty="0" err="1">
                <a:solidFill>
                  <a:schemeClr val="tx1"/>
                </a:solidFill>
              </a:rPr>
              <a:t>wi</a:t>
            </a:r>
            <a:r>
              <a:rPr lang="en-US" altLang="zh-CN" sz="2400" dirty="0">
                <a:solidFill>
                  <a:schemeClr val="tx1"/>
                </a:solidFill>
              </a:rPr>
              <a:t>)+vi</a:t>
            </a:r>
            <a:r>
              <a:rPr lang="zh-CN" altLang="en-US" sz="2400" dirty="0">
                <a:solidFill>
                  <a:schemeClr val="tx1"/>
                </a:solidFill>
              </a:rPr>
              <a:t>的跳跃点集</a:t>
            </a:r>
            <a:r>
              <a:rPr lang="en-US" altLang="zh-CN" sz="2400" dirty="0">
                <a:solidFill>
                  <a:schemeClr val="tx1"/>
                </a:solidFill>
              </a:rPr>
              <a:t>q[i+1]</a:t>
            </a:r>
            <a:r>
              <a:rPr lang="zh-CN" altLang="en-US" sz="2400" dirty="0">
                <a:solidFill>
                  <a:schemeClr val="tx1"/>
                </a:solidFill>
              </a:rPr>
              <a:t>的并集中。易知，</a:t>
            </a:r>
            <a:r>
              <a:rPr lang="en-US" altLang="zh-CN" sz="2400" dirty="0">
                <a:solidFill>
                  <a:schemeClr val="tx1"/>
                </a:solidFill>
              </a:rPr>
              <a:t>(</a:t>
            </a:r>
            <a:r>
              <a:rPr lang="en-US" altLang="zh-CN" sz="2400" dirty="0" err="1">
                <a:solidFill>
                  <a:schemeClr val="tx1"/>
                </a:solidFill>
              </a:rPr>
              <a:t>s,t</a:t>
            </a:r>
            <a:r>
              <a:rPr lang="en-US" altLang="zh-CN" sz="2400" dirty="0">
                <a:solidFill>
                  <a:schemeClr val="tx1"/>
                </a:solidFill>
              </a:rPr>
              <a:t>)</a:t>
            </a:r>
            <a:r>
              <a:rPr lang="en-US" altLang="zh-CN" sz="2400" dirty="0">
                <a:solidFill>
                  <a:schemeClr val="tx1"/>
                </a:solidFill>
                <a:sym typeface="Symbol" panose="05050102010706020507" pitchFamily="18" charset="2"/>
              </a:rPr>
              <a:t></a:t>
            </a:r>
            <a:r>
              <a:rPr lang="en-US" altLang="zh-CN" sz="2400" dirty="0">
                <a:solidFill>
                  <a:schemeClr val="tx1"/>
                </a:solidFill>
              </a:rPr>
              <a:t>q[i+1]</a:t>
            </a:r>
            <a:r>
              <a:rPr lang="zh-CN" altLang="en-US" sz="2400" dirty="0">
                <a:solidFill>
                  <a:schemeClr val="tx1"/>
                </a:solidFill>
              </a:rPr>
              <a:t>当且仅当</a:t>
            </a:r>
            <a:r>
              <a:rPr lang="en-US" altLang="zh-CN" sz="2400" dirty="0" err="1">
                <a:solidFill>
                  <a:schemeClr val="tx1"/>
                </a:solidFill>
              </a:rPr>
              <a:t>wi</a:t>
            </a:r>
            <a:r>
              <a:rPr lang="en-US" altLang="zh-CN" sz="2400" dirty="0" err="1">
                <a:solidFill>
                  <a:schemeClr val="tx1"/>
                </a:solidFill>
                <a:sym typeface="Symbol" panose="05050102010706020507" pitchFamily="18" charset="2"/>
              </a:rPr>
              <a:t></a:t>
            </a:r>
            <a:r>
              <a:rPr lang="en-US" altLang="zh-CN" sz="2400" dirty="0" err="1">
                <a:solidFill>
                  <a:schemeClr val="tx1"/>
                </a:solidFill>
              </a:rPr>
              <a:t>s</a:t>
            </a:r>
            <a:r>
              <a:rPr lang="en-US" altLang="zh-CN" sz="2400" dirty="0" err="1">
                <a:solidFill>
                  <a:schemeClr val="tx1"/>
                </a:solidFill>
                <a:sym typeface="Symbol" panose="05050102010706020507" pitchFamily="18" charset="2"/>
              </a:rPr>
              <a:t></a:t>
            </a:r>
            <a:r>
              <a:rPr lang="en-US" altLang="zh-CN" sz="2400" dirty="0" err="1">
                <a:solidFill>
                  <a:schemeClr val="tx1"/>
                </a:solidFill>
              </a:rPr>
              <a:t>c</a:t>
            </a:r>
            <a:r>
              <a:rPr lang="zh-CN" altLang="en-US" sz="2400" dirty="0">
                <a:solidFill>
                  <a:schemeClr val="tx1"/>
                </a:solidFill>
              </a:rPr>
              <a:t>且</a:t>
            </a:r>
            <a:r>
              <a:rPr lang="en-US" altLang="zh-CN" sz="2400" dirty="0">
                <a:solidFill>
                  <a:schemeClr val="tx1"/>
                </a:solidFill>
              </a:rPr>
              <a:t>(s-</a:t>
            </a:r>
            <a:r>
              <a:rPr lang="en-US" altLang="zh-CN" sz="2400" dirty="0" err="1">
                <a:solidFill>
                  <a:schemeClr val="tx1"/>
                </a:solidFill>
              </a:rPr>
              <a:t>wi,t</a:t>
            </a:r>
            <a:r>
              <a:rPr lang="en-US" altLang="zh-CN" sz="2400" dirty="0">
                <a:solidFill>
                  <a:schemeClr val="tx1"/>
                </a:solidFill>
              </a:rPr>
              <a:t>-vi)</a:t>
            </a:r>
            <a:r>
              <a:rPr lang="en-US" altLang="zh-CN" sz="2400" dirty="0">
                <a:solidFill>
                  <a:schemeClr val="tx1"/>
                </a:solidFill>
                <a:sym typeface="Symbol" panose="05050102010706020507" pitchFamily="18" charset="2"/>
              </a:rPr>
              <a:t></a:t>
            </a:r>
            <a:r>
              <a:rPr lang="en-US" altLang="zh-CN" sz="2400" dirty="0">
                <a:solidFill>
                  <a:schemeClr val="tx1"/>
                </a:solidFill>
              </a:rPr>
              <a:t>p[i+1]</a:t>
            </a:r>
            <a:r>
              <a:rPr lang="zh-CN" altLang="en-US" sz="2400" dirty="0">
                <a:solidFill>
                  <a:schemeClr val="tx1"/>
                </a:solidFill>
              </a:rPr>
              <a:t>。因此，容易由</a:t>
            </a:r>
            <a:r>
              <a:rPr lang="en-US" altLang="zh-CN" sz="2400" dirty="0">
                <a:solidFill>
                  <a:schemeClr val="tx1"/>
                </a:solidFill>
              </a:rPr>
              <a:t>p[i+1]</a:t>
            </a:r>
            <a:r>
              <a:rPr lang="zh-CN" altLang="en-US" sz="2400" dirty="0">
                <a:solidFill>
                  <a:schemeClr val="tx1"/>
                </a:solidFill>
              </a:rPr>
              <a:t>确定跳跃点集</a:t>
            </a:r>
            <a:r>
              <a:rPr lang="en-US" altLang="zh-CN" sz="2400" dirty="0">
                <a:solidFill>
                  <a:schemeClr val="tx1"/>
                </a:solidFill>
              </a:rPr>
              <a:t>q[i+1]</a:t>
            </a:r>
            <a:r>
              <a:rPr lang="zh-CN" altLang="en-US" sz="2400" dirty="0">
                <a:solidFill>
                  <a:schemeClr val="tx1"/>
                </a:solidFill>
              </a:rPr>
              <a:t>如下</a:t>
            </a:r>
            <a:r>
              <a:rPr lang="en-US" altLang="zh-CN" sz="2400" dirty="0">
                <a:solidFill>
                  <a:schemeClr val="tx1"/>
                </a:solidFill>
              </a:rPr>
              <a:t>q[i+1]=p[i+1]</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err="1">
                <a:solidFill>
                  <a:schemeClr val="tx1"/>
                </a:solidFill>
              </a:rPr>
              <a:t>wi,vi</a:t>
            </a:r>
            <a:r>
              <a:rPr lang="en-US" altLang="zh-CN" sz="2400" dirty="0">
                <a:solidFill>
                  <a:schemeClr val="tx1"/>
                </a:solidFill>
              </a:rPr>
              <a:t>)={(</a:t>
            </a:r>
            <a:r>
              <a:rPr lang="en-US" altLang="zh-CN" sz="2400" dirty="0" err="1">
                <a:solidFill>
                  <a:schemeClr val="tx1"/>
                </a:solidFill>
              </a:rPr>
              <a:t>j+wi,m</a:t>
            </a:r>
            <a:r>
              <a:rPr lang="en-US" altLang="zh-CN" sz="2400" dirty="0">
                <a:solidFill>
                  <a:schemeClr val="tx1"/>
                </a:solidFill>
              </a:rPr>
              <a:t>(</a:t>
            </a:r>
            <a:r>
              <a:rPr lang="en-US" altLang="zh-CN" sz="2400" dirty="0" err="1">
                <a:solidFill>
                  <a:schemeClr val="tx1"/>
                </a:solidFill>
              </a:rPr>
              <a:t>i,j</a:t>
            </a:r>
            <a:r>
              <a:rPr lang="en-US" altLang="zh-CN" sz="2400" dirty="0">
                <a:solidFill>
                  <a:schemeClr val="tx1"/>
                </a:solidFill>
              </a:rPr>
              <a:t>)+vi)|(</a:t>
            </a:r>
            <a:r>
              <a:rPr lang="en-US" altLang="zh-CN" sz="2400" dirty="0" err="1">
                <a:solidFill>
                  <a:schemeClr val="tx1"/>
                </a:solidFill>
              </a:rPr>
              <a:t>j,m</a:t>
            </a:r>
            <a:r>
              <a:rPr lang="en-US" altLang="zh-CN" sz="2400" dirty="0">
                <a:solidFill>
                  <a:schemeClr val="tx1"/>
                </a:solidFill>
              </a:rPr>
              <a:t>(</a:t>
            </a:r>
            <a:r>
              <a:rPr lang="en-US" altLang="zh-CN" sz="2400" dirty="0" err="1">
                <a:solidFill>
                  <a:schemeClr val="tx1"/>
                </a:solidFill>
              </a:rPr>
              <a:t>i,j</a:t>
            </a:r>
            <a:r>
              <a:rPr lang="en-US" altLang="zh-CN" sz="2400" dirty="0">
                <a:solidFill>
                  <a:schemeClr val="tx1"/>
                </a:solidFill>
              </a:rPr>
              <a:t>))</a:t>
            </a:r>
            <a:r>
              <a:rPr lang="en-US" altLang="zh-CN" sz="2400" dirty="0">
                <a:solidFill>
                  <a:schemeClr val="tx1"/>
                </a:solidFill>
                <a:sym typeface="Symbol" panose="05050102010706020507" pitchFamily="18" charset="2"/>
              </a:rPr>
              <a:t></a:t>
            </a:r>
            <a:r>
              <a:rPr lang="en-US" altLang="zh-CN" sz="2400" dirty="0">
                <a:solidFill>
                  <a:schemeClr val="tx1"/>
                </a:solidFill>
              </a:rPr>
              <a:t>p[i+1]}</a:t>
            </a:r>
            <a:r>
              <a:rPr lang="zh-CN" altLang="en-US" sz="2400" dirty="0">
                <a:solidFill>
                  <a:schemeClr val="tx1"/>
                </a:solidFill>
              </a:rPr>
              <a:t> </a:t>
            </a:r>
          </a:p>
          <a:p>
            <a:pPr>
              <a:spcBef>
                <a:spcPct val="0"/>
              </a:spcBef>
              <a:buClr>
                <a:schemeClr val="accent2"/>
              </a:buClr>
              <a:buSzTx/>
              <a:buFontTx/>
              <a:buChar char="•"/>
            </a:pPr>
            <a:r>
              <a:rPr lang="zh-CN" altLang="en-US" sz="2400" dirty="0">
                <a:solidFill>
                  <a:schemeClr val="tx1"/>
                </a:solidFill>
              </a:rPr>
              <a:t>另一方面，设</a:t>
            </a:r>
            <a:r>
              <a:rPr lang="en-US" altLang="zh-CN" sz="2400" dirty="0">
                <a:solidFill>
                  <a:schemeClr val="tx1"/>
                </a:solidFill>
              </a:rPr>
              <a:t>(a</a:t>
            </a:r>
            <a:r>
              <a:rPr lang="zh-CN" altLang="en-US" sz="2400" dirty="0">
                <a:solidFill>
                  <a:schemeClr val="tx1"/>
                </a:solidFill>
              </a:rPr>
              <a:t>，</a:t>
            </a:r>
            <a:r>
              <a:rPr lang="en-US" altLang="zh-CN" sz="2400" dirty="0">
                <a:solidFill>
                  <a:schemeClr val="tx1"/>
                </a:solidFill>
              </a:rPr>
              <a:t>b)</a:t>
            </a:r>
            <a:r>
              <a:rPr lang="zh-CN" altLang="en-US" sz="2400" dirty="0">
                <a:solidFill>
                  <a:schemeClr val="tx1"/>
                </a:solidFill>
              </a:rPr>
              <a:t>和</a:t>
            </a:r>
            <a:r>
              <a:rPr lang="en-US" altLang="zh-CN" sz="2400" dirty="0">
                <a:solidFill>
                  <a:schemeClr val="tx1"/>
                </a:solidFill>
              </a:rPr>
              <a:t>(c</a:t>
            </a:r>
            <a:r>
              <a:rPr lang="zh-CN" altLang="en-US" sz="2400" dirty="0">
                <a:solidFill>
                  <a:schemeClr val="tx1"/>
                </a:solidFill>
              </a:rPr>
              <a:t>，</a:t>
            </a:r>
            <a:r>
              <a:rPr lang="en-US" altLang="zh-CN" sz="2400" dirty="0">
                <a:solidFill>
                  <a:schemeClr val="tx1"/>
                </a:solidFill>
              </a:rPr>
              <a:t>d)</a:t>
            </a:r>
            <a:r>
              <a:rPr lang="zh-CN" altLang="en-US" sz="2400" dirty="0">
                <a:solidFill>
                  <a:schemeClr val="tx1"/>
                </a:solidFill>
              </a:rPr>
              <a:t>是</a:t>
            </a:r>
            <a:r>
              <a:rPr lang="en-US" altLang="zh-CN" sz="2400" dirty="0">
                <a:solidFill>
                  <a:schemeClr val="tx1"/>
                </a:solidFill>
              </a:rPr>
              <a:t>p[i+1]</a:t>
            </a:r>
            <a:r>
              <a:rPr lang="en-US" altLang="zh-CN" sz="2400" dirty="0">
                <a:solidFill>
                  <a:schemeClr val="tx1"/>
                </a:solidFill>
                <a:sym typeface="Symbol" panose="05050102010706020507" pitchFamily="18" charset="2"/>
              </a:rPr>
              <a:t></a:t>
            </a:r>
            <a:r>
              <a:rPr lang="en-US" altLang="zh-CN" sz="2400" dirty="0">
                <a:solidFill>
                  <a:schemeClr val="tx1"/>
                </a:solidFill>
              </a:rPr>
              <a:t>q[i+1]</a:t>
            </a:r>
            <a:r>
              <a:rPr lang="zh-CN" altLang="en-US" sz="2400" dirty="0">
                <a:solidFill>
                  <a:schemeClr val="tx1"/>
                </a:solidFill>
              </a:rPr>
              <a:t>中的</a:t>
            </a:r>
            <a:r>
              <a:rPr lang="en-US" altLang="zh-CN" sz="2400" dirty="0">
                <a:solidFill>
                  <a:schemeClr val="tx1"/>
                </a:solidFill>
              </a:rPr>
              <a:t>2</a:t>
            </a:r>
            <a:r>
              <a:rPr lang="zh-CN" altLang="en-US" sz="2400" dirty="0">
                <a:solidFill>
                  <a:schemeClr val="tx1"/>
                </a:solidFill>
              </a:rPr>
              <a:t>个跳跃点，则当</a:t>
            </a:r>
            <a:r>
              <a:rPr lang="en-US" altLang="zh-CN" sz="2400" dirty="0" err="1">
                <a:solidFill>
                  <a:schemeClr val="tx1"/>
                </a:solidFill>
              </a:rPr>
              <a:t>c</a:t>
            </a:r>
            <a:r>
              <a:rPr lang="en-US" altLang="zh-CN" sz="2400" dirty="0" err="1">
                <a:solidFill>
                  <a:schemeClr val="tx1"/>
                </a:solidFill>
                <a:sym typeface="Symbol" panose="05050102010706020507" pitchFamily="18" charset="2"/>
              </a:rPr>
              <a:t></a:t>
            </a:r>
            <a:r>
              <a:rPr lang="en-US" altLang="zh-CN" sz="2400" dirty="0" err="1">
                <a:solidFill>
                  <a:schemeClr val="tx1"/>
                </a:solidFill>
              </a:rPr>
              <a:t>a</a:t>
            </a:r>
            <a:r>
              <a:rPr lang="zh-CN" altLang="en-US" sz="2400" dirty="0">
                <a:solidFill>
                  <a:schemeClr val="tx1"/>
                </a:solidFill>
              </a:rPr>
              <a:t>且</a:t>
            </a:r>
            <a:r>
              <a:rPr lang="en-US" altLang="zh-CN" sz="2400" dirty="0">
                <a:solidFill>
                  <a:schemeClr val="tx1"/>
                </a:solidFill>
              </a:rPr>
              <a:t>d&lt;b</a:t>
            </a:r>
            <a:r>
              <a:rPr lang="zh-CN" altLang="en-US" sz="2400" dirty="0">
                <a:solidFill>
                  <a:schemeClr val="tx1"/>
                </a:solidFill>
              </a:rPr>
              <a:t>时，</a:t>
            </a:r>
            <a:r>
              <a:rPr lang="en-US" altLang="zh-CN" sz="2400" dirty="0">
                <a:solidFill>
                  <a:schemeClr val="tx1"/>
                </a:solidFill>
              </a:rPr>
              <a:t>(c</a:t>
            </a:r>
            <a:r>
              <a:rPr lang="zh-CN" altLang="en-US" sz="2400" dirty="0">
                <a:solidFill>
                  <a:schemeClr val="tx1"/>
                </a:solidFill>
              </a:rPr>
              <a:t>，</a:t>
            </a:r>
            <a:r>
              <a:rPr lang="en-US" altLang="zh-CN" sz="2400" dirty="0">
                <a:solidFill>
                  <a:schemeClr val="tx1"/>
                </a:solidFill>
              </a:rPr>
              <a:t>d)</a:t>
            </a:r>
            <a:r>
              <a:rPr lang="zh-CN" altLang="en-US" sz="2400" dirty="0">
                <a:solidFill>
                  <a:schemeClr val="tx1"/>
                </a:solidFill>
              </a:rPr>
              <a:t>受控于</a:t>
            </a:r>
            <a:r>
              <a:rPr lang="en-US" altLang="zh-CN" sz="2400" dirty="0">
                <a:solidFill>
                  <a:schemeClr val="tx1"/>
                </a:solidFill>
              </a:rPr>
              <a:t>(a</a:t>
            </a:r>
            <a:r>
              <a:rPr lang="zh-CN" altLang="en-US" sz="2400" dirty="0">
                <a:solidFill>
                  <a:schemeClr val="tx1"/>
                </a:solidFill>
              </a:rPr>
              <a:t>，</a:t>
            </a:r>
            <a:r>
              <a:rPr lang="en-US" altLang="zh-CN" sz="2400" dirty="0">
                <a:solidFill>
                  <a:schemeClr val="tx1"/>
                </a:solidFill>
              </a:rPr>
              <a:t>b)</a:t>
            </a:r>
            <a:r>
              <a:rPr lang="zh-CN" altLang="en-US" sz="2400" dirty="0">
                <a:solidFill>
                  <a:schemeClr val="tx1"/>
                </a:solidFill>
              </a:rPr>
              <a:t>，从而</a:t>
            </a:r>
            <a:r>
              <a:rPr lang="en-US" altLang="zh-CN" sz="2400" dirty="0">
                <a:solidFill>
                  <a:schemeClr val="tx1"/>
                </a:solidFill>
              </a:rPr>
              <a:t>(c</a:t>
            </a:r>
            <a:r>
              <a:rPr lang="zh-CN" altLang="en-US" sz="2400" dirty="0">
                <a:solidFill>
                  <a:schemeClr val="tx1"/>
                </a:solidFill>
              </a:rPr>
              <a:t>，</a:t>
            </a:r>
            <a:r>
              <a:rPr lang="en-US" altLang="zh-CN" sz="2400" dirty="0">
                <a:solidFill>
                  <a:schemeClr val="tx1"/>
                </a:solidFill>
              </a:rPr>
              <a:t>d)</a:t>
            </a:r>
            <a:r>
              <a:rPr lang="zh-CN" altLang="en-US" sz="2400" dirty="0">
                <a:solidFill>
                  <a:schemeClr val="tx1"/>
                </a:solidFill>
              </a:rPr>
              <a:t>不是</a:t>
            </a:r>
            <a:r>
              <a:rPr lang="en-US" altLang="zh-CN" sz="2400" dirty="0">
                <a:solidFill>
                  <a:schemeClr val="tx1"/>
                </a:solidFill>
              </a:rPr>
              <a:t>p[</a:t>
            </a:r>
            <a:r>
              <a:rPr lang="en-US" altLang="zh-CN" sz="2400" dirty="0" err="1">
                <a:solidFill>
                  <a:schemeClr val="tx1"/>
                </a:solidFill>
              </a:rPr>
              <a:t>i</a:t>
            </a:r>
            <a:r>
              <a:rPr lang="en-US" altLang="zh-CN" sz="2400" dirty="0">
                <a:solidFill>
                  <a:schemeClr val="tx1"/>
                </a:solidFill>
              </a:rPr>
              <a:t>]</a:t>
            </a:r>
            <a:r>
              <a:rPr lang="zh-CN" altLang="en-US" sz="2400" dirty="0">
                <a:solidFill>
                  <a:schemeClr val="tx1"/>
                </a:solidFill>
              </a:rPr>
              <a:t>中的跳跃点。除受控跳跃点外，</a:t>
            </a:r>
            <a:r>
              <a:rPr lang="en-US" altLang="zh-CN" sz="2400" dirty="0">
                <a:solidFill>
                  <a:schemeClr val="tx1"/>
                </a:solidFill>
              </a:rPr>
              <a:t>p[i+1]</a:t>
            </a:r>
            <a:r>
              <a:rPr lang="en-US" altLang="zh-CN" sz="2400" dirty="0">
                <a:solidFill>
                  <a:schemeClr val="tx1"/>
                </a:solidFill>
                <a:sym typeface="Symbol" panose="05050102010706020507" pitchFamily="18" charset="2"/>
              </a:rPr>
              <a:t></a:t>
            </a:r>
            <a:r>
              <a:rPr lang="en-US" altLang="zh-CN" sz="2400" dirty="0">
                <a:solidFill>
                  <a:schemeClr val="tx1"/>
                </a:solidFill>
              </a:rPr>
              <a:t>q[i+1]</a:t>
            </a:r>
            <a:r>
              <a:rPr lang="zh-CN" altLang="en-US" sz="2400" dirty="0">
                <a:solidFill>
                  <a:schemeClr val="tx1"/>
                </a:solidFill>
              </a:rPr>
              <a:t>中的其它跳跃点均为</a:t>
            </a:r>
            <a:r>
              <a:rPr lang="en-US" altLang="zh-CN" sz="2400" dirty="0">
                <a:solidFill>
                  <a:schemeClr val="tx1"/>
                </a:solidFill>
              </a:rPr>
              <a:t>p[</a:t>
            </a:r>
            <a:r>
              <a:rPr lang="en-US" altLang="zh-CN" sz="2400" dirty="0" err="1">
                <a:solidFill>
                  <a:schemeClr val="tx1"/>
                </a:solidFill>
              </a:rPr>
              <a:t>i</a:t>
            </a:r>
            <a:r>
              <a:rPr lang="en-US" altLang="zh-CN" sz="2400" dirty="0">
                <a:solidFill>
                  <a:schemeClr val="tx1"/>
                </a:solidFill>
              </a:rPr>
              <a:t>]</a:t>
            </a:r>
            <a:r>
              <a:rPr lang="zh-CN" altLang="en-US" sz="2400" dirty="0">
                <a:solidFill>
                  <a:schemeClr val="tx1"/>
                </a:solidFill>
              </a:rPr>
              <a:t>中的跳跃点。</a:t>
            </a:r>
          </a:p>
          <a:p>
            <a:pPr>
              <a:spcBef>
                <a:spcPct val="0"/>
              </a:spcBef>
              <a:buClr>
                <a:schemeClr val="accent2"/>
              </a:buClr>
              <a:buSzTx/>
              <a:buFontTx/>
              <a:buChar char="•"/>
            </a:pPr>
            <a:r>
              <a:rPr lang="zh-CN" altLang="en-US" sz="2400" dirty="0">
                <a:solidFill>
                  <a:schemeClr val="tx1"/>
                </a:solidFill>
              </a:rPr>
              <a:t>由此可见，在递归地由表</a:t>
            </a:r>
            <a:r>
              <a:rPr lang="en-US" altLang="zh-CN" sz="2400" dirty="0">
                <a:solidFill>
                  <a:schemeClr val="tx1"/>
                </a:solidFill>
              </a:rPr>
              <a:t>p[i+1]</a:t>
            </a:r>
            <a:r>
              <a:rPr lang="zh-CN" altLang="en-US" sz="2400" dirty="0">
                <a:solidFill>
                  <a:schemeClr val="tx1"/>
                </a:solidFill>
              </a:rPr>
              <a:t>计算表</a:t>
            </a:r>
            <a:r>
              <a:rPr lang="en-US" altLang="zh-CN" sz="2400" dirty="0">
                <a:solidFill>
                  <a:schemeClr val="tx1"/>
                </a:solidFill>
              </a:rPr>
              <a:t>p[</a:t>
            </a:r>
            <a:r>
              <a:rPr lang="en-US" altLang="zh-CN" sz="2400" dirty="0" err="1">
                <a:solidFill>
                  <a:schemeClr val="tx1"/>
                </a:solidFill>
              </a:rPr>
              <a:t>i</a:t>
            </a:r>
            <a:r>
              <a:rPr lang="en-US" altLang="zh-CN" sz="2400" dirty="0">
                <a:solidFill>
                  <a:schemeClr val="tx1"/>
                </a:solidFill>
              </a:rPr>
              <a:t>]</a:t>
            </a:r>
            <a:r>
              <a:rPr lang="zh-CN" altLang="en-US" sz="2400" dirty="0">
                <a:solidFill>
                  <a:schemeClr val="tx1"/>
                </a:solidFill>
              </a:rPr>
              <a:t>时，可先由</a:t>
            </a:r>
            <a:r>
              <a:rPr lang="en-US" altLang="zh-CN" sz="2400" dirty="0">
                <a:solidFill>
                  <a:schemeClr val="tx1"/>
                </a:solidFill>
              </a:rPr>
              <a:t>p[i+1]</a:t>
            </a:r>
            <a:r>
              <a:rPr lang="zh-CN" altLang="en-US" sz="2400" dirty="0">
                <a:solidFill>
                  <a:schemeClr val="tx1"/>
                </a:solidFill>
              </a:rPr>
              <a:t>计算出</a:t>
            </a:r>
            <a:r>
              <a:rPr lang="en-US" altLang="zh-CN" sz="2400" dirty="0">
                <a:solidFill>
                  <a:schemeClr val="tx1"/>
                </a:solidFill>
              </a:rPr>
              <a:t>q[i+1]</a:t>
            </a:r>
            <a:r>
              <a:rPr lang="zh-CN" altLang="en-US" sz="2400" dirty="0">
                <a:solidFill>
                  <a:schemeClr val="tx1"/>
                </a:solidFill>
              </a:rPr>
              <a:t>，然后合并表</a:t>
            </a:r>
            <a:r>
              <a:rPr lang="en-US" altLang="zh-CN" sz="2400" dirty="0">
                <a:solidFill>
                  <a:schemeClr val="tx1"/>
                </a:solidFill>
              </a:rPr>
              <a:t>p[i+1]</a:t>
            </a:r>
            <a:r>
              <a:rPr lang="zh-CN" altLang="en-US" sz="2400" dirty="0">
                <a:solidFill>
                  <a:schemeClr val="tx1"/>
                </a:solidFill>
              </a:rPr>
              <a:t>和表</a:t>
            </a:r>
            <a:r>
              <a:rPr lang="en-US" altLang="zh-CN" sz="2400" dirty="0">
                <a:solidFill>
                  <a:schemeClr val="tx1"/>
                </a:solidFill>
              </a:rPr>
              <a:t>q[i+1]</a:t>
            </a:r>
            <a:r>
              <a:rPr lang="zh-CN" altLang="en-US" sz="2400" dirty="0">
                <a:solidFill>
                  <a:schemeClr val="tx1"/>
                </a:solidFill>
              </a:rPr>
              <a:t>，并清除其中的受控跳跃点得到表</a:t>
            </a:r>
            <a:r>
              <a:rPr lang="en-US" altLang="zh-CN" sz="2400" dirty="0">
                <a:solidFill>
                  <a:schemeClr val="tx1"/>
                </a:solidFill>
              </a:rPr>
              <a:t>p[</a:t>
            </a:r>
            <a:r>
              <a:rPr lang="en-US" altLang="zh-CN" sz="2400" dirty="0" err="1">
                <a:solidFill>
                  <a:schemeClr val="tx1"/>
                </a:solidFill>
              </a:rPr>
              <a:t>i</a:t>
            </a:r>
            <a:r>
              <a:rPr lang="en-US" altLang="zh-CN" sz="2400" dirty="0">
                <a:solidFill>
                  <a:schemeClr val="tx1"/>
                </a:solidFill>
              </a:rPr>
              <a:t>]</a:t>
            </a:r>
            <a:r>
              <a:rPr lang="zh-CN" altLang="en-US" sz="2400" dirty="0">
                <a:solidFill>
                  <a:schemeClr val="tx1"/>
                </a:solidFill>
              </a:rPr>
              <a:t>。</a:t>
            </a:r>
          </a:p>
        </p:txBody>
      </p:sp>
      <p:sp>
        <p:nvSpPr>
          <p:cNvPr id="324611" name="Rectangle 3"/>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en-US"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算法改进</a:t>
            </a:r>
            <a:endParaRPr lang="ja-JP"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graphicFrame>
        <p:nvGraphicFramePr>
          <p:cNvPr id="5" name="Object 10"/>
          <p:cNvGraphicFramePr>
            <a:graphicFrameLocks noChangeAspect="1"/>
          </p:cNvGraphicFramePr>
          <p:nvPr/>
        </p:nvGraphicFramePr>
        <p:xfrm>
          <a:off x="2915816" y="397669"/>
          <a:ext cx="5688012" cy="727075"/>
        </p:xfrm>
        <a:graphic>
          <a:graphicData uri="http://schemas.openxmlformats.org/presentationml/2006/ole">
            <mc:AlternateContent xmlns:mc="http://schemas.openxmlformats.org/markup-compatibility/2006">
              <mc:Choice xmlns:v="urn:schemas-microsoft-com:vml" Requires="v">
                <p:oleObj spid="_x0000_s76869" name="公式" r:id="rId4" imgW="3581400" imgH="457200" progId="Equation.3">
                  <p:embed/>
                </p:oleObj>
              </mc:Choice>
              <mc:Fallback>
                <p:oleObj name="公式" r:id="rId4" imgW="3581400" imgH="4572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397669"/>
                        <a:ext cx="5688012"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291A2F5-3149-4A78-BE23-F15F394CE59B}" type="slidenum">
              <a:rPr lang="en-US" altLang="zh-CN"/>
              <a:t>91</a:t>
            </a:fld>
            <a:endParaRPr lang="en-US" altLang="zh-CN"/>
          </a:p>
        </p:txBody>
      </p:sp>
      <p:sp>
        <p:nvSpPr>
          <p:cNvPr id="325634" name="Rectangle 2"/>
          <p:cNvSpPr>
            <a:spLocks noChangeArrowheads="1"/>
          </p:cNvSpPr>
          <p:nvPr/>
        </p:nvSpPr>
        <p:spPr bwMode="auto">
          <a:xfrm>
            <a:off x="425450" y="20638"/>
            <a:ext cx="7345363" cy="795337"/>
          </a:xfrm>
          <a:prstGeom prst="rect">
            <a:avLst/>
          </a:prstGeom>
          <a:noFill/>
          <a:ln w="9525">
            <a:noFill/>
            <a:miter lim="800000"/>
          </a:ln>
          <a:effectLst/>
        </p:spPr>
        <p:txBody>
          <a:bodyPr anchor="b"/>
          <a:lstStyle/>
          <a:p>
            <a:pPr>
              <a:spcBef>
                <a:spcPct val="0"/>
              </a:spcBef>
              <a:buClrTx/>
              <a:buSzTx/>
              <a:buFontTx/>
              <a:buNone/>
              <a:defRPr/>
            </a:pPr>
            <a:r>
              <a:rPr lang="en-US" altLang="en-US" sz="3800" dirty="0" err="1">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一个例子</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63492" name="Text Box 3"/>
          <p:cNvSpPr txBox="1">
            <a:spLocks noChangeArrowheads="1"/>
          </p:cNvSpPr>
          <p:nvPr/>
        </p:nvSpPr>
        <p:spPr bwMode="auto">
          <a:xfrm>
            <a:off x="425450" y="739775"/>
            <a:ext cx="7862888" cy="457200"/>
          </a:xfrm>
          <a:prstGeom prst="rect">
            <a:avLst/>
          </a:prstGeom>
          <a:solidFill>
            <a:srgbClr val="FFCC00"/>
          </a:solidFill>
          <a:ln w="6350">
            <a:noFill/>
            <a:miter lim="800000"/>
          </a:ln>
        </p:spPr>
        <p:txBody>
          <a:bodyPr wrap="none">
            <a:spAutoFit/>
          </a:bodyPr>
          <a:lstStyle/>
          <a:p>
            <a:pPr>
              <a:spcBef>
                <a:spcPct val="0"/>
              </a:spcBef>
              <a:buClrTx/>
              <a:buSzTx/>
              <a:buFontTx/>
              <a:buNone/>
            </a:pPr>
            <a:r>
              <a:rPr lang="en-US" altLang="zh-CN" sz="2400">
                <a:solidFill>
                  <a:schemeClr val="tx1"/>
                </a:solidFill>
              </a:rPr>
              <a:t>n=5</a:t>
            </a:r>
            <a:r>
              <a:rPr lang="zh-CN" altLang="en-US" sz="2400">
                <a:solidFill>
                  <a:schemeClr val="tx1"/>
                </a:solidFill>
              </a:rPr>
              <a:t>，</a:t>
            </a:r>
            <a:r>
              <a:rPr lang="en-US" altLang="zh-CN" sz="2400">
                <a:solidFill>
                  <a:schemeClr val="tx1"/>
                </a:solidFill>
              </a:rPr>
              <a:t>c=10</a:t>
            </a:r>
            <a:r>
              <a:rPr lang="zh-CN" altLang="en-US" sz="2400">
                <a:solidFill>
                  <a:schemeClr val="tx1"/>
                </a:solidFill>
              </a:rPr>
              <a:t>，</a:t>
            </a:r>
            <a:r>
              <a:rPr lang="en-US" altLang="zh-CN" sz="2400">
                <a:solidFill>
                  <a:schemeClr val="tx1"/>
                </a:solidFill>
              </a:rPr>
              <a:t>w={2</a:t>
            </a:r>
            <a:r>
              <a:rPr lang="zh-CN" altLang="en-US" sz="2400">
                <a:solidFill>
                  <a:schemeClr val="tx1"/>
                </a:solidFill>
              </a:rPr>
              <a:t>，</a:t>
            </a:r>
            <a:r>
              <a:rPr lang="en-US" altLang="zh-CN" sz="2400">
                <a:solidFill>
                  <a:schemeClr val="tx1"/>
                </a:solidFill>
              </a:rPr>
              <a:t>2</a:t>
            </a:r>
            <a:r>
              <a:rPr lang="zh-CN" altLang="en-US" sz="2400">
                <a:solidFill>
                  <a:schemeClr val="tx1"/>
                </a:solidFill>
              </a:rPr>
              <a:t>，</a:t>
            </a:r>
            <a:r>
              <a:rPr lang="en-US" altLang="zh-CN" sz="2400">
                <a:solidFill>
                  <a:schemeClr val="tx1"/>
                </a:solidFill>
              </a:rPr>
              <a:t>6</a:t>
            </a:r>
            <a:r>
              <a:rPr lang="zh-CN" altLang="en-US" sz="2400">
                <a:solidFill>
                  <a:schemeClr val="tx1"/>
                </a:solidFill>
              </a:rPr>
              <a:t>，</a:t>
            </a:r>
            <a:r>
              <a:rPr lang="en-US" altLang="zh-CN" sz="2400">
                <a:solidFill>
                  <a:schemeClr val="tx1"/>
                </a:solidFill>
              </a:rPr>
              <a:t>5</a:t>
            </a:r>
            <a:r>
              <a:rPr lang="zh-CN" altLang="en-US" sz="2400">
                <a:solidFill>
                  <a:schemeClr val="tx1"/>
                </a:solidFill>
              </a:rPr>
              <a:t>，</a:t>
            </a:r>
            <a:r>
              <a:rPr lang="en-US" altLang="zh-CN" sz="2400">
                <a:solidFill>
                  <a:schemeClr val="tx1"/>
                </a:solidFill>
              </a:rPr>
              <a:t>4}</a:t>
            </a:r>
            <a:r>
              <a:rPr lang="zh-CN" altLang="en-US" sz="2400">
                <a:solidFill>
                  <a:schemeClr val="tx1"/>
                </a:solidFill>
              </a:rPr>
              <a:t>，</a:t>
            </a:r>
            <a:r>
              <a:rPr lang="en-US" altLang="zh-CN" sz="2400">
                <a:solidFill>
                  <a:schemeClr val="tx1"/>
                </a:solidFill>
              </a:rPr>
              <a:t>v={6</a:t>
            </a:r>
            <a:r>
              <a:rPr lang="zh-CN" altLang="en-US" sz="2400">
                <a:solidFill>
                  <a:schemeClr val="tx1"/>
                </a:solidFill>
              </a:rPr>
              <a:t>，</a:t>
            </a:r>
            <a:r>
              <a:rPr lang="en-US" altLang="zh-CN" sz="2400">
                <a:solidFill>
                  <a:schemeClr val="tx1"/>
                </a:solidFill>
              </a:rPr>
              <a:t>3</a:t>
            </a:r>
            <a:r>
              <a:rPr lang="zh-CN" altLang="en-US" sz="2400">
                <a:solidFill>
                  <a:schemeClr val="tx1"/>
                </a:solidFill>
              </a:rPr>
              <a:t>，</a:t>
            </a:r>
            <a:r>
              <a:rPr lang="en-US" altLang="zh-CN" sz="2400">
                <a:solidFill>
                  <a:schemeClr val="tx1"/>
                </a:solidFill>
              </a:rPr>
              <a:t>5</a:t>
            </a:r>
            <a:r>
              <a:rPr lang="zh-CN" altLang="en-US" sz="2400">
                <a:solidFill>
                  <a:schemeClr val="tx1"/>
                </a:solidFill>
              </a:rPr>
              <a:t>，</a:t>
            </a:r>
            <a:r>
              <a:rPr lang="en-US" altLang="zh-CN" sz="2400">
                <a:solidFill>
                  <a:schemeClr val="tx1"/>
                </a:solidFill>
              </a:rPr>
              <a:t>4</a:t>
            </a:r>
            <a:r>
              <a:rPr lang="zh-CN" altLang="en-US" sz="2400">
                <a:solidFill>
                  <a:schemeClr val="tx1"/>
                </a:solidFill>
              </a:rPr>
              <a:t>，</a:t>
            </a:r>
            <a:r>
              <a:rPr lang="en-US" altLang="zh-CN" sz="2400">
                <a:solidFill>
                  <a:schemeClr val="tx1"/>
                </a:solidFill>
              </a:rPr>
              <a:t>6}</a:t>
            </a:r>
            <a:r>
              <a:rPr lang="zh-CN" altLang="en-US" sz="2400">
                <a:solidFill>
                  <a:schemeClr val="tx1"/>
                </a:solidFill>
              </a:rPr>
              <a:t>。</a:t>
            </a:r>
          </a:p>
        </p:txBody>
      </p:sp>
      <p:sp>
        <p:nvSpPr>
          <p:cNvPr id="63493" name="Text Box 4"/>
          <p:cNvSpPr txBox="1">
            <a:spLocks noChangeArrowheads="1"/>
          </p:cNvSpPr>
          <p:nvPr/>
        </p:nvSpPr>
        <p:spPr bwMode="auto">
          <a:xfrm>
            <a:off x="293688" y="1412875"/>
            <a:ext cx="8589962" cy="5568950"/>
          </a:xfrm>
          <a:prstGeom prst="rect">
            <a:avLst/>
          </a:prstGeom>
          <a:noFill/>
          <a:ln w="6350">
            <a:noFill/>
            <a:miter lim="800000"/>
          </a:ln>
        </p:spPr>
        <p:txBody>
          <a:bodyPr>
            <a:spAutoFit/>
          </a:bodyPr>
          <a:lstStyle/>
          <a:p>
            <a:pPr>
              <a:spcBef>
                <a:spcPct val="0"/>
              </a:spcBef>
              <a:buClrTx/>
              <a:buSzTx/>
              <a:buFontTx/>
              <a:buNone/>
            </a:pPr>
            <a:r>
              <a:rPr lang="zh-CN" altLang="en-US" sz="2400" dirty="0">
                <a:solidFill>
                  <a:schemeClr val="tx1"/>
                </a:solidFill>
              </a:rPr>
              <a:t>初始时</a:t>
            </a:r>
            <a:r>
              <a:rPr lang="en-US" altLang="zh-CN" sz="2400" dirty="0">
                <a:solidFill>
                  <a:schemeClr val="tx1"/>
                </a:solidFill>
              </a:rPr>
              <a:t>p[6]={(0,0)}</a:t>
            </a:r>
            <a:r>
              <a:rPr lang="zh-CN" altLang="en-US" sz="2400" dirty="0">
                <a:solidFill>
                  <a:schemeClr val="tx1"/>
                </a:solidFill>
              </a:rPr>
              <a:t>，</a:t>
            </a:r>
            <a:r>
              <a:rPr lang="en-US" altLang="zh-CN" sz="2400" dirty="0">
                <a:solidFill>
                  <a:schemeClr val="tx1"/>
                </a:solidFill>
              </a:rPr>
              <a:t>(w5,v5)=(4,6)</a:t>
            </a:r>
            <a:r>
              <a:rPr lang="zh-CN" altLang="en-US" sz="2400" dirty="0">
                <a:solidFill>
                  <a:schemeClr val="tx1"/>
                </a:solidFill>
              </a:rPr>
              <a:t>。因此，</a:t>
            </a:r>
            <a:r>
              <a:rPr lang="en-US" altLang="zh-CN" sz="2400" dirty="0">
                <a:solidFill>
                  <a:schemeClr val="tx1"/>
                </a:solidFill>
              </a:rPr>
              <a:t>q[6]=p[6]</a:t>
            </a:r>
            <a:r>
              <a:rPr lang="en-US" altLang="zh-CN" sz="2400" dirty="0">
                <a:solidFill>
                  <a:schemeClr val="tx1"/>
                </a:solidFill>
                <a:sym typeface="Symbol" panose="05050102010706020507" pitchFamily="18" charset="2"/>
              </a:rPr>
              <a:t></a:t>
            </a:r>
            <a:r>
              <a:rPr lang="en-US" altLang="zh-CN" sz="2400" dirty="0">
                <a:solidFill>
                  <a:schemeClr val="tx1"/>
                </a:solidFill>
              </a:rPr>
              <a:t>(w5,v5)={(4,6)}</a:t>
            </a:r>
            <a:r>
              <a:rPr lang="zh-CN" altLang="en-US" sz="2400" dirty="0">
                <a:solidFill>
                  <a:schemeClr val="tx1"/>
                </a:solidFill>
              </a:rPr>
              <a:t>。</a:t>
            </a:r>
          </a:p>
          <a:p>
            <a:pPr>
              <a:spcBef>
                <a:spcPct val="0"/>
              </a:spcBef>
              <a:buClrTx/>
              <a:buSzTx/>
              <a:buFontTx/>
              <a:buNone/>
            </a:pPr>
            <a:r>
              <a:rPr lang="en-US" altLang="zh-CN" sz="2400" dirty="0">
                <a:solidFill>
                  <a:schemeClr val="tx1"/>
                </a:solidFill>
              </a:rPr>
              <a:t>p[5]={(0,0),(4,6)}</a:t>
            </a:r>
            <a:r>
              <a:rPr lang="zh-CN" altLang="en-US" sz="2400" dirty="0">
                <a:solidFill>
                  <a:schemeClr val="tx1"/>
                </a:solidFill>
              </a:rPr>
              <a:t>。</a:t>
            </a:r>
          </a:p>
          <a:p>
            <a:pPr>
              <a:spcBef>
                <a:spcPct val="0"/>
              </a:spcBef>
              <a:buClrTx/>
              <a:buSzTx/>
              <a:buFontTx/>
              <a:buNone/>
            </a:pPr>
            <a:r>
              <a:rPr lang="en-US" altLang="zh-CN" sz="2400" dirty="0">
                <a:solidFill>
                  <a:schemeClr val="tx1"/>
                </a:solidFill>
              </a:rPr>
              <a:t>q[5]=p[5]</a:t>
            </a:r>
            <a:r>
              <a:rPr lang="en-US" altLang="zh-CN" sz="2400" dirty="0">
                <a:solidFill>
                  <a:schemeClr val="tx1"/>
                </a:solidFill>
                <a:sym typeface="Symbol" panose="05050102010706020507" pitchFamily="18" charset="2"/>
              </a:rPr>
              <a:t></a:t>
            </a:r>
            <a:r>
              <a:rPr lang="en-US" altLang="zh-CN" sz="2400" dirty="0">
                <a:solidFill>
                  <a:schemeClr val="tx1"/>
                </a:solidFill>
              </a:rPr>
              <a:t>(w4,v4)={(5,4),(9,10)}</a:t>
            </a:r>
            <a:r>
              <a:rPr lang="zh-CN" altLang="en-US" sz="2400" dirty="0">
                <a:solidFill>
                  <a:schemeClr val="tx1"/>
                </a:solidFill>
              </a:rPr>
              <a:t>。从跳跃点集</a:t>
            </a:r>
            <a:r>
              <a:rPr lang="en-US" altLang="zh-CN" sz="2400" dirty="0">
                <a:solidFill>
                  <a:schemeClr val="tx1"/>
                </a:solidFill>
              </a:rPr>
              <a:t>p[5]</a:t>
            </a:r>
            <a:r>
              <a:rPr lang="zh-CN" altLang="en-US" sz="2400" dirty="0">
                <a:solidFill>
                  <a:schemeClr val="tx1"/>
                </a:solidFill>
              </a:rPr>
              <a:t>与</a:t>
            </a:r>
            <a:r>
              <a:rPr lang="en-US" altLang="zh-CN" sz="2400" dirty="0">
                <a:solidFill>
                  <a:schemeClr val="tx1"/>
                </a:solidFill>
              </a:rPr>
              <a:t>q[5]</a:t>
            </a:r>
            <a:r>
              <a:rPr lang="zh-CN" altLang="en-US" sz="2400" dirty="0">
                <a:solidFill>
                  <a:schemeClr val="tx1"/>
                </a:solidFill>
              </a:rPr>
              <a:t>的并集</a:t>
            </a:r>
            <a:r>
              <a:rPr lang="en-US" altLang="zh-CN" sz="2400" dirty="0">
                <a:solidFill>
                  <a:schemeClr val="tx1"/>
                </a:solidFill>
              </a:rPr>
              <a:t>p[5]</a:t>
            </a:r>
            <a:r>
              <a:rPr lang="en-US" altLang="zh-CN" sz="2400" dirty="0">
                <a:solidFill>
                  <a:schemeClr val="tx1"/>
                </a:solidFill>
                <a:sym typeface="Symbol" panose="05050102010706020507" pitchFamily="18" charset="2"/>
              </a:rPr>
              <a:t></a:t>
            </a:r>
            <a:r>
              <a:rPr lang="en-US" altLang="zh-CN" sz="2400" dirty="0">
                <a:solidFill>
                  <a:schemeClr val="tx1"/>
                </a:solidFill>
              </a:rPr>
              <a:t>q[5]={(0,0),(4,6),(5,4),(9,10)}</a:t>
            </a:r>
            <a:r>
              <a:rPr lang="zh-CN" altLang="en-US" sz="2400" dirty="0">
                <a:solidFill>
                  <a:schemeClr val="tx1"/>
                </a:solidFill>
              </a:rPr>
              <a:t>中看到跳跃点</a:t>
            </a:r>
            <a:r>
              <a:rPr lang="en-US" altLang="zh-CN" sz="2400" dirty="0">
                <a:solidFill>
                  <a:schemeClr val="tx1"/>
                </a:solidFill>
              </a:rPr>
              <a:t>(5,4)</a:t>
            </a:r>
            <a:r>
              <a:rPr lang="zh-CN" altLang="en-US" sz="2400" dirty="0">
                <a:solidFill>
                  <a:schemeClr val="tx1"/>
                </a:solidFill>
              </a:rPr>
              <a:t>受控于跳跃点</a:t>
            </a:r>
            <a:r>
              <a:rPr lang="en-US" altLang="zh-CN" sz="2400" dirty="0">
                <a:solidFill>
                  <a:schemeClr val="tx1"/>
                </a:solidFill>
              </a:rPr>
              <a:t>(4,6)</a:t>
            </a:r>
            <a:r>
              <a:rPr lang="zh-CN" altLang="en-US" sz="2400" dirty="0">
                <a:solidFill>
                  <a:schemeClr val="tx1"/>
                </a:solidFill>
              </a:rPr>
              <a:t>。将受控跳跃点</a:t>
            </a:r>
            <a:r>
              <a:rPr lang="en-US" altLang="zh-CN" sz="2400" dirty="0">
                <a:solidFill>
                  <a:schemeClr val="tx1"/>
                </a:solidFill>
              </a:rPr>
              <a:t>(5,4)</a:t>
            </a:r>
            <a:r>
              <a:rPr lang="zh-CN" altLang="en-US" sz="2400" dirty="0">
                <a:solidFill>
                  <a:schemeClr val="tx1"/>
                </a:solidFill>
              </a:rPr>
              <a:t>清除后，得到</a:t>
            </a:r>
            <a:r>
              <a:rPr lang="en-US" altLang="zh-CN" sz="2400" dirty="0">
                <a:solidFill>
                  <a:schemeClr val="tx1"/>
                </a:solidFill>
              </a:rPr>
              <a:t>p[4]={(0,0),(4,6),(9,10)}</a:t>
            </a:r>
            <a:endParaRPr lang="zh-CN" altLang="en-US" sz="2400" dirty="0">
              <a:solidFill>
                <a:schemeClr val="tx1"/>
              </a:solidFill>
            </a:endParaRPr>
          </a:p>
          <a:p>
            <a:pPr>
              <a:spcBef>
                <a:spcPct val="0"/>
              </a:spcBef>
              <a:buClrTx/>
              <a:buSzTx/>
              <a:buFontTx/>
              <a:buNone/>
            </a:pPr>
            <a:r>
              <a:rPr lang="en-US" altLang="zh-CN" sz="2400" dirty="0">
                <a:solidFill>
                  <a:schemeClr val="tx1"/>
                </a:solidFill>
              </a:rPr>
              <a:t>q[4]=p[4]</a:t>
            </a:r>
            <a:r>
              <a:rPr lang="en-US" altLang="zh-CN" sz="2400" dirty="0">
                <a:solidFill>
                  <a:schemeClr val="tx1"/>
                </a:solidFill>
                <a:sym typeface="Symbol" panose="05050102010706020507" pitchFamily="18" charset="2"/>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5)={(6</a:t>
            </a:r>
            <a:r>
              <a:rPr lang="zh-CN" altLang="en-US" sz="2400" dirty="0">
                <a:solidFill>
                  <a:schemeClr val="tx1"/>
                </a:solidFill>
              </a:rPr>
              <a:t>，</a:t>
            </a:r>
            <a:r>
              <a:rPr lang="en-US" altLang="zh-CN" sz="2400" dirty="0">
                <a:solidFill>
                  <a:schemeClr val="tx1"/>
                </a:solidFill>
              </a:rPr>
              <a:t>5)</a:t>
            </a:r>
            <a:r>
              <a:rPr lang="zh-CN" altLang="en-US" sz="2400" dirty="0">
                <a:solidFill>
                  <a:schemeClr val="tx1"/>
                </a:solidFill>
              </a:rPr>
              <a:t>，</a:t>
            </a:r>
            <a:r>
              <a:rPr lang="en-US" altLang="zh-CN" sz="2400" dirty="0">
                <a:solidFill>
                  <a:schemeClr val="tx1"/>
                </a:solidFill>
              </a:rPr>
              <a:t>(10</a:t>
            </a:r>
            <a:r>
              <a:rPr lang="zh-CN" altLang="en-US" sz="2400" dirty="0">
                <a:solidFill>
                  <a:schemeClr val="tx1"/>
                </a:solidFill>
              </a:rPr>
              <a:t>，</a:t>
            </a:r>
            <a:r>
              <a:rPr lang="en-US" altLang="zh-CN" sz="2400" dirty="0">
                <a:solidFill>
                  <a:schemeClr val="tx1"/>
                </a:solidFill>
              </a:rPr>
              <a:t>11)}</a:t>
            </a:r>
          </a:p>
          <a:p>
            <a:pPr>
              <a:spcBef>
                <a:spcPct val="0"/>
              </a:spcBef>
              <a:buClrTx/>
              <a:buSzTx/>
              <a:buFontTx/>
              <a:buNone/>
            </a:pPr>
            <a:r>
              <a:rPr lang="en-US" altLang="zh-CN" sz="2400" dirty="0">
                <a:solidFill>
                  <a:schemeClr val="tx1"/>
                </a:solidFill>
              </a:rPr>
              <a:t>p[3]={(0</a:t>
            </a:r>
            <a:r>
              <a:rPr lang="zh-CN" altLang="en-US" sz="2400" dirty="0">
                <a:solidFill>
                  <a:schemeClr val="tx1"/>
                </a:solidFill>
              </a:rPr>
              <a:t>，</a:t>
            </a:r>
            <a:r>
              <a:rPr lang="en-US" altLang="zh-CN" sz="2400" dirty="0">
                <a:solidFill>
                  <a:schemeClr val="tx1"/>
                </a:solidFill>
              </a:rPr>
              <a:t>0)</a:t>
            </a:r>
            <a:r>
              <a:rPr lang="zh-CN" altLang="en-US" sz="2400" dirty="0">
                <a:solidFill>
                  <a:schemeClr val="tx1"/>
                </a:solidFill>
              </a:rPr>
              <a:t>，</a:t>
            </a:r>
            <a:r>
              <a:rPr lang="en-US" altLang="zh-CN" sz="2400" dirty="0">
                <a:solidFill>
                  <a:schemeClr val="tx1"/>
                </a:solidFill>
              </a:rPr>
              <a:t>(4</a:t>
            </a:r>
            <a:r>
              <a:rPr lang="zh-CN" altLang="en-US" sz="2400" dirty="0">
                <a:solidFill>
                  <a:schemeClr val="tx1"/>
                </a:solidFill>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(9</a:t>
            </a:r>
            <a:r>
              <a:rPr lang="zh-CN" altLang="en-US" sz="2400" dirty="0">
                <a:solidFill>
                  <a:schemeClr val="tx1"/>
                </a:solidFill>
              </a:rPr>
              <a:t>，</a:t>
            </a:r>
            <a:r>
              <a:rPr lang="en-US" altLang="zh-CN" sz="2400" dirty="0">
                <a:solidFill>
                  <a:schemeClr val="tx1"/>
                </a:solidFill>
              </a:rPr>
              <a:t>10)</a:t>
            </a:r>
            <a:r>
              <a:rPr lang="zh-CN" altLang="en-US" sz="2400" dirty="0">
                <a:solidFill>
                  <a:schemeClr val="tx1"/>
                </a:solidFill>
              </a:rPr>
              <a:t>，</a:t>
            </a:r>
            <a:r>
              <a:rPr lang="en-US" altLang="zh-CN" sz="2400" dirty="0">
                <a:solidFill>
                  <a:schemeClr val="tx1"/>
                </a:solidFill>
              </a:rPr>
              <a:t>(10</a:t>
            </a:r>
            <a:r>
              <a:rPr lang="zh-CN" altLang="en-US" sz="2400" dirty="0">
                <a:solidFill>
                  <a:schemeClr val="tx1"/>
                </a:solidFill>
              </a:rPr>
              <a:t>，</a:t>
            </a:r>
            <a:r>
              <a:rPr lang="en-US" altLang="zh-CN" sz="2400" dirty="0">
                <a:solidFill>
                  <a:schemeClr val="tx1"/>
                </a:solidFill>
              </a:rPr>
              <a:t>11)}</a:t>
            </a:r>
          </a:p>
          <a:p>
            <a:pPr>
              <a:spcBef>
                <a:spcPct val="0"/>
              </a:spcBef>
              <a:buClrTx/>
              <a:buSzTx/>
              <a:buFontTx/>
              <a:buNone/>
            </a:pPr>
            <a:r>
              <a:rPr lang="en-US" altLang="zh-CN" sz="2400" dirty="0">
                <a:solidFill>
                  <a:schemeClr val="tx1"/>
                </a:solidFill>
              </a:rPr>
              <a:t>q[3]=p[3]</a:t>
            </a:r>
            <a:r>
              <a:rPr lang="en-US" altLang="zh-CN" sz="2400" dirty="0">
                <a:solidFill>
                  <a:schemeClr val="tx1"/>
                </a:solidFill>
                <a:sym typeface="Symbol" panose="05050102010706020507" pitchFamily="18" charset="2"/>
              </a:rPr>
              <a:t></a:t>
            </a: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3)={(2</a:t>
            </a: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9)}</a:t>
            </a:r>
          </a:p>
          <a:p>
            <a:pPr>
              <a:spcBef>
                <a:spcPct val="0"/>
              </a:spcBef>
              <a:buClrTx/>
              <a:buSzTx/>
              <a:buFontTx/>
              <a:buNone/>
            </a:pPr>
            <a:r>
              <a:rPr lang="en-US" altLang="zh-CN" sz="2400" dirty="0">
                <a:solidFill>
                  <a:schemeClr val="tx1"/>
                </a:solidFill>
              </a:rPr>
              <a:t>p[2]={(0</a:t>
            </a:r>
            <a:r>
              <a:rPr lang="zh-CN" altLang="en-US" sz="2400" dirty="0">
                <a:solidFill>
                  <a:schemeClr val="tx1"/>
                </a:solidFill>
              </a:rPr>
              <a:t>，</a:t>
            </a:r>
            <a:r>
              <a:rPr lang="en-US" altLang="zh-CN" sz="2400" dirty="0">
                <a:solidFill>
                  <a:schemeClr val="tx1"/>
                </a:solidFill>
              </a:rPr>
              <a:t>0)</a:t>
            </a: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a:t>
            </a:r>
            <a:r>
              <a:rPr lang="en-US" altLang="zh-CN" sz="2400" dirty="0">
                <a:solidFill>
                  <a:schemeClr val="tx1"/>
                </a:solidFill>
              </a:rPr>
              <a:t>(4</a:t>
            </a:r>
            <a:r>
              <a:rPr lang="zh-CN" altLang="en-US" sz="2400" dirty="0">
                <a:solidFill>
                  <a:schemeClr val="tx1"/>
                </a:solidFill>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9)</a:t>
            </a:r>
            <a:r>
              <a:rPr lang="zh-CN" altLang="en-US" sz="2400" dirty="0">
                <a:solidFill>
                  <a:schemeClr val="tx1"/>
                </a:solidFill>
              </a:rPr>
              <a:t>，</a:t>
            </a:r>
            <a:r>
              <a:rPr lang="en-US" altLang="zh-CN" sz="2400" dirty="0">
                <a:solidFill>
                  <a:schemeClr val="tx1"/>
                </a:solidFill>
              </a:rPr>
              <a:t>(9</a:t>
            </a:r>
            <a:r>
              <a:rPr lang="zh-CN" altLang="en-US" sz="2400" dirty="0">
                <a:solidFill>
                  <a:schemeClr val="tx1"/>
                </a:solidFill>
              </a:rPr>
              <a:t>，</a:t>
            </a:r>
            <a:r>
              <a:rPr lang="en-US" altLang="zh-CN" sz="2400" dirty="0">
                <a:solidFill>
                  <a:schemeClr val="tx1"/>
                </a:solidFill>
              </a:rPr>
              <a:t>10)</a:t>
            </a:r>
            <a:r>
              <a:rPr lang="zh-CN" altLang="en-US" sz="2400" dirty="0">
                <a:solidFill>
                  <a:schemeClr val="tx1"/>
                </a:solidFill>
              </a:rPr>
              <a:t>，</a:t>
            </a:r>
            <a:r>
              <a:rPr lang="en-US" altLang="zh-CN" sz="2400" dirty="0">
                <a:solidFill>
                  <a:schemeClr val="tx1"/>
                </a:solidFill>
              </a:rPr>
              <a:t>(10</a:t>
            </a:r>
            <a:r>
              <a:rPr lang="zh-CN" altLang="en-US" sz="2400" dirty="0">
                <a:solidFill>
                  <a:schemeClr val="tx1"/>
                </a:solidFill>
              </a:rPr>
              <a:t>，</a:t>
            </a:r>
            <a:r>
              <a:rPr lang="en-US" altLang="zh-CN" sz="2400" dirty="0">
                <a:solidFill>
                  <a:schemeClr val="tx1"/>
                </a:solidFill>
              </a:rPr>
              <a:t>11)}</a:t>
            </a:r>
          </a:p>
          <a:p>
            <a:pPr>
              <a:spcBef>
                <a:spcPct val="0"/>
              </a:spcBef>
              <a:buClrTx/>
              <a:buSzTx/>
              <a:buFontTx/>
              <a:buNone/>
            </a:pPr>
            <a:r>
              <a:rPr lang="en-US" altLang="zh-CN" sz="2400" dirty="0">
                <a:solidFill>
                  <a:schemeClr val="tx1"/>
                </a:solidFill>
              </a:rPr>
              <a:t>q[2]=p[2]</a:t>
            </a:r>
            <a:r>
              <a:rPr lang="en-US" altLang="zh-CN" sz="2400" dirty="0">
                <a:solidFill>
                  <a:schemeClr val="tx1"/>
                </a:solidFill>
                <a:sym typeface="Symbol" panose="05050102010706020507" pitchFamily="18" charset="2"/>
              </a:rPr>
              <a:t></a:t>
            </a: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6)={(2</a:t>
            </a:r>
            <a:r>
              <a:rPr lang="zh-CN" altLang="en-US" sz="2400" dirty="0">
                <a:solidFill>
                  <a:schemeClr val="tx1"/>
                </a:solidFill>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(4</a:t>
            </a:r>
            <a:r>
              <a:rPr lang="zh-CN" altLang="en-US" sz="2400" dirty="0">
                <a:solidFill>
                  <a:schemeClr val="tx1"/>
                </a:solidFill>
              </a:rPr>
              <a:t>，</a:t>
            </a:r>
            <a:r>
              <a:rPr lang="en-US" altLang="zh-CN" sz="2400" dirty="0">
                <a:solidFill>
                  <a:schemeClr val="tx1"/>
                </a:solidFill>
              </a:rPr>
              <a:t>9)</a:t>
            </a:r>
            <a:r>
              <a:rPr lang="zh-CN" altLang="en-US" sz="2400" dirty="0">
                <a:solidFill>
                  <a:schemeClr val="tx1"/>
                </a:solidFill>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12)</a:t>
            </a:r>
            <a:r>
              <a:rPr lang="zh-CN" altLang="en-US" sz="2400" dirty="0">
                <a:solidFill>
                  <a:schemeClr val="tx1"/>
                </a:solidFill>
              </a:rPr>
              <a:t>，</a:t>
            </a:r>
            <a:r>
              <a:rPr lang="en-US" altLang="zh-CN" sz="2400" dirty="0">
                <a:solidFill>
                  <a:schemeClr val="tx1"/>
                </a:solidFill>
              </a:rPr>
              <a:t>(8</a:t>
            </a:r>
            <a:r>
              <a:rPr lang="zh-CN" altLang="en-US" sz="2400" dirty="0">
                <a:solidFill>
                  <a:schemeClr val="tx1"/>
                </a:solidFill>
              </a:rPr>
              <a:t>，</a:t>
            </a:r>
            <a:r>
              <a:rPr lang="en-US" altLang="zh-CN" sz="2400" dirty="0">
                <a:solidFill>
                  <a:schemeClr val="tx1"/>
                </a:solidFill>
              </a:rPr>
              <a:t>15)}</a:t>
            </a:r>
          </a:p>
          <a:p>
            <a:pPr>
              <a:spcBef>
                <a:spcPct val="0"/>
              </a:spcBef>
              <a:buClrTx/>
              <a:buSzTx/>
              <a:buFontTx/>
              <a:buNone/>
            </a:pPr>
            <a:r>
              <a:rPr lang="en-US" altLang="zh-CN" sz="2400" dirty="0">
                <a:solidFill>
                  <a:schemeClr val="tx1"/>
                </a:solidFill>
              </a:rPr>
              <a:t>p[1]={(0</a:t>
            </a:r>
            <a:r>
              <a:rPr lang="zh-CN" altLang="en-US" sz="2400" dirty="0">
                <a:solidFill>
                  <a:schemeClr val="tx1"/>
                </a:solidFill>
              </a:rPr>
              <a:t>，</a:t>
            </a:r>
            <a:r>
              <a:rPr lang="en-US" altLang="zh-CN" sz="2400" dirty="0">
                <a:solidFill>
                  <a:schemeClr val="tx1"/>
                </a:solidFill>
              </a:rPr>
              <a:t>0)</a:t>
            </a: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(4</a:t>
            </a:r>
            <a:r>
              <a:rPr lang="zh-CN" altLang="en-US" sz="2400" dirty="0">
                <a:solidFill>
                  <a:schemeClr val="tx1"/>
                </a:solidFill>
              </a:rPr>
              <a:t>，</a:t>
            </a:r>
            <a:r>
              <a:rPr lang="en-US" altLang="zh-CN" sz="2400" dirty="0">
                <a:solidFill>
                  <a:schemeClr val="tx1"/>
                </a:solidFill>
              </a:rPr>
              <a:t>9)</a:t>
            </a:r>
            <a:r>
              <a:rPr lang="zh-CN" altLang="en-US" sz="2400" dirty="0">
                <a:solidFill>
                  <a:schemeClr val="tx1"/>
                </a:solidFill>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12)</a:t>
            </a:r>
            <a:r>
              <a:rPr lang="zh-CN" altLang="en-US" sz="2400" dirty="0">
                <a:solidFill>
                  <a:schemeClr val="tx1"/>
                </a:solidFill>
              </a:rPr>
              <a:t>，</a:t>
            </a:r>
            <a:r>
              <a:rPr lang="en-US" altLang="zh-CN" sz="2400" dirty="0">
                <a:solidFill>
                  <a:schemeClr val="tx1"/>
                </a:solidFill>
              </a:rPr>
              <a:t>(8</a:t>
            </a:r>
            <a:r>
              <a:rPr lang="zh-CN" altLang="en-US" sz="2400" dirty="0">
                <a:solidFill>
                  <a:schemeClr val="tx1"/>
                </a:solidFill>
              </a:rPr>
              <a:t>，</a:t>
            </a:r>
            <a:r>
              <a:rPr lang="en-US" altLang="zh-CN" sz="2400" dirty="0">
                <a:solidFill>
                  <a:schemeClr val="tx1"/>
                </a:solidFill>
              </a:rPr>
              <a:t>15)}</a:t>
            </a:r>
          </a:p>
          <a:p>
            <a:pPr>
              <a:spcBef>
                <a:spcPct val="0"/>
              </a:spcBef>
              <a:buClrTx/>
              <a:buSzTx/>
              <a:buFontTx/>
              <a:buNone/>
            </a:pPr>
            <a:r>
              <a:rPr lang="en-US" altLang="zh-CN" sz="2400" dirty="0">
                <a:solidFill>
                  <a:schemeClr val="tx1"/>
                </a:solidFill>
              </a:rPr>
              <a:t>p[1]</a:t>
            </a:r>
            <a:r>
              <a:rPr lang="zh-CN" altLang="en-US" sz="2400" dirty="0">
                <a:solidFill>
                  <a:schemeClr val="tx1"/>
                </a:solidFill>
              </a:rPr>
              <a:t>的最后的那个跳跃点</a:t>
            </a:r>
            <a:r>
              <a:rPr lang="en-US" altLang="zh-CN" sz="2400" dirty="0">
                <a:solidFill>
                  <a:schemeClr val="tx1"/>
                </a:solidFill>
              </a:rPr>
              <a:t>(8,15)</a:t>
            </a:r>
            <a:r>
              <a:rPr lang="zh-CN" altLang="en-US" sz="2400" dirty="0">
                <a:solidFill>
                  <a:schemeClr val="tx1"/>
                </a:solidFill>
              </a:rPr>
              <a:t>给出所求的最优值为</a:t>
            </a:r>
            <a:r>
              <a:rPr lang="en-US" altLang="zh-CN" sz="2400" dirty="0">
                <a:solidFill>
                  <a:schemeClr val="tx1"/>
                </a:solidFill>
              </a:rPr>
              <a:t>m(1,c)=15</a:t>
            </a:r>
            <a:r>
              <a:rPr lang="zh-CN" altLang="en-US" sz="2400" dirty="0">
                <a:solidFill>
                  <a:schemeClr val="tx1"/>
                </a:solidFill>
              </a:rPr>
              <a:t>。</a:t>
            </a:r>
          </a:p>
        </p:txBody>
      </p:sp>
      <p:pic>
        <p:nvPicPr>
          <p:cNvPr id="63494" name="Picture 5"/>
          <p:cNvPicPr>
            <a:picLocks noChangeAspect="1" noChangeArrowheads="1"/>
          </p:cNvPicPr>
          <p:nvPr/>
        </p:nvPicPr>
        <p:blipFill>
          <a:blip r:embed="rId3" cstate="print"/>
          <a:srcRect/>
          <a:stretch>
            <a:fillRect/>
          </a:stretch>
        </p:blipFill>
        <p:spPr bwMode="auto">
          <a:xfrm>
            <a:off x="6588125" y="2924175"/>
            <a:ext cx="2247900" cy="2095500"/>
          </a:xfrm>
          <a:prstGeom prst="rect">
            <a:avLst/>
          </a:prstGeom>
          <a:noFill/>
          <a:ln w="6350">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3D753EA6-0153-4FDC-A689-6E9835EDC8CE}" type="slidenum">
              <a:rPr lang="en-US" altLang="zh-CN"/>
              <a:t>92</a:t>
            </a:fld>
            <a:endParaRPr lang="en-US" altLang="zh-CN"/>
          </a:p>
        </p:txBody>
      </p:sp>
      <p:sp>
        <p:nvSpPr>
          <p:cNvPr id="64515" name="Text Box 2"/>
          <p:cNvSpPr txBox="1">
            <a:spLocks noChangeArrowheads="1"/>
          </p:cNvSpPr>
          <p:nvPr/>
        </p:nvSpPr>
        <p:spPr bwMode="auto">
          <a:xfrm>
            <a:off x="395288" y="806450"/>
            <a:ext cx="8137525" cy="5267325"/>
          </a:xfrm>
          <a:prstGeom prst="rect">
            <a:avLst/>
          </a:prstGeom>
          <a:solidFill>
            <a:schemeClr val="bg1"/>
          </a:solidFill>
          <a:ln w="50800">
            <a:solidFill>
              <a:srgbClr val="FF6600"/>
            </a:solidFill>
            <a:miter lim="800000"/>
          </a:ln>
        </p:spPr>
        <p:txBody>
          <a:bodyPr>
            <a:spAutoFit/>
          </a:bodyPr>
          <a:lstStyle/>
          <a:p>
            <a:pPr algn="just">
              <a:spcBef>
                <a:spcPct val="0"/>
              </a:spcBef>
              <a:buClrTx/>
              <a:buSzTx/>
              <a:buFontTx/>
              <a:buNone/>
            </a:pPr>
            <a:r>
              <a:rPr lang="zh-CN" altLang="en-US" sz="2800">
                <a:solidFill>
                  <a:schemeClr val="tx1"/>
                </a:solidFill>
              </a:rPr>
              <a:t>上述算法的主要计算量在于计算跳跃点集</a:t>
            </a:r>
            <a:r>
              <a:rPr lang="en-US" altLang="zh-CN" sz="2800">
                <a:solidFill>
                  <a:schemeClr val="tx1"/>
                </a:solidFill>
              </a:rPr>
              <a:t>p[i](1≤i≤n)</a:t>
            </a:r>
            <a:r>
              <a:rPr lang="zh-CN" altLang="en-US" sz="2800">
                <a:solidFill>
                  <a:schemeClr val="tx1"/>
                </a:solidFill>
              </a:rPr>
              <a:t>。由于</a:t>
            </a:r>
            <a:r>
              <a:rPr lang="en-US" altLang="zh-CN" sz="2800">
                <a:solidFill>
                  <a:schemeClr val="tx1"/>
                </a:solidFill>
              </a:rPr>
              <a:t>q[i+1]=p[i+1]</a:t>
            </a:r>
            <a:r>
              <a:rPr lang="en-US" altLang="zh-CN" sz="2800">
                <a:solidFill>
                  <a:schemeClr val="tx1"/>
                </a:solidFill>
                <a:sym typeface="Symbol" panose="05050102010706020507" pitchFamily="18" charset="2"/>
              </a:rPr>
              <a:t></a:t>
            </a:r>
            <a:r>
              <a:rPr lang="en-US" altLang="zh-CN" sz="2800">
                <a:solidFill>
                  <a:schemeClr val="tx1"/>
                </a:solidFill>
              </a:rPr>
              <a:t>(w</a:t>
            </a:r>
            <a:r>
              <a:rPr lang="en-US" altLang="zh-CN" sz="2800" baseline="-25000">
                <a:solidFill>
                  <a:schemeClr val="tx1"/>
                </a:solidFill>
              </a:rPr>
              <a:t>i</a:t>
            </a:r>
            <a:r>
              <a:rPr lang="zh-CN" altLang="en-US" sz="2800">
                <a:solidFill>
                  <a:schemeClr val="tx1"/>
                </a:solidFill>
              </a:rPr>
              <a:t>，</a:t>
            </a:r>
            <a:r>
              <a:rPr lang="en-US" altLang="zh-CN" sz="2800">
                <a:solidFill>
                  <a:schemeClr val="tx1"/>
                </a:solidFill>
              </a:rPr>
              <a:t>v</a:t>
            </a:r>
            <a:r>
              <a:rPr lang="en-US" altLang="zh-CN" sz="2800" baseline="-25000">
                <a:solidFill>
                  <a:schemeClr val="tx1"/>
                </a:solidFill>
              </a:rPr>
              <a:t>i</a:t>
            </a:r>
            <a:r>
              <a:rPr lang="en-US" altLang="zh-CN" sz="2800">
                <a:solidFill>
                  <a:schemeClr val="tx1"/>
                </a:solidFill>
              </a:rPr>
              <a:t>)</a:t>
            </a:r>
            <a:r>
              <a:rPr lang="zh-CN" altLang="en-US" sz="2800">
                <a:solidFill>
                  <a:schemeClr val="tx1"/>
                </a:solidFill>
              </a:rPr>
              <a:t>，故计算</a:t>
            </a:r>
            <a:r>
              <a:rPr lang="en-US" altLang="zh-CN" sz="2800">
                <a:solidFill>
                  <a:schemeClr val="tx1"/>
                </a:solidFill>
              </a:rPr>
              <a:t>q[i+1]</a:t>
            </a:r>
            <a:r>
              <a:rPr lang="zh-CN" altLang="en-US" sz="2800">
                <a:solidFill>
                  <a:schemeClr val="tx1"/>
                </a:solidFill>
              </a:rPr>
              <a:t>需要</a:t>
            </a:r>
            <a:r>
              <a:rPr lang="en-US" altLang="zh-CN" sz="2800">
                <a:solidFill>
                  <a:schemeClr val="tx1"/>
                </a:solidFill>
              </a:rPr>
              <a:t>O(|p[i+1]|)</a:t>
            </a:r>
            <a:r>
              <a:rPr lang="zh-CN" altLang="en-US" sz="2800">
                <a:solidFill>
                  <a:schemeClr val="tx1"/>
                </a:solidFill>
              </a:rPr>
              <a:t>计算时间。合并</a:t>
            </a:r>
            <a:r>
              <a:rPr lang="en-US" altLang="zh-CN" sz="2800">
                <a:solidFill>
                  <a:schemeClr val="tx1"/>
                </a:solidFill>
              </a:rPr>
              <a:t>p[i+1]</a:t>
            </a:r>
            <a:r>
              <a:rPr lang="zh-CN" altLang="en-US" sz="2800">
                <a:solidFill>
                  <a:schemeClr val="tx1"/>
                </a:solidFill>
              </a:rPr>
              <a:t>和</a:t>
            </a:r>
            <a:r>
              <a:rPr lang="en-US" altLang="zh-CN" sz="2800">
                <a:solidFill>
                  <a:schemeClr val="tx1"/>
                </a:solidFill>
              </a:rPr>
              <a:t>q[i+1]</a:t>
            </a:r>
            <a:r>
              <a:rPr lang="zh-CN" altLang="en-US" sz="2800">
                <a:solidFill>
                  <a:schemeClr val="tx1"/>
                </a:solidFill>
              </a:rPr>
              <a:t>并清除受控跳跃点也需要</a:t>
            </a:r>
            <a:r>
              <a:rPr lang="en-US" altLang="zh-CN" sz="2800">
                <a:solidFill>
                  <a:schemeClr val="tx1"/>
                </a:solidFill>
              </a:rPr>
              <a:t>O(|p[i+1]|)</a:t>
            </a:r>
            <a:r>
              <a:rPr lang="zh-CN" altLang="en-US" sz="2800">
                <a:solidFill>
                  <a:schemeClr val="tx1"/>
                </a:solidFill>
              </a:rPr>
              <a:t>计算时间。从跳跃点集</a:t>
            </a:r>
            <a:r>
              <a:rPr lang="en-US" altLang="zh-CN" sz="2800">
                <a:solidFill>
                  <a:schemeClr val="tx1"/>
                </a:solidFill>
              </a:rPr>
              <a:t>p[i]</a:t>
            </a:r>
            <a:r>
              <a:rPr lang="zh-CN" altLang="en-US" sz="2800">
                <a:solidFill>
                  <a:schemeClr val="tx1"/>
                </a:solidFill>
              </a:rPr>
              <a:t>的定义可以看出，</a:t>
            </a:r>
            <a:r>
              <a:rPr lang="en-US" altLang="zh-CN" sz="2800">
                <a:solidFill>
                  <a:schemeClr val="tx1"/>
                </a:solidFill>
              </a:rPr>
              <a:t>p[i]</a:t>
            </a:r>
            <a:r>
              <a:rPr lang="zh-CN" altLang="en-US" sz="2800">
                <a:solidFill>
                  <a:schemeClr val="tx1"/>
                </a:solidFill>
              </a:rPr>
              <a:t>中的跳跃点相应于</a:t>
            </a:r>
            <a:r>
              <a:rPr lang="en-US" altLang="zh-CN" sz="2800">
                <a:solidFill>
                  <a:schemeClr val="tx1"/>
                </a:solidFill>
              </a:rPr>
              <a:t>x</a:t>
            </a:r>
            <a:r>
              <a:rPr lang="en-US" altLang="zh-CN" sz="2800" baseline="-25000">
                <a:solidFill>
                  <a:schemeClr val="tx1"/>
                </a:solidFill>
              </a:rPr>
              <a:t>i</a:t>
            </a:r>
            <a:r>
              <a:rPr lang="en-US" altLang="zh-CN" sz="2800">
                <a:solidFill>
                  <a:schemeClr val="tx1"/>
                </a:solidFill>
              </a:rPr>
              <a:t>,…,x</a:t>
            </a:r>
            <a:r>
              <a:rPr lang="en-US" altLang="zh-CN" sz="2800" baseline="-25000">
                <a:solidFill>
                  <a:schemeClr val="tx1"/>
                </a:solidFill>
              </a:rPr>
              <a:t>n</a:t>
            </a:r>
            <a:r>
              <a:rPr lang="zh-CN" altLang="en-US" sz="2800">
                <a:solidFill>
                  <a:schemeClr val="tx1"/>
                </a:solidFill>
              </a:rPr>
              <a:t>的</a:t>
            </a:r>
            <a:r>
              <a:rPr lang="en-US" altLang="zh-CN" sz="2800">
                <a:solidFill>
                  <a:schemeClr val="tx1"/>
                </a:solidFill>
              </a:rPr>
              <a:t>0/1</a:t>
            </a:r>
            <a:r>
              <a:rPr lang="zh-CN" altLang="en-US" sz="2800">
                <a:solidFill>
                  <a:schemeClr val="tx1"/>
                </a:solidFill>
              </a:rPr>
              <a:t>赋值。因此，</a:t>
            </a:r>
            <a:r>
              <a:rPr lang="en-US" altLang="zh-CN" sz="2800">
                <a:solidFill>
                  <a:schemeClr val="tx1"/>
                </a:solidFill>
              </a:rPr>
              <a:t>p[i]</a:t>
            </a:r>
            <a:r>
              <a:rPr lang="zh-CN" altLang="en-US" sz="2800">
                <a:solidFill>
                  <a:schemeClr val="tx1"/>
                </a:solidFill>
              </a:rPr>
              <a:t>中跳跃点个数不超过</a:t>
            </a:r>
            <a:r>
              <a:rPr lang="en-US" altLang="zh-CN" sz="2800">
                <a:solidFill>
                  <a:schemeClr val="tx1"/>
                </a:solidFill>
              </a:rPr>
              <a:t>2</a:t>
            </a:r>
            <a:r>
              <a:rPr lang="en-US" altLang="zh-CN" sz="2800" baseline="30000">
                <a:solidFill>
                  <a:schemeClr val="tx1"/>
                </a:solidFill>
              </a:rPr>
              <a:t>n-i+1</a:t>
            </a:r>
            <a:r>
              <a:rPr lang="zh-CN" altLang="en-US" sz="2800">
                <a:solidFill>
                  <a:schemeClr val="tx1"/>
                </a:solidFill>
              </a:rPr>
              <a:t>。由此可见，算法计算跳跃点集</a:t>
            </a:r>
            <a:r>
              <a:rPr lang="en-US" altLang="zh-CN" sz="2800">
                <a:solidFill>
                  <a:schemeClr val="tx1"/>
                </a:solidFill>
              </a:rPr>
              <a:t>p[i]</a:t>
            </a:r>
            <a:r>
              <a:rPr lang="zh-CN" altLang="en-US" sz="2800">
                <a:solidFill>
                  <a:schemeClr val="tx1"/>
                </a:solidFill>
              </a:rPr>
              <a:t>所花费的计算时间为</a:t>
            </a:r>
          </a:p>
          <a:p>
            <a:pPr algn="just">
              <a:spcBef>
                <a:spcPct val="0"/>
              </a:spcBef>
              <a:buClrTx/>
              <a:buSzTx/>
              <a:buFontTx/>
              <a:buNone/>
            </a:pPr>
            <a:r>
              <a:rPr lang="zh-CN" altLang="en-US" sz="2800">
                <a:solidFill>
                  <a:schemeClr val="tx1"/>
                </a:solidFill>
              </a:rPr>
              <a:t>从而，改进后算法的计算时间复杂性为</a:t>
            </a:r>
            <a:r>
              <a:rPr lang="en-US" altLang="zh-CN" sz="2800">
                <a:solidFill>
                  <a:schemeClr val="tx1"/>
                </a:solidFill>
              </a:rPr>
              <a:t>O(2</a:t>
            </a:r>
            <a:r>
              <a:rPr lang="en-US" altLang="zh-CN" sz="2800" baseline="30000">
                <a:solidFill>
                  <a:schemeClr val="tx1"/>
                </a:solidFill>
              </a:rPr>
              <a:t>n</a:t>
            </a:r>
            <a:r>
              <a:rPr lang="en-US" altLang="zh-CN" sz="2800">
                <a:solidFill>
                  <a:schemeClr val="tx1"/>
                </a:solidFill>
              </a:rPr>
              <a:t>)</a:t>
            </a:r>
            <a:r>
              <a:rPr lang="zh-CN" altLang="en-US" sz="2800">
                <a:solidFill>
                  <a:schemeClr val="tx1"/>
                </a:solidFill>
              </a:rPr>
              <a:t>。当所给物品的重量</a:t>
            </a:r>
            <a:r>
              <a:rPr lang="en-US" altLang="zh-CN" sz="2800">
                <a:solidFill>
                  <a:schemeClr val="tx1"/>
                </a:solidFill>
              </a:rPr>
              <a:t>w</a:t>
            </a:r>
            <a:r>
              <a:rPr lang="en-US" altLang="zh-CN" sz="2800" baseline="-25000">
                <a:solidFill>
                  <a:schemeClr val="tx1"/>
                </a:solidFill>
              </a:rPr>
              <a:t>i</a:t>
            </a:r>
            <a:r>
              <a:rPr lang="en-US" altLang="zh-CN" sz="2800">
                <a:solidFill>
                  <a:schemeClr val="tx1"/>
                </a:solidFill>
              </a:rPr>
              <a:t>(1≤i≤n)</a:t>
            </a:r>
            <a:r>
              <a:rPr lang="zh-CN" altLang="en-US" sz="2800">
                <a:solidFill>
                  <a:schemeClr val="tx1"/>
                </a:solidFill>
              </a:rPr>
              <a:t>是整数时，</a:t>
            </a:r>
            <a:r>
              <a:rPr lang="en-US" altLang="zh-CN" sz="2800">
                <a:solidFill>
                  <a:schemeClr val="tx1"/>
                </a:solidFill>
              </a:rPr>
              <a:t>|p[i]|≤c+1</a:t>
            </a:r>
            <a:r>
              <a:rPr lang="zh-CN" altLang="en-US" sz="2800">
                <a:solidFill>
                  <a:schemeClr val="tx1"/>
                </a:solidFill>
              </a:rPr>
              <a:t>，</a:t>
            </a:r>
            <a:r>
              <a:rPr lang="en-US" altLang="zh-CN" sz="2800">
                <a:solidFill>
                  <a:schemeClr val="tx1"/>
                </a:solidFill>
              </a:rPr>
              <a:t>(1≤i≤n)</a:t>
            </a:r>
            <a:r>
              <a:rPr lang="zh-CN" altLang="en-US" sz="2800">
                <a:solidFill>
                  <a:schemeClr val="tx1"/>
                </a:solidFill>
              </a:rPr>
              <a:t>。在这种情况下，改进后算法的计算时间复杂性为</a:t>
            </a:r>
            <a:r>
              <a:rPr lang="en-US" altLang="zh-CN" sz="2800">
                <a:solidFill>
                  <a:schemeClr val="tx1"/>
                </a:solidFill>
              </a:rPr>
              <a:t>O(min{nc,2</a:t>
            </a:r>
            <a:r>
              <a:rPr lang="en-US" altLang="zh-CN" sz="2800" baseline="30000">
                <a:solidFill>
                  <a:schemeClr val="tx1"/>
                </a:solidFill>
              </a:rPr>
              <a:t>n</a:t>
            </a:r>
            <a:r>
              <a:rPr lang="en-US" altLang="zh-CN" sz="2800">
                <a:solidFill>
                  <a:schemeClr val="tx1"/>
                </a:solidFill>
              </a:rPr>
              <a:t>})</a:t>
            </a:r>
            <a:r>
              <a:rPr lang="zh-CN" altLang="en-US" sz="2800">
                <a:solidFill>
                  <a:schemeClr val="tx1"/>
                </a:solidFill>
              </a:rPr>
              <a:t>。</a:t>
            </a:r>
            <a:endParaRPr lang="en-US" altLang="zh-CN" sz="2800">
              <a:solidFill>
                <a:schemeClr val="tx1"/>
              </a:solidFill>
            </a:endParaRPr>
          </a:p>
        </p:txBody>
      </p:sp>
      <p:sp>
        <p:nvSpPr>
          <p:cNvPr id="326659" name="Rectangle 3"/>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en-US" altLang="zh-CN"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算法复杂度分析</a:t>
            </a:r>
            <a:endParaRPr lang="ja-JP"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64517" name="Rectangle 4"/>
          <p:cNvSpPr>
            <a:spLocks noChangeArrowheads="1"/>
          </p:cNvSpPr>
          <p:nvPr/>
        </p:nvSpPr>
        <p:spPr bwMode="auto">
          <a:xfrm>
            <a:off x="0" y="0"/>
            <a:ext cx="9144000" cy="0"/>
          </a:xfrm>
          <a:prstGeom prst="rect">
            <a:avLst/>
          </a:prstGeom>
          <a:noFill/>
          <a:ln w="6350">
            <a:noFill/>
            <a:miter lim="800000"/>
          </a:ln>
        </p:spPr>
        <p:txBody>
          <a:bodyPr wrap="none" anchor="ctr">
            <a:spAutoFit/>
          </a:bodyPr>
          <a:lstStyle/>
          <a:p>
            <a:endParaRPr lang="zh-CN" altLang="en-US"/>
          </a:p>
        </p:txBody>
      </p:sp>
      <p:graphicFrame>
        <p:nvGraphicFramePr>
          <p:cNvPr id="64518" name="Object 5"/>
          <p:cNvGraphicFramePr>
            <a:graphicFrameLocks noChangeAspect="1"/>
          </p:cNvGraphicFramePr>
          <p:nvPr/>
        </p:nvGraphicFramePr>
        <p:xfrm>
          <a:off x="2700338" y="3789363"/>
          <a:ext cx="3025775" cy="585787"/>
        </p:xfrm>
        <a:graphic>
          <a:graphicData uri="http://schemas.openxmlformats.org/presentationml/2006/ole">
            <mc:AlternateContent xmlns:mc="http://schemas.openxmlformats.org/markup-compatibility/2006">
              <mc:Choice xmlns:v="urn:schemas-microsoft-com:vml" Requires="v">
                <p:oleObj spid="_x0000_s64642" name="公式" r:id="rId4" imgW="2362200" imgH="457200" progId="Equation.3">
                  <p:embed/>
                </p:oleObj>
              </mc:Choice>
              <mc:Fallback>
                <p:oleObj name="公式" r:id="rId4" imgW="2362200" imgH="4572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3789363"/>
                        <a:ext cx="3025775"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pPr>
              <a:defRPr/>
            </a:pPr>
            <a:fld id="{918F306E-FDF9-4CF7-A213-451FED84ABEF}" type="slidenum">
              <a:rPr lang="en-US" altLang="zh-CN"/>
              <a:t>93</a:t>
            </a:fld>
            <a:endParaRPr lang="en-US" altLang="zh-CN"/>
          </a:p>
        </p:txBody>
      </p:sp>
      <p:sp>
        <p:nvSpPr>
          <p:cNvPr id="327682" name="Rectangle 2"/>
          <p:cNvSpPr>
            <a:spLocks noChangeArrowheads="1"/>
          </p:cNvSpPr>
          <p:nvPr/>
        </p:nvSpPr>
        <p:spPr bwMode="auto">
          <a:xfrm>
            <a:off x="465138" y="188913"/>
            <a:ext cx="7345362" cy="795337"/>
          </a:xfrm>
          <a:prstGeom prst="rect">
            <a:avLst/>
          </a:prstGeom>
          <a:noFill/>
          <a:ln w="9525">
            <a:noFill/>
            <a:miter lim="800000"/>
          </a:ln>
          <a:effectLst/>
        </p:spPr>
        <p:txBody>
          <a:bodyPr anchor="b"/>
          <a:lstStyle/>
          <a:p>
            <a:pPr>
              <a:spcBef>
                <a:spcPct val="0"/>
              </a:spcBef>
              <a:buClrTx/>
              <a:buSzTx/>
              <a:buFontTx/>
              <a:buNone/>
              <a:defRPr/>
            </a:pPr>
            <a:r>
              <a:rPr lang="en-US" altLang="zh-CN" sz="3800" dirty="0"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3.11 </a:t>
            </a:r>
            <a:r>
              <a:rPr lang="en-US" altLang="zh-CN" sz="3800" dirty="0" err="1" smtClean="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最优二叉搜索树</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
        <p:nvSpPr>
          <p:cNvPr id="65540" name="Rectangle 3"/>
          <p:cNvSpPr>
            <a:spLocks noChangeArrowheads="1"/>
          </p:cNvSpPr>
          <p:nvPr/>
        </p:nvSpPr>
        <p:spPr bwMode="auto">
          <a:xfrm>
            <a:off x="650875" y="1566863"/>
            <a:ext cx="7772400" cy="4114800"/>
          </a:xfrm>
          <a:prstGeom prst="rect">
            <a:avLst/>
          </a:prstGeom>
          <a:noFill/>
          <a:ln w="9525">
            <a:noFill/>
            <a:miter lim="800000"/>
          </a:ln>
        </p:spPr>
        <p:txBody>
          <a:bodyPr/>
          <a:lstStyle/>
          <a:p>
            <a:pPr marL="342900" indent="-342900"/>
            <a:r>
              <a:rPr lang="zh-CN" altLang="en-US" sz="2600">
                <a:solidFill>
                  <a:schemeClr val="tx1"/>
                </a:solidFill>
                <a:latin typeface="黑体" panose="02010609060101010101" pitchFamily="2" charset="-122"/>
                <a:ea typeface="黑体" panose="02010609060101010101" pitchFamily="2" charset="-122"/>
              </a:rPr>
              <a:t>二叉搜索树</a:t>
            </a:r>
            <a:endParaRPr lang="zh-CN" altLang="en-US">
              <a:solidFill>
                <a:schemeClr val="tx1"/>
              </a:solidFill>
              <a:latin typeface="Verdana" panose="020B0604030504040204" pitchFamily="34" charset="0"/>
              <a:ea typeface="宋体" panose="02010600030101010101" pitchFamily="2" charset="-122"/>
            </a:endParaRPr>
          </a:p>
          <a:p>
            <a:pPr marL="342900" indent="-342900">
              <a:buFont typeface="Wingdings" panose="05000000000000000000" pitchFamily="2" charset="2"/>
              <a:buNone/>
            </a:pPr>
            <a:endParaRPr lang="ja-JP" altLang="en-US">
              <a:solidFill>
                <a:schemeClr val="tx1"/>
              </a:solidFill>
              <a:ea typeface="宋体" panose="02010600030101010101" pitchFamily="2" charset="-122"/>
            </a:endParaRPr>
          </a:p>
        </p:txBody>
      </p:sp>
      <p:sp>
        <p:nvSpPr>
          <p:cNvPr id="65541" name="Text Box 4"/>
          <p:cNvSpPr txBox="1">
            <a:spLocks noChangeArrowheads="1"/>
          </p:cNvSpPr>
          <p:nvPr/>
        </p:nvSpPr>
        <p:spPr bwMode="auto">
          <a:xfrm>
            <a:off x="395288" y="2636838"/>
            <a:ext cx="5892960" cy="1938992"/>
          </a:xfrm>
          <a:prstGeom prst="rect">
            <a:avLst/>
          </a:prstGeom>
          <a:noFill/>
          <a:ln w="9525">
            <a:noFill/>
            <a:miter lim="800000"/>
          </a:ln>
        </p:spPr>
        <p:txBody>
          <a:bodyPr wrap="none">
            <a:spAutoFit/>
          </a:bodyPr>
          <a:lstStyle/>
          <a:p>
            <a:pPr marL="457200" indent="-457200">
              <a:spcBef>
                <a:spcPct val="0"/>
              </a:spcBef>
              <a:buClrTx/>
              <a:buSzTx/>
              <a:buFontTx/>
              <a:buNone/>
            </a:pPr>
            <a:r>
              <a:rPr kumimoji="1" lang="zh-CN" altLang="en-US" sz="2400" dirty="0">
                <a:solidFill>
                  <a:schemeClr val="tx1"/>
                </a:solidFill>
                <a:latin typeface="Tahoma" panose="020B0604030504040204" pitchFamily="34" charset="0"/>
                <a:ea typeface="黑体" panose="02010609060101010101" pitchFamily="2" charset="-122"/>
              </a:rPr>
              <a:t>（</a:t>
            </a:r>
            <a:r>
              <a:rPr kumimoji="1" lang="en-US" altLang="zh-CN" sz="2400" dirty="0">
                <a:solidFill>
                  <a:schemeClr val="tx1"/>
                </a:solidFill>
                <a:latin typeface="Tahoma" panose="020B0604030504040204" pitchFamily="34" charset="0"/>
                <a:ea typeface="黑体" panose="02010609060101010101" pitchFamily="2" charset="-122"/>
              </a:rPr>
              <a:t>1</a:t>
            </a:r>
            <a:r>
              <a:rPr kumimoji="1" lang="zh-CN" altLang="en-US" sz="2400" dirty="0">
                <a:solidFill>
                  <a:schemeClr val="tx1"/>
                </a:solidFill>
                <a:latin typeface="Tahoma" panose="020B0604030504040204" pitchFamily="34" charset="0"/>
                <a:ea typeface="黑体" panose="02010609060101010101" pitchFamily="2" charset="-122"/>
              </a:rPr>
              <a:t>）若它的左子树不空，则左子树上</a:t>
            </a:r>
            <a:r>
              <a:rPr kumimoji="1" lang="zh-CN" altLang="en-US" sz="2400" u="sng" dirty="0">
                <a:solidFill>
                  <a:srgbClr val="FFCC00"/>
                </a:solidFill>
                <a:latin typeface="Tahoma" panose="020B0604030504040204" pitchFamily="34" charset="0"/>
                <a:ea typeface="黑体" panose="02010609060101010101" pitchFamily="2" charset="-122"/>
              </a:rPr>
              <a:t>所有</a:t>
            </a:r>
          </a:p>
          <a:p>
            <a:pPr marL="457200" indent="-457200">
              <a:spcBef>
                <a:spcPct val="0"/>
              </a:spcBef>
              <a:buClrTx/>
              <a:buSzTx/>
              <a:buFontTx/>
              <a:buNone/>
            </a:pPr>
            <a:r>
              <a:rPr kumimoji="1" lang="zh-CN" altLang="en-US" sz="2400" dirty="0">
                <a:solidFill>
                  <a:schemeClr val="tx1"/>
                </a:solidFill>
                <a:latin typeface="Tahoma" panose="020B0604030504040204" pitchFamily="34" charset="0"/>
                <a:ea typeface="黑体" panose="02010609060101010101" pitchFamily="2" charset="-122"/>
              </a:rPr>
              <a:t>　　　节点的值</a:t>
            </a:r>
            <a:r>
              <a:rPr kumimoji="1" lang="zh-CN" altLang="en-US" sz="2400" u="sng" dirty="0">
                <a:solidFill>
                  <a:srgbClr val="FFCC00"/>
                </a:solidFill>
                <a:latin typeface="Tahoma" panose="020B0604030504040204" pitchFamily="34" charset="0"/>
                <a:ea typeface="黑体" panose="02010609060101010101" pitchFamily="2" charset="-122"/>
              </a:rPr>
              <a:t>均小于</a:t>
            </a:r>
            <a:r>
              <a:rPr kumimoji="1" lang="zh-CN" altLang="en-US" sz="2400" dirty="0">
                <a:solidFill>
                  <a:schemeClr val="tx1"/>
                </a:solidFill>
                <a:latin typeface="Tahoma" panose="020B0604030504040204" pitchFamily="34" charset="0"/>
                <a:ea typeface="黑体" panose="02010609060101010101" pitchFamily="2" charset="-122"/>
              </a:rPr>
              <a:t>它的根节点的值；</a:t>
            </a:r>
          </a:p>
          <a:p>
            <a:pPr marL="457200" indent="-457200">
              <a:spcBef>
                <a:spcPct val="0"/>
              </a:spcBef>
              <a:buClrTx/>
              <a:buSzTx/>
              <a:buFontTx/>
              <a:buNone/>
            </a:pPr>
            <a:r>
              <a:rPr kumimoji="1" lang="zh-CN" altLang="en-US" sz="2400" dirty="0">
                <a:solidFill>
                  <a:schemeClr val="tx1"/>
                </a:solidFill>
                <a:latin typeface="Tahoma" panose="020B0604030504040204" pitchFamily="34" charset="0"/>
                <a:ea typeface="黑体" panose="02010609060101010101" pitchFamily="2" charset="-122"/>
              </a:rPr>
              <a:t>（</a:t>
            </a:r>
            <a:r>
              <a:rPr kumimoji="1" lang="en-US" altLang="zh-CN" sz="2400" dirty="0">
                <a:solidFill>
                  <a:schemeClr val="tx1"/>
                </a:solidFill>
                <a:latin typeface="Tahoma" panose="020B0604030504040204" pitchFamily="34" charset="0"/>
                <a:ea typeface="黑体" panose="02010609060101010101" pitchFamily="2" charset="-122"/>
              </a:rPr>
              <a:t>2</a:t>
            </a:r>
            <a:r>
              <a:rPr kumimoji="1" lang="zh-CN" altLang="en-US" sz="2400" dirty="0">
                <a:solidFill>
                  <a:schemeClr val="tx1"/>
                </a:solidFill>
                <a:latin typeface="Tahoma" panose="020B0604030504040204" pitchFamily="34" charset="0"/>
                <a:ea typeface="黑体" panose="02010609060101010101" pitchFamily="2" charset="-122"/>
              </a:rPr>
              <a:t>）若它的右子树不空，则右子树上</a:t>
            </a:r>
            <a:r>
              <a:rPr kumimoji="1" lang="zh-CN" altLang="en-US" sz="2400" u="sng" dirty="0">
                <a:solidFill>
                  <a:srgbClr val="FFCC00"/>
                </a:solidFill>
                <a:latin typeface="Tahoma" panose="020B0604030504040204" pitchFamily="34" charset="0"/>
                <a:ea typeface="黑体" panose="02010609060101010101" pitchFamily="2" charset="-122"/>
              </a:rPr>
              <a:t>所有</a:t>
            </a:r>
          </a:p>
          <a:p>
            <a:pPr marL="457200" indent="-457200">
              <a:spcBef>
                <a:spcPct val="0"/>
              </a:spcBef>
              <a:buClrTx/>
              <a:buSzTx/>
              <a:buFontTx/>
              <a:buNone/>
            </a:pPr>
            <a:r>
              <a:rPr kumimoji="1" lang="zh-CN" altLang="en-US" sz="2400" dirty="0">
                <a:solidFill>
                  <a:schemeClr val="tx1"/>
                </a:solidFill>
                <a:latin typeface="Tahoma" panose="020B0604030504040204" pitchFamily="34" charset="0"/>
                <a:ea typeface="黑体" panose="02010609060101010101" pitchFamily="2" charset="-122"/>
              </a:rPr>
              <a:t>　　　节点的值</a:t>
            </a:r>
            <a:r>
              <a:rPr kumimoji="1" lang="zh-CN" altLang="en-US" sz="2400" u="sng" dirty="0">
                <a:solidFill>
                  <a:srgbClr val="FFCC00"/>
                </a:solidFill>
                <a:latin typeface="Tahoma" panose="020B0604030504040204" pitchFamily="34" charset="0"/>
                <a:ea typeface="黑体" panose="02010609060101010101" pitchFamily="2" charset="-122"/>
              </a:rPr>
              <a:t>均大于</a:t>
            </a:r>
            <a:r>
              <a:rPr kumimoji="1" lang="zh-CN" altLang="en-US" sz="2400" dirty="0">
                <a:solidFill>
                  <a:schemeClr val="tx1"/>
                </a:solidFill>
                <a:latin typeface="Tahoma" panose="020B0604030504040204" pitchFamily="34" charset="0"/>
                <a:ea typeface="黑体" panose="02010609060101010101" pitchFamily="2" charset="-122"/>
              </a:rPr>
              <a:t>它的根节点的值；</a:t>
            </a:r>
          </a:p>
          <a:p>
            <a:pPr marL="457200" indent="-457200">
              <a:spcBef>
                <a:spcPct val="0"/>
              </a:spcBef>
              <a:buClrTx/>
              <a:buSzTx/>
              <a:buFontTx/>
              <a:buNone/>
            </a:pPr>
            <a:r>
              <a:rPr kumimoji="1" lang="zh-CN" altLang="en-US" sz="2400" dirty="0">
                <a:solidFill>
                  <a:schemeClr val="tx1"/>
                </a:solidFill>
                <a:latin typeface="Tahoma" panose="020B0604030504040204" pitchFamily="34" charset="0"/>
                <a:ea typeface="黑体" panose="02010609060101010101" pitchFamily="2" charset="-122"/>
              </a:rPr>
              <a:t>（</a:t>
            </a:r>
            <a:r>
              <a:rPr kumimoji="1" lang="en-US" altLang="zh-CN" sz="2400" dirty="0">
                <a:solidFill>
                  <a:schemeClr val="tx1"/>
                </a:solidFill>
                <a:latin typeface="Tahoma" panose="020B0604030504040204" pitchFamily="34" charset="0"/>
                <a:ea typeface="黑体" panose="02010609060101010101" pitchFamily="2" charset="-122"/>
              </a:rPr>
              <a:t>3   </a:t>
            </a:r>
            <a:r>
              <a:rPr kumimoji="1" lang="zh-CN" altLang="en-US" sz="2400" dirty="0">
                <a:solidFill>
                  <a:schemeClr val="tx1"/>
                </a:solidFill>
                <a:latin typeface="Tahoma" panose="020B0604030504040204" pitchFamily="34" charset="0"/>
                <a:ea typeface="黑体" panose="02010609060101010101" pitchFamily="2" charset="-122"/>
              </a:rPr>
              <a:t>它的左</a:t>
            </a:r>
            <a:r>
              <a:rPr kumimoji="1" lang="zh-CN" altLang="en-US" sz="2400" dirty="0">
                <a:solidFill>
                  <a:schemeClr val="tx2"/>
                </a:solidFill>
                <a:latin typeface="Tahoma" panose="020B0604030504040204" pitchFamily="34" charset="0"/>
                <a:ea typeface="宋体" panose="02010600030101010101" pitchFamily="2" charset="-122"/>
              </a:rPr>
              <a:t>、</a:t>
            </a:r>
            <a:r>
              <a:rPr kumimoji="1" lang="zh-CN" altLang="en-US" sz="2400" dirty="0">
                <a:solidFill>
                  <a:schemeClr val="tx1"/>
                </a:solidFill>
                <a:latin typeface="Tahoma" panose="020B0604030504040204" pitchFamily="34" charset="0"/>
                <a:ea typeface="黑体" panose="02010609060101010101" pitchFamily="2" charset="-122"/>
              </a:rPr>
              <a:t>右子树也分别为二</a:t>
            </a:r>
            <a:r>
              <a:rPr kumimoji="1" lang="zh-CN" altLang="en-US" sz="2400" dirty="0" smtClean="0">
                <a:solidFill>
                  <a:schemeClr val="tx1"/>
                </a:solidFill>
                <a:latin typeface="Tahoma" panose="020B0604030504040204" pitchFamily="34" charset="0"/>
                <a:ea typeface="黑体" panose="02010609060101010101" pitchFamily="2" charset="-122"/>
              </a:rPr>
              <a:t>叉搜索树</a:t>
            </a:r>
            <a:endParaRPr kumimoji="1" lang="en-US" altLang="ja-JP" sz="2400" dirty="0">
              <a:solidFill>
                <a:schemeClr val="tx1"/>
              </a:solidFill>
              <a:latin typeface="Tahoma" panose="020B0604030504040204" pitchFamily="34" charset="0"/>
              <a:ea typeface="黑体" panose="02010609060101010101" pitchFamily="2" charset="-122"/>
            </a:endParaRPr>
          </a:p>
        </p:txBody>
      </p:sp>
      <p:grpSp>
        <p:nvGrpSpPr>
          <p:cNvPr id="2" name="Group 5"/>
          <p:cNvGrpSpPr/>
          <p:nvPr/>
        </p:nvGrpSpPr>
        <p:grpSpPr bwMode="auto">
          <a:xfrm>
            <a:off x="5767388" y="1117600"/>
            <a:ext cx="2971800" cy="3429000"/>
            <a:chOff x="3744" y="1248"/>
            <a:chExt cx="1872" cy="2160"/>
          </a:xfrm>
        </p:grpSpPr>
        <p:sp>
          <p:nvSpPr>
            <p:cNvPr id="65546" name="Oval 6"/>
            <p:cNvSpPr>
              <a:spLocks noChangeArrowheads="1"/>
            </p:cNvSpPr>
            <p:nvPr/>
          </p:nvSpPr>
          <p:spPr bwMode="auto">
            <a:xfrm>
              <a:off x="4512" y="1248"/>
              <a:ext cx="240" cy="240"/>
            </a:xfrm>
            <a:prstGeom prst="ellipse">
              <a:avLst/>
            </a:prstGeom>
            <a:noFill/>
            <a:ln w="28575">
              <a:solidFill>
                <a:schemeClr val="tx1"/>
              </a:solidFill>
              <a:round/>
            </a:ln>
          </p:spPr>
          <p:txBody>
            <a:bodyPr wrap="none" anchor="ctr"/>
            <a:lstStyle/>
            <a:p>
              <a:endParaRPr lang="zh-CN" altLang="en-US"/>
            </a:p>
          </p:txBody>
        </p:sp>
        <p:sp>
          <p:nvSpPr>
            <p:cNvPr id="65547" name="Oval 7"/>
            <p:cNvSpPr>
              <a:spLocks noChangeArrowheads="1"/>
            </p:cNvSpPr>
            <p:nvPr/>
          </p:nvSpPr>
          <p:spPr bwMode="auto">
            <a:xfrm>
              <a:off x="3744" y="2016"/>
              <a:ext cx="240" cy="240"/>
            </a:xfrm>
            <a:prstGeom prst="ellipse">
              <a:avLst/>
            </a:prstGeom>
            <a:noFill/>
            <a:ln w="28575">
              <a:solidFill>
                <a:schemeClr val="tx1"/>
              </a:solidFill>
              <a:round/>
            </a:ln>
          </p:spPr>
          <p:txBody>
            <a:bodyPr wrap="none" anchor="ctr"/>
            <a:lstStyle/>
            <a:p>
              <a:endParaRPr lang="zh-CN" altLang="en-US"/>
            </a:p>
          </p:txBody>
        </p:sp>
        <p:sp>
          <p:nvSpPr>
            <p:cNvPr id="65548" name="Oval 8"/>
            <p:cNvSpPr>
              <a:spLocks noChangeArrowheads="1"/>
            </p:cNvSpPr>
            <p:nvPr/>
          </p:nvSpPr>
          <p:spPr bwMode="auto">
            <a:xfrm>
              <a:off x="4128" y="1632"/>
              <a:ext cx="240" cy="240"/>
            </a:xfrm>
            <a:prstGeom prst="ellipse">
              <a:avLst/>
            </a:prstGeom>
            <a:noFill/>
            <a:ln w="28575">
              <a:solidFill>
                <a:schemeClr val="tx1"/>
              </a:solidFill>
              <a:round/>
            </a:ln>
          </p:spPr>
          <p:txBody>
            <a:bodyPr wrap="none" anchor="ctr"/>
            <a:lstStyle/>
            <a:p>
              <a:endParaRPr lang="zh-CN" altLang="en-US"/>
            </a:p>
          </p:txBody>
        </p:sp>
        <p:sp>
          <p:nvSpPr>
            <p:cNvPr id="65549" name="Oval 9"/>
            <p:cNvSpPr>
              <a:spLocks noChangeArrowheads="1"/>
            </p:cNvSpPr>
            <p:nvPr/>
          </p:nvSpPr>
          <p:spPr bwMode="auto">
            <a:xfrm>
              <a:off x="4896" y="1632"/>
              <a:ext cx="240" cy="240"/>
            </a:xfrm>
            <a:prstGeom prst="ellipse">
              <a:avLst/>
            </a:prstGeom>
            <a:noFill/>
            <a:ln w="28575">
              <a:solidFill>
                <a:schemeClr val="tx1"/>
              </a:solidFill>
              <a:round/>
            </a:ln>
          </p:spPr>
          <p:txBody>
            <a:bodyPr wrap="none" anchor="ctr"/>
            <a:lstStyle/>
            <a:p>
              <a:endParaRPr lang="zh-CN" altLang="en-US"/>
            </a:p>
          </p:txBody>
        </p:sp>
        <p:sp>
          <p:nvSpPr>
            <p:cNvPr id="65550" name="Oval 10"/>
            <p:cNvSpPr>
              <a:spLocks noChangeArrowheads="1"/>
            </p:cNvSpPr>
            <p:nvPr/>
          </p:nvSpPr>
          <p:spPr bwMode="auto">
            <a:xfrm>
              <a:off x="5328" y="2064"/>
              <a:ext cx="240" cy="240"/>
            </a:xfrm>
            <a:prstGeom prst="ellipse">
              <a:avLst/>
            </a:prstGeom>
            <a:noFill/>
            <a:ln w="28575">
              <a:solidFill>
                <a:schemeClr val="tx1"/>
              </a:solidFill>
              <a:round/>
            </a:ln>
          </p:spPr>
          <p:txBody>
            <a:bodyPr wrap="none" anchor="ctr"/>
            <a:lstStyle/>
            <a:p>
              <a:endParaRPr lang="zh-CN" altLang="en-US"/>
            </a:p>
          </p:txBody>
        </p:sp>
        <p:sp>
          <p:nvSpPr>
            <p:cNvPr id="65551" name="Oval 11"/>
            <p:cNvSpPr>
              <a:spLocks noChangeArrowheads="1"/>
            </p:cNvSpPr>
            <p:nvPr/>
          </p:nvSpPr>
          <p:spPr bwMode="auto">
            <a:xfrm>
              <a:off x="4512" y="2016"/>
              <a:ext cx="240" cy="240"/>
            </a:xfrm>
            <a:prstGeom prst="ellipse">
              <a:avLst/>
            </a:prstGeom>
            <a:noFill/>
            <a:ln w="28575">
              <a:solidFill>
                <a:schemeClr val="tx1"/>
              </a:solidFill>
              <a:round/>
            </a:ln>
          </p:spPr>
          <p:txBody>
            <a:bodyPr wrap="none" anchor="ctr"/>
            <a:lstStyle/>
            <a:p>
              <a:endParaRPr lang="zh-CN" altLang="en-US"/>
            </a:p>
          </p:txBody>
        </p:sp>
        <p:sp>
          <p:nvSpPr>
            <p:cNvPr id="65552" name="Oval 12"/>
            <p:cNvSpPr>
              <a:spLocks noChangeArrowheads="1"/>
            </p:cNvSpPr>
            <p:nvPr/>
          </p:nvSpPr>
          <p:spPr bwMode="auto">
            <a:xfrm>
              <a:off x="4992" y="2448"/>
              <a:ext cx="240" cy="240"/>
            </a:xfrm>
            <a:prstGeom prst="ellipse">
              <a:avLst/>
            </a:prstGeom>
            <a:noFill/>
            <a:ln w="28575">
              <a:solidFill>
                <a:schemeClr val="tx1"/>
              </a:solidFill>
              <a:round/>
            </a:ln>
          </p:spPr>
          <p:txBody>
            <a:bodyPr wrap="none" anchor="ctr"/>
            <a:lstStyle/>
            <a:p>
              <a:endParaRPr lang="zh-CN" altLang="en-US"/>
            </a:p>
          </p:txBody>
        </p:sp>
        <p:sp>
          <p:nvSpPr>
            <p:cNvPr id="65553" name="Oval 13"/>
            <p:cNvSpPr>
              <a:spLocks noChangeArrowheads="1"/>
            </p:cNvSpPr>
            <p:nvPr/>
          </p:nvSpPr>
          <p:spPr bwMode="auto">
            <a:xfrm>
              <a:off x="4992" y="3168"/>
              <a:ext cx="240" cy="240"/>
            </a:xfrm>
            <a:prstGeom prst="ellipse">
              <a:avLst/>
            </a:prstGeom>
            <a:noFill/>
            <a:ln w="28575">
              <a:solidFill>
                <a:schemeClr val="tx1"/>
              </a:solidFill>
              <a:round/>
            </a:ln>
          </p:spPr>
          <p:txBody>
            <a:bodyPr wrap="none" anchor="ctr"/>
            <a:lstStyle/>
            <a:p>
              <a:endParaRPr lang="zh-CN" altLang="en-US"/>
            </a:p>
          </p:txBody>
        </p:sp>
        <p:sp>
          <p:nvSpPr>
            <p:cNvPr id="65554" name="Oval 14"/>
            <p:cNvSpPr>
              <a:spLocks noChangeArrowheads="1"/>
            </p:cNvSpPr>
            <p:nvPr/>
          </p:nvSpPr>
          <p:spPr bwMode="auto">
            <a:xfrm>
              <a:off x="4168" y="2396"/>
              <a:ext cx="240" cy="240"/>
            </a:xfrm>
            <a:prstGeom prst="ellipse">
              <a:avLst/>
            </a:prstGeom>
            <a:noFill/>
            <a:ln w="28575">
              <a:solidFill>
                <a:schemeClr val="tx1"/>
              </a:solidFill>
              <a:round/>
            </a:ln>
          </p:spPr>
          <p:txBody>
            <a:bodyPr wrap="none" anchor="ctr"/>
            <a:lstStyle/>
            <a:p>
              <a:endParaRPr lang="zh-CN" altLang="en-US"/>
            </a:p>
          </p:txBody>
        </p:sp>
        <p:sp>
          <p:nvSpPr>
            <p:cNvPr id="65555" name="Oval 15"/>
            <p:cNvSpPr>
              <a:spLocks noChangeArrowheads="1"/>
            </p:cNvSpPr>
            <p:nvPr/>
          </p:nvSpPr>
          <p:spPr bwMode="auto">
            <a:xfrm>
              <a:off x="5328" y="2784"/>
              <a:ext cx="240" cy="240"/>
            </a:xfrm>
            <a:prstGeom prst="ellipse">
              <a:avLst/>
            </a:prstGeom>
            <a:noFill/>
            <a:ln w="28575">
              <a:solidFill>
                <a:schemeClr val="tx1"/>
              </a:solidFill>
              <a:round/>
            </a:ln>
          </p:spPr>
          <p:txBody>
            <a:bodyPr wrap="none" anchor="ctr"/>
            <a:lstStyle/>
            <a:p>
              <a:endParaRPr lang="zh-CN" altLang="en-US"/>
            </a:p>
          </p:txBody>
        </p:sp>
        <p:cxnSp>
          <p:nvCxnSpPr>
            <p:cNvPr id="65556" name="AutoShape 16"/>
            <p:cNvCxnSpPr>
              <a:cxnSpLocks noChangeShapeType="1"/>
              <a:stCxn id="65546" idx="3"/>
              <a:endCxn id="65548" idx="7"/>
            </p:cNvCxnSpPr>
            <p:nvPr/>
          </p:nvCxnSpPr>
          <p:spPr bwMode="auto">
            <a:xfrm flipH="1">
              <a:off x="4333" y="1462"/>
              <a:ext cx="214" cy="196"/>
            </a:xfrm>
            <a:prstGeom prst="straightConnector1">
              <a:avLst/>
            </a:prstGeom>
            <a:noFill/>
            <a:ln w="28575">
              <a:solidFill>
                <a:schemeClr val="tx1"/>
              </a:solidFill>
              <a:round/>
            </a:ln>
          </p:spPr>
        </p:cxnSp>
        <p:cxnSp>
          <p:nvCxnSpPr>
            <p:cNvPr id="65557" name="AutoShape 17"/>
            <p:cNvCxnSpPr>
              <a:cxnSpLocks noChangeShapeType="1"/>
              <a:stCxn id="65548" idx="3"/>
              <a:endCxn id="65547" idx="7"/>
            </p:cNvCxnSpPr>
            <p:nvPr/>
          </p:nvCxnSpPr>
          <p:spPr bwMode="auto">
            <a:xfrm flipH="1">
              <a:off x="3949" y="1846"/>
              <a:ext cx="214" cy="196"/>
            </a:xfrm>
            <a:prstGeom prst="straightConnector1">
              <a:avLst/>
            </a:prstGeom>
            <a:noFill/>
            <a:ln w="28575">
              <a:solidFill>
                <a:schemeClr val="tx1"/>
              </a:solidFill>
              <a:round/>
            </a:ln>
          </p:spPr>
        </p:cxnSp>
        <p:cxnSp>
          <p:nvCxnSpPr>
            <p:cNvPr id="65558" name="AutoShape 18"/>
            <p:cNvCxnSpPr>
              <a:cxnSpLocks noChangeShapeType="1"/>
              <a:stCxn id="65548" idx="5"/>
              <a:endCxn id="65551" idx="1"/>
            </p:cNvCxnSpPr>
            <p:nvPr/>
          </p:nvCxnSpPr>
          <p:spPr bwMode="auto">
            <a:xfrm>
              <a:off x="4333" y="1846"/>
              <a:ext cx="214" cy="196"/>
            </a:xfrm>
            <a:prstGeom prst="straightConnector1">
              <a:avLst/>
            </a:prstGeom>
            <a:noFill/>
            <a:ln w="28575">
              <a:solidFill>
                <a:schemeClr val="tx1"/>
              </a:solidFill>
              <a:round/>
            </a:ln>
          </p:spPr>
        </p:cxnSp>
        <p:cxnSp>
          <p:nvCxnSpPr>
            <p:cNvPr id="65559" name="AutoShape 19"/>
            <p:cNvCxnSpPr>
              <a:cxnSpLocks noChangeShapeType="1"/>
              <a:stCxn id="65546" idx="5"/>
              <a:endCxn id="65549" idx="1"/>
            </p:cNvCxnSpPr>
            <p:nvPr/>
          </p:nvCxnSpPr>
          <p:spPr bwMode="auto">
            <a:xfrm>
              <a:off x="4717" y="1462"/>
              <a:ext cx="214" cy="196"/>
            </a:xfrm>
            <a:prstGeom prst="straightConnector1">
              <a:avLst/>
            </a:prstGeom>
            <a:noFill/>
            <a:ln w="28575">
              <a:solidFill>
                <a:schemeClr val="tx1"/>
              </a:solidFill>
              <a:round/>
            </a:ln>
          </p:spPr>
        </p:cxnSp>
        <p:cxnSp>
          <p:nvCxnSpPr>
            <p:cNvPr id="65560" name="AutoShape 20"/>
            <p:cNvCxnSpPr>
              <a:cxnSpLocks noChangeShapeType="1"/>
              <a:stCxn id="65549" idx="5"/>
              <a:endCxn id="65550" idx="1"/>
            </p:cNvCxnSpPr>
            <p:nvPr/>
          </p:nvCxnSpPr>
          <p:spPr bwMode="auto">
            <a:xfrm>
              <a:off x="5101" y="1846"/>
              <a:ext cx="262" cy="244"/>
            </a:xfrm>
            <a:prstGeom prst="straightConnector1">
              <a:avLst/>
            </a:prstGeom>
            <a:noFill/>
            <a:ln w="28575">
              <a:solidFill>
                <a:schemeClr val="tx1"/>
              </a:solidFill>
              <a:round/>
            </a:ln>
          </p:spPr>
        </p:cxnSp>
        <p:cxnSp>
          <p:nvCxnSpPr>
            <p:cNvPr id="65561" name="AutoShape 21"/>
            <p:cNvCxnSpPr>
              <a:cxnSpLocks noChangeShapeType="1"/>
              <a:stCxn id="65550" idx="3"/>
              <a:endCxn id="65552" idx="7"/>
            </p:cNvCxnSpPr>
            <p:nvPr/>
          </p:nvCxnSpPr>
          <p:spPr bwMode="auto">
            <a:xfrm flipH="1">
              <a:off x="5197" y="2278"/>
              <a:ext cx="166" cy="196"/>
            </a:xfrm>
            <a:prstGeom prst="straightConnector1">
              <a:avLst/>
            </a:prstGeom>
            <a:noFill/>
            <a:ln w="28575">
              <a:solidFill>
                <a:schemeClr val="tx1"/>
              </a:solidFill>
              <a:round/>
            </a:ln>
          </p:spPr>
        </p:cxnSp>
        <p:cxnSp>
          <p:nvCxnSpPr>
            <p:cNvPr id="65562" name="AutoShape 22"/>
            <p:cNvCxnSpPr>
              <a:cxnSpLocks noChangeShapeType="1"/>
              <a:stCxn id="65552" idx="5"/>
              <a:endCxn id="65555" idx="1"/>
            </p:cNvCxnSpPr>
            <p:nvPr/>
          </p:nvCxnSpPr>
          <p:spPr bwMode="auto">
            <a:xfrm>
              <a:off x="5197" y="2662"/>
              <a:ext cx="166" cy="148"/>
            </a:xfrm>
            <a:prstGeom prst="straightConnector1">
              <a:avLst/>
            </a:prstGeom>
            <a:noFill/>
            <a:ln w="28575">
              <a:solidFill>
                <a:schemeClr val="tx1"/>
              </a:solidFill>
              <a:round/>
            </a:ln>
          </p:spPr>
        </p:cxnSp>
        <p:cxnSp>
          <p:nvCxnSpPr>
            <p:cNvPr id="65563" name="AutoShape 23"/>
            <p:cNvCxnSpPr>
              <a:cxnSpLocks noChangeShapeType="1"/>
              <a:stCxn id="65555" idx="3"/>
              <a:endCxn id="65553" idx="7"/>
            </p:cNvCxnSpPr>
            <p:nvPr/>
          </p:nvCxnSpPr>
          <p:spPr bwMode="auto">
            <a:xfrm flipH="1">
              <a:off x="5197" y="2998"/>
              <a:ext cx="166" cy="196"/>
            </a:xfrm>
            <a:prstGeom prst="straightConnector1">
              <a:avLst/>
            </a:prstGeom>
            <a:noFill/>
            <a:ln w="28575">
              <a:solidFill>
                <a:schemeClr val="tx1"/>
              </a:solidFill>
              <a:round/>
            </a:ln>
          </p:spPr>
        </p:cxnSp>
        <p:sp>
          <p:nvSpPr>
            <p:cNvPr id="65564" name="Text Box 24"/>
            <p:cNvSpPr txBox="1">
              <a:spLocks noChangeArrowheads="1"/>
            </p:cNvSpPr>
            <p:nvPr/>
          </p:nvSpPr>
          <p:spPr bwMode="auto">
            <a:xfrm>
              <a:off x="4495" y="1264"/>
              <a:ext cx="278" cy="212"/>
            </a:xfrm>
            <a:prstGeom prst="rect">
              <a:avLst/>
            </a:prstGeom>
            <a:noFill/>
            <a:ln w="9525">
              <a:noFill/>
              <a:miter lim="800000"/>
            </a:ln>
          </p:spPr>
          <p:txBody>
            <a:bodyPr wrap="none">
              <a:spAutoFit/>
            </a:bodyPr>
            <a:lstStyle/>
            <a:p>
              <a:pPr algn="ctr">
                <a:spcBef>
                  <a:spcPct val="0"/>
                </a:spcBef>
                <a:buClrTx/>
                <a:buSzTx/>
                <a:buFontTx/>
                <a:buNone/>
              </a:pPr>
              <a:r>
                <a:rPr kumimoji="1" lang="ja-JP" altLang="en-US" sz="1600">
                  <a:solidFill>
                    <a:schemeClr val="tx1"/>
                  </a:solidFill>
                  <a:latin typeface="Verdana" panose="020B0604030504040204" pitchFamily="34" charset="0"/>
                  <a:ea typeface="宋体" panose="02010600030101010101" pitchFamily="2" charset="-122"/>
                </a:rPr>
                <a:t>45</a:t>
              </a:r>
            </a:p>
          </p:txBody>
        </p:sp>
        <p:sp>
          <p:nvSpPr>
            <p:cNvPr id="65565" name="Text Box 25"/>
            <p:cNvSpPr txBox="1">
              <a:spLocks noChangeArrowheads="1"/>
            </p:cNvSpPr>
            <p:nvPr/>
          </p:nvSpPr>
          <p:spPr bwMode="auto">
            <a:xfrm>
              <a:off x="4113" y="1644"/>
              <a:ext cx="278" cy="212"/>
            </a:xfrm>
            <a:prstGeom prst="rect">
              <a:avLst/>
            </a:prstGeom>
            <a:noFill/>
            <a:ln w="9525">
              <a:noFill/>
              <a:miter lim="800000"/>
            </a:ln>
          </p:spPr>
          <p:txBody>
            <a:bodyPr wrap="none">
              <a:spAutoFit/>
            </a:bodyPr>
            <a:lstStyle/>
            <a:p>
              <a:pPr algn="ctr">
                <a:spcBef>
                  <a:spcPct val="0"/>
                </a:spcBef>
                <a:buClrTx/>
                <a:buSzTx/>
                <a:buFontTx/>
                <a:buNone/>
              </a:pPr>
              <a:r>
                <a:rPr kumimoji="1" lang="ja-JP" altLang="en-US" sz="1600">
                  <a:solidFill>
                    <a:schemeClr val="tx1"/>
                  </a:solidFill>
                  <a:latin typeface="Verdana" panose="020B0604030504040204" pitchFamily="34" charset="0"/>
                  <a:ea typeface="宋体" panose="02010600030101010101" pitchFamily="2" charset="-122"/>
                </a:rPr>
                <a:t>12</a:t>
              </a:r>
            </a:p>
          </p:txBody>
        </p:sp>
        <p:sp>
          <p:nvSpPr>
            <p:cNvPr id="65566" name="Text Box 26"/>
            <p:cNvSpPr txBox="1">
              <a:spLocks noChangeArrowheads="1"/>
            </p:cNvSpPr>
            <p:nvPr/>
          </p:nvSpPr>
          <p:spPr bwMode="auto">
            <a:xfrm>
              <a:off x="4881" y="1648"/>
              <a:ext cx="278" cy="212"/>
            </a:xfrm>
            <a:prstGeom prst="rect">
              <a:avLst/>
            </a:prstGeom>
            <a:noFill/>
            <a:ln w="9525">
              <a:noFill/>
              <a:miter lim="800000"/>
            </a:ln>
          </p:spPr>
          <p:txBody>
            <a:bodyPr wrap="none">
              <a:spAutoFit/>
            </a:bodyPr>
            <a:lstStyle/>
            <a:p>
              <a:pPr algn="ctr">
                <a:spcBef>
                  <a:spcPct val="0"/>
                </a:spcBef>
                <a:buClrTx/>
                <a:buSzTx/>
                <a:buFontTx/>
                <a:buNone/>
              </a:pPr>
              <a:r>
                <a:rPr kumimoji="1" lang="ja-JP" altLang="en-US" sz="1600">
                  <a:solidFill>
                    <a:schemeClr val="tx1"/>
                  </a:solidFill>
                  <a:latin typeface="Verdana" panose="020B0604030504040204" pitchFamily="34" charset="0"/>
                  <a:ea typeface="宋体" panose="02010600030101010101" pitchFamily="2" charset="-122"/>
                </a:rPr>
                <a:t>53</a:t>
              </a:r>
            </a:p>
          </p:txBody>
        </p:sp>
        <p:sp>
          <p:nvSpPr>
            <p:cNvPr id="65567" name="Text Box 27"/>
            <p:cNvSpPr txBox="1">
              <a:spLocks noChangeArrowheads="1"/>
            </p:cNvSpPr>
            <p:nvPr/>
          </p:nvSpPr>
          <p:spPr bwMode="auto">
            <a:xfrm>
              <a:off x="3765" y="2036"/>
              <a:ext cx="197" cy="212"/>
            </a:xfrm>
            <a:prstGeom prst="rect">
              <a:avLst/>
            </a:prstGeom>
            <a:noFill/>
            <a:ln w="9525">
              <a:noFill/>
              <a:miter lim="800000"/>
            </a:ln>
          </p:spPr>
          <p:txBody>
            <a:bodyPr wrap="none">
              <a:spAutoFit/>
            </a:bodyPr>
            <a:lstStyle/>
            <a:p>
              <a:pPr algn="ctr">
                <a:spcBef>
                  <a:spcPct val="0"/>
                </a:spcBef>
                <a:buClrTx/>
                <a:buSzTx/>
                <a:buFontTx/>
                <a:buNone/>
              </a:pPr>
              <a:r>
                <a:rPr kumimoji="1" lang="ja-JP" altLang="en-US" sz="1600">
                  <a:solidFill>
                    <a:schemeClr val="tx1"/>
                  </a:solidFill>
                  <a:latin typeface="Verdana" panose="020B0604030504040204" pitchFamily="34" charset="0"/>
                  <a:ea typeface="宋体" panose="02010600030101010101" pitchFamily="2" charset="-122"/>
                </a:rPr>
                <a:t>3</a:t>
              </a:r>
            </a:p>
          </p:txBody>
        </p:sp>
        <p:sp>
          <p:nvSpPr>
            <p:cNvPr id="65568" name="Text Box 28"/>
            <p:cNvSpPr txBox="1">
              <a:spLocks noChangeArrowheads="1"/>
            </p:cNvSpPr>
            <p:nvPr/>
          </p:nvSpPr>
          <p:spPr bwMode="auto">
            <a:xfrm>
              <a:off x="4489" y="2028"/>
              <a:ext cx="278" cy="212"/>
            </a:xfrm>
            <a:prstGeom prst="rect">
              <a:avLst/>
            </a:prstGeom>
            <a:noFill/>
            <a:ln w="9525">
              <a:noFill/>
              <a:miter lim="800000"/>
            </a:ln>
          </p:spPr>
          <p:txBody>
            <a:bodyPr wrap="none">
              <a:spAutoFit/>
            </a:bodyPr>
            <a:lstStyle/>
            <a:p>
              <a:pPr algn="ctr">
                <a:spcBef>
                  <a:spcPct val="0"/>
                </a:spcBef>
                <a:buClrTx/>
                <a:buSzTx/>
                <a:buFontTx/>
                <a:buNone/>
              </a:pPr>
              <a:r>
                <a:rPr kumimoji="1" lang="ja-JP" altLang="en-US" sz="1600">
                  <a:solidFill>
                    <a:schemeClr val="tx1"/>
                  </a:solidFill>
                  <a:latin typeface="Verdana" panose="020B0604030504040204" pitchFamily="34" charset="0"/>
                  <a:ea typeface="宋体" panose="02010600030101010101" pitchFamily="2" charset="-122"/>
                </a:rPr>
                <a:t>37</a:t>
              </a:r>
            </a:p>
          </p:txBody>
        </p:sp>
        <p:sp>
          <p:nvSpPr>
            <p:cNvPr id="65569" name="Text Box 29"/>
            <p:cNvSpPr txBox="1">
              <a:spLocks noChangeArrowheads="1"/>
            </p:cNvSpPr>
            <p:nvPr/>
          </p:nvSpPr>
          <p:spPr bwMode="auto">
            <a:xfrm>
              <a:off x="4149" y="2408"/>
              <a:ext cx="278" cy="212"/>
            </a:xfrm>
            <a:prstGeom prst="rect">
              <a:avLst/>
            </a:prstGeom>
            <a:noFill/>
            <a:ln w="9525">
              <a:noFill/>
              <a:miter lim="800000"/>
            </a:ln>
          </p:spPr>
          <p:txBody>
            <a:bodyPr wrap="none">
              <a:spAutoFit/>
            </a:bodyPr>
            <a:lstStyle/>
            <a:p>
              <a:pPr algn="ctr">
                <a:spcBef>
                  <a:spcPct val="0"/>
                </a:spcBef>
                <a:buClrTx/>
                <a:buSzTx/>
                <a:buFontTx/>
                <a:buNone/>
              </a:pPr>
              <a:r>
                <a:rPr kumimoji="1" lang="ja-JP" altLang="en-US" sz="1600">
                  <a:solidFill>
                    <a:schemeClr val="tx1"/>
                  </a:solidFill>
                  <a:latin typeface="Verdana" panose="020B0604030504040204" pitchFamily="34" charset="0"/>
                  <a:ea typeface="宋体" panose="02010600030101010101" pitchFamily="2" charset="-122"/>
                </a:rPr>
                <a:t>24</a:t>
              </a:r>
            </a:p>
          </p:txBody>
        </p:sp>
        <p:sp>
          <p:nvSpPr>
            <p:cNvPr id="65570" name="Text Box 30"/>
            <p:cNvSpPr txBox="1">
              <a:spLocks noChangeArrowheads="1"/>
            </p:cNvSpPr>
            <p:nvPr/>
          </p:nvSpPr>
          <p:spPr bwMode="auto">
            <a:xfrm>
              <a:off x="5287" y="2088"/>
              <a:ext cx="329" cy="192"/>
            </a:xfrm>
            <a:prstGeom prst="rect">
              <a:avLst/>
            </a:prstGeom>
            <a:noFill/>
            <a:ln w="9525">
              <a:noFill/>
              <a:miter lim="800000"/>
            </a:ln>
          </p:spPr>
          <p:txBody>
            <a:bodyPr wrap="none">
              <a:spAutoFit/>
            </a:bodyPr>
            <a:lstStyle/>
            <a:p>
              <a:pPr algn="ctr">
                <a:spcBef>
                  <a:spcPct val="0"/>
                </a:spcBef>
                <a:buClrTx/>
                <a:buSzTx/>
                <a:buFontTx/>
                <a:buNone/>
              </a:pPr>
              <a:r>
                <a:rPr kumimoji="1" lang="ja-JP" altLang="en-US" sz="1400">
                  <a:solidFill>
                    <a:schemeClr val="tx1"/>
                  </a:solidFill>
                  <a:latin typeface="Verdana" panose="020B0604030504040204" pitchFamily="34" charset="0"/>
                  <a:ea typeface="宋体" panose="02010600030101010101" pitchFamily="2" charset="-122"/>
                </a:rPr>
                <a:t>100</a:t>
              </a:r>
            </a:p>
          </p:txBody>
        </p:sp>
        <p:sp>
          <p:nvSpPr>
            <p:cNvPr id="65571" name="Text Box 31"/>
            <p:cNvSpPr txBox="1">
              <a:spLocks noChangeArrowheads="1"/>
            </p:cNvSpPr>
            <p:nvPr/>
          </p:nvSpPr>
          <p:spPr bwMode="auto">
            <a:xfrm>
              <a:off x="4977" y="2464"/>
              <a:ext cx="278" cy="212"/>
            </a:xfrm>
            <a:prstGeom prst="rect">
              <a:avLst/>
            </a:prstGeom>
            <a:noFill/>
            <a:ln w="9525">
              <a:noFill/>
              <a:miter lim="800000"/>
            </a:ln>
          </p:spPr>
          <p:txBody>
            <a:bodyPr wrap="none">
              <a:spAutoFit/>
            </a:bodyPr>
            <a:lstStyle/>
            <a:p>
              <a:pPr algn="ctr">
                <a:spcBef>
                  <a:spcPct val="0"/>
                </a:spcBef>
                <a:buClrTx/>
                <a:buSzTx/>
                <a:buFontTx/>
                <a:buNone/>
              </a:pPr>
              <a:r>
                <a:rPr kumimoji="1" lang="ja-JP" altLang="en-US" sz="1600">
                  <a:solidFill>
                    <a:schemeClr val="tx1"/>
                  </a:solidFill>
                  <a:latin typeface="Verdana" panose="020B0604030504040204" pitchFamily="34" charset="0"/>
                  <a:ea typeface="宋体" panose="02010600030101010101" pitchFamily="2" charset="-122"/>
                </a:rPr>
                <a:t>61</a:t>
              </a:r>
            </a:p>
          </p:txBody>
        </p:sp>
        <p:sp>
          <p:nvSpPr>
            <p:cNvPr id="65572" name="Text Box 32"/>
            <p:cNvSpPr txBox="1">
              <a:spLocks noChangeArrowheads="1"/>
            </p:cNvSpPr>
            <p:nvPr/>
          </p:nvSpPr>
          <p:spPr bwMode="auto">
            <a:xfrm>
              <a:off x="5305" y="2800"/>
              <a:ext cx="278" cy="212"/>
            </a:xfrm>
            <a:prstGeom prst="rect">
              <a:avLst/>
            </a:prstGeom>
            <a:noFill/>
            <a:ln w="9525">
              <a:noFill/>
              <a:miter lim="800000"/>
            </a:ln>
          </p:spPr>
          <p:txBody>
            <a:bodyPr wrap="none">
              <a:spAutoFit/>
            </a:bodyPr>
            <a:lstStyle/>
            <a:p>
              <a:pPr algn="ctr">
                <a:spcBef>
                  <a:spcPct val="0"/>
                </a:spcBef>
                <a:buClrTx/>
                <a:buSzTx/>
                <a:buFontTx/>
                <a:buNone/>
              </a:pPr>
              <a:r>
                <a:rPr kumimoji="1" lang="ja-JP" altLang="en-US" sz="1600">
                  <a:solidFill>
                    <a:schemeClr val="tx1"/>
                  </a:solidFill>
                  <a:latin typeface="Verdana" panose="020B0604030504040204" pitchFamily="34" charset="0"/>
                  <a:ea typeface="宋体" panose="02010600030101010101" pitchFamily="2" charset="-122"/>
                </a:rPr>
                <a:t>90</a:t>
              </a:r>
            </a:p>
          </p:txBody>
        </p:sp>
        <p:sp>
          <p:nvSpPr>
            <p:cNvPr id="65573" name="Text Box 33"/>
            <p:cNvSpPr txBox="1">
              <a:spLocks noChangeArrowheads="1"/>
            </p:cNvSpPr>
            <p:nvPr/>
          </p:nvSpPr>
          <p:spPr bwMode="auto">
            <a:xfrm>
              <a:off x="4977" y="3184"/>
              <a:ext cx="278" cy="212"/>
            </a:xfrm>
            <a:prstGeom prst="rect">
              <a:avLst/>
            </a:prstGeom>
            <a:noFill/>
            <a:ln w="9525">
              <a:noFill/>
              <a:miter lim="800000"/>
            </a:ln>
          </p:spPr>
          <p:txBody>
            <a:bodyPr wrap="none">
              <a:spAutoFit/>
            </a:bodyPr>
            <a:lstStyle/>
            <a:p>
              <a:pPr algn="ctr">
                <a:spcBef>
                  <a:spcPct val="0"/>
                </a:spcBef>
                <a:buClrTx/>
                <a:buSzTx/>
                <a:buFontTx/>
                <a:buNone/>
              </a:pPr>
              <a:r>
                <a:rPr kumimoji="1" lang="ja-JP" altLang="en-US" sz="1600">
                  <a:solidFill>
                    <a:schemeClr val="tx1"/>
                  </a:solidFill>
                  <a:latin typeface="Verdana" panose="020B0604030504040204" pitchFamily="34" charset="0"/>
                  <a:ea typeface="宋体" panose="02010600030101010101" pitchFamily="2" charset="-122"/>
                </a:rPr>
                <a:t>78</a:t>
              </a:r>
            </a:p>
          </p:txBody>
        </p:sp>
        <p:cxnSp>
          <p:nvCxnSpPr>
            <p:cNvPr id="65574" name="AutoShape 34"/>
            <p:cNvCxnSpPr>
              <a:cxnSpLocks noChangeShapeType="1"/>
              <a:stCxn id="65551" idx="3"/>
              <a:endCxn id="65554" idx="7"/>
            </p:cNvCxnSpPr>
            <p:nvPr/>
          </p:nvCxnSpPr>
          <p:spPr bwMode="auto">
            <a:xfrm flipH="1">
              <a:off x="4373" y="2230"/>
              <a:ext cx="174" cy="192"/>
            </a:xfrm>
            <a:prstGeom prst="straightConnector1">
              <a:avLst/>
            </a:prstGeom>
            <a:noFill/>
            <a:ln w="28575">
              <a:solidFill>
                <a:schemeClr val="tx1"/>
              </a:solidFill>
              <a:round/>
            </a:ln>
          </p:spPr>
        </p:cxnSp>
      </p:grpSp>
      <p:grpSp>
        <p:nvGrpSpPr>
          <p:cNvPr id="65543" name="Group 35"/>
          <p:cNvGrpSpPr/>
          <p:nvPr/>
        </p:nvGrpSpPr>
        <p:grpSpPr bwMode="auto">
          <a:xfrm>
            <a:off x="755650" y="4941888"/>
            <a:ext cx="6280150" cy="827087"/>
            <a:chOff x="1073" y="3623"/>
            <a:chExt cx="3956" cy="521"/>
          </a:xfrm>
        </p:grpSpPr>
        <p:sp>
          <p:nvSpPr>
            <p:cNvPr id="65544" name="Text Box 36"/>
            <p:cNvSpPr txBox="1">
              <a:spLocks noChangeArrowheads="1"/>
            </p:cNvSpPr>
            <p:nvPr/>
          </p:nvSpPr>
          <p:spPr bwMode="auto">
            <a:xfrm>
              <a:off x="1073" y="3623"/>
              <a:ext cx="3956" cy="518"/>
            </a:xfrm>
            <a:prstGeom prst="rect">
              <a:avLst/>
            </a:prstGeom>
            <a:solidFill>
              <a:srgbClr val="FFCC00"/>
            </a:solidFill>
            <a:ln w="9525">
              <a:noFill/>
              <a:miter lim="800000"/>
            </a:ln>
          </p:spPr>
          <p:txBody>
            <a:bodyPr wrap="none">
              <a:spAutoFit/>
            </a:bodyPr>
            <a:lstStyle/>
            <a:p>
              <a:pPr>
                <a:spcBef>
                  <a:spcPct val="0"/>
                </a:spcBef>
                <a:buClrTx/>
                <a:buSzTx/>
                <a:buFontTx/>
                <a:buNone/>
              </a:pPr>
              <a:r>
                <a:rPr kumimoji="1" lang="zh-CN" altLang="en-US" sz="2400">
                  <a:solidFill>
                    <a:schemeClr val="tx1"/>
                  </a:solidFill>
                  <a:latin typeface="Verdana" panose="020B0604030504040204" pitchFamily="34" charset="0"/>
                  <a:ea typeface="黑体" panose="02010609060101010101" pitchFamily="2" charset="-122"/>
                </a:rPr>
                <a:t>在随机的情况下，二叉查找树的平均查找长度</a:t>
              </a:r>
            </a:p>
            <a:p>
              <a:pPr>
                <a:spcBef>
                  <a:spcPct val="0"/>
                </a:spcBef>
                <a:buClrTx/>
                <a:buSzTx/>
                <a:buFontTx/>
                <a:buNone/>
              </a:pPr>
              <a:r>
                <a:rPr kumimoji="1" lang="zh-CN" altLang="en-US" sz="2400">
                  <a:solidFill>
                    <a:schemeClr val="tx1"/>
                  </a:solidFill>
                  <a:latin typeface="Verdana" panose="020B0604030504040204" pitchFamily="34" charset="0"/>
                  <a:ea typeface="黑体" panose="02010609060101010101" pitchFamily="2" charset="-122"/>
                </a:rPr>
                <a:t>和      是等数量级的</a:t>
              </a:r>
              <a:endParaRPr kumimoji="1" lang="ja-JP" altLang="en-US" sz="2400">
                <a:solidFill>
                  <a:schemeClr val="tx1"/>
                </a:solidFill>
                <a:latin typeface="Verdana" panose="020B0604030504040204" pitchFamily="34" charset="0"/>
                <a:ea typeface="黑体" panose="02010609060101010101" pitchFamily="2" charset="-122"/>
              </a:endParaRPr>
            </a:p>
          </p:txBody>
        </p:sp>
        <p:graphicFrame>
          <p:nvGraphicFramePr>
            <p:cNvPr id="65545" name="Object 37"/>
            <p:cNvGraphicFramePr>
              <a:graphicFrameLocks noChangeAspect="1"/>
            </p:cNvGraphicFramePr>
            <p:nvPr/>
          </p:nvGraphicFramePr>
          <p:xfrm>
            <a:off x="1316" y="3912"/>
            <a:ext cx="392" cy="232"/>
          </p:xfrm>
          <a:graphic>
            <a:graphicData uri="http://schemas.openxmlformats.org/presentationml/2006/ole">
              <mc:AlternateContent xmlns:mc="http://schemas.openxmlformats.org/markup-compatibility/2006">
                <mc:Choice xmlns:v="urn:schemas-microsoft-com:vml" Requires="v">
                  <p:oleObj spid="_x0000_s65669" name="数式" r:id="rId4" imgW="342900" imgH="203200" progId="Equation.3">
                    <p:embed/>
                  </p:oleObj>
                </mc:Choice>
                <mc:Fallback>
                  <p:oleObj name="数式" r:id="rId4" imgW="342900" imgH="2032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3912"/>
                          <a:ext cx="392" cy="232"/>
                        </a:xfrm>
                        <a:prstGeom prst="rect">
                          <a:avLst/>
                        </a:prstGeom>
                        <a:solidFill>
                          <a:srgbClr val="FFCC00"/>
                        </a:solid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pPr>
              <a:defRPr/>
            </a:pPr>
            <a:fld id="{1824EA9C-2D64-4281-9FB9-E695D7914239}" type="slidenum">
              <a:rPr lang="en-US" altLang="zh-CN"/>
              <a:t>94</a:t>
            </a:fld>
            <a:endParaRPr lang="en-US" altLang="zh-CN"/>
          </a:p>
        </p:txBody>
      </p:sp>
      <p:sp>
        <p:nvSpPr>
          <p:cNvPr id="66563" name="Rectangle 2"/>
          <p:cNvSpPr>
            <a:spLocks noChangeArrowheads="1"/>
          </p:cNvSpPr>
          <p:nvPr/>
        </p:nvSpPr>
        <p:spPr bwMode="auto">
          <a:xfrm>
            <a:off x="714375" y="1357313"/>
            <a:ext cx="7772400" cy="4843462"/>
          </a:xfrm>
          <a:prstGeom prst="rect">
            <a:avLst/>
          </a:prstGeom>
          <a:noFill/>
          <a:ln w="9525">
            <a:noFill/>
            <a:miter lim="800000"/>
          </a:ln>
        </p:spPr>
        <p:txBody>
          <a:bodyPr/>
          <a:lstStyle/>
          <a:p>
            <a:pPr marL="342900" indent="-342900">
              <a:lnSpc>
                <a:spcPct val="90000"/>
              </a:lnSpc>
            </a:pPr>
            <a:r>
              <a:rPr lang="zh-CN" altLang="en-US" sz="1900" dirty="0">
                <a:solidFill>
                  <a:schemeClr val="tx1"/>
                </a:solidFill>
                <a:ea typeface="黑体" panose="02010609060101010101" pitchFamily="2" charset="-122"/>
              </a:rPr>
              <a:t>查找成功与不成功的概率</a:t>
            </a:r>
          </a:p>
          <a:p>
            <a:pPr marL="342900" indent="-342900">
              <a:lnSpc>
                <a:spcPct val="90000"/>
              </a:lnSpc>
              <a:buFont typeface="Wingdings" panose="05000000000000000000" pitchFamily="2" charset="2"/>
              <a:buNone/>
            </a:pPr>
            <a:endParaRPr lang="zh-CN" altLang="en-US" sz="1900" dirty="0">
              <a:solidFill>
                <a:schemeClr val="tx1"/>
              </a:solidFill>
              <a:ea typeface="宋体" panose="02010600030101010101" pitchFamily="2" charset="-122"/>
            </a:endParaRPr>
          </a:p>
          <a:p>
            <a:pPr marL="342900" indent="-342900">
              <a:lnSpc>
                <a:spcPct val="90000"/>
              </a:lnSpc>
            </a:pPr>
            <a:endParaRPr lang="zh-CN" altLang="en-US" sz="1900" dirty="0">
              <a:solidFill>
                <a:schemeClr val="tx1"/>
              </a:solidFill>
              <a:ea typeface="宋体" panose="02010600030101010101" pitchFamily="2" charset="-122"/>
            </a:endParaRPr>
          </a:p>
          <a:p>
            <a:pPr marL="342900" indent="-342900">
              <a:lnSpc>
                <a:spcPct val="90000"/>
              </a:lnSpc>
            </a:pPr>
            <a:endParaRPr lang="zh-CN" altLang="en-US" sz="1900" dirty="0">
              <a:solidFill>
                <a:schemeClr val="tx1"/>
              </a:solidFill>
              <a:ea typeface="宋体" panose="02010600030101010101" pitchFamily="2" charset="-122"/>
            </a:endParaRPr>
          </a:p>
          <a:p>
            <a:pPr marL="342900" indent="-342900">
              <a:lnSpc>
                <a:spcPct val="90000"/>
              </a:lnSpc>
            </a:pPr>
            <a:r>
              <a:rPr lang="zh-CN" altLang="en-US" sz="1900" dirty="0" smtClean="0">
                <a:solidFill>
                  <a:schemeClr val="tx1"/>
                </a:solidFill>
                <a:ea typeface="黑体" panose="02010609060101010101" pitchFamily="2" charset="-122"/>
              </a:rPr>
              <a:t>二叉查找</a:t>
            </a:r>
            <a:r>
              <a:rPr lang="zh-CN" altLang="en-US" sz="1900" dirty="0">
                <a:solidFill>
                  <a:schemeClr val="tx1"/>
                </a:solidFill>
                <a:ea typeface="黑体" panose="02010609060101010101" pitchFamily="2" charset="-122"/>
              </a:rPr>
              <a:t>树的</a:t>
            </a:r>
            <a:r>
              <a:rPr lang="zh-CN" altLang="en-US" sz="1900">
                <a:solidFill>
                  <a:schemeClr val="tx1"/>
                </a:solidFill>
                <a:ea typeface="黑体" panose="02010609060101010101" pitchFamily="2" charset="-122"/>
              </a:rPr>
              <a:t>期望</a:t>
            </a:r>
            <a:r>
              <a:rPr lang="zh-CN" altLang="en-US" sz="1900" smtClean="0">
                <a:solidFill>
                  <a:schemeClr val="tx1"/>
                </a:solidFill>
                <a:ea typeface="黑体" panose="02010609060101010101" pitchFamily="2" charset="-122"/>
              </a:rPr>
              <a:t>耗费</a:t>
            </a:r>
            <a:endParaRPr lang="en-US" altLang="zh-CN" sz="1900" smtClean="0">
              <a:solidFill>
                <a:schemeClr val="tx1"/>
              </a:solidFill>
              <a:ea typeface="黑体" panose="02010609060101010101" pitchFamily="2" charset="-122"/>
            </a:endParaRPr>
          </a:p>
          <a:p>
            <a:pPr marL="342900" indent="-342900">
              <a:lnSpc>
                <a:spcPct val="90000"/>
              </a:lnSpc>
            </a:pPr>
            <a:endParaRPr lang="en-US" altLang="zh-CN" sz="1900">
              <a:solidFill>
                <a:schemeClr val="tx1"/>
              </a:solidFill>
              <a:ea typeface="黑体" panose="02010609060101010101" pitchFamily="2" charset="-122"/>
            </a:endParaRPr>
          </a:p>
          <a:p>
            <a:pPr marL="342900" indent="-342900">
              <a:lnSpc>
                <a:spcPct val="90000"/>
              </a:lnSpc>
            </a:pPr>
            <a:endParaRPr lang="en-US" altLang="zh-CN" sz="1900" smtClean="0">
              <a:solidFill>
                <a:schemeClr val="tx1"/>
              </a:solidFill>
              <a:ea typeface="黑体" panose="02010609060101010101" pitchFamily="2" charset="-122"/>
            </a:endParaRPr>
          </a:p>
          <a:p>
            <a:pPr marL="342900" indent="-342900">
              <a:lnSpc>
                <a:spcPct val="90000"/>
              </a:lnSpc>
            </a:pPr>
            <a:endParaRPr lang="en-US" altLang="zh-CN" sz="1900">
              <a:solidFill>
                <a:schemeClr val="tx1"/>
              </a:solidFill>
              <a:ea typeface="黑体" panose="02010609060101010101" pitchFamily="2" charset="-122"/>
            </a:endParaRPr>
          </a:p>
          <a:p>
            <a:pPr>
              <a:lnSpc>
                <a:spcPct val="90000"/>
              </a:lnSpc>
              <a:buNone/>
            </a:pPr>
            <a:r>
              <a:rPr lang="zh-CN" altLang="en-US" sz="1900" smtClean="0">
                <a:solidFill>
                  <a:schemeClr val="tx1"/>
                </a:solidFill>
                <a:ea typeface="黑体" panose="02010609060101010101" pitchFamily="2" charset="-122"/>
              </a:rPr>
              <a:t>假设</a:t>
            </a:r>
            <a:r>
              <a:rPr lang="zh-CN" altLang="en-US" sz="1900">
                <a:solidFill>
                  <a:schemeClr val="tx1"/>
                </a:solidFill>
                <a:ea typeface="黑体" panose="02010609060101010101" pitchFamily="2" charset="-122"/>
              </a:rPr>
              <a:t>一次搜索的实际代价为检查的节点的个数</a:t>
            </a:r>
            <a:r>
              <a:rPr lang="zh-CN" altLang="en-US" sz="1900" smtClean="0">
                <a:solidFill>
                  <a:schemeClr val="tx1"/>
                </a:solidFill>
                <a:ea typeface="黑体" panose="02010609060101010101" pitchFamily="2" charset="-122"/>
              </a:rPr>
              <a:t>，这里假设根节点深度为</a:t>
            </a:r>
            <a:r>
              <a:rPr lang="en-US" altLang="zh-CN" sz="1900">
                <a:solidFill>
                  <a:schemeClr val="tx1"/>
                </a:solidFill>
                <a:ea typeface="黑体" panose="02010609060101010101" pitchFamily="2" charset="-122"/>
              </a:rPr>
              <a:t>0</a:t>
            </a:r>
            <a:r>
              <a:rPr lang="zh-CN" altLang="en-US" sz="1900" smtClean="0">
                <a:solidFill>
                  <a:schemeClr val="tx1"/>
                </a:solidFill>
                <a:ea typeface="黑体" panose="02010609060101010101" pitchFamily="2" charset="-122"/>
              </a:rPr>
              <a:t>，在</a:t>
            </a:r>
            <a:r>
              <a:rPr lang="en-US" altLang="zh-CN" sz="1900" smtClean="0">
                <a:solidFill>
                  <a:schemeClr val="tx1"/>
                </a:solidFill>
                <a:ea typeface="黑体" panose="02010609060101010101" pitchFamily="2" charset="-122"/>
              </a:rPr>
              <a:t>T</a:t>
            </a:r>
            <a:r>
              <a:rPr lang="zh-CN" altLang="en-US" sz="1900" smtClean="0">
                <a:solidFill>
                  <a:schemeClr val="tx1"/>
                </a:solidFill>
                <a:ea typeface="黑体" panose="02010609060101010101" pitchFamily="2" charset="-122"/>
              </a:rPr>
              <a:t>中计算</a:t>
            </a:r>
            <a:r>
              <a:rPr lang="zh-CN" altLang="en-US" sz="1900">
                <a:solidFill>
                  <a:schemeClr val="tx1"/>
                </a:solidFill>
                <a:ea typeface="黑体" panose="02010609060101010101" pitchFamily="2" charset="-122"/>
              </a:rPr>
              <a:t>一次搜索的期望代价等式为：</a:t>
            </a:r>
            <a:endParaRPr lang="zh-CN" altLang="en-US" sz="1900" dirty="0">
              <a:solidFill>
                <a:schemeClr val="tx1"/>
              </a:solidFill>
              <a:ea typeface="黑体" panose="02010609060101010101" pitchFamily="2" charset="-122"/>
            </a:endParaRPr>
          </a:p>
          <a:p>
            <a:pPr marL="342900" indent="-342900">
              <a:lnSpc>
                <a:spcPct val="90000"/>
              </a:lnSpc>
            </a:pPr>
            <a:endParaRPr lang="zh-CN" altLang="en-US" sz="1900" dirty="0">
              <a:solidFill>
                <a:schemeClr val="tx1"/>
              </a:solidFill>
              <a:ea typeface="宋体" panose="02010600030101010101" pitchFamily="2" charset="-122"/>
            </a:endParaRPr>
          </a:p>
          <a:p>
            <a:pPr marL="342900" indent="-342900">
              <a:lnSpc>
                <a:spcPct val="90000"/>
              </a:lnSpc>
            </a:pPr>
            <a:endParaRPr lang="zh-CN" altLang="en-US" sz="1900" dirty="0">
              <a:solidFill>
                <a:schemeClr val="tx1"/>
              </a:solidFill>
              <a:ea typeface="宋体" panose="02010600030101010101" pitchFamily="2" charset="-122"/>
            </a:endParaRPr>
          </a:p>
          <a:p>
            <a:pPr marL="342900" indent="-342900">
              <a:lnSpc>
                <a:spcPct val="90000"/>
              </a:lnSpc>
            </a:pPr>
            <a:endParaRPr lang="zh-CN" altLang="en-US" sz="1900" dirty="0">
              <a:solidFill>
                <a:schemeClr val="tx1"/>
              </a:solidFill>
              <a:ea typeface="宋体" panose="02010600030101010101" pitchFamily="2" charset="-122"/>
            </a:endParaRPr>
          </a:p>
          <a:p>
            <a:pPr marL="342900" indent="-342900">
              <a:lnSpc>
                <a:spcPct val="90000"/>
              </a:lnSpc>
            </a:pPr>
            <a:endParaRPr lang="zh-CN" altLang="en-US" sz="1900" dirty="0">
              <a:solidFill>
                <a:schemeClr val="tx1"/>
              </a:solidFill>
              <a:ea typeface="宋体" panose="02010600030101010101" pitchFamily="2" charset="-122"/>
            </a:endParaRPr>
          </a:p>
          <a:p>
            <a:pPr marL="342900" indent="-342900">
              <a:lnSpc>
                <a:spcPct val="90000"/>
              </a:lnSpc>
            </a:pPr>
            <a:endParaRPr lang="zh-CN" altLang="en-US" sz="1900" dirty="0">
              <a:solidFill>
                <a:schemeClr val="tx1"/>
              </a:solidFill>
              <a:ea typeface="黑体" panose="02010609060101010101" pitchFamily="2" charset="-122"/>
            </a:endParaRPr>
          </a:p>
          <a:p>
            <a:pPr marL="342900" indent="-342900">
              <a:lnSpc>
                <a:spcPct val="90000"/>
              </a:lnSpc>
            </a:pPr>
            <a:endParaRPr lang="zh-CN" altLang="en-US" sz="1900" dirty="0">
              <a:solidFill>
                <a:schemeClr val="tx1"/>
              </a:solidFill>
              <a:ea typeface="黑体" panose="02010609060101010101" pitchFamily="2" charset="-122"/>
            </a:endParaRPr>
          </a:p>
          <a:p>
            <a:pPr marL="342900" indent="-342900">
              <a:lnSpc>
                <a:spcPct val="90000"/>
              </a:lnSpc>
            </a:pPr>
            <a:endParaRPr lang="zh-CN" altLang="en-US" sz="1900" dirty="0">
              <a:solidFill>
                <a:schemeClr val="tx1"/>
              </a:solidFill>
              <a:ea typeface="黑体" panose="02010609060101010101" pitchFamily="2" charset="-122"/>
            </a:endParaRPr>
          </a:p>
        </p:txBody>
      </p:sp>
      <p:graphicFrame>
        <p:nvGraphicFramePr>
          <p:cNvPr id="66564" name="Object 3"/>
          <p:cNvGraphicFramePr>
            <a:graphicFrameLocks noChangeAspect="1"/>
          </p:cNvGraphicFramePr>
          <p:nvPr/>
        </p:nvGraphicFramePr>
        <p:xfrm>
          <a:off x="1176338" y="1814513"/>
          <a:ext cx="1778000" cy="774700"/>
        </p:xfrm>
        <a:graphic>
          <a:graphicData uri="http://schemas.openxmlformats.org/presentationml/2006/ole">
            <mc:AlternateContent xmlns:mc="http://schemas.openxmlformats.org/markup-compatibility/2006">
              <mc:Choice xmlns:v="urn:schemas-microsoft-com:vml" Requires="v">
                <p:oleObj spid="_x0000_s79521" name="数式" r:id="rId4" imgW="989965" imgH="431800" progId="Equation.3">
                  <p:embed/>
                </p:oleObj>
              </mc:Choice>
              <mc:Fallback>
                <p:oleObj name="数式" r:id="rId4" imgW="989965" imgH="431800" progId="Equation.3">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338" y="1814513"/>
                        <a:ext cx="177800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1" name="Rectangle 7"/>
          <p:cNvSpPr>
            <a:spLocks noChangeArrowheads="1"/>
          </p:cNvSpPr>
          <p:nvPr/>
        </p:nvSpPr>
        <p:spPr bwMode="auto">
          <a:xfrm>
            <a:off x="611188" y="0"/>
            <a:ext cx="7345362" cy="795338"/>
          </a:xfrm>
          <a:prstGeom prst="rect">
            <a:avLst/>
          </a:prstGeom>
          <a:noFill/>
          <a:ln w="9525">
            <a:noFill/>
            <a:miter lim="800000"/>
          </a:ln>
          <a:effectLst/>
        </p:spPr>
        <p:txBody>
          <a:bodyPr anchor="b"/>
          <a:lstStyle/>
          <a:p>
            <a:pPr>
              <a:spcBef>
                <a:spcPct val="0"/>
              </a:spcBef>
              <a:buClrTx/>
              <a:buSzTx/>
              <a:buFontTx/>
              <a:buNone/>
              <a:defRPr/>
            </a:pPr>
            <a:r>
              <a:rPr lang="en-US" altLang="zh-CN"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二叉查找树的期望耗费</a:t>
            </a:r>
            <a:endParaRPr lang="ja-JP" altLang="en-US" sz="380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grpSp>
        <p:nvGrpSpPr>
          <p:cNvPr id="66569" name="Group 8"/>
          <p:cNvGrpSpPr/>
          <p:nvPr/>
        </p:nvGrpSpPr>
        <p:grpSpPr bwMode="auto">
          <a:xfrm>
            <a:off x="6084888" y="981075"/>
            <a:ext cx="2400300" cy="2744788"/>
            <a:chOff x="3953" y="613"/>
            <a:chExt cx="1512" cy="1729"/>
          </a:xfrm>
        </p:grpSpPr>
        <p:sp>
          <p:nvSpPr>
            <p:cNvPr id="66570" name="Oval 9"/>
            <p:cNvSpPr>
              <a:spLocks noChangeArrowheads="1"/>
            </p:cNvSpPr>
            <p:nvPr/>
          </p:nvSpPr>
          <p:spPr bwMode="auto">
            <a:xfrm>
              <a:off x="4501" y="613"/>
              <a:ext cx="232" cy="220"/>
            </a:xfrm>
            <a:prstGeom prst="ellipse">
              <a:avLst/>
            </a:prstGeom>
            <a:solidFill>
              <a:schemeClr val="accent1"/>
            </a:solidFill>
            <a:ln w="19050">
              <a:solidFill>
                <a:schemeClr val="tx1"/>
              </a:solidFill>
              <a:round/>
            </a:ln>
          </p:spPr>
          <p:txBody>
            <a:bodyPr wrap="none" anchor="ctr"/>
            <a:lstStyle/>
            <a:p>
              <a:endParaRPr lang="zh-CN" altLang="en-US"/>
            </a:p>
          </p:txBody>
        </p:sp>
        <p:sp>
          <p:nvSpPr>
            <p:cNvPr id="66571" name="Oval 10"/>
            <p:cNvSpPr>
              <a:spLocks noChangeArrowheads="1"/>
            </p:cNvSpPr>
            <p:nvPr/>
          </p:nvSpPr>
          <p:spPr bwMode="auto">
            <a:xfrm>
              <a:off x="4097" y="937"/>
              <a:ext cx="232" cy="220"/>
            </a:xfrm>
            <a:prstGeom prst="ellipse">
              <a:avLst/>
            </a:prstGeom>
            <a:solidFill>
              <a:schemeClr val="accent1"/>
            </a:solidFill>
            <a:ln w="19050">
              <a:solidFill>
                <a:schemeClr val="tx1"/>
              </a:solidFill>
              <a:round/>
            </a:ln>
          </p:spPr>
          <p:txBody>
            <a:bodyPr wrap="none" anchor="ctr"/>
            <a:lstStyle/>
            <a:p>
              <a:endParaRPr lang="zh-CN" altLang="en-US"/>
            </a:p>
          </p:txBody>
        </p:sp>
        <p:sp>
          <p:nvSpPr>
            <p:cNvPr id="66572" name="Oval 11"/>
            <p:cNvSpPr>
              <a:spLocks noChangeArrowheads="1"/>
            </p:cNvSpPr>
            <p:nvPr/>
          </p:nvSpPr>
          <p:spPr bwMode="auto">
            <a:xfrm>
              <a:off x="4913" y="929"/>
              <a:ext cx="232" cy="220"/>
            </a:xfrm>
            <a:prstGeom prst="ellipse">
              <a:avLst/>
            </a:prstGeom>
            <a:solidFill>
              <a:schemeClr val="accent1"/>
            </a:solidFill>
            <a:ln w="19050">
              <a:solidFill>
                <a:schemeClr val="tx1"/>
              </a:solidFill>
              <a:round/>
            </a:ln>
          </p:spPr>
          <p:txBody>
            <a:bodyPr wrap="none" anchor="ctr"/>
            <a:lstStyle/>
            <a:p>
              <a:endParaRPr lang="zh-CN" altLang="en-US"/>
            </a:p>
          </p:txBody>
        </p:sp>
        <p:sp>
          <p:nvSpPr>
            <p:cNvPr id="66573" name="Oval 12"/>
            <p:cNvSpPr>
              <a:spLocks noChangeArrowheads="1"/>
            </p:cNvSpPr>
            <p:nvPr/>
          </p:nvSpPr>
          <p:spPr bwMode="auto">
            <a:xfrm>
              <a:off x="4462" y="1757"/>
              <a:ext cx="232" cy="220"/>
            </a:xfrm>
            <a:prstGeom prst="ellipse">
              <a:avLst/>
            </a:prstGeom>
            <a:solidFill>
              <a:schemeClr val="accent1"/>
            </a:solidFill>
            <a:ln w="19050">
              <a:solidFill>
                <a:schemeClr val="tx1"/>
              </a:solidFill>
              <a:round/>
            </a:ln>
          </p:spPr>
          <p:txBody>
            <a:bodyPr wrap="none" anchor="ctr"/>
            <a:lstStyle/>
            <a:p>
              <a:endParaRPr lang="zh-CN" altLang="en-US"/>
            </a:p>
          </p:txBody>
        </p:sp>
        <p:sp>
          <p:nvSpPr>
            <p:cNvPr id="66574" name="Oval 13"/>
            <p:cNvSpPr>
              <a:spLocks noChangeArrowheads="1"/>
            </p:cNvSpPr>
            <p:nvPr/>
          </p:nvSpPr>
          <p:spPr bwMode="auto">
            <a:xfrm>
              <a:off x="4614" y="1363"/>
              <a:ext cx="232" cy="220"/>
            </a:xfrm>
            <a:prstGeom prst="ellipse">
              <a:avLst/>
            </a:prstGeom>
            <a:solidFill>
              <a:schemeClr val="accent1"/>
            </a:solidFill>
            <a:ln w="19050">
              <a:solidFill>
                <a:schemeClr val="tx1"/>
              </a:solidFill>
              <a:round/>
            </a:ln>
          </p:spPr>
          <p:txBody>
            <a:bodyPr wrap="none" anchor="ctr"/>
            <a:lstStyle/>
            <a:p>
              <a:endParaRPr lang="zh-CN" altLang="en-US"/>
            </a:p>
          </p:txBody>
        </p:sp>
        <p:sp>
          <p:nvSpPr>
            <p:cNvPr id="66575" name="Rectangle 14"/>
            <p:cNvSpPr>
              <a:spLocks noChangeArrowheads="1"/>
            </p:cNvSpPr>
            <p:nvPr/>
          </p:nvSpPr>
          <p:spPr bwMode="auto">
            <a:xfrm>
              <a:off x="4221" y="1353"/>
              <a:ext cx="216" cy="188"/>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6576" name="Rectangle 15"/>
            <p:cNvSpPr>
              <a:spLocks noChangeArrowheads="1"/>
            </p:cNvSpPr>
            <p:nvPr/>
          </p:nvSpPr>
          <p:spPr bwMode="auto">
            <a:xfrm>
              <a:off x="3953" y="1357"/>
              <a:ext cx="216" cy="188"/>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6577" name="Rectangle 16"/>
            <p:cNvSpPr>
              <a:spLocks noChangeArrowheads="1"/>
            </p:cNvSpPr>
            <p:nvPr/>
          </p:nvSpPr>
          <p:spPr bwMode="auto">
            <a:xfrm>
              <a:off x="5249" y="1357"/>
              <a:ext cx="216" cy="188"/>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6578" name="Rectangle 17"/>
            <p:cNvSpPr>
              <a:spLocks noChangeArrowheads="1"/>
            </p:cNvSpPr>
            <p:nvPr/>
          </p:nvSpPr>
          <p:spPr bwMode="auto">
            <a:xfrm>
              <a:off x="4615" y="2154"/>
              <a:ext cx="216" cy="188"/>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6579" name="Rectangle 18"/>
            <p:cNvSpPr>
              <a:spLocks noChangeArrowheads="1"/>
            </p:cNvSpPr>
            <p:nvPr/>
          </p:nvSpPr>
          <p:spPr bwMode="auto">
            <a:xfrm>
              <a:off x="4311" y="2154"/>
              <a:ext cx="216" cy="188"/>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6580" name="Rectangle 19"/>
            <p:cNvSpPr>
              <a:spLocks noChangeArrowheads="1"/>
            </p:cNvSpPr>
            <p:nvPr/>
          </p:nvSpPr>
          <p:spPr bwMode="auto">
            <a:xfrm>
              <a:off x="4813" y="1745"/>
              <a:ext cx="216" cy="188"/>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6581" name="Line 20"/>
            <p:cNvSpPr>
              <a:spLocks noChangeShapeType="1"/>
            </p:cNvSpPr>
            <p:nvPr/>
          </p:nvSpPr>
          <p:spPr bwMode="auto">
            <a:xfrm flipH="1">
              <a:off x="4052" y="1141"/>
              <a:ext cx="109" cy="216"/>
            </a:xfrm>
            <a:prstGeom prst="line">
              <a:avLst/>
            </a:prstGeom>
            <a:noFill/>
            <a:ln w="19050">
              <a:solidFill>
                <a:schemeClr val="tx1"/>
              </a:solidFill>
              <a:round/>
            </a:ln>
          </p:spPr>
          <p:txBody>
            <a:bodyPr wrap="none"/>
            <a:lstStyle/>
            <a:p>
              <a:endParaRPr lang="zh-CN" altLang="en-US"/>
            </a:p>
          </p:txBody>
        </p:sp>
        <p:sp>
          <p:nvSpPr>
            <p:cNvPr id="66582" name="Line 21"/>
            <p:cNvSpPr>
              <a:spLocks noChangeShapeType="1"/>
            </p:cNvSpPr>
            <p:nvPr/>
          </p:nvSpPr>
          <p:spPr bwMode="auto">
            <a:xfrm>
              <a:off x="4244" y="1149"/>
              <a:ext cx="82" cy="208"/>
            </a:xfrm>
            <a:prstGeom prst="line">
              <a:avLst/>
            </a:prstGeom>
            <a:noFill/>
            <a:ln w="19050">
              <a:solidFill>
                <a:schemeClr val="tx1"/>
              </a:solidFill>
              <a:round/>
            </a:ln>
          </p:spPr>
          <p:txBody>
            <a:bodyPr wrap="none"/>
            <a:lstStyle/>
            <a:p>
              <a:endParaRPr lang="zh-CN" altLang="en-US"/>
            </a:p>
          </p:txBody>
        </p:sp>
        <p:sp>
          <p:nvSpPr>
            <p:cNvPr id="66583" name="Line 22"/>
            <p:cNvSpPr>
              <a:spLocks noChangeShapeType="1"/>
            </p:cNvSpPr>
            <p:nvPr/>
          </p:nvSpPr>
          <p:spPr bwMode="auto">
            <a:xfrm flipH="1">
              <a:off x="4198" y="799"/>
              <a:ext cx="360" cy="162"/>
            </a:xfrm>
            <a:prstGeom prst="line">
              <a:avLst/>
            </a:prstGeom>
            <a:noFill/>
            <a:ln w="19050">
              <a:solidFill>
                <a:schemeClr val="tx1"/>
              </a:solidFill>
              <a:round/>
            </a:ln>
          </p:spPr>
          <p:txBody>
            <a:bodyPr wrap="none"/>
            <a:lstStyle/>
            <a:p>
              <a:endParaRPr lang="zh-CN" altLang="en-US"/>
            </a:p>
          </p:txBody>
        </p:sp>
        <p:sp>
          <p:nvSpPr>
            <p:cNvPr id="66584" name="Line 23"/>
            <p:cNvSpPr>
              <a:spLocks noChangeShapeType="1"/>
            </p:cNvSpPr>
            <p:nvPr/>
          </p:nvSpPr>
          <p:spPr bwMode="auto">
            <a:xfrm>
              <a:off x="4649" y="799"/>
              <a:ext cx="386" cy="164"/>
            </a:xfrm>
            <a:prstGeom prst="line">
              <a:avLst/>
            </a:prstGeom>
            <a:noFill/>
            <a:ln w="19050">
              <a:solidFill>
                <a:schemeClr val="tx1"/>
              </a:solidFill>
              <a:round/>
            </a:ln>
          </p:spPr>
          <p:txBody>
            <a:bodyPr wrap="none"/>
            <a:lstStyle/>
            <a:p>
              <a:endParaRPr lang="zh-CN" altLang="en-US"/>
            </a:p>
          </p:txBody>
        </p:sp>
        <p:sp>
          <p:nvSpPr>
            <p:cNvPr id="66585" name="Line 24"/>
            <p:cNvSpPr>
              <a:spLocks noChangeShapeType="1"/>
            </p:cNvSpPr>
            <p:nvPr/>
          </p:nvSpPr>
          <p:spPr bwMode="auto">
            <a:xfrm flipH="1">
              <a:off x="4726" y="1144"/>
              <a:ext cx="286" cy="221"/>
            </a:xfrm>
            <a:prstGeom prst="line">
              <a:avLst/>
            </a:prstGeom>
            <a:noFill/>
            <a:ln w="19050">
              <a:solidFill>
                <a:schemeClr val="tx1"/>
              </a:solidFill>
              <a:round/>
            </a:ln>
          </p:spPr>
          <p:txBody>
            <a:bodyPr wrap="none"/>
            <a:lstStyle/>
            <a:p>
              <a:endParaRPr lang="zh-CN" altLang="en-US"/>
            </a:p>
          </p:txBody>
        </p:sp>
        <p:sp>
          <p:nvSpPr>
            <p:cNvPr id="66586" name="Line 25"/>
            <p:cNvSpPr>
              <a:spLocks noChangeShapeType="1"/>
            </p:cNvSpPr>
            <p:nvPr/>
          </p:nvSpPr>
          <p:spPr bwMode="auto">
            <a:xfrm>
              <a:off x="5054" y="1144"/>
              <a:ext cx="297" cy="213"/>
            </a:xfrm>
            <a:prstGeom prst="line">
              <a:avLst/>
            </a:prstGeom>
            <a:noFill/>
            <a:ln w="19050">
              <a:solidFill>
                <a:schemeClr val="tx1"/>
              </a:solidFill>
              <a:round/>
            </a:ln>
          </p:spPr>
          <p:txBody>
            <a:bodyPr wrap="none"/>
            <a:lstStyle/>
            <a:p>
              <a:endParaRPr lang="zh-CN" altLang="en-US"/>
            </a:p>
          </p:txBody>
        </p:sp>
        <p:sp>
          <p:nvSpPr>
            <p:cNvPr id="66587" name="Line 26"/>
            <p:cNvSpPr>
              <a:spLocks noChangeShapeType="1"/>
            </p:cNvSpPr>
            <p:nvPr/>
          </p:nvSpPr>
          <p:spPr bwMode="auto">
            <a:xfrm flipH="1">
              <a:off x="4408" y="1959"/>
              <a:ext cx="110" cy="195"/>
            </a:xfrm>
            <a:prstGeom prst="line">
              <a:avLst/>
            </a:prstGeom>
            <a:noFill/>
            <a:ln w="19050">
              <a:solidFill>
                <a:schemeClr val="tx1"/>
              </a:solidFill>
              <a:round/>
            </a:ln>
          </p:spPr>
          <p:txBody>
            <a:bodyPr wrap="none"/>
            <a:lstStyle/>
            <a:p>
              <a:endParaRPr lang="zh-CN" altLang="en-US"/>
            </a:p>
          </p:txBody>
        </p:sp>
        <p:sp>
          <p:nvSpPr>
            <p:cNvPr id="66588" name="Line 27"/>
            <p:cNvSpPr>
              <a:spLocks noChangeShapeType="1"/>
            </p:cNvSpPr>
            <p:nvPr/>
          </p:nvSpPr>
          <p:spPr bwMode="auto">
            <a:xfrm>
              <a:off x="4608" y="1973"/>
              <a:ext cx="110" cy="184"/>
            </a:xfrm>
            <a:prstGeom prst="line">
              <a:avLst/>
            </a:prstGeom>
            <a:noFill/>
            <a:ln w="19050">
              <a:solidFill>
                <a:schemeClr val="tx1"/>
              </a:solidFill>
              <a:round/>
            </a:ln>
          </p:spPr>
          <p:txBody>
            <a:bodyPr wrap="none"/>
            <a:lstStyle/>
            <a:p>
              <a:endParaRPr lang="zh-CN" altLang="en-US"/>
            </a:p>
          </p:txBody>
        </p:sp>
        <p:sp>
          <p:nvSpPr>
            <p:cNvPr id="66589" name="Line 28"/>
            <p:cNvSpPr>
              <a:spLocks noChangeShapeType="1"/>
            </p:cNvSpPr>
            <p:nvPr/>
          </p:nvSpPr>
          <p:spPr bwMode="auto">
            <a:xfrm flipH="1">
              <a:off x="4575" y="1576"/>
              <a:ext cx="99" cy="179"/>
            </a:xfrm>
            <a:prstGeom prst="line">
              <a:avLst/>
            </a:prstGeom>
            <a:noFill/>
            <a:ln w="19050">
              <a:solidFill>
                <a:schemeClr val="tx1"/>
              </a:solidFill>
              <a:round/>
            </a:ln>
          </p:spPr>
          <p:txBody>
            <a:bodyPr wrap="none"/>
            <a:lstStyle/>
            <a:p>
              <a:endParaRPr lang="zh-CN" altLang="en-US"/>
            </a:p>
          </p:txBody>
        </p:sp>
        <p:sp>
          <p:nvSpPr>
            <p:cNvPr id="66590" name="Line 29"/>
            <p:cNvSpPr>
              <a:spLocks noChangeShapeType="1"/>
            </p:cNvSpPr>
            <p:nvPr/>
          </p:nvSpPr>
          <p:spPr bwMode="auto">
            <a:xfrm>
              <a:off x="4782" y="1576"/>
              <a:ext cx="139" cy="170"/>
            </a:xfrm>
            <a:prstGeom prst="line">
              <a:avLst/>
            </a:prstGeom>
            <a:noFill/>
            <a:ln w="19050">
              <a:solidFill>
                <a:schemeClr val="tx1"/>
              </a:solidFill>
              <a:round/>
            </a:ln>
          </p:spPr>
          <p:txBody>
            <a:bodyPr wrap="none"/>
            <a:lstStyle/>
            <a:p>
              <a:endParaRPr lang="zh-CN" altLang="en-US"/>
            </a:p>
          </p:txBody>
        </p:sp>
        <p:graphicFrame>
          <p:nvGraphicFramePr>
            <p:cNvPr id="66591" name="Object 30"/>
            <p:cNvGraphicFramePr>
              <a:graphicFrameLocks noChangeAspect="1"/>
            </p:cNvGraphicFramePr>
            <p:nvPr/>
          </p:nvGraphicFramePr>
          <p:xfrm>
            <a:off x="3989" y="1361"/>
            <a:ext cx="134" cy="172"/>
          </p:xfrm>
          <a:graphic>
            <a:graphicData uri="http://schemas.openxmlformats.org/presentationml/2006/ole">
              <mc:AlternateContent xmlns:mc="http://schemas.openxmlformats.org/markup-compatibility/2006">
                <mc:Choice xmlns:v="urn:schemas-microsoft-com:vml" Requires="v">
                  <p:oleObj spid="_x0000_s79522" name="数式" r:id="rId6" imgW="177800" imgH="228600" progId="Equation.3">
                    <p:embed/>
                  </p:oleObj>
                </mc:Choice>
                <mc:Fallback>
                  <p:oleObj name="数式" r:id="rId6" imgW="177800" imgH="228600" progId="Equation.3">
                    <p:embed/>
                    <p:pic>
                      <p:nvPicPr>
                        <p:cNvPr id="0"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 y="1361"/>
                          <a:ext cx="134" cy="172"/>
                        </a:xfrm>
                        <a:prstGeom prst="rect">
                          <a:avLst/>
                        </a:prstGeom>
                        <a:solidFill>
                          <a:srgbClr val="FFCC00"/>
                        </a:solidFill>
                      </p:spPr>
                    </p:pic>
                  </p:oleObj>
                </mc:Fallback>
              </mc:AlternateContent>
            </a:graphicData>
          </a:graphic>
        </p:graphicFrame>
        <p:graphicFrame>
          <p:nvGraphicFramePr>
            <p:cNvPr id="66592" name="Object 31"/>
            <p:cNvGraphicFramePr>
              <a:graphicFrameLocks noChangeAspect="1"/>
            </p:cNvGraphicFramePr>
            <p:nvPr/>
          </p:nvGraphicFramePr>
          <p:xfrm>
            <a:off x="4262" y="1365"/>
            <a:ext cx="124" cy="163"/>
          </p:xfrm>
          <a:graphic>
            <a:graphicData uri="http://schemas.openxmlformats.org/presentationml/2006/ole">
              <mc:AlternateContent xmlns:mc="http://schemas.openxmlformats.org/markup-compatibility/2006">
                <mc:Choice xmlns:v="urn:schemas-microsoft-com:vml" Requires="v">
                  <p:oleObj spid="_x0000_s79523" name="数式" r:id="rId8" imgW="165100" imgH="215900" progId="Equation.3">
                    <p:embed/>
                  </p:oleObj>
                </mc:Choice>
                <mc:Fallback>
                  <p:oleObj name="数式" r:id="rId8" imgW="165100" imgH="215900" progId="Equation.3">
                    <p:embed/>
                    <p:pic>
                      <p:nvPicPr>
                        <p:cNvPr id="0" name="Picture 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2" y="1365"/>
                          <a:ext cx="124" cy="163"/>
                        </a:xfrm>
                        <a:prstGeom prst="rect">
                          <a:avLst/>
                        </a:prstGeom>
                        <a:solidFill>
                          <a:srgbClr val="FFCC00"/>
                        </a:solidFill>
                      </p:spPr>
                    </p:pic>
                  </p:oleObj>
                </mc:Fallback>
              </mc:AlternateContent>
            </a:graphicData>
          </a:graphic>
        </p:graphicFrame>
        <p:graphicFrame>
          <p:nvGraphicFramePr>
            <p:cNvPr id="66593" name="Object 32"/>
            <p:cNvGraphicFramePr>
              <a:graphicFrameLocks noChangeAspect="1"/>
            </p:cNvGraphicFramePr>
            <p:nvPr/>
          </p:nvGraphicFramePr>
          <p:xfrm>
            <a:off x="4352" y="2169"/>
            <a:ext cx="134" cy="162"/>
          </p:xfrm>
          <a:graphic>
            <a:graphicData uri="http://schemas.openxmlformats.org/presentationml/2006/ole">
              <mc:AlternateContent xmlns:mc="http://schemas.openxmlformats.org/markup-compatibility/2006">
                <mc:Choice xmlns:v="urn:schemas-microsoft-com:vml" Requires="v">
                  <p:oleObj spid="_x0000_s79524" name="数式" r:id="rId10" imgW="177800" imgH="215900" progId="Equation.3">
                    <p:embed/>
                  </p:oleObj>
                </mc:Choice>
                <mc:Fallback>
                  <p:oleObj name="数式" r:id="rId10" imgW="177800" imgH="215900" progId="Equation.3">
                    <p:embed/>
                    <p:pic>
                      <p:nvPicPr>
                        <p:cNvPr id="0" name="Picture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2" y="2169"/>
                          <a:ext cx="134" cy="162"/>
                        </a:xfrm>
                        <a:prstGeom prst="rect">
                          <a:avLst/>
                        </a:prstGeom>
                        <a:solidFill>
                          <a:srgbClr val="FFCC00"/>
                        </a:solidFill>
                      </p:spPr>
                    </p:pic>
                  </p:oleObj>
                </mc:Fallback>
              </mc:AlternateContent>
            </a:graphicData>
          </a:graphic>
        </p:graphicFrame>
        <p:graphicFrame>
          <p:nvGraphicFramePr>
            <p:cNvPr id="66594" name="Object 33"/>
            <p:cNvGraphicFramePr>
              <a:graphicFrameLocks noChangeAspect="1"/>
            </p:cNvGraphicFramePr>
            <p:nvPr/>
          </p:nvGraphicFramePr>
          <p:xfrm>
            <a:off x="4657" y="2161"/>
            <a:ext cx="134" cy="172"/>
          </p:xfrm>
          <a:graphic>
            <a:graphicData uri="http://schemas.openxmlformats.org/presentationml/2006/ole">
              <mc:AlternateContent xmlns:mc="http://schemas.openxmlformats.org/markup-compatibility/2006">
                <mc:Choice xmlns:v="urn:schemas-microsoft-com:vml" Requires="v">
                  <p:oleObj spid="_x0000_s79525" name="数式" r:id="rId12" imgW="177800" imgH="228600" progId="Equation.3">
                    <p:embed/>
                  </p:oleObj>
                </mc:Choice>
                <mc:Fallback>
                  <p:oleObj name="数式" r:id="rId12" imgW="177800" imgH="228600" progId="Equation.3">
                    <p:embed/>
                    <p:pic>
                      <p:nvPicPr>
                        <p:cNvPr id="0" name="Picture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57" y="2161"/>
                          <a:ext cx="134" cy="172"/>
                        </a:xfrm>
                        <a:prstGeom prst="rect">
                          <a:avLst/>
                        </a:prstGeom>
                        <a:solidFill>
                          <a:srgbClr val="FFCC00"/>
                        </a:solidFill>
                      </p:spPr>
                    </p:pic>
                  </p:oleObj>
                </mc:Fallback>
              </mc:AlternateContent>
            </a:graphicData>
          </a:graphic>
        </p:graphicFrame>
        <p:graphicFrame>
          <p:nvGraphicFramePr>
            <p:cNvPr id="66595" name="Object 34"/>
            <p:cNvGraphicFramePr>
              <a:graphicFrameLocks noChangeAspect="1"/>
            </p:cNvGraphicFramePr>
            <p:nvPr/>
          </p:nvGraphicFramePr>
          <p:xfrm>
            <a:off x="4850" y="1757"/>
            <a:ext cx="134" cy="163"/>
          </p:xfrm>
          <a:graphic>
            <a:graphicData uri="http://schemas.openxmlformats.org/presentationml/2006/ole">
              <mc:AlternateContent xmlns:mc="http://schemas.openxmlformats.org/markup-compatibility/2006">
                <mc:Choice xmlns:v="urn:schemas-microsoft-com:vml" Requires="v">
                  <p:oleObj spid="_x0000_s79526" name="数式" r:id="rId14" imgW="177800" imgH="215900" progId="Equation.3">
                    <p:embed/>
                  </p:oleObj>
                </mc:Choice>
                <mc:Fallback>
                  <p:oleObj name="数式" r:id="rId14" imgW="177800" imgH="215900" progId="Equation.3">
                    <p:embed/>
                    <p:pic>
                      <p:nvPicPr>
                        <p:cNvPr id="0" name="Picture 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0" y="1757"/>
                          <a:ext cx="134" cy="163"/>
                        </a:xfrm>
                        <a:prstGeom prst="rect">
                          <a:avLst/>
                        </a:prstGeom>
                        <a:solidFill>
                          <a:srgbClr val="FFCC00"/>
                        </a:solidFill>
                      </p:spPr>
                    </p:pic>
                  </p:oleObj>
                </mc:Fallback>
              </mc:AlternateContent>
            </a:graphicData>
          </a:graphic>
        </p:graphicFrame>
        <p:graphicFrame>
          <p:nvGraphicFramePr>
            <p:cNvPr id="66596" name="Object 35"/>
            <p:cNvGraphicFramePr>
              <a:graphicFrameLocks noChangeAspect="1"/>
            </p:cNvGraphicFramePr>
            <p:nvPr/>
          </p:nvGraphicFramePr>
          <p:xfrm>
            <a:off x="5294" y="1363"/>
            <a:ext cx="134" cy="172"/>
          </p:xfrm>
          <a:graphic>
            <a:graphicData uri="http://schemas.openxmlformats.org/presentationml/2006/ole">
              <mc:AlternateContent xmlns:mc="http://schemas.openxmlformats.org/markup-compatibility/2006">
                <mc:Choice xmlns:v="urn:schemas-microsoft-com:vml" Requires="v">
                  <p:oleObj spid="_x0000_s79527" name="数式" r:id="rId16" imgW="177800" imgH="228600" progId="Equation.3">
                    <p:embed/>
                  </p:oleObj>
                </mc:Choice>
                <mc:Fallback>
                  <p:oleObj name="数式" r:id="rId16" imgW="177800" imgH="228600" progId="Equation.3">
                    <p:embed/>
                    <p:pic>
                      <p:nvPicPr>
                        <p:cNvPr id="0" name="Picture 5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94" y="1363"/>
                          <a:ext cx="134" cy="172"/>
                        </a:xfrm>
                        <a:prstGeom prst="rect">
                          <a:avLst/>
                        </a:prstGeom>
                        <a:solidFill>
                          <a:srgbClr val="FFCC00"/>
                        </a:solidFill>
                      </p:spPr>
                    </p:pic>
                  </p:oleObj>
                </mc:Fallback>
              </mc:AlternateContent>
            </a:graphicData>
          </a:graphic>
        </p:graphicFrame>
        <p:graphicFrame>
          <p:nvGraphicFramePr>
            <p:cNvPr id="66597" name="Object 36"/>
            <p:cNvGraphicFramePr>
              <a:graphicFrameLocks noChangeAspect="1"/>
            </p:cNvGraphicFramePr>
            <p:nvPr/>
          </p:nvGraphicFramePr>
          <p:xfrm>
            <a:off x="4150" y="961"/>
            <a:ext cx="115" cy="162"/>
          </p:xfrm>
          <a:graphic>
            <a:graphicData uri="http://schemas.openxmlformats.org/presentationml/2006/ole">
              <mc:AlternateContent xmlns:mc="http://schemas.openxmlformats.org/markup-compatibility/2006">
                <mc:Choice xmlns:v="urn:schemas-microsoft-com:vml" Requires="v">
                  <p:oleObj spid="_x0000_s79528" name="数式" r:id="rId18" imgW="152400" imgH="215900" progId="Equation.3">
                    <p:embed/>
                  </p:oleObj>
                </mc:Choice>
                <mc:Fallback>
                  <p:oleObj name="数式" r:id="rId18" imgW="152400" imgH="215900" progId="Equation.3">
                    <p:embed/>
                    <p:pic>
                      <p:nvPicPr>
                        <p:cNvPr id="0" name="Picture 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50" y="961"/>
                          <a:ext cx="115" cy="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98" name="Object 37"/>
            <p:cNvGraphicFramePr>
              <a:graphicFrameLocks noChangeAspect="1"/>
            </p:cNvGraphicFramePr>
            <p:nvPr/>
          </p:nvGraphicFramePr>
          <p:xfrm>
            <a:off x="4558" y="633"/>
            <a:ext cx="125" cy="162"/>
          </p:xfrm>
          <a:graphic>
            <a:graphicData uri="http://schemas.openxmlformats.org/presentationml/2006/ole">
              <mc:AlternateContent xmlns:mc="http://schemas.openxmlformats.org/markup-compatibility/2006">
                <mc:Choice xmlns:v="urn:schemas-microsoft-com:vml" Requires="v">
                  <p:oleObj spid="_x0000_s79529" name="数式" r:id="rId20" imgW="165100" imgH="215900" progId="Equation.3">
                    <p:embed/>
                  </p:oleObj>
                </mc:Choice>
                <mc:Fallback>
                  <p:oleObj name="数式" r:id="rId20" imgW="165100" imgH="215900" progId="Equation.3">
                    <p:embed/>
                    <p:pic>
                      <p:nvPicPr>
                        <p:cNvPr id="0" name="Picture 5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58" y="633"/>
                          <a:ext cx="125" cy="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99" name="Object 38"/>
            <p:cNvGraphicFramePr>
              <a:graphicFrameLocks noChangeAspect="1"/>
            </p:cNvGraphicFramePr>
            <p:nvPr/>
          </p:nvGraphicFramePr>
          <p:xfrm>
            <a:off x="4515" y="1778"/>
            <a:ext cx="125" cy="171"/>
          </p:xfrm>
          <a:graphic>
            <a:graphicData uri="http://schemas.openxmlformats.org/presentationml/2006/ole">
              <mc:AlternateContent xmlns:mc="http://schemas.openxmlformats.org/markup-compatibility/2006">
                <mc:Choice xmlns:v="urn:schemas-microsoft-com:vml" Requires="v">
                  <p:oleObj spid="_x0000_s79530" name="数式" r:id="rId22" imgW="165100" imgH="228600" progId="Equation.3">
                    <p:embed/>
                  </p:oleObj>
                </mc:Choice>
                <mc:Fallback>
                  <p:oleObj name="数式" r:id="rId22" imgW="165100" imgH="228600" progId="Equation.3">
                    <p:embed/>
                    <p:pic>
                      <p:nvPicPr>
                        <p:cNvPr id="0" name="Picture 5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15" y="1778"/>
                          <a:ext cx="125"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600" name="Object 39"/>
            <p:cNvGraphicFramePr>
              <a:graphicFrameLocks noChangeAspect="1"/>
            </p:cNvGraphicFramePr>
            <p:nvPr/>
          </p:nvGraphicFramePr>
          <p:xfrm>
            <a:off x="4668" y="1390"/>
            <a:ext cx="125" cy="162"/>
          </p:xfrm>
          <a:graphic>
            <a:graphicData uri="http://schemas.openxmlformats.org/presentationml/2006/ole">
              <mc:AlternateContent xmlns:mc="http://schemas.openxmlformats.org/markup-compatibility/2006">
                <mc:Choice xmlns:v="urn:schemas-microsoft-com:vml" Requires="v">
                  <p:oleObj spid="_x0000_s79531" name="数式" r:id="rId24" imgW="165100" imgH="215900" progId="Equation.3">
                    <p:embed/>
                  </p:oleObj>
                </mc:Choice>
                <mc:Fallback>
                  <p:oleObj name="数式" r:id="rId24" imgW="165100" imgH="215900" progId="Equation.3">
                    <p:embed/>
                    <p:pic>
                      <p:nvPicPr>
                        <p:cNvPr id="0" name="Picture 5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68" y="1390"/>
                          <a:ext cx="125" cy="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601" name="Object 40"/>
            <p:cNvGraphicFramePr>
              <a:graphicFrameLocks noChangeAspect="1"/>
            </p:cNvGraphicFramePr>
            <p:nvPr/>
          </p:nvGraphicFramePr>
          <p:xfrm>
            <a:off x="4963" y="949"/>
            <a:ext cx="125" cy="171"/>
          </p:xfrm>
          <a:graphic>
            <a:graphicData uri="http://schemas.openxmlformats.org/presentationml/2006/ole">
              <mc:AlternateContent xmlns:mc="http://schemas.openxmlformats.org/markup-compatibility/2006">
                <mc:Choice xmlns:v="urn:schemas-microsoft-com:vml" Requires="v">
                  <p:oleObj spid="_x0000_s79532" name="公式" r:id="rId26" imgW="165100" imgH="228600" progId="Equation.3">
                    <p:embed/>
                  </p:oleObj>
                </mc:Choice>
                <mc:Fallback>
                  <p:oleObj name="公式" r:id="rId26" imgW="165100" imgH="228600" progId="Equation.3">
                    <p:embed/>
                    <p:pic>
                      <p:nvPicPr>
                        <p:cNvPr id="0" name="Picture 5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63" y="949"/>
                          <a:ext cx="125"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 name="文本框 41"/>
          <p:cNvSpPr txBox="1"/>
          <p:nvPr/>
        </p:nvSpPr>
        <p:spPr>
          <a:xfrm>
            <a:off x="682393" y="913374"/>
            <a:ext cx="5295039" cy="400110"/>
          </a:xfrm>
          <a:prstGeom prst="rect">
            <a:avLst/>
          </a:prstGeom>
          <a:noFill/>
        </p:spPr>
        <p:txBody>
          <a:bodyPr wrap="none" rtlCol="0">
            <a:spAutoFit/>
          </a:bodyPr>
          <a:lstStyle/>
          <a:p>
            <a:pPr>
              <a:buNone/>
            </a:pPr>
            <a:r>
              <a:rPr lang="zh-CN" altLang="en-US" sz="2000" smtClean="0"/>
              <a:t>关键字</a:t>
            </a:r>
            <a:r>
              <a:rPr lang="en-US" altLang="zh-CN" sz="2000" smtClean="0"/>
              <a:t>k</a:t>
            </a:r>
            <a:r>
              <a:rPr lang="en-US" altLang="zh-CN" sz="2000" baseline="-25000" smtClean="0"/>
              <a:t>1</a:t>
            </a:r>
            <a:r>
              <a:rPr lang="en-US" altLang="zh-CN" sz="2000" smtClean="0"/>
              <a:t>,,,k</a:t>
            </a:r>
            <a:r>
              <a:rPr lang="en-US" altLang="zh-CN" sz="2000" baseline="-25000" smtClean="0"/>
              <a:t>n</a:t>
            </a:r>
            <a:r>
              <a:rPr lang="zh-CN" altLang="en-US" sz="2000" smtClean="0"/>
              <a:t>和伪关键字</a:t>
            </a:r>
            <a:r>
              <a:rPr lang="en-US" altLang="zh-CN" sz="2000" smtClean="0"/>
              <a:t>d</a:t>
            </a:r>
            <a:r>
              <a:rPr lang="en-US" altLang="zh-CN" sz="2000" baseline="-25000"/>
              <a:t>0</a:t>
            </a:r>
            <a:r>
              <a:rPr lang="en-US" altLang="zh-CN" sz="2000" smtClean="0"/>
              <a:t>,,,d</a:t>
            </a:r>
            <a:r>
              <a:rPr lang="en-US" altLang="zh-CN" sz="2000" baseline="-25000" smtClean="0"/>
              <a:t>n</a:t>
            </a:r>
            <a:r>
              <a:rPr lang="zh-CN" altLang="en-US" sz="2000" smtClean="0"/>
              <a:t>分别有概率</a:t>
            </a:r>
            <a:r>
              <a:rPr lang="en-US" altLang="zh-CN" sz="2000" smtClean="0"/>
              <a:t>p</a:t>
            </a:r>
            <a:r>
              <a:rPr lang="en-US" altLang="zh-CN" sz="2000" baseline="-25000" smtClean="0"/>
              <a:t>i</a:t>
            </a:r>
            <a:r>
              <a:rPr lang="en-US" altLang="zh-CN" sz="2000" smtClean="0"/>
              <a:t>,q</a:t>
            </a:r>
            <a:r>
              <a:rPr lang="en-US" altLang="zh-CN" sz="2000" baseline="-25000"/>
              <a:t>i</a:t>
            </a:r>
            <a:endParaRPr lang="zh-CN" altLang="en-US" sz="2000"/>
          </a:p>
        </p:txBody>
      </p:sp>
      <p:pic>
        <p:nvPicPr>
          <p:cNvPr id="13" name="图片 12"/>
          <p:cNvPicPr>
            <a:picLocks noChangeAspect="1"/>
          </p:cNvPicPr>
          <p:nvPr/>
        </p:nvPicPr>
        <p:blipFill>
          <a:blip r:embed="rId28"/>
          <a:stretch>
            <a:fillRect/>
          </a:stretch>
        </p:blipFill>
        <p:spPr>
          <a:xfrm>
            <a:off x="682393" y="4730750"/>
            <a:ext cx="7734698" cy="1263715"/>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pPr>
              <a:defRPr/>
            </a:pPr>
            <a:fld id="{2095E8E2-DA96-4FCA-869C-0B7B1CC7368C}" type="slidenum">
              <a:rPr lang="en-US" altLang="zh-CN"/>
              <a:t>95</a:t>
            </a:fld>
            <a:endParaRPr lang="en-US" altLang="zh-CN"/>
          </a:p>
        </p:txBody>
      </p:sp>
      <p:grpSp>
        <p:nvGrpSpPr>
          <p:cNvPr id="67587" name="Group 2"/>
          <p:cNvGrpSpPr/>
          <p:nvPr/>
        </p:nvGrpSpPr>
        <p:grpSpPr bwMode="auto">
          <a:xfrm>
            <a:off x="3563888" y="1081066"/>
            <a:ext cx="5224454" cy="4714882"/>
            <a:chOff x="155" y="1291"/>
            <a:chExt cx="3280" cy="2688"/>
          </a:xfrm>
        </p:grpSpPr>
        <p:graphicFrame>
          <p:nvGraphicFramePr>
            <p:cNvPr id="67621" name="Object 3"/>
            <p:cNvGraphicFramePr>
              <a:graphicFrameLocks noChangeAspect="1"/>
            </p:cNvGraphicFramePr>
            <p:nvPr/>
          </p:nvGraphicFramePr>
          <p:xfrm>
            <a:off x="185" y="1414"/>
            <a:ext cx="3234" cy="2441"/>
          </p:xfrm>
          <a:graphic>
            <a:graphicData uri="http://schemas.openxmlformats.org/presentationml/2006/ole">
              <mc:AlternateContent xmlns:mc="http://schemas.openxmlformats.org/markup-compatibility/2006">
                <mc:Choice xmlns:v="urn:schemas-microsoft-com:vml" Requires="v">
                  <p:oleObj spid="_x0000_s80340" name="Equation" r:id="rId4" imgW="101803200" imgH="76809600" progId="Equation.DSMT4">
                    <p:embed/>
                  </p:oleObj>
                </mc:Choice>
                <mc:Fallback>
                  <p:oleObj name="Equation" r:id="rId4" imgW="101803200" imgH="76809600" progId="Equation.DSMT4">
                    <p:embed/>
                    <p:pic>
                      <p:nvPicPr>
                        <p:cNvPr id="0" name="Picture 38"/>
                        <p:cNvPicPr>
                          <a:picLocks noChangeAspect="1" noChangeArrowheads="1"/>
                        </p:cNvPicPr>
                        <p:nvPr/>
                      </p:nvPicPr>
                      <p:blipFill>
                        <a:blip r:embed="rId5"/>
                        <a:srcRect/>
                        <a:stretch>
                          <a:fillRect/>
                        </a:stretch>
                      </p:blipFill>
                      <p:spPr bwMode="auto">
                        <a:xfrm>
                          <a:off x="185" y="1414"/>
                          <a:ext cx="3234" cy="2441"/>
                        </a:xfrm>
                        <a:prstGeom prst="rect">
                          <a:avLst/>
                        </a:prstGeom>
                        <a:noFill/>
                      </p:spPr>
                    </p:pic>
                  </p:oleObj>
                </mc:Fallback>
              </mc:AlternateContent>
            </a:graphicData>
          </a:graphic>
        </p:graphicFrame>
        <p:sp>
          <p:nvSpPr>
            <p:cNvPr id="67622" name="Line 4"/>
            <p:cNvSpPr>
              <a:spLocks noChangeShapeType="1"/>
            </p:cNvSpPr>
            <p:nvPr/>
          </p:nvSpPr>
          <p:spPr bwMode="auto">
            <a:xfrm>
              <a:off x="155" y="1291"/>
              <a:ext cx="3248" cy="0"/>
            </a:xfrm>
            <a:prstGeom prst="line">
              <a:avLst/>
            </a:prstGeom>
            <a:noFill/>
            <a:ln w="19050">
              <a:solidFill>
                <a:schemeClr val="tx1"/>
              </a:solidFill>
              <a:round/>
            </a:ln>
          </p:spPr>
          <p:txBody>
            <a:bodyPr wrap="none"/>
            <a:lstStyle/>
            <a:p>
              <a:endParaRPr lang="zh-CN" altLang="en-US"/>
            </a:p>
          </p:txBody>
        </p:sp>
        <p:sp>
          <p:nvSpPr>
            <p:cNvPr id="67623" name="Line 5"/>
            <p:cNvSpPr>
              <a:spLocks noChangeShapeType="1"/>
            </p:cNvSpPr>
            <p:nvPr/>
          </p:nvSpPr>
          <p:spPr bwMode="auto">
            <a:xfrm>
              <a:off x="187" y="3979"/>
              <a:ext cx="3248" cy="0"/>
            </a:xfrm>
            <a:prstGeom prst="line">
              <a:avLst/>
            </a:prstGeom>
            <a:noFill/>
            <a:ln w="19050">
              <a:solidFill>
                <a:schemeClr val="tx1"/>
              </a:solidFill>
              <a:round/>
            </a:ln>
          </p:spPr>
          <p:txBody>
            <a:bodyPr wrap="none"/>
            <a:lstStyle/>
            <a:p>
              <a:endParaRPr lang="zh-CN" altLang="en-US"/>
            </a:p>
          </p:txBody>
        </p:sp>
      </p:grpSp>
      <p:sp>
        <p:nvSpPr>
          <p:cNvPr id="67588" name="Oval 6"/>
          <p:cNvSpPr>
            <a:spLocks noChangeArrowheads="1"/>
          </p:cNvSpPr>
          <p:nvPr/>
        </p:nvSpPr>
        <p:spPr bwMode="auto">
          <a:xfrm>
            <a:off x="1509713" y="2640013"/>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67589" name="Oval 7"/>
          <p:cNvSpPr>
            <a:spLocks noChangeArrowheads="1"/>
          </p:cNvSpPr>
          <p:nvPr/>
        </p:nvSpPr>
        <p:spPr bwMode="auto">
          <a:xfrm>
            <a:off x="868363" y="3154363"/>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67590" name="Oval 8"/>
          <p:cNvSpPr>
            <a:spLocks noChangeArrowheads="1"/>
          </p:cNvSpPr>
          <p:nvPr/>
        </p:nvSpPr>
        <p:spPr bwMode="auto">
          <a:xfrm>
            <a:off x="2163763" y="3141663"/>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67591" name="Oval 9"/>
          <p:cNvSpPr>
            <a:spLocks noChangeArrowheads="1"/>
          </p:cNvSpPr>
          <p:nvPr/>
        </p:nvSpPr>
        <p:spPr bwMode="auto">
          <a:xfrm>
            <a:off x="1685925" y="3825875"/>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67592" name="Oval 10"/>
          <p:cNvSpPr>
            <a:spLocks noChangeArrowheads="1"/>
          </p:cNvSpPr>
          <p:nvPr/>
        </p:nvSpPr>
        <p:spPr bwMode="auto">
          <a:xfrm>
            <a:off x="2679700" y="3822700"/>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67593" name="Rectangle 11"/>
          <p:cNvSpPr>
            <a:spLocks noChangeArrowheads="1"/>
          </p:cNvSpPr>
          <p:nvPr/>
        </p:nvSpPr>
        <p:spPr bwMode="auto">
          <a:xfrm>
            <a:off x="1065213" y="381476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7594" name="Rectangle 12"/>
          <p:cNvSpPr>
            <a:spLocks noChangeArrowheads="1"/>
          </p:cNvSpPr>
          <p:nvPr/>
        </p:nvSpPr>
        <p:spPr bwMode="auto">
          <a:xfrm>
            <a:off x="639763" y="382111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7595" name="Rectangle 13"/>
          <p:cNvSpPr>
            <a:spLocks noChangeArrowheads="1"/>
          </p:cNvSpPr>
          <p:nvPr/>
        </p:nvSpPr>
        <p:spPr bwMode="auto">
          <a:xfrm>
            <a:off x="2481263" y="444341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7596" name="Rectangle 14"/>
          <p:cNvSpPr>
            <a:spLocks noChangeArrowheads="1"/>
          </p:cNvSpPr>
          <p:nvPr/>
        </p:nvSpPr>
        <p:spPr bwMode="auto">
          <a:xfrm>
            <a:off x="1928813" y="445611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7597" name="Rectangle 15"/>
          <p:cNvSpPr>
            <a:spLocks noChangeArrowheads="1"/>
          </p:cNvSpPr>
          <p:nvPr/>
        </p:nvSpPr>
        <p:spPr bwMode="auto">
          <a:xfrm>
            <a:off x="1446213" y="445611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7598" name="Rectangle 16"/>
          <p:cNvSpPr>
            <a:spLocks noChangeArrowheads="1"/>
          </p:cNvSpPr>
          <p:nvPr/>
        </p:nvSpPr>
        <p:spPr bwMode="auto">
          <a:xfrm>
            <a:off x="2970213" y="443706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67599" name="Line 17"/>
          <p:cNvSpPr>
            <a:spLocks noChangeShapeType="1"/>
          </p:cNvSpPr>
          <p:nvPr/>
        </p:nvSpPr>
        <p:spPr bwMode="auto">
          <a:xfrm flipH="1">
            <a:off x="796925" y="3478213"/>
            <a:ext cx="173038" cy="342900"/>
          </a:xfrm>
          <a:prstGeom prst="line">
            <a:avLst/>
          </a:prstGeom>
          <a:noFill/>
          <a:ln w="19050">
            <a:solidFill>
              <a:schemeClr val="tx1"/>
            </a:solidFill>
            <a:round/>
          </a:ln>
        </p:spPr>
        <p:txBody>
          <a:bodyPr wrap="none"/>
          <a:lstStyle/>
          <a:p>
            <a:endParaRPr lang="zh-CN" altLang="en-US"/>
          </a:p>
        </p:txBody>
      </p:sp>
      <p:sp>
        <p:nvSpPr>
          <p:cNvPr id="67600" name="Line 18"/>
          <p:cNvSpPr>
            <a:spLocks noChangeShapeType="1"/>
          </p:cNvSpPr>
          <p:nvPr/>
        </p:nvSpPr>
        <p:spPr bwMode="auto">
          <a:xfrm>
            <a:off x="1101725" y="3490913"/>
            <a:ext cx="130175" cy="330200"/>
          </a:xfrm>
          <a:prstGeom prst="line">
            <a:avLst/>
          </a:prstGeom>
          <a:noFill/>
          <a:ln w="19050">
            <a:solidFill>
              <a:schemeClr val="tx1"/>
            </a:solidFill>
            <a:round/>
          </a:ln>
        </p:spPr>
        <p:txBody>
          <a:bodyPr wrap="none"/>
          <a:lstStyle/>
          <a:p>
            <a:endParaRPr lang="zh-CN" altLang="en-US"/>
          </a:p>
        </p:txBody>
      </p:sp>
      <p:sp>
        <p:nvSpPr>
          <p:cNvPr id="67601" name="Line 19"/>
          <p:cNvSpPr>
            <a:spLocks noChangeShapeType="1"/>
          </p:cNvSpPr>
          <p:nvPr/>
        </p:nvSpPr>
        <p:spPr bwMode="auto">
          <a:xfrm flipH="1">
            <a:off x="1028700" y="2962275"/>
            <a:ext cx="571500" cy="203200"/>
          </a:xfrm>
          <a:prstGeom prst="line">
            <a:avLst/>
          </a:prstGeom>
          <a:noFill/>
          <a:ln w="19050">
            <a:solidFill>
              <a:schemeClr val="tx1"/>
            </a:solidFill>
            <a:round/>
          </a:ln>
        </p:spPr>
        <p:txBody>
          <a:bodyPr wrap="none"/>
          <a:lstStyle/>
          <a:p>
            <a:endParaRPr lang="zh-CN" altLang="en-US"/>
          </a:p>
        </p:txBody>
      </p:sp>
      <p:sp>
        <p:nvSpPr>
          <p:cNvPr id="67602" name="Line 20"/>
          <p:cNvSpPr>
            <a:spLocks noChangeShapeType="1"/>
          </p:cNvSpPr>
          <p:nvPr/>
        </p:nvSpPr>
        <p:spPr bwMode="auto">
          <a:xfrm>
            <a:off x="1757363" y="2982913"/>
            <a:ext cx="588962" cy="165100"/>
          </a:xfrm>
          <a:prstGeom prst="line">
            <a:avLst/>
          </a:prstGeom>
          <a:noFill/>
          <a:ln w="19050">
            <a:solidFill>
              <a:schemeClr val="tx1"/>
            </a:solidFill>
            <a:round/>
          </a:ln>
        </p:spPr>
        <p:txBody>
          <a:bodyPr wrap="none"/>
          <a:lstStyle/>
          <a:p>
            <a:endParaRPr lang="zh-CN" altLang="en-US"/>
          </a:p>
        </p:txBody>
      </p:sp>
      <p:sp>
        <p:nvSpPr>
          <p:cNvPr id="67603" name="Line 21"/>
          <p:cNvSpPr>
            <a:spLocks noChangeShapeType="1"/>
          </p:cNvSpPr>
          <p:nvPr/>
        </p:nvSpPr>
        <p:spPr bwMode="auto">
          <a:xfrm flipH="1">
            <a:off x="1866900" y="3482975"/>
            <a:ext cx="454025" cy="350838"/>
          </a:xfrm>
          <a:prstGeom prst="line">
            <a:avLst/>
          </a:prstGeom>
          <a:noFill/>
          <a:ln w="19050">
            <a:solidFill>
              <a:schemeClr val="tx1"/>
            </a:solidFill>
            <a:round/>
          </a:ln>
        </p:spPr>
        <p:txBody>
          <a:bodyPr wrap="none"/>
          <a:lstStyle/>
          <a:p>
            <a:endParaRPr lang="zh-CN" altLang="en-US"/>
          </a:p>
        </p:txBody>
      </p:sp>
      <p:sp>
        <p:nvSpPr>
          <p:cNvPr id="67604" name="Line 22"/>
          <p:cNvSpPr>
            <a:spLocks noChangeShapeType="1"/>
          </p:cNvSpPr>
          <p:nvPr/>
        </p:nvSpPr>
        <p:spPr bwMode="auto">
          <a:xfrm>
            <a:off x="2387600" y="3482975"/>
            <a:ext cx="471488" cy="338138"/>
          </a:xfrm>
          <a:prstGeom prst="line">
            <a:avLst/>
          </a:prstGeom>
          <a:noFill/>
          <a:ln w="19050">
            <a:solidFill>
              <a:schemeClr val="tx1"/>
            </a:solidFill>
            <a:round/>
          </a:ln>
        </p:spPr>
        <p:txBody>
          <a:bodyPr wrap="none"/>
          <a:lstStyle/>
          <a:p>
            <a:endParaRPr lang="zh-CN" altLang="en-US"/>
          </a:p>
        </p:txBody>
      </p:sp>
      <p:sp>
        <p:nvSpPr>
          <p:cNvPr id="67605" name="Line 23"/>
          <p:cNvSpPr>
            <a:spLocks noChangeShapeType="1"/>
          </p:cNvSpPr>
          <p:nvPr/>
        </p:nvSpPr>
        <p:spPr bwMode="auto">
          <a:xfrm flipH="1">
            <a:off x="1600200" y="4146550"/>
            <a:ext cx="174625" cy="309563"/>
          </a:xfrm>
          <a:prstGeom prst="line">
            <a:avLst/>
          </a:prstGeom>
          <a:noFill/>
          <a:ln w="19050">
            <a:solidFill>
              <a:schemeClr val="tx1"/>
            </a:solidFill>
            <a:round/>
          </a:ln>
        </p:spPr>
        <p:txBody>
          <a:bodyPr wrap="none"/>
          <a:lstStyle/>
          <a:p>
            <a:endParaRPr lang="zh-CN" altLang="en-US"/>
          </a:p>
        </p:txBody>
      </p:sp>
      <p:sp>
        <p:nvSpPr>
          <p:cNvPr id="67606" name="Line 24"/>
          <p:cNvSpPr>
            <a:spLocks noChangeShapeType="1"/>
          </p:cNvSpPr>
          <p:nvPr/>
        </p:nvSpPr>
        <p:spPr bwMode="auto">
          <a:xfrm>
            <a:off x="1917700" y="4168775"/>
            <a:ext cx="174625" cy="292100"/>
          </a:xfrm>
          <a:prstGeom prst="line">
            <a:avLst/>
          </a:prstGeom>
          <a:noFill/>
          <a:ln w="19050">
            <a:solidFill>
              <a:schemeClr val="tx1"/>
            </a:solidFill>
            <a:round/>
          </a:ln>
        </p:spPr>
        <p:txBody>
          <a:bodyPr wrap="none"/>
          <a:lstStyle/>
          <a:p>
            <a:endParaRPr lang="zh-CN" altLang="en-US"/>
          </a:p>
        </p:txBody>
      </p:sp>
      <p:sp>
        <p:nvSpPr>
          <p:cNvPr id="67607" name="Line 25"/>
          <p:cNvSpPr>
            <a:spLocks noChangeShapeType="1"/>
          </p:cNvSpPr>
          <p:nvPr/>
        </p:nvSpPr>
        <p:spPr bwMode="auto">
          <a:xfrm flipH="1">
            <a:off x="2641600" y="4164013"/>
            <a:ext cx="157163" cy="284162"/>
          </a:xfrm>
          <a:prstGeom prst="line">
            <a:avLst/>
          </a:prstGeom>
          <a:noFill/>
          <a:ln w="19050">
            <a:solidFill>
              <a:schemeClr val="tx1"/>
            </a:solidFill>
            <a:round/>
          </a:ln>
        </p:spPr>
        <p:txBody>
          <a:bodyPr wrap="none"/>
          <a:lstStyle/>
          <a:p>
            <a:endParaRPr lang="zh-CN" altLang="en-US"/>
          </a:p>
        </p:txBody>
      </p:sp>
      <p:sp>
        <p:nvSpPr>
          <p:cNvPr id="67608" name="Line 26"/>
          <p:cNvSpPr>
            <a:spLocks noChangeShapeType="1"/>
          </p:cNvSpPr>
          <p:nvPr/>
        </p:nvSpPr>
        <p:spPr bwMode="auto">
          <a:xfrm>
            <a:off x="2921000" y="4168775"/>
            <a:ext cx="220663" cy="269875"/>
          </a:xfrm>
          <a:prstGeom prst="line">
            <a:avLst/>
          </a:prstGeom>
          <a:noFill/>
          <a:ln w="19050">
            <a:solidFill>
              <a:schemeClr val="tx1"/>
            </a:solidFill>
            <a:round/>
          </a:ln>
        </p:spPr>
        <p:txBody>
          <a:bodyPr wrap="none"/>
          <a:lstStyle/>
          <a:p>
            <a:endParaRPr lang="zh-CN" altLang="en-US"/>
          </a:p>
        </p:txBody>
      </p:sp>
      <p:graphicFrame>
        <p:nvGraphicFramePr>
          <p:cNvPr id="67609" name="Object 27"/>
          <p:cNvGraphicFramePr>
            <a:graphicFrameLocks noChangeAspect="1"/>
          </p:cNvGraphicFramePr>
          <p:nvPr/>
        </p:nvGraphicFramePr>
        <p:xfrm>
          <a:off x="696913" y="3827463"/>
          <a:ext cx="212725" cy="273050"/>
        </p:xfrm>
        <a:graphic>
          <a:graphicData uri="http://schemas.openxmlformats.org/presentationml/2006/ole">
            <mc:AlternateContent xmlns:mc="http://schemas.openxmlformats.org/markup-compatibility/2006">
              <mc:Choice xmlns:v="urn:schemas-microsoft-com:vml" Requires="v">
                <p:oleObj spid="_x0000_s80341" name="数式" r:id="rId6" imgW="177800" imgH="228600" progId="Equation.3">
                  <p:embed/>
                </p:oleObj>
              </mc:Choice>
              <mc:Fallback>
                <p:oleObj name="数式" r:id="rId6" imgW="177800" imgH="228600" progId="Equation.3">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913" y="3827463"/>
                        <a:ext cx="212725" cy="273050"/>
                      </a:xfrm>
                      <a:prstGeom prst="rect">
                        <a:avLst/>
                      </a:prstGeom>
                      <a:solidFill>
                        <a:srgbClr val="FFCC00"/>
                      </a:solidFill>
                    </p:spPr>
                  </p:pic>
                </p:oleObj>
              </mc:Fallback>
            </mc:AlternateContent>
          </a:graphicData>
        </a:graphic>
      </p:graphicFrame>
      <p:graphicFrame>
        <p:nvGraphicFramePr>
          <p:cNvPr id="67610" name="Object 28"/>
          <p:cNvGraphicFramePr>
            <a:graphicFrameLocks noChangeAspect="1"/>
          </p:cNvGraphicFramePr>
          <p:nvPr/>
        </p:nvGraphicFramePr>
        <p:xfrm>
          <a:off x="1130300" y="3833813"/>
          <a:ext cx="196850" cy="258762"/>
        </p:xfrm>
        <a:graphic>
          <a:graphicData uri="http://schemas.openxmlformats.org/presentationml/2006/ole">
            <mc:AlternateContent xmlns:mc="http://schemas.openxmlformats.org/markup-compatibility/2006">
              <mc:Choice xmlns:v="urn:schemas-microsoft-com:vml" Requires="v">
                <p:oleObj spid="_x0000_s80342" name="数式" r:id="rId8" imgW="165100" imgH="215900" progId="Equation.3">
                  <p:embed/>
                </p:oleObj>
              </mc:Choice>
              <mc:Fallback>
                <p:oleObj name="数式" r:id="rId8" imgW="165100" imgH="215900" progId="Equation.3">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0300" y="3833813"/>
                        <a:ext cx="196850" cy="258762"/>
                      </a:xfrm>
                      <a:prstGeom prst="rect">
                        <a:avLst/>
                      </a:prstGeom>
                      <a:solidFill>
                        <a:srgbClr val="FFCC00"/>
                      </a:solidFill>
                    </p:spPr>
                  </p:pic>
                </p:oleObj>
              </mc:Fallback>
            </mc:AlternateContent>
          </a:graphicData>
        </a:graphic>
      </p:graphicFrame>
      <p:graphicFrame>
        <p:nvGraphicFramePr>
          <p:cNvPr id="67611" name="Object 29"/>
          <p:cNvGraphicFramePr>
            <a:graphicFrameLocks noChangeAspect="1"/>
          </p:cNvGraphicFramePr>
          <p:nvPr/>
        </p:nvGraphicFramePr>
        <p:xfrm>
          <a:off x="1511300" y="4479925"/>
          <a:ext cx="212725" cy="257175"/>
        </p:xfrm>
        <a:graphic>
          <a:graphicData uri="http://schemas.openxmlformats.org/presentationml/2006/ole">
            <mc:AlternateContent xmlns:mc="http://schemas.openxmlformats.org/markup-compatibility/2006">
              <mc:Choice xmlns:v="urn:schemas-microsoft-com:vml" Requires="v">
                <p:oleObj spid="_x0000_s80343" name="数式" r:id="rId10" imgW="177800" imgH="215900" progId="Equation.3">
                  <p:embed/>
                </p:oleObj>
              </mc:Choice>
              <mc:Fallback>
                <p:oleObj name="数式" r:id="rId10" imgW="177800" imgH="215900" progId="Equation.3">
                  <p:embed/>
                  <p:pic>
                    <p:nvPicPr>
                      <p:cNvPr id="0" name="Picture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1300" y="4479925"/>
                        <a:ext cx="212725" cy="257175"/>
                      </a:xfrm>
                      <a:prstGeom prst="rect">
                        <a:avLst/>
                      </a:prstGeom>
                      <a:solidFill>
                        <a:srgbClr val="FFCC00"/>
                      </a:solidFill>
                    </p:spPr>
                  </p:pic>
                </p:oleObj>
              </mc:Fallback>
            </mc:AlternateContent>
          </a:graphicData>
        </a:graphic>
      </p:graphicFrame>
      <p:graphicFrame>
        <p:nvGraphicFramePr>
          <p:cNvPr id="67612" name="Object 30"/>
          <p:cNvGraphicFramePr>
            <a:graphicFrameLocks noChangeAspect="1"/>
          </p:cNvGraphicFramePr>
          <p:nvPr/>
        </p:nvGraphicFramePr>
        <p:xfrm>
          <a:off x="1995488" y="4467225"/>
          <a:ext cx="212725" cy="273050"/>
        </p:xfrm>
        <a:graphic>
          <a:graphicData uri="http://schemas.openxmlformats.org/presentationml/2006/ole">
            <mc:AlternateContent xmlns:mc="http://schemas.openxmlformats.org/markup-compatibility/2006">
              <mc:Choice xmlns:v="urn:schemas-microsoft-com:vml" Requires="v">
                <p:oleObj spid="_x0000_s80344" name="数式" r:id="rId12" imgW="177800" imgH="228600" progId="Equation.3">
                  <p:embed/>
                </p:oleObj>
              </mc:Choice>
              <mc:Fallback>
                <p:oleObj name="数式" r:id="rId12" imgW="177800" imgH="228600" progId="Equation.3">
                  <p:embed/>
                  <p:pic>
                    <p:nvPicPr>
                      <p:cNvPr id="0"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5488" y="4467225"/>
                        <a:ext cx="212725" cy="273050"/>
                      </a:xfrm>
                      <a:prstGeom prst="rect">
                        <a:avLst/>
                      </a:prstGeom>
                      <a:solidFill>
                        <a:srgbClr val="FFCC00"/>
                      </a:solidFill>
                    </p:spPr>
                  </p:pic>
                </p:oleObj>
              </mc:Fallback>
            </mc:AlternateContent>
          </a:graphicData>
        </a:graphic>
      </p:graphicFrame>
      <p:graphicFrame>
        <p:nvGraphicFramePr>
          <p:cNvPr id="67613" name="Object 31"/>
          <p:cNvGraphicFramePr>
            <a:graphicFrameLocks noChangeAspect="1"/>
          </p:cNvGraphicFramePr>
          <p:nvPr/>
        </p:nvGraphicFramePr>
        <p:xfrm>
          <a:off x="2549525" y="4464050"/>
          <a:ext cx="212725" cy="258763"/>
        </p:xfrm>
        <a:graphic>
          <a:graphicData uri="http://schemas.openxmlformats.org/presentationml/2006/ole">
            <mc:AlternateContent xmlns:mc="http://schemas.openxmlformats.org/markup-compatibility/2006">
              <mc:Choice xmlns:v="urn:schemas-microsoft-com:vml" Requires="v">
                <p:oleObj spid="_x0000_s80345" name="数式" r:id="rId14" imgW="177800" imgH="215900" progId="Equation.3">
                  <p:embed/>
                </p:oleObj>
              </mc:Choice>
              <mc:Fallback>
                <p:oleObj name="数式" r:id="rId14" imgW="177800" imgH="215900" progId="Equation.3">
                  <p:embed/>
                  <p:pic>
                    <p:nvPicPr>
                      <p:cNvPr id="0" name="Picture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9525" y="4464050"/>
                        <a:ext cx="212725" cy="258763"/>
                      </a:xfrm>
                      <a:prstGeom prst="rect">
                        <a:avLst/>
                      </a:prstGeom>
                      <a:solidFill>
                        <a:srgbClr val="FFCC00"/>
                      </a:solidFill>
                    </p:spPr>
                  </p:pic>
                </p:oleObj>
              </mc:Fallback>
            </mc:AlternateContent>
          </a:graphicData>
        </a:graphic>
      </p:graphicFrame>
      <p:graphicFrame>
        <p:nvGraphicFramePr>
          <p:cNvPr id="67614" name="Object 32"/>
          <p:cNvGraphicFramePr>
            <a:graphicFrameLocks noChangeAspect="1"/>
          </p:cNvGraphicFramePr>
          <p:nvPr/>
        </p:nvGraphicFramePr>
        <p:xfrm>
          <a:off x="3035300" y="4445000"/>
          <a:ext cx="212725" cy="273050"/>
        </p:xfrm>
        <a:graphic>
          <a:graphicData uri="http://schemas.openxmlformats.org/presentationml/2006/ole">
            <mc:AlternateContent xmlns:mc="http://schemas.openxmlformats.org/markup-compatibility/2006">
              <mc:Choice xmlns:v="urn:schemas-microsoft-com:vml" Requires="v">
                <p:oleObj spid="_x0000_s80346" name="数式" r:id="rId16" imgW="177800" imgH="228600" progId="Equation.3">
                  <p:embed/>
                </p:oleObj>
              </mc:Choice>
              <mc:Fallback>
                <p:oleObj name="数式" r:id="rId16" imgW="177800" imgH="228600" progId="Equation.3">
                  <p:embed/>
                  <p:pic>
                    <p:nvPicPr>
                      <p:cNvPr id="0" name="Picture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5300" y="4445000"/>
                        <a:ext cx="212725" cy="273050"/>
                      </a:xfrm>
                      <a:prstGeom prst="rect">
                        <a:avLst/>
                      </a:prstGeom>
                      <a:solidFill>
                        <a:srgbClr val="FFCC00"/>
                      </a:solidFill>
                    </p:spPr>
                  </p:pic>
                </p:oleObj>
              </mc:Fallback>
            </mc:AlternateContent>
          </a:graphicData>
        </a:graphic>
      </p:graphicFrame>
      <p:graphicFrame>
        <p:nvGraphicFramePr>
          <p:cNvPr id="67615" name="Object 33"/>
          <p:cNvGraphicFramePr>
            <a:graphicFrameLocks noChangeAspect="1"/>
          </p:cNvGraphicFramePr>
          <p:nvPr/>
        </p:nvGraphicFramePr>
        <p:xfrm>
          <a:off x="952500" y="3192463"/>
          <a:ext cx="182563" cy="257175"/>
        </p:xfrm>
        <a:graphic>
          <a:graphicData uri="http://schemas.openxmlformats.org/presentationml/2006/ole">
            <mc:AlternateContent xmlns:mc="http://schemas.openxmlformats.org/markup-compatibility/2006">
              <mc:Choice xmlns:v="urn:schemas-microsoft-com:vml" Requires="v">
                <p:oleObj spid="_x0000_s80347" name="数式" r:id="rId18" imgW="152400" imgH="215900" progId="Equation.3">
                  <p:embed/>
                </p:oleObj>
              </mc:Choice>
              <mc:Fallback>
                <p:oleObj name="数式" r:id="rId18" imgW="152400" imgH="215900" progId="Equation.3">
                  <p:embed/>
                  <p:pic>
                    <p:nvPicPr>
                      <p:cNvPr id="0" name="Picture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52500" y="3192463"/>
                        <a:ext cx="182563"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16" name="Object 34"/>
          <p:cNvGraphicFramePr>
            <a:graphicFrameLocks noChangeAspect="1"/>
          </p:cNvGraphicFramePr>
          <p:nvPr/>
        </p:nvGraphicFramePr>
        <p:xfrm>
          <a:off x="1600200" y="2671763"/>
          <a:ext cx="198438" cy="257175"/>
        </p:xfrm>
        <a:graphic>
          <a:graphicData uri="http://schemas.openxmlformats.org/presentationml/2006/ole">
            <mc:AlternateContent xmlns:mc="http://schemas.openxmlformats.org/markup-compatibility/2006">
              <mc:Choice xmlns:v="urn:schemas-microsoft-com:vml" Requires="v">
                <p:oleObj spid="_x0000_s80348" name="数式" r:id="rId20" imgW="165100" imgH="215900" progId="Equation.3">
                  <p:embed/>
                </p:oleObj>
              </mc:Choice>
              <mc:Fallback>
                <p:oleObj name="数式" r:id="rId20" imgW="165100" imgH="215900" progId="Equation.3">
                  <p:embed/>
                  <p:pic>
                    <p:nvPicPr>
                      <p:cNvPr id="0" name="Picture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00200" y="2671763"/>
                        <a:ext cx="198438"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17" name="Object 35"/>
          <p:cNvGraphicFramePr>
            <a:graphicFrameLocks noChangeAspect="1"/>
          </p:cNvGraphicFramePr>
          <p:nvPr/>
        </p:nvGraphicFramePr>
        <p:xfrm>
          <a:off x="1770063" y="3859213"/>
          <a:ext cx="198437" cy="271462"/>
        </p:xfrm>
        <a:graphic>
          <a:graphicData uri="http://schemas.openxmlformats.org/presentationml/2006/ole">
            <mc:AlternateContent xmlns:mc="http://schemas.openxmlformats.org/markup-compatibility/2006">
              <mc:Choice xmlns:v="urn:schemas-microsoft-com:vml" Requires="v">
                <p:oleObj spid="_x0000_s80349" name="数式" r:id="rId22" imgW="165100" imgH="228600" progId="Equation.3">
                  <p:embed/>
                </p:oleObj>
              </mc:Choice>
              <mc:Fallback>
                <p:oleObj name="数式" r:id="rId22" imgW="165100" imgH="228600" progId="Equation.3">
                  <p:embed/>
                  <p:pic>
                    <p:nvPicPr>
                      <p:cNvPr id="0" name="Picture 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70063" y="3859213"/>
                        <a:ext cx="19843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18" name="Object 36"/>
          <p:cNvGraphicFramePr>
            <a:graphicFrameLocks noChangeAspect="1"/>
          </p:cNvGraphicFramePr>
          <p:nvPr/>
        </p:nvGraphicFramePr>
        <p:xfrm>
          <a:off x="2247900" y="3187700"/>
          <a:ext cx="198438" cy="257175"/>
        </p:xfrm>
        <a:graphic>
          <a:graphicData uri="http://schemas.openxmlformats.org/presentationml/2006/ole">
            <mc:AlternateContent xmlns:mc="http://schemas.openxmlformats.org/markup-compatibility/2006">
              <mc:Choice xmlns:v="urn:schemas-microsoft-com:vml" Requires="v">
                <p:oleObj spid="_x0000_s80350" name="数式" r:id="rId24" imgW="165100" imgH="215900" progId="Equation.3">
                  <p:embed/>
                </p:oleObj>
              </mc:Choice>
              <mc:Fallback>
                <p:oleObj name="数式" r:id="rId24" imgW="165100" imgH="215900" progId="Equation.3">
                  <p:embed/>
                  <p:pic>
                    <p:nvPicPr>
                      <p:cNvPr id="0" name="Picture 4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47900" y="3187700"/>
                        <a:ext cx="198438"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19" name="Object 37"/>
          <p:cNvGraphicFramePr>
            <a:graphicFrameLocks noChangeAspect="1"/>
          </p:cNvGraphicFramePr>
          <p:nvPr/>
        </p:nvGraphicFramePr>
        <p:xfrm>
          <a:off x="2763838" y="3859213"/>
          <a:ext cx="198437" cy="271462"/>
        </p:xfrm>
        <a:graphic>
          <a:graphicData uri="http://schemas.openxmlformats.org/presentationml/2006/ole">
            <mc:AlternateContent xmlns:mc="http://schemas.openxmlformats.org/markup-compatibility/2006">
              <mc:Choice xmlns:v="urn:schemas-microsoft-com:vml" Requires="v">
                <p:oleObj spid="_x0000_s80351" name="数式" r:id="rId26" imgW="165100" imgH="228600" progId="Equation.3">
                  <p:embed/>
                </p:oleObj>
              </mc:Choice>
              <mc:Fallback>
                <p:oleObj name="数式" r:id="rId26" imgW="165100" imgH="228600" progId="Equation.3">
                  <p:embed/>
                  <p:pic>
                    <p:nvPicPr>
                      <p:cNvPr id="0" name="Picture 4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63838" y="3859213"/>
                        <a:ext cx="19843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66" name="Rectangle 38"/>
          <p:cNvSpPr>
            <a:spLocks noChangeArrowheads="1"/>
          </p:cNvSpPr>
          <p:nvPr/>
        </p:nvSpPr>
        <p:spPr bwMode="auto">
          <a:xfrm>
            <a:off x="428596" y="285728"/>
            <a:ext cx="7345362" cy="795338"/>
          </a:xfrm>
          <a:prstGeom prst="rect">
            <a:avLst/>
          </a:prstGeom>
          <a:noFill/>
          <a:ln w="9525">
            <a:noFill/>
            <a:miter lim="800000"/>
          </a:ln>
          <a:effectLst/>
        </p:spPr>
        <p:txBody>
          <a:bodyPr anchor="b"/>
          <a:lstStyle/>
          <a:p>
            <a:pPr>
              <a:spcBef>
                <a:spcPct val="0"/>
              </a:spcBef>
              <a:buClrTx/>
              <a:buSzTx/>
              <a:buFontTx/>
              <a:buNone/>
              <a:defRPr/>
            </a:pPr>
            <a:r>
              <a:rPr lang="en-US" altLang="zh-CN" sz="3800" dirty="0" err="1">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rPr>
              <a:t>二叉查找树的期望耗费示例</a:t>
            </a:r>
            <a:endParaRPr lang="ja-JP" altLang="en-US" sz="3800" dirty="0">
              <a:solidFill>
                <a:schemeClr val="tx2"/>
              </a:solidFill>
              <a:effectLst>
                <a:outerShdw blurRad="38100" dist="38100" dir="2700000" algn="tl">
                  <a:srgbClr val="C0C0C0"/>
                </a:outerShdw>
              </a:effectLst>
              <a:latin typeface="Garamond" panose="02020404030301010803" pitchFamily="18"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96</a:t>
            </a:fld>
            <a:endParaRPr lang="en-US" altLang="zh-CN"/>
          </a:p>
        </p:txBody>
      </p:sp>
      <p:sp>
        <p:nvSpPr>
          <p:cNvPr id="4" name="文本框 3"/>
          <p:cNvSpPr txBox="1"/>
          <p:nvPr/>
        </p:nvSpPr>
        <p:spPr>
          <a:xfrm>
            <a:off x="323528" y="1196752"/>
            <a:ext cx="8136904" cy="1446550"/>
          </a:xfrm>
          <a:prstGeom prst="rect">
            <a:avLst/>
          </a:prstGeom>
          <a:noFill/>
        </p:spPr>
        <p:txBody>
          <a:bodyPr wrap="square" rtlCol="0">
            <a:spAutoFit/>
          </a:bodyPr>
          <a:lstStyle/>
          <a:p>
            <a:r>
              <a:rPr lang="zh-CN" altLang="en-US" sz="2000"/>
              <a:t>最优子结构：</a:t>
            </a:r>
          </a:p>
          <a:p>
            <a:r>
              <a:rPr lang="zh-CN" altLang="en-US" sz="2000"/>
              <a:t>如果一棵最优二叉查找树</a:t>
            </a:r>
            <a:r>
              <a:rPr lang="en-US" altLang="zh-CN" sz="2000"/>
              <a:t>T</a:t>
            </a:r>
            <a:r>
              <a:rPr lang="zh-CN" altLang="en-US" sz="2000"/>
              <a:t>有一棵包含关键字</a:t>
            </a:r>
            <a:r>
              <a:rPr lang="en-US" altLang="zh-CN" sz="2000"/>
              <a:t>ki,..,kj</a:t>
            </a:r>
            <a:r>
              <a:rPr lang="zh-CN" altLang="en-US" sz="2000"/>
              <a:t>的子树</a:t>
            </a:r>
            <a:r>
              <a:rPr lang="en-US" altLang="zh-CN" sz="2000"/>
              <a:t>T'</a:t>
            </a:r>
            <a:r>
              <a:rPr lang="zh-CN" altLang="en-US" sz="2000"/>
              <a:t>，那么这可子树</a:t>
            </a:r>
            <a:r>
              <a:rPr lang="en-US" altLang="zh-CN" sz="2000"/>
              <a:t>T'</a:t>
            </a:r>
            <a:r>
              <a:rPr lang="zh-CN" altLang="en-US" sz="2000"/>
              <a:t>对于关键字</a:t>
            </a:r>
            <a:r>
              <a:rPr lang="en-US" altLang="zh-CN" sz="2000"/>
              <a:t>Ki,...,kj</a:t>
            </a:r>
            <a:r>
              <a:rPr lang="zh-CN" altLang="en-US" sz="2000"/>
              <a:t>和虚拟键</a:t>
            </a:r>
            <a:r>
              <a:rPr lang="en-US" altLang="zh-CN" sz="2000"/>
              <a:t>di-1,...dj</a:t>
            </a:r>
            <a:r>
              <a:rPr lang="zh-CN" altLang="en-US" sz="2000"/>
              <a:t>的子问题也必定是最优的</a:t>
            </a:r>
          </a:p>
          <a:p>
            <a:endParaRPr lang="zh-CN" altLang="en-US" sz="2000"/>
          </a:p>
        </p:txBody>
      </p:sp>
      <p:sp>
        <p:nvSpPr>
          <p:cNvPr id="5" name="矩形 4"/>
          <p:cNvSpPr/>
          <p:nvPr/>
        </p:nvSpPr>
        <p:spPr>
          <a:xfrm>
            <a:off x="312844" y="2780928"/>
            <a:ext cx="8219595" cy="1692771"/>
          </a:xfrm>
          <a:prstGeom prst="rect">
            <a:avLst/>
          </a:prstGeom>
        </p:spPr>
        <p:txBody>
          <a:bodyPr wrap="square">
            <a:spAutoFit/>
          </a:bodyPr>
          <a:lstStyle/>
          <a:p>
            <a:r>
              <a:rPr lang="zh-CN" altLang="en-US" sz="2000"/>
              <a:t>根据最优子结构，寻找最优解</a:t>
            </a:r>
            <a:r>
              <a:rPr lang="zh-CN" altLang="en-US" sz="2000" smtClean="0"/>
              <a:t>：</a:t>
            </a:r>
            <a:endParaRPr lang="en-US" altLang="zh-CN" sz="2000" smtClean="0"/>
          </a:p>
          <a:p>
            <a:r>
              <a:rPr lang="zh-CN" altLang="en-US" sz="2000" smtClean="0"/>
              <a:t>给定</a:t>
            </a:r>
            <a:r>
              <a:rPr lang="zh-CN" altLang="en-US" sz="2000"/>
              <a:t>关键字ki,...,kj，假设kr(i&lt;=r&lt;=j)是包含这些键的一棵最优子树的根。其左子树包含关键字ki,...,kr-1</a:t>
            </a:r>
            <a:r>
              <a:rPr lang="zh-CN" altLang="en-US" sz="2000" smtClean="0"/>
              <a:t>和伪关键字di</a:t>
            </a:r>
            <a:r>
              <a:rPr lang="zh-CN" altLang="en-US" sz="2000"/>
              <a:t>-1,...,dr-1，右子树包含关键字kr+1,...,kj</a:t>
            </a:r>
            <a:r>
              <a:rPr lang="zh-CN" altLang="en-US" sz="2000" smtClean="0"/>
              <a:t>和</a:t>
            </a:r>
            <a:r>
              <a:rPr lang="zh-CN" altLang="en-US" sz="2000"/>
              <a:t>伪关键字</a:t>
            </a:r>
            <a:r>
              <a:rPr lang="zh-CN" altLang="en-US" sz="2000" smtClean="0"/>
              <a:t>dr</a:t>
            </a:r>
            <a:r>
              <a:rPr lang="zh-CN" altLang="en-US" sz="2000"/>
              <a:t>,...dj。我们检查所有的候选根kr</a:t>
            </a:r>
            <a:r>
              <a:rPr lang="zh-CN" altLang="en-US" sz="2000" smtClean="0"/>
              <a:t>,选择期望最小的方案，就</a:t>
            </a:r>
            <a:r>
              <a:rPr lang="zh-CN" altLang="en-US" sz="2000"/>
              <a:t>保证可以找到一棵最优二叉查找树</a:t>
            </a:r>
            <a:r>
              <a:rPr lang="zh-CN" altLang="en-US" sz="2000" smtClean="0"/>
              <a:t>。</a:t>
            </a:r>
            <a:endParaRPr lang="zh-CN" altLang="en-US" sz="200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97</a:t>
            </a:fld>
            <a:endParaRPr lang="en-US" altLang="zh-CN"/>
          </a:p>
        </p:txBody>
      </p:sp>
      <p:sp>
        <p:nvSpPr>
          <p:cNvPr id="3" name="矩形 2"/>
          <p:cNvSpPr/>
          <p:nvPr/>
        </p:nvSpPr>
        <p:spPr>
          <a:xfrm>
            <a:off x="251520" y="908720"/>
            <a:ext cx="8640960" cy="2062103"/>
          </a:xfrm>
          <a:prstGeom prst="rect">
            <a:avLst/>
          </a:prstGeom>
        </p:spPr>
        <p:txBody>
          <a:bodyPr wrap="square">
            <a:spAutoFit/>
          </a:bodyPr>
          <a:lstStyle/>
          <a:p>
            <a:r>
              <a:rPr lang="zh-CN" altLang="en-US" sz="2000"/>
              <a:t>定义e[i,j]为包含关键字ki,...,kj的最优二叉查找树的期望代价，最终要计算的是e[1,n]</a:t>
            </a:r>
            <a:r>
              <a:rPr lang="zh-CN" altLang="en-US" sz="2000" smtClean="0"/>
              <a:t>。</a:t>
            </a:r>
            <a:endParaRPr lang="en-US" altLang="zh-CN" sz="2000" smtClean="0"/>
          </a:p>
          <a:p>
            <a:r>
              <a:rPr lang="zh-CN" altLang="en-US" sz="2000" smtClean="0"/>
              <a:t>当</a:t>
            </a:r>
            <a:r>
              <a:rPr lang="zh-CN" altLang="en-US" sz="2000"/>
              <a:t>j = i - 1时，此时子树中只有虚拟键，期望搜索代价为e[i,i - 1] = qi-1</a:t>
            </a:r>
            <a:r>
              <a:rPr lang="zh-CN" altLang="en-US" sz="2000" smtClean="0"/>
              <a:t>.</a:t>
            </a:r>
            <a:endParaRPr lang="en-US" altLang="zh-CN" sz="2000" smtClean="0"/>
          </a:p>
          <a:p>
            <a:r>
              <a:rPr lang="zh-CN" altLang="en-US" sz="2000" smtClean="0"/>
              <a:t>当</a:t>
            </a:r>
            <a:r>
              <a:rPr lang="zh-CN" altLang="en-US" sz="2000"/>
              <a:t>j &gt;= i时，需要从ki,...,kj中选择一个根kr，然后分别构造其左子树和右子树。下面需要计算以kr为根的树的期望搜索代价。然后选择导致最小期望搜索代价的kr做根</a:t>
            </a:r>
            <a:r>
              <a:rPr lang="zh-CN" altLang="en-US" sz="2000" smtClean="0"/>
              <a:t>。</a:t>
            </a:r>
            <a:endParaRPr lang="zh-CN" altLang="en-US" sz="200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98</a:t>
            </a:fld>
            <a:endParaRPr lang="en-US" altLang="zh-CN"/>
          </a:p>
        </p:txBody>
      </p:sp>
      <p:sp>
        <p:nvSpPr>
          <p:cNvPr id="3" name="文本框 2"/>
          <p:cNvSpPr txBox="1"/>
          <p:nvPr/>
        </p:nvSpPr>
        <p:spPr>
          <a:xfrm>
            <a:off x="395536" y="836712"/>
            <a:ext cx="8648521" cy="553998"/>
          </a:xfrm>
          <a:prstGeom prst="rect">
            <a:avLst/>
          </a:prstGeom>
          <a:noFill/>
        </p:spPr>
        <p:txBody>
          <a:bodyPr wrap="none" rtlCol="0">
            <a:spAutoFit/>
          </a:bodyPr>
          <a:lstStyle/>
          <a:p>
            <a:pPr>
              <a:buNone/>
            </a:pPr>
            <a:r>
              <a:rPr lang="zh-CN" altLang="en-US" smtClean="0"/>
              <a:t>求解递归式：在构造左右子树时，期望怎么变化？</a:t>
            </a:r>
            <a:endParaRPr lang="zh-CN" altLang="en-US"/>
          </a:p>
        </p:txBody>
      </p:sp>
      <p:sp>
        <p:nvSpPr>
          <p:cNvPr id="4" name="矩形 3"/>
          <p:cNvSpPr/>
          <p:nvPr/>
        </p:nvSpPr>
        <p:spPr>
          <a:xfrm>
            <a:off x="251520" y="1508415"/>
            <a:ext cx="7272808" cy="461665"/>
          </a:xfrm>
          <a:prstGeom prst="rect">
            <a:avLst/>
          </a:prstGeom>
        </p:spPr>
        <p:txBody>
          <a:bodyPr wrap="square">
            <a:spAutoFit/>
          </a:bodyPr>
          <a:lstStyle/>
          <a:p>
            <a:r>
              <a:rPr lang="zh-CN" altLang="en-US" sz="2400">
                <a:solidFill>
                  <a:srgbClr val="4D4D4D"/>
                </a:solidFill>
                <a:latin typeface="KaiTi_GB2312"/>
              </a:rPr>
              <a:t>对一棵关键字</a:t>
            </a:r>
            <a:r>
              <a:rPr lang="en-US" altLang="zh-CN" sz="2400">
                <a:solidFill>
                  <a:srgbClr val="4D4D4D"/>
                </a:solidFill>
                <a:latin typeface="KaiTi_GB2312"/>
              </a:rPr>
              <a:t>ki,...,kj</a:t>
            </a:r>
            <a:r>
              <a:rPr lang="zh-CN" altLang="en-US" sz="2400">
                <a:solidFill>
                  <a:srgbClr val="4D4D4D"/>
                </a:solidFill>
                <a:latin typeface="KaiTi_GB2312"/>
              </a:rPr>
              <a:t>的子树，定义其概率总和为：</a:t>
            </a:r>
            <a:endParaRPr lang="zh-CN" altLang="en-US" sz="2400"/>
          </a:p>
        </p:txBody>
      </p:sp>
      <p:pic>
        <p:nvPicPr>
          <p:cNvPr id="5" name="图片 4"/>
          <p:cNvPicPr>
            <a:picLocks noChangeAspect="1"/>
          </p:cNvPicPr>
          <p:nvPr/>
        </p:nvPicPr>
        <p:blipFill>
          <a:blip r:embed="rId3"/>
          <a:stretch>
            <a:fillRect/>
          </a:stretch>
        </p:blipFill>
        <p:spPr>
          <a:xfrm>
            <a:off x="3109161" y="2072155"/>
            <a:ext cx="2819545" cy="628682"/>
          </a:xfrm>
          <a:prstGeom prst="rect">
            <a:avLst/>
          </a:prstGeom>
        </p:spPr>
      </p:pic>
      <p:sp>
        <p:nvSpPr>
          <p:cNvPr id="6" name="矩形 5"/>
          <p:cNvSpPr/>
          <p:nvPr/>
        </p:nvSpPr>
        <p:spPr>
          <a:xfrm>
            <a:off x="262405" y="2870207"/>
            <a:ext cx="6507720" cy="400110"/>
          </a:xfrm>
          <a:prstGeom prst="rect">
            <a:avLst/>
          </a:prstGeom>
        </p:spPr>
        <p:txBody>
          <a:bodyPr wrap="square">
            <a:spAutoFit/>
          </a:bodyPr>
          <a:lstStyle/>
          <a:p>
            <a:r>
              <a:rPr lang="zh-CN" altLang="en-US" sz="2000">
                <a:solidFill>
                  <a:srgbClr val="4D4D4D"/>
                </a:solidFill>
                <a:latin typeface="KaiTi_GB2312"/>
              </a:rPr>
              <a:t>因此，以</a:t>
            </a:r>
            <a:r>
              <a:rPr lang="en-US" altLang="zh-CN" sz="2000">
                <a:solidFill>
                  <a:srgbClr val="4D4D4D"/>
                </a:solidFill>
                <a:latin typeface="KaiTi_GB2312"/>
              </a:rPr>
              <a:t>kr</a:t>
            </a:r>
            <a:r>
              <a:rPr lang="zh-CN" altLang="en-US" sz="2000">
                <a:solidFill>
                  <a:srgbClr val="4D4D4D"/>
                </a:solidFill>
                <a:latin typeface="KaiTi_GB2312"/>
              </a:rPr>
              <a:t>为根的子树的期望搜索代价为：</a:t>
            </a:r>
            <a:endParaRPr lang="zh-CN" altLang="en-US" sz="2000"/>
          </a:p>
        </p:txBody>
      </p:sp>
      <p:pic>
        <p:nvPicPr>
          <p:cNvPr id="7" name="图片 6"/>
          <p:cNvPicPr>
            <a:picLocks noChangeAspect="1"/>
          </p:cNvPicPr>
          <p:nvPr/>
        </p:nvPicPr>
        <p:blipFill>
          <a:blip r:embed="rId4"/>
          <a:stretch>
            <a:fillRect/>
          </a:stretch>
        </p:blipFill>
        <p:spPr>
          <a:xfrm>
            <a:off x="827584" y="3307283"/>
            <a:ext cx="7207620" cy="406421"/>
          </a:xfrm>
          <a:prstGeom prst="rect">
            <a:avLst/>
          </a:prstGeom>
        </p:spPr>
      </p:pic>
      <p:pic>
        <p:nvPicPr>
          <p:cNvPr id="8" name="图片 7"/>
          <p:cNvPicPr>
            <a:picLocks noChangeAspect="1"/>
          </p:cNvPicPr>
          <p:nvPr/>
        </p:nvPicPr>
        <p:blipFill>
          <a:blip r:embed="rId5"/>
          <a:stretch>
            <a:fillRect/>
          </a:stretch>
        </p:blipFill>
        <p:spPr>
          <a:xfrm>
            <a:off x="1835696" y="4132489"/>
            <a:ext cx="4502381" cy="457223"/>
          </a:xfrm>
          <a:prstGeom prst="rect">
            <a:avLst/>
          </a:prstGeom>
        </p:spPr>
      </p:pic>
      <p:pic>
        <p:nvPicPr>
          <p:cNvPr id="9" name="图片 8"/>
          <p:cNvPicPr>
            <a:picLocks noChangeAspect="1"/>
          </p:cNvPicPr>
          <p:nvPr/>
        </p:nvPicPr>
        <p:blipFill>
          <a:blip r:embed="rId6"/>
          <a:stretch>
            <a:fillRect/>
          </a:stretch>
        </p:blipFill>
        <p:spPr>
          <a:xfrm>
            <a:off x="1742558" y="4868660"/>
            <a:ext cx="4845299" cy="431822"/>
          </a:xfrm>
          <a:prstGeom prst="rect">
            <a:avLst/>
          </a:prstGeom>
        </p:spPr>
      </p:pic>
      <p:sp>
        <p:nvSpPr>
          <p:cNvPr id="10" name="矩形 9"/>
          <p:cNvSpPr/>
          <p:nvPr/>
        </p:nvSpPr>
        <p:spPr>
          <a:xfrm>
            <a:off x="251520" y="3784334"/>
            <a:ext cx="6507720" cy="400110"/>
          </a:xfrm>
          <a:prstGeom prst="rect">
            <a:avLst/>
          </a:prstGeom>
        </p:spPr>
        <p:txBody>
          <a:bodyPr wrap="square">
            <a:spAutoFit/>
          </a:bodyPr>
          <a:lstStyle/>
          <a:p>
            <a:r>
              <a:rPr lang="zh-CN" altLang="en-US" sz="2000" smtClean="0">
                <a:solidFill>
                  <a:srgbClr val="4D4D4D"/>
                </a:solidFill>
                <a:latin typeface="KaiTi_GB2312"/>
              </a:rPr>
              <a:t>由于</a:t>
            </a:r>
            <a:endParaRPr lang="zh-CN" altLang="en-US" sz="2000"/>
          </a:p>
        </p:txBody>
      </p:sp>
      <p:sp>
        <p:nvSpPr>
          <p:cNvPr id="11" name="矩形 10"/>
          <p:cNvSpPr/>
          <p:nvPr/>
        </p:nvSpPr>
        <p:spPr>
          <a:xfrm>
            <a:off x="262405" y="4555023"/>
            <a:ext cx="6507720" cy="400110"/>
          </a:xfrm>
          <a:prstGeom prst="rect">
            <a:avLst/>
          </a:prstGeom>
        </p:spPr>
        <p:txBody>
          <a:bodyPr wrap="square">
            <a:spAutoFit/>
          </a:bodyPr>
          <a:lstStyle/>
          <a:p>
            <a:r>
              <a:rPr lang="zh-CN" altLang="en-US" sz="2000">
                <a:solidFill>
                  <a:srgbClr val="4D4D4D"/>
                </a:solidFill>
              </a:rPr>
              <a:t>因此</a:t>
            </a:r>
            <a:endParaRPr lang="zh-CN" altLang="en-US" sz="20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0493474-1D8D-4761-9B06-86ACF302DEB0}" type="slidenum">
              <a:rPr lang="en-US" altLang="zh-CN" smtClean="0"/>
              <a:t>99</a:t>
            </a:fld>
            <a:endParaRPr lang="en-US" altLang="zh-CN"/>
          </a:p>
        </p:txBody>
      </p:sp>
      <p:pic>
        <p:nvPicPr>
          <p:cNvPr id="3" name="图片 2"/>
          <p:cNvPicPr>
            <a:picLocks noChangeAspect="1"/>
          </p:cNvPicPr>
          <p:nvPr/>
        </p:nvPicPr>
        <p:blipFill>
          <a:blip r:embed="rId3"/>
          <a:stretch>
            <a:fillRect/>
          </a:stretch>
        </p:blipFill>
        <p:spPr>
          <a:xfrm>
            <a:off x="640991" y="1772816"/>
            <a:ext cx="6979009" cy="806491"/>
          </a:xfrm>
          <a:prstGeom prst="rect">
            <a:avLst/>
          </a:prstGeom>
        </p:spPr>
      </p:pic>
      <p:sp>
        <p:nvSpPr>
          <p:cNvPr id="4" name="文本框 3"/>
          <p:cNvSpPr txBox="1"/>
          <p:nvPr/>
        </p:nvSpPr>
        <p:spPr>
          <a:xfrm>
            <a:off x="683568" y="980728"/>
            <a:ext cx="3384376" cy="553998"/>
          </a:xfrm>
          <a:prstGeom prst="rect">
            <a:avLst/>
          </a:prstGeom>
          <a:noFill/>
        </p:spPr>
        <p:txBody>
          <a:bodyPr wrap="square" rtlCol="0">
            <a:spAutoFit/>
          </a:bodyPr>
          <a:lstStyle/>
          <a:p>
            <a:r>
              <a:rPr lang="zh-CN" altLang="en-US" smtClean="0"/>
              <a:t>最终递推公式：</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2864</TotalTime>
  <Words>9340</Words>
  <Application>Microsoft Office PowerPoint</Application>
  <PresentationFormat>全屏显示(4:3)</PresentationFormat>
  <Paragraphs>896</Paragraphs>
  <Slides>100</Slides>
  <Notes>61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100</vt:i4>
      </vt:variant>
    </vt:vector>
  </HeadingPairs>
  <TitlesOfParts>
    <vt:vector size="122" baseType="lpstr">
      <vt:lpstr>-apple-system</vt:lpstr>
      <vt:lpstr>Helvetica Neue</vt:lpstr>
      <vt:lpstr>Source Code Pro</vt:lpstr>
      <vt:lpstr>黑体</vt:lpstr>
      <vt:lpstr>KaiTi_GB2312</vt:lpstr>
      <vt:lpstr>KaiTi_GB2312</vt:lpstr>
      <vt:lpstr>宋体</vt:lpstr>
      <vt:lpstr>Arial</vt:lpstr>
      <vt:lpstr>Arial Rounded MT Bold</vt:lpstr>
      <vt:lpstr>Cambria Math</vt:lpstr>
      <vt:lpstr>Consolas</vt:lpstr>
      <vt:lpstr>Garamond</vt:lpstr>
      <vt:lpstr>Symbol</vt:lpstr>
      <vt:lpstr>Tahoma</vt:lpstr>
      <vt:lpstr>Times New Roman</vt:lpstr>
      <vt:lpstr>Verdana</vt:lpstr>
      <vt:lpstr>Wingdings</vt:lpstr>
      <vt:lpstr>Edge</vt:lpstr>
      <vt:lpstr>数式</vt:lpstr>
      <vt:lpstr>Equation</vt:lpstr>
      <vt:lpstr>公式</vt:lpstr>
      <vt:lpstr>BMP 图像</vt:lpstr>
      <vt:lpstr>第3章  动态规划</vt:lpstr>
      <vt:lpstr>PowerPoint 演示文稿</vt:lpstr>
      <vt:lpstr>PowerPoint 演示文稿</vt:lpstr>
      <vt:lpstr>PowerPoint 演示文稿</vt:lpstr>
      <vt:lpstr>PowerPoint 演示文稿</vt:lpstr>
      <vt:lpstr>PowerPoint 演示文稿</vt:lpstr>
      <vt:lpstr>动态规划基本步骤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穷举法实现</vt:lpstr>
      <vt:lpstr>PowerPoint 演示文稿</vt:lpstr>
      <vt:lpstr>PowerPoint 演示文稿</vt:lpstr>
      <vt:lpstr>PowerPoint 演示文稿</vt:lpstr>
      <vt:lpstr>PowerPoint 演示文稿</vt:lpstr>
      <vt:lpstr>PowerPoint 演示文稿</vt:lpstr>
      <vt:lpstr>求解过程</vt:lpstr>
      <vt:lpstr>PowerPoint 演示文稿</vt:lpstr>
      <vt:lpstr>PowerPoint 演示文稿</vt:lpstr>
      <vt:lpstr>计算过程演示</vt:lpstr>
      <vt:lpstr>PowerPoint 演示文稿</vt:lpstr>
      <vt:lpstr>PowerPoint 演示文稿</vt:lpstr>
      <vt:lpstr>PowerPoint 演示文稿</vt:lpstr>
      <vt:lpstr>计算过程演示</vt:lpstr>
      <vt:lpstr>PowerPoint 演示文稿</vt:lpstr>
      <vt:lpstr>PowerPoint 演示文稿</vt:lpstr>
      <vt:lpstr>PowerPoint 演示文稿</vt:lpstr>
      <vt:lpstr>动态规划法 .VS. 分治法</vt:lpstr>
      <vt:lpstr>动态规划基本步骤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动态规划</dc:title>
  <dc:creator>wang</dc:creator>
  <cp:lastModifiedBy>张亚英</cp:lastModifiedBy>
  <cp:revision>361</cp:revision>
  <cp:lastPrinted>2018-04-23T03:57:00Z</cp:lastPrinted>
  <dcterms:created xsi:type="dcterms:W3CDTF">2003-05-27T06:14:00Z</dcterms:created>
  <dcterms:modified xsi:type="dcterms:W3CDTF">2023-04-07T10:38:36Z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