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7"/>
  </p:handoutMasterIdLst>
  <p:sldIdLst>
    <p:sldId id="256" r:id="rId3"/>
    <p:sldId id="328" r:id="rId5"/>
    <p:sldId id="331" r:id="rId6"/>
    <p:sldId id="333" r:id="rId7"/>
    <p:sldId id="332" r:id="rId8"/>
    <p:sldId id="334" r:id="rId9"/>
    <p:sldId id="335" r:id="rId10"/>
    <p:sldId id="336" r:id="rId11"/>
    <p:sldId id="337" r:id="rId12"/>
    <p:sldId id="338" r:id="rId13"/>
    <p:sldId id="393" r:id="rId14"/>
    <p:sldId id="394" r:id="rId15"/>
    <p:sldId id="395" r:id="rId16"/>
    <p:sldId id="396" r:id="rId17"/>
    <p:sldId id="397" r:id="rId18"/>
    <p:sldId id="398" r:id="rId19"/>
    <p:sldId id="339" r:id="rId20"/>
    <p:sldId id="340" r:id="rId21"/>
    <p:sldId id="341" r:id="rId22"/>
    <p:sldId id="342" r:id="rId23"/>
    <p:sldId id="343" r:id="rId24"/>
    <p:sldId id="344" r:id="rId25"/>
    <p:sldId id="345" r:id="rId26"/>
    <p:sldId id="346" r:id="rId27"/>
    <p:sldId id="373" r:id="rId28"/>
    <p:sldId id="347" r:id="rId29"/>
    <p:sldId id="382" r:id="rId30"/>
    <p:sldId id="348" r:id="rId31"/>
    <p:sldId id="349" r:id="rId32"/>
    <p:sldId id="350" r:id="rId33"/>
    <p:sldId id="399" r:id="rId34"/>
    <p:sldId id="400" r:id="rId35"/>
    <p:sldId id="401" r:id="rId36"/>
    <p:sldId id="351" r:id="rId37"/>
    <p:sldId id="352" r:id="rId38"/>
    <p:sldId id="353" r:id="rId39"/>
    <p:sldId id="354" r:id="rId40"/>
    <p:sldId id="376" r:id="rId41"/>
    <p:sldId id="355" r:id="rId42"/>
    <p:sldId id="402" r:id="rId43"/>
    <p:sldId id="406" r:id="rId44"/>
    <p:sldId id="404" r:id="rId45"/>
    <p:sldId id="405" r:id="rId46"/>
    <p:sldId id="407" r:id="rId47"/>
    <p:sldId id="408" r:id="rId48"/>
    <p:sldId id="409" r:id="rId49"/>
    <p:sldId id="356" r:id="rId50"/>
    <p:sldId id="357" r:id="rId51"/>
    <p:sldId id="358" r:id="rId52"/>
    <p:sldId id="360" r:id="rId53"/>
    <p:sldId id="377" r:id="rId54"/>
    <p:sldId id="378" r:id="rId55"/>
    <p:sldId id="380" r:id="rId56"/>
    <p:sldId id="361" r:id="rId57"/>
    <p:sldId id="362" r:id="rId58"/>
    <p:sldId id="381" r:id="rId59"/>
    <p:sldId id="363" r:id="rId60"/>
    <p:sldId id="364" r:id="rId61"/>
    <p:sldId id="365" r:id="rId62"/>
    <p:sldId id="366" r:id="rId63"/>
    <p:sldId id="410" r:id="rId64"/>
    <p:sldId id="411" r:id="rId65"/>
    <p:sldId id="412" r:id="rId66"/>
    <p:sldId id="413" r:id="rId67"/>
    <p:sldId id="367" r:id="rId68"/>
    <p:sldId id="368" r:id="rId69"/>
    <p:sldId id="369" r:id="rId70"/>
    <p:sldId id="370" r:id="rId71"/>
    <p:sldId id="371" r:id="rId72"/>
    <p:sldId id="372" r:id="rId73"/>
    <p:sldId id="390" r:id="rId74"/>
    <p:sldId id="391" r:id="rId75"/>
    <p:sldId id="414" r:id="rId76"/>
  </p:sldIdLst>
  <p:sldSz cx="9144000" cy="6858000" type="screen4x3"/>
  <p:notesSz cx="6858000" cy="9144000"/>
  <p:custDataLst>
    <p:tags r:id="rId81"/>
  </p:custDataLst>
  <p:defaultTextStyle>
    <a:defPPr>
      <a:defRPr lang="en-US"/>
    </a:defPPr>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vl6pPr marL="2286000" lvl="5"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6pPr>
    <a:lvl7pPr marL="2743200" lvl="6"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7pPr>
    <a:lvl8pPr marL="3200400" lvl="7"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8pPr>
    <a:lvl9pPr marL="3657600" lvl="8"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05"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9900FF"/>
    <a:srgbClr val="DDDDDD"/>
    <a:srgbClr val="663300"/>
    <a:srgbClr val="CC0000"/>
    <a:srgbClr val="800000"/>
    <a:srgbClr val="A50021"/>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0"/>
    <p:restoredTop sz="94642"/>
  </p:normalViewPr>
  <p:slideViewPr>
    <p:cSldViewPr showGuides="1">
      <p:cViewPr varScale="1">
        <p:scale>
          <a:sx n="106" d="100"/>
          <a:sy n="106" d="100"/>
        </p:scale>
        <p:origin x="1656" y="90"/>
      </p:cViewPr>
      <p:guideLst>
        <p:guide orient="horz" pos="2105"/>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1" Type="http://schemas.openxmlformats.org/officeDocument/2006/relationships/tags" Target="tags/tag1.xml"/><Relationship Id="rId80" Type="http://schemas.openxmlformats.org/officeDocument/2006/relationships/tableStyles" Target="tableStyles.xml"/><Relationship Id="rId8" Type="http://schemas.openxmlformats.org/officeDocument/2006/relationships/slide" Target="slides/slide5.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handoutMaster" Target="handoutMasters/handoutMaster1.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85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8547"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8548"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818E688-0269-435B-9EBE-057833F419DE}" type="slidenum">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channel name="T" type="integer" max="2" units="dev"/>
        </inkml:traceFormat>
        <inkml:channelProperties>
          <inkml:channelProperty channel="X" name="resolution" value="1516.99072" units="1/cm"/>
          <inkml:channelProperty channel="Y" name="resolution" value="2427.1853" units="1/cm"/>
          <inkml:channelProperty channel="F" name="resolution" value="5.68611" units="1/cm"/>
          <inkml:channelProperty channel="T" name="resolution" value="1" units="1/dev"/>
        </inkml:channelProperties>
      </inkml:inkSource>
      <inkml:timestamp xml:id="ts0" timeString="2022-04-29T13:09:54"/>
    </inkml:context>
    <inkml:brush xml:id="br0">
      <inkml:brushProperty name="width" value="0.05292" units="cm"/>
      <inkml:brushProperty name="height" value="0.05292" units="cm"/>
      <inkml:brushProperty name="color" value="#ff0000"/>
    </inkml:brush>
  </inkml:definitions>
  <inkml:trace contextRef="#ctx0" brushRef="#br0">4818 12889 245 0,'3'-3'37'0,"-2"1"-15"16,-2 0 5-16,-1 0-1 15,1 0 5-15,-3-1 10 16,-1 0-13-16,-1 0-9 16,1-1-10-16,1 1-8 15,-1 0 3-15,2 2-4 16,-1 1-4-16,3 0 4 15,1 0 5-15,-2 0-4 16,2 0 0-16,0 0 6 16,0 0-7-16,-1 0-10 15,2 0 4-15,-1 0-8 16,0 0 9-16,0 0-4 16,0 0 8-16,0 0 1 15,0 1-2-15,0-1 2 0,0 0 0 16,0 2 0-16,0-2 0 15,0 1 1-15,-1-2-1 16,1 2 0-16,1-1-2 16,-1 0-11-16,-1 0-20 15,1 2-1-15,0-2-8 16,-2 2-13-16,2-1-36 16</inkml:trace>
  <inkml:trace contextRef="#ctx0" brushRef="#br0">4883 12847 147 0,'-4'-2'25'0,"-2"1"11"16,3-1-8-16,-1 1-1 16,-1-2-5-16,2 2 8 15,0-1-22-15,-3 1 0 16,6 1-8-16,-4-2-6 15,4 4 2-15,0-2-12 16,0 0-7-16,0-2-5 16,1 4-13-16,2-2-14 15,-3 1 4-15</inkml:trace>
  <inkml:trace contextRef="#ctx0" brushRef="#br0">4954 12918 276 0,'3'0'46'0,"-5"0"-36"16,1 0-1-16,-1-1-4 0,1 1-5 15,1 0 0-15,1 1-6 16,-1-1-34-16,3 2-6 16,3 1 23-16,4 0-72 15</inkml:trace>
  <inkml:trace contextRef="#ctx0" brushRef="#br0">4971 12738 206 0,'0'-2'12'0,"-2"1"-11"0,-1 1 3 16,0 0 11-1,-2 0 11-15,1 0-8 0,1-2 2 16,-2 1-7-16,5 1-13 15,-3 0-36-15</inkml:trace>
  <inkml:trace contextRef="#ctx0" brushRef="#br0">4961 12758 308 0,'-12'4'0'0,"-3"1"-5"16,3 0-81-16</inkml:trace>
  <inkml:trace contextRef="#ctx0" brushRef="#br0">4931 12751 226 0,'-3'-5'0'0,"2"0"-48"0</inkml:trace>
  <inkml:trace contextRef="#ctx0" brushRef="#br0">4930 12694 115 0,'-2'-1'53'15,"2"1"-31"-15,0 0-17 16,0 0-5-16,-1 0-47 15</inkml:trace>
  <inkml:trace contextRef="#ctx0" brushRef="#br0">4946 12732 245 0,'0'-3'45'16,"0"2"-30"-16,-3 1-15 16,0 0-35-16,0 1-36 15</inkml:trace>
  <inkml:trace contextRef="#ctx0" brushRef="#br0">4974 12709 186 0,'-8'0'0'0</inkml:trace>
  <inkml:trace contextRef="#ctx0" brushRef="#br0">5275 12627 123 0,'14'-5'27'0,"3"-1"-21"16,7 2 1-16,4 0-5 15,5 0-1-15,3 3-2 16,2 2-8-16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channel name="T" type="integer" max="2" units="dev"/>
        </inkml:traceFormat>
        <inkml:channelProperties>
          <inkml:channelProperty channel="X" name="resolution" value="1516.99072" units="1/cm"/>
          <inkml:channelProperty channel="Y" name="resolution" value="2427.1853" units="1/cm"/>
          <inkml:channelProperty channel="F" name="resolution" value="5.68611" units="1/cm"/>
          <inkml:channelProperty channel="T" name="resolution" value="1" units="1/dev"/>
        </inkml:channelProperties>
      </inkml:inkSource>
      <inkml:timestamp xml:id="ts0" timeString="2022-05-06T11:03:39"/>
    </inkml:context>
    <inkml:brush xml:id="br0">
      <inkml:brushProperty name="width" value="0.05292" units="cm"/>
      <inkml:brushProperty name="height" value="0.05292" units="cm"/>
      <inkml:brushProperty name="color" value="#ff0000"/>
    </inkml:brush>
  </inkml:definitions>
  <inkml:trace contextRef="#ctx0" brushRef="#br0">10580 5630 286 0,'-14'4'37'0,"4"-6"3"16,1-1 8-16,0-5-19 15,5 4-29-15,2 0-12 16,4 1-26-16,1 0 37 0,7-2-33 16,3 0-135-16</inkml:trace>
  <inkml:trace contextRef="#ctx0" brushRef="#br0">13237 5366 128 0,'-11'-16'0'0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channel name="T" type="integer" max="2" units="dev"/>
        </inkml:traceFormat>
        <inkml:channelProperties>
          <inkml:channelProperty channel="X" name="resolution" value="1516.99072" units="1/cm"/>
          <inkml:channelProperty channel="Y" name="resolution" value="2427.1853" units="1/cm"/>
          <inkml:channelProperty channel="F" name="resolution" value="5.68611" units="1/cm"/>
          <inkml:channelProperty channel="T" name="resolution" value="1" units="1/dev"/>
        </inkml:channelProperties>
      </inkml:inkSource>
      <inkml:timestamp xml:id="ts0" timeString="2022-04-29T13:14:08"/>
    </inkml:context>
    <inkml:brush xml:id="br0">
      <inkml:brushProperty name="width" value="0.05292" units="cm"/>
      <inkml:brushProperty name="height" value="0.05292" units="cm"/>
      <inkml:brushProperty name="color" value="#ff0000"/>
    </inkml:brush>
  </inkml:definitions>
  <inkml:trace contextRef="#ctx0" brushRef="#br0">8494 5850 192 0,'-2'2'33'0,"1"-1"-22"15,-1-2 8-15,2 1 6 16,-1-2 11-16,2 2-10 0,-1-1-6 15,0 1-3-15,0-2-6 16,2 2-4-16,-4 0-7 16,2 0-1-16,2 0-16 15,-2 0-23-15,0 2-15 16,0-2 22-16,-2 0-80 16</inkml:trace>
  <inkml:trace contextRef="#ctx0" brushRef="#br0">12998 5866 130 0,'-3'0'14'0,"3"1"-8"15,0-1 9-15,0 0 1 16,2-1 2-16,-1 1 0 15,-1 0-10-15,2-1 0 16,-2 1 2-16,-2 1-6 16,2 0 1-16,0 2-10 0,0 2-5 15,0 4-8 1,-1-1-5-16,-1 0-6 0,1 3 1 16</inkml:trace>
  <inkml:trace contextRef="#ctx0" brushRef="#br0">14883 5679 132 0,'3'2'18'15,"-3"-4"-11"-15,2 2 5 16,0 0 22-16,-1 0-13 16,1-1 6-16,1 1-12 15,0-1-8-15,1 2-7 16,2 0-27-16,5 4-101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channel name="T" type="integer" max="2" units="dev"/>
        </inkml:traceFormat>
        <inkml:channelProperties>
          <inkml:channelProperty channel="X" name="resolution" value="1516.99072" units="1/cm"/>
          <inkml:channelProperty channel="Y" name="resolution" value="2427.1853" units="1/cm"/>
          <inkml:channelProperty channel="F" name="resolution" value="5.68611" units="1/cm"/>
          <inkml:channelProperty channel="T" name="resolution" value="1" units="1/dev"/>
        </inkml:channelProperties>
      </inkml:inkSource>
      <inkml:timestamp xml:id="ts0" timeString="2022-04-29T13:17:21"/>
    </inkml:context>
    <inkml:brush xml:id="br0">
      <inkml:brushProperty name="width" value="0.05292" units="cm"/>
      <inkml:brushProperty name="height" value="0.05292" units="cm"/>
      <inkml:brushProperty name="color" value="#ff0000"/>
    </inkml:brush>
  </inkml:definitions>
  <inkml:trace contextRef="#ctx0" brushRef="#br0">11479 13598 150 0,'-27'16'33'0,"2"0"1"15,3-2-25-15,4 0-9 16,5-3 1-16,5 0 3 16,5-1-4-16,3 1 8 15,3 1-6-15,5-1-1 16,5 0 15-16,2 4-13 15,9 0-3-15,6 5 0 16,10 0-2-16,15 2-14 16,21 1-119-16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channel name="T" type="integer" max="2" units="dev"/>
        </inkml:traceFormat>
        <inkml:channelProperties>
          <inkml:channelProperty channel="X" name="resolution" value="1516.99072" units="1/cm"/>
          <inkml:channelProperty channel="Y" name="resolution" value="2427.1853" units="1/cm"/>
          <inkml:channelProperty channel="F" name="resolution" value="5.68611" units="1/cm"/>
          <inkml:channelProperty channel="T" name="resolution" value="1" units="1/dev"/>
        </inkml:channelProperties>
      </inkml:inkSource>
      <inkml:timestamp xml:id="ts0" timeString="2022-04-29T13:20:36"/>
    </inkml:context>
    <inkml:brush xml:id="br0">
      <inkml:brushProperty name="width" value="0.05292" units="cm"/>
      <inkml:brushProperty name="height" value="0.05292" units="cm"/>
      <inkml:brushProperty name="color" value="#ff0000"/>
    </inkml:brush>
  </inkml:definitions>
  <inkml:trace contextRef="#ctx0" brushRef="#br0">24068 13342 127 0,'-5'-24'56'0,"-3"-1"12"16,-3 0-41-16,-3-3-20 15,-3-1-7-15,-1 0-12 0,-4-3-42 16</inkml:trace>
  <inkml:trace contextRef="#ctx0" brushRef="#br0">18575 14007 135 0,'15'30'8'0,"0"2"0"16,3-4-7-16,0 2-1 15,3 3-11-15,1 2 6 16</inkml:trace>
  <inkml:trace contextRef="#ctx0" brushRef="#br0">21198 13869 151 0,'9'5'14'0,"4"1"-4"15,8 2-10-15,7 0-30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channel name="T" type="integer" max="2" units="dev"/>
        </inkml:traceFormat>
        <inkml:channelProperties>
          <inkml:channelProperty channel="X" name="resolution" value="1516.99072" units="1/cm"/>
          <inkml:channelProperty channel="Y" name="resolution" value="2427.1853" units="1/cm"/>
          <inkml:channelProperty channel="F" name="resolution" value="5.68611" units="1/cm"/>
          <inkml:channelProperty channel="T" name="resolution" value="1" units="1/dev"/>
        </inkml:channelProperties>
      </inkml:inkSource>
      <inkml:timestamp xml:id="ts0" timeString="2022-04-29T13:21:53"/>
    </inkml:context>
    <inkml:brush xml:id="br0">
      <inkml:brushProperty name="width" value="0.05292" units="cm"/>
      <inkml:brushProperty name="height" value="0.05292" units="cm"/>
      <inkml:brushProperty name="color" value="#ff0000"/>
    </inkml:brush>
  </inkml:definitions>
  <inkml:trace contextRef="#ctx0" brushRef="#br0">7385 10196 223 0,'17'35'1'0,"-1"-1"2"15,2-1 0-15,-1-1-3 16,3 1 1-16,4-2-2 16,-1-1 2-16,4-4-1 0,-2 0 0 15,6-2-8 1,1 0-78-16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62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4"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63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buClrTx/>
              <a:buSzTx/>
              <a:buFontTx/>
              <a:buNone/>
              <a:defRPr kumimoji="1" sz="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15C96A3-7EB0-416B-83CB-A116915BC676}" type="slidenum">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cs typeface="Times New Roman" panose="02020603050405020304" pitchFamily="18" charset="0"/>
              </a:rPr>
            </a:fld>
            <a:endParaRPr lang="zh-CN" altLang="en-US" dirty="0">
              <a:ea typeface="Times New Roman" panose="02020603050405020304" pitchFamily="18" charset="0"/>
              <a:cs typeface="Times New Roman" panose="02020603050405020304" pitchFamily="18" charset="0"/>
            </a:endParaRPr>
          </a:p>
        </p:txBody>
      </p:sp>
      <p:sp>
        <p:nvSpPr>
          <p:cNvPr id="8195" name="Rectangle 2"/>
          <p:cNvSpPr>
            <a:spLocks noTextEdit="1"/>
          </p:cNvSpPr>
          <p:nvPr>
            <p:ph type="sldImg"/>
          </p:nvPr>
        </p:nvSpPr>
        <p:spPr>
          <a:ln/>
        </p:spPr>
      </p:sp>
      <p:sp>
        <p:nvSpPr>
          <p:cNvPr id="8196" name="Rectangle 3"/>
          <p:cNvSpPr>
            <a:spLocks noGrp="1"/>
          </p:cNvSpPr>
          <p:nvPr>
            <p:ph type="body" idx="1"/>
          </p:nvPr>
        </p:nvSpPr>
        <p:spPr>
          <a:ln/>
        </p:spPr>
        <p:txBody>
          <a:bodyPr wrap="square" lIns="91440" tIns="45720" rIns="91440" bIns="45720" anchor="t" anchorCtr="0"/>
          <a:p>
            <a:pPr lvl="0" eaLnBrk="1" hangingPunct="1"/>
            <a:r>
              <a:rPr lang="zh-CN" altLang="en-US" dirty="0"/>
              <a:t>欢迎辞</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41988"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solidFill>
                  <a:schemeClr val="tx1"/>
                </a:solidFill>
                <a:latin typeface="Times New Roman" panose="02020603050405020304" pitchFamily="18" charset="0"/>
                <a:ea typeface="宋体" panose="02010600030101010101" pitchFamily="2" charset="-122"/>
              </a:rPr>
            </a:fld>
            <a:endParaRPr lang="zh-CN" altLang="en-US" sz="120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幻灯片图像占位符 1"/>
          <p:cNvSpPr>
            <a:spLocks noGrp="1" noRot="1" noChangeAspect="1" noTextEdit="1"/>
          </p:cNvSpPr>
          <p:nvPr>
            <p:ph type="sldImg"/>
          </p:nvPr>
        </p:nvSpPr>
        <p:spPr>
          <a:ln/>
        </p:spPr>
      </p:sp>
      <p:sp>
        <p:nvSpPr>
          <p:cNvPr id="8294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82948"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solidFill>
                  <a:schemeClr val="tx1"/>
                </a:solidFill>
                <a:latin typeface="Times New Roman" panose="02020603050405020304" pitchFamily="18" charset="0"/>
                <a:ea typeface="宋体" panose="02010600030101010101" pitchFamily="2" charset="-122"/>
              </a:rPr>
            </a:fld>
            <a:endParaRPr lang="zh-CN" altLang="en-US" sz="120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0" name="Freeform 7"/>
          <p:cNvSpPr/>
          <p:nvPr/>
        </p:nvSpPr>
        <p:spPr>
          <a:xfrm>
            <a:off x="609600" y="1219200"/>
            <a:ext cx="7924800" cy="914400"/>
          </a:xfrm>
          <a:custGeom>
            <a:avLst/>
            <a:gdLst/>
            <a:ahLst/>
            <a:cxnLst>
              <a:cxn ang="0">
                <a:pos x="0" y="2147483646"/>
              </a:cxn>
              <a:cxn ang="0">
                <a:pos x="0" y="0"/>
              </a:cxn>
              <a:cxn ang="0">
                <a:pos x="2147483646" y="0"/>
              </a:cxn>
            </a:cxnLst>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p>
            <a:endParaRPr lang="zh-CN" altLang="en-US"/>
          </a:p>
        </p:txBody>
      </p:sp>
      <p:sp>
        <p:nvSpPr>
          <p:cNvPr id="2051" name="Line 8"/>
          <p:cNvSpPr/>
          <p:nvPr/>
        </p:nvSpPr>
        <p:spPr>
          <a:xfrm>
            <a:off x="1981200" y="3962400"/>
            <a:ext cx="6511925" cy="0"/>
          </a:xfrm>
          <a:prstGeom prst="line">
            <a:avLst/>
          </a:prstGeom>
          <a:ln w="19050" cap="flat" cmpd="sng">
            <a:solidFill>
              <a:schemeClr val="accent1"/>
            </a:solidFill>
            <a:prstDash val="solid"/>
            <a:headEnd type="none" w="med" len="med"/>
            <a:tailEnd type="none" w="med" len="med"/>
          </a:ln>
        </p:spPr>
      </p:sp>
      <p:sp>
        <p:nvSpPr>
          <p:cNvPr id="346114" name="Rectangle 2"/>
          <p:cNvSpPr>
            <a:spLocks noGrp="1" noChangeArrowheads="1"/>
          </p:cNvSpPr>
          <p:nvPr>
            <p:ph type="ctrTitle"/>
          </p:nvPr>
        </p:nvSpPr>
        <p:spPr>
          <a:xfrm>
            <a:off x="914400" y="1524000"/>
            <a:ext cx="7623175" cy="1752600"/>
          </a:xfrm>
        </p:spPr>
        <p:txBody>
          <a:bodyPr/>
          <a:lstStyle>
            <a:lvl1pPr>
              <a:defRPr sz="5000"/>
            </a:lvl1pPr>
          </a:lstStyle>
          <a:p>
            <a:r>
              <a:rPr lang="en-US" altLang="zh-CN"/>
              <a:t>单击此处编辑母版标题样式</a:t>
            </a:r>
            <a:endParaRPr lang="en-US" altLang="zh-CN"/>
          </a:p>
        </p:txBody>
      </p:sp>
      <p:sp>
        <p:nvSpPr>
          <p:cNvPr id="346115"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en-US" altLang="zh-CN"/>
              <a:t>单击此处编辑母版副标题样式</a:t>
            </a:r>
            <a:endParaRPr lang="en-US" altLang="zh-CN"/>
          </a:p>
        </p:txBody>
      </p:sp>
      <p:sp>
        <p:nvSpPr>
          <p:cNvPr id="11" name="Rectangle 4"/>
          <p:cNvSpPr>
            <a:spLocks noGrp="1" noChangeArrowheads="1"/>
          </p:cNvSpPr>
          <p:nvPr>
            <p:ph type="dt" sz="half" idx="2"/>
          </p:nvPr>
        </p:nvSpPr>
        <p:spPr bwMode="auto">
          <a:xfrm>
            <a:off x="457200" y="6243638"/>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12" name="Rectangle 5"/>
          <p:cNvSpPr>
            <a:spLocks noGrp="1" noChangeArrowheads="1"/>
          </p:cNvSpPr>
          <p:nvPr>
            <p:ph type="ftr" sz="quarter" idx="3"/>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13" name="Rectangle 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C95343A-BAB6-4691-8CFE-1533166FF3DF}" type="slidenum">
              <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rPr>
            </a:fld>
            <a:endPar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F0377C8-CC62-468B-ACDB-9059DCFF772F}" type="slidenum">
              <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rPr>
            </a:fld>
            <a:endPar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F0377C8-CC62-468B-ACDB-9059DCFF772F}" type="slidenum">
              <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rPr>
            </a:fld>
            <a:endPar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F0377C8-CC62-468B-ACDB-9059DCFF772F}" type="slidenum">
              <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rPr>
            </a:fld>
            <a:endPar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cSld name="标题，文本与图表">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图表占位符 3"/>
          <p:cNvSpPr>
            <a:spLocks noGrp="1"/>
          </p:cNvSpPr>
          <p:nvPr>
            <p:ph type="chart" sz="half" idx="2"/>
          </p:nvPr>
        </p:nvSpPr>
        <p:spPr>
          <a:xfrm>
            <a:off x="5145088" y="2017713"/>
            <a:ext cx="38100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zh-CN" altLang="en-US" sz="3000" b="0" i="0" u="none" strike="noStrike" kern="0" cap="none" spc="0" normalizeH="0" baseline="0" noProof="0">
              <a:ln>
                <a:noFill/>
              </a:ln>
              <a:solidFill>
                <a:schemeClr val="tx1"/>
              </a:solidFill>
              <a:effectLst/>
              <a:uLnTx/>
              <a:uFillTx/>
              <a:latin typeface="+mn-lt"/>
              <a:ea typeface="+mn-ea"/>
              <a:cs typeface="+mn-cs"/>
            </a:endParaRPr>
          </a:p>
        </p:txBody>
      </p:sp>
      <p:sp>
        <p:nvSpPr>
          <p:cNvPr id="9" name="日期占位符 4"/>
          <p:cNvSpPr>
            <a:spLocks noGrp="1"/>
          </p:cNvSpPr>
          <p:nvPr>
            <p:ph type="dt" sz="half" idx="12"/>
          </p:nvPr>
        </p:nvSpPr>
        <p:spPr bwMode="auto">
          <a:xfrm>
            <a:off x="1162050" y="6243638"/>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10" name="页脚占位符 5"/>
          <p:cNvSpPr>
            <a:spLocks noGrp="1"/>
          </p:cNvSpPr>
          <p:nvPr>
            <p:ph type="ftr" sz="quarter" idx="3"/>
          </p:nvPr>
        </p:nvSpPr>
        <p:spPr bwMode="auto">
          <a:xfrm>
            <a:off x="3657600" y="6243638"/>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11" name="灯片编号占位符 6"/>
          <p:cNvSpPr>
            <a:spLocks noGrp="1"/>
          </p:cNvSpPr>
          <p:nvPr>
            <p:ph type="sldNum" sz="quarter" idx="4"/>
          </p:nvPr>
        </p:nvSpPr>
        <p:spPr bwMode="auto">
          <a:xfrm>
            <a:off x="7042150" y="6243638"/>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CCB98B0-9082-4A4D-9334-1C2126B017DE}" type="slidenum">
              <a:rPr kumimoji="0" lang="zh-CN" altLang="en-US"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rPr>
            </a:fld>
            <a:endPar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cSld name="标题，内容与文本">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9" name="日期占位符 4"/>
          <p:cNvSpPr>
            <a:spLocks noGrp="1"/>
          </p:cNvSpPr>
          <p:nvPr>
            <p:ph type="dt" sz="half" idx="12"/>
          </p:nvPr>
        </p:nvSpPr>
        <p:spPr bwMode="auto">
          <a:xfrm>
            <a:off x="1162050" y="6243638"/>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10" name="页脚占位符 5"/>
          <p:cNvSpPr>
            <a:spLocks noGrp="1"/>
          </p:cNvSpPr>
          <p:nvPr>
            <p:ph type="ftr" sz="quarter" idx="3"/>
          </p:nvPr>
        </p:nvSpPr>
        <p:spPr bwMode="auto">
          <a:xfrm>
            <a:off x="3657600" y="6243638"/>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11" name="灯片编号占位符 6"/>
          <p:cNvSpPr>
            <a:spLocks noGrp="1"/>
          </p:cNvSpPr>
          <p:nvPr>
            <p:ph type="sldNum" sz="quarter" idx="4"/>
          </p:nvPr>
        </p:nvSpPr>
        <p:spPr bwMode="auto">
          <a:xfrm>
            <a:off x="7042150" y="6243638"/>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87FDD22-715E-48AE-826B-40D6ADEF8F0F}" type="slidenum">
              <a:rPr kumimoji="0" lang="zh-CN" altLang="en-US"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rPr>
            </a:fld>
            <a:endPar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F0377C8-CC62-468B-ACDB-9059DCFF772F}" type="slidenum">
              <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rPr>
            </a:fld>
            <a:endPar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F0377C8-CC62-468B-ACDB-9059DCFF772F}" type="slidenum">
              <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rPr>
            </a:fld>
            <a:endPar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F0377C8-CC62-468B-ACDB-9059DCFF772F}" type="slidenum">
              <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rPr>
            </a:fld>
            <a:endPar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F0377C8-CC62-468B-ACDB-9059DCFF772F}" type="slidenum">
              <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rPr>
            </a:fld>
            <a:endPar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F0377C8-CC62-468B-ACDB-9059DCFF772F}" type="slidenum">
              <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rPr>
            </a:fld>
            <a:endPar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F0377C8-CC62-468B-ACDB-9059DCFF772F}" type="slidenum">
              <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rPr>
            </a:fld>
            <a:endPar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F0377C8-CC62-468B-ACDB-9059DCFF772F}" type="slidenum">
              <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rPr>
            </a:fld>
            <a:endPar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F0377C8-CC62-468B-ACDB-9059DCFF772F}" type="slidenum">
              <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rPr>
            </a:fld>
            <a:endPar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7813"/>
            <a:ext cx="8229600" cy="1139825"/>
          </a:xfrm>
          <a:prstGeom prst="rect">
            <a:avLst/>
          </a:prstGeom>
          <a:noFill/>
          <a:ln w="9525">
            <a:noFill/>
          </a:ln>
        </p:spPr>
        <p:txBody>
          <a:bodyPr/>
          <a:p>
            <a:pPr lvl="0"/>
            <a:r>
              <a:rPr lang="en-US" altLang="zh-CN" dirty="0"/>
              <a:t>单击此处编辑母版标题样式</a:t>
            </a:r>
            <a:endParaRPr lang="en-US" altLang="zh-CN" dirty="0"/>
          </a:p>
        </p:txBody>
      </p:sp>
      <p:sp>
        <p:nvSpPr>
          <p:cNvPr id="1027" name="Rectangle 3"/>
          <p:cNvSpPr>
            <a:spLocks noGrp="1"/>
          </p:cNvSpPr>
          <p:nvPr>
            <p:ph type="body" idx="1"/>
          </p:nvPr>
        </p:nvSpPr>
        <p:spPr>
          <a:xfrm>
            <a:off x="457200" y="1600200"/>
            <a:ext cx="8229600" cy="4530725"/>
          </a:xfrm>
          <a:prstGeom prst="rect">
            <a:avLst/>
          </a:prstGeom>
          <a:noFill/>
          <a:ln w="9525">
            <a:noFill/>
          </a:ln>
        </p:spPr>
        <p:txBody>
          <a:bodyPr/>
          <a:p>
            <a:pPr lvl="0"/>
            <a:r>
              <a:rPr lang="en-US" altLang="zh-CN" dirty="0"/>
              <a:t>单击此处编辑母版文本样式</a:t>
            </a:r>
            <a:endParaRPr lang="en-US" altLang="zh-CN" dirty="0"/>
          </a:p>
          <a:p>
            <a:pPr lvl="1"/>
            <a:r>
              <a:rPr lang="en-US" altLang="zh-CN" dirty="0"/>
              <a:t>第二级</a:t>
            </a:r>
            <a:endParaRPr lang="en-US" altLang="zh-CN" dirty="0"/>
          </a:p>
          <a:p>
            <a:pPr lvl="2"/>
            <a:r>
              <a:rPr lang="en-US" altLang="zh-CN" dirty="0"/>
              <a:t>第三级</a:t>
            </a:r>
            <a:endParaRPr lang="en-US" altLang="zh-CN" dirty="0"/>
          </a:p>
          <a:p>
            <a:pPr lvl="3"/>
            <a:r>
              <a:rPr lang="en-US" altLang="zh-CN" dirty="0"/>
              <a:t>第四级</a:t>
            </a:r>
            <a:endParaRPr lang="en-US" altLang="zh-CN" dirty="0"/>
          </a:p>
          <a:p>
            <a:pPr lvl="4"/>
            <a:r>
              <a:rPr lang="en-US" altLang="zh-CN" dirty="0"/>
              <a:t>第五级</a:t>
            </a:r>
            <a:endParaRPr lang="en-US" altLang="zh-CN" dirty="0"/>
          </a:p>
        </p:txBody>
      </p:sp>
      <p:sp>
        <p:nvSpPr>
          <p:cNvPr id="345092"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ClrTx/>
              <a:buSzTx/>
              <a:buFontTx/>
              <a:buNone/>
              <a:defRPr sz="1200">
                <a:solidFill>
                  <a:schemeClr val="tx1"/>
                </a:solidFill>
                <a:latin typeface="+mj-lt"/>
                <a:ea typeface="+mn-ea"/>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345093"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spcBef>
                <a:spcPct val="0"/>
              </a:spcBef>
              <a:buClrTx/>
              <a:buSzTx/>
              <a:buFontTx/>
              <a:buNone/>
              <a:defRPr sz="1200">
                <a:solidFill>
                  <a:schemeClr val="tx1"/>
                </a:solidFill>
                <a:latin typeface="+mj-lt"/>
                <a:ea typeface="+mn-ea"/>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345094"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buClrTx/>
              <a:buSzTx/>
              <a:buFontTx/>
              <a:buNone/>
              <a:defRPr sz="1200">
                <a:solidFill>
                  <a:schemeClr val="tx1"/>
                </a:solidFill>
                <a:latin typeface="Garamond" pitchFamily="18" charset="0"/>
                <a:ea typeface="宋体" panose="02010600030101010101" pitchFamily="2" charset="-122"/>
                <a:cs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F0377C8-CC62-468B-ACDB-9059DCFF772F}" type="slidenum">
              <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rPr>
            </a:fld>
            <a:endParaRPr kumimoji="0" lang="en-US" altLang="zh-CN" sz="1200" b="0" i="0" u="none" strike="noStrike" kern="1200" cap="none" spc="0" normalizeH="0" baseline="0" noProof="0">
              <a:ln>
                <a:noFill/>
              </a:ln>
              <a:solidFill>
                <a:schemeClr val="tx1"/>
              </a:solidFill>
              <a:effectLst/>
              <a:uLnTx/>
              <a:uFillTx/>
              <a:latin typeface="Garamond" pitchFamily="18" charset="0"/>
              <a:ea typeface="宋体" panose="02010600030101010101" pitchFamily="2" charset="-122"/>
              <a:cs typeface="Times New Roman" panose="02020603050405020304" pitchFamily="18" charset="0"/>
            </a:endParaRPr>
          </a:p>
        </p:txBody>
      </p:sp>
      <p:sp>
        <p:nvSpPr>
          <p:cNvPr id="1031" name="Freeform 7"/>
          <p:cNvSpPr/>
          <p:nvPr/>
        </p:nvSpPr>
        <p:spPr>
          <a:xfrm>
            <a:off x="381000" y="228600"/>
            <a:ext cx="8229600" cy="609600"/>
          </a:xfrm>
          <a:custGeom>
            <a:avLst/>
            <a:gdLst/>
            <a:ahLst/>
            <a:cxnLst>
              <a:cxn ang="0">
                <a:pos x="0" y="2147483646"/>
              </a:cxn>
              <a:cxn ang="0">
                <a:pos x="0" y="0"/>
              </a:cxn>
              <a:cxn ang="0">
                <a:pos x="2147483646" y="0"/>
              </a:cxn>
            </a:cxnLst>
            <a:pathLst>
              <a:path w="1000" h="1000">
                <a:moveTo>
                  <a:pt x="0" y="1000"/>
                </a:moveTo>
                <a:lnTo>
                  <a:pt x="0" y="0"/>
                </a:lnTo>
                <a:lnTo>
                  <a:pt x="1000" y="0"/>
                </a:lnTo>
              </a:path>
            </a:pathLst>
          </a:custGeom>
          <a:noFill/>
          <a:ln w="19050" cap="flat" cmpd="sng">
            <a:solidFill>
              <a:schemeClr val="accent1">
                <a:alpha val="100000"/>
              </a:schemeClr>
            </a:solidFill>
            <a:prstDash val="solid"/>
            <a:miter lim="800000"/>
            <a:headEnd type="none" w="med" len="med"/>
            <a:tailEnd type="none" w="med" len="med"/>
          </a:ln>
        </p:spPr>
        <p:txBody>
          <a:bodyPr/>
          <a:p>
            <a:endParaRPr lang="zh-CN" altLang="en-US"/>
          </a:p>
        </p:txBody>
      </p:sp>
      <p:sp>
        <p:nvSpPr>
          <p:cNvPr id="1032" name="Line 8"/>
          <p:cNvSpPr/>
          <p:nvPr/>
        </p:nvSpPr>
        <p:spPr>
          <a:xfrm>
            <a:off x="457200" y="6172200"/>
            <a:ext cx="8229600" cy="0"/>
          </a:xfrm>
          <a:prstGeom prst="line">
            <a:avLst/>
          </a:prstGeom>
          <a:ln w="19050" cap="flat" cmpd="sng">
            <a:solidFill>
              <a:schemeClr val="accent1"/>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customXml" Target="../ink/ink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customXml" Target="../ink/ink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customXml" Target="../ink/ink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customXml" Target="../ink/ink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2.xml"/><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4.wmf"/><Relationship Id="rId1"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5.png"/><Relationship Id="rId1"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oleObject" Target="../embeddings/oleObject5.bin"/><Relationship Id="rId4" Type="http://schemas.openxmlformats.org/officeDocument/2006/relationships/image" Target="../media/image38.wmf"/><Relationship Id="rId3" Type="http://schemas.openxmlformats.org/officeDocument/2006/relationships/oleObject" Target="../embeddings/oleObject4.bin"/><Relationship Id="rId2" Type="http://schemas.openxmlformats.org/officeDocument/2006/relationships/image" Target="../media/image37.wmf"/><Relationship Id="rId1" Type="http://schemas.openxmlformats.org/officeDocument/2006/relationships/oleObject" Target="../embeddings/oleObject3.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0.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4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38.wmf"/><Relationship Id="rId1" Type="http://schemas.openxmlformats.org/officeDocument/2006/relationships/oleObject" Target="../embeddings/oleObject6.bin"/></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1.png"/><Relationship Id="rId1" Type="http://schemas.openxmlformats.org/officeDocument/2006/relationships/image" Target="../media/image47.png"/></Relationships>
</file>

<file path=ppt/slides/_rels/slide67.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image" Target="../media/image50.wmf"/><Relationship Id="rId5" Type="http://schemas.openxmlformats.org/officeDocument/2006/relationships/oleObject" Target="../embeddings/oleObject9.bin"/><Relationship Id="rId4" Type="http://schemas.openxmlformats.org/officeDocument/2006/relationships/image" Target="../media/image49.wmf"/><Relationship Id="rId3" Type="http://schemas.openxmlformats.org/officeDocument/2006/relationships/oleObject" Target="../embeddings/oleObject8.bin"/><Relationship Id="rId2" Type="http://schemas.openxmlformats.org/officeDocument/2006/relationships/image" Target="../media/image48.wmf"/><Relationship Id="rId1" Type="http://schemas.openxmlformats.org/officeDocument/2006/relationships/oleObject" Target="../embeddings/oleObject7.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52.wmf"/><Relationship Id="rId3" Type="http://schemas.openxmlformats.org/officeDocument/2006/relationships/oleObject" Target="../embeddings/oleObject11.bin"/><Relationship Id="rId2" Type="http://schemas.openxmlformats.org/officeDocument/2006/relationships/image" Target="../media/image51.wmf"/><Relationship Id="rId1" Type="http://schemas.openxmlformats.org/officeDocument/2006/relationships/oleObject" Target="../embeddings/oleObject10.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3.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customXml" Target="../ink/ink1.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6"/>
          <p:cNvSpPr txBox="1">
            <a:spLocks noGrp="1"/>
          </p:cNvSpPr>
          <p:nvPr>
            <p:ph type="sldNum" sz="quarter" idx="4"/>
          </p:nvPr>
        </p:nvSpPr>
        <p:spPr>
          <a:ln/>
        </p:spPr>
        <p:txBody>
          <a:bodyPr anchor="b" anchorCtr="0"/>
          <a:p>
            <a:pPr marL="0" indent="0" algn="r" eaLnBrk="1" hangingPunct="1">
              <a:spcBef>
                <a:spcPct val="0"/>
              </a:spcBef>
              <a:buClrTx/>
              <a:buSzTx/>
              <a:buFontTx/>
              <a:buNone/>
            </a:pPr>
            <a:fld id="{9A0DB2DC-4C9A-4742-B13C-FB6460FD3503}" type="slidenum">
              <a:rPr lang="en-US" altLang="zh-CN" sz="1200" dirty="0">
                <a:latin typeface="Garamond" pitchFamily="18" charset="0"/>
                <a:ea typeface="+mn-ea"/>
                <a:cs typeface="Times New Roman" panose="02020603050405020304" pitchFamily="18" charset="0"/>
              </a:rPr>
            </a:fld>
            <a:endParaRPr lang="en-US" altLang="zh-CN" sz="1200" dirty="0">
              <a:latin typeface="Garamond" pitchFamily="18" charset="0"/>
              <a:ea typeface="Times New Roman" panose="02020603050405020304" pitchFamily="18" charset="0"/>
              <a:cs typeface="Times New Roman" panose="02020603050405020304" pitchFamily="18" charset="0"/>
            </a:endParaRPr>
          </a:p>
        </p:txBody>
      </p:sp>
      <p:sp>
        <p:nvSpPr>
          <p:cNvPr id="282626" name="Rectangle 2"/>
          <p:cNvSpPr>
            <a:spLocks noGrp="1" noChangeArrowheads="1"/>
          </p:cNvSpPr>
          <p:nvPr>
            <p:ph type="ctrTitle"/>
          </p:nvPr>
        </p:nvSpPr>
        <p:spPr>
          <a:xfrm>
            <a:off x="684213" y="1916113"/>
            <a:ext cx="6408738" cy="1081088"/>
          </a:xfrm>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0" i="0" u="none" strike="noStrike" kern="0" cap="none" spc="0" normalizeH="0" baseline="0" noProof="0" dirty="0" smtClean="0">
                <a:ln>
                  <a:noFill/>
                </a:ln>
                <a:solidFill>
                  <a:srgbClr val="8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第</a:t>
            </a:r>
            <a:r>
              <a:rPr kumimoji="0" lang="en-US" altLang="zh-CN" sz="3600" b="0" i="0" u="none" strike="noStrike" kern="0" cap="none" spc="0" normalizeH="0" baseline="0" noProof="0" dirty="0">
                <a:ln>
                  <a:noFill/>
                </a:ln>
                <a:solidFill>
                  <a:srgbClr val="8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a:t>
            </a:r>
            <a:r>
              <a:rPr kumimoji="0" lang="zh-CN" altLang="en-US" sz="3600" b="0" i="0" u="none" strike="noStrike" kern="0" cap="none" spc="0" normalizeH="0" baseline="0" noProof="0" dirty="0" smtClean="0">
                <a:ln>
                  <a:noFill/>
                </a:ln>
                <a:solidFill>
                  <a:srgbClr val="8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章  贪心算法</a:t>
            </a:r>
            <a:endParaRPr kumimoji="0" lang="zh-CN" altLang="en-US" sz="3600" b="0" i="0" u="none" strike="noStrike" kern="0" cap="none" spc="0" normalizeH="0" baseline="0" noProof="0" dirty="0" smtClean="0">
              <a:ln>
                <a:noFill/>
              </a:ln>
              <a:solidFill>
                <a:srgbClr val="8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17411" name="Rectangle 2"/>
          <p:cNvSpPr>
            <a:spLocks noGrp="1"/>
          </p:cNvSpPr>
          <p:nvPr>
            <p:ph type="title"/>
          </p:nvPr>
        </p:nvSpPr>
        <p:spPr>
          <a:ln/>
        </p:spPr>
        <p:txBody>
          <a:bodyPr vert="horz" wrap="square" lIns="91440" tIns="45720" rIns="91440" bIns="45720" anchor="t" anchorCtr="0"/>
          <a:p>
            <a:r>
              <a:rPr lang="en-US" altLang="zh-CN" sz="4000" dirty="0">
                <a:latin typeface="黑体" panose="02010609060101010101" pitchFamily="49" charset="-122"/>
                <a:ea typeface="黑体" panose="02010609060101010101" pitchFamily="49" charset="-122"/>
              </a:rPr>
              <a:t>4.1 </a:t>
            </a:r>
            <a:r>
              <a:rPr lang="zh-CN" altLang="en-US" sz="4000" dirty="0">
                <a:latin typeface="黑体" panose="02010609060101010101" pitchFamily="49" charset="-122"/>
                <a:ea typeface="黑体" panose="02010609060101010101" pitchFamily="49" charset="-122"/>
              </a:rPr>
              <a:t>活动安排问题</a:t>
            </a:r>
            <a:endParaRPr lang="zh-CN" altLang="en-US" sz="4000" dirty="0">
              <a:latin typeface="黑体" panose="02010609060101010101" pitchFamily="49" charset="-122"/>
              <a:ea typeface="黑体" panose="02010609060101010101" pitchFamily="49" charset="-122"/>
            </a:endParaRPr>
          </a:p>
        </p:txBody>
      </p:sp>
      <p:sp>
        <p:nvSpPr>
          <p:cNvPr id="17412" name="Rectangle 3"/>
          <p:cNvSpPr>
            <a:spLocks noGrp="1"/>
          </p:cNvSpPr>
          <p:nvPr>
            <p:ph idx="1"/>
          </p:nvPr>
        </p:nvSpPr>
        <p:spPr>
          <a:xfrm>
            <a:off x="457200" y="1600200"/>
            <a:ext cx="8362950" cy="3900488"/>
          </a:xfrm>
          <a:ln/>
        </p:spPr>
        <p:txBody>
          <a:bodyPr vert="horz" wrap="square" lIns="91440" tIns="45720" rIns="91440" bIns="45720" anchor="t" anchorCtr="0"/>
          <a:p>
            <a:pPr marL="0" indent="0">
              <a:lnSpc>
                <a:spcPct val="130000"/>
              </a:lnSpc>
            </a:pPr>
            <a:r>
              <a:rPr lang="zh-CN" altLang="en-US" sz="2400" b="1" dirty="0">
                <a:latin typeface="Times New Roman" panose="02020603050405020304" pitchFamily="18" charset="0"/>
                <a:ea typeface="楷体_GB2312" pitchFamily="49" charset="-122"/>
              </a:rPr>
              <a:t>  若被检查的活动</a:t>
            </a:r>
            <a:r>
              <a:rPr lang="en-US" altLang="zh-CN" sz="2400" b="1" dirty="0">
                <a:latin typeface="Times New Roman" panose="02020603050405020304" pitchFamily="18" charset="0"/>
                <a:ea typeface="楷体_GB2312" pitchFamily="49" charset="-122"/>
              </a:rPr>
              <a:t>i</a:t>
            </a:r>
            <a:r>
              <a:rPr lang="zh-CN" altLang="en-US" sz="2400" b="1" dirty="0">
                <a:latin typeface="Times New Roman" panose="02020603050405020304" pitchFamily="18" charset="0"/>
                <a:ea typeface="楷体_GB2312" pitchFamily="49" charset="-122"/>
              </a:rPr>
              <a:t>的开始时间</a:t>
            </a:r>
            <a:r>
              <a:rPr lang="en-US" altLang="zh-CN" sz="2400" b="1" dirty="0">
                <a:latin typeface="Times New Roman" panose="02020603050405020304" pitchFamily="18" charset="0"/>
                <a:ea typeface="楷体_GB2312" pitchFamily="49" charset="-122"/>
              </a:rPr>
              <a:t>s</a:t>
            </a:r>
            <a:r>
              <a:rPr lang="en-US" altLang="zh-CN" sz="2400" b="1" baseline="-25000" dirty="0">
                <a:latin typeface="Times New Roman" panose="02020603050405020304" pitchFamily="18" charset="0"/>
                <a:ea typeface="楷体_GB2312" pitchFamily="49" charset="-122"/>
              </a:rPr>
              <a:t>i</a:t>
            </a:r>
            <a:r>
              <a:rPr lang="zh-CN" altLang="en-US" sz="2400" b="1" dirty="0">
                <a:latin typeface="Times New Roman" panose="02020603050405020304" pitchFamily="18" charset="0"/>
                <a:ea typeface="楷体_GB2312" pitchFamily="49" charset="-122"/>
              </a:rPr>
              <a:t>小于最近选择的活动</a:t>
            </a:r>
            <a:r>
              <a:rPr lang="en-US" altLang="zh-CN" sz="2400" b="1" dirty="0">
                <a:latin typeface="Times New Roman" panose="02020603050405020304" pitchFamily="18" charset="0"/>
                <a:ea typeface="楷体_GB2312" pitchFamily="49" charset="-122"/>
              </a:rPr>
              <a:t>j</a:t>
            </a:r>
            <a:r>
              <a:rPr lang="zh-CN" altLang="en-US" sz="2400" b="1" dirty="0">
                <a:latin typeface="Times New Roman" panose="02020603050405020304" pitchFamily="18" charset="0"/>
                <a:ea typeface="楷体_GB2312" pitchFamily="49" charset="-122"/>
              </a:rPr>
              <a:t>的结束时间</a:t>
            </a:r>
            <a:r>
              <a:rPr lang="en-US" altLang="zh-CN" sz="2400" b="1" dirty="0">
                <a:latin typeface="Times New Roman" panose="02020603050405020304" pitchFamily="18" charset="0"/>
                <a:ea typeface="楷体_GB2312" pitchFamily="49" charset="-122"/>
              </a:rPr>
              <a:t>f</a:t>
            </a:r>
            <a:r>
              <a:rPr lang="en-US" altLang="zh-CN" sz="2400" b="1" baseline="-25000" dirty="0">
                <a:latin typeface="Times New Roman" panose="02020603050405020304" pitchFamily="18" charset="0"/>
                <a:ea typeface="楷体_GB2312" pitchFamily="49" charset="-122"/>
              </a:rPr>
              <a:t>i</a:t>
            </a:r>
            <a:r>
              <a:rPr lang="zh-CN" altLang="en-US" sz="2400" b="1" dirty="0">
                <a:latin typeface="Times New Roman" panose="02020603050405020304" pitchFamily="18" charset="0"/>
                <a:ea typeface="楷体_GB2312" pitchFamily="49" charset="-122"/>
              </a:rPr>
              <a:t>，则不选择活动</a:t>
            </a:r>
            <a:r>
              <a:rPr lang="en-US" altLang="zh-CN" sz="2400" b="1" dirty="0">
                <a:latin typeface="Times New Roman" panose="02020603050405020304" pitchFamily="18" charset="0"/>
                <a:ea typeface="楷体_GB2312" pitchFamily="49" charset="-122"/>
              </a:rPr>
              <a:t>i</a:t>
            </a:r>
            <a:r>
              <a:rPr lang="zh-CN" altLang="en-US" sz="2400" b="1" dirty="0">
                <a:latin typeface="Times New Roman" panose="02020603050405020304" pitchFamily="18" charset="0"/>
                <a:ea typeface="楷体_GB2312" pitchFamily="49" charset="-122"/>
              </a:rPr>
              <a:t>，否则选择活动</a:t>
            </a:r>
            <a:r>
              <a:rPr lang="en-US" altLang="zh-CN" sz="2400" b="1" dirty="0">
                <a:latin typeface="Times New Roman" panose="02020603050405020304" pitchFamily="18" charset="0"/>
                <a:ea typeface="楷体_GB2312" pitchFamily="49" charset="-122"/>
              </a:rPr>
              <a:t>i</a:t>
            </a:r>
            <a:r>
              <a:rPr lang="zh-CN" altLang="en-US" sz="2400" b="1" dirty="0">
                <a:latin typeface="Times New Roman" panose="02020603050405020304" pitchFamily="18" charset="0"/>
                <a:ea typeface="楷体_GB2312" pitchFamily="49" charset="-122"/>
              </a:rPr>
              <a:t>加入集合</a:t>
            </a:r>
            <a:r>
              <a:rPr lang="en-US" altLang="zh-CN" sz="2400" b="1" dirty="0">
                <a:latin typeface="Times New Roman" panose="02020603050405020304" pitchFamily="18" charset="0"/>
                <a:ea typeface="楷体_GB2312" pitchFamily="49" charset="-122"/>
              </a:rPr>
              <a:t>A</a:t>
            </a:r>
            <a:r>
              <a:rPr lang="zh-CN" altLang="en-US" sz="2400" b="1" dirty="0">
                <a:latin typeface="Times New Roman" panose="02020603050405020304" pitchFamily="18" charset="0"/>
                <a:ea typeface="楷体_GB2312" pitchFamily="49" charset="-122"/>
              </a:rPr>
              <a:t>中。</a:t>
            </a:r>
            <a:endParaRPr lang="zh-CN" altLang="en-US" sz="2400" b="1" dirty="0">
              <a:latin typeface="Times New Roman" panose="02020603050405020304" pitchFamily="18" charset="0"/>
              <a:ea typeface="楷体_GB2312" pitchFamily="49" charset="-122"/>
            </a:endParaRPr>
          </a:p>
          <a:p>
            <a:pPr marL="0" indent="0">
              <a:lnSpc>
                <a:spcPct val="130000"/>
              </a:lnSpc>
            </a:pPr>
            <a:r>
              <a:rPr lang="zh-CN" altLang="en-US" sz="2400" b="1" dirty="0">
                <a:latin typeface="Times New Roman" panose="02020603050405020304" pitchFamily="18" charset="0"/>
                <a:ea typeface="楷体_GB2312" pitchFamily="49" charset="-122"/>
              </a:rPr>
              <a:t>  贪心算法并不总能求得问题的</a:t>
            </a:r>
            <a:r>
              <a:rPr lang="zh-CN" altLang="en-US" sz="2400" b="1" dirty="0">
                <a:solidFill>
                  <a:schemeClr val="hlink"/>
                </a:solidFill>
                <a:latin typeface="Times New Roman" panose="02020603050405020304" pitchFamily="18" charset="0"/>
                <a:ea typeface="楷体_GB2312" pitchFamily="49" charset="-122"/>
              </a:rPr>
              <a:t>整体最优解</a:t>
            </a:r>
            <a:r>
              <a:rPr lang="zh-CN" altLang="en-US" sz="2400" b="1" dirty="0">
                <a:latin typeface="Times New Roman" panose="02020603050405020304" pitchFamily="18" charset="0"/>
                <a:ea typeface="楷体_GB2312" pitchFamily="49" charset="-122"/>
              </a:rPr>
              <a:t>。但对于活动安排问题，贪心算法</a:t>
            </a:r>
            <a:r>
              <a:rPr lang="en-US" altLang="zh-CN" sz="2400" b="1" dirty="0">
                <a:latin typeface="Times New Roman" panose="02020603050405020304" pitchFamily="18" charset="0"/>
                <a:ea typeface="楷体_GB2312" pitchFamily="49" charset="-122"/>
              </a:rPr>
              <a:t>greedySelector</a:t>
            </a:r>
            <a:r>
              <a:rPr lang="zh-CN" altLang="en-US" sz="2400" b="1" dirty="0">
                <a:latin typeface="Times New Roman" panose="02020603050405020304" pitchFamily="18" charset="0"/>
                <a:ea typeface="楷体_GB2312" pitchFamily="49" charset="-122"/>
              </a:rPr>
              <a:t>却总能求得的整体最优解，即它最终所确定的相容活动集合</a:t>
            </a:r>
            <a:r>
              <a:rPr lang="en-US" altLang="zh-CN" sz="2400" b="1" dirty="0">
                <a:latin typeface="Times New Roman" panose="02020603050405020304" pitchFamily="18" charset="0"/>
                <a:ea typeface="楷体_GB2312" pitchFamily="49" charset="-122"/>
              </a:rPr>
              <a:t>A</a:t>
            </a:r>
            <a:r>
              <a:rPr lang="zh-CN" altLang="en-US" sz="2400" b="1" dirty="0">
                <a:latin typeface="Times New Roman" panose="02020603050405020304" pitchFamily="18" charset="0"/>
                <a:ea typeface="楷体_GB2312" pitchFamily="49" charset="-122"/>
              </a:rPr>
              <a:t>的规模最大。这个结论可以用数学归纳法证明。</a:t>
            </a:r>
            <a:endParaRPr lang="zh-CN" altLang="en-US" sz="2400" b="1" dirty="0">
              <a:latin typeface="Times New Roman" panose="02020603050405020304" pitchFamily="18" charset="0"/>
              <a:ea typeface="楷体_GB2312" pitchFamily="49" charset="-122"/>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3055680" y="2043720"/>
              <a:ext cx="2315880" cy="84600"/>
            </p14:xfrm>
          </p:contentPart>
        </mc:Choice>
        <mc:Fallback xmlns="">
          <p:pic>
            <p:nvPicPr>
              <p:cNvPr id="2" name="墨迹 1"/>
            </p:nvPicPr>
            <p:blipFill>
              <a:blip r:embed="rId2"/>
            </p:blipFill>
            <p:spPr>
              <a:xfrm>
                <a:off x="3055680" y="2043720"/>
                <a:ext cx="2315880" cy="84600"/>
              </a:xfrm>
              <a:prstGeom prst="rect"/>
            </p:spPr>
          </p:pic>
        </mc:Fallback>
      </mc:AlternateContent>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
          <p:cNvSpPr>
            <a:spLocks noGrp="1"/>
          </p:cNvSpPr>
          <p:nvPr>
            <p:ph type="title"/>
          </p:nvPr>
        </p:nvSpPr>
        <p:spPr>
          <a:ln/>
        </p:spPr>
        <p:txBody>
          <a:bodyPr vert="horz" wrap="square" lIns="91440" tIns="45720" rIns="91440" bIns="45720" anchor="t" anchorCtr="0"/>
          <a:p>
            <a:r>
              <a:rPr lang="zh-CN" altLang="en-US" dirty="0"/>
              <a:t>贪心算法的特点</a:t>
            </a:r>
            <a:endParaRPr lang="zh-CN" altLang="en-US" dirty="0"/>
          </a:p>
        </p:txBody>
      </p:sp>
      <p:sp>
        <p:nvSpPr>
          <p:cNvPr id="18435" name="内容占位符 2"/>
          <p:cNvSpPr>
            <a:spLocks noGrp="1"/>
          </p:cNvSpPr>
          <p:nvPr>
            <p:ph idx="1"/>
          </p:nvPr>
        </p:nvSpPr>
        <p:spPr>
          <a:xfrm>
            <a:off x="250825" y="1341438"/>
            <a:ext cx="8748713" cy="5183187"/>
          </a:xfrm>
          <a:ln/>
        </p:spPr>
        <p:txBody>
          <a:bodyPr vert="horz" wrap="square" lIns="91440" tIns="45720" rIns="91440" bIns="45720" anchor="t" anchorCtr="0"/>
          <a:p>
            <a:r>
              <a:rPr lang="zh-CN" altLang="en-US" sz="3200" dirty="0">
                <a:latin typeface="华文楷体" pitchFamily="2" charset="-122"/>
                <a:ea typeface="华文楷体" pitchFamily="2" charset="-122"/>
              </a:rPr>
              <a:t>贪心算法适用于组合优化问题；</a:t>
            </a:r>
            <a:endParaRPr lang="en-US" altLang="zh-CN" sz="3200" dirty="0">
              <a:latin typeface="华文楷体" pitchFamily="2" charset="-122"/>
              <a:ea typeface="华文楷体" pitchFamily="2" charset="-122"/>
            </a:endParaRPr>
          </a:p>
          <a:p>
            <a:r>
              <a:rPr lang="zh-CN" altLang="en-US" sz="3200" dirty="0">
                <a:latin typeface="华文楷体" pitchFamily="2" charset="-122"/>
                <a:ea typeface="华文楷体" pitchFamily="2" charset="-122"/>
              </a:rPr>
              <a:t>求解过程是多步判断的过程，最终的判断序列对应问题的最优解；</a:t>
            </a:r>
            <a:endParaRPr lang="en-US" altLang="zh-CN" sz="3200" dirty="0">
              <a:latin typeface="华文楷体" pitchFamily="2" charset="-122"/>
              <a:ea typeface="华文楷体" pitchFamily="2" charset="-122"/>
            </a:endParaRPr>
          </a:p>
          <a:p>
            <a:r>
              <a:rPr lang="zh-CN" altLang="en-US" sz="3200" dirty="0">
                <a:latin typeface="华文楷体" pitchFamily="2" charset="-122"/>
                <a:ea typeface="华文楷体" pitchFamily="2" charset="-122"/>
              </a:rPr>
              <a:t>依据某种“短视的”贪心选择性质判断，性质的好坏决定算法的成败；</a:t>
            </a:r>
            <a:endParaRPr lang="en-US" altLang="zh-CN" sz="3200" dirty="0">
              <a:latin typeface="华文楷体" pitchFamily="2" charset="-122"/>
              <a:ea typeface="华文楷体" pitchFamily="2" charset="-122"/>
            </a:endParaRPr>
          </a:p>
          <a:p>
            <a:r>
              <a:rPr lang="zh-CN" altLang="en-US" sz="3200" dirty="0">
                <a:latin typeface="华文楷体" pitchFamily="2" charset="-122"/>
                <a:ea typeface="华文楷体" pitchFamily="2" charset="-122"/>
              </a:rPr>
              <a:t>贪心算法必须进行正确性证明；</a:t>
            </a:r>
            <a:endParaRPr lang="en-US" altLang="zh-CN" sz="3200" dirty="0">
              <a:latin typeface="华文楷体" pitchFamily="2" charset="-122"/>
              <a:ea typeface="华文楷体" pitchFamily="2" charset="-122"/>
            </a:endParaRPr>
          </a:p>
          <a:p>
            <a:r>
              <a:rPr lang="zh-CN" altLang="en-US" sz="3200" dirty="0">
                <a:latin typeface="华文楷体" pitchFamily="2" charset="-122"/>
                <a:ea typeface="华文楷体" pitchFamily="2" charset="-122"/>
              </a:rPr>
              <a:t>证明贪心法不正确的技巧：举反例</a:t>
            </a:r>
            <a:endParaRPr lang="en-US" altLang="zh-CN" sz="3200" dirty="0">
              <a:latin typeface="华文楷体" pitchFamily="2" charset="-122"/>
              <a:ea typeface="华文楷体" pitchFamily="2" charset="-122"/>
            </a:endParaRPr>
          </a:p>
          <a:p>
            <a:r>
              <a:rPr lang="zh-CN" altLang="en-US" sz="3200" dirty="0">
                <a:latin typeface="华文楷体" pitchFamily="2" charset="-122"/>
                <a:ea typeface="华文楷体" pitchFamily="2" charset="-122"/>
              </a:rPr>
              <a:t>贪心算法的优势：算法简单，时空复杂度低</a:t>
            </a:r>
            <a:endParaRPr lang="en-US" altLang="zh-CN" sz="3200" dirty="0">
              <a:latin typeface="华文楷体" pitchFamily="2" charset="-122"/>
              <a:ea typeface="华文楷体" pitchFamily="2" charset="-122"/>
            </a:endParaRPr>
          </a:p>
          <a:p>
            <a:endParaRPr lang="zh-CN" altLang="en-US" sz="3200" dirty="0"/>
          </a:p>
        </p:txBody>
      </p:sp>
      <p:sp>
        <p:nvSpPr>
          <p:cNvPr id="18436"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fld>
            <a:endParaRPr lang="en-US" altLang="zh-CN" sz="1200" dirty="0">
              <a:solidFill>
                <a:schemeClr val="tx1"/>
              </a:solidFill>
              <a:latin typeface="Garamond" pitchFamily="18"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
          <p:cNvSpPr>
            <a:spLocks noGrp="1"/>
          </p:cNvSpPr>
          <p:nvPr>
            <p:ph type="title"/>
          </p:nvPr>
        </p:nvSpPr>
        <p:spPr>
          <a:ln/>
        </p:spPr>
        <p:txBody>
          <a:bodyPr vert="horz" wrap="square" lIns="91440" tIns="45720" rIns="91440" bIns="45720" anchor="t" anchorCtr="0"/>
          <a:p>
            <a:r>
              <a:rPr lang="zh-CN" altLang="en-US" dirty="0"/>
              <a:t>活动安排问题贪心算法</a:t>
            </a:r>
            <a:endParaRPr lang="zh-CN" altLang="en-US" dirty="0"/>
          </a:p>
        </p:txBody>
      </p:sp>
      <p:sp>
        <p:nvSpPr>
          <p:cNvPr id="19459" name="内容占位符 2"/>
          <p:cNvSpPr>
            <a:spLocks noGrp="1"/>
          </p:cNvSpPr>
          <p:nvPr>
            <p:ph idx="1"/>
          </p:nvPr>
        </p:nvSpPr>
        <p:spPr>
          <a:xfrm>
            <a:off x="323850" y="1196975"/>
            <a:ext cx="8229600" cy="4530725"/>
          </a:xfrm>
          <a:ln/>
        </p:spPr>
        <p:txBody>
          <a:bodyPr vert="horz" wrap="square" lIns="91440" tIns="45720" rIns="91440" bIns="45720" anchor="t" anchorCtr="0"/>
          <a:p>
            <a:r>
              <a:rPr lang="zh-CN" altLang="en-US" sz="3200" dirty="0">
                <a:latin typeface="华文楷体" pitchFamily="2" charset="-122"/>
                <a:ea typeface="华文楷体" pitchFamily="2" charset="-122"/>
              </a:rPr>
              <a:t>命题：算法</a:t>
            </a:r>
            <a:r>
              <a:rPr lang="en-US" altLang="zh-CN" sz="3200" dirty="0">
                <a:latin typeface="华文楷体" pitchFamily="2" charset="-122"/>
                <a:ea typeface="华文楷体" pitchFamily="2" charset="-122"/>
              </a:rPr>
              <a:t>GreedySelector</a:t>
            </a:r>
            <a:r>
              <a:rPr lang="zh-CN" altLang="en-US" sz="3200" dirty="0">
                <a:latin typeface="华文楷体" pitchFamily="2" charset="-122"/>
                <a:ea typeface="华文楷体" pitchFamily="2" charset="-122"/>
              </a:rPr>
              <a:t>执行到第</a:t>
            </a:r>
            <a:r>
              <a:rPr lang="en-US" altLang="zh-CN" sz="3200" dirty="0">
                <a:latin typeface="华文楷体" pitchFamily="2" charset="-122"/>
                <a:ea typeface="华文楷体" pitchFamily="2" charset="-122"/>
              </a:rPr>
              <a:t>k</a:t>
            </a:r>
            <a:r>
              <a:rPr lang="zh-CN" altLang="en-US" sz="3200" dirty="0">
                <a:latin typeface="华文楷体" pitchFamily="2" charset="-122"/>
                <a:ea typeface="华文楷体" pitchFamily="2" charset="-122"/>
              </a:rPr>
              <a:t>步，选择</a:t>
            </a:r>
            <a:r>
              <a:rPr lang="en-US" altLang="zh-CN" sz="3200" dirty="0">
                <a:latin typeface="华文楷体" pitchFamily="2" charset="-122"/>
                <a:ea typeface="华文楷体" pitchFamily="2" charset="-122"/>
              </a:rPr>
              <a:t>k</a:t>
            </a:r>
            <a:r>
              <a:rPr lang="zh-CN" altLang="en-US" sz="3200" dirty="0">
                <a:latin typeface="华文楷体" pitchFamily="2" charset="-122"/>
                <a:ea typeface="华文楷体" pitchFamily="2" charset="-122"/>
              </a:rPr>
              <a:t>项活动</a:t>
            </a:r>
            <a:r>
              <a:rPr lang="en-US" altLang="zh-CN" sz="3200" dirty="0">
                <a:latin typeface="华文楷体" pitchFamily="2" charset="-122"/>
                <a:ea typeface="华文楷体" pitchFamily="2" charset="-122"/>
              </a:rPr>
              <a:t>i</a:t>
            </a:r>
            <a:r>
              <a:rPr lang="en-US" altLang="zh-CN" sz="3200" baseline="-25000" dirty="0">
                <a:latin typeface="华文楷体" pitchFamily="2" charset="-122"/>
                <a:ea typeface="华文楷体" pitchFamily="2" charset="-122"/>
              </a:rPr>
              <a:t>1</a:t>
            </a:r>
            <a:r>
              <a:rPr lang="en-US" altLang="zh-CN" sz="3200" dirty="0">
                <a:latin typeface="华文楷体" pitchFamily="2" charset="-122"/>
                <a:ea typeface="华文楷体" pitchFamily="2" charset="-122"/>
              </a:rPr>
              <a:t>=1,i</a:t>
            </a:r>
            <a:r>
              <a:rPr lang="en-US" altLang="zh-CN" sz="3200" baseline="-25000" dirty="0">
                <a:latin typeface="华文楷体" pitchFamily="2" charset="-122"/>
                <a:ea typeface="华文楷体" pitchFamily="2" charset="-122"/>
              </a:rPr>
              <a:t>2</a:t>
            </a:r>
            <a:r>
              <a:rPr lang="en-US" altLang="zh-CN" sz="3200" dirty="0">
                <a:latin typeface="华文楷体" pitchFamily="2" charset="-122"/>
                <a:ea typeface="华文楷体" pitchFamily="2" charset="-122"/>
              </a:rPr>
              <a:t>,….i</a:t>
            </a:r>
            <a:r>
              <a:rPr lang="en-US" altLang="zh-CN" sz="3200" baseline="-25000" dirty="0">
                <a:latin typeface="华文楷体" pitchFamily="2" charset="-122"/>
                <a:ea typeface="华文楷体" pitchFamily="2" charset="-122"/>
              </a:rPr>
              <a:t>k</a:t>
            </a:r>
            <a:r>
              <a:rPr lang="en-US" altLang="zh-CN" sz="3200" dirty="0">
                <a:latin typeface="华文楷体" pitchFamily="2" charset="-122"/>
                <a:ea typeface="华文楷体" pitchFamily="2" charset="-122"/>
              </a:rPr>
              <a:t>, </a:t>
            </a:r>
            <a:r>
              <a:rPr lang="zh-CN" altLang="en-US" sz="3200" dirty="0">
                <a:latin typeface="华文楷体" pitchFamily="2" charset="-122"/>
                <a:ea typeface="华文楷体" pitchFamily="2" charset="-122"/>
              </a:rPr>
              <a:t>则存在最优解</a:t>
            </a:r>
            <a:r>
              <a:rPr lang="en-US" altLang="zh-CN" sz="3200" dirty="0">
                <a:latin typeface="华文楷体" pitchFamily="2" charset="-122"/>
                <a:ea typeface="华文楷体" pitchFamily="2" charset="-122"/>
              </a:rPr>
              <a:t>A,</a:t>
            </a:r>
            <a:r>
              <a:rPr lang="zh-CN" altLang="en-US" sz="3200" dirty="0">
                <a:latin typeface="华文楷体" pitchFamily="2" charset="-122"/>
                <a:ea typeface="华文楷体" pitchFamily="2" charset="-122"/>
              </a:rPr>
              <a:t>包含活动</a:t>
            </a:r>
            <a:r>
              <a:rPr lang="en-US" altLang="zh-CN" sz="3200" dirty="0">
                <a:latin typeface="华文楷体" pitchFamily="2" charset="-122"/>
                <a:ea typeface="华文楷体" pitchFamily="2" charset="-122"/>
              </a:rPr>
              <a:t>i</a:t>
            </a:r>
            <a:r>
              <a:rPr lang="en-US" altLang="zh-CN" sz="3200" baseline="-25000" dirty="0">
                <a:latin typeface="华文楷体" pitchFamily="2" charset="-122"/>
                <a:ea typeface="华文楷体" pitchFamily="2" charset="-122"/>
              </a:rPr>
              <a:t>1</a:t>
            </a:r>
            <a:r>
              <a:rPr lang="en-US" altLang="zh-CN" sz="3200" dirty="0">
                <a:latin typeface="华文楷体" pitchFamily="2" charset="-122"/>
                <a:ea typeface="华文楷体" pitchFamily="2" charset="-122"/>
              </a:rPr>
              <a:t>=1, i</a:t>
            </a:r>
            <a:r>
              <a:rPr lang="en-US" altLang="zh-CN" sz="3200" baseline="-25000" dirty="0">
                <a:latin typeface="华文楷体" pitchFamily="2" charset="-122"/>
                <a:ea typeface="华文楷体" pitchFamily="2" charset="-122"/>
              </a:rPr>
              <a:t>2</a:t>
            </a:r>
            <a:r>
              <a:rPr lang="en-US" altLang="zh-CN" sz="3200" dirty="0">
                <a:latin typeface="华文楷体" pitchFamily="2" charset="-122"/>
                <a:ea typeface="华文楷体" pitchFamily="2" charset="-122"/>
              </a:rPr>
              <a:t>,….i</a:t>
            </a:r>
            <a:r>
              <a:rPr lang="en-US" altLang="zh-CN" sz="3200" baseline="-25000" dirty="0">
                <a:latin typeface="华文楷体" pitchFamily="2" charset="-122"/>
                <a:ea typeface="华文楷体" pitchFamily="2" charset="-122"/>
              </a:rPr>
              <a:t>k</a:t>
            </a:r>
            <a:endParaRPr lang="en-US" altLang="zh-CN" sz="3200" baseline="-25000" dirty="0">
              <a:latin typeface="华文楷体" pitchFamily="2" charset="-122"/>
              <a:ea typeface="华文楷体" pitchFamily="2" charset="-122"/>
            </a:endParaRPr>
          </a:p>
          <a:p>
            <a:endParaRPr lang="en-US" altLang="zh-CN" sz="3200" baseline="-25000" dirty="0">
              <a:latin typeface="华文楷体" pitchFamily="2" charset="-122"/>
              <a:ea typeface="华文楷体" pitchFamily="2" charset="-122"/>
            </a:endParaRPr>
          </a:p>
          <a:p>
            <a:r>
              <a:rPr lang="zh-CN" altLang="en-US" sz="3200" dirty="0">
                <a:latin typeface="华文楷体" pitchFamily="2" charset="-122"/>
                <a:ea typeface="华文楷体" pitchFamily="2" charset="-122"/>
              </a:rPr>
              <a:t>根据上述命题，对于任何</a:t>
            </a:r>
            <a:r>
              <a:rPr lang="en-US" altLang="zh-CN" sz="3200" dirty="0">
                <a:latin typeface="华文楷体" pitchFamily="2" charset="-122"/>
                <a:ea typeface="华文楷体" pitchFamily="2" charset="-122"/>
              </a:rPr>
              <a:t>k, </a:t>
            </a:r>
            <a:r>
              <a:rPr lang="zh-CN" altLang="en-US" sz="3200" dirty="0">
                <a:latin typeface="华文楷体" pitchFamily="2" charset="-122"/>
                <a:ea typeface="华文楷体" pitchFamily="2" charset="-122"/>
              </a:rPr>
              <a:t>算法前</a:t>
            </a:r>
            <a:r>
              <a:rPr lang="en-US" altLang="zh-CN" sz="3200" dirty="0">
                <a:latin typeface="华文楷体" pitchFamily="2" charset="-122"/>
                <a:ea typeface="华文楷体" pitchFamily="2" charset="-122"/>
              </a:rPr>
              <a:t>k</a:t>
            </a:r>
            <a:r>
              <a:rPr lang="zh-CN" altLang="en-US" sz="3200" dirty="0">
                <a:latin typeface="华文楷体" pitchFamily="2" charset="-122"/>
                <a:ea typeface="华文楷体" pitchFamily="2" charset="-122"/>
              </a:rPr>
              <a:t>步的选择都将导致最优解，至多到第</a:t>
            </a:r>
            <a:r>
              <a:rPr lang="en-US" altLang="zh-CN" sz="3200" dirty="0">
                <a:latin typeface="华文楷体" pitchFamily="2" charset="-122"/>
                <a:ea typeface="华文楷体" pitchFamily="2" charset="-122"/>
              </a:rPr>
              <a:t>n</a:t>
            </a:r>
            <a:r>
              <a:rPr lang="zh-CN" altLang="en-US" sz="3200" dirty="0">
                <a:latin typeface="华文楷体" pitchFamily="2" charset="-122"/>
                <a:ea typeface="华文楷体" pitchFamily="2" charset="-122"/>
              </a:rPr>
              <a:t>步将得到问题实例的最优解</a:t>
            </a:r>
            <a:endParaRPr lang="zh-CN" altLang="en-US" sz="3200" dirty="0">
              <a:latin typeface="华文楷体" pitchFamily="2" charset="-122"/>
              <a:ea typeface="华文楷体" pitchFamily="2" charset="-122"/>
            </a:endParaRPr>
          </a:p>
        </p:txBody>
      </p:sp>
      <p:sp>
        <p:nvSpPr>
          <p:cNvPr id="19460"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fld>
            <a:endParaRPr lang="en-US" altLang="zh-CN" sz="1200" dirty="0">
              <a:solidFill>
                <a:schemeClr val="tx1"/>
              </a:solidFill>
              <a:latin typeface="Garamond" pitchFamily="18"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1"/>
          <p:cNvSpPr>
            <a:spLocks noGrp="1"/>
          </p:cNvSpPr>
          <p:nvPr>
            <p:ph type="title"/>
          </p:nvPr>
        </p:nvSpPr>
        <p:spPr>
          <a:ln/>
        </p:spPr>
        <p:txBody>
          <a:bodyPr vert="horz" wrap="square" lIns="91440" tIns="45720" rIns="91440" bIns="45720" anchor="t" anchorCtr="0"/>
          <a:p>
            <a:r>
              <a:rPr lang="zh-CN" altLang="en-US" dirty="0"/>
              <a:t>归纳证明</a:t>
            </a:r>
            <a:endParaRPr lang="zh-CN" altLang="en-US" dirty="0"/>
          </a:p>
        </p:txBody>
      </p:sp>
      <p:sp>
        <p:nvSpPr>
          <p:cNvPr id="3" name="内容占位符 2"/>
          <p:cNvSpPr>
            <a:spLocks noGrp="1"/>
          </p:cNvSpPr>
          <p:nvPr>
            <p:ph idx="1"/>
          </p:nvPr>
        </p:nvSpPr>
        <p:spPr>
          <a:xfrm>
            <a:off x="448310" y="908685"/>
            <a:ext cx="8463280" cy="385000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设</a:t>
            </a:r>
            <a:r>
              <a:rPr kumimoji="0" lang="en-US" altLang="zh-CN"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S={1,2,3,…,n}</a:t>
            </a:r>
            <a:r>
              <a:rPr kumimoji="0" lang="zh-CN" altLang="en-US"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是活动集，且</a:t>
            </a:r>
            <a:r>
              <a:rPr kumimoji="0" lang="en-US" altLang="zh-CN"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f</a:t>
            </a:r>
            <a:r>
              <a:rPr kumimoji="0" lang="en-US" altLang="zh-CN" sz="3000" b="0" i="0" u="none" strike="noStrike" kern="0" cap="none" spc="0" normalizeH="0" baseline="-25000" noProof="0" dirty="0" smtClean="0">
                <a:ln>
                  <a:noFill/>
                </a:ln>
                <a:solidFill>
                  <a:schemeClr val="tx1"/>
                </a:solidFill>
                <a:effectLst/>
                <a:uLnTx/>
                <a:uFillTx/>
                <a:latin typeface="华文楷体" pitchFamily="2" charset="-122"/>
                <a:ea typeface="华文楷体" pitchFamily="2" charset="-122"/>
                <a:cs typeface="+mn-cs"/>
              </a:rPr>
              <a:t>1</a:t>
            </a:r>
            <a:r>
              <a:rPr kumimoji="0" lang="en-US" altLang="zh-CN"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≤f</a:t>
            </a:r>
            <a:r>
              <a:rPr kumimoji="0" lang="en-US" altLang="zh-CN" sz="3000" b="0" i="0" u="none" strike="noStrike" kern="0" cap="none" spc="0" normalizeH="0" baseline="-25000" noProof="0" dirty="0">
                <a:ln>
                  <a:noFill/>
                </a:ln>
                <a:solidFill>
                  <a:schemeClr val="tx1"/>
                </a:solidFill>
                <a:effectLst/>
                <a:uLnTx/>
                <a:uFillTx/>
                <a:latin typeface="华文楷体" pitchFamily="2" charset="-122"/>
                <a:ea typeface="华文楷体" pitchFamily="2" charset="-122"/>
                <a:cs typeface="+mn-cs"/>
              </a:rPr>
              <a:t>2</a:t>
            </a:r>
            <a:r>
              <a:rPr kumimoji="0" lang="en-US" altLang="zh-CN"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≤f</a:t>
            </a:r>
            <a:r>
              <a:rPr kumimoji="0" lang="en-US" altLang="zh-CN" sz="3000" b="0" i="0" u="none" strike="noStrike" kern="0" cap="none" spc="0" normalizeH="0" baseline="-25000" noProof="0" dirty="0">
                <a:ln>
                  <a:noFill/>
                </a:ln>
                <a:solidFill>
                  <a:schemeClr val="tx1"/>
                </a:solidFill>
                <a:effectLst/>
                <a:uLnTx/>
                <a:uFillTx/>
                <a:latin typeface="华文楷体" pitchFamily="2" charset="-122"/>
                <a:ea typeface="华文楷体" pitchFamily="2" charset="-122"/>
                <a:cs typeface="+mn-cs"/>
              </a:rPr>
              <a:t>3</a:t>
            </a:r>
            <a:r>
              <a:rPr kumimoji="0" lang="en-US" altLang="zh-CN"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 ≤</a:t>
            </a:r>
            <a:r>
              <a:rPr kumimoji="0" lang="en-US" altLang="zh-CN" sz="3000" b="0" i="0" u="none" strike="noStrike" kern="0" cap="none" spc="0" normalizeH="0" baseline="0" noProof="0" dirty="0" err="1" smtClean="0">
                <a:ln>
                  <a:noFill/>
                </a:ln>
                <a:solidFill>
                  <a:schemeClr val="tx1"/>
                </a:solidFill>
                <a:effectLst/>
                <a:uLnTx/>
                <a:uFillTx/>
                <a:latin typeface="华文楷体" pitchFamily="2" charset="-122"/>
                <a:ea typeface="华文楷体" pitchFamily="2" charset="-122"/>
                <a:cs typeface="+mn-cs"/>
              </a:rPr>
              <a:t>f</a:t>
            </a:r>
            <a:r>
              <a:rPr kumimoji="0" lang="en-US" altLang="zh-CN" sz="3000" b="0" i="0" u="none" strike="noStrike" kern="0" cap="none" spc="0" normalizeH="0" baseline="-25000" noProof="0" dirty="0" err="1" smtClean="0">
                <a:ln>
                  <a:noFill/>
                </a:ln>
                <a:solidFill>
                  <a:schemeClr val="tx1"/>
                </a:solidFill>
                <a:effectLst/>
                <a:uLnTx/>
                <a:uFillTx/>
                <a:latin typeface="华文楷体" pitchFamily="2" charset="-122"/>
                <a:ea typeface="华文楷体" pitchFamily="2" charset="-122"/>
                <a:cs typeface="+mn-cs"/>
              </a:rPr>
              <a:t>n</a:t>
            </a:r>
            <a:endParaRPr kumimoji="0" lang="en-US" altLang="zh-CN" sz="3000" b="0" i="0" u="none" strike="noStrike" kern="0" cap="none" spc="0" normalizeH="0" baseline="-25000" noProof="0" dirty="0" smtClean="0">
              <a:ln>
                <a:noFill/>
              </a:ln>
              <a:solidFill>
                <a:schemeClr val="tx1"/>
              </a:solidFill>
              <a:effectLst/>
              <a:uLnTx/>
              <a:uFillTx/>
              <a:latin typeface="华文楷体" pitchFamily="2" charset="-122"/>
              <a:ea typeface="华文楷体"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en-US" altLang="zh-CN" sz="3000" b="0" i="0" u="none" strike="noStrike" kern="0" cap="none" spc="0" normalizeH="0" baseline="-25000" noProof="0" dirty="0">
              <a:ln>
                <a:noFill/>
              </a:ln>
              <a:solidFill>
                <a:schemeClr val="tx1"/>
              </a:solidFill>
              <a:effectLst/>
              <a:uLnTx/>
              <a:uFillTx/>
              <a:latin typeface="华文楷体" pitchFamily="2" charset="-122"/>
              <a:ea typeface="华文楷体" pitchFamily="2" charset="-122"/>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k=1, </a:t>
            </a:r>
            <a:r>
              <a:rPr kumimoji="0" lang="zh-CN" altLang="en-US"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证明存在最优解包含活动</a:t>
            </a:r>
            <a:r>
              <a:rPr kumimoji="0" lang="en-US" altLang="zh-CN"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1</a:t>
            </a:r>
            <a:endParaRPr kumimoji="0" lang="en-US" altLang="zh-CN"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证：任取最优解</a:t>
            </a:r>
            <a:r>
              <a:rPr kumimoji="0" lang="en-US" altLang="zh-CN"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A</a:t>
            </a:r>
            <a:r>
              <a:rPr kumimoji="0" lang="zh-CN" altLang="en-US"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a:t>
            </a:r>
            <a:r>
              <a:rPr kumimoji="0" lang="en-US" altLang="zh-CN"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A</a:t>
            </a:r>
            <a:r>
              <a:rPr kumimoji="0" lang="zh-CN" altLang="en-US"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中活动按完成时间递增排列，如果</a:t>
            </a:r>
            <a:r>
              <a:rPr kumimoji="0" lang="en-US" altLang="zh-CN"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A</a:t>
            </a:r>
            <a:r>
              <a:rPr kumimoji="0" lang="zh-CN" altLang="en-US"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的第一个活动为</a:t>
            </a:r>
            <a:r>
              <a:rPr kumimoji="0" lang="en-US" altLang="zh-CN"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j</a:t>
            </a:r>
            <a:r>
              <a:rPr kumimoji="0" lang="zh-CN" altLang="en-US"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a:t>
            </a:r>
            <a:r>
              <a:rPr kumimoji="0" lang="en-US" altLang="zh-CN"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j</a:t>
            </a:r>
            <a:r>
              <a:rPr kumimoji="0" lang="zh-CN" altLang="en-US"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a:t>
            </a:r>
            <a:r>
              <a:rPr kumimoji="0" lang="en-US" altLang="zh-CN"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1</a:t>
            </a:r>
            <a:r>
              <a:rPr kumimoji="0" lang="zh-CN" altLang="en-US"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，可以用活动</a:t>
            </a:r>
            <a:r>
              <a:rPr kumimoji="0" lang="en-US" altLang="zh-CN"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1</a:t>
            </a:r>
            <a:r>
              <a:rPr kumimoji="0" lang="zh-CN" altLang="en-US"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替换</a:t>
            </a:r>
            <a:r>
              <a:rPr kumimoji="0" lang="en-US" altLang="zh-CN"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A</a:t>
            </a:r>
            <a:r>
              <a:rPr kumimoji="0" lang="zh-CN" altLang="en-US"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中的第一个活动</a:t>
            </a:r>
            <a:r>
              <a:rPr kumimoji="0" lang="en-US" altLang="zh-CN"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j</a:t>
            </a:r>
            <a:r>
              <a:rPr kumimoji="0" lang="zh-CN" altLang="en-US"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，得到解</a:t>
            </a:r>
            <a:r>
              <a:rPr kumimoji="0" lang="en-US" altLang="zh-CN"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A’, A’=(A-{j})</a:t>
            </a:r>
            <a:r>
              <a:rPr kumimoji="0" lang="en-US" altLang="zh-CN"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˅{1}</a:t>
            </a:r>
            <a:r>
              <a:rPr kumimoji="0" lang="zh-CN" altLang="en-US"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a:t>
            </a:r>
            <a:r>
              <a:rPr kumimoji="0" lang="en-US" altLang="zh-CN"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 f</a:t>
            </a:r>
            <a:r>
              <a:rPr kumimoji="0" lang="en-US" altLang="zh-CN" sz="3000" b="0" i="0" u="none" strike="noStrike" kern="0" cap="none" spc="0" normalizeH="0" baseline="-25000" noProof="0" dirty="0" smtClean="0">
                <a:ln>
                  <a:noFill/>
                </a:ln>
                <a:solidFill>
                  <a:schemeClr val="tx1"/>
                </a:solidFill>
                <a:effectLst/>
                <a:uLnTx/>
                <a:uFillTx/>
                <a:latin typeface="华文楷体" pitchFamily="2" charset="-122"/>
                <a:ea typeface="华文楷体" pitchFamily="2" charset="-122"/>
                <a:cs typeface="+mn-cs"/>
              </a:rPr>
              <a:t>1</a:t>
            </a:r>
            <a:r>
              <a:rPr kumimoji="0" lang="en-US" altLang="zh-CN"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 ≤f</a:t>
            </a:r>
            <a:r>
              <a:rPr kumimoji="0" lang="en-US" altLang="zh-CN" sz="3000" b="0" i="0" u="none" strike="noStrike" kern="0" cap="none" spc="0" normalizeH="0" baseline="-25000" noProof="0" dirty="0" smtClean="0">
                <a:ln>
                  <a:noFill/>
                </a:ln>
                <a:solidFill>
                  <a:schemeClr val="tx1"/>
                </a:solidFill>
                <a:effectLst/>
                <a:uLnTx/>
                <a:uFillTx/>
                <a:latin typeface="华文楷体" pitchFamily="2" charset="-122"/>
                <a:ea typeface="华文楷体" pitchFamily="2" charset="-122"/>
                <a:cs typeface="+mn-cs"/>
              </a:rPr>
              <a:t>j</a:t>
            </a:r>
            <a:r>
              <a:rPr kumimoji="0" lang="zh-CN" altLang="en-US" sz="3000" b="0" i="0" u="none" strike="noStrike" kern="0" cap="none" spc="0" normalizeH="0" baseline="-25000" noProof="0" dirty="0" smtClean="0">
                <a:ln>
                  <a:noFill/>
                </a:ln>
                <a:solidFill>
                  <a:schemeClr val="tx1"/>
                </a:solidFill>
                <a:effectLst/>
                <a:uLnTx/>
                <a:uFillTx/>
                <a:latin typeface="华文楷体" pitchFamily="2" charset="-122"/>
                <a:ea typeface="华文楷体" pitchFamily="2" charset="-122"/>
                <a:cs typeface="+mn-cs"/>
              </a:rPr>
              <a:t>，</a:t>
            </a:r>
            <a:r>
              <a:rPr kumimoji="0" lang="en-US" altLang="zh-CN"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A’</a:t>
            </a:r>
            <a:r>
              <a:rPr kumimoji="0" lang="zh-CN" altLang="en-US"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也是最优解，且包含活动</a:t>
            </a:r>
            <a:r>
              <a:rPr kumimoji="0" lang="en-US" altLang="zh-CN"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1</a:t>
            </a:r>
            <a:r>
              <a:rPr kumimoji="0" lang="zh-CN" altLang="en-US"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a:t>
            </a:r>
            <a:endParaRPr kumimoji="0" lang="en-US" altLang="zh-CN"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endParaRPr>
          </a:p>
        </p:txBody>
      </p:sp>
      <p:sp>
        <p:nvSpPr>
          <p:cNvPr id="20484"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fld>
            <a:endParaRPr lang="en-US" altLang="zh-CN" sz="1200" dirty="0">
              <a:solidFill>
                <a:schemeClr val="tx1"/>
              </a:solidFill>
              <a:latin typeface="Garamond" pitchFamily="18" charset="0"/>
              <a:ea typeface="宋体" panose="02010600030101010101" pitchFamily="2" charset="-122"/>
            </a:endParaRPr>
          </a:p>
        </p:txBody>
      </p:sp>
      <p:pic>
        <p:nvPicPr>
          <p:cNvPr id="20485" name="图片 4"/>
          <p:cNvPicPr>
            <a:picLocks noChangeAspect="1"/>
          </p:cNvPicPr>
          <p:nvPr/>
        </p:nvPicPr>
        <p:blipFill>
          <a:blip r:embed="rId1"/>
          <a:stretch>
            <a:fillRect/>
          </a:stretch>
        </p:blipFill>
        <p:spPr>
          <a:xfrm>
            <a:off x="1589088" y="4868863"/>
            <a:ext cx="5253037" cy="115252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ph type="title"/>
          </p:nvPr>
        </p:nvSpPr>
        <p:spPr>
          <a:xfrm>
            <a:off x="457200" y="277813"/>
            <a:ext cx="8229600" cy="774700"/>
          </a:xfrm>
          <a:ln/>
        </p:spPr>
        <p:txBody>
          <a:bodyPr vert="horz" wrap="square" lIns="91440" tIns="45720" rIns="91440" bIns="45720" anchor="t" anchorCtr="0"/>
          <a:p>
            <a:r>
              <a:rPr lang="zh-CN" altLang="en-US" dirty="0"/>
              <a:t>归纳证明</a:t>
            </a:r>
            <a:endParaRPr lang="zh-CN" altLang="en-US" dirty="0"/>
          </a:p>
        </p:txBody>
      </p:sp>
      <p:sp>
        <p:nvSpPr>
          <p:cNvPr id="3" name="内容占位符 2"/>
          <p:cNvSpPr>
            <a:spLocks noGrp="1"/>
          </p:cNvSpPr>
          <p:nvPr>
            <p:ph idx="1"/>
          </p:nvPr>
        </p:nvSpPr>
        <p:spPr>
          <a:xfrm>
            <a:off x="468313" y="1125538"/>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假设命题对</a:t>
            </a:r>
            <a:r>
              <a:rPr kumimoji="0" lang="en-US" altLang="zh-CN"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k</a:t>
            </a:r>
            <a:r>
              <a:rPr kumimoji="0" lang="zh-CN" altLang="en-US"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成立，证明对</a:t>
            </a:r>
            <a:r>
              <a:rPr kumimoji="0" lang="en-US" altLang="zh-CN"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k+1</a:t>
            </a:r>
            <a:r>
              <a:rPr kumimoji="0" lang="zh-CN" altLang="en-US"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也成立</a:t>
            </a:r>
            <a:endParaRPr kumimoji="0" lang="en-US" altLang="zh-CN"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证：算法执行到第</a:t>
            </a:r>
            <a:r>
              <a:rPr kumimoji="0" lang="en-US" altLang="zh-CN"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k</a:t>
            </a:r>
            <a:r>
              <a:rPr kumimoji="0" lang="zh-CN" altLang="en-US"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步，选择了活动</a:t>
            </a:r>
            <a:r>
              <a:rPr kumimoji="1" lang="en-US" altLang="zh-CN" sz="28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i</a:t>
            </a:r>
            <a:r>
              <a:rPr kumimoji="1" lang="en-US" altLang="zh-CN" sz="2800" b="0" i="0" u="none" strike="noStrike" kern="0" cap="none" spc="0" normalizeH="0" baseline="-2500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1</a:t>
            </a:r>
            <a:r>
              <a:rPr kumimoji="1" lang="en-US" altLang="zh-CN" sz="28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=1, i</a:t>
            </a:r>
            <a:r>
              <a:rPr kumimoji="1" lang="en-US" altLang="zh-CN" sz="2800" b="0" i="0" u="none" strike="noStrike" kern="0" cap="none" spc="0" normalizeH="0" baseline="-2500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2</a:t>
            </a:r>
            <a:r>
              <a:rPr kumimoji="1" lang="en-US" altLang="zh-CN" sz="28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 </a:t>
            </a:r>
            <a:r>
              <a:rPr kumimoji="1" lang="en-US" altLang="zh-CN" sz="2800" b="0" i="0" u="none" strike="noStrike" kern="0" cap="none" spc="0" normalizeH="0" baseline="0" noProof="0" dirty="0" err="1"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i</a:t>
            </a:r>
            <a:r>
              <a:rPr kumimoji="1" lang="en-US" altLang="zh-CN" sz="2800" b="0" i="0" u="none" strike="noStrike" kern="0" cap="none" spc="0" normalizeH="0" baseline="-25000" noProof="0" dirty="0" err="1"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k</a:t>
            </a:r>
            <a:r>
              <a:rPr kumimoji="1" lang="en-US" altLang="zh-CN" sz="28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 , </a:t>
            </a:r>
            <a:r>
              <a:rPr kumimoji="1" lang="zh-CN" altLang="en-US" sz="28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根据归纳假设存在最优解</a:t>
            </a:r>
            <a:r>
              <a:rPr kumimoji="1" lang="en-US" altLang="zh-CN" sz="28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A</a:t>
            </a:r>
            <a:r>
              <a:rPr kumimoji="1" lang="zh-CN" altLang="en-US" sz="28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包含</a:t>
            </a:r>
            <a:r>
              <a:rPr kumimoji="1" lang="en-US" altLang="zh-CN" sz="28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 i</a:t>
            </a:r>
            <a:r>
              <a:rPr kumimoji="1" lang="en-US" altLang="zh-CN" sz="2800" b="0" i="0" u="none" strike="noStrike" kern="0" cap="none" spc="0" normalizeH="0" baseline="-2500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1</a:t>
            </a:r>
            <a:r>
              <a:rPr kumimoji="1" lang="en-US" altLang="zh-CN" sz="28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=1, i</a:t>
            </a:r>
            <a:r>
              <a:rPr kumimoji="1" lang="en-US" altLang="zh-CN" sz="2800" b="0" i="0" u="none" strike="noStrike" kern="0" cap="none" spc="0" normalizeH="0" baseline="-2500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2</a:t>
            </a:r>
            <a:r>
              <a:rPr kumimoji="1" lang="en-US" altLang="zh-CN" sz="28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 </a:t>
            </a:r>
            <a:r>
              <a:rPr kumimoji="1" lang="en-US" altLang="zh-CN" sz="2800" b="0" i="0" u="none" strike="noStrike" kern="0" cap="none" spc="0" normalizeH="0" baseline="0" noProof="0" dirty="0" err="1"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i</a:t>
            </a:r>
            <a:r>
              <a:rPr kumimoji="1" lang="en-US" altLang="zh-CN" sz="2800" b="0" i="0" u="none" strike="noStrike" kern="0" cap="none" spc="0" normalizeH="0" baseline="-25000" noProof="0" dirty="0" err="1"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k</a:t>
            </a:r>
            <a:r>
              <a:rPr kumimoji="1" lang="zh-CN" altLang="en-US" sz="28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a:t>
            </a:r>
            <a:r>
              <a:rPr kumimoji="1" lang="en-US" altLang="zh-CN" sz="28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A</a:t>
            </a:r>
            <a:r>
              <a:rPr kumimoji="1" lang="zh-CN" altLang="en-US" sz="28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中剩下的活动选自</a:t>
            </a:r>
            <a:r>
              <a:rPr kumimoji="1" lang="zh-CN" altLang="en-US" sz="28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Times New Roman" panose="02020603050405020304" pitchFamily="18" charset="0"/>
              </a:rPr>
              <a:t>集合</a:t>
            </a:r>
            <a:r>
              <a:rPr kumimoji="1" lang="en-US" altLang="zh-CN" sz="28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S’</a:t>
            </a:r>
            <a:endParaRPr kumimoji="1" lang="en-US" altLang="zh-CN" sz="28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a:t>
            </a:r>
            <a:endParaRPr kumimoji="0" lang="zh-CN" altLang="en-US"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endParaRPr>
          </a:p>
        </p:txBody>
      </p:sp>
      <p:sp>
        <p:nvSpPr>
          <p:cNvPr id="21508"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fld>
            <a:endParaRPr lang="en-US" altLang="zh-CN" sz="1200" dirty="0">
              <a:solidFill>
                <a:schemeClr val="tx1"/>
              </a:solidFill>
              <a:latin typeface="Garamond" pitchFamily="18" charset="0"/>
              <a:ea typeface="宋体" panose="02010600030101010101" pitchFamily="2" charset="-122"/>
            </a:endParaRPr>
          </a:p>
        </p:txBody>
      </p:sp>
      <p:pic>
        <p:nvPicPr>
          <p:cNvPr id="21509" name="图片 4"/>
          <p:cNvPicPr>
            <a:picLocks noChangeAspect="1"/>
          </p:cNvPicPr>
          <p:nvPr/>
        </p:nvPicPr>
        <p:blipFill>
          <a:blip r:embed="rId1"/>
          <a:stretch>
            <a:fillRect/>
          </a:stretch>
        </p:blipFill>
        <p:spPr>
          <a:xfrm>
            <a:off x="1692275" y="3357563"/>
            <a:ext cx="5054600" cy="2592387"/>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1"/>
          <p:cNvSpPr>
            <a:spLocks noGrp="1"/>
          </p:cNvSpPr>
          <p:nvPr>
            <p:ph type="title"/>
          </p:nvPr>
        </p:nvSpPr>
        <p:spPr>
          <a:xfrm>
            <a:off x="457200" y="277813"/>
            <a:ext cx="8229600" cy="774700"/>
          </a:xfrm>
          <a:ln/>
        </p:spPr>
        <p:txBody>
          <a:bodyPr vert="horz" wrap="square" lIns="91440" tIns="45720" rIns="91440" bIns="45720" anchor="t" anchorCtr="0"/>
          <a:p>
            <a:r>
              <a:rPr lang="zh-CN" altLang="en-US" dirty="0"/>
              <a:t>归纳证明</a:t>
            </a:r>
            <a:endParaRPr lang="zh-CN" altLang="en-US" dirty="0"/>
          </a:p>
        </p:txBody>
      </p:sp>
      <p:sp>
        <p:nvSpPr>
          <p:cNvPr id="3" name="内容占位符 2"/>
          <p:cNvSpPr>
            <a:spLocks noGrp="1"/>
          </p:cNvSpPr>
          <p:nvPr>
            <p:ph idx="1"/>
          </p:nvPr>
        </p:nvSpPr>
        <p:spPr>
          <a:xfrm>
            <a:off x="323850" y="1196975"/>
            <a:ext cx="8640763"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en-US" altLang="zh-CN"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B</a:t>
            </a:r>
            <a:r>
              <a:rPr kumimoji="0" lang="zh-CN" altLang="en-US"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是</a:t>
            </a:r>
            <a:r>
              <a:rPr kumimoji="0" lang="en-US" altLang="zh-CN"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S’</a:t>
            </a:r>
            <a:r>
              <a:rPr kumimoji="0" lang="zh-CN" altLang="en-US"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的最优解。</a:t>
            </a:r>
            <a:endParaRPr kumimoji="0" lang="en-US" altLang="zh-CN"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若</a:t>
            </a:r>
            <a:r>
              <a:rPr kumimoji="0" lang="en-US" altLang="zh-CN"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B</a:t>
            </a:r>
            <a:r>
              <a:rPr kumimoji="0" lang="zh-CN" altLang="en-US"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不是</a:t>
            </a:r>
            <a:r>
              <a:rPr kumimoji="0" lang="en-US" altLang="zh-CN"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S’</a:t>
            </a:r>
            <a:r>
              <a:rPr kumimoji="0" lang="zh-CN" altLang="en-US"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最优解，设</a:t>
            </a:r>
            <a:r>
              <a:rPr kumimoji="0" lang="en-US" altLang="zh-CN"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S’</a:t>
            </a:r>
            <a:r>
              <a:rPr kumimoji="0" lang="zh-CN" altLang="en-US"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的最优解为</a:t>
            </a:r>
            <a:r>
              <a:rPr kumimoji="0" lang="en-US" altLang="zh-CN"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B</a:t>
            </a:r>
            <a:r>
              <a:rPr kumimoji="0" lang="zh-CN" altLang="en-US"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 </a:t>
            </a:r>
            <a:r>
              <a:rPr kumimoji="0" lang="zh-CN" altLang="en-US"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即</a:t>
            </a:r>
            <a:r>
              <a:rPr kumimoji="0" lang="en-US" altLang="zh-CN"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B</a:t>
            </a:r>
            <a:r>
              <a:rPr kumimoji="0" lang="zh-CN" altLang="en-US"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*的活动比</a:t>
            </a:r>
            <a:r>
              <a:rPr kumimoji="0" lang="en-US" altLang="zh-CN"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B</a:t>
            </a:r>
            <a:r>
              <a:rPr kumimoji="0" lang="zh-CN" altLang="en-US"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要多，那么</a:t>
            </a:r>
            <a:endParaRPr kumimoji="0" lang="en-US" altLang="zh-CN"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en-US" altLang="zh-CN"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是</a:t>
            </a:r>
            <a:r>
              <a:rPr kumimoji="0" lang="en-US" altLang="zh-CN"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S</a:t>
            </a:r>
            <a:r>
              <a:rPr kumimoji="0" lang="zh-CN" altLang="en-US"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的最优解，且比</a:t>
            </a:r>
            <a:r>
              <a:rPr kumimoji="0" lang="en-US" altLang="zh-CN"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a:t>
            </a:r>
            <a:r>
              <a:rPr kumimoji="0" lang="zh-CN" altLang="en-US"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的活动数多，这跟</a:t>
            </a:r>
            <a:r>
              <a:rPr kumimoji="0" lang="en-US" altLang="zh-CN"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a:t>
            </a:r>
            <a:r>
              <a:rPr kumimoji="0" lang="zh-CN" altLang="en-US"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的最优解矛盾</a:t>
            </a:r>
            <a:endParaRPr kumimoji="0" lang="en-US" altLang="zh-CN"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zh-CN" altLang="en-US" sz="3000" b="0" i="0" u="none" strike="noStrike" kern="0" cap="none" spc="0" normalizeH="0" baseline="0" noProof="0" dirty="0">
              <a:ln>
                <a:noFill/>
              </a:ln>
              <a:solidFill>
                <a:schemeClr val="tx1"/>
              </a:solidFill>
              <a:effectLst/>
              <a:uLnTx/>
              <a:uFillTx/>
              <a:latin typeface="+mn-lt"/>
              <a:ea typeface="+mn-ea"/>
              <a:cs typeface="+mn-cs"/>
            </a:endParaRPr>
          </a:p>
        </p:txBody>
      </p:sp>
      <p:sp>
        <p:nvSpPr>
          <p:cNvPr id="22532"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fld>
            <a:endParaRPr lang="en-US" altLang="zh-CN" sz="1200" dirty="0">
              <a:solidFill>
                <a:schemeClr val="tx1"/>
              </a:solidFill>
              <a:latin typeface="Garamond" pitchFamily="18" charset="0"/>
              <a:ea typeface="宋体" panose="02010600030101010101" pitchFamily="2" charset="-122"/>
            </a:endParaRPr>
          </a:p>
        </p:txBody>
      </p:sp>
      <p:pic>
        <p:nvPicPr>
          <p:cNvPr id="22533" name="图片 4"/>
          <p:cNvPicPr>
            <a:picLocks noChangeAspect="1"/>
          </p:cNvPicPr>
          <p:nvPr/>
        </p:nvPicPr>
        <p:blipFill>
          <a:blip r:embed="rId1"/>
          <a:stretch>
            <a:fillRect/>
          </a:stretch>
        </p:blipFill>
        <p:spPr>
          <a:xfrm>
            <a:off x="3132138" y="2852738"/>
            <a:ext cx="2447925" cy="409575"/>
          </a:xfrm>
          <a:prstGeom prst="rect">
            <a:avLst/>
          </a:prstGeom>
          <a:noFill/>
          <a:ln w="9525">
            <a:noFill/>
          </a:ln>
        </p:spPr>
      </p:pic>
      <p:pic>
        <p:nvPicPr>
          <p:cNvPr id="22534" name="图片 5"/>
          <p:cNvPicPr>
            <a:picLocks noChangeAspect="1"/>
          </p:cNvPicPr>
          <p:nvPr/>
        </p:nvPicPr>
        <p:blipFill>
          <a:blip r:embed="rId2"/>
          <a:stretch>
            <a:fillRect/>
          </a:stretch>
        </p:blipFill>
        <p:spPr>
          <a:xfrm>
            <a:off x="2195513" y="4437063"/>
            <a:ext cx="3967162" cy="158432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1"/>
          <p:cNvSpPr>
            <a:spLocks noGrp="1"/>
          </p:cNvSpPr>
          <p:nvPr>
            <p:ph type="title"/>
          </p:nvPr>
        </p:nvSpPr>
        <p:spPr>
          <a:xfrm>
            <a:off x="457200" y="277813"/>
            <a:ext cx="8229600" cy="774700"/>
          </a:xfrm>
          <a:ln/>
        </p:spPr>
        <p:txBody>
          <a:bodyPr vert="horz" wrap="square" lIns="91440" tIns="45720" rIns="91440" bIns="45720" anchor="t" anchorCtr="0"/>
          <a:p>
            <a:r>
              <a:rPr lang="zh-CN" altLang="en-US" dirty="0"/>
              <a:t>归纳证明</a:t>
            </a:r>
            <a:endParaRPr lang="zh-CN" altLang="en-US" dirty="0"/>
          </a:p>
        </p:txBody>
      </p:sp>
      <p:sp>
        <p:nvSpPr>
          <p:cNvPr id="3" name="内容占位符 2"/>
          <p:cNvSpPr>
            <a:spLocks noGrp="1"/>
          </p:cNvSpPr>
          <p:nvPr>
            <p:ph idx="1"/>
          </p:nvPr>
        </p:nvSpPr>
        <p:spPr>
          <a:xfrm>
            <a:off x="250825" y="1196975"/>
            <a:ext cx="8580438"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将</a:t>
            </a:r>
            <a:r>
              <a:rPr kumimoji="0" lang="en-US" altLang="zh-CN"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S’</a:t>
            </a:r>
            <a:r>
              <a:rPr kumimoji="0" lang="zh-CN" altLang="en-US"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看成子问题，根据归纳基础，存在</a:t>
            </a:r>
            <a:r>
              <a:rPr kumimoji="0" lang="en-US" altLang="zh-CN"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S’</a:t>
            </a:r>
            <a:r>
              <a:rPr kumimoji="0" lang="zh-CN" altLang="en-US"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的最优解</a:t>
            </a:r>
            <a:r>
              <a:rPr kumimoji="0" lang="en-US" altLang="zh-CN"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B’</a:t>
            </a:r>
            <a:r>
              <a:rPr kumimoji="0" lang="zh-CN" altLang="en-US"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有</a:t>
            </a:r>
            <a:r>
              <a:rPr kumimoji="0" lang="en-US" altLang="zh-CN"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S’</a:t>
            </a:r>
            <a:r>
              <a:rPr kumimoji="0" lang="zh-CN" altLang="en-US"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中的第一个活动</a:t>
            </a:r>
            <a:r>
              <a:rPr kumimoji="0" lang="en-US" altLang="zh-CN"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i</a:t>
            </a:r>
            <a:r>
              <a:rPr kumimoji="0" lang="en-US" altLang="zh-CN" sz="3000" b="0" i="0" u="none" strike="noStrike" kern="0" cap="none" spc="0" normalizeH="0" baseline="-25000" noProof="0" dirty="0">
                <a:ln>
                  <a:noFill/>
                </a:ln>
                <a:solidFill>
                  <a:schemeClr val="tx1"/>
                </a:solidFill>
                <a:effectLst/>
                <a:uLnTx/>
                <a:uFillTx/>
                <a:latin typeface="华文楷体" pitchFamily="2" charset="-122"/>
                <a:ea typeface="华文楷体" pitchFamily="2" charset="-122"/>
                <a:cs typeface="+mn-cs"/>
              </a:rPr>
              <a:t>k+1</a:t>
            </a:r>
            <a:r>
              <a:rPr kumimoji="0" lang="zh-CN" altLang="en-US"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且</a:t>
            </a:r>
            <a:r>
              <a:rPr kumimoji="0" lang="en-US" altLang="zh-CN"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a:t>
            </a:r>
            <a:r>
              <a:rPr kumimoji="0" lang="en-US" altLang="zh-CN"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B’|=|</a:t>
            </a:r>
            <a:r>
              <a:rPr kumimoji="0" lang="en-US" altLang="zh-CN"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B|,</a:t>
            </a:r>
            <a:endParaRPr kumimoji="0" lang="en-US" altLang="zh-CN"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en-US" altLang="zh-CN"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en-US" altLang="zh-CN"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3000" b="0"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也</a:t>
            </a:r>
            <a:r>
              <a:rPr kumimoji="0" lang="zh-CN" altLang="en-US"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rPr>
              <a:t>是原问题的最优解</a:t>
            </a:r>
            <a:endParaRPr kumimoji="0" lang="zh-CN" altLang="en-US" sz="3000" b="0" i="0" u="none" strike="noStrike" kern="0" cap="none" spc="0" normalizeH="0" baseline="0" noProof="0" dirty="0">
              <a:ln>
                <a:noFill/>
              </a:ln>
              <a:solidFill>
                <a:schemeClr val="tx1"/>
              </a:solidFill>
              <a:effectLst/>
              <a:uLnTx/>
              <a:uFillTx/>
              <a:latin typeface="华文楷体" pitchFamily="2" charset="-122"/>
              <a:ea typeface="华文楷体" pitchFamily="2" charset="-122"/>
              <a:cs typeface="+mn-cs"/>
            </a:endParaRPr>
          </a:p>
        </p:txBody>
      </p:sp>
      <p:sp>
        <p:nvSpPr>
          <p:cNvPr id="23556"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fld>
            <a:endParaRPr lang="en-US" altLang="zh-CN" sz="1200" dirty="0">
              <a:solidFill>
                <a:schemeClr val="tx1"/>
              </a:solidFill>
              <a:latin typeface="Garamond" pitchFamily="18" charset="0"/>
              <a:ea typeface="宋体" panose="02010600030101010101" pitchFamily="2" charset="-122"/>
            </a:endParaRPr>
          </a:p>
        </p:txBody>
      </p:sp>
      <p:pic>
        <p:nvPicPr>
          <p:cNvPr id="23557" name="图片 4"/>
          <p:cNvPicPr>
            <a:picLocks noChangeAspect="1"/>
          </p:cNvPicPr>
          <p:nvPr/>
        </p:nvPicPr>
        <p:blipFill>
          <a:blip r:embed="rId1"/>
          <a:stretch>
            <a:fillRect/>
          </a:stretch>
        </p:blipFill>
        <p:spPr>
          <a:xfrm>
            <a:off x="1619250" y="2276475"/>
            <a:ext cx="4824413" cy="965200"/>
          </a:xfrm>
          <a:prstGeom prst="rect">
            <a:avLst/>
          </a:prstGeom>
          <a:noFill/>
          <a:ln w="9525">
            <a:noFill/>
          </a:ln>
        </p:spPr>
      </p:pic>
      <p:pic>
        <p:nvPicPr>
          <p:cNvPr id="23558" name="图片 5"/>
          <p:cNvPicPr>
            <a:picLocks noChangeAspect="1"/>
          </p:cNvPicPr>
          <p:nvPr/>
        </p:nvPicPr>
        <p:blipFill>
          <a:blip r:embed="rId2"/>
          <a:stretch>
            <a:fillRect/>
          </a:stretch>
        </p:blipFill>
        <p:spPr>
          <a:xfrm>
            <a:off x="2268538" y="4076700"/>
            <a:ext cx="3009900" cy="1390650"/>
          </a:xfrm>
          <a:prstGeom prst="rect">
            <a:avLst/>
          </a:prstGeom>
          <a:noFill/>
          <a:ln w="9525">
            <a:noFill/>
          </a:ln>
        </p:spPr>
      </p:pic>
      <p:sp>
        <p:nvSpPr>
          <p:cNvPr id="23559" name="矩形 6"/>
          <p:cNvSpPr/>
          <p:nvPr/>
        </p:nvSpPr>
        <p:spPr>
          <a:xfrm>
            <a:off x="468313" y="5732463"/>
            <a:ext cx="7632700" cy="461962"/>
          </a:xfrm>
          <a:prstGeom prst="rect">
            <a:avLst/>
          </a:prstGeom>
          <a:noFill/>
          <a:ln w="9525">
            <a:noFill/>
          </a:ln>
        </p:spPr>
        <p:txBody>
          <a:bodyPr>
            <a:spAutoFit/>
          </a:bodyPr>
          <a:p>
            <a:r>
              <a:rPr lang="zh-CN" altLang="en-US" sz="2400" dirty="0">
                <a:latin typeface="Arial" panose="020B0604020202020204" pitchFamily="34" charset="0"/>
              </a:rPr>
              <a:t>活动选择问题的贪心法证明</a:t>
            </a:r>
            <a:r>
              <a:rPr lang="en-US" altLang="zh-CN" sz="2400" dirty="0">
                <a:latin typeface="Arial" panose="020B0604020202020204" pitchFamily="34" charset="0"/>
              </a:rPr>
              <a:t>:</a:t>
            </a:r>
            <a:r>
              <a:rPr lang="zh-CN" altLang="en-US" sz="2400" dirty="0">
                <a:latin typeface="Arial" panose="020B0604020202020204" pitchFamily="34" charset="0"/>
              </a:rPr>
              <a:t>涉及步数的算法正确性命题</a:t>
            </a:r>
            <a:endParaRPr lang="zh-CN" altLang="en-US" sz="2400" dirty="0">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24579" name="Rectangle 2"/>
          <p:cNvSpPr>
            <a:spLocks noGrp="1"/>
          </p:cNvSpPr>
          <p:nvPr>
            <p:ph type="title"/>
          </p:nvPr>
        </p:nvSpPr>
        <p:spPr>
          <a:ln/>
        </p:spPr>
        <p:txBody>
          <a:bodyPr vert="horz" wrap="square" lIns="91440" tIns="45720" rIns="91440" bIns="45720" anchor="t" anchorCtr="0"/>
          <a:p>
            <a:r>
              <a:rPr lang="en-US" altLang="zh-CN" dirty="0">
                <a:latin typeface="黑体" panose="02010609060101010101" pitchFamily="49" charset="-122"/>
                <a:ea typeface="黑体" panose="02010609060101010101" pitchFamily="49" charset="-122"/>
              </a:rPr>
              <a:t>4.2 </a:t>
            </a:r>
            <a:r>
              <a:rPr lang="zh-CN" altLang="en-US" dirty="0">
                <a:latin typeface="黑体" panose="02010609060101010101" pitchFamily="49" charset="-122"/>
                <a:ea typeface="黑体" panose="02010609060101010101" pitchFamily="49" charset="-122"/>
              </a:rPr>
              <a:t>贪心算法的基本要素</a:t>
            </a:r>
            <a:endParaRPr lang="zh-CN" altLang="en-US" dirty="0">
              <a:latin typeface="黑体" panose="02010609060101010101" pitchFamily="49" charset="-122"/>
              <a:ea typeface="黑体" panose="02010609060101010101" pitchFamily="49" charset="-122"/>
            </a:endParaRPr>
          </a:p>
        </p:txBody>
      </p:sp>
      <p:sp>
        <p:nvSpPr>
          <p:cNvPr id="317443" name="Rectangle 3"/>
          <p:cNvSpPr>
            <a:spLocks noGrp="1" noChangeArrowheads="1"/>
          </p:cNvSpPr>
          <p:nvPr>
            <p:ph idx="1"/>
          </p:nvPr>
        </p:nvSpPr>
        <p:spPr>
          <a:xfrm>
            <a:off x="395288" y="1341438"/>
            <a:ext cx="8353425" cy="4530725"/>
          </a:xfrm>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可以用贪</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心算法求解的问题的一般特</a:t>
            </a: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征</a:t>
            </a: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a:t>
            </a: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endPar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0" marR="0" lvl="0" indent="360680" algn="l" defTabSz="914400" rtl="0" eaLnBrk="0" fontAlgn="base" latinLnBrk="0" hangingPunct="0">
              <a:lnSpc>
                <a:spcPct val="150000"/>
              </a:lnSpc>
              <a:spcBef>
                <a:spcPct val="200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对于</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一个具体的问题，怎么知道是否可用贪心算法解此问题，以及能否得到问题的最优解呢</a:t>
            </a:r>
            <a:r>
              <a:rPr kumimoji="0" lang="en-US" altLang="zh-CN"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这个问题很难给予肯定的回答。</a:t>
            </a:r>
            <a:endPar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0" marR="0" lvl="0" indent="174625" algn="l" defTabSz="914400" rtl="0" eaLnBrk="0" fontAlgn="base" latinLnBrk="0" hangingPunct="0">
              <a:lnSpc>
                <a:spcPct val="150000"/>
              </a:lnSpc>
              <a:spcBef>
                <a:spcPct val="200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 但是</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，从许多可以用贪心算法求解的问题中看到这类问题一般具有</a:t>
            </a:r>
            <a:r>
              <a:rPr kumimoji="0" lang="en-US" altLang="zh-CN"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2</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个重要的性质：</a:t>
            </a:r>
            <a:r>
              <a:rPr kumimoji="0" lang="zh-CN" altLang="en-US" sz="2400" b="1" i="0" u="none" strike="noStrike" kern="0" cap="none" spc="0" normalizeH="0" baseline="0" noProof="0" dirty="0">
                <a:ln>
                  <a:noFill/>
                </a:ln>
                <a:solidFill>
                  <a:schemeClr val="hlink"/>
                </a:solidFill>
                <a:effectLst/>
                <a:uLnTx/>
                <a:uFillTx/>
                <a:latin typeface="楷体_GB2312" pitchFamily="49" charset="-122"/>
                <a:ea typeface="楷体_GB2312" pitchFamily="49" charset="-122"/>
                <a:cs typeface="+mn-cs"/>
              </a:rPr>
              <a:t>贪心选择性质</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和</a:t>
            </a:r>
            <a:r>
              <a:rPr kumimoji="0" lang="zh-CN" altLang="en-US" sz="2400" b="1" i="0" u="none" strike="noStrike" kern="0" cap="none" spc="0" normalizeH="0" baseline="0" noProof="0" dirty="0">
                <a:ln>
                  <a:noFill/>
                </a:ln>
                <a:solidFill>
                  <a:schemeClr val="hlink"/>
                </a:solidFill>
                <a:effectLst/>
                <a:uLnTx/>
                <a:uFillTx/>
                <a:latin typeface="楷体_GB2312" pitchFamily="49" charset="-122"/>
                <a:ea typeface="楷体_GB2312" pitchFamily="49" charset="-122"/>
                <a:cs typeface="+mn-cs"/>
              </a:rPr>
              <a:t>最优子结构性质</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 </a:t>
            </a: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4090680" y="4895280"/>
              <a:ext cx="95400" cy="91080"/>
            </p14:xfrm>
          </p:contentPart>
        </mc:Choice>
        <mc:Fallback xmlns="">
          <p:pic>
            <p:nvPicPr>
              <p:cNvPr id="2" name="墨迹 1"/>
            </p:nvPicPr>
            <p:blipFill>
              <a:blip r:embed="rId2"/>
            </p:blipFill>
            <p:spPr>
              <a:xfrm>
                <a:off x="4090680" y="4895280"/>
                <a:ext cx="95400" cy="91080"/>
              </a:xfrm>
              <a:prstGeom prst="rect"/>
            </p:spPr>
          </p:pic>
        </mc:Fallback>
      </mc:AlternateContent>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25603" name="Rectangle 2"/>
          <p:cNvSpPr>
            <a:spLocks noGrp="1"/>
          </p:cNvSpPr>
          <p:nvPr>
            <p:ph type="title"/>
          </p:nvPr>
        </p:nvSpPr>
        <p:spPr>
          <a:xfrm>
            <a:off x="395288" y="260350"/>
            <a:ext cx="7362825" cy="898525"/>
          </a:xfrm>
          <a:ln/>
        </p:spPr>
        <p:txBody>
          <a:bodyPr vert="horz" wrap="square" lIns="91440" tIns="45720" rIns="91440" bIns="45720" anchor="t" anchorCtr="0"/>
          <a:p>
            <a:r>
              <a:rPr lang="en-US" altLang="zh-CN" dirty="0">
                <a:latin typeface="黑体" panose="02010609060101010101" pitchFamily="49" charset="-122"/>
                <a:ea typeface="黑体" panose="02010609060101010101" pitchFamily="49" charset="-122"/>
              </a:rPr>
              <a:t>4.2 </a:t>
            </a:r>
            <a:r>
              <a:rPr lang="zh-CN" altLang="en-US" dirty="0">
                <a:latin typeface="黑体" panose="02010609060101010101" pitchFamily="49" charset="-122"/>
                <a:ea typeface="黑体" panose="02010609060101010101" pitchFamily="49" charset="-122"/>
              </a:rPr>
              <a:t>贪心算法的基本要素</a:t>
            </a:r>
            <a:endParaRPr lang="zh-CN" altLang="en-US" dirty="0">
              <a:latin typeface="黑体" panose="02010609060101010101" pitchFamily="49" charset="-122"/>
              <a:ea typeface="黑体" panose="02010609060101010101" pitchFamily="49" charset="-122"/>
            </a:endParaRPr>
          </a:p>
        </p:txBody>
      </p:sp>
      <p:sp>
        <p:nvSpPr>
          <p:cNvPr id="318467" name="Rectangle 3"/>
          <p:cNvSpPr>
            <a:spLocks noGrp="1" noChangeArrowheads="1"/>
          </p:cNvSpPr>
          <p:nvPr>
            <p:ph idx="1"/>
          </p:nvPr>
        </p:nvSpPr>
        <p:spPr>
          <a:xfrm>
            <a:off x="357188" y="928688"/>
            <a:ext cx="7772400" cy="6540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3200" b="1" i="0" u="none" strike="noStrike" kern="1200" cap="none" spc="0" normalizeH="0" baseline="0" noProof="0" dirty="0">
                <a:ln>
                  <a:noFill/>
                </a:ln>
                <a:solidFill>
                  <a:schemeClr val="folHlink"/>
                </a:solidFill>
                <a:effectLst/>
                <a:uLnTx/>
                <a:uFillTx/>
                <a:latin typeface="黑体" panose="02010609060101010101" pitchFamily="49" charset="-122"/>
                <a:ea typeface="黑体" panose="02010609060101010101" pitchFamily="49" charset="-122"/>
                <a:cs typeface="+mn-cs"/>
              </a:rPr>
              <a:t>1</a:t>
            </a:r>
            <a:r>
              <a:rPr kumimoji="0" lang="zh-CN" altLang="en-US" sz="3200" b="1" i="0" u="none" strike="noStrike" kern="1200" cap="none" spc="0" normalizeH="0" baseline="0" noProof="0" dirty="0">
                <a:ln>
                  <a:noFill/>
                </a:ln>
                <a:solidFill>
                  <a:schemeClr val="folHlink"/>
                </a:solidFill>
                <a:effectLst/>
                <a:uLnTx/>
                <a:uFillTx/>
                <a:latin typeface="黑体" panose="02010609060101010101" pitchFamily="49" charset="-122"/>
                <a:ea typeface="黑体" panose="02010609060101010101" pitchFamily="49" charset="-122"/>
                <a:cs typeface="+mn-cs"/>
              </a:rPr>
              <a:t> 贪心选择性质</a:t>
            </a:r>
            <a:endParaRPr kumimoji="0" lang="zh-CN" altLang="en-US" sz="3200" b="1" i="0" u="none" strike="noStrike" kern="1200" cap="none" spc="0" normalizeH="0" baseline="0" noProof="0" dirty="0">
              <a:ln>
                <a:noFill/>
              </a:ln>
              <a:solidFill>
                <a:schemeClr val="folHlink"/>
              </a:solidFill>
              <a:effectLst/>
              <a:uLnTx/>
              <a:uFillTx/>
              <a:latin typeface="黑体" panose="02010609060101010101" pitchFamily="49" charset="-122"/>
              <a:ea typeface="黑体" panose="02010609060101010101" pitchFamily="49" charset="-122"/>
              <a:cs typeface="+mn-cs"/>
            </a:endParaRPr>
          </a:p>
        </p:txBody>
      </p:sp>
      <p:sp>
        <p:nvSpPr>
          <p:cNvPr id="25605" name="Text Box 5"/>
          <p:cNvSpPr txBox="1"/>
          <p:nvPr/>
        </p:nvSpPr>
        <p:spPr>
          <a:xfrm>
            <a:off x="142875" y="1428750"/>
            <a:ext cx="8786813" cy="5262563"/>
          </a:xfrm>
          <a:prstGeom prst="rect">
            <a:avLst/>
          </a:prstGeom>
          <a:noFill/>
          <a:ln w="635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pPr>
            <a:r>
              <a:rPr lang="zh-CN" altLang="en-US" sz="2800" b="1" dirty="0">
                <a:solidFill>
                  <a:srgbClr val="000000"/>
                </a:solidFill>
                <a:latin typeface="楷体_GB2312" pitchFamily="49" charset="-122"/>
                <a:ea typeface="楷体_GB2312" pitchFamily="49" charset="-122"/>
              </a:rPr>
              <a:t> 所谓</a:t>
            </a:r>
            <a:r>
              <a:rPr lang="zh-CN" altLang="en-US" sz="2800" b="1" dirty="0">
                <a:solidFill>
                  <a:schemeClr val="hlink"/>
                </a:solidFill>
                <a:latin typeface="楷体_GB2312" pitchFamily="49" charset="-122"/>
                <a:ea typeface="楷体_GB2312" pitchFamily="49" charset="-122"/>
              </a:rPr>
              <a:t>贪心选择性质</a:t>
            </a:r>
            <a:r>
              <a:rPr lang="zh-CN" altLang="en-US" sz="2800" b="1" dirty="0">
                <a:solidFill>
                  <a:srgbClr val="000000"/>
                </a:solidFill>
                <a:latin typeface="楷体_GB2312" pitchFamily="49" charset="-122"/>
                <a:ea typeface="楷体_GB2312" pitchFamily="49" charset="-122"/>
              </a:rPr>
              <a:t>是指所求问题的</a:t>
            </a:r>
            <a:r>
              <a:rPr lang="zh-CN" altLang="en-US" sz="2800" b="1" dirty="0">
                <a:solidFill>
                  <a:schemeClr val="hlink"/>
                </a:solidFill>
                <a:latin typeface="楷体_GB2312" pitchFamily="49" charset="-122"/>
                <a:ea typeface="楷体_GB2312" pitchFamily="49" charset="-122"/>
              </a:rPr>
              <a:t>整体最优解</a:t>
            </a:r>
            <a:r>
              <a:rPr lang="zh-CN" altLang="en-US" sz="2800" b="1" dirty="0">
                <a:solidFill>
                  <a:srgbClr val="000000"/>
                </a:solidFill>
                <a:latin typeface="楷体_GB2312" pitchFamily="49" charset="-122"/>
                <a:ea typeface="楷体_GB2312" pitchFamily="49" charset="-122"/>
              </a:rPr>
              <a:t>可以通过一系列</a:t>
            </a:r>
            <a:r>
              <a:rPr lang="zh-CN" altLang="en-US" sz="2800" b="1" dirty="0">
                <a:solidFill>
                  <a:schemeClr val="hlink"/>
                </a:solidFill>
                <a:latin typeface="楷体_GB2312" pitchFamily="49" charset="-122"/>
                <a:ea typeface="楷体_GB2312" pitchFamily="49" charset="-122"/>
              </a:rPr>
              <a:t>局部最优</a:t>
            </a:r>
            <a:r>
              <a:rPr lang="zh-CN" altLang="en-US" sz="2800" b="1" dirty="0">
                <a:solidFill>
                  <a:srgbClr val="000000"/>
                </a:solidFill>
                <a:latin typeface="楷体_GB2312" pitchFamily="49" charset="-122"/>
                <a:ea typeface="楷体_GB2312" pitchFamily="49" charset="-122"/>
              </a:rPr>
              <a:t>的选择，即贪心选择来达到。这是贪心算法可行的第一个基本要素，也是贪心算法与动态规划算法的主要区别。</a:t>
            </a:r>
            <a:endParaRPr lang="zh-CN" altLang="en-US" sz="2800" b="1" dirty="0">
              <a:solidFill>
                <a:srgbClr val="000000"/>
              </a:solidFill>
              <a:latin typeface="楷体_GB2312" pitchFamily="49" charset="-122"/>
              <a:ea typeface="楷体_GB2312" pitchFamily="49" charset="-122"/>
            </a:endParaRPr>
          </a:p>
          <a:p>
            <a:pPr marL="0" lvl="0" indent="0" eaLnBrk="1" hangingPunct="1">
              <a:spcBef>
                <a:spcPct val="50000"/>
              </a:spcBef>
            </a:pPr>
            <a:r>
              <a:rPr lang="zh-CN" altLang="en-US" sz="2800" b="1" dirty="0">
                <a:solidFill>
                  <a:srgbClr val="000000"/>
                </a:solidFill>
                <a:latin typeface="楷体_GB2312" pitchFamily="49" charset="-122"/>
                <a:ea typeface="楷体_GB2312" pitchFamily="49" charset="-122"/>
              </a:rPr>
              <a:t> 动态规划算法通常以</a:t>
            </a:r>
            <a:r>
              <a:rPr lang="zh-CN" altLang="en-US" sz="2800" b="1" dirty="0">
                <a:solidFill>
                  <a:schemeClr val="hlink"/>
                </a:solidFill>
                <a:latin typeface="楷体_GB2312" pitchFamily="49" charset="-122"/>
                <a:ea typeface="楷体_GB2312" pitchFamily="49" charset="-122"/>
              </a:rPr>
              <a:t>自底向上</a:t>
            </a:r>
            <a:r>
              <a:rPr lang="zh-CN" altLang="en-US" sz="2800" b="1" dirty="0">
                <a:solidFill>
                  <a:srgbClr val="000000"/>
                </a:solidFill>
                <a:latin typeface="楷体_GB2312" pitchFamily="49" charset="-122"/>
                <a:ea typeface="楷体_GB2312" pitchFamily="49" charset="-122"/>
              </a:rPr>
              <a:t>的方式解各子问题，而贪心算法则通常以</a:t>
            </a:r>
            <a:r>
              <a:rPr lang="zh-CN" altLang="en-US" sz="2800" b="1" dirty="0">
                <a:solidFill>
                  <a:schemeClr val="hlink"/>
                </a:solidFill>
                <a:latin typeface="楷体_GB2312" pitchFamily="49" charset="-122"/>
                <a:ea typeface="楷体_GB2312" pitchFamily="49" charset="-122"/>
              </a:rPr>
              <a:t>自顶向下</a:t>
            </a:r>
            <a:r>
              <a:rPr lang="zh-CN" altLang="en-US" sz="2800" b="1" dirty="0">
                <a:solidFill>
                  <a:srgbClr val="000000"/>
                </a:solidFill>
                <a:latin typeface="楷体_GB2312" pitchFamily="49" charset="-122"/>
                <a:ea typeface="楷体_GB2312" pitchFamily="49" charset="-122"/>
              </a:rPr>
              <a:t>的方式进行，以迭代的方式作出相继的贪心选择，每作一次贪心选择就将所求问题简化为规模更小的子问题。</a:t>
            </a:r>
            <a:r>
              <a:rPr lang="zh-CN" altLang="en-US" sz="2800" b="1" dirty="0">
                <a:solidFill>
                  <a:schemeClr val="accent2"/>
                </a:solidFill>
                <a:latin typeface="楷体_GB2312" pitchFamily="49" charset="-122"/>
                <a:ea typeface="楷体_GB2312" pitchFamily="49" charset="-122"/>
              </a:rPr>
              <a:t> </a:t>
            </a:r>
            <a:endParaRPr lang="zh-CN" altLang="en-US" sz="2800" b="1" dirty="0">
              <a:solidFill>
                <a:schemeClr val="accent2"/>
              </a:solidFill>
              <a:latin typeface="楷体_GB2312" pitchFamily="49" charset="-122"/>
              <a:ea typeface="楷体_GB2312" pitchFamily="49" charset="-122"/>
            </a:endParaRPr>
          </a:p>
          <a:p>
            <a:pPr marL="0" lvl="0" indent="0" eaLnBrk="1" hangingPunct="1">
              <a:spcBef>
                <a:spcPct val="50000"/>
              </a:spcBef>
            </a:pPr>
            <a:r>
              <a:rPr lang="zh-CN" altLang="en-US" sz="2800" b="1" dirty="0">
                <a:solidFill>
                  <a:srgbClr val="000066"/>
                </a:solidFill>
                <a:latin typeface="楷体_GB2312" pitchFamily="49" charset="-122"/>
                <a:ea typeface="楷体_GB2312" pitchFamily="49" charset="-122"/>
              </a:rPr>
              <a:t> 对于一个具体问题，要确定它是否具有贪心选择性质，必须证明每一步所作的贪心选择最终导致问题的整体最优解。</a:t>
            </a:r>
            <a:endParaRPr lang="zh-CN" altLang="en-US" sz="2800" b="1" dirty="0">
              <a:solidFill>
                <a:srgbClr val="000066"/>
              </a:solidFill>
              <a:latin typeface="楷体_GB2312" pitchFamily="49" charset="-122"/>
              <a:ea typeface="楷体_GB2312" pitchFamily="49" charset="-122"/>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6687000" y="4734000"/>
              <a:ext cx="1977840" cy="376560"/>
            </p14:xfrm>
          </p:contentPart>
        </mc:Choice>
        <mc:Fallback xmlns="">
          <p:pic>
            <p:nvPicPr>
              <p:cNvPr id="2" name="墨迹 1"/>
            </p:nvPicPr>
            <p:blipFill>
              <a:blip r:embed="rId2"/>
            </p:blipFill>
            <p:spPr>
              <a:xfrm>
                <a:off x="6687000" y="4734000"/>
                <a:ext cx="1977840" cy="376560"/>
              </a:xfrm>
              <a:prstGeom prst="rect"/>
            </p:spPr>
          </p:pic>
        </mc:Fallback>
      </mc:AlternateContent>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26627" name="Rectangle 2"/>
          <p:cNvSpPr>
            <a:spLocks noGrp="1"/>
          </p:cNvSpPr>
          <p:nvPr>
            <p:ph type="title"/>
          </p:nvPr>
        </p:nvSpPr>
        <p:spPr>
          <a:ln/>
        </p:spPr>
        <p:txBody>
          <a:bodyPr vert="horz" wrap="square" lIns="91440" tIns="45720" rIns="91440" bIns="45720" anchor="t" anchorCtr="0"/>
          <a:p>
            <a:r>
              <a:rPr lang="en-US" altLang="zh-CN" dirty="0">
                <a:latin typeface="黑体" panose="02010609060101010101" pitchFamily="49" charset="-122"/>
                <a:ea typeface="黑体" panose="02010609060101010101" pitchFamily="49" charset="-122"/>
              </a:rPr>
              <a:t>4.2 </a:t>
            </a:r>
            <a:r>
              <a:rPr lang="zh-CN" altLang="en-US" dirty="0">
                <a:latin typeface="黑体" panose="02010609060101010101" pitchFamily="49" charset="-122"/>
                <a:ea typeface="黑体" panose="02010609060101010101" pitchFamily="49" charset="-122"/>
              </a:rPr>
              <a:t>贪心算法的基本要素</a:t>
            </a:r>
            <a:endParaRPr lang="zh-CN" altLang="en-US" dirty="0">
              <a:latin typeface="黑体" panose="02010609060101010101" pitchFamily="49" charset="-122"/>
              <a:ea typeface="黑体" panose="02010609060101010101" pitchFamily="49" charset="-122"/>
            </a:endParaRPr>
          </a:p>
        </p:txBody>
      </p:sp>
      <p:sp>
        <p:nvSpPr>
          <p:cNvPr id="26628" name="Rectangle 3"/>
          <p:cNvSpPr>
            <a:spLocks noGrp="1"/>
          </p:cNvSpPr>
          <p:nvPr>
            <p:ph idx="1"/>
          </p:nvPr>
        </p:nvSpPr>
        <p:spPr>
          <a:xfrm>
            <a:off x="611188" y="2060575"/>
            <a:ext cx="7772400" cy="1738313"/>
          </a:xfrm>
          <a:ln/>
        </p:spPr>
        <p:txBody>
          <a:bodyPr vert="horz" wrap="square" lIns="91440" tIns="45720" rIns="91440" bIns="45720" anchor="t" anchorCtr="0"/>
          <a:p>
            <a:pPr marL="0" indent="0">
              <a:lnSpc>
                <a:spcPct val="150000"/>
              </a:lnSpc>
              <a:buNone/>
            </a:pPr>
            <a:r>
              <a:rPr lang="zh-CN" altLang="en-US" sz="2400" b="1" dirty="0">
                <a:latin typeface="楷体_GB2312" pitchFamily="49" charset="-122"/>
                <a:ea typeface="楷体_GB2312" pitchFamily="49" charset="-122"/>
              </a:rPr>
              <a:t>  当一个问题的最优解包含其子问题的最优解时，称此问题具有</a:t>
            </a:r>
            <a:r>
              <a:rPr lang="zh-CN" altLang="en-US" sz="2400" b="1" dirty="0">
                <a:solidFill>
                  <a:schemeClr val="hlink"/>
                </a:solidFill>
                <a:latin typeface="楷体_GB2312" pitchFamily="49" charset="-122"/>
                <a:ea typeface="楷体_GB2312" pitchFamily="49" charset="-122"/>
              </a:rPr>
              <a:t>最优子结构性质</a:t>
            </a:r>
            <a:r>
              <a:rPr lang="zh-CN" altLang="en-US" sz="2400" b="1" dirty="0">
                <a:latin typeface="楷体_GB2312" pitchFamily="49" charset="-122"/>
                <a:ea typeface="楷体_GB2312" pitchFamily="49" charset="-122"/>
              </a:rPr>
              <a:t>。问题的最优子结构性质是该问题可用动态规划算法或贪心算法求解的关键特征。 </a:t>
            </a:r>
            <a:endParaRPr lang="zh-CN" altLang="en-US" sz="2400" b="1" dirty="0">
              <a:latin typeface="楷体_GB2312" pitchFamily="49" charset="-122"/>
              <a:ea typeface="楷体_GB2312" pitchFamily="49" charset="-122"/>
            </a:endParaRPr>
          </a:p>
        </p:txBody>
      </p:sp>
      <p:sp>
        <p:nvSpPr>
          <p:cNvPr id="26629" name="Text Box 4"/>
          <p:cNvSpPr txBox="1"/>
          <p:nvPr/>
        </p:nvSpPr>
        <p:spPr>
          <a:xfrm>
            <a:off x="468313" y="1262063"/>
            <a:ext cx="7775575" cy="579437"/>
          </a:xfrm>
          <a:prstGeom prst="rect">
            <a:avLst/>
          </a:prstGeom>
          <a:noFill/>
          <a:ln w="635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None/>
            </a:pPr>
            <a:r>
              <a:rPr lang="en-US" altLang="zh-CN" sz="3200" b="1" dirty="0">
                <a:solidFill>
                  <a:schemeClr val="folHlink"/>
                </a:solidFill>
                <a:latin typeface="Times New Roman" panose="02020603050405020304" pitchFamily="18" charset="0"/>
                <a:ea typeface="黑体" panose="02010609060101010101" pitchFamily="49" charset="-122"/>
              </a:rPr>
              <a:t>2</a:t>
            </a:r>
            <a:r>
              <a:rPr lang="zh-CN" altLang="en-US" sz="3200" b="1" dirty="0">
                <a:solidFill>
                  <a:schemeClr val="folHlink"/>
                </a:solidFill>
                <a:latin typeface="Times New Roman" panose="02020603050405020304" pitchFamily="18" charset="0"/>
                <a:ea typeface="黑体" panose="02010609060101010101" pitchFamily="49" charset="-122"/>
              </a:rPr>
              <a:t> 最优子结构性质</a:t>
            </a:r>
            <a:endParaRPr lang="zh-CN" altLang="en-US" sz="3200" b="1" dirty="0">
              <a:solidFill>
                <a:schemeClr val="folHlink"/>
              </a:solidFill>
              <a:latin typeface="Times New Roman" panose="02020603050405020304" pitchFamily="18" charset="0"/>
              <a:ea typeface="黑体" panose="02010609060101010101" pitchFamily="49" charset="-122"/>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2658600" y="3670560"/>
              <a:ext cx="90360" cy="118440"/>
            </p14:xfrm>
          </p:contentPart>
        </mc:Choice>
        <mc:Fallback xmlns="">
          <p:pic>
            <p:nvPicPr>
              <p:cNvPr id="2" name="墨迹 1"/>
            </p:nvPicPr>
            <p:blipFill>
              <a:blip r:embed="rId2"/>
            </p:blipFill>
            <p:spPr>
              <a:xfrm>
                <a:off x="2658600" y="3670560"/>
                <a:ext cx="90360" cy="118440"/>
              </a:xfrm>
              <a:prstGeom prst="rect"/>
            </p:spPr>
          </p:pic>
        </mc:Fallback>
      </mc:AlternateContent>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1"/>
          <p:cNvSpPr>
            <a:spLocks noGrp="1"/>
          </p:cNvSpPr>
          <p:nvPr>
            <p:ph type="title"/>
          </p:nvPr>
        </p:nvSpPr>
        <p:spPr>
          <a:xfrm>
            <a:off x="457200" y="277813"/>
            <a:ext cx="8229600" cy="774700"/>
          </a:xfrm>
          <a:ln/>
        </p:spPr>
        <p:txBody>
          <a:bodyPr vert="horz" wrap="square" lIns="91440" tIns="45720" rIns="91440" bIns="45720" anchor="t" anchorCtr="0"/>
          <a:p>
            <a:r>
              <a:rPr lang="zh-CN" altLang="en-US" dirty="0"/>
              <a:t>学习要点</a:t>
            </a:r>
            <a:endParaRPr lang="zh-CN" altLang="en-US" dirty="0"/>
          </a:p>
        </p:txBody>
      </p:sp>
      <p:sp>
        <p:nvSpPr>
          <p:cNvPr id="3" name="内容占位符 2"/>
          <p:cNvSpPr>
            <a:spLocks noGrp="1"/>
          </p:cNvSpPr>
          <p:nvPr>
            <p:ph idx="1"/>
          </p:nvPr>
        </p:nvSpPr>
        <p:spPr>
          <a:xfrm>
            <a:off x="323850" y="981075"/>
            <a:ext cx="8229600" cy="51847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Symbol" panose="05050102010706020507" pitchFamily="18" charset="2"/>
              <a:buChar char="·"/>
              <a:defRPr/>
            </a:pP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理解贪心算法的概念。</a:t>
            </a:r>
            <a:endPar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Symbol" panose="05050102010706020507" pitchFamily="18" charset="2"/>
              <a:buChar char="·"/>
              <a:defRPr/>
            </a:pP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掌握贪心算法的基本要素 </a:t>
            </a:r>
            <a:endPar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     （</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1</a:t>
            </a: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）最优子结构性质</a:t>
            </a:r>
            <a:endPar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      （</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2</a:t>
            </a: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）贪心选择性质</a:t>
            </a:r>
            <a:endPar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sym typeface="Symbol" panose="05050102010706020507" pitchFamily="18" charset="2"/>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Symbol" panose="05050102010706020507" pitchFamily="18" charset="2"/>
              <a:buChar char="·"/>
              <a:defRPr/>
            </a:pP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理解贪心算法与动态规划算法的差异</a:t>
            </a:r>
            <a:endPar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sym typeface="Symbol" panose="05050102010706020507" pitchFamily="18" charset="2"/>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Symbol" panose="05050102010706020507" pitchFamily="18" charset="2"/>
              <a:buChar char="·"/>
              <a:defRPr/>
            </a:pP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理解贪心算法的一般理论</a:t>
            </a:r>
            <a:endPar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sym typeface="Symbol" panose="05050102010706020507" pitchFamily="18" charset="2"/>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Symbol" panose="05050102010706020507" pitchFamily="18" charset="2"/>
              <a:buChar char="·"/>
              <a:defRPr/>
            </a:pP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通过应用范例学习贪心设计策略。</a:t>
            </a:r>
            <a:endPar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1</a:t>
            </a: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）活动安排问题；（</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2</a:t>
            </a: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）最优装载问题；</a:t>
            </a:r>
            <a:endPar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3</a:t>
            </a: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）哈夫曼编码；（</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4</a:t>
            </a: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）单源最短路径；</a:t>
            </a:r>
            <a:endPar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5</a:t>
            </a: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）最小生成树；（</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6</a:t>
            </a: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）多机调度问题。</a:t>
            </a:r>
            <a:endPar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27651" name="Rectangle 2"/>
          <p:cNvSpPr>
            <a:spLocks noGrp="1"/>
          </p:cNvSpPr>
          <p:nvPr>
            <p:ph type="title"/>
          </p:nvPr>
        </p:nvSpPr>
        <p:spPr>
          <a:xfrm>
            <a:off x="395288" y="260350"/>
            <a:ext cx="7358062" cy="817563"/>
          </a:xfrm>
          <a:ln/>
        </p:spPr>
        <p:txBody>
          <a:bodyPr vert="horz" wrap="square" lIns="91440" tIns="45720" rIns="91440" bIns="45720" anchor="t" anchorCtr="0"/>
          <a:p>
            <a:pPr>
              <a:buNone/>
            </a:pPr>
            <a:r>
              <a:rPr lang="en-US" altLang="zh-CN" dirty="0">
                <a:latin typeface="Times New Roman" panose="02020603050405020304" pitchFamily="18" charset="0"/>
                <a:ea typeface="黑体" panose="02010609060101010101" pitchFamily="49" charset="-122"/>
              </a:rPr>
              <a:t>4.2 </a:t>
            </a:r>
            <a:r>
              <a:rPr lang="zh-CN" altLang="en-US" dirty="0">
                <a:latin typeface="Times New Roman" panose="02020603050405020304" pitchFamily="18" charset="0"/>
                <a:ea typeface="黑体" panose="02010609060101010101" pitchFamily="49" charset="-122"/>
              </a:rPr>
              <a:t>贪心算法的基本要素</a:t>
            </a:r>
            <a:endParaRPr lang="zh-CN" altLang="en-US" dirty="0">
              <a:latin typeface="Times New Roman" panose="02020603050405020304" pitchFamily="18" charset="0"/>
              <a:ea typeface="黑体" panose="02010609060101010101" pitchFamily="49" charset="-122"/>
            </a:endParaRPr>
          </a:p>
        </p:txBody>
      </p:sp>
      <p:sp>
        <p:nvSpPr>
          <p:cNvPr id="27652" name="Rectangle 3"/>
          <p:cNvSpPr>
            <a:spLocks noGrp="1"/>
          </p:cNvSpPr>
          <p:nvPr>
            <p:ph idx="1"/>
          </p:nvPr>
        </p:nvSpPr>
        <p:spPr>
          <a:xfrm>
            <a:off x="539750" y="1916113"/>
            <a:ext cx="8135938" cy="3673475"/>
          </a:xfrm>
          <a:ln/>
        </p:spPr>
        <p:txBody>
          <a:bodyPr vert="horz" wrap="square" lIns="91440" tIns="45720" rIns="91440" bIns="45720" anchor="t" anchorCtr="0"/>
          <a:p>
            <a:pPr marL="0" indent="0">
              <a:lnSpc>
                <a:spcPct val="120000"/>
              </a:lnSpc>
              <a:buNone/>
            </a:pPr>
            <a:r>
              <a:rPr lang="zh-CN" altLang="en-US"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贪心算法和动态规划算法都要求问题具有最优子结构性质，这是</a:t>
            </a:r>
            <a:r>
              <a:rPr lang="en-US" altLang="zh-CN" sz="2400" b="1" dirty="0">
                <a:latin typeface="Times New Roman" panose="02020603050405020304" pitchFamily="18" charset="0"/>
                <a:ea typeface="楷体_GB2312" pitchFamily="49" charset="-122"/>
              </a:rPr>
              <a:t>2</a:t>
            </a:r>
            <a:r>
              <a:rPr lang="zh-CN" altLang="en-US" sz="2400" b="1" dirty="0">
                <a:latin typeface="Times New Roman" panose="02020603050405020304" pitchFamily="18" charset="0"/>
                <a:ea typeface="楷体_GB2312" pitchFamily="49" charset="-122"/>
              </a:rPr>
              <a:t>类算法的一个共同点。但是，对于具有</a:t>
            </a:r>
            <a:r>
              <a:rPr lang="zh-CN" altLang="en-US" sz="2400" b="1" dirty="0">
                <a:solidFill>
                  <a:schemeClr val="hlink"/>
                </a:solidFill>
                <a:latin typeface="Times New Roman" panose="02020603050405020304" pitchFamily="18" charset="0"/>
                <a:ea typeface="楷体_GB2312" pitchFamily="49" charset="-122"/>
              </a:rPr>
              <a:t>最优子结构</a:t>
            </a:r>
            <a:r>
              <a:rPr lang="zh-CN" altLang="en-US" sz="2400" b="1" dirty="0">
                <a:latin typeface="Times New Roman" panose="02020603050405020304" pitchFamily="18" charset="0"/>
                <a:ea typeface="楷体_GB2312" pitchFamily="49" charset="-122"/>
              </a:rPr>
              <a:t>的问题应该选用贪心算法还是动态规划算法求解</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是否能用动态规划算法求解的问题也能用贪心算法求解</a:t>
            </a:r>
            <a:r>
              <a:rPr lang="en-US" altLang="zh-CN" sz="2400" b="1" dirty="0">
                <a:latin typeface="Times New Roman" panose="02020603050405020304" pitchFamily="18" charset="0"/>
                <a:ea typeface="楷体_GB2312" pitchFamily="49" charset="-122"/>
              </a:rPr>
              <a:t>?</a:t>
            </a:r>
            <a:endParaRPr lang="en-US" altLang="zh-CN" sz="2400" b="1" dirty="0">
              <a:latin typeface="Times New Roman" panose="02020603050405020304" pitchFamily="18" charset="0"/>
              <a:ea typeface="楷体_GB2312" pitchFamily="49" charset="-122"/>
            </a:endParaRPr>
          </a:p>
          <a:p>
            <a:pPr marL="0" indent="0">
              <a:lnSpc>
                <a:spcPct val="120000"/>
              </a:lnSpc>
              <a:buNone/>
            </a:pPr>
            <a:endParaRPr lang="en-US" altLang="zh-CN" sz="2400" b="1" dirty="0">
              <a:latin typeface="Times New Roman" panose="02020603050405020304" pitchFamily="18" charset="0"/>
              <a:ea typeface="楷体_GB2312" pitchFamily="49" charset="-122"/>
            </a:endParaRPr>
          </a:p>
          <a:p>
            <a:pPr marL="0" indent="0">
              <a:lnSpc>
                <a:spcPct val="120000"/>
              </a:lnSpc>
              <a:buNone/>
            </a:pPr>
            <a:r>
              <a:rPr lang="zh-CN" altLang="en-US" sz="2400" b="1" dirty="0">
                <a:latin typeface="Times New Roman" panose="02020603050405020304" pitchFamily="18" charset="0"/>
                <a:ea typeface="楷体_GB2312" pitchFamily="49" charset="-122"/>
              </a:rPr>
              <a:t>先看</a:t>
            </a:r>
            <a:r>
              <a:rPr lang="en-US" altLang="zh-CN" sz="2400" b="1" dirty="0">
                <a:latin typeface="Times New Roman" panose="02020603050405020304" pitchFamily="18" charset="0"/>
                <a:ea typeface="楷体_GB2312" pitchFamily="49" charset="-122"/>
              </a:rPr>
              <a:t>2</a:t>
            </a:r>
            <a:r>
              <a:rPr lang="zh-CN" altLang="en-US" sz="2400" b="1" dirty="0">
                <a:latin typeface="Times New Roman" panose="02020603050405020304" pitchFamily="18" charset="0"/>
                <a:ea typeface="楷体_GB2312" pitchFamily="49" charset="-122"/>
              </a:rPr>
              <a:t>个经典的</a:t>
            </a:r>
            <a:r>
              <a:rPr lang="zh-CN" altLang="en-US" sz="2400" b="1" dirty="0">
                <a:solidFill>
                  <a:schemeClr val="hlink"/>
                </a:solidFill>
                <a:latin typeface="Times New Roman" panose="02020603050405020304" pitchFamily="18" charset="0"/>
                <a:ea typeface="楷体_GB2312" pitchFamily="49" charset="-122"/>
              </a:rPr>
              <a:t>组合优化问题</a:t>
            </a:r>
            <a:r>
              <a:rPr lang="zh-CN" altLang="en-US" sz="2400" b="1" dirty="0">
                <a:latin typeface="Times New Roman" panose="02020603050405020304" pitchFamily="18" charset="0"/>
                <a:ea typeface="楷体_GB2312" pitchFamily="49" charset="-122"/>
              </a:rPr>
              <a:t>，并以此说明贪心算法与动态规划算法的主要差别。</a:t>
            </a:r>
            <a:endParaRPr lang="zh-CN" altLang="en-US" sz="2400" b="1" dirty="0">
              <a:latin typeface="Times New Roman" panose="02020603050405020304" pitchFamily="18" charset="0"/>
              <a:ea typeface="楷体_GB2312" pitchFamily="49" charset="-122"/>
            </a:endParaRPr>
          </a:p>
        </p:txBody>
      </p:sp>
      <p:sp>
        <p:nvSpPr>
          <p:cNvPr id="27653" name="Text Box 4"/>
          <p:cNvSpPr txBox="1"/>
          <p:nvPr/>
        </p:nvSpPr>
        <p:spPr>
          <a:xfrm>
            <a:off x="539750" y="1268413"/>
            <a:ext cx="7632700" cy="577850"/>
          </a:xfrm>
          <a:prstGeom prst="rect">
            <a:avLst/>
          </a:prstGeom>
          <a:noFill/>
          <a:ln w="635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None/>
            </a:pPr>
            <a:r>
              <a:rPr lang="en-US" altLang="zh-CN" sz="3200" dirty="0">
                <a:solidFill>
                  <a:schemeClr val="folHlink"/>
                </a:solidFill>
                <a:latin typeface="Times New Roman" panose="02020603050405020304" pitchFamily="18" charset="0"/>
                <a:ea typeface="黑体" panose="02010609060101010101" pitchFamily="49" charset="-122"/>
              </a:rPr>
              <a:t>3</a:t>
            </a:r>
            <a:r>
              <a:rPr lang="zh-CN" altLang="en-US" sz="3200" dirty="0">
                <a:solidFill>
                  <a:schemeClr val="folHlink"/>
                </a:solidFill>
                <a:latin typeface="Times New Roman" panose="02020603050405020304" pitchFamily="18" charset="0"/>
                <a:ea typeface="黑体" panose="02010609060101010101" pitchFamily="49" charset="-122"/>
              </a:rPr>
              <a:t> 贪心算法与动态规划算法的差异</a:t>
            </a:r>
            <a:endParaRPr lang="en-US" altLang="zh-CN" sz="3200" dirty="0">
              <a:solidFill>
                <a:schemeClr val="folHlink"/>
              </a:solidFill>
              <a:latin typeface="Times New Roman" panose="02020603050405020304" pitchFamily="18" charset="0"/>
              <a:ea typeface="黑体" panose="02010609060101010101" pitchFamily="49" charset="-122"/>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28675" name="Rectangle 2"/>
          <p:cNvSpPr>
            <a:spLocks noGrp="1"/>
          </p:cNvSpPr>
          <p:nvPr>
            <p:ph type="title"/>
          </p:nvPr>
        </p:nvSpPr>
        <p:spPr>
          <a:xfrm>
            <a:off x="457200" y="277813"/>
            <a:ext cx="8229600" cy="847725"/>
          </a:xfrm>
          <a:ln/>
        </p:spPr>
        <p:txBody>
          <a:bodyPr vert="horz" wrap="square" lIns="91440" tIns="45720" rIns="91440" bIns="45720" anchor="t" anchorCtr="0"/>
          <a:p>
            <a:r>
              <a:rPr lang="en-US" altLang="zh-CN" dirty="0">
                <a:latin typeface="黑体" panose="02010609060101010101" pitchFamily="49" charset="-122"/>
                <a:ea typeface="黑体" panose="02010609060101010101" pitchFamily="49" charset="-122"/>
              </a:rPr>
              <a:t>4.2 </a:t>
            </a:r>
            <a:r>
              <a:rPr lang="zh-CN" altLang="en-US" dirty="0">
                <a:latin typeface="黑体" panose="02010609060101010101" pitchFamily="49" charset="-122"/>
                <a:ea typeface="黑体" panose="02010609060101010101" pitchFamily="49" charset="-122"/>
              </a:rPr>
              <a:t>贪心算法的基本要素</a:t>
            </a:r>
            <a:endParaRPr lang="zh-CN" altLang="en-US" dirty="0">
              <a:latin typeface="黑体" panose="02010609060101010101" pitchFamily="49" charset="-122"/>
              <a:ea typeface="黑体" panose="02010609060101010101" pitchFamily="49" charset="-122"/>
            </a:endParaRPr>
          </a:p>
        </p:txBody>
      </p:sp>
      <p:sp>
        <p:nvSpPr>
          <p:cNvPr id="321539" name="Rectangle 3"/>
          <p:cNvSpPr>
            <a:spLocks noGrp="1" noChangeArrowheads="1"/>
          </p:cNvSpPr>
          <p:nvPr>
            <p:ph idx="1"/>
          </p:nvPr>
        </p:nvSpPr>
        <p:spPr>
          <a:xfrm>
            <a:off x="395288" y="1557338"/>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en-US" altLang="zh-CN" sz="30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0-1</a:t>
            </a:r>
            <a:r>
              <a:rPr kumimoji="0" lang="zh-CN" altLang="en-US" sz="30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背包问题</a:t>
            </a:r>
            <a:r>
              <a:rPr kumimoji="0" lang="zh-CN" altLang="en-US" sz="3000" b="1" i="0" u="none" strike="noStrike" kern="0" cap="none" spc="0" normalizeH="0" baseline="0" noProof="0" dirty="0">
                <a:ln>
                  <a:noFill/>
                </a:ln>
                <a:solidFill>
                  <a:schemeClr val="accent2"/>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3000" b="0" i="0" u="none" strike="noStrike" kern="0" cap="none" spc="0" normalizeH="0" baseline="0" noProof="0" dirty="0">
                <a:ln>
                  <a:noFill/>
                </a:ln>
                <a:solidFill>
                  <a:schemeClr val="accent2"/>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endParaRPr kumimoji="0" lang="zh-CN" altLang="en-US" sz="3000" b="0" i="0" u="none" strike="noStrike" kern="0" cap="none" spc="0" normalizeH="0" baseline="0" noProof="0" dirty="0">
              <a:ln>
                <a:noFill/>
              </a:ln>
              <a:solidFill>
                <a:schemeClr val="accent2"/>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3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给定</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n</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种物品和一个背包。物品</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i</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的重量是</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Wi</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，其价值为</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Vi</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，背包的容量为</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C</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。应如何选择装入背包的物品，使得</a:t>
            </a: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装入背包中物品的总价值最大</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endPar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p:txBody>
      </p:sp>
      <p:sp>
        <p:nvSpPr>
          <p:cNvPr id="321540" name="Rectangle 4"/>
          <p:cNvSpPr/>
          <p:nvPr/>
        </p:nvSpPr>
        <p:spPr>
          <a:xfrm>
            <a:off x="857250" y="4000500"/>
            <a:ext cx="7343775" cy="1422400"/>
          </a:xfrm>
          <a:prstGeom prst="rect">
            <a:avLst/>
          </a:prstGeom>
          <a:solidFill>
            <a:schemeClr val="bg1"/>
          </a:solidFill>
          <a:ln w="50800" cap="flat" cmpd="sng">
            <a:solidFill>
              <a:srgbClr val="FF6600"/>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pPr>
            <a:r>
              <a:rPr lang="zh-CN" altLang="en-US" sz="2400" b="1" dirty="0">
                <a:solidFill>
                  <a:schemeClr val="accent2"/>
                </a:solidFill>
                <a:latin typeface="Times New Roman" panose="02020603050405020304" pitchFamily="18" charset="0"/>
                <a:ea typeface="楷体_GB2312" pitchFamily="49" charset="-122"/>
              </a:rPr>
              <a:t> 在选择装入背包的物品时，对每种物品</a:t>
            </a:r>
            <a:r>
              <a:rPr lang="en-US" altLang="zh-CN" sz="2400" b="1" dirty="0">
                <a:solidFill>
                  <a:schemeClr val="accent2"/>
                </a:solidFill>
                <a:latin typeface="Times New Roman" panose="02020603050405020304" pitchFamily="18" charset="0"/>
                <a:ea typeface="楷体_GB2312" pitchFamily="49" charset="-122"/>
              </a:rPr>
              <a:t>i</a:t>
            </a:r>
            <a:r>
              <a:rPr lang="zh-CN" altLang="en-US" sz="2400" b="1" dirty="0">
                <a:solidFill>
                  <a:schemeClr val="accent2"/>
                </a:solidFill>
                <a:latin typeface="Times New Roman" panose="02020603050405020304" pitchFamily="18" charset="0"/>
                <a:ea typeface="楷体_GB2312" pitchFamily="49" charset="-122"/>
              </a:rPr>
              <a:t>只有</a:t>
            </a:r>
            <a:r>
              <a:rPr lang="en-US" altLang="zh-CN" sz="2400" b="1" dirty="0">
                <a:solidFill>
                  <a:schemeClr val="accent2"/>
                </a:solidFill>
                <a:latin typeface="Times New Roman" panose="02020603050405020304" pitchFamily="18" charset="0"/>
                <a:ea typeface="楷体_GB2312" pitchFamily="49" charset="-122"/>
              </a:rPr>
              <a:t>2</a:t>
            </a:r>
            <a:r>
              <a:rPr lang="zh-CN" altLang="en-US" sz="2400" b="1" dirty="0">
                <a:solidFill>
                  <a:schemeClr val="accent2"/>
                </a:solidFill>
                <a:latin typeface="Times New Roman" panose="02020603050405020304" pitchFamily="18" charset="0"/>
                <a:ea typeface="楷体_GB2312" pitchFamily="49" charset="-122"/>
              </a:rPr>
              <a:t>种选择，即装入背包或不装入背包。不能将物品</a:t>
            </a:r>
            <a:r>
              <a:rPr lang="en-US" altLang="zh-CN" sz="2400" b="1" dirty="0">
                <a:solidFill>
                  <a:schemeClr val="accent2"/>
                </a:solidFill>
                <a:latin typeface="Times New Roman" panose="02020603050405020304" pitchFamily="18" charset="0"/>
                <a:ea typeface="楷体_GB2312" pitchFamily="49" charset="-122"/>
              </a:rPr>
              <a:t>i</a:t>
            </a:r>
            <a:r>
              <a:rPr lang="zh-CN" altLang="en-US" sz="2400" b="1" dirty="0">
                <a:solidFill>
                  <a:schemeClr val="accent2"/>
                </a:solidFill>
                <a:latin typeface="Times New Roman" panose="02020603050405020304" pitchFamily="18" charset="0"/>
                <a:ea typeface="楷体_GB2312" pitchFamily="49" charset="-122"/>
              </a:rPr>
              <a:t>装入背包多次，也不能只装入部分的物品</a:t>
            </a:r>
            <a:r>
              <a:rPr lang="en-US" altLang="zh-CN" sz="2400" b="1" dirty="0">
                <a:solidFill>
                  <a:schemeClr val="accent2"/>
                </a:solidFill>
                <a:latin typeface="Times New Roman" panose="02020603050405020304" pitchFamily="18" charset="0"/>
                <a:ea typeface="楷体_GB2312" pitchFamily="49" charset="-122"/>
              </a:rPr>
              <a:t>i</a:t>
            </a:r>
            <a:r>
              <a:rPr lang="zh-CN" altLang="en-US" sz="2400" b="1" dirty="0">
                <a:solidFill>
                  <a:schemeClr val="accent2"/>
                </a:solidFill>
                <a:latin typeface="Times New Roman" panose="02020603050405020304" pitchFamily="18" charset="0"/>
                <a:ea typeface="楷体_GB2312" pitchFamily="49" charset="-122"/>
              </a:rPr>
              <a:t>。</a:t>
            </a:r>
            <a:endParaRPr lang="zh-CN" altLang="en-US" sz="2400" b="1" dirty="0">
              <a:solidFill>
                <a:schemeClr val="accent2"/>
              </a:solidFill>
              <a:latin typeface="Times New Roman" panose="02020603050405020304" pitchFamily="18" charset="0"/>
              <a:ea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1540"/>
                                        </p:tgtEl>
                                        <p:attrNameLst>
                                          <p:attrName>style.visibility</p:attrName>
                                        </p:attrNameLst>
                                      </p:cBhvr>
                                      <p:to>
                                        <p:strVal val="visible"/>
                                      </p:to>
                                    </p:set>
                                    <p:anim calcmode="lin" valueType="num">
                                      <p:cBhvr additive="base">
                                        <p:cTn id="7" dur="500" fill="hold"/>
                                        <p:tgtEl>
                                          <p:spTgt spid="321540"/>
                                        </p:tgtEl>
                                        <p:attrNameLst>
                                          <p:attrName>ppt_x</p:attrName>
                                        </p:attrNameLst>
                                      </p:cBhvr>
                                      <p:tavLst>
                                        <p:tav tm="0">
                                          <p:val>
                                            <p:strVal val="#ppt_x"/>
                                          </p:val>
                                        </p:tav>
                                        <p:tav tm="100000">
                                          <p:val>
                                            <p:strVal val="#ppt_x"/>
                                          </p:val>
                                        </p:tav>
                                      </p:tavLst>
                                    </p:anim>
                                    <p:anim calcmode="lin" valueType="num">
                                      <p:cBhvr additive="base">
                                        <p:cTn id="8" dur="500" fill="hold"/>
                                        <p:tgtEl>
                                          <p:spTgt spid="3215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29699" name="Rectangle 2"/>
          <p:cNvSpPr>
            <a:spLocks noGrp="1"/>
          </p:cNvSpPr>
          <p:nvPr>
            <p:ph type="title"/>
          </p:nvPr>
        </p:nvSpPr>
        <p:spPr>
          <a:ln/>
        </p:spPr>
        <p:txBody>
          <a:bodyPr vert="horz" wrap="square" lIns="91440" tIns="45720" rIns="91440" bIns="45720" anchor="t" anchorCtr="0"/>
          <a:p>
            <a:r>
              <a:rPr lang="en-US" altLang="zh-CN" dirty="0">
                <a:latin typeface="黑体" panose="02010609060101010101" pitchFamily="49" charset="-122"/>
                <a:ea typeface="黑体" panose="02010609060101010101" pitchFamily="49" charset="-122"/>
              </a:rPr>
              <a:t>4.2 </a:t>
            </a:r>
            <a:r>
              <a:rPr lang="zh-CN" altLang="en-US" dirty="0">
                <a:latin typeface="黑体" panose="02010609060101010101" pitchFamily="49" charset="-122"/>
                <a:ea typeface="黑体" panose="02010609060101010101" pitchFamily="49" charset="-122"/>
              </a:rPr>
              <a:t>贪心算法的基本要素</a:t>
            </a:r>
            <a:endParaRPr lang="zh-CN" altLang="en-US" dirty="0">
              <a:latin typeface="黑体" panose="02010609060101010101" pitchFamily="49" charset="-122"/>
              <a:ea typeface="黑体" panose="02010609060101010101" pitchFamily="49" charset="-122"/>
            </a:endParaRPr>
          </a:p>
        </p:txBody>
      </p:sp>
      <p:sp>
        <p:nvSpPr>
          <p:cNvPr id="322563" name="Rectangle 3"/>
          <p:cNvSpPr>
            <a:spLocks noGrp="1" noChangeArrowheads="1"/>
          </p:cNvSpPr>
          <p:nvPr>
            <p:ph idx="1"/>
          </p:nvPr>
        </p:nvSpPr>
        <p:spPr>
          <a:xfrm>
            <a:off x="468313" y="1412875"/>
            <a:ext cx="7920038" cy="20161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3000" b="1" i="0" u="none" strike="noStrike" kern="0" cap="none" spc="0" normalizeH="0" baseline="0" noProof="0" dirty="0">
                <a:ln>
                  <a:noFill/>
                </a:ln>
                <a:solidFill>
                  <a:schemeClr val="folHlink"/>
                </a:solidFill>
                <a:effectLst/>
                <a:uLnTx/>
                <a:uFillTx/>
                <a:latin typeface="+mn-lt"/>
                <a:ea typeface="黑体" panose="02010609060101010101" pitchFamily="49" charset="-122"/>
                <a:cs typeface="+mn-cs"/>
              </a:rPr>
              <a:t>背包问题：</a:t>
            </a:r>
            <a:r>
              <a:rPr kumimoji="0" lang="zh-CN" altLang="en-US" sz="3000" b="0" i="0" u="none" strike="noStrike" kern="0" cap="none" spc="0" normalizeH="0" baseline="0" noProof="0" dirty="0">
                <a:ln>
                  <a:noFill/>
                </a:ln>
                <a:solidFill>
                  <a:schemeClr val="tx1"/>
                </a:solidFill>
                <a:effectLst/>
                <a:uLnTx/>
                <a:uFillTx/>
                <a:latin typeface="+mn-lt"/>
                <a:ea typeface="+mn-ea"/>
                <a:cs typeface="+mn-cs"/>
              </a:rPr>
              <a:t> </a:t>
            </a:r>
            <a:endParaRPr kumimoji="0" lang="zh-CN" altLang="en-US" sz="30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3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与</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0-1</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背包问题类似，所不同的是在选择物品</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i</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装入背包时，</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可以选择物品</a:t>
            </a:r>
            <a:r>
              <a:rPr kumimoji="0" lang="en-US" altLang="zh-CN"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i</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的一部分</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，而不一定要全部装入背包，</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1≤i≤n</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endPar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2400" b="0"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2400" b="0"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29701" name="Text Box 4"/>
          <p:cNvSpPr txBox="1"/>
          <p:nvPr/>
        </p:nvSpPr>
        <p:spPr>
          <a:xfrm>
            <a:off x="611188" y="3703638"/>
            <a:ext cx="7705725" cy="1533525"/>
          </a:xfrm>
          <a:prstGeom prst="rect">
            <a:avLst/>
          </a:prstGeom>
          <a:noFill/>
          <a:ln w="635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30000"/>
              </a:lnSpc>
              <a:spcBef>
                <a:spcPct val="50000"/>
              </a:spcBef>
            </a:pPr>
            <a:r>
              <a:rPr lang="zh-CN" altLang="en-US" sz="2400" b="1" dirty="0">
                <a:solidFill>
                  <a:srgbClr val="000066"/>
                </a:solidFill>
                <a:latin typeface="Times New Roman" panose="02020603050405020304" pitchFamily="18" charset="0"/>
                <a:ea typeface="楷体_GB2312" pitchFamily="49" charset="-122"/>
              </a:rPr>
              <a:t>这</a:t>
            </a:r>
            <a:r>
              <a:rPr lang="en-US" altLang="zh-CN" sz="2400" b="1" dirty="0">
                <a:solidFill>
                  <a:srgbClr val="000066"/>
                </a:solidFill>
                <a:latin typeface="Times New Roman" panose="02020603050405020304" pitchFamily="18" charset="0"/>
                <a:ea typeface="楷体_GB2312" pitchFamily="49" charset="-122"/>
              </a:rPr>
              <a:t>2</a:t>
            </a:r>
            <a:r>
              <a:rPr lang="zh-CN" altLang="en-US" sz="2400" b="1" dirty="0">
                <a:solidFill>
                  <a:srgbClr val="000066"/>
                </a:solidFill>
                <a:latin typeface="Times New Roman" panose="02020603050405020304" pitchFamily="18" charset="0"/>
                <a:ea typeface="楷体_GB2312" pitchFamily="49" charset="-122"/>
              </a:rPr>
              <a:t>类问题都具有</a:t>
            </a:r>
            <a:r>
              <a:rPr lang="zh-CN" altLang="en-US" sz="2400" b="1" dirty="0">
                <a:solidFill>
                  <a:schemeClr val="hlink"/>
                </a:solidFill>
                <a:latin typeface="Times New Roman" panose="02020603050405020304" pitchFamily="18" charset="0"/>
                <a:ea typeface="楷体_GB2312" pitchFamily="49" charset="-122"/>
              </a:rPr>
              <a:t>最优子结构</a:t>
            </a:r>
            <a:r>
              <a:rPr lang="zh-CN" altLang="en-US" sz="2400" b="1" dirty="0">
                <a:solidFill>
                  <a:srgbClr val="000066"/>
                </a:solidFill>
                <a:latin typeface="Times New Roman" panose="02020603050405020304" pitchFamily="18" charset="0"/>
                <a:ea typeface="楷体_GB2312" pitchFamily="49" charset="-122"/>
              </a:rPr>
              <a:t>性质，极为相似，但背包问题可以用贪心算法求解，而</a:t>
            </a:r>
            <a:r>
              <a:rPr lang="en-US" altLang="zh-CN" sz="2400" b="1" dirty="0">
                <a:solidFill>
                  <a:srgbClr val="000066"/>
                </a:solidFill>
                <a:latin typeface="Times New Roman" panose="02020603050405020304" pitchFamily="18" charset="0"/>
                <a:ea typeface="楷体_GB2312" pitchFamily="49" charset="-122"/>
              </a:rPr>
              <a:t>0-1</a:t>
            </a:r>
            <a:r>
              <a:rPr lang="zh-CN" altLang="en-US" sz="2400" b="1" dirty="0">
                <a:solidFill>
                  <a:srgbClr val="000066"/>
                </a:solidFill>
                <a:latin typeface="Times New Roman" panose="02020603050405020304" pitchFamily="18" charset="0"/>
                <a:ea typeface="楷体_GB2312" pitchFamily="49" charset="-122"/>
              </a:rPr>
              <a:t>背包问题却不能用贪心算法求解。</a:t>
            </a:r>
            <a:r>
              <a:rPr lang="zh-CN" altLang="en-US" sz="2400" b="1" dirty="0">
                <a:solidFill>
                  <a:schemeClr val="accent2"/>
                </a:solidFill>
                <a:latin typeface="Times New Roman" panose="02020603050405020304" pitchFamily="18" charset="0"/>
                <a:ea typeface="楷体_GB2312" pitchFamily="49" charset="-122"/>
              </a:rPr>
              <a:t> </a:t>
            </a:r>
            <a:endParaRPr lang="zh-CN" altLang="en-US" sz="2400" b="1" dirty="0">
              <a:solidFill>
                <a:schemeClr val="accent2"/>
              </a:solidFill>
              <a:latin typeface="Times New Roman" panose="02020603050405020304" pitchFamily="18" charset="0"/>
              <a:ea typeface="楷体_GB2312" pitchFamily="49" charset="-122"/>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30723" name="Rectangle 2"/>
          <p:cNvSpPr>
            <a:spLocks noGrp="1"/>
          </p:cNvSpPr>
          <p:nvPr>
            <p:ph type="title"/>
          </p:nvPr>
        </p:nvSpPr>
        <p:spPr>
          <a:ln/>
        </p:spPr>
        <p:txBody>
          <a:bodyPr vert="horz" wrap="square" lIns="91440" tIns="45720" rIns="91440" bIns="45720" anchor="t" anchorCtr="0"/>
          <a:p>
            <a:r>
              <a:rPr lang="en-US" altLang="zh-CN" dirty="0">
                <a:latin typeface="黑体" panose="02010609060101010101" pitchFamily="49" charset="-122"/>
                <a:ea typeface="黑体" panose="02010609060101010101" pitchFamily="49" charset="-122"/>
              </a:rPr>
              <a:t>4.2 </a:t>
            </a:r>
            <a:r>
              <a:rPr lang="zh-CN" altLang="en-US" dirty="0">
                <a:latin typeface="黑体" panose="02010609060101010101" pitchFamily="49" charset="-122"/>
                <a:ea typeface="黑体" panose="02010609060101010101" pitchFamily="49" charset="-122"/>
              </a:rPr>
              <a:t>贪心算法的基本要素</a:t>
            </a:r>
            <a:endParaRPr lang="zh-CN" altLang="en-US" dirty="0">
              <a:latin typeface="黑体" panose="02010609060101010101" pitchFamily="49" charset="-122"/>
              <a:ea typeface="黑体" panose="02010609060101010101" pitchFamily="49" charset="-122"/>
            </a:endParaRPr>
          </a:p>
        </p:txBody>
      </p:sp>
      <p:sp>
        <p:nvSpPr>
          <p:cNvPr id="21508" name="Rectangle 3"/>
          <p:cNvSpPr>
            <a:spLocks noGrp="1" noChangeArrowheads="1"/>
          </p:cNvSpPr>
          <p:nvPr>
            <p:ph idx="1"/>
          </p:nvPr>
        </p:nvSpPr>
        <p:spPr>
          <a:xfrm>
            <a:off x="250825" y="2133600"/>
            <a:ext cx="8569325" cy="3743325"/>
          </a:xfrm>
        </p:spPr>
        <p:txBody>
          <a:bodyPr vert="horz" wrap="square" lIns="91440" tIns="45720" rIns="91440" bIns="45720" numCol="1" anchor="t" anchorCtr="0" compatLnSpc="1"/>
          <a:lstStyle/>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计算每种物品单位重量的价值</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Vi/</a:t>
            </a:r>
            <a:r>
              <a:rPr kumimoji="0" lang="en-US" altLang="zh-CN" sz="2400" b="1" i="0" u="none" strike="noStrike" kern="0" cap="none" spc="0" normalizeH="0" baseline="0" noProof="0" dirty="0" err="1"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Wi</a:t>
            </a: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，并按非增次序进行排序</a:t>
            </a:r>
            <a:endPar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依贪心选择策略，将尽可能多的</a:t>
            </a:r>
            <a:r>
              <a:rPr kumimoji="0" lang="zh-CN" altLang="en-US" sz="2400" b="1" i="0" u="none" strike="noStrike" kern="0" cap="none" spc="0" normalizeH="0" baseline="0" noProof="0" dirty="0" smtClean="0">
                <a:ln>
                  <a:noFill/>
                </a:ln>
                <a:solidFill>
                  <a:schemeClr val="hlink"/>
                </a:solidFill>
                <a:effectLst/>
                <a:uLnTx/>
                <a:uFillTx/>
                <a:latin typeface="华文楷体" pitchFamily="2" charset="-122"/>
                <a:ea typeface="华文楷体" pitchFamily="2" charset="-122"/>
                <a:cs typeface="Times New Roman" panose="02020603050405020304" pitchFamily="18" charset="0"/>
              </a:rPr>
              <a:t>单位重量价值最高</a:t>
            </a: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的物品装入背包。若将这种物品全部装入背包后，背包内的物品总重量未超过</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C</a:t>
            </a: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，则选择单位重量价值次高的物品并尽可能多地装入背包。依此策略一直地进行下去，直到背包装满为止。</a:t>
            </a:r>
            <a:endPar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endPar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endParaRPr>
          </a:p>
        </p:txBody>
      </p:sp>
      <p:sp>
        <p:nvSpPr>
          <p:cNvPr id="30725" name="Text Box 4"/>
          <p:cNvSpPr txBox="1"/>
          <p:nvPr/>
        </p:nvSpPr>
        <p:spPr>
          <a:xfrm>
            <a:off x="468313" y="1312863"/>
            <a:ext cx="7921625" cy="584200"/>
          </a:xfrm>
          <a:prstGeom prst="rect">
            <a:avLst/>
          </a:prstGeom>
          <a:noFill/>
          <a:ln w="635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r>
              <a:rPr lang="zh-CN" altLang="en-US" sz="3200" dirty="0">
                <a:solidFill>
                  <a:schemeClr val="folHlink"/>
                </a:solidFill>
                <a:latin typeface="黑体" panose="02010609060101010101" pitchFamily="49" charset="-122"/>
                <a:ea typeface="黑体" panose="02010609060101010101" pitchFamily="49" charset="-122"/>
              </a:rPr>
              <a:t>用贪心算法解背包问题的基本步骤：</a:t>
            </a:r>
            <a:endParaRPr lang="zh-CN" altLang="en-US" sz="3200" dirty="0">
              <a:solidFill>
                <a:schemeClr val="folHlink"/>
              </a:solidFill>
              <a:latin typeface="黑体" panose="02010609060101010101" pitchFamily="49" charset="-122"/>
              <a:ea typeface="黑体" panose="02010609060101010101" pitchFamily="49" charset="-122"/>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31747" name="Rectangle 2"/>
          <p:cNvSpPr>
            <a:spLocks noGrp="1"/>
          </p:cNvSpPr>
          <p:nvPr>
            <p:ph type="title"/>
          </p:nvPr>
        </p:nvSpPr>
        <p:spPr>
          <a:xfrm>
            <a:off x="468313" y="333375"/>
            <a:ext cx="7772400" cy="935038"/>
          </a:xfrm>
          <a:ln/>
        </p:spPr>
        <p:txBody>
          <a:bodyPr vert="horz" wrap="square" lIns="91440" tIns="45720" rIns="91440" bIns="45720" anchor="t" anchorCtr="0"/>
          <a:p>
            <a:r>
              <a:rPr lang="en-US" altLang="zh-CN" dirty="0">
                <a:latin typeface="黑体" panose="02010609060101010101" pitchFamily="49" charset="-122"/>
                <a:ea typeface="黑体" panose="02010609060101010101" pitchFamily="49" charset="-122"/>
              </a:rPr>
              <a:t>4.2 </a:t>
            </a:r>
            <a:r>
              <a:rPr lang="zh-CN" altLang="en-US" dirty="0">
                <a:latin typeface="黑体" panose="02010609060101010101" pitchFamily="49" charset="-122"/>
                <a:ea typeface="黑体" panose="02010609060101010101" pitchFamily="49" charset="-122"/>
              </a:rPr>
              <a:t>贪心算法的基本要素</a:t>
            </a:r>
            <a:endParaRPr lang="zh-CN" altLang="en-US" dirty="0">
              <a:latin typeface="黑体" panose="02010609060101010101" pitchFamily="49" charset="-122"/>
              <a:ea typeface="黑体" panose="02010609060101010101" pitchFamily="49" charset="-122"/>
            </a:endParaRPr>
          </a:p>
        </p:txBody>
      </p:sp>
      <p:sp>
        <p:nvSpPr>
          <p:cNvPr id="31748" name="矩形 1"/>
          <p:cNvSpPr/>
          <p:nvPr/>
        </p:nvSpPr>
        <p:spPr>
          <a:xfrm>
            <a:off x="4164013" y="3357563"/>
            <a:ext cx="4968875" cy="28257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pPr>
            <a:r>
              <a:rPr lang="zh-CN" altLang="en-US" sz="2400" b="1" dirty="0">
                <a:solidFill>
                  <a:schemeClr val="accent2"/>
                </a:solidFill>
                <a:latin typeface="Times New Roman" panose="02020603050405020304" pitchFamily="18" charset="0"/>
                <a:ea typeface="楷体_GB2312" pitchFamily="49" charset="-122"/>
              </a:rPr>
              <a:t>算法</a:t>
            </a:r>
            <a:r>
              <a:rPr lang="en-US" altLang="zh-CN" sz="2400" b="1" dirty="0">
                <a:solidFill>
                  <a:schemeClr val="accent2"/>
                </a:solidFill>
                <a:latin typeface="Times New Roman" panose="02020603050405020304" pitchFamily="18" charset="0"/>
                <a:ea typeface="楷体_GB2312" pitchFamily="49" charset="-122"/>
              </a:rPr>
              <a:t>knapsack</a:t>
            </a:r>
            <a:r>
              <a:rPr lang="zh-CN" altLang="en-US" sz="2400" b="1" dirty="0">
                <a:solidFill>
                  <a:schemeClr val="accent2"/>
                </a:solidFill>
                <a:latin typeface="Times New Roman" panose="02020603050405020304" pitchFamily="18" charset="0"/>
                <a:ea typeface="楷体_GB2312" pitchFamily="49" charset="-122"/>
              </a:rPr>
              <a:t>的主要计算时间在于将各种物品依其单位重量的价值从大到小排序。因此，算法的计算时间上界为</a:t>
            </a:r>
            <a:r>
              <a:rPr lang="en-US" altLang="zh-CN" sz="2400" b="1" dirty="0">
                <a:solidFill>
                  <a:schemeClr val="accent2"/>
                </a:solidFill>
                <a:latin typeface="Times New Roman" panose="02020603050405020304" pitchFamily="18" charset="0"/>
                <a:ea typeface="楷体_GB2312" pitchFamily="49" charset="-122"/>
              </a:rPr>
              <a:t>O(nlogn)</a:t>
            </a:r>
            <a:r>
              <a:rPr lang="zh-CN" altLang="en-US" sz="2400" b="1" dirty="0">
                <a:solidFill>
                  <a:schemeClr val="accent2"/>
                </a:solidFill>
                <a:latin typeface="Times New Roman" panose="02020603050405020304" pitchFamily="18" charset="0"/>
                <a:ea typeface="楷体_GB2312" pitchFamily="49" charset="-122"/>
              </a:rPr>
              <a:t>。</a:t>
            </a:r>
            <a:endParaRPr lang="zh-CN" altLang="en-US" sz="2400" b="1" dirty="0">
              <a:solidFill>
                <a:schemeClr val="accent2"/>
              </a:solidFill>
              <a:latin typeface="Times New Roman" panose="02020603050405020304" pitchFamily="18" charset="0"/>
              <a:ea typeface="楷体_GB2312" pitchFamily="49" charset="-122"/>
            </a:endParaRPr>
          </a:p>
          <a:p>
            <a:pPr marL="0" lvl="0" indent="0" eaLnBrk="1" hangingPunct="1">
              <a:lnSpc>
                <a:spcPct val="120000"/>
              </a:lnSpc>
            </a:pPr>
            <a:r>
              <a:rPr lang="zh-CN" altLang="en-US" sz="2400" b="1" dirty="0">
                <a:solidFill>
                  <a:schemeClr val="accent2"/>
                </a:solidFill>
                <a:latin typeface="Times New Roman" panose="02020603050405020304" pitchFamily="18" charset="0"/>
                <a:ea typeface="楷体_GB2312" pitchFamily="49" charset="-122"/>
              </a:rPr>
              <a:t>为了证明算法的正确性，还必须证明背包问题具有贪心选择性质</a:t>
            </a:r>
            <a:r>
              <a:rPr lang="zh-CN" altLang="en-US" sz="2400" dirty="0">
                <a:solidFill>
                  <a:schemeClr val="accent2"/>
                </a:solidFill>
                <a:latin typeface="Times New Roman" panose="02020603050405020304" pitchFamily="18" charset="0"/>
                <a:ea typeface="楷体_GB2312" pitchFamily="49" charset="-122"/>
              </a:rPr>
              <a:t>。</a:t>
            </a:r>
            <a:endParaRPr lang="zh-CN" altLang="en-US" sz="2400" dirty="0">
              <a:solidFill>
                <a:schemeClr val="accent2"/>
              </a:solidFill>
              <a:latin typeface="Times New Roman" panose="02020603050405020304" pitchFamily="18" charset="0"/>
              <a:ea typeface="楷体_GB2312" pitchFamily="49" charset="-122"/>
            </a:endParaRPr>
          </a:p>
        </p:txBody>
      </p:sp>
      <p:sp>
        <p:nvSpPr>
          <p:cNvPr id="3" name="矩形 2"/>
          <p:cNvSpPr/>
          <p:nvPr/>
        </p:nvSpPr>
        <p:spPr>
          <a:xfrm>
            <a:off x="323850" y="1700213"/>
            <a:ext cx="7105650" cy="4462463"/>
          </a:xfrm>
          <a:prstGeom prst="rect">
            <a:avLst/>
          </a:prstGeom>
        </p:spPr>
        <p:txBody>
          <a:bodyPr>
            <a:spAutoFit/>
          </a:bodyPr>
          <a:lstStyle/>
          <a:p>
            <a:pPr marL="0" marR="0" lvl="0" indent="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void </a:t>
            </a: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Knapsack</a:t>
            </a: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int</a:t>
            </a: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n, float M, float v[], float w[], float x[]){</a:t>
            </a:r>
            <a:endPar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Sort(</a:t>
            </a:r>
            <a:r>
              <a:rPr kumimoji="1" lang="en-US" altLang="zh-CN" sz="2000" b="0"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n,v,w</a:t>
            </a: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0"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int</a:t>
            </a: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i;</a:t>
            </a:r>
            <a:endPar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for (i=1;i&lt;=</a:t>
            </a:r>
            <a:r>
              <a:rPr kumimoji="1" lang="en-US" altLang="zh-CN" sz="2000" b="0"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n;i</a:t>
            </a: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x[i]=0;</a:t>
            </a:r>
            <a:endPar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float c=M;</a:t>
            </a:r>
            <a:endPar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for (i=1;i&lt;=</a:t>
            </a:r>
            <a:r>
              <a:rPr kumimoji="1" lang="en-US" altLang="zh-CN" sz="2000" b="0"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n;i</a:t>
            </a: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if (w[i]&gt;c) break;</a:t>
            </a:r>
            <a:endPar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x[i]=1;</a:t>
            </a:r>
            <a:endPar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c-=w[i];</a:t>
            </a:r>
            <a:endPar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if (i&lt;=n) x[i]=c/w[i];</a:t>
            </a:r>
            <a:endPar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None/>
              <a:defRPr/>
            </a:pPr>
            <a:r>
              <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750" name="矩形 1"/>
          <p:cNvSpPr/>
          <p:nvPr/>
        </p:nvSpPr>
        <p:spPr>
          <a:xfrm>
            <a:off x="179388" y="1268413"/>
            <a:ext cx="2698750" cy="523875"/>
          </a:xfrm>
          <a:prstGeom prst="rect">
            <a:avLst/>
          </a:prstGeom>
          <a:noFill/>
          <a:ln w="9525">
            <a:noFill/>
          </a:ln>
        </p:spPr>
        <p:txBody>
          <a:bodyPr wrap="none">
            <a:spAutoFit/>
          </a:bodyPr>
          <a:p>
            <a:pPr>
              <a:buNone/>
            </a:pPr>
            <a:r>
              <a:rPr lang="zh-CN" altLang="en-US" sz="2800" b="1" dirty="0">
                <a:latin typeface="华文楷体" pitchFamily="2" charset="-122"/>
                <a:ea typeface="华文楷体" pitchFamily="2" charset="-122"/>
              </a:rPr>
              <a:t>具体算法描述：</a:t>
            </a:r>
            <a:endParaRPr lang="zh-CN" altLang="en-US" sz="2800" dirty="0">
              <a:latin typeface="Arial" panose="020B0604020202020204" pitchFamily="34" charset="0"/>
              <a:ea typeface="Times New Roman" panose="02020603050405020304" pitchFamily="18" charset="0"/>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1"/>
          <p:cNvSpPr>
            <a:spLocks noGrp="1"/>
          </p:cNvSpPr>
          <p:nvPr>
            <p:ph type="title"/>
          </p:nvPr>
        </p:nvSpPr>
        <p:spPr>
          <a:ln/>
        </p:spPr>
        <p:txBody>
          <a:bodyPr vert="horz" wrap="square" lIns="91440" tIns="45720" rIns="91440" bIns="45720" anchor="t" anchorCtr="0"/>
          <a:p>
            <a:r>
              <a:rPr lang="zh-CN" altLang="en-US" dirty="0"/>
              <a:t>贪心选择对</a:t>
            </a:r>
            <a:r>
              <a:rPr lang="en-US" altLang="zh-CN" dirty="0"/>
              <a:t>0-1 </a:t>
            </a:r>
            <a:r>
              <a:rPr lang="zh-CN" altLang="en-US" dirty="0"/>
              <a:t>背包不适用</a:t>
            </a:r>
            <a:endParaRPr lang="zh-CN" altLang="en-US" dirty="0"/>
          </a:p>
        </p:txBody>
      </p:sp>
      <p:sp>
        <p:nvSpPr>
          <p:cNvPr id="32771" name="灯片编号占位符 3"/>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200" dirty="0">
                <a:latin typeface="Garamond" pitchFamily="18" charset="0"/>
                <a:cs typeface="Times New Roman" panose="02020603050405020304" pitchFamily="18" charset="0"/>
              </a:rPr>
            </a:fld>
            <a:endParaRPr lang="en-US" altLang="zh-CN" sz="1200" dirty="0">
              <a:latin typeface="Garamond" pitchFamily="18" charset="0"/>
              <a:ea typeface="Times New Roman" panose="02020603050405020304" pitchFamily="18" charset="0"/>
              <a:cs typeface="Times New Roman" panose="02020603050405020304" pitchFamily="18" charset="0"/>
            </a:endParaRPr>
          </a:p>
        </p:txBody>
      </p:sp>
      <p:pic>
        <p:nvPicPr>
          <p:cNvPr id="32772" name="Picture 6"/>
          <p:cNvPicPr>
            <a:picLocks noChangeAspect="1"/>
          </p:cNvPicPr>
          <p:nvPr/>
        </p:nvPicPr>
        <p:blipFill>
          <a:blip r:embed="rId1"/>
          <a:stretch>
            <a:fillRect/>
          </a:stretch>
        </p:blipFill>
        <p:spPr>
          <a:xfrm>
            <a:off x="107950" y="1628775"/>
            <a:ext cx="8243888" cy="3297238"/>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33795" name="Rectangle 2"/>
          <p:cNvSpPr>
            <a:spLocks noGrp="1"/>
          </p:cNvSpPr>
          <p:nvPr>
            <p:ph type="title"/>
          </p:nvPr>
        </p:nvSpPr>
        <p:spPr>
          <a:ln/>
        </p:spPr>
        <p:txBody>
          <a:bodyPr vert="horz" wrap="square" lIns="91440" tIns="45720" rIns="91440" bIns="45720" anchor="t" anchorCtr="0"/>
          <a:p>
            <a:r>
              <a:rPr lang="en-US" altLang="zh-CN" dirty="0">
                <a:latin typeface="黑体" panose="02010609060101010101" pitchFamily="49" charset="-122"/>
                <a:ea typeface="黑体" panose="02010609060101010101" pitchFamily="49" charset="-122"/>
              </a:rPr>
              <a:t>4.2 </a:t>
            </a:r>
            <a:r>
              <a:rPr lang="zh-CN" altLang="en-US" dirty="0">
                <a:latin typeface="黑体" panose="02010609060101010101" pitchFamily="49" charset="-122"/>
                <a:ea typeface="黑体" panose="02010609060101010101" pitchFamily="49" charset="-122"/>
              </a:rPr>
              <a:t>贪心算法的基本要素</a:t>
            </a:r>
            <a:endParaRPr lang="zh-CN" altLang="en-US" dirty="0">
              <a:latin typeface="黑体" panose="02010609060101010101" pitchFamily="49" charset="-122"/>
              <a:ea typeface="黑体" panose="02010609060101010101" pitchFamily="49" charset="-122"/>
            </a:endParaRPr>
          </a:p>
        </p:txBody>
      </p:sp>
      <p:sp>
        <p:nvSpPr>
          <p:cNvPr id="33796" name="Rectangle 3"/>
          <p:cNvSpPr>
            <a:spLocks noGrp="1"/>
          </p:cNvSpPr>
          <p:nvPr>
            <p:ph idx="1"/>
          </p:nvPr>
        </p:nvSpPr>
        <p:spPr>
          <a:xfrm>
            <a:off x="395288" y="1484313"/>
            <a:ext cx="8497887" cy="4179887"/>
          </a:xfrm>
          <a:ln/>
        </p:spPr>
        <p:txBody>
          <a:bodyPr vert="horz" wrap="square" lIns="91440" tIns="45720" rIns="91440" bIns="45720" anchor="t" anchorCtr="0"/>
          <a:p>
            <a:pPr marL="0" indent="0">
              <a:lnSpc>
                <a:spcPct val="120000"/>
              </a:lnSpc>
            </a:pPr>
            <a:r>
              <a:rPr lang="zh-CN" altLang="en-US" sz="2400" b="1" dirty="0">
                <a:latin typeface="Times New Roman" panose="02020603050405020304" pitchFamily="18" charset="0"/>
                <a:ea typeface="楷体_GB2312" pitchFamily="49" charset="-122"/>
              </a:rPr>
              <a:t>  对于</a:t>
            </a:r>
            <a:r>
              <a:rPr lang="en-US" altLang="zh-CN" sz="2400" b="1" dirty="0">
                <a:solidFill>
                  <a:schemeClr val="hlink"/>
                </a:solidFill>
                <a:latin typeface="Times New Roman" panose="02020603050405020304" pitchFamily="18" charset="0"/>
                <a:ea typeface="楷体_GB2312" pitchFamily="49" charset="-122"/>
              </a:rPr>
              <a:t>0-1</a:t>
            </a:r>
            <a:r>
              <a:rPr lang="zh-CN" altLang="en-US" sz="2400" b="1" dirty="0">
                <a:solidFill>
                  <a:schemeClr val="hlink"/>
                </a:solidFill>
                <a:latin typeface="Times New Roman" panose="02020603050405020304" pitchFamily="18" charset="0"/>
                <a:ea typeface="楷体_GB2312" pitchFamily="49" charset="-122"/>
              </a:rPr>
              <a:t>背包问题</a:t>
            </a:r>
            <a:r>
              <a:rPr lang="zh-CN" altLang="en-US" sz="2400" b="1" dirty="0">
                <a:latin typeface="Times New Roman" panose="02020603050405020304" pitchFamily="18" charset="0"/>
                <a:ea typeface="楷体_GB2312" pitchFamily="49" charset="-122"/>
              </a:rPr>
              <a:t>，贪心选择之所以不能得到最优解是因为在这种情况下，它无法保证最终能将背包装满，部分闲置的背包空间使单位重量背包空间的价值降低了。</a:t>
            </a:r>
            <a:endParaRPr lang="en-US" altLang="zh-CN" sz="2400" b="1" dirty="0">
              <a:latin typeface="Times New Roman" panose="02020603050405020304" pitchFamily="18" charset="0"/>
              <a:ea typeface="楷体_GB2312" pitchFamily="49" charset="-122"/>
            </a:endParaRPr>
          </a:p>
          <a:p>
            <a:pPr marL="0" indent="0">
              <a:lnSpc>
                <a:spcPct val="120000"/>
              </a:lnSpc>
            </a:pPr>
            <a:r>
              <a:rPr lang="zh-CN" altLang="en-US" sz="2400" b="1" dirty="0">
                <a:latin typeface="Times New Roman" panose="02020603050405020304" pitchFamily="18" charset="0"/>
                <a:ea typeface="楷体_GB2312" pitchFamily="49" charset="-122"/>
              </a:rPr>
              <a:t> 事实上，在考虑</a:t>
            </a:r>
            <a:r>
              <a:rPr lang="en-US" altLang="zh-CN" sz="2400" b="1" dirty="0">
                <a:latin typeface="Times New Roman" panose="02020603050405020304" pitchFamily="18" charset="0"/>
                <a:ea typeface="楷体_GB2312" pitchFamily="49" charset="-122"/>
              </a:rPr>
              <a:t>0-1</a:t>
            </a:r>
            <a:r>
              <a:rPr lang="zh-CN" altLang="en-US" sz="2400" b="1" dirty="0">
                <a:latin typeface="Times New Roman" panose="02020603050405020304" pitchFamily="18" charset="0"/>
                <a:ea typeface="楷体_GB2312" pitchFamily="49" charset="-122"/>
              </a:rPr>
              <a:t>背包问题时，应比较选择该物品和不选择该物品所导致的最终方案，然后再作出最好选择。由此就导出许多互相重叠的子问题。这正是该问题可用</a:t>
            </a:r>
            <a:r>
              <a:rPr lang="zh-CN" altLang="en-US" sz="2400" b="1" dirty="0">
                <a:solidFill>
                  <a:schemeClr val="hlink"/>
                </a:solidFill>
                <a:latin typeface="Times New Roman" panose="02020603050405020304" pitchFamily="18" charset="0"/>
                <a:ea typeface="楷体_GB2312" pitchFamily="49" charset="-122"/>
              </a:rPr>
              <a:t>动态规划算法</a:t>
            </a:r>
            <a:r>
              <a:rPr lang="zh-CN" altLang="en-US" sz="2400" b="1" dirty="0">
                <a:latin typeface="Times New Roman" panose="02020603050405020304" pitchFamily="18" charset="0"/>
                <a:ea typeface="楷体_GB2312" pitchFamily="49" charset="-122"/>
              </a:rPr>
              <a:t>求解的另一重要特征。</a:t>
            </a:r>
            <a:endParaRPr lang="zh-CN" altLang="en-US" sz="2400" b="1" dirty="0">
              <a:latin typeface="Times New Roman" panose="02020603050405020304" pitchFamily="18" charset="0"/>
              <a:ea typeface="楷体_GB2312" pitchFamily="49" charset="-122"/>
            </a:endParaRPr>
          </a:p>
          <a:p>
            <a:pPr marL="0" indent="0">
              <a:lnSpc>
                <a:spcPct val="120000"/>
              </a:lnSpc>
            </a:pPr>
            <a:r>
              <a:rPr lang="zh-CN" altLang="en-US" sz="2400" b="1" dirty="0">
                <a:latin typeface="Times New Roman" panose="02020603050405020304" pitchFamily="18" charset="0"/>
                <a:ea typeface="楷体_GB2312" pitchFamily="49" charset="-122"/>
              </a:rPr>
              <a:t>  实际上也是如此，动态规划算法的确可以有效地解</a:t>
            </a:r>
            <a:r>
              <a:rPr lang="en-US" altLang="zh-CN" sz="2400" b="1" dirty="0">
                <a:latin typeface="Times New Roman" panose="02020603050405020304" pitchFamily="18" charset="0"/>
                <a:ea typeface="楷体_GB2312" pitchFamily="49" charset="-122"/>
              </a:rPr>
              <a:t>0-1</a:t>
            </a:r>
            <a:r>
              <a:rPr lang="zh-CN" altLang="en-US" sz="2400" b="1" dirty="0">
                <a:latin typeface="Times New Roman" panose="02020603050405020304" pitchFamily="18" charset="0"/>
                <a:ea typeface="楷体_GB2312" pitchFamily="49" charset="-122"/>
              </a:rPr>
              <a:t>背包问题。 </a:t>
            </a:r>
            <a:endParaRPr lang="zh-CN" altLang="en-US" sz="2400" b="1" dirty="0">
              <a:latin typeface="Times New Roman" panose="02020603050405020304" pitchFamily="18" charset="0"/>
              <a:ea typeface="楷体_GB2312" pitchFamily="49" charset="-122"/>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1"/>
          <p:cNvSpPr>
            <a:spLocks noGrp="1"/>
          </p:cNvSpPr>
          <p:nvPr>
            <p:ph type="title"/>
          </p:nvPr>
        </p:nvSpPr>
        <p:spPr>
          <a:ln/>
        </p:spPr>
        <p:txBody>
          <a:bodyPr vert="horz" wrap="square" lIns="91440" tIns="45720" rIns="91440" bIns="45720" anchor="t" anchorCtr="0"/>
          <a:p>
            <a:pPr>
              <a:buNone/>
            </a:pPr>
            <a:r>
              <a:rPr lang="zh-CN" altLang="en-US" sz="4400" b="1" dirty="0">
                <a:latin typeface="Times New Roman" panose="02020603050405020304" pitchFamily="18" charset="0"/>
                <a:ea typeface="楷体_GB2312" pitchFamily="49" charset="-122"/>
              </a:rPr>
              <a:t>动态规划和贪心算法</a:t>
            </a:r>
            <a:endParaRPr lang="zh-CN" altLang="en-US" dirty="0">
              <a:ea typeface="楷体_GB2312" pitchFamily="49" charset="-122"/>
            </a:endParaRPr>
          </a:p>
        </p:txBody>
      </p:sp>
      <p:sp>
        <p:nvSpPr>
          <p:cNvPr id="34819" name="内容占位符 2"/>
          <p:cNvSpPr>
            <a:spLocks noGrp="1"/>
          </p:cNvSpPr>
          <p:nvPr>
            <p:ph idx="1"/>
          </p:nvPr>
        </p:nvSpPr>
        <p:spPr>
          <a:xfrm>
            <a:off x="323850" y="1412875"/>
            <a:ext cx="8496300" cy="4824413"/>
          </a:xfrm>
          <a:ln/>
        </p:spPr>
        <p:txBody>
          <a:bodyPr vert="horz" wrap="square" lIns="91440" tIns="45720" rIns="91440" bIns="45720" anchor="t" anchorCtr="0"/>
          <a:p>
            <a:r>
              <a:rPr lang="zh-CN" altLang="en-US" sz="2400" b="1" dirty="0">
                <a:latin typeface="Times New Roman" panose="02020603050405020304" pitchFamily="18" charset="0"/>
                <a:ea typeface="楷体_GB2312" pitchFamily="49" charset="-122"/>
              </a:rPr>
              <a:t>动态规划和贪心算法都是一种递推算法，均有最优子结构性质，通过局部最优解来推导全局最优解。</a:t>
            </a:r>
            <a:endParaRPr lang="en-US" altLang="zh-CN" sz="2400" b="1" dirty="0">
              <a:latin typeface="Times New Roman" panose="02020603050405020304" pitchFamily="18" charset="0"/>
              <a:ea typeface="楷体_GB2312" pitchFamily="49" charset="-122"/>
            </a:endParaRPr>
          </a:p>
          <a:p>
            <a:endParaRPr lang="en-US" altLang="zh-CN" sz="2400" b="1" dirty="0">
              <a:solidFill>
                <a:srgbClr val="FF0000"/>
              </a:solidFill>
              <a:latin typeface="Times New Roman" panose="02020603050405020304" pitchFamily="18" charset="0"/>
              <a:ea typeface="楷体_GB2312" pitchFamily="49" charset="-122"/>
            </a:endParaRPr>
          </a:p>
          <a:p>
            <a:r>
              <a:rPr lang="zh-CN" altLang="en-US" sz="2400" b="1" dirty="0">
                <a:solidFill>
                  <a:srgbClr val="FF0000"/>
                </a:solidFill>
                <a:latin typeface="Times New Roman" panose="02020603050405020304" pitchFamily="18" charset="0"/>
                <a:ea typeface="楷体_GB2312" pitchFamily="49" charset="-122"/>
              </a:rPr>
              <a:t>两者之间的区别在于：</a:t>
            </a:r>
            <a:endParaRPr lang="en-US" altLang="zh-CN" sz="2400" b="1" dirty="0">
              <a:solidFill>
                <a:srgbClr val="FF0000"/>
              </a:solidFill>
              <a:latin typeface="Times New Roman" panose="02020603050405020304" pitchFamily="18" charset="0"/>
              <a:ea typeface="楷体_GB2312" pitchFamily="49" charset="-122"/>
            </a:endParaRPr>
          </a:p>
          <a:p>
            <a:r>
              <a:rPr lang="zh-CN" altLang="en-US" sz="2400" b="1" dirty="0">
                <a:latin typeface="Times New Roman" panose="02020603050405020304" pitchFamily="18" charset="0"/>
                <a:ea typeface="楷体_GB2312" pitchFamily="49" charset="-122"/>
              </a:rPr>
              <a:t>贪心算法中作出的每步贪心决策都无法改变，因为贪心策略是由上一步的最优解推导下一步的最优解，而上一步之前的最优解则不作保留，贪心算法每一步的最优解一定包含上一步的最优解。</a:t>
            </a:r>
            <a:endParaRPr lang="en-US" altLang="zh-CN" sz="2400" b="1" dirty="0">
              <a:latin typeface="Times New Roman" panose="02020603050405020304" pitchFamily="18" charset="0"/>
              <a:ea typeface="楷体_GB2312" pitchFamily="49" charset="-122"/>
            </a:endParaRPr>
          </a:p>
          <a:p>
            <a:r>
              <a:rPr lang="zh-CN" altLang="en-US" sz="2400" b="1" dirty="0">
                <a:latin typeface="Times New Roman" panose="02020603050405020304" pitchFamily="18" charset="0"/>
                <a:ea typeface="楷体_GB2312" pitchFamily="49" charset="-122"/>
              </a:rPr>
              <a:t>动态规划算法中全局最优解中一定包含某个局部最优解，但不一定包含前一个局部最优解，因此需要记录之前的所有最优解。</a:t>
            </a:r>
            <a:endParaRPr lang="zh-CN" altLang="en-US" sz="2400" b="1" dirty="0">
              <a:latin typeface="Times New Roman" panose="02020603050405020304" pitchFamily="18" charset="0"/>
              <a:ea typeface="楷体_GB2312" pitchFamily="49" charset="-122"/>
            </a:endParaRPr>
          </a:p>
        </p:txBody>
      </p:sp>
      <p:sp>
        <p:nvSpPr>
          <p:cNvPr id="34820" name="灯片编号占位符 3"/>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200" dirty="0">
                <a:latin typeface="Garamond" pitchFamily="18" charset="0"/>
                <a:cs typeface="Times New Roman" panose="02020603050405020304" pitchFamily="18" charset="0"/>
              </a:rPr>
            </a:fld>
            <a:endParaRPr lang="en-US" altLang="zh-CN" sz="1200" dirty="0">
              <a:latin typeface="Garamond"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35843" name="Rectangle 2"/>
          <p:cNvSpPr>
            <a:spLocks noGrp="1"/>
          </p:cNvSpPr>
          <p:nvPr>
            <p:ph type="title"/>
          </p:nvPr>
        </p:nvSpPr>
        <p:spPr>
          <a:ln/>
        </p:spPr>
        <p:txBody>
          <a:bodyPr vert="horz" wrap="square" lIns="91440" tIns="45720" rIns="91440" bIns="45720" anchor="t" anchorCtr="0"/>
          <a:p>
            <a:r>
              <a:rPr lang="en-US" altLang="zh-CN" dirty="0">
                <a:latin typeface="黑体" panose="02010609060101010101" pitchFamily="49" charset="-122"/>
                <a:ea typeface="黑体" panose="02010609060101010101" pitchFamily="49" charset="-122"/>
              </a:rPr>
              <a:t>4.3 </a:t>
            </a:r>
            <a:r>
              <a:rPr lang="zh-CN" altLang="en-US" dirty="0">
                <a:latin typeface="黑体" panose="02010609060101010101" pitchFamily="49" charset="-122"/>
                <a:ea typeface="黑体" panose="02010609060101010101" pitchFamily="49" charset="-122"/>
              </a:rPr>
              <a:t>最优装载</a:t>
            </a:r>
            <a:endParaRPr lang="zh-CN" altLang="en-US" dirty="0">
              <a:latin typeface="黑体" panose="02010609060101010101" pitchFamily="49" charset="-122"/>
              <a:ea typeface="黑体" panose="02010609060101010101" pitchFamily="49" charset="-122"/>
            </a:endParaRPr>
          </a:p>
        </p:txBody>
      </p:sp>
      <p:sp>
        <p:nvSpPr>
          <p:cNvPr id="326659" name="Rectangle 3"/>
          <p:cNvSpPr>
            <a:spLocks noGrp="1" noChangeArrowheads="1"/>
          </p:cNvSpPr>
          <p:nvPr>
            <p:ph idx="1"/>
          </p:nvPr>
        </p:nvSpPr>
        <p:spPr>
          <a:xfrm>
            <a:off x="395288" y="1412875"/>
            <a:ext cx="8229600" cy="4530725"/>
          </a:xfrm>
        </p:spPr>
        <p:txBody>
          <a:bodyPr vert="horz" wrap="square" lIns="91440" tIns="45720" rIns="91440" bIns="45720" numCol="1" anchor="t" anchorCtr="0" compatLnSpc="1"/>
          <a:lstStyle/>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有</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一批集装箱要装上一艘载重量为</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c</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的轮船。其中集装箱</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i</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的重量为</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W</a:t>
            </a:r>
            <a:r>
              <a:rPr kumimoji="0" lang="en-US" altLang="zh-CN" sz="2400" b="1" i="0" u="none" strike="noStrike" kern="0" cap="none" spc="0" normalizeH="0" baseline="-2500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i</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。最优装载问题要求确定在装载体积不受限制的情况下，</a:t>
            </a: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将尽可能多的集装箱装上轮船</a:t>
            </a:r>
            <a:r>
              <a:rPr kumimoji="0" lang="zh-CN"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a:t>
            </a:r>
            <a:endPar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endPar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sz="2800" b="1" i="0" u="none" strike="noStrike" kern="0" cap="none" spc="0" normalizeH="0" baseline="0" noProof="0" dirty="0" smtClean="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 算法</a:t>
            </a:r>
            <a:r>
              <a:rPr kumimoji="0" lang="zh-CN" altLang="en-US" sz="28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描述</a:t>
            </a:r>
            <a:endParaRPr kumimoji="0" lang="zh-CN" altLang="en-US" sz="28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最</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优装载问题可用贪心算法求解。采用重量最轻者先装的贪心选择策略，可产生最优装载问题的最优解</a:t>
            </a: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endParaRPr kumimoji="0" lang="zh-CN" altLang="en-US" sz="30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36867" name="Rectangle 2"/>
          <p:cNvSpPr>
            <a:spLocks noGrp="1"/>
          </p:cNvSpPr>
          <p:nvPr>
            <p:ph type="title"/>
          </p:nvPr>
        </p:nvSpPr>
        <p:spPr>
          <a:xfrm>
            <a:off x="457200" y="277813"/>
            <a:ext cx="8229600" cy="847725"/>
          </a:xfrm>
          <a:ln/>
        </p:spPr>
        <p:txBody>
          <a:bodyPr vert="horz" wrap="square" lIns="91440" tIns="45720" rIns="91440" bIns="45720" anchor="t" anchorCtr="0"/>
          <a:p>
            <a:r>
              <a:rPr lang="en-US" altLang="zh-CN" dirty="0">
                <a:latin typeface="黑体" panose="02010609060101010101" pitchFamily="49" charset="-122"/>
                <a:ea typeface="黑体" panose="02010609060101010101" pitchFamily="49" charset="-122"/>
              </a:rPr>
              <a:t>4.3 </a:t>
            </a:r>
            <a:r>
              <a:rPr lang="zh-CN" altLang="en-US" dirty="0">
                <a:latin typeface="黑体" panose="02010609060101010101" pitchFamily="49" charset="-122"/>
                <a:ea typeface="黑体" panose="02010609060101010101" pitchFamily="49" charset="-122"/>
              </a:rPr>
              <a:t>最优装载</a:t>
            </a:r>
            <a:endParaRPr lang="zh-CN" altLang="en-US" dirty="0">
              <a:latin typeface="黑体" panose="02010609060101010101" pitchFamily="49" charset="-122"/>
              <a:ea typeface="黑体" panose="02010609060101010101" pitchFamily="49" charset="-122"/>
            </a:endParaRPr>
          </a:p>
        </p:txBody>
      </p:sp>
      <p:sp>
        <p:nvSpPr>
          <p:cNvPr id="36868" name="Rectangle 3"/>
          <p:cNvSpPr>
            <a:spLocks noGrp="1"/>
          </p:cNvSpPr>
          <p:nvPr>
            <p:ph idx="1"/>
          </p:nvPr>
        </p:nvSpPr>
        <p:spPr>
          <a:xfrm>
            <a:off x="468313" y="1628775"/>
            <a:ext cx="6335712" cy="4824413"/>
          </a:xfrm>
          <a:ln/>
        </p:spPr>
        <p:txBody>
          <a:bodyPr vert="horz" wrap="square" lIns="91440" tIns="45720" rIns="91440" bIns="45720" anchor="t" anchorCtr="0"/>
          <a:p>
            <a:pPr marL="0" indent="0">
              <a:lnSpc>
                <a:spcPct val="120000"/>
              </a:lnSpc>
              <a:buNone/>
            </a:pPr>
            <a:r>
              <a:rPr lang="en-US" altLang="zh-CN" sz="2400" dirty="0">
                <a:latin typeface="Times New Roman" panose="02020603050405020304" pitchFamily="18" charset="0"/>
                <a:cs typeface="Times New Roman" panose="02020603050405020304" pitchFamily="18" charset="0"/>
              </a:rPr>
              <a:t>template&lt;class Type&gt;</a:t>
            </a:r>
            <a:endParaRPr lang="en-US" altLang="zh-CN" sz="2400" dirty="0">
              <a:latin typeface="Times New Roman" panose="02020603050405020304" pitchFamily="18" charset="0"/>
              <a:cs typeface="Times New Roman" panose="02020603050405020304" pitchFamily="18" charset="0"/>
            </a:endParaRPr>
          </a:p>
          <a:p>
            <a:pPr marL="0" indent="0">
              <a:lnSpc>
                <a:spcPct val="120000"/>
              </a:lnSpc>
              <a:buNone/>
            </a:pPr>
            <a:r>
              <a:rPr lang="en-US" altLang="zh-CN" sz="2400" dirty="0">
                <a:latin typeface="Times New Roman" panose="02020603050405020304" pitchFamily="18" charset="0"/>
                <a:cs typeface="Times New Roman" panose="02020603050405020304" pitchFamily="18" charset="0"/>
              </a:rPr>
              <a:t>void </a:t>
            </a:r>
            <a:r>
              <a:rPr lang="en-US" altLang="zh-CN" sz="2400" b="1" dirty="0">
                <a:latin typeface="Times New Roman" panose="02020603050405020304" pitchFamily="18" charset="0"/>
                <a:cs typeface="Times New Roman" panose="02020603050405020304" pitchFamily="18" charset="0"/>
              </a:rPr>
              <a:t>Loading</a:t>
            </a:r>
            <a:r>
              <a:rPr lang="en-US" altLang="zh-CN" sz="2400" dirty="0">
                <a:latin typeface="Times New Roman" panose="02020603050405020304" pitchFamily="18" charset="0"/>
                <a:cs typeface="Times New Roman" panose="02020603050405020304" pitchFamily="18" charset="0"/>
              </a:rPr>
              <a:t>(int x[],  Type w[], Type c, int n){</a:t>
            </a:r>
            <a:endParaRPr lang="en-US" altLang="zh-CN" sz="2400" dirty="0">
              <a:latin typeface="Times New Roman" panose="02020603050405020304" pitchFamily="18" charset="0"/>
              <a:cs typeface="Times New Roman" panose="02020603050405020304" pitchFamily="18" charset="0"/>
            </a:endParaRPr>
          </a:p>
          <a:p>
            <a:pPr marL="0" indent="0">
              <a:lnSpc>
                <a:spcPct val="120000"/>
              </a:lnSpc>
              <a:buNone/>
            </a:pPr>
            <a:r>
              <a:rPr lang="en-US" altLang="zh-CN" sz="2400" dirty="0">
                <a:latin typeface="Times New Roman" panose="02020603050405020304" pitchFamily="18" charset="0"/>
                <a:cs typeface="Times New Roman" panose="02020603050405020304" pitchFamily="18" charset="0"/>
              </a:rPr>
              <a:t>        int *t = new int [n+1];</a:t>
            </a:r>
            <a:endParaRPr lang="en-US" altLang="zh-CN" sz="2400" dirty="0">
              <a:latin typeface="Times New Roman" panose="02020603050405020304" pitchFamily="18" charset="0"/>
              <a:cs typeface="Times New Roman" panose="02020603050405020304" pitchFamily="18" charset="0"/>
            </a:endParaRPr>
          </a:p>
          <a:p>
            <a:pPr marL="0" indent="0">
              <a:lnSpc>
                <a:spcPct val="120000"/>
              </a:lnSpc>
              <a:buNone/>
            </a:pPr>
            <a:r>
              <a:rPr lang="en-US" altLang="zh-CN" sz="2400" dirty="0">
                <a:latin typeface="Times New Roman" panose="02020603050405020304" pitchFamily="18" charset="0"/>
                <a:cs typeface="Times New Roman" panose="02020603050405020304" pitchFamily="18" charset="0"/>
              </a:rPr>
              <a:t>        Sort(w, t, n);</a:t>
            </a:r>
            <a:endParaRPr lang="en-US" altLang="zh-CN" sz="2400" dirty="0">
              <a:latin typeface="Times New Roman" panose="02020603050405020304" pitchFamily="18" charset="0"/>
              <a:cs typeface="Times New Roman" panose="02020603050405020304" pitchFamily="18" charset="0"/>
            </a:endParaRPr>
          </a:p>
          <a:p>
            <a:pPr marL="0" indent="0">
              <a:lnSpc>
                <a:spcPct val="120000"/>
              </a:lnSpc>
              <a:buNone/>
            </a:pPr>
            <a:r>
              <a:rPr lang="en-US" altLang="zh-CN" sz="2400" dirty="0">
                <a:latin typeface="Times New Roman" panose="02020603050405020304" pitchFamily="18" charset="0"/>
                <a:cs typeface="Times New Roman" panose="02020603050405020304" pitchFamily="18" charset="0"/>
              </a:rPr>
              <a:t>        for (int i = 1; i &lt;= n; i++) x[i] = 0;</a:t>
            </a:r>
            <a:endParaRPr lang="en-US" altLang="zh-CN" sz="2400" dirty="0">
              <a:latin typeface="Times New Roman" panose="02020603050405020304" pitchFamily="18" charset="0"/>
              <a:cs typeface="Times New Roman" panose="02020603050405020304" pitchFamily="18" charset="0"/>
            </a:endParaRPr>
          </a:p>
          <a:p>
            <a:pPr marL="0" indent="0">
              <a:lnSpc>
                <a:spcPct val="120000"/>
              </a:lnSpc>
              <a:buNone/>
            </a:pPr>
            <a:r>
              <a:rPr lang="en-US" altLang="zh-CN" sz="2400" dirty="0">
                <a:latin typeface="Times New Roman" panose="02020603050405020304" pitchFamily="18" charset="0"/>
                <a:cs typeface="Times New Roman" panose="02020603050405020304" pitchFamily="18" charset="0"/>
              </a:rPr>
              <a:t>        for (int i = 1; i &lt;= n &amp;&amp; w[t[i]] &lt;= c; i++) {</a:t>
            </a:r>
            <a:endParaRPr lang="en-US" altLang="zh-CN" sz="2400" dirty="0">
              <a:latin typeface="Times New Roman" panose="02020603050405020304" pitchFamily="18" charset="0"/>
              <a:cs typeface="Times New Roman" panose="02020603050405020304" pitchFamily="18" charset="0"/>
            </a:endParaRPr>
          </a:p>
          <a:p>
            <a:pPr marL="0" indent="0">
              <a:lnSpc>
                <a:spcPct val="120000"/>
              </a:lnSpc>
              <a:buNone/>
            </a:pPr>
            <a:r>
              <a:rPr lang="en-US" altLang="zh-CN" sz="2400" dirty="0">
                <a:latin typeface="Times New Roman" panose="02020603050405020304" pitchFamily="18" charset="0"/>
                <a:cs typeface="Times New Roman" panose="02020603050405020304" pitchFamily="18" charset="0"/>
              </a:rPr>
              <a:t>             x[t[i]] = 1; </a:t>
            </a:r>
            <a:endParaRPr lang="en-US" altLang="zh-CN" sz="2400" dirty="0">
              <a:latin typeface="Times New Roman" panose="02020603050405020304" pitchFamily="18" charset="0"/>
              <a:cs typeface="Times New Roman" panose="02020603050405020304" pitchFamily="18" charset="0"/>
            </a:endParaRPr>
          </a:p>
          <a:p>
            <a:pPr marL="0" indent="0">
              <a:lnSpc>
                <a:spcPct val="120000"/>
              </a:lnSpc>
              <a:buNone/>
            </a:pPr>
            <a:r>
              <a:rPr lang="en-US" altLang="zh-CN" sz="2400" dirty="0">
                <a:latin typeface="Times New Roman" panose="02020603050405020304" pitchFamily="18" charset="0"/>
                <a:cs typeface="Times New Roman" panose="02020603050405020304" pitchFamily="18" charset="0"/>
              </a:rPr>
              <a:t>             c -= w[t[i]];}</a:t>
            </a:r>
            <a:endParaRPr lang="en-US" altLang="zh-CN" sz="2400" dirty="0">
              <a:latin typeface="Times New Roman" panose="02020603050405020304" pitchFamily="18" charset="0"/>
              <a:cs typeface="Times New Roman" panose="02020603050405020304" pitchFamily="18" charset="0"/>
            </a:endParaRPr>
          </a:p>
          <a:p>
            <a:pPr marL="0" indent="0">
              <a:lnSpc>
                <a:spcPct val="120000"/>
              </a:lnSpc>
              <a:buNone/>
            </a:pP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ea typeface="Times New Roman" panose="02020603050405020304" pitchFamily="18" charset="0"/>
            </a:endParaRPr>
          </a:p>
        </p:txBody>
      </p:sp>
      <p:sp>
        <p:nvSpPr>
          <p:cNvPr id="36869" name="矩形 1"/>
          <p:cNvSpPr/>
          <p:nvPr/>
        </p:nvSpPr>
        <p:spPr>
          <a:xfrm>
            <a:off x="395288" y="1125538"/>
            <a:ext cx="2798762" cy="558800"/>
          </a:xfrm>
          <a:prstGeom prst="rect">
            <a:avLst/>
          </a:prstGeom>
          <a:noFill/>
          <a:ln w="9525">
            <a:noFill/>
          </a:ln>
        </p:spPr>
        <p:txBody>
          <a:bodyPr wrap="none">
            <a:spAutoFit/>
          </a:bodyPr>
          <a:p>
            <a:pPr>
              <a:lnSpc>
                <a:spcPct val="120000"/>
              </a:lnSpc>
              <a:buFont typeface="Wingdings" panose="05000000000000000000" pitchFamily="2" charset="2"/>
            </a:pPr>
            <a:r>
              <a:rPr lang="zh-CN" altLang="en-US" sz="2800" b="1" dirty="0">
                <a:latin typeface="Times New Roman" panose="02020603050405020304" pitchFamily="18" charset="0"/>
                <a:cs typeface="Times New Roman" panose="02020603050405020304" pitchFamily="18" charset="0"/>
              </a:rPr>
              <a:t>具体算法描述： </a:t>
            </a:r>
            <a:endParaRPr lang="zh-CN" altLang="en-US" sz="2800" b="1" dirty="0">
              <a:latin typeface="Times New Roman" panose="02020603050405020304" pitchFamily="18" charset="0"/>
              <a:ea typeface="Times New Roman" panose="02020603050405020304" pitchFamily="18"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380931" name="Rectangle 3"/>
          <p:cNvSpPr>
            <a:spLocks noGrp="1" noChangeArrowheads="1"/>
          </p:cNvSpPr>
          <p:nvPr>
            <p:ph idx="1"/>
          </p:nvPr>
        </p:nvSpPr>
        <p:spPr>
          <a:xfrm>
            <a:off x="642938" y="1500188"/>
            <a:ext cx="8105775" cy="3816350"/>
          </a:xfrm>
        </p:spPr>
        <p:txBody>
          <a:bodyPr vert="horz" wrap="square" lIns="91440" tIns="45720" rIns="91440" bIns="45720" numCol="1" anchor="t" anchorCtr="0" compatLnSpc="1"/>
          <a:lstStyle/>
          <a:p>
            <a:pPr marL="0" marR="0" lvl="0" indent="0" algn="l" defTabSz="914400" rtl="0" eaLnBrk="0" fontAlgn="base" latinLnBrk="0" hangingPunct="0">
              <a:lnSpc>
                <a:spcPct val="13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  顾名思义</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0" lang="zh-CN" altLang="en-US" sz="2400" b="1" i="0" u="none" strike="noStrike" kern="0" cap="none" spc="0" normalizeH="0" baseline="0" noProof="0" dirty="0">
                <a:ln>
                  <a:noFill/>
                </a:ln>
                <a:solidFill>
                  <a:schemeClr val="accent6"/>
                </a:solidFill>
                <a:effectLst/>
                <a:uLnTx/>
                <a:uFillTx/>
                <a:latin typeface="楷体_GB2312" pitchFamily="49" charset="-122"/>
                <a:ea typeface="楷体_GB2312" pitchFamily="49" charset="-122"/>
                <a:cs typeface="+mn-cs"/>
              </a:rPr>
              <a:t>贪心算法</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总是作出在当前看来最好的选择。也就是说贪心算法并不从整体最优考虑，它所作出的选择只是在某种意义上的</a:t>
            </a:r>
            <a:r>
              <a:rPr kumimoji="0" lang="zh-CN" altLang="en-US" sz="2400" b="1" i="0" u="none" strike="noStrike" kern="0" cap="none" spc="0" normalizeH="0" baseline="0" noProof="0" dirty="0">
                <a:ln>
                  <a:noFill/>
                </a:ln>
                <a:solidFill>
                  <a:schemeClr val="hlink"/>
                </a:solidFill>
                <a:effectLst/>
                <a:uLnTx/>
                <a:uFillTx/>
                <a:latin typeface="楷体_GB2312" pitchFamily="49" charset="-122"/>
                <a:ea typeface="楷体_GB2312" pitchFamily="49" charset="-122"/>
                <a:cs typeface="+mn-cs"/>
              </a:rPr>
              <a:t>局部最优</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选择。当然，希望贪心算法得到的最终结果也是整体最优的。虽然贪心算法不能对所有问题都得到整体最优解，但对许多问题它能产生整体最优解。如单源最短路经问题，最小生成树问题等。在一些情况下，即使贪心算法不能得到整体最优解，其最终结果却是最优解的很好近似。</a:t>
            </a:r>
            <a:endPar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10244" name="标题 1"/>
          <p:cNvSpPr>
            <a:spLocks noGrp="1"/>
          </p:cNvSpPr>
          <p:nvPr>
            <p:ph type="title"/>
          </p:nvPr>
        </p:nvSpPr>
        <p:spPr>
          <a:xfrm>
            <a:off x="457200" y="277813"/>
            <a:ext cx="8229600" cy="774700"/>
          </a:xfrm>
          <a:ln/>
        </p:spPr>
        <p:txBody>
          <a:bodyPr vert="horz" wrap="square" lIns="91440" tIns="45720" rIns="91440" bIns="45720" anchor="t" anchorCtr="0"/>
          <a:p>
            <a:r>
              <a:rPr lang="zh-CN" altLang="en-US" dirty="0"/>
              <a:t>贪心算法</a:t>
            </a:r>
            <a:endParaRPr lang="zh-CN" altLang="en-US"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37891" name="Rectangle 2"/>
          <p:cNvSpPr>
            <a:spLocks noGrp="1"/>
          </p:cNvSpPr>
          <p:nvPr>
            <p:ph type="title"/>
          </p:nvPr>
        </p:nvSpPr>
        <p:spPr>
          <a:ln/>
        </p:spPr>
        <p:txBody>
          <a:bodyPr vert="horz" wrap="square" lIns="91440" tIns="45720" rIns="91440" bIns="45720" anchor="t" anchorCtr="0"/>
          <a:p>
            <a:r>
              <a:rPr lang="en-US" altLang="zh-CN" dirty="0">
                <a:latin typeface="黑体" panose="02010609060101010101" pitchFamily="49" charset="-122"/>
                <a:ea typeface="黑体" panose="02010609060101010101" pitchFamily="49" charset="-122"/>
              </a:rPr>
              <a:t>4.3 </a:t>
            </a:r>
            <a:r>
              <a:rPr lang="zh-CN" altLang="en-US" dirty="0">
                <a:latin typeface="黑体" panose="02010609060101010101" pitchFamily="49" charset="-122"/>
                <a:ea typeface="黑体" panose="02010609060101010101" pitchFamily="49" charset="-122"/>
              </a:rPr>
              <a:t>最优装载</a:t>
            </a:r>
            <a:endParaRPr lang="zh-CN" altLang="en-US" dirty="0">
              <a:latin typeface="黑体" panose="02010609060101010101" pitchFamily="49" charset="-122"/>
              <a:ea typeface="黑体" panose="02010609060101010101" pitchFamily="49" charset="-122"/>
            </a:endParaRPr>
          </a:p>
        </p:txBody>
      </p:sp>
      <p:sp>
        <p:nvSpPr>
          <p:cNvPr id="328707" name="Rectangle 3"/>
          <p:cNvSpPr>
            <a:spLocks noGrp="1" noChangeArrowheads="1"/>
          </p:cNvSpPr>
          <p:nvPr>
            <p:ph idx="1"/>
          </p:nvPr>
        </p:nvSpPr>
        <p:spPr>
          <a:xfrm>
            <a:off x="395288" y="1268413"/>
            <a:ext cx="8501063" cy="4876800"/>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0" lang="zh-CN" altLang="en-US" sz="2400" b="1" i="0" u="none" strike="noStrike" kern="0" cap="none" spc="0" normalizeH="0" baseline="0" noProof="0" dirty="0" smtClean="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 贪心</a:t>
            </a:r>
            <a:r>
              <a:rPr kumimoji="0" lang="zh-CN" altLang="en-US" sz="24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选择性质</a:t>
            </a:r>
            <a:endParaRPr kumimoji="0" lang="zh-CN" altLang="en-US" sz="24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可以证明最优装载问题具有贪心选择性质。 </a:t>
            </a:r>
            <a:endPar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3</a:t>
            </a:r>
            <a:r>
              <a:rPr kumimoji="0" lang="zh-CN" altLang="en-US" sz="2400" b="1" i="0" u="none" strike="noStrike" kern="0" cap="none" spc="0" normalizeH="0" baseline="0" noProof="0" dirty="0" smtClean="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 最</a:t>
            </a:r>
            <a:r>
              <a:rPr kumimoji="0" lang="zh-CN" altLang="en-US" sz="24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优子结构性质</a:t>
            </a:r>
            <a:endParaRPr kumimoji="0" lang="zh-CN" altLang="en-US" sz="24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最</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优装载问题具有最优子结构性质。</a:t>
            </a:r>
            <a:endPar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设</a:t>
            </a: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(x</a:t>
            </a:r>
            <a:r>
              <a:rPr kumimoji="0" lang="en-US" altLang="zh-CN" sz="2400" b="0" i="0" u="none" strike="noStrike" kern="0" cap="none" spc="0" normalizeH="0" baseline="-2500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1</a:t>
            </a: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,x</a:t>
            </a:r>
            <a:r>
              <a:rPr kumimoji="0" lang="en-US" altLang="zh-CN" sz="2400" b="0" i="0" u="none" strike="noStrike" kern="0" cap="none" spc="0" normalizeH="0" baseline="-2500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2</a:t>
            </a: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400" b="0" i="0" u="none" strike="noStrike" kern="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x</a:t>
            </a:r>
            <a:r>
              <a:rPr kumimoji="0" lang="en-US" altLang="zh-CN" sz="2400" b="0" i="0" u="none" strike="noStrike" kern="0" cap="none" spc="0" normalizeH="0" baseline="-2500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n</a:t>
            </a: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是最优装载问题的满足贪心选择性质的最优解，则易知，</a:t>
            </a: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x</a:t>
            </a:r>
            <a:r>
              <a:rPr kumimoji="0" lang="en-US" altLang="zh-CN" sz="2400" b="0" i="0" u="none" strike="noStrike" kern="0" cap="none" spc="0" normalizeH="0" baseline="-2500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1</a:t>
            </a: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=1,(x</a:t>
            </a:r>
            <a:r>
              <a:rPr kumimoji="0" lang="en-US" altLang="zh-CN" sz="2400" b="0" i="0" u="none" strike="noStrike" kern="0" cap="none" spc="0" normalizeH="0" baseline="-2500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2</a:t>
            </a: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,x</a:t>
            </a:r>
            <a:r>
              <a:rPr kumimoji="0" lang="en-US" altLang="zh-CN" sz="2400" b="0" i="0" u="none" strike="noStrike" kern="0" cap="none" spc="0" normalizeH="0" baseline="-2500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3</a:t>
            </a: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400" b="0" i="0" u="none" strike="noStrike" kern="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x</a:t>
            </a:r>
            <a:r>
              <a:rPr kumimoji="0" lang="en-US" altLang="zh-CN" sz="2400" b="0" i="0" u="none" strike="noStrike" kern="0" cap="none" spc="0" normalizeH="0" baseline="-2500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n</a:t>
            </a: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是轮船载重量为</a:t>
            </a: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c-w</a:t>
            </a:r>
            <a:r>
              <a:rPr kumimoji="0" lang="en-US" altLang="zh-CN" sz="2400" b="0" i="0" u="none" strike="noStrike" kern="0" cap="none" spc="0" normalizeH="0" baseline="-2500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1</a:t>
            </a:r>
            <a:r>
              <a:rPr kumimoji="0"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，待装船集装箱为</a:t>
            </a: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{2,3</a:t>
            </a:r>
            <a:r>
              <a:rPr kumimoji="0"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……n}</a:t>
            </a:r>
            <a:r>
              <a:rPr kumimoji="0"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时相应最优装载问题的最优解。因此，最优装载问题具有最优子结构性质。</a:t>
            </a:r>
            <a:endParaRPr kumimoji="0"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算法</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loading</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的主要计算量在于将集装箱依其重量从小到大排序，故算法所需的计算时间为 </a:t>
            </a:r>
            <a:r>
              <a:rPr kumimoji="0" lang="en-US" altLang="zh-CN"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O(</a:t>
            </a:r>
            <a:r>
              <a:rPr kumimoji="0" lang="en-US" altLang="zh-CN" sz="2400" b="1" i="0" u="none" strike="noStrike" kern="0" cap="none" spc="0" normalizeH="0" baseline="0" noProof="0" dirty="0" err="1">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nlogn</a:t>
            </a:r>
            <a:r>
              <a:rPr kumimoji="0" lang="en-US" altLang="zh-CN"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endPar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endPar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1"/>
          <p:cNvSpPr>
            <a:spLocks noGrp="1"/>
          </p:cNvSpPr>
          <p:nvPr>
            <p:ph type="title"/>
          </p:nvPr>
        </p:nvSpPr>
        <p:spPr>
          <a:xfrm>
            <a:off x="457200" y="277813"/>
            <a:ext cx="8229600" cy="774700"/>
          </a:xfrm>
          <a:ln/>
        </p:spPr>
        <p:txBody>
          <a:bodyPr vert="horz" wrap="square" lIns="91440" tIns="45720" rIns="91440" bIns="45720" anchor="t" anchorCtr="0"/>
          <a:p>
            <a:r>
              <a:rPr lang="zh-CN" altLang="en-US" dirty="0"/>
              <a:t>最优装载正确性证明</a:t>
            </a:r>
            <a:endParaRPr lang="zh-CN" altLang="en-US" dirty="0"/>
          </a:p>
        </p:txBody>
      </p:sp>
      <p:sp>
        <p:nvSpPr>
          <p:cNvPr id="38915" name="内容占位符 2"/>
          <p:cNvSpPr>
            <a:spLocks noGrp="1"/>
          </p:cNvSpPr>
          <p:nvPr>
            <p:ph idx="1"/>
          </p:nvPr>
        </p:nvSpPr>
        <p:spPr>
          <a:xfrm>
            <a:off x="179388" y="1412875"/>
            <a:ext cx="8964612" cy="4530725"/>
          </a:xfrm>
          <a:ln/>
        </p:spPr>
        <p:txBody>
          <a:bodyPr vert="horz" wrap="square" lIns="91440" tIns="45720" rIns="91440" bIns="45720" anchor="t" anchorCtr="0"/>
          <a:p>
            <a:r>
              <a:rPr lang="zh-CN" altLang="en-US" dirty="0"/>
              <a:t>命题：对装载问题任何规模为 </a:t>
            </a:r>
            <a:r>
              <a:rPr lang="en-US" altLang="zh-CN" dirty="0"/>
              <a:t>n </a:t>
            </a:r>
            <a:r>
              <a:rPr lang="zh-CN" altLang="en-US" dirty="0"/>
              <a:t>的 输入实例，算法得到最优解。</a:t>
            </a:r>
            <a:endParaRPr lang="en-US" altLang="zh-CN" dirty="0"/>
          </a:p>
          <a:p>
            <a:r>
              <a:rPr lang="zh-CN" altLang="en-US" dirty="0"/>
              <a:t>设集装箱重量从小到大记为</a:t>
            </a:r>
            <a:r>
              <a:rPr lang="en-US" altLang="zh-CN" dirty="0">
                <a:latin typeface="华文楷体" pitchFamily="2" charset="-122"/>
                <a:ea typeface="华文楷体" pitchFamily="2" charset="-122"/>
              </a:rPr>
              <a:t>w</a:t>
            </a:r>
            <a:r>
              <a:rPr lang="en-US" altLang="zh-CN" baseline="-25000" dirty="0">
                <a:latin typeface="华文楷体" pitchFamily="2" charset="-122"/>
                <a:ea typeface="华文楷体" pitchFamily="2" charset="-122"/>
              </a:rPr>
              <a:t>1</a:t>
            </a:r>
            <a:r>
              <a:rPr lang="en-US" altLang="zh-CN" dirty="0">
                <a:latin typeface="华文楷体" pitchFamily="2" charset="-122"/>
                <a:ea typeface="华文楷体" pitchFamily="2" charset="-122"/>
              </a:rPr>
              <a:t>≤w</a:t>
            </a:r>
            <a:r>
              <a:rPr lang="en-US" altLang="zh-CN" baseline="-25000" dirty="0">
                <a:latin typeface="华文楷体" pitchFamily="2" charset="-122"/>
                <a:ea typeface="华文楷体" pitchFamily="2" charset="-122"/>
              </a:rPr>
              <a:t>2</a:t>
            </a:r>
            <a:r>
              <a:rPr lang="en-US" altLang="zh-CN" dirty="0">
                <a:latin typeface="华文楷体" pitchFamily="2" charset="-122"/>
                <a:ea typeface="华文楷体" pitchFamily="2" charset="-122"/>
              </a:rPr>
              <a:t>≤w</a:t>
            </a:r>
            <a:r>
              <a:rPr lang="en-US" altLang="zh-CN" baseline="-25000" dirty="0">
                <a:latin typeface="华文楷体" pitchFamily="2" charset="-122"/>
                <a:ea typeface="华文楷体" pitchFamily="2" charset="-122"/>
              </a:rPr>
              <a:t>3</a:t>
            </a:r>
            <a:r>
              <a:rPr lang="en-US" altLang="zh-CN" dirty="0">
                <a:latin typeface="华文楷体" pitchFamily="2" charset="-122"/>
                <a:ea typeface="华文楷体" pitchFamily="2" charset="-122"/>
              </a:rPr>
              <a:t>≤…≤w</a:t>
            </a:r>
            <a:r>
              <a:rPr lang="en-US" altLang="zh-CN" baseline="-25000" dirty="0">
                <a:latin typeface="华文楷体" pitchFamily="2" charset="-122"/>
                <a:ea typeface="华文楷体" pitchFamily="2" charset="-122"/>
              </a:rPr>
              <a:t>n</a:t>
            </a:r>
            <a:endParaRPr lang="en-US" altLang="zh-CN" baseline="-25000" dirty="0">
              <a:latin typeface="华文楷体" pitchFamily="2" charset="-122"/>
              <a:ea typeface="华文楷体" pitchFamily="2" charset="-122"/>
            </a:endParaRPr>
          </a:p>
          <a:p>
            <a:r>
              <a:rPr lang="zh-CN" altLang="en-US" dirty="0"/>
              <a:t>归纳基础：证明对任何只含 </a:t>
            </a:r>
            <a:r>
              <a:rPr lang="en-US" altLang="zh-CN" dirty="0"/>
              <a:t>1</a:t>
            </a:r>
            <a:r>
              <a:rPr lang="zh-CN" altLang="en-US" dirty="0"/>
              <a:t>个箱子的输入实例，贪心法得到最优解。显然正确。</a:t>
            </a:r>
            <a:endParaRPr lang="en-US" altLang="zh-CN" dirty="0"/>
          </a:p>
          <a:p>
            <a:r>
              <a:rPr lang="zh-CN" altLang="en-US" dirty="0"/>
              <a:t>归纳步骤证明：假设对于任何</a:t>
            </a:r>
            <a:r>
              <a:rPr lang="en-US" altLang="zh-CN" dirty="0"/>
              <a:t>n</a:t>
            </a:r>
            <a:r>
              <a:rPr lang="zh-CN" altLang="en-US" dirty="0"/>
              <a:t>个箱子的输入实例贪心法都能得到最优解，那么对于任何</a:t>
            </a:r>
            <a:r>
              <a:rPr lang="en-US" altLang="zh-CN" dirty="0"/>
              <a:t>n+1</a:t>
            </a:r>
            <a:r>
              <a:rPr lang="zh-CN" altLang="en-US" dirty="0"/>
              <a:t>个箱子的输入实例贪心法也得到最优解</a:t>
            </a:r>
            <a:r>
              <a:rPr lang="en-US" altLang="zh-CN" dirty="0"/>
              <a:t>.</a:t>
            </a:r>
            <a:endParaRPr lang="zh-CN" altLang="en-US" dirty="0"/>
          </a:p>
        </p:txBody>
      </p:sp>
      <p:sp>
        <p:nvSpPr>
          <p:cNvPr id="38916"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fld>
            <a:endParaRPr lang="en-US" altLang="zh-CN" sz="1200" dirty="0">
              <a:solidFill>
                <a:schemeClr val="tx1"/>
              </a:solidFill>
              <a:latin typeface="Garamond" pitchFamily="18"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标题 1"/>
          <p:cNvSpPr>
            <a:spLocks noGrp="1"/>
          </p:cNvSpPr>
          <p:nvPr>
            <p:ph type="title"/>
          </p:nvPr>
        </p:nvSpPr>
        <p:spPr>
          <a:ln/>
        </p:spPr>
        <p:txBody>
          <a:bodyPr vert="horz" wrap="square" lIns="91440" tIns="45720" rIns="91440" bIns="45720" anchor="t" anchorCtr="0"/>
          <a:p>
            <a:r>
              <a:rPr lang="zh-CN" altLang="en-US" dirty="0"/>
              <a:t>归纳步骤证明思路</a:t>
            </a:r>
            <a:endParaRPr lang="zh-CN" altLang="en-US" dirty="0"/>
          </a:p>
        </p:txBody>
      </p:sp>
      <p:sp>
        <p:nvSpPr>
          <p:cNvPr id="39939"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fld>
            <a:endParaRPr lang="en-US" altLang="zh-CN" sz="1200" dirty="0">
              <a:solidFill>
                <a:schemeClr val="tx1"/>
              </a:solidFill>
              <a:latin typeface="Garamond" pitchFamily="18" charset="0"/>
              <a:ea typeface="宋体" panose="02010600030101010101" pitchFamily="2" charset="-122"/>
            </a:endParaRPr>
          </a:p>
        </p:txBody>
      </p:sp>
      <p:pic>
        <p:nvPicPr>
          <p:cNvPr id="39940" name="图片 4"/>
          <p:cNvPicPr>
            <a:picLocks noChangeAspect="1"/>
          </p:cNvPicPr>
          <p:nvPr/>
        </p:nvPicPr>
        <p:blipFill>
          <a:blip r:embed="rId1"/>
          <a:stretch>
            <a:fillRect/>
          </a:stretch>
        </p:blipFill>
        <p:spPr>
          <a:xfrm>
            <a:off x="1042988" y="1341438"/>
            <a:ext cx="5249862" cy="4105275"/>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1"/>
          <p:cNvSpPr>
            <a:spLocks noGrp="1"/>
          </p:cNvSpPr>
          <p:nvPr>
            <p:ph type="title"/>
          </p:nvPr>
        </p:nvSpPr>
        <p:spPr>
          <a:xfrm>
            <a:off x="457200" y="277813"/>
            <a:ext cx="8229600" cy="847725"/>
          </a:xfrm>
          <a:ln/>
        </p:spPr>
        <p:txBody>
          <a:bodyPr vert="horz" wrap="square" lIns="91440" tIns="45720" rIns="91440" bIns="45720" anchor="t" anchorCtr="0"/>
          <a:p>
            <a:r>
              <a:rPr lang="zh-CN" altLang="en-US" dirty="0"/>
              <a:t>正确性证明</a:t>
            </a:r>
            <a:endParaRPr lang="zh-CN" altLang="en-US" dirty="0"/>
          </a:p>
        </p:txBody>
      </p:sp>
      <p:sp>
        <p:nvSpPr>
          <p:cNvPr id="3" name="内容占位符 2"/>
          <p:cNvSpPr>
            <a:spLocks noGrp="1"/>
          </p:cNvSpPr>
          <p:nvPr>
            <p:ph idx="1"/>
          </p:nvPr>
        </p:nvSpPr>
        <p:spPr>
          <a:xfrm>
            <a:off x="250825" y="981075"/>
            <a:ext cx="8863330" cy="576135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假设对于</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n</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个集装箱的输入，贪心法都可以得到最优解</a:t>
            </a:r>
            <a:r>
              <a:rPr kumimoji="0" lang="zh-CN" altLang="en-US" sz="3000" b="0" i="0" u="none" strike="noStrike" kern="0" cap="none" spc="0" normalizeH="0" baseline="0" noProof="0" dirty="0">
                <a:ln>
                  <a:noFill/>
                </a:ln>
                <a:solidFill>
                  <a:schemeClr val="tx1"/>
                </a:solidFill>
                <a:effectLst/>
                <a:uLnTx/>
                <a:uFillTx/>
                <a:latin typeface="+mn-lt"/>
                <a:ea typeface="+mn-ea"/>
                <a:cs typeface="+mn-cs"/>
              </a:rPr>
              <a:t>，</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考虑输入为</a:t>
            </a:r>
            <a:endParaRPr kumimoji="0" lang="en-US" altLang="zh-CN" sz="3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en-US" altLang="zh-CN" sz="30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 由归纳假设，对于</a:t>
            </a:r>
            <a:endParaRPr kumimoji="0" lang="en-US" altLang="zh-CN" sz="30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贪心法得到最优解  </a:t>
            </a:r>
            <a:r>
              <a:rPr kumimoji="0" lang="en-US" altLang="zh-CN" sz="3000" b="0" i="1"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令</a:t>
            </a:r>
            <a:endParaRPr kumimoji="0" lang="en-US" altLang="zh-CN" sz="30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3000" b="0" i="1"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则</a:t>
            </a:r>
            <a:r>
              <a:rPr kumimoji="0" lang="en-US" altLang="zh-CN" sz="3000" b="0" i="1"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是关于 </a:t>
            </a:r>
            <a:r>
              <a:rPr kumimoji="0" lang="en-US" altLang="zh-CN" sz="3000" b="0" i="1" u="none" strike="noStrike" kern="0" cap="none" spc="0" normalizeH="0" baseline="0" noProof="0" dirty="0" smtClean="0">
                <a:ln>
                  <a:noFill/>
                </a:ln>
                <a:solidFill>
                  <a:schemeClr val="tx1"/>
                </a:solidFill>
                <a:effectLst/>
                <a:uLnTx/>
                <a:uFillTx/>
                <a:latin typeface="+mn-lt"/>
                <a:ea typeface="+mn-ea"/>
                <a:cs typeface="+mn-cs"/>
              </a:rPr>
              <a:t>N </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的最优解。</a:t>
            </a:r>
            <a:endParaRPr kumimoji="0" lang="en-US" altLang="zh-CN" sz="30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2000" b="0" i="0" u="none" strike="noStrike" kern="0" cap="none" spc="0" normalizeH="0" baseline="0" noProof="0" dirty="0" smtClean="0">
                <a:ln>
                  <a:noFill/>
                </a:ln>
                <a:solidFill>
                  <a:srgbClr val="FF0000"/>
                </a:solidFill>
                <a:effectLst/>
                <a:uLnTx/>
                <a:uFillTx/>
                <a:latin typeface="+mn-lt"/>
                <a:ea typeface="+mn-ea"/>
                <a:cs typeface="+mn-cs"/>
              </a:rPr>
              <a:t>反证：</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若不是，存在包含 </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1 </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的关于 </a:t>
            </a:r>
            <a:r>
              <a:rPr kumimoji="0" lang="en-US" altLang="zh-CN" sz="3000" b="0" i="1" u="none" strike="noStrike" kern="0" cap="none" spc="0" normalizeH="0" baseline="0" noProof="0" dirty="0" smtClean="0">
                <a:ln>
                  <a:noFill/>
                </a:ln>
                <a:solidFill>
                  <a:schemeClr val="tx1"/>
                </a:solidFill>
                <a:effectLst/>
                <a:uLnTx/>
                <a:uFillTx/>
                <a:latin typeface="+mn-lt"/>
                <a:ea typeface="+mn-ea"/>
                <a:cs typeface="+mn-cs"/>
              </a:rPr>
              <a:t>N</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的最优解 </a:t>
            </a:r>
            <a:r>
              <a:rPr kumimoji="0" lang="en-US" altLang="zh-CN" sz="3000" b="0" i="1"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如果</a:t>
            </a:r>
            <a:endParaRPr kumimoji="0" lang="en-US" altLang="zh-CN" sz="30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中没有</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1</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，用</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1</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替换</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  * </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中的第一个元素得到的解也是最优解</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且</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  *|&gt;|  |</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；那么</a:t>
            </a:r>
            <a:r>
              <a:rPr kumimoji="0" lang="en-US" altLang="zh-CN" sz="3000" b="0" i="0" u="none" strike="noStrike" kern="0" cap="none" spc="0" normalizeH="0" baseline="0" noProof="0" dirty="0">
                <a:ln>
                  <a:noFill/>
                </a:ln>
                <a:solidFill>
                  <a:schemeClr val="tx1"/>
                </a:solidFill>
                <a:effectLst/>
                <a:uLnTx/>
                <a:uFillTx/>
                <a:latin typeface="+mn-lt"/>
                <a:ea typeface="+mn-ea"/>
                <a:cs typeface="+mn-cs"/>
              </a:rPr>
              <a:t> </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*−{1}</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是 </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N’</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和</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C’</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的解且                                  ，</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这与 </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是关于</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N’ </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和</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C’</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的最优解矛盾。</a:t>
            </a:r>
            <a:endParaRPr kumimoji="0" lang="zh-CN" altLang="en-US" sz="3000" b="0" i="0" u="none" strike="noStrike" kern="0" cap="none" spc="0" normalizeH="0" baseline="0" noProof="0" dirty="0">
              <a:ln>
                <a:noFill/>
              </a:ln>
              <a:solidFill>
                <a:schemeClr val="tx1"/>
              </a:solidFill>
              <a:effectLst/>
              <a:uLnTx/>
              <a:uFillTx/>
              <a:latin typeface="+mn-lt"/>
              <a:ea typeface="+mn-ea"/>
              <a:cs typeface="+mn-cs"/>
            </a:endParaRPr>
          </a:p>
        </p:txBody>
      </p:sp>
      <p:sp>
        <p:nvSpPr>
          <p:cNvPr id="40964"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fld>
            <a:endParaRPr lang="en-US" altLang="zh-CN" sz="1200" dirty="0">
              <a:solidFill>
                <a:schemeClr val="tx1"/>
              </a:solidFill>
              <a:latin typeface="Garamond" pitchFamily="18" charset="0"/>
              <a:ea typeface="宋体" panose="02010600030101010101" pitchFamily="2" charset="-122"/>
            </a:endParaRPr>
          </a:p>
        </p:txBody>
      </p:sp>
      <p:pic>
        <p:nvPicPr>
          <p:cNvPr id="40965" name="图片 4"/>
          <p:cNvPicPr>
            <a:picLocks noChangeAspect="1"/>
          </p:cNvPicPr>
          <p:nvPr/>
        </p:nvPicPr>
        <p:blipFill>
          <a:blip r:embed="rId1"/>
          <a:stretch>
            <a:fillRect/>
          </a:stretch>
        </p:blipFill>
        <p:spPr>
          <a:xfrm>
            <a:off x="1547813" y="1989138"/>
            <a:ext cx="2695575" cy="447675"/>
          </a:xfrm>
          <a:prstGeom prst="rect">
            <a:avLst/>
          </a:prstGeom>
          <a:noFill/>
          <a:ln w="9525">
            <a:noFill/>
          </a:ln>
        </p:spPr>
      </p:pic>
      <p:pic>
        <p:nvPicPr>
          <p:cNvPr id="40966" name="图片 5"/>
          <p:cNvPicPr>
            <a:picLocks noChangeAspect="1"/>
          </p:cNvPicPr>
          <p:nvPr/>
        </p:nvPicPr>
        <p:blipFill>
          <a:blip r:embed="rId2"/>
          <a:stretch>
            <a:fillRect/>
          </a:stretch>
        </p:blipFill>
        <p:spPr>
          <a:xfrm>
            <a:off x="4572000" y="1989138"/>
            <a:ext cx="2000250" cy="390525"/>
          </a:xfrm>
          <a:prstGeom prst="rect">
            <a:avLst/>
          </a:prstGeom>
          <a:noFill/>
          <a:ln w="9525">
            <a:noFill/>
          </a:ln>
        </p:spPr>
      </p:pic>
      <p:pic>
        <p:nvPicPr>
          <p:cNvPr id="40967" name="图片 6"/>
          <p:cNvPicPr>
            <a:picLocks noChangeAspect="1"/>
          </p:cNvPicPr>
          <p:nvPr/>
        </p:nvPicPr>
        <p:blipFill>
          <a:blip r:embed="rId3"/>
          <a:stretch>
            <a:fillRect/>
          </a:stretch>
        </p:blipFill>
        <p:spPr>
          <a:xfrm>
            <a:off x="3563938" y="2636838"/>
            <a:ext cx="4429125" cy="447675"/>
          </a:xfrm>
          <a:prstGeom prst="rect">
            <a:avLst/>
          </a:prstGeom>
          <a:noFill/>
          <a:ln w="9525">
            <a:noFill/>
          </a:ln>
        </p:spPr>
      </p:pic>
      <p:pic>
        <p:nvPicPr>
          <p:cNvPr id="40968" name="图片 7"/>
          <p:cNvPicPr>
            <a:picLocks noChangeAspect="1"/>
          </p:cNvPicPr>
          <p:nvPr/>
        </p:nvPicPr>
        <p:blipFill>
          <a:blip r:embed="rId4"/>
          <a:stretch>
            <a:fillRect/>
          </a:stretch>
        </p:blipFill>
        <p:spPr>
          <a:xfrm>
            <a:off x="4427538" y="3141663"/>
            <a:ext cx="1562100" cy="503237"/>
          </a:xfrm>
          <a:prstGeom prst="rect">
            <a:avLst/>
          </a:prstGeom>
          <a:noFill/>
          <a:ln w="9525">
            <a:noFill/>
          </a:ln>
        </p:spPr>
      </p:pic>
      <p:pic>
        <p:nvPicPr>
          <p:cNvPr id="40969" name="图片 8"/>
          <p:cNvPicPr>
            <a:picLocks noChangeAspect="1"/>
          </p:cNvPicPr>
          <p:nvPr/>
        </p:nvPicPr>
        <p:blipFill>
          <a:blip r:embed="rId5"/>
          <a:stretch>
            <a:fillRect/>
          </a:stretch>
        </p:blipFill>
        <p:spPr>
          <a:xfrm>
            <a:off x="971550" y="3716338"/>
            <a:ext cx="152400" cy="400050"/>
          </a:xfrm>
          <a:prstGeom prst="rect">
            <a:avLst/>
          </a:prstGeom>
          <a:noFill/>
          <a:ln w="9525">
            <a:noFill/>
          </a:ln>
        </p:spPr>
      </p:pic>
      <p:pic>
        <p:nvPicPr>
          <p:cNvPr id="40970" name="图片 9"/>
          <p:cNvPicPr>
            <a:picLocks noChangeAspect="1"/>
          </p:cNvPicPr>
          <p:nvPr/>
        </p:nvPicPr>
        <p:blipFill>
          <a:blip r:embed="rId5"/>
          <a:stretch>
            <a:fillRect/>
          </a:stretch>
        </p:blipFill>
        <p:spPr>
          <a:xfrm>
            <a:off x="7667943" y="4220528"/>
            <a:ext cx="152400" cy="400050"/>
          </a:xfrm>
          <a:prstGeom prst="rect">
            <a:avLst/>
          </a:prstGeom>
          <a:noFill/>
          <a:ln w="9525">
            <a:noFill/>
          </a:ln>
        </p:spPr>
      </p:pic>
      <p:pic>
        <p:nvPicPr>
          <p:cNvPr id="40971" name="图片 10"/>
          <p:cNvPicPr>
            <a:picLocks noChangeAspect="1"/>
          </p:cNvPicPr>
          <p:nvPr/>
        </p:nvPicPr>
        <p:blipFill>
          <a:blip r:embed="rId5"/>
          <a:stretch>
            <a:fillRect/>
          </a:stretch>
        </p:blipFill>
        <p:spPr>
          <a:xfrm>
            <a:off x="395288" y="4724400"/>
            <a:ext cx="152400" cy="401638"/>
          </a:xfrm>
          <a:prstGeom prst="rect">
            <a:avLst/>
          </a:prstGeom>
          <a:noFill/>
          <a:ln w="9525">
            <a:noFill/>
          </a:ln>
        </p:spPr>
      </p:pic>
      <p:pic>
        <p:nvPicPr>
          <p:cNvPr id="40972" name="图片 11"/>
          <p:cNvPicPr>
            <a:picLocks noChangeAspect="1"/>
          </p:cNvPicPr>
          <p:nvPr/>
        </p:nvPicPr>
        <p:blipFill>
          <a:blip r:embed="rId5"/>
          <a:stretch>
            <a:fillRect/>
          </a:stretch>
        </p:blipFill>
        <p:spPr>
          <a:xfrm>
            <a:off x="3851275" y="4797425"/>
            <a:ext cx="152400" cy="400050"/>
          </a:xfrm>
          <a:prstGeom prst="rect">
            <a:avLst/>
          </a:prstGeom>
          <a:noFill/>
          <a:ln w="9525">
            <a:noFill/>
          </a:ln>
        </p:spPr>
      </p:pic>
      <p:pic>
        <p:nvPicPr>
          <p:cNvPr id="40973" name="图片 12"/>
          <p:cNvPicPr>
            <a:picLocks noChangeAspect="1"/>
          </p:cNvPicPr>
          <p:nvPr/>
        </p:nvPicPr>
        <p:blipFill>
          <a:blip r:embed="rId5"/>
          <a:stretch>
            <a:fillRect/>
          </a:stretch>
        </p:blipFill>
        <p:spPr>
          <a:xfrm>
            <a:off x="2771458" y="5260975"/>
            <a:ext cx="152400" cy="400050"/>
          </a:xfrm>
          <a:prstGeom prst="rect">
            <a:avLst/>
          </a:prstGeom>
          <a:noFill/>
          <a:ln w="9525">
            <a:noFill/>
          </a:ln>
        </p:spPr>
      </p:pic>
      <p:pic>
        <p:nvPicPr>
          <p:cNvPr id="40974" name="图片 13"/>
          <p:cNvPicPr>
            <a:picLocks noChangeAspect="1"/>
          </p:cNvPicPr>
          <p:nvPr/>
        </p:nvPicPr>
        <p:blipFill>
          <a:blip r:embed="rId5"/>
          <a:stretch>
            <a:fillRect/>
          </a:stretch>
        </p:blipFill>
        <p:spPr>
          <a:xfrm>
            <a:off x="3491865" y="5260975"/>
            <a:ext cx="152400" cy="400050"/>
          </a:xfrm>
          <a:prstGeom prst="rect">
            <a:avLst/>
          </a:prstGeom>
          <a:noFill/>
          <a:ln w="9525">
            <a:noFill/>
          </a:ln>
        </p:spPr>
      </p:pic>
      <p:pic>
        <p:nvPicPr>
          <p:cNvPr id="40975" name="图片 14"/>
          <p:cNvPicPr>
            <a:picLocks noChangeAspect="1"/>
          </p:cNvPicPr>
          <p:nvPr/>
        </p:nvPicPr>
        <p:blipFill>
          <a:blip r:embed="rId5"/>
          <a:stretch>
            <a:fillRect/>
          </a:stretch>
        </p:blipFill>
        <p:spPr>
          <a:xfrm>
            <a:off x="4860290" y="5229225"/>
            <a:ext cx="152400" cy="400050"/>
          </a:xfrm>
          <a:prstGeom prst="rect">
            <a:avLst/>
          </a:prstGeom>
          <a:noFill/>
          <a:ln w="9525">
            <a:noFill/>
          </a:ln>
        </p:spPr>
      </p:pic>
      <p:pic>
        <p:nvPicPr>
          <p:cNvPr id="40976" name="图片 15"/>
          <p:cNvPicPr>
            <a:picLocks noChangeAspect="1"/>
          </p:cNvPicPr>
          <p:nvPr/>
        </p:nvPicPr>
        <p:blipFill>
          <a:blip r:embed="rId6"/>
          <a:stretch>
            <a:fillRect/>
          </a:stretch>
        </p:blipFill>
        <p:spPr>
          <a:xfrm>
            <a:off x="-36195" y="5755640"/>
            <a:ext cx="2881630" cy="391160"/>
          </a:xfrm>
          <a:prstGeom prst="rect">
            <a:avLst/>
          </a:prstGeom>
          <a:noFill/>
          <a:ln w="9525">
            <a:noFill/>
          </a:ln>
        </p:spPr>
      </p:pic>
      <p:pic>
        <p:nvPicPr>
          <p:cNvPr id="40977" name="图片 17"/>
          <p:cNvPicPr>
            <a:picLocks noChangeAspect="1"/>
          </p:cNvPicPr>
          <p:nvPr/>
        </p:nvPicPr>
        <p:blipFill>
          <a:blip r:embed="rId5"/>
          <a:stretch>
            <a:fillRect/>
          </a:stretch>
        </p:blipFill>
        <p:spPr>
          <a:xfrm>
            <a:off x="3419475" y="3141663"/>
            <a:ext cx="152400" cy="400050"/>
          </a:xfrm>
          <a:prstGeom prst="rect">
            <a:avLst/>
          </a:prstGeom>
          <a:noFill/>
          <a:ln w="9525">
            <a:noFill/>
          </a:ln>
        </p:spPr>
      </p:pic>
      <p:pic>
        <p:nvPicPr>
          <p:cNvPr id="40978" name="图片 18"/>
          <p:cNvPicPr>
            <a:picLocks noChangeAspect="1"/>
          </p:cNvPicPr>
          <p:nvPr/>
        </p:nvPicPr>
        <p:blipFill>
          <a:blip r:embed="rId5"/>
          <a:stretch>
            <a:fillRect/>
          </a:stretch>
        </p:blipFill>
        <p:spPr>
          <a:xfrm>
            <a:off x="3644265" y="5733098"/>
            <a:ext cx="152400" cy="401637"/>
          </a:xfrm>
          <a:prstGeom prst="rect">
            <a:avLst/>
          </a:prstGeom>
          <a:noFill/>
          <a:ln w="9525">
            <a:noFill/>
          </a:ln>
        </p:spPr>
      </p:pic>
      <p:pic>
        <p:nvPicPr>
          <p:cNvPr id="40979" name="图片 19"/>
          <p:cNvPicPr>
            <a:picLocks noChangeAspect="1"/>
          </p:cNvPicPr>
          <p:nvPr/>
        </p:nvPicPr>
        <p:blipFill>
          <a:blip r:embed="rId7"/>
          <a:stretch>
            <a:fillRect/>
          </a:stretch>
        </p:blipFill>
        <p:spPr>
          <a:xfrm>
            <a:off x="4787900" y="0"/>
            <a:ext cx="4224338" cy="847725"/>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43011" name="Rectangle 2"/>
          <p:cNvSpPr>
            <a:spLocks noGrp="1"/>
          </p:cNvSpPr>
          <p:nvPr>
            <p:ph type="title"/>
          </p:nvPr>
        </p:nvSpPr>
        <p:spPr>
          <a:ln/>
        </p:spPr>
        <p:txBody>
          <a:bodyPr vert="horz" wrap="square" lIns="91440" tIns="45720" rIns="91440" bIns="45720" anchor="t" anchorCtr="0"/>
          <a:p>
            <a:r>
              <a:rPr lang="en-US" altLang="zh-CN" dirty="0">
                <a:latin typeface="黑体" panose="02010609060101010101" pitchFamily="49" charset="-122"/>
                <a:ea typeface="黑体" panose="02010609060101010101" pitchFamily="49" charset="-122"/>
              </a:rPr>
              <a:t>4.4 </a:t>
            </a:r>
            <a:r>
              <a:rPr lang="zh-CN" altLang="en-US" dirty="0">
                <a:latin typeface="黑体" panose="02010609060101010101" pitchFamily="49" charset="-122"/>
                <a:ea typeface="黑体" panose="02010609060101010101" pitchFamily="49" charset="-122"/>
              </a:rPr>
              <a:t>哈夫曼编码</a:t>
            </a:r>
            <a:endParaRPr lang="zh-CN" altLang="en-US" dirty="0">
              <a:latin typeface="黑体" panose="02010609060101010101" pitchFamily="49" charset="-122"/>
              <a:ea typeface="黑体" panose="02010609060101010101" pitchFamily="49" charset="-122"/>
            </a:endParaRPr>
          </a:p>
        </p:txBody>
      </p:sp>
      <p:sp>
        <p:nvSpPr>
          <p:cNvPr id="329731" name="Rectangle 3"/>
          <p:cNvSpPr>
            <a:spLocks noGrp="1" noChangeArrowheads="1"/>
          </p:cNvSpPr>
          <p:nvPr>
            <p:ph idx="1"/>
          </p:nvPr>
        </p:nvSpPr>
        <p:spPr>
          <a:xfrm>
            <a:off x="468313" y="1341438"/>
            <a:ext cx="8351838" cy="4530725"/>
          </a:xfrm>
        </p:spPr>
        <p:txBody>
          <a:bodyPr vert="horz" wrap="square" lIns="91440" tIns="45720" rIns="91440" bIns="45720" numCol="1" anchor="t" anchorCtr="0" compatLnSpc="1"/>
          <a:lstStyle/>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r>
              <a:rPr kumimoji="0" lang="zh-CN" altLang="en-US" sz="2400" b="1" i="0" u="none" strike="noStrike" kern="0" cap="none" spc="0" normalizeH="0" baseline="0" noProof="0" dirty="0" smtClean="0">
                <a:ln>
                  <a:noFill/>
                </a:ln>
                <a:solidFill>
                  <a:schemeClr val="hlink"/>
                </a:solidFill>
                <a:effectLst/>
                <a:uLnTx/>
                <a:uFillTx/>
                <a:latin typeface="楷体_GB2312" pitchFamily="49" charset="-122"/>
                <a:ea typeface="楷体_GB2312" pitchFamily="49" charset="-122"/>
                <a:cs typeface="+mn-cs"/>
              </a:rPr>
              <a:t>哈夫曼</a:t>
            </a:r>
            <a:r>
              <a:rPr kumimoji="0" lang="zh-CN" altLang="en-US" sz="2400" b="1" i="0" u="none" strike="noStrike" kern="0" cap="none" spc="0" normalizeH="0" baseline="0" noProof="0" dirty="0">
                <a:ln>
                  <a:noFill/>
                </a:ln>
                <a:solidFill>
                  <a:schemeClr val="hlink"/>
                </a:solidFill>
                <a:effectLst/>
                <a:uLnTx/>
                <a:uFillTx/>
                <a:latin typeface="楷体_GB2312" pitchFamily="49" charset="-122"/>
                <a:ea typeface="楷体_GB2312" pitchFamily="49" charset="-122"/>
                <a:cs typeface="+mn-cs"/>
              </a:rPr>
              <a:t>编码</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是广泛地用于数据文件压缩的十分有效的编码方法。其压缩率通常在</a:t>
            </a:r>
            <a:r>
              <a:rPr kumimoji="0" lang="en-US" altLang="zh-CN"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20%</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0" lang="en-US" altLang="zh-CN"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90%</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之间。哈夫曼编码算法用字符在文件中出现的频率表来建立一个用</a:t>
            </a:r>
            <a:r>
              <a:rPr kumimoji="0" lang="en-US" altLang="zh-CN"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0</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0" lang="en-US" altLang="zh-CN"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1</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串表示各字符的最优表示方式。</a:t>
            </a:r>
            <a:endPar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 给</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出现频率高的字符较短的编码，出现频率较低的字符以较长的编码，可以大大缩短总码长。</a:t>
            </a:r>
            <a:endPar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folHlink"/>
                </a:solidFill>
                <a:effectLst/>
                <a:uLnTx/>
                <a:uFillTx/>
                <a:latin typeface="黑体" panose="02010609060101010101" pitchFamily="49" charset="-122"/>
                <a:ea typeface="黑体" panose="02010609060101010101" pitchFamily="49" charset="-122"/>
                <a:cs typeface="+mn-cs"/>
              </a:rPr>
              <a:t>1</a:t>
            </a:r>
            <a:r>
              <a:rPr kumimoji="0" lang="zh-CN" altLang="en-US" sz="2800" b="1" i="0" u="none" strike="noStrike" kern="0" cap="none" spc="0" normalizeH="0" baseline="0" noProof="0" dirty="0" smtClean="0">
                <a:ln>
                  <a:noFill/>
                </a:ln>
                <a:solidFill>
                  <a:schemeClr val="folHlink"/>
                </a:solidFill>
                <a:effectLst/>
                <a:uLnTx/>
                <a:uFillTx/>
                <a:latin typeface="黑体" panose="02010609060101010101" pitchFamily="49" charset="-122"/>
                <a:ea typeface="黑体" panose="02010609060101010101" pitchFamily="49" charset="-122"/>
                <a:cs typeface="+mn-cs"/>
              </a:rPr>
              <a:t> 前缀码</a:t>
            </a:r>
            <a:endParaRPr kumimoji="0" lang="zh-CN" altLang="en-US" sz="2800" b="1" i="0" u="none" strike="noStrike" kern="0" cap="none" spc="0" normalizeH="0" baseline="0" noProof="0" dirty="0">
              <a:ln>
                <a:noFill/>
              </a:ln>
              <a:solidFill>
                <a:schemeClr val="folHlink"/>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  对</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每一个字符规定一个</a:t>
            </a:r>
            <a:r>
              <a:rPr kumimoji="0" lang="en-US" altLang="zh-CN"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0,1</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串作为其代码，并要求任一字符的代码都不是其它字符代码的前缀。这种编码称为</a:t>
            </a:r>
            <a:r>
              <a:rPr kumimoji="0" lang="zh-CN" altLang="en-US" sz="2400" b="1" i="0" u="none" strike="noStrike" kern="0" cap="none" spc="0" normalizeH="0" baseline="0" noProof="0" dirty="0">
                <a:ln>
                  <a:noFill/>
                </a:ln>
                <a:solidFill>
                  <a:schemeClr val="hlink"/>
                </a:solidFill>
                <a:effectLst/>
                <a:uLnTx/>
                <a:uFillTx/>
                <a:latin typeface="楷体_GB2312" pitchFamily="49" charset="-122"/>
                <a:ea typeface="楷体_GB2312" pitchFamily="49" charset="-122"/>
                <a:cs typeface="+mn-cs"/>
              </a:rPr>
              <a:t>前缀码</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a:t>
            </a:r>
            <a:endPar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44035" name="Rectangle 2"/>
          <p:cNvSpPr>
            <a:spLocks noGrp="1"/>
          </p:cNvSpPr>
          <p:nvPr>
            <p:ph type="title"/>
          </p:nvPr>
        </p:nvSpPr>
        <p:spPr>
          <a:ln/>
        </p:spPr>
        <p:txBody>
          <a:bodyPr vert="horz" wrap="square" lIns="91440" tIns="45720" rIns="91440" bIns="45720" anchor="t" anchorCtr="0"/>
          <a:p>
            <a:r>
              <a:rPr lang="en-US" altLang="zh-CN" dirty="0">
                <a:latin typeface="黑体" panose="02010609060101010101" pitchFamily="49" charset="-122"/>
                <a:ea typeface="黑体" panose="02010609060101010101" pitchFamily="49" charset="-122"/>
              </a:rPr>
              <a:t>4.4 </a:t>
            </a:r>
            <a:r>
              <a:rPr lang="zh-CN" altLang="en-US" dirty="0">
                <a:latin typeface="黑体" panose="02010609060101010101" pitchFamily="49" charset="-122"/>
                <a:ea typeface="黑体" panose="02010609060101010101" pitchFamily="49" charset="-122"/>
              </a:rPr>
              <a:t>哈夫曼编码</a:t>
            </a:r>
            <a:endParaRPr lang="zh-CN" altLang="en-US" dirty="0">
              <a:latin typeface="黑体" panose="02010609060101010101" pitchFamily="49" charset="-122"/>
              <a:ea typeface="黑体" panose="02010609060101010101" pitchFamily="49" charset="-122"/>
            </a:endParaRPr>
          </a:p>
        </p:txBody>
      </p:sp>
      <p:sp>
        <p:nvSpPr>
          <p:cNvPr id="330755" name="Rectangle 3"/>
          <p:cNvSpPr>
            <a:spLocks noGrp="1" noChangeArrowheads="1"/>
          </p:cNvSpPr>
          <p:nvPr>
            <p:ph idx="1"/>
          </p:nvPr>
        </p:nvSpPr>
        <p:spPr>
          <a:xfrm>
            <a:off x="468313" y="1341438"/>
            <a:ext cx="8229600" cy="4530725"/>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编码的前缀性质可以使译码方法非常简单。 </a:t>
            </a:r>
            <a:endPar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表示</a:t>
            </a:r>
            <a:r>
              <a:rPr kumimoji="0" lang="zh-CN" altLang="en-US" sz="2400" b="1" i="0" u="none" strike="noStrike" kern="0" cap="none" spc="0" normalizeH="0" baseline="0" noProof="0" dirty="0" smtClean="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最优前缀码</a:t>
            </a: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的二叉树总是一棵</a:t>
            </a:r>
            <a:r>
              <a:rPr kumimoji="0" lang="zh-CN" altLang="en-US" sz="2400" b="1" i="0" u="none" strike="noStrike" kern="0" cap="none" spc="0" normalizeH="0" baseline="0" noProof="0" dirty="0" smtClean="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完全二叉树</a:t>
            </a: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，即树中任一结点都有</a:t>
            </a:r>
            <a:r>
              <a:rPr kumimoji="0"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2</a:t>
            </a: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个儿子结点。</a:t>
            </a:r>
            <a:endPar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zh-CN" altLang="en-US" sz="2400" b="1" i="0" u="none" strike="noStrike" kern="0" cap="none" spc="0" normalizeH="0" baseline="0" noProof="0" dirty="0" smtClean="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平均码长</a:t>
            </a: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定义为：</a:t>
            </a:r>
            <a:endPar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使平均码长达到最小的前缀码编码方案称为给定编码字符集</a:t>
            </a:r>
            <a:r>
              <a:rPr kumimoji="0"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C</a:t>
            </a: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的</a:t>
            </a:r>
            <a:r>
              <a:rPr kumimoji="0" lang="zh-CN" altLang="en-US" sz="2400" b="1" i="0" u="none" strike="noStrike" kern="0" cap="none" spc="0" normalizeH="0" baseline="0" noProof="0" dirty="0" smtClean="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最优前缀码</a:t>
            </a: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endPar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p:txBody>
      </p:sp>
      <p:graphicFrame>
        <p:nvGraphicFramePr>
          <p:cNvPr id="44037" name="Object 4"/>
          <p:cNvGraphicFramePr>
            <a:graphicFrameLocks noChangeAspect="1"/>
          </p:cNvGraphicFramePr>
          <p:nvPr/>
        </p:nvGraphicFramePr>
        <p:xfrm>
          <a:off x="1547813" y="3141663"/>
          <a:ext cx="2808287" cy="738187"/>
        </p:xfrm>
        <a:graphic>
          <a:graphicData uri="http://schemas.openxmlformats.org/presentationml/2006/ole">
            <mc:AlternateContent xmlns:mc="http://schemas.openxmlformats.org/markup-compatibility/2006">
              <mc:Choice xmlns:v="urn:schemas-microsoft-com:vml" Requires="v">
                <p:oleObj spid="_x0000_s3076" name="" r:id="rId1" imgW="1307465" imgH="342900" progId="Equation.3">
                  <p:embed/>
                </p:oleObj>
              </mc:Choice>
              <mc:Fallback>
                <p:oleObj name="" r:id="rId1" imgW="1307465" imgH="342900" progId="Equation.3">
                  <p:embed/>
                  <p:pic>
                    <p:nvPicPr>
                      <p:cNvPr id="0" name="图片 3075"/>
                      <p:cNvPicPr/>
                      <p:nvPr/>
                    </p:nvPicPr>
                    <p:blipFill>
                      <a:blip r:embed="rId2"/>
                      <a:stretch>
                        <a:fillRect/>
                      </a:stretch>
                    </p:blipFill>
                    <p:spPr>
                      <a:xfrm>
                        <a:off x="1547813" y="3141663"/>
                        <a:ext cx="2808287" cy="738187"/>
                      </a:xfrm>
                      <a:prstGeom prst="rect">
                        <a:avLst/>
                      </a:prstGeom>
                      <a:noFill/>
                      <a:ln w="38100">
                        <a:noFill/>
                        <a:miter/>
                      </a:ln>
                    </p:spPr>
                  </p:pic>
                </p:oleObj>
              </mc:Fallback>
            </mc:AlternateContent>
          </a:graphicData>
        </a:graphic>
      </p:graphicFrame>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45059" name="Rectangle 2"/>
          <p:cNvSpPr>
            <a:spLocks noGrp="1"/>
          </p:cNvSpPr>
          <p:nvPr>
            <p:ph type="title"/>
          </p:nvPr>
        </p:nvSpPr>
        <p:spPr>
          <a:ln/>
        </p:spPr>
        <p:txBody>
          <a:bodyPr vert="horz" wrap="square" lIns="91440" tIns="45720" rIns="91440" bIns="45720" anchor="t" anchorCtr="0"/>
          <a:p>
            <a:r>
              <a:rPr lang="en-US" altLang="zh-CN" dirty="0">
                <a:latin typeface="黑体" panose="02010609060101010101" pitchFamily="49" charset="-122"/>
                <a:ea typeface="黑体" panose="02010609060101010101" pitchFamily="49" charset="-122"/>
              </a:rPr>
              <a:t>4.4 </a:t>
            </a:r>
            <a:r>
              <a:rPr lang="zh-CN" altLang="en-US" dirty="0">
                <a:latin typeface="黑体" panose="02010609060101010101" pitchFamily="49" charset="-122"/>
                <a:ea typeface="黑体" panose="02010609060101010101" pitchFamily="49" charset="-122"/>
              </a:rPr>
              <a:t>哈夫曼编码</a:t>
            </a:r>
            <a:endParaRPr lang="zh-CN" altLang="en-US" dirty="0">
              <a:latin typeface="黑体" panose="02010609060101010101" pitchFamily="49" charset="-122"/>
              <a:ea typeface="黑体" panose="02010609060101010101" pitchFamily="49" charset="-122"/>
            </a:endParaRPr>
          </a:p>
        </p:txBody>
      </p:sp>
      <p:sp>
        <p:nvSpPr>
          <p:cNvPr id="331779" name="Rectangle 3"/>
          <p:cNvSpPr>
            <a:spLocks noGrp="1" noChangeArrowheads="1"/>
          </p:cNvSpPr>
          <p:nvPr>
            <p:ph idx="1"/>
          </p:nvPr>
        </p:nvSpPr>
        <p:spPr>
          <a:xfrm>
            <a:off x="539750" y="1412875"/>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folHlink"/>
                </a:solidFill>
                <a:effectLst/>
                <a:uLnTx/>
                <a:uFillTx/>
                <a:latin typeface="黑体" panose="02010609060101010101" pitchFamily="49" charset="-122"/>
                <a:ea typeface="黑体" panose="02010609060101010101" pitchFamily="49" charset="-122"/>
                <a:cs typeface="+mn-cs"/>
              </a:rPr>
              <a:t>2</a:t>
            </a:r>
            <a:r>
              <a:rPr kumimoji="0" lang="zh-CN" altLang="en-US" sz="2800" b="1" i="0" u="none" strike="noStrike" kern="0" cap="none" spc="0" normalizeH="0" baseline="0" noProof="0" dirty="0" smtClean="0">
                <a:ln>
                  <a:noFill/>
                </a:ln>
                <a:solidFill>
                  <a:schemeClr val="folHlink"/>
                </a:solidFill>
                <a:effectLst/>
                <a:uLnTx/>
                <a:uFillTx/>
                <a:latin typeface="黑体" panose="02010609060101010101" pitchFamily="49" charset="-122"/>
                <a:ea typeface="黑体" panose="02010609060101010101" pitchFamily="49" charset="-122"/>
                <a:cs typeface="+mn-cs"/>
              </a:rPr>
              <a:t> 构造</a:t>
            </a:r>
            <a:r>
              <a:rPr kumimoji="0" lang="zh-CN" altLang="en-US" sz="2800" b="1" i="0" u="none" strike="noStrike" kern="0" cap="none" spc="0" normalizeH="0" baseline="0" noProof="0" dirty="0">
                <a:ln>
                  <a:noFill/>
                </a:ln>
                <a:solidFill>
                  <a:schemeClr val="folHlink"/>
                </a:solidFill>
                <a:effectLst/>
                <a:uLnTx/>
                <a:uFillTx/>
                <a:latin typeface="黑体" panose="02010609060101010101" pitchFamily="49" charset="-122"/>
                <a:ea typeface="黑体" panose="02010609060101010101" pitchFamily="49" charset="-122"/>
                <a:cs typeface="+mn-cs"/>
              </a:rPr>
              <a:t>哈夫曼编码</a:t>
            </a:r>
            <a:endParaRPr kumimoji="0" lang="zh-CN" altLang="en-US" sz="2800" b="1" i="0" u="none" strike="noStrike" kern="0" cap="none" spc="0" normalizeH="0" baseline="0" noProof="0" dirty="0">
              <a:ln>
                <a:noFill/>
              </a:ln>
              <a:solidFill>
                <a:schemeClr val="folHlink"/>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 哈夫曼</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提出构造最优前缀码的贪心算法，由此产生的编码方案称为</a:t>
            </a:r>
            <a:r>
              <a:rPr kumimoji="0" lang="zh-CN" altLang="en-US" sz="2400" b="1" i="0" u="none" strike="noStrike" kern="0" cap="none" spc="0" normalizeH="0" baseline="0" noProof="0" dirty="0">
                <a:ln>
                  <a:noFill/>
                </a:ln>
                <a:solidFill>
                  <a:schemeClr val="hlink"/>
                </a:solidFill>
                <a:effectLst/>
                <a:uLnTx/>
                <a:uFillTx/>
                <a:latin typeface="楷体_GB2312" pitchFamily="49" charset="-122"/>
                <a:ea typeface="楷体_GB2312" pitchFamily="49" charset="-122"/>
                <a:cs typeface="+mn-cs"/>
              </a:rPr>
              <a:t>哈夫曼编码</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a:t>
            </a:r>
            <a:endPar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 哈夫曼</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算法以自底向上的方式构造表示最优前缀码的二叉树</a:t>
            </a:r>
            <a:r>
              <a:rPr kumimoji="0" lang="en-US" altLang="zh-CN"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T</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a:t>
            </a:r>
            <a:endPar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 算法</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以</a:t>
            </a:r>
            <a:r>
              <a:rPr kumimoji="0" lang="en-US" altLang="zh-CN"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|C|</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个叶结点开始，执行</a:t>
            </a:r>
            <a:r>
              <a:rPr kumimoji="0" lang="en-US" altLang="zh-CN"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|C|</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0" lang="en-US" altLang="zh-CN"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1</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次的</a:t>
            </a:r>
            <a:r>
              <a:rPr kumimoji="0" lang="zh-CN" altLang="en-US" sz="2400" b="1" i="0" u="none" strike="noStrike" kern="0" cap="none" spc="0" normalizeH="0" baseline="0" noProof="0" dirty="0">
                <a:ln>
                  <a:noFill/>
                </a:ln>
                <a:solidFill>
                  <a:schemeClr val="tx1"/>
                </a:solidFill>
                <a:effectLst/>
                <a:uLnTx/>
                <a:uFillTx/>
                <a:latin typeface="+mn-lt"/>
                <a:ea typeface="楷体_GB2312" pitchFamily="49" charset="-122"/>
                <a:cs typeface="+mn-cs"/>
              </a:rPr>
              <a:t>“</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合并</a:t>
            </a:r>
            <a:r>
              <a:rPr kumimoji="0" lang="zh-CN" altLang="en-US" sz="2400" b="1" i="0" u="none" strike="noStrike" kern="0" cap="none" spc="0" normalizeH="0" baseline="0" noProof="0" dirty="0">
                <a:ln>
                  <a:noFill/>
                </a:ln>
                <a:solidFill>
                  <a:schemeClr val="tx1"/>
                </a:solidFill>
                <a:effectLst/>
                <a:uLnTx/>
                <a:uFillTx/>
                <a:latin typeface="+mn-lt"/>
                <a:ea typeface="楷体_GB2312" pitchFamily="49" charset="-122"/>
                <a:cs typeface="+mn-cs"/>
              </a:rPr>
              <a:t>”</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运算后产生最终所要求的树</a:t>
            </a:r>
            <a:r>
              <a:rPr kumimoji="0" lang="en-US" altLang="zh-CN"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T</a:t>
            </a: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0" lang="zh-CN" altLang="en-US" sz="3000" b="1" i="0" u="none" strike="noStrike" kern="0" cap="none" spc="0" normalizeH="0" baseline="0" noProof="0" dirty="0">
                <a:ln>
                  <a:noFill/>
                </a:ln>
                <a:solidFill>
                  <a:schemeClr val="tx1"/>
                </a:solidFill>
                <a:effectLst/>
                <a:uLnTx/>
                <a:uFillTx/>
                <a:latin typeface="+mn-lt"/>
                <a:ea typeface="+mn-ea"/>
                <a:cs typeface="+mn-cs"/>
              </a:rPr>
              <a:t> </a:t>
            </a:r>
            <a:endParaRPr kumimoji="0" lang="zh-CN" altLang="en-US" sz="30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46083" name="Rectangle 2"/>
          <p:cNvSpPr>
            <a:spLocks noGrp="1"/>
          </p:cNvSpPr>
          <p:nvPr>
            <p:ph type="title"/>
          </p:nvPr>
        </p:nvSpPr>
        <p:spPr>
          <a:xfrm>
            <a:off x="685800" y="333375"/>
            <a:ext cx="7772400" cy="1143000"/>
          </a:xfrm>
          <a:ln/>
        </p:spPr>
        <p:txBody>
          <a:bodyPr vert="horz" wrap="square" lIns="91440" tIns="45720" rIns="91440" bIns="45720" anchor="t" anchorCtr="0"/>
          <a:p>
            <a:r>
              <a:rPr lang="en-US" altLang="zh-CN" dirty="0">
                <a:latin typeface="黑体" panose="02010609060101010101" pitchFamily="49" charset="-122"/>
                <a:ea typeface="黑体" panose="02010609060101010101" pitchFamily="49" charset="-122"/>
              </a:rPr>
              <a:t>4.4 </a:t>
            </a:r>
            <a:r>
              <a:rPr lang="zh-CN" altLang="en-US" dirty="0">
                <a:latin typeface="黑体" panose="02010609060101010101" pitchFamily="49" charset="-122"/>
                <a:ea typeface="黑体" panose="02010609060101010101" pitchFamily="49" charset="-122"/>
              </a:rPr>
              <a:t>哈夫曼编码</a:t>
            </a:r>
            <a:endParaRPr lang="zh-CN" altLang="en-US" dirty="0">
              <a:latin typeface="黑体" panose="02010609060101010101" pitchFamily="49" charset="-122"/>
              <a:ea typeface="黑体" panose="02010609060101010101" pitchFamily="49" charset="-122"/>
            </a:endParaRPr>
          </a:p>
        </p:txBody>
      </p:sp>
      <p:sp>
        <p:nvSpPr>
          <p:cNvPr id="332803" name="Rectangle 3"/>
          <p:cNvSpPr>
            <a:spLocks noGrp="1" noChangeArrowheads="1"/>
          </p:cNvSpPr>
          <p:nvPr>
            <p:ph idx="1"/>
          </p:nvPr>
        </p:nvSpPr>
        <p:spPr>
          <a:xfrm>
            <a:off x="539750" y="1268413"/>
            <a:ext cx="7920038" cy="2874963"/>
          </a:xfrm>
        </p:spPr>
        <p:txBody>
          <a:bodyPr vert="horz" wrap="square" lIns="91440" tIns="45720" rIns="91440" bIns="45720" numCol="1" anchor="t" anchorCtr="0" compatLnSpc="1"/>
          <a:lstStyle/>
          <a:p>
            <a:pPr marL="0" marR="0" lvl="0" indent="0" algn="l" defTabSz="914400" rtl="0" eaLnBrk="0" fontAlgn="base" latinLnBrk="0" hangingPunct="0">
              <a:lnSpc>
                <a:spcPct val="110000"/>
              </a:lnSpc>
              <a:spcBef>
                <a:spcPct val="200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在</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书上给出的算法</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huffmanTree</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中，编码字符集中每一字符</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c</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的频率是</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f(c)</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以</a:t>
            </a:r>
            <a:r>
              <a:rPr kumimoji="0" lang="en-US" altLang="zh-CN"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f</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为键值的优先队列</a:t>
            </a:r>
            <a:r>
              <a:rPr kumimoji="0" lang="en-US" altLang="zh-CN"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Q</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用在</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贪心选择</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时有效地确定算法当前要合并的</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2</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棵具有最小频率的树。一旦</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2</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棵具有最小频率的树合并后，产生一棵新的树，其频率为合并的</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2</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棵树的频率之和，并将新树插入优先队列</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Q</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。经过</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n</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1</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次的合并后，优先队列中只剩下一棵树，即所要求的树</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T</a:t>
            </a: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endPar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342900" marR="0" lvl="0" indent="-342900" algn="l" defTabSz="914400" rtl="0" eaLnBrk="0" fontAlgn="base" latinLnBrk="0" hangingPunct="0">
              <a:lnSpc>
                <a:spcPct val="110000"/>
              </a:lnSpc>
              <a:spcBef>
                <a:spcPct val="20000"/>
              </a:spcBef>
              <a:spcAft>
                <a:spcPct val="0"/>
              </a:spcAft>
              <a:buClr>
                <a:schemeClr val="accent1"/>
              </a:buClr>
              <a:buSzPct val="65000"/>
              <a:buFont typeface="Wingdings" panose="05000000000000000000" pitchFamily="2" charset="2"/>
              <a:buNone/>
              <a:defRPr/>
            </a:pPr>
            <a:endPar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p:txBody>
      </p:sp>
      <p:pic>
        <p:nvPicPr>
          <p:cNvPr id="46085" name="Picture 2"/>
          <p:cNvPicPr>
            <a:picLocks noChangeAspect="1"/>
          </p:cNvPicPr>
          <p:nvPr/>
        </p:nvPicPr>
        <p:blipFill>
          <a:blip r:embed="rId1"/>
          <a:stretch>
            <a:fillRect/>
          </a:stretch>
        </p:blipFill>
        <p:spPr>
          <a:xfrm>
            <a:off x="428625" y="4286250"/>
            <a:ext cx="8072438" cy="1871663"/>
          </a:xfrm>
          <a:prstGeom prst="rect">
            <a:avLst/>
          </a:prstGeom>
          <a:noFill/>
          <a:ln w="9525">
            <a:noFill/>
          </a:ln>
        </p:spPr>
      </p:pic>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47107" name="Rectangle 2"/>
          <p:cNvSpPr>
            <a:spLocks noGrp="1"/>
          </p:cNvSpPr>
          <p:nvPr>
            <p:ph type="title"/>
          </p:nvPr>
        </p:nvSpPr>
        <p:spPr>
          <a:xfrm>
            <a:off x="685800" y="333375"/>
            <a:ext cx="7772400" cy="1143000"/>
          </a:xfrm>
          <a:ln/>
        </p:spPr>
        <p:txBody>
          <a:bodyPr vert="horz" wrap="square" lIns="91440" tIns="45720" rIns="91440" bIns="45720" anchor="t" anchorCtr="0"/>
          <a:p>
            <a:r>
              <a:rPr lang="en-US" altLang="zh-CN" dirty="0">
                <a:latin typeface="黑体" panose="02010609060101010101" pitchFamily="49" charset="-122"/>
                <a:ea typeface="黑体" panose="02010609060101010101" pitchFamily="49" charset="-122"/>
              </a:rPr>
              <a:t>4.4 </a:t>
            </a:r>
            <a:r>
              <a:rPr lang="zh-CN" altLang="en-US" dirty="0">
                <a:latin typeface="黑体" panose="02010609060101010101" pitchFamily="49" charset="-122"/>
                <a:ea typeface="黑体" panose="02010609060101010101" pitchFamily="49" charset="-122"/>
              </a:rPr>
              <a:t>哈夫曼编码</a:t>
            </a:r>
            <a:endParaRPr lang="zh-CN" altLang="en-US" dirty="0">
              <a:latin typeface="黑体" panose="02010609060101010101" pitchFamily="49" charset="-122"/>
              <a:ea typeface="黑体" panose="02010609060101010101" pitchFamily="49" charset="-122"/>
            </a:endParaRPr>
          </a:p>
        </p:txBody>
      </p:sp>
      <p:sp>
        <p:nvSpPr>
          <p:cNvPr id="47108" name="Rectangle 3"/>
          <p:cNvSpPr>
            <a:spLocks noGrp="1"/>
          </p:cNvSpPr>
          <p:nvPr>
            <p:ph idx="1"/>
          </p:nvPr>
        </p:nvSpPr>
        <p:spPr>
          <a:xfrm>
            <a:off x="357188" y="4929188"/>
            <a:ext cx="8358187" cy="1714500"/>
          </a:xfrm>
          <a:ln/>
        </p:spPr>
        <p:txBody>
          <a:bodyPr vert="horz" wrap="square" lIns="91440" tIns="45720" rIns="91440" bIns="45720" anchor="t" anchorCtr="0"/>
          <a:p>
            <a:pPr marL="0" indent="0">
              <a:lnSpc>
                <a:spcPct val="110000"/>
              </a:lnSpc>
            </a:pPr>
            <a:r>
              <a:rPr lang="zh-CN" altLang="en-US" sz="2400" b="1" dirty="0">
                <a:latin typeface="Times New Roman" panose="02020603050405020304" pitchFamily="18" charset="0"/>
                <a:ea typeface="楷体_GB2312" pitchFamily="49" charset="-122"/>
              </a:rPr>
              <a:t>算法</a:t>
            </a:r>
            <a:r>
              <a:rPr lang="en-US" altLang="zh-CN" sz="2400" b="1" dirty="0">
                <a:latin typeface="Times New Roman" panose="02020603050405020304" pitchFamily="18" charset="0"/>
                <a:ea typeface="楷体_GB2312" pitchFamily="49" charset="-122"/>
              </a:rPr>
              <a:t>huffmanTree</a:t>
            </a:r>
            <a:r>
              <a:rPr lang="zh-CN" altLang="en-US" sz="2400" b="1" dirty="0">
                <a:latin typeface="Times New Roman" panose="02020603050405020304" pitchFamily="18" charset="0"/>
                <a:ea typeface="楷体_GB2312" pitchFamily="49" charset="-122"/>
              </a:rPr>
              <a:t>用最小堆实现优先队列</a:t>
            </a:r>
            <a:r>
              <a:rPr lang="en-US" altLang="zh-CN" sz="2400" b="1" dirty="0">
                <a:latin typeface="Times New Roman" panose="02020603050405020304" pitchFamily="18" charset="0"/>
                <a:ea typeface="楷体_GB2312" pitchFamily="49" charset="-122"/>
              </a:rPr>
              <a:t>Q</a:t>
            </a:r>
            <a:r>
              <a:rPr lang="zh-CN" altLang="en-US" sz="2400" b="1" dirty="0">
                <a:latin typeface="Times New Roman" panose="02020603050405020304" pitchFamily="18" charset="0"/>
                <a:ea typeface="楷体_GB2312" pitchFamily="49" charset="-122"/>
              </a:rPr>
              <a:t>。初始化优先队列需要</a:t>
            </a:r>
            <a:r>
              <a:rPr lang="en-US" altLang="zh-CN" sz="2400" b="1" dirty="0">
                <a:latin typeface="Times New Roman" panose="02020603050405020304" pitchFamily="18" charset="0"/>
                <a:ea typeface="楷体_GB2312" pitchFamily="49" charset="-122"/>
              </a:rPr>
              <a:t>O(n)</a:t>
            </a:r>
            <a:r>
              <a:rPr lang="zh-CN" altLang="en-US" sz="2400" b="1" dirty="0">
                <a:latin typeface="Times New Roman" panose="02020603050405020304" pitchFamily="18" charset="0"/>
                <a:ea typeface="楷体_GB2312" pitchFamily="49" charset="-122"/>
              </a:rPr>
              <a:t>计算时间，由于最小堆的</a:t>
            </a:r>
            <a:r>
              <a:rPr lang="en-US" altLang="zh-CN" sz="2400" b="1" dirty="0">
                <a:latin typeface="Times New Roman" panose="02020603050405020304" pitchFamily="18" charset="0"/>
                <a:ea typeface="楷体_GB2312" pitchFamily="49" charset="-122"/>
              </a:rPr>
              <a:t>removeMin</a:t>
            </a:r>
            <a:r>
              <a:rPr lang="zh-CN" altLang="en-US" sz="2400" b="1" dirty="0">
                <a:latin typeface="Times New Roman" panose="02020603050405020304" pitchFamily="18" charset="0"/>
                <a:ea typeface="楷体_GB2312" pitchFamily="49" charset="-122"/>
              </a:rPr>
              <a:t>和</a:t>
            </a:r>
            <a:r>
              <a:rPr lang="en-US" altLang="zh-CN" sz="2400" b="1" dirty="0">
                <a:latin typeface="Times New Roman" panose="02020603050405020304" pitchFamily="18" charset="0"/>
                <a:ea typeface="楷体_GB2312" pitchFamily="49" charset="-122"/>
              </a:rPr>
              <a:t>put</a:t>
            </a:r>
            <a:r>
              <a:rPr lang="zh-CN" altLang="en-US" sz="2400" b="1" dirty="0">
                <a:latin typeface="Times New Roman" panose="02020603050405020304" pitchFamily="18" charset="0"/>
                <a:ea typeface="楷体_GB2312" pitchFamily="49" charset="-122"/>
              </a:rPr>
              <a:t>运算均需</a:t>
            </a:r>
            <a:r>
              <a:rPr lang="en-US" altLang="zh-CN" sz="2400" b="1" dirty="0">
                <a:latin typeface="Times New Roman" panose="02020603050405020304" pitchFamily="18" charset="0"/>
                <a:ea typeface="楷体_GB2312" pitchFamily="49" charset="-122"/>
              </a:rPr>
              <a:t>O(logn)</a:t>
            </a:r>
            <a:r>
              <a:rPr lang="zh-CN" altLang="en-US" sz="2400" b="1" dirty="0">
                <a:latin typeface="Times New Roman" panose="02020603050405020304" pitchFamily="18" charset="0"/>
                <a:ea typeface="楷体_GB2312" pitchFamily="49" charset="-122"/>
              </a:rPr>
              <a:t>时间，</a:t>
            </a:r>
            <a:r>
              <a:rPr lang="en-US" altLang="zh-CN" sz="2400" b="1" dirty="0">
                <a:latin typeface="Times New Roman" panose="02020603050405020304" pitchFamily="18" charset="0"/>
                <a:ea typeface="楷体_GB2312" pitchFamily="49" charset="-122"/>
              </a:rPr>
              <a:t>n</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1</a:t>
            </a:r>
            <a:r>
              <a:rPr lang="zh-CN" altLang="en-US" sz="2400" b="1" dirty="0">
                <a:latin typeface="Times New Roman" panose="02020603050405020304" pitchFamily="18" charset="0"/>
                <a:ea typeface="楷体_GB2312" pitchFamily="49" charset="-122"/>
              </a:rPr>
              <a:t>次的合并总共需要</a:t>
            </a:r>
            <a:r>
              <a:rPr lang="en-US" altLang="zh-CN" sz="2400" b="1" dirty="0">
                <a:latin typeface="Times New Roman" panose="02020603050405020304" pitchFamily="18" charset="0"/>
                <a:ea typeface="楷体_GB2312" pitchFamily="49" charset="-122"/>
              </a:rPr>
              <a:t>O(nlogn)</a:t>
            </a:r>
            <a:r>
              <a:rPr lang="zh-CN" altLang="en-US" sz="2400" b="1" dirty="0">
                <a:latin typeface="Times New Roman" panose="02020603050405020304" pitchFamily="18" charset="0"/>
                <a:ea typeface="楷体_GB2312" pitchFamily="49" charset="-122"/>
              </a:rPr>
              <a:t>计算时间。因此，关于</a:t>
            </a:r>
            <a:r>
              <a:rPr lang="en-US" altLang="zh-CN" sz="2400" b="1" dirty="0">
                <a:latin typeface="Times New Roman" panose="02020603050405020304" pitchFamily="18" charset="0"/>
                <a:ea typeface="楷体_GB2312" pitchFamily="49" charset="-122"/>
              </a:rPr>
              <a:t>n</a:t>
            </a:r>
            <a:r>
              <a:rPr lang="zh-CN" altLang="en-US" sz="2400" b="1" dirty="0">
                <a:latin typeface="Times New Roman" panose="02020603050405020304" pitchFamily="18" charset="0"/>
                <a:ea typeface="楷体_GB2312" pitchFamily="49" charset="-122"/>
              </a:rPr>
              <a:t>个字符的哈夫曼算法的</a:t>
            </a:r>
            <a:r>
              <a:rPr lang="zh-CN" altLang="en-US" sz="2400" b="1" dirty="0">
                <a:solidFill>
                  <a:schemeClr val="hlink"/>
                </a:solidFill>
                <a:latin typeface="Times New Roman" panose="02020603050405020304" pitchFamily="18" charset="0"/>
                <a:ea typeface="楷体_GB2312" pitchFamily="49" charset="-122"/>
              </a:rPr>
              <a:t>计算时间</a:t>
            </a:r>
            <a:r>
              <a:rPr lang="zh-CN" altLang="en-US" sz="2400" b="1" dirty="0">
                <a:latin typeface="Times New Roman" panose="02020603050405020304" pitchFamily="18" charset="0"/>
                <a:ea typeface="楷体_GB2312" pitchFamily="49" charset="-122"/>
              </a:rPr>
              <a:t>为</a:t>
            </a:r>
            <a:r>
              <a:rPr lang="en-US" altLang="zh-CN" sz="2400" b="1" dirty="0">
                <a:latin typeface="Times New Roman" panose="02020603050405020304" pitchFamily="18" charset="0"/>
                <a:ea typeface="楷体_GB2312" pitchFamily="49" charset="-122"/>
              </a:rPr>
              <a:t>O(nlogn)</a:t>
            </a:r>
            <a:r>
              <a:rPr lang="zh-CN" altLang="en-US" sz="2400" b="1" dirty="0">
                <a:latin typeface="Times New Roman" panose="02020603050405020304" pitchFamily="18" charset="0"/>
                <a:ea typeface="楷体_GB2312" pitchFamily="49" charset="-122"/>
              </a:rPr>
              <a:t> 。</a:t>
            </a:r>
            <a:endParaRPr lang="zh-CN" altLang="en-US" sz="2400" b="1" dirty="0">
              <a:latin typeface="Times New Roman" panose="02020603050405020304" pitchFamily="18" charset="0"/>
              <a:ea typeface="楷体_GB2312" pitchFamily="49" charset="-122"/>
            </a:endParaRPr>
          </a:p>
        </p:txBody>
      </p:sp>
      <p:pic>
        <p:nvPicPr>
          <p:cNvPr id="47109" name="Picture 3"/>
          <p:cNvPicPr>
            <a:picLocks noChangeAspect="1"/>
          </p:cNvPicPr>
          <p:nvPr/>
        </p:nvPicPr>
        <p:blipFill>
          <a:blip r:embed="rId1"/>
          <a:stretch>
            <a:fillRect/>
          </a:stretch>
        </p:blipFill>
        <p:spPr>
          <a:xfrm>
            <a:off x="230188" y="1071563"/>
            <a:ext cx="8913812" cy="3786187"/>
          </a:xfrm>
          <a:prstGeom prst="rect">
            <a:avLst/>
          </a:prstGeom>
          <a:noFill/>
          <a:ln w="9525">
            <a:noFill/>
          </a:ln>
        </p:spPr>
      </p:pic>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48131" name="Rectangle 2"/>
          <p:cNvSpPr>
            <a:spLocks noGrp="1"/>
          </p:cNvSpPr>
          <p:nvPr>
            <p:ph type="title"/>
          </p:nvPr>
        </p:nvSpPr>
        <p:spPr>
          <a:ln/>
        </p:spPr>
        <p:txBody>
          <a:bodyPr vert="horz" wrap="square" lIns="91440" tIns="45720" rIns="91440" bIns="45720" anchor="t" anchorCtr="0"/>
          <a:p>
            <a:r>
              <a:rPr lang="en-US" altLang="zh-CN" dirty="0">
                <a:latin typeface="黑体" panose="02010609060101010101" pitchFamily="49" charset="-122"/>
                <a:ea typeface="黑体" panose="02010609060101010101" pitchFamily="49" charset="-122"/>
              </a:rPr>
              <a:t>4.4 </a:t>
            </a:r>
            <a:r>
              <a:rPr lang="zh-CN" altLang="en-US" dirty="0">
                <a:latin typeface="黑体" panose="02010609060101010101" pitchFamily="49" charset="-122"/>
                <a:ea typeface="黑体" panose="02010609060101010101" pitchFamily="49" charset="-122"/>
              </a:rPr>
              <a:t>哈夫曼编码</a:t>
            </a:r>
            <a:endParaRPr lang="zh-CN" altLang="en-US" dirty="0">
              <a:latin typeface="黑体" panose="02010609060101010101" pitchFamily="49" charset="-122"/>
              <a:ea typeface="黑体" panose="02010609060101010101" pitchFamily="49" charset="-122"/>
            </a:endParaRPr>
          </a:p>
        </p:txBody>
      </p:sp>
      <p:sp>
        <p:nvSpPr>
          <p:cNvPr id="48132" name="Rectangle 3"/>
          <p:cNvSpPr>
            <a:spLocks noGrp="1"/>
          </p:cNvSpPr>
          <p:nvPr>
            <p:ph idx="1"/>
          </p:nvPr>
        </p:nvSpPr>
        <p:spPr>
          <a:xfrm>
            <a:off x="323850" y="1412875"/>
            <a:ext cx="7772400" cy="4114800"/>
          </a:xfrm>
          <a:ln/>
        </p:spPr>
        <p:txBody>
          <a:bodyPr vert="horz" wrap="square" lIns="91440" tIns="45720" rIns="91440" bIns="45720" anchor="t" anchorCtr="0"/>
          <a:p>
            <a:pPr>
              <a:buNone/>
            </a:pPr>
            <a:r>
              <a:rPr lang="en-US" altLang="zh-CN" sz="2800" b="1" dirty="0">
                <a:solidFill>
                  <a:schemeClr val="folHlink"/>
                </a:solidFill>
                <a:latin typeface="黑体" panose="02010609060101010101" pitchFamily="49" charset="-122"/>
                <a:ea typeface="黑体" panose="02010609060101010101" pitchFamily="49" charset="-122"/>
              </a:rPr>
              <a:t>3</a:t>
            </a:r>
            <a:r>
              <a:rPr lang="zh-CN" altLang="en-US" sz="2800" b="1" dirty="0">
                <a:solidFill>
                  <a:schemeClr val="folHlink"/>
                </a:solidFill>
                <a:latin typeface="黑体" panose="02010609060101010101" pitchFamily="49" charset="-122"/>
                <a:ea typeface="黑体" panose="02010609060101010101" pitchFamily="49" charset="-122"/>
              </a:rPr>
              <a:t> 哈夫曼算法的正确性</a:t>
            </a:r>
            <a:endParaRPr lang="zh-CN" altLang="en-US" sz="2800" b="1" dirty="0">
              <a:solidFill>
                <a:schemeClr val="folHlink"/>
              </a:solidFill>
              <a:latin typeface="黑体" panose="02010609060101010101" pitchFamily="49" charset="-122"/>
              <a:ea typeface="黑体" panose="02010609060101010101" pitchFamily="49" charset="-122"/>
            </a:endParaRPr>
          </a:p>
          <a:p>
            <a:pPr>
              <a:buNone/>
            </a:pPr>
            <a:r>
              <a:rPr lang="zh-CN" altLang="en-US" sz="2400"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要证明哈夫曼算法的正确性，只要证明最优前缀码问题具有</a:t>
            </a:r>
            <a:r>
              <a:rPr lang="zh-CN" altLang="en-US" sz="2400" b="1" dirty="0">
                <a:solidFill>
                  <a:schemeClr val="hlink"/>
                </a:solidFill>
                <a:latin typeface="楷体_GB2312" pitchFamily="49" charset="-122"/>
                <a:ea typeface="楷体_GB2312" pitchFamily="49" charset="-122"/>
              </a:rPr>
              <a:t>贪心选择性质</a:t>
            </a:r>
            <a:r>
              <a:rPr lang="zh-CN" altLang="en-US" sz="2400" b="1" dirty="0">
                <a:latin typeface="楷体_GB2312" pitchFamily="49" charset="-122"/>
                <a:ea typeface="楷体_GB2312" pitchFamily="49" charset="-122"/>
              </a:rPr>
              <a:t>和</a:t>
            </a:r>
            <a:r>
              <a:rPr lang="zh-CN" altLang="en-US" sz="2400" b="1" dirty="0">
                <a:solidFill>
                  <a:schemeClr val="hlink"/>
                </a:solidFill>
                <a:latin typeface="楷体_GB2312" pitchFamily="49" charset="-122"/>
                <a:ea typeface="楷体_GB2312" pitchFamily="49" charset="-122"/>
              </a:rPr>
              <a:t>最优子结构性质</a:t>
            </a:r>
            <a:r>
              <a:rPr lang="zh-CN" altLang="en-US" sz="2400" b="1" dirty="0">
                <a:latin typeface="楷体_GB2312" pitchFamily="49" charset="-122"/>
                <a:ea typeface="楷体_GB2312" pitchFamily="49" charset="-122"/>
              </a:rPr>
              <a:t>。</a:t>
            </a:r>
            <a:endParaRPr lang="zh-CN" altLang="en-US" sz="2400" b="1" dirty="0">
              <a:latin typeface="楷体_GB2312" pitchFamily="49" charset="-122"/>
              <a:ea typeface="楷体_GB2312" pitchFamily="49" charset="-122"/>
            </a:endParaRPr>
          </a:p>
          <a:p>
            <a:pPr>
              <a:buNone/>
            </a:pPr>
            <a:r>
              <a:rPr lang="en-US" altLang="zh-CN" sz="2400" b="1" dirty="0">
                <a:solidFill>
                  <a:schemeClr val="accent2"/>
                </a:solidFill>
                <a:latin typeface="黑体" panose="02010609060101010101" pitchFamily="49" charset="-122"/>
                <a:ea typeface="黑体" panose="02010609060101010101" pitchFamily="49" charset="-122"/>
              </a:rPr>
              <a:t>		</a:t>
            </a:r>
            <a:r>
              <a:rPr lang="en-US" altLang="zh-CN" sz="2400" b="1" dirty="0">
                <a:solidFill>
                  <a:schemeClr val="hlink"/>
                </a:solidFill>
                <a:latin typeface="黑体" panose="02010609060101010101" pitchFamily="49" charset="-122"/>
                <a:ea typeface="黑体" panose="02010609060101010101" pitchFamily="49" charset="-122"/>
              </a:rPr>
              <a:t>(1)</a:t>
            </a:r>
            <a:r>
              <a:rPr lang="zh-CN" altLang="en-US" sz="2400" b="1" dirty="0">
                <a:solidFill>
                  <a:schemeClr val="hlink"/>
                </a:solidFill>
                <a:latin typeface="黑体" panose="02010609060101010101" pitchFamily="49" charset="-122"/>
                <a:ea typeface="黑体" panose="02010609060101010101" pitchFamily="49" charset="-122"/>
              </a:rPr>
              <a:t>贪心选择性质</a:t>
            </a:r>
            <a:endParaRPr lang="en-US" altLang="zh-CN" sz="2400" b="1" dirty="0">
              <a:solidFill>
                <a:schemeClr val="hlink"/>
              </a:solidFill>
              <a:latin typeface="黑体" panose="02010609060101010101" pitchFamily="49" charset="-122"/>
              <a:ea typeface="黑体" panose="02010609060101010101" pitchFamily="49" charset="-122"/>
            </a:endParaRPr>
          </a:p>
          <a:p>
            <a:pPr>
              <a:buNone/>
            </a:pPr>
            <a:r>
              <a:rPr lang="en-US" altLang="zh-CN" sz="2400" b="1" dirty="0">
                <a:solidFill>
                  <a:schemeClr val="hlink"/>
                </a:solidFill>
                <a:latin typeface="黑体" panose="02010609060101010101" pitchFamily="49" charset="-122"/>
                <a:ea typeface="黑体" panose="02010609060101010101" pitchFamily="49" charset="-122"/>
              </a:rPr>
              <a:t>		(2)</a:t>
            </a:r>
            <a:r>
              <a:rPr lang="zh-CN" altLang="en-US" sz="2400" b="1" dirty="0">
                <a:solidFill>
                  <a:schemeClr val="hlink"/>
                </a:solidFill>
                <a:latin typeface="黑体" panose="02010609060101010101" pitchFamily="49" charset="-122"/>
                <a:ea typeface="黑体" panose="02010609060101010101" pitchFamily="49" charset="-122"/>
              </a:rPr>
              <a:t>最优子结构性质</a:t>
            </a:r>
            <a:endParaRPr lang="zh-CN" altLang="en-US" sz="2400" b="1" dirty="0">
              <a:solidFill>
                <a:schemeClr val="hlink"/>
              </a:solidFill>
              <a:latin typeface="黑体" panose="02010609060101010101" pitchFamily="49" charset="-122"/>
              <a:ea typeface="黑体" panose="02010609060101010101" pitchFamily="49" charset="-122"/>
            </a:endParaRPr>
          </a:p>
          <a:p>
            <a:pPr>
              <a:buNone/>
            </a:pPr>
            <a:endParaRPr lang="zh-CN" altLang="en-US" sz="2400" dirty="0">
              <a:solidFill>
                <a:schemeClr val="hlink"/>
              </a:solidFill>
              <a:latin typeface="黑体" panose="02010609060101010101" pitchFamily="49" charset="-122"/>
              <a:ea typeface="黑体" panose="02010609060101010101" pitchFamily="49" charset="-122"/>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6"/>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11267" name="Rectangle 37"/>
          <p:cNvSpPr>
            <a:spLocks noGrp="1"/>
          </p:cNvSpPr>
          <p:nvPr>
            <p:ph type="title"/>
          </p:nvPr>
        </p:nvSpPr>
        <p:spPr>
          <a:ln/>
        </p:spPr>
        <p:txBody>
          <a:bodyPr vert="horz" wrap="square" lIns="91440" tIns="45720" rIns="91440" bIns="45720" anchor="t" anchorCtr="0"/>
          <a:p>
            <a:r>
              <a:rPr lang="en-US" altLang="zh-CN" sz="4000" dirty="0">
                <a:latin typeface="黑体" panose="02010609060101010101" pitchFamily="49" charset="-122"/>
                <a:ea typeface="黑体" panose="02010609060101010101" pitchFamily="49" charset="-122"/>
              </a:rPr>
              <a:t>4.1 </a:t>
            </a:r>
            <a:r>
              <a:rPr lang="zh-CN" altLang="en-US" sz="4000" dirty="0">
                <a:latin typeface="黑体" panose="02010609060101010101" pitchFamily="49" charset="-122"/>
                <a:ea typeface="黑体" panose="02010609060101010101" pitchFamily="49" charset="-122"/>
              </a:rPr>
              <a:t>活动安排问题</a:t>
            </a:r>
            <a:endParaRPr lang="zh-CN" altLang="en-US" sz="4000" dirty="0">
              <a:latin typeface="黑体" panose="02010609060101010101" pitchFamily="49" charset="-122"/>
              <a:ea typeface="黑体" panose="02010609060101010101" pitchFamily="49" charset="-122"/>
            </a:endParaRPr>
          </a:p>
        </p:txBody>
      </p:sp>
      <p:graphicFrame>
        <p:nvGraphicFramePr>
          <p:cNvPr id="11268" name="Object 52"/>
          <p:cNvGraphicFramePr>
            <a:graphicFrameLocks noChangeAspect="1"/>
          </p:cNvGraphicFramePr>
          <p:nvPr>
            <p:ph sz="half" idx="2"/>
          </p:nvPr>
        </p:nvGraphicFramePr>
        <p:xfrm>
          <a:off x="5489575" y="3133725"/>
          <a:ext cx="3122613" cy="1882775"/>
        </p:xfrm>
        <a:graphic>
          <a:graphicData uri="http://schemas.openxmlformats.org/presentationml/2006/ole">
            <mc:AlternateContent xmlns:mc="http://schemas.openxmlformats.org/markup-compatibility/2006">
              <mc:Choice xmlns:v="urn:schemas-microsoft-com:vml" Requires="v">
                <p:oleObj spid="_x0000_s3076" name="" r:id="rId1" imgW="4178300" imgH="2527300" progId="MSGraph.Chart.8">
                  <p:embed/>
                </p:oleObj>
              </mc:Choice>
              <mc:Fallback>
                <p:oleObj name="" r:id="rId1" imgW="4178300" imgH="2527300" progId="MSGraph.Chart.8">
                  <p:embed/>
                  <p:pic>
                    <p:nvPicPr>
                      <p:cNvPr id="0" name="图片 3075"/>
                      <p:cNvPicPr/>
                      <p:nvPr/>
                    </p:nvPicPr>
                    <p:blipFill>
                      <a:blip r:embed="rId2"/>
                      <a:srcRect/>
                      <a:stretch>
                        <a:fillRect/>
                      </a:stretch>
                    </p:blipFill>
                    <p:spPr>
                      <a:xfrm>
                        <a:off x="5489575" y="3133725"/>
                        <a:ext cx="3122613" cy="1882775"/>
                      </a:xfrm>
                      <a:prstGeom prst="rect">
                        <a:avLst/>
                      </a:prstGeom>
                      <a:noFill/>
                      <a:ln w="38100">
                        <a:miter/>
                      </a:ln>
                    </p:spPr>
                  </p:pic>
                </p:oleObj>
              </mc:Fallback>
            </mc:AlternateContent>
          </a:graphicData>
        </a:graphic>
      </p:graphicFrame>
      <p:sp>
        <p:nvSpPr>
          <p:cNvPr id="11269" name="Text Box 57"/>
          <p:cNvSpPr txBox="1"/>
          <p:nvPr/>
        </p:nvSpPr>
        <p:spPr>
          <a:xfrm>
            <a:off x="611188" y="1412875"/>
            <a:ext cx="8137525" cy="3452813"/>
          </a:xfrm>
          <a:prstGeom prst="rect">
            <a:avLst/>
          </a:prstGeom>
          <a:noFill/>
          <a:ln w="635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30000"/>
              </a:lnSpc>
              <a:spcBef>
                <a:spcPct val="50000"/>
              </a:spcBef>
            </a:pPr>
            <a:r>
              <a:rPr lang="zh-CN" altLang="en-US" sz="2400" b="1" dirty="0">
                <a:latin typeface="Times New Roman" panose="02020603050405020304" pitchFamily="18" charset="0"/>
                <a:ea typeface="楷体_GB2312" pitchFamily="49" charset="-122"/>
              </a:rPr>
              <a:t>设有</a:t>
            </a:r>
            <a:r>
              <a:rPr lang="en-US" altLang="zh-CN" sz="2400" b="1" dirty="0">
                <a:latin typeface="Times New Roman" panose="02020603050405020304" pitchFamily="18" charset="0"/>
                <a:ea typeface="楷体_GB2312" pitchFamily="49" charset="-122"/>
              </a:rPr>
              <a:t>n</a:t>
            </a:r>
            <a:r>
              <a:rPr lang="zh-CN" altLang="en-US" sz="2400" b="1" dirty="0">
                <a:latin typeface="Times New Roman" panose="02020603050405020304" pitchFamily="18" charset="0"/>
                <a:ea typeface="楷体_GB2312" pitchFamily="49" charset="-122"/>
              </a:rPr>
              <a:t>个活动的集合</a:t>
            </a:r>
            <a:r>
              <a:rPr lang="en-US" altLang="zh-CN" sz="2400" b="1" dirty="0">
                <a:latin typeface="Times New Roman" panose="02020603050405020304" pitchFamily="18" charset="0"/>
                <a:ea typeface="楷体_GB2312" pitchFamily="49" charset="-122"/>
              </a:rPr>
              <a:t>E={1, 2, …, n}</a:t>
            </a:r>
            <a:r>
              <a:rPr lang="zh-CN" altLang="en-US" sz="2400" b="1" dirty="0">
                <a:latin typeface="Times New Roman" panose="02020603050405020304" pitchFamily="18" charset="0"/>
                <a:ea typeface="楷体_GB2312" pitchFamily="49" charset="-122"/>
              </a:rPr>
              <a:t>，其中每个活动都要求使用同一资源，如演讲会场等，而在同一时间内只有一个活动能使用这一资源。每个活动</a:t>
            </a:r>
            <a:r>
              <a:rPr lang="en-US" altLang="zh-CN" sz="2400" b="1" dirty="0">
                <a:latin typeface="Times New Roman" panose="02020603050405020304" pitchFamily="18" charset="0"/>
                <a:ea typeface="楷体_GB2312" pitchFamily="49" charset="-122"/>
              </a:rPr>
              <a:t>i</a:t>
            </a:r>
            <a:r>
              <a:rPr lang="zh-CN" altLang="en-US" sz="2400" b="1" dirty="0">
                <a:latin typeface="Times New Roman" panose="02020603050405020304" pitchFamily="18" charset="0"/>
                <a:ea typeface="楷体_GB2312" pitchFamily="49" charset="-122"/>
              </a:rPr>
              <a:t>都有一个要求使用该资源的起始时间</a:t>
            </a:r>
            <a:r>
              <a:rPr lang="en-US" altLang="zh-CN" sz="2400" b="1" dirty="0">
                <a:latin typeface="Times New Roman" panose="02020603050405020304" pitchFamily="18" charset="0"/>
                <a:ea typeface="楷体_GB2312" pitchFamily="49" charset="-122"/>
              </a:rPr>
              <a:t>s</a:t>
            </a:r>
            <a:r>
              <a:rPr lang="en-US" altLang="zh-CN" sz="2400" b="1" baseline="-25000" dirty="0">
                <a:latin typeface="Times New Roman" panose="02020603050405020304" pitchFamily="18" charset="0"/>
                <a:ea typeface="楷体_GB2312" pitchFamily="49" charset="-122"/>
              </a:rPr>
              <a:t>i</a:t>
            </a:r>
            <a:r>
              <a:rPr lang="zh-CN" altLang="en-US" sz="2400" b="1" dirty="0">
                <a:latin typeface="Times New Roman" panose="02020603050405020304" pitchFamily="18" charset="0"/>
                <a:ea typeface="楷体_GB2312" pitchFamily="49" charset="-122"/>
              </a:rPr>
              <a:t>和一个结束时间</a:t>
            </a:r>
            <a:r>
              <a:rPr lang="en-US" altLang="zh-CN" sz="2400" b="1" dirty="0">
                <a:latin typeface="Times New Roman" panose="02020603050405020304" pitchFamily="18" charset="0"/>
                <a:ea typeface="楷体_GB2312" pitchFamily="49" charset="-122"/>
              </a:rPr>
              <a:t>f</a:t>
            </a:r>
            <a:r>
              <a:rPr lang="en-US" altLang="zh-CN" sz="2400" b="1" baseline="-25000" dirty="0">
                <a:latin typeface="Times New Roman" panose="02020603050405020304" pitchFamily="18" charset="0"/>
                <a:ea typeface="楷体_GB2312" pitchFamily="49" charset="-122"/>
              </a:rPr>
              <a:t>i</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且</a:t>
            </a:r>
            <a:r>
              <a:rPr lang="en-US" altLang="zh-CN" sz="2400" b="1" dirty="0">
                <a:latin typeface="Times New Roman" panose="02020603050405020304" pitchFamily="18" charset="0"/>
                <a:ea typeface="楷体_GB2312" pitchFamily="49" charset="-122"/>
              </a:rPr>
              <a:t>s</a:t>
            </a:r>
            <a:r>
              <a:rPr lang="en-US" altLang="zh-CN" sz="2400" b="1" baseline="-25000" dirty="0">
                <a:latin typeface="Times New Roman" panose="02020603050405020304" pitchFamily="18" charset="0"/>
                <a:ea typeface="楷体_GB2312" pitchFamily="49" charset="-122"/>
              </a:rPr>
              <a:t>i </a:t>
            </a:r>
            <a:r>
              <a:rPr lang="en-US" altLang="zh-CN" sz="2400" b="1" dirty="0">
                <a:latin typeface="Times New Roman" panose="02020603050405020304" pitchFamily="18" charset="0"/>
                <a:ea typeface="楷体_GB2312" pitchFamily="49" charset="-122"/>
              </a:rPr>
              <a:t> &lt; f</a:t>
            </a:r>
            <a:r>
              <a:rPr lang="en-US" altLang="zh-CN" sz="2400" b="1" baseline="-25000" dirty="0">
                <a:latin typeface="Times New Roman" panose="02020603050405020304" pitchFamily="18" charset="0"/>
                <a:ea typeface="楷体_GB2312" pitchFamily="49" charset="-122"/>
              </a:rPr>
              <a:t>i</a:t>
            </a:r>
            <a:r>
              <a:rPr lang="zh-CN" altLang="en-US" sz="2400" b="1" dirty="0">
                <a:latin typeface="Times New Roman" panose="02020603050405020304" pitchFamily="18" charset="0"/>
                <a:ea typeface="楷体_GB2312" pitchFamily="49" charset="-122"/>
              </a:rPr>
              <a:t> 。如果选择了活动</a:t>
            </a:r>
            <a:r>
              <a:rPr lang="en-US" altLang="zh-CN" sz="2400" b="1" dirty="0">
                <a:latin typeface="Times New Roman" panose="02020603050405020304" pitchFamily="18" charset="0"/>
                <a:ea typeface="楷体_GB2312" pitchFamily="49" charset="-122"/>
              </a:rPr>
              <a:t>i</a:t>
            </a:r>
            <a:r>
              <a:rPr lang="zh-CN" altLang="en-US" sz="2400" b="1" dirty="0">
                <a:latin typeface="Times New Roman" panose="02020603050405020304" pitchFamily="18" charset="0"/>
                <a:ea typeface="楷体_GB2312" pitchFamily="49" charset="-122"/>
              </a:rPr>
              <a:t>，则它在半开时间区间</a:t>
            </a:r>
            <a:r>
              <a:rPr lang="en-US" altLang="zh-CN" sz="2400" b="1" dirty="0">
                <a:latin typeface="Times New Roman" panose="02020603050405020304" pitchFamily="18" charset="0"/>
                <a:ea typeface="楷体_GB2312" pitchFamily="49" charset="-122"/>
              </a:rPr>
              <a:t>[s</a:t>
            </a:r>
            <a:r>
              <a:rPr lang="en-US" altLang="zh-CN" sz="2400" b="1" baseline="-25000" dirty="0">
                <a:latin typeface="Times New Roman" panose="02020603050405020304" pitchFamily="18" charset="0"/>
                <a:ea typeface="楷体_GB2312" pitchFamily="49" charset="-122"/>
              </a:rPr>
              <a:t>i</a:t>
            </a:r>
            <a:r>
              <a:rPr lang="en-US" altLang="zh-CN" sz="2400" b="1" dirty="0">
                <a:latin typeface="Times New Roman" panose="02020603050405020304" pitchFamily="18" charset="0"/>
                <a:ea typeface="楷体_GB2312" pitchFamily="49" charset="-122"/>
              </a:rPr>
              <a:t>, f</a:t>
            </a:r>
            <a:r>
              <a:rPr lang="en-US" altLang="zh-CN" sz="2400" b="1" baseline="-25000" dirty="0">
                <a:latin typeface="Times New Roman" panose="02020603050405020304" pitchFamily="18" charset="0"/>
                <a:ea typeface="楷体_GB2312" pitchFamily="49" charset="-122"/>
              </a:rPr>
              <a:t>i</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内占用资源。若区间</a:t>
            </a:r>
            <a:r>
              <a:rPr lang="en-US" altLang="zh-CN" sz="2400" b="1" dirty="0">
                <a:latin typeface="Times New Roman" panose="02020603050405020304" pitchFamily="18" charset="0"/>
                <a:ea typeface="楷体_GB2312" pitchFamily="49" charset="-122"/>
              </a:rPr>
              <a:t>[s</a:t>
            </a:r>
            <a:r>
              <a:rPr lang="en-US" altLang="zh-CN" sz="2400" b="1" baseline="-25000" dirty="0">
                <a:latin typeface="Times New Roman" panose="02020603050405020304" pitchFamily="18" charset="0"/>
                <a:ea typeface="楷体_GB2312" pitchFamily="49" charset="-122"/>
              </a:rPr>
              <a:t>i</a:t>
            </a:r>
            <a:r>
              <a:rPr lang="en-US" altLang="zh-CN" sz="2400" b="1" dirty="0">
                <a:latin typeface="Times New Roman" panose="02020603050405020304" pitchFamily="18" charset="0"/>
                <a:ea typeface="楷体_GB2312" pitchFamily="49" charset="-122"/>
              </a:rPr>
              <a:t>, f</a:t>
            </a:r>
            <a:r>
              <a:rPr lang="en-US" altLang="zh-CN" sz="2400" b="1" baseline="-25000" dirty="0">
                <a:latin typeface="Times New Roman" panose="02020603050405020304" pitchFamily="18" charset="0"/>
                <a:ea typeface="楷体_GB2312" pitchFamily="49" charset="-122"/>
              </a:rPr>
              <a:t>i</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与区间</a:t>
            </a:r>
            <a:r>
              <a:rPr lang="en-US" altLang="zh-CN" sz="2400" b="1" dirty="0">
                <a:latin typeface="Times New Roman" panose="02020603050405020304" pitchFamily="18" charset="0"/>
                <a:ea typeface="楷体_GB2312" pitchFamily="49" charset="-122"/>
              </a:rPr>
              <a:t>[s</a:t>
            </a:r>
            <a:r>
              <a:rPr lang="en-US" altLang="zh-CN" sz="2400" b="1" baseline="-25000" dirty="0">
                <a:latin typeface="Times New Roman" panose="02020603050405020304" pitchFamily="18" charset="0"/>
                <a:ea typeface="楷体_GB2312" pitchFamily="49" charset="-122"/>
              </a:rPr>
              <a:t>j</a:t>
            </a:r>
            <a:r>
              <a:rPr lang="en-US" altLang="zh-CN" sz="2400" b="1" dirty="0">
                <a:latin typeface="Times New Roman" panose="02020603050405020304" pitchFamily="18" charset="0"/>
                <a:ea typeface="楷体_GB2312" pitchFamily="49" charset="-122"/>
              </a:rPr>
              <a:t>, f</a:t>
            </a:r>
            <a:r>
              <a:rPr lang="en-US" altLang="zh-CN" sz="2400" b="1" baseline="-25000" dirty="0">
                <a:latin typeface="Times New Roman" panose="02020603050405020304" pitchFamily="18" charset="0"/>
                <a:ea typeface="楷体_GB2312" pitchFamily="49" charset="-122"/>
              </a:rPr>
              <a:t>j</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不相交，则称活动</a:t>
            </a:r>
            <a:r>
              <a:rPr lang="en-US" altLang="zh-CN" sz="2400" b="1" dirty="0">
                <a:latin typeface="Times New Roman" panose="02020603050405020304" pitchFamily="18" charset="0"/>
                <a:ea typeface="楷体_GB2312" pitchFamily="49" charset="-122"/>
              </a:rPr>
              <a:t>i</a:t>
            </a:r>
            <a:r>
              <a:rPr lang="zh-CN" altLang="en-US" sz="2400" b="1" dirty="0">
                <a:latin typeface="Times New Roman" panose="02020603050405020304" pitchFamily="18" charset="0"/>
                <a:ea typeface="楷体_GB2312" pitchFamily="49" charset="-122"/>
              </a:rPr>
              <a:t>与活动</a:t>
            </a:r>
            <a:r>
              <a:rPr lang="en-US" altLang="zh-CN" sz="2400" b="1" dirty="0">
                <a:latin typeface="Times New Roman" panose="02020603050405020304" pitchFamily="18" charset="0"/>
                <a:ea typeface="楷体_GB2312" pitchFamily="49" charset="-122"/>
              </a:rPr>
              <a:t>j</a:t>
            </a:r>
            <a:r>
              <a:rPr lang="zh-CN" altLang="en-US" sz="2400" b="1" dirty="0">
                <a:latin typeface="Times New Roman" panose="02020603050405020304" pitchFamily="18" charset="0"/>
                <a:ea typeface="楷体_GB2312" pitchFamily="49" charset="-122"/>
              </a:rPr>
              <a:t>是相容的。也就是说，当</a:t>
            </a:r>
            <a:r>
              <a:rPr lang="en-US" altLang="zh-CN" sz="2400" b="1" dirty="0">
                <a:latin typeface="Times New Roman" panose="02020603050405020304" pitchFamily="18" charset="0"/>
                <a:ea typeface="楷体_GB2312" pitchFamily="49" charset="-122"/>
              </a:rPr>
              <a:t>s</a:t>
            </a:r>
            <a:r>
              <a:rPr lang="en-US" altLang="zh-CN" sz="2400" b="1" baseline="-25000" dirty="0">
                <a:latin typeface="Times New Roman" panose="02020603050405020304" pitchFamily="18" charset="0"/>
                <a:ea typeface="楷体_GB2312" pitchFamily="49" charset="-122"/>
              </a:rPr>
              <a:t>i</a:t>
            </a:r>
            <a:r>
              <a:rPr lang="en-US" altLang="zh-CN" sz="2400" b="1" dirty="0">
                <a:latin typeface="Times New Roman" panose="02020603050405020304" pitchFamily="18" charset="0"/>
                <a:ea typeface="楷体_GB2312" pitchFamily="49" charset="-122"/>
              </a:rPr>
              <a:t> ≥ f</a:t>
            </a:r>
            <a:r>
              <a:rPr lang="en-US" altLang="zh-CN" sz="2400" b="1" baseline="-25000" dirty="0">
                <a:latin typeface="Times New Roman" panose="02020603050405020304" pitchFamily="18" charset="0"/>
                <a:ea typeface="楷体_GB2312" pitchFamily="49" charset="-122"/>
              </a:rPr>
              <a:t>j</a:t>
            </a: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或</a:t>
            </a:r>
            <a:r>
              <a:rPr lang="en-US" altLang="zh-CN" sz="2400" b="1" dirty="0">
                <a:latin typeface="Times New Roman" panose="02020603050405020304" pitchFamily="18" charset="0"/>
                <a:ea typeface="楷体_GB2312" pitchFamily="49" charset="-122"/>
              </a:rPr>
              <a:t>s</a:t>
            </a:r>
            <a:r>
              <a:rPr lang="en-US" altLang="zh-CN" sz="2400" b="1" baseline="-25000" dirty="0">
                <a:latin typeface="Times New Roman" panose="02020603050405020304" pitchFamily="18" charset="0"/>
                <a:ea typeface="楷体_GB2312" pitchFamily="49" charset="-122"/>
              </a:rPr>
              <a:t>j</a:t>
            </a:r>
            <a:r>
              <a:rPr lang="en-US" altLang="zh-CN" sz="2400" b="1" dirty="0">
                <a:latin typeface="Times New Roman" panose="02020603050405020304" pitchFamily="18" charset="0"/>
                <a:ea typeface="楷体_GB2312" pitchFamily="49" charset="-122"/>
              </a:rPr>
              <a:t> ≥ f</a:t>
            </a:r>
            <a:r>
              <a:rPr lang="en-US" altLang="zh-CN" sz="2400" b="1" baseline="-25000" dirty="0">
                <a:latin typeface="Times New Roman" panose="02020603050405020304" pitchFamily="18" charset="0"/>
                <a:ea typeface="楷体_GB2312" pitchFamily="49" charset="-122"/>
              </a:rPr>
              <a:t>i</a:t>
            </a:r>
            <a:r>
              <a:rPr lang="zh-CN" altLang="en-US" sz="2400" b="1" dirty="0">
                <a:latin typeface="Times New Roman" panose="02020603050405020304" pitchFamily="18" charset="0"/>
                <a:ea typeface="楷体_GB2312" pitchFamily="49" charset="-122"/>
              </a:rPr>
              <a:t>时，活动</a:t>
            </a:r>
            <a:r>
              <a:rPr lang="en-US" altLang="zh-CN" sz="2400" b="1" dirty="0">
                <a:latin typeface="Times New Roman" panose="02020603050405020304" pitchFamily="18" charset="0"/>
                <a:ea typeface="楷体_GB2312" pitchFamily="49" charset="-122"/>
              </a:rPr>
              <a:t>i</a:t>
            </a:r>
            <a:r>
              <a:rPr lang="zh-CN" altLang="en-US" sz="2400" b="1" dirty="0">
                <a:latin typeface="Times New Roman" panose="02020603050405020304" pitchFamily="18" charset="0"/>
                <a:ea typeface="楷体_GB2312" pitchFamily="49" charset="-122"/>
              </a:rPr>
              <a:t>与活动</a:t>
            </a:r>
            <a:r>
              <a:rPr lang="en-US" altLang="zh-CN" sz="2400" b="1" dirty="0">
                <a:latin typeface="Times New Roman" panose="02020603050405020304" pitchFamily="18" charset="0"/>
                <a:ea typeface="楷体_GB2312" pitchFamily="49" charset="-122"/>
              </a:rPr>
              <a:t>j</a:t>
            </a:r>
            <a:r>
              <a:rPr lang="zh-CN" altLang="en-US" sz="2400" b="1" dirty="0">
                <a:latin typeface="Times New Roman" panose="02020603050405020304" pitchFamily="18" charset="0"/>
                <a:ea typeface="楷体_GB2312" pitchFamily="49" charset="-122"/>
              </a:rPr>
              <a:t>相容。</a:t>
            </a:r>
            <a:endParaRPr lang="zh-CN" altLang="en-US" sz="2400" b="1" dirty="0">
              <a:latin typeface="Times New Roman" panose="02020603050405020304" pitchFamily="18" charset="0"/>
              <a:ea typeface="楷体_GB2312" pitchFamily="49" charset="-122"/>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fld>
            <a:endParaRPr lang="en-US" altLang="zh-CN" sz="1200" dirty="0">
              <a:solidFill>
                <a:schemeClr val="tx1"/>
              </a:solidFill>
              <a:latin typeface="Garamond" pitchFamily="18" charset="0"/>
              <a:ea typeface="宋体" panose="02010600030101010101" pitchFamily="2" charset="-122"/>
            </a:endParaRPr>
          </a:p>
        </p:txBody>
      </p:sp>
      <p:sp>
        <p:nvSpPr>
          <p:cNvPr id="49155" name="Rectangle 2"/>
          <p:cNvSpPr>
            <a:spLocks noGrp="1"/>
          </p:cNvSpPr>
          <p:nvPr>
            <p:ph type="title"/>
          </p:nvPr>
        </p:nvSpPr>
        <p:spPr>
          <a:xfrm>
            <a:off x="395288" y="260350"/>
            <a:ext cx="8229600" cy="1139825"/>
          </a:xfrm>
          <a:ln/>
        </p:spPr>
        <p:txBody>
          <a:bodyPr vert="horz" wrap="square" lIns="91440" tIns="45720" rIns="91440" bIns="45720" anchor="t" anchorCtr="0"/>
          <a:p>
            <a:r>
              <a:rPr lang="zh-CN" altLang="en-US" dirty="0">
                <a:latin typeface="黑体" panose="02010609060101010101" pitchFamily="49" charset="-122"/>
                <a:ea typeface="黑体" panose="02010609060101010101" pitchFamily="49" charset="-122"/>
              </a:rPr>
              <a:t>最优前缀码性质：引理</a:t>
            </a:r>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pic>
        <p:nvPicPr>
          <p:cNvPr id="49156" name="图片 6"/>
          <p:cNvPicPr>
            <a:picLocks noChangeAspect="1"/>
          </p:cNvPicPr>
          <p:nvPr/>
        </p:nvPicPr>
        <p:blipFill>
          <a:blip r:embed="rId1"/>
          <a:stretch>
            <a:fillRect/>
          </a:stretch>
        </p:blipFill>
        <p:spPr>
          <a:xfrm>
            <a:off x="755650" y="1341438"/>
            <a:ext cx="6646863" cy="4679950"/>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fld>
            <a:endParaRPr lang="en-US" altLang="zh-CN" sz="1200" dirty="0">
              <a:solidFill>
                <a:schemeClr val="tx1"/>
              </a:solidFill>
              <a:latin typeface="Garamond" pitchFamily="18" charset="0"/>
              <a:ea typeface="宋体" panose="02010600030101010101" pitchFamily="2" charset="-122"/>
            </a:endParaRPr>
          </a:p>
        </p:txBody>
      </p:sp>
      <p:sp>
        <p:nvSpPr>
          <p:cNvPr id="50179" name="Rectangle 2"/>
          <p:cNvSpPr>
            <a:spLocks noGrp="1"/>
          </p:cNvSpPr>
          <p:nvPr>
            <p:ph type="title"/>
          </p:nvPr>
        </p:nvSpPr>
        <p:spPr>
          <a:ln/>
        </p:spPr>
        <p:txBody>
          <a:bodyPr vert="horz" wrap="square" lIns="91440" tIns="45720" rIns="91440" bIns="45720" anchor="t" anchorCtr="0"/>
          <a:p>
            <a:r>
              <a:rPr lang="zh-CN" altLang="en-US" dirty="0">
                <a:latin typeface="黑体" panose="02010609060101010101" pitchFamily="49" charset="-122"/>
                <a:ea typeface="黑体" panose="02010609060101010101" pitchFamily="49" charset="-122"/>
              </a:rPr>
              <a:t>引理</a:t>
            </a:r>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p:txBody>
      </p:sp>
      <p:pic>
        <p:nvPicPr>
          <p:cNvPr id="50180" name="图片 5"/>
          <p:cNvPicPr>
            <a:picLocks noChangeAspect="1"/>
          </p:cNvPicPr>
          <p:nvPr/>
        </p:nvPicPr>
        <p:blipFill>
          <a:blip r:embed="rId1"/>
          <a:stretch>
            <a:fillRect/>
          </a:stretch>
        </p:blipFill>
        <p:spPr>
          <a:xfrm>
            <a:off x="468313" y="1412875"/>
            <a:ext cx="6551612" cy="4216400"/>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fld>
            <a:endParaRPr lang="en-US" altLang="zh-CN" sz="1200" dirty="0">
              <a:solidFill>
                <a:schemeClr val="tx1"/>
              </a:solidFill>
              <a:latin typeface="Garamond" pitchFamily="18" charset="0"/>
              <a:ea typeface="宋体" panose="02010600030101010101" pitchFamily="2" charset="-122"/>
            </a:endParaRPr>
          </a:p>
        </p:txBody>
      </p:sp>
      <p:sp>
        <p:nvSpPr>
          <p:cNvPr id="51203" name="Rectangle 2"/>
          <p:cNvSpPr>
            <a:spLocks noGrp="1"/>
          </p:cNvSpPr>
          <p:nvPr>
            <p:ph type="title"/>
          </p:nvPr>
        </p:nvSpPr>
        <p:spPr>
          <a:ln/>
        </p:spPr>
        <p:txBody>
          <a:bodyPr vert="horz" wrap="square" lIns="91440" tIns="45720" rIns="91440" bIns="45720" anchor="t" anchorCtr="0"/>
          <a:p>
            <a:r>
              <a:rPr lang="zh-CN" altLang="en-US" dirty="0">
                <a:latin typeface="黑体" panose="02010609060101010101" pitchFamily="49" charset="-122"/>
                <a:ea typeface="黑体" panose="02010609060101010101" pitchFamily="49" charset="-122"/>
              </a:rPr>
              <a:t>算法正确性证明思路</a:t>
            </a:r>
            <a:endParaRPr lang="zh-CN" altLang="en-US" dirty="0">
              <a:latin typeface="黑体" panose="02010609060101010101" pitchFamily="49" charset="-122"/>
              <a:ea typeface="黑体" panose="02010609060101010101" pitchFamily="49" charset="-122"/>
            </a:endParaRPr>
          </a:p>
        </p:txBody>
      </p:sp>
      <p:pic>
        <p:nvPicPr>
          <p:cNvPr id="51204" name="图片 6"/>
          <p:cNvPicPr>
            <a:picLocks noChangeAspect="1"/>
          </p:cNvPicPr>
          <p:nvPr/>
        </p:nvPicPr>
        <p:blipFill>
          <a:blip r:embed="rId1"/>
          <a:stretch>
            <a:fillRect/>
          </a:stretch>
        </p:blipFill>
        <p:spPr>
          <a:xfrm>
            <a:off x="971550" y="1341438"/>
            <a:ext cx="5837238" cy="4032250"/>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1"/>
          <p:cNvSpPr>
            <a:spLocks noGrp="1"/>
          </p:cNvSpPr>
          <p:nvPr>
            <p:ph type="title"/>
          </p:nvPr>
        </p:nvSpPr>
        <p:spPr>
          <a:ln/>
        </p:spPr>
        <p:txBody>
          <a:bodyPr vert="horz" wrap="square" lIns="91440" tIns="45720" rIns="91440" bIns="45720" anchor="t" anchorCtr="0"/>
          <a:p>
            <a:r>
              <a:rPr lang="zh-CN" altLang="en-US" dirty="0"/>
              <a:t>归纳基础</a:t>
            </a:r>
            <a:endParaRPr lang="zh-CN" altLang="en-US" dirty="0"/>
          </a:p>
        </p:txBody>
      </p:sp>
      <p:sp>
        <p:nvSpPr>
          <p:cNvPr id="52227"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fld>
            <a:endParaRPr lang="en-US" altLang="zh-CN" sz="1200" dirty="0">
              <a:solidFill>
                <a:schemeClr val="tx1"/>
              </a:solidFill>
              <a:latin typeface="Garamond" pitchFamily="18" charset="0"/>
              <a:ea typeface="宋体" panose="02010600030101010101" pitchFamily="2" charset="-122"/>
            </a:endParaRPr>
          </a:p>
        </p:txBody>
      </p:sp>
      <p:pic>
        <p:nvPicPr>
          <p:cNvPr id="52228" name="图片 5"/>
          <p:cNvPicPr>
            <a:picLocks noChangeAspect="1"/>
          </p:cNvPicPr>
          <p:nvPr/>
        </p:nvPicPr>
        <p:blipFill>
          <a:blip r:embed="rId1"/>
          <a:stretch>
            <a:fillRect/>
          </a:stretch>
        </p:blipFill>
        <p:spPr>
          <a:xfrm>
            <a:off x="539750" y="1412875"/>
            <a:ext cx="5172075" cy="3505200"/>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1"/>
          <p:cNvSpPr>
            <a:spLocks noGrp="1"/>
          </p:cNvSpPr>
          <p:nvPr>
            <p:ph type="title"/>
          </p:nvPr>
        </p:nvSpPr>
        <p:spPr>
          <a:ln/>
        </p:spPr>
        <p:txBody>
          <a:bodyPr vert="horz" wrap="square" lIns="91440" tIns="45720" rIns="91440" bIns="45720" anchor="t" anchorCtr="0"/>
          <a:p>
            <a:r>
              <a:rPr lang="zh-CN" altLang="en-US" dirty="0"/>
              <a:t>归纳步骤</a:t>
            </a:r>
            <a:endParaRPr lang="zh-CN" altLang="en-US" dirty="0"/>
          </a:p>
        </p:txBody>
      </p:sp>
      <p:sp>
        <p:nvSpPr>
          <p:cNvPr id="53251"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fld>
            <a:endParaRPr lang="en-US" altLang="zh-CN" sz="1200" dirty="0">
              <a:solidFill>
                <a:schemeClr val="tx1"/>
              </a:solidFill>
              <a:latin typeface="Garamond" pitchFamily="18" charset="0"/>
              <a:ea typeface="宋体" panose="02010600030101010101" pitchFamily="2" charset="-122"/>
            </a:endParaRPr>
          </a:p>
        </p:txBody>
      </p:sp>
      <p:pic>
        <p:nvPicPr>
          <p:cNvPr id="53252" name="图片 4"/>
          <p:cNvPicPr>
            <a:picLocks noChangeAspect="1"/>
          </p:cNvPicPr>
          <p:nvPr/>
        </p:nvPicPr>
        <p:blipFill>
          <a:blip r:embed="rId1"/>
          <a:stretch>
            <a:fillRect/>
          </a:stretch>
        </p:blipFill>
        <p:spPr>
          <a:xfrm>
            <a:off x="323850" y="1412875"/>
            <a:ext cx="5181600" cy="4067175"/>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1"/>
          <p:cNvSpPr>
            <a:spLocks noGrp="1"/>
          </p:cNvSpPr>
          <p:nvPr>
            <p:ph type="title"/>
          </p:nvPr>
        </p:nvSpPr>
        <p:spPr>
          <a:ln/>
        </p:spPr>
        <p:txBody>
          <a:bodyPr vert="horz" wrap="square" lIns="91440" tIns="45720" rIns="91440" bIns="45720" anchor="t" anchorCtr="0"/>
          <a:p>
            <a:r>
              <a:rPr lang="zh-CN" altLang="en-US" dirty="0"/>
              <a:t>归纳步骤</a:t>
            </a:r>
            <a:endParaRPr lang="zh-CN" altLang="en-US" dirty="0"/>
          </a:p>
        </p:txBody>
      </p:sp>
      <p:sp>
        <p:nvSpPr>
          <p:cNvPr id="54275"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fld>
            <a:endParaRPr lang="en-US" altLang="zh-CN" sz="1200" dirty="0">
              <a:solidFill>
                <a:schemeClr val="tx1"/>
              </a:solidFill>
              <a:latin typeface="Garamond" pitchFamily="18" charset="0"/>
              <a:ea typeface="宋体" panose="02010600030101010101" pitchFamily="2" charset="-122"/>
            </a:endParaRPr>
          </a:p>
        </p:txBody>
      </p:sp>
      <p:pic>
        <p:nvPicPr>
          <p:cNvPr id="54276" name="图片 4"/>
          <p:cNvPicPr>
            <a:picLocks noChangeAspect="1"/>
          </p:cNvPicPr>
          <p:nvPr/>
        </p:nvPicPr>
        <p:blipFill>
          <a:blip r:embed="rId1"/>
          <a:stretch>
            <a:fillRect/>
          </a:stretch>
        </p:blipFill>
        <p:spPr>
          <a:xfrm>
            <a:off x="395288" y="1557338"/>
            <a:ext cx="5754687" cy="3762375"/>
          </a:xfrm>
          <a:prstGeom prst="rect">
            <a:avLst/>
          </a:prstGeom>
          <a:noFill/>
          <a:ln w="9525">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1"/>
          <p:cNvSpPr>
            <a:spLocks noGrp="1"/>
          </p:cNvSpPr>
          <p:nvPr>
            <p:ph type="title"/>
          </p:nvPr>
        </p:nvSpPr>
        <p:spPr>
          <a:ln/>
        </p:spPr>
        <p:txBody>
          <a:bodyPr vert="horz" wrap="square" lIns="91440" tIns="45720" rIns="91440" bIns="45720" anchor="t" anchorCtr="0"/>
          <a:p>
            <a:r>
              <a:rPr lang="zh-CN" altLang="en-US" dirty="0"/>
              <a:t>归纳步骤</a:t>
            </a:r>
            <a:endParaRPr lang="zh-CN" altLang="en-US" dirty="0"/>
          </a:p>
        </p:txBody>
      </p:sp>
      <p:sp>
        <p:nvSpPr>
          <p:cNvPr id="55299"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fld>
            <a:endParaRPr lang="en-US" altLang="zh-CN" sz="1200" dirty="0">
              <a:solidFill>
                <a:schemeClr val="tx1"/>
              </a:solidFill>
              <a:latin typeface="Garamond" pitchFamily="18" charset="0"/>
              <a:ea typeface="宋体" panose="02010600030101010101" pitchFamily="2" charset="-122"/>
            </a:endParaRPr>
          </a:p>
        </p:txBody>
      </p:sp>
      <p:pic>
        <p:nvPicPr>
          <p:cNvPr id="55300" name="图片 4"/>
          <p:cNvPicPr>
            <a:picLocks noChangeAspect="1"/>
          </p:cNvPicPr>
          <p:nvPr/>
        </p:nvPicPr>
        <p:blipFill>
          <a:blip r:embed="rId1"/>
          <a:stretch>
            <a:fillRect/>
          </a:stretch>
        </p:blipFill>
        <p:spPr>
          <a:xfrm>
            <a:off x="323850" y="1412875"/>
            <a:ext cx="5438775" cy="3467100"/>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56323" name="Rectangle 2"/>
          <p:cNvSpPr>
            <a:spLocks noGrp="1"/>
          </p:cNvSpPr>
          <p:nvPr>
            <p:ph type="title"/>
          </p:nvPr>
        </p:nvSpPr>
        <p:spPr>
          <a:ln/>
        </p:spPr>
        <p:txBody>
          <a:bodyPr vert="horz" wrap="square" lIns="91440" tIns="45720" rIns="91440" bIns="45720" anchor="t" anchorCtr="0"/>
          <a:p>
            <a:r>
              <a:rPr lang="en-US" altLang="zh-CN" dirty="0">
                <a:latin typeface="黑体" panose="02010609060101010101" pitchFamily="49" charset="-122"/>
                <a:ea typeface="黑体" panose="02010609060101010101" pitchFamily="49" charset="-122"/>
              </a:rPr>
              <a:t>4.5 </a:t>
            </a:r>
            <a:r>
              <a:rPr lang="zh-CN" altLang="en-US" dirty="0">
                <a:latin typeface="黑体" panose="02010609060101010101" pitchFamily="49" charset="-122"/>
                <a:ea typeface="黑体" panose="02010609060101010101" pitchFamily="49" charset="-122"/>
              </a:rPr>
              <a:t>单源最短路径</a:t>
            </a:r>
            <a:endParaRPr lang="zh-CN" altLang="en-US" dirty="0">
              <a:latin typeface="黑体" panose="02010609060101010101" pitchFamily="49" charset="-122"/>
              <a:ea typeface="黑体" panose="02010609060101010101" pitchFamily="49" charset="-122"/>
            </a:endParaRPr>
          </a:p>
        </p:txBody>
      </p:sp>
      <p:sp>
        <p:nvSpPr>
          <p:cNvPr id="334851" name="Rectangle 3"/>
          <p:cNvSpPr>
            <a:spLocks noGrp="1" noChangeArrowheads="1"/>
          </p:cNvSpPr>
          <p:nvPr>
            <p:ph idx="1"/>
          </p:nvPr>
        </p:nvSpPr>
        <p:spPr>
          <a:xfrm>
            <a:off x="468313" y="1484313"/>
            <a:ext cx="8229600" cy="4530725"/>
          </a:xfrm>
        </p:spPr>
        <p:txBody>
          <a:bodyPr vert="horz" wrap="square" lIns="91440" tIns="45720" rIns="91440" bIns="45720" numCol="1" anchor="t" anchorCtr="0" compatLnSpc="1"/>
          <a:lstStyle/>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给定</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带权有向图</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G =(V,E)</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，其中每条边的权是非负实数。另外，还给定</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V</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中的一个顶点，称为</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源</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。现在要计算从源到所有其它各顶点的</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最短路长度</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。这里路的长度是指路上各边权之和。这个问题通常称为</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单源最短路径问题。</a:t>
            </a:r>
            <a:endPar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endPar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en-US" altLang="zh-CN" sz="2800" b="1" i="0" u="none" strike="noStrike" kern="0" cap="none" spc="0" normalizeH="0" baseline="0" noProof="0" dirty="0">
                <a:ln>
                  <a:noFill/>
                </a:ln>
                <a:solidFill>
                  <a:schemeClr val="accent2"/>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800" b="1" i="0" u="none" strike="noStrike" kern="0" cap="none" spc="0" normalizeH="0" baseline="0" noProof="0" dirty="0" smtClean="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1 </a:t>
            </a:r>
            <a:r>
              <a:rPr kumimoji="0" lang="zh-CN" altLang="en-US" sz="2800" b="1" i="0" u="none" strike="noStrike" kern="0" cap="none" spc="0" normalizeH="0" baseline="0" noProof="0" dirty="0" smtClean="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算法</a:t>
            </a:r>
            <a:r>
              <a:rPr kumimoji="0" lang="zh-CN" altLang="en-US" sz="28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基本思想</a:t>
            </a:r>
            <a:endParaRPr kumimoji="0" lang="zh-CN" altLang="en-US" sz="28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2400" b="1" i="0" u="none" strike="noStrike" kern="0" cap="none" spc="0" normalizeH="0" baseline="0" noProof="0" dirty="0" err="1"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Dijkstra</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算法是解单源最短路径问题的贪心算法。</a:t>
            </a:r>
            <a:endPar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endPar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endParaRPr kumimoji="0" lang="zh-CN" altLang="en-US" sz="2800" b="1" i="0" u="none" strike="noStrike" kern="0" cap="none" spc="0" normalizeH="0" baseline="0" noProof="0" dirty="0">
              <a:ln>
                <a:noFill/>
              </a:ln>
              <a:solidFill>
                <a:schemeClr val="accent2"/>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57347" name="Rectangle 2"/>
          <p:cNvSpPr>
            <a:spLocks noGrp="1"/>
          </p:cNvSpPr>
          <p:nvPr>
            <p:ph type="title"/>
          </p:nvPr>
        </p:nvSpPr>
        <p:spPr>
          <a:ln/>
        </p:spPr>
        <p:txBody>
          <a:bodyPr vert="horz" wrap="square" lIns="91440" tIns="45720" rIns="91440" bIns="45720" anchor="t" anchorCtr="0"/>
          <a:p>
            <a:r>
              <a:rPr lang="en-US" altLang="zh-CN" dirty="0">
                <a:latin typeface="黑体" panose="02010609060101010101" pitchFamily="49" charset="-122"/>
                <a:ea typeface="黑体" panose="02010609060101010101" pitchFamily="49" charset="-122"/>
              </a:rPr>
              <a:t>4.5 </a:t>
            </a:r>
            <a:r>
              <a:rPr lang="zh-CN" altLang="en-US" dirty="0">
                <a:latin typeface="黑体" panose="02010609060101010101" pitchFamily="49" charset="-122"/>
                <a:ea typeface="黑体" panose="02010609060101010101" pitchFamily="49" charset="-122"/>
              </a:rPr>
              <a:t>单源最短路径</a:t>
            </a:r>
            <a:endParaRPr lang="zh-CN" altLang="en-US" dirty="0">
              <a:latin typeface="黑体" panose="02010609060101010101" pitchFamily="49" charset="-122"/>
              <a:ea typeface="黑体" panose="02010609060101010101" pitchFamily="49" charset="-122"/>
            </a:endParaRPr>
          </a:p>
        </p:txBody>
      </p:sp>
      <p:sp>
        <p:nvSpPr>
          <p:cNvPr id="57348" name="Rectangle 3"/>
          <p:cNvSpPr>
            <a:spLocks noGrp="1"/>
          </p:cNvSpPr>
          <p:nvPr>
            <p:ph idx="1"/>
          </p:nvPr>
        </p:nvSpPr>
        <p:spPr>
          <a:xfrm>
            <a:off x="468313" y="1341438"/>
            <a:ext cx="8229600" cy="4530725"/>
          </a:xfrm>
          <a:ln/>
        </p:spPr>
        <p:txBody>
          <a:bodyPr vert="horz" wrap="square" lIns="91440" tIns="45720" rIns="91440" bIns="45720" anchor="t" anchorCtr="0"/>
          <a:p>
            <a:pPr marL="0" indent="0">
              <a:lnSpc>
                <a:spcPct val="120000"/>
              </a:lnSpc>
            </a:pPr>
            <a:r>
              <a:rPr lang="zh-CN" altLang="en-US" sz="2400" b="1" dirty="0">
                <a:latin typeface="Times New Roman" panose="02020603050405020304" pitchFamily="18" charset="0"/>
                <a:ea typeface="楷体_GB2312" pitchFamily="49" charset="-122"/>
              </a:rPr>
              <a:t>  其</a:t>
            </a:r>
            <a:r>
              <a:rPr lang="zh-CN" altLang="en-US" sz="2400" b="1" dirty="0">
                <a:solidFill>
                  <a:schemeClr val="hlink"/>
                </a:solidFill>
                <a:latin typeface="Times New Roman" panose="02020603050405020304" pitchFamily="18" charset="0"/>
                <a:ea typeface="楷体_GB2312" pitchFamily="49" charset="-122"/>
              </a:rPr>
              <a:t>基本思想</a:t>
            </a:r>
            <a:r>
              <a:rPr lang="zh-CN" altLang="en-US" sz="2400" b="1" dirty="0">
                <a:latin typeface="Times New Roman" panose="02020603050405020304" pitchFamily="18" charset="0"/>
                <a:ea typeface="楷体_GB2312" pitchFamily="49" charset="-122"/>
              </a:rPr>
              <a:t>是，设置顶点集合</a:t>
            </a:r>
            <a:r>
              <a:rPr lang="en-US" altLang="zh-CN" sz="2400" b="1" dirty="0">
                <a:latin typeface="Times New Roman" panose="02020603050405020304" pitchFamily="18" charset="0"/>
                <a:ea typeface="楷体_GB2312" pitchFamily="49" charset="-122"/>
              </a:rPr>
              <a:t>S</a:t>
            </a:r>
            <a:r>
              <a:rPr lang="zh-CN" altLang="en-US" sz="2400" b="1" dirty="0">
                <a:latin typeface="Times New Roman" panose="02020603050405020304" pitchFamily="18" charset="0"/>
                <a:ea typeface="楷体_GB2312" pitchFamily="49" charset="-122"/>
              </a:rPr>
              <a:t>并不断地作</a:t>
            </a:r>
            <a:r>
              <a:rPr lang="zh-CN" altLang="en-US" sz="2400" b="1" dirty="0">
                <a:solidFill>
                  <a:schemeClr val="hlink"/>
                </a:solidFill>
                <a:latin typeface="Times New Roman" panose="02020603050405020304" pitchFamily="18" charset="0"/>
                <a:ea typeface="楷体_GB2312" pitchFamily="49" charset="-122"/>
              </a:rPr>
              <a:t>贪心选择</a:t>
            </a:r>
            <a:r>
              <a:rPr lang="zh-CN" altLang="en-US" sz="2400" b="1" dirty="0">
                <a:latin typeface="Times New Roman" panose="02020603050405020304" pitchFamily="18" charset="0"/>
                <a:ea typeface="楷体_GB2312" pitchFamily="49" charset="-122"/>
              </a:rPr>
              <a:t>来扩充这个集合。一个顶点属于集合</a:t>
            </a:r>
            <a:r>
              <a:rPr lang="en-US" altLang="zh-CN" sz="2400" b="1" dirty="0">
                <a:latin typeface="Times New Roman" panose="02020603050405020304" pitchFamily="18" charset="0"/>
                <a:ea typeface="楷体_GB2312" pitchFamily="49" charset="-122"/>
              </a:rPr>
              <a:t>S</a:t>
            </a:r>
            <a:r>
              <a:rPr lang="zh-CN" altLang="en-US" sz="2400" b="1" dirty="0">
                <a:latin typeface="Times New Roman" panose="02020603050405020304" pitchFamily="18" charset="0"/>
                <a:ea typeface="楷体_GB2312" pitchFamily="49" charset="-122"/>
              </a:rPr>
              <a:t>当且仅当从源到该顶点的最短路径长度已知。</a:t>
            </a:r>
            <a:endParaRPr lang="zh-CN" altLang="en-US" sz="2400" b="1" dirty="0">
              <a:latin typeface="Times New Roman" panose="02020603050405020304" pitchFamily="18" charset="0"/>
              <a:ea typeface="楷体_GB2312" pitchFamily="49" charset="-122"/>
            </a:endParaRPr>
          </a:p>
          <a:p>
            <a:pPr marL="0" indent="0">
              <a:lnSpc>
                <a:spcPct val="120000"/>
              </a:lnSpc>
            </a:pPr>
            <a:r>
              <a:rPr lang="zh-CN" altLang="en-US" sz="2400" b="1" dirty="0">
                <a:latin typeface="Times New Roman" panose="02020603050405020304" pitchFamily="18" charset="0"/>
                <a:ea typeface="楷体_GB2312" pitchFamily="49" charset="-122"/>
              </a:rPr>
              <a:t>   初始时，</a:t>
            </a:r>
            <a:r>
              <a:rPr lang="en-US" altLang="zh-CN" sz="2400" b="1" dirty="0">
                <a:latin typeface="Times New Roman" panose="02020603050405020304" pitchFamily="18" charset="0"/>
                <a:ea typeface="楷体_GB2312" pitchFamily="49" charset="-122"/>
              </a:rPr>
              <a:t>S</a:t>
            </a:r>
            <a:r>
              <a:rPr lang="zh-CN" altLang="en-US" sz="2400" b="1" dirty="0">
                <a:latin typeface="Times New Roman" panose="02020603050405020304" pitchFamily="18" charset="0"/>
                <a:ea typeface="楷体_GB2312" pitchFamily="49" charset="-122"/>
              </a:rPr>
              <a:t>中仅含有源。设</a:t>
            </a:r>
            <a:r>
              <a:rPr lang="en-US" altLang="zh-CN" sz="2400" b="1" dirty="0">
                <a:latin typeface="Times New Roman" panose="02020603050405020304" pitchFamily="18" charset="0"/>
                <a:ea typeface="楷体_GB2312" pitchFamily="49" charset="-122"/>
              </a:rPr>
              <a:t>u</a:t>
            </a:r>
            <a:r>
              <a:rPr lang="zh-CN" altLang="en-US" sz="2400" b="1" dirty="0">
                <a:latin typeface="Times New Roman" panose="02020603050405020304" pitchFamily="18" charset="0"/>
                <a:ea typeface="楷体_GB2312" pitchFamily="49" charset="-122"/>
              </a:rPr>
              <a:t>是</a:t>
            </a:r>
            <a:r>
              <a:rPr lang="en-US" altLang="zh-CN" sz="2400" b="1" dirty="0">
                <a:latin typeface="Times New Roman" panose="02020603050405020304" pitchFamily="18" charset="0"/>
                <a:ea typeface="楷体_GB2312" pitchFamily="49" charset="-122"/>
              </a:rPr>
              <a:t>G</a:t>
            </a:r>
            <a:r>
              <a:rPr lang="zh-CN" altLang="en-US" sz="2400" b="1" dirty="0">
                <a:latin typeface="Times New Roman" panose="02020603050405020304" pitchFamily="18" charset="0"/>
                <a:ea typeface="楷体_GB2312" pitchFamily="49" charset="-122"/>
              </a:rPr>
              <a:t>的某一个顶点，把从源到</a:t>
            </a:r>
            <a:r>
              <a:rPr lang="en-US" altLang="zh-CN" sz="2400" b="1" dirty="0">
                <a:latin typeface="Times New Roman" panose="02020603050405020304" pitchFamily="18" charset="0"/>
                <a:ea typeface="楷体_GB2312" pitchFamily="49" charset="-122"/>
              </a:rPr>
              <a:t>u</a:t>
            </a:r>
            <a:r>
              <a:rPr lang="zh-CN" altLang="en-US" sz="2400" b="1" dirty="0">
                <a:latin typeface="Times New Roman" panose="02020603050405020304" pitchFamily="18" charset="0"/>
                <a:ea typeface="楷体_GB2312" pitchFamily="49" charset="-122"/>
              </a:rPr>
              <a:t>且中间只经过</a:t>
            </a:r>
            <a:r>
              <a:rPr lang="en-US" altLang="zh-CN" sz="2400" b="1" dirty="0">
                <a:latin typeface="Times New Roman" panose="02020603050405020304" pitchFamily="18" charset="0"/>
                <a:ea typeface="楷体_GB2312" pitchFamily="49" charset="-122"/>
              </a:rPr>
              <a:t>S</a:t>
            </a:r>
            <a:r>
              <a:rPr lang="zh-CN" altLang="en-US" sz="2400" b="1" dirty="0">
                <a:latin typeface="Times New Roman" panose="02020603050405020304" pitchFamily="18" charset="0"/>
                <a:ea typeface="楷体_GB2312" pitchFamily="49" charset="-122"/>
              </a:rPr>
              <a:t>中顶点的路称为从源到</a:t>
            </a:r>
            <a:r>
              <a:rPr lang="en-US" altLang="zh-CN" sz="2400" b="1" dirty="0">
                <a:latin typeface="Times New Roman" panose="02020603050405020304" pitchFamily="18" charset="0"/>
                <a:ea typeface="楷体_GB2312" pitchFamily="49" charset="-122"/>
              </a:rPr>
              <a:t>u</a:t>
            </a:r>
            <a:r>
              <a:rPr lang="zh-CN" altLang="en-US" sz="2400" b="1" dirty="0">
                <a:latin typeface="Times New Roman" panose="02020603050405020304" pitchFamily="18" charset="0"/>
                <a:ea typeface="楷体_GB2312" pitchFamily="49" charset="-122"/>
              </a:rPr>
              <a:t>的特殊路径，并用数组</a:t>
            </a:r>
            <a:r>
              <a:rPr lang="en-US" altLang="zh-CN" sz="2400" b="1" dirty="0">
                <a:latin typeface="Times New Roman" panose="02020603050405020304" pitchFamily="18" charset="0"/>
                <a:ea typeface="楷体_GB2312" pitchFamily="49" charset="-122"/>
              </a:rPr>
              <a:t>dist</a:t>
            </a:r>
            <a:r>
              <a:rPr lang="zh-CN" altLang="en-US" sz="2400" b="1" dirty="0">
                <a:latin typeface="Times New Roman" panose="02020603050405020304" pitchFamily="18" charset="0"/>
                <a:ea typeface="楷体_GB2312" pitchFamily="49" charset="-122"/>
              </a:rPr>
              <a:t>记录当前每个顶点所对应的最短特殊路径长度。</a:t>
            </a:r>
            <a:endParaRPr lang="en-US" altLang="zh-CN" sz="2400" b="1" dirty="0">
              <a:latin typeface="Times New Roman" panose="02020603050405020304" pitchFamily="18" charset="0"/>
              <a:ea typeface="楷体_GB2312" pitchFamily="49" charset="-122"/>
            </a:endParaRPr>
          </a:p>
          <a:p>
            <a:pPr marL="0" indent="0">
              <a:lnSpc>
                <a:spcPct val="120000"/>
              </a:lnSpc>
            </a:pPr>
            <a:r>
              <a:rPr lang="en-US" altLang="zh-CN" sz="2400" b="1" dirty="0">
                <a:latin typeface="Times New Roman" panose="02020603050405020304" pitchFamily="18" charset="0"/>
                <a:ea typeface="楷体_GB2312" pitchFamily="49" charset="-122"/>
              </a:rPr>
              <a:t>Dijkstra</a:t>
            </a:r>
            <a:r>
              <a:rPr lang="zh-CN" altLang="en-US" sz="2400" b="1" dirty="0">
                <a:latin typeface="Times New Roman" panose="02020603050405020304" pitchFamily="18" charset="0"/>
                <a:ea typeface="楷体_GB2312" pitchFamily="49" charset="-122"/>
              </a:rPr>
              <a:t>算法每次从</a:t>
            </a:r>
            <a:r>
              <a:rPr lang="en-US" altLang="zh-CN" sz="2400" b="1" dirty="0">
                <a:latin typeface="Times New Roman" panose="02020603050405020304" pitchFamily="18" charset="0"/>
                <a:ea typeface="楷体_GB2312" pitchFamily="49" charset="-122"/>
              </a:rPr>
              <a:t>V-S</a:t>
            </a:r>
            <a:r>
              <a:rPr lang="zh-CN" altLang="en-US" sz="2400" b="1" dirty="0">
                <a:latin typeface="Times New Roman" panose="02020603050405020304" pitchFamily="18" charset="0"/>
                <a:ea typeface="楷体_GB2312" pitchFamily="49" charset="-122"/>
              </a:rPr>
              <a:t>中取出具有最短特殊路长度的顶点</a:t>
            </a:r>
            <a:r>
              <a:rPr lang="en-US" altLang="zh-CN" sz="2400" b="1" dirty="0">
                <a:latin typeface="Times New Roman" panose="02020603050405020304" pitchFamily="18" charset="0"/>
                <a:ea typeface="楷体_GB2312" pitchFamily="49" charset="-122"/>
              </a:rPr>
              <a:t>u</a:t>
            </a:r>
            <a:r>
              <a:rPr lang="zh-CN" altLang="en-US" sz="2400" b="1" dirty="0">
                <a:latin typeface="Times New Roman" panose="02020603050405020304" pitchFamily="18" charset="0"/>
                <a:ea typeface="楷体_GB2312" pitchFamily="49" charset="-122"/>
              </a:rPr>
              <a:t>，将</a:t>
            </a:r>
            <a:r>
              <a:rPr lang="en-US" altLang="zh-CN" sz="2400" b="1" dirty="0">
                <a:latin typeface="Times New Roman" panose="02020603050405020304" pitchFamily="18" charset="0"/>
                <a:ea typeface="楷体_GB2312" pitchFamily="49" charset="-122"/>
              </a:rPr>
              <a:t>u</a:t>
            </a:r>
            <a:r>
              <a:rPr lang="zh-CN" altLang="en-US" sz="2400" b="1" dirty="0">
                <a:latin typeface="Times New Roman" panose="02020603050405020304" pitchFamily="18" charset="0"/>
                <a:ea typeface="楷体_GB2312" pitchFamily="49" charset="-122"/>
              </a:rPr>
              <a:t>添加到</a:t>
            </a:r>
            <a:r>
              <a:rPr lang="en-US" altLang="zh-CN" sz="2400" b="1" dirty="0">
                <a:latin typeface="Times New Roman" panose="02020603050405020304" pitchFamily="18" charset="0"/>
                <a:ea typeface="楷体_GB2312" pitchFamily="49" charset="-122"/>
              </a:rPr>
              <a:t>S</a:t>
            </a:r>
            <a:r>
              <a:rPr lang="zh-CN" altLang="en-US" sz="2400" b="1" dirty="0">
                <a:latin typeface="Times New Roman" panose="02020603050405020304" pitchFamily="18" charset="0"/>
                <a:ea typeface="楷体_GB2312" pitchFamily="49" charset="-122"/>
              </a:rPr>
              <a:t>中，同时对数组</a:t>
            </a:r>
            <a:r>
              <a:rPr lang="en-US" altLang="zh-CN" sz="2400" b="1" dirty="0">
                <a:latin typeface="Times New Roman" panose="02020603050405020304" pitchFamily="18" charset="0"/>
                <a:ea typeface="楷体_GB2312" pitchFamily="49" charset="-122"/>
              </a:rPr>
              <a:t>dist</a:t>
            </a:r>
            <a:r>
              <a:rPr lang="zh-CN" altLang="en-US" sz="2400" b="1" dirty="0">
                <a:latin typeface="Times New Roman" panose="02020603050405020304" pitchFamily="18" charset="0"/>
                <a:ea typeface="楷体_GB2312" pitchFamily="49" charset="-122"/>
              </a:rPr>
              <a:t>作必要的修改。一旦</a:t>
            </a:r>
            <a:r>
              <a:rPr lang="en-US" altLang="zh-CN" sz="2400" b="1" dirty="0">
                <a:latin typeface="Times New Roman" panose="02020603050405020304" pitchFamily="18" charset="0"/>
                <a:ea typeface="楷体_GB2312" pitchFamily="49" charset="-122"/>
              </a:rPr>
              <a:t>S</a:t>
            </a:r>
            <a:r>
              <a:rPr lang="zh-CN" altLang="en-US" sz="2400" b="1" dirty="0">
                <a:latin typeface="Times New Roman" panose="02020603050405020304" pitchFamily="18" charset="0"/>
                <a:ea typeface="楷体_GB2312" pitchFamily="49" charset="-122"/>
              </a:rPr>
              <a:t>包含了所有</a:t>
            </a:r>
            <a:r>
              <a:rPr lang="en-US" altLang="zh-CN" sz="2400" b="1" dirty="0">
                <a:latin typeface="Times New Roman" panose="02020603050405020304" pitchFamily="18" charset="0"/>
                <a:ea typeface="楷体_GB2312" pitchFamily="49" charset="-122"/>
              </a:rPr>
              <a:t>V</a:t>
            </a:r>
            <a:r>
              <a:rPr lang="zh-CN" altLang="en-US" sz="2400" b="1" dirty="0">
                <a:latin typeface="Times New Roman" panose="02020603050405020304" pitchFamily="18" charset="0"/>
                <a:ea typeface="楷体_GB2312" pitchFamily="49" charset="-122"/>
              </a:rPr>
              <a:t>中顶点，</a:t>
            </a:r>
            <a:r>
              <a:rPr lang="en-US" altLang="zh-CN" sz="2400" b="1" dirty="0">
                <a:latin typeface="Times New Roman" panose="02020603050405020304" pitchFamily="18" charset="0"/>
                <a:ea typeface="楷体_GB2312" pitchFamily="49" charset="-122"/>
              </a:rPr>
              <a:t>dist</a:t>
            </a:r>
            <a:r>
              <a:rPr lang="zh-CN" altLang="en-US" sz="2400" b="1" dirty="0">
                <a:latin typeface="Times New Roman" panose="02020603050405020304" pitchFamily="18" charset="0"/>
                <a:ea typeface="楷体_GB2312" pitchFamily="49" charset="-122"/>
              </a:rPr>
              <a:t>就记录了从源到所有其它顶点之间的最短路径长度。</a:t>
            </a:r>
            <a:endParaRPr lang="zh-CN" altLang="en-US" sz="2400" b="1" dirty="0">
              <a:latin typeface="Times New Roman" panose="02020603050405020304" pitchFamily="18" charset="0"/>
              <a:ea typeface="楷体_GB2312" pitchFamily="49" charset="-122"/>
            </a:endParaRP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灯片编号占位符 6"/>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58371" name="Rectangle 2"/>
          <p:cNvSpPr>
            <a:spLocks noGrp="1"/>
          </p:cNvSpPr>
          <p:nvPr>
            <p:ph type="title"/>
          </p:nvPr>
        </p:nvSpPr>
        <p:spPr>
          <a:ln/>
        </p:spPr>
        <p:txBody>
          <a:bodyPr vert="horz" wrap="square" lIns="91440" tIns="45720" rIns="91440" bIns="45720" anchor="t" anchorCtr="0"/>
          <a:p>
            <a:r>
              <a:rPr lang="en-US" altLang="zh-CN" dirty="0">
                <a:latin typeface="黑体" panose="02010609060101010101" pitchFamily="49" charset="-122"/>
                <a:ea typeface="黑体" panose="02010609060101010101" pitchFamily="49" charset="-122"/>
              </a:rPr>
              <a:t>4.5 </a:t>
            </a:r>
            <a:r>
              <a:rPr lang="zh-CN" altLang="en-US" dirty="0">
                <a:latin typeface="黑体" panose="02010609060101010101" pitchFamily="49" charset="-122"/>
                <a:ea typeface="黑体" panose="02010609060101010101" pitchFamily="49" charset="-122"/>
              </a:rPr>
              <a:t>单源最短路径</a:t>
            </a:r>
            <a:endParaRPr lang="zh-CN" altLang="en-US" dirty="0">
              <a:latin typeface="黑体" panose="02010609060101010101" pitchFamily="49" charset="-122"/>
              <a:ea typeface="黑体" panose="02010609060101010101" pitchFamily="49" charset="-122"/>
            </a:endParaRPr>
          </a:p>
        </p:txBody>
      </p:sp>
      <p:sp>
        <p:nvSpPr>
          <p:cNvPr id="58372" name="Rectangle 3"/>
          <p:cNvSpPr>
            <a:spLocks noGrp="1"/>
          </p:cNvSpPr>
          <p:nvPr>
            <p:ph type="body" sz="half" idx="1"/>
          </p:nvPr>
        </p:nvSpPr>
        <p:spPr>
          <a:xfrm>
            <a:off x="323850" y="1196975"/>
            <a:ext cx="8135938" cy="863600"/>
          </a:xfrm>
          <a:ln/>
        </p:spPr>
        <p:txBody>
          <a:bodyPr vert="horz" wrap="square" lIns="91440" tIns="45720" rIns="91440" bIns="45720" anchor="t" anchorCtr="0"/>
          <a:p>
            <a:pPr>
              <a:buClr>
                <a:schemeClr val="accent1"/>
              </a:buClr>
              <a:buSzPct val="65000"/>
              <a:buFont typeface="Wingdings" panose="05000000000000000000" pitchFamily="2" charset="2"/>
              <a:buNone/>
            </a:pPr>
            <a:r>
              <a:rPr lang="zh-CN" altLang="en-US" sz="2000" b="1" dirty="0">
                <a:latin typeface="Times New Roman" panose="02020603050405020304" pitchFamily="18" charset="0"/>
                <a:ea typeface="楷体_GB2312" pitchFamily="49" charset="-122"/>
              </a:rPr>
              <a:t>	</a:t>
            </a:r>
            <a:r>
              <a:rPr lang="zh-CN" altLang="en-US" sz="2400" b="1" dirty="0">
                <a:solidFill>
                  <a:schemeClr val="hlink"/>
                </a:solidFill>
                <a:latin typeface="Times New Roman" panose="02020603050405020304" pitchFamily="18" charset="0"/>
                <a:ea typeface="楷体_GB2312" pitchFamily="49" charset="-122"/>
              </a:rPr>
              <a:t>例如</a:t>
            </a:r>
            <a:r>
              <a:rPr lang="zh-CN" altLang="en-US" sz="2400" b="1" dirty="0">
                <a:latin typeface="Times New Roman" panose="02020603050405020304" pitchFamily="18" charset="0"/>
                <a:ea typeface="楷体_GB2312" pitchFamily="49" charset="-122"/>
              </a:rPr>
              <a:t>，对下图中的有向图，应用</a:t>
            </a:r>
            <a:r>
              <a:rPr lang="en-US" altLang="zh-CN" sz="2400" b="1" dirty="0">
                <a:latin typeface="Times New Roman" panose="02020603050405020304" pitchFamily="18" charset="0"/>
                <a:ea typeface="楷体_GB2312" pitchFamily="49" charset="-122"/>
              </a:rPr>
              <a:t>Dijkstra</a:t>
            </a:r>
            <a:r>
              <a:rPr lang="zh-CN" altLang="en-US" sz="2400" b="1" dirty="0">
                <a:latin typeface="Times New Roman" panose="02020603050405020304" pitchFamily="18" charset="0"/>
                <a:ea typeface="楷体_GB2312" pitchFamily="49" charset="-122"/>
              </a:rPr>
              <a:t>算法计算从源顶点</a:t>
            </a:r>
            <a:r>
              <a:rPr lang="en-US" altLang="zh-CN" sz="2400" b="1" dirty="0">
                <a:latin typeface="Times New Roman" panose="02020603050405020304" pitchFamily="18" charset="0"/>
                <a:ea typeface="楷体_GB2312" pitchFamily="49" charset="-122"/>
              </a:rPr>
              <a:t>1</a:t>
            </a:r>
            <a:r>
              <a:rPr lang="zh-CN" altLang="en-US" sz="2400" b="1" dirty="0">
                <a:latin typeface="Times New Roman" panose="02020603050405020304" pitchFamily="18" charset="0"/>
                <a:ea typeface="楷体_GB2312" pitchFamily="49" charset="-122"/>
              </a:rPr>
              <a:t>到其它顶点间最短路径的过程列在下表中。</a:t>
            </a:r>
            <a:endParaRPr lang="zh-CN" altLang="en-US" sz="2400" b="1" dirty="0">
              <a:latin typeface="Times New Roman" panose="02020603050405020304" pitchFamily="18" charset="0"/>
              <a:ea typeface="楷体_GB2312" pitchFamily="49" charset="-122"/>
            </a:endParaRPr>
          </a:p>
          <a:p>
            <a:pPr>
              <a:buClr>
                <a:schemeClr val="accent1"/>
              </a:buClr>
              <a:buSzPct val="65000"/>
              <a:buFont typeface="Wingdings" panose="05000000000000000000" pitchFamily="2" charset="2"/>
            </a:pPr>
            <a:endParaRPr lang="zh-CN" altLang="en-US" sz="2000" b="1" dirty="0">
              <a:latin typeface="Times New Roman" panose="02020603050405020304" pitchFamily="18" charset="0"/>
              <a:ea typeface="楷体_GB2312" pitchFamily="49" charset="-122"/>
            </a:endParaRPr>
          </a:p>
        </p:txBody>
      </p:sp>
      <p:pic>
        <p:nvPicPr>
          <p:cNvPr id="58373" name="Picture 4" descr="t44"/>
          <p:cNvPicPr>
            <a:picLocks noChangeAspect="1"/>
          </p:cNvPicPr>
          <p:nvPr>
            <p:ph sz="half" idx="2"/>
          </p:nvPr>
        </p:nvPicPr>
        <p:blipFill>
          <a:blip r:embed="rId1"/>
          <a:srcRect/>
          <a:stretch>
            <a:fillRect/>
          </a:stretch>
        </p:blipFill>
        <p:spPr>
          <a:xfrm>
            <a:off x="0" y="2060575"/>
            <a:ext cx="2800350" cy="2881313"/>
          </a:xfrm>
          <a:ln/>
        </p:spPr>
      </p:pic>
      <p:pic>
        <p:nvPicPr>
          <p:cNvPr id="58374" name="Picture 2"/>
          <p:cNvPicPr>
            <a:picLocks noChangeAspect="1"/>
          </p:cNvPicPr>
          <p:nvPr/>
        </p:nvPicPr>
        <p:blipFill>
          <a:blip r:embed="rId2"/>
          <a:stretch>
            <a:fillRect/>
          </a:stretch>
        </p:blipFill>
        <p:spPr>
          <a:xfrm>
            <a:off x="2787650" y="3644900"/>
            <a:ext cx="6343650" cy="2525713"/>
          </a:xfrm>
          <a:prstGeom prst="rect">
            <a:avLst/>
          </a:prstGeom>
          <a:noFill/>
          <a:ln w="9525">
            <a:noFill/>
          </a:ln>
        </p:spPr>
      </p:pic>
      <p:sp>
        <p:nvSpPr>
          <p:cNvPr id="58375" name="Text Box 286"/>
          <p:cNvSpPr txBox="1"/>
          <p:nvPr/>
        </p:nvSpPr>
        <p:spPr>
          <a:xfrm>
            <a:off x="3348038" y="2924175"/>
            <a:ext cx="4032250" cy="457200"/>
          </a:xfrm>
          <a:prstGeom prst="rect">
            <a:avLst/>
          </a:prstGeom>
          <a:noFill/>
          <a:ln w="635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pPr>
            <a:r>
              <a:rPr lang="en-US" altLang="zh-CN" sz="2400" b="1" dirty="0">
                <a:solidFill>
                  <a:srgbClr val="000000"/>
                </a:solidFill>
                <a:latin typeface="Times New Roman" panose="02020603050405020304" pitchFamily="18" charset="0"/>
                <a:ea typeface="楷体_GB2312" pitchFamily="49" charset="-122"/>
              </a:rPr>
              <a:t>Dijkstra</a:t>
            </a:r>
            <a:r>
              <a:rPr lang="zh-CN" altLang="en-US" sz="2400" b="1" dirty="0">
                <a:solidFill>
                  <a:srgbClr val="000000"/>
                </a:solidFill>
                <a:latin typeface="Times New Roman" panose="02020603050405020304" pitchFamily="18" charset="0"/>
                <a:ea typeface="楷体_GB2312" pitchFamily="49" charset="-122"/>
              </a:rPr>
              <a:t>算法的迭代过程：</a:t>
            </a:r>
            <a:r>
              <a:rPr lang="zh-CN" altLang="en-US" sz="2400" b="1" dirty="0">
                <a:solidFill>
                  <a:schemeClr val="accent2"/>
                </a:solidFill>
                <a:latin typeface="Times New Roman" panose="02020603050405020304" pitchFamily="18" charset="0"/>
                <a:ea typeface="楷体_GB2312" pitchFamily="49" charset="-122"/>
              </a:rPr>
              <a:t> </a:t>
            </a:r>
            <a:endParaRPr lang="zh-CN" altLang="en-US" sz="2400" b="1" dirty="0">
              <a:solidFill>
                <a:schemeClr val="accent2"/>
              </a:solidFill>
              <a:latin typeface="Times New Roman" panose="02020603050405020304" pitchFamily="18" charset="0"/>
              <a:ea typeface="楷体_GB2312" pitchFamily="49" charset="-122"/>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12291" name="Rectangle 2"/>
          <p:cNvSpPr>
            <a:spLocks noGrp="1"/>
          </p:cNvSpPr>
          <p:nvPr>
            <p:ph type="title"/>
          </p:nvPr>
        </p:nvSpPr>
        <p:spPr>
          <a:xfrm>
            <a:off x="395288" y="260350"/>
            <a:ext cx="7772400" cy="1143000"/>
          </a:xfrm>
          <a:ln/>
        </p:spPr>
        <p:txBody>
          <a:bodyPr vert="horz" wrap="square" lIns="91440" tIns="45720" rIns="91440" bIns="45720" anchor="t" anchorCtr="0"/>
          <a:p>
            <a:r>
              <a:rPr lang="en-US" altLang="zh-CN" dirty="0">
                <a:latin typeface="黑体" panose="02010609060101010101" pitchFamily="49" charset="-122"/>
                <a:ea typeface="黑体" panose="02010609060101010101" pitchFamily="49" charset="-122"/>
              </a:rPr>
              <a:t>4.1 </a:t>
            </a:r>
            <a:r>
              <a:rPr lang="zh-CN" altLang="en-US" dirty="0">
                <a:latin typeface="黑体" panose="02010609060101010101" pitchFamily="49" charset="-122"/>
                <a:ea typeface="黑体" panose="02010609060101010101" pitchFamily="49" charset="-122"/>
              </a:rPr>
              <a:t>活动安排问题</a:t>
            </a:r>
            <a:endParaRPr lang="zh-CN" altLang="en-US" dirty="0">
              <a:latin typeface="黑体" panose="02010609060101010101" pitchFamily="49" charset="-122"/>
              <a:ea typeface="黑体" panose="02010609060101010101" pitchFamily="49" charset="-122"/>
            </a:endParaRPr>
          </a:p>
        </p:txBody>
      </p:sp>
      <p:sp>
        <p:nvSpPr>
          <p:cNvPr id="283651" name="Rectangle 3"/>
          <p:cNvSpPr>
            <a:spLocks noGrp="1" noChangeArrowheads="1"/>
          </p:cNvSpPr>
          <p:nvPr>
            <p:ph idx="1"/>
          </p:nvPr>
        </p:nvSpPr>
        <p:spPr>
          <a:xfrm>
            <a:off x="611188" y="1557338"/>
            <a:ext cx="8281988" cy="3600450"/>
          </a:xfrm>
        </p:spPr>
        <p:txBody>
          <a:bodyPr vert="horz" wrap="square" lIns="91440" tIns="45720" rIns="91440" bIns="45720" numCol="1" anchor="t" anchorCtr="0" compatLnSpc="1"/>
          <a:lstStyle/>
          <a:p>
            <a:pPr marL="342900" marR="0" lvl="0" indent="-342900" algn="l" defTabSz="914400" rtl="0" eaLnBrk="0" fontAlgn="base" latinLnBrk="0" hangingPunct="0">
              <a:lnSpc>
                <a:spcPct val="130000"/>
              </a:lnSpc>
              <a:spcBef>
                <a:spcPct val="20000"/>
              </a:spcBef>
              <a:spcAft>
                <a:spcPct val="0"/>
              </a:spcAft>
              <a:buClr>
                <a:schemeClr val="accent1"/>
              </a:buClr>
              <a:buSzPct val="65000"/>
              <a:buFont typeface="Wingdings" panose="05000000000000000000" pitchFamily="2" charset="2"/>
              <a:buChar char="u"/>
              <a:defRPr/>
            </a:pPr>
            <a:r>
              <a:rPr kumimoji="0" lang="zh-CN" altLang="en-US" sz="2400" b="1" i="0" u="none" strike="noStrike" kern="0" cap="none" spc="0" normalizeH="0" baseline="0" noProof="0" dirty="0" smtClean="0">
                <a:ln>
                  <a:noFill/>
                </a:ln>
                <a:solidFill>
                  <a:schemeClr val="accent6"/>
                </a:solidFill>
                <a:effectLst/>
                <a:uLnTx/>
                <a:uFillTx/>
                <a:latin typeface="+mn-lt"/>
                <a:ea typeface="楷体_GB2312" pitchFamily="49" charset="-122"/>
                <a:cs typeface="+mn-cs"/>
              </a:rPr>
              <a:t>活动</a:t>
            </a:r>
            <a:r>
              <a:rPr kumimoji="0" lang="zh-CN" altLang="en-US" sz="2400" b="1" i="0" u="none" strike="noStrike" kern="0" cap="none" spc="0" normalizeH="0" baseline="0" noProof="0" dirty="0">
                <a:ln>
                  <a:noFill/>
                </a:ln>
                <a:solidFill>
                  <a:schemeClr val="accent6"/>
                </a:solidFill>
                <a:effectLst/>
                <a:uLnTx/>
                <a:uFillTx/>
                <a:latin typeface="+mn-lt"/>
                <a:ea typeface="楷体_GB2312" pitchFamily="49" charset="-122"/>
                <a:cs typeface="+mn-cs"/>
              </a:rPr>
              <a:t>安排</a:t>
            </a:r>
            <a:r>
              <a:rPr kumimoji="0" lang="zh-CN" altLang="en-US" sz="2400" b="1" i="0" u="none" strike="noStrike" kern="0" cap="none" spc="0" normalizeH="0" baseline="0" noProof="0" dirty="0" smtClean="0">
                <a:ln>
                  <a:noFill/>
                </a:ln>
                <a:solidFill>
                  <a:schemeClr val="accent6"/>
                </a:solidFill>
                <a:effectLst/>
                <a:uLnTx/>
                <a:uFillTx/>
                <a:latin typeface="+mn-lt"/>
                <a:ea typeface="楷体_GB2312" pitchFamily="49" charset="-122"/>
                <a:cs typeface="+mn-cs"/>
              </a:rPr>
              <a:t>问题</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要求</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高效地安排一系列争用某一公共资源的活动。贪心算法提供了一个简单、漂亮的方法使得尽可能多的活动能兼容地使用公共资源</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342900" marR="0" lvl="0" indent="-342900" algn="l" defTabSz="914400" rtl="0" eaLnBrk="0" fontAlgn="base" latinLnBrk="0" hangingPunct="0">
              <a:lnSpc>
                <a:spcPct val="130000"/>
              </a:lnSpc>
              <a:spcBef>
                <a:spcPct val="20000"/>
              </a:spcBef>
              <a:spcAft>
                <a:spcPct val="0"/>
              </a:spcAft>
              <a:buClr>
                <a:schemeClr val="accent1"/>
              </a:buClr>
              <a:buSzPct val="65000"/>
              <a:buFont typeface="Wingdings" panose="05000000000000000000" pitchFamily="2" charset="2"/>
              <a:buChar char="u"/>
              <a:defRPr/>
            </a:pPr>
            <a:r>
              <a:rPr kumimoji="0" lang="zh-CN" altLang="en-US" sz="2400" b="1" i="0" u="none" strike="noStrike" kern="0" cap="none" spc="0" normalizeH="0" baseline="0" noProof="0" dirty="0">
                <a:ln>
                  <a:noFill/>
                </a:ln>
                <a:solidFill>
                  <a:schemeClr val="tx1"/>
                </a:solidFill>
                <a:effectLst/>
                <a:uLnTx/>
                <a:uFillTx/>
                <a:latin typeface="+mn-lt"/>
                <a:ea typeface="楷体_GB2312" pitchFamily="49" charset="-122"/>
                <a:cs typeface="+mn-cs"/>
              </a:rPr>
              <a:t>活动安排问题</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就是</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要在所给的活动集合中选出最大的相容活动子集合，是可以用贪心算法有效求解的很好例子</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59395" name="Rectangle 2"/>
          <p:cNvSpPr>
            <a:spLocks noGrp="1"/>
          </p:cNvSpPr>
          <p:nvPr>
            <p:ph type="title"/>
          </p:nvPr>
        </p:nvSpPr>
        <p:spPr>
          <a:ln/>
        </p:spPr>
        <p:txBody>
          <a:bodyPr vert="horz" wrap="square" lIns="91440" tIns="45720" rIns="91440" bIns="45720" anchor="t" anchorCtr="0"/>
          <a:p>
            <a:pPr>
              <a:buNone/>
            </a:pPr>
            <a:r>
              <a:rPr lang="en-US" altLang="zh-CN" dirty="0">
                <a:latin typeface="Times New Roman" panose="02020603050405020304" pitchFamily="18" charset="0"/>
                <a:ea typeface="黑体" panose="02010609060101010101" pitchFamily="49" charset="-122"/>
              </a:rPr>
              <a:t>4.5 </a:t>
            </a:r>
            <a:r>
              <a:rPr lang="zh-CN" altLang="en-US" dirty="0">
                <a:latin typeface="Times New Roman" panose="02020603050405020304" pitchFamily="18" charset="0"/>
                <a:ea typeface="黑体" panose="02010609060101010101" pitchFamily="49" charset="-122"/>
              </a:rPr>
              <a:t>单源最短路径</a:t>
            </a:r>
            <a:endParaRPr lang="zh-CN" altLang="en-US" dirty="0">
              <a:latin typeface="Times New Roman" panose="02020603050405020304" pitchFamily="18" charset="0"/>
              <a:ea typeface="黑体" panose="02010609060101010101" pitchFamily="49" charset="-122"/>
            </a:endParaRPr>
          </a:p>
        </p:txBody>
      </p:sp>
      <p:sp>
        <p:nvSpPr>
          <p:cNvPr id="340995" name="Rectangle 3"/>
          <p:cNvSpPr>
            <a:spLocks noGrp="1" noChangeArrowheads="1"/>
          </p:cNvSpPr>
          <p:nvPr>
            <p:ph idx="1"/>
          </p:nvPr>
        </p:nvSpPr>
        <p:spPr>
          <a:xfrm>
            <a:off x="457200" y="1196975"/>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0" lang="zh-CN" altLang="en-US" sz="2800" b="1" i="0" u="none" strike="noStrike" kern="0" cap="none" spc="0" normalizeH="0" baseline="0" noProof="0" dirty="0" smtClean="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 算法</a:t>
            </a:r>
            <a:r>
              <a:rPr kumimoji="0" lang="zh-CN" altLang="en-US" sz="28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的正确性和计算复杂性</a:t>
            </a:r>
            <a:endParaRPr kumimoji="0" lang="zh-CN" altLang="en-US" sz="28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en-US" altLang="zh-CN" sz="2400" b="1" i="0" u="none" strike="noStrike" kern="0" cap="none" spc="0" normalizeH="0" baseline="0" noProof="0" dirty="0">
                <a:ln>
                  <a:noFill/>
                </a:ln>
                <a:solidFill>
                  <a:schemeClr val="accent2"/>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2400" b="1" i="0" u="none" strike="noStrike" kern="0" cap="none" spc="0" normalizeH="0" baseline="0" noProof="0" dirty="0">
                <a:ln>
                  <a:noFill/>
                </a:ln>
                <a:solidFill>
                  <a:schemeClr va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贪心选择性质</a:t>
            </a:r>
            <a:endPar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en-US" altLang="zh-CN" sz="2400" b="1" i="0" u="none" strike="noStrike" kern="0" cap="none" spc="0" normalizeH="0" baseline="0" noProof="0" dirty="0">
                <a:ln>
                  <a:noFill/>
                </a:ln>
                <a:solidFill>
                  <a:schemeClr va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最优子结构</a:t>
            </a:r>
            <a:r>
              <a:rPr kumimoji="0" lang="zh-CN" altLang="en-US" sz="2400" b="1" i="0" u="none" strike="noStrike" kern="0" cap="none" spc="0" normalizeH="0" baseline="0" noProof="0" dirty="0" smtClean="0">
                <a:ln>
                  <a:noFill/>
                </a:ln>
                <a:solidFill>
                  <a:schemeClr va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性质</a:t>
            </a:r>
            <a:endParaRPr kumimoji="0" lang="zh-CN" altLang="en-US" sz="2400" b="1" i="0" u="none" strike="noStrike" kern="0" cap="none" spc="0" normalizeH="0" baseline="0" noProof="0" dirty="0" smtClean="0">
              <a:ln>
                <a:noFill/>
              </a:ln>
              <a:solidFill>
                <a:schemeClr val="hlin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(3)</a:t>
            </a:r>
            <a:r>
              <a:rPr kumimoji="0" lang="zh-CN" altLang="en-US" sz="2400" b="1" i="0" u="none" strike="noStrike" kern="0" cap="none" spc="0" normalizeH="0" baseline="0" noProof="0" dirty="0" smtClean="0">
                <a:ln>
                  <a:noFill/>
                </a:ln>
                <a:solidFill>
                  <a:schemeClr va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计算复杂性</a:t>
            </a:r>
            <a:endParaRPr kumimoji="0" lang="zh-CN" altLang="en-US" sz="2400" b="1" i="0" u="none" strike="noStrike" kern="0" cap="none" spc="0" normalizeH="0" baseline="0" noProof="0" dirty="0" smtClean="0">
              <a:ln>
                <a:noFill/>
              </a:ln>
              <a:solidFill>
                <a:schemeClr val="hlin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just"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a:t>
            </a:r>
            <a:endPar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p:txBody>
      </p:sp>
      <p:sp>
        <p:nvSpPr>
          <p:cNvPr id="59397" name="Rectangle 5"/>
          <p:cNvSpPr/>
          <p:nvPr/>
        </p:nvSpPr>
        <p:spPr>
          <a:xfrm>
            <a:off x="0" y="3328988"/>
            <a:ext cx="9144000" cy="0"/>
          </a:xfrm>
          <a:prstGeom prst="rect">
            <a:avLst/>
          </a:prstGeom>
          <a:noFill/>
          <a:ln w="6350">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endParaRPr lang="zh-CN" altLang="en-US" dirty="0">
              <a:solidFill>
                <a:srgbClr val="000066"/>
              </a:solidFill>
              <a:ea typeface="楷体_GB2312" pitchFamily="49" charset="-122"/>
            </a:endParaRPr>
          </a:p>
        </p:txBody>
      </p:sp>
      <p:sp>
        <p:nvSpPr>
          <p:cNvPr id="59398" name="Rectangle 7"/>
          <p:cNvSpPr/>
          <p:nvPr/>
        </p:nvSpPr>
        <p:spPr>
          <a:xfrm>
            <a:off x="0" y="3314700"/>
            <a:ext cx="9144000" cy="0"/>
          </a:xfrm>
          <a:prstGeom prst="rect">
            <a:avLst/>
          </a:prstGeom>
          <a:noFill/>
          <a:ln w="6350">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endParaRPr lang="zh-CN" altLang="en-US" dirty="0">
              <a:solidFill>
                <a:srgbClr val="000066"/>
              </a:solidFill>
              <a:ea typeface="楷体_GB2312" pitchFamily="49" charset="-122"/>
            </a:endParaRP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内容占位符 2"/>
          <p:cNvSpPr>
            <a:spLocks noGrp="1"/>
          </p:cNvSpPr>
          <p:nvPr>
            <p:ph idx="1"/>
          </p:nvPr>
        </p:nvSpPr>
        <p:spPr>
          <a:xfrm>
            <a:off x="0" y="928688"/>
            <a:ext cx="9144000" cy="3714750"/>
          </a:xfrm>
          <a:ln/>
        </p:spPr>
        <p:txBody>
          <a:bodyPr vert="horz" wrap="square" lIns="91440" tIns="45720" rIns="91440" bIns="45720" anchor="t" anchorCtr="0"/>
          <a:p>
            <a:pPr>
              <a:buNone/>
            </a:pPr>
            <a:r>
              <a:rPr lang="en-US" altLang="zh-CN" sz="3200" b="1" dirty="0">
                <a:solidFill>
                  <a:schemeClr val="accent2"/>
                </a:solidFill>
                <a:latin typeface="Times New Roman" panose="02020603050405020304" pitchFamily="18" charset="0"/>
                <a:ea typeface="黑体" panose="02010609060101010101" pitchFamily="49" charset="-122"/>
              </a:rPr>
              <a:t>(</a:t>
            </a:r>
            <a:r>
              <a:rPr lang="en-US" altLang="zh-CN" sz="3200" b="1" dirty="0">
                <a:solidFill>
                  <a:schemeClr val="hlink"/>
                </a:solidFill>
                <a:latin typeface="Times New Roman" panose="02020603050405020304" pitchFamily="18" charset="0"/>
                <a:ea typeface="黑体" panose="02010609060101010101" pitchFamily="49" charset="-122"/>
              </a:rPr>
              <a:t>1)</a:t>
            </a:r>
            <a:r>
              <a:rPr lang="zh-CN" altLang="en-US" sz="3200" b="1" dirty="0">
                <a:solidFill>
                  <a:schemeClr val="hlink"/>
                </a:solidFill>
                <a:latin typeface="Times New Roman" panose="02020603050405020304" pitchFamily="18" charset="0"/>
                <a:ea typeface="黑体" panose="02010609060101010101" pitchFamily="49" charset="-122"/>
              </a:rPr>
              <a:t>贪心选择性质</a:t>
            </a:r>
            <a:endParaRPr lang="en-US" altLang="zh-CN" sz="3200" b="1" dirty="0">
              <a:solidFill>
                <a:schemeClr val="hlink"/>
              </a:solidFill>
              <a:latin typeface="Times New Roman" panose="02020603050405020304" pitchFamily="18" charset="0"/>
              <a:ea typeface="黑体" panose="02010609060101010101" pitchFamily="49" charset="-122"/>
            </a:endParaRPr>
          </a:p>
          <a:p>
            <a:pPr>
              <a:buNone/>
            </a:pPr>
            <a:r>
              <a:rPr lang="zh-CN" altLang="en-US" sz="2800" dirty="0">
                <a:latin typeface="华文楷体" pitchFamily="2" charset="-122"/>
                <a:ea typeface="华文楷体" pitchFamily="2" charset="-122"/>
              </a:rPr>
              <a:t> </a:t>
            </a:r>
            <a:r>
              <a:rPr lang="zh-CN" altLang="en-US" sz="2400" b="1" dirty="0">
                <a:latin typeface="华文楷体" pitchFamily="2" charset="-122"/>
                <a:ea typeface="华文楷体" pitchFamily="2" charset="-122"/>
              </a:rPr>
              <a:t>从</a:t>
            </a:r>
            <a:r>
              <a:rPr lang="en-US" altLang="zh-CN" sz="2400" b="1" dirty="0">
                <a:latin typeface="华文楷体" pitchFamily="2" charset="-122"/>
                <a:ea typeface="华文楷体" pitchFamily="2" charset="-122"/>
              </a:rPr>
              <a:t>V-S</a:t>
            </a:r>
            <a:r>
              <a:rPr lang="zh-CN" altLang="en-US" sz="2400" b="1" dirty="0">
                <a:latin typeface="华文楷体" pitchFamily="2" charset="-122"/>
                <a:ea typeface="华文楷体" pitchFamily="2" charset="-122"/>
              </a:rPr>
              <a:t>中选择具有最短特殊路径的顶点</a:t>
            </a:r>
            <a:r>
              <a:rPr lang="en-US" altLang="zh-CN" sz="2400" b="1" dirty="0">
                <a:latin typeface="华文楷体" pitchFamily="2" charset="-122"/>
                <a:ea typeface="华文楷体" pitchFamily="2" charset="-122"/>
              </a:rPr>
              <a:t>u</a:t>
            </a:r>
            <a:r>
              <a:rPr lang="zh-CN" altLang="en-US" sz="2400" b="1" dirty="0">
                <a:latin typeface="华文楷体" pitchFamily="2" charset="-122"/>
                <a:ea typeface="华文楷体" pitchFamily="2" charset="-122"/>
              </a:rPr>
              <a:t>，从而确定从源到</a:t>
            </a:r>
            <a:r>
              <a:rPr lang="en-US" altLang="zh-CN" sz="2400" b="1" dirty="0">
                <a:latin typeface="华文楷体" pitchFamily="2" charset="-122"/>
                <a:ea typeface="华文楷体" pitchFamily="2" charset="-122"/>
              </a:rPr>
              <a:t>u</a:t>
            </a:r>
            <a:r>
              <a:rPr lang="zh-CN" altLang="en-US" sz="2400" b="1" dirty="0">
                <a:latin typeface="华文楷体" pitchFamily="2" charset="-122"/>
                <a:ea typeface="华文楷体" pitchFamily="2" charset="-122"/>
              </a:rPr>
              <a:t>的最短路径长度</a:t>
            </a:r>
            <a:r>
              <a:rPr lang="en-US" altLang="zh-CN" sz="2400" b="1" dirty="0">
                <a:latin typeface="华文楷体" pitchFamily="2" charset="-122"/>
                <a:ea typeface="华文楷体" pitchFamily="2" charset="-122"/>
              </a:rPr>
              <a:t>dist[u]</a:t>
            </a:r>
            <a:r>
              <a:rPr lang="zh-CN" altLang="en-US" sz="2400" b="1" dirty="0">
                <a:latin typeface="华文楷体" pitchFamily="2" charset="-122"/>
                <a:ea typeface="华文楷体" pitchFamily="2" charset="-122"/>
              </a:rPr>
              <a:t>。</a:t>
            </a:r>
            <a:endParaRPr lang="en-US" altLang="zh-CN" sz="2400" b="1" dirty="0">
              <a:latin typeface="华文楷体" pitchFamily="2" charset="-122"/>
              <a:ea typeface="华文楷体" pitchFamily="2" charset="-122"/>
            </a:endParaRPr>
          </a:p>
          <a:p>
            <a:pPr>
              <a:buNone/>
            </a:pPr>
            <a:r>
              <a:rPr lang="zh-CN" altLang="en-US" sz="2400" b="1" dirty="0">
                <a:latin typeface="华文楷体" pitchFamily="2" charset="-122"/>
                <a:ea typeface="华文楷体" pitchFamily="2" charset="-122"/>
              </a:rPr>
              <a:t>为什么从源到</a:t>
            </a:r>
            <a:r>
              <a:rPr lang="en-US" altLang="zh-CN" sz="2400" b="1" dirty="0">
                <a:latin typeface="华文楷体" pitchFamily="2" charset="-122"/>
                <a:ea typeface="华文楷体" pitchFamily="2" charset="-122"/>
              </a:rPr>
              <a:t>u</a:t>
            </a:r>
            <a:r>
              <a:rPr lang="zh-CN" altLang="en-US" sz="2400" b="1" dirty="0">
                <a:latin typeface="华文楷体" pitchFamily="2" charset="-122"/>
                <a:ea typeface="华文楷体" pitchFamily="2" charset="-122"/>
              </a:rPr>
              <a:t>没有更短的其他路径？如果存在一条从源到</a:t>
            </a:r>
            <a:r>
              <a:rPr lang="en-US" altLang="zh-CN" sz="2400" b="1" dirty="0">
                <a:latin typeface="华文楷体" pitchFamily="2" charset="-122"/>
                <a:ea typeface="华文楷体" pitchFamily="2" charset="-122"/>
              </a:rPr>
              <a:t>u</a:t>
            </a:r>
            <a:r>
              <a:rPr lang="zh-CN" altLang="en-US" sz="2400" b="1" dirty="0">
                <a:latin typeface="华文楷体" pitchFamily="2" charset="-122"/>
                <a:ea typeface="华文楷体" pitchFamily="2" charset="-122"/>
              </a:rPr>
              <a:t>且长度比</a:t>
            </a:r>
            <a:r>
              <a:rPr lang="en-US" altLang="zh-CN" sz="2400" b="1" dirty="0">
                <a:latin typeface="华文楷体" pitchFamily="2" charset="-122"/>
                <a:ea typeface="华文楷体" pitchFamily="2" charset="-122"/>
              </a:rPr>
              <a:t>dist[u]</a:t>
            </a:r>
            <a:r>
              <a:rPr lang="zh-CN" altLang="en-US" sz="2400" b="1" dirty="0">
                <a:latin typeface="华文楷体" pitchFamily="2" charset="-122"/>
                <a:ea typeface="华文楷体" pitchFamily="2" charset="-122"/>
              </a:rPr>
              <a:t>更短的路，设这条路初次走出</a:t>
            </a:r>
            <a:r>
              <a:rPr lang="en-US" altLang="zh-CN" sz="2400" b="1" dirty="0">
                <a:latin typeface="华文楷体" pitchFamily="2" charset="-122"/>
                <a:ea typeface="华文楷体" pitchFamily="2" charset="-122"/>
              </a:rPr>
              <a:t>S</a:t>
            </a:r>
            <a:r>
              <a:rPr lang="zh-CN" altLang="en-US" sz="2400" b="1" dirty="0">
                <a:latin typeface="华文楷体" pitchFamily="2" charset="-122"/>
                <a:ea typeface="华文楷体" pitchFamily="2" charset="-122"/>
              </a:rPr>
              <a:t>之外到达的顶点为</a:t>
            </a:r>
            <a:r>
              <a:rPr lang="en-US" altLang="zh-CN" sz="2400" b="1" dirty="0">
                <a:latin typeface="华文楷体" pitchFamily="2" charset="-122"/>
                <a:ea typeface="华文楷体" pitchFamily="2" charset="-122"/>
              </a:rPr>
              <a:t>x</a:t>
            </a:r>
            <a:r>
              <a:rPr lang="zh-CN" altLang="en-US" sz="2400" b="1" dirty="0">
                <a:latin typeface="华文楷体" pitchFamily="2" charset="-122"/>
                <a:ea typeface="华文楷体" pitchFamily="2" charset="-122"/>
              </a:rPr>
              <a:t>，然后徘徊于</a:t>
            </a:r>
            <a:r>
              <a:rPr lang="en-US" altLang="zh-CN" sz="2400" b="1" dirty="0">
                <a:latin typeface="华文楷体" pitchFamily="2" charset="-122"/>
                <a:ea typeface="华文楷体" pitchFamily="2" charset="-122"/>
              </a:rPr>
              <a:t>S</a:t>
            </a:r>
            <a:r>
              <a:rPr lang="zh-CN" altLang="en-US" sz="2400" b="1" dirty="0">
                <a:latin typeface="华文楷体" pitchFamily="2" charset="-122"/>
                <a:ea typeface="华文楷体" pitchFamily="2" charset="-122"/>
              </a:rPr>
              <a:t>内外若干次，最后离开</a:t>
            </a:r>
            <a:r>
              <a:rPr lang="en-US" altLang="zh-CN" sz="2400" b="1" dirty="0">
                <a:latin typeface="华文楷体" pitchFamily="2" charset="-122"/>
                <a:ea typeface="华文楷体" pitchFamily="2" charset="-122"/>
              </a:rPr>
              <a:t>S</a:t>
            </a:r>
            <a:r>
              <a:rPr lang="zh-CN" altLang="en-US" sz="2400" b="1" dirty="0">
                <a:latin typeface="华文楷体" pitchFamily="2" charset="-122"/>
                <a:ea typeface="华文楷体" pitchFamily="2" charset="-122"/>
              </a:rPr>
              <a:t>到达</a:t>
            </a:r>
            <a:r>
              <a:rPr lang="en-US" altLang="zh-CN" sz="2400" b="1" dirty="0">
                <a:latin typeface="华文楷体" pitchFamily="2" charset="-122"/>
                <a:ea typeface="华文楷体" pitchFamily="2" charset="-122"/>
              </a:rPr>
              <a:t>u</a:t>
            </a:r>
            <a:r>
              <a:rPr lang="zh-CN" altLang="en-US" sz="2400" b="1" dirty="0">
                <a:latin typeface="华文楷体" pitchFamily="2" charset="-122"/>
                <a:ea typeface="华文楷体" pitchFamily="2" charset="-122"/>
              </a:rPr>
              <a:t>。在这条路上分别记</a:t>
            </a:r>
            <a:r>
              <a:rPr lang="en-US" altLang="zh-CN" sz="2400" b="1" dirty="0">
                <a:latin typeface="华文楷体" pitchFamily="2" charset="-122"/>
                <a:ea typeface="华文楷体" pitchFamily="2" charset="-122"/>
              </a:rPr>
              <a:t>d(v,x),d(x,u)</a:t>
            </a:r>
            <a:r>
              <a:rPr lang="zh-CN" altLang="en-US" sz="2400" b="1" dirty="0">
                <a:latin typeface="华文楷体" pitchFamily="2" charset="-122"/>
                <a:ea typeface="华文楷体" pitchFamily="2" charset="-122"/>
              </a:rPr>
              <a:t>和</a:t>
            </a:r>
            <a:r>
              <a:rPr lang="en-US" altLang="zh-CN" sz="2400" b="1" dirty="0">
                <a:latin typeface="华文楷体" pitchFamily="2" charset="-122"/>
                <a:ea typeface="华文楷体" pitchFamily="2" charset="-122"/>
              </a:rPr>
              <a:t>d(v,u)</a:t>
            </a:r>
            <a:r>
              <a:rPr lang="zh-CN" altLang="en-US" sz="2400" b="1" dirty="0">
                <a:latin typeface="华文楷体" pitchFamily="2" charset="-122"/>
                <a:ea typeface="华文楷体" pitchFamily="2" charset="-122"/>
              </a:rPr>
              <a:t>为顶点</a:t>
            </a:r>
            <a:r>
              <a:rPr lang="en-US" altLang="zh-CN" sz="2400" b="1" dirty="0">
                <a:latin typeface="华文楷体" pitchFamily="2" charset="-122"/>
                <a:ea typeface="华文楷体" pitchFamily="2" charset="-122"/>
              </a:rPr>
              <a:t>v</a:t>
            </a:r>
            <a:r>
              <a:rPr lang="zh-CN" altLang="en-US" sz="2400" b="1" dirty="0">
                <a:latin typeface="华文楷体" pitchFamily="2" charset="-122"/>
                <a:ea typeface="华文楷体" pitchFamily="2" charset="-122"/>
              </a:rPr>
              <a:t>到顶点</a:t>
            </a:r>
            <a:r>
              <a:rPr lang="en-US" altLang="zh-CN" sz="2400" b="1" dirty="0">
                <a:latin typeface="华文楷体" pitchFamily="2" charset="-122"/>
                <a:ea typeface="华文楷体" pitchFamily="2" charset="-122"/>
              </a:rPr>
              <a:t>x,</a:t>
            </a:r>
            <a:r>
              <a:rPr lang="zh-CN" altLang="en-US" sz="2400" b="1" dirty="0">
                <a:latin typeface="华文楷体" pitchFamily="2" charset="-122"/>
                <a:ea typeface="华文楷体" pitchFamily="2" charset="-122"/>
              </a:rPr>
              <a:t>顶点</a:t>
            </a:r>
            <a:r>
              <a:rPr lang="en-US" altLang="zh-CN" sz="2400" b="1" dirty="0">
                <a:latin typeface="华文楷体" pitchFamily="2" charset="-122"/>
                <a:ea typeface="华文楷体" pitchFamily="2" charset="-122"/>
              </a:rPr>
              <a:t>x</a:t>
            </a:r>
            <a:r>
              <a:rPr lang="zh-CN" altLang="en-US" sz="2400" b="1" dirty="0">
                <a:latin typeface="华文楷体" pitchFamily="2" charset="-122"/>
                <a:ea typeface="华文楷体" pitchFamily="2" charset="-122"/>
              </a:rPr>
              <a:t>到顶点</a:t>
            </a:r>
            <a:r>
              <a:rPr lang="en-US" altLang="zh-CN" sz="2400" b="1" dirty="0">
                <a:latin typeface="华文楷体" pitchFamily="2" charset="-122"/>
                <a:ea typeface="华文楷体" pitchFamily="2" charset="-122"/>
              </a:rPr>
              <a:t>u</a:t>
            </a:r>
            <a:r>
              <a:rPr lang="zh-CN" altLang="en-US" sz="2400" b="1" dirty="0">
                <a:latin typeface="华文楷体" pitchFamily="2" charset="-122"/>
                <a:ea typeface="华文楷体" pitchFamily="2" charset="-122"/>
              </a:rPr>
              <a:t>，顶点</a:t>
            </a:r>
            <a:r>
              <a:rPr lang="en-US" altLang="zh-CN" sz="2400" b="1" dirty="0">
                <a:latin typeface="华文楷体" pitchFamily="2" charset="-122"/>
                <a:ea typeface="华文楷体" pitchFamily="2" charset="-122"/>
              </a:rPr>
              <a:t>v</a:t>
            </a:r>
            <a:r>
              <a:rPr lang="zh-CN" altLang="en-US" sz="2400" b="1" dirty="0">
                <a:latin typeface="华文楷体" pitchFamily="2" charset="-122"/>
                <a:ea typeface="华文楷体" pitchFamily="2" charset="-122"/>
              </a:rPr>
              <a:t>到顶点</a:t>
            </a:r>
            <a:r>
              <a:rPr lang="en-US" altLang="zh-CN" sz="2400" b="1" dirty="0">
                <a:latin typeface="华文楷体" pitchFamily="2" charset="-122"/>
                <a:ea typeface="华文楷体" pitchFamily="2" charset="-122"/>
              </a:rPr>
              <a:t>u</a:t>
            </a:r>
            <a:r>
              <a:rPr lang="zh-CN" altLang="en-US" sz="2400" b="1" dirty="0">
                <a:latin typeface="华文楷体" pitchFamily="2" charset="-122"/>
                <a:ea typeface="华文楷体" pitchFamily="2" charset="-122"/>
              </a:rPr>
              <a:t>的路长。则有：</a:t>
            </a:r>
            <a:endParaRPr lang="zh-CN" altLang="en-US" sz="2400" b="1" dirty="0">
              <a:latin typeface="华文楷体" pitchFamily="2" charset="-122"/>
              <a:ea typeface="华文楷体" pitchFamily="2" charset="-122"/>
            </a:endParaRPr>
          </a:p>
        </p:txBody>
      </p:sp>
      <p:sp>
        <p:nvSpPr>
          <p:cNvPr id="60419" name="灯片编号占位符 3"/>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200" dirty="0">
                <a:latin typeface="Garamond" pitchFamily="18" charset="0"/>
                <a:cs typeface="Times New Roman" panose="02020603050405020304" pitchFamily="18" charset="0"/>
              </a:rPr>
            </a:fld>
            <a:endParaRPr lang="en-US" altLang="zh-CN" sz="1200" dirty="0">
              <a:latin typeface="Garamond" pitchFamily="18" charset="0"/>
              <a:ea typeface="Times New Roman" panose="02020603050405020304" pitchFamily="18" charset="0"/>
              <a:cs typeface="Times New Roman" panose="02020603050405020304" pitchFamily="18" charset="0"/>
            </a:endParaRPr>
          </a:p>
        </p:txBody>
      </p:sp>
      <p:sp>
        <p:nvSpPr>
          <p:cNvPr id="60420" name="Rectangle 2"/>
          <p:cNvSpPr>
            <a:spLocks noGrp="1"/>
          </p:cNvSpPr>
          <p:nvPr>
            <p:ph type="title"/>
          </p:nvPr>
        </p:nvSpPr>
        <p:spPr>
          <a:xfrm>
            <a:off x="357188" y="214313"/>
            <a:ext cx="8229600" cy="865187"/>
          </a:xfrm>
          <a:ln/>
        </p:spPr>
        <p:txBody>
          <a:bodyPr vert="horz" wrap="square" lIns="91440" tIns="45720" rIns="91440" bIns="45720" anchor="t" anchorCtr="0"/>
          <a:p>
            <a:pPr>
              <a:buNone/>
            </a:pPr>
            <a:r>
              <a:rPr lang="en-US" altLang="zh-CN" dirty="0">
                <a:latin typeface="Times New Roman" panose="02020603050405020304" pitchFamily="18" charset="0"/>
                <a:ea typeface="黑体" panose="02010609060101010101" pitchFamily="49" charset="-122"/>
              </a:rPr>
              <a:t>4.5 </a:t>
            </a:r>
            <a:r>
              <a:rPr lang="zh-CN" altLang="en-US" dirty="0">
                <a:latin typeface="Times New Roman" panose="02020603050405020304" pitchFamily="18" charset="0"/>
                <a:ea typeface="黑体" panose="02010609060101010101" pitchFamily="49" charset="-122"/>
              </a:rPr>
              <a:t>单源最短路径</a:t>
            </a:r>
            <a:endParaRPr lang="zh-CN" altLang="en-US" dirty="0">
              <a:latin typeface="Times New Roman" panose="02020603050405020304" pitchFamily="18" charset="0"/>
              <a:ea typeface="黑体" panose="02010609060101010101" pitchFamily="49" charset="-122"/>
            </a:endParaRPr>
          </a:p>
        </p:txBody>
      </p:sp>
      <p:pic>
        <p:nvPicPr>
          <p:cNvPr id="60421" name="Picture 2"/>
          <p:cNvPicPr>
            <a:picLocks noChangeAspect="1"/>
          </p:cNvPicPr>
          <p:nvPr/>
        </p:nvPicPr>
        <p:blipFill>
          <a:blip r:embed="rId1"/>
          <a:stretch>
            <a:fillRect/>
          </a:stretch>
        </p:blipFill>
        <p:spPr>
          <a:xfrm>
            <a:off x="2714625" y="4000500"/>
            <a:ext cx="6154738" cy="2500313"/>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1"/>
          <p:cNvSpPr>
            <a:spLocks noGrp="1"/>
          </p:cNvSpPr>
          <p:nvPr>
            <p:ph type="title"/>
          </p:nvPr>
        </p:nvSpPr>
        <p:spPr>
          <a:xfrm>
            <a:off x="457200" y="277813"/>
            <a:ext cx="8229600" cy="722312"/>
          </a:xfrm>
          <a:ln/>
        </p:spPr>
        <p:txBody>
          <a:bodyPr vert="horz" wrap="square" lIns="91440" tIns="45720" rIns="91440" bIns="45720" anchor="t" anchorCtr="0"/>
          <a:p>
            <a:pPr>
              <a:buNone/>
            </a:pPr>
            <a:r>
              <a:rPr lang="en-US" altLang="zh-CN" dirty="0">
                <a:latin typeface="Times New Roman" panose="02020603050405020304" pitchFamily="18" charset="0"/>
                <a:ea typeface="黑体" panose="02010609060101010101" pitchFamily="49" charset="-122"/>
              </a:rPr>
              <a:t>4.5 </a:t>
            </a:r>
            <a:r>
              <a:rPr lang="zh-CN" altLang="en-US" dirty="0">
                <a:latin typeface="Times New Roman" panose="02020603050405020304" pitchFamily="18" charset="0"/>
                <a:ea typeface="黑体" panose="02010609060101010101" pitchFamily="49" charset="-122"/>
              </a:rPr>
              <a:t>单源最短路径</a:t>
            </a:r>
            <a:endParaRPr lang="zh-CN" altLang="en-US" dirty="0">
              <a:ea typeface="黑体" panose="02010609060101010101" pitchFamily="49" charset="-122"/>
            </a:endParaRPr>
          </a:p>
        </p:txBody>
      </p:sp>
      <p:sp>
        <p:nvSpPr>
          <p:cNvPr id="61443" name="内容占位符 2"/>
          <p:cNvSpPr>
            <a:spLocks noGrp="1"/>
          </p:cNvSpPr>
          <p:nvPr>
            <p:ph idx="1"/>
          </p:nvPr>
        </p:nvSpPr>
        <p:spPr>
          <a:xfrm>
            <a:off x="357188" y="1143000"/>
            <a:ext cx="8572500" cy="4530725"/>
          </a:xfrm>
          <a:ln/>
        </p:spPr>
        <p:txBody>
          <a:bodyPr vert="horz" wrap="square" lIns="91440" tIns="45720" rIns="91440" bIns="45720" anchor="t" anchorCtr="0"/>
          <a:p>
            <a:pPr>
              <a:buNone/>
            </a:pPr>
            <a:r>
              <a:rPr lang="en-US" altLang="zh-CN" sz="3200" b="1" dirty="0">
                <a:solidFill>
                  <a:schemeClr val="hlink"/>
                </a:solidFill>
                <a:latin typeface="Times New Roman" panose="02020603050405020304" pitchFamily="18" charset="0"/>
                <a:ea typeface="黑体" panose="02010609060101010101" pitchFamily="49" charset="-122"/>
              </a:rPr>
              <a:t>(2)</a:t>
            </a:r>
            <a:r>
              <a:rPr lang="zh-CN" altLang="en-US" sz="3200" b="1" dirty="0">
                <a:solidFill>
                  <a:schemeClr val="hlink"/>
                </a:solidFill>
                <a:latin typeface="Times New Roman" panose="02020603050405020304" pitchFamily="18" charset="0"/>
                <a:ea typeface="黑体" panose="02010609060101010101" pitchFamily="49" charset="-122"/>
              </a:rPr>
              <a:t>最优子结构性质</a:t>
            </a:r>
            <a:endParaRPr lang="en-US" altLang="zh-CN" sz="3200" b="1" dirty="0">
              <a:solidFill>
                <a:schemeClr val="hlink"/>
              </a:solidFill>
              <a:latin typeface="Times New Roman" panose="02020603050405020304" pitchFamily="18" charset="0"/>
              <a:ea typeface="黑体" panose="02010609060101010101" pitchFamily="49" charset="-122"/>
            </a:endParaRPr>
          </a:p>
          <a:p>
            <a:pPr>
              <a:buNone/>
            </a:pPr>
            <a:r>
              <a:rPr lang="zh-CN" altLang="en-US" sz="2800" b="1" dirty="0">
                <a:latin typeface="华文楷体" pitchFamily="2" charset="-122"/>
                <a:ea typeface="华文楷体" pitchFamily="2" charset="-122"/>
              </a:rPr>
              <a:t>如果</a:t>
            </a:r>
            <a:r>
              <a:rPr lang="en-US" altLang="zh-CN" sz="2800" b="1" dirty="0">
                <a:latin typeface="华文楷体" pitchFamily="2" charset="-122"/>
                <a:ea typeface="华文楷体" pitchFamily="2" charset="-122"/>
              </a:rPr>
              <a:t>S(i,j)={V</a:t>
            </a:r>
            <a:r>
              <a:rPr lang="en-US" altLang="zh-CN" sz="2800" b="1" baseline="-25000" dirty="0">
                <a:latin typeface="华文楷体" pitchFamily="2" charset="-122"/>
                <a:ea typeface="华文楷体" pitchFamily="2" charset="-122"/>
              </a:rPr>
              <a:t>i</a:t>
            </a:r>
            <a:r>
              <a:rPr lang="en-US" altLang="zh-CN" sz="2800" b="1" dirty="0">
                <a:latin typeface="华文楷体" pitchFamily="2" charset="-122"/>
                <a:ea typeface="华文楷体" pitchFamily="2" charset="-122"/>
              </a:rPr>
              <a:t>....V</a:t>
            </a:r>
            <a:r>
              <a:rPr lang="en-US" altLang="zh-CN" sz="2800" b="1" baseline="-25000" dirty="0">
                <a:latin typeface="华文楷体" pitchFamily="2" charset="-122"/>
                <a:ea typeface="华文楷体" pitchFamily="2" charset="-122"/>
              </a:rPr>
              <a:t>k</a:t>
            </a:r>
            <a:r>
              <a:rPr lang="en-US" altLang="zh-CN" sz="2800" b="1" dirty="0">
                <a:latin typeface="华文楷体" pitchFamily="2" charset="-122"/>
                <a:ea typeface="华文楷体" pitchFamily="2" charset="-122"/>
              </a:rPr>
              <a:t>..V</a:t>
            </a:r>
            <a:r>
              <a:rPr lang="en-US" altLang="zh-CN" sz="2800" b="1" baseline="-25000" dirty="0">
                <a:latin typeface="华文楷体" pitchFamily="2" charset="-122"/>
                <a:ea typeface="华文楷体" pitchFamily="2" charset="-122"/>
              </a:rPr>
              <a:t>s</a:t>
            </a:r>
            <a:r>
              <a:rPr lang="en-US" altLang="zh-CN" sz="2800" b="1" dirty="0">
                <a:latin typeface="华文楷体" pitchFamily="2" charset="-122"/>
                <a:ea typeface="华文楷体" pitchFamily="2" charset="-122"/>
              </a:rPr>
              <a:t>...V</a:t>
            </a:r>
            <a:r>
              <a:rPr lang="en-US" altLang="zh-CN" sz="2800" b="1" baseline="-25000" dirty="0">
                <a:latin typeface="华文楷体" pitchFamily="2" charset="-122"/>
                <a:ea typeface="华文楷体" pitchFamily="2" charset="-122"/>
              </a:rPr>
              <a:t>j</a:t>
            </a:r>
            <a:r>
              <a:rPr lang="en-US" altLang="zh-CN" sz="2800" b="1" dirty="0">
                <a:latin typeface="华文楷体" pitchFamily="2" charset="-122"/>
                <a:ea typeface="华文楷体" pitchFamily="2" charset="-122"/>
              </a:rPr>
              <a:t>}</a:t>
            </a:r>
            <a:r>
              <a:rPr lang="zh-CN" altLang="en-US" sz="2800" b="1" dirty="0">
                <a:latin typeface="华文楷体" pitchFamily="2" charset="-122"/>
                <a:ea typeface="华文楷体" pitchFamily="2" charset="-122"/>
              </a:rPr>
              <a:t>是从顶点</a:t>
            </a:r>
            <a:r>
              <a:rPr lang="en-US" altLang="zh-CN" sz="2800" b="1" dirty="0">
                <a:latin typeface="华文楷体" pitchFamily="2" charset="-122"/>
                <a:ea typeface="华文楷体" pitchFamily="2" charset="-122"/>
              </a:rPr>
              <a:t>i</a:t>
            </a:r>
            <a:r>
              <a:rPr lang="zh-CN" altLang="en-US" sz="2800" b="1" dirty="0">
                <a:latin typeface="华文楷体" pitchFamily="2" charset="-122"/>
                <a:ea typeface="华文楷体" pitchFamily="2" charset="-122"/>
              </a:rPr>
              <a:t>到</a:t>
            </a:r>
            <a:r>
              <a:rPr lang="en-US" altLang="zh-CN" sz="2800" b="1" dirty="0">
                <a:latin typeface="华文楷体" pitchFamily="2" charset="-122"/>
                <a:ea typeface="华文楷体" pitchFamily="2" charset="-122"/>
              </a:rPr>
              <a:t>j</a:t>
            </a:r>
            <a:r>
              <a:rPr lang="zh-CN" altLang="en-US" sz="2800" b="1" dirty="0">
                <a:latin typeface="华文楷体" pitchFamily="2" charset="-122"/>
                <a:ea typeface="华文楷体" pitchFamily="2" charset="-122"/>
              </a:rPr>
              <a:t>的最短路径，</a:t>
            </a:r>
            <a:r>
              <a:rPr lang="en-US" altLang="zh-CN" sz="2800" b="1" dirty="0">
                <a:latin typeface="华文楷体" pitchFamily="2" charset="-122"/>
                <a:ea typeface="华文楷体" pitchFamily="2" charset="-122"/>
              </a:rPr>
              <a:t>k</a:t>
            </a:r>
            <a:r>
              <a:rPr lang="zh-CN" altLang="en-US" sz="2800" b="1" dirty="0">
                <a:latin typeface="华文楷体" pitchFamily="2" charset="-122"/>
                <a:ea typeface="华文楷体" pitchFamily="2" charset="-122"/>
              </a:rPr>
              <a:t>和</a:t>
            </a:r>
            <a:r>
              <a:rPr lang="en-US" altLang="zh-CN" sz="2800" b="1" dirty="0">
                <a:latin typeface="华文楷体" pitchFamily="2" charset="-122"/>
                <a:ea typeface="华文楷体" pitchFamily="2" charset="-122"/>
              </a:rPr>
              <a:t>s</a:t>
            </a:r>
            <a:r>
              <a:rPr lang="zh-CN" altLang="en-US" sz="2800" b="1" dirty="0">
                <a:latin typeface="华文楷体" pitchFamily="2" charset="-122"/>
                <a:ea typeface="华文楷体" pitchFamily="2" charset="-122"/>
              </a:rPr>
              <a:t>是这条路径上的一个中间顶点，那么</a:t>
            </a:r>
            <a:r>
              <a:rPr lang="en-US" altLang="zh-CN" sz="2800" b="1" dirty="0">
                <a:latin typeface="华文楷体" pitchFamily="2" charset="-122"/>
                <a:ea typeface="华文楷体" pitchFamily="2" charset="-122"/>
              </a:rPr>
              <a:t>S(k,s)</a:t>
            </a:r>
            <a:r>
              <a:rPr lang="zh-CN" altLang="en-US" sz="2800" b="1" dirty="0">
                <a:latin typeface="华文楷体" pitchFamily="2" charset="-122"/>
                <a:ea typeface="华文楷体" pitchFamily="2" charset="-122"/>
              </a:rPr>
              <a:t>必定是从</a:t>
            </a:r>
            <a:r>
              <a:rPr lang="en-US" altLang="zh-CN" sz="2800" b="1" dirty="0">
                <a:latin typeface="华文楷体" pitchFamily="2" charset="-122"/>
                <a:ea typeface="华文楷体" pitchFamily="2" charset="-122"/>
              </a:rPr>
              <a:t>k</a:t>
            </a:r>
            <a:r>
              <a:rPr lang="zh-CN" altLang="en-US" sz="2800" b="1" dirty="0">
                <a:latin typeface="华文楷体" pitchFamily="2" charset="-122"/>
                <a:ea typeface="华文楷体" pitchFamily="2" charset="-122"/>
              </a:rPr>
              <a:t>到</a:t>
            </a:r>
            <a:r>
              <a:rPr lang="en-US" altLang="zh-CN" sz="2800" b="1" dirty="0">
                <a:latin typeface="华文楷体" pitchFamily="2" charset="-122"/>
                <a:ea typeface="华文楷体" pitchFamily="2" charset="-122"/>
              </a:rPr>
              <a:t>s</a:t>
            </a:r>
            <a:r>
              <a:rPr lang="zh-CN" altLang="en-US" sz="2800" b="1" dirty="0">
                <a:latin typeface="华文楷体" pitchFamily="2" charset="-122"/>
                <a:ea typeface="华文楷体" pitchFamily="2" charset="-122"/>
              </a:rPr>
              <a:t>的最短路径。</a:t>
            </a:r>
            <a:endParaRPr lang="en-US" altLang="zh-CN" sz="2800" b="1" dirty="0">
              <a:latin typeface="华文楷体" pitchFamily="2" charset="-122"/>
              <a:ea typeface="华文楷体" pitchFamily="2" charset="-122"/>
            </a:endParaRPr>
          </a:p>
          <a:p>
            <a:pPr>
              <a:buNone/>
            </a:pPr>
            <a:r>
              <a:rPr lang="zh-CN" altLang="en-US" sz="2800" b="1" dirty="0">
                <a:latin typeface="华文楷体" pitchFamily="2" charset="-122"/>
                <a:ea typeface="华文楷体" pitchFamily="2" charset="-122"/>
              </a:rPr>
              <a:t>证明：</a:t>
            </a:r>
            <a:br>
              <a:rPr lang="zh-CN" altLang="en-US" sz="2800" b="1" dirty="0">
                <a:latin typeface="华文楷体" pitchFamily="2" charset="-122"/>
                <a:ea typeface="华文楷体" pitchFamily="2" charset="-122"/>
              </a:rPr>
            </a:br>
            <a:r>
              <a:rPr lang="zh-CN" altLang="en-US" sz="2800" b="1" dirty="0">
                <a:latin typeface="华文楷体" pitchFamily="2" charset="-122"/>
                <a:ea typeface="华文楷体" pitchFamily="2" charset="-122"/>
              </a:rPr>
              <a:t>     假设</a:t>
            </a:r>
            <a:r>
              <a:rPr lang="en-US" altLang="zh-CN" sz="2800" b="1" dirty="0">
                <a:latin typeface="华文楷体" pitchFamily="2" charset="-122"/>
                <a:ea typeface="华文楷体" pitchFamily="2" charset="-122"/>
              </a:rPr>
              <a:t>S(i,j)={Vi....Vk..Vs...Vj}</a:t>
            </a:r>
            <a:r>
              <a:rPr lang="zh-CN" altLang="en-US" sz="2800" b="1" dirty="0">
                <a:latin typeface="华文楷体" pitchFamily="2" charset="-122"/>
                <a:ea typeface="华文楷体" pitchFamily="2" charset="-122"/>
              </a:rPr>
              <a:t>是从顶点</a:t>
            </a:r>
            <a:r>
              <a:rPr lang="en-US" altLang="zh-CN" sz="2800" b="1" dirty="0">
                <a:latin typeface="华文楷体" pitchFamily="2" charset="-122"/>
                <a:ea typeface="华文楷体" pitchFamily="2" charset="-122"/>
              </a:rPr>
              <a:t>i</a:t>
            </a:r>
            <a:r>
              <a:rPr lang="zh-CN" altLang="en-US" sz="2800" b="1" dirty="0">
                <a:latin typeface="华文楷体" pitchFamily="2" charset="-122"/>
                <a:ea typeface="华文楷体" pitchFamily="2" charset="-122"/>
              </a:rPr>
              <a:t>到</a:t>
            </a:r>
            <a:r>
              <a:rPr lang="en-US" altLang="zh-CN" sz="2800" b="1" dirty="0">
                <a:latin typeface="华文楷体" pitchFamily="2" charset="-122"/>
                <a:ea typeface="华文楷体" pitchFamily="2" charset="-122"/>
              </a:rPr>
              <a:t>j</a:t>
            </a:r>
            <a:r>
              <a:rPr lang="zh-CN" altLang="en-US" sz="2800" b="1" dirty="0">
                <a:latin typeface="华文楷体" pitchFamily="2" charset="-122"/>
                <a:ea typeface="华文楷体" pitchFamily="2" charset="-122"/>
              </a:rPr>
              <a:t>的最短路径，则有</a:t>
            </a:r>
            <a:r>
              <a:rPr lang="en-US" altLang="zh-CN" sz="2800" b="1" dirty="0">
                <a:latin typeface="华文楷体" pitchFamily="2" charset="-122"/>
                <a:ea typeface="华文楷体" pitchFamily="2" charset="-122"/>
              </a:rPr>
              <a:t>S(i,j)=S(i,k)+S(k,s)+S(s,j)</a:t>
            </a:r>
            <a:r>
              <a:rPr lang="zh-CN" altLang="en-US" sz="2800" b="1" dirty="0">
                <a:latin typeface="华文楷体" pitchFamily="2" charset="-122"/>
                <a:ea typeface="华文楷体" pitchFamily="2" charset="-122"/>
              </a:rPr>
              <a:t>。而</a:t>
            </a:r>
            <a:r>
              <a:rPr lang="en-US" altLang="zh-CN" sz="2800" b="1" dirty="0">
                <a:latin typeface="华文楷体" pitchFamily="2" charset="-122"/>
                <a:ea typeface="华文楷体" pitchFamily="2" charset="-122"/>
              </a:rPr>
              <a:t>S(k,s)</a:t>
            </a:r>
            <a:r>
              <a:rPr lang="zh-CN" altLang="en-US" sz="2800" b="1" dirty="0">
                <a:latin typeface="华文楷体" pitchFamily="2" charset="-122"/>
                <a:ea typeface="华文楷体" pitchFamily="2" charset="-122"/>
              </a:rPr>
              <a:t>不是从</a:t>
            </a:r>
            <a:r>
              <a:rPr lang="en-US" altLang="zh-CN" sz="2800" b="1" dirty="0">
                <a:latin typeface="华文楷体" pitchFamily="2" charset="-122"/>
                <a:ea typeface="华文楷体" pitchFamily="2" charset="-122"/>
              </a:rPr>
              <a:t>k</a:t>
            </a:r>
            <a:r>
              <a:rPr lang="zh-CN" altLang="en-US" sz="2800" b="1" dirty="0">
                <a:latin typeface="华文楷体" pitchFamily="2" charset="-122"/>
                <a:ea typeface="华文楷体" pitchFamily="2" charset="-122"/>
              </a:rPr>
              <a:t>到</a:t>
            </a:r>
            <a:r>
              <a:rPr lang="en-US" altLang="zh-CN" sz="2800" b="1" dirty="0">
                <a:latin typeface="华文楷体" pitchFamily="2" charset="-122"/>
                <a:ea typeface="华文楷体" pitchFamily="2" charset="-122"/>
              </a:rPr>
              <a:t>s</a:t>
            </a:r>
            <a:r>
              <a:rPr lang="zh-CN" altLang="en-US" sz="2800" b="1" dirty="0">
                <a:latin typeface="华文楷体" pitchFamily="2" charset="-122"/>
                <a:ea typeface="华文楷体" pitchFamily="2" charset="-122"/>
              </a:rPr>
              <a:t>的最短距离，那么必定存在另一条从</a:t>
            </a:r>
            <a:r>
              <a:rPr lang="en-US" altLang="zh-CN" sz="2800" b="1" dirty="0">
                <a:latin typeface="华文楷体" pitchFamily="2" charset="-122"/>
                <a:ea typeface="华文楷体" pitchFamily="2" charset="-122"/>
              </a:rPr>
              <a:t>k</a:t>
            </a:r>
            <a:r>
              <a:rPr lang="zh-CN" altLang="en-US" sz="2800" b="1" dirty="0">
                <a:latin typeface="华文楷体" pitchFamily="2" charset="-122"/>
                <a:ea typeface="华文楷体" pitchFamily="2" charset="-122"/>
              </a:rPr>
              <a:t>到</a:t>
            </a:r>
            <a:r>
              <a:rPr lang="en-US" altLang="zh-CN" sz="2800" b="1" dirty="0">
                <a:latin typeface="华文楷体" pitchFamily="2" charset="-122"/>
                <a:ea typeface="华文楷体" pitchFamily="2" charset="-122"/>
              </a:rPr>
              <a:t>s</a:t>
            </a:r>
            <a:r>
              <a:rPr lang="zh-CN" altLang="en-US" sz="2800" b="1" dirty="0">
                <a:latin typeface="华文楷体" pitchFamily="2" charset="-122"/>
                <a:ea typeface="华文楷体" pitchFamily="2" charset="-122"/>
              </a:rPr>
              <a:t>的最短路径</a:t>
            </a:r>
            <a:r>
              <a:rPr lang="en-US" altLang="zh-CN" sz="2800" b="1" dirty="0">
                <a:latin typeface="华文楷体" pitchFamily="2" charset="-122"/>
                <a:ea typeface="华文楷体" pitchFamily="2" charset="-122"/>
              </a:rPr>
              <a:t>S'(k,s)</a:t>
            </a:r>
            <a:r>
              <a:rPr lang="zh-CN" altLang="en-US" sz="2800" b="1" dirty="0">
                <a:latin typeface="华文楷体" pitchFamily="2" charset="-122"/>
                <a:ea typeface="华文楷体" pitchFamily="2" charset="-122"/>
              </a:rPr>
              <a:t>，那么</a:t>
            </a:r>
            <a:r>
              <a:rPr lang="en-US" altLang="zh-CN" sz="2800" b="1" dirty="0">
                <a:latin typeface="华文楷体" pitchFamily="2" charset="-122"/>
                <a:ea typeface="华文楷体" pitchFamily="2" charset="-122"/>
              </a:rPr>
              <a:t>S'(i,j)=S(i,k)+S'(k,s)+S(s,j)&lt;S(i,j)</a:t>
            </a:r>
            <a:r>
              <a:rPr lang="zh-CN" altLang="en-US" sz="2800" b="1" dirty="0">
                <a:latin typeface="华文楷体" pitchFamily="2" charset="-122"/>
                <a:ea typeface="华文楷体" pitchFamily="2" charset="-122"/>
              </a:rPr>
              <a:t>。则与</a:t>
            </a:r>
            <a:r>
              <a:rPr lang="en-US" altLang="zh-CN" sz="2800" b="1" dirty="0">
                <a:latin typeface="华文楷体" pitchFamily="2" charset="-122"/>
                <a:ea typeface="华文楷体" pitchFamily="2" charset="-122"/>
              </a:rPr>
              <a:t>S(i,j)</a:t>
            </a:r>
            <a:r>
              <a:rPr lang="zh-CN" altLang="en-US" sz="2800" b="1" dirty="0">
                <a:latin typeface="华文楷体" pitchFamily="2" charset="-122"/>
                <a:ea typeface="华文楷体" pitchFamily="2" charset="-122"/>
              </a:rPr>
              <a:t>是从</a:t>
            </a:r>
            <a:r>
              <a:rPr lang="en-US" altLang="zh-CN" sz="2800" b="1" dirty="0">
                <a:latin typeface="华文楷体" pitchFamily="2" charset="-122"/>
                <a:ea typeface="华文楷体" pitchFamily="2" charset="-122"/>
              </a:rPr>
              <a:t>i</a:t>
            </a:r>
            <a:r>
              <a:rPr lang="zh-CN" altLang="en-US" sz="2800" b="1" dirty="0">
                <a:latin typeface="华文楷体" pitchFamily="2" charset="-122"/>
                <a:ea typeface="华文楷体" pitchFamily="2" charset="-122"/>
              </a:rPr>
              <a:t>到</a:t>
            </a:r>
            <a:r>
              <a:rPr lang="en-US" altLang="zh-CN" sz="2800" b="1" dirty="0">
                <a:latin typeface="华文楷体" pitchFamily="2" charset="-122"/>
                <a:ea typeface="华文楷体" pitchFamily="2" charset="-122"/>
              </a:rPr>
              <a:t>j</a:t>
            </a:r>
            <a:r>
              <a:rPr lang="zh-CN" altLang="en-US" sz="2800" b="1" dirty="0">
                <a:latin typeface="华文楷体" pitchFamily="2" charset="-122"/>
                <a:ea typeface="华文楷体" pitchFamily="2" charset="-122"/>
              </a:rPr>
              <a:t>的最短路径相矛盾。因此该性质得证。</a:t>
            </a:r>
            <a:endParaRPr lang="zh-CN" altLang="en-US" sz="2800" b="1" dirty="0">
              <a:solidFill>
                <a:schemeClr val="hlink"/>
              </a:solidFill>
              <a:latin typeface="华文楷体" pitchFamily="2" charset="-122"/>
              <a:ea typeface="华文楷体" pitchFamily="2" charset="-122"/>
            </a:endParaRPr>
          </a:p>
          <a:p>
            <a:endParaRPr lang="zh-CN" altLang="en-US" dirty="0"/>
          </a:p>
        </p:txBody>
      </p:sp>
      <p:sp>
        <p:nvSpPr>
          <p:cNvPr id="61444" name="灯片编号占位符 3"/>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200" dirty="0">
                <a:latin typeface="Garamond" pitchFamily="18" charset="0"/>
                <a:cs typeface="Times New Roman" panose="02020603050405020304" pitchFamily="18" charset="0"/>
              </a:rPr>
            </a:fld>
            <a:endParaRPr lang="en-US" altLang="zh-CN" sz="1200" dirty="0">
              <a:latin typeface="Garamond"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62467" name="Rectangle 2"/>
          <p:cNvSpPr>
            <a:spLocks noGrp="1"/>
          </p:cNvSpPr>
          <p:nvPr>
            <p:ph type="title"/>
          </p:nvPr>
        </p:nvSpPr>
        <p:spPr>
          <a:ln/>
        </p:spPr>
        <p:txBody>
          <a:bodyPr vert="horz" wrap="square" lIns="91440" tIns="45720" rIns="91440" bIns="45720" anchor="t" anchorCtr="0"/>
          <a:p>
            <a:pPr>
              <a:buNone/>
            </a:pPr>
            <a:r>
              <a:rPr lang="en-US" altLang="zh-CN" dirty="0">
                <a:latin typeface="Times New Roman" panose="02020603050405020304" pitchFamily="18" charset="0"/>
                <a:ea typeface="黑体" panose="02010609060101010101" pitchFamily="49" charset="-122"/>
              </a:rPr>
              <a:t>4.5 </a:t>
            </a:r>
            <a:r>
              <a:rPr lang="zh-CN" altLang="en-US" dirty="0">
                <a:latin typeface="Times New Roman" panose="02020603050405020304" pitchFamily="18" charset="0"/>
                <a:ea typeface="黑体" panose="02010609060101010101" pitchFamily="49" charset="-122"/>
              </a:rPr>
              <a:t>单源最短路径</a:t>
            </a:r>
            <a:endParaRPr lang="zh-CN" altLang="en-US" dirty="0">
              <a:latin typeface="Times New Roman" panose="02020603050405020304" pitchFamily="18" charset="0"/>
              <a:ea typeface="黑体" panose="02010609060101010101" pitchFamily="49" charset="-122"/>
            </a:endParaRPr>
          </a:p>
        </p:txBody>
      </p:sp>
      <p:sp>
        <p:nvSpPr>
          <p:cNvPr id="340995" name="Rectangle 3"/>
          <p:cNvSpPr>
            <a:spLocks noGrp="1" noChangeArrowheads="1"/>
          </p:cNvSpPr>
          <p:nvPr>
            <p:ph idx="1"/>
          </p:nvPr>
        </p:nvSpPr>
        <p:spPr>
          <a:xfrm>
            <a:off x="457200" y="1196975"/>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(3)</a:t>
            </a:r>
            <a:r>
              <a:rPr kumimoji="0" lang="zh-CN" altLang="en-US" sz="2400" b="1" i="0" u="none" strike="noStrike" kern="0" cap="none" spc="0" normalizeH="0" baseline="0" noProof="0" dirty="0" smtClean="0">
                <a:ln>
                  <a:noFill/>
                </a:ln>
                <a:solidFill>
                  <a:schemeClr va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计算复杂性</a:t>
            </a:r>
            <a:endParaRPr kumimoji="0" lang="zh-CN" altLang="en-US" sz="2400" b="1" i="0" u="none" strike="noStrike" kern="0" cap="none" spc="0" normalizeH="0" baseline="0" noProof="0" dirty="0" smtClean="0">
              <a:ln>
                <a:noFill/>
              </a:ln>
              <a:solidFill>
                <a:schemeClr val="hlin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just"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对于具有</a:t>
            </a:r>
            <a:r>
              <a:rPr kumimoji="0"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n</a:t>
            </a: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个顶点和</a:t>
            </a:r>
            <a:r>
              <a:rPr kumimoji="0"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e</a:t>
            </a: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条边的带权有向图，如果用带权邻接矩阵表示这个图，那么</a:t>
            </a:r>
            <a:r>
              <a:rPr kumimoji="0" lang="en-US" altLang="zh-CN" sz="2400" b="1" i="0" u="none" strike="noStrike" kern="0" cap="none" spc="0" normalizeH="0" baseline="0" noProof="0" dirty="0" err="1"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Dijkstra</a:t>
            </a: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算法的主循环体需要      时间。这个循环需要执行</a:t>
            </a:r>
            <a:r>
              <a:rPr kumimoji="0"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n-1</a:t>
            </a: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次，所以完成循环需要        时间。算法的其余部分所需要时间不超过           。</a:t>
            </a:r>
            <a:endPar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p:txBody>
      </p:sp>
      <p:sp>
        <p:nvSpPr>
          <p:cNvPr id="62469" name="Rectangle 5"/>
          <p:cNvSpPr/>
          <p:nvPr/>
        </p:nvSpPr>
        <p:spPr>
          <a:xfrm>
            <a:off x="0" y="3328988"/>
            <a:ext cx="9144000" cy="0"/>
          </a:xfrm>
          <a:prstGeom prst="rect">
            <a:avLst/>
          </a:prstGeom>
          <a:noFill/>
          <a:ln w="6350">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endParaRPr lang="zh-CN" altLang="en-US" dirty="0">
              <a:solidFill>
                <a:srgbClr val="000066"/>
              </a:solidFill>
              <a:ea typeface="楷体_GB2312" pitchFamily="49" charset="-122"/>
            </a:endParaRPr>
          </a:p>
        </p:txBody>
      </p:sp>
      <p:graphicFrame>
        <p:nvGraphicFramePr>
          <p:cNvPr id="62470" name="Object 4"/>
          <p:cNvGraphicFramePr>
            <a:graphicFrameLocks noChangeAspect="1"/>
          </p:cNvGraphicFramePr>
          <p:nvPr/>
        </p:nvGraphicFramePr>
        <p:xfrm>
          <a:off x="7358063" y="2214563"/>
          <a:ext cx="576262" cy="336550"/>
        </p:xfrm>
        <a:graphic>
          <a:graphicData uri="http://schemas.openxmlformats.org/presentationml/2006/ole">
            <mc:AlternateContent xmlns:mc="http://schemas.openxmlformats.org/markup-compatibility/2006">
              <mc:Choice xmlns:v="urn:schemas-microsoft-com:vml" Requires="v">
                <p:oleObj spid="_x0000_s3079" name="" r:id="rId1" imgW="342900" imgH="203200" progId="Equation.3">
                  <p:embed/>
                </p:oleObj>
              </mc:Choice>
              <mc:Fallback>
                <p:oleObj name="" r:id="rId1" imgW="342900" imgH="203200" progId="Equation.3">
                  <p:embed/>
                  <p:pic>
                    <p:nvPicPr>
                      <p:cNvPr id="0" name="图片 3078"/>
                      <p:cNvPicPr/>
                      <p:nvPr/>
                    </p:nvPicPr>
                    <p:blipFill>
                      <a:blip r:embed="rId2"/>
                      <a:stretch>
                        <a:fillRect/>
                      </a:stretch>
                    </p:blipFill>
                    <p:spPr>
                      <a:xfrm>
                        <a:off x="7358063" y="2214563"/>
                        <a:ext cx="576262" cy="336550"/>
                      </a:xfrm>
                      <a:prstGeom prst="rect">
                        <a:avLst/>
                      </a:prstGeom>
                      <a:noFill/>
                      <a:ln w="38100">
                        <a:noFill/>
                        <a:miter/>
                      </a:ln>
                    </p:spPr>
                  </p:pic>
                </p:oleObj>
              </mc:Fallback>
            </mc:AlternateContent>
          </a:graphicData>
        </a:graphic>
      </p:graphicFrame>
      <p:sp>
        <p:nvSpPr>
          <p:cNvPr id="62471" name="Rectangle 7"/>
          <p:cNvSpPr/>
          <p:nvPr/>
        </p:nvSpPr>
        <p:spPr>
          <a:xfrm>
            <a:off x="0" y="3314700"/>
            <a:ext cx="9144000" cy="0"/>
          </a:xfrm>
          <a:prstGeom prst="rect">
            <a:avLst/>
          </a:prstGeom>
          <a:noFill/>
          <a:ln w="6350">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endParaRPr lang="zh-CN" altLang="en-US" dirty="0">
              <a:solidFill>
                <a:srgbClr val="000066"/>
              </a:solidFill>
              <a:ea typeface="楷体_GB2312" pitchFamily="49" charset="-122"/>
            </a:endParaRPr>
          </a:p>
        </p:txBody>
      </p:sp>
      <p:graphicFrame>
        <p:nvGraphicFramePr>
          <p:cNvPr id="62472" name="Object 6"/>
          <p:cNvGraphicFramePr>
            <a:graphicFrameLocks noChangeAspect="1"/>
          </p:cNvGraphicFramePr>
          <p:nvPr/>
        </p:nvGraphicFramePr>
        <p:xfrm>
          <a:off x="6858000" y="2643188"/>
          <a:ext cx="719138" cy="392112"/>
        </p:xfrm>
        <a:graphic>
          <a:graphicData uri="http://schemas.openxmlformats.org/presentationml/2006/ole">
            <mc:AlternateContent xmlns:mc="http://schemas.openxmlformats.org/markup-compatibility/2006">
              <mc:Choice xmlns:v="urn:schemas-microsoft-com:vml" Requires="v">
                <p:oleObj spid="_x0000_s3078" name="" r:id="rId3" imgW="419100" imgH="228600" progId="Equation.3">
                  <p:embed/>
                </p:oleObj>
              </mc:Choice>
              <mc:Fallback>
                <p:oleObj name="" r:id="rId3" imgW="419100" imgH="228600" progId="Equation.3">
                  <p:embed/>
                  <p:pic>
                    <p:nvPicPr>
                      <p:cNvPr id="0" name="图片 3077"/>
                      <p:cNvPicPr/>
                      <p:nvPr/>
                    </p:nvPicPr>
                    <p:blipFill>
                      <a:blip r:embed="rId4"/>
                      <a:stretch>
                        <a:fillRect/>
                      </a:stretch>
                    </p:blipFill>
                    <p:spPr>
                      <a:xfrm>
                        <a:off x="6858000" y="2643188"/>
                        <a:ext cx="719138" cy="392112"/>
                      </a:xfrm>
                      <a:prstGeom prst="rect">
                        <a:avLst/>
                      </a:prstGeom>
                      <a:noFill/>
                      <a:ln w="38100">
                        <a:noFill/>
                        <a:miter/>
                      </a:ln>
                    </p:spPr>
                  </p:pic>
                </p:oleObj>
              </mc:Fallback>
            </mc:AlternateContent>
          </a:graphicData>
        </a:graphic>
      </p:graphicFrame>
      <p:graphicFrame>
        <p:nvGraphicFramePr>
          <p:cNvPr id="62473" name="Object 14"/>
          <p:cNvGraphicFramePr>
            <a:graphicFrameLocks noChangeAspect="1"/>
          </p:cNvGraphicFramePr>
          <p:nvPr/>
        </p:nvGraphicFramePr>
        <p:xfrm>
          <a:off x="5214938" y="3071813"/>
          <a:ext cx="719137" cy="392112"/>
        </p:xfrm>
        <a:graphic>
          <a:graphicData uri="http://schemas.openxmlformats.org/presentationml/2006/ole">
            <mc:AlternateContent xmlns:mc="http://schemas.openxmlformats.org/markup-compatibility/2006">
              <mc:Choice xmlns:v="urn:schemas-microsoft-com:vml" Requires="v">
                <p:oleObj spid="_x0000_s3077" name="" r:id="rId5" imgW="419100" imgH="228600" progId="Equation.3">
                  <p:embed/>
                </p:oleObj>
              </mc:Choice>
              <mc:Fallback>
                <p:oleObj name="" r:id="rId5" imgW="419100" imgH="228600" progId="Equation.3">
                  <p:embed/>
                  <p:pic>
                    <p:nvPicPr>
                      <p:cNvPr id="0" name="图片 3076"/>
                      <p:cNvPicPr/>
                      <p:nvPr/>
                    </p:nvPicPr>
                    <p:blipFill>
                      <a:blip r:embed="rId4"/>
                      <a:stretch>
                        <a:fillRect/>
                      </a:stretch>
                    </p:blipFill>
                    <p:spPr>
                      <a:xfrm>
                        <a:off x="5214938" y="3071813"/>
                        <a:ext cx="719137" cy="392112"/>
                      </a:xfrm>
                      <a:prstGeom prst="rect">
                        <a:avLst/>
                      </a:prstGeom>
                      <a:noFill/>
                      <a:ln w="38100">
                        <a:noFill/>
                        <a:miter/>
                      </a:ln>
                    </p:spPr>
                  </p:pic>
                </p:oleObj>
              </mc:Fallback>
            </mc:AlternateContent>
          </a:graphicData>
        </a:graphic>
      </p:graphicFrame>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63491" name="Rectangle 2"/>
          <p:cNvSpPr>
            <a:spLocks noGrp="1"/>
          </p:cNvSpPr>
          <p:nvPr>
            <p:ph type="title"/>
          </p:nvPr>
        </p:nvSpPr>
        <p:spPr>
          <a:xfrm>
            <a:off x="457200" y="277813"/>
            <a:ext cx="8229600" cy="847725"/>
          </a:xfrm>
          <a:ln/>
        </p:spPr>
        <p:txBody>
          <a:bodyPr vert="horz" wrap="square" lIns="91440" tIns="45720" rIns="91440" bIns="45720" anchor="t" anchorCtr="0"/>
          <a:p>
            <a:pPr>
              <a:buNone/>
            </a:pPr>
            <a:r>
              <a:rPr lang="en-US" altLang="zh-CN" dirty="0">
                <a:latin typeface="Times New Roman" panose="02020603050405020304" pitchFamily="18" charset="0"/>
                <a:ea typeface="黑体" panose="02010609060101010101" pitchFamily="49" charset="-122"/>
              </a:rPr>
              <a:t>4.6 </a:t>
            </a:r>
            <a:r>
              <a:rPr lang="zh-CN" altLang="en-US" dirty="0">
                <a:latin typeface="Times New Roman" panose="02020603050405020304" pitchFamily="18" charset="0"/>
                <a:ea typeface="黑体" panose="02010609060101010101" pitchFamily="49" charset="-122"/>
              </a:rPr>
              <a:t>最小生成树 </a:t>
            </a:r>
            <a:endParaRPr lang="zh-CN" altLang="en-US" dirty="0">
              <a:latin typeface="Times New Roman" panose="02020603050405020304" pitchFamily="18" charset="0"/>
              <a:ea typeface="黑体" panose="02010609060101010101" pitchFamily="49" charset="-122"/>
            </a:endParaRPr>
          </a:p>
        </p:txBody>
      </p:sp>
      <p:sp>
        <p:nvSpPr>
          <p:cNvPr id="63492" name="Rectangle 3"/>
          <p:cNvSpPr>
            <a:spLocks noGrp="1"/>
          </p:cNvSpPr>
          <p:nvPr>
            <p:ph idx="1"/>
          </p:nvPr>
        </p:nvSpPr>
        <p:spPr>
          <a:xfrm>
            <a:off x="395288" y="1341438"/>
            <a:ext cx="8229600" cy="4530725"/>
          </a:xfrm>
          <a:ln/>
        </p:spPr>
        <p:txBody>
          <a:bodyPr vert="horz" wrap="square" lIns="91440" tIns="45720" rIns="91440" bIns="45720" anchor="t" anchorCtr="0"/>
          <a:p>
            <a:pPr marL="0" indent="0" fontAlgn="t">
              <a:lnSpc>
                <a:spcPct val="120000"/>
              </a:lnSpc>
              <a:buNone/>
            </a:pPr>
            <a:r>
              <a:rPr lang="zh-CN" altLang="en-US" sz="2400" b="1" dirty="0">
                <a:latin typeface="Times New Roman" panose="02020603050405020304" pitchFamily="18" charset="0"/>
                <a:ea typeface="楷体_GB2312" pitchFamily="49" charset="-122"/>
              </a:rPr>
              <a:t>   设</a:t>
            </a:r>
            <a:r>
              <a:rPr lang="en-US" altLang="zh-CN" sz="2400" b="1" dirty="0">
                <a:latin typeface="Times New Roman" panose="02020603050405020304" pitchFamily="18" charset="0"/>
                <a:ea typeface="楷体_GB2312" pitchFamily="49" charset="-122"/>
              </a:rPr>
              <a:t>G =(V,E)</a:t>
            </a:r>
            <a:r>
              <a:rPr lang="zh-CN" altLang="en-US" sz="2400" b="1" dirty="0">
                <a:latin typeface="Times New Roman" panose="02020603050405020304" pitchFamily="18" charset="0"/>
                <a:ea typeface="楷体_GB2312" pitchFamily="49" charset="-122"/>
              </a:rPr>
              <a:t>是无向连通带权图，即一个</a:t>
            </a:r>
            <a:r>
              <a:rPr lang="zh-CN" altLang="en-US" sz="2400" b="1" dirty="0">
                <a:solidFill>
                  <a:schemeClr val="hlink"/>
                </a:solidFill>
                <a:latin typeface="Times New Roman" panose="02020603050405020304" pitchFamily="18" charset="0"/>
                <a:ea typeface="楷体_GB2312" pitchFamily="49" charset="-122"/>
              </a:rPr>
              <a:t>网络</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E</a:t>
            </a:r>
            <a:r>
              <a:rPr lang="zh-CN" altLang="en-US" sz="2400" b="1" dirty="0">
                <a:latin typeface="Times New Roman" panose="02020603050405020304" pitchFamily="18" charset="0"/>
                <a:ea typeface="楷体_GB2312" pitchFamily="49" charset="-122"/>
              </a:rPr>
              <a:t>中每条边</a:t>
            </a:r>
            <a:r>
              <a:rPr lang="en-US" altLang="zh-CN" sz="2400" b="1" dirty="0">
                <a:latin typeface="Times New Roman" panose="02020603050405020304" pitchFamily="18" charset="0"/>
                <a:ea typeface="楷体_GB2312" pitchFamily="49" charset="-122"/>
              </a:rPr>
              <a:t>(v,w)</a:t>
            </a:r>
            <a:r>
              <a:rPr lang="zh-CN" altLang="en-US" sz="2400" b="1" dirty="0">
                <a:latin typeface="Times New Roman" panose="02020603050405020304" pitchFamily="18" charset="0"/>
                <a:ea typeface="楷体_GB2312" pitchFamily="49" charset="-122"/>
              </a:rPr>
              <a:t>的权为</a:t>
            </a:r>
            <a:r>
              <a:rPr lang="en-US" altLang="zh-CN" sz="2400" b="1" dirty="0">
                <a:latin typeface="Times New Roman" panose="02020603050405020304" pitchFamily="18" charset="0"/>
                <a:ea typeface="楷体_GB2312" pitchFamily="49" charset="-122"/>
              </a:rPr>
              <a:t>c[v][w]</a:t>
            </a:r>
            <a:r>
              <a:rPr lang="zh-CN" altLang="en-US" sz="2400" b="1" dirty="0">
                <a:latin typeface="Times New Roman" panose="02020603050405020304" pitchFamily="18" charset="0"/>
                <a:ea typeface="楷体_GB2312" pitchFamily="49" charset="-122"/>
              </a:rPr>
              <a:t>。如果</a:t>
            </a:r>
            <a:r>
              <a:rPr lang="en-US" altLang="zh-CN" sz="2400" b="1" dirty="0">
                <a:latin typeface="Times New Roman" panose="02020603050405020304" pitchFamily="18" charset="0"/>
                <a:ea typeface="楷体_GB2312" pitchFamily="49" charset="-122"/>
              </a:rPr>
              <a:t>G</a:t>
            </a:r>
            <a:r>
              <a:rPr lang="zh-CN" altLang="en-US" sz="2400" b="1" dirty="0">
                <a:latin typeface="Times New Roman" panose="02020603050405020304" pitchFamily="18" charset="0"/>
                <a:ea typeface="楷体_GB2312" pitchFamily="49" charset="-122"/>
              </a:rPr>
              <a:t>的子图</a:t>
            </a:r>
            <a:r>
              <a:rPr lang="en-US" altLang="zh-CN" sz="2400" b="1" dirty="0">
                <a:latin typeface="Times New Roman" panose="02020603050405020304" pitchFamily="18" charset="0"/>
                <a:ea typeface="楷体_GB2312" pitchFamily="49" charset="-122"/>
              </a:rPr>
              <a:t>G’</a:t>
            </a:r>
            <a:r>
              <a:rPr lang="zh-CN" altLang="en-US" sz="2400" b="1" dirty="0">
                <a:latin typeface="Times New Roman" panose="02020603050405020304" pitchFamily="18" charset="0"/>
                <a:ea typeface="楷体_GB2312" pitchFamily="49" charset="-122"/>
              </a:rPr>
              <a:t>是一棵包含</a:t>
            </a:r>
            <a:r>
              <a:rPr lang="en-US" altLang="zh-CN" sz="2400" b="1" dirty="0">
                <a:latin typeface="Times New Roman" panose="02020603050405020304" pitchFamily="18" charset="0"/>
                <a:ea typeface="楷体_GB2312" pitchFamily="49" charset="-122"/>
              </a:rPr>
              <a:t>G</a:t>
            </a:r>
            <a:r>
              <a:rPr lang="zh-CN" altLang="en-US" sz="2400" b="1" dirty="0">
                <a:latin typeface="Times New Roman" panose="02020603050405020304" pitchFamily="18" charset="0"/>
                <a:ea typeface="楷体_GB2312" pitchFamily="49" charset="-122"/>
              </a:rPr>
              <a:t>的所有顶点的树，则称</a:t>
            </a:r>
            <a:r>
              <a:rPr lang="en-US" altLang="zh-CN" sz="2400" b="1" dirty="0">
                <a:latin typeface="Times New Roman" panose="02020603050405020304" pitchFamily="18" charset="0"/>
                <a:ea typeface="楷体_GB2312" pitchFamily="49" charset="-122"/>
              </a:rPr>
              <a:t>G’</a:t>
            </a:r>
            <a:r>
              <a:rPr lang="zh-CN" altLang="en-US" sz="2400" b="1" dirty="0">
                <a:latin typeface="Times New Roman" panose="02020603050405020304" pitchFamily="18" charset="0"/>
                <a:ea typeface="楷体_GB2312" pitchFamily="49" charset="-122"/>
              </a:rPr>
              <a:t>为</a:t>
            </a:r>
            <a:r>
              <a:rPr lang="en-US" altLang="zh-CN" sz="2400" b="1" dirty="0">
                <a:latin typeface="Times New Roman" panose="02020603050405020304" pitchFamily="18" charset="0"/>
                <a:ea typeface="楷体_GB2312" pitchFamily="49" charset="-122"/>
              </a:rPr>
              <a:t>G</a:t>
            </a:r>
            <a:r>
              <a:rPr lang="zh-CN" altLang="en-US" sz="2400" b="1" dirty="0">
                <a:latin typeface="Times New Roman" panose="02020603050405020304" pitchFamily="18" charset="0"/>
                <a:ea typeface="楷体_GB2312" pitchFamily="49" charset="-122"/>
              </a:rPr>
              <a:t>的生成树。生成树上各边权的总和称为该生成树的</a:t>
            </a:r>
            <a:r>
              <a:rPr lang="zh-CN" altLang="en-US" sz="2400" b="1" dirty="0">
                <a:solidFill>
                  <a:schemeClr val="hlink"/>
                </a:solidFill>
                <a:latin typeface="Times New Roman" panose="02020603050405020304" pitchFamily="18" charset="0"/>
                <a:ea typeface="楷体_GB2312" pitchFamily="49" charset="-122"/>
              </a:rPr>
              <a:t>耗费</a:t>
            </a:r>
            <a:r>
              <a:rPr lang="zh-CN" altLang="en-US" sz="2400" b="1" dirty="0">
                <a:latin typeface="Times New Roman" panose="02020603050405020304" pitchFamily="18" charset="0"/>
                <a:ea typeface="楷体_GB2312" pitchFamily="49" charset="-122"/>
              </a:rPr>
              <a:t>。在</a:t>
            </a:r>
            <a:r>
              <a:rPr lang="en-US" altLang="zh-CN" sz="2400" b="1" dirty="0">
                <a:latin typeface="Times New Roman" panose="02020603050405020304" pitchFamily="18" charset="0"/>
                <a:ea typeface="楷体_GB2312" pitchFamily="49" charset="-122"/>
              </a:rPr>
              <a:t>G</a:t>
            </a:r>
            <a:r>
              <a:rPr lang="zh-CN" altLang="en-US" sz="2400" b="1" dirty="0">
                <a:latin typeface="Times New Roman" panose="02020603050405020304" pitchFamily="18" charset="0"/>
                <a:ea typeface="楷体_GB2312" pitchFamily="49" charset="-122"/>
              </a:rPr>
              <a:t>的所有生成树中，耗费最小的生成树称为</a:t>
            </a:r>
            <a:r>
              <a:rPr lang="en-US" altLang="zh-CN" sz="2400" b="1" dirty="0">
                <a:latin typeface="Times New Roman" panose="02020603050405020304" pitchFamily="18" charset="0"/>
                <a:ea typeface="楷体_GB2312" pitchFamily="49" charset="-122"/>
              </a:rPr>
              <a:t>G</a:t>
            </a:r>
            <a:r>
              <a:rPr lang="zh-CN" altLang="en-US" sz="2400" b="1" dirty="0">
                <a:latin typeface="Times New Roman" panose="02020603050405020304" pitchFamily="18" charset="0"/>
                <a:ea typeface="楷体_GB2312" pitchFamily="49" charset="-122"/>
              </a:rPr>
              <a:t>的</a:t>
            </a:r>
            <a:r>
              <a:rPr lang="zh-CN" altLang="en-US" sz="2400" b="1" dirty="0">
                <a:solidFill>
                  <a:schemeClr val="hlink"/>
                </a:solidFill>
                <a:latin typeface="Times New Roman" panose="02020603050405020304" pitchFamily="18" charset="0"/>
                <a:ea typeface="楷体_GB2312" pitchFamily="49" charset="-122"/>
              </a:rPr>
              <a:t>最小生成树</a:t>
            </a:r>
            <a:r>
              <a:rPr lang="zh-CN" altLang="en-US" sz="2400" b="1" dirty="0">
                <a:latin typeface="Times New Roman" panose="02020603050405020304" pitchFamily="18" charset="0"/>
                <a:ea typeface="楷体_GB2312" pitchFamily="49" charset="-122"/>
              </a:rPr>
              <a:t>。</a:t>
            </a:r>
            <a:endParaRPr lang="zh-CN" altLang="en-US" sz="2400" b="1" dirty="0">
              <a:latin typeface="Times New Roman" panose="02020603050405020304" pitchFamily="18" charset="0"/>
              <a:ea typeface="楷体_GB2312" pitchFamily="49" charset="-122"/>
            </a:endParaRPr>
          </a:p>
          <a:p>
            <a:pPr marL="0" indent="0">
              <a:lnSpc>
                <a:spcPct val="120000"/>
              </a:lnSpc>
              <a:buNone/>
            </a:pPr>
            <a:r>
              <a:rPr lang="zh-CN" altLang="en-US" sz="2400" b="1" dirty="0">
                <a:latin typeface="Times New Roman" panose="02020603050405020304" pitchFamily="18" charset="0"/>
                <a:ea typeface="楷体_GB2312" pitchFamily="49" charset="-122"/>
              </a:rPr>
              <a:t>    网络的最小生成树在实际中有广泛应用。</a:t>
            </a:r>
            <a:r>
              <a:rPr lang="zh-CN" altLang="en-US" sz="2400" b="1" dirty="0">
                <a:solidFill>
                  <a:schemeClr val="hlink"/>
                </a:solidFill>
                <a:latin typeface="Times New Roman" panose="02020603050405020304" pitchFamily="18" charset="0"/>
                <a:ea typeface="楷体_GB2312" pitchFamily="49" charset="-122"/>
              </a:rPr>
              <a:t>例如</a:t>
            </a:r>
            <a:r>
              <a:rPr lang="zh-CN" altLang="en-US" sz="2400" b="1" dirty="0">
                <a:latin typeface="Times New Roman" panose="02020603050405020304" pitchFamily="18" charset="0"/>
                <a:ea typeface="楷体_GB2312" pitchFamily="49" charset="-122"/>
              </a:rPr>
              <a:t>，在设计通信网络时，用图的顶点表示城市，用边</a:t>
            </a:r>
            <a:r>
              <a:rPr lang="en-US" altLang="zh-CN" sz="2400" b="1" dirty="0">
                <a:latin typeface="Times New Roman" panose="02020603050405020304" pitchFamily="18" charset="0"/>
                <a:ea typeface="楷体_GB2312" pitchFamily="49" charset="-122"/>
              </a:rPr>
              <a:t>(v,w)</a:t>
            </a:r>
            <a:r>
              <a:rPr lang="zh-CN" altLang="en-US" sz="2400" b="1" dirty="0">
                <a:latin typeface="Times New Roman" panose="02020603050405020304" pitchFamily="18" charset="0"/>
                <a:ea typeface="楷体_GB2312" pitchFamily="49" charset="-122"/>
              </a:rPr>
              <a:t>的权</a:t>
            </a:r>
            <a:r>
              <a:rPr lang="en-US" altLang="zh-CN" sz="2400" b="1" dirty="0">
                <a:latin typeface="Times New Roman" panose="02020603050405020304" pitchFamily="18" charset="0"/>
                <a:ea typeface="楷体_GB2312" pitchFamily="49" charset="-122"/>
              </a:rPr>
              <a:t>c[v][w]</a:t>
            </a:r>
            <a:r>
              <a:rPr lang="zh-CN" altLang="en-US" sz="2400" b="1" dirty="0">
                <a:latin typeface="Times New Roman" panose="02020603050405020304" pitchFamily="18" charset="0"/>
                <a:ea typeface="楷体_GB2312" pitchFamily="49" charset="-122"/>
              </a:rPr>
              <a:t>表示建立城市</a:t>
            </a:r>
            <a:r>
              <a:rPr lang="en-US" altLang="zh-CN" sz="2400" b="1" dirty="0">
                <a:latin typeface="Times New Roman" panose="02020603050405020304" pitchFamily="18" charset="0"/>
                <a:ea typeface="楷体_GB2312" pitchFamily="49" charset="-122"/>
              </a:rPr>
              <a:t>v</a:t>
            </a:r>
            <a:r>
              <a:rPr lang="zh-CN" altLang="en-US" sz="2400" b="1" dirty="0">
                <a:latin typeface="Times New Roman" panose="02020603050405020304" pitchFamily="18" charset="0"/>
                <a:ea typeface="楷体_GB2312" pitchFamily="49" charset="-122"/>
              </a:rPr>
              <a:t>和城市</a:t>
            </a:r>
            <a:r>
              <a:rPr lang="en-US" altLang="zh-CN" sz="2400" b="1" dirty="0">
                <a:latin typeface="Times New Roman" panose="02020603050405020304" pitchFamily="18" charset="0"/>
                <a:ea typeface="楷体_GB2312" pitchFamily="49" charset="-122"/>
              </a:rPr>
              <a:t>w</a:t>
            </a:r>
            <a:r>
              <a:rPr lang="zh-CN" altLang="en-US" sz="2400" b="1" dirty="0">
                <a:latin typeface="Times New Roman" panose="02020603050405020304" pitchFamily="18" charset="0"/>
                <a:ea typeface="楷体_GB2312" pitchFamily="49" charset="-122"/>
              </a:rPr>
              <a:t>之间的通信线路所需的费用，则最小生成树就给出了建立通信网络的最经济的方案。 </a:t>
            </a:r>
            <a:endParaRPr lang="zh-CN" altLang="en-US" sz="2400" b="1" dirty="0">
              <a:latin typeface="Times New Roman" panose="02020603050405020304" pitchFamily="18" charset="0"/>
              <a:ea typeface="楷体_GB2312" pitchFamily="49" charset="-122"/>
            </a:endParaRP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64515" name="Rectangle 2"/>
          <p:cNvSpPr>
            <a:spLocks noGrp="1"/>
          </p:cNvSpPr>
          <p:nvPr>
            <p:ph type="title"/>
          </p:nvPr>
        </p:nvSpPr>
        <p:spPr>
          <a:xfrm>
            <a:off x="395288" y="260350"/>
            <a:ext cx="7772400" cy="863600"/>
          </a:xfrm>
          <a:ln/>
        </p:spPr>
        <p:txBody>
          <a:bodyPr vert="horz" wrap="square" lIns="91440" tIns="45720" rIns="91440" bIns="45720" anchor="t" anchorCtr="0"/>
          <a:p>
            <a:pPr>
              <a:buNone/>
            </a:pPr>
            <a:r>
              <a:rPr lang="en-US" altLang="zh-CN" dirty="0">
                <a:latin typeface="Times New Roman" panose="02020603050405020304" pitchFamily="18" charset="0"/>
                <a:ea typeface="黑体" panose="02010609060101010101" pitchFamily="49" charset="-122"/>
              </a:rPr>
              <a:t>4.6 </a:t>
            </a:r>
            <a:r>
              <a:rPr lang="zh-CN" altLang="en-US" dirty="0">
                <a:latin typeface="Times New Roman" panose="02020603050405020304" pitchFamily="18" charset="0"/>
                <a:ea typeface="黑体" panose="02010609060101010101" pitchFamily="49" charset="-122"/>
              </a:rPr>
              <a:t>最小生成树</a:t>
            </a:r>
            <a:endParaRPr lang="zh-CN" altLang="en-US" dirty="0">
              <a:latin typeface="Times New Roman" panose="02020603050405020304" pitchFamily="18" charset="0"/>
              <a:ea typeface="黑体" panose="02010609060101010101" pitchFamily="49" charset="-122"/>
            </a:endParaRPr>
          </a:p>
        </p:txBody>
      </p:sp>
      <p:sp>
        <p:nvSpPr>
          <p:cNvPr id="346115" name="Rectangle 3"/>
          <p:cNvSpPr>
            <a:spLocks noGrp="1" noChangeArrowheads="1"/>
          </p:cNvSpPr>
          <p:nvPr>
            <p:ph idx="1"/>
          </p:nvPr>
        </p:nvSpPr>
        <p:spPr>
          <a:xfrm>
            <a:off x="395288" y="1268413"/>
            <a:ext cx="8280400" cy="4752975"/>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sz="2800" b="1" i="0" u="none" strike="noStrike" kern="0" cap="none" spc="0" normalizeH="0" baseline="0" noProof="0" dirty="0" smtClean="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 最小生成树</a:t>
            </a:r>
            <a:r>
              <a:rPr kumimoji="0" lang="zh-CN" altLang="en-US" sz="28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性质</a:t>
            </a:r>
            <a:endParaRPr kumimoji="0" lang="zh-CN" altLang="en-US" sz="28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用</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贪心算法设计策略可以设计出构造最小生成树的有效算法</a:t>
            </a: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。构造</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最小生成树的</a:t>
            </a:r>
            <a:r>
              <a:rPr kumimoji="0" lang="en-US" altLang="zh-CN"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Prim</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算法</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和</a:t>
            </a:r>
            <a:r>
              <a:rPr kumimoji="0" lang="en-US" altLang="zh-CN" sz="2400" b="1" i="0" u="none" strike="noStrike" kern="0" cap="none" spc="0" normalizeH="0" baseline="0" noProof="0" dirty="0" err="1">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Kruskal</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算法</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都可以看作是应用贪心算法设计策略的例子。尽管这</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2</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个算法做贪心选择的方式不同，它们都利用了下面的</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最小生成树性质</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endPar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设</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G=(V,E)</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是连通带权图，</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U</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是</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V</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的真子集。如果</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u,v</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E</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，且</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u</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U</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v</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V-U</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，且在所有这样的边中，</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u,v</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的权</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c[u][v]</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最小，那么一定存在</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G</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的一棵最小生成树，它以</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u,v</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为其中一条边。这个性质有时也称为</a:t>
            </a:r>
            <a:r>
              <a:rPr kumimoji="0" lang="en-US" altLang="zh-CN"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MST</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性质</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30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endParaRPr kumimoji="0" lang="zh-CN" altLang="en-US" sz="30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1"/>
          <p:cNvSpPr>
            <a:spLocks noGrp="1"/>
          </p:cNvSpPr>
          <p:nvPr>
            <p:ph type="title"/>
          </p:nvPr>
        </p:nvSpPr>
        <p:spPr>
          <a:ln/>
        </p:spPr>
        <p:txBody>
          <a:bodyPr vert="horz" wrap="square" lIns="91440" tIns="45720" rIns="91440" bIns="45720" anchor="t" anchorCtr="0"/>
          <a:p>
            <a:pPr>
              <a:buNone/>
            </a:pPr>
            <a:r>
              <a:rPr lang="en-US" altLang="zh-CN" dirty="0">
                <a:latin typeface="Times New Roman" panose="02020603050405020304" pitchFamily="18" charset="0"/>
                <a:ea typeface="黑体" panose="02010609060101010101" pitchFamily="49" charset="-122"/>
              </a:rPr>
              <a:t>4.6 </a:t>
            </a:r>
            <a:r>
              <a:rPr lang="zh-CN" altLang="en-US" dirty="0">
                <a:latin typeface="Times New Roman" panose="02020603050405020304" pitchFamily="18" charset="0"/>
                <a:ea typeface="黑体" panose="02010609060101010101" pitchFamily="49" charset="-122"/>
              </a:rPr>
              <a:t>最小生成树</a:t>
            </a:r>
            <a:endParaRPr lang="zh-CN" altLang="en-US" dirty="0">
              <a:ea typeface="黑体" panose="02010609060101010101" pitchFamily="49" charset="-122"/>
            </a:endParaRPr>
          </a:p>
        </p:txBody>
      </p:sp>
      <p:sp>
        <p:nvSpPr>
          <p:cNvPr id="49155" name="内容占位符 2"/>
          <p:cNvSpPr>
            <a:spLocks noGrp="1"/>
          </p:cNvSpPr>
          <p:nvPr>
            <p:ph idx="1"/>
          </p:nvPr>
        </p:nvSpPr>
        <p:spPr>
          <a:xfrm>
            <a:off x="214313" y="1000125"/>
            <a:ext cx="8929688"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en-US" altLang="zh-CN" sz="3200" b="1" i="0" u="none" strike="noStrike" kern="0" cap="none" spc="0" normalizeH="0" baseline="0" noProof="0" dirty="0" smtClean="0">
                <a:ln>
                  <a:noFill/>
                </a:ln>
                <a:solidFill>
                  <a:schemeClr val="folHlink"/>
                </a:solidFill>
                <a:effectLst/>
                <a:uLnTx/>
                <a:uFillTx/>
                <a:latin typeface="楷体" panose="02010609060101010101" pitchFamily="49" charset="-122"/>
                <a:ea typeface="楷体" panose="02010609060101010101" pitchFamily="49" charset="-122"/>
                <a:cs typeface="Times New Roman" panose="02020603050405020304" pitchFamily="18" charset="0"/>
              </a:rPr>
              <a:t>MST</a:t>
            </a:r>
            <a:r>
              <a:rPr kumimoji="0" lang="zh-CN" altLang="en-US" sz="3200" b="1" i="0" u="none" strike="noStrike" kern="0" cap="none" spc="0" normalizeH="0" baseline="0" noProof="0" dirty="0" smtClean="0">
                <a:ln>
                  <a:noFill/>
                </a:ln>
                <a:solidFill>
                  <a:schemeClr val="folHlink"/>
                </a:solidFill>
                <a:effectLst/>
                <a:uLnTx/>
                <a:uFillTx/>
                <a:latin typeface="楷体" panose="02010609060101010101" pitchFamily="49" charset="-122"/>
                <a:ea typeface="楷体" panose="02010609060101010101" pitchFamily="49" charset="-122"/>
                <a:cs typeface="Times New Roman" panose="02020603050405020304" pitchFamily="18" charset="0"/>
              </a:rPr>
              <a:t>性质证明</a:t>
            </a:r>
            <a:endParaRPr kumimoji="0" lang="en-US" altLang="zh-CN" sz="3200" b="1" i="0" u="none" strike="noStrike" kern="0" cap="none" spc="0" normalizeH="0" baseline="0" noProof="0" dirty="0" smtClean="0">
              <a:ln>
                <a:noFill/>
              </a:ln>
              <a:solidFill>
                <a:schemeClr val="folHlink"/>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     假设</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G</a:t>
            </a: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的任何一颗最小生成树都不包含边</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a:t>
            </a:r>
            <a:r>
              <a:rPr kumimoji="0" lang="en-US" altLang="zh-CN" sz="2400" b="1" i="0" u="none" strike="noStrike" kern="0" cap="none" spc="0" normalizeH="0" baseline="0" noProof="0" dirty="0" err="1"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u,v</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a:t>
            </a: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。将边</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a:t>
            </a:r>
            <a:r>
              <a:rPr kumimoji="0" lang="en-US" altLang="zh-CN" sz="2400" b="1" i="0" u="none" strike="noStrike" kern="0" cap="none" spc="0" normalizeH="0" baseline="0" noProof="0" dirty="0" err="1"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u,v</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a:t>
            </a: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添加到</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G</a:t>
            </a: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的一颗最小生成树</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T</a:t>
            </a: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上，将产生含有边</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a:t>
            </a:r>
            <a:r>
              <a:rPr kumimoji="0" lang="en-US" altLang="zh-CN" sz="2400" b="1" i="0" u="none" strike="noStrike" kern="0" cap="none" spc="0" normalizeH="0" baseline="0" noProof="0" dirty="0" err="1"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u,v</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a:t>
            </a: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的圈，并且在这个圈上有一条不同于</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a:t>
            </a:r>
            <a:r>
              <a:rPr kumimoji="0" lang="en-US" altLang="zh-CN" sz="2400" b="1" i="0" u="none" strike="noStrike" kern="0" cap="none" spc="0" normalizeH="0" baseline="0" noProof="0" dirty="0" err="1"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u,v</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a:t>
            </a: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的边</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a:t>
            </a:r>
            <a:r>
              <a:rPr kumimoji="0" lang="en-US" altLang="zh-CN" sz="2400" b="1" i="0" u="none" strike="noStrike" kern="0" cap="none" spc="0" normalizeH="0" baseline="0" noProof="0" dirty="0" err="1"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u',v</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a:t>
            </a: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，使得</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panose="02020603050405020304" pitchFamily="18" charset="0"/>
              </a:rPr>
              <a:t>u'</a:t>
            </a:r>
            <a:r>
              <a:rPr kumimoji="0"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 </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U</a:t>
            </a: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v '</a:t>
            </a:r>
            <a:r>
              <a:rPr kumimoji="0"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mn-cs"/>
                <a:sym typeface="Symbol" panose="05050102010706020507" pitchFamily="18" charset="2"/>
              </a:rPr>
              <a:t>  </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V-U</a:t>
            </a: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。将边</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err="1" smtClean="0">
                <a:ln>
                  <a:noFill/>
                </a:ln>
                <a:solidFill>
                  <a:schemeClr val="tx1"/>
                </a:solidFill>
                <a:effectLst/>
                <a:uLnTx/>
                <a:uFillTx/>
                <a:latin typeface="华文楷体" pitchFamily="2" charset="-122"/>
                <a:ea typeface="华文楷体" pitchFamily="2" charset="-122"/>
                <a:cs typeface="+mn-cs"/>
              </a:rPr>
              <a:t>u',v</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a:t>
            </a: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删去，得到</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G</a:t>
            </a: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的另一颗生成树</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T'</a:t>
            </a: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。由于</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c[u][v]&lt;=c[u'][v']</a:t>
            </a: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，所以</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T'</a:t>
            </a: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的耗费</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&lt;=T</a:t>
            </a: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的耗费。于是</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T'</a:t>
            </a: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是一颗含有边</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a:t>
            </a:r>
            <a:r>
              <a:rPr kumimoji="0" lang="en-US" altLang="zh-CN" sz="2400" b="1" i="0" u="none" strike="noStrike" kern="0" cap="none" spc="0" normalizeH="0" baseline="0" noProof="0" dirty="0" err="1" smtClean="0">
                <a:ln>
                  <a:noFill/>
                </a:ln>
                <a:solidFill>
                  <a:schemeClr val="tx1"/>
                </a:solidFill>
                <a:effectLst/>
                <a:uLnTx/>
                <a:uFillTx/>
                <a:latin typeface="华文楷体" pitchFamily="2" charset="-122"/>
                <a:ea typeface="华文楷体" pitchFamily="2" charset="-122"/>
                <a:cs typeface="+mn-cs"/>
              </a:rPr>
              <a:t>u,v</a:t>
            </a:r>
            <a:r>
              <a:rPr kumimoji="0"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a:t>
            </a:r>
            <a:r>
              <a:rPr kumimoji="0"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的最小生成树，这与假设矛盾。</a:t>
            </a:r>
            <a:endParaRPr kumimoji="0" lang="zh-CN" altLang="en-US" sz="2400" b="1" i="0" u="none" strike="noStrike" kern="0" cap="none" spc="0" normalizeH="0" baseline="0" noProof="0" dirty="0" smtClean="0">
              <a:ln>
                <a:noFill/>
              </a:ln>
              <a:solidFill>
                <a:schemeClr val="folHlink"/>
              </a:solidFill>
              <a:effectLst/>
              <a:uLnTx/>
              <a:uFillTx/>
              <a:latin typeface="华文楷体" pitchFamily="2" charset="-122"/>
              <a:ea typeface="华文楷体"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000" b="0" i="0" u="none" strike="noStrike" kern="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65540" name="灯片编号占位符 3"/>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en-US" altLang="zh-CN" sz="1200" dirty="0">
                <a:latin typeface="Garamond" pitchFamily="18" charset="0"/>
                <a:cs typeface="Times New Roman" panose="02020603050405020304" pitchFamily="18" charset="0"/>
              </a:rPr>
            </a:fld>
            <a:endParaRPr lang="en-US" altLang="zh-CN" sz="1200" dirty="0">
              <a:latin typeface="Garamond" pitchFamily="18" charset="0"/>
              <a:ea typeface="Times New Roman" panose="02020603050405020304" pitchFamily="18" charset="0"/>
              <a:cs typeface="Times New Roman" panose="02020603050405020304" pitchFamily="18" charset="0"/>
            </a:endParaRPr>
          </a:p>
        </p:txBody>
      </p:sp>
      <p:pic>
        <p:nvPicPr>
          <p:cNvPr id="65541" name="图片 4" descr="1364560417_4531.jpg"/>
          <p:cNvPicPr>
            <a:picLocks noChangeAspect="1"/>
          </p:cNvPicPr>
          <p:nvPr/>
        </p:nvPicPr>
        <p:blipFill>
          <a:blip r:embed="rId1"/>
          <a:stretch>
            <a:fillRect/>
          </a:stretch>
        </p:blipFill>
        <p:spPr>
          <a:xfrm>
            <a:off x="1857375" y="3857625"/>
            <a:ext cx="5715000" cy="2274888"/>
          </a:xfrm>
          <a:prstGeom prst="rect">
            <a:avLst/>
          </a:prstGeom>
          <a:noFill/>
          <a:ln w="9525">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Times New Roman" panose="02020603050405020304" pitchFamily="18" charset="0"/>
                <a:cs typeface="Times New Roman" panose="02020603050405020304" pitchFamily="18" charset="0"/>
              </a:rPr>
            </a:fld>
            <a:endParaRPr lang="zh-CN" altLang="en-US" sz="12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6563" name="Rectangle 2"/>
          <p:cNvSpPr>
            <a:spLocks noGrp="1"/>
          </p:cNvSpPr>
          <p:nvPr>
            <p:ph type="title"/>
          </p:nvPr>
        </p:nvSpPr>
        <p:spPr>
          <a:ln/>
        </p:spPr>
        <p:txBody>
          <a:bodyPr vert="horz" wrap="square" lIns="91440" tIns="45720" rIns="91440" bIns="45720" anchor="t" anchorCtr="0"/>
          <a:p>
            <a:pPr>
              <a:buNone/>
            </a:pPr>
            <a:r>
              <a:rPr lang="en-US" altLang="zh-CN" dirty="0">
                <a:latin typeface="Times New Roman" panose="02020603050405020304" pitchFamily="18" charset="0"/>
                <a:ea typeface="黑体" panose="02010609060101010101" pitchFamily="49" charset="-122"/>
              </a:rPr>
              <a:t>4.6 </a:t>
            </a:r>
            <a:r>
              <a:rPr lang="zh-CN" altLang="en-US" dirty="0">
                <a:latin typeface="Times New Roman" panose="02020603050405020304" pitchFamily="18" charset="0"/>
                <a:ea typeface="黑体" panose="02010609060101010101" pitchFamily="49" charset="-122"/>
              </a:rPr>
              <a:t>最小生成树</a:t>
            </a:r>
            <a:endParaRPr lang="zh-CN" altLang="en-US" dirty="0">
              <a:latin typeface="Times New Roman" panose="02020603050405020304" pitchFamily="18" charset="0"/>
              <a:ea typeface="黑体" panose="02010609060101010101" pitchFamily="49" charset="-122"/>
            </a:endParaRPr>
          </a:p>
        </p:txBody>
      </p:sp>
      <p:sp>
        <p:nvSpPr>
          <p:cNvPr id="347139" name="Rectangle 3"/>
          <p:cNvSpPr>
            <a:spLocks noGrp="1" noChangeArrowheads="1"/>
          </p:cNvSpPr>
          <p:nvPr>
            <p:ph idx="1"/>
          </p:nvPr>
        </p:nvSpPr>
        <p:spPr>
          <a:xfrm>
            <a:off x="395288" y="1341438"/>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0" lang="zh-CN" altLang="en-US" sz="2800" b="1" i="0" u="none" strike="noStrike" kern="0" cap="none" spc="0" normalizeH="0" baseline="0" noProof="0" dirty="0" smtClean="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800" b="1" i="0" u="none" strike="noStrike" kern="0" cap="none" spc="0" normalizeH="0" baseline="0" noProof="0" dirty="0" smtClean="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Prim</a:t>
            </a:r>
            <a:r>
              <a:rPr kumimoji="0" lang="zh-CN" altLang="en-US" sz="28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算法 </a:t>
            </a:r>
            <a:endParaRPr kumimoji="0" lang="zh-CN" altLang="en-US" sz="28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设</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G=(V,E)</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是连通带权图，</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V={1,2,…,n}</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endPar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构造</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G</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的最小生成树的</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Prim</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算法的</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基本思想</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是：首先置</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S={1}</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，然后，只要</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S</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是</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V</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的真子集，就作如下的</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贪心选择</a:t>
            </a:r>
            <a:r>
              <a:rPr kumimoji="0" lang="zh-CN" altLang="en-US" sz="2400" b="1" i="0" u="none" strike="noStrike" kern="0" cap="none" spc="0" normalizeH="0" baseline="0" noProof="0" dirty="0">
                <a:ln>
                  <a:noFill/>
                </a:ln>
                <a:solidFill>
                  <a:schemeClr val="accent2"/>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选取满足条件</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i</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S</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j</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V-S</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，且</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c[i][j]</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最小的边，将顶点</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j</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添加到</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S</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中。这个过程一直进行到</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S=V</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时为止。</a:t>
            </a:r>
            <a:endPar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在</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这个过程中选取到的所有边恰好构成</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G</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的一棵</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最小生成树。</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a:t>
            </a:r>
            <a:endPar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灯片编号占位符 6"/>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67587" name="Rectangle 2"/>
          <p:cNvSpPr>
            <a:spLocks noGrp="1"/>
          </p:cNvSpPr>
          <p:nvPr>
            <p:ph type="title"/>
          </p:nvPr>
        </p:nvSpPr>
        <p:spPr>
          <a:ln/>
        </p:spPr>
        <p:txBody>
          <a:bodyPr vert="horz" wrap="square" lIns="91440" tIns="45720" rIns="91440" bIns="45720" anchor="t" anchorCtr="0"/>
          <a:p>
            <a:r>
              <a:rPr lang="en-US" altLang="zh-CN" dirty="0">
                <a:latin typeface="黑体" panose="02010609060101010101" pitchFamily="49" charset="-122"/>
                <a:ea typeface="黑体" panose="02010609060101010101" pitchFamily="49" charset="-122"/>
              </a:rPr>
              <a:t>4.6 </a:t>
            </a:r>
            <a:r>
              <a:rPr lang="zh-CN" altLang="en-US" dirty="0">
                <a:latin typeface="黑体" panose="02010609060101010101" pitchFamily="49" charset="-122"/>
                <a:ea typeface="黑体" panose="02010609060101010101" pitchFamily="49" charset="-122"/>
              </a:rPr>
              <a:t>最小生成树</a:t>
            </a:r>
            <a:endParaRPr lang="zh-CN" altLang="en-US" dirty="0">
              <a:latin typeface="黑体" panose="02010609060101010101" pitchFamily="49" charset="-122"/>
              <a:ea typeface="黑体" panose="02010609060101010101" pitchFamily="49" charset="-122"/>
            </a:endParaRPr>
          </a:p>
        </p:txBody>
      </p:sp>
      <p:sp>
        <p:nvSpPr>
          <p:cNvPr id="67588" name="Rectangle 3"/>
          <p:cNvSpPr>
            <a:spLocks noGrp="1"/>
          </p:cNvSpPr>
          <p:nvPr>
            <p:ph type="body" sz="half" idx="1"/>
          </p:nvPr>
        </p:nvSpPr>
        <p:spPr>
          <a:xfrm>
            <a:off x="323850" y="1412875"/>
            <a:ext cx="4752975" cy="4608513"/>
          </a:xfrm>
          <a:ln/>
        </p:spPr>
        <p:txBody>
          <a:bodyPr vert="horz" wrap="square" lIns="91440" tIns="45720" rIns="91440" bIns="45720" anchor="t" anchorCtr="0"/>
          <a:p>
            <a:pPr marL="0" indent="0">
              <a:lnSpc>
                <a:spcPct val="120000"/>
              </a:lnSpc>
              <a:buClr>
                <a:schemeClr val="accent1"/>
              </a:buClr>
              <a:buSzPct val="65000"/>
              <a:buFont typeface="Wingdings" panose="05000000000000000000" pitchFamily="2" charset="2"/>
              <a:buNone/>
            </a:pPr>
            <a:r>
              <a:rPr lang="zh-CN" altLang="en-US" sz="2400" b="1" dirty="0">
                <a:latin typeface="Times New Roman" panose="02020603050405020304" pitchFamily="18" charset="0"/>
                <a:ea typeface="楷体_GB2312" pitchFamily="49" charset="-122"/>
              </a:rPr>
              <a:t>  利用最小生成树性质和数学归纳法容易证明，上述算法中的</a:t>
            </a:r>
            <a:r>
              <a:rPr lang="zh-CN" altLang="en-US" sz="2400" b="1" dirty="0">
                <a:solidFill>
                  <a:schemeClr val="hlink"/>
                </a:solidFill>
                <a:latin typeface="Times New Roman" panose="02020603050405020304" pitchFamily="18" charset="0"/>
                <a:ea typeface="楷体_GB2312" pitchFamily="49" charset="-122"/>
              </a:rPr>
              <a:t>边集合</a:t>
            </a:r>
            <a:r>
              <a:rPr lang="en-US" altLang="zh-CN" sz="2400" b="1" dirty="0">
                <a:solidFill>
                  <a:schemeClr val="hlink"/>
                </a:solidFill>
                <a:latin typeface="Times New Roman" panose="02020603050405020304" pitchFamily="18" charset="0"/>
                <a:ea typeface="楷体_GB2312" pitchFamily="49" charset="-122"/>
              </a:rPr>
              <a:t>T</a:t>
            </a:r>
            <a:r>
              <a:rPr lang="zh-CN" altLang="en-US" sz="2400" b="1" dirty="0">
                <a:solidFill>
                  <a:schemeClr val="hlink"/>
                </a:solidFill>
                <a:latin typeface="Times New Roman" panose="02020603050405020304" pitchFamily="18" charset="0"/>
                <a:ea typeface="楷体_GB2312" pitchFamily="49" charset="-122"/>
              </a:rPr>
              <a:t>始终包含</a:t>
            </a:r>
            <a:r>
              <a:rPr lang="en-US" altLang="zh-CN" sz="2400" b="1" dirty="0">
                <a:solidFill>
                  <a:schemeClr val="hlink"/>
                </a:solidFill>
                <a:latin typeface="Times New Roman" panose="02020603050405020304" pitchFamily="18" charset="0"/>
                <a:ea typeface="楷体_GB2312" pitchFamily="49" charset="-122"/>
              </a:rPr>
              <a:t>G</a:t>
            </a:r>
            <a:r>
              <a:rPr lang="zh-CN" altLang="en-US" sz="2400" b="1" dirty="0">
                <a:solidFill>
                  <a:schemeClr val="hlink"/>
                </a:solidFill>
                <a:latin typeface="Times New Roman" panose="02020603050405020304" pitchFamily="18" charset="0"/>
                <a:ea typeface="楷体_GB2312" pitchFamily="49" charset="-122"/>
              </a:rPr>
              <a:t>的某棵最小生成树中的边</a:t>
            </a:r>
            <a:r>
              <a:rPr lang="zh-CN" altLang="en-US" sz="2400" b="1" dirty="0">
                <a:latin typeface="Times New Roman" panose="02020603050405020304" pitchFamily="18" charset="0"/>
                <a:ea typeface="楷体_GB2312" pitchFamily="49" charset="-122"/>
              </a:rPr>
              <a:t>。因此，在算法结束时，</a:t>
            </a:r>
            <a:r>
              <a:rPr lang="en-US" altLang="zh-CN" sz="2400" b="1" dirty="0">
                <a:latin typeface="Times New Roman" panose="02020603050405020304" pitchFamily="18" charset="0"/>
                <a:ea typeface="楷体_GB2312" pitchFamily="49" charset="-122"/>
              </a:rPr>
              <a:t>T</a:t>
            </a:r>
            <a:r>
              <a:rPr lang="zh-CN" altLang="en-US" sz="2400" b="1" dirty="0">
                <a:latin typeface="Times New Roman" panose="02020603050405020304" pitchFamily="18" charset="0"/>
                <a:ea typeface="楷体_GB2312" pitchFamily="49" charset="-122"/>
              </a:rPr>
              <a:t>中的所有边构成</a:t>
            </a:r>
            <a:r>
              <a:rPr lang="en-US" altLang="zh-CN" sz="2400" b="1" dirty="0">
                <a:latin typeface="Times New Roman" panose="02020603050405020304" pitchFamily="18" charset="0"/>
                <a:ea typeface="楷体_GB2312" pitchFamily="49" charset="-122"/>
              </a:rPr>
              <a:t>G</a:t>
            </a:r>
            <a:r>
              <a:rPr lang="zh-CN" altLang="en-US" sz="2400" b="1" dirty="0">
                <a:latin typeface="Times New Roman" panose="02020603050405020304" pitchFamily="18" charset="0"/>
                <a:ea typeface="楷体_GB2312" pitchFamily="49" charset="-122"/>
              </a:rPr>
              <a:t>的一棵最小生成树。</a:t>
            </a:r>
            <a:endParaRPr lang="en-US" altLang="zh-CN" sz="2400" b="1" dirty="0">
              <a:latin typeface="Times New Roman" panose="02020603050405020304" pitchFamily="18" charset="0"/>
              <a:ea typeface="楷体_GB2312" pitchFamily="49" charset="-122"/>
            </a:endParaRPr>
          </a:p>
          <a:p>
            <a:pPr marL="0" indent="0">
              <a:lnSpc>
                <a:spcPct val="120000"/>
              </a:lnSpc>
              <a:buClr>
                <a:schemeClr val="accent1"/>
              </a:buClr>
              <a:buSzPct val="65000"/>
              <a:buFont typeface="Wingdings" panose="05000000000000000000" pitchFamily="2" charset="2"/>
              <a:buNone/>
            </a:pPr>
            <a:r>
              <a:rPr lang="zh-CN" altLang="en-US" sz="2400" b="1" dirty="0">
                <a:latin typeface="Times New Roman" panose="02020603050405020304" pitchFamily="18" charset="0"/>
                <a:ea typeface="楷体_GB2312" pitchFamily="49" charset="-122"/>
              </a:rPr>
              <a:t> </a:t>
            </a:r>
            <a:endParaRPr lang="zh-CN" altLang="en-US" sz="2400" b="1" dirty="0">
              <a:latin typeface="Times New Roman" panose="02020603050405020304" pitchFamily="18" charset="0"/>
              <a:ea typeface="楷体_GB2312" pitchFamily="49" charset="-122"/>
            </a:endParaRPr>
          </a:p>
          <a:p>
            <a:pPr marL="0" indent="0">
              <a:lnSpc>
                <a:spcPct val="120000"/>
              </a:lnSpc>
              <a:buClr>
                <a:schemeClr val="accent1"/>
              </a:buClr>
              <a:buSzPct val="65000"/>
              <a:buFont typeface="Wingdings" panose="05000000000000000000" pitchFamily="2" charset="2"/>
              <a:buNone/>
            </a:pPr>
            <a:r>
              <a:rPr lang="zh-CN" altLang="en-US" sz="2400" b="1" dirty="0">
                <a:latin typeface="Times New Roman" panose="02020603050405020304" pitchFamily="18" charset="0"/>
                <a:ea typeface="楷体_GB2312" pitchFamily="49" charset="-122"/>
              </a:rPr>
              <a:t>  </a:t>
            </a:r>
            <a:r>
              <a:rPr lang="zh-CN" altLang="en-US" sz="2400" b="1" dirty="0">
                <a:solidFill>
                  <a:schemeClr val="hlink"/>
                </a:solidFill>
                <a:latin typeface="Times New Roman" panose="02020603050405020304" pitchFamily="18" charset="0"/>
                <a:ea typeface="楷体_GB2312" pitchFamily="49" charset="-122"/>
              </a:rPr>
              <a:t>例如</a:t>
            </a:r>
            <a:r>
              <a:rPr lang="zh-CN" altLang="en-US" sz="2400" b="1" dirty="0">
                <a:latin typeface="Times New Roman" panose="02020603050405020304" pitchFamily="18" charset="0"/>
                <a:ea typeface="楷体_GB2312" pitchFamily="49" charset="-122"/>
              </a:rPr>
              <a:t>，对于右图中的带权图，按</a:t>
            </a:r>
            <a:r>
              <a:rPr lang="en-US" altLang="zh-CN" sz="2400" b="1" dirty="0">
                <a:solidFill>
                  <a:schemeClr val="hlink"/>
                </a:solidFill>
                <a:latin typeface="Times New Roman" panose="02020603050405020304" pitchFamily="18" charset="0"/>
                <a:ea typeface="楷体_GB2312" pitchFamily="49" charset="-122"/>
              </a:rPr>
              <a:t>Prim</a:t>
            </a:r>
            <a:r>
              <a:rPr lang="zh-CN" altLang="en-US" sz="2400" b="1" dirty="0">
                <a:solidFill>
                  <a:schemeClr val="hlink"/>
                </a:solidFill>
                <a:latin typeface="Times New Roman" panose="02020603050405020304" pitchFamily="18" charset="0"/>
                <a:ea typeface="楷体_GB2312" pitchFamily="49" charset="-122"/>
              </a:rPr>
              <a:t>算法</a:t>
            </a:r>
            <a:r>
              <a:rPr lang="zh-CN" altLang="en-US" sz="2400" b="1" dirty="0">
                <a:latin typeface="Times New Roman" panose="02020603050405020304" pitchFamily="18" charset="0"/>
                <a:ea typeface="楷体_GB2312" pitchFamily="49" charset="-122"/>
              </a:rPr>
              <a:t>选取边的过程如下页图所示。</a:t>
            </a:r>
            <a:endParaRPr lang="zh-CN" altLang="en-US" sz="2400" b="1" dirty="0">
              <a:latin typeface="Times New Roman" panose="02020603050405020304" pitchFamily="18" charset="0"/>
              <a:ea typeface="楷体_GB2312" pitchFamily="49" charset="-122"/>
            </a:endParaRPr>
          </a:p>
        </p:txBody>
      </p:sp>
      <p:pic>
        <p:nvPicPr>
          <p:cNvPr id="67589" name="Picture 4" descr="t48"/>
          <p:cNvPicPr>
            <a:picLocks noChangeAspect="1"/>
          </p:cNvPicPr>
          <p:nvPr>
            <p:ph sz="half" idx="2"/>
          </p:nvPr>
        </p:nvPicPr>
        <p:blipFill>
          <a:blip r:embed="rId1"/>
          <a:srcRect/>
          <a:stretch>
            <a:fillRect/>
          </a:stretch>
        </p:blipFill>
        <p:spPr>
          <a:xfrm>
            <a:off x="5213350" y="2241550"/>
            <a:ext cx="3736975" cy="3221038"/>
          </a:xfrm>
          <a:ln/>
        </p:spPr>
      </p:pic>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68611" name="Rectangle 2"/>
          <p:cNvSpPr>
            <a:spLocks noGrp="1"/>
          </p:cNvSpPr>
          <p:nvPr>
            <p:ph type="title"/>
          </p:nvPr>
        </p:nvSpPr>
        <p:spPr>
          <a:xfrm>
            <a:off x="457200" y="277813"/>
            <a:ext cx="4691063" cy="919162"/>
          </a:xfrm>
          <a:ln/>
        </p:spPr>
        <p:txBody>
          <a:bodyPr vert="horz" wrap="square" lIns="91440" tIns="45720" rIns="91440" bIns="45720" anchor="t" anchorCtr="0"/>
          <a:p>
            <a:r>
              <a:rPr lang="en-US" altLang="zh-CN" dirty="0">
                <a:latin typeface="黑体" panose="02010609060101010101" pitchFamily="49" charset="-122"/>
                <a:ea typeface="黑体" panose="02010609060101010101" pitchFamily="49" charset="-122"/>
              </a:rPr>
              <a:t>4.6 </a:t>
            </a:r>
            <a:r>
              <a:rPr lang="zh-CN" altLang="en-US" dirty="0">
                <a:latin typeface="黑体" panose="02010609060101010101" pitchFamily="49" charset="-122"/>
                <a:ea typeface="黑体" panose="02010609060101010101" pitchFamily="49" charset="-122"/>
              </a:rPr>
              <a:t>最小生成树</a:t>
            </a:r>
            <a:endParaRPr lang="zh-CN" altLang="en-US" dirty="0">
              <a:latin typeface="黑体" panose="02010609060101010101" pitchFamily="49" charset="-122"/>
              <a:ea typeface="黑体" panose="02010609060101010101" pitchFamily="49" charset="-122"/>
            </a:endParaRPr>
          </a:p>
        </p:txBody>
      </p:sp>
      <p:pic>
        <p:nvPicPr>
          <p:cNvPr id="68612" name="Picture 2"/>
          <p:cNvPicPr>
            <a:picLocks noChangeAspect="1"/>
          </p:cNvPicPr>
          <p:nvPr/>
        </p:nvPicPr>
        <p:blipFill>
          <a:blip r:embed="rId1"/>
          <a:stretch>
            <a:fillRect/>
          </a:stretch>
        </p:blipFill>
        <p:spPr>
          <a:xfrm>
            <a:off x="6588125" y="188913"/>
            <a:ext cx="2419350" cy="2209800"/>
          </a:xfrm>
          <a:prstGeom prst="rect">
            <a:avLst/>
          </a:prstGeom>
          <a:noFill/>
          <a:ln w="9525">
            <a:noFill/>
          </a:ln>
        </p:spPr>
      </p:pic>
      <p:pic>
        <p:nvPicPr>
          <p:cNvPr id="68613" name="Picture 6"/>
          <p:cNvPicPr>
            <a:picLocks noChangeAspect="1"/>
          </p:cNvPicPr>
          <p:nvPr/>
        </p:nvPicPr>
        <p:blipFill>
          <a:blip r:embed="rId2"/>
          <a:stretch>
            <a:fillRect/>
          </a:stretch>
        </p:blipFill>
        <p:spPr>
          <a:xfrm>
            <a:off x="0" y="1643063"/>
            <a:ext cx="6705600" cy="4343400"/>
          </a:xfrm>
          <a:prstGeom prst="rect">
            <a:avLst/>
          </a:prstGeom>
          <a:noFill/>
          <a:ln w="9525">
            <a:noFill/>
          </a:ln>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6"/>
          <p:cNvSpPr txBox="1">
            <a:spLocks noGrp="1"/>
          </p:cNvSpPr>
          <p:nvPr>
            <p:ph type="sldNum" sz="quarter" idx="4"/>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ea typeface="+mn-ea"/>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13315" name="Rectangle 2"/>
          <p:cNvSpPr>
            <a:spLocks noGrp="1"/>
          </p:cNvSpPr>
          <p:nvPr>
            <p:ph type="title"/>
          </p:nvPr>
        </p:nvSpPr>
        <p:spPr>
          <a:xfrm>
            <a:off x="396875" y="260350"/>
            <a:ext cx="7793038" cy="838200"/>
          </a:xfrm>
          <a:ln/>
        </p:spPr>
        <p:txBody>
          <a:bodyPr vert="horz" wrap="square" lIns="91440" tIns="45720" rIns="91440" bIns="45720" anchor="t" anchorCtr="0"/>
          <a:p>
            <a:r>
              <a:rPr lang="en-US" altLang="zh-CN" sz="4000" dirty="0">
                <a:latin typeface="黑体" panose="02010609060101010101" pitchFamily="49" charset="-122"/>
                <a:ea typeface="黑体" panose="02010609060101010101" pitchFamily="49" charset="-122"/>
              </a:rPr>
              <a:t>4.1 </a:t>
            </a:r>
            <a:r>
              <a:rPr lang="zh-CN" altLang="en-US" sz="4000" dirty="0">
                <a:latin typeface="黑体" panose="02010609060101010101" pitchFamily="49" charset="-122"/>
                <a:ea typeface="黑体" panose="02010609060101010101" pitchFamily="49" charset="-122"/>
              </a:rPr>
              <a:t>活动安排问题</a:t>
            </a:r>
            <a:endParaRPr lang="zh-CN" altLang="en-US" sz="4000" dirty="0">
              <a:latin typeface="黑体" panose="02010609060101010101" pitchFamily="49" charset="-122"/>
              <a:ea typeface="黑体" panose="02010609060101010101" pitchFamily="49" charset="-122"/>
            </a:endParaRPr>
          </a:p>
        </p:txBody>
      </p:sp>
      <p:sp>
        <p:nvSpPr>
          <p:cNvPr id="13316" name="Rectangle 3"/>
          <p:cNvSpPr>
            <a:spLocks noGrp="1"/>
          </p:cNvSpPr>
          <p:nvPr>
            <p:ph type="body" sz="half" idx="1"/>
          </p:nvPr>
        </p:nvSpPr>
        <p:spPr>
          <a:xfrm>
            <a:off x="611188" y="1898650"/>
            <a:ext cx="7773987" cy="4187825"/>
          </a:xfrm>
          <a:ln/>
        </p:spPr>
        <p:txBody>
          <a:bodyPr vert="horz" wrap="square" lIns="91440" tIns="45720" rIns="91440" bIns="45720" anchor="t" anchorCtr="0"/>
          <a:p>
            <a:pPr marL="0" indent="0">
              <a:lnSpc>
                <a:spcPct val="150000"/>
              </a:lnSpc>
              <a:buClr>
                <a:schemeClr val="accent1"/>
              </a:buClr>
              <a:buSzPct val="65000"/>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template&lt;class Type&gt;</a:t>
            </a:r>
            <a:endParaRPr lang="en-US" altLang="zh-CN" sz="1800" dirty="0">
              <a:latin typeface="Times New Roman" panose="02020603050405020304" pitchFamily="18" charset="0"/>
              <a:cs typeface="Times New Roman" panose="02020603050405020304" pitchFamily="18" charset="0"/>
            </a:endParaRPr>
          </a:p>
          <a:p>
            <a:pPr marL="0" indent="0">
              <a:lnSpc>
                <a:spcPct val="150000"/>
              </a:lnSpc>
              <a:buClr>
                <a:schemeClr val="accent1"/>
              </a:buClr>
              <a:buSzPct val="65000"/>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void </a:t>
            </a:r>
            <a:r>
              <a:rPr lang="en-US" altLang="zh-CN" sz="1800" b="1" dirty="0">
                <a:latin typeface="Times New Roman" panose="02020603050405020304" pitchFamily="18" charset="0"/>
                <a:cs typeface="Times New Roman" panose="02020603050405020304" pitchFamily="18" charset="0"/>
              </a:rPr>
              <a:t>GreedySelector</a:t>
            </a:r>
            <a:r>
              <a:rPr lang="en-US" altLang="zh-CN" sz="1800" dirty="0">
                <a:latin typeface="Times New Roman" panose="02020603050405020304" pitchFamily="18" charset="0"/>
                <a:cs typeface="Times New Roman" panose="02020603050405020304" pitchFamily="18" charset="0"/>
              </a:rPr>
              <a:t>(int n, Type s[], Type f[], bool A[]){</a:t>
            </a:r>
            <a:endParaRPr lang="en-US" altLang="zh-CN" sz="1800" dirty="0">
              <a:latin typeface="Times New Roman" panose="02020603050405020304" pitchFamily="18" charset="0"/>
              <a:cs typeface="Times New Roman" panose="02020603050405020304" pitchFamily="18" charset="0"/>
            </a:endParaRPr>
          </a:p>
          <a:p>
            <a:pPr marL="0" indent="0">
              <a:lnSpc>
                <a:spcPct val="150000"/>
              </a:lnSpc>
              <a:buClr>
                <a:schemeClr val="accent1"/>
              </a:buClr>
              <a:buSzPct val="65000"/>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A[1]=true;</a:t>
            </a:r>
            <a:endParaRPr lang="en-US" altLang="zh-CN" sz="1800" dirty="0">
              <a:latin typeface="Times New Roman" panose="02020603050405020304" pitchFamily="18" charset="0"/>
              <a:cs typeface="Times New Roman" panose="02020603050405020304" pitchFamily="18" charset="0"/>
            </a:endParaRPr>
          </a:p>
          <a:p>
            <a:pPr marL="0" indent="0">
              <a:lnSpc>
                <a:spcPct val="150000"/>
              </a:lnSpc>
              <a:buClr>
                <a:schemeClr val="accent1"/>
              </a:buClr>
              <a:buSzPct val="65000"/>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int j=1;</a:t>
            </a:r>
            <a:endParaRPr lang="en-US" altLang="zh-CN" sz="1800" dirty="0">
              <a:latin typeface="Times New Roman" panose="02020603050405020304" pitchFamily="18" charset="0"/>
              <a:cs typeface="Times New Roman" panose="02020603050405020304" pitchFamily="18" charset="0"/>
            </a:endParaRPr>
          </a:p>
          <a:p>
            <a:pPr marL="0" indent="0">
              <a:lnSpc>
                <a:spcPct val="150000"/>
              </a:lnSpc>
              <a:buClr>
                <a:schemeClr val="accent1"/>
              </a:buClr>
              <a:buSzPct val="65000"/>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for (int i=2;i&lt;=n;i++) {</a:t>
            </a:r>
            <a:endParaRPr lang="en-US" altLang="zh-CN" sz="1800" dirty="0">
              <a:latin typeface="Times New Roman" panose="02020603050405020304" pitchFamily="18" charset="0"/>
              <a:cs typeface="Times New Roman" panose="02020603050405020304" pitchFamily="18" charset="0"/>
            </a:endParaRPr>
          </a:p>
          <a:p>
            <a:pPr marL="0" indent="0">
              <a:lnSpc>
                <a:spcPct val="150000"/>
              </a:lnSpc>
              <a:buClr>
                <a:schemeClr val="accent1"/>
              </a:buClr>
              <a:buSzPct val="65000"/>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if (s[i]&gt;=f[j]) { A[i]=true; j=i; }</a:t>
            </a:r>
            <a:endParaRPr lang="en-US" altLang="zh-CN" sz="1800" dirty="0">
              <a:latin typeface="Times New Roman" panose="02020603050405020304" pitchFamily="18" charset="0"/>
              <a:cs typeface="Times New Roman" panose="02020603050405020304" pitchFamily="18" charset="0"/>
            </a:endParaRPr>
          </a:p>
          <a:p>
            <a:pPr marL="0" indent="0">
              <a:lnSpc>
                <a:spcPct val="150000"/>
              </a:lnSpc>
              <a:buClr>
                <a:schemeClr val="accent1"/>
              </a:buClr>
              <a:buSzPct val="65000"/>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else A[i]=false;</a:t>
            </a:r>
            <a:endParaRPr lang="en-US" altLang="zh-CN" sz="1800" dirty="0">
              <a:latin typeface="Times New Roman" panose="02020603050405020304" pitchFamily="18" charset="0"/>
              <a:cs typeface="Times New Roman" panose="02020603050405020304" pitchFamily="18" charset="0"/>
            </a:endParaRPr>
          </a:p>
          <a:p>
            <a:pPr marL="0" indent="0">
              <a:lnSpc>
                <a:spcPct val="150000"/>
              </a:lnSpc>
              <a:buClr>
                <a:schemeClr val="accent1"/>
              </a:buClr>
              <a:buSzPct val="65000"/>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a:t>
            </a:r>
            <a:endParaRPr lang="en-US" altLang="zh-CN" sz="1800" dirty="0">
              <a:latin typeface="Times New Roman" panose="02020603050405020304" pitchFamily="18" charset="0"/>
              <a:cs typeface="Times New Roman" panose="02020603050405020304" pitchFamily="18" charset="0"/>
            </a:endParaRPr>
          </a:p>
          <a:p>
            <a:pPr marL="0" indent="0">
              <a:lnSpc>
                <a:spcPct val="150000"/>
              </a:lnSpc>
              <a:buClr>
                <a:schemeClr val="accent1"/>
              </a:buClr>
              <a:buSzPct val="65000"/>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a:t>
            </a:r>
            <a:endParaRPr lang="en-US" altLang="zh-CN" sz="1800" dirty="0">
              <a:latin typeface="Times New Roman" panose="02020603050405020304" pitchFamily="18" charset="0"/>
              <a:ea typeface="Times New Roman" panose="02020603050405020304" pitchFamily="18" charset="0"/>
            </a:endParaRPr>
          </a:p>
        </p:txBody>
      </p:sp>
      <p:sp>
        <p:nvSpPr>
          <p:cNvPr id="13317" name="Text Box 4"/>
          <p:cNvSpPr txBox="1"/>
          <p:nvPr/>
        </p:nvSpPr>
        <p:spPr>
          <a:xfrm>
            <a:off x="460375" y="1284288"/>
            <a:ext cx="8675688" cy="387350"/>
          </a:xfrm>
          <a:prstGeom prst="rect">
            <a:avLst/>
          </a:prstGeom>
          <a:noFill/>
          <a:ln w="635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lnSpc>
                <a:spcPct val="80000"/>
              </a:lnSpc>
            </a:pPr>
            <a:r>
              <a:rPr lang="zh-CN" altLang="en-US" sz="2400" dirty="0">
                <a:latin typeface="黑体" panose="02010609060101010101" pitchFamily="49" charset="-122"/>
                <a:ea typeface="黑体" panose="02010609060101010101" pitchFamily="49" charset="-122"/>
              </a:rPr>
              <a:t>求解活动安排问题的贪心算法</a:t>
            </a:r>
            <a:r>
              <a:rPr lang="en-US" altLang="zh-CN" sz="2400" b="1" dirty="0">
                <a:latin typeface="Times New Roman" panose="02020603050405020304" pitchFamily="18" charset="0"/>
                <a:ea typeface="黑体" panose="02010609060101010101" pitchFamily="49" charset="-122"/>
              </a:rPr>
              <a:t>GreedySelector</a:t>
            </a:r>
            <a:r>
              <a:rPr lang="en-US" altLang="zh-CN"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p:txBody>
      </p:sp>
      <p:sp>
        <p:nvSpPr>
          <p:cNvPr id="310281" name="AutoShape 9"/>
          <p:cNvSpPr>
            <a:spLocks noChangeArrowheads="1"/>
          </p:cNvSpPr>
          <p:nvPr/>
        </p:nvSpPr>
        <p:spPr bwMode="auto">
          <a:xfrm>
            <a:off x="5148263" y="3357563"/>
            <a:ext cx="2401888" cy="2232025"/>
          </a:xfrm>
          <a:prstGeom prst="wedgeRoundRectCallout">
            <a:avLst>
              <a:gd name="adj1" fmla="val -70792"/>
              <a:gd name="adj2" fmla="val -76847"/>
              <a:gd name="adj3" fmla="val 16667"/>
            </a:avLst>
          </a:prstGeom>
          <a:solidFill>
            <a:schemeClr val="accent1">
              <a:lumMod val="60000"/>
              <a:lumOff val="40000"/>
            </a:schemeClr>
          </a:solidFill>
          <a:ln w="6350">
            <a:solidFill>
              <a:schemeClr val="hlink"/>
            </a:solidFill>
            <a:miter lim="800000"/>
          </a:ln>
          <a:effectLst/>
        </p:spPr>
        <p:txBody>
          <a:bodyPr anchor="ct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accent2"/>
                </a:solidFill>
                <a:effectLst/>
                <a:uLnTx/>
                <a:uFillTx/>
                <a:latin typeface="Times New Roman" panose="02020603050405020304" pitchFamily="18" charset="0"/>
                <a:ea typeface="楷体_GB2312" pitchFamily="49" charset="-122"/>
                <a:cs typeface="Times New Roman" panose="02020603050405020304" pitchFamily="18" charset="0"/>
              </a:rPr>
              <a:t>各活动的起始时间和结束时间存储于数组</a:t>
            </a:r>
            <a:r>
              <a:rPr kumimoji="0"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楷体_GB2312" pitchFamily="49" charset="-122"/>
                <a:cs typeface="Times New Roman" panose="02020603050405020304" pitchFamily="18" charset="0"/>
              </a:rPr>
              <a:t>s</a:t>
            </a:r>
            <a:r>
              <a:rPr kumimoji="0" lang="zh-CN" altLang="en-US" sz="2400" b="1" i="0" u="none" strike="noStrike" kern="1200" cap="none" spc="0" normalizeH="0" baseline="0" noProof="0" dirty="0">
                <a:ln>
                  <a:noFill/>
                </a:ln>
                <a:solidFill>
                  <a:schemeClr val="accent2"/>
                </a:solidFill>
                <a:effectLst/>
                <a:uLnTx/>
                <a:uFillTx/>
                <a:latin typeface="Times New Roman" panose="02020603050405020304" pitchFamily="18" charset="0"/>
                <a:ea typeface="楷体_GB2312" pitchFamily="49" charset="-122"/>
                <a:cs typeface="Times New Roman" panose="02020603050405020304" pitchFamily="18" charset="0"/>
              </a:rPr>
              <a:t>和</a:t>
            </a:r>
            <a:r>
              <a:rPr kumimoji="0"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楷体_GB2312" pitchFamily="49" charset="-122"/>
                <a:cs typeface="Times New Roman" panose="02020603050405020304" pitchFamily="18" charset="0"/>
              </a:rPr>
              <a:t>f</a:t>
            </a:r>
            <a:r>
              <a:rPr kumimoji="0" lang="zh-CN" altLang="en-US" sz="2400" b="1" i="0" u="none" strike="noStrike" kern="1200" cap="none" spc="0" normalizeH="0" baseline="0" noProof="0" dirty="0">
                <a:ln>
                  <a:noFill/>
                </a:ln>
                <a:solidFill>
                  <a:schemeClr val="accent2"/>
                </a:solidFill>
                <a:effectLst/>
                <a:uLnTx/>
                <a:uFillTx/>
                <a:latin typeface="Times New Roman" panose="02020603050405020304" pitchFamily="18" charset="0"/>
                <a:ea typeface="楷体_GB2312" pitchFamily="49" charset="-122"/>
                <a:cs typeface="Times New Roman" panose="02020603050405020304" pitchFamily="18" charset="0"/>
              </a:rPr>
              <a:t>中且按结束时间的非减序排列</a:t>
            </a:r>
            <a:r>
              <a:rPr kumimoji="0" lang="zh-CN" altLang="en-US" sz="2400" b="0" i="0" u="none" strike="noStrike" kern="1200" cap="none" spc="0" normalizeH="0" baseline="0" noProof="0" dirty="0">
                <a:ln>
                  <a:noFill/>
                </a:ln>
                <a:solidFill>
                  <a:schemeClr val="accent2"/>
                </a:solidFill>
                <a:effectLst/>
                <a:uLnTx/>
                <a:uFillTx/>
                <a:latin typeface="Times New Roman" panose="02020603050405020304" pitchFamily="18" charset="0"/>
                <a:ea typeface="华文行楷" pitchFamily="2" charset="-122"/>
                <a:cs typeface="Times New Roman" panose="02020603050405020304" pitchFamily="18" charset="0"/>
              </a:rPr>
              <a:t> </a:t>
            </a:r>
            <a:endParaRPr kumimoji="0" lang="zh-CN" altLang="en-US" sz="2400" b="0" i="0" u="none" strike="noStrike" kern="1200" cap="none" spc="0" normalizeH="0" baseline="0" noProof="0" dirty="0">
              <a:ln>
                <a:noFill/>
              </a:ln>
              <a:solidFill>
                <a:schemeClr val="accent2"/>
              </a:solidFill>
              <a:effectLst/>
              <a:uLnTx/>
              <a:uFillTx/>
              <a:latin typeface="Times New Roman" panose="02020603050405020304" pitchFamily="18" charset="0"/>
              <a:ea typeface="华文行楷" pitchFamily="2"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0281"/>
                                        </p:tgtEl>
                                        <p:attrNameLst>
                                          <p:attrName>style.visibility</p:attrName>
                                        </p:attrNameLst>
                                      </p:cBhvr>
                                      <p:to>
                                        <p:strVal val="visible"/>
                                      </p:to>
                                    </p:set>
                                    <p:anim calcmode="lin" valueType="num">
                                      <p:cBhvr additive="base">
                                        <p:cTn id="7" dur="500" fill="hold"/>
                                        <p:tgtEl>
                                          <p:spTgt spid="310281"/>
                                        </p:tgtEl>
                                        <p:attrNameLst>
                                          <p:attrName>ppt_x</p:attrName>
                                        </p:attrNameLst>
                                      </p:cBhvr>
                                      <p:tavLst>
                                        <p:tav tm="0">
                                          <p:val>
                                            <p:strVal val="1+#ppt_w/2"/>
                                          </p:val>
                                        </p:tav>
                                        <p:tav tm="100000">
                                          <p:val>
                                            <p:strVal val="#ppt_x"/>
                                          </p:val>
                                        </p:tav>
                                      </p:tavLst>
                                    </p:anim>
                                    <p:anim calcmode="lin" valueType="num">
                                      <p:cBhvr additive="base">
                                        <p:cTn id="8" dur="500" fill="hold"/>
                                        <p:tgtEl>
                                          <p:spTgt spid="3102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8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69635" name="Rectangle 2"/>
          <p:cNvSpPr>
            <a:spLocks noGrp="1"/>
          </p:cNvSpPr>
          <p:nvPr>
            <p:ph type="title"/>
          </p:nvPr>
        </p:nvSpPr>
        <p:spPr>
          <a:ln/>
        </p:spPr>
        <p:txBody>
          <a:bodyPr vert="horz" wrap="square" lIns="91440" tIns="45720" rIns="91440" bIns="45720" anchor="t" anchorCtr="0"/>
          <a:p>
            <a:r>
              <a:rPr lang="en-US" altLang="zh-CN" dirty="0">
                <a:latin typeface="黑体" panose="02010609060101010101" pitchFamily="49" charset="-122"/>
                <a:ea typeface="黑体" panose="02010609060101010101" pitchFamily="49" charset="-122"/>
              </a:rPr>
              <a:t>4.6 </a:t>
            </a:r>
            <a:r>
              <a:rPr lang="zh-CN" altLang="en-US" dirty="0">
                <a:latin typeface="黑体" panose="02010609060101010101" pitchFamily="49" charset="-122"/>
                <a:ea typeface="黑体" panose="02010609060101010101" pitchFamily="49" charset="-122"/>
              </a:rPr>
              <a:t>最小生成树</a:t>
            </a:r>
            <a:endParaRPr lang="zh-CN" altLang="en-US" dirty="0">
              <a:latin typeface="黑体" panose="02010609060101010101" pitchFamily="49" charset="-122"/>
              <a:ea typeface="黑体" panose="02010609060101010101" pitchFamily="49" charset="-122"/>
            </a:endParaRPr>
          </a:p>
        </p:txBody>
      </p:sp>
      <p:sp>
        <p:nvSpPr>
          <p:cNvPr id="69636" name="Rectangle 3"/>
          <p:cNvSpPr>
            <a:spLocks noGrp="1"/>
          </p:cNvSpPr>
          <p:nvPr>
            <p:ph idx="1"/>
          </p:nvPr>
        </p:nvSpPr>
        <p:spPr>
          <a:xfrm>
            <a:off x="611188" y="1412875"/>
            <a:ext cx="7921625" cy="4679950"/>
          </a:xfrm>
          <a:ln/>
        </p:spPr>
        <p:txBody>
          <a:bodyPr vert="horz" wrap="square" lIns="91440" tIns="45720" rIns="91440" bIns="45720" anchor="t" anchorCtr="0"/>
          <a:p>
            <a:pPr>
              <a:lnSpc>
                <a:spcPct val="120000"/>
              </a:lnSpc>
            </a:pPr>
            <a:r>
              <a:rPr lang="zh-CN" altLang="en-US" sz="2400" b="1" dirty="0">
                <a:latin typeface="Times New Roman" panose="02020603050405020304" pitchFamily="18" charset="0"/>
                <a:ea typeface="楷体_GB2312" pitchFamily="49" charset="-122"/>
              </a:rPr>
              <a:t>在上述</a:t>
            </a:r>
            <a:r>
              <a:rPr lang="en-US" altLang="zh-CN" sz="2400" b="1" dirty="0">
                <a:latin typeface="Times New Roman" panose="02020603050405020304" pitchFamily="18" charset="0"/>
                <a:ea typeface="楷体_GB2312" pitchFamily="49" charset="-122"/>
              </a:rPr>
              <a:t>Prim</a:t>
            </a:r>
            <a:r>
              <a:rPr lang="zh-CN" altLang="en-US" sz="2400" b="1" dirty="0">
                <a:latin typeface="Times New Roman" panose="02020603050405020304" pitchFamily="18" charset="0"/>
                <a:ea typeface="楷体_GB2312" pitchFamily="49" charset="-122"/>
              </a:rPr>
              <a:t>算法中，还应当考虑</a:t>
            </a:r>
            <a:r>
              <a:rPr lang="zh-CN" altLang="en-US" sz="2400" b="1" dirty="0">
                <a:solidFill>
                  <a:schemeClr val="hlink"/>
                </a:solidFill>
                <a:latin typeface="Times New Roman" panose="02020603050405020304" pitchFamily="18" charset="0"/>
                <a:ea typeface="楷体_GB2312" pitchFamily="49" charset="-122"/>
              </a:rPr>
              <a:t>如何有效地找出满足条件</a:t>
            </a:r>
            <a:r>
              <a:rPr lang="en-US" altLang="zh-CN" sz="2400" b="1" dirty="0">
                <a:solidFill>
                  <a:schemeClr val="hlink"/>
                </a:solidFill>
                <a:latin typeface="Times New Roman" panose="02020603050405020304" pitchFamily="18" charset="0"/>
                <a:ea typeface="楷体_GB2312" pitchFamily="49" charset="-122"/>
              </a:rPr>
              <a:t>i</a:t>
            </a:r>
            <a:r>
              <a:rPr lang="en-US" altLang="zh-CN" sz="2400" b="1" dirty="0">
                <a:solidFill>
                  <a:schemeClr val="hlink"/>
                </a:solidFill>
                <a:latin typeface="Times New Roman" panose="02020603050405020304" pitchFamily="18" charset="0"/>
                <a:ea typeface="楷体_GB2312" pitchFamily="49" charset="-122"/>
                <a:sym typeface="Symbol" panose="05050102010706020507" pitchFamily="18" charset="2"/>
              </a:rPr>
              <a:t></a:t>
            </a:r>
            <a:r>
              <a:rPr lang="en-US" altLang="zh-CN" sz="2400" b="1" dirty="0">
                <a:solidFill>
                  <a:schemeClr val="hlink"/>
                </a:solidFill>
                <a:latin typeface="Times New Roman" panose="02020603050405020304" pitchFamily="18" charset="0"/>
                <a:ea typeface="楷体_GB2312" pitchFamily="49" charset="-122"/>
              </a:rPr>
              <a:t>S,j</a:t>
            </a:r>
            <a:r>
              <a:rPr lang="en-US" altLang="zh-CN" sz="2400" b="1" dirty="0">
                <a:solidFill>
                  <a:schemeClr val="hlink"/>
                </a:solidFill>
                <a:latin typeface="Times New Roman" panose="02020603050405020304" pitchFamily="18" charset="0"/>
                <a:ea typeface="楷体_GB2312" pitchFamily="49" charset="-122"/>
                <a:sym typeface="Symbol" panose="05050102010706020507" pitchFamily="18" charset="2"/>
              </a:rPr>
              <a:t></a:t>
            </a:r>
            <a:r>
              <a:rPr lang="en-US" altLang="zh-CN" sz="2400" b="1" dirty="0">
                <a:solidFill>
                  <a:schemeClr val="hlink"/>
                </a:solidFill>
                <a:latin typeface="Times New Roman" panose="02020603050405020304" pitchFamily="18" charset="0"/>
                <a:ea typeface="楷体_GB2312" pitchFamily="49" charset="-122"/>
              </a:rPr>
              <a:t>V-S</a:t>
            </a:r>
            <a:r>
              <a:rPr lang="zh-CN" altLang="en-US" sz="2400" b="1" dirty="0">
                <a:solidFill>
                  <a:schemeClr val="hlink"/>
                </a:solidFill>
                <a:latin typeface="Times New Roman" panose="02020603050405020304" pitchFamily="18" charset="0"/>
                <a:ea typeface="楷体_GB2312" pitchFamily="49" charset="-122"/>
              </a:rPr>
              <a:t>，且权</a:t>
            </a:r>
            <a:r>
              <a:rPr lang="en-US" altLang="zh-CN" sz="2400" b="1" dirty="0">
                <a:solidFill>
                  <a:schemeClr val="hlink"/>
                </a:solidFill>
                <a:latin typeface="Times New Roman" panose="02020603050405020304" pitchFamily="18" charset="0"/>
                <a:ea typeface="楷体_GB2312" pitchFamily="49" charset="-122"/>
              </a:rPr>
              <a:t>c[i][j]</a:t>
            </a:r>
            <a:r>
              <a:rPr lang="zh-CN" altLang="en-US" sz="2400" b="1" dirty="0">
                <a:solidFill>
                  <a:schemeClr val="hlink"/>
                </a:solidFill>
                <a:latin typeface="Times New Roman" panose="02020603050405020304" pitchFamily="18" charset="0"/>
                <a:ea typeface="楷体_GB2312" pitchFamily="49" charset="-122"/>
              </a:rPr>
              <a:t>最小的边</a:t>
            </a:r>
            <a:r>
              <a:rPr lang="en-US" altLang="zh-CN" sz="2400" b="1" dirty="0">
                <a:solidFill>
                  <a:schemeClr val="hlink"/>
                </a:solidFill>
                <a:latin typeface="Times New Roman" panose="02020603050405020304" pitchFamily="18" charset="0"/>
                <a:ea typeface="楷体_GB2312" pitchFamily="49" charset="-122"/>
              </a:rPr>
              <a:t>(i,j)</a:t>
            </a:r>
            <a:r>
              <a:rPr lang="zh-CN" altLang="en-US" sz="2400" b="1" dirty="0">
                <a:latin typeface="Times New Roman" panose="02020603050405020304" pitchFamily="18" charset="0"/>
                <a:ea typeface="楷体_GB2312" pitchFamily="49" charset="-122"/>
              </a:rPr>
              <a:t>。实现这个目的的较简单的办法是设置</a:t>
            </a:r>
            <a:r>
              <a:rPr lang="en-US" altLang="zh-CN" sz="2400" b="1" dirty="0">
                <a:latin typeface="Times New Roman" panose="02020603050405020304" pitchFamily="18" charset="0"/>
                <a:ea typeface="楷体_GB2312" pitchFamily="49" charset="-122"/>
              </a:rPr>
              <a:t>2</a:t>
            </a:r>
            <a:r>
              <a:rPr lang="zh-CN" altLang="en-US" sz="2400" b="1" dirty="0">
                <a:latin typeface="Times New Roman" panose="02020603050405020304" pitchFamily="18" charset="0"/>
                <a:ea typeface="楷体_GB2312" pitchFamily="49" charset="-122"/>
              </a:rPr>
              <a:t>个数组</a:t>
            </a:r>
            <a:r>
              <a:rPr lang="en-US" altLang="zh-CN" sz="2400" b="1" dirty="0">
                <a:latin typeface="Times New Roman" panose="02020603050405020304" pitchFamily="18" charset="0"/>
                <a:ea typeface="楷体_GB2312" pitchFamily="49" charset="-122"/>
              </a:rPr>
              <a:t>closest</a:t>
            </a:r>
            <a:r>
              <a:rPr lang="zh-CN" altLang="en-US" sz="2400" b="1" dirty="0">
                <a:latin typeface="Times New Roman" panose="02020603050405020304" pitchFamily="18" charset="0"/>
                <a:ea typeface="楷体_GB2312" pitchFamily="49" charset="-122"/>
              </a:rPr>
              <a:t>和</a:t>
            </a:r>
            <a:r>
              <a:rPr lang="en-US" altLang="zh-CN" sz="2400" b="1" dirty="0">
                <a:latin typeface="Times New Roman" panose="02020603050405020304" pitchFamily="18" charset="0"/>
                <a:ea typeface="楷体_GB2312" pitchFamily="49" charset="-122"/>
              </a:rPr>
              <a:t>lowcost</a:t>
            </a:r>
            <a:r>
              <a:rPr lang="zh-CN" altLang="en-US" sz="2400" b="1" dirty="0">
                <a:latin typeface="Times New Roman" panose="02020603050405020304" pitchFamily="18" charset="0"/>
                <a:ea typeface="楷体_GB2312" pitchFamily="49" charset="-122"/>
              </a:rPr>
              <a:t>。</a:t>
            </a:r>
            <a:endParaRPr lang="en-US" altLang="zh-CN" sz="2400" b="1" dirty="0">
              <a:latin typeface="Times New Roman" panose="02020603050405020304" pitchFamily="18" charset="0"/>
              <a:ea typeface="楷体_GB2312" pitchFamily="49" charset="-122"/>
            </a:endParaRPr>
          </a:p>
          <a:p>
            <a:pPr>
              <a:lnSpc>
                <a:spcPct val="120000"/>
              </a:lnSpc>
            </a:pPr>
            <a:endParaRPr lang="zh-CN" altLang="en-US" sz="2400" b="1" dirty="0">
              <a:latin typeface="Times New Roman" panose="02020603050405020304" pitchFamily="18" charset="0"/>
              <a:ea typeface="楷体_GB2312" pitchFamily="49" charset="-122"/>
            </a:endParaRPr>
          </a:p>
          <a:p>
            <a:pPr>
              <a:lnSpc>
                <a:spcPct val="120000"/>
              </a:lnSpc>
            </a:pPr>
            <a:r>
              <a:rPr lang="zh-CN" altLang="en-US" sz="2400" b="1" dirty="0">
                <a:latin typeface="Times New Roman" panose="02020603050405020304" pitchFamily="18" charset="0"/>
                <a:ea typeface="楷体_GB2312" pitchFamily="49" charset="-122"/>
              </a:rPr>
              <a:t>在</a:t>
            </a:r>
            <a:r>
              <a:rPr lang="en-US" altLang="zh-CN" sz="2400" b="1" dirty="0">
                <a:latin typeface="Times New Roman" panose="02020603050405020304" pitchFamily="18" charset="0"/>
                <a:ea typeface="楷体_GB2312" pitchFamily="49" charset="-122"/>
              </a:rPr>
              <a:t>Prim</a:t>
            </a:r>
            <a:r>
              <a:rPr lang="zh-CN" altLang="en-US" sz="2400" b="1" dirty="0">
                <a:latin typeface="Times New Roman" panose="02020603050405020304" pitchFamily="18" charset="0"/>
                <a:ea typeface="楷体_GB2312" pitchFamily="49" charset="-122"/>
              </a:rPr>
              <a:t>算法执行过程中，先找出</a:t>
            </a:r>
            <a:r>
              <a:rPr lang="en-US" altLang="zh-CN" sz="2400" b="1" dirty="0">
                <a:latin typeface="Times New Roman" panose="02020603050405020304" pitchFamily="18" charset="0"/>
                <a:ea typeface="楷体_GB2312" pitchFamily="49" charset="-122"/>
              </a:rPr>
              <a:t>V-S</a:t>
            </a:r>
            <a:r>
              <a:rPr lang="zh-CN" altLang="en-US" sz="2400" b="1" dirty="0">
                <a:latin typeface="Times New Roman" panose="02020603050405020304" pitchFamily="18" charset="0"/>
                <a:ea typeface="楷体_GB2312" pitchFamily="49" charset="-122"/>
              </a:rPr>
              <a:t>中使</a:t>
            </a:r>
            <a:r>
              <a:rPr lang="en-US" altLang="zh-CN" sz="2400" b="1" dirty="0">
                <a:latin typeface="Times New Roman" panose="02020603050405020304" pitchFamily="18" charset="0"/>
                <a:ea typeface="楷体_GB2312" pitchFamily="49" charset="-122"/>
              </a:rPr>
              <a:t>lowcost</a:t>
            </a:r>
            <a:r>
              <a:rPr lang="zh-CN" altLang="en-US" sz="2400" b="1" dirty="0">
                <a:latin typeface="Times New Roman" panose="02020603050405020304" pitchFamily="18" charset="0"/>
                <a:ea typeface="楷体_GB2312" pitchFamily="49" charset="-122"/>
              </a:rPr>
              <a:t>值最小的顶点</a:t>
            </a:r>
            <a:r>
              <a:rPr lang="en-US" altLang="zh-CN" sz="2400" b="1" dirty="0">
                <a:latin typeface="Times New Roman" panose="02020603050405020304" pitchFamily="18" charset="0"/>
                <a:ea typeface="楷体_GB2312" pitchFamily="49" charset="-122"/>
              </a:rPr>
              <a:t>j</a:t>
            </a:r>
            <a:r>
              <a:rPr lang="zh-CN" altLang="en-US" sz="2400" b="1" dirty="0">
                <a:latin typeface="Times New Roman" panose="02020603050405020304" pitchFamily="18" charset="0"/>
                <a:ea typeface="楷体_GB2312" pitchFamily="49" charset="-122"/>
              </a:rPr>
              <a:t>，然后根据数组</a:t>
            </a:r>
            <a:r>
              <a:rPr lang="en-US" altLang="zh-CN" sz="2400" b="1" dirty="0">
                <a:latin typeface="Times New Roman" panose="02020603050405020304" pitchFamily="18" charset="0"/>
                <a:ea typeface="楷体_GB2312" pitchFamily="49" charset="-122"/>
              </a:rPr>
              <a:t>closest</a:t>
            </a:r>
            <a:r>
              <a:rPr lang="zh-CN" altLang="en-US" sz="2400" b="1" dirty="0">
                <a:latin typeface="Times New Roman" panose="02020603050405020304" pitchFamily="18" charset="0"/>
                <a:ea typeface="楷体_GB2312" pitchFamily="49" charset="-122"/>
              </a:rPr>
              <a:t>选取边</a:t>
            </a:r>
            <a:r>
              <a:rPr lang="en-US" altLang="zh-CN" sz="2400" b="1" dirty="0">
                <a:latin typeface="Times New Roman" panose="02020603050405020304" pitchFamily="18" charset="0"/>
                <a:ea typeface="楷体_GB2312" pitchFamily="49" charset="-122"/>
              </a:rPr>
              <a:t>(j,closest[j</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，最后将</a:t>
            </a:r>
            <a:r>
              <a:rPr lang="en-US" altLang="zh-CN" sz="2400" b="1" dirty="0">
                <a:latin typeface="Times New Roman" panose="02020603050405020304" pitchFamily="18" charset="0"/>
                <a:ea typeface="楷体_GB2312" pitchFamily="49" charset="-122"/>
              </a:rPr>
              <a:t>j</a:t>
            </a:r>
            <a:r>
              <a:rPr lang="zh-CN" altLang="en-US" sz="2400" b="1" dirty="0">
                <a:latin typeface="Times New Roman" panose="02020603050405020304" pitchFamily="18" charset="0"/>
                <a:ea typeface="楷体_GB2312" pitchFamily="49" charset="-122"/>
              </a:rPr>
              <a:t>添加到</a:t>
            </a:r>
            <a:r>
              <a:rPr lang="en-US" altLang="zh-CN" sz="2400" b="1" dirty="0">
                <a:latin typeface="Times New Roman" panose="02020603050405020304" pitchFamily="18" charset="0"/>
                <a:ea typeface="楷体_GB2312" pitchFamily="49" charset="-122"/>
              </a:rPr>
              <a:t>S</a:t>
            </a:r>
            <a:r>
              <a:rPr lang="zh-CN" altLang="en-US" sz="2400" b="1" dirty="0">
                <a:latin typeface="Times New Roman" panose="02020603050405020304" pitchFamily="18" charset="0"/>
                <a:ea typeface="楷体_GB2312" pitchFamily="49" charset="-122"/>
              </a:rPr>
              <a:t>中，并对</a:t>
            </a:r>
            <a:r>
              <a:rPr lang="en-US" altLang="zh-CN" sz="2400" b="1" dirty="0">
                <a:latin typeface="Times New Roman" panose="02020603050405020304" pitchFamily="18" charset="0"/>
                <a:ea typeface="楷体_GB2312" pitchFamily="49" charset="-122"/>
              </a:rPr>
              <a:t>closest</a:t>
            </a:r>
            <a:r>
              <a:rPr lang="zh-CN" altLang="en-US" sz="2400" b="1" dirty="0">
                <a:latin typeface="Times New Roman" panose="02020603050405020304" pitchFamily="18" charset="0"/>
                <a:ea typeface="楷体_GB2312" pitchFamily="49" charset="-122"/>
              </a:rPr>
              <a:t>和</a:t>
            </a:r>
            <a:r>
              <a:rPr lang="en-US" altLang="zh-CN" sz="2400" b="1" dirty="0">
                <a:latin typeface="Times New Roman" panose="02020603050405020304" pitchFamily="18" charset="0"/>
                <a:ea typeface="楷体_GB2312" pitchFamily="49" charset="-122"/>
              </a:rPr>
              <a:t>lowcost</a:t>
            </a:r>
            <a:r>
              <a:rPr lang="zh-CN" altLang="en-US" sz="2400" b="1" dirty="0">
                <a:latin typeface="Times New Roman" panose="02020603050405020304" pitchFamily="18" charset="0"/>
                <a:ea typeface="楷体_GB2312" pitchFamily="49" charset="-122"/>
              </a:rPr>
              <a:t>作必要的修改。</a:t>
            </a:r>
            <a:endParaRPr lang="en-US" altLang="zh-CN" sz="2400" b="1" dirty="0">
              <a:latin typeface="Times New Roman" panose="02020603050405020304" pitchFamily="18" charset="0"/>
              <a:ea typeface="楷体_GB2312" pitchFamily="49" charset="-122"/>
            </a:endParaRPr>
          </a:p>
          <a:p>
            <a:pPr>
              <a:lnSpc>
                <a:spcPct val="120000"/>
              </a:lnSpc>
            </a:pPr>
            <a:endParaRPr lang="zh-CN" altLang="en-US" sz="2400" b="1" dirty="0">
              <a:latin typeface="Times New Roman" panose="02020603050405020304" pitchFamily="18" charset="0"/>
              <a:ea typeface="楷体_GB2312" pitchFamily="49" charset="-122"/>
            </a:endParaRPr>
          </a:p>
          <a:p>
            <a:pPr>
              <a:lnSpc>
                <a:spcPct val="120000"/>
              </a:lnSpc>
            </a:pPr>
            <a:r>
              <a:rPr lang="zh-CN" altLang="en-US" sz="2400" b="1" dirty="0">
                <a:latin typeface="Times New Roman" panose="02020603050405020304" pitchFamily="18" charset="0"/>
                <a:ea typeface="楷体_GB2312" pitchFamily="49" charset="-122"/>
              </a:rPr>
              <a:t>用这个办法实现的</a:t>
            </a:r>
            <a:r>
              <a:rPr lang="en-US" altLang="zh-CN" sz="2400" b="1" dirty="0">
                <a:latin typeface="Times New Roman" panose="02020603050405020304" pitchFamily="18" charset="0"/>
                <a:ea typeface="楷体_GB2312" pitchFamily="49" charset="-122"/>
              </a:rPr>
              <a:t>Prim</a:t>
            </a:r>
            <a:r>
              <a:rPr lang="zh-CN" altLang="en-US" sz="2400" b="1" dirty="0">
                <a:latin typeface="Times New Roman" panose="02020603050405020304" pitchFamily="18" charset="0"/>
                <a:ea typeface="楷体_GB2312" pitchFamily="49" charset="-122"/>
              </a:rPr>
              <a:t>算法所需的</a:t>
            </a:r>
            <a:r>
              <a:rPr lang="zh-CN" altLang="en-US" sz="2400" b="1" dirty="0">
                <a:solidFill>
                  <a:schemeClr val="hlink"/>
                </a:solidFill>
                <a:latin typeface="Times New Roman" panose="02020603050405020304" pitchFamily="18" charset="0"/>
                <a:ea typeface="楷体_GB2312" pitchFamily="49" charset="-122"/>
              </a:rPr>
              <a:t>计算时间</a:t>
            </a:r>
            <a:r>
              <a:rPr lang="zh-CN" altLang="en-US" sz="2400" b="1" dirty="0">
                <a:latin typeface="Times New Roman" panose="02020603050405020304" pitchFamily="18" charset="0"/>
                <a:ea typeface="楷体_GB2312" pitchFamily="49" charset="-122"/>
              </a:rPr>
              <a:t>为 </a:t>
            </a:r>
            <a:endParaRPr lang="zh-CN" altLang="en-US" sz="2400" b="1" dirty="0">
              <a:latin typeface="Times New Roman" panose="02020603050405020304" pitchFamily="18" charset="0"/>
              <a:ea typeface="楷体_GB2312" pitchFamily="49" charset="-122"/>
            </a:endParaRPr>
          </a:p>
        </p:txBody>
      </p:sp>
      <p:sp>
        <p:nvSpPr>
          <p:cNvPr id="69637" name="Rectangle 5"/>
          <p:cNvSpPr/>
          <p:nvPr/>
        </p:nvSpPr>
        <p:spPr>
          <a:xfrm>
            <a:off x="0" y="3314700"/>
            <a:ext cx="9144000" cy="0"/>
          </a:xfrm>
          <a:prstGeom prst="rect">
            <a:avLst/>
          </a:prstGeom>
          <a:noFill/>
          <a:ln w="6350">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endParaRPr lang="zh-CN" altLang="en-US" dirty="0">
              <a:solidFill>
                <a:srgbClr val="000066"/>
              </a:solidFill>
              <a:ea typeface="楷体_GB2312" pitchFamily="49" charset="-122"/>
            </a:endParaRPr>
          </a:p>
        </p:txBody>
      </p:sp>
      <p:graphicFrame>
        <p:nvGraphicFramePr>
          <p:cNvPr id="69638" name="Object 4"/>
          <p:cNvGraphicFramePr>
            <a:graphicFrameLocks noChangeAspect="1"/>
          </p:cNvGraphicFramePr>
          <p:nvPr/>
        </p:nvGraphicFramePr>
        <p:xfrm>
          <a:off x="7308850" y="5300663"/>
          <a:ext cx="720725" cy="392112"/>
        </p:xfrm>
        <a:graphic>
          <a:graphicData uri="http://schemas.openxmlformats.org/presentationml/2006/ole">
            <mc:AlternateContent xmlns:mc="http://schemas.openxmlformats.org/markup-compatibility/2006">
              <mc:Choice xmlns:v="urn:schemas-microsoft-com:vml" Requires="v">
                <p:oleObj spid="_x0000_s3080" name="" r:id="rId1" imgW="419100" imgH="228600" progId="Equation.3">
                  <p:embed/>
                </p:oleObj>
              </mc:Choice>
              <mc:Fallback>
                <p:oleObj name="" r:id="rId1" imgW="419100" imgH="228600" progId="Equation.3">
                  <p:embed/>
                  <p:pic>
                    <p:nvPicPr>
                      <p:cNvPr id="0" name="图片 3079"/>
                      <p:cNvPicPr/>
                      <p:nvPr/>
                    </p:nvPicPr>
                    <p:blipFill>
                      <a:blip r:embed="rId2"/>
                      <a:stretch>
                        <a:fillRect/>
                      </a:stretch>
                    </p:blipFill>
                    <p:spPr>
                      <a:xfrm>
                        <a:off x="7308850" y="5300663"/>
                        <a:ext cx="720725" cy="392112"/>
                      </a:xfrm>
                      <a:prstGeom prst="rect">
                        <a:avLst/>
                      </a:prstGeom>
                      <a:noFill/>
                      <a:ln w="38100">
                        <a:noFill/>
                        <a:miter/>
                      </a:ln>
                    </p:spPr>
                  </p:pic>
                </p:oleObj>
              </mc:Fallback>
            </mc:AlternateContent>
          </a:graphicData>
        </a:graphic>
      </p:graphicFrame>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标题 1"/>
          <p:cNvSpPr>
            <a:spLocks noGrp="1"/>
          </p:cNvSpPr>
          <p:nvPr>
            <p:ph type="title"/>
          </p:nvPr>
        </p:nvSpPr>
        <p:spPr>
          <a:ln/>
        </p:spPr>
        <p:txBody>
          <a:bodyPr vert="horz" wrap="square" lIns="91440" tIns="45720" rIns="91440" bIns="45720" anchor="t" anchorCtr="0"/>
          <a:p>
            <a:r>
              <a:rPr lang="zh-CN" altLang="en-US" dirty="0"/>
              <a:t>正确性证明</a:t>
            </a:r>
            <a:endParaRPr lang="zh-CN" altLang="en-US" dirty="0"/>
          </a:p>
        </p:txBody>
      </p:sp>
      <p:pic>
        <p:nvPicPr>
          <p:cNvPr id="70659" name="内容占位符 4"/>
          <p:cNvPicPr>
            <a:picLocks noGrp="1" noChangeAspect="1"/>
          </p:cNvPicPr>
          <p:nvPr>
            <p:ph idx="1"/>
          </p:nvPr>
        </p:nvPicPr>
        <p:blipFill>
          <a:blip r:embed="rId1"/>
          <a:srcRect/>
          <a:stretch>
            <a:fillRect/>
          </a:stretch>
        </p:blipFill>
        <p:spPr>
          <a:xfrm>
            <a:off x="539750" y="1628775"/>
            <a:ext cx="5029200" cy="3771900"/>
          </a:xfrm>
          <a:ln/>
        </p:spPr>
      </p:pic>
      <p:sp>
        <p:nvSpPr>
          <p:cNvPr id="70660"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fld>
            <a:endParaRPr lang="en-US" altLang="zh-CN" sz="1200" dirty="0">
              <a:solidFill>
                <a:schemeClr val="tx1"/>
              </a:solidFill>
              <a:latin typeface="Garamond" pitchFamily="18" charset="0"/>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1"/>
          <p:cNvSpPr>
            <a:spLocks noGrp="1"/>
          </p:cNvSpPr>
          <p:nvPr>
            <p:ph type="title"/>
          </p:nvPr>
        </p:nvSpPr>
        <p:spPr>
          <a:ln/>
        </p:spPr>
        <p:txBody>
          <a:bodyPr vert="horz" wrap="square" lIns="91440" tIns="45720" rIns="91440" bIns="45720" anchor="t" anchorCtr="0"/>
          <a:p>
            <a:r>
              <a:rPr lang="zh-CN" altLang="en-US" dirty="0"/>
              <a:t>归纳基础</a:t>
            </a:r>
            <a:endParaRPr lang="zh-CN" altLang="en-US" dirty="0"/>
          </a:p>
        </p:txBody>
      </p:sp>
      <p:sp>
        <p:nvSpPr>
          <p:cNvPr id="71683"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fld>
            <a:endParaRPr lang="en-US" altLang="zh-CN" sz="1200" dirty="0">
              <a:solidFill>
                <a:schemeClr val="tx1"/>
              </a:solidFill>
              <a:latin typeface="Garamond" pitchFamily="18" charset="0"/>
              <a:ea typeface="宋体" panose="02010600030101010101" pitchFamily="2" charset="-122"/>
            </a:endParaRPr>
          </a:p>
        </p:txBody>
      </p:sp>
      <p:pic>
        <p:nvPicPr>
          <p:cNvPr id="71684" name="图片 4"/>
          <p:cNvPicPr>
            <a:picLocks noChangeAspect="1"/>
          </p:cNvPicPr>
          <p:nvPr/>
        </p:nvPicPr>
        <p:blipFill>
          <a:blip r:embed="rId1"/>
          <a:stretch>
            <a:fillRect/>
          </a:stretch>
        </p:blipFill>
        <p:spPr>
          <a:xfrm>
            <a:off x="395288" y="1557338"/>
            <a:ext cx="5383212" cy="4286250"/>
          </a:xfrm>
          <a:prstGeom prst="rect">
            <a:avLst/>
          </a:prstGeom>
          <a:noFill/>
          <a:ln w="9525">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标题 1"/>
          <p:cNvSpPr>
            <a:spLocks noGrp="1"/>
          </p:cNvSpPr>
          <p:nvPr>
            <p:ph type="title"/>
          </p:nvPr>
        </p:nvSpPr>
        <p:spPr>
          <a:ln/>
        </p:spPr>
        <p:txBody>
          <a:bodyPr vert="horz" wrap="square" lIns="91440" tIns="45720" rIns="91440" bIns="45720" anchor="t" anchorCtr="0"/>
          <a:p>
            <a:r>
              <a:rPr lang="zh-CN" altLang="en-US" dirty="0"/>
              <a:t>归纳步骤</a:t>
            </a:r>
            <a:endParaRPr lang="zh-CN" altLang="en-US" dirty="0"/>
          </a:p>
        </p:txBody>
      </p:sp>
      <p:sp>
        <p:nvSpPr>
          <p:cNvPr id="72707"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fld>
            <a:endParaRPr lang="en-US" altLang="zh-CN" sz="1200" dirty="0">
              <a:solidFill>
                <a:schemeClr val="tx1"/>
              </a:solidFill>
              <a:latin typeface="Garamond" pitchFamily="18" charset="0"/>
              <a:ea typeface="宋体" panose="02010600030101010101" pitchFamily="2" charset="-122"/>
            </a:endParaRPr>
          </a:p>
        </p:txBody>
      </p:sp>
      <p:pic>
        <p:nvPicPr>
          <p:cNvPr id="72708" name="图片 5"/>
          <p:cNvPicPr>
            <a:picLocks noChangeAspect="1"/>
          </p:cNvPicPr>
          <p:nvPr/>
        </p:nvPicPr>
        <p:blipFill>
          <a:blip r:embed="rId1"/>
          <a:stretch>
            <a:fillRect/>
          </a:stretch>
        </p:blipFill>
        <p:spPr>
          <a:xfrm>
            <a:off x="323850" y="1196975"/>
            <a:ext cx="5972175" cy="4086225"/>
          </a:xfrm>
          <a:prstGeom prst="rect">
            <a:avLst/>
          </a:prstGeom>
          <a:noFill/>
          <a:ln w="9525">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标题 1"/>
          <p:cNvSpPr>
            <a:spLocks noGrp="1"/>
          </p:cNvSpPr>
          <p:nvPr>
            <p:ph type="title"/>
          </p:nvPr>
        </p:nvSpPr>
        <p:spPr>
          <a:xfrm>
            <a:off x="457200" y="277813"/>
            <a:ext cx="8229600" cy="774700"/>
          </a:xfrm>
          <a:ln/>
        </p:spPr>
        <p:txBody>
          <a:bodyPr vert="horz" wrap="square" lIns="91440" tIns="45720" rIns="91440" bIns="45720" anchor="t" anchorCtr="0"/>
          <a:p>
            <a:r>
              <a:rPr lang="zh-CN" altLang="en-US" dirty="0"/>
              <a:t>归纳步骤</a:t>
            </a:r>
            <a:endParaRPr lang="zh-CN" altLang="en-US" dirty="0"/>
          </a:p>
        </p:txBody>
      </p:sp>
      <p:sp>
        <p:nvSpPr>
          <p:cNvPr id="73731"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fld>
            <a:endParaRPr lang="en-US" altLang="zh-CN" sz="1200" dirty="0">
              <a:solidFill>
                <a:schemeClr val="tx1"/>
              </a:solidFill>
              <a:latin typeface="Garamond" pitchFamily="18" charset="0"/>
              <a:ea typeface="宋体" panose="02010600030101010101" pitchFamily="2" charset="-122"/>
            </a:endParaRPr>
          </a:p>
        </p:txBody>
      </p:sp>
      <p:pic>
        <p:nvPicPr>
          <p:cNvPr id="73732" name="图片 5"/>
          <p:cNvPicPr>
            <a:picLocks noChangeAspect="1"/>
          </p:cNvPicPr>
          <p:nvPr/>
        </p:nvPicPr>
        <p:blipFill>
          <a:blip r:embed="rId1"/>
          <a:stretch>
            <a:fillRect/>
          </a:stretch>
        </p:blipFill>
        <p:spPr>
          <a:xfrm>
            <a:off x="323850" y="1341438"/>
            <a:ext cx="6496050" cy="4086225"/>
          </a:xfrm>
          <a:prstGeom prst="rect">
            <a:avLst/>
          </a:prstGeom>
          <a:noFill/>
          <a:ln w="9525">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74755" name="Rectangle 2"/>
          <p:cNvSpPr>
            <a:spLocks noGrp="1"/>
          </p:cNvSpPr>
          <p:nvPr>
            <p:ph type="title"/>
          </p:nvPr>
        </p:nvSpPr>
        <p:spPr>
          <a:xfrm>
            <a:off x="684213" y="333375"/>
            <a:ext cx="7772400" cy="863600"/>
          </a:xfrm>
          <a:ln/>
        </p:spPr>
        <p:txBody>
          <a:bodyPr vert="horz" wrap="square" lIns="91440" tIns="45720" rIns="91440" bIns="45720" anchor="t" anchorCtr="0"/>
          <a:p>
            <a:pPr>
              <a:buNone/>
            </a:pPr>
            <a:r>
              <a:rPr lang="en-US" altLang="zh-CN" dirty="0">
                <a:latin typeface="Times New Roman" panose="02020603050405020304" pitchFamily="18" charset="0"/>
                <a:ea typeface="黑体" panose="02010609060101010101" pitchFamily="49" charset="-122"/>
              </a:rPr>
              <a:t>4.6 </a:t>
            </a:r>
            <a:r>
              <a:rPr lang="zh-CN" altLang="en-US" dirty="0">
                <a:latin typeface="Times New Roman" panose="02020603050405020304" pitchFamily="18" charset="0"/>
                <a:ea typeface="黑体" panose="02010609060101010101" pitchFamily="49" charset="-122"/>
              </a:rPr>
              <a:t>最小生成树</a:t>
            </a:r>
            <a:endParaRPr lang="zh-CN" altLang="en-US" dirty="0">
              <a:latin typeface="Times New Roman" panose="02020603050405020304" pitchFamily="18" charset="0"/>
              <a:ea typeface="黑体" panose="02010609060101010101" pitchFamily="49" charset="-122"/>
            </a:endParaRPr>
          </a:p>
        </p:txBody>
      </p:sp>
      <p:sp>
        <p:nvSpPr>
          <p:cNvPr id="353283" name="Rectangle 3"/>
          <p:cNvSpPr>
            <a:spLocks noGrp="1" noChangeArrowheads="1"/>
          </p:cNvSpPr>
          <p:nvPr>
            <p:ph idx="1"/>
          </p:nvPr>
        </p:nvSpPr>
        <p:spPr>
          <a:xfrm>
            <a:off x="468313" y="1268413"/>
            <a:ext cx="8064500" cy="4683125"/>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en-US" altLang="zh-CN" sz="3000" b="1" i="0" u="none" strike="noStrike" kern="0" cap="none" spc="0" normalizeH="0" baseline="0" noProof="0" dirty="0" smtClean="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3</a:t>
            </a:r>
            <a:r>
              <a:rPr kumimoji="0" lang="zh-CN" altLang="en-US" sz="3000" b="1" i="0" u="none" strike="noStrike" kern="0" cap="none" spc="0" normalizeH="0" baseline="0" noProof="0" dirty="0" smtClean="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3000" b="1" i="0" u="none" strike="noStrike" kern="0" cap="none" spc="0" normalizeH="0" baseline="0" noProof="0" dirty="0" err="1" smtClean="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Kruskal</a:t>
            </a:r>
            <a:r>
              <a:rPr kumimoji="0" lang="zh-CN" altLang="en-US" sz="30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rPr>
              <a:t>算法</a:t>
            </a:r>
            <a:endParaRPr kumimoji="0" lang="zh-CN" altLang="en-US" sz="3000" b="1" i="0" u="none" strike="noStrike" kern="0" cap="none" spc="0" normalizeH="0" baseline="0" noProof="0" dirty="0">
              <a:ln>
                <a:noFill/>
              </a:ln>
              <a:solidFill>
                <a:schemeClr val="folHlin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en-US" altLang="zh-CN" sz="2400" b="1" i="0" u="none" strike="noStrike" kern="0" cap="none" spc="0" normalizeH="0" baseline="0" noProof="0" dirty="0" err="1"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Kruskal</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算法构造</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G</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的最小生成树的</a:t>
            </a:r>
            <a:r>
              <a:rPr kumimoji="0" lang="zh-CN" altLang="en-US" sz="24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基本思想</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是，首先将</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G</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的</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n</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个顶点看成</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n</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个孤立的连通分支。将所有的边按权从小到大排序。然后从第一条边开始，依边权递增的顺序查看每一条边，并按下述方法连接</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2</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个不同的连通分支：当查看到第</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k</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条边</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v,w</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时，如果端点</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v</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和</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w</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分别是当前</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2</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个不同的连通分支</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T1</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和</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T2</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中的顶点时，就用边</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v,w</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将</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T1</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和</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T2</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连接成一个连通分支，然后继续查看第</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k+1</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条边；如果端点</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v</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和</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w</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在当前的同一个连通分支中，就直接再查看第</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k+1</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条边。这个过程一直进行到只剩下一个连通分支时为止。</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a:t>
            </a:r>
            <a:endParaRPr kumimoji="0" lang="zh-CN" altLang="en-US" sz="2800" b="1" i="0" u="none" strike="noStrike" kern="0" cap="none" spc="0" normalizeH="0" baseline="0" noProof="0" dirty="0">
              <a:ln>
                <a:noFill/>
              </a:ln>
              <a:solidFill>
                <a:schemeClr val="accent2"/>
              </a:solidFill>
              <a:effectLst/>
              <a:uLnTx/>
              <a:uFillTx/>
              <a:latin typeface="Times New Roman" panose="02020603050405020304" pitchFamily="18" charset="0"/>
              <a:ea typeface="楷体_GB2312"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endParaRPr kumimoji="0" lang="zh-CN" altLang="en-US" sz="2800" b="1" i="0" u="none" strike="noStrike" kern="0" cap="none" spc="0" normalizeH="0" baseline="0" noProof="0" dirty="0">
              <a:ln>
                <a:noFill/>
              </a:ln>
              <a:solidFill>
                <a:schemeClr val="accent2"/>
              </a:solidFill>
              <a:effectLst/>
              <a:uLnTx/>
              <a:uFillTx/>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灯片编号占位符 6"/>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75779" name="Rectangle 2"/>
          <p:cNvSpPr>
            <a:spLocks noGrp="1"/>
          </p:cNvSpPr>
          <p:nvPr>
            <p:ph type="title"/>
          </p:nvPr>
        </p:nvSpPr>
        <p:spPr>
          <a:xfrm>
            <a:off x="1400175" y="227013"/>
            <a:ext cx="7296150" cy="1382712"/>
          </a:xfrm>
          <a:ln/>
        </p:spPr>
        <p:txBody>
          <a:bodyPr vert="horz" wrap="square" lIns="91440" tIns="45720" rIns="91440" bIns="45720" anchor="t" anchorCtr="0"/>
          <a:p>
            <a:r>
              <a:rPr lang="en-US" altLang="zh-CN" dirty="0">
                <a:latin typeface="黑体" panose="02010609060101010101" pitchFamily="49" charset="-122"/>
                <a:ea typeface="黑体" panose="02010609060101010101" pitchFamily="49" charset="-122"/>
              </a:rPr>
              <a:t>4.6 </a:t>
            </a:r>
            <a:r>
              <a:rPr lang="zh-CN" altLang="en-US" dirty="0">
                <a:latin typeface="黑体" panose="02010609060101010101" pitchFamily="49" charset="-122"/>
                <a:ea typeface="黑体" panose="02010609060101010101" pitchFamily="49" charset="-122"/>
              </a:rPr>
              <a:t>最小生成树</a:t>
            </a:r>
            <a:endParaRPr lang="zh-CN" altLang="en-US" dirty="0">
              <a:latin typeface="黑体" panose="02010609060101010101" pitchFamily="49" charset="-122"/>
              <a:ea typeface="黑体" panose="02010609060101010101" pitchFamily="49" charset="-122"/>
            </a:endParaRPr>
          </a:p>
        </p:txBody>
      </p:sp>
      <p:sp>
        <p:nvSpPr>
          <p:cNvPr id="354307" name="Rectangle 3"/>
          <p:cNvSpPr>
            <a:spLocks noGrp="1" noChangeArrowheads="1"/>
          </p:cNvSpPr>
          <p:nvPr>
            <p:ph type="body" sz="half" idx="1"/>
          </p:nvPr>
        </p:nvSpPr>
        <p:spPr>
          <a:xfrm>
            <a:off x="179388" y="1196975"/>
            <a:ext cx="5616575" cy="79216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2000" b="1" i="0" u="none" strike="noStrike" kern="0" cap="none" spc="0" normalizeH="0" baseline="0" noProof="0" dirty="0" smtClean="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例如</a:t>
            </a:r>
            <a:r>
              <a:rPr kumimoji="0" lang="zh-CN" altLang="en-US" sz="2000" b="1" i="0" u="none" strike="noStrike" kern="0" cap="none" spc="0" normalizeH="0" baseline="0" noProof="0" dirty="0">
                <a:ln>
                  <a:noFill/>
                </a:ln>
                <a:solidFill>
                  <a:schemeClr val="hlink"/>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20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对右图的</a:t>
            </a:r>
            <a:r>
              <a:rPr kumimoji="0" lang="zh-C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连通带权图，按</a:t>
            </a:r>
            <a:r>
              <a:rPr kumimoji="0" lang="en-US" altLang="zh-CN" sz="2000" b="1" i="0" u="none" strike="noStrike" kern="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Kruskal</a:t>
            </a:r>
            <a:r>
              <a:rPr kumimoji="0" lang="zh-C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算法顺序得到的最小生成树上的边如下图所示。</a:t>
            </a:r>
            <a:endParaRPr kumimoji="0" lang="zh-C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zh-C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p:txBody>
      </p:sp>
      <p:pic>
        <p:nvPicPr>
          <p:cNvPr id="75781" name="Picture 4" descr="t410"/>
          <p:cNvPicPr>
            <a:picLocks noChangeAspect="1"/>
          </p:cNvPicPr>
          <p:nvPr>
            <p:ph sz="half" idx="2"/>
          </p:nvPr>
        </p:nvPicPr>
        <p:blipFill>
          <a:blip r:embed="rId1"/>
          <a:srcRect/>
          <a:stretch>
            <a:fillRect/>
          </a:stretch>
        </p:blipFill>
        <p:spPr>
          <a:xfrm>
            <a:off x="539750" y="2205038"/>
            <a:ext cx="5761038" cy="3870325"/>
          </a:xfrm>
          <a:ln/>
        </p:spPr>
      </p:pic>
      <p:pic>
        <p:nvPicPr>
          <p:cNvPr id="75782" name="Picture 2"/>
          <p:cNvPicPr>
            <a:picLocks noChangeAspect="1"/>
          </p:cNvPicPr>
          <p:nvPr/>
        </p:nvPicPr>
        <p:blipFill>
          <a:blip r:embed="rId2"/>
          <a:stretch>
            <a:fillRect/>
          </a:stretch>
        </p:blipFill>
        <p:spPr>
          <a:xfrm>
            <a:off x="6516688" y="260350"/>
            <a:ext cx="2419350" cy="2209800"/>
          </a:xfrm>
          <a:prstGeom prst="rect">
            <a:avLst/>
          </a:prstGeom>
          <a:noFill/>
          <a:ln w="9525">
            <a:noFill/>
          </a:ln>
        </p:spPr>
      </p:pic>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76803" name="Rectangle 2"/>
          <p:cNvSpPr>
            <a:spLocks noGrp="1"/>
          </p:cNvSpPr>
          <p:nvPr>
            <p:ph type="title"/>
          </p:nvPr>
        </p:nvSpPr>
        <p:spPr>
          <a:ln/>
        </p:spPr>
        <p:txBody>
          <a:bodyPr vert="horz" wrap="square" lIns="91440" tIns="45720" rIns="91440" bIns="45720" anchor="t" anchorCtr="0"/>
          <a:p>
            <a:r>
              <a:rPr lang="en-US" altLang="zh-CN" dirty="0">
                <a:latin typeface="黑体" panose="02010609060101010101" pitchFamily="49" charset="-122"/>
                <a:ea typeface="黑体" panose="02010609060101010101" pitchFamily="49" charset="-122"/>
              </a:rPr>
              <a:t>4.6 </a:t>
            </a:r>
            <a:r>
              <a:rPr lang="zh-CN" altLang="en-US" dirty="0">
                <a:latin typeface="黑体" panose="02010609060101010101" pitchFamily="49" charset="-122"/>
                <a:ea typeface="黑体" panose="02010609060101010101" pitchFamily="49" charset="-122"/>
              </a:rPr>
              <a:t>最小生成树</a:t>
            </a:r>
            <a:endParaRPr lang="zh-CN" altLang="en-US" dirty="0">
              <a:latin typeface="黑体" panose="02010609060101010101" pitchFamily="49" charset="-122"/>
              <a:ea typeface="黑体" panose="02010609060101010101" pitchFamily="49" charset="-122"/>
            </a:endParaRPr>
          </a:p>
        </p:txBody>
      </p:sp>
      <p:sp>
        <p:nvSpPr>
          <p:cNvPr id="76804" name="Rectangle 3"/>
          <p:cNvSpPr>
            <a:spLocks noGrp="1"/>
          </p:cNvSpPr>
          <p:nvPr>
            <p:ph idx="1"/>
          </p:nvPr>
        </p:nvSpPr>
        <p:spPr>
          <a:xfrm>
            <a:off x="395288" y="1341438"/>
            <a:ext cx="8497887" cy="4530725"/>
          </a:xfrm>
          <a:ln/>
        </p:spPr>
        <p:txBody>
          <a:bodyPr vert="horz" wrap="square" lIns="91440" tIns="45720" rIns="91440" bIns="45720" anchor="t" anchorCtr="0"/>
          <a:p>
            <a:pPr>
              <a:lnSpc>
                <a:spcPct val="120000"/>
              </a:lnSpc>
            </a:pPr>
            <a:r>
              <a:rPr lang="zh-CN" altLang="en-US" sz="2400" b="1" dirty="0">
                <a:latin typeface="楷体_GB2312" pitchFamily="49" charset="-122"/>
                <a:ea typeface="楷体_GB2312" pitchFamily="49" charset="-122"/>
              </a:rPr>
              <a:t>关于</a:t>
            </a:r>
            <a:r>
              <a:rPr lang="zh-CN" altLang="en-US" sz="2400" b="1" dirty="0">
                <a:solidFill>
                  <a:schemeClr val="hlink"/>
                </a:solidFill>
                <a:latin typeface="楷体_GB2312" pitchFamily="49" charset="-122"/>
                <a:ea typeface="楷体_GB2312" pitchFamily="49" charset="-122"/>
              </a:rPr>
              <a:t>集合的一些基本运算</a:t>
            </a:r>
            <a:r>
              <a:rPr lang="zh-CN" altLang="en-US" sz="2400" b="1" dirty="0">
                <a:latin typeface="楷体_GB2312" pitchFamily="49" charset="-122"/>
                <a:ea typeface="楷体_GB2312" pitchFamily="49" charset="-122"/>
              </a:rPr>
              <a:t>可用于实现</a:t>
            </a:r>
            <a:r>
              <a:rPr lang="en-US" altLang="zh-CN" sz="2400" b="1" dirty="0">
                <a:latin typeface="楷体_GB2312" pitchFamily="49" charset="-122"/>
                <a:ea typeface="楷体_GB2312" pitchFamily="49" charset="-122"/>
              </a:rPr>
              <a:t>Kruskal</a:t>
            </a:r>
            <a:r>
              <a:rPr lang="zh-CN" altLang="en-US" sz="2400" b="1" dirty="0">
                <a:latin typeface="楷体_GB2312" pitchFamily="49" charset="-122"/>
                <a:ea typeface="楷体_GB2312" pitchFamily="49" charset="-122"/>
              </a:rPr>
              <a:t>算法。 </a:t>
            </a:r>
            <a:endParaRPr lang="zh-CN" altLang="en-US" sz="2400" b="1" dirty="0">
              <a:latin typeface="楷体_GB2312" pitchFamily="49" charset="-122"/>
              <a:ea typeface="楷体_GB2312" pitchFamily="49" charset="-122"/>
            </a:endParaRPr>
          </a:p>
          <a:p>
            <a:pPr>
              <a:lnSpc>
                <a:spcPct val="120000"/>
              </a:lnSpc>
            </a:pPr>
            <a:r>
              <a:rPr lang="zh-CN" altLang="en-US" sz="2400" b="1" dirty="0">
                <a:latin typeface="楷体_GB2312" pitchFamily="49" charset="-122"/>
                <a:ea typeface="楷体_GB2312" pitchFamily="49" charset="-122"/>
              </a:rPr>
              <a:t>按权的递增顺序查看等价于对</a:t>
            </a:r>
            <a:r>
              <a:rPr lang="zh-CN" altLang="en-US" sz="2400" b="1" dirty="0">
                <a:solidFill>
                  <a:schemeClr val="hlink"/>
                </a:solidFill>
                <a:latin typeface="楷体_GB2312" pitchFamily="49" charset="-122"/>
                <a:ea typeface="楷体_GB2312" pitchFamily="49" charset="-122"/>
              </a:rPr>
              <a:t>优先队列</a:t>
            </a:r>
            <a:r>
              <a:rPr lang="zh-CN" altLang="en-US" sz="2400" b="1" dirty="0">
                <a:latin typeface="楷体_GB2312" pitchFamily="49" charset="-122"/>
                <a:ea typeface="楷体_GB2312" pitchFamily="49" charset="-122"/>
              </a:rPr>
              <a:t>执行</a:t>
            </a:r>
            <a:r>
              <a:rPr lang="en-US" altLang="zh-CN" sz="2400" b="1" dirty="0">
                <a:latin typeface="楷体_GB2312" pitchFamily="49" charset="-122"/>
                <a:ea typeface="楷体_GB2312" pitchFamily="49" charset="-122"/>
              </a:rPr>
              <a:t>removeMin</a:t>
            </a:r>
            <a:r>
              <a:rPr lang="zh-CN" altLang="en-US" sz="2400" b="1" dirty="0">
                <a:latin typeface="楷体_GB2312" pitchFamily="49" charset="-122"/>
                <a:ea typeface="楷体_GB2312" pitchFamily="49" charset="-122"/>
              </a:rPr>
              <a:t>运算。可以用</a:t>
            </a:r>
            <a:r>
              <a:rPr lang="zh-CN" altLang="en-US" sz="2400" b="1" dirty="0">
                <a:solidFill>
                  <a:schemeClr val="hlink"/>
                </a:solidFill>
                <a:latin typeface="楷体_GB2312" pitchFamily="49" charset="-122"/>
                <a:ea typeface="楷体_GB2312" pitchFamily="49" charset="-122"/>
              </a:rPr>
              <a:t>堆</a:t>
            </a:r>
            <a:r>
              <a:rPr lang="zh-CN" altLang="en-US" sz="2400" b="1" dirty="0">
                <a:latin typeface="楷体_GB2312" pitchFamily="49" charset="-122"/>
                <a:ea typeface="楷体_GB2312" pitchFamily="49" charset="-122"/>
              </a:rPr>
              <a:t>实现这个优先队列。 </a:t>
            </a:r>
            <a:endParaRPr lang="zh-CN" altLang="en-US" sz="2400" b="1" dirty="0">
              <a:latin typeface="楷体_GB2312" pitchFamily="49" charset="-122"/>
              <a:ea typeface="楷体_GB2312" pitchFamily="49" charset="-122"/>
            </a:endParaRPr>
          </a:p>
          <a:p>
            <a:pPr>
              <a:lnSpc>
                <a:spcPct val="120000"/>
              </a:lnSpc>
            </a:pPr>
            <a:r>
              <a:rPr lang="zh-CN" altLang="en-US" sz="2400" b="1" dirty="0">
                <a:latin typeface="楷体_GB2312" pitchFamily="49" charset="-122"/>
                <a:ea typeface="楷体_GB2312" pitchFamily="49" charset="-122"/>
              </a:rPr>
              <a:t>对一个由连通分支组成的集合不断进行修改，需要用到抽象数据类型</a:t>
            </a:r>
            <a:r>
              <a:rPr lang="zh-CN" altLang="en-US" sz="2400" b="1" dirty="0">
                <a:solidFill>
                  <a:schemeClr val="hlink"/>
                </a:solidFill>
                <a:latin typeface="楷体_GB2312" pitchFamily="49" charset="-122"/>
                <a:ea typeface="楷体_GB2312" pitchFamily="49" charset="-122"/>
              </a:rPr>
              <a:t>并查集</a:t>
            </a:r>
            <a:r>
              <a:rPr lang="en-US" altLang="zh-CN" sz="2400" b="1" dirty="0">
                <a:latin typeface="楷体_GB2312" pitchFamily="49" charset="-122"/>
                <a:ea typeface="楷体_GB2312" pitchFamily="49" charset="-122"/>
              </a:rPr>
              <a:t>UnionFind</a:t>
            </a:r>
            <a:r>
              <a:rPr lang="zh-CN" altLang="en-US" sz="2400" b="1" dirty="0">
                <a:latin typeface="楷体_GB2312" pitchFamily="49" charset="-122"/>
                <a:ea typeface="楷体_GB2312" pitchFamily="49" charset="-122"/>
              </a:rPr>
              <a:t>所支持的基本运算。</a:t>
            </a:r>
            <a:endParaRPr lang="zh-CN" altLang="en-US" sz="2400" b="1" dirty="0">
              <a:latin typeface="楷体_GB2312" pitchFamily="49" charset="-122"/>
              <a:ea typeface="楷体_GB2312" pitchFamily="49" charset="-122"/>
            </a:endParaRPr>
          </a:p>
          <a:p>
            <a:pPr>
              <a:lnSpc>
                <a:spcPct val="120000"/>
              </a:lnSpc>
            </a:pPr>
            <a:r>
              <a:rPr lang="zh-CN" altLang="en-US" sz="2400" b="1" dirty="0">
                <a:latin typeface="楷体_GB2312" pitchFamily="49" charset="-122"/>
                <a:ea typeface="楷体_GB2312" pitchFamily="49" charset="-122"/>
              </a:rPr>
              <a:t>当图的边数为</a:t>
            </a:r>
            <a:r>
              <a:rPr lang="en-US" altLang="zh-CN" sz="2400" b="1" dirty="0">
                <a:latin typeface="楷体_GB2312" pitchFamily="49" charset="-122"/>
                <a:ea typeface="楷体_GB2312" pitchFamily="49" charset="-122"/>
              </a:rPr>
              <a:t>e</a:t>
            </a:r>
            <a:r>
              <a:rPr lang="zh-CN" altLang="en-US" sz="2400" b="1" dirty="0">
                <a:latin typeface="楷体_GB2312" pitchFamily="49" charset="-122"/>
                <a:ea typeface="楷体_GB2312" pitchFamily="49" charset="-122"/>
              </a:rPr>
              <a:t>时，</a:t>
            </a:r>
            <a:r>
              <a:rPr lang="en-US" altLang="zh-CN" sz="2400" b="1" dirty="0">
                <a:latin typeface="楷体_GB2312" pitchFamily="49" charset="-122"/>
                <a:ea typeface="楷体_GB2312" pitchFamily="49" charset="-122"/>
              </a:rPr>
              <a:t>Kruskal</a:t>
            </a:r>
            <a:r>
              <a:rPr lang="zh-CN" altLang="en-US" sz="2400" b="1" dirty="0">
                <a:latin typeface="楷体_GB2312" pitchFamily="49" charset="-122"/>
                <a:ea typeface="楷体_GB2312" pitchFamily="49" charset="-122"/>
              </a:rPr>
              <a:t>算法所需的</a:t>
            </a:r>
            <a:r>
              <a:rPr lang="zh-CN" altLang="en-US" sz="2400" b="1" dirty="0">
                <a:solidFill>
                  <a:schemeClr val="hlink"/>
                </a:solidFill>
                <a:latin typeface="楷体_GB2312" pitchFamily="49" charset="-122"/>
                <a:ea typeface="楷体_GB2312" pitchFamily="49" charset="-122"/>
              </a:rPr>
              <a:t>计算时间</a:t>
            </a:r>
            <a:r>
              <a:rPr lang="zh-CN" altLang="en-US" sz="2400" b="1" dirty="0">
                <a:latin typeface="楷体_GB2312" pitchFamily="49" charset="-122"/>
                <a:ea typeface="楷体_GB2312" pitchFamily="49" charset="-122"/>
              </a:rPr>
              <a:t>是       。当        时，</a:t>
            </a:r>
            <a:r>
              <a:rPr lang="en-US" altLang="zh-CN" sz="2400" b="1" dirty="0">
                <a:latin typeface="楷体_GB2312" pitchFamily="49" charset="-122"/>
                <a:ea typeface="楷体_GB2312" pitchFamily="49" charset="-122"/>
              </a:rPr>
              <a:t>Kruskal</a:t>
            </a:r>
            <a:r>
              <a:rPr lang="zh-CN" altLang="en-US" sz="2400" b="1" dirty="0">
                <a:latin typeface="楷体_GB2312" pitchFamily="49" charset="-122"/>
                <a:ea typeface="楷体_GB2312" pitchFamily="49" charset="-122"/>
              </a:rPr>
              <a:t>算法比</a:t>
            </a:r>
            <a:r>
              <a:rPr lang="en-US" altLang="zh-CN" sz="2400" b="1" dirty="0">
                <a:latin typeface="楷体_GB2312" pitchFamily="49" charset="-122"/>
                <a:ea typeface="楷体_GB2312" pitchFamily="49" charset="-122"/>
              </a:rPr>
              <a:t>Prim</a:t>
            </a:r>
            <a:r>
              <a:rPr lang="zh-CN" altLang="en-US" sz="2400" b="1" dirty="0">
                <a:latin typeface="楷体_GB2312" pitchFamily="49" charset="-122"/>
                <a:ea typeface="楷体_GB2312" pitchFamily="49" charset="-122"/>
              </a:rPr>
              <a:t>算法差，但当       时，</a:t>
            </a:r>
            <a:r>
              <a:rPr lang="en-US" altLang="zh-CN" sz="2400" b="1" dirty="0">
                <a:latin typeface="楷体_GB2312" pitchFamily="49" charset="-122"/>
                <a:ea typeface="楷体_GB2312" pitchFamily="49" charset="-122"/>
              </a:rPr>
              <a:t>Kruskal</a:t>
            </a:r>
            <a:r>
              <a:rPr lang="zh-CN" altLang="en-US" sz="2400" b="1" dirty="0">
                <a:latin typeface="楷体_GB2312" pitchFamily="49" charset="-122"/>
                <a:ea typeface="楷体_GB2312" pitchFamily="49" charset="-122"/>
              </a:rPr>
              <a:t>算法却比</a:t>
            </a:r>
            <a:r>
              <a:rPr lang="en-US" altLang="zh-CN" sz="2400" b="1" dirty="0">
                <a:latin typeface="楷体_GB2312" pitchFamily="49" charset="-122"/>
                <a:ea typeface="楷体_GB2312" pitchFamily="49" charset="-122"/>
              </a:rPr>
              <a:t>Prim</a:t>
            </a:r>
            <a:r>
              <a:rPr lang="zh-CN" altLang="en-US" sz="2400" b="1" dirty="0">
                <a:latin typeface="楷体_GB2312" pitchFamily="49" charset="-122"/>
                <a:ea typeface="楷体_GB2312" pitchFamily="49" charset="-122"/>
              </a:rPr>
              <a:t>算法好得多。</a:t>
            </a:r>
            <a:endParaRPr lang="zh-CN" altLang="en-US" sz="2400" b="1" dirty="0">
              <a:latin typeface="楷体_GB2312" pitchFamily="49" charset="-122"/>
              <a:ea typeface="楷体_GB2312" pitchFamily="49" charset="-122"/>
            </a:endParaRPr>
          </a:p>
        </p:txBody>
      </p:sp>
      <p:sp>
        <p:nvSpPr>
          <p:cNvPr id="76805" name="Rectangle 5"/>
          <p:cNvSpPr/>
          <p:nvPr/>
        </p:nvSpPr>
        <p:spPr>
          <a:xfrm>
            <a:off x="0" y="3328988"/>
            <a:ext cx="9144000" cy="0"/>
          </a:xfrm>
          <a:prstGeom prst="rect">
            <a:avLst/>
          </a:prstGeom>
          <a:noFill/>
          <a:ln w="6350">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endParaRPr lang="zh-CN" altLang="en-US" dirty="0">
              <a:solidFill>
                <a:srgbClr val="000066"/>
              </a:solidFill>
              <a:ea typeface="楷体_GB2312" pitchFamily="49" charset="-122"/>
            </a:endParaRPr>
          </a:p>
        </p:txBody>
      </p:sp>
      <p:graphicFrame>
        <p:nvGraphicFramePr>
          <p:cNvPr id="76806" name="Object 4"/>
          <p:cNvGraphicFramePr>
            <a:graphicFrameLocks noChangeAspect="1"/>
          </p:cNvGraphicFramePr>
          <p:nvPr/>
        </p:nvGraphicFramePr>
        <p:xfrm>
          <a:off x="7596188" y="3860800"/>
          <a:ext cx="1008062" cy="315913"/>
        </p:xfrm>
        <a:graphic>
          <a:graphicData uri="http://schemas.openxmlformats.org/presentationml/2006/ole">
            <mc:AlternateContent xmlns:mc="http://schemas.openxmlformats.org/markup-compatibility/2006">
              <mc:Choice xmlns:v="urn:schemas-microsoft-com:vml" Requires="v">
                <p:oleObj spid="_x0000_s3085" name="" r:id="rId1" imgW="635000" imgH="203200" progId="Equation.3">
                  <p:embed/>
                </p:oleObj>
              </mc:Choice>
              <mc:Fallback>
                <p:oleObj name="" r:id="rId1" imgW="635000" imgH="203200" progId="Equation.3">
                  <p:embed/>
                  <p:pic>
                    <p:nvPicPr>
                      <p:cNvPr id="0" name="图片 3084"/>
                      <p:cNvPicPr/>
                      <p:nvPr/>
                    </p:nvPicPr>
                    <p:blipFill>
                      <a:blip r:embed="rId2"/>
                      <a:stretch>
                        <a:fillRect/>
                      </a:stretch>
                    </p:blipFill>
                    <p:spPr>
                      <a:xfrm>
                        <a:off x="7596188" y="3860800"/>
                        <a:ext cx="1008062" cy="315913"/>
                      </a:xfrm>
                      <a:prstGeom prst="rect">
                        <a:avLst/>
                      </a:prstGeom>
                      <a:noFill/>
                      <a:ln w="38100">
                        <a:noFill/>
                        <a:miter/>
                      </a:ln>
                    </p:spPr>
                  </p:pic>
                </p:oleObj>
              </mc:Fallback>
            </mc:AlternateContent>
          </a:graphicData>
        </a:graphic>
      </p:graphicFrame>
      <p:sp>
        <p:nvSpPr>
          <p:cNvPr id="76807" name="Rectangle 7"/>
          <p:cNvSpPr/>
          <p:nvPr/>
        </p:nvSpPr>
        <p:spPr>
          <a:xfrm>
            <a:off x="0" y="3314700"/>
            <a:ext cx="9144000" cy="0"/>
          </a:xfrm>
          <a:prstGeom prst="rect">
            <a:avLst/>
          </a:prstGeom>
          <a:noFill/>
          <a:ln w="6350">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endParaRPr lang="zh-CN" altLang="en-US" dirty="0">
              <a:solidFill>
                <a:srgbClr val="000066"/>
              </a:solidFill>
              <a:ea typeface="楷体_GB2312" pitchFamily="49" charset="-122"/>
            </a:endParaRPr>
          </a:p>
        </p:txBody>
      </p:sp>
      <p:graphicFrame>
        <p:nvGraphicFramePr>
          <p:cNvPr id="76808" name="Object 6"/>
          <p:cNvGraphicFramePr>
            <a:graphicFrameLocks noChangeAspect="1"/>
          </p:cNvGraphicFramePr>
          <p:nvPr/>
        </p:nvGraphicFramePr>
        <p:xfrm>
          <a:off x="1547813" y="4292600"/>
          <a:ext cx="1081087" cy="376238"/>
        </p:xfrm>
        <a:graphic>
          <a:graphicData uri="http://schemas.openxmlformats.org/presentationml/2006/ole">
            <mc:AlternateContent xmlns:mc="http://schemas.openxmlformats.org/markup-compatibility/2006">
              <mc:Choice xmlns:v="urn:schemas-microsoft-com:vml" Requires="v">
                <p:oleObj spid="_x0000_s3084" name="" r:id="rId3" imgW="660400" imgH="228600" progId="Equation.3">
                  <p:embed/>
                </p:oleObj>
              </mc:Choice>
              <mc:Fallback>
                <p:oleObj name="" r:id="rId3" imgW="660400" imgH="228600" progId="Equation.3">
                  <p:embed/>
                  <p:pic>
                    <p:nvPicPr>
                      <p:cNvPr id="0" name="图片 3083"/>
                      <p:cNvPicPr/>
                      <p:nvPr/>
                    </p:nvPicPr>
                    <p:blipFill>
                      <a:blip r:embed="rId4"/>
                      <a:stretch>
                        <a:fillRect/>
                      </a:stretch>
                    </p:blipFill>
                    <p:spPr>
                      <a:xfrm>
                        <a:off x="1547813" y="4292600"/>
                        <a:ext cx="1081087" cy="376238"/>
                      </a:xfrm>
                      <a:prstGeom prst="rect">
                        <a:avLst/>
                      </a:prstGeom>
                      <a:noFill/>
                      <a:ln w="38100">
                        <a:noFill/>
                        <a:miter/>
                      </a:ln>
                    </p:spPr>
                  </p:pic>
                </p:oleObj>
              </mc:Fallback>
            </mc:AlternateContent>
          </a:graphicData>
        </a:graphic>
      </p:graphicFrame>
      <p:sp>
        <p:nvSpPr>
          <p:cNvPr id="76809" name="Rectangle 9"/>
          <p:cNvSpPr/>
          <p:nvPr/>
        </p:nvSpPr>
        <p:spPr>
          <a:xfrm>
            <a:off x="0" y="3314700"/>
            <a:ext cx="9144000" cy="0"/>
          </a:xfrm>
          <a:prstGeom prst="rect">
            <a:avLst/>
          </a:prstGeom>
          <a:noFill/>
          <a:ln w="6350">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endParaRPr lang="zh-CN" altLang="en-US" dirty="0">
              <a:solidFill>
                <a:srgbClr val="000066"/>
              </a:solidFill>
              <a:ea typeface="楷体_GB2312" pitchFamily="49" charset="-122"/>
            </a:endParaRPr>
          </a:p>
        </p:txBody>
      </p:sp>
      <p:graphicFrame>
        <p:nvGraphicFramePr>
          <p:cNvPr id="76810" name="Object 8"/>
          <p:cNvGraphicFramePr>
            <a:graphicFrameLocks noChangeAspect="1"/>
          </p:cNvGraphicFramePr>
          <p:nvPr/>
        </p:nvGraphicFramePr>
        <p:xfrm>
          <a:off x="7740650" y="4221163"/>
          <a:ext cx="1079500" cy="404812"/>
        </p:xfrm>
        <a:graphic>
          <a:graphicData uri="http://schemas.openxmlformats.org/presentationml/2006/ole">
            <mc:AlternateContent xmlns:mc="http://schemas.openxmlformats.org/markup-compatibility/2006">
              <mc:Choice xmlns:v="urn:schemas-microsoft-com:vml" Requires="v">
                <p:oleObj spid="_x0000_s3083" name="" r:id="rId5" imgW="609600" imgH="228600" progId="Equation.3">
                  <p:embed/>
                </p:oleObj>
              </mc:Choice>
              <mc:Fallback>
                <p:oleObj name="" r:id="rId5" imgW="609600" imgH="228600" progId="Equation.3">
                  <p:embed/>
                  <p:pic>
                    <p:nvPicPr>
                      <p:cNvPr id="0" name="图片 3082"/>
                      <p:cNvPicPr/>
                      <p:nvPr/>
                    </p:nvPicPr>
                    <p:blipFill>
                      <a:blip r:embed="rId6"/>
                      <a:stretch>
                        <a:fillRect/>
                      </a:stretch>
                    </p:blipFill>
                    <p:spPr>
                      <a:xfrm>
                        <a:off x="7740650" y="4221163"/>
                        <a:ext cx="1079500" cy="404812"/>
                      </a:xfrm>
                      <a:prstGeom prst="rect">
                        <a:avLst/>
                      </a:prstGeom>
                      <a:noFill/>
                      <a:ln w="38100">
                        <a:noFill/>
                        <a:miter/>
                      </a:ln>
                    </p:spPr>
                  </p:pic>
                </p:oleObj>
              </mc:Fallback>
            </mc:AlternateContent>
          </a:graphicData>
        </a:graphic>
      </p:graphicFrame>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Times New Roman" panose="02020603050405020304" pitchFamily="18" charset="0"/>
                <a:cs typeface="Times New Roman" panose="02020603050405020304" pitchFamily="18" charset="0"/>
              </a:rPr>
            </a:fld>
            <a:endParaRPr lang="zh-CN" altLang="en-US" sz="12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7827" name="Rectangle 2"/>
          <p:cNvSpPr>
            <a:spLocks noGrp="1"/>
          </p:cNvSpPr>
          <p:nvPr>
            <p:ph type="title"/>
          </p:nvPr>
        </p:nvSpPr>
        <p:spPr>
          <a:xfrm>
            <a:off x="468313" y="260350"/>
            <a:ext cx="7772400" cy="1143000"/>
          </a:xfrm>
          <a:ln/>
        </p:spPr>
        <p:txBody>
          <a:bodyPr vert="horz" wrap="square" lIns="91440" tIns="45720" rIns="91440" bIns="45720" anchor="t" anchorCtr="0"/>
          <a:p>
            <a:pPr>
              <a:buNone/>
            </a:pPr>
            <a:r>
              <a:rPr lang="en-US" altLang="zh-CN" dirty="0">
                <a:latin typeface="Times New Roman" panose="02020603050405020304" pitchFamily="18" charset="0"/>
                <a:ea typeface="黑体" panose="02010609060101010101" pitchFamily="49" charset="-122"/>
              </a:rPr>
              <a:t>4.7 </a:t>
            </a:r>
            <a:r>
              <a:rPr lang="zh-CN" altLang="en-US" dirty="0">
                <a:latin typeface="Times New Roman" panose="02020603050405020304" pitchFamily="18" charset="0"/>
                <a:ea typeface="黑体" panose="02010609060101010101" pitchFamily="49" charset="-122"/>
              </a:rPr>
              <a:t>多机调度问题</a:t>
            </a:r>
            <a:endParaRPr lang="zh-CN" altLang="en-US" dirty="0">
              <a:latin typeface="Times New Roman" panose="02020603050405020304" pitchFamily="18" charset="0"/>
              <a:ea typeface="黑体" panose="02010609060101010101" pitchFamily="49" charset="-122"/>
            </a:endParaRPr>
          </a:p>
        </p:txBody>
      </p:sp>
      <p:sp>
        <p:nvSpPr>
          <p:cNvPr id="357379" name="Rectangle 3"/>
          <p:cNvSpPr>
            <a:spLocks noGrp="1" noChangeArrowheads="1"/>
          </p:cNvSpPr>
          <p:nvPr>
            <p:ph idx="1"/>
          </p:nvPr>
        </p:nvSpPr>
        <p:spPr>
          <a:xfrm>
            <a:off x="576263" y="1428750"/>
            <a:ext cx="7883525" cy="4249738"/>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accent2"/>
                </a:solidFill>
                <a:effectLst/>
                <a:uLnTx/>
                <a:uFillTx/>
                <a:latin typeface="Times New Roman" panose="02020603050405020304" pitchFamily="18" charset="0"/>
                <a:ea typeface="楷体_GB2312" pitchFamily="49" charset="-122"/>
                <a:cs typeface="Times New Roman" panose="02020603050405020304" pitchFamily="18" charset="0"/>
              </a:rPr>
              <a:t>多</a:t>
            </a:r>
            <a:r>
              <a:rPr kumimoji="0" lang="zh-CN" altLang="en-US" sz="2400" b="1" i="0" u="none" strike="noStrike" kern="0" cap="none" spc="0" normalizeH="0" baseline="0" noProof="0" dirty="0">
                <a:ln>
                  <a:noFill/>
                </a:ln>
                <a:solidFill>
                  <a:schemeClr val="accent2"/>
                </a:solidFill>
                <a:effectLst/>
                <a:uLnTx/>
                <a:uFillTx/>
                <a:latin typeface="Times New Roman" panose="02020603050405020304" pitchFamily="18" charset="0"/>
                <a:ea typeface="楷体_GB2312" pitchFamily="49" charset="-122"/>
                <a:cs typeface="Times New Roman" panose="02020603050405020304" pitchFamily="18" charset="0"/>
              </a:rPr>
              <a:t>机调度问题</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要求给出一种作业调度方案，使所给的</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n</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个作业在尽可能短的时间内由</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m</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台机器加工处理完成。</a:t>
            </a:r>
            <a:endPar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Char char="n"/>
              <a:defRPr/>
            </a:pPr>
            <a:endParaRPr kumimoji="0"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Char char="n"/>
              <a:defRPr/>
            </a:pPr>
            <a:endPar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endPar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这个</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问题是</a:t>
            </a:r>
            <a:r>
              <a:rPr kumimoji="0" lang="en-US" altLang="zh-CN" sz="2400" b="1" i="0" u="none" strike="noStrike" kern="0" cap="none" spc="0" normalizeH="0" baseline="0" noProof="0" dirty="0">
                <a:ln>
                  <a:noFill/>
                </a:ln>
                <a:solidFill>
                  <a:schemeClr val="accent2"/>
                </a:solidFill>
                <a:effectLst/>
                <a:uLnTx/>
                <a:uFillTx/>
                <a:latin typeface="Times New Roman" panose="02020603050405020304" pitchFamily="18" charset="0"/>
                <a:ea typeface="楷体_GB2312" pitchFamily="49" charset="-122"/>
                <a:cs typeface="Times New Roman" panose="02020603050405020304" pitchFamily="18" charset="0"/>
              </a:rPr>
              <a:t>NP</a:t>
            </a:r>
            <a:r>
              <a:rPr kumimoji="0" lang="zh-CN" altLang="en-US" sz="2400" b="1" i="0" u="none" strike="noStrike" kern="0" cap="none" spc="0" normalizeH="0" baseline="0" noProof="0" dirty="0">
                <a:ln>
                  <a:noFill/>
                </a:ln>
                <a:solidFill>
                  <a:schemeClr val="accent2"/>
                </a:solidFill>
                <a:effectLst/>
                <a:uLnTx/>
                <a:uFillTx/>
                <a:latin typeface="Times New Roman" panose="02020603050405020304" pitchFamily="18" charset="0"/>
                <a:ea typeface="楷体_GB2312" pitchFamily="49" charset="-122"/>
                <a:cs typeface="Times New Roman" panose="02020603050405020304" pitchFamily="18" charset="0"/>
              </a:rPr>
              <a:t>完全问题</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，到目前为止还没有有效的解法。对于这一类问题</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用</a:t>
            </a:r>
            <a:r>
              <a:rPr kumimoji="0" lang="zh-CN" altLang="en-US" sz="2400" b="1" i="0" u="none" strike="noStrike" kern="0" cap="none" spc="0" normalizeH="0" baseline="0" noProof="0" dirty="0">
                <a:ln>
                  <a:noFill/>
                </a:ln>
                <a:solidFill>
                  <a:schemeClr val="accent2"/>
                </a:solidFill>
                <a:effectLst/>
                <a:uLnTx/>
                <a:uFillTx/>
                <a:latin typeface="Times New Roman" panose="02020603050405020304" pitchFamily="18" charset="0"/>
                <a:ea typeface="楷体_GB2312" pitchFamily="49" charset="-122"/>
                <a:cs typeface="Times New Roman" panose="02020603050405020304" pitchFamily="18" charset="0"/>
              </a:rPr>
              <a:t>贪心选择策略</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有时可以设计出较好的近似算法。</a:t>
            </a:r>
            <a:endPar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p:txBody>
      </p:sp>
      <p:sp>
        <p:nvSpPr>
          <p:cNvPr id="357381" name="Rectangle 5"/>
          <p:cNvSpPr>
            <a:spLocks noChangeArrowheads="1"/>
          </p:cNvSpPr>
          <p:nvPr/>
        </p:nvSpPr>
        <p:spPr bwMode="auto">
          <a:xfrm>
            <a:off x="611188" y="2641600"/>
            <a:ext cx="7848600" cy="936625"/>
          </a:xfrm>
          <a:prstGeom prst="rect">
            <a:avLst/>
          </a:prstGeom>
          <a:solidFill>
            <a:schemeClr val="accent1">
              <a:lumMod val="40000"/>
              <a:lumOff val="60000"/>
            </a:schemeClr>
          </a:solidFill>
          <a:ln w="50800">
            <a:solidFill>
              <a:srgbClr val="FF6600"/>
            </a:solidFill>
            <a:miter lim="800000"/>
          </a:ln>
          <a:effectLst/>
        </p:spPr>
        <p:txBody>
          <a:bodyPr anchor="ctr">
            <a:spAutoFit/>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accent2"/>
                </a:solidFill>
                <a:effectLst/>
                <a:uLnTx/>
                <a:uFillTx/>
                <a:latin typeface="Times New Roman" panose="02020603050405020304" pitchFamily="18" charset="0"/>
                <a:ea typeface="楷体_GB2312" pitchFamily="49" charset="-122"/>
                <a:cs typeface="Times New Roman" panose="02020603050405020304" pitchFamily="18" charset="0"/>
              </a:rPr>
              <a:t> 约定，每个作业均可在任何一台机器上加工处理，但未完工前不允许中断处理。作业不能拆分成更小的子作业。</a:t>
            </a:r>
            <a:endParaRPr kumimoji="0" lang="zh-CN" altLang="en-US" sz="2400" b="1" i="0" u="none" strike="noStrike" kern="1200" cap="none" spc="0" normalizeH="0" baseline="0" noProof="0" dirty="0">
              <a:ln>
                <a:noFill/>
              </a:ln>
              <a:solidFill>
                <a:schemeClr val="accent2"/>
              </a:solidFill>
              <a:effectLst/>
              <a:uLnTx/>
              <a:uFillTx/>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78851" name="Rectangle 2"/>
          <p:cNvSpPr>
            <a:spLocks noGrp="1"/>
          </p:cNvSpPr>
          <p:nvPr>
            <p:ph type="title"/>
          </p:nvPr>
        </p:nvSpPr>
        <p:spPr>
          <a:ln/>
        </p:spPr>
        <p:txBody>
          <a:bodyPr vert="horz" wrap="square" lIns="91440" tIns="45720" rIns="91440" bIns="45720" anchor="t" anchorCtr="0"/>
          <a:p>
            <a:r>
              <a:rPr lang="en-US" altLang="zh-CN" dirty="0">
                <a:latin typeface="黑体" panose="02010609060101010101" pitchFamily="49" charset="-122"/>
                <a:ea typeface="黑体" panose="02010609060101010101" pitchFamily="49" charset="-122"/>
              </a:rPr>
              <a:t>4.7 </a:t>
            </a:r>
            <a:r>
              <a:rPr lang="zh-CN" altLang="en-US" dirty="0">
                <a:latin typeface="黑体" panose="02010609060101010101" pitchFamily="49" charset="-122"/>
                <a:ea typeface="黑体" panose="02010609060101010101" pitchFamily="49" charset="-122"/>
              </a:rPr>
              <a:t>多机调度问题</a:t>
            </a:r>
            <a:endParaRPr lang="zh-CN" altLang="en-US" dirty="0">
              <a:latin typeface="黑体" panose="02010609060101010101" pitchFamily="49" charset="-122"/>
              <a:ea typeface="黑体" panose="02010609060101010101" pitchFamily="49" charset="-122"/>
            </a:endParaRPr>
          </a:p>
        </p:txBody>
      </p:sp>
      <p:sp>
        <p:nvSpPr>
          <p:cNvPr id="78852" name="Rectangle 3"/>
          <p:cNvSpPr>
            <a:spLocks noGrp="1"/>
          </p:cNvSpPr>
          <p:nvPr>
            <p:ph idx="1"/>
          </p:nvPr>
        </p:nvSpPr>
        <p:spPr>
          <a:ln/>
        </p:spPr>
        <p:txBody>
          <a:bodyPr vert="horz" wrap="square" lIns="91440" tIns="45720" rIns="91440" bIns="45720" anchor="t" anchorCtr="0"/>
          <a:p>
            <a:pPr>
              <a:lnSpc>
                <a:spcPct val="130000"/>
              </a:lnSpc>
            </a:pPr>
            <a:r>
              <a:rPr lang="zh-CN" altLang="en-US" sz="2400" b="1" dirty="0">
                <a:ea typeface="楷体_GB2312" pitchFamily="49" charset="-122"/>
              </a:rPr>
              <a:t>采用</a:t>
            </a:r>
            <a:r>
              <a:rPr lang="zh-CN" altLang="en-US" sz="2400" b="1" dirty="0">
                <a:solidFill>
                  <a:schemeClr val="hlink"/>
                </a:solidFill>
                <a:ea typeface="楷体_GB2312" pitchFamily="49" charset="-122"/>
              </a:rPr>
              <a:t>最长处理时间作业优先</a:t>
            </a:r>
            <a:r>
              <a:rPr lang="zh-CN" altLang="en-US" sz="2400" b="1" dirty="0">
                <a:ea typeface="楷体_GB2312" pitchFamily="49" charset="-122"/>
              </a:rPr>
              <a:t>的贪心选择策略可以设计出解多机调度问题的较好的近似算法。</a:t>
            </a:r>
            <a:endParaRPr lang="zh-CN" altLang="en-US" sz="2400" b="1" dirty="0">
              <a:ea typeface="楷体_GB2312" pitchFamily="49" charset="-122"/>
            </a:endParaRPr>
          </a:p>
          <a:p>
            <a:pPr>
              <a:lnSpc>
                <a:spcPct val="130000"/>
              </a:lnSpc>
            </a:pPr>
            <a:r>
              <a:rPr lang="zh-CN" altLang="en-US" sz="2400" b="1" dirty="0">
                <a:ea typeface="楷体_GB2312" pitchFamily="49" charset="-122"/>
              </a:rPr>
              <a:t>按此策略，当         时，只要将机器</a:t>
            </a:r>
            <a:r>
              <a:rPr lang="en-US" altLang="zh-CN" sz="2400" b="1" dirty="0">
                <a:ea typeface="楷体_GB2312" pitchFamily="49" charset="-122"/>
              </a:rPr>
              <a:t>i</a:t>
            </a:r>
            <a:r>
              <a:rPr lang="zh-CN" altLang="en-US" sz="2400" b="1" dirty="0">
                <a:ea typeface="楷体_GB2312" pitchFamily="49" charset="-122"/>
              </a:rPr>
              <a:t>的</a:t>
            </a:r>
            <a:r>
              <a:rPr lang="en-US" altLang="zh-CN" sz="2400" b="1" dirty="0">
                <a:ea typeface="楷体_GB2312" pitchFamily="49" charset="-122"/>
              </a:rPr>
              <a:t>[0, ti]</a:t>
            </a:r>
            <a:r>
              <a:rPr lang="zh-CN" altLang="en-US" sz="2400" b="1" dirty="0">
                <a:ea typeface="楷体_GB2312" pitchFamily="49" charset="-122"/>
              </a:rPr>
              <a:t>时间区间分配给作业</a:t>
            </a:r>
            <a:r>
              <a:rPr lang="en-US" altLang="zh-CN" sz="2400" b="1" dirty="0">
                <a:ea typeface="楷体_GB2312" pitchFamily="49" charset="-122"/>
              </a:rPr>
              <a:t>i</a:t>
            </a:r>
            <a:r>
              <a:rPr lang="zh-CN" altLang="en-US" sz="2400" b="1" dirty="0">
                <a:ea typeface="楷体_GB2312" pitchFamily="49" charset="-122"/>
              </a:rPr>
              <a:t>即可，算法只需要</a:t>
            </a:r>
            <a:r>
              <a:rPr lang="en-US" altLang="zh-CN" sz="2400" b="1" dirty="0">
                <a:solidFill>
                  <a:schemeClr val="hlink"/>
                </a:solidFill>
                <a:ea typeface="楷体_GB2312" pitchFamily="49" charset="-122"/>
              </a:rPr>
              <a:t>O(1)</a:t>
            </a:r>
            <a:r>
              <a:rPr lang="zh-CN" altLang="en-US" sz="2400" b="1" dirty="0">
                <a:ea typeface="楷体_GB2312" pitchFamily="49" charset="-122"/>
              </a:rPr>
              <a:t>时间。</a:t>
            </a:r>
            <a:endParaRPr lang="en-US" altLang="zh-CN" sz="2400" b="1" dirty="0">
              <a:ea typeface="楷体_GB2312" pitchFamily="49" charset="-122"/>
            </a:endParaRPr>
          </a:p>
          <a:p>
            <a:pPr>
              <a:lnSpc>
                <a:spcPct val="130000"/>
              </a:lnSpc>
            </a:pPr>
            <a:r>
              <a:rPr lang="zh-CN" altLang="en-US" sz="2400" b="1" dirty="0">
                <a:ea typeface="楷体_GB2312" pitchFamily="49" charset="-122"/>
              </a:rPr>
              <a:t>当         时，首先将</a:t>
            </a:r>
            <a:r>
              <a:rPr lang="en-US" altLang="zh-CN" sz="2400" b="1" dirty="0">
                <a:ea typeface="楷体_GB2312" pitchFamily="49" charset="-122"/>
              </a:rPr>
              <a:t>n</a:t>
            </a:r>
            <a:r>
              <a:rPr lang="zh-CN" altLang="en-US" sz="2400" b="1" dirty="0">
                <a:ea typeface="楷体_GB2312" pitchFamily="49" charset="-122"/>
              </a:rPr>
              <a:t>个作业依其所需的处理时间从大到小排序。然后依此顺序将作业分配给空闲的处理机。算法所需的计算时间为</a:t>
            </a:r>
            <a:r>
              <a:rPr lang="en-US" altLang="zh-CN" sz="2400" b="1" dirty="0">
                <a:solidFill>
                  <a:schemeClr val="hlink"/>
                </a:solidFill>
                <a:ea typeface="楷体_GB2312" pitchFamily="49" charset="-122"/>
              </a:rPr>
              <a:t>O(nlogn)</a:t>
            </a:r>
            <a:r>
              <a:rPr lang="zh-CN" altLang="en-US" sz="2400" b="1" dirty="0">
                <a:ea typeface="楷体_GB2312" pitchFamily="49" charset="-122"/>
              </a:rPr>
              <a:t>。</a:t>
            </a:r>
            <a:endParaRPr lang="zh-CN" altLang="en-US" sz="2400" b="1" dirty="0">
              <a:ea typeface="楷体_GB2312" pitchFamily="49" charset="-122"/>
            </a:endParaRPr>
          </a:p>
          <a:p>
            <a:pPr>
              <a:buNone/>
            </a:pPr>
            <a:endParaRPr lang="zh-CN" altLang="en-US" sz="2400" b="1" dirty="0">
              <a:ea typeface="楷体_GB2312" pitchFamily="49" charset="-122"/>
            </a:endParaRPr>
          </a:p>
        </p:txBody>
      </p:sp>
      <p:sp>
        <p:nvSpPr>
          <p:cNvPr id="78853" name="Rectangle 5"/>
          <p:cNvSpPr/>
          <p:nvPr/>
        </p:nvSpPr>
        <p:spPr>
          <a:xfrm>
            <a:off x="0" y="3348038"/>
            <a:ext cx="9144000" cy="0"/>
          </a:xfrm>
          <a:prstGeom prst="rect">
            <a:avLst/>
          </a:prstGeom>
          <a:noFill/>
          <a:ln w="6350">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endParaRPr lang="zh-CN" altLang="en-US" dirty="0">
              <a:solidFill>
                <a:srgbClr val="000066"/>
              </a:solidFill>
              <a:ea typeface="楷体_GB2312" pitchFamily="49" charset="-122"/>
            </a:endParaRPr>
          </a:p>
        </p:txBody>
      </p:sp>
      <p:graphicFrame>
        <p:nvGraphicFramePr>
          <p:cNvPr id="78854" name="Object 4"/>
          <p:cNvGraphicFramePr>
            <a:graphicFrameLocks noChangeAspect="1"/>
          </p:cNvGraphicFramePr>
          <p:nvPr/>
        </p:nvGraphicFramePr>
        <p:xfrm>
          <a:off x="2771775" y="2781300"/>
          <a:ext cx="684213" cy="284163"/>
        </p:xfrm>
        <a:graphic>
          <a:graphicData uri="http://schemas.openxmlformats.org/presentationml/2006/ole">
            <mc:AlternateContent xmlns:mc="http://schemas.openxmlformats.org/markup-compatibility/2006">
              <mc:Choice xmlns:v="urn:schemas-microsoft-com:vml" Requires="v">
                <p:oleObj spid="_x0000_s3081" name="" r:id="rId1" imgW="393065" imgH="165100" progId="Equation.3">
                  <p:embed/>
                </p:oleObj>
              </mc:Choice>
              <mc:Fallback>
                <p:oleObj name="" r:id="rId1" imgW="393065" imgH="165100" progId="Equation.3">
                  <p:embed/>
                  <p:pic>
                    <p:nvPicPr>
                      <p:cNvPr id="0" name="图片 3080"/>
                      <p:cNvPicPr/>
                      <p:nvPr/>
                    </p:nvPicPr>
                    <p:blipFill>
                      <a:blip r:embed="rId2"/>
                      <a:stretch>
                        <a:fillRect/>
                      </a:stretch>
                    </p:blipFill>
                    <p:spPr>
                      <a:xfrm>
                        <a:off x="2771775" y="2781300"/>
                        <a:ext cx="684213" cy="284163"/>
                      </a:xfrm>
                      <a:prstGeom prst="rect">
                        <a:avLst/>
                      </a:prstGeom>
                      <a:noFill/>
                      <a:ln w="38100">
                        <a:noFill/>
                        <a:miter/>
                      </a:ln>
                    </p:spPr>
                  </p:pic>
                </p:oleObj>
              </mc:Fallback>
            </mc:AlternateContent>
          </a:graphicData>
        </a:graphic>
      </p:graphicFrame>
      <p:sp>
        <p:nvSpPr>
          <p:cNvPr id="78855" name="Rectangle 7"/>
          <p:cNvSpPr/>
          <p:nvPr/>
        </p:nvSpPr>
        <p:spPr>
          <a:xfrm>
            <a:off x="0" y="3357563"/>
            <a:ext cx="9144000" cy="0"/>
          </a:xfrm>
          <a:prstGeom prst="rect">
            <a:avLst/>
          </a:prstGeom>
          <a:noFill/>
          <a:ln w="6350">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endParaRPr lang="zh-CN" altLang="en-US" dirty="0">
              <a:solidFill>
                <a:srgbClr val="000066"/>
              </a:solidFill>
              <a:ea typeface="楷体_GB2312" pitchFamily="49" charset="-122"/>
            </a:endParaRPr>
          </a:p>
        </p:txBody>
      </p:sp>
      <p:graphicFrame>
        <p:nvGraphicFramePr>
          <p:cNvPr id="78856" name="Object 6"/>
          <p:cNvGraphicFramePr>
            <a:graphicFrameLocks noChangeAspect="1"/>
          </p:cNvGraphicFramePr>
          <p:nvPr/>
        </p:nvGraphicFramePr>
        <p:xfrm>
          <a:off x="1258888" y="3860800"/>
          <a:ext cx="684212" cy="250825"/>
        </p:xfrm>
        <a:graphic>
          <a:graphicData uri="http://schemas.openxmlformats.org/presentationml/2006/ole">
            <mc:AlternateContent xmlns:mc="http://schemas.openxmlformats.org/markup-compatibility/2006">
              <mc:Choice xmlns:v="urn:schemas-microsoft-com:vml" Requires="v">
                <p:oleObj spid="_x0000_s3082" name="" r:id="rId3" imgW="393700" imgH="139700" progId="Equation.3">
                  <p:embed/>
                </p:oleObj>
              </mc:Choice>
              <mc:Fallback>
                <p:oleObj name="" r:id="rId3" imgW="393700" imgH="139700" progId="Equation.3">
                  <p:embed/>
                  <p:pic>
                    <p:nvPicPr>
                      <p:cNvPr id="0" name="图片 3081"/>
                      <p:cNvPicPr/>
                      <p:nvPr/>
                    </p:nvPicPr>
                    <p:blipFill>
                      <a:blip r:embed="rId4"/>
                      <a:stretch>
                        <a:fillRect/>
                      </a:stretch>
                    </p:blipFill>
                    <p:spPr>
                      <a:xfrm>
                        <a:off x="1258888" y="3860800"/>
                        <a:ext cx="684212" cy="250825"/>
                      </a:xfrm>
                      <a:prstGeom prst="rect">
                        <a:avLst/>
                      </a:prstGeom>
                      <a:noFill/>
                      <a:ln w="38100">
                        <a:noFill/>
                        <a:miter/>
                      </a:ln>
                    </p:spPr>
                  </p:pic>
                </p:oleObj>
              </mc:Fallback>
            </mc:AlternateContent>
          </a:graphicData>
        </a:graphic>
      </p:graphicFrame>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5"/>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14339" name="Rectangle 2"/>
          <p:cNvSpPr>
            <a:spLocks noGrp="1"/>
          </p:cNvSpPr>
          <p:nvPr>
            <p:ph type="title"/>
          </p:nvPr>
        </p:nvSpPr>
        <p:spPr>
          <a:ln/>
        </p:spPr>
        <p:txBody>
          <a:bodyPr vert="horz" wrap="square" lIns="91440" tIns="45720" rIns="91440" bIns="45720" anchor="t" anchorCtr="0"/>
          <a:p>
            <a:r>
              <a:rPr lang="en-US" altLang="zh-CN" sz="4000" dirty="0">
                <a:latin typeface="黑体" panose="02010609060101010101" pitchFamily="49" charset="-122"/>
                <a:ea typeface="黑体" panose="02010609060101010101" pitchFamily="49" charset="-122"/>
              </a:rPr>
              <a:t>4.1 </a:t>
            </a:r>
            <a:r>
              <a:rPr lang="zh-CN" altLang="en-US" sz="4000" dirty="0">
                <a:latin typeface="黑体" panose="02010609060101010101" pitchFamily="49" charset="-122"/>
                <a:ea typeface="黑体" panose="02010609060101010101" pitchFamily="49" charset="-122"/>
              </a:rPr>
              <a:t>活动安排问题</a:t>
            </a:r>
            <a:endParaRPr lang="zh-CN" altLang="en-US" sz="4000" dirty="0">
              <a:latin typeface="黑体" panose="02010609060101010101" pitchFamily="49" charset="-122"/>
              <a:ea typeface="黑体" panose="02010609060101010101" pitchFamily="49" charset="-122"/>
            </a:endParaRPr>
          </a:p>
        </p:txBody>
      </p:sp>
      <p:sp>
        <p:nvSpPr>
          <p:cNvPr id="14340" name="Rectangle 3"/>
          <p:cNvSpPr>
            <a:spLocks noGrp="1"/>
          </p:cNvSpPr>
          <p:nvPr>
            <p:ph idx="1"/>
          </p:nvPr>
        </p:nvSpPr>
        <p:spPr>
          <a:xfrm>
            <a:off x="395288" y="1196975"/>
            <a:ext cx="8064500" cy="4895850"/>
          </a:xfrm>
          <a:ln/>
        </p:spPr>
        <p:txBody>
          <a:bodyPr vert="horz" wrap="square" lIns="91440" tIns="45720" rIns="91440" bIns="45720" anchor="t" anchorCtr="0"/>
          <a:p>
            <a:pPr>
              <a:lnSpc>
                <a:spcPct val="120000"/>
              </a:lnSpc>
            </a:pPr>
            <a:r>
              <a:rPr lang="zh-CN" altLang="en-US" sz="2400" b="1" dirty="0">
                <a:latin typeface="Times New Roman" panose="02020603050405020304" pitchFamily="18" charset="0"/>
                <a:ea typeface="楷体_GB2312" pitchFamily="49" charset="-122"/>
              </a:rPr>
              <a:t>由于输入的活动以其完成时间的</a:t>
            </a:r>
            <a:r>
              <a:rPr lang="zh-CN" altLang="en-US" sz="2400" b="1" dirty="0">
                <a:solidFill>
                  <a:schemeClr val="hlink"/>
                </a:solidFill>
                <a:latin typeface="Times New Roman" panose="02020603050405020304" pitchFamily="18" charset="0"/>
                <a:ea typeface="楷体_GB2312" pitchFamily="49" charset="-122"/>
              </a:rPr>
              <a:t>非减序</a:t>
            </a:r>
            <a:r>
              <a:rPr lang="zh-CN" altLang="en-US" sz="2400" b="1" dirty="0">
                <a:latin typeface="Times New Roman" panose="02020603050405020304" pitchFamily="18" charset="0"/>
                <a:ea typeface="楷体_GB2312" pitchFamily="49" charset="-122"/>
              </a:rPr>
              <a:t>排列，所以算法</a:t>
            </a:r>
            <a:r>
              <a:rPr lang="en-US" altLang="zh-CN" sz="2400" b="1" dirty="0">
                <a:latin typeface="Times New Roman" panose="02020603050405020304" pitchFamily="18" charset="0"/>
                <a:ea typeface="楷体_GB2312" pitchFamily="49" charset="-122"/>
              </a:rPr>
              <a:t>greedySelector</a:t>
            </a:r>
            <a:r>
              <a:rPr lang="zh-CN" altLang="en-US" sz="2400" b="1" dirty="0">
                <a:latin typeface="Times New Roman" panose="02020603050405020304" pitchFamily="18" charset="0"/>
                <a:ea typeface="楷体_GB2312" pitchFamily="49" charset="-122"/>
              </a:rPr>
              <a:t>每次总是选择</a:t>
            </a:r>
            <a:r>
              <a:rPr lang="zh-CN" altLang="en-US" sz="2400" b="1" dirty="0">
                <a:solidFill>
                  <a:schemeClr val="hlink"/>
                </a:solidFill>
                <a:latin typeface="Times New Roman" panose="02020603050405020304" pitchFamily="18" charset="0"/>
                <a:ea typeface="楷体_GB2312" pitchFamily="49" charset="-122"/>
              </a:rPr>
              <a:t>具有最早完成时间</a:t>
            </a:r>
            <a:r>
              <a:rPr lang="zh-CN" altLang="en-US" sz="2400" b="1" dirty="0">
                <a:latin typeface="Times New Roman" panose="02020603050405020304" pitchFamily="18" charset="0"/>
                <a:ea typeface="楷体_GB2312" pitchFamily="49" charset="-122"/>
              </a:rPr>
              <a:t>的相容活动加入集合</a:t>
            </a:r>
            <a:r>
              <a:rPr lang="en-US" altLang="zh-CN" sz="2400" b="1" dirty="0">
                <a:latin typeface="Times New Roman" panose="02020603050405020304" pitchFamily="18" charset="0"/>
                <a:ea typeface="楷体_GB2312" pitchFamily="49" charset="-122"/>
              </a:rPr>
              <a:t>A</a:t>
            </a:r>
            <a:r>
              <a:rPr lang="zh-CN" altLang="en-US" sz="2400" b="1" dirty="0">
                <a:latin typeface="Times New Roman" panose="02020603050405020304" pitchFamily="18" charset="0"/>
                <a:ea typeface="楷体_GB2312" pitchFamily="49" charset="-122"/>
              </a:rPr>
              <a:t>中。直观上，按这种方法选择相容活动为未安排活动留下尽可能多的时间。也就是说，该算法的贪心选择的意义是</a:t>
            </a:r>
            <a:r>
              <a:rPr lang="zh-CN" altLang="en-US" sz="2400" b="1" dirty="0">
                <a:solidFill>
                  <a:schemeClr val="hlink"/>
                </a:solidFill>
                <a:latin typeface="Times New Roman" panose="02020603050405020304" pitchFamily="18" charset="0"/>
                <a:ea typeface="楷体_GB2312" pitchFamily="49" charset="-122"/>
              </a:rPr>
              <a:t>使剩余的可安排时间段极大化</a:t>
            </a:r>
            <a:r>
              <a:rPr lang="zh-CN" altLang="en-US" sz="2400" b="1" dirty="0">
                <a:latin typeface="Times New Roman" panose="02020603050405020304" pitchFamily="18" charset="0"/>
                <a:ea typeface="楷体_GB2312" pitchFamily="49" charset="-122"/>
              </a:rPr>
              <a:t>，以便安排尽可能多的相容活动。</a:t>
            </a:r>
            <a:endParaRPr lang="zh-CN" altLang="en-US" sz="2400" b="1" dirty="0">
              <a:latin typeface="Times New Roman" panose="02020603050405020304" pitchFamily="18" charset="0"/>
              <a:ea typeface="楷体_GB2312" pitchFamily="49" charset="-122"/>
            </a:endParaRPr>
          </a:p>
          <a:p>
            <a:pPr>
              <a:lnSpc>
                <a:spcPct val="120000"/>
              </a:lnSpc>
            </a:pPr>
            <a:r>
              <a:rPr lang="zh-CN" altLang="en-US" sz="2400" b="1" dirty="0">
                <a:latin typeface="Times New Roman" panose="02020603050405020304" pitchFamily="18" charset="0"/>
                <a:ea typeface="楷体_GB2312" pitchFamily="49" charset="-122"/>
              </a:rPr>
              <a:t>算法</a:t>
            </a:r>
            <a:r>
              <a:rPr lang="en-US" altLang="zh-CN" sz="2400" b="1" dirty="0">
                <a:latin typeface="Times New Roman" panose="02020603050405020304" pitchFamily="18" charset="0"/>
                <a:ea typeface="楷体_GB2312" pitchFamily="49" charset="-122"/>
              </a:rPr>
              <a:t>greedySelector</a:t>
            </a:r>
            <a:r>
              <a:rPr lang="zh-CN" altLang="en-US" sz="2400" b="1" dirty="0">
                <a:latin typeface="Times New Roman" panose="02020603050405020304" pitchFamily="18" charset="0"/>
                <a:ea typeface="楷体_GB2312" pitchFamily="49" charset="-122"/>
              </a:rPr>
              <a:t>的效率极高。当输入的活动已按结束时间的非减序排列，算法只需</a:t>
            </a:r>
            <a:r>
              <a:rPr lang="en-US" altLang="zh-CN" sz="2400" b="1" dirty="0">
                <a:solidFill>
                  <a:schemeClr val="hlink"/>
                </a:solidFill>
                <a:latin typeface="Times New Roman" panose="02020603050405020304" pitchFamily="18" charset="0"/>
                <a:ea typeface="楷体_GB2312" pitchFamily="49" charset="-122"/>
              </a:rPr>
              <a:t>O(n)</a:t>
            </a:r>
            <a:r>
              <a:rPr lang="zh-CN" altLang="en-US" sz="2400" b="1" dirty="0">
                <a:latin typeface="Times New Roman" panose="02020603050405020304" pitchFamily="18" charset="0"/>
                <a:ea typeface="楷体_GB2312" pitchFamily="49" charset="-122"/>
              </a:rPr>
              <a:t>的时间安排</a:t>
            </a:r>
            <a:r>
              <a:rPr lang="en-US" altLang="zh-CN" sz="2400" b="1" dirty="0">
                <a:latin typeface="Times New Roman" panose="02020603050405020304" pitchFamily="18" charset="0"/>
                <a:ea typeface="楷体_GB2312" pitchFamily="49" charset="-122"/>
              </a:rPr>
              <a:t>n</a:t>
            </a:r>
            <a:r>
              <a:rPr lang="zh-CN" altLang="en-US" sz="2400" b="1" dirty="0">
                <a:latin typeface="Times New Roman" panose="02020603050405020304" pitchFamily="18" charset="0"/>
                <a:ea typeface="楷体_GB2312" pitchFamily="49" charset="-122"/>
              </a:rPr>
              <a:t>个活动，使最多的活动能相容地使用公共资源。如果所给出的活动未按非减序排列，可以用</a:t>
            </a:r>
            <a:r>
              <a:rPr lang="en-US" altLang="zh-CN" sz="2400" b="1" dirty="0">
                <a:solidFill>
                  <a:schemeClr val="hlink"/>
                </a:solidFill>
                <a:latin typeface="Times New Roman" panose="02020603050405020304" pitchFamily="18" charset="0"/>
                <a:ea typeface="楷体_GB2312" pitchFamily="49" charset="-122"/>
              </a:rPr>
              <a:t>O(nlogn)</a:t>
            </a:r>
            <a:r>
              <a:rPr lang="zh-CN" altLang="en-US" sz="2400" b="1" dirty="0">
                <a:latin typeface="Times New Roman" panose="02020603050405020304" pitchFamily="18" charset="0"/>
                <a:ea typeface="楷体_GB2312" pitchFamily="49" charset="-122"/>
              </a:rPr>
              <a:t>的时间重排。 </a:t>
            </a:r>
            <a:endParaRPr lang="zh-CN" altLang="en-US" sz="2400" b="1" dirty="0">
              <a:latin typeface="Times New Roman" panose="02020603050405020304" pitchFamily="18" charset="0"/>
              <a:ea typeface="楷体_GB2312" pitchFamily="49" charset="-122"/>
            </a:endParaRPr>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灯片编号占位符 6"/>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79875" name="Rectangle 2"/>
          <p:cNvSpPr>
            <a:spLocks noGrp="1"/>
          </p:cNvSpPr>
          <p:nvPr>
            <p:ph type="title"/>
          </p:nvPr>
        </p:nvSpPr>
        <p:spPr>
          <a:ln/>
        </p:spPr>
        <p:txBody>
          <a:bodyPr vert="horz" wrap="square" lIns="91440" tIns="45720" rIns="91440" bIns="45720" anchor="t" anchorCtr="0"/>
          <a:p>
            <a:r>
              <a:rPr lang="en-US" altLang="zh-CN" dirty="0">
                <a:latin typeface="黑体" panose="02010609060101010101" pitchFamily="49" charset="-122"/>
                <a:ea typeface="黑体" panose="02010609060101010101" pitchFamily="49" charset="-122"/>
              </a:rPr>
              <a:t>4.7 </a:t>
            </a:r>
            <a:r>
              <a:rPr lang="zh-CN" altLang="en-US" dirty="0">
                <a:latin typeface="黑体" panose="02010609060101010101" pitchFamily="49" charset="-122"/>
                <a:ea typeface="黑体" panose="02010609060101010101" pitchFamily="49" charset="-122"/>
              </a:rPr>
              <a:t>多机调度问题</a:t>
            </a:r>
            <a:endParaRPr lang="zh-CN" altLang="en-US" dirty="0">
              <a:latin typeface="黑体" panose="02010609060101010101" pitchFamily="49" charset="-122"/>
              <a:ea typeface="黑体" panose="02010609060101010101" pitchFamily="49" charset="-122"/>
            </a:endParaRPr>
          </a:p>
        </p:txBody>
      </p:sp>
      <p:sp>
        <p:nvSpPr>
          <p:cNvPr id="79876" name="Rectangle 3"/>
          <p:cNvSpPr>
            <a:spLocks noGrp="1"/>
          </p:cNvSpPr>
          <p:nvPr>
            <p:ph type="body" sz="half" idx="1"/>
          </p:nvPr>
        </p:nvSpPr>
        <p:spPr>
          <a:xfrm>
            <a:off x="468313" y="1484313"/>
            <a:ext cx="7775575" cy="1798637"/>
          </a:xfrm>
          <a:ln/>
        </p:spPr>
        <p:txBody>
          <a:bodyPr vert="horz" wrap="square" lIns="91440" tIns="45720" rIns="91440" bIns="45720" anchor="t" anchorCtr="0"/>
          <a:p>
            <a:pPr marL="0" indent="0">
              <a:lnSpc>
                <a:spcPct val="120000"/>
              </a:lnSpc>
              <a:buClr>
                <a:schemeClr val="accent1"/>
              </a:buClr>
              <a:buSzPct val="65000"/>
              <a:buFont typeface="Wingdings" panose="05000000000000000000" pitchFamily="2" charset="2"/>
              <a:buNone/>
            </a:pPr>
            <a:r>
              <a:rPr lang="zh-CN" altLang="en-US" sz="2400" b="1" dirty="0">
                <a:solidFill>
                  <a:schemeClr val="hlink"/>
                </a:solidFill>
                <a:latin typeface="Times New Roman" panose="02020603050405020304" pitchFamily="18" charset="0"/>
                <a:ea typeface="楷体_GB2312" pitchFamily="49" charset="-122"/>
              </a:rPr>
              <a:t>例如，</a:t>
            </a:r>
            <a:r>
              <a:rPr lang="zh-CN" altLang="en-US" sz="2400" b="1" dirty="0">
                <a:latin typeface="Times New Roman" panose="02020603050405020304" pitchFamily="18" charset="0"/>
                <a:ea typeface="楷体_GB2312" pitchFamily="49" charset="-122"/>
              </a:rPr>
              <a:t>设</a:t>
            </a:r>
            <a:r>
              <a:rPr lang="en-US" altLang="zh-CN" sz="2400" b="1" dirty="0">
                <a:latin typeface="Times New Roman" panose="02020603050405020304" pitchFamily="18" charset="0"/>
                <a:ea typeface="楷体_GB2312" pitchFamily="49" charset="-122"/>
              </a:rPr>
              <a:t>7</a:t>
            </a:r>
            <a:r>
              <a:rPr lang="zh-CN" altLang="en-US" sz="2400" b="1" dirty="0">
                <a:latin typeface="Times New Roman" panose="02020603050405020304" pitchFamily="18" charset="0"/>
                <a:ea typeface="楷体_GB2312" pitchFamily="49" charset="-122"/>
              </a:rPr>
              <a:t>个独立作业</a:t>
            </a:r>
            <a:r>
              <a:rPr lang="en-US" altLang="zh-CN" sz="2400" b="1" dirty="0">
                <a:latin typeface="Times New Roman" panose="02020603050405020304" pitchFamily="18" charset="0"/>
                <a:ea typeface="楷体_GB2312" pitchFamily="49" charset="-122"/>
              </a:rPr>
              <a:t>{1,2,3,4,5,6,7}</a:t>
            </a:r>
            <a:r>
              <a:rPr lang="zh-CN" altLang="en-US" sz="2400" b="1" dirty="0">
                <a:latin typeface="Times New Roman" panose="02020603050405020304" pitchFamily="18" charset="0"/>
                <a:ea typeface="楷体_GB2312" pitchFamily="49" charset="-122"/>
              </a:rPr>
              <a:t>由</a:t>
            </a:r>
            <a:r>
              <a:rPr lang="en-US" altLang="zh-CN" sz="2400" b="1" dirty="0">
                <a:latin typeface="Times New Roman" panose="02020603050405020304" pitchFamily="18" charset="0"/>
                <a:ea typeface="楷体_GB2312" pitchFamily="49" charset="-122"/>
              </a:rPr>
              <a:t>3</a:t>
            </a:r>
            <a:r>
              <a:rPr lang="zh-CN" altLang="en-US" sz="2400" b="1" dirty="0">
                <a:latin typeface="Times New Roman" panose="02020603050405020304" pitchFamily="18" charset="0"/>
                <a:ea typeface="楷体_GB2312" pitchFamily="49" charset="-122"/>
              </a:rPr>
              <a:t>台机器</a:t>
            </a:r>
            <a:r>
              <a:rPr lang="en-US" altLang="zh-CN" sz="2400" b="1" dirty="0">
                <a:latin typeface="Times New Roman" panose="02020603050405020304" pitchFamily="18" charset="0"/>
                <a:ea typeface="楷体_GB2312" pitchFamily="49" charset="-122"/>
              </a:rPr>
              <a:t>M1</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M2</a:t>
            </a:r>
            <a:r>
              <a:rPr lang="zh-CN" altLang="en-US" sz="2400" b="1" dirty="0">
                <a:latin typeface="Times New Roman" panose="02020603050405020304" pitchFamily="18" charset="0"/>
                <a:ea typeface="楷体_GB2312" pitchFamily="49" charset="-122"/>
              </a:rPr>
              <a:t>和</a:t>
            </a:r>
            <a:r>
              <a:rPr lang="en-US" altLang="zh-CN" sz="2400" b="1" dirty="0">
                <a:latin typeface="Times New Roman" panose="02020603050405020304" pitchFamily="18" charset="0"/>
                <a:ea typeface="楷体_GB2312" pitchFamily="49" charset="-122"/>
              </a:rPr>
              <a:t>M3</a:t>
            </a:r>
            <a:r>
              <a:rPr lang="zh-CN" altLang="en-US" sz="2400" b="1" dirty="0">
                <a:latin typeface="Times New Roman" panose="02020603050405020304" pitchFamily="18" charset="0"/>
                <a:ea typeface="楷体_GB2312" pitchFamily="49" charset="-122"/>
              </a:rPr>
              <a:t>加工处理。各作业所需的处理时间分别为</a:t>
            </a:r>
            <a:r>
              <a:rPr lang="en-US" altLang="zh-CN" sz="2400" b="1" dirty="0">
                <a:latin typeface="Times New Roman" panose="02020603050405020304" pitchFamily="18" charset="0"/>
                <a:ea typeface="楷体_GB2312" pitchFamily="49" charset="-122"/>
              </a:rPr>
              <a:t>{2, 14, 4, 16, 6, 5, 3}</a:t>
            </a:r>
            <a:r>
              <a:rPr lang="zh-CN" altLang="en-US" sz="2400" b="1" dirty="0">
                <a:latin typeface="Times New Roman" panose="02020603050405020304" pitchFamily="18" charset="0"/>
                <a:ea typeface="楷体_GB2312" pitchFamily="49" charset="-122"/>
              </a:rPr>
              <a:t>。按算法</a:t>
            </a:r>
            <a:r>
              <a:rPr lang="en-US" altLang="zh-CN" sz="2400" b="1" dirty="0">
                <a:latin typeface="Times New Roman" panose="02020603050405020304" pitchFamily="18" charset="0"/>
                <a:ea typeface="楷体_GB2312" pitchFamily="49" charset="-122"/>
              </a:rPr>
              <a:t>greedy</a:t>
            </a:r>
            <a:r>
              <a:rPr lang="zh-CN" altLang="en-US" sz="2400" b="1" dirty="0">
                <a:latin typeface="Times New Roman" panose="02020603050405020304" pitchFamily="18" charset="0"/>
                <a:ea typeface="楷体_GB2312" pitchFamily="49" charset="-122"/>
              </a:rPr>
              <a:t>产生的作业调度如下图所示，所需的加工时间为</a:t>
            </a:r>
            <a:r>
              <a:rPr lang="en-US" altLang="zh-CN" sz="2400" b="1" dirty="0">
                <a:latin typeface="Times New Roman" panose="02020603050405020304" pitchFamily="18" charset="0"/>
                <a:ea typeface="楷体_GB2312" pitchFamily="49" charset="-122"/>
              </a:rPr>
              <a:t>17</a:t>
            </a:r>
            <a:r>
              <a:rPr lang="zh-CN" altLang="en-US" sz="2400" b="1" dirty="0">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 </a:t>
            </a:r>
            <a:endParaRPr lang="zh-CN" altLang="en-US" sz="2800" b="1" dirty="0">
              <a:latin typeface="Times New Roman" panose="02020603050405020304" pitchFamily="18" charset="0"/>
              <a:ea typeface="楷体_GB2312" pitchFamily="49" charset="-122"/>
            </a:endParaRPr>
          </a:p>
        </p:txBody>
      </p:sp>
      <p:pic>
        <p:nvPicPr>
          <p:cNvPr id="79877" name="Picture 4" descr="t411"/>
          <p:cNvPicPr>
            <a:picLocks noChangeAspect="1"/>
          </p:cNvPicPr>
          <p:nvPr>
            <p:ph sz="half" idx="2"/>
          </p:nvPr>
        </p:nvPicPr>
        <p:blipFill>
          <a:blip r:embed="rId1"/>
          <a:srcRect/>
          <a:stretch>
            <a:fillRect/>
          </a:stretch>
        </p:blipFill>
        <p:spPr>
          <a:xfrm>
            <a:off x="1476375" y="3500438"/>
            <a:ext cx="5113338" cy="2239962"/>
          </a:xfrm>
          <a:ln/>
        </p:spPr>
      </p:pic>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标题 1"/>
          <p:cNvSpPr>
            <a:spLocks noGrp="1"/>
          </p:cNvSpPr>
          <p:nvPr>
            <p:ph type="title"/>
          </p:nvPr>
        </p:nvSpPr>
        <p:spPr>
          <a:ln/>
        </p:spPr>
        <p:txBody>
          <a:bodyPr vert="horz" wrap="square" lIns="91440" tIns="45720" rIns="91440" bIns="45720" anchor="t" anchorCtr="0"/>
          <a:p>
            <a:r>
              <a:rPr lang="zh-CN" altLang="en-US" dirty="0"/>
              <a:t>贪心法小结</a:t>
            </a:r>
            <a:endParaRPr lang="zh-CN" altLang="en-US" dirty="0"/>
          </a:p>
        </p:txBody>
      </p:sp>
      <p:sp>
        <p:nvSpPr>
          <p:cNvPr id="80899"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fld>
            <a:endParaRPr lang="en-US" altLang="zh-CN" sz="1200" dirty="0">
              <a:solidFill>
                <a:schemeClr val="tx1"/>
              </a:solidFill>
              <a:latin typeface="Garamond" pitchFamily="18" charset="0"/>
              <a:ea typeface="宋体" panose="02010600030101010101" pitchFamily="2" charset="-122"/>
            </a:endParaRPr>
          </a:p>
        </p:txBody>
      </p:sp>
      <p:pic>
        <p:nvPicPr>
          <p:cNvPr id="80900" name="图片 4"/>
          <p:cNvPicPr>
            <a:picLocks noChangeAspect="1"/>
          </p:cNvPicPr>
          <p:nvPr/>
        </p:nvPicPr>
        <p:blipFill>
          <a:blip r:embed="rId1"/>
          <a:stretch>
            <a:fillRect/>
          </a:stretch>
        </p:blipFill>
        <p:spPr>
          <a:xfrm>
            <a:off x="195263" y="1092200"/>
            <a:ext cx="8753475" cy="5534025"/>
          </a:xfrm>
          <a:prstGeom prst="rect">
            <a:avLst/>
          </a:prstGeom>
          <a:noFill/>
          <a:ln w="9525">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标题 1"/>
          <p:cNvSpPr>
            <a:spLocks noGrp="1"/>
          </p:cNvSpPr>
          <p:nvPr>
            <p:ph type="title"/>
          </p:nvPr>
        </p:nvSpPr>
        <p:spPr>
          <a:ln/>
        </p:spPr>
        <p:txBody>
          <a:bodyPr vert="horz" wrap="square" lIns="91440" tIns="45720" rIns="91440" bIns="45720" anchor="t" anchorCtr="0"/>
          <a:p>
            <a:r>
              <a:rPr lang="zh-CN" altLang="en-US" dirty="0"/>
              <a:t>习题：</a:t>
            </a:r>
            <a:endParaRPr lang="zh-CN" altLang="en-US" dirty="0"/>
          </a:p>
        </p:txBody>
      </p:sp>
      <p:sp>
        <p:nvSpPr>
          <p:cNvPr id="3" name="内容占位符 2"/>
          <p:cNvSpPr>
            <a:spLocks noGrp="1"/>
          </p:cNvSpPr>
          <p:nvPr>
            <p:ph idx="1"/>
          </p:nvPr>
        </p:nvSpPr>
        <p:spPr>
          <a:xfrm>
            <a:off x="457200" y="866775"/>
            <a:ext cx="8229600" cy="53768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1</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）最大</a:t>
            </a:r>
            <a:r>
              <a:rPr kumimoji="0" lang="zh-CN" altLang="en-US" sz="3000" b="0" i="0" u="none" strike="noStrike" kern="0" cap="none" spc="0" normalizeH="0" baseline="0" noProof="0" dirty="0">
                <a:ln>
                  <a:noFill/>
                </a:ln>
                <a:solidFill>
                  <a:schemeClr val="tx1"/>
                </a:solidFill>
                <a:effectLst/>
                <a:uLnTx/>
                <a:uFillTx/>
                <a:latin typeface="+mn-lt"/>
                <a:ea typeface="+mn-ea"/>
                <a:cs typeface="+mn-cs"/>
              </a:rPr>
              <a:t>多位整数</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问题</a:t>
            </a:r>
            <a:endParaRPr kumimoji="0" lang="en-US" altLang="zh-CN" sz="30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设有</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n</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个正整数，将他们连接成一排，组成一个最大的多位整数。</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例如</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:n=3</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时，</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3</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个整数</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13, 312, 343, </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连成的最大整数为</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:34331213</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，又如</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:n=4</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时</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 4</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个整数</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7, 13, 4, 246</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连接成的最大整数为</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7424613</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输入：</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N </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2800" b="0" i="0" u="none" strike="noStrike" kern="0" cap="none" spc="0" normalizeH="0" baseline="0" noProof="0" dirty="0">
                <a:ln>
                  <a:noFill/>
                </a:ln>
                <a:solidFill>
                  <a:schemeClr val="tx1"/>
                </a:solidFill>
                <a:effectLst/>
                <a:uLnTx/>
                <a:uFillTx/>
                <a:latin typeface="+mn-lt"/>
                <a:ea typeface="+mn-ea"/>
                <a:cs typeface="+mn-cs"/>
              </a:rPr>
              <a:t>N</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个数</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输出</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连接成的</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多位数</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2</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3000" b="0" i="0" u="none" strike="noStrike" kern="0" cap="none" spc="0" normalizeH="0" baseline="0" noProof="0" dirty="0" err="1" smtClean="0">
                <a:ln>
                  <a:noFill/>
                </a:ln>
                <a:solidFill>
                  <a:schemeClr val="tx1"/>
                </a:solidFill>
                <a:effectLst/>
                <a:uLnTx/>
                <a:uFillTx/>
                <a:latin typeface="+mn-lt"/>
                <a:ea typeface="+mn-ea"/>
                <a:cs typeface="+mn-cs"/>
              </a:rPr>
              <a:t>Kruskal</a:t>
            </a:r>
            <a:r>
              <a:rPr kumimoji="0" lang="zh-CN" altLang="en-US" sz="3000" b="0" i="0" u="none" strike="noStrike" kern="0" cap="none" spc="0" normalizeH="0" baseline="0" noProof="0" dirty="0">
                <a:ln>
                  <a:noFill/>
                </a:ln>
                <a:solidFill>
                  <a:schemeClr val="tx1"/>
                </a:solidFill>
                <a:effectLst/>
                <a:uLnTx/>
                <a:uFillTx/>
                <a:latin typeface="+mn-lt"/>
                <a:ea typeface="+mn-ea"/>
                <a:cs typeface="+mn-cs"/>
              </a:rPr>
              <a:t>算法实现最小生成树</a:t>
            </a:r>
            <a:endParaRPr kumimoji="0" lang="zh-CN" altLang="en-US" sz="30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en-US" altLang="zh-CN" sz="30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000" b="0" i="0" u="none" strike="noStrike" kern="0" cap="none" spc="0" normalizeH="0" baseline="0" noProof="0" dirty="0">
              <a:ln>
                <a:noFill/>
              </a:ln>
              <a:solidFill>
                <a:schemeClr val="tx1"/>
              </a:solidFill>
              <a:effectLst/>
              <a:uLnTx/>
              <a:uFillTx/>
              <a:latin typeface="+mn-lt"/>
              <a:ea typeface="+mn-ea"/>
              <a:cs typeface="+mn-cs"/>
            </a:endParaRPr>
          </a:p>
        </p:txBody>
      </p:sp>
      <p:sp>
        <p:nvSpPr>
          <p:cNvPr id="81924"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fld>
            <a:endParaRPr lang="en-US" altLang="zh-CN" sz="1200" dirty="0">
              <a:solidFill>
                <a:schemeClr val="tx1"/>
              </a:solidFill>
              <a:latin typeface="Garamond" pitchFamily="18" charset="0"/>
              <a:ea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3000" b="0" i="0" u="none" kern="1200" baseline="0">
                <a:solidFill>
                  <a:srgbClr val="000066"/>
                </a:solidFill>
                <a:latin typeface="Arial" panose="020B0604020202020204" pitchFamily="34" charset="0"/>
                <a:ea typeface="楷体_GB2312" pitchFamily="49" charset="-122"/>
                <a:cs typeface="+mn-cs"/>
              </a:defRPr>
            </a:lvl5pPr>
          </a:lstStyle>
          <a:p>
            <a:pPr lvl="0" algn="r" eaLnBrk="1" hangingPunct="1">
              <a:buNone/>
            </a:pPr>
            <a:fld id="{9A0DB2DC-4C9A-4742-B13C-FB6460FD3503}" type="slidenum">
              <a:rPr lang="en-US" altLang="zh-CN" sz="1200" dirty="0">
                <a:solidFill>
                  <a:schemeClr val="tx1"/>
                </a:solidFill>
                <a:latin typeface="Garamond" pitchFamily="18" charset="0"/>
                <a:ea typeface="宋体" panose="02010600030101010101" pitchFamily="2" charset="-122"/>
              </a:rPr>
            </a:fld>
            <a:endParaRPr lang="en-US" altLang="zh-CN" sz="1200" dirty="0">
              <a:solidFill>
                <a:schemeClr val="tx1"/>
              </a:solidFill>
              <a:latin typeface="Garamond" pitchFamily="18" charset="0"/>
              <a:ea typeface="宋体" panose="02010600030101010101" pitchFamily="2" charset="-122"/>
            </a:endParaRPr>
          </a:p>
        </p:txBody>
      </p:sp>
      <p:sp>
        <p:nvSpPr>
          <p:cNvPr id="83971" name="标题 1"/>
          <p:cNvSpPr>
            <a:spLocks noGrp="1"/>
          </p:cNvSpPr>
          <p:nvPr>
            <p:ph type="title"/>
          </p:nvPr>
        </p:nvSpPr>
        <p:spPr>
          <a:xfrm>
            <a:off x="328613" y="269875"/>
            <a:ext cx="8785225" cy="701675"/>
          </a:xfrm>
          <a:ln/>
        </p:spPr>
        <p:txBody>
          <a:bodyPr vert="horz" wrap="square" lIns="91440" tIns="45720" rIns="91440" bIns="45720" anchor="t" anchorCtr="0"/>
          <a:p>
            <a:r>
              <a:rPr lang="zh-CN" altLang="en-US" dirty="0"/>
              <a:t>最优装载问题贪心算法的正确性证明</a:t>
            </a:r>
            <a:endParaRPr lang="zh-CN" altLang="en-US" dirty="0"/>
          </a:p>
        </p:txBody>
      </p:sp>
      <p:pic>
        <p:nvPicPr>
          <p:cNvPr id="83972" name="图片 5"/>
          <p:cNvPicPr>
            <a:picLocks noChangeAspect="1"/>
          </p:cNvPicPr>
          <p:nvPr/>
        </p:nvPicPr>
        <p:blipFill>
          <a:blip r:embed="rId1"/>
          <a:stretch>
            <a:fillRect/>
          </a:stretch>
        </p:blipFill>
        <p:spPr>
          <a:xfrm>
            <a:off x="395288" y="1268413"/>
            <a:ext cx="7945437" cy="4913312"/>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6"/>
          <p:cNvSpPr txBox="1">
            <a:spLocks noGrp="1"/>
          </p:cNvSpPr>
          <p:nvPr>
            <p:ph type="sldNum" sz="quarter" idx="12"/>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15363" name="Rectangle 2"/>
          <p:cNvSpPr>
            <a:spLocks noGrp="1"/>
          </p:cNvSpPr>
          <p:nvPr>
            <p:ph type="title"/>
          </p:nvPr>
        </p:nvSpPr>
        <p:spPr>
          <a:ln/>
        </p:spPr>
        <p:txBody>
          <a:bodyPr vert="horz" wrap="square" lIns="91440" tIns="45720" rIns="91440" bIns="45720" anchor="t" anchorCtr="0"/>
          <a:p>
            <a:r>
              <a:rPr lang="en-US" altLang="zh-CN" sz="4000" dirty="0">
                <a:latin typeface="黑体" panose="02010609060101010101" pitchFamily="49" charset="-122"/>
                <a:ea typeface="黑体" panose="02010609060101010101" pitchFamily="49" charset="-122"/>
              </a:rPr>
              <a:t>4.1 </a:t>
            </a:r>
            <a:r>
              <a:rPr lang="zh-CN" altLang="en-US" sz="4000" dirty="0">
                <a:latin typeface="黑体" panose="02010609060101010101" pitchFamily="49" charset="-122"/>
                <a:ea typeface="黑体" panose="02010609060101010101" pitchFamily="49" charset="-122"/>
              </a:rPr>
              <a:t>活动安排问题</a:t>
            </a:r>
            <a:endParaRPr lang="zh-CN" altLang="en-US" sz="4000" dirty="0">
              <a:latin typeface="黑体" panose="02010609060101010101" pitchFamily="49" charset="-122"/>
              <a:ea typeface="黑体" panose="02010609060101010101" pitchFamily="49" charset="-122"/>
            </a:endParaRPr>
          </a:p>
        </p:txBody>
      </p:sp>
      <p:sp>
        <p:nvSpPr>
          <p:cNvPr id="15364" name="Rectangle 3"/>
          <p:cNvSpPr>
            <a:spLocks noGrp="1"/>
          </p:cNvSpPr>
          <p:nvPr>
            <p:ph type="body" sz="half" idx="1"/>
          </p:nvPr>
        </p:nvSpPr>
        <p:spPr>
          <a:xfrm>
            <a:off x="395288" y="1268413"/>
            <a:ext cx="7921625" cy="1087437"/>
          </a:xfrm>
          <a:ln/>
        </p:spPr>
        <p:txBody>
          <a:bodyPr vert="horz" wrap="square" lIns="91440" tIns="45720" rIns="91440" bIns="45720" anchor="t" anchorCtr="0"/>
          <a:p>
            <a:pPr>
              <a:buClr>
                <a:schemeClr val="accent1"/>
              </a:buClr>
              <a:buSzPct val="65000"/>
              <a:buFont typeface="Wingdings" panose="05000000000000000000" pitchFamily="2" charset="2"/>
              <a:buNone/>
            </a:pPr>
            <a:r>
              <a:rPr lang="zh-CN" altLang="en-US" sz="2400" b="1" dirty="0">
                <a:latin typeface="楷体_GB2312" pitchFamily="49" charset="-122"/>
                <a:ea typeface="楷体_GB2312" pitchFamily="49" charset="-122"/>
              </a:rPr>
              <a:t>  </a:t>
            </a:r>
            <a:r>
              <a:rPr lang="zh-CN" altLang="en-US" sz="2400" b="1" dirty="0">
                <a:solidFill>
                  <a:schemeClr val="accent2"/>
                </a:solidFill>
                <a:latin typeface="楷体_GB2312" pitchFamily="49" charset="-122"/>
                <a:ea typeface="楷体_GB2312" pitchFamily="49" charset="-122"/>
              </a:rPr>
              <a:t>例：</a:t>
            </a:r>
            <a:r>
              <a:rPr lang="zh-CN" altLang="en-US" sz="2400" b="1" dirty="0">
                <a:latin typeface="楷体_GB2312" pitchFamily="49" charset="-122"/>
                <a:ea typeface="楷体_GB2312" pitchFamily="49" charset="-122"/>
              </a:rPr>
              <a:t>设待安排的</a:t>
            </a:r>
            <a:r>
              <a:rPr lang="en-US" altLang="zh-CN" sz="2400" b="1" dirty="0">
                <a:latin typeface="楷体_GB2312" pitchFamily="49" charset="-122"/>
                <a:ea typeface="楷体_GB2312" pitchFamily="49" charset="-122"/>
              </a:rPr>
              <a:t>11</a:t>
            </a:r>
            <a:r>
              <a:rPr lang="zh-CN" altLang="en-US" sz="2400" b="1" dirty="0">
                <a:latin typeface="楷体_GB2312" pitchFamily="49" charset="-122"/>
                <a:ea typeface="楷体_GB2312" pitchFamily="49" charset="-122"/>
              </a:rPr>
              <a:t>个活动的开始时间和结束时间按结束时间的非减序排列如下：</a:t>
            </a:r>
            <a:endParaRPr lang="zh-CN" altLang="en-US" sz="2400" b="1" dirty="0">
              <a:latin typeface="楷体_GB2312" pitchFamily="49" charset="-122"/>
              <a:ea typeface="楷体_GB2312" pitchFamily="49" charset="-122"/>
            </a:endParaRPr>
          </a:p>
        </p:txBody>
      </p:sp>
      <p:graphicFrame>
        <p:nvGraphicFramePr>
          <p:cNvPr id="313413" name="Group 69"/>
          <p:cNvGraphicFramePr>
            <a:graphicFrameLocks noGrp="1"/>
          </p:cNvGraphicFramePr>
          <p:nvPr>
            <p:ph sz="half" idx="1"/>
          </p:nvPr>
        </p:nvGraphicFramePr>
        <p:xfrm>
          <a:off x="539750" y="2636838"/>
          <a:ext cx="7920038" cy="2074863"/>
        </p:xfrm>
        <a:graphic>
          <a:graphicData uri="http://schemas.openxmlformats.org/drawingml/2006/table">
            <a:tbl>
              <a:tblPr/>
              <a:tblGrid>
                <a:gridCol w="914400"/>
                <a:gridCol w="622300"/>
                <a:gridCol w="623888"/>
                <a:gridCol w="622300"/>
                <a:gridCol w="622300"/>
                <a:gridCol w="623887"/>
                <a:gridCol w="623888"/>
                <a:gridCol w="622300"/>
                <a:gridCol w="623887"/>
                <a:gridCol w="622300"/>
                <a:gridCol w="750888"/>
                <a:gridCol w="647700"/>
              </a:tblGrid>
              <a:tr h="690563">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dirty="0" err="1" smtClean="0">
                          <a:ln>
                            <a:noFill/>
                          </a:ln>
                          <a:solidFill>
                            <a:schemeClr val="tx1"/>
                          </a:solidFill>
                          <a:effectLst/>
                          <a:latin typeface="Tahoma" panose="020B0604030504040204" pitchFamily="34" charset="0"/>
                          <a:ea typeface="宋体" panose="02010600030101010101" pitchFamily="2" charset="-122"/>
                        </a:rPr>
                        <a:t>i</a:t>
                      </a:r>
                      <a:endParaRPr kumimoji="0" lang="en-US" altLang="zh-CN" sz="28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6</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7</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8</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9</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11</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7875">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S[i]</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6</a:t>
                      </a:r>
                      <a:endPar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8</a:t>
                      </a:r>
                      <a:endPar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8</a:t>
                      </a:r>
                      <a:endPar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12</a:t>
                      </a:r>
                      <a:endPar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6425">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f[i]</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4</a:t>
                      </a:r>
                      <a:endParaRPr kumimoji="0" lang="en-US" altLang="zh-CN" sz="2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6</a:t>
                      </a:r>
                      <a:endPar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7</a:t>
                      </a:r>
                      <a:endPar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8</a:t>
                      </a:r>
                      <a:endPar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9</a:t>
                      </a:r>
                      <a:endPar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a:t>
                      </a:r>
                      <a:endPar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11</a:t>
                      </a:r>
                      <a:endPar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12</a:t>
                      </a:r>
                      <a:endPar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13</a:t>
                      </a:r>
                      <a:endPar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14</a:t>
                      </a:r>
                      <a:endParaRPr kumimoji="0" lang="en-US" altLang="zh-CN" sz="2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719360" y="4537080"/>
              <a:ext cx="248400" cy="116640"/>
            </p14:xfrm>
          </p:contentPart>
        </mc:Choice>
        <mc:Fallback xmlns="">
          <p:pic>
            <p:nvPicPr>
              <p:cNvPr id="2" name="墨迹 1"/>
            </p:nvPicPr>
            <p:blipFill>
              <a:blip r:embed="rId2"/>
            </p:blipFill>
            <p:spPr>
              <a:xfrm>
                <a:off x="1719360" y="4537080"/>
                <a:ext cx="248400" cy="116640"/>
              </a:xfrm>
              <a:prstGeom prst="rect"/>
            </p:spPr>
          </p:pic>
        </mc:Fallback>
      </mc:AlternateContent>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6"/>
          <p:cNvSpPr txBox="1">
            <a:spLocks noGrp="1"/>
          </p:cNvSpPr>
          <p:nvPr>
            <p:ph type="sldNum" sz="quarter" idx="4"/>
          </p:nvPr>
        </p:nvSpPr>
        <p:spPr>
          <a:ln/>
        </p:spPr>
        <p:txBody>
          <a:bodyPr anchor="b" anchorCtr="0"/>
          <a:p>
            <a:pPr marL="0" indent="0" algn="r" eaLnBrk="1" hangingPunct="1">
              <a:spcBef>
                <a:spcPct val="0"/>
              </a:spcBef>
              <a:buClrTx/>
              <a:buSzTx/>
              <a:buFontTx/>
              <a:buNone/>
            </a:pPr>
            <a:fld id="{9A0DB2DC-4C9A-4742-B13C-FB6460FD3503}" type="slidenum">
              <a:rPr lang="zh-CN" altLang="en-US" sz="1200" dirty="0">
                <a:latin typeface="Garamond" pitchFamily="18" charset="0"/>
                <a:ea typeface="+mn-ea"/>
                <a:cs typeface="Times New Roman" panose="02020603050405020304" pitchFamily="18" charset="0"/>
              </a:rPr>
            </a:fld>
            <a:endParaRPr lang="zh-CN" altLang="en-US" sz="1200" dirty="0">
              <a:latin typeface="Garamond" pitchFamily="18" charset="0"/>
              <a:ea typeface="Times New Roman" panose="02020603050405020304" pitchFamily="18" charset="0"/>
              <a:cs typeface="Times New Roman" panose="02020603050405020304" pitchFamily="18" charset="0"/>
            </a:endParaRPr>
          </a:p>
        </p:txBody>
      </p:sp>
      <p:sp>
        <p:nvSpPr>
          <p:cNvPr id="16387" name="Rectangle 7"/>
          <p:cNvSpPr>
            <a:spLocks noGrp="1"/>
          </p:cNvSpPr>
          <p:nvPr>
            <p:ph type="title"/>
          </p:nvPr>
        </p:nvSpPr>
        <p:spPr>
          <a:xfrm>
            <a:off x="395288" y="198438"/>
            <a:ext cx="7791450" cy="709612"/>
          </a:xfrm>
          <a:ln/>
        </p:spPr>
        <p:txBody>
          <a:bodyPr vert="horz" wrap="square" lIns="91440" tIns="45720" rIns="91440" bIns="45720" anchor="t" anchorCtr="0"/>
          <a:p>
            <a:r>
              <a:rPr lang="en-US" altLang="zh-CN" sz="3600" dirty="0">
                <a:latin typeface="黑体" panose="02010609060101010101" pitchFamily="49" charset="-122"/>
                <a:ea typeface="黑体" panose="02010609060101010101" pitchFamily="49" charset="-122"/>
              </a:rPr>
              <a:t>4.1 </a:t>
            </a:r>
            <a:r>
              <a:rPr lang="zh-CN" altLang="en-US" sz="3600" dirty="0">
                <a:latin typeface="黑体" panose="02010609060101010101" pitchFamily="49" charset="-122"/>
                <a:ea typeface="黑体" panose="02010609060101010101" pitchFamily="49" charset="-122"/>
              </a:rPr>
              <a:t>活动安排问题</a:t>
            </a:r>
            <a:br>
              <a:rPr lang="zh-CN" altLang="en-US" sz="3600" dirty="0">
                <a:latin typeface="黑体" panose="02010609060101010101" pitchFamily="49" charset="-122"/>
                <a:ea typeface="黑体" panose="02010609060101010101" pitchFamily="49" charset="-122"/>
              </a:rPr>
            </a:br>
            <a:endParaRPr lang="zh-CN" altLang="en-US" sz="3600" dirty="0">
              <a:latin typeface="黑体" panose="02010609060101010101" pitchFamily="49" charset="-122"/>
              <a:ea typeface="黑体" panose="02010609060101010101" pitchFamily="49" charset="-122"/>
            </a:endParaRPr>
          </a:p>
        </p:txBody>
      </p:sp>
      <p:pic>
        <p:nvPicPr>
          <p:cNvPr id="16388" name="Picture 4" descr="t41"/>
          <p:cNvPicPr>
            <a:picLocks noChangeAspect="1"/>
          </p:cNvPicPr>
          <p:nvPr>
            <p:ph sz="half" idx="1"/>
          </p:nvPr>
        </p:nvPicPr>
        <p:blipFill>
          <a:blip r:embed="rId1"/>
          <a:srcRect/>
          <a:stretch>
            <a:fillRect/>
          </a:stretch>
        </p:blipFill>
        <p:spPr>
          <a:xfrm>
            <a:off x="611188" y="908050"/>
            <a:ext cx="3679825" cy="4827588"/>
          </a:xfrm>
          <a:ln/>
        </p:spPr>
      </p:pic>
      <p:sp>
        <p:nvSpPr>
          <p:cNvPr id="16389" name="Rectangle 8"/>
          <p:cNvSpPr>
            <a:spLocks noGrp="1"/>
          </p:cNvSpPr>
          <p:nvPr>
            <p:ph type="body" sz="half" idx="2"/>
          </p:nvPr>
        </p:nvSpPr>
        <p:spPr>
          <a:xfrm>
            <a:off x="4787900" y="2708275"/>
            <a:ext cx="3887788" cy="2378075"/>
          </a:xfrm>
          <a:ln/>
        </p:spPr>
        <p:txBody>
          <a:bodyPr vert="horz" wrap="square" lIns="91440" tIns="45720" rIns="91440" bIns="45720" anchor="t" anchorCtr="0"/>
          <a:p>
            <a:pPr marL="0" indent="0">
              <a:lnSpc>
                <a:spcPct val="120000"/>
              </a:lnSpc>
              <a:buClr>
                <a:schemeClr val="accent1"/>
              </a:buClr>
              <a:buSzPct val="65000"/>
              <a:buFont typeface="Wingdings" panose="05000000000000000000" pitchFamily="2" charset="2"/>
              <a:buNone/>
            </a:pPr>
            <a:r>
              <a:rPr lang="zh-CN" altLang="en-US" sz="2400" b="1" dirty="0">
                <a:latin typeface="Times New Roman" panose="02020603050405020304" pitchFamily="18" charset="0"/>
                <a:ea typeface="楷体_GB2312" pitchFamily="49" charset="-122"/>
              </a:rPr>
              <a:t>图中每行相应于算法的一次迭代。阴影长条表示的活动是已选入集合</a:t>
            </a:r>
            <a:r>
              <a:rPr lang="en-US" altLang="zh-CN" sz="2400" b="1" dirty="0">
                <a:latin typeface="Times New Roman" panose="02020603050405020304" pitchFamily="18" charset="0"/>
                <a:ea typeface="楷体_GB2312" pitchFamily="49" charset="-122"/>
              </a:rPr>
              <a:t>A</a:t>
            </a:r>
            <a:r>
              <a:rPr lang="zh-CN" altLang="en-US" sz="2400" b="1" dirty="0">
                <a:latin typeface="Times New Roman" panose="02020603050405020304" pitchFamily="18" charset="0"/>
                <a:ea typeface="楷体_GB2312" pitchFamily="49" charset="-122"/>
              </a:rPr>
              <a:t>的活动，而空白长条表示的活动是当前正在检查相容性的活动。</a:t>
            </a:r>
            <a:endParaRPr lang="zh-CN" altLang="en-US" sz="2400" b="1" dirty="0">
              <a:latin typeface="Times New Roman" panose="02020603050405020304" pitchFamily="18" charset="0"/>
              <a:ea typeface="楷体_GB2312" pitchFamily="49" charset="-122"/>
            </a:endParaRPr>
          </a:p>
        </p:txBody>
      </p:sp>
      <p:sp>
        <p:nvSpPr>
          <p:cNvPr id="2" name="矩形 1"/>
          <p:cNvSpPr/>
          <p:nvPr/>
        </p:nvSpPr>
        <p:spPr>
          <a:xfrm>
            <a:off x="468313" y="5732463"/>
            <a:ext cx="3676650" cy="401638"/>
          </a:xfrm>
          <a:prstGeom prst="rect">
            <a:avLst/>
          </a:prstGeom>
        </p:spPr>
        <p:txBody>
          <a:bodyPr wrap="none">
            <a:spAutoFit/>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2000" b="1" i="0" u="none" strike="noStrike" kern="0" cap="none" spc="0" normalizeH="0" baseline="0" noProof="0" dirty="0">
                <a:ln>
                  <a:noFill/>
                </a:ln>
                <a:solidFill>
                  <a:srgbClr val="996600"/>
                </a:solidFill>
                <a:effectLst/>
                <a:uLnTx/>
                <a:uFillTx/>
                <a:latin typeface="Times New Roman" panose="02020603050405020304" pitchFamily="18" charset="0"/>
                <a:ea typeface="楷体_GB2312" pitchFamily="49" charset="-122"/>
                <a:cs typeface="Times New Roman" panose="02020603050405020304" pitchFamily="18" charset="0"/>
              </a:rPr>
              <a:t>算法</a:t>
            </a:r>
            <a:r>
              <a:rPr kumimoji="0" lang="en-US" altLang="zh-CN" sz="2000" b="1" i="0" u="none" strike="noStrike" kern="0" cap="none" spc="0" normalizeH="0" baseline="0" noProof="0" dirty="0" err="1">
                <a:ln>
                  <a:noFill/>
                </a:ln>
                <a:solidFill>
                  <a:srgbClr val="996600"/>
                </a:solidFill>
                <a:effectLst/>
                <a:uLnTx/>
                <a:uFillTx/>
                <a:latin typeface="Times New Roman" panose="02020603050405020304" pitchFamily="18" charset="0"/>
                <a:ea typeface="楷体_GB2312" pitchFamily="49" charset="-122"/>
                <a:cs typeface="Times New Roman" panose="02020603050405020304" pitchFamily="18" charset="0"/>
              </a:rPr>
              <a:t>greedySelector</a:t>
            </a:r>
            <a:r>
              <a:rPr kumimoji="0" lang="en-US" altLang="zh-CN" sz="2000" b="1" i="0" u="none" strike="noStrike" kern="0" cap="none" spc="0" normalizeH="0" baseline="0" noProof="0" dirty="0">
                <a:ln>
                  <a:noFill/>
                </a:ln>
                <a:solidFill>
                  <a:srgbClr val="9966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zh-CN" altLang="en-US" sz="2000" b="1" i="0" u="none" strike="noStrike" kern="0" cap="none" spc="0" normalizeH="0" baseline="0" noProof="0" dirty="0">
                <a:ln>
                  <a:noFill/>
                </a:ln>
                <a:solidFill>
                  <a:srgbClr val="996600"/>
                </a:solidFill>
                <a:effectLst/>
                <a:uLnTx/>
                <a:uFillTx/>
                <a:latin typeface="Times New Roman" panose="02020603050405020304" pitchFamily="18" charset="0"/>
                <a:ea typeface="楷体_GB2312" pitchFamily="49" charset="-122"/>
                <a:cs typeface="Times New Roman" panose="02020603050405020304" pitchFamily="18" charset="0"/>
              </a:rPr>
              <a:t>的计算过程</a:t>
            </a:r>
            <a:endParaRPr kumimoji="0" lang="zh-CN" altLang="en-US" sz="2000" b="0" i="0" u="none" strike="noStrike" kern="1200" cap="none" spc="0" normalizeH="0" baseline="0" noProof="0" dirty="0">
              <a:ln>
                <a:noFill/>
              </a:ln>
              <a:solidFill>
                <a:srgbClr val="000066"/>
              </a:solidFill>
              <a:effectLst/>
              <a:uLnTx/>
              <a:uFillTx/>
              <a:latin typeface="Arial" panose="020B0604020202020204" pitchFamily="34" charset="0"/>
              <a:ea typeface="楷体_GB2312" pitchFamily="49" charset="-122"/>
              <a:cs typeface="+mn-cs"/>
            </a:endParaRPr>
          </a:p>
        </p:txBody>
      </p:sp>
      <p:graphicFrame>
        <p:nvGraphicFramePr>
          <p:cNvPr id="7" name="Group 69"/>
          <p:cNvGraphicFramePr/>
          <p:nvPr/>
        </p:nvGraphicFramePr>
        <p:xfrm>
          <a:off x="2843213" y="808038"/>
          <a:ext cx="6300788" cy="1216025"/>
        </p:xfrm>
        <a:graphic>
          <a:graphicData uri="http://schemas.openxmlformats.org/drawingml/2006/table">
            <a:tbl>
              <a:tblPr/>
              <a:tblGrid>
                <a:gridCol w="727451"/>
                <a:gridCol w="495071"/>
                <a:gridCol w="496334"/>
                <a:gridCol w="495071"/>
                <a:gridCol w="495071"/>
                <a:gridCol w="496333"/>
                <a:gridCol w="496334"/>
                <a:gridCol w="495071"/>
                <a:gridCol w="496333"/>
                <a:gridCol w="495071"/>
                <a:gridCol w="597370"/>
                <a:gridCol w="515279"/>
              </a:tblGrid>
              <a:tr h="423782">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err="1" smtClean="0">
                          <a:ln>
                            <a:noFill/>
                          </a:ln>
                          <a:solidFill>
                            <a:schemeClr val="tx1"/>
                          </a:solidFill>
                          <a:effectLst/>
                          <a:latin typeface="Tahoma" panose="020B0604030504040204" pitchFamily="34" charset="0"/>
                          <a:ea typeface="宋体" panose="02010600030101010101" pitchFamily="2" charset="-122"/>
                        </a:rPr>
                        <a:t>i</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3</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4</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5</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6</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7</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8</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9</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11</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22">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S[i]</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5</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3</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5</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6</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8</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8</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12</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22">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f[</a:t>
                      </a:r>
                      <a:r>
                        <a:rPr kumimoji="0" lang="en-US" altLang="zh-CN" sz="2000" b="1" i="0" u="none" strike="noStrike" cap="none" normalizeH="0" baseline="0" dirty="0" err="1" smtClean="0">
                          <a:ln>
                            <a:noFill/>
                          </a:ln>
                          <a:solidFill>
                            <a:schemeClr val="tx1"/>
                          </a:solidFill>
                          <a:effectLst/>
                          <a:latin typeface="Tahoma" panose="020B0604030504040204" pitchFamily="34" charset="0"/>
                          <a:ea typeface="宋体" panose="02010600030101010101" pitchFamily="2" charset="-122"/>
                        </a:rPr>
                        <a:t>i</a:t>
                      </a: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4</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6</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7</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8</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9</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11</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12</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13</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sz="22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14</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49" marR="91449" marT="45661" marB="456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3791520" y="1926000"/>
              <a:ext cx="974160" cy="102600"/>
            </p14:xfrm>
          </p:contentPart>
        </mc:Choice>
        <mc:Fallback xmlns="">
          <p:pic>
            <p:nvPicPr>
              <p:cNvPr id="4" name="墨迹 3"/>
            </p:nvPicPr>
            <p:blipFill>
              <a:blip r:embed="rId3"/>
            </p:blipFill>
            <p:spPr>
              <a:xfrm>
                <a:off x="3791520" y="1926000"/>
                <a:ext cx="974160" cy="102600"/>
              </a:xfrm>
              <a:prstGeom prst="rect"/>
            </p:spPr>
          </p:pic>
        </mc:Fallback>
      </mc:AlternateContent>
    </p:spTree>
  </p:cSld>
  <p:clrMapOvr>
    <a:masterClrMapping/>
  </p:clrMapOvr>
  <p:transition>
    <p:random/>
  </p:transition>
</p:sld>
</file>

<file path=ppt/tags/tag1.xml><?xml version="1.0" encoding="utf-8"?>
<p:tagLst xmlns:p="http://schemas.openxmlformats.org/presentationml/2006/main">
  <p:tag name="KSO_WPP_MARK_KEY" val="a390111c-d26b-49cb-bfd1-8acf631c41e3"/>
  <p:tag name="COMMONDATA" val="eyJoZGlkIjoiM2ZmNjI1OGUyMDllNGUyMzZkMWI3M2ZhZDJhMzViODIifQ=="/>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0000"/>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kumimoji="0" 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defRPr>
        </a:defPPr>
      </a:lstStyle>
    </a:spDef>
    <a:lnDef>
      <a:spPr bwMode="auto">
        <a:xfrm>
          <a:off x="0" y="0"/>
          <a:ext cx="1" cy="1"/>
        </a:xfrm>
        <a:custGeom>
          <a:avLst/>
          <a:gdLst/>
          <a:ahLst/>
          <a:cxnLst/>
          <a:rect l="0" t="0" r="0" b="0"/>
          <a:pathLst/>
        </a:custGeom>
        <a:solidFill>
          <a:srgbClr val="FF0000"/>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kumimoji="0" 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0</TotalTime>
  <Words>9920</Words>
  <Application>WPS 演示</Application>
  <PresentationFormat>全屏显示(4:3)</PresentationFormat>
  <Paragraphs>743</Paragraphs>
  <Slides>73</Slides>
  <Notes>3</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11</vt:i4>
      </vt:variant>
      <vt:variant>
        <vt:lpstr>幻灯片标题</vt:lpstr>
      </vt:variant>
      <vt:variant>
        <vt:i4>73</vt:i4>
      </vt:variant>
    </vt:vector>
  </HeadingPairs>
  <TitlesOfParts>
    <vt:vector size="101" baseType="lpstr">
      <vt:lpstr>Arial</vt:lpstr>
      <vt:lpstr>宋体</vt:lpstr>
      <vt:lpstr>Wingdings</vt:lpstr>
      <vt:lpstr>楷体_GB2312</vt:lpstr>
      <vt:lpstr>新宋体</vt:lpstr>
      <vt:lpstr>Garamond</vt:lpstr>
      <vt:lpstr>Segoe Print</vt:lpstr>
      <vt:lpstr>Times New Roman</vt:lpstr>
      <vt:lpstr>黑体</vt:lpstr>
      <vt:lpstr>华文楷体</vt:lpstr>
      <vt:lpstr>微软雅黑</vt:lpstr>
      <vt:lpstr>Symbol</vt:lpstr>
      <vt:lpstr>华文行楷</vt:lpstr>
      <vt:lpstr>Tahoma</vt:lpstr>
      <vt:lpstr>楷体</vt:lpstr>
      <vt:lpstr>Arial Unicode MS</vt:lpstr>
      <vt:lpstr>Edge</vt:lpstr>
      <vt:lpstr>MSGraph.Chart.8</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动态规划</dc:title>
  <dc:creator>wang</dc:creator>
  <cp:lastModifiedBy>张砚秋</cp:lastModifiedBy>
  <cp:revision>296</cp:revision>
  <cp:lastPrinted>2013-04-09T01:39:03Z</cp:lastPrinted>
  <dcterms:created xsi:type="dcterms:W3CDTF">2003-05-27T06:14:28Z</dcterms:created>
  <dcterms:modified xsi:type="dcterms:W3CDTF">2023-04-28T06:37:12Z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A834E30D38B34B24BBC5F85AB8342C01</vt:lpwstr>
  </property>
  <property fmtid="{D5CDD505-2E9C-101B-9397-08002B2CF9AE}" pid="3" name="KSOProductBuildVer">
    <vt:lpwstr>2052-11.1.0.12970</vt:lpwstr>
  </property>
</Properties>
</file>