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3D27-382D-4A5B-BC1C-41718421F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319BB-10FE-496D-B639-9877DB63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964E-E504-4369-B293-02C2EA54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BA2F-172F-45D2-B661-80B14606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AF403-39C3-4B76-8CB4-04D981A6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146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7183-2671-4C07-B0A3-BC660319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D95DE-8BC1-49CE-8F65-CC4FAFE30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3DC5-7931-4E0D-A74A-CE25D7AD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CC64-4846-4280-BB9F-0EAB4C86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C873-75CF-44CB-834E-868C295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9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9468F-BED2-4EE7-8384-766F960AE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7283-33D5-44A1-9205-BE63B61BA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8EE12-D397-48F4-88BC-9F8A634B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D4A0-33EC-48CB-A9A0-9F512A87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42D0-2448-4D5D-BA1D-B57B6AE8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8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B45A-5E3C-4885-989D-DEFB4528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A627-2586-4BA7-933E-563FC7D8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5266-2EEC-4FA4-93BF-7AB82472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D863-7896-4A63-B145-E6D83669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0B56C-6AF9-43E3-A529-E6ED9264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52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C058-688A-4B5A-B981-F4FCAB88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83AB1-6A95-476F-9BD2-9D64A944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6281-46AE-4F34-8904-7046E34C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074D-6B77-484D-A11D-F6397F78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7837-F5DE-42E0-8EE5-4AA1C575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2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3885-5730-4814-8A7D-A9381C98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6FE0-5200-44A4-86BC-2863F3B1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19DE0-DBDC-427E-9A77-4D29C874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8F02-7CCB-4869-AACA-DFCC3AE4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674DC-39CC-4CF0-BF82-56F94673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47A13-34D9-41EB-A51D-2C8FD209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68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6FC5-5BBC-42E7-AB62-664E098B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DE6C7-A3CF-4672-ACCA-0D08C9FE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5CA5A-C9A8-40E3-B26B-B86BCD536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68B6-DF38-47C1-8E84-1380820E5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75148-0377-47A4-95D5-B35BF0AB0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500EA-F9DC-45C1-B4E1-02238246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86D99-04BF-4495-8181-9CA939B4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B8C53-16C0-4F6F-816A-E6EB1A8E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717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A0C7-819F-4487-BD04-5958593D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97041-5EF6-4545-8716-F0203D61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3F7CF-C13E-408F-8593-94BE98CC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E6006-1D6B-45EF-94E6-FFCCE6EA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2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E7D7B-DF7B-4B3D-B475-4D2F408C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9B5AF-F6EC-455B-99BB-D6DDFBEA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A4DC-66EC-4430-B3FF-C72C3C97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09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855A-A4D1-4908-9CB1-3646ECFC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50F7-A1CF-433E-A280-716A43E01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E9F00-6AC5-4808-B1D0-B3237046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6F4ED-B4A3-490B-A8FF-7E6FDA3F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E67C-5E64-4930-ACEC-5D97567D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DB899-A1B4-48AD-85A3-53741C7A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08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03AF-538B-46FD-93AC-5F758495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4745B-9E5F-4DA5-9903-EB95D1E59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7BBB5-4910-4A2E-BAC7-DADE2938A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6F4B-A5BE-406C-B016-BDAF545D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194F5-202B-44BE-88C5-C8056695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01DF-1684-46BC-8899-AFC9042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79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1F232-9BAF-4618-AB5A-4EB565A7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61F7-7377-4944-8F6C-E163DB9D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614A-38FD-41B6-B517-1E1F2425B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5E9A-96F6-4707-95EE-241F9F5D7E14}" type="datetimeFigureOut">
              <a:rPr lang="en-SG" smtClean="0"/>
              <a:t>7/9/20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8234-4562-4016-AE1A-EC2A03665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AF6C-C43D-4901-B6C1-24697C151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3412-1E5C-4D9E-AFF2-15BCBFC3FE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135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FA4A3957-50EB-48C3-9410-7F7551B351CB}"/>
              </a:ext>
            </a:extLst>
          </p:cNvPr>
          <p:cNvSpPr/>
          <p:nvPr/>
        </p:nvSpPr>
        <p:spPr>
          <a:xfrm>
            <a:off x="344186" y="1245698"/>
            <a:ext cx="1546719" cy="576840"/>
          </a:xfrm>
          <a:prstGeom prst="flowChartInputOutpu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COVID Data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new cases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date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95C4790A-73C2-40F4-821A-45A6F72B67FC}"/>
              </a:ext>
            </a:extLst>
          </p:cNvPr>
          <p:cNvSpPr/>
          <p:nvPr/>
        </p:nvSpPr>
        <p:spPr>
          <a:xfrm>
            <a:off x="405146" y="2101958"/>
            <a:ext cx="1492881" cy="871379"/>
          </a:xfrm>
          <a:prstGeom prst="flowChartInputOutpu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Employment Data</a:t>
            </a:r>
            <a:b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</a:br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industry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month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jobs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C136BCFB-B725-402E-BCED-6FA868CDBFED}"/>
              </a:ext>
            </a:extLst>
          </p:cNvPr>
          <p:cNvSpPr/>
          <p:nvPr/>
        </p:nvSpPr>
        <p:spPr>
          <a:xfrm>
            <a:off x="344186" y="3162554"/>
            <a:ext cx="1546719" cy="871379"/>
          </a:xfrm>
          <a:prstGeom prst="flowChartInputOutpu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Unemployment Data</a:t>
            </a:r>
            <a:b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</a:br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month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unemployed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24D98193-0452-4974-B76A-B3D86DC1751B}"/>
              </a:ext>
            </a:extLst>
          </p:cNvPr>
          <p:cNvSpPr/>
          <p:nvPr/>
        </p:nvSpPr>
        <p:spPr>
          <a:xfrm>
            <a:off x="3242953" y="2097423"/>
            <a:ext cx="1997616" cy="871379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monthlyEmployment</a:t>
            </a:r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C</a:t>
            </a:r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ounty name and month &lt;row&gt;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Industry type &lt;column&gt;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Number of jobs &lt;value&gt;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D790BEA-E998-4285-A527-302D0DE60443}"/>
              </a:ext>
            </a:extLst>
          </p:cNvPr>
          <p:cNvSpPr/>
          <p:nvPr/>
        </p:nvSpPr>
        <p:spPr>
          <a:xfrm>
            <a:off x="3242953" y="818346"/>
            <a:ext cx="1997616" cy="87137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monthlyCases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ounty name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rgbClr val="000000"/>
                </a:solidFill>
                <a:latin typeface="Helvetica" panose="020B0604020202020204" pitchFamily="34" charset="0"/>
              </a:rPr>
              <a:t>M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onth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Cases per 100k &lt;value&gt;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3BAACCCA-2DB2-46D8-8C62-1066EC862FE2}"/>
              </a:ext>
            </a:extLst>
          </p:cNvPr>
          <p:cNvSpPr/>
          <p:nvPr/>
        </p:nvSpPr>
        <p:spPr>
          <a:xfrm>
            <a:off x="3615337" y="3538457"/>
            <a:ext cx="2091047" cy="87137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GB" sz="800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ercentEmployment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ounty name and month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 type + unemployed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rgbClr val="000000"/>
                </a:solidFill>
                <a:latin typeface="Helvetica" panose="020B0604020202020204" pitchFamily="34" charset="0"/>
              </a:rPr>
              <a:t>% 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of jobs &lt;value&gt;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E8197ED-06B5-4C48-9314-F0A50CF713C4}"/>
              </a:ext>
            </a:extLst>
          </p:cNvPr>
          <p:cNvSpPr/>
          <p:nvPr/>
        </p:nvSpPr>
        <p:spPr>
          <a:xfrm>
            <a:off x="7079185" y="2993310"/>
            <a:ext cx="2167247" cy="87137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industryTotal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Month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 type + unemployed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% of jobs &lt;value&gt;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5D703E2-969A-4333-9CEE-BCA54089409D}"/>
              </a:ext>
            </a:extLst>
          </p:cNvPr>
          <p:cNvSpPr/>
          <p:nvPr/>
        </p:nvSpPr>
        <p:spPr>
          <a:xfrm>
            <a:off x="6284125" y="1386848"/>
            <a:ext cx="2167247" cy="87137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industryTotalCase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Month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 type + unemployed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% cases per 100k &lt;value&gt;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AF5C1B4A-EC7F-4E7B-AFCB-BDABC09BDAE7}"/>
              </a:ext>
            </a:extLst>
          </p:cNvPr>
          <p:cNvSpPr/>
          <p:nvPr/>
        </p:nvSpPr>
        <p:spPr>
          <a:xfrm>
            <a:off x="9942603" y="2140443"/>
            <a:ext cx="2167247" cy="87137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difference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Month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 type + unemployed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Diff % of jobs &lt;value&gt;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CD3C3C22-B86F-4CDC-B34F-F2FB4E8B382F}"/>
              </a:ext>
            </a:extLst>
          </p:cNvPr>
          <p:cNvSpPr/>
          <p:nvPr/>
        </p:nvSpPr>
        <p:spPr>
          <a:xfrm>
            <a:off x="421531" y="502108"/>
            <a:ext cx="1546719" cy="576840"/>
          </a:xfrm>
          <a:prstGeom prst="flowChartInputOutpu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Population Data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- population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E24ADF-E989-4E7F-A0F9-E8F3C57B55B3}"/>
              </a:ext>
            </a:extLst>
          </p:cNvPr>
          <p:cNvCxnSpPr>
            <a:stCxn id="26" idx="5"/>
            <a:endCxn id="16" idx="1"/>
          </p:cNvCxnSpPr>
          <p:nvPr/>
        </p:nvCxnSpPr>
        <p:spPr>
          <a:xfrm>
            <a:off x="1813578" y="790528"/>
            <a:ext cx="1429375" cy="463508"/>
          </a:xfrm>
          <a:prstGeom prst="bentConnector3">
            <a:avLst>
              <a:gd name="adj1" fmla="val 47335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FF5E439-4776-4082-A68C-5E102A969F4D}"/>
              </a:ext>
            </a:extLst>
          </p:cNvPr>
          <p:cNvCxnSpPr>
            <a:cxnSpLocks/>
            <a:stCxn id="4" idx="5"/>
            <a:endCxn id="16" idx="1"/>
          </p:cNvCxnSpPr>
          <p:nvPr/>
        </p:nvCxnSpPr>
        <p:spPr>
          <a:xfrm flipV="1">
            <a:off x="1736233" y="1254036"/>
            <a:ext cx="1506720" cy="28008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A78AAE-3F27-44A9-B4D6-260237683A03}"/>
              </a:ext>
            </a:extLst>
          </p:cNvPr>
          <p:cNvSpPr txBox="1"/>
          <p:nvPr/>
        </p:nvSpPr>
        <p:spPr>
          <a:xfrm>
            <a:off x="2087503" y="993967"/>
            <a:ext cx="841508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bg1">
                    <a:lumMod val="65000"/>
                  </a:schemeClr>
                </a:solidFill>
              </a:rPr>
              <a:t>Cases / total population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8CA044F-829E-4523-9A4F-5FED9DCD8D6A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 flipV="1">
            <a:off x="1748739" y="2533113"/>
            <a:ext cx="1494214" cy="453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297EF6-C5D0-4415-80CB-56702A79CD68}"/>
              </a:ext>
            </a:extLst>
          </p:cNvPr>
          <p:cNvSpPr txBox="1"/>
          <p:nvPr/>
        </p:nvSpPr>
        <p:spPr>
          <a:xfrm>
            <a:off x="2087503" y="2261219"/>
            <a:ext cx="927086" cy="5539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bg1">
                    <a:lumMod val="65000"/>
                  </a:schemeClr>
                </a:solidFill>
              </a:rPr>
              <a:t>pivot by county name / month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16C4710-E7AC-4CAE-8D46-D7DCB2077FC3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16200000" flipH="1">
            <a:off x="4166484" y="3044079"/>
            <a:ext cx="569655" cy="419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302D46F-7109-4261-9FFD-65C760A31978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 flipV="1">
            <a:off x="1736233" y="3210801"/>
            <a:ext cx="2023140" cy="3874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F5EE7C-0EA7-42D9-A0DB-3E0CA1FFD53C}"/>
              </a:ext>
            </a:extLst>
          </p:cNvPr>
          <p:cNvSpPr txBox="1"/>
          <p:nvPr/>
        </p:nvSpPr>
        <p:spPr>
          <a:xfrm>
            <a:off x="2243877" y="3333911"/>
            <a:ext cx="1018488" cy="5539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bg1">
                    <a:lumMod val="65000"/>
                  </a:schemeClr>
                </a:solidFill>
              </a:rPr>
              <a:t>Add unemployment column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39D06A-EC45-4B8E-8841-AED3FA338ACF}"/>
              </a:ext>
            </a:extLst>
          </p:cNvPr>
          <p:cNvSpPr txBox="1"/>
          <p:nvPr/>
        </p:nvSpPr>
        <p:spPr>
          <a:xfrm>
            <a:off x="3759373" y="3087690"/>
            <a:ext cx="1513096" cy="2462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bg1">
                    <a:lumMod val="65000"/>
                  </a:schemeClr>
                </a:solidFill>
              </a:rPr>
              <a:t>Jobs / total per county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8BF9AC6-9218-4D4D-BBF0-810551FD0125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240569" y="1254036"/>
            <a:ext cx="1043556" cy="568502"/>
          </a:xfrm>
          <a:prstGeom prst="bentConnector3">
            <a:avLst>
              <a:gd name="adj1" fmla="val 5754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42B47E2-0175-4317-9B2E-F26B8C51C80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5706384" y="1822538"/>
            <a:ext cx="577741" cy="2151609"/>
          </a:xfrm>
          <a:prstGeom prst="bentConnector3">
            <a:avLst>
              <a:gd name="adj1" fmla="val 55065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320CA1C-4855-4A98-80CF-CFE0AAE338F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706384" y="3429000"/>
            <a:ext cx="1372801" cy="54514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51694E-2C6C-4B7F-9351-DCAF29DD8519}"/>
              </a:ext>
            </a:extLst>
          </p:cNvPr>
          <p:cNvSpPr txBox="1"/>
          <p:nvPr/>
        </p:nvSpPr>
        <p:spPr>
          <a:xfrm>
            <a:off x="6069255" y="3228944"/>
            <a:ext cx="680685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bg1">
                    <a:lumMod val="65000"/>
                  </a:schemeClr>
                </a:solidFill>
              </a:rPr>
              <a:t>Sum all counties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00E626-69FC-42A3-B792-42EA1E614292}"/>
              </a:ext>
            </a:extLst>
          </p:cNvPr>
          <p:cNvSpPr txBox="1"/>
          <p:nvPr/>
        </p:nvSpPr>
        <p:spPr>
          <a:xfrm>
            <a:off x="5424893" y="1570626"/>
            <a:ext cx="680685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bg1">
                    <a:lumMod val="65000"/>
                  </a:schemeClr>
                </a:solidFill>
              </a:rPr>
              <a:t>Multiply by cases in each county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4D6FECD6-87E5-4EA0-9AD6-D0D9BF1B3158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8451372" y="1822538"/>
            <a:ext cx="1491231" cy="753595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6C8670-DC28-4547-9559-FDA88C3E8107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9246432" y="2576133"/>
            <a:ext cx="696171" cy="85286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BF38A60-3195-446A-8FC0-514BF3691294}"/>
              </a:ext>
            </a:extLst>
          </p:cNvPr>
          <p:cNvSpPr txBox="1"/>
          <p:nvPr/>
        </p:nvSpPr>
        <p:spPr>
          <a:xfrm>
            <a:off x="8916710" y="2353537"/>
            <a:ext cx="79879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bg1">
                    <a:lumMod val="65000"/>
                  </a:schemeClr>
                </a:solidFill>
              </a:rPr>
              <a:t>Find difference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A0F1DADC-2A13-421A-8544-C7BA22566242}"/>
              </a:ext>
            </a:extLst>
          </p:cNvPr>
          <p:cNvSpPr/>
          <p:nvPr/>
        </p:nvSpPr>
        <p:spPr>
          <a:xfrm>
            <a:off x="296478" y="4340272"/>
            <a:ext cx="1546719" cy="871379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Geospatial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</a:t>
            </a:r>
            <a:b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coordinates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D5826127-DCD2-4474-B193-7C7B10863A59}"/>
              </a:ext>
            </a:extLst>
          </p:cNvPr>
          <p:cNvSpPr/>
          <p:nvPr/>
        </p:nvSpPr>
        <p:spPr>
          <a:xfrm>
            <a:off x="2933894" y="122360"/>
            <a:ext cx="2101205" cy="56317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b="1" dirty="0">
                <a:solidFill>
                  <a:srgbClr val="000000"/>
                </a:solidFill>
                <a:latin typeface="Helvetica" panose="020B0604020202020204" pitchFamily="34" charset="0"/>
              </a:rPr>
              <a:t>COVID Case Rate </a:t>
            </a: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&lt;Choropleth Map&gt;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County coordinates &lt;shape&gt;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Cases per 100k &lt;value&gt;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7DFDF58-EB30-4E9B-B80F-ACF4529CFE15}"/>
              </a:ext>
            </a:extLst>
          </p:cNvPr>
          <p:cNvCxnSpPr>
            <a:cxnSpLocks/>
            <a:stCxn id="16" idx="1"/>
            <a:endCxn id="3" idx="1"/>
          </p:cNvCxnSpPr>
          <p:nvPr/>
        </p:nvCxnSpPr>
        <p:spPr>
          <a:xfrm rot="10800000">
            <a:off x="2933895" y="403948"/>
            <a:ext cx="309059" cy="850089"/>
          </a:xfrm>
          <a:prstGeom prst="bentConnector3">
            <a:avLst>
              <a:gd name="adj1" fmla="val 17396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2762DBC-A104-4EF3-A2C1-433DEDF8C06C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 flipV="1">
            <a:off x="1688525" y="403947"/>
            <a:ext cx="1245369" cy="43720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93DF0892-8038-4E17-9A72-4CAB9014B251}"/>
              </a:ext>
            </a:extLst>
          </p:cNvPr>
          <p:cNvSpPr/>
          <p:nvPr/>
        </p:nvSpPr>
        <p:spPr>
          <a:xfrm>
            <a:off x="2933894" y="5036031"/>
            <a:ext cx="2101205" cy="56317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b="1" dirty="0">
                <a:solidFill>
                  <a:srgbClr val="000000"/>
                </a:solidFill>
                <a:latin typeface="Helvetica" panose="020B0604020202020204" pitchFamily="34" charset="0"/>
              </a:rPr>
              <a:t>Total Farm </a:t>
            </a:r>
            <a:r>
              <a:rPr lang="en-SG" sz="8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Labourforce</a:t>
            </a:r>
            <a:r>
              <a:rPr lang="en-SG" sz="8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&lt;Choropleth Map&gt;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County coordinates &lt;shape&gt;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% of jobs [Farm] &lt;value&gt;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7464D89-8208-4DD9-9ACE-326DFADADA0E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1688525" y="4775962"/>
            <a:ext cx="1245369" cy="5416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F2F0B87-C8D1-4EB6-B471-736E3485FE93}"/>
              </a:ext>
            </a:extLst>
          </p:cNvPr>
          <p:cNvCxnSpPr>
            <a:cxnSpLocks/>
            <a:stCxn id="18" idx="1"/>
            <a:endCxn id="15" idx="1"/>
          </p:cNvCxnSpPr>
          <p:nvPr/>
        </p:nvCxnSpPr>
        <p:spPr>
          <a:xfrm rot="10800000" flipV="1">
            <a:off x="2933895" y="3974146"/>
            <a:ext cx="681443" cy="1343471"/>
          </a:xfrm>
          <a:prstGeom prst="bentConnector3">
            <a:avLst>
              <a:gd name="adj1" fmla="val 13354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95AFA501-B7CC-4883-B113-9D8B9CF354F7}"/>
              </a:ext>
            </a:extLst>
          </p:cNvPr>
          <p:cNvSpPr/>
          <p:nvPr/>
        </p:nvSpPr>
        <p:spPr>
          <a:xfrm>
            <a:off x="6443108" y="397206"/>
            <a:ext cx="2167247" cy="56317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b="1" dirty="0">
                <a:solidFill>
                  <a:srgbClr val="000000"/>
                </a:solidFill>
                <a:latin typeface="Helvetica" panose="020B0604020202020204" pitchFamily="34" charset="0"/>
              </a:rPr>
              <a:t>Case Rate Vs Industry </a:t>
            </a: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&lt;Scatter Plot&gt;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% of jobs &lt;x-axis&gt;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Cases per 100k &lt;y-axis&gt;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1117BBF-37DF-4216-885B-09A15BD7046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5240569" y="678793"/>
            <a:ext cx="1202539" cy="575243"/>
          </a:xfrm>
          <a:prstGeom prst="bentConnector3">
            <a:avLst>
              <a:gd name="adj1" fmla="val 3489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78E4887-5EAF-4193-8A16-47BB08E424F4}"/>
              </a:ext>
            </a:extLst>
          </p:cNvPr>
          <p:cNvCxnSpPr>
            <a:cxnSpLocks/>
            <a:stCxn id="18" idx="3"/>
            <a:endCxn id="52" idx="1"/>
          </p:cNvCxnSpPr>
          <p:nvPr/>
        </p:nvCxnSpPr>
        <p:spPr>
          <a:xfrm flipV="1">
            <a:off x="5706384" y="678793"/>
            <a:ext cx="736724" cy="3295354"/>
          </a:xfrm>
          <a:prstGeom prst="bentConnector3">
            <a:avLst>
              <a:gd name="adj1" fmla="val 31917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FCFEC66F-E2FB-4794-A0C2-0CF33631DD57}"/>
              </a:ext>
            </a:extLst>
          </p:cNvPr>
          <p:cNvSpPr/>
          <p:nvPr/>
        </p:nvSpPr>
        <p:spPr>
          <a:xfrm>
            <a:off x="9906440" y="3365258"/>
            <a:ext cx="2239571" cy="56317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b="1" dirty="0">
                <a:solidFill>
                  <a:srgbClr val="000000"/>
                </a:solidFill>
                <a:latin typeface="Helvetica" panose="020B0604020202020204" pitchFamily="34" charset="0"/>
              </a:rPr>
              <a:t>Difference </a:t>
            </a: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&lt;Bar Plot&gt;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% difference &lt;y-axis&gt;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Industry type + unemployed &lt;x-axis&gt;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Months &lt;x-axis&gt;</a:t>
            </a:r>
          </a:p>
        </p:txBody>
      </p: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7D1D4C24-1BD6-47CF-8179-8CD838BDFAB8}"/>
              </a:ext>
            </a:extLst>
          </p:cNvPr>
          <p:cNvSpPr/>
          <p:nvPr/>
        </p:nvSpPr>
        <p:spPr>
          <a:xfrm>
            <a:off x="7043022" y="4182595"/>
            <a:ext cx="2239571" cy="563173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b="1" dirty="0">
                <a:solidFill>
                  <a:srgbClr val="000000"/>
                </a:solidFill>
                <a:latin typeface="Helvetica" panose="020B0604020202020204" pitchFamily="34" charset="0"/>
              </a:rPr>
              <a:t>Industry  Workforce </a:t>
            </a: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&lt;Bar Plot&gt;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% of jobs &lt;y-axis&gt;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Industry type + unemployed &lt;x-axis&gt;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Months &lt;x-axis&gt;</a:t>
            </a:r>
          </a:p>
        </p:txBody>
      </p:sp>
      <p:sp>
        <p:nvSpPr>
          <p:cNvPr id="80" name="Flowchart: Terminator 79">
            <a:extLst>
              <a:ext uri="{FF2B5EF4-FFF2-40B4-BE49-F238E27FC236}">
                <a16:creationId xmlns:a16="http://schemas.microsoft.com/office/drawing/2014/main" id="{A5E3090C-2147-4B94-AC76-17FB7D68EE4F}"/>
              </a:ext>
            </a:extLst>
          </p:cNvPr>
          <p:cNvSpPr/>
          <p:nvPr/>
        </p:nvSpPr>
        <p:spPr>
          <a:xfrm>
            <a:off x="8702771" y="988820"/>
            <a:ext cx="2278369" cy="615873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b="1" dirty="0">
                <a:solidFill>
                  <a:srgbClr val="000000"/>
                </a:solidFill>
                <a:latin typeface="Helvetica" panose="020B0604020202020204" pitchFamily="34" charset="0"/>
              </a:rPr>
              <a:t>Case-weighted Industry  Workforce </a:t>
            </a: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&lt;Bar Plot&gt;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% cases per 100k &lt;y-axis&gt;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Industry type + unemployed &lt;x-axis&gt;</a:t>
            </a:r>
          </a:p>
          <a:p>
            <a:pPr marL="171450" indent="-171450">
              <a:buFontTx/>
              <a:buChar char="-"/>
            </a:pPr>
            <a:r>
              <a:rPr lang="en-SG" sz="800" dirty="0">
                <a:solidFill>
                  <a:srgbClr val="000000"/>
                </a:solidFill>
                <a:latin typeface="Helvetica" panose="020B0604020202020204" pitchFamily="34" charset="0"/>
              </a:rPr>
              <a:t>Months &lt;x-axis&gt;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893F665-8691-48AF-BF6F-1E85910FCCEB}"/>
              </a:ext>
            </a:extLst>
          </p:cNvPr>
          <p:cNvCxnSpPr>
            <a:cxnSpLocks/>
            <a:stCxn id="22" idx="3"/>
            <a:endCxn id="80" idx="1"/>
          </p:cNvCxnSpPr>
          <p:nvPr/>
        </p:nvCxnSpPr>
        <p:spPr>
          <a:xfrm flipV="1">
            <a:off x="8451372" y="1296757"/>
            <a:ext cx="251399" cy="5257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E2627D0-1E51-47C2-A56F-55AC3A660E2F}"/>
              </a:ext>
            </a:extLst>
          </p:cNvPr>
          <p:cNvCxnSpPr>
            <a:cxnSpLocks/>
            <a:stCxn id="20" idx="2"/>
            <a:endCxn id="76" idx="0"/>
          </p:cNvCxnSpPr>
          <p:nvPr/>
        </p:nvCxnSpPr>
        <p:spPr>
          <a:xfrm rot="5400000">
            <a:off x="8003856" y="4023642"/>
            <a:ext cx="317906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00951AB6-353E-4D55-80B0-151A9267A372}"/>
              </a:ext>
            </a:extLst>
          </p:cNvPr>
          <p:cNvCxnSpPr>
            <a:cxnSpLocks/>
            <a:stCxn id="24" idx="2"/>
            <a:endCxn id="74" idx="0"/>
          </p:cNvCxnSpPr>
          <p:nvPr/>
        </p:nvCxnSpPr>
        <p:spPr>
          <a:xfrm rot="5400000">
            <a:off x="10849509" y="3188540"/>
            <a:ext cx="353436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4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EC1476EB-85E4-4E22-B3C2-4FEB20027F82}"/>
              </a:ext>
            </a:extLst>
          </p:cNvPr>
          <p:cNvSpPr/>
          <p:nvPr/>
        </p:nvSpPr>
        <p:spPr>
          <a:xfrm>
            <a:off x="358879" y="1245698"/>
            <a:ext cx="1546719" cy="576840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COVID Data</a:t>
            </a:r>
            <a:br>
              <a:rPr lang="en-GB" sz="800" dirty="0"/>
            </a:b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new cases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date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A968323-C0C6-4ACA-9828-FF1FA17B6E85}"/>
              </a:ext>
            </a:extLst>
          </p:cNvPr>
          <p:cNvSpPr/>
          <p:nvPr/>
        </p:nvSpPr>
        <p:spPr>
          <a:xfrm>
            <a:off x="405146" y="2101958"/>
            <a:ext cx="1492881" cy="871379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Employment Data</a:t>
            </a:r>
            <a:b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month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jobs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87687429-FA0F-4B12-B4FE-E80810251590}"/>
              </a:ext>
            </a:extLst>
          </p:cNvPr>
          <p:cNvSpPr/>
          <p:nvPr/>
        </p:nvSpPr>
        <p:spPr>
          <a:xfrm>
            <a:off x="344186" y="3162554"/>
            <a:ext cx="1546719" cy="871379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Unemployment Data</a:t>
            </a:r>
            <a:b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month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unemployed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F5C0B60-DD71-41E8-AA08-4E9462680332}"/>
              </a:ext>
            </a:extLst>
          </p:cNvPr>
          <p:cNvSpPr/>
          <p:nvPr/>
        </p:nvSpPr>
        <p:spPr>
          <a:xfrm>
            <a:off x="3242953" y="2097423"/>
            <a:ext cx="1997616" cy="87137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monthlyEmployment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ounty name and month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 type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Number of jobs &lt;value&gt;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52B77A3-8BDF-4F38-B043-50AB3C6E622F}"/>
              </a:ext>
            </a:extLst>
          </p:cNvPr>
          <p:cNvSpPr/>
          <p:nvPr/>
        </p:nvSpPr>
        <p:spPr>
          <a:xfrm>
            <a:off x="3257646" y="818346"/>
            <a:ext cx="1997616" cy="87137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monthlyCases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ounty name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rgbClr val="000000"/>
                </a:solidFill>
                <a:latin typeface="Helvetica" panose="020B0604020202020204" pitchFamily="34" charset="0"/>
              </a:rPr>
              <a:t>M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onth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Cases per 100k &lt;value&gt;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6E3C3DC-1710-4A61-AAB5-66B7A61A24BC}"/>
              </a:ext>
            </a:extLst>
          </p:cNvPr>
          <p:cNvSpPr/>
          <p:nvPr/>
        </p:nvSpPr>
        <p:spPr>
          <a:xfrm>
            <a:off x="3615337" y="3538457"/>
            <a:ext cx="2091047" cy="87137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GB" sz="800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ercentEmployment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ounty name and month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 type + unemployed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en-GB" sz="800" dirty="0">
                <a:solidFill>
                  <a:srgbClr val="000000"/>
                </a:solidFill>
                <a:latin typeface="Helvetica" panose="020B0604020202020204" pitchFamily="34" charset="0"/>
              </a:rPr>
              <a:t>% 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of jobs &lt;value&gt;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B6B3C53-8174-476E-9735-63B9740668F6}"/>
              </a:ext>
            </a:extLst>
          </p:cNvPr>
          <p:cNvSpPr/>
          <p:nvPr/>
        </p:nvSpPr>
        <p:spPr>
          <a:xfrm>
            <a:off x="7079185" y="2993310"/>
            <a:ext cx="2167247" cy="87137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industryTotal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month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 type + unemployed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% of jobs &lt;value&gt;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A1D9FA4-1EDE-4BD1-A771-FDB02DC737EC}"/>
              </a:ext>
            </a:extLst>
          </p:cNvPr>
          <p:cNvSpPr/>
          <p:nvPr/>
        </p:nvSpPr>
        <p:spPr>
          <a:xfrm>
            <a:off x="6284125" y="1386848"/>
            <a:ext cx="2167247" cy="87137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industryTotalCase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month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 type + unemployed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cases per 100k &lt;value&gt;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4615D110-2DFD-4C84-9B2C-F93549D95029}"/>
              </a:ext>
            </a:extLst>
          </p:cNvPr>
          <p:cNvSpPr/>
          <p:nvPr/>
        </p:nvSpPr>
        <p:spPr>
          <a:xfrm>
            <a:off x="9942603" y="2140443"/>
            <a:ext cx="2167247" cy="87137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difference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Dataframe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month &lt;row&gt;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Industry type + unemployed &lt;column&gt;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Diff % of jobs &lt;value&gt;</a:t>
            </a: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F3F16B6B-636A-45D6-9456-B2CCFC5884A1}"/>
              </a:ext>
            </a:extLst>
          </p:cNvPr>
          <p:cNvSpPr/>
          <p:nvPr/>
        </p:nvSpPr>
        <p:spPr>
          <a:xfrm>
            <a:off x="436224" y="502108"/>
            <a:ext cx="1546719" cy="576840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Population Data</a:t>
            </a:r>
            <a:br>
              <a:rPr lang="en-GB" sz="800" dirty="0"/>
            </a:b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population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F00BB90-47EA-4957-9EF9-F0D76229D6F1}"/>
              </a:ext>
            </a:extLst>
          </p:cNvPr>
          <p:cNvCxnSpPr>
            <a:stCxn id="13" idx="5"/>
            <a:endCxn id="8" idx="1"/>
          </p:cNvCxnSpPr>
          <p:nvPr/>
        </p:nvCxnSpPr>
        <p:spPr>
          <a:xfrm>
            <a:off x="1828271" y="790528"/>
            <a:ext cx="1429375" cy="4635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BE66B-1A3D-4CAC-841D-B921E579200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 flipV="1">
            <a:off x="1750926" y="1254036"/>
            <a:ext cx="1506720" cy="280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4599EB-74DB-48E2-A431-CC4A68458398}"/>
              </a:ext>
            </a:extLst>
          </p:cNvPr>
          <p:cNvSpPr txBox="1"/>
          <p:nvPr/>
        </p:nvSpPr>
        <p:spPr>
          <a:xfrm>
            <a:off x="2102196" y="993967"/>
            <a:ext cx="8415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/>
              <a:t>Cases / total population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99E53A2-D1B8-40FE-A3F6-3C4A8F907B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 flipV="1">
            <a:off x="1748739" y="2533113"/>
            <a:ext cx="1494214" cy="4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14D8-83E7-45D0-A52E-3A0DF7746904}"/>
              </a:ext>
            </a:extLst>
          </p:cNvPr>
          <p:cNvSpPr txBox="1"/>
          <p:nvPr/>
        </p:nvSpPr>
        <p:spPr>
          <a:xfrm>
            <a:off x="2087503" y="2261219"/>
            <a:ext cx="92708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/>
              <a:t>pivot by county name / month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FFF84EA-5A4C-4A08-8C69-D517BBC26DD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4166484" y="3044079"/>
            <a:ext cx="569655" cy="419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E13E6F5-ED85-4B5B-AA25-18366ADA8922}"/>
              </a:ext>
            </a:extLst>
          </p:cNvPr>
          <p:cNvCxnSpPr>
            <a:cxnSpLocks/>
            <a:stCxn id="6" idx="5"/>
            <a:endCxn id="22" idx="1"/>
          </p:cNvCxnSpPr>
          <p:nvPr/>
        </p:nvCxnSpPr>
        <p:spPr>
          <a:xfrm flipV="1">
            <a:off x="1736233" y="3210801"/>
            <a:ext cx="2023140" cy="3874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1BAFE9-FDDB-4D7B-9FA3-0DF10C7B2BBD}"/>
              </a:ext>
            </a:extLst>
          </p:cNvPr>
          <p:cNvSpPr txBox="1"/>
          <p:nvPr/>
        </p:nvSpPr>
        <p:spPr>
          <a:xfrm>
            <a:off x="2243877" y="3333911"/>
            <a:ext cx="1018488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/>
              <a:t>Add unemployment column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24EF7-825D-4AA2-AC10-7D935CBEF70F}"/>
              </a:ext>
            </a:extLst>
          </p:cNvPr>
          <p:cNvSpPr txBox="1"/>
          <p:nvPr/>
        </p:nvSpPr>
        <p:spPr>
          <a:xfrm>
            <a:off x="3759373" y="3087690"/>
            <a:ext cx="151309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/>
              <a:t>Jobs / total per county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643C5DB-9BA2-4D19-8A5F-70C7CB3A295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255262" y="1254036"/>
            <a:ext cx="1028863" cy="5685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5B3EAB5-7552-4E0B-AF13-E9F39B7A902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706384" y="1822538"/>
            <a:ext cx="577741" cy="2151609"/>
          </a:xfrm>
          <a:prstGeom prst="bentConnector3">
            <a:avLst>
              <a:gd name="adj1" fmla="val 236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FD63D8-6200-4FBB-8D29-F8399DA0F9C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706384" y="3429000"/>
            <a:ext cx="1372801" cy="5451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27D3C2-FD33-4E25-95A6-EFFF1A463A4A}"/>
              </a:ext>
            </a:extLst>
          </p:cNvPr>
          <p:cNvSpPr txBox="1"/>
          <p:nvPr/>
        </p:nvSpPr>
        <p:spPr>
          <a:xfrm>
            <a:off x="6069255" y="3228944"/>
            <a:ext cx="680685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/>
              <a:t>Sum all counties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08098-4B52-4833-B503-0FF6E6DC04C8}"/>
              </a:ext>
            </a:extLst>
          </p:cNvPr>
          <p:cNvSpPr txBox="1"/>
          <p:nvPr/>
        </p:nvSpPr>
        <p:spPr>
          <a:xfrm>
            <a:off x="5424893" y="1570626"/>
            <a:ext cx="680685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/>
              <a:t>Multiply by cases in each county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E8E6E1F-28AE-4A72-ACDA-2EDE2BCDFB2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451372" y="1822538"/>
            <a:ext cx="1491231" cy="7535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605035E-003A-4DF1-8DF0-4CE683CF0F2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9246432" y="2576133"/>
            <a:ext cx="696171" cy="8528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92CEB6-F41F-4881-BB6A-36978C8CE76C}"/>
              </a:ext>
            </a:extLst>
          </p:cNvPr>
          <p:cNvSpPr txBox="1"/>
          <p:nvPr/>
        </p:nvSpPr>
        <p:spPr>
          <a:xfrm>
            <a:off x="8916710" y="2353537"/>
            <a:ext cx="79879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000" dirty="0"/>
              <a:t>Find difference</a:t>
            </a:r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268DE7E5-4A1E-4F41-9FA3-5B087B60ED99}"/>
              </a:ext>
            </a:extLst>
          </p:cNvPr>
          <p:cNvSpPr/>
          <p:nvPr/>
        </p:nvSpPr>
        <p:spPr>
          <a:xfrm>
            <a:off x="266859" y="4313353"/>
            <a:ext cx="1546719" cy="87137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Geospatial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</a:t>
            </a:r>
            <a:b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county name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coordinates</a:t>
            </a:r>
          </a:p>
        </p:txBody>
      </p:sp>
    </p:spTree>
    <p:extLst>
      <p:ext uri="{BB962C8B-B14F-4D97-AF65-F5344CB8AC3E}">
        <p14:creationId xmlns:p14="http://schemas.microsoft.com/office/powerpoint/2010/main" val="396864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EEFE591D-7E2E-440D-A5A3-36BEDB00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8" y="673369"/>
            <a:ext cx="11863844" cy="55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7D9B2A-9AD3-43BD-8929-0C986070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6" y="1078788"/>
            <a:ext cx="11863844" cy="47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0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579</Words>
  <Application>Microsoft Macintosh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Dongyu Yang</dc:creator>
  <cp:lastModifiedBy>Jake Wigal</cp:lastModifiedBy>
  <cp:revision>17</cp:revision>
  <dcterms:created xsi:type="dcterms:W3CDTF">2020-09-03T13:07:16Z</dcterms:created>
  <dcterms:modified xsi:type="dcterms:W3CDTF">2020-09-07T18:57:10Z</dcterms:modified>
</cp:coreProperties>
</file>