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59" r:id="rId3"/>
    <p:sldId id="260" r:id="rId4"/>
    <p:sldId id="262" r:id="rId5"/>
    <p:sldId id="261" r:id="rId6"/>
    <p:sldId id="263" r:id="rId7"/>
    <p:sldId id="267" r:id="rId8"/>
    <p:sldId id="264" r:id="rId9"/>
    <p:sldId id="268" r:id="rId10"/>
    <p:sldId id="272" r:id="rId11"/>
    <p:sldId id="265" r:id="rId12"/>
    <p:sldId id="274" r:id="rId13"/>
    <p:sldId id="275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66" r:id="rId22"/>
    <p:sldId id="277" r:id="rId23"/>
    <p:sldId id="286" r:id="rId2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2162"/>
    <a:srgbClr val="71ABC6"/>
    <a:srgbClr val="2F528F"/>
    <a:srgbClr val="040404"/>
    <a:srgbClr val="007CA4"/>
    <a:srgbClr val="C00000"/>
    <a:srgbClr val="A4B3CF"/>
    <a:srgbClr val="FFFFFF"/>
    <a:srgbClr val="252062"/>
    <a:srgbClr val="04CA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217"/>
    <p:restoredTop sz="96384"/>
  </p:normalViewPr>
  <p:slideViewPr>
    <p:cSldViewPr snapToGrid="0" snapToObjects="1">
      <p:cViewPr varScale="1">
        <p:scale>
          <a:sx n="123" d="100"/>
          <a:sy n="123" d="100"/>
        </p:scale>
        <p:origin x="1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F85CFF-3BF8-DA4E-A124-4D074AFED1C9}" type="datetimeFigureOut">
              <a:rPr lang="de-DE" smtClean="0"/>
              <a:t>22.10.2021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267374-C57A-5A42-BC8F-F2282712A1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02046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Nur bis </a:t>
            </a:r>
            <a:r>
              <a:rPr lang="de-DE" dirty="0" err="1"/>
              <a:t>minute</a:t>
            </a:r>
            <a:r>
              <a:rPr lang="de-DE" dirty="0"/>
              <a:t> 1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267374-C57A-5A42-BC8F-F2282712A1F0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65145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7D5E42-078B-6A45-886B-27F522201A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DE00223-B749-7D4A-A65C-48C8FEC08C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69847AE-E72F-2D40-A121-17F57A3A8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346E5-7551-9C4D-B83A-426E37BE7649}" type="datetimeFigureOut">
              <a:rPr lang="de-DE" smtClean="0"/>
              <a:t>22.10.2021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D9B06F2-F904-AF4D-9DA9-7C7DD1F73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8632E87-066D-5A4F-8660-4752E7F41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E7D08-D589-A24D-A8BE-C77A2DFB98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3956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2527ED-9502-2441-98AF-E47B24047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FD06F52-4CE4-6E43-9EEF-6A50E12E34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991E3B7-8CB4-8547-8D39-198738BA5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346E5-7551-9C4D-B83A-426E37BE7649}" type="datetimeFigureOut">
              <a:rPr lang="de-DE" smtClean="0"/>
              <a:t>22.10.2021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3154055-61AD-1843-A6B3-4F69A57C9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69984C0-48B0-EA48-9081-1A07EB03A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E7D08-D589-A24D-A8BE-C77A2DFB98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7759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69ECFE3-4A01-D44F-9246-410E43FB46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85647FE-D37A-B944-BE9F-3D67ACFE0A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5FFFBB9-8981-8F48-95B3-53F17F030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346E5-7551-9C4D-B83A-426E37BE7649}" type="datetimeFigureOut">
              <a:rPr lang="de-DE" smtClean="0"/>
              <a:t>22.10.2021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575BA84-EB1A-3A4E-8CC8-D15703178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1BE0B90-9C2F-664E-8832-B0BF0AC24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E7D08-D589-A24D-A8BE-C77A2DFB98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8802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6B6D5B-93FE-234E-B6D7-DA633EF5C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403C4DC-032E-BF47-962F-D24F7F5EA8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8892BB2-4489-A249-885B-67EEEB359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346E5-7551-9C4D-B83A-426E37BE7649}" type="datetimeFigureOut">
              <a:rPr lang="de-DE" smtClean="0"/>
              <a:t>22.10.2021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062DB33-BE77-D146-9945-71239568A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A7629C6-08C5-B244-A45E-88CFFEF65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E7D08-D589-A24D-A8BE-C77A2DFB98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8171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446951-22D9-1940-93AD-D67C5B78A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3AB2F81-F113-704C-A338-0D5BB3509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AAF7F42-C75E-F145-BB50-A52B19812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346E5-7551-9C4D-B83A-426E37BE7649}" type="datetimeFigureOut">
              <a:rPr lang="de-DE" smtClean="0"/>
              <a:t>22.10.2021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F7558B5-2D23-8748-87CE-B86D66B71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16E4B99-FF0D-494F-BB58-06F28807A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E7D08-D589-A24D-A8BE-C77A2DFB98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2234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E6F8E0-FE88-884C-890A-D26D1F610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9437A0C-3390-1141-8C81-28D771029D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9603BE9-A069-DD40-9A86-BE2E3D565B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52871E7-B482-A341-A571-717B7A99F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346E5-7551-9C4D-B83A-426E37BE7649}" type="datetimeFigureOut">
              <a:rPr lang="de-DE" smtClean="0"/>
              <a:t>22.10.2021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DC21554-296E-5A48-A585-7EA583AFE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A16AF6F-CDA0-CB4C-98C8-AEDE0A4DB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E7D08-D589-A24D-A8BE-C77A2DFB98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3695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026213-611A-674B-98CB-F3E669179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FDEF9E0-1077-4045-91A8-306D5DF6A3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D23C9A1-37E9-0145-B87F-3983C24777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6DA574B-C668-E445-A7AC-4213316E89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A1F0258-303F-7D43-9C9B-848F511EA9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2024F45-C4AC-9644-BC59-821CCDCF4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346E5-7551-9C4D-B83A-426E37BE7649}" type="datetimeFigureOut">
              <a:rPr lang="de-DE" smtClean="0"/>
              <a:t>22.10.2021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8AA3FD5-6906-5044-AEC8-680067217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AF85B93-F724-D544-8898-DB7B22292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E7D08-D589-A24D-A8BE-C77A2DFB98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3405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2F0A1B-5917-5A40-BD3C-692B6B6D0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F0B7020-BE8B-B046-A558-8F799FC8F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346E5-7551-9C4D-B83A-426E37BE7649}" type="datetimeFigureOut">
              <a:rPr lang="de-DE" smtClean="0"/>
              <a:t>22.10.2021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8DBAD40-0F7C-CB4C-B0AD-764D80D15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211FB00-57A5-6541-BF72-38F863835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E7D08-D589-A24D-A8BE-C77A2DFB98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9591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AADDDE0-B997-B245-8F51-7207CCD4A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346E5-7551-9C4D-B83A-426E37BE7649}" type="datetimeFigureOut">
              <a:rPr lang="de-DE" smtClean="0"/>
              <a:t>22.10.2021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E68CF87-E66F-454F-B752-BFDDF649E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C5D1A9E-8367-3F4F-BF51-DEE1F1079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E7D08-D589-A24D-A8BE-C77A2DFB98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9105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878C4F-4BFB-8341-B2B0-C619EF6DF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A862F83-2C9D-1642-AC53-989134FF09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8C699A7-7DC0-6148-93C9-B3273B8930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83DB7D3-C26E-F74A-988F-3FA024720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346E5-7551-9C4D-B83A-426E37BE7649}" type="datetimeFigureOut">
              <a:rPr lang="de-DE" smtClean="0"/>
              <a:t>22.10.2021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0A1781F-57B9-AD45-8884-15BD51301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EDFBD5A-1211-F145-8F0A-091665A9C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E7D08-D589-A24D-A8BE-C77A2DFB98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6372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70DDDD-78E5-E345-B8B1-F442DC2A8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C2F6AA2-6212-7B49-AF6B-D8C27C4264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274949D-C5EF-BB4E-AEAD-97CB1075F4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3690641-2F56-314B-AC51-26F2F895F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346E5-7551-9C4D-B83A-426E37BE7649}" type="datetimeFigureOut">
              <a:rPr lang="de-DE" smtClean="0"/>
              <a:t>22.10.2021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13ED9A8-D0FB-1748-9F20-E3ADF8C55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94B1A04-21C3-E546-A7EE-94AD5C812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E7D08-D589-A24D-A8BE-C77A2DFB98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0462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AAB6287-0EFD-2B4B-B49C-DD075E277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EAA2F01-1696-FA4D-9E35-939C2666B8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399E6F4-B63A-E54A-A054-A3AD7F308D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A346E5-7551-9C4D-B83A-426E37BE7649}" type="datetimeFigureOut">
              <a:rPr lang="de-DE" smtClean="0"/>
              <a:t>22.10.2021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72EBDF0-DA3C-4348-A78C-F40501E4F7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B195CED-D3D3-3743-AF70-C7F472A174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EE7D08-D589-A24D-A8BE-C77A2DFB98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184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jpeg"/><Relationship Id="rId3" Type="http://schemas.openxmlformats.org/officeDocument/2006/relationships/image" Target="../media/image23.png"/><Relationship Id="rId7" Type="http://schemas.openxmlformats.org/officeDocument/2006/relationships/image" Target="../media/image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Relationship Id="rId9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2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Relationship Id="rId14" Type="http://schemas.openxmlformats.org/officeDocument/2006/relationships/image" Target="../media/image18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0E766D53-1B3F-9448-A5E3-A9984BB17BB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623" y="-518041"/>
            <a:ext cx="12172754" cy="8032750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345F02E7-6396-3948-9E22-94B3E496B8E7}"/>
              </a:ext>
            </a:extLst>
          </p:cNvPr>
          <p:cNvSpPr txBox="1"/>
          <p:nvPr/>
        </p:nvSpPr>
        <p:spPr>
          <a:xfrm>
            <a:off x="2536517" y="260840"/>
            <a:ext cx="10226812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>
                <a:solidFill>
                  <a:srgbClr val="262162"/>
                </a:solidFill>
                <a:latin typeface="+mj-lt"/>
              </a:rPr>
              <a:t>Entwicklung eines Webshops mit WordPress</a:t>
            </a:r>
          </a:p>
          <a:p>
            <a:r>
              <a:rPr lang="de-DE" sz="2800" b="1" dirty="0">
                <a:solidFill>
                  <a:srgbClr val="262162"/>
                </a:solidFill>
                <a:latin typeface="+mj-lt"/>
              </a:rPr>
              <a:t>Auf einem selbst eingerichteten LAMP-Stack</a:t>
            </a:r>
          </a:p>
          <a:p>
            <a:endParaRPr lang="de-DE" sz="2400" b="1" dirty="0">
              <a:solidFill>
                <a:srgbClr val="262162"/>
              </a:solidFill>
              <a:latin typeface="+mj-lt"/>
            </a:endParaRPr>
          </a:p>
          <a:p>
            <a:r>
              <a:rPr lang="de-DE" sz="2800" dirty="0">
                <a:solidFill>
                  <a:srgbClr val="262162"/>
                </a:solidFill>
                <a:latin typeface="+mj-lt"/>
              </a:rPr>
              <a:t>Präsentation zur GFN Projektwoche Lernfeld 12:</a:t>
            </a:r>
          </a:p>
          <a:p>
            <a:r>
              <a:rPr lang="de-DE" sz="2800" dirty="0">
                <a:solidFill>
                  <a:srgbClr val="262162"/>
                </a:solidFill>
                <a:latin typeface="+mj-lt"/>
              </a:rPr>
              <a:t>Erstellung eines Abschlussprojektes</a:t>
            </a:r>
          </a:p>
          <a:p>
            <a:endParaRPr lang="de-DE" sz="2800" dirty="0">
              <a:solidFill>
                <a:srgbClr val="262162"/>
              </a:solidFill>
              <a:latin typeface="+mj-lt"/>
            </a:endParaRPr>
          </a:p>
          <a:p>
            <a:endParaRPr lang="de-DE" sz="2800" dirty="0">
              <a:solidFill>
                <a:srgbClr val="262162"/>
              </a:solidFill>
              <a:latin typeface="+mj-lt"/>
            </a:endParaRPr>
          </a:p>
          <a:p>
            <a:endParaRPr lang="de-DE" sz="2800" dirty="0">
              <a:solidFill>
                <a:srgbClr val="262162"/>
              </a:solidFill>
              <a:latin typeface="+mj-lt"/>
            </a:endParaRPr>
          </a:p>
          <a:p>
            <a:endParaRPr lang="de-DE" sz="2800" dirty="0">
              <a:solidFill>
                <a:srgbClr val="262162"/>
              </a:solidFill>
              <a:latin typeface="+mj-lt"/>
            </a:endParaRP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14E3BFAA-AA99-8943-830A-56813131128D}"/>
              </a:ext>
            </a:extLst>
          </p:cNvPr>
          <p:cNvSpPr txBox="1"/>
          <p:nvPr/>
        </p:nvSpPr>
        <p:spPr>
          <a:xfrm>
            <a:off x="290341" y="5593962"/>
            <a:ext cx="449235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800" dirty="0">
                <a:solidFill>
                  <a:schemeClr val="bg1"/>
                </a:solidFill>
                <a:latin typeface="+mj-lt"/>
              </a:rPr>
              <a:t>Uwe </a:t>
            </a:r>
            <a:r>
              <a:rPr lang="de-DE" sz="2800" dirty="0" err="1">
                <a:solidFill>
                  <a:schemeClr val="bg1"/>
                </a:solidFill>
                <a:latin typeface="+mj-lt"/>
              </a:rPr>
              <a:t>Töppe</a:t>
            </a:r>
            <a:r>
              <a:rPr lang="de-DE" sz="2800" dirty="0">
                <a:solidFill>
                  <a:schemeClr val="bg1"/>
                </a:solidFill>
                <a:latin typeface="+mj-lt"/>
              </a:rPr>
              <a:t> &amp; Maik Heinrich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0210BEE-C7C7-4BB9-B9EC-8303E4824B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46933" y="128486"/>
            <a:ext cx="586798" cy="613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9205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2D351D25-25D1-9941-9140-DBBD38B0A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728" y="263952"/>
            <a:ext cx="3828027" cy="1932494"/>
          </a:xfrm>
        </p:spPr>
        <p:txBody>
          <a:bodyPr>
            <a:normAutofit/>
          </a:bodyPr>
          <a:lstStyle/>
          <a:p>
            <a:r>
              <a:rPr lang="de-DE" sz="4000" b="1">
                <a:solidFill>
                  <a:srgbClr val="262162"/>
                </a:solidFill>
                <a:cs typeface="Arial" panose="020B0604020202020204" pitchFamily="34" charset="0"/>
              </a:rPr>
              <a:t>Kosten</a:t>
            </a:r>
            <a:endParaRPr lang="de-DE" sz="4000" b="1" dirty="0">
              <a:solidFill>
                <a:srgbClr val="262162"/>
              </a:solidFill>
              <a:cs typeface="Arial" panose="020B0604020202020204" pitchFamily="34" charset="0"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8BA37E5E-21C7-094F-8054-04C7A9DFDE8B}"/>
              </a:ext>
            </a:extLst>
          </p:cNvPr>
          <p:cNvSpPr txBox="1"/>
          <p:nvPr/>
        </p:nvSpPr>
        <p:spPr>
          <a:xfrm>
            <a:off x="1472275" y="1586241"/>
            <a:ext cx="5081047" cy="57400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solidFill>
                  <a:srgbClr val="252062"/>
                </a:solidFill>
                <a:latin typeface="+mj-lt"/>
              </a:rPr>
              <a:t>Projektdauer 80 Stunden</a:t>
            </a:r>
          </a:p>
          <a:p>
            <a:endParaRPr lang="de-DE" sz="2400" b="1" dirty="0">
              <a:solidFill>
                <a:srgbClr val="252062"/>
              </a:solidFill>
              <a:latin typeface="+mj-lt"/>
            </a:endParaRPr>
          </a:p>
          <a:p>
            <a:endParaRPr lang="de-DE" sz="2400" b="1" dirty="0">
              <a:solidFill>
                <a:srgbClr val="252062"/>
              </a:solidFill>
              <a:latin typeface="+mj-lt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de-DE" sz="2400" dirty="0">
                <a:solidFill>
                  <a:srgbClr val="252062"/>
                </a:solidFill>
                <a:latin typeface="+mj-lt"/>
              </a:rPr>
              <a:t>Analyse (6 Std.)</a:t>
            </a:r>
            <a:endParaRPr lang="de-DE" sz="2400" dirty="0">
              <a:solidFill>
                <a:srgbClr val="252062"/>
              </a:solidFill>
              <a:highlight>
                <a:srgbClr val="808080"/>
              </a:highlight>
              <a:latin typeface="+mj-lt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de-DE" sz="1600" dirty="0">
              <a:solidFill>
                <a:srgbClr val="252062"/>
              </a:solidFill>
              <a:latin typeface="+mj-lt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de-DE" sz="2400" dirty="0">
                <a:solidFill>
                  <a:srgbClr val="252062"/>
                </a:solidFill>
                <a:latin typeface="+mj-lt"/>
              </a:rPr>
              <a:t>Entwurf (9 Std.)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de-DE" sz="1600" dirty="0">
              <a:solidFill>
                <a:srgbClr val="252062"/>
              </a:solidFill>
              <a:latin typeface="+mj-lt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de-DE" sz="2400" dirty="0">
                <a:solidFill>
                  <a:srgbClr val="252062"/>
                </a:solidFill>
                <a:latin typeface="+mj-lt"/>
              </a:rPr>
              <a:t>Implementierung (49 Std.)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de-DE" sz="1600" dirty="0">
              <a:solidFill>
                <a:srgbClr val="252062"/>
              </a:solidFill>
              <a:latin typeface="+mj-lt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de-DE" sz="2400" dirty="0">
                <a:solidFill>
                  <a:srgbClr val="252062"/>
                </a:solidFill>
                <a:latin typeface="+mj-lt"/>
              </a:rPr>
              <a:t>Tests (5 Std.)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de-DE" sz="1100" dirty="0">
              <a:solidFill>
                <a:srgbClr val="252062"/>
              </a:solidFill>
              <a:latin typeface="+mj-lt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de-DE" sz="2400" dirty="0">
                <a:solidFill>
                  <a:srgbClr val="252062"/>
                </a:solidFill>
                <a:latin typeface="+mj-lt"/>
              </a:rPr>
              <a:t>Abnahme (1 Std.)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de-DE" sz="1600" dirty="0">
              <a:solidFill>
                <a:srgbClr val="252062"/>
              </a:solidFill>
              <a:latin typeface="+mj-lt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de-DE" sz="2400" dirty="0">
                <a:solidFill>
                  <a:srgbClr val="252062"/>
                </a:solidFill>
                <a:latin typeface="+mj-lt"/>
              </a:rPr>
              <a:t>Dokumentation (10 Std.)</a:t>
            </a:r>
          </a:p>
          <a:p>
            <a:endParaRPr lang="de-DE" sz="1600" dirty="0">
              <a:solidFill>
                <a:srgbClr val="252062"/>
              </a:solidFill>
              <a:latin typeface="+mj-lt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de-DE" sz="2400" dirty="0">
              <a:solidFill>
                <a:srgbClr val="252062"/>
              </a:solidFill>
              <a:latin typeface="+mj-lt"/>
            </a:endParaRPr>
          </a:p>
          <a:p>
            <a:endParaRPr lang="de-DE" dirty="0">
              <a:solidFill>
                <a:srgbClr val="252062"/>
              </a:solidFill>
            </a:endParaRPr>
          </a:p>
          <a:p>
            <a:endParaRPr lang="de-DE" dirty="0"/>
          </a:p>
        </p:txBody>
      </p:sp>
      <p:pic>
        <p:nvPicPr>
          <p:cNvPr id="51" name="Grafik 50">
            <a:extLst>
              <a:ext uri="{FF2B5EF4-FFF2-40B4-BE49-F238E27FC236}">
                <a16:creationId xmlns:a16="http://schemas.microsoft.com/office/drawing/2014/main" id="{05DFAE60-2F0D-D448-9D73-BAAB9FC03A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4971" y="263952"/>
            <a:ext cx="331358" cy="336092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6CC5D057-E324-44C9-8AB0-F440E99F49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46933" y="128486"/>
            <a:ext cx="586798" cy="61347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8D5F0944-3724-4A13-B866-F84031F7F1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6480" y="1514475"/>
            <a:ext cx="5720645" cy="3357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064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2D351D25-25D1-9941-9140-DBBD38B0A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728" y="263952"/>
            <a:ext cx="3828027" cy="1932494"/>
          </a:xfrm>
        </p:spPr>
        <p:txBody>
          <a:bodyPr>
            <a:normAutofit/>
          </a:bodyPr>
          <a:lstStyle/>
          <a:p>
            <a:r>
              <a:rPr lang="de-DE" sz="4000" b="1" dirty="0">
                <a:solidFill>
                  <a:srgbClr val="262162"/>
                </a:solidFill>
                <a:cs typeface="Arial" panose="020B0604020202020204" pitchFamily="34" charset="0"/>
              </a:rPr>
              <a:t>Agenda</a:t>
            </a:r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34EFC016-07C2-F74A-8C53-FE9D8BBCD26C}"/>
              </a:ext>
            </a:extLst>
          </p:cNvPr>
          <p:cNvGrpSpPr/>
          <p:nvPr/>
        </p:nvGrpSpPr>
        <p:grpSpPr>
          <a:xfrm>
            <a:off x="1927768" y="2460722"/>
            <a:ext cx="8837630" cy="3021684"/>
            <a:chOff x="1861779" y="2564419"/>
            <a:chExt cx="8837630" cy="3021684"/>
          </a:xfrm>
          <a:noFill/>
        </p:grpSpPr>
        <p:sp>
          <p:nvSpPr>
            <p:cNvPr id="60" name="Abgerundetes Rechteck 59">
              <a:extLst>
                <a:ext uri="{FF2B5EF4-FFF2-40B4-BE49-F238E27FC236}">
                  <a16:creationId xmlns:a16="http://schemas.microsoft.com/office/drawing/2014/main" id="{F40D708C-2E5A-E142-8BF8-2DECC5B6BF1A}"/>
                </a:ext>
              </a:extLst>
            </p:cNvPr>
            <p:cNvSpPr/>
            <p:nvPr/>
          </p:nvSpPr>
          <p:spPr>
            <a:xfrm>
              <a:off x="1959852" y="3376695"/>
              <a:ext cx="1396315" cy="1396315"/>
            </a:xfrm>
            <a:prstGeom prst="roundRect">
              <a:avLst/>
            </a:prstGeom>
            <a:grpFill/>
            <a:ln>
              <a:solidFill>
                <a:srgbClr val="2621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67" name="Gerade Verbindung 66">
              <a:extLst>
                <a:ext uri="{FF2B5EF4-FFF2-40B4-BE49-F238E27FC236}">
                  <a16:creationId xmlns:a16="http://schemas.microsoft.com/office/drawing/2014/main" id="{DC271AEC-A411-C44A-B08E-4E0C95D03828}"/>
                </a:ext>
              </a:extLst>
            </p:cNvPr>
            <p:cNvCxnSpPr>
              <a:stCxn id="60" idx="2"/>
            </p:cNvCxnSpPr>
            <p:nvPr/>
          </p:nvCxnSpPr>
          <p:spPr>
            <a:xfrm flipH="1">
              <a:off x="2658009" y="4773010"/>
              <a:ext cx="1" cy="345640"/>
            </a:xfrm>
            <a:prstGeom prst="line">
              <a:avLst/>
            </a:prstGeom>
            <a:grpFill/>
            <a:ln w="12700">
              <a:solidFill>
                <a:srgbClr val="26216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Gerade Verbindung 68">
              <a:extLst>
                <a:ext uri="{FF2B5EF4-FFF2-40B4-BE49-F238E27FC236}">
                  <a16:creationId xmlns:a16="http://schemas.microsoft.com/office/drawing/2014/main" id="{80EA600A-3B9F-7D46-AAC4-627B6C926AD2}"/>
                </a:ext>
              </a:extLst>
            </p:cNvPr>
            <p:cNvCxnSpPr>
              <a:cxnSpLocks/>
            </p:cNvCxnSpPr>
            <p:nvPr/>
          </p:nvCxnSpPr>
          <p:spPr>
            <a:xfrm>
              <a:off x="1959852" y="5118650"/>
              <a:ext cx="1396315" cy="0"/>
            </a:xfrm>
            <a:prstGeom prst="line">
              <a:avLst/>
            </a:prstGeom>
            <a:grpFill/>
            <a:ln w="12700">
              <a:solidFill>
                <a:srgbClr val="26216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4" name="Gruppieren 73">
              <a:extLst>
                <a:ext uri="{FF2B5EF4-FFF2-40B4-BE49-F238E27FC236}">
                  <a16:creationId xmlns:a16="http://schemas.microsoft.com/office/drawing/2014/main" id="{AA3F5C3E-47E2-9A45-9593-0AD97CF33FC1}"/>
                </a:ext>
              </a:extLst>
            </p:cNvPr>
            <p:cNvGrpSpPr/>
            <p:nvPr/>
          </p:nvGrpSpPr>
          <p:grpSpPr>
            <a:xfrm>
              <a:off x="5177764" y="3376695"/>
              <a:ext cx="1396315" cy="1741955"/>
              <a:chOff x="1351004" y="3581399"/>
              <a:chExt cx="1396315" cy="1741955"/>
            </a:xfrm>
            <a:grpFill/>
          </p:grpSpPr>
          <p:sp>
            <p:nvSpPr>
              <p:cNvPr id="75" name="Abgerundetes Rechteck 74">
                <a:extLst>
                  <a:ext uri="{FF2B5EF4-FFF2-40B4-BE49-F238E27FC236}">
                    <a16:creationId xmlns:a16="http://schemas.microsoft.com/office/drawing/2014/main" id="{F6B867CC-729B-D343-B11D-599FDE0B76FE}"/>
                  </a:ext>
                </a:extLst>
              </p:cNvPr>
              <p:cNvSpPr/>
              <p:nvPr/>
            </p:nvSpPr>
            <p:spPr>
              <a:xfrm>
                <a:off x="1351004" y="3581399"/>
                <a:ext cx="1396315" cy="1396315"/>
              </a:xfrm>
              <a:prstGeom prst="roundRect">
                <a:avLst/>
              </a:prstGeom>
              <a:noFill/>
              <a:ln>
                <a:solidFill>
                  <a:srgbClr val="26216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76" name="Gerade Verbindung 75">
                <a:extLst>
                  <a:ext uri="{FF2B5EF4-FFF2-40B4-BE49-F238E27FC236}">
                    <a16:creationId xmlns:a16="http://schemas.microsoft.com/office/drawing/2014/main" id="{DBFA7E92-1D76-E242-BAC5-56BC7972136C}"/>
                  </a:ext>
                </a:extLst>
              </p:cNvPr>
              <p:cNvCxnSpPr>
                <a:stCxn id="75" idx="2"/>
              </p:cNvCxnSpPr>
              <p:nvPr/>
            </p:nvCxnSpPr>
            <p:spPr>
              <a:xfrm flipH="1">
                <a:off x="2049161" y="4977714"/>
                <a:ext cx="1" cy="345640"/>
              </a:xfrm>
              <a:prstGeom prst="line">
                <a:avLst/>
              </a:prstGeom>
              <a:grpFill/>
              <a:ln w="12700">
                <a:solidFill>
                  <a:srgbClr val="26216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Gerade Verbindung 76">
                <a:extLst>
                  <a:ext uri="{FF2B5EF4-FFF2-40B4-BE49-F238E27FC236}">
                    <a16:creationId xmlns:a16="http://schemas.microsoft.com/office/drawing/2014/main" id="{FB2442E2-B071-B643-8CEE-F012249BBC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51004" y="5323354"/>
                <a:ext cx="1396315" cy="0"/>
              </a:xfrm>
              <a:prstGeom prst="line">
                <a:avLst/>
              </a:prstGeom>
              <a:grpFill/>
              <a:ln w="12700">
                <a:solidFill>
                  <a:srgbClr val="26216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Textfeld 43">
              <a:extLst>
                <a:ext uri="{FF2B5EF4-FFF2-40B4-BE49-F238E27FC236}">
                  <a16:creationId xmlns:a16="http://schemas.microsoft.com/office/drawing/2014/main" id="{54F6CACC-67FF-F04B-A2FE-A4CE4D19AC36}"/>
                </a:ext>
              </a:extLst>
            </p:cNvPr>
            <p:cNvSpPr txBox="1"/>
            <p:nvPr/>
          </p:nvSpPr>
          <p:spPr>
            <a:xfrm>
              <a:off x="2347133" y="3558610"/>
              <a:ext cx="667265" cy="101566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de-DE" sz="6000" b="1" dirty="0">
                  <a:solidFill>
                    <a:srgbClr val="25206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46" name="Textfeld 45">
              <a:extLst>
                <a:ext uri="{FF2B5EF4-FFF2-40B4-BE49-F238E27FC236}">
                  <a16:creationId xmlns:a16="http://schemas.microsoft.com/office/drawing/2014/main" id="{18EBFA04-5F63-CC48-A20E-E88A923F8AE5}"/>
                </a:ext>
              </a:extLst>
            </p:cNvPr>
            <p:cNvSpPr txBox="1"/>
            <p:nvPr/>
          </p:nvSpPr>
          <p:spPr>
            <a:xfrm>
              <a:off x="3963189" y="3564106"/>
              <a:ext cx="667265" cy="101566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de-DE" sz="6000" b="1" dirty="0">
                  <a:solidFill>
                    <a:srgbClr val="26216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grpSp>
          <p:nvGrpSpPr>
            <p:cNvPr id="78" name="Gruppieren 77">
              <a:extLst>
                <a:ext uri="{FF2B5EF4-FFF2-40B4-BE49-F238E27FC236}">
                  <a16:creationId xmlns:a16="http://schemas.microsoft.com/office/drawing/2014/main" id="{F48CA02B-6E1B-F948-90C9-61E4CACA15F3}"/>
                </a:ext>
              </a:extLst>
            </p:cNvPr>
            <p:cNvGrpSpPr/>
            <p:nvPr/>
          </p:nvGrpSpPr>
          <p:grpSpPr>
            <a:xfrm>
              <a:off x="8400045" y="3376695"/>
              <a:ext cx="1396315" cy="1741955"/>
              <a:chOff x="1351004" y="3581399"/>
              <a:chExt cx="1396315" cy="1741955"/>
            </a:xfrm>
            <a:grpFill/>
          </p:grpSpPr>
          <p:sp>
            <p:nvSpPr>
              <p:cNvPr id="79" name="Abgerundetes Rechteck 78">
                <a:extLst>
                  <a:ext uri="{FF2B5EF4-FFF2-40B4-BE49-F238E27FC236}">
                    <a16:creationId xmlns:a16="http://schemas.microsoft.com/office/drawing/2014/main" id="{A2838EEB-8B39-C94A-B172-A22FDCA690BC}"/>
                  </a:ext>
                </a:extLst>
              </p:cNvPr>
              <p:cNvSpPr/>
              <p:nvPr/>
            </p:nvSpPr>
            <p:spPr>
              <a:xfrm>
                <a:off x="1351004" y="3581399"/>
                <a:ext cx="1396315" cy="1396315"/>
              </a:xfrm>
              <a:prstGeom prst="roundRect">
                <a:avLst/>
              </a:prstGeom>
              <a:grpFill/>
              <a:ln>
                <a:solidFill>
                  <a:srgbClr val="26216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80" name="Gerade Verbindung 79">
                <a:extLst>
                  <a:ext uri="{FF2B5EF4-FFF2-40B4-BE49-F238E27FC236}">
                    <a16:creationId xmlns:a16="http://schemas.microsoft.com/office/drawing/2014/main" id="{E42494DA-3EE3-8649-B5C5-A8624B18B9D0}"/>
                  </a:ext>
                </a:extLst>
              </p:cNvPr>
              <p:cNvCxnSpPr>
                <a:stCxn id="79" idx="2"/>
              </p:cNvCxnSpPr>
              <p:nvPr/>
            </p:nvCxnSpPr>
            <p:spPr>
              <a:xfrm flipH="1">
                <a:off x="2049161" y="4977714"/>
                <a:ext cx="1" cy="345640"/>
              </a:xfrm>
              <a:prstGeom prst="line">
                <a:avLst/>
              </a:prstGeom>
              <a:grpFill/>
              <a:ln w="12700">
                <a:solidFill>
                  <a:srgbClr val="26216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Gerade Verbindung 80">
                <a:extLst>
                  <a:ext uri="{FF2B5EF4-FFF2-40B4-BE49-F238E27FC236}">
                    <a16:creationId xmlns:a16="http://schemas.microsoft.com/office/drawing/2014/main" id="{FF1D489A-7BA2-304A-8EED-7F15260200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99271" y="5323354"/>
                <a:ext cx="1348048" cy="0"/>
              </a:xfrm>
              <a:prstGeom prst="line">
                <a:avLst/>
              </a:prstGeom>
              <a:grpFill/>
              <a:ln w="12700">
                <a:solidFill>
                  <a:srgbClr val="26216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7" name="Textfeld 46">
              <a:extLst>
                <a:ext uri="{FF2B5EF4-FFF2-40B4-BE49-F238E27FC236}">
                  <a16:creationId xmlns:a16="http://schemas.microsoft.com/office/drawing/2014/main" id="{E65F3994-386C-D249-9DD3-73A07D826C19}"/>
                </a:ext>
              </a:extLst>
            </p:cNvPr>
            <p:cNvSpPr txBox="1"/>
            <p:nvPr/>
          </p:nvSpPr>
          <p:spPr>
            <a:xfrm>
              <a:off x="5566194" y="3556968"/>
              <a:ext cx="667265" cy="101566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de-DE" sz="6000" b="1" dirty="0">
                  <a:solidFill>
                    <a:srgbClr val="26216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grpSp>
          <p:nvGrpSpPr>
            <p:cNvPr id="82" name="Gruppieren 81">
              <a:extLst>
                <a:ext uri="{FF2B5EF4-FFF2-40B4-BE49-F238E27FC236}">
                  <a16:creationId xmlns:a16="http://schemas.microsoft.com/office/drawing/2014/main" id="{53E922F1-1C5C-BF4F-A480-D16D13E6D10E}"/>
                </a:ext>
              </a:extLst>
            </p:cNvPr>
            <p:cNvGrpSpPr/>
            <p:nvPr/>
          </p:nvGrpSpPr>
          <p:grpSpPr>
            <a:xfrm rot="10800000">
              <a:off x="3571886" y="3031056"/>
              <a:ext cx="1396317" cy="1741955"/>
              <a:chOff x="1351003" y="3581399"/>
              <a:chExt cx="1396317" cy="1741955"/>
            </a:xfrm>
            <a:grpFill/>
          </p:grpSpPr>
          <p:sp>
            <p:nvSpPr>
              <p:cNvPr id="83" name="Abgerundetes Rechteck 82">
                <a:extLst>
                  <a:ext uri="{FF2B5EF4-FFF2-40B4-BE49-F238E27FC236}">
                    <a16:creationId xmlns:a16="http://schemas.microsoft.com/office/drawing/2014/main" id="{34D9EE03-1B59-E940-B86D-94D5E9E883CC}"/>
                  </a:ext>
                </a:extLst>
              </p:cNvPr>
              <p:cNvSpPr/>
              <p:nvPr/>
            </p:nvSpPr>
            <p:spPr>
              <a:xfrm>
                <a:off x="1351004" y="3581399"/>
                <a:ext cx="1396315" cy="1396315"/>
              </a:xfrm>
              <a:prstGeom prst="roundRect">
                <a:avLst/>
              </a:prstGeom>
              <a:grpFill/>
              <a:ln>
                <a:solidFill>
                  <a:srgbClr val="26216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84" name="Gerade Verbindung 83">
                <a:extLst>
                  <a:ext uri="{FF2B5EF4-FFF2-40B4-BE49-F238E27FC236}">
                    <a16:creationId xmlns:a16="http://schemas.microsoft.com/office/drawing/2014/main" id="{5F72AE19-C484-EA46-8F39-3129A64FD9E1}"/>
                  </a:ext>
                </a:extLst>
              </p:cNvPr>
              <p:cNvCxnSpPr>
                <a:stCxn id="83" idx="2"/>
              </p:cNvCxnSpPr>
              <p:nvPr/>
            </p:nvCxnSpPr>
            <p:spPr>
              <a:xfrm flipH="1">
                <a:off x="2049161" y="4977714"/>
                <a:ext cx="1" cy="345640"/>
              </a:xfrm>
              <a:prstGeom prst="line">
                <a:avLst/>
              </a:prstGeom>
              <a:grpFill/>
              <a:ln w="12700">
                <a:solidFill>
                  <a:srgbClr val="26216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Gerade Verbindung 84">
                <a:extLst>
                  <a:ext uri="{FF2B5EF4-FFF2-40B4-BE49-F238E27FC236}">
                    <a16:creationId xmlns:a16="http://schemas.microsoft.com/office/drawing/2014/main" id="{BD0A1FB9-5F6F-1440-BB96-35B723DB4BAD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>
                <a:off x="1351003" y="5323354"/>
                <a:ext cx="1396317" cy="0"/>
              </a:xfrm>
              <a:prstGeom prst="line">
                <a:avLst/>
              </a:prstGeom>
              <a:grpFill/>
              <a:ln w="12700">
                <a:solidFill>
                  <a:srgbClr val="26216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9" name="Textfeld 48">
              <a:extLst>
                <a:ext uri="{FF2B5EF4-FFF2-40B4-BE49-F238E27FC236}">
                  <a16:creationId xmlns:a16="http://schemas.microsoft.com/office/drawing/2014/main" id="{F636A822-F779-1C44-AB24-A912A91E9FC6}"/>
                </a:ext>
              </a:extLst>
            </p:cNvPr>
            <p:cNvSpPr txBox="1"/>
            <p:nvPr/>
          </p:nvSpPr>
          <p:spPr>
            <a:xfrm>
              <a:off x="8801640" y="3558610"/>
              <a:ext cx="667265" cy="101566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de-DE" sz="6000" b="1" dirty="0">
                  <a:solidFill>
                    <a:srgbClr val="26216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</a:p>
          </p:txBody>
        </p:sp>
        <p:sp>
          <p:nvSpPr>
            <p:cNvPr id="50" name="Textfeld 49">
              <a:extLst>
                <a:ext uri="{FF2B5EF4-FFF2-40B4-BE49-F238E27FC236}">
                  <a16:creationId xmlns:a16="http://schemas.microsoft.com/office/drawing/2014/main" id="{F9C0D630-C689-D74E-A6CA-E492B6406304}"/>
                </a:ext>
              </a:extLst>
            </p:cNvPr>
            <p:cNvSpPr txBox="1"/>
            <p:nvPr/>
          </p:nvSpPr>
          <p:spPr>
            <a:xfrm>
              <a:off x="1861779" y="5121056"/>
              <a:ext cx="2145958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de-DE" sz="2400" dirty="0">
                  <a:solidFill>
                    <a:srgbClr val="262162"/>
                  </a:solidFill>
                  <a:latin typeface="+mj-lt"/>
                  <a:cs typeface="Bangla Sangam MN" panose="02000000000000000000" pitchFamily="2" charset="0"/>
                </a:rPr>
                <a:t>Unternehmen</a:t>
              </a:r>
            </a:p>
          </p:txBody>
        </p:sp>
        <p:sp>
          <p:nvSpPr>
            <p:cNvPr id="57" name="Textfeld 56">
              <a:extLst>
                <a:ext uri="{FF2B5EF4-FFF2-40B4-BE49-F238E27FC236}">
                  <a16:creationId xmlns:a16="http://schemas.microsoft.com/office/drawing/2014/main" id="{07E64620-1575-F941-B078-D92270433083}"/>
                </a:ext>
              </a:extLst>
            </p:cNvPr>
            <p:cNvSpPr txBox="1"/>
            <p:nvPr/>
          </p:nvSpPr>
          <p:spPr>
            <a:xfrm>
              <a:off x="3499746" y="2569391"/>
              <a:ext cx="2145958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de-DE" sz="2400" dirty="0">
                  <a:solidFill>
                    <a:srgbClr val="262162"/>
                  </a:solidFill>
                  <a:latin typeface="+mj-lt"/>
                  <a:cs typeface="Arial" panose="020B0604020202020204" pitchFamily="34" charset="0"/>
                </a:rPr>
                <a:t>Einleitung</a:t>
              </a:r>
            </a:p>
          </p:txBody>
        </p:sp>
        <p:sp>
          <p:nvSpPr>
            <p:cNvPr id="58" name="Textfeld 57">
              <a:extLst>
                <a:ext uri="{FF2B5EF4-FFF2-40B4-BE49-F238E27FC236}">
                  <a16:creationId xmlns:a16="http://schemas.microsoft.com/office/drawing/2014/main" id="{7287347F-D4A5-DE47-93A4-17AFEFF0DBFA}"/>
                </a:ext>
              </a:extLst>
            </p:cNvPr>
            <p:cNvSpPr txBox="1"/>
            <p:nvPr/>
          </p:nvSpPr>
          <p:spPr>
            <a:xfrm>
              <a:off x="5081776" y="5124438"/>
              <a:ext cx="2567268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de-DE" sz="2400" dirty="0">
                  <a:solidFill>
                    <a:srgbClr val="262162"/>
                  </a:solidFill>
                  <a:latin typeface="+mj-lt"/>
                  <a:cs typeface="Arial" panose="020B0604020202020204" pitchFamily="34" charset="0"/>
                </a:rPr>
                <a:t>Analyse / Planung</a:t>
              </a:r>
            </a:p>
          </p:txBody>
        </p:sp>
        <p:grpSp>
          <p:nvGrpSpPr>
            <p:cNvPr id="86" name="Gruppieren 85">
              <a:extLst>
                <a:ext uri="{FF2B5EF4-FFF2-40B4-BE49-F238E27FC236}">
                  <a16:creationId xmlns:a16="http://schemas.microsoft.com/office/drawing/2014/main" id="{C0E7D17F-9399-E640-B1AF-CB07C1CB9B15}"/>
                </a:ext>
              </a:extLst>
            </p:cNvPr>
            <p:cNvGrpSpPr/>
            <p:nvPr/>
          </p:nvGrpSpPr>
          <p:grpSpPr>
            <a:xfrm rot="10800000">
              <a:off x="6795964" y="3031056"/>
              <a:ext cx="1396316" cy="1741955"/>
              <a:chOff x="1351003" y="3581399"/>
              <a:chExt cx="1396316" cy="1741955"/>
            </a:xfrm>
            <a:grpFill/>
          </p:grpSpPr>
          <p:sp>
            <p:nvSpPr>
              <p:cNvPr id="87" name="Abgerundetes Rechteck 86">
                <a:extLst>
                  <a:ext uri="{FF2B5EF4-FFF2-40B4-BE49-F238E27FC236}">
                    <a16:creationId xmlns:a16="http://schemas.microsoft.com/office/drawing/2014/main" id="{DBCE1BE4-6063-274F-9F3F-289D985A928C}"/>
                  </a:ext>
                </a:extLst>
              </p:cNvPr>
              <p:cNvSpPr/>
              <p:nvPr/>
            </p:nvSpPr>
            <p:spPr>
              <a:xfrm>
                <a:off x="1351004" y="3581399"/>
                <a:ext cx="1396315" cy="1396315"/>
              </a:xfrm>
              <a:prstGeom prst="roundRect">
                <a:avLst/>
              </a:prstGeom>
              <a:solidFill>
                <a:srgbClr val="71ABC6"/>
              </a:solidFill>
              <a:ln>
                <a:solidFill>
                  <a:srgbClr val="26216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88" name="Gerade Verbindung 87">
                <a:extLst>
                  <a:ext uri="{FF2B5EF4-FFF2-40B4-BE49-F238E27FC236}">
                    <a16:creationId xmlns:a16="http://schemas.microsoft.com/office/drawing/2014/main" id="{40255495-7111-9148-BF03-3CFB26F83584}"/>
                  </a:ext>
                </a:extLst>
              </p:cNvPr>
              <p:cNvCxnSpPr>
                <a:stCxn id="87" idx="2"/>
              </p:cNvCxnSpPr>
              <p:nvPr/>
            </p:nvCxnSpPr>
            <p:spPr>
              <a:xfrm flipH="1">
                <a:off x="2049161" y="4977714"/>
                <a:ext cx="1" cy="345640"/>
              </a:xfrm>
              <a:prstGeom prst="line">
                <a:avLst/>
              </a:prstGeom>
              <a:grpFill/>
              <a:ln w="12700">
                <a:solidFill>
                  <a:srgbClr val="26216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Gerade Verbindung 88">
                <a:extLst>
                  <a:ext uri="{FF2B5EF4-FFF2-40B4-BE49-F238E27FC236}">
                    <a16:creationId xmlns:a16="http://schemas.microsoft.com/office/drawing/2014/main" id="{55A74AE2-D78A-B14C-9DDB-64E4EDFB2FE1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>
                <a:off x="1351003" y="5323354"/>
                <a:ext cx="1396316" cy="0"/>
              </a:xfrm>
              <a:prstGeom prst="line">
                <a:avLst/>
              </a:prstGeom>
              <a:grpFill/>
              <a:ln w="12700">
                <a:solidFill>
                  <a:srgbClr val="26216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8" name="Textfeld 97">
              <a:extLst>
                <a:ext uri="{FF2B5EF4-FFF2-40B4-BE49-F238E27FC236}">
                  <a16:creationId xmlns:a16="http://schemas.microsoft.com/office/drawing/2014/main" id="{550E9B36-EB48-6145-8559-CCBA096189FC}"/>
                </a:ext>
              </a:extLst>
            </p:cNvPr>
            <p:cNvSpPr txBox="1"/>
            <p:nvPr/>
          </p:nvSpPr>
          <p:spPr>
            <a:xfrm>
              <a:off x="6679604" y="2564419"/>
              <a:ext cx="2145958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de-DE" sz="2400" b="1" dirty="0">
                  <a:solidFill>
                    <a:srgbClr val="262162"/>
                  </a:solidFill>
                  <a:latin typeface="+mj-lt"/>
                  <a:cs typeface="Arial" panose="020B0604020202020204" pitchFamily="34" charset="0"/>
                </a:rPr>
                <a:t>Umsetzung</a:t>
              </a:r>
            </a:p>
          </p:txBody>
        </p:sp>
        <p:sp>
          <p:nvSpPr>
            <p:cNvPr id="99" name="Textfeld 98">
              <a:extLst>
                <a:ext uri="{FF2B5EF4-FFF2-40B4-BE49-F238E27FC236}">
                  <a16:creationId xmlns:a16="http://schemas.microsoft.com/office/drawing/2014/main" id="{49465BFD-D0EF-4641-B28F-2521A95FE1E2}"/>
                </a:ext>
              </a:extLst>
            </p:cNvPr>
            <p:cNvSpPr txBox="1"/>
            <p:nvPr/>
          </p:nvSpPr>
          <p:spPr>
            <a:xfrm>
              <a:off x="8347201" y="5124438"/>
              <a:ext cx="2352208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de-DE" sz="2400" dirty="0">
                  <a:solidFill>
                    <a:srgbClr val="262162"/>
                  </a:solidFill>
                  <a:latin typeface="+mj-lt"/>
                  <a:cs typeface="Arial" panose="020B0604020202020204" pitchFamily="34" charset="0"/>
                </a:rPr>
                <a:t>Fazit / Aussicht</a:t>
              </a:r>
            </a:p>
          </p:txBody>
        </p:sp>
        <p:sp>
          <p:nvSpPr>
            <p:cNvPr id="48" name="Textfeld 47">
              <a:extLst>
                <a:ext uri="{FF2B5EF4-FFF2-40B4-BE49-F238E27FC236}">
                  <a16:creationId xmlns:a16="http://schemas.microsoft.com/office/drawing/2014/main" id="{526C1A83-16E6-734D-B549-B1A8C62D495D}"/>
                </a:ext>
              </a:extLst>
            </p:cNvPr>
            <p:cNvSpPr txBox="1"/>
            <p:nvPr/>
          </p:nvSpPr>
          <p:spPr>
            <a:xfrm>
              <a:off x="7197382" y="3556967"/>
              <a:ext cx="667265" cy="101566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de-DE" sz="6000" b="1" dirty="0">
                  <a:solidFill>
                    <a:srgbClr val="26216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</p:grpSp>
      <p:pic>
        <p:nvPicPr>
          <p:cNvPr id="6" name="Grafik 5">
            <a:extLst>
              <a:ext uri="{FF2B5EF4-FFF2-40B4-BE49-F238E27FC236}">
                <a16:creationId xmlns:a16="http://schemas.microsoft.com/office/drawing/2014/main" id="{F0B2BBC3-61C2-EA40-9BDD-BBB6D629A3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6400" y="263952"/>
            <a:ext cx="331358" cy="336092"/>
          </a:xfrm>
          <a:prstGeom prst="rect">
            <a:avLst/>
          </a:prstGeom>
        </p:spPr>
      </p:pic>
      <p:pic>
        <p:nvPicPr>
          <p:cNvPr id="34" name="Grafik 33">
            <a:extLst>
              <a:ext uri="{FF2B5EF4-FFF2-40B4-BE49-F238E27FC236}">
                <a16:creationId xmlns:a16="http://schemas.microsoft.com/office/drawing/2014/main" id="{728B202B-D2C7-44C2-ABC4-642804F33C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46933" y="128486"/>
            <a:ext cx="586798" cy="613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9235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2D351D25-25D1-9941-9140-DBBD38B0A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728" y="263952"/>
            <a:ext cx="5809228" cy="1932494"/>
          </a:xfrm>
        </p:spPr>
        <p:txBody>
          <a:bodyPr>
            <a:normAutofit/>
          </a:bodyPr>
          <a:lstStyle/>
          <a:p>
            <a:r>
              <a:rPr lang="de-DE" sz="4000" b="1" dirty="0">
                <a:solidFill>
                  <a:srgbClr val="262162"/>
                </a:solidFill>
                <a:cs typeface="Arial" panose="020B0604020202020204" pitchFamily="34" charset="0"/>
              </a:rPr>
              <a:t>Auswahl Anbieter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8BA37E5E-21C7-094F-8054-04C7A9DFDE8B}"/>
              </a:ext>
            </a:extLst>
          </p:cNvPr>
          <p:cNvSpPr txBox="1"/>
          <p:nvPr/>
        </p:nvSpPr>
        <p:spPr>
          <a:xfrm>
            <a:off x="1472276" y="1586241"/>
            <a:ext cx="392888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solidFill>
                  <a:srgbClr val="252062"/>
                </a:solidFill>
                <a:latin typeface="+mj-lt"/>
              </a:rPr>
              <a:t>Nutzwertanalyse</a:t>
            </a:r>
            <a:endParaRPr lang="de-DE" sz="2400" dirty="0">
              <a:solidFill>
                <a:srgbClr val="252062"/>
              </a:solidFill>
              <a:latin typeface="+mj-lt"/>
            </a:endParaRPr>
          </a:p>
          <a:p>
            <a:endParaRPr lang="de-DE" sz="1600" dirty="0">
              <a:solidFill>
                <a:srgbClr val="252062"/>
              </a:solidFill>
              <a:latin typeface="+mj-lt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de-DE" sz="2400" dirty="0">
              <a:solidFill>
                <a:srgbClr val="252062"/>
              </a:solidFill>
              <a:latin typeface="+mj-lt"/>
            </a:endParaRPr>
          </a:p>
          <a:p>
            <a:endParaRPr lang="de-DE" dirty="0">
              <a:solidFill>
                <a:srgbClr val="252062"/>
              </a:solidFill>
            </a:endParaRPr>
          </a:p>
          <a:p>
            <a:endParaRPr lang="de-DE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3F88E165-DF1D-A347-8A40-E364317C6C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7192" y="2484721"/>
            <a:ext cx="1532532" cy="1248813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FC5AB87D-8E71-044C-9665-C312B5B18100}"/>
              </a:ext>
            </a:extLst>
          </p:cNvPr>
          <p:cNvSpPr txBox="1"/>
          <p:nvPr/>
        </p:nvSpPr>
        <p:spPr>
          <a:xfrm>
            <a:off x="1366487" y="3837144"/>
            <a:ext cx="1725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+mj-lt"/>
              </a:rPr>
              <a:t>Magento 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76A3F511-A4C5-C74D-A978-6F4C0D24B76F}"/>
              </a:ext>
            </a:extLst>
          </p:cNvPr>
          <p:cNvSpPr txBox="1"/>
          <p:nvPr/>
        </p:nvSpPr>
        <p:spPr>
          <a:xfrm>
            <a:off x="4743556" y="3837144"/>
            <a:ext cx="2814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+mj-lt"/>
              </a:rPr>
              <a:t>WordPress WooCommerce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2F580B8C-0E2A-FB46-BC58-DD6FD37D79E6}"/>
              </a:ext>
            </a:extLst>
          </p:cNvPr>
          <p:cNvSpPr txBox="1"/>
          <p:nvPr/>
        </p:nvSpPr>
        <p:spPr>
          <a:xfrm>
            <a:off x="9101951" y="3837144"/>
            <a:ext cx="2728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+mj-lt"/>
              </a:rPr>
              <a:t>Eigenentwicklung Django</a:t>
            </a:r>
          </a:p>
        </p:txBody>
      </p:sp>
      <p:graphicFrame>
        <p:nvGraphicFramePr>
          <p:cNvPr id="14" name="Tabelle 17">
            <a:extLst>
              <a:ext uri="{FF2B5EF4-FFF2-40B4-BE49-F238E27FC236}">
                <a16:creationId xmlns:a16="http://schemas.microsoft.com/office/drawing/2014/main" id="{597B960D-AAA8-0648-BDEF-EC079D59D0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0929878"/>
              </p:ext>
            </p:extLst>
          </p:nvPr>
        </p:nvGraphicFramePr>
        <p:xfrm>
          <a:off x="4176794" y="4459932"/>
          <a:ext cx="4014061" cy="14630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016344">
                  <a:extLst>
                    <a:ext uri="{9D8B030D-6E8A-4147-A177-3AD203B41FA5}">
                      <a16:colId xmlns:a16="http://schemas.microsoft.com/office/drawing/2014/main" val="1103064982"/>
                    </a:ext>
                  </a:extLst>
                </a:gridCol>
                <a:gridCol w="997717">
                  <a:extLst>
                    <a:ext uri="{9D8B030D-6E8A-4147-A177-3AD203B41FA5}">
                      <a16:colId xmlns:a16="http://schemas.microsoft.com/office/drawing/2014/main" val="3735398805"/>
                    </a:ext>
                  </a:extLst>
                </a:gridCol>
              </a:tblGrid>
              <a:tr h="287079">
                <a:tc>
                  <a:txBody>
                    <a:bodyPr/>
                    <a:lstStyle/>
                    <a:p>
                      <a:r>
                        <a:rPr lang="de-DE" dirty="0"/>
                        <a:t>Kriterium</a:t>
                      </a:r>
                    </a:p>
                  </a:txBody>
                  <a:tcPr>
                    <a:solidFill>
                      <a:srgbClr val="71ABC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erfüllt?</a:t>
                      </a:r>
                    </a:p>
                  </a:txBody>
                  <a:tcPr>
                    <a:solidFill>
                      <a:srgbClr val="71ABC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2245916"/>
                  </a:ext>
                </a:extLst>
              </a:tr>
              <a:tr h="287079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262162"/>
                          </a:solidFill>
                          <a:latin typeface="+mj-lt"/>
                        </a:rPr>
                        <a:t>Kosten</a:t>
                      </a:r>
                    </a:p>
                  </a:txBody>
                  <a:tcPr>
                    <a:solidFill>
                      <a:srgbClr val="71ABC6">
                        <a:alpha val="1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latin typeface="+mj-lt"/>
                      </a:endParaRPr>
                    </a:p>
                  </a:txBody>
                  <a:tcPr>
                    <a:solidFill>
                      <a:srgbClr val="71ABC6">
                        <a:alpha val="19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2811388"/>
                  </a:ext>
                </a:extLst>
              </a:tr>
              <a:tr h="287079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262162"/>
                          </a:solidFill>
                          <a:latin typeface="+mj-lt"/>
                        </a:rPr>
                        <a:t>Open Source</a:t>
                      </a:r>
                    </a:p>
                  </a:txBody>
                  <a:tcPr>
                    <a:solidFill>
                      <a:srgbClr val="71ABC6">
                        <a:alpha val="1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latin typeface="+mj-lt"/>
                      </a:endParaRPr>
                    </a:p>
                  </a:txBody>
                  <a:tcPr>
                    <a:solidFill>
                      <a:srgbClr val="71ABC6">
                        <a:alpha val="19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696151"/>
                  </a:ext>
                </a:extLst>
              </a:tr>
              <a:tr h="287079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262162"/>
                          </a:solidFill>
                          <a:latin typeface="+mj-lt"/>
                        </a:rPr>
                        <a:t>Einfach zu warten</a:t>
                      </a:r>
                    </a:p>
                  </a:txBody>
                  <a:tcPr>
                    <a:solidFill>
                      <a:srgbClr val="71ABC6">
                        <a:alpha val="1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latin typeface="+mj-lt"/>
                      </a:endParaRPr>
                    </a:p>
                  </a:txBody>
                  <a:tcPr>
                    <a:solidFill>
                      <a:srgbClr val="71ABC6">
                        <a:alpha val="19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6741706"/>
                  </a:ext>
                </a:extLst>
              </a:tr>
            </a:tbl>
          </a:graphicData>
        </a:graphic>
      </p:graphicFrame>
      <p:pic>
        <p:nvPicPr>
          <p:cNvPr id="19" name="Grafik 18" descr="Häkchen">
            <a:extLst>
              <a:ext uri="{FF2B5EF4-FFF2-40B4-BE49-F238E27FC236}">
                <a16:creationId xmlns:a16="http://schemas.microsoft.com/office/drawing/2014/main" id="{147E23B5-3CD7-794B-9849-5A0C450126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41432" y="4882714"/>
            <a:ext cx="246466" cy="246466"/>
          </a:xfrm>
          <a:prstGeom prst="rect">
            <a:avLst/>
          </a:prstGeom>
        </p:spPr>
      </p:pic>
      <p:pic>
        <p:nvPicPr>
          <p:cNvPr id="21" name="Grafik 20" descr="Häkchen">
            <a:extLst>
              <a:ext uri="{FF2B5EF4-FFF2-40B4-BE49-F238E27FC236}">
                <a16:creationId xmlns:a16="http://schemas.microsoft.com/office/drawing/2014/main" id="{5506926E-D0CC-564E-BAAE-C87D337650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41432" y="5259403"/>
            <a:ext cx="246466" cy="246466"/>
          </a:xfrm>
          <a:prstGeom prst="rect">
            <a:avLst/>
          </a:prstGeom>
        </p:spPr>
      </p:pic>
      <p:pic>
        <p:nvPicPr>
          <p:cNvPr id="22" name="Grafik 21" descr="Häkchen">
            <a:extLst>
              <a:ext uri="{FF2B5EF4-FFF2-40B4-BE49-F238E27FC236}">
                <a16:creationId xmlns:a16="http://schemas.microsoft.com/office/drawing/2014/main" id="{B768027A-9168-3440-955A-64C00324C0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57683" y="5636092"/>
            <a:ext cx="246466" cy="246466"/>
          </a:xfrm>
          <a:prstGeom prst="rect">
            <a:avLst/>
          </a:prstGeom>
        </p:spPr>
      </p:pic>
      <p:pic>
        <p:nvPicPr>
          <p:cNvPr id="25" name="Grafik 24" descr="Kranz">
            <a:extLst>
              <a:ext uri="{FF2B5EF4-FFF2-40B4-BE49-F238E27FC236}">
                <a16:creationId xmlns:a16="http://schemas.microsoft.com/office/drawing/2014/main" id="{4A19EA5B-0CF3-5847-B552-35B51A51BCE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569664" y="1427813"/>
            <a:ext cx="914400" cy="914400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C272B57C-06AD-4568-A3B3-531AC6B4524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446933" y="128486"/>
            <a:ext cx="586798" cy="613470"/>
          </a:xfrm>
          <a:prstGeom prst="rect">
            <a:avLst/>
          </a:prstGeom>
        </p:spPr>
      </p:pic>
      <p:pic>
        <p:nvPicPr>
          <p:cNvPr id="1026" name="Picture 2" descr="WooCommerce-Hosting: Die 4 wichtigsten Faktoren « RAIDBOXES">
            <a:extLst>
              <a:ext uri="{FF2B5EF4-FFF2-40B4-BE49-F238E27FC236}">
                <a16:creationId xmlns:a16="http://schemas.microsoft.com/office/drawing/2014/main" id="{826CEF59-B629-4E97-922E-D39B837C56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3556" y="2359157"/>
            <a:ext cx="2566616" cy="1444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agento – Wikipedia">
            <a:extLst>
              <a:ext uri="{FF2B5EF4-FFF2-40B4-BE49-F238E27FC236}">
                <a16:creationId xmlns:a16="http://schemas.microsoft.com/office/drawing/2014/main" id="{1124D59F-C74A-470C-8E83-2CF838A786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132" y="2681901"/>
            <a:ext cx="3086134" cy="1034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4916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2D351D25-25D1-9941-9140-DBBD38B0A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728" y="263952"/>
            <a:ext cx="5809228" cy="1932494"/>
          </a:xfrm>
        </p:spPr>
        <p:txBody>
          <a:bodyPr>
            <a:normAutofit/>
          </a:bodyPr>
          <a:lstStyle/>
          <a:p>
            <a:r>
              <a:rPr lang="de-DE" sz="4000" b="1" dirty="0">
                <a:solidFill>
                  <a:srgbClr val="262162"/>
                </a:solidFill>
                <a:cs typeface="Arial" panose="020B0604020202020204" pitchFamily="34" charset="0"/>
              </a:rPr>
              <a:t>Funktionsweise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8BA37E5E-21C7-094F-8054-04C7A9DFDE8B}"/>
              </a:ext>
            </a:extLst>
          </p:cNvPr>
          <p:cNvSpPr txBox="1"/>
          <p:nvPr/>
        </p:nvSpPr>
        <p:spPr>
          <a:xfrm>
            <a:off x="1472276" y="1586241"/>
            <a:ext cx="3928884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err="1">
                <a:solidFill>
                  <a:srgbClr val="252062"/>
                </a:solidFill>
                <a:latin typeface="+mj-lt"/>
              </a:rPr>
              <a:t>eliteshop</a:t>
            </a:r>
            <a:r>
              <a:rPr lang="de-DE" sz="2400" b="1" dirty="0">
                <a:solidFill>
                  <a:srgbClr val="252062"/>
                </a:solidFill>
                <a:latin typeface="+mj-lt"/>
              </a:rPr>
              <a:t> </a:t>
            </a:r>
          </a:p>
          <a:p>
            <a:r>
              <a:rPr lang="de-DE" sz="1000" dirty="0">
                <a:solidFill>
                  <a:srgbClr val="252062"/>
                </a:solidFill>
                <a:latin typeface="+mj-lt"/>
              </a:rPr>
              <a:t>haste was biste was</a:t>
            </a:r>
          </a:p>
          <a:p>
            <a:endParaRPr lang="de-DE" sz="2400" dirty="0">
              <a:solidFill>
                <a:srgbClr val="252062"/>
              </a:solidFill>
              <a:latin typeface="+mj-lt"/>
            </a:endParaRPr>
          </a:p>
          <a:p>
            <a:pPr marL="457200" indent="-457200">
              <a:buFont typeface="Courier New" panose="02070309020205020404" pitchFamily="49" charset="0"/>
              <a:buChar char="o"/>
            </a:pPr>
            <a:endParaRPr lang="de-DE" sz="2400" dirty="0">
              <a:solidFill>
                <a:srgbClr val="252062"/>
              </a:solidFill>
              <a:latin typeface="+mj-lt"/>
            </a:endParaRP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de-DE" sz="2400" dirty="0">
                <a:solidFill>
                  <a:srgbClr val="252062"/>
                </a:solidFill>
                <a:latin typeface="+mj-lt"/>
              </a:rPr>
              <a:t>Frontend UX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endParaRPr lang="de-DE" sz="2400" dirty="0">
              <a:solidFill>
                <a:srgbClr val="252062"/>
              </a:solidFill>
              <a:latin typeface="+mj-lt"/>
            </a:endParaRP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de-DE" sz="2400" dirty="0">
                <a:solidFill>
                  <a:srgbClr val="262162"/>
                </a:solidFill>
                <a:latin typeface="+mj-lt"/>
              </a:rPr>
              <a:t>Mögliche Erweiterung um Plattformspezifische </a:t>
            </a:r>
            <a:br>
              <a:rPr lang="de-DE" sz="2400" dirty="0">
                <a:solidFill>
                  <a:srgbClr val="262162"/>
                </a:solidFill>
                <a:latin typeface="+mj-lt"/>
              </a:rPr>
            </a:br>
            <a:r>
              <a:rPr lang="de-DE" sz="2400" dirty="0">
                <a:solidFill>
                  <a:srgbClr val="262162"/>
                </a:solidFill>
                <a:latin typeface="+mj-lt"/>
              </a:rPr>
              <a:t>Apps für Android &amp; IOS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endParaRPr lang="de-DE" sz="2400" dirty="0">
              <a:solidFill>
                <a:srgbClr val="252062"/>
              </a:solidFill>
              <a:latin typeface="+mj-lt"/>
            </a:endParaRPr>
          </a:p>
          <a:p>
            <a:endParaRPr lang="de-DE" dirty="0">
              <a:solidFill>
                <a:srgbClr val="252062"/>
              </a:solidFill>
            </a:endParaRPr>
          </a:p>
          <a:p>
            <a:endParaRPr lang="de-DE" dirty="0"/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F9159A17-20B3-48ED-AB79-B7A66023A2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46933" y="128486"/>
            <a:ext cx="586798" cy="61347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B55CE721-751D-D345-A9E6-B5BB981561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7315" y="1525708"/>
            <a:ext cx="2215742" cy="3895809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DC4D26A0-6068-4ACD-8EC6-5CF665BBDF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8340" y="2137050"/>
            <a:ext cx="1713691" cy="2051325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7829E0F9-E7E1-4F87-A2CC-EEDDA93BEA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24383" y="2137050"/>
            <a:ext cx="877973" cy="504272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C0B6781A-55B4-4726-81BB-E71E22729045}"/>
              </a:ext>
            </a:extLst>
          </p:cNvPr>
          <p:cNvSpPr txBox="1"/>
          <p:nvPr/>
        </p:nvSpPr>
        <p:spPr>
          <a:xfrm>
            <a:off x="7781924" y="1586241"/>
            <a:ext cx="4162425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/>
          </a:p>
          <a:p>
            <a:endParaRPr lang="de-DE" dirty="0">
              <a:latin typeface="+mj-lt"/>
            </a:endParaRPr>
          </a:p>
          <a:p>
            <a:endParaRPr lang="de-DE" dirty="0">
              <a:latin typeface="+mj-lt"/>
            </a:endParaRPr>
          </a:p>
          <a:p>
            <a:endParaRPr lang="de-DE" dirty="0">
              <a:latin typeface="+mj-lt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de-DE" sz="2400" dirty="0">
                <a:solidFill>
                  <a:srgbClr val="262162"/>
                </a:solidFill>
                <a:latin typeface="+mj-lt"/>
              </a:rPr>
              <a:t>Browserbasierte Webanwendung</a:t>
            </a:r>
            <a:endParaRPr lang="de-DE" dirty="0">
              <a:solidFill>
                <a:srgbClr val="262162"/>
              </a:solidFill>
              <a:latin typeface="+mj-lt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de-DE" dirty="0">
              <a:solidFill>
                <a:srgbClr val="262162"/>
              </a:solidFill>
              <a:latin typeface="+mj-lt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de-DE" sz="2400" dirty="0">
                <a:solidFill>
                  <a:srgbClr val="262162"/>
                </a:solidFill>
                <a:latin typeface="+mj-lt"/>
              </a:rPr>
              <a:t>WEB 2.0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de-DE" dirty="0">
              <a:solidFill>
                <a:srgbClr val="262162"/>
              </a:solidFill>
              <a:latin typeface="+mj-lt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de-DE" sz="2400" dirty="0">
                <a:solidFill>
                  <a:srgbClr val="262162"/>
                </a:solidFill>
                <a:latin typeface="+mj-lt"/>
              </a:rPr>
              <a:t>Hmtl5 Fähigkeit</a:t>
            </a:r>
          </a:p>
        </p:txBody>
      </p:sp>
    </p:spTree>
    <p:extLst>
      <p:ext uri="{BB962C8B-B14F-4D97-AF65-F5344CB8AC3E}">
        <p14:creationId xmlns:p14="http://schemas.microsoft.com/office/powerpoint/2010/main" val="1679155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2D351D25-25D1-9941-9140-DBBD38B0A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728" y="263952"/>
            <a:ext cx="5809228" cy="1932494"/>
          </a:xfrm>
        </p:spPr>
        <p:txBody>
          <a:bodyPr>
            <a:normAutofit/>
          </a:bodyPr>
          <a:lstStyle/>
          <a:p>
            <a:r>
              <a:rPr lang="de-DE" sz="4000" b="1" dirty="0">
                <a:solidFill>
                  <a:srgbClr val="262162"/>
                </a:solidFill>
                <a:cs typeface="Arial" panose="020B0604020202020204" pitchFamily="34" charset="0"/>
              </a:rPr>
              <a:t>Funktionalitäten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8BA37E5E-21C7-094F-8054-04C7A9DFDE8B}"/>
              </a:ext>
            </a:extLst>
          </p:cNvPr>
          <p:cNvSpPr txBox="1"/>
          <p:nvPr/>
        </p:nvSpPr>
        <p:spPr>
          <a:xfrm>
            <a:off x="1472276" y="1586241"/>
            <a:ext cx="3928884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err="1">
                <a:solidFill>
                  <a:srgbClr val="252062"/>
                </a:solidFill>
                <a:latin typeface="+mj-lt"/>
              </a:rPr>
              <a:t>eliteshop</a:t>
            </a:r>
            <a:r>
              <a:rPr lang="de-DE" sz="2400" b="1" dirty="0">
                <a:solidFill>
                  <a:srgbClr val="252062"/>
                </a:solidFill>
                <a:latin typeface="+mj-lt"/>
              </a:rPr>
              <a:t> </a:t>
            </a:r>
          </a:p>
          <a:p>
            <a:r>
              <a:rPr lang="de-DE" sz="1000" dirty="0">
                <a:solidFill>
                  <a:srgbClr val="252062"/>
                </a:solidFill>
                <a:latin typeface="+mj-lt"/>
              </a:rPr>
              <a:t>haste was biste was</a:t>
            </a:r>
          </a:p>
          <a:p>
            <a:endParaRPr lang="de-DE" sz="2400" dirty="0">
              <a:solidFill>
                <a:srgbClr val="252062"/>
              </a:solidFill>
              <a:latin typeface="+mj-lt"/>
            </a:endParaRPr>
          </a:p>
          <a:p>
            <a:pPr marL="457200" indent="-457200">
              <a:buFont typeface="Courier New" panose="02070309020205020404" pitchFamily="49" charset="0"/>
              <a:buChar char="o"/>
            </a:pPr>
            <a:endParaRPr lang="de-DE" sz="2400" dirty="0">
              <a:solidFill>
                <a:srgbClr val="252062"/>
              </a:solidFill>
              <a:latin typeface="+mj-lt"/>
            </a:endParaRP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de-DE" sz="2400" dirty="0">
                <a:solidFill>
                  <a:srgbClr val="252062"/>
                </a:solidFill>
                <a:latin typeface="+mj-lt"/>
              </a:rPr>
              <a:t>Benutzerverwaltung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endParaRPr lang="de-DE" sz="1600" dirty="0">
              <a:solidFill>
                <a:srgbClr val="252062"/>
              </a:solidFill>
              <a:latin typeface="+mj-lt"/>
            </a:endParaRP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de-DE" sz="2400" dirty="0">
                <a:solidFill>
                  <a:srgbClr val="252062"/>
                </a:solidFill>
                <a:latin typeface="+mj-lt"/>
              </a:rPr>
              <a:t>Login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endParaRPr lang="de-DE" sz="1600" dirty="0">
              <a:solidFill>
                <a:srgbClr val="252062"/>
              </a:solidFill>
              <a:latin typeface="+mj-lt"/>
            </a:endParaRP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de-DE" sz="2400" dirty="0">
                <a:solidFill>
                  <a:srgbClr val="252062"/>
                </a:solidFill>
                <a:latin typeface="+mj-lt"/>
              </a:rPr>
              <a:t>Wawi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endParaRPr lang="de-DE" sz="1600" dirty="0">
              <a:solidFill>
                <a:srgbClr val="252062"/>
              </a:solidFill>
              <a:latin typeface="+mj-lt"/>
            </a:endParaRP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de-DE" sz="2400" dirty="0">
                <a:solidFill>
                  <a:srgbClr val="252062"/>
                </a:solidFill>
                <a:latin typeface="+mj-lt"/>
              </a:rPr>
              <a:t>Payment Provider incl.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endParaRPr lang="de-DE" sz="1600" dirty="0">
              <a:solidFill>
                <a:srgbClr val="252062"/>
              </a:solidFill>
              <a:latin typeface="+mj-lt"/>
            </a:endParaRP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de-DE" sz="2400" dirty="0">
                <a:solidFill>
                  <a:srgbClr val="252062"/>
                </a:solidFill>
                <a:latin typeface="+mj-lt"/>
              </a:rPr>
              <a:t>Funktioniert für CC, </a:t>
            </a:r>
            <a:br>
              <a:rPr lang="de-DE" sz="2400" dirty="0">
                <a:solidFill>
                  <a:srgbClr val="252062"/>
                </a:solidFill>
                <a:latin typeface="+mj-lt"/>
              </a:rPr>
            </a:br>
            <a:r>
              <a:rPr lang="de-DE" sz="2400" dirty="0">
                <a:solidFill>
                  <a:srgbClr val="252062"/>
                </a:solidFill>
                <a:latin typeface="+mj-lt"/>
              </a:rPr>
              <a:t>PayPal und Klarna</a:t>
            </a:r>
          </a:p>
          <a:p>
            <a:endParaRPr lang="de-DE" dirty="0">
              <a:solidFill>
                <a:srgbClr val="252062"/>
              </a:solidFill>
            </a:endParaRPr>
          </a:p>
          <a:p>
            <a:endParaRPr lang="de-DE" dirty="0"/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F9159A17-20B3-48ED-AB79-B7A66023A2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46933" y="128486"/>
            <a:ext cx="586798" cy="61347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B55CE721-751D-D345-A9E6-B5BB981561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7315" y="1525708"/>
            <a:ext cx="2215742" cy="3895809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DC4D26A0-6068-4ACD-8EC6-5CF665BBDF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8340" y="2137050"/>
            <a:ext cx="1713691" cy="2051325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7829E0F9-E7E1-4F87-A2CC-EEDDA93BEA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24383" y="2137050"/>
            <a:ext cx="877973" cy="504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641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2D351D25-25D1-9941-9140-DBBD38B0A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728" y="263952"/>
            <a:ext cx="5809228" cy="1932494"/>
          </a:xfrm>
        </p:spPr>
        <p:txBody>
          <a:bodyPr>
            <a:normAutofit/>
          </a:bodyPr>
          <a:lstStyle/>
          <a:p>
            <a:r>
              <a:rPr lang="de-DE" sz="4000" b="1" dirty="0">
                <a:solidFill>
                  <a:srgbClr val="262162"/>
                </a:solidFill>
                <a:cs typeface="Arial" panose="020B0604020202020204" pitchFamily="34" charset="0"/>
              </a:rPr>
              <a:t>Funktionalitäten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8BA37E5E-21C7-094F-8054-04C7A9DFDE8B}"/>
              </a:ext>
            </a:extLst>
          </p:cNvPr>
          <p:cNvSpPr txBox="1"/>
          <p:nvPr/>
        </p:nvSpPr>
        <p:spPr>
          <a:xfrm>
            <a:off x="1472276" y="1586241"/>
            <a:ext cx="3928884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err="1">
                <a:solidFill>
                  <a:srgbClr val="252062"/>
                </a:solidFill>
                <a:latin typeface="+mj-lt"/>
              </a:rPr>
              <a:t>eliteshop</a:t>
            </a:r>
            <a:r>
              <a:rPr lang="de-DE" sz="2400" b="1" dirty="0">
                <a:solidFill>
                  <a:srgbClr val="252062"/>
                </a:solidFill>
                <a:latin typeface="+mj-lt"/>
              </a:rPr>
              <a:t> </a:t>
            </a:r>
          </a:p>
          <a:p>
            <a:r>
              <a:rPr lang="de-DE" sz="1000" dirty="0">
                <a:solidFill>
                  <a:srgbClr val="252062"/>
                </a:solidFill>
                <a:latin typeface="+mj-lt"/>
              </a:rPr>
              <a:t>haste was biste was</a:t>
            </a:r>
          </a:p>
          <a:p>
            <a:endParaRPr lang="de-DE" sz="2400" dirty="0">
              <a:solidFill>
                <a:srgbClr val="252062"/>
              </a:solidFill>
              <a:latin typeface="+mj-lt"/>
            </a:endParaRPr>
          </a:p>
          <a:p>
            <a:pPr marL="457200" indent="-457200">
              <a:buFont typeface="Courier New" panose="02070309020205020404" pitchFamily="49" charset="0"/>
              <a:buChar char="o"/>
            </a:pPr>
            <a:endParaRPr lang="de-DE" sz="2400" dirty="0">
              <a:solidFill>
                <a:srgbClr val="252062"/>
              </a:solidFill>
              <a:latin typeface="+mj-lt"/>
            </a:endParaRP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de-DE" sz="2800" b="1" dirty="0">
                <a:solidFill>
                  <a:srgbClr val="252062"/>
                </a:solidFill>
                <a:latin typeface="+mj-lt"/>
              </a:rPr>
              <a:t>Benutzerverwaltung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endParaRPr lang="de-DE" sz="1600" dirty="0">
              <a:solidFill>
                <a:srgbClr val="252062"/>
              </a:solidFill>
              <a:latin typeface="+mj-lt"/>
            </a:endParaRP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de-DE" sz="2400" dirty="0">
                <a:solidFill>
                  <a:srgbClr val="252062"/>
                </a:solidFill>
                <a:latin typeface="+mj-lt"/>
              </a:rPr>
              <a:t>Login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endParaRPr lang="de-DE" sz="1600" dirty="0">
              <a:solidFill>
                <a:srgbClr val="252062"/>
              </a:solidFill>
              <a:latin typeface="+mj-lt"/>
            </a:endParaRP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de-DE" sz="2400" dirty="0">
                <a:solidFill>
                  <a:srgbClr val="252062"/>
                </a:solidFill>
                <a:latin typeface="+mj-lt"/>
              </a:rPr>
              <a:t>Wawi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endParaRPr lang="de-DE" sz="1600" dirty="0">
              <a:solidFill>
                <a:srgbClr val="252062"/>
              </a:solidFill>
              <a:latin typeface="+mj-lt"/>
            </a:endParaRP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de-DE" sz="2400" dirty="0">
                <a:solidFill>
                  <a:srgbClr val="252062"/>
                </a:solidFill>
                <a:latin typeface="+mj-lt"/>
              </a:rPr>
              <a:t>Payment Provider incl.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endParaRPr lang="de-DE" sz="1600" dirty="0">
              <a:solidFill>
                <a:srgbClr val="252062"/>
              </a:solidFill>
              <a:latin typeface="+mj-lt"/>
            </a:endParaRP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de-DE" sz="2400" dirty="0">
                <a:solidFill>
                  <a:srgbClr val="252062"/>
                </a:solidFill>
                <a:latin typeface="+mj-lt"/>
              </a:rPr>
              <a:t>Funktioniert für CC, </a:t>
            </a:r>
            <a:br>
              <a:rPr lang="de-DE" sz="2400" dirty="0">
                <a:solidFill>
                  <a:srgbClr val="252062"/>
                </a:solidFill>
                <a:latin typeface="+mj-lt"/>
              </a:rPr>
            </a:br>
            <a:r>
              <a:rPr lang="de-DE" sz="2400" dirty="0">
                <a:solidFill>
                  <a:srgbClr val="252062"/>
                </a:solidFill>
                <a:latin typeface="+mj-lt"/>
              </a:rPr>
              <a:t>PayPal und Klarna</a:t>
            </a:r>
          </a:p>
          <a:p>
            <a:endParaRPr lang="de-DE" dirty="0">
              <a:solidFill>
                <a:srgbClr val="252062"/>
              </a:solidFill>
            </a:endParaRPr>
          </a:p>
          <a:p>
            <a:endParaRPr lang="de-DE" dirty="0"/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F9159A17-20B3-48ED-AB79-B7A66023A2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46933" y="128486"/>
            <a:ext cx="586798" cy="61347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B55CE721-751D-D345-A9E6-B5BB981561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3313" y="344359"/>
            <a:ext cx="3554512" cy="6249690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C0B6781A-55B4-4726-81BB-E71E22729045}"/>
              </a:ext>
            </a:extLst>
          </p:cNvPr>
          <p:cNvSpPr txBox="1"/>
          <p:nvPr/>
        </p:nvSpPr>
        <p:spPr>
          <a:xfrm>
            <a:off x="6206514" y="1504211"/>
            <a:ext cx="278508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de-DE" sz="2400" dirty="0" err="1">
                <a:solidFill>
                  <a:srgbClr val="262162"/>
                </a:solidFill>
                <a:latin typeface="+mj-lt"/>
              </a:rPr>
              <a:t>Erre</a:t>
            </a:r>
            <a:endParaRPr lang="de-DE" sz="2400" dirty="0">
              <a:solidFill>
                <a:srgbClr val="262162"/>
              </a:solidFill>
              <a:latin typeface="+mj-lt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de-DE" sz="2400" dirty="0" err="1">
                <a:solidFill>
                  <a:srgbClr val="262162"/>
                </a:solidFill>
                <a:latin typeface="+mj-lt"/>
              </a:rPr>
              <a:t>Rewr</a:t>
            </a:r>
            <a:endParaRPr lang="de-DE" sz="2400" dirty="0">
              <a:solidFill>
                <a:srgbClr val="262162"/>
              </a:solidFill>
              <a:latin typeface="+mj-lt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de-DE" sz="2400" dirty="0">
              <a:solidFill>
                <a:srgbClr val="262162"/>
              </a:solidFill>
              <a:latin typeface="+mj-lt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de-DE" sz="2400" dirty="0">
              <a:solidFill>
                <a:srgbClr val="262162"/>
              </a:solidFill>
              <a:latin typeface="+mj-lt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de-DE" sz="2400" dirty="0">
              <a:solidFill>
                <a:srgbClr val="262162"/>
              </a:solidFill>
              <a:latin typeface="+mj-lt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de-DE" sz="2400" dirty="0">
              <a:solidFill>
                <a:srgbClr val="262162"/>
              </a:solidFill>
              <a:latin typeface="+mj-lt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de-DE" sz="2400" dirty="0" err="1">
                <a:solidFill>
                  <a:srgbClr val="262162"/>
                </a:solidFill>
                <a:latin typeface="+mj-lt"/>
              </a:rPr>
              <a:t>Ewr</a:t>
            </a:r>
            <a:endParaRPr lang="de-DE" sz="2400" dirty="0">
              <a:solidFill>
                <a:srgbClr val="262162"/>
              </a:solidFill>
              <a:latin typeface="+mj-lt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de-DE" sz="2400" dirty="0">
              <a:solidFill>
                <a:srgbClr val="262162"/>
              </a:solidFill>
              <a:latin typeface="+mj-lt"/>
            </a:endParaRPr>
          </a:p>
          <a:p>
            <a:endParaRPr lang="de-DE" sz="2400" dirty="0">
              <a:solidFill>
                <a:srgbClr val="262162"/>
              </a:solidFill>
              <a:latin typeface="+mj-lt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de-DE" sz="2400" dirty="0">
              <a:solidFill>
                <a:srgbClr val="262162"/>
              </a:solidFill>
              <a:latin typeface="+mj-lt"/>
            </a:endParaRP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1C770C21-E987-4BC4-9312-AF2202BA9F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8406" y="1377675"/>
            <a:ext cx="2628775" cy="314670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86F72DEA-FF05-44C2-A653-9C879E356A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4449" y="1377674"/>
            <a:ext cx="1346796" cy="77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9375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2D351D25-25D1-9941-9140-DBBD38B0A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728" y="263952"/>
            <a:ext cx="5809228" cy="1932494"/>
          </a:xfrm>
        </p:spPr>
        <p:txBody>
          <a:bodyPr>
            <a:normAutofit/>
          </a:bodyPr>
          <a:lstStyle/>
          <a:p>
            <a:r>
              <a:rPr lang="de-DE" sz="4000" b="1" dirty="0">
                <a:solidFill>
                  <a:srgbClr val="262162"/>
                </a:solidFill>
                <a:cs typeface="Arial" panose="020B0604020202020204" pitchFamily="34" charset="0"/>
              </a:rPr>
              <a:t>Funktionalitäten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8BA37E5E-21C7-094F-8054-04C7A9DFDE8B}"/>
              </a:ext>
            </a:extLst>
          </p:cNvPr>
          <p:cNvSpPr txBox="1"/>
          <p:nvPr/>
        </p:nvSpPr>
        <p:spPr>
          <a:xfrm>
            <a:off x="1472276" y="1586241"/>
            <a:ext cx="3928884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err="1">
                <a:solidFill>
                  <a:srgbClr val="252062"/>
                </a:solidFill>
                <a:latin typeface="+mj-lt"/>
              </a:rPr>
              <a:t>eliteshop</a:t>
            </a:r>
            <a:r>
              <a:rPr lang="de-DE" sz="2400" b="1" dirty="0">
                <a:solidFill>
                  <a:srgbClr val="252062"/>
                </a:solidFill>
                <a:latin typeface="+mj-lt"/>
              </a:rPr>
              <a:t> </a:t>
            </a:r>
          </a:p>
          <a:p>
            <a:r>
              <a:rPr lang="de-DE" sz="1000" dirty="0">
                <a:solidFill>
                  <a:srgbClr val="252062"/>
                </a:solidFill>
                <a:latin typeface="+mj-lt"/>
              </a:rPr>
              <a:t>haste was biste was</a:t>
            </a:r>
          </a:p>
          <a:p>
            <a:endParaRPr lang="de-DE" sz="2400" dirty="0">
              <a:solidFill>
                <a:srgbClr val="252062"/>
              </a:solidFill>
              <a:latin typeface="+mj-lt"/>
            </a:endParaRPr>
          </a:p>
          <a:p>
            <a:pPr marL="457200" indent="-457200">
              <a:buFont typeface="Courier New" panose="02070309020205020404" pitchFamily="49" charset="0"/>
              <a:buChar char="o"/>
            </a:pPr>
            <a:endParaRPr lang="de-DE" sz="2400" dirty="0">
              <a:solidFill>
                <a:srgbClr val="252062"/>
              </a:solidFill>
              <a:latin typeface="+mj-lt"/>
            </a:endParaRP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de-DE" sz="3200" b="1" dirty="0">
                <a:solidFill>
                  <a:srgbClr val="252062"/>
                </a:solidFill>
                <a:latin typeface="+mj-lt"/>
              </a:rPr>
              <a:t>Benutzerverwaltung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endParaRPr lang="de-DE" sz="1600" dirty="0">
              <a:solidFill>
                <a:srgbClr val="252062"/>
              </a:solidFill>
              <a:latin typeface="+mj-lt"/>
            </a:endParaRP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de-DE" sz="2400" dirty="0">
                <a:solidFill>
                  <a:srgbClr val="252062"/>
                </a:solidFill>
                <a:latin typeface="+mj-lt"/>
              </a:rPr>
              <a:t>Login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endParaRPr lang="de-DE" sz="1600" dirty="0">
              <a:solidFill>
                <a:srgbClr val="252062"/>
              </a:solidFill>
              <a:latin typeface="+mj-lt"/>
            </a:endParaRP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de-DE" sz="2400" dirty="0">
                <a:solidFill>
                  <a:srgbClr val="252062"/>
                </a:solidFill>
                <a:latin typeface="+mj-lt"/>
              </a:rPr>
              <a:t>Wawi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endParaRPr lang="de-DE" sz="1600" dirty="0">
              <a:solidFill>
                <a:srgbClr val="252062"/>
              </a:solidFill>
              <a:latin typeface="+mj-lt"/>
            </a:endParaRP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de-DE" sz="2400" dirty="0">
                <a:solidFill>
                  <a:srgbClr val="252062"/>
                </a:solidFill>
                <a:latin typeface="+mj-lt"/>
              </a:rPr>
              <a:t>Payment Provider incl.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endParaRPr lang="de-DE" sz="1600" dirty="0">
              <a:solidFill>
                <a:srgbClr val="252062"/>
              </a:solidFill>
              <a:latin typeface="+mj-lt"/>
            </a:endParaRP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de-DE" sz="2400" dirty="0">
                <a:solidFill>
                  <a:srgbClr val="252062"/>
                </a:solidFill>
                <a:latin typeface="+mj-lt"/>
              </a:rPr>
              <a:t>Funktioniert für CC, </a:t>
            </a:r>
            <a:br>
              <a:rPr lang="de-DE" sz="2400" dirty="0">
                <a:solidFill>
                  <a:srgbClr val="252062"/>
                </a:solidFill>
                <a:latin typeface="+mj-lt"/>
              </a:rPr>
            </a:br>
            <a:r>
              <a:rPr lang="de-DE" sz="2400" dirty="0">
                <a:solidFill>
                  <a:srgbClr val="252062"/>
                </a:solidFill>
                <a:latin typeface="+mj-lt"/>
              </a:rPr>
              <a:t>PayPal und Klarna</a:t>
            </a:r>
          </a:p>
          <a:p>
            <a:endParaRPr lang="de-DE" dirty="0">
              <a:solidFill>
                <a:srgbClr val="252062"/>
              </a:solidFill>
            </a:endParaRPr>
          </a:p>
          <a:p>
            <a:endParaRPr lang="de-DE" dirty="0"/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F9159A17-20B3-48ED-AB79-B7A66023A2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46933" y="128486"/>
            <a:ext cx="586798" cy="61347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B55CE721-751D-D345-A9E6-B5BB981561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3313" y="344359"/>
            <a:ext cx="3554512" cy="6249690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C0B6781A-55B4-4726-81BB-E71E22729045}"/>
              </a:ext>
            </a:extLst>
          </p:cNvPr>
          <p:cNvSpPr txBox="1"/>
          <p:nvPr/>
        </p:nvSpPr>
        <p:spPr>
          <a:xfrm>
            <a:off x="6098026" y="1504211"/>
            <a:ext cx="2785086" cy="606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rgbClr val="262162"/>
                </a:solidFill>
                <a:latin typeface="+mj-lt"/>
              </a:rPr>
              <a:t>Account erstellen:</a:t>
            </a:r>
          </a:p>
          <a:p>
            <a:endParaRPr lang="de-DE" sz="2000" dirty="0">
              <a:solidFill>
                <a:srgbClr val="262162"/>
              </a:solidFill>
              <a:latin typeface="+mj-lt"/>
            </a:endParaRPr>
          </a:p>
          <a:p>
            <a:r>
              <a:rPr lang="de-DE" sz="2000" dirty="0">
                <a:solidFill>
                  <a:srgbClr val="262162"/>
                </a:solidFill>
                <a:latin typeface="+mj-lt"/>
              </a:rPr>
              <a:t>User Accounts: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de-DE" sz="2000" dirty="0">
                <a:solidFill>
                  <a:srgbClr val="262162"/>
                </a:solidFill>
                <a:latin typeface="+mj-lt"/>
              </a:rPr>
              <a:t>Rechnungsadresse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de-DE" sz="2000" dirty="0">
                <a:solidFill>
                  <a:srgbClr val="262162"/>
                </a:solidFill>
                <a:latin typeface="+mj-lt"/>
              </a:rPr>
              <a:t>Lieferadresse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de-DE" sz="2000" dirty="0">
                <a:solidFill>
                  <a:srgbClr val="262162"/>
                </a:solidFill>
                <a:latin typeface="+mj-lt"/>
              </a:rPr>
              <a:t>Kontaktdaten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de-DE" sz="2000" dirty="0">
                <a:solidFill>
                  <a:srgbClr val="262162"/>
                </a:solidFill>
                <a:latin typeface="+mj-lt"/>
              </a:rPr>
              <a:t>-&gt; SQL-Datenbank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de-DE" sz="2000" dirty="0">
                <a:solidFill>
                  <a:srgbClr val="262162"/>
                </a:solidFill>
                <a:latin typeface="+mj-lt"/>
              </a:rPr>
              <a:t>DSGVO …</a:t>
            </a:r>
          </a:p>
          <a:p>
            <a:endParaRPr lang="de-DE" sz="2000" dirty="0">
              <a:solidFill>
                <a:srgbClr val="262162"/>
              </a:solidFill>
              <a:latin typeface="+mj-lt"/>
            </a:endParaRPr>
          </a:p>
          <a:p>
            <a:r>
              <a:rPr lang="de-DE" sz="2000" dirty="0">
                <a:solidFill>
                  <a:srgbClr val="262162"/>
                </a:solidFill>
                <a:latin typeface="+mj-lt"/>
              </a:rPr>
              <a:t>Es gibt auch Administrative Accounts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de-DE" sz="2400" dirty="0">
              <a:solidFill>
                <a:srgbClr val="262162"/>
              </a:solidFill>
              <a:latin typeface="+mj-lt"/>
            </a:endParaRPr>
          </a:p>
          <a:p>
            <a:endParaRPr lang="de-DE" sz="2400" dirty="0">
              <a:solidFill>
                <a:srgbClr val="262162"/>
              </a:solidFill>
              <a:latin typeface="+mj-lt"/>
            </a:endParaRPr>
          </a:p>
          <a:p>
            <a:endParaRPr lang="de-DE" sz="2400" dirty="0">
              <a:solidFill>
                <a:srgbClr val="262162"/>
              </a:solidFill>
              <a:latin typeface="+mj-lt"/>
            </a:endParaRPr>
          </a:p>
          <a:p>
            <a:endParaRPr lang="de-DE" sz="2400" dirty="0">
              <a:solidFill>
                <a:srgbClr val="262162"/>
              </a:solidFill>
              <a:latin typeface="+mj-lt"/>
            </a:endParaRPr>
          </a:p>
          <a:p>
            <a:endParaRPr lang="de-DE" sz="2400" dirty="0">
              <a:solidFill>
                <a:srgbClr val="262162"/>
              </a:solidFill>
              <a:latin typeface="+mj-lt"/>
            </a:endParaRPr>
          </a:p>
          <a:p>
            <a:endParaRPr lang="de-DE" sz="2400" dirty="0">
              <a:solidFill>
                <a:srgbClr val="262162"/>
              </a:solidFill>
              <a:latin typeface="+mj-lt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de-DE" sz="2400" dirty="0">
              <a:solidFill>
                <a:srgbClr val="26216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624809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2D351D25-25D1-9941-9140-DBBD38B0A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728" y="263952"/>
            <a:ext cx="5809228" cy="1932494"/>
          </a:xfrm>
        </p:spPr>
        <p:txBody>
          <a:bodyPr>
            <a:normAutofit/>
          </a:bodyPr>
          <a:lstStyle/>
          <a:p>
            <a:r>
              <a:rPr lang="de-DE" sz="4000" b="1" dirty="0">
                <a:solidFill>
                  <a:srgbClr val="262162"/>
                </a:solidFill>
                <a:cs typeface="Arial" panose="020B0604020202020204" pitchFamily="34" charset="0"/>
              </a:rPr>
              <a:t>Funktionalitäten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8BA37E5E-21C7-094F-8054-04C7A9DFDE8B}"/>
              </a:ext>
            </a:extLst>
          </p:cNvPr>
          <p:cNvSpPr txBox="1"/>
          <p:nvPr/>
        </p:nvSpPr>
        <p:spPr>
          <a:xfrm>
            <a:off x="1472276" y="1586241"/>
            <a:ext cx="3928884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err="1">
                <a:solidFill>
                  <a:srgbClr val="252062"/>
                </a:solidFill>
                <a:latin typeface="+mj-lt"/>
              </a:rPr>
              <a:t>eliteshop</a:t>
            </a:r>
            <a:r>
              <a:rPr lang="de-DE" sz="2400" b="1" dirty="0">
                <a:solidFill>
                  <a:srgbClr val="252062"/>
                </a:solidFill>
                <a:latin typeface="+mj-lt"/>
              </a:rPr>
              <a:t> </a:t>
            </a:r>
          </a:p>
          <a:p>
            <a:r>
              <a:rPr lang="de-DE" sz="1000" dirty="0">
                <a:solidFill>
                  <a:srgbClr val="252062"/>
                </a:solidFill>
                <a:latin typeface="+mj-lt"/>
              </a:rPr>
              <a:t>haste was biste was</a:t>
            </a:r>
          </a:p>
          <a:p>
            <a:endParaRPr lang="de-DE" sz="2400" dirty="0">
              <a:solidFill>
                <a:srgbClr val="252062"/>
              </a:solidFill>
              <a:latin typeface="+mj-lt"/>
            </a:endParaRPr>
          </a:p>
          <a:p>
            <a:pPr marL="457200" indent="-457200">
              <a:buFont typeface="Courier New" panose="02070309020205020404" pitchFamily="49" charset="0"/>
              <a:buChar char="o"/>
            </a:pPr>
            <a:endParaRPr lang="de-DE" sz="2400" dirty="0">
              <a:solidFill>
                <a:srgbClr val="252062"/>
              </a:solidFill>
              <a:latin typeface="+mj-lt"/>
            </a:endParaRP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de-DE" sz="2400" dirty="0">
                <a:solidFill>
                  <a:srgbClr val="252062"/>
                </a:solidFill>
                <a:latin typeface="+mj-lt"/>
              </a:rPr>
              <a:t>Benutzerverwaltung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endParaRPr lang="de-DE" sz="1600" dirty="0">
              <a:solidFill>
                <a:srgbClr val="252062"/>
              </a:solidFill>
              <a:latin typeface="+mj-lt"/>
            </a:endParaRP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de-DE" sz="3200" b="1" dirty="0">
                <a:solidFill>
                  <a:srgbClr val="252062"/>
                </a:solidFill>
                <a:latin typeface="+mj-lt"/>
              </a:rPr>
              <a:t>Login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endParaRPr lang="de-DE" sz="1600" dirty="0">
              <a:solidFill>
                <a:srgbClr val="252062"/>
              </a:solidFill>
              <a:latin typeface="+mj-lt"/>
            </a:endParaRP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de-DE" sz="2400" dirty="0">
                <a:solidFill>
                  <a:srgbClr val="252062"/>
                </a:solidFill>
                <a:latin typeface="+mj-lt"/>
              </a:rPr>
              <a:t>Wawi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endParaRPr lang="de-DE" sz="1600" dirty="0">
              <a:solidFill>
                <a:srgbClr val="252062"/>
              </a:solidFill>
              <a:latin typeface="+mj-lt"/>
            </a:endParaRP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de-DE" sz="2400" dirty="0">
                <a:solidFill>
                  <a:srgbClr val="252062"/>
                </a:solidFill>
                <a:latin typeface="+mj-lt"/>
              </a:rPr>
              <a:t>Payment Provider incl.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endParaRPr lang="de-DE" sz="1600" dirty="0">
              <a:solidFill>
                <a:srgbClr val="252062"/>
              </a:solidFill>
              <a:latin typeface="+mj-lt"/>
            </a:endParaRP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de-DE" sz="2400" dirty="0">
                <a:solidFill>
                  <a:srgbClr val="252062"/>
                </a:solidFill>
                <a:latin typeface="+mj-lt"/>
              </a:rPr>
              <a:t>Funktioniert für CC, </a:t>
            </a:r>
            <a:br>
              <a:rPr lang="de-DE" sz="2400" dirty="0">
                <a:solidFill>
                  <a:srgbClr val="252062"/>
                </a:solidFill>
                <a:latin typeface="+mj-lt"/>
              </a:rPr>
            </a:br>
            <a:r>
              <a:rPr lang="de-DE" sz="2400" dirty="0">
                <a:solidFill>
                  <a:srgbClr val="252062"/>
                </a:solidFill>
                <a:latin typeface="+mj-lt"/>
              </a:rPr>
              <a:t>PayPal und Klarna</a:t>
            </a:r>
          </a:p>
          <a:p>
            <a:endParaRPr lang="de-DE" dirty="0">
              <a:solidFill>
                <a:srgbClr val="252062"/>
              </a:solidFill>
            </a:endParaRPr>
          </a:p>
          <a:p>
            <a:endParaRPr lang="de-DE" dirty="0"/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F9159A17-20B3-48ED-AB79-B7A66023A2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46933" y="128486"/>
            <a:ext cx="586798" cy="61347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B55CE721-751D-D345-A9E6-B5BB981561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3313" y="344359"/>
            <a:ext cx="3554512" cy="6249690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C0B6781A-55B4-4726-81BB-E71E22729045}"/>
              </a:ext>
            </a:extLst>
          </p:cNvPr>
          <p:cNvSpPr txBox="1"/>
          <p:nvPr/>
        </p:nvSpPr>
        <p:spPr>
          <a:xfrm>
            <a:off x="6098026" y="1504211"/>
            <a:ext cx="285547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solidFill>
                  <a:srgbClr val="262162"/>
                </a:solidFill>
                <a:latin typeface="+mj-lt"/>
              </a:rPr>
              <a:t>Anmeldung:</a:t>
            </a:r>
          </a:p>
          <a:p>
            <a:endParaRPr lang="de-DE" sz="2400" dirty="0">
              <a:solidFill>
                <a:srgbClr val="262162"/>
              </a:solidFill>
              <a:latin typeface="+mj-lt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de-DE" sz="2400" dirty="0">
                <a:solidFill>
                  <a:srgbClr val="262162"/>
                </a:solidFill>
                <a:latin typeface="+mj-lt"/>
              </a:rPr>
              <a:t>Session Handling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de-DE" sz="2400" dirty="0">
                <a:solidFill>
                  <a:srgbClr val="262162"/>
                </a:solidFill>
                <a:latin typeface="+mj-lt"/>
              </a:rPr>
              <a:t>SSL Verschlüsselt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de-DE" sz="2400" dirty="0">
                <a:solidFill>
                  <a:srgbClr val="262162"/>
                </a:solidFill>
                <a:latin typeface="+mj-lt"/>
              </a:rPr>
              <a:t>User </a:t>
            </a:r>
            <a:r>
              <a:rPr lang="de-DE" sz="2400" dirty="0" err="1">
                <a:solidFill>
                  <a:srgbClr val="262162"/>
                </a:solidFill>
                <a:latin typeface="+mj-lt"/>
              </a:rPr>
              <a:t>Verification</a:t>
            </a:r>
            <a:endParaRPr lang="de-DE" sz="2400" dirty="0">
              <a:solidFill>
                <a:srgbClr val="262162"/>
              </a:solidFill>
              <a:latin typeface="+mj-lt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de-DE" sz="2400" dirty="0">
                <a:solidFill>
                  <a:srgbClr val="262162"/>
                </a:solidFill>
                <a:latin typeface="+mj-lt"/>
              </a:rPr>
              <a:t>Datenschutz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de-DE" sz="2400" dirty="0">
                <a:solidFill>
                  <a:srgbClr val="262162"/>
                </a:solidFill>
                <a:latin typeface="+mj-lt"/>
              </a:rPr>
              <a:t>Zahlungsdaten incl.</a:t>
            </a:r>
          </a:p>
          <a:p>
            <a:r>
              <a:rPr lang="de-DE" sz="2400" dirty="0">
                <a:solidFill>
                  <a:srgbClr val="262162"/>
                </a:solidFill>
                <a:latin typeface="+mj-lt"/>
              </a:rPr>
              <a:t> </a:t>
            </a:r>
          </a:p>
          <a:p>
            <a:endParaRPr lang="de-DE" sz="2400" dirty="0">
              <a:solidFill>
                <a:srgbClr val="262162"/>
              </a:solidFill>
              <a:latin typeface="+mj-lt"/>
            </a:endParaRPr>
          </a:p>
          <a:p>
            <a:endParaRPr lang="de-DE" sz="2400" dirty="0">
              <a:solidFill>
                <a:srgbClr val="262162"/>
              </a:solidFill>
              <a:latin typeface="+mj-lt"/>
            </a:endParaRPr>
          </a:p>
          <a:p>
            <a:endParaRPr lang="de-DE" sz="2400" dirty="0">
              <a:solidFill>
                <a:srgbClr val="262162"/>
              </a:solidFill>
              <a:latin typeface="+mj-lt"/>
            </a:endParaRPr>
          </a:p>
          <a:p>
            <a:endParaRPr lang="de-DE" sz="2400" dirty="0">
              <a:solidFill>
                <a:srgbClr val="262162"/>
              </a:solidFill>
              <a:latin typeface="+mj-lt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de-DE" sz="2400" dirty="0">
              <a:solidFill>
                <a:srgbClr val="26216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347501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2D351D25-25D1-9941-9140-DBBD38B0A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728" y="263952"/>
            <a:ext cx="5809228" cy="1932494"/>
          </a:xfrm>
        </p:spPr>
        <p:txBody>
          <a:bodyPr>
            <a:normAutofit/>
          </a:bodyPr>
          <a:lstStyle/>
          <a:p>
            <a:r>
              <a:rPr lang="de-DE" sz="4000" b="1" dirty="0">
                <a:solidFill>
                  <a:srgbClr val="262162"/>
                </a:solidFill>
                <a:cs typeface="Arial" panose="020B0604020202020204" pitchFamily="34" charset="0"/>
              </a:rPr>
              <a:t>Funktionalitäten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8BA37E5E-21C7-094F-8054-04C7A9DFDE8B}"/>
              </a:ext>
            </a:extLst>
          </p:cNvPr>
          <p:cNvSpPr txBox="1"/>
          <p:nvPr/>
        </p:nvSpPr>
        <p:spPr>
          <a:xfrm>
            <a:off x="1472276" y="1586241"/>
            <a:ext cx="4625750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err="1">
                <a:solidFill>
                  <a:srgbClr val="252062"/>
                </a:solidFill>
                <a:latin typeface="+mj-lt"/>
              </a:rPr>
              <a:t>eliteshop</a:t>
            </a:r>
            <a:r>
              <a:rPr lang="de-DE" sz="2400" b="1" dirty="0">
                <a:solidFill>
                  <a:srgbClr val="252062"/>
                </a:solidFill>
                <a:latin typeface="+mj-lt"/>
              </a:rPr>
              <a:t> </a:t>
            </a:r>
          </a:p>
          <a:p>
            <a:r>
              <a:rPr lang="de-DE" sz="1000" dirty="0">
                <a:solidFill>
                  <a:srgbClr val="252062"/>
                </a:solidFill>
                <a:latin typeface="+mj-lt"/>
              </a:rPr>
              <a:t>haste was biste was</a:t>
            </a:r>
          </a:p>
          <a:p>
            <a:endParaRPr lang="de-DE" sz="2400" dirty="0">
              <a:solidFill>
                <a:srgbClr val="252062"/>
              </a:solidFill>
              <a:latin typeface="+mj-lt"/>
            </a:endParaRPr>
          </a:p>
          <a:p>
            <a:pPr marL="457200" indent="-457200">
              <a:buFont typeface="Courier New" panose="02070309020205020404" pitchFamily="49" charset="0"/>
              <a:buChar char="o"/>
            </a:pPr>
            <a:endParaRPr lang="de-DE" sz="2400" dirty="0">
              <a:solidFill>
                <a:srgbClr val="252062"/>
              </a:solidFill>
              <a:latin typeface="+mj-lt"/>
            </a:endParaRP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de-DE" sz="2400" dirty="0">
                <a:solidFill>
                  <a:srgbClr val="252062"/>
                </a:solidFill>
                <a:latin typeface="+mj-lt"/>
              </a:rPr>
              <a:t>Benutzerverwaltung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endParaRPr lang="de-DE" sz="1600" dirty="0">
              <a:solidFill>
                <a:srgbClr val="252062"/>
              </a:solidFill>
              <a:latin typeface="+mj-lt"/>
            </a:endParaRP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de-DE" sz="2400" dirty="0">
                <a:solidFill>
                  <a:srgbClr val="252062"/>
                </a:solidFill>
                <a:latin typeface="+mj-lt"/>
              </a:rPr>
              <a:t>Login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endParaRPr lang="de-DE" sz="1600" dirty="0">
              <a:solidFill>
                <a:srgbClr val="252062"/>
              </a:solidFill>
              <a:latin typeface="+mj-lt"/>
            </a:endParaRP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de-DE" sz="3200" b="1" dirty="0">
                <a:solidFill>
                  <a:srgbClr val="252062"/>
                </a:solidFill>
                <a:latin typeface="+mj-lt"/>
              </a:rPr>
              <a:t>WaWi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endParaRPr lang="de-DE" sz="1600" dirty="0">
              <a:solidFill>
                <a:srgbClr val="252062"/>
              </a:solidFill>
              <a:latin typeface="+mj-lt"/>
            </a:endParaRP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de-DE" sz="2400" dirty="0">
                <a:solidFill>
                  <a:srgbClr val="252062"/>
                </a:solidFill>
                <a:latin typeface="+mj-lt"/>
              </a:rPr>
              <a:t>Payment Provider incl.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endParaRPr lang="de-DE" sz="1600" dirty="0">
              <a:solidFill>
                <a:srgbClr val="252062"/>
              </a:solidFill>
              <a:latin typeface="+mj-lt"/>
            </a:endParaRP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de-DE" sz="2400" dirty="0">
                <a:solidFill>
                  <a:srgbClr val="252062"/>
                </a:solidFill>
                <a:latin typeface="+mj-lt"/>
              </a:rPr>
              <a:t>Funktioniert für CC, </a:t>
            </a:r>
            <a:br>
              <a:rPr lang="de-DE" sz="2400" dirty="0">
                <a:solidFill>
                  <a:srgbClr val="252062"/>
                </a:solidFill>
                <a:latin typeface="+mj-lt"/>
              </a:rPr>
            </a:br>
            <a:r>
              <a:rPr lang="de-DE" sz="2400" dirty="0">
                <a:solidFill>
                  <a:srgbClr val="252062"/>
                </a:solidFill>
                <a:latin typeface="+mj-lt"/>
              </a:rPr>
              <a:t>PayPal und Klarna</a:t>
            </a:r>
          </a:p>
          <a:p>
            <a:endParaRPr lang="de-DE" dirty="0">
              <a:solidFill>
                <a:srgbClr val="252062"/>
              </a:solidFill>
            </a:endParaRPr>
          </a:p>
          <a:p>
            <a:endParaRPr lang="de-DE" dirty="0"/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F9159A17-20B3-48ED-AB79-B7A66023A2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46933" y="128486"/>
            <a:ext cx="586798" cy="61347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B55CE721-751D-D345-A9E6-B5BB981561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3313" y="344359"/>
            <a:ext cx="3554512" cy="6249690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C0B6781A-55B4-4726-81BB-E71E22729045}"/>
              </a:ext>
            </a:extLst>
          </p:cNvPr>
          <p:cNvSpPr txBox="1"/>
          <p:nvPr/>
        </p:nvSpPr>
        <p:spPr>
          <a:xfrm>
            <a:off x="6098026" y="1504211"/>
            <a:ext cx="285547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solidFill>
                  <a:srgbClr val="262162"/>
                </a:solidFill>
                <a:latin typeface="+mj-lt"/>
              </a:rPr>
              <a:t>Warenkorb:</a:t>
            </a:r>
          </a:p>
          <a:p>
            <a:endParaRPr lang="de-DE" sz="2400" dirty="0">
              <a:solidFill>
                <a:srgbClr val="262162"/>
              </a:solidFill>
              <a:latin typeface="+mj-lt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de-DE" dirty="0">
                <a:solidFill>
                  <a:srgbClr val="262162"/>
                </a:solidFill>
                <a:latin typeface="+mj-lt"/>
              </a:rPr>
              <a:t>Fasst Artikel zusammen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de-DE" dirty="0">
                <a:solidFill>
                  <a:srgbClr val="262162"/>
                </a:solidFill>
                <a:latin typeface="+mj-lt"/>
              </a:rPr>
              <a:t>Bestellinformationen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de-DE" dirty="0">
              <a:solidFill>
                <a:srgbClr val="262162"/>
              </a:solidFill>
              <a:latin typeface="+mj-lt"/>
            </a:endParaRPr>
          </a:p>
          <a:p>
            <a:r>
              <a:rPr lang="de-DE" dirty="0" err="1">
                <a:solidFill>
                  <a:srgbClr val="262162"/>
                </a:solidFill>
                <a:latin typeface="+mj-lt"/>
              </a:rPr>
              <a:t>to</a:t>
            </a:r>
            <a:r>
              <a:rPr lang="de-DE" dirty="0">
                <a:solidFill>
                  <a:srgbClr val="262162"/>
                </a:solidFill>
                <a:latin typeface="+mj-lt"/>
              </a:rPr>
              <a:t> do:</a:t>
            </a:r>
          </a:p>
          <a:p>
            <a:pPr marL="285750" indent="-285750">
              <a:buFontTx/>
              <a:buChar char="-"/>
            </a:pPr>
            <a:r>
              <a:rPr lang="de-DE" sz="1600" dirty="0" err="1">
                <a:solidFill>
                  <a:srgbClr val="262162"/>
                </a:solidFill>
                <a:latin typeface="+mj-lt"/>
              </a:rPr>
              <a:t>WishList</a:t>
            </a:r>
            <a:r>
              <a:rPr lang="de-DE" sz="1600" dirty="0">
                <a:solidFill>
                  <a:srgbClr val="262162"/>
                </a:solidFill>
                <a:latin typeface="+mj-lt"/>
              </a:rPr>
              <a:t> für Freunde</a:t>
            </a:r>
          </a:p>
          <a:p>
            <a:pPr marL="285750" indent="-285750">
              <a:buFontTx/>
              <a:buChar char="-"/>
            </a:pPr>
            <a:r>
              <a:rPr lang="de-DE" sz="1600" dirty="0">
                <a:solidFill>
                  <a:srgbClr val="262162"/>
                </a:solidFill>
                <a:latin typeface="+mj-lt"/>
              </a:rPr>
              <a:t>Newsletter</a:t>
            </a:r>
          </a:p>
          <a:p>
            <a:pPr marL="285750" indent="-285750">
              <a:buFontTx/>
              <a:buChar char="-"/>
            </a:pPr>
            <a:endParaRPr lang="de-DE" sz="1600" dirty="0">
              <a:solidFill>
                <a:srgbClr val="262162"/>
              </a:solidFill>
              <a:latin typeface="+mj-lt"/>
            </a:endParaRPr>
          </a:p>
          <a:p>
            <a:endParaRPr lang="de-DE" sz="2400" dirty="0">
              <a:solidFill>
                <a:srgbClr val="262162"/>
              </a:solidFill>
              <a:latin typeface="+mj-lt"/>
            </a:endParaRPr>
          </a:p>
          <a:p>
            <a:endParaRPr lang="de-DE" sz="2400" dirty="0">
              <a:solidFill>
                <a:srgbClr val="262162"/>
              </a:solidFill>
              <a:latin typeface="+mj-lt"/>
            </a:endParaRPr>
          </a:p>
          <a:p>
            <a:endParaRPr lang="de-DE" sz="2400" dirty="0">
              <a:solidFill>
                <a:srgbClr val="262162"/>
              </a:solidFill>
              <a:latin typeface="+mj-lt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de-DE" sz="2400" dirty="0">
              <a:solidFill>
                <a:srgbClr val="26216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249011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2D351D25-25D1-9941-9140-DBBD38B0A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728" y="263952"/>
            <a:ext cx="5809228" cy="1932494"/>
          </a:xfrm>
        </p:spPr>
        <p:txBody>
          <a:bodyPr>
            <a:normAutofit/>
          </a:bodyPr>
          <a:lstStyle/>
          <a:p>
            <a:r>
              <a:rPr lang="de-DE" sz="4000" b="1" dirty="0">
                <a:solidFill>
                  <a:srgbClr val="262162"/>
                </a:solidFill>
                <a:cs typeface="Arial" panose="020B0604020202020204" pitchFamily="34" charset="0"/>
              </a:rPr>
              <a:t>Funktionalitäten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8BA37E5E-21C7-094F-8054-04C7A9DFDE8B}"/>
              </a:ext>
            </a:extLst>
          </p:cNvPr>
          <p:cNvSpPr txBox="1"/>
          <p:nvPr/>
        </p:nvSpPr>
        <p:spPr>
          <a:xfrm>
            <a:off x="1472276" y="1586241"/>
            <a:ext cx="4625750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err="1">
                <a:solidFill>
                  <a:srgbClr val="252062"/>
                </a:solidFill>
                <a:latin typeface="+mj-lt"/>
              </a:rPr>
              <a:t>eliteshop</a:t>
            </a:r>
            <a:r>
              <a:rPr lang="de-DE" sz="2400" b="1" dirty="0">
                <a:solidFill>
                  <a:srgbClr val="252062"/>
                </a:solidFill>
                <a:latin typeface="+mj-lt"/>
              </a:rPr>
              <a:t> </a:t>
            </a:r>
          </a:p>
          <a:p>
            <a:r>
              <a:rPr lang="de-DE" sz="1000" dirty="0">
                <a:solidFill>
                  <a:srgbClr val="252062"/>
                </a:solidFill>
                <a:latin typeface="+mj-lt"/>
              </a:rPr>
              <a:t>haste was biste was</a:t>
            </a:r>
          </a:p>
          <a:p>
            <a:endParaRPr lang="de-DE" sz="2400" dirty="0">
              <a:solidFill>
                <a:srgbClr val="252062"/>
              </a:solidFill>
              <a:latin typeface="+mj-lt"/>
            </a:endParaRPr>
          </a:p>
          <a:p>
            <a:pPr marL="457200" indent="-457200">
              <a:buFont typeface="Courier New" panose="02070309020205020404" pitchFamily="49" charset="0"/>
              <a:buChar char="o"/>
            </a:pPr>
            <a:endParaRPr lang="de-DE" sz="2400" dirty="0">
              <a:solidFill>
                <a:srgbClr val="252062"/>
              </a:solidFill>
              <a:latin typeface="+mj-lt"/>
            </a:endParaRP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de-DE" sz="2400" dirty="0">
                <a:solidFill>
                  <a:srgbClr val="252062"/>
                </a:solidFill>
                <a:latin typeface="+mj-lt"/>
              </a:rPr>
              <a:t>Benutzerverwaltung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endParaRPr lang="de-DE" sz="1600" dirty="0">
              <a:solidFill>
                <a:srgbClr val="252062"/>
              </a:solidFill>
              <a:latin typeface="+mj-lt"/>
            </a:endParaRP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de-DE" sz="2400" dirty="0">
                <a:solidFill>
                  <a:srgbClr val="252062"/>
                </a:solidFill>
                <a:latin typeface="+mj-lt"/>
              </a:rPr>
              <a:t>Login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endParaRPr lang="de-DE" sz="1600" dirty="0">
              <a:solidFill>
                <a:srgbClr val="252062"/>
              </a:solidFill>
              <a:latin typeface="+mj-lt"/>
            </a:endParaRP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de-DE" sz="2400" dirty="0">
                <a:solidFill>
                  <a:srgbClr val="252062"/>
                </a:solidFill>
                <a:latin typeface="+mj-lt"/>
              </a:rPr>
              <a:t>WaWi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endParaRPr lang="de-DE" sz="1600" dirty="0">
              <a:solidFill>
                <a:srgbClr val="252062"/>
              </a:solidFill>
              <a:latin typeface="+mj-lt"/>
            </a:endParaRP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de-DE" sz="3200" b="1" dirty="0">
                <a:solidFill>
                  <a:srgbClr val="252062"/>
                </a:solidFill>
                <a:latin typeface="+mj-lt"/>
              </a:rPr>
              <a:t>Payment Provider incl.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endParaRPr lang="de-DE" sz="1600" dirty="0">
              <a:solidFill>
                <a:srgbClr val="252062"/>
              </a:solidFill>
              <a:latin typeface="+mj-lt"/>
            </a:endParaRP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de-DE" sz="2400" dirty="0">
                <a:solidFill>
                  <a:srgbClr val="252062"/>
                </a:solidFill>
                <a:latin typeface="+mj-lt"/>
              </a:rPr>
              <a:t>Funktioniert für CC, </a:t>
            </a:r>
            <a:br>
              <a:rPr lang="de-DE" sz="2400" dirty="0">
                <a:solidFill>
                  <a:srgbClr val="252062"/>
                </a:solidFill>
                <a:latin typeface="+mj-lt"/>
              </a:rPr>
            </a:br>
            <a:r>
              <a:rPr lang="de-DE" sz="2400" dirty="0">
                <a:solidFill>
                  <a:srgbClr val="252062"/>
                </a:solidFill>
                <a:latin typeface="+mj-lt"/>
              </a:rPr>
              <a:t>PayPal und Klarna</a:t>
            </a:r>
          </a:p>
          <a:p>
            <a:endParaRPr lang="de-DE" dirty="0">
              <a:solidFill>
                <a:srgbClr val="252062"/>
              </a:solidFill>
            </a:endParaRPr>
          </a:p>
          <a:p>
            <a:endParaRPr lang="de-DE" dirty="0"/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F9159A17-20B3-48ED-AB79-B7A66023A2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46933" y="128486"/>
            <a:ext cx="586798" cy="61347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B55CE721-751D-D345-A9E6-B5BB981561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3313" y="344359"/>
            <a:ext cx="3554512" cy="6249690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C0B6781A-55B4-4726-81BB-E71E22729045}"/>
              </a:ext>
            </a:extLst>
          </p:cNvPr>
          <p:cNvSpPr txBox="1"/>
          <p:nvPr/>
        </p:nvSpPr>
        <p:spPr>
          <a:xfrm>
            <a:off x="6098026" y="1504211"/>
            <a:ext cx="2855474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sz="2400" dirty="0">
              <a:solidFill>
                <a:srgbClr val="262162"/>
              </a:solidFill>
              <a:latin typeface="+mj-lt"/>
            </a:endParaRPr>
          </a:p>
          <a:p>
            <a:endParaRPr lang="de-DE" sz="2400" dirty="0">
              <a:solidFill>
                <a:srgbClr val="262162"/>
              </a:solidFill>
              <a:latin typeface="+mj-lt"/>
            </a:endParaRPr>
          </a:p>
          <a:p>
            <a:endParaRPr lang="de-DE" sz="2400" dirty="0">
              <a:solidFill>
                <a:srgbClr val="262162"/>
              </a:solidFill>
              <a:latin typeface="+mj-lt"/>
            </a:endParaRPr>
          </a:p>
          <a:p>
            <a:endParaRPr lang="de-DE" sz="2400" dirty="0">
              <a:solidFill>
                <a:srgbClr val="262162"/>
              </a:solidFill>
              <a:latin typeface="+mj-lt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de-DE" dirty="0">
                <a:solidFill>
                  <a:srgbClr val="262162"/>
                </a:solidFill>
                <a:latin typeface="+mj-lt"/>
              </a:rPr>
              <a:t>Automatisch in WooCommerce</a:t>
            </a:r>
            <a:br>
              <a:rPr lang="de-DE" dirty="0">
                <a:solidFill>
                  <a:srgbClr val="262162"/>
                </a:solidFill>
                <a:latin typeface="+mj-lt"/>
              </a:rPr>
            </a:br>
            <a:r>
              <a:rPr lang="de-DE" dirty="0">
                <a:solidFill>
                  <a:srgbClr val="262162"/>
                </a:solidFill>
                <a:latin typeface="+mj-lt"/>
              </a:rPr>
              <a:t>integriert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de-DE" dirty="0">
                <a:solidFill>
                  <a:srgbClr val="262162"/>
                </a:solidFill>
                <a:latin typeface="+mj-lt"/>
              </a:rPr>
              <a:t>unter 3 % Gebühren</a:t>
            </a:r>
            <a:br>
              <a:rPr lang="de-DE" dirty="0">
                <a:solidFill>
                  <a:srgbClr val="262162"/>
                </a:solidFill>
                <a:latin typeface="+mj-lt"/>
              </a:rPr>
            </a:br>
            <a:r>
              <a:rPr lang="de-DE" dirty="0">
                <a:solidFill>
                  <a:srgbClr val="262162"/>
                </a:solidFill>
                <a:latin typeface="+mj-lt"/>
              </a:rPr>
              <a:t>plus ca. 0,25 €/Transaktion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de-DE" dirty="0">
                <a:solidFill>
                  <a:srgbClr val="262162"/>
                </a:solidFill>
                <a:latin typeface="+mj-lt"/>
              </a:rPr>
              <a:t>15,- € Strafgebühr bei Streit</a:t>
            </a:r>
          </a:p>
          <a:p>
            <a:pPr marL="285750" indent="-285750">
              <a:buFontTx/>
              <a:buChar char="-"/>
            </a:pPr>
            <a:endParaRPr lang="de-DE" sz="1600" dirty="0">
              <a:solidFill>
                <a:srgbClr val="262162"/>
              </a:solidFill>
              <a:latin typeface="+mj-lt"/>
            </a:endParaRPr>
          </a:p>
          <a:p>
            <a:endParaRPr lang="de-DE" sz="2400" dirty="0">
              <a:solidFill>
                <a:srgbClr val="262162"/>
              </a:solidFill>
              <a:latin typeface="+mj-lt"/>
            </a:endParaRPr>
          </a:p>
          <a:p>
            <a:endParaRPr lang="de-DE" sz="2400" dirty="0">
              <a:solidFill>
                <a:srgbClr val="262162"/>
              </a:solidFill>
              <a:latin typeface="+mj-lt"/>
            </a:endParaRPr>
          </a:p>
          <a:p>
            <a:endParaRPr lang="de-DE" sz="2400" dirty="0">
              <a:solidFill>
                <a:srgbClr val="262162"/>
              </a:solidFill>
              <a:latin typeface="+mj-lt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de-DE" sz="2400" dirty="0">
              <a:solidFill>
                <a:srgbClr val="262162"/>
              </a:solidFill>
              <a:latin typeface="+mj-lt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551B3009-7E08-4541-9CB8-BFF0335AE7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6216" y="1467783"/>
            <a:ext cx="2108706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8938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2D351D25-25D1-9941-9140-DBBD38B0A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728" y="263952"/>
            <a:ext cx="3828027" cy="1932494"/>
          </a:xfrm>
        </p:spPr>
        <p:txBody>
          <a:bodyPr>
            <a:normAutofit/>
          </a:bodyPr>
          <a:lstStyle/>
          <a:p>
            <a:r>
              <a:rPr lang="de-DE" sz="4000" b="1" dirty="0">
                <a:solidFill>
                  <a:srgbClr val="262162"/>
                </a:solidFill>
                <a:cs typeface="Arial" panose="020B0604020202020204" pitchFamily="34" charset="0"/>
              </a:rPr>
              <a:t>Agenda</a:t>
            </a:r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34EFC016-07C2-F74A-8C53-FE9D8BBCD26C}"/>
              </a:ext>
            </a:extLst>
          </p:cNvPr>
          <p:cNvGrpSpPr/>
          <p:nvPr/>
        </p:nvGrpSpPr>
        <p:grpSpPr>
          <a:xfrm>
            <a:off x="1927768" y="2460722"/>
            <a:ext cx="8837630" cy="3021684"/>
            <a:chOff x="1861779" y="2564419"/>
            <a:chExt cx="8837630" cy="3021684"/>
          </a:xfrm>
        </p:grpSpPr>
        <p:sp>
          <p:nvSpPr>
            <p:cNvPr id="60" name="Abgerundetes Rechteck 59">
              <a:extLst>
                <a:ext uri="{FF2B5EF4-FFF2-40B4-BE49-F238E27FC236}">
                  <a16:creationId xmlns:a16="http://schemas.microsoft.com/office/drawing/2014/main" id="{F40D708C-2E5A-E142-8BF8-2DECC5B6BF1A}"/>
                </a:ext>
              </a:extLst>
            </p:cNvPr>
            <p:cNvSpPr/>
            <p:nvPr/>
          </p:nvSpPr>
          <p:spPr>
            <a:xfrm>
              <a:off x="1959852" y="3376695"/>
              <a:ext cx="1396315" cy="1396315"/>
            </a:xfrm>
            <a:prstGeom prst="roundRect">
              <a:avLst/>
            </a:prstGeom>
            <a:solidFill>
              <a:srgbClr val="007CA4">
                <a:alpha val="64000"/>
              </a:srgbClr>
            </a:solidFill>
            <a:ln>
              <a:solidFill>
                <a:srgbClr val="2621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67" name="Gerade Verbindung 66">
              <a:extLst>
                <a:ext uri="{FF2B5EF4-FFF2-40B4-BE49-F238E27FC236}">
                  <a16:creationId xmlns:a16="http://schemas.microsoft.com/office/drawing/2014/main" id="{DC271AEC-A411-C44A-B08E-4E0C95D03828}"/>
                </a:ext>
              </a:extLst>
            </p:cNvPr>
            <p:cNvCxnSpPr>
              <a:stCxn id="60" idx="2"/>
            </p:cNvCxnSpPr>
            <p:nvPr/>
          </p:nvCxnSpPr>
          <p:spPr>
            <a:xfrm flipH="1">
              <a:off x="2658009" y="4773010"/>
              <a:ext cx="1" cy="345640"/>
            </a:xfrm>
            <a:prstGeom prst="line">
              <a:avLst/>
            </a:prstGeom>
            <a:solidFill>
              <a:srgbClr val="04CAF9">
                <a:alpha val="38841"/>
              </a:srgbClr>
            </a:solidFill>
            <a:ln w="12700">
              <a:solidFill>
                <a:srgbClr val="26216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Gerade Verbindung 68">
              <a:extLst>
                <a:ext uri="{FF2B5EF4-FFF2-40B4-BE49-F238E27FC236}">
                  <a16:creationId xmlns:a16="http://schemas.microsoft.com/office/drawing/2014/main" id="{80EA600A-3B9F-7D46-AAC4-627B6C926AD2}"/>
                </a:ext>
              </a:extLst>
            </p:cNvPr>
            <p:cNvCxnSpPr>
              <a:cxnSpLocks/>
            </p:cNvCxnSpPr>
            <p:nvPr/>
          </p:nvCxnSpPr>
          <p:spPr>
            <a:xfrm>
              <a:off x="1959852" y="5118650"/>
              <a:ext cx="1396315" cy="0"/>
            </a:xfrm>
            <a:prstGeom prst="line">
              <a:avLst/>
            </a:prstGeom>
            <a:solidFill>
              <a:srgbClr val="04CAF9">
                <a:alpha val="38841"/>
              </a:srgbClr>
            </a:solidFill>
            <a:ln w="12700">
              <a:solidFill>
                <a:srgbClr val="26216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4" name="Gruppieren 73">
              <a:extLst>
                <a:ext uri="{FF2B5EF4-FFF2-40B4-BE49-F238E27FC236}">
                  <a16:creationId xmlns:a16="http://schemas.microsoft.com/office/drawing/2014/main" id="{AA3F5C3E-47E2-9A45-9593-0AD97CF33FC1}"/>
                </a:ext>
              </a:extLst>
            </p:cNvPr>
            <p:cNvGrpSpPr/>
            <p:nvPr/>
          </p:nvGrpSpPr>
          <p:grpSpPr>
            <a:xfrm>
              <a:off x="5177764" y="3376695"/>
              <a:ext cx="1396315" cy="1741955"/>
              <a:chOff x="1351004" y="3581399"/>
              <a:chExt cx="1396315" cy="1741955"/>
            </a:xfrm>
          </p:grpSpPr>
          <p:sp>
            <p:nvSpPr>
              <p:cNvPr id="75" name="Abgerundetes Rechteck 74">
                <a:extLst>
                  <a:ext uri="{FF2B5EF4-FFF2-40B4-BE49-F238E27FC236}">
                    <a16:creationId xmlns:a16="http://schemas.microsoft.com/office/drawing/2014/main" id="{F6B867CC-729B-D343-B11D-599FDE0B76FE}"/>
                  </a:ext>
                </a:extLst>
              </p:cNvPr>
              <p:cNvSpPr/>
              <p:nvPr/>
            </p:nvSpPr>
            <p:spPr>
              <a:xfrm>
                <a:off x="1351004" y="3581399"/>
                <a:ext cx="1396315" cy="1396315"/>
              </a:xfrm>
              <a:prstGeom prst="roundRect">
                <a:avLst/>
              </a:prstGeom>
              <a:noFill/>
              <a:ln>
                <a:solidFill>
                  <a:srgbClr val="26216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76" name="Gerade Verbindung 75">
                <a:extLst>
                  <a:ext uri="{FF2B5EF4-FFF2-40B4-BE49-F238E27FC236}">
                    <a16:creationId xmlns:a16="http://schemas.microsoft.com/office/drawing/2014/main" id="{DBFA7E92-1D76-E242-BAC5-56BC7972136C}"/>
                  </a:ext>
                </a:extLst>
              </p:cNvPr>
              <p:cNvCxnSpPr>
                <a:stCxn id="75" idx="2"/>
              </p:cNvCxnSpPr>
              <p:nvPr/>
            </p:nvCxnSpPr>
            <p:spPr>
              <a:xfrm flipH="1">
                <a:off x="2049161" y="4977714"/>
                <a:ext cx="1" cy="345640"/>
              </a:xfrm>
              <a:prstGeom prst="line">
                <a:avLst/>
              </a:prstGeom>
              <a:ln w="12700">
                <a:solidFill>
                  <a:srgbClr val="26216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Gerade Verbindung 76">
                <a:extLst>
                  <a:ext uri="{FF2B5EF4-FFF2-40B4-BE49-F238E27FC236}">
                    <a16:creationId xmlns:a16="http://schemas.microsoft.com/office/drawing/2014/main" id="{FB2442E2-B071-B643-8CEE-F012249BBC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51004" y="5323354"/>
                <a:ext cx="1396315" cy="0"/>
              </a:xfrm>
              <a:prstGeom prst="line">
                <a:avLst/>
              </a:prstGeom>
              <a:ln w="12700">
                <a:solidFill>
                  <a:srgbClr val="26216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Textfeld 43">
              <a:extLst>
                <a:ext uri="{FF2B5EF4-FFF2-40B4-BE49-F238E27FC236}">
                  <a16:creationId xmlns:a16="http://schemas.microsoft.com/office/drawing/2014/main" id="{54F6CACC-67FF-F04B-A2FE-A4CE4D19AC36}"/>
                </a:ext>
              </a:extLst>
            </p:cNvPr>
            <p:cNvSpPr txBox="1"/>
            <p:nvPr/>
          </p:nvSpPr>
          <p:spPr>
            <a:xfrm>
              <a:off x="2347133" y="3558610"/>
              <a:ext cx="66726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6000" b="1" dirty="0">
                  <a:solidFill>
                    <a:srgbClr val="25206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46" name="Textfeld 45">
              <a:extLst>
                <a:ext uri="{FF2B5EF4-FFF2-40B4-BE49-F238E27FC236}">
                  <a16:creationId xmlns:a16="http://schemas.microsoft.com/office/drawing/2014/main" id="{18EBFA04-5F63-CC48-A20E-E88A923F8AE5}"/>
                </a:ext>
              </a:extLst>
            </p:cNvPr>
            <p:cNvSpPr txBox="1"/>
            <p:nvPr/>
          </p:nvSpPr>
          <p:spPr>
            <a:xfrm>
              <a:off x="3963189" y="3564106"/>
              <a:ext cx="66726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6000" b="1" dirty="0">
                  <a:solidFill>
                    <a:srgbClr val="26216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grpSp>
          <p:nvGrpSpPr>
            <p:cNvPr id="78" name="Gruppieren 77">
              <a:extLst>
                <a:ext uri="{FF2B5EF4-FFF2-40B4-BE49-F238E27FC236}">
                  <a16:creationId xmlns:a16="http://schemas.microsoft.com/office/drawing/2014/main" id="{F48CA02B-6E1B-F948-90C9-61E4CACA15F3}"/>
                </a:ext>
              </a:extLst>
            </p:cNvPr>
            <p:cNvGrpSpPr/>
            <p:nvPr/>
          </p:nvGrpSpPr>
          <p:grpSpPr>
            <a:xfrm>
              <a:off x="8400045" y="3376695"/>
              <a:ext cx="1396315" cy="1741955"/>
              <a:chOff x="1351004" y="3581399"/>
              <a:chExt cx="1396315" cy="1741955"/>
            </a:xfrm>
          </p:grpSpPr>
          <p:sp>
            <p:nvSpPr>
              <p:cNvPr id="79" name="Abgerundetes Rechteck 78">
                <a:extLst>
                  <a:ext uri="{FF2B5EF4-FFF2-40B4-BE49-F238E27FC236}">
                    <a16:creationId xmlns:a16="http://schemas.microsoft.com/office/drawing/2014/main" id="{A2838EEB-8B39-C94A-B172-A22FDCA690BC}"/>
                  </a:ext>
                </a:extLst>
              </p:cNvPr>
              <p:cNvSpPr/>
              <p:nvPr/>
            </p:nvSpPr>
            <p:spPr>
              <a:xfrm>
                <a:off x="1351004" y="3581399"/>
                <a:ext cx="1396315" cy="1396315"/>
              </a:xfrm>
              <a:prstGeom prst="roundRect">
                <a:avLst/>
              </a:prstGeom>
              <a:noFill/>
              <a:ln>
                <a:solidFill>
                  <a:srgbClr val="26216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80" name="Gerade Verbindung 79">
                <a:extLst>
                  <a:ext uri="{FF2B5EF4-FFF2-40B4-BE49-F238E27FC236}">
                    <a16:creationId xmlns:a16="http://schemas.microsoft.com/office/drawing/2014/main" id="{E42494DA-3EE3-8649-B5C5-A8624B18B9D0}"/>
                  </a:ext>
                </a:extLst>
              </p:cNvPr>
              <p:cNvCxnSpPr>
                <a:stCxn id="79" idx="2"/>
              </p:cNvCxnSpPr>
              <p:nvPr/>
            </p:nvCxnSpPr>
            <p:spPr>
              <a:xfrm flipH="1">
                <a:off x="2049161" y="4977714"/>
                <a:ext cx="1" cy="345640"/>
              </a:xfrm>
              <a:prstGeom prst="line">
                <a:avLst/>
              </a:prstGeom>
              <a:ln w="12700">
                <a:solidFill>
                  <a:srgbClr val="26216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Gerade Verbindung 80">
                <a:extLst>
                  <a:ext uri="{FF2B5EF4-FFF2-40B4-BE49-F238E27FC236}">
                    <a16:creationId xmlns:a16="http://schemas.microsoft.com/office/drawing/2014/main" id="{FF1D489A-7BA2-304A-8EED-7F15260200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99271" y="5323354"/>
                <a:ext cx="1348048" cy="0"/>
              </a:xfrm>
              <a:prstGeom prst="line">
                <a:avLst/>
              </a:prstGeom>
              <a:ln w="12700">
                <a:solidFill>
                  <a:srgbClr val="26216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7" name="Textfeld 46">
              <a:extLst>
                <a:ext uri="{FF2B5EF4-FFF2-40B4-BE49-F238E27FC236}">
                  <a16:creationId xmlns:a16="http://schemas.microsoft.com/office/drawing/2014/main" id="{E65F3994-386C-D249-9DD3-73A07D826C19}"/>
                </a:ext>
              </a:extLst>
            </p:cNvPr>
            <p:cNvSpPr txBox="1"/>
            <p:nvPr/>
          </p:nvSpPr>
          <p:spPr>
            <a:xfrm>
              <a:off x="5553604" y="3564106"/>
              <a:ext cx="66726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6000" b="1" dirty="0">
                  <a:solidFill>
                    <a:srgbClr val="26216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48" name="Textfeld 47">
              <a:extLst>
                <a:ext uri="{FF2B5EF4-FFF2-40B4-BE49-F238E27FC236}">
                  <a16:creationId xmlns:a16="http://schemas.microsoft.com/office/drawing/2014/main" id="{526C1A83-16E6-734D-B549-B1A8C62D495D}"/>
                </a:ext>
              </a:extLst>
            </p:cNvPr>
            <p:cNvSpPr txBox="1"/>
            <p:nvPr/>
          </p:nvSpPr>
          <p:spPr>
            <a:xfrm>
              <a:off x="7123417" y="3565468"/>
              <a:ext cx="66726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6000" b="1" dirty="0">
                  <a:solidFill>
                    <a:srgbClr val="26216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grpSp>
          <p:nvGrpSpPr>
            <p:cNvPr id="82" name="Gruppieren 81">
              <a:extLst>
                <a:ext uri="{FF2B5EF4-FFF2-40B4-BE49-F238E27FC236}">
                  <a16:creationId xmlns:a16="http://schemas.microsoft.com/office/drawing/2014/main" id="{53E922F1-1C5C-BF4F-A480-D16D13E6D10E}"/>
                </a:ext>
              </a:extLst>
            </p:cNvPr>
            <p:cNvGrpSpPr/>
            <p:nvPr/>
          </p:nvGrpSpPr>
          <p:grpSpPr>
            <a:xfrm rot="10800000">
              <a:off x="3571886" y="3031056"/>
              <a:ext cx="1396317" cy="1741955"/>
              <a:chOff x="1351003" y="3581399"/>
              <a:chExt cx="1396317" cy="1741955"/>
            </a:xfrm>
          </p:grpSpPr>
          <p:sp>
            <p:nvSpPr>
              <p:cNvPr id="83" name="Abgerundetes Rechteck 82">
                <a:extLst>
                  <a:ext uri="{FF2B5EF4-FFF2-40B4-BE49-F238E27FC236}">
                    <a16:creationId xmlns:a16="http://schemas.microsoft.com/office/drawing/2014/main" id="{34D9EE03-1B59-E940-B86D-94D5E9E883CC}"/>
                  </a:ext>
                </a:extLst>
              </p:cNvPr>
              <p:cNvSpPr/>
              <p:nvPr/>
            </p:nvSpPr>
            <p:spPr>
              <a:xfrm>
                <a:off x="1351004" y="3581399"/>
                <a:ext cx="1396315" cy="1396315"/>
              </a:xfrm>
              <a:prstGeom prst="roundRect">
                <a:avLst/>
              </a:prstGeom>
              <a:noFill/>
              <a:ln>
                <a:solidFill>
                  <a:srgbClr val="26216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84" name="Gerade Verbindung 83">
                <a:extLst>
                  <a:ext uri="{FF2B5EF4-FFF2-40B4-BE49-F238E27FC236}">
                    <a16:creationId xmlns:a16="http://schemas.microsoft.com/office/drawing/2014/main" id="{5F72AE19-C484-EA46-8F39-3129A64FD9E1}"/>
                  </a:ext>
                </a:extLst>
              </p:cNvPr>
              <p:cNvCxnSpPr>
                <a:stCxn id="83" idx="2"/>
              </p:cNvCxnSpPr>
              <p:nvPr/>
            </p:nvCxnSpPr>
            <p:spPr>
              <a:xfrm flipH="1">
                <a:off x="2049161" y="4977714"/>
                <a:ext cx="1" cy="345640"/>
              </a:xfrm>
              <a:prstGeom prst="line">
                <a:avLst/>
              </a:prstGeom>
              <a:ln w="12700">
                <a:solidFill>
                  <a:srgbClr val="26216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Gerade Verbindung 84">
                <a:extLst>
                  <a:ext uri="{FF2B5EF4-FFF2-40B4-BE49-F238E27FC236}">
                    <a16:creationId xmlns:a16="http://schemas.microsoft.com/office/drawing/2014/main" id="{BD0A1FB9-5F6F-1440-BB96-35B723DB4BAD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>
                <a:off x="1351003" y="5323354"/>
                <a:ext cx="1396317" cy="0"/>
              </a:xfrm>
              <a:prstGeom prst="line">
                <a:avLst/>
              </a:prstGeom>
              <a:ln w="12700">
                <a:solidFill>
                  <a:srgbClr val="26216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9" name="Textfeld 48">
              <a:extLst>
                <a:ext uri="{FF2B5EF4-FFF2-40B4-BE49-F238E27FC236}">
                  <a16:creationId xmlns:a16="http://schemas.microsoft.com/office/drawing/2014/main" id="{F636A822-F779-1C44-AB24-A912A91E9FC6}"/>
                </a:ext>
              </a:extLst>
            </p:cNvPr>
            <p:cNvSpPr txBox="1"/>
            <p:nvPr/>
          </p:nvSpPr>
          <p:spPr>
            <a:xfrm>
              <a:off x="8801640" y="3558610"/>
              <a:ext cx="66726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6000" b="1" dirty="0">
                  <a:solidFill>
                    <a:srgbClr val="26216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</a:p>
          </p:txBody>
        </p:sp>
        <p:sp>
          <p:nvSpPr>
            <p:cNvPr id="50" name="Textfeld 49">
              <a:extLst>
                <a:ext uri="{FF2B5EF4-FFF2-40B4-BE49-F238E27FC236}">
                  <a16:creationId xmlns:a16="http://schemas.microsoft.com/office/drawing/2014/main" id="{F9C0D630-C689-D74E-A6CA-E492B6406304}"/>
                </a:ext>
              </a:extLst>
            </p:cNvPr>
            <p:cNvSpPr txBox="1"/>
            <p:nvPr/>
          </p:nvSpPr>
          <p:spPr>
            <a:xfrm>
              <a:off x="1861779" y="5121056"/>
              <a:ext cx="21459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b="1" dirty="0">
                  <a:solidFill>
                    <a:srgbClr val="262162"/>
                  </a:solidFill>
                  <a:latin typeface="+mj-lt"/>
                  <a:cs typeface="Bangla Sangam MN" panose="02000000000000000000" pitchFamily="2" charset="0"/>
                </a:rPr>
                <a:t>Unternehmen</a:t>
              </a:r>
            </a:p>
          </p:txBody>
        </p:sp>
        <p:sp>
          <p:nvSpPr>
            <p:cNvPr id="57" name="Textfeld 56">
              <a:extLst>
                <a:ext uri="{FF2B5EF4-FFF2-40B4-BE49-F238E27FC236}">
                  <a16:creationId xmlns:a16="http://schemas.microsoft.com/office/drawing/2014/main" id="{07E64620-1575-F941-B078-D92270433083}"/>
                </a:ext>
              </a:extLst>
            </p:cNvPr>
            <p:cNvSpPr txBox="1"/>
            <p:nvPr/>
          </p:nvSpPr>
          <p:spPr>
            <a:xfrm>
              <a:off x="3499746" y="2569391"/>
              <a:ext cx="21459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>
                  <a:solidFill>
                    <a:srgbClr val="262162"/>
                  </a:solidFill>
                  <a:latin typeface="+mj-lt"/>
                  <a:cs typeface="Arial" panose="020B0604020202020204" pitchFamily="34" charset="0"/>
                </a:rPr>
                <a:t>Einleitung</a:t>
              </a:r>
            </a:p>
          </p:txBody>
        </p:sp>
        <p:sp>
          <p:nvSpPr>
            <p:cNvPr id="58" name="Textfeld 57">
              <a:extLst>
                <a:ext uri="{FF2B5EF4-FFF2-40B4-BE49-F238E27FC236}">
                  <a16:creationId xmlns:a16="http://schemas.microsoft.com/office/drawing/2014/main" id="{7287347F-D4A5-DE47-93A4-17AFEFF0DBFA}"/>
                </a:ext>
              </a:extLst>
            </p:cNvPr>
            <p:cNvSpPr txBox="1"/>
            <p:nvPr/>
          </p:nvSpPr>
          <p:spPr>
            <a:xfrm>
              <a:off x="5081776" y="5124438"/>
              <a:ext cx="23623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>
                  <a:solidFill>
                    <a:srgbClr val="262162"/>
                  </a:solidFill>
                  <a:latin typeface="+mj-lt"/>
                  <a:cs typeface="Arial" panose="020B0604020202020204" pitchFamily="34" charset="0"/>
                </a:rPr>
                <a:t>Analyse / </a:t>
              </a:r>
              <a:r>
                <a:rPr lang="de-DE" sz="2400" dirty="0">
                  <a:solidFill>
                    <a:srgbClr val="262162"/>
                  </a:solidFill>
                  <a:latin typeface="+mj-lt"/>
                  <a:cs typeface="Arial" panose="020B0604020202020204" pitchFamily="34" charset="0"/>
                </a:rPr>
                <a:t>Planung</a:t>
              </a:r>
            </a:p>
          </p:txBody>
        </p:sp>
        <p:grpSp>
          <p:nvGrpSpPr>
            <p:cNvPr id="86" name="Gruppieren 85">
              <a:extLst>
                <a:ext uri="{FF2B5EF4-FFF2-40B4-BE49-F238E27FC236}">
                  <a16:creationId xmlns:a16="http://schemas.microsoft.com/office/drawing/2014/main" id="{C0E7D17F-9399-E640-B1AF-CB07C1CB9B15}"/>
                </a:ext>
              </a:extLst>
            </p:cNvPr>
            <p:cNvGrpSpPr/>
            <p:nvPr/>
          </p:nvGrpSpPr>
          <p:grpSpPr>
            <a:xfrm rot="10800000">
              <a:off x="6795964" y="3031056"/>
              <a:ext cx="1396316" cy="1741955"/>
              <a:chOff x="1351003" y="3581399"/>
              <a:chExt cx="1396316" cy="1741955"/>
            </a:xfrm>
          </p:grpSpPr>
          <p:sp>
            <p:nvSpPr>
              <p:cNvPr id="87" name="Abgerundetes Rechteck 86">
                <a:extLst>
                  <a:ext uri="{FF2B5EF4-FFF2-40B4-BE49-F238E27FC236}">
                    <a16:creationId xmlns:a16="http://schemas.microsoft.com/office/drawing/2014/main" id="{DBCE1BE4-6063-274F-9F3F-289D985A928C}"/>
                  </a:ext>
                </a:extLst>
              </p:cNvPr>
              <p:cNvSpPr/>
              <p:nvPr/>
            </p:nvSpPr>
            <p:spPr>
              <a:xfrm>
                <a:off x="1351004" y="3581399"/>
                <a:ext cx="1396315" cy="1396315"/>
              </a:xfrm>
              <a:prstGeom prst="roundRect">
                <a:avLst/>
              </a:prstGeom>
              <a:noFill/>
              <a:ln>
                <a:solidFill>
                  <a:srgbClr val="26216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88" name="Gerade Verbindung 87">
                <a:extLst>
                  <a:ext uri="{FF2B5EF4-FFF2-40B4-BE49-F238E27FC236}">
                    <a16:creationId xmlns:a16="http://schemas.microsoft.com/office/drawing/2014/main" id="{40255495-7111-9148-BF03-3CFB26F83584}"/>
                  </a:ext>
                </a:extLst>
              </p:cNvPr>
              <p:cNvCxnSpPr>
                <a:stCxn id="87" idx="2"/>
              </p:cNvCxnSpPr>
              <p:nvPr/>
            </p:nvCxnSpPr>
            <p:spPr>
              <a:xfrm flipH="1">
                <a:off x="2049161" y="4977714"/>
                <a:ext cx="1" cy="345640"/>
              </a:xfrm>
              <a:prstGeom prst="line">
                <a:avLst/>
              </a:prstGeom>
              <a:ln w="12700">
                <a:solidFill>
                  <a:srgbClr val="26216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Gerade Verbindung 88">
                <a:extLst>
                  <a:ext uri="{FF2B5EF4-FFF2-40B4-BE49-F238E27FC236}">
                    <a16:creationId xmlns:a16="http://schemas.microsoft.com/office/drawing/2014/main" id="{55A74AE2-D78A-B14C-9DDB-64E4EDFB2FE1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>
                <a:off x="1351003" y="5323354"/>
                <a:ext cx="1396316" cy="0"/>
              </a:xfrm>
              <a:prstGeom prst="line">
                <a:avLst/>
              </a:prstGeom>
              <a:ln w="12700">
                <a:solidFill>
                  <a:srgbClr val="26216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8" name="Textfeld 97">
              <a:extLst>
                <a:ext uri="{FF2B5EF4-FFF2-40B4-BE49-F238E27FC236}">
                  <a16:creationId xmlns:a16="http://schemas.microsoft.com/office/drawing/2014/main" id="{550E9B36-EB48-6145-8559-CCBA096189FC}"/>
                </a:ext>
              </a:extLst>
            </p:cNvPr>
            <p:cNvSpPr txBox="1"/>
            <p:nvPr/>
          </p:nvSpPr>
          <p:spPr>
            <a:xfrm>
              <a:off x="6679604" y="2564419"/>
              <a:ext cx="21459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>
                  <a:solidFill>
                    <a:srgbClr val="262162"/>
                  </a:solidFill>
                  <a:latin typeface="+mj-lt"/>
                  <a:cs typeface="Arial" panose="020B0604020202020204" pitchFamily="34" charset="0"/>
                </a:rPr>
                <a:t>Umsetzung</a:t>
              </a:r>
            </a:p>
          </p:txBody>
        </p:sp>
        <p:sp>
          <p:nvSpPr>
            <p:cNvPr id="99" name="Textfeld 98">
              <a:extLst>
                <a:ext uri="{FF2B5EF4-FFF2-40B4-BE49-F238E27FC236}">
                  <a16:creationId xmlns:a16="http://schemas.microsoft.com/office/drawing/2014/main" id="{49465BFD-D0EF-4641-B28F-2521A95FE1E2}"/>
                </a:ext>
              </a:extLst>
            </p:cNvPr>
            <p:cNvSpPr txBox="1"/>
            <p:nvPr/>
          </p:nvSpPr>
          <p:spPr>
            <a:xfrm>
              <a:off x="8347201" y="5124438"/>
              <a:ext cx="23522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>
                  <a:solidFill>
                    <a:srgbClr val="262162"/>
                  </a:solidFill>
                  <a:latin typeface="+mj-lt"/>
                  <a:cs typeface="Arial" panose="020B0604020202020204" pitchFamily="34" charset="0"/>
                </a:rPr>
                <a:t>Fazit / Aussicht</a:t>
              </a:r>
            </a:p>
          </p:txBody>
        </p:sp>
      </p:grpSp>
      <p:pic>
        <p:nvPicPr>
          <p:cNvPr id="35" name="Grafik 34">
            <a:extLst>
              <a:ext uri="{FF2B5EF4-FFF2-40B4-BE49-F238E27FC236}">
                <a16:creationId xmlns:a16="http://schemas.microsoft.com/office/drawing/2014/main" id="{FF0662F9-BADC-4312-8598-197C004A12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46933" y="128486"/>
            <a:ext cx="586798" cy="613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2507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2D351D25-25D1-9941-9140-DBBD38B0A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728" y="263952"/>
            <a:ext cx="5809228" cy="1932494"/>
          </a:xfrm>
        </p:spPr>
        <p:txBody>
          <a:bodyPr>
            <a:normAutofit/>
          </a:bodyPr>
          <a:lstStyle/>
          <a:p>
            <a:r>
              <a:rPr lang="de-DE" sz="4000" b="1" dirty="0">
                <a:solidFill>
                  <a:srgbClr val="262162"/>
                </a:solidFill>
                <a:cs typeface="Arial" panose="020B0604020202020204" pitchFamily="34" charset="0"/>
              </a:rPr>
              <a:t>Funktionalitäten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8BA37E5E-21C7-094F-8054-04C7A9DFDE8B}"/>
              </a:ext>
            </a:extLst>
          </p:cNvPr>
          <p:cNvSpPr txBox="1"/>
          <p:nvPr/>
        </p:nvSpPr>
        <p:spPr>
          <a:xfrm>
            <a:off x="1472275" y="1586241"/>
            <a:ext cx="4804699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err="1">
                <a:solidFill>
                  <a:srgbClr val="252062"/>
                </a:solidFill>
                <a:latin typeface="+mj-lt"/>
              </a:rPr>
              <a:t>eliteshop</a:t>
            </a:r>
            <a:r>
              <a:rPr lang="de-DE" sz="2400" b="1" dirty="0">
                <a:solidFill>
                  <a:srgbClr val="252062"/>
                </a:solidFill>
                <a:latin typeface="+mj-lt"/>
              </a:rPr>
              <a:t> </a:t>
            </a:r>
          </a:p>
          <a:p>
            <a:r>
              <a:rPr lang="de-DE" sz="1000" dirty="0">
                <a:solidFill>
                  <a:srgbClr val="252062"/>
                </a:solidFill>
                <a:latin typeface="+mj-lt"/>
              </a:rPr>
              <a:t>haste was biste was</a:t>
            </a:r>
          </a:p>
          <a:p>
            <a:endParaRPr lang="de-DE" sz="2400" dirty="0">
              <a:solidFill>
                <a:srgbClr val="252062"/>
              </a:solidFill>
              <a:latin typeface="+mj-lt"/>
            </a:endParaRPr>
          </a:p>
          <a:p>
            <a:pPr marL="457200" indent="-457200">
              <a:buFont typeface="Courier New" panose="02070309020205020404" pitchFamily="49" charset="0"/>
              <a:buChar char="o"/>
            </a:pPr>
            <a:endParaRPr lang="de-DE" sz="2400" dirty="0">
              <a:solidFill>
                <a:srgbClr val="252062"/>
              </a:solidFill>
              <a:latin typeface="+mj-lt"/>
            </a:endParaRP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de-DE" sz="2400" dirty="0">
                <a:solidFill>
                  <a:srgbClr val="252062"/>
                </a:solidFill>
                <a:latin typeface="+mj-lt"/>
              </a:rPr>
              <a:t>Benutzerverwaltung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endParaRPr lang="de-DE" sz="1600" dirty="0">
              <a:solidFill>
                <a:srgbClr val="252062"/>
              </a:solidFill>
              <a:latin typeface="+mj-lt"/>
            </a:endParaRP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de-DE" sz="2400" dirty="0">
                <a:solidFill>
                  <a:srgbClr val="252062"/>
                </a:solidFill>
                <a:latin typeface="+mj-lt"/>
              </a:rPr>
              <a:t>Login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endParaRPr lang="de-DE" sz="1600" dirty="0">
              <a:solidFill>
                <a:srgbClr val="252062"/>
              </a:solidFill>
              <a:latin typeface="+mj-lt"/>
            </a:endParaRP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de-DE" sz="2400" dirty="0">
                <a:solidFill>
                  <a:srgbClr val="252062"/>
                </a:solidFill>
                <a:latin typeface="+mj-lt"/>
              </a:rPr>
              <a:t>WaWi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endParaRPr lang="de-DE" sz="1600" dirty="0">
              <a:solidFill>
                <a:srgbClr val="252062"/>
              </a:solidFill>
              <a:latin typeface="+mj-lt"/>
            </a:endParaRP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de-DE" sz="2400" dirty="0">
                <a:solidFill>
                  <a:srgbClr val="252062"/>
                </a:solidFill>
                <a:latin typeface="+mj-lt"/>
              </a:rPr>
              <a:t>Payment Provider incl.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endParaRPr lang="de-DE" sz="1600" dirty="0">
              <a:solidFill>
                <a:srgbClr val="252062"/>
              </a:solidFill>
              <a:latin typeface="+mj-lt"/>
            </a:endParaRP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de-DE" sz="3200" b="1" dirty="0">
                <a:solidFill>
                  <a:srgbClr val="252062"/>
                </a:solidFill>
                <a:latin typeface="+mj-lt"/>
              </a:rPr>
              <a:t>Funktioniert für CC, PayPal und Klarna</a:t>
            </a:r>
          </a:p>
          <a:p>
            <a:endParaRPr lang="de-DE" dirty="0">
              <a:solidFill>
                <a:srgbClr val="252062"/>
              </a:solidFill>
            </a:endParaRPr>
          </a:p>
          <a:p>
            <a:endParaRPr lang="de-DE" dirty="0"/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F9159A17-20B3-48ED-AB79-B7A66023A2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46933" y="128486"/>
            <a:ext cx="586798" cy="61347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B55CE721-751D-D345-A9E6-B5BB981561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3313" y="344359"/>
            <a:ext cx="3554512" cy="6249690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C0B6781A-55B4-4726-81BB-E71E22729045}"/>
              </a:ext>
            </a:extLst>
          </p:cNvPr>
          <p:cNvSpPr txBox="1"/>
          <p:nvPr/>
        </p:nvSpPr>
        <p:spPr>
          <a:xfrm>
            <a:off x="6098026" y="1504211"/>
            <a:ext cx="2855474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sz="2400" dirty="0">
              <a:solidFill>
                <a:srgbClr val="262162"/>
              </a:solidFill>
              <a:latin typeface="+mj-lt"/>
            </a:endParaRPr>
          </a:p>
          <a:p>
            <a:endParaRPr lang="de-DE" sz="2400" dirty="0">
              <a:solidFill>
                <a:srgbClr val="262162"/>
              </a:solidFill>
              <a:latin typeface="+mj-lt"/>
            </a:endParaRPr>
          </a:p>
          <a:p>
            <a:endParaRPr lang="de-DE" sz="2400" dirty="0">
              <a:solidFill>
                <a:srgbClr val="262162"/>
              </a:solidFill>
              <a:latin typeface="+mj-lt"/>
            </a:endParaRPr>
          </a:p>
          <a:p>
            <a:endParaRPr lang="de-DE" sz="2400" dirty="0">
              <a:solidFill>
                <a:srgbClr val="262162"/>
              </a:solidFill>
              <a:latin typeface="+mj-lt"/>
            </a:endParaRPr>
          </a:p>
          <a:p>
            <a:pPr marL="285750" indent="-285750">
              <a:buFontTx/>
              <a:buChar char="-"/>
            </a:pPr>
            <a:endParaRPr lang="de-DE" sz="1600" dirty="0">
              <a:solidFill>
                <a:srgbClr val="262162"/>
              </a:solidFill>
              <a:latin typeface="+mj-lt"/>
            </a:endParaRPr>
          </a:p>
          <a:p>
            <a:endParaRPr lang="de-DE" sz="2400" dirty="0">
              <a:solidFill>
                <a:srgbClr val="262162"/>
              </a:solidFill>
              <a:latin typeface="+mj-lt"/>
            </a:endParaRPr>
          </a:p>
          <a:p>
            <a:endParaRPr lang="de-DE" sz="2400" dirty="0">
              <a:solidFill>
                <a:srgbClr val="262162"/>
              </a:solidFill>
              <a:latin typeface="+mj-lt"/>
            </a:endParaRPr>
          </a:p>
          <a:p>
            <a:endParaRPr lang="de-DE" sz="2400" dirty="0">
              <a:solidFill>
                <a:srgbClr val="262162"/>
              </a:solidFill>
              <a:latin typeface="+mj-lt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de-DE" sz="2400" dirty="0">
              <a:solidFill>
                <a:srgbClr val="262162"/>
              </a:solidFill>
              <a:latin typeface="+mj-lt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749DCBE6-DECB-44BE-B7E3-229D17FBA9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6557" y="3657665"/>
            <a:ext cx="2572109" cy="1648055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AD70F239-2E38-4EBF-A567-1095083345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32883" y="2680233"/>
            <a:ext cx="1759459" cy="985297"/>
          </a:xfrm>
          <a:prstGeom prst="rect">
            <a:avLst/>
          </a:prstGeom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8F79647A-8CCA-4DCA-93B0-FB6C40C8FA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1687" y="1548343"/>
            <a:ext cx="1651853" cy="991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10093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2D351D25-25D1-9941-9140-DBBD38B0A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728" y="263952"/>
            <a:ext cx="3828027" cy="1932494"/>
          </a:xfrm>
        </p:spPr>
        <p:txBody>
          <a:bodyPr>
            <a:normAutofit/>
          </a:bodyPr>
          <a:lstStyle/>
          <a:p>
            <a:r>
              <a:rPr lang="de-DE" sz="4000" b="1" dirty="0">
                <a:solidFill>
                  <a:srgbClr val="262162"/>
                </a:solidFill>
                <a:cs typeface="Arial" panose="020B0604020202020204" pitchFamily="34" charset="0"/>
              </a:rPr>
              <a:t>Agenda</a:t>
            </a:r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34EFC016-07C2-F74A-8C53-FE9D8BBCD26C}"/>
              </a:ext>
            </a:extLst>
          </p:cNvPr>
          <p:cNvGrpSpPr/>
          <p:nvPr/>
        </p:nvGrpSpPr>
        <p:grpSpPr>
          <a:xfrm>
            <a:off x="1927768" y="2460722"/>
            <a:ext cx="8837630" cy="3021684"/>
            <a:chOff x="1861779" y="2564419"/>
            <a:chExt cx="8837630" cy="3021684"/>
          </a:xfrm>
          <a:noFill/>
        </p:grpSpPr>
        <p:sp>
          <p:nvSpPr>
            <p:cNvPr id="60" name="Abgerundetes Rechteck 59">
              <a:extLst>
                <a:ext uri="{FF2B5EF4-FFF2-40B4-BE49-F238E27FC236}">
                  <a16:creationId xmlns:a16="http://schemas.microsoft.com/office/drawing/2014/main" id="{F40D708C-2E5A-E142-8BF8-2DECC5B6BF1A}"/>
                </a:ext>
              </a:extLst>
            </p:cNvPr>
            <p:cNvSpPr/>
            <p:nvPr/>
          </p:nvSpPr>
          <p:spPr>
            <a:xfrm>
              <a:off x="1959852" y="3376695"/>
              <a:ext cx="1396315" cy="1396315"/>
            </a:xfrm>
            <a:prstGeom prst="roundRect">
              <a:avLst/>
            </a:prstGeom>
            <a:grpFill/>
            <a:ln>
              <a:solidFill>
                <a:srgbClr val="2621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67" name="Gerade Verbindung 66">
              <a:extLst>
                <a:ext uri="{FF2B5EF4-FFF2-40B4-BE49-F238E27FC236}">
                  <a16:creationId xmlns:a16="http://schemas.microsoft.com/office/drawing/2014/main" id="{DC271AEC-A411-C44A-B08E-4E0C95D03828}"/>
                </a:ext>
              </a:extLst>
            </p:cNvPr>
            <p:cNvCxnSpPr>
              <a:stCxn id="60" idx="2"/>
            </p:cNvCxnSpPr>
            <p:nvPr/>
          </p:nvCxnSpPr>
          <p:spPr>
            <a:xfrm flipH="1">
              <a:off x="2658009" y="4773010"/>
              <a:ext cx="1" cy="345640"/>
            </a:xfrm>
            <a:prstGeom prst="line">
              <a:avLst/>
            </a:prstGeom>
            <a:grpFill/>
            <a:ln w="12700">
              <a:solidFill>
                <a:srgbClr val="26216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Gerade Verbindung 68">
              <a:extLst>
                <a:ext uri="{FF2B5EF4-FFF2-40B4-BE49-F238E27FC236}">
                  <a16:creationId xmlns:a16="http://schemas.microsoft.com/office/drawing/2014/main" id="{80EA600A-3B9F-7D46-AAC4-627B6C926AD2}"/>
                </a:ext>
              </a:extLst>
            </p:cNvPr>
            <p:cNvCxnSpPr>
              <a:cxnSpLocks/>
            </p:cNvCxnSpPr>
            <p:nvPr/>
          </p:nvCxnSpPr>
          <p:spPr>
            <a:xfrm>
              <a:off x="1959852" y="5118650"/>
              <a:ext cx="1396315" cy="0"/>
            </a:xfrm>
            <a:prstGeom prst="line">
              <a:avLst/>
            </a:prstGeom>
            <a:grpFill/>
            <a:ln w="12700">
              <a:solidFill>
                <a:srgbClr val="26216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4" name="Gruppieren 73">
              <a:extLst>
                <a:ext uri="{FF2B5EF4-FFF2-40B4-BE49-F238E27FC236}">
                  <a16:creationId xmlns:a16="http://schemas.microsoft.com/office/drawing/2014/main" id="{AA3F5C3E-47E2-9A45-9593-0AD97CF33FC1}"/>
                </a:ext>
              </a:extLst>
            </p:cNvPr>
            <p:cNvGrpSpPr/>
            <p:nvPr/>
          </p:nvGrpSpPr>
          <p:grpSpPr>
            <a:xfrm>
              <a:off x="5177764" y="3376695"/>
              <a:ext cx="1396315" cy="1741955"/>
              <a:chOff x="1351004" y="3581399"/>
              <a:chExt cx="1396315" cy="1741955"/>
            </a:xfrm>
            <a:grpFill/>
          </p:grpSpPr>
          <p:sp>
            <p:nvSpPr>
              <p:cNvPr id="75" name="Abgerundetes Rechteck 74">
                <a:extLst>
                  <a:ext uri="{FF2B5EF4-FFF2-40B4-BE49-F238E27FC236}">
                    <a16:creationId xmlns:a16="http://schemas.microsoft.com/office/drawing/2014/main" id="{F6B867CC-729B-D343-B11D-599FDE0B76FE}"/>
                  </a:ext>
                </a:extLst>
              </p:cNvPr>
              <p:cNvSpPr/>
              <p:nvPr/>
            </p:nvSpPr>
            <p:spPr>
              <a:xfrm>
                <a:off x="1351004" y="3581399"/>
                <a:ext cx="1396315" cy="1396315"/>
              </a:xfrm>
              <a:prstGeom prst="roundRect">
                <a:avLst/>
              </a:prstGeom>
              <a:noFill/>
              <a:ln>
                <a:solidFill>
                  <a:srgbClr val="26216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76" name="Gerade Verbindung 75">
                <a:extLst>
                  <a:ext uri="{FF2B5EF4-FFF2-40B4-BE49-F238E27FC236}">
                    <a16:creationId xmlns:a16="http://schemas.microsoft.com/office/drawing/2014/main" id="{DBFA7E92-1D76-E242-BAC5-56BC7972136C}"/>
                  </a:ext>
                </a:extLst>
              </p:cNvPr>
              <p:cNvCxnSpPr>
                <a:stCxn id="75" idx="2"/>
              </p:cNvCxnSpPr>
              <p:nvPr/>
            </p:nvCxnSpPr>
            <p:spPr>
              <a:xfrm flipH="1">
                <a:off x="2049161" y="4977714"/>
                <a:ext cx="1" cy="345640"/>
              </a:xfrm>
              <a:prstGeom prst="line">
                <a:avLst/>
              </a:prstGeom>
              <a:grpFill/>
              <a:ln w="12700">
                <a:solidFill>
                  <a:srgbClr val="26216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Gerade Verbindung 76">
                <a:extLst>
                  <a:ext uri="{FF2B5EF4-FFF2-40B4-BE49-F238E27FC236}">
                    <a16:creationId xmlns:a16="http://schemas.microsoft.com/office/drawing/2014/main" id="{FB2442E2-B071-B643-8CEE-F012249BBC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51004" y="5323354"/>
                <a:ext cx="1396315" cy="0"/>
              </a:xfrm>
              <a:prstGeom prst="line">
                <a:avLst/>
              </a:prstGeom>
              <a:grpFill/>
              <a:ln w="12700">
                <a:solidFill>
                  <a:srgbClr val="26216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Textfeld 43">
              <a:extLst>
                <a:ext uri="{FF2B5EF4-FFF2-40B4-BE49-F238E27FC236}">
                  <a16:creationId xmlns:a16="http://schemas.microsoft.com/office/drawing/2014/main" id="{54F6CACC-67FF-F04B-A2FE-A4CE4D19AC36}"/>
                </a:ext>
              </a:extLst>
            </p:cNvPr>
            <p:cNvSpPr txBox="1"/>
            <p:nvPr/>
          </p:nvSpPr>
          <p:spPr>
            <a:xfrm>
              <a:off x="2347133" y="3558610"/>
              <a:ext cx="667265" cy="101566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de-DE" sz="6000" b="1" dirty="0">
                  <a:solidFill>
                    <a:srgbClr val="25206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46" name="Textfeld 45">
              <a:extLst>
                <a:ext uri="{FF2B5EF4-FFF2-40B4-BE49-F238E27FC236}">
                  <a16:creationId xmlns:a16="http://schemas.microsoft.com/office/drawing/2014/main" id="{18EBFA04-5F63-CC48-A20E-E88A923F8AE5}"/>
                </a:ext>
              </a:extLst>
            </p:cNvPr>
            <p:cNvSpPr txBox="1"/>
            <p:nvPr/>
          </p:nvSpPr>
          <p:spPr>
            <a:xfrm>
              <a:off x="3963189" y="3564106"/>
              <a:ext cx="667265" cy="101566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de-DE" sz="6000" b="1" dirty="0">
                  <a:solidFill>
                    <a:srgbClr val="26216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grpSp>
          <p:nvGrpSpPr>
            <p:cNvPr id="78" name="Gruppieren 77">
              <a:extLst>
                <a:ext uri="{FF2B5EF4-FFF2-40B4-BE49-F238E27FC236}">
                  <a16:creationId xmlns:a16="http://schemas.microsoft.com/office/drawing/2014/main" id="{F48CA02B-6E1B-F948-90C9-61E4CACA15F3}"/>
                </a:ext>
              </a:extLst>
            </p:cNvPr>
            <p:cNvGrpSpPr/>
            <p:nvPr/>
          </p:nvGrpSpPr>
          <p:grpSpPr>
            <a:xfrm>
              <a:off x="8400045" y="3376695"/>
              <a:ext cx="1396315" cy="1741955"/>
              <a:chOff x="1351004" y="3581399"/>
              <a:chExt cx="1396315" cy="1741955"/>
            </a:xfrm>
            <a:grpFill/>
          </p:grpSpPr>
          <p:sp>
            <p:nvSpPr>
              <p:cNvPr id="79" name="Abgerundetes Rechteck 78">
                <a:extLst>
                  <a:ext uri="{FF2B5EF4-FFF2-40B4-BE49-F238E27FC236}">
                    <a16:creationId xmlns:a16="http://schemas.microsoft.com/office/drawing/2014/main" id="{A2838EEB-8B39-C94A-B172-A22FDCA690BC}"/>
                  </a:ext>
                </a:extLst>
              </p:cNvPr>
              <p:cNvSpPr/>
              <p:nvPr/>
            </p:nvSpPr>
            <p:spPr>
              <a:xfrm>
                <a:off x="1351004" y="3581399"/>
                <a:ext cx="1396315" cy="1396315"/>
              </a:xfrm>
              <a:prstGeom prst="roundRect">
                <a:avLst/>
              </a:prstGeom>
              <a:solidFill>
                <a:srgbClr val="71ABC6"/>
              </a:solidFill>
              <a:ln>
                <a:solidFill>
                  <a:srgbClr val="26216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80" name="Gerade Verbindung 79">
                <a:extLst>
                  <a:ext uri="{FF2B5EF4-FFF2-40B4-BE49-F238E27FC236}">
                    <a16:creationId xmlns:a16="http://schemas.microsoft.com/office/drawing/2014/main" id="{E42494DA-3EE3-8649-B5C5-A8624B18B9D0}"/>
                  </a:ext>
                </a:extLst>
              </p:cNvPr>
              <p:cNvCxnSpPr>
                <a:stCxn id="79" idx="2"/>
              </p:cNvCxnSpPr>
              <p:nvPr/>
            </p:nvCxnSpPr>
            <p:spPr>
              <a:xfrm flipH="1">
                <a:off x="2049161" y="4977714"/>
                <a:ext cx="1" cy="345640"/>
              </a:xfrm>
              <a:prstGeom prst="line">
                <a:avLst/>
              </a:prstGeom>
              <a:grpFill/>
              <a:ln w="12700">
                <a:solidFill>
                  <a:srgbClr val="26216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Gerade Verbindung 80">
                <a:extLst>
                  <a:ext uri="{FF2B5EF4-FFF2-40B4-BE49-F238E27FC236}">
                    <a16:creationId xmlns:a16="http://schemas.microsoft.com/office/drawing/2014/main" id="{FF1D489A-7BA2-304A-8EED-7F15260200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99271" y="5323354"/>
                <a:ext cx="1348048" cy="0"/>
              </a:xfrm>
              <a:prstGeom prst="line">
                <a:avLst/>
              </a:prstGeom>
              <a:grpFill/>
              <a:ln w="12700">
                <a:solidFill>
                  <a:srgbClr val="26216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7" name="Textfeld 46">
              <a:extLst>
                <a:ext uri="{FF2B5EF4-FFF2-40B4-BE49-F238E27FC236}">
                  <a16:creationId xmlns:a16="http://schemas.microsoft.com/office/drawing/2014/main" id="{E65F3994-386C-D249-9DD3-73A07D826C19}"/>
                </a:ext>
              </a:extLst>
            </p:cNvPr>
            <p:cNvSpPr txBox="1"/>
            <p:nvPr/>
          </p:nvSpPr>
          <p:spPr>
            <a:xfrm>
              <a:off x="5566194" y="3556968"/>
              <a:ext cx="667265" cy="101566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de-DE" sz="6000" b="1" dirty="0">
                  <a:solidFill>
                    <a:srgbClr val="26216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grpSp>
          <p:nvGrpSpPr>
            <p:cNvPr id="82" name="Gruppieren 81">
              <a:extLst>
                <a:ext uri="{FF2B5EF4-FFF2-40B4-BE49-F238E27FC236}">
                  <a16:creationId xmlns:a16="http://schemas.microsoft.com/office/drawing/2014/main" id="{53E922F1-1C5C-BF4F-A480-D16D13E6D10E}"/>
                </a:ext>
              </a:extLst>
            </p:cNvPr>
            <p:cNvGrpSpPr/>
            <p:nvPr/>
          </p:nvGrpSpPr>
          <p:grpSpPr>
            <a:xfrm rot="10800000">
              <a:off x="3571886" y="3031056"/>
              <a:ext cx="1396317" cy="1741955"/>
              <a:chOff x="1351003" y="3581399"/>
              <a:chExt cx="1396317" cy="1741955"/>
            </a:xfrm>
            <a:grpFill/>
          </p:grpSpPr>
          <p:sp>
            <p:nvSpPr>
              <p:cNvPr id="83" name="Abgerundetes Rechteck 82">
                <a:extLst>
                  <a:ext uri="{FF2B5EF4-FFF2-40B4-BE49-F238E27FC236}">
                    <a16:creationId xmlns:a16="http://schemas.microsoft.com/office/drawing/2014/main" id="{34D9EE03-1B59-E940-B86D-94D5E9E883CC}"/>
                  </a:ext>
                </a:extLst>
              </p:cNvPr>
              <p:cNvSpPr/>
              <p:nvPr/>
            </p:nvSpPr>
            <p:spPr>
              <a:xfrm>
                <a:off x="1351004" y="3581399"/>
                <a:ext cx="1396315" cy="1396315"/>
              </a:xfrm>
              <a:prstGeom prst="roundRect">
                <a:avLst/>
              </a:prstGeom>
              <a:grpFill/>
              <a:ln>
                <a:solidFill>
                  <a:srgbClr val="26216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84" name="Gerade Verbindung 83">
                <a:extLst>
                  <a:ext uri="{FF2B5EF4-FFF2-40B4-BE49-F238E27FC236}">
                    <a16:creationId xmlns:a16="http://schemas.microsoft.com/office/drawing/2014/main" id="{5F72AE19-C484-EA46-8F39-3129A64FD9E1}"/>
                  </a:ext>
                </a:extLst>
              </p:cNvPr>
              <p:cNvCxnSpPr>
                <a:stCxn id="83" idx="2"/>
              </p:cNvCxnSpPr>
              <p:nvPr/>
            </p:nvCxnSpPr>
            <p:spPr>
              <a:xfrm flipH="1">
                <a:off x="2049161" y="4977714"/>
                <a:ext cx="1" cy="345640"/>
              </a:xfrm>
              <a:prstGeom prst="line">
                <a:avLst/>
              </a:prstGeom>
              <a:grpFill/>
              <a:ln w="12700">
                <a:solidFill>
                  <a:srgbClr val="26216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Gerade Verbindung 84">
                <a:extLst>
                  <a:ext uri="{FF2B5EF4-FFF2-40B4-BE49-F238E27FC236}">
                    <a16:creationId xmlns:a16="http://schemas.microsoft.com/office/drawing/2014/main" id="{BD0A1FB9-5F6F-1440-BB96-35B723DB4BAD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>
                <a:off x="1351003" y="5323354"/>
                <a:ext cx="1396317" cy="0"/>
              </a:xfrm>
              <a:prstGeom prst="line">
                <a:avLst/>
              </a:prstGeom>
              <a:grpFill/>
              <a:ln w="12700">
                <a:solidFill>
                  <a:srgbClr val="26216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9" name="Textfeld 48">
              <a:extLst>
                <a:ext uri="{FF2B5EF4-FFF2-40B4-BE49-F238E27FC236}">
                  <a16:creationId xmlns:a16="http://schemas.microsoft.com/office/drawing/2014/main" id="{F636A822-F779-1C44-AB24-A912A91E9FC6}"/>
                </a:ext>
              </a:extLst>
            </p:cNvPr>
            <p:cNvSpPr txBox="1"/>
            <p:nvPr/>
          </p:nvSpPr>
          <p:spPr>
            <a:xfrm>
              <a:off x="8788703" y="3556967"/>
              <a:ext cx="667265" cy="101566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de-DE" sz="6000" b="1" dirty="0">
                  <a:solidFill>
                    <a:srgbClr val="26216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</a:p>
          </p:txBody>
        </p:sp>
        <p:sp>
          <p:nvSpPr>
            <p:cNvPr id="50" name="Textfeld 49">
              <a:extLst>
                <a:ext uri="{FF2B5EF4-FFF2-40B4-BE49-F238E27FC236}">
                  <a16:creationId xmlns:a16="http://schemas.microsoft.com/office/drawing/2014/main" id="{F9C0D630-C689-D74E-A6CA-E492B6406304}"/>
                </a:ext>
              </a:extLst>
            </p:cNvPr>
            <p:cNvSpPr txBox="1"/>
            <p:nvPr/>
          </p:nvSpPr>
          <p:spPr>
            <a:xfrm>
              <a:off x="1861779" y="5121056"/>
              <a:ext cx="2145958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de-DE" sz="2400" dirty="0">
                  <a:solidFill>
                    <a:srgbClr val="262162"/>
                  </a:solidFill>
                  <a:latin typeface="+mj-lt"/>
                  <a:cs typeface="Bangla Sangam MN" panose="02000000000000000000" pitchFamily="2" charset="0"/>
                </a:rPr>
                <a:t>Unternehmen</a:t>
              </a:r>
            </a:p>
          </p:txBody>
        </p:sp>
        <p:sp>
          <p:nvSpPr>
            <p:cNvPr id="57" name="Textfeld 56">
              <a:extLst>
                <a:ext uri="{FF2B5EF4-FFF2-40B4-BE49-F238E27FC236}">
                  <a16:creationId xmlns:a16="http://schemas.microsoft.com/office/drawing/2014/main" id="{07E64620-1575-F941-B078-D92270433083}"/>
                </a:ext>
              </a:extLst>
            </p:cNvPr>
            <p:cNvSpPr txBox="1"/>
            <p:nvPr/>
          </p:nvSpPr>
          <p:spPr>
            <a:xfrm>
              <a:off x="3499746" y="2569391"/>
              <a:ext cx="2145958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de-DE" sz="2400" dirty="0">
                  <a:solidFill>
                    <a:srgbClr val="262162"/>
                  </a:solidFill>
                  <a:latin typeface="+mj-lt"/>
                  <a:cs typeface="Arial" panose="020B0604020202020204" pitchFamily="34" charset="0"/>
                </a:rPr>
                <a:t>Einleitung</a:t>
              </a:r>
            </a:p>
          </p:txBody>
        </p:sp>
        <p:sp>
          <p:nvSpPr>
            <p:cNvPr id="58" name="Textfeld 57">
              <a:extLst>
                <a:ext uri="{FF2B5EF4-FFF2-40B4-BE49-F238E27FC236}">
                  <a16:creationId xmlns:a16="http://schemas.microsoft.com/office/drawing/2014/main" id="{7287347F-D4A5-DE47-93A4-17AFEFF0DBFA}"/>
                </a:ext>
              </a:extLst>
            </p:cNvPr>
            <p:cNvSpPr txBox="1"/>
            <p:nvPr/>
          </p:nvSpPr>
          <p:spPr>
            <a:xfrm>
              <a:off x="5081776" y="5124438"/>
              <a:ext cx="2567267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de-DE" sz="2400" dirty="0">
                  <a:solidFill>
                    <a:srgbClr val="262162"/>
                  </a:solidFill>
                  <a:latin typeface="+mj-lt"/>
                  <a:cs typeface="Arial" panose="020B0604020202020204" pitchFamily="34" charset="0"/>
                </a:rPr>
                <a:t>Analyse / Planung</a:t>
              </a:r>
            </a:p>
          </p:txBody>
        </p:sp>
        <p:grpSp>
          <p:nvGrpSpPr>
            <p:cNvPr id="86" name="Gruppieren 85">
              <a:extLst>
                <a:ext uri="{FF2B5EF4-FFF2-40B4-BE49-F238E27FC236}">
                  <a16:creationId xmlns:a16="http://schemas.microsoft.com/office/drawing/2014/main" id="{C0E7D17F-9399-E640-B1AF-CB07C1CB9B15}"/>
                </a:ext>
              </a:extLst>
            </p:cNvPr>
            <p:cNvGrpSpPr/>
            <p:nvPr/>
          </p:nvGrpSpPr>
          <p:grpSpPr>
            <a:xfrm rot="10800000">
              <a:off x="6795964" y="3031056"/>
              <a:ext cx="1396316" cy="1741955"/>
              <a:chOff x="1351003" y="3581399"/>
              <a:chExt cx="1396316" cy="1741955"/>
            </a:xfrm>
            <a:grpFill/>
          </p:grpSpPr>
          <p:sp>
            <p:nvSpPr>
              <p:cNvPr id="87" name="Abgerundetes Rechteck 86">
                <a:extLst>
                  <a:ext uri="{FF2B5EF4-FFF2-40B4-BE49-F238E27FC236}">
                    <a16:creationId xmlns:a16="http://schemas.microsoft.com/office/drawing/2014/main" id="{DBCE1BE4-6063-274F-9F3F-289D985A928C}"/>
                  </a:ext>
                </a:extLst>
              </p:cNvPr>
              <p:cNvSpPr/>
              <p:nvPr/>
            </p:nvSpPr>
            <p:spPr>
              <a:xfrm>
                <a:off x="1351004" y="3581399"/>
                <a:ext cx="1396315" cy="1396315"/>
              </a:xfrm>
              <a:prstGeom prst="roundRect">
                <a:avLst/>
              </a:prstGeom>
              <a:noFill/>
              <a:ln>
                <a:solidFill>
                  <a:srgbClr val="26216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88" name="Gerade Verbindung 87">
                <a:extLst>
                  <a:ext uri="{FF2B5EF4-FFF2-40B4-BE49-F238E27FC236}">
                    <a16:creationId xmlns:a16="http://schemas.microsoft.com/office/drawing/2014/main" id="{40255495-7111-9148-BF03-3CFB26F83584}"/>
                  </a:ext>
                </a:extLst>
              </p:cNvPr>
              <p:cNvCxnSpPr>
                <a:stCxn id="87" idx="2"/>
              </p:cNvCxnSpPr>
              <p:nvPr/>
            </p:nvCxnSpPr>
            <p:spPr>
              <a:xfrm flipH="1">
                <a:off x="2049161" y="4977714"/>
                <a:ext cx="1" cy="345640"/>
              </a:xfrm>
              <a:prstGeom prst="line">
                <a:avLst/>
              </a:prstGeom>
              <a:grpFill/>
              <a:ln w="12700">
                <a:solidFill>
                  <a:srgbClr val="26216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Gerade Verbindung 88">
                <a:extLst>
                  <a:ext uri="{FF2B5EF4-FFF2-40B4-BE49-F238E27FC236}">
                    <a16:creationId xmlns:a16="http://schemas.microsoft.com/office/drawing/2014/main" id="{55A74AE2-D78A-B14C-9DDB-64E4EDFB2FE1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>
                <a:off x="1351003" y="5323354"/>
                <a:ext cx="1396316" cy="0"/>
              </a:xfrm>
              <a:prstGeom prst="line">
                <a:avLst/>
              </a:prstGeom>
              <a:grpFill/>
              <a:ln w="12700">
                <a:solidFill>
                  <a:srgbClr val="26216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8" name="Textfeld 97">
              <a:extLst>
                <a:ext uri="{FF2B5EF4-FFF2-40B4-BE49-F238E27FC236}">
                  <a16:creationId xmlns:a16="http://schemas.microsoft.com/office/drawing/2014/main" id="{550E9B36-EB48-6145-8559-CCBA096189FC}"/>
                </a:ext>
              </a:extLst>
            </p:cNvPr>
            <p:cNvSpPr txBox="1"/>
            <p:nvPr/>
          </p:nvSpPr>
          <p:spPr>
            <a:xfrm>
              <a:off x="6679604" y="2564419"/>
              <a:ext cx="2145958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de-DE" sz="2400" dirty="0">
                  <a:solidFill>
                    <a:srgbClr val="262162"/>
                  </a:solidFill>
                  <a:latin typeface="+mj-lt"/>
                  <a:cs typeface="Arial" panose="020B0604020202020204" pitchFamily="34" charset="0"/>
                </a:rPr>
                <a:t>Umsetzung</a:t>
              </a:r>
            </a:p>
          </p:txBody>
        </p:sp>
        <p:sp>
          <p:nvSpPr>
            <p:cNvPr id="99" name="Textfeld 98">
              <a:extLst>
                <a:ext uri="{FF2B5EF4-FFF2-40B4-BE49-F238E27FC236}">
                  <a16:creationId xmlns:a16="http://schemas.microsoft.com/office/drawing/2014/main" id="{49465BFD-D0EF-4641-B28F-2521A95FE1E2}"/>
                </a:ext>
              </a:extLst>
            </p:cNvPr>
            <p:cNvSpPr txBox="1"/>
            <p:nvPr/>
          </p:nvSpPr>
          <p:spPr>
            <a:xfrm>
              <a:off x="8347201" y="5124438"/>
              <a:ext cx="2352208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de-DE" sz="2400" b="1" dirty="0">
                  <a:solidFill>
                    <a:srgbClr val="262162"/>
                  </a:solidFill>
                  <a:latin typeface="+mj-lt"/>
                  <a:cs typeface="Arial" panose="020B0604020202020204" pitchFamily="34" charset="0"/>
                </a:rPr>
                <a:t>Fazit / Aussicht</a:t>
              </a:r>
            </a:p>
          </p:txBody>
        </p:sp>
        <p:sp>
          <p:nvSpPr>
            <p:cNvPr id="48" name="Textfeld 47">
              <a:extLst>
                <a:ext uri="{FF2B5EF4-FFF2-40B4-BE49-F238E27FC236}">
                  <a16:creationId xmlns:a16="http://schemas.microsoft.com/office/drawing/2014/main" id="{526C1A83-16E6-734D-B549-B1A8C62D495D}"/>
                </a:ext>
              </a:extLst>
            </p:cNvPr>
            <p:cNvSpPr txBox="1"/>
            <p:nvPr/>
          </p:nvSpPr>
          <p:spPr>
            <a:xfrm>
              <a:off x="7170870" y="3564313"/>
              <a:ext cx="667265" cy="101566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de-DE" sz="6000" b="1" dirty="0">
                  <a:solidFill>
                    <a:srgbClr val="26216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</p:grpSp>
      <p:pic>
        <p:nvPicPr>
          <p:cNvPr id="34" name="Grafik 33">
            <a:extLst>
              <a:ext uri="{FF2B5EF4-FFF2-40B4-BE49-F238E27FC236}">
                <a16:creationId xmlns:a16="http://schemas.microsoft.com/office/drawing/2014/main" id="{6163EA97-2545-4BEB-8F58-155852CF33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46933" y="128486"/>
            <a:ext cx="586798" cy="613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276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2D351D25-25D1-9941-9140-DBBD38B0A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728" y="263952"/>
            <a:ext cx="5809228" cy="1932494"/>
          </a:xfrm>
        </p:spPr>
        <p:txBody>
          <a:bodyPr>
            <a:normAutofit/>
          </a:bodyPr>
          <a:lstStyle/>
          <a:p>
            <a:r>
              <a:rPr lang="de-DE" sz="4000" b="1" dirty="0">
                <a:solidFill>
                  <a:srgbClr val="262162"/>
                </a:solidFill>
                <a:cs typeface="Arial" panose="020B0604020202020204" pitchFamily="34" charset="0"/>
              </a:rPr>
              <a:t>Fazit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8BA37E5E-21C7-094F-8054-04C7A9DFDE8B}"/>
              </a:ext>
            </a:extLst>
          </p:cNvPr>
          <p:cNvSpPr txBox="1"/>
          <p:nvPr/>
        </p:nvSpPr>
        <p:spPr>
          <a:xfrm>
            <a:off x="1472274" y="1586241"/>
            <a:ext cx="5099975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solidFill>
                  <a:srgbClr val="252062"/>
                </a:solidFill>
                <a:latin typeface="+mj-lt"/>
              </a:rPr>
              <a:t>Projekt </a:t>
            </a:r>
            <a:r>
              <a:rPr lang="de-DE" sz="2400" b="1" dirty="0" err="1">
                <a:solidFill>
                  <a:srgbClr val="252062"/>
                </a:solidFill>
                <a:latin typeface="+mj-lt"/>
              </a:rPr>
              <a:t>eliteshop</a:t>
            </a:r>
            <a:r>
              <a:rPr lang="de-DE" sz="2400" b="1" dirty="0">
                <a:solidFill>
                  <a:srgbClr val="252062"/>
                </a:solidFill>
                <a:latin typeface="+mj-lt"/>
              </a:rPr>
              <a:t> ist ein großer ERFOLG</a:t>
            </a:r>
            <a:endParaRPr lang="de-DE" sz="2400" dirty="0">
              <a:solidFill>
                <a:srgbClr val="252062"/>
              </a:solidFill>
              <a:latin typeface="+mj-lt"/>
            </a:endParaRPr>
          </a:p>
          <a:p>
            <a:endParaRPr lang="de-DE" sz="2400" dirty="0">
              <a:solidFill>
                <a:srgbClr val="252062"/>
              </a:solidFill>
              <a:latin typeface="+mj-lt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de-DE" sz="2400" dirty="0">
              <a:solidFill>
                <a:srgbClr val="252062"/>
              </a:solidFill>
              <a:latin typeface="+mj-lt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de-DE" sz="2400" dirty="0">
                <a:solidFill>
                  <a:srgbClr val="252062"/>
                </a:solidFill>
                <a:latin typeface="+mj-lt"/>
              </a:rPr>
              <a:t>wirtschaftlich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de-DE" sz="1600" dirty="0">
              <a:solidFill>
                <a:srgbClr val="252062"/>
              </a:solidFill>
              <a:latin typeface="+mj-lt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de-DE" sz="2400" dirty="0">
                <a:solidFill>
                  <a:srgbClr val="252062"/>
                </a:solidFill>
                <a:latin typeface="+mj-lt"/>
              </a:rPr>
              <a:t>technisch machbar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de-DE" sz="1600" dirty="0">
              <a:solidFill>
                <a:srgbClr val="252062"/>
              </a:solidFill>
              <a:latin typeface="+mj-lt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de-DE" sz="2400" dirty="0">
                <a:solidFill>
                  <a:srgbClr val="252062"/>
                </a:solidFill>
                <a:latin typeface="+mj-lt"/>
              </a:rPr>
              <a:t> die Zeit wurde eingehalten</a:t>
            </a:r>
          </a:p>
          <a:p>
            <a:pPr marL="285750" indent="-285750">
              <a:buFont typeface="Wingdings" pitchFamily="2" charset="2"/>
              <a:buChar char="Ø"/>
            </a:pPr>
            <a:endParaRPr lang="de-DE" sz="2400" dirty="0">
              <a:solidFill>
                <a:srgbClr val="252062"/>
              </a:solidFill>
              <a:latin typeface="+mj-lt"/>
            </a:endParaRPr>
          </a:p>
          <a:p>
            <a:endParaRPr lang="de-DE" sz="2400" dirty="0">
              <a:solidFill>
                <a:srgbClr val="252062"/>
              </a:solidFill>
              <a:latin typeface="+mj-lt"/>
            </a:endParaRPr>
          </a:p>
          <a:p>
            <a:endParaRPr lang="de-DE" dirty="0"/>
          </a:p>
        </p:txBody>
      </p:sp>
      <p:sp>
        <p:nvSpPr>
          <p:cNvPr id="2" name="Smiley 1">
            <a:extLst>
              <a:ext uri="{FF2B5EF4-FFF2-40B4-BE49-F238E27FC236}">
                <a16:creationId xmlns:a16="http://schemas.microsoft.com/office/drawing/2014/main" id="{E9B81511-1F65-A349-BE0E-F537068BCEC0}"/>
              </a:ext>
            </a:extLst>
          </p:cNvPr>
          <p:cNvSpPr/>
          <p:nvPr/>
        </p:nvSpPr>
        <p:spPr>
          <a:xfrm>
            <a:off x="7101840" y="1575455"/>
            <a:ext cx="3070860" cy="3086100"/>
          </a:xfrm>
          <a:prstGeom prst="smileyFace">
            <a:avLst/>
          </a:prstGeom>
          <a:solidFill>
            <a:srgbClr val="71AB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64952AC1-87BF-4906-956D-DDB4D21950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46933" y="128486"/>
            <a:ext cx="586798" cy="613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697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8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5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2D351D25-25D1-9941-9140-DBBD38B0A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728" y="263952"/>
            <a:ext cx="8720972" cy="1932494"/>
          </a:xfrm>
        </p:spPr>
        <p:txBody>
          <a:bodyPr>
            <a:normAutofit/>
          </a:bodyPr>
          <a:lstStyle/>
          <a:p>
            <a:r>
              <a:rPr lang="de-DE" sz="4000" b="1" dirty="0">
                <a:solidFill>
                  <a:srgbClr val="262162"/>
                </a:solidFill>
                <a:cs typeface="Arial" panose="020B0604020202020204" pitchFamily="34" charset="0"/>
              </a:rPr>
              <a:t>Vielen Dank für Ihre Aufmerksamkeit!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8BA37E5E-21C7-094F-8054-04C7A9DFDE8B}"/>
              </a:ext>
            </a:extLst>
          </p:cNvPr>
          <p:cNvSpPr txBox="1"/>
          <p:nvPr/>
        </p:nvSpPr>
        <p:spPr>
          <a:xfrm>
            <a:off x="2548599" y="3429000"/>
            <a:ext cx="50999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sz="2400" dirty="0">
              <a:solidFill>
                <a:srgbClr val="252062"/>
              </a:solidFill>
              <a:latin typeface="+mj-lt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de-DE" sz="2400" dirty="0">
              <a:solidFill>
                <a:srgbClr val="252062"/>
              </a:solidFill>
              <a:latin typeface="+mj-lt"/>
            </a:endParaRPr>
          </a:p>
          <a:p>
            <a:endParaRPr lang="de-DE" sz="2400" dirty="0">
              <a:solidFill>
                <a:srgbClr val="252062"/>
              </a:solidFill>
              <a:latin typeface="+mj-lt"/>
            </a:endParaRPr>
          </a:p>
          <a:p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64952AC1-87BF-4906-956D-DDB4D21950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46933" y="128486"/>
            <a:ext cx="586798" cy="61347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558AF0-7B8D-4F59-95DB-A12110070B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8452" y="3860741"/>
            <a:ext cx="2524073" cy="1932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061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2D351D25-25D1-9941-9140-DBBD38B0A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728" y="263952"/>
            <a:ext cx="3828027" cy="1932494"/>
          </a:xfrm>
        </p:spPr>
        <p:txBody>
          <a:bodyPr>
            <a:normAutofit/>
          </a:bodyPr>
          <a:lstStyle/>
          <a:p>
            <a:r>
              <a:rPr lang="de-DE" sz="4000" b="1" dirty="0">
                <a:solidFill>
                  <a:srgbClr val="262162"/>
                </a:solidFill>
                <a:cs typeface="Arial" panose="020B0604020202020204" pitchFamily="34" charset="0"/>
              </a:rPr>
              <a:t>Unternehmen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8BA37E5E-21C7-094F-8054-04C7A9DFDE8B}"/>
              </a:ext>
            </a:extLst>
          </p:cNvPr>
          <p:cNvSpPr txBox="1"/>
          <p:nvPr/>
        </p:nvSpPr>
        <p:spPr>
          <a:xfrm>
            <a:off x="1472275" y="1586241"/>
            <a:ext cx="5081047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Algerian" panose="04020705040A02060702" pitchFamily="82" charset="0"/>
              </a:rPr>
              <a:t>U &amp; M </a:t>
            </a:r>
            <a:r>
              <a:rPr lang="de-DE" sz="2400" b="1" dirty="0">
                <a:solidFill>
                  <a:schemeClr val="accent2">
                    <a:lumMod val="75000"/>
                  </a:schemeClr>
                </a:solidFill>
                <a:latin typeface="Algerian" panose="04020705040A02060702" pitchFamily="82" charset="0"/>
              </a:rPr>
              <a:t> </a:t>
            </a:r>
            <a:r>
              <a:rPr lang="de-DE" sz="2400" dirty="0">
                <a:solidFill>
                  <a:srgbClr val="252062"/>
                </a:solidFill>
              </a:rPr>
              <a:t>AG und Co. GmbH</a:t>
            </a:r>
          </a:p>
          <a:p>
            <a:endParaRPr lang="de-DE" sz="2400" b="1" dirty="0">
              <a:solidFill>
                <a:srgbClr val="252062"/>
              </a:solidFill>
              <a:latin typeface="+mj-lt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de-DE" sz="2400" dirty="0">
              <a:solidFill>
                <a:srgbClr val="252062"/>
              </a:solidFill>
              <a:latin typeface="+mj-lt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de-DE" sz="2400" dirty="0">
                <a:solidFill>
                  <a:srgbClr val="252062"/>
                </a:solidFill>
                <a:latin typeface="+mj-lt"/>
              </a:rPr>
              <a:t>diverse Interessensbereiche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de-DE" sz="1600" dirty="0">
              <a:solidFill>
                <a:srgbClr val="252062"/>
              </a:solidFill>
              <a:latin typeface="+mj-lt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de-DE" sz="2400" dirty="0">
                <a:solidFill>
                  <a:srgbClr val="252062"/>
                </a:solidFill>
                <a:latin typeface="+mj-lt"/>
              </a:rPr>
              <a:t>eliteshop.klugscheisser.me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de-DE" sz="1600" dirty="0">
              <a:solidFill>
                <a:srgbClr val="252062"/>
              </a:solidFill>
              <a:latin typeface="+mj-lt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de-DE" sz="2400" dirty="0">
                <a:solidFill>
                  <a:srgbClr val="252062"/>
                </a:solidFill>
                <a:latin typeface="+mj-lt"/>
              </a:rPr>
              <a:t>500.000 Cent Umsatz täglich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de-DE" sz="1600" dirty="0">
              <a:solidFill>
                <a:srgbClr val="252062"/>
              </a:solidFill>
              <a:latin typeface="+mj-lt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de-DE" sz="2400" dirty="0">
                <a:solidFill>
                  <a:srgbClr val="252062"/>
                </a:solidFill>
                <a:latin typeface="+mj-lt"/>
              </a:rPr>
              <a:t>2 Mitarbeiter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de-DE" sz="1600" dirty="0">
              <a:solidFill>
                <a:srgbClr val="252062"/>
              </a:solidFill>
              <a:latin typeface="+mj-lt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de-DE" sz="2400" dirty="0">
                <a:solidFill>
                  <a:srgbClr val="252062"/>
                </a:solidFill>
                <a:latin typeface="+mj-lt"/>
              </a:rPr>
              <a:t>regional, international</a:t>
            </a:r>
          </a:p>
          <a:p>
            <a:endParaRPr lang="de-DE" dirty="0">
              <a:solidFill>
                <a:srgbClr val="252062"/>
              </a:solidFill>
            </a:endParaRPr>
          </a:p>
          <a:p>
            <a:endParaRPr lang="de-DE" dirty="0"/>
          </a:p>
        </p:txBody>
      </p:sp>
      <p:pic>
        <p:nvPicPr>
          <p:cNvPr id="51" name="Grafik 50">
            <a:extLst>
              <a:ext uri="{FF2B5EF4-FFF2-40B4-BE49-F238E27FC236}">
                <a16:creationId xmlns:a16="http://schemas.microsoft.com/office/drawing/2014/main" id="{05DFAE60-2F0D-D448-9D73-BAAB9FC03A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4971" y="263952"/>
            <a:ext cx="331358" cy="336092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97EDF1A3-65CB-4C1D-BD75-1DAC1610CD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8481" y="0"/>
            <a:ext cx="6377940" cy="6858000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6CB984A8-8E46-417E-AF04-D6C720E8DAEF}"/>
              </a:ext>
            </a:extLst>
          </p:cNvPr>
          <p:cNvSpPr/>
          <p:nvPr/>
        </p:nvSpPr>
        <p:spPr>
          <a:xfrm>
            <a:off x="6003634" y="2967335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de-DE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26D63DDD-94D0-4508-A859-75BA867D1C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46933" y="128486"/>
            <a:ext cx="586798" cy="613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409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ruppieren 81">
            <a:extLst>
              <a:ext uri="{FF2B5EF4-FFF2-40B4-BE49-F238E27FC236}">
                <a16:creationId xmlns:a16="http://schemas.microsoft.com/office/drawing/2014/main" id="{53E922F1-1C5C-BF4F-A480-D16D13E6D10E}"/>
              </a:ext>
            </a:extLst>
          </p:cNvPr>
          <p:cNvGrpSpPr/>
          <p:nvPr/>
        </p:nvGrpSpPr>
        <p:grpSpPr>
          <a:xfrm rot="10800000">
            <a:off x="3637875" y="2927359"/>
            <a:ext cx="1396317" cy="1741955"/>
            <a:chOff x="1351003" y="3581399"/>
            <a:chExt cx="1396317" cy="1741955"/>
          </a:xfrm>
        </p:grpSpPr>
        <p:sp>
          <p:nvSpPr>
            <p:cNvPr id="83" name="Abgerundetes Rechteck 82">
              <a:extLst>
                <a:ext uri="{FF2B5EF4-FFF2-40B4-BE49-F238E27FC236}">
                  <a16:creationId xmlns:a16="http://schemas.microsoft.com/office/drawing/2014/main" id="{34D9EE03-1B59-E940-B86D-94D5E9E883CC}"/>
                </a:ext>
              </a:extLst>
            </p:cNvPr>
            <p:cNvSpPr/>
            <p:nvPr/>
          </p:nvSpPr>
          <p:spPr>
            <a:xfrm>
              <a:off x="1351004" y="3581399"/>
              <a:ext cx="1396315" cy="1396315"/>
            </a:xfrm>
            <a:prstGeom prst="roundRect">
              <a:avLst/>
            </a:prstGeom>
            <a:solidFill>
              <a:srgbClr val="71ABC6"/>
            </a:solidFill>
            <a:ln>
              <a:solidFill>
                <a:srgbClr val="2621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84" name="Gerade Verbindung 83">
              <a:extLst>
                <a:ext uri="{FF2B5EF4-FFF2-40B4-BE49-F238E27FC236}">
                  <a16:creationId xmlns:a16="http://schemas.microsoft.com/office/drawing/2014/main" id="{5F72AE19-C484-EA46-8F39-3129A64FD9E1}"/>
                </a:ext>
              </a:extLst>
            </p:cNvPr>
            <p:cNvCxnSpPr>
              <a:cxnSpLocks/>
              <a:stCxn id="83" idx="2"/>
            </p:cNvCxnSpPr>
            <p:nvPr/>
          </p:nvCxnSpPr>
          <p:spPr>
            <a:xfrm flipH="1">
              <a:off x="2049161" y="4977714"/>
              <a:ext cx="1" cy="345640"/>
            </a:xfrm>
            <a:prstGeom prst="line">
              <a:avLst/>
            </a:prstGeom>
            <a:ln w="12700">
              <a:solidFill>
                <a:srgbClr val="26216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Gerade Verbindung 84">
              <a:extLst>
                <a:ext uri="{FF2B5EF4-FFF2-40B4-BE49-F238E27FC236}">
                  <a16:creationId xmlns:a16="http://schemas.microsoft.com/office/drawing/2014/main" id="{BD0A1FB9-5F6F-1440-BB96-35B723DB4BAD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1351003" y="5323354"/>
              <a:ext cx="1396317" cy="0"/>
            </a:xfrm>
            <a:prstGeom prst="line">
              <a:avLst/>
            </a:prstGeom>
            <a:ln w="12700">
              <a:solidFill>
                <a:srgbClr val="26216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itel 4">
            <a:extLst>
              <a:ext uri="{FF2B5EF4-FFF2-40B4-BE49-F238E27FC236}">
                <a16:creationId xmlns:a16="http://schemas.microsoft.com/office/drawing/2014/main" id="{2D351D25-25D1-9941-9140-DBBD38B0A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728" y="248454"/>
            <a:ext cx="3828027" cy="1932494"/>
          </a:xfrm>
        </p:spPr>
        <p:txBody>
          <a:bodyPr>
            <a:normAutofit/>
          </a:bodyPr>
          <a:lstStyle/>
          <a:p>
            <a:r>
              <a:rPr lang="de-DE" sz="4000" b="1" dirty="0">
                <a:solidFill>
                  <a:srgbClr val="262162"/>
                </a:solidFill>
                <a:cs typeface="Arial" panose="020B0604020202020204" pitchFamily="34" charset="0"/>
              </a:rPr>
              <a:t>Agenda</a:t>
            </a:r>
          </a:p>
        </p:txBody>
      </p:sp>
      <p:sp>
        <p:nvSpPr>
          <p:cNvPr id="60" name="Abgerundetes Rechteck 59">
            <a:extLst>
              <a:ext uri="{FF2B5EF4-FFF2-40B4-BE49-F238E27FC236}">
                <a16:creationId xmlns:a16="http://schemas.microsoft.com/office/drawing/2014/main" id="{F40D708C-2E5A-E142-8BF8-2DECC5B6BF1A}"/>
              </a:ext>
            </a:extLst>
          </p:cNvPr>
          <p:cNvSpPr/>
          <p:nvPr/>
        </p:nvSpPr>
        <p:spPr>
          <a:xfrm>
            <a:off x="2025841" y="3272998"/>
            <a:ext cx="1396315" cy="1396315"/>
          </a:xfrm>
          <a:prstGeom prst="roundRect">
            <a:avLst/>
          </a:prstGeom>
          <a:noFill/>
          <a:ln>
            <a:solidFill>
              <a:srgbClr val="2621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7" name="Gerade Verbindung 66">
            <a:extLst>
              <a:ext uri="{FF2B5EF4-FFF2-40B4-BE49-F238E27FC236}">
                <a16:creationId xmlns:a16="http://schemas.microsoft.com/office/drawing/2014/main" id="{DC271AEC-A411-C44A-B08E-4E0C95D03828}"/>
              </a:ext>
            </a:extLst>
          </p:cNvPr>
          <p:cNvCxnSpPr>
            <a:stCxn id="60" idx="2"/>
          </p:cNvCxnSpPr>
          <p:nvPr/>
        </p:nvCxnSpPr>
        <p:spPr>
          <a:xfrm flipH="1">
            <a:off x="2723998" y="4669313"/>
            <a:ext cx="1" cy="345640"/>
          </a:xfrm>
          <a:prstGeom prst="line">
            <a:avLst/>
          </a:prstGeom>
          <a:solidFill>
            <a:srgbClr val="04CAF9">
              <a:alpha val="38841"/>
            </a:srgbClr>
          </a:solidFill>
          <a:ln w="12700">
            <a:solidFill>
              <a:srgbClr val="26216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68">
            <a:extLst>
              <a:ext uri="{FF2B5EF4-FFF2-40B4-BE49-F238E27FC236}">
                <a16:creationId xmlns:a16="http://schemas.microsoft.com/office/drawing/2014/main" id="{80EA600A-3B9F-7D46-AAC4-627B6C926AD2}"/>
              </a:ext>
            </a:extLst>
          </p:cNvPr>
          <p:cNvCxnSpPr>
            <a:cxnSpLocks/>
          </p:cNvCxnSpPr>
          <p:nvPr/>
        </p:nvCxnSpPr>
        <p:spPr>
          <a:xfrm>
            <a:off x="2025841" y="5014953"/>
            <a:ext cx="1396315" cy="0"/>
          </a:xfrm>
          <a:prstGeom prst="line">
            <a:avLst/>
          </a:prstGeom>
          <a:solidFill>
            <a:srgbClr val="04CAF9">
              <a:alpha val="38841"/>
            </a:srgbClr>
          </a:solidFill>
          <a:ln w="12700">
            <a:solidFill>
              <a:srgbClr val="26216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Gruppieren 73">
            <a:extLst>
              <a:ext uri="{FF2B5EF4-FFF2-40B4-BE49-F238E27FC236}">
                <a16:creationId xmlns:a16="http://schemas.microsoft.com/office/drawing/2014/main" id="{AA3F5C3E-47E2-9A45-9593-0AD97CF33FC1}"/>
              </a:ext>
            </a:extLst>
          </p:cNvPr>
          <p:cNvGrpSpPr/>
          <p:nvPr/>
        </p:nvGrpSpPr>
        <p:grpSpPr>
          <a:xfrm>
            <a:off x="5243753" y="3272998"/>
            <a:ext cx="1396315" cy="1741955"/>
            <a:chOff x="1351004" y="3581399"/>
            <a:chExt cx="1396315" cy="1741955"/>
          </a:xfrm>
        </p:grpSpPr>
        <p:sp>
          <p:nvSpPr>
            <p:cNvPr id="75" name="Abgerundetes Rechteck 74">
              <a:extLst>
                <a:ext uri="{FF2B5EF4-FFF2-40B4-BE49-F238E27FC236}">
                  <a16:creationId xmlns:a16="http://schemas.microsoft.com/office/drawing/2014/main" id="{F6B867CC-729B-D343-B11D-599FDE0B76FE}"/>
                </a:ext>
              </a:extLst>
            </p:cNvPr>
            <p:cNvSpPr/>
            <p:nvPr/>
          </p:nvSpPr>
          <p:spPr>
            <a:xfrm>
              <a:off x="1351004" y="3581399"/>
              <a:ext cx="1396315" cy="1396315"/>
            </a:xfrm>
            <a:prstGeom prst="roundRect">
              <a:avLst/>
            </a:prstGeom>
            <a:noFill/>
            <a:ln>
              <a:solidFill>
                <a:srgbClr val="2621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76" name="Gerade Verbindung 75">
              <a:extLst>
                <a:ext uri="{FF2B5EF4-FFF2-40B4-BE49-F238E27FC236}">
                  <a16:creationId xmlns:a16="http://schemas.microsoft.com/office/drawing/2014/main" id="{DBFA7E92-1D76-E242-BAC5-56BC7972136C}"/>
                </a:ext>
              </a:extLst>
            </p:cNvPr>
            <p:cNvCxnSpPr>
              <a:stCxn id="75" idx="2"/>
            </p:cNvCxnSpPr>
            <p:nvPr/>
          </p:nvCxnSpPr>
          <p:spPr>
            <a:xfrm flipH="1">
              <a:off x="2049161" y="4977714"/>
              <a:ext cx="1" cy="345640"/>
            </a:xfrm>
            <a:prstGeom prst="line">
              <a:avLst/>
            </a:prstGeom>
            <a:ln w="12700">
              <a:solidFill>
                <a:srgbClr val="26216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Gerade Verbindung 76">
              <a:extLst>
                <a:ext uri="{FF2B5EF4-FFF2-40B4-BE49-F238E27FC236}">
                  <a16:creationId xmlns:a16="http://schemas.microsoft.com/office/drawing/2014/main" id="{FB2442E2-B071-B643-8CEE-F012249BBCA7}"/>
                </a:ext>
              </a:extLst>
            </p:cNvPr>
            <p:cNvCxnSpPr>
              <a:cxnSpLocks/>
            </p:cNvCxnSpPr>
            <p:nvPr/>
          </p:nvCxnSpPr>
          <p:spPr>
            <a:xfrm>
              <a:off x="1351004" y="5323354"/>
              <a:ext cx="1396315" cy="0"/>
            </a:xfrm>
            <a:prstGeom prst="line">
              <a:avLst/>
            </a:prstGeom>
            <a:ln w="12700">
              <a:solidFill>
                <a:srgbClr val="26216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Textfeld 43">
            <a:extLst>
              <a:ext uri="{FF2B5EF4-FFF2-40B4-BE49-F238E27FC236}">
                <a16:creationId xmlns:a16="http://schemas.microsoft.com/office/drawing/2014/main" id="{54F6CACC-67FF-F04B-A2FE-A4CE4D19AC36}"/>
              </a:ext>
            </a:extLst>
          </p:cNvPr>
          <p:cNvSpPr txBox="1"/>
          <p:nvPr/>
        </p:nvSpPr>
        <p:spPr>
          <a:xfrm>
            <a:off x="2413122" y="3454913"/>
            <a:ext cx="6672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0" b="1" dirty="0">
                <a:solidFill>
                  <a:srgbClr val="2520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18EBFA04-5F63-CC48-A20E-E88A923F8AE5}"/>
              </a:ext>
            </a:extLst>
          </p:cNvPr>
          <p:cNvSpPr txBox="1"/>
          <p:nvPr/>
        </p:nvSpPr>
        <p:spPr>
          <a:xfrm>
            <a:off x="4029178" y="3460409"/>
            <a:ext cx="6672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0" b="1" dirty="0">
                <a:solidFill>
                  <a:srgbClr val="2621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grpSp>
        <p:nvGrpSpPr>
          <p:cNvPr id="78" name="Gruppieren 77">
            <a:extLst>
              <a:ext uri="{FF2B5EF4-FFF2-40B4-BE49-F238E27FC236}">
                <a16:creationId xmlns:a16="http://schemas.microsoft.com/office/drawing/2014/main" id="{F48CA02B-6E1B-F948-90C9-61E4CACA15F3}"/>
              </a:ext>
            </a:extLst>
          </p:cNvPr>
          <p:cNvGrpSpPr/>
          <p:nvPr/>
        </p:nvGrpSpPr>
        <p:grpSpPr>
          <a:xfrm>
            <a:off x="8466034" y="3272998"/>
            <a:ext cx="1396315" cy="1741955"/>
            <a:chOff x="1351004" y="3581399"/>
            <a:chExt cx="1396315" cy="1741955"/>
          </a:xfrm>
        </p:grpSpPr>
        <p:sp>
          <p:nvSpPr>
            <p:cNvPr id="79" name="Abgerundetes Rechteck 78">
              <a:extLst>
                <a:ext uri="{FF2B5EF4-FFF2-40B4-BE49-F238E27FC236}">
                  <a16:creationId xmlns:a16="http://schemas.microsoft.com/office/drawing/2014/main" id="{A2838EEB-8B39-C94A-B172-A22FDCA690BC}"/>
                </a:ext>
              </a:extLst>
            </p:cNvPr>
            <p:cNvSpPr/>
            <p:nvPr/>
          </p:nvSpPr>
          <p:spPr>
            <a:xfrm>
              <a:off x="1351004" y="3581399"/>
              <a:ext cx="1396315" cy="1396315"/>
            </a:xfrm>
            <a:prstGeom prst="roundRect">
              <a:avLst/>
            </a:prstGeom>
            <a:noFill/>
            <a:ln>
              <a:solidFill>
                <a:srgbClr val="2621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80" name="Gerade Verbindung 79">
              <a:extLst>
                <a:ext uri="{FF2B5EF4-FFF2-40B4-BE49-F238E27FC236}">
                  <a16:creationId xmlns:a16="http://schemas.microsoft.com/office/drawing/2014/main" id="{E42494DA-3EE3-8649-B5C5-A8624B18B9D0}"/>
                </a:ext>
              </a:extLst>
            </p:cNvPr>
            <p:cNvCxnSpPr>
              <a:stCxn id="79" idx="2"/>
            </p:cNvCxnSpPr>
            <p:nvPr/>
          </p:nvCxnSpPr>
          <p:spPr>
            <a:xfrm flipH="1">
              <a:off x="2049161" y="4977714"/>
              <a:ext cx="1" cy="345640"/>
            </a:xfrm>
            <a:prstGeom prst="line">
              <a:avLst/>
            </a:prstGeom>
            <a:ln w="12700">
              <a:solidFill>
                <a:srgbClr val="26216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Gerade Verbindung 80">
              <a:extLst>
                <a:ext uri="{FF2B5EF4-FFF2-40B4-BE49-F238E27FC236}">
                  <a16:creationId xmlns:a16="http://schemas.microsoft.com/office/drawing/2014/main" id="{FF1D489A-7BA2-304A-8EED-7F1526020013}"/>
                </a:ext>
              </a:extLst>
            </p:cNvPr>
            <p:cNvCxnSpPr>
              <a:cxnSpLocks/>
            </p:cNvCxnSpPr>
            <p:nvPr/>
          </p:nvCxnSpPr>
          <p:spPr>
            <a:xfrm>
              <a:off x="1399271" y="5323354"/>
              <a:ext cx="1348048" cy="0"/>
            </a:xfrm>
            <a:prstGeom prst="line">
              <a:avLst/>
            </a:prstGeom>
            <a:ln w="12700">
              <a:solidFill>
                <a:srgbClr val="26216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Textfeld 46">
            <a:extLst>
              <a:ext uri="{FF2B5EF4-FFF2-40B4-BE49-F238E27FC236}">
                <a16:creationId xmlns:a16="http://schemas.microsoft.com/office/drawing/2014/main" id="{E65F3994-386C-D249-9DD3-73A07D826C19}"/>
              </a:ext>
            </a:extLst>
          </p:cNvPr>
          <p:cNvSpPr txBox="1"/>
          <p:nvPr/>
        </p:nvSpPr>
        <p:spPr>
          <a:xfrm>
            <a:off x="5619593" y="3460409"/>
            <a:ext cx="6672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0" b="1" dirty="0">
                <a:solidFill>
                  <a:srgbClr val="2621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526C1A83-16E6-734D-B549-B1A8C62D495D}"/>
              </a:ext>
            </a:extLst>
          </p:cNvPr>
          <p:cNvSpPr txBox="1"/>
          <p:nvPr/>
        </p:nvSpPr>
        <p:spPr>
          <a:xfrm>
            <a:off x="7189406" y="3461771"/>
            <a:ext cx="6672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0" b="1" dirty="0">
                <a:solidFill>
                  <a:srgbClr val="2621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F636A822-F779-1C44-AB24-A912A91E9FC6}"/>
              </a:ext>
            </a:extLst>
          </p:cNvPr>
          <p:cNvSpPr txBox="1"/>
          <p:nvPr/>
        </p:nvSpPr>
        <p:spPr>
          <a:xfrm>
            <a:off x="8867629" y="3454913"/>
            <a:ext cx="6672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0" b="1" dirty="0">
                <a:solidFill>
                  <a:srgbClr val="2621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F9C0D630-C689-D74E-A6CA-E492B6406304}"/>
              </a:ext>
            </a:extLst>
          </p:cNvPr>
          <p:cNvSpPr txBox="1"/>
          <p:nvPr/>
        </p:nvSpPr>
        <p:spPr>
          <a:xfrm>
            <a:off x="1927768" y="5017359"/>
            <a:ext cx="2145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solidFill>
                  <a:srgbClr val="262162"/>
                </a:solidFill>
                <a:latin typeface="+mj-lt"/>
                <a:cs typeface="Bangla Sangam MN" panose="02000000000000000000" pitchFamily="2" charset="0"/>
              </a:rPr>
              <a:t>Unternehmen</a:t>
            </a:r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07E64620-1575-F941-B078-D92270433083}"/>
              </a:ext>
            </a:extLst>
          </p:cNvPr>
          <p:cNvSpPr txBox="1"/>
          <p:nvPr/>
        </p:nvSpPr>
        <p:spPr>
          <a:xfrm>
            <a:off x="3565735" y="2465694"/>
            <a:ext cx="2145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solidFill>
                  <a:srgbClr val="262162"/>
                </a:solidFill>
                <a:latin typeface="+mj-lt"/>
                <a:cs typeface="Arial" panose="020B0604020202020204" pitchFamily="34" charset="0"/>
              </a:rPr>
              <a:t>Einleitung</a:t>
            </a:r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7287347F-D4A5-DE47-93A4-17AFEFF0DBFA}"/>
              </a:ext>
            </a:extLst>
          </p:cNvPr>
          <p:cNvSpPr txBox="1"/>
          <p:nvPr/>
        </p:nvSpPr>
        <p:spPr>
          <a:xfrm>
            <a:off x="5147765" y="5020741"/>
            <a:ext cx="24123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solidFill>
                  <a:srgbClr val="262162"/>
                </a:solidFill>
                <a:latin typeface="+mj-lt"/>
                <a:cs typeface="Arial" panose="020B0604020202020204" pitchFamily="34" charset="0"/>
              </a:rPr>
              <a:t>Analyse / Planung</a:t>
            </a:r>
          </a:p>
        </p:txBody>
      </p:sp>
      <p:grpSp>
        <p:nvGrpSpPr>
          <p:cNvPr id="86" name="Gruppieren 85">
            <a:extLst>
              <a:ext uri="{FF2B5EF4-FFF2-40B4-BE49-F238E27FC236}">
                <a16:creationId xmlns:a16="http://schemas.microsoft.com/office/drawing/2014/main" id="{C0E7D17F-9399-E640-B1AF-CB07C1CB9B15}"/>
              </a:ext>
            </a:extLst>
          </p:cNvPr>
          <p:cNvGrpSpPr/>
          <p:nvPr/>
        </p:nvGrpSpPr>
        <p:grpSpPr>
          <a:xfrm rot="10800000">
            <a:off x="6861953" y="2927359"/>
            <a:ext cx="1396316" cy="1741955"/>
            <a:chOff x="1351003" y="3581399"/>
            <a:chExt cx="1396316" cy="1741955"/>
          </a:xfrm>
        </p:grpSpPr>
        <p:sp>
          <p:nvSpPr>
            <p:cNvPr id="87" name="Abgerundetes Rechteck 86">
              <a:extLst>
                <a:ext uri="{FF2B5EF4-FFF2-40B4-BE49-F238E27FC236}">
                  <a16:creationId xmlns:a16="http://schemas.microsoft.com/office/drawing/2014/main" id="{DBCE1BE4-6063-274F-9F3F-289D985A928C}"/>
                </a:ext>
              </a:extLst>
            </p:cNvPr>
            <p:cNvSpPr/>
            <p:nvPr/>
          </p:nvSpPr>
          <p:spPr>
            <a:xfrm>
              <a:off x="1351004" y="3581399"/>
              <a:ext cx="1396315" cy="1396315"/>
            </a:xfrm>
            <a:prstGeom prst="roundRect">
              <a:avLst/>
            </a:prstGeom>
            <a:noFill/>
            <a:ln>
              <a:solidFill>
                <a:srgbClr val="2621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88" name="Gerade Verbindung 87">
              <a:extLst>
                <a:ext uri="{FF2B5EF4-FFF2-40B4-BE49-F238E27FC236}">
                  <a16:creationId xmlns:a16="http://schemas.microsoft.com/office/drawing/2014/main" id="{40255495-7111-9148-BF03-3CFB26F83584}"/>
                </a:ext>
              </a:extLst>
            </p:cNvPr>
            <p:cNvCxnSpPr>
              <a:stCxn id="87" idx="2"/>
            </p:cNvCxnSpPr>
            <p:nvPr/>
          </p:nvCxnSpPr>
          <p:spPr>
            <a:xfrm flipH="1">
              <a:off x="2049161" y="4977714"/>
              <a:ext cx="1" cy="345640"/>
            </a:xfrm>
            <a:prstGeom prst="line">
              <a:avLst/>
            </a:prstGeom>
            <a:ln w="12700">
              <a:solidFill>
                <a:srgbClr val="26216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Gerade Verbindung 88">
              <a:extLst>
                <a:ext uri="{FF2B5EF4-FFF2-40B4-BE49-F238E27FC236}">
                  <a16:creationId xmlns:a16="http://schemas.microsoft.com/office/drawing/2014/main" id="{55A74AE2-D78A-B14C-9DDB-64E4EDFB2FE1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1351003" y="5323354"/>
              <a:ext cx="1396316" cy="0"/>
            </a:xfrm>
            <a:prstGeom prst="line">
              <a:avLst/>
            </a:prstGeom>
            <a:ln w="12700">
              <a:solidFill>
                <a:srgbClr val="26216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8" name="Textfeld 97">
            <a:extLst>
              <a:ext uri="{FF2B5EF4-FFF2-40B4-BE49-F238E27FC236}">
                <a16:creationId xmlns:a16="http://schemas.microsoft.com/office/drawing/2014/main" id="{550E9B36-EB48-6145-8559-CCBA096189FC}"/>
              </a:ext>
            </a:extLst>
          </p:cNvPr>
          <p:cNvSpPr txBox="1"/>
          <p:nvPr/>
        </p:nvSpPr>
        <p:spPr>
          <a:xfrm>
            <a:off x="6745593" y="2460722"/>
            <a:ext cx="2145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solidFill>
                  <a:srgbClr val="262162"/>
                </a:solidFill>
                <a:latin typeface="+mj-lt"/>
                <a:cs typeface="Arial" panose="020B0604020202020204" pitchFamily="34" charset="0"/>
              </a:rPr>
              <a:t>Umsetzung</a:t>
            </a:r>
          </a:p>
        </p:txBody>
      </p:sp>
      <p:sp>
        <p:nvSpPr>
          <p:cNvPr id="99" name="Textfeld 98">
            <a:extLst>
              <a:ext uri="{FF2B5EF4-FFF2-40B4-BE49-F238E27FC236}">
                <a16:creationId xmlns:a16="http://schemas.microsoft.com/office/drawing/2014/main" id="{49465BFD-D0EF-4641-B28F-2521A95FE1E2}"/>
              </a:ext>
            </a:extLst>
          </p:cNvPr>
          <p:cNvSpPr txBox="1"/>
          <p:nvPr/>
        </p:nvSpPr>
        <p:spPr>
          <a:xfrm>
            <a:off x="8413190" y="5020741"/>
            <a:ext cx="235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solidFill>
                  <a:srgbClr val="262162"/>
                </a:solidFill>
                <a:latin typeface="+mj-lt"/>
                <a:cs typeface="Arial" panose="020B0604020202020204" pitchFamily="34" charset="0"/>
              </a:rPr>
              <a:t>Fazit / Aussicht</a:t>
            </a:r>
          </a:p>
        </p:txBody>
      </p:sp>
      <p:pic>
        <p:nvPicPr>
          <p:cNvPr id="36" name="Grafik 35">
            <a:extLst>
              <a:ext uri="{FF2B5EF4-FFF2-40B4-BE49-F238E27FC236}">
                <a16:creationId xmlns:a16="http://schemas.microsoft.com/office/drawing/2014/main" id="{0504EFC8-21A5-4637-8433-D2475F4A04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46933" y="128486"/>
            <a:ext cx="586798" cy="613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424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7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7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8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44" grpId="0"/>
      <p:bldP spid="46" grpId="0"/>
      <p:bldP spid="47" grpId="0"/>
      <p:bldP spid="48" grpId="0"/>
      <p:bldP spid="49" grpId="0"/>
      <p:bldP spid="50" grpId="0"/>
      <p:bldP spid="57" grpId="0"/>
      <p:bldP spid="58" grpId="0"/>
      <p:bldP spid="98" grpId="0"/>
      <p:bldP spid="9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2D351D25-25D1-9941-9140-DBBD38B0A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728" y="263952"/>
            <a:ext cx="4175821" cy="1932494"/>
          </a:xfrm>
        </p:spPr>
        <p:txBody>
          <a:bodyPr>
            <a:normAutofit/>
          </a:bodyPr>
          <a:lstStyle/>
          <a:p>
            <a:r>
              <a:rPr lang="de-DE" sz="4000" b="1" dirty="0">
                <a:solidFill>
                  <a:srgbClr val="262162"/>
                </a:solidFill>
                <a:cs typeface="Arial" panose="020B0604020202020204" pitchFamily="34" charset="0"/>
              </a:rPr>
              <a:t>Ist</a:t>
            </a:r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DD3FAFEE-00D6-C54F-9C5D-E3CA51AF30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4745" y="4589648"/>
            <a:ext cx="1944980" cy="1489125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68E8069A-6E04-45D6-8E0D-6950228CE6E2}"/>
              </a:ext>
            </a:extLst>
          </p:cNvPr>
          <p:cNvSpPr txBox="1"/>
          <p:nvPr/>
        </p:nvSpPr>
        <p:spPr>
          <a:xfrm>
            <a:off x="1472275" y="1586241"/>
            <a:ext cx="6071525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Algerian" panose="04020705040A02060702" pitchFamily="82" charset="0"/>
              </a:rPr>
              <a:t>U &amp; M </a:t>
            </a:r>
            <a:r>
              <a:rPr lang="de-DE" sz="2400" b="1" dirty="0">
                <a:solidFill>
                  <a:schemeClr val="accent2">
                    <a:lumMod val="75000"/>
                  </a:schemeClr>
                </a:solidFill>
                <a:latin typeface="Algerian" panose="04020705040A02060702" pitchFamily="82" charset="0"/>
              </a:rPr>
              <a:t> </a:t>
            </a:r>
            <a:r>
              <a:rPr lang="de-DE" sz="2400" dirty="0">
                <a:solidFill>
                  <a:srgbClr val="252062"/>
                </a:solidFill>
              </a:rPr>
              <a:t>AG und Co. GmbH</a:t>
            </a:r>
          </a:p>
          <a:p>
            <a:endParaRPr lang="de-DE" sz="2400" b="1" dirty="0">
              <a:solidFill>
                <a:srgbClr val="252062"/>
              </a:solidFill>
              <a:latin typeface="+mj-lt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de-DE" sz="2400" dirty="0">
              <a:solidFill>
                <a:srgbClr val="252062"/>
              </a:solidFill>
              <a:latin typeface="+mj-lt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de-DE" sz="2400" dirty="0">
                <a:solidFill>
                  <a:srgbClr val="252062"/>
                </a:solidFill>
                <a:latin typeface="+mj-lt"/>
              </a:rPr>
              <a:t>Wollten an den Online Markt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de-DE" sz="1600" dirty="0">
              <a:solidFill>
                <a:srgbClr val="252062"/>
              </a:solidFill>
              <a:latin typeface="+mj-lt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de-DE" sz="2400" dirty="0">
                <a:solidFill>
                  <a:srgbClr val="252062"/>
                </a:solidFill>
                <a:latin typeface="+mj-lt"/>
              </a:rPr>
              <a:t>Haben gute Produkte bzw. gute Supplier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de-DE" sz="1600" dirty="0">
              <a:solidFill>
                <a:srgbClr val="252062"/>
              </a:solidFill>
              <a:latin typeface="+mj-lt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de-DE" sz="2400" dirty="0">
                <a:solidFill>
                  <a:srgbClr val="252062"/>
                </a:solidFill>
                <a:latin typeface="+mj-lt"/>
              </a:rPr>
              <a:t>Die Geschäftsvorgänge sollen sich möglichst automatisiert abbilden lassen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de-DE" sz="1600" dirty="0">
              <a:solidFill>
                <a:srgbClr val="252062"/>
              </a:solidFill>
              <a:latin typeface="+mj-lt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de-DE" sz="2400" dirty="0">
                <a:solidFill>
                  <a:srgbClr val="252062"/>
                </a:solidFill>
                <a:latin typeface="+mj-lt"/>
              </a:rPr>
              <a:t>2 Mitarbeiter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de-DE" sz="1600" dirty="0">
              <a:solidFill>
                <a:srgbClr val="252062"/>
              </a:solidFill>
              <a:latin typeface="+mj-lt"/>
            </a:endParaRPr>
          </a:p>
          <a:p>
            <a:endParaRPr lang="de-DE" dirty="0">
              <a:solidFill>
                <a:srgbClr val="252062"/>
              </a:solidFill>
            </a:endParaRPr>
          </a:p>
          <a:p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8B32CC0D-A4EE-4611-982F-F992C030AD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46933" y="128486"/>
            <a:ext cx="586798" cy="613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237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ing 23">
            <a:extLst>
              <a:ext uri="{FF2B5EF4-FFF2-40B4-BE49-F238E27FC236}">
                <a16:creationId xmlns:a16="http://schemas.microsoft.com/office/drawing/2014/main" id="{4A1A67D5-AFF0-7C4B-9F2A-43D78E866E80}"/>
              </a:ext>
            </a:extLst>
          </p:cNvPr>
          <p:cNvSpPr/>
          <p:nvPr/>
        </p:nvSpPr>
        <p:spPr>
          <a:xfrm>
            <a:off x="5710682" y="614650"/>
            <a:ext cx="5373361" cy="5372215"/>
          </a:xfrm>
          <a:prstGeom prst="donut">
            <a:avLst/>
          </a:prstGeom>
          <a:solidFill>
            <a:srgbClr val="71AB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2D351D25-25D1-9941-9140-DBBD38B0A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728" y="263952"/>
            <a:ext cx="3828027" cy="1932494"/>
          </a:xfrm>
        </p:spPr>
        <p:txBody>
          <a:bodyPr>
            <a:normAutofit/>
          </a:bodyPr>
          <a:lstStyle/>
          <a:p>
            <a:r>
              <a:rPr lang="de-DE" sz="4000" b="1" dirty="0">
                <a:solidFill>
                  <a:srgbClr val="262162"/>
                </a:solidFill>
                <a:cs typeface="Arial" panose="020B0604020202020204" pitchFamily="34" charset="0"/>
              </a:rPr>
              <a:t>Soll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8BA37E5E-21C7-094F-8054-04C7A9DFDE8B}"/>
              </a:ext>
            </a:extLst>
          </p:cNvPr>
          <p:cNvSpPr txBox="1"/>
          <p:nvPr/>
        </p:nvSpPr>
        <p:spPr>
          <a:xfrm>
            <a:off x="1472275" y="1586241"/>
            <a:ext cx="5081047" cy="6309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Algerian" panose="04020705040A02060702" pitchFamily="82" charset="0"/>
              </a:rPr>
              <a:t>U &amp; M </a:t>
            </a:r>
            <a:r>
              <a:rPr lang="de-DE" sz="2400" b="1" dirty="0">
                <a:solidFill>
                  <a:schemeClr val="accent2">
                    <a:lumMod val="75000"/>
                  </a:schemeClr>
                </a:solidFill>
                <a:latin typeface="Algerian" panose="04020705040A02060702" pitchFamily="82" charset="0"/>
              </a:rPr>
              <a:t> </a:t>
            </a:r>
            <a:r>
              <a:rPr lang="de-DE" sz="2400" dirty="0">
                <a:solidFill>
                  <a:srgbClr val="252062"/>
                </a:solidFill>
              </a:rPr>
              <a:t>AG und Co. GmbH</a:t>
            </a:r>
          </a:p>
          <a:p>
            <a:endParaRPr lang="de-DE" sz="2400" b="1" dirty="0">
              <a:solidFill>
                <a:srgbClr val="252062"/>
              </a:solidFill>
              <a:latin typeface="+mj-lt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de-DE" sz="2400" dirty="0">
              <a:solidFill>
                <a:srgbClr val="252062"/>
              </a:solidFill>
              <a:latin typeface="+mj-lt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de-DE" sz="2400" dirty="0">
                <a:solidFill>
                  <a:srgbClr val="252062"/>
                </a:solidFill>
                <a:latin typeface="+mj-lt"/>
              </a:rPr>
              <a:t>Kundenzufriedenheit 24/7</a:t>
            </a:r>
            <a:endParaRPr lang="de-DE" sz="1600" dirty="0">
              <a:solidFill>
                <a:srgbClr val="252062"/>
              </a:solidFill>
              <a:latin typeface="+mj-lt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de-DE" sz="1600" dirty="0">
              <a:solidFill>
                <a:srgbClr val="252062"/>
              </a:solidFill>
              <a:latin typeface="+mj-lt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de-DE" sz="2400" dirty="0">
                <a:solidFill>
                  <a:srgbClr val="252062"/>
                </a:solidFill>
                <a:latin typeface="+mj-lt"/>
              </a:rPr>
              <a:t>Erreichbar von jedem Endgerät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de-DE" sz="1600" dirty="0">
              <a:solidFill>
                <a:srgbClr val="252062"/>
              </a:solidFill>
              <a:latin typeface="+mj-lt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de-DE" sz="2400" dirty="0">
                <a:solidFill>
                  <a:srgbClr val="252062"/>
                </a:solidFill>
                <a:latin typeface="+mj-lt"/>
              </a:rPr>
              <a:t>Online Shopping Erlebnis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de-DE" sz="1600" dirty="0">
              <a:solidFill>
                <a:srgbClr val="252062"/>
              </a:solidFill>
              <a:latin typeface="+mj-lt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de-DE" sz="2400" dirty="0">
                <a:solidFill>
                  <a:srgbClr val="252062"/>
                </a:solidFill>
                <a:latin typeface="+mj-lt"/>
              </a:rPr>
              <a:t>Nach html5 Standards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de-DE" sz="1600" dirty="0">
              <a:solidFill>
                <a:srgbClr val="252062"/>
              </a:solidFill>
              <a:latin typeface="+mj-lt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de-DE" sz="2400" dirty="0">
                <a:solidFill>
                  <a:srgbClr val="252062"/>
                </a:solidFill>
                <a:latin typeface="+mj-lt"/>
              </a:rPr>
              <a:t>Große Sicherheit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de-DE" sz="1600" dirty="0">
              <a:solidFill>
                <a:srgbClr val="252062"/>
              </a:solidFill>
              <a:latin typeface="+mj-lt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de-DE" sz="2400" dirty="0">
                <a:solidFill>
                  <a:srgbClr val="252062"/>
                </a:solidFill>
                <a:latin typeface="+mj-lt"/>
              </a:rPr>
              <a:t>Man findet uns auf Google.de</a:t>
            </a:r>
          </a:p>
          <a:p>
            <a:pPr marL="285750" indent="-285750">
              <a:buFont typeface="Wingdings" pitchFamily="2" charset="2"/>
              <a:buChar char="Ø"/>
            </a:pPr>
            <a:endParaRPr lang="de-DE" sz="2400" dirty="0">
              <a:solidFill>
                <a:srgbClr val="252062"/>
              </a:solidFill>
              <a:latin typeface="+mj-lt"/>
            </a:endParaRPr>
          </a:p>
          <a:p>
            <a:endParaRPr lang="de-DE" sz="1600" dirty="0">
              <a:solidFill>
                <a:srgbClr val="252062"/>
              </a:solidFill>
              <a:latin typeface="+mj-lt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de-DE" sz="2400" dirty="0">
              <a:solidFill>
                <a:srgbClr val="252062"/>
              </a:solidFill>
              <a:latin typeface="+mj-lt"/>
            </a:endParaRPr>
          </a:p>
          <a:p>
            <a:endParaRPr lang="de-DE" dirty="0">
              <a:solidFill>
                <a:srgbClr val="252062"/>
              </a:solidFill>
            </a:endParaRPr>
          </a:p>
          <a:p>
            <a:endParaRPr lang="de-DE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E52724BB-AB7A-4849-822C-DD6F230C29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1892" y="2147869"/>
            <a:ext cx="1311826" cy="2306506"/>
          </a:xfrm>
          <a:prstGeom prst="rect">
            <a:avLst/>
          </a:prstGeom>
          <a:effectLst>
            <a:outerShdw blurRad="276346" dist="126749" sx="95000" sy="95000" algn="ctr" rotWithShape="0">
              <a:srgbClr val="71ABC6"/>
            </a:outerShdw>
          </a:effectLst>
          <a:scene3d>
            <a:camera prst="orthographicFront"/>
            <a:lightRig rig="threePt" dir="t"/>
          </a:scene3d>
          <a:sp3d/>
        </p:spPr>
      </p:pic>
      <p:pic>
        <p:nvPicPr>
          <p:cNvPr id="6" name="Grafik 5" descr="Messgerät">
            <a:extLst>
              <a:ext uri="{FF2B5EF4-FFF2-40B4-BE49-F238E27FC236}">
                <a16:creationId xmlns:a16="http://schemas.microsoft.com/office/drawing/2014/main" id="{A2ABAE93-C266-5242-80D6-5AC919EF10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08478" y="741485"/>
            <a:ext cx="914400" cy="914400"/>
          </a:xfrm>
          <a:prstGeom prst="rect">
            <a:avLst/>
          </a:prstGeom>
        </p:spPr>
      </p:pic>
      <p:pic>
        <p:nvPicPr>
          <p:cNvPr id="10" name="Grafik 9" descr="Schloss">
            <a:extLst>
              <a:ext uri="{FF2B5EF4-FFF2-40B4-BE49-F238E27FC236}">
                <a16:creationId xmlns:a16="http://schemas.microsoft.com/office/drawing/2014/main" id="{838FBC51-5ECC-BB40-B1BF-3974FC2FCB8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264301" y="3927627"/>
            <a:ext cx="914400" cy="914400"/>
          </a:xfrm>
          <a:prstGeom prst="rect">
            <a:avLst/>
          </a:prstGeom>
        </p:spPr>
      </p:pic>
      <p:pic>
        <p:nvPicPr>
          <p:cNvPr id="13" name="Grafik 12" descr="Lupe">
            <a:extLst>
              <a:ext uri="{FF2B5EF4-FFF2-40B4-BE49-F238E27FC236}">
                <a16:creationId xmlns:a16="http://schemas.microsoft.com/office/drawing/2014/main" id="{7299BC72-C04F-F847-8E64-80F5F915B21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131690" y="1891758"/>
            <a:ext cx="914400" cy="914400"/>
          </a:xfrm>
          <a:prstGeom prst="rect">
            <a:avLst/>
          </a:prstGeom>
        </p:spPr>
      </p:pic>
      <p:sp>
        <p:nvSpPr>
          <p:cNvPr id="23" name="Textfeld 22">
            <a:extLst>
              <a:ext uri="{FF2B5EF4-FFF2-40B4-BE49-F238E27FC236}">
                <a16:creationId xmlns:a16="http://schemas.microsoft.com/office/drawing/2014/main" id="{F64C60C8-9375-F947-84D7-F3BF1B8EC4B8}"/>
              </a:ext>
            </a:extLst>
          </p:cNvPr>
          <p:cNvSpPr txBox="1"/>
          <p:nvPr/>
        </p:nvSpPr>
        <p:spPr>
          <a:xfrm>
            <a:off x="7940162" y="2989049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 err="1"/>
              <a:t>eliteshop</a:t>
            </a:r>
            <a:endParaRPr lang="de-DE" sz="1400" b="1" dirty="0"/>
          </a:p>
          <a:p>
            <a:r>
              <a:rPr lang="de-DE" sz="600" b="1" dirty="0"/>
              <a:t>haste was biste was</a:t>
            </a:r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BE84EC59-C00F-49B6-AC35-840C450CE947}"/>
              </a:ext>
            </a:extLst>
          </p:cNvPr>
          <p:cNvGrpSpPr/>
          <p:nvPr/>
        </p:nvGrpSpPr>
        <p:grpSpPr>
          <a:xfrm>
            <a:off x="9739954" y="1860388"/>
            <a:ext cx="914400" cy="954748"/>
            <a:chOff x="9922955" y="2689495"/>
            <a:chExt cx="914400" cy="954748"/>
          </a:xfrm>
        </p:grpSpPr>
        <p:pic>
          <p:nvPicPr>
            <p:cNvPr id="30" name="Grafik 29" descr="Browserfenster">
              <a:extLst>
                <a:ext uri="{FF2B5EF4-FFF2-40B4-BE49-F238E27FC236}">
                  <a16:creationId xmlns:a16="http://schemas.microsoft.com/office/drawing/2014/main" id="{63C550A8-16B8-354A-BE53-DE84FAAD221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 rot="10800000">
              <a:off x="9922955" y="2689495"/>
              <a:ext cx="914400" cy="914400"/>
            </a:xfrm>
            <a:prstGeom prst="rect">
              <a:avLst/>
            </a:prstGeom>
          </p:spPr>
        </p:pic>
        <p:pic>
          <p:nvPicPr>
            <p:cNvPr id="33" name="Grafik 32">
              <a:extLst>
                <a:ext uri="{FF2B5EF4-FFF2-40B4-BE49-F238E27FC236}">
                  <a16:creationId xmlns:a16="http://schemas.microsoft.com/office/drawing/2014/main" id="{7822BBC7-E9C7-E14A-BB21-00FF6A7FDB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V="1">
              <a:off x="10221707" y="3063482"/>
              <a:ext cx="330308" cy="580761"/>
            </a:xfrm>
            <a:prstGeom prst="rect">
              <a:avLst/>
            </a:prstGeom>
          </p:spPr>
        </p:pic>
      </p:grp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33357902-8847-734B-8006-27009C8DDBD7}"/>
              </a:ext>
            </a:extLst>
          </p:cNvPr>
          <p:cNvGrpSpPr/>
          <p:nvPr/>
        </p:nvGrpSpPr>
        <p:grpSpPr>
          <a:xfrm>
            <a:off x="9801605" y="3936687"/>
            <a:ext cx="588870" cy="1035375"/>
            <a:chOff x="6081822" y="2968176"/>
            <a:chExt cx="588870" cy="1035375"/>
          </a:xfrm>
        </p:grpSpPr>
        <p:pic>
          <p:nvPicPr>
            <p:cNvPr id="16" name="Grafik 15" descr="Einkaufswagen">
              <a:extLst>
                <a:ext uri="{FF2B5EF4-FFF2-40B4-BE49-F238E27FC236}">
                  <a16:creationId xmlns:a16="http://schemas.microsoft.com/office/drawing/2014/main" id="{617192B7-C332-E045-9177-B59D149CDBB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6126983" y="3224365"/>
              <a:ext cx="522998" cy="522998"/>
            </a:xfrm>
            <a:prstGeom prst="rect">
              <a:avLst/>
            </a:prstGeom>
          </p:spPr>
        </p:pic>
        <p:pic>
          <p:nvPicPr>
            <p:cNvPr id="36" name="Grafik 35">
              <a:extLst>
                <a:ext uri="{FF2B5EF4-FFF2-40B4-BE49-F238E27FC236}">
                  <a16:creationId xmlns:a16="http://schemas.microsoft.com/office/drawing/2014/main" id="{2A1B4AD9-7511-F749-95C2-C94B82B849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81822" y="2968176"/>
              <a:ext cx="588870" cy="1035375"/>
            </a:xfrm>
            <a:prstGeom prst="rect">
              <a:avLst/>
            </a:prstGeom>
          </p:spPr>
        </p:pic>
      </p:grpSp>
      <p:pic>
        <p:nvPicPr>
          <p:cNvPr id="40" name="Grafik 39" descr="Webdesign">
            <a:extLst>
              <a:ext uri="{FF2B5EF4-FFF2-40B4-BE49-F238E27FC236}">
                <a16:creationId xmlns:a16="http://schemas.microsoft.com/office/drawing/2014/main" id="{96350848-C885-4641-8BFF-0B5CA261788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949103" y="4926513"/>
            <a:ext cx="914401" cy="914401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B8B72827-1332-416C-AD90-3236BF277232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1446933" y="128486"/>
            <a:ext cx="586798" cy="613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50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2D351D25-25D1-9941-9140-DBBD38B0A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728" y="263952"/>
            <a:ext cx="3828027" cy="1932494"/>
          </a:xfrm>
        </p:spPr>
        <p:txBody>
          <a:bodyPr>
            <a:normAutofit/>
          </a:bodyPr>
          <a:lstStyle/>
          <a:p>
            <a:r>
              <a:rPr lang="de-DE" sz="4000" b="1">
                <a:solidFill>
                  <a:srgbClr val="262162"/>
                </a:solidFill>
                <a:cs typeface="Arial" panose="020B0604020202020204" pitchFamily="34" charset="0"/>
              </a:rPr>
              <a:t>Projektziele</a:t>
            </a:r>
            <a:endParaRPr lang="de-DE" sz="4000" b="1" dirty="0">
              <a:solidFill>
                <a:srgbClr val="262162"/>
              </a:solidFill>
              <a:cs typeface="Arial" panose="020B0604020202020204" pitchFamily="34" charset="0"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8BA37E5E-21C7-094F-8054-04C7A9DFDE8B}"/>
              </a:ext>
            </a:extLst>
          </p:cNvPr>
          <p:cNvSpPr txBox="1"/>
          <p:nvPr/>
        </p:nvSpPr>
        <p:spPr>
          <a:xfrm>
            <a:off x="1472275" y="1586241"/>
            <a:ext cx="6033425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solidFill>
                  <a:srgbClr val="252062"/>
                </a:solidFill>
                <a:latin typeface="+mj-lt"/>
              </a:rPr>
              <a:t> </a:t>
            </a:r>
          </a:p>
          <a:p>
            <a:endParaRPr lang="de-DE" sz="2400" b="1" dirty="0">
              <a:solidFill>
                <a:srgbClr val="252062"/>
              </a:solidFill>
              <a:latin typeface="+mj-lt"/>
            </a:endParaRPr>
          </a:p>
          <a:p>
            <a:endParaRPr lang="de-DE" sz="2400" b="1" dirty="0">
              <a:solidFill>
                <a:srgbClr val="252062"/>
              </a:solidFill>
              <a:latin typeface="+mj-lt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de-DE" sz="2400" dirty="0">
                <a:solidFill>
                  <a:srgbClr val="252062"/>
                </a:solidFill>
                <a:latin typeface="+mj-lt"/>
              </a:rPr>
              <a:t>Einrichtung einer Webserverumgebung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de-DE" sz="1600" dirty="0">
              <a:solidFill>
                <a:srgbClr val="252062"/>
              </a:solidFill>
              <a:latin typeface="+mj-lt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de-DE" sz="2400" dirty="0">
                <a:solidFill>
                  <a:srgbClr val="252062"/>
                </a:solidFill>
                <a:latin typeface="+mj-lt"/>
              </a:rPr>
              <a:t>Testen der Funktionalitäten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de-DE" sz="1600" dirty="0">
              <a:solidFill>
                <a:srgbClr val="252062"/>
              </a:solidFill>
              <a:latin typeface="+mj-lt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de-DE" sz="2400" dirty="0">
                <a:solidFill>
                  <a:srgbClr val="252062"/>
                </a:solidFill>
                <a:latin typeface="+mj-lt"/>
              </a:rPr>
              <a:t>Präsentationsvorbereitung üben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de-DE" sz="1600" dirty="0">
              <a:solidFill>
                <a:srgbClr val="252062"/>
              </a:solidFill>
              <a:latin typeface="+mj-lt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de-DE" sz="2400" dirty="0">
                <a:solidFill>
                  <a:srgbClr val="252062"/>
                </a:solidFill>
                <a:latin typeface="+mj-lt"/>
              </a:rPr>
              <a:t>Aufsetzen, Konfiguration und Parametrisierung eines Web-Shop-Systems</a:t>
            </a:r>
          </a:p>
          <a:p>
            <a:pPr marL="285750" indent="-285750">
              <a:buFont typeface="Wingdings" pitchFamily="2" charset="2"/>
              <a:buChar char="Ø"/>
            </a:pPr>
            <a:endParaRPr lang="de-DE" sz="2400" dirty="0">
              <a:solidFill>
                <a:srgbClr val="252062"/>
              </a:solidFill>
              <a:latin typeface="+mj-lt"/>
            </a:endParaRPr>
          </a:p>
          <a:p>
            <a:endParaRPr lang="de-DE" sz="1600" dirty="0">
              <a:solidFill>
                <a:srgbClr val="252062"/>
              </a:solidFill>
              <a:latin typeface="+mj-lt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de-DE" sz="2400" dirty="0">
              <a:solidFill>
                <a:srgbClr val="252062"/>
              </a:solidFill>
              <a:latin typeface="+mj-lt"/>
            </a:endParaRPr>
          </a:p>
          <a:p>
            <a:endParaRPr lang="de-DE" dirty="0">
              <a:solidFill>
                <a:srgbClr val="252062"/>
              </a:solidFill>
            </a:endParaRPr>
          </a:p>
          <a:p>
            <a:endParaRPr lang="de-DE" dirty="0"/>
          </a:p>
        </p:txBody>
      </p:sp>
      <p:pic>
        <p:nvPicPr>
          <p:cNvPr id="51" name="Grafik 50">
            <a:extLst>
              <a:ext uri="{FF2B5EF4-FFF2-40B4-BE49-F238E27FC236}">
                <a16:creationId xmlns:a16="http://schemas.microsoft.com/office/drawing/2014/main" id="{05DFAE60-2F0D-D448-9D73-BAAB9FC03A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4971" y="263952"/>
            <a:ext cx="331358" cy="336092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84E66FEC-6318-4DB2-8B36-90696F9240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46933" y="128486"/>
            <a:ext cx="586798" cy="613470"/>
          </a:xfrm>
          <a:prstGeom prst="rect">
            <a:avLst/>
          </a:prstGeom>
        </p:spPr>
      </p:pic>
      <p:pic>
        <p:nvPicPr>
          <p:cNvPr id="4" name="Grafik 3" descr="Volltreffer Silhouette">
            <a:extLst>
              <a:ext uri="{FF2B5EF4-FFF2-40B4-BE49-F238E27FC236}">
                <a16:creationId xmlns:a16="http://schemas.microsoft.com/office/drawing/2014/main" id="{AFAE3662-98D9-4F80-9A8A-183FA3A2DF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26247" y="837206"/>
            <a:ext cx="3343275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5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2D351D25-25D1-9941-9140-DBBD38B0A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728" y="263952"/>
            <a:ext cx="3828027" cy="1932494"/>
          </a:xfrm>
        </p:spPr>
        <p:txBody>
          <a:bodyPr>
            <a:normAutofit/>
          </a:bodyPr>
          <a:lstStyle/>
          <a:p>
            <a:r>
              <a:rPr lang="de-DE" sz="4000" b="1" dirty="0">
                <a:solidFill>
                  <a:srgbClr val="262162"/>
                </a:solidFill>
                <a:cs typeface="Arial" panose="020B0604020202020204" pitchFamily="34" charset="0"/>
              </a:rPr>
              <a:t>Agenda</a:t>
            </a:r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34EFC016-07C2-F74A-8C53-FE9D8BBCD26C}"/>
              </a:ext>
            </a:extLst>
          </p:cNvPr>
          <p:cNvGrpSpPr/>
          <p:nvPr/>
        </p:nvGrpSpPr>
        <p:grpSpPr>
          <a:xfrm>
            <a:off x="1927768" y="2460722"/>
            <a:ext cx="8837630" cy="3021684"/>
            <a:chOff x="1861779" y="2564419"/>
            <a:chExt cx="8837630" cy="3021684"/>
          </a:xfrm>
          <a:noFill/>
        </p:grpSpPr>
        <p:sp>
          <p:nvSpPr>
            <p:cNvPr id="60" name="Abgerundetes Rechteck 59">
              <a:extLst>
                <a:ext uri="{FF2B5EF4-FFF2-40B4-BE49-F238E27FC236}">
                  <a16:creationId xmlns:a16="http://schemas.microsoft.com/office/drawing/2014/main" id="{F40D708C-2E5A-E142-8BF8-2DECC5B6BF1A}"/>
                </a:ext>
              </a:extLst>
            </p:cNvPr>
            <p:cNvSpPr/>
            <p:nvPr/>
          </p:nvSpPr>
          <p:spPr>
            <a:xfrm>
              <a:off x="1959852" y="3376695"/>
              <a:ext cx="1396315" cy="1396315"/>
            </a:xfrm>
            <a:prstGeom prst="roundRect">
              <a:avLst/>
            </a:prstGeom>
            <a:grpFill/>
            <a:ln>
              <a:solidFill>
                <a:srgbClr val="2621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67" name="Gerade Verbindung 66">
              <a:extLst>
                <a:ext uri="{FF2B5EF4-FFF2-40B4-BE49-F238E27FC236}">
                  <a16:creationId xmlns:a16="http://schemas.microsoft.com/office/drawing/2014/main" id="{DC271AEC-A411-C44A-B08E-4E0C95D03828}"/>
                </a:ext>
              </a:extLst>
            </p:cNvPr>
            <p:cNvCxnSpPr>
              <a:stCxn id="60" idx="2"/>
            </p:cNvCxnSpPr>
            <p:nvPr/>
          </p:nvCxnSpPr>
          <p:spPr>
            <a:xfrm flipH="1">
              <a:off x="2658009" y="4773010"/>
              <a:ext cx="1" cy="345640"/>
            </a:xfrm>
            <a:prstGeom prst="line">
              <a:avLst/>
            </a:prstGeom>
            <a:grpFill/>
            <a:ln w="12700">
              <a:solidFill>
                <a:srgbClr val="26216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Gerade Verbindung 68">
              <a:extLst>
                <a:ext uri="{FF2B5EF4-FFF2-40B4-BE49-F238E27FC236}">
                  <a16:creationId xmlns:a16="http://schemas.microsoft.com/office/drawing/2014/main" id="{80EA600A-3B9F-7D46-AAC4-627B6C926AD2}"/>
                </a:ext>
              </a:extLst>
            </p:cNvPr>
            <p:cNvCxnSpPr>
              <a:cxnSpLocks/>
            </p:cNvCxnSpPr>
            <p:nvPr/>
          </p:nvCxnSpPr>
          <p:spPr>
            <a:xfrm>
              <a:off x="1959852" y="5118650"/>
              <a:ext cx="1396315" cy="0"/>
            </a:xfrm>
            <a:prstGeom prst="line">
              <a:avLst/>
            </a:prstGeom>
            <a:grpFill/>
            <a:ln w="12700">
              <a:solidFill>
                <a:srgbClr val="26216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4" name="Gruppieren 73">
              <a:extLst>
                <a:ext uri="{FF2B5EF4-FFF2-40B4-BE49-F238E27FC236}">
                  <a16:creationId xmlns:a16="http://schemas.microsoft.com/office/drawing/2014/main" id="{AA3F5C3E-47E2-9A45-9593-0AD97CF33FC1}"/>
                </a:ext>
              </a:extLst>
            </p:cNvPr>
            <p:cNvGrpSpPr/>
            <p:nvPr/>
          </p:nvGrpSpPr>
          <p:grpSpPr>
            <a:xfrm>
              <a:off x="5177764" y="3376695"/>
              <a:ext cx="1396315" cy="1741955"/>
              <a:chOff x="1351004" y="3581399"/>
              <a:chExt cx="1396315" cy="1741955"/>
            </a:xfrm>
            <a:grpFill/>
          </p:grpSpPr>
          <p:sp>
            <p:nvSpPr>
              <p:cNvPr id="75" name="Abgerundetes Rechteck 74">
                <a:extLst>
                  <a:ext uri="{FF2B5EF4-FFF2-40B4-BE49-F238E27FC236}">
                    <a16:creationId xmlns:a16="http://schemas.microsoft.com/office/drawing/2014/main" id="{F6B867CC-729B-D343-B11D-599FDE0B76FE}"/>
                  </a:ext>
                </a:extLst>
              </p:cNvPr>
              <p:cNvSpPr/>
              <p:nvPr/>
            </p:nvSpPr>
            <p:spPr>
              <a:xfrm>
                <a:off x="1351004" y="3581399"/>
                <a:ext cx="1396315" cy="1396315"/>
              </a:xfrm>
              <a:prstGeom prst="roundRect">
                <a:avLst/>
              </a:prstGeom>
              <a:solidFill>
                <a:srgbClr val="71ABC6"/>
              </a:solidFill>
              <a:ln>
                <a:solidFill>
                  <a:srgbClr val="26216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76" name="Gerade Verbindung 75">
                <a:extLst>
                  <a:ext uri="{FF2B5EF4-FFF2-40B4-BE49-F238E27FC236}">
                    <a16:creationId xmlns:a16="http://schemas.microsoft.com/office/drawing/2014/main" id="{DBFA7E92-1D76-E242-BAC5-56BC7972136C}"/>
                  </a:ext>
                </a:extLst>
              </p:cNvPr>
              <p:cNvCxnSpPr>
                <a:stCxn id="75" idx="2"/>
              </p:cNvCxnSpPr>
              <p:nvPr/>
            </p:nvCxnSpPr>
            <p:spPr>
              <a:xfrm flipH="1">
                <a:off x="2049161" y="4977714"/>
                <a:ext cx="1" cy="345640"/>
              </a:xfrm>
              <a:prstGeom prst="line">
                <a:avLst/>
              </a:prstGeom>
              <a:grpFill/>
              <a:ln w="12700">
                <a:solidFill>
                  <a:srgbClr val="26216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Gerade Verbindung 76">
                <a:extLst>
                  <a:ext uri="{FF2B5EF4-FFF2-40B4-BE49-F238E27FC236}">
                    <a16:creationId xmlns:a16="http://schemas.microsoft.com/office/drawing/2014/main" id="{FB2442E2-B071-B643-8CEE-F012249BBC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51004" y="5323354"/>
                <a:ext cx="1396315" cy="0"/>
              </a:xfrm>
              <a:prstGeom prst="line">
                <a:avLst/>
              </a:prstGeom>
              <a:grpFill/>
              <a:ln w="12700">
                <a:solidFill>
                  <a:srgbClr val="26216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Textfeld 43">
              <a:extLst>
                <a:ext uri="{FF2B5EF4-FFF2-40B4-BE49-F238E27FC236}">
                  <a16:creationId xmlns:a16="http://schemas.microsoft.com/office/drawing/2014/main" id="{54F6CACC-67FF-F04B-A2FE-A4CE4D19AC36}"/>
                </a:ext>
              </a:extLst>
            </p:cNvPr>
            <p:cNvSpPr txBox="1"/>
            <p:nvPr/>
          </p:nvSpPr>
          <p:spPr>
            <a:xfrm>
              <a:off x="2347133" y="3558610"/>
              <a:ext cx="667265" cy="101566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de-DE" sz="6000" b="1" dirty="0">
                  <a:solidFill>
                    <a:srgbClr val="25206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46" name="Textfeld 45">
              <a:extLst>
                <a:ext uri="{FF2B5EF4-FFF2-40B4-BE49-F238E27FC236}">
                  <a16:creationId xmlns:a16="http://schemas.microsoft.com/office/drawing/2014/main" id="{18EBFA04-5F63-CC48-A20E-E88A923F8AE5}"/>
                </a:ext>
              </a:extLst>
            </p:cNvPr>
            <p:cNvSpPr txBox="1"/>
            <p:nvPr/>
          </p:nvSpPr>
          <p:spPr>
            <a:xfrm>
              <a:off x="3963189" y="3564106"/>
              <a:ext cx="667265" cy="101566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de-DE" sz="6000" b="1" dirty="0">
                  <a:solidFill>
                    <a:srgbClr val="26216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grpSp>
          <p:nvGrpSpPr>
            <p:cNvPr id="78" name="Gruppieren 77">
              <a:extLst>
                <a:ext uri="{FF2B5EF4-FFF2-40B4-BE49-F238E27FC236}">
                  <a16:creationId xmlns:a16="http://schemas.microsoft.com/office/drawing/2014/main" id="{F48CA02B-6E1B-F948-90C9-61E4CACA15F3}"/>
                </a:ext>
              </a:extLst>
            </p:cNvPr>
            <p:cNvGrpSpPr/>
            <p:nvPr/>
          </p:nvGrpSpPr>
          <p:grpSpPr>
            <a:xfrm>
              <a:off x="8400045" y="3376695"/>
              <a:ext cx="1396315" cy="1741955"/>
              <a:chOff x="1351004" y="3581399"/>
              <a:chExt cx="1396315" cy="1741955"/>
            </a:xfrm>
            <a:grpFill/>
          </p:grpSpPr>
          <p:sp>
            <p:nvSpPr>
              <p:cNvPr id="79" name="Abgerundetes Rechteck 78">
                <a:extLst>
                  <a:ext uri="{FF2B5EF4-FFF2-40B4-BE49-F238E27FC236}">
                    <a16:creationId xmlns:a16="http://schemas.microsoft.com/office/drawing/2014/main" id="{A2838EEB-8B39-C94A-B172-A22FDCA690BC}"/>
                  </a:ext>
                </a:extLst>
              </p:cNvPr>
              <p:cNvSpPr/>
              <p:nvPr/>
            </p:nvSpPr>
            <p:spPr>
              <a:xfrm>
                <a:off x="1351004" y="3581399"/>
                <a:ext cx="1396315" cy="1396315"/>
              </a:xfrm>
              <a:prstGeom prst="roundRect">
                <a:avLst/>
              </a:prstGeom>
              <a:grpFill/>
              <a:ln>
                <a:solidFill>
                  <a:srgbClr val="26216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80" name="Gerade Verbindung 79">
                <a:extLst>
                  <a:ext uri="{FF2B5EF4-FFF2-40B4-BE49-F238E27FC236}">
                    <a16:creationId xmlns:a16="http://schemas.microsoft.com/office/drawing/2014/main" id="{E42494DA-3EE3-8649-B5C5-A8624B18B9D0}"/>
                  </a:ext>
                </a:extLst>
              </p:cNvPr>
              <p:cNvCxnSpPr>
                <a:stCxn id="79" idx="2"/>
              </p:cNvCxnSpPr>
              <p:nvPr/>
            </p:nvCxnSpPr>
            <p:spPr>
              <a:xfrm flipH="1">
                <a:off x="2049161" y="4977714"/>
                <a:ext cx="1" cy="345640"/>
              </a:xfrm>
              <a:prstGeom prst="line">
                <a:avLst/>
              </a:prstGeom>
              <a:grpFill/>
              <a:ln w="12700">
                <a:solidFill>
                  <a:srgbClr val="26216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Gerade Verbindung 80">
                <a:extLst>
                  <a:ext uri="{FF2B5EF4-FFF2-40B4-BE49-F238E27FC236}">
                    <a16:creationId xmlns:a16="http://schemas.microsoft.com/office/drawing/2014/main" id="{FF1D489A-7BA2-304A-8EED-7F15260200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99271" y="5323354"/>
                <a:ext cx="1348048" cy="0"/>
              </a:xfrm>
              <a:prstGeom prst="line">
                <a:avLst/>
              </a:prstGeom>
              <a:grpFill/>
              <a:ln w="12700">
                <a:solidFill>
                  <a:srgbClr val="26216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7" name="Textfeld 46">
              <a:extLst>
                <a:ext uri="{FF2B5EF4-FFF2-40B4-BE49-F238E27FC236}">
                  <a16:creationId xmlns:a16="http://schemas.microsoft.com/office/drawing/2014/main" id="{E65F3994-386C-D249-9DD3-73A07D826C19}"/>
                </a:ext>
              </a:extLst>
            </p:cNvPr>
            <p:cNvSpPr txBox="1"/>
            <p:nvPr/>
          </p:nvSpPr>
          <p:spPr>
            <a:xfrm>
              <a:off x="5566194" y="3556968"/>
              <a:ext cx="667265" cy="101566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de-DE" sz="6000" b="1" dirty="0">
                  <a:solidFill>
                    <a:srgbClr val="26216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48" name="Textfeld 47">
              <a:extLst>
                <a:ext uri="{FF2B5EF4-FFF2-40B4-BE49-F238E27FC236}">
                  <a16:creationId xmlns:a16="http://schemas.microsoft.com/office/drawing/2014/main" id="{526C1A83-16E6-734D-B549-B1A8C62D495D}"/>
                </a:ext>
              </a:extLst>
            </p:cNvPr>
            <p:cNvSpPr txBox="1"/>
            <p:nvPr/>
          </p:nvSpPr>
          <p:spPr>
            <a:xfrm>
              <a:off x="7123417" y="3565468"/>
              <a:ext cx="667265" cy="101566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de-DE" sz="6000" b="1" dirty="0">
                  <a:solidFill>
                    <a:srgbClr val="26216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grpSp>
          <p:nvGrpSpPr>
            <p:cNvPr id="82" name="Gruppieren 81">
              <a:extLst>
                <a:ext uri="{FF2B5EF4-FFF2-40B4-BE49-F238E27FC236}">
                  <a16:creationId xmlns:a16="http://schemas.microsoft.com/office/drawing/2014/main" id="{53E922F1-1C5C-BF4F-A480-D16D13E6D10E}"/>
                </a:ext>
              </a:extLst>
            </p:cNvPr>
            <p:cNvGrpSpPr/>
            <p:nvPr/>
          </p:nvGrpSpPr>
          <p:grpSpPr>
            <a:xfrm rot="10800000">
              <a:off x="3571886" y="3031056"/>
              <a:ext cx="1396317" cy="1741955"/>
              <a:chOff x="1351003" y="3581399"/>
              <a:chExt cx="1396317" cy="1741955"/>
            </a:xfrm>
            <a:grpFill/>
          </p:grpSpPr>
          <p:sp>
            <p:nvSpPr>
              <p:cNvPr id="83" name="Abgerundetes Rechteck 82">
                <a:extLst>
                  <a:ext uri="{FF2B5EF4-FFF2-40B4-BE49-F238E27FC236}">
                    <a16:creationId xmlns:a16="http://schemas.microsoft.com/office/drawing/2014/main" id="{34D9EE03-1B59-E940-B86D-94D5E9E883CC}"/>
                  </a:ext>
                </a:extLst>
              </p:cNvPr>
              <p:cNvSpPr/>
              <p:nvPr/>
            </p:nvSpPr>
            <p:spPr>
              <a:xfrm>
                <a:off x="1351004" y="3581399"/>
                <a:ext cx="1396315" cy="1396315"/>
              </a:xfrm>
              <a:prstGeom prst="roundRect">
                <a:avLst/>
              </a:prstGeom>
              <a:grpFill/>
              <a:ln>
                <a:solidFill>
                  <a:srgbClr val="26216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84" name="Gerade Verbindung 83">
                <a:extLst>
                  <a:ext uri="{FF2B5EF4-FFF2-40B4-BE49-F238E27FC236}">
                    <a16:creationId xmlns:a16="http://schemas.microsoft.com/office/drawing/2014/main" id="{5F72AE19-C484-EA46-8F39-3129A64FD9E1}"/>
                  </a:ext>
                </a:extLst>
              </p:cNvPr>
              <p:cNvCxnSpPr>
                <a:stCxn id="83" idx="2"/>
              </p:cNvCxnSpPr>
              <p:nvPr/>
            </p:nvCxnSpPr>
            <p:spPr>
              <a:xfrm flipH="1">
                <a:off x="2049161" y="4977714"/>
                <a:ext cx="1" cy="345640"/>
              </a:xfrm>
              <a:prstGeom prst="line">
                <a:avLst/>
              </a:prstGeom>
              <a:grpFill/>
              <a:ln w="12700">
                <a:solidFill>
                  <a:srgbClr val="26216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Gerade Verbindung 84">
                <a:extLst>
                  <a:ext uri="{FF2B5EF4-FFF2-40B4-BE49-F238E27FC236}">
                    <a16:creationId xmlns:a16="http://schemas.microsoft.com/office/drawing/2014/main" id="{BD0A1FB9-5F6F-1440-BB96-35B723DB4BAD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>
                <a:off x="1351003" y="5323354"/>
                <a:ext cx="1396317" cy="0"/>
              </a:xfrm>
              <a:prstGeom prst="line">
                <a:avLst/>
              </a:prstGeom>
              <a:grpFill/>
              <a:ln w="12700">
                <a:solidFill>
                  <a:srgbClr val="26216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9" name="Textfeld 48">
              <a:extLst>
                <a:ext uri="{FF2B5EF4-FFF2-40B4-BE49-F238E27FC236}">
                  <a16:creationId xmlns:a16="http://schemas.microsoft.com/office/drawing/2014/main" id="{F636A822-F779-1C44-AB24-A912A91E9FC6}"/>
                </a:ext>
              </a:extLst>
            </p:cNvPr>
            <p:cNvSpPr txBox="1"/>
            <p:nvPr/>
          </p:nvSpPr>
          <p:spPr>
            <a:xfrm>
              <a:off x="8801640" y="3558610"/>
              <a:ext cx="667265" cy="101566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de-DE" sz="6000" b="1" dirty="0">
                  <a:solidFill>
                    <a:srgbClr val="26216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</a:p>
          </p:txBody>
        </p:sp>
        <p:sp>
          <p:nvSpPr>
            <p:cNvPr id="50" name="Textfeld 49">
              <a:extLst>
                <a:ext uri="{FF2B5EF4-FFF2-40B4-BE49-F238E27FC236}">
                  <a16:creationId xmlns:a16="http://schemas.microsoft.com/office/drawing/2014/main" id="{F9C0D630-C689-D74E-A6CA-E492B6406304}"/>
                </a:ext>
              </a:extLst>
            </p:cNvPr>
            <p:cNvSpPr txBox="1"/>
            <p:nvPr/>
          </p:nvSpPr>
          <p:spPr>
            <a:xfrm>
              <a:off x="1861779" y="5121056"/>
              <a:ext cx="2145958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de-DE" sz="2400" dirty="0">
                  <a:solidFill>
                    <a:srgbClr val="262162"/>
                  </a:solidFill>
                  <a:latin typeface="+mj-lt"/>
                  <a:cs typeface="Bangla Sangam MN" panose="02000000000000000000" pitchFamily="2" charset="0"/>
                </a:rPr>
                <a:t>Unternehmen</a:t>
              </a:r>
            </a:p>
          </p:txBody>
        </p:sp>
        <p:sp>
          <p:nvSpPr>
            <p:cNvPr id="57" name="Textfeld 56">
              <a:extLst>
                <a:ext uri="{FF2B5EF4-FFF2-40B4-BE49-F238E27FC236}">
                  <a16:creationId xmlns:a16="http://schemas.microsoft.com/office/drawing/2014/main" id="{07E64620-1575-F941-B078-D92270433083}"/>
                </a:ext>
              </a:extLst>
            </p:cNvPr>
            <p:cNvSpPr txBox="1"/>
            <p:nvPr/>
          </p:nvSpPr>
          <p:spPr>
            <a:xfrm>
              <a:off x="3499746" y="2569391"/>
              <a:ext cx="2145958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de-DE" sz="2400" dirty="0">
                  <a:solidFill>
                    <a:srgbClr val="262162"/>
                  </a:solidFill>
                  <a:latin typeface="+mj-lt"/>
                  <a:cs typeface="Arial" panose="020B0604020202020204" pitchFamily="34" charset="0"/>
                </a:rPr>
                <a:t>Einleitung</a:t>
              </a:r>
            </a:p>
          </p:txBody>
        </p:sp>
        <p:sp>
          <p:nvSpPr>
            <p:cNvPr id="58" name="Textfeld 57">
              <a:extLst>
                <a:ext uri="{FF2B5EF4-FFF2-40B4-BE49-F238E27FC236}">
                  <a16:creationId xmlns:a16="http://schemas.microsoft.com/office/drawing/2014/main" id="{7287347F-D4A5-DE47-93A4-17AFEFF0DBFA}"/>
                </a:ext>
              </a:extLst>
            </p:cNvPr>
            <p:cNvSpPr txBox="1"/>
            <p:nvPr/>
          </p:nvSpPr>
          <p:spPr>
            <a:xfrm>
              <a:off x="5081776" y="5124438"/>
              <a:ext cx="2412345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de-DE" sz="2400" b="1" dirty="0">
                  <a:solidFill>
                    <a:srgbClr val="262162"/>
                  </a:solidFill>
                  <a:latin typeface="+mj-lt"/>
                  <a:cs typeface="Arial" panose="020B0604020202020204" pitchFamily="34" charset="0"/>
                </a:rPr>
                <a:t>Analyse / Planung</a:t>
              </a:r>
            </a:p>
          </p:txBody>
        </p:sp>
        <p:grpSp>
          <p:nvGrpSpPr>
            <p:cNvPr id="86" name="Gruppieren 85">
              <a:extLst>
                <a:ext uri="{FF2B5EF4-FFF2-40B4-BE49-F238E27FC236}">
                  <a16:creationId xmlns:a16="http://schemas.microsoft.com/office/drawing/2014/main" id="{C0E7D17F-9399-E640-B1AF-CB07C1CB9B15}"/>
                </a:ext>
              </a:extLst>
            </p:cNvPr>
            <p:cNvGrpSpPr/>
            <p:nvPr/>
          </p:nvGrpSpPr>
          <p:grpSpPr>
            <a:xfrm rot="10800000">
              <a:off x="6795964" y="3031056"/>
              <a:ext cx="1396316" cy="1741955"/>
              <a:chOff x="1351003" y="3581399"/>
              <a:chExt cx="1396316" cy="1741955"/>
            </a:xfrm>
            <a:grpFill/>
          </p:grpSpPr>
          <p:sp>
            <p:nvSpPr>
              <p:cNvPr id="87" name="Abgerundetes Rechteck 86">
                <a:extLst>
                  <a:ext uri="{FF2B5EF4-FFF2-40B4-BE49-F238E27FC236}">
                    <a16:creationId xmlns:a16="http://schemas.microsoft.com/office/drawing/2014/main" id="{DBCE1BE4-6063-274F-9F3F-289D985A928C}"/>
                  </a:ext>
                </a:extLst>
              </p:cNvPr>
              <p:cNvSpPr/>
              <p:nvPr/>
            </p:nvSpPr>
            <p:spPr>
              <a:xfrm>
                <a:off x="1351004" y="3581399"/>
                <a:ext cx="1396315" cy="1396315"/>
              </a:xfrm>
              <a:prstGeom prst="roundRect">
                <a:avLst/>
              </a:prstGeom>
              <a:grpFill/>
              <a:ln>
                <a:solidFill>
                  <a:srgbClr val="26216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88" name="Gerade Verbindung 87">
                <a:extLst>
                  <a:ext uri="{FF2B5EF4-FFF2-40B4-BE49-F238E27FC236}">
                    <a16:creationId xmlns:a16="http://schemas.microsoft.com/office/drawing/2014/main" id="{40255495-7111-9148-BF03-3CFB26F83584}"/>
                  </a:ext>
                </a:extLst>
              </p:cNvPr>
              <p:cNvCxnSpPr>
                <a:stCxn id="87" idx="2"/>
              </p:cNvCxnSpPr>
              <p:nvPr/>
            </p:nvCxnSpPr>
            <p:spPr>
              <a:xfrm flipH="1">
                <a:off x="2049161" y="4977714"/>
                <a:ext cx="1" cy="345640"/>
              </a:xfrm>
              <a:prstGeom prst="line">
                <a:avLst/>
              </a:prstGeom>
              <a:grpFill/>
              <a:ln w="12700">
                <a:solidFill>
                  <a:srgbClr val="26216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Gerade Verbindung 88">
                <a:extLst>
                  <a:ext uri="{FF2B5EF4-FFF2-40B4-BE49-F238E27FC236}">
                    <a16:creationId xmlns:a16="http://schemas.microsoft.com/office/drawing/2014/main" id="{55A74AE2-D78A-B14C-9DDB-64E4EDFB2FE1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>
                <a:off x="1351003" y="5323354"/>
                <a:ext cx="1396316" cy="0"/>
              </a:xfrm>
              <a:prstGeom prst="line">
                <a:avLst/>
              </a:prstGeom>
              <a:grpFill/>
              <a:ln w="12700">
                <a:solidFill>
                  <a:srgbClr val="26216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8" name="Textfeld 97">
              <a:extLst>
                <a:ext uri="{FF2B5EF4-FFF2-40B4-BE49-F238E27FC236}">
                  <a16:creationId xmlns:a16="http://schemas.microsoft.com/office/drawing/2014/main" id="{550E9B36-EB48-6145-8559-CCBA096189FC}"/>
                </a:ext>
              </a:extLst>
            </p:cNvPr>
            <p:cNvSpPr txBox="1"/>
            <p:nvPr/>
          </p:nvSpPr>
          <p:spPr>
            <a:xfrm>
              <a:off x="6679604" y="2564419"/>
              <a:ext cx="2145958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de-DE" sz="2400" dirty="0">
                  <a:solidFill>
                    <a:srgbClr val="262162"/>
                  </a:solidFill>
                  <a:latin typeface="+mj-lt"/>
                  <a:cs typeface="Arial" panose="020B0604020202020204" pitchFamily="34" charset="0"/>
                </a:rPr>
                <a:t>Umsetzung</a:t>
              </a:r>
            </a:p>
          </p:txBody>
        </p:sp>
        <p:sp>
          <p:nvSpPr>
            <p:cNvPr id="99" name="Textfeld 98">
              <a:extLst>
                <a:ext uri="{FF2B5EF4-FFF2-40B4-BE49-F238E27FC236}">
                  <a16:creationId xmlns:a16="http://schemas.microsoft.com/office/drawing/2014/main" id="{49465BFD-D0EF-4641-B28F-2521A95FE1E2}"/>
                </a:ext>
              </a:extLst>
            </p:cNvPr>
            <p:cNvSpPr txBox="1"/>
            <p:nvPr/>
          </p:nvSpPr>
          <p:spPr>
            <a:xfrm>
              <a:off x="8347201" y="5124438"/>
              <a:ext cx="2352208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de-DE" sz="2400" dirty="0">
                  <a:solidFill>
                    <a:srgbClr val="262162"/>
                  </a:solidFill>
                  <a:latin typeface="+mj-lt"/>
                  <a:cs typeface="Arial" panose="020B0604020202020204" pitchFamily="34" charset="0"/>
                </a:rPr>
                <a:t>Fazit / Aussicht</a:t>
              </a:r>
            </a:p>
          </p:txBody>
        </p:sp>
      </p:grpSp>
      <p:pic>
        <p:nvPicPr>
          <p:cNvPr id="6" name="Grafik 5">
            <a:extLst>
              <a:ext uri="{FF2B5EF4-FFF2-40B4-BE49-F238E27FC236}">
                <a16:creationId xmlns:a16="http://schemas.microsoft.com/office/drawing/2014/main" id="{F0B2BBC3-61C2-EA40-9BDD-BBB6D629A3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6400" y="263952"/>
            <a:ext cx="331358" cy="336092"/>
          </a:xfrm>
          <a:prstGeom prst="rect">
            <a:avLst/>
          </a:prstGeom>
        </p:spPr>
      </p:pic>
      <p:pic>
        <p:nvPicPr>
          <p:cNvPr id="34" name="Grafik 33">
            <a:extLst>
              <a:ext uri="{FF2B5EF4-FFF2-40B4-BE49-F238E27FC236}">
                <a16:creationId xmlns:a16="http://schemas.microsoft.com/office/drawing/2014/main" id="{EC86CE42-21D7-4C01-8613-E754F1BC1B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46933" y="128486"/>
            <a:ext cx="586798" cy="613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3824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ing 23">
            <a:extLst>
              <a:ext uri="{FF2B5EF4-FFF2-40B4-BE49-F238E27FC236}">
                <a16:creationId xmlns:a16="http://schemas.microsoft.com/office/drawing/2014/main" id="{4A1A67D5-AFF0-7C4B-9F2A-43D78E866E80}"/>
              </a:ext>
            </a:extLst>
          </p:cNvPr>
          <p:cNvSpPr/>
          <p:nvPr/>
        </p:nvSpPr>
        <p:spPr>
          <a:xfrm>
            <a:off x="5710682" y="614650"/>
            <a:ext cx="5373361" cy="5372215"/>
          </a:xfrm>
          <a:prstGeom prst="donu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2D351D25-25D1-9941-9140-DBBD38B0A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728" y="263952"/>
            <a:ext cx="3828027" cy="1932494"/>
          </a:xfrm>
        </p:spPr>
        <p:txBody>
          <a:bodyPr>
            <a:normAutofit/>
          </a:bodyPr>
          <a:lstStyle/>
          <a:p>
            <a:r>
              <a:rPr lang="de-DE" sz="4000" b="1">
                <a:solidFill>
                  <a:srgbClr val="262162"/>
                </a:solidFill>
                <a:cs typeface="Arial" panose="020B0604020202020204" pitchFamily="34" charset="0"/>
              </a:rPr>
              <a:t>Anforderungen</a:t>
            </a:r>
            <a:endParaRPr lang="de-DE" sz="4000" b="1" dirty="0">
              <a:solidFill>
                <a:srgbClr val="262162"/>
              </a:solidFill>
              <a:cs typeface="Arial" panose="020B0604020202020204" pitchFamily="34" charset="0"/>
            </a:endParaRPr>
          </a:p>
        </p:txBody>
      </p:sp>
      <p:pic>
        <p:nvPicPr>
          <p:cNvPr id="51" name="Grafik 50">
            <a:extLst>
              <a:ext uri="{FF2B5EF4-FFF2-40B4-BE49-F238E27FC236}">
                <a16:creationId xmlns:a16="http://schemas.microsoft.com/office/drawing/2014/main" id="{05DFAE60-2F0D-D448-9D73-BAAB9FC03A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4971" y="263952"/>
            <a:ext cx="331358" cy="336092"/>
          </a:xfrm>
          <a:prstGeom prst="rect">
            <a:avLst/>
          </a:prstGeom>
        </p:spPr>
      </p:pic>
      <p:graphicFrame>
        <p:nvGraphicFramePr>
          <p:cNvPr id="7" name="Tabelle 8">
            <a:extLst>
              <a:ext uri="{FF2B5EF4-FFF2-40B4-BE49-F238E27FC236}">
                <a16:creationId xmlns:a16="http://schemas.microsoft.com/office/drawing/2014/main" id="{252C1A03-904B-3540-A13F-EE1A669993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8764788"/>
              </p:ext>
            </p:extLst>
          </p:nvPr>
        </p:nvGraphicFramePr>
        <p:xfrm>
          <a:off x="1451727" y="1586236"/>
          <a:ext cx="9267997" cy="44006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60115">
                  <a:extLst>
                    <a:ext uri="{9D8B030D-6E8A-4147-A177-3AD203B41FA5}">
                      <a16:colId xmlns:a16="http://schemas.microsoft.com/office/drawing/2014/main" val="3926114541"/>
                    </a:ext>
                  </a:extLst>
                </a:gridCol>
                <a:gridCol w="3224463">
                  <a:extLst>
                    <a:ext uri="{9D8B030D-6E8A-4147-A177-3AD203B41FA5}">
                      <a16:colId xmlns:a16="http://schemas.microsoft.com/office/drawing/2014/main" val="2824666763"/>
                    </a:ext>
                  </a:extLst>
                </a:gridCol>
                <a:gridCol w="2983419">
                  <a:extLst>
                    <a:ext uri="{9D8B030D-6E8A-4147-A177-3AD203B41FA5}">
                      <a16:colId xmlns:a16="http://schemas.microsoft.com/office/drawing/2014/main" val="2224569372"/>
                    </a:ext>
                  </a:extLst>
                </a:gridCol>
              </a:tblGrid>
              <a:tr h="6413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b="0" kern="1200">
                          <a:solidFill>
                            <a:srgbClr val="252062"/>
                          </a:solidFill>
                          <a:latin typeface="+mn-lt"/>
                          <a:ea typeface="+mn-ea"/>
                          <a:cs typeface="+mn-cs"/>
                        </a:rPr>
                        <a:t>technisch</a:t>
                      </a:r>
                      <a:endParaRPr lang="de-DE" sz="2400" b="0" kern="1200" dirty="0">
                        <a:solidFill>
                          <a:srgbClr val="25206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1ABC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2400" b="0" kern="1200">
                          <a:solidFill>
                            <a:srgbClr val="252062"/>
                          </a:solidFill>
                          <a:latin typeface="+mn-lt"/>
                          <a:ea typeface="+mn-ea"/>
                          <a:cs typeface="+mn-cs"/>
                        </a:rPr>
                        <a:t>wirtschaftlich</a:t>
                      </a:r>
                      <a:endParaRPr lang="de-DE" sz="2400" b="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1AB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b="0" kern="1200">
                          <a:solidFill>
                            <a:srgbClr val="252062"/>
                          </a:solidFill>
                          <a:latin typeface="+mn-lt"/>
                          <a:ea typeface="+mn-ea"/>
                          <a:cs typeface="+mn-cs"/>
                        </a:rPr>
                        <a:t>organisatorisch</a:t>
                      </a:r>
                      <a:endParaRPr lang="de-DE" sz="2400" b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1ABC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2063180"/>
                  </a:ext>
                </a:extLst>
              </a:tr>
              <a:tr h="3759281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panose="02070309020205020404" pitchFamily="49" charset="0"/>
                        <a:buChar char="o"/>
                        <a:tabLst/>
                        <a:defRPr/>
                      </a:pPr>
                      <a:r>
                        <a:rPr lang="de-DE" sz="2000" b="1" kern="1200">
                          <a:solidFill>
                            <a:srgbClr val="252062"/>
                          </a:solidFill>
                          <a:latin typeface="+mj-lt"/>
                          <a:ea typeface="+mn-ea"/>
                          <a:cs typeface="+mn-cs"/>
                        </a:rPr>
                        <a:t>Performance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panose="02070309020205020404" pitchFamily="49" charset="0"/>
                        <a:buChar char="o"/>
                        <a:tabLst/>
                        <a:defRPr/>
                      </a:pPr>
                      <a:r>
                        <a:rPr lang="de-DE" sz="2000" b="1" kern="1200">
                          <a:solidFill>
                            <a:srgbClr val="252062"/>
                          </a:solidFill>
                          <a:latin typeface="+mj-lt"/>
                          <a:ea typeface="+mn-ea"/>
                          <a:cs typeface="+mn-cs"/>
                        </a:rPr>
                        <a:t>schickes Design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panose="02070309020205020404" pitchFamily="49" charset="0"/>
                        <a:buChar char="o"/>
                        <a:tabLst/>
                        <a:defRPr/>
                      </a:pPr>
                      <a:r>
                        <a:rPr lang="de-DE" sz="2000" b="1" kern="1200">
                          <a:solidFill>
                            <a:srgbClr val="252062"/>
                          </a:solidFill>
                          <a:latin typeface="+mj-lt"/>
                          <a:ea typeface="+mn-ea"/>
                          <a:cs typeface="+mn-cs"/>
                        </a:rPr>
                        <a:t>SEO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panose="02070309020205020404" pitchFamily="49" charset="0"/>
                        <a:buChar char="o"/>
                        <a:tabLst/>
                        <a:defRPr/>
                      </a:pPr>
                      <a:r>
                        <a:rPr lang="de-DE" sz="2000" b="1" kern="1200">
                          <a:solidFill>
                            <a:srgbClr val="252062"/>
                          </a:solidFill>
                          <a:latin typeface="+mj-lt"/>
                          <a:ea typeface="+mn-ea"/>
                          <a:cs typeface="+mn-cs"/>
                        </a:rPr>
                        <a:t>Online Shop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panose="02070309020205020404" pitchFamily="49" charset="0"/>
                        <a:buChar char="o"/>
                        <a:tabLst/>
                        <a:defRPr/>
                      </a:pPr>
                      <a:r>
                        <a:rPr lang="de-DE" sz="2000" b="1" kern="1200">
                          <a:solidFill>
                            <a:srgbClr val="252062"/>
                          </a:solidFill>
                          <a:latin typeface="+mj-lt"/>
                          <a:ea typeface="+mn-ea"/>
                          <a:cs typeface="+mn-cs"/>
                        </a:rPr>
                        <a:t>WordPress CMS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panose="02070309020205020404" pitchFamily="49" charset="0"/>
                        <a:buChar char="o"/>
                        <a:tabLst/>
                        <a:defRPr/>
                      </a:pPr>
                      <a:r>
                        <a:rPr lang="de-DE" sz="2000" b="1" kern="1200">
                          <a:solidFill>
                            <a:srgbClr val="252062"/>
                          </a:solidFill>
                          <a:latin typeface="+mj-lt"/>
                          <a:ea typeface="+mn-ea"/>
                          <a:cs typeface="+mn-cs"/>
                        </a:rPr>
                        <a:t>DSGVO-Konform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panose="02070309020205020404" pitchFamily="49" charset="0"/>
                        <a:buChar char="o"/>
                        <a:tabLst/>
                        <a:defRPr/>
                      </a:pPr>
                      <a:r>
                        <a:rPr lang="de-DE" sz="2000" b="1" kern="1200">
                          <a:solidFill>
                            <a:srgbClr val="252062"/>
                          </a:solidFill>
                          <a:latin typeface="+mj-lt"/>
                          <a:ea typeface="+mn-ea"/>
                          <a:cs typeface="+mn-cs"/>
                        </a:rPr>
                        <a:t>Sicherheit (https)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panose="02070309020205020404" pitchFamily="49" charset="0"/>
                        <a:buChar char="o"/>
                        <a:tabLst/>
                        <a:defRPr/>
                      </a:pPr>
                      <a:endParaRPr lang="de-DE" sz="2400" b="1" kern="1200">
                        <a:solidFill>
                          <a:srgbClr val="25206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Ø"/>
                        <a:tabLst/>
                        <a:defRPr/>
                      </a:pPr>
                      <a:endParaRPr lang="de-DE" sz="2400" b="1" kern="1200" dirty="0">
                        <a:solidFill>
                          <a:srgbClr val="25206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panose="02070309020205020404" pitchFamily="49" charset="0"/>
                        <a:buChar char="o"/>
                        <a:tabLst/>
                        <a:defRPr/>
                      </a:pPr>
                      <a:r>
                        <a:rPr lang="de-DE" sz="2000" b="0" kern="1200">
                          <a:solidFill>
                            <a:srgbClr val="252062"/>
                          </a:solidFill>
                          <a:latin typeface="+mn-lt"/>
                          <a:ea typeface="+mn-ea"/>
                          <a:cs typeface="+mn-cs"/>
                        </a:rPr>
                        <a:t>Budget 1.337,- €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panose="02070309020205020404" pitchFamily="49" charset="0"/>
                        <a:buChar char="o"/>
                        <a:tabLst/>
                        <a:defRPr/>
                      </a:pPr>
                      <a:r>
                        <a:rPr lang="de-DE" sz="2000" b="0" kern="1200">
                          <a:solidFill>
                            <a:srgbClr val="252062"/>
                          </a:solidFill>
                          <a:latin typeface="+mn-lt"/>
                          <a:ea typeface="+mn-ea"/>
                          <a:cs typeface="+mn-cs"/>
                        </a:rPr>
                        <a:t>keine Folgekosten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panose="02070309020205020404" pitchFamily="49" charset="0"/>
                        <a:buChar char="o"/>
                        <a:tabLst/>
                        <a:defRPr/>
                      </a:pPr>
                      <a:r>
                        <a:rPr lang="de-DE" sz="2000" b="0" kern="1200">
                          <a:solidFill>
                            <a:srgbClr val="252062"/>
                          </a:solidFill>
                          <a:latin typeface="+mn-lt"/>
                          <a:ea typeface="+mn-ea"/>
                          <a:cs typeface="+mn-cs"/>
                        </a:rPr>
                        <a:t>Open Source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panose="02070309020205020404" pitchFamily="49" charset="0"/>
                        <a:buChar char="o"/>
                        <a:tabLst/>
                        <a:defRPr/>
                      </a:pPr>
                      <a:r>
                        <a:rPr lang="de-DE" sz="2000" b="0" kern="1200">
                          <a:solidFill>
                            <a:srgbClr val="252062"/>
                          </a:solidFill>
                          <a:latin typeface="+mn-lt"/>
                          <a:ea typeface="+mn-ea"/>
                          <a:cs typeface="+mn-cs"/>
                        </a:rPr>
                        <a:t>GPL/CCL wenn möglich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panose="02070309020205020404" pitchFamily="49" charset="0"/>
                        <a:buChar char="o"/>
                        <a:tabLst/>
                        <a:defRPr/>
                      </a:pPr>
                      <a:r>
                        <a:rPr lang="de-DE" sz="2000" b="0" kern="1200">
                          <a:solidFill>
                            <a:srgbClr val="252062"/>
                          </a:solidFill>
                          <a:latin typeface="+mn-lt"/>
                          <a:ea typeface="+mn-ea"/>
                          <a:cs typeface="+mn-cs"/>
                        </a:rPr>
                        <a:t>Preis/ Leistung</a:t>
                      </a:r>
                    </a:p>
                    <a:p>
                      <a:endParaRPr lang="de-DE" sz="2400" b="1" kern="1200">
                        <a:solidFill>
                          <a:srgbClr val="25206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  <a:p>
                      <a:endParaRPr lang="de-DE" sz="2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panose="02070309020205020404" pitchFamily="49" charset="0"/>
                        <a:buChar char="o"/>
                        <a:tabLst/>
                        <a:defRPr/>
                      </a:pPr>
                      <a:r>
                        <a:rPr lang="de-DE" sz="2000" b="0" kern="1200">
                          <a:solidFill>
                            <a:srgbClr val="252062"/>
                          </a:solidFill>
                          <a:latin typeface="+mn-lt"/>
                          <a:ea typeface="+mn-ea"/>
                          <a:cs typeface="+mn-cs"/>
                        </a:rPr>
                        <a:t>Personal 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panose="02070309020205020404" pitchFamily="49" charset="0"/>
                        <a:buChar char="o"/>
                        <a:tabLst/>
                        <a:defRPr/>
                      </a:pPr>
                      <a:r>
                        <a:rPr lang="de-DE" sz="2000" b="0" kern="1200">
                          <a:solidFill>
                            <a:srgbClr val="252062"/>
                          </a:solidFill>
                          <a:latin typeface="+mn-lt"/>
                          <a:ea typeface="+mn-ea"/>
                          <a:cs typeface="+mn-cs"/>
                        </a:rPr>
                        <a:t>ex. Dienstleister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panose="02070309020205020404" pitchFamily="49" charset="0"/>
                        <a:buChar char="o"/>
                        <a:tabLst/>
                        <a:defRPr/>
                      </a:pPr>
                      <a:r>
                        <a:rPr lang="de-DE" sz="2000" b="0" kern="1200">
                          <a:solidFill>
                            <a:srgbClr val="252062"/>
                          </a:solidFill>
                          <a:latin typeface="+mn-lt"/>
                          <a:ea typeface="+mn-ea"/>
                          <a:cs typeface="+mn-cs"/>
                        </a:rPr>
                        <a:t>Termine 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panose="02070309020205020404" pitchFamily="49" charset="0"/>
                        <a:buChar char="o"/>
                        <a:tabLst/>
                        <a:defRPr/>
                      </a:pPr>
                      <a:r>
                        <a:rPr lang="de-DE" sz="2000" b="0" kern="1200">
                          <a:solidFill>
                            <a:srgbClr val="252062"/>
                          </a:solidFill>
                          <a:latin typeface="+mn-lt"/>
                          <a:ea typeface="+mn-ea"/>
                          <a:cs typeface="+mn-cs"/>
                        </a:rPr>
                        <a:t>Ablauf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panose="02070309020205020404" pitchFamily="49" charset="0"/>
                        <a:buChar char="o"/>
                        <a:tabLst/>
                        <a:defRPr/>
                      </a:pPr>
                      <a:r>
                        <a:rPr lang="de-DE" sz="2000" b="0" kern="1200">
                          <a:solidFill>
                            <a:srgbClr val="252062"/>
                          </a:solidFill>
                          <a:latin typeface="+mn-lt"/>
                          <a:ea typeface="+mn-ea"/>
                          <a:cs typeface="+mn-cs"/>
                        </a:rPr>
                        <a:t>Kosten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Ø"/>
                        <a:tabLst/>
                        <a:defRPr/>
                      </a:pPr>
                      <a:endParaRPr lang="de-DE" sz="2400" b="0" kern="1200">
                        <a:solidFill>
                          <a:srgbClr val="25206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Ø"/>
                        <a:tabLst/>
                        <a:defRPr/>
                      </a:pPr>
                      <a:endParaRPr lang="de-DE" sz="2400" b="0" kern="1200">
                        <a:solidFill>
                          <a:srgbClr val="25206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de-DE" sz="2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1400708"/>
                  </a:ext>
                </a:extLst>
              </a:tr>
            </a:tbl>
          </a:graphicData>
        </a:graphic>
      </p:graphicFrame>
      <p:pic>
        <p:nvPicPr>
          <p:cNvPr id="6" name="Grafik 5">
            <a:extLst>
              <a:ext uri="{FF2B5EF4-FFF2-40B4-BE49-F238E27FC236}">
                <a16:creationId xmlns:a16="http://schemas.microsoft.com/office/drawing/2014/main" id="{6D02E54F-35A3-42B6-A121-0F38F47053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46933" y="128486"/>
            <a:ext cx="586798" cy="613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2545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565</Words>
  <Application>Microsoft Office PowerPoint</Application>
  <PresentationFormat>Breitbild</PresentationFormat>
  <Paragraphs>366</Paragraphs>
  <Slides>23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23</vt:i4>
      </vt:variant>
    </vt:vector>
  </HeadingPairs>
  <TitlesOfParts>
    <vt:vector size="30" baseType="lpstr">
      <vt:lpstr>Algerian</vt:lpstr>
      <vt:lpstr>Arial</vt:lpstr>
      <vt:lpstr>Calibri</vt:lpstr>
      <vt:lpstr>Calibri Light</vt:lpstr>
      <vt:lpstr>Courier New</vt:lpstr>
      <vt:lpstr>Wingdings</vt:lpstr>
      <vt:lpstr>Office</vt:lpstr>
      <vt:lpstr>PowerPoint-Präsentation</vt:lpstr>
      <vt:lpstr>Agenda</vt:lpstr>
      <vt:lpstr>Unternehmen</vt:lpstr>
      <vt:lpstr>Agenda</vt:lpstr>
      <vt:lpstr>Ist</vt:lpstr>
      <vt:lpstr>Soll</vt:lpstr>
      <vt:lpstr>Projektziele</vt:lpstr>
      <vt:lpstr>Agenda</vt:lpstr>
      <vt:lpstr>Anforderungen</vt:lpstr>
      <vt:lpstr>Kosten</vt:lpstr>
      <vt:lpstr>Agenda</vt:lpstr>
      <vt:lpstr>Auswahl Anbieter</vt:lpstr>
      <vt:lpstr>Funktionsweise</vt:lpstr>
      <vt:lpstr>Funktionalitäten</vt:lpstr>
      <vt:lpstr>Funktionalitäten</vt:lpstr>
      <vt:lpstr>Funktionalitäten</vt:lpstr>
      <vt:lpstr>Funktionalitäten</vt:lpstr>
      <vt:lpstr>Funktionalitäten</vt:lpstr>
      <vt:lpstr>Funktionalitäten</vt:lpstr>
      <vt:lpstr>Funktionalitäten</vt:lpstr>
      <vt:lpstr>Agenda</vt:lpstr>
      <vt:lpstr>Fazit</vt:lpstr>
      <vt:lpstr>Vielen Dank für Ihre Aufmerksamkeit!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Progressiv Web App Trend im Mobile Commerce: Eine Chance zur Steigerung der Conversion Rate</dc:title>
  <dc:creator>Microsoft Office User</dc:creator>
  <cp:lastModifiedBy>Maik Heinrich</cp:lastModifiedBy>
  <cp:revision>45</cp:revision>
  <dcterms:created xsi:type="dcterms:W3CDTF">2021-10-13T12:58:33Z</dcterms:created>
  <dcterms:modified xsi:type="dcterms:W3CDTF">2021-10-22T08:44:35Z</dcterms:modified>
</cp:coreProperties>
</file>