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62" r:id="rId2"/>
    <p:sldId id="329" r:id="rId3"/>
    <p:sldId id="330" r:id="rId4"/>
    <p:sldId id="331" r:id="rId5"/>
    <p:sldId id="364" r:id="rId6"/>
    <p:sldId id="332" r:id="rId7"/>
    <p:sldId id="334" r:id="rId8"/>
    <p:sldId id="333" r:id="rId9"/>
    <p:sldId id="335" r:id="rId10"/>
    <p:sldId id="373" r:id="rId11"/>
    <p:sldId id="336" r:id="rId12"/>
    <p:sldId id="366" r:id="rId13"/>
    <p:sldId id="337" r:id="rId14"/>
    <p:sldId id="338" r:id="rId15"/>
    <p:sldId id="339" r:id="rId16"/>
    <p:sldId id="341" r:id="rId17"/>
    <p:sldId id="340" r:id="rId18"/>
    <p:sldId id="367" r:id="rId19"/>
    <p:sldId id="256" r:id="rId20"/>
    <p:sldId id="476" r:id="rId21"/>
    <p:sldId id="342" r:id="rId22"/>
    <p:sldId id="460" r:id="rId23"/>
    <p:sldId id="464" r:id="rId24"/>
    <p:sldId id="461" r:id="rId25"/>
    <p:sldId id="462" r:id="rId26"/>
    <p:sldId id="463" r:id="rId27"/>
    <p:sldId id="452" r:id="rId28"/>
    <p:sldId id="453" r:id="rId29"/>
    <p:sldId id="343" r:id="rId30"/>
    <p:sldId id="465" r:id="rId31"/>
    <p:sldId id="466" r:id="rId32"/>
    <p:sldId id="345" r:id="rId33"/>
    <p:sldId id="346" r:id="rId34"/>
    <p:sldId id="347" r:id="rId35"/>
    <p:sldId id="348" r:id="rId36"/>
    <p:sldId id="349" r:id="rId37"/>
    <p:sldId id="350" r:id="rId38"/>
    <p:sldId id="353" r:id="rId39"/>
    <p:sldId id="351" r:id="rId40"/>
    <p:sldId id="352" r:id="rId41"/>
    <p:sldId id="354" r:id="rId42"/>
    <p:sldId id="355" r:id="rId43"/>
    <p:sldId id="363" r:id="rId44"/>
    <p:sldId id="356" r:id="rId45"/>
    <p:sldId id="358" r:id="rId46"/>
    <p:sldId id="474" r:id="rId47"/>
    <p:sldId id="357" r:id="rId48"/>
    <p:sldId id="360" r:id="rId49"/>
    <p:sldId id="361" r:id="rId50"/>
    <p:sldId id="478" r:id="rId51"/>
    <p:sldId id="477" r:id="rId52"/>
    <p:sldId id="443" r:id="rId53"/>
    <p:sldId id="469" r:id="rId54"/>
    <p:sldId id="470" r:id="rId55"/>
    <p:sldId id="471" r:id="rId56"/>
    <p:sldId id="473" r:id="rId57"/>
    <p:sldId id="472" r:id="rId58"/>
    <p:sldId id="468" r:id="rId59"/>
    <p:sldId id="467" r:id="rId60"/>
    <p:sldId id="403" r:id="rId61"/>
    <p:sldId id="475" r:id="rId62"/>
    <p:sldId id="446" r:id="rId63"/>
    <p:sldId id="444" r:id="rId64"/>
    <p:sldId id="445" r:id="rId65"/>
    <p:sldId id="447" r:id="rId66"/>
    <p:sldId id="448" r:id="rId67"/>
    <p:sldId id="449" r:id="rId68"/>
    <p:sldId id="450" r:id="rId69"/>
    <p:sldId id="459" r:id="rId70"/>
    <p:sldId id="374" r:id="rId71"/>
    <p:sldId id="377" r:id="rId72"/>
    <p:sldId id="376" r:id="rId73"/>
    <p:sldId id="375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71" r:id="rId85"/>
    <p:sldId id="372" r:id="rId86"/>
    <p:sldId id="362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70C0"/>
    <a:srgbClr val="E5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805" autoAdjust="0"/>
  </p:normalViewPr>
  <p:slideViewPr>
    <p:cSldViewPr snapToGrid="0">
      <p:cViewPr varScale="1">
        <p:scale>
          <a:sx n="107" d="100"/>
          <a:sy n="107" d="100"/>
        </p:scale>
        <p:origin x="462" y="114"/>
      </p:cViewPr>
      <p:guideLst>
        <p:guide orient="horz" pos="372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err="1"/>
              <a:t>lf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46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1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6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1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62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1.png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5" Type="http://schemas.openxmlformats.org/officeDocument/2006/relationships/image" Target="../media/image271.png"/><Relationship Id="rId4" Type="http://schemas.openxmlformats.org/officeDocument/2006/relationships/image" Target="../media/image2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4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41.png"/><Relationship Id="rId10" Type="http://schemas.openxmlformats.org/officeDocument/2006/relationships/image" Target="../media/image340.png"/><Relationship Id="rId4" Type="http://schemas.openxmlformats.org/officeDocument/2006/relationships/image" Target="../media/image39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46.w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50.png"/><Relationship Id="rId7" Type="http://schemas.openxmlformats.org/officeDocument/2006/relationships/image" Target="../media/image48.wmf"/><Relationship Id="rId12" Type="http://schemas.openxmlformats.org/officeDocument/2006/relationships/image" Target="../media/image641.png"/><Relationship Id="rId17" Type="http://schemas.openxmlformats.org/officeDocument/2006/relationships/oleObject" Target="../embeddings/oleObject20.bin"/><Relationship Id="rId2" Type="http://schemas.openxmlformats.org/officeDocument/2006/relationships/image" Target="../media/image60.png"/><Relationship Id="rId16" Type="http://schemas.openxmlformats.org/officeDocument/2006/relationships/image" Target="../media/image551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7.wmf"/><Relationship Id="rId15" Type="http://schemas.openxmlformats.org/officeDocument/2006/relationships/image" Target="../media/image3.png"/><Relationship Id="rId19" Type="http://schemas.openxmlformats.org/officeDocument/2006/relationships/image" Target="../media/image66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64.png"/><Relationship Id="rId14" Type="http://schemas.openxmlformats.org/officeDocument/2006/relationships/oleObject" Target="../embeddings/oleObject1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50.wmf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1.wmf"/><Relationship Id="rId1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.png"/><Relationship Id="rId12" Type="http://schemas.openxmlformats.org/officeDocument/2006/relationships/image" Target="../media/image4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7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3.png"/><Relationship Id="rId4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wmf"/><Relationship Id="rId7" Type="http://schemas.openxmlformats.org/officeDocument/2006/relationships/image" Target="../media/image7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eerc.ifmo.ru/wiki/index.php?title=Timsort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74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791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1.png"/><Relationship Id="rId4" Type="http://schemas.openxmlformats.org/officeDocument/2006/relationships/image" Target="../media/image59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2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21" Type="http://schemas.openxmlformats.org/officeDocument/2006/relationships/image" Target="../media/image86.png"/><Relationship Id="rId7" Type="http://schemas.openxmlformats.org/officeDocument/2006/relationships/image" Target="../media/image54.wmf"/><Relationship Id="rId12" Type="http://schemas.openxmlformats.org/officeDocument/2006/relationships/image" Target="../media/image89.png"/><Relationship Id="rId17" Type="http://schemas.openxmlformats.org/officeDocument/2006/relationships/image" Target="../media/image72.png"/><Relationship Id="rId2" Type="http://schemas.openxmlformats.org/officeDocument/2006/relationships/image" Target="../media/image83.png"/><Relationship Id="rId16" Type="http://schemas.openxmlformats.org/officeDocument/2006/relationships/image" Target="../media/image95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87.png"/><Relationship Id="rId5" Type="http://schemas.openxmlformats.org/officeDocument/2006/relationships/image" Target="../media/image69.png"/><Relationship Id="rId15" Type="http://schemas.openxmlformats.org/officeDocument/2006/relationships/image" Target="../media/image90.png"/><Relationship Id="rId23" Type="http://schemas.openxmlformats.org/officeDocument/2006/relationships/image" Target="../media/image91.png"/><Relationship Id="rId10" Type="http://schemas.openxmlformats.org/officeDocument/2006/relationships/image" Target="../media/image52.wmf"/><Relationship Id="rId19" Type="http://schemas.openxmlformats.org/officeDocument/2006/relationships/image" Target="../media/image84.png"/><Relationship Id="rId4" Type="http://schemas.openxmlformats.org/officeDocument/2006/relationships/image" Target="../media/image68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93.png"/><Relationship Id="rId22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0.png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6.png"/><Relationship Id="rId7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0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0.png"/><Relationship Id="rId7" Type="http://schemas.openxmlformats.org/officeDocument/2006/relationships/image" Target="../media/image108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0.png"/><Relationship Id="rId5" Type="http://schemas.openxmlformats.org/officeDocument/2006/relationships/image" Target="../media/image1060.png"/><Relationship Id="rId4" Type="http://schemas.openxmlformats.org/officeDocument/2006/relationships/image" Target="../media/image105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881.png"/><Relationship Id="rId7" Type="http://schemas.openxmlformats.org/officeDocument/2006/relationships/image" Target="../media/image9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_BBZMaNHKfVMbn_KTQ18UbQrslWFVmA/view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f7nkIHbDAcCwXBdbNd8xzoln83tUjJRA0fngruvDJ6U/edit?usp=shar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9.png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3083" y="1791377"/>
            <a:ext cx="11725834" cy="2217915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4800" dirty="0"/>
              <a:t>Использование рекуррентных уравнений для оценки времени работы алгоритма </a:t>
            </a:r>
            <a:br>
              <a:rPr lang="ru-RU" dirty="0"/>
            </a:br>
            <a:r>
              <a:rPr lang="ru-RU" sz="3600" dirty="0"/>
              <a:t>(на примере алгоритмов поиска и внутренней сортировки)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3"/>
          <p:cNvSpPr txBox="1"/>
          <p:nvPr/>
        </p:nvSpPr>
        <p:spPr>
          <a:xfrm>
            <a:off x="7893003" y="6404994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65536"/>
            <a:ext cx="232059" cy="346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76972B-A141-451E-88D7-308536F6C9F2}"/>
              </a:ext>
            </a:extLst>
          </p:cNvPr>
          <p:cNvSpPr txBox="1"/>
          <p:nvPr/>
        </p:nvSpPr>
        <p:spPr>
          <a:xfrm>
            <a:off x="144405" y="79751"/>
            <a:ext cx="9676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Существует не рекурсивный алгоритм, который выполняет ~ 3 𝑛 /2 сравнений. </a:t>
            </a:r>
          </a:p>
          <a:p>
            <a:r>
              <a:rPr lang="ru-RU" dirty="0"/>
              <a:t>В этом алгоритме поддерживается значение </a:t>
            </a:r>
            <a:r>
              <a:rPr lang="en-US" b="1" dirty="0"/>
              <a:t>ma</a:t>
            </a:r>
            <a:r>
              <a:rPr lang="ru-RU" b="1" dirty="0"/>
              <a:t>х, </a:t>
            </a:r>
            <a:r>
              <a:rPr lang="en-US" b="1" dirty="0"/>
              <a:t>min</a:t>
            </a:r>
            <a:r>
              <a:rPr lang="ru-RU" b="1" dirty="0"/>
              <a:t> </a:t>
            </a:r>
            <a:r>
              <a:rPr lang="ru-RU" dirty="0"/>
              <a:t>на том префиксе, который уже пройден: 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0FD97A2-3305-4AFD-A62C-A78DA781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96620"/>
              </p:ext>
            </p:extLst>
          </p:nvPr>
        </p:nvGraphicFramePr>
        <p:xfrm>
          <a:off x="14005" y="1002709"/>
          <a:ext cx="11972190" cy="8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19">
                  <a:extLst>
                    <a:ext uri="{9D8B030D-6E8A-4147-A177-3AD203B41FA5}">
                      <a16:colId xmlns:a16="http://schemas.microsoft.com/office/drawing/2014/main" val="196905386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71492494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81279523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10798500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1383538545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2426278260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1050686136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451848062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840745061"/>
                    </a:ext>
                  </a:extLst>
                </a:gridCol>
                <a:gridCol w="1197219">
                  <a:extLst>
                    <a:ext uri="{9D8B030D-6E8A-4147-A177-3AD203B41FA5}">
                      <a16:colId xmlns:a16="http://schemas.microsoft.com/office/drawing/2014/main" val="3912398750"/>
                    </a:ext>
                  </a:extLst>
                </a:gridCol>
              </a:tblGrid>
              <a:tr h="23906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/>
                        <a:t>0</a:t>
                      </a:r>
                      <a:endParaRPr lang="ru-BY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37297"/>
                  </a:ext>
                </a:extLst>
              </a:tr>
              <a:tr h="461568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4156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9FE68D2-973A-43A8-B525-56003CADA31B}"/>
              </a:ext>
            </a:extLst>
          </p:cNvPr>
          <p:cNvSpPr txBox="1"/>
          <p:nvPr/>
        </p:nvSpPr>
        <p:spPr>
          <a:xfrm>
            <a:off x="532255" y="1865088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 сравнение: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min</a:t>
            </a:r>
            <a:endParaRPr lang="ru-BY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C5962-14D7-452C-8E58-D8F07D75A041}"/>
              </a:ext>
            </a:extLst>
          </p:cNvPr>
          <p:cNvSpPr txBox="1"/>
          <p:nvPr/>
        </p:nvSpPr>
        <p:spPr>
          <a:xfrm>
            <a:off x="2405567" y="1799866"/>
            <a:ext cx="216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для двух элементов за</a:t>
            </a:r>
          </a:p>
          <a:p>
            <a:r>
              <a:rPr lang="ru-RU" sz="1600" dirty="0"/>
              <a:t>1 сравнение находим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 и </a:t>
            </a:r>
            <a:r>
              <a:rPr lang="en-US" sz="1600" b="1" dirty="0"/>
              <a:t>min′</a:t>
            </a:r>
            <a:r>
              <a:rPr lang="en-US" sz="1600" dirty="0"/>
              <a:t>;</a:t>
            </a:r>
            <a:endParaRPr lang="ru-BY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5EFAC-FD38-4088-8C99-CEE407FFEC00}"/>
              </a:ext>
            </a:extLst>
          </p:cNvPr>
          <p:cNvSpPr txBox="1"/>
          <p:nvPr/>
        </p:nvSpPr>
        <p:spPr>
          <a:xfrm>
            <a:off x="2319811" y="2699126"/>
            <a:ext cx="2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ru-RU" sz="1600" dirty="0"/>
              <a:t>затем ещё за </a:t>
            </a:r>
            <a:r>
              <a:rPr lang="en-US" sz="1600" dirty="0"/>
              <a:t>2</a:t>
            </a:r>
            <a:r>
              <a:rPr lang="ru-RU" sz="1600" dirty="0"/>
              <a:t> сравнения: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ru-RU" sz="1600" dirty="0"/>
              <a:t> =</a:t>
            </a:r>
            <a:r>
              <a:rPr lang="ru-RU" sz="1200" dirty="0"/>
              <a:t>наибольший</a:t>
            </a:r>
            <a:r>
              <a:rPr lang="ru-RU" sz="1600" dirty="0"/>
              <a:t> (</a:t>
            </a:r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)</a:t>
            </a:r>
          </a:p>
          <a:p>
            <a:r>
              <a:rPr lang="en-US" sz="1600" b="1" dirty="0"/>
              <a:t>min</a:t>
            </a:r>
            <a:r>
              <a:rPr lang="ru-RU" sz="1600" dirty="0"/>
              <a:t> =</a:t>
            </a:r>
            <a:r>
              <a:rPr lang="ru-RU" sz="1200" dirty="0"/>
              <a:t>наименьший</a:t>
            </a:r>
            <a:r>
              <a:rPr lang="ru-RU" sz="1600" dirty="0"/>
              <a:t> (</a:t>
            </a:r>
            <a:r>
              <a:rPr lang="en-US" sz="1600" b="1" dirty="0"/>
              <a:t>min</a:t>
            </a:r>
            <a:r>
              <a:rPr lang="ru-RU" sz="1600" b="1" dirty="0"/>
              <a:t>, </a:t>
            </a:r>
            <a:r>
              <a:rPr lang="en-US" sz="1600" b="1" dirty="0"/>
              <a:t>min′</a:t>
            </a:r>
            <a:r>
              <a:rPr lang="ru-RU" sz="1600" dirty="0"/>
              <a:t>)</a:t>
            </a:r>
            <a:endParaRPr lang="ru-BY" sz="1600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E8F68BF-13B9-4501-A191-5F6DE6EAF6B5}"/>
              </a:ext>
            </a:extLst>
          </p:cNvPr>
          <p:cNvCxnSpPr>
            <a:cxnSpLocks/>
          </p:cNvCxnSpPr>
          <p:nvPr/>
        </p:nvCxnSpPr>
        <p:spPr>
          <a:xfrm>
            <a:off x="2402603" y="845747"/>
            <a:ext cx="0" cy="3216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0BED9836-9FE5-4948-A1F9-386257299989}"/>
              </a:ext>
            </a:extLst>
          </p:cNvPr>
          <p:cNvCxnSpPr>
            <a:cxnSpLocks/>
          </p:cNvCxnSpPr>
          <p:nvPr/>
        </p:nvCxnSpPr>
        <p:spPr>
          <a:xfrm flipH="1">
            <a:off x="4785236" y="774162"/>
            <a:ext cx="37978" cy="3351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0516AB-6BFF-4499-B110-7FDED1DEE817}"/>
              </a:ext>
            </a:extLst>
          </p:cNvPr>
          <p:cNvSpPr txBox="1"/>
          <p:nvPr/>
        </p:nvSpPr>
        <p:spPr>
          <a:xfrm>
            <a:off x="2858985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B5BDB20-0DAF-4FBA-838A-A2FC02ADE3E8}"/>
              </a:ext>
            </a:extLst>
          </p:cNvPr>
          <p:cNvCxnSpPr>
            <a:cxnSpLocks/>
          </p:cNvCxnSpPr>
          <p:nvPr/>
        </p:nvCxnSpPr>
        <p:spPr>
          <a:xfrm>
            <a:off x="7181020" y="774162"/>
            <a:ext cx="0" cy="3346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9C039BB-1D3E-4D0D-B3C6-ED39CFCEB38D}"/>
              </a:ext>
            </a:extLst>
          </p:cNvPr>
          <p:cNvCxnSpPr>
            <a:cxnSpLocks/>
          </p:cNvCxnSpPr>
          <p:nvPr/>
        </p:nvCxnSpPr>
        <p:spPr>
          <a:xfrm>
            <a:off x="9576726" y="774162"/>
            <a:ext cx="0" cy="3287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6E30F8-9E22-4D44-AA6C-FCDCFD5355F0}"/>
              </a:ext>
            </a:extLst>
          </p:cNvPr>
          <p:cNvSpPr txBox="1"/>
          <p:nvPr/>
        </p:nvSpPr>
        <p:spPr>
          <a:xfrm>
            <a:off x="8056842" y="2806037"/>
            <a:ext cx="70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 т.д.</a:t>
            </a:r>
            <a:endParaRPr lang="ru-B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7F36FB-E278-4D24-8CB3-4CACCF30A620}"/>
              </a:ext>
            </a:extLst>
          </p:cNvPr>
          <p:cNvSpPr txBox="1"/>
          <p:nvPr/>
        </p:nvSpPr>
        <p:spPr>
          <a:xfrm>
            <a:off x="5254690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53B333-5663-48DE-B078-A0E3142FCB9C}"/>
              </a:ext>
            </a:extLst>
          </p:cNvPr>
          <p:cNvSpPr txBox="1"/>
          <p:nvPr/>
        </p:nvSpPr>
        <p:spPr>
          <a:xfrm>
            <a:off x="10093813" y="375138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сравнения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0B2EE9-71A0-4379-89EA-425A67735CF7}"/>
                  </a:ext>
                </a:extLst>
              </p:cNvPr>
              <p:cNvSpPr txBox="1"/>
              <p:nvPr/>
            </p:nvSpPr>
            <p:spPr>
              <a:xfrm>
                <a:off x="189767" y="5728665"/>
                <a:ext cx="118403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В C ++ не рекурсивный алгоритм, который выполняет ~ 3</a:t>
                </a:r>
                <a14:m>
                  <m:oMath xmlns:m="http://schemas.openxmlformats.org/officeDocument/2006/math">
                    <m:r>
                      <a:rPr lang="ru-BY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400" dirty="0"/>
                  <a:t>/2 сравнений,  реализован как функция </a:t>
                </a:r>
                <a:r>
                  <a:rPr lang="ru-RU" sz="1400" dirty="0" err="1">
                    <a:latin typeface="Consolas" panose="020B0609020204030204" pitchFamily="49" charset="0"/>
                  </a:rPr>
                  <a:t>std</a:t>
                </a:r>
                <a:r>
                  <a:rPr lang="ru-RU" sz="1400" dirty="0">
                    <a:latin typeface="Consolas" panose="020B0609020204030204" pitchFamily="49" charset="0"/>
                  </a:rPr>
                  <a:t>::</a:t>
                </a:r>
                <a:r>
                  <a:rPr lang="ru-RU" sz="1400" dirty="0" err="1">
                    <a:latin typeface="Consolas" panose="020B0609020204030204" pitchFamily="49" charset="0"/>
                  </a:rPr>
                  <a:t>minmax_element</a:t>
                </a:r>
                <a:r>
                  <a:rPr lang="ru-RU" sz="1400" dirty="0">
                    <a:latin typeface="Consolas" panose="020B0609020204030204" pitchFamily="49" charset="0"/>
                  </a:rPr>
                  <a:t>() </a:t>
                </a:r>
                <a:r>
                  <a:rPr lang="ru-RU" sz="1400" dirty="0"/>
                  <a:t>библиотеки</a:t>
                </a:r>
                <a:r>
                  <a:rPr lang="ru-RU" sz="1400" dirty="0">
                    <a:latin typeface="Consolas" panose="020B0609020204030204" pitchFamily="49" charset="0"/>
                  </a:rPr>
                  <a:t> STL.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80B2EE9-71A0-4379-89EA-425A67735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7" y="5728665"/>
                <a:ext cx="11840308" cy="307777"/>
              </a:xfrm>
              <a:prstGeom prst="rect">
                <a:avLst/>
              </a:prstGeom>
              <a:blipFill>
                <a:blip r:embed="rId4"/>
                <a:stretch>
                  <a:fillRect l="-154" t="-6000"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B26C43E-FA04-4063-8CA6-4E6C1C1D6EDE}"/>
              </a:ext>
            </a:extLst>
          </p:cNvPr>
          <p:cNvSpPr txBox="1"/>
          <p:nvPr/>
        </p:nvSpPr>
        <p:spPr>
          <a:xfrm>
            <a:off x="257906" y="6034578"/>
            <a:ext cx="798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1400" dirty="0"/>
              <a:t>https://en.cppreference.com/w/cpp/algorithm/minmax_element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B28FAA-CD70-40FB-9CF7-A8C7EC085C7F}"/>
              </a:ext>
            </a:extLst>
          </p:cNvPr>
          <p:cNvSpPr txBox="1"/>
          <p:nvPr/>
        </p:nvSpPr>
        <p:spPr>
          <a:xfrm>
            <a:off x="4831271" y="1799866"/>
            <a:ext cx="216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для двух элементов за</a:t>
            </a:r>
          </a:p>
          <a:p>
            <a:r>
              <a:rPr lang="ru-RU" sz="1600" dirty="0"/>
              <a:t>1 сравнение находим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 и </a:t>
            </a:r>
            <a:r>
              <a:rPr lang="en-US" sz="1600" b="1" dirty="0"/>
              <a:t>min′</a:t>
            </a:r>
            <a:r>
              <a:rPr lang="en-US" sz="1600" dirty="0"/>
              <a:t>;</a:t>
            </a:r>
            <a:endParaRPr lang="ru-BY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234D62-6845-4759-8FDB-E7A778D4418A}"/>
              </a:ext>
            </a:extLst>
          </p:cNvPr>
          <p:cNvSpPr txBox="1"/>
          <p:nvPr/>
        </p:nvSpPr>
        <p:spPr>
          <a:xfrm>
            <a:off x="4745515" y="2699126"/>
            <a:ext cx="256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</a:t>
            </a:r>
            <a:r>
              <a:rPr lang="ru-RU" sz="1600" dirty="0"/>
              <a:t>затем ещё за </a:t>
            </a:r>
            <a:r>
              <a:rPr lang="en-US" sz="1600" dirty="0"/>
              <a:t>2</a:t>
            </a:r>
            <a:r>
              <a:rPr lang="ru-RU" sz="1600" dirty="0"/>
              <a:t> сравнения:</a:t>
            </a:r>
          </a:p>
          <a:p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ru-RU" sz="1600" dirty="0"/>
              <a:t> =</a:t>
            </a:r>
            <a:r>
              <a:rPr lang="ru-RU" sz="1200" dirty="0"/>
              <a:t>наибольший</a:t>
            </a:r>
            <a:r>
              <a:rPr lang="ru-RU" sz="1600" dirty="0"/>
              <a:t> (</a:t>
            </a:r>
            <a:r>
              <a:rPr lang="en-US" sz="1600" b="1" dirty="0"/>
              <a:t>ma</a:t>
            </a:r>
            <a:r>
              <a:rPr lang="ru-RU" sz="1600" b="1" dirty="0"/>
              <a:t>х, </a:t>
            </a:r>
            <a:r>
              <a:rPr lang="en-US" sz="1600" b="1" dirty="0"/>
              <a:t>ma</a:t>
            </a:r>
            <a:r>
              <a:rPr lang="ru-RU" sz="1600" b="1" dirty="0"/>
              <a:t>х</a:t>
            </a:r>
            <a:r>
              <a:rPr lang="en-US" sz="1600" b="1" dirty="0"/>
              <a:t>′</a:t>
            </a:r>
            <a:r>
              <a:rPr lang="ru-RU" sz="1600" dirty="0"/>
              <a:t>)</a:t>
            </a:r>
          </a:p>
          <a:p>
            <a:r>
              <a:rPr lang="en-US" sz="1600" b="1" dirty="0"/>
              <a:t>min</a:t>
            </a:r>
            <a:r>
              <a:rPr lang="ru-RU" sz="1600" dirty="0"/>
              <a:t> =</a:t>
            </a:r>
            <a:r>
              <a:rPr lang="ru-RU" sz="1200" dirty="0"/>
              <a:t>наименьший</a:t>
            </a:r>
            <a:r>
              <a:rPr lang="ru-RU" sz="1600" dirty="0"/>
              <a:t> (</a:t>
            </a:r>
            <a:r>
              <a:rPr lang="en-US" sz="1600" b="1" dirty="0"/>
              <a:t>min</a:t>
            </a:r>
            <a:r>
              <a:rPr lang="ru-RU" sz="1600" b="1" dirty="0"/>
              <a:t>, </a:t>
            </a:r>
            <a:r>
              <a:rPr lang="en-US" sz="1600" b="1" dirty="0"/>
              <a:t>min′</a:t>
            </a:r>
            <a:r>
              <a:rPr lang="ru-RU" sz="1600" dirty="0"/>
              <a:t>)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Объект 57">
                <a:extLst>
                  <a:ext uri="{FF2B5EF4-FFF2-40B4-BE49-F238E27FC236}">
                    <a16:creationId xmlns:a16="http://schemas.microsoft.com/office/drawing/2014/main" id="{7552BFED-B5BE-4875-A940-C519ECDD9E7D}"/>
                  </a:ext>
                </a:extLst>
              </p:cNvPr>
              <p:cNvSpPr txBox="1"/>
              <p:nvPr/>
            </p:nvSpPr>
            <p:spPr bwMode="auto">
              <a:xfrm>
                <a:off x="4708420" y="4731645"/>
                <a:ext cx="2408280" cy="70918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BY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8" name="Объект 57">
                <a:extLst>
                  <a:ext uri="{FF2B5EF4-FFF2-40B4-BE49-F238E27FC236}">
                    <a16:creationId xmlns:a16="http://schemas.microsoft.com/office/drawing/2014/main" id="{7552BFED-B5BE-4875-A940-C519ECDD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8420" y="4731645"/>
                <a:ext cx="2408280" cy="709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CF5337F-9A0C-479E-A32E-A6270DE75196}"/>
              </a:ext>
            </a:extLst>
          </p:cNvPr>
          <p:cNvSpPr txBox="1"/>
          <p:nvPr/>
        </p:nvSpPr>
        <p:spPr>
          <a:xfrm>
            <a:off x="10073755" y="6258599"/>
            <a:ext cx="216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Гопоняко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 Николай, 2022 г.</a:t>
            </a:r>
            <a:endParaRPr lang="ru-BY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8" grpId="0"/>
      <p:bldP spid="36" grpId="0"/>
      <p:bldP spid="38" grpId="0"/>
      <p:bldP spid="40" grpId="0"/>
      <p:bldP spid="42" grpId="0"/>
      <p:bldP spid="44" grpId="0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853026" y="1510948"/>
                <a:ext cx="10821971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 упорядоченный массив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из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 элементов:</a:t>
                </a:r>
              </a:p>
              <a:p>
                <a:r>
                  <a:rPr lang="ru-RU" sz="2400" dirty="0"/>
                  <a:t>В массиве </a:t>
                </a:r>
                <a:r>
                  <a:rPr lang="ru-RU" sz="2400" u="sng" dirty="0"/>
                  <a:t>элементы могут повторяться</a:t>
                </a:r>
                <a:r>
                  <a:rPr lang="ru-RU" sz="2400" dirty="0"/>
                  <a:t>. </a:t>
                </a:r>
                <a:endParaRPr lang="en-US" sz="2400" dirty="0"/>
              </a:p>
              <a:p>
                <a:endParaRPr lang="ru-RU" sz="2400" dirty="0"/>
              </a:p>
              <a:p>
                <a:r>
                  <a:rPr lang="ru-RU" sz="2400" dirty="0"/>
                  <a:t>Необходимо определить, есть ли среди элементов массива заданный элемент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26" y="1510948"/>
                <a:ext cx="10821971" cy="1569660"/>
              </a:xfrm>
              <a:prstGeom prst="rect">
                <a:avLst/>
              </a:prstGeom>
              <a:blipFill>
                <a:blip r:embed="rId2"/>
                <a:stretch>
                  <a:fillRect l="-901" t="-3113" r="-563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340723" y="463620"/>
            <a:ext cx="6918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800" b="1" dirty="0"/>
              <a:t>Поиск элемента в упорядоченном массиве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14053"/>
              </p:ext>
            </p:extLst>
          </p:nvPr>
        </p:nvGraphicFramePr>
        <p:xfrm>
          <a:off x="7374276" y="1587170"/>
          <a:ext cx="20955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330120" progId="Equation.DSMT4">
                  <p:embed/>
                </p:oleObj>
              </mc:Choice>
              <mc:Fallback>
                <p:oleObj name="Equation" r:id="rId3" imgW="1866600" imgH="33012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276" y="1587170"/>
                        <a:ext cx="209550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7965" y="5270830"/>
                <a:ext cx="1005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965" y="5270830"/>
                <a:ext cx="100527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43628" y="3604716"/>
                <a:ext cx="1244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?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628" y="3604716"/>
                <a:ext cx="12449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2529D80-CC0A-4885-8D76-7577DAAA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687481"/>
              </p:ext>
            </p:extLst>
          </p:nvPr>
        </p:nvGraphicFramePr>
        <p:xfrm>
          <a:off x="2572871" y="4268241"/>
          <a:ext cx="4885758" cy="922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38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162"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2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8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079" y="855653"/>
                <a:ext cx="6694477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/>
                  <a:t>Определяем границы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области поиска как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endParaRPr lang="ru-RU" dirty="0"/>
              </a:p>
              <a:p>
                <a:r>
                  <a:rPr lang="en-US" dirty="0"/>
                  <a:t>2. </a:t>
                </a:r>
                <a:r>
                  <a:rPr lang="ru-RU" dirty="0"/>
                  <a:t>Определяем индекс центрального элемента области поиска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3. </a:t>
                </a:r>
                <a:r>
                  <a:rPr lang="ru-RU" dirty="0"/>
                  <a:t>Сравниваем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— элемент последовательности и число x. 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ru-RU" dirty="0"/>
                  <a:t>Если элементы совпадают, то поиск завершён. 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dirty="0"/>
                  <a:t>, то продолжаем аналогичные действия, изменяя правую границу области поиска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pPr lvl="1">
                  <a:spcBef>
                    <a:spcPts val="600"/>
                  </a:spcBef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b="1" i="1" dirty="0" err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ru-RU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dirty="0"/>
                  <a:t>, то продолжаем аналогичные действия, изменяя левую границу области поиска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endParaRPr lang="en-US" dirty="0"/>
              </a:p>
              <a:p>
                <a:pPr algn="just"/>
                <a:r>
                  <a:rPr lang="en-US" dirty="0"/>
                  <a:t>4. </a:t>
                </a:r>
                <a:r>
                  <a:rPr lang="ru-RU" dirty="0"/>
                  <a:t>Алгоритм прекращает работу, как только будет найден требуемый элемент либо станет верным равенство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(в этом случае элемента в последовательности нет).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9" y="855653"/>
                <a:ext cx="6694477" cy="4478149"/>
              </a:xfrm>
              <a:prstGeom prst="rect">
                <a:avLst/>
              </a:prstGeom>
              <a:blipFill>
                <a:blip r:embed="rId2"/>
                <a:stretch>
                  <a:fillRect l="-820" t="-680" r="-729" b="-12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679035" y="233889"/>
            <a:ext cx="40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БИНАРНЫЙ ПОИСК (дихотомия)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2883707" y="1730375"/>
                <a:ext cx="1627747" cy="57467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u-BY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ru-BY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ru-BY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3707" y="1730375"/>
                <a:ext cx="1627747" cy="574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7450936" y="2146071"/>
            <a:ext cx="47410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2000" dirty="0">
                <a:latin typeface="Consolas" panose="020B0609020204030204" pitchFamily="49" charset="0"/>
              </a:rPr>
              <a:t>(a, x):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0, r = </a:t>
            </a:r>
            <a:r>
              <a:rPr lang="ru-RU" sz="2000" dirty="0" err="1">
                <a:latin typeface="Consolas" panose="020B0609020204030204" pitchFamily="49" charset="0"/>
              </a:rPr>
              <a:t>len</a:t>
            </a:r>
            <a:r>
              <a:rPr lang="ru-RU" sz="2000" dirty="0">
                <a:latin typeface="Consolas" panose="020B0609020204030204" pitchFamily="49" charset="0"/>
              </a:rPr>
              <a:t>(a)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latin typeface="Consolas" panose="020B0609020204030204" pitchFamily="49" charset="0"/>
              </a:rPr>
              <a:t>while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&lt;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==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True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&lt;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>
                <a:latin typeface="Consolas" panose="020B0609020204030204" pitchFamily="49" charset="0"/>
              </a:rPr>
              <a:t>r = k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: # x &gt; a[k]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k + 1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False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63D77C4-F0AB-452E-81F0-AC78139D2446}"/>
              </a:ext>
            </a:extLst>
          </p:cNvPr>
          <p:cNvCxnSpPr>
            <a:cxnSpLocks/>
          </p:cNvCxnSpPr>
          <p:nvPr/>
        </p:nvCxnSpPr>
        <p:spPr>
          <a:xfrm>
            <a:off x="7333129" y="609600"/>
            <a:ext cx="44553" cy="564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E6F2D2B0-4E8F-4BCE-B753-D60C28E6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48703"/>
              </p:ext>
            </p:extLst>
          </p:nvPr>
        </p:nvGraphicFramePr>
        <p:xfrm>
          <a:off x="7781192" y="1067299"/>
          <a:ext cx="35245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2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7921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94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1FAEFBF-3FB9-4B5D-AC2C-C33A7D3B5D53}"/>
              </a:ext>
            </a:extLst>
          </p:cNvPr>
          <p:cNvSpPr txBox="1"/>
          <p:nvPr/>
        </p:nvSpPr>
        <p:spPr>
          <a:xfrm>
            <a:off x="9070491" y="6032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? </a:t>
            </a:r>
            <a:r>
              <a:rPr lang="en-US" dirty="0"/>
              <a:t>x=5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4D33B3-32F7-454B-8EB8-74C429AA9A85}"/>
              </a:ext>
            </a:extLst>
          </p:cNvPr>
          <p:cNvSpPr txBox="1"/>
          <p:nvPr/>
        </p:nvSpPr>
        <p:spPr>
          <a:xfrm>
            <a:off x="11405532" y="126914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72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525563" y="689422"/>
                <a:ext cx="109396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400" dirty="0"/>
                  <a:t>Задача поиска индекса первого элемента, большего, чем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, либо равного ему.</a:t>
                </a:r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63" y="689422"/>
                <a:ext cx="10939606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537882" y="227757"/>
            <a:ext cx="18038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LowerBound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9009" y="3301040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09" y="3301040"/>
                <a:ext cx="79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354762" y="3244334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(5)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50907" y="3670372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07" y="3670372"/>
                <a:ext cx="797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354762" y="3617366"/>
            <a:ext cx="180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(6)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39009" y="4055690"/>
                <a:ext cx="1054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09" y="4055690"/>
                <a:ext cx="10540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354761" y="4006384"/>
            <a:ext cx="2082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 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30594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305947" y="3629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16812" y="4006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928098" y="1813173"/>
            <a:ext cx="4817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2000" dirty="0">
                <a:latin typeface="Consolas" panose="020B0609020204030204" pitchFamily="49" charset="0"/>
              </a:rPr>
              <a:t>(a, x):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0, r = </a:t>
            </a:r>
            <a:r>
              <a:rPr lang="ru-RU" sz="2000" dirty="0" err="1">
                <a:latin typeface="Consolas" panose="020B0609020204030204" pitchFamily="49" charset="0"/>
              </a:rPr>
              <a:t>len</a:t>
            </a:r>
            <a:r>
              <a:rPr lang="ru-RU" sz="2000" dirty="0">
                <a:latin typeface="Consolas" panose="020B0609020204030204" pitchFamily="49" charset="0"/>
              </a:rPr>
              <a:t>(a)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latin typeface="Consolas" panose="020B0609020204030204" pitchFamily="49" charset="0"/>
              </a:rPr>
              <a:t>while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&lt;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≤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>
                <a:latin typeface="Consolas" panose="020B0609020204030204" pitchFamily="49" charset="0"/>
              </a:rPr>
              <a:t>r = k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: # x &gt; a[k]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k + 1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q 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0" y="1283094"/>
                <a:ext cx="116410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В случае отсутствия в массиве подходящих элементов договоримся, что возвращаемое значение будет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83094"/>
                <a:ext cx="11641015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A7DF729B-4703-40D4-84F0-DD4AE5F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86653"/>
              </p:ext>
            </p:extLst>
          </p:nvPr>
        </p:nvGraphicFramePr>
        <p:xfrm>
          <a:off x="1187777" y="2016948"/>
          <a:ext cx="4076127" cy="83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33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3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78BA-04D2-E702-49BE-2D40BCA2A26D}"/>
                  </a:ext>
                </a:extLst>
              </p:cNvPr>
              <p:cNvSpPr txBox="1"/>
              <p:nvPr/>
            </p:nvSpPr>
            <p:spPr>
              <a:xfrm>
                <a:off x="5623762" y="2803628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678BA-04D2-E702-49BE-2D40BCA2A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62" y="2803628"/>
                <a:ext cx="8686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ACED3B1-ADFF-B01D-730A-CFC5859C4727}"/>
              </a:ext>
            </a:extLst>
          </p:cNvPr>
          <p:cNvCxnSpPr/>
          <p:nvPr/>
        </p:nvCxnSpPr>
        <p:spPr>
          <a:xfrm>
            <a:off x="6615953" y="1813173"/>
            <a:ext cx="71718" cy="34401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7479" y="790183"/>
            <a:ext cx="8792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Задача поиска индекса первого элемента, строго большего, чем x.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0346" y="227757"/>
            <a:ext cx="18133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Upper</a:t>
            </a:r>
            <a:r>
              <a:rPr lang="ru-RU" sz="2400" dirty="0" err="1">
                <a:solidFill>
                  <a:srgbClr val="FF0000"/>
                </a:solidFill>
              </a:rPr>
              <a:t>Bound</a:t>
            </a:r>
            <a:endParaRPr lang="ru-RU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9820" y="3485211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20" y="3485211"/>
                <a:ext cx="7975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2569085" y="3453239"/>
            <a:ext cx="1810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</a:t>
            </a:r>
            <a:r>
              <a:rPr lang="ru-RU" dirty="0" err="1"/>
              <a:t>Bound</a:t>
            </a:r>
            <a:r>
              <a:rPr lang="en-US" dirty="0"/>
              <a:t>(5)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1718" y="3870529"/>
                <a:ext cx="797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18" y="3870529"/>
                <a:ext cx="797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2565957" y="3842257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Upper </a:t>
            </a:r>
            <a:r>
              <a:rPr lang="ru-RU" dirty="0" err="1"/>
              <a:t>Bound</a:t>
            </a:r>
            <a:r>
              <a:rPr lang="en-US" dirty="0"/>
              <a:t>(6) =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9820" y="4255847"/>
                <a:ext cx="1054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20" y="4255847"/>
                <a:ext cx="10540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2594253" y="4231275"/>
            <a:ext cx="1996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LowerBound</a:t>
            </a:r>
            <a:r>
              <a:rPr lang="en-US" dirty="0"/>
              <a:t>(100)=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17142" y="346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17142" y="385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28007" y="423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23762" y="2803628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62" y="2803628"/>
                <a:ext cx="8686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8984" y="2347907"/>
                <a:ext cx="612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84" y="2347907"/>
                <a:ext cx="61279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6943299" y="2136981"/>
            <a:ext cx="49245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2000" dirty="0">
                <a:latin typeface="Consolas" panose="020B0609020204030204" pitchFamily="49" charset="0"/>
              </a:rPr>
              <a:t>(a, x):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0, r = </a:t>
            </a:r>
            <a:r>
              <a:rPr lang="ru-RU" sz="2000" dirty="0" err="1">
                <a:latin typeface="Consolas" panose="020B0609020204030204" pitchFamily="49" charset="0"/>
              </a:rPr>
              <a:t>len</a:t>
            </a:r>
            <a:r>
              <a:rPr lang="ru-RU" sz="2000" dirty="0">
                <a:latin typeface="Consolas" panose="020B0609020204030204" pitchFamily="49" charset="0"/>
              </a:rPr>
              <a:t>(a)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ru-RU" sz="2000" b="1" dirty="0" err="1">
                <a:latin typeface="Consolas" panose="020B0609020204030204" pitchFamily="49" charset="0"/>
              </a:rPr>
              <a:t>while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&lt;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b="1" dirty="0" err="1">
                <a:latin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</a:rPr>
              <a:t> x 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ru-RU" sz="2000" dirty="0">
                <a:latin typeface="Consolas" panose="020B0609020204030204" pitchFamily="49" charset="0"/>
              </a:rPr>
              <a:t> a[k]: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 </a:t>
            </a:r>
            <a:r>
              <a:rPr lang="ru-RU" sz="2000" dirty="0">
                <a:latin typeface="Consolas" panose="020B0609020204030204" pitchFamily="49" charset="0"/>
              </a:rPr>
              <a:t>r = k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ru-RU" sz="2000" b="1" dirty="0" err="1">
                <a:latin typeface="Consolas" panose="020B0609020204030204" pitchFamily="49" charset="0"/>
              </a:rPr>
              <a:t>else</a:t>
            </a:r>
            <a:r>
              <a:rPr lang="ru-RU" sz="2000" dirty="0">
                <a:latin typeface="Consolas" panose="020B0609020204030204" pitchFamily="49" charset="0"/>
              </a:rPr>
              <a:t>: # x ≥ a[k]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          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= k + 1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b="1" dirty="0" err="1">
                <a:latin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q 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" name="Рисунок 1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-114300" y="1262262"/>
                <a:ext cx="118600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В случае отсутствия в массиве подходящих элементов договоримся, что возвращаемое значение будет равно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0" y="1262262"/>
                <a:ext cx="1186009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A3007D61-1FBE-4E59-87BF-5A6E9986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74490"/>
              </p:ext>
            </p:extLst>
          </p:nvPr>
        </p:nvGraphicFramePr>
        <p:xfrm>
          <a:off x="1605238" y="1939919"/>
          <a:ext cx="4727441" cy="85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27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60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u="non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0BF4A6B-4290-D9CF-68C9-30D5F8F7A15E}"/>
              </a:ext>
            </a:extLst>
          </p:cNvPr>
          <p:cNvCxnSpPr/>
          <p:nvPr/>
        </p:nvCxnSpPr>
        <p:spPr>
          <a:xfrm>
            <a:off x="6615953" y="1813173"/>
            <a:ext cx="71718" cy="344014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9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91130" y="1693409"/>
            <a:ext cx="35916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== a[k</a:t>
            </a:r>
            <a:r>
              <a:rPr lang="ru-RU" sz="1400" b="1" dirty="0">
                <a:latin typeface="Consolas" panose="020B0609020204030204" pitchFamily="49" charset="0"/>
              </a:rPr>
              <a:t>]: </a:t>
            </a: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True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&lt;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False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54845" y="1693409"/>
            <a:ext cx="32431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LowerBound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≤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&gt;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q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670108" y="1693409"/>
            <a:ext cx="332786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Upper</a:t>
            </a:r>
            <a:r>
              <a:rPr lang="ru-RU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Bound</a:t>
            </a:r>
            <a:r>
              <a:rPr lang="ru-RU" sz="1400" dirty="0">
                <a:latin typeface="Consolas" panose="020B0609020204030204" pitchFamily="49" charset="0"/>
              </a:rPr>
              <a:t>(a, x):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0, r = </a:t>
            </a:r>
            <a:r>
              <a:rPr lang="ru-RU" sz="1400" dirty="0" err="1">
                <a:latin typeface="Consolas" panose="020B0609020204030204" pitchFamily="49" charset="0"/>
              </a:rPr>
              <a:t>len</a:t>
            </a:r>
            <a:r>
              <a:rPr lang="ru-RU" sz="1400" dirty="0">
                <a:latin typeface="Consolas" panose="020B0609020204030204" pitchFamily="49" charset="0"/>
              </a:rPr>
              <a:t>(a)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ru-RU" sz="1400" b="1" dirty="0" err="1">
                <a:latin typeface="Consolas" panose="020B0609020204030204" pitchFamily="49" charset="0"/>
              </a:rPr>
              <a:t>while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&lt;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if</a:t>
            </a:r>
            <a:r>
              <a:rPr lang="ru-RU" sz="1400" dirty="0">
                <a:latin typeface="Consolas" panose="020B0609020204030204" pitchFamily="49" charset="0"/>
              </a:rPr>
              <a:t> x 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ru-RU" sz="1400" dirty="0">
                <a:latin typeface="Consolas" panose="020B0609020204030204" pitchFamily="49" charset="0"/>
              </a:rPr>
              <a:t> a[k]: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 </a:t>
            </a:r>
            <a:r>
              <a:rPr lang="ru-RU" sz="1400" dirty="0">
                <a:latin typeface="Consolas" panose="020B0609020204030204" pitchFamily="49" charset="0"/>
              </a:rPr>
              <a:t>r = k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b="1" dirty="0" err="1">
                <a:latin typeface="Consolas" panose="020B0609020204030204" pitchFamily="49" charset="0"/>
              </a:rPr>
              <a:t>else</a:t>
            </a:r>
            <a:r>
              <a:rPr lang="ru-RU" sz="1400" dirty="0">
                <a:latin typeface="Consolas" panose="020B0609020204030204" pitchFamily="49" charset="0"/>
              </a:rPr>
              <a:t>: # x ≥ a[k]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     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= k + 1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ru-RU" sz="1400" b="1" dirty="0" err="1">
                <a:latin typeface="Consolas" panose="020B0609020204030204" pitchFamily="49" charset="0"/>
              </a:rPr>
              <a:t>return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b="1">
                <a:latin typeface="Consolas" panose="020B0609020204030204" pitchFamily="49" charset="0"/>
              </a:rPr>
              <a:t>q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ru-RU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582829" y="315501"/>
                <a:ext cx="27871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Задача поиска индекса первого элемента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829" y="315501"/>
                <a:ext cx="2787192" cy="646331"/>
              </a:xfrm>
              <a:prstGeom prst="rect">
                <a:avLst/>
              </a:prstGeom>
              <a:blipFill>
                <a:blip r:embed="rId2"/>
                <a:stretch>
                  <a:fillRect l="-196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698491" y="315501"/>
                <a:ext cx="32711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Задача поиска индекса первого элемента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91" y="315501"/>
                <a:ext cx="3271100" cy="646331"/>
              </a:xfrm>
              <a:prstGeom prst="rect">
                <a:avLst/>
              </a:prstGeom>
              <a:blipFill>
                <a:blip r:embed="rId3"/>
                <a:stretch>
                  <a:fillRect l="-1679" t="-5660" r="-2985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44679" y="315501"/>
                <a:ext cx="308451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Задача поиска в в массиве заданного элемента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79" y="315501"/>
                <a:ext cx="3084513" cy="646331"/>
              </a:xfrm>
              <a:prstGeom prst="rect">
                <a:avLst/>
              </a:prstGeom>
              <a:blipFill>
                <a:blip r:embed="rId4"/>
                <a:stretch>
                  <a:fillRect l="-177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B06174A-391A-4DAE-A2D2-1D4F04C738E2}"/>
              </a:ext>
            </a:extLst>
          </p:cNvPr>
          <p:cNvCxnSpPr/>
          <p:nvPr/>
        </p:nvCxnSpPr>
        <p:spPr>
          <a:xfrm>
            <a:off x="4185138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94F634C-5DF8-48D0-B9A3-6C8963397D45}"/>
              </a:ext>
            </a:extLst>
          </p:cNvPr>
          <p:cNvCxnSpPr/>
          <p:nvPr/>
        </p:nvCxnSpPr>
        <p:spPr>
          <a:xfrm>
            <a:off x="7598005" y="114300"/>
            <a:ext cx="0" cy="4862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02B84EF-02AD-4EB6-BD3D-D2B0F64EAC4A}"/>
              </a:ext>
            </a:extLst>
          </p:cNvPr>
          <p:cNvCxnSpPr>
            <a:cxnSpLocks/>
          </p:cNvCxnSpPr>
          <p:nvPr/>
        </p:nvCxnSpPr>
        <p:spPr>
          <a:xfrm>
            <a:off x="439615" y="1515830"/>
            <a:ext cx="1120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E9F55B-FD67-41AB-BB15-7A508DF153C9}"/>
              </a:ext>
            </a:extLst>
          </p:cNvPr>
          <p:cNvSpPr/>
          <p:nvPr/>
        </p:nvSpPr>
        <p:spPr>
          <a:xfrm>
            <a:off x="158262" y="99402"/>
            <a:ext cx="2558561" cy="16158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129989"/>
              </p:ext>
            </p:extLst>
          </p:nvPr>
        </p:nvGraphicFramePr>
        <p:xfrm>
          <a:off x="4358127" y="907315"/>
          <a:ext cx="30575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080" imgH="1117440" progId="Equation.DSMT4">
                  <p:embed/>
                </p:oleObj>
              </mc:Choice>
              <mc:Fallback>
                <p:oleObj name="Equation" r:id="rId2" imgW="3340080" imgH="111744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8127" y="907315"/>
                        <a:ext cx="30575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48415" y="2609944"/>
                <a:ext cx="11817894" cy="4140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=1;  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ru-BY" sz="20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ru-RU" sz="2000" i="0" dirty="0">
                    <a:solidFill>
                      <a:srgbClr val="000000"/>
                    </a:solidFill>
                  </a:rPr>
                  <a:t>Вычислительная сложность алгоритма в худшем случае</a:t>
                </a:r>
                <a:r>
                  <a:rPr lang="ru-RU" sz="2000" b="0" i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BY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func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BY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sz="2000" i="0" dirty="0">
                    <a:solidFill>
                      <a:srgbClr val="000000"/>
                    </a:solidFill>
                  </a:rPr>
                  <a:t>алгоритм полиномиальный</a:t>
                </a:r>
                <a:r>
                  <a:rPr lang="ru-RU" sz="2000" i="0" dirty="0">
                    <a:solidFill>
                      <a:srgbClr val="000000"/>
                    </a:solidFill>
                  </a:rPr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15" y="2609944"/>
                <a:ext cx="11817894" cy="4140200"/>
              </a:xfrm>
              <a:prstGeom prst="rect">
                <a:avLst/>
              </a:prstGeom>
              <a:blipFill>
                <a:blip r:embed="rId4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3925" y="235672"/>
            <a:ext cx="688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Время работы алгоритма бинарного поиска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48415" y="99402"/>
            <a:ext cx="228739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1" dirty="0" err="1">
                <a:latin typeface="Consolas" panose="020B0609020204030204" pitchFamily="49" charset="0"/>
              </a:rPr>
              <a:t>def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BinarySearch</a:t>
            </a:r>
            <a:r>
              <a:rPr lang="ru-RU" sz="900" dirty="0">
                <a:latin typeface="Consolas" panose="020B0609020204030204" pitchFamily="49" charset="0"/>
              </a:rPr>
              <a:t>(a, x):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 = 0, r = </a:t>
            </a:r>
            <a:r>
              <a:rPr lang="ru-RU" sz="900" dirty="0" err="1">
                <a:latin typeface="Consolas" panose="020B0609020204030204" pitchFamily="49" charset="0"/>
              </a:rPr>
              <a:t>len</a:t>
            </a:r>
            <a:r>
              <a:rPr lang="ru-RU" sz="900" dirty="0">
                <a:latin typeface="Consolas" panose="020B0609020204030204" pitchFamily="49" charset="0"/>
              </a:rPr>
              <a:t>(a)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ru-RU" sz="900" b="1" dirty="0" err="1">
                <a:latin typeface="Consolas" panose="020B0609020204030204" pitchFamily="49" charset="0"/>
              </a:rPr>
              <a:t>while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 &lt; r: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dirty="0">
                <a:latin typeface="Consolas" panose="020B0609020204030204" pitchFamily="49" charset="0"/>
              </a:rPr>
              <a:t>k = (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l + r) // 2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==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True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b="1" dirty="0" err="1">
                <a:latin typeface="Consolas" panose="020B0609020204030204" pitchFamily="49" charset="0"/>
              </a:rPr>
              <a:t>if</a:t>
            </a:r>
            <a:r>
              <a:rPr lang="ru-RU" sz="900" dirty="0">
                <a:latin typeface="Consolas" panose="020B0609020204030204" pitchFamily="49" charset="0"/>
              </a:rPr>
              <a:t> x &lt; a[k]: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 </a:t>
            </a:r>
            <a:r>
              <a:rPr lang="ru-RU" sz="900" dirty="0">
                <a:latin typeface="Consolas" panose="020B0609020204030204" pitchFamily="49" charset="0"/>
              </a:rPr>
              <a:t>r = k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</a:t>
            </a:r>
            <a:r>
              <a:rPr lang="ru-RU" sz="900" b="1" dirty="0" err="1">
                <a:latin typeface="Consolas" panose="020B0609020204030204" pitchFamily="49" charset="0"/>
              </a:rPr>
              <a:t>else</a:t>
            </a:r>
            <a:r>
              <a:rPr lang="ru-RU" sz="900" dirty="0">
                <a:latin typeface="Consolas" panose="020B0609020204030204" pitchFamily="49" charset="0"/>
              </a:rPr>
              <a:t>: # x &gt; a[k]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                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</a:rPr>
              <a:t>q</a:t>
            </a:r>
            <a:r>
              <a:rPr lang="ru-RU" sz="900" dirty="0">
                <a:latin typeface="Consolas" panose="020B0609020204030204" pitchFamily="49" charset="0"/>
              </a:rPr>
              <a:t> = k + 1 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ru-RU" sz="900" b="1" dirty="0" err="1">
                <a:latin typeface="Consolas" panose="020B0609020204030204" pitchFamily="49" charset="0"/>
              </a:rPr>
              <a:t>return</a:t>
            </a:r>
            <a:r>
              <a:rPr lang="ru-RU" sz="900" dirty="0">
                <a:latin typeface="Consolas" panose="020B0609020204030204" pitchFamily="49" charset="0"/>
              </a:rPr>
              <a:t> </a:t>
            </a:r>
            <a:r>
              <a:rPr lang="ru-RU" sz="900" dirty="0" err="1">
                <a:latin typeface="Consolas" panose="020B0609020204030204" pitchFamily="49" charset="0"/>
              </a:rPr>
              <a:t>False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ru-RU" sz="9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415" y="2016459"/>
            <a:ext cx="1426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Решение: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2700" y="460551"/>
            <a:ext cx="11214756" cy="163121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стандартной библиотеке языка </a:t>
            </a:r>
            <a:r>
              <a:rPr lang="ru-RU" sz="2000" b="1" dirty="0">
                <a:solidFill>
                  <a:srgbClr val="C00000"/>
                </a:solidFill>
              </a:rPr>
              <a:t>C++</a:t>
            </a:r>
            <a:endParaRPr lang="en-US" sz="2000" b="1" dirty="0">
              <a:solidFill>
                <a:srgbClr val="C00000"/>
              </a:solidFill>
            </a:endParaRPr>
          </a:p>
          <a:p>
            <a:pPr algn="just"/>
            <a:r>
              <a:rPr lang="ru-RU" sz="2000" dirty="0"/>
              <a:t>Функция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binary_search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выполняет бинарный поиск и возвращает логическое значение (есть элемент или нет).</a:t>
            </a:r>
            <a:endParaRPr lang="en-US" sz="2000" dirty="0"/>
          </a:p>
          <a:p>
            <a:pPr algn="just"/>
            <a:r>
              <a:rPr lang="ru-RU" sz="2000" dirty="0"/>
              <a:t>Функции</a:t>
            </a:r>
            <a:r>
              <a:rPr lang="ru-RU" sz="2000" dirty="0">
                <a:solidFill>
                  <a:srgbClr val="FF0000"/>
                </a:solidFill>
              </a:rPr>
              <a:t> 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lower_bound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и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std</a:t>
            </a:r>
            <a:r>
              <a:rPr lang="ru-RU" sz="2000" dirty="0">
                <a:solidFill>
                  <a:srgbClr val="FF0000"/>
                </a:solidFill>
              </a:rPr>
              <a:t>::</a:t>
            </a:r>
            <a:r>
              <a:rPr lang="ru-RU" sz="2000" dirty="0" err="1">
                <a:solidFill>
                  <a:srgbClr val="FF0000"/>
                </a:solidFill>
              </a:rPr>
              <a:t>upper_bound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действуют аналогично рассмотренным и возвращают итераторы.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2700" y="2900112"/>
            <a:ext cx="11148768" cy="132343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rgbClr val="7030A0"/>
                </a:solidFill>
              </a:rPr>
              <a:t>Java</a:t>
            </a:r>
            <a:r>
              <a:rPr lang="ru-RU" sz="2000" b="1" dirty="0">
                <a:solidFill>
                  <a:srgbClr val="7030A0"/>
                </a:solidFill>
              </a:rPr>
              <a:t> </a:t>
            </a:r>
          </a:p>
          <a:p>
            <a:pPr algn="just"/>
            <a:r>
              <a:rPr lang="ru-RU" sz="2000" dirty="0"/>
              <a:t>для классов </a:t>
            </a:r>
            <a:r>
              <a:rPr lang="ru-RU" sz="2000" dirty="0" err="1"/>
              <a:t>Arrays</a:t>
            </a:r>
            <a:r>
              <a:rPr lang="ru-RU" sz="2000" dirty="0"/>
              <a:t> и </a:t>
            </a:r>
            <a:r>
              <a:rPr lang="ru-RU" sz="2000" dirty="0" err="1"/>
              <a:t>Collections</a:t>
            </a:r>
            <a:r>
              <a:rPr lang="ru-RU" sz="2000" dirty="0"/>
              <a:t> определён статический метод </a:t>
            </a:r>
            <a:r>
              <a:rPr lang="ru-RU" sz="2000" dirty="0" err="1">
                <a:solidFill>
                  <a:srgbClr val="FF0000"/>
                </a:solidFill>
              </a:rPr>
              <a:t>binarySearch</a:t>
            </a:r>
            <a:r>
              <a:rPr lang="ru-RU" sz="2000" dirty="0"/>
              <a:t>, который совмещает в себе описанные выше функции </a:t>
            </a:r>
            <a:r>
              <a:rPr lang="ru-RU" sz="2000" u="sng" dirty="0" err="1"/>
              <a:t>BinarySearch</a:t>
            </a:r>
            <a:r>
              <a:rPr lang="ru-RU" sz="2000" dirty="0"/>
              <a:t> и </a:t>
            </a:r>
            <a:r>
              <a:rPr lang="ru-RU" sz="2000" u="sng" dirty="0" err="1"/>
              <a:t>LowerBound</a:t>
            </a:r>
            <a:r>
              <a:rPr lang="ru-RU" sz="2000" dirty="0"/>
              <a:t>, однако является менее гибким (при наличии в массиве нескольких элементов, равных искомому, метод может вернуть индекс любого).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2700" y="5162614"/>
            <a:ext cx="11148768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ru-RU" sz="2000" b="1" dirty="0"/>
              <a:t>В языке </a:t>
            </a:r>
            <a:r>
              <a:rPr lang="ru-RU" sz="2000" b="1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ru-RU" sz="2000" dirty="0"/>
              <a:t>бинарный поиск реализован в стандартном модуле </a:t>
            </a:r>
            <a:r>
              <a:rPr lang="ru-RU" sz="2000" dirty="0" err="1"/>
              <a:t>bisect</a:t>
            </a:r>
            <a:r>
              <a:rPr lang="ru-RU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1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36764" y="83188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36764" y="1389529"/>
                <a:ext cx="92204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400" dirty="0"/>
                  <a:t>Задан упорядоченный массив из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элементов и число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r>
                  <a:rPr lang="ru-RU" sz="2400" dirty="0"/>
                  <a:t>Разработать алгоритм, который определит, сколько раз в массиве встречается заданное число? </a:t>
                </a:r>
              </a:p>
              <a:p>
                <a:pPr lvl="1"/>
                <a:r>
                  <a:rPr lang="ru-RU" sz="2400" dirty="0"/>
                  <a:t>Оценить время работы разработанного вами алгоритма.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64" y="1389529"/>
                <a:ext cx="9220474" cy="1569660"/>
              </a:xfrm>
              <a:prstGeom prst="rect">
                <a:avLst/>
              </a:prstGeom>
              <a:blipFill>
                <a:blip r:embed="rId3"/>
                <a:stretch>
                  <a:fillRect t="-3113" r="-1521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/>
          <p:cNvCxnSpPr/>
          <p:nvPr/>
        </p:nvCxnSpPr>
        <p:spPr>
          <a:xfrm>
            <a:off x="1511559" y="1455576"/>
            <a:ext cx="0" cy="1503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6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1684" y="1824957"/>
            <a:ext cx="955541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Тернарный поиск </a:t>
            </a:r>
            <a:r>
              <a:rPr lang="ru-RU" sz="2800" dirty="0"/>
              <a:t>– </a:t>
            </a:r>
          </a:p>
          <a:p>
            <a:endParaRPr lang="ru-RU" sz="2800" dirty="0"/>
          </a:p>
          <a:p>
            <a:pPr lvl="1" algn="just"/>
            <a:r>
              <a:rPr lang="ru-RU" sz="3200" dirty="0"/>
              <a:t>метод поиска минимума или максимума функции на отрезке, которая либо сначала строго возрастает, затем строго убывает, либо наоборот.</a:t>
            </a:r>
          </a:p>
          <a:p>
            <a:endParaRPr lang="ru-R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2EB42-FE39-D0BC-07E0-F98B569A9350}"/>
              </a:ext>
            </a:extLst>
          </p:cNvPr>
          <p:cNvSpPr txBox="1"/>
          <p:nvPr/>
        </p:nvSpPr>
        <p:spPr>
          <a:xfrm>
            <a:off x="9847319" y="6382871"/>
            <a:ext cx="23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Матус Даниил, 2023 г.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5027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8114" y="514928"/>
            <a:ext cx="106491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ОПРЕДЕЛЕНИЯ</a:t>
            </a:r>
          </a:p>
          <a:p>
            <a:pPr lvl="1" algn="just"/>
            <a:r>
              <a:rPr lang="ru-RU" sz="2400" dirty="0"/>
              <a:t>Соотношения, которые связывают одни и те же функции, но с различными значениями аргументов, называются </a:t>
            </a:r>
            <a:r>
              <a:rPr lang="ru-RU" sz="2400" b="1" u="sng" dirty="0"/>
              <a:t>рекуррентными соотношениями или рекуррентными уравнениями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Рекуррентное уравнение будем называть </a:t>
            </a:r>
            <a:r>
              <a:rPr lang="ru-RU" sz="2400" b="1" u="sng" dirty="0"/>
              <a:t>правильным</a:t>
            </a:r>
            <a:r>
              <a:rPr lang="ru-RU" sz="2400" dirty="0"/>
              <a:t>, если значения аргументов у любой из функций в правой части соотношения меньше значения аргументов у любой из функций в левой части соотношения; если аргументов несколько, то достаточно уменьшения одного из них.</a:t>
            </a:r>
          </a:p>
          <a:p>
            <a:pPr algn="just"/>
            <a:endParaRPr lang="ru-RU" sz="2400" dirty="0"/>
          </a:p>
          <a:p>
            <a:pPr lvl="1" algn="just"/>
            <a:r>
              <a:rPr lang="ru-RU" sz="2400" dirty="0"/>
              <a:t>Правильное рекуррентное уравнение называется </a:t>
            </a:r>
            <a:r>
              <a:rPr lang="ru-RU" sz="2400" b="1" u="sng" dirty="0"/>
              <a:t>полным</a:t>
            </a:r>
            <a:r>
              <a:rPr lang="ru-RU" sz="2400" dirty="0"/>
              <a:t>, если оно определено для всех допустимых значений аргументов.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79993"/>
              </p:ext>
            </p:extLst>
          </p:nvPr>
        </p:nvGraphicFramePr>
        <p:xfrm>
          <a:off x="4705350" y="5300663"/>
          <a:ext cx="278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736560" progId="Equation.DSMT4">
                  <p:embed/>
                </p:oleObj>
              </mc:Choice>
              <mc:Fallback>
                <p:oleObj name="Equation" r:id="rId2" imgW="2781000" imgH="736560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300663"/>
                        <a:ext cx="278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96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0526" y="311308"/>
                <a:ext cx="11154670" cy="4272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Пусть имеется два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известно, что максимум</a:t>
                </a:r>
                <a:r>
                  <a:rPr lang="en-US" dirty="0"/>
                  <a:t> </a:t>
                </a:r>
                <a:r>
                  <a:rPr lang="ru-RU" dirty="0"/>
                  <a:t>(минимум) функции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лежит на отрезке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Возьмем две точки на данном отрезке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, тогда имеется три варианта развития событий: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=&gt; </a:t>
                </a:r>
                <a:r>
                  <a:rPr lang="ru-RU" dirty="0"/>
                  <a:t>максимум не может принадлежать отрезку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, продолжаем поиск на отрезке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=&gt; </a:t>
                </a:r>
                <a:r>
                  <a:rPr lang="ru-RU" dirty="0"/>
                  <a:t>максимум не может принадлежать отрезку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продолжаем поиски на отрезке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=&gt; </a:t>
                </a:r>
                <a:r>
                  <a:rPr lang="ru-RU" dirty="0"/>
                  <a:t>максимум принадлежит отрезку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ru-RU" dirty="0"/>
              </a:p>
              <a:p>
                <a:r>
                  <a:rPr lang="ru-RU" dirty="0"/>
                  <a:t>Используя данное соотношение, можно найти максиму с точностью до некоторого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𝑒𝑝𝑠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Говоря о выборе данных  точек на каждом шаге, принято делить отрезок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ru-RU" dirty="0"/>
                  <a:t> на три части точками: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)/3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ru-RU" dirty="0"/>
                  <a:t>В ходе одного шага мы производит два вычисления функции и уменьшаем шаг в полтора раза, откуда следует, что время работы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6" y="311308"/>
                <a:ext cx="11154670" cy="4272195"/>
              </a:xfrm>
              <a:prstGeom prst="rect">
                <a:avLst/>
              </a:prstGeom>
              <a:blipFill>
                <a:blip r:embed="rId3"/>
                <a:stretch>
                  <a:fillRect l="-437" t="-713" r="-492" b="-8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EA0CB32-EAEF-367C-4749-8D8977357AC6}"/>
              </a:ext>
            </a:extLst>
          </p:cNvPr>
          <p:cNvGrpSpPr/>
          <p:nvPr/>
        </p:nvGrpSpPr>
        <p:grpSpPr>
          <a:xfrm>
            <a:off x="793751" y="4860502"/>
            <a:ext cx="3164955" cy="2001701"/>
            <a:chOff x="793751" y="4860502"/>
            <a:chExt cx="3164955" cy="2001701"/>
          </a:xfrm>
        </p:grpSpPr>
        <p:pic>
          <p:nvPicPr>
            <p:cNvPr id="41" name="Рисунок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751" y="4860502"/>
              <a:ext cx="3164955" cy="171907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D5CE1-6846-06E9-3CBF-1A8BB01DFA68}"/>
                </a:ext>
              </a:extLst>
            </p:cNvPr>
            <p:cNvSpPr txBox="1"/>
            <p:nvPr/>
          </p:nvSpPr>
          <p:spPr>
            <a:xfrm>
              <a:off x="1912564" y="6492871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1-й случай</a:t>
              </a:r>
              <a:endParaRPr lang="ru-BY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6F9DD99-6B11-AE19-4F4E-C9D814B48DB8}"/>
              </a:ext>
            </a:extLst>
          </p:cNvPr>
          <p:cNvGrpSpPr/>
          <p:nvPr/>
        </p:nvGrpSpPr>
        <p:grpSpPr>
          <a:xfrm>
            <a:off x="4464664" y="4951999"/>
            <a:ext cx="2942442" cy="1851265"/>
            <a:chOff x="4464664" y="5064759"/>
            <a:chExt cx="2942442" cy="1851265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4664" y="5064759"/>
              <a:ext cx="2942442" cy="158702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13732A-4CB5-1BAD-6F44-54ABA55CF7C7}"/>
                </a:ext>
              </a:extLst>
            </p:cNvPr>
            <p:cNvSpPr txBox="1"/>
            <p:nvPr/>
          </p:nvSpPr>
          <p:spPr>
            <a:xfrm>
              <a:off x="5489103" y="6546692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2-й случай</a:t>
              </a:r>
              <a:endParaRPr lang="ru-BY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E9E403B-6401-2DD7-BB62-6AD7FF0E9C2A}"/>
              </a:ext>
            </a:extLst>
          </p:cNvPr>
          <p:cNvGrpSpPr/>
          <p:nvPr/>
        </p:nvGrpSpPr>
        <p:grpSpPr>
          <a:xfrm>
            <a:off x="7913064" y="4951999"/>
            <a:ext cx="3485185" cy="1921518"/>
            <a:chOff x="7913064" y="4951999"/>
            <a:chExt cx="3485185" cy="192151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3064" y="4951999"/>
              <a:ext cx="3485185" cy="18125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57057A-0F6B-D130-DA86-8FB836B83CEA}"/>
                </a:ext>
              </a:extLst>
            </p:cNvPr>
            <p:cNvSpPr txBox="1"/>
            <p:nvPr/>
          </p:nvSpPr>
          <p:spPr>
            <a:xfrm>
              <a:off x="9443461" y="6504185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3-й случай</a:t>
              </a:r>
              <a:endParaRPr lang="ru-BY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51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708" y="2309567"/>
            <a:ext cx="425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 сортировки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9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7906" y="551712"/>
                <a:ext cx="11486283" cy="1604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Пусть задана последовательность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2400" dirty="0"/>
                  <a:t>из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элементов (записей),                           выбранных из множества, на котором задан линейный порядок. 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Каждая запись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  <a:r>
                  <a:rPr lang="ru-RU" sz="2400" dirty="0"/>
                  <a:t>имеет ключ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400" dirty="0"/>
                  <a:t>, который управляет процессом сортировки.  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6" y="551712"/>
                <a:ext cx="11486283" cy="1604670"/>
              </a:xfrm>
              <a:prstGeom prst="rect">
                <a:avLst/>
              </a:prstGeom>
              <a:blipFill>
                <a:blip r:embed="rId2"/>
                <a:stretch>
                  <a:fillRect l="-849" t="-3042" r="-796" b="-608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2859" y="2999199"/>
                <a:ext cx="11486282" cy="1972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Задача сортировки </a:t>
                </a:r>
                <a:r>
                  <a:rPr lang="ru-RU" sz="2400" dirty="0"/>
                  <a:t>заключается в поиске перестановки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этих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записей, после которой ключи записей расположились бы, например, в неубывающем порядке</a:t>
                </a:r>
                <a:r>
                  <a:rPr lang="en-US" sz="2400" dirty="0"/>
                  <a:t> </a:t>
                </a:r>
                <a:r>
                  <a:rPr lang="ru-RU" sz="2400" dirty="0"/>
                  <a:t>(</a:t>
                </a:r>
                <a:r>
                  <a:rPr lang="ru-RU" sz="2000" dirty="0"/>
                  <a:t>будем предполагать порядок сортировки массива по </a:t>
                </a:r>
                <a:r>
                  <a:rPr lang="ru-RU" sz="2000" dirty="0" err="1"/>
                  <a:t>неубыванию</a:t>
                </a:r>
                <a:r>
                  <a:rPr lang="ru-RU" sz="2000" dirty="0"/>
                  <a:t>, если не оговорено иное</a:t>
                </a:r>
                <a:r>
                  <a:rPr lang="ru-RU" sz="2400" dirty="0"/>
                  <a:t>):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9" y="2999199"/>
                <a:ext cx="11486282" cy="1972656"/>
              </a:xfrm>
              <a:prstGeom prst="rect">
                <a:avLst/>
              </a:prstGeom>
              <a:blipFill>
                <a:blip r:embed="rId3"/>
                <a:stretch>
                  <a:fillRect l="-849" t="-2469" r="-7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4D751E9-28EF-CE06-05DC-94964BAE61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013244"/>
                  </p:ext>
                </p:extLst>
              </p:nvPr>
            </p:nvGraphicFramePr>
            <p:xfrm>
              <a:off x="875553" y="497185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2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3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4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5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6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7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8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9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10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4D751E9-28EF-CE06-05DC-94964BAE61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8013244"/>
                  </p:ext>
                </p:extLst>
              </p:nvPr>
            </p:nvGraphicFramePr>
            <p:xfrm>
              <a:off x="875553" y="497185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197" r="-10049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2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3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4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5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6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7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8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9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i="1" dirty="0"/>
                            <a:t>10</a:t>
                          </a:r>
                          <a:endParaRPr lang="ru-BY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452" r="-1004959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826" t="-106452" r="-8041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1653" t="-106452" r="-403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1653" t="-106452" r="-30330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2479" t="-106452" r="-2479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9836" r="-10049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CE411-E371-14E9-87C6-43BE9A8D923D}"/>
                  </a:ext>
                </a:extLst>
              </p:cNvPr>
              <p:cNvSpPr txBox="1"/>
              <p:nvPr/>
            </p:nvSpPr>
            <p:spPr>
              <a:xfrm>
                <a:off x="1595718" y="6240522"/>
                <a:ext cx="5638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sz="1800" dirty="0"/>
                        <m:t>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CE411-E371-14E9-87C6-43BE9A8D9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718" y="6240522"/>
                <a:ext cx="5638800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87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6375" y="765395"/>
                <a:ext cx="11419249" cy="2012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Алгоритм сортировки называют </a:t>
                </a:r>
                <a:r>
                  <a:rPr lang="ru-RU" sz="2400" b="1" dirty="0"/>
                  <a:t>устойчивым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ru-RU" sz="2400" b="1" dirty="0"/>
                  <a:t>стабильным</a:t>
                </a:r>
                <a:r>
                  <a:rPr lang="ru-RU" sz="2400" dirty="0"/>
                  <a:t>), если в процессе сортировки относительное расположение элементов с одинаковыми ключами не изменяется:</a:t>
                </a:r>
              </a:p>
              <a:p>
                <a:pPr algn="just"/>
                <a:endParaRPr lang="ru-RU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2400" dirty="0"/>
                  <a:t>если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ru-RU" sz="2400" dirty="0"/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" y="765395"/>
                <a:ext cx="11419249" cy="2012154"/>
              </a:xfrm>
              <a:prstGeom prst="rect">
                <a:avLst/>
              </a:prstGeom>
              <a:blipFill>
                <a:blip r:embed="rId2"/>
                <a:stretch>
                  <a:fillRect l="-800" t="-2424" r="-800" b="-2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8F667F7B-8095-E28B-4DFD-E8B5E92B4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111700"/>
                  </p:ext>
                </p:extLst>
              </p:nvPr>
            </p:nvGraphicFramePr>
            <p:xfrm>
              <a:off x="2031999" y="35897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2022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607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8F667F7B-8095-E28B-4DFD-E8B5E92B4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6111700"/>
                  </p:ext>
                </p:extLst>
              </p:nvPr>
            </p:nvGraphicFramePr>
            <p:xfrm>
              <a:off x="2031999" y="3589771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01578750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15494849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56592213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2746820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94387632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9619267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39087141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3493720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29362136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141406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77030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197" r="-1004132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  <a:endParaRPr lang="ru-BY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86827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452" r="-100413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826" t="-106452" r="-80330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2022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607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1653" t="-106452" r="-40247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1653" t="-106452" r="-30247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479" t="-106452" r="-165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568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9836" r="-100413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9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5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2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6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7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8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4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endParaRPr lang="ru-BY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438102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FD022-C9C5-EE91-454A-BF970D7B9596}"/>
                  </a:ext>
                </a:extLst>
              </p:cNvPr>
              <p:cNvSpPr txBox="1"/>
              <p:nvPr/>
            </p:nvSpPr>
            <p:spPr>
              <a:xfrm>
                <a:off x="3290048" y="5077002"/>
                <a:ext cx="613185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sz="1800" dirty="0"/>
                        <m:t> 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1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sz="1800" dirty="0"/>
                        <m:t> </m:t>
                      </m:r>
                      <m:r>
                        <m:rPr>
                          <m:nor/>
                        </m:rPr>
                        <a:rPr lang="en-US" sz="1800" b="0" i="0" dirty="0" smtClean="0"/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07≤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022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FD022-C9C5-EE91-454A-BF970D7B9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48" y="5077002"/>
                <a:ext cx="613185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44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80178" y="1725513"/>
            <a:ext cx="1117507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сортировки данных может быть осуществлен различными алгоритмами. Если объем входных данных позволяет обходиться исключительно основной (оперативной) памятью, то говорят об алгоритмах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внутренней сортировки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в противном случае – об алгоритмах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внешней сортировки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CB497-F5E5-7A87-F4B2-29C022C5B7E9}"/>
                  </a:ext>
                </a:extLst>
              </p:cNvPr>
              <p:cNvSpPr txBox="1"/>
              <p:nvPr/>
            </p:nvSpPr>
            <p:spPr>
              <a:xfrm>
                <a:off x="314187" y="850172"/>
                <a:ext cx="11432528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8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Большинство алгоритмов внутренней сортировки относятся к классу </a:t>
                </a:r>
                <a:r>
                  <a:rPr lang="ru-RU" sz="2800" b="1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sz="2800" b="1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ортировок сравнениями </a:t>
                </a:r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англ. </a:t>
                </a:r>
                <a:r>
                  <a:rPr lang="ru-RU" sz="2400" b="0" i="1" dirty="0" err="1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сomparison</a:t>
                </a:r>
                <a:r>
                  <a:rPr lang="ru-RU" sz="2400" b="0" i="1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1" dirty="0" err="1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  <a:endParaRPr lang="en-US" sz="28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800" dirty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Алгоритмы сортировок сравнениями выполняют только операции сравнения элементов и их перемещения (обмены), но никак не используют их внутреннюю структуру.  </a:t>
                </a:r>
                <a:endParaRPr lang="en-US" sz="2800" b="0" i="0" dirty="0">
                  <a:solidFill>
                    <a:srgbClr val="2222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800" dirty="0">
                  <a:solidFill>
                    <a:srgbClr val="2222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алгоритмов сортировок сравнениями известна нижняя оценка: </a:t>
                </a:r>
                <a:endParaRPr lang="en-US" sz="2800" b="0" i="1" dirty="0">
                  <a:solidFill>
                    <a:srgbClr val="222222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l-GR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т.е. нельзя выполнить внутреннюю сортировку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записей асимптотически быстрее, чем 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CB497-F5E5-7A87-F4B2-29C022C5B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7" y="850172"/>
                <a:ext cx="11432528" cy="4832092"/>
              </a:xfrm>
              <a:prstGeom prst="rect">
                <a:avLst/>
              </a:prstGeom>
              <a:blipFill>
                <a:blip r:embed="rId3"/>
                <a:stretch>
                  <a:fillRect t="-1261" r="-1067" b="-25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07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923826" y="1800765"/>
            <a:ext cx="10670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Рассмотрим в качестве примера алгоритма внутренней сортировки, который </a:t>
            </a:r>
            <a:r>
              <a:rPr lang="ru-RU" sz="3200" b="1" dirty="0"/>
              <a:t>не принадлежит классу алгоритмов сортировки сравнениями</a:t>
            </a:r>
            <a:r>
              <a:rPr lang="ru-RU" sz="3200" dirty="0"/>
              <a:t>, устойчивый  алгоритм </a:t>
            </a:r>
            <a:r>
              <a:rPr lang="ru-RU" sz="3200" b="1" dirty="0"/>
              <a:t>сортировки подсчётом </a:t>
            </a:r>
            <a:r>
              <a:rPr lang="ru-RU" sz="3200" i="1" dirty="0"/>
              <a:t>(англ. </a:t>
            </a:r>
            <a:r>
              <a:rPr lang="en-US" sz="3200" i="1" dirty="0">
                <a:solidFill>
                  <a:srgbClr val="202122"/>
                </a:solidFill>
                <a:effectLst/>
              </a:rPr>
              <a:t>counting sort</a:t>
            </a:r>
            <a:r>
              <a:rPr lang="ru-RU" sz="3200" i="1" dirty="0">
                <a:solidFill>
                  <a:srgbClr val="202122"/>
                </a:solidFill>
                <a:effectLst/>
              </a:rPr>
              <a:t>).</a:t>
            </a:r>
            <a:endParaRPr lang="ru-BY" sz="3200" i="1" dirty="0"/>
          </a:p>
        </p:txBody>
      </p:sp>
    </p:spTree>
    <p:extLst>
      <p:ext uri="{BB962C8B-B14F-4D97-AF65-F5344CB8AC3E}">
        <p14:creationId xmlns:p14="http://schemas.microsoft.com/office/powerpoint/2010/main" val="3880928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131975" y="75093"/>
                <a:ext cx="116686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В сортировке подсчётом предполагается, что все входные числа целые и принадлежат интервалу  от 0 до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некоторая целая константа.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" y="75093"/>
                <a:ext cx="11668620" cy="830997"/>
              </a:xfrm>
              <a:prstGeom prst="rect">
                <a:avLst/>
              </a:prstGeom>
              <a:blipFill>
                <a:blip r:embed="rId2"/>
                <a:stretch>
                  <a:fillRect l="-836" t="-5839" r="-784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43DDB-22A9-5318-4E38-B7F977CD5BDC}"/>
                  </a:ext>
                </a:extLst>
              </p:cNvPr>
              <p:cNvSpPr txBox="1"/>
              <p:nvPr/>
            </p:nvSpPr>
            <p:spPr>
              <a:xfrm>
                <a:off x="1365577" y="982669"/>
                <a:ext cx="946084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все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ru-RU" dirty="0"/>
                  <a:t>если все числа целые и неотрицательные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b="0" dirty="0"/>
                  <a:t>, а при работе с числом мы </a:t>
                </a:r>
                <a:r>
                  <a:rPr lang="ru-RU" dirty="0"/>
                  <a:t>вычитаем из него число 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;</a:t>
                </a:r>
                <a:endParaRPr lang="ru-RU" b="0" dirty="0"/>
              </a:p>
              <a:p>
                <a:endParaRPr lang="ru-RU" dirty="0"/>
              </a:p>
              <a:p>
                <a:r>
                  <a:rPr lang="ru-RU" dirty="0"/>
                  <a:t>если все числа целые, среди них могут быть отрицательные и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ru-RU" b="0" dirty="0"/>
                  <a:t>, а при работе с числом мы добавляем к нему величину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43DDB-22A9-5318-4E38-B7F977CD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77" y="982669"/>
                <a:ext cx="9460845" cy="2585323"/>
              </a:xfrm>
              <a:prstGeom prst="rect">
                <a:avLst/>
              </a:prstGeom>
              <a:blipFill>
                <a:blip r:embed="rId3"/>
                <a:stretch>
                  <a:fillRect l="-515" t="-1179" r="-90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7124E6-1A09-9E2F-79BA-5C483E4B668D}"/>
              </a:ext>
            </a:extLst>
          </p:cNvPr>
          <p:cNvCxnSpPr>
            <a:cxnSpLocks/>
          </p:cNvCxnSpPr>
          <p:nvPr/>
        </p:nvCxnSpPr>
        <p:spPr>
          <a:xfrm>
            <a:off x="1115245" y="3821135"/>
            <a:ext cx="0" cy="3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E23E3D4F-2CC3-C316-FB48-6BF344B21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80798"/>
                  </p:ext>
                </p:extLst>
              </p:nvPr>
            </p:nvGraphicFramePr>
            <p:xfrm>
              <a:off x="1365578" y="3648625"/>
              <a:ext cx="30490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809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E23E3D4F-2CC3-C316-FB48-6BF344B21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5780798"/>
                  </p:ext>
                </p:extLst>
              </p:nvPr>
            </p:nvGraphicFramePr>
            <p:xfrm>
              <a:off x="1365578" y="3648625"/>
              <a:ext cx="30490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809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" t="-1639" r="-403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00" t="-1639" r="-303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39" r="-2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00" t="-1639" r="-102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00" t="-1639" r="-2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" t="-103333" r="-403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00" t="-103333" r="-303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000" t="-103333" r="-10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3000" t="-103333" r="-2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E0BD-8890-A9BA-0C57-717DC30DA3DE}"/>
                  </a:ext>
                </a:extLst>
              </p:cNvPr>
              <p:cNvSpPr txBox="1"/>
              <p:nvPr/>
            </p:nvSpPr>
            <p:spPr>
              <a:xfrm>
                <a:off x="1228365" y="4460778"/>
                <a:ext cx="1018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E0BD-8890-A9BA-0C57-717DC30D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365" y="4460778"/>
                <a:ext cx="10180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46AD3-3CCF-B889-C2F9-F2047AC9C170}"/>
                  </a:ext>
                </a:extLst>
              </p:cNvPr>
              <p:cNvSpPr txBox="1"/>
              <p:nvPr/>
            </p:nvSpPr>
            <p:spPr>
              <a:xfrm>
                <a:off x="4873489" y="3590331"/>
                <a:ext cx="22126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dirty="0"/>
                  <a:t>=3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46AD3-3CCF-B889-C2F9-F2047AC9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489" y="3590331"/>
                <a:ext cx="2212616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5079-173F-B064-91F1-B2D6223E8D94}"/>
                  </a:ext>
                </a:extLst>
              </p:cNvPr>
              <p:cNvSpPr txBox="1"/>
              <p:nvPr/>
            </p:nvSpPr>
            <p:spPr>
              <a:xfrm>
                <a:off x="131974" y="4938066"/>
                <a:ext cx="11668615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Алгоритм сортировки подсчётом  применяется в случае, когда сортируемые элементы можно отобразить в  диапазон возможных значений, который достаточно мал, по сравнению с числом сортируемых элементов.  </a:t>
                </a:r>
              </a:p>
              <a:p>
                <a:pPr algn="just"/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то время работы алгоритма сортировки подсчётом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5079-173F-B064-91F1-B2D6223E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4" y="4938066"/>
                <a:ext cx="11668615" cy="1569660"/>
              </a:xfrm>
              <a:prstGeom prst="rect">
                <a:avLst/>
              </a:prstGeom>
              <a:blipFill>
                <a:blip r:embed="rId7"/>
                <a:stretch>
                  <a:fillRect l="-836" t="-3101" r="-784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F9964-70EF-FFE9-E405-25CDA2B08CED}"/>
                  </a:ext>
                </a:extLst>
              </p:cNvPr>
              <p:cNvSpPr txBox="1"/>
              <p:nvPr/>
            </p:nvSpPr>
            <p:spPr>
              <a:xfrm>
                <a:off x="100444" y="1283607"/>
                <a:ext cx="5661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u="sng" dirty="0"/>
                      <m:t>на 1−м этапе</m:t>
                    </m:r>
                  </m:oMath>
                </a14:m>
                <a:r>
                  <a:rPr lang="ru-RU" dirty="0"/>
                  <a:t> </a:t>
                </a:r>
              </a:p>
              <a:p>
                <a:pPr lvl="2"/>
                <a:r>
                  <a:rPr lang="ru-RU" dirty="0"/>
                  <a:t>создадим массив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] - </a:t>
                </a:r>
                <a:r>
                  <a:rPr lang="ru-RU" dirty="0"/>
                  <a:t>количество элементов массива, равных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;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F9964-70EF-FFE9-E405-25CDA2B0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1283607"/>
                <a:ext cx="5661337" cy="923330"/>
              </a:xfrm>
              <a:prstGeom prst="rect">
                <a:avLst/>
              </a:prstGeom>
              <a:blipFill>
                <a:blip r:embed="rId2"/>
                <a:stretch>
                  <a:fillRect r="-753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CC47E-D193-4C18-0523-8672B3FCD21C}"/>
                  </a:ext>
                </a:extLst>
              </p:cNvPr>
              <p:cNvSpPr txBox="1"/>
              <p:nvPr/>
            </p:nvSpPr>
            <p:spPr>
              <a:xfrm>
                <a:off x="100444" y="118751"/>
                <a:ext cx="807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элементы массива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лежат в диапазоне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..8</m:t>
                        </m:r>
                      </m:e>
                    </m:d>
                  </m:oMath>
                </a14:m>
                <a:r>
                  <a:rPr lang="ru-RU" dirty="0"/>
                  <a:t>: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CC47E-D193-4C18-0523-8672B3FC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118751"/>
                <a:ext cx="8077276" cy="369332"/>
              </a:xfrm>
              <a:prstGeom prst="rect">
                <a:avLst/>
              </a:prstGeom>
              <a:blipFill>
                <a:blip r:embed="rId3"/>
                <a:stretch>
                  <a:fillRect l="-604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Таблица 9">
                <a:extLst>
                  <a:ext uri="{FF2B5EF4-FFF2-40B4-BE49-F238E27FC236}">
                    <a16:creationId xmlns:a16="http://schemas.microsoft.com/office/drawing/2014/main" id="{7AC67E84-B985-C0D9-4238-26BB6F6F4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9943973"/>
                  </p:ext>
                </p:extLst>
              </p:nvPr>
            </p:nvGraphicFramePr>
            <p:xfrm>
              <a:off x="1127294" y="2184118"/>
              <a:ext cx="4875054" cy="736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506">
                      <a:extLst>
                        <a:ext uri="{9D8B030D-6E8A-4147-A177-3AD203B41FA5}">
                          <a16:colId xmlns:a16="http://schemas.microsoft.com/office/drawing/2014/main" val="2249564626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6817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506831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69818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605194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70823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r=8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09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Таблица 9">
                <a:extLst>
                  <a:ext uri="{FF2B5EF4-FFF2-40B4-BE49-F238E27FC236}">
                    <a16:creationId xmlns:a16="http://schemas.microsoft.com/office/drawing/2014/main" id="{7AC67E84-B985-C0D9-4238-26BB6F6F4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9943973"/>
                  </p:ext>
                </p:extLst>
              </p:nvPr>
            </p:nvGraphicFramePr>
            <p:xfrm>
              <a:off x="1127294" y="2184118"/>
              <a:ext cx="4875054" cy="7365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506">
                      <a:extLst>
                        <a:ext uri="{9D8B030D-6E8A-4147-A177-3AD203B41FA5}">
                          <a16:colId xmlns:a16="http://schemas.microsoft.com/office/drawing/2014/main" val="2249564626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6817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506831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87506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69818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605194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70823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8197" r="-8037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8197" r="-7037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11688" t="-8197" r="-6311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1928" t="-8197" r="-4855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3827" t="-8197" r="-39753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r=8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8197" r="-9037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B5703C57-82B9-60AB-8877-34B17BF3D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72463"/>
                  </p:ext>
                </p:extLst>
              </p:nvPr>
            </p:nvGraphicFramePr>
            <p:xfrm>
              <a:off x="3989223" y="453787"/>
              <a:ext cx="3377652" cy="76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942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75762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852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e>
                                  <m:sub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e>
                                  <m:sub>
                                    <m:r>
                                      <a:rPr kumimoji="0" lang="ru-RU" sz="1800" b="1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1" i="0" u="sng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B5703C57-82B9-60AB-8877-34B17BF3D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7872463"/>
                  </p:ext>
                </p:extLst>
              </p:nvPr>
            </p:nvGraphicFramePr>
            <p:xfrm>
              <a:off x="3989223" y="453787"/>
              <a:ext cx="3377652" cy="7609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2942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56294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75762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087" r="-40434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8925" r="-30000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2174" r="-20326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7849" r="-10107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3261" r="-217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8522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96875" r="-49892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8925" t="-96875" r="-3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174" t="-96875" r="-203261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22B9C867-3BE8-141D-E857-30F4E3703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5758"/>
                  </p:ext>
                </p:extLst>
              </p:nvPr>
            </p:nvGraphicFramePr>
            <p:xfrm>
              <a:off x="6313982" y="2791608"/>
              <a:ext cx="5035891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96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678731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73391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48024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67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  <m:sub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  <m:sub>
                                    <m:r>
                                      <a:rPr kumimoji="0" lang="ru-RU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ru-BY" sz="1800" b="0" i="0" u="sng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  <a:tr h="348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  <m:t>сорт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22B9C867-3BE8-141D-E857-30F4E3703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5758"/>
                  </p:ext>
                </p:extLst>
              </p:nvPr>
            </p:nvGraphicFramePr>
            <p:xfrm>
              <a:off x="6313982" y="2791608"/>
              <a:ext cx="5035891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296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678731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73391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83931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3964" r="-482883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42149" r="-342975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190" r="-202920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9275" r="-101449" b="-2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99275" r="-1449" b="-2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8361" r="-35549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2149" t="-98361" r="-342975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190" t="-98361" r="-202920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1667" r="-35549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A5405A3-3B6C-8C6A-D7C4-B72AE519A1A0}"/>
              </a:ext>
            </a:extLst>
          </p:cNvPr>
          <p:cNvSpPr txBox="1"/>
          <p:nvPr/>
        </p:nvSpPr>
        <p:spPr>
          <a:xfrm>
            <a:off x="7626265" y="3514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F2DC3-A6C7-70A8-42C0-9B4E554BAEB8}"/>
                  </a:ext>
                </a:extLst>
              </p:cNvPr>
              <p:cNvSpPr txBox="1"/>
              <p:nvPr/>
            </p:nvSpPr>
            <p:spPr>
              <a:xfrm>
                <a:off x="9017121" y="3519556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  <m:sub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4F2DC3-A6C7-70A8-42C0-9B4E554B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21" y="3519556"/>
                <a:ext cx="4859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C5A15-E7E9-4E14-2330-92C1454269E5}"/>
                  </a:ext>
                </a:extLst>
              </p:cNvPr>
              <p:cNvSpPr txBox="1"/>
              <p:nvPr/>
            </p:nvSpPr>
            <p:spPr>
              <a:xfrm>
                <a:off x="9917286" y="3519556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  <m:sub>
                          <m:r>
                            <a:rPr lang="ru-RU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ru-BY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C5A15-E7E9-4E14-2330-92C14542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286" y="3519556"/>
                <a:ext cx="4859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F9525A8-20D9-6C99-1EC5-8FC597B51E67}"/>
              </a:ext>
            </a:extLst>
          </p:cNvPr>
          <p:cNvSpPr txBox="1"/>
          <p:nvPr/>
        </p:nvSpPr>
        <p:spPr>
          <a:xfrm>
            <a:off x="10818934" y="3539727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ru-BY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3FEC6-D1B2-6C2F-2776-58BF5267A907}"/>
              </a:ext>
            </a:extLst>
          </p:cNvPr>
          <p:cNvSpPr txBox="1"/>
          <p:nvPr/>
        </p:nvSpPr>
        <p:spPr>
          <a:xfrm>
            <a:off x="8326119" y="3519556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BY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9082AD-F703-9D43-9084-0050DCCE9FDA}"/>
              </a:ext>
            </a:extLst>
          </p:cNvPr>
          <p:cNvSpPr txBox="1"/>
          <p:nvPr/>
        </p:nvSpPr>
        <p:spPr>
          <a:xfrm>
            <a:off x="1145779" y="3155347"/>
            <a:ext cx="43626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0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0;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0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- 1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[i]] =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[i]] + 1;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07249-C3BA-53A1-209F-783157A5AE7F}"/>
              </a:ext>
            </a:extLst>
          </p:cNvPr>
          <p:cNvSpPr txBox="1"/>
          <p:nvPr/>
        </p:nvSpPr>
        <p:spPr>
          <a:xfrm>
            <a:off x="6550838" y="4222504"/>
            <a:ext cx="5410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{a</a:t>
            </a:r>
            <a:r>
              <a:rPr lang="ru-RU" altLang="ru-BY" baseline="30000" dirty="0">
                <a:solidFill>
                  <a:srgbClr val="000000"/>
                </a:solidFill>
                <a:latin typeface="Consolas" panose="020B0609020204030204" pitchFamily="49" charset="0"/>
              </a:rPr>
              <a:t>сорт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[i]]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-1]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</a:t>
            </a:r>
            <a:endParaRPr kumimoji="0" lang="en-US" altLang="ru-BY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           c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[i]] = 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[i]] - 1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dirty="0">
                <a:latin typeface="Consolas" panose="020B0609020204030204" pitchFamily="49" charset="0"/>
              </a:rPr>
              <a:t>}</a:t>
            </a:r>
            <a:endParaRPr lang="ru-BY" dirty="0">
              <a:latin typeface="Consolas" panose="020B0609020204030204" pitchFamily="49" charset="0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4F61037-53CF-336F-82F9-2195570F8C62}"/>
              </a:ext>
            </a:extLst>
          </p:cNvPr>
          <p:cNvCxnSpPr>
            <a:cxnSpLocks/>
          </p:cNvCxnSpPr>
          <p:nvPr/>
        </p:nvCxnSpPr>
        <p:spPr>
          <a:xfrm flipH="1">
            <a:off x="6144344" y="1421041"/>
            <a:ext cx="36744" cy="5425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7681DA3-96CE-4F47-D108-FDBC78728E5B}"/>
              </a:ext>
            </a:extLst>
          </p:cNvPr>
          <p:cNvCxnSpPr>
            <a:cxnSpLocks/>
          </p:cNvCxnSpPr>
          <p:nvPr/>
        </p:nvCxnSpPr>
        <p:spPr>
          <a:xfrm flipH="1">
            <a:off x="11016366" y="2914741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104F17D-EE26-2A71-73DB-B305B0EB9E43}"/>
              </a:ext>
            </a:extLst>
          </p:cNvPr>
          <p:cNvCxnSpPr>
            <a:cxnSpLocks/>
          </p:cNvCxnSpPr>
          <p:nvPr/>
        </p:nvCxnSpPr>
        <p:spPr>
          <a:xfrm flipH="1">
            <a:off x="10144019" y="2952415"/>
            <a:ext cx="266572" cy="32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0951213-9498-909A-E1A1-D83EC357A388}"/>
              </a:ext>
            </a:extLst>
          </p:cNvPr>
          <p:cNvCxnSpPr>
            <a:cxnSpLocks/>
          </p:cNvCxnSpPr>
          <p:nvPr/>
        </p:nvCxnSpPr>
        <p:spPr>
          <a:xfrm flipH="1">
            <a:off x="9422957" y="2952415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187F2C1-A9F6-564B-C2E3-A26A8B61180A}"/>
              </a:ext>
            </a:extLst>
          </p:cNvPr>
          <p:cNvCxnSpPr>
            <a:cxnSpLocks/>
          </p:cNvCxnSpPr>
          <p:nvPr/>
        </p:nvCxnSpPr>
        <p:spPr>
          <a:xfrm flipH="1">
            <a:off x="8564442" y="2944770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2C7824C-8C2B-F1B1-2CF2-204D30B40C00}"/>
              </a:ext>
            </a:extLst>
          </p:cNvPr>
          <p:cNvCxnSpPr>
            <a:cxnSpLocks/>
          </p:cNvCxnSpPr>
          <p:nvPr/>
        </p:nvCxnSpPr>
        <p:spPr>
          <a:xfrm flipH="1">
            <a:off x="7932165" y="2930777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F16191-5610-D4CE-DE89-19D350603B05}"/>
                  </a:ext>
                </a:extLst>
              </p:cNvPr>
              <p:cNvSpPr txBox="1"/>
              <p:nvPr/>
            </p:nvSpPr>
            <p:spPr>
              <a:xfrm>
                <a:off x="5764714" y="1283607"/>
                <a:ext cx="2191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u="sng" dirty="0"/>
                        <m:t>на </m:t>
                      </m:r>
                      <m:r>
                        <m:rPr>
                          <m:nor/>
                        </m:rPr>
                        <a:rPr lang="ru-RU" b="0" i="0" u="sng" dirty="0" smtClean="0"/>
                        <m:t>3</m:t>
                      </m:r>
                      <m:r>
                        <m:rPr>
                          <m:nor/>
                        </m:rPr>
                        <a:rPr lang="ru-RU" u="sng" dirty="0"/>
                        <m:t>−м этапе</m:t>
                      </m:r>
                    </m:oMath>
                  </m:oMathPara>
                </a14:m>
                <a:endParaRPr lang="ru-RU" b="0" i="0" u="sng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F16191-5610-D4CE-DE89-19D35060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14" y="1283607"/>
                <a:ext cx="21914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5C47A-6A4A-1EE1-717A-A71CFFB80A1C}"/>
                  </a:ext>
                </a:extLst>
              </p:cNvPr>
              <p:cNvSpPr txBox="1"/>
              <p:nvPr/>
            </p:nvSpPr>
            <p:spPr>
              <a:xfrm>
                <a:off x="6428290" y="1692607"/>
                <a:ext cx="5656082" cy="947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/>
                  <a:t>просматриваем массив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справа налево и заносим элемент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в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массив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сорт</m:t>
                        </m:r>
                      </m:sup>
                    </m:sSup>
                  </m:oMath>
                </a14:m>
                <a:r>
                  <a:rPr lang="ru-RU" dirty="0"/>
                  <a:t> по индексу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]]−1 </m:t>
                    </m:r>
                  </m:oMath>
                </a14:m>
                <a:r>
                  <a:rPr lang="ru-RU" altLang="ru-BY" dirty="0"/>
                  <a:t>и уменьшаем значение на </a:t>
                </a:r>
                <a14:m>
                  <m:oMath xmlns:m="http://schemas.openxmlformats.org/officeDocument/2006/math"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ru-BY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ru-RU" altLang="ru-BY" dirty="0"/>
                  <a:t>на 1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5C47A-6A4A-1EE1-717A-A71CFFB8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0" y="1692607"/>
                <a:ext cx="5656082" cy="947311"/>
              </a:xfrm>
              <a:prstGeom prst="rect">
                <a:avLst/>
              </a:prstGeom>
              <a:blipFill>
                <a:blip r:embed="rId10"/>
                <a:stretch>
                  <a:fillRect l="-971" t="-3871" b="-70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BD8B8E-EFCC-9DC5-7CE3-A7D9BCDD5CAC}"/>
              </a:ext>
            </a:extLst>
          </p:cNvPr>
          <p:cNvSpPr txBox="1"/>
          <p:nvPr/>
        </p:nvSpPr>
        <p:spPr>
          <a:xfrm>
            <a:off x="6421253" y="5806543"/>
            <a:ext cx="1805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Время работы:</a:t>
            </a:r>
            <a:endParaRPr lang="ru-BY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C0DCE6-171F-ABCC-F945-6F2B6ADF1DBB}"/>
                  </a:ext>
                </a:extLst>
              </p:cNvPr>
              <p:cNvSpPr txBox="1"/>
              <p:nvPr/>
            </p:nvSpPr>
            <p:spPr>
              <a:xfrm>
                <a:off x="9327948" y="5879917"/>
                <a:ext cx="1024576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C0DCE6-171F-ABCC-F945-6F2B6ADF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48" y="5879917"/>
                <a:ext cx="1024576" cy="300660"/>
              </a:xfrm>
              <a:prstGeom prst="rect">
                <a:avLst/>
              </a:prstGeom>
              <a:blipFill>
                <a:blip r:embed="rId11"/>
                <a:stretch>
                  <a:fillRect l="-8333" t="-18367" r="-13690" b="-469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A480F8B-27A4-580B-7A96-6FB8F8171478}"/>
              </a:ext>
            </a:extLst>
          </p:cNvPr>
          <p:cNvSpPr txBox="1"/>
          <p:nvPr/>
        </p:nvSpPr>
        <p:spPr>
          <a:xfrm>
            <a:off x="6439734" y="616579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Память</a:t>
            </a:r>
            <a:r>
              <a:rPr lang="ru-RU" dirty="0"/>
              <a:t>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17AD6-72DB-4090-1028-64A980E824E8}"/>
                  </a:ext>
                </a:extLst>
              </p:cNvPr>
              <p:cNvSpPr txBox="1"/>
              <p:nvPr/>
            </p:nvSpPr>
            <p:spPr>
              <a:xfrm>
                <a:off x="9327948" y="6235442"/>
                <a:ext cx="10309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17AD6-72DB-4090-1028-64A980E8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948" y="6235442"/>
                <a:ext cx="1030988" cy="307777"/>
              </a:xfrm>
              <a:prstGeom prst="rect">
                <a:avLst/>
              </a:prstGeom>
              <a:blipFill>
                <a:blip r:embed="rId12"/>
                <a:stretch>
                  <a:fillRect l="-8284" t="-26000" r="-14793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9">
                <a:extLst>
                  <a:ext uri="{FF2B5EF4-FFF2-40B4-BE49-F238E27FC236}">
                    <a16:creationId xmlns:a16="http://schemas.microsoft.com/office/drawing/2014/main" id="{FF00C55D-2A88-0C62-BA23-4294CF114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473895"/>
                  </p:ext>
                </p:extLst>
              </p:nvPr>
            </p:nvGraphicFramePr>
            <p:xfrm>
              <a:off x="1229192" y="5054321"/>
              <a:ext cx="441674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12">
                      <a:extLst>
                        <a:ext uri="{9D8B030D-6E8A-4147-A177-3AD203B41FA5}">
                          <a16:colId xmlns:a16="http://schemas.microsoft.com/office/drawing/2014/main" val="285425899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94834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594617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295568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r=8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2955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9">
                <a:extLst>
                  <a:ext uri="{FF2B5EF4-FFF2-40B4-BE49-F238E27FC236}">
                    <a16:creationId xmlns:a16="http://schemas.microsoft.com/office/drawing/2014/main" id="{FF00C55D-2A88-0C62-BA23-4294CF114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473895"/>
                  </p:ext>
                </p:extLst>
              </p:nvPr>
            </p:nvGraphicFramePr>
            <p:xfrm>
              <a:off x="1229192" y="5054321"/>
              <a:ext cx="441674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12">
                      <a:extLst>
                        <a:ext uri="{9D8B030D-6E8A-4147-A177-3AD203B41FA5}">
                          <a16:colId xmlns:a16="http://schemas.microsoft.com/office/drawing/2014/main" val="285425899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428412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94834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594617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98592" t="-8197" r="-82676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1429" t="-8197" r="-73857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97183" t="-8197" r="-62816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02857" t="-8197" r="-53714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495775" t="-8197" r="-42957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r=8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t="-110000" r="-94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F08787-1BDA-A264-B0B8-D66F44F52B91}"/>
                  </a:ext>
                </a:extLst>
              </p:cNvPr>
              <p:cNvSpPr txBox="1"/>
              <p:nvPr/>
            </p:nvSpPr>
            <p:spPr>
              <a:xfrm>
                <a:off x="57868" y="4130991"/>
                <a:ext cx="470055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 </a:t>
                </a:r>
                <a:r>
                  <a:rPr lang="ru-RU" u="sng" dirty="0"/>
                  <a:t>на 2-м этапе</a:t>
                </a:r>
                <a:endParaRPr lang="en-US" u="sng" dirty="0"/>
              </a:p>
              <a:p>
                <a:pPr lvl="2"/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количество элементов массива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которые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F08787-1BDA-A264-B0B8-D66F44F52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8" y="4130991"/>
                <a:ext cx="4700555" cy="923330"/>
              </a:xfrm>
              <a:prstGeom prst="rect">
                <a:avLst/>
              </a:prstGeom>
              <a:blipFill>
                <a:blip r:embed="rId1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824210-A043-E390-705F-DE362A4A9580}"/>
              </a:ext>
            </a:extLst>
          </p:cNvPr>
          <p:cNvSpPr txBox="1"/>
          <p:nvPr/>
        </p:nvSpPr>
        <p:spPr>
          <a:xfrm>
            <a:off x="690282" y="5939278"/>
            <a:ext cx="5320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BY" altLang="ru-BY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1 </a:t>
            </a:r>
            <a:r>
              <a:rPr kumimoji="0" lang="ru-BY" altLang="ru-BY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sz="18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endParaRPr kumimoji="0" lang="ru-RU" altLang="ru-BY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kumimoji="0" lang="en-US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+ </a:t>
            </a:r>
            <a:r>
              <a:rPr lang="en-US" altLang="ru-BY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kumimoji="0" lang="ru-BY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 - 1]; 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446C0D-4FFD-96B0-EA9C-FA1FA9DBC5CE}"/>
                  </a:ext>
                </a:extLst>
              </p:cNvPr>
              <p:cNvSpPr txBox="1"/>
              <p:nvPr/>
            </p:nvSpPr>
            <p:spPr>
              <a:xfrm>
                <a:off x="7459963" y="768587"/>
                <a:ext cx="868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446C0D-4FFD-96B0-EA9C-FA1FA9DBC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963" y="768587"/>
                <a:ext cx="8686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28" grpId="0"/>
      <p:bldP spid="29" grpId="0"/>
      <p:bldP spid="31" grpId="0"/>
      <p:bldP spid="33" grpId="0"/>
      <p:bldP spid="51" grpId="0"/>
      <p:bldP spid="55" grpId="0"/>
      <p:bldP spid="56" grpId="0"/>
      <p:bldP spid="57" grpId="0"/>
      <p:bldP spid="58" grpId="0"/>
      <p:bldP spid="59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6457" y="1226686"/>
            <a:ext cx="4443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Алгоритмы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3200" dirty="0"/>
              <a:t>внутренней сортировки </a:t>
            </a:r>
          </a:p>
          <a:p>
            <a:pPr algn="ctr"/>
            <a:r>
              <a:rPr lang="ru-RU" sz="3200" dirty="0"/>
              <a:t>сравнениями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0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5097" y="179391"/>
                <a:ext cx="1154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dirty="0"/>
                  <a:t>В дальнейшем будем предполагать (если не оговорено иное), что область определения функции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это множество неотрицательных целых чисел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,2, …} </m:t>
                    </m:r>
                  </m:oMath>
                </a14:m>
                <a:r>
                  <a:rPr lang="ru-RU" dirty="0"/>
                  <a:t>и сама функция 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принимает только неотрицательные целочисленные значения. </a:t>
                </a:r>
                <a:endParaRPr lang="en-US" dirty="0"/>
              </a:p>
              <a:p>
                <a:pPr lvl="1"/>
                <a:r>
                  <a:rPr lang="ru-RU" dirty="0"/>
                  <a:t>Это допущение вызвано тем, что 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будет нами чаще всего использоваться для описания времени работы алгоритма.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97" y="179391"/>
                <a:ext cx="11547835" cy="1477328"/>
              </a:xfrm>
              <a:prstGeom prst="rect">
                <a:avLst/>
              </a:prstGeom>
              <a:blipFill>
                <a:blip r:embed="rId2"/>
                <a:stretch>
                  <a:fillRect t="-2058" r="-422" b="-53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5791" y="1817493"/>
            <a:ext cx="4319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Полное рекуррентное соотношение?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53272" y="2258162"/>
            <a:ext cx="51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64270" y="3075444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6743" y="4617652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0213" y="3847359"/>
            <a:ext cx="43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4270" y="5514390"/>
            <a:ext cx="51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D1068E77-ED05-D252-0F41-C22D19F1EAFD}"/>
                  </a:ext>
                </a:extLst>
              </p:cNvPr>
              <p:cNvSpPr txBox="1"/>
              <p:nvPr/>
            </p:nvSpPr>
            <p:spPr bwMode="auto">
              <a:xfrm>
                <a:off x="3947403" y="2258162"/>
                <a:ext cx="3343835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Объект 1">
                <a:extLst>
                  <a:ext uri="{FF2B5EF4-FFF2-40B4-BE49-F238E27FC236}">
                    <a16:creationId xmlns:a16="http://schemas.microsoft.com/office/drawing/2014/main" id="{D1068E77-ED05-D252-0F41-C22D19F1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3" y="2258162"/>
                <a:ext cx="3343835" cy="736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">
                <a:extLst>
                  <a:ext uri="{FF2B5EF4-FFF2-40B4-BE49-F238E27FC236}">
                    <a16:creationId xmlns:a16="http://schemas.microsoft.com/office/drawing/2014/main" id="{1CC13E78-DB75-EAB0-E191-E04CD01C94E7}"/>
                  </a:ext>
                </a:extLst>
              </p:cNvPr>
              <p:cNvSpPr txBox="1"/>
              <p:nvPr/>
            </p:nvSpPr>
            <p:spPr bwMode="auto">
              <a:xfrm>
                <a:off x="3947403" y="3075444"/>
                <a:ext cx="3666565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Объект 1">
                <a:extLst>
                  <a:ext uri="{FF2B5EF4-FFF2-40B4-BE49-F238E27FC236}">
                    <a16:creationId xmlns:a16="http://schemas.microsoft.com/office/drawing/2014/main" id="{1CC13E78-DB75-EAB0-E191-E04CD01C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3" y="3075444"/>
                <a:ext cx="3666565" cy="736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Объект 1">
                <a:extLst>
                  <a:ext uri="{FF2B5EF4-FFF2-40B4-BE49-F238E27FC236}">
                    <a16:creationId xmlns:a16="http://schemas.microsoft.com/office/drawing/2014/main" id="{787F97E2-222E-7D74-6FA7-B6FF1420BB57}"/>
                  </a:ext>
                </a:extLst>
              </p:cNvPr>
              <p:cNvSpPr txBox="1"/>
              <p:nvPr/>
            </p:nvSpPr>
            <p:spPr bwMode="auto">
              <a:xfrm>
                <a:off x="3947404" y="3847359"/>
                <a:ext cx="3666564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Объект 1">
                <a:extLst>
                  <a:ext uri="{FF2B5EF4-FFF2-40B4-BE49-F238E27FC236}">
                    <a16:creationId xmlns:a16="http://schemas.microsoft.com/office/drawing/2014/main" id="{787F97E2-222E-7D74-6FA7-B6FF1420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4" y="3847359"/>
                <a:ext cx="3666564" cy="736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1">
                <a:extLst>
                  <a:ext uri="{FF2B5EF4-FFF2-40B4-BE49-F238E27FC236}">
                    <a16:creationId xmlns:a16="http://schemas.microsoft.com/office/drawing/2014/main" id="{AFF2340E-F8CE-5EE6-3DC5-2F2BAAA2C337}"/>
                  </a:ext>
                </a:extLst>
              </p:cNvPr>
              <p:cNvSpPr txBox="1"/>
              <p:nvPr/>
            </p:nvSpPr>
            <p:spPr bwMode="auto">
              <a:xfrm>
                <a:off x="3947404" y="4617652"/>
                <a:ext cx="4123765" cy="9071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Объект 1">
                <a:extLst>
                  <a:ext uri="{FF2B5EF4-FFF2-40B4-BE49-F238E27FC236}">
                    <a16:creationId xmlns:a16="http://schemas.microsoft.com/office/drawing/2014/main" id="{AFF2340E-F8CE-5EE6-3DC5-2F2BAAA2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4" y="4617652"/>
                <a:ext cx="4123765" cy="907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">
                <a:extLst>
                  <a:ext uri="{FF2B5EF4-FFF2-40B4-BE49-F238E27FC236}">
                    <a16:creationId xmlns:a16="http://schemas.microsoft.com/office/drawing/2014/main" id="{A3348A5D-3B47-5412-60C6-0870A301D5A0}"/>
                  </a:ext>
                </a:extLst>
              </p:cNvPr>
              <p:cNvSpPr txBox="1"/>
              <p:nvPr/>
            </p:nvSpPr>
            <p:spPr bwMode="auto">
              <a:xfrm>
                <a:off x="3947404" y="5514390"/>
                <a:ext cx="4123764" cy="736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&amp;Т(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(0)=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Объект 1">
                <a:extLst>
                  <a:ext uri="{FF2B5EF4-FFF2-40B4-BE49-F238E27FC236}">
                    <a16:creationId xmlns:a16="http://schemas.microsoft.com/office/drawing/2014/main" id="{A3348A5D-3B47-5412-60C6-0870A301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7404" y="5514390"/>
                <a:ext cx="4123764" cy="736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2" grpId="0"/>
      <p:bldP spid="2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5495" y="1088065"/>
            <a:ext cx="84514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SelectionSort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</a:rPr>
              <a:t>  </a:t>
            </a:r>
            <a:r>
              <a:rPr lang="ru-RU" sz="2400" dirty="0">
                <a:solidFill>
                  <a:srgbClr val="7030A0"/>
                </a:solidFill>
              </a:rPr>
              <a:t>Обменные алгоритмы сортировки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BubbleSort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r>
              <a:rPr lang="ru-RU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ru-RU" sz="2400" dirty="0">
                <a:solidFill>
                  <a:srgbClr val="7030A0"/>
                </a:solidFill>
              </a:rPr>
              <a:t>перемешиванием)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dirty="0" err="1">
                <a:solidFill>
                  <a:srgbClr val="7030A0"/>
                </a:solidFill>
              </a:rPr>
              <a:t>CocktailSort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 </a:t>
            </a:r>
            <a:r>
              <a:rPr lang="ru-RU" dirty="0">
                <a:solidFill>
                  <a:srgbClr val="7030A0"/>
                </a:solidFill>
              </a:rPr>
              <a:t>(англ. </a:t>
            </a:r>
            <a:r>
              <a:rPr lang="en-US" i="1" dirty="0" err="1">
                <a:solidFill>
                  <a:srgbClr val="7030A0"/>
                </a:solidFill>
              </a:rPr>
              <a:t>InsertionSort</a:t>
            </a:r>
            <a:r>
              <a:rPr lang="ru-RU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99506" y="3415804"/>
            <a:ext cx="71882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ru-RU" sz="2400" dirty="0">
                <a:solidFill>
                  <a:srgbClr val="C00000"/>
                </a:solidFill>
              </a:rPr>
              <a:t>Сортировка слиянием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en-US" i="1" dirty="0" err="1">
                <a:solidFill>
                  <a:srgbClr val="C00000"/>
                </a:solidFill>
              </a:rPr>
              <a:t>MergeSort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Быстрая сортировка Ч. Хоара </a:t>
            </a:r>
            <a:r>
              <a:rPr lang="ru-RU" dirty="0">
                <a:solidFill>
                  <a:srgbClr val="C00000"/>
                </a:solidFill>
              </a:rPr>
              <a:t>(англ. </a:t>
            </a:r>
            <a:r>
              <a:rPr lang="ru-RU" i="1" dirty="0" err="1">
                <a:solidFill>
                  <a:srgbClr val="C00000"/>
                </a:solidFill>
              </a:rPr>
              <a:t>QuickSort</a:t>
            </a:r>
            <a:r>
              <a:rPr lang="ru-RU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4"/>
            </a:pPr>
            <a:endParaRPr lang="ru-RU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Сортировка кучей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пирамидальная)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(англ.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HeapSort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10421938" y="1893887"/>
                <a:ext cx="946788" cy="5853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938" y="1893887"/>
                <a:ext cx="946788" cy="585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10388600" y="3651249"/>
                <a:ext cx="1310064" cy="66452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8600" y="3651249"/>
                <a:ext cx="1310064" cy="664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авая фигурная скобка 9"/>
          <p:cNvSpPr/>
          <p:nvPr/>
        </p:nvSpPr>
        <p:spPr>
          <a:xfrm>
            <a:off x="9681973" y="1109112"/>
            <a:ext cx="707011" cy="2039357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820555" y="3334863"/>
            <a:ext cx="429845" cy="851397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4" name="Правая фигурная скобка 13"/>
          <p:cNvSpPr/>
          <p:nvPr/>
        </p:nvSpPr>
        <p:spPr>
          <a:xfrm>
            <a:off x="9926149" y="4315773"/>
            <a:ext cx="302305" cy="69001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Объект 14"/>
              <p:cNvSpPr txBox="1"/>
              <p:nvPr/>
            </p:nvSpPr>
            <p:spPr bwMode="auto">
              <a:xfrm>
                <a:off x="10421938" y="4483100"/>
                <a:ext cx="1444934" cy="52269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Объект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1938" y="4483100"/>
                <a:ext cx="1444934" cy="522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89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25469" y="2132678"/>
            <a:ext cx="92325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Для оценки времени работы алгоритмов внутренней сортировки сравнениями составим рекуррентное уравнение, решим его и оценим время работы алгоритма.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07206" y="41203"/>
            <a:ext cx="3062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9632"/>
              </p:ext>
            </p:extLst>
          </p:nvPr>
        </p:nvGraphicFramePr>
        <p:xfrm>
          <a:off x="116264" y="699818"/>
          <a:ext cx="3949832" cy="330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pPr marL="0" indent="0"/>
                      <a:endParaRPr lang="ru-RU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1: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2: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3: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4: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5: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</a:rPr>
                        <a:t>6: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19133" y="1010903"/>
                <a:ext cx="745660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На первой итерации среди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элементов массива найти элемент с минимальным ключом и поменять его с первым элементом. Теперь первый элемент стоит на своем месте. </a:t>
                </a:r>
                <a:endParaRPr lang="en-US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/>
                  <a:t>Повторить описанные действия с оставшимися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элементом. </a:t>
                </a:r>
                <a:endParaRPr lang="en-US" sz="2000" dirty="0"/>
              </a:p>
              <a:p>
                <a:endParaRPr lang="ru-RU" sz="2000" dirty="0"/>
              </a:p>
              <a:p>
                <a:r>
                  <a:rPr lang="ru-RU" sz="2000" dirty="0"/>
                  <a:t>Процесс завершается через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итерацию.</a:t>
                </a:r>
              </a:p>
              <a:p>
                <a:endParaRPr lang="ru-RU" sz="2000" dirty="0"/>
              </a:p>
              <a:p>
                <a:pPr algn="just"/>
                <a:r>
                  <a:rPr lang="ru-RU" sz="2000" u="sng" dirty="0"/>
                  <a:t>Особенность</a:t>
                </a:r>
                <a:r>
                  <a:rPr lang="ru-RU" dirty="0"/>
                  <a:t>: один обмен элементов массива в памяти компьютера на одну итерацию.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33" y="1010903"/>
                <a:ext cx="7456603" cy="3139321"/>
              </a:xfrm>
              <a:prstGeom prst="rect">
                <a:avLst/>
              </a:prstGeom>
              <a:blipFill>
                <a:blip r:embed="rId2"/>
                <a:stretch>
                  <a:fillRect l="-899" t="-1165" r="-818" b="-21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845377" y="4689475"/>
                <a:ext cx="4947911" cy="1305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5377" y="4689475"/>
                <a:ext cx="4947911" cy="1305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кругленная соединительная линия 19"/>
          <p:cNvCxnSpPr/>
          <p:nvPr/>
        </p:nvCxnSpPr>
        <p:spPr>
          <a:xfrm>
            <a:off x="1209776" y="1857077"/>
            <a:ext cx="2535810" cy="94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1765957" y="2269478"/>
            <a:ext cx="147058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331565" y="2686639"/>
            <a:ext cx="1414021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831186" y="3148552"/>
            <a:ext cx="49019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3321379" y="3516197"/>
            <a:ext cx="51847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85569" y="1423447"/>
            <a:ext cx="2450969" cy="94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30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574675" y="1701800"/>
                <a:ext cx="10452100" cy="49276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−3)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−2)+…+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−2)+…+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⋅2+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−й шаг</m:t>
                          </m:r>
                        </m:lim>
                      </m:limLow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2+3+…+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num>
                        <m:den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−1)⋅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2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</m:oMath>
                  </m:oMathPara>
                </a14:m>
                <a:endParaRPr lang="ru-BY" sz="2200" dirty="0"/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75" y="1701800"/>
                <a:ext cx="10452100" cy="492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4530347" y="675912"/>
                <a:ext cx="3131305" cy="9652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0347" y="675912"/>
                <a:ext cx="3131305" cy="96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407306" y="153560"/>
            <a:ext cx="3131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выбором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91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07306" y="93455"/>
            <a:ext cx="3301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>
                <a:solidFill>
                  <a:srgbClr val="7030A0"/>
                </a:solidFill>
              </a:rPr>
              <a:t>Сортировка пузырьком</a:t>
            </a:r>
            <a:endParaRPr lang="ru-RU" dirty="0">
              <a:solidFill>
                <a:srgbClr val="0070C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058"/>
              </p:ext>
            </p:extLst>
          </p:nvPr>
        </p:nvGraphicFramePr>
        <p:xfrm>
          <a:off x="669301" y="1160851"/>
          <a:ext cx="3458713" cy="299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4871"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871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94168" y="1010903"/>
                <a:ext cx="662704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На первой итерации просматриваем массив справа налево  и при каждом шаге меньший из двух соседних элементов перемещается к левой позиции (обменами).</a:t>
                </a:r>
              </a:p>
              <a:p>
                <a:pPr algn="just"/>
                <a:r>
                  <a:rPr lang="ru-RU" sz="2000" dirty="0"/>
                  <a:t>Теперь первый элемент стоит на своем месте. </a:t>
                </a:r>
                <a:endParaRPr lang="en-US" sz="2000" dirty="0"/>
              </a:p>
              <a:p>
                <a:pPr algn="just"/>
                <a:r>
                  <a:rPr lang="ru-RU" sz="2000" dirty="0"/>
                  <a:t>Повторить описанные действия с оставшимися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элементом. </a:t>
                </a:r>
                <a:endParaRPr lang="en-US" sz="2000" dirty="0"/>
              </a:p>
              <a:p>
                <a:pPr algn="just"/>
                <a:r>
                  <a:rPr lang="ru-RU" sz="2000" dirty="0"/>
                  <a:t>Процесс завершается через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итерацию.</a:t>
                </a:r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u="sng" dirty="0"/>
                  <a:t>Особенность</a:t>
                </a:r>
                <a:r>
                  <a:rPr lang="ru-RU" sz="2000" dirty="0"/>
                  <a:t>: </a:t>
                </a:r>
                <a:r>
                  <a:rPr lang="ru-RU" dirty="0"/>
                  <a:t>на каждой итерации могут происходить многочисленные обмены элементов массива в памяти компьютера.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68" y="1010903"/>
                <a:ext cx="6627044" cy="3416320"/>
              </a:xfrm>
              <a:prstGeom prst="rect">
                <a:avLst/>
              </a:prstGeom>
              <a:blipFill>
                <a:blip r:embed="rId2"/>
                <a:stretch>
                  <a:fillRect l="-920" t="-1071" r="-1012" b="-196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5194300" y="4708525"/>
                <a:ext cx="4102100" cy="1082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4300" y="4708525"/>
                <a:ext cx="4102100" cy="10826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 flipH="1">
            <a:off x="4172274" y="173927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4172274" y="2056705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172274" y="2507289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4172274" y="279643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4172274" y="3203694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172274" y="3556927"/>
            <a:ext cx="3643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0357F-E3D6-506F-319B-31CA91E0BC97}"/>
                  </a:ext>
                </a:extLst>
              </p:cNvPr>
              <p:cNvSpPr txBox="1"/>
              <p:nvPr/>
            </p:nvSpPr>
            <p:spPr>
              <a:xfrm>
                <a:off x="4931026" y="6055856"/>
                <a:ext cx="61321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0357F-E3D6-506F-319B-31CA91E0B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6" y="6055856"/>
                <a:ext cx="613213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44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38010" y="145286"/>
            <a:ext cx="338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ru-RU" sz="2400" dirty="0" err="1">
                <a:solidFill>
                  <a:srgbClr val="7030A0"/>
                </a:solidFill>
              </a:rPr>
              <a:t>Шейкерная</a:t>
            </a:r>
            <a:r>
              <a:rPr lang="ru-RU" sz="2400" dirty="0">
                <a:solidFill>
                  <a:srgbClr val="7030A0"/>
                </a:solidFill>
              </a:rPr>
              <a:t> сортировка </a:t>
            </a:r>
            <a:endParaRPr lang="ru-RU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06271"/>
              </p:ext>
            </p:extLst>
          </p:nvPr>
        </p:nvGraphicFramePr>
        <p:xfrm>
          <a:off x="494905" y="1010903"/>
          <a:ext cx="3836709" cy="206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94168" y="1010903"/>
            <a:ext cx="66270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/>
              <a:t>Отличия от пузырьковой сортировки: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Чередование направлений просмотра массива: при движении справа налево «всплывает самый лёгкий», при движении слева направо – «тонет самый тяжёлый».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Если при некотором проходе нет ни одного обмена, то сортировка досрочно завершается – массив отсортирован.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Сужение области просмотра: фиксируется индекс последнего обмена и при движении в противоположную сторону движение начинается с этого индекса.</a:t>
            </a:r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  <a:p>
            <a:pPr marL="342900" indent="-342900" algn="just">
              <a:buFont typeface="+mj-lt"/>
              <a:buAutoNum type="arabicPeriod"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392424" y="4257268"/>
                <a:ext cx="5797550" cy="1082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24" y="4257268"/>
                <a:ext cx="5797550" cy="1082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 flipH="1">
            <a:off x="3550645" y="1753386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442297" y="2168164"/>
            <a:ext cx="405352" cy="9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44824" y="2580563"/>
            <a:ext cx="405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3266B6-17A1-5064-4BCE-6BC48204B2D8}"/>
                  </a:ext>
                </a:extLst>
              </p:cNvPr>
              <p:cNvSpPr txBox="1"/>
              <p:nvPr/>
            </p:nvSpPr>
            <p:spPr>
              <a:xfrm>
                <a:off x="383570" y="5446987"/>
                <a:ext cx="61321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3266B6-17A1-5064-4BCE-6BC48204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70" y="5446987"/>
                <a:ext cx="6132136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93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786590" y="210471"/>
            <a:ext cx="5050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7030A0"/>
                </a:solidFill>
              </a:rPr>
              <a:t>Сортировка вставками (включением)</a:t>
            </a:r>
            <a:endParaRPr lang="ru-RU" sz="2000" dirty="0">
              <a:solidFill>
                <a:srgbClr val="7030A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61176"/>
              </p:ext>
            </p:extLst>
          </p:nvPr>
        </p:nvGraphicFramePr>
        <p:xfrm>
          <a:off x="496365" y="1010903"/>
          <a:ext cx="3804585" cy="329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3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2358"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496365" y="4761077"/>
                <a:ext cx="3967162" cy="10080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365" y="4761077"/>
                <a:ext cx="3967162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03562" y="1281801"/>
                <a:ext cx="662704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Пусть элементы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уже упорядочены на предыдущих итерациях (первоначально в качестве упорядоченной части можно взять первый элемент массива).</a:t>
                </a:r>
                <a:endParaRPr lang="en-US" dirty="0"/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/>
                  <a:t>На очередной итерации надо взять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(первый элемент из ещё неупорядоченной части) и включить в нужное место упорядоченной последовательности: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ru-RU" dirty="0"/>
                  <a:t>В результате первые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 элементов массива будут  упорядочены. Данный процесс называют </a:t>
                </a:r>
                <a:r>
                  <a:rPr lang="ru-RU" i="1" dirty="0"/>
                  <a:t>просеиванием</a:t>
                </a:r>
                <a:r>
                  <a:rPr lang="ru-RU" dirty="0"/>
                  <a:t> (выполняется прямое или двоичное включение).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1281801"/>
                <a:ext cx="6627044" cy="2862322"/>
              </a:xfrm>
              <a:prstGeom prst="rect">
                <a:avLst/>
              </a:prstGeom>
              <a:blipFill>
                <a:blip r:embed="rId3"/>
                <a:stretch>
                  <a:fillRect l="-735" t="-1064" r="-735" b="-234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1935EB-475A-47F6-70EB-8F12EC1A1C06}"/>
                  </a:ext>
                </a:extLst>
              </p:cNvPr>
              <p:cNvSpPr txBox="1"/>
              <p:nvPr/>
            </p:nvSpPr>
            <p:spPr>
              <a:xfrm>
                <a:off x="374143" y="6020394"/>
                <a:ext cx="60266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BY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ru-BY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m:rPr>
                        <m:nor/>
                      </m:rPr>
                      <a:rPr lang="ru-BY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sz="2000" i="0" dirty="0">
                    <a:solidFill>
                      <a:srgbClr val="000000"/>
                    </a:solidFill>
                  </a:rPr>
                  <a:t>алгоритм полиномиальный</a:t>
                </a:r>
                <a:r>
                  <a:rPr lang="ru-RU" sz="2000" i="0" dirty="0">
                    <a:solidFill>
                      <a:srgbClr val="000000"/>
                    </a:solidFill>
                    <a:latin typeface="+mj-lt"/>
                  </a:rPr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1935EB-475A-47F6-70EB-8F12EC1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3" y="6020394"/>
                <a:ext cx="6026657" cy="400110"/>
              </a:xfrm>
              <a:prstGeom prst="rect">
                <a:avLst/>
              </a:prstGeom>
              <a:blipFill>
                <a:blip r:embed="rId5"/>
                <a:stretch>
                  <a:fillRect t="-9231" r="-809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3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14551" y="280294"/>
            <a:ext cx="307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Сортировка слиянием</a:t>
            </a:r>
            <a:endParaRPr lang="ru-RU" sz="2000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85261" y="2064591"/>
            <a:ext cx="5081048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 err="1">
                <a:latin typeface="Consolas" panose="020B0609020204030204" pitchFamily="49" charset="0"/>
              </a:rPr>
              <a:t>def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q,r</a:t>
            </a:r>
            <a:r>
              <a:rPr lang="ru-RU" sz="2000" dirty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if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≠ r: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ru-RU" sz="2000" dirty="0">
                <a:latin typeface="Consolas" panose="020B0609020204030204" pitchFamily="49" charset="0"/>
              </a:rPr>
              <a:t>k = (</a:t>
            </a:r>
            <a:r>
              <a:rPr lang="en-US" sz="2000" dirty="0">
                <a:latin typeface="Consolas" panose="020B0609020204030204" pitchFamily="49" charset="0"/>
              </a:rPr>
              <a:t>q</a:t>
            </a:r>
            <a:r>
              <a:rPr lang="ru-RU" sz="2000" dirty="0">
                <a:latin typeface="Consolas" panose="020B0609020204030204" pitchFamily="49" charset="0"/>
              </a:rPr>
              <a:t> + r) // 2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q,k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MergeSort</a:t>
            </a:r>
            <a:r>
              <a:rPr lang="en-US" sz="20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MergeList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q,k,r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467004" y="1023611"/>
                <a:ext cx="5580668" cy="5324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Делим последовательность элементов на две части (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границы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  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включаем</a:t>
                </a:r>
                <a:r>
                  <a:rPr lang="en-US" dirty="0"/>
                  <a:t>;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если сортируемая  последовательность состояла из </a:t>
                </a:r>
                <a:r>
                  <a:rPr kumimoji="0" lang="en-US" altLang="ru-RU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элементов, то первая часть может содержать 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первы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х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</a:t>
                </a:r>
                <a:r>
                  <a:rPr kumimoji="0" lang="en-US" altLang="ru-RU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элементов, а вторая часть – оставшиеся</a:t>
                </a:r>
                <a:r>
                  <a:rPr lang="en-US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порядок следования элементов в каждой из полученных частей совпадает с их порядком следования в исходной последовательности). Если в последовательности только один элемент, то деление не выполняем.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</a:pP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Сортируем отдельно каждую из полученных частей</a:t>
                </a:r>
                <a:r>
                  <a:rPr lang="en-US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этим же алгоритмом.</a:t>
                </a: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3"/>
                </a:pP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Производим слияние отсортированных частей последовательности так, чтобы сохранилась упорядоченность. </a:t>
                </a:r>
                <a:endParaRPr lang="ru-RU" alt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21590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004" y="1023611"/>
                <a:ext cx="5580668" cy="5324535"/>
              </a:xfrm>
              <a:prstGeom prst="rect">
                <a:avLst/>
              </a:prstGeom>
              <a:blipFill>
                <a:blip r:embed="rId2"/>
                <a:stretch>
                  <a:fillRect l="-765" t="-115" r="-8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52299"/>
              </p:ext>
            </p:extLst>
          </p:nvPr>
        </p:nvGraphicFramePr>
        <p:xfrm>
          <a:off x="4619125" y="1913884"/>
          <a:ext cx="563683" cy="301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241300" progId="Equation.DSMT4">
                  <p:embed/>
                </p:oleObj>
              </mc:Choice>
              <mc:Fallback>
                <p:oleObj name="Equation" r:id="rId3" imgW="457200" imgH="24130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25" y="1913884"/>
                        <a:ext cx="563683" cy="301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3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1316" y="2092542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(11,10,2,7,13,4,8,6 ,99)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7148" y="27689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(11,10,2,7)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1308" y="2768974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(13,4,8,6,99)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6813" y="3354018"/>
            <a:ext cx="69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(2,7)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3950" y="329957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(11,10)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0965" y="332917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(8,6,99)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3205" y="33540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(13,4)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9284" y="387642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0974" y="387642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4347" y="39246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5970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4448253" y="2481380"/>
            <a:ext cx="1202277" cy="30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cxnSpLocks/>
          </p:cNvCxnSpPr>
          <p:nvPr/>
        </p:nvCxnSpPr>
        <p:spPr>
          <a:xfrm>
            <a:off x="5650530" y="2471410"/>
            <a:ext cx="1496440" cy="292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3" idx="2"/>
            <a:endCxn id="6" idx="0"/>
          </p:cNvCxnSpPr>
          <p:nvPr/>
        </p:nvCxnSpPr>
        <p:spPr>
          <a:xfrm flipH="1">
            <a:off x="2399708" y="3138306"/>
            <a:ext cx="1227925" cy="161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" idx="2"/>
            <a:endCxn id="5" idx="0"/>
          </p:cNvCxnSpPr>
          <p:nvPr/>
        </p:nvCxnSpPr>
        <p:spPr>
          <a:xfrm>
            <a:off x="3627633" y="3138306"/>
            <a:ext cx="604924" cy="21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6" idx="2"/>
            <a:endCxn id="10" idx="0"/>
          </p:cNvCxnSpPr>
          <p:nvPr/>
        </p:nvCxnSpPr>
        <p:spPr>
          <a:xfrm flipH="1">
            <a:off x="1840859" y="3668906"/>
            <a:ext cx="558849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2"/>
            <a:endCxn id="9" idx="0"/>
          </p:cNvCxnSpPr>
          <p:nvPr/>
        </p:nvCxnSpPr>
        <p:spPr>
          <a:xfrm>
            <a:off x="2399708" y="3668906"/>
            <a:ext cx="229461" cy="20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2"/>
            <a:endCxn id="12" idx="0"/>
          </p:cNvCxnSpPr>
          <p:nvPr/>
        </p:nvCxnSpPr>
        <p:spPr>
          <a:xfrm flipH="1">
            <a:off x="3957345" y="3723350"/>
            <a:ext cx="275212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2"/>
            <a:endCxn id="11" idx="0"/>
          </p:cNvCxnSpPr>
          <p:nvPr/>
        </p:nvCxnSpPr>
        <p:spPr>
          <a:xfrm>
            <a:off x="4232557" y="3723350"/>
            <a:ext cx="323165" cy="20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4" idx="2"/>
          </p:cNvCxnSpPr>
          <p:nvPr/>
        </p:nvCxnSpPr>
        <p:spPr>
          <a:xfrm flipH="1">
            <a:off x="6522925" y="3138306"/>
            <a:ext cx="906232" cy="17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2"/>
            <a:endCxn id="7" idx="0"/>
          </p:cNvCxnSpPr>
          <p:nvPr/>
        </p:nvCxnSpPr>
        <p:spPr>
          <a:xfrm>
            <a:off x="7429157" y="3138306"/>
            <a:ext cx="996420" cy="190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8601043" y="197963"/>
            <a:ext cx="3521327" cy="138499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q,r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ru-RU" sz="1400" dirty="0">
                <a:latin typeface="Consolas" panose="020B0609020204030204" pitchFamily="49" charset="0"/>
              </a:rPr>
              <a:t>k = (</a:t>
            </a:r>
            <a:r>
              <a:rPr lang="en-US" sz="1400" dirty="0">
                <a:latin typeface="Consolas" panose="020B0609020204030204" pitchFamily="49" charset="0"/>
              </a:rPr>
              <a:t>q</a:t>
            </a:r>
            <a:r>
              <a:rPr lang="ru-RU" sz="1400" dirty="0">
                <a:latin typeface="Consolas" panose="020B0609020204030204" pitchFamily="49" charset="0"/>
              </a:rPr>
              <a:t>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q,k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q,k,r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050958" y="3282468"/>
            <a:ext cx="8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(10,11)</a:t>
            </a:r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949163" y="3617027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2414893" y="3608711"/>
            <a:ext cx="239374" cy="192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flipH="1">
            <a:off x="3353867" y="3344044"/>
            <a:ext cx="6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(2,7)</a:t>
            </a:r>
          </a:p>
        </p:txBody>
      </p:sp>
      <p:cxnSp>
        <p:nvCxnSpPr>
          <p:cNvPr id="41" name="Прямая со стрелкой 40"/>
          <p:cNvCxnSpPr/>
          <p:nvPr/>
        </p:nvCxnSpPr>
        <p:spPr>
          <a:xfrm flipV="1">
            <a:off x="3770750" y="3685149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 flipV="1">
            <a:off x="4272294" y="3669314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1988571" y="2760421"/>
            <a:ext cx="125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(2,7,10,11)</a:t>
            </a:r>
          </a:p>
        </p:txBody>
      </p:sp>
      <p:cxnSp>
        <p:nvCxnSpPr>
          <p:cNvPr id="46" name="Прямая со стрелкой 45"/>
          <p:cNvCxnSpPr/>
          <p:nvPr/>
        </p:nvCxnSpPr>
        <p:spPr>
          <a:xfrm flipV="1">
            <a:off x="2641271" y="3138306"/>
            <a:ext cx="332978" cy="48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 flipV="1">
            <a:off x="3816172" y="3133226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4542441" y="2539667"/>
            <a:ext cx="372782" cy="95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26380" y="387418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(13)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51485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(4)</a:t>
            </a:r>
          </a:p>
        </p:txBody>
      </p:sp>
      <p:cxnSp>
        <p:nvCxnSpPr>
          <p:cNvPr id="64" name="Прямая со стрелкой 63"/>
          <p:cNvCxnSpPr>
            <a:stCxn id="8" idx="2"/>
            <a:endCxn id="61" idx="0"/>
          </p:cNvCxnSpPr>
          <p:nvPr/>
        </p:nvCxnSpPr>
        <p:spPr>
          <a:xfrm flipH="1">
            <a:off x="6006265" y="3723350"/>
            <a:ext cx="444188" cy="15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8" idx="2"/>
            <a:endCxn id="62" idx="0"/>
          </p:cNvCxnSpPr>
          <p:nvPr/>
        </p:nvCxnSpPr>
        <p:spPr>
          <a:xfrm>
            <a:off x="6450453" y="3723350"/>
            <a:ext cx="322407" cy="153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V="1">
            <a:off x="5873821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 flipV="1">
            <a:off x="6522925" y="3698502"/>
            <a:ext cx="270147" cy="146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flipH="1">
            <a:off x="5333699" y="3363991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(4,13)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27606" y="387642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(6,99)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69634" y="387642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(8)</a:t>
            </a:r>
          </a:p>
        </p:txBody>
      </p:sp>
      <p:cxnSp>
        <p:nvCxnSpPr>
          <p:cNvPr id="76" name="Прямая со стрелкой 75"/>
          <p:cNvCxnSpPr>
            <a:endCxn id="74" idx="0"/>
          </p:cNvCxnSpPr>
          <p:nvPr/>
        </p:nvCxnSpPr>
        <p:spPr>
          <a:xfrm flipH="1">
            <a:off x="7891009" y="3741208"/>
            <a:ext cx="534568" cy="1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7" idx="2"/>
          </p:cNvCxnSpPr>
          <p:nvPr/>
        </p:nvCxnSpPr>
        <p:spPr>
          <a:xfrm>
            <a:off x="8425577" y="3698502"/>
            <a:ext cx="454611" cy="199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047768" y="434988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(99)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58293" y="4349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(6)</a:t>
            </a:r>
          </a:p>
        </p:txBody>
      </p:sp>
      <p:cxnSp>
        <p:nvCxnSpPr>
          <p:cNvPr id="83" name="Прямая со стрелкой 82"/>
          <p:cNvCxnSpPr>
            <a:stCxn id="73" idx="2"/>
          </p:cNvCxnSpPr>
          <p:nvPr/>
        </p:nvCxnSpPr>
        <p:spPr>
          <a:xfrm flipH="1">
            <a:off x="8601043" y="4245753"/>
            <a:ext cx="393811" cy="15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73" idx="2"/>
            <a:endCxn id="80" idx="0"/>
          </p:cNvCxnSpPr>
          <p:nvPr/>
        </p:nvCxnSpPr>
        <p:spPr>
          <a:xfrm>
            <a:off x="8994854" y="4245753"/>
            <a:ext cx="332799" cy="104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6597376" y="3138306"/>
            <a:ext cx="350623" cy="64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 flipV="1">
            <a:off x="8541875" y="4227721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 flipV="1">
            <a:off x="7914576" y="3723350"/>
            <a:ext cx="274468" cy="96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flipH="1" flipV="1">
            <a:off x="7799974" y="3143968"/>
            <a:ext cx="358319" cy="58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>
          <a:xfrm flipH="1" flipV="1">
            <a:off x="9012640" y="4184172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>
          <a:xfrm flipH="1" flipV="1">
            <a:off x="8567778" y="3691738"/>
            <a:ext cx="328945" cy="1186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9210154" y="3874188"/>
            <a:ext cx="8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(6,99)</a:t>
            </a:r>
          </a:p>
        </p:txBody>
      </p:sp>
      <p:sp>
        <p:nvSpPr>
          <p:cNvPr id="94" name="TextBox 93"/>
          <p:cNvSpPr txBox="1"/>
          <p:nvPr/>
        </p:nvSpPr>
        <p:spPr>
          <a:xfrm flipH="1">
            <a:off x="8816342" y="3377634"/>
            <a:ext cx="9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(6,8,99)</a:t>
            </a:r>
          </a:p>
        </p:txBody>
      </p:sp>
      <p:sp>
        <p:nvSpPr>
          <p:cNvPr id="95" name="TextBox 94"/>
          <p:cNvSpPr txBox="1"/>
          <p:nvPr/>
        </p:nvSpPr>
        <p:spPr>
          <a:xfrm flipH="1">
            <a:off x="7994268" y="2775596"/>
            <a:ext cx="141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(4,6,8,13,99)</a:t>
            </a:r>
          </a:p>
        </p:txBody>
      </p:sp>
      <p:cxnSp>
        <p:nvCxnSpPr>
          <p:cNvPr id="98" name="Прямая со стрелкой 97"/>
          <p:cNvCxnSpPr/>
          <p:nvPr/>
        </p:nvCxnSpPr>
        <p:spPr>
          <a:xfrm flipH="1" flipV="1">
            <a:off x="6216538" y="2482067"/>
            <a:ext cx="524770" cy="105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flipH="1">
            <a:off x="4394139" y="1754326"/>
            <a:ext cx="268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(2,4,6,7, 8,10, 11,13,99)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5" name="Рисунок 6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0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  <p:bldP spid="12" grpId="0"/>
      <p:bldP spid="35" grpId="0"/>
      <p:bldP spid="40" grpId="0"/>
      <p:bldP spid="45" grpId="0"/>
      <p:bldP spid="61" grpId="0"/>
      <p:bldP spid="62" grpId="0"/>
      <p:bldP spid="72" grpId="0"/>
      <p:bldP spid="73" grpId="0"/>
      <p:bldP spid="74" grpId="0"/>
      <p:bldP spid="80" grpId="0"/>
      <p:bldP spid="81" grpId="0"/>
      <p:bldP spid="93" grpId="0"/>
      <p:bldP spid="94" grpId="0"/>
      <p:bldP spid="95" grpId="0"/>
      <p:bldP spid="10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2931" y="2882270"/>
            <a:ext cx="11140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слиянии двух упорядоченных частей, которые в исходном массиве занимают смежные области, сравниваем наименьшие элементы каждой из отсортированных частей и меньший из них отправляем в список вывода; повторяем описанные действия до тех пор, пока не исчерпается одна из частей; все оставшиеся элементы другой части пересылаем в список вывода.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1702" y="186068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q,k,r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23010"/>
              </p:ext>
            </p:extLst>
          </p:nvPr>
        </p:nvGraphicFramePr>
        <p:xfrm>
          <a:off x="3703083" y="762564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74750" y="4337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00120" y="4169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6798"/>
              </p:ext>
            </p:extLst>
          </p:nvPr>
        </p:nvGraphicFramePr>
        <p:xfrm>
          <a:off x="3703082" y="569898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98015" y="5373118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9294" y="5335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4323690" y="673124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6608451" y="306054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4034328" y="1293732"/>
            <a:ext cx="1165792" cy="110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553448" y="1293732"/>
            <a:ext cx="1044557" cy="132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00347"/>
              </p:ext>
            </p:extLst>
          </p:nvPr>
        </p:nvGraphicFramePr>
        <p:xfrm>
          <a:off x="3654473" y="4176234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91697" y="41690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r>
              <a:rPr lang="ru-RU" dirty="0">
                <a:latin typeface="Consolas" panose="020B0609020204030204" pitchFamily="49" charset="0"/>
              </a:rPr>
              <a:t>+1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98848" y="45545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933254" y="1959815"/>
                <a:ext cx="9737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Вводим дополнительную память (список вывода), которая по размеру зависит от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ru-R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54" y="1959815"/>
                <a:ext cx="973788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550171" y="4706317"/>
                <a:ext cx="111405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3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Затем из дополнительной памяти пересылаем элементы в исходный массив, начиная</a:t>
                </a:r>
                <a:r>
                  <a:rPr lang="en-US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индекса </a:t>
                </a:r>
                <a14:m>
                  <m:oMath xmlns:m="http://schemas.openxmlformats.org/officeDocument/2006/math">
                    <m:r>
                      <a:rPr lang="en-US" alt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заканчивая </a:t>
                </a:r>
                <a14:m>
                  <m:oMath xmlns:m="http://schemas.openxmlformats.org/officeDocument/2006/math">
                    <m:r>
                      <a:rPr lang="en-US" alt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ru-RU" alt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(т.е. на позиции, которые в массиве занимали элементы рассмотренных частей).</a:t>
                </a: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71" y="4706317"/>
                <a:ext cx="11140555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688085" y="7625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08981" y="57424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261"/>
              </p:ext>
            </p:extLst>
          </p:nvPr>
        </p:nvGraphicFramePr>
        <p:xfrm>
          <a:off x="3674979" y="2348213"/>
          <a:ext cx="456952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6746756-EE78-69D3-C81B-91ED3688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48" y="2449882"/>
            <a:ext cx="212629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additional</a:t>
            </a:r>
            <a:r>
              <a:rPr kumimoji="0" lang="ru-BY" altLang="ru-BY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memory</a:t>
            </a:r>
            <a:r>
              <a:rPr kumimoji="0" lang="ru-BY" altLang="ru-B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0A161A3-6A4A-96BC-0A75-754B16544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43" y="4240849"/>
            <a:ext cx="212629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additional memory</a:t>
            </a:r>
            <a:r>
              <a:rPr kumimoji="0" lang="ru-BY" altLang="ru-BY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4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27" grpId="0"/>
      <p:bldP spid="30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5862" y="184729"/>
            <a:ext cx="880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091417"/>
                <a:ext cx="569378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b="1" dirty="0"/>
                  <a:t>Алгоритм 1</a:t>
                </a:r>
                <a:endParaRPr lang="en-US" sz="2400" b="1" dirty="0"/>
              </a:p>
              <a:p>
                <a:pPr algn="ctr"/>
                <a:r>
                  <a:rPr lang="ru-RU" sz="2400" i="1" u="sng" dirty="0"/>
                  <a:t>Последовательный поиск</a:t>
                </a:r>
                <a:r>
                  <a:rPr lang="en-US" sz="2400" i="1" u="sng" dirty="0"/>
                  <a:t> max </a:t>
                </a:r>
                <a:r>
                  <a:rPr lang="ru-RU" sz="2400" i="1" u="sng" dirty="0"/>
                  <a:t>и </a:t>
                </a:r>
                <a:r>
                  <a:rPr lang="en-US" sz="2400" i="1" u="sng" dirty="0"/>
                  <a:t>min</a:t>
                </a:r>
              </a:p>
              <a:p>
                <a:pPr algn="ctr"/>
                <a:endParaRPr lang="ru-RU" b="1" dirty="0"/>
              </a:p>
              <a:p>
                <a:pPr algn="just"/>
                <a:r>
                  <a:rPr lang="ru-RU" sz="2400" dirty="0"/>
                  <a:t>Первый элемент массива полагаем в качестве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х</a:t>
                </a:r>
                <a:r>
                  <a:rPr lang="ru-RU" sz="2400" dirty="0"/>
                  <a:t> и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en-US" sz="2400" dirty="0"/>
                  <a:t>. 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Каждый из оставшихся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ru-RU" sz="2400" dirty="0"/>
                  <a:t>элементов сравниваем с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х</a:t>
                </a:r>
                <a:r>
                  <a:rPr lang="ru-RU" sz="2400" dirty="0"/>
                  <a:t> и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ru-RU" sz="2400" dirty="0"/>
                  <a:t>, и, если надо, то корректируем значения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х</a:t>
                </a:r>
                <a:r>
                  <a:rPr lang="ru-RU" sz="2400" dirty="0"/>
                  <a:t> и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91417"/>
                <a:ext cx="5693789" cy="3323987"/>
              </a:xfrm>
              <a:prstGeom prst="rect">
                <a:avLst/>
              </a:prstGeom>
              <a:blipFill>
                <a:blip r:embed="rId2"/>
                <a:stretch>
                  <a:fillRect l="-1606" t="-1468" r="-1606" b="-330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9212" y="2736967"/>
            <a:ext cx="6223839" cy="28931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MinMaxElement2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make_pair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begin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7539" y="741517"/>
            <a:ext cx="10937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Задан массив из </a:t>
            </a:r>
            <a:r>
              <a:rPr lang="en-US" sz="2400" dirty="0"/>
              <a:t>n </a:t>
            </a:r>
            <a:r>
              <a:rPr lang="ru-RU" sz="2400" dirty="0"/>
              <a:t>элементов. Рассмотрим два алгоритма нахождения максимального и минимального элементов. </a:t>
            </a:r>
            <a:endParaRPr lang="en-US" sz="2400" dirty="0"/>
          </a:p>
          <a:p>
            <a:pPr lvl="2" algn="just"/>
            <a:r>
              <a:rPr lang="ru-RU" sz="2400" dirty="0"/>
              <a:t>Оценим </a:t>
            </a:r>
            <a:r>
              <a:rPr lang="ru-RU" sz="2400" u="sng" dirty="0"/>
              <a:t>число операций сравнения</a:t>
            </a:r>
            <a:r>
              <a:rPr lang="ru-RU" sz="2400" dirty="0"/>
              <a:t>, выполненных каждым из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37949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54154" y="20944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MergeList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q,k,r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742"/>
              </p:ext>
            </p:extLst>
          </p:nvPr>
        </p:nvGraphicFramePr>
        <p:xfrm>
          <a:off x="215165" y="874543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5529" y="492481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0976" y="5837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07271" y="5800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 rot="5400000" flipV="1">
            <a:off x="2058911" y="2399595"/>
            <a:ext cx="690720" cy="24741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авая фигурная скобка 12"/>
          <p:cNvSpPr/>
          <p:nvPr/>
        </p:nvSpPr>
        <p:spPr>
          <a:xfrm rot="5400000">
            <a:off x="835772" y="785103"/>
            <a:ext cx="690719" cy="1931935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авая фигурная скобка 14"/>
          <p:cNvSpPr/>
          <p:nvPr/>
        </p:nvSpPr>
        <p:spPr>
          <a:xfrm rot="5400000">
            <a:off x="3120533" y="418033"/>
            <a:ext cx="690719" cy="2637589"/>
          </a:xfrm>
          <a:prstGeom prst="rightBrace">
            <a:avLst>
              <a:gd name="adj1" fmla="val 8333"/>
              <a:gd name="adj2" fmla="val 49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46410" y="1516566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048000" y="1527717"/>
            <a:ext cx="869795" cy="11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27922"/>
              </p:ext>
            </p:extLst>
          </p:nvPr>
        </p:nvGraphicFramePr>
        <p:xfrm>
          <a:off x="312956" y="4022524"/>
          <a:ext cx="1968113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9302"/>
              </p:ext>
            </p:extLst>
          </p:nvPr>
        </p:nvGraphicFramePr>
        <p:xfrm>
          <a:off x="311378" y="3487339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3813" y="304667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12950" y="3130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j=k+1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57489" y="31301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41972"/>
              </p:ext>
            </p:extLst>
          </p:nvPr>
        </p:nvGraphicFramePr>
        <p:xfrm>
          <a:off x="5094501" y="2729437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22488"/>
              </p:ext>
            </p:extLst>
          </p:nvPr>
        </p:nvGraphicFramePr>
        <p:xfrm>
          <a:off x="9992846" y="2726482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94500"/>
              </p:ext>
            </p:extLst>
          </p:nvPr>
        </p:nvGraphicFramePr>
        <p:xfrm>
          <a:off x="5094500" y="331486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32437"/>
              </p:ext>
            </p:extLst>
          </p:nvPr>
        </p:nvGraphicFramePr>
        <p:xfrm>
          <a:off x="9992846" y="3314865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36420"/>
              </p:ext>
            </p:extLst>
          </p:nvPr>
        </p:nvGraphicFramePr>
        <p:xfrm>
          <a:off x="5094500" y="382345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49354"/>
              </p:ext>
            </p:extLst>
          </p:nvPr>
        </p:nvGraphicFramePr>
        <p:xfrm>
          <a:off x="5094500" y="4371275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Таблица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60478"/>
              </p:ext>
            </p:extLst>
          </p:nvPr>
        </p:nvGraphicFramePr>
        <p:xfrm>
          <a:off x="9992846" y="3817694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8166"/>
              </p:ext>
            </p:extLst>
          </p:nvPr>
        </p:nvGraphicFramePr>
        <p:xfrm>
          <a:off x="9992846" y="4359763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168"/>
              </p:ext>
            </p:extLst>
          </p:nvPr>
        </p:nvGraphicFramePr>
        <p:xfrm>
          <a:off x="5094499" y="4919100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89192"/>
              </p:ext>
            </p:extLst>
          </p:nvPr>
        </p:nvGraphicFramePr>
        <p:xfrm>
          <a:off x="9992846" y="4919100"/>
          <a:ext cx="1976406" cy="4404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422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165809" y="2389076"/>
            <a:ext cx="192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131150" y="23513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4154" y="751074"/>
            <a:ext cx="39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Как уменьшить дополнительную память, которая нужна при выполнении функции </a:t>
            </a:r>
            <a:r>
              <a:rPr lang="en-US" dirty="0" err="1">
                <a:latin typeface="Consolas" panose="020B0609020204030204" pitchFamily="49" charset="0"/>
              </a:rPr>
              <a:t>MergeList</a:t>
            </a:r>
            <a:r>
              <a:rPr lang="ru-RU" dirty="0"/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3456" y="580024"/>
            <a:ext cx="68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k+1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47" name="Таблица 46">
            <a:extLst>
              <a:ext uri="{FF2B5EF4-FFF2-40B4-BE49-F238E27FC236}">
                <a16:creationId xmlns:a16="http://schemas.microsoft.com/office/drawing/2014/main" id="{64EBCE23-43F3-44E3-BA8B-12866F5F3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865342"/>
              </p:ext>
            </p:extLst>
          </p:nvPr>
        </p:nvGraphicFramePr>
        <p:xfrm>
          <a:off x="5094499" y="5504528"/>
          <a:ext cx="4569523" cy="4289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2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9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5D8FF43-5E1B-432B-BDDD-F793E5BB682F}"/>
              </a:ext>
            </a:extLst>
          </p:cNvPr>
          <p:cNvCxnSpPr>
            <a:cxnSpLocks/>
          </p:cNvCxnSpPr>
          <p:nvPr/>
        </p:nvCxnSpPr>
        <p:spPr>
          <a:xfrm flipH="1" flipV="1">
            <a:off x="2303907" y="4498372"/>
            <a:ext cx="253142" cy="28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3B7704-6D79-458B-B84F-2C62132F9FBB}"/>
              </a:ext>
            </a:extLst>
          </p:cNvPr>
          <p:cNvSpPr txBox="1"/>
          <p:nvPr/>
        </p:nvSpPr>
        <p:spPr>
          <a:xfrm>
            <a:off x="311378" y="444291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ABBCAFC-9D5A-0777-E9A0-81A528C46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478" y="4836030"/>
            <a:ext cx="2126290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additional</a:t>
            </a:r>
            <a:r>
              <a:rPr kumimoji="0" lang="ru-BY" altLang="ru-BY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ru-BY" altLang="ru-BY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memory</a:t>
            </a:r>
            <a:r>
              <a:rPr kumimoji="0" lang="ru-BY" altLang="ru-BY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8EA0289-7208-F698-82C6-75899A033771}"/>
              </a:ext>
            </a:extLst>
          </p:cNvPr>
          <p:cNvCxnSpPr/>
          <p:nvPr/>
        </p:nvCxnSpPr>
        <p:spPr>
          <a:xfrm>
            <a:off x="661555" y="3743775"/>
            <a:ext cx="0" cy="2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4E43E77-944F-8D5D-0650-1987CD3AEA25}"/>
              </a:ext>
            </a:extLst>
          </p:cNvPr>
          <p:cNvCxnSpPr/>
          <p:nvPr/>
        </p:nvCxnSpPr>
        <p:spPr>
          <a:xfrm>
            <a:off x="1297012" y="3724062"/>
            <a:ext cx="0" cy="2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A68F33F-E69D-43CD-3BA3-978E81E92043}"/>
              </a:ext>
            </a:extLst>
          </p:cNvPr>
          <p:cNvCxnSpPr/>
          <p:nvPr/>
        </p:nvCxnSpPr>
        <p:spPr>
          <a:xfrm>
            <a:off x="1862923" y="3743775"/>
            <a:ext cx="0" cy="29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/>
      <p:bldP spid="23" grpId="0"/>
      <p:bldP spid="26" grpId="0"/>
      <p:bldP spid="45" grpId="0"/>
      <p:bldP spid="46" grpId="0"/>
      <p:bldP spid="48" grpId="0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5504"/>
              </p:ext>
            </p:extLst>
          </p:nvPr>
        </p:nvGraphicFramePr>
        <p:xfrm>
          <a:off x="263951" y="248038"/>
          <a:ext cx="396398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440" imgH="1117440" progId="Equation.DSMT4">
                  <p:embed/>
                </p:oleObj>
              </mc:Choice>
              <mc:Fallback>
                <p:oleObj name="Equation" r:id="rId2" imgW="4330440" imgH="111744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51" y="248038"/>
                        <a:ext cx="3963987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/>
              <p:nvPr/>
            </p:nvSpPr>
            <p:spPr bwMode="auto">
              <a:xfrm>
                <a:off x="245098" y="1753823"/>
                <a:ext cx="11273671" cy="41504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ru-BY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=1;  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  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eqArr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BY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BY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m:rPr>
                              <m:nor/>
                            </m:rPr>
                            <a:rPr lang="ru-BY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BY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ru-BY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000" dirty="0"/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098" y="1753823"/>
                <a:ext cx="11273671" cy="4150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9420104" y="166982"/>
            <a:ext cx="266034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def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l,r</a:t>
            </a:r>
            <a:r>
              <a:rPr lang="ru-RU" sz="1400" dirty="0">
                <a:latin typeface="Consolas" panose="020B0609020204030204" pitchFamily="49" charset="0"/>
              </a:rPr>
              <a:t>):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if</a:t>
            </a:r>
            <a:r>
              <a:rPr lang="ru-RU" sz="1400" dirty="0">
                <a:latin typeface="Consolas" panose="020B0609020204030204" pitchFamily="49" charset="0"/>
              </a:rPr>
              <a:t> l ≠ r: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ru-RU" sz="1400" dirty="0">
                <a:latin typeface="Consolas" panose="020B0609020204030204" pitchFamily="49" charset="0"/>
              </a:rPr>
              <a:t>k = (l + r) // 2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 (k+1,r)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MergeList</a:t>
            </a:r>
            <a:r>
              <a:rPr lang="en-US" sz="1400" dirty="0">
                <a:latin typeface="Consolas" panose="020B0609020204030204" pitchFamily="49" charset="0"/>
              </a:rPr>
              <a:t> (</a:t>
            </a:r>
            <a:r>
              <a:rPr lang="en-US" sz="1400" dirty="0" err="1">
                <a:latin typeface="Consolas" panose="020B0609020204030204" pitchFamily="49" charset="0"/>
              </a:rPr>
              <a:t>l,k,r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C08BD5-910C-4AB7-B2A7-62519D57F6FE}"/>
              </a:ext>
            </a:extLst>
          </p:cNvPr>
          <p:cNvSpPr txBox="1"/>
          <p:nvPr/>
        </p:nvSpPr>
        <p:spPr>
          <a:xfrm>
            <a:off x="111550" y="1427711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C5C8F-AE4C-F432-9A05-544D610634A1}"/>
                  </a:ext>
                </a:extLst>
              </p:cNvPr>
              <p:cNvSpPr txBox="1"/>
              <p:nvPr/>
            </p:nvSpPr>
            <p:spPr>
              <a:xfrm>
                <a:off x="263951" y="6409907"/>
                <a:ext cx="668653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BY" sz="2000" i="0">
                          <a:solidFill>
                            <a:srgbClr val="000000"/>
                          </a:solidFill>
                        </a:rPr>
                        <m:t>алгоритм полиномиальный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</a:rPr>
                        <m:t>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C5C8F-AE4C-F432-9A05-544D6106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1" y="6409907"/>
                <a:ext cx="6686534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9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9142" y="505195"/>
            <a:ext cx="7706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C00000"/>
                </a:solidFill>
              </a:rPr>
              <a:t>Быстрая сортировка Ч. Хоара (</a:t>
            </a:r>
            <a:r>
              <a:rPr lang="en-US" sz="3200" dirty="0">
                <a:solidFill>
                  <a:srgbClr val="C00000"/>
                </a:solidFill>
              </a:rPr>
              <a:t>C.A.R. Hoare)</a:t>
            </a:r>
            <a:endParaRPr lang="ru-RU" sz="3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142" y="1437861"/>
            <a:ext cx="67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</a:t>
            </a:r>
            <a:r>
              <a:rPr lang="ru-RU" sz="2400" b="1" dirty="0"/>
              <a:t>1960</a:t>
            </a:r>
            <a:r>
              <a:rPr lang="ru-RU" sz="2400" dirty="0"/>
              <a:t> году английский учёный Ч. Хоар разработал алгоритм «быстрой сортировки»,  который является наиболее популярным до настоящего времени.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4392"/>
              </p:ext>
            </p:extLst>
          </p:nvPr>
        </p:nvGraphicFramePr>
        <p:xfrm>
          <a:off x="8247510" y="323186"/>
          <a:ext cx="3214540" cy="766784"/>
        </p:xfrm>
        <a:graphic>
          <a:graphicData uri="http://schemas.openxmlformats.org/drawingml/2006/table">
            <a:tbl>
              <a:tblPr/>
              <a:tblGrid>
                <a:gridCol w="321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Чарльз Энтони Ричард Хоар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92">
                <a:tc>
                  <a:txBody>
                    <a:bodyPr/>
                    <a:lstStyle/>
                    <a:p>
                      <a:pPr algn="ctr" fontAlgn="t"/>
                      <a:r>
                        <a:rPr lang="en-US" i="0" dirty="0">
                          <a:effectLst/>
                        </a:rPr>
                        <a:t>Charles Antony Richard Hoare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831E7-A034-4436-BFA1-C2D45E30DE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10" y="1187748"/>
            <a:ext cx="3103359" cy="31033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282397-E5D0-4354-8545-BAC371D56B87}"/>
              </a:ext>
            </a:extLst>
          </p:cNvPr>
          <p:cNvSpPr txBox="1"/>
          <p:nvPr/>
        </p:nvSpPr>
        <p:spPr>
          <a:xfrm>
            <a:off x="8324921" y="4388885"/>
            <a:ext cx="34216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Дата рождения</a:t>
            </a:r>
            <a:r>
              <a:rPr lang="ru-RU" sz="1600" dirty="0"/>
              <a:t>: 11 января 1</a:t>
            </a:r>
            <a:r>
              <a:rPr lang="ru-RU" sz="1600" b="1" dirty="0"/>
              <a:t>934 </a:t>
            </a:r>
            <a:r>
              <a:rPr lang="ru-RU" sz="1600" dirty="0"/>
              <a:t>года</a:t>
            </a:r>
          </a:p>
          <a:p>
            <a:r>
              <a:rPr lang="ru-RU" sz="1600" u="sng" dirty="0"/>
              <a:t>Страна</a:t>
            </a:r>
            <a:r>
              <a:rPr lang="ru-RU" sz="1600" dirty="0"/>
              <a:t>: Великобритания</a:t>
            </a:r>
          </a:p>
          <a:p>
            <a:r>
              <a:rPr lang="ru-RU" sz="1600" u="sng" dirty="0"/>
              <a:t>Научная сфера</a:t>
            </a:r>
            <a:r>
              <a:rPr lang="ru-RU" sz="1600" dirty="0"/>
              <a:t>: Информатика</a:t>
            </a:r>
          </a:p>
          <a:p>
            <a:r>
              <a:rPr lang="ru-RU" sz="1600" u="sng" dirty="0"/>
              <a:t>Награды:</a:t>
            </a:r>
            <a:r>
              <a:rPr lang="ru-RU" sz="1600" dirty="0"/>
              <a:t> Премия Тьюринга, медаль «Пионер компьютерной техники»</a:t>
            </a:r>
          </a:p>
          <a:p>
            <a:r>
              <a:rPr lang="ru-RU" sz="1600" u="sng" dirty="0"/>
              <a:t>Известен как разработчик «быстрой сортировки»</a:t>
            </a:r>
            <a:endParaRPr lang="ru-BY" sz="1600" u="sng" dirty="0"/>
          </a:p>
        </p:txBody>
      </p:sp>
    </p:spTree>
    <p:extLst>
      <p:ext uri="{BB962C8B-B14F-4D97-AF65-F5344CB8AC3E}">
        <p14:creationId xmlns:p14="http://schemas.microsoft.com/office/powerpoint/2010/main" val="3471601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88486"/>
                  </p:ext>
                </p:extLst>
              </p:nvPr>
            </p:nvGraphicFramePr>
            <p:xfrm>
              <a:off x="2511351" y="6227285"/>
              <a:ext cx="76043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47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497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3734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988486"/>
                  </p:ext>
                </p:extLst>
              </p:nvPr>
            </p:nvGraphicFramePr>
            <p:xfrm>
              <a:off x="2511351" y="6227285"/>
              <a:ext cx="76043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47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9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497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6792" t="-1639" r="-147547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104374" y="5907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553368" y="5890452"/>
            <a:ext cx="58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ru-RU" i="1" dirty="0"/>
              <a:t>-1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26244" y="0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t</a:t>
            </a:r>
            <a:r>
              <a:rPr lang="ru-RU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 (</a:t>
            </a:r>
            <a:r>
              <a:rPr lang="en-US" sz="2400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q,r</a:t>
            </a:r>
            <a:r>
              <a:rPr lang="en-US" sz="2400" i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726" y="630715"/>
                <a:ext cx="116276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Если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  </a:t>
                </a:r>
                <a:r>
                  <a:rPr lang="ru-RU" sz="2000" dirty="0"/>
                  <a:t>то  </a:t>
                </a:r>
                <a:r>
                  <a:rPr lang="ru-RU" sz="2000" dirty="0" err="1">
                    <a:latin typeface="Consolas" panose="020B0609020204030204" pitchFamily="49" charset="0"/>
                  </a:rPr>
                  <a:t>QuickSort</a:t>
                </a:r>
                <a:r>
                  <a:rPr lang="en-US" sz="2000" i="1" dirty="0">
                    <a:latin typeface="Consolas" panose="020B0609020204030204" pitchFamily="49" charset="0"/>
                  </a:rPr>
                  <a:t> (</a:t>
                </a:r>
                <a:r>
                  <a:rPr lang="en-US" sz="2000" i="1" dirty="0" err="1">
                    <a:latin typeface="Consolas" panose="020B0609020204030204" pitchFamily="49" charset="0"/>
                  </a:rPr>
                  <a:t>q,r</a:t>
                </a:r>
                <a:r>
                  <a:rPr lang="en-US" sz="2000" i="1" dirty="0">
                    <a:latin typeface="Consolas" panose="020B0609020204030204" pitchFamily="49" charset="0"/>
                  </a:rPr>
                  <a:t>)</a:t>
                </a:r>
                <a:r>
                  <a:rPr lang="ru-RU" sz="2000" i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000" i="1" dirty="0"/>
                  <a:t>завершает работу. </a:t>
                </a:r>
                <a:endParaRPr lang="en-US" sz="2000" i="1" dirty="0"/>
              </a:p>
              <a:p>
                <a:pPr algn="just"/>
                <a:endParaRPr lang="ru-RU" sz="2000" i="1" dirty="0"/>
              </a:p>
              <a:p>
                <a:pPr algn="just"/>
                <a:r>
                  <a:rPr lang="ru-RU" sz="2000" dirty="0"/>
                  <a:t>Если</a:t>
                </a:r>
                <a:r>
                  <a:rPr lang="ru-RU" sz="2000" i="1" dirty="0"/>
                  <a:t> </a:t>
                </a:r>
                <a:r>
                  <a:rPr lang="en-US" sz="2000" i="1" dirty="0"/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i="1" dirty="0"/>
                  <a:t>   </a:t>
                </a:r>
                <a:r>
                  <a:rPr lang="ru-RU" sz="2000" dirty="0"/>
                  <a:t>то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lvl="1" algn="just"/>
                <a:r>
                  <a:rPr lang="en-US" sz="2000" dirty="0"/>
                  <a:t>1.</a:t>
                </a:r>
                <a:r>
                  <a:rPr lang="ru-RU" sz="2000" dirty="0"/>
                  <a:t> Выбирается разделитель (сепаратор, опорный элемент</a:t>
                </a:r>
                <a:r>
                  <a:rPr lang="en-US" sz="2000" dirty="0"/>
                  <a:t>) (</a:t>
                </a:r>
                <a:r>
                  <a:rPr lang="ru-RU" sz="2000" dirty="0"/>
                  <a:t>англ. </a:t>
                </a:r>
                <a:r>
                  <a:rPr lang="en-US" sz="2000" dirty="0"/>
                  <a:t>pivot</a:t>
                </a:r>
                <a:r>
                  <a:rPr lang="ru-RU" sz="2000" dirty="0"/>
                  <a:t>) – некоторый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из рассматриваемой области.</a:t>
                </a:r>
                <a:r>
                  <a:rPr lang="en-US" sz="2000" dirty="0"/>
                  <a:t> </a:t>
                </a:r>
                <a:r>
                  <a:rPr lang="ru-RU" sz="2000" dirty="0"/>
                  <a:t>Например, в качестве сепаратора можно выбрать первый элемент области, т.е.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lvl="4" algn="just"/>
                <a:endParaRPr lang="en-US" sz="2000" dirty="0"/>
              </a:p>
              <a:p>
                <a:pPr lvl="1"/>
                <a:r>
                  <a:rPr lang="en-US" sz="2000" dirty="0"/>
                  <a:t>2. </a:t>
                </a:r>
                <a:r>
                  <a:rPr lang="ru-RU" sz="2000" dirty="0"/>
                  <a:t>Относительно </a:t>
                </a:r>
                <a:r>
                  <a:rPr lang="en-US" sz="2000" dirty="0"/>
                  <a:t> </a:t>
                </a:r>
                <a:r>
                  <a:rPr lang="ru-RU" sz="2000" dirty="0"/>
                  <a:t>сепаратора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b="1" dirty="0"/>
                  <a:t> </a:t>
                </a:r>
                <a:r>
                  <a:rPr lang="ru-RU" sz="2000" dirty="0"/>
                  <a:t>массив разделим на три части (алгоритм Н. </a:t>
                </a:r>
                <a:r>
                  <a:rPr lang="ru-RU" sz="2000" dirty="0" err="1"/>
                  <a:t>Ламуто</a:t>
                </a:r>
                <a:r>
                  <a:rPr lang="ru-RU" sz="2000" dirty="0"/>
                  <a:t>): </a:t>
                </a:r>
              </a:p>
              <a:p>
                <a:pPr marL="1257300" lvl="2"/>
                <a:r>
                  <a:rPr lang="en-US" sz="2000" dirty="0"/>
                  <a:t>I</a:t>
                </a:r>
                <a:r>
                  <a:rPr lang="ru-RU" sz="2000" dirty="0"/>
                  <a:t> часть</a:t>
                </a:r>
                <a:r>
                  <a:rPr lang="en-US" sz="2000" dirty="0"/>
                  <a:t> </a:t>
                </a:r>
                <a:r>
                  <a:rPr lang="ru-RU" sz="2000" dirty="0"/>
                  <a:t>- элементы строго меньше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(в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en-US" sz="2000" dirty="0"/>
                  <a:t> </a:t>
                </a:r>
                <a:r>
                  <a:rPr lang="ru-RU" sz="2000" dirty="0"/>
                  <a:t>располагаются по индексам от </a:t>
                </a:r>
                <a:r>
                  <a:rPr lang="en-US" sz="2000" i="1" dirty="0">
                    <a:latin typeface="Consolas" panose="020B0609020204030204" pitchFamily="49" charset="0"/>
                  </a:rPr>
                  <a:t>q</a:t>
                </a:r>
                <a:r>
                  <a:rPr lang="en-US" sz="2000" dirty="0"/>
                  <a:t> </a:t>
                </a:r>
                <a:r>
                  <a:rPr lang="ru-RU" sz="2000" dirty="0"/>
                  <a:t>до </a:t>
                </a:r>
                <a:r>
                  <a:rPr lang="en-US" sz="2000" i="1" dirty="0">
                    <a:latin typeface="Consolas" panose="020B0609020204030204" pitchFamily="49" charset="0"/>
                  </a:rPr>
                  <a:t>p-1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;</a:t>
                </a:r>
                <a:endParaRPr lang="en-US" sz="2000" dirty="0"/>
              </a:p>
              <a:p>
                <a:pPr marL="1257300" lvl="2"/>
                <a:r>
                  <a:rPr lang="en-US" sz="2000" dirty="0"/>
                  <a:t>II</a:t>
                </a:r>
                <a:r>
                  <a:rPr lang="ru-RU" sz="2000" dirty="0"/>
                  <a:t> часть - элемент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(в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en-US" sz="2000" dirty="0"/>
                  <a:t> </a:t>
                </a:r>
                <a:r>
                  <a:rPr lang="ru-RU" sz="2000" dirty="0"/>
                  <a:t>располагается по индексу </a:t>
                </a:r>
                <a:r>
                  <a:rPr lang="en-US" sz="2000" i="1" dirty="0">
                    <a:latin typeface="Consolas" panose="020B0609020204030204" pitchFamily="49" charset="0"/>
                  </a:rPr>
                  <a:t>p</a:t>
                </a:r>
                <a:r>
                  <a:rPr lang="en-US" sz="2000" dirty="0"/>
                  <a:t>);</a:t>
                </a:r>
              </a:p>
              <a:p>
                <a:pPr marL="1257300" lvl="2"/>
                <a:r>
                  <a:rPr lang="en-US" sz="2000" dirty="0"/>
                  <a:t>III </a:t>
                </a:r>
                <a:r>
                  <a:rPr lang="ru-RU" sz="2000" dirty="0"/>
                  <a:t>часть </a:t>
                </a:r>
                <a:r>
                  <a:rPr lang="en-US" sz="2000" dirty="0"/>
                  <a:t>– </a:t>
                </a:r>
                <a:r>
                  <a:rPr lang="ru-RU" sz="2000" dirty="0"/>
                  <a:t>элементы больше или равные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(в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en-US" sz="2000" dirty="0"/>
                  <a:t> </a:t>
                </a:r>
                <a:r>
                  <a:rPr lang="ru-RU" sz="2000" dirty="0"/>
                  <a:t>располагаются по индексам от </a:t>
                </a:r>
                <a:r>
                  <a:rPr lang="en-US" sz="2000" i="1" dirty="0">
                    <a:latin typeface="Consolas" panose="020B0609020204030204" pitchFamily="49" charset="0"/>
                  </a:rPr>
                  <a:t>p</a:t>
                </a:r>
                <a:r>
                  <a:rPr lang="ru-RU" sz="2000" i="1" dirty="0">
                    <a:latin typeface="Consolas" panose="020B0609020204030204" pitchFamily="49" charset="0"/>
                  </a:rPr>
                  <a:t>+1</a:t>
                </a:r>
                <a:r>
                  <a:rPr lang="en-US" sz="2000" dirty="0"/>
                  <a:t> </a:t>
                </a:r>
                <a:r>
                  <a:rPr lang="ru-RU" sz="2000" dirty="0"/>
                  <a:t>до </a:t>
                </a:r>
                <a:r>
                  <a:rPr lang="en-US" sz="2000" i="1" dirty="0">
                    <a:latin typeface="Consolas" panose="020B0609020204030204" pitchFamily="49" charset="0"/>
                  </a:rPr>
                  <a:t>r</a:t>
                </a:r>
                <a:r>
                  <a:rPr lang="ru-RU" sz="2000" i="1" dirty="0">
                    <a:latin typeface="Consolas" panose="020B0609020204030204" pitchFamily="49" charset="0"/>
                  </a:rPr>
                  <a:t>)</a:t>
                </a:r>
                <a:r>
                  <a:rPr lang="en-US" sz="2000" dirty="0"/>
                  <a:t>;</a:t>
                </a:r>
              </a:p>
              <a:p>
                <a:endParaRPr lang="ru-RU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ru-RU" sz="2000" dirty="0"/>
                  <a:t>3. Рекурсивно вызываем алгоритм для первой и третьей части</a:t>
                </a:r>
                <a:r>
                  <a:rPr lang="en-US" sz="2000" dirty="0"/>
                  <a:t> (</a:t>
                </a:r>
                <a:r>
                  <a:rPr lang="ru-RU" sz="2000" dirty="0"/>
                  <a:t>если они не пустые): </a:t>
                </a:r>
                <a:endParaRPr lang="en-US" sz="2000" dirty="0"/>
              </a:p>
              <a:p>
                <a:pPr lvl="2"/>
                <a:r>
                  <a:rPr lang="en-US" sz="2000" i="1" dirty="0">
                    <a:solidFill>
                      <a:srgbClr val="C00000"/>
                    </a:solidFill>
                  </a:rPr>
                  <a:t>	</a:t>
                </a:r>
                <a:r>
                  <a:rPr lang="ru-RU" sz="2000" dirty="0" err="1">
                    <a:latin typeface="Consolas" panose="020B0609020204030204" pitchFamily="49" charset="0"/>
                  </a:rPr>
                  <a:t>QuickSort</a:t>
                </a:r>
                <a:r>
                  <a:rPr lang="ru-RU" sz="2000" i="1" dirty="0">
                    <a:latin typeface="Consolas" panose="020B0609020204030204" pitchFamily="49" charset="0"/>
                  </a:rPr>
                  <a:t>(</a:t>
                </a:r>
                <a:r>
                  <a:rPr lang="en-US" sz="2000" i="1" dirty="0">
                    <a:latin typeface="Consolas" panose="020B0609020204030204" pitchFamily="49" charset="0"/>
                  </a:rPr>
                  <a:t>q,p-1)</a:t>
                </a:r>
                <a:r>
                  <a:rPr lang="ru-RU" sz="2000" i="1" dirty="0">
                    <a:latin typeface="Consolas" panose="020B0609020204030204" pitchFamily="49" charset="0"/>
                  </a:rPr>
                  <a:t> </a:t>
                </a:r>
                <a:endParaRPr lang="en-US" sz="2000" i="1" dirty="0">
                  <a:latin typeface="Consolas" panose="020B0609020204030204" pitchFamily="49" charset="0"/>
                </a:endParaRPr>
              </a:p>
              <a:p>
                <a:pPr lvl="2"/>
                <a:r>
                  <a:rPr lang="en-US" sz="2000" i="1" dirty="0">
                    <a:latin typeface="Consolas" panose="020B0609020204030204" pitchFamily="49" charset="0"/>
                  </a:rPr>
                  <a:t>	</a:t>
                </a:r>
                <a:r>
                  <a:rPr lang="ru-RU" sz="2000" dirty="0" err="1">
                    <a:latin typeface="Consolas" panose="020B0609020204030204" pitchFamily="49" charset="0"/>
                  </a:rPr>
                  <a:t>QuickSort</a:t>
                </a:r>
                <a:r>
                  <a:rPr lang="en-US" sz="2000" i="1" dirty="0">
                    <a:latin typeface="Consolas" panose="020B0609020204030204" pitchFamily="49" charset="0"/>
                  </a:rPr>
                  <a:t>(p+1,r)</a:t>
                </a:r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26" y="630715"/>
                <a:ext cx="11627650" cy="5016758"/>
              </a:xfrm>
              <a:prstGeom prst="rect">
                <a:avLst/>
              </a:prstGeom>
              <a:blipFill>
                <a:blip r:embed="rId3"/>
                <a:stretch>
                  <a:fillRect l="-524" t="-608" r="-524" b="-12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95674"/>
              </p:ext>
            </p:extLst>
          </p:nvPr>
        </p:nvGraphicFramePr>
        <p:xfrm>
          <a:off x="3112027" y="6304169"/>
          <a:ext cx="1660164" cy="244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41200" progId="Equation.DSMT4">
                  <p:embed/>
                </p:oleObj>
              </mc:Choice>
              <mc:Fallback>
                <p:oleObj name="Equation" r:id="rId4" imgW="1663560" imgH="241200" progId="Equation.DSMT4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27" y="6304169"/>
                        <a:ext cx="1660164" cy="244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07524"/>
              </p:ext>
            </p:extLst>
          </p:nvPr>
        </p:nvGraphicFramePr>
        <p:xfrm>
          <a:off x="6499041" y="6277143"/>
          <a:ext cx="1679372" cy="28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279360" progId="Equation.DSMT4">
                  <p:embed/>
                </p:oleObj>
              </mc:Choice>
              <mc:Fallback>
                <p:oleObj name="Equation" r:id="rId6" imgW="1663560" imgH="27936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041" y="6277143"/>
                        <a:ext cx="1679372" cy="283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905263" y="5940150"/>
            <a:ext cx="265693" cy="37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71735" y="5896609"/>
            <a:ext cx="593496" cy="37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p+</a:t>
            </a:r>
            <a:r>
              <a:rPr lang="ru-RU" i="1" dirty="0"/>
              <a:t>1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7854838" y="128371"/>
            <a:ext cx="398753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q,r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F262A-47BE-1645-76DA-09E7414B961B}"/>
                  </a:ext>
                </a:extLst>
              </p:cNvPr>
              <p:cNvSpPr txBox="1"/>
              <p:nvPr/>
            </p:nvSpPr>
            <p:spPr>
              <a:xfrm>
                <a:off x="-402996" y="5857953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6F262A-47BE-1645-76DA-09E7414B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996" y="5857953"/>
                <a:ext cx="6094428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08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70" y="592661"/>
                <a:ext cx="762758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>
                    <a:solidFill>
                      <a:schemeClr val="tx1"/>
                    </a:solidFill>
                  </a:rPr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выбираем первый элемент рассматриваемой области. </a:t>
                </a:r>
              </a:p>
              <a:p>
                <a:pPr lvl="1" algn="just"/>
                <a:r>
                  <a:rPr lang="ru-RU" sz="2000" dirty="0">
                    <a:solidFill>
                      <a:schemeClr val="tx1"/>
                    </a:solidFill>
                  </a:rPr>
                  <a:t>Относительно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массив разделим на три части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функцией </a:t>
                </a:r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Partition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>
                    <a:solidFill>
                      <a:schemeClr val="tx1"/>
                    </a:solidFill>
                  </a:rPr>
                  <a:t> в первой части окажутся все  элементы, которые  строго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>
                    <a:solidFill>
                      <a:schemeClr val="tx1"/>
                    </a:solidFill>
                  </a:rPr>
                  <a:t> во второй части - элемент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800100" lvl="1" indent="100013">
                  <a:buFont typeface="+mj-lt"/>
                  <a:buAutoNum type="arabicParenR"/>
                </a:pPr>
                <a:r>
                  <a:rPr lang="ru-RU" sz="2000" dirty="0">
                    <a:solidFill>
                      <a:schemeClr val="tx1"/>
                    </a:solidFill>
                  </a:rPr>
                  <a:t> в третьей части –  больше или равны</a:t>
                </a:r>
                <a:r>
                  <a:rPr lang="ru-RU" sz="2000" dirty="0"/>
                  <a:t>е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  <a:endParaRPr lang="ru-RU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0" y="592661"/>
                <a:ext cx="7627586" cy="2554545"/>
              </a:xfrm>
              <a:prstGeom prst="rect">
                <a:avLst/>
              </a:prstGeom>
              <a:blipFill>
                <a:blip r:embed="rId2"/>
                <a:stretch>
                  <a:fillRect t="-1193" r="-799" b="-358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298102"/>
                  </p:ext>
                </p:extLst>
              </p:nvPr>
            </p:nvGraphicFramePr>
            <p:xfrm>
              <a:off x="1480155" y="4109307"/>
              <a:ext cx="520751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6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57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8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1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6298102"/>
                  </p:ext>
                </p:extLst>
              </p:nvPr>
            </p:nvGraphicFramePr>
            <p:xfrm>
              <a:off x="1480155" y="4109307"/>
              <a:ext cx="520751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6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57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592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88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1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24" t="-8197" r="-137931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34111"/>
              </p:ext>
            </p:extLst>
          </p:nvPr>
        </p:nvGraphicFramePr>
        <p:xfrm>
          <a:off x="2074722" y="4216377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190440" progId="Equation.DSMT4">
                  <p:embed/>
                </p:oleObj>
              </mc:Choice>
              <mc:Fallback>
                <p:oleObj name="Equation" r:id="rId4" imgW="368280" imgH="190440" progId="Equation.DSMT4">
                  <p:embed/>
                  <p:pic>
                    <p:nvPicPr>
                      <p:cNvPr id="0" name="Picture 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722" y="4216377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3810"/>
              </p:ext>
            </p:extLst>
          </p:nvPr>
        </p:nvGraphicFramePr>
        <p:xfrm>
          <a:off x="3338655" y="41662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0" name="Picture 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655" y="416627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96696" y="437003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85945" y="437003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29883" y="441748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345337"/>
                  </p:ext>
                </p:extLst>
              </p:nvPr>
            </p:nvGraphicFramePr>
            <p:xfrm>
              <a:off x="1480154" y="3238987"/>
              <a:ext cx="520971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42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Таблица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345337"/>
                  </p:ext>
                </p:extLst>
              </p:nvPr>
            </p:nvGraphicFramePr>
            <p:xfrm>
              <a:off x="1480154" y="3238987"/>
              <a:ext cx="520971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5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742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961" t="-8197" r="-15823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1"/>
              <p:cNvSpPr txBox="1"/>
              <p:nvPr/>
            </p:nvSpPr>
            <p:spPr bwMode="auto">
              <a:xfrm>
                <a:off x="1608425" y="2962317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22" name="Объект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425" y="2962317"/>
                <a:ext cx="333104" cy="241300"/>
              </a:xfrm>
              <a:prstGeom prst="rect">
                <a:avLst/>
              </a:prstGeom>
              <a:blipFill>
                <a:blip r:embed="rId9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54993" y="357598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891549" y="3569243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  <a:endParaRPr lang="ru-RU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6424457" y="291324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627587" y="313218"/>
            <a:ext cx="3957955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def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b="1" dirty="0">
                <a:latin typeface="Consolas" panose="020B0609020204030204" pitchFamily="49" charset="0"/>
              </a:rPr>
              <a:t>         </a:t>
            </a:r>
            <a:r>
              <a:rPr lang="ru-RU" b="1" dirty="0" err="1">
                <a:latin typeface="Consolas" panose="020B0609020204030204" pitchFamily="49" charset="0"/>
              </a:rPr>
              <a:t>if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  			      p=Partition(</a:t>
            </a:r>
            <a:r>
              <a:rPr lang="en-US" dirty="0" err="1">
                <a:latin typeface="Consolas" panose="020B0609020204030204" pitchFamily="49" charset="0"/>
              </a:rPr>
              <a:t>q,r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</a:t>
            </a:r>
            <a:r>
              <a:rPr lang="ru-RU" i="1" dirty="0" err="1">
                <a:latin typeface="Consolas" panose="020B0609020204030204" pitchFamily="49" charset="0"/>
              </a:rPr>
              <a:t>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p-1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</a:rPr>
              <a:t>             </a:t>
            </a:r>
            <a:r>
              <a:rPr lang="ru-RU" dirty="0" err="1">
                <a:latin typeface="Consolas" panose="020B0609020204030204" pitchFamily="49" charset="0"/>
              </a:rPr>
              <a:t>QuickSort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</a:rPr>
              <a:t>p+1</a:t>
            </a:r>
            <a:r>
              <a:rPr lang="ru-RU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r</a:t>
            </a:r>
            <a:r>
              <a:rPr lang="ru-RU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7586" y="2782145"/>
            <a:ext cx="3957955" cy="372409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def Partition (</a:t>
            </a:r>
            <a:r>
              <a:rPr lang="en-US" b="1" dirty="0" err="1">
                <a:latin typeface="Consolas" panose="020B0609020204030204" pitchFamily="49" charset="0"/>
              </a:rPr>
              <a:t>q,r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=array[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i="1" dirty="0">
                <a:latin typeface="Consolas" panose="020B0609020204030204" pitchFamily="49" charset="0"/>
              </a:rPr>
              <a:t> p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q</a:t>
            </a:r>
          </a:p>
          <a:p>
            <a:r>
              <a:rPr lang="en-US" i="1" dirty="0">
                <a:latin typeface="Consolas" panose="020B0609020204030204" pitchFamily="49" charset="0"/>
              </a:rPr>
              <a:t> j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+1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while j&lt;=r</a:t>
            </a:r>
            <a:r>
              <a:rPr lang="ru-RU" dirty="0">
                <a:latin typeface="Consolas" panose="020B0609020204030204" pitchFamily="49" charset="0"/>
              </a:rPr>
              <a:t>: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if array[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]&gt;=x: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ru-RU" dirty="0">
                <a:latin typeface="Consolas" panose="020B06090202040302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</a:rPr>
              <a:t>else: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# array[j]&lt;x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+=1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[j]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  </a:t>
            </a:r>
            <a:r>
              <a:rPr lang="ru-RU" i="1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 j+=1</a:t>
            </a:r>
            <a:endParaRPr lang="ru-RU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array</a:t>
            </a:r>
            <a:r>
              <a:rPr lang="en-US" i="1" dirty="0">
                <a:latin typeface="Consolas" panose="020B0609020204030204" pitchFamily="49" charset="0"/>
              </a:rPr>
              <a:t>[l]↔</a:t>
            </a:r>
            <a:r>
              <a:rPr lang="en-US" dirty="0">
                <a:latin typeface="Consolas" panose="020B0609020204030204" pitchFamily="49" charset="0"/>
              </a:rPr>
              <a:t>array</a:t>
            </a:r>
            <a:r>
              <a:rPr lang="en-US" i="1" dirty="0">
                <a:latin typeface="Consolas" panose="020B0609020204030204" pitchFamily="49" charset="0"/>
              </a:rPr>
              <a:t>[p]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return</a:t>
            </a:r>
            <a:r>
              <a:rPr lang="en-US" i="1" dirty="0">
                <a:latin typeface="Consolas" panose="020B0609020204030204" pitchFamily="49" charset="0"/>
              </a:rPr>
              <a:t> p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864326"/>
                  </p:ext>
                </p:extLst>
              </p:nvPr>
            </p:nvGraphicFramePr>
            <p:xfrm>
              <a:off x="1480155" y="5199554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8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Таблица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7864326"/>
                  </p:ext>
                </p:extLst>
              </p:nvPr>
            </p:nvGraphicFramePr>
            <p:xfrm>
              <a:off x="1480155" y="5199554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80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00" t="-1639" r="-1644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808349"/>
              </p:ext>
            </p:extLst>
          </p:nvPr>
        </p:nvGraphicFramePr>
        <p:xfrm>
          <a:off x="2383526" y="5287184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8280" imgH="190440" progId="Equation.DSMT4">
                  <p:embed/>
                </p:oleObj>
              </mc:Choice>
              <mc:Fallback>
                <p:oleObj name="Equation" r:id="rId13" imgW="368280" imgH="19044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526" y="5287184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69344"/>
              </p:ext>
            </p:extLst>
          </p:nvPr>
        </p:nvGraphicFramePr>
        <p:xfrm>
          <a:off x="4381128" y="5268134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228600" progId="Equation.DSMT4">
                  <p:embed/>
                </p:oleObj>
              </mc:Choice>
              <mc:Fallback>
                <p:oleObj name="Equation" r:id="rId14" imgW="380880" imgH="228600" progId="Equation.DSMT4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128" y="5268134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900752" y="545164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880649" y="5988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1458" y="327385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старт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7231" y="4126961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итерация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8902" y="608005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финиш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9DB72397-ADF4-4EAE-9EB6-DEA25FBE0A67}"/>
              </a:ext>
            </a:extLst>
          </p:cNvPr>
          <p:cNvCxnSpPr/>
          <p:nvPr/>
        </p:nvCxnSpPr>
        <p:spPr>
          <a:xfrm>
            <a:off x="7627586" y="141402"/>
            <a:ext cx="83540" cy="6579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Таблица 45">
                <a:extLst>
                  <a:ext uri="{FF2B5EF4-FFF2-40B4-BE49-F238E27FC236}">
                    <a16:creationId xmlns:a16="http://schemas.microsoft.com/office/drawing/2014/main" id="{60D40584-AC03-41DD-3C7D-03ED0253B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576097"/>
                  </p:ext>
                </p:extLst>
              </p:nvPr>
            </p:nvGraphicFramePr>
            <p:xfrm>
              <a:off x="1480155" y="6106921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2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7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Таблица 45">
                <a:extLst>
                  <a:ext uri="{FF2B5EF4-FFF2-40B4-BE49-F238E27FC236}">
                    <a16:creationId xmlns:a16="http://schemas.microsoft.com/office/drawing/2014/main" id="{60D40584-AC03-41DD-3C7D-03ED0253B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576097"/>
                  </p:ext>
                </p:extLst>
              </p:nvPr>
            </p:nvGraphicFramePr>
            <p:xfrm>
              <a:off x="1480155" y="6106921"/>
              <a:ext cx="529227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28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07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87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412963" t="-1639" r="-11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559899"/>
              </p:ext>
            </p:extLst>
          </p:nvPr>
        </p:nvGraphicFramePr>
        <p:xfrm>
          <a:off x="2042392" y="6194551"/>
          <a:ext cx="368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8280" imgH="190440" progId="Equation.DSMT4">
                  <p:embed/>
                </p:oleObj>
              </mc:Choice>
              <mc:Fallback>
                <p:oleObj name="Equation" r:id="rId17" imgW="368280" imgH="190440" progId="Equation.DSMT4">
                  <p:embed/>
                  <p:pic>
                    <p:nvPicPr>
                      <p:cNvPr id="0" name="Picture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392" y="6194551"/>
                        <a:ext cx="368300" cy="19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317550"/>
              </p:ext>
            </p:extLst>
          </p:nvPr>
        </p:nvGraphicFramePr>
        <p:xfrm>
          <a:off x="4426555" y="619455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228600" progId="Equation.DSMT4">
                  <p:embed/>
                </p:oleObj>
              </mc:Choice>
              <mc:Fallback>
                <p:oleObj name="Equation" r:id="rId18" imgW="380880" imgH="228600" progId="Equation.DSMT4">
                  <p:embed/>
                  <p:pic>
                    <p:nvPicPr>
                      <p:cNvPr id="0" name="Picture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6555" y="619455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2EFBDE19-A51C-8FED-BD6B-B3C0EF1098DB}"/>
              </a:ext>
            </a:extLst>
          </p:cNvPr>
          <p:cNvSpPr txBox="1"/>
          <p:nvPr/>
        </p:nvSpPr>
        <p:spPr>
          <a:xfrm>
            <a:off x="6588250" y="642291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A48C9D-6DAD-FE27-C6E2-20CA6BDEE40E}"/>
              </a:ext>
            </a:extLst>
          </p:cNvPr>
          <p:cNvSpPr txBox="1"/>
          <p:nvPr/>
        </p:nvSpPr>
        <p:spPr>
          <a:xfrm>
            <a:off x="6530968" y="5476565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136AFE-94AF-E058-E752-4C97838DF948}"/>
              </a:ext>
            </a:extLst>
          </p:cNvPr>
          <p:cNvSpPr txBox="1"/>
          <p:nvPr/>
        </p:nvSpPr>
        <p:spPr>
          <a:xfrm>
            <a:off x="2808100" y="642428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52" name="Дуга 51">
            <a:extLst>
              <a:ext uri="{FF2B5EF4-FFF2-40B4-BE49-F238E27FC236}">
                <a16:creationId xmlns:a16="http://schemas.microsoft.com/office/drawing/2014/main" id="{D4FAEB11-E158-0F68-9836-72677A0EA96B}"/>
              </a:ext>
            </a:extLst>
          </p:cNvPr>
          <p:cNvSpPr/>
          <p:nvPr/>
        </p:nvSpPr>
        <p:spPr>
          <a:xfrm>
            <a:off x="1607818" y="4863207"/>
            <a:ext cx="1399333" cy="652138"/>
          </a:xfrm>
          <a:prstGeom prst="arc">
            <a:avLst>
              <a:gd name="adj1" fmla="val 10931358"/>
              <a:gd name="adj2" fmla="val 21487591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Объект 21">
                <a:extLst>
                  <a:ext uri="{FF2B5EF4-FFF2-40B4-BE49-F238E27FC236}">
                    <a16:creationId xmlns:a16="http://schemas.microsoft.com/office/drawing/2014/main" id="{AED3CC68-EE85-FDB6-30B7-A8ACB02296DB}"/>
                  </a:ext>
                </a:extLst>
              </p:cNvPr>
              <p:cNvSpPr txBox="1"/>
              <p:nvPr/>
            </p:nvSpPr>
            <p:spPr bwMode="auto">
              <a:xfrm>
                <a:off x="1528963" y="4471754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7" name="Объект 21">
                <a:extLst>
                  <a:ext uri="{FF2B5EF4-FFF2-40B4-BE49-F238E27FC236}">
                    <a16:creationId xmlns:a16="http://schemas.microsoft.com/office/drawing/2014/main" id="{AED3CC68-EE85-FDB6-30B7-A8ACB022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8963" y="4471754"/>
                <a:ext cx="333104" cy="241300"/>
              </a:xfrm>
              <a:prstGeom prst="rect">
                <a:avLst/>
              </a:prstGeom>
              <a:blipFill>
                <a:blip r:embed="rId1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1">
                <a:extLst>
                  <a:ext uri="{FF2B5EF4-FFF2-40B4-BE49-F238E27FC236}">
                    <a16:creationId xmlns:a16="http://schemas.microsoft.com/office/drawing/2014/main" id="{48CF9A86-75BD-0678-B5A6-8DBB7DA0E3AC}"/>
                  </a:ext>
                </a:extLst>
              </p:cNvPr>
              <p:cNvSpPr txBox="1"/>
              <p:nvPr/>
            </p:nvSpPr>
            <p:spPr bwMode="auto">
              <a:xfrm>
                <a:off x="1480154" y="5528405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19" name="Объект 21">
                <a:extLst>
                  <a:ext uri="{FF2B5EF4-FFF2-40B4-BE49-F238E27FC236}">
                    <a16:creationId xmlns:a16="http://schemas.microsoft.com/office/drawing/2014/main" id="{48CF9A86-75BD-0678-B5A6-8DBB7DA0E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0154" y="5528405"/>
                <a:ext cx="333104" cy="241300"/>
              </a:xfrm>
              <a:prstGeom prst="rect">
                <a:avLst/>
              </a:prstGeom>
              <a:blipFill>
                <a:blip r:embed="rId19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1">
                <a:extLst>
                  <a:ext uri="{FF2B5EF4-FFF2-40B4-BE49-F238E27FC236}">
                    <a16:creationId xmlns:a16="http://schemas.microsoft.com/office/drawing/2014/main" id="{85FA4D3C-34AF-ED34-75F0-F9C8F82D3DC3}"/>
                  </a:ext>
                </a:extLst>
              </p:cNvPr>
              <p:cNvSpPr txBox="1"/>
              <p:nvPr/>
            </p:nvSpPr>
            <p:spPr bwMode="auto">
              <a:xfrm>
                <a:off x="1438522" y="6470419"/>
                <a:ext cx="333104" cy="241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BY" sz="1400" dirty="0"/>
              </a:p>
            </p:txBody>
          </p:sp>
        </mc:Choice>
        <mc:Fallback xmlns="">
          <p:sp>
            <p:nvSpPr>
              <p:cNvPr id="27" name="Объект 21">
                <a:extLst>
                  <a:ext uri="{FF2B5EF4-FFF2-40B4-BE49-F238E27FC236}">
                    <a16:creationId xmlns:a16="http://schemas.microsoft.com/office/drawing/2014/main" id="{85FA4D3C-34AF-ED34-75F0-F9C8F82D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8522" y="6470419"/>
                <a:ext cx="333104" cy="241300"/>
              </a:xfrm>
              <a:prstGeom prst="rect">
                <a:avLst/>
              </a:prstGeom>
              <a:blipFill>
                <a:blip r:embed="rId20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F1A74C-6441-C825-D92B-0A1F39410024}"/>
              </a:ext>
            </a:extLst>
          </p:cNvPr>
          <p:cNvSpPr txBox="1"/>
          <p:nvPr/>
        </p:nvSpPr>
        <p:spPr>
          <a:xfrm>
            <a:off x="768610" y="43792"/>
            <a:ext cx="6132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/>
              <a:t>Разделение </a:t>
            </a:r>
            <a:endParaRPr lang="en-US" sz="1800" b="1" dirty="0"/>
          </a:p>
          <a:p>
            <a:pPr algn="ctr"/>
            <a:r>
              <a:rPr lang="ru-RU" sz="1800" dirty="0"/>
              <a:t>(предложено </a:t>
            </a:r>
            <a:r>
              <a:rPr lang="ru-RU" sz="1800" b="1" dirty="0"/>
              <a:t>Нико </a:t>
            </a:r>
            <a:r>
              <a:rPr lang="ru-RU" sz="1800" b="1" dirty="0" err="1"/>
              <a:t>Ламуто</a:t>
            </a:r>
            <a:r>
              <a:rPr 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37373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3295" y="110857"/>
                <a:ext cx="708407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Разделение </a:t>
                </a:r>
                <a:endParaRPr lang="en-US" sz="2000" b="1" dirty="0"/>
              </a:p>
              <a:p>
                <a:pPr algn="ctr"/>
                <a:r>
                  <a:rPr lang="ru-RU" sz="2000" dirty="0"/>
                  <a:t>(предложено </a:t>
                </a:r>
                <a:r>
                  <a:rPr lang="ru-RU" sz="2000" b="1" dirty="0"/>
                  <a:t>Чарльзом Хоаром</a:t>
                </a:r>
                <a:r>
                  <a:rPr lang="ru-RU" sz="2000" dirty="0"/>
                  <a:t>)</a:t>
                </a:r>
              </a:p>
              <a:p>
                <a:pPr algn="just"/>
                <a:endParaRPr lang="ru-RU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sz="2000" dirty="0">
                    <a:solidFill>
                      <a:schemeClr val="tx1"/>
                    </a:solidFill>
                  </a:rPr>
                  <a:t>В качестве 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будем выбирать первый элемент рассматриваемой области.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ru-RU" sz="2000" dirty="0">
                    <a:solidFill>
                      <a:schemeClr val="tx1"/>
                    </a:solidFill>
                  </a:rPr>
                  <a:t>Относительно 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сепаратора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b="1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массив разделим на две части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функцией </a:t>
                </a:r>
                <a:r>
                  <a:rPr lang="en-US" sz="2000" b="1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Hoare_Partition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just"/>
                <a:endParaRPr lang="ru-RU" sz="2000" dirty="0">
                  <a:solidFill>
                    <a:schemeClr val="tx1"/>
                  </a:solidFill>
                </a:endParaRPr>
              </a:p>
              <a:p>
                <a:pPr marL="342900" algn="just"/>
                <a:r>
                  <a:rPr lang="ru-RU" sz="2000" dirty="0"/>
                  <a:t>(1)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 первой части окажутся все  элементы, которые  равны или меньше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(зелёная заливка) 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342900" algn="just"/>
                <a:endParaRPr lang="en-US" sz="2000" dirty="0">
                  <a:solidFill>
                    <a:schemeClr val="tx1"/>
                  </a:solidFill>
                </a:endParaRPr>
              </a:p>
              <a:p>
                <a:pPr marL="342900" algn="just"/>
                <a:r>
                  <a:rPr lang="ru-RU" sz="2000" dirty="0">
                    <a:solidFill>
                      <a:schemeClr val="tx1"/>
                    </a:solidFill>
                  </a:rPr>
                  <a:t>(2) во второй– элементы, которые </a:t>
                </a:r>
                <a:r>
                  <a:rPr lang="ru-RU" sz="2000" dirty="0"/>
                  <a:t>равны или больше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000" dirty="0"/>
                  <a:t> (синяя заливка) .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5" y="110857"/>
                <a:ext cx="7084078" cy="4401205"/>
              </a:xfrm>
              <a:prstGeom prst="rect">
                <a:avLst/>
              </a:prstGeom>
              <a:blipFill>
                <a:blip r:embed="rId3"/>
                <a:stretch>
                  <a:fillRect l="-947" t="-693" r="-861" b="-152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65092"/>
              </p:ext>
            </p:extLst>
          </p:nvPr>
        </p:nvGraphicFramePr>
        <p:xfrm>
          <a:off x="1564716" y="4993983"/>
          <a:ext cx="4868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76493"/>
              </p:ext>
            </p:extLst>
          </p:nvPr>
        </p:nvGraphicFramePr>
        <p:xfrm>
          <a:off x="2634266" y="5062563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28600" progId="Equation.DSMT4">
                  <p:embed/>
                </p:oleObj>
              </mc:Choice>
              <mc:Fallback>
                <p:oleObj name="Equation" r:id="rId4" imgW="380880" imgH="228600" progId="Equation.DSMT4">
                  <p:embed/>
                  <p:pic>
                    <p:nvPicPr>
                      <p:cNvPr id="3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266" y="5062563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643364"/>
              </p:ext>
            </p:extLst>
          </p:nvPr>
        </p:nvGraphicFramePr>
        <p:xfrm>
          <a:off x="5067953" y="5062563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228600" progId="Equation.DSMT4">
                  <p:embed/>
                </p:oleObj>
              </mc:Choice>
              <mc:Fallback>
                <p:oleObj name="Equation" r:id="rId6" imgW="380880" imgH="228600" progId="Equation.DSMT4">
                  <p:embed/>
                  <p:pic>
                    <p:nvPicPr>
                      <p:cNvPr id="42" name="Объект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953" y="5062563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90417" y="44742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ru-RU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065477" y="44267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8134" y="52763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35282" y="5289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705983" y="5490375"/>
            <a:ext cx="2552470" cy="94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658" y="499852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итерация</a:t>
            </a: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25236"/>
              </p:ext>
            </p:extLst>
          </p:nvPr>
        </p:nvGraphicFramePr>
        <p:xfrm>
          <a:off x="1564715" y="5873194"/>
          <a:ext cx="48684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81979"/>
              </p:ext>
            </p:extLst>
          </p:nvPr>
        </p:nvGraphicFramePr>
        <p:xfrm>
          <a:off x="2500245" y="5929448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28600" progId="Equation.DSMT4">
                  <p:embed/>
                </p:oleObj>
              </mc:Choice>
              <mc:Fallback>
                <p:oleObj name="Equation" r:id="rId8" imgW="380880" imgH="228600" progId="Equation.DSMT4">
                  <p:embed/>
                  <p:pic>
                    <p:nvPicPr>
                      <p:cNvPr id="50" name="Объект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45" y="5929448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383372"/>
              </p:ext>
            </p:extLst>
          </p:nvPr>
        </p:nvGraphicFramePr>
        <p:xfrm>
          <a:off x="4661131" y="5900636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228600" progId="Equation.DSMT4">
                  <p:embed/>
                </p:oleObj>
              </mc:Choice>
              <mc:Fallback>
                <p:oleObj name="Equation" r:id="rId10" imgW="380880" imgH="228600" progId="Equation.DSMT4">
                  <p:embed/>
                  <p:pic>
                    <p:nvPicPr>
                      <p:cNvPr id="57" name="Объект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1131" y="5900636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20904" y="5888370"/>
            <a:ext cx="113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финиш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12245" y="6248117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54630" y="6257702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063948" y="6158048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 стрелкой 15"/>
          <p:cNvCxnSpPr>
            <a:cxnSpLocks/>
          </p:cNvCxnSpPr>
          <p:nvPr/>
        </p:nvCxnSpPr>
        <p:spPr>
          <a:xfrm flipV="1">
            <a:off x="1598630" y="4859604"/>
            <a:ext cx="544498" cy="1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5993019" y="4800488"/>
            <a:ext cx="395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5C5773-9A2A-4179-94BF-2E55E7D3B1B2}"/>
              </a:ext>
            </a:extLst>
          </p:cNvPr>
          <p:cNvCxnSpPr/>
          <p:nvPr/>
        </p:nvCxnSpPr>
        <p:spPr>
          <a:xfrm>
            <a:off x="7522658" y="61555"/>
            <a:ext cx="0" cy="6811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6FC36-A241-BDD3-3587-7B864E554356}"/>
                  </a:ext>
                </a:extLst>
              </p:cNvPr>
              <p:cNvSpPr txBox="1"/>
              <p:nvPr/>
            </p:nvSpPr>
            <p:spPr>
              <a:xfrm>
                <a:off x="7893230" y="4101266"/>
                <a:ext cx="3832898" cy="19389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ru-RU" dirty="0"/>
                  <a:t>В результате разделения будет сформирован индекс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для которого</a:t>
                </a:r>
              </a:p>
              <a:p>
                <a:pPr algn="just"/>
                <a:r>
                  <a:rPr lang="ru-RU" dirty="0"/>
                  <a:t>справедливы неравенства:</a:t>
                </a:r>
              </a:p>
              <a:p>
                <a:pPr lvl="3" algn="just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</a:t>
                </a:r>
              </a:p>
              <a:p>
                <a:pPr algn="just"/>
                <a:r>
                  <a:rPr lang="ru-RU" dirty="0"/>
                  <a:t>и каждый элемент </a:t>
                </a:r>
                <a:r>
                  <a:rPr lang="ru-RU" dirty="0" err="1"/>
                  <a:t>подмассива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не превышает значений каждого элемента подмассива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 .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6FC36-A241-BDD3-3587-7B864E554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30" y="4101266"/>
                <a:ext cx="3832898" cy="1938992"/>
              </a:xfrm>
              <a:prstGeom prst="rect">
                <a:avLst/>
              </a:prstGeom>
              <a:blipFill>
                <a:blip r:embed="rId13"/>
                <a:stretch>
                  <a:fillRect l="-3816" t="-4088" r="-3657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F520C-189C-584C-6A3A-AF14B6267335}"/>
                  </a:ext>
                </a:extLst>
              </p:cNvPr>
              <p:cNvSpPr txBox="1"/>
              <p:nvPr/>
            </p:nvSpPr>
            <p:spPr>
              <a:xfrm>
                <a:off x="7941149" y="300438"/>
                <a:ext cx="373706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Hoare_Partition 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while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TRUE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do repeat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untile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repeat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untile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if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then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        </a:t>
                </a:r>
                <a:r>
                  <a:rPr lang="en-US" b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else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F520C-189C-584C-6A3A-AF14B6267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149" y="300438"/>
                <a:ext cx="3737060" cy="3416320"/>
              </a:xfrm>
              <a:prstGeom prst="rect">
                <a:avLst/>
              </a:prstGeom>
              <a:blipFill>
                <a:blip r:embed="rId14"/>
                <a:stretch>
                  <a:fillRect l="-1468" t="-713" b="-17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Дуга 36">
            <a:extLst>
              <a:ext uri="{FF2B5EF4-FFF2-40B4-BE49-F238E27FC236}">
                <a16:creationId xmlns:a16="http://schemas.microsoft.com/office/drawing/2014/main" id="{0ABAF80C-0DE9-8786-5790-E741CD1881EE}"/>
              </a:ext>
            </a:extLst>
          </p:cNvPr>
          <p:cNvSpPr/>
          <p:nvPr/>
        </p:nvSpPr>
        <p:spPr>
          <a:xfrm>
            <a:off x="2851922" y="4684511"/>
            <a:ext cx="2331166" cy="652138"/>
          </a:xfrm>
          <a:prstGeom prst="arc">
            <a:avLst>
              <a:gd name="adj1" fmla="val 10931358"/>
              <a:gd name="adj2" fmla="val 2145992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1368F-099F-D007-5A7D-3122B78A93A8}"/>
              </a:ext>
            </a:extLst>
          </p:cNvPr>
          <p:cNvSpPr txBox="1"/>
          <p:nvPr/>
        </p:nvSpPr>
        <p:spPr>
          <a:xfrm>
            <a:off x="3954181" y="6248117"/>
            <a:ext cx="71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j</a:t>
            </a:r>
            <a:r>
              <a:rPr lang="ru-RU" i="1" dirty="0">
                <a:latin typeface="Consolas" panose="020B0609020204030204" pitchFamily="49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1443334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2498" y="198298"/>
            <a:ext cx="5096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Исходный алгоритм разделения, предложенный Ч. Хоаром</a:t>
            </a:r>
            <a:endParaRPr lang="ru-RU" sz="2000" dirty="0">
              <a:solidFill>
                <a:schemeClr val="tx1"/>
              </a:solidFill>
            </a:endParaRP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316795"/>
              </p:ext>
            </p:extLst>
          </p:nvPr>
        </p:nvGraphicFramePr>
        <p:xfrm>
          <a:off x="640889" y="1640559"/>
          <a:ext cx="486841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8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43935"/>
              </p:ext>
            </p:extLst>
          </p:nvPr>
        </p:nvGraphicFramePr>
        <p:xfrm>
          <a:off x="1576419" y="1696813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50" name="Объект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419" y="1696813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73503"/>
              </p:ext>
            </p:extLst>
          </p:nvPr>
        </p:nvGraphicFramePr>
        <p:xfrm>
          <a:off x="3737305" y="1668001"/>
          <a:ext cx="49480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57" name="Объект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305" y="1668001"/>
                        <a:ext cx="49480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88419" y="2015482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38693" y="2015482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j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0122" y="1925413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5C5773-9A2A-4179-94BF-2E55E7D3B1B2}"/>
              </a:ext>
            </a:extLst>
          </p:cNvPr>
          <p:cNvCxnSpPr>
            <a:cxnSpLocks/>
          </p:cNvCxnSpPr>
          <p:nvPr/>
        </p:nvCxnSpPr>
        <p:spPr>
          <a:xfrm>
            <a:off x="6096000" y="23150"/>
            <a:ext cx="0" cy="6850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28AA5A-4385-D6FA-CD8B-18A2401258BA}"/>
              </a:ext>
            </a:extLst>
          </p:cNvPr>
          <p:cNvSpPr txBox="1"/>
          <p:nvPr/>
        </p:nvSpPr>
        <p:spPr>
          <a:xfrm>
            <a:off x="7087332" y="350746"/>
            <a:ext cx="358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Версия алгоритма разбиения, </a:t>
            </a:r>
          </a:p>
          <a:p>
            <a:r>
              <a:rPr lang="ru-RU" sz="2000" b="1" dirty="0"/>
              <a:t>предложенная Нико </a:t>
            </a:r>
            <a:r>
              <a:rPr lang="ru-RU" sz="2000" b="1" dirty="0" err="1"/>
              <a:t>Ламуто</a:t>
            </a:r>
            <a:endParaRPr lang="ru-BY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B3456-1236-6A7D-8509-7FE3528293CB}"/>
              </a:ext>
            </a:extLst>
          </p:cNvPr>
          <p:cNvSpPr txBox="1"/>
          <p:nvPr/>
        </p:nvSpPr>
        <p:spPr>
          <a:xfrm>
            <a:off x="8795284" y="1522171"/>
            <a:ext cx="21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7E3B2A91-DE6B-3420-FF75-489075AF9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57526"/>
                  </p:ext>
                </p:extLst>
              </p:nvPr>
            </p:nvGraphicFramePr>
            <p:xfrm>
              <a:off x="7361781" y="1640559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7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579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7E3B2A91-DE6B-3420-FF75-489075AF9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957526"/>
                  </p:ext>
                </p:extLst>
              </p:nvPr>
            </p:nvGraphicFramePr>
            <p:xfrm>
              <a:off x="7361781" y="1640559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70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579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61290" t="-1639" r="-60161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B00D55F-ABB6-44BE-0D1A-A6038517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15284"/>
              </p:ext>
            </p:extLst>
          </p:nvPr>
        </p:nvGraphicFramePr>
        <p:xfrm>
          <a:off x="7784895" y="1715863"/>
          <a:ext cx="404291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280" imgH="190440" progId="Equation.DSMT4">
                  <p:embed/>
                </p:oleObj>
              </mc:Choice>
              <mc:Fallback>
                <p:oleObj name="Equation" r:id="rId9" imgW="368280" imgH="190440" progId="Equation.DSMT4">
                  <p:embed/>
                  <p:pic>
                    <p:nvPicPr>
                      <p:cNvPr id="36" name="Объект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895" y="1715863"/>
                        <a:ext cx="404291" cy="19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50BA0E18-8A1B-E579-5E12-FEC0FCCED4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551357"/>
              </p:ext>
            </p:extLst>
          </p:nvPr>
        </p:nvGraphicFramePr>
        <p:xfrm>
          <a:off x="10351580" y="1728189"/>
          <a:ext cx="26421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37" name="Объект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1580" y="1728189"/>
                        <a:ext cx="264214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6E24E4-D317-14AD-65B5-4C58D9557E47}"/>
              </a:ext>
            </a:extLst>
          </p:cNvPr>
          <p:cNvSpPr txBox="1"/>
          <p:nvPr/>
        </p:nvSpPr>
        <p:spPr>
          <a:xfrm>
            <a:off x="12580781" y="1525902"/>
            <a:ext cx="1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901EB-A1AC-3515-79D9-ECDCBD95242E}"/>
              </a:ext>
            </a:extLst>
          </p:cNvPr>
          <p:cNvSpPr txBox="1"/>
          <p:nvPr/>
        </p:nvSpPr>
        <p:spPr>
          <a:xfrm>
            <a:off x="9079857" y="1956789"/>
            <a:ext cx="21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endParaRPr lang="ru-RU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135EC-6C1E-CB31-9C00-E6AA08C4E451}"/>
              </a:ext>
            </a:extLst>
          </p:cNvPr>
          <p:cNvSpPr txBox="1"/>
          <p:nvPr/>
        </p:nvSpPr>
        <p:spPr>
          <a:xfrm>
            <a:off x="7321674" y="1925413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43A20-6CF9-EF36-7448-12C5C3E8892D}"/>
              </a:ext>
            </a:extLst>
          </p:cNvPr>
          <p:cNvSpPr txBox="1"/>
          <p:nvPr/>
        </p:nvSpPr>
        <p:spPr>
          <a:xfrm>
            <a:off x="11386558" y="1996526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471608-B92F-600A-527E-045A3056C2AE}"/>
              </a:ext>
            </a:extLst>
          </p:cNvPr>
          <p:cNvSpPr txBox="1"/>
          <p:nvPr/>
        </p:nvSpPr>
        <p:spPr>
          <a:xfrm>
            <a:off x="603183" y="1152839"/>
            <a:ext cx="210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Cambria Math" panose="02040503050406030204" pitchFamily="18" charset="0"/>
              </a:rPr>
              <a:t>Hoare_Partition</a:t>
            </a:r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06F50-88EF-EE51-8EB1-9D51E619E7E8}"/>
              </a:ext>
            </a:extLst>
          </p:cNvPr>
          <p:cNvSpPr txBox="1"/>
          <p:nvPr/>
        </p:nvSpPr>
        <p:spPr>
          <a:xfrm>
            <a:off x="7236215" y="994724"/>
            <a:ext cx="2102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</a:rPr>
              <a:t>Partition 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B46C1F-10D2-3A5F-7356-5927326F5348}"/>
              </a:ext>
            </a:extLst>
          </p:cNvPr>
          <p:cNvSpPr txBox="1"/>
          <p:nvPr/>
        </p:nvSpPr>
        <p:spPr>
          <a:xfrm>
            <a:off x="254524" y="3313974"/>
            <a:ext cx="52547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Худший случай</a:t>
            </a:r>
            <a:r>
              <a:rPr lang="ru-RU" sz="2000" dirty="0"/>
              <a:t>: </a:t>
            </a:r>
            <a:endParaRPr lang="en-US" sz="2000" dirty="0"/>
          </a:p>
          <a:p>
            <a:pPr lvl="1" algn="just"/>
            <a:r>
              <a:rPr lang="ru-RU" sz="2000" dirty="0"/>
              <a:t>например, все данные различны и упорядочены, например, по возрастанию. Тогда в качестве сепаратора на каждом этапе разделения будет выбираться минимальный элемент и  сортируемая область сократится только на 1 элемент.</a:t>
            </a:r>
            <a:r>
              <a:rPr lang="en-US" sz="2000" dirty="0"/>
              <a:t> </a:t>
            </a:r>
            <a:endParaRPr lang="ru-RU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609F7-1115-4D05-FB3E-F04FE72545E6}"/>
              </a:ext>
            </a:extLst>
          </p:cNvPr>
          <p:cNvSpPr txBox="1"/>
          <p:nvPr/>
        </p:nvSpPr>
        <p:spPr>
          <a:xfrm>
            <a:off x="6251361" y="3400145"/>
            <a:ext cx="52547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Худший случай</a:t>
            </a:r>
            <a:r>
              <a:rPr lang="ru-RU" sz="2000" dirty="0"/>
              <a:t>: </a:t>
            </a:r>
            <a:endParaRPr lang="en-US" sz="2000" dirty="0"/>
          </a:p>
          <a:p>
            <a:pPr lvl="1" algn="just"/>
            <a:r>
              <a:rPr lang="ru-RU" sz="2000" dirty="0"/>
              <a:t>например, все данные одинаковы или упорядочены, например, по возрастанию. Сортируемая область в каждом из случаев сократится только на 1 элемент.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2168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398152"/>
              </p:ext>
            </p:extLst>
          </p:nvPr>
        </p:nvGraphicFramePr>
        <p:xfrm>
          <a:off x="2698469" y="1042110"/>
          <a:ext cx="4994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32040" imgH="787320" progId="Equation.DSMT4">
                  <p:embed/>
                </p:oleObj>
              </mc:Choice>
              <mc:Fallback>
                <p:oleObj name="Equation" r:id="rId2" imgW="3632040" imgH="78732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469" y="1042110"/>
                        <a:ext cx="49942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6251" y="222989"/>
            <a:ext cx="2372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Худший случай </a:t>
            </a:r>
            <a:endParaRPr lang="en-US" sz="2400" dirty="0"/>
          </a:p>
          <a:p>
            <a:pPr lvl="1" algn="just"/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66251" y="2511824"/>
            <a:ext cx="611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977" y="4283859"/>
            <a:ext cx="10928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Среднее время </a:t>
            </a:r>
            <a:r>
              <a:rPr lang="ru-RU" sz="2400" dirty="0"/>
              <a:t>работы алгоритма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по всем возможным наборам входных данны</a:t>
            </a:r>
            <a:r>
              <a:rPr lang="ru-RU" sz="2400" dirty="0"/>
              <a:t>х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3833531" y="5127973"/>
                <a:ext cx="4037850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531" y="5127973"/>
                <a:ext cx="4037850" cy="488950"/>
              </a:xfrm>
              <a:prstGeom prst="rect">
                <a:avLst/>
              </a:prstGeom>
              <a:blipFill>
                <a:blip r:embed="rId4"/>
                <a:stretch>
                  <a:fillRect l="-453" b="-11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49490" y="5630040"/>
            <a:ext cx="1062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деление на классы идёт на каждом этапе разделения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Partition</a:t>
            </a:r>
            <a:r>
              <a:rPr lang="ru-RU" dirty="0"/>
              <a:t>,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dirty="0"/>
              <a:t> а класс характеризуется той позицией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ru-RU" dirty="0"/>
              <a:t>, куда будет помещён сепаратор после того, как будет произведено разделение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E15BC-5F0E-F849-0866-4548F3D0EB75}"/>
                  </a:ext>
                </a:extLst>
              </p:cNvPr>
              <p:cNvSpPr txBox="1"/>
              <p:nvPr/>
            </p:nvSpPr>
            <p:spPr>
              <a:xfrm>
                <a:off x="3637568" y="3359253"/>
                <a:ext cx="3446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BY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E15BC-5F0E-F849-0866-4548F3D0E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568" y="3359253"/>
                <a:ext cx="3446283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9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Объект 1"/>
              <p:cNvSpPr txBox="1"/>
              <p:nvPr/>
            </p:nvSpPr>
            <p:spPr bwMode="auto">
              <a:xfrm>
                <a:off x="3194050" y="2033588"/>
                <a:ext cx="5017621" cy="1704694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ru-BY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p>
                                <m:sSup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(1)=</m:t>
                              </m:r>
                              <m:sSub>
                                <m:sSubPr>
                                  <m:ctrlP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BY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2" name="Объект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050" y="2033588"/>
                <a:ext cx="5017621" cy="1704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051610" y="395925"/>
            <a:ext cx="10520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на каждом этапе разделения в качестве сепаратора выбирать </a:t>
            </a:r>
            <a:r>
              <a:rPr lang="ru-RU" sz="2400" b="1" dirty="0"/>
              <a:t>средний по значению элемент (медиана) и делать это за линейное от количества элементов массива время</a:t>
            </a:r>
            <a:r>
              <a:rPr lang="ru-RU" sz="2400" dirty="0"/>
              <a:t>, то время работы алгоритма сортировки </a:t>
            </a:r>
            <a:r>
              <a:rPr lang="ru-RU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QuickSor</a:t>
            </a:r>
            <a:r>
              <a:rPr lang="ru-RU" sz="2400" dirty="0" err="1">
                <a:solidFill>
                  <a:srgbClr val="C00000"/>
                </a:solidFill>
              </a:rPr>
              <a:t>t</a:t>
            </a:r>
            <a:r>
              <a:rPr lang="ru-RU" sz="2400" i="1" dirty="0">
                <a:solidFill>
                  <a:srgbClr val="C00000"/>
                </a:solidFill>
              </a:rPr>
              <a:t> </a:t>
            </a:r>
            <a:r>
              <a:rPr lang="ru-RU" sz="2400" b="1" dirty="0"/>
              <a:t>в худшем случае</a:t>
            </a:r>
            <a:r>
              <a:rPr lang="ru-RU" sz="2400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6">
                <a:extLst>
                  <a:ext uri="{FF2B5EF4-FFF2-40B4-BE49-F238E27FC236}">
                    <a16:creationId xmlns:a16="http://schemas.microsoft.com/office/drawing/2014/main" id="{D1D6E6C4-AB92-F5FF-6842-3168D8CC5B06}"/>
                  </a:ext>
                </a:extLst>
              </p:cNvPr>
              <p:cNvSpPr txBox="1"/>
              <p:nvPr/>
            </p:nvSpPr>
            <p:spPr bwMode="auto">
              <a:xfrm>
                <a:off x="3333910" y="4543512"/>
                <a:ext cx="4669448" cy="4889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  <m:r>
                        <a:rPr lang="ru-RU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" name="Объект 6">
                <a:extLst>
                  <a:ext uri="{FF2B5EF4-FFF2-40B4-BE49-F238E27FC236}">
                    <a16:creationId xmlns:a16="http://schemas.microsoft.com/office/drawing/2014/main" id="{D1D6E6C4-AB92-F5FF-6842-3168D8CC5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910" y="4543512"/>
                <a:ext cx="4669448" cy="488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52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34471" y="496982"/>
                <a:ext cx="11474822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b="1" dirty="0">
                    <a:solidFill>
                      <a:srgbClr val="FF0000"/>
                    </a:solidFill>
                  </a:rPr>
                  <a:t>C++ </a:t>
                </a:r>
                <a:r>
                  <a:rPr lang="ru-RU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ru-RU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ru-RU" sz="2000" dirty="0" err="1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sort</a:t>
                </a:r>
                <a:r>
                  <a:rPr lang="ru-RU" sz="200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() </a:t>
                </a: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Основой служит алгоритм быстрой сортировки – модифицированный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QuickSort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он же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интроспективная сортировка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разработанный специально для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 г., Дэвид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Мюссер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lvl="1" algn="just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качестве опорного элемента выбирается «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медиана и трёх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»: средний по значению элемент из первого, последнего и центрального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элемента сортируемой области.</a:t>
                </a: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сортируемом фрагменте число элементов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фрагмент сортируется методом вставки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(сортировка вставками устойчива, работает в худшем случае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для больших массивов не используется, но на малых длинах  эффективна ввиду простоты реализации).</a:t>
                </a: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в сортируемом фрагменте число элементов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16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выполняется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модифицированный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Quic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kSort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глубина рекурсии превысила некоторое пороговое значение, например,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ru-RU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ru-RU" b="1" i="0" dirty="0" smtClean="0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ru-RU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длина всего массива, то рекурсивные операции прекращаются и данный фрагмент сортируется пирамидальным методом </a:t>
                </a:r>
                <a:r>
                  <a:rPr lang="ru-RU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HeapSort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чистом его виде (сортировка кучей  в худшем случае работает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i="0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не устойчива).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1" y="496982"/>
                <a:ext cx="11474822" cy="5139869"/>
              </a:xfrm>
              <a:prstGeom prst="rect">
                <a:avLst/>
              </a:prstGeom>
              <a:blipFill>
                <a:blip r:embed="rId2"/>
                <a:stretch>
                  <a:fillRect l="-531" t="-712" r="-478" b="-94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900" y="303153"/>
            <a:ext cx="1098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Оценим число операций сравнения для алгоритма последовательного поиска</a:t>
            </a:r>
            <a:r>
              <a:rPr lang="en-US" sz="2400" dirty="0"/>
              <a:t> </a:t>
            </a:r>
            <a:r>
              <a:rPr lang="ru-RU" sz="2400" dirty="0"/>
              <a:t>максимального и минимального элементов массива: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534263"/>
              </p:ext>
            </p:extLst>
          </p:nvPr>
        </p:nvGraphicFramePr>
        <p:xfrm>
          <a:off x="4951413" y="1628775"/>
          <a:ext cx="214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291960" progId="Equation.DSMT4">
                  <p:embed/>
                </p:oleObj>
              </mc:Choice>
              <mc:Fallback>
                <p:oleObj name="Equation" r:id="rId2" imgW="2145960" imgH="29196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1628775"/>
                        <a:ext cx="214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38848"/>
              </p:ext>
            </p:extLst>
          </p:nvPr>
        </p:nvGraphicFramePr>
        <p:xfrm>
          <a:off x="5859463" y="2181225"/>
          <a:ext cx="2679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480" imgH="736560" progId="Equation.DSMT4">
                  <p:embed/>
                </p:oleObj>
              </mc:Choice>
              <mc:Fallback>
                <p:oleObj name="Equation" r:id="rId4" imgW="2679480" imgH="73656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2181225"/>
                        <a:ext cx="2679700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 txBox="1"/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−1)=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−2)+2</m:t>
                          </m: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−2)=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BY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−3)+2</m:t>
                          </m:r>
                        </m:e>
                      </m:d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BY" sz="16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−3)+2+2+2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3−й шаг</m:t>
                          </m:r>
                        </m:lim>
                      </m:limLow>
                      <m:r>
                        <a:rPr lang="ru-BY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)+2⋅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BY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(1)+2⋅(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BY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groupChr>
                        </m:e>
                        <m:lim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BY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ru-BY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ru-BY" sz="160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й шаг</m:t>
                          </m:r>
                        </m:lim>
                      </m:limLow>
                      <m:r>
                        <a:rPr lang="ru-BY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1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ru-BY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=0+2(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−1)=2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Объект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5187" y="3325812"/>
                <a:ext cx="8123209" cy="3222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63603" y="4227582"/>
            <a:ext cx="2208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 уравнения</a:t>
            </a:r>
          </a:p>
          <a:p>
            <a:r>
              <a:rPr lang="ru-RU" dirty="0"/>
              <a:t>методом ИТЕРАЦИЙ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412894" y="1999129"/>
            <a:ext cx="1077982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2894" y="1552320"/>
            <a:ext cx="314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Способ 1. Просто подсчитаем: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12894" y="2261087"/>
            <a:ext cx="491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Способ 2. Составим рекуррентное соотношение</a:t>
            </a:r>
          </a:p>
        </p:txBody>
      </p:sp>
    </p:spTree>
    <p:extLst>
      <p:ext uri="{BB962C8B-B14F-4D97-AF65-F5344CB8AC3E}">
        <p14:creationId xmlns:p14="http://schemas.microsoft.com/office/powerpoint/2010/main" val="21564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373056-AD8B-4DED-A821-63FD6FC1BF7E}"/>
              </a:ext>
            </a:extLst>
          </p:cNvPr>
          <p:cNvSpPr txBox="1"/>
          <p:nvPr/>
        </p:nvSpPr>
        <p:spPr>
          <a:xfrm>
            <a:off x="34705" y="4763"/>
            <a:ext cx="12157295" cy="656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Java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Arrays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.sort()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для примитивных типов данных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ru-RU" dirty="0"/>
              <a:t>Основой служит</a:t>
            </a:r>
            <a:r>
              <a:rPr lang="en-US" dirty="0"/>
              <a:t> </a:t>
            </a:r>
            <a:r>
              <a:rPr lang="ru-RU" dirty="0"/>
              <a:t>модифицированный </a:t>
            </a:r>
            <a:r>
              <a:rPr lang="en-US" b="1" dirty="0" err="1"/>
              <a:t>QuickSort</a:t>
            </a:r>
            <a:r>
              <a:rPr lang="en-US" dirty="0"/>
              <a:t> </a:t>
            </a:r>
            <a:r>
              <a:rPr lang="pl-PL" dirty="0"/>
              <a:t>,</a:t>
            </a:r>
            <a:r>
              <a:rPr lang="ru-RU" dirty="0"/>
              <a:t> для его реализации используется разбиение с двумя опорными элементами</a:t>
            </a:r>
            <a:r>
              <a:rPr lang="en-US" dirty="0"/>
              <a:t>,</a:t>
            </a:r>
            <a:r>
              <a:rPr lang="ru-RU" dirty="0"/>
              <a:t> которые выбираются при помощи нахождения золотого сечения</a:t>
            </a:r>
            <a:r>
              <a:rPr lang="en-US" dirty="0"/>
              <a:t>,</a:t>
            </a:r>
            <a:r>
              <a:rPr lang="ru-RU" dirty="0"/>
              <a:t> после чего выбираются 5 базовых элементов из числа которых специальным алгоритмом выбирают два опорных</a:t>
            </a:r>
            <a:r>
              <a:rPr lang="en-US" dirty="0"/>
              <a:t>.</a:t>
            </a:r>
            <a:r>
              <a:rPr lang="ru-RU" dirty="0"/>
              <a:t> Разбиение в общем виде выглядит вот так</a:t>
            </a:r>
            <a:r>
              <a:rPr lang="en-US" dirty="0"/>
              <a:t>:</a:t>
            </a:r>
          </a:p>
          <a:p>
            <a:pPr lvl="1" algn="just"/>
            <a:endParaRPr lang="en-US" dirty="0"/>
          </a:p>
          <a:p>
            <a:pPr lvl="1" algn="just"/>
            <a:endParaRPr lang="ru-RU" dirty="0"/>
          </a:p>
          <a:p>
            <a:pPr lvl="1" algn="just"/>
            <a:r>
              <a:rPr lang="ru-RU" dirty="0"/>
              <a:t>В случае</a:t>
            </a:r>
            <a:r>
              <a:rPr lang="en-US" dirty="0"/>
              <a:t>,</a:t>
            </a:r>
            <a:r>
              <a:rPr lang="ru-RU" dirty="0"/>
              <a:t> когда в массиве наблюдается много одинаковых элементов</a:t>
            </a:r>
            <a:r>
              <a:rPr lang="en-US" dirty="0"/>
              <a:t>,</a:t>
            </a:r>
            <a:r>
              <a:rPr lang="ru-RU" dirty="0"/>
              <a:t> то применяется </a:t>
            </a:r>
            <a:r>
              <a:rPr lang="en-US" dirty="0"/>
              <a:t>Dutch Flag partitioning</a:t>
            </a:r>
            <a:r>
              <a:rPr lang="pl-PL" dirty="0"/>
              <a:t>,</a:t>
            </a:r>
            <a:endParaRPr lang="ru-RU" dirty="0"/>
          </a:p>
          <a:p>
            <a:pPr lvl="1" algn="just"/>
            <a:r>
              <a:rPr lang="ru-RU" dirty="0"/>
              <a:t>Предложеннный  Эдсгером Дейкстрой</a:t>
            </a:r>
            <a:r>
              <a:rPr lang="en-US" dirty="0"/>
              <a:t>.</a:t>
            </a:r>
            <a:endParaRPr lang="ru-RU" dirty="0"/>
          </a:p>
          <a:p>
            <a:pPr lvl="1" algn="just"/>
            <a:endParaRPr lang="ru-RU" dirty="0"/>
          </a:p>
          <a:p>
            <a:pPr lvl="1" algn="just"/>
            <a:endParaRPr lang="en-US" dirty="0"/>
          </a:p>
          <a:p>
            <a:pPr lvl="1" algn="just">
              <a:spcBef>
                <a:spcPts val="4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сортируемом фрагменте число элементов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фрагмент сортируется методом вставки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InsertionSort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/>
            <a:r>
              <a:rPr lang="ru-RU" dirty="0"/>
              <a:t>Также для ситуаций</a:t>
            </a:r>
            <a:r>
              <a:rPr lang="en-US" dirty="0"/>
              <a:t>,</a:t>
            </a:r>
            <a:r>
              <a:rPr lang="ru-RU" dirty="0"/>
              <a:t> когда глубина рекурсии превышает некоторое пороговое значение предусмотрен переход к алгоритму сортировки </a:t>
            </a:r>
            <a:r>
              <a:rPr lang="en-US" b="1" dirty="0" err="1"/>
              <a:t>HeapSort</a:t>
            </a:r>
            <a:r>
              <a:rPr lang="ru-RU" dirty="0"/>
              <a:t> в чистом его виде</a:t>
            </a:r>
            <a:r>
              <a:rPr lang="en-US" dirty="0"/>
              <a:t>.</a:t>
            </a:r>
            <a:endParaRPr lang="ru-RU" dirty="0"/>
          </a:p>
          <a:p>
            <a:pPr>
              <a:spcBef>
                <a:spcPts val="400"/>
              </a:spcBef>
            </a:pPr>
            <a:r>
              <a:rPr lang="ru-RU" b="1" dirty="0">
                <a:solidFill>
                  <a:srgbClr val="7030A0"/>
                </a:solidFill>
              </a:rPr>
              <a:t>Java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Arrays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.sort() для пользовательских типов данных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ru-RU" dirty="0"/>
              <a:t>До </a:t>
            </a:r>
            <a:r>
              <a:rPr lang="en-US" dirty="0"/>
              <a:t>Java 7 </a:t>
            </a:r>
            <a:r>
              <a:rPr lang="ru-RU" dirty="0"/>
              <a:t>использовался алгоритм сортировки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, однако в дальнейшем было решено отказаться от него в пользу алгоритма сортировки </a:t>
            </a:r>
            <a:r>
              <a:rPr lang="pl-PL" b="1" dirty="0"/>
              <a:t>TimSort</a:t>
            </a:r>
            <a:r>
              <a:rPr lang="en-US" b="1" dirty="0"/>
              <a:t>, </a:t>
            </a:r>
            <a:r>
              <a:rPr lang="ru-RU" dirty="0"/>
              <a:t>которая была выбрана разработчиками из-за её устойчивости</a:t>
            </a:r>
            <a:r>
              <a:rPr lang="en-US" dirty="0"/>
              <a:t>,</a:t>
            </a:r>
            <a:r>
              <a:rPr lang="ru-RU" dirty="0"/>
              <a:t> а также была оптимизирована по использованию дополнительной памяти до </a:t>
            </a:r>
            <a:r>
              <a:rPr lang="en-US" dirty="0"/>
              <a:t>n/2</a:t>
            </a:r>
            <a:r>
              <a:rPr lang="ru-RU" dirty="0"/>
              <a:t> (показывает лучшую производительность по сравнению с другими устойчивыми алгоритмами сортировками, например, таким алгоритмом, как «пузырёк»). </a:t>
            </a:r>
          </a:p>
          <a:p>
            <a:pPr>
              <a:spcBef>
                <a:spcPts val="400"/>
              </a:spcBef>
            </a:pPr>
            <a:r>
              <a:rPr lang="ru-RU" b="1" dirty="0">
                <a:solidFill>
                  <a:srgbClr val="7030A0"/>
                </a:solidFill>
              </a:rPr>
              <a:t>Java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java.util.Coll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e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ctions.sort()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Использует внутри  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java.util.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Arrays</a:t>
            </a:r>
            <a:r>
              <a:rPr lang="ru-RU" dirty="0">
                <a:solidFill>
                  <a:srgbClr val="7030A0"/>
                </a:solidFill>
                <a:latin typeface="Consolas" panose="020B0609020204030204" pitchFamily="49" charset="0"/>
              </a:rPr>
              <a:t>.sort() для пользовательских типов данных</a:t>
            </a:r>
          </a:p>
          <a:p>
            <a:pPr lvl="1" algn="r"/>
            <a:r>
              <a:rPr lang="ru-RU" dirty="0">
                <a:latin typeface="Consolas" panose="020B0609020204030204" pitchFamily="49" charset="0"/>
              </a:rPr>
              <a:t>Галькевич Виктор, 2024 год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11">
                <a:extLst>
                  <a:ext uri="{FF2B5EF4-FFF2-40B4-BE49-F238E27FC236}">
                    <a16:creationId xmlns:a16="http://schemas.microsoft.com/office/drawing/2014/main" id="{E95AF397-D4DB-44E7-B131-B240883547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9054" y="2565387"/>
              <a:ext cx="4370119" cy="36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9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1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933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11">
                <a:extLst>
                  <a:ext uri="{FF2B5EF4-FFF2-40B4-BE49-F238E27FC236}">
                    <a16:creationId xmlns:a16="http://schemas.microsoft.com/office/drawing/2014/main" id="{E95AF397-D4DB-44E7-B131-B240883547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051451"/>
                  </p:ext>
                </p:extLst>
              </p:nvPr>
            </p:nvGraphicFramePr>
            <p:xfrm>
              <a:off x="3289054" y="2565387"/>
              <a:ext cx="4370119" cy="369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50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9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158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9332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1" t="-1613" r="-15263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0238" t="-1613" r="-1589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321" t="-1613" r="-755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3F53150-1E04-4829-A685-CB790101E6CB}"/>
              </a:ext>
            </a:extLst>
          </p:cNvPr>
          <p:cNvSpPr txBox="1"/>
          <p:nvPr/>
        </p:nvSpPr>
        <p:spPr>
          <a:xfrm>
            <a:off x="3182159" y="2867085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73BC6-1A75-4AC4-B6A0-078BF2D4F7D7}"/>
              </a:ext>
            </a:extLst>
          </p:cNvPr>
          <p:cNvSpPr txBox="1"/>
          <p:nvPr/>
        </p:nvSpPr>
        <p:spPr>
          <a:xfrm>
            <a:off x="7450431" y="2852465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Таблица 11">
                <a:extLst>
                  <a:ext uri="{FF2B5EF4-FFF2-40B4-BE49-F238E27FC236}">
                    <a16:creationId xmlns:a16="http://schemas.microsoft.com/office/drawing/2014/main" id="{DB0DA882-589B-4053-B788-1D0EF140D6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2458" y="1234090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9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82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3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≤&amp;&amp;≤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l-PL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Таблица 11">
                <a:extLst>
                  <a:ext uri="{FF2B5EF4-FFF2-40B4-BE49-F238E27FC236}">
                    <a16:creationId xmlns:a16="http://schemas.microsoft.com/office/drawing/2014/main" id="{DB0DA882-589B-4053-B788-1D0EF140D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701119"/>
                  </p:ext>
                </p:extLst>
              </p:nvPr>
            </p:nvGraphicFramePr>
            <p:xfrm>
              <a:off x="3282458" y="1234090"/>
              <a:ext cx="437011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469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782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2" t="-1639" r="-22579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3267" t="-1639" r="-6468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0619" t="-1639" r="-103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0C2E79F-06FC-4A15-B19A-C3A9A58DA00A}"/>
              </a:ext>
            </a:extLst>
          </p:cNvPr>
          <p:cNvSpPr txBox="1"/>
          <p:nvPr/>
        </p:nvSpPr>
        <p:spPr>
          <a:xfrm>
            <a:off x="3282458" y="1567621"/>
            <a:ext cx="40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q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694F1-F684-4C99-A471-251D421398AC}"/>
              </a:ext>
            </a:extLst>
          </p:cNvPr>
          <p:cNvSpPr txBox="1"/>
          <p:nvPr/>
        </p:nvSpPr>
        <p:spPr>
          <a:xfrm>
            <a:off x="7363376" y="1567621"/>
            <a:ext cx="28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r</a:t>
            </a:r>
            <a:endParaRPr lang="ru-RU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92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7CC3-7384-E28F-DEEF-3CABCB9F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664154-95AA-D10A-7728-4DFAC3AC8D8D}"/>
              </a:ext>
            </a:extLst>
          </p:cNvPr>
          <p:cNvSpPr txBox="1"/>
          <p:nvPr/>
        </p:nvSpPr>
        <p:spPr>
          <a:xfrm>
            <a:off x="280707" y="933307"/>
            <a:ext cx="117750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>
                <a:solidFill>
                  <a:srgbClr val="00B050"/>
                </a:solidFill>
              </a:rPr>
              <a:t>Python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и </a:t>
            </a:r>
            <a:r>
              <a:rPr lang="ru-RU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sorted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() </a:t>
            </a:r>
          </a:p>
          <a:p>
            <a:pPr lvl="1" algn="just"/>
            <a:r>
              <a:rPr lang="ru-RU" dirty="0"/>
              <a:t>Функции в </a:t>
            </a:r>
            <a:r>
              <a:rPr lang="ru-RU" dirty="0" err="1"/>
              <a:t>Python</a:t>
            </a:r>
            <a:r>
              <a:rPr lang="ru-RU" dirty="0"/>
              <a:t> реализуют алгоритм </a:t>
            </a:r>
            <a:r>
              <a:rPr lang="ru-RU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TimSort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опубликован в </a:t>
            </a:r>
            <a:r>
              <a:rPr lang="en-US" dirty="0">
                <a:latin typeface="Consolas" panose="020B0609020204030204" pitchFamily="49" charset="0"/>
              </a:rPr>
              <a:t> 20</a:t>
            </a:r>
            <a:r>
              <a:rPr lang="ru-RU" dirty="0">
                <a:latin typeface="Consolas" panose="020B0609020204030204" pitchFamily="49" charset="0"/>
              </a:rPr>
              <a:t>02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году американским учёным Тимом </a:t>
            </a:r>
            <a:r>
              <a:rPr lang="ru-RU" dirty="0" err="1">
                <a:latin typeface="Consolas" panose="020B0609020204030204" pitchFamily="49" charset="0"/>
              </a:rPr>
              <a:t>Петерсом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/>
              <a:t>Tim Peters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, основанный на сортировке слиянием </a:t>
            </a:r>
            <a:r>
              <a:rPr lang="en-US" b="1" dirty="0" err="1">
                <a:latin typeface="Consolas" panose="020B0609020204030204" pitchFamily="49" charset="0"/>
              </a:rPr>
              <a:t>MergeSort</a:t>
            </a:r>
            <a:r>
              <a:rPr lang="ru-RU" dirty="0"/>
              <a:t> и сортировке вставкой </a:t>
            </a:r>
            <a:r>
              <a:rPr lang="ru-RU" b="1" dirty="0" err="1">
                <a:latin typeface="Consolas" panose="020B0609020204030204" pitchFamily="49" charset="0"/>
              </a:rPr>
              <a:t>InsertionSort</a:t>
            </a:r>
            <a:r>
              <a:rPr lang="ru-RU" dirty="0"/>
              <a:t>. Основная идея алгоритма: по специальному алгоритму входной массив разделяется на </a:t>
            </a:r>
            <a:r>
              <a:rPr lang="ru-RU" dirty="0" err="1"/>
              <a:t>подмассивы</a:t>
            </a:r>
            <a:r>
              <a:rPr lang="ru-RU" dirty="0"/>
              <a:t>. Каждый </a:t>
            </a:r>
            <a:r>
              <a:rPr lang="ru-RU" dirty="0" err="1"/>
              <a:t>подмассив</a:t>
            </a:r>
            <a:r>
              <a:rPr lang="ru-RU" dirty="0"/>
              <a:t> сортируется сортировкой вставками. Отсортированные </a:t>
            </a:r>
            <a:r>
              <a:rPr lang="ru-RU" dirty="0" err="1"/>
              <a:t>подмассивы</a:t>
            </a:r>
            <a:r>
              <a:rPr lang="ru-RU" dirty="0"/>
              <a:t> собираются в единый массив с помощью модифицированной сортировки слиянием (</a:t>
            </a:r>
            <a:r>
              <a:rPr lang="en-US" dirty="0">
                <a:hlinkClick r:id="rId2"/>
              </a:rPr>
              <a:t>https://neerc.ifmo.ru/wiki/index.php?title=Timsort</a:t>
            </a:r>
            <a:r>
              <a:rPr lang="ru-RU" dirty="0"/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C3397-F7AA-1858-CDAB-93B365B00264}"/>
              </a:ext>
            </a:extLst>
          </p:cNvPr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>
            <a:extLst>
              <a:ext uri="{FF2B5EF4-FFF2-40B4-BE49-F238E27FC236}">
                <a16:creationId xmlns:a16="http://schemas.microsoft.com/office/drawing/2014/main" id="{E8B75AFF-832C-AB97-770A-C82A261B03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3259792" y="2069683"/>
                <a:ext cx="59175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b="1" dirty="0">
                    <a:latin typeface="+mj-lt"/>
                  </a:rPr>
                  <a:t>Алгоритмы </a:t>
                </a:r>
              </a:p>
              <a:p>
                <a:pPr algn="ctr"/>
                <a:r>
                  <a:rPr lang="ru-RU" sz="3200" b="1" dirty="0">
                    <a:latin typeface="+mj-lt"/>
                  </a:rPr>
                  <a:t>нахождения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3200" b="1" dirty="0">
                    <a:latin typeface="+mj-lt"/>
                  </a:rPr>
                  <a:t>-го наименьшего элемента</a:t>
                </a:r>
                <a:endParaRPr lang="ru-BY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792" y="2069683"/>
                <a:ext cx="5917513" cy="1569660"/>
              </a:xfrm>
              <a:prstGeom prst="rect">
                <a:avLst/>
              </a:prstGeom>
              <a:blipFill>
                <a:blip r:embed="rId2"/>
                <a:stretch>
                  <a:fillRect t="-5058" r="-619" b="-1206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479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292232" y="40244"/>
                <a:ext cx="116986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0" dirty="0"/>
                  <a:t>Определение</a:t>
                </a:r>
              </a:p>
              <a:p>
                <a:pPr lvl="1" algn="just"/>
                <a:r>
                  <a:rPr lang="ru-RU" sz="2400" dirty="0"/>
                  <a:t>Элемент, который стоит на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месте в отсортированном по не убыванию массиве, называется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м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наименьшим элементом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1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й</m:t>
                    </m:r>
                  </m:oMath>
                </a14:m>
                <a:r>
                  <a:rPr lang="ru-RU" sz="2400" dirty="0"/>
                  <a:t> порядковой статистикой).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2" y="40244"/>
                <a:ext cx="11698664" cy="1323439"/>
              </a:xfrm>
              <a:prstGeom prst="rect">
                <a:avLst/>
              </a:prstGeom>
              <a:blipFill>
                <a:blip r:embed="rId2"/>
                <a:stretch>
                  <a:fillRect l="-1355" t="-5991" r="-782" b="-96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A24D9D5C-FD39-2AB7-3EA8-199BC8D2E4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507"/>
                  </p:ext>
                </p:extLst>
              </p:nvPr>
            </p:nvGraphicFramePr>
            <p:xfrm>
              <a:off x="1180707" y="2545234"/>
              <a:ext cx="6412464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A24D9D5C-FD39-2AB7-3EA8-199BC8D2E4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507"/>
                  </p:ext>
                </p:extLst>
              </p:nvPr>
            </p:nvGraphicFramePr>
            <p:xfrm>
              <a:off x="1180707" y="2545234"/>
              <a:ext cx="6412464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042" r="-6992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CDACDB-15A2-D007-90FF-DE0F407CB149}"/>
              </a:ext>
            </a:extLst>
          </p:cNvPr>
          <p:cNvSpPr txBox="1"/>
          <p:nvPr/>
        </p:nvSpPr>
        <p:spPr>
          <a:xfrm>
            <a:off x="1180708" y="1909898"/>
            <a:ext cx="30954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Например, для массива</a:t>
            </a:r>
            <a:endParaRPr lang="ru-BY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C44A3976-3F2B-C8C8-47A3-2385BCBF1D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560324"/>
                  </p:ext>
                </p:extLst>
              </p:nvPr>
            </p:nvGraphicFramePr>
            <p:xfrm>
              <a:off x="1477769" y="4364773"/>
              <a:ext cx="6412464" cy="771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27912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227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/>
                                  <m:sup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сорт.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7">
                <a:extLst>
                  <a:ext uri="{FF2B5EF4-FFF2-40B4-BE49-F238E27FC236}">
                    <a16:creationId xmlns:a16="http://schemas.microsoft.com/office/drawing/2014/main" id="{C44A3976-3F2B-C8C8-47A3-2385BCBF1D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560324"/>
                  </p:ext>
                </p:extLst>
              </p:nvPr>
            </p:nvGraphicFramePr>
            <p:xfrm>
              <a:off x="1477769" y="4364773"/>
              <a:ext cx="6412464" cy="771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05321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7015" r="-699242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CF16661-563E-5EC5-747A-BA46075BE30F}"/>
              </a:ext>
            </a:extLst>
          </p:cNvPr>
          <p:cNvCxnSpPr/>
          <p:nvPr/>
        </p:nvCxnSpPr>
        <p:spPr>
          <a:xfrm>
            <a:off x="4912306" y="4215455"/>
            <a:ext cx="121607" cy="29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D9193A5-3C59-0006-AD9D-21283CCA724E}"/>
              </a:ext>
            </a:extLst>
          </p:cNvPr>
          <p:cNvCxnSpPr/>
          <p:nvPr/>
        </p:nvCxnSpPr>
        <p:spPr>
          <a:xfrm>
            <a:off x="2960016" y="5307292"/>
            <a:ext cx="4449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CFF58-AB42-CB99-6AE9-CD6B77DCD0E4}"/>
                  </a:ext>
                </a:extLst>
              </p:cNvPr>
              <p:cNvSpPr txBox="1"/>
              <p:nvPr/>
            </p:nvSpPr>
            <p:spPr>
              <a:xfrm>
                <a:off x="1180708" y="3793374"/>
                <a:ext cx="51304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то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1800" dirty="0"/>
                  <a:t>-й наименьший </a:t>
                </a:r>
                <a:r>
                  <a:rPr lang="ru-RU" dirty="0"/>
                  <a:t>элемент равен 7:</a:t>
                </a:r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DCFF58-AB42-CB99-6AE9-CD6B77DCD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08" y="3793374"/>
                <a:ext cx="5130445" cy="369332"/>
              </a:xfrm>
              <a:prstGeom prst="rect">
                <a:avLst/>
              </a:prstGeom>
              <a:blipFill>
                <a:blip r:embed="rId6"/>
                <a:stretch>
                  <a:fillRect l="-1070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B19903-DB6E-6993-BFA7-39FAB1FE98C3}"/>
              </a:ext>
            </a:extLst>
          </p:cNvPr>
          <p:cNvSpPr txBox="1"/>
          <p:nvPr/>
        </p:nvSpPr>
        <p:spPr>
          <a:xfrm>
            <a:off x="1180707" y="5722462"/>
            <a:ext cx="1069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325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32C9F-4D10-ED8C-77E4-445EE3D24E10}"/>
                  </a:ext>
                </a:extLst>
              </p:cNvPr>
              <p:cNvSpPr txBox="1"/>
              <p:nvPr/>
            </p:nvSpPr>
            <p:spPr>
              <a:xfrm>
                <a:off x="206759" y="-101727"/>
                <a:ext cx="7815452" cy="452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0" dirty="0"/>
                  <a:t>Определение</a:t>
                </a:r>
              </a:p>
              <a:p>
                <a:pPr lvl="1" algn="just"/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нечётно то </a:t>
                </a:r>
                <a:r>
                  <a:rPr lang="ru-RU" sz="2000" b="1" dirty="0"/>
                  <a:t>медианой</a:t>
                </a:r>
                <a:r>
                  <a:rPr lang="ru-RU" sz="2000" b="0" dirty="0"/>
                  <a:t> (</a:t>
                </a:r>
                <a:r>
                  <a:rPr lang="ru-RU" sz="2000" dirty="0"/>
                  <a:t>англ. </a:t>
                </a:r>
                <a:r>
                  <a:rPr lang="en-US" sz="2000" dirty="0"/>
                  <a:t>median) </a:t>
                </a:r>
                <a:r>
                  <a:rPr lang="ru-RU" sz="2000" b="0" dirty="0"/>
                  <a:t>массива из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b="0" dirty="0"/>
                  <a:t> элементов называется такой его элемент, который стоит на месте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 в упорядоченном массиве. </a:t>
                </a:r>
              </a:p>
              <a:p>
                <a:pPr lvl="1" algn="just"/>
                <a:endParaRPr lang="ru-RU" sz="2000" dirty="0"/>
              </a:p>
              <a:p>
                <a:pPr lvl="1" algn="just"/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чётно, то </a:t>
                </a:r>
                <a:r>
                  <a:rPr lang="ru-RU" sz="2000" b="1" dirty="0"/>
                  <a:t>нижней медианой </a:t>
                </a:r>
                <a:r>
                  <a:rPr lang="ru-RU" sz="2000" dirty="0"/>
                  <a:t>массива из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элементов называют называется такой его элемент, который стоит на месте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упорядоченном массиве. </a:t>
                </a:r>
              </a:p>
              <a:p>
                <a:pPr lvl="1" algn="just">
                  <a:spcBef>
                    <a:spcPts val="400"/>
                  </a:spcBef>
                </a:pPr>
                <a:endParaRPr lang="ru-RU" sz="2000" dirty="0"/>
              </a:p>
              <a:p>
                <a:pPr lvl="1" algn="just">
                  <a:spcBef>
                    <a:spcPts val="400"/>
                  </a:spcBef>
                </a:pPr>
                <a:r>
                  <a:rPr lang="ru-RU" sz="2000" dirty="0"/>
                  <a:t>Если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чётно, то </a:t>
                </a:r>
                <a:r>
                  <a:rPr lang="ru-RU" sz="2000" b="1" dirty="0"/>
                  <a:t>верхней медианой </a:t>
                </a:r>
                <a:r>
                  <a:rPr lang="ru-RU" sz="2000" dirty="0"/>
                  <a:t>массива из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элементов называют называется такой его элемент, который стоит на месте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/>
                  <a:t>в упорядоченном массиве.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B32C9F-4D10-ED8C-77E4-445EE3D24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9" y="-101727"/>
                <a:ext cx="7815452" cy="4524765"/>
              </a:xfrm>
              <a:prstGeom prst="rect">
                <a:avLst/>
              </a:prstGeom>
              <a:blipFill>
                <a:blip r:embed="rId2"/>
                <a:stretch>
                  <a:fillRect l="-2028" t="-1750" r="-78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56042BF-31B9-D5A2-BC65-407A740EF6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506466"/>
                  </p:ext>
                </p:extLst>
              </p:nvPr>
            </p:nvGraphicFramePr>
            <p:xfrm>
              <a:off x="111978" y="4423038"/>
              <a:ext cx="5610906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>
                <a:extLst>
                  <a:ext uri="{FF2B5EF4-FFF2-40B4-BE49-F238E27FC236}">
                    <a16:creationId xmlns:a16="http://schemas.microsoft.com/office/drawing/2014/main" id="{956042BF-31B9-D5A2-BC65-407A740EF6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5506466"/>
                  </p:ext>
                </p:extLst>
              </p:nvPr>
            </p:nvGraphicFramePr>
            <p:xfrm>
              <a:off x="111978" y="4423038"/>
              <a:ext cx="5610906" cy="8578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1558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2891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42891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7042" r="-5992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B592C887-8D67-9EA0-85A7-F39F6340C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133812"/>
                  </p:ext>
                </p:extLst>
              </p:nvPr>
            </p:nvGraphicFramePr>
            <p:xfrm>
              <a:off x="6184912" y="4509777"/>
              <a:ext cx="5800329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981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27912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22791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сорт.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B592C887-8D67-9EA0-85A7-F39F6340CB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133812"/>
                  </p:ext>
                </p:extLst>
              </p:nvPr>
            </p:nvGraphicFramePr>
            <p:xfrm>
              <a:off x="6184912" y="4509777"/>
              <a:ext cx="5800329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981">
                      <a:extLst>
                        <a:ext uri="{9D8B030D-6E8A-4147-A177-3AD203B41FA5}">
                          <a16:colId xmlns:a16="http://schemas.microsoft.com/office/drawing/2014/main" val="299884388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155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0000" r="-4858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A2983B5-8DDA-0A61-B028-A84E65AA3354}"/>
              </a:ext>
            </a:extLst>
          </p:cNvPr>
          <p:cNvSpPr txBox="1"/>
          <p:nvPr/>
        </p:nvSpPr>
        <p:spPr>
          <a:xfrm>
            <a:off x="8294575" y="5348565"/>
            <a:ext cx="90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нижняя</a:t>
            </a:r>
          </a:p>
          <a:p>
            <a:r>
              <a:rPr lang="ru-RU" sz="1400" dirty="0"/>
              <a:t> медиана</a:t>
            </a:r>
            <a:endParaRPr lang="ru-BY" sz="1400" dirty="0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F09467F-B61D-27D0-B1E9-64BBF4C2CFC7}"/>
              </a:ext>
            </a:extLst>
          </p:cNvPr>
          <p:cNvCxnSpPr>
            <a:cxnSpLocks/>
          </p:cNvCxnSpPr>
          <p:nvPr/>
        </p:nvCxnSpPr>
        <p:spPr>
          <a:xfrm flipV="1">
            <a:off x="9996087" y="5275079"/>
            <a:ext cx="0" cy="3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5C2B15-AB50-1710-C4C1-0F2532340493}"/>
              </a:ext>
            </a:extLst>
          </p:cNvPr>
          <p:cNvSpPr txBox="1"/>
          <p:nvPr/>
        </p:nvSpPr>
        <p:spPr>
          <a:xfrm>
            <a:off x="10175217" y="5391142"/>
            <a:ext cx="90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верхняя</a:t>
            </a:r>
          </a:p>
          <a:p>
            <a:r>
              <a:rPr lang="ru-RU" sz="1400" dirty="0"/>
              <a:t> медиана</a:t>
            </a:r>
            <a:endParaRPr lang="ru-BY" sz="14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5F8A531-9EC1-8148-5746-C992383CF5FF}"/>
              </a:ext>
            </a:extLst>
          </p:cNvPr>
          <p:cNvCxnSpPr>
            <a:cxnSpLocks/>
          </p:cNvCxnSpPr>
          <p:nvPr/>
        </p:nvCxnSpPr>
        <p:spPr>
          <a:xfrm flipV="1">
            <a:off x="9196553" y="5275079"/>
            <a:ext cx="0" cy="38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5A8C1C17-A2C1-5AA6-F2A1-60A9E0A79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663204"/>
                  </p:ext>
                </p:extLst>
              </p:nvPr>
            </p:nvGraphicFramePr>
            <p:xfrm>
              <a:off x="8491500" y="121556"/>
              <a:ext cx="3433110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185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5A8C1C17-A2C1-5AA6-F2A1-60A9E0A79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663204"/>
                  </p:ext>
                </p:extLst>
              </p:nvPr>
            </p:nvGraphicFramePr>
            <p:xfrm>
              <a:off x="8491500" y="121556"/>
              <a:ext cx="3433110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72185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21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8065" r="-503191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54C1931-37C1-A761-C58B-23935A274E33}"/>
              </a:ext>
            </a:extLst>
          </p:cNvPr>
          <p:cNvCxnSpPr/>
          <p:nvPr/>
        </p:nvCxnSpPr>
        <p:spPr>
          <a:xfrm>
            <a:off x="9573881" y="4509777"/>
            <a:ext cx="0" cy="114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B0D92B-BAA0-1919-A245-991A62D11071}"/>
                  </a:ext>
                </a:extLst>
              </p:cNvPr>
              <p:cNvSpPr txBox="1"/>
              <p:nvPr/>
            </p:nvSpPr>
            <p:spPr>
              <a:xfrm>
                <a:off x="754004" y="5868988"/>
                <a:ext cx="11170606" cy="858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Если не оговорено иное, то медианой массива из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элементов будем считать нижнюю медиану, т.е. для любой чётности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полагаем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b="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B0D92B-BAA0-1919-A245-991A62D1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04" y="5868988"/>
                <a:ext cx="11170606" cy="858505"/>
              </a:xfrm>
              <a:prstGeom prst="rect">
                <a:avLst/>
              </a:prstGeom>
              <a:blipFill>
                <a:blip r:embed="rId6"/>
                <a:stretch>
                  <a:fillRect l="-600" t="-4255" r="-546" b="-35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2C02FB1-FD83-9030-FE50-0D3EB3B4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494312"/>
                  </p:ext>
                </p:extLst>
              </p:nvPr>
            </p:nvGraphicFramePr>
            <p:xfrm>
              <a:off x="8201320" y="886858"/>
              <a:ext cx="3735564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4973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27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5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4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75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ru-RU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сорт.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B2C02FB1-FD83-9030-FE50-0D3EB3B4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494312"/>
                  </p:ext>
                </p:extLst>
              </p:nvPr>
            </p:nvGraphicFramePr>
            <p:xfrm>
              <a:off x="8201320" y="886858"/>
              <a:ext cx="3735564" cy="7496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4973">
                      <a:extLst>
                        <a:ext uri="{9D8B030D-6E8A-4147-A177-3AD203B41FA5}">
                          <a16:colId xmlns:a16="http://schemas.microsoft.com/office/drawing/2014/main" val="3965429501"/>
                        </a:ext>
                      </a:extLst>
                    </a:gridCol>
                    <a:gridCol w="527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5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44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56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758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4847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4303400"/>
                      </a:ext>
                    </a:extLst>
                  </a:tr>
                  <a:tr h="37484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00000" r="-313423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519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832092-75DB-B2DA-EF10-FA3628E6A23C}"/>
                  </a:ext>
                </a:extLst>
              </p:cNvPr>
              <p:cNvSpPr txBox="1"/>
              <p:nvPr/>
            </p:nvSpPr>
            <p:spPr>
              <a:xfrm>
                <a:off x="930816" y="715149"/>
                <a:ext cx="9387560" cy="1774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Алгоритм 1.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Отсортируем массив, например, сортировкой слиянием. 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Возьмём в отсортированном массиве элемент по индексу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lvl="1" algn="just">
                  <a:spcAft>
                    <a:spcPts val="800"/>
                  </a:spcAft>
                </a:pPr>
                <a:r>
                  <a:rPr lang="ru-RU" sz="2400" dirty="0"/>
                  <a:t>Время работы</a:t>
                </a:r>
                <a:r>
                  <a:rPr lang="en-US" sz="2400" dirty="0"/>
                  <a:t> </a:t>
                </a:r>
                <a:r>
                  <a:rPr lang="ru-RU" sz="2400" dirty="0"/>
                  <a:t>алгоритма 1 в худшем случае  </a:t>
                </a:r>
                <a14:m>
                  <m:oMath xmlns:m="http://schemas.openxmlformats.org/officeDocument/2006/math">
                    <m:r>
                      <a:rPr lang="el-G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832092-75DB-B2DA-EF10-FA3628E6A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16" y="715149"/>
                <a:ext cx="9387560" cy="1774845"/>
              </a:xfrm>
              <a:prstGeom prst="rect">
                <a:avLst/>
              </a:prstGeom>
              <a:blipFill>
                <a:blip r:embed="rId2"/>
                <a:stretch>
                  <a:fillRect l="-1039" t="-2749" b="-68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558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F9604-88FB-9623-7E60-D997424F1CA0}"/>
                  </a:ext>
                </a:extLst>
              </p:cNvPr>
              <p:cNvSpPr txBox="1"/>
              <p:nvPr/>
            </p:nvSpPr>
            <p:spPr>
              <a:xfrm>
                <a:off x="276721" y="1411909"/>
                <a:ext cx="670452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000" u="sng" dirty="0"/>
                  <a:t>Случай 1. </a:t>
                </a:r>
              </a:p>
              <a:p>
                <a:pPr lvl="2"/>
                <a:r>
                  <a:rPr lang="ru-RU" sz="2000" dirty="0"/>
                  <a:t>Если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ru-RU" sz="2000" dirty="0"/>
                  <a:t> то опорный элемент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ответ</a:t>
                </a:r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ru-RU" sz="2000" u="sng" dirty="0"/>
                  <a:t>Случай 2.</a:t>
                </a:r>
                <a:endParaRPr lang="en-US" sz="2000" u="sng" dirty="0"/>
              </a:p>
              <a:p>
                <a:pPr lvl="2"/>
                <a:r>
                  <a:rPr lang="ru-RU" sz="2000" dirty="0"/>
                  <a:t>Если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ru-RU" sz="2000" dirty="0"/>
                  <a:t> то</a:t>
                </a:r>
                <a:r>
                  <a:rPr lang="en-US" sz="2000" dirty="0"/>
                  <a:t> </a:t>
                </a:r>
                <a:r>
                  <a:rPr lang="ru-RU" sz="2000" dirty="0"/>
                  <a:t>продолжаем  рекурсивно поиск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го</m:t>
                    </m:r>
                  </m:oMath>
                </a14:m>
                <a:r>
                  <a:rPr lang="ru-RU" sz="2000" dirty="0"/>
                  <a:t> наименьшего элемента </a:t>
                </a:r>
                <a:r>
                  <a:rPr lang="en-US" sz="2000" dirty="0"/>
                  <a:t> </a:t>
                </a:r>
                <a:r>
                  <a:rPr lang="ru-RU" sz="2000" dirty="0"/>
                  <a:t>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2"/>
                <a:endParaRPr lang="en-US" sz="2000" dirty="0"/>
              </a:p>
              <a:p>
                <a:pPr lvl="1"/>
                <a:r>
                  <a:rPr lang="ru-RU" sz="2000" u="sng" dirty="0"/>
                  <a:t>Случай 3.</a:t>
                </a:r>
                <a:endParaRPr lang="en-US" sz="2000" u="sng" dirty="0"/>
              </a:p>
              <a:p>
                <a:pPr lvl="2"/>
                <a:r>
                  <a:rPr lang="ru-RU" sz="2000" dirty="0"/>
                  <a:t>Если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+1, </m:t>
                    </m:r>
                  </m:oMath>
                </a14:m>
                <a:r>
                  <a:rPr lang="ru-RU" sz="2000" dirty="0"/>
                  <a:t> то</a:t>
                </a:r>
                <a:r>
                  <a:rPr lang="en-US" sz="2000" dirty="0"/>
                  <a:t> </a:t>
                </a:r>
                <a:r>
                  <a:rPr lang="ru-RU" sz="2000" dirty="0"/>
                  <a:t>продолжаем рекурсивно поиск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</m:t>
                    </m:r>
                    <m:r>
                      <a:rPr lang="ru-RU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го</m:t>
                    </m:r>
                  </m:oMath>
                </a14:m>
                <a:r>
                  <a:rPr lang="ru-RU" sz="2000" dirty="0"/>
                  <a:t> наименьшего элемента 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полагая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+1).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F9604-88FB-9623-7E60-D997424F1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1" y="1411909"/>
                <a:ext cx="6704528" cy="4093428"/>
              </a:xfrm>
              <a:prstGeom prst="rect">
                <a:avLst/>
              </a:prstGeom>
              <a:blipFill>
                <a:blip r:embed="rId2"/>
                <a:stretch>
                  <a:fillRect t="-894" b="-17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720B57E-C2EE-6FDD-9836-49CBAC4A8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533"/>
              </p:ext>
            </p:extLst>
          </p:nvPr>
        </p:nvGraphicFramePr>
        <p:xfrm>
          <a:off x="7250091" y="1982721"/>
          <a:ext cx="41314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1BC67-7C80-1D49-6455-0AF7D2767516}"/>
                  </a:ext>
                </a:extLst>
              </p:cNvPr>
              <p:cNvSpPr txBox="1"/>
              <p:nvPr/>
            </p:nvSpPr>
            <p:spPr>
              <a:xfrm>
                <a:off x="7104654" y="2309534"/>
                <a:ext cx="469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1BC67-7C80-1D49-6455-0AF7D2767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654" y="2309534"/>
                <a:ext cx="469460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956BA-243E-15BA-C538-6B84DAC3963E}"/>
                  </a:ext>
                </a:extLst>
              </p:cNvPr>
              <p:cNvSpPr txBox="1"/>
              <p:nvPr/>
            </p:nvSpPr>
            <p:spPr>
              <a:xfrm>
                <a:off x="8988481" y="2287023"/>
                <a:ext cx="4696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956BA-243E-15BA-C538-6B84DAC3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81" y="2287023"/>
                <a:ext cx="469652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254EB-6A46-9717-8448-AC617333A3EF}"/>
                  </a:ext>
                </a:extLst>
              </p:cNvPr>
              <p:cNvSpPr txBox="1"/>
              <p:nvPr/>
            </p:nvSpPr>
            <p:spPr>
              <a:xfrm>
                <a:off x="11108099" y="2287023"/>
                <a:ext cx="4513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254EB-6A46-9717-8448-AC617333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099" y="2287023"/>
                <a:ext cx="45138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0CA8F04-4959-EBEF-1EC3-0F9C3E8C7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30530"/>
              </p:ext>
            </p:extLst>
          </p:nvPr>
        </p:nvGraphicFramePr>
        <p:xfrm>
          <a:off x="9104273" y="2082611"/>
          <a:ext cx="17708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77480" progId="Equation.DSMT4">
                  <p:embed/>
                </p:oleObj>
              </mc:Choice>
              <mc:Fallback>
                <p:oleObj name="Equation" r:id="rId6" imgW="17748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0CA8F04-4959-EBEF-1EC3-0F9C3E8C7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4273" y="2082611"/>
                        <a:ext cx="177089" cy="17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020405CD-99C8-517E-9F98-B3B550A0CBAD}"/>
                  </a:ext>
                </a:extLst>
              </p:cNvPr>
              <p:cNvSpPr txBox="1"/>
              <p:nvPr/>
            </p:nvSpPr>
            <p:spPr bwMode="auto">
              <a:xfrm>
                <a:off x="7898614" y="1990351"/>
                <a:ext cx="669576" cy="3414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3" name="Объект 12">
                <a:extLst>
                  <a:ext uri="{FF2B5EF4-FFF2-40B4-BE49-F238E27FC236}">
                    <a16:creationId xmlns:a16="http://schemas.microsoft.com/office/drawing/2014/main" id="{020405CD-99C8-517E-9F98-B3B550A0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8614" y="1990351"/>
                <a:ext cx="669576" cy="341478"/>
              </a:xfrm>
              <a:prstGeom prst="rect">
                <a:avLst/>
              </a:prstGeom>
              <a:blipFill>
                <a:blip r:embed="rId8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CF1FA247-D0E8-CDD1-49FB-20727A105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901390"/>
              </p:ext>
            </p:extLst>
          </p:nvPr>
        </p:nvGraphicFramePr>
        <p:xfrm>
          <a:off x="10375389" y="2068095"/>
          <a:ext cx="37947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CF1FA247-D0E8-CDD1-49FB-20727A105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5389" y="2068095"/>
                        <a:ext cx="379476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AE96D-18BA-9D32-0053-C99E17232313}"/>
                  </a:ext>
                </a:extLst>
              </p:cNvPr>
              <p:cNvSpPr txBox="1"/>
              <p:nvPr/>
            </p:nvSpPr>
            <p:spPr>
              <a:xfrm>
                <a:off x="26893" y="5415919"/>
                <a:ext cx="11961253" cy="1235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Время работы</a:t>
                </a:r>
                <a:r>
                  <a:rPr lang="en-US" dirty="0"/>
                  <a:t> </a:t>
                </a:r>
                <a:r>
                  <a:rPr lang="ru-RU" dirty="0"/>
                  <a:t>детерминированного алгоритма  в худшем случае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  (например, на каждом шаге в качестве опорного элемента выбирался максимальный</a:t>
                </a:r>
                <a:r>
                  <a:rPr lang="en-US" dirty="0"/>
                  <a:t> </a:t>
                </a:r>
                <a:r>
                  <a:rPr lang="ru-RU" dirty="0"/>
                  <a:t>элемент рассматриваемой области, что приводило к тому, что каждый раз рассматриваемая область уменьшалась только на один элемент). </a:t>
                </a:r>
              </a:p>
              <a:p>
                <a:pPr lvl="1"/>
                <a:r>
                  <a:rPr lang="ru-RU" dirty="0"/>
                  <a:t>Рандомизированный алгоритм в  среднем алгоритм работает хорошо  за время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ru-R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dirty="0"/>
                  <a:t>. </a:t>
                </a:r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AE96D-18BA-9D32-0053-C99E172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3" y="5415919"/>
                <a:ext cx="11961253" cy="1235979"/>
              </a:xfrm>
              <a:prstGeom prst="rect">
                <a:avLst/>
              </a:prstGeom>
              <a:blipFill>
                <a:blip r:embed="rId11"/>
                <a:stretch>
                  <a:fillRect t="-493" r="-408" b="-68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B581DB3-8233-3C5D-28B4-D0484CA3F996}"/>
              </a:ext>
            </a:extLst>
          </p:cNvPr>
          <p:cNvSpPr txBox="1"/>
          <p:nvPr/>
        </p:nvSpPr>
        <p:spPr>
          <a:xfrm>
            <a:off x="235249" y="32882"/>
            <a:ext cx="1508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Алгоритм </a:t>
            </a:r>
            <a:r>
              <a:rPr lang="en-US" sz="2000" b="1" dirty="0"/>
              <a:t>2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7D066A-4D91-E9E0-34FD-AF2C0A762316}"/>
                  </a:ext>
                </a:extLst>
              </p:cNvPr>
              <p:cNvSpPr txBox="1"/>
              <p:nvPr/>
            </p:nvSpPr>
            <p:spPr>
              <a:xfrm>
                <a:off x="244255" y="284758"/>
                <a:ext cx="11961254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sz="2000" dirty="0"/>
                  <a:t>Изначально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, в качестве опорного элемента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возьмем первый элемент рассматриваемой области (</a:t>
                </a:r>
                <a:r>
                  <a:rPr lang="ru-RU" sz="1400" dirty="0"/>
                  <a:t>в рандомизированной версии опорный элемент сначала выбирается случайным образом (</a:t>
                </a:r>
                <a:r>
                  <a:rPr lang="en-US" sz="1400" dirty="0"/>
                  <a:t>random sampling) </a:t>
                </a:r>
                <a:r>
                  <a:rPr lang="ru-RU" sz="1400" dirty="0"/>
                  <a:t>среди элементов с индексами от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1400" dirty="0"/>
                  <a:t> до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1400" dirty="0"/>
                  <a:t> а затем он меняется с первым элементом рассматриваемой области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1400" dirty="0"/>
                  <a:t>. </a:t>
                </a:r>
              </a:p>
              <a:p>
                <a:pPr lvl="1"/>
                <a:r>
                  <a:rPr lang="ru-RU" sz="2000" dirty="0"/>
                  <a:t>Относительно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000" dirty="0"/>
                  <a:t> выполняется разделение массива  на отрезке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B7D066A-4D91-E9E0-34FD-AF2C0A76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5" y="284758"/>
                <a:ext cx="11961254" cy="1231106"/>
              </a:xfrm>
              <a:prstGeom prst="rect">
                <a:avLst/>
              </a:prstGeom>
              <a:blipFill>
                <a:blip r:embed="rId12"/>
                <a:stretch>
                  <a:fillRect t="-2970" b="-79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AF2D77F4-70C4-1036-514F-FB5A8AD2E18D}"/>
              </a:ext>
            </a:extLst>
          </p:cNvPr>
          <p:cNvGrpSpPr/>
          <p:nvPr/>
        </p:nvGrpSpPr>
        <p:grpSpPr>
          <a:xfrm>
            <a:off x="7285514" y="1606953"/>
            <a:ext cx="4139146" cy="254156"/>
            <a:chOff x="7243331" y="1717877"/>
            <a:chExt cx="4155773" cy="254156"/>
          </a:xfrm>
        </p:grpSpPr>
        <p:grpSp>
          <p:nvGrpSpPr>
            <p:cNvPr id="60" name="Группа 59">
              <a:extLst>
                <a:ext uri="{FF2B5EF4-FFF2-40B4-BE49-F238E27FC236}">
                  <a16:creationId xmlns:a16="http://schemas.microsoft.com/office/drawing/2014/main" id="{E547F899-5C28-05D5-286E-3770BC45C4D7}"/>
                </a:ext>
              </a:extLst>
            </p:cNvPr>
            <p:cNvGrpSpPr/>
            <p:nvPr/>
          </p:nvGrpSpPr>
          <p:grpSpPr>
            <a:xfrm>
              <a:off x="7243331" y="1717877"/>
              <a:ext cx="4155773" cy="254156"/>
              <a:chOff x="7288787" y="3106911"/>
              <a:chExt cx="4155773" cy="254156"/>
            </a:xfrm>
          </p:grpSpPr>
          <p:cxnSp>
            <p:nvCxnSpPr>
              <p:cNvPr id="42" name="Прямая со стрелкой 41">
                <a:extLst>
                  <a:ext uri="{FF2B5EF4-FFF2-40B4-BE49-F238E27FC236}">
                    <a16:creationId xmlns:a16="http://schemas.microsoft.com/office/drawing/2014/main" id="{B1BB804C-BF66-F420-8895-30F295354DBD}"/>
                  </a:ext>
                </a:extLst>
              </p:cNvPr>
              <p:cNvCxnSpPr/>
              <p:nvPr/>
            </p:nvCxnSpPr>
            <p:spPr>
              <a:xfrm>
                <a:off x="7315200" y="3245224"/>
                <a:ext cx="41293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FFC96144-CFB8-AC56-FA16-13A47F645199}"/>
                  </a:ext>
                </a:extLst>
              </p:cNvPr>
              <p:cNvSpPr/>
              <p:nvPr/>
            </p:nvSpPr>
            <p:spPr>
              <a:xfrm>
                <a:off x="7288787" y="3106911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0E8F5421-5F7F-48EF-EE48-0F27FE3A500D}"/>
                  </a:ext>
                </a:extLst>
              </p:cNvPr>
              <p:cNvSpPr/>
              <p:nvPr/>
            </p:nvSpPr>
            <p:spPr>
              <a:xfrm>
                <a:off x="7817212" y="3131988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2" name="Овал 51">
                <a:extLst>
                  <a:ext uri="{FF2B5EF4-FFF2-40B4-BE49-F238E27FC236}">
                    <a16:creationId xmlns:a16="http://schemas.microsoft.com/office/drawing/2014/main" id="{A4254F35-9488-B14A-8C1E-769B15AC6BFB}"/>
                  </a:ext>
                </a:extLst>
              </p:cNvPr>
              <p:cNvSpPr/>
              <p:nvPr/>
            </p:nvSpPr>
            <p:spPr>
              <a:xfrm>
                <a:off x="8249373" y="314023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1940659C-053E-F088-5600-C398AAB987BB}"/>
                  </a:ext>
                </a:extLst>
              </p:cNvPr>
              <p:cNvSpPr/>
              <p:nvPr/>
            </p:nvSpPr>
            <p:spPr>
              <a:xfrm>
                <a:off x="8673854" y="314047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3AF366F0-4DA9-BDF1-BFE3-B40CBDD44B6A}"/>
                  </a:ext>
                </a:extLst>
              </p:cNvPr>
              <p:cNvSpPr/>
              <p:nvPr/>
            </p:nvSpPr>
            <p:spPr>
              <a:xfrm>
                <a:off x="9098335" y="3140232"/>
                <a:ext cx="197224" cy="2095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4B6DBD18-D738-E74C-4A9D-631336B50B86}"/>
                  </a:ext>
                </a:extLst>
              </p:cNvPr>
              <p:cNvSpPr/>
              <p:nvPr/>
            </p:nvSpPr>
            <p:spPr>
              <a:xfrm>
                <a:off x="9479334" y="314188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7" name="Овал 56">
                <a:extLst>
                  <a:ext uri="{FF2B5EF4-FFF2-40B4-BE49-F238E27FC236}">
                    <a16:creationId xmlns:a16="http://schemas.microsoft.com/office/drawing/2014/main" id="{849E6EE8-1AB0-823D-6352-D50CC5299D8B}"/>
                  </a:ext>
                </a:extLst>
              </p:cNvPr>
              <p:cNvSpPr/>
              <p:nvPr/>
            </p:nvSpPr>
            <p:spPr>
              <a:xfrm>
                <a:off x="10302012" y="3125736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8" name="Овал 57">
                <a:extLst>
                  <a:ext uri="{FF2B5EF4-FFF2-40B4-BE49-F238E27FC236}">
                    <a16:creationId xmlns:a16="http://schemas.microsoft.com/office/drawing/2014/main" id="{ABAC9B91-DFAD-8D90-11ED-5E6C9244F7D8}"/>
                  </a:ext>
                </a:extLst>
              </p:cNvPr>
              <p:cNvSpPr/>
              <p:nvPr/>
            </p:nvSpPr>
            <p:spPr>
              <a:xfrm>
                <a:off x="10726493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59" name="Овал 58">
                <a:extLst>
                  <a:ext uri="{FF2B5EF4-FFF2-40B4-BE49-F238E27FC236}">
                    <a16:creationId xmlns:a16="http://schemas.microsoft.com/office/drawing/2014/main" id="{CFD6507F-C213-A58F-EAAB-EA453041374F}"/>
                  </a:ext>
                </a:extLst>
              </p:cNvPr>
              <p:cNvSpPr/>
              <p:nvPr/>
            </p:nvSpPr>
            <p:spPr>
              <a:xfrm>
                <a:off x="11111271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</p:grp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3200C0B1-52A6-8912-1EF6-5B66015EFB81}"/>
                </a:ext>
              </a:extLst>
            </p:cNvPr>
            <p:cNvSpPr/>
            <p:nvPr/>
          </p:nvSpPr>
          <p:spPr>
            <a:xfrm>
              <a:off x="9818656" y="1751438"/>
              <a:ext cx="197224" cy="2095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aphicFrame>
        <p:nvGraphicFramePr>
          <p:cNvPr id="63" name="Таблица 62">
            <a:extLst>
              <a:ext uri="{FF2B5EF4-FFF2-40B4-BE49-F238E27FC236}">
                <a16:creationId xmlns:a16="http://schemas.microsoft.com/office/drawing/2014/main" id="{73FE6286-A154-18EB-9304-837F5E713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89446"/>
              </p:ext>
            </p:extLst>
          </p:nvPr>
        </p:nvGraphicFramePr>
        <p:xfrm>
          <a:off x="7235451" y="3311714"/>
          <a:ext cx="41480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3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Объект 12">
                <a:extLst>
                  <a:ext uri="{FF2B5EF4-FFF2-40B4-BE49-F238E27FC236}">
                    <a16:creationId xmlns:a16="http://schemas.microsoft.com/office/drawing/2014/main" id="{BA47C058-DA8C-36FD-BB13-5E8B14F77902}"/>
                  </a:ext>
                </a:extLst>
              </p:cNvPr>
              <p:cNvSpPr txBox="1"/>
              <p:nvPr/>
            </p:nvSpPr>
            <p:spPr bwMode="auto">
              <a:xfrm>
                <a:off x="7965540" y="3292884"/>
                <a:ext cx="672266" cy="3414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4" name="Объект 12">
                <a:extLst>
                  <a:ext uri="{FF2B5EF4-FFF2-40B4-BE49-F238E27FC236}">
                    <a16:creationId xmlns:a16="http://schemas.microsoft.com/office/drawing/2014/main" id="{BA47C058-DA8C-36FD-BB13-5E8B14F7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5540" y="3292884"/>
                <a:ext cx="672266" cy="341478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" name="Объект 64">
            <a:extLst>
              <a:ext uri="{FF2B5EF4-FFF2-40B4-BE49-F238E27FC236}">
                <a16:creationId xmlns:a16="http://schemas.microsoft.com/office/drawing/2014/main" id="{037042DE-44AE-21F9-FDAC-D3EEC5EF8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655922"/>
              </p:ext>
            </p:extLst>
          </p:nvPr>
        </p:nvGraphicFramePr>
        <p:xfrm>
          <a:off x="10419487" y="344347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16" name="Объект 15">
                        <a:extLst>
                          <a:ext uri="{FF2B5EF4-FFF2-40B4-BE49-F238E27FC236}">
                            <a16:creationId xmlns:a16="http://schemas.microsoft.com/office/drawing/2014/main" id="{CF1FA247-D0E8-CDD1-49FB-20727A105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9487" y="3443471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3B6B16-FBDC-7F93-B67F-98D8C570F84A}"/>
                  </a:ext>
                </a:extLst>
              </p:cNvPr>
              <p:cNvSpPr txBox="1"/>
              <p:nvPr/>
            </p:nvSpPr>
            <p:spPr>
              <a:xfrm>
                <a:off x="9641331" y="3633029"/>
                <a:ext cx="471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F3B6B16-FBDC-7F93-B67F-98D8C570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331" y="3633029"/>
                <a:ext cx="471539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B1F094-748B-B9CB-2A65-369F89FFA584}"/>
                  </a:ext>
                </a:extLst>
              </p:cNvPr>
              <p:cNvSpPr txBox="1"/>
              <p:nvPr/>
            </p:nvSpPr>
            <p:spPr>
              <a:xfrm>
                <a:off x="7077721" y="3672071"/>
                <a:ext cx="47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FB1F094-748B-B9CB-2A65-369F89FF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721" y="3672071"/>
                <a:ext cx="471346" cy="400110"/>
              </a:xfrm>
              <a:prstGeom prst="rect">
                <a:avLst/>
              </a:prstGeom>
              <a:blipFill>
                <a:blip r:embed="rId1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988B8D-3B41-B7FE-4032-481EB304E832}"/>
                  </a:ext>
                </a:extLst>
              </p:cNvPr>
              <p:cNvSpPr txBox="1"/>
              <p:nvPr/>
            </p:nvSpPr>
            <p:spPr>
              <a:xfrm>
                <a:off x="10992090" y="3672071"/>
                <a:ext cx="45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988B8D-3B41-B7FE-4032-481EB304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090" y="3672071"/>
                <a:ext cx="45320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95365A52-5E71-2EC5-1D6A-FA8EDA0C109E}"/>
              </a:ext>
            </a:extLst>
          </p:cNvPr>
          <p:cNvGrpSpPr/>
          <p:nvPr/>
        </p:nvGrpSpPr>
        <p:grpSpPr>
          <a:xfrm>
            <a:off x="7203164" y="2960951"/>
            <a:ext cx="4155773" cy="254156"/>
            <a:chOff x="7243331" y="1717877"/>
            <a:chExt cx="4155773" cy="254156"/>
          </a:xfrm>
        </p:grpSpPr>
        <p:grpSp>
          <p:nvGrpSpPr>
            <p:cNvPr id="71" name="Группа 70">
              <a:extLst>
                <a:ext uri="{FF2B5EF4-FFF2-40B4-BE49-F238E27FC236}">
                  <a16:creationId xmlns:a16="http://schemas.microsoft.com/office/drawing/2014/main" id="{02BCA052-E3C1-359D-BC66-1A7B15542BAA}"/>
                </a:ext>
              </a:extLst>
            </p:cNvPr>
            <p:cNvGrpSpPr/>
            <p:nvPr/>
          </p:nvGrpSpPr>
          <p:grpSpPr>
            <a:xfrm>
              <a:off x="7243331" y="1717877"/>
              <a:ext cx="4155773" cy="254156"/>
              <a:chOff x="7288787" y="3106911"/>
              <a:chExt cx="4155773" cy="254156"/>
            </a:xfrm>
          </p:grpSpPr>
          <p:cxnSp>
            <p:nvCxnSpPr>
              <p:cNvPr id="73" name="Прямая со стрелкой 72">
                <a:extLst>
                  <a:ext uri="{FF2B5EF4-FFF2-40B4-BE49-F238E27FC236}">
                    <a16:creationId xmlns:a16="http://schemas.microsoft.com/office/drawing/2014/main" id="{B432A327-B4E5-826F-0277-0F72DB36F52E}"/>
                  </a:ext>
                </a:extLst>
              </p:cNvPr>
              <p:cNvCxnSpPr/>
              <p:nvPr/>
            </p:nvCxnSpPr>
            <p:spPr>
              <a:xfrm>
                <a:off x="7315200" y="3245224"/>
                <a:ext cx="41293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Овал 73">
                <a:extLst>
                  <a:ext uri="{FF2B5EF4-FFF2-40B4-BE49-F238E27FC236}">
                    <a16:creationId xmlns:a16="http://schemas.microsoft.com/office/drawing/2014/main" id="{B8D7C55E-6B54-9FD7-C71E-ED5CAF88E490}"/>
                  </a:ext>
                </a:extLst>
              </p:cNvPr>
              <p:cNvSpPr/>
              <p:nvPr/>
            </p:nvSpPr>
            <p:spPr>
              <a:xfrm>
                <a:off x="7288787" y="3106911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5" name="Овал 74">
                <a:extLst>
                  <a:ext uri="{FF2B5EF4-FFF2-40B4-BE49-F238E27FC236}">
                    <a16:creationId xmlns:a16="http://schemas.microsoft.com/office/drawing/2014/main" id="{FCFDB121-6BE7-AB9F-F991-C72C084C4057}"/>
                  </a:ext>
                </a:extLst>
              </p:cNvPr>
              <p:cNvSpPr/>
              <p:nvPr/>
            </p:nvSpPr>
            <p:spPr>
              <a:xfrm>
                <a:off x="7817212" y="3131988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CD5C6466-2D13-58A3-1B87-4104A20C3BAB}"/>
                  </a:ext>
                </a:extLst>
              </p:cNvPr>
              <p:cNvSpPr/>
              <p:nvPr/>
            </p:nvSpPr>
            <p:spPr>
              <a:xfrm>
                <a:off x="8249373" y="314023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7" name="Овал 76">
                <a:extLst>
                  <a:ext uri="{FF2B5EF4-FFF2-40B4-BE49-F238E27FC236}">
                    <a16:creationId xmlns:a16="http://schemas.microsoft.com/office/drawing/2014/main" id="{BBBE9715-9EB5-70D2-61E0-82DC2042EF4F}"/>
                  </a:ext>
                </a:extLst>
              </p:cNvPr>
              <p:cNvSpPr/>
              <p:nvPr/>
            </p:nvSpPr>
            <p:spPr>
              <a:xfrm>
                <a:off x="8673854" y="314047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78" name="Овал 77">
                <a:extLst>
                  <a:ext uri="{FF2B5EF4-FFF2-40B4-BE49-F238E27FC236}">
                    <a16:creationId xmlns:a16="http://schemas.microsoft.com/office/drawing/2014/main" id="{8BFB84AF-F4DE-7B89-A83E-DB55635E8EE2}"/>
                  </a:ext>
                </a:extLst>
              </p:cNvPr>
              <p:cNvSpPr/>
              <p:nvPr/>
            </p:nvSpPr>
            <p:spPr>
              <a:xfrm>
                <a:off x="9069587" y="3149414"/>
                <a:ext cx="197224" cy="2095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sp>
            <p:nvSpPr>
              <p:cNvPr id="79" name="Овал 78">
                <a:extLst>
                  <a:ext uri="{FF2B5EF4-FFF2-40B4-BE49-F238E27FC236}">
                    <a16:creationId xmlns:a16="http://schemas.microsoft.com/office/drawing/2014/main" id="{171EE0D2-3FEE-3D2C-CD9D-9E1B7F49C708}"/>
                  </a:ext>
                </a:extLst>
              </p:cNvPr>
              <p:cNvSpPr/>
              <p:nvPr/>
            </p:nvSpPr>
            <p:spPr>
              <a:xfrm>
                <a:off x="9479334" y="314188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80" name="Овал 79">
                <a:extLst>
                  <a:ext uri="{FF2B5EF4-FFF2-40B4-BE49-F238E27FC236}">
                    <a16:creationId xmlns:a16="http://schemas.microsoft.com/office/drawing/2014/main" id="{BD869E13-9640-FFF1-0626-FD20237FD12E}"/>
                  </a:ext>
                </a:extLst>
              </p:cNvPr>
              <p:cNvSpPr/>
              <p:nvPr/>
            </p:nvSpPr>
            <p:spPr>
              <a:xfrm>
                <a:off x="10302012" y="3125736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81" name="Овал 80">
                <a:extLst>
                  <a:ext uri="{FF2B5EF4-FFF2-40B4-BE49-F238E27FC236}">
                    <a16:creationId xmlns:a16="http://schemas.microsoft.com/office/drawing/2014/main" id="{572CBD7A-298B-48A2-EEBA-076F81E48009}"/>
                  </a:ext>
                </a:extLst>
              </p:cNvPr>
              <p:cNvSpPr/>
              <p:nvPr/>
            </p:nvSpPr>
            <p:spPr>
              <a:xfrm>
                <a:off x="10726493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82" name="Овал 81">
                <a:extLst>
                  <a:ext uri="{FF2B5EF4-FFF2-40B4-BE49-F238E27FC236}">
                    <a16:creationId xmlns:a16="http://schemas.microsoft.com/office/drawing/2014/main" id="{8621B27C-1AB4-FF0E-7B5D-76C26A4B5976}"/>
                  </a:ext>
                </a:extLst>
              </p:cNvPr>
              <p:cNvSpPr/>
              <p:nvPr/>
            </p:nvSpPr>
            <p:spPr>
              <a:xfrm>
                <a:off x="11111271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</p:grp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BE8B618F-0AB7-E2BB-9114-E59D5B0A9D12}"/>
                </a:ext>
              </a:extLst>
            </p:cNvPr>
            <p:cNvSpPr/>
            <p:nvPr/>
          </p:nvSpPr>
          <p:spPr>
            <a:xfrm>
              <a:off x="9818656" y="1751438"/>
              <a:ext cx="197224" cy="2095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aphicFrame>
        <p:nvGraphicFramePr>
          <p:cNvPr id="83" name="Объект 82">
            <a:extLst>
              <a:ext uri="{FF2B5EF4-FFF2-40B4-BE49-F238E27FC236}">
                <a16:creationId xmlns:a16="http://schemas.microsoft.com/office/drawing/2014/main" id="{5DF4EB41-DE7D-4302-1A6D-FFA9E3281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099117"/>
              </p:ext>
            </p:extLst>
          </p:nvPr>
        </p:nvGraphicFramePr>
        <p:xfrm>
          <a:off x="9797913" y="3468871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77480" progId="Equation.DSMT4">
                  <p:embed/>
                </p:oleObj>
              </mc:Choice>
              <mc:Fallback>
                <p:oleObj name="Equation" r:id="rId6" imgW="177480" imgH="177480" progId="Equation.DSMT4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0CA8F04-4959-EBEF-1EC3-0F9C3E8C7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7913" y="3468871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Таблица 83">
            <a:extLst>
              <a:ext uri="{FF2B5EF4-FFF2-40B4-BE49-F238E27FC236}">
                <a16:creationId xmlns:a16="http://schemas.microsoft.com/office/drawing/2014/main" id="{7CFC4310-0FAE-48F6-B7CA-3B9AD4B1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48852"/>
              </p:ext>
            </p:extLst>
          </p:nvPr>
        </p:nvGraphicFramePr>
        <p:xfrm>
          <a:off x="7242380" y="4683163"/>
          <a:ext cx="414803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28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Объект 12">
                <a:extLst>
                  <a:ext uri="{FF2B5EF4-FFF2-40B4-BE49-F238E27FC236}">
                    <a16:creationId xmlns:a16="http://schemas.microsoft.com/office/drawing/2014/main" id="{9F1F3C08-97BF-6484-437B-BC3BBD3E777E}"/>
                  </a:ext>
                </a:extLst>
              </p:cNvPr>
              <p:cNvSpPr txBox="1"/>
              <p:nvPr/>
            </p:nvSpPr>
            <p:spPr bwMode="auto">
              <a:xfrm>
                <a:off x="7349315" y="4655907"/>
                <a:ext cx="672266" cy="34147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ru-BY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85" name="Объект 12">
                <a:extLst>
                  <a:ext uri="{FF2B5EF4-FFF2-40B4-BE49-F238E27FC236}">
                    <a16:creationId xmlns:a16="http://schemas.microsoft.com/office/drawing/2014/main" id="{9F1F3C08-97BF-6484-437B-BC3BBD3E7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9315" y="4655907"/>
                <a:ext cx="672266" cy="341478"/>
              </a:xfrm>
              <a:prstGeom prst="rect">
                <a:avLst/>
              </a:prstGeom>
              <a:blipFill>
                <a:blip r:embed="rId1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6" name="Объект 85">
            <a:extLst>
              <a:ext uri="{FF2B5EF4-FFF2-40B4-BE49-F238E27FC236}">
                <a16:creationId xmlns:a16="http://schemas.microsoft.com/office/drawing/2014/main" id="{6269D36D-731B-D354-4F3A-651B7BDBC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187143"/>
              </p:ext>
            </p:extLst>
          </p:nvPr>
        </p:nvGraphicFramePr>
        <p:xfrm>
          <a:off x="9644728" y="4762452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DSMT4">
                  <p:embed/>
                </p:oleObj>
              </mc:Choice>
              <mc:Fallback>
                <p:oleObj name="Equation" r:id="rId9" imgW="380880" imgH="228600" progId="Equation.DSMT4">
                  <p:embed/>
                  <p:pic>
                    <p:nvPicPr>
                      <p:cNvPr id="65" name="Объект 64">
                        <a:extLst>
                          <a:ext uri="{FF2B5EF4-FFF2-40B4-BE49-F238E27FC236}">
                            <a16:creationId xmlns:a16="http://schemas.microsoft.com/office/drawing/2014/main" id="{037042DE-44AE-21F9-FDAC-D3EEC5EF8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728" y="4762452"/>
                        <a:ext cx="381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1B562D5-BC6F-5214-9F8D-D6D2423C08E8}"/>
                  </a:ext>
                </a:extLst>
              </p:cNvPr>
              <p:cNvSpPr txBox="1"/>
              <p:nvPr/>
            </p:nvSpPr>
            <p:spPr>
              <a:xfrm>
                <a:off x="8047004" y="4986569"/>
                <a:ext cx="471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1B562D5-BC6F-5214-9F8D-D6D2423C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004" y="4986569"/>
                <a:ext cx="471539" cy="400110"/>
              </a:xfrm>
              <a:prstGeom prst="rect">
                <a:avLst/>
              </a:prstGeom>
              <a:blipFill>
                <a:blip r:embed="rId1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DC3E83-575F-BA96-405B-70CA84002537}"/>
                  </a:ext>
                </a:extLst>
              </p:cNvPr>
              <p:cNvSpPr txBox="1"/>
              <p:nvPr/>
            </p:nvSpPr>
            <p:spPr>
              <a:xfrm>
                <a:off x="7107087" y="5009881"/>
                <a:ext cx="47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8DC3E83-575F-BA96-405B-70CA8400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087" y="5009881"/>
                <a:ext cx="471346" cy="400110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9909D-1540-33DF-12E9-28A5FA368DE1}"/>
                  </a:ext>
                </a:extLst>
              </p:cNvPr>
              <p:cNvSpPr txBox="1"/>
              <p:nvPr/>
            </p:nvSpPr>
            <p:spPr>
              <a:xfrm>
                <a:off x="10999019" y="5009881"/>
                <a:ext cx="4532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ru-RU" sz="20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9909D-1540-33DF-12E9-28A5FA368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019" y="5009881"/>
                <a:ext cx="45320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97445FF5-5FA6-782F-8D0F-E21DE87C6EF5}"/>
              </a:ext>
            </a:extLst>
          </p:cNvPr>
          <p:cNvGrpSpPr/>
          <p:nvPr/>
        </p:nvGrpSpPr>
        <p:grpSpPr>
          <a:xfrm>
            <a:off x="7210093" y="4332400"/>
            <a:ext cx="4155773" cy="254156"/>
            <a:chOff x="7243331" y="1717877"/>
            <a:chExt cx="4155773" cy="254156"/>
          </a:xfrm>
        </p:grpSpPr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FA8BB816-7D15-A90C-5267-337DE990BBED}"/>
                </a:ext>
              </a:extLst>
            </p:cNvPr>
            <p:cNvGrpSpPr/>
            <p:nvPr/>
          </p:nvGrpSpPr>
          <p:grpSpPr>
            <a:xfrm>
              <a:off x="7243331" y="1717877"/>
              <a:ext cx="4155773" cy="254156"/>
              <a:chOff x="7288787" y="3106911"/>
              <a:chExt cx="4155773" cy="254156"/>
            </a:xfrm>
          </p:grpSpPr>
          <p:cxnSp>
            <p:nvCxnSpPr>
              <p:cNvPr id="93" name="Прямая со стрелкой 92">
                <a:extLst>
                  <a:ext uri="{FF2B5EF4-FFF2-40B4-BE49-F238E27FC236}">
                    <a16:creationId xmlns:a16="http://schemas.microsoft.com/office/drawing/2014/main" id="{CECAD511-AB28-E422-DD93-E7CCECFC5B0B}"/>
                  </a:ext>
                </a:extLst>
              </p:cNvPr>
              <p:cNvCxnSpPr/>
              <p:nvPr/>
            </p:nvCxnSpPr>
            <p:spPr>
              <a:xfrm>
                <a:off x="7315200" y="3245224"/>
                <a:ext cx="41293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Овал 93">
                <a:extLst>
                  <a:ext uri="{FF2B5EF4-FFF2-40B4-BE49-F238E27FC236}">
                    <a16:creationId xmlns:a16="http://schemas.microsoft.com/office/drawing/2014/main" id="{D6C6C8BC-861A-168F-3A93-49BC7D0FCC3E}"/>
                  </a:ext>
                </a:extLst>
              </p:cNvPr>
              <p:cNvSpPr/>
              <p:nvPr/>
            </p:nvSpPr>
            <p:spPr>
              <a:xfrm>
                <a:off x="7288787" y="3106911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5" name="Овал 94">
                <a:extLst>
                  <a:ext uri="{FF2B5EF4-FFF2-40B4-BE49-F238E27FC236}">
                    <a16:creationId xmlns:a16="http://schemas.microsoft.com/office/drawing/2014/main" id="{71F8698F-C573-15A7-1D0A-EFC42682E754}"/>
                  </a:ext>
                </a:extLst>
              </p:cNvPr>
              <p:cNvSpPr/>
              <p:nvPr/>
            </p:nvSpPr>
            <p:spPr>
              <a:xfrm>
                <a:off x="7817212" y="3131988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8C3E9D36-268F-2FD3-88CB-8E02F82840C6}"/>
                  </a:ext>
                </a:extLst>
              </p:cNvPr>
              <p:cNvSpPr/>
              <p:nvPr/>
            </p:nvSpPr>
            <p:spPr>
              <a:xfrm>
                <a:off x="8249373" y="314023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7" name="Овал 96">
                <a:extLst>
                  <a:ext uri="{FF2B5EF4-FFF2-40B4-BE49-F238E27FC236}">
                    <a16:creationId xmlns:a16="http://schemas.microsoft.com/office/drawing/2014/main" id="{C830E192-AA05-D06D-CC54-0C042399CCE0}"/>
                  </a:ext>
                </a:extLst>
              </p:cNvPr>
              <p:cNvSpPr/>
              <p:nvPr/>
            </p:nvSpPr>
            <p:spPr>
              <a:xfrm>
                <a:off x="8673854" y="314047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98" name="Овал 97">
                <a:extLst>
                  <a:ext uri="{FF2B5EF4-FFF2-40B4-BE49-F238E27FC236}">
                    <a16:creationId xmlns:a16="http://schemas.microsoft.com/office/drawing/2014/main" id="{F29B96EB-3934-CEF7-5505-C75106E6326A}"/>
                  </a:ext>
                </a:extLst>
              </p:cNvPr>
              <p:cNvSpPr/>
              <p:nvPr/>
            </p:nvSpPr>
            <p:spPr>
              <a:xfrm>
                <a:off x="9051135" y="3140472"/>
                <a:ext cx="197224" cy="209504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sp>
            <p:nvSpPr>
              <p:cNvPr id="99" name="Овал 98">
                <a:extLst>
                  <a:ext uri="{FF2B5EF4-FFF2-40B4-BE49-F238E27FC236}">
                    <a16:creationId xmlns:a16="http://schemas.microsoft.com/office/drawing/2014/main" id="{DEAA4676-450A-4C3A-DFD6-C32539B2AD77}"/>
                  </a:ext>
                </a:extLst>
              </p:cNvPr>
              <p:cNvSpPr/>
              <p:nvPr/>
            </p:nvSpPr>
            <p:spPr>
              <a:xfrm>
                <a:off x="9479334" y="3141882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100" name="Овал 99">
                <a:extLst>
                  <a:ext uri="{FF2B5EF4-FFF2-40B4-BE49-F238E27FC236}">
                    <a16:creationId xmlns:a16="http://schemas.microsoft.com/office/drawing/2014/main" id="{A52EFD5C-BD94-7EA5-6681-E54F421D8738}"/>
                  </a:ext>
                </a:extLst>
              </p:cNvPr>
              <p:cNvSpPr/>
              <p:nvPr/>
            </p:nvSpPr>
            <p:spPr>
              <a:xfrm>
                <a:off x="10302012" y="3125736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101" name="Овал 100">
                <a:extLst>
                  <a:ext uri="{FF2B5EF4-FFF2-40B4-BE49-F238E27FC236}">
                    <a16:creationId xmlns:a16="http://schemas.microsoft.com/office/drawing/2014/main" id="{27B40FE6-39D5-F90F-B914-C1853FD23EA2}"/>
                  </a:ext>
                </a:extLst>
              </p:cNvPr>
              <p:cNvSpPr/>
              <p:nvPr/>
            </p:nvSpPr>
            <p:spPr>
              <a:xfrm>
                <a:off x="10726493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sp>
            <p:nvSpPr>
              <p:cNvPr id="102" name="Овал 101">
                <a:extLst>
                  <a:ext uri="{FF2B5EF4-FFF2-40B4-BE49-F238E27FC236}">
                    <a16:creationId xmlns:a16="http://schemas.microsoft.com/office/drawing/2014/main" id="{C7405D7F-E354-C8E4-978E-83D8A79D969F}"/>
                  </a:ext>
                </a:extLst>
              </p:cNvPr>
              <p:cNvSpPr/>
              <p:nvPr/>
            </p:nvSpPr>
            <p:spPr>
              <a:xfrm>
                <a:off x="11111271" y="3151563"/>
                <a:ext cx="197224" cy="209504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</p:grp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1311AF61-EC61-F432-1E11-D0C3CAAA1EAE}"/>
                </a:ext>
              </a:extLst>
            </p:cNvPr>
            <p:cNvSpPr/>
            <p:nvPr/>
          </p:nvSpPr>
          <p:spPr>
            <a:xfrm>
              <a:off x="9818656" y="1751438"/>
              <a:ext cx="197224" cy="2095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aphicFrame>
        <p:nvGraphicFramePr>
          <p:cNvPr id="103" name="Объект 102">
            <a:extLst>
              <a:ext uri="{FF2B5EF4-FFF2-40B4-BE49-F238E27FC236}">
                <a16:creationId xmlns:a16="http://schemas.microsoft.com/office/drawing/2014/main" id="{CF17B894-DBF8-4930-A2BD-9F88EEA07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58909"/>
              </p:ext>
            </p:extLst>
          </p:nvPr>
        </p:nvGraphicFramePr>
        <p:xfrm>
          <a:off x="8198244" y="4771143"/>
          <a:ext cx="177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77480" progId="Equation.DSMT4">
                  <p:embed/>
                </p:oleObj>
              </mc:Choice>
              <mc:Fallback>
                <p:oleObj name="Equation" r:id="rId6" imgW="177480" imgH="177480" progId="Equation.DSMT4">
                  <p:embed/>
                  <p:pic>
                    <p:nvPicPr>
                      <p:cNvPr id="83" name="Объект 82">
                        <a:extLst>
                          <a:ext uri="{FF2B5EF4-FFF2-40B4-BE49-F238E27FC236}">
                            <a16:creationId xmlns:a16="http://schemas.microsoft.com/office/drawing/2014/main" id="{5DF4EB41-DE7D-4302-1A6D-FFA9E3281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8244" y="4771143"/>
                        <a:ext cx="177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FB6A85-8BE6-6FAF-5CBC-50CF78B6B6A4}"/>
                  </a:ext>
                </a:extLst>
              </p:cNvPr>
              <p:cNvSpPr txBox="1"/>
              <p:nvPr/>
            </p:nvSpPr>
            <p:spPr>
              <a:xfrm>
                <a:off x="9019540" y="133992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FB6A85-8BE6-6FAF-5CBC-50CF78B6B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540" y="1339928"/>
                <a:ext cx="3709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867190-655D-BD1B-F599-7496CFE168B6}"/>
                  </a:ext>
                </a:extLst>
              </p:cNvPr>
              <p:cNvSpPr txBox="1"/>
              <p:nvPr/>
            </p:nvSpPr>
            <p:spPr>
              <a:xfrm>
                <a:off x="8909360" y="273684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867190-655D-BD1B-F599-7496CFE1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360" y="2736848"/>
                <a:ext cx="37093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35320D-0931-1BC5-5FC2-34715AFA0A2C}"/>
                  </a:ext>
                </a:extLst>
              </p:cNvPr>
              <p:cNvSpPr txBox="1"/>
              <p:nvPr/>
            </p:nvSpPr>
            <p:spPr>
              <a:xfrm>
                <a:off x="8904287" y="407987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35320D-0931-1BC5-5FC2-34715AFA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287" y="4079877"/>
                <a:ext cx="37093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7" grpId="0"/>
      <p:bldP spid="69" grpId="0"/>
      <p:bldP spid="85" grpId="0"/>
      <p:bldP spid="87" grpId="0"/>
      <p:bldP spid="88" grpId="0"/>
      <p:bldP spid="89" grpId="0"/>
      <p:bldP spid="2" grpId="0"/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2B581DB3-8233-3C5D-28B4-D0484CA3F996}"/>
              </a:ext>
            </a:extLst>
          </p:cNvPr>
          <p:cNvSpPr txBox="1"/>
          <p:nvPr/>
        </p:nvSpPr>
        <p:spPr>
          <a:xfrm>
            <a:off x="532160" y="131307"/>
            <a:ext cx="11372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/>
              <a:t>Алгоритм </a:t>
            </a:r>
            <a:r>
              <a:rPr lang="ru-RU" b="1" dirty="0"/>
              <a:t>3.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BFPRT- </a:t>
            </a:r>
            <a:r>
              <a:rPr lang="ru-RU" sz="1800" b="1"/>
              <a:t>алгоритм  </a:t>
            </a:r>
            <a:r>
              <a:rPr lang="ru-RU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(1973 г. </a:t>
            </a:r>
            <a:r>
              <a:rPr 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Manual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lum, Robert W.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loyd, Vaughan R.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ratt, Ronald L. </a:t>
            </a:r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ivest 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Robert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Endre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arjan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sz="1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10B9D-1EF1-88A6-E10E-22F3B56E80BA}"/>
                  </a:ext>
                </a:extLst>
              </p:cNvPr>
              <p:cNvSpPr txBox="1"/>
              <p:nvPr/>
            </p:nvSpPr>
            <p:spPr>
              <a:xfrm>
                <a:off x="-10198" y="742479"/>
                <a:ext cx="6413369" cy="604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AutoNum type="arabicPeriod"/>
                </a:pPr>
                <a:r>
                  <a:rPr lang="ru-RU" sz="1600" dirty="0"/>
                  <a:t>Разбиваем исходный массив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из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 на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групп по 5 элементов в каждой и ещё одну группу, в которой оставшиеся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 (если  число элементов кратно 5, то эта группа – пустая).  Каждую группу сортируем и находим её медиану. Это требует</a:t>
                </a:r>
                <a:r>
                  <a:rPr lang="en-US" sz="1600" dirty="0"/>
                  <a:t> </a:t>
                </a:r>
                <a:r>
                  <a:rPr lang="ru-RU" sz="1600" dirty="0"/>
                  <a:t>времени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</a:t>
                </a:r>
              </a:p>
              <a:p>
                <a:pPr marL="342900" indent="-342900" algn="just">
                  <a:buAutoNum type="arabicPeriod"/>
                </a:pPr>
                <a:r>
                  <a:rPr lang="ru-RU" sz="1600" dirty="0"/>
                  <a:t>Из найденных на шаге 1 медиан строим последовательность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1600" dirty="0"/>
                  <a:t> длины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1600" dirty="0"/>
                  <a:t> (жёлтая заливка) и этим же алгоритмом рекурсивно находим её медиану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. Время </a:t>
                </a:r>
                <a:r>
                  <a:rPr lang="ru-RU" sz="1600" dirty="0">
                    <a:sym typeface="Symbol" panose="05050102010706020507" pitchFamily="18" charset="2"/>
                  </a:rPr>
                  <a:t>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dirty="0"/>
              </a:p>
              <a:p>
                <a:pPr marL="342900" indent="-342900" algn="just">
                  <a:buAutoNum type="arabicPeriod"/>
                </a:pPr>
                <a:r>
                  <a:rPr lang="ru-RU" sz="1600" dirty="0"/>
                  <a:t>Элемент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 выбираем в качестве опорного элемента и выполняем процесс разделения исходного массива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из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элементов. Это требует</a:t>
                </a:r>
                <a:r>
                  <a:rPr lang="en-US" sz="1600" dirty="0"/>
                  <a:t> </a:t>
                </a:r>
                <a:r>
                  <a:rPr lang="ru-RU" sz="1600" dirty="0"/>
                  <a:t>времени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600" dirty="0"/>
                  <a:t>.  </a:t>
                </a:r>
              </a:p>
              <a:p>
                <a:pPr lvl="1" algn="just"/>
                <a:r>
                  <a:rPr lang="ru-RU" sz="1600" dirty="0"/>
                  <a:t>Для простоты рассуждений будем считать, что все элементы различны.  Тогда количество элементов, которые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(зелёная область) :</a:t>
                </a:r>
                <a:endParaRPr lang="en-US" sz="16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1600" dirty="0"/>
                          <m:t> 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1600" dirty="0"/>
                  <a:t> </a:t>
                </a:r>
                <a:endParaRPr lang="en-US" sz="1600" dirty="0"/>
              </a:p>
              <a:p>
                <a:pPr lvl="1" algn="just"/>
                <a:r>
                  <a:rPr lang="ru-RU" sz="1600" dirty="0"/>
                  <a:t>аналогично, в синей области, имеется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≥ </m:t>
                    </m:r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элементов, величины которых 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1600" dirty="0"/>
                  <a:t>. </a:t>
                </a:r>
                <a:endParaRPr lang="en-US" sz="1600" dirty="0"/>
              </a:p>
              <a:p>
                <a:pPr marL="342900" indent="-342900" algn="just">
                  <a:buFont typeface="+mj-lt"/>
                  <a:buAutoNum type="arabicPeriod" startAt="4"/>
                </a:pPr>
                <a:r>
                  <a:rPr lang="ru-RU" sz="1600" dirty="0"/>
                  <a:t>По аналогии с алгоритмом 2, либо завершаем алгоритм, либо отбрасываем одну из частей и решаем рекурсивно задачу поиска искомого элемента за время, не превышающее величины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ru-RU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ru-RU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410B9D-1EF1-88A6-E10E-22F3B56E8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98" y="742479"/>
                <a:ext cx="6413369" cy="6044027"/>
              </a:xfrm>
              <a:prstGeom prst="rect">
                <a:avLst/>
              </a:prstGeom>
              <a:blipFill>
                <a:blip r:embed="rId2"/>
                <a:stretch>
                  <a:fillRect l="-475" r="-5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16">
            <a:extLst>
              <a:ext uri="{FF2B5EF4-FFF2-40B4-BE49-F238E27FC236}">
                <a16:creationId xmlns:a16="http://schemas.microsoft.com/office/drawing/2014/main" id="{031A230D-5270-4D9C-D5CE-8A157BB92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5198"/>
              </p:ext>
            </p:extLst>
          </p:nvPr>
        </p:nvGraphicFramePr>
        <p:xfrm>
          <a:off x="6557315" y="866143"/>
          <a:ext cx="5003874" cy="1872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986">
                  <a:extLst>
                    <a:ext uri="{9D8B030D-6E8A-4147-A177-3AD203B41FA5}">
                      <a16:colId xmlns:a16="http://schemas.microsoft.com/office/drawing/2014/main" val="1440536183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4121917316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1989200240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3613909622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623851072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1856997548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2955353789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2543457597"/>
                    </a:ext>
                  </a:extLst>
                </a:gridCol>
                <a:gridCol w="555986">
                  <a:extLst>
                    <a:ext uri="{9D8B030D-6E8A-4147-A177-3AD203B41FA5}">
                      <a16:colId xmlns:a16="http://schemas.microsoft.com/office/drawing/2014/main" val="3884220041"/>
                    </a:ext>
                  </a:extLst>
                </a:gridCol>
              </a:tblGrid>
              <a:tr h="374593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9703425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197344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34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28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24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10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23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30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11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24475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362640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25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ru-B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70845"/>
                  </a:ext>
                </a:extLst>
              </a:tr>
            </a:tbl>
          </a:graphicData>
        </a:graphic>
      </p:graphicFrame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F8CD0059-1D17-DABF-AD30-8DD7BB384053}"/>
              </a:ext>
            </a:extLst>
          </p:cNvPr>
          <p:cNvCxnSpPr>
            <a:cxnSpLocks/>
          </p:cNvCxnSpPr>
          <p:nvPr/>
        </p:nvCxnSpPr>
        <p:spPr>
          <a:xfrm>
            <a:off x="11770752" y="1000042"/>
            <a:ext cx="0" cy="1828800"/>
          </a:xfrm>
          <a:prstGeom prst="straightConnector1">
            <a:avLst/>
          </a:prstGeom>
          <a:ln>
            <a:prstDash val="sysDot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Таблица 16">
                <a:extLst>
                  <a:ext uri="{FF2B5EF4-FFF2-40B4-BE49-F238E27FC236}">
                    <a16:creationId xmlns:a16="http://schemas.microsoft.com/office/drawing/2014/main" id="{F67D8B4F-125F-131F-E3EF-1C5A3C50C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275179"/>
                  </p:ext>
                </p:extLst>
              </p:nvPr>
            </p:nvGraphicFramePr>
            <p:xfrm>
              <a:off x="6551628" y="3124832"/>
              <a:ext cx="5571242" cy="2373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027">
                      <a:extLst>
                        <a:ext uri="{9D8B030D-6E8A-4147-A177-3AD203B41FA5}">
                          <a16:colId xmlns:a16="http://schemas.microsoft.com/office/drawing/2014/main" val="1440536183"/>
                        </a:ext>
                      </a:extLst>
                    </a:gridCol>
                    <a:gridCol w="594067">
                      <a:extLst>
                        <a:ext uri="{9D8B030D-6E8A-4147-A177-3AD203B41FA5}">
                          <a16:colId xmlns:a16="http://schemas.microsoft.com/office/drawing/2014/main" val="4121917316"/>
                        </a:ext>
                      </a:extLst>
                    </a:gridCol>
                    <a:gridCol w="643986">
                      <a:extLst>
                        <a:ext uri="{9D8B030D-6E8A-4147-A177-3AD203B41FA5}">
                          <a16:colId xmlns:a16="http://schemas.microsoft.com/office/drawing/2014/main" val="1989200240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61390962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62385107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1856997548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955353789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543457597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884220041"/>
                        </a:ext>
                      </a:extLst>
                    </a:gridCol>
                  </a:tblGrid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70342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197344"/>
                      </a:ext>
                    </a:extLst>
                  </a:tr>
                  <a:tr h="69239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17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dirty="0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100" b="1" i="1" dirty="0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100" b="1" i="1" dirty="0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en-US" sz="1100" b="1" dirty="0">
                            <a:highlight>
                              <a:srgbClr val="FFFF00"/>
                            </a:highlight>
                          </a:endParaRPr>
                        </a:p>
                        <a:p>
                          <a:endParaRPr lang="ru-BY" sz="14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92447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362640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708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Таблица 16">
                <a:extLst>
                  <a:ext uri="{FF2B5EF4-FFF2-40B4-BE49-F238E27FC236}">
                    <a16:creationId xmlns:a16="http://schemas.microsoft.com/office/drawing/2014/main" id="{F67D8B4F-125F-131F-E3EF-1C5A3C50C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275179"/>
                  </p:ext>
                </p:extLst>
              </p:nvPr>
            </p:nvGraphicFramePr>
            <p:xfrm>
              <a:off x="6551628" y="3124832"/>
              <a:ext cx="5571242" cy="23739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9027">
                      <a:extLst>
                        <a:ext uri="{9D8B030D-6E8A-4147-A177-3AD203B41FA5}">
                          <a16:colId xmlns:a16="http://schemas.microsoft.com/office/drawing/2014/main" val="1440536183"/>
                        </a:ext>
                      </a:extLst>
                    </a:gridCol>
                    <a:gridCol w="594067">
                      <a:extLst>
                        <a:ext uri="{9D8B030D-6E8A-4147-A177-3AD203B41FA5}">
                          <a16:colId xmlns:a16="http://schemas.microsoft.com/office/drawing/2014/main" val="4121917316"/>
                        </a:ext>
                      </a:extLst>
                    </a:gridCol>
                    <a:gridCol w="643986">
                      <a:extLst>
                        <a:ext uri="{9D8B030D-6E8A-4147-A177-3AD203B41FA5}">
                          <a16:colId xmlns:a16="http://schemas.microsoft.com/office/drawing/2014/main" val="1989200240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61390962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623851072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1856997548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955353789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2543457597"/>
                        </a:ext>
                      </a:extLst>
                    </a:gridCol>
                    <a:gridCol w="619027">
                      <a:extLst>
                        <a:ext uri="{9D8B030D-6E8A-4147-A177-3AD203B41FA5}">
                          <a16:colId xmlns:a16="http://schemas.microsoft.com/office/drawing/2014/main" val="3884220041"/>
                        </a:ext>
                      </a:extLst>
                    </a:gridCol>
                  </a:tblGrid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70342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18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29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</a:t>
                          </a:r>
                          <a:endParaRPr lang="ru-BY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2197344"/>
                      </a:ext>
                    </a:extLst>
                  </a:tr>
                  <a:tr h="69239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11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17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3"/>
                          <a:stretch>
                            <a:fillRect l="-403960" t="-124348" r="-404950" b="-12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30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highlight>
                                <a:srgbClr val="FFFF00"/>
                              </a:highlight>
                            </a:rPr>
                            <a:t>34</a:t>
                          </a:r>
                          <a:endParaRPr lang="ru-BY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924475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24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38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362640"/>
                      </a:ext>
                    </a:extLst>
                  </a:tr>
                  <a:tr h="420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40</a:t>
                          </a:r>
                          <a:endParaRPr lang="ru-BY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41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46</a:t>
                          </a:r>
                          <a:endParaRPr lang="ru-BY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7084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DAF2D457-AF22-1865-8D33-FF6DE7D719C1}"/>
              </a:ext>
            </a:extLst>
          </p:cNvPr>
          <p:cNvCxnSpPr>
            <a:cxnSpLocks/>
          </p:cNvCxnSpPr>
          <p:nvPr/>
        </p:nvCxnSpPr>
        <p:spPr>
          <a:xfrm>
            <a:off x="6344332" y="4372099"/>
            <a:ext cx="5847668" cy="0"/>
          </a:xfrm>
          <a:prstGeom prst="straightConnector1">
            <a:avLst/>
          </a:prstGeom>
          <a:ln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A240D9-9BB3-6F05-7720-F07F8CEA53DB}"/>
                  </a:ext>
                </a:extLst>
              </p:cNvPr>
              <p:cNvSpPr txBox="1"/>
              <p:nvPr/>
            </p:nvSpPr>
            <p:spPr>
              <a:xfrm>
                <a:off x="6586195" y="6375692"/>
                <a:ext cx="53189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Время работы</a:t>
                </a:r>
                <a:r>
                  <a:rPr lang="en-US" dirty="0"/>
                  <a:t> </a:t>
                </a:r>
                <a:r>
                  <a:rPr lang="ru-RU" dirty="0"/>
                  <a:t>алгоритма  в худшем случае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CA240D9-9BB3-6F05-7720-F07F8CEA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95" y="6375692"/>
                <a:ext cx="5318934" cy="369332"/>
              </a:xfrm>
              <a:prstGeom prst="rect">
                <a:avLst/>
              </a:prstGeom>
              <a:blipFill>
                <a:blip r:embed="rId4"/>
                <a:stretch>
                  <a:fillRect l="-916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474DF29-CC2D-931C-A095-8979488123A1}"/>
                  </a:ext>
                </a:extLst>
              </p:cNvPr>
              <p:cNvSpPr txBox="1"/>
              <p:nvPr/>
            </p:nvSpPr>
            <p:spPr>
              <a:xfrm>
                <a:off x="6407085" y="5498749"/>
                <a:ext cx="5498044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ru-RU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ru-RU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474DF29-CC2D-931C-A095-897948812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085" y="5498749"/>
                <a:ext cx="5498044" cy="616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Овал 24">
            <a:extLst>
              <a:ext uri="{FF2B5EF4-FFF2-40B4-BE49-F238E27FC236}">
                <a16:creationId xmlns:a16="http://schemas.microsoft.com/office/drawing/2014/main" id="{A59521A5-FCE0-AB76-0D61-9C054784C734}"/>
              </a:ext>
            </a:extLst>
          </p:cNvPr>
          <p:cNvSpPr/>
          <p:nvPr/>
        </p:nvSpPr>
        <p:spPr>
          <a:xfrm>
            <a:off x="7650825" y="833039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E5355BEE-35E6-9F1D-66DE-3803477B8081}"/>
              </a:ext>
            </a:extLst>
          </p:cNvPr>
          <p:cNvSpPr/>
          <p:nvPr/>
        </p:nvSpPr>
        <p:spPr>
          <a:xfrm>
            <a:off x="8169564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9D8A5E0-BA42-81D6-4830-B99CD3CE0938}"/>
              </a:ext>
            </a:extLst>
          </p:cNvPr>
          <p:cNvSpPr/>
          <p:nvPr/>
        </p:nvSpPr>
        <p:spPr>
          <a:xfrm>
            <a:off x="8734048" y="770264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D1AD245-4601-412E-E705-39FE4933D900}"/>
              </a:ext>
            </a:extLst>
          </p:cNvPr>
          <p:cNvSpPr/>
          <p:nvPr/>
        </p:nvSpPr>
        <p:spPr>
          <a:xfrm>
            <a:off x="9305782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07D0C3F-DBD3-1954-2EC2-0798A2280541}"/>
              </a:ext>
            </a:extLst>
          </p:cNvPr>
          <p:cNvSpPr/>
          <p:nvPr/>
        </p:nvSpPr>
        <p:spPr>
          <a:xfrm>
            <a:off x="9863810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EF36849-BCEE-0C8A-A5AF-7A818E123BA0}"/>
              </a:ext>
            </a:extLst>
          </p:cNvPr>
          <p:cNvSpPr/>
          <p:nvPr/>
        </p:nvSpPr>
        <p:spPr>
          <a:xfrm>
            <a:off x="10428294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42C7FC3-1885-70BB-F18F-19A71CA62BC9}"/>
              </a:ext>
            </a:extLst>
          </p:cNvPr>
          <p:cNvSpPr/>
          <p:nvPr/>
        </p:nvSpPr>
        <p:spPr>
          <a:xfrm>
            <a:off x="10947033" y="1117411"/>
            <a:ext cx="564032" cy="16782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AD6B054-0865-1B7D-88CC-75E88562F894}"/>
              </a:ext>
            </a:extLst>
          </p:cNvPr>
          <p:cNvSpPr/>
          <p:nvPr/>
        </p:nvSpPr>
        <p:spPr>
          <a:xfrm>
            <a:off x="7080366" y="755170"/>
            <a:ext cx="518470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8B75DFD-1ACF-6554-4B5B-6BBA395F4394}"/>
              </a:ext>
            </a:extLst>
          </p:cNvPr>
          <p:cNvSpPr/>
          <p:nvPr/>
        </p:nvSpPr>
        <p:spPr>
          <a:xfrm>
            <a:off x="6473089" y="755170"/>
            <a:ext cx="607277" cy="2040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sz="90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268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3259792" y="2069683"/>
            <a:ext cx="5917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+mj-lt"/>
              </a:rPr>
              <a:t>Алгоритм </a:t>
            </a:r>
          </a:p>
          <a:p>
            <a:pPr algn="ctr"/>
            <a:r>
              <a:rPr lang="ru-RU" sz="3200" b="1" dirty="0">
                <a:latin typeface="+mj-lt"/>
              </a:rPr>
              <a:t>лексикографической сортировки</a:t>
            </a:r>
            <a:r>
              <a:rPr lang="en-US" sz="3200" b="1" dirty="0">
                <a:latin typeface="+mj-lt"/>
              </a:rPr>
              <a:t> (</a:t>
            </a:r>
            <a:r>
              <a:rPr lang="ru-RU" sz="2800" b="1" dirty="0">
                <a:latin typeface="+mj-lt"/>
              </a:rPr>
              <a:t>сортировка «</a:t>
            </a:r>
            <a:r>
              <a:rPr lang="ru-RU" sz="2800" b="1" dirty="0" err="1">
                <a:latin typeface="+mj-lt"/>
              </a:rPr>
              <a:t>вычёрпыванием</a:t>
            </a:r>
            <a:r>
              <a:rPr lang="ru-RU" sz="2800" b="1" dirty="0">
                <a:latin typeface="+mj-lt"/>
              </a:rPr>
              <a:t>»</a:t>
            </a:r>
            <a:r>
              <a:rPr lang="ru-RU" sz="3200" b="1" dirty="0">
                <a:latin typeface="+mj-lt"/>
              </a:rPr>
              <a:t>)</a:t>
            </a:r>
            <a:endParaRPr lang="ru-BY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186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289ED5-75B2-B108-5EAC-67C86C756BE6}"/>
                  </a:ext>
                </a:extLst>
              </p:cNvPr>
              <p:cNvSpPr txBox="1"/>
              <p:nvPr/>
            </p:nvSpPr>
            <p:spPr>
              <a:xfrm>
                <a:off x="900386" y="1848878"/>
                <a:ext cx="11042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Строка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произвольная конечная последовательность символов из алфавита: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289ED5-75B2-B108-5EAC-67C86C756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6" y="1848878"/>
                <a:ext cx="11042209" cy="830997"/>
              </a:xfrm>
              <a:prstGeom prst="rect">
                <a:avLst/>
              </a:prstGeom>
              <a:blipFill>
                <a:blip r:embed="rId2"/>
                <a:stretch>
                  <a:fillRect l="-883" t="-5839" b="-7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134CF3-BD14-6C13-C61D-13913C66F825}"/>
                  </a:ext>
                </a:extLst>
              </p:cNvPr>
              <p:cNvSpPr txBox="1"/>
              <p:nvPr/>
            </p:nvSpPr>
            <p:spPr>
              <a:xfrm>
                <a:off x="888778" y="879464"/>
                <a:ext cx="113032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Задано некоторое конечное непустое множество символов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, называемое</a:t>
                </a:r>
                <a:r>
                  <a:rPr lang="en-US" sz="2400" dirty="0"/>
                  <a:t> </a:t>
                </a:r>
                <a:r>
                  <a:rPr lang="ru-RU" sz="2400" dirty="0"/>
                  <a:t>алфавитом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мощность алфавита).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134CF3-BD14-6C13-C61D-13913C66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8" y="879464"/>
                <a:ext cx="11303222" cy="830997"/>
              </a:xfrm>
              <a:prstGeom prst="rect">
                <a:avLst/>
              </a:prstGeom>
              <a:blipFill>
                <a:blip r:embed="rId3"/>
                <a:stretch>
                  <a:fillRect l="-863"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Латинский алфавит с названием букв на русском и нумерацией букв">
            <a:extLst>
              <a:ext uri="{FF2B5EF4-FFF2-40B4-BE49-F238E27FC236}">
                <a16:creationId xmlns:a16="http://schemas.microsoft.com/office/drawing/2014/main" id="{C44ED933-9CC4-B0A1-D1BF-125D2669A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1920"/>
            <a:ext cx="3631478" cy="24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C01F76-622C-6E13-8050-D5A66071D25E}"/>
                  </a:ext>
                </a:extLst>
              </p:cNvPr>
              <p:cNvSpPr txBox="1"/>
              <p:nvPr/>
            </p:nvSpPr>
            <p:spPr>
              <a:xfrm>
                <a:off x="1265053" y="3935002"/>
                <a:ext cx="42307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– </a:t>
                </a:r>
                <a:r>
                  <a:rPr lang="ru-RU" sz="2000" dirty="0"/>
                  <a:t>множество букв латинского алфавита, тогда, например,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C01F76-622C-6E13-8050-D5A66071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53" y="3935002"/>
                <a:ext cx="4230774" cy="1015663"/>
              </a:xfrm>
              <a:prstGeom prst="rect">
                <a:avLst/>
              </a:prstGeom>
              <a:blipFill>
                <a:blip r:embed="rId5"/>
                <a:stretch>
                  <a:fillRect l="-1585" t="-3614" r="-1009" b="-54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8F1C6D-4E20-FCFB-F172-367E2FA44A8F}"/>
              </a:ext>
            </a:extLst>
          </p:cNvPr>
          <p:cNvSpPr txBox="1"/>
          <p:nvPr/>
        </p:nvSpPr>
        <p:spPr>
          <a:xfrm>
            <a:off x="327062" y="256258"/>
            <a:ext cx="2340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Определения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149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8520" y="216691"/>
            <a:ext cx="494788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2</a:t>
            </a:r>
          </a:p>
          <a:p>
            <a:pPr algn="ctr"/>
            <a:r>
              <a:rPr lang="ru-RU" sz="2400" i="1" u="sng" dirty="0"/>
              <a:t>«Разделяй и властвуй»</a:t>
            </a:r>
          </a:p>
          <a:p>
            <a:pPr algn="ctr"/>
            <a:r>
              <a:rPr lang="ru-RU" sz="2400" dirty="0"/>
              <a:t> («метод турниров»)</a:t>
            </a:r>
          </a:p>
          <a:p>
            <a:pPr algn="ctr"/>
            <a:endParaRPr lang="ru-RU" b="1" dirty="0"/>
          </a:p>
          <a:p>
            <a:pPr algn="just"/>
            <a:r>
              <a:rPr lang="en-US" sz="2400" dirty="0"/>
              <a:t>1. </a:t>
            </a:r>
            <a:r>
              <a:rPr lang="ru-RU" sz="2400" dirty="0"/>
              <a:t>Разделим массив на две части (предположим, что </a:t>
            </a:r>
            <a:r>
              <a:rPr lang="en-US" sz="2400" dirty="0"/>
              <a:t>n=2</a:t>
            </a:r>
            <a:r>
              <a:rPr lang="en-US" sz="2400" baseline="30000" dirty="0"/>
              <a:t>k</a:t>
            </a:r>
            <a:r>
              <a:rPr lang="en-US" sz="2400" dirty="0"/>
              <a:t>)</a:t>
            </a:r>
            <a:r>
              <a:rPr lang="ru-RU" sz="2400" dirty="0"/>
              <a:t>. 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/>
              <a:t>2. </a:t>
            </a:r>
            <a:r>
              <a:rPr lang="ru-RU" sz="2400" dirty="0"/>
              <a:t>В каждой из частей этим же алгоритмом найдём локальные 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baseline="-250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baseline="-25000" dirty="0"/>
              <a:t>,</a:t>
            </a:r>
            <a:r>
              <a:rPr lang="en-US" sz="2400" dirty="0"/>
              <a:t> </a:t>
            </a:r>
            <a:r>
              <a:rPr lang="ru-RU" sz="2400" dirty="0"/>
              <a:t>)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, min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).</a:t>
            </a:r>
          </a:p>
          <a:p>
            <a:pPr lvl="1" algn="just"/>
            <a:r>
              <a:rPr lang="ru-RU" sz="1600" dirty="0"/>
              <a:t>Если в рассматриваемой области остаётся только два элемента, то деление не выполняем, а за одно сравнение определим максимальный и минимальный элемент этой области.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3. </a:t>
            </a:r>
            <a:r>
              <a:rPr lang="ru-RU" sz="2400" dirty="0"/>
              <a:t>Полагаем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=</a:t>
            </a:r>
            <a:r>
              <a:rPr lang="ru-RU" sz="2400" i="1" dirty="0"/>
              <a:t>наибольший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ru-RU" sz="2400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ru-RU" sz="2400" baseline="-250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), </a:t>
            </a:r>
            <a:r>
              <a:rPr lang="en-US" sz="2400" b="1" dirty="0">
                <a:solidFill>
                  <a:srgbClr val="7030A0"/>
                </a:solidFill>
              </a:rPr>
              <a:t>min</a:t>
            </a:r>
            <a:r>
              <a:rPr lang="en-US" sz="2400" dirty="0"/>
              <a:t>=</a:t>
            </a:r>
            <a:r>
              <a:rPr lang="ru-RU" sz="2400" i="1" dirty="0"/>
              <a:t>наименьший</a:t>
            </a:r>
            <a:r>
              <a:rPr lang="ru-RU" sz="2400" dirty="0"/>
              <a:t> (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en-US" sz="2400" baseline="-25000" dirty="0">
                <a:solidFill>
                  <a:srgbClr val="7030A0"/>
                </a:solidFill>
              </a:rPr>
              <a:t>1 </a:t>
            </a:r>
            <a:r>
              <a:rPr lang="ru-RU" sz="2400" dirty="0">
                <a:solidFill>
                  <a:srgbClr val="7030A0"/>
                </a:solidFill>
              </a:rPr>
              <a:t>,</a:t>
            </a:r>
            <a:r>
              <a:rPr lang="en-US" sz="2400" dirty="0">
                <a:solidFill>
                  <a:srgbClr val="7030A0"/>
                </a:solidFill>
              </a:rPr>
              <a:t>min</a:t>
            </a:r>
            <a:r>
              <a:rPr lang="ru-RU" sz="2400" baseline="-25000" dirty="0"/>
              <a:t>2</a:t>
            </a:r>
            <a:r>
              <a:rPr lang="en-US" sz="2400" dirty="0"/>
              <a:t> </a:t>
            </a:r>
            <a:r>
              <a:rPr lang="ru-RU" sz="2400" dirty="0"/>
              <a:t>)</a:t>
            </a:r>
            <a:r>
              <a:rPr lang="en-US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 Placeholder 3"/>
          <p:cNvSpPr txBox="1">
            <a:spLocks/>
          </p:cNvSpPr>
          <p:nvPr/>
        </p:nvSpPr>
        <p:spPr>
          <a:xfrm>
            <a:off x="5890729" y="216691"/>
            <a:ext cx="6198268" cy="512445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begin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MinMaxElement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make_pair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second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26720"/>
              </p:ext>
            </p:extLst>
          </p:nvPr>
        </p:nvGraphicFramePr>
        <p:xfrm>
          <a:off x="6026804" y="5500844"/>
          <a:ext cx="3492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360" imgH="1117440" progId="Equation.DSMT4">
                  <p:embed/>
                </p:oleObj>
              </mc:Choice>
              <mc:Fallback>
                <p:oleObj name="Equation" r:id="rId3" imgW="3492360" imgH="111744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804" y="5500844"/>
                        <a:ext cx="3492500" cy="111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80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866340"/>
                  </p:ext>
                </p:extLst>
              </p:nvPr>
            </p:nvGraphicFramePr>
            <p:xfrm>
              <a:off x="3524461" y="2186674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91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866340"/>
                  </p:ext>
                </p:extLst>
              </p:nvPr>
            </p:nvGraphicFramePr>
            <p:xfrm>
              <a:off x="3524461" y="2186674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75" r="-499225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63" r="-403125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00000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44" r="-202344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25" r="-100775" b="-10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125" r="-1563" b="-10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/>
              <p:nvPr/>
            </p:nvSpPr>
            <p:spPr>
              <a:xfrm>
                <a:off x="4881915" y="3256662"/>
                <a:ext cx="989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[1..3]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15" y="3256662"/>
                <a:ext cx="98990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/>
              <p:nvPr/>
            </p:nvSpPr>
            <p:spPr>
              <a:xfrm>
                <a:off x="1275060" y="1207539"/>
                <a:ext cx="10730924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Подстрока</a:t>
                </a:r>
                <a:r>
                  <a:rPr lang="ru-RU" sz="2400" dirty="0"/>
                  <a:t> – непрерывная последовательность строки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60" y="1207539"/>
                <a:ext cx="10730924" cy="887166"/>
              </a:xfrm>
              <a:prstGeom prst="rect">
                <a:avLst/>
              </a:prstGeom>
              <a:blipFill>
                <a:blip r:embed="rId5"/>
                <a:stretch>
                  <a:fillRect l="-852" t="-54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23F6EDA0-8A88-A9AE-123D-2CDAF01FCC1B}"/>
              </a:ext>
            </a:extLst>
          </p:cNvPr>
          <p:cNvSpPr/>
          <p:nvPr/>
        </p:nvSpPr>
        <p:spPr>
          <a:xfrm rot="16200000">
            <a:off x="5243823" y="1967501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/>
              <p:nvPr/>
            </p:nvSpPr>
            <p:spPr>
              <a:xfrm>
                <a:off x="1452731" y="3757284"/>
                <a:ext cx="835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не оговорено иное, то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считаем, что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не существует. </a:t>
                </a:r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31" y="3757284"/>
                <a:ext cx="8354788" cy="369332"/>
              </a:xfrm>
              <a:prstGeom prst="rect">
                <a:avLst/>
              </a:prstGeom>
              <a:blipFill>
                <a:blip r:embed="rId6"/>
                <a:stretch>
                  <a:fillRect l="-584" t="-8197" r="-292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13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F5D41-C941-2EF7-81C3-2A0914BF7B70}"/>
              </a:ext>
            </a:extLst>
          </p:cNvPr>
          <p:cNvSpPr txBox="1"/>
          <p:nvPr/>
        </p:nvSpPr>
        <p:spPr>
          <a:xfrm>
            <a:off x="572581" y="5764287"/>
            <a:ext cx="96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Собственный</a:t>
            </a:r>
            <a:r>
              <a:rPr lang="en-US" sz="2400" b="1" dirty="0"/>
              <a:t> </a:t>
            </a:r>
            <a:r>
              <a:rPr lang="ru-RU" sz="2400" b="1" dirty="0"/>
              <a:t>суффикс</a:t>
            </a:r>
            <a:r>
              <a:rPr lang="en-US" sz="2400" b="1" dirty="0"/>
              <a:t>/</a:t>
            </a:r>
            <a:r>
              <a:rPr lang="ru-RU" sz="2400" b="1" dirty="0"/>
              <a:t>префикс -</a:t>
            </a:r>
            <a:r>
              <a:rPr lang="en-US" sz="2400" b="1" dirty="0"/>
              <a:t> </a:t>
            </a:r>
            <a:r>
              <a:rPr lang="ru-RU" sz="2400" dirty="0"/>
              <a:t>не совпадающий со всей строкой</a:t>
            </a:r>
            <a:r>
              <a:rPr lang="en-US" sz="2400" dirty="0"/>
              <a:t>.</a:t>
            </a:r>
            <a:r>
              <a:rPr lang="ru-RU" sz="2400" b="1" dirty="0"/>
              <a:t> 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996721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3568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29223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217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270653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996721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3568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29223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75" r="-49922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333" r="-436667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2482" r="-282482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44" r="-202344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225" r="-100775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3125" r="-1563" b="-1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667789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79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667789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7" r="-603333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499338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333" r="-402667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338" r="-300000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2000" r="-202000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8675" r="-100662" b="-8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667" r="-1333" b="-8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/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 первых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символов строки, называется </a:t>
                </a:r>
                <a:r>
                  <a:rPr lang="ru-RU" sz="2400" b="1" dirty="0"/>
                  <a:t>префиксом</a:t>
                </a:r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- префикс длины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)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blipFill>
                <a:blip r:embed="rId5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AF7A517F-0041-5D13-DC6D-FF854B49F221}"/>
              </a:ext>
            </a:extLst>
          </p:cNvPr>
          <p:cNvSpPr/>
          <p:nvPr/>
        </p:nvSpPr>
        <p:spPr>
          <a:xfrm rot="16200000">
            <a:off x="3874866" y="1050836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/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/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</a:t>
                </a:r>
                <a:r>
                  <a:rPr lang="en-US" sz="2400" dirty="0"/>
                  <a:t> </a:t>
                </a:r>
                <a:r>
                  <a:rPr lang="ru-RU" sz="2400" dirty="0"/>
                  <a:t>последних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символов строки, называется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ым</a:t>
                </a:r>
                <a:r>
                  <a:rPr lang="ru-RU" sz="2400" dirty="0"/>
                  <a:t> </a:t>
                </a:r>
                <a:r>
                  <a:rPr lang="ru-RU" sz="2400" b="1" dirty="0"/>
                  <a:t>суффиксом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blipFill>
                <a:blip r:embed="rId7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B75976D6-8F80-B90F-35B8-9FB46FEC93BC}"/>
              </a:ext>
            </a:extLst>
          </p:cNvPr>
          <p:cNvSpPr/>
          <p:nvPr/>
        </p:nvSpPr>
        <p:spPr>
          <a:xfrm rot="16200000">
            <a:off x="7145991" y="2977110"/>
            <a:ext cx="526571" cy="3677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/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41169-28A2-782E-2005-B21508B88910}"/>
                  </a:ext>
                </a:extLst>
              </p:cNvPr>
              <p:cNvSpPr txBox="1"/>
              <p:nvPr/>
            </p:nvSpPr>
            <p:spPr>
              <a:xfrm>
                <a:off x="204186" y="426127"/>
                <a:ext cx="11880977" cy="323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некоторое множество, на котором задан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/>
                  <a:t> - линейный порядок.  </a:t>
                </a:r>
              </a:p>
              <a:p>
                <a:pPr lvl="1" algn="just">
                  <a:spcAft>
                    <a:spcPts val="400"/>
                  </a:spcAft>
                </a:pPr>
                <a:endParaRPr lang="ru-RU" sz="2400" b="1" dirty="0"/>
              </a:p>
              <a:p>
                <a:pPr lvl="1" algn="just">
                  <a:spcAft>
                    <a:spcPts val="400"/>
                  </a:spcAft>
                </a:pPr>
                <a:r>
                  <a:rPr lang="ru-RU" sz="2400" b="1" dirty="0"/>
                  <a:t>Лексикографическим порядком</a:t>
                </a:r>
                <a:r>
                  <a:rPr lang="ru-RU" sz="2400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400" dirty="0"/>
                  <a:t> называют такое продолжение отношения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/>
                  <a:t>  </a:t>
                </a:r>
                <a:r>
                  <a:rPr lang="en-US" sz="2400" dirty="0"/>
                  <a:t>(</a:t>
                </a:r>
                <a:r>
                  <a:rPr lang="ru-RU" sz="2400" dirty="0"/>
                  <a:t>предшествования) на кортежи (списки) элементов из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400" dirty="0"/>
                  <a:t>, при котором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означает выполнение одного из условий:</a:t>
                </a:r>
              </a:p>
              <a:p>
                <a:pPr lvl="2" algn="just"/>
                <a:r>
                  <a:rPr lang="en-US" sz="2400" dirty="0"/>
                  <a:t>1) </a:t>
                </a:r>
                <a:r>
                  <a:rPr lang="ru-RU" sz="2400" dirty="0"/>
                  <a:t>существует такое целое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для всех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справедливо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;</a:t>
                </a:r>
              </a:p>
              <a:p>
                <a:pPr marL="1257300" lvl="2" indent="-342900" algn="just">
                  <a:buFont typeface="+mj-lt"/>
                  <a:buAutoNum type="arabicParenR"/>
                </a:pPr>
                <a:endParaRPr lang="ru-RU" sz="2400" dirty="0"/>
              </a:p>
              <a:p>
                <a:pPr lvl="2"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при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41169-28A2-782E-2005-B21508B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" y="426127"/>
                <a:ext cx="11880977" cy="3234283"/>
              </a:xfrm>
              <a:prstGeom prst="rect">
                <a:avLst/>
              </a:prstGeom>
              <a:blipFill>
                <a:blip r:embed="rId2"/>
                <a:stretch>
                  <a:fillRect t="-1509" r="-821" b="-339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D36D7-9CF3-DFF1-B9DC-33362ABD33F7}"/>
                  </a:ext>
                </a:extLst>
              </p:cNvPr>
              <p:cNvSpPr txBox="1"/>
              <p:nvPr/>
            </p:nvSpPr>
            <p:spPr>
              <a:xfrm>
                <a:off x="437746" y="4071129"/>
                <a:ext cx="1142282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Предположим, что элементы кортежей заключены в интервале от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ru-RU" sz="2000" dirty="0"/>
                  <a:t>до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/>
                  <a:t>т.е.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множество букв латинского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и</a:t>
                </a:r>
                <a:endParaRPr lang="en-US" sz="2000" dirty="0"/>
              </a:p>
              <a:p>
                <a:pPr algn="ctr"/>
                <a:r>
                  <a:rPr lang="ru-RU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D36D7-9CF3-DFF1-B9DC-33362ABD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6" y="4071129"/>
                <a:ext cx="11422821" cy="1015663"/>
              </a:xfrm>
              <a:prstGeom prst="rect">
                <a:avLst/>
              </a:prstGeom>
              <a:blipFill>
                <a:blip r:embed="rId3"/>
                <a:stretch>
                  <a:fillRect l="-587" t="-361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31636-AEA8-6D48-9DA3-581A6C2ECF18}"/>
                  </a:ext>
                </a:extLst>
              </p:cNvPr>
              <p:cNvSpPr txBox="1"/>
              <p:nvPr/>
            </p:nvSpPr>
            <p:spPr>
              <a:xfrm>
                <a:off x="437745" y="5479216"/>
                <a:ext cx="111760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Тогда лексикографический порядок кортежей: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𝑎𝑎𝑎𝑎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𝑎𝑎𝑏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𝑏𝑎𝑎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𝑏𝑎𝑎𝑎𝑏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31636-AEA8-6D48-9DA3-581A6C2E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5" y="5479216"/>
                <a:ext cx="11176077" cy="400110"/>
              </a:xfrm>
              <a:prstGeom prst="rect">
                <a:avLst/>
              </a:prstGeom>
              <a:blipFill>
                <a:blip r:embed="rId4"/>
                <a:stretch>
                  <a:fillRect l="-600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/>
              <p:nvPr/>
            </p:nvSpPr>
            <p:spPr>
              <a:xfrm>
                <a:off x="760491" y="190123"/>
                <a:ext cx="10400845" cy="108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Предположим, что все </a:t>
                </a:r>
                <a:r>
                  <a:rPr lang="ru-RU" sz="2000" b="1" dirty="0"/>
                  <a:t>кортежи имеют одинаковую длину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/>
                  <a:t>, число кортежей равно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, а индексы  элементов кортежей изменяются от 0 до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000" dirty="0"/>
                  <a:t>:</a:t>
                </a:r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=0,..,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90123"/>
                <a:ext cx="10400845" cy="1088631"/>
              </a:xfrm>
              <a:prstGeom prst="rect">
                <a:avLst/>
              </a:prstGeom>
              <a:blipFill>
                <a:blip r:embed="rId2"/>
                <a:stretch>
                  <a:fillRect l="-645" t="-2793" b="-78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2B1A-8429-993E-DE64-37F4A2154A36}"/>
                  </a:ext>
                </a:extLst>
              </p:cNvPr>
              <p:cNvSpPr txBox="1"/>
              <p:nvPr/>
            </p:nvSpPr>
            <p:spPr>
              <a:xfrm>
                <a:off x="1165311" y="1457607"/>
                <a:ext cx="10259976" cy="4454296"/>
              </a:xfrm>
              <a:prstGeom prst="rect">
                <a:avLst/>
              </a:prstGeom>
              <a:noFill/>
            </p:spPr>
            <p:txBody>
              <a:bodyPr wrap="square" spcCol="360000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Создадим </a:t>
                </a:r>
                <a:r>
                  <a:rPr lang="ru-RU" sz="2000" b="1" dirty="0"/>
                  <a:t>очередь для сортировки</a:t>
                </a:r>
                <a:r>
                  <a:rPr lang="ru-RU" sz="2000" dirty="0"/>
                  <a:t>, куда добавим  все рассматриваемые кортежи.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sz="20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ru-RU" sz="2000" dirty="0"/>
                  <a:t>Организуем количество очередей («</a:t>
                </a:r>
                <a:r>
                  <a:rPr lang="ru-RU" sz="2000" b="1" dirty="0"/>
                  <a:t>черпаков»</a:t>
                </a:r>
                <a:r>
                  <a:rPr lang="ru-RU" sz="2000" dirty="0"/>
                  <a:t>), равное количеству букв в алфавите, предположим, что число «черпаков</a:t>
                </a:r>
                <a:r>
                  <a:rPr lang="en-US" sz="2000" dirty="0"/>
                  <a:t>”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sz="2000" dirty="0"/>
                  <a:t>Выполним</a:t>
                </a:r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000" b="1" dirty="0"/>
                  <a:t> итераций</a:t>
                </a:r>
                <a:r>
                  <a:rPr lang="ru-RU" sz="2000" dirty="0"/>
                  <a:t>: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на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ой итерации идет сортировка по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ой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компоненте каждого кортежа, т.е. некоторый кортеж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 </a:t>
                </a:r>
                <a:r>
                  <a:rPr lang="ru-RU" sz="2000" dirty="0"/>
                  <a:t>удаляется из исходной очереди для сортировки и добавляется в «черпак», который соответствует символу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000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после того, как очередь для сортировки станет пустой, формируем новую очередь для сортировки, путём переписывания (удаления и добавления) элементов всех непустых «черпаков2, начиная с «черпака2, который соответствует символу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sz="2000" dirty="0"/>
                  <a:t>, </a:t>
                </a:r>
                <a:r>
                  <a:rPr lang="en-US" sz="2000" dirty="0"/>
                  <a:t> </a:t>
                </a:r>
                <a:r>
                  <a:rPr lang="ru-RU" sz="2000" dirty="0"/>
                  <a:t>и  заканчивая 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342900" indent="-342900">
                  <a:buFont typeface="+mj-lt"/>
                  <a:buAutoNum type="arabicPeriod"/>
                </a:pP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2B1A-8429-993E-DE64-37F4A2154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11" y="1457607"/>
                <a:ext cx="10259976" cy="4454296"/>
              </a:xfrm>
              <a:prstGeom prst="rect">
                <a:avLst/>
              </a:prstGeom>
              <a:blipFill>
                <a:blip r:embed="rId3"/>
                <a:stretch>
                  <a:fillRect l="-654" t="-958" r="-6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39665" y="251141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693893"/>
                  </p:ext>
                </p:extLst>
              </p:nvPr>
            </p:nvGraphicFramePr>
            <p:xfrm>
              <a:off x="5539665" y="251141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64" r="-4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4" r="-3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64" r="-2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2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0000" r="-1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0000" r="-2679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53333" r="-40267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31E60-5C16-28B8-3DC7-914AA0601FB1}"/>
                  </a:ext>
                </a:extLst>
              </p:cNvPr>
              <p:cNvSpPr txBox="1"/>
              <p:nvPr/>
            </p:nvSpPr>
            <p:spPr>
              <a:xfrm>
                <a:off x="422721" y="683022"/>
                <a:ext cx="39303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BY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31E60-5C16-28B8-3DC7-914AA060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683022"/>
                <a:ext cx="3930346" cy="461665"/>
              </a:xfrm>
              <a:prstGeom prst="rect">
                <a:avLst/>
              </a:prstGeom>
              <a:blipFill>
                <a:blip r:embed="rId3"/>
                <a:stretch>
                  <a:fillRect r="-10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947F3-E146-E868-C79F-45578F457C1D}"/>
                  </a:ext>
                </a:extLst>
              </p:cNvPr>
              <p:cNvSpPr txBox="1"/>
              <p:nvPr/>
            </p:nvSpPr>
            <p:spPr>
              <a:xfrm>
                <a:off x="213064" y="2084369"/>
                <a:ext cx="3571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947F3-E146-E868-C79F-45578F45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" y="2084369"/>
                <a:ext cx="3571043" cy="461665"/>
              </a:xfrm>
              <a:prstGeom prst="rect">
                <a:avLst/>
              </a:prstGeom>
              <a:blipFill>
                <a:blip r:embed="rId4"/>
                <a:stretch>
                  <a:fillRect r="-3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4116D1-F44B-D20C-6FD6-C736E77EF24E}"/>
              </a:ext>
            </a:extLst>
          </p:cNvPr>
          <p:cNvSpPr txBox="1"/>
          <p:nvPr/>
        </p:nvSpPr>
        <p:spPr>
          <a:xfrm>
            <a:off x="99942" y="1855589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3FEF-345F-A1DF-778A-F391DC4EEDF3}"/>
              </a:ext>
            </a:extLst>
          </p:cNvPr>
          <p:cNvSpPr txBox="1"/>
          <p:nvPr/>
        </p:nvSpPr>
        <p:spPr>
          <a:xfrm>
            <a:off x="99942" y="496210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97620" y="2054636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161004"/>
                  </p:ext>
                </p:extLst>
              </p:nvPr>
            </p:nvGraphicFramePr>
            <p:xfrm>
              <a:off x="5397620" y="2054636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64" r="-5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64" r="-4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64" r="-3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190" t="-1064" r="-20292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9275" t="-1064" r="-10144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9275" t="-1064" r="-1449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0072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000" r="-40072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53333" r="-50072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C060E-512C-B3CB-E012-31A613FBA29A}"/>
              </a:ext>
            </a:extLst>
          </p:cNvPr>
          <p:cNvSpPr txBox="1"/>
          <p:nvPr/>
        </p:nvSpPr>
        <p:spPr>
          <a:xfrm>
            <a:off x="99942" y="3890348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40E68-DD00-C86F-0244-ECCB7BED964E}"/>
                  </a:ext>
                </a:extLst>
              </p:cNvPr>
              <p:cNvSpPr txBox="1"/>
              <p:nvPr/>
            </p:nvSpPr>
            <p:spPr>
              <a:xfrm>
                <a:off x="422721" y="4311967"/>
                <a:ext cx="3571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40E68-DD00-C86F-0244-ECCB7BED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4311967"/>
                <a:ext cx="3571043" cy="461665"/>
              </a:xfrm>
              <a:prstGeom prst="rect">
                <a:avLst/>
              </a:prstGeom>
              <a:blipFill>
                <a:blip r:embed="rId6"/>
                <a:stretch>
                  <a:fillRect r="-22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24252" y="3971408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129181"/>
                  </p:ext>
                </p:extLst>
              </p:nvPr>
            </p:nvGraphicFramePr>
            <p:xfrm>
              <a:off x="5424252" y="3971408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64" r="-5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64" r="-4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064" r="-3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0000" r="-5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4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00000" r="-3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190" t="-100000" r="-202920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53333" r="-5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53333" r="-4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/>
              <p:nvPr/>
            </p:nvSpPr>
            <p:spPr>
              <a:xfrm>
                <a:off x="323588" y="5966138"/>
                <a:ext cx="6962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8" y="5966138"/>
                <a:ext cx="696211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28699C70-F531-8C04-D7DF-C35B46845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60598" y="465109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CD1278A-AA0E-06EC-6890-38C2BD0639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31620" y="2313101"/>
            <a:ext cx="3667957" cy="392490"/>
          </a:xfrm>
          <a:prstGeom prst="curvedConnector3">
            <a:avLst>
              <a:gd name="adj1" fmla="val -16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16FFCFC5-CC89-B024-45E4-FA12CA6E9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0344" y="4250803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EA51EF58-FEBC-4CCB-BD2A-B2378AFA5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1320" y="4773632"/>
            <a:ext cx="1846553" cy="615112"/>
          </a:xfrm>
          <a:prstGeom prst="curvedConnector3">
            <a:avLst>
              <a:gd name="adj1" fmla="val -24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70B4DA-A9FD-65A0-61FD-7F15300D722F}"/>
              </a:ext>
            </a:extLst>
          </p:cNvPr>
          <p:cNvSpPr txBox="1"/>
          <p:nvPr/>
        </p:nvSpPr>
        <p:spPr>
          <a:xfrm>
            <a:off x="340955" y="5554774"/>
            <a:ext cx="68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855706-D58C-7E68-9313-D3C82A414183}"/>
                  </a:ext>
                </a:extLst>
              </p:cNvPr>
              <p:cNvSpPr txBox="1"/>
              <p:nvPr/>
            </p:nvSpPr>
            <p:spPr>
              <a:xfrm>
                <a:off x="213064" y="24237"/>
                <a:ext cx="4500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855706-D58C-7E68-9313-D3C82A41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" y="24237"/>
                <a:ext cx="45003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6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9481-5DB7-EAED-EAA0-8A3039307AC7}"/>
              </a:ext>
            </a:extLst>
          </p:cNvPr>
          <p:cNvSpPr txBox="1"/>
          <p:nvPr/>
        </p:nvSpPr>
        <p:spPr>
          <a:xfrm>
            <a:off x="1112363" y="305518"/>
            <a:ext cx="9794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Время работы алгоритма лексикографической сортировки кортежей одинаковой длины: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/>
              <p:nvPr/>
            </p:nvSpPr>
            <p:spPr>
              <a:xfrm>
                <a:off x="113122" y="3099151"/>
                <a:ext cx="12078878" cy="1463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</m:oMath>
                  </m:oMathPara>
                </a14:m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−число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кортежей одинаковой длины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−число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различных симолов в кортежах.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" y="3099151"/>
                <a:ext cx="12078878" cy="1463286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BB63F03-EF4A-89FA-1C50-C1B687E4D517}"/>
              </a:ext>
            </a:extLst>
          </p:cNvPr>
          <p:cNvCxnSpPr>
            <a:cxnSpLocks/>
          </p:cNvCxnSpPr>
          <p:nvPr/>
        </p:nvCxnSpPr>
        <p:spPr>
          <a:xfrm flipH="1">
            <a:off x="5407046" y="2872656"/>
            <a:ext cx="229688" cy="20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31064E1-C3AF-0626-6CAE-46CE7F747045}"/>
              </a:ext>
            </a:extLst>
          </p:cNvPr>
          <p:cNvCxnSpPr>
            <a:cxnSpLocks/>
          </p:cNvCxnSpPr>
          <p:nvPr/>
        </p:nvCxnSpPr>
        <p:spPr>
          <a:xfrm>
            <a:off x="4351599" y="2754427"/>
            <a:ext cx="68001" cy="32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03FFC-7C15-62AF-6977-C59EA8845B3B}"/>
              </a:ext>
            </a:extLst>
          </p:cNvPr>
          <p:cNvSpPr txBox="1"/>
          <p:nvPr/>
        </p:nvSpPr>
        <p:spPr>
          <a:xfrm>
            <a:off x="3171473" y="2226325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длин всех кортежей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157ED-8DDF-C77B-E7CE-2FFDC96A8235}"/>
              </a:ext>
            </a:extLst>
          </p:cNvPr>
          <p:cNvSpPr txBox="1"/>
          <p:nvPr/>
        </p:nvSpPr>
        <p:spPr>
          <a:xfrm>
            <a:off x="5549732" y="222144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склеивание</a:t>
            </a:r>
          </a:p>
          <a:p>
            <a:r>
              <a:rPr lang="ru-RU" dirty="0"/>
              <a:t>очередей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54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/>
              <p:nvPr/>
            </p:nvSpPr>
            <p:spPr>
              <a:xfrm>
                <a:off x="479842" y="167369"/>
                <a:ext cx="10954871" cy="11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Предположим, что </a:t>
                </a:r>
                <a:r>
                  <a:rPr lang="ru-RU" b="1" dirty="0"/>
                  <a:t>кортежи имеют разную длину</a:t>
                </a:r>
                <a:r>
                  <a:rPr lang="ru-RU" dirty="0"/>
                  <a:t>, число кортежей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а индексы  элементов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го кортежа изменяются от 0 до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:</a:t>
                </a:r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2" y="167369"/>
                <a:ext cx="10954871" cy="1171924"/>
              </a:xfrm>
              <a:prstGeom prst="rect">
                <a:avLst/>
              </a:prstGeom>
              <a:blipFill>
                <a:blip r:embed="rId2"/>
                <a:stretch>
                  <a:fillRect l="-501" t="-25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3545-96A8-69BD-2D83-330CAC272A1D}"/>
                  </a:ext>
                </a:extLst>
              </p:cNvPr>
              <p:cNvSpPr txBox="1"/>
              <p:nvPr/>
            </p:nvSpPr>
            <p:spPr>
              <a:xfrm>
                <a:off x="510988" y="2995635"/>
                <a:ext cx="10923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 первой итерации в очередь для сортировки помещаются кортежи длины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/>
                  <a:t> и выполняется сортировка </a:t>
                </a:r>
                <a:r>
                  <a:rPr lang="ru-RU" dirty="0" err="1"/>
                  <a:t>вычёрпыванием</a:t>
                </a:r>
                <a:r>
                  <a:rPr lang="ru-RU" dirty="0"/>
                  <a:t> только по компоненте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рассматриваемых кортежей.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3545-96A8-69BD-2D83-330CAC27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" y="2995635"/>
                <a:ext cx="10923725" cy="646331"/>
              </a:xfrm>
              <a:prstGeom prst="rect">
                <a:avLst/>
              </a:prstGeom>
              <a:blipFill>
                <a:blip r:embed="rId3"/>
                <a:stretch>
                  <a:fillRect l="-502" t="-4717" r="-223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5C5332-8F10-A92D-FBFA-A9165BEB7B6F}"/>
                  </a:ext>
                </a:extLst>
              </p:cNvPr>
              <p:cNvSpPr txBox="1"/>
              <p:nvPr/>
            </p:nvSpPr>
            <p:spPr>
              <a:xfrm>
                <a:off x="510988" y="4114267"/>
                <a:ext cx="10923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После этого в исходную очередь для сортировки заносятся сначала кортежи длины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, а затем добавляются элементы непустых сгенерированных «черпаков», начиная с элементов «черпака» который соответствует символу </a:t>
                </a:r>
                <a:r>
                  <a:rPr lang="en-US" dirty="0"/>
                  <a:t>‘a’</a:t>
                </a:r>
                <a:r>
                  <a:rPr lang="ru-RU" dirty="0"/>
                  <a:t>, </a:t>
                </a:r>
                <a:r>
                  <a:rPr lang="en-US" dirty="0"/>
                  <a:t> </a:t>
                </a:r>
                <a:r>
                  <a:rPr lang="ru-RU" dirty="0"/>
                  <a:t>и  заканчивая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‘z’.</a:t>
                </a:r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5C5332-8F10-A92D-FBFA-A9165BEB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" y="4114267"/>
                <a:ext cx="10923725" cy="923330"/>
              </a:xfrm>
              <a:prstGeom prst="rect">
                <a:avLst/>
              </a:prstGeom>
              <a:blipFill>
                <a:blip r:embed="rId4"/>
                <a:stretch>
                  <a:fillRect l="-502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5BE7D-A17E-9A40-66F9-676D5743C40B}"/>
                  </a:ext>
                </a:extLst>
              </p:cNvPr>
              <p:cNvSpPr txBox="1"/>
              <p:nvPr/>
            </p:nvSpPr>
            <p:spPr>
              <a:xfrm>
                <a:off x="510988" y="5531189"/>
                <a:ext cx="109237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 последующих этапах происходит сортировка по компоненте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…,0 </m:t>
                    </m:r>
                  </m:oMath>
                </a14:m>
                <a:r>
                  <a:rPr lang="ru-RU" dirty="0"/>
                  <a:t> аналогичным образом.</a:t>
                </a:r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5BE7D-A17E-9A40-66F9-676D5743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8" y="5531189"/>
                <a:ext cx="10923725" cy="646331"/>
              </a:xfrm>
              <a:prstGeom prst="rect">
                <a:avLst/>
              </a:prstGeom>
              <a:blipFill>
                <a:blip r:embed="rId5"/>
                <a:stretch>
                  <a:fillRect l="-502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C46F6F-7164-2C5C-9AD0-080F9FD3EEBC}"/>
              </a:ext>
            </a:extLst>
          </p:cNvPr>
          <p:cNvGrpSpPr/>
          <p:nvPr/>
        </p:nvGrpSpPr>
        <p:grpSpPr>
          <a:xfrm>
            <a:off x="479842" y="1401015"/>
            <a:ext cx="9222496" cy="1432851"/>
            <a:chOff x="510988" y="1408213"/>
            <a:chExt cx="9222496" cy="1432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CD99989-DE37-AEA5-7970-986573D35FC9}"/>
                    </a:ext>
                  </a:extLst>
                </p:cNvPr>
                <p:cNvSpPr txBox="1"/>
                <p:nvPr/>
              </p:nvSpPr>
              <p:spPr>
                <a:xfrm>
                  <a:off x="510988" y="1408213"/>
                  <a:ext cx="92224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Пусть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</m:oMath>
                  </a14:m>
                  <a:r>
                    <a:rPr lang="ru-RU" dirty="0"/>
                    <a:t> длина самого длинного кортежа: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CD99989-DE37-AEA5-7970-986573D35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8" y="1408213"/>
                  <a:ext cx="922249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95" t="-10000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9424B-2311-2765-EA2F-2F18842F0AFA}"/>
                    </a:ext>
                  </a:extLst>
                </p:cNvPr>
                <p:cNvSpPr txBox="1"/>
                <p:nvPr/>
              </p:nvSpPr>
              <p:spPr>
                <a:xfrm>
                  <a:off x="510988" y="2471732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dirty="0"/>
                    <a:t>тогда число итераций алгоритма равно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ru-RU" dirty="0"/>
                    <a:t>.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369424B-2311-2765-EA2F-2F18842F0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88" y="2471732"/>
                  <a:ext cx="60960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900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0BF823-D1E8-E032-CAD0-C3282F89F835}"/>
                    </a:ext>
                  </a:extLst>
                </p:cNvPr>
                <p:cNvSpPr txBox="1"/>
                <p:nvPr/>
              </p:nvSpPr>
              <p:spPr>
                <a:xfrm>
                  <a:off x="4585447" y="1818792"/>
                  <a:ext cx="3021106" cy="5058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fun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90BF823-D1E8-E032-CAD0-C3282F89F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447" y="1818792"/>
                  <a:ext cx="3021106" cy="505844"/>
                </a:xfrm>
                <a:prstGeom prst="rect">
                  <a:avLst/>
                </a:prstGeom>
                <a:blipFill>
                  <a:blip r:embed="rId8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34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61172" y="517203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276514"/>
                  </p:ext>
                </p:extLst>
              </p:nvPr>
            </p:nvGraphicFramePr>
            <p:xfrm>
              <a:off x="5361172" y="517203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53" r="-401786" b="-1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53" r="-301786" b="-1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128" r="-4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2128" r="-3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28" r="-2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28" r="-1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50000" r="-4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4116D1-F44B-D20C-6FD6-C736E77EF24E}"/>
              </a:ext>
            </a:extLst>
          </p:cNvPr>
          <p:cNvSpPr txBox="1"/>
          <p:nvPr/>
        </p:nvSpPr>
        <p:spPr>
          <a:xfrm>
            <a:off x="60151" y="2128435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3FEF-345F-A1DF-778A-F391DC4EEDF3}"/>
              </a:ext>
            </a:extLst>
          </p:cNvPr>
          <p:cNvSpPr txBox="1"/>
          <p:nvPr/>
        </p:nvSpPr>
        <p:spPr>
          <a:xfrm>
            <a:off x="51814" y="911174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78540" y="2275668"/>
              <a:ext cx="4824834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963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920315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985513"/>
                  </p:ext>
                </p:extLst>
              </p:nvPr>
            </p:nvGraphicFramePr>
            <p:xfrm>
              <a:off x="5378540" y="2275668"/>
              <a:ext cx="4824834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963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920315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4" r="-60265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4" t="-1064" r="-350993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64" r="-3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64" r="-2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64" r="-1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064" r="-1515" b="-182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60265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4" t="-100000" r="-350993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53333" r="-60265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C060E-512C-B3CB-E012-31A613FBA29A}"/>
              </a:ext>
            </a:extLst>
          </p:cNvPr>
          <p:cNvSpPr txBox="1"/>
          <p:nvPr/>
        </p:nvSpPr>
        <p:spPr>
          <a:xfrm>
            <a:off x="51814" y="3971408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86349" y="4159511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608587"/>
                  </p:ext>
                </p:extLst>
              </p:nvPr>
            </p:nvGraphicFramePr>
            <p:xfrm>
              <a:off x="5186349" y="4159511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64" r="-5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64" r="-4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4" r="-3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4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0000" r="-3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190" t="-100000" r="-202920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53333" r="-5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53333" r="-4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53333" r="-3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/>
              <p:nvPr/>
            </p:nvSpPr>
            <p:spPr>
              <a:xfrm>
                <a:off x="101200" y="5946826"/>
                <a:ext cx="7385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𝑐𝑎𝑏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" y="5946826"/>
                <a:ext cx="73853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28699C70-F531-8C04-D7DF-C35B46845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0559" y="757494"/>
            <a:ext cx="483833" cy="402442"/>
          </a:xfrm>
          <a:prstGeom prst="curvedConnector3">
            <a:avLst>
              <a:gd name="adj1" fmla="val -51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CD1278A-AA0E-06EC-6890-38C2BD0639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2476" y="2581668"/>
            <a:ext cx="3667957" cy="392490"/>
          </a:xfrm>
          <a:prstGeom prst="curvedConnector3">
            <a:avLst>
              <a:gd name="adj1" fmla="val -16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16FFCFC5-CC89-B024-45E4-FA12CA6E9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2477" y="4438411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EA51EF58-FEBC-4CCB-BD2A-B2378AFA5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8933" y="4910764"/>
            <a:ext cx="1846553" cy="615112"/>
          </a:xfrm>
          <a:prstGeom prst="curvedConnector3">
            <a:avLst>
              <a:gd name="adj1" fmla="val -24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004B3-5EE1-528D-A2CF-98EE5759F2E3}"/>
                  </a:ext>
                </a:extLst>
              </p:cNvPr>
              <p:cNvSpPr txBox="1"/>
              <p:nvPr/>
            </p:nvSpPr>
            <p:spPr>
              <a:xfrm>
                <a:off x="101200" y="172719"/>
                <a:ext cx="48266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 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с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004B3-5EE1-528D-A2CF-98EE5759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" y="172719"/>
                <a:ext cx="4826622" cy="584775"/>
              </a:xfrm>
              <a:prstGeom prst="rect">
                <a:avLst/>
              </a:prstGeom>
              <a:blipFill>
                <a:blip r:embed="rId6"/>
                <a:stretch>
                  <a:fillRect r="-1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7A0B65B2-B647-C049-8A55-E28EEEBA92B2}"/>
              </a:ext>
            </a:extLst>
          </p:cNvPr>
          <p:cNvGrpSpPr/>
          <p:nvPr/>
        </p:nvGrpSpPr>
        <p:grpSpPr>
          <a:xfrm>
            <a:off x="101200" y="2423945"/>
            <a:ext cx="3571043" cy="595426"/>
            <a:chOff x="-269706" y="2098707"/>
            <a:chExt cx="3571043" cy="595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6947F3-E146-E868-C79F-45578F457C1D}"/>
                    </a:ext>
                  </a:extLst>
                </p:cNvPr>
                <p:cNvSpPr txBox="1"/>
                <p:nvPr/>
              </p:nvSpPr>
              <p:spPr>
                <a:xfrm>
                  <a:off x="-269706" y="2098707"/>
                  <a:ext cx="3571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6947F3-E146-E868-C79F-45578F457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9706" y="2098707"/>
                  <a:ext cx="357104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7DAA9A08-DC0E-3DEB-BC65-19BFE55D0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91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243E21E-C674-36CF-649A-1CDA42EB2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49" y="2435033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DADB396-2574-7198-0352-995A81F80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338" y="247770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20C105-FCF7-A8B7-9E2F-752B1E063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04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547AD432-4340-B8CB-2A36-74E420C4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605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85A0EC2-8694-3501-79FE-1E7E23550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2471" y="247370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D54F33A-011C-43E7-2F80-117C419E2183}"/>
              </a:ext>
            </a:extLst>
          </p:cNvPr>
          <p:cNvGrpSpPr/>
          <p:nvPr/>
        </p:nvGrpSpPr>
        <p:grpSpPr>
          <a:xfrm>
            <a:off x="101200" y="1328106"/>
            <a:ext cx="3930346" cy="564597"/>
            <a:chOff x="213064" y="599474"/>
            <a:chExt cx="3930346" cy="564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31E60-5C16-28B8-3DC7-914AA0601FB1}"/>
                    </a:ext>
                  </a:extLst>
                </p:cNvPr>
                <p:cNvSpPr txBox="1"/>
                <p:nvPr/>
              </p:nvSpPr>
              <p:spPr>
                <a:xfrm>
                  <a:off x="213064" y="599474"/>
                  <a:ext cx="39303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31E60-5C16-28B8-3DC7-914AA0601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64" y="599474"/>
                  <a:ext cx="393034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6FFD72F-1118-74E0-401F-447B2EF30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975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3FE3CEE1-7236-E39B-D05A-2D55DF95F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12" y="947933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D19C2BB5-D4C1-8C39-C017-E4608773D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496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8A41A35A-C18E-23F0-D8F0-CA79EF846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98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41F552F-3633-7D54-D894-6592DDEAC4E7}"/>
              </a:ext>
            </a:extLst>
          </p:cNvPr>
          <p:cNvGrpSpPr/>
          <p:nvPr/>
        </p:nvGrpSpPr>
        <p:grpSpPr>
          <a:xfrm>
            <a:off x="101200" y="4311967"/>
            <a:ext cx="3571043" cy="634023"/>
            <a:chOff x="422721" y="4311967"/>
            <a:chExt cx="3571043" cy="634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140E68-DD00-C86F-0244-ECCB7BED964E}"/>
                    </a:ext>
                  </a:extLst>
                </p:cNvPr>
                <p:cNvSpPr txBox="1"/>
                <p:nvPr/>
              </p:nvSpPr>
              <p:spPr>
                <a:xfrm>
                  <a:off x="422721" y="4311967"/>
                  <a:ext cx="3571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140E68-DD00-C86F-0244-ECCB7BED9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" y="4311967"/>
                  <a:ext cx="3571043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6CD7F853-C1BE-385C-849E-82122D08E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452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D4BE3912-0198-6897-F121-4C8A024DB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287" y="47058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A2F358C0-66A1-A647-7E87-071073246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942" y="4710548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A17DBB61-27FF-80F9-B68C-CA9DB2D2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763" y="4697032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16FC271F-DBC3-1F9D-F19D-8BAB3D0C0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147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CD2B4636-53DC-00BA-108A-E1286F6C1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59" y="473840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A15C4CB-9F3B-A7AE-92FD-7EFF6BA3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734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0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9481-5DB7-EAED-EAA0-8A3039307AC7}"/>
              </a:ext>
            </a:extLst>
          </p:cNvPr>
          <p:cNvSpPr txBox="1"/>
          <p:nvPr/>
        </p:nvSpPr>
        <p:spPr>
          <a:xfrm>
            <a:off x="2601797" y="245732"/>
            <a:ext cx="6862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Время работы </a:t>
            </a:r>
          </a:p>
          <a:p>
            <a:pPr algn="ctr"/>
            <a:r>
              <a:rPr lang="ru-RU" sz="2800" dirty="0"/>
              <a:t>алгоритма лексикографической сортировки </a:t>
            </a:r>
          </a:p>
          <a:p>
            <a:pPr algn="ctr"/>
            <a:r>
              <a:rPr lang="ru-RU" sz="2800" dirty="0"/>
              <a:t>кортежей разной длины: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/>
              <p:nvPr/>
            </p:nvSpPr>
            <p:spPr>
              <a:xfrm>
                <a:off x="3536623" y="3099151"/>
                <a:ext cx="5692044" cy="2149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−число кортежей,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длина самого длинного кортежа,</a:t>
                </a:r>
                <a:endParaRPr lang="ru-RU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сло различных символов в кортежах.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23" y="3099151"/>
                <a:ext cx="5692044" cy="2149050"/>
              </a:xfrm>
              <a:prstGeom prst="rect">
                <a:avLst/>
              </a:prstGeom>
              <a:blipFill>
                <a:blip r:embed="rId2"/>
                <a:stretch>
                  <a:fillRect l="-535" b="-2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BB63F03-EF4A-89FA-1C50-C1B687E4D517}"/>
              </a:ext>
            </a:extLst>
          </p:cNvPr>
          <p:cNvCxnSpPr>
            <a:cxnSpLocks/>
          </p:cNvCxnSpPr>
          <p:nvPr/>
        </p:nvCxnSpPr>
        <p:spPr>
          <a:xfrm flipH="1">
            <a:off x="5303846" y="2647137"/>
            <a:ext cx="338836" cy="69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31064E1-C3AF-0626-6CAE-46CE7F747045}"/>
              </a:ext>
            </a:extLst>
          </p:cNvPr>
          <p:cNvCxnSpPr>
            <a:cxnSpLocks/>
          </p:cNvCxnSpPr>
          <p:nvPr/>
        </p:nvCxnSpPr>
        <p:spPr>
          <a:xfrm>
            <a:off x="3958321" y="2647137"/>
            <a:ext cx="396863" cy="45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03FFC-7C15-62AF-6977-C59EA8845B3B}"/>
              </a:ext>
            </a:extLst>
          </p:cNvPr>
          <p:cNvSpPr txBox="1"/>
          <p:nvPr/>
        </p:nvSpPr>
        <p:spPr>
          <a:xfrm>
            <a:off x="3383286" y="2000806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длин всех кортежей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157ED-8DDF-C77B-E7CE-2FFDC96A8235}"/>
              </a:ext>
            </a:extLst>
          </p:cNvPr>
          <p:cNvSpPr txBox="1"/>
          <p:nvPr/>
        </p:nvSpPr>
        <p:spPr>
          <a:xfrm>
            <a:off x="5642682" y="1953893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склеивание</a:t>
            </a:r>
          </a:p>
          <a:p>
            <a:r>
              <a:rPr lang="ru-RU" dirty="0"/>
              <a:t>очередей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048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/>
              <p:nvPr/>
            </p:nvSpPr>
            <p:spPr>
              <a:xfrm>
                <a:off x="875069" y="308238"/>
                <a:ext cx="1044185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сортировки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кортежей можно использовать, например, сортировку слиянием (</a:t>
                </a:r>
                <a:r>
                  <a:rPr lang="en-US" sz="2400" b="1" i="1" dirty="0"/>
                  <a:t>merge sort</a:t>
                </a:r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Время работы алгоритма сортировки будет зависеть от того, как будут сравниваться два кортежа.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sz="2400" dirty="0"/>
                  <a:t> длина самого длинного кортежа. </a:t>
                </a:r>
              </a:p>
              <a:p>
                <a:pPr algn="just"/>
                <a:r>
                  <a:rPr lang="ru-RU" sz="2400" dirty="0"/>
                  <a:t>Тогда непосредственное сравнение двух кортежей приведет к тому, что время работы алгоритма сортировки: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69" y="308238"/>
                <a:ext cx="10441858" cy="3046988"/>
              </a:xfrm>
              <a:prstGeom prst="rect">
                <a:avLst/>
              </a:prstGeom>
              <a:blipFill>
                <a:blip r:embed="rId2"/>
                <a:stretch>
                  <a:fillRect l="-935" t="-1603" r="-935" b="-3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CC9B0-B510-EE94-21D2-FCF96E90E7DC}"/>
                  </a:ext>
                </a:extLst>
              </p:cNvPr>
              <p:cNvSpPr txBox="1"/>
              <p:nvPr/>
            </p:nvSpPr>
            <p:spPr>
              <a:xfrm>
                <a:off x="4513384" y="3429000"/>
                <a:ext cx="31652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CC9B0-B510-EE94-21D2-FCF96E90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84" y="3429000"/>
                <a:ext cx="3165229" cy="369332"/>
              </a:xfrm>
              <a:prstGeom prst="rect">
                <a:avLst/>
              </a:prstGeom>
              <a:blipFill>
                <a:blip r:embed="rId3"/>
                <a:stretch>
                  <a:fillRect l="-3269" t="-26667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A53C4EFD-9099-0154-9CCD-118071748DE5}"/>
              </a:ext>
            </a:extLst>
          </p:cNvPr>
          <p:cNvCxnSpPr>
            <a:cxnSpLocks/>
          </p:cNvCxnSpPr>
          <p:nvPr/>
        </p:nvCxnSpPr>
        <p:spPr>
          <a:xfrm>
            <a:off x="0" y="392088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BF94D-537B-5321-1B22-1489BED822E2}"/>
                  </a:ext>
                </a:extLst>
              </p:cNvPr>
              <p:cNvSpPr txBox="1"/>
              <p:nvPr/>
            </p:nvSpPr>
            <p:spPr>
              <a:xfrm>
                <a:off x="3791147" y="4521569"/>
                <a:ext cx="5692044" cy="2149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−число кортежей,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длина самого длинного кортежа,</a:t>
                </a:r>
                <a:endParaRPr lang="ru-RU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сло различных символов в кортежах.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BF94D-537B-5321-1B22-1489BED82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147" y="4521569"/>
                <a:ext cx="5692044" cy="2149050"/>
              </a:xfrm>
              <a:prstGeom prst="rect">
                <a:avLst/>
              </a:prstGeom>
              <a:blipFill>
                <a:blip r:embed="rId4"/>
                <a:stretch>
                  <a:fillRect l="-535" b="-5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88E59C-7902-A382-4CFD-6D028CC26F27}"/>
              </a:ext>
            </a:extLst>
          </p:cNvPr>
          <p:cNvSpPr txBox="1"/>
          <p:nvPr/>
        </p:nvSpPr>
        <p:spPr>
          <a:xfrm flipH="1">
            <a:off x="1799103" y="3935139"/>
            <a:ext cx="213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Сортировка «</a:t>
            </a:r>
            <a:r>
              <a:rPr lang="ru-RU" dirty="0" err="1"/>
              <a:t>вычёрпыванием</a:t>
            </a:r>
            <a:r>
              <a:rPr lang="ru-RU" dirty="0"/>
              <a:t>»: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654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782" y="895547"/>
            <a:ext cx="408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Сведения из математики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ru-BY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0" y="2611438"/>
                <a:ext cx="5070475" cy="137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 txBox="1"/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Объект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9838" y="4102100"/>
                <a:ext cx="5005387" cy="133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63782" y="1992108"/>
            <a:ext cx="535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2400" dirty="0"/>
              <a:t>Сумма геометрической прогрессии: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1763782" y="1992108"/>
            <a:ext cx="0" cy="357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2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1C5E7-CE56-7E3F-ABD9-07D5FDEE0651}"/>
              </a:ext>
            </a:extLst>
          </p:cNvPr>
          <p:cNvSpPr txBox="1"/>
          <p:nvPr/>
        </p:nvSpPr>
        <p:spPr>
          <a:xfrm>
            <a:off x="4030641" y="2385583"/>
            <a:ext cx="4863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/>
              <a:t>Внешняя сортировка</a:t>
            </a:r>
            <a:endParaRPr lang="ru-BY" sz="4000" b="1" dirty="0"/>
          </a:p>
        </p:txBody>
      </p:sp>
    </p:spTree>
    <p:extLst>
      <p:ext uri="{BB962C8B-B14F-4D97-AF65-F5344CB8AC3E}">
        <p14:creationId xmlns:p14="http://schemas.microsoft.com/office/powerpoint/2010/main" val="412652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9C398-9071-4532-7E79-72FBA7356F39}"/>
              </a:ext>
            </a:extLst>
          </p:cNvPr>
          <p:cNvSpPr txBox="1"/>
          <p:nvPr/>
        </p:nvSpPr>
        <p:spPr>
          <a:xfrm>
            <a:off x="298297" y="753593"/>
            <a:ext cx="109950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Предположим, что объем входных такой, что все данные не могут одновременно поместиться в основную (оперативную)  память машины. </a:t>
            </a:r>
            <a:endParaRPr lang="ru-BY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C4501-9047-C231-82AB-ECD5DF1B3CCE}"/>
              </a:ext>
            </a:extLst>
          </p:cNvPr>
          <p:cNvSpPr txBox="1"/>
          <p:nvPr/>
        </p:nvSpPr>
        <p:spPr>
          <a:xfrm>
            <a:off x="306382" y="2584706"/>
            <a:ext cx="11411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Сортировка данных, хранящихся  во вторичной памяти, называется </a:t>
            </a:r>
            <a:r>
              <a:rPr lang="ru-RU" sz="2800" b="1" dirty="0"/>
              <a:t>внешней сортировкой</a:t>
            </a:r>
            <a:r>
              <a:rPr lang="ru-RU" sz="2800" dirty="0"/>
              <a:t>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41329921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19E200-077A-0934-843C-6321ADED1D35}"/>
              </a:ext>
            </a:extLst>
          </p:cNvPr>
          <p:cNvSpPr txBox="1"/>
          <p:nvPr/>
        </p:nvSpPr>
        <p:spPr>
          <a:xfrm>
            <a:off x="579421" y="408290"/>
            <a:ext cx="112957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sz="2000" dirty="0"/>
              <a:t>В различных языках программирования предусмотрен  </a:t>
            </a:r>
            <a:r>
              <a:rPr lang="ru-RU" sz="2000" b="1" dirty="0"/>
              <a:t>файловый тип данных</a:t>
            </a:r>
            <a:r>
              <a:rPr lang="ru-RU" sz="2000" dirty="0"/>
              <a:t>, предназначенный для представления </a:t>
            </a:r>
            <a:r>
              <a:rPr lang="ru-RU" sz="2000" b="1" dirty="0"/>
              <a:t>данных, хранящихся во вторичной памяти</a:t>
            </a:r>
            <a:r>
              <a:rPr lang="ru-RU" sz="2000" dirty="0"/>
              <a:t>. </a:t>
            </a:r>
          </a:p>
          <a:p>
            <a:pPr algn="just">
              <a:spcAft>
                <a:spcPts val="1200"/>
              </a:spcAft>
            </a:pPr>
            <a:r>
              <a:rPr lang="ru-RU" sz="2000" b="1" dirty="0"/>
              <a:t>Операционная система делит вторичную память на блоки одинакового размера</a:t>
            </a:r>
            <a:r>
              <a:rPr lang="ru-RU" sz="2000" dirty="0"/>
              <a:t>, а файл можно рассматривать, как связанный список блоков (размер блока зависит от ОС и обычно находится в пределах от 512 до 4 096 байт).  </a:t>
            </a:r>
          </a:p>
          <a:p>
            <a:pPr algn="just">
              <a:spcAft>
                <a:spcPts val="1200"/>
              </a:spcAft>
            </a:pPr>
            <a:r>
              <a:rPr lang="ru-RU" sz="2000" dirty="0"/>
              <a:t>Базовая операция для файла – перенос одного блока в буфер, находящийся в основной памяти.</a:t>
            </a:r>
          </a:p>
          <a:p>
            <a:pPr algn="just">
              <a:spcAft>
                <a:spcPts val="1200"/>
              </a:spcAft>
            </a:pPr>
            <a:r>
              <a:rPr lang="ru-RU" sz="2000" b="1" i="1" dirty="0"/>
              <a:t>Буфер</a:t>
            </a:r>
            <a:r>
              <a:rPr lang="ru-RU" sz="2000" dirty="0"/>
              <a:t> – зарезервированная область </a:t>
            </a:r>
            <a:r>
              <a:rPr lang="ru-RU" sz="2000" b="1" dirty="0"/>
              <a:t>в основной памяти, размер которой соответствует размеру блока</a:t>
            </a:r>
            <a:r>
              <a:rPr lang="ru-RU" sz="2000" dirty="0"/>
              <a:t> (может резервироваться память под несколько буферов – </a:t>
            </a:r>
            <a:r>
              <a:rPr lang="ru-RU" sz="2000" i="1" dirty="0"/>
              <a:t>буферный пул</a:t>
            </a:r>
            <a:r>
              <a:rPr lang="ru-RU" sz="2000" dirty="0"/>
              <a:t>). </a:t>
            </a:r>
          </a:p>
          <a:p>
            <a:pPr lvl="1" algn="just">
              <a:spcAft>
                <a:spcPts val="1200"/>
              </a:spcAft>
            </a:pPr>
            <a:r>
              <a:rPr lang="ru-RU" sz="2000" dirty="0"/>
              <a:t>Блоки  считываются в том порядке, в котором они появляются в списке блоков: считывается в буфер первый блок, затем он заменяется на второй блок (при этом предыдущее содержимое буфера теряется) и т.д.  </a:t>
            </a:r>
          </a:p>
          <a:p>
            <a:pPr lvl="1" algn="just">
              <a:spcAft>
                <a:spcPts val="1200"/>
              </a:spcAft>
            </a:pPr>
            <a:r>
              <a:rPr lang="ru-RU" sz="2000" dirty="0"/>
              <a:t>Процесс записи файла также можно рассматривать, как процесс создания файла в буфере: когда записи «заносятся» в файл, фактически они помещаются в буфер для этого файла – непосредственно за записями, которые находятся там. Если очередная запись не помещается в буфер целиком, то содержимое буфера копируется в свободный блок вторичной памяти, который присоединяется к списку блоков для данного файла.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7213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C4D4C-E5CB-7416-C6BF-C295FB4DA3DB}"/>
              </a:ext>
            </a:extLst>
          </p:cNvPr>
          <p:cNvSpPr txBox="1"/>
          <p:nvPr/>
        </p:nvSpPr>
        <p:spPr>
          <a:xfrm>
            <a:off x="408373" y="2538411"/>
            <a:ext cx="1134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Поэтому, оценивая  время работы алгоритмов, в которых  используются данные, хранящиеся в виде файлов, в первую очередь надо учитывать количество обращений к блокам, т.е.  сколько раз мы считываем в основную память или записываем блок во вторичную память. При этом размер блока в ОС фиксирован и мы не можем его изменить для ускорения алгоритма.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38DB5-41C7-9384-A44E-15C3361676F8}"/>
              </a:ext>
            </a:extLst>
          </p:cNvPr>
          <p:cNvSpPr txBox="1"/>
          <p:nvPr/>
        </p:nvSpPr>
        <p:spPr>
          <a:xfrm>
            <a:off x="242047" y="4429388"/>
            <a:ext cx="11804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Мера качества алгоритма, работающего с внешней памятью –                             количество обращений к блокам памяти.</a:t>
            </a:r>
            <a:endParaRPr lang="ru-B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10B2-5B64-A3FB-4BAE-A986A8669711}"/>
              </a:ext>
            </a:extLst>
          </p:cNvPr>
          <p:cNvSpPr txBox="1"/>
          <p:nvPr/>
        </p:nvSpPr>
        <p:spPr>
          <a:xfrm>
            <a:off x="408373" y="426286"/>
            <a:ext cx="1134372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Природа устройств вторичной памяти такова, что  время, необходимое для поиска блока и считывания его в основную память , достаточно велико в сравнении со временем, которое требуется для обработки данных, содержащихся в этом блоке. </a:t>
            </a:r>
            <a:endParaRPr lang="ru-BY" sz="2000" dirty="0"/>
          </a:p>
          <a:p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7C2C0-AFE9-51B4-2843-8D8EA1349B0A}"/>
              </a:ext>
            </a:extLst>
          </p:cNvPr>
          <p:cNvSpPr txBox="1"/>
          <p:nvPr/>
        </p:nvSpPr>
        <p:spPr>
          <a:xfrm>
            <a:off x="408373" y="1597615"/>
            <a:ext cx="1142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Под «</a:t>
            </a:r>
            <a:r>
              <a:rPr lang="ru-RU" sz="2000" i="1" dirty="0"/>
              <a:t>бездействием</a:t>
            </a:r>
            <a:r>
              <a:rPr lang="ru-RU" sz="2000" dirty="0"/>
              <a:t>» компьютера  будем понимать периоды ожидания, пока блок будет прочитан в основную память или  записан из основной памяти во внешнюю.</a:t>
            </a:r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2271813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76E6B-64DB-8B6F-4FAA-78C61F007D52}"/>
                  </a:ext>
                </a:extLst>
              </p:cNvPr>
              <p:cNvSpPr txBox="1"/>
              <p:nvPr/>
            </p:nvSpPr>
            <p:spPr>
              <a:xfrm>
                <a:off x="761703" y="829216"/>
                <a:ext cx="1055555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Предположим, что нужно отсортировать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 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Файл организуется  в виде постепенно увеличивающихся серий, т.е. последовательностей записей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B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B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таких, что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176E6B-64DB-8B6F-4FAA-78C61F00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03" y="829216"/>
                <a:ext cx="10555550" cy="1569660"/>
              </a:xfrm>
              <a:prstGeom prst="rect">
                <a:avLst/>
              </a:prstGeom>
              <a:blipFill>
                <a:blip r:embed="rId2"/>
                <a:stretch>
                  <a:fillRect l="-924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80308D5-0974-D678-8312-06F0D138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14447"/>
              </p:ext>
            </p:extLst>
          </p:nvPr>
        </p:nvGraphicFramePr>
        <p:xfrm>
          <a:off x="3085974" y="4083638"/>
          <a:ext cx="491922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02">
                  <a:extLst>
                    <a:ext uri="{9D8B030D-6E8A-4147-A177-3AD203B41FA5}">
                      <a16:colId xmlns:a16="http://schemas.microsoft.com/office/drawing/2014/main" val="1641007219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321962978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57977271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251523993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504461477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233789065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1875115185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3289128431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2009455532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127501458"/>
                    </a:ext>
                  </a:extLst>
                </a:gridCol>
                <a:gridCol w="447202">
                  <a:extLst>
                    <a:ext uri="{9D8B030D-6E8A-4147-A177-3AD203B41FA5}">
                      <a16:colId xmlns:a16="http://schemas.microsoft.com/office/drawing/2014/main" val="2977867506"/>
                    </a:ext>
                  </a:extLst>
                </a:gridCol>
              </a:tblGrid>
              <a:tr h="301267">
                <a:tc>
                  <a:txBody>
                    <a:bodyPr/>
                    <a:lstStyle/>
                    <a:p>
                      <a:r>
                        <a:rPr lang="ru-RU" sz="16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</a:t>
                      </a:r>
                      <a:endParaRPr lang="ru-BY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15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29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009148"/>
                  </a:ext>
                </a:extLst>
              </a:tr>
            </a:tbl>
          </a:graphicData>
        </a:graphic>
      </p:graphicFrame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45ED14D7-FEFE-54DD-0956-701768A9FE79}"/>
              </a:ext>
            </a:extLst>
          </p:cNvPr>
          <p:cNvSpPr/>
          <p:nvPr/>
        </p:nvSpPr>
        <p:spPr>
          <a:xfrm rot="16200000">
            <a:off x="3620853" y="4000945"/>
            <a:ext cx="270769" cy="1340528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66C2B4AD-4E70-9BA3-96A2-00D3BC3A1206}"/>
              </a:ext>
            </a:extLst>
          </p:cNvPr>
          <p:cNvSpPr/>
          <p:nvPr/>
        </p:nvSpPr>
        <p:spPr>
          <a:xfrm rot="16200000">
            <a:off x="4961381" y="4029666"/>
            <a:ext cx="270769" cy="1340528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1F52B4AB-B8CE-BA0D-32A3-A1110C639899}"/>
              </a:ext>
            </a:extLst>
          </p:cNvPr>
          <p:cNvSpPr/>
          <p:nvPr/>
        </p:nvSpPr>
        <p:spPr>
          <a:xfrm rot="16200000">
            <a:off x="6301911" y="4029667"/>
            <a:ext cx="270769" cy="1340528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259049-C0A5-23A0-B840-9870B0CC0389}"/>
                  </a:ext>
                </a:extLst>
              </p:cNvPr>
              <p:cNvSpPr txBox="1"/>
              <p:nvPr/>
            </p:nvSpPr>
            <p:spPr>
              <a:xfrm>
                <a:off x="3570769" y="48636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259049-C0A5-23A0-B840-9870B0CC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769" y="4863614"/>
                <a:ext cx="3709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F7E6C-F9FA-D3EA-3001-2E8D2751CF8F}"/>
                  </a:ext>
                </a:extLst>
              </p:cNvPr>
              <p:cNvSpPr txBox="1"/>
              <p:nvPr/>
            </p:nvSpPr>
            <p:spPr>
              <a:xfrm>
                <a:off x="4931788" y="495046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F7E6C-F9FA-D3EA-3001-2E8D2751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788" y="495046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A9996-0C68-6FD3-B3BC-695618C6E9E0}"/>
                  </a:ext>
                </a:extLst>
              </p:cNvPr>
              <p:cNvSpPr txBox="1"/>
              <p:nvPr/>
            </p:nvSpPr>
            <p:spPr>
              <a:xfrm>
                <a:off x="6275016" y="4863614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A9996-0C68-6FD3-B3BC-695618C6E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016" y="4863614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070F749-FE35-9E8C-567E-2D7E171BA97F}"/>
              </a:ext>
            </a:extLst>
          </p:cNvPr>
          <p:cNvCxnSpPr/>
          <p:nvPr/>
        </p:nvCxnSpPr>
        <p:spPr>
          <a:xfrm flipH="1" flipV="1">
            <a:off x="7590408" y="4699930"/>
            <a:ext cx="248575" cy="43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A9FF3F-2D20-5196-33CA-EE1EDCA20E36}"/>
              </a:ext>
            </a:extLst>
          </p:cNvPr>
          <p:cNvSpPr txBox="1"/>
          <p:nvPr/>
        </p:nvSpPr>
        <p:spPr>
          <a:xfrm>
            <a:off x="7847181" y="486361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«хвост»</a:t>
            </a:r>
            <a:endParaRPr lang="ru-BY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5649A60-9A11-E4C0-0B6D-58598F947D6D}"/>
              </a:ext>
            </a:extLst>
          </p:cNvPr>
          <p:cNvGrpSpPr/>
          <p:nvPr/>
        </p:nvGrpSpPr>
        <p:grpSpPr>
          <a:xfrm>
            <a:off x="874747" y="3559230"/>
            <a:ext cx="8718111" cy="369332"/>
            <a:chOff x="750459" y="1713338"/>
            <a:chExt cx="8718111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9DCD9D-5674-127E-AF11-45A9116A2C98}"/>
                </a:ext>
              </a:extLst>
            </p:cNvPr>
            <p:cNvSpPr txBox="1"/>
            <p:nvPr/>
          </p:nvSpPr>
          <p:spPr>
            <a:xfrm>
              <a:off x="750459" y="1713338"/>
              <a:ext cx="811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 примере последовательность целых чисел организована в виде серий длины</a:t>
              </a:r>
              <a:r>
                <a:rPr lang="en-US" dirty="0"/>
                <a:t> </a:t>
              </a:r>
              <a:r>
                <a:rPr lang="ru-RU" dirty="0"/>
                <a:t> </a:t>
              </a:r>
              <a:endParaRPr lang="ru-B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1313959-3C8A-E993-E7BB-5B63040CF5F8}"/>
                    </a:ext>
                  </a:extLst>
                </p:cNvPr>
                <p:cNvSpPr txBox="1"/>
                <p:nvPr/>
              </p:nvSpPr>
              <p:spPr>
                <a:xfrm>
                  <a:off x="8668030" y="1713338"/>
                  <a:ext cx="8005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a14:m>
                  <a:r>
                    <a:rPr lang="ru-RU" dirty="0"/>
                    <a:t>.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1313959-3C8A-E993-E7BB-5B63040CF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030" y="1713338"/>
                  <a:ext cx="80054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6061" b="-2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D0D5E3-A269-6A98-636A-B434184AE20D}"/>
              </a:ext>
            </a:extLst>
          </p:cNvPr>
          <p:cNvSpPr txBox="1"/>
          <p:nvPr/>
        </p:nvSpPr>
        <p:spPr>
          <a:xfrm>
            <a:off x="1649462" y="181618"/>
            <a:ext cx="889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внешней сортировки слиянием (</a:t>
            </a:r>
            <a:r>
              <a:rPr lang="ru-RU" sz="2400" b="1" dirty="0" err="1"/>
              <a:t>двухпутёвое</a:t>
            </a:r>
            <a:r>
              <a:rPr lang="ru-RU" sz="2400" b="1" dirty="0"/>
              <a:t> слияние)</a:t>
            </a:r>
            <a:endParaRPr lang="ru-BY" sz="2400" b="1" dirty="0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8076CC2-F087-E3C6-842C-F0168C2DC0F5}"/>
              </a:ext>
            </a:extLst>
          </p:cNvPr>
          <p:cNvCxnSpPr/>
          <p:nvPr/>
        </p:nvCxnSpPr>
        <p:spPr>
          <a:xfrm>
            <a:off x="4822521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072D4867-E755-6852-393C-642427A9D43E}"/>
              </a:ext>
            </a:extLst>
          </p:cNvPr>
          <p:cNvCxnSpPr/>
          <p:nvPr/>
        </p:nvCxnSpPr>
        <p:spPr>
          <a:xfrm>
            <a:off x="3405519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9A9F306-5048-21A0-79DF-85FF9015AA72}"/>
              </a:ext>
            </a:extLst>
          </p:cNvPr>
          <p:cNvCxnSpPr/>
          <p:nvPr/>
        </p:nvCxnSpPr>
        <p:spPr>
          <a:xfrm>
            <a:off x="6180804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C910DA5-FBC7-39FE-D288-8D34DA5305A3}"/>
              </a:ext>
            </a:extLst>
          </p:cNvPr>
          <p:cNvCxnSpPr/>
          <p:nvPr/>
        </p:nvCxnSpPr>
        <p:spPr>
          <a:xfrm>
            <a:off x="7263880" y="4564545"/>
            <a:ext cx="57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84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946D06-F6AC-45E5-6529-B71350A39F9F}"/>
                  </a:ext>
                </a:extLst>
              </p:cNvPr>
              <p:cNvSpPr txBox="1"/>
              <p:nvPr/>
            </p:nvSpPr>
            <p:spPr>
              <a:xfrm>
                <a:off x="241176" y="492101"/>
                <a:ext cx="1170964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Предположим, что заданы два файла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, которые организованы в виде серий 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и для которых выполняются следующие условия: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количество «серий», включая «хвосты» 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 отличаются не больше, чем на 1</a:t>
                </a:r>
                <a:r>
                  <a:rPr lang="en-US" sz="2000" dirty="0"/>
                  <a:t>;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только один из файлов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/>
                  <a:t> может иметь «хвост»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ru-RU" sz="2000" dirty="0"/>
                  <a:t>файл с «хвостом»  имеет не меньше серий, чем другой файл.</a:t>
                </a:r>
                <a:endParaRPr lang="en-US" sz="2000" dirty="0"/>
              </a:p>
              <a:p>
                <a:pPr marL="342900" indent="-342900">
                  <a:buFont typeface="+mj-lt"/>
                  <a:buAutoNum type="arabicParenR"/>
                </a:pPr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946D06-F6AC-45E5-6529-B71350A39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" y="492101"/>
                <a:ext cx="11709647" cy="2031325"/>
              </a:xfrm>
              <a:prstGeom prst="rect">
                <a:avLst/>
              </a:prstGeom>
              <a:blipFill>
                <a:blip r:embed="rId2"/>
                <a:stretch>
                  <a:fillRect l="-833" t="-240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42F702-FF1D-F5FF-F02A-C7D4E8403C02}"/>
                  </a:ext>
                </a:extLst>
              </p:cNvPr>
              <p:cNvSpPr txBox="1"/>
              <p:nvPr/>
            </p:nvSpPr>
            <p:spPr>
              <a:xfrm>
                <a:off x="240305" y="3758496"/>
                <a:ext cx="110260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В последующем, когда будем говорить про </a:t>
                </a:r>
                <a:r>
                  <a:rPr lang="ru-RU" sz="2400" u="sng" dirty="0"/>
                  <a:t>объединение серий длины </a:t>
                </a:r>
                <a14:m>
                  <m:oMath xmlns:m="http://schemas.openxmlformats.org/officeDocument/2006/math"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400" b="0" i="0" u="sng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то при этом предполагается, что выполняется слияние двух серий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в серию длины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(т.е. из двух упорядоченных последовательностей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получаем упорядоченную последовательность длины 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).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42F702-FF1D-F5FF-F02A-C7D4E8403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" y="3758496"/>
                <a:ext cx="11026066" cy="1569660"/>
              </a:xfrm>
              <a:prstGeom prst="rect">
                <a:avLst/>
              </a:prstGeom>
              <a:blipFill>
                <a:blip r:embed="rId3"/>
                <a:stretch>
                  <a:fillRect l="-829" t="-3113" r="-884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31F43-F279-6E9E-C888-E96F9C07BD93}"/>
                  </a:ext>
                </a:extLst>
              </p:cNvPr>
              <p:cNvSpPr txBox="1"/>
              <p:nvPr/>
            </p:nvSpPr>
            <p:spPr>
              <a:xfrm>
                <a:off x="240305" y="2367240"/>
                <a:ext cx="1170964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Первоначально можно разделить все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записей, которые надо отсортировать, на два исходных файла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 (желательно, чтобы записей в этих файлах было поровну), считаем, что каждый файл состоит из серий длины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31F43-F279-6E9E-C888-E96F9C07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5" y="2367240"/>
                <a:ext cx="11709646" cy="1200329"/>
              </a:xfrm>
              <a:prstGeom prst="rect">
                <a:avLst/>
              </a:prstGeom>
              <a:blipFill>
                <a:blip r:embed="rId4"/>
                <a:stretch>
                  <a:fillRect l="-781" t="-4061" r="-83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00EB4A2-FEE2-C017-790A-3B54428F0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43585"/>
              </p:ext>
            </p:extLst>
          </p:nvPr>
        </p:nvGraphicFramePr>
        <p:xfrm>
          <a:off x="587189" y="5328156"/>
          <a:ext cx="2792505" cy="75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05">
                  <a:extLst>
                    <a:ext uri="{9D8B030D-6E8A-4147-A177-3AD203B41FA5}">
                      <a16:colId xmlns:a16="http://schemas.microsoft.com/office/drawing/2014/main" val="2331732453"/>
                    </a:ext>
                  </a:extLst>
                </a:gridCol>
              </a:tblGrid>
              <a:tr h="372287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,   5, 10, 28, 31, 40, 93, 96</a:t>
                      </a:r>
                      <a:endParaRPr lang="ru-BY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26244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9, 13, 30, 39, 54, 65, 85, 90</a:t>
                      </a:r>
                      <a:endParaRPr lang="ru-BY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199809"/>
                  </a:ext>
                </a:extLst>
              </a:tr>
            </a:tbl>
          </a:graphicData>
        </a:graphic>
      </p:graphicFrame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E1953D51-1A96-7A8E-7B6A-05EA3CA4297B}"/>
              </a:ext>
            </a:extLst>
          </p:cNvPr>
          <p:cNvSpPr/>
          <p:nvPr/>
        </p:nvSpPr>
        <p:spPr>
          <a:xfrm rot="16200000">
            <a:off x="1745879" y="4969645"/>
            <a:ext cx="475129" cy="27925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49AC6-0068-8F02-128E-B19CA3A470FA}"/>
                  </a:ext>
                </a:extLst>
              </p:cNvPr>
              <p:cNvSpPr txBox="1"/>
              <p:nvPr/>
            </p:nvSpPr>
            <p:spPr>
              <a:xfrm>
                <a:off x="1485901" y="6528484"/>
                <a:ext cx="9950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649AC6-0068-8F02-128E-B19CA3A47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1" y="6528484"/>
                <a:ext cx="9950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D50B3D-483A-A8A6-3854-F375D99E811F}"/>
              </a:ext>
            </a:extLst>
          </p:cNvPr>
          <p:cNvSpPr txBox="1"/>
          <p:nvPr/>
        </p:nvSpPr>
        <p:spPr>
          <a:xfrm>
            <a:off x="4796117" y="5442708"/>
            <a:ext cx="6651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ighlight>
                  <a:srgbClr val="FFFF00"/>
                </a:highlight>
              </a:rPr>
              <a:t>3</a:t>
            </a:r>
            <a:r>
              <a:rPr lang="ru-RU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highlight>
                  <a:srgbClr val="FFFF00"/>
                </a:highlight>
              </a:rPr>
              <a:t>, 5, 9, 10, 13, 28, 30, 31, 39, 40, 54, 65, 85, 90, 93, 96</a:t>
            </a:r>
            <a:endParaRPr lang="ru-BY" b="0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57D8976-F134-DAAB-1480-1E793843D51A}"/>
              </a:ext>
            </a:extLst>
          </p:cNvPr>
          <p:cNvCxnSpPr/>
          <p:nvPr/>
        </p:nvCxnSpPr>
        <p:spPr>
          <a:xfrm>
            <a:off x="3971365" y="5705169"/>
            <a:ext cx="56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B937976D-0147-647E-9991-382847CF770D}"/>
              </a:ext>
            </a:extLst>
          </p:cNvPr>
          <p:cNvSpPr/>
          <p:nvPr/>
        </p:nvSpPr>
        <p:spPr>
          <a:xfrm rot="16200000">
            <a:off x="7142632" y="3561836"/>
            <a:ext cx="475129" cy="496196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646F50-19A4-DB67-D2FE-A918A640CDAF}"/>
                  </a:ext>
                </a:extLst>
              </p:cNvPr>
              <p:cNvSpPr txBox="1"/>
              <p:nvPr/>
            </p:nvSpPr>
            <p:spPr>
              <a:xfrm>
                <a:off x="6849036" y="6280383"/>
                <a:ext cx="9950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646F50-19A4-DB67-D2FE-A918A640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36" y="6280383"/>
                <a:ext cx="9950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7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8" grpId="0"/>
      <p:bldP spid="10" grpId="0"/>
      <p:bldP spid="13" grpId="0" animBg="1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7289FC-6BCB-8948-08E8-6DDB7C8D8392}"/>
              </a:ext>
            </a:extLst>
          </p:cNvPr>
          <p:cNvSpPr txBox="1"/>
          <p:nvPr/>
        </p:nvSpPr>
        <p:spPr>
          <a:xfrm>
            <a:off x="671744" y="0"/>
            <a:ext cx="1891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АЛГОРИТМ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D6B287-275E-88F3-833D-03F067BA74C7}"/>
                  </a:ext>
                </a:extLst>
              </p:cNvPr>
              <p:cNvSpPr txBox="1"/>
              <p:nvPr/>
            </p:nvSpPr>
            <p:spPr>
              <a:xfrm>
                <a:off x="671744" y="559293"/>
                <a:ext cx="10848512" cy="508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ru-RU" dirty="0"/>
                  <a:t>  число фаз (итераций) алгоритма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длина серии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исходные файлы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результирующие файлы пустые</a:t>
                </a:r>
              </a:p>
              <a:p>
                <a:endParaRPr lang="ru-RU" dirty="0"/>
              </a:p>
              <a:p>
                <a:r>
                  <a:rPr lang="ru-RU" u="sng" dirty="0"/>
                  <a:t>пока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u="sng" dirty="0"/>
                  <a:t> выполнять следующие действия</a:t>
                </a:r>
                <a:r>
                  <a:rPr lang="ru-RU" dirty="0"/>
                  <a:t>: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пока не закончится один из исходных файлов, считываем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серии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/>
                  <a:t> объединяем  их в серию длины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  и записываем её в один из результирующих файлов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переключаясь последовательно между результирующими  файлами, можно добиться того, что они будут удовлетворять условиям (1-3)</a:t>
                </a:r>
                <a:r>
                  <a:rPr lang="en-US" dirty="0"/>
                  <a:t>;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/>
                  <a:t> </a:t>
                </a:r>
                <a:r>
                  <a:rPr lang="ru-RU" dirty="0"/>
                  <a:t>если оба файла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 одновременно стали пустыми, то ничего не делать, иначе переписать «хвост» у оставшегося непустого файла в тот результирующий файл, куда  бы шла запись очередной серии  длины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;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</m:oMath>
                </a14:m>
                <a:endParaRPr lang="en-US" b="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в качестве исходных рассматриваем результирующие файлы, а в качестве результирующих – исходные.</a:t>
                </a:r>
                <a:endParaRPr lang="en-US" b="0" dirty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D6B287-275E-88F3-833D-03F067BA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4" y="559293"/>
                <a:ext cx="10848512" cy="5087226"/>
              </a:xfrm>
              <a:prstGeom prst="rect">
                <a:avLst/>
              </a:prstGeom>
              <a:blipFill>
                <a:blip r:embed="rId2"/>
                <a:stretch>
                  <a:fillRect l="-449" t="-719" r="-9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3F042-0DC4-F9C0-D992-C3C5F0BB7112}"/>
                  </a:ext>
                </a:extLst>
              </p:cNvPr>
              <p:cNvSpPr txBox="1"/>
              <p:nvPr/>
            </p:nvSpPr>
            <p:spPr>
              <a:xfrm>
                <a:off x="0" y="5646519"/>
                <a:ext cx="5903650" cy="92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то после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-й фазы один из результирующих файлов будет пустым, а второй будет содержать единственную серию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dirty="0"/>
                      <m:t>т.е. будет отсортирован.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B3F042-0DC4-F9C0-D992-C3C5F0BB7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6519"/>
                <a:ext cx="5903650" cy="928267"/>
              </a:xfrm>
              <a:prstGeom prst="rect">
                <a:avLst/>
              </a:prstGeom>
              <a:blipFill>
                <a:blip r:embed="rId3"/>
                <a:stretch>
                  <a:fillRect l="-826" t="-2614" b="-91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25760-8CC5-40D5-E409-6C16F308F61C}"/>
                  </a:ext>
                </a:extLst>
              </p:cNvPr>
              <p:cNvSpPr txBox="1"/>
              <p:nvPr/>
            </p:nvSpPr>
            <p:spPr>
              <a:xfrm>
                <a:off x="5830079" y="5646519"/>
                <a:ext cx="6246550" cy="92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то после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-й фазы один из результирующих файлов будет пустым, а второй будет содержать «хвост»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т.е. будет отсортирован.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425760-8CC5-40D5-E409-6C16F308F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79" y="5646519"/>
                <a:ext cx="6246550" cy="928267"/>
              </a:xfrm>
              <a:prstGeom prst="rect">
                <a:avLst/>
              </a:prstGeom>
              <a:blipFill>
                <a:blip r:embed="rId4"/>
                <a:stretch>
                  <a:fillRect l="-780" t="-2614" b="-91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D7CB3E-9891-0EF6-E493-2FAE502F9925}"/>
              </a:ext>
            </a:extLst>
          </p:cNvPr>
          <p:cNvCxnSpPr/>
          <p:nvPr/>
        </p:nvCxnSpPr>
        <p:spPr>
          <a:xfrm>
            <a:off x="0" y="551303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245C2E8-BC27-2E08-A8B3-F1757E0A1031}"/>
              </a:ext>
            </a:extLst>
          </p:cNvPr>
          <p:cNvCxnSpPr/>
          <p:nvPr/>
        </p:nvCxnSpPr>
        <p:spPr>
          <a:xfrm>
            <a:off x="5752837" y="5513033"/>
            <a:ext cx="0" cy="1338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5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4066A48-F252-2CC7-A6FD-C9CF05F98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801072"/>
                  </p:ext>
                </p:extLst>
              </p:nvPr>
            </p:nvGraphicFramePr>
            <p:xfrm>
              <a:off x="3564791" y="661027"/>
              <a:ext cx="5389146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794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0364224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6509857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60977989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89984187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4066A48-F252-2CC7-A6FD-C9CF05F987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1801072"/>
                  </p:ext>
                </p:extLst>
              </p:nvPr>
            </p:nvGraphicFramePr>
            <p:xfrm>
              <a:off x="3564791" y="661027"/>
              <a:ext cx="5389146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8794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903642242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650985750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1660977989"/>
                        </a:ext>
                      </a:extLst>
                    </a:gridCol>
                    <a:gridCol w="598794">
                      <a:extLst>
                        <a:ext uri="{9D8B030D-6E8A-4147-A177-3AD203B41FA5}">
                          <a16:colId xmlns:a16="http://schemas.microsoft.com/office/drawing/2014/main" val="289984187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613" r="-805102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80510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9F6DA-F1DD-CE90-BAD4-47E2BF26BE31}"/>
                  </a:ext>
                </a:extLst>
              </p:cNvPr>
              <p:cNvSpPr txBox="1"/>
              <p:nvPr/>
            </p:nvSpPr>
            <p:spPr>
              <a:xfrm>
                <a:off x="728609" y="712549"/>
                <a:ext cx="20938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начальная фаза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/>
                  <a:t>(</a:t>
                </a:r>
                <a:r>
                  <a:rPr lang="ru-RU" sz="1400" dirty="0"/>
                  <a:t>длина серии</a:t>
                </a:r>
                <a:r>
                  <a:rPr lang="ru-RU" dirty="0"/>
                  <a:t>)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29F6DA-F1DD-CE90-BAD4-47E2BF26B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" y="712549"/>
                <a:ext cx="2093843" cy="646331"/>
              </a:xfrm>
              <a:prstGeom prst="rect">
                <a:avLst/>
              </a:prstGeom>
              <a:blipFill>
                <a:blip r:embed="rId3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5156D9A7-8C3C-0A76-A616-A690AA6B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62120"/>
                  </p:ext>
                </p:extLst>
              </p:nvPr>
            </p:nvGraphicFramePr>
            <p:xfrm>
              <a:off x="3484708" y="1611227"/>
              <a:ext cx="4326200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912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756965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123843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5156D9A7-8C3C-0A76-A616-A690AA6B2E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362120"/>
                  </p:ext>
                </p:extLst>
              </p:nvPr>
            </p:nvGraphicFramePr>
            <p:xfrm>
              <a:off x="3484708" y="1611227"/>
              <a:ext cx="4326200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912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756965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123843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1618637621"/>
                        </a:ext>
                      </a:extLst>
                    </a:gridCol>
                    <a:gridCol w="865240">
                      <a:extLst>
                        <a:ext uri="{9D8B030D-6E8A-4147-A177-3AD203B41FA5}">
                          <a16:colId xmlns:a16="http://schemas.microsoft.com/office/drawing/2014/main" val="3690538950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613" r="-509402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54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39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r="-509402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40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0BAEC-650C-B515-7109-EE895DF05BC4}"/>
                  </a:ext>
                </a:extLst>
              </p:cNvPr>
              <p:cNvSpPr txBox="1"/>
              <p:nvPr/>
            </p:nvSpPr>
            <p:spPr>
              <a:xfrm>
                <a:off x="1320118" y="1646388"/>
                <a:ext cx="1502334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первая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70BAEC-650C-B515-7109-EE895DF05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118" y="1646388"/>
                <a:ext cx="1502334" cy="669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B11F8A-BFDC-2AA5-0DC7-0E0D41220547}"/>
                  </a:ext>
                </a:extLst>
              </p:cNvPr>
              <p:cNvSpPr txBox="1"/>
              <p:nvPr/>
            </p:nvSpPr>
            <p:spPr>
              <a:xfrm>
                <a:off x="1323324" y="2682447"/>
                <a:ext cx="14991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вторая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B11F8A-BFDC-2AA5-0DC7-0E0D4122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324" y="2682447"/>
                <a:ext cx="149912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2">
                <a:extLst>
                  <a:ext uri="{FF2B5EF4-FFF2-40B4-BE49-F238E27FC236}">
                    <a16:creationId xmlns:a16="http://schemas.microsoft.com/office/drawing/2014/main" id="{A6556651-0789-4A8E-8835-BE223918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7863"/>
                  </p:ext>
                </p:extLst>
              </p:nvPr>
            </p:nvGraphicFramePr>
            <p:xfrm>
              <a:off x="3484708" y="2614200"/>
              <a:ext cx="3845017" cy="1012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710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1553592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544715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5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54,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40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  <a:p>
                          <a:pPr algn="l"/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13, 30, 39, 90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2">
                <a:extLst>
                  <a:ext uri="{FF2B5EF4-FFF2-40B4-BE49-F238E27FC236}">
                    <a16:creationId xmlns:a16="http://schemas.microsoft.com/office/drawing/2014/main" id="{A6556651-0789-4A8E-8835-BE223918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7863"/>
                  </p:ext>
                </p:extLst>
              </p:nvPr>
            </p:nvGraphicFramePr>
            <p:xfrm>
              <a:off x="3484708" y="2614200"/>
              <a:ext cx="3845017" cy="10123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6710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1553592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  <a:gridCol w="1544715">
                      <a:extLst>
                        <a:ext uri="{9D8B030D-6E8A-4147-A177-3AD203B41FA5}">
                          <a16:colId xmlns:a16="http://schemas.microsoft.com/office/drawing/2014/main" val="2911451548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1639" r="-415447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5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28,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31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54,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65,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85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t="-58491" r="-415447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10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40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,</a:t>
                          </a:r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</a:rPr>
                            <a:t>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  <a:p>
                          <a:pPr algn="l"/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13, 30, 39, 90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CC9A7-3B12-11FC-AEC1-B3CAA23CF8C2}"/>
                  </a:ext>
                </a:extLst>
              </p:cNvPr>
              <p:cNvSpPr txBox="1"/>
              <p:nvPr/>
            </p:nvSpPr>
            <p:spPr>
              <a:xfrm>
                <a:off x="1328132" y="4016530"/>
                <a:ext cx="14943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третья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CC9A7-3B12-11FC-AEC1-B3CAA23CF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2" y="4016530"/>
                <a:ext cx="149432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5527DD5-EDBF-2EE2-6563-9F62821BC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531075"/>
                  </p:ext>
                </p:extLst>
              </p:nvPr>
            </p:nvGraphicFramePr>
            <p:xfrm>
              <a:off x="3562952" y="3883556"/>
              <a:ext cx="3398597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28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2718308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10, 28, 31, 40,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9, 13, 30, 39, 54, 65, 85, 90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5527DD5-EDBF-2EE2-6563-9F62821BC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531075"/>
                  </p:ext>
                </p:extLst>
              </p:nvPr>
            </p:nvGraphicFramePr>
            <p:xfrm>
              <a:off x="3562952" y="3883556"/>
              <a:ext cx="3398597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028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2718308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1639" r="-400893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10, 28, 31, 40,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t="-98413" r="-400893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9, 13, 30, 39, 54, 65, 85, 90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83333E-21BB-2ED0-D824-B9FECA80AF40}"/>
                  </a:ext>
                </a:extLst>
              </p:cNvPr>
              <p:cNvSpPr txBox="1"/>
              <p:nvPr/>
            </p:nvSpPr>
            <p:spPr>
              <a:xfrm>
                <a:off x="2223494" y="185844"/>
                <a:ext cx="1332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/>
                  <a:t> </a:t>
                </a:r>
                <a:r>
                  <a:rPr lang="ru-RU" sz="1400" dirty="0"/>
                  <a:t>(=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BY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83333E-21BB-2ED0-D824-B9FECA80A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94" y="185844"/>
                <a:ext cx="133260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FDA8E-83CE-12A7-9FAD-3724C92DD3C6}"/>
                  </a:ext>
                </a:extLst>
              </p:cNvPr>
              <p:cNvSpPr txBox="1"/>
              <p:nvPr/>
            </p:nvSpPr>
            <p:spPr>
              <a:xfrm>
                <a:off x="975472" y="5073614"/>
                <a:ext cx="1846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четвёртая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фаза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FDA8E-83CE-12A7-9FAD-3724C92D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72" y="5073614"/>
                <a:ext cx="184698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2">
                <a:extLst>
                  <a:ext uri="{FF2B5EF4-FFF2-40B4-BE49-F238E27FC236}">
                    <a16:creationId xmlns:a16="http://schemas.microsoft.com/office/drawing/2014/main" id="{C8F9E130-6634-AA61-B823-E8E48F8B3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538136"/>
                  </p:ext>
                </p:extLst>
              </p:nvPr>
            </p:nvGraphicFramePr>
            <p:xfrm>
              <a:off x="3696766" y="4960408"/>
              <a:ext cx="5937612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51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412093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9, 10, 13, 28, 30, 31, 39, 40, 54, 65, 85, 90,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BY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2">
                <a:extLst>
                  <a:ext uri="{FF2B5EF4-FFF2-40B4-BE49-F238E27FC236}">
                    <a16:creationId xmlns:a16="http://schemas.microsoft.com/office/drawing/2014/main" id="{C8F9E130-6634-AA61-B823-E8E48F8B32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538136"/>
                  </p:ext>
                </p:extLst>
              </p:nvPr>
            </p:nvGraphicFramePr>
            <p:xfrm>
              <a:off x="3696766" y="4960408"/>
              <a:ext cx="5937612" cy="754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519">
                      <a:extLst>
                        <a:ext uri="{9D8B030D-6E8A-4147-A177-3AD203B41FA5}">
                          <a16:colId xmlns:a16="http://schemas.microsoft.com/office/drawing/2014/main" val="1447455614"/>
                        </a:ext>
                      </a:extLst>
                    </a:gridCol>
                    <a:gridCol w="5412093">
                      <a:extLst>
                        <a:ext uri="{9D8B030D-6E8A-4147-A177-3AD203B41FA5}">
                          <a16:colId xmlns:a16="http://schemas.microsoft.com/office/drawing/2014/main" val="2319554932"/>
                        </a:ext>
                      </a:extLst>
                    </a:gridCol>
                  </a:tblGrid>
                  <a:tr h="372287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613" r="-1036047" b="-1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lang="ru-RU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, 5, 9, 10, 13, 28, 30, 31, 39, 40, 54, 65, 85, 90, 93, 96</a:t>
                          </a: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988822"/>
                      </a:ext>
                    </a:extLst>
                  </a:tr>
                  <a:tr h="3817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t="-100000" r="-103604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6369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91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9C9AD-7F2B-28FA-0D81-7C27A8C398FA}"/>
                  </a:ext>
                </a:extLst>
              </p:cNvPr>
              <p:cNvSpPr txBox="1"/>
              <p:nvPr/>
            </p:nvSpPr>
            <p:spPr>
              <a:xfrm>
                <a:off x="292962" y="305463"/>
                <a:ext cx="1169382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Для ускорения можно </a:t>
                </a:r>
                <a:r>
                  <a:rPr lang="ru-RU" sz="2400" b="1" dirty="0"/>
                  <a:t>начинать работу не с серий длины 1, а с серий длины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  <a:p>
                <a:pPr algn="just"/>
                <a:endParaRPr lang="ru-RU" sz="2400" dirty="0"/>
              </a:p>
              <a:p>
                <a:pPr lvl="1" algn="just"/>
                <a:r>
                  <a:rPr lang="en-US" sz="2400" dirty="0"/>
                  <a:t>C</a:t>
                </a:r>
                <a:r>
                  <a:rPr lang="ru-RU" sz="2400" dirty="0"/>
                  <a:t>ерии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можно сформировать на начальном этапе: считывать в оперативную память сразу по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элементов (некоторое разумное число элементов, которое можно одновременно хранить в памяти), сортировать их алгоритмом внутренней сортировки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⋅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, поочерёдно  сохранять серии длины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400" dirty="0"/>
                  <a:t>в файлы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09C9AD-7F2B-28FA-0D81-7C27A8C3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62" y="305463"/>
                <a:ext cx="11693825" cy="2308324"/>
              </a:xfrm>
              <a:prstGeom prst="rect">
                <a:avLst/>
              </a:prstGeom>
              <a:blipFill>
                <a:blip r:embed="rId2"/>
                <a:stretch>
                  <a:fillRect l="-782" t="-2111" r="-834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16CF9CE-D6D7-3AE9-DBE4-6F2F98E41484}"/>
              </a:ext>
            </a:extLst>
          </p:cNvPr>
          <p:cNvSpPr txBox="1"/>
          <p:nvPr/>
        </p:nvSpPr>
        <p:spPr>
          <a:xfrm>
            <a:off x="433427" y="5518907"/>
            <a:ext cx="11412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DAC05E-84C8-53D5-E291-2DEEF6502525}"/>
                  </a:ext>
                </a:extLst>
              </p:cNvPr>
              <p:cNvSpPr txBox="1"/>
              <p:nvPr/>
            </p:nvSpPr>
            <p:spPr>
              <a:xfrm>
                <a:off x="7941026" y="6211669"/>
                <a:ext cx="4250974" cy="64633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&lt;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&lt;2⋅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DAC05E-84C8-53D5-E291-2DEEF6502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26" y="6211669"/>
                <a:ext cx="4250974" cy="646331"/>
              </a:xfrm>
              <a:prstGeom prst="rect">
                <a:avLst/>
              </a:prstGeom>
              <a:blipFill>
                <a:blip r:embed="rId3"/>
                <a:stretch>
                  <a:fillRect t="-66981" b="-1009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5A41F-26A3-030B-CA08-275B3BA03421}"/>
                  </a:ext>
                </a:extLst>
              </p:cNvPr>
              <p:cNvSpPr txBox="1"/>
              <p:nvPr/>
            </p:nvSpPr>
            <p:spPr>
              <a:xfrm>
                <a:off x="345678" y="4575077"/>
                <a:ext cx="115773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Так как общее число серий на начальном этапе: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то время выполнения этапа: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</a:p>
              <a:p>
                <a:endParaRPr lang="ru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𝜪</m:t>
                      </m:r>
                      <m:d>
                        <m:dPr>
                          <m:ctrlPr>
                            <a:rPr lang="el-G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</m:func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D5A41F-26A3-030B-CA08-275B3BA0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78" y="4575077"/>
                <a:ext cx="11577379" cy="1200329"/>
              </a:xfrm>
              <a:prstGeom prst="rect">
                <a:avLst/>
              </a:prstGeom>
              <a:blipFill>
                <a:blip r:embed="rId4"/>
                <a:stretch>
                  <a:fillRect l="-843" t="-47959" b="-132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FB6C672C-D69F-47DC-C9B8-55FC16B6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026"/>
              </p:ext>
            </p:extLst>
          </p:nvPr>
        </p:nvGraphicFramePr>
        <p:xfrm>
          <a:off x="2796333" y="3272896"/>
          <a:ext cx="4936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15">
                  <a:extLst>
                    <a:ext uri="{9D8B030D-6E8A-4147-A177-3AD203B41FA5}">
                      <a16:colId xmlns:a16="http://schemas.microsoft.com/office/drawing/2014/main" val="1641007219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32196297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5797727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51523993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504461477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3378906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87511518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54823506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8912843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00945553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2750145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977867506"/>
                    </a:ext>
                  </a:extLst>
                </a:gridCol>
              </a:tblGrid>
              <a:tr h="301267">
                <a:tc>
                  <a:txBody>
                    <a:bodyPr/>
                    <a:lstStyle/>
                    <a:p>
                      <a:endParaRPr lang="ru-BY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09148"/>
                  </a:ext>
                </a:extLst>
              </a:tr>
            </a:tbl>
          </a:graphicData>
        </a:graphic>
      </p:graphicFrame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A8C091B3-AC74-159E-A36E-BE8A0D2A3E9F}"/>
              </a:ext>
            </a:extLst>
          </p:cNvPr>
          <p:cNvSpPr/>
          <p:nvPr/>
        </p:nvSpPr>
        <p:spPr>
          <a:xfrm rot="16200000">
            <a:off x="3287211" y="3247120"/>
            <a:ext cx="270769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03DC0198-1D99-C980-5750-5E94141B814F}"/>
              </a:ext>
            </a:extLst>
          </p:cNvPr>
          <p:cNvSpPr/>
          <p:nvPr/>
        </p:nvSpPr>
        <p:spPr>
          <a:xfrm rot="16200000">
            <a:off x="4470728" y="3243894"/>
            <a:ext cx="357120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5DE02-87C6-B47A-9A82-A0B73C4E5953}"/>
              </a:ext>
            </a:extLst>
          </p:cNvPr>
          <p:cNvSpPr txBox="1"/>
          <p:nvPr/>
        </p:nvSpPr>
        <p:spPr>
          <a:xfrm>
            <a:off x="2928773" y="2888983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серия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2DB6AB-9EFB-FCC6-814A-2B69C4D0AEEA}"/>
              </a:ext>
            </a:extLst>
          </p:cNvPr>
          <p:cNvSpPr txBox="1"/>
          <p:nvPr/>
        </p:nvSpPr>
        <p:spPr>
          <a:xfrm>
            <a:off x="4090703" y="2920473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серия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9D3D9-FFC3-4566-6492-8486DD3B9CA6}"/>
                  </a:ext>
                </a:extLst>
              </p:cNvPr>
              <p:cNvSpPr txBox="1"/>
              <p:nvPr/>
            </p:nvSpPr>
            <p:spPr>
              <a:xfrm>
                <a:off x="6448566" y="2843010"/>
                <a:ext cx="1408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sz="1600" dirty="0"/>
                  <a:t>-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серия</a:t>
                </a:r>
                <a:endParaRPr lang="ru-BY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9D3D9-FFC3-4566-6492-8486DD3B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66" y="2843010"/>
                <a:ext cx="1408661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07DB5A9-0AE4-002D-6517-5FC468422F28}"/>
              </a:ext>
            </a:extLst>
          </p:cNvPr>
          <p:cNvCxnSpPr/>
          <p:nvPr/>
        </p:nvCxnSpPr>
        <p:spPr>
          <a:xfrm>
            <a:off x="2796333" y="2874402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514C3D1-A800-9EE6-18C3-9FE36F8BDAA1}"/>
              </a:ext>
            </a:extLst>
          </p:cNvPr>
          <p:cNvCxnSpPr/>
          <p:nvPr/>
        </p:nvCxnSpPr>
        <p:spPr>
          <a:xfrm>
            <a:off x="4035941" y="2888983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1B602CC-F086-0D86-61EA-7D5CCBB8B4E1}"/>
              </a:ext>
            </a:extLst>
          </p:cNvPr>
          <p:cNvCxnSpPr/>
          <p:nvPr/>
        </p:nvCxnSpPr>
        <p:spPr>
          <a:xfrm>
            <a:off x="5262634" y="2920473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98769852-1881-DEA9-F548-6A4D1258CA36}"/>
              </a:ext>
            </a:extLst>
          </p:cNvPr>
          <p:cNvSpPr/>
          <p:nvPr/>
        </p:nvSpPr>
        <p:spPr>
          <a:xfrm rot="16200000">
            <a:off x="6897097" y="3125106"/>
            <a:ext cx="270769" cy="1345363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476155-2D16-B59D-D5BD-78A7D14D937F}"/>
                  </a:ext>
                </a:extLst>
              </p:cNvPr>
              <p:cNvSpPr txBox="1"/>
              <p:nvPr/>
            </p:nvSpPr>
            <p:spPr>
              <a:xfrm>
                <a:off x="6859412" y="3874882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D476155-2D16-B59D-D5BD-78A7D14D9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412" y="3874882"/>
                <a:ext cx="3509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737C24A-9A3D-8BEC-7E52-0D653354B723}"/>
              </a:ext>
            </a:extLst>
          </p:cNvPr>
          <p:cNvCxnSpPr/>
          <p:nvPr/>
        </p:nvCxnSpPr>
        <p:spPr>
          <a:xfrm>
            <a:off x="6489690" y="2881692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745EBA7E-AC0E-6E27-0E6A-F704C5CA7F40}"/>
              </a:ext>
            </a:extLst>
          </p:cNvPr>
          <p:cNvCxnSpPr/>
          <p:nvPr/>
        </p:nvCxnSpPr>
        <p:spPr>
          <a:xfrm>
            <a:off x="7739672" y="2874401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01B973-21A2-BFE5-D168-4B67DDCDB643}"/>
                  </a:ext>
                </a:extLst>
              </p:cNvPr>
              <p:cNvSpPr txBox="1"/>
              <p:nvPr/>
            </p:nvSpPr>
            <p:spPr>
              <a:xfrm>
                <a:off x="4468800" y="3953717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01B973-21A2-BFE5-D168-4B67DDCDB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00" y="3953717"/>
                <a:ext cx="350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340F5F-01B5-3A38-E3F5-874427733CF6}"/>
                  </a:ext>
                </a:extLst>
              </p:cNvPr>
              <p:cNvSpPr txBox="1"/>
              <p:nvPr/>
            </p:nvSpPr>
            <p:spPr>
              <a:xfrm>
                <a:off x="3226764" y="3900220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340F5F-01B5-3A38-E3F5-87442773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764" y="3900220"/>
                <a:ext cx="3509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53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EE3B7-6524-8EDD-5A3C-52296F170191}"/>
                  </a:ext>
                </a:extLst>
              </p:cNvPr>
              <p:cNvSpPr txBox="1"/>
              <p:nvPr/>
            </p:nvSpPr>
            <p:spPr>
              <a:xfrm>
                <a:off x="313816" y="0"/>
                <a:ext cx="11808047" cy="63863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Количество фаз алгоритма внешней сортировки слиянием </a:t>
                </a:r>
                <a:r>
                  <a:rPr lang="ru-RU" sz="2400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func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>
                    <a:ea typeface="Cambria Math" panose="02040503050406030204" pitchFamily="18" charset="0"/>
                  </a:rPr>
                  <a:t> так как после каждой фазы число серий уменьшается в двое (изначально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ea typeface="Cambria Math" panose="02040503050406030204" pitchFamily="18" charset="0"/>
                  </a:rPr>
                  <a:t>серий).</a:t>
                </a:r>
              </a:p>
              <a:p>
                <a:pPr>
                  <a:spcBef>
                    <a:spcPts val="800"/>
                  </a:spcBef>
                </a:pPr>
                <a:r>
                  <a:rPr lang="ru-RU" sz="2400" b="0" dirty="0">
                    <a:ea typeface="Cambria Math" panose="02040503050406030204" pitchFamily="18" charset="0"/>
                  </a:rPr>
                  <a:t>Подсчитаем общее число сравнений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ru-RU" sz="2400" b="0" dirty="0">
                    <a:ea typeface="Cambria Math" panose="02040503050406030204" pitchFamily="18" charset="0"/>
                  </a:rPr>
                  <a:t>алгоритма,</a:t>
                </a:r>
                <a:r>
                  <a:rPr lang="ru-RU" sz="2400" dirty="0">
                    <a:ea typeface="Cambria Math" panose="02040503050406030204" pitchFamily="18" charset="0"/>
                  </a:rPr>
                  <a:t> учитывая, что при объединении двух серий длины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в</a:t>
                </a:r>
                <a:r>
                  <a:rPr lang="ru-RU" sz="2400" dirty="0">
                    <a:ea typeface="Cambria Math" panose="02040503050406030204" pitchFamily="18" charset="0"/>
                  </a:rPr>
                  <a:t>ыполняется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ea typeface="Cambria Math" panose="02040503050406030204" pitchFamily="18" charset="0"/>
                  </a:rPr>
                  <a:t> </a:t>
                </a:r>
                <a:r>
                  <a:rPr lang="ru-RU" sz="2400" b="0" dirty="0">
                    <a:ea typeface="Cambria Math" panose="02040503050406030204" pitchFamily="18" charset="0"/>
                  </a:rPr>
                  <a:t>сравнение:</a:t>
                </a:r>
              </a:p>
              <a:p>
                <a:pPr lvl="1"/>
                <a:r>
                  <a:rPr lang="ru-RU" sz="2000" b="0" dirty="0">
                    <a:ea typeface="Cambria Math" panose="02040503050406030204" pitchFamily="18" charset="0"/>
                  </a:rPr>
                  <a:t>на первой фазе объединялись серии длины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число объединений </a:t>
                </a:r>
                <a:r>
                  <a:rPr lang="ru-RU" sz="2000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не более, чем</a:t>
                </a:r>
                <a:r>
                  <a:rPr lang="ru-RU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 поэтому надо выполнить не более, чем</a:t>
                </a:r>
              </a:p>
              <a:p>
                <a:pPr algn="ctr"/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 сравнений</a:t>
                </a:r>
              </a:p>
              <a:p>
                <a:pPr lvl="1"/>
                <a:r>
                  <a:rPr lang="ru-RU" sz="2000" b="0" dirty="0">
                    <a:ea typeface="Cambria Math" panose="02040503050406030204" pitchFamily="18" charset="0"/>
                  </a:rPr>
                  <a:t>на второй фазе объединялись серии длины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 число объединений </a:t>
                </a:r>
                <a:r>
                  <a:rPr lang="ru-RU" sz="2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не более, чем</a:t>
                </a:r>
                <a:r>
                  <a:rPr lang="ru-RU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>
                    <a:ea typeface="Cambria Math" panose="02040503050406030204" pitchFamily="18" charset="0"/>
                  </a:rPr>
                  <a:t>поэтому надо выполнить не более, чем</a:t>
                </a:r>
              </a:p>
              <a:p>
                <a:pPr algn="ctr"/>
                <a:r>
                  <a:rPr lang="ru-RU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000" b="0" dirty="0">
                    <a:ea typeface="Cambria Math" panose="02040503050406030204" pitchFamily="18" charset="0"/>
                  </a:rPr>
                  <a:t> сравнений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ru-RU" sz="2000" b="0" dirty="0">
                    <a:ea typeface="Cambria Math" panose="02040503050406030204" pitchFamily="18" charset="0"/>
                  </a:rPr>
                  <a:t>        и так далее  ….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BY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e>
                        </m:d>
                      </m:sup>
                      <m:e>
                        <m:d>
                          <m:d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⌈"/>
                        <m:endChr m:val="⌉"/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ru-BY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BY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</m:e>
                        </m:d>
                      </m:sup>
                      <m:e>
                        <m:f>
                          <m:f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r>
                  <a:rPr lang="ru-RU" sz="2400" dirty="0"/>
                  <a:t>Тогда время алгоритма в целом, включая начальный этап: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 +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=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func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EE3B7-6524-8EDD-5A3C-52296F17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16" y="0"/>
                <a:ext cx="11808047" cy="6386364"/>
              </a:xfrm>
              <a:prstGeom prst="rect">
                <a:avLst/>
              </a:prstGeom>
              <a:blipFill>
                <a:blip r:embed="rId2"/>
                <a:stretch>
                  <a:fillRect l="-774" t="-191" b="-20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2EBDED-E999-B0A6-A422-1C9D519C5D11}"/>
              </a:ext>
            </a:extLst>
          </p:cNvPr>
          <p:cNvSpPr/>
          <p:nvPr/>
        </p:nvSpPr>
        <p:spPr>
          <a:xfrm>
            <a:off x="8201320" y="4138367"/>
            <a:ext cx="2045616" cy="801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E30D5A9-F72B-C092-1286-C03EF0238F93}"/>
              </a:ext>
            </a:extLst>
          </p:cNvPr>
          <p:cNvCxnSpPr/>
          <p:nvPr/>
        </p:nvCxnSpPr>
        <p:spPr>
          <a:xfrm>
            <a:off x="772998" y="1696825"/>
            <a:ext cx="0" cy="32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73895"/>
              </p:ext>
            </p:extLst>
          </p:nvPr>
        </p:nvGraphicFramePr>
        <p:xfrm>
          <a:off x="805979" y="1009956"/>
          <a:ext cx="3196865" cy="102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360" imgH="1117440" progId="Equation.DSMT4">
                  <p:embed/>
                </p:oleObj>
              </mc:Choice>
              <mc:Fallback>
                <p:oleObj name="Equation" r:id="rId3" imgW="3492360" imgH="111744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9" y="1009956"/>
                        <a:ext cx="3196865" cy="1022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63403"/>
              </p:ext>
            </p:extLst>
          </p:nvPr>
        </p:nvGraphicFramePr>
        <p:xfrm>
          <a:off x="569181" y="2567477"/>
          <a:ext cx="99822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82080" imgH="3555720" progId="Equation.DSMT4">
                  <p:embed/>
                </p:oleObj>
              </mc:Choice>
              <mc:Fallback>
                <p:oleObj name="Equation" r:id="rId5" imgW="9982080" imgH="355572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81" y="2567477"/>
                        <a:ext cx="9982200" cy="35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776" y="558721"/>
            <a:ext cx="538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Решим рекуррентное уравнение методом итераций: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1E811-A956-4771-91E4-635B54A9F924}"/>
              </a:ext>
            </a:extLst>
          </p:cNvPr>
          <p:cNvSpPr txBox="1"/>
          <p:nvPr/>
        </p:nvSpPr>
        <p:spPr>
          <a:xfrm>
            <a:off x="397776" y="2198145"/>
            <a:ext cx="112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Решение: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588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01505E-32A0-EBFC-5798-60032ACCFC12}"/>
                  </a:ext>
                </a:extLst>
              </p:cNvPr>
              <p:cNvSpPr txBox="1"/>
              <p:nvPr/>
            </p:nvSpPr>
            <p:spPr>
              <a:xfrm>
                <a:off x="447573" y="38072"/>
                <a:ext cx="11607537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Мера качества алгоритма, работающего с внешней памятью – количество обращений к блокам памяти, поэтому подсчитаем</a:t>
                </a:r>
                <a:r>
                  <a:rPr lang="ru-RU" sz="2000" b="1" dirty="0"/>
                  <a:t> общее число чтения блоков. </a:t>
                </a:r>
              </a:p>
              <a:p>
                <a:endParaRPr lang="en-US" sz="2000" b="1" dirty="0"/>
              </a:p>
              <a:p>
                <a:pPr algn="just"/>
                <a:r>
                  <a:rPr lang="ru-RU" sz="2000" dirty="0"/>
                  <a:t>Предположим, что максимальное число элементов, которые могу одновременно храниться в оперативной памяти, равно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на начальном этапе мы прочитали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таких блоков.</a:t>
                </a:r>
                <a:endParaRPr lang="ru-BY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01505E-32A0-EBFC-5798-60032ACC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3" y="38072"/>
                <a:ext cx="11607537" cy="1631216"/>
              </a:xfrm>
              <a:prstGeom prst="rect">
                <a:avLst/>
              </a:prstGeom>
              <a:blipFill>
                <a:blip r:embed="rId2"/>
                <a:stretch>
                  <a:fillRect l="-525" t="-1866" r="-525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038DE8A-568E-5178-9EFE-8756B35E1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84610"/>
              </p:ext>
            </p:extLst>
          </p:nvPr>
        </p:nvGraphicFramePr>
        <p:xfrm>
          <a:off x="2599109" y="2336713"/>
          <a:ext cx="4936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15">
                  <a:extLst>
                    <a:ext uri="{9D8B030D-6E8A-4147-A177-3AD203B41FA5}">
                      <a16:colId xmlns:a16="http://schemas.microsoft.com/office/drawing/2014/main" val="1641007219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32196297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5797727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51523993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504461477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3378906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875115185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54823506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3289128431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009455532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127501458"/>
                    </a:ext>
                  </a:extLst>
                </a:gridCol>
                <a:gridCol w="411415">
                  <a:extLst>
                    <a:ext uri="{9D8B030D-6E8A-4147-A177-3AD203B41FA5}">
                      <a16:colId xmlns:a16="http://schemas.microsoft.com/office/drawing/2014/main" val="2977867506"/>
                    </a:ext>
                  </a:extLst>
                </a:gridCol>
              </a:tblGrid>
              <a:tr h="301267">
                <a:tc>
                  <a:txBody>
                    <a:bodyPr/>
                    <a:lstStyle/>
                    <a:p>
                      <a:endParaRPr lang="ru-BY" sz="16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rgbClr val="FFFF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…</a:t>
                      </a:r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09148"/>
                  </a:ext>
                </a:extLst>
              </a:tr>
            </a:tbl>
          </a:graphicData>
        </a:graphic>
      </p:graphicFrame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1DE26069-82DC-3B77-B6D3-4CB111A888AA}"/>
              </a:ext>
            </a:extLst>
          </p:cNvPr>
          <p:cNvSpPr/>
          <p:nvPr/>
        </p:nvSpPr>
        <p:spPr>
          <a:xfrm rot="16200000">
            <a:off x="3089987" y="2310937"/>
            <a:ext cx="270769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007F7FC6-A617-D3EF-A04E-5EFB58209071}"/>
              </a:ext>
            </a:extLst>
          </p:cNvPr>
          <p:cNvSpPr/>
          <p:nvPr/>
        </p:nvSpPr>
        <p:spPr>
          <a:xfrm rot="16200000">
            <a:off x="4273504" y="2307711"/>
            <a:ext cx="357120" cy="1226691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F355E-FA46-C65C-CD95-2F5ACDE84998}"/>
              </a:ext>
            </a:extLst>
          </p:cNvPr>
          <p:cNvSpPr txBox="1"/>
          <p:nvPr/>
        </p:nvSpPr>
        <p:spPr>
          <a:xfrm>
            <a:off x="2731549" y="1952800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й блок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2D135-087D-C0A4-8F79-2B132722CF90}"/>
              </a:ext>
            </a:extLst>
          </p:cNvPr>
          <p:cNvSpPr txBox="1"/>
          <p:nvPr/>
        </p:nvSpPr>
        <p:spPr>
          <a:xfrm>
            <a:off x="3893479" y="1984290"/>
            <a:ext cx="110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й блок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E51A7-6A86-0922-23E5-87BA67025C95}"/>
                  </a:ext>
                </a:extLst>
              </p:cNvPr>
              <p:cNvSpPr txBox="1"/>
              <p:nvPr/>
            </p:nvSpPr>
            <p:spPr>
              <a:xfrm>
                <a:off x="6251342" y="1906827"/>
                <a:ext cx="1408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блок</a:t>
                </a:r>
                <a:endParaRPr lang="ru-BY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E51A7-6A86-0922-23E5-87BA6702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42" y="1906827"/>
                <a:ext cx="1408661" cy="338554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E25B938-0E19-E7ED-502E-D2AA2472FC5C}"/>
              </a:ext>
            </a:extLst>
          </p:cNvPr>
          <p:cNvCxnSpPr/>
          <p:nvPr/>
        </p:nvCxnSpPr>
        <p:spPr>
          <a:xfrm>
            <a:off x="2599109" y="1938219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3D3EAE3-D2CD-5D6E-E338-D08CDCE8D515}"/>
              </a:ext>
            </a:extLst>
          </p:cNvPr>
          <p:cNvCxnSpPr/>
          <p:nvPr/>
        </p:nvCxnSpPr>
        <p:spPr>
          <a:xfrm>
            <a:off x="3838717" y="1952800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B70703-6D49-D1D9-BA5B-045E9DBF8633}"/>
              </a:ext>
            </a:extLst>
          </p:cNvPr>
          <p:cNvCxnSpPr/>
          <p:nvPr/>
        </p:nvCxnSpPr>
        <p:spPr>
          <a:xfrm>
            <a:off x="5065410" y="1984290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44078D-1E72-BF93-2971-F4721F38EB1D}"/>
                  </a:ext>
                </a:extLst>
              </p:cNvPr>
              <p:cNvSpPr txBox="1"/>
              <p:nvPr/>
            </p:nvSpPr>
            <p:spPr>
              <a:xfrm>
                <a:off x="3106804" y="3059668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44078D-1E72-BF93-2971-F4721F38E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04" y="3059668"/>
                <a:ext cx="3509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B5773-434E-6C4E-E0CA-5F9D7F16BFD4}"/>
                  </a:ext>
                </a:extLst>
              </p:cNvPr>
              <p:cNvSpPr txBox="1"/>
              <p:nvPr/>
            </p:nvSpPr>
            <p:spPr>
              <a:xfrm>
                <a:off x="4452166" y="3041327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B5773-434E-6C4E-E0CA-5F9D7F16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66" y="3041327"/>
                <a:ext cx="3509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9DFEC-F20B-AE0F-1FE5-FFC4F110D668}"/>
                  </a:ext>
                </a:extLst>
              </p:cNvPr>
              <p:cNvSpPr txBox="1"/>
              <p:nvPr/>
            </p:nvSpPr>
            <p:spPr>
              <a:xfrm>
                <a:off x="179406" y="3542508"/>
                <a:ext cx="11966339" cy="13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На каждой фазе при объединении двух серий мы могли считывать из каждого файла только блоки размера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ru-RU" sz="2000" dirty="0"/>
                  <a:t> , а так как считать нужно  все данные, то общее число считываний блоков на одной фазе: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2400" b="1" dirty="0"/>
                  <a:t>.</a:t>
                </a:r>
                <a:endParaRPr lang="ru-BY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99DFEC-F20B-AE0F-1FE5-FFC4F110D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06" y="3542508"/>
                <a:ext cx="11966339" cy="1313245"/>
              </a:xfrm>
              <a:prstGeom prst="rect">
                <a:avLst/>
              </a:prstGeom>
              <a:blipFill>
                <a:blip r:embed="rId6"/>
                <a:stretch>
                  <a:fillRect l="-3107" t="-18519" r="-51" b="-2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2B4379A2-F7C7-4B78-8619-04E9424EEB8D}"/>
              </a:ext>
            </a:extLst>
          </p:cNvPr>
          <p:cNvSpPr/>
          <p:nvPr/>
        </p:nvSpPr>
        <p:spPr>
          <a:xfrm rot="16200000">
            <a:off x="6699873" y="2188923"/>
            <a:ext cx="270769" cy="1345363"/>
          </a:xfrm>
          <a:prstGeom prst="leftBrace">
            <a:avLst>
              <a:gd name="adj1" fmla="val 8333"/>
              <a:gd name="adj2" fmla="val 4933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FFE3D-FD7F-2A02-6546-7EE367CD2ADC}"/>
                  </a:ext>
                </a:extLst>
              </p:cNvPr>
              <p:cNvSpPr txBox="1"/>
              <p:nvPr/>
            </p:nvSpPr>
            <p:spPr>
              <a:xfrm>
                <a:off x="6662188" y="2938699"/>
                <a:ext cx="350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FFE3D-FD7F-2A02-6546-7EE367CD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88" y="2938699"/>
                <a:ext cx="3509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B4F5A67-EB20-6447-1D52-BB37FD838A19}"/>
              </a:ext>
            </a:extLst>
          </p:cNvPr>
          <p:cNvCxnSpPr/>
          <p:nvPr/>
        </p:nvCxnSpPr>
        <p:spPr>
          <a:xfrm>
            <a:off x="6292466" y="1945509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7639089-AF24-A98B-5000-6BCD78FC5321}"/>
              </a:ext>
            </a:extLst>
          </p:cNvPr>
          <p:cNvCxnSpPr/>
          <p:nvPr/>
        </p:nvCxnSpPr>
        <p:spPr>
          <a:xfrm>
            <a:off x="7542448" y="1938218"/>
            <a:ext cx="0" cy="38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91CA18-2F49-B94D-1F73-C25666024CAE}"/>
                  </a:ext>
                </a:extLst>
              </p:cNvPr>
              <p:cNvSpPr txBox="1"/>
              <p:nvPr/>
            </p:nvSpPr>
            <p:spPr>
              <a:xfrm>
                <a:off x="278996" y="5172647"/>
                <a:ext cx="1165533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Так как количество фаз  </a:t>
                </a:r>
                <a:r>
                  <a:rPr lang="ru-RU" sz="2400" dirty="0">
                    <a:sym typeface="Symbol" panose="05050102010706020507" pitchFamily="18" charset="2"/>
                  </a:rPr>
                  <a:t>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то общее число чтения блоков:</a:t>
                </a:r>
              </a:p>
              <a:p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  <a:endParaRPr lang="ru-RU" sz="2400" dirty="0">
                  <a:sym typeface="Symbol" panose="05050102010706020507" pitchFamily="18" charset="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⌈"/>
                        <m:endChr m:val="⌉"/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</m:func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b="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91CA18-2F49-B94D-1F73-C2566602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96" y="5172647"/>
                <a:ext cx="11655338" cy="1200329"/>
              </a:xfrm>
              <a:prstGeom prst="rect">
                <a:avLst/>
              </a:prstGeom>
              <a:blipFill>
                <a:blip r:embed="rId8"/>
                <a:stretch>
                  <a:fillRect l="-837" t="-5102" b="-66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577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374DE-C08D-7FBE-1E37-B2B904175352}"/>
              </a:ext>
            </a:extLst>
          </p:cNvPr>
          <p:cNvSpPr txBox="1"/>
          <p:nvPr/>
        </p:nvSpPr>
        <p:spPr>
          <a:xfrm>
            <a:off x="303492" y="2846895"/>
            <a:ext cx="110293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/>
              <a:t>Каков порядок считывания блоков из файлов? </a:t>
            </a:r>
          </a:p>
          <a:p>
            <a:pPr algn="just"/>
            <a:endParaRPr lang="ru-RU" sz="2000" dirty="0"/>
          </a:p>
          <a:p>
            <a:pPr lvl="1" algn="just"/>
            <a:r>
              <a:rPr lang="ru-RU" sz="2400" dirty="0"/>
              <a:t>Порядок считывания блоков из фалов можно организовать так:  определить, у какой из двух серий  будут первой выбраны все её записи, находящиеся в данный момент в основной памяти (для каждого файла будем хранить ключ последней записи последнего блока, считанного из файла), и пополнять запас записей именно для этой серии. </a:t>
            </a:r>
          </a:p>
          <a:p>
            <a:pPr lvl="1" algn="just"/>
            <a:r>
              <a:rPr lang="ru-RU" sz="2400" dirty="0"/>
              <a:t>Если какая-то серия себя исчерпала, то очередной блок считывается из не исчерпавшей себя серии.</a:t>
            </a:r>
            <a:endParaRPr lang="ru-BY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064E2-E01D-426C-4908-A3662579C191}"/>
              </a:ext>
            </a:extLst>
          </p:cNvPr>
          <p:cNvSpPr txBox="1"/>
          <p:nvPr/>
        </p:nvSpPr>
        <p:spPr>
          <a:xfrm>
            <a:off x="3610466" y="575036"/>
            <a:ext cx="4622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Минимизация полного времени </a:t>
            </a:r>
            <a:endParaRPr lang="ru-B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C1B63-9671-9015-0C3B-BBDFDB0EE5F4}"/>
              </a:ext>
            </a:extLst>
          </p:cNvPr>
          <p:cNvSpPr txBox="1"/>
          <p:nvPr/>
        </p:nvSpPr>
        <p:spPr>
          <a:xfrm>
            <a:off x="421588" y="1187307"/>
            <a:ext cx="107931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Предположим, что файлы организованы в виде серий размер которых намного превышает размер блока (буфера оперативной памяти), поэтому, чтобы объединить две такие серии, надо прочитать несколько блоков из каждого файла. 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8FB8C08-1FED-4DA4-8D5F-F48196E9F9E6}"/>
              </a:ext>
            </a:extLst>
          </p:cNvPr>
          <p:cNvCxnSpPr/>
          <p:nvPr/>
        </p:nvCxnSpPr>
        <p:spPr>
          <a:xfrm>
            <a:off x="697584" y="3553905"/>
            <a:ext cx="0" cy="2554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797FA-48FA-3D0F-2112-71CD83B8F7B4}"/>
              </a:ext>
            </a:extLst>
          </p:cNvPr>
          <p:cNvSpPr txBox="1"/>
          <p:nvPr/>
        </p:nvSpPr>
        <p:spPr>
          <a:xfrm>
            <a:off x="307942" y="1178598"/>
            <a:ext cx="11425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Наличие одного канала по обмену данными между основной памятью и внешними устройствами – «узкое место», которое будет тормозить работу системы в целом.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Увеличим число каналов связи?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DF0B44F-42D9-6ABE-F14E-98479BBCF7A6}"/>
              </a:ext>
            </a:extLst>
          </p:cNvPr>
          <p:cNvGrpSpPr/>
          <p:nvPr/>
        </p:nvGrpSpPr>
        <p:grpSpPr>
          <a:xfrm>
            <a:off x="459949" y="3117590"/>
            <a:ext cx="10951589" cy="2003098"/>
            <a:chOff x="459949" y="3117590"/>
            <a:chExt cx="10951589" cy="200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62CB94-F7D9-1601-E832-075AAA5D6C38}"/>
                    </a:ext>
                  </a:extLst>
                </p:cNvPr>
                <p:cNvSpPr txBox="1"/>
                <p:nvPr/>
              </p:nvSpPr>
              <p:spPr>
                <a:xfrm>
                  <a:off x="459949" y="3117590"/>
                  <a:ext cx="10951589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sz="2400" dirty="0"/>
                    <a:t>Предположим, что существует </a:t>
                  </a:r>
                  <a14:m>
                    <m:oMath xmlns:m="http://schemas.openxmlformats.org/officeDocument/2006/math"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ru-RU" sz="2400" dirty="0"/>
                    <a:t>дисководов, каждый из которых имеет свой канал доступа к основной памяти: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62CB94-F7D9-1601-E832-075AAA5D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49" y="3117590"/>
                  <a:ext cx="10951589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835" t="-5839" r="-835" b="-1532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C27652-3B8B-5892-E266-7FC98899D79C}"/>
                    </a:ext>
                  </a:extLst>
                </p:cNvPr>
                <p:cNvSpPr txBox="1"/>
                <p:nvPr/>
              </p:nvSpPr>
              <p:spPr>
                <a:xfrm>
                  <a:off x="4411743" y="4229261"/>
                  <a:ext cx="249731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FC27652-3B8B-5892-E266-7FC98899D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743" y="4229261"/>
                  <a:ext cx="24973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C036E9-2F7F-B0CE-4EDD-A1A8FFE23C9E}"/>
                    </a:ext>
                  </a:extLst>
                </p:cNvPr>
                <p:cNvSpPr txBox="1"/>
                <p:nvPr/>
              </p:nvSpPr>
              <p:spPr>
                <a:xfrm>
                  <a:off x="4392888" y="4659023"/>
                  <a:ext cx="259944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2400" b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8C036E9-2F7F-B0CE-4EDD-A1A8FFE23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888" y="4659023"/>
                  <a:ext cx="259944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10622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797FA-48FA-3D0F-2112-71CD83B8F7B4}"/>
                  </a:ext>
                </a:extLst>
              </p:cNvPr>
              <p:cNvSpPr txBox="1"/>
              <p:nvPr/>
            </p:nvSpPr>
            <p:spPr>
              <a:xfrm>
                <a:off x="383357" y="85089"/>
                <a:ext cx="11425286" cy="6517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200" b="1" dirty="0"/>
                  <a:t>Многоканальная сортировка </a:t>
                </a:r>
                <a:endParaRPr lang="en-US" sz="3200" b="1" dirty="0"/>
              </a:p>
              <a:p>
                <a:pPr algn="just"/>
                <a:r>
                  <a:rPr lang="ru-RU" sz="2400" dirty="0"/>
                  <a:t>Для выполнения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– </a:t>
                </a:r>
                <a:r>
                  <a:rPr lang="ru-RU" sz="2400" i="1" dirty="0"/>
                  <a:t>канальной сортировки </a:t>
                </a:r>
                <a:r>
                  <a:rPr lang="ru-RU" sz="2400" dirty="0"/>
                  <a:t>разместим на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дисководах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файлов, организованных в виде серий  длины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:</a:t>
                </a: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.</a:t>
                </a:r>
                <a:endParaRPr lang="en-US" sz="2400" dirty="0"/>
              </a:p>
              <a:p>
                <a:pPr algn="just"/>
                <a:r>
                  <a:rPr lang="ru-RU" sz="2400" dirty="0"/>
                  <a:t>Тогда можно прочитать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серий </a:t>
                </a:r>
                <a:r>
                  <a:rPr lang="en-US" sz="2400" dirty="0"/>
                  <a:t>(</a:t>
                </a:r>
                <a:r>
                  <a:rPr lang="ru-RU" sz="2400" dirty="0"/>
                  <a:t>по одной из каждого файла</a:t>
                </a:r>
                <a:r>
                  <a:rPr lang="en-US" sz="2400" dirty="0"/>
                  <a:t>)</a:t>
                </a:r>
                <a:r>
                  <a:rPr lang="ru-RU" sz="2400" dirty="0"/>
                  <a:t> и объединить их в одну серию длиной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 (</a:t>
                </a:r>
                <a:r>
                  <a:rPr lang="ru-RU" sz="2000" dirty="0"/>
                  <a:t>для объединения серий можно использовать такие структуры данных, как  «бинарная куча» или поисковые деревья и выполнить объединение за время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r>
                          <a:rPr lang="ru-RU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ru-RU" sz="2400" dirty="0"/>
                  <a:t>)</a:t>
                </a:r>
                <a:r>
                  <a:rPr lang="en-US" sz="2400" dirty="0"/>
                  <a:t> </a:t>
                </a:r>
                <a:r>
                  <a:rPr lang="ru-RU" sz="2000" dirty="0"/>
                  <a:t>на одну запись</a:t>
                </a:r>
                <a:r>
                  <a:rPr lang="ru-RU" sz="2400" dirty="0"/>
                  <a:t>). </a:t>
                </a:r>
              </a:p>
              <a:p>
                <a:pPr algn="just"/>
                <a:r>
                  <a:rPr lang="ru-RU" sz="2400" dirty="0"/>
                  <a:t>Затем серия помещается в один из выходных файлов: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b="0" dirty="0"/>
              </a:p>
              <a:p>
                <a:pPr algn="just"/>
                <a:r>
                  <a:rPr lang="ru-RU" sz="2400" dirty="0"/>
                  <a:t>Если у нас имеется первоначально </a:t>
                </a:r>
                <a14:m>
                  <m:oMath xmlns:m="http://schemas.openxmlformats.org/officeDocument/2006/math">
                    <m:r>
                      <a:rPr lang="ru-R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записей, а после каждой фазы длина серии увеличивается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раз, то после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ой фазы серии будут иметь длину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  <a:p>
                <a:pPr algn="just"/>
                <a:r>
                  <a:rPr lang="ru-RU" sz="2400" dirty="0"/>
                  <a:t>Предположим, что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ru-RU" sz="2400" b="0" dirty="0">
                    <a:ea typeface="Cambria Math" panose="02040503050406030204" pitchFamily="18" charset="0"/>
                  </a:rPr>
                  <a:t>тогда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fNam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fNam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ru-RU" sz="2400" dirty="0"/>
                  <a:t>следовательно, после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фаз все записи будут отсортированы.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4797FA-48FA-3D0F-2112-71CD83B8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7" y="85089"/>
                <a:ext cx="11425286" cy="6517938"/>
              </a:xfrm>
              <a:prstGeom prst="rect">
                <a:avLst/>
              </a:prstGeom>
              <a:blipFill>
                <a:blip r:embed="rId2"/>
                <a:stretch>
                  <a:fillRect l="-854" t="-1216" r="-800" b="-12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588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708854" y="350116"/>
            <a:ext cx="2281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ЗАДАНИЯ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1664" y="1590935"/>
            <a:ext cx="4828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Выполнить общую задачу в </a:t>
            </a:r>
            <a:r>
              <a:rPr lang="en-US" sz="2400" dirty="0" err="1"/>
              <a:t>iRunner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2009317"/>
            <a:ext cx="9448805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Структуры данных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0.1. Бинарный поиск (уметь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см.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 реализовать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BinarySearch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LowerBound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UpperBound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  <a:t>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83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1929" y="69924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???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17" y="161469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93650" y="340078"/>
            <a:ext cx="7405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ДОПОЛНИТЕЛЬНЫЕ МАТЕРИАЛЫ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51664" y="1614018"/>
            <a:ext cx="9577878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Реализация  сортировок в C++ и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  <a:hlinkClick r:id="rId3"/>
              </a:rPr>
              <a:t>Python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подготовлено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студентами 2 курса ПИ, 2020 г.)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995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60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3"/>
          <p:cNvSpPr txBox="1"/>
          <p:nvPr/>
        </p:nvSpPr>
        <p:spPr>
          <a:xfrm>
            <a:off x="7893003" y="6404994"/>
            <a:ext cx="333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6118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5269" y="885820"/>
            <a:ext cx="35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Последовательный поиск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948873"/>
              </p:ext>
            </p:extLst>
          </p:nvPr>
        </p:nvGraphicFramePr>
        <p:xfrm>
          <a:off x="2437933" y="1364107"/>
          <a:ext cx="13795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0" name="Picture 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33" y="1364107"/>
                        <a:ext cx="13795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06815" y="839113"/>
            <a:ext cx="424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Метод «разделяй и властвуй»</a:t>
            </a:r>
            <a:endParaRPr lang="ru-RU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731108"/>
              </p:ext>
            </p:extLst>
          </p:nvPr>
        </p:nvGraphicFramePr>
        <p:xfrm>
          <a:off x="8455178" y="1363937"/>
          <a:ext cx="1255369" cy="105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23600" imgH="609480" progId="Equation.DSMT4">
                  <p:embed/>
                </p:oleObj>
              </mc:Choice>
              <mc:Fallback>
                <p:oleObj name="Equation" r:id="rId5" imgW="723600" imgH="609480" progId="Equation.DSMT4">
                  <p:embed/>
                  <p:pic>
                    <p:nvPicPr>
                      <p:cNvPr id="0" name="Picture 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5178" y="1363937"/>
                        <a:ext cx="1255369" cy="1057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4077" y="2747829"/>
            <a:ext cx="4000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Оба алгоритма работают за время</a:t>
            </a:r>
            <a:r>
              <a:rPr lang="en-US" sz="2000" dirty="0"/>
              <a:t>:</a:t>
            </a:r>
            <a:endParaRPr lang="ru-RU" sz="20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299110"/>
              </p:ext>
            </p:extLst>
          </p:nvPr>
        </p:nvGraphicFramePr>
        <p:xfrm>
          <a:off x="7712228" y="2717184"/>
          <a:ext cx="7429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200" imgH="520560" progId="Equation.DSMT4">
                  <p:embed/>
                </p:oleObj>
              </mc:Choice>
              <mc:Fallback>
                <p:oleObj name="Equation" r:id="rId8" imgW="952200" imgH="520560" progId="Equation.DSMT4">
                  <p:embed/>
                  <p:pic>
                    <p:nvPicPr>
                      <p:cNvPr id="0" name="Picture 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2228" y="2717184"/>
                        <a:ext cx="7429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6902587" y="3184944"/>
            <a:ext cx="44487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Алгоритм, основанный на принципе «разделяй и властвуй», выполняет меньше сравнений, но на практике может быть медленнее из-за накладных расходов, вызванных рекурсией. </a:t>
            </a:r>
          </a:p>
          <a:p>
            <a:pPr algn="just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749288" y="191660"/>
            <a:ext cx="86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58775" algn="l"/>
              </a:tabLst>
            </a:pPr>
            <a:r>
              <a:rPr lang="ru-RU" sz="2400" b="1" dirty="0"/>
              <a:t>Поиск максимального и минимального элементов в массиве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701" y="3211118"/>
                <a:ext cx="5835179" cy="183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В алгоритме последовательного поиска можно получить оценку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ru-RU" dirty="0"/>
                  <a:t>, выбирая на начальном этапе за одно сравнение из первых двух элементов массива максимальный и минимальный элемент. Затем оставшиеся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элемента сравниваются с максимальным и минимальным: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1" y="3211118"/>
                <a:ext cx="5835179" cy="1838132"/>
              </a:xfrm>
              <a:prstGeom prst="rect">
                <a:avLst/>
              </a:prstGeom>
              <a:blipFill>
                <a:blip r:embed="rId10"/>
                <a:stretch>
                  <a:fillRect l="-836" t="-1993" r="-940" b="-46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>
            <a:off x="6131841" y="885820"/>
            <a:ext cx="672" cy="1535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5366E4-80F3-49E2-BD69-247BA1203DDE}"/>
              </a:ext>
            </a:extLst>
          </p:cNvPr>
          <p:cNvCxnSpPr>
            <a:cxnSpLocks/>
          </p:cNvCxnSpPr>
          <p:nvPr/>
        </p:nvCxnSpPr>
        <p:spPr>
          <a:xfrm>
            <a:off x="6095328" y="3259201"/>
            <a:ext cx="0" cy="2123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6980</TotalTime>
  <Words>9786</Words>
  <Application>Microsoft Office PowerPoint</Application>
  <PresentationFormat>Широкоэкранный</PresentationFormat>
  <Paragraphs>1798</Paragraphs>
  <Slides>86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Consolas</vt:lpstr>
      <vt:lpstr>Courier New</vt:lpstr>
      <vt:lpstr>inherit</vt:lpstr>
      <vt:lpstr>SFMono-Regular</vt:lpstr>
      <vt:lpstr>Symbol</vt:lpstr>
      <vt:lpstr>Times New Roman</vt:lpstr>
      <vt:lpstr>Wingdings</vt:lpstr>
      <vt:lpstr>Тема Office</vt:lpstr>
      <vt:lpstr>Equation</vt:lpstr>
      <vt:lpstr>Использование рекуррентных уравнений для оценки времени работы алгоритма  (на примере алгоритмов поиска и внутренней сортировки)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685</cp:revision>
  <dcterms:created xsi:type="dcterms:W3CDTF">2020-04-14T05:04:13Z</dcterms:created>
  <dcterms:modified xsi:type="dcterms:W3CDTF">2024-09-16T18:14:34Z</dcterms:modified>
</cp:coreProperties>
</file>