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62" r:id="rId2"/>
    <p:sldId id="446" r:id="rId3"/>
    <p:sldId id="419" r:id="rId4"/>
    <p:sldId id="420" r:id="rId5"/>
    <p:sldId id="447" r:id="rId6"/>
    <p:sldId id="403" r:id="rId7"/>
    <p:sldId id="405" r:id="rId8"/>
    <p:sldId id="404" r:id="rId9"/>
    <p:sldId id="407" r:id="rId10"/>
    <p:sldId id="408" r:id="rId11"/>
    <p:sldId id="448" r:id="rId12"/>
    <p:sldId id="409" r:id="rId13"/>
    <p:sldId id="410" r:id="rId14"/>
    <p:sldId id="412" r:id="rId15"/>
    <p:sldId id="413" r:id="rId16"/>
    <p:sldId id="414" r:id="rId17"/>
    <p:sldId id="449" r:id="rId18"/>
    <p:sldId id="415" r:id="rId19"/>
    <p:sldId id="416" r:id="rId20"/>
    <p:sldId id="450" r:id="rId21"/>
    <p:sldId id="417" r:id="rId22"/>
    <p:sldId id="418" r:id="rId23"/>
    <p:sldId id="451" r:id="rId24"/>
    <p:sldId id="421" r:id="rId25"/>
    <p:sldId id="422" r:id="rId26"/>
    <p:sldId id="452" r:id="rId27"/>
    <p:sldId id="453" r:id="rId28"/>
    <p:sldId id="437" r:id="rId29"/>
    <p:sldId id="402" r:id="rId30"/>
    <p:sldId id="458" r:id="rId31"/>
    <p:sldId id="425" r:id="rId32"/>
    <p:sldId id="361" r:id="rId33"/>
    <p:sldId id="478" r:id="rId34"/>
    <p:sldId id="457" r:id="rId35"/>
    <p:sldId id="462" r:id="rId36"/>
    <p:sldId id="463" r:id="rId37"/>
    <p:sldId id="460" r:id="rId38"/>
    <p:sldId id="464" r:id="rId39"/>
    <p:sldId id="461" r:id="rId40"/>
    <p:sldId id="466" r:id="rId41"/>
    <p:sldId id="465" r:id="rId42"/>
    <p:sldId id="467" r:id="rId43"/>
    <p:sldId id="468" r:id="rId44"/>
    <p:sldId id="469" r:id="rId45"/>
    <p:sldId id="470" r:id="rId46"/>
    <p:sldId id="427" r:id="rId47"/>
    <p:sldId id="441" r:id="rId48"/>
    <p:sldId id="471" r:id="rId49"/>
    <p:sldId id="442" r:id="rId50"/>
    <p:sldId id="431" r:id="rId51"/>
    <p:sldId id="428" r:id="rId52"/>
    <p:sldId id="430" r:id="rId53"/>
    <p:sldId id="432" r:id="rId54"/>
    <p:sldId id="443" r:id="rId55"/>
    <p:sldId id="435" r:id="rId56"/>
    <p:sldId id="444" r:id="rId57"/>
    <p:sldId id="454" r:id="rId58"/>
    <p:sldId id="436" r:id="rId59"/>
    <p:sldId id="423" r:id="rId60"/>
    <p:sldId id="426" r:id="rId61"/>
    <p:sldId id="433" r:id="rId62"/>
    <p:sldId id="438" r:id="rId63"/>
    <p:sldId id="439" r:id="rId64"/>
    <p:sldId id="440" r:id="rId65"/>
    <p:sldId id="434" r:id="rId66"/>
    <p:sldId id="456" r:id="rId67"/>
    <p:sldId id="445" r:id="rId6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Demianov" initials="VD" lastIdx="1" clrIdx="0">
    <p:extLst>
      <p:ext uri="{19B8F6BF-5375-455C-9EA6-DF929625EA0E}">
        <p15:presenceInfo xmlns:p15="http://schemas.microsoft.com/office/powerpoint/2012/main" userId="3f9c65cd43f8d0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F754"/>
    <a:srgbClr val="000000"/>
    <a:srgbClr val="0070C0"/>
    <a:srgbClr val="144E9D"/>
    <a:srgbClr val="FFFFFF"/>
    <a:srgbClr val="FF5050"/>
    <a:srgbClr val="E5D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9020" autoAdjust="0"/>
  </p:normalViewPr>
  <p:slideViewPr>
    <p:cSldViewPr snapToGrid="0">
      <p:cViewPr varScale="1">
        <p:scale>
          <a:sx n="101" d="100"/>
          <a:sy n="101" d="100"/>
        </p:scale>
        <p:origin x="894" y="72"/>
      </p:cViewPr>
      <p:guideLst>
        <p:guide orient="horz" pos="3974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-11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8F9A9-31C6-4BBE-BA5D-41C48B66B13C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C928-40FE-48A9-8508-DEC12BFF55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37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7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33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478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842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418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79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165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72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191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66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84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565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858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6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40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366500" y="6673334"/>
            <a:ext cx="8255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2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 userDrawn="1"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1558644" y="5918200"/>
            <a:ext cx="468256" cy="6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 userDrawn="1"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4.wmf"/><Relationship Id="rId3" Type="http://schemas.openxmlformats.org/officeDocument/2006/relationships/image" Target="../media/image10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9.bin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3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7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1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hio_State_University" TargetMode="External"/><Relationship Id="rId13" Type="http://schemas.openxmlformats.org/officeDocument/2006/relationships/hyperlink" Target="https://en.wikipedia.org/wiki/Coding_theory" TargetMode="External"/><Relationship Id="rId3" Type="http://schemas.openxmlformats.org/officeDocument/2006/relationships/hyperlink" Target="https://ru.wikipedia.org/wiki/1952_%D0%B3%D0%BE%D0%B4" TargetMode="External"/><Relationship Id="rId7" Type="http://schemas.openxmlformats.org/officeDocument/2006/relationships/hyperlink" Target="https://en.wikipedia.org/wiki/Santa_Cruz,_California" TargetMode="External"/><Relationship Id="rId12" Type="http://schemas.openxmlformats.org/officeDocument/2006/relationships/hyperlink" Target="https://en.wikipedia.org/wiki/Information_theor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Ohio" TargetMode="External"/><Relationship Id="rId11" Type="http://schemas.openxmlformats.org/officeDocument/2006/relationships/hyperlink" Target="https://en.wikipedia.org/wiki/IEEE_Richard_W._Hamming_Medal" TargetMode="External"/><Relationship Id="rId5" Type="http://schemas.openxmlformats.org/officeDocument/2006/relationships/hyperlink" Target="https://ru.wikipedia.org/wiki/%D0%A5%D0%B0%D1%84%D1%84%D0%BC%D0%B0%D0%BD,_%D0%94%D1%8D%D0%B2%D0%B8%D0%B4" TargetMode="External"/><Relationship Id="rId10" Type="http://schemas.openxmlformats.org/officeDocument/2006/relationships/hyperlink" Target="https://en.wikipedia.org/wiki/Huffman_coding" TargetMode="External"/><Relationship Id="rId4" Type="http://schemas.openxmlformats.org/officeDocument/2006/relationships/hyperlink" Target="https://ru.wikipedia.org/wiki/%D0%9C%D0%B0%D1%81%D1%81%D0%B0%D1%87%D1%83%D1%81%D0%B5%D1%82%D1%81%D0%BA%D0%B8%D0%B9_%D1%82%D0%B5%D1%85%D0%BD%D0%BE%D0%BB%D0%BE%D0%B3%D0%B8%D1%87%D0%B5%D1%81%D0%BA%D0%B8%D0%B9_%D0%B8%D0%BD%D1%81%D1%82%D0%B8%D1%82%D1%83%D1%82" TargetMode="External"/><Relationship Id="rId9" Type="http://schemas.openxmlformats.org/officeDocument/2006/relationships/hyperlink" Target="https://en.wikipedia.org/wiki/Massachusetts_Institute_of_Technology" TargetMode="External"/><Relationship Id="rId14" Type="http://schemas.openxmlformats.org/officeDocument/2006/relationships/image" Target="../media/image18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XM49-2Juh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LZWCjf8c3U2Pk7BStHaW566c5JGPryml/view?usp=sharing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21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0.png"/><Relationship Id="rId7" Type="http://schemas.openxmlformats.org/officeDocument/2006/relationships/image" Target="../media/image22.wmf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3.png"/><Relationship Id="rId10" Type="http://schemas.openxmlformats.org/officeDocument/2006/relationships/image" Target="../media/image21.wmf"/><Relationship Id="rId4" Type="http://schemas.openxmlformats.org/officeDocument/2006/relationships/image" Target="../media/image22.png"/><Relationship Id="rId9" Type="http://schemas.openxmlformats.org/officeDocument/2006/relationships/oleObject" Target="../embeddings/oleObject29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40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11" Type="http://schemas.openxmlformats.org/officeDocument/2006/relationships/image" Target="../media/image34.png"/><Relationship Id="rId5" Type="http://schemas.openxmlformats.org/officeDocument/2006/relationships/image" Target="../media/image281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1.wmf"/><Relationship Id="rId7" Type="http://schemas.openxmlformats.org/officeDocument/2006/relationships/oleObject" Target="../embeddings/oleObject32.bin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1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4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420.png"/><Relationship Id="rId5" Type="http://schemas.openxmlformats.org/officeDocument/2006/relationships/image" Target="../media/image360.png"/><Relationship Id="rId10" Type="http://schemas.openxmlformats.org/officeDocument/2006/relationships/image" Target="../media/image410.png"/><Relationship Id="rId4" Type="http://schemas.openxmlformats.org/officeDocument/2006/relationships/image" Target="../media/image350.png"/><Relationship Id="rId9" Type="http://schemas.openxmlformats.org/officeDocument/2006/relationships/image" Target="../media/image40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57.png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7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8.png"/><Relationship Id="rId4" Type="http://schemas.openxmlformats.org/officeDocument/2006/relationships/oleObject" Target="../embeddings/oleObject46.bin"/><Relationship Id="rId9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33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5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image" Target="../media/image21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9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image" Target="../media/image21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0.bin"/><Relationship Id="rId7" Type="http://schemas.openxmlformats.org/officeDocument/2006/relationships/image" Target="../media/image36.wmf"/><Relationship Id="rId12" Type="http://schemas.openxmlformats.org/officeDocument/2006/relationships/image" Target="../media/image38.wmf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2.bin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37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39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hqdl2GA9iNM1um0HOCuC3uOk35w7o26j/view?usp=shar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rive.google.com/file/d/1LZWCjf8c3U2Pk7BStHaW566c5JGPryml/view?usp=sharin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drive.google.com/file/d/1edTYU1aW_nz8HKTMI49500gyoF84DZJI/view?usp=sharing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67262" y="2484391"/>
            <a:ext cx="6124738" cy="2433142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/>
              <a:t>Бинарная куча </a:t>
            </a:r>
            <a:r>
              <a:rPr lang="ru-RU" sz="2800" dirty="0"/>
              <a:t>(</a:t>
            </a:r>
            <a:r>
              <a:rPr lang="en-US" sz="2800" dirty="0">
                <a:latin typeface="Consolas" panose="020B0609020204030204" pitchFamily="49" charset="0"/>
              </a:rPr>
              <a:t>binary heap</a:t>
            </a:r>
            <a:r>
              <a:rPr lang="en-US" sz="2800" dirty="0"/>
              <a:t>)</a:t>
            </a:r>
            <a:br>
              <a:rPr lang="ru-RU" sz="2800" dirty="0"/>
            </a:br>
            <a:br>
              <a:rPr lang="ru-RU" sz="2800" dirty="0"/>
            </a:br>
            <a:r>
              <a:rPr lang="ru-RU" sz="3200" dirty="0"/>
              <a:t>Биномиальная куча </a:t>
            </a:r>
            <a:r>
              <a:rPr lang="ru-RU" sz="2800" dirty="0"/>
              <a:t>(</a:t>
            </a:r>
            <a:r>
              <a:rPr lang="en-US" sz="2800" dirty="0">
                <a:latin typeface="Consolas" panose="020B0609020204030204" pitchFamily="49" charset="0"/>
              </a:rPr>
              <a:t>binomial</a:t>
            </a:r>
            <a:r>
              <a:rPr lang="ru-RU" sz="2800" i="1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heap</a:t>
            </a:r>
            <a:r>
              <a:rPr lang="en-US" sz="2800" dirty="0"/>
              <a:t>)</a:t>
            </a:r>
            <a:br>
              <a:rPr lang="ru-RU" sz="3200" dirty="0"/>
            </a:br>
            <a:br>
              <a:rPr lang="ru-RU" sz="3200" dirty="0"/>
            </a:br>
            <a:r>
              <a:rPr lang="ru-RU" sz="3200" dirty="0"/>
              <a:t>Куча Фибоначчи (</a:t>
            </a:r>
            <a:r>
              <a:rPr lang="en-US" sz="2800" dirty="0">
                <a:latin typeface="Consolas" panose="020B0609020204030204" pitchFamily="49" charset="0"/>
              </a:rPr>
              <a:t>Fibonacci</a:t>
            </a:r>
            <a:r>
              <a:rPr lang="ru-RU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heap </a:t>
            </a:r>
            <a:r>
              <a:rPr lang="ru-RU" sz="3200" dirty="0"/>
              <a:t>)</a:t>
            </a:r>
            <a:r>
              <a:rPr lang="en-US" sz="3200" dirty="0"/>
              <a:t> 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13814" y="3364647"/>
            <a:ext cx="5718699" cy="15340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C00000"/>
                </a:solidFill>
              </a:rPr>
              <a:t>Приоритетная очередь</a:t>
            </a:r>
            <a:endParaRPr lang="en-US" sz="3200" dirty="0">
              <a:solidFill>
                <a:srgbClr val="C00000"/>
              </a:solidFill>
            </a:endParaRPr>
          </a:p>
          <a:p>
            <a:r>
              <a:rPr lang="ru-RU" sz="3200" dirty="0">
                <a:solidFill>
                  <a:srgbClr val="C00000"/>
                </a:solidFill>
              </a:rPr>
              <a:t> </a:t>
            </a:r>
            <a:r>
              <a:rPr lang="ru-RU" sz="3000" dirty="0">
                <a:solidFill>
                  <a:srgbClr val="C00000"/>
                </a:solidFill>
              </a:rPr>
              <a:t>(</a:t>
            </a:r>
            <a:r>
              <a:rPr lang="en-US" sz="3000" dirty="0">
                <a:solidFill>
                  <a:srgbClr val="C00000"/>
                </a:solidFill>
                <a:latin typeface="Consolas" panose="020B0609020204030204" pitchFamily="49" charset="0"/>
              </a:rPr>
              <a:t>priority queue</a:t>
            </a:r>
            <a:r>
              <a:rPr lang="en-US" sz="3000" dirty="0">
                <a:solidFill>
                  <a:srgbClr val="C00000"/>
                </a:solidFill>
              </a:rPr>
              <a:t>)</a:t>
            </a:r>
            <a:endParaRPr lang="ru-RU" sz="3000" dirty="0">
              <a:solidFill>
                <a:srgbClr val="C00000"/>
              </a:solidFill>
            </a:endParaRPr>
          </a:p>
          <a:p>
            <a:pPr algn="l"/>
            <a:endParaRPr lang="ru-RU" sz="3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5072" y="1316346"/>
            <a:ext cx="57599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rgbClr val="C00000"/>
                </a:solidFill>
              </a:rPr>
              <a:t>Абстрактные типы данных</a:t>
            </a:r>
            <a:endParaRPr lang="ru-RU" sz="4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106243" y="1316346"/>
            <a:ext cx="45170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/>
              <a:t>Структуры данных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7722713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2024 год</a:t>
            </a:r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99893" y="125276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ru-RU" baseline="30000" dirty="0"/>
              <a:t>0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03982" y="211383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ru-RU" baseline="30000" dirty="0"/>
              <a:t>1</a:t>
            </a:r>
            <a:endParaRPr lang="ru-RU" dirty="0"/>
          </a:p>
        </p:txBody>
      </p:sp>
      <p:grpSp>
        <p:nvGrpSpPr>
          <p:cNvPr id="74" name="Группа 73"/>
          <p:cNvGrpSpPr/>
          <p:nvPr/>
        </p:nvGrpSpPr>
        <p:grpSpPr>
          <a:xfrm>
            <a:off x="6136954" y="1360072"/>
            <a:ext cx="5653806" cy="2825266"/>
            <a:chOff x="197288" y="3418778"/>
            <a:chExt cx="5653806" cy="2825266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725314" y="3418778"/>
              <a:ext cx="4792690" cy="2825266"/>
              <a:chOff x="-68780" y="2479356"/>
              <a:chExt cx="4792690" cy="2825266"/>
            </a:xfrm>
          </p:grpSpPr>
          <p:sp>
            <p:nvSpPr>
              <p:cNvPr id="7" name="Овал 6"/>
              <p:cNvSpPr/>
              <p:nvPr/>
            </p:nvSpPr>
            <p:spPr>
              <a:xfrm>
                <a:off x="3628901" y="3521526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" name="Овал 7"/>
              <p:cNvSpPr/>
              <p:nvPr/>
            </p:nvSpPr>
            <p:spPr>
              <a:xfrm>
                <a:off x="987863" y="3366122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" name="Овал 8"/>
              <p:cNvSpPr/>
              <p:nvPr/>
            </p:nvSpPr>
            <p:spPr>
              <a:xfrm>
                <a:off x="4280850" y="4130977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" name="Овал 9"/>
              <p:cNvSpPr/>
              <p:nvPr/>
            </p:nvSpPr>
            <p:spPr>
              <a:xfrm>
                <a:off x="3102977" y="4105414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" name="Овал 10"/>
              <p:cNvSpPr/>
              <p:nvPr/>
            </p:nvSpPr>
            <p:spPr>
              <a:xfrm>
                <a:off x="1765506" y="4081537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" name="Овал 11"/>
              <p:cNvSpPr/>
              <p:nvPr/>
            </p:nvSpPr>
            <p:spPr>
              <a:xfrm>
                <a:off x="327373" y="4081537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" name="Овал 12"/>
              <p:cNvSpPr/>
              <p:nvPr/>
            </p:nvSpPr>
            <p:spPr>
              <a:xfrm>
                <a:off x="2158694" y="2479356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4" name="Прямая со стрелкой 13"/>
              <p:cNvCxnSpPr>
                <a:stCxn id="7" idx="4"/>
                <a:endCxn id="10" idx="7"/>
              </p:cNvCxnSpPr>
              <p:nvPr/>
            </p:nvCxnSpPr>
            <p:spPr>
              <a:xfrm flipH="1">
                <a:off x="3481152" y="3983439"/>
                <a:ext cx="369279" cy="189621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>
                <a:stCxn id="7" idx="4"/>
                <a:endCxn id="9" idx="1"/>
              </p:cNvCxnSpPr>
              <p:nvPr/>
            </p:nvCxnSpPr>
            <p:spPr>
              <a:xfrm>
                <a:off x="3850431" y="3983439"/>
                <a:ext cx="495304" cy="215184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 стрелкой 15"/>
              <p:cNvCxnSpPr>
                <a:stCxn id="13" idx="4"/>
                <a:endCxn id="8" idx="7"/>
              </p:cNvCxnSpPr>
              <p:nvPr/>
            </p:nvCxnSpPr>
            <p:spPr>
              <a:xfrm flipH="1">
                <a:off x="1366038" y="2941269"/>
                <a:ext cx="1014186" cy="492499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 стрелкой 16"/>
              <p:cNvCxnSpPr>
                <a:stCxn id="13" idx="4"/>
                <a:endCxn id="7" idx="1"/>
              </p:cNvCxnSpPr>
              <p:nvPr/>
            </p:nvCxnSpPr>
            <p:spPr>
              <a:xfrm>
                <a:off x="2380224" y="2941269"/>
                <a:ext cx="1313562" cy="647903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 стрелкой 17"/>
              <p:cNvCxnSpPr>
                <a:stCxn id="8" idx="4"/>
                <a:endCxn id="12" idx="7"/>
              </p:cNvCxnSpPr>
              <p:nvPr/>
            </p:nvCxnSpPr>
            <p:spPr>
              <a:xfrm flipH="1">
                <a:off x="705548" y="3828035"/>
                <a:ext cx="503845" cy="321148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>
                <a:stCxn id="8" idx="4"/>
                <a:endCxn id="11" idx="1"/>
              </p:cNvCxnSpPr>
              <p:nvPr/>
            </p:nvCxnSpPr>
            <p:spPr>
              <a:xfrm>
                <a:off x="1209393" y="3828035"/>
                <a:ext cx="620998" cy="321148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Овал 19"/>
              <p:cNvSpPr/>
              <p:nvPr/>
            </p:nvSpPr>
            <p:spPr>
              <a:xfrm>
                <a:off x="613229" y="4830112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2088169" y="4796952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1430923" y="4816392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-68780" y="4842709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24" name="Прямая со стрелкой 23"/>
              <p:cNvCxnSpPr>
                <a:stCxn id="12" idx="4"/>
                <a:endCxn id="23" idx="0"/>
              </p:cNvCxnSpPr>
              <p:nvPr/>
            </p:nvCxnSpPr>
            <p:spPr>
              <a:xfrm flipH="1">
                <a:off x="152750" y="4543450"/>
                <a:ext cx="396153" cy="299259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 стрелкой 25"/>
              <p:cNvCxnSpPr>
                <a:stCxn id="11" idx="4"/>
                <a:endCxn id="22" idx="0"/>
              </p:cNvCxnSpPr>
              <p:nvPr/>
            </p:nvCxnSpPr>
            <p:spPr>
              <a:xfrm flipH="1">
                <a:off x="1652453" y="4543450"/>
                <a:ext cx="334583" cy="272942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 стрелкой 26"/>
              <p:cNvCxnSpPr>
                <a:stCxn id="11" idx="4"/>
                <a:endCxn id="21" idx="0"/>
              </p:cNvCxnSpPr>
              <p:nvPr/>
            </p:nvCxnSpPr>
            <p:spPr>
              <a:xfrm>
                <a:off x="1987036" y="4543450"/>
                <a:ext cx="322663" cy="253502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97288" y="4965025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  <a:r>
                <a:rPr lang="en-US" baseline="30000" dirty="0"/>
                <a:t>h-1</a:t>
              </a:r>
              <a:endParaRPr lang="ru-RU" dirty="0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5408034" y="5782131"/>
              <a:ext cx="443060" cy="4619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4787776" y="5782131"/>
              <a:ext cx="443060" cy="4619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482049" y="5767321"/>
              <a:ext cx="443060" cy="4619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4130566" y="5754724"/>
              <a:ext cx="443060" cy="4619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44" name="Прямая со стрелкой 43"/>
            <p:cNvCxnSpPr>
              <a:stCxn id="12" idx="4"/>
              <a:endCxn id="20" idx="0"/>
            </p:cNvCxnSpPr>
            <p:nvPr/>
          </p:nvCxnSpPr>
          <p:spPr>
            <a:xfrm>
              <a:off x="1342997" y="5482872"/>
              <a:ext cx="285856" cy="286662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 стрелкой 65"/>
            <p:cNvCxnSpPr>
              <a:stCxn id="10" idx="4"/>
              <a:endCxn id="33" idx="0"/>
            </p:cNvCxnSpPr>
            <p:nvPr/>
          </p:nvCxnSpPr>
          <p:spPr>
            <a:xfrm flipH="1">
              <a:off x="3703579" y="5506749"/>
              <a:ext cx="415022" cy="260572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 стрелкой 67"/>
            <p:cNvCxnSpPr>
              <a:stCxn id="10" idx="4"/>
              <a:endCxn id="34" idx="0"/>
            </p:cNvCxnSpPr>
            <p:nvPr/>
          </p:nvCxnSpPr>
          <p:spPr>
            <a:xfrm>
              <a:off x="4118601" y="5506749"/>
              <a:ext cx="233495" cy="247975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>
              <a:stCxn id="9" idx="4"/>
              <a:endCxn id="32" idx="0"/>
            </p:cNvCxnSpPr>
            <p:nvPr/>
          </p:nvCxnSpPr>
          <p:spPr>
            <a:xfrm flipH="1">
              <a:off x="5009306" y="5532312"/>
              <a:ext cx="287168" cy="249819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>
              <a:stCxn id="9" idx="4"/>
              <a:endCxn id="31" idx="0"/>
            </p:cNvCxnSpPr>
            <p:nvPr/>
          </p:nvCxnSpPr>
          <p:spPr>
            <a:xfrm>
              <a:off x="5296474" y="5532312"/>
              <a:ext cx="333090" cy="249819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21259" y="586616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  <a:r>
                <a:rPr lang="en-US" baseline="30000" dirty="0"/>
                <a:t>h</a:t>
              </a:r>
              <a:endParaRPr lang="ru-RU" dirty="0"/>
            </a:p>
          </p:txBody>
        </p:sp>
      </p:grpSp>
      <p:grpSp>
        <p:nvGrpSpPr>
          <p:cNvPr id="79" name="Группа 78"/>
          <p:cNvGrpSpPr/>
          <p:nvPr/>
        </p:nvGrpSpPr>
        <p:grpSpPr>
          <a:xfrm>
            <a:off x="243255" y="1343334"/>
            <a:ext cx="5297783" cy="2753707"/>
            <a:chOff x="193417" y="3455987"/>
            <a:chExt cx="5297783" cy="2753707"/>
          </a:xfrm>
        </p:grpSpPr>
        <p:grpSp>
          <p:nvGrpSpPr>
            <p:cNvPr id="80" name="Группа 79"/>
            <p:cNvGrpSpPr/>
            <p:nvPr/>
          </p:nvGrpSpPr>
          <p:grpSpPr>
            <a:xfrm>
              <a:off x="779647" y="3455987"/>
              <a:ext cx="4711553" cy="2753707"/>
              <a:chOff x="-14447" y="2516565"/>
              <a:chExt cx="4711553" cy="2753707"/>
            </a:xfrm>
          </p:grpSpPr>
          <p:sp>
            <p:nvSpPr>
              <p:cNvPr id="92" name="Овал 91"/>
              <p:cNvSpPr/>
              <p:nvPr/>
            </p:nvSpPr>
            <p:spPr>
              <a:xfrm>
                <a:off x="3628901" y="3521526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3" name="Овал 92"/>
              <p:cNvSpPr/>
              <p:nvPr/>
            </p:nvSpPr>
            <p:spPr>
              <a:xfrm>
                <a:off x="1042196" y="3331772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4" name="Овал 93"/>
              <p:cNvSpPr/>
              <p:nvPr/>
            </p:nvSpPr>
            <p:spPr>
              <a:xfrm>
                <a:off x="4254046" y="4168186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5" name="Овал 94"/>
              <p:cNvSpPr/>
              <p:nvPr/>
            </p:nvSpPr>
            <p:spPr>
              <a:xfrm>
                <a:off x="3129756" y="4142623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6" name="Овал 95"/>
              <p:cNvSpPr/>
              <p:nvPr/>
            </p:nvSpPr>
            <p:spPr>
              <a:xfrm>
                <a:off x="1819839" y="4047187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7" name="Овал 96"/>
              <p:cNvSpPr/>
              <p:nvPr/>
            </p:nvSpPr>
            <p:spPr>
              <a:xfrm>
                <a:off x="381706" y="4047187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8" name="Овал 97"/>
              <p:cNvSpPr/>
              <p:nvPr/>
            </p:nvSpPr>
            <p:spPr>
              <a:xfrm>
                <a:off x="2213027" y="2516565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99" name="Прямая со стрелкой 98"/>
              <p:cNvCxnSpPr>
                <a:stCxn id="92" idx="4"/>
                <a:endCxn id="95" idx="7"/>
              </p:cNvCxnSpPr>
              <p:nvPr/>
            </p:nvCxnSpPr>
            <p:spPr>
              <a:xfrm flipH="1">
                <a:off x="3507931" y="3983439"/>
                <a:ext cx="342500" cy="2268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 стрелкой 99"/>
              <p:cNvCxnSpPr>
                <a:stCxn id="92" idx="4"/>
                <a:endCxn id="94" idx="1"/>
              </p:cNvCxnSpPr>
              <p:nvPr/>
            </p:nvCxnSpPr>
            <p:spPr>
              <a:xfrm>
                <a:off x="3850431" y="3983439"/>
                <a:ext cx="468500" cy="252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 стрелкой 100"/>
              <p:cNvCxnSpPr>
                <a:stCxn id="98" idx="4"/>
                <a:endCxn id="93" idx="7"/>
              </p:cNvCxnSpPr>
              <p:nvPr/>
            </p:nvCxnSpPr>
            <p:spPr>
              <a:xfrm flipH="1">
                <a:off x="1420371" y="2978478"/>
                <a:ext cx="1014186" cy="4209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 стрелкой 101"/>
              <p:cNvCxnSpPr>
                <a:stCxn id="98" idx="4"/>
                <a:endCxn id="92" idx="1"/>
              </p:cNvCxnSpPr>
              <p:nvPr/>
            </p:nvCxnSpPr>
            <p:spPr>
              <a:xfrm>
                <a:off x="2434557" y="2978478"/>
                <a:ext cx="1259229" cy="61069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 стрелкой 102"/>
              <p:cNvCxnSpPr>
                <a:stCxn id="93" idx="4"/>
                <a:endCxn id="97" idx="7"/>
              </p:cNvCxnSpPr>
              <p:nvPr/>
            </p:nvCxnSpPr>
            <p:spPr>
              <a:xfrm flipH="1">
                <a:off x="759881" y="3793685"/>
                <a:ext cx="503845" cy="3211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 стрелкой 103"/>
              <p:cNvCxnSpPr>
                <a:stCxn id="93" idx="4"/>
                <a:endCxn id="96" idx="1"/>
              </p:cNvCxnSpPr>
              <p:nvPr/>
            </p:nvCxnSpPr>
            <p:spPr>
              <a:xfrm>
                <a:off x="1263726" y="3793685"/>
                <a:ext cx="620998" cy="3211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Овал 107"/>
              <p:cNvSpPr/>
              <p:nvPr/>
            </p:nvSpPr>
            <p:spPr>
              <a:xfrm>
                <a:off x="-14447" y="4808359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09" name="Прямая со стрелкой 108"/>
              <p:cNvCxnSpPr>
                <a:stCxn id="97" idx="4"/>
                <a:endCxn id="108" idx="0"/>
              </p:cNvCxnSpPr>
              <p:nvPr/>
            </p:nvCxnSpPr>
            <p:spPr>
              <a:xfrm flipH="1">
                <a:off x="207083" y="4509100"/>
                <a:ext cx="396153" cy="2992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193824" y="4943669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  <a:r>
                <a:rPr lang="en-US" baseline="30000" dirty="0"/>
                <a:t>h-1</a:t>
              </a:r>
              <a:endParaRPr lang="ru-RU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93417" y="57603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6117936" y="1373988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ru-RU" baseline="30000" dirty="0"/>
              <a:t>0</a:t>
            </a:r>
            <a:endParaRPr lang="ru-RU" dirty="0"/>
          </a:p>
        </p:txBody>
      </p:sp>
      <p:sp>
        <p:nvSpPr>
          <p:cNvPr id="113" name="TextBox 112"/>
          <p:cNvSpPr txBox="1"/>
          <p:nvPr/>
        </p:nvSpPr>
        <p:spPr>
          <a:xfrm>
            <a:off x="6127248" y="2258446"/>
            <a:ext cx="41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r>
              <a:rPr lang="ru-RU" baseline="30000" dirty="0"/>
              <a:t>1</a:t>
            </a:r>
            <a:endParaRPr lang="ru-RU" dirty="0"/>
          </a:p>
        </p:txBody>
      </p:sp>
      <p:sp>
        <p:nvSpPr>
          <p:cNvPr id="114" name="TextBox 113"/>
          <p:cNvSpPr txBox="1"/>
          <p:nvPr/>
        </p:nvSpPr>
        <p:spPr>
          <a:xfrm>
            <a:off x="7174823" y="449389"/>
            <a:ext cx="384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Максимальное число вершин в полном бинарном дереве высоты </a:t>
            </a:r>
            <a:r>
              <a:rPr lang="en-US" i="1" dirty="0"/>
              <a:t>h</a:t>
            </a:r>
            <a:endParaRPr lang="ru-RU" i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317473" y="388134"/>
            <a:ext cx="490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Минимальное число вершин в полном бинарном дереве высоты </a:t>
            </a:r>
            <a:r>
              <a:rPr lang="en-US" i="1" dirty="0"/>
              <a:t>h</a:t>
            </a:r>
            <a:endParaRPr lang="ru-RU" i="1" dirty="0"/>
          </a:p>
        </p:txBody>
      </p:sp>
      <p:graphicFrame>
        <p:nvGraphicFramePr>
          <p:cNvPr id="116" name="Объект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120423"/>
              </p:ext>
            </p:extLst>
          </p:nvPr>
        </p:nvGraphicFramePr>
        <p:xfrm>
          <a:off x="7434263" y="4489450"/>
          <a:ext cx="404653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16120" imgH="495000" progId="Equation.DSMT4">
                  <p:embed/>
                </p:oleObj>
              </mc:Choice>
              <mc:Fallback>
                <p:oleObj name="Equation" r:id="rId2" imgW="2616120" imgH="495000" progId="Equation.DSMT4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263" y="4489450"/>
                        <a:ext cx="4046537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Объект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837780"/>
              </p:ext>
            </p:extLst>
          </p:nvPr>
        </p:nvGraphicFramePr>
        <p:xfrm>
          <a:off x="1045759" y="4509304"/>
          <a:ext cx="4073961" cy="753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79480" imgH="495000" progId="Equation.DSMT4">
                  <p:embed/>
                </p:oleObj>
              </mc:Choice>
              <mc:Fallback>
                <p:oleObj name="Equation" r:id="rId4" imgW="2679480" imgH="495000" progId="Equation.DSMT4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759" y="4509304"/>
                        <a:ext cx="4073961" cy="7530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Объект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247862"/>
              </p:ext>
            </p:extLst>
          </p:nvPr>
        </p:nvGraphicFramePr>
        <p:xfrm>
          <a:off x="4964194" y="5622600"/>
          <a:ext cx="2173974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760" imgH="241200" progId="Equation.DSMT4">
                  <p:embed/>
                </p:oleObj>
              </mc:Choice>
              <mc:Fallback>
                <p:oleObj name="Equation" r:id="rId6" imgW="1193760" imgH="241200" progId="Equation.DSMT4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194" y="5622600"/>
                        <a:ext cx="2173974" cy="4394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0" name="Прямая соединительная линия 119"/>
          <p:cNvCxnSpPr/>
          <p:nvPr/>
        </p:nvCxnSpPr>
        <p:spPr>
          <a:xfrm>
            <a:off x="5915318" y="604355"/>
            <a:ext cx="6498" cy="4503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00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112" grpId="0"/>
      <p:bldP spid="113" grpId="0"/>
      <p:bldP spid="114" grpId="0"/>
      <p:bldP spid="1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612559" y="2970511"/>
                <a:ext cx="11434439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3200" dirty="0"/>
                  <a:t>Высота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3200" i="1" dirty="0"/>
                  <a:t> </a:t>
                </a:r>
                <a:r>
                  <a:rPr lang="ru-RU" sz="3200" dirty="0"/>
                  <a:t>полного бинарного дерева, содержащего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3200" dirty="0"/>
                  <a:t> вершин, 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ru-RU" sz="3200" i="1" dirty="0" err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ru-RU" sz="32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ru-RU" sz="32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3200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59" y="2970511"/>
                <a:ext cx="11434439" cy="1077218"/>
              </a:xfrm>
              <a:prstGeom prst="rect">
                <a:avLst/>
              </a:prstGeom>
              <a:blipFill>
                <a:blip r:embed="rId2"/>
                <a:stretch>
                  <a:fillRect l="-1333" t="-6780" r="-69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8" name="Объект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460853"/>
              </p:ext>
            </p:extLst>
          </p:nvPr>
        </p:nvGraphicFramePr>
        <p:xfrm>
          <a:off x="990697" y="1271142"/>
          <a:ext cx="3823383" cy="772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93760" imgH="241200" progId="Equation.DSMT4">
                  <p:embed/>
                </p:oleObj>
              </mc:Choice>
              <mc:Fallback>
                <p:oleObj name="Equation" r:id="rId3" imgW="1193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97" y="1271142"/>
                        <a:ext cx="3823383" cy="7728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Левая фигурная скобка 2"/>
          <p:cNvSpPr/>
          <p:nvPr/>
        </p:nvSpPr>
        <p:spPr>
          <a:xfrm rot="16200000">
            <a:off x="1344706" y="1628691"/>
            <a:ext cx="744070" cy="17570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07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7113" y="136148"/>
            <a:ext cx="4825733" cy="3344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ru-RU" sz="2000" dirty="0"/>
              <a:t>В памяти компьютера полное бинарное дерево легко реализуется с помощью массива.</a:t>
            </a:r>
          </a:p>
          <a:p>
            <a:pPr algn="just">
              <a:spcAft>
                <a:spcPts val="800"/>
              </a:spcAft>
            </a:pPr>
            <a:endParaRPr lang="ru-RU" dirty="0"/>
          </a:p>
          <a:p>
            <a:pPr algn="just">
              <a:spcAft>
                <a:spcPts val="800"/>
              </a:spcAft>
            </a:pPr>
            <a:r>
              <a:rPr lang="ru-RU" sz="2000" dirty="0"/>
              <a:t>Если предположить, что </a:t>
            </a:r>
            <a:r>
              <a:rPr lang="ru-RU" sz="2000" u="sng" dirty="0"/>
              <a:t>индексы массива начинаются с единицы</a:t>
            </a:r>
            <a:r>
              <a:rPr lang="ru-RU" sz="2000" dirty="0"/>
              <a:t>, то для элемента с </a:t>
            </a:r>
            <a:r>
              <a:rPr lang="ru-RU" sz="2000" dirty="0" err="1"/>
              <a:t>индекcом</a:t>
            </a:r>
            <a:r>
              <a:rPr lang="en-US" sz="2000" dirty="0"/>
              <a:t> </a:t>
            </a:r>
            <a:r>
              <a:rPr lang="ru-RU" sz="2000" b="1" dirty="0">
                <a:latin typeface="Consolas" panose="020B0609020204030204" pitchFamily="49" charset="0"/>
              </a:rPr>
              <a:t>i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/>
              <a:t>сыновьями являются элементы с индексами </a:t>
            </a:r>
            <a:r>
              <a:rPr lang="ru-RU" sz="2000" b="1" dirty="0"/>
              <a:t>2</a:t>
            </a:r>
            <a:r>
              <a:rPr lang="ru-RU" sz="2000" b="1" dirty="0">
                <a:latin typeface="Consolas" panose="020B0609020204030204" pitchFamily="49" charset="0"/>
              </a:rPr>
              <a:t>i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/>
              <a:t>и </a:t>
            </a:r>
            <a:r>
              <a:rPr lang="ru-RU" sz="2000" b="1" dirty="0"/>
              <a:t>2</a:t>
            </a:r>
            <a:r>
              <a:rPr lang="ru-RU" sz="2000" b="1" dirty="0">
                <a:latin typeface="Consolas" panose="020B0609020204030204" pitchFamily="49" charset="0"/>
              </a:rPr>
              <a:t>i</a:t>
            </a:r>
            <a:r>
              <a:rPr lang="ru-RU" sz="2000" b="1" dirty="0"/>
              <a:t> + 1</a:t>
            </a:r>
            <a:r>
              <a:rPr lang="ru-RU" sz="2000" dirty="0"/>
              <a:t>, а родителем является элемент массива по индексу </a:t>
            </a:r>
            <a:r>
              <a:rPr lang="ru-RU" sz="2000" b="1" dirty="0"/>
              <a:t>⌊</a:t>
            </a:r>
            <a:r>
              <a:rPr lang="ru-RU" sz="2000" b="1" dirty="0">
                <a:latin typeface="Consolas" panose="020B0609020204030204" pitchFamily="49" charset="0"/>
              </a:rPr>
              <a:t>i</a:t>
            </a:r>
            <a:r>
              <a:rPr lang="ru-RU" sz="2000" b="1" dirty="0"/>
              <a:t>/2⌋</a:t>
            </a:r>
            <a:r>
              <a:rPr lang="ru-RU" sz="2000" dirty="0"/>
              <a:t>. 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341406" y="3578427"/>
            <a:ext cx="3371905" cy="2693364"/>
            <a:chOff x="1353313" y="2203568"/>
            <a:chExt cx="3371905" cy="2693364"/>
          </a:xfrm>
          <a:noFill/>
        </p:grpSpPr>
        <p:sp>
          <p:nvSpPr>
            <p:cNvPr id="6" name="Овал 5"/>
            <p:cNvSpPr/>
            <p:nvPr/>
          </p:nvSpPr>
          <p:spPr>
            <a:xfrm>
              <a:off x="2573517" y="3290465"/>
              <a:ext cx="575035" cy="56560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3360029" y="4283896"/>
              <a:ext cx="575035" cy="56560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1775382" y="4331323"/>
              <a:ext cx="575035" cy="56560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/>
            <p:cNvSpPr/>
            <p:nvPr/>
          </p:nvSpPr>
          <p:spPr>
            <a:xfrm>
              <a:off x="2573517" y="2203568"/>
              <a:ext cx="575035" cy="56560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Прямая со стрелкой 7"/>
            <p:cNvCxnSpPr>
              <a:stCxn id="6" idx="4"/>
              <a:endCxn id="56" idx="0"/>
            </p:cNvCxnSpPr>
            <p:nvPr/>
          </p:nvCxnSpPr>
          <p:spPr>
            <a:xfrm flipH="1">
              <a:off x="2062900" y="3856074"/>
              <a:ext cx="798135" cy="47524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6" idx="4"/>
              <a:endCxn id="53" idx="0"/>
            </p:cNvCxnSpPr>
            <p:nvPr/>
          </p:nvCxnSpPr>
          <p:spPr>
            <a:xfrm>
              <a:off x="2861035" y="3856074"/>
              <a:ext cx="786512" cy="42782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58" idx="4"/>
              <a:endCxn id="6" idx="0"/>
            </p:cNvCxnSpPr>
            <p:nvPr/>
          </p:nvCxnSpPr>
          <p:spPr>
            <a:xfrm>
              <a:off x="2861035" y="2769177"/>
              <a:ext cx="0" cy="52128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24971" y="3388898"/>
              <a:ext cx="311304" cy="369332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i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53313" y="4382034"/>
              <a:ext cx="437940" cy="369332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2i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34003" y="4391564"/>
              <a:ext cx="691215" cy="369332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2i+1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3148552" y="2282566"/>
              <a:ext cx="678391" cy="369332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>
              <a:spAutoFit/>
            </a:bodyPr>
            <a:lstStyle/>
            <a:p>
              <a:r>
                <a:rPr lang="ru-RU" dirty="0"/>
                <a:t>⌊</a:t>
              </a:r>
              <a:r>
                <a:rPr lang="ru-RU" dirty="0">
                  <a:latin typeface="Consolas" panose="020B0609020204030204" pitchFamily="49" charset="0"/>
                </a:rPr>
                <a:t>i</a:t>
              </a:r>
              <a:r>
                <a:rPr lang="ru-RU" dirty="0"/>
                <a:t>/2⌋</a:t>
              </a:r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5579821" y="850663"/>
            <a:ext cx="3871355" cy="3085344"/>
            <a:chOff x="7049646" y="2027647"/>
            <a:chExt cx="3871355" cy="3085344"/>
          </a:xfrm>
          <a:noFill/>
        </p:grpSpPr>
        <p:sp>
          <p:nvSpPr>
            <p:cNvPr id="15" name="TextBox 14"/>
            <p:cNvSpPr txBox="1"/>
            <p:nvPr/>
          </p:nvSpPr>
          <p:spPr>
            <a:xfrm>
              <a:off x="8985324" y="202764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grpSp>
          <p:nvGrpSpPr>
            <p:cNvPr id="31" name="Группа 30"/>
            <p:cNvGrpSpPr/>
            <p:nvPr/>
          </p:nvGrpSpPr>
          <p:grpSpPr>
            <a:xfrm>
              <a:off x="7049646" y="2290384"/>
              <a:ext cx="3871355" cy="2822607"/>
              <a:chOff x="280604" y="2516565"/>
              <a:chExt cx="3871355" cy="2822607"/>
            </a:xfrm>
            <a:grpFill/>
          </p:grpSpPr>
          <p:sp>
            <p:nvSpPr>
              <p:cNvPr id="32" name="Овал 31"/>
              <p:cNvSpPr/>
              <p:nvPr/>
            </p:nvSpPr>
            <p:spPr>
              <a:xfrm>
                <a:off x="3109194" y="3413896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3" name="Овал 32"/>
              <p:cNvSpPr/>
              <p:nvPr/>
            </p:nvSpPr>
            <p:spPr>
              <a:xfrm>
                <a:off x="1277489" y="3413897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3708899" y="4103777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Овал 34"/>
              <p:cNvSpPr/>
              <p:nvPr/>
            </p:nvSpPr>
            <p:spPr>
              <a:xfrm>
                <a:off x="2685695" y="4103776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6" name="Овал 35"/>
              <p:cNvSpPr/>
              <p:nvPr/>
            </p:nvSpPr>
            <p:spPr>
              <a:xfrm>
                <a:off x="1930253" y="4063923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37" name="Овал 36"/>
              <p:cNvSpPr/>
              <p:nvPr/>
            </p:nvSpPr>
            <p:spPr>
              <a:xfrm>
                <a:off x="723664" y="4099267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8" name="Овал 37"/>
              <p:cNvSpPr/>
              <p:nvPr/>
            </p:nvSpPr>
            <p:spPr>
              <a:xfrm>
                <a:off x="2159444" y="2516565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Прямая со стрелкой 38"/>
              <p:cNvCxnSpPr>
                <a:stCxn id="32" idx="4"/>
                <a:endCxn id="35" idx="7"/>
              </p:cNvCxnSpPr>
              <p:nvPr/>
            </p:nvCxnSpPr>
            <p:spPr>
              <a:xfrm flipH="1">
                <a:off x="3063870" y="3875809"/>
                <a:ext cx="266854" cy="29561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/>
              <p:cNvCxnSpPr>
                <a:stCxn id="32" idx="4"/>
                <a:endCxn id="34" idx="1"/>
              </p:cNvCxnSpPr>
              <p:nvPr/>
            </p:nvCxnSpPr>
            <p:spPr>
              <a:xfrm>
                <a:off x="3330724" y="3875809"/>
                <a:ext cx="443060" cy="295614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 стрелкой 40"/>
              <p:cNvCxnSpPr>
                <a:stCxn id="38" idx="4"/>
                <a:endCxn id="33" idx="7"/>
              </p:cNvCxnSpPr>
              <p:nvPr/>
            </p:nvCxnSpPr>
            <p:spPr>
              <a:xfrm flipH="1">
                <a:off x="1655664" y="2978478"/>
                <a:ext cx="725310" cy="503065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/>
              <p:cNvCxnSpPr>
                <a:stCxn id="38" idx="4"/>
                <a:endCxn id="32" idx="0"/>
              </p:cNvCxnSpPr>
              <p:nvPr/>
            </p:nvCxnSpPr>
            <p:spPr>
              <a:xfrm>
                <a:off x="2380974" y="2978478"/>
                <a:ext cx="949750" cy="43541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>
                <a:stCxn id="33" idx="4"/>
                <a:endCxn id="37" idx="7"/>
              </p:cNvCxnSpPr>
              <p:nvPr/>
            </p:nvCxnSpPr>
            <p:spPr>
              <a:xfrm flipH="1">
                <a:off x="1101839" y="3875810"/>
                <a:ext cx="397180" cy="29110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/>
              <p:cNvCxnSpPr>
                <a:stCxn id="33" idx="4"/>
                <a:endCxn id="36" idx="1"/>
              </p:cNvCxnSpPr>
              <p:nvPr/>
            </p:nvCxnSpPr>
            <p:spPr>
              <a:xfrm>
                <a:off x="1499019" y="3875810"/>
                <a:ext cx="496119" cy="255759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Овал 44"/>
              <p:cNvSpPr/>
              <p:nvPr/>
            </p:nvSpPr>
            <p:spPr>
              <a:xfrm>
                <a:off x="1055959" y="4853601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46" name="Овал 45"/>
              <p:cNvSpPr/>
              <p:nvPr/>
            </p:nvSpPr>
            <p:spPr>
              <a:xfrm>
                <a:off x="2331641" y="4877259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47" name="Овал 46"/>
              <p:cNvSpPr/>
              <p:nvPr/>
            </p:nvSpPr>
            <p:spPr>
              <a:xfrm>
                <a:off x="1609784" y="4877259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48" name="Овал 47"/>
              <p:cNvSpPr/>
              <p:nvPr/>
            </p:nvSpPr>
            <p:spPr>
              <a:xfrm>
                <a:off x="280604" y="4853601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49" name="Прямая со стрелкой 48"/>
              <p:cNvCxnSpPr>
                <a:stCxn id="37" idx="4"/>
                <a:endCxn id="48" idx="0"/>
              </p:cNvCxnSpPr>
              <p:nvPr/>
            </p:nvCxnSpPr>
            <p:spPr>
              <a:xfrm flipH="1">
                <a:off x="502134" y="4561180"/>
                <a:ext cx="443060" cy="292421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 стрелкой 49"/>
              <p:cNvCxnSpPr>
                <a:stCxn id="37" idx="4"/>
                <a:endCxn id="45" idx="0"/>
              </p:cNvCxnSpPr>
              <p:nvPr/>
            </p:nvCxnSpPr>
            <p:spPr>
              <a:xfrm>
                <a:off x="945194" y="4561180"/>
                <a:ext cx="332295" cy="292421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 стрелкой 50"/>
              <p:cNvCxnSpPr>
                <a:stCxn id="36" idx="4"/>
                <a:endCxn id="47" idx="0"/>
              </p:cNvCxnSpPr>
              <p:nvPr/>
            </p:nvCxnSpPr>
            <p:spPr>
              <a:xfrm flipH="1">
                <a:off x="1831314" y="4525836"/>
                <a:ext cx="320469" cy="35142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 стрелкой 51"/>
              <p:cNvCxnSpPr>
                <a:stCxn id="36" idx="4"/>
                <a:endCxn id="46" idx="0"/>
              </p:cNvCxnSpPr>
              <p:nvPr/>
            </p:nvCxnSpPr>
            <p:spPr>
              <a:xfrm>
                <a:off x="2151783" y="4525836"/>
                <a:ext cx="401388" cy="35142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8104012" y="2914704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65815" y="360623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508888" y="358903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551653" y="362511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201313" y="4365802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11</a:t>
              </a:r>
              <a:endParaRPr lang="ru-RU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419280" y="4374079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  <a:endParaRPr lang="ru-RU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949464" y="4381251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074518" y="436580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947317" y="289731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789092" y="355516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5547152" y="4343620"/>
            <a:ext cx="5761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памяти компьютера бинарная куча будет храниться в массиве следующим образом: </a:t>
            </a: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940830"/>
              </p:ext>
            </p:extLst>
          </p:nvPr>
        </p:nvGraphicFramePr>
        <p:xfrm>
          <a:off x="5603398" y="5102784"/>
          <a:ext cx="3207589" cy="766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617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1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002595" y="5247496"/>
            <a:ext cx="21829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n=11</a:t>
            </a:r>
            <a:r>
              <a:rPr lang="ru-RU" dirty="0"/>
              <a:t> </a:t>
            </a:r>
          </a:p>
          <a:p>
            <a:r>
              <a:rPr lang="ru-RU" sz="1600" dirty="0"/>
              <a:t>(число элементов в куче)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71812" y="13614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Пример.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5381489" y="0"/>
            <a:ext cx="40863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62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718541" y="3411373"/>
            <a:ext cx="3575932" cy="2693364"/>
            <a:chOff x="1149286" y="2203568"/>
            <a:chExt cx="3575932" cy="2693364"/>
          </a:xfrm>
        </p:grpSpPr>
        <p:sp>
          <p:nvSpPr>
            <p:cNvPr id="6" name="Овал 5"/>
            <p:cNvSpPr/>
            <p:nvPr/>
          </p:nvSpPr>
          <p:spPr>
            <a:xfrm>
              <a:off x="2573517" y="3290465"/>
              <a:ext cx="575035" cy="56560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3360029" y="4283896"/>
              <a:ext cx="575035" cy="56560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1775382" y="4331323"/>
              <a:ext cx="575035" cy="56560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/>
            <p:cNvSpPr/>
            <p:nvPr/>
          </p:nvSpPr>
          <p:spPr>
            <a:xfrm>
              <a:off x="2573517" y="2203568"/>
              <a:ext cx="575035" cy="56560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Прямая со стрелкой 7"/>
            <p:cNvCxnSpPr>
              <a:stCxn id="6" idx="4"/>
              <a:endCxn id="56" idx="0"/>
            </p:cNvCxnSpPr>
            <p:nvPr/>
          </p:nvCxnSpPr>
          <p:spPr>
            <a:xfrm flipH="1">
              <a:off x="2062900" y="3856074"/>
              <a:ext cx="798135" cy="475249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6" idx="4"/>
              <a:endCxn id="53" idx="0"/>
            </p:cNvCxnSpPr>
            <p:nvPr/>
          </p:nvCxnSpPr>
          <p:spPr>
            <a:xfrm>
              <a:off x="2861035" y="3856074"/>
              <a:ext cx="786512" cy="427822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58" idx="4"/>
              <a:endCxn id="6" idx="0"/>
            </p:cNvCxnSpPr>
            <p:nvPr/>
          </p:nvCxnSpPr>
          <p:spPr>
            <a:xfrm>
              <a:off x="2861035" y="2769177"/>
              <a:ext cx="0" cy="521288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24971" y="338889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i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49286" y="446138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2i+1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34003" y="439156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2i+2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3148552" y="2282566"/>
              <a:ext cx="11288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/>
                <a:t>⌊</a:t>
              </a:r>
              <a:r>
                <a:rPr lang="en-US" dirty="0"/>
                <a:t>(</a:t>
              </a:r>
              <a:r>
                <a:rPr lang="ru-RU" dirty="0">
                  <a:latin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</a:rPr>
                <a:t>-1)</a:t>
              </a:r>
              <a:r>
                <a:rPr lang="ru-RU" dirty="0"/>
                <a:t>/2⌋</a:t>
              </a:r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6511899" y="859032"/>
            <a:ext cx="3871355" cy="3085344"/>
            <a:chOff x="7049646" y="2027647"/>
            <a:chExt cx="3871355" cy="3085344"/>
          </a:xfrm>
          <a:noFill/>
        </p:grpSpPr>
        <p:sp>
          <p:nvSpPr>
            <p:cNvPr id="15" name="TextBox 14"/>
            <p:cNvSpPr txBox="1"/>
            <p:nvPr/>
          </p:nvSpPr>
          <p:spPr>
            <a:xfrm>
              <a:off x="8985324" y="202764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grpSp>
          <p:nvGrpSpPr>
            <p:cNvPr id="31" name="Группа 30"/>
            <p:cNvGrpSpPr/>
            <p:nvPr/>
          </p:nvGrpSpPr>
          <p:grpSpPr>
            <a:xfrm>
              <a:off x="7049646" y="2290384"/>
              <a:ext cx="3871355" cy="2822607"/>
              <a:chOff x="280604" y="2516565"/>
              <a:chExt cx="3871355" cy="2822607"/>
            </a:xfrm>
            <a:grpFill/>
          </p:grpSpPr>
          <p:sp>
            <p:nvSpPr>
              <p:cNvPr id="32" name="Овал 31"/>
              <p:cNvSpPr/>
              <p:nvPr/>
            </p:nvSpPr>
            <p:spPr>
              <a:xfrm>
                <a:off x="3109194" y="3413896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3" name="Овал 32"/>
              <p:cNvSpPr/>
              <p:nvPr/>
            </p:nvSpPr>
            <p:spPr>
              <a:xfrm>
                <a:off x="1277489" y="3413897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3708899" y="4103777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Овал 34"/>
              <p:cNvSpPr/>
              <p:nvPr/>
            </p:nvSpPr>
            <p:spPr>
              <a:xfrm>
                <a:off x="2685695" y="4103776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6" name="Овал 35"/>
              <p:cNvSpPr/>
              <p:nvPr/>
            </p:nvSpPr>
            <p:spPr>
              <a:xfrm>
                <a:off x="1930253" y="4063923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37" name="Овал 36"/>
              <p:cNvSpPr/>
              <p:nvPr/>
            </p:nvSpPr>
            <p:spPr>
              <a:xfrm>
                <a:off x="723664" y="4099267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8" name="Овал 37"/>
              <p:cNvSpPr/>
              <p:nvPr/>
            </p:nvSpPr>
            <p:spPr>
              <a:xfrm>
                <a:off x="2159444" y="2516565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Прямая со стрелкой 38"/>
              <p:cNvCxnSpPr>
                <a:stCxn id="32" idx="4"/>
                <a:endCxn id="35" idx="7"/>
              </p:cNvCxnSpPr>
              <p:nvPr/>
            </p:nvCxnSpPr>
            <p:spPr>
              <a:xfrm flipH="1">
                <a:off x="3063870" y="3875809"/>
                <a:ext cx="266854" cy="29561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/>
              <p:cNvCxnSpPr>
                <a:stCxn id="32" idx="4"/>
                <a:endCxn id="34" idx="1"/>
              </p:cNvCxnSpPr>
              <p:nvPr/>
            </p:nvCxnSpPr>
            <p:spPr>
              <a:xfrm>
                <a:off x="3330724" y="3875809"/>
                <a:ext cx="443060" cy="295614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 стрелкой 40"/>
              <p:cNvCxnSpPr>
                <a:stCxn id="38" idx="4"/>
                <a:endCxn id="33" idx="7"/>
              </p:cNvCxnSpPr>
              <p:nvPr/>
            </p:nvCxnSpPr>
            <p:spPr>
              <a:xfrm flipH="1">
                <a:off x="1655664" y="2978478"/>
                <a:ext cx="725310" cy="503065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/>
              <p:cNvCxnSpPr>
                <a:stCxn id="38" idx="4"/>
                <a:endCxn id="32" idx="0"/>
              </p:cNvCxnSpPr>
              <p:nvPr/>
            </p:nvCxnSpPr>
            <p:spPr>
              <a:xfrm>
                <a:off x="2380974" y="2978478"/>
                <a:ext cx="949750" cy="43541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>
                <a:stCxn id="33" idx="4"/>
                <a:endCxn id="37" idx="7"/>
              </p:cNvCxnSpPr>
              <p:nvPr/>
            </p:nvCxnSpPr>
            <p:spPr>
              <a:xfrm flipH="1">
                <a:off x="1101839" y="3875810"/>
                <a:ext cx="397180" cy="29110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/>
              <p:cNvCxnSpPr>
                <a:stCxn id="33" idx="4"/>
                <a:endCxn id="36" idx="1"/>
              </p:cNvCxnSpPr>
              <p:nvPr/>
            </p:nvCxnSpPr>
            <p:spPr>
              <a:xfrm>
                <a:off x="1499019" y="3875810"/>
                <a:ext cx="496119" cy="255759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Овал 44"/>
              <p:cNvSpPr/>
              <p:nvPr/>
            </p:nvSpPr>
            <p:spPr>
              <a:xfrm>
                <a:off x="1055959" y="4853601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46" name="Овал 45"/>
              <p:cNvSpPr/>
              <p:nvPr/>
            </p:nvSpPr>
            <p:spPr>
              <a:xfrm>
                <a:off x="2331641" y="4877259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47" name="Овал 46"/>
              <p:cNvSpPr/>
              <p:nvPr/>
            </p:nvSpPr>
            <p:spPr>
              <a:xfrm>
                <a:off x="1609784" y="4877259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48" name="Овал 47"/>
              <p:cNvSpPr/>
              <p:nvPr/>
            </p:nvSpPr>
            <p:spPr>
              <a:xfrm>
                <a:off x="280604" y="4853601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49" name="Прямая со стрелкой 48"/>
              <p:cNvCxnSpPr>
                <a:stCxn id="37" idx="4"/>
                <a:endCxn id="48" idx="0"/>
              </p:cNvCxnSpPr>
              <p:nvPr/>
            </p:nvCxnSpPr>
            <p:spPr>
              <a:xfrm flipH="1">
                <a:off x="502134" y="4561180"/>
                <a:ext cx="443060" cy="292421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 стрелкой 49"/>
              <p:cNvCxnSpPr>
                <a:stCxn id="37" idx="4"/>
                <a:endCxn id="45" idx="0"/>
              </p:cNvCxnSpPr>
              <p:nvPr/>
            </p:nvCxnSpPr>
            <p:spPr>
              <a:xfrm>
                <a:off x="945194" y="4561180"/>
                <a:ext cx="332295" cy="292421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 стрелкой 50"/>
              <p:cNvCxnSpPr>
                <a:stCxn id="36" idx="4"/>
                <a:endCxn id="47" idx="0"/>
              </p:cNvCxnSpPr>
              <p:nvPr/>
            </p:nvCxnSpPr>
            <p:spPr>
              <a:xfrm flipH="1">
                <a:off x="1831314" y="4525836"/>
                <a:ext cx="320469" cy="35142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 стрелкой 51"/>
              <p:cNvCxnSpPr>
                <a:stCxn id="36" idx="4"/>
                <a:endCxn id="46" idx="0"/>
              </p:cNvCxnSpPr>
              <p:nvPr/>
            </p:nvCxnSpPr>
            <p:spPr>
              <a:xfrm>
                <a:off x="2151783" y="4525836"/>
                <a:ext cx="401388" cy="35142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8104012" y="2914704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65815" y="360623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508888" y="358903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551653" y="362511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201313" y="4365802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  <a:endParaRPr lang="ru-RU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419280" y="437407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949464" y="4381251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074518" y="436580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947317" y="289731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789092" y="355516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6186355" y="4139680"/>
            <a:ext cx="5252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памяти компьютера указанное бинарная куча будет храниться в массиве следующим образом: </a:t>
            </a: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470567"/>
              </p:ext>
            </p:extLst>
          </p:nvPr>
        </p:nvGraphicFramePr>
        <p:xfrm>
          <a:off x="7156095" y="5072400"/>
          <a:ext cx="3480554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136990" y="269071"/>
            <a:ext cx="588437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предположить, что </a:t>
            </a:r>
            <a:r>
              <a:rPr lang="ru-RU" u="sng" dirty="0"/>
              <a:t>индексы массива начинаются с нуля, то для перехода от 1-индексации к 0-индексации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 вместо i подставим </a:t>
            </a:r>
            <a:r>
              <a:rPr lang="ru-RU" dirty="0">
                <a:latin typeface="Consolas" panose="020B0609020204030204" pitchFamily="49" charset="0"/>
              </a:rPr>
              <a:t>i′=i+1</a:t>
            </a:r>
            <a:r>
              <a:rPr lang="ru-RU" dirty="0"/>
              <a:t>, </a:t>
            </a:r>
          </a:p>
          <a:p>
            <a:pPr lvl="1"/>
            <a:r>
              <a:rPr lang="ru-RU" dirty="0"/>
              <a:t>затем из результата вычтем 1. 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C</a:t>
            </a:r>
            <a:r>
              <a:rPr lang="ru-RU" b="1" dirty="0" err="1"/>
              <a:t>ыновьями</a:t>
            </a:r>
            <a:r>
              <a:rPr lang="ru-RU" b="1" dirty="0"/>
              <a:t> </a:t>
            </a:r>
            <a:r>
              <a:rPr lang="ru-RU" dirty="0"/>
              <a:t>элемента </a:t>
            </a:r>
            <a:r>
              <a:rPr lang="ru-RU" b="1" dirty="0">
                <a:latin typeface="Consolas" panose="020B0609020204030204" pitchFamily="49" charset="0"/>
              </a:rPr>
              <a:t>i</a:t>
            </a:r>
            <a:r>
              <a:rPr lang="ru-RU" dirty="0"/>
              <a:t> являются элементы с индексами </a:t>
            </a:r>
            <a:endParaRPr lang="en-US" dirty="0"/>
          </a:p>
          <a:p>
            <a:r>
              <a:rPr lang="ru-RU" dirty="0">
                <a:latin typeface="Consolas" panose="020B0609020204030204" pitchFamily="49" charset="0"/>
              </a:rPr>
              <a:t>2(i+1)−1 = </a:t>
            </a:r>
            <a:r>
              <a:rPr lang="ru-RU" b="1" dirty="0">
                <a:latin typeface="Consolas" panose="020B0609020204030204" pitchFamily="49" charset="0"/>
              </a:rPr>
              <a:t>2i+1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ru-RU" dirty="0">
                <a:latin typeface="Consolas" panose="020B0609020204030204" pitchFamily="49" charset="0"/>
              </a:rPr>
              <a:t>2(i+1)+1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>
                <a:latin typeface="Consolas" panose="020B0609020204030204" pitchFamily="49" charset="0"/>
              </a:rPr>
              <a:t>−1 = </a:t>
            </a:r>
            <a:r>
              <a:rPr lang="ru-RU" b="1" dirty="0">
                <a:latin typeface="Consolas" panose="020B0609020204030204" pitchFamily="49" charset="0"/>
              </a:rPr>
              <a:t>2i+2</a:t>
            </a:r>
            <a:r>
              <a:rPr lang="ru-RU" dirty="0">
                <a:latin typeface="Consolas" panose="020B0609020204030204" pitchFamily="49" charset="0"/>
              </a:rPr>
              <a:t>. 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b="1" dirty="0"/>
          </a:p>
          <a:p>
            <a:r>
              <a:rPr lang="ru-RU" b="1" dirty="0"/>
              <a:t>Родителем</a:t>
            </a:r>
            <a:r>
              <a:rPr lang="ru-RU" dirty="0"/>
              <a:t> элемента </a:t>
            </a:r>
            <a:r>
              <a:rPr lang="ru-RU" b="1" dirty="0">
                <a:latin typeface="Consolas" panose="020B0609020204030204" pitchFamily="49" charset="0"/>
              </a:rPr>
              <a:t>i</a:t>
            </a:r>
            <a:r>
              <a:rPr lang="ru-RU" dirty="0"/>
              <a:t> является элемент </a:t>
            </a:r>
            <a:endParaRPr lang="en-US" dirty="0"/>
          </a:p>
          <a:p>
            <a:r>
              <a:rPr lang="ru-RU" dirty="0">
                <a:latin typeface="Consolas" panose="020B0609020204030204" pitchFamily="49" charset="0"/>
              </a:rPr>
              <a:t>⌊(i + 1)/2⌋ − 1 = </a:t>
            </a:r>
            <a:r>
              <a:rPr lang="ru-RU" b="1" dirty="0">
                <a:latin typeface="Consolas" panose="020B0609020204030204" pitchFamily="49" charset="0"/>
              </a:rPr>
              <a:t>⌊(i − 1)/2⌋</a:t>
            </a:r>
            <a:r>
              <a:rPr lang="ru-RU" dirty="0"/>
              <a:t>.</a:t>
            </a: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 flipH="1">
            <a:off x="6114966" y="-248631"/>
            <a:ext cx="389" cy="747653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627529" y="854900"/>
            <a:ext cx="0" cy="627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74447" y="269071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Пример.</a:t>
            </a:r>
          </a:p>
        </p:txBody>
      </p:sp>
    </p:spTree>
    <p:extLst>
      <p:ext uri="{BB962C8B-B14F-4D97-AF65-F5344CB8AC3E}">
        <p14:creationId xmlns:p14="http://schemas.microsoft.com/office/powerpoint/2010/main" val="43562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43141" y="221964"/>
            <a:ext cx="6253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GetMin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— поиск минимального ключа </a:t>
            </a:r>
            <a:endParaRPr lang="en-US" sz="2400" dirty="0"/>
          </a:p>
        </p:txBody>
      </p:sp>
      <p:sp>
        <p:nvSpPr>
          <p:cNvPr id="30" name="Овал 29"/>
          <p:cNvSpPr/>
          <p:nvPr/>
        </p:nvSpPr>
        <p:spPr>
          <a:xfrm>
            <a:off x="3958203" y="2436350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Овал 30"/>
          <p:cNvSpPr/>
          <p:nvPr/>
        </p:nvSpPr>
        <p:spPr>
          <a:xfrm>
            <a:off x="2126498" y="2436351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Овал 31"/>
          <p:cNvSpPr/>
          <p:nvPr/>
        </p:nvSpPr>
        <p:spPr>
          <a:xfrm>
            <a:off x="4557908" y="3126231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3534704" y="3126230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Овал 33"/>
          <p:cNvSpPr/>
          <p:nvPr/>
        </p:nvSpPr>
        <p:spPr>
          <a:xfrm>
            <a:off x="2779262" y="3086377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Овал 34"/>
          <p:cNvSpPr/>
          <p:nvPr/>
        </p:nvSpPr>
        <p:spPr>
          <a:xfrm>
            <a:off x="1572673" y="3121721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Овал 35"/>
          <p:cNvSpPr/>
          <p:nvPr/>
        </p:nvSpPr>
        <p:spPr>
          <a:xfrm>
            <a:off x="3008453" y="1539019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37" name="Прямая со стрелкой 36"/>
          <p:cNvCxnSpPr>
            <a:stCxn id="30" idx="4"/>
            <a:endCxn id="33" idx="7"/>
          </p:cNvCxnSpPr>
          <p:nvPr/>
        </p:nvCxnSpPr>
        <p:spPr>
          <a:xfrm flipH="1">
            <a:off x="3912879" y="2898263"/>
            <a:ext cx="266854" cy="2956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30" idx="4"/>
            <a:endCxn id="32" idx="1"/>
          </p:cNvCxnSpPr>
          <p:nvPr/>
        </p:nvCxnSpPr>
        <p:spPr>
          <a:xfrm>
            <a:off x="4179733" y="2898263"/>
            <a:ext cx="443060" cy="2956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6" idx="4"/>
            <a:endCxn id="31" idx="7"/>
          </p:cNvCxnSpPr>
          <p:nvPr/>
        </p:nvCxnSpPr>
        <p:spPr>
          <a:xfrm flipH="1">
            <a:off x="2504673" y="2000932"/>
            <a:ext cx="725310" cy="503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6" idx="4"/>
            <a:endCxn id="30" idx="0"/>
          </p:cNvCxnSpPr>
          <p:nvPr/>
        </p:nvCxnSpPr>
        <p:spPr>
          <a:xfrm>
            <a:off x="3229983" y="2000932"/>
            <a:ext cx="949750" cy="435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1" idx="4"/>
            <a:endCxn id="35" idx="7"/>
          </p:cNvCxnSpPr>
          <p:nvPr/>
        </p:nvCxnSpPr>
        <p:spPr>
          <a:xfrm flipH="1">
            <a:off x="1950848" y="2898264"/>
            <a:ext cx="397180" cy="2911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31" idx="4"/>
            <a:endCxn id="34" idx="1"/>
          </p:cNvCxnSpPr>
          <p:nvPr/>
        </p:nvCxnSpPr>
        <p:spPr>
          <a:xfrm>
            <a:off x="2348028" y="2898264"/>
            <a:ext cx="496119" cy="2557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1904968" y="3876055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4" name="Овал 43"/>
          <p:cNvSpPr/>
          <p:nvPr/>
        </p:nvSpPr>
        <p:spPr>
          <a:xfrm>
            <a:off x="3180650" y="3899713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Овал 44"/>
          <p:cNvSpPr/>
          <p:nvPr/>
        </p:nvSpPr>
        <p:spPr>
          <a:xfrm>
            <a:off x="2458793" y="3899713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Овал 45"/>
          <p:cNvSpPr/>
          <p:nvPr/>
        </p:nvSpPr>
        <p:spPr>
          <a:xfrm>
            <a:off x="1129613" y="3876055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7" name="Прямая со стрелкой 46"/>
          <p:cNvCxnSpPr>
            <a:stCxn id="35" idx="4"/>
            <a:endCxn id="46" idx="0"/>
          </p:cNvCxnSpPr>
          <p:nvPr/>
        </p:nvCxnSpPr>
        <p:spPr>
          <a:xfrm flipH="1">
            <a:off x="1351143" y="3583634"/>
            <a:ext cx="443060" cy="292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35" idx="4"/>
            <a:endCxn id="43" idx="0"/>
          </p:cNvCxnSpPr>
          <p:nvPr/>
        </p:nvCxnSpPr>
        <p:spPr>
          <a:xfrm>
            <a:off x="1794203" y="3583634"/>
            <a:ext cx="332295" cy="292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4" idx="4"/>
            <a:endCxn id="45" idx="0"/>
          </p:cNvCxnSpPr>
          <p:nvPr/>
        </p:nvCxnSpPr>
        <p:spPr>
          <a:xfrm flipH="1">
            <a:off x="2680323" y="3548290"/>
            <a:ext cx="320469" cy="351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34" idx="4"/>
            <a:endCxn id="44" idx="0"/>
          </p:cNvCxnSpPr>
          <p:nvPr/>
        </p:nvCxnSpPr>
        <p:spPr>
          <a:xfrm>
            <a:off x="3000792" y="3548290"/>
            <a:ext cx="401388" cy="351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Группа 57"/>
          <p:cNvGrpSpPr/>
          <p:nvPr/>
        </p:nvGrpSpPr>
        <p:grpSpPr>
          <a:xfrm>
            <a:off x="1181815" y="1276282"/>
            <a:ext cx="3713019" cy="2630603"/>
            <a:chOff x="6913312" y="870929"/>
            <a:chExt cx="3713019" cy="2630603"/>
          </a:xfrm>
          <a:noFill/>
        </p:grpSpPr>
        <p:sp>
          <p:nvSpPr>
            <p:cNvPr id="18" name="TextBox 17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012777" y="3209084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  <a:endParaRPr lang="ru-RU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230744" y="3217361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</p:grpSp>
      <p:graphicFrame>
        <p:nvGraphicFramePr>
          <p:cNvPr id="51" name="Таблица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211411"/>
              </p:ext>
            </p:extLst>
          </p:nvPr>
        </p:nvGraphicFramePr>
        <p:xfrm>
          <a:off x="442908" y="5011653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130268"/>
              </p:ext>
            </p:extLst>
          </p:nvPr>
        </p:nvGraphicFramePr>
        <p:xfrm>
          <a:off x="7260600" y="3352677"/>
          <a:ext cx="10128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480" imgH="266400" progId="Equation.DSMT4">
                  <p:embed/>
                </p:oleObj>
              </mc:Choice>
              <mc:Fallback>
                <p:oleObj name="Equation" r:id="rId2" imgW="393480" imgH="2664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0600" y="3352677"/>
                        <a:ext cx="1012825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Прямая со стрелкой 59"/>
          <p:cNvCxnSpPr/>
          <p:nvPr/>
        </p:nvCxnSpPr>
        <p:spPr>
          <a:xfrm>
            <a:off x="207390" y="4534293"/>
            <a:ext cx="358218" cy="38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6918682" y="1803142"/>
            <a:ext cx="30948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GetMin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40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38247" y="270141"/>
            <a:ext cx="79483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ExtractMin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— удаление минимального ключа</a:t>
            </a:r>
          </a:p>
        </p:txBody>
      </p:sp>
      <p:sp>
        <p:nvSpPr>
          <p:cNvPr id="3" name="Овал 2"/>
          <p:cNvSpPr/>
          <p:nvPr/>
        </p:nvSpPr>
        <p:spPr>
          <a:xfrm>
            <a:off x="2943137" y="2513201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Овал 3"/>
          <p:cNvSpPr/>
          <p:nvPr/>
        </p:nvSpPr>
        <p:spPr>
          <a:xfrm>
            <a:off x="1111432" y="2513202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Овал 4"/>
          <p:cNvSpPr/>
          <p:nvPr/>
        </p:nvSpPr>
        <p:spPr>
          <a:xfrm>
            <a:off x="3542842" y="3203082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519638" y="3203081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Овал 6"/>
          <p:cNvSpPr/>
          <p:nvPr/>
        </p:nvSpPr>
        <p:spPr>
          <a:xfrm>
            <a:off x="1764196" y="3163228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Овал 7"/>
          <p:cNvSpPr/>
          <p:nvPr/>
        </p:nvSpPr>
        <p:spPr>
          <a:xfrm>
            <a:off x="557607" y="3198572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Овал 8"/>
          <p:cNvSpPr/>
          <p:nvPr/>
        </p:nvSpPr>
        <p:spPr>
          <a:xfrm>
            <a:off x="1979156" y="1624590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3" idx="4"/>
            <a:endCxn id="6" idx="7"/>
          </p:cNvCxnSpPr>
          <p:nvPr/>
        </p:nvCxnSpPr>
        <p:spPr>
          <a:xfrm flipH="1">
            <a:off x="2897813" y="2975114"/>
            <a:ext cx="266854" cy="29561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3" idx="4"/>
            <a:endCxn id="5" idx="1"/>
          </p:cNvCxnSpPr>
          <p:nvPr/>
        </p:nvCxnSpPr>
        <p:spPr>
          <a:xfrm>
            <a:off x="3164667" y="2975114"/>
            <a:ext cx="443060" cy="2956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9" idx="4"/>
            <a:endCxn id="4" idx="7"/>
          </p:cNvCxnSpPr>
          <p:nvPr/>
        </p:nvCxnSpPr>
        <p:spPr>
          <a:xfrm flipH="1">
            <a:off x="1489607" y="2086503"/>
            <a:ext cx="711079" cy="49434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4"/>
            <a:endCxn id="3" idx="0"/>
          </p:cNvCxnSpPr>
          <p:nvPr/>
        </p:nvCxnSpPr>
        <p:spPr>
          <a:xfrm>
            <a:off x="2200686" y="2086503"/>
            <a:ext cx="963981" cy="42669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" idx="4"/>
            <a:endCxn id="8" idx="7"/>
          </p:cNvCxnSpPr>
          <p:nvPr/>
        </p:nvCxnSpPr>
        <p:spPr>
          <a:xfrm flipH="1">
            <a:off x="935782" y="2975115"/>
            <a:ext cx="397180" cy="29110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4" idx="4"/>
            <a:endCxn id="7" idx="1"/>
          </p:cNvCxnSpPr>
          <p:nvPr/>
        </p:nvCxnSpPr>
        <p:spPr>
          <a:xfrm>
            <a:off x="1332962" y="2975115"/>
            <a:ext cx="496119" cy="25575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889902" y="3952906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7" name="Овал 16"/>
          <p:cNvSpPr/>
          <p:nvPr/>
        </p:nvSpPr>
        <p:spPr>
          <a:xfrm>
            <a:off x="2165584" y="3976564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" name="Овал 17"/>
          <p:cNvSpPr/>
          <p:nvPr/>
        </p:nvSpPr>
        <p:spPr>
          <a:xfrm>
            <a:off x="1443727" y="3976564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Овал 18"/>
          <p:cNvSpPr/>
          <p:nvPr/>
        </p:nvSpPr>
        <p:spPr>
          <a:xfrm>
            <a:off x="114547" y="3952906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0" name="Прямая со стрелкой 19"/>
          <p:cNvCxnSpPr>
            <a:stCxn id="8" idx="4"/>
            <a:endCxn id="19" idx="0"/>
          </p:cNvCxnSpPr>
          <p:nvPr/>
        </p:nvCxnSpPr>
        <p:spPr>
          <a:xfrm flipH="1">
            <a:off x="336077" y="3660485"/>
            <a:ext cx="443060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8" idx="4"/>
            <a:endCxn id="16" idx="0"/>
          </p:cNvCxnSpPr>
          <p:nvPr/>
        </p:nvCxnSpPr>
        <p:spPr>
          <a:xfrm>
            <a:off x="779137" y="3660485"/>
            <a:ext cx="332295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7" idx="4"/>
            <a:endCxn id="18" idx="0"/>
          </p:cNvCxnSpPr>
          <p:nvPr/>
        </p:nvCxnSpPr>
        <p:spPr>
          <a:xfrm flipH="1">
            <a:off x="1665257" y="3625141"/>
            <a:ext cx="320469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7" idx="4"/>
            <a:endCxn id="17" idx="0"/>
          </p:cNvCxnSpPr>
          <p:nvPr/>
        </p:nvCxnSpPr>
        <p:spPr>
          <a:xfrm>
            <a:off x="1985726" y="3625141"/>
            <a:ext cx="401388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185603" y="1338871"/>
            <a:ext cx="3713019" cy="2630603"/>
            <a:chOff x="6913312" y="870929"/>
            <a:chExt cx="3713019" cy="2630603"/>
          </a:xfrm>
        </p:grpSpPr>
        <p:sp>
          <p:nvSpPr>
            <p:cNvPr id="25" name="TextBox 24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12777" y="320908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  <a:endParaRPr lang="ru-RU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30744" y="321736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</p:grpSp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149867"/>
              </p:ext>
            </p:extLst>
          </p:nvPr>
        </p:nvGraphicFramePr>
        <p:xfrm>
          <a:off x="442908" y="5011653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Таблица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106398"/>
              </p:ext>
            </p:extLst>
          </p:nvPr>
        </p:nvGraphicFramePr>
        <p:xfrm>
          <a:off x="4443555" y="5030903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226542" y="5824682"/>
                <a:ext cx="932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542" y="5824682"/>
                <a:ext cx="93243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131057" y="543164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31057" y="501606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ru-RU" dirty="0"/>
          </a:p>
        </p:txBody>
      </p:sp>
      <p:grpSp>
        <p:nvGrpSpPr>
          <p:cNvPr id="142" name="Группа 141"/>
          <p:cNvGrpSpPr/>
          <p:nvPr/>
        </p:nvGrpSpPr>
        <p:grpSpPr>
          <a:xfrm>
            <a:off x="4158977" y="1257516"/>
            <a:ext cx="3874046" cy="3059781"/>
            <a:chOff x="4160451" y="1361223"/>
            <a:chExt cx="3874046" cy="3059781"/>
          </a:xfrm>
          <a:noFill/>
        </p:grpSpPr>
        <p:sp>
          <p:nvSpPr>
            <p:cNvPr id="68" name="Овал 67"/>
            <p:cNvSpPr/>
            <p:nvPr/>
          </p:nvSpPr>
          <p:spPr>
            <a:xfrm>
              <a:off x="6991732" y="2495728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9" name="Овал 68"/>
            <p:cNvSpPr/>
            <p:nvPr/>
          </p:nvSpPr>
          <p:spPr>
            <a:xfrm>
              <a:off x="5160027" y="2495729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0" name="Овал 69"/>
            <p:cNvSpPr/>
            <p:nvPr/>
          </p:nvSpPr>
          <p:spPr>
            <a:xfrm>
              <a:off x="7591437" y="3185609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6568233" y="3185608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2" name="Овал 71"/>
            <p:cNvSpPr/>
            <p:nvPr/>
          </p:nvSpPr>
          <p:spPr>
            <a:xfrm>
              <a:off x="5812791" y="3145755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3" name="Овал 72"/>
            <p:cNvSpPr/>
            <p:nvPr/>
          </p:nvSpPr>
          <p:spPr>
            <a:xfrm>
              <a:off x="4606202" y="3181099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4" name="Овал 73"/>
            <p:cNvSpPr/>
            <p:nvPr/>
          </p:nvSpPr>
          <p:spPr>
            <a:xfrm>
              <a:off x="6027751" y="1607117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9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cxnSp>
          <p:nvCxnSpPr>
            <p:cNvPr id="75" name="Прямая со стрелкой 74"/>
            <p:cNvCxnSpPr>
              <a:stCxn id="68" idx="4"/>
              <a:endCxn id="71" idx="7"/>
            </p:cNvCxnSpPr>
            <p:nvPr/>
          </p:nvCxnSpPr>
          <p:spPr>
            <a:xfrm flipH="1">
              <a:off x="6946408" y="2957641"/>
              <a:ext cx="266854" cy="29561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>
              <a:stCxn id="68" idx="4"/>
              <a:endCxn id="70" idx="1"/>
            </p:cNvCxnSpPr>
            <p:nvPr/>
          </p:nvCxnSpPr>
          <p:spPr>
            <a:xfrm>
              <a:off x="7213262" y="2957641"/>
              <a:ext cx="443060" cy="295614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74" idx="4"/>
              <a:endCxn id="69" idx="7"/>
            </p:cNvCxnSpPr>
            <p:nvPr/>
          </p:nvCxnSpPr>
          <p:spPr>
            <a:xfrm flipH="1">
              <a:off x="5538202" y="2069030"/>
              <a:ext cx="711079" cy="494345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stCxn id="74" idx="4"/>
              <a:endCxn id="68" idx="0"/>
            </p:cNvCxnSpPr>
            <p:nvPr/>
          </p:nvCxnSpPr>
          <p:spPr>
            <a:xfrm>
              <a:off x="6249281" y="2069030"/>
              <a:ext cx="963981" cy="426698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stCxn id="69" idx="4"/>
              <a:endCxn id="73" idx="7"/>
            </p:cNvCxnSpPr>
            <p:nvPr/>
          </p:nvCxnSpPr>
          <p:spPr>
            <a:xfrm flipH="1">
              <a:off x="4984377" y="2957642"/>
              <a:ext cx="397180" cy="29110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/>
            <p:cNvCxnSpPr>
              <a:stCxn id="69" idx="4"/>
              <a:endCxn id="72" idx="1"/>
            </p:cNvCxnSpPr>
            <p:nvPr/>
          </p:nvCxnSpPr>
          <p:spPr>
            <a:xfrm>
              <a:off x="5381557" y="2957642"/>
              <a:ext cx="496119" cy="255759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Овал 80"/>
            <p:cNvSpPr/>
            <p:nvPr/>
          </p:nvSpPr>
          <p:spPr>
            <a:xfrm>
              <a:off x="4938497" y="3935433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5492322" y="3959091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4" name="Овал 83"/>
            <p:cNvSpPr/>
            <p:nvPr/>
          </p:nvSpPr>
          <p:spPr>
            <a:xfrm>
              <a:off x="4163142" y="3935433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5" name="Прямая со стрелкой 84"/>
            <p:cNvCxnSpPr>
              <a:stCxn id="73" idx="4"/>
              <a:endCxn id="84" idx="0"/>
            </p:cNvCxnSpPr>
            <p:nvPr/>
          </p:nvCxnSpPr>
          <p:spPr>
            <a:xfrm flipH="1">
              <a:off x="4384672" y="3643012"/>
              <a:ext cx="443060" cy="29242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stCxn id="73" idx="4"/>
              <a:endCxn id="81" idx="0"/>
            </p:cNvCxnSpPr>
            <p:nvPr/>
          </p:nvCxnSpPr>
          <p:spPr>
            <a:xfrm>
              <a:off x="4827732" y="3643012"/>
              <a:ext cx="332295" cy="29242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>
              <a:stCxn id="72" idx="4"/>
              <a:endCxn id="83" idx="0"/>
            </p:cNvCxnSpPr>
            <p:nvPr/>
          </p:nvCxnSpPr>
          <p:spPr>
            <a:xfrm flipH="1">
              <a:off x="5713852" y="3607668"/>
              <a:ext cx="320469" cy="35142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6043927" y="136122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62615" y="222799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624418" y="2903712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567491" y="2886904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610256" y="292215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77883" y="365399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008067" y="366100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160451" y="3656164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005920" y="221100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47695" y="285380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</p:grpSp>
      <p:cxnSp>
        <p:nvCxnSpPr>
          <p:cNvPr id="39" name="Прямая соединительная линия 38"/>
          <p:cNvCxnSpPr/>
          <p:nvPr/>
        </p:nvCxnSpPr>
        <p:spPr>
          <a:xfrm>
            <a:off x="4084710" y="1102780"/>
            <a:ext cx="37771" cy="4784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7036750" y="5800977"/>
                <a:ext cx="932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750" y="5800977"/>
                <a:ext cx="9324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Овал 102"/>
          <p:cNvSpPr/>
          <p:nvPr/>
        </p:nvSpPr>
        <p:spPr>
          <a:xfrm>
            <a:off x="10978406" y="2423705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4" name="Овал 103"/>
          <p:cNvSpPr/>
          <p:nvPr/>
        </p:nvSpPr>
        <p:spPr>
          <a:xfrm>
            <a:off x="9245581" y="2468043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5" name="Овал 104"/>
          <p:cNvSpPr/>
          <p:nvPr/>
        </p:nvSpPr>
        <p:spPr>
          <a:xfrm>
            <a:off x="11546313" y="3163228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6" name="Овал 105"/>
          <p:cNvSpPr/>
          <p:nvPr/>
        </p:nvSpPr>
        <p:spPr>
          <a:xfrm>
            <a:off x="10653787" y="3157922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Овал 106"/>
          <p:cNvSpPr/>
          <p:nvPr/>
        </p:nvSpPr>
        <p:spPr>
          <a:xfrm>
            <a:off x="9898345" y="3118069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Овал 107"/>
          <p:cNvSpPr/>
          <p:nvPr/>
        </p:nvSpPr>
        <p:spPr>
          <a:xfrm>
            <a:off x="8691756" y="3153413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9" name="Овал 108"/>
          <p:cNvSpPr/>
          <p:nvPr/>
        </p:nvSpPr>
        <p:spPr>
          <a:xfrm>
            <a:off x="10000416" y="1691177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9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110" name="Прямая со стрелкой 109"/>
          <p:cNvCxnSpPr>
            <a:stCxn id="103" idx="4"/>
            <a:endCxn id="106" idx="7"/>
          </p:cNvCxnSpPr>
          <p:nvPr/>
        </p:nvCxnSpPr>
        <p:spPr>
          <a:xfrm flipH="1">
            <a:off x="11031962" y="2885618"/>
            <a:ext cx="167974" cy="33995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103" idx="4"/>
            <a:endCxn id="105" idx="1"/>
          </p:cNvCxnSpPr>
          <p:nvPr/>
        </p:nvCxnSpPr>
        <p:spPr>
          <a:xfrm>
            <a:off x="11199936" y="2885618"/>
            <a:ext cx="411262" cy="34525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109" idx="4"/>
            <a:endCxn id="104" idx="7"/>
          </p:cNvCxnSpPr>
          <p:nvPr/>
        </p:nvCxnSpPr>
        <p:spPr>
          <a:xfrm flipH="1">
            <a:off x="9623756" y="2153090"/>
            <a:ext cx="598190" cy="38259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9" idx="4"/>
            <a:endCxn id="103" idx="0"/>
          </p:cNvCxnSpPr>
          <p:nvPr/>
        </p:nvCxnSpPr>
        <p:spPr>
          <a:xfrm>
            <a:off x="10221946" y="2153090"/>
            <a:ext cx="977990" cy="27061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104" idx="4"/>
            <a:endCxn id="108" idx="7"/>
          </p:cNvCxnSpPr>
          <p:nvPr/>
        </p:nvCxnSpPr>
        <p:spPr>
          <a:xfrm flipH="1">
            <a:off x="9069931" y="2929956"/>
            <a:ext cx="397180" cy="29110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104" idx="4"/>
            <a:endCxn id="107" idx="1"/>
          </p:cNvCxnSpPr>
          <p:nvPr/>
        </p:nvCxnSpPr>
        <p:spPr>
          <a:xfrm>
            <a:off x="9467111" y="2929956"/>
            <a:ext cx="496119" cy="25575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Овал 115"/>
          <p:cNvSpPr/>
          <p:nvPr/>
        </p:nvSpPr>
        <p:spPr>
          <a:xfrm>
            <a:off x="9024051" y="3907747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7" name="Овал 116"/>
          <p:cNvSpPr/>
          <p:nvPr/>
        </p:nvSpPr>
        <p:spPr>
          <a:xfrm>
            <a:off x="9577876" y="3931405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8" name="Овал 117"/>
          <p:cNvSpPr/>
          <p:nvPr/>
        </p:nvSpPr>
        <p:spPr>
          <a:xfrm>
            <a:off x="8325702" y="3855119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19" name="Прямая со стрелкой 118"/>
          <p:cNvCxnSpPr>
            <a:stCxn id="108" idx="4"/>
            <a:endCxn id="118" idx="0"/>
          </p:cNvCxnSpPr>
          <p:nvPr/>
        </p:nvCxnSpPr>
        <p:spPr>
          <a:xfrm flipH="1">
            <a:off x="8547232" y="3615326"/>
            <a:ext cx="366054" cy="23979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108" idx="4"/>
            <a:endCxn id="116" idx="0"/>
          </p:cNvCxnSpPr>
          <p:nvPr/>
        </p:nvCxnSpPr>
        <p:spPr>
          <a:xfrm>
            <a:off x="8913286" y="3615326"/>
            <a:ext cx="332295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107" idx="4"/>
            <a:endCxn id="117" idx="0"/>
          </p:cNvCxnSpPr>
          <p:nvPr/>
        </p:nvCxnSpPr>
        <p:spPr>
          <a:xfrm flipH="1">
            <a:off x="9799406" y="3579982"/>
            <a:ext cx="320469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Группа 121"/>
          <p:cNvGrpSpPr/>
          <p:nvPr/>
        </p:nvGrpSpPr>
        <p:grpSpPr>
          <a:xfrm>
            <a:off x="8319752" y="1293712"/>
            <a:ext cx="3713019" cy="2630603"/>
            <a:chOff x="6913312" y="870929"/>
            <a:chExt cx="3713019" cy="2630603"/>
          </a:xfrm>
        </p:grpSpPr>
        <p:sp>
          <p:nvSpPr>
            <p:cNvPr id="123" name="TextBox 122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230744" y="3217361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</p:grpSp>
      <p:graphicFrame>
        <p:nvGraphicFramePr>
          <p:cNvPr id="143" name="Таблица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15546"/>
              </p:ext>
            </p:extLst>
          </p:nvPr>
        </p:nvGraphicFramePr>
        <p:xfrm>
          <a:off x="8319752" y="4937196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10879218" y="5800977"/>
                <a:ext cx="932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9218" y="5800977"/>
                <a:ext cx="9324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Овал 139"/>
          <p:cNvSpPr/>
          <p:nvPr/>
        </p:nvSpPr>
        <p:spPr>
          <a:xfrm>
            <a:off x="10008967" y="1695540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7" name="Овал 136"/>
          <p:cNvSpPr/>
          <p:nvPr/>
        </p:nvSpPr>
        <p:spPr>
          <a:xfrm>
            <a:off x="10970796" y="2416936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9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38" name="Овал 137"/>
          <p:cNvSpPr/>
          <p:nvPr/>
        </p:nvSpPr>
        <p:spPr>
          <a:xfrm>
            <a:off x="10962507" y="2419589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9" name="Овал 138"/>
          <p:cNvSpPr/>
          <p:nvPr/>
        </p:nvSpPr>
        <p:spPr>
          <a:xfrm>
            <a:off x="11549131" y="3163228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9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0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3" grpId="0" animBg="1"/>
      <p:bldP spid="103" grpId="1" animBg="1"/>
      <p:bldP spid="104" grpId="0" animBg="1"/>
      <p:bldP spid="105" grpId="0" animBg="1"/>
      <p:bldP spid="105" grpId="1" animBg="1"/>
      <p:bldP spid="106" grpId="0" animBg="1"/>
      <p:bldP spid="107" grpId="0" animBg="1"/>
      <p:bldP spid="108" grpId="0" animBg="1"/>
      <p:bldP spid="109" grpId="0" animBg="1"/>
      <p:bldP spid="109" grpId="1" animBg="1"/>
      <p:bldP spid="116" grpId="0" animBg="1"/>
      <p:bldP spid="117" grpId="0" animBg="1"/>
      <p:bldP spid="118" grpId="0" animBg="1"/>
      <p:bldP spid="144" grpId="0"/>
      <p:bldP spid="140" grpId="0" animBg="1"/>
      <p:bldP spid="137" grpId="0" animBg="1"/>
      <p:bldP spid="137" grpId="1" animBg="1"/>
      <p:bldP spid="138" grpId="0" animBg="1"/>
      <p:bldP spid="1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45518" y="499548"/>
            <a:ext cx="1147476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FF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ExtractMin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):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 err="1">
                <a:solidFill>
                  <a:srgbClr val="880088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pop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880088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):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880088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]):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j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 left child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j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 right child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j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]: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break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],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j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j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],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 swap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j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85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82508" y="1734259"/>
            <a:ext cx="9247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 err="1">
                <a:latin typeface="Consolas" panose="020B0609020204030204" pitchFamily="49" charset="0"/>
              </a:rPr>
              <a:t>ExtractMin</a:t>
            </a:r>
            <a:r>
              <a:rPr lang="ru-RU" sz="3200" b="1" dirty="0">
                <a:latin typeface="Consolas" panose="020B0609020204030204" pitchFamily="49" charset="0"/>
              </a:rPr>
              <a:t>() </a:t>
            </a:r>
            <a:r>
              <a:rPr lang="ru-RU" sz="3200" dirty="0"/>
              <a:t>— удаление минимального ключа</a:t>
            </a:r>
          </a:p>
        </p:txBody>
      </p:sp>
      <p:graphicFrame>
        <p:nvGraphicFramePr>
          <p:cNvPr id="146" name="Объект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448318"/>
              </p:ext>
            </p:extLst>
          </p:nvPr>
        </p:nvGraphicFramePr>
        <p:xfrm>
          <a:off x="4474579" y="3068076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266400" progId="Equation.DSMT4">
                  <p:embed/>
                </p:oleObj>
              </mc:Choice>
              <mc:Fallback>
                <p:oleObj name="Equation" r:id="rId2" imgW="672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4579" y="3068076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721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61476" y="108148"/>
            <a:ext cx="6704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</a:t>
            </a:r>
            <a:r>
              <a:rPr lang="ru-RU" sz="2400" b="1" dirty="0" err="1">
                <a:latin typeface="Consolas" panose="020B0609020204030204" pitchFamily="49" charset="0"/>
              </a:rPr>
              <a:t>nsert</a:t>
            </a:r>
            <a:r>
              <a:rPr lang="ru-RU" sz="2400" b="1" dirty="0">
                <a:latin typeface="Consolas" panose="020B0609020204030204" pitchFamily="49" charset="0"/>
              </a:rPr>
              <a:t>(x) </a:t>
            </a:r>
            <a:r>
              <a:rPr lang="ru-RU" sz="2400" dirty="0"/>
              <a:t>— добавление ключа x</a:t>
            </a:r>
          </a:p>
        </p:txBody>
      </p:sp>
      <p:sp>
        <p:nvSpPr>
          <p:cNvPr id="3" name="Овал 2"/>
          <p:cNvSpPr/>
          <p:nvPr/>
        </p:nvSpPr>
        <p:spPr>
          <a:xfrm>
            <a:off x="2836978" y="2586767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Овал 3"/>
          <p:cNvSpPr/>
          <p:nvPr/>
        </p:nvSpPr>
        <p:spPr>
          <a:xfrm>
            <a:off x="1005273" y="2586768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Овал 4"/>
          <p:cNvSpPr/>
          <p:nvPr/>
        </p:nvSpPr>
        <p:spPr>
          <a:xfrm>
            <a:off x="3436683" y="3276648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413479" y="3276647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Овал 6"/>
          <p:cNvSpPr/>
          <p:nvPr/>
        </p:nvSpPr>
        <p:spPr>
          <a:xfrm>
            <a:off x="1658037" y="3236794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Овал 7"/>
          <p:cNvSpPr/>
          <p:nvPr/>
        </p:nvSpPr>
        <p:spPr>
          <a:xfrm>
            <a:off x="451448" y="3272138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Овал 8"/>
          <p:cNvSpPr/>
          <p:nvPr/>
        </p:nvSpPr>
        <p:spPr>
          <a:xfrm>
            <a:off x="1872997" y="1698156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3" idx="4"/>
            <a:endCxn id="6" idx="7"/>
          </p:cNvCxnSpPr>
          <p:nvPr/>
        </p:nvCxnSpPr>
        <p:spPr>
          <a:xfrm flipH="1">
            <a:off x="2791654" y="3048680"/>
            <a:ext cx="266854" cy="2956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3" idx="4"/>
            <a:endCxn id="5" idx="1"/>
          </p:cNvCxnSpPr>
          <p:nvPr/>
        </p:nvCxnSpPr>
        <p:spPr>
          <a:xfrm>
            <a:off x="3058508" y="3048680"/>
            <a:ext cx="443060" cy="2956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9" idx="4"/>
            <a:endCxn id="4" idx="7"/>
          </p:cNvCxnSpPr>
          <p:nvPr/>
        </p:nvCxnSpPr>
        <p:spPr>
          <a:xfrm flipH="1">
            <a:off x="1383448" y="2160069"/>
            <a:ext cx="711079" cy="4943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4"/>
            <a:endCxn id="3" idx="0"/>
          </p:cNvCxnSpPr>
          <p:nvPr/>
        </p:nvCxnSpPr>
        <p:spPr>
          <a:xfrm>
            <a:off x="2094527" y="2160069"/>
            <a:ext cx="963981" cy="4266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" idx="4"/>
            <a:endCxn id="8" idx="7"/>
          </p:cNvCxnSpPr>
          <p:nvPr/>
        </p:nvCxnSpPr>
        <p:spPr>
          <a:xfrm flipH="1">
            <a:off x="829623" y="3048681"/>
            <a:ext cx="397180" cy="2911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4" idx="4"/>
            <a:endCxn id="7" idx="1"/>
          </p:cNvCxnSpPr>
          <p:nvPr/>
        </p:nvCxnSpPr>
        <p:spPr>
          <a:xfrm>
            <a:off x="1226803" y="3048681"/>
            <a:ext cx="496119" cy="2557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783743" y="4026472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7" name="Овал 16"/>
          <p:cNvSpPr/>
          <p:nvPr/>
        </p:nvSpPr>
        <p:spPr>
          <a:xfrm>
            <a:off x="2059425" y="4050130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" name="Овал 17"/>
          <p:cNvSpPr/>
          <p:nvPr/>
        </p:nvSpPr>
        <p:spPr>
          <a:xfrm>
            <a:off x="1337568" y="4050130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Овал 18"/>
          <p:cNvSpPr/>
          <p:nvPr/>
        </p:nvSpPr>
        <p:spPr>
          <a:xfrm>
            <a:off x="8388" y="4026472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0" name="Прямая со стрелкой 19"/>
          <p:cNvCxnSpPr>
            <a:stCxn id="8" idx="4"/>
          </p:cNvCxnSpPr>
          <p:nvPr/>
        </p:nvCxnSpPr>
        <p:spPr>
          <a:xfrm flipH="1">
            <a:off x="229918" y="3734051"/>
            <a:ext cx="443060" cy="292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8" idx="4"/>
            <a:endCxn id="16" idx="0"/>
          </p:cNvCxnSpPr>
          <p:nvPr/>
        </p:nvCxnSpPr>
        <p:spPr>
          <a:xfrm>
            <a:off x="672978" y="3734051"/>
            <a:ext cx="332295" cy="292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7" idx="4"/>
            <a:endCxn id="18" idx="0"/>
          </p:cNvCxnSpPr>
          <p:nvPr/>
        </p:nvCxnSpPr>
        <p:spPr>
          <a:xfrm flipH="1">
            <a:off x="1559098" y="3698707"/>
            <a:ext cx="320469" cy="351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7" idx="4"/>
            <a:endCxn id="17" idx="0"/>
          </p:cNvCxnSpPr>
          <p:nvPr/>
        </p:nvCxnSpPr>
        <p:spPr>
          <a:xfrm>
            <a:off x="1879567" y="3698707"/>
            <a:ext cx="401388" cy="351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79444" y="1412437"/>
            <a:ext cx="3713019" cy="2718209"/>
            <a:chOff x="6913312" y="870929"/>
            <a:chExt cx="3713019" cy="2718209"/>
          </a:xfrm>
        </p:grpSpPr>
        <p:sp>
          <p:nvSpPr>
            <p:cNvPr id="25" name="TextBox 24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29203" y="3304777"/>
              <a:ext cx="341760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  <a:endParaRPr lang="ru-RU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36938" y="3312139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</p:grpSp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57167"/>
              </p:ext>
            </p:extLst>
          </p:nvPr>
        </p:nvGraphicFramePr>
        <p:xfrm>
          <a:off x="263280" y="5098178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074311" y="5868764"/>
                <a:ext cx="932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311" y="5868764"/>
                <a:ext cx="9324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-57555" y="549943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-39339" y="500274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ru-RU" dirty="0"/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3990272" y="1074620"/>
            <a:ext cx="14711" cy="5248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7324830" y="5868764"/>
                <a:ext cx="932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830" y="5868764"/>
                <a:ext cx="9324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Группа 56"/>
          <p:cNvGrpSpPr/>
          <p:nvPr/>
        </p:nvGrpSpPr>
        <p:grpSpPr>
          <a:xfrm>
            <a:off x="4052818" y="1331082"/>
            <a:ext cx="3686678" cy="3059781"/>
            <a:chOff x="4158977" y="1257516"/>
            <a:chExt cx="3686678" cy="3059781"/>
          </a:xfrm>
          <a:noFill/>
        </p:grpSpPr>
        <p:sp>
          <p:nvSpPr>
            <p:cNvPr id="68" name="Овал 67"/>
            <p:cNvSpPr/>
            <p:nvPr/>
          </p:nvSpPr>
          <p:spPr>
            <a:xfrm>
              <a:off x="6990258" y="2392021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9" name="Овал 68"/>
            <p:cNvSpPr/>
            <p:nvPr/>
          </p:nvSpPr>
          <p:spPr>
            <a:xfrm>
              <a:off x="5158553" y="2392022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0" name="Овал 69"/>
            <p:cNvSpPr/>
            <p:nvPr/>
          </p:nvSpPr>
          <p:spPr>
            <a:xfrm>
              <a:off x="7402595" y="3056594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6745932" y="3093065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2" name="Овал 71"/>
            <p:cNvSpPr/>
            <p:nvPr/>
          </p:nvSpPr>
          <p:spPr>
            <a:xfrm>
              <a:off x="5811317" y="3042048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3" name="Овал 72"/>
            <p:cNvSpPr/>
            <p:nvPr/>
          </p:nvSpPr>
          <p:spPr>
            <a:xfrm>
              <a:off x="4604728" y="3077392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4" name="Овал 73"/>
            <p:cNvSpPr/>
            <p:nvPr/>
          </p:nvSpPr>
          <p:spPr>
            <a:xfrm>
              <a:off x="5963916" y="1522260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Прямая со стрелкой 74"/>
            <p:cNvCxnSpPr>
              <a:stCxn id="68" idx="4"/>
              <a:endCxn id="71" idx="7"/>
            </p:cNvCxnSpPr>
            <p:nvPr/>
          </p:nvCxnSpPr>
          <p:spPr>
            <a:xfrm flipH="1">
              <a:off x="7124107" y="2853934"/>
              <a:ext cx="87681" cy="30677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>
              <a:stCxn id="68" idx="4"/>
              <a:endCxn id="70" idx="1"/>
            </p:cNvCxnSpPr>
            <p:nvPr/>
          </p:nvCxnSpPr>
          <p:spPr>
            <a:xfrm>
              <a:off x="7211788" y="2853934"/>
              <a:ext cx="255692" cy="27030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74" idx="4"/>
              <a:endCxn id="69" idx="7"/>
            </p:cNvCxnSpPr>
            <p:nvPr/>
          </p:nvCxnSpPr>
          <p:spPr>
            <a:xfrm flipH="1">
              <a:off x="5536728" y="1984173"/>
              <a:ext cx="648718" cy="47549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stCxn id="74" idx="4"/>
              <a:endCxn id="68" idx="0"/>
            </p:cNvCxnSpPr>
            <p:nvPr/>
          </p:nvCxnSpPr>
          <p:spPr>
            <a:xfrm>
              <a:off x="6185446" y="1984173"/>
              <a:ext cx="1026342" cy="40784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stCxn id="69" idx="4"/>
              <a:endCxn id="73" idx="7"/>
            </p:cNvCxnSpPr>
            <p:nvPr/>
          </p:nvCxnSpPr>
          <p:spPr>
            <a:xfrm flipH="1">
              <a:off x="4982903" y="2853935"/>
              <a:ext cx="397180" cy="29110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/>
            <p:cNvCxnSpPr>
              <a:stCxn id="69" idx="4"/>
              <a:endCxn id="72" idx="1"/>
            </p:cNvCxnSpPr>
            <p:nvPr/>
          </p:nvCxnSpPr>
          <p:spPr>
            <a:xfrm>
              <a:off x="5380083" y="2853935"/>
              <a:ext cx="496119" cy="25575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Овал 80"/>
            <p:cNvSpPr/>
            <p:nvPr/>
          </p:nvSpPr>
          <p:spPr>
            <a:xfrm>
              <a:off x="4937023" y="3831726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5490848" y="3855384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4" name="Овал 83"/>
            <p:cNvSpPr/>
            <p:nvPr/>
          </p:nvSpPr>
          <p:spPr>
            <a:xfrm>
              <a:off x="4161668" y="3831726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5" name="Прямая со стрелкой 84"/>
            <p:cNvCxnSpPr>
              <a:stCxn id="73" idx="4"/>
              <a:endCxn id="84" idx="0"/>
            </p:cNvCxnSpPr>
            <p:nvPr/>
          </p:nvCxnSpPr>
          <p:spPr>
            <a:xfrm flipH="1">
              <a:off x="4383198" y="3539305"/>
              <a:ext cx="443060" cy="29242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stCxn id="73" idx="4"/>
              <a:endCxn id="81" idx="0"/>
            </p:cNvCxnSpPr>
            <p:nvPr/>
          </p:nvCxnSpPr>
          <p:spPr>
            <a:xfrm>
              <a:off x="4826258" y="3539305"/>
              <a:ext cx="332295" cy="29242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>
              <a:stCxn id="72" idx="4"/>
              <a:endCxn id="83" idx="0"/>
            </p:cNvCxnSpPr>
            <p:nvPr/>
          </p:nvCxnSpPr>
          <p:spPr>
            <a:xfrm flipH="1">
              <a:off x="5712378" y="3503961"/>
              <a:ext cx="320469" cy="35142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6042453" y="1257516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61141" y="212428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622944" y="280000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820643" y="2858620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75274" y="280672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76409" y="3550290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006593" y="355729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158977" y="355245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004446" y="2107300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46221" y="2750101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  <p:sp>
          <p:nvSpPr>
            <p:cNvPr id="133" name="Овал 132"/>
            <p:cNvSpPr/>
            <p:nvPr/>
          </p:nvSpPr>
          <p:spPr>
            <a:xfrm rot="21283785">
              <a:off x="6054006" y="3847335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51" name="Прямая со стрелкой 50"/>
            <p:cNvCxnSpPr>
              <a:stCxn id="72" idx="4"/>
              <a:endCxn id="133" idx="0"/>
            </p:cNvCxnSpPr>
            <p:nvPr/>
          </p:nvCxnSpPr>
          <p:spPr>
            <a:xfrm>
              <a:off x="6032847" y="3503961"/>
              <a:ext cx="221475" cy="34435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5899063" y="3586631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  <a:endParaRPr lang="ru-RU" sz="1200" dirty="0"/>
            </a:p>
          </p:txBody>
        </p:sp>
        <p:sp>
          <p:nvSpPr>
            <p:cNvPr id="135" name="Овал 134"/>
            <p:cNvSpPr/>
            <p:nvPr/>
          </p:nvSpPr>
          <p:spPr>
            <a:xfrm>
              <a:off x="6570233" y="3850838"/>
              <a:ext cx="443060" cy="461913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0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Прямая со стрелкой 55"/>
            <p:cNvCxnSpPr>
              <a:stCxn id="71" idx="4"/>
              <a:endCxn id="135" idx="0"/>
            </p:cNvCxnSpPr>
            <p:nvPr/>
          </p:nvCxnSpPr>
          <p:spPr>
            <a:xfrm flipH="1">
              <a:off x="6791763" y="3554978"/>
              <a:ext cx="175699" cy="29586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6503474" y="3602662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11</a:t>
              </a:r>
              <a:endParaRPr lang="ru-RU" sz="1200" dirty="0"/>
            </a:p>
          </p:txBody>
        </p:sp>
      </p:grpSp>
      <p:graphicFrame>
        <p:nvGraphicFramePr>
          <p:cNvPr id="141" name="Таблица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988845"/>
              </p:ext>
            </p:extLst>
          </p:nvPr>
        </p:nvGraphicFramePr>
        <p:xfrm>
          <a:off x="4166814" y="5064946"/>
          <a:ext cx="3820740" cy="787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88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8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88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88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88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45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40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39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97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9" name="Таблица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579769"/>
              </p:ext>
            </p:extLst>
          </p:nvPr>
        </p:nvGraphicFramePr>
        <p:xfrm>
          <a:off x="8229881" y="5076288"/>
          <a:ext cx="3737997" cy="768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2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2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21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21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21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8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06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41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11364171" y="5857323"/>
                <a:ext cx="932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171" y="5857323"/>
                <a:ext cx="9324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Овал 139"/>
          <p:cNvSpPr/>
          <p:nvPr/>
        </p:nvSpPr>
        <p:spPr>
          <a:xfrm>
            <a:off x="10943916" y="2630349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2" name="Овал 141"/>
          <p:cNvSpPr/>
          <p:nvPr/>
        </p:nvSpPr>
        <p:spPr>
          <a:xfrm>
            <a:off x="9112211" y="2630350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3" name="Овал 142"/>
          <p:cNvSpPr/>
          <p:nvPr/>
        </p:nvSpPr>
        <p:spPr>
          <a:xfrm>
            <a:off x="11356253" y="3294922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4" name="Овал 143"/>
          <p:cNvSpPr/>
          <p:nvPr/>
        </p:nvSpPr>
        <p:spPr>
          <a:xfrm>
            <a:off x="10699590" y="3331393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0" name="Овал 189"/>
          <p:cNvSpPr/>
          <p:nvPr/>
        </p:nvSpPr>
        <p:spPr>
          <a:xfrm>
            <a:off x="9764975" y="3280376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2" name="Овал 191"/>
          <p:cNvSpPr/>
          <p:nvPr/>
        </p:nvSpPr>
        <p:spPr>
          <a:xfrm>
            <a:off x="8558386" y="3315720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3" name="Овал 192"/>
          <p:cNvSpPr/>
          <p:nvPr/>
        </p:nvSpPr>
        <p:spPr>
          <a:xfrm>
            <a:off x="9917574" y="1760588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94" name="Прямая со стрелкой 193"/>
          <p:cNvCxnSpPr>
            <a:stCxn id="140" idx="4"/>
            <a:endCxn id="144" idx="7"/>
          </p:cNvCxnSpPr>
          <p:nvPr/>
        </p:nvCxnSpPr>
        <p:spPr>
          <a:xfrm flipH="1">
            <a:off x="11077765" y="3092262"/>
            <a:ext cx="87681" cy="306777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 стрелкой 194"/>
          <p:cNvCxnSpPr>
            <a:stCxn id="140" idx="4"/>
            <a:endCxn id="143" idx="1"/>
          </p:cNvCxnSpPr>
          <p:nvPr/>
        </p:nvCxnSpPr>
        <p:spPr>
          <a:xfrm>
            <a:off x="11165446" y="3092262"/>
            <a:ext cx="255692" cy="270306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 стрелкой 195"/>
          <p:cNvCxnSpPr>
            <a:stCxn id="193" idx="4"/>
            <a:endCxn id="142" idx="7"/>
          </p:cNvCxnSpPr>
          <p:nvPr/>
        </p:nvCxnSpPr>
        <p:spPr>
          <a:xfrm flipH="1">
            <a:off x="9490386" y="2222501"/>
            <a:ext cx="648718" cy="475495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 стрелкой 196"/>
          <p:cNvCxnSpPr>
            <a:stCxn id="193" idx="4"/>
            <a:endCxn id="140" idx="0"/>
          </p:cNvCxnSpPr>
          <p:nvPr/>
        </p:nvCxnSpPr>
        <p:spPr>
          <a:xfrm>
            <a:off x="10139104" y="2222501"/>
            <a:ext cx="1026342" cy="407848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 стрелкой 197"/>
          <p:cNvCxnSpPr>
            <a:stCxn id="142" idx="4"/>
            <a:endCxn id="192" idx="7"/>
          </p:cNvCxnSpPr>
          <p:nvPr/>
        </p:nvCxnSpPr>
        <p:spPr>
          <a:xfrm flipH="1">
            <a:off x="8936561" y="3092263"/>
            <a:ext cx="397180" cy="291103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/>
          <p:cNvCxnSpPr>
            <a:stCxn id="142" idx="4"/>
            <a:endCxn id="190" idx="1"/>
          </p:cNvCxnSpPr>
          <p:nvPr/>
        </p:nvCxnSpPr>
        <p:spPr>
          <a:xfrm>
            <a:off x="9333741" y="3092263"/>
            <a:ext cx="496119" cy="255759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Овал 199"/>
          <p:cNvSpPr/>
          <p:nvPr/>
        </p:nvSpPr>
        <p:spPr>
          <a:xfrm>
            <a:off x="8890681" y="4070054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9444506" y="4093712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8115326" y="4070054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03" name="Прямая со стрелкой 202"/>
          <p:cNvCxnSpPr>
            <a:stCxn id="192" idx="4"/>
            <a:endCxn id="202" idx="0"/>
          </p:cNvCxnSpPr>
          <p:nvPr/>
        </p:nvCxnSpPr>
        <p:spPr>
          <a:xfrm flipH="1">
            <a:off x="8336856" y="3777633"/>
            <a:ext cx="443060" cy="292421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>
            <a:stCxn id="192" idx="4"/>
            <a:endCxn id="200" idx="0"/>
          </p:cNvCxnSpPr>
          <p:nvPr/>
        </p:nvCxnSpPr>
        <p:spPr>
          <a:xfrm>
            <a:off x="8779916" y="3777633"/>
            <a:ext cx="332295" cy="292421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/>
          <p:cNvCxnSpPr>
            <a:stCxn id="190" idx="4"/>
            <a:endCxn id="201" idx="0"/>
          </p:cNvCxnSpPr>
          <p:nvPr/>
        </p:nvCxnSpPr>
        <p:spPr>
          <a:xfrm flipH="1">
            <a:off x="9666036" y="3742289"/>
            <a:ext cx="320469" cy="351423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9996111" y="1495844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  <a:endParaRPr lang="ru-RU" sz="1200" dirty="0"/>
          </a:p>
        </p:txBody>
      </p:sp>
      <p:sp>
        <p:nvSpPr>
          <p:cNvPr id="207" name="TextBox 206"/>
          <p:cNvSpPr txBox="1"/>
          <p:nvPr/>
        </p:nvSpPr>
        <p:spPr>
          <a:xfrm>
            <a:off x="9114799" y="2362616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ru-RU" sz="1200" dirty="0"/>
          </a:p>
        </p:txBody>
      </p:sp>
      <p:sp>
        <p:nvSpPr>
          <p:cNvPr id="208" name="TextBox 207"/>
          <p:cNvSpPr txBox="1"/>
          <p:nvPr/>
        </p:nvSpPr>
        <p:spPr>
          <a:xfrm>
            <a:off x="8576602" y="3038333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ru-RU" sz="1200" dirty="0"/>
          </a:p>
        </p:txBody>
      </p:sp>
      <p:sp>
        <p:nvSpPr>
          <p:cNvPr id="209" name="TextBox 208"/>
          <p:cNvSpPr txBox="1"/>
          <p:nvPr/>
        </p:nvSpPr>
        <p:spPr>
          <a:xfrm>
            <a:off x="10774301" y="3096948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  <a:endParaRPr lang="ru-RU" sz="12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1428932" y="3045055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  <a:endParaRPr lang="ru-RU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9430067" y="3788618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  <a:endParaRPr lang="ru-RU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8960251" y="3795626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ru-RU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8112635" y="3790785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  <a:endParaRPr lang="ru-RU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0958104" y="2345628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endParaRPr lang="ru-RU" sz="1200" dirty="0"/>
          </a:p>
        </p:txBody>
      </p:sp>
      <p:sp>
        <p:nvSpPr>
          <p:cNvPr id="215" name="TextBox 214"/>
          <p:cNvSpPr txBox="1"/>
          <p:nvPr/>
        </p:nvSpPr>
        <p:spPr>
          <a:xfrm>
            <a:off x="9799879" y="2988429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ru-RU" sz="1200" dirty="0"/>
          </a:p>
        </p:txBody>
      </p:sp>
      <p:sp>
        <p:nvSpPr>
          <p:cNvPr id="216" name="Овал 215"/>
          <p:cNvSpPr/>
          <p:nvPr/>
        </p:nvSpPr>
        <p:spPr>
          <a:xfrm rot="21283785">
            <a:off x="10007664" y="4085663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17" name="Прямая со стрелкой 216"/>
          <p:cNvCxnSpPr>
            <a:stCxn id="190" idx="4"/>
            <a:endCxn id="216" idx="0"/>
          </p:cNvCxnSpPr>
          <p:nvPr/>
        </p:nvCxnSpPr>
        <p:spPr>
          <a:xfrm>
            <a:off x="9986505" y="3742289"/>
            <a:ext cx="221475" cy="34435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9852721" y="3824959"/>
            <a:ext cx="341760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  <a:endParaRPr lang="ru-RU" sz="1200" dirty="0"/>
          </a:p>
        </p:txBody>
      </p:sp>
      <p:sp>
        <p:nvSpPr>
          <p:cNvPr id="219" name="Овал 218"/>
          <p:cNvSpPr/>
          <p:nvPr/>
        </p:nvSpPr>
        <p:spPr>
          <a:xfrm>
            <a:off x="10524468" y="4087047"/>
            <a:ext cx="443060" cy="46191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220" name="Прямая со стрелкой 219"/>
          <p:cNvCxnSpPr>
            <a:stCxn id="144" idx="4"/>
            <a:endCxn id="219" idx="0"/>
          </p:cNvCxnSpPr>
          <p:nvPr/>
        </p:nvCxnSpPr>
        <p:spPr>
          <a:xfrm flipH="1">
            <a:off x="10745998" y="3793306"/>
            <a:ext cx="175122" cy="293741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10457132" y="3840990"/>
            <a:ext cx="341760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11</a:t>
            </a:r>
            <a:endParaRPr lang="ru-RU" sz="1200" dirty="0"/>
          </a:p>
        </p:txBody>
      </p:sp>
      <p:sp>
        <p:nvSpPr>
          <p:cNvPr id="222" name="Овал 221"/>
          <p:cNvSpPr/>
          <p:nvPr/>
        </p:nvSpPr>
        <p:spPr>
          <a:xfrm>
            <a:off x="10522016" y="4082689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3" name="Овал 222"/>
          <p:cNvSpPr/>
          <p:nvPr/>
        </p:nvSpPr>
        <p:spPr>
          <a:xfrm>
            <a:off x="10707007" y="3328745"/>
            <a:ext cx="443060" cy="46191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226" name="Овал 225"/>
          <p:cNvSpPr/>
          <p:nvPr/>
        </p:nvSpPr>
        <p:spPr>
          <a:xfrm>
            <a:off x="10710988" y="3326705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4" name="Овал 223"/>
          <p:cNvSpPr/>
          <p:nvPr/>
        </p:nvSpPr>
        <p:spPr>
          <a:xfrm>
            <a:off x="10949297" y="2655061"/>
            <a:ext cx="443060" cy="46191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227" name="Овал 226"/>
          <p:cNvSpPr/>
          <p:nvPr/>
        </p:nvSpPr>
        <p:spPr>
          <a:xfrm>
            <a:off x="10943916" y="2636826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5" name="Овал 224"/>
          <p:cNvSpPr/>
          <p:nvPr/>
        </p:nvSpPr>
        <p:spPr>
          <a:xfrm>
            <a:off x="9915193" y="1759775"/>
            <a:ext cx="443060" cy="46191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40" grpId="0" animBg="1"/>
      <p:bldP spid="140" grpId="1" animBg="1"/>
      <p:bldP spid="142" grpId="0" animBg="1"/>
      <p:bldP spid="143" grpId="0" animBg="1"/>
      <p:bldP spid="144" grpId="0" animBg="1"/>
      <p:bldP spid="144" grpId="1" animBg="1"/>
      <p:bldP spid="190" grpId="0" animBg="1"/>
      <p:bldP spid="192" grpId="0" animBg="1"/>
      <p:bldP spid="193" grpId="0" animBg="1"/>
      <p:bldP spid="193" grpId="1" animBg="1"/>
      <p:bldP spid="200" grpId="0" animBg="1"/>
      <p:bldP spid="201" grpId="0" animBg="1"/>
      <p:bldP spid="202" grpId="0" animBg="1"/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4" grpId="0"/>
      <p:bldP spid="215" grpId="0"/>
      <p:bldP spid="216" grpId="0" animBg="1"/>
      <p:bldP spid="218" grpId="0"/>
      <p:bldP spid="219" grpId="0" animBg="1"/>
      <p:bldP spid="219" grpId="1" animBg="1"/>
      <p:bldP spid="221" grpId="0"/>
      <p:bldP spid="222" grpId="0" animBg="1"/>
      <p:bldP spid="223" grpId="0" animBg="1"/>
      <p:bldP spid="223" grpId="1" animBg="1"/>
      <p:bldP spid="226" grpId="0" animBg="1"/>
      <p:bldP spid="224" grpId="0" animBg="1"/>
      <p:bldP spid="224" grpId="1" animBg="1"/>
      <p:bldP spid="227" grpId="0" animBg="1"/>
      <p:bldP spid="2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972235" y="1173086"/>
            <a:ext cx="93681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append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88008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j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a[j] is the parent of a[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swap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</a:t>
            </a:r>
          </a:p>
        </p:txBody>
      </p:sp>
    </p:spTree>
    <p:extLst>
      <p:ext uri="{BB962C8B-B14F-4D97-AF65-F5344CB8AC3E}">
        <p14:creationId xmlns:p14="http://schemas.microsoft.com/office/powerpoint/2010/main" val="51692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139084" y="2877770"/>
            <a:ext cx="5718699" cy="15340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C00000"/>
                </a:solidFill>
              </a:rPr>
              <a:t>Приоритетная очередь</a:t>
            </a:r>
            <a:endParaRPr lang="en-US" sz="3200" dirty="0">
              <a:solidFill>
                <a:srgbClr val="C00000"/>
              </a:solidFill>
            </a:endParaRPr>
          </a:p>
          <a:p>
            <a:r>
              <a:rPr lang="ru-RU" sz="3200" dirty="0">
                <a:solidFill>
                  <a:srgbClr val="C00000"/>
                </a:solidFill>
              </a:rPr>
              <a:t> </a:t>
            </a:r>
            <a:r>
              <a:rPr lang="ru-RU" sz="3000" dirty="0"/>
              <a:t>(</a:t>
            </a:r>
            <a:r>
              <a:rPr lang="en-US" sz="3000" dirty="0">
                <a:latin typeface="Consolas" panose="020B0609020204030204" pitchFamily="49" charset="0"/>
              </a:rPr>
              <a:t>priority queue</a:t>
            </a:r>
            <a:r>
              <a:rPr lang="en-US" sz="3000" dirty="0"/>
              <a:t>)</a:t>
            </a:r>
            <a:endParaRPr lang="ru-RU" sz="3000" dirty="0"/>
          </a:p>
          <a:p>
            <a:pPr algn="l"/>
            <a:endParaRPr lang="ru-RU" sz="3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28389" y="1701828"/>
            <a:ext cx="93457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rgbClr val="C00000"/>
                </a:solidFill>
              </a:rPr>
              <a:t>Абстрактные типы данных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9245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82508" y="1734259"/>
            <a:ext cx="92476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I</a:t>
            </a:r>
            <a:r>
              <a:rPr lang="ru-RU" sz="3200" b="1" dirty="0" err="1">
                <a:latin typeface="Consolas" panose="020B0609020204030204" pitchFamily="49" charset="0"/>
              </a:rPr>
              <a:t>nsert</a:t>
            </a:r>
            <a:r>
              <a:rPr lang="ru-RU" sz="3200" b="1" dirty="0">
                <a:latin typeface="Consolas" panose="020B0609020204030204" pitchFamily="49" charset="0"/>
              </a:rPr>
              <a:t>(x) </a:t>
            </a:r>
            <a:r>
              <a:rPr lang="ru-RU" sz="3200" b="1" dirty="0"/>
              <a:t>— добавление ключа x</a:t>
            </a:r>
          </a:p>
          <a:p>
            <a:r>
              <a:rPr lang="en-US" sz="3200" b="1" dirty="0"/>
              <a:t> </a:t>
            </a:r>
            <a:endParaRPr lang="ru-RU" sz="3200" b="1" dirty="0"/>
          </a:p>
        </p:txBody>
      </p:sp>
      <p:graphicFrame>
        <p:nvGraphicFramePr>
          <p:cNvPr id="146" name="Объект 145"/>
          <p:cNvGraphicFramePr>
            <a:graphicFrameLocks noChangeAspect="1"/>
          </p:cNvGraphicFramePr>
          <p:nvPr/>
        </p:nvGraphicFramePr>
        <p:xfrm>
          <a:off x="4474579" y="3068076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266400" progId="Equation.DSMT4">
                  <p:embed/>
                </p:oleObj>
              </mc:Choice>
              <mc:Fallback>
                <p:oleObj name="Equation" r:id="rId2" imgW="672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4579" y="3068076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98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8456" y="197543"/>
            <a:ext cx="85662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DecreaseKey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ru-RU" sz="2400" b="1" dirty="0"/>
              <a:t>уменьшение </a:t>
            </a:r>
            <a:r>
              <a:rPr lang="ru-RU" sz="2400" dirty="0"/>
              <a:t>ключа вершины на заданную величину </a:t>
            </a:r>
          </a:p>
          <a:p>
            <a:r>
              <a:rPr lang="ru-RU" sz="2400" dirty="0"/>
              <a:t>(</a:t>
            </a:r>
            <a:r>
              <a:rPr lang="ru-RU" sz="2000" dirty="0"/>
              <a:t>предполагается, что </a:t>
            </a:r>
            <a:r>
              <a:rPr lang="ru-RU" sz="2000" u="sng" dirty="0"/>
              <a:t>известна позиция вершины внутри структуры данных</a:t>
            </a:r>
            <a:r>
              <a:rPr lang="ru-RU" sz="2400" dirty="0"/>
              <a:t>); </a:t>
            </a:r>
          </a:p>
        </p:txBody>
      </p:sp>
      <p:sp>
        <p:nvSpPr>
          <p:cNvPr id="4" name="Овал 3"/>
          <p:cNvSpPr/>
          <p:nvPr/>
        </p:nvSpPr>
        <p:spPr>
          <a:xfrm>
            <a:off x="2915590" y="3613280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1083885" y="3613281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Овал 5"/>
          <p:cNvSpPr/>
          <p:nvPr/>
        </p:nvSpPr>
        <p:spPr>
          <a:xfrm>
            <a:off x="3515295" y="4303161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492091" y="4303160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1736649" y="4263307"/>
            <a:ext cx="443060" cy="461913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" name="Овал 8"/>
          <p:cNvSpPr/>
          <p:nvPr/>
        </p:nvSpPr>
        <p:spPr>
          <a:xfrm>
            <a:off x="530060" y="4298651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Овал 9"/>
          <p:cNvSpPr/>
          <p:nvPr/>
        </p:nvSpPr>
        <p:spPr>
          <a:xfrm>
            <a:off x="1951609" y="2724669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>
            <a:stCxn id="4" idx="4"/>
            <a:endCxn id="7" idx="7"/>
          </p:cNvCxnSpPr>
          <p:nvPr/>
        </p:nvCxnSpPr>
        <p:spPr>
          <a:xfrm flipH="1">
            <a:off x="2870266" y="4075193"/>
            <a:ext cx="266854" cy="29561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" idx="4"/>
            <a:endCxn id="6" idx="1"/>
          </p:cNvCxnSpPr>
          <p:nvPr/>
        </p:nvCxnSpPr>
        <p:spPr>
          <a:xfrm>
            <a:off x="3137120" y="4075193"/>
            <a:ext cx="443060" cy="2956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10" idx="4"/>
            <a:endCxn id="5" idx="7"/>
          </p:cNvCxnSpPr>
          <p:nvPr/>
        </p:nvCxnSpPr>
        <p:spPr>
          <a:xfrm flipH="1">
            <a:off x="1462060" y="3186582"/>
            <a:ext cx="711079" cy="49434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144748" y="3159098"/>
            <a:ext cx="963981" cy="42669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4"/>
            <a:endCxn id="9" idx="7"/>
          </p:cNvCxnSpPr>
          <p:nvPr/>
        </p:nvCxnSpPr>
        <p:spPr>
          <a:xfrm flipH="1">
            <a:off x="908235" y="4075194"/>
            <a:ext cx="397180" cy="29110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4"/>
            <a:endCxn id="8" idx="1"/>
          </p:cNvCxnSpPr>
          <p:nvPr/>
        </p:nvCxnSpPr>
        <p:spPr>
          <a:xfrm>
            <a:off x="1305415" y="4075194"/>
            <a:ext cx="496119" cy="25575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862355" y="5052985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" name="Овал 17"/>
          <p:cNvSpPr/>
          <p:nvPr/>
        </p:nvSpPr>
        <p:spPr>
          <a:xfrm>
            <a:off x="2138037" y="5076643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Овал 18"/>
          <p:cNvSpPr/>
          <p:nvPr/>
        </p:nvSpPr>
        <p:spPr>
          <a:xfrm>
            <a:off x="1416180" y="5076643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0" name="Прямая со стрелкой 19"/>
          <p:cNvCxnSpPr>
            <a:stCxn id="9" idx="4"/>
          </p:cNvCxnSpPr>
          <p:nvPr/>
        </p:nvCxnSpPr>
        <p:spPr>
          <a:xfrm flipH="1">
            <a:off x="308530" y="4760564"/>
            <a:ext cx="443060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9" idx="4"/>
            <a:endCxn id="17" idx="0"/>
          </p:cNvCxnSpPr>
          <p:nvPr/>
        </p:nvCxnSpPr>
        <p:spPr>
          <a:xfrm>
            <a:off x="751590" y="4760564"/>
            <a:ext cx="332295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8" idx="4"/>
            <a:endCxn id="19" idx="0"/>
          </p:cNvCxnSpPr>
          <p:nvPr/>
        </p:nvCxnSpPr>
        <p:spPr>
          <a:xfrm flipH="1">
            <a:off x="1637710" y="4725220"/>
            <a:ext cx="320469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8" idx="4"/>
            <a:endCxn id="18" idx="0"/>
          </p:cNvCxnSpPr>
          <p:nvPr/>
        </p:nvCxnSpPr>
        <p:spPr>
          <a:xfrm>
            <a:off x="1958179" y="4725220"/>
            <a:ext cx="401388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158056" y="2438950"/>
            <a:ext cx="3713019" cy="2718209"/>
            <a:chOff x="6913312" y="870929"/>
            <a:chExt cx="3713019" cy="2718209"/>
          </a:xfrm>
          <a:noFill/>
        </p:grpSpPr>
        <p:sp>
          <p:nvSpPr>
            <p:cNvPr id="25" name="TextBox 24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29203" y="3304777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  <a:endParaRPr lang="ru-RU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36938" y="331213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4</a:t>
              </a:r>
              <a:endParaRPr lang="ru-RU" sz="1200" b="1" dirty="0"/>
            </a:p>
          </p:txBody>
        </p:sp>
      </p:grpSp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05787"/>
              </p:ext>
            </p:extLst>
          </p:nvPr>
        </p:nvGraphicFramePr>
        <p:xfrm>
          <a:off x="0" y="5674527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8" name="Прямая соединительная линия 37"/>
          <p:cNvCxnSpPr/>
          <p:nvPr/>
        </p:nvCxnSpPr>
        <p:spPr>
          <a:xfrm>
            <a:off x="4043726" y="2278716"/>
            <a:ext cx="5807" cy="4298811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37654" y="5044719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1" name="Овал 40"/>
          <p:cNvSpPr/>
          <p:nvPr/>
        </p:nvSpPr>
        <p:spPr>
          <a:xfrm>
            <a:off x="7013996" y="3600787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Овал 41"/>
          <p:cNvSpPr/>
          <p:nvPr/>
        </p:nvSpPr>
        <p:spPr>
          <a:xfrm>
            <a:off x="5182291" y="3600788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Овал 42"/>
          <p:cNvSpPr/>
          <p:nvPr/>
        </p:nvSpPr>
        <p:spPr>
          <a:xfrm>
            <a:off x="7613701" y="4290668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6590497" y="4290667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Овал 44"/>
          <p:cNvSpPr/>
          <p:nvPr/>
        </p:nvSpPr>
        <p:spPr>
          <a:xfrm>
            <a:off x="5835055" y="4250814"/>
            <a:ext cx="443060" cy="461913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6" name="Овал 45"/>
          <p:cNvSpPr/>
          <p:nvPr/>
        </p:nvSpPr>
        <p:spPr>
          <a:xfrm>
            <a:off x="4628466" y="4286158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7" name="Овал 46"/>
          <p:cNvSpPr/>
          <p:nvPr/>
        </p:nvSpPr>
        <p:spPr>
          <a:xfrm>
            <a:off x="6050015" y="2712176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 стрелкой 47"/>
          <p:cNvCxnSpPr>
            <a:stCxn id="41" idx="4"/>
            <a:endCxn id="44" idx="7"/>
          </p:cNvCxnSpPr>
          <p:nvPr/>
        </p:nvCxnSpPr>
        <p:spPr>
          <a:xfrm flipH="1">
            <a:off x="6968672" y="4062700"/>
            <a:ext cx="266854" cy="29561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1" idx="4"/>
            <a:endCxn id="43" idx="1"/>
          </p:cNvCxnSpPr>
          <p:nvPr/>
        </p:nvCxnSpPr>
        <p:spPr>
          <a:xfrm>
            <a:off x="7235526" y="4062700"/>
            <a:ext cx="443060" cy="2956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47" idx="4"/>
            <a:endCxn id="42" idx="7"/>
          </p:cNvCxnSpPr>
          <p:nvPr/>
        </p:nvCxnSpPr>
        <p:spPr>
          <a:xfrm flipH="1">
            <a:off x="5560466" y="3174089"/>
            <a:ext cx="711079" cy="49434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47" idx="4"/>
            <a:endCxn id="41" idx="0"/>
          </p:cNvCxnSpPr>
          <p:nvPr/>
        </p:nvCxnSpPr>
        <p:spPr>
          <a:xfrm>
            <a:off x="6271545" y="3174089"/>
            <a:ext cx="963981" cy="42669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2" idx="4"/>
            <a:endCxn id="46" idx="7"/>
          </p:cNvCxnSpPr>
          <p:nvPr/>
        </p:nvCxnSpPr>
        <p:spPr>
          <a:xfrm flipH="1">
            <a:off x="5006641" y="4062701"/>
            <a:ext cx="397180" cy="29110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42" idx="4"/>
            <a:endCxn id="45" idx="1"/>
          </p:cNvCxnSpPr>
          <p:nvPr/>
        </p:nvCxnSpPr>
        <p:spPr>
          <a:xfrm>
            <a:off x="5403821" y="4062701"/>
            <a:ext cx="496119" cy="25575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4960761" y="5040492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5" name="Овал 54"/>
          <p:cNvSpPr/>
          <p:nvPr/>
        </p:nvSpPr>
        <p:spPr>
          <a:xfrm>
            <a:off x="6236443" y="5064150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" name="Овал 55"/>
          <p:cNvSpPr/>
          <p:nvPr/>
        </p:nvSpPr>
        <p:spPr>
          <a:xfrm>
            <a:off x="5514586" y="5064150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7" name="Прямая со стрелкой 56"/>
          <p:cNvCxnSpPr>
            <a:stCxn id="46" idx="4"/>
          </p:cNvCxnSpPr>
          <p:nvPr/>
        </p:nvCxnSpPr>
        <p:spPr>
          <a:xfrm flipH="1">
            <a:off x="4406936" y="4748071"/>
            <a:ext cx="443060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6" idx="4"/>
            <a:endCxn id="54" idx="0"/>
          </p:cNvCxnSpPr>
          <p:nvPr/>
        </p:nvCxnSpPr>
        <p:spPr>
          <a:xfrm>
            <a:off x="4849996" y="4748071"/>
            <a:ext cx="332295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5" idx="4"/>
            <a:endCxn id="56" idx="0"/>
          </p:cNvCxnSpPr>
          <p:nvPr/>
        </p:nvCxnSpPr>
        <p:spPr>
          <a:xfrm flipH="1">
            <a:off x="5736116" y="4712727"/>
            <a:ext cx="320469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5" idx="4"/>
            <a:endCxn id="55" idx="0"/>
          </p:cNvCxnSpPr>
          <p:nvPr/>
        </p:nvCxnSpPr>
        <p:spPr>
          <a:xfrm>
            <a:off x="6056585" y="4712727"/>
            <a:ext cx="401388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Группа 60"/>
          <p:cNvGrpSpPr/>
          <p:nvPr/>
        </p:nvGrpSpPr>
        <p:grpSpPr>
          <a:xfrm>
            <a:off x="4199731" y="2456368"/>
            <a:ext cx="3713019" cy="2718209"/>
            <a:chOff x="6913312" y="870929"/>
            <a:chExt cx="3713019" cy="2718209"/>
          </a:xfrm>
          <a:noFill/>
        </p:grpSpPr>
        <p:sp>
          <p:nvSpPr>
            <p:cNvPr id="62" name="TextBox 61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729203" y="3304777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  <a:endParaRPr lang="ru-RU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136938" y="331213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</p:grpSp>
      <p:graphicFrame>
        <p:nvGraphicFramePr>
          <p:cNvPr id="73" name="Таблица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39273"/>
              </p:ext>
            </p:extLst>
          </p:nvPr>
        </p:nvGraphicFramePr>
        <p:xfrm>
          <a:off x="4184560" y="5674527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" name="Овал 74"/>
          <p:cNvSpPr/>
          <p:nvPr/>
        </p:nvSpPr>
        <p:spPr>
          <a:xfrm>
            <a:off x="4136060" y="5032226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025714" y="1950096"/>
            <a:ext cx="188987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до модификации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696613" y="1904522"/>
            <a:ext cx="3216137" cy="553998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в момент модификации</a:t>
            </a:r>
          </a:p>
          <a:p>
            <a:r>
              <a:rPr lang="ru-RU" sz="1200" dirty="0"/>
              <a:t>(элемент по индексу 4 уменьшили на число 5)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762732" y="1953456"/>
            <a:ext cx="219303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после модификации</a:t>
            </a:r>
          </a:p>
        </p:txBody>
      </p:sp>
      <p:graphicFrame>
        <p:nvGraphicFramePr>
          <p:cNvPr id="123" name="Объект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257426"/>
              </p:ext>
            </p:extLst>
          </p:nvPr>
        </p:nvGraphicFramePr>
        <p:xfrm>
          <a:off x="9677701" y="585441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266400" progId="Equation.DSMT4">
                  <p:embed/>
                </p:oleObj>
              </mc:Choice>
              <mc:Fallback>
                <p:oleObj name="Equation" r:id="rId2" imgW="672840" imgH="2664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7701" y="585441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" name="Овал 142"/>
          <p:cNvSpPr/>
          <p:nvPr/>
        </p:nvSpPr>
        <p:spPr>
          <a:xfrm>
            <a:off x="11007156" y="3539356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4" name="Овал 143"/>
          <p:cNvSpPr/>
          <p:nvPr/>
        </p:nvSpPr>
        <p:spPr>
          <a:xfrm>
            <a:off x="9175451" y="3539357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5" name="Овал 144"/>
          <p:cNvSpPr/>
          <p:nvPr/>
        </p:nvSpPr>
        <p:spPr>
          <a:xfrm>
            <a:off x="10583657" y="4229236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6" name="Овал 145"/>
          <p:cNvSpPr/>
          <p:nvPr/>
        </p:nvSpPr>
        <p:spPr>
          <a:xfrm>
            <a:off x="9828088" y="4224727"/>
            <a:ext cx="443060" cy="461913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7" name="Овал 146"/>
          <p:cNvSpPr/>
          <p:nvPr/>
        </p:nvSpPr>
        <p:spPr>
          <a:xfrm>
            <a:off x="8621626" y="4224727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8" name="Овал 147"/>
          <p:cNvSpPr/>
          <p:nvPr/>
        </p:nvSpPr>
        <p:spPr>
          <a:xfrm>
            <a:off x="10049618" y="2655943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9" name="Прямая со стрелкой 148"/>
          <p:cNvCxnSpPr>
            <a:stCxn id="143" idx="4"/>
            <a:endCxn id="145" idx="7"/>
          </p:cNvCxnSpPr>
          <p:nvPr/>
        </p:nvCxnSpPr>
        <p:spPr>
          <a:xfrm flipH="1">
            <a:off x="10961832" y="4001269"/>
            <a:ext cx="266854" cy="29561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43" idx="4"/>
          </p:cNvCxnSpPr>
          <p:nvPr/>
        </p:nvCxnSpPr>
        <p:spPr>
          <a:xfrm>
            <a:off x="11228686" y="4001269"/>
            <a:ext cx="443060" cy="2956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/>
          <p:cNvCxnSpPr>
            <a:stCxn id="148" idx="4"/>
            <a:endCxn id="144" idx="7"/>
          </p:cNvCxnSpPr>
          <p:nvPr/>
        </p:nvCxnSpPr>
        <p:spPr>
          <a:xfrm flipH="1">
            <a:off x="9553626" y="3117856"/>
            <a:ext cx="717522" cy="48914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48" idx="4"/>
            <a:endCxn id="143" idx="0"/>
          </p:cNvCxnSpPr>
          <p:nvPr/>
        </p:nvCxnSpPr>
        <p:spPr>
          <a:xfrm>
            <a:off x="10271148" y="3117856"/>
            <a:ext cx="957538" cy="42150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/>
          <p:cNvCxnSpPr>
            <a:stCxn id="144" idx="4"/>
            <a:endCxn id="147" idx="7"/>
          </p:cNvCxnSpPr>
          <p:nvPr/>
        </p:nvCxnSpPr>
        <p:spPr>
          <a:xfrm flipH="1">
            <a:off x="8999801" y="4001270"/>
            <a:ext cx="397180" cy="29110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/>
          <p:cNvCxnSpPr>
            <a:stCxn id="144" idx="4"/>
            <a:endCxn id="146" idx="1"/>
          </p:cNvCxnSpPr>
          <p:nvPr/>
        </p:nvCxnSpPr>
        <p:spPr>
          <a:xfrm>
            <a:off x="9396981" y="4001270"/>
            <a:ext cx="495992" cy="29110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Овал 154"/>
          <p:cNvSpPr/>
          <p:nvPr/>
        </p:nvSpPr>
        <p:spPr>
          <a:xfrm>
            <a:off x="8953921" y="4979061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6" name="Овал 155"/>
          <p:cNvSpPr/>
          <p:nvPr/>
        </p:nvSpPr>
        <p:spPr>
          <a:xfrm>
            <a:off x="10229603" y="5002719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7" name="Овал 156"/>
          <p:cNvSpPr/>
          <p:nvPr/>
        </p:nvSpPr>
        <p:spPr>
          <a:xfrm>
            <a:off x="9507746" y="5002719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58" name="Прямая со стрелкой 157"/>
          <p:cNvCxnSpPr>
            <a:stCxn id="147" idx="4"/>
            <a:endCxn id="155" idx="0"/>
          </p:cNvCxnSpPr>
          <p:nvPr/>
        </p:nvCxnSpPr>
        <p:spPr>
          <a:xfrm>
            <a:off x="8843156" y="4686640"/>
            <a:ext cx="332295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/>
          <p:cNvCxnSpPr>
            <a:stCxn id="146" idx="4"/>
            <a:endCxn id="157" idx="0"/>
          </p:cNvCxnSpPr>
          <p:nvPr/>
        </p:nvCxnSpPr>
        <p:spPr>
          <a:xfrm flipH="1">
            <a:off x="9729276" y="4686640"/>
            <a:ext cx="320342" cy="31607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46" idx="4"/>
            <a:endCxn id="156" idx="0"/>
          </p:cNvCxnSpPr>
          <p:nvPr/>
        </p:nvCxnSpPr>
        <p:spPr>
          <a:xfrm>
            <a:off x="10049618" y="4686640"/>
            <a:ext cx="401515" cy="31607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Овал 160"/>
          <p:cNvSpPr/>
          <p:nvPr/>
        </p:nvSpPr>
        <p:spPr>
          <a:xfrm>
            <a:off x="8129220" y="4970795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2" name="Овал 161"/>
          <p:cNvSpPr/>
          <p:nvPr/>
        </p:nvSpPr>
        <p:spPr>
          <a:xfrm>
            <a:off x="11389441" y="4298650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3" name="Прямая со стрелкой 162"/>
          <p:cNvCxnSpPr/>
          <p:nvPr/>
        </p:nvCxnSpPr>
        <p:spPr>
          <a:xfrm flipH="1">
            <a:off x="8377230" y="4686640"/>
            <a:ext cx="443060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Таблица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312136"/>
              </p:ext>
            </p:extLst>
          </p:nvPr>
        </p:nvGraphicFramePr>
        <p:xfrm>
          <a:off x="8178837" y="5674527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6" name="Овал 165"/>
          <p:cNvSpPr/>
          <p:nvPr/>
        </p:nvSpPr>
        <p:spPr>
          <a:xfrm>
            <a:off x="9844215" y="4230303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5" name="Овал 164"/>
          <p:cNvSpPr/>
          <p:nvPr/>
        </p:nvSpPr>
        <p:spPr>
          <a:xfrm>
            <a:off x="9159757" y="3539356"/>
            <a:ext cx="466601" cy="461913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7" name="Овал 166"/>
          <p:cNvSpPr/>
          <p:nvPr/>
        </p:nvSpPr>
        <p:spPr>
          <a:xfrm>
            <a:off x="9171934" y="3536813"/>
            <a:ext cx="481211" cy="463970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4" name="Овал 163"/>
          <p:cNvSpPr/>
          <p:nvPr/>
        </p:nvSpPr>
        <p:spPr>
          <a:xfrm>
            <a:off x="10049618" y="2650745"/>
            <a:ext cx="443060" cy="461913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1178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4" grpId="0" animBg="1"/>
      <p:bldP spid="55" grpId="0" animBg="1"/>
      <p:bldP spid="56" grpId="0" animBg="1"/>
      <p:bldP spid="75" grpId="0" animBg="1"/>
      <p:bldP spid="121" grpId="0"/>
      <p:bldP spid="122" grpId="0"/>
      <p:bldP spid="143" grpId="0" animBg="1"/>
      <p:bldP spid="144" grpId="0" animBg="1"/>
      <p:bldP spid="144" grpId="1" animBg="1"/>
      <p:bldP spid="145" grpId="0" animBg="1"/>
      <p:bldP spid="146" grpId="0" animBg="1"/>
      <p:bldP spid="146" grpId="1" animBg="1"/>
      <p:bldP spid="147" grpId="0" animBg="1"/>
      <p:bldP spid="148" grpId="0" animBg="1"/>
      <p:bldP spid="148" grpId="1" animBg="1"/>
      <p:bldP spid="155" grpId="0" animBg="1"/>
      <p:bldP spid="156" grpId="0" animBg="1"/>
      <p:bldP spid="157" grpId="0" animBg="1"/>
      <p:bldP spid="161" grpId="0" animBg="1"/>
      <p:bldP spid="162" grpId="0" animBg="1"/>
      <p:bldP spid="166" grpId="0" animBg="1"/>
      <p:bldP spid="165" grpId="0" animBg="1"/>
      <p:bldP spid="165" grpId="1" animBg="1"/>
      <p:bldP spid="167" grpId="0" animBg="1"/>
      <p:bldP spid="16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8910" y="208688"/>
            <a:ext cx="114302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IncreaseKey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ru-RU" sz="2400" b="1" dirty="0"/>
              <a:t>увеличение</a:t>
            </a:r>
            <a:r>
              <a:rPr lang="ru-RU" sz="2400" dirty="0"/>
              <a:t> ключа вершины на заданную величину </a:t>
            </a:r>
          </a:p>
          <a:p>
            <a:r>
              <a:rPr lang="ru-RU" sz="2000" dirty="0"/>
              <a:t>(предполагается, что </a:t>
            </a:r>
            <a:r>
              <a:rPr lang="ru-RU" sz="2000" u="sng" dirty="0"/>
              <a:t>известна позиция вершины внутри структуры данных</a:t>
            </a:r>
            <a:r>
              <a:rPr lang="ru-RU" sz="2000" dirty="0"/>
              <a:t>); </a:t>
            </a:r>
          </a:p>
        </p:txBody>
      </p:sp>
      <p:sp>
        <p:nvSpPr>
          <p:cNvPr id="4" name="Овал 3"/>
          <p:cNvSpPr/>
          <p:nvPr/>
        </p:nvSpPr>
        <p:spPr>
          <a:xfrm>
            <a:off x="2800219" y="3042413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968514" y="3042414"/>
            <a:ext cx="443060" cy="461913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" name="Овал 5"/>
          <p:cNvSpPr/>
          <p:nvPr/>
        </p:nvSpPr>
        <p:spPr>
          <a:xfrm>
            <a:off x="3399924" y="3732294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376720" y="3732293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1621278" y="3692440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Овал 8"/>
          <p:cNvSpPr/>
          <p:nvPr/>
        </p:nvSpPr>
        <p:spPr>
          <a:xfrm>
            <a:off x="414689" y="3727784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Овал 9"/>
          <p:cNvSpPr/>
          <p:nvPr/>
        </p:nvSpPr>
        <p:spPr>
          <a:xfrm>
            <a:off x="1836238" y="2153802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>
            <a:stCxn id="4" idx="4"/>
            <a:endCxn id="7" idx="7"/>
          </p:cNvCxnSpPr>
          <p:nvPr/>
        </p:nvCxnSpPr>
        <p:spPr>
          <a:xfrm flipH="1">
            <a:off x="2754895" y="3504326"/>
            <a:ext cx="266854" cy="29561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" idx="4"/>
            <a:endCxn id="6" idx="1"/>
          </p:cNvCxnSpPr>
          <p:nvPr/>
        </p:nvCxnSpPr>
        <p:spPr>
          <a:xfrm>
            <a:off x="3021749" y="3504326"/>
            <a:ext cx="443060" cy="2956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10" idx="4"/>
            <a:endCxn id="5" idx="7"/>
          </p:cNvCxnSpPr>
          <p:nvPr/>
        </p:nvCxnSpPr>
        <p:spPr>
          <a:xfrm flipH="1">
            <a:off x="1346689" y="2615715"/>
            <a:ext cx="711079" cy="49434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0" idx="4"/>
            <a:endCxn id="4" idx="0"/>
          </p:cNvCxnSpPr>
          <p:nvPr/>
        </p:nvCxnSpPr>
        <p:spPr>
          <a:xfrm>
            <a:off x="2057768" y="2615715"/>
            <a:ext cx="963981" cy="42669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4"/>
            <a:endCxn id="9" idx="7"/>
          </p:cNvCxnSpPr>
          <p:nvPr/>
        </p:nvCxnSpPr>
        <p:spPr>
          <a:xfrm flipH="1">
            <a:off x="792864" y="3504327"/>
            <a:ext cx="397180" cy="2911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4"/>
            <a:endCxn id="8" idx="1"/>
          </p:cNvCxnSpPr>
          <p:nvPr/>
        </p:nvCxnSpPr>
        <p:spPr>
          <a:xfrm>
            <a:off x="1190044" y="3504327"/>
            <a:ext cx="496119" cy="25575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46984" y="4482118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Овал 17"/>
          <p:cNvSpPr/>
          <p:nvPr/>
        </p:nvSpPr>
        <p:spPr>
          <a:xfrm>
            <a:off x="2022666" y="4505776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Овал 18"/>
          <p:cNvSpPr/>
          <p:nvPr/>
        </p:nvSpPr>
        <p:spPr>
          <a:xfrm>
            <a:off x="1300809" y="4505776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0" name="Прямая со стрелкой 19"/>
          <p:cNvCxnSpPr>
            <a:stCxn id="9" idx="4"/>
          </p:cNvCxnSpPr>
          <p:nvPr/>
        </p:nvCxnSpPr>
        <p:spPr>
          <a:xfrm flipH="1">
            <a:off x="193159" y="4189697"/>
            <a:ext cx="443060" cy="292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9" idx="4"/>
            <a:endCxn id="17" idx="0"/>
          </p:cNvCxnSpPr>
          <p:nvPr/>
        </p:nvCxnSpPr>
        <p:spPr>
          <a:xfrm>
            <a:off x="636219" y="4189697"/>
            <a:ext cx="332295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8" idx="4"/>
            <a:endCxn id="19" idx="0"/>
          </p:cNvCxnSpPr>
          <p:nvPr/>
        </p:nvCxnSpPr>
        <p:spPr>
          <a:xfrm flipH="1">
            <a:off x="1522339" y="4154353"/>
            <a:ext cx="320469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8" idx="4"/>
            <a:endCxn id="18" idx="0"/>
          </p:cNvCxnSpPr>
          <p:nvPr/>
        </p:nvCxnSpPr>
        <p:spPr>
          <a:xfrm>
            <a:off x="1842808" y="4154353"/>
            <a:ext cx="401388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42685" y="1868083"/>
            <a:ext cx="3713019" cy="2718209"/>
            <a:chOff x="6913312" y="870929"/>
            <a:chExt cx="3713019" cy="2718209"/>
          </a:xfrm>
        </p:grpSpPr>
        <p:sp>
          <p:nvSpPr>
            <p:cNvPr id="25" name="TextBox 24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  <a:endParaRPr lang="ru-RU" sz="12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29203" y="330477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  <a:endParaRPr lang="ru-RU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36938" y="331213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</p:grpSp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228966"/>
              </p:ext>
            </p:extLst>
          </p:nvPr>
        </p:nvGraphicFramePr>
        <p:xfrm>
          <a:off x="224719" y="5134098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8" name="Прямая соединительная линия 37"/>
          <p:cNvCxnSpPr/>
          <p:nvPr/>
        </p:nvCxnSpPr>
        <p:spPr>
          <a:xfrm>
            <a:off x="3912760" y="1482800"/>
            <a:ext cx="2904" cy="457354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7871" y="4493731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graphicFrame>
        <p:nvGraphicFramePr>
          <p:cNvPr id="73" name="Таблица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656235"/>
              </p:ext>
            </p:extLst>
          </p:nvPr>
        </p:nvGraphicFramePr>
        <p:xfrm>
          <a:off x="4357551" y="5190619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" name="Таблица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86394"/>
              </p:ext>
            </p:extLst>
          </p:nvPr>
        </p:nvGraphicFramePr>
        <p:xfrm>
          <a:off x="8329844" y="5185898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0" name="TextBox 119"/>
          <p:cNvSpPr txBox="1"/>
          <p:nvPr/>
        </p:nvSpPr>
        <p:spPr>
          <a:xfrm>
            <a:off x="1162781" y="1423345"/>
            <a:ext cx="188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 модификации</a:t>
            </a:r>
          </a:p>
        </p:txBody>
      </p:sp>
      <p:graphicFrame>
        <p:nvGraphicFramePr>
          <p:cNvPr id="123" name="Объект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961639"/>
              </p:ext>
            </p:extLst>
          </p:nvPr>
        </p:nvGraphicFramePr>
        <p:xfrm>
          <a:off x="8944845" y="579819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266400" progId="Equation.DSMT4">
                  <p:embed/>
                </p:oleObj>
              </mc:Choice>
              <mc:Fallback>
                <p:oleObj name="Equation" r:id="rId2" imgW="672840" imgH="2664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4845" y="579819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Группа 38"/>
          <p:cNvGrpSpPr/>
          <p:nvPr/>
        </p:nvGrpSpPr>
        <p:grpSpPr>
          <a:xfrm>
            <a:off x="3985730" y="1423345"/>
            <a:ext cx="3920701" cy="3590022"/>
            <a:chOff x="4393529" y="1962935"/>
            <a:chExt cx="3920701" cy="3590022"/>
          </a:xfrm>
          <a:noFill/>
        </p:grpSpPr>
        <p:sp>
          <p:nvSpPr>
            <p:cNvPr id="41" name="Овал 40"/>
            <p:cNvSpPr/>
            <p:nvPr/>
          </p:nvSpPr>
          <p:spPr>
            <a:xfrm>
              <a:off x="7271465" y="3627681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" name="Овал 41"/>
            <p:cNvSpPr/>
            <p:nvPr/>
          </p:nvSpPr>
          <p:spPr>
            <a:xfrm>
              <a:off x="5439760" y="3627682"/>
              <a:ext cx="443060" cy="461913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3" name="Овал 42"/>
            <p:cNvSpPr/>
            <p:nvPr/>
          </p:nvSpPr>
          <p:spPr>
            <a:xfrm>
              <a:off x="7871170" y="4317562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6847966" y="4317561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Овал 45"/>
            <p:cNvSpPr/>
            <p:nvPr/>
          </p:nvSpPr>
          <p:spPr>
            <a:xfrm>
              <a:off x="4885935" y="4313052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7" name="Овал 46"/>
            <p:cNvSpPr/>
            <p:nvPr/>
          </p:nvSpPr>
          <p:spPr>
            <a:xfrm>
              <a:off x="6307484" y="2739070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Прямая со стрелкой 47"/>
            <p:cNvCxnSpPr>
              <a:cxnSpLocks/>
              <a:stCxn id="41" idx="4"/>
              <a:endCxn id="44" idx="0"/>
            </p:cNvCxnSpPr>
            <p:nvPr/>
          </p:nvCxnSpPr>
          <p:spPr>
            <a:xfrm flipH="1">
              <a:off x="7069496" y="4089594"/>
              <a:ext cx="423499" cy="227967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>
              <a:stCxn id="41" idx="4"/>
              <a:endCxn id="43" idx="1"/>
            </p:cNvCxnSpPr>
            <p:nvPr/>
          </p:nvCxnSpPr>
          <p:spPr>
            <a:xfrm>
              <a:off x="7492995" y="4089594"/>
              <a:ext cx="443060" cy="295614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>
              <a:cxnSpLocks/>
              <a:stCxn id="47" idx="4"/>
              <a:endCxn id="42" idx="0"/>
            </p:cNvCxnSpPr>
            <p:nvPr/>
          </p:nvCxnSpPr>
          <p:spPr>
            <a:xfrm flipH="1">
              <a:off x="5661290" y="3200983"/>
              <a:ext cx="867724" cy="426699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>
              <a:stCxn id="47" idx="4"/>
              <a:endCxn id="41" idx="0"/>
            </p:cNvCxnSpPr>
            <p:nvPr/>
          </p:nvCxnSpPr>
          <p:spPr>
            <a:xfrm>
              <a:off x="6529014" y="3200983"/>
              <a:ext cx="963981" cy="426698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cxnSpLocks/>
              <a:stCxn id="42" idx="4"/>
              <a:endCxn id="64" idx="2"/>
            </p:cNvCxnSpPr>
            <p:nvPr/>
          </p:nvCxnSpPr>
          <p:spPr>
            <a:xfrm flipH="1">
              <a:off x="5052774" y="4089595"/>
              <a:ext cx="608516" cy="249254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/>
            <p:cNvCxnSpPr>
              <a:cxnSpLocks/>
              <a:stCxn id="42" idx="4"/>
              <a:endCxn id="124" idx="0"/>
            </p:cNvCxnSpPr>
            <p:nvPr/>
          </p:nvCxnSpPr>
          <p:spPr>
            <a:xfrm>
              <a:off x="5661290" y="4089595"/>
              <a:ext cx="646194" cy="208839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Овал 53"/>
            <p:cNvSpPr/>
            <p:nvPr/>
          </p:nvSpPr>
          <p:spPr>
            <a:xfrm>
              <a:off x="5218230" y="5067386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5" name="Овал 54"/>
            <p:cNvSpPr/>
            <p:nvPr/>
          </p:nvSpPr>
          <p:spPr>
            <a:xfrm>
              <a:off x="6493912" y="5091044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6" name="Овал 55"/>
            <p:cNvSpPr/>
            <p:nvPr/>
          </p:nvSpPr>
          <p:spPr>
            <a:xfrm>
              <a:off x="5772055" y="5091044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57" name="Прямая со стрелкой 56"/>
            <p:cNvCxnSpPr>
              <a:cxnSpLocks/>
              <a:stCxn id="46" idx="4"/>
              <a:endCxn id="75" idx="0"/>
            </p:cNvCxnSpPr>
            <p:nvPr/>
          </p:nvCxnSpPr>
          <p:spPr>
            <a:xfrm flipH="1">
              <a:off x="4615059" y="4774965"/>
              <a:ext cx="492406" cy="284155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>
              <a:stCxn id="46" idx="4"/>
              <a:endCxn id="54" idx="0"/>
            </p:cNvCxnSpPr>
            <p:nvPr/>
          </p:nvCxnSpPr>
          <p:spPr>
            <a:xfrm>
              <a:off x="5107465" y="4774965"/>
              <a:ext cx="332295" cy="29242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>
              <a:cxnSpLocks/>
              <a:stCxn id="124" idx="4"/>
              <a:endCxn id="56" idx="0"/>
            </p:cNvCxnSpPr>
            <p:nvPr/>
          </p:nvCxnSpPr>
          <p:spPr>
            <a:xfrm flipH="1">
              <a:off x="5993585" y="4760347"/>
              <a:ext cx="313899" cy="330697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>
              <a:cxnSpLocks/>
              <a:stCxn id="124" idx="4"/>
              <a:endCxn id="55" idx="0"/>
            </p:cNvCxnSpPr>
            <p:nvPr/>
          </p:nvCxnSpPr>
          <p:spPr>
            <a:xfrm>
              <a:off x="6307484" y="4760347"/>
              <a:ext cx="407958" cy="330697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Группа 60"/>
            <p:cNvGrpSpPr/>
            <p:nvPr/>
          </p:nvGrpSpPr>
          <p:grpSpPr>
            <a:xfrm>
              <a:off x="4457200" y="2483262"/>
              <a:ext cx="3713019" cy="2718209"/>
              <a:chOff x="6913312" y="870929"/>
              <a:chExt cx="3713019" cy="2718209"/>
            </a:xfrm>
            <a:grpFill/>
          </p:grpSpPr>
          <p:sp>
            <p:nvSpPr>
              <p:cNvPr id="62" name="TextBox 61"/>
              <p:cNvSpPr txBox="1"/>
              <p:nvPr/>
            </p:nvSpPr>
            <p:spPr>
              <a:xfrm>
                <a:off x="8796788" y="870929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ru-RU" sz="12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915476" y="1757986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ru-RU" sz="12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377279" y="2449517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ru-RU" sz="12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9320352" y="2432315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ru-RU" sz="12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363117" y="2468395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ru-RU" sz="12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729203" y="3304777"/>
                <a:ext cx="341760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ru-RU" sz="12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136938" y="3312139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ru-RU" sz="12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7760928" y="3224533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ru-RU" sz="12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913312" y="3219578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ru-RU" sz="1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9758781" y="1740600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ru-RU" sz="12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600556" y="2398445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ru-RU" sz="1200" dirty="0"/>
              </a:p>
            </p:txBody>
          </p:sp>
        </p:grpSp>
        <p:sp>
          <p:nvSpPr>
            <p:cNvPr id="75" name="Овал 74"/>
            <p:cNvSpPr/>
            <p:nvPr/>
          </p:nvSpPr>
          <p:spPr>
            <a:xfrm>
              <a:off x="4393529" y="5059120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22736" y="1962935"/>
              <a:ext cx="3152017" cy="553998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в момент модификации</a:t>
              </a:r>
            </a:p>
            <a:p>
              <a:r>
                <a:rPr lang="ru-RU" sz="1200" dirty="0"/>
                <a:t>(элемент по индексу 1 увеличили на число 6)</a:t>
              </a:r>
            </a:p>
          </p:txBody>
        </p:sp>
        <p:sp>
          <p:nvSpPr>
            <p:cNvPr id="124" name="Овал 123"/>
            <p:cNvSpPr/>
            <p:nvPr/>
          </p:nvSpPr>
          <p:spPr>
            <a:xfrm>
              <a:off x="6085954" y="4298434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133" name="Овал 132"/>
          <p:cNvSpPr/>
          <p:nvPr/>
        </p:nvSpPr>
        <p:spPr>
          <a:xfrm>
            <a:off x="10667341" y="2985168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5" name="Овал 134"/>
          <p:cNvSpPr/>
          <p:nvPr/>
        </p:nvSpPr>
        <p:spPr>
          <a:xfrm>
            <a:off x="11023563" y="3719048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6" name="Овал 135"/>
          <p:cNvSpPr/>
          <p:nvPr/>
        </p:nvSpPr>
        <p:spPr>
          <a:xfrm>
            <a:off x="10315831" y="3740178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8" name="Овал 137"/>
          <p:cNvSpPr/>
          <p:nvPr/>
        </p:nvSpPr>
        <p:spPr>
          <a:xfrm>
            <a:off x="9963737" y="2184347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9" name="Прямая со стрелкой 138"/>
          <p:cNvCxnSpPr>
            <a:stCxn id="133" idx="4"/>
            <a:endCxn id="136" idx="7"/>
          </p:cNvCxnSpPr>
          <p:nvPr/>
        </p:nvCxnSpPr>
        <p:spPr>
          <a:xfrm flipH="1">
            <a:off x="10702381" y="3452882"/>
            <a:ext cx="191396" cy="355791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133" idx="4"/>
            <a:endCxn id="135" idx="1"/>
          </p:cNvCxnSpPr>
          <p:nvPr/>
        </p:nvCxnSpPr>
        <p:spPr>
          <a:xfrm>
            <a:off x="10893777" y="3452882"/>
            <a:ext cx="196107" cy="334661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>
            <a:stCxn id="138" idx="4"/>
            <a:endCxn id="134" idx="7"/>
          </p:cNvCxnSpPr>
          <p:nvPr/>
        </p:nvCxnSpPr>
        <p:spPr>
          <a:xfrm flipH="1">
            <a:off x="9463347" y="2652061"/>
            <a:ext cx="726825" cy="500553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>
            <a:stCxn id="138" idx="4"/>
            <a:endCxn id="133" idx="0"/>
          </p:cNvCxnSpPr>
          <p:nvPr/>
        </p:nvCxnSpPr>
        <p:spPr>
          <a:xfrm>
            <a:off x="10190173" y="2652061"/>
            <a:ext cx="703604" cy="333107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cxnSpLocks/>
            <a:stCxn id="134" idx="4"/>
            <a:endCxn id="137" idx="7"/>
          </p:cNvCxnSpPr>
          <p:nvPr/>
        </p:nvCxnSpPr>
        <p:spPr>
          <a:xfrm flipH="1">
            <a:off x="8897259" y="3551833"/>
            <a:ext cx="405975" cy="294759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cxnSpLocks/>
            <a:stCxn id="134" idx="4"/>
            <a:endCxn id="155" idx="0"/>
          </p:cNvCxnSpPr>
          <p:nvPr/>
        </p:nvCxnSpPr>
        <p:spPr>
          <a:xfrm>
            <a:off x="9303234" y="3551833"/>
            <a:ext cx="660503" cy="211462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Овал 144"/>
          <p:cNvSpPr/>
          <p:nvPr/>
        </p:nvSpPr>
        <p:spPr>
          <a:xfrm>
            <a:off x="8850363" y="4541904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6" name="Овал 145"/>
          <p:cNvSpPr/>
          <p:nvPr/>
        </p:nvSpPr>
        <p:spPr>
          <a:xfrm>
            <a:off x="10154293" y="4565859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7" name="Овал 146"/>
          <p:cNvSpPr/>
          <p:nvPr/>
        </p:nvSpPr>
        <p:spPr>
          <a:xfrm>
            <a:off x="9416451" y="4565859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48" name="Прямая со стрелкой 147"/>
          <p:cNvCxnSpPr>
            <a:cxnSpLocks/>
            <a:stCxn id="137" idx="4"/>
            <a:endCxn id="153" idx="0"/>
          </p:cNvCxnSpPr>
          <p:nvPr/>
        </p:nvCxnSpPr>
        <p:spPr>
          <a:xfrm flipH="1">
            <a:off x="8233836" y="4245810"/>
            <a:ext cx="503310" cy="287724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37" idx="4"/>
            <a:endCxn id="145" idx="0"/>
          </p:cNvCxnSpPr>
          <p:nvPr/>
        </p:nvCxnSpPr>
        <p:spPr>
          <a:xfrm>
            <a:off x="8737145" y="4245810"/>
            <a:ext cx="339653" cy="296093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cxnSpLocks/>
            <a:stCxn id="155" idx="4"/>
            <a:endCxn id="147" idx="0"/>
          </p:cNvCxnSpPr>
          <p:nvPr/>
        </p:nvCxnSpPr>
        <p:spPr>
          <a:xfrm flipH="1">
            <a:off x="9642887" y="4231009"/>
            <a:ext cx="320850" cy="334850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/>
          <p:cNvCxnSpPr>
            <a:cxnSpLocks/>
            <a:stCxn id="155" idx="4"/>
            <a:endCxn id="146" idx="0"/>
          </p:cNvCxnSpPr>
          <p:nvPr/>
        </p:nvCxnSpPr>
        <p:spPr>
          <a:xfrm>
            <a:off x="9963737" y="4231009"/>
            <a:ext cx="416992" cy="334850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Группа 151"/>
          <p:cNvGrpSpPr/>
          <p:nvPr/>
        </p:nvGrpSpPr>
        <p:grpSpPr>
          <a:xfrm>
            <a:off x="8072480" y="1925326"/>
            <a:ext cx="3304944" cy="2752347"/>
            <a:chOff x="6913312" y="870929"/>
            <a:chExt cx="3233347" cy="2718209"/>
          </a:xfrm>
          <a:noFill/>
        </p:grpSpPr>
        <p:sp>
          <p:nvSpPr>
            <p:cNvPr id="156" name="TextBox 155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883445" y="239844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729203" y="3304777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  <a:endParaRPr lang="ru-RU" sz="12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136938" y="331213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</p:grpSp>
      <p:sp>
        <p:nvSpPr>
          <p:cNvPr id="153" name="Овал 152"/>
          <p:cNvSpPr/>
          <p:nvPr/>
        </p:nvSpPr>
        <p:spPr>
          <a:xfrm>
            <a:off x="8007400" y="4533534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8840807" y="1423345"/>
            <a:ext cx="2217082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после модификации</a:t>
            </a:r>
          </a:p>
        </p:txBody>
      </p:sp>
      <p:sp>
        <p:nvSpPr>
          <p:cNvPr id="155" name="Овал 154"/>
          <p:cNvSpPr/>
          <p:nvPr/>
        </p:nvSpPr>
        <p:spPr>
          <a:xfrm>
            <a:off x="9737301" y="3763295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9" name="Овал 168"/>
          <p:cNvSpPr/>
          <p:nvPr/>
        </p:nvSpPr>
        <p:spPr>
          <a:xfrm>
            <a:off x="9064301" y="3075141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4" name="Овал 133"/>
          <p:cNvSpPr/>
          <p:nvPr/>
        </p:nvSpPr>
        <p:spPr>
          <a:xfrm>
            <a:off x="9076798" y="3084119"/>
            <a:ext cx="452871" cy="467714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7" name="Овал 136"/>
          <p:cNvSpPr/>
          <p:nvPr/>
        </p:nvSpPr>
        <p:spPr>
          <a:xfrm>
            <a:off x="8510710" y="3778096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8" name="Овал 167"/>
          <p:cNvSpPr/>
          <p:nvPr/>
        </p:nvSpPr>
        <p:spPr>
          <a:xfrm>
            <a:off x="8486575" y="3763295"/>
            <a:ext cx="452871" cy="467714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0" name="Овал 169"/>
          <p:cNvSpPr/>
          <p:nvPr/>
        </p:nvSpPr>
        <p:spPr>
          <a:xfrm>
            <a:off x="8489686" y="3757090"/>
            <a:ext cx="499376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7" name="Овал 166"/>
          <p:cNvSpPr/>
          <p:nvPr/>
        </p:nvSpPr>
        <p:spPr>
          <a:xfrm>
            <a:off x="8850363" y="4539760"/>
            <a:ext cx="452871" cy="467714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5307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5" grpId="0" animBg="1"/>
      <p:bldP spid="136" grpId="0" animBg="1"/>
      <p:bldP spid="138" grpId="0" animBg="1"/>
      <p:bldP spid="145" grpId="0" animBg="1"/>
      <p:bldP spid="145" grpId="1" animBg="1"/>
      <p:bldP spid="146" grpId="0" animBg="1"/>
      <p:bldP spid="147" grpId="0" animBg="1"/>
      <p:bldP spid="153" grpId="0" animBg="1"/>
      <p:bldP spid="154" grpId="0"/>
      <p:bldP spid="155" grpId="0" animBg="1"/>
      <p:bldP spid="169" grpId="0" animBg="1"/>
      <p:bldP spid="134" grpId="0" animBg="1"/>
      <p:bldP spid="134" grpId="1" animBg="1"/>
      <p:bldP spid="137" grpId="0" animBg="1"/>
      <p:bldP spid="137" grpId="1" animBg="1"/>
      <p:bldP spid="168" grpId="0" animBg="1"/>
      <p:bldP spid="168" grpId="1" animBg="1"/>
      <p:bldP spid="170" grpId="0" animBg="1"/>
      <p:bldP spid="1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08766" y="273011"/>
            <a:ext cx="10179187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DecreaseKey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ru-RU" sz="2400" b="1" dirty="0"/>
              <a:t>уменьшение </a:t>
            </a:r>
            <a:r>
              <a:rPr lang="ru-RU" sz="2400" dirty="0"/>
              <a:t>ключа вершины на заданную величину </a:t>
            </a:r>
          </a:p>
          <a:p>
            <a:endParaRPr lang="ru-RU" sz="2000" dirty="0"/>
          </a:p>
          <a:p>
            <a:r>
              <a:rPr lang="ru-RU" sz="2400" dirty="0"/>
              <a:t> </a:t>
            </a:r>
            <a:r>
              <a:rPr lang="ru-RU" sz="2400" b="1" dirty="0" err="1">
                <a:latin typeface="Consolas" panose="020B0609020204030204" pitchFamily="49" charset="0"/>
              </a:rPr>
              <a:t>IncreaseKey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ru-RU" sz="2400" b="1" dirty="0"/>
              <a:t>увеличение </a:t>
            </a:r>
            <a:r>
              <a:rPr lang="ru-RU" sz="2400" dirty="0"/>
              <a:t>ключа вершины на заданную величину </a:t>
            </a:r>
          </a:p>
          <a:p>
            <a:endParaRPr lang="ru-RU" sz="2400" dirty="0"/>
          </a:p>
          <a:p>
            <a:r>
              <a:rPr lang="ru-RU" sz="2400" dirty="0"/>
              <a:t>предполагается, что </a:t>
            </a:r>
            <a:r>
              <a:rPr lang="ru-RU" sz="2400" u="sng" dirty="0"/>
              <a:t>известна позиция вершины внутри структуры данных</a:t>
            </a:r>
            <a:endParaRPr lang="ru-RU" sz="3200" b="1" dirty="0"/>
          </a:p>
        </p:txBody>
      </p:sp>
      <p:graphicFrame>
        <p:nvGraphicFramePr>
          <p:cNvPr id="146" name="Объект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824747"/>
              </p:ext>
            </p:extLst>
          </p:nvPr>
        </p:nvGraphicFramePr>
        <p:xfrm>
          <a:off x="4553176" y="3731464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266400" progId="Equation.DSMT4">
                  <p:embed/>
                </p:oleObj>
              </mc:Choice>
              <mc:Fallback>
                <p:oleObj name="Equation" r:id="rId2" imgW="672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3176" y="3731464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173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3058" y="150787"/>
            <a:ext cx="114302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Heapify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построение кучи для последовательности из n ключей.</a:t>
            </a:r>
          </a:p>
        </p:txBody>
      </p:sp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632336"/>
              </p:ext>
            </p:extLst>
          </p:nvPr>
        </p:nvGraphicFramePr>
        <p:xfrm>
          <a:off x="260420" y="5379062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614980" y="6163526"/>
                <a:ext cx="932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980" y="6163526"/>
                <a:ext cx="93243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Группа 115"/>
          <p:cNvGrpSpPr/>
          <p:nvPr/>
        </p:nvGrpSpPr>
        <p:grpSpPr>
          <a:xfrm>
            <a:off x="206357" y="1975328"/>
            <a:ext cx="3920701" cy="3099606"/>
            <a:chOff x="295123" y="2465844"/>
            <a:chExt cx="3920701" cy="3099606"/>
          </a:xfrm>
        </p:grpSpPr>
        <p:sp>
          <p:nvSpPr>
            <p:cNvPr id="4" name="Овал 3"/>
            <p:cNvSpPr/>
            <p:nvPr/>
          </p:nvSpPr>
          <p:spPr>
            <a:xfrm>
              <a:off x="3173059" y="3640174"/>
              <a:ext cx="443060" cy="461913"/>
            </a:xfrm>
            <a:prstGeom prst="ellipse">
              <a:avLst/>
            </a:prstGeom>
            <a:solidFill>
              <a:srgbClr val="39F75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417160" y="3649250"/>
              <a:ext cx="443060" cy="461913"/>
            </a:xfrm>
            <a:prstGeom prst="ellipse">
              <a:avLst/>
            </a:prstGeom>
            <a:solidFill>
              <a:srgbClr val="39F75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3772764" y="4330055"/>
              <a:ext cx="443060" cy="461913"/>
            </a:xfrm>
            <a:prstGeom prst="ellipse">
              <a:avLst/>
            </a:prstGeom>
            <a:solidFill>
              <a:srgbClr val="39F75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" name="Овал 6"/>
            <p:cNvSpPr/>
            <p:nvPr/>
          </p:nvSpPr>
          <p:spPr>
            <a:xfrm>
              <a:off x="2749560" y="4330054"/>
              <a:ext cx="443060" cy="461913"/>
            </a:xfrm>
            <a:prstGeom prst="ellipse">
              <a:avLst/>
            </a:prstGeom>
            <a:solidFill>
              <a:srgbClr val="39F75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1994118" y="4290201"/>
              <a:ext cx="443060" cy="461913"/>
            </a:xfrm>
            <a:prstGeom prst="ellipse">
              <a:avLst/>
            </a:prstGeom>
            <a:solidFill>
              <a:srgbClr val="39F75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787529" y="4325545"/>
              <a:ext cx="443060" cy="461913"/>
            </a:xfrm>
            <a:prstGeom prst="ellipse">
              <a:avLst/>
            </a:prstGeom>
            <a:solidFill>
              <a:srgbClr val="39F75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2209078" y="2751563"/>
              <a:ext cx="443060" cy="461913"/>
            </a:xfrm>
            <a:prstGeom prst="ellipse">
              <a:avLst/>
            </a:prstGeom>
            <a:solidFill>
              <a:srgbClr val="39F75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1" name="Прямая со стрелкой 10"/>
            <p:cNvCxnSpPr>
              <a:stCxn id="4" idx="4"/>
              <a:endCxn id="7" idx="7"/>
            </p:cNvCxnSpPr>
            <p:nvPr/>
          </p:nvCxnSpPr>
          <p:spPr>
            <a:xfrm flipH="1">
              <a:off x="3127735" y="4102087"/>
              <a:ext cx="266854" cy="2956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4" idx="4"/>
              <a:endCxn id="6" idx="1"/>
            </p:cNvCxnSpPr>
            <p:nvPr/>
          </p:nvCxnSpPr>
          <p:spPr>
            <a:xfrm>
              <a:off x="3394589" y="4102087"/>
              <a:ext cx="443060" cy="2956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10" idx="4"/>
              <a:endCxn id="5" idx="7"/>
            </p:cNvCxnSpPr>
            <p:nvPr/>
          </p:nvCxnSpPr>
          <p:spPr>
            <a:xfrm flipH="1">
              <a:off x="1795335" y="3213476"/>
              <a:ext cx="635273" cy="5034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0" idx="4"/>
              <a:endCxn id="4" idx="0"/>
            </p:cNvCxnSpPr>
            <p:nvPr/>
          </p:nvCxnSpPr>
          <p:spPr>
            <a:xfrm>
              <a:off x="2430608" y="3213476"/>
              <a:ext cx="963981" cy="4266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5" idx="4"/>
              <a:endCxn id="9" idx="7"/>
            </p:cNvCxnSpPr>
            <p:nvPr/>
          </p:nvCxnSpPr>
          <p:spPr>
            <a:xfrm flipH="1">
              <a:off x="1165704" y="4111163"/>
              <a:ext cx="472986" cy="2820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5" idx="4"/>
              <a:endCxn id="8" idx="1"/>
            </p:cNvCxnSpPr>
            <p:nvPr/>
          </p:nvCxnSpPr>
          <p:spPr>
            <a:xfrm>
              <a:off x="1638690" y="4111163"/>
              <a:ext cx="420313" cy="2466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1119824" y="5079879"/>
              <a:ext cx="443060" cy="461913"/>
            </a:xfrm>
            <a:prstGeom prst="ellipse">
              <a:avLst/>
            </a:prstGeom>
            <a:solidFill>
              <a:srgbClr val="39F75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395506" y="5103537"/>
              <a:ext cx="443060" cy="461913"/>
            </a:xfrm>
            <a:prstGeom prst="ellipse">
              <a:avLst/>
            </a:prstGeom>
            <a:solidFill>
              <a:srgbClr val="39F75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9" name="Овал 18"/>
            <p:cNvSpPr/>
            <p:nvPr/>
          </p:nvSpPr>
          <p:spPr>
            <a:xfrm>
              <a:off x="1673649" y="5103537"/>
              <a:ext cx="443060" cy="461913"/>
            </a:xfrm>
            <a:prstGeom prst="ellipse">
              <a:avLst/>
            </a:prstGeom>
            <a:solidFill>
              <a:srgbClr val="39F75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20" name="Прямая со стрелкой 19"/>
            <p:cNvCxnSpPr>
              <a:stCxn id="9" idx="4"/>
            </p:cNvCxnSpPr>
            <p:nvPr/>
          </p:nvCxnSpPr>
          <p:spPr>
            <a:xfrm flipH="1">
              <a:off x="565999" y="4787458"/>
              <a:ext cx="443060" cy="2924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9" idx="4"/>
              <a:endCxn id="17" idx="0"/>
            </p:cNvCxnSpPr>
            <p:nvPr/>
          </p:nvCxnSpPr>
          <p:spPr>
            <a:xfrm>
              <a:off x="1009059" y="4787458"/>
              <a:ext cx="332295" cy="2924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8" idx="4"/>
              <a:endCxn id="19" idx="0"/>
            </p:cNvCxnSpPr>
            <p:nvPr/>
          </p:nvCxnSpPr>
          <p:spPr>
            <a:xfrm flipH="1">
              <a:off x="1895179" y="4752114"/>
              <a:ext cx="320469" cy="3514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8" idx="4"/>
              <a:endCxn id="18" idx="0"/>
            </p:cNvCxnSpPr>
            <p:nvPr/>
          </p:nvCxnSpPr>
          <p:spPr>
            <a:xfrm>
              <a:off x="2215648" y="4752114"/>
              <a:ext cx="401388" cy="3514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/>
          </p:nvGrpSpPr>
          <p:grpSpPr>
            <a:xfrm>
              <a:off x="415525" y="2465844"/>
              <a:ext cx="3713019" cy="2718209"/>
              <a:chOff x="6913312" y="870929"/>
              <a:chExt cx="3713019" cy="271820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8796788" y="870929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ru-RU" sz="12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915476" y="1757986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ru-RU" sz="12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377279" y="2449517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ru-RU" sz="12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320352" y="2432315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ru-RU" sz="12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363117" y="2468395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ru-RU" sz="12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729203" y="3304777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ru-RU" sz="12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136938" y="3312139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ru-RU" sz="12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760928" y="322453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ru-RU" sz="12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913312" y="3219578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ru-RU" sz="12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758781" y="174060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ru-RU" sz="12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600556" y="2398445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ru-RU" sz="1200" dirty="0"/>
              </a:p>
            </p:txBody>
          </p:sp>
        </p:grpSp>
        <p:sp>
          <p:nvSpPr>
            <p:cNvPr id="40" name="Овал 39"/>
            <p:cNvSpPr/>
            <p:nvPr/>
          </p:nvSpPr>
          <p:spPr>
            <a:xfrm>
              <a:off x="295123" y="5071613"/>
              <a:ext cx="443060" cy="461913"/>
            </a:xfrm>
            <a:prstGeom prst="ellipse">
              <a:avLst/>
            </a:prstGeom>
            <a:solidFill>
              <a:srgbClr val="39F75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aphicFrame>
        <p:nvGraphicFramePr>
          <p:cNvPr id="108" name="Таблица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474153"/>
              </p:ext>
            </p:extLst>
          </p:nvPr>
        </p:nvGraphicFramePr>
        <p:xfrm>
          <a:off x="4845214" y="5399455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0" name="TextBox 119"/>
          <p:cNvSpPr txBox="1"/>
          <p:nvPr/>
        </p:nvSpPr>
        <p:spPr>
          <a:xfrm>
            <a:off x="39104" y="1405453"/>
            <a:ext cx="191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Строим полное бинарное дерево</a:t>
            </a:r>
          </a:p>
        </p:txBody>
      </p:sp>
      <p:sp>
        <p:nvSpPr>
          <p:cNvPr id="41" name="Овал 40"/>
          <p:cNvSpPr/>
          <p:nvPr/>
        </p:nvSpPr>
        <p:spPr>
          <a:xfrm>
            <a:off x="7676350" y="3293963"/>
            <a:ext cx="443060" cy="461913"/>
          </a:xfrm>
          <a:prstGeom prst="ellipse">
            <a:avLst/>
          </a:prstGeom>
          <a:solidFill>
            <a:srgbClr val="39F75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Овал 41"/>
          <p:cNvSpPr/>
          <p:nvPr/>
        </p:nvSpPr>
        <p:spPr>
          <a:xfrm>
            <a:off x="5862393" y="3313745"/>
            <a:ext cx="443060" cy="461913"/>
          </a:xfrm>
          <a:prstGeom prst="ellipse">
            <a:avLst/>
          </a:prstGeom>
          <a:solidFill>
            <a:srgbClr val="39F75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Овал 42"/>
          <p:cNvSpPr/>
          <p:nvPr/>
        </p:nvSpPr>
        <p:spPr>
          <a:xfrm>
            <a:off x="8276055" y="3983844"/>
            <a:ext cx="443060" cy="461913"/>
          </a:xfrm>
          <a:prstGeom prst="ellipse">
            <a:avLst/>
          </a:prstGeom>
          <a:solidFill>
            <a:srgbClr val="39F75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" name="Овал 43"/>
          <p:cNvSpPr/>
          <p:nvPr/>
        </p:nvSpPr>
        <p:spPr>
          <a:xfrm>
            <a:off x="7252851" y="3983843"/>
            <a:ext cx="443060" cy="461913"/>
          </a:xfrm>
          <a:prstGeom prst="ellipse">
            <a:avLst/>
          </a:prstGeom>
          <a:solidFill>
            <a:srgbClr val="39F75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" name="Овал 45"/>
          <p:cNvSpPr/>
          <p:nvPr/>
        </p:nvSpPr>
        <p:spPr>
          <a:xfrm>
            <a:off x="5290820" y="3979334"/>
            <a:ext cx="443060" cy="461913"/>
          </a:xfrm>
          <a:prstGeom prst="ellipse">
            <a:avLst/>
          </a:prstGeom>
          <a:solidFill>
            <a:srgbClr val="39F75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7" name="Овал 46"/>
          <p:cNvSpPr/>
          <p:nvPr/>
        </p:nvSpPr>
        <p:spPr>
          <a:xfrm>
            <a:off x="6830990" y="2450910"/>
            <a:ext cx="443060" cy="461913"/>
          </a:xfrm>
          <a:prstGeom prst="ellipse">
            <a:avLst/>
          </a:prstGeom>
          <a:solidFill>
            <a:srgbClr val="39F75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8" name="Прямая со стрелкой 47"/>
          <p:cNvCxnSpPr>
            <a:cxnSpLocks/>
            <a:stCxn id="41" idx="4"/>
            <a:endCxn id="146" idx="0"/>
          </p:cNvCxnSpPr>
          <p:nvPr/>
        </p:nvCxnSpPr>
        <p:spPr>
          <a:xfrm flipH="1">
            <a:off x="7476343" y="3755876"/>
            <a:ext cx="421537" cy="24297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cxnSpLocks/>
            <a:stCxn id="41" idx="4"/>
            <a:endCxn id="43" idx="0"/>
          </p:cNvCxnSpPr>
          <p:nvPr/>
        </p:nvCxnSpPr>
        <p:spPr>
          <a:xfrm>
            <a:off x="7897880" y="3755876"/>
            <a:ext cx="599705" cy="22796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cxnSpLocks/>
            <a:stCxn id="47" idx="4"/>
            <a:endCxn id="143" idx="0"/>
          </p:cNvCxnSpPr>
          <p:nvPr/>
        </p:nvCxnSpPr>
        <p:spPr>
          <a:xfrm flipH="1">
            <a:off x="6083923" y="2912823"/>
            <a:ext cx="968597" cy="39556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47" idx="4"/>
            <a:endCxn id="41" idx="0"/>
          </p:cNvCxnSpPr>
          <p:nvPr/>
        </p:nvCxnSpPr>
        <p:spPr>
          <a:xfrm>
            <a:off x="7052520" y="2912823"/>
            <a:ext cx="845360" cy="38114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cxnSpLocks/>
            <a:stCxn id="42" idx="4"/>
            <a:endCxn id="138" idx="0"/>
          </p:cNvCxnSpPr>
          <p:nvPr/>
        </p:nvCxnSpPr>
        <p:spPr>
          <a:xfrm flipH="1">
            <a:off x="5509948" y="3775658"/>
            <a:ext cx="573975" cy="1953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cxnSpLocks/>
            <a:stCxn id="42" idx="4"/>
            <a:endCxn id="124" idx="0"/>
          </p:cNvCxnSpPr>
          <p:nvPr/>
        </p:nvCxnSpPr>
        <p:spPr>
          <a:xfrm>
            <a:off x="6083923" y="3775658"/>
            <a:ext cx="628961" cy="17922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5525595" y="4768738"/>
            <a:ext cx="443060" cy="461913"/>
          </a:xfrm>
          <a:prstGeom prst="ellipse">
            <a:avLst/>
          </a:prstGeom>
          <a:solidFill>
            <a:srgbClr val="39F75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Овал 54"/>
          <p:cNvSpPr/>
          <p:nvPr/>
        </p:nvSpPr>
        <p:spPr>
          <a:xfrm>
            <a:off x="6888632" y="4774224"/>
            <a:ext cx="443060" cy="461913"/>
          </a:xfrm>
          <a:prstGeom prst="ellipse">
            <a:avLst/>
          </a:prstGeom>
          <a:solidFill>
            <a:srgbClr val="39F75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" name="Овал 55"/>
          <p:cNvSpPr/>
          <p:nvPr/>
        </p:nvSpPr>
        <p:spPr>
          <a:xfrm>
            <a:off x="6176940" y="4757326"/>
            <a:ext cx="443060" cy="461913"/>
          </a:xfrm>
          <a:prstGeom prst="ellipse">
            <a:avLst/>
          </a:prstGeom>
          <a:solidFill>
            <a:srgbClr val="39F75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7" name="Прямая со стрелкой 56"/>
          <p:cNvCxnSpPr>
            <a:cxnSpLocks/>
            <a:stCxn id="138" idx="4"/>
            <a:endCxn id="75" idx="0"/>
          </p:cNvCxnSpPr>
          <p:nvPr/>
        </p:nvCxnSpPr>
        <p:spPr>
          <a:xfrm flipH="1">
            <a:off x="4947138" y="4432891"/>
            <a:ext cx="562810" cy="33151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6" idx="4"/>
            <a:endCxn id="54" idx="0"/>
          </p:cNvCxnSpPr>
          <p:nvPr/>
        </p:nvCxnSpPr>
        <p:spPr>
          <a:xfrm>
            <a:off x="5512350" y="4441247"/>
            <a:ext cx="234775" cy="32749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endCxn id="56" idx="0"/>
          </p:cNvCxnSpPr>
          <p:nvPr/>
        </p:nvCxnSpPr>
        <p:spPr>
          <a:xfrm flipH="1">
            <a:off x="6398470" y="4405903"/>
            <a:ext cx="320469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55" idx="0"/>
          </p:cNvCxnSpPr>
          <p:nvPr/>
        </p:nvCxnSpPr>
        <p:spPr>
          <a:xfrm>
            <a:off x="6708774" y="4422801"/>
            <a:ext cx="401388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Группа 60"/>
          <p:cNvGrpSpPr/>
          <p:nvPr/>
        </p:nvGrpSpPr>
        <p:grpSpPr>
          <a:xfrm>
            <a:off x="4862401" y="2190410"/>
            <a:ext cx="3983504" cy="2641734"/>
            <a:chOff x="6913312" y="870929"/>
            <a:chExt cx="3983504" cy="2641734"/>
          </a:xfrm>
        </p:grpSpPr>
        <p:sp>
          <p:nvSpPr>
            <p:cNvPr id="62" name="TextBox 61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633602" y="2414762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140021" y="3212947"/>
              <a:ext cx="341760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  <a:endParaRPr lang="ru-RU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153882" y="3235664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814140" y="322696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</p:grpSp>
      <p:sp>
        <p:nvSpPr>
          <p:cNvPr id="75" name="Овал 74"/>
          <p:cNvSpPr/>
          <p:nvPr/>
        </p:nvSpPr>
        <p:spPr>
          <a:xfrm>
            <a:off x="4725608" y="4764403"/>
            <a:ext cx="443060" cy="461913"/>
          </a:xfrm>
          <a:prstGeom prst="ellipse">
            <a:avLst/>
          </a:prstGeom>
          <a:solidFill>
            <a:srgbClr val="39F75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148984" y="164981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Просеивание</a:t>
            </a:r>
          </a:p>
        </p:txBody>
      </p:sp>
      <p:sp>
        <p:nvSpPr>
          <p:cNvPr id="124" name="Овал 123"/>
          <p:cNvSpPr/>
          <p:nvPr/>
        </p:nvSpPr>
        <p:spPr>
          <a:xfrm>
            <a:off x="6491354" y="3954886"/>
            <a:ext cx="443060" cy="461913"/>
          </a:xfrm>
          <a:prstGeom prst="ellipse">
            <a:avLst/>
          </a:prstGeom>
          <a:solidFill>
            <a:srgbClr val="39F75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80822" y="694474"/>
            <a:ext cx="829169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Пример.</a:t>
            </a:r>
          </a:p>
          <a:p>
            <a:r>
              <a:rPr lang="ru-RU" dirty="0"/>
              <a:t>Построить бинарную кучу для последовательности элементов: 7,3,1,8,2,0,6,1,2,0,9</a:t>
            </a:r>
          </a:p>
        </p:txBody>
      </p:sp>
      <p:graphicFrame>
        <p:nvGraphicFramePr>
          <p:cNvPr id="129" name="Объект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394906"/>
              </p:ext>
            </p:extLst>
          </p:nvPr>
        </p:nvGraphicFramePr>
        <p:xfrm>
          <a:off x="2891259" y="1714624"/>
          <a:ext cx="504201" cy="321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40" imgH="266400" progId="Equation.DSMT4">
                  <p:embed/>
                </p:oleObj>
              </mc:Choice>
              <mc:Fallback>
                <p:oleObj name="Equation" r:id="rId3" imgW="419040" imgH="26640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259" y="1714624"/>
                        <a:ext cx="504201" cy="3215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Овал 132"/>
          <p:cNvSpPr/>
          <p:nvPr/>
        </p:nvSpPr>
        <p:spPr>
          <a:xfrm>
            <a:off x="6176940" y="4768738"/>
            <a:ext cx="443060" cy="461913"/>
          </a:xfrm>
          <a:prstGeom prst="ellipse">
            <a:avLst/>
          </a:prstGeom>
          <a:solidFill>
            <a:srgbClr val="39F75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4" name="Овал 133"/>
          <p:cNvSpPr/>
          <p:nvPr/>
        </p:nvSpPr>
        <p:spPr>
          <a:xfrm>
            <a:off x="6496706" y="3952908"/>
            <a:ext cx="443060" cy="461913"/>
          </a:xfrm>
          <a:prstGeom prst="ellipse">
            <a:avLst/>
          </a:prstGeom>
          <a:solidFill>
            <a:srgbClr val="39F75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7" name="Овал 136"/>
          <p:cNvSpPr/>
          <p:nvPr/>
        </p:nvSpPr>
        <p:spPr>
          <a:xfrm>
            <a:off x="4725608" y="4774223"/>
            <a:ext cx="443060" cy="461913"/>
          </a:xfrm>
          <a:prstGeom prst="ellipse">
            <a:avLst/>
          </a:prstGeom>
          <a:solidFill>
            <a:srgbClr val="39F75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8" name="Овал 137"/>
          <p:cNvSpPr/>
          <p:nvPr/>
        </p:nvSpPr>
        <p:spPr>
          <a:xfrm>
            <a:off x="5288418" y="3970978"/>
            <a:ext cx="443060" cy="461913"/>
          </a:xfrm>
          <a:prstGeom prst="ellipse">
            <a:avLst/>
          </a:prstGeom>
          <a:solidFill>
            <a:srgbClr val="39F75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9" name="Овал 138"/>
          <p:cNvSpPr/>
          <p:nvPr/>
        </p:nvSpPr>
        <p:spPr>
          <a:xfrm>
            <a:off x="7259990" y="3996244"/>
            <a:ext cx="443060" cy="461913"/>
          </a:xfrm>
          <a:prstGeom prst="ellipse">
            <a:avLst/>
          </a:prstGeom>
          <a:solidFill>
            <a:srgbClr val="39F75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0" name="Овал 139"/>
          <p:cNvSpPr/>
          <p:nvPr/>
        </p:nvSpPr>
        <p:spPr>
          <a:xfrm>
            <a:off x="7701084" y="3302979"/>
            <a:ext cx="443060" cy="461913"/>
          </a:xfrm>
          <a:prstGeom prst="ellipse">
            <a:avLst/>
          </a:prstGeom>
          <a:solidFill>
            <a:srgbClr val="39F75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2" name="Овал 141"/>
          <p:cNvSpPr/>
          <p:nvPr/>
        </p:nvSpPr>
        <p:spPr>
          <a:xfrm>
            <a:off x="6503845" y="3945151"/>
            <a:ext cx="443060" cy="461913"/>
          </a:xfrm>
          <a:prstGeom prst="ellipse">
            <a:avLst/>
          </a:prstGeom>
          <a:solidFill>
            <a:srgbClr val="39F75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3" name="Овал 142"/>
          <p:cNvSpPr/>
          <p:nvPr/>
        </p:nvSpPr>
        <p:spPr>
          <a:xfrm>
            <a:off x="5862393" y="3308386"/>
            <a:ext cx="443060" cy="461913"/>
          </a:xfrm>
          <a:prstGeom prst="ellipse">
            <a:avLst/>
          </a:prstGeom>
          <a:solidFill>
            <a:srgbClr val="39F75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4" name="Овал 143"/>
          <p:cNvSpPr/>
          <p:nvPr/>
        </p:nvSpPr>
        <p:spPr>
          <a:xfrm>
            <a:off x="6504147" y="3949476"/>
            <a:ext cx="443060" cy="461913"/>
          </a:xfrm>
          <a:prstGeom prst="ellipse">
            <a:avLst/>
          </a:prstGeom>
          <a:solidFill>
            <a:srgbClr val="39F75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5" name="Овал 144"/>
          <p:cNvSpPr/>
          <p:nvPr/>
        </p:nvSpPr>
        <p:spPr>
          <a:xfrm>
            <a:off x="6168414" y="4758240"/>
            <a:ext cx="443060" cy="461913"/>
          </a:xfrm>
          <a:prstGeom prst="ellipse">
            <a:avLst/>
          </a:prstGeom>
          <a:solidFill>
            <a:srgbClr val="39F75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6" name="Овал 145"/>
          <p:cNvSpPr/>
          <p:nvPr/>
        </p:nvSpPr>
        <p:spPr>
          <a:xfrm>
            <a:off x="7254813" y="3998848"/>
            <a:ext cx="443060" cy="461913"/>
          </a:xfrm>
          <a:prstGeom prst="ellipse">
            <a:avLst/>
          </a:prstGeom>
          <a:solidFill>
            <a:srgbClr val="39F75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7" name="Овал 146"/>
          <p:cNvSpPr/>
          <p:nvPr/>
        </p:nvSpPr>
        <p:spPr>
          <a:xfrm>
            <a:off x="6816930" y="2448306"/>
            <a:ext cx="443060" cy="461913"/>
          </a:xfrm>
          <a:prstGeom prst="ellipse">
            <a:avLst/>
          </a:prstGeom>
          <a:solidFill>
            <a:srgbClr val="39F75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0" name="Овал 149"/>
          <p:cNvSpPr/>
          <p:nvPr/>
        </p:nvSpPr>
        <p:spPr>
          <a:xfrm>
            <a:off x="7692940" y="3296567"/>
            <a:ext cx="443060" cy="461913"/>
          </a:xfrm>
          <a:prstGeom prst="ellipse">
            <a:avLst/>
          </a:prstGeom>
          <a:solidFill>
            <a:srgbClr val="39F75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8" name="Овал 147"/>
          <p:cNvSpPr/>
          <p:nvPr/>
        </p:nvSpPr>
        <p:spPr>
          <a:xfrm>
            <a:off x="7684796" y="3302979"/>
            <a:ext cx="443060" cy="461913"/>
          </a:xfrm>
          <a:prstGeom prst="ellipse">
            <a:avLst/>
          </a:prstGeom>
          <a:solidFill>
            <a:srgbClr val="39F75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52" name="Прямая со стрелкой 151"/>
          <p:cNvCxnSpPr/>
          <p:nvPr/>
        </p:nvCxnSpPr>
        <p:spPr>
          <a:xfrm flipH="1">
            <a:off x="260420" y="6248670"/>
            <a:ext cx="14756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8206297" y="6125009"/>
                <a:ext cx="932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297" y="6125009"/>
                <a:ext cx="9324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Стрелка вправо 79"/>
          <p:cNvSpPr/>
          <p:nvPr/>
        </p:nvSpPr>
        <p:spPr>
          <a:xfrm>
            <a:off x="4131609" y="3001967"/>
            <a:ext cx="831613" cy="259613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D993B919-6E3A-9475-43DD-1A2CBC126C10}"/>
              </a:ext>
            </a:extLst>
          </p:cNvPr>
          <p:cNvSpPr/>
          <p:nvPr/>
        </p:nvSpPr>
        <p:spPr>
          <a:xfrm>
            <a:off x="4666729" y="2282017"/>
            <a:ext cx="4324383" cy="24709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892CE520-8E0D-0290-7111-A8ACEE97D5F7}"/>
              </a:ext>
            </a:extLst>
          </p:cNvPr>
          <p:cNvSpPr/>
          <p:nvPr/>
        </p:nvSpPr>
        <p:spPr>
          <a:xfrm>
            <a:off x="4666729" y="2137149"/>
            <a:ext cx="4324383" cy="18285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F956D006-FA5F-C942-B6C1-D206ED9AD896}"/>
              </a:ext>
            </a:extLst>
          </p:cNvPr>
          <p:cNvSpPr/>
          <p:nvPr/>
        </p:nvSpPr>
        <p:spPr>
          <a:xfrm>
            <a:off x="4666729" y="1935317"/>
            <a:ext cx="4324383" cy="13940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5730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20" grpId="0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54" grpId="0" animBg="1"/>
      <p:bldP spid="55" grpId="0" animBg="1"/>
      <p:bldP spid="56" grpId="0" animBg="1"/>
      <p:bldP spid="75" grpId="0" animBg="1"/>
      <p:bldP spid="121" grpId="0"/>
      <p:bldP spid="124" grpId="0" animBg="1"/>
      <p:bldP spid="96" grpId="0"/>
      <p:bldP spid="133" grpId="0" animBg="1"/>
      <p:bldP spid="134" grpId="0" animBg="1"/>
      <p:bldP spid="137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50" grpId="0" animBg="1"/>
      <p:bldP spid="148" grpId="0" animBg="1"/>
      <p:bldP spid="136" grpId="0"/>
      <p:bldP spid="80" grpId="0" animBg="1"/>
      <p:bldP spid="92" grpId="0" animBg="1"/>
      <p:bldP spid="92" grpId="2" animBg="1"/>
      <p:bldP spid="93" grpId="0" animBg="1"/>
      <p:bldP spid="93" grpId="1" animBg="1"/>
      <p:bldP spid="94" grpId="0" animBg="1"/>
      <p:bldP spid="9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Объект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463981"/>
              </p:ext>
            </p:extLst>
          </p:nvPr>
        </p:nvGraphicFramePr>
        <p:xfrm>
          <a:off x="495300" y="5832474"/>
          <a:ext cx="10946285" cy="477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80160" imgH="291960" progId="Equation.DSMT4">
                  <p:embed/>
                </p:oleObj>
              </mc:Choice>
              <mc:Fallback>
                <p:oleObj name="Equation" r:id="rId2" imgW="6680160" imgH="291960" progId="Equation.DSMT4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5832474"/>
                        <a:ext cx="10946285" cy="4771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" name="TextBox 224"/>
          <p:cNvSpPr txBox="1"/>
          <p:nvPr/>
        </p:nvSpPr>
        <p:spPr>
          <a:xfrm>
            <a:off x="29977" y="133723"/>
            <a:ext cx="11899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u-RU" sz="2400" dirty="0"/>
              <a:t>Для того, чтобы оценить время работы построения бинарной кучи для последовательности из </a:t>
            </a:r>
            <a:r>
              <a:rPr lang="en-US" sz="2400" dirty="0"/>
              <a:t>n</a:t>
            </a:r>
            <a:r>
              <a:rPr lang="ru-RU" sz="2400" dirty="0"/>
              <a:t> элементов, необходимо оценить суммарное число всех просеиваний. Число просеиваний равно сумме высот всех вершин дерева. 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1743012" y="1550507"/>
            <a:ext cx="8226950" cy="3673428"/>
            <a:chOff x="1743012" y="1550507"/>
            <a:chExt cx="8226950" cy="3673428"/>
          </a:xfrm>
        </p:grpSpPr>
        <p:sp>
          <p:nvSpPr>
            <p:cNvPr id="141" name="TextBox 140"/>
            <p:cNvSpPr txBox="1"/>
            <p:nvPr/>
          </p:nvSpPr>
          <p:spPr>
            <a:xfrm>
              <a:off x="2436426" y="3299748"/>
              <a:ext cx="626087" cy="328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2</a:t>
              </a:r>
              <a:r>
                <a:rPr lang="ru-RU" sz="1400" baseline="30000" dirty="0"/>
                <a:t>2</a:t>
              </a:r>
              <a:endParaRPr lang="ru-RU" sz="14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436426" y="4798091"/>
              <a:ext cx="629064" cy="328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2</a:t>
              </a:r>
              <a:r>
                <a:rPr lang="en-US" sz="1400" baseline="30000" dirty="0"/>
                <a:t>h</a:t>
              </a:r>
              <a:endParaRPr lang="ru-RU" sz="14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436426" y="2179399"/>
              <a:ext cx="676720" cy="328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2</a:t>
              </a:r>
              <a:r>
                <a:rPr lang="ru-RU" sz="1400" baseline="30000" dirty="0"/>
                <a:t>0 </a:t>
              </a:r>
              <a:endParaRPr lang="ru-RU" sz="14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436426" y="2732268"/>
              <a:ext cx="626087" cy="328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2</a:t>
              </a:r>
              <a:r>
                <a:rPr lang="ru-RU" sz="1400" baseline="30000" dirty="0"/>
                <a:t>1</a:t>
              </a:r>
              <a:endParaRPr lang="ru-RU" sz="14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2436426" y="4180404"/>
              <a:ext cx="810755" cy="328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2</a:t>
              </a:r>
              <a:r>
                <a:rPr lang="en-US" sz="1400" baseline="30000" dirty="0"/>
                <a:t>h-1</a:t>
              </a:r>
              <a:endParaRPr lang="ru-RU" sz="14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057197" y="1684712"/>
              <a:ext cx="13038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Высоты вершин</a:t>
              </a:r>
            </a:p>
          </p:txBody>
        </p:sp>
        <p:grpSp>
          <p:nvGrpSpPr>
            <p:cNvPr id="127" name="Группа 126"/>
            <p:cNvGrpSpPr/>
            <p:nvPr/>
          </p:nvGrpSpPr>
          <p:grpSpPr>
            <a:xfrm>
              <a:off x="1743012" y="1550507"/>
              <a:ext cx="7451787" cy="3673428"/>
              <a:chOff x="-1320546" y="1072660"/>
              <a:chExt cx="8442082" cy="5519553"/>
            </a:xfrm>
            <a:noFill/>
          </p:grpSpPr>
          <p:sp>
            <p:nvSpPr>
              <p:cNvPr id="162" name="Овал 161"/>
              <p:cNvSpPr/>
              <p:nvPr/>
            </p:nvSpPr>
            <p:spPr>
              <a:xfrm>
                <a:off x="4463709" y="3137533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63" name="Овал 162"/>
              <p:cNvSpPr/>
              <p:nvPr/>
            </p:nvSpPr>
            <p:spPr>
              <a:xfrm>
                <a:off x="1823421" y="3019338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64" name="Овал 163"/>
              <p:cNvSpPr/>
              <p:nvPr/>
            </p:nvSpPr>
            <p:spPr>
              <a:xfrm>
                <a:off x="5088854" y="3784193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65" name="Овал 164"/>
              <p:cNvSpPr/>
              <p:nvPr/>
            </p:nvSpPr>
            <p:spPr>
              <a:xfrm>
                <a:off x="3910981" y="3758630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66" name="Овал 165"/>
              <p:cNvSpPr/>
              <p:nvPr/>
            </p:nvSpPr>
            <p:spPr>
              <a:xfrm>
                <a:off x="2601064" y="3734753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67" name="Овал 166"/>
              <p:cNvSpPr/>
              <p:nvPr/>
            </p:nvSpPr>
            <p:spPr>
              <a:xfrm>
                <a:off x="1162931" y="3734753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68" name="Овал 167"/>
              <p:cNvSpPr/>
              <p:nvPr/>
            </p:nvSpPr>
            <p:spPr>
              <a:xfrm>
                <a:off x="2994252" y="2132572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cxnSp>
            <p:nvCxnSpPr>
              <p:cNvPr id="169" name="Прямая со стрелкой 168"/>
              <p:cNvCxnSpPr>
                <a:stCxn id="162" idx="4"/>
                <a:endCxn id="165" idx="7"/>
              </p:cNvCxnSpPr>
              <p:nvPr/>
            </p:nvCxnSpPr>
            <p:spPr>
              <a:xfrm flipH="1">
                <a:off x="4289156" y="3599446"/>
                <a:ext cx="396083" cy="226830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Прямая со стрелкой 169"/>
              <p:cNvCxnSpPr>
                <a:stCxn id="162" idx="4"/>
                <a:endCxn id="164" idx="1"/>
              </p:cNvCxnSpPr>
              <p:nvPr/>
            </p:nvCxnSpPr>
            <p:spPr>
              <a:xfrm>
                <a:off x="4685239" y="3599446"/>
                <a:ext cx="468500" cy="252393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Прямая со стрелкой 170"/>
              <p:cNvCxnSpPr>
                <a:stCxn id="168" idx="4"/>
                <a:endCxn id="163" idx="7"/>
              </p:cNvCxnSpPr>
              <p:nvPr/>
            </p:nvCxnSpPr>
            <p:spPr>
              <a:xfrm flipH="1">
                <a:off x="2201596" y="2594485"/>
                <a:ext cx="1014186" cy="49249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Прямая со стрелкой 171"/>
              <p:cNvCxnSpPr>
                <a:stCxn id="168" idx="4"/>
                <a:endCxn id="162" idx="1"/>
              </p:cNvCxnSpPr>
              <p:nvPr/>
            </p:nvCxnSpPr>
            <p:spPr>
              <a:xfrm>
                <a:off x="3215782" y="2594485"/>
                <a:ext cx="1312812" cy="610694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 стрелкой 172"/>
              <p:cNvCxnSpPr>
                <a:stCxn id="163" idx="4"/>
                <a:endCxn id="167" idx="7"/>
              </p:cNvCxnSpPr>
              <p:nvPr/>
            </p:nvCxnSpPr>
            <p:spPr>
              <a:xfrm flipH="1">
                <a:off x="1541106" y="3481251"/>
                <a:ext cx="503845" cy="321148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 стрелкой 173"/>
              <p:cNvCxnSpPr>
                <a:stCxn id="163" idx="4"/>
                <a:endCxn id="166" idx="1"/>
              </p:cNvCxnSpPr>
              <p:nvPr/>
            </p:nvCxnSpPr>
            <p:spPr>
              <a:xfrm>
                <a:off x="2044951" y="3481251"/>
                <a:ext cx="620998" cy="321148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Овал 174"/>
              <p:cNvSpPr/>
              <p:nvPr/>
            </p:nvSpPr>
            <p:spPr>
              <a:xfrm>
                <a:off x="1227257" y="6075498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76" name="Овал 175"/>
              <p:cNvSpPr/>
              <p:nvPr/>
            </p:nvSpPr>
            <p:spPr>
              <a:xfrm>
                <a:off x="2217758" y="5305034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77" name="Овал 176"/>
              <p:cNvSpPr/>
              <p:nvPr/>
            </p:nvSpPr>
            <p:spPr>
              <a:xfrm>
                <a:off x="929715" y="5314972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78" name="Овал 177"/>
              <p:cNvSpPr/>
              <p:nvPr/>
            </p:nvSpPr>
            <p:spPr>
              <a:xfrm>
                <a:off x="545248" y="6088095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cxnSp>
            <p:nvCxnSpPr>
              <p:cNvPr id="179" name="Прямая со стрелкой 178"/>
              <p:cNvCxnSpPr>
                <a:endCxn id="178" idx="0"/>
              </p:cNvCxnSpPr>
              <p:nvPr/>
            </p:nvCxnSpPr>
            <p:spPr>
              <a:xfrm flipH="1">
                <a:off x="766778" y="5788836"/>
                <a:ext cx="396153" cy="29925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Овал 152"/>
              <p:cNvSpPr/>
              <p:nvPr/>
            </p:nvSpPr>
            <p:spPr>
              <a:xfrm>
                <a:off x="4079388" y="5326923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54" name="Овал 153"/>
              <p:cNvSpPr/>
              <p:nvPr/>
            </p:nvSpPr>
            <p:spPr>
              <a:xfrm>
                <a:off x="5380465" y="5338389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cxnSp>
            <p:nvCxnSpPr>
              <p:cNvPr id="155" name="Прямая со стрелкой 154"/>
              <p:cNvCxnSpPr>
                <a:endCxn id="175" idx="0"/>
              </p:cNvCxnSpPr>
              <p:nvPr/>
            </p:nvCxnSpPr>
            <p:spPr>
              <a:xfrm>
                <a:off x="1162931" y="5788836"/>
                <a:ext cx="285856" cy="286662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Прямая со стрелкой 158"/>
              <p:cNvCxnSpPr>
                <a:stCxn id="164" idx="4"/>
              </p:cNvCxnSpPr>
              <p:nvPr/>
            </p:nvCxnSpPr>
            <p:spPr>
              <a:xfrm flipH="1">
                <a:off x="5023216" y="4246106"/>
                <a:ext cx="287168" cy="24981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Прямая со стрелкой 159"/>
              <p:cNvCxnSpPr>
                <a:stCxn id="164" idx="4"/>
              </p:cNvCxnSpPr>
              <p:nvPr/>
            </p:nvCxnSpPr>
            <p:spPr>
              <a:xfrm>
                <a:off x="5310384" y="4246106"/>
                <a:ext cx="359894" cy="24981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6226659" y="2066103"/>
                <a:ext cx="587814" cy="493506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h</a:t>
                </a:r>
                <a:endParaRPr lang="ru-RU" sz="1400" dirty="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6226659" y="2958425"/>
                <a:ext cx="894877" cy="493506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h-1</a:t>
                </a:r>
                <a:endParaRPr lang="ru-RU" sz="1400" dirty="0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226659" y="3912232"/>
                <a:ext cx="894877" cy="493506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h-2</a:t>
                </a:r>
                <a:endParaRPr lang="ru-RU" sz="14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226659" y="6098707"/>
                <a:ext cx="581065" cy="493506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</a:t>
                </a:r>
                <a:endParaRPr lang="ru-RU" sz="1400" dirty="0"/>
              </a:p>
            </p:txBody>
          </p:sp>
          <p:sp>
            <p:nvSpPr>
              <p:cNvPr id="186" name="Овал 185"/>
              <p:cNvSpPr/>
              <p:nvPr/>
            </p:nvSpPr>
            <p:spPr>
              <a:xfrm>
                <a:off x="2480667" y="6075498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87" name="Овал 186"/>
              <p:cNvSpPr/>
              <p:nvPr/>
            </p:nvSpPr>
            <p:spPr>
              <a:xfrm>
                <a:off x="1798658" y="6088095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cxnSp>
            <p:nvCxnSpPr>
              <p:cNvPr id="188" name="Прямая со стрелкой 187"/>
              <p:cNvCxnSpPr>
                <a:endCxn id="187" idx="0"/>
              </p:cNvCxnSpPr>
              <p:nvPr/>
            </p:nvCxnSpPr>
            <p:spPr>
              <a:xfrm flipH="1">
                <a:off x="2020188" y="5788836"/>
                <a:ext cx="396153" cy="29925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 стрелкой 188"/>
              <p:cNvCxnSpPr>
                <a:endCxn id="186" idx="0"/>
              </p:cNvCxnSpPr>
              <p:nvPr/>
            </p:nvCxnSpPr>
            <p:spPr>
              <a:xfrm>
                <a:off x="2416341" y="5788836"/>
                <a:ext cx="285856" cy="286662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Овал 189"/>
              <p:cNvSpPr/>
              <p:nvPr/>
            </p:nvSpPr>
            <p:spPr>
              <a:xfrm>
                <a:off x="4353482" y="6075498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91" name="Овал 190"/>
              <p:cNvSpPr/>
              <p:nvPr/>
            </p:nvSpPr>
            <p:spPr>
              <a:xfrm>
                <a:off x="3671473" y="6088095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cxnSp>
            <p:nvCxnSpPr>
              <p:cNvPr id="192" name="Прямая со стрелкой 191"/>
              <p:cNvCxnSpPr>
                <a:endCxn id="191" idx="0"/>
              </p:cNvCxnSpPr>
              <p:nvPr/>
            </p:nvCxnSpPr>
            <p:spPr>
              <a:xfrm flipH="1">
                <a:off x="3893003" y="5788836"/>
                <a:ext cx="396153" cy="29925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Прямая со стрелкой 192"/>
              <p:cNvCxnSpPr>
                <a:endCxn id="190" idx="0"/>
              </p:cNvCxnSpPr>
              <p:nvPr/>
            </p:nvCxnSpPr>
            <p:spPr>
              <a:xfrm>
                <a:off x="4289156" y="5788836"/>
                <a:ext cx="285856" cy="286662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Овал 193"/>
              <p:cNvSpPr/>
              <p:nvPr/>
            </p:nvSpPr>
            <p:spPr>
              <a:xfrm>
                <a:off x="5653287" y="6088095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95" name="Овал 194"/>
              <p:cNvSpPr/>
              <p:nvPr/>
            </p:nvSpPr>
            <p:spPr>
              <a:xfrm>
                <a:off x="4971278" y="6100692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cxnSp>
            <p:nvCxnSpPr>
              <p:cNvPr id="196" name="Прямая со стрелкой 195"/>
              <p:cNvCxnSpPr>
                <a:endCxn id="195" idx="0"/>
              </p:cNvCxnSpPr>
              <p:nvPr/>
            </p:nvCxnSpPr>
            <p:spPr>
              <a:xfrm flipH="1">
                <a:off x="5192808" y="5801433"/>
                <a:ext cx="396153" cy="29925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 стрелкой 196"/>
              <p:cNvCxnSpPr>
                <a:endCxn id="194" idx="0"/>
              </p:cNvCxnSpPr>
              <p:nvPr/>
            </p:nvCxnSpPr>
            <p:spPr>
              <a:xfrm>
                <a:off x="5588961" y="5801433"/>
                <a:ext cx="285856" cy="286662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TextBox 198"/>
              <p:cNvSpPr txBox="1"/>
              <p:nvPr/>
            </p:nvSpPr>
            <p:spPr>
              <a:xfrm>
                <a:off x="3145446" y="4545861"/>
                <a:ext cx="490692" cy="786170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…</a:t>
                </a:r>
                <a:endParaRPr lang="ru-RU" sz="2800" dirty="0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226659" y="5388542"/>
                <a:ext cx="581065" cy="493506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  <a:endParaRPr lang="ru-RU" sz="1400" dirty="0"/>
              </a:p>
            </p:txBody>
          </p:sp>
          <p:cxnSp>
            <p:nvCxnSpPr>
              <p:cNvPr id="201" name="Прямая со стрелкой 200"/>
              <p:cNvCxnSpPr/>
              <p:nvPr/>
            </p:nvCxnSpPr>
            <p:spPr>
              <a:xfrm flipH="1">
                <a:off x="3811151" y="4239689"/>
                <a:ext cx="287168" cy="24981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Прямая со стрелкой 201"/>
              <p:cNvCxnSpPr/>
              <p:nvPr/>
            </p:nvCxnSpPr>
            <p:spPr>
              <a:xfrm>
                <a:off x="4098319" y="4239689"/>
                <a:ext cx="359894" cy="24981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 стрелкой 202"/>
              <p:cNvCxnSpPr/>
              <p:nvPr/>
            </p:nvCxnSpPr>
            <p:spPr>
              <a:xfrm flipH="1">
                <a:off x="2534365" y="4211550"/>
                <a:ext cx="287168" cy="24981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 стрелкой 203"/>
              <p:cNvCxnSpPr/>
              <p:nvPr/>
            </p:nvCxnSpPr>
            <p:spPr>
              <a:xfrm>
                <a:off x="2821533" y="4211550"/>
                <a:ext cx="359894" cy="24981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 стрелкой 204"/>
              <p:cNvCxnSpPr/>
              <p:nvPr/>
            </p:nvCxnSpPr>
            <p:spPr>
              <a:xfrm flipH="1">
                <a:off x="1058339" y="4200349"/>
                <a:ext cx="287168" cy="24981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 стрелкой 205"/>
              <p:cNvCxnSpPr/>
              <p:nvPr/>
            </p:nvCxnSpPr>
            <p:spPr>
              <a:xfrm>
                <a:off x="1345507" y="4200349"/>
                <a:ext cx="359894" cy="24981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TextBox 207"/>
              <p:cNvSpPr txBox="1"/>
              <p:nvPr/>
            </p:nvSpPr>
            <p:spPr>
              <a:xfrm>
                <a:off x="-1320546" y="1072660"/>
                <a:ext cx="2436956" cy="740258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1200" dirty="0"/>
                  <a:t>Число вершин </a:t>
                </a:r>
              </a:p>
              <a:p>
                <a:pPr algn="ctr"/>
                <a:r>
                  <a:rPr lang="ru-RU" sz="1200" dirty="0"/>
                  <a:t>на уровне</a:t>
                </a:r>
              </a:p>
            </p:txBody>
          </p:sp>
        </p:grpSp>
        <p:graphicFrame>
          <p:nvGraphicFramePr>
            <p:cNvPr id="209" name="Объект 20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0354873"/>
                </p:ext>
              </p:extLst>
            </p:nvPr>
          </p:nvGraphicFramePr>
          <p:xfrm>
            <a:off x="9811212" y="2416073"/>
            <a:ext cx="158750" cy="239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6720" imgH="190440" progId="Equation.DSMT4">
                    <p:embed/>
                  </p:oleObj>
                </mc:Choice>
                <mc:Fallback>
                  <p:oleObj name="Equation" r:id="rId4" imgW="126720" imgH="190440" progId="Equation.DSMT4">
                    <p:embed/>
                    <p:pic>
                      <p:nvPicPr>
                        <p:cNvPr id="0" name="Picture 2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11212" y="2416073"/>
                          <a:ext cx="158750" cy="2397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TextBox 74"/>
            <p:cNvSpPr txBox="1"/>
            <p:nvPr/>
          </p:nvSpPr>
          <p:spPr>
            <a:xfrm>
              <a:off x="5699854" y="4228079"/>
              <a:ext cx="433132" cy="52322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  <a:endParaRPr lang="ru-RU" sz="28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7552" y="4689263"/>
              <a:ext cx="433132" cy="52322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  <a:endParaRPr lang="ru-R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336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238"/>
          <p:cNvSpPr/>
          <p:nvPr/>
        </p:nvSpPr>
        <p:spPr>
          <a:xfrm>
            <a:off x="9438968" y="500020"/>
            <a:ext cx="829377" cy="1250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8" name="Прямоугольник 237"/>
          <p:cNvSpPr/>
          <p:nvPr/>
        </p:nvSpPr>
        <p:spPr>
          <a:xfrm>
            <a:off x="6626200" y="500020"/>
            <a:ext cx="1228391" cy="1250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7" name="Прямоугольник 236"/>
          <p:cNvSpPr/>
          <p:nvPr/>
        </p:nvSpPr>
        <p:spPr>
          <a:xfrm>
            <a:off x="5289756" y="500020"/>
            <a:ext cx="1170038" cy="1250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6" name="Прямоугольник 235"/>
          <p:cNvSpPr/>
          <p:nvPr/>
        </p:nvSpPr>
        <p:spPr>
          <a:xfrm>
            <a:off x="3832610" y="487543"/>
            <a:ext cx="1104297" cy="1250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5" name="Прямоугольник 234"/>
          <p:cNvSpPr/>
          <p:nvPr/>
        </p:nvSpPr>
        <p:spPr>
          <a:xfrm>
            <a:off x="2496166" y="520776"/>
            <a:ext cx="1104297" cy="1250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09" name="Объект 2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373073"/>
              </p:ext>
            </p:extLst>
          </p:nvPr>
        </p:nvGraphicFramePr>
        <p:xfrm>
          <a:off x="7854592" y="2052279"/>
          <a:ext cx="15875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90440" progId="Equation.DSMT4">
                  <p:embed/>
                </p:oleObj>
              </mc:Choice>
              <mc:Fallback>
                <p:oleObj name="Equation" r:id="rId2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4592" y="2052279"/>
                        <a:ext cx="158750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Объект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112655"/>
              </p:ext>
            </p:extLst>
          </p:nvPr>
        </p:nvGraphicFramePr>
        <p:xfrm>
          <a:off x="900521" y="583210"/>
          <a:ext cx="10143358" cy="133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43520" imgH="888840" progId="Equation.DSMT4">
                  <p:embed/>
                </p:oleObj>
              </mc:Choice>
              <mc:Fallback>
                <p:oleObj name="Equation" r:id="rId4" imgW="674352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521" y="583210"/>
                        <a:ext cx="10143358" cy="1332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" name="Объект 2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678984"/>
              </p:ext>
            </p:extLst>
          </p:nvPr>
        </p:nvGraphicFramePr>
        <p:xfrm>
          <a:off x="4323080" y="3705750"/>
          <a:ext cx="2307573" cy="46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760" imgH="241200" progId="Equation.DSMT4">
                  <p:embed/>
                </p:oleObj>
              </mc:Choice>
              <mc:Fallback>
                <p:oleObj name="Equation" r:id="rId6" imgW="1193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3080" y="3705750"/>
                        <a:ext cx="2307573" cy="466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" name="TextBox 220"/>
          <p:cNvSpPr txBox="1"/>
          <p:nvPr/>
        </p:nvSpPr>
        <p:spPr>
          <a:xfrm>
            <a:off x="673148" y="2785832"/>
            <a:ext cx="9670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u-RU" sz="2400" dirty="0"/>
              <a:t>Так как число вершин полного бинарного дерева высоты </a:t>
            </a:r>
            <a:r>
              <a:rPr lang="en-US" sz="2400" dirty="0"/>
              <a:t>h </a:t>
            </a:r>
            <a:r>
              <a:rPr lang="ru-RU" sz="2400" dirty="0"/>
              <a:t>удовлетворяет</a:t>
            </a:r>
            <a:r>
              <a:rPr lang="en-US" sz="2400" dirty="0"/>
              <a:t> </a:t>
            </a:r>
            <a:r>
              <a:rPr lang="ru-RU" sz="2400" dirty="0"/>
              <a:t>неравенствам: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673148" y="4133727"/>
            <a:ext cx="695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ru-RU" sz="2400" dirty="0"/>
              <a:t>Получаем</a:t>
            </a:r>
            <a:r>
              <a:rPr lang="en-US" sz="2400" dirty="0"/>
              <a:t> </a:t>
            </a:r>
            <a:r>
              <a:rPr lang="ru-RU" sz="2400" dirty="0"/>
              <a:t>оценку сверху на число просеиваний:</a:t>
            </a:r>
          </a:p>
        </p:txBody>
      </p:sp>
      <p:graphicFrame>
        <p:nvGraphicFramePr>
          <p:cNvPr id="224" name="Объект 2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721364"/>
              </p:ext>
            </p:extLst>
          </p:nvPr>
        </p:nvGraphicFramePr>
        <p:xfrm>
          <a:off x="4357559" y="4691167"/>
          <a:ext cx="2623211" cy="401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640" imgH="241200" progId="Equation.DSMT4">
                  <p:embed/>
                </p:oleObj>
              </mc:Choice>
              <mc:Fallback>
                <p:oleObj name="Equation" r:id="rId8" imgW="1574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559" y="4691167"/>
                        <a:ext cx="2623211" cy="4019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" name="TextBox 227"/>
          <p:cNvSpPr txBox="1"/>
          <p:nvPr/>
        </p:nvSpPr>
        <p:spPr>
          <a:xfrm>
            <a:off x="642986" y="5282758"/>
            <a:ext cx="739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Время работы алгоритма</a:t>
            </a:r>
            <a:r>
              <a:rPr lang="en-US" sz="2400" dirty="0"/>
              <a:t> </a:t>
            </a:r>
            <a:r>
              <a:rPr lang="ru-RU" sz="2400" dirty="0"/>
              <a:t>построения бинарной кучи: </a:t>
            </a:r>
          </a:p>
        </p:txBody>
      </p:sp>
      <p:graphicFrame>
        <p:nvGraphicFramePr>
          <p:cNvPr id="229" name="Объект 2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762636"/>
              </p:ext>
            </p:extLst>
          </p:nvPr>
        </p:nvGraphicFramePr>
        <p:xfrm>
          <a:off x="8013342" y="5212610"/>
          <a:ext cx="30305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3880" imgH="266400" progId="Equation.DSMT4">
                  <p:embed/>
                </p:oleObj>
              </mc:Choice>
              <mc:Fallback>
                <p:oleObj name="Equation" r:id="rId10" imgW="15238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342" y="5212610"/>
                        <a:ext cx="3030537" cy="531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" name="Объект 2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489740"/>
              </p:ext>
            </p:extLst>
          </p:nvPr>
        </p:nvGraphicFramePr>
        <p:xfrm>
          <a:off x="716548" y="1961074"/>
          <a:ext cx="9146416" cy="905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626080" imgH="558720" progId="Equation.DSMT4">
                  <p:embed/>
                </p:oleObj>
              </mc:Choice>
              <mc:Fallback>
                <p:oleObj name="Equation" r:id="rId12" imgW="56260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548" y="1961074"/>
                        <a:ext cx="9146416" cy="9054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868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/>
      <p:bldP spid="238" grpId="0" animBg="1"/>
      <p:bldP spid="237" grpId="0" animBg="1"/>
      <p:bldP spid="236" grpId="0" animBg="1"/>
      <p:bldP spid="235" grpId="0" animBg="1"/>
      <p:bldP spid="221" grpId="0"/>
      <p:bldP spid="222" grpId="0"/>
      <p:bldP spid="2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042919" y="1511875"/>
                <a:ext cx="101791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b="1" dirty="0" err="1">
                    <a:latin typeface="Consolas" panose="020B0609020204030204" pitchFamily="49" charset="0"/>
                  </a:rPr>
                  <a:t>Heapify</a:t>
                </a:r>
                <a:r>
                  <a:rPr lang="ru-RU" sz="2400" b="1" dirty="0">
                    <a:latin typeface="Consolas" panose="020B0609020204030204" pitchFamily="49" charset="0"/>
                  </a:rPr>
                  <a:t> </a:t>
                </a:r>
                <a:r>
                  <a:rPr lang="ru-RU" sz="2400" dirty="0"/>
                  <a:t>построение кучи для последовательности из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 ключей: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19" y="1511875"/>
                <a:ext cx="10179187" cy="461665"/>
              </a:xfrm>
              <a:prstGeom prst="rect">
                <a:avLst/>
              </a:prstGeom>
              <a:blipFill>
                <a:blip r:embed="rId2"/>
                <a:stretch>
                  <a:fillRect l="-898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6" name="Объект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646535"/>
              </p:ext>
            </p:extLst>
          </p:nvPr>
        </p:nvGraphicFramePr>
        <p:xfrm>
          <a:off x="5243768" y="2650665"/>
          <a:ext cx="1077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40" imgH="266400" progId="Equation.DSMT4">
                  <p:embed/>
                </p:oleObj>
              </mc:Choice>
              <mc:Fallback>
                <p:oleObj name="Equation" r:id="rId3" imgW="4190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768" y="2650665"/>
                        <a:ext cx="1077913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36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2936" y="1615109"/>
            <a:ext cx="26847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GetMin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</a:p>
          <a:p>
            <a:pPr lvl="1"/>
            <a:r>
              <a:rPr lang="ru-RU" sz="2400" dirty="0"/>
              <a:t>поиск минимального ключа; </a:t>
            </a:r>
            <a:endParaRPr lang="en-US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334812" y="1756825"/>
            <a:ext cx="553353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IncreaseKey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b="1" dirty="0"/>
              <a:t> </a:t>
            </a:r>
          </a:p>
          <a:p>
            <a:r>
              <a:rPr lang="ru-RU" sz="2400" b="1" dirty="0" err="1">
                <a:latin typeface="Consolas" panose="020B0609020204030204" pitchFamily="49" charset="0"/>
              </a:rPr>
              <a:t>DecreaseKey</a:t>
            </a:r>
            <a:endParaRPr lang="ru-RU" sz="2400" b="1" dirty="0">
              <a:latin typeface="Consolas" panose="020B0609020204030204" pitchFamily="49" charset="0"/>
            </a:endParaRPr>
          </a:p>
          <a:p>
            <a:pPr lvl="1"/>
            <a:r>
              <a:rPr lang="ru-RU" sz="2400" dirty="0"/>
              <a:t>модификация ключа вершины на заданную величину </a:t>
            </a:r>
          </a:p>
          <a:p>
            <a:pPr lvl="1"/>
            <a:r>
              <a:rPr lang="ru-RU" sz="2000" dirty="0"/>
              <a:t>(предполагается, что </a:t>
            </a:r>
            <a:r>
              <a:rPr lang="ru-RU" sz="2000" u="sng" dirty="0"/>
              <a:t>известна позиция вершины внутри структуры данных</a:t>
            </a:r>
            <a:r>
              <a:rPr lang="ru-RU" sz="2000" dirty="0"/>
              <a:t>);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2488" y="840317"/>
            <a:ext cx="485421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ru-RU" sz="3200" dirty="0"/>
              <a:t>Базовый набор операций: </a:t>
            </a:r>
            <a:endParaRPr lang="en-US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13811" y="840317"/>
            <a:ext cx="5811206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ru-RU" sz="3200" dirty="0"/>
              <a:t>Расширенный набор операций: </a:t>
            </a:r>
            <a:endParaRPr lang="en-US" sz="3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85400" y="3522040"/>
            <a:ext cx="32930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ExtractMin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— </a:t>
            </a:r>
          </a:p>
          <a:p>
            <a:pPr lvl="1"/>
            <a:r>
              <a:rPr lang="ru-RU" sz="2400" dirty="0"/>
              <a:t>удаление минимального ключа;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12936" y="5059641"/>
            <a:ext cx="29393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</a:t>
            </a:r>
            <a:r>
              <a:rPr lang="ru-RU" sz="2400" b="1" dirty="0" err="1">
                <a:latin typeface="Consolas" panose="020B0609020204030204" pitchFamily="49" charset="0"/>
              </a:rPr>
              <a:t>nsert</a:t>
            </a:r>
            <a:r>
              <a:rPr lang="ru-RU" sz="2400" b="1" dirty="0">
                <a:latin typeface="Consolas" panose="020B0609020204030204" pitchFamily="49" charset="0"/>
              </a:rPr>
              <a:t>(x) </a:t>
            </a:r>
            <a:r>
              <a:rPr lang="ru-RU" sz="2400" dirty="0"/>
              <a:t>— </a:t>
            </a:r>
          </a:p>
          <a:p>
            <a:pPr lvl="1"/>
            <a:r>
              <a:rPr lang="ru-RU" sz="2400" dirty="0"/>
              <a:t>добавление ключа x.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210467" y="4499742"/>
            <a:ext cx="35922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Heapify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400" dirty="0"/>
              <a:t>— </a:t>
            </a:r>
          </a:p>
          <a:p>
            <a:pPr lvl="1"/>
            <a:r>
              <a:rPr lang="ru-RU" sz="2400" dirty="0"/>
              <a:t>построение кучи для последовательности из n ключей. 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639533"/>
              </p:ext>
            </p:extLst>
          </p:nvPr>
        </p:nvGraphicFramePr>
        <p:xfrm>
          <a:off x="3679045" y="3779124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266400" progId="Equation.DSMT4">
                  <p:embed/>
                </p:oleObj>
              </mc:Choice>
              <mc:Fallback>
                <p:oleObj name="Equation" r:id="rId2" imgW="672840" imgH="2664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045" y="3779124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803836"/>
              </p:ext>
            </p:extLst>
          </p:nvPr>
        </p:nvGraphicFramePr>
        <p:xfrm>
          <a:off x="9219414" y="1817421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40" imgH="266400" progId="Equation.DSMT4">
                  <p:embed/>
                </p:oleObj>
              </mc:Choice>
              <mc:Fallback>
                <p:oleObj name="Equation" r:id="rId4" imgW="672840" imgH="2664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9414" y="1817421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264136"/>
              </p:ext>
            </p:extLst>
          </p:nvPr>
        </p:nvGraphicFramePr>
        <p:xfrm>
          <a:off x="3599886" y="5402541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2840" imgH="266400" progId="Equation.DSMT4">
                  <p:embed/>
                </p:oleObj>
              </mc:Choice>
              <mc:Fallback>
                <p:oleObj name="Equation" r:id="rId5" imgW="672840" imgH="26640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886" y="5402541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286347"/>
              </p:ext>
            </p:extLst>
          </p:nvPr>
        </p:nvGraphicFramePr>
        <p:xfrm>
          <a:off x="3679045" y="2371228"/>
          <a:ext cx="10128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480" imgH="266400" progId="Equation.DSMT4">
                  <p:embed/>
                </p:oleObj>
              </mc:Choice>
              <mc:Fallback>
                <p:oleObj name="Equation" r:id="rId6" imgW="393480" imgH="2664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045" y="2371228"/>
                        <a:ext cx="1012825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496828"/>
              </p:ext>
            </p:extLst>
          </p:nvPr>
        </p:nvGraphicFramePr>
        <p:xfrm>
          <a:off x="9724132" y="4941672"/>
          <a:ext cx="1077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9040" imgH="266400" progId="Equation.DSMT4">
                  <p:embed/>
                </p:oleObj>
              </mc:Choice>
              <mc:Fallback>
                <p:oleObj name="Equation" r:id="rId8" imgW="419040" imgH="2664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4132" y="4941672"/>
                        <a:ext cx="1077913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85400" y="80214"/>
            <a:ext cx="115829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Время выполнения базовых операций для бинарной кучи, содержащей </a:t>
            </a:r>
            <a:r>
              <a:rPr lang="ru-RU" sz="2400" dirty="0">
                <a:latin typeface="Consolas" panose="020B0609020204030204" pitchFamily="49" charset="0"/>
              </a:rPr>
              <a:t>n</a:t>
            </a:r>
            <a:r>
              <a:rPr lang="ru-RU" sz="2400" dirty="0"/>
              <a:t> вершин:</a:t>
            </a:r>
          </a:p>
        </p:txBody>
      </p:sp>
    </p:spTree>
    <p:extLst>
      <p:ext uri="{BB962C8B-B14F-4D97-AF65-F5344CB8AC3E}">
        <p14:creationId xmlns:p14="http://schemas.microsoft.com/office/powerpoint/2010/main" val="90544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10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71340" y="147484"/>
            <a:ext cx="10953744" cy="11722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400" dirty="0"/>
              <a:t>На практике бинарную кучу редко приходится реализовывать самостоятельно, поскольку готовые решения есть в стандартных библиотеках многих языков программирования. Однако важно понимать, как именно устроена эта структура данных. </a:t>
            </a:r>
            <a:endParaRPr lang="ru-RU" sz="2400" dirty="0">
              <a:solidFill>
                <a:srgbClr val="0070C0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442730"/>
              </p:ext>
            </p:extLst>
          </p:nvPr>
        </p:nvGraphicFramePr>
        <p:xfrm>
          <a:off x="438308" y="1476491"/>
          <a:ext cx="11019807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5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911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C++ 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640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контейнер-адаптер 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priority_queue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представляющий приоритетную очередь, основанную на бинарной куче</a:t>
                      </a:r>
                    </a:p>
                    <a:p>
                      <a:pPr algn="just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Кроме того, в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C++ STL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доступна серия алгоритмов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make_heap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push_heap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pop_heap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и др.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Эти функции позволяют построить кучу на базе любой последовательности элементов.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класс </a:t>
                      </a:r>
                    </a:p>
                    <a:p>
                      <a:pPr algn="just"/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PriorityQueue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содержащий внутри бинарную кучу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нет абстрактного интерфейса приоритетной очереди, есть лишь модуль </a:t>
                      </a:r>
                    </a:p>
                    <a:p>
                      <a:r>
                        <a:rPr lang="ru-RU" sz="20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heapq</a:t>
                      </a: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в котором реализована бинарная куча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29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818017" y="71128"/>
            <a:ext cx="7823016" cy="6136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C00000"/>
                </a:solidFill>
              </a:rPr>
              <a:t>Приоритетная очередь </a:t>
            </a:r>
            <a:r>
              <a:rPr lang="ru-RU" sz="2200" dirty="0"/>
              <a:t>(англ. </a:t>
            </a:r>
            <a:r>
              <a:rPr lang="en-US" sz="2200" dirty="0">
                <a:latin typeface="Consolas" panose="020B0609020204030204" pitchFamily="49" charset="0"/>
              </a:rPr>
              <a:t>priority queue</a:t>
            </a:r>
            <a:r>
              <a:rPr lang="en-US" sz="2200" dirty="0"/>
              <a:t>)</a:t>
            </a:r>
            <a:endParaRPr lang="ru-RU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42040" y="786596"/>
            <a:ext cx="103231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000" dirty="0"/>
              <a:t>Предположим, что для каждого элемента определён некоторый приоритет. В простейшем случае значение приоритета может совпадать со значением элемента. В общем случае соотношение элемента и приоритета может быть произвольным.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42040" y="1873257"/>
            <a:ext cx="108615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Приоритетной очередью </a:t>
            </a:r>
            <a:r>
              <a:rPr lang="ru-RU" sz="2400" dirty="0"/>
              <a:t>называется такой абстрактный тип данных, интерфейс которого включает в себя следующие операции: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14952" y="2991920"/>
            <a:ext cx="101620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latin typeface="Consolas" panose="020B0609020204030204" pitchFamily="49" charset="0"/>
              </a:rPr>
              <a:t>PullHighestPriorityElement</a:t>
            </a:r>
            <a:r>
              <a:rPr lang="ru-RU" sz="2400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— поиск и удаление элемента с самым высоким приоритетом;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51466" y="4110583"/>
            <a:ext cx="101620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latin typeface="Consolas" panose="020B0609020204030204" pitchFamily="49" charset="0"/>
              </a:rPr>
              <a:t>InsertWithPriority</a:t>
            </a:r>
            <a:r>
              <a:rPr lang="ru-RU" sz="2400" dirty="0">
                <a:latin typeface="Consolas" panose="020B0609020204030204" pitchFamily="49" charset="0"/>
              </a:rPr>
              <a:t>(x, </a:t>
            </a:r>
            <a:r>
              <a:rPr lang="ru-RU" sz="2400" dirty="0" err="1">
                <a:latin typeface="Consolas" panose="020B0609020204030204" pitchFamily="49" charset="0"/>
              </a:rPr>
              <a:t>prior</a:t>
            </a:r>
            <a:r>
              <a:rPr lang="ru-RU" sz="2400" dirty="0">
                <a:latin typeface="Consolas" panose="020B0609020204030204" pitchFamily="49" charset="0"/>
              </a:rPr>
              <a:t>(x)) </a:t>
            </a:r>
            <a:r>
              <a:rPr lang="ru-RU" sz="2400" dirty="0"/>
              <a:t>— добавление элемента x с указанным приоритетом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22729" y="1873624"/>
            <a:ext cx="0" cy="8964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941294" y="2991920"/>
            <a:ext cx="8965" cy="1949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0326" y="3136613"/>
            <a:ext cx="737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Применение на 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3630044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95925" y="2833694"/>
            <a:ext cx="8600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400" b="1" dirty="0" err="1">
                <a:latin typeface="Consolas" panose="020B0609020204030204" pitchFamily="49" charset="0"/>
              </a:rPr>
              <a:t>ExtractMin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— удаление минимального ключа;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95926" y="1084728"/>
            <a:ext cx="86005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b="1" dirty="0" err="1">
                <a:latin typeface="Consolas" panose="020B0609020204030204" pitchFamily="49" charset="0"/>
              </a:rPr>
              <a:t>Heapify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400" dirty="0"/>
              <a:t>— </a:t>
            </a:r>
          </a:p>
          <a:p>
            <a:pPr lvl="1"/>
            <a:r>
              <a:rPr lang="ru-RU" sz="2400" dirty="0"/>
              <a:t>строим бинарную кучу для последовательности из n ключей. </a:t>
            </a: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39843"/>
              </p:ext>
            </p:extLst>
          </p:nvPr>
        </p:nvGraphicFramePr>
        <p:xfrm>
          <a:off x="3494088" y="4811713"/>
          <a:ext cx="60737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1960" imgH="266400" progId="Equation.DSMT4">
                  <p:embed/>
                </p:oleObj>
              </mc:Choice>
              <mc:Fallback>
                <p:oleObj name="Equation" r:id="rId2" imgW="2361960" imgH="2664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4811713"/>
                        <a:ext cx="6073775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926" y="2289044"/>
            <a:ext cx="4079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2. </a:t>
            </a:r>
            <a:r>
              <a:rPr lang="ru-RU" sz="2400" dirty="0"/>
              <a:t>Пока куча не станет пустой</a:t>
            </a:r>
            <a:r>
              <a:rPr lang="en-US" sz="2400" dirty="0"/>
              <a:t>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629265" y="250106"/>
                <a:ext cx="1081740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800" b="1" dirty="0"/>
                  <a:t>Пирамидальная сортировка </a:t>
                </a:r>
                <a:r>
                  <a:rPr lang="en-US" sz="2400" dirty="0"/>
                  <a:t>(</a:t>
                </a:r>
                <a:r>
                  <a:rPr lang="ru-RU" sz="2400" dirty="0"/>
                  <a:t>«сортировка кучей», англ.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𝒉𝒆𝒂𝒑𝒔𝒐𝒓𝒕</m:t>
                    </m:r>
                  </m:oMath>
                </a14:m>
                <a:r>
                  <a:rPr lang="en-US" sz="2400" dirty="0"/>
                  <a:t>)</a:t>
                </a:r>
                <a:endParaRPr lang="ru-RU" sz="2400" b="1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65" y="250106"/>
                <a:ext cx="10817405" cy="523220"/>
              </a:xfrm>
              <a:prstGeom prst="rect">
                <a:avLst/>
              </a:prstGeom>
              <a:blipFill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25125" y="4117243"/>
            <a:ext cx="6755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/>
              <a:t>Время работы сортировки кучей в худшем случае</a:t>
            </a:r>
            <a:r>
              <a:rPr lang="ru-R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1143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6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34471" y="496982"/>
                <a:ext cx="11474822" cy="5139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000" b="1" dirty="0">
                    <a:solidFill>
                      <a:srgbClr val="FF0000"/>
                    </a:solidFill>
                  </a:rPr>
                  <a:t>C++ </a:t>
                </a:r>
                <a:r>
                  <a:rPr lang="ru-RU" sz="2000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ru-RU" sz="200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ru-RU" sz="2000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sort</a:t>
                </a:r>
                <a:r>
                  <a:rPr lang="ru-RU" sz="200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() </a:t>
                </a:r>
              </a:p>
              <a:p>
                <a:pPr lvl="1"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Основой служит алгоритм быстрой сортировки – модифицированный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QuickSort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он же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IntroSort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интроспективная сортировка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разработанный специально для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1997 г., Дэвид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Мюссер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pPr lvl="1" algn="just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качестве опорного элемента выбирается «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медиана и трёх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»: средний по значению элемент из первого, последнего и центрального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элемента сортируемой области.</a:t>
                </a:r>
              </a:p>
              <a:p>
                <a:pPr lvl="1" algn="just"/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в сортируемом фрагменте число элементов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16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 </a:t>
                </a:r>
              </a:p>
              <a:p>
                <a:pPr lvl="2"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фрагмент сортируется методом вставки </a:t>
                </a:r>
                <a:r>
                  <a:rPr lang="ru-RU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InsertionSort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2"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(сортировка вставками устойчива, работает в худшем случае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для больших массивов не используется, но на малых длинах  эффективна ввиду простоты реализации).</a:t>
                </a:r>
              </a:p>
              <a:p>
                <a:pPr lvl="1" algn="just"/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в сортируемом фрагменте число элементов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16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 выполняется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модифицированный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Quic</a:t>
                </a:r>
                <a:r>
                  <a:rPr lang="ru-RU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kSort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2"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глубина рекурсии превысила некоторое пороговое значение, например,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ru-RU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ru-RU" b="1" i="0" dirty="0" smtClean="0"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ru-RU" b="1" i="1" baseline="-25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длина всего массива, то рекурсивные операции прекращаются и данный фрагмент сортируется пирамидальным методом </a:t>
                </a:r>
                <a:r>
                  <a:rPr lang="ru-RU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HeapSort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чистом его виде (сортировка кучей  в худшем случае работает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i="0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не устойчива). 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1" y="496982"/>
                <a:ext cx="11474822" cy="5139869"/>
              </a:xfrm>
              <a:prstGeom prst="rect">
                <a:avLst/>
              </a:prstGeom>
              <a:blipFill>
                <a:blip r:embed="rId2"/>
                <a:stretch>
                  <a:fillRect l="-531" t="-712" r="-478" b="-94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09933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59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373056-AD8B-4DED-A821-63FD6FC1BF7E}"/>
              </a:ext>
            </a:extLst>
          </p:cNvPr>
          <p:cNvSpPr txBox="1"/>
          <p:nvPr/>
        </p:nvSpPr>
        <p:spPr>
          <a:xfrm>
            <a:off x="34705" y="4763"/>
            <a:ext cx="12157295" cy="6565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</a:rPr>
              <a:t>Java </a:t>
            </a:r>
            <a:r>
              <a:rPr lang="ru-RU" dirty="0">
                <a:solidFill>
                  <a:srgbClr val="7030A0"/>
                </a:solidFill>
                <a:latin typeface="Consolas" panose="020B0609020204030204" pitchFamily="49" charset="0"/>
              </a:rPr>
              <a:t>java.util.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Arrays</a:t>
            </a:r>
            <a:r>
              <a:rPr lang="ru-RU" dirty="0">
                <a:solidFill>
                  <a:srgbClr val="7030A0"/>
                </a:solidFill>
                <a:latin typeface="Consolas" panose="020B0609020204030204" pitchFamily="49" charset="0"/>
              </a:rPr>
              <a:t>.sort()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7030A0"/>
                </a:solidFill>
                <a:latin typeface="Consolas" panose="020B0609020204030204" pitchFamily="49" charset="0"/>
              </a:rPr>
              <a:t>для примитивных типов данных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ru-RU" dirty="0"/>
              <a:t>Основой служит</a:t>
            </a:r>
            <a:r>
              <a:rPr lang="en-US" dirty="0"/>
              <a:t> </a:t>
            </a:r>
            <a:r>
              <a:rPr lang="ru-RU" dirty="0"/>
              <a:t>модифицированный </a:t>
            </a:r>
            <a:r>
              <a:rPr lang="en-US" b="1" dirty="0" err="1"/>
              <a:t>QuickSort</a:t>
            </a:r>
            <a:r>
              <a:rPr lang="en-US" dirty="0"/>
              <a:t> </a:t>
            </a:r>
            <a:r>
              <a:rPr lang="pl-PL" dirty="0"/>
              <a:t>,</a:t>
            </a:r>
            <a:r>
              <a:rPr lang="ru-RU" dirty="0"/>
              <a:t> для его реализации используется разбиение с двумя опорными элементами</a:t>
            </a:r>
            <a:r>
              <a:rPr lang="en-US" dirty="0"/>
              <a:t>,</a:t>
            </a:r>
            <a:r>
              <a:rPr lang="ru-RU" dirty="0"/>
              <a:t> которые выбираются при помощи нахождения золотого сечения</a:t>
            </a:r>
            <a:r>
              <a:rPr lang="en-US" dirty="0"/>
              <a:t>,</a:t>
            </a:r>
            <a:r>
              <a:rPr lang="ru-RU" dirty="0"/>
              <a:t> после чего выбираются 5 базовых элементов из числа которых специальным алгоритмом выбирают два опорных</a:t>
            </a:r>
            <a:r>
              <a:rPr lang="en-US" dirty="0"/>
              <a:t>.</a:t>
            </a:r>
            <a:r>
              <a:rPr lang="ru-RU" dirty="0"/>
              <a:t> Разбиение в общем виде выглядит вот так</a:t>
            </a:r>
            <a:r>
              <a:rPr lang="en-US" dirty="0"/>
              <a:t>:</a:t>
            </a:r>
          </a:p>
          <a:p>
            <a:pPr lvl="1" algn="just"/>
            <a:endParaRPr lang="en-US" dirty="0"/>
          </a:p>
          <a:p>
            <a:pPr lvl="1" algn="just"/>
            <a:endParaRPr lang="ru-RU" dirty="0"/>
          </a:p>
          <a:p>
            <a:pPr lvl="1" algn="just"/>
            <a:r>
              <a:rPr lang="ru-RU" dirty="0"/>
              <a:t>В случае</a:t>
            </a:r>
            <a:r>
              <a:rPr lang="en-US" dirty="0"/>
              <a:t>,</a:t>
            </a:r>
            <a:r>
              <a:rPr lang="ru-RU" dirty="0"/>
              <a:t> когда в массиве наблюдается много одинаковых элементов</a:t>
            </a:r>
            <a:r>
              <a:rPr lang="en-US" dirty="0"/>
              <a:t>,</a:t>
            </a:r>
            <a:r>
              <a:rPr lang="ru-RU" dirty="0"/>
              <a:t> то применяется </a:t>
            </a:r>
            <a:r>
              <a:rPr lang="en-US" dirty="0"/>
              <a:t>Dutch Flag partitioning</a:t>
            </a:r>
            <a:r>
              <a:rPr lang="pl-PL" dirty="0"/>
              <a:t>,</a:t>
            </a:r>
            <a:endParaRPr lang="ru-RU" dirty="0"/>
          </a:p>
          <a:p>
            <a:pPr lvl="1" algn="just"/>
            <a:r>
              <a:rPr lang="ru-RU" dirty="0"/>
              <a:t>Предложеннный  Эдсгером Дейкстрой</a:t>
            </a:r>
            <a:r>
              <a:rPr lang="en-US" dirty="0"/>
              <a:t>.</a:t>
            </a:r>
            <a:endParaRPr lang="ru-RU" dirty="0"/>
          </a:p>
          <a:p>
            <a:pPr lvl="1" algn="just"/>
            <a:endParaRPr lang="ru-RU" dirty="0"/>
          </a:p>
          <a:p>
            <a:pPr lvl="1" algn="just"/>
            <a:endParaRPr lang="en-US" dirty="0"/>
          </a:p>
          <a:p>
            <a:pPr lvl="1" algn="just">
              <a:spcBef>
                <a:spcPts val="4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 сортируемом фрагменте число элементов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44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фрагмент сортируется методом вставки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InsertionSort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/>
            <a:r>
              <a:rPr lang="ru-RU" dirty="0"/>
              <a:t>Также для ситуаций</a:t>
            </a:r>
            <a:r>
              <a:rPr lang="en-US" dirty="0"/>
              <a:t>,</a:t>
            </a:r>
            <a:r>
              <a:rPr lang="ru-RU" dirty="0"/>
              <a:t> когда глубина рекурсии превышает некоторое пороговое значение предусмотрен переход к алгоритму сортировки </a:t>
            </a:r>
            <a:r>
              <a:rPr lang="en-US" b="1" dirty="0" err="1"/>
              <a:t>HeapSort</a:t>
            </a:r>
            <a:r>
              <a:rPr lang="ru-RU" dirty="0"/>
              <a:t> в чистом его виде</a:t>
            </a:r>
            <a:r>
              <a:rPr lang="en-US" dirty="0"/>
              <a:t>.</a:t>
            </a:r>
            <a:endParaRPr lang="ru-RU" dirty="0"/>
          </a:p>
          <a:p>
            <a:pPr>
              <a:spcBef>
                <a:spcPts val="400"/>
              </a:spcBef>
            </a:pPr>
            <a:r>
              <a:rPr lang="ru-RU" b="1" dirty="0">
                <a:solidFill>
                  <a:srgbClr val="7030A0"/>
                </a:solidFill>
              </a:rPr>
              <a:t>Java </a:t>
            </a:r>
            <a:r>
              <a:rPr lang="ru-RU" dirty="0">
                <a:solidFill>
                  <a:srgbClr val="7030A0"/>
                </a:solidFill>
                <a:latin typeface="Consolas" panose="020B0609020204030204" pitchFamily="49" charset="0"/>
              </a:rPr>
              <a:t>java.util.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Arrays</a:t>
            </a:r>
            <a:r>
              <a:rPr lang="ru-RU" dirty="0">
                <a:solidFill>
                  <a:srgbClr val="7030A0"/>
                </a:solidFill>
                <a:latin typeface="Consolas" panose="020B0609020204030204" pitchFamily="49" charset="0"/>
              </a:rPr>
              <a:t>.sort() для пользовательских типов данных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ru-RU" dirty="0"/>
              <a:t>До </a:t>
            </a:r>
            <a:r>
              <a:rPr lang="en-US" dirty="0"/>
              <a:t>Java 7 </a:t>
            </a:r>
            <a:r>
              <a:rPr lang="ru-RU" dirty="0"/>
              <a:t>использовался алгоритм сортировки слиянием </a:t>
            </a:r>
            <a:r>
              <a:rPr lang="en-US" b="1" dirty="0" err="1">
                <a:latin typeface="Consolas" panose="020B0609020204030204" pitchFamily="49" charset="0"/>
              </a:rPr>
              <a:t>MergeSort</a:t>
            </a:r>
            <a:r>
              <a:rPr lang="ru-RU" dirty="0"/>
              <a:t>, однако в дальнейшем было решено отказаться от него в пользу алгоритма сортировки </a:t>
            </a:r>
            <a:r>
              <a:rPr lang="pl-PL" b="1" dirty="0"/>
              <a:t>TimSort</a:t>
            </a:r>
            <a:r>
              <a:rPr lang="en-US" b="1" dirty="0"/>
              <a:t>, </a:t>
            </a:r>
            <a:r>
              <a:rPr lang="ru-RU" dirty="0"/>
              <a:t>которая была выбрана разработчиками из-за её устойчивости</a:t>
            </a:r>
            <a:r>
              <a:rPr lang="en-US" dirty="0"/>
              <a:t>,</a:t>
            </a:r>
            <a:r>
              <a:rPr lang="ru-RU" dirty="0"/>
              <a:t> а также была оптимизирована по использованию дополнительной памяти до </a:t>
            </a:r>
            <a:r>
              <a:rPr lang="en-US" dirty="0"/>
              <a:t>n/2</a:t>
            </a:r>
            <a:r>
              <a:rPr lang="ru-RU" dirty="0"/>
              <a:t> (показывает лучшую производительность по сравнению с другими устойчивыми алгоритмами сортировками, например, таким алгоритмом, как «пузырёк»). </a:t>
            </a:r>
          </a:p>
          <a:p>
            <a:pPr>
              <a:spcBef>
                <a:spcPts val="400"/>
              </a:spcBef>
            </a:pPr>
            <a:r>
              <a:rPr lang="ru-RU" b="1" dirty="0">
                <a:solidFill>
                  <a:srgbClr val="7030A0"/>
                </a:solidFill>
              </a:rPr>
              <a:t>Java </a:t>
            </a:r>
            <a:r>
              <a:rPr lang="ru-RU" dirty="0">
                <a:solidFill>
                  <a:srgbClr val="7030A0"/>
                </a:solidFill>
                <a:latin typeface="Consolas" panose="020B0609020204030204" pitchFamily="49" charset="0"/>
              </a:rPr>
              <a:t>java.util.Coll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e</a:t>
            </a:r>
            <a:r>
              <a:rPr lang="ru-RU" dirty="0">
                <a:solidFill>
                  <a:srgbClr val="7030A0"/>
                </a:solidFill>
                <a:latin typeface="Consolas" panose="020B0609020204030204" pitchFamily="49" charset="0"/>
              </a:rPr>
              <a:t>ctions.sort()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/>
              <a:t>Использует внутри  </a:t>
            </a:r>
            <a:r>
              <a:rPr lang="ru-RU" dirty="0">
                <a:solidFill>
                  <a:srgbClr val="7030A0"/>
                </a:solidFill>
                <a:latin typeface="Consolas" panose="020B0609020204030204" pitchFamily="49" charset="0"/>
              </a:rPr>
              <a:t>java.util.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Arrays</a:t>
            </a:r>
            <a:r>
              <a:rPr lang="ru-RU" dirty="0">
                <a:solidFill>
                  <a:srgbClr val="7030A0"/>
                </a:solidFill>
                <a:latin typeface="Consolas" panose="020B0609020204030204" pitchFamily="49" charset="0"/>
              </a:rPr>
              <a:t>.sort() для пользовательских типов данных</a:t>
            </a:r>
          </a:p>
          <a:p>
            <a:pPr lvl="1" algn="r"/>
            <a:r>
              <a:rPr lang="ru-RU" dirty="0">
                <a:latin typeface="Consolas" panose="020B0609020204030204" pitchFamily="49" charset="0"/>
              </a:rPr>
              <a:t>Галькевич Виктор, 2024 год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Таблица 11">
                <a:extLst>
                  <a:ext uri="{FF2B5EF4-FFF2-40B4-BE49-F238E27FC236}">
                    <a16:creationId xmlns:a16="http://schemas.microsoft.com/office/drawing/2014/main" id="{E95AF397-D4DB-44E7-B131-B240883547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5051451"/>
                  </p:ext>
                </p:extLst>
              </p:nvPr>
            </p:nvGraphicFramePr>
            <p:xfrm>
              <a:off x="3289054" y="2565387"/>
              <a:ext cx="4370119" cy="3693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50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91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1588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933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Таблица 11">
                <a:extLst>
                  <a:ext uri="{FF2B5EF4-FFF2-40B4-BE49-F238E27FC236}">
                    <a16:creationId xmlns:a16="http://schemas.microsoft.com/office/drawing/2014/main" id="{E95AF397-D4DB-44E7-B131-B240883547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5051451"/>
                  </p:ext>
                </p:extLst>
              </p:nvPr>
            </p:nvGraphicFramePr>
            <p:xfrm>
              <a:off x="3289054" y="2565387"/>
              <a:ext cx="4370119" cy="3693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50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91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1588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9332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1" t="-1613" r="-15263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0238" t="-1613" r="-15892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1321" t="-1613" r="-755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3F53150-1E04-4829-A685-CB790101E6CB}"/>
              </a:ext>
            </a:extLst>
          </p:cNvPr>
          <p:cNvSpPr txBox="1"/>
          <p:nvPr/>
        </p:nvSpPr>
        <p:spPr>
          <a:xfrm>
            <a:off x="3182159" y="2867085"/>
            <a:ext cx="4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q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F73BC6-1A75-4AC4-B6A0-078BF2D4F7D7}"/>
              </a:ext>
            </a:extLst>
          </p:cNvPr>
          <p:cNvSpPr txBox="1"/>
          <p:nvPr/>
        </p:nvSpPr>
        <p:spPr>
          <a:xfrm>
            <a:off x="7450431" y="2852465"/>
            <a:ext cx="4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r</a:t>
            </a:r>
            <a:endParaRPr lang="ru-RU" i="1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Таблица 11">
                <a:extLst>
                  <a:ext uri="{FF2B5EF4-FFF2-40B4-BE49-F238E27FC236}">
                    <a16:creationId xmlns:a16="http://schemas.microsoft.com/office/drawing/2014/main" id="{DB0DA882-589B-4053-B788-1D0EF140D6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701119"/>
                  </p:ext>
                </p:extLst>
              </p:nvPr>
            </p:nvGraphicFramePr>
            <p:xfrm>
              <a:off x="3282458" y="1234090"/>
              <a:ext cx="4370119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49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469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782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13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pl-PL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l-PL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l-PL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pl-PL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≤&amp;&amp;≤</m:t>
                                </m:r>
                                <m:r>
                                  <a:rPr lang="pl-PL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l-PL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pl-PL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l-PL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Таблица 11">
                <a:extLst>
                  <a:ext uri="{FF2B5EF4-FFF2-40B4-BE49-F238E27FC236}">
                    <a16:creationId xmlns:a16="http://schemas.microsoft.com/office/drawing/2014/main" id="{DB0DA882-589B-4053-B788-1D0EF140D6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701119"/>
                  </p:ext>
                </p:extLst>
              </p:nvPr>
            </p:nvGraphicFramePr>
            <p:xfrm>
              <a:off x="3282458" y="1234090"/>
              <a:ext cx="4370119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49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469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782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2" t="-1639" r="-22579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267" t="-1639" r="-6468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70619" t="-1639" r="-103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0C2E79F-06FC-4A15-B19A-C3A9A58DA00A}"/>
              </a:ext>
            </a:extLst>
          </p:cNvPr>
          <p:cNvSpPr txBox="1"/>
          <p:nvPr/>
        </p:nvSpPr>
        <p:spPr>
          <a:xfrm>
            <a:off x="3282458" y="1567621"/>
            <a:ext cx="4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q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C694F1-F684-4C99-A471-251D421398AC}"/>
              </a:ext>
            </a:extLst>
          </p:cNvPr>
          <p:cNvSpPr txBox="1"/>
          <p:nvPr/>
        </p:nvSpPr>
        <p:spPr>
          <a:xfrm>
            <a:off x="7363376" y="1567621"/>
            <a:ext cx="28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r</a:t>
            </a:r>
            <a:endParaRPr lang="ru-RU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592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95790" y="2632406"/>
            <a:ext cx="80824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Сжатие информации.</a:t>
            </a:r>
          </a:p>
          <a:p>
            <a:pPr algn="ctr"/>
            <a:r>
              <a:rPr lang="ru-RU" sz="2800" b="1" dirty="0"/>
              <a:t>Алгоритм префиксного кодирования  Хаффмана</a:t>
            </a:r>
          </a:p>
        </p:txBody>
      </p:sp>
    </p:spTree>
    <p:extLst>
      <p:ext uri="{BB962C8B-B14F-4D97-AF65-F5344CB8AC3E}">
        <p14:creationId xmlns:p14="http://schemas.microsoft.com/office/powerpoint/2010/main" val="3543855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6C3052-539B-47B5-A987-E94B61A590D0}"/>
              </a:ext>
            </a:extLst>
          </p:cNvPr>
          <p:cNvSpPr txBox="1"/>
          <p:nvPr/>
        </p:nvSpPr>
        <p:spPr>
          <a:xfrm>
            <a:off x="430824" y="713994"/>
            <a:ext cx="65678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effectLst/>
                <a:latin typeface="Arial" panose="020B0604020202020204" pitchFamily="34" charset="0"/>
              </a:rPr>
              <a:t>Метод разработан в </a:t>
            </a:r>
            <a:r>
              <a:rPr lang="ru-RU" b="0" i="0" u="none" strike="noStrike" dirty="0">
                <a:effectLst/>
                <a:latin typeface="Arial" panose="020B0604020202020204" pitchFamily="34" charset="0"/>
                <a:hlinkClick r:id="rId3" tooltip="1952 год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1952 году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ru-RU" b="0" i="0" dirty="0">
                <a:effectLst/>
                <a:latin typeface="Arial" panose="020B0604020202020204" pitchFamily="34" charset="0"/>
              </a:rPr>
              <a:t>аспирантом </a:t>
            </a:r>
            <a:r>
              <a:rPr lang="ru-RU" dirty="0">
                <a:latin typeface="Arial" panose="020B0604020202020204" pitchFamily="34" charset="0"/>
                <a:hlinkClick r:id="rId4" tooltip="Массачусетский технологический институт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Массачусетского технологического института</a:t>
            </a:r>
            <a:r>
              <a:rPr lang="ru-RU" dirty="0">
                <a:latin typeface="Arial" panose="020B0604020202020204" pitchFamily="34" charset="0"/>
              </a:rPr>
              <a:t> </a:t>
            </a:r>
          </a:p>
          <a:p>
            <a:r>
              <a:rPr lang="ru-RU" dirty="0">
                <a:latin typeface="Arial" panose="020B0604020202020204" pitchFamily="34" charset="0"/>
                <a:hlinkClick r:id="rId5" tooltip="Хаффман, Дэвид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Дэвидом Хаффманом</a:t>
            </a:r>
            <a:r>
              <a:rPr lang="ru-RU" dirty="0">
                <a:latin typeface="Arial" panose="020B0604020202020204" pitchFamily="34" charset="0"/>
              </a:rPr>
              <a:t> </a:t>
            </a:r>
            <a:r>
              <a:rPr lang="ru-RU" b="0" i="0" dirty="0">
                <a:effectLst/>
                <a:latin typeface="Arial" panose="020B0604020202020204" pitchFamily="34" charset="0"/>
              </a:rPr>
              <a:t>при написании им курсовой работы</a:t>
            </a:r>
            <a:endParaRPr lang="ru-BY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471DF3C-BBC3-4EA6-B09A-3855E9DB0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150695"/>
              </p:ext>
            </p:extLst>
          </p:nvPr>
        </p:nvGraphicFramePr>
        <p:xfrm>
          <a:off x="6840413" y="333822"/>
          <a:ext cx="5257802" cy="5810184"/>
        </p:xfrm>
        <a:graphic>
          <a:graphicData uri="http://schemas.openxmlformats.org/drawingml/2006/table">
            <a:tbl>
              <a:tblPr/>
              <a:tblGrid>
                <a:gridCol w="1204549">
                  <a:extLst>
                    <a:ext uri="{9D8B030D-6E8A-4147-A177-3AD203B41FA5}">
                      <a16:colId xmlns:a16="http://schemas.microsoft.com/office/drawing/2014/main" val="105714050"/>
                    </a:ext>
                  </a:extLst>
                </a:gridCol>
                <a:gridCol w="4053253">
                  <a:extLst>
                    <a:ext uri="{9D8B030D-6E8A-4147-A177-3AD203B41FA5}">
                      <a16:colId xmlns:a16="http://schemas.microsoft.com/office/drawing/2014/main" val="2711629907"/>
                    </a:ext>
                  </a:extLst>
                </a:gridCol>
              </a:tblGrid>
              <a:tr h="487365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600" b="1" dirty="0">
                          <a:effectLst/>
                        </a:rPr>
                        <a:t>Дэвид А. Хаффман</a:t>
                      </a:r>
                    </a:p>
                    <a:p>
                      <a:pPr algn="ctr" fontAlgn="t"/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David Albert Huffman</a:t>
                      </a:r>
                      <a:endParaRPr lang="ru-RU" sz="1600" b="1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533718"/>
                  </a:ext>
                </a:extLst>
              </a:tr>
              <a:tr h="487365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Родился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9 августа 1925 г.</a:t>
                      </a:r>
                      <a:b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u="none" strike="noStrike">
                          <a:solidFill>
                            <a:schemeClr val="tx1"/>
                          </a:solidFill>
                          <a:effectLst/>
                          <a:hlinkClick r:id="rId6" tooltip="Огайо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Огайо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68659"/>
                  </a:ext>
                </a:extLst>
              </a:tr>
              <a:tr h="905107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Умер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7 октября 1999 г. (74 года)</a:t>
                      </a:r>
                      <a:b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u="none" strike="noStrike">
                          <a:solidFill>
                            <a:schemeClr val="tx1"/>
                          </a:solidFill>
                          <a:effectLst/>
                          <a:hlinkClick r:id="rId7" tooltip="Санта-Крус, Калифорния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Санта-Крус, Калифорния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538566"/>
                  </a:ext>
                </a:extLst>
              </a:tr>
              <a:tr h="1322849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Альма-матер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u="none" strike="noStrike">
                          <a:solidFill>
                            <a:schemeClr val="tx1"/>
                          </a:solidFill>
                          <a:effectLst/>
                          <a:hlinkClick r:id="rId8" tooltip="Государственный университет Огайо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Университет штата Огайо</a:t>
                      </a: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 , </a:t>
                      </a:r>
                      <a:r>
                        <a:rPr lang="ru-RU" sz="1600" u="none" strike="noStrike">
                          <a:solidFill>
                            <a:schemeClr val="tx1"/>
                          </a:solidFill>
                          <a:effectLst/>
                          <a:hlinkClick r:id="rId9" tooltip="Массачусетский Институт Технологий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Массачусетский технологический институт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491098"/>
                  </a:ext>
                </a:extLst>
              </a:tr>
              <a:tr h="487365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Известен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u="none" strike="noStrike">
                          <a:solidFill>
                            <a:schemeClr val="tx1"/>
                          </a:solidFill>
                          <a:effectLst/>
                          <a:hlinkClick r:id="rId10" tooltip="Кодирование Хаффмана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Кодирование Хаффмана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687374"/>
                  </a:ext>
                </a:extLst>
              </a:tr>
              <a:tr h="696236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Награды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hlinkClick r:id="rId11" tooltip="Медаль Ричарда У. Хэмминга IEE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Медаль Ричарда У. Хэмминга IEEE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 (1999)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148057"/>
                  </a:ext>
                </a:extLst>
              </a:tr>
              <a:tr h="278495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</a:rPr>
                        <a:t>Научная карьера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869207"/>
                  </a:ext>
                </a:extLst>
              </a:tr>
              <a:tr h="905107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Поля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hlinkClick r:id="rId12" tooltip="Теория информации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Теория информации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 , </a:t>
                      </a: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hlinkClick r:id="rId13" tooltip="Теория кодирования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Теория кодирования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681983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D376FF-B3FA-40C5-B81A-0BF5E4CB93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35" y="2119014"/>
            <a:ext cx="2902441" cy="404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61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30414"/>
              </p:ext>
            </p:extLst>
          </p:nvPr>
        </p:nvGraphicFramePr>
        <p:xfrm>
          <a:off x="8082328" y="814422"/>
          <a:ext cx="2167304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240">
                <a:tc>
                  <a:txBody>
                    <a:bodyPr/>
                    <a:lstStyle/>
                    <a:p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>
                          <a:solidFill>
                            <a:schemeClr val="tx1"/>
                          </a:solidFill>
                        </a:rPr>
                        <a:t>частота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битовый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452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452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452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00000</a:t>
                      </a:r>
                      <a:endParaRPr lang="ru-RU" sz="2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933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452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0000</a:t>
                      </a:r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452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000</a:t>
                      </a:r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452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452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AFF6DE4-FB4F-4F02-B53B-C39AB312C4FC}"/>
              </a:ext>
            </a:extLst>
          </p:cNvPr>
          <p:cNvSpPr txBox="1"/>
          <p:nvPr/>
        </p:nvSpPr>
        <p:spPr>
          <a:xfrm>
            <a:off x="731961" y="814422"/>
            <a:ext cx="67554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вход поступает текст. По тексту строится таблица частот встречаемости символов. </a:t>
            </a:r>
          </a:p>
          <a:p>
            <a:endParaRPr lang="ru-RU" dirty="0"/>
          </a:p>
          <a:p>
            <a:r>
              <a:rPr lang="ru-RU" dirty="0"/>
              <a:t>Строится дерево кодирования Хаффмана (Н-дерево). </a:t>
            </a:r>
          </a:p>
          <a:p>
            <a:endParaRPr lang="ru-RU" dirty="0"/>
          </a:p>
          <a:p>
            <a:r>
              <a:rPr lang="ru-RU" dirty="0"/>
              <a:t>По </a:t>
            </a:r>
            <a:r>
              <a:rPr lang="en-US" dirty="0"/>
              <a:t>H-</a:t>
            </a:r>
            <a:r>
              <a:rPr lang="ru-RU" dirty="0"/>
              <a:t>дереву символам текста ставится в соответствие код - последовательность бит:</a:t>
            </a:r>
          </a:p>
          <a:p>
            <a:endParaRPr lang="ru-RU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dirty="0"/>
              <a:t>код  - </a:t>
            </a:r>
            <a:r>
              <a:rPr lang="ru-RU" b="1" dirty="0"/>
              <a:t>переменной длины</a:t>
            </a:r>
            <a:r>
              <a:rPr lang="ru-RU" dirty="0"/>
              <a:t>, т.е. символам, которые встречаются чаще, соответствует битовый код  меньшей длины</a:t>
            </a:r>
            <a:r>
              <a:rPr lang="en-US" dirty="0"/>
              <a:t>; </a:t>
            </a:r>
            <a:endParaRPr lang="ru-RU" dirty="0"/>
          </a:p>
          <a:p>
            <a:pPr lvl="1"/>
            <a:endParaRPr lang="ru-RU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dirty="0"/>
              <a:t>код  - </a:t>
            </a:r>
            <a:r>
              <a:rPr lang="ru-RU" b="1" dirty="0"/>
              <a:t>префиксный, </a:t>
            </a:r>
            <a:r>
              <a:rPr lang="ru-RU" dirty="0"/>
              <a:t>т.е. ни один из полученных кодов не является префиксом другого, что позволяет однозначно выполнять декодирование).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380480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8FF5FFF-F8E4-438E-8DD7-09ABF9704B61}"/>
              </a:ext>
            </a:extLst>
          </p:cNvPr>
          <p:cNvSpPr txBox="1"/>
          <p:nvPr/>
        </p:nvSpPr>
        <p:spPr>
          <a:xfrm>
            <a:off x="2489703" y="889843"/>
            <a:ext cx="667516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ru-RU" sz="2000" dirty="0"/>
              <a:t>Каждому символу ставим в соответствие узел дерева, вес узла – частота встречаемости символа в тексте. </a:t>
            </a:r>
            <a:endParaRPr lang="en-US" sz="2000" dirty="0"/>
          </a:p>
          <a:p>
            <a:pPr marL="342900" indent="-342900">
              <a:buFont typeface="+mj-lt"/>
              <a:buAutoNum type="arabicParenR"/>
            </a:pPr>
            <a:r>
              <a:rPr lang="ru-RU" sz="2000" dirty="0"/>
              <a:t>Полагаем все узлы </a:t>
            </a:r>
            <a:r>
              <a:rPr lang="en-US" sz="2000" dirty="0"/>
              <a:t>- </a:t>
            </a:r>
            <a:r>
              <a:rPr lang="ru-RU" sz="2000" dirty="0"/>
              <a:t>свободными.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/>
              <a:t>Пока не останется 1 свободный узел, выполняем следующие действия: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sz="2000" dirty="0"/>
              <a:t>находим 2 свободных узла </a:t>
            </a:r>
            <a:r>
              <a:rPr lang="en-US" sz="2000" dirty="0"/>
              <a:t>v </a:t>
            </a:r>
            <a:r>
              <a:rPr lang="ru-RU" sz="2000" dirty="0"/>
              <a:t>и </a:t>
            </a:r>
            <a:r>
              <a:rPr lang="en-US" sz="2000" dirty="0"/>
              <a:t>w </a:t>
            </a:r>
            <a:r>
              <a:rPr lang="ru-RU" sz="2000" dirty="0"/>
              <a:t>с минимальным весом</a:t>
            </a:r>
            <a:r>
              <a:rPr lang="en-US" sz="2000" dirty="0"/>
              <a:t> </a:t>
            </a:r>
            <a:r>
              <a:rPr lang="ru-RU" sz="2000" dirty="0"/>
              <a:t>и исключаем их из множества свободных узлов</a:t>
            </a:r>
            <a:r>
              <a:rPr lang="en-US" sz="2000" dirty="0"/>
              <a:t>;</a:t>
            </a:r>
            <a:endParaRPr lang="ru-RU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sz="2000" dirty="0"/>
              <a:t>формируем новый свободный узел</a:t>
            </a:r>
            <a:r>
              <a:rPr lang="en-US" sz="2000" dirty="0"/>
              <a:t> r</a:t>
            </a:r>
            <a:r>
              <a:rPr lang="ru-RU" sz="2000" dirty="0"/>
              <a:t>, полагая </a:t>
            </a:r>
            <a:r>
              <a:rPr lang="en-US" sz="2000" dirty="0"/>
              <a:t>v </a:t>
            </a:r>
            <a:r>
              <a:rPr lang="ru-RU" sz="2000" dirty="0"/>
              <a:t>и </a:t>
            </a:r>
            <a:r>
              <a:rPr lang="en-US" sz="2000" dirty="0"/>
              <a:t>w </a:t>
            </a:r>
            <a:r>
              <a:rPr lang="ru-RU" sz="2000" dirty="0"/>
              <a:t> сыновьями </a:t>
            </a:r>
            <a:r>
              <a:rPr lang="en-US" sz="2000" dirty="0"/>
              <a:t>r;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sz="2000" dirty="0"/>
              <a:t>вес узла </a:t>
            </a:r>
            <a:r>
              <a:rPr lang="en-US" sz="2000" dirty="0"/>
              <a:t>r  </a:t>
            </a:r>
            <a:r>
              <a:rPr lang="ru-RU" sz="2000" dirty="0"/>
              <a:t>определяем как сумму весов </a:t>
            </a:r>
            <a:r>
              <a:rPr lang="en-US" sz="2000" dirty="0"/>
              <a:t>v </a:t>
            </a:r>
            <a:r>
              <a:rPr lang="ru-RU" sz="2000" dirty="0"/>
              <a:t>и </a:t>
            </a:r>
            <a:r>
              <a:rPr lang="en-US" sz="2000" dirty="0"/>
              <a:t>w.</a:t>
            </a:r>
          </a:p>
          <a:p>
            <a:r>
              <a:rPr lang="en-US" sz="2000" dirty="0"/>
              <a:t>4) </a:t>
            </a:r>
            <a:r>
              <a:rPr lang="ru-RU" sz="2000" dirty="0"/>
              <a:t>Обходим дерево, ставя метки дугам дерева «0» или «1» (например, «</a:t>
            </a:r>
            <a:r>
              <a:rPr lang="ru-RU" sz="2000" b="1" dirty="0">
                <a:solidFill>
                  <a:srgbClr val="FF0000"/>
                </a:solidFill>
              </a:rPr>
              <a:t>0</a:t>
            </a:r>
            <a:r>
              <a:rPr lang="ru-RU" sz="2000" dirty="0"/>
              <a:t>» – левому сыну, а «</a:t>
            </a:r>
            <a:r>
              <a:rPr lang="ru-RU" sz="2000" b="1" dirty="0">
                <a:solidFill>
                  <a:srgbClr val="7030A0"/>
                </a:solidFill>
              </a:rPr>
              <a:t>1</a:t>
            </a:r>
            <a:r>
              <a:rPr lang="ru-RU" sz="2000" dirty="0"/>
              <a:t>» – правому).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ru-BY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53CD62-D1F0-4756-BD7A-39FCE9829189}"/>
              </a:ext>
            </a:extLst>
          </p:cNvPr>
          <p:cNvSpPr txBox="1"/>
          <p:nvPr/>
        </p:nvSpPr>
        <p:spPr>
          <a:xfrm>
            <a:off x="4927848" y="260371"/>
            <a:ext cx="2044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Н-дерево</a:t>
            </a:r>
            <a:endParaRPr lang="ru-BY" sz="2400" b="1" dirty="0"/>
          </a:p>
        </p:txBody>
      </p:sp>
    </p:spTree>
    <p:extLst>
      <p:ext uri="{BB962C8B-B14F-4D97-AF65-F5344CB8AC3E}">
        <p14:creationId xmlns:p14="http://schemas.microsoft.com/office/powerpoint/2010/main" val="19419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2424079" y="3704006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Овал 4"/>
          <p:cNvSpPr/>
          <p:nvPr/>
        </p:nvSpPr>
        <p:spPr>
          <a:xfrm>
            <a:off x="2787873" y="4642986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ё</a:t>
            </a: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1952131" y="4642986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г </a:t>
            </a: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Овал 6"/>
          <p:cNvSpPr/>
          <p:nvPr/>
        </p:nvSpPr>
        <p:spPr>
          <a:xfrm>
            <a:off x="4500830" y="2977009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и </a:t>
            </a: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3864327" y="228939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Овал 8"/>
          <p:cNvSpPr/>
          <p:nvPr/>
        </p:nvSpPr>
        <p:spPr>
          <a:xfrm>
            <a:off x="5390605" y="295921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к </a:t>
            </a: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Овал 9"/>
          <p:cNvSpPr/>
          <p:nvPr/>
        </p:nvSpPr>
        <p:spPr>
          <a:xfrm>
            <a:off x="3205655" y="2954297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Овал 10"/>
          <p:cNvSpPr/>
          <p:nvPr/>
        </p:nvSpPr>
        <p:spPr>
          <a:xfrm>
            <a:off x="3971793" y="3755886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ж </a:t>
            </a: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Овал 11"/>
          <p:cNvSpPr/>
          <p:nvPr/>
        </p:nvSpPr>
        <p:spPr>
          <a:xfrm>
            <a:off x="7242936" y="2223866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б </a:t>
            </a: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4887777" y="1516560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Овал 13"/>
          <p:cNvSpPr/>
          <p:nvPr/>
        </p:nvSpPr>
        <p:spPr>
          <a:xfrm>
            <a:off x="5970619" y="228939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Овал 14"/>
          <p:cNvSpPr/>
          <p:nvPr/>
        </p:nvSpPr>
        <p:spPr>
          <a:xfrm>
            <a:off x="6643168" y="2977009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е </a:t>
            </a: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Овал 15"/>
          <p:cNvSpPr/>
          <p:nvPr/>
        </p:nvSpPr>
        <p:spPr>
          <a:xfrm>
            <a:off x="8305005" y="2206147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ru-RU" sz="14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  <a:endParaRPr lang="ru-RU" sz="1400" b="1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4" idx="4"/>
            <a:endCxn id="6" idx="0"/>
          </p:cNvCxnSpPr>
          <p:nvPr/>
        </p:nvCxnSpPr>
        <p:spPr>
          <a:xfrm flipH="1">
            <a:off x="2252015" y="4264444"/>
            <a:ext cx="471948" cy="378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4" idx="4"/>
            <a:endCxn id="5" idx="0"/>
          </p:cNvCxnSpPr>
          <p:nvPr/>
        </p:nvCxnSpPr>
        <p:spPr>
          <a:xfrm>
            <a:off x="2723963" y="4264444"/>
            <a:ext cx="363794" cy="378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4"/>
            <a:endCxn id="4" idx="0"/>
          </p:cNvCxnSpPr>
          <p:nvPr/>
        </p:nvCxnSpPr>
        <p:spPr>
          <a:xfrm flipH="1">
            <a:off x="2723963" y="3514735"/>
            <a:ext cx="781576" cy="189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0" idx="4"/>
            <a:endCxn id="11" idx="0"/>
          </p:cNvCxnSpPr>
          <p:nvPr/>
        </p:nvCxnSpPr>
        <p:spPr>
          <a:xfrm>
            <a:off x="3505539" y="3514735"/>
            <a:ext cx="766138" cy="241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8" idx="4"/>
            <a:endCxn id="10" idx="0"/>
          </p:cNvCxnSpPr>
          <p:nvPr/>
        </p:nvCxnSpPr>
        <p:spPr>
          <a:xfrm flipH="1">
            <a:off x="3505539" y="2849832"/>
            <a:ext cx="658672" cy="104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8" idx="4"/>
            <a:endCxn id="7" idx="0"/>
          </p:cNvCxnSpPr>
          <p:nvPr/>
        </p:nvCxnSpPr>
        <p:spPr>
          <a:xfrm>
            <a:off x="4164211" y="2849832"/>
            <a:ext cx="636503" cy="127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4"/>
            <a:endCxn id="9" idx="0"/>
          </p:cNvCxnSpPr>
          <p:nvPr/>
        </p:nvCxnSpPr>
        <p:spPr>
          <a:xfrm flipH="1">
            <a:off x="5690489" y="2849832"/>
            <a:ext cx="580014" cy="109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4" idx="4"/>
            <a:endCxn id="15" idx="0"/>
          </p:cNvCxnSpPr>
          <p:nvPr/>
        </p:nvCxnSpPr>
        <p:spPr>
          <a:xfrm>
            <a:off x="6270503" y="2849832"/>
            <a:ext cx="672549" cy="127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3" idx="4"/>
            <a:endCxn id="8" idx="0"/>
          </p:cNvCxnSpPr>
          <p:nvPr/>
        </p:nvCxnSpPr>
        <p:spPr>
          <a:xfrm flipH="1">
            <a:off x="4164211" y="2076998"/>
            <a:ext cx="1023450" cy="212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4"/>
            <a:endCxn id="14" idx="0"/>
          </p:cNvCxnSpPr>
          <p:nvPr/>
        </p:nvCxnSpPr>
        <p:spPr>
          <a:xfrm>
            <a:off x="5187661" y="2076998"/>
            <a:ext cx="1082842" cy="212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7842704" y="1514627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22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42" name="Прямая со стрелкой 41"/>
          <p:cNvCxnSpPr>
            <a:stCxn id="40" idx="4"/>
            <a:endCxn id="12" idx="0"/>
          </p:cNvCxnSpPr>
          <p:nvPr/>
        </p:nvCxnSpPr>
        <p:spPr>
          <a:xfrm flipH="1">
            <a:off x="7542820" y="2075065"/>
            <a:ext cx="599768" cy="148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40" idx="4"/>
            <a:endCxn id="16" idx="0"/>
          </p:cNvCxnSpPr>
          <p:nvPr/>
        </p:nvCxnSpPr>
        <p:spPr>
          <a:xfrm>
            <a:off x="8142588" y="2075065"/>
            <a:ext cx="462301" cy="131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6343284" y="692987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37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4"/>
            <a:endCxn id="13" idx="0"/>
          </p:cNvCxnSpPr>
          <p:nvPr/>
        </p:nvCxnSpPr>
        <p:spPr>
          <a:xfrm flipH="1">
            <a:off x="5187661" y="1253425"/>
            <a:ext cx="1455507" cy="263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5" idx="4"/>
            <a:endCxn id="40" idx="0"/>
          </p:cNvCxnSpPr>
          <p:nvPr/>
        </p:nvCxnSpPr>
        <p:spPr>
          <a:xfrm>
            <a:off x="6643168" y="1253425"/>
            <a:ext cx="1499420" cy="2612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729082" y="10261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00660" y="184461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6922" y="256961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11397" y="328279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85402" y="418153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26156" y="185082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15768" y="258191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09915" y="10261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36013" y="426235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93744" y="3345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19401" y="260767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73537" y="183681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519572" y="259963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372838" y="183681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53CD62-D1F0-4756-BD7A-39FCE9829189}"/>
              </a:ext>
            </a:extLst>
          </p:cNvPr>
          <p:cNvSpPr txBox="1"/>
          <p:nvPr/>
        </p:nvSpPr>
        <p:spPr>
          <a:xfrm>
            <a:off x="387150" y="149633"/>
            <a:ext cx="2044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Н-дерево</a:t>
            </a:r>
            <a:endParaRPr lang="ru-BY" sz="2400" b="1" dirty="0"/>
          </a:p>
        </p:txBody>
      </p:sp>
      <p:graphicFrame>
        <p:nvGraphicFramePr>
          <p:cNvPr id="50" name="Таблица 49">
            <a:extLst>
              <a:ext uri="{FF2B5EF4-FFF2-40B4-BE49-F238E27FC236}">
                <a16:creationId xmlns:a16="http://schemas.microsoft.com/office/drawing/2014/main" id="{CEDD03F5-4BFC-4C67-999D-249B2BACB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567587"/>
              </p:ext>
            </p:extLst>
          </p:nvPr>
        </p:nvGraphicFramePr>
        <p:xfrm>
          <a:off x="10639391" y="670561"/>
          <a:ext cx="897525" cy="279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314">
                <a:tc>
                  <a:txBody>
                    <a:bodyPr/>
                    <a:lstStyle/>
                    <a:p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>
                          <a:solidFill>
                            <a:schemeClr val="tx1"/>
                          </a:solidFill>
                        </a:rPr>
                        <a:t>частота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14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239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646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755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646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646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646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646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89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0" grpId="0" animBg="1"/>
      <p:bldP spid="45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855017"/>
              </p:ext>
            </p:extLst>
          </p:nvPr>
        </p:nvGraphicFramePr>
        <p:xfrm>
          <a:off x="1223786" y="1810406"/>
          <a:ext cx="1788114" cy="3336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346">
                <a:tc>
                  <a:txBody>
                    <a:bodyPr/>
                    <a:lstStyle/>
                    <a:p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>
                          <a:solidFill>
                            <a:schemeClr val="tx1"/>
                          </a:solidFill>
                        </a:rPr>
                        <a:t>частота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битовый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46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513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00000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77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0000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Овал 3"/>
          <p:cNvSpPr/>
          <p:nvPr/>
        </p:nvSpPr>
        <p:spPr>
          <a:xfrm>
            <a:off x="4762833" y="3530455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Овал 4"/>
          <p:cNvSpPr/>
          <p:nvPr/>
        </p:nvSpPr>
        <p:spPr>
          <a:xfrm>
            <a:off x="5126627" y="4469435"/>
            <a:ext cx="599768" cy="56043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ё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4290885" y="4469435"/>
            <a:ext cx="599768" cy="56043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г 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Овал 6"/>
          <p:cNvSpPr/>
          <p:nvPr/>
        </p:nvSpPr>
        <p:spPr>
          <a:xfrm>
            <a:off x="6839584" y="2803458"/>
            <a:ext cx="599768" cy="56043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и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6203081" y="2115843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Овал 8"/>
          <p:cNvSpPr/>
          <p:nvPr/>
        </p:nvSpPr>
        <p:spPr>
          <a:xfrm>
            <a:off x="7729359" y="2785663"/>
            <a:ext cx="599768" cy="56043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к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Овал 9"/>
          <p:cNvSpPr/>
          <p:nvPr/>
        </p:nvSpPr>
        <p:spPr>
          <a:xfrm>
            <a:off x="5544409" y="2780746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Овал 10"/>
          <p:cNvSpPr/>
          <p:nvPr/>
        </p:nvSpPr>
        <p:spPr>
          <a:xfrm>
            <a:off x="6310547" y="3582335"/>
            <a:ext cx="599768" cy="56043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ж</a:t>
            </a:r>
            <a:r>
              <a:rPr lang="ru-RU" sz="1400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2" name="Овал 11"/>
          <p:cNvSpPr/>
          <p:nvPr/>
        </p:nvSpPr>
        <p:spPr>
          <a:xfrm>
            <a:off x="9581690" y="2050315"/>
            <a:ext cx="599768" cy="56043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б 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7226531" y="1343009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Овал 13"/>
          <p:cNvSpPr/>
          <p:nvPr/>
        </p:nvSpPr>
        <p:spPr>
          <a:xfrm>
            <a:off x="8309373" y="2115843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Овал 14"/>
          <p:cNvSpPr/>
          <p:nvPr/>
        </p:nvSpPr>
        <p:spPr>
          <a:xfrm>
            <a:off x="8981922" y="2803458"/>
            <a:ext cx="599768" cy="56043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е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Овал 15"/>
          <p:cNvSpPr/>
          <p:nvPr/>
        </p:nvSpPr>
        <p:spPr>
          <a:xfrm>
            <a:off x="10643759" y="2032596"/>
            <a:ext cx="599768" cy="56043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4" idx="4"/>
            <a:endCxn id="6" idx="0"/>
          </p:cNvCxnSpPr>
          <p:nvPr/>
        </p:nvCxnSpPr>
        <p:spPr>
          <a:xfrm flipH="1">
            <a:off x="4590769" y="4090893"/>
            <a:ext cx="471948" cy="378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4" idx="4"/>
            <a:endCxn id="5" idx="0"/>
          </p:cNvCxnSpPr>
          <p:nvPr/>
        </p:nvCxnSpPr>
        <p:spPr>
          <a:xfrm>
            <a:off x="5062717" y="4090893"/>
            <a:ext cx="363794" cy="378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4"/>
            <a:endCxn id="4" idx="0"/>
          </p:cNvCxnSpPr>
          <p:nvPr/>
        </p:nvCxnSpPr>
        <p:spPr>
          <a:xfrm flipH="1">
            <a:off x="5062717" y="3341184"/>
            <a:ext cx="781576" cy="189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0" idx="4"/>
            <a:endCxn id="11" idx="0"/>
          </p:cNvCxnSpPr>
          <p:nvPr/>
        </p:nvCxnSpPr>
        <p:spPr>
          <a:xfrm>
            <a:off x="5844293" y="3341184"/>
            <a:ext cx="766138" cy="241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8" idx="4"/>
            <a:endCxn id="10" idx="0"/>
          </p:cNvCxnSpPr>
          <p:nvPr/>
        </p:nvCxnSpPr>
        <p:spPr>
          <a:xfrm flipH="1">
            <a:off x="5844293" y="2676281"/>
            <a:ext cx="658672" cy="104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8" idx="4"/>
            <a:endCxn id="7" idx="0"/>
          </p:cNvCxnSpPr>
          <p:nvPr/>
        </p:nvCxnSpPr>
        <p:spPr>
          <a:xfrm>
            <a:off x="6502965" y="2676281"/>
            <a:ext cx="636503" cy="127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4"/>
            <a:endCxn id="9" idx="0"/>
          </p:cNvCxnSpPr>
          <p:nvPr/>
        </p:nvCxnSpPr>
        <p:spPr>
          <a:xfrm flipH="1">
            <a:off x="8029243" y="2676281"/>
            <a:ext cx="580014" cy="109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4" idx="4"/>
            <a:endCxn id="15" idx="0"/>
          </p:cNvCxnSpPr>
          <p:nvPr/>
        </p:nvCxnSpPr>
        <p:spPr>
          <a:xfrm>
            <a:off x="8609257" y="2676281"/>
            <a:ext cx="672549" cy="127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3" idx="4"/>
            <a:endCxn id="8" idx="0"/>
          </p:cNvCxnSpPr>
          <p:nvPr/>
        </p:nvCxnSpPr>
        <p:spPr>
          <a:xfrm flipH="1">
            <a:off x="6502965" y="1903447"/>
            <a:ext cx="1023450" cy="212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4"/>
            <a:endCxn id="14" idx="0"/>
          </p:cNvCxnSpPr>
          <p:nvPr/>
        </p:nvCxnSpPr>
        <p:spPr>
          <a:xfrm>
            <a:off x="7526415" y="1903447"/>
            <a:ext cx="1082842" cy="212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10181458" y="1341076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2" name="Прямая со стрелкой 41"/>
          <p:cNvCxnSpPr>
            <a:stCxn id="40" idx="4"/>
            <a:endCxn id="12" idx="0"/>
          </p:cNvCxnSpPr>
          <p:nvPr/>
        </p:nvCxnSpPr>
        <p:spPr>
          <a:xfrm flipH="1">
            <a:off x="9881574" y="1901514"/>
            <a:ext cx="599768" cy="148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40" idx="4"/>
            <a:endCxn id="16" idx="0"/>
          </p:cNvCxnSpPr>
          <p:nvPr/>
        </p:nvCxnSpPr>
        <p:spPr>
          <a:xfrm>
            <a:off x="10481342" y="1901514"/>
            <a:ext cx="462301" cy="131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8682038" y="519436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4"/>
            <a:endCxn id="13" idx="0"/>
          </p:cNvCxnSpPr>
          <p:nvPr/>
        </p:nvCxnSpPr>
        <p:spPr>
          <a:xfrm flipH="1">
            <a:off x="7526415" y="1079874"/>
            <a:ext cx="1455507" cy="263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5" idx="4"/>
            <a:endCxn id="40" idx="0"/>
          </p:cNvCxnSpPr>
          <p:nvPr/>
        </p:nvCxnSpPr>
        <p:spPr>
          <a:xfrm>
            <a:off x="8981922" y="1079874"/>
            <a:ext cx="1499420" cy="2612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067836" y="8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39414" y="16710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25676" y="2396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50151" y="3109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24156" y="400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964910" y="1677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54522" y="240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48669" y="8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74767" y="4088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32498" y="3171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58155" y="2434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912291" y="1663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858326" y="24260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711592" y="1663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59840" y="344768"/>
            <a:ext cx="3388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Битовый код символа </a:t>
            </a:r>
            <a:r>
              <a:rPr lang="ru-RU" sz="2000" dirty="0"/>
              <a:t>–</a:t>
            </a:r>
          </a:p>
          <a:p>
            <a:r>
              <a:rPr lang="ru-RU" sz="2000" dirty="0"/>
              <a:t>строка бит на пути от корня к этому символу.</a:t>
            </a:r>
          </a:p>
        </p:txBody>
      </p:sp>
    </p:spTree>
    <p:extLst>
      <p:ext uri="{BB962C8B-B14F-4D97-AF65-F5344CB8AC3E}">
        <p14:creationId xmlns:p14="http://schemas.microsoft.com/office/powerpoint/2010/main" val="36959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5336"/>
              </p:ext>
            </p:extLst>
          </p:nvPr>
        </p:nvGraphicFramePr>
        <p:xfrm>
          <a:off x="1418476" y="344167"/>
          <a:ext cx="935504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6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911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C++ 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640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контейнер-адаптер 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priority_queue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l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представляющий приоритетную очередь, основанную на</a:t>
                      </a:r>
                    </a:p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2000" u="sng" dirty="0">
                          <a:solidFill>
                            <a:schemeClr val="tx1"/>
                          </a:solidFill>
                        </a:rPr>
                        <a:t>бинарной куче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класс </a:t>
                      </a:r>
                    </a:p>
                    <a:p>
                      <a:pPr algn="l"/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PriorityQueue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l"/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содержащий внутри </a:t>
                      </a:r>
                      <a:r>
                        <a:rPr lang="ru-RU" sz="2000" u="sng" dirty="0">
                          <a:solidFill>
                            <a:schemeClr val="tx1"/>
                          </a:solidFill>
                        </a:rPr>
                        <a:t>бинарную кучу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нет абстрактного интерфейса приоритетной очереди, есть лишь модуль </a:t>
                      </a:r>
                    </a:p>
                    <a:p>
                      <a:r>
                        <a:rPr lang="ru-RU" sz="20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heapq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 котором реализована </a:t>
                      </a:r>
                      <a:r>
                        <a:rPr lang="ru-RU" sz="20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бинарная куча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366796" y="3147250"/>
            <a:ext cx="11254485" cy="2882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ru-RU" sz="2400" dirty="0"/>
              <a:t>Хотя приоритетные очереди часто ассоциируются с кучами, они концептуально отличаются от куч. </a:t>
            </a:r>
          </a:p>
          <a:p>
            <a:pPr algn="just">
              <a:spcAft>
                <a:spcPts val="800"/>
              </a:spcAft>
            </a:pPr>
            <a:r>
              <a:rPr lang="ru-RU" sz="2400" b="1" dirty="0">
                <a:solidFill>
                  <a:srgbClr val="C00000"/>
                </a:solidFill>
              </a:rPr>
              <a:t>Приоритетная очередь — это абстрактное понятие.</a:t>
            </a:r>
            <a:r>
              <a:rPr lang="ru-RU" sz="2400" b="1" dirty="0">
                <a:solidFill>
                  <a:srgbClr val="FF0000"/>
                </a:solidFill>
              </a:rPr>
              <a:t> </a:t>
            </a:r>
          </a:p>
          <a:p>
            <a:pPr algn="just">
              <a:spcAft>
                <a:spcPts val="800"/>
              </a:spcAft>
            </a:pPr>
            <a:r>
              <a:rPr lang="ru-RU" sz="2400" dirty="0"/>
              <a:t>По аналогии с тем, как список (</a:t>
            </a:r>
            <a:r>
              <a:rPr lang="en-US" sz="2400" dirty="0">
                <a:latin typeface="Consolas" panose="020B0609020204030204" pitchFamily="49" charset="0"/>
              </a:rPr>
              <a:t>list</a:t>
            </a:r>
            <a:r>
              <a:rPr lang="en-US" sz="2400" dirty="0"/>
              <a:t>) </a:t>
            </a:r>
            <a:r>
              <a:rPr lang="ru-RU" sz="2400" dirty="0"/>
              <a:t>может быть реализован с помощью связного списка </a:t>
            </a:r>
            <a:r>
              <a:rPr lang="en-US" sz="2400" dirty="0"/>
              <a:t>(</a:t>
            </a:r>
            <a:r>
              <a:rPr lang="en-US" sz="2400" dirty="0">
                <a:latin typeface="Consolas" panose="020B0609020204030204" pitchFamily="49" charset="0"/>
              </a:rPr>
              <a:t>linked list</a:t>
            </a:r>
            <a:r>
              <a:rPr lang="en-US" sz="2400" dirty="0"/>
              <a:t>) </a:t>
            </a:r>
            <a:r>
              <a:rPr lang="ru-RU" sz="2400" dirty="0"/>
              <a:t>или массива</a:t>
            </a:r>
            <a:r>
              <a:rPr lang="en-US" sz="2400" dirty="0"/>
              <a:t> (</a:t>
            </a:r>
            <a:r>
              <a:rPr lang="en-US" sz="2400" dirty="0">
                <a:latin typeface="Consolas" panose="020B0609020204030204" pitchFamily="49" charset="0"/>
              </a:rPr>
              <a:t>array</a:t>
            </a:r>
            <a:r>
              <a:rPr lang="en-US" sz="2400" dirty="0"/>
              <a:t>)</a:t>
            </a:r>
            <a:r>
              <a:rPr lang="ru-RU" sz="2400" dirty="0"/>
              <a:t>, приоритетная очередь </a:t>
            </a:r>
            <a:r>
              <a:rPr lang="en-US" sz="2400" dirty="0"/>
              <a:t>(</a:t>
            </a:r>
            <a:r>
              <a:rPr lang="en-US" sz="2400" dirty="0">
                <a:latin typeface="Consolas" panose="020B0609020204030204" pitchFamily="49" charset="0"/>
              </a:rPr>
              <a:t>priority queue</a:t>
            </a:r>
            <a:r>
              <a:rPr lang="en-US" sz="2400" dirty="0"/>
              <a:t>) </a:t>
            </a:r>
            <a:r>
              <a:rPr lang="ru-RU" sz="2400" dirty="0"/>
              <a:t>может быть реализована  с помощью кучи </a:t>
            </a:r>
            <a:r>
              <a:rPr lang="en-US" sz="2400" dirty="0"/>
              <a:t>(</a:t>
            </a:r>
            <a:r>
              <a:rPr lang="en-US" sz="2400" dirty="0">
                <a:latin typeface="Consolas" panose="020B0609020204030204" pitchFamily="49" charset="0"/>
              </a:rPr>
              <a:t>heap</a:t>
            </a:r>
            <a:r>
              <a:rPr lang="en-US" sz="2400" dirty="0"/>
              <a:t>) </a:t>
            </a:r>
            <a:r>
              <a:rPr lang="ru-RU" sz="2400" dirty="0"/>
              <a:t>или другими способами</a:t>
            </a:r>
            <a:r>
              <a:rPr lang="en-US" sz="2400" dirty="0"/>
              <a:t> (stack</a:t>
            </a:r>
            <a:r>
              <a:rPr lang="ru-RU" sz="2400" dirty="0"/>
              <a:t>, </a:t>
            </a:r>
            <a:r>
              <a:rPr lang="en-US" sz="2400" dirty="0"/>
              <a:t>queue</a:t>
            </a:r>
            <a:r>
              <a:rPr lang="ru-RU" sz="2400" dirty="0"/>
              <a:t>, </a:t>
            </a:r>
            <a:r>
              <a:rPr lang="en-US" sz="2400" dirty="0" err="1"/>
              <a:t>deque</a:t>
            </a:r>
            <a:r>
              <a:rPr lang="en-US" sz="2400" dirty="0"/>
              <a:t> …)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9207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679177"/>
              </p:ext>
            </p:extLst>
          </p:nvPr>
        </p:nvGraphicFramePr>
        <p:xfrm>
          <a:off x="8147747" y="1423637"/>
          <a:ext cx="1788114" cy="3336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346">
                <a:tc>
                  <a:txBody>
                    <a:bodyPr/>
                    <a:lstStyle/>
                    <a:p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>
                          <a:solidFill>
                            <a:schemeClr val="tx1"/>
                          </a:solidFill>
                        </a:rPr>
                        <a:t>частота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битовый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46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513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00000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77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0000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778598" y="1618108"/>
            <a:ext cx="6000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Текст : </a:t>
            </a:r>
          </a:p>
          <a:p>
            <a:pPr lvl="1"/>
            <a:r>
              <a:rPr lang="ru-RU" sz="2400" b="1" dirty="0" err="1"/>
              <a:t>кажжек</a:t>
            </a:r>
            <a:r>
              <a:rPr lang="en-US" sz="2400" b="1" dirty="0"/>
              <a:t>aa</a:t>
            </a:r>
            <a:r>
              <a:rPr lang="en-US" sz="2400" dirty="0"/>
              <a:t> …</a:t>
            </a:r>
          </a:p>
          <a:p>
            <a:pPr lvl="1"/>
            <a:endParaRPr lang="ru-RU" sz="2400" dirty="0"/>
          </a:p>
          <a:p>
            <a:r>
              <a:rPr lang="ru-RU" sz="2400" dirty="0"/>
              <a:t>Закодированный текст: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31AE1E-EB2E-4E25-8BDC-2CFFD9FFA590}"/>
              </a:ext>
            </a:extLst>
          </p:cNvPr>
          <p:cNvSpPr txBox="1"/>
          <p:nvPr/>
        </p:nvSpPr>
        <p:spPr>
          <a:xfrm>
            <a:off x="2007173" y="619522"/>
            <a:ext cx="2145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Кодирование: </a:t>
            </a:r>
            <a:endParaRPr lang="ru-BY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275329-8D8F-4E53-BF65-55EAC8D2FAF4}"/>
              </a:ext>
            </a:extLst>
          </p:cNvPr>
          <p:cNvSpPr txBox="1"/>
          <p:nvPr/>
        </p:nvSpPr>
        <p:spPr>
          <a:xfrm>
            <a:off x="778598" y="3244334"/>
            <a:ext cx="6129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(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ru-RU" b="1" dirty="0"/>
              <a:t>)(</a:t>
            </a:r>
            <a:r>
              <a:rPr lang="en-US" dirty="0">
                <a:solidFill>
                  <a:srgbClr val="7030A0"/>
                </a:solidFill>
              </a:rPr>
              <a:t>11</a:t>
            </a:r>
            <a:r>
              <a:rPr lang="ru-RU" b="1" dirty="0"/>
              <a:t> )( </a:t>
            </a:r>
            <a:r>
              <a:rPr lang="en-US" dirty="0">
                <a:solidFill>
                  <a:srgbClr val="FF0000"/>
                </a:solidFill>
              </a:rPr>
              <a:t>000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ru-RU" b="1" dirty="0"/>
              <a:t>)(</a:t>
            </a:r>
            <a:r>
              <a:rPr lang="en-US" dirty="0">
                <a:solidFill>
                  <a:srgbClr val="FF0000"/>
                </a:solidFill>
              </a:rPr>
              <a:t>000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ru-RU" b="1" dirty="0"/>
              <a:t>)(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7030A0"/>
                </a:solidFill>
              </a:rPr>
              <a:t>11</a:t>
            </a:r>
            <a:r>
              <a:rPr lang="ru-RU" b="1" dirty="0"/>
              <a:t>)(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ru-RU" b="1" dirty="0"/>
              <a:t>)(</a:t>
            </a:r>
            <a:r>
              <a:rPr lang="en-US" dirty="0">
                <a:solidFill>
                  <a:srgbClr val="7030A0"/>
                </a:solidFill>
              </a:rPr>
              <a:t>11</a:t>
            </a:r>
            <a:r>
              <a:rPr lang="ru-RU" b="1" dirty="0"/>
              <a:t>)(</a:t>
            </a:r>
            <a:r>
              <a:rPr lang="en-US" dirty="0">
                <a:solidFill>
                  <a:srgbClr val="7030A0"/>
                </a:solidFill>
              </a:rPr>
              <a:t>11</a:t>
            </a:r>
            <a:r>
              <a:rPr lang="ru-RU" b="1" dirty="0"/>
              <a:t>)</a:t>
            </a:r>
            <a:endParaRPr lang="ru-BY" dirty="0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6774024E-B2AE-47E4-8DF6-FA7153E14187}"/>
              </a:ext>
            </a:extLst>
          </p:cNvPr>
          <p:cNvSpPr/>
          <p:nvPr/>
        </p:nvSpPr>
        <p:spPr>
          <a:xfrm>
            <a:off x="778598" y="3470177"/>
            <a:ext cx="41216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   к      а        ж        </a:t>
            </a:r>
            <a:r>
              <a:rPr lang="ru-RU" sz="2000" dirty="0" err="1"/>
              <a:t>ж</a:t>
            </a:r>
            <a:r>
              <a:rPr lang="ru-RU" sz="2000" dirty="0"/>
              <a:t>       е       к     </a:t>
            </a:r>
            <a:r>
              <a:rPr lang="en-US" sz="2000" dirty="0"/>
              <a:t>a</a:t>
            </a:r>
            <a:r>
              <a:rPr lang="ru-RU" sz="2000" dirty="0"/>
              <a:t>    </a:t>
            </a:r>
            <a:r>
              <a:rPr lang="en-US" sz="2000" dirty="0"/>
              <a:t>a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5843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5285637" y="340195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Овал 4"/>
          <p:cNvSpPr/>
          <p:nvPr/>
        </p:nvSpPr>
        <p:spPr>
          <a:xfrm>
            <a:off x="5649431" y="434093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ё</a:t>
            </a: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4813689" y="434093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г </a:t>
            </a: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Овал 6"/>
          <p:cNvSpPr/>
          <p:nvPr/>
        </p:nvSpPr>
        <p:spPr>
          <a:xfrm>
            <a:off x="7362388" y="2674957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и </a:t>
            </a: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6725885" y="1987342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Овал 8"/>
          <p:cNvSpPr/>
          <p:nvPr/>
        </p:nvSpPr>
        <p:spPr>
          <a:xfrm>
            <a:off x="8252163" y="2657162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к </a:t>
            </a: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Овал 9"/>
          <p:cNvSpPr/>
          <p:nvPr/>
        </p:nvSpPr>
        <p:spPr>
          <a:xfrm>
            <a:off x="6067213" y="2652245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Овал 10"/>
          <p:cNvSpPr/>
          <p:nvPr/>
        </p:nvSpPr>
        <p:spPr>
          <a:xfrm>
            <a:off x="6833351" y="345383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ж</a:t>
            </a: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Овал 11"/>
          <p:cNvSpPr/>
          <p:nvPr/>
        </p:nvSpPr>
        <p:spPr>
          <a:xfrm>
            <a:off x="10104494" y="192181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б </a:t>
            </a: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7749335" y="1214508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Овал 13"/>
          <p:cNvSpPr/>
          <p:nvPr/>
        </p:nvSpPr>
        <p:spPr>
          <a:xfrm>
            <a:off x="8832177" y="1987342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Овал 14"/>
          <p:cNvSpPr/>
          <p:nvPr/>
        </p:nvSpPr>
        <p:spPr>
          <a:xfrm>
            <a:off x="9504726" y="2674957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е </a:t>
            </a: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Овал 15"/>
          <p:cNvSpPr/>
          <p:nvPr/>
        </p:nvSpPr>
        <p:spPr>
          <a:xfrm>
            <a:off x="11166563" y="1904095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ru-RU" sz="14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  <a:endParaRPr lang="ru-RU" sz="1400" b="1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4" idx="4"/>
            <a:endCxn id="6" idx="0"/>
          </p:cNvCxnSpPr>
          <p:nvPr/>
        </p:nvCxnSpPr>
        <p:spPr>
          <a:xfrm flipH="1">
            <a:off x="5113573" y="3962392"/>
            <a:ext cx="471948" cy="378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4" idx="4"/>
            <a:endCxn id="5" idx="0"/>
          </p:cNvCxnSpPr>
          <p:nvPr/>
        </p:nvCxnSpPr>
        <p:spPr>
          <a:xfrm>
            <a:off x="5585521" y="3962392"/>
            <a:ext cx="363794" cy="378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4"/>
            <a:endCxn id="4" idx="0"/>
          </p:cNvCxnSpPr>
          <p:nvPr/>
        </p:nvCxnSpPr>
        <p:spPr>
          <a:xfrm flipH="1">
            <a:off x="5585521" y="3212683"/>
            <a:ext cx="781576" cy="189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0" idx="4"/>
            <a:endCxn id="11" idx="0"/>
          </p:cNvCxnSpPr>
          <p:nvPr/>
        </p:nvCxnSpPr>
        <p:spPr>
          <a:xfrm>
            <a:off x="6367097" y="3212683"/>
            <a:ext cx="766138" cy="241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8" idx="4"/>
            <a:endCxn id="10" idx="0"/>
          </p:cNvCxnSpPr>
          <p:nvPr/>
        </p:nvCxnSpPr>
        <p:spPr>
          <a:xfrm flipH="1">
            <a:off x="6367097" y="2547780"/>
            <a:ext cx="658672" cy="104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8" idx="4"/>
            <a:endCxn id="7" idx="0"/>
          </p:cNvCxnSpPr>
          <p:nvPr/>
        </p:nvCxnSpPr>
        <p:spPr>
          <a:xfrm>
            <a:off x="7025769" y="2547780"/>
            <a:ext cx="636503" cy="127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4"/>
            <a:endCxn id="9" idx="0"/>
          </p:cNvCxnSpPr>
          <p:nvPr/>
        </p:nvCxnSpPr>
        <p:spPr>
          <a:xfrm flipH="1">
            <a:off x="8552047" y="2547780"/>
            <a:ext cx="580014" cy="109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4" idx="4"/>
            <a:endCxn id="15" idx="0"/>
          </p:cNvCxnSpPr>
          <p:nvPr/>
        </p:nvCxnSpPr>
        <p:spPr>
          <a:xfrm>
            <a:off x="9132061" y="2547780"/>
            <a:ext cx="672549" cy="127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3" idx="4"/>
            <a:endCxn id="8" idx="0"/>
          </p:cNvCxnSpPr>
          <p:nvPr/>
        </p:nvCxnSpPr>
        <p:spPr>
          <a:xfrm flipH="1">
            <a:off x="7025769" y="1774946"/>
            <a:ext cx="1023450" cy="212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4"/>
            <a:endCxn id="14" idx="0"/>
          </p:cNvCxnSpPr>
          <p:nvPr/>
        </p:nvCxnSpPr>
        <p:spPr>
          <a:xfrm>
            <a:off x="8049219" y="1774946"/>
            <a:ext cx="1082842" cy="212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10704262" y="1212575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22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42" name="Прямая со стрелкой 41"/>
          <p:cNvCxnSpPr>
            <a:stCxn id="40" idx="4"/>
            <a:endCxn id="12" idx="0"/>
          </p:cNvCxnSpPr>
          <p:nvPr/>
        </p:nvCxnSpPr>
        <p:spPr>
          <a:xfrm flipH="1">
            <a:off x="10404378" y="1773013"/>
            <a:ext cx="599768" cy="148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40" idx="4"/>
            <a:endCxn id="16" idx="0"/>
          </p:cNvCxnSpPr>
          <p:nvPr/>
        </p:nvCxnSpPr>
        <p:spPr>
          <a:xfrm>
            <a:off x="11004146" y="1773013"/>
            <a:ext cx="462301" cy="131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9204842" y="390935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4"/>
            <a:endCxn id="13" idx="0"/>
          </p:cNvCxnSpPr>
          <p:nvPr/>
        </p:nvCxnSpPr>
        <p:spPr>
          <a:xfrm flipH="1">
            <a:off x="8049219" y="951373"/>
            <a:ext cx="1455507" cy="263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5" idx="4"/>
            <a:endCxn id="40" idx="0"/>
          </p:cNvCxnSpPr>
          <p:nvPr/>
        </p:nvCxnSpPr>
        <p:spPr>
          <a:xfrm>
            <a:off x="9504726" y="951373"/>
            <a:ext cx="1499420" cy="2612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90640" y="7240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62218" y="1542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48480" y="2267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72955" y="2980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46960" y="3879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487714" y="1548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77326" y="22798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071473" y="7240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97571" y="3960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55302" y="3043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80959" y="2305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435095" y="1534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381130" y="22975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234396" y="1534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CF93C6-5A72-49D3-A4D6-4F5C67FA7C01}"/>
              </a:ext>
            </a:extLst>
          </p:cNvPr>
          <p:cNvSpPr txBox="1"/>
          <p:nvPr/>
        </p:nvSpPr>
        <p:spPr>
          <a:xfrm>
            <a:off x="425668" y="390935"/>
            <a:ext cx="530553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Декодирование: </a:t>
            </a:r>
          </a:p>
          <a:p>
            <a:r>
              <a:rPr lang="ru-RU" sz="2000" dirty="0"/>
              <a:t>для декодирования требуется </a:t>
            </a:r>
            <a:r>
              <a:rPr lang="en-US" sz="2000" dirty="0"/>
              <a:t>H-</a:t>
            </a:r>
            <a:r>
              <a:rPr lang="ru-RU" sz="2000" dirty="0"/>
              <a:t>дерево</a:t>
            </a:r>
            <a:r>
              <a:rPr lang="en-US" sz="20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/>
              <a:t>становимся на начало текста  и в корень </a:t>
            </a:r>
            <a:r>
              <a:rPr lang="en-US" sz="2000" dirty="0"/>
              <a:t>H-</a:t>
            </a:r>
            <a:r>
              <a:rPr lang="ru-RU" sz="2000" dirty="0"/>
              <a:t>дерева</a:t>
            </a:r>
            <a:r>
              <a:rPr lang="en-US" sz="20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/>
              <a:t>двигаемся параллельно по тексту и дереву, пока не  дойдём до листа дерева</a:t>
            </a:r>
            <a:r>
              <a:rPr lang="en-US" sz="20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/>
              <a:t>выписываем символ, который соответствует листу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/>
              <a:t>продолжаем далее движение по тексту, а в дереве становимся снова в корень</a:t>
            </a:r>
            <a:r>
              <a:rPr lang="en-US" sz="2000" dirty="0"/>
              <a:t>;</a:t>
            </a:r>
            <a:endParaRPr lang="ru-BY" sz="2000" dirty="0"/>
          </a:p>
        </p:txBody>
      </p:sp>
      <p:pic>
        <p:nvPicPr>
          <p:cNvPr id="19" name="Рисунок 18">
            <a:hlinkClick r:id="rId3"/>
            <a:extLst>
              <a:ext uri="{FF2B5EF4-FFF2-40B4-BE49-F238E27FC236}">
                <a16:creationId xmlns:a16="http://schemas.microsoft.com/office/drawing/2014/main" id="{3417FD01-0E56-4300-AB0B-EF20BCE24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20" y="4151663"/>
            <a:ext cx="2215781" cy="2577796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B2DD75D-6370-45AA-91B6-CB8D2C6E1BC8}"/>
              </a:ext>
            </a:extLst>
          </p:cNvPr>
          <p:cNvSpPr txBox="1"/>
          <p:nvPr/>
        </p:nvSpPr>
        <p:spPr>
          <a:xfrm>
            <a:off x="2842283" y="433086"/>
            <a:ext cx="45201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0" dirty="0">
                <a:solidFill>
                  <a:srgbClr val="7030A0"/>
                </a:solidFill>
              </a:rPr>
              <a:t>1</a:t>
            </a:r>
            <a:r>
              <a:rPr lang="en-US" sz="2400" b="0" dirty="0">
                <a:solidFill>
                  <a:srgbClr val="FF0000"/>
                </a:solidFill>
              </a:rPr>
              <a:t>0</a:t>
            </a:r>
            <a:r>
              <a:rPr lang="en-US" sz="2400" b="0" dirty="0">
                <a:solidFill>
                  <a:srgbClr val="7030A0"/>
                </a:solidFill>
              </a:rPr>
              <a:t>111</a:t>
            </a:r>
            <a:r>
              <a:rPr lang="en-US" sz="2400" b="0" dirty="0">
                <a:solidFill>
                  <a:srgbClr val="FF0000"/>
                </a:solidFill>
              </a:rPr>
              <a:t>00</a:t>
            </a:r>
            <a:r>
              <a:rPr lang="en-US" sz="2400" b="0" dirty="0">
                <a:solidFill>
                  <a:srgbClr val="7030A0"/>
                </a:solidFill>
              </a:rPr>
              <a:t>1</a:t>
            </a:r>
            <a:r>
              <a:rPr lang="en-US" sz="2400" b="0" dirty="0">
                <a:solidFill>
                  <a:srgbClr val="FF0000"/>
                </a:solidFill>
              </a:rPr>
              <a:t>0</a:t>
            </a:r>
            <a:r>
              <a:rPr lang="en-US" sz="2400" b="0" dirty="0">
                <a:solidFill>
                  <a:srgbClr val="7030A0"/>
                </a:solidFill>
              </a:rPr>
              <a:t>11</a:t>
            </a:r>
            <a:r>
              <a:rPr lang="en-US" sz="2400" b="0" dirty="0">
                <a:solidFill>
                  <a:srgbClr val="FF0000"/>
                </a:solidFill>
              </a:rPr>
              <a:t>0000</a:t>
            </a:r>
            <a:r>
              <a:rPr lang="en-US" sz="2400" b="0" dirty="0">
                <a:solidFill>
                  <a:srgbClr val="7030A0"/>
                </a:solidFill>
              </a:rPr>
              <a:t>1</a:t>
            </a:r>
            <a:r>
              <a:rPr lang="en-US" sz="2400" b="0" dirty="0">
                <a:solidFill>
                  <a:srgbClr val="FF0000"/>
                </a:solidFill>
              </a:rPr>
              <a:t>000</a:t>
            </a:r>
            <a:r>
              <a:rPr lang="en-US" sz="2400" b="0" dirty="0">
                <a:solidFill>
                  <a:srgbClr val="7030A0"/>
                </a:solidFill>
              </a:rPr>
              <a:t>1</a:t>
            </a:r>
            <a:r>
              <a:rPr lang="en-US" sz="2400" b="0" dirty="0">
                <a:solidFill>
                  <a:srgbClr val="FF0000"/>
                </a:solidFill>
              </a:rPr>
              <a:t>0</a:t>
            </a:r>
            <a:r>
              <a:rPr lang="en-US" sz="2400" b="0" dirty="0">
                <a:solidFill>
                  <a:srgbClr val="7030A0"/>
                </a:solidFill>
              </a:rPr>
              <a:t>1</a:t>
            </a:r>
            <a:r>
              <a:rPr lang="en-US" sz="2400" b="0" dirty="0">
                <a:solidFill>
                  <a:srgbClr val="FF0000"/>
                </a:solidFill>
              </a:rPr>
              <a:t>0</a:t>
            </a:r>
            <a:r>
              <a:rPr lang="en-US" sz="2400" b="0" dirty="0">
                <a:solidFill>
                  <a:srgbClr val="7030A0"/>
                </a:solidFill>
              </a:rPr>
              <a:t>11</a:t>
            </a:r>
            <a:endParaRPr lang="ru-RU" sz="2400" b="0" dirty="0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187D69-4F0B-45B2-BA99-4AEAD335B5D7}"/>
              </a:ext>
            </a:extLst>
          </p:cNvPr>
          <p:cNvSpPr txBox="1"/>
          <p:nvPr/>
        </p:nvSpPr>
        <p:spPr>
          <a:xfrm>
            <a:off x="92337" y="3648252"/>
            <a:ext cx="448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70C0"/>
                </a:solidFill>
              </a:rPr>
              <a:t>Что закодировано в сообщении?</a:t>
            </a:r>
            <a:endParaRPr lang="ru-BY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8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0" grpId="0" animBg="1"/>
      <p:bldP spid="45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7FC7F1-3237-46E7-9C4A-C6B4AC7A390B}"/>
              </a:ext>
            </a:extLst>
          </p:cNvPr>
          <p:cNvSpPr txBox="1"/>
          <p:nvPr/>
        </p:nvSpPr>
        <p:spPr>
          <a:xfrm>
            <a:off x="353084" y="151179"/>
            <a:ext cx="803631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ЗАДАЧА</a:t>
            </a:r>
          </a:p>
          <a:p>
            <a:pPr algn="just"/>
            <a:endParaRPr lang="ru-RU" dirty="0"/>
          </a:p>
          <a:p>
            <a:pPr lvl="1" algn="just"/>
            <a:r>
              <a:rPr lang="ru-RU" sz="2400" dirty="0"/>
              <a:t>На вход поступает  таблица частот встречаемости символов текста, который будет закодирован классическим алгоритмом Хаффмана. </a:t>
            </a:r>
          </a:p>
          <a:p>
            <a:pPr lvl="1" algn="just"/>
            <a:r>
              <a:rPr lang="ru-RU" sz="2400" u="sng" dirty="0"/>
              <a:t>Вам дали эту таблицу, упорядочив символы в соответствии с их частотой встречаемости</a:t>
            </a:r>
            <a:r>
              <a:rPr lang="ru-RU" sz="2400" dirty="0"/>
              <a:t> (сначала идут символы, которые реже всего встречаются в тексте).</a:t>
            </a:r>
          </a:p>
          <a:p>
            <a:pPr algn="just"/>
            <a:endParaRPr lang="ru-RU" sz="2400" dirty="0"/>
          </a:p>
          <a:p>
            <a:pPr lvl="1" algn="just"/>
            <a:r>
              <a:rPr lang="ru-RU" sz="2400" b="1" dirty="0"/>
              <a:t>Необходимо разработать эффективный! алгоритм</a:t>
            </a:r>
            <a:r>
              <a:rPr lang="ru-RU" sz="2400" dirty="0"/>
              <a:t>, который определяет длину в битах текста после сжатия его методом Хаффмана (само сжатие выполнять не нужно) и </a:t>
            </a:r>
            <a:r>
              <a:rPr lang="ru-RU" sz="2400" b="1" dirty="0"/>
              <a:t>оценить его время работы, </a:t>
            </a:r>
            <a:r>
              <a:rPr lang="ru-RU" sz="2400" dirty="0"/>
              <a:t>указав используемые структуры данных.</a:t>
            </a:r>
          </a:p>
          <a:p>
            <a:endParaRPr lang="ru-RU" dirty="0"/>
          </a:p>
        </p:txBody>
      </p:sp>
      <p:graphicFrame>
        <p:nvGraphicFramePr>
          <p:cNvPr id="52" name="Таблица 51">
            <a:extLst>
              <a:ext uri="{FF2B5EF4-FFF2-40B4-BE49-F238E27FC236}">
                <a16:creationId xmlns:a16="http://schemas.microsoft.com/office/drawing/2014/main" id="{3BF092FC-159D-4023-82AE-040EACA3D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512505"/>
              </p:ext>
            </p:extLst>
          </p:nvPr>
        </p:nvGraphicFramePr>
        <p:xfrm>
          <a:off x="8836183" y="807960"/>
          <a:ext cx="2154372" cy="4625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7029">
                <a:tc>
                  <a:txBody>
                    <a:bodyPr/>
                    <a:lstStyle/>
                    <a:p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solidFill>
                            <a:schemeClr val="tx1"/>
                          </a:solidFill>
                        </a:rPr>
                        <a:t>частота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8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18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8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8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8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8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973762"/>
                  </a:ext>
                </a:extLst>
              </a:tr>
              <a:tr h="481018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454515"/>
                  </a:ext>
                </a:extLst>
              </a:tr>
              <a:tr h="481018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41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40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5285637" y="340195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Овал 4"/>
          <p:cNvSpPr/>
          <p:nvPr/>
        </p:nvSpPr>
        <p:spPr>
          <a:xfrm>
            <a:off x="5649431" y="4340934"/>
            <a:ext cx="599768" cy="56043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ё 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4813689" y="4340934"/>
            <a:ext cx="599768" cy="56043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г 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Овал 6"/>
          <p:cNvSpPr/>
          <p:nvPr/>
        </p:nvSpPr>
        <p:spPr>
          <a:xfrm>
            <a:off x="7362388" y="2674957"/>
            <a:ext cx="599768" cy="56043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и 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6725885" y="1987342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Овал 8"/>
          <p:cNvSpPr/>
          <p:nvPr/>
        </p:nvSpPr>
        <p:spPr>
          <a:xfrm>
            <a:off x="8252163" y="2657162"/>
            <a:ext cx="599768" cy="56043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 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Овал 9"/>
          <p:cNvSpPr/>
          <p:nvPr/>
        </p:nvSpPr>
        <p:spPr>
          <a:xfrm>
            <a:off x="6067213" y="2652245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Овал 10"/>
          <p:cNvSpPr/>
          <p:nvPr/>
        </p:nvSpPr>
        <p:spPr>
          <a:xfrm>
            <a:off x="6833351" y="3453834"/>
            <a:ext cx="599768" cy="56043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ж 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Овал 11"/>
          <p:cNvSpPr/>
          <p:nvPr/>
        </p:nvSpPr>
        <p:spPr>
          <a:xfrm>
            <a:off x="10104494" y="1921814"/>
            <a:ext cx="599768" cy="56043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б 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7749335" y="1214508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Овал 13"/>
          <p:cNvSpPr/>
          <p:nvPr/>
        </p:nvSpPr>
        <p:spPr>
          <a:xfrm>
            <a:off x="8832177" y="1987342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Овал 14"/>
          <p:cNvSpPr/>
          <p:nvPr/>
        </p:nvSpPr>
        <p:spPr>
          <a:xfrm>
            <a:off x="9504726" y="2674957"/>
            <a:ext cx="599768" cy="56043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е 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Овал 15"/>
          <p:cNvSpPr/>
          <p:nvPr/>
        </p:nvSpPr>
        <p:spPr>
          <a:xfrm>
            <a:off x="11166563" y="1904095"/>
            <a:ext cx="599768" cy="56043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12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4" idx="4"/>
            <a:endCxn id="6" idx="0"/>
          </p:cNvCxnSpPr>
          <p:nvPr/>
        </p:nvCxnSpPr>
        <p:spPr>
          <a:xfrm flipH="1">
            <a:off x="5113573" y="3962392"/>
            <a:ext cx="471948" cy="378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4" idx="4"/>
            <a:endCxn id="5" idx="0"/>
          </p:cNvCxnSpPr>
          <p:nvPr/>
        </p:nvCxnSpPr>
        <p:spPr>
          <a:xfrm>
            <a:off x="5585521" y="3962392"/>
            <a:ext cx="363794" cy="378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4"/>
            <a:endCxn id="4" idx="0"/>
          </p:cNvCxnSpPr>
          <p:nvPr/>
        </p:nvCxnSpPr>
        <p:spPr>
          <a:xfrm flipH="1">
            <a:off x="5585521" y="3212683"/>
            <a:ext cx="781576" cy="189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0" idx="4"/>
            <a:endCxn id="11" idx="0"/>
          </p:cNvCxnSpPr>
          <p:nvPr/>
        </p:nvCxnSpPr>
        <p:spPr>
          <a:xfrm>
            <a:off x="6367097" y="3212683"/>
            <a:ext cx="766138" cy="241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8" idx="4"/>
            <a:endCxn id="10" idx="0"/>
          </p:cNvCxnSpPr>
          <p:nvPr/>
        </p:nvCxnSpPr>
        <p:spPr>
          <a:xfrm flipH="1">
            <a:off x="6367097" y="2547780"/>
            <a:ext cx="658672" cy="104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8" idx="4"/>
            <a:endCxn id="7" idx="0"/>
          </p:cNvCxnSpPr>
          <p:nvPr/>
        </p:nvCxnSpPr>
        <p:spPr>
          <a:xfrm>
            <a:off x="7025769" y="2547780"/>
            <a:ext cx="636503" cy="127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4"/>
            <a:endCxn id="9" idx="0"/>
          </p:cNvCxnSpPr>
          <p:nvPr/>
        </p:nvCxnSpPr>
        <p:spPr>
          <a:xfrm flipH="1">
            <a:off x="8552047" y="2547780"/>
            <a:ext cx="580014" cy="109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4" idx="4"/>
            <a:endCxn id="15" idx="0"/>
          </p:cNvCxnSpPr>
          <p:nvPr/>
        </p:nvCxnSpPr>
        <p:spPr>
          <a:xfrm>
            <a:off x="9132061" y="2547780"/>
            <a:ext cx="672549" cy="127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3" idx="4"/>
            <a:endCxn id="8" idx="0"/>
          </p:cNvCxnSpPr>
          <p:nvPr/>
        </p:nvCxnSpPr>
        <p:spPr>
          <a:xfrm flipH="1">
            <a:off x="7025769" y="1774946"/>
            <a:ext cx="1023450" cy="212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4"/>
            <a:endCxn id="14" idx="0"/>
          </p:cNvCxnSpPr>
          <p:nvPr/>
        </p:nvCxnSpPr>
        <p:spPr>
          <a:xfrm>
            <a:off x="8049219" y="1774946"/>
            <a:ext cx="1082842" cy="212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10704262" y="1212575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22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42" name="Прямая со стрелкой 41"/>
          <p:cNvCxnSpPr>
            <a:stCxn id="40" idx="4"/>
            <a:endCxn id="12" idx="0"/>
          </p:cNvCxnSpPr>
          <p:nvPr/>
        </p:nvCxnSpPr>
        <p:spPr>
          <a:xfrm flipH="1">
            <a:off x="10404378" y="1773013"/>
            <a:ext cx="599768" cy="148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40" idx="4"/>
            <a:endCxn id="16" idx="0"/>
          </p:cNvCxnSpPr>
          <p:nvPr/>
        </p:nvCxnSpPr>
        <p:spPr>
          <a:xfrm>
            <a:off x="11004146" y="1773013"/>
            <a:ext cx="462301" cy="131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9204842" y="390935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37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4"/>
            <a:endCxn id="13" idx="0"/>
          </p:cNvCxnSpPr>
          <p:nvPr/>
        </p:nvCxnSpPr>
        <p:spPr>
          <a:xfrm flipH="1">
            <a:off x="8049219" y="951373"/>
            <a:ext cx="1455507" cy="263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5" idx="4"/>
            <a:endCxn id="40" idx="0"/>
          </p:cNvCxnSpPr>
          <p:nvPr/>
        </p:nvCxnSpPr>
        <p:spPr>
          <a:xfrm>
            <a:off x="9504726" y="951373"/>
            <a:ext cx="1499420" cy="2612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90640" y="7240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62218" y="15425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48480" y="226756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72955" y="2980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46960" y="387947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487714" y="154876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77326" y="227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071473" y="7240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1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97571" y="39603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1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55302" y="304336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1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80959" y="23056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1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435095" y="153476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1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381130" y="229758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1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234396" y="153476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1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7FC7F1-3237-46E7-9C4A-C6B4AC7A390B}"/>
              </a:ext>
            </a:extLst>
          </p:cNvPr>
          <p:cNvSpPr txBox="1"/>
          <p:nvPr/>
        </p:nvSpPr>
        <p:spPr>
          <a:xfrm>
            <a:off x="218336" y="568690"/>
            <a:ext cx="6050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ru-RU" dirty="0"/>
              <a:t>по таблице частот строим </a:t>
            </a:r>
            <a:r>
              <a:rPr lang="en-US" dirty="0"/>
              <a:t>H-</a:t>
            </a:r>
            <a:r>
              <a:rPr lang="ru-RU" dirty="0"/>
              <a:t>дерево</a:t>
            </a:r>
            <a:r>
              <a:rPr lang="en-US" dirty="0"/>
              <a:t>;</a:t>
            </a:r>
            <a:endParaRPr lang="ru-RU" dirty="0"/>
          </a:p>
          <a:p>
            <a:pPr marL="342900" indent="-342900">
              <a:buAutoNum type="arabicParenBoth"/>
            </a:pPr>
            <a:r>
              <a:rPr lang="ru-RU" dirty="0"/>
              <a:t>находим для каждого листа (=символа) его глубину (битовую длина символа)</a:t>
            </a:r>
            <a:r>
              <a:rPr lang="en-US" dirty="0"/>
              <a:t>;</a:t>
            </a:r>
            <a:endParaRPr lang="ru-RU" dirty="0"/>
          </a:p>
          <a:p>
            <a:pPr marL="342900" indent="-342900">
              <a:buAutoNum type="arabicParenBoth"/>
            </a:pPr>
            <a:r>
              <a:rPr lang="ru-RU" dirty="0"/>
              <a:t>перемножаем для каждого символа битовую длину на частоту встречаемости этого символа в тексте (это битовая длина всех вхождений символа в текст)</a:t>
            </a:r>
            <a:r>
              <a:rPr lang="en-US" dirty="0"/>
              <a:t>;</a:t>
            </a:r>
          </a:p>
          <a:p>
            <a:pPr marL="342900" indent="-342900">
              <a:buAutoNum type="arabicParenBoth"/>
            </a:pPr>
            <a:r>
              <a:rPr lang="ru-RU" dirty="0"/>
              <a:t>суммируем значения, полученные в (3), по всем символам текста</a:t>
            </a:r>
            <a:r>
              <a:rPr lang="en-US" dirty="0"/>
              <a:t>;</a:t>
            </a:r>
            <a:endParaRPr lang="ru-BY" dirty="0"/>
          </a:p>
        </p:txBody>
      </p:sp>
      <p:graphicFrame>
        <p:nvGraphicFramePr>
          <p:cNvPr id="50" name="Таблица 49">
            <a:extLst>
              <a:ext uri="{FF2B5EF4-FFF2-40B4-BE49-F238E27FC236}">
                <a16:creationId xmlns:a16="http://schemas.microsoft.com/office/drawing/2014/main" id="{6E987297-DB61-415B-A14C-47BBA0922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46350"/>
              </p:ext>
            </p:extLst>
          </p:nvPr>
        </p:nvGraphicFramePr>
        <p:xfrm>
          <a:off x="750579" y="3046761"/>
          <a:ext cx="2473609" cy="364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5420">
                  <a:extLst>
                    <a:ext uri="{9D8B030D-6E8A-4147-A177-3AD203B41FA5}">
                      <a16:colId xmlns:a16="http://schemas.microsoft.com/office/drawing/2014/main" val="1367623886"/>
                    </a:ext>
                  </a:extLst>
                </a:gridCol>
              </a:tblGrid>
              <a:tr h="343346">
                <a:tc>
                  <a:txBody>
                    <a:bodyPr/>
                    <a:lstStyle/>
                    <a:p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>
                          <a:solidFill>
                            <a:schemeClr val="tx1"/>
                          </a:solidFill>
                        </a:rPr>
                        <a:t>частота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битовый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битовая длина символа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46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513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00000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77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0000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39B1C7A-BDFA-440D-951D-04D5386E1104}"/>
              </a:ext>
            </a:extLst>
          </p:cNvPr>
          <p:cNvSpPr txBox="1"/>
          <p:nvPr/>
        </p:nvSpPr>
        <p:spPr>
          <a:xfrm>
            <a:off x="4304753" y="5363445"/>
            <a:ext cx="7461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(12*2) + (10*2) + (1*5) + (5*3) + (1*5) + (1*4) + (4*3) + (3*3) = </a:t>
            </a:r>
            <a:r>
              <a:rPr lang="ru-RU" sz="3600" dirty="0"/>
              <a:t>94</a:t>
            </a:r>
            <a:r>
              <a:rPr lang="ru-RU" dirty="0"/>
              <a:t> бита </a:t>
            </a:r>
          </a:p>
          <a:p>
            <a:r>
              <a:rPr lang="ru-RU" dirty="0"/>
              <a:t>если не сжимать текст, то  получили: 37 * 8 бит = 296 бит</a:t>
            </a:r>
            <a:endParaRPr lang="ru-B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8EC27E-9350-4D75-97A1-C7452B77B423}"/>
              </a:ext>
            </a:extLst>
          </p:cNvPr>
          <p:cNvSpPr txBox="1"/>
          <p:nvPr/>
        </p:nvSpPr>
        <p:spPr>
          <a:xfrm>
            <a:off x="1194966" y="170101"/>
            <a:ext cx="2743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Наивный алгоритм</a:t>
            </a:r>
            <a:endParaRPr lang="ru-BY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AC82DF-C8A9-480D-B1D3-8324B2CC3B48}"/>
              </a:ext>
            </a:extLst>
          </p:cNvPr>
          <p:cNvSpPr txBox="1"/>
          <p:nvPr/>
        </p:nvSpPr>
        <p:spPr>
          <a:xfrm>
            <a:off x="10631450" y="4751521"/>
            <a:ext cx="142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ответ</a:t>
            </a:r>
            <a:endParaRPr lang="ru-BY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F2AA02B2-5E4D-441E-8D6E-1FD2FF2A9A0C}"/>
              </a:ext>
            </a:extLst>
          </p:cNvPr>
          <p:cNvCxnSpPr/>
          <p:nvPr/>
        </p:nvCxnSpPr>
        <p:spPr>
          <a:xfrm flipH="1">
            <a:off x="10682027" y="5269397"/>
            <a:ext cx="214746" cy="18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63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0" grpId="0" animBg="1"/>
      <p:bldP spid="45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3" grpId="0"/>
      <p:bldP spid="1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CE3ECD-9607-4CE4-8311-BD6EF63CE049}"/>
              </a:ext>
            </a:extLst>
          </p:cNvPr>
          <p:cNvSpPr txBox="1"/>
          <p:nvPr/>
        </p:nvSpPr>
        <p:spPr>
          <a:xfrm>
            <a:off x="1638562" y="1683944"/>
            <a:ext cx="93786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Какое время работы у Вашего «наивного алгоритма»?</a:t>
            </a:r>
          </a:p>
          <a:p>
            <a:endParaRPr lang="ru-RU" sz="2800" dirty="0"/>
          </a:p>
          <a:p>
            <a:r>
              <a:rPr lang="ru-RU" sz="2800" dirty="0"/>
              <a:t>Разработайте более эффективный алгоритм и проверьте себя, решив эту задачу в </a:t>
            </a:r>
            <a:r>
              <a:rPr lang="en-US" sz="2800" dirty="0" err="1"/>
              <a:t>iRunner</a:t>
            </a:r>
            <a:r>
              <a:rPr lang="ru-RU" sz="2800" dirty="0"/>
              <a:t>:  </a:t>
            </a:r>
            <a:r>
              <a:rPr lang="ru-RU" sz="2800" dirty="0">
                <a:hlinkClick r:id="rId2"/>
              </a:rPr>
              <a:t>Кодирование Хаффмана</a:t>
            </a:r>
            <a:endParaRPr lang="ru-BY" sz="2800" dirty="0"/>
          </a:p>
          <a:p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20128355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6334C4-5AEA-FD3C-7DA7-F0EE34EBA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00" y="0"/>
            <a:ext cx="11042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91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89051" y="74206"/>
            <a:ext cx="4413899" cy="67182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Биномиальная куча</a:t>
            </a:r>
          </a:p>
        </p:txBody>
      </p:sp>
      <p:sp>
        <p:nvSpPr>
          <p:cNvPr id="4" name="Овал 3"/>
          <p:cNvSpPr/>
          <p:nvPr/>
        </p:nvSpPr>
        <p:spPr>
          <a:xfrm>
            <a:off x="320497" y="4290271"/>
            <a:ext cx="477623" cy="422757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2479597" y="4290271"/>
            <a:ext cx="477623" cy="422757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969790" y="4895159"/>
            <a:ext cx="477623" cy="422757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5" idx="5"/>
            <a:endCxn id="6" idx="0"/>
          </p:cNvCxnSpPr>
          <p:nvPr/>
        </p:nvCxnSpPr>
        <p:spPr>
          <a:xfrm>
            <a:off x="2887274" y="4651117"/>
            <a:ext cx="321328" cy="24404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3697421" y="4944858"/>
            <a:ext cx="477623" cy="422757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87614" y="5549746"/>
            <a:ext cx="477623" cy="422757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9" idx="5"/>
            <a:endCxn id="10" idx="0"/>
          </p:cNvCxnSpPr>
          <p:nvPr/>
        </p:nvCxnSpPr>
        <p:spPr>
          <a:xfrm>
            <a:off x="4105098" y="5305704"/>
            <a:ext cx="321328" cy="24404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5"/>
            <a:endCxn id="9" idx="1"/>
          </p:cNvCxnSpPr>
          <p:nvPr/>
        </p:nvCxnSpPr>
        <p:spPr>
          <a:xfrm>
            <a:off x="2887274" y="4651117"/>
            <a:ext cx="880093" cy="35565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4621444" y="4314494"/>
            <a:ext cx="477623" cy="422757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5111637" y="4919382"/>
            <a:ext cx="477623" cy="422757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5839268" y="4969081"/>
            <a:ext cx="477623" cy="422757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6329461" y="5573969"/>
            <a:ext cx="477623" cy="422757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>
            <a:stCxn id="21" idx="5"/>
            <a:endCxn id="22" idx="0"/>
          </p:cNvCxnSpPr>
          <p:nvPr/>
        </p:nvCxnSpPr>
        <p:spPr>
          <a:xfrm>
            <a:off x="6246945" y="5329927"/>
            <a:ext cx="321328" cy="24404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9" idx="5"/>
            <a:endCxn id="21" idx="1"/>
          </p:cNvCxnSpPr>
          <p:nvPr/>
        </p:nvCxnSpPr>
        <p:spPr>
          <a:xfrm>
            <a:off x="5029121" y="4675340"/>
            <a:ext cx="880093" cy="35565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6801977" y="4893666"/>
            <a:ext cx="477623" cy="422757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7292170" y="5498554"/>
            <a:ext cx="477623" cy="422757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8019801" y="5548253"/>
            <a:ext cx="477623" cy="422757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8509994" y="6153141"/>
            <a:ext cx="477623" cy="422757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/>
          <p:cNvCxnSpPr>
            <a:stCxn id="27" idx="5"/>
            <a:endCxn id="28" idx="0"/>
          </p:cNvCxnSpPr>
          <p:nvPr/>
        </p:nvCxnSpPr>
        <p:spPr>
          <a:xfrm>
            <a:off x="8427478" y="5909099"/>
            <a:ext cx="321328" cy="24404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5"/>
            <a:endCxn id="27" idx="1"/>
          </p:cNvCxnSpPr>
          <p:nvPr/>
        </p:nvCxnSpPr>
        <p:spPr>
          <a:xfrm>
            <a:off x="7209654" y="5254512"/>
            <a:ext cx="880093" cy="35565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9" idx="5"/>
            <a:endCxn id="20" idx="1"/>
          </p:cNvCxnSpPr>
          <p:nvPr/>
        </p:nvCxnSpPr>
        <p:spPr>
          <a:xfrm>
            <a:off x="5029121" y="4675340"/>
            <a:ext cx="152462" cy="30595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cxnSpLocks/>
            <a:stCxn id="19" idx="5"/>
            <a:endCxn id="25" idx="1"/>
          </p:cNvCxnSpPr>
          <p:nvPr/>
        </p:nvCxnSpPr>
        <p:spPr>
          <a:xfrm>
            <a:off x="5029121" y="4675340"/>
            <a:ext cx="1842802" cy="28023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1075880" y="4276156"/>
            <a:ext cx="477623" cy="422757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1566073" y="4881044"/>
            <a:ext cx="477623" cy="422757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 стрелкой 39"/>
          <p:cNvCxnSpPr>
            <a:stCxn id="38" idx="5"/>
            <a:endCxn id="39" idx="0"/>
          </p:cNvCxnSpPr>
          <p:nvPr/>
        </p:nvCxnSpPr>
        <p:spPr>
          <a:xfrm>
            <a:off x="1483557" y="4637002"/>
            <a:ext cx="321328" cy="24404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0498" y="3825967"/>
            <a:ext cx="57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075881" y="3825967"/>
            <a:ext cx="57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45730" y="3840082"/>
            <a:ext cx="57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546612" y="3905329"/>
            <a:ext cx="57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25" idx="5"/>
            <a:endCxn id="26" idx="1"/>
          </p:cNvCxnSpPr>
          <p:nvPr/>
        </p:nvCxnSpPr>
        <p:spPr>
          <a:xfrm>
            <a:off x="7209654" y="5254512"/>
            <a:ext cx="152462" cy="30595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80754" y="3086112"/>
            <a:ext cx="4324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Семейство биномиальных деревьев: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2"/>
              <p:cNvSpPr>
                <a:spLocks noChangeArrowheads="1"/>
              </p:cNvSpPr>
              <p:nvPr/>
            </p:nvSpPr>
            <p:spPr bwMode="auto">
              <a:xfrm>
                <a:off x="8928769" y="3032325"/>
                <a:ext cx="2576763" cy="12185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у биномиального дерева высоты </a:t>
                </a:r>
                <a14:m>
                  <m:oMath xmlns:m="http://schemas.openxmlformats.org/officeDocument/2006/math">
                    <m:r>
                      <a:rPr kumimoji="0" lang="en-US" altLang="ru-RU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kumimoji="0" lang="en-US" altLang="ru-RU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kumimoji="0" lang="ru-RU" altLang="ru-RU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на глубине </a:t>
                </a:r>
                <a14:m>
                  <m:oMath xmlns:m="http://schemas.openxmlformats.org/officeDocument/2006/math">
                    <m:r>
                      <a:rPr kumimoji="0" lang="en-US" altLang="ru-RU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kumimoji="0" lang="ru-RU" altLang="ru-RU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находится ровно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ru-RU" altLang="ru-RU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altLang="ru-RU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0" lang="en-US" altLang="ru-RU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kumimoji="0" lang="en-US" altLang="ru-RU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altLang="ru-RU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ru-RU" altLang="ru-RU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вершин</a:t>
                </a:r>
                <a:endParaRPr kumimoji="0" lang="ru-RU" altLang="ru-RU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28769" y="3032325"/>
                <a:ext cx="2576763" cy="1218539"/>
              </a:xfrm>
              <a:prstGeom prst="rect">
                <a:avLst/>
              </a:prstGeom>
              <a:blipFill>
                <a:blip r:embed="rId2"/>
                <a:stretch>
                  <a:fillRect l="-2133" t="-2000" b="-75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674417"/>
              </p:ext>
            </p:extLst>
          </p:nvPr>
        </p:nvGraphicFramePr>
        <p:xfrm>
          <a:off x="8670251" y="3925111"/>
          <a:ext cx="100097" cy="68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3890" imgH="279279" progId="Equation.DSMT4">
                  <p:embed/>
                </p:oleObj>
              </mc:Choice>
              <mc:Fallback>
                <p:oleObj name="Equation" r:id="rId3" imgW="253890" imgH="279279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0251" y="3925111"/>
                        <a:ext cx="100097" cy="681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3"/>
          <p:cNvSpPr>
            <a:spLocks noChangeArrowheads="1"/>
          </p:cNvSpPr>
          <p:nvPr/>
        </p:nvSpPr>
        <p:spPr bwMode="auto">
          <a:xfrm flipV="1">
            <a:off x="8830507" y="3536316"/>
            <a:ext cx="32650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98323" y="632025"/>
            <a:ext cx="118872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 algn="just">
              <a:spcAft>
                <a:spcPts val="0"/>
              </a:spcAft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Биномиальная куча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это биномиальный лес, для которого выполняются следующие свойства:</a:t>
            </a:r>
          </a:p>
          <a:p>
            <a:pPr indent="215900" algn="just"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>
              <a:spcBef>
                <a:spcPts val="200"/>
              </a:spcBef>
              <a:spcAft>
                <a:spcPts val="200"/>
              </a:spcAft>
              <a:tabLst>
                <a:tab pos="215900" algn="l"/>
              </a:tabLst>
            </a:pP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1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каждая вершина удовлетворяет основному свойству кучи: </a:t>
            </a:r>
            <a:r>
              <a:rPr lang="ru-RU" sz="22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приоритет отца не ниже приоритета каждого из его сыновей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>
              <a:spcBef>
                <a:spcPts val="200"/>
              </a:spcBef>
              <a:spcAft>
                <a:spcPts val="200"/>
              </a:spcAft>
              <a:tabLst>
                <a:tab pos="215900" algn="l"/>
              </a:tabLst>
            </a:pP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2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семействе биномиальных деревьев </a:t>
            </a:r>
            <a:r>
              <a:rPr lang="ru-RU" sz="22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нет двух деревьев с корнями одинакового ранга</a:t>
            </a:r>
            <a:r>
              <a:rPr lang="en-US" sz="22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ранг вершины – количество её сыновей, ранг дерева – ранг корня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2"/>
              <p:cNvSpPr>
                <a:spLocks noChangeArrowheads="1"/>
              </p:cNvSpPr>
              <p:nvPr/>
            </p:nvSpPr>
            <p:spPr bwMode="auto">
              <a:xfrm>
                <a:off x="8987618" y="4861932"/>
                <a:ext cx="2997905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в биномиальном дереве у </a:t>
                </a:r>
                <a:r>
                  <a:rPr kumimoji="0" lang="ru-RU" altLang="ru-RU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вершины</a:t>
                </a:r>
                <a:r>
                  <a:rPr kumimoji="0" lang="ru-RU" altLang="ru-RU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высоты </a:t>
                </a:r>
                <a14:m>
                  <m:oMath xmlns:m="http://schemas.openxmlformats.org/officeDocument/2006/math">
                    <m:r>
                      <a:rPr kumimoji="0" lang="en-US" altLang="ru-RU" b="0" i="1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kumimoji="0" lang="en-US" altLang="ru-RU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kumimoji="0" lang="ru-RU" altLang="ru-RU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сыновья – биномиальные деревья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𝐵</m:t>
                    </m:r>
                    <m:r>
                      <a:rPr lang="en-US" altLang="ru-RU" i="1" baseline="-25000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ru-RU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ru-RU" altLang="ru-RU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𝐵</m:t>
                    </m:r>
                    <m:r>
                      <a:rPr lang="en-US" altLang="ru-RU" i="1" baseline="-25000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ru-RU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ru-RU" altLang="ru-RU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,</a:t>
                </a:r>
                <a:r>
                  <a:rPr lang="en-US" altLang="ru-RU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….</a:t>
                </a:r>
                <a:r>
                  <a:rPr lang="ru-RU" altLang="ru-RU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,</a:t>
                </a:r>
                <a:r>
                  <a:rPr lang="en-US" altLang="ru-RU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kumimoji="0" lang="ru-RU" altLang="ru-RU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87618" y="4861932"/>
                <a:ext cx="2997905" cy="1200329"/>
              </a:xfrm>
              <a:prstGeom prst="rect">
                <a:avLst/>
              </a:prstGeom>
              <a:blipFill>
                <a:blip r:embed="rId5"/>
                <a:stretch>
                  <a:fillRect l="-1626" t="-2551" r="-2439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единительная линия 6"/>
          <p:cNvCxnSpPr/>
          <p:nvPr/>
        </p:nvCxnSpPr>
        <p:spPr>
          <a:xfrm>
            <a:off x="483693" y="1199535"/>
            <a:ext cx="0" cy="1503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53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38" grpId="0" animBg="1"/>
      <p:bldP spid="39" grpId="0" animBg="1"/>
      <p:bldP spid="45" grpId="0"/>
      <p:bldP spid="46" grpId="0"/>
      <p:bldP spid="47" grpId="0"/>
      <p:bldP spid="48" grpId="0"/>
      <p:bldP spid="51" grpId="0"/>
      <p:bldP spid="52" grpId="0"/>
      <p:bldP spid="55" grpId="0"/>
      <p:bldP spid="4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145313" y="119303"/>
            <a:ext cx="6295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Свойства семейства  биномиальных деревьев:</a:t>
            </a: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 flipV="1">
            <a:off x="6576150" y="3506148"/>
            <a:ext cx="32650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91055" y="1175538"/>
                <a:ext cx="4200945" cy="64633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построению биномиальное дерево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  <m:r>
                      <a:rPr lang="en-US" b="1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𝒉</m:t>
                    </m:r>
                    <m:r>
                      <a:rPr lang="ru-RU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содержит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b="1" i="1" baseline="30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𝒉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вершин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055" y="1175538"/>
                <a:ext cx="4200945" cy="646331"/>
              </a:xfrm>
              <a:prstGeom prst="rect">
                <a:avLst/>
              </a:prstGeom>
              <a:blipFill>
                <a:blip r:embed="rId2"/>
                <a:stretch>
                  <a:fillRect l="-1016" t="-5660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Прямоугольник 58"/>
          <p:cNvSpPr/>
          <p:nvPr/>
        </p:nvSpPr>
        <p:spPr>
          <a:xfrm>
            <a:off x="7991055" y="179764"/>
            <a:ext cx="4200945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биномиального дерева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ранг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любой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вершины совпадает с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её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высотой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012735" y="1914460"/>
                <a:ext cx="4179265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в дереве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содержится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вершин, то его высота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𝒉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735" y="1914460"/>
                <a:ext cx="4179265" cy="646331"/>
              </a:xfrm>
              <a:prstGeom prst="rect">
                <a:avLst/>
              </a:prstGeom>
              <a:blipFill>
                <a:blip r:embed="rId3"/>
                <a:stretch>
                  <a:fillRect l="-875" t="-4717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Прямоугольник 60"/>
              <p:cNvSpPr/>
              <p:nvPr/>
            </p:nvSpPr>
            <p:spPr>
              <a:xfrm>
                <a:off x="47430" y="3762801"/>
                <a:ext cx="12144570" cy="129266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любая последовательность из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элементов может быть представлена единственным образом как семейство биномиальных деревьев, в котором не более одного дерева каждого ранга: </a:t>
                </a:r>
              </a:p>
              <a:p>
                <a:pPr lvl="2" algn="just"/>
                <a:r>
                  <a:rPr lang="ru-RU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разложим число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по степеням 2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например,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=13=2</m:t>
                    </m:r>
                    <m:r>
                      <a:rPr lang="en-US" sz="2000" b="1" i="1" baseline="30000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000" b="1" i="1" baseline="30000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b="1" i="1" baseline="30000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то семейство биномиальных деревьев  состоит из деревьев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ru-RU" i="1" baseline="-25000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Прямоугольник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0" y="3762801"/>
                <a:ext cx="12144570" cy="1292662"/>
              </a:xfrm>
              <a:prstGeom prst="rect">
                <a:avLst/>
              </a:prstGeom>
              <a:blipFill>
                <a:blip r:embed="rId4"/>
                <a:stretch>
                  <a:fillRect l="-452" t="-2358" r="-502" b="-613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/>
              <p:cNvSpPr/>
              <p:nvPr/>
            </p:nvSpPr>
            <p:spPr>
              <a:xfrm>
                <a:off x="47429" y="5296228"/>
                <a:ext cx="12044051" cy="7078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 семейства из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𝒌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уникальных биномиальных деревьев, в котором суммарно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вершин справедливо неравенство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2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Прямоугольник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9" y="5296228"/>
                <a:ext cx="12044051" cy="707886"/>
              </a:xfrm>
              <a:prstGeom prst="rect">
                <a:avLst/>
              </a:prstGeom>
              <a:blipFill>
                <a:blip r:embed="rId5"/>
                <a:stretch>
                  <a:fillRect l="-455" t="-5172" r="-506" b="-1465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5" name="Объект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947554"/>
              </p:ext>
            </p:extLst>
          </p:nvPr>
        </p:nvGraphicFramePr>
        <p:xfrm>
          <a:off x="600075" y="6016625"/>
          <a:ext cx="39592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28720" imgH="545760" progId="Equation.DSMT4">
                  <p:embed/>
                </p:oleObj>
              </mc:Choice>
              <mc:Fallback>
                <p:oleObj name="Equation" r:id="rId6" imgW="26287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6016625"/>
                        <a:ext cx="3959225" cy="822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010719" y="2633235"/>
                <a:ext cx="4181281" cy="9233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 как ранг дерева  равен его высоте, то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ранг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дерева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  <m:r>
                      <a:rPr lang="en-US" b="1" i="1" baseline="-2500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𝒉</m:t>
                    </m:r>
                  </m:oMath>
                </a14:m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равен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вершин дерева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719" y="2633235"/>
                <a:ext cx="4181281" cy="923330"/>
              </a:xfrm>
              <a:prstGeom prst="rect">
                <a:avLst/>
              </a:prstGeom>
              <a:blipFill>
                <a:blip r:embed="rId8"/>
                <a:stretch>
                  <a:fillRect l="-875" t="-3974" r="-2187" b="-993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Овал 48"/>
          <p:cNvSpPr/>
          <p:nvPr/>
        </p:nvSpPr>
        <p:spPr>
          <a:xfrm>
            <a:off x="248243" y="1547876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1387691" y="1480393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1877884" y="2085281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 стрелкой 56"/>
          <p:cNvCxnSpPr>
            <a:stCxn id="52" idx="5"/>
            <a:endCxn id="55" idx="0"/>
          </p:cNvCxnSpPr>
          <p:nvPr/>
        </p:nvCxnSpPr>
        <p:spPr>
          <a:xfrm>
            <a:off x="1661265" y="1770059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605515" y="2134980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095708" y="2739868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Прямая со стрелкой 64"/>
          <p:cNvCxnSpPr>
            <a:stCxn id="63" idx="5"/>
            <a:endCxn id="64" idx="0"/>
          </p:cNvCxnSpPr>
          <p:nvPr/>
        </p:nvCxnSpPr>
        <p:spPr>
          <a:xfrm>
            <a:off x="2879089" y="2424646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52" idx="5"/>
            <a:endCxn id="63" idx="1"/>
          </p:cNvCxnSpPr>
          <p:nvPr/>
        </p:nvCxnSpPr>
        <p:spPr>
          <a:xfrm>
            <a:off x="1661265" y="1770059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3491053" y="1504616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3981246" y="2109504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4708877" y="2159203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5199070" y="2764091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1" name="Прямая со стрелкой 70"/>
          <p:cNvCxnSpPr>
            <a:stCxn id="69" idx="5"/>
            <a:endCxn id="70" idx="0"/>
          </p:cNvCxnSpPr>
          <p:nvPr/>
        </p:nvCxnSpPr>
        <p:spPr>
          <a:xfrm>
            <a:off x="4982451" y="2448869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67" idx="5"/>
            <a:endCxn id="69" idx="1"/>
          </p:cNvCxnSpPr>
          <p:nvPr/>
        </p:nvCxnSpPr>
        <p:spPr>
          <a:xfrm>
            <a:off x="3764627" y="1794282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/>
          <p:cNvSpPr/>
          <p:nvPr/>
        </p:nvSpPr>
        <p:spPr>
          <a:xfrm>
            <a:off x="5671586" y="2083788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6161779" y="2688676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6889410" y="2738375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7379603" y="3343263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8" name="Прямая со стрелкой 77"/>
          <p:cNvCxnSpPr>
            <a:stCxn id="76" idx="5"/>
            <a:endCxn id="77" idx="0"/>
          </p:cNvCxnSpPr>
          <p:nvPr/>
        </p:nvCxnSpPr>
        <p:spPr>
          <a:xfrm>
            <a:off x="7162984" y="3028041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3" idx="5"/>
            <a:endCxn id="76" idx="1"/>
          </p:cNvCxnSpPr>
          <p:nvPr/>
        </p:nvCxnSpPr>
        <p:spPr>
          <a:xfrm>
            <a:off x="5945160" y="2373454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67" idx="5"/>
            <a:endCxn id="68" idx="1"/>
          </p:cNvCxnSpPr>
          <p:nvPr/>
        </p:nvCxnSpPr>
        <p:spPr>
          <a:xfrm>
            <a:off x="3764627" y="1794282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endCxn id="73" idx="1"/>
          </p:cNvCxnSpPr>
          <p:nvPr/>
        </p:nvCxnSpPr>
        <p:spPr>
          <a:xfrm>
            <a:off x="3793106" y="1806354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/>
          <p:cNvSpPr/>
          <p:nvPr/>
        </p:nvSpPr>
        <p:spPr>
          <a:xfrm>
            <a:off x="326499" y="2486979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816692" y="3091867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4" name="Прямая со стрелкой 83"/>
          <p:cNvCxnSpPr>
            <a:stCxn id="82" idx="5"/>
            <a:endCxn id="83" idx="0"/>
          </p:cNvCxnSpPr>
          <p:nvPr/>
        </p:nvCxnSpPr>
        <p:spPr>
          <a:xfrm>
            <a:off x="600073" y="2776645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630" y="114738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0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288014" y="203679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1315338" y="1030204"/>
            <a:ext cx="38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3416220" y="1095451"/>
            <a:ext cx="38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endParaRPr lang="ru-RU" dirty="0"/>
          </a:p>
        </p:txBody>
      </p:sp>
      <p:cxnSp>
        <p:nvCxnSpPr>
          <p:cNvPr id="89" name="Прямая со стрелкой 88"/>
          <p:cNvCxnSpPr>
            <a:stCxn id="73" idx="5"/>
            <a:endCxn id="74" idx="1"/>
          </p:cNvCxnSpPr>
          <p:nvPr/>
        </p:nvCxnSpPr>
        <p:spPr>
          <a:xfrm>
            <a:off x="5945160" y="2373454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Объект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828753"/>
              </p:ext>
            </p:extLst>
          </p:nvPr>
        </p:nvGraphicFramePr>
        <p:xfrm>
          <a:off x="7539859" y="1115233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3890" imgH="279279" progId="Equation.DSMT4">
                  <p:embed/>
                </p:oleObj>
              </mc:Choice>
              <mc:Fallback>
                <p:oleObj name="Equation" r:id="rId9" imgW="25389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9859" y="1115233"/>
                        <a:ext cx="67171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6D7352C-A09D-D31F-02DF-A447EF7C8D17}"/>
              </a:ext>
            </a:extLst>
          </p:cNvPr>
          <p:cNvSpPr txBox="1"/>
          <p:nvPr/>
        </p:nvSpPr>
        <p:spPr>
          <a:xfrm>
            <a:off x="5453773" y="6053874"/>
            <a:ext cx="613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baseline="30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18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минимально возможное число вершин в семействе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76922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56" grpId="0" animBg="1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вал 3">
                <a:extLst>
                  <a:ext uri="{FF2B5EF4-FFF2-40B4-BE49-F238E27FC236}">
                    <a16:creationId xmlns:a16="http://schemas.microsoft.com/office/drawing/2014/main" id="{26AA7B74-FA46-79D9-727D-811506CC7D42}"/>
                  </a:ext>
                </a:extLst>
              </p:cNvPr>
              <p:cNvSpPr/>
              <p:nvPr/>
            </p:nvSpPr>
            <p:spPr>
              <a:xfrm>
                <a:off x="317948" y="239822"/>
                <a:ext cx="606582" cy="5794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Овал 3">
                <a:extLst>
                  <a:ext uri="{FF2B5EF4-FFF2-40B4-BE49-F238E27FC236}">
                    <a16:creationId xmlns:a16="http://schemas.microsoft.com/office/drawing/2014/main" id="{26AA7B74-FA46-79D9-727D-811506CC7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48" y="239822"/>
                <a:ext cx="606582" cy="57942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6192DC66-A322-9DFB-E778-219039E98956}"/>
                  </a:ext>
                </a:extLst>
              </p:cNvPr>
              <p:cNvSpPr/>
              <p:nvPr/>
            </p:nvSpPr>
            <p:spPr>
              <a:xfrm>
                <a:off x="2410304" y="220430"/>
                <a:ext cx="606582" cy="5794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6192DC66-A322-9DFB-E778-219039E98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304" y="220430"/>
                <a:ext cx="606582" cy="57942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>
                <a:extLst>
                  <a:ext uri="{FF2B5EF4-FFF2-40B4-BE49-F238E27FC236}">
                    <a16:creationId xmlns:a16="http://schemas.microsoft.com/office/drawing/2014/main" id="{BFC48C00-BE17-FAF0-39A9-64EC9F2F36D8}"/>
                  </a:ext>
                </a:extLst>
              </p:cNvPr>
              <p:cNvSpPr/>
              <p:nvPr/>
            </p:nvSpPr>
            <p:spPr>
              <a:xfrm>
                <a:off x="5075043" y="220432"/>
                <a:ext cx="606582" cy="5794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" name="Овал 5">
                <a:extLst>
                  <a:ext uri="{FF2B5EF4-FFF2-40B4-BE49-F238E27FC236}">
                    <a16:creationId xmlns:a16="http://schemas.microsoft.com/office/drawing/2014/main" id="{BFC48C00-BE17-FAF0-39A9-64EC9F2F3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043" y="220432"/>
                <a:ext cx="606582" cy="57942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30C3564C-6BB2-0112-A5E2-6A6D05303BF1}"/>
                  </a:ext>
                </a:extLst>
              </p:cNvPr>
              <p:cNvSpPr/>
              <p:nvPr/>
            </p:nvSpPr>
            <p:spPr>
              <a:xfrm>
                <a:off x="2533463" y="1278178"/>
                <a:ext cx="606582" cy="5794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30C3564C-6BB2-0112-A5E2-6A6D05303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463" y="1278178"/>
                <a:ext cx="606582" cy="57942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45E232E4-768E-D513-88DD-50D57F972A6B}"/>
                  </a:ext>
                </a:extLst>
              </p:cNvPr>
              <p:cNvSpPr/>
              <p:nvPr/>
            </p:nvSpPr>
            <p:spPr>
              <a:xfrm>
                <a:off x="3672692" y="1278178"/>
                <a:ext cx="606582" cy="5794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45E232E4-768E-D513-88DD-50D57F972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692" y="1278178"/>
                <a:ext cx="606582" cy="57942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418D0F90-0FA3-DE6B-FA51-1A8B28157BD8}"/>
                  </a:ext>
                </a:extLst>
              </p:cNvPr>
              <p:cNvSpPr/>
              <p:nvPr/>
            </p:nvSpPr>
            <p:spPr>
              <a:xfrm>
                <a:off x="4190245" y="2174471"/>
                <a:ext cx="606582" cy="5794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418D0F90-0FA3-DE6B-FA51-1A8B28157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245" y="2174471"/>
                <a:ext cx="606582" cy="57942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вал 9">
                <a:extLst>
                  <a:ext uri="{FF2B5EF4-FFF2-40B4-BE49-F238E27FC236}">
                    <a16:creationId xmlns:a16="http://schemas.microsoft.com/office/drawing/2014/main" id="{665E48AB-BA59-A598-E2B5-6F10DC96BEF5}"/>
                  </a:ext>
                </a:extLst>
              </p:cNvPr>
              <p:cNvSpPr/>
              <p:nvPr/>
            </p:nvSpPr>
            <p:spPr>
              <a:xfrm>
                <a:off x="5315896" y="1095600"/>
                <a:ext cx="606582" cy="5794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Овал 9">
                <a:extLst>
                  <a:ext uri="{FF2B5EF4-FFF2-40B4-BE49-F238E27FC236}">
                    <a16:creationId xmlns:a16="http://schemas.microsoft.com/office/drawing/2014/main" id="{665E48AB-BA59-A598-E2B5-6F10DC96B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896" y="1095600"/>
                <a:ext cx="606582" cy="57942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вал 10">
                <a:extLst>
                  <a:ext uri="{FF2B5EF4-FFF2-40B4-BE49-F238E27FC236}">
                    <a16:creationId xmlns:a16="http://schemas.microsoft.com/office/drawing/2014/main" id="{45B3DF63-24CA-7969-B986-F2798C4FFF31}"/>
                  </a:ext>
                </a:extLst>
              </p:cNvPr>
              <p:cNvSpPr/>
              <p:nvPr/>
            </p:nvSpPr>
            <p:spPr>
              <a:xfrm>
                <a:off x="6883675" y="1074537"/>
                <a:ext cx="606582" cy="5794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" name="Овал 10">
                <a:extLst>
                  <a:ext uri="{FF2B5EF4-FFF2-40B4-BE49-F238E27FC236}">
                    <a16:creationId xmlns:a16="http://schemas.microsoft.com/office/drawing/2014/main" id="{45B3DF63-24CA-7969-B986-F2798C4FF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675" y="1074537"/>
                <a:ext cx="606582" cy="57942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B7851631-2C9B-8649-C548-30B45576DBC5}"/>
                  </a:ext>
                </a:extLst>
              </p:cNvPr>
              <p:cNvSpPr/>
              <p:nvPr/>
            </p:nvSpPr>
            <p:spPr>
              <a:xfrm>
                <a:off x="9020276" y="1106163"/>
                <a:ext cx="606582" cy="5794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B7851631-2C9B-8649-C548-30B45576DB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276" y="1106163"/>
                <a:ext cx="606582" cy="57942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DEEF8EB4-E061-C1EB-6542-0188E2821191}"/>
                  </a:ext>
                </a:extLst>
              </p:cNvPr>
              <p:cNvSpPr/>
              <p:nvPr/>
            </p:nvSpPr>
            <p:spPr>
              <a:xfrm>
                <a:off x="7144699" y="2174470"/>
                <a:ext cx="606582" cy="5794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66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DEEF8EB4-E061-C1EB-6542-0188E2821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699" y="2174470"/>
                <a:ext cx="606582" cy="57942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вал 13">
                <a:extLst>
                  <a:ext uri="{FF2B5EF4-FFF2-40B4-BE49-F238E27FC236}">
                    <a16:creationId xmlns:a16="http://schemas.microsoft.com/office/drawing/2014/main" id="{2A67B469-1B17-FB30-C756-82BAE3B05569}"/>
                  </a:ext>
                </a:extLst>
              </p:cNvPr>
              <p:cNvSpPr/>
              <p:nvPr/>
            </p:nvSpPr>
            <p:spPr>
              <a:xfrm>
                <a:off x="9323567" y="2096761"/>
                <a:ext cx="606582" cy="5794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4" name="Овал 13">
                <a:extLst>
                  <a:ext uri="{FF2B5EF4-FFF2-40B4-BE49-F238E27FC236}">
                    <a16:creationId xmlns:a16="http://schemas.microsoft.com/office/drawing/2014/main" id="{2A67B469-1B17-FB30-C756-82BAE3B055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567" y="2096761"/>
                <a:ext cx="606582" cy="57942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вал 14">
                <a:extLst>
                  <a:ext uri="{FF2B5EF4-FFF2-40B4-BE49-F238E27FC236}">
                    <a16:creationId xmlns:a16="http://schemas.microsoft.com/office/drawing/2014/main" id="{27836F6F-E079-8799-7D19-F3B3B046E913}"/>
                  </a:ext>
                </a:extLst>
              </p:cNvPr>
              <p:cNvSpPr/>
              <p:nvPr/>
            </p:nvSpPr>
            <p:spPr>
              <a:xfrm>
                <a:off x="10467319" y="2096761"/>
                <a:ext cx="606582" cy="5794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5" name="Овал 14">
                <a:extLst>
                  <a:ext uri="{FF2B5EF4-FFF2-40B4-BE49-F238E27FC236}">
                    <a16:creationId xmlns:a16="http://schemas.microsoft.com/office/drawing/2014/main" id="{27836F6F-E079-8799-7D19-F3B3B046E9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319" y="2096761"/>
                <a:ext cx="606582" cy="57942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92EBB85-D4D6-9489-456F-642FAE2B66FF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924530" y="510141"/>
            <a:ext cx="1485774" cy="1939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FF81A46-56E8-52A6-FF5C-061EF8F7C6E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016886" y="510141"/>
            <a:ext cx="2058157" cy="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BD467834-B0D5-F3E3-4703-FE99C308CCBC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140045" y="1567889"/>
            <a:ext cx="532647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1A90A19-B14B-4B04-8DF0-D46446959A3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5922478" y="1364248"/>
            <a:ext cx="961197" cy="2106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0383B8C-0802-CE55-A623-029BEF54EA7B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7490257" y="1364248"/>
            <a:ext cx="1530019" cy="3162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Овал 29">
                <a:extLst>
                  <a:ext uri="{FF2B5EF4-FFF2-40B4-BE49-F238E27FC236}">
                    <a16:creationId xmlns:a16="http://schemas.microsoft.com/office/drawing/2014/main" id="{1AA72A05-BC9D-6F73-403C-70C79052D305}"/>
                  </a:ext>
                </a:extLst>
              </p:cNvPr>
              <p:cNvSpPr/>
              <p:nvPr/>
            </p:nvSpPr>
            <p:spPr>
              <a:xfrm>
                <a:off x="10671775" y="3033796"/>
                <a:ext cx="606582" cy="5794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65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0" name="Овал 29">
                <a:extLst>
                  <a:ext uri="{FF2B5EF4-FFF2-40B4-BE49-F238E27FC236}">
                    <a16:creationId xmlns:a16="http://schemas.microsoft.com/office/drawing/2014/main" id="{1AA72A05-BC9D-6F73-403C-70C79052D3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775" y="3033796"/>
                <a:ext cx="606582" cy="57942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3524A3DB-CBB7-F6E6-5648-1D6841BDCC26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9930149" y="2386472"/>
            <a:ext cx="53717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EF4621B-DDF9-A539-676B-8ABF73B27523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2713595" y="799851"/>
            <a:ext cx="123159" cy="478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47E63A9D-0ACA-6B6E-555B-021C554887DF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3975983" y="1857599"/>
            <a:ext cx="517553" cy="31687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2B7E6805-FC39-7DF6-27EB-5D4FA824AD11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5378334" y="799853"/>
            <a:ext cx="240853" cy="2957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7785EB1C-44AB-CB64-B2AA-23F693B688F4}"/>
              </a:ext>
            </a:extLst>
          </p:cNvPr>
          <p:cNvCxnSpPr>
            <a:stCxn id="11" idx="4"/>
            <a:endCxn id="13" idx="0"/>
          </p:cNvCxnSpPr>
          <p:nvPr/>
        </p:nvCxnSpPr>
        <p:spPr>
          <a:xfrm>
            <a:off x="7186966" y="1653958"/>
            <a:ext cx="261024" cy="5205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A6FA3AB9-51E4-A5EA-3471-476B1DE1E216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9323567" y="1685584"/>
            <a:ext cx="303291" cy="411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9F63BEAB-6782-0E6D-51D8-F6528D88D7FB}"/>
              </a:ext>
            </a:extLst>
          </p:cNvPr>
          <p:cNvCxnSpPr>
            <a:stCxn id="15" idx="4"/>
            <a:endCxn id="30" idx="0"/>
          </p:cNvCxnSpPr>
          <p:nvPr/>
        </p:nvCxnSpPr>
        <p:spPr>
          <a:xfrm>
            <a:off x="10770610" y="2676182"/>
            <a:ext cx="204456" cy="3576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Соединитель: изогнутый 49">
            <a:extLst>
              <a:ext uri="{FF2B5EF4-FFF2-40B4-BE49-F238E27FC236}">
                <a16:creationId xmlns:a16="http://schemas.microsoft.com/office/drawing/2014/main" id="{9DC211BF-CEC4-59D1-6E2B-72DA82273C5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0800000" flipH="1">
            <a:off x="2533463" y="1278179"/>
            <a:ext cx="1442520" cy="289711"/>
          </a:xfrm>
          <a:prstGeom prst="curvedConnector4">
            <a:avLst>
              <a:gd name="adj1" fmla="val -15847"/>
              <a:gd name="adj2" fmla="val 17890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Соединитель: изогнутый 51">
            <a:extLst>
              <a:ext uri="{FF2B5EF4-FFF2-40B4-BE49-F238E27FC236}">
                <a16:creationId xmlns:a16="http://schemas.microsoft.com/office/drawing/2014/main" id="{8C9738B9-14F3-B451-5758-7EA86588B41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0800000" flipH="1">
            <a:off x="5315895" y="1106163"/>
            <a:ext cx="4007671" cy="279148"/>
          </a:xfrm>
          <a:prstGeom prst="curvedConnector4">
            <a:avLst>
              <a:gd name="adj1" fmla="val -5704"/>
              <a:gd name="adj2" fmla="val 21087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Соединитель: изогнутый 53">
            <a:extLst>
              <a:ext uri="{FF2B5EF4-FFF2-40B4-BE49-F238E27FC236}">
                <a16:creationId xmlns:a16="http://schemas.microsoft.com/office/drawing/2014/main" id="{DF616893-5240-638A-DD7B-970AE159E796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0800000" flipH="1">
            <a:off x="9323566" y="2096762"/>
            <a:ext cx="1447043" cy="289711"/>
          </a:xfrm>
          <a:prstGeom prst="curvedConnector4">
            <a:avLst>
              <a:gd name="adj1" fmla="val -15798"/>
              <a:gd name="adj2" fmla="val 17890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Соединитель: изогнутый 56">
            <a:extLst>
              <a:ext uri="{FF2B5EF4-FFF2-40B4-BE49-F238E27FC236}">
                <a16:creationId xmlns:a16="http://schemas.microsoft.com/office/drawing/2014/main" id="{620BCA57-6F07-4539-D915-90EB6BB8D1CC}"/>
              </a:ext>
            </a:extLst>
          </p:cNvPr>
          <p:cNvCxnSpPr>
            <a:cxnSpLocks/>
            <a:stCxn id="9" idx="1"/>
            <a:endCxn id="9" idx="6"/>
          </p:cNvCxnSpPr>
          <p:nvPr/>
        </p:nvCxnSpPr>
        <p:spPr>
          <a:xfrm rot="16200000" flipH="1">
            <a:off x="4435523" y="2102878"/>
            <a:ext cx="204857" cy="517750"/>
          </a:xfrm>
          <a:prstGeom prst="curvedConnector4">
            <a:avLst>
              <a:gd name="adj1" fmla="val -157917"/>
              <a:gd name="adj2" fmla="val 11892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Соединитель: изогнутый 57">
            <a:extLst>
              <a:ext uri="{FF2B5EF4-FFF2-40B4-BE49-F238E27FC236}">
                <a16:creationId xmlns:a16="http://schemas.microsoft.com/office/drawing/2014/main" id="{674A7322-6204-C3A4-5896-EECD50ADA656}"/>
              </a:ext>
            </a:extLst>
          </p:cNvPr>
          <p:cNvCxnSpPr>
            <a:cxnSpLocks/>
            <a:stCxn id="13" idx="1"/>
            <a:endCxn id="13" idx="6"/>
          </p:cNvCxnSpPr>
          <p:nvPr/>
        </p:nvCxnSpPr>
        <p:spPr>
          <a:xfrm rot="16200000" flipH="1">
            <a:off x="7389977" y="2102877"/>
            <a:ext cx="204857" cy="517750"/>
          </a:xfrm>
          <a:prstGeom prst="curvedConnector4">
            <a:avLst>
              <a:gd name="adj1" fmla="val -153011"/>
              <a:gd name="adj2" fmla="val 144153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8BF61CC8-86B7-A445-165D-D6C55E35781E}"/>
              </a:ext>
            </a:extLst>
          </p:cNvPr>
          <p:cNvCxnSpPr>
            <a:stCxn id="8" idx="6"/>
          </p:cNvCxnSpPr>
          <p:nvPr/>
        </p:nvCxnSpPr>
        <p:spPr>
          <a:xfrm flipV="1">
            <a:off x="4279274" y="1567888"/>
            <a:ext cx="214261" cy="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D7BC0CE2-2B86-A0A0-7712-5E7FA0E70196}"/>
              </a:ext>
            </a:extLst>
          </p:cNvPr>
          <p:cNvCxnSpPr/>
          <p:nvPr/>
        </p:nvCxnSpPr>
        <p:spPr>
          <a:xfrm>
            <a:off x="4493535" y="1478863"/>
            <a:ext cx="0" cy="1961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C93C0699-6937-3C49-B8DA-6138236187D4}"/>
              </a:ext>
            </a:extLst>
          </p:cNvPr>
          <p:cNvCxnSpPr/>
          <p:nvPr/>
        </p:nvCxnSpPr>
        <p:spPr>
          <a:xfrm flipV="1">
            <a:off x="9634719" y="1386820"/>
            <a:ext cx="214261" cy="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B73E869C-E60E-A55E-3334-C53C2FD388D5}"/>
              </a:ext>
            </a:extLst>
          </p:cNvPr>
          <p:cNvCxnSpPr/>
          <p:nvPr/>
        </p:nvCxnSpPr>
        <p:spPr>
          <a:xfrm>
            <a:off x="9848980" y="1297795"/>
            <a:ext cx="0" cy="19615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DDE39676-0626-42E1-4080-EF347F032398}"/>
              </a:ext>
            </a:extLst>
          </p:cNvPr>
          <p:cNvCxnSpPr/>
          <p:nvPr/>
        </p:nvCxnSpPr>
        <p:spPr>
          <a:xfrm flipV="1">
            <a:off x="5671063" y="520705"/>
            <a:ext cx="214261" cy="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8152E00B-31CA-3AEB-7F0F-A04E3A473F00}"/>
              </a:ext>
            </a:extLst>
          </p:cNvPr>
          <p:cNvCxnSpPr/>
          <p:nvPr/>
        </p:nvCxnSpPr>
        <p:spPr>
          <a:xfrm>
            <a:off x="5885324" y="431680"/>
            <a:ext cx="0" cy="19615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22D3A249-6C2C-21C2-C7C3-7C7AC5CA09D5}"/>
              </a:ext>
            </a:extLst>
          </p:cNvPr>
          <p:cNvCxnSpPr/>
          <p:nvPr/>
        </p:nvCxnSpPr>
        <p:spPr>
          <a:xfrm flipV="1">
            <a:off x="11278357" y="3401217"/>
            <a:ext cx="214261" cy="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DD982770-1E47-F5D3-5D41-ADF41C39B8E6}"/>
              </a:ext>
            </a:extLst>
          </p:cNvPr>
          <p:cNvCxnSpPr/>
          <p:nvPr/>
        </p:nvCxnSpPr>
        <p:spPr>
          <a:xfrm>
            <a:off x="11492618" y="3303138"/>
            <a:ext cx="0" cy="1961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000DF2BC-5446-9953-1771-26E02B3C91A1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4796827" y="2464182"/>
            <a:ext cx="220515" cy="430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E6A9B2BA-E872-AA82-6401-AA2906EE33C1}"/>
              </a:ext>
            </a:extLst>
          </p:cNvPr>
          <p:cNvCxnSpPr/>
          <p:nvPr/>
        </p:nvCxnSpPr>
        <p:spPr>
          <a:xfrm>
            <a:off x="5023607" y="2381945"/>
            <a:ext cx="0" cy="19615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id="{1440DD49-4BC8-892D-88BF-7981C4CCB856}"/>
              </a:ext>
            </a:extLst>
          </p:cNvPr>
          <p:cNvCxnSpPr>
            <a:stCxn id="7" idx="4"/>
          </p:cNvCxnSpPr>
          <p:nvPr/>
        </p:nvCxnSpPr>
        <p:spPr>
          <a:xfrm>
            <a:off x="2836754" y="1857599"/>
            <a:ext cx="114676" cy="23281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83E88C2D-4E1F-8282-5081-04D001A36050}"/>
              </a:ext>
            </a:extLst>
          </p:cNvPr>
          <p:cNvCxnSpPr/>
          <p:nvPr/>
        </p:nvCxnSpPr>
        <p:spPr>
          <a:xfrm>
            <a:off x="4493535" y="2752380"/>
            <a:ext cx="114676" cy="23281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5A40AFBD-9803-56F6-8F93-746CD40A0716}"/>
              </a:ext>
            </a:extLst>
          </p:cNvPr>
          <p:cNvCxnSpPr/>
          <p:nvPr/>
        </p:nvCxnSpPr>
        <p:spPr>
          <a:xfrm>
            <a:off x="7512864" y="2752380"/>
            <a:ext cx="114676" cy="23281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570C8695-790C-A5F1-BE31-12C583F98441}"/>
              </a:ext>
            </a:extLst>
          </p:cNvPr>
          <p:cNvCxnSpPr/>
          <p:nvPr/>
        </p:nvCxnSpPr>
        <p:spPr>
          <a:xfrm>
            <a:off x="5652229" y="1641383"/>
            <a:ext cx="114676" cy="2328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F2522DA0-FCE0-4A41-F276-1168191B7252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621239" y="819243"/>
            <a:ext cx="104112" cy="23906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Прямая соединительная линия 86">
            <a:extLst>
              <a:ext uri="{FF2B5EF4-FFF2-40B4-BE49-F238E27FC236}">
                <a16:creationId xmlns:a16="http://schemas.microsoft.com/office/drawing/2014/main" id="{FFF6B393-DA4C-F702-1690-9A35BC45C80E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9626858" y="2676182"/>
            <a:ext cx="87836" cy="19260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666E69ED-4207-0A9F-E5F9-67F1FEEBA8C3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10975066" y="3613217"/>
            <a:ext cx="81050" cy="19503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Овал 95">
                <a:extLst>
                  <a:ext uri="{FF2B5EF4-FFF2-40B4-BE49-F238E27FC236}">
                    <a16:creationId xmlns:a16="http://schemas.microsoft.com/office/drawing/2014/main" id="{CBE20950-3E7E-3EC2-37E8-A3A1CF28DB9C}"/>
                  </a:ext>
                </a:extLst>
              </p:cNvPr>
              <p:cNvSpPr/>
              <p:nvPr/>
            </p:nvSpPr>
            <p:spPr>
              <a:xfrm>
                <a:off x="376697" y="3956009"/>
                <a:ext cx="606582" cy="579421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n w="9525"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b="0" i="1" smtClean="0">
                          <a:ln w="9525"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BY" dirty="0">
                  <a:ln w="9525"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96" name="Овал 95">
                <a:extLst>
                  <a:ext uri="{FF2B5EF4-FFF2-40B4-BE49-F238E27FC236}">
                    <a16:creationId xmlns:a16="http://schemas.microsoft.com/office/drawing/2014/main" id="{CBE20950-3E7E-3EC2-37E8-A3A1CF28D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97" y="3956009"/>
                <a:ext cx="606582" cy="57942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Овал 96">
            <a:extLst>
              <a:ext uri="{FF2B5EF4-FFF2-40B4-BE49-F238E27FC236}">
                <a16:creationId xmlns:a16="http://schemas.microsoft.com/office/drawing/2014/main" id="{4FE4BBA4-9EF5-3840-92E4-3D0D8AF6F999}"/>
              </a:ext>
            </a:extLst>
          </p:cNvPr>
          <p:cNvSpPr/>
          <p:nvPr/>
        </p:nvSpPr>
        <p:spPr>
          <a:xfrm>
            <a:off x="1172424" y="3941109"/>
            <a:ext cx="606582" cy="579421"/>
          </a:xfrm>
          <a:prstGeom prst="ellipse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n w="9525">
                  <a:solidFill>
                    <a:schemeClr val="tx1"/>
                  </a:solidFill>
                </a:ln>
              </a:rPr>
              <a:t>14</a:t>
            </a:r>
            <a:endParaRPr lang="ru-BY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AC70D221-49AF-51AC-CBC6-C25A9F3292AE}"/>
              </a:ext>
            </a:extLst>
          </p:cNvPr>
          <p:cNvSpPr/>
          <p:nvPr/>
        </p:nvSpPr>
        <p:spPr>
          <a:xfrm>
            <a:off x="1167484" y="4889869"/>
            <a:ext cx="606582" cy="579421"/>
          </a:xfrm>
          <a:prstGeom prst="ellipse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n w="9525">
                  <a:solidFill>
                    <a:schemeClr val="tx1"/>
                  </a:solidFill>
                </a:ln>
              </a:rPr>
              <a:t>26</a:t>
            </a:r>
            <a:endParaRPr lang="ru-BY" dirty="0">
              <a:ln w="9525"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Овал 99">
                <a:extLst>
                  <a:ext uri="{FF2B5EF4-FFF2-40B4-BE49-F238E27FC236}">
                    <a16:creationId xmlns:a16="http://schemas.microsoft.com/office/drawing/2014/main" id="{4A334DA8-5E66-798E-D730-DCF4436C89C8}"/>
                  </a:ext>
                </a:extLst>
              </p:cNvPr>
              <p:cNvSpPr/>
              <p:nvPr/>
            </p:nvSpPr>
            <p:spPr>
              <a:xfrm>
                <a:off x="2010956" y="5648928"/>
                <a:ext cx="606582" cy="579421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n w="9525"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b="0" i="1" smtClean="0">
                          <a:ln w="9525"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ru-BY" dirty="0">
                  <a:ln w="9525"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00" name="Овал 99">
                <a:extLst>
                  <a:ext uri="{FF2B5EF4-FFF2-40B4-BE49-F238E27FC236}">
                    <a16:creationId xmlns:a16="http://schemas.microsoft.com/office/drawing/2014/main" id="{4A334DA8-5E66-798E-D730-DCF4436C8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956" y="5648928"/>
                <a:ext cx="606582" cy="57942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Овал 100">
                <a:extLst>
                  <a:ext uri="{FF2B5EF4-FFF2-40B4-BE49-F238E27FC236}">
                    <a16:creationId xmlns:a16="http://schemas.microsoft.com/office/drawing/2014/main" id="{8EE13901-9245-F86D-9B20-0CE5E396C0D7}"/>
                  </a:ext>
                </a:extLst>
              </p:cNvPr>
              <p:cNvSpPr/>
              <p:nvPr/>
            </p:nvSpPr>
            <p:spPr>
              <a:xfrm>
                <a:off x="1892414" y="4866378"/>
                <a:ext cx="606582" cy="579421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n w="9525"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ru-BY" dirty="0">
                  <a:ln w="9525"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01" name="Овал 100">
                <a:extLst>
                  <a:ext uri="{FF2B5EF4-FFF2-40B4-BE49-F238E27FC236}">
                    <a16:creationId xmlns:a16="http://schemas.microsoft.com/office/drawing/2014/main" id="{8EE13901-9245-F86D-9B20-0CE5E396C0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414" y="4866378"/>
                <a:ext cx="606582" cy="57942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9C3F0910-3294-F81D-E14A-CD0DE4E72908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 flipH="1">
            <a:off x="1470775" y="4520530"/>
            <a:ext cx="4940" cy="36933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0CC23589-12A5-212F-3030-8E5A221678AA}"/>
              </a:ext>
            </a:extLst>
          </p:cNvPr>
          <p:cNvCxnSpPr>
            <a:cxnSpLocks/>
            <a:stCxn id="97" idx="4"/>
            <a:endCxn id="101" idx="0"/>
          </p:cNvCxnSpPr>
          <p:nvPr/>
        </p:nvCxnSpPr>
        <p:spPr>
          <a:xfrm>
            <a:off x="1475715" y="4520530"/>
            <a:ext cx="719990" cy="34584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FA8C12B9-49FC-7712-8A9C-158EF7DF48BF}"/>
              </a:ext>
            </a:extLst>
          </p:cNvPr>
          <p:cNvCxnSpPr>
            <a:stCxn id="101" idx="4"/>
            <a:endCxn id="100" idx="0"/>
          </p:cNvCxnSpPr>
          <p:nvPr/>
        </p:nvCxnSpPr>
        <p:spPr>
          <a:xfrm>
            <a:off x="2195705" y="5445799"/>
            <a:ext cx="118542" cy="20312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9" name="Овал 108">
            <a:extLst>
              <a:ext uri="{FF2B5EF4-FFF2-40B4-BE49-F238E27FC236}">
                <a16:creationId xmlns:a16="http://schemas.microsoft.com/office/drawing/2014/main" id="{DB01EFE9-F8B9-452C-2363-7A8E9D55AB7D}"/>
              </a:ext>
            </a:extLst>
          </p:cNvPr>
          <p:cNvSpPr/>
          <p:nvPr/>
        </p:nvSpPr>
        <p:spPr>
          <a:xfrm>
            <a:off x="2753998" y="3965121"/>
            <a:ext cx="606582" cy="579421"/>
          </a:xfrm>
          <a:prstGeom prst="ellipse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n w="9525">
                  <a:solidFill>
                    <a:schemeClr val="tx1"/>
                  </a:solidFill>
                </a:ln>
              </a:rPr>
              <a:t>12</a:t>
            </a:r>
            <a:endParaRPr lang="ru-BY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D40667D5-CEFA-F131-017C-7D23308FB371}"/>
              </a:ext>
            </a:extLst>
          </p:cNvPr>
          <p:cNvSpPr/>
          <p:nvPr/>
        </p:nvSpPr>
        <p:spPr>
          <a:xfrm>
            <a:off x="2738134" y="4879468"/>
            <a:ext cx="606582" cy="579421"/>
          </a:xfrm>
          <a:prstGeom prst="ellipse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n w="9525">
                  <a:solidFill>
                    <a:schemeClr val="tx1"/>
                  </a:solidFill>
                </a:ln>
              </a:rPr>
              <a:t>21</a:t>
            </a:r>
            <a:endParaRPr lang="ru-BY" dirty="0">
              <a:ln w="9525"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Овал 110">
                <a:extLst>
                  <a:ext uri="{FF2B5EF4-FFF2-40B4-BE49-F238E27FC236}">
                    <a16:creationId xmlns:a16="http://schemas.microsoft.com/office/drawing/2014/main" id="{732B0357-3260-3C47-56CD-A06EFAC9696F}"/>
                  </a:ext>
                </a:extLst>
              </p:cNvPr>
              <p:cNvSpPr/>
              <p:nvPr/>
            </p:nvSpPr>
            <p:spPr>
              <a:xfrm>
                <a:off x="3610403" y="5616064"/>
                <a:ext cx="606582" cy="579421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9525"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n w="9525"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ru-BY" dirty="0">
                  <a:ln w="9525"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11" name="Овал 110">
                <a:extLst>
                  <a:ext uri="{FF2B5EF4-FFF2-40B4-BE49-F238E27FC236}">
                    <a16:creationId xmlns:a16="http://schemas.microsoft.com/office/drawing/2014/main" id="{732B0357-3260-3C47-56CD-A06EFAC96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403" y="5616064"/>
                <a:ext cx="606582" cy="57942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Овал 111">
                <a:extLst>
                  <a:ext uri="{FF2B5EF4-FFF2-40B4-BE49-F238E27FC236}">
                    <a16:creationId xmlns:a16="http://schemas.microsoft.com/office/drawing/2014/main" id="{FEF75B29-5C11-69DA-BA1F-F7E86BA5E5AC}"/>
                  </a:ext>
                </a:extLst>
              </p:cNvPr>
              <p:cNvSpPr/>
              <p:nvPr/>
            </p:nvSpPr>
            <p:spPr>
              <a:xfrm>
                <a:off x="3485327" y="4879468"/>
                <a:ext cx="606582" cy="579421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n w="9525"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ru-BY" dirty="0">
                  <a:ln w="9525"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12" name="Овал 111">
                <a:extLst>
                  <a:ext uri="{FF2B5EF4-FFF2-40B4-BE49-F238E27FC236}">
                    <a16:creationId xmlns:a16="http://schemas.microsoft.com/office/drawing/2014/main" id="{FEF75B29-5C11-69DA-BA1F-F7E86BA5E5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327" y="4879468"/>
                <a:ext cx="606582" cy="57942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B8EDB5C0-B36A-F2C9-6360-AF5C2663C172}"/>
              </a:ext>
            </a:extLst>
          </p:cNvPr>
          <p:cNvCxnSpPr>
            <a:stCxn id="109" idx="4"/>
            <a:endCxn id="110" idx="0"/>
          </p:cNvCxnSpPr>
          <p:nvPr/>
        </p:nvCxnSpPr>
        <p:spPr>
          <a:xfrm flipH="1">
            <a:off x="3041425" y="4544542"/>
            <a:ext cx="15864" cy="33492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EE813DBB-23BF-2E76-D9E5-02E4A1A2050E}"/>
              </a:ext>
            </a:extLst>
          </p:cNvPr>
          <p:cNvCxnSpPr>
            <a:stCxn id="109" idx="4"/>
            <a:endCxn id="112" idx="0"/>
          </p:cNvCxnSpPr>
          <p:nvPr/>
        </p:nvCxnSpPr>
        <p:spPr>
          <a:xfrm>
            <a:off x="3057289" y="4544542"/>
            <a:ext cx="731329" cy="33492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62166AA7-25A2-80D6-7155-8712D3B0B521}"/>
              </a:ext>
            </a:extLst>
          </p:cNvPr>
          <p:cNvCxnSpPr>
            <a:stCxn id="112" idx="4"/>
            <a:endCxn id="111" idx="0"/>
          </p:cNvCxnSpPr>
          <p:nvPr/>
        </p:nvCxnSpPr>
        <p:spPr>
          <a:xfrm>
            <a:off x="3788618" y="5458889"/>
            <a:ext cx="125076" cy="15717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Овал 115">
                <a:extLst>
                  <a:ext uri="{FF2B5EF4-FFF2-40B4-BE49-F238E27FC236}">
                    <a16:creationId xmlns:a16="http://schemas.microsoft.com/office/drawing/2014/main" id="{387EC0B7-3955-2537-EFCC-DCB8D45D9FC9}"/>
                  </a:ext>
                </a:extLst>
              </p:cNvPr>
              <p:cNvSpPr/>
              <p:nvPr/>
            </p:nvSpPr>
            <p:spPr>
              <a:xfrm>
                <a:off x="4235249" y="4812038"/>
                <a:ext cx="606582" cy="579421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n w="9525"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b="0" i="1" smtClean="0">
                          <a:ln w="9525"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BY" dirty="0">
                  <a:ln w="9525"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16" name="Овал 115">
                <a:extLst>
                  <a:ext uri="{FF2B5EF4-FFF2-40B4-BE49-F238E27FC236}">
                    <a16:creationId xmlns:a16="http://schemas.microsoft.com/office/drawing/2014/main" id="{387EC0B7-3955-2537-EFCC-DCB8D45D9F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249" y="4812038"/>
                <a:ext cx="606582" cy="579421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DDBFD30A-C5C1-DB5A-0167-5A833DFD17FC}"/>
              </a:ext>
            </a:extLst>
          </p:cNvPr>
          <p:cNvCxnSpPr>
            <a:cxnSpLocks/>
            <a:stCxn id="109" idx="4"/>
            <a:endCxn id="116" idx="0"/>
          </p:cNvCxnSpPr>
          <p:nvPr/>
        </p:nvCxnSpPr>
        <p:spPr>
          <a:xfrm>
            <a:off x="3057289" y="4544542"/>
            <a:ext cx="1481251" cy="26749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Овал 119">
                <a:extLst>
                  <a:ext uri="{FF2B5EF4-FFF2-40B4-BE49-F238E27FC236}">
                    <a16:creationId xmlns:a16="http://schemas.microsoft.com/office/drawing/2014/main" id="{C8574514-1DC8-94EB-9D1C-9EAA3B3CCC11}"/>
                  </a:ext>
                </a:extLst>
              </p:cNvPr>
              <p:cNvSpPr/>
              <p:nvPr/>
            </p:nvSpPr>
            <p:spPr>
              <a:xfrm>
                <a:off x="4488746" y="5611685"/>
                <a:ext cx="606582" cy="579421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n w="9525"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RU" b="0" i="1" smtClean="0">
                          <a:ln w="9525"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BY" dirty="0">
                  <a:ln w="9525"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20" name="Овал 119">
                <a:extLst>
                  <a:ext uri="{FF2B5EF4-FFF2-40B4-BE49-F238E27FC236}">
                    <a16:creationId xmlns:a16="http://schemas.microsoft.com/office/drawing/2014/main" id="{C8574514-1DC8-94EB-9D1C-9EAA3B3CC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746" y="5611685"/>
                <a:ext cx="606582" cy="579421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661BF2EC-B3CA-21AD-74CD-A880BE182CB1}"/>
              </a:ext>
            </a:extLst>
          </p:cNvPr>
          <p:cNvCxnSpPr>
            <a:cxnSpLocks/>
            <a:stCxn id="116" idx="4"/>
            <a:endCxn id="120" idx="0"/>
          </p:cNvCxnSpPr>
          <p:nvPr/>
        </p:nvCxnSpPr>
        <p:spPr>
          <a:xfrm>
            <a:off x="4538540" y="5391459"/>
            <a:ext cx="253497" cy="22022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Овал 124">
                <a:extLst>
                  <a:ext uri="{FF2B5EF4-FFF2-40B4-BE49-F238E27FC236}">
                    <a16:creationId xmlns:a16="http://schemas.microsoft.com/office/drawing/2014/main" id="{CD1BE4F5-4D19-BF83-D003-032474CC96EB}"/>
                  </a:ext>
                </a:extLst>
              </p:cNvPr>
              <p:cNvSpPr/>
              <p:nvPr/>
            </p:nvSpPr>
            <p:spPr>
              <a:xfrm>
                <a:off x="5204730" y="5564394"/>
                <a:ext cx="606582" cy="579421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n w="9525"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b="0" i="1" smtClean="0">
                          <a:ln w="9525"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ru-BY" dirty="0">
                  <a:ln w="9525"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25" name="Овал 124">
                <a:extLst>
                  <a:ext uri="{FF2B5EF4-FFF2-40B4-BE49-F238E27FC236}">
                    <a16:creationId xmlns:a16="http://schemas.microsoft.com/office/drawing/2014/main" id="{CD1BE4F5-4D19-BF83-D003-032474C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730" y="5564394"/>
                <a:ext cx="606582" cy="579421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8C67235D-CC86-8EB6-E00D-4A6F41FB4404}"/>
              </a:ext>
            </a:extLst>
          </p:cNvPr>
          <p:cNvCxnSpPr>
            <a:cxnSpLocks/>
            <a:stCxn id="116" idx="4"/>
            <a:endCxn id="125" idx="0"/>
          </p:cNvCxnSpPr>
          <p:nvPr/>
        </p:nvCxnSpPr>
        <p:spPr>
          <a:xfrm>
            <a:off x="4538540" y="5391459"/>
            <a:ext cx="969481" cy="17293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Овал 127">
                <a:extLst>
                  <a:ext uri="{FF2B5EF4-FFF2-40B4-BE49-F238E27FC236}">
                    <a16:creationId xmlns:a16="http://schemas.microsoft.com/office/drawing/2014/main" id="{ACE69CB2-52E8-ED38-82F6-8E6FB25AC9D8}"/>
                  </a:ext>
                </a:extLst>
              </p:cNvPr>
              <p:cNvSpPr/>
              <p:nvPr/>
            </p:nvSpPr>
            <p:spPr>
              <a:xfrm>
                <a:off x="5631368" y="6223675"/>
                <a:ext cx="606582" cy="579421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n w="9525"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ru-RU" b="0" i="1" smtClean="0">
                          <a:ln w="9525"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ru-BY" dirty="0">
                  <a:ln w="9525"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28" name="Овал 127">
                <a:extLst>
                  <a:ext uri="{FF2B5EF4-FFF2-40B4-BE49-F238E27FC236}">
                    <a16:creationId xmlns:a16="http://schemas.microsoft.com/office/drawing/2014/main" id="{ACE69CB2-52E8-ED38-82F6-8E6FB25AC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368" y="6223675"/>
                <a:ext cx="606582" cy="579421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97269501-2599-F592-5D85-FA37483305CB}"/>
              </a:ext>
            </a:extLst>
          </p:cNvPr>
          <p:cNvCxnSpPr>
            <a:cxnSpLocks/>
            <a:stCxn id="125" idx="4"/>
            <a:endCxn id="128" idx="0"/>
          </p:cNvCxnSpPr>
          <p:nvPr/>
        </p:nvCxnSpPr>
        <p:spPr>
          <a:xfrm>
            <a:off x="5508021" y="6143815"/>
            <a:ext cx="426638" cy="79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Прямая соединительная линия 131">
            <a:extLst>
              <a:ext uri="{FF2B5EF4-FFF2-40B4-BE49-F238E27FC236}">
                <a16:creationId xmlns:a16="http://schemas.microsoft.com/office/drawing/2014/main" id="{2F57FF60-723B-8277-E16B-393AEF3B55D3}"/>
              </a:ext>
            </a:extLst>
          </p:cNvPr>
          <p:cNvCxnSpPr>
            <a:cxnSpLocks/>
          </p:cNvCxnSpPr>
          <p:nvPr/>
        </p:nvCxnSpPr>
        <p:spPr>
          <a:xfrm>
            <a:off x="621239" y="1058306"/>
            <a:ext cx="2027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>
            <a:extLst>
              <a:ext uri="{FF2B5EF4-FFF2-40B4-BE49-F238E27FC236}">
                <a16:creationId xmlns:a16="http://schemas.microsoft.com/office/drawing/2014/main" id="{3A57F7B4-EF23-1D41-BC52-E8529593EA73}"/>
              </a:ext>
            </a:extLst>
          </p:cNvPr>
          <p:cNvCxnSpPr/>
          <p:nvPr/>
        </p:nvCxnSpPr>
        <p:spPr>
          <a:xfrm>
            <a:off x="2842049" y="2090411"/>
            <a:ext cx="21049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>
            <a:extLst>
              <a:ext uri="{FF2B5EF4-FFF2-40B4-BE49-F238E27FC236}">
                <a16:creationId xmlns:a16="http://schemas.microsoft.com/office/drawing/2014/main" id="{E3565676-4BCA-7EEB-E352-0ACD58575879}"/>
              </a:ext>
            </a:extLst>
          </p:cNvPr>
          <p:cNvCxnSpPr/>
          <p:nvPr/>
        </p:nvCxnSpPr>
        <p:spPr>
          <a:xfrm>
            <a:off x="4483728" y="2985192"/>
            <a:ext cx="21049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>
            <a:extLst>
              <a:ext uri="{FF2B5EF4-FFF2-40B4-BE49-F238E27FC236}">
                <a16:creationId xmlns:a16="http://schemas.microsoft.com/office/drawing/2014/main" id="{E90DC1BB-673A-6EC3-00BB-5C3F0B46ECC8}"/>
              </a:ext>
            </a:extLst>
          </p:cNvPr>
          <p:cNvCxnSpPr/>
          <p:nvPr/>
        </p:nvCxnSpPr>
        <p:spPr>
          <a:xfrm>
            <a:off x="7522294" y="2985192"/>
            <a:ext cx="21049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>
            <a:extLst>
              <a:ext uri="{FF2B5EF4-FFF2-40B4-BE49-F238E27FC236}">
                <a16:creationId xmlns:a16="http://schemas.microsoft.com/office/drawing/2014/main" id="{92758018-F37A-1F14-D108-049CB2283E19}"/>
              </a:ext>
            </a:extLst>
          </p:cNvPr>
          <p:cNvCxnSpPr/>
          <p:nvPr/>
        </p:nvCxnSpPr>
        <p:spPr>
          <a:xfrm>
            <a:off x="9609448" y="2868786"/>
            <a:ext cx="21049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FD88E934-B9F2-B984-9B4F-F677ABE78F00}"/>
              </a:ext>
            </a:extLst>
          </p:cNvPr>
          <p:cNvCxnSpPr/>
          <p:nvPr/>
        </p:nvCxnSpPr>
        <p:spPr>
          <a:xfrm>
            <a:off x="10938643" y="3808254"/>
            <a:ext cx="21049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Прямая соединительная линия 145">
            <a:extLst>
              <a:ext uri="{FF2B5EF4-FFF2-40B4-BE49-F238E27FC236}">
                <a16:creationId xmlns:a16="http://schemas.microsoft.com/office/drawing/2014/main" id="{32F1D85B-F4E0-0ABB-0898-E7618AD58DE8}"/>
              </a:ext>
            </a:extLst>
          </p:cNvPr>
          <p:cNvCxnSpPr>
            <a:cxnSpLocks/>
          </p:cNvCxnSpPr>
          <p:nvPr/>
        </p:nvCxnSpPr>
        <p:spPr>
          <a:xfrm>
            <a:off x="0" y="3817547"/>
            <a:ext cx="12192000" cy="75578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554A1D0E-120B-F440-EC7D-B6EC4D1A11C6}"/>
              </a:ext>
            </a:extLst>
          </p:cNvPr>
          <p:cNvSpPr txBox="1"/>
          <p:nvPr/>
        </p:nvSpPr>
        <p:spPr>
          <a:xfrm>
            <a:off x="7989178" y="-11927"/>
            <a:ext cx="4139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В памяти компьютера</a:t>
            </a:r>
            <a:endParaRPr lang="ru-BY" sz="3200" b="1" dirty="0"/>
          </a:p>
        </p:txBody>
      </p:sp>
      <p:cxnSp>
        <p:nvCxnSpPr>
          <p:cNvPr id="244" name="Прямая соединительная линия 243">
            <a:extLst>
              <a:ext uri="{FF2B5EF4-FFF2-40B4-BE49-F238E27FC236}">
                <a16:creationId xmlns:a16="http://schemas.microsoft.com/office/drawing/2014/main" id="{D30E3001-C64B-BC7C-EFB4-FB4292D633AD}"/>
              </a:ext>
            </a:extLst>
          </p:cNvPr>
          <p:cNvCxnSpPr/>
          <p:nvPr/>
        </p:nvCxnSpPr>
        <p:spPr>
          <a:xfrm>
            <a:off x="5661659" y="1891172"/>
            <a:ext cx="21049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85F49853-ECE4-B58E-FB72-C02F65EE83F1}"/>
              </a:ext>
            </a:extLst>
          </p:cNvPr>
          <p:cNvSpPr txBox="1"/>
          <p:nvPr/>
        </p:nvSpPr>
        <p:spPr>
          <a:xfrm>
            <a:off x="6251063" y="3941109"/>
            <a:ext cx="58675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каждая вершина содержит информацию о ранге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деревья упорядочены по рангам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вершина имеет указатель на первого сына (</a:t>
            </a:r>
            <a:r>
              <a:rPr lang="en-US" dirty="0"/>
              <a:t>null</a:t>
            </a:r>
            <a:r>
              <a:rPr lang="ru-RU" dirty="0"/>
              <a:t>, если нет сыновей</a:t>
            </a:r>
            <a:r>
              <a:rPr lang="en-US" dirty="0"/>
              <a:t>);</a:t>
            </a:r>
            <a:endParaRPr lang="ru-RU" dirty="0"/>
          </a:p>
          <a:p>
            <a:r>
              <a:rPr lang="ru-RU" dirty="0"/>
              <a:t>вершина имеет указатель на левого и правого брата</a:t>
            </a:r>
            <a:r>
              <a:rPr lang="en-US" dirty="0"/>
              <a:t>;</a:t>
            </a:r>
          </a:p>
          <a:p>
            <a:r>
              <a:rPr lang="en-US" dirty="0"/>
              <a:t>c</a:t>
            </a:r>
            <a:r>
              <a:rPr lang="ru-RU" dirty="0" err="1"/>
              <a:t>ыновья</a:t>
            </a:r>
            <a:r>
              <a:rPr lang="ru-RU" dirty="0"/>
              <a:t> каждой вершины представлены в виде двунаправленного списка, сыновья упорядочены по рангам, указатель левого брата первого сына – последний сын, а указатель правого брата </a:t>
            </a:r>
            <a:r>
              <a:rPr lang="en-US" dirty="0"/>
              <a:t>null</a:t>
            </a:r>
            <a:r>
              <a:rPr lang="ru-RU" dirty="0"/>
              <a:t>, если правого брата нет</a:t>
            </a:r>
            <a:r>
              <a:rPr lang="en-US" dirty="0"/>
              <a:t>;</a:t>
            </a:r>
            <a:endParaRPr lang="ru-BY" dirty="0"/>
          </a:p>
        </p:txBody>
      </p:sp>
      <p:cxnSp>
        <p:nvCxnSpPr>
          <p:cNvPr id="274" name="Соединитель: изогнутый 273">
            <a:extLst>
              <a:ext uri="{FF2B5EF4-FFF2-40B4-BE49-F238E27FC236}">
                <a16:creationId xmlns:a16="http://schemas.microsoft.com/office/drawing/2014/main" id="{5F938137-7DB5-EC7A-B6FA-C33B516E80CD}"/>
              </a:ext>
            </a:extLst>
          </p:cNvPr>
          <p:cNvCxnSpPr>
            <a:cxnSpLocks/>
          </p:cNvCxnSpPr>
          <p:nvPr/>
        </p:nvCxnSpPr>
        <p:spPr>
          <a:xfrm rot="10800000" flipH="1">
            <a:off x="402551" y="231907"/>
            <a:ext cx="4868406" cy="248612"/>
          </a:xfrm>
          <a:prstGeom prst="curvedConnector5">
            <a:avLst>
              <a:gd name="adj1" fmla="val -5522"/>
              <a:gd name="adj2" fmla="val 176148"/>
              <a:gd name="adj3" fmla="val 9751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Прямая соединительная линия 289">
            <a:extLst>
              <a:ext uri="{FF2B5EF4-FFF2-40B4-BE49-F238E27FC236}">
                <a16:creationId xmlns:a16="http://schemas.microsoft.com/office/drawing/2014/main" id="{1DA6F047-4DF1-5203-A2D3-0E94AB64E6AF}"/>
              </a:ext>
            </a:extLst>
          </p:cNvPr>
          <p:cNvCxnSpPr/>
          <p:nvPr/>
        </p:nvCxnSpPr>
        <p:spPr>
          <a:xfrm flipV="1">
            <a:off x="11080155" y="2372891"/>
            <a:ext cx="214261" cy="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1" name="Прямая соединительная линия 290">
            <a:extLst>
              <a:ext uri="{FF2B5EF4-FFF2-40B4-BE49-F238E27FC236}">
                <a16:creationId xmlns:a16="http://schemas.microsoft.com/office/drawing/2014/main" id="{48306A0A-FC4C-6EB7-3373-1C22A2D225CB}"/>
              </a:ext>
            </a:extLst>
          </p:cNvPr>
          <p:cNvCxnSpPr/>
          <p:nvPr/>
        </p:nvCxnSpPr>
        <p:spPr>
          <a:xfrm>
            <a:off x="11294416" y="2283866"/>
            <a:ext cx="0" cy="1961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Прямая соединительная линия 291">
            <a:extLst>
              <a:ext uri="{FF2B5EF4-FFF2-40B4-BE49-F238E27FC236}">
                <a16:creationId xmlns:a16="http://schemas.microsoft.com/office/drawing/2014/main" id="{9BC41BCC-CBDA-733D-9F45-8960C2052754}"/>
              </a:ext>
            </a:extLst>
          </p:cNvPr>
          <p:cNvCxnSpPr/>
          <p:nvPr/>
        </p:nvCxnSpPr>
        <p:spPr>
          <a:xfrm flipV="1">
            <a:off x="7729645" y="2541532"/>
            <a:ext cx="214261" cy="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3" name="Прямая соединительная линия 292">
            <a:extLst>
              <a:ext uri="{FF2B5EF4-FFF2-40B4-BE49-F238E27FC236}">
                <a16:creationId xmlns:a16="http://schemas.microsoft.com/office/drawing/2014/main" id="{5C4F1FE7-2BB5-E50A-80FD-641CF8D6913B}"/>
              </a:ext>
            </a:extLst>
          </p:cNvPr>
          <p:cNvCxnSpPr/>
          <p:nvPr/>
        </p:nvCxnSpPr>
        <p:spPr>
          <a:xfrm>
            <a:off x="7943906" y="2452507"/>
            <a:ext cx="0" cy="1961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Соединитель: изогнутый 302">
            <a:extLst>
              <a:ext uri="{FF2B5EF4-FFF2-40B4-BE49-F238E27FC236}">
                <a16:creationId xmlns:a16="http://schemas.microsoft.com/office/drawing/2014/main" id="{23A35CC2-4331-BE61-AE25-0BAB7B686F2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913163" y="2996728"/>
            <a:ext cx="204857" cy="517750"/>
          </a:xfrm>
          <a:prstGeom prst="curvedConnector4">
            <a:avLst>
              <a:gd name="adj1" fmla="val -153011"/>
              <a:gd name="adj2" fmla="val 144153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743C5CBA-4D84-E3FD-3B83-5D51AE82A9B6}"/>
              </a:ext>
            </a:extLst>
          </p:cNvPr>
          <p:cNvSpPr txBox="1"/>
          <p:nvPr/>
        </p:nvSpPr>
        <p:spPr>
          <a:xfrm>
            <a:off x="154594" y="3363797"/>
            <a:ext cx="865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указатель на биномиальную кучу – указатель на корень дерева минимального ранга</a:t>
            </a:r>
            <a:r>
              <a:rPr lang="en-US" dirty="0"/>
              <a:t>;</a:t>
            </a:r>
            <a:endParaRPr lang="ru-BY" dirty="0"/>
          </a:p>
        </p:txBody>
      </p:sp>
      <p:cxnSp>
        <p:nvCxnSpPr>
          <p:cNvPr id="326" name="Прямая со стрелкой 325">
            <a:extLst>
              <a:ext uri="{FF2B5EF4-FFF2-40B4-BE49-F238E27FC236}">
                <a16:creationId xmlns:a16="http://schemas.microsoft.com/office/drawing/2014/main" id="{F85A405B-5EE1-8FAA-3429-4B74BF9F0EAC}"/>
              </a:ext>
            </a:extLst>
          </p:cNvPr>
          <p:cNvCxnSpPr/>
          <p:nvPr/>
        </p:nvCxnSpPr>
        <p:spPr>
          <a:xfrm flipV="1">
            <a:off x="402551" y="1278178"/>
            <a:ext cx="0" cy="187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8784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41184" y="64961"/>
            <a:ext cx="7909633" cy="671823"/>
          </a:xfrm>
        </p:spPr>
        <p:txBody>
          <a:bodyPr>
            <a:noAutofit/>
          </a:bodyPr>
          <a:lstStyle/>
          <a:p>
            <a:pPr algn="ctr"/>
            <a:r>
              <a:rPr lang="ru-RU" sz="2400" dirty="0"/>
              <a:t>Дополнительные вспомогательные операции </a:t>
            </a:r>
            <a:r>
              <a:rPr lang="en-US" sz="2400" b="1" dirty="0">
                <a:latin typeface="Consolas" panose="020B0609020204030204" pitchFamily="49" charset="0"/>
              </a:rPr>
              <a:t>link </a:t>
            </a:r>
            <a:r>
              <a:rPr lang="ru-RU" sz="2400" dirty="0"/>
              <a:t>и </a:t>
            </a:r>
            <a:r>
              <a:rPr lang="en-US" sz="2400" b="1" dirty="0">
                <a:latin typeface="Consolas" panose="020B0609020204030204" pitchFamily="49" charset="0"/>
              </a:rPr>
              <a:t>cut</a:t>
            </a:r>
            <a:r>
              <a:rPr lang="ru-RU" sz="2400" dirty="0"/>
              <a:t>, </a:t>
            </a:r>
            <a:br>
              <a:rPr lang="ru-RU" sz="2400" dirty="0"/>
            </a:br>
            <a:r>
              <a:rPr lang="ru-RU" sz="2400" dirty="0"/>
              <a:t>которые нужны для выполнения базовых операций</a:t>
            </a:r>
          </a:p>
        </p:txBody>
      </p:sp>
      <p:sp>
        <p:nvSpPr>
          <p:cNvPr id="5" name="Овал 4"/>
          <p:cNvSpPr/>
          <p:nvPr/>
        </p:nvSpPr>
        <p:spPr>
          <a:xfrm>
            <a:off x="3567873" y="4283926"/>
            <a:ext cx="346383" cy="32836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657256" y="4603163"/>
            <a:ext cx="346383" cy="3283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3477988" y="4656350"/>
            <a:ext cx="522737" cy="579729"/>
          </a:xfrm>
          <a:prstGeom prst="triangl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>
            <a:off x="4565391" y="4958180"/>
            <a:ext cx="522737" cy="579729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5" idx="5"/>
            <a:endCxn id="6" idx="2"/>
          </p:cNvCxnSpPr>
          <p:nvPr/>
        </p:nvCxnSpPr>
        <p:spPr>
          <a:xfrm>
            <a:off x="3863529" y="4564206"/>
            <a:ext cx="793727" cy="203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3429202" y="2300999"/>
            <a:ext cx="311861" cy="32836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653569" y="2277598"/>
            <a:ext cx="346383" cy="3283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Равнобедренный треугольник 11"/>
          <p:cNvSpPr/>
          <p:nvPr/>
        </p:nvSpPr>
        <p:spPr>
          <a:xfrm>
            <a:off x="3323765" y="2660984"/>
            <a:ext cx="522737" cy="579729"/>
          </a:xfrm>
          <a:prstGeom prst="triangl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Равнобедренный треугольник 12"/>
          <p:cNvSpPr/>
          <p:nvPr/>
        </p:nvSpPr>
        <p:spPr>
          <a:xfrm>
            <a:off x="4545392" y="2640712"/>
            <a:ext cx="522737" cy="579729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809188" y="1565644"/>
            <a:ext cx="2913074" cy="4203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027416" y="2677193"/>
            <a:ext cx="33855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  <a:endParaRPr lang="ru-RU" sz="24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232025" y="988929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link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35240" y="1010658"/>
            <a:ext cx="153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cut</a:t>
            </a:r>
            <a:r>
              <a:rPr lang="en-US" sz="2400" dirty="0">
                <a:latin typeface="Consolas" panose="020B0609020204030204" pitchFamily="49" charset="0"/>
              </a:rPr>
              <a:t>(y)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6501637" y="1612271"/>
            <a:ext cx="2899614" cy="4110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7650539" y="1780175"/>
            <a:ext cx="346383" cy="32836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8294043" y="2476528"/>
            <a:ext cx="346383" cy="328368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Равнобедренный треугольник 22"/>
          <p:cNvSpPr/>
          <p:nvPr/>
        </p:nvSpPr>
        <p:spPr>
          <a:xfrm>
            <a:off x="8216237" y="2836087"/>
            <a:ext cx="503767" cy="359456"/>
          </a:xfrm>
          <a:prstGeom prst="triangl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7172062" y="2522016"/>
            <a:ext cx="311861" cy="32836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Равнобедренный треугольник 25"/>
          <p:cNvSpPr/>
          <p:nvPr/>
        </p:nvSpPr>
        <p:spPr>
          <a:xfrm>
            <a:off x="7082157" y="2845760"/>
            <a:ext cx="472412" cy="349783"/>
          </a:xfrm>
          <a:prstGeom prst="triangl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27" name="Прямая со стрелкой 26"/>
          <p:cNvCxnSpPr>
            <a:stCxn id="21" idx="4"/>
            <a:endCxn id="25" idx="0"/>
          </p:cNvCxnSpPr>
          <p:nvPr/>
        </p:nvCxnSpPr>
        <p:spPr>
          <a:xfrm flipH="1">
            <a:off x="7327993" y="2108543"/>
            <a:ext cx="495738" cy="41347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7688591" y="2493456"/>
            <a:ext cx="311861" cy="32836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Равнобедренный треугольник 28"/>
          <p:cNvSpPr/>
          <p:nvPr/>
        </p:nvSpPr>
        <p:spPr>
          <a:xfrm>
            <a:off x="7610494" y="2845760"/>
            <a:ext cx="472412" cy="349783"/>
          </a:xfrm>
          <a:prstGeom prst="triangl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7297718" y="4231574"/>
            <a:ext cx="294366" cy="32836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7050887" y="4810591"/>
            <a:ext cx="323259" cy="32836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Равнобедренный треугольник 32"/>
          <p:cNvSpPr/>
          <p:nvPr/>
        </p:nvSpPr>
        <p:spPr>
          <a:xfrm>
            <a:off x="6997945" y="5174711"/>
            <a:ext cx="429141" cy="357064"/>
          </a:xfrm>
          <a:prstGeom prst="triangl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4" name="Прямая со стрелкой 33"/>
          <p:cNvCxnSpPr>
            <a:cxnSpLocks/>
            <a:stCxn id="31" idx="4"/>
            <a:endCxn id="32" idx="0"/>
          </p:cNvCxnSpPr>
          <p:nvPr/>
        </p:nvCxnSpPr>
        <p:spPr>
          <a:xfrm flipH="1">
            <a:off x="7212517" y="4559942"/>
            <a:ext cx="232384" cy="25064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7567416" y="4782031"/>
            <a:ext cx="291953" cy="32836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Равнобедренный треугольник 35"/>
          <p:cNvSpPr/>
          <p:nvPr/>
        </p:nvSpPr>
        <p:spPr>
          <a:xfrm>
            <a:off x="7482249" y="5132413"/>
            <a:ext cx="462286" cy="374242"/>
          </a:xfrm>
          <a:prstGeom prst="triangl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 стрелкой 36"/>
          <p:cNvCxnSpPr>
            <a:cxnSpLocks/>
            <a:stCxn id="31" idx="4"/>
            <a:endCxn id="35" idx="0"/>
          </p:cNvCxnSpPr>
          <p:nvPr/>
        </p:nvCxnSpPr>
        <p:spPr>
          <a:xfrm>
            <a:off x="7444901" y="4559942"/>
            <a:ext cx="268492" cy="22208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8295715" y="4761859"/>
            <a:ext cx="341345" cy="328368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Равнобедренный треугольник 38"/>
          <p:cNvSpPr/>
          <p:nvPr/>
        </p:nvSpPr>
        <p:spPr>
          <a:xfrm>
            <a:off x="8244777" y="5114585"/>
            <a:ext cx="428115" cy="359456"/>
          </a:xfrm>
          <a:prstGeom prst="triangl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 flipH="1">
            <a:off x="8117322" y="2322990"/>
            <a:ext cx="136991" cy="1740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Стрелка вниз 40"/>
          <p:cNvSpPr/>
          <p:nvPr/>
        </p:nvSpPr>
        <p:spPr>
          <a:xfrm>
            <a:off x="7839470" y="3699558"/>
            <a:ext cx="229399" cy="322881"/>
          </a:xfrm>
          <a:prstGeom prst="downArrow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868058" y="5353243"/>
                <a:ext cx="883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ru-RU" b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058" y="5353243"/>
                <a:ext cx="883575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Стрелка вниз 42"/>
          <p:cNvSpPr/>
          <p:nvPr/>
        </p:nvSpPr>
        <p:spPr>
          <a:xfrm>
            <a:off x="4093651" y="3699558"/>
            <a:ext cx="229399" cy="322881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7" name="Прямая со стрелкой 46"/>
          <p:cNvCxnSpPr>
            <a:stCxn id="21" idx="4"/>
            <a:endCxn id="28" idx="0"/>
          </p:cNvCxnSpPr>
          <p:nvPr/>
        </p:nvCxnSpPr>
        <p:spPr>
          <a:xfrm>
            <a:off x="7823731" y="2108543"/>
            <a:ext cx="20791" cy="38491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21" idx="4"/>
            <a:endCxn id="22" idx="1"/>
          </p:cNvCxnSpPr>
          <p:nvPr/>
        </p:nvCxnSpPr>
        <p:spPr>
          <a:xfrm>
            <a:off x="7823731" y="2108543"/>
            <a:ext cx="521039" cy="41607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48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8" grpId="0" animBg="1"/>
      <p:bldP spid="39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03356" y="3013309"/>
            <a:ext cx="6124738" cy="2433142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>
                <a:solidFill>
                  <a:srgbClr val="0070C0"/>
                </a:solidFill>
              </a:rPr>
              <a:t>Бинарная куча</a:t>
            </a:r>
            <a:r>
              <a:rPr lang="ru-RU" sz="3200" dirty="0"/>
              <a:t> </a:t>
            </a:r>
            <a:r>
              <a:rPr lang="ru-RU" sz="2800" dirty="0"/>
              <a:t>(</a:t>
            </a:r>
            <a:r>
              <a:rPr lang="en-US" sz="2800" dirty="0">
                <a:latin typeface="Consolas" panose="020B0609020204030204" pitchFamily="49" charset="0"/>
              </a:rPr>
              <a:t>binary heap</a:t>
            </a:r>
            <a:r>
              <a:rPr lang="en-US" sz="2800" dirty="0"/>
              <a:t>)</a:t>
            </a:r>
            <a:br>
              <a:rPr lang="ru-RU" sz="2800" dirty="0"/>
            </a:br>
            <a:br>
              <a:rPr lang="ru-RU" sz="2800" dirty="0"/>
            </a:br>
            <a:r>
              <a:rPr lang="ru-RU" sz="3200" dirty="0">
                <a:solidFill>
                  <a:srgbClr val="0070C0"/>
                </a:solidFill>
              </a:rPr>
              <a:t>Биномиальная куча </a:t>
            </a:r>
            <a:r>
              <a:rPr lang="ru-RU" sz="2800" dirty="0"/>
              <a:t>(</a:t>
            </a:r>
            <a:r>
              <a:rPr lang="en-US" sz="2800" dirty="0">
                <a:latin typeface="Consolas" panose="020B0609020204030204" pitchFamily="49" charset="0"/>
              </a:rPr>
              <a:t>binomial</a:t>
            </a:r>
            <a:r>
              <a:rPr lang="ru-RU" sz="2800" i="1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heap</a:t>
            </a:r>
            <a:r>
              <a:rPr lang="en-US" sz="2800" dirty="0"/>
              <a:t>)</a:t>
            </a:r>
            <a:br>
              <a:rPr lang="ru-RU" sz="3200" dirty="0"/>
            </a:br>
            <a:br>
              <a:rPr lang="ru-RU" sz="3200" dirty="0">
                <a:solidFill>
                  <a:srgbClr val="0070C0"/>
                </a:solidFill>
              </a:rPr>
            </a:br>
            <a:r>
              <a:rPr lang="ru-RU" sz="3200" dirty="0">
                <a:solidFill>
                  <a:srgbClr val="0070C0"/>
                </a:solidFill>
              </a:rPr>
              <a:t>Куча Фибоначчи </a:t>
            </a:r>
            <a:r>
              <a:rPr lang="ru-RU" sz="3200" dirty="0"/>
              <a:t>(</a:t>
            </a:r>
            <a:r>
              <a:rPr lang="en-US" sz="2800" dirty="0">
                <a:latin typeface="Consolas" panose="020B0609020204030204" pitchFamily="49" charset="0"/>
              </a:rPr>
              <a:t>Fibonacci</a:t>
            </a:r>
            <a:r>
              <a:rPr lang="ru-RU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heap </a:t>
            </a:r>
            <a:r>
              <a:rPr lang="ru-RU" sz="3200" dirty="0"/>
              <a:t>)</a:t>
            </a:r>
            <a:r>
              <a:rPr lang="en-US" sz="3200" dirty="0"/>
              <a:t> 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74010" y="1845263"/>
            <a:ext cx="45170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accent1">
                    <a:lumMod val="75000"/>
                  </a:schemeClr>
                </a:solidFill>
              </a:rPr>
              <a:t>Структуры данных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04394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2501969" y="645503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4546362" y="566214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036555" y="1171102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5764186" y="1220801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6254379" y="1825689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>
            <a:stCxn id="21" idx="5"/>
            <a:endCxn id="22" idx="0"/>
          </p:cNvCxnSpPr>
          <p:nvPr/>
        </p:nvCxnSpPr>
        <p:spPr>
          <a:xfrm>
            <a:off x="6037760" y="1510467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9" idx="5"/>
            <a:endCxn id="21" idx="1"/>
          </p:cNvCxnSpPr>
          <p:nvPr/>
        </p:nvCxnSpPr>
        <p:spPr>
          <a:xfrm>
            <a:off x="4819936" y="855880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6726895" y="1145386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7217088" y="1750274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7944719" y="1799973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8434912" y="2404861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>
            <a:stCxn id="27" idx="5"/>
            <a:endCxn id="28" idx="0"/>
          </p:cNvCxnSpPr>
          <p:nvPr/>
        </p:nvCxnSpPr>
        <p:spPr>
          <a:xfrm>
            <a:off x="8218293" y="2089639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5"/>
            <a:endCxn id="27" idx="1"/>
          </p:cNvCxnSpPr>
          <p:nvPr/>
        </p:nvCxnSpPr>
        <p:spPr>
          <a:xfrm>
            <a:off x="7000469" y="1435052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9" idx="5"/>
            <a:endCxn id="20" idx="1"/>
          </p:cNvCxnSpPr>
          <p:nvPr/>
        </p:nvCxnSpPr>
        <p:spPr>
          <a:xfrm>
            <a:off x="4819936" y="855880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5" idx="1"/>
          </p:cNvCxnSpPr>
          <p:nvPr/>
        </p:nvCxnSpPr>
        <p:spPr>
          <a:xfrm>
            <a:off x="4848415" y="867952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3257352" y="631388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3747545" y="1236276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0" name="Прямая со стрелкой 39"/>
          <p:cNvCxnSpPr>
            <a:stCxn id="38" idx="5"/>
            <a:endCxn id="39" idx="0"/>
          </p:cNvCxnSpPr>
          <p:nvPr/>
        </p:nvCxnSpPr>
        <p:spPr>
          <a:xfrm>
            <a:off x="3530926" y="921054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5" idx="5"/>
            <a:endCxn id="26" idx="1"/>
          </p:cNvCxnSpPr>
          <p:nvPr/>
        </p:nvCxnSpPr>
        <p:spPr>
          <a:xfrm>
            <a:off x="7000469" y="1435052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074335"/>
              </p:ext>
            </p:extLst>
          </p:nvPr>
        </p:nvGraphicFramePr>
        <p:xfrm>
          <a:off x="8423654" y="641309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279279" progId="Equation.DSMT4">
                  <p:embed/>
                </p:oleObj>
              </mc:Choice>
              <mc:Fallback>
                <p:oleObj name="Equation" r:id="rId2" imgW="253890" imgH="279279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3654" y="641309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853978"/>
              </p:ext>
            </p:extLst>
          </p:nvPr>
        </p:nvGraphicFramePr>
        <p:xfrm>
          <a:off x="5654424" y="6173191"/>
          <a:ext cx="148431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600" imgH="266400" progId="Equation.DSMT4">
                  <p:embed/>
                </p:oleObj>
              </mc:Choice>
              <mc:Fallback>
                <p:oleObj name="Equation" r:id="rId4" imgW="723600" imgH="2664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424" y="6173191"/>
                        <a:ext cx="1484312" cy="547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-2587" y="83466"/>
                <a:ext cx="527199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Consolas" panose="020B0609020204030204" pitchFamily="49" charset="0"/>
                  </a:rPr>
                  <a:t>I</a:t>
                </a:r>
                <a:r>
                  <a:rPr lang="ru-RU" sz="2400" b="1" dirty="0" err="1">
                    <a:latin typeface="Consolas" panose="020B0609020204030204" pitchFamily="49" charset="0"/>
                  </a:rPr>
                  <a:t>nsert</a:t>
                </a:r>
                <a:r>
                  <a:rPr lang="ru-RU" sz="2400" b="1" dirty="0">
                    <a:latin typeface="Consolas" panose="020B0609020204030204" pitchFamily="49" charset="0"/>
                  </a:rPr>
                  <a:t>(x) </a:t>
                </a:r>
                <a:r>
                  <a:rPr lang="ru-RU" sz="2400" b="1" dirty="0"/>
                  <a:t>— </a:t>
                </a:r>
                <a:r>
                  <a:rPr lang="ru-RU" sz="2400" dirty="0"/>
                  <a:t>добавление ключа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400" dirty="0"/>
                  <a:t>. 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87" y="83466"/>
                <a:ext cx="5271991" cy="461665"/>
              </a:xfrm>
              <a:prstGeom prst="rect">
                <a:avLst/>
              </a:prstGeom>
              <a:blipFill>
                <a:blip r:embed="rId6"/>
                <a:stretch>
                  <a:fillRect l="-1852" t="-10667" b="-30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Овал 30"/>
          <p:cNvSpPr/>
          <p:nvPr/>
        </p:nvSpPr>
        <p:spPr>
          <a:xfrm>
            <a:off x="1792813" y="662461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9" name="Овал 58"/>
          <p:cNvSpPr/>
          <p:nvPr/>
        </p:nvSpPr>
        <p:spPr>
          <a:xfrm>
            <a:off x="1895959" y="3342101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Овал 59"/>
          <p:cNvSpPr/>
          <p:nvPr/>
        </p:nvSpPr>
        <p:spPr>
          <a:xfrm>
            <a:off x="2421374" y="3943909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3256680" y="3917359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3746873" y="4491451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3" name="Прямая со стрелкой 62"/>
          <p:cNvCxnSpPr>
            <a:stCxn id="61" idx="5"/>
            <a:endCxn id="62" idx="0"/>
          </p:cNvCxnSpPr>
          <p:nvPr/>
        </p:nvCxnSpPr>
        <p:spPr>
          <a:xfrm>
            <a:off x="3530254" y="4207025"/>
            <a:ext cx="376875" cy="28442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59" idx="5"/>
            <a:endCxn id="61" idx="1"/>
          </p:cNvCxnSpPr>
          <p:nvPr/>
        </p:nvCxnSpPr>
        <p:spPr>
          <a:xfrm>
            <a:off x="2169533" y="3631767"/>
            <a:ext cx="1134085" cy="33529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4219389" y="3811148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4653219" y="4416036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5380850" y="4465735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5871043" y="5070623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0" name="Прямая со стрелкой 69"/>
          <p:cNvCxnSpPr>
            <a:stCxn id="68" idx="5"/>
            <a:endCxn id="69" idx="0"/>
          </p:cNvCxnSpPr>
          <p:nvPr/>
        </p:nvCxnSpPr>
        <p:spPr>
          <a:xfrm>
            <a:off x="5654424" y="4755401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66" idx="5"/>
            <a:endCxn id="68" idx="1"/>
          </p:cNvCxnSpPr>
          <p:nvPr/>
        </p:nvCxnSpPr>
        <p:spPr>
          <a:xfrm>
            <a:off x="4492963" y="4100814"/>
            <a:ext cx="934825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cxnSpLocks/>
            <a:stCxn id="59" idx="5"/>
            <a:endCxn id="60" idx="0"/>
          </p:cNvCxnSpPr>
          <p:nvPr/>
        </p:nvCxnSpPr>
        <p:spPr>
          <a:xfrm>
            <a:off x="2169533" y="3631767"/>
            <a:ext cx="412097" cy="31214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cxnSpLocks/>
            <a:stCxn id="59" idx="5"/>
            <a:endCxn id="66" idx="1"/>
          </p:cNvCxnSpPr>
          <p:nvPr/>
        </p:nvCxnSpPr>
        <p:spPr>
          <a:xfrm>
            <a:off x="2169533" y="3631767"/>
            <a:ext cx="2096794" cy="22908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Овал 73"/>
          <p:cNvSpPr/>
          <p:nvPr/>
        </p:nvSpPr>
        <p:spPr>
          <a:xfrm>
            <a:off x="1142364" y="4000000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5" name="Овал 74"/>
          <p:cNvSpPr/>
          <p:nvPr/>
        </p:nvSpPr>
        <p:spPr>
          <a:xfrm>
            <a:off x="1632557" y="4604888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6" name="Прямая со стрелкой 75"/>
          <p:cNvCxnSpPr>
            <a:stCxn id="74" idx="5"/>
            <a:endCxn id="75" idx="0"/>
          </p:cNvCxnSpPr>
          <p:nvPr/>
        </p:nvCxnSpPr>
        <p:spPr>
          <a:xfrm>
            <a:off x="1415938" y="4289666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66" idx="5"/>
            <a:endCxn id="67" idx="1"/>
          </p:cNvCxnSpPr>
          <p:nvPr/>
        </p:nvCxnSpPr>
        <p:spPr>
          <a:xfrm>
            <a:off x="4492963" y="4100814"/>
            <a:ext cx="207194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Объект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80364"/>
              </p:ext>
            </p:extLst>
          </p:nvPr>
        </p:nvGraphicFramePr>
        <p:xfrm>
          <a:off x="6274659" y="3425205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90" imgH="279279" progId="Equation.DSMT4">
                  <p:embed/>
                </p:oleObj>
              </mc:Choice>
              <mc:Fallback>
                <p:oleObj name="Equation" r:id="rId7" imgW="253890" imgH="279279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4659" y="3425205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Овал 78"/>
          <p:cNvSpPr/>
          <p:nvPr/>
        </p:nvSpPr>
        <p:spPr>
          <a:xfrm>
            <a:off x="365875" y="3981808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0" name="Прямая соединительная линия 79"/>
          <p:cNvCxnSpPr/>
          <p:nvPr/>
        </p:nvCxnSpPr>
        <p:spPr>
          <a:xfrm>
            <a:off x="386008" y="7300206"/>
            <a:ext cx="6599254" cy="18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cxnSpLocks/>
            <a:stCxn id="58" idx="4"/>
            <a:endCxn id="79" idx="0"/>
          </p:cNvCxnSpPr>
          <p:nvPr/>
        </p:nvCxnSpPr>
        <p:spPr>
          <a:xfrm>
            <a:off x="386008" y="3640606"/>
            <a:ext cx="140123" cy="3412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cxnSpLocks/>
            <a:stCxn id="58" idx="4"/>
            <a:endCxn id="74" idx="1"/>
          </p:cNvCxnSpPr>
          <p:nvPr/>
        </p:nvCxnSpPr>
        <p:spPr>
          <a:xfrm>
            <a:off x="386008" y="3640606"/>
            <a:ext cx="803294" cy="4090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2605" y="2524440"/>
            <a:ext cx="8712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Инвариант 1</a:t>
            </a:r>
            <a:r>
              <a:rPr lang="ru-RU" sz="2000" dirty="0"/>
              <a:t> всегда будет выполняться. </a:t>
            </a:r>
          </a:p>
          <a:p>
            <a:r>
              <a:rPr lang="ru-RU" sz="2000" b="1" dirty="0"/>
              <a:t>Инварианта 2</a:t>
            </a:r>
            <a:r>
              <a:rPr lang="ru-RU" sz="2000" dirty="0"/>
              <a:t> - выполним серию операций </a:t>
            </a:r>
            <a:r>
              <a:rPr lang="en-US" sz="2000" b="1" dirty="0"/>
              <a:t>link</a:t>
            </a:r>
            <a:r>
              <a:rPr lang="en-US" sz="2000" dirty="0"/>
              <a:t> </a:t>
            </a:r>
            <a:r>
              <a:rPr lang="ru-RU" sz="2000" dirty="0"/>
              <a:t>над деревьями одного ранга: 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94355" y="1009880"/>
            <a:ext cx="38824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5557901"/>
                <a:ext cx="119150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Так как каждый </a:t>
                </a:r>
                <a:r>
                  <a:rPr lang="en-US" dirty="0">
                    <a:latin typeface="Consolas" panose="020B0609020204030204" pitchFamily="49" charset="0"/>
                  </a:rPr>
                  <a:t>link</a:t>
                </a:r>
                <a:r>
                  <a:rPr lang="en-US" dirty="0"/>
                  <a:t> </a:t>
                </a:r>
                <a:r>
                  <a:rPr lang="ru-RU" dirty="0"/>
                  <a:t>уменьшает число деревьев на 1, а число деревьев в биномиальном семействе из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вершин 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время работы операции добавления ключа: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57901"/>
                <a:ext cx="11915035" cy="646331"/>
              </a:xfrm>
              <a:prstGeom prst="rect">
                <a:avLst/>
              </a:prstGeom>
              <a:blipFill>
                <a:blip r:embed="rId8"/>
                <a:stretch>
                  <a:fillRect l="-409" t="-5660" r="-358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Овал 57"/>
          <p:cNvSpPr/>
          <p:nvPr/>
        </p:nvSpPr>
        <p:spPr>
          <a:xfrm>
            <a:off x="225752" y="3301241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2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9" grpId="0" animBg="1"/>
      <p:bldP spid="60" grpId="0" animBg="1"/>
      <p:bldP spid="61" grpId="0" animBg="1"/>
      <p:bldP spid="62" grpId="0" animBg="1"/>
      <p:bldP spid="66" grpId="0" animBg="1"/>
      <p:bldP spid="67" grpId="0" animBg="1"/>
      <p:bldP spid="68" grpId="0" animBg="1"/>
      <p:bldP spid="69" grpId="0" animBg="1"/>
      <p:bldP spid="74" grpId="0" animBg="1"/>
      <p:bldP spid="75" grpId="0" animBg="1"/>
      <p:bldP spid="79" grpId="0" animBg="1"/>
      <p:bldP spid="88" grpId="0"/>
      <p:bldP spid="81" grpId="0"/>
      <p:bldP spid="6" grpId="0"/>
      <p:bldP spid="5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977909" y="1680504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2898219" y="1666081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3388412" y="2270969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4116043" y="2320668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4606236" y="2925556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>
            <a:stCxn id="21" idx="5"/>
            <a:endCxn id="22" idx="0"/>
          </p:cNvCxnSpPr>
          <p:nvPr/>
        </p:nvCxnSpPr>
        <p:spPr>
          <a:xfrm>
            <a:off x="4389617" y="2610334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9" idx="5"/>
            <a:endCxn id="21" idx="1"/>
          </p:cNvCxnSpPr>
          <p:nvPr/>
        </p:nvCxnSpPr>
        <p:spPr>
          <a:xfrm>
            <a:off x="3171793" y="1955747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5078752" y="2245253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5568945" y="2850141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6296576" y="2899840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6786769" y="3504728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>
            <a:stCxn id="27" idx="5"/>
            <a:endCxn id="28" idx="0"/>
          </p:cNvCxnSpPr>
          <p:nvPr/>
        </p:nvCxnSpPr>
        <p:spPr>
          <a:xfrm>
            <a:off x="6570150" y="3189506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5"/>
            <a:endCxn id="27" idx="1"/>
          </p:cNvCxnSpPr>
          <p:nvPr/>
        </p:nvCxnSpPr>
        <p:spPr>
          <a:xfrm>
            <a:off x="5352326" y="2534919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9" idx="5"/>
            <a:endCxn id="20" idx="1"/>
          </p:cNvCxnSpPr>
          <p:nvPr/>
        </p:nvCxnSpPr>
        <p:spPr>
          <a:xfrm>
            <a:off x="3171793" y="1955747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5" idx="1"/>
          </p:cNvCxnSpPr>
          <p:nvPr/>
        </p:nvCxnSpPr>
        <p:spPr>
          <a:xfrm>
            <a:off x="3200272" y="1967819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1733292" y="1666389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2223485" y="2271277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0" name="Прямая со стрелкой 39"/>
          <p:cNvCxnSpPr>
            <a:stCxn id="38" idx="5"/>
            <a:endCxn id="39" idx="0"/>
          </p:cNvCxnSpPr>
          <p:nvPr/>
        </p:nvCxnSpPr>
        <p:spPr>
          <a:xfrm>
            <a:off x="2006866" y="1956055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5" idx="5"/>
            <a:endCxn id="26" idx="1"/>
          </p:cNvCxnSpPr>
          <p:nvPr/>
        </p:nvCxnSpPr>
        <p:spPr>
          <a:xfrm>
            <a:off x="5352326" y="2534919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258492"/>
              </p:ext>
            </p:extLst>
          </p:nvPr>
        </p:nvGraphicFramePr>
        <p:xfrm>
          <a:off x="6947025" y="127669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279279" progId="Equation.DSMT4">
                  <p:embed/>
                </p:oleObj>
              </mc:Choice>
              <mc:Fallback>
                <p:oleObj name="Equation" r:id="rId2" imgW="253890" imgH="279279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7025" y="127669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3"/>
          <p:cNvSpPr>
            <a:spLocks noChangeArrowheads="1"/>
          </p:cNvSpPr>
          <p:nvPr/>
        </p:nvSpPr>
        <p:spPr bwMode="auto">
          <a:xfrm flipV="1">
            <a:off x="8830507" y="3536316"/>
            <a:ext cx="32650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761519" y="197477"/>
            <a:ext cx="5343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GetMin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000" dirty="0"/>
              <a:t>— поиск минимального ключа; </a:t>
            </a:r>
            <a:endParaRPr lang="en-US" sz="20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3166076" y="1335950"/>
            <a:ext cx="216619" cy="26108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478215"/>
              </p:ext>
            </p:extLst>
          </p:nvPr>
        </p:nvGraphicFramePr>
        <p:xfrm>
          <a:off x="6456832" y="171168"/>
          <a:ext cx="808908" cy="54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480" imgH="266400" progId="Equation.DSMT4">
                  <p:embed/>
                </p:oleObj>
              </mc:Choice>
              <mc:Fallback>
                <p:oleObj name="Equation" r:id="rId4" imgW="393480" imgH="26640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832" y="171168"/>
                        <a:ext cx="808908" cy="5479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32513" y="983332"/>
            <a:ext cx="5081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хранят указатель на корень дерева с минимальным ключом и поддерживают этот указатель в процессе выполнения других операций</a:t>
            </a:r>
            <a:r>
              <a:rPr lang="en-US" dirty="0"/>
              <a:t>;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600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2980675" y="1040094"/>
            <a:ext cx="320512" cy="3393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189347" y="1072669"/>
            <a:ext cx="320512" cy="3393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679540" y="1677557"/>
            <a:ext cx="320512" cy="3393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1407171" y="1727256"/>
            <a:ext cx="320512" cy="3393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1897364" y="2332144"/>
            <a:ext cx="320512" cy="3393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>
            <a:stCxn id="21" idx="5"/>
            <a:endCxn id="22" idx="0"/>
          </p:cNvCxnSpPr>
          <p:nvPr/>
        </p:nvCxnSpPr>
        <p:spPr>
          <a:xfrm>
            <a:off x="1680745" y="2016922"/>
            <a:ext cx="376875" cy="315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9" idx="5"/>
            <a:endCxn id="21" idx="1"/>
          </p:cNvCxnSpPr>
          <p:nvPr/>
        </p:nvCxnSpPr>
        <p:spPr>
          <a:xfrm>
            <a:off x="462921" y="1362335"/>
            <a:ext cx="991188" cy="414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2369880" y="1651841"/>
            <a:ext cx="320512" cy="3393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2860073" y="2256729"/>
            <a:ext cx="320512" cy="3393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3587704" y="2306428"/>
            <a:ext cx="320512" cy="3393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4077897" y="2911316"/>
            <a:ext cx="320512" cy="3393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>
            <a:stCxn id="27" idx="5"/>
            <a:endCxn id="28" idx="0"/>
          </p:cNvCxnSpPr>
          <p:nvPr/>
        </p:nvCxnSpPr>
        <p:spPr>
          <a:xfrm>
            <a:off x="3861278" y="2596094"/>
            <a:ext cx="376875" cy="315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5"/>
            <a:endCxn id="27" idx="1"/>
          </p:cNvCxnSpPr>
          <p:nvPr/>
        </p:nvCxnSpPr>
        <p:spPr>
          <a:xfrm>
            <a:off x="2643454" y="1941507"/>
            <a:ext cx="991188" cy="414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9" idx="5"/>
            <a:endCxn id="20" idx="1"/>
          </p:cNvCxnSpPr>
          <p:nvPr/>
        </p:nvCxnSpPr>
        <p:spPr>
          <a:xfrm>
            <a:off x="462921" y="1362335"/>
            <a:ext cx="263557" cy="364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5" idx="1"/>
          </p:cNvCxnSpPr>
          <p:nvPr/>
        </p:nvCxnSpPr>
        <p:spPr>
          <a:xfrm>
            <a:off x="491400" y="1374407"/>
            <a:ext cx="1925418" cy="327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3654991" y="1029294"/>
            <a:ext cx="320512" cy="3393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4080017" y="1533827"/>
            <a:ext cx="297725" cy="32319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0" name="Прямая со стрелкой 39"/>
          <p:cNvCxnSpPr>
            <a:stCxn id="38" idx="5"/>
            <a:endCxn id="39" idx="0"/>
          </p:cNvCxnSpPr>
          <p:nvPr/>
        </p:nvCxnSpPr>
        <p:spPr>
          <a:xfrm>
            <a:off x="3928565" y="1318960"/>
            <a:ext cx="300315" cy="2148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5" idx="5"/>
            <a:endCxn id="26" idx="1"/>
          </p:cNvCxnSpPr>
          <p:nvPr/>
        </p:nvCxnSpPr>
        <p:spPr>
          <a:xfrm>
            <a:off x="2643454" y="1941507"/>
            <a:ext cx="263557" cy="364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14145"/>
              </p:ext>
            </p:extLst>
          </p:nvPr>
        </p:nvGraphicFramePr>
        <p:xfrm>
          <a:off x="5023521" y="216457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279279" progId="Equation.DSMT4">
                  <p:embed/>
                </p:oleObj>
              </mc:Choice>
              <mc:Fallback>
                <p:oleObj name="Equation" r:id="rId2" imgW="253890" imgH="279279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3521" y="216457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3"/>
          <p:cNvSpPr>
            <a:spLocks noChangeArrowheads="1"/>
          </p:cNvSpPr>
          <p:nvPr/>
        </p:nvSpPr>
        <p:spPr bwMode="auto">
          <a:xfrm flipV="1">
            <a:off x="8830507" y="3536316"/>
            <a:ext cx="32650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378875" y="193835"/>
            <a:ext cx="6980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ExtractMin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b="1" dirty="0"/>
              <a:t>— </a:t>
            </a:r>
            <a:r>
              <a:rPr lang="ru-RU" sz="2400" dirty="0"/>
              <a:t>удаление минимального ключа; </a:t>
            </a:r>
          </a:p>
        </p:txBody>
      </p:sp>
      <p:sp>
        <p:nvSpPr>
          <p:cNvPr id="33" name="Овал 32"/>
          <p:cNvSpPr/>
          <p:nvPr/>
        </p:nvSpPr>
        <p:spPr>
          <a:xfrm>
            <a:off x="7818490" y="1630418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8493789" y="1618607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983982" y="2223495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7" name="Прямая со стрелкой 36"/>
          <p:cNvCxnSpPr>
            <a:stCxn id="35" idx="5"/>
            <a:endCxn id="36" idx="0"/>
          </p:cNvCxnSpPr>
          <p:nvPr/>
        </p:nvCxnSpPr>
        <p:spPr>
          <a:xfrm>
            <a:off x="8767363" y="1908273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9243456" y="1564061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9733649" y="2168949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10461280" y="2218648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10951473" y="2823536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44" idx="5"/>
            <a:endCxn id="45" idx="0"/>
          </p:cNvCxnSpPr>
          <p:nvPr/>
        </p:nvCxnSpPr>
        <p:spPr>
          <a:xfrm>
            <a:off x="10734854" y="2508314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42" idx="5"/>
            <a:endCxn id="44" idx="1"/>
          </p:cNvCxnSpPr>
          <p:nvPr/>
        </p:nvCxnSpPr>
        <p:spPr>
          <a:xfrm>
            <a:off x="9517030" y="1853727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7122145" y="1620049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7629125" y="2275850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8" name="Прямая со стрелкой 57"/>
          <p:cNvCxnSpPr>
            <a:stCxn id="52" idx="5"/>
          </p:cNvCxnSpPr>
          <p:nvPr/>
        </p:nvCxnSpPr>
        <p:spPr>
          <a:xfrm>
            <a:off x="7395719" y="1909715"/>
            <a:ext cx="422771" cy="36613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2" idx="5"/>
            <a:endCxn id="43" idx="1"/>
          </p:cNvCxnSpPr>
          <p:nvPr/>
        </p:nvCxnSpPr>
        <p:spPr>
          <a:xfrm>
            <a:off x="9517030" y="1853727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Овал 59"/>
          <p:cNvSpPr/>
          <p:nvPr/>
        </p:nvSpPr>
        <p:spPr>
          <a:xfrm>
            <a:off x="6588055" y="1607272"/>
            <a:ext cx="320512" cy="339365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1169178" y="1352780"/>
            <a:ext cx="78126" cy="1933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982015" y="1520254"/>
            <a:ext cx="78854" cy="1357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503127" y="1556682"/>
            <a:ext cx="176413" cy="211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5704107" y="4345699"/>
            <a:ext cx="320512" cy="3393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4553983" y="3701006"/>
            <a:ext cx="320512" cy="3393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4881802" y="4400978"/>
            <a:ext cx="320512" cy="3393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0" name="Прямая со стрелкой 69"/>
          <p:cNvCxnSpPr>
            <a:endCxn id="69" idx="0"/>
          </p:cNvCxnSpPr>
          <p:nvPr/>
        </p:nvCxnSpPr>
        <p:spPr>
          <a:xfrm>
            <a:off x="4778767" y="4023728"/>
            <a:ext cx="263291" cy="377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7568497" y="4239256"/>
            <a:ext cx="320512" cy="3393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7990055" y="4918069"/>
            <a:ext cx="320512" cy="3393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8785254" y="4759591"/>
            <a:ext cx="320512" cy="3393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9280044" y="5175030"/>
            <a:ext cx="320512" cy="3393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5" name="Прямая со стрелкой 74"/>
          <p:cNvCxnSpPr>
            <a:stCxn id="73" idx="5"/>
            <a:endCxn id="74" idx="0"/>
          </p:cNvCxnSpPr>
          <p:nvPr/>
        </p:nvCxnSpPr>
        <p:spPr>
          <a:xfrm>
            <a:off x="9058828" y="5049257"/>
            <a:ext cx="381472" cy="125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1" idx="5"/>
            <a:endCxn id="73" idx="1"/>
          </p:cNvCxnSpPr>
          <p:nvPr/>
        </p:nvCxnSpPr>
        <p:spPr>
          <a:xfrm>
            <a:off x="7842071" y="4528922"/>
            <a:ext cx="990121" cy="280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Овал 76"/>
          <p:cNvSpPr/>
          <p:nvPr/>
        </p:nvSpPr>
        <p:spPr>
          <a:xfrm>
            <a:off x="6413408" y="4258348"/>
            <a:ext cx="320512" cy="3393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8" name="Овал 77"/>
          <p:cNvSpPr/>
          <p:nvPr/>
        </p:nvSpPr>
        <p:spPr>
          <a:xfrm>
            <a:off x="6869566" y="4938457"/>
            <a:ext cx="320512" cy="3393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9" name="Прямая со стрелкой 78"/>
          <p:cNvCxnSpPr>
            <a:stCxn id="77" idx="5"/>
            <a:endCxn id="78" idx="0"/>
          </p:cNvCxnSpPr>
          <p:nvPr/>
        </p:nvCxnSpPr>
        <p:spPr>
          <a:xfrm>
            <a:off x="6686982" y="4548014"/>
            <a:ext cx="342840" cy="3904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7829799" y="4568840"/>
            <a:ext cx="263557" cy="364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81" idx="5"/>
            <a:endCxn id="67" idx="0"/>
          </p:cNvCxnSpPr>
          <p:nvPr/>
        </p:nvCxnSpPr>
        <p:spPr>
          <a:xfrm flipH="1">
            <a:off x="5864363" y="3891105"/>
            <a:ext cx="113318" cy="4545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1" idx="5"/>
            <a:endCxn id="77" idx="1"/>
          </p:cNvCxnSpPr>
          <p:nvPr/>
        </p:nvCxnSpPr>
        <p:spPr>
          <a:xfrm>
            <a:off x="5977681" y="3891105"/>
            <a:ext cx="482665" cy="4169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>
            <a:off x="5990128" y="3899668"/>
            <a:ext cx="1630301" cy="3701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995387" y="1198318"/>
            <a:ext cx="1518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/>
              <a:t>1) после серии </a:t>
            </a:r>
          </a:p>
          <a:p>
            <a:pPr algn="ctr"/>
            <a:r>
              <a:rPr lang="en-US" sz="1600" b="1" dirty="0"/>
              <a:t>cut</a:t>
            </a:r>
            <a:r>
              <a:rPr lang="ru-RU" sz="1600" b="1" dirty="0"/>
              <a:t>: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85772" y="3295687"/>
            <a:ext cx="824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2) выполним серию операций </a:t>
            </a:r>
            <a:r>
              <a:rPr lang="en-US" b="1" dirty="0"/>
              <a:t>link</a:t>
            </a:r>
            <a:r>
              <a:rPr lang="ru-RU" dirty="0"/>
              <a:t> над деревьями одинакового ранга для восстановления инварианта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Объект 98"/>
              <p:cNvSpPr txBox="1"/>
              <p:nvPr/>
            </p:nvSpPr>
            <p:spPr bwMode="auto">
              <a:xfrm>
                <a:off x="5321300" y="6091238"/>
                <a:ext cx="1381125" cy="5476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99" name="Объект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1300" y="6091238"/>
                <a:ext cx="1381125" cy="5476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 стрелкой 4"/>
          <p:cNvCxnSpPr/>
          <p:nvPr/>
        </p:nvCxnSpPr>
        <p:spPr>
          <a:xfrm>
            <a:off x="77953" y="701740"/>
            <a:ext cx="161630" cy="327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39583" y="5551490"/>
                <a:ext cx="116516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Так как каждый </a:t>
                </a:r>
                <a:r>
                  <a:rPr lang="en-US" b="1" dirty="0">
                    <a:latin typeface="Consolas" panose="020B0609020204030204" pitchFamily="49" charset="0"/>
                  </a:rPr>
                  <a:t>link</a:t>
                </a:r>
                <a:r>
                  <a:rPr lang="en-US" dirty="0"/>
                  <a:t> </a:t>
                </a:r>
                <a:r>
                  <a:rPr lang="ru-RU" dirty="0"/>
                  <a:t>уменьшает число деревьев на 1, а число деревьев  в семействе есть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время работы операции удаления минимального элемента: </a:t>
                </a: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83" y="5551490"/>
                <a:ext cx="11651623" cy="646331"/>
              </a:xfrm>
              <a:prstGeom prst="rect">
                <a:avLst/>
              </a:prstGeom>
              <a:blipFill>
                <a:blip r:embed="rId5"/>
                <a:stretch>
                  <a:fillRect l="-418" t="-5660" r="-418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Овал 80"/>
          <p:cNvSpPr/>
          <p:nvPr/>
        </p:nvSpPr>
        <p:spPr>
          <a:xfrm>
            <a:off x="5704107" y="3601439"/>
            <a:ext cx="320512" cy="3393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Стрелка вправо 62"/>
          <p:cNvSpPr/>
          <p:nvPr/>
        </p:nvSpPr>
        <p:spPr>
          <a:xfrm>
            <a:off x="5371116" y="1781818"/>
            <a:ext cx="841106" cy="272011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72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6" grpId="0" animBg="1"/>
      <p:bldP spid="42" grpId="0" animBg="1"/>
      <p:bldP spid="43" grpId="0" animBg="1"/>
      <p:bldP spid="44" grpId="0" animBg="1"/>
      <p:bldP spid="45" grpId="0" animBg="1"/>
      <p:bldP spid="52" grpId="0" animBg="1"/>
      <p:bldP spid="57" grpId="0" animBg="1"/>
      <p:bldP spid="60" grpId="0" animBg="1"/>
      <p:bldP spid="67" grpId="0" animBg="1"/>
      <p:bldP spid="68" grpId="0" animBg="1"/>
      <p:bldP spid="69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96" grpId="0"/>
      <p:bldP spid="97" grpId="0"/>
      <p:bldP spid="99" grpId="0"/>
      <p:bldP spid="92" grpId="0"/>
      <p:bldP spid="81" grpId="0" animBg="1"/>
      <p:bldP spid="6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/>
              <p:cNvSpPr/>
              <p:nvPr/>
            </p:nvSpPr>
            <p:spPr>
              <a:xfrm>
                <a:off x="264393" y="113665"/>
                <a:ext cx="97645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b="1" dirty="0" err="1">
                    <a:latin typeface="Consolas" panose="020B0609020204030204" pitchFamily="49" charset="0"/>
                  </a:rPr>
                  <a:t>Heapify</a:t>
                </a:r>
                <a:r>
                  <a:rPr lang="ru-RU" sz="2400" b="1" dirty="0">
                    <a:latin typeface="Consolas" panose="020B0609020204030204" pitchFamily="49" charset="0"/>
                  </a:rPr>
                  <a:t> </a:t>
                </a:r>
                <a:r>
                  <a:rPr lang="ru-RU" sz="2400" dirty="0"/>
                  <a:t>— построение кучи для последовательности из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 ключей</a:t>
                </a:r>
              </a:p>
            </p:txBody>
          </p:sp>
        </mc:Choice>
        <mc:Fallback xmlns=""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93" y="113665"/>
                <a:ext cx="9764510" cy="461665"/>
              </a:xfrm>
              <a:prstGeom prst="rect">
                <a:avLst/>
              </a:prstGeom>
              <a:blipFill>
                <a:blip r:embed="rId2"/>
                <a:stretch>
                  <a:fillRect l="-936" t="-10667" b="-30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2812" y="573795"/>
                <a:ext cx="9732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Биномиальную кучу будем строить вызовом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раз функции </a:t>
                </a:r>
                <a:r>
                  <a:rPr lang="en-US" sz="2400" b="1" dirty="0">
                    <a:latin typeface="Consolas" panose="020B0609020204030204" pitchFamily="49" charset="0"/>
                  </a:rPr>
                  <a:t>I</a:t>
                </a:r>
                <a:r>
                  <a:rPr lang="ru-RU" sz="2400" b="1" dirty="0" err="1">
                    <a:latin typeface="Consolas" panose="020B0609020204030204" pitchFamily="49" charset="0"/>
                  </a:rPr>
                  <a:t>nsert</a:t>
                </a:r>
                <a:r>
                  <a:rPr lang="ru-RU" sz="2400" b="1" dirty="0">
                    <a:latin typeface="Consolas" panose="020B0609020204030204" pitchFamily="49" charset="0"/>
                  </a:rPr>
                  <a:t>(x)</a:t>
                </a:r>
                <a:r>
                  <a:rPr lang="ru-RU" sz="2400" dirty="0">
                    <a:latin typeface="Consolas" panose="020B0609020204030204" pitchFamily="49" charset="0"/>
                  </a:rPr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12" y="573795"/>
                <a:ext cx="9732536" cy="461665"/>
              </a:xfrm>
              <a:prstGeom prst="rect">
                <a:avLst/>
              </a:prstGeom>
              <a:blipFill>
                <a:blip r:embed="rId3"/>
                <a:stretch>
                  <a:fillRect l="-939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400342" y="2608388"/>
            <a:ext cx="147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1-й элемент: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458269" y="2902973"/>
            <a:ext cx="142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2-й элемент: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00342" y="3262883"/>
            <a:ext cx="147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3-й элемент: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3433236" y="4303096"/>
                <a:ext cx="1446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-й элемент:</a:t>
                </a: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36" y="4303096"/>
                <a:ext cx="1446165" cy="369332"/>
              </a:xfrm>
              <a:prstGeom prst="rect">
                <a:avLst/>
              </a:prstGeom>
              <a:blipFill>
                <a:blip r:embed="rId4"/>
                <a:stretch>
                  <a:fillRect t="-10000" r="-3376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36522" y="1080331"/>
                <a:ext cx="7266038" cy="7078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i="1" dirty="0"/>
                  <a:t>Оценим число  биномиальных деревьев </a:t>
                </a:r>
                <a:endParaRPr lang="en-US" sz="2000" i="1" dirty="0"/>
              </a:p>
              <a:p>
                <a:pPr algn="ctr"/>
                <a:r>
                  <a:rPr lang="ru-RU" sz="2000" i="1" dirty="0"/>
                  <a:t>после  выполнения каждой операции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𝑰𝒏𝒔𝒆𝒓𝒕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522" y="1080331"/>
                <a:ext cx="7266038" cy="707886"/>
              </a:xfrm>
              <a:prstGeom prst="rect">
                <a:avLst/>
              </a:prstGeom>
              <a:blipFill>
                <a:blip r:embed="rId5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85191" y="2609687"/>
                <a:ext cx="1273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0+1−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91" y="2609687"/>
                <a:ext cx="12731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5085191" y="2902973"/>
                <a:ext cx="3835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)+1−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=2−(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91" y="2902973"/>
                <a:ext cx="3835073" cy="369332"/>
              </a:xfrm>
              <a:prstGeom prst="rect">
                <a:avLst/>
              </a:prstGeom>
              <a:blipFill>
                <a:blip r:embed="rId7"/>
                <a:stretch>
                  <a:fillRect l="-477"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056910" y="3263185"/>
                <a:ext cx="4397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2−(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) +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i="1" baseline="-25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=3−(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i="1" baseline="-25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910" y="3263185"/>
                <a:ext cx="4397450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5151313" y="4303096"/>
                <a:ext cx="357439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i="1" baseline="-25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baseline="-25000" dirty="0" err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313" y="4303096"/>
                <a:ext cx="357439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678386" y="3823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 txBox="1"/>
              <p:nvPr/>
            </p:nvSpPr>
            <p:spPr bwMode="auto">
              <a:xfrm>
                <a:off x="5223754" y="4773614"/>
                <a:ext cx="3696510" cy="208438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4" name="Объект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3754" y="4773614"/>
                <a:ext cx="3696510" cy="20843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841283" y="1833480"/>
                <a:ext cx="937470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ru-RU" sz="2000" dirty="0"/>
                  <a:t>пусть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000" dirty="0"/>
                  <a:t> число операций </a:t>
                </a:r>
                <a:r>
                  <a:rPr lang="en-US" sz="2000" b="1" dirty="0">
                    <a:latin typeface="Consolas" panose="020B0609020204030204" pitchFamily="49" charset="0"/>
                  </a:rPr>
                  <a:t>link</a:t>
                </a:r>
                <a:r>
                  <a:rPr lang="ru-RU" sz="2000" dirty="0"/>
                  <a:t>, которые были выполнены при добавлении элемента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83" y="1833480"/>
                <a:ext cx="9374709" cy="707886"/>
              </a:xfrm>
              <a:prstGeom prst="rect">
                <a:avLst/>
              </a:prstGeom>
              <a:blipFill>
                <a:blip r:embed="rId11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единительная линия 7"/>
          <p:cNvCxnSpPr/>
          <p:nvPr/>
        </p:nvCxnSpPr>
        <p:spPr>
          <a:xfrm>
            <a:off x="3168125" y="4782347"/>
            <a:ext cx="4580607" cy="9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57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2" grpId="0"/>
      <p:bldP spid="93" grpId="0"/>
      <p:bldP spid="94" grpId="0"/>
      <p:bldP spid="6" grpId="0" animBg="1"/>
      <p:bldP spid="9" grpId="0"/>
      <p:bldP spid="100" grpId="0"/>
      <p:bldP spid="101" grpId="0"/>
      <p:bldP spid="10" grpId="0"/>
      <p:bldP spid="12" grpId="0"/>
      <p:bldP spid="14" grpId="0"/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Объект 103"/>
              <p:cNvSpPr txBox="1"/>
              <p:nvPr/>
            </p:nvSpPr>
            <p:spPr bwMode="auto">
              <a:xfrm>
                <a:off x="5624985" y="1257300"/>
                <a:ext cx="942030" cy="55204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𝚶</m:t>
                      </m:r>
                      <m:d>
                        <m:dPr>
                          <m:ctrlP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ru-BY" sz="2800" b="1" dirty="0"/>
              </a:p>
            </p:txBody>
          </p:sp>
        </mc:Choice>
        <mc:Fallback xmlns="">
          <p:sp>
            <p:nvSpPr>
              <p:cNvPr id="104" name="Объект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4985" y="1257300"/>
                <a:ext cx="942030" cy="5520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Прямоугольник 106"/>
              <p:cNvSpPr/>
              <p:nvPr/>
            </p:nvSpPr>
            <p:spPr>
              <a:xfrm>
                <a:off x="583630" y="2157599"/>
                <a:ext cx="11371663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u="sng" dirty="0"/>
                  <a:t>Усреднённая оценка операции добавления одного элемента</a:t>
                </a:r>
                <a:r>
                  <a:rPr lang="en-US" sz="2400" u="sng" dirty="0"/>
                  <a:t> </a:t>
                </a:r>
                <a:r>
                  <a:rPr lang="ru-RU" sz="2400" u="sng" dirty="0"/>
                  <a:t>в биномиальную кучу:</a:t>
                </a:r>
              </a:p>
              <a:p>
                <a:pPr marL="914400" lvl="1" indent="-457200" algn="just">
                  <a:buFont typeface="+mj-lt"/>
                  <a:buAutoNum type="arabicParenR"/>
                </a:pPr>
                <a:r>
                  <a:rPr lang="ru-RU" sz="2400" dirty="0"/>
                  <a:t>предположим, что в биномиальной куче было изначально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400" b="1" i="1" baseline="-25000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деревьев</a:t>
                </a:r>
                <a:r>
                  <a:rPr lang="en-US" sz="2400" dirty="0"/>
                  <a:t>; </a:t>
                </a:r>
                <a:endParaRPr lang="ru-RU" sz="2400" dirty="0"/>
              </a:p>
              <a:p>
                <a:pPr marL="914400" lvl="1" indent="-457200" algn="just">
                  <a:buFont typeface="+mj-lt"/>
                  <a:buAutoNum type="arabicParenR"/>
                </a:pPr>
                <a:r>
                  <a:rPr lang="ru-RU" sz="2400" dirty="0"/>
                  <a:t>выполним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раз операцию </a:t>
                </a:r>
                <a:r>
                  <a:rPr lang="en-US" sz="2400" b="1" dirty="0">
                    <a:latin typeface="Consolas" panose="020B0609020204030204" pitchFamily="49" charset="0"/>
                  </a:rPr>
                  <a:t>Insert</a:t>
                </a:r>
                <a:r>
                  <a:rPr lang="en-US" sz="2400" dirty="0">
                    <a:latin typeface="Consolas" panose="020B0609020204030204" pitchFamily="49" charset="0"/>
                  </a:rPr>
                  <a:t>(x</a:t>
                </a:r>
                <a:r>
                  <a:rPr lang="en-US" sz="2400" dirty="0"/>
                  <a:t>);</a:t>
                </a:r>
              </a:p>
              <a:p>
                <a:pPr marL="914400" lvl="1" indent="-457200" algn="just">
                  <a:buFont typeface="+mj-lt"/>
                  <a:buAutoNum type="arabicParenR"/>
                </a:pPr>
                <a:r>
                  <a:rPr lang="ru-RU" sz="2400" dirty="0"/>
                  <a:t>просуммируем затраченное в худшем случае время</a:t>
                </a:r>
                <a:r>
                  <a:rPr lang="en-US" sz="2400" dirty="0"/>
                  <a:t>;</a:t>
                </a:r>
              </a:p>
              <a:p>
                <a:pPr marL="914400" lvl="1" indent="-457200" algn="just">
                  <a:buFont typeface="+mj-lt"/>
                  <a:buAutoNum type="arabicParenR"/>
                </a:pPr>
                <a:r>
                  <a:rPr lang="ru-RU" sz="2400" dirty="0"/>
                  <a:t>разделим полученное значение на число выполненных операций.</a:t>
                </a:r>
              </a:p>
            </p:txBody>
          </p:sp>
        </mc:Choice>
        <mc:Fallback xmlns="">
          <p:sp>
            <p:nvSpPr>
              <p:cNvPr id="107" name="Прямоугольник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30" y="2157599"/>
                <a:ext cx="11371663" cy="1938992"/>
              </a:xfrm>
              <a:prstGeom prst="rect">
                <a:avLst/>
              </a:prstGeom>
              <a:blipFill>
                <a:blip r:embed="rId3"/>
                <a:stretch>
                  <a:fillRect l="-858" t="-2516" b="-628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Объект 107"/>
              <p:cNvSpPr txBox="1"/>
              <p:nvPr/>
            </p:nvSpPr>
            <p:spPr bwMode="auto">
              <a:xfrm>
                <a:off x="3569241" y="4506272"/>
                <a:ext cx="3677865" cy="132009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BY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BY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ru-BY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ru-BY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BY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𝜪</m:t>
                          </m:r>
                          <m:d>
                            <m:dPr>
                              <m:ctrlPr>
                                <a:rPr lang="ru-BY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ru-BY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BY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𝜪</m:t>
                          </m:r>
                          <m:d>
                            <m:dPr>
                              <m:ctrlPr>
                                <a:rPr lang="ru-BY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num>
                        <m:den>
                          <m:r>
                            <a:rPr lang="ru-BY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den>
                      </m:f>
                      <m:r>
                        <a:rPr lang="ru-BY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𝚶</m:t>
                      </m:r>
                      <m:d>
                        <m:dPr>
                          <m:ctrlPr>
                            <a:rPr lang="ru-BY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ru-BY" sz="2400" b="1" dirty="0"/>
              </a:p>
            </p:txBody>
          </p:sp>
        </mc:Choice>
        <mc:Fallback xmlns="">
          <p:sp>
            <p:nvSpPr>
              <p:cNvPr id="108" name="Объект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9241" y="4506272"/>
                <a:ext cx="3677865" cy="132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6687" y="256876"/>
                <a:ext cx="112586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Так как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BY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BY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ru-BY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BY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ru-BY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ru-BY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BY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ru-BY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ru-BY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ru-BY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BY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ru-BY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400" dirty="0"/>
                  <a:t> то время работы алгоритма </a:t>
                </a:r>
                <a:r>
                  <a:rPr lang="ru-RU" sz="2400" b="1" dirty="0" err="1">
                    <a:latin typeface="Consolas" panose="020B0609020204030204" pitchFamily="49" charset="0"/>
                  </a:rPr>
                  <a:t>Heapify</a:t>
                </a:r>
                <a:r>
                  <a:rPr lang="ru-RU" sz="2400" b="1" dirty="0">
                    <a:latin typeface="Consolas" panose="020B0609020204030204" pitchFamily="49" charset="0"/>
                  </a:rPr>
                  <a:t> </a:t>
                </a:r>
                <a:r>
                  <a:rPr lang="ru-RU" sz="2400" dirty="0"/>
                  <a:t>построения кучи для последовательности из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 ключей в худшем случае: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87" y="256876"/>
                <a:ext cx="11258626" cy="830997"/>
              </a:xfrm>
              <a:prstGeom prst="rect">
                <a:avLst/>
              </a:prstGeom>
              <a:blipFill>
                <a:blip r:embed="rId5"/>
                <a:stretch>
                  <a:fillRect l="-867" t="-72794" b="-6470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53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40468" y="718794"/>
            <a:ext cx="104572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Предполагается, что </a:t>
            </a:r>
            <a:r>
              <a:rPr lang="ru-RU" sz="2400" b="1" dirty="0"/>
              <a:t>задана позиция</a:t>
            </a:r>
            <a:r>
              <a:rPr lang="en-US" sz="2400" b="1" dirty="0"/>
              <a:t> </a:t>
            </a:r>
            <a:r>
              <a:rPr lang="ru-RU" sz="2400" b="1" dirty="0"/>
              <a:t>модифицируемой вершины . </a:t>
            </a:r>
          </a:p>
        </p:txBody>
      </p:sp>
      <p:sp>
        <p:nvSpPr>
          <p:cNvPr id="5" name="Овал 4"/>
          <p:cNvSpPr/>
          <p:nvPr/>
        </p:nvSpPr>
        <p:spPr>
          <a:xfrm>
            <a:off x="3780340" y="1251338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261108" y="1847784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88739" y="1928279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5380020" y="2374002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7" idx="5"/>
            <a:endCxn id="8" idx="0"/>
          </p:cNvCxnSpPr>
          <p:nvPr/>
        </p:nvCxnSpPr>
        <p:spPr>
          <a:xfrm>
            <a:off x="5262313" y="2217945"/>
            <a:ext cx="277963" cy="1560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5"/>
            <a:endCxn id="7" idx="1"/>
          </p:cNvCxnSpPr>
          <p:nvPr/>
        </p:nvCxnSpPr>
        <p:spPr>
          <a:xfrm>
            <a:off x="4053914" y="1541004"/>
            <a:ext cx="981763" cy="436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5961325" y="1797484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Овал 11"/>
          <p:cNvSpPr/>
          <p:nvPr/>
        </p:nvSpPr>
        <p:spPr>
          <a:xfrm>
            <a:off x="6315782" y="2256754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867671" y="2238313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7286559" y="2708166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3" idx="5"/>
            <a:endCxn id="14" idx="0"/>
          </p:cNvCxnSpPr>
          <p:nvPr/>
        </p:nvCxnSpPr>
        <p:spPr>
          <a:xfrm>
            <a:off x="7141245" y="2527979"/>
            <a:ext cx="305570" cy="180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5"/>
            <a:endCxn id="13" idx="1"/>
          </p:cNvCxnSpPr>
          <p:nvPr/>
        </p:nvCxnSpPr>
        <p:spPr>
          <a:xfrm>
            <a:off x="6234899" y="2087150"/>
            <a:ext cx="679710" cy="2008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5"/>
          </p:cNvCxnSpPr>
          <p:nvPr/>
        </p:nvCxnSpPr>
        <p:spPr>
          <a:xfrm>
            <a:off x="4053914" y="1541004"/>
            <a:ext cx="263557" cy="364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cxnSpLocks/>
            <a:stCxn id="5" idx="5"/>
            <a:endCxn id="87" idx="1"/>
          </p:cNvCxnSpPr>
          <p:nvPr/>
        </p:nvCxnSpPr>
        <p:spPr>
          <a:xfrm>
            <a:off x="4053914" y="1541004"/>
            <a:ext cx="1960385" cy="3095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1" idx="5"/>
            <a:endCxn id="12" idx="1"/>
          </p:cNvCxnSpPr>
          <p:nvPr/>
        </p:nvCxnSpPr>
        <p:spPr>
          <a:xfrm>
            <a:off x="6234899" y="2087150"/>
            <a:ext cx="127821" cy="2193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305148"/>
              </p:ext>
            </p:extLst>
          </p:nvPr>
        </p:nvGraphicFramePr>
        <p:xfrm>
          <a:off x="7717386" y="122248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279279" progId="Equation.DSMT4">
                  <p:embed/>
                </p:oleObj>
              </mc:Choice>
              <mc:Fallback>
                <p:oleObj name="Equation" r:id="rId2" imgW="253890" imgH="279279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7386" y="122248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Прямоугольник 36"/>
          <p:cNvSpPr/>
          <p:nvPr/>
        </p:nvSpPr>
        <p:spPr>
          <a:xfrm>
            <a:off x="3486731" y="191518"/>
            <a:ext cx="528221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De</a:t>
            </a:r>
            <a:r>
              <a:rPr lang="ru-RU" sz="2400" b="1" dirty="0" err="1">
                <a:latin typeface="Consolas" panose="020B0609020204030204" pitchFamily="49" charset="0"/>
              </a:rPr>
              <a:t>creaseKey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ru-RU" sz="2400" dirty="0">
                <a:latin typeface="Consolas" panose="020B0609020204030204" pitchFamily="49" charset="0"/>
              </a:rPr>
              <a:t>уменьшение ключа)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/>
              <p:cNvSpPr/>
              <p:nvPr/>
            </p:nvSpPr>
            <p:spPr>
              <a:xfrm>
                <a:off x="481389" y="3258696"/>
                <a:ext cx="1150702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Уменьшаем ключ вершины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просеиваем (обменами с отцом) элемент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ru-RU" sz="2400" dirty="0"/>
                  <a:t>до тех пор, пока для него не выполнится свойство кучи.</a:t>
                </a:r>
              </a:p>
            </p:txBody>
          </p:sp>
        </mc:Choice>
        <mc:Fallback xmlns="">
          <p:sp>
            <p:nvSpPr>
              <p:cNvPr id="38" name="Прямоугольник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89" y="3258696"/>
                <a:ext cx="11507020" cy="830997"/>
              </a:xfrm>
              <a:prstGeom prst="rect">
                <a:avLst/>
              </a:prstGeom>
              <a:blipFill>
                <a:blip r:embed="rId4"/>
                <a:stretch>
                  <a:fillRect l="-847" t="-5882" r="-530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/>
              <p:cNvSpPr/>
              <p:nvPr/>
            </p:nvSpPr>
            <p:spPr>
              <a:xfrm>
                <a:off x="413022" y="4218217"/>
                <a:ext cx="1150702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Так как один обмен выполняется за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, а количество обменов ограничено высотой дерева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ru-RU" sz="2400" dirty="0"/>
                  <a:t>, то описанный алгоритм выполнит операцию уменьшения ключа за время:  </a:t>
                </a:r>
              </a:p>
            </p:txBody>
          </p:sp>
        </mc:Choice>
        <mc:Fallback xmlns="">
          <p:sp>
            <p:nvSpPr>
              <p:cNvPr id="39" name="Прямоугольник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2" y="4218217"/>
                <a:ext cx="11507020" cy="1200329"/>
              </a:xfrm>
              <a:prstGeom prst="rect">
                <a:avLst/>
              </a:prstGeom>
              <a:blipFill>
                <a:blip r:embed="rId5"/>
                <a:stretch>
                  <a:fillRect l="-848" t="-4061" r="-848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77032"/>
              </p:ext>
            </p:extLst>
          </p:nvPr>
        </p:nvGraphicFramePr>
        <p:xfrm>
          <a:off x="5152379" y="5626549"/>
          <a:ext cx="137953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40" imgH="266400" progId="Equation.DSMT4">
                  <p:embed/>
                </p:oleObj>
              </mc:Choice>
              <mc:Fallback>
                <p:oleObj name="Equation" r:id="rId6" imgW="672840" imgH="2664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2379" y="5626549"/>
                        <a:ext cx="1379537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Овал 85"/>
          <p:cNvSpPr/>
          <p:nvPr/>
        </p:nvSpPr>
        <p:spPr>
          <a:xfrm>
            <a:off x="6858004" y="2215251"/>
            <a:ext cx="320512" cy="339365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7" name="Овал 86"/>
          <p:cNvSpPr/>
          <p:nvPr/>
        </p:nvSpPr>
        <p:spPr>
          <a:xfrm>
            <a:off x="5967361" y="1800838"/>
            <a:ext cx="320512" cy="339365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9" name="Овал 88"/>
          <p:cNvSpPr/>
          <p:nvPr/>
        </p:nvSpPr>
        <p:spPr>
          <a:xfrm>
            <a:off x="6865208" y="2223911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5" name="Овал 84"/>
          <p:cNvSpPr/>
          <p:nvPr/>
        </p:nvSpPr>
        <p:spPr>
          <a:xfrm>
            <a:off x="7286559" y="2718271"/>
            <a:ext cx="355130" cy="334164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8" name="Овал 87"/>
          <p:cNvSpPr/>
          <p:nvPr/>
        </p:nvSpPr>
        <p:spPr>
          <a:xfrm>
            <a:off x="7269250" y="2710706"/>
            <a:ext cx="355130" cy="342527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595B3C3E-B083-6E95-A756-D1C252036966}"/>
              </a:ext>
            </a:extLst>
          </p:cNvPr>
          <p:cNvCxnSpPr/>
          <p:nvPr/>
        </p:nvCxnSpPr>
        <p:spPr>
          <a:xfrm flipH="1">
            <a:off x="7717386" y="2527979"/>
            <a:ext cx="337116" cy="220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593453-F801-CD92-4F51-A7161629CFA4}"/>
                  </a:ext>
                </a:extLst>
              </p:cNvPr>
              <p:cNvSpPr txBox="1"/>
              <p:nvPr/>
            </p:nvSpPr>
            <p:spPr>
              <a:xfrm>
                <a:off x="8044132" y="2261122"/>
                <a:ext cx="473206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ru-RU" sz="20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593453-F801-CD92-4F51-A7161629C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132" y="2261122"/>
                <a:ext cx="47320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39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38" grpId="0"/>
      <p:bldP spid="39" grpId="0"/>
      <p:bldP spid="86" grpId="0" animBg="1"/>
      <p:bldP spid="87" grpId="0" animBg="1"/>
      <p:bldP spid="89" grpId="0" animBg="1"/>
      <p:bldP spid="85" grpId="0" animBg="1"/>
      <p:bldP spid="88" grpId="0" animBg="1"/>
      <p:bldP spid="1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3147604" y="95769"/>
            <a:ext cx="587741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Inc</a:t>
            </a:r>
            <a:r>
              <a:rPr lang="ru-RU" sz="2400" b="1" dirty="0" err="1">
                <a:latin typeface="Consolas" panose="020B0609020204030204" pitchFamily="49" charset="0"/>
              </a:rPr>
              <a:t>reaseKey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ru-RU" sz="2400" dirty="0">
                <a:latin typeface="Consolas" panose="020B0609020204030204" pitchFamily="49" charset="0"/>
              </a:rPr>
              <a:t>увеличение ключа) 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Объект 35"/>
              <p:cNvSpPr txBox="1"/>
              <p:nvPr/>
            </p:nvSpPr>
            <p:spPr bwMode="auto">
              <a:xfrm>
                <a:off x="5562600" y="5727700"/>
                <a:ext cx="1535113" cy="70167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𝚯</m:t>
                      </m:r>
                      <m:d>
                        <m:dPr>
                          <m:ctrlP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ru-BY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p>
                                  <m:r>
                                    <a:rPr lang="ru-BY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ru-BY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ru-BY" sz="2800" b="1" dirty="0"/>
              </a:p>
            </p:txBody>
          </p:sp>
        </mc:Choice>
        <mc:Fallback xmlns="">
          <p:sp>
            <p:nvSpPr>
              <p:cNvPr id="36" name="Объект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2600" y="5727700"/>
                <a:ext cx="1535113" cy="701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125362" y="3125456"/>
                <a:ext cx="11722927" cy="1200329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+mj-lt"/>
                  <a:buAutoNum type="arabicPeriod"/>
                </a:pPr>
                <a:r>
                  <a:rPr lang="ru-RU" sz="2400" dirty="0"/>
                  <a:t>Увеличиваем ключ вершины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dirty="0"/>
                  <a:t>. 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ru-RU" sz="2400" dirty="0"/>
                  <a:t>Если после этого для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ru-RU" sz="2400" dirty="0"/>
                  <a:t>нарушается свойство кучи, то просеиваем её</a:t>
                </a:r>
                <a:r>
                  <a:rPr lang="ru-RU" sz="2400" dirty="0">
                    <a:solidFill>
                      <a:srgbClr val="FF0000"/>
                    </a:solidFill>
                  </a:rPr>
                  <a:t> </a:t>
                </a:r>
                <a:r>
                  <a:rPr lang="ru-RU" sz="2400" dirty="0"/>
                  <a:t>(обменами с наименьшим из сыновей) тех пор, пока не выполнится инвариант 1. </a:t>
                </a:r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62" y="3125456"/>
                <a:ext cx="11722927" cy="1200329"/>
              </a:xfrm>
              <a:prstGeom prst="rect">
                <a:avLst/>
              </a:prstGeom>
              <a:blipFill>
                <a:blip r:embed="rId3"/>
                <a:stretch>
                  <a:fillRect l="-779" t="-4523" r="-727" b="-10050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8580" y="4643471"/>
                <a:ext cx="117229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Так как одно просеивание выполняется за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, а число просеиваний ограничено высотой дерева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dirty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, то алгоритм 1 выполнит операцию увеличения ключа: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80" y="4643471"/>
                <a:ext cx="11722926" cy="830997"/>
              </a:xfrm>
              <a:prstGeom prst="rect">
                <a:avLst/>
              </a:prstGeom>
              <a:blipFill>
                <a:blip r:embed="rId4"/>
                <a:stretch>
                  <a:fillRect l="-780" t="-588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Овал 62"/>
          <p:cNvSpPr/>
          <p:nvPr/>
        </p:nvSpPr>
        <p:spPr>
          <a:xfrm>
            <a:off x="4575386" y="956997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5065579" y="1526946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5793210" y="1607441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6" name="Овал 65"/>
          <p:cNvSpPr/>
          <p:nvPr/>
        </p:nvSpPr>
        <p:spPr>
          <a:xfrm>
            <a:off x="6273978" y="2142962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7" name="Прямая со стрелкой 66"/>
          <p:cNvCxnSpPr>
            <a:stCxn id="65" idx="5"/>
            <a:endCxn id="66" idx="0"/>
          </p:cNvCxnSpPr>
          <p:nvPr/>
        </p:nvCxnSpPr>
        <p:spPr>
          <a:xfrm>
            <a:off x="6066784" y="1897107"/>
            <a:ext cx="367450" cy="24585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63" idx="5"/>
            <a:endCxn id="65" idx="1"/>
          </p:cNvCxnSpPr>
          <p:nvPr/>
        </p:nvCxnSpPr>
        <p:spPr>
          <a:xfrm>
            <a:off x="4848960" y="1246663"/>
            <a:ext cx="991188" cy="41047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6817096" y="1483580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0" name="Овал 69"/>
          <p:cNvSpPr/>
          <p:nvPr/>
        </p:nvSpPr>
        <p:spPr>
          <a:xfrm>
            <a:off x="7189749" y="2106118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7823355" y="2106118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8361601" y="2603824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3" name="Прямая со стрелкой 72"/>
          <p:cNvCxnSpPr>
            <a:stCxn id="71" idx="5"/>
            <a:endCxn id="72" idx="0"/>
          </p:cNvCxnSpPr>
          <p:nvPr/>
        </p:nvCxnSpPr>
        <p:spPr>
          <a:xfrm>
            <a:off x="8096929" y="2395784"/>
            <a:ext cx="424928" cy="20804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9" idx="5"/>
            <a:endCxn id="71" idx="1"/>
          </p:cNvCxnSpPr>
          <p:nvPr/>
        </p:nvCxnSpPr>
        <p:spPr>
          <a:xfrm>
            <a:off x="7090670" y="1773246"/>
            <a:ext cx="779623" cy="38257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3" idx="5"/>
          </p:cNvCxnSpPr>
          <p:nvPr/>
        </p:nvCxnSpPr>
        <p:spPr>
          <a:xfrm>
            <a:off x="4848960" y="1246663"/>
            <a:ext cx="263557" cy="36077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4877439" y="1254592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69" idx="5"/>
            <a:endCxn id="70" idx="1"/>
          </p:cNvCxnSpPr>
          <p:nvPr/>
        </p:nvCxnSpPr>
        <p:spPr>
          <a:xfrm>
            <a:off x="7090670" y="1773246"/>
            <a:ext cx="146017" cy="38257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Объект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469982"/>
              </p:ext>
            </p:extLst>
          </p:nvPr>
        </p:nvGraphicFramePr>
        <p:xfrm>
          <a:off x="8521857" y="901650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90" imgH="279279" progId="Equation.DSMT4">
                  <p:embed/>
                </p:oleObj>
              </mc:Choice>
              <mc:Fallback>
                <p:oleObj name="Equation" r:id="rId5" imgW="25389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1857" y="901650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25835" y="2593176"/>
            <a:ext cx="1756378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sz="2400" b="1" dirty="0"/>
              <a:t>Алгоритм 1</a:t>
            </a:r>
            <a:r>
              <a:rPr lang="ru-RU" b="1" dirty="0"/>
              <a:t> </a:t>
            </a:r>
          </a:p>
        </p:txBody>
      </p:sp>
      <p:sp>
        <p:nvSpPr>
          <p:cNvPr id="59" name="Овал 58"/>
          <p:cNvSpPr/>
          <p:nvPr/>
        </p:nvSpPr>
        <p:spPr>
          <a:xfrm>
            <a:off x="7823355" y="2115557"/>
            <a:ext cx="320512" cy="339365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1" name="Овал 60"/>
          <p:cNvSpPr/>
          <p:nvPr/>
        </p:nvSpPr>
        <p:spPr>
          <a:xfrm>
            <a:off x="6831335" y="1474141"/>
            <a:ext cx="320512" cy="339365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2" name="Овал 61"/>
          <p:cNvSpPr/>
          <p:nvPr/>
        </p:nvSpPr>
        <p:spPr>
          <a:xfrm>
            <a:off x="4565847" y="961598"/>
            <a:ext cx="320512" cy="339365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7" name="Овал 56"/>
          <p:cNvSpPr/>
          <p:nvPr/>
        </p:nvSpPr>
        <p:spPr>
          <a:xfrm>
            <a:off x="4572967" y="952226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Овал 57"/>
          <p:cNvSpPr/>
          <p:nvPr/>
        </p:nvSpPr>
        <p:spPr>
          <a:xfrm>
            <a:off x="6831335" y="1480334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662003" y="740247"/>
                <a:ext cx="473206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ru-RU" sz="20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003" y="740247"/>
                <a:ext cx="47320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FB52E3CE-FA1C-0C4D-3566-D39E7CAE07BD}"/>
              </a:ext>
            </a:extLst>
          </p:cNvPr>
          <p:cNvCxnSpPr>
            <a:cxnSpLocks/>
          </p:cNvCxnSpPr>
          <p:nvPr/>
        </p:nvCxnSpPr>
        <p:spPr>
          <a:xfrm>
            <a:off x="4041487" y="1043704"/>
            <a:ext cx="317280" cy="10356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55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4" grpId="0"/>
      <p:bldP spid="59" grpId="0" animBg="1"/>
      <p:bldP spid="61" grpId="0" animBg="1"/>
      <p:bldP spid="62" grpId="0" animBg="1"/>
      <p:bldP spid="57" grpId="0" animBg="1"/>
      <p:bldP spid="58" grpId="0" animBg="1"/>
      <p:bldP spid="2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B951A2AA-7DE6-E196-2822-2A8B19093B09}"/>
              </a:ext>
            </a:extLst>
          </p:cNvPr>
          <p:cNvSpPr/>
          <p:nvPr/>
        </p:nvSpPr>
        <p:spPr>
          <a:xfrm>
            <a:off x="6500787" y="3764310"/>
            <a:ext cx="3859576" cy="2393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Овал 4"/>
          <p:cNvSpPr/>
          <p:nvPr/>
        </p:nvSpPr>
        <p:spPr>
          <a:xfrm>
            <a:off x="3111855" y="1050354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567769" y="1704940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29679" y="1704941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819872" y="2279033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7" idx="5"/>
            <a:endCxn id="8" idx="0"/>
          </p:cNvCxnSpPr>
          <p:nvPr/>
        </p:nvCxnSpPr>
        <p:spPr>
          <a:xfrm>
            <a:off x="4603253" y="1994607"/>
            <a:ext cx="376875" cy="28442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5"/>
            <a:endCxn id="7" idx="1"/>
          </p:cNvCxnSpPr>
          <p:nvPr/>
        </p:nvCxnSpPr>
        <p:spPr>
          <a:xfrm>
            <a:off x="3385429" y="1340020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5292388" y="1598730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Овал 11"/>
          <p:cNvSpPr/>
          <p:nvPr/>
        </p:nvSpPr>
        <p:spPr>
          <a:xfrm>
            <a:off x="5726218" y="2203618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453849" y="2253317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6944042" y="2858205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3" idx="5"/>
            <a:endCxn id="14" idx="0"/>
          </p:cNvCxnSpPr>
          <p:nvPr/>
        </p:nvCxnSpPr>
        <p:spPr>
          <a:xfrm>
            <a:off x="6727423" y="2542983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5"/>
            <a:endCxn id="13" idx="1"/>
          </p:cNvCxnSpPr>
          <p:nvPr/>
        </p:nvCxnSpPr>
        <p:spPr>
          <a:xfrm>
            <a:off x="5565962" y="1888396"/>
            <a:ext cx="934825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5"/>
          </p:cNvCxnSpPr>
          <p:nvPr/>
        </p:nvCxnSpPr>
        <p:spPr>
          <a:xfrm>
            <a:off x="3385429" y="1340020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3413908" y="1352092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1" idx="5"/>
            <a:endCxn id="12" idx="1"/>
          </p:cNvCxnSpPr>
          <p:nvPr/>
        </p:nvCxnSpPr>
        <p:spPr>
          <a:xfrm>
            <a:off x="5565962" y="1888396"/>
            <a:ext cx="207194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895863"/>
              </p:ext>
            </p:extLst>
          </p:nvPr>
        </p:nvGraphicFramePr>
        <p:xfrm>
          <a:off x="7982322" y="29890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279279" progId="Equation.DSMT4">
                  <p:embed/>
                </p:oleObj>
              </mc:Choice>
              <mc:Fallback>
                <p:oleObj name="Equation" r:id="rId2" imgW="25389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2322" y="29890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Овал 44"/>
          <p:cNvSpPr/>
          <p:nvPr/>
        </p:nvSpPr>
        <p:spPr>
          <a:xfrm>
            <a:off x="6623529" y="1535258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Овал 45"/>
          <p:cNvSpPr/>
          <p:nvPr/>
        </p:nvSpPr>
        <p:spPr>
          <a:xfrm>
            <a:off x="7113722" y="2109350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Овал 46"/>
          <p:cNvSpPr/>
          <p:nvPr/>
        </p:nvSpPr>
        <p:spPr>
          <a:xfrm>
            <a:off x="7841353" y="2189845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8" name="Овал 47"/>
          <p:cNvSpPr/>
          <p:nvPr/>
        </p:nvSpPr>
        <p:spPr>
          <a:xfrm>
            <a:off x="8331546" y="2763937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9" name="Прямая со стрелкой 48"/>
          <p:cNvCxnSpPr>
            <a:stCxn id="47" idx="5"/>
            <a:endCxn id="48" idx="0"/>
          </p:cNvCxnSpPr>
          <p:nvPr/>
        </p:nvCxnSpPr>
        <p:spPr>
          <a:xfrm>
            <a:off x="8114927" y="2479511"/>
            <a:ext cx="376875" cy="28442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45" idx="5"/>
            <a:endCxn id="47" idx="1"/>
          </p:cNvCxnSpPr>
          <p:nvPr/>
        </p:nvCxnSpPr>
        <p:spPr>
          <a:xfrm>
            <a:off x="6897103" y="1824924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8804062" y="2083634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Овал 51"/>
          <p:cNvSpPr/>
          <p:nvPr/>
        </p:nvSpPr>
        <p:spPr>
          <a:xfrm>
            <a:off x="9237892" y="2688522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Овал 52"/>
          <p:cNvSpPr/>
          <p:nvPr/>
        </p:nvSpPr>
        <p:spPr>
          <a:xfrm>
            <a:off x="9965523" y="2738221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4" name="Овал 53"/>
          <p:cNvSpPr/>
          <p:nvPr/>
        </p:nvSpPr>
        <p:spPr>
          <a:xfrm>
            <a:off x="10455716" y="3343109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5" name="Прямая со стрелкой 54"/>
          <p:cNvCxnSpPr>
            <a:stCxn id="53" idx="5"/>
            <a:endCxn id="54" idx="0"/>
          </p:cNvCxnSpPr>
          <p:nvPr/>
        </p:nvCxnSpPr>
        <p:spPr>
          <a:xfrm>
            <a:off x="10239097" y="3027887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51" idx="5"/>
            <a:endCxn id="53" idx="1"/>
          </p:cNvCxnSpPr>
          <p:nvPr/>
        </p:nvCxnSpPr>
        <p:spPr>
          <a:xfrm>
            <a:off x="9077636" y="2373300"/>
            <a:ext cx="934825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45" idx="5"/>
          </p:cNvCxnSpPr>
          <p:nvPr/>
        </p:nvCxnSpPr>
        <p:spPr>
          <a:xfrm>
            <a:off x="6897103" y="1824924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6925582" y="1836996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1" idx="5"/>
            <a:endCxn id="52" idx="1"/>
          </p:cNvCxnSpPr>
          <p:nvPr/>
        </p:nvCxnSpPr>
        <p:spPr>
          <a:xfrm>
            <a:off x="9077636" y="2373300"/>
            <a:ext cx="207194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291567"/>
              </p:ext>
            </p:extLst>
          </p:nvPr>
        </p:nvGraphicFramePr>
        <p:xfrm>
          <a:off x="10570000" y="1484054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279279" progId="Equation.DSMT4">
                  <p:embed/>
                </p:oleObj>
              </mc:Choice>
              <mc:Fallback>
                <p:oleObj name="Equation" r:id="rId4" imgW="25389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0000" y="1484054"/>
                        <a:ext cx="67171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Прямая со стрелкой 19"/>
          <p:cNvCxnSpPr>
            <a:cxnSpLocks/>
            <a:stCxn id="5" idx="5"/>
          </p:cNvCxnSpPr>
          <p:nvPr/>
        </p:nvCxnSpPr>
        <p:spPr>
          <a:xfrm>
            <a:off x="3385429" y="1340020"/>
            <a:ext cx="3218336" cy="32570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6637619" y="1542462"/>
            <a:ext cx="320512" cy="339365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3407513" y="4005201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6" name="Овал 65"/>
          <p:cNvSpPr/>
          <p:nvPr/>
        </p:nvSpPr>
        <p:spPr>
          <a:xfrm>
            <a:off x="3867585" y="4018003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4366136" y="4620778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8" name="Прямая со стрелкой 67"/>
          <p:cNvCxnSpPr>
            <a:stCxn id="66" idx="5"/>
            <a:endCxn id="67" idx="0"/>
          </p:cNvCxnSpPr>
          <p:nvPr/>
        </p:nvCxnSpPr>
        <p:spPr>
          <a:xfrm>
            <a:off x="4141159" y="4307669"/>
            <a:ext cx="385233" cy="31310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cxnSpLocks/>
            <a:stCxn id="64" idx="5"/>
            <a:endCxn id="66" idx="1"/>
          </p:cNvCxnSpPr>
          <p:nvPr/>
        </p:nvCxnSpPr>
        <p:spPr>
          <a:xfrm>
            <a:off x="3249616" y="3584944"/>
            <a:ext cx="664907" cy="48275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Овал 69"/>
          <p:cNvSpPr/>
          <p:nvPr/>
        </p:nvSpPr>
        <p:spPr>
          <a:xfrm>
            <a:off x="4535022" y="3893506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1" name="Овал 70"/>
          <p:cNvSpPr/>
          <p:nvPr/>
        </p:nvSpPr>
        <p:spPr>
          <a:xfrm>
            <a:off x="5084965" y="4641254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5684975" y="4548602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6043488" y="5150302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4" name="Прямая со стрелкой 73"/>
          <p:cNvCxnSpPr>
            <a:stCxn id="72" idx="5"/>
            <a:endCxn id="73" idx="0"/>
          </p:cNvCxnSpPr>
          <p:nvPr/>
        </p:nvCxnSpPr>
        <p:spPr>
          <a:xfrm>
            <a:off x="5958549" y="4838268"/>
            <a:ext cx="245195" cy="31203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70" idx="5"/>
            <a:endCxn id="72" idx="1"/>
          </p:cNvCxnSpPr>
          <p:nvPr/>
        </p:nvCxnSpPr>
        <p:spPr>
          <a:xfrm>
            <a:off x="4808596" y="4183172"/>
            <a:ext cx="923317" cy="41512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cxnSpLocks/>
            <a:stCxn id="64" idx="5"/>
            <a:endCxn id="65" idx="0"/>
          </p:cNvCxnSpPr>
          <p:nvPr/>
        </p:nvCxnSpPr>
        <p:spPr>
          <a:xfrm>
            <a:off x="3249616" y="3584944"/>
            <a:ext cx="318153" cy="42025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cxnSpLocks/>
            <a:endCxn id="70" idx="1"/>
          </p:cNvCxnSpPr>
          <p:nvPr/>
        </p:nvCxnSpPr>
        <p:spPr>
          <a:xfrm>
            <a:off x="3159443" y="3566220"/>
            <a:ext cx="1422517" cy="37698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70" idx="5"/>
            <a:endCxn id="71" idx="1"/>
          </p:cNvCxnSpPr>
          <p:nvPr/>
        </p:nvCxnSpPr>
        <p:spPr>
          <a:xfrm>
            <a:off x="4808596" y="4183172"/>
            <a:ext cx="323307" cy="50778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Объект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061999"/>
              </p:ext>
            </p:extLst>
          </p:nvPr>
        </p:nvGraphicFramePr>
        <p:xfrm>
          <a:off x="8929349" y="3135192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90" imgH="279279" progId="Equation.DSMT4">
                  <p:embed/>
                </p:oleObj>
              </mc:Choice>
              <mc:Fallback>
                <p:oleObj name="Equation" r:id="rId5" imgW="25389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9349" y="3135192"/>
                        <a:ext cx="67171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Овал 82"/>
          <p:cNvSpPr/>
          <p:nvPr/>
        </p:nvSpPr>
        <p:spPr>
          <a:xfrm>
            <a:off x="8718065" y="5150302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4" name="Овал 83"/>
          <p:cNvSpPr/>
          <p:nvPr/>
        </p:nvSpPr>
        <p:spPr>
          <a:xfrm>
            <a:off x="9447609" y="5147127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5" name="Овал 84"/>
          <p:cNvSpPr/>
          <p:nvPr/>
        </p:nvSpPr>
        <p:spPr>
          <a:xfrm>
            <a:off x="9898415" y="5702650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86" name="Прямая со стрелкой 85"/>
          <p:cNvCxnSpPr>
            <a:stCxn id="84" idx="5"/>
            <a:endCxn id="85" idx="0"/>
          </p:cNvCxnSpPr>
          <p:nvPr/>
        </p:nvCxnSpPr>
        <p:spPr>
          <a:xfrm>
            <a:off x="9721183" y="5436793"/>
            <a:ext cx="337488" cy="26585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Овал 88"/>
          <p:cNvSpPr/>
          <p:nvPr/>
        </p:nvSpPr>
        <p:spPr>
          <a:xfrm>
            <a:off x="6845128" y="4540754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0" name="Овал 89"/>
          <p:cNvSpPr/>
          <p:nvPr/>
        </p:nvSpPr>
        <p:spPr>
          <a:xfrm>
            <a:off x="7266660" y="4557760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1" name="Овал 90"/>
          <p:cNvSpPr/>
          <p:nvPr/>
        </p:nvSpPr>
        <p:spPr>
          <a:xfrm>
            <a:off x="7484164" y="5150302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92" name="Прямая со стрелкой 91"/>
          <p:cNvCxnSpPr>
            <a:stCxn id="90" idx="5"/>
            <a:endCxn id="91" idx="0"/>
          </p:cNvCxnSpPr>
          <p:nvPr/>
        </p:nvCxnSpPr>
        <p:spPr>
          <a:xfrm>
            <a:off x="7540234" y="4847426"/>
            <a:ext cx="104186" cy="30287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88" idx="5"/>
            <a:endCxn id="90" idx="1"/>
          </p:cNvCxnSpPr>
          <p:nvPr/>
        </p:nvCxnSpPr>
        <p:spPr>
          <a:xfrm>
            <a:off x="6861957" y="4137987"/>
            <a:ext cx="451641" cy="46947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88" idx="5"/>
            <a:endCxn id="89" idx="1"/>
          </p:cNvCxnSpPr>
          <p:nvPr/>
        </p:nvCxnSpPr>
        <p:spPr>
          <a:xfrm>
            <a:off x="6861957" y="4137987"/>
            <a:ext cx="30109" cy="45246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Объект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531187"/>
              </p:ext>
            </p:extLst>
          </p:nvPr>
        </p:nvGraphicFramePr>
        <p:xfrm>
          <a:off x="13649395" y="319548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90" imgH="279279" progId="Equation.DSMT4">
                  <p:embed/>
                </p:oleObj>
              </mc:Choice>
              <mc:Fallback>
                <p:oleObj name="Equation" r:id="rId6" imgW="25389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9395" y="319548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Прямая со стрелкой 26"/>
          <p:cNvCxnSpPr>
            <a:stCxn id="99" idx="5"/>
            <a:endCxn id="83" idx="0"/>
          </p:cNvCxnSpPr>
          <p:nvPr/>
        </p:nvCxnSpPr>
        <p:spPr>
          <a:xfrm>
            <a:off x="8676483" y="4727462"/>
            <a:ext cx="201838" cy="422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99" idx="5"/>
            <a:endCxn id="84" idx="1"/>
          </p:cNvCxnSpPr>
          <p:nvPr/>
        </p:nvCxnSpPr>
        <p:spPr>
          <a:xfrm>
            <a:off x="8676483" y="4727462"/>
            <a:ext cx="818064" cy="469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cxnSpLocks/>
            <a:stCxn id="88" idx="5"/>
            <a:endCxn id="99" idx="1"/>
          </p:cNvCxnSpPr>
          <p:nvPr/>
        </p:nvCxnSpPr>
        <p:spPr>
          <a:xfrm>
            <a:off x="6861957" y="4137987"/>
            <a:ext cx="1587890" cy="34950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cxnSpLocks/>
            <a:stCxn id="64" idx="5"/>
            <a:endCxn id="88" idx="1"/>
          </p:cNvCxnSpPr>
          <p:nvPr/>
        </p:nvCxnSpPr>
        <p:spPr>
          <a:xfrm>
            <a:off x="3249616" y="3584944"/>
            <a:ext cx="3385705" cy="31307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624337" y="53947"/>
            <a:ext cx="1756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Алгоритм 2</a:t>
            </a:r>
            <a:r>
              <a:rPr lang="ru-RU" b="1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58709" y="538875"/>
            <a:ext cx="273657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</a:t>
            </a:r>
            <a:endParaRPr lang="ru-RU" sz="2000" b="1" dirty="0">
              <a:latin typeface="Consolas" panose="020B06090202040302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164570" y="1168086"/>
            <a:ext cx="32573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x</a:t>
            </a:r>
            <a:endParaRPr lang="ru-RU" sz="2000" b="1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94418" y="2877169"/>
            <a:ext cx="32573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</a:t>
            </a:r>
            <a:endParaRPr lang="ru-RU" sz="2000" b="1" dirty="0">
              <a:latin typeface="Consolas" panose="020B0609020204030204" pitchFamily="49" charset="0"/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8402909" y="4437796"/>
            <a:ext cx="320512" cy="339365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8" name="Овал 87"/>
          <p:cNvSpPr/>
          <p:nvPr/>
        </p:nvSpPr>
        <p:spPr>
          <a:xfrm>
            <a:off x="6588383" y="3848321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Овал 63"/>
          <p:cNvSpPr/>
          <p:nvPr/>
        </p:nvSpPr>
        <p:spPr>
          <a:xfrm>
            <a:off x="2976042" y="3295278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CBA657D3-6948-DC01-8BC2-2B05F9ABF753}"/>
              </a:ext>
            </a:extLst>
          </p:cNvPr>
          <p:cNvCxnSpPr>
            <a:cxnSpLocks/>
          </p:cNvCxnSpPr>
          <p:nvPr/>
        </p:nvCxnSpPr>
        <p:spPr>
          <a:xfrm flipH="1">
            <a:off x="6096000" y="1428529"/>
            <a:ext cx="159097" cy="3398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A595A9EE-3465-C0C0-12F3-5BAF61425548}"/>
              </a:ext>
            </a:extLst>
          </p:cNvPr>
          <p:cNvCxnSpPr>
            <a:cxnSpLocks/>
          </p:cNvCxnSpPr>
          <p:nvPr/>
        </p:nvCxnSpPr>
        <p:spPr>
          <a:xfrm flipH="1">
            <a:off x="8541712" y="1940381"/>
            <a:ext cx="160965" cy="331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>
            <a:extLst>
              <a:ext uri="{FF2B5EF4-FFF2-40B4-BE49-F238E27FC236}">
                <a16:creationId xmlns:a16="http://schemas.microsoft.com/office/drawing/2014/main" id="{25B7BEA1-64E5-9609-D83A-4BEA6C904B2A}"/>
              </a:ext>
            </a:extLst>
          </p:cNvPr>
          <p:cNvCxnSpPr>
            <a:cxnSpLocks/>
          </p:cNvCxnSpPr>
          <p:nvPr/>
        </p:nvCxnSpPr>
        <p:spPr>
          <a:xfrm flipH="1">
            <a:off x="7644420" y="2069881"/>
            <a:ext cx="125434" cy="1602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>
            <a:extLst>
              <a:ext uri="{FF2B5EF4-FFF2-40B4-BE49-F238E27FC236}">
                <a16:creationId xmlns:a16="http://schemas.microsoft.com/office/drawing/2014/main" id="{3D6EB914-4C29-1354-4CE1-8A3A8A3EF4A4}"/>
              </a:ext>
            </a:extLst>
          </p:cNvPr>
          <p:cNvCxnSpPr>
            <a:cxnSpLocks/>
          </p:cNvCxnSpPr>
          <p:nvPr/>
        </p:nvCxnSpPr>
        <p:spPr>
          <a:xfrm flipH="1">
            <a:off x="6915860" y="1978867"/>
            <a:ext cx="204464" cy="159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64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61" grpId="0" animBg="1"/>
      <p:bldP spid="65" grpId="0" animBg="1"/>
      <p:bldP spid="66" grpId="0" animBg="1"/>
      <p:bldP spid="67" grpId="0" animBg="1"/>
      <p:bldP spid="70" grpId="0" animBg="1"/>
      <p:bldP spid="71" grpId="0" animBg="1"/>
      <p:bldP spid="72" grpId="0" animBg="1"/>
      <p:bldP spid="73" grpId="0" animBg="1"/>
      <p:bldP spid="83" grpId="0" animBg="1"/>
      <p:bldP spid="84" grpId="0" animBg="1"/>
      <p:bldP spid="85" grpId="0" animBg="1"/>
      <p:bldP spid="89" grpId="0" animBg="1"/>
      <p:bldP spid="90" grpId="0" animBg="1"/>
      <p:bldP spid="91" grpId="0" animBg="1"/>
      <p:bldP spid="82" grpId="0"/>
      <p:bldP spid="99" grpId="0" animBg="1"/>
      <p:bldP spid="88" grpId="0" animBg="1"/>
      <p:bldP spid="6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895863"/>
              </p:ext>
            </p:extLst>
          </p:nvPr>
        </p:nvGraphicFramePr>
        <p:xfrm>
          <a:off x="7982322" y="29890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279279" progId="Equation.DSMT4">
                  <p:embed/>
                </p:oleObj>
              </mc:Choice>
              <mc:Fallback>
                <p:oleObj name="Equation" r:id="rId2" imgW="253890" imgH="279279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2322" y="29890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505838" y="423333"/>
                <a:ext cx="1086489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ru-RU" sz="2400" dirty="0">
                    <a:solidFill>
                      <a:schemeClr val="tx1"/>
                    </a:solidFill>
                  </a:rPr>
                  <a:t>Увеличиваем ключ вершине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8" y="423333"/>
                <a:ext cx="10864890" cy="461665"/>
              </a:xfrm>
              <a:prstGeom prst="rect">
                <a:avLst/>
              </a:prstGeom>
              <a:blipFill>
                <a:blip r:embed="rId4"/>
                <a:stretch>
                  <a:fillRect l="-898" t="-11842" b="-3026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767629" y="5973002"/>
            <a:ext cx="4129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Время работы алгоритма 2: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/>
              <p:cNvSpPr/>
              <p:nvPr/>
            </p:nvSpPr>
            <p:spPr>
              <a:xfrm>
                <a:off x="505838" y="2325850"/>
                <a:ext cx="110710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 startAt="3"/>
                </a:pPr>
                <a:r>
                  <a:rPr lang="ru-RU" sz="2400" dirty="0">
                    <a:solidFill>
                      <a:schemeClr val="tx1"/>
                    </a:solidFill>
                  </a:rPr>
                  <a:t>Если инвариант 1 НЕ выполняется, то </a:t>
                </a:r>
              </a:p>
              <a:p>
                <a:pPr lvl="1" algn="just"/>
                <a:r>
                  <a:rPr lang="ru-RU" sz="2400" dirty="0">
                    <a:solidFill>
                      <a:schemeClr val="tx1"/>
                    </a:solidFill>
                  </a:rPr>
                  <a:t>3.1. Применяем операцию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cut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</a:rPr>
                  <a:t>к самой вершине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dirty="0">
                    <a:solidFill>
                      <a:schemeClr val="tx1"/>
                    </a:solidFill>
                  </a:rPr>
                  <a:t> и ко всем её сыновьям. </a:t>
                </a:r>
              </a:p>
              <a:p>
                <a:pPr lvl="2" algn="just"/>
                <a:r>
                  <a:rPr lang="ru-RU" sz="2400" dirty="0">
                    <a:solidFill>
                      <a:schemeClr val="tx1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– </a:t>
                </a:r>
                <a:r>
                  <a:rPr lang="ru-RU" sz="2400" dirty="0">
                    <a:solidFill>
                      <a:schemeClr val="tx1"/>
                    </a:solidFill>
                  </a:rPr>
                  <a:t>отец вершины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ru-RU" sz="2400" dirty="0">
                  <a:solidFill>
                    <a:schemeClr val="tx1"/>
                  </a:solidFill>
                </a:endParaRPr>
              </a:p>
              <a:p>
                <a:pPr lvl="1" algn="just"/>
                <a:r>
                  <a:rPr lang="ru-RU" sz="2400" dirty="0">
                    <a:solidFill>
                      <a:schemeClr val="tx1"/>
                    </a:solidFill>
                  </a:rPr>
                  <a:t>3.2. Восстанавливаем инвариант 2: серия операций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link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</a:rPr>
                  <a:t>над «отрезанными» деревьями одного ранга (каждое из этих деревьев – биномиальное). </a:t>
                </a:r>
              </a:p>
              <a:p>
                <a:pPr lvl="1" algn="just"/>
                <a:r>
                  <a:rPr lang="ru-RU" sz="2400" dirty="0">
                    <a:solidFill>
                      <a:schemeClr val="tx1"/>
                    </a:solidFill>
                  </a:rPr>
                  <a:t>Суммарное число </a:t>
                </a:r>
                <a:r>
                  <a:rPr lang="en-US" sz="2400" dirty="0">
                    <a:solidFill>
                      <a:schemeClr val="tx1"/>
                    </a:solidFill>
                  </a:rPr>
                  <a:t>link</a:t>
                </a:r>
                <a:r>
                  <a:rPr lang="ru-RU" sz="2400" dirty="0">
                    <a:solidFill>
                      <a:schemeClr val="tx1"/>
                    </a:solidFill>
                  </a:rPr>
                  <a:t>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ru-RU" sz="2400" dirty="0">
                  <a:solidFill>
                    <a:schemeClr val="tx1"/>
                  </a:solidFill>
                </a:endParaRPr>
              </a:p>
              <a:p>
                <a:pPr lvl="1" algn="just"/>
                <a:r>
                  <a:rPr lang="ru-RU" sz="2400" dirty="0">
                    <a:solidFill>
                      <a:schemeClr val="tx1"/>
                    </a:solidFill>
                  </a:rPr>
                  <a:t>3.3. Полученное дерево «прикрепляем» к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2" name="Прямоугольник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8" y="2325850"/>
                <a:ext cx="11071000" cy="2677656"/>
              </a:xfrm>
              <a:prstGeom prst="rect">
                <a:avLst/>
              </a:prstGeom>
              <a:blipFill>
                <a:blip r:embed="rId5"/>
                <a:stretch>
                  <a:fillRect l="-881" t="-2278" r="-826" b="-43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7" name="Объект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531187"/>
              </p:ext>
            </p:extLst>
          </p:nvPr>
        </p:nvGraphicFramePr>
        <p:xfrm>
          <a:off x="13649395" y="319548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90" imgH="279279" progId="Equation.DSMT4">
                  <p:embed/>
                </p:oleObj>
              </mc:Choice>
              <mc:Fallback>
                <p:oleObj name="Equation" r:id="rId6" imgW="253890" imgH="279279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9395" y="319548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505838" y="1115830"/>
            <a:ext cx="11517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2. Если инвариант 1 выполняется, то процедура увеличения ключа завершена.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Объект 93"/>
              <p:cNvSpPr txBox="1"/>
              <p:nvPr/>
            </p:nvSpPr>
            <p:spPr bwMode="auto">
              <a:xfrm>
                <a:off x="5073650" y="5889625"/>
                <a:ext cx="1379538" cy="544513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𝚯</m:t>
                      </m:r>
                      <m:d>
                        <m:dPr>
                          <m:ctrlPr>
                            <a:rPr lang="ru-BY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ru-BY" sz="28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r>
                                <a:rPr lang="ru-BY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ru-BY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Объект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3650" y="5889625"/>
                <a:ext cx="1379538" cy="5445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7474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2936" y="1615109"/>
            <a:ext cx="26847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GetMin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— поиск минимального ключа; </a:t>
            </a:r>
            <a:endParaRPr lang="en-US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334812" y="1756825"/>
            <a:ext cx="55335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IncreaseKey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b="1" dirty="0"/>
              <a:t> </a:t>
            </a:r>
          </a:p>
          <a:p>
            <a:r>
              <a:rPr lang="ru-RU" sz="2400" b="1" dirty="0" err="1">
                <a:latin typeface="Consolas" panose="020B0609020204030204" pitchFamily="49" charset="0"/>
              </a:rPr>
              <a:t>DecreaseKey</a:t>
            </a:r>
            <a:endParaRPr lang="ru-RU" sz="2400" b="1" dirty="0">
              <a:latin typeface="Consolas" panose="020B0609020204030204" pitchFamily="49" charset="0"/>
            </a:endParaRPr>
          </a:p>
          <a:p>
            <a:r>
              <a:rPr lang="ru-RU" sz="2400" dirty="0"/>
              <a:t>модификация ключа вершины на заданную величину </a:t>
            </a:r>
          </a:p>
          <a:p>
            <a:r>
              <a:rPr lang="ru-RU" sz="2400" dirty="0"/>
              <a:t>(</a:t>
            </a:r>
            <a:r>
              <a:rPr lang="ru-RU" sz="2000" dirty="0"/>
              <a:t>предполагается, что известна позиция вершины внутри структуры данных</a:t>
            </a:r>
            <a:r>
              <a:rPr lang="ru-RU" sz="2400" dirty="0"/>
              <a:t>);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85400" y="819811"/>
            <a:ext cx="4854214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ru-RU" sz="3200" dirty="0"/>
              <a:t>Базовый набор операций: </a:t>
            </a:r>
            <a:endParaRPr lang="en-US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250533" y="819811"/>
            <a:ext cx="581120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ru-RU" sz="3200" dirty="0"/>
              <a:t>Расширенный набор операций: </a:t>
            </a:r>
            <a:endParaRPr lang="en-US" sz="3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85400" y="3522040"/>
            <a:ext cx="3293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ExtractMin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— удаление минимального ключа;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12936" y="5059641"/>
            <a:ext cx="29393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</a:t>
            </a:r>
            <a:r>
              <a:rPr lang="ru-RU" sz="2400" b="1" dirty="0" err="1">
                <a:latin typeface="Consolas" panose="020B0609020204030204" pitchFamily="49" charset="0"/>
              </a:rPr>
              <a:t>nsert</a:t>
            </a:r>
            <a:r>
              <a:rPr lang="ru-RU" sz="2400" b="1" dirty="0">
                <a:latin typeface="Consolas" panose="020B0609020204030204" pitchFamily="49" charset="0"/>
              </a:rPr>
              <a:t>(x) </a:t>
            </a:r>
            <a:r>
              <a:rPr lang="ru-RU" sz="2400" dirty="0"/>
              <a:t>— добавление ключа x.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210468" y="4499742"/>
            <a:ext cx="30089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Heapify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400" dirty="0"/>
              <a:t>— построение кучи для последовательности из n ключей. 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298141"/>
              </p:ext>
            </p:extLst>
          </p:nvPr>
        </p:nvGraphicFramePr>
        <p:xfrm>
          <a:off x="3679045" y="3779124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266400" progId="Equation.DSMT4">
                  <p:embed/>
                </p:oleObj>
              </mc:Choice>
              <mc:Fallback>
                <p:oleObj name="Equation" r:id="rId2" imgW="672840" imgH="266400" progId="Equation.DSMT4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045" y="3779124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011881"/>
              </p:ext>
            </p:extLst>
          </p:nvPr>
        </p:nvGraphicFramePr>
        <p:xfrm>
          <a:off x="8977236" y="1684888"/>
          <a:ext cx="1592442" cy="630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40" imgH="266400" progId="Equation.DSMT4">
                  <p:embed/>
                </p:oleObj>
              </mc:Choice>
              <mc:Fallback>
                <p:oleObj name="Equation" r:id="rId4" imgW="672840" imgH="26640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7236" y="1684888"/>
                        <a:ext cx="1592442" cy="6309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320262"/>
              </p:ext>
            </p:extLst>
          </p:nvPr>
        </p:nvGraphicFramePr>
        <p:xfrm>
          <a:off x="3679045" y="5059641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2840" imgH="266400" progId="Equation.DSMT4">
                  <p:embed/>
                </p:oleObj>
              </mc:Choice>
              <mc:Fallback>
                <p:oleObj name="Equation" r:id="rId5" imgW="672840" imgH="26640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045" y="5059641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615561"/>
              </p:ext>
            </p:extLst>
          </p:nvPr>
        </p:nvGraphicFramePr>
        <p:xfrm>
          <a:off x="3679045" y="2371228"/>
          <a:ext cx="10128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480" imgH="266400" progId="Equation.DSMT4">
                  <p:embed/>
                </p:oleObj>
              </mc:Choice>
              <mc:Fallback>
                <p:oleObj name="Equation" r:id="rId6" imgW="393480" imgH="266400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045" y="2371228"/>
                        <a:ext cx="1012825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005991"/>
              </p:ext>
            </p:extLst>
          </p:nvPr>
        </p:nvGraphicFramePr>
        <p:xfrm>
          <a:off x="9601406" y="4751619"/>
          <a:ext cx="968272" cy="616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9040" imgH="266400" progId="Equation.DSMT4">
                  <p:embed/>
                </p:oleObj>
              </mc:Choice>
              <mc:Fallback>
                <p:oleObj name="Equation" r:id="rId8" imgW="419040" imgH="266400" progId="Equation.DSMT4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1406" y="4751619"/>
                        <a:ext cx="968272" cy="6160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285400" y="80214"/>
                <a:ext cx="11906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Время выполнения базовых операций для биномиальной кучи, содержащей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 вершин: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00" y="80214"/>
                <a:ext cx="11906600" cy="461665"/>
              </a:xfrm>
              <a:prstGeom prst="rect">
                <a:avLst/>
              </a:prstGeom>
              <a:blipFill>
                <a:blip r:embed="rId10"/>
                <a:stretch>
                  <a:fillRect l="-819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53AE3313-DF39-3B7B-E794-C749510DBC0F}"/>
              </a:ext>
            </a:extLst>
          </p:cNvPr>
          <p:cNvCxnSpPr/>
          <p:nvPr/>
        </p:nvCxnSpPr>
        <p:spPr>
          <a:xfrm>
            <a:off x="5865779" y="729574"/>
            <a:ext cx="0" cy="6128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02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3949" y="43151"/>
            <a:ext cx="11651531" cy="1918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ru-RU" sz="2800" b="1" dirty="0"/>
              <a:t>Куча</a:t>
            </a:r>
            <a:r>
              <a:rPr lang="ru-RU" sz="2800" dirty="0"/>
              <a:t> (англ. </a:t>
            </a:r>
            <a:r>
              <a:rPr lang="ru-RU" sz="2800" i="1" dirty="0" err="1"/>
              <a:t>heap</a:t>
            </a:r>
            <a:r>
              <a:rPr lang="ru-RU" sz="2800" dirty="0"/>
              <a:t>) — специализированная древовидная структура данных, которая удовлетворяет свойству кучи. </a:t>
            </a:r>
            <a:endParaRPr lang="en-US" sz="2800" dirty="0"/>
          </a:p>
          <a:p>
            <a:pPr>
              <a:spcAft>
                <a:spcPts val="400"/>
              </a:spcAft>
            </a:pPr>
            <a:r>
              <a:rPr lang="ru-RU" sz="2800" dirty="0"/>
              <a:t>В вершинах древовидной структуры хранятся ключи. </a:t>
            </a:r>
            <a:endParaRPr lang="en-US" sz="2800" dirty="0"/>
          </a:p>
          <a:p>
            <a:pPr>
              <a:spcAft>
                <a:spcPts val="400"/>
              </a:spcAft>
            </a:pPr>
            <a:r>
              <a:rPr lang="ru-RU" sz="2800" dirty="0"/>
              <a:t>Различают два варианта куч: </a:t>
            </a:r>
            <a:r>
              <a:rPr lang="ru-RU" sz="2800" dirty="0" err="1">
                <a:solidFill>
                  <a:srgbClr val="0070C0"/>
                </a:solidFill>
              </a:rPr>
              <a:t>min-heap</a:t>
            </a:r>
            <a:r>
              <a:rPr lang="ru-RU" sz="2800" dirty="0"/>
              <a:t> и </a:t>
            </a:r>
            <a:r>
              <a:rPr lang="ru-RU" sz="2800" dirty="0" err="1">
                <a:solidFill>
                  <a:srgbClr val="00B050"/>
                </a:solidFill>
              </a:rPr>
              <a:t>max-heap</a:t>
            </a:r>
            <a:r>
              <a:rPr lang="ru-RU" sz="2800" dirty="0"/>
              <a:t>. </a:t>
            </a:r>
            <a:endParaRPr lang="ru-RU" sz="2000" dirty="0"/>
          </a:p>
        </p:txBody>
      </p:sp>
      <p:grpSp>
        <p:nvGrpSpPr>
          <p:cNvPr id="40" name="Группа 39"/>
          <p:cNvGrpSpPr/>
          <p:nvPr/>
        </p:nvGrpSpPr>
        <p:grpSpPr>
          <a:xfrm>
            <a:off x="865018" y="2876251"/>
            <a:ext cx="4414888" cy="1948517"/>
            <a:chOff x="486383" y="1894847"/>
            <a:chExt cx="4414888" cy="1948517"/>
          </a:xfrm>
        </p:grpSpPr>
        <p:sp>
          <p:nvSpPr>
            <p:cNvPr id="9" name="Овал 8"/>
            <p:cNvSpPr/>
            <p:nvPr/>
          </p:nvSpPr>
          <p:spPr>
            <a:xfrm>
              <a:off x="1395166" y="2516531"/>
              <a:ext cx="812278" cy="53226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x=3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2007906" y="3311094"/>
              <a:ext cx="766716" cy="53226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z=3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886118" y="3311095"/>
              <a:ext cx="782426" cy="53226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y=4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Прямая со стрелкой 12"/>
            <p:cNvCxnSpPr>
              <a:stCxn id="9" idx="3"/>
              <a:endCxn id="11" idx="0"/>
            </p:cNvCxnSpPr>
            <p:nvPr/>
          </p:nvCxnSpPr>
          <p:spPr>
            <a:xfrm flipH="1">
              <a:off x="1277331" y="2970851"/>
              <a:ext cx="236790" cy="34024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9" idx="5"/>
              <a:endCxn id="10" idx="0"/>
            </p:cNvCxnSpPr>
            <p:nvPr/>
          </p:nvCxnSpPr>
          <p:spPr>
            <a:xfrm>
              <a:off x="2088489" y="2970851"/>
              <a:ext cx="302775" cy="34024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/>
            <p:cNvSpPr/>
            <p:nvPr/>
          </p:nvSpPr>
          <p:spPr>
            <a:xfrm>
              <a:off x="486383" y="1894847"/>
              <a:ext cx="44148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u="sng" dirty="0"/>
                <a:t>C</a:t>
              </a:r>
              <a:r>
                <a:rPr lang="ru-RU" sz="2400" u="sng" dirty="0" err="1"/>
                <a:t>войство</a:t>
              </a:r>
              <a:r>
                <a:rPr lang="ru-RU" sz="2400" u="sng" dirty="0"/>
                <a:t> кучи для</a:t>
              </a:r>
              <a:r>
                <a:rPr lang="ru-RU" sz="2000" u="sng" dirty="0"/>
                <a:t> </a:t>
              </a:r>
              <a:r>
                <a:rPr lang="ru-RU" sz="2400" b="1" u="sng" dirty="0" err="1"/>
                <a:t>min-heap</a:t>
              </a:r>
              <a:endParaRPr lang="en-US" sz="2400" b="1" u="sng" dirty="0"/>
            </a:p>
          </p:txBody>
        </p:sp>
      </p:grpSp>
      <p:grpSp>
        <p:nvGrpSpPr>
          <p:cNvPr id="39" name="Группа 38"/>
          <p:cNvGrpSpPr/>
          <p:nvPr/>
        </p:nvGrpSpPr>
        <p:grpSpPr>
          <a:xfrm>
            <a:off x="6513245" y="3622540"/>
            <a:ext cx="1888504" cy="1280275"/>
            <a:chOff x="5586952" y="3658725"/>
            <a:chExt cx="1888504" cy="1280275"/>
          </a:xfrm>
        </p:grpSpPr>
        <p:sp>
          <p:nvSpPr>
            <p:cNvPr id="29" name="Овал 28"/>
            <p:cNvSpPr/>
            <p:nvPr/>
          </p:nvSpPr>
          <p:spPr>
            <a:xfrm>
              <a:off x="6096000" y="3658725"/>
              <a:ext cx="812278" cy="5322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x=9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0" name="Овал 29"/>
            <p:cNvSpPr/>
            <p:nvPr/>
          </p:nvSpPr>
          <p:spPr>
            <a:xfrm>
              <a:off x="6708740" y="4406730"/>
              <a:ext cx="766716" cy="5322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z=3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5586952" y="4406731"/>
              <a:ext cx="782426" cy="5322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y=9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Прямая со стрелкой 31"/>
            <p:cNvCxnSpPr>
              <a:stCxn id="29" idx="3"/>
              <a:endCxn id="31" idx="0"/>
            </p:cNvCxnSpPr>
            <p:nvPr/>
          </p:nvCxnSpPr>
          <p:spPr>
            <a:xfrm flipH="1">
              <a:off x="5978165" y="4113045"/>
              <a:ext cx="236790" cy="293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29" idx="5"/>
              <a:endCxn id="30" idx="0"/>
            </p:cNvCxnSpPr>
            <p:nvPr/>
          </p:nvCxnSpPr>
          <p:spPr>
            <a:xfrm>
              <a:off x="6789323" y="4113045"/>
              <a:ext cx="302775" cy="2936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рямоугольник 33"/>
          <p:cNvSpPr/>
          <p:nvPr/>
        </p:nvSpPr>
        <p:spPr>
          <a:xfrm>
            <a:off x="3334064" y="3483977"/>
            <a:ext cx="23535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если вершина с ключом </a:t>
            </a:r>
            <a:r>
              <a:rPr lang="ru-RU" sz="2000" dirty="0">
                <a:latin typeface="Consolas" panose="020B0609020204030204" pitchFamily="49" charset="0"/>
              </a:rPr>
              <a:t>y</a:t>
            </a:r>
            <a:r>
              <a:rPr lang="ru-RU" sz="2000" dirty="0"/>
              <a:t> является потомком вершины с ключом </a:t>
            </a:r>
            <a:r>
              <a:rPr lang="ru-RU" sz="2000" dirty="0">
                <a:latin typeface="Consolas" panose="020B0609020204030204" pitchFamily="49" charset="0"/>
              </a:rPr>
              <a:t>x</a:t>
            </a:r>
            <a:r>
              <a:rPr lang="ru-RU" sz="2000" dirty="0"/>
              <a:t>, то x ≤ y. 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9207072" y="3628705"/>
            <a:ext cx="27084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если вершина с ключом y является потомком вершины с ключом x, то x ≥ y. 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6513245" y="2900701"/>
            <a:ext cx="4414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u="sng" dirty="0"/>
              <a:t>C</a:t>
            </a:r>
            <a:r>
              <a:rPr lang="ru-RU" sz="2400" u="sng" dirty="0" err="1"/>
              <a:t>войство</a:t>
            </a:r>
            <a:r>
              <a:rPr lang="ru-RU" sz="2400" u="sng" dirty="0"/>
              <a:t> кучи для</a:t>
            </a:r>
            <a:r>
              <a:rPr lang="ru-RU" sz="2000" u="sng" dirty="0"/>
              <a:t> </a:t>
            </a:r>
            <a:r>
              <a:rPr lang="ru-RU" sz="2400" b="1" u="sng" dirty="0"/>
              <a:t>m</a:t>
            </a:r>
            <a:r>
              <a:rPr lang="en-US" sz="2400" b="1" u="sng" dirty="0"/>
              <a:t>ax</a:t>
            </a:r>
            <a:r>
              <a:rPr lang="ru-RU" sz="2400" b="1" u="sng" dirty="0"/>
              <a:t>-</a:t>
            </a:r>
            <a:r>
              <a:rPr lang="ru-RU" sz="2400" b="1" u="sng" dirty="0" err="1"/>
              <a:t>heap</a:t>
            </a:r>
            <a:endParaRPr lang="en-US" sz="2400" b="1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417701" y="5779349"/>
            <a:ext cx="10505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</a:t>
            </a:r>
            <a:r>
              <a:rPr lang="ru-RU" sz="2000" dirty="0"/>
              <a:t>дальнейшем</a:t>
            </a:r>
            <a:r>
              <a:rPr lang="ru-RU" dirty="0"/>
              <a:t>, если не оговорено иное, будем считать, что при работе с кучей у нас вариант </a:t>
            </a:r>
            <a:r>
              <a:rPr lang="en-US" dirty="0">
                <a:solidFill>
                  <a:srgbClr val="0070C0"/>
                </a:solidFill>
              </a:rPr>
              <a:t>min-heap</a:t>
            </a:r>
            <a:r>
              <a:rPr lang="en-US" dirty="0"/>
              <a:t>.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4629994" y="1882588"/>
            <a:ext cx="488854" cy="6813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7490485" y="1853757"/>
            <a:ext cx="650161" cy="8176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6132513" y="2052918"/>
            <a:ext cx="0" cy="35320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263949" y="179294"/>
            <a:ext cx="0" cy="1703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8824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861303" y="181093"/>
            <a:ext cx="4604228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/>
              <a:t>Куча Фибоначчи </a:t>
            </a:r>
          </a:p>
          <a:p>
            <a:r>
              <a:rPr lang="ru-RU" sz="3200" dirty="0"/>
              <a:t>(англ. </a:t>
            </a:r>
            <a:r>
              <a:rPr lang="en-US" sz="3200" i="1" dirty="0">
                <a:latin typeface="Consolas" panose="020B0609020204030204" pitchFamily="49" charset="0"/>
              </a:rPr>
              <a:t>Fibonacci</a:t>
            </a:r>
            <a:r>
              <a:rPr lang="ru-RU" sz="3200" i="1" dirty="0">
                <a:latin typeface="Consolas" panose="020B0609020204030204" pitchFamily="49" charset="0"/>
              </a:rPr>
              <a:t> </a:t>
            </a:r>
            <a:r>
              <a:rPr lang="en-US" sz="3200" i="1" dirty="0">
                <a:latin typeface="Consolas" panose="020B0609020204030204" pitchFamily="49" charset="0"/>
              </a:rPr>
              <a:t>heap</a:t>
            </a:r>
            <a:r>
              <a:rPr lang="ru-RU" sz="3200" dirty="0"/>
              <a:t>)</a:t>
            </a:r>
          </a:p>
          <a:p>
            <a:endParaRPr lang="ru-RU" sz="3200" dirty="0"/>
          </a:p>
          <a:p>
            <a:r>
              <a:rPr lang="ru-RU" sz="3200" dirty="0"/>
              <a:t>была предложена </a:t>
            </a:r>
          </a:p>
          <a:p>
            <a:r>
              <a:rPr lang="ru-RU" sz="3200" dirty="0"/>
              <a:t>Майклом Фридманом </a:t>
            </a:r>
          </a:p>
          <a:p>
            <a:r>
              <a:rPr lang="ru-RU" sz="3200" dirty="0"/>
              <a:t>и</a:t>
            </a:r>
            <a:endParaRPr lang="ru-RU" sz="3200" dirty="0">
              <a:latin typeface="Arial" panose="020B0604020202020204" pitchFamily="34" charset="0"/>
            </a:endParaRPr>
          </a:p>
          <a:p>
            <a:r>
              <a:rPr lang="ru-RU" sz="3200" dirty="0"/>
              <a:t>Робертом </a:t>
            </a:r>
            <a:r>
              <a:rPr lang="ru-RU" sz="3200" dirty="0" err="1"/>
              <a:t>Тарьяном</a:t>
            </a:r>
            <a:endParaRPr lang="ru-RU" sz="3200" dirty="0"/>
          </a:p>
          <a:p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</a:rPr>
              <a:t>в </a:t>
            </a:r>
            <a:r>
              <a:rPr lang="ru-RU" sz="3200" b="1" dirty="0">
                <a:latin typeface="Arial" panose="020B0604020202020204" pitchFamily="34" charset="0"/>
              </a:rPr>
              <a:t>1984</a:t>
            </a: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</a:rPr>
              <a:t> году.</a:t>
            </a:r>
            <a:endParaRPr lang="ru-RU" sz="3200" dirty="0"/>
          </a:p>
          <a:p>
            <a:r>
              <a:rPr lang="en-US" dirty="0"/>
              <a:t> 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787" y="1059037"/>
            <a:ext cx="2368573" cy="2659811"/>
          </a:xfrm>
          <a:prstGeom prst="rect">
            <a:avLst/>
          </a:prstGeom>
        </p:spPr>
      </p:pic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077085"/>
              </p:ext>
            </p:extLst>
          </p:nvPr>
        </p:nvGraphicFramePr>
        <p:xfrm>
          <a:off x="437787" y="196583"/>
          <a:ext cx="2357487" cy="862454"/>
        </p:xfrm>
        <a:graphic>
          <a:graphicData uri="http://schemas.openxmlformats.org/drawingml/2006/table">
            <a:tbl>
              <a:tblPr/>
              <a:tblGrid>
                <a:gridCol w="2357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29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dirty="0">
                          <a:effectLst/>
                        </a:rPr>
                        <a:t>Майкл Фридман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55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solidFill>
                            <a:srgbClr val="0B0080"/>
                          </a:solidFill>
                          <a:effectLst/>
                          <a:hlinkClick r:id="rId3" tooltip="Английский язык"/>
                        </a:rPr>
                        <a:t>англ.</a:t>
                      </a:r>
                      <a:r>
                        <a:rPr lang="ru-RU" sz="1400" dirty="0">
                          <a:effectLst/>
                        </a:rPr>
                        <a:t> </a:t>
                      </a:r>
                      <a:r>
                        <a:rPr lang="en-US" sz="1400" i="1" dirty="0">
                          <a:effectLst/>
                        </a:rPr>
                        <a:t>Michael Hartley Freedman</a:t>
                      </a:r>
                      <a:endParaRPr lang="en-US" sz="14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221BAA5-842A-2759-53B2-FB098A69B930}"/>
              </a:ext>
            </a:extLst>
          </p:cNvPr>
          <p:cNvSpPr txBox="1"/>
          <p:nvPr/>
        </p:nvSpPr>
        <p:spPr>
          <a:xfrm>
            <a:off x="437787" y="3828743"/>
            <a:ext cx="3288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Дата рождения: 21.04.1951</a:t>
            </a:r>
          </a:p>
          <a:p>
            <a:r>
              <a:rPr lang="ru-RU" sz="1600" dirty="0"/>
              <a:t>Место  рождения: Лос-Анджелес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F7983EC3-8766-FB1B-2BE8-F74FE6890F1B}"/>
              </a:ext>
            </a:extLst>
          </p:cNvPr>
          <p:cNvGrpSpPr/>
          <p:nvPr/>
        </p:nvGrpSpPr>
        <p:grpSpPr>
          <a:xfrm>
            <a:off x="9037467" y="196583"/>
            <a:ext cx="3096902" cy="4813493"/>
            <a:chOff x="8886421" y="338633"/>
            <a:chExt cx="3096902" cy="4813493"/>
          </a:xfrm>
        </p:grpSpPr>
        <p:pic>
          <p:nvPicPr>
            <p:cNvPr id="1026" name="Picture 2" descr="Роберт Андре Тарьян - ИНФОРМАТ">
              <a:extLst>
                <a:ext uri="{FF2B5EF4-FFF2-40B4-BE49-F238E27FC236}">
                  <a16:creationId xmlns:a16="http://schemas.microsoft.com/office/drawing/2014/main" id="{33AE71E7-D314-610F-954E-7977453412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6220" y="984635"/>
              <a:ext cx="2200439" cy="3286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0A1E3B19-BF05-6FDD-CDC6-7461549E5AB3}"/>
                </a:ext>
              </a:extLst>
            </p:cNvPr>
            <p:cNvGrpSpPr/>
            <p:nvPr/>
          </p:nvGrpSpPr>
          <p:grpSpPr>
            <a:xfrm>
              <a:off x="8886421" y="338633"/>
              <a:ext cx="3096902" cy="4813493"/>
              <a:chOff x="9071115" y="303122"/>
              <a:chExt cx="3096902" cy="481349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7B585D-4B64-21FF-3178-8AA40534F172}"/>
                  </a:ext>
                </a:extLst>
              </p:cNvPr>
              <p:cNvSpPr txBox="1"/>
              <p:nvPr/>
            </p:nvSpPr>
            <p:spPr>
              <a:xfrm>
                <a:off x="9071115" y="303122"/>
                <a:ext cx="26328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Роберт Андре </a:t>
                </a:r>
                <a:r>
                  <a:rPr lang="ru-RU" dirty="0" err="1"/>
                  <a:t>Тарьян</a:t>
                </a:r>
                <a:endParaRPr lang="ru-RU" dirty="0"/>
              </a:p>
              <a:p>
                <a:r>
                  <a:rPr lang="ru-RU" dirty="0"/>
                  <a:t>англ.  </a:t>
                </a:r>
                <a:r>
                  <a:rPr lang="en-US" dirty="0"/>
                  <a:t>Robert </a:t>
                </a:r>
                <a:r>
                  <a:rPr lang="en-US" dirty="0" err="1"/>
                  <a:t>Endre</a:t>
                </a:r>
                <a:r>
                  <a:rPr lang="en-US" dirty="0"/>
                  <a:t> </a:t>
                </a:r>
                <a:r>
                  <a:rPr lang="en-US" dirty="0" err="1"/>
                  <a:t>Tarjan</a:t>
                </a:r>
                <a:endParaRPr lang="ru-BY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BD81A7-22E5-8FD7-6E3D-00B275CA58C0}"/>
                  </a:ext>
                </a:extLst>
              </p:cNvPr>
              <p:cNvSpPr txBox="1"/>
              <p:nvPr/>
            </p:nvSpPr>
            <p:spPr>
              <a:xfrm>
                <a:off x="9151890" y="4285618"/>
                <a:ext cx="30161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Дата рождения: </a:t>
                </a:r>
                <a:r>
                  <a:rPr lang="en-US" sz="1600" dirty="0"/>
                  <a:t>30</a:t>
                </a:r>
                <a:r>
                  <a:rPr lang="ru-RU" sz="1600" dirty="0"/>
                  <a:t>.04.19</a:t>
                </a:r>
                <a:r>
                  <a:rPr lang="en-US" sz="1600" dirty="0"/>
                  <a:t>48</a:t>
                </a:r>
                <a:endParaRPr lang="ru-RU" sz="1600" dirty="0"/>
              </a:p>
              <a:p>
                <a:r>
                  <a:rPr lang="ru-RU" sz="1600" dirty="0"/>
                  <a:t>Место  рождения: Помона (штат Калифорния, США)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11923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59876" y="154260"/>
            <a:ext cx="10435472" cy="2882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 algn="just">
              <a:spcBef>
                <a:spcPts val="200"/>
              </a:spcBef>
              <a:spcAft>
                <a:spcPts val="20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Куча Фибоначчи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это   семейство корневых деревьев, для которого выполняются следующие свойства (инварианты):</a:t>
            </a:r>
          </a:p>
          <a:p>
            <a:pPr lvl="1" algn="just">
              <a:spcBef>
                <a:spcPts val="200"/>
              </a:spcBef>
              <a:spcAft>
                <a:spcPts val="400"/>
              </a:spcAft>
              <a:tabLst>
                <a:tab pos="215900" algn="l"/>
              </a:tabLst>
            </a:pPr>
            <a:r>
              <a:rPr lang="ru-RU" sz="2000" b="1" i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1.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Каждая вершина в куче Фибоначчи удовлетворяет основному свойству кучи: приоритет отца не ниже приоритета каждого из его сыновей.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>
              <a:spcBef>
                <a:spcPts val="200"/>
              </a:spcBef>
              <a:spcAft>
                <a:spcPts val="400"/>
              </a:spcAft>
              <a:tabLst>
                <a:tab pos="215900" algn="l"/>
              </a:tabLst>
            </a:pPr>
            <a:r>
              <a:rPr lang="ru-RU" sz="2000" b="1" i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2.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семействе корневых деревьев нет двух деревьев с корнями одинакового ранга.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>
              <a:spcBef>
                <a:spcPts val="200"/>
              </a:spcBef>
              <a:spcAft>
                <a:spcPts val="400"/>
              </a:spcAft>
              <a:tabLst>
                <a:tab pos="215900" algn="l"/>
              </a:tabLst>
            </a:pPr>
            <a:r>
              <a:rPr lang="ru-RU" sz="2000" b="1" i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3.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Каждая некорневая вершина  в куче Фибоначчи может потерять не более одного сына при выполнении процедуры </a:t>
            </a:r>
            <a:r>
              <a:rPr lang="ru-RU" sz="2000" i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cut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0043" y="3737896"/>
            <a:ext cx="42106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 algn="just">
              <a:spcBef>
                <a:spcPts val="200"/>
              </a:spcBef>
              <a:spcAft>
                <a:spcPts val="2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Название «кучи Фибоначчи» обусловлено тем, что для доказательства оценок трудоемкости операций используются числа Фибоначчи. 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1771" y="3377390"/>
            <a:ext cx="389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ранг любого узла в куче Фибоначчи </a:t>
            </a:r>
          </a:p>
          <a:p>
            <a:r>
              <a:rPr lang="ru-RU" dirty="0"/>
              <a:t>не превосходит: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71771" y="4113609"/>
            <a:ext cx="389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в куче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ru-RU" dirty="0"/>
              <a:t>вершин, то число деревьев в ней: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772096"/>
              </p:ext>
            </p:extLst>
          </p:nvPr>
        </p:nvGraphicFramePr>
        <p:xfrm>
          <a:off x="9708072" y="3381326"/>
          <a:ext cx="1283108" cy="35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01309" imgH="241195" progId="Equation.DSMT4">
                  <p:embed/>
                </p:oleObj>
              </mc:Choice>
              <mc:Fallback>
                <p:oleObj name="Equation" r:id="rId3" imgW="901309" imgH="241195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8072" y="3381326"/>
                        <a:ext cx="1283108" cy="356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374606"/>
              </p:ext>
            </p:extLst>
          </p:nvPr>
        </p:nvGraphicFramePr>
        <p:xfrm>
          <a:off x="9708071" y="4159774"/>
          <a:ext cx="1387277" cy="377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01440" imgH="241200" progId="Equation.DSMT4">
                  <p:embed/>
                </p:oleObj>
              </mc:Choice>
              <mc:Fallback>
                <p:oleObj name="Equation" r:id="rId5" imgW="901440" imgH="2412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8071" y="4159774"/>
                        <a:ext cx="1387277" cy="377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Прямая соединительная линия 2"/>
          <p:cNvCxnSpPr/>
          <p:nvPr/>
        </p:nvCxnSpPr>
        <p:spPr>
          <a:xfrm>
            <a:off x="5188791" y="3377390"/>
            <a:ext cx="0" cy="201768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1052052" y="993058"/>
            <a:ext cx="9832" cy="20057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32334" y="6060899"/>
            <a:ext cx="9534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В.М. Котов, Е. П. Соболевская, А. А. Толстиков. «Алгоритмы и структуры данных»: учеб. пособие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Минск: БГУ, 2011г.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C. 97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109.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22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3846" y="153409"/>
            <a:ext cx="33173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De</a:t>
            </a:r>
            <a:r>
              <a:rPr lang="ru-RU" sz="2400" b="1" dirty="0" err="1">
                <a:latin typeface="Consolas" panose="020B0609020204030204" pitchFamily="49" charset="0"/>
              </a:rPr>
              <a:t>creaseKey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(уменьшение ключа) </a:t>
            </a:r>
            <a:r>
              <a:rPr lang="ru-RU" sz="2400" dirty="0"/>
              <a:t> </a:t>
            </a:r>
          </a:p>
        </p:txBody>
      </p:sp>
      <p:sp>
        <p:nvSpPr>
          <p:cNvPr id="4" name="Овал 3"/>
          <p:cNvSpPr/>
          <p:nvPr/>
        </p:nvSpPr>
        <p:spPr>
          <a:xfrm>
            <a:off x="3381225" y="206349"/>
            <a:ext cx="530663" cy="339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" name="Овал 5"/>
          <p:cNvSpPr/>
          <p:nvPr/>
        </p:nvSpPr>
        <p:spPr>
          <a:xfrm>
            <a:off x="4809200" y="860936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299393" y="1435028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>
            <a:stCxn id="6" idx="5"/>
            <a:endCxn id="7" idx="0"/>
          </p:cNvCxnSpPr>
          <p:nvPr/>
        </p:nvCxnSpPr>
        <p:spPr>
          <a:xfrm>
            <a:off x="5082774" y="1150602"/>
            <a:ext cx="376875" cy="28442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4" idx="5"/>
            <a:endCxn id="6" idx="1"/>
          </p:cNvCxnSpPr>
          <p:nvPr/>
        </p:nvCxnSpPr>
        <p:spPr>
          <a:xfrm>
            <a:off x="3834174" y="496015"/>
            <a:ext cx="1021964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5771909" y="754725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Овал 10"/>
          <p:cNvSpPr/>
          <p:nvPr/>
        </p:nvSpPr>
        <p:spPr>
          <a:xfrm>
            <a:off x="6205739" y="1359613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933370" y="1409312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7423563" y="2014200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/>
          <p:cNvCxnSpPr>
            <a:stCxn id="12" idx="5"/>
            <a:endCxn id="13" idx="0"/>
          </p:cNvCxnSpPr>
          <p:nvPr/>
        </p:nvCxnSpPr>
        <p:spPr>
          <a:xfrm>
            <a:off x="7206944" y="1698978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0" idx="5"/>
            <a:endCxn id="12" idx="1"/>
          </p:cNvCxnSpPr>
          <p:nvPr/>
        </p:nvCxnSpPr>
        <p:spPr>
          <a:xfrm>
            <a:off x="6045483" y="1044391"/>
            <a:ext cx="934825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cxnSpLocks/>
            <a:stCxn id="4" idx="5"/>
            <a:endCxn id="10" idx="2"/>
          </p:cNvCxnSpPr>
          <p:nvPr/>
        </p:nvCxnSpPr>
        <p:spPr>
          <a:xfrm>
            <a:off x="3834174" y="496015"/>
            <a:ext cx="1937735" cy="42839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0" idx="5"/>
            <a:endCxn id="11" idx="1"/>
          </p:cNvCxnSpPr>
          <p:nvPr/>
        </p:nvCxnSpPr>
        <p:spPr>
          <a:xfrm>
            <a:off x="6045483" y="1044391"/>
            <a:ext cx="207194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7103050" y="691253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Овал 20"/>
          <p:cNvSpPr/>
          <p:nvPr/>
        </p:nvSpPr>
        <p:spPr>
          <a:xfrm>
            <a:off x="8320874" y="1345840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Овал 21"/>
          <p:cNvSpPr/>
          <p:nvPr/>
        </p:nvSpPr>
        <p:spPr>
          <a:xfrm>
            <a:off x="8811067" y="1919932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3" name="Прямая со стрелкой 22"/>
          <p:cNvCxnSpPr>
            <a:stCxn id="21" idx="5"/>
            <a:endCxn id="22" idx="0"/>
          </p:cNvCxnSpPr>
          <p:nvPr/>
        </p:nvCxnSpPr>
        <p:spPr>
          <a:xfrm>
            <a:off x="8594448" y="1635506"/>
            <a:ext cx="376875" cy="28442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9" idx="5"/>
            <a:endCxn id="21" idx="1"/>
          </p:cNvCxnSpPr>
          <p:nvPr/>
        </p:nvCxnSpPr>
        <p:spPr>
          <a:xfrm>
            <a:off x="7376624" y="980919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9283583" y="1239629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Овал 26"/>
          <p:cNvSpPr/>
          <p:nvPr/>
        </p:nvSpPr>
        <p:spPr>
          <a:xfrm>
            <a:off x="10445044" y="1894216"/>
            <a:ext cx="320512" cy="339365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8" name="Овал 27"/>
          <p:cNvSpPr/>
          <p:nvPr/>
        </p:nvSpPr>
        <p:spPr>
          <a:xfrm>
            <a:off x="10935237" y="2499104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9" name="Прямая со стрелкой 28"/>
          <p:cNvCxnSpPr>
            <a:stCxn id="27" idx="5"/>
            <a:endCxn id="28" idx="0"/>
          </p:cNvCxnSpPr>
          <p:nvPr/>
        </p:nvCxnSpPr>
        <p:spPr>
          <a:xfrm>
            <a:off x="10718618" y="2183882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5"/>
            <a:endCxn id="27" idx="1"/>
          </p:cNvCxnSpPr>
          <p:nvPr/>
        </p:nvCxnSpPr>
        <p:spPr>
          <a:xfrm>
            <a:off x="9557157" y="1529295"/>
            <a:ext cx="934825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cxnSpLocks/>
            <a:stCxn id="19" idx="5"/>
            <a:endCxn id="25" idx="1"/>
          </p:cNvCxnSpPr>
          <p:nvPr/>
        </p:nvCxnSpPr>
        <p:spPr>
          <a:xfrm>
            <a:off x="7376624" y="980919"/>
            <a:ext cx="1953897" cy="30840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517620"/>
              </p:ext>
            </p:extLst>
          </p:nvPr>
        </p:nvGraphicFramePr>
        <p:xfrm>
          <a:off x="11049521" y="640049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3890" imgH="279279" progId="Equation.DSMT4">
                  <p:embed/>
                </p:oleObj>
              </mc:Choice>
              <mc:Fallback>
                <p:oleObj name="Equation" r:id="rId3" imgW="253890" imgH="279279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521" y="640049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Прямая со стрелкой 34"/>
          <p:cNvCxnSpPr>
            <a:cxnSpLocks/>
            <a:stCxn id="4" idx="5"/>
            <a:endCxn id="19" idx="2"/>
          </p:cNvCxnSpPr>
          <p:nvPr/>
        </p:nvCxnSpPr>
        <p:spPr>
          <a:xfrm>
            <a:off x="3834174" y="496015"/>
            <a:ext cx="3268876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390041"/>
              </p:ext>
            </p:extLst>
          </p:nvPr>
        </p:nvGraphicFramePr>
        <p:xfrm>
          <a:off x="9408870" y="2291187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90" imgH="279279" progId="Equation.DSMT4">
                  <p:embed/>
                </p:oleObj>
              </mc:Choice>
              <mc:Fallback>
                <p:oleObj name="Equation" r:id="rId5" imgW="253890" imgH="279279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8870" y="2291187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Овал 41"/>
          <p:cNvSpPr/>
          <p:nvPr/>
        </p:nvSpPr>
        <p:spPr>
          <a:xfrm>
            <a:off x="10445044" y="1894216"/>
            <a:ext cx="320512" cy="339365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2723" y="1326456"/>
            <a:ext cx="5088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операции </a:t>
            </a:r>
            <a:r>
              <a:rPr lang="en-US" dirty="0"/>
              <a:t>cut</a:t>
            </a:r>
            <a:r>
              <a:rPr lang="ru-RU" dirty="0"/>
              <a:t>, которые выполняются для восстановления инварианта 1 будем называть </a:t>
            </a:r>
            <a:r>
              <a:rPr lang="ru-RU" b="1" dirty="0"/>
              <a:t>исходными </a:t>
            </a:r>
            <a:r>
              <a:rPr lang="en-US" b="1" i="1" dirty="0">
                <a:latin typeface="Consolas" panose="020B0609020204030204" pitchFamily="49" charset="0"/>
              </a:rPr>
              <a:t>cut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latin typeface="Consolas" panose="020B0609020204030204" pitchFamily="49" charset="0"/>
              </a:rPr>
              <a:t>cut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105584" y="2437023"/>
            <a:ext cx="5639867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операции </a:t>
            </a:r>
            <a:r>
              <a:rPr lang="en-US" b="1" dirty="0"/>
              <a:t>cut</a:t>
            </a:r>
            <a:r>
              <a:rPr lang="ru-RU" dirty="0"/>
              <a:t>, которые выполняются для восстановления инварианта 3 будем называть </a:t>
            </a:r>
            <a:r>
              <a:rPr lang="ru-RU" b="1" dirty="0"/>
              <a:t>порождёнными </a:t>
            </a:r>
            <a:r>
              <a:rPr lang="en-US" b="1" i="1" dirty="0">
                <a:latin typeface="Consolas" panose="020B0609020204030204" pitchFamily="49" charset="0"/>
              </a:rPr>
              <a:t>cut</a:t>
            </a:r>
            <a:r>
              <a:rPr lang="ru-RU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latin typeface="Consolas" panose="020B0609020204030204" pitchFamily="49" charset="0"/>
              </a:rPr>
              <a:t>cut'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sz="1600" dirty="0"/>
              <a:t>(</a:t>
            </a:r>
            <a:r>
              <a:rPr lang="ru-RU" sz="1200" dirty="0"/>
              <a:t>на рисунке желтая заливка у некорневых вершин, которые ранее уже теряли сына)</a:t>
            </a:r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 flipH="1">
            <a:off x="10175893" y="1769653"/>
            <a:ext cx="234294" cy="20901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 50"/>
          <p:cNvSpPr/>
          <p:nvPr/>
        </p:nvSpPr>
        <p:spPr>
          <a:xfrm>
            <a:off x="10026044" y="2317323"/>
            <a:ext cx="944489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Consolas" panose="020B0609020204030204" pitchFamily="49" charset="0"/>
              </a:rPr>
              <a:t>cut</a:t>
            </a:r>
            <a:r>
              <a:rPr lang="en-US" b="1" dirty="0">
                <a:latin typeface="Consolas" panose="020B0609020204030204" pitchFamily="49" charset="0"/>
              </a:rPr>
              <a:t>(0)</a:t>
            </a:r>
            <a:endParaRPr lang="ru-RU" b="1" dirty="0">
              <a:latin typeface="Consolas" panose="020B0609020204030204" pitchFamily="49" charset="0"/>
            </a:endParaRP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9052376" y="1161716"/>
            <a:ext cx="192642" cy="26219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8931405" y="791815"/>
            <a:ext cx="1071127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Consolas" panose="020B0609020204030204" pitchFamily="49" charset="0"/>
              </a:rPr>
              <a:t>cut'</a:t>
            </a:r>
            <a:r>
              <a:rPr lang="en-US" b="1" dirty="0">
                <a:latin typeface="Consolas" panose="020B0609020204030204" pitchFamily="49" charset="0"/>
              </a:rPr>
              <a:t>(2)</a:t>
            </a:r>
            <a:endParaRPr lang="ru-RU" b="1" dirty="0">
              <a:latin typeface="Consolas" panose="020B0609020204030204" pitchFamily="49" charset="0"/>
            </a:endParaRP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6764009" y="684882"/>
            <a:ext cx="192642" cy="26219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6917273" y="283913"/>
            <a:ext cx="1071127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Consolas" panose="020B0609020204030204" pitchFamily="49" charset="0"/>
              </a:rPr>
              <a:t>cut'</a:t>
            </a:r>
            <a:r>
              <a:rPr lang="en-US" b="1" dirty="0">
                <a:latin typeface="Consolas" panose="020B0609020204030204" pitchFamily="49" charset="0"/>
              </a:rPr>
              <a:t>(1)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823485" y="4755560"/>
            <a:ext cx="3346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Восстановление инварианта 3:</a:t>
            </a:r>
          </a:p>
          <a:p>
            <a:r>
              <a:rPr lang="ru-RU" dirty="0"/>
              <a:t>серия порожденных </a:t>
            </a:r>
            <a:r>
              <a:rPr lang="en-US" b="1" i="1" dirty="0">
                <a:latin typeface="Consolas" panose="020B0609020204030204" pitchFamily="49" charset="0"/>
              </a:rPr>
              <a:t>cut'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1242809" y="5508495"/>
            <a:ext cx="5227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Восстановление инварианта 2:</a:t>
            </a:r>
          </a:p>
          <a:p>
            <a:r>
              <a:rPr lang="ru-RU" dirty="0"/>
              <a:t>серия операций </a:t>
            </a:r>
            <a:r>
              <a:rPr lang="en-US" b="1" i="1" dirty="0">
                <a:latin typeface="Consolas" panose="020B0609020204030204" pitchFamily="49" charset="0"/>
              </a:rPr>
              <a:t>link</a:t>
            </a:r>
            <a:r>
              <a:rPr lang="ru-RU" dirty="0"/>
              <a:t> над деревьями одного ранга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370263" y="4012736"/>
            <a:ext cx="3215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Восстановление инварианта 1:</a:t>
            </a:r>
          </a:p>
          <a:p>
            <a:r>
              <a:rPr lang="ru-RU" dirty="0"/>
              <a:t>одна исходная операция  </a:t>
            </a:r>
            <a:r>
              <a:rPr lang="en-US" b="1" i="1" dirty="0">
                <a:latin typeface="Consolas" panose="020B0609020204030204" pitchFamily="49" charset="0"/>
              </a:rPr>
              <a:t>cut</a:t>
            </a:r>
            <a:endParaRPr lang="ru-RU" b="1" i="1" dirty="0">
              <a:latin typeface="Consolas" panose="020B0609020204030204" pitchFamily="49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370263" y="3604309"/>
            <a:ext cx="13970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u="sng" dirty="0"/>
              <a:t>Выполнены:</a:t>
            </a:r>
          </a:p>
        </p:txBody>
      </p:sp>
      <p:sp>
        <p:nvSpPr>
          <p:cNvPr id="65" name="Овал 64"/>
          <p:cNvSpPr/>
          <p:nvPr/>
        </p:nvSpPr>
        <p:spPr>
          <a:xfrm>
            <a:off x="6812101" y="3997488"/>
            <a:ext cx="332859" cy="339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6" name="Овал 65"/>
          <p:cNvSpPr/>
          <p:nvPr/>
        </p:nvSpPr>
        <p:spPr>
          <a:xfrm>
            <a:off x="7280603" y="4504462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7" name="Прямая со стрелкой 66"/>
          <p:cNvCxnSpPr>
            <a:stCxn id="65" idx="5"/>
            <a:endCxn id="66" idx="0"/>
          </p:cNvCxnSpPr>
          <p:nvPr/>
        </p:nvCxnSpPr>
        <p:spPr>
          <a:xfrm>
            <a:off x="7096214" y="4287154"/>
            <a:ext cx="344645" cy="21730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cxnSpLocks/>
            <a:stCxn id="98" idx="6"/>
            <a:endCxn id="65" idx="1"/>
          </p:cNvCxnSpPr>
          <p:nvPr/>
        </p:nvCxnSpPr>
        <p:spPr>
          <a:xfrm>
            <a:off x="6323052" y="3702781"/>
            <a:ext cx="537795" cy="34440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7626466" y="4013213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0" name="Овал 69"/>
          <p:cNvSpPr/>
          <p:nvPr/>
        </p:nvSpPr>
        <p:spPr>
          <a:xfrm>
            <a:off x="7864149" y="4502474"/>
            <a:ext cx="315247" cy="339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8406893" y="4502474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8687111" y="5008143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3" name="Прямая со стрелкой 72"/>
          <p:cNvCxnSpPr>
            <a:stCxn id="71" idx="5"/>
            <a:endCxn id="72" idx="0"/>
          </p:cNvCxnSpPr>
          <p:nvPr/>
        </p:nvCxnSpPr>
        <p:spPr>
          <a:xfrm>
            <a:off x="8680467" y="4792140"/>
            <a:ext cx="166900" cy="21600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9" idx="5"/>
            <a:endCxn id="71" idx="1"/>
          </p:cNvCxnSpPr>
          <p:nvPr/>
        </p:nvCxnSpPr>
        <p:spPr>
          <a:xfrm>
            <a:off x="7900040" y="4302879"/>
            <a:ext cx="553791" cy="24929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cxnSpLocks/>
            <a:stCxn id="98" idx="6"/>
            <a:endCxn id="69" idx="1"/>
          </p:cNvCxnSpPr>
          <p:nvPr/>
        </p:nvCxnSpPr>
        <p:spPr>
          <a:xfrm>
            <a:off x="6323052" y="3702781"/>
            <a:ext cx="1350352" cy="36013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cxnSpLocks/>
            <a:stCxn id="69" idx="5"/>
            <a:endCxn id="70" idx="1"/>
          </p:cNvCxnSpPr>
          <p:nvPr/>
        </p:nvCxnSpPr>
        <p:spPr>
          <a:xfrm>
            <a:off x="7900040" y="4302879"/>
            <a:ext cx="10276" cy="24929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Овал 77"/>
          <p:cNvSpPr/>
          <p:nvPr/>
        </p:nvSpPr>
        <p:spPr>
          <a:xfrm>
            <a:off x="9694638" y="4502472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Овал 78"/>
          <p:cNvSpPr/>
          <p:nvPr/>
        </p:nvSpPr>
        <p:spPr>
          <a:xfrm>
            <a:off x="10161299" y="5007241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0" name="Овал 79"/>
          <p:cNvSpPr/>
          <p:nvPr/>
        </p:nvSpPr>
        <p:spPr>
          <a:xfrm>
            <a:off x="10518200" y="5594435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81" name="Прямая со стрелкой 80"/>
          <p:cNvCxnSpPr>
            <a:stCxn id="79" idx="5"/>
            <a:endCxn id="80" idx="0"/>
          </p:cNvCxnSpPr>
          <p:nvPr/>
        </p:nvCxnSpPr>
        <p:spPr>
          <a:xfrm>
            <a:off x="10434873" y="5296907"/>
            <a:ext cx="243583" cy="29752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78" idx="5"/>
            <a:endCxn id="79" idx="1"/>
          </p:cNvCxnSpPr>
          <p:nvPr/>
        </p:nvCxnSpPr>
        <p:spPr>
          <a:xfrm>
            <a:off x="9968212" y="4792138"/>
            <a:ext cx="240025" cy="26480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10102099" y="3573213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5" name="Овал 84"/>
          <p:cNvSpPr/>
          <p:nvPr/>
        </p:nvSpPr>
        <p:spPr>
          <a:xfrm>
            <a:off x="9098492" y="4502473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86" name="Прямая со стрелкой 85"/>
          <p:cNvCxnSpPr>
            <a:cxnSpLocks/>
            <a:stCxn id="92" idx="5"/>
            <a:endCxn id="85" idx="0"/>
          </p:cNvCxnSpPr>
          <p:nvPr/>
        </p:nvCxnSpPr>
        <p:spPr>
          <a:xfrm>
            <a:off x="8886136" y="4254663"/>
            <a:ext cx="372612" cy="24781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Объект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308754"/>
              </p:ext>
            </p:extLst>
          </p:nvPr>
        </p:nvGraphicFramePr>
        <p:xfrm>
          <a:off x="11657605" y="4115642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90" imgH="279279" progId="Equation.DSMT4">
                  <p:embed/>
                </p:oleObj>
              </mc:Choice>
              <mc:Fallback>
                <p:oleObj name="Equation" r:id="rId6" imgW="253890" imgH="279279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7605" y="4115642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Объект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572029"/>
              </p:ext>
            </p:extLst>
          </p:nvPr>
        </p:nvGraphicFramePr>
        <p:xfrm>
          <a:off x="11821497" y="576411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90" imgH="279279" progId="Equation.DSMT4">
                  <p:embed/>
                </p:oleObj>
              </mc:Choice>
              <mc:Fallback>
                <p:oleObj name="Equation" r:id="rId7" imgW="253890" imgH="279279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1497" y="576411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Овал 91"/>
          <p:cNvSpPr/>
          <p:nvPr/>
        </p:nvSpPr>
        <p:spPr>
          <a:xfrm>
            <a:off x="8610403" y="3973641"/>
            <a:ext cx="323041" cy="3292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8" name="Овал 97"/>
          <p:cNvSpPr/>
          <p:nvPr/>
        </p:nvSpPr>
        <p:spPr>
          <a:xfrm>
            <a:off x="5792389" y="3533098"/>
            <a:ext cx="530663" cy="339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-1</a:t>
            </a:r>
          </a:p>
        </p:txBody>
      </p:sp>
      <p:cxnSp>
        <p:nvCxnSpPr>
          <p:cNvPr id="101" name="Прямая со стрелкой 100"/>
          <p:cNvCxnSpPr>
            <a:cxnSpLocks/>
            <a:stCxn id="92" idx="5"/>
            <a:endCxn id="78" idx="0"/>
          </p:cNvCxnSpPr>
          <p:nvPr/>
        </p:nvCxnSpPr>
        <p:spPr>
          <a:xfrm>
            <a:off x="8886136" y="4254663"/>
            <a:ext cx="968758" cy="247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cxnSpLocks/>
            <a:stCxn id="98" idx="6"/>
            <a:endCxn id="92" idx="1"/>
          </p:cNvCxnSpPr>
          <p:nvPr/>
        </p:nvCxnSpPr>
        <p:spPr>
          <a:xfrm>
            <a:off x="6323052" y="3702781"/>
            <a:ext cx="2334659" cy="3190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>
          <a:xfrm flipH="1">
            <a:off x="10765557" y="1578994"/>
            <a:ext cx="164535" cy="19539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04CD5C-F1CB-3C52-425C-DF94AF46DA40}"/>
              </a:ext>
            </a:extLst>
          </p:cNvPr>
          <p:cNvSpPr/>
          <p:nvPr/>
        </p:nvSpPr>
        <p:spPr>
          <a:xfrm>
            <a:off x="8971323" y="48418"/>
            <a:ext cx="3234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(на рисунке желтая заливка у некорневых вершин, которые уже потеряли 1 сына)</a:t>
            </a:r>
          </a:p>
        </p:txBody>
      </p:sp>
    </p:spTree>
    <p:extLst>
      <p:ext uri="{BB962C8B-B14F-4D97-AF65-F5344CB8AC3E}">
        <p14:creationId xmlns:p14="http://schemas.microsoft.com/office/powerpoint/2010/main" val="246174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/>
      <p:bldP spid="46" grpId="0"/>
      <p:bldP spid="51" grpId="0"/>
      <p:bldP spid="55" grpId="0"/>
      <p:bldP spid="57" grpId="0"/>
      <p:bldP spid="60" grpId="0"/>
      <p:bldP spid="61" grpId="0"/>
      <p:bldP spid="62" grpId="0"/>
      <p:bldP spid="63" grpId="0"/>
      <p:bldP spid="65" grpId="0" animBg="1"/>
      <p:bldP spid="66" grpId="0" animBg="1"/>
      <p:bldP spid="69" grpId="0" animBg="1"/>
      <p:bldP spid="70" grpId="0" animBg="1"/>
      <p:bldP spid="71" grpId="0" animBg="1"/>
      <p:bldP spid="72" grpId="0" animBg="1"/>
      <p:bldP spid="78" grpId="0" animBg="1"/>
      <p:bldP spid="79" grpId="0" animBg="1"/>
      <p:bldP spid="80" grpId="0" animBg="1"/>
      <p:bldP spid="83" grpId="0" animBg="1"/>
      <p:bldP spid="85" grpId="0" animBg="1"/>
      <p:bldP spid="92" grpId="0" animBg="1"/>
      <p:bldP spid="9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4000421" y="812129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484084" y="1408737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>
            <a:stCxn id="6" idx="5"/>
            <a:endCxn id="7" idx="0"/>
          </p:cNvCxnSpPr>
          <p:nvPr/>
        </p:nvCxnSpPr>
        <p:spPr>
          <a:xfrm>
            <a:off x="4273995" y="1101795"/>
            <a:ext cx="370345" cy="306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cxnSpLocks/>
            <a:stCxn id="4" idx="5"/>
            <a:endCxn id="6" idx="1"/>
          </p:cNvCxnSpPr>
          <p:nvPr/>
        </p:nvCxnSpPr>
        <p:spPr>
          <a:xfrm>
            <a:off x="3718228" y="583099"/>
            <a:ext cx="329131" cy="278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5035105" y="826318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Овал 10"/>
          <p:cNvSpPr/>
          <p:nvPr/>
        </p:nvSpPr>
        <p:spPr>
          <a:xfrm>
            <a:off x="5522334" y="1387465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230904" y="1387465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741046" y="1971396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/>
          <p:cNvCxnSpPr>
            <a:stCxn id="12" idx="5"/>
            <a:endCxn id="13" idx="0"/>
          </p:cNvCxnSpPr>
          <p:nvPr/>
        </p:nvCxnSpPr>
        <p:spPr>
          <a:xfrm>
            <a:off x="6504478" y="1677131"/>
            <a:ext cx="396824" cy="2942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0" idx="5"/>
            <a:endCxn id="12" idx="1"/>
          </p:cNvCxnSpPr>
          <p:nvPr/>
        </p:nvCxnSpPr>
        <p:spPr>
          <a:xfrm>
            <a:off x="5308679" y="1115984"/>
            <a:ext cx="969163" cy="321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cxnSpLocks/>
            <a:stCxn id="4" idx="5"/>
            <a:endCxn id="10" idx="1"/>
          </p:cNvCxnSpPr>
          <p:nvPr/>
        </p:nvCxnSpPr>
        <p:spPr>
          <a:xfrm>
            <a:off x="3718228" y="583099"/>
            <a:ext cx="1363815" cy="292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0" idx="5"/>
            <a:endCxn id="11" idx="1"/>
          </p:cNvCxnSpPr>
          <p:nvPr/>
        </p:nvCxnSpPr>
        <p:spPr>
          <a:xfrm>
            <a:off x="5308679" y="1115984"/>
            <a:ext cx="260593" cy="321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6987283" y="706335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Овал 20"/>
          <p:cNvSpPr/>
          <p:nvPr/>
        </p:nvSpPr>
        <p:spPr>
          <a:xfrm>
            <a:off x="7627734" y="1371676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Овал 21"/>
          <p:cNvSpPr/>
          <p:nvPr/>
        </p:nvSpPr>
        <p:spPr>
          <a:xfrm>
            <a:off x="8028794" y="1923278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3" name="Прямая со стрелкой 22"/>
          <p:cNvCxnSpPr>
            <a:stCxn id="21" idx="5"/>
            <a:endCxn id="22" idx="0"/>
          </p:cNvCxnSpPr>
          <p:nvPr/>
        </p:nvCxnSpPr>
        <p:spPr>
          <a:xfrm>
            <a:off x="7901308" y="1661342"/>
            <a:ext cx="287742" cy="2619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cxnSpLocks/>
            <a:stCxn id="19" idx="5"/>
            <a:endCxn id="21" idx="1"/>
          </p:cNvCxnSpPr>
          <p:nvPr/>
        </p:nvCxnSpPr>
        <p:spPr>
          <a:xfrm>
            <a:off x="7260857" y="996001"/>
            <a:ext cx="413815" cy="425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8770134" y="1294516"/>
            <a:ext cx="320512" cy="33936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Овал 26"/>
          <p:cNvSpPr/>
          <p:nvPr/>
        </p:nvSpPr>
        <p:spPr>
          <a:xfrm>
            <a:off x="9642739" y="1904458"/>
            <a:ext cx="320512" cy="339365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10288538" y="2511389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>
            <a:cxnSpLocks/>
            <a:stCxn id="27" idx="4"/>
            <a:endCxn id="28" idx="1"/>
          </p:cNvCxnSpPr>
          <p:nvPr/>
        </p:nvCxnSpPr>
        <p:spPr>
          <a:xfrm>
            <a:off x="9802995" y="2243823"/>
            <a:ext cx="532481" cy="3172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5"/>
            <a:endCxn id="27" idx="1"/>
          </p:cNvCxnSpPr>
          <p:nvPr/>
        </p:nvCxnSpPr>
        <p:spPr>
          <a:xfrm>
            <a:off x="9043708" y="1584182"/>
            <a:ext cx="645969" cy="369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cxnSpLocks/>
            <a:stCxn id="19" idx="5"/>
            <a:endCxn id="25" idx="1"/>
          </p:cNvCxnSpPr>
          <p:nvPr/>
        </p:nvCxnSpPr>
        <p:spPr>
          <a:xfrm>
            <a:off x="7260857" y="996001"/>
            <a:ext cx="1556215" cy="348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187102"/>
              </p:ext>
            </p:extLst>
          </p:nvPr>
        </p:nvGraphicFramePr>
        <p:xfrm>
          <a:off x="10942980" y="737572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3890" imgH="279279" progId="Equation.DSMT4">
                  <p:embed/>
                </p:oleObj>
              </mc:Choice>
              <mc:Fallback>
                <p:oleObj name="Equation" r:id="rId3" imgW="253890" imgH="279279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2980" y="737572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Прямая со стрелкой 34"/>
          <p:cNvCxnSpPr>
            <a:cxnSpLocks/>
            <a:stCxn id="4" idx="5"/>
            <a:endCxn id="19" idx="2"/>
          </p:cNvCxnSpPr>
          <p:nvPr/>
        </p:nvCxnSpPr>
        <p:spPr>
          <a:xfrm>
            <a:off x="3718228" y="583099"/>
            <a:ext cx="3269055" cy="292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13516"/>
              </p:ext>
            </p:extLst>
          </p:nvPr>
        </p:nvGraphicFramePr>
        <p:xfrm>
          <a:off x="8661489" y="2320249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90" imgH="279279" progId="Equation.DSMT4">
                  <p:embed/>
                </p:oleObj>
              </mc:Choice>
              <mc:Fallback>
                <p:oleObj name="Equation" r:id="rId5" imgW="253890" imgH="279279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1489" y="2320249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Прямоугольник 50"/>
          <p:cNvSpPr/>
          <p:nvPr/>
        </p:nvSpPr>
        <p:spPr>
          <a:xfrm>
            <a:off x="9444985" y="2884641"/>
            <a:ext cx="825867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Consolas" panose="020B0609020204030204" pitchFamily="49" charset="0"/>
              </a:rPr>
              <a:t>cut</a:t>
            </a:r>
            <a:r>
              <a:rPr lang="en-US" b="1" dirty="0"/>
              <a:t>(7)</a:t>
            </a:r>
            <a:endParaRPr lang="ru-RU" b="1" dirty="0"/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8529364" y="1166817"/>
            <a:ext cx="192642" cy="2621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9071989" y="974678"/>
            <a:ext cx="1016625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Consolas" panose="020B0609020204030204" pitchFamily="49" charset="0"/>
              </a:rPr>
              <a:t>cut'</a:t>
            </a:r>
            <a:r>
              <a:rPr lang="en-US" b="1" dirty="0">
                <a:latin typeface="Consolas" panose="020B0609020204030204" pitchFamily="49" charset="0"/>
              </a:rPr>
              <a:t>(2</a:t>
            </a:r>
            <a:r>
              <a:rPr lang="en-US" b="1" dirty="0"/>
              <a:t>)</a:t>
            </a:r>
            <a:endParaRPr lang="ru-RU" b="1" dirty="0"/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6616193" y="726103"/>
            <a:ext cx="192642" cy="2621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6787302" y="272289"/>
            <a:ext cx="1071127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Consolas" panose="020B0609020204030204" pitchFamily="49" charset="0"/>
              </a:rPr>
              <a:t>cut'</a:t>
            </a:r>
            <a:r>
              <a:rPr lang="en-US" b="1" dirty="0">
                <a:latin typeface="Consolas" panose="020B0609020204030204" pitchFamily="49" charset="0"/>
              </a:rPr>
              <a:t>(1)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1244874" y="2359330"/>
            <a:ext cx="3826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Восстановление инварианта 3:</a:t>
            </a:r>
          </a:p>
          <a:p>
            <a:r>
              <a:rPr lang="ru-RU" dirty="0"/>
              <a:t>серия порожденных </a:t>
            </a:r>
            <a:r>
              <a:rPr lang="en-US" b="1" i="1" dirty="0">
                <a:latin typeface="Consolas" panose="020B0609020204030204" pitchFamily="49" charset="0"/>
              </a:rPr>
              <a:t>cut'</a:t>
            </a:r>
          </a:p>
        </p:txBody>
      </p:sp>
      <p:sp>
        <p:nvSpPr>
          <p:cNvPr id="61" name="Прямоугольник 60"/>
          <p:cNvSpPr/>
          <p:nvPr/>
        </p:nvSpPr>
        <p:spPr>
          <a:xfrm>
            <a:off x="1255431" y="3113235"/>
            <a:ext cx="4837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Восстановление инварианта 2:</a:t>
            </a:r>
          </a:p>
          <a:p>
            <a:r>
              <a:rPr lang="ru-RU" dirty="0"/>
              <a:t>серия операций </a:t>
            </a:r>
            <a:r>
              <a:rPr lang="en-US" b="1" i="1" dirty="0">
                <a:latin typeface="Consolas" panose="020B0609020204030204" pitchFamily="49" charset="0"/>
              </a:rPr>
              <a:t>link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/>
              <a:t>над корневыми деревьями одного ранга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481938" y="1648932"/>
            <a:ext cx="3629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Восстановление инварианта 1:</a:t>
            </a:r>
          </a:p>
          <a:p>
            <a:r>
              <a:rPr lang="ru-RU" dirty="0"/>
              <a:t>исходные операция </a:t>
            </a:r>
            <a:r>
              <a:rPr lang="en-US" b="1" i="1" dirty="0">
                <a:latin typeface="Consolas" panose="020B0609020204030204" pitchFamily="49" charset="0"/>
              </a:rPr>
              <a:t>cut</a:t>
            </a:r>
            <a:r>
              <a:rPr lang="en-US" b="1" dirty="0"/>
              <a:t> </a:t>
            </a:r>
            <a:r>
              <a:rPr lang="en-US" dirty="0"/>
              <a:t>- O(log n)</a:t>
            </a:r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476640" y="1172026"/>
            <a:ext cx="13970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u="sng" dirty="0"/>
              <a:t>Выполнены:</a:t>
            </a:r>
          </a:p>
        </p:txBody>
      </p:sp>
      <p:sp>
        <p:nvSpPr>
          <p:cNvPr id="65" name="Овал 64"/>
          <p:cNvSpPr/>
          <p:nvPr/>
        </p:nvSpPr>
        <p:spPr>
          <a:xfrm>
            <a:off x="6188411" y="3736932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6" name="Овал 65"/>
          <p:cNvSpPr/>
          <p:nvPr/>
        </p:nvSpPr>
        <p:spPr>
          <a:xfrm>
            <a:off x="6859852" y="4299863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7" name="Прямая со стрелкой 66"/>
          <p:cNvCxnSpPr>
            <a:stCxn id="65" idx="5"/>
            <a:endCxn id="66" idx="0"/>
          </p:cNvCxnSpPr>
          <p:nvPr/>
        </p:nvCxnSpPr>
        <p:spPr>
          <a:xfrm>
            <a:off x="6461985" y="4026598"/>
            <a:ext cx="558123" cy="2732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98" idx="6"/>
            <a:endCxn id="65" idx="1"/>
          </p:cNvCxnSpPr>
          <p:nvPr/>
        </p:nvCxnSpPr>
        <p:spPr>
          <a:xfrm>
            <a:off x="5930699" y="3476137"/>
            <a:ext cx="304650" cy="310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7357751" y="3708785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0" name="Овал 69"/>
          <p:cNvSpPr/>
          <p:nvPr/>
        </p:nvSpPr>
        <p:spPr>
          <a:xfrm>
            <a:off x="7783854" y="4307465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8379326" y="4276687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8727112" y="4866143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3" name="Прямая со стрелкой 72"/>
          <p:cNvCxnSpPr>
            <a:stCxn id="71" idx="5"/>
            <a:endCxn id="72" idx="0"/>
          </p:cNvCxnSpPr>
          <p:nvPr/>
        </p:nvCxnSpPr>
        <p:spPr>
          <a:xfrm>
            <a:off x="8652900" y="4566353"/>
            <a:ext cx="234468" cy="299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9" idx="5"/>
            <a:endCxn id="71" idx="1"/>
          </p:cNvCxnSpPr>
          <p:nvPr/>
        </p:nvCxnSpPr>
        <p:spPr>
          <a:xfrm>
            <a:off x="7631325" y="3998451"/>
            <a:ext cx="794939" cy="3279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cxnSpLocks/>
            <a:stCxn id="98" idx="6"/>
            <a:endCxn id="69" idx="2"/>
          </p:cNvCxnSpPr>
          <p:nvPr/>
        </p:nvCxnSpPr>
        <p:spPr>
          <a:xfrm>
            <a:off x="5930699" y="3476137"/>
            <a:ext cx="1427052" cy="4023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69" idx="5"/>
            <a:endCxn id="70" idx="1"/>
          </p:cNvCxnSpPr>
          <p:nvPr/>
        </p:nvCxnSpPr>
        <p:spPr>
          <a:xfrm>
            <a:off x="7631325" y="3998451"/>
            <a:ext cx="199467" cy="358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Овал 77"/>
          <p:cNvSpPr/>
          <p:nvPr/>
        </p:nvSpPr>
        <p:spPr>
          <a:xfrm>
            <a:off x="8408301" y="3687233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Овал 78"/>
          <p:cNvSpPr/>
          <p:nvPr/>
        </p:nvSpPr>
        <p:spPr>
          <a:xfrm>
            <a:off x="10022940" y="4898075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Овал 79"/>
          <p:cNvSpPr/>
          <p:nvPr/>
        </p:nvSpPr>
        <p:spPr>
          <a:xfrm>
            <a:off x="10504026" y="4885865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3" name="Овал 82"/>
          <p:cNvSpPr/>
          <p:nvPr/>
        </p:nvSpPr>
        <p:spPr>
          <a:xfrm>
            <a:off x="9767079" y="4309846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5" name="Овал 84"/>
          <p:cNvSpPr/>
          <p:nvPr/>
        </p:nvSpPr>
        <p:spPr>
          <a:xfrm>
            <a:off x="9004373" y="4287041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89" name="Объект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32118"/>
              </p:ext>
            </p:extLst>
          </p:nvPr>
        </p:nvGraphicFramePr>
        <p:xfrm>
          <a:off x="11310098" y="375795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90" imgH="279279" progId="Equation.DSMT4">
                  <p:embed/>
                </p:oleObj>
              </mc:Choice>
              <mc:Fallback>
                <p:oleObj name="Equation" r:id="rId6" imgW="253890" imgH="279279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0098" y="375795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Объект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332774"/>
              </p:ext>
            </p:extLst>
          </p:nvPr>
        </p:nvGraphicFramePr>
        <p:xfrm>
          <a:off x="11473990" y="5406434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90" imgH="279279" progId="Equation.DSMT4">
                  <p:embed/>
                </p:oleObj>
              </mc:Choice>
              <mc:Fallback>
                <p:oleObj name="Equation" r:id="rId7" imgW="253890" imgH="279279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3990" y="5406434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Овал 97"/>
          <p:cNvSpPr/>
          <p:nvPr/>
        </p:nvSpPr>
        <p:spPr>
          <a:xfrm>
            <a:off x="5400036" y="3306454"/>
            <a:ext cx="530663" cy="3393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75" name="Овал 74"/>
          <p:cNvSpPr/>
          <p:nvPr/>
        </p:nvSpPr>
        <p:spPr>
          <a:xfrm>
            <a:off x="9587814" y="2540841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4" name="Овал 83"/>
          <p:cNvSpPr/>
          <p:nvPr/>
        </p:nvSpPr>
        <p:spPr>
          <a:xfrm>
            <a:off x="9033692" y="2555566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/>
          <p:cNvCxnSpPr>
            <a:stCxn id="27" idx="4"/>
            <a:endCxn id="84" idx="0"/>
          </p:cNvCxnSpPr>
          <p:nvPr/>
        </p:nvCxnSpPr>
        <p:spPr>
          <a:xfrm flipH="1">
            <a:off x="9193948" y="2243823"/>
            <a:ext cx="609047" cy="311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>
            <a:off x="8625090" y="2903935"/>
            <a:ext cx="880369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Consolas" panose="020B0609020204030204" pitchFamily="49" charset="0"/>
              </a:rPr>
              <a:t>cut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/>
              <a:t>8)</a:t>
            </a:r>
            <a:endParaRPr lang="ru-RU" b="1" dirty="0"/>
          </a:p>
        </p:txBody>
      </p:sp>
      <p:cxnSp>
        <p:nvCxnSpPr>
          <p:cNvPr id="31" name="Прямая соединительная линия 30"/>
          <p:cNvCxnSpPr>
            <a:cxnSpLocks/>
          </p:cNvCxnSpPr>
          <p:nvPr/>
        </p:nvCxnSpPr>
        <p:spPr>
          <a:xfrm>
            <a:off x="9363655" y="2317975"/>
            <a:ext cx="81330" cy="263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cxnSpLocks/>
            <a:stCxn id="27" idx="4"/>
            <a:endCxn id="75" idx="0"/>
          </p:cNvCxnSpPr>
          <p:nvPr/>
        </p:nvCxnSpPr>
        <p:spPr>
          <a:xfrm flipH="1">
            <a:off x="9748070" y="2243823"/>
            <a:ext cx="54925" cy="2970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Прямоугольник 87"/>
          <p:cNvSpPr/>
          <p:nvPr/>
        </p:nvSpPr>
        <p:spPr>
          <a:xfrm>
            <a:off x="9684651" y="1504169"/>
            <a:ext cx="1071127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Consolas" panose="020B0609020204030204" pitchFamily="49" charset="0"/>
              </a:rPr>
              <a:t>cut'</a:t>
            </a:r>
            <a:r>
              <a:rPr lang="en-US" b="1" dirty="0">
                <a:latin typeface="Consolas" panose="020B0609020204030204" pitchFamily="49" charset="0"/>
              </a:rPr>
              <a:t>(9)</a:t>
            </a:r>
            <a:endParaRPr lang="ru-RU" b="1" dirty="0">
              <a:latin typeface="Consolas" panose="020B0609020204030204" pitchFamily="49" charset="0"/>
            </a:endParaRPr>
          </a:p>
        </p:txBody>
      </p:sp>
      <p:cxnSp>
        <p:nvCxnSpPr>
          <p:cNvPr id="90" name="Прямая соединительная линия 89"/>
          <p:cNvCxnSpPr/>
          <p:nvPr/>
        </p:nvCxnSpPr>
        <p:spPr>
          <a:xfrm flipH="1">
            <a:off x="9490469" y="1777237"/>
            <a:ext cx="192642" cy="2621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Овал 92"/>
          <p:cNvSpPr/>
          <p:nvPr/>
        </p:nvSpPr>
        <p:spPr>
          <a:xfrm>
            <a:off x="10953738" y="4889327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4" name="Овал 93"/>
          <p:cNvSpPr/>
          <p:nvPr/>
        </p:nvSpPr>
        <p:spPr>
          <a:xfrm>
            <a:off x="10579371" y="4237342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4" name="Прямая со стрелкой 43"/>
          <p:cNvCxnSpPr>
            <a:stCxn id="94" idx="5"/>
            <a:endCxn id="93" idx="0"/>
          </p:cNvCxnSpPr>
          <p:nvPr/>
        </p:nvCxnSpPr>
        <p:spPr>
          <a:xfrm>
            <a:off x="10852945" y="4527008"/>
            <a:ext cx="261049" cy="362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Овал 96"/>
          <p:cNvSpPr/>
          <p:nvPr/>
        </p:nvSpPr>
        <p:spPr>
          <a:xfrm>
            <a:off x="9292064" y="4893335"/>
            <a:ext cx="320512" cy="3393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9" name="Прямая со стрелкой 48"/>
          <p:cNvCxnSpPr>
            <a:stCxn id="78" idx="5"/>
            <a:endCxn id="85" idx="1"/>
          </p:cNvCxnSpPr>
          <p:nvPr/>
        </p:nvCxnSpPr>
        <p:spPr>
          <a:xfrm>
            <a:off x="8681875" y="3976899"/>
            <a:ext cx="369436" cy="3598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85" idx="5"/>
            <a:endCxn id="97" idx="0"/>
          </p:cNvCxnSpPr>
          <p:nvPr/>
        </p:nvCxnSpPr>
        <p:spPr>
          <a:xfrm>
            <a:off x="9277947" y="4576707"/>
            <a:ext cx="174373" cy="3166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83" idx="4"/>
            <a:endCxn id="79" idx="0"/>
          </p:cNvCxnSpPr>
          <p:nvPr/>
        </p:nvCxnSpPr>
        <p:spPr>
          <a:xfrm>
            <a:off x="9927335" y="4649211"/>
            <a:ext cx="255861" cy="248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78" idx="6"/>
            <a:endCxn id="83" idx="2"/>
          </p:cNvCxnSpPr>
          <p:nvPr/>
        </p:nvCxnSpPr>
        <p:spPr>
          <a:xfrm>
            <a:off x="8728813" y="3856916"/>
            <a:ext cx="1038266" cy="6226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cxnSpLocks/>
            <a:stCxn id="98" idx="6"/>
            <a:endCxn id="78" idx="1"/>
          </p:cNvCxnSpPr>
          <p:nvPr/>
        </p:nvCxnSpPr>
        <p:spPr>
          <a:xfrm>
            <a:off x="5930699" y="3476137"/>
            <a:ext cx="2524540" cy="2607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Прямоугольник 115"/>
          <p:cNvSpPr/>
          <p:nvPr/>
        </p:nvSpPr>
        <p:spPr>
          <a:xfrm>
            <a:off x="8099017" y="56391"/>
            <a:ext cx="3234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(на рисунке желтая заливка у некорневых вершин, которые уже потеряли 1 сына)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4430" y="4689496"/>
            <a:ext cx="6395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 худшем случае не можем оценить время работы алгоритма модификации ключа, так как не известна высота дерева. 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Будем оценивать </a:t>
            </a:r>
            <a:r>
              <a:rPr lang="ru-RU" b="1" dirty="0"/>
              <a:t>усреднённое</a:t>
            </a:r>
            <a:r>
              <a:rPr lang="ru-RU" dirty="0"/>
              <a:t> время работы операции.</a:t>
            </a:r>
          </a:p>
        </p:txBody>
      </p:sp>
      <p:sp>
        <p:nvSpPr>
          <p:cNvPr id="99" name="Прямоугольник 98"/>
          <p:cNvSpPr/>
          <p:nvPr/>
        </p:nvSpPr>
        <p:spPr>
          <a:xfrm>
            <a:off x="338963" y="107811"/>
            <a:ext cx="28232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ru-RU" sz="2400" b="1" dirty="0" err="1">
                <a:latin typeface="Consolas" panose="020B0609020204030204" pitchFamily="49" charset="0"/>
              </a:rPr>
              <a:t>creaseKey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ru-RU" sz="2400" dirty="0"/>
              <a:t>(увеличение ключа)  </a:t>
            </a:r>
          </a:p>
        </p:txBody>
      </p:sp>
      <p:sp>
        <p:nvSpPr>
          <p:cNvPr id="4" name="Овал 3"/>
          <p:cNvSpPr/>
          <p:nvPr/>
        </p:nvSpPr>
        <p:spPr>
          <a:xfrm>
            <a:off x="3210458" y="303873"/>
            <a:ext cx="594889" cy="3271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-1</a:t>
            </a:r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9675451" y="2390700"/>
            <a:ext cx="255088" cy="2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4844BDB7-4649-D58A-3401-CBC9EEAC5B96}"/>
              </a:ext>
            </a:extLst>
          </p:cNvPr>
          <p:cNvCxnSpPr/>
          <p:nvPr/>
        </p:nvCxnSpPr>
        <p:spPr>
          <a:xfrm flipH="1">
            <a:off x="10087591" y="2074140"/>
            <a:ext cx="255861" cy="1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94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57" grpId="0"/>
      <p:bldP spid="60" grpId="0"/>
      <p:bldP spid="61" grpId="0"/>
      <p:bldP spid="62" grpId="0"/>
      <p:bldP spid="63" grpId="0"/>
      <p:bldP spid="65" grpId="0" animBg="1"/>
      <p:bldP spid="66" grpId="0" animBg="1"/>
      <p:bldP spid="69" grpId="0" animBg="1"/>
      <p:bldP spid="70" grpId="0" animBg="1"/>
      <p:bldP spid="71" grpId="0" animBg="1"/>
      <p:bldP spid="72" grpId="0" animBg="1"/>
      <p:bldP spid="78" grpId="0" animBg="1"/>
      <p:bldP spid="79" grpId="0" animBg="1"/>
      <p:bldP spid="80" grpId="0" animBg="1"/>
      <p:bldP spid="83" grpId="0" animBg="1"/>
      <p:bldP spid="85" grpId="0" animBg="1"/>
      <p:bldP spid="98" grpId="0" animBg="1"/>
      <p:bldP spid="87" grpId="0"/>
      <p:bldP spid="88" grpId="0"/>
      <p:bldP spid="93" grpId="0" animBg="1"/>
      <p:bldP spid="94" grpId="0" animBg="1"/>
      <p:bldP spid="97" grpId="0" animBg="1"/>
      <p:bldP spid="6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471035" y="443882"/>
                <a:ext cx="11270508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Предположим, что мы выполнили некоторое число </a:t>
                </a:r>
                <a:r>
                  <a:rPr lang="ru-RU" sz="2400" i="1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исходных  операций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𝒄𝒖𝒕</m:t>
                    </m:r>
                  </m:oMath>
                </a14:m>
                <a:r>
                  <a:rPr lang="ru-RU" sz="2400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, а они привели к выполнению серии </a:t>
                </a:r>
                <a:r>
                  <a:rPr lang="ru-RU" sz="2400" i="1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порождённых операций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𝒄𝒖𝒕</m:t>
                    </m:r>
                    <m:r>
                      <a:rPr lang="ru-RU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ru-RU" sz="2400" i="1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и</a:t>
                </a:r>
                <a:r>
                  <a:rPr lang="ru-RU" sz="2400" i="1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𝒍𝒊𝒏𝒌</m:t>
                    </m:r>
                  </m:oMath>
                </a14:m>
                <a:r>
                  <a:rPr lang="ru-RU" sz="2400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. </a:t>
                </a:r>
              </a:p>
              <a:p>
                <a:pPr algn="just"/>
                <a:endParaRPr lang="ru-RU" sz="2400" dirty="0">
                  <a:ea typeface="Times New Roman" panose="02020603050405020304" pitchFamily="18" charset="0"/>
                </a:endParaRPr>
              </a:p>
              <a:p>
                <a:r>
                  <a:rPr lang="ru-RU" sz="2400" b="1" dirty="0">
                    <a:ea typeface="Times New Roman" panose="02020603050405020304" pitchFamily="18" charset="0"/>
                  </a:rPr>
                  <a:t>Справедливы следующие утверждения:</a:t>
                </a:r>
                <a:endParaRPr lang="en-US" sz="2400" b="1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35" y="443882"/>
                <a:ext cx="11270508" cy="1569660"/>
              </a:xfrm>
              <a:prstGeom prst="rect">
                <a:avLst/>
              </a:prstGeom>
              <a:blipFill>
                <a:blip r:embed="rId2"/>
                <a:stretch>
                  <a:fillRect l="-811" t="-3113" r="-865" b="-81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-1" y="3886342"/>
                <a:ext cx="12121869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Число процедур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𝒍𝒊𝒏𝒌</m:t>
                    </m:r>
                  </m:oMath>
                </a14:m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равно, как максимум,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𝒎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плюс число всех процедур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𝒄𝒖𝒕</m:t>
                    </m:r>
                  </m:oMath>
                </a14:m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𝒎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 начальное число корневых деревьев:</a:t>
                </a:r>
              </a:p>
              <a:p>
                <a:pPr algn="ctr"/>
                <a:endParaRPr 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2400" b="1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𝒍𝒊𝒏𝒌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 ≤  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𝒎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𝒄𝒖𝒕</m:t>
                      </m:r>
                      <m:r>
                        <a:rPr lang="ru-RU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′) + 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𝒄𝒖𝒕</m:t>
                      </m:r>
                      <m:r>
                        <a:rPr lang="ru-RU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)</m:t>
                      </m:r>
                    </m:oMath>
                  </m:oMathPara>
                </a14:m>
                <a:endParaRPr lang="ru-RU" sz="24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886342"/>
                <a:ext cx="12121869" cy="1569660"/>
              </a:xfrm>
              <a:prstGeom prst="rect">
                <a:avLst/>
              </a:prstGeom>
              <a:blipFill>
                <a:blip r:embed="rId3"/>
                <a:stretch>
                  <a:fillRect l="-755" t="-3113" b="-466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0" y="2483666"/>
                <a:ext cx="1191956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бщее число  </a:t>
                </a:r>
                <a:r>
                  <a:rPr lang="ru-RU" sz="2400" i="1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порожденных операций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𝒄𝒖𝒕</m:t>
                    </m:r>
                    <m:r>
                      <a:rPr lang="ru-RU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не превышает общего числа </a:t>
                </a:r>
                <a:r>
                  <a:rPr lang="ru-RU" sz="2400" i="1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исходных</a:t>
                </a:r>
                <a:r>
                  <a:rPr lang="ru-RU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𝒄𝒖𝒕</m:t>
                    </m:r>
                  </m:oMath>
                </a14:m>
                <a:endParaRPr lang="ru-RU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2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𝒄𝒖𝒕</m:t>
                    </m:r>
                    <m:r>
                      <a:rPr lang="ru-RU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′</m:t>
                    </m:r>
                    <m:r>
                      <a:rPr lang="en-US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≤  </m:t>
                    </m:r>
                    <m:r>
                      <a:rPr lang="en-US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2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𝒄𝒖𝒕</m:t>
                    </m:r>
                    <m:r>
                      <a:rPr lang="ru-RU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ru-RU" sz="24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83666"/>
                <a:ext cx="11919567" cy="1200329"/>
              </a:xfrm>
              <a:prstGeom prst="rect">
                <a:avLst/>
              </a:prstGeom>
              <a:blipFill>
                <a:blip r:embed="rId4"/>
                <a:stretch>
                  <a:fillRect l="-665" t="-4569" b="-60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4425073" y="6308725"/>
            <a:ext cx="5662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В.М. Котов, Е. П. Соболевская, А. А. Толстиков. «Алгоритмы и структуры данных»: учеб. пособие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Минск: БГУ, 2011г.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C. 97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109.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5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789" y="919375"/>
            <a:ext cx="4399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Усреднённая оценка трудоемкости операции добавления нового элемента: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0790" y="1960449"/>
            <a:ext cx="439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Усреднённая оценка трудоемкости операции уменьшения ключа (задана ссылка на элемент в структуре):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946" y="3630613"/>
            <a:ext cx="4243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Усреднённая оценка трудоемкости операции увеличения ключа (задана ссылка на элемент в структуре):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9946" y="5435038"/>
            <a:ext cx="3960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Усреднённая оценка трудоемкости операции удаления минимального элемента: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537951"/>
              </p:ext>
            </p:extLst>
          </p:nvPr>
        </p:nvGraphicFramePr>
        <p:xfrm>
          <a:off x="5415011" y="997769"/>
          <a:ext cx="722656" cy="489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3480" imgH="266400" progId="Equation.DSMT4">
                  <p:embed/>
                </p:oleObj>
              </mc:Choice>
              <mc:Fallback>
                <p:oleObj name="Equation" r:id="rId3" imgW="393480" imgH="26640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5011" y="997769"/>
                        <a:ext cx="722656" cy="489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450284"/>
              </p:ext>
            </p:extLst>
          </p:nvPr>
        </p:nvGraphicFramePr>
        <p:xfrm>
          <a:off x="5415011" y="2073163"/>
          <a:ext cx="722656" cy="489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93480" imgH="266400" progId="Equation.DSMT4">
                  <p:embed/>
                </p:oleObj>
              </mc:Choice>
              <mc:Fallback>
                <p:oleObj name="Equation" r:id="rId5" imgW="393480" imgH="26640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5011" y="2073163"/>
                        <a:ext cx="722656" cy="489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751817"/>
              </p:ext>
            </p:extLst>
          </p:nvPr>
        </p:nvGraphicFramePr>
        <p:xfrm>
          <a:off x="4989987" y="3731441"/>
          <a:ext cx="12382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40" imgH="266400" progId="Equation.DSMT4">
                  <p:embed/>
                </p:oleObj>
              </mc:Choice>
              <mc:Fallback>
                <p:oleObj name="Equation" r:id="rId6" imgW="672840" imgH="26640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987" y="3731441"/>
                        <a:ext cx="123825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96830"/>
              </p:ext>
            </p:extLst>
          </p:nvPr>
        </p:nvGraphicFramePr>
        <p:xfrm>
          <a:off x="4946485" y="5613161"/>
          <a:ext cx="12382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40" imgH="266400" progId="Equation.DSMT4">
                  <p:embed/>
                </p:oleObj>
              </mc:Choice>
              <mc:Fallback>
                <p:oleObj name="Equation" r:id="rId8" imgW="672840" imgH="26640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485" y="5613161"/>
                        <a:ext cx="123825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4595159" y="96209"/>
            <a:ext cx="30747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Куча Фибоначчи 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48262"/>
              </p:ext>
            </p:extLst>
          </p:nvPr>
        </p:nvGraphicFramePr>
        <p:xfrm>
          <a:off x="6664325" y="3711575"/>
          <a:ext cx="486568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619440" imgH="482400" progId="Equation.DSMT4">
                  <p:embed/>
                </p:oleObj>
              </mc:Choice>
              <mc:Fallback>
                <p:oleObj name="Equation" r:id="rId9" imgW="3619440" imgH="4824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325" y="3711575"/>
                        <a:ext cx="4865688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288630"/>
              </p:ext>
            </p:extLst>
          </p:nvPr>
        </p:nvGraphicFramePr>
        <p:xfrm>
          <a:off x="6809392" y="957809"/>
          <a:ext cx="20304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11280" imgH="482400" progId="Equation.DSMT4">
                  <p:embed/>
                </p:oleObj>
              </mc:Choice>
              <mc:Fallback>
                <p:oleObj name="Equation" r:id="rId11" imgW="1511280" imgH="4824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9392" y="957809"/>
                        <a:ext cx="2030412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581893"/>
              </p:ext>
            </p:extLst>
          </p:nvPr>
        </p:nvGraphicFramePr>
        <p:xfrm>
          <a:off x="6809392" y="1980196"/>
          <a:ext cx="2765327" cy="648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057400" imgH="482400" progId="Equation.DSMT4">
                  <p:embed/>
                </p:oleObj>
              </mc:Choice>
              <mc:Fallback>
                <p:oleObj name="Equation" r:id="rId13" imgW="2057400" imgH="4824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9392" y="1980196"/>
                        <a:ext cx="2765327" cy="648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437067"/>
              </p:ext>
            </p:extLst>
          </p:nvPr>
        </p:nvGraphicFramePr>
        <p:xfrm>
          <a:off x="6786563" y="5435600"/>
          <a:ext cx="3551237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41320" imgH="482400" progId="Equation.DSMT4">
                  <p:embed/>
                </p:oleObj>
              </mc:Choice>
              <mc:Fallback>
                <p:oleObj name="Equation" r:id="rId15" imgW="2641320" imgH="4824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5435600"/>
                        <a:ext cx="3551237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Прямая соединительная линия 15"/>
          <p:cNvCxnSpPr/>
          <p:nvPr/>
        </p:nvCxnSpPr>
        <p:spPr>
          <a:xfrm>
            <a:off x="6504495" y="734325"/>
            <a:ext cx="0" cy="538935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11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1929" y="699247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???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017" y="161469"/>
            <a:ext cx="3024336" cy="7686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708854" y="350116"/>
            <a:ext cx="2246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ЗАДАНИЕ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1664" y="1590935"/>
            <a:ext cx="4789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Выполнить общие задачи в </a:t>
            </a:r>
            <a:r>
              <a:rPr lang="en-US" sz="2400" dirty="0" err="1"/>
              <a:t>iRunner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739873" y="1729436"/>
            <a:ext cx="5779339" cy="25391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3. Структуры данных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rgbClr val="144E9D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0.3. Бинарная куча (проверка на соответствие структуре)</a:t>
            </a:r>
            <a:br>
              <a:rPr lang="ru-RU" altLang="ru-RU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dirty="0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0.4. Биномиальная куча (понимание структуры)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solidFill>
                <a:srgbClr val="144E9D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solidFill>
                <a:srgbClr val="144E9D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ru-RU" altLang="ru-RU" dirty="0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</a:b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7995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09933"/>
            <a:ext cx="259107" cy="3865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648632-7DBB-4444-918B-4BA5DEB3B1E9}"/>
              </a:ext>
            </a:extLst>
          </p:cNvPr>
          <p:cNvSpPr txBox="1"/>
          <p:nvPr/>
        </p:nvSpPr>
        <p:spPr>
          <a:xfrm>
            <a:off x="1710990" y="3499826"/>
            <a:ext cx="308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linkClick r:id="rId6"/>
              </a:rPr>
              <a:t>43. 2 Кодирование Хаффмана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4687622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 noGrp="1"/>
          </p:cNvSpPr>
          <p:nvPr>
            <p:ph type="ctrTitle"/>
          </p:nvPr>
        </p:nvSpPr>
        <p:spPr>
          <a:xfrm>
            <a:off x="1560513" y="180181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rgbClr val="0070C0"/>
                </a:solidFill>
              </a:rPr>
              <a:t>Спасибо за внимание!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10011" y="6373498"/>
            <a:ext cx="3281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/>
              <a:t>©ДМА  ФПМИ Соболевская Е.П</a:t>
            </a:r>
          </a:p>
        </p:txBody>
      </p:sp>
    </p:spTree>
    <p:extLst>
      <p:ext uri="{BB962C8B-B14F-4D97-AF65-F5344CB8AC3E}">
        <p14:creationId xmlns:p14="http://schemas.microsoft.com/office/powerpoint/2010/main" val="398137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08848"/>
            <a:ext cx="112058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u="sng" dirty="0"/>
              <a:t>Существует много способов реализации структуры данных «куча» с помощью корневых деревьев: </a:t>
            </a:r>
          </a:p>
        </p:txBody>
      </p:sp>
      <p:grpSp>
        <p:nvGrpSpPr>
          <p:cNvPr id="184" name="Группа 183"/>
          <p:cNvGrpSpPr/>
          <p:nvPr/>
        </p:nvGrpSpPr>
        <p:grpSpPr>
          <a:xfrm>
            <a:off x="472180" y="1900978"/>
            <a:ext cx="3871355" cy="2822607"/>
            <a:chOff x="280604" y="2516565"/>
            <a:chExt cx="3871355" cy="2822607"/>
          </a:xfrm>
        </p:grpSpPr>
        <p:sp>
          <p:nvSpPr>
            <p:cNvPr id="3" name="Овал 2"/>
            <p:cNvSpPr/>
            <p:nvPr/>
          </p:nvSpPr>
          <p:spPr>
            <a:xfrm>
              <a:off x="3109194" y="3413896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1277489" y="3413897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" name="Овал 20"/>
            <p:cNvSpPr/>
            <p:nvPr/>
          </p:nvSpPr>
          <p:spPr>
            <a:xfrm>
              <a:off x="3708899" y="4103777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2685695" y="4103776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3" name="Овал 22"/>
            <p:cNvSpPr/>
            <p:nvPr/>
          </p:nvSpPr>
          <p:spPr>
            <a:xfrm>
              <a:off x="1930253" y="4063923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4" name="Овал 23"/>
            <p:cNvSpPr/>
            <p:nvPr/>
          </p:nvSpPr>
          <p:spPr>
            <a:xfrm>
              <a:off x="723664" y="4099267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Овал 24"/>
            <p:cNvSpPr/>
            <p:nvPr/>
          </p:nvSpPr>
          <p:spPr>
            <a:xfrm>
              <a:off x="2159444" y="2516565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6" name="Прямая со стрелкой 45"/>
            <p:cNvCxnSpPr>
              <a:stCxn id="3" idx="4"/>
              <a:endCxn id="22" idx="7"/>
            </p:cNvCxnSpPr>
            <p:nvPr/>
          </p:nvCxnSpPr>
          <p:spPr>
            <a:xfrm flipH="1">
              <a:off x="3063870" y="3875809"/>
              <a:ext cx="266854" cy="295613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stCxn id="3" idx="4"/>
              <a:endCxn id="21" idx="1"/>
            </p:cNvCxnSpPr>
            <p:nvPr/>
          </p:nvCxnSpPr>
          <p:spPr>
            <a:xfrm>
              <a:off x="3330724" y="3875809"/>
              <a:ext cx="443060" cy="295614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>
              <a:stCxn id="25" idx="4"/>
              <a:endCxn id="20" idx="7"/>
            </p:cNvCxnSpPr>
            <p:nvPr/>
          </p:nvCxnSpPr>
          <p:spPr>
            <a:xfrm flipH="1">
              <a:off x="1655664" y="2978478"/>
              <a:ext cx="725310" cy="503065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25" idx="4"/>
              <a:endCxn id="3" idx="0"/>
            </p:cNvCxnSpPr>
            <p:nvPr/>
          </p:nvCxnSpPr>
          <p:spPr>
            <a:xfrm>
              <a:off x="2380974" y="2978478"/>
              <a:ext cx="949750" cy="435418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>
              <a:stCxn id="20" idx="4"/>
              <a:endCxn id="24" idx="7"/>
            </p:cNvCxnSpPr>
            <p:nvPr/>
          </p:nvCxnSpPr>
          <p:spPr>
            <a:xfrm flipH="1">
              <a:off x="1101839" y="3875810"/>
              <a:ext cx="397180" cy="291103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/>
            <p:cNvCxnSpPr>
              <a:stCxn id="20" idx="4"/>
              <a:endCxn id="23" idx="1"/>
            </p:cNvCxnSpPr>
            <p:nvPr/>
          </p:nvCxnSpPr>
          <p:spPr>
            <a:xfrm>
              <a:off x="1499019" y="3875810"/>
              <a:ext cx="496119" cy="255759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Овал 70"/>
            <p:cNvSpPr/>
            <p:nvPr/>
          </p:nvSpPr>
          <p:spPr>
            <a:xfrm>
              <a:off x="1055959" y="4853601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2" name="Овал 71"/>
            <p:cNvSpPr/>
            <p:nvPr/>
          </p:nvSpPr>
          <p:spPr>
            <a:xfrm>
              <a:off x="2331641" y="4877259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3" name="Овал 72"/>
            <p:cNvSpPr/>
            <p:nvPr/>
          </p:nvSpPr>
          <p:spPr>
            <a:xfrm>
              <a:off x="1609784" y="4877259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5" name="Овал 74"/>
            <p:cNvSpPr/>
            <p:nvPr/>
          </p:nvSpPr>
          <p:spPr>
            <a:xfrm>
              <a:off x="280604" y="4853601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Прямая со стрелкой 86"/>
            <p:cNvCxnSpPr>
              <a:stCxn id="24" idx="4"/>
              <a:endCxn id="75" idx="0"/>
            </p:cNvCxnSpPr>
            <p:nvPr/>
          </p:nvCxnSpPr>
          <p:spPr>
            <a:xfrm flipH="1">
              <a:off x="502134" y="4561180"/>
              <a:ext cx="443060" cy="292421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stCxn id="24" idx="4"/>
              <a:endCxn id="71" idx="0"/>
            </p:cNvCxnSpPr>
            <p:nvPr/>
          </p:nvCxnSpPr>
          <p:spPr>
            <a:xfrm>
              <a:off x="945194" y="4561180"/>
              <a:ext cx="332295" cy="292421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stCxn id="23" idx="4"/>
              <a:endCxn id="73" idx="0"/>
            </p:cNvCxnSpPr>
            <p:nvPr/>
          </p:nvCxnSpPr>
          <p:spPr>
            <a:xfrm flipH="1">
              <a:off x="1831314" y="4525836"/>
              <a:ext cx="320469" cy="351423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92"/>
            <p:cNvCxnSpPr>
              <a:stCxn id="23" idx="4"/>
              <a:endCxn id="72" idx="0"/>
            </p:cNvCxnSpPr>
            <p:nvPr/>
          </p:nvCxnSpPr>
          <p:spPr>
            <a:xfrm>
              <a:off x="2151783" y="4525836"/>
              <a:ext cx="401388" cy="351423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Прямоугольник 94"/>
          <p:cNvSpPr/>
          <p:nvPr/>
        </p:nvSpPr>
        <p:spPr>
          <a:xfrm>
            <a:off x="440193" y="743303"/>
            <a:ext cx="4314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1. Бинарная куча</a:t>
            </a:r>
            <a:r>
              <a:rPr lang="ru-RU" dirty="0"/>
              <a:t> (англ. </a:t>
            </a:r>
            <a:r>
              <a:rPr lang="ru-RU" i="1" dirty="0" err="1"/>
              <a:t>binary</a:t>
            </a:r>
            <a:r>
              <a:rPr lang="ru-RU" i="1" dirty="0"/>
              <a:t> </a:t>
            </a:r>
            <a:r>
              <a:rPr lang="ru-RU" i="1" dirty="0" err="1"/>
              <a:t>heap</a:t>
            </a:r>
            <a:r>
              <a:rPr lang="ru-RU" dirty="0"/>
              <a:t>), или </a:t>
            </a:r>
            <a:r>
              <a:rPr lang="ru-RU" b="1" dirty="0"/>
              <a:t>пирамида – </a:t>
            </a:r>
            <a:r>
              <a:rPr lang="ru-RU" dirty="0"/>
              <a:t>реализация кучи с помощью полного бинарного дерева. </a:t>
            </a:r>
          </a:p>
        </p:txBody>
      </p:sp>
      <p:grpSp>
        <p:nvGrpSpPr>
          <p:cNvPr id="182" name="Группа 181"/>
          <p:cNvGrpSpPr/>
          <p:nvPr/>
        </p:nvGrpSpPr>
        <p:grpSpPr>
          <a:xfrm>
            <a:off x="6152245" y="1711732"/>
            <a:ext cx="4865721" cy="2536005"/>
            <a:chOff x="6311603" y="1609243"/>
            <a:chExt cx="4865721" cy="2536005"/>
          </a:xfrm>
          <a:noFill/>
        </p:grpSpPr>
        <p:sp>
          <p:nvSpPr>
            <p:cNvPr id="99" name="Овал 98"/>
            <p:cNvSpPr/>
            <p:nvPr/>
          </p:nvSpPr>
          <p:spPr>
            <a:xfrm>
              <a:off x="6311603" y="1609635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grpSp>
          <p:nvGrpSpPr>
            <p:cNvPr id="181" name="Группа 180"/>
            <p:cNvGrpSpPr/>
            <p:nvPr/>
          </p:nvGrpSpPr>
          <p:grpSpPr>
            <a:xfrm>
              <a:off x="6688089" y="1609243"/>
              <a:ext cx="4489235" cy="2536005"/>
              <a:chOff x="6689778" y="1609243"/>
              <a:chExt cx="4487546" cy="2536005"/>
            </a:xfrm>
            <a:grpFill/>
          </p:grpSpPr>
          <p:sp>
            <p:nvSpPr>
              <p:cNvPr id="97" name="Овал 96"/>
              <p:cNvSpPr/>
              <p:nvPr/>
            </p:nvSpPr>
            <p:spPr>
              <a:xfrm>
                <a:off x="9984395" y="1609243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98" name="Овал 97"/>
              <p:cNvSpPr/>
              <p:nvPr/>
            </p:nvSpPr>
            <p:spPr>
              <a:xfrm>
                <a:off x="10734264" y="2207894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00" name="Овал 99"/>
              <p:cNvSpPr/>
              <p:nvPr/>
            </p:nvSpPr>
            <p:spPr>
              <a:xfrm>
                <a:off x="6896063" y="2332177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02" name="Прямая со стрелкой 101"/>
              <p:cNvCxnSpPr>
                <a:stCxn id="97" idx="5"/>
                <a:endCxn id="98" idx="1"/>
              </p:cNvCxnSpPr>
              <p:nvPr/>
            </p:nvCxnSpPr>
            <p:spPr>
              <a:xfrm>
                <a:off x="10362570" y="2003510"/>
                <a:ext cx="436579" cy="272030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Овал 104"/>
              <p:cNvSpPr/>
              <p:nvPr/>
            </p:nvSpPr>
            <p:spPr>
              <a:xfrm>
                <a:off x="7676212" y="2360457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06" name="Овал 105"/>
              <p:cNvSpPr/>
              <p:nvPr/>
            </p:nvSpPr>
            <p:spPr>
              <a:xfrm>
                <a:off x="8349403" y="3017430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107" name="Прямая со стрелкой 106"/>
              <p:cNvCxnSpPr>
                <a:stCxn id="105" idx="5"/>
                <a:endCxn id="106" idx="1"/>
              </p:cNvCxnSpPr>
              <p:nvPr/>
            </p:nvCxnSpPr>
            <p:spPr>
              <a:xfrm>
                <a:off x="8054387" y="2754724"/>
                <a:ext cx="359901" cy="330352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 стрелкой 108"/>
              <p:cNvCxnSpPr>
                <a:stCxn id="99" idx="5"/>
                <a:endCxn id="100" idx="0"/>
              </p:cNvCxnSpPr>
              <p:nvPr/>
            </p:nvCxnSpPr>
            <p:spPr>
              <a:xfrm>
                <a:off x="6689778" y="2003902"/>
                <a:ext cx="427815" cy="328275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Прямая со стрелкой 110"/>
              <p:cNvCxnSpPr>
                <a:stCxn id="99" idx="5"/>
              </p:cNvCxnSpPr>
              <p:nvPr/>
            </p:nvCxnSpPr>
            <p:spPr>
              <a:xfrm>
                <a:off x="6689778" y="2003902"/>
                <a:ext cx="986434" cy="452752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Овал 113"/>
              <p:cNvSpPr/>
              <p:nvPr/>
            </p:nvSpPr>
            <p:spPr>
              <a:xfrm>
                <a:off x="8474934" y="2275540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5" name="Овал 114"/>
              <p:cNvSpPr/>
              <p:nvPr/>
            </p:nvSpPr>
            <p:spPr>
              <a:xfrm>
                <a:off x="9059394" y="2998082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16" name="Овал 115"/>
              <p:cNvSpPr/>
              <p:nvPr/>
            </p:nvSpPr>
            <p:spPr>
              <a:xfrm>
                <a:off x="9839543" y="3026362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17" name="Овал 116"/>
              <p:cNvSpPr/>
              <p:nvPr/>
            </p:nvSpPr>
            <p:spPr>
              <a:xfrm>
                <a:off x="10512734" y="3683335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118" name="Прямая со стрелкой 117"/>
              <p:cNvCxnSpPr>
                <a:stCxn id="116" idx="5"/>
                <a:endCxn id="117" idx="1"/>
              </p:cNvCxnSpPr>
              <p:nvPr/>
            </p:nvCxnSpPr>
            <p:spPr>
              <a:xfrm>
                <a:off x="10217718" y="3420629"/>
                <a:ext cx="359901" cy="330352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 стрелкой 118"/>
              <p:cNvCxnSpPr>
                <a:stCxn id="114" idx="5"/>
                <a:endCxn id="115" idx="0"/>
              </p:cNvCxnSpPr>
              <p:nvPr/>
            </p:nvCxnSpPr>
            <p:spPr>
              <a:xfrm>
                <a:off x="8853109" y="2669807"/>
                <a:ext cx="427815" cy="328275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Прямая со стрелкой 119"/>
              <p:cNvCxnSpPr>
                <a:stCxn id="114" idx="5"/>
              </p:cNvCxnSpPr>
              <p:nvPr/>
            </p:nvCxnSpPr>
            <p:spPr>
              <a:xfrm>
                <a:off x="8853109" y="2669807"/>
                <a:ext cx="986434" cy="452752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 стрелкой 121"/>
              <p:cNvCxnSpPr>
                <a:stCxn id="99" idx="5"/>
                <a:endCxn id="114" idx="1"/>
              </p:cNvCxnSpPr>
              <p:nvPr/>
            </p:nvCxnSpPr>
            <p:spPr>
              <a:xfrm>
                <a:off x="6689778" y="2003902"/>
                <a:ext cx="1850041" cy="339284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5" name="TextBox 124"/>
          <p:cNvSpPr txBox="1"/>
          <p:nvPr/>
        </p:nvSpPr>
        <p:spPr>
          <a:xfrm>
            <a:off x="5599618" y="734506"/>
            <a:ext cx="4948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2. Биномиальная куча </a:t>
            </a:r>
            <a:r>
              <a:rPr lang="ru-RU" dirty="0"/>
              <a:t>– реализация кучи с помощью семейства биномиальных деревьев</a:t>
            </a:r>
          </a:p>
        </p:txBody>
      </p:sp>
      <p:grpSp>
        <p:nvGrpSpPr>
          <p:cNvPr id="183" name="Группа 182"/>
          <p:cNvGrpSpPr/>
          <p:nvPr/>
        </p:nvGrpSpPr>
        <p:grpSpPr>
          <a:xfrm>
            <a:off x="6169174" y="4620140"/>
            <a:ext cx="3655414" cy="1882077"/>
            <a:chOff x="6729790" y="4550171"/>
            <a:chExt cx="3655414" cy="1882077"/>
          </a:xfrm>
          <a:noFill/>
        </p:grpSpPr>
        <p:sp>
          <p:nvSpPr>
            <p:cNvPr id="163" name="Овал 162"/>
            <p:cNvSpPr/>
            <p:nvPr/>
          </p:nvSpPr>
          <p:spPr>
            <a:xfrm>
              <a:off x="9957028" y="5012084"/>
              <a:ext cx="428176" cy="47428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4" name="Овал 163"/>
            <p:cNvSpPr/>
            <p:nvPr/>
          </p:nvSpPr>
          <p:spPr>
            <a:xfrm>
              <a:off x="6729790" y="4550171"/>
              <a:ext cx="428176" cy="47428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5" name="Овал 164"/>
            <p:cNvSpPr/>
            <p:nvPr/>
          </p:nvSpPr>
          <p:spPr>
            <a:xfrm>
              <a:off x="7314250" y="5272713"/>
              <a:ext cx="428176" cy="47428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7" name="Овал 166"/>
            <p:cNvSpPr/>
            <p:nvPr/>
          </p:nvSpPr>
          <p:spPr>
            <a:xfrm>
              <a:off x="8094399" y="5300993"/>
              <a:ext cx="428176" cy="47428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8" name="Овал 167"/>
            <p:cNvSpPr/>
            <p:nvPr/>
          </p:nvSpPr>
          <p:spPr>
            <a:xfrm>
              <a:off x="8767590" y="5957966"/>
              <a:ext cx="428176" cy="47428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69" name="Прямая со стрелкой 168"/>
            <p:cNvCxnSpPr>
              <a:stCxn id="167" idx="5"/>
              <a:endCxn id="168" idx="1"/>
            </p:cNvCxnSpPr>
            <p:nvPr/>
          </p:nvCxnSpPr>
          <p:spPr>
            <a:xfrm>
              <a:off x="8459870" y="5705818"/>
              <a:ext cx="370425" cy="32160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 стрелкой 169"/>
            <p:cNvCxnSpPr>
              <a:stCxn id="164" idx="5"/>
              <a:endCxn id="165" idx="0"/>
            </p:cNvCxnSpPr>
            <p:nvPr/>
          </p:nvCxnSpPr>
          <p:spPr>
            <a:xfrm>
              <a:off x="7095261" y="4954996"/>
              <a:ext cx="433077" cy="31771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 стрелкой 170"/>
            <p:cNvCxnSpPr>
              <a:stCxn id="164" idx="5"/>
            </p:cNvCxnSpPr>
            <p:nvPr/>
          </p:nvCxnSpPr>
          <p:spPr>
            <a:xfrm>
              <a:off x="7095261" y="4954996"/>
              <a:ext cx="984254" cy="45456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Овал 171"/>
            <p:cNvSpPr/>
            <p:nvPr/>
          </p:nvSpPr>
          <p:spPr>
            <a:xfrm>
              <a:off x="8893121" y="5216076"/>
              <a:ext cx="428176" cy="47428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3" name="Овал 172"/>
            <p:cNvSpPr/>
            <p:nvPr/>
          </p:nvSpPr>
          <p:spPr>
            <a:xfrm>
              <a:off x="9477581" y="5938618"/>
              <a:ext cx="428176" cy="47428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77" name="Прямая со стрелкой 176"/>
            <p:cNvCxnSpPr>
              <a:stCxn id="172" idx="5"/>
              <a:endCxn id="173" idx="0"/>
            </p:cNvCxnSpPr>
            <p:nvPr/>
          </p:nvCxnSpPr>
          <p:spPr>
            <a:xfrm>
              <a:off x="9258592" y="5620901"/>
              <a:ext cx="433077" cy="31771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 стрелкой 178"/>
            <p:cNvCxnSpPr>
              <a:stCxn id="164" idx="5"/>
              <a:endCxn id="172" idx="1"/>
            </p:cNvCxnSpPr>
            <p:nvPr/>
          </p:nvCxnSpPr>
          <p:spPr>
            <a:xfrm>
              <a:off x="7095261" y="4954996"/>
              <a:ext cx="1860565" cy="33053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TextBox 179"/>
          <p:cNvSpPr txBox="1"/>
          <p:nvPr/>
        </p:nvSpPr>
        <p:spPr>
          <a:xfrm>
            <a:off x="5599619" y="3925955"/>
            <a:ext cx="4948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3. Куча Фибоначчи </a:t>
            </a:r>
            <a:r>
              <a:rPr lang="ru-RU" dirty="0"/>
              <a:t>– реализация с помощью семейства корневых деревьев</a:t>
            </a:r>
          </a:p>
        </p:txBody>
      </p:sp>
    </p:spTree>
    <p:extLst>
      <p:ext uri="{BB962C8B-B14F-4D97-AF65-F5344CB8AC3E}">
        <p14:creationId xmlns:p14="http://schemas.microsoft.com/office/powerpoint/2010/main" val="28639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125" grpId="0"/>
      <p:bldP spid="1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2935" y="1615109"/>
            <a:ext cx="48232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GetMin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— поиск минимального ключа; </a:t>
            </a:r>
            <a:endParaRPr lang="en-US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210468" y="1559966"/>
            <a:ext cx="55335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IncreaseKey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b="1" dirty="0"/>
              <a:t> </a:t>
            </a:r>
          </a:p>
          <a:p>
            <a:r>
              <a:rPr lang="ru-RU" sz="2400" b="1" dirty="0" err="1">
                <a:latin typeface="Consolas" panose="020B0609020204030204" pitchFamily="49" charset="0"/>
              </a:rPr>
              <a:t>DecreaseKey</a:t>
            </a:r>
            <a:endParaRPr lang="ru-RU" sz="2400" b="1" dirty="0">
              <a:latin typeface="Consolas" panose="020B0609020204030204" pitchFamily="49" charset="0"/>
            </a:endParaRPr>
          </a:p>
          <a:p>
            <a:r>
              <a:rPr lang="ru-RU" sz="2400" dirty="0"/>
              <a:t>— модификация ключа вершины на заданную величину </a:t>
            </a:r>
          </a:p>
          <a:p>
            <a:r>
              <a:rPr lang="ru-RU" sz="2400" dirty="0"/>
              <a:t>(предполагается, что </a:t>
            </a:r>
            <a:r>
              <a:rPr lang="ru-RU" sz="2400" u="sng" dirty="0"/>
              <a:t>известна позиция вершины внутри структуры данных</a:t>
            </a:r>
            <a:r>
              <a:rPr lang="ru-RU" sz="2400" dirty="0"/>
              <a:t>);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69304" y="343740"/>
            <a:ext cx="485421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3200" dirty="0"/>
              <a:t>Базовый набор операций: </a:t>
            </a:r>
            <a:endParaRPr lang="en-US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758092" y="343739"/>
            <a:ext cx="581120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3200" dirty="0"/>
              <a:t>Расширенный набор операций: </a:t>
            </a:r>
            <a:endParaRPr lang="en-US" sz="3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85400" y="3037293"/>
            <a:ext cx="41244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ExtractMin</a:t>
            </a:r>
            <a:r>
              <a:rPr lang="ru-RU" sz="2400" b="1" dirty="0">
                <a:latin typeface="Consolas" panose="020B0609020204030204" pitchFamily="49" charset="0"/>
              </a:rPr>
              <a:t>()</a:t>
            </a:r>
            <a:r>
              <a:rPr lang="ru-RU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/>
              <a:t>— удаление минимального ключа;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06505" y="4515054"/>
            <a:ext cx="5703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</a:t>
            </a:r>
            <a:r>
              <a:rPr lang="ru-RU" sz="2400" b="1" dirty="0" err="1">
                <a:latin typeface="Consolas" panose="020B0609020204030204" pitchFamily="49" charset="0"/>
              </a:rPr>
              <a:t>nsert</a:t>
            </a:r>
            <a:r>
              <a:rPr lang="ru-RU" sz="2400" b="1" dirty="0">
                <a:latin typeface="Consolas" panose="020B0609020204030204" pitchFamily="49" charset="0"/>
              </a:rPr>
              <a:t>(x) </a:t>
            </a:r>
            <a:r>
              <a:rPr lang="ru-RU" sz="2400" dirty="0"/>
              <a:t>— добавление ключа x.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210468" y="4499742"/>
            <a:ext cx="5533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Heapify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400" dirty="0"/>
              <a:t>— построение кучи для последовательности из n ключей. 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523518" y="343739"/>
            <a:ext cx="0" cy="5964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40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0314" y="75414"/>
            <a:ext cx="6491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70C0"/>
                </a:solidFill>
              </a:rPr>
              <a:t>Бинарная куча </a:t>
            </a:r>
            <a:r>
              <a:rPr lang="ru-RU" sz="2800" dirty="0"/>
              <a:t>(англ. </a:t>
            </a:r>
            <a:r>
              <a:rPr lang="ru-RU" sz="2800" i="1" dirty="0" err="1"/>
              <a:t>binary</a:t>
            </a:r>
            <a:r>
              <a:rPr lang="ru-RU" sz="2800" i="1" dirty="0"/>
              <a:t> </a:t>
            </a:r>
            <a:r>
              <a:rPr lang="ru-RU" sz="2800" i="1" dirty="0" err="1"/>
              <a:t>heap</a:t>
            </a:r>
            <a:r>
              <a:rPr lang="ru-RU" sz="2800" dirty="0"/>
              <a:t>)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8338" y="1554708"/>
            <a:ext cx="1101050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b="1" dirty="0"/>
              <a:t>Полное бинарное дерево </a:t>
            </a:r>
            <a:r>
              <a:rPr lang="ru-RU" sz="2000" dirty="0"/>
              <a:t>— </a:t>
            </a:r>
          </a:p>
          <a:p>
            <a:pPr lvl="2" algn="just"/>
            <a:r>
              <a:rPr lang="ru-RU" sz="2000" dirty="0"/>
              <a:t>это такое корневое дерево, в котором каждая вершина имеет не более двух сыновей, а заполнение вершин осуществляется в порядке от верхних уровней к нижним, причём на одном уровне заполнение вершинами производится слева направо. Пока уровень полностью не заполнен, к следующему уровню не переходят. </a:t>
            </a:r>
          </a:p>
          <a:p>
            <a:pPr lvl="2" algn="just"/>
            <a:r>
              <a:rPr lang="ru-RU" sz="2000" u="sng" dirty="0"/>
              <a:t>Последний уровень в полном бинарном дереве может быть заполнен не полностью</a:t>
            </a:r>
            <a:r>
              <a:rPr lang="ru-RU" sz="2000" dirty="0"/>
              <a:t>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3375" y="705397"/>
            <a:ext cx="11649336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Бинарная куча</a:t>
            </a:r>
            <a:r>
              <a:rPr lang="ru-RU" sz="2400" dirty="0"/>
              <a:t>, или </a:t>
            </a:r>
            <a:r>
              <a:rPr lang="ru-RU" sz="2400" b="1" dirty="0"/>
              <a:t>пирамида – </a:t>
            </a:r>
          </a:p>
          <a:p>
            <a:pPr lvl="1" algn="just"/>
            <a:r>
              <a:rPr lang="ru-RU" sz="2400" dirty="0"/>
              <a:t>реализация кучи с помощью полного бинарного дерева. </a:t>
            </a:r>
          </a:p>
        </p:txBody>
      </p:sp>
      <p:grpSp>
        <p:nvGrpSpPr>
          <p:cNvPr id="31" name="Группа 30"/>
          <p:cNvGrpSpPr/>
          <p:nvPr/>
        </p:nvGrpSpPr>
        <p:grpSpPr>
          <a:xfrm>
            <a:off x="3189278" y="3610894"/>
            <a:ext cx="3871355" cy="2822607"/>
            <a:chOff x="280604" y="2516565"/>
            <a:chExt cx="3871355" cy="2822607"/>
          </a:xfrm>
          <a:noFill/>
        </p:grpSpPr>
        <p:sp>
          <p:nvSpPr>
            <p:cNvPr id="32" name="Овал 31"/>
            <p:cNvSpPr/>
            <p:nvPr/>
          </p:nvSpPr>
          <p:spPr>
            <a:xfrm>
              <a:off x="3109194" y="3413896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" name="Овал 32"/>
            <p:cNvSpPr/>
            <p:nvPr/>
          </p:nvSpPr>
          <p:spPr>
            <a:xfrm>
              <a:off x="1277489" y="3413897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3708899" y="4103777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Овал 34"/>
            <p:cNvSpPr/>
            <p:nvPr/>
          </p:nvSpPr>
          <p:spPr>
            <a:xfrm>
              <a:off x="2685695" y="4103776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6" name="Овал 35"/>
            <p:cNvSpPr/>
            <p:nvPr/>
          </p:nvSpPr>
          <p:spPr>
            <a:xfrm>
              <a:off x="1930253" y="4063923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7" name="Овал 36"/>
            <p:cNvSpPr/>
            <p:nvPr/>
          </p:nvSpPr>
          <p:spPr>
            <a:xfrm>
              <a:off x="723664" y="4099267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8" name="Овал 37"/>
            <p:cNvSpPr/>
            <p:nvPr/>
          </p:nvSpPr>
          <p:spPr>
            <a:xfrm>
              <a:off x="2159444" y="2516565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39" name="Прямая со стрелкой 38"/>
            <p:cNvCxnSpPr>
              <a:stCxn id="32" idx="4"/>
              <a:endCxn id="35" idx="7"/>
            </p:cNvCxnSpPr>
            <p:nvPr/>
          </p:nvCxnSpPr>
          <p:spPr>
            <a:xfrm flipH="1">
              <a:off x="3063870" y="3875809"/>
              <a:ext cx="266854" cy="29561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32" idx="4"/>
              <a:endCxn id="34" idx="1"/>
            </p:cNvCxnSpPr>
            <p:nvPr/>
          </p:nvCxnSpPr>
          <p:spPr>
            <a:xfrm>
              <a:off x="3330724" y="3875809"/>
              <a:ext cx="443060" cy="295614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38" idx="4"/>
              <a:endCxn id="33" idx="7"/>
            </p:cNvCxnSpPr>
            <p:nvPr/>
          </p:nvCxnSpPr>
          <p:spPr>
            <a:xfrm flipH="1">
              <a:off x="1655664" y="2978478"/>
              <a:ext cx="725310" cy="503065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>
              <a:stCxn id="38" idx="4"/>
              <a:endCxn id="32" idx="0"/>
            </p:cNvCxnSpPr>
            <p:nvPr/>
          </p:nvCxnSpPr>
          <p:spPr>
            <a:xfrm>
              <a:off x="2380974" y="2978478"/>
              <a:ext cx="949750" cy="435418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33" idx="4"/>
              <a:endCxn id="37" idx="7"/>
            </p:cNvCxnSpPr>
            <p:nvPr/>
          </p:nvCxnSpPr>
          <p:spPr>
            <a:xfrm flipH="1">
              <a:off x="1101839" y="3875810"/>
              <a:ext cx="397180" cy="29110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>
              <a:stCxn id="33" idx="4"/>
              <a:endCxn id="36" idx="1"/>
            </p:cNvCxnSpPr>
            <p:nvPr/>
          </p:nvCxnSpPr>
          <p:spPr>
            <a:xfrm>
              <a:off x="1499019" y="3875810"/>
              <a:ext cx="496119" cy="255759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Овал 44"/>
            <p:cNvSpPr/>
            <p:nvPr/>
          </p:nvSpPr>
          <p:spPr>
            <a:xfrm>
              <a:off x="1055959" y="4853601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6" name="Овал 45"/>
            <p:cNvSpPr/>
            <p:nvPr/>
          </p:nvSpPr>
          <p:spPr>
            <a:xfrm>
              <a:off x="2331641" y="4877259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7" name="Овал 46"/>
            <p:cNvSpPr/>
            <p:nvPr/>
          </p:nvSpPr>
          <p:spPr>
            <a:xfrm>
              <a:off x="1609784" y="4877259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8" name="Овал 47"/>
            <p:cNvSpPr/>
            <p:nvPr/>
          </p:nvSpPr>
          <p:spPr>
            <a:xfrm>
              <a:off x="280604" y="4853601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49" name="Прямая со стрелкой 48"/>
            <p:cNvCxnSpPr>
              <a:stCxn id="37" idx="4"/>
              <a:endCxn id="48" idx="0"/>
            </p:cNvCxnSpPr>
            <p:nvPr/>
          </p:nvCxnSpPr>
          <p:spPr>
            <a:xfrm flipH="1">
              <a:off x="502134" y="4561180"/>
              <a:ext cx="443060" cy="29242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>
              <a:stCxn id="37" idx="4"/>
              <a:endCxn id="45" idx="0"/>
            </p:cNvCxnSpPr>
            <p:nvPr/>
          </p:nvCxnSpPr>
          <p:spPr>
            <a:xfrm>
              <a:off x="945194" y="4561180"/>
              <a:ext cx="332295" cy="29242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>
              <a:stCxn id="36" idx="4"/>
              <a:endCxn id="47" idx="0"/>
            </p:cNvCxnSpPr>
            <p:nvPr/>
          </p:nvCxnSpPr>
          <p:spPr>
            <a:xfrm flipH="1">
              <a:off x="1831314" y="4525836"/>
              <a:ext cx="320469" cy="35142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36" idx="4"/>
              <a:endCxn id="46" idx="0"/>
            </p:cNvCxnSpPr>
            <p:nvPr/>
          </p:nvCxnSpPr>
          <p:spPr>
            <a:xfrm>
              <a:off x="2151783" y="4525836"/>
              <a:ext cx="401388" cy="35142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Прямая со стрелкой 53"/>
          <p:cNvCxnSpPr/>
          <p:nvPr/>
        </p:nvCxnSpPr>
        <p:spPr>
          <a:xfrm>
            <a:off x="7503736" y="3710787"/>
            <a:ext cx="0" cy="2774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619776" y="3587904"/>
            <a:ext cx="1040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верхний уровень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19776" y="5855720"/>
            <a:ext cx="1160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нижний уровень</a:t>
            </a:r>
          </a:p>
        </p:txBody>
      </p:sp>
      <p:cxnSp>
        <p:nvCxnSpPr>
          <p:cNvPr id="61" name="Прямая со стрелкой 60"/>
          <p:cNvCxnSpPr/>
          <p:nvPr/>
        </p:nvCxnSpPr>
        <p:spPr>
          <a:xfrm>
            <a:off x="3226943" y="6638748"/>
            <a:ext cx="2284235" cy="10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672353" y="1708023"/>
            <a:ext cx="8965" cy="1752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5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5" grpId="0"/>
      <p:bldP spid="5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9407</TotalTime>
  <Words>5669</Words>
  <Application>Microsoft Office PowerPoint</Application>
  <PresentationFormat>Широкоэкранный</PresentationFormat>
  <Paragraphs>1892</Paragraphs>
  <Slides>67</Slides>
  <Notes>16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67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Consolas</vt:lpstr>
      <vt:lpstr>SFMono-Regular</vt:lpstr>
      <vt:lpstr>Times New Roman</vt:lpstr>
      <vt:lpstr>Wingdings</vt:lpstr>
      <vt:lpstr>Тема Office</vt:lpstr>
      <vt:lpstr>Equation</vt:lpstr>
      <vt:lpstr>MathType 7.0 Equation</vt:lpstr>
      <vt:lpstr>Бинарная куча (binary heap)  Биномиальная куча (binomial heap)  Куча Фибоначчи (Fibonacci heap ) </vt:lpstr>
      <vt:lpstr>Презентация PowerPoint</vt:lpstr>
      <vt:lpstr>Презентация PowerPoint</vt:lpstr>
      <vt:lpstr>Презентация PowerPoint</vt:lpstr>
      <vt:lpstr>Бинарная куча (binary heap)  Биномиальная куча (binomial heap)  Куча Фибоначчи (Fibonacci heap ) 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Биномиальная куча</vt:lpstr>
      <vt:lpstr>Презентация PowerPoint</vt:lpstr>
      <vt:lpstr>Презентация PowerPoint</vt:lpstr>
      <vt:lpstr>Дополнительные вспомогательные операции link и cut,  которые нужны для выполнения базовых операций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1092</cp:revision>
  <dcterms:created xsi:type="dcterms:W3CDTF">2020-04-14T05:04:13Z</dcterms:created>
  <dcterms:modified xsi:type="dcterms:W3CDTF">2024-03-10T08:13:27Z</dcterms:modified>
</cp:coreProperties>
</file>