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2" r:id="rId2"/>
    <p:sldId id="441" r:id="rId3"/>
    <p:sldId id="464" r:id="rId4"/>
    <p:sldId id="442" r:id="rId5"/>
    <p:sldId id="458" r:id="rId6"/>
    <p:sldId id="443" r:id="rId7"/>
    <p:sldId id="465" r:id="rId8"/>
    <p:sldId id="474" r:id="rId9"/>
    <p:sldId id="475" r:id="rId10"/>
    <p:sldId id="446" r:id="rId11"/>
    <p:sldId id="466" r:id="rId12"/>
    <p:sldId id="476" r:id="rId13"/>
    <p:sldId id="447" r:id="rId14"/>
    <p:sldId id="467" r:id="rId15"/>
    <p:sldId id="470" r:id="rId16"/>
    <p:sldId id="468" r:id="rId17"/>
    <p:sldId id="469" r:id="rId18"/>
    <p:sldId id="448" r:id="rId19"/>
    <p:sldId id="459" r:id="rId20"/>
    <p:sldId id="460" r:id="rId21"/>
    <p:sldId id="449" r:id="rId22"/>
    <p:sldId id="450" r:id="rId23"/>
    <p:sldId id="451" r:id="rId24"/>
    <p:sldId id="453" r:id="rId25"/>
    <p:sldId id="454" r:id="rId26"/>
    <p:sldId id="455" r:id="rId27"/>
    <p:sldId id="461" r:id="rId28"/>
    <p:sldId id="473" r:id="rId29"/>
    <p:sldId id="471" r:id="rId30"/>
    <p:sldId id="472" r:id="rId31"/>
    <p:sldId id="463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2" userDrawn="1">
          <p15:clr>
            <a:srgbClr val="A4A3A4"/>
          </p15:clr>
        </p15:guide>
        <p15:guide id="2" pos="60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1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D3D9"/>
    <a:srgbClr val="144E9D"/>
    <a:srgbClr val="0070C0"/>
    <a:srgbClr val="FF5050"/>
    <a:srgbClr val="39F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702" y="264"/>
      </p:cViewPr>
      <p:guideLst>
        <p:guide orient="horz" pos="4042"/>
        <p:guide pos="60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11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8F9A9-31C6-4BBE-BA5D-41C48B66B13C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0C928-40FE-48A9-8508-DEC12BFF55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3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4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C75A-4B4C-0088-1232-262EF3E0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DB03BBF-4656-EBA8-E3F3-918EDB191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3B044E-891C-220B-1C22-A1459560A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F0EE93-DCF6-7333-355F-A920876DEC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D0C928-40FE-48A9-8508-DEC12BFF5536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66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2" name="Рисунок 11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8.w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3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52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1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bsu.by/problems/4139/?nav-folder=557" TargetMode="External"/><Relationship Id="rId2" Type="http://schemas.openxmlformats.org/officeDocument/2006/relationships/hyperlink" Target="https://acm.bsu.by/problems/4136/?nav-folder=55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m.bsu.by/problems/4137/?nav-folder=557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60167" y="2154453"/>
            <a:ext cx="7271666" cy="975246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/>
              <a:t>Система непересекающихся множеств</a:t>
            </a:r>
            <a:br>
              <a:rPr lang="ru-RU" sz="3200" b="1" dirty="0"/>
            </a:br>
            <a:r>
              <a:rPr lang="ru-RU" sz="3200" dirty="0"/>
              <a:t>(</a:t>
            </a:r>
            <a:r>
              <a:rPr lang="ru-RU" sz="3200" dirty="0">
                <a:latin typeface="Consolas" panose="020B0609020204030204" pitchFamily="49" charset="0"/>
              </a:rPr>
              <a:t>англ.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3200" dirty="0">
                <a:latin typeface="Consolas" panose="020B0609020204030204" pitchFamily="49" charset="0"/>
              </a:rPr>
              <a:t>isjoint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3200" dirty="0">
                <a:latin typeface="Consolas" panose="020B0609020204030204" pitchFamily="49" charset="0"/>
              </a:rPr>
              <a:t>et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n-US" sz="3200" dirty="0">
                <a:latin typeface="Consolas" panose="020B0609020204030204" pitchFamily="49" charset="0"/>
              </a:rPr>
              <a:t>nion</a:t>
            </a:r>
            <a:r>
              <a:rPr lang="ru-RU" sz="3200" dirty="0"/>
              <a:t>)</a:t>
            </a:r>
            <a:r>
              <a:rPr lang="en-US" sz="3200" dirty="0"/>
              <a:t> 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7812261" y="6416675"/>
            <a:ext cx="42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</a:t>
            </a:r>
            <a:r>
              <a:rPr lang="en-US" dirty="0"/>
              <a:t> </a:t>
            </a:r>
            <a:r>
              <a:rPr lang="ru-RU" dirty="0"/>
              <a:t>ДМА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рямоугольник 54"/>
          <p:cNvSpPr/>
          <p:nvPr/>
        </p:nvSpPr>
        <p:spPr>
          <a:xfrm>
            <a:off x="644002" y="572432"/>
            <a:ext cx="99188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u="sng" dirty="0"/>
              <a:t>Правило </a:t>
            </a:r>
            <a:r>
              <a:rPr lang="ru-RU" sz="2400" b="1" u="sng" dirty="0"/>
              <a:t>меньшее к большему</a:t>
            </a:r>
            <a:r>
              <a:rPr lang="en-US" sz="2400" b="1" u="sng" dirty="0"/>
              <a:t>:</a:t>
            </a:r>
            <a:r>
              <a:rPr lang="ru-RU" sz="2400" u="sng" dirty="0"/>
              <a:t> </a:t>
            </a:r>
          </a:p>
          <a:p>
            <a:pPr lvl="1"/>
            <a:r>
              <a:rPr lang="ru-RU" sz="2400" dirty="0"/>
              <a:t>при выполнении операции </a:t>
            </a:r>
            <a:r>
              <a:rPr lang="ru-RU" sz="2400" b="1" dirty="0" err="1">
                <a:latin typeface="Consolas" panose="020B0609020204030204" pitchFamily="49" charset="0"/>
              </a:rPr>
              <a:t>Union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ru-RU" sz="2400" b="1" dirty="0" err="1">
                <a:latin typeface="Consolas" panose="020B0609020204030204" pitchFamily="49" charset="0"/>
              </a:rPr>
              <a:t>x,y</a:t>
            </a:r>
            <a:r>
              <a:rPr lang="ru-RU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ссылки на нового представителя изменяются у всех элементов меньшего множества. </a:t>
            </a:r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80962"/>
              </p:ext>
            </p:extLst>
          </p:nvPr>
        </p:nvGraphicFramePr>
        <p:xfrm>
          <a:off x="2886055" y="5095130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63804"/>
              </p:ext>
            </p:extLst>
          </p:nvPr>
        </p:nvGraphicFramePr>
        <p:xfrm>
          <a:off x="2194550" y="3217281"/>
          <a:ext cx="48645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0" u="sng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13836"/>
              </p:ext>
            </p:extLst>
          </p:nvPr>
        </p:nvGraphicFramePr>
        <p:xfrm>
          <a:off x="2910394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6876"/>
              </p:ext>
            </p:extLst>
          </p:nvPr>
        </p:nvGraphicFramePr>
        <p:xfrm>
          <a:off x="3568176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3" name="Таблица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95485"/>
              </p:ext>
            </p:extLst>
          </p:nvPr>
        </p:nvGraphicFramePr>
        <p:xfrm>
          <a:off x="4245855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4" name="Таблица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135466"/>
              </p:ext>
            </p:extLst>
          </p:nvPr>
        </p:nvGraphicFramePr>
        <p:xfrm>
          <a:off x="4923534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5" name="Прямая со стрелкой 114"/>
          <p:cNvCxnSpPr/>
          <p:nvPr/>
        </p:nvCxnSpPr>
        <p:spPr>
          <a:xfrm>
            <a:off x="2466810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/>
          <p:nvPr/>
        </p:nvCxnSpPr>
        <p:spPr>
          <a:xfrm>
            <a:off x="3116999" y="3759571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/>
          <p:nvPr/>
        </p:nvCxnSpPr>
        <p:spPr>
          <a:xfrm>
            <a:off x="3802271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/>
          <p:nvPr/>
        </p:nvCxnSpPr>
        <p:spPr>
          <a:xfrm>
            <a:off x="4479950" y="3728549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696294" y="287524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24" name="TextBox 123"/>
          <p:cNvSpPr txBox="1"/>
          <p:nvPr/>
        </p:nvSpPr>
        <p:spPr>
          <a:xfrm>
            <a:off x="5103928" y="2888724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26" name="Таблица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90596"/>
              </p:ext>
            </p:extLst>
          </p:nvPr>
        </p:nvGraphicFramePr>
        <p:xfrm>
          <a:off x="6131251" y="3217281"/>
          <a:ext cx="4283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u="sng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Таблица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180152"/>
              </p:ext>
            </p:extLst>
          </p:nvPr>
        </p:nvGraphicFramePr>
        <p:xfrm>
          <a:off x="6844013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1" name="Прямая со стрелкой 130"/>
          <p:cNvCxnSpPr/>
          <p:nvPr/>
        </p:nvCxnSpPr>
        <p:spPr>
          <a:xfrm>
            <a:off x="6414372" y="3714813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17947" y="2930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35" name="TextBox 134"/>
          <p:cNvSpPr txBox="1"/>
          <p:nvPr/>
        </p:nvSpPr>
        <p:spPr>
          <a:xfrm>
            <a:off x="7169330" y="2917879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37" name="Прямая со стрелкой 136"/>
          <p:cNvCxnSpPr/>
          <p:nvPr/>
        </p:nvCxnSpPr>
        <p:spPr>
          <a:xfrm flipH="1" flipV="1">
            <a:off x="3060904" y="4747352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8019356" y="291591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4" name="Таблица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1175"/>
              </p:ext>
            </p:extLst>
          </p:nvPr>
        </p:nvGraphicFramePr>
        <p:xfrm>
          <a:off x="8456729" y="3225899"/>
          <a:ext cx="428397" cy="1362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u="sng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ru-RU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TextBox 144"/>
          <p:cNvSpPr txBox="1"/>
          <p:nvPr/>
        </p:nvSpPr>
        <p:spPr>
          <a:xfrm>
            <a:off x="8721105" y="2900486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46" name="Прямая соединительная линия 145"/>
          <p:cNvCxnSpPr/>
          <p:nvPr/>
        </p:nvCxnSpPr>
        <p:spPr>
          <a:xfrm flipV="1">
            <a:off x="2396023" y="4572859"/>
            <a:ext cx="5178" cy="3303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2385561" y="4883558"/>
            <a:ext cx="270449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/>
          <p:nvPr/>
        </p:nvCxnSpPr>
        <p:spPr>
          <a:xfrm flipH="1" flipV="1">
            <a:off x="5090054" y="4574692"/>
            <a:ext cx="392" cy="3088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/>
          <p:nvPr/>
        </p:nvCxnSpPr>
        <p:spPr>
          <a:xfrm flipH="1" flipV="1">
            <a:off x="7043633" y="4577715"/>
            <a:ext cx="7289" cy="232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976635" y="50653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51" name="Прямая соединительная линия 150"/>
          <p:cNvCxnSpPr/>
          <p:nvPr/>
        </p:nvCxnSpPr>
        <p:spPr>
          <a:xfrm flipV="1">
            <a:off x="3737807" y="2826270"/>
            <a:ext cx="6401" cy="623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2473160" y="2840544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/>
          <p:nvPr/>
        </p:nvCxnSpPr>
        <p:spPr>
          <a:xfrm flipH="1">
            <a:off x="2472798" y="2840544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/>
          <p:cNvCxnSpPr/>
          <p:nvPr/>
        </p:nvCxnSpPr>
        <p:spPr>
          <a:xfrm flipV="1">
            <a:off x="4460053" y="2601122"/>
            <a:ext cx="0" cy="858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H="1">
            <a:off x="2466810" y="259649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/>
          <p:nvPr/>
        </p:nvCxnSpPr>
        <p:spPr>
          <a:xfrm>
            <a:off x="2473160" y="2615395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H="1" flipV="1">
            <a:off x="5125113" y="2419292"/>
            <a:ext cx="3136" cy="1040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H="1" flipV="1">
            <a:off x="2466810" y="2425107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/>
          <p:nvPr/>
        </p:nvCxnSpPr>
        <p:spPr>
          <a:xfrm>
            <a:off x="2473160" y="2425219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Круговая стрелка 159"/>
          <p:cNvSpPr/>
          <p:nvPr/>
        </p:nvSpPr>
        <p:spPr>
          <a:xfrm>
            <a:off x="2385562" y="3356267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1" name="Круговая стрелка 160"/>
          <p:cNvSpPr/>
          <p:nvPr/>
        </p:nvSpPr>
        <p:spPr>
          <a:xfrm>
            <a:off x="6231004" y="333276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2" name="Круговая стрелка 161"/>
          <p:cNvSpPr/>
          <p:nvPr/>
        </p:nvSpPr>
        <p:spPr>
          <a:xfrm>
            <a:off x="8553918" y="3300669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63" name="Прямая соединительная линия 162"/>
          <p:cNvCxnSpPr/>
          <p:nvPr/>
        </p:nvCxnSpPr>
        <p:spPr>
          <a:xfrm>
            <a:off x="2466810" y="3035558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>
            <a:off x="3116999" y="3025795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>
            <a:off x="2482670" y="3023229"/>
            <a:ext cx="11675" cy="1828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 flipV="1">
            <a:off x="7074019" y="2930994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единительная линия 166"/>
          <p:cNvCxnSpPr/>
          <p:nvPr/>
        </p:nvCxnSpPr>
        <p:spPr>
          <a:xfrm flipH="1">
            <a:off x="6345449" y="2939654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endCxn id="126" idx="0"/>
          </p:cNvCxnSpPr>
          <p:nvPr/>
        </p:nvCxnSpPr>
        <p:spPr>
          <a:xfrm>
            <a:off x="6345449" y="2938051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6310638" y="4597246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>
            <a:off x="6294830" y="4810690"/>
            <a:ext cx="7633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/>
          <p:nvPr/>
        </p:nvCxnSpPr>
        <p:spPr>
          <a:xfrm>
            <a:off x="8553918" y="4588881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/>
          <p:nvPr/>
        </p:nvCxnSpPr>
        <p:spPr>
          <a:xfrm flipV="1">
            <a:off x="8728390" y="4588881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>
            <a:off x="8553918" y="4802325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/>
          <p:nvPr/>
        </p:nvCxnSpPr>
        <p:spPr>
          <a:xfrm flipV="1">
            <a:off x="5227688" y="4885883"/>
            <a:ext cx="268067" cy="343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6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57"/>
          <p:cNvSpPr/>
          <p:nvPr/>
        </p:nvSpPr>
        <p:spPr>
          <a:xfrm>
            <a:off x="907320" y="1733550"/>
            <a:ext cx="99511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Правило </a:t>
            </a:r>
            <a:r>
              <a:rPr lang="ru-RU" sz="3600" b="1" dirty="0">
                <a:solidFill>
                  <a:srgbClr val="FF0000"/>
                </a:solidFill>
              </a:rPr>
              <a:t>меньшее к большему</a:t>
            </a:r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  <a:p>
            <a:r>
              <a:rPr lang="ru-RU" sz="3600" dirty="0"/>
              <a:t> при выполнении операции </a:t>
            </a:r>
            <a:r>
              <a:rPr lang="ru-RU" sz="3600" b="1" dirty="0">
                <a:latin typeface="Consolas" panose="020B0609020204030204" pitchFamily="49" charset="0"/>
              </a:rPr>
              <a:t>Union(</a:t>
            </a:r>
            <a:r>
              <a:rPr lang="ru-RU" sz="3600" b="1" dirty="0" err="1">
                <a:latin typeface="Consolas" panose="020B0609020204030204" pitchFamily="49" charset="0"/>
              </a:rPr>
              <a:t>x,y</a:t>
            </a:r>
            <a:r>
              <a:rPr lang="ru-RU" sz="3600" b="1" dirty="0">
                <a:latin typeface="Consolas" panose="020B0609020204030204" pitchFamily="49" charset="0"/>
              </a:rPr>
              <a:t>)</a:t>
            </a:r>
            <a:r>
              <a:rPr lang="ru-RU" sz="3600" dirty="0"/>
              <a:t>ссылки на нового представителя изменяются у всех элементов меньшего множества. </a:t>
            </a:r>
          </a:p>
        </p:txBody>
      </p:sp>
    </p:spTree>
    <p:extLst>
      <p:ext uri="{BB962C8B-B14F-4D97-AF65-F5344CB8AC3E}">
        <p14:creationId xmlns:p14="http://schemas.microsoft.com/office/powerpoint/2010/main" val="292766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6D484-A78C-E8A3-F313-690B17F5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A5064910-6654-0363-2208-692D1E9E342A}"/>
                  </a:ext>
                </a:extLst>
              </p:cNvPr>
              <p:cNvSpPr/>
              <p:nvPr/>
            </p:nvSpPr>
            <p:spPr>
              <a:xfrm>
                <a:off x="219722" y="2914409"/>
                <a:ext cx="1109361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sz="2400" i="1" u="sng" dirty="0"/>
                  <a:t>Доказательство</a:t>
                </a:r>
                <a:endParaRPr lang="ru-RU" sz="2400" u="sng" dirty="0"/>
              </a:p>
              <a:p>
                <a:pPr lvl="2" algn="just"/>
                <a:r>
                  <a:rPr lang="ru-RU" sz="2400" dirty="0"/>
                  <a:t>Каждый раз, когда какой-то элемент перемещается из одного множества в другое с изменением представителя, размер множества, содержащего этот элемент, </a:t>
                </a:r>
                <a:r>
                  <a:rPr lang="ru-RU" sz="2400" b="1" u="sng" dirty="0"/>
                  <a:t>увеличивается не менее чем вдвое</a:t>
                </a:r>
                <a:r>
                  <a:rPr lang="ru-RU" sz="2400" dirty="0"/>
                  <a:t>. </a:t>
                </a:r>
              </a:p>
              <a:p>
                <a:pPr lvl="2" algn="just"/>
                <a:r>
                  <a:rPr lang="ru-RU" sz="2400" dirty="0"/>
                  <a:t>Так как множество может вырасти лишь до размера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, то каждый элемент может подвергнуться перемещению не более чем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24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/>
                  <a:t> раз.</a:t>
                </a:r>
              </a:p>
            </p:txBody>
          </p:sp>
        </mc:Choice>
        <mc:Fallback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A5064910-6654-0363-2208-692D1E9E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2" y="2914409"/>
                <a:ext cx="11093619" cy="2308324"/>
              </a:xfrm>
              <a:prstGeom prst="rect">
                <a:avLst/>
              </a:prstGeom>
              <a:blipFill>
                <a:blip r:embed="rId3"/>
                <a:stretch>
                  <a:fillRect t="-2111" r="-879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C5733DC1-7C9C-3024-EF4C-3BC33E6E8AC6}"/>
                  </a:ext>
                </a:extLst>
              </p:cNvPr>
              <p:cNvSpPr/>
              <p:nvPr/>
            </p:nvSpPr>
            <p:spPr>
              <a:xfrm>
                <a:off x="219722" y="126977"/>
                <a:ext cx="1235568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200" b="1" dirty="0"/>
                  <a:t>Теорема</a:t>
                </a:r>
                <a:r>
                  <a:rPr lang="ru-RU" sz="3200" dirty="0"/>
                  <a:t> </a:t>
                </a:r>
              </a:p>
              <a:p>
                <a:r>
                  <a:rPr lang="ru-RU" sz="3200" dirty="0"/>
                  <a:t>Пусть есть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одноэлементных множеств, тогда</a:t>
                </a:r>
                <a:r>
                  <a:rPr lang="en-US" sz="3200" dirty="0"/>
                  <a:t> </a:t>
                </a:r>
                <a:r>
                  <a:rPr lang="ru-RU" sz="3200" dirty="0"/>
                  <a:t>последовательность </a:t>
                </a:r>
              </a:p>
              <a:p>
                <a:pPr algn="just"/>
                <a:r>
                  <a:rPr lang="ru-RU" sz="3200" dirty="0"/>
                  <a:t>из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3200" dirty="0"/>
                  <a:t> операций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3200" dirty="0">
                    <a:latin typeface="Consolas" panose="020B0609020204030204" pitchFamily="49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32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32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3200" dirty="0"/>
                  <a:t>потребует времени</a:t>
                </a:r>
              </a:p>
              <a:p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r>
                      <a:rPr lang="ru-RU" sz="32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ru-RU" sz="3200" b="1" i="1" dirty="0" err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32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C5733DC1-7C9C-3024-EF4C-3BC33E6E8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2" y="126977"/>
                <a:ext cx="12355682" cy="2062103"/>
              </a:xfrm>
              <a:prstGeom prst="rect">
                <a:avLst/>
              </a:prstGeom>
              <a:blipFill>
                <a:blip r:embed="rId4"/>
                <a:stretch>
                  <a:fillRect l="-1233" t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34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62041" y="137359"/>
            <a:ext cx="92679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3. Реализация </a:t>
            </a:r>
            <a:r>
              <a:rPr lang="en-US" sz="2400" b="1" dirty="0"/>
              <a:t>DSU</a:t>
            </a:r>
            <a:r>
              <a:rPr lang="ru-RU" sz="2400" b="1" dirty="0"/>
              <a:t> с помощью семейства корневых деревьев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1741" y="679629"/>
            <a:ext cx="1030896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Каждому множеству поставим в соответствие своё корневое дерево.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Каждой вершине дерева соответствует ровно один элемент множества. 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Корень дерева содержит представителя множества.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159517" y="2773993"/>
            <a:ext cx="14814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/>
              <a:t>{1, </a:t>
            </a:r>
            <a:r>
              <a:rPr lang="ru-RU" sz="2000" dirty="0">
                <a:solidFill>
                  <a:srgbClr val="FF0000"/>
                </a:solidFill>
              </a:rPr>
              <a:t>2</a:t>
            </a:r>
            <a:r>
              <a:rPr lang="ru-RU" sz="2000" dirty="0"/>
              <a:t>, 3, 4, 8}</a:t>
            </a:r>
          </a:p>
          <a:p>
            <a:r>
              <a:rPr lang="ru-RU" sz="2000" dirty="0"/>
              <a:t> {5, </a:t>
            </a:r>
            <a:r>
              <a:rPr lang="ru-RU" sz="2000" dirty="0">
                <a:solidFill>
                  <a:srgbClr val="FF0000"/>
                </a:solidFill>
              </a:rPr>
              <a:t>6</a:t>
            </a:r>
            <a:r>
              <a:rPr lang="ru-RU" sz="2000" dirty="0"/>
              <a:t>}</a:t>
            </a:r>
          </a:p>
          <a:p>
            <a:r>
              <a:rPr lang="ru-RU" sz="2000" dirty="0"/>
              <a:t> {</a:t>
            </a:r>
            <a:r>
              <a:rPr lang="ru-RU" sz="2000" dirty="0">
                <a:solidFill>
                  <a:srgbClr val="FF0000"/>
                </a:solidFill>
              </a:rPr>
              <a:t>7</a:t>
            </a:r>
            <a:r>
              <a:rPr lang="ru-RU" sz="2000" dirty="0"/>
              <a:t>}</a:t>
            </a:r>
          </a:p>
        </p:txBody>
      </p:sp>
      <p:grpSp>
        <p:nvGrpSpPr>
          <p:cNvPr id="67" name="Группа 66"/>
          <p:cNvGrpSpPr/>
          <p:nvPr/>
        </p:nvGrpSpPr>
        <p:grpSpPr>
          <a:xfrm>
            <a:off x="3681686" y="3208228"/>
            <a:ext cx="4327444" cy="2344159"/>
            <a:chOff x="3681686" y="3208228"/>
            <a:chExt cx="4327444" cy="2344159"/>
          </a:xfrm>
        </p:grpSpPr>
        <p:sp>
          <p:nvSpPr>
            <p:cNvPr id="5" name="Овал 4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cxnSpLocks/>
              <a:stCxn id="5" idx="4"/>
              <a:endCxn id="19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5" idx="4"/>
              <a:endCxn id="23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5" idx="4"/>
              <a:endCxn id="21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1" idx="4"/>
              <a:endCxn id="25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3" name="Прямая со стрелкой 42"/>
            <p:cNvCxnSpPr>
              <a:stCxn id="36" idx="4"/>
              <a:endCxn id="38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02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1323" y="1464970"/>
            <a:ext cx="6167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каждой вершины дерева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указан её предок</a:t>
            </a:r>
            <a:r>
              <a:rPr lang="en-US" sz="2000" dirty="0"/>
              <a:t> 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  <a:endParaRPr lang="ru-RU" sz="2000" dirty="0">
              <a:latin typeface="Consolas" panose="020B0609020204030204" pitchFamily="49" charset="0"/>
            </a:endParaRPr>
          </a:p>
          <a:p>
            <a:pPr marL="800100" lvl="1" indent="-342900">
              <a:spcAft>
                <a:spcPts val="1200"/>
              </a:spcAft>
              <a:buFontTx/>
              <a:buChar char="─"/>
            </a:pPr>
            <a:r>
              <a:rPr lang="ru-RU" sz="2000" dirty="0"/>
              <a:t>для корня дерева верно равенство  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/>
              <a:t>==</a:t>
            </a:r>
            <a:r>
              <a:rPr lang="en-US" sz="2000" b="1" dirty="0">
                <a:latin typeface="Consolas" panose="020B0609020204030204" pitchFamily="49" charset="0"/>
              </a:rPr>
              <a:t>parent[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</a:t>
            </a:r>
            <a:r>
              <a:rPr lang="ru-RU" sz="2000" dirty="0"/>
              <a:t>.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22752"/>
              </p:ext>
            </p:extLst>
          </p:nvPr>
        </p:nvGraphicFramePr>
        <p:xfrm>
          <a:off x="4104265" y="3692183"/>
          <a:ext cx="383147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644043" y="40910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8741" y="3704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409771" y="222016"/>
            <a:ext cx="5876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ru-RU" sz="2400" dirty="0"/>
              <a:t>В</a:t>
            </a:r>
            <a:r>
              <a:rPr lang="en-US" sz="2400" dirty="0"/>
              <a:t> </a:t>
            </a:r>
            <a:r>
              <a:rPr lang="ru-RU" sz="2400" dirty="0"/>
              <a:t>памяти компьютера</a:t>
            </a:r>
            <a:r>
              <a:rPr lang="en-US" sz="2400" dirty="0"/>
              <a:t> </a:t>
            </a:r>
            <a:r>
              <a:rPr lang="ru-RU" sz="2400" dirty="0"/>
              <a:t>семейство корневых деревьев хранится в каноническом виде (массив </a:t>
            </a:r>
            <a:r>
              <a:rPr lang="en-US" sz="2400" b="1" dirty="0">
                <a:latin typeface="Consolas" panose="020B0609020204030204" pitchFamily="49" charset="0"/>
              </a:rPr>
              <a:t>parent</a:t>
            </a:r>
            <a:r>
              <a:rPr lang="ru-RU" sz="2400" b="1" dirty="0">
                <a:latin typeface="Consolas" panose="020B0609020204030204" pitchFamily="49" charset="0"/>
              </a:rPr>
              <a:t>):</a:t>
            </a:r>
            <a:endParaRPr lang="en-US" sz="2400" dirty="0"/>
          </a:p>
        </p:txBody>
      </p:sp>
      <p:sp>
        <p:nvSpPr>
          <p:cNvPr id="43" name="Овал 42"/>
          <p:cNvSpPr/>
          <p:nvPr/>
        </p:nvSpPr>
        <p:spPr>
          <a:xfrm>
            <a:off x="7180226" y="39489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/>
          <p:cNvSpPr txBox="1"/>
          <p:nvPr/>
        </p:nvSpPr>
        <p:spPr>
          <a:xfrm>
            <a:off x="7265478" y="44022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62862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6368567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7" name="Овал 46"/>
          <p:cNvSpPr/>
          <p:nvPr/>
        </p:nvSpPr>
        <p:spPr>
          <a:xfrm>
            <a:off x="7180226" y="12886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7265478" y="13339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9" name="Овал 48"/>
          <p:cNvSpPr/>
          <p:nvPr/>
        </p:nvSpPr>
        <p:spPr>
          <a:xfrm>
            <a:off x="80538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8139131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1" name="Овал 50"/>
          <p:cNvSpPr/>
          <p:nvPr/>
        </p:nvSpPr>
        <p:spPr>
          <a:xfrm>
            <a:off x="7180226" y="226206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7245799" y="230739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3" name="Прямая со стрелкой 52"/>
          <p:cNvCxnSpPr>
            <a:cxnSpLocks/>
            <a:stCxn id="43" idx="4"/>
            <a:endCxn id="45" idx="0"/>
          </p:cNvCxnSpPr>
          <p:nvPr/>
        </p:nvCxnSpPr>
        <p:spPr>
          <a:xfrm flipH="1">
            <a:off x="6522374" y="86660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cxnSpLocks/>
            <a:stCxn id="43" idx="4"/>
            <a:endCxn id="49" idx="0"/>
          </p:cNvCxnSpPr>
          <p:nvPr/>
        </p:nvCxnSpPr>
        <p:spPr>
          <a:xfrm>
            <a:off x="7416321" y="866600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3" idx="4"/>
            <a:endCxn id="47" idx="0"/>
          </p:cNvCxnSpPr>
          <p:nvPr/>
        </p:nvCxnSpPr>
        <p:spPr>
          <a:xfrm>
            <a:off x="7416321" y="866600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7" idx="4"/>
            <a:endCxn id="51" idx="0"/>
          </p:cNvCxnSpPr>
          <p:nvPr/>
        </p:nvCxnSpPr>
        <p:spPr>
          <a:xfrm>
            <a:off x="7416321" y="1760346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9060579" y="38961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9145831" y="43494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9" name="Овал 58"/>
          <p:cNvSpPr/>
          <p:nvPr/>
        </p:nvSpPr>
        <p:spPr>
          <a:xfrm>
            <a:off x="9060579" y="127578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145831" y="132111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1" name="Овал 60"/>
          <p:cNvSpPr/>
          <p:nvPr/>
        </p:nvSpPr>
        <p:spPr>
          <a:xfrm>
            <a:off x="10141533" y="413125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0226785" y="45845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3" name="Прямая со стрелкой 62"/>
          <p:cNvCxnSpPr>
            <a:stCxn id="57" idx="4"/>
            <a:endCxn id="59" idx="0"/>
          </p:cNvCxnSpPr>
          <p:nvPr/>
        </p:nvCxnSpPr>
        <p:spPr>
          <a:xfrm>
            <a:off x="9296674" y="861320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F2799AF6-7AA7-F12C-0AA4-6121C4DFB643}"/>
              </a:ext>
            </a:extLst>
          </p:cNvPr>
          <p:cNvCxnSpPr>
            <a:cxnSpLocks/>
          </p:cNvCxnSpPr>
          <p:nvPr/>
        </p:nvCxnSpPr>
        <p:spPr>
          <a:xfrm flipV="1">
            <a:off x="3968445" y="3813555"/>
            <a:ext cx="0" cy="640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07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1943"/>
              </p:ext>
            </p:extLst>
          </p:nvPr>
        </p:nvGraphicFramePr>
        <p:xfrm>
          <a:off x="1289851" y="4283647"/>
          <a:ext cx="3767727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502" y="469811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parent[</a:t>
            </a:r>
            <a:r>
              <a:rPr lang="en-US" i="1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5827" y="43133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onsolas" panose="020B0609020204030204" pitchFamily="49" charset="0"/>
              </a:rPr>
              <a:t>i</a:t>
            </a:r>
            <a:endParaRPr lang="ru-RU" i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859489" y="178815"/>
                <a:ext cx="1943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𝑭𝒊𝒏𝒅𝑺𝒆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489" y="178815"/>
                <a:ext cx="1943161" cy="461665"/>
              </a:xfrm>
              <a:prstGeom prst="rect">
                <a:avLst/>
              </a:prstGeom>
              <a:blipFill>
                <a:blip r:embed="rId2"/>
                <a:stretch>
                  <a:fillRect r="-62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Овал 33"/>
          <p:cNvSpPr/>
          <p:nvPr/>
        </p:nvSpPr>
        <p:spPr>
          <a:xfrm>
            <a:off x="2012720" y="1507449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97972" y="15527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Овал 35"/>
          <p:cNvSpPr/>
          <p:nvPr/>
        </p:nvSpPr>
        <p:spPr>
          <a:xfrm>
            <a:off x="11187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1201061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Овал 37"/>
          <p:cNvSpPr/>
          <p:nvPr/>
        </p:nvSpPr>
        <p:spPr>
          <a:xfrm>
            <a:off x="2012720" y="240119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2097972" y="244652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0" name="Овал 39"/>
          <p:cNvSpPr/>
          <p:nvPr/>
        </p:nvSpPr>
        <p:spPr>
          <a:xfrm>
            <a:off x="28863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29716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8" name="Овал 67"/>
          <p:cNvSpPr/>
          <p:nvPr/>
        </p:nvSpPr>
        <p:spPr>
          <a:xfrm>
            <a:off x="2012720" y="3374621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E5D3D9"/>
              </a:highlight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78293" y="3419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70" name="Прямая со стрелкой 69"/>
          <p:cNvCxnSpPr>
            <a:cxnSpLocks/>
            <a:stCxn id="34" idx="4"/>
            <a:endCxn id="36" idx="0"/>
          </p:cNvCxnSpPr>
          <p:nvPr/>
        </p:nvCxnSpPr>
        <p:spPr>
          <a:xfrm flipH="1">
            <a:off x="1354868" y="1979156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4" idx="4"/>
            <a:endCxn id="40" idx="0"/>
          </p:cNvCxnSpPr>
          <p:nvPr/>
        </p:nvCxnSpPr>
        <p:spPr>
          <a:xfrm>
            <a:off x="2248815" y="1979156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34" idx="4"/>
            <a:endCxn id="38" idx="0"/>
          </p:cNvCxnSpPr>
          <p:nvPr/>
        </p:nvCxnSpPr>
        <p:spPr>
          <a:xfrm>
            <a:off x="2248815" y="1979156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8" idx="4"/>
            <a:endCxn id="68" idx="0"/>
          </p:cNvCxnSpPr>
          <p:nvPr/>
        </p:nvCxnSpPr>
        <p:spPr>
          <a:xfrm>
            <a:off x="2248815" y="2872902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3893073" y="1502169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TextBox 74"/>
          <p:cNvSpPr txBox="1"/>
          <p:nvPr/>
        </p:nvSpPr>
        <p:spPr>
          <a:xfrm>
            <a:off x="3978325" y="154749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6" name="Овал 75"/>
          <p:cNvSpPr/>
          <p:nvPr/>
        </p:nvSpPr>
        <p:spPr>
          <a:xfrm>
            <a:off x="3893073" y="238833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3978325" y="243366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8" name="Овал 77"/>
          <p:cNvSpPr/>
          <p:nvPr/>
        </p:nvSpPr>
        <p:spPr>
          <a:xfrm>
            <a:off x="4974027" y="1525681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TextBox 78"/>
          <p:cNvSpPr txBox="1"/>
          <p:nvPr/>
        </p:nvSpPr>
        <p:spPr>
          <a:xfrm>
            <a:off x="5059279" y="1571009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80" name="Прямая со стрелкой 79"/>
          <p:cNvCxnSpPr>
            <a:stCxn id="74" idx="4"/>
            <a:endCxn id="76" idx="0"/>
          </p:cNvCxnSpPr>
          <p:nvPr/>
        </p:nvCxnSpPr>
        <p:spPr>
          <a:xfrm>
            <a:off x="4129168" y="1973876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stCxn id="68" idx="7"/>
            <a:endCxn id="38" idx="5"/>
          </p:cNvCxnSpPr>
          <p:nvPr/>
        </p:nvCxnSpPr>
        <p:spPr>
          <a:xfrm flipV="1">
            <a:off x="2415759" y="2803822"/>
            <a:ext cx="0" cy="63987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38" idx="7"/>
            <a:endCxn id="34" idx="5"/>
          </p:cNvCxnSpPr>
          <p:nvPr/>
        </p:nvCxnSpPr>
        <p:spPr>
          <a:xfrm flipV="1">
            <a:off x="2415759" y="1910076"/>
            <a:ext cx="0" cy="5601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Прямоугольник 83"/>
              <p:cNvSpPr/>
              <p:nvPr/>
            </p:nvSpPr>
            <p:spPr>
              <a:xfrm>
                <a:off x="7261327" y="2934957"/>
                <a:ext cx="23815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84" name="Прямоугольник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27" y="2934957"/>
                <a:ext cx="2381500" cy="461665"/>
              </a:xfrm>
              <a:prstGeom prst="rect">
                <a:avLst/>
              </a:prstGeom>
              <a:blipFill>
                <a:blip r:embed="rId3"/>
                <a:stretch>
                  <a:fillRect l="-767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Объект 84"/>
              <p:cNvSpPr txBox="1"/>
              <p:nvPr/>
            </p:nvSpPr>
            <p:spPr>
              <a:xfrm>
                <a:off x="9753600" y="2860675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85" name="Объект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860675"/>
                <a:ext cx="842963" cy="536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4689277" y="2859907"/>
            <a:ext cx="15823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err="1">
                <a:latin typeface="Consolas" panose="020B0609020204030204" pitchFamily="49" charset="0"/>
              </a:rPr>
              <a:t>Union</a:t>
            </a:r>
            <a:r>
              <a:rPr lang="ru-RU" sz="2000" b="1" u="sng" dirty="0">
                <a:latin typeface="Consolas" panose="020B0609020204030204" pitchFamily="49" charset="0"/>
              </a:rPr>
              <a:t>(7,8)</a:t>
            </a:r>
            <a:endParaRPr lang="ru-RU" sz="2000" b="1" u="sng" dirty="0"/>
          </a:p>
        </p:txBody>
      </p:sp>
      <p:sp>
        <p:nvSpPr>
          <p:cNvPr id="42" name="Овал 41"/>
          <p:cNvSpPr/>
          <p:nvPr/>
        </p:nvSpPr>
        <p:spPr>
          <a:xfrm>
            <a:off x="941523" y="253783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026775" y="258316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Овал 43"/>
          <p:cNvSpPr/>
          <p:nvPr/>
        </p:nvSpPr>
        <p:spPr>
          <a:xfrm>
            <a:off x="475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129864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Овал 45"/>
          <p:cNvSpPr/>
          <p:nvPr/>
        </p:nvSpPr>
        <p:spPr>
          <a:xfrm>
            <a:off x="941523" y="343158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1026775" y="347691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Овал 47"/>
          <p:cNvSpPr/>
          <p:nvPr/>
        </p:nvSpPr>
        <p:spPr>
          <a:xfrm>
            <a:off x="18151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19004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50" name="Овал 49"/>
          <p:cNvSpPr/>
          <p:nvPr/>
        </p:nvSpPr>
        <p:spPr>
          <a:xfrm>
            <a:off x="921844" y="439492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1007096" y="445033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52" name="Прямая со стрелкой 51"/>
          <p:cNvCxnSpPr>
            <a:cxnSpLocks/>
            <a:stCxn id="42" idx="4"/>
            <a:endCxn id="44" idx="0"/>
          </p:cNvCxnSpPr>
          <p:nvPr/>
        </p:nvCxnSpPr>
        <p:spPr>
          <a:xfrm flipH="1">
            <a:off x="283671" y="3009545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cxnSpLocks/>
            <a:stCxn id="42" idx="4"/>
            <a:endCxn id="48" idx="0"/>
          </p:cNvCxnSpPr>
          <p:nvPr/>
        </p:nvCxnSpPr>
        <p:spPr>
          <a:xfrm>
            <a:off x="1177618" y="3009545"/>
            <a:ext cx="87365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2" idx="4"/>
            <a:endCxn id="46" idx="0"/>
          </p:cNvCxnSpPr>
          <p:nvPr/>
        </p:nvCxnSpPr>
        <p:spPr>
          <a:xfrm>
            <a:off x="1177618" y="3009545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6" idx="4"/>
          </p:cNvCxnSpPr>
          <p:nvPr/>
        </p:nvCxnSpPr>
        <p:spPr>
          <a:xfrm>
            <a:off x="1177618" y="3903291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/>
          <p:cNvSpPr/>
          <p:nvPr/>
        </p:nvSpPr>
        <p:spPr>
          <a:xfrm>
            <a:off x="2821876" y="253255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2907128" y="257788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8" name="Овал 57"/>
          <p:cNvSpPr/>
          <p:nvPr/>
        </p:nvSpPr>
        <p:spPr>
          <a:xfrm>
            <a:off x="2821876" y="341872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2907128" y="346405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60" name="Овал 59"/>
          <p:cNvSpPr/>
          <p:nvPr/>
        </p:nvSpPr>
        <p:spPr>
          <a:xfrm>
            <a:off x="3902830" y="2556070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3988082" y="2601398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2" name="Прямая со стрелкой 61"/>
          <p:cNvCxnSpPr>
            <a:stCxn id="56" idx="4"/>
            <a:endCxn id="58" idx="0"/>
          </p:cNvCxnSpPr>
          <p:nvPr/>
        </p:nvCxnSpPr>
        <p:spPr>
          <a:xfrm>
            <a:off x="3057971" y="3004265"/>
            <a:ext cx="0" cy="41446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6160413" y="387667"/>
            <a:ext cx="3228092" cy="3010690"/>
            <a:chOff x="742888" y="3405985"/>
            <a:chExt cx="3228092" cy="3010690"/>
          </a:xfrm>
        </p:grpSpPr>
        <p:sp>
          <p:nvSpPr>
            <p:cNvPr id="67" name="Овал 66"/>
            <p:cNvSpPr/>
            <p:nvPr/>
          </p:nvSpPr>
          <p:spPr>
            <a:xfrm>
              <a:off x="1636835" y="4077796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722087" y="412312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7428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5176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636835" y="497154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22087" y="501687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2510488" y="4958686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95740" y="5004014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636835" y="594496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2408" y="599029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77" name="Прямая со стрелкой 76"/>
            <p:cNvCxnSpPr>
              <a:cxnSpLocks/>
              <a:stCxn id="67" idx="4"/>
              <a:endCxn id="69" idx="0"/>
            </p:cNvCxnSpPr>
            <p:nvPr/>
          </p:nvCxnSpPr>
          <p:spPr>
            <a:xfrm flipH="1">
              <a:off x="978983" y="4549503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cxnSpLocks/>
              <a:stCxn id="67" idx="4"/>
              <a:endCxn id="73" idx="0"/>
            </p:cNvCxnSpPr>
            <p:nvPr/>
          </p:nvCxnSpPr>
          <p:spPr>
            <a:xfrm>
              <a:off x="1872930" y="4549503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4"/>
              <a:endCxn id="71" idx="0"/>
            </p:cNvCxnSpPr>
            <p:nvPr/>
          </p:nvCxnSpPr>
          <p:spPr>
            <a:xfrm>
              <a:off x="1872930" y="4549503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71" idx="4"/>
              <a:endCxn id="75" idx="0"/>
            </p:cNvCxnSpPr>
            <p:nvPr/>
          </p:nvCxnSpPr>
          <p:spPr>
            <a:xfrm>
              <a:off x="1872930" y="5443249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498790" y="346618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84042" y="351151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3498790" y="4352357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4042" y="4397685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85" name="Овал 84"/>
            <p:cNvSpPr/>
            <p:nvPr/>
          </p:nvSpPr>
          <p:spPr>
            <a:xfrm>
              <a:off x="2197965" y="3405985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291512" y="3463183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87" name="Прямая со стрелкой 86"/>
            <p:cNvCxnSpPr>
              <a:stCxn id="81" idx="4"/>
              <a:endCxn id="83" idx="0"/>
            </p:cNvCxnSpPr>
            <p:nvPr/>
          </p:nvCxnSpPr>
          <p:spPr>
            <a:xfrm>
              <a:off x="3734885" y="3937894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 стрелкой 3"/>
            <p:cNvCxnSpPr>
              <a:stCxn id="85" idx="4"/>
              <a:endCxn id="67" idx="0"/>
            </p:cNvCxnSpPr>
            <p:nvPr/>
          </p:nvCxnSpPr>
          <p:spPr>
            <a:xfrm flipH="1">
              <a:off x="1872930" y="3877692"/>
              <a:ext cx="561130" cy="20010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433670" y="25347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  <p:grpSp>
        <p:nvGrpSpPr>
          <p:cNvPr id="124" name="Группа 123"/>
          <p:cNvGrpSpPr/>
          <p:nvPr/>
        </p:nvGrpSpPr>
        <p:grpSpPr>
          <a:xfrm>
            <a:off x="5865977" y="4204402"/>
            <a:ext cx="3426132" cy="2338879"/>
            <a:chOff x="6338253" y="4263632"/>
            <a:chExt cx="3426132" cy="2338879"/>
          </a:xfrm>
        </p:grpSpPr>
        <p:sp>
          <p:nvSpPr>
            <p:cNvPr id="95" name="Овал 94"/>
            <p:cNvSpPr/>
            <p:nvPr/>
          </p:nvSpPr>
          <p:spPr>
            <a:xfrm>
              <a:off x="7583794" y="4263632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69046" y="430896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7" name="Овал 96"/>
            <p:cNvSpPr/>
            <p:nvPr/>
          </p:nvSpPr>
          <p:spPr>
            <a:xfrm>
              <a:off x="6946633" y="5168463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028921" y="5213791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99" name="Овал 98"/>
            <p:cNvSpPr/>
            <p:nvPr/>
          </p:nvSpPr>
          <p:spPr>
            <a:xfrm>
              <a:off x="7583794" y="515737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69046" y="520270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8457447" y="5144522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542699" y="5189850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7583794" y="613080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649367" y="617613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105" name="Прямая со стрелкой 104"/>
            <p:cNvCxnSpPr>
              <a:cxnSpLocks/>
              <a:stCxn id="95" idx="4"/>
              <a:endCxn id="97" idx="0"/>
            </p:cNvCxnSpPr>
            <p:nvPr/>
          </p:nvCxnSpPr>
          <p:spPr>
            <a:xfrm flipH="1">
              <a:off x="7182728" y="4735339"/>
              <a:ext cx="637161" cy="433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/>
            <p:cNvCxnSpPr>
              <a:cxnSpLocks/>
              <a:stCxn id="95" idx="4"/>
              <a:endCxn id="101" idx="0"/>
            </p:cNvCxnSpPr>
            <p:nvPr/>
          </p:nvCxnSpPr>
          <p:spPr>
            <a:xfrm>
              <a:off x="7819889" y="4735339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/>
            <p:cNvCxnSpPr>
              <a:stCxn id="95" idx="4"/>
              <a:endCxn id="99" idx="0"/>
            </p:cNvCxnSpPr>
            <p:nvPr/>
          </p:nvCxnSpPr>
          <p:spPr>
            <a:xfrm>
              <a:off x="7819889" y="4735339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/>
            <p:cNvCxnSpPr>
              <a:stCxn id="99" idx="4"/>
              <a:endCxn id="103" idx="0"/>
            </p:cNvCxnSpPr>
            <p:nvPr/>
          </p:nvCxnSpPr>
          <p:spPr>
            <a:xfrm>
              <a:off x="7819889" y="5629085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Овал 108"/>
            <p:cNvSpPr/>
            <p:nvPr/>
          </p:nvSpPr>
          <p:spPr>
            <a:xfrm>
              <a:off x="9292195" y="430896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377447" y="435428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9292195" y="519513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9377447" y="524045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6338253" y="5151214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31800" y="520841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7</a:t>
              </a:r>
            </a:p>
          </p:txBody>
        </p:sp>
        <p:cxnSp>
          <p:nvCxnSpPr>
            <p:cNvPr id="115" name="Прямая со стрелкой 114"/>
            <p:cNvCxnSpPr>
              <a:stCxn id="109" idx="4"/>
              <a:endCxn id="111" idx="0"/>
            </p:cNvCxnSpPr>
            <p:nvPr/>
          </p:nvCxnSpPr>
          <p:spPr>
            <a:xfrm>
              <a:off x="9528290" y="4780667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Прямая со стрелкой 119"/>
            <p:cNvCxnSpPr>
              <a:cxnSpLocks/>
              <a:stCxn id="95" idx="4"/>
              <a:endCxn id="113" idx="0"/>
            </p:cNvCxnSpPr>
            <p:nvPr/>
          </p:nvCxnSpPr>
          <p:spPr>
            <a:xfrm flipH="1">
              <a:off x="6574348" y="4735339"/>
              <a:ext cx="1245541" cy="4158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Прямоугольник 122"/>
              <p:cNvSpPr/>
              <p:nvPr/>
            </p:nvSpPr>
            <p:spPr>
              <a:xfrm>
                <a:off x="122738" y="125874"/>
                <a:ext cx="5814851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𝑼𝒏𝒊𝒐𝒏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400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Consolas" panose="020B0609020204030204" pitchFamily="49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000000"/>
                    </a:solidFill>
                  </a:rPr>
                  <a:t>определить представителей множеств, которым принадлежат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;</a:t>
                </a:r>
              </a:p>
              <a:p>
                <a:pPr marL="800100" lvl="1" indent="-342900">
                  <a:buFont typeface="Wingdings" panose="05000000000000000000" pitchFamily="2" charset="2"/>
                  <a:buChar char="ü"/>
                </a:pPr>
                <a:r>
                  <a:rPr lang="ru-RU" sz="2000" dirty="0">
                    <a:solidFill>
                      <a:srgbClr val="000000"/>
                    </a:solidFill>
                  </a:rPr>
                  <a:t>представителя одного из множеств сделать сыном представителя другого множества</a:t>
                </a:r>
                <a:r>
                  <a:rPr lang="en-US" sz="2000" dirty="0">
                    <a:solidFill>
                      <a:srgbClr val="000000"/>
                    </a:solidFill>
                  </a:rPr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123" name="Прямоугольник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8" y="125874"/>
                <a:ext cx="5814851" cy="1692771"/>
              </a:xfrm>
              <a:prstGeom prst="rect">
                <a:avLst/>
              </a:prstGeom>
              <a:blipFill>
                <a:blip r:embed="rId2"/>
                <a:stretch>
                  <a:fillRect l="-210" r="-105" b="-57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" name="Таблица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03568"/>
              </p:ext>
            </p:extLst>
          </p:nvPr>
        </p:nvGraphicFramePr>
        <p:xfrm>
          <a:off x="738125" y="5302676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0" y="5694761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74100" y="5332393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1" name="Таблица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19812"/>
              </p:ext>
            </p:extLst>
          </p:nvPr>
        </p:nvGraphicFramePr>
        <p:xfrm>
          <a:off x="8517876" y="264038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7797741" y="2947767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153851" y="267010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graphicFrame>
        <p:nvGraphicFramePr>
          <p:cNvPr id="134" name="Таблица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8762"/>
              </p:ext>
            </p:extLst>
          </p:nvPr>
        </p:nvGraphicFramePr>
        <p:xfrm>
          <a:off x="8730578" y="5679809"/>
          <a:ext cx="2828545" cy="673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170"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55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5" name="TextBox 134"/>
          <p:cNvSpPr txBox="1"/>
          <p:nvPr/>
        </p:nvSpPr>
        <p:spPr>
          <a:xfrm>
            <a:off x="7992453" y="6071894"/>
            <a:ext cx="8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parent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366553" y="5709526"/>
            <a:ext cx="23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latin typeface="Consolas" panose="020B0609020204030204" pitchFamily="49" charset="0"/>
              </a:rPr>
              <a:t>i</a:t>
            </a:r>
            <a:endParaRPr lang="ru-RU" sz="1400" i="1" dirty="0">
              <a:latin typeface="Consolas" panose="020B0609020204030204" pitchFamily="49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38167" y="3567269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763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2" grpId="0"/>
      <p:bldP spid="133" grpId="0"/>
      <p:bldP spid="135" grpId="0"/>
      <p:bldP spid="136" grpId="0"/>
      <p:bldP spid="1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74177" y="1579339"/>
                <a:ext cx="23815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77" y="1579339"/>
                <a:ext cx="2381500" cy="461665"/>
              </a:xfrm>
              <a:prstGeom prst="rect">
                <a:avLst/>
              </a:prstGeom>
              <a:blipFill>
                <a:blip r:embed="rId2"/>
                <a:stretch>
                  <a:fillRect l="-767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774177" y="2270860"/>
                <a:ext cx="21847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—</a:t>
                </a:r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77" y="2270860"/>
                <a:ext cx="2184790" cy="461665"/>
              </a:xfrm>
              <a:prstGeom prst="rect">
                <a:avLst/>
              </a:prstGeom>
              <a:blipFill>
                <a:blip r:embed="rId3"/>
                <a:stretch>
                  <a:fillRect l="-55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7267575" y="1504950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1504950"/>
                <a:ext cx="842963" cy="536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7267575" y="2141538"/>
                <a:ext cx="842963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2141538"/>
                <a:ext cx="842963" cy="536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855737" y="1625505"/>
            <a:ext cx="171797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cxnSp>
        <p:nvCxnSpPr>
          <p:cNvPr id="39" name="Прямая соединительная линия 38"/>
          <p:cNvCxnSpPr/>
          <p:nvPr/>
        </p:nvCxnSpPr>
        <p:spPr>
          <a:xfrm>
            <a:off x="4603804" y="1445644"/>
            <a:ext cx="5344" cy="12868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40084"/>
              </p:ext>
            </p:extLst>
          </p:nvPr>
        </p:nvGraphicFramePr>
        <p:xfrm>
          <a:off x="4840288" y="3721100"/>
          <a:ext cx="1404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66400" progId="Equation.DSMT4">
                  <p:embed/>
                </p:oleObj>
              </mc:Choice>
              <mc:Fallback>
                <p:oleObj name="Equation" r:id="rId6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0288" y="3721100"/>
                        <a:ext cx="1404937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438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25865" y="1306245"/>
                <a:ext cx="1050146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/>
                  <a:t>Если у каждого корневого дерева поддерживать весовую характеристику, в качестве которой может выступать или </a:t>
                </a:r>
              </a:p>
              <a:p>
                <a:pPr lvl="1" algn="just"/>
                <a:r>
                  <a:rPr lang="ru-RU" sz="2800" b="1" dirty="0"/>
                  <a:t>число вершин в дереве (размер)</a:t>
                </a:r>
                <a:r>
                  <a:rPr lang="ru-RU" sz="2800" dirty="0"/>
                  <a:t>, </a:t>
                </a:r>
              </a:p>
              <a:p>
                <a:pPr lvl="1"/>
                <a:r>
                  <a:rPr lang="ru-RU" sz="2000" dirty="0"/>
                  <a:t>или</a:t>
                </a:r>
                <a:r>
                  <a:rPr lang="ru-RU" sz="2800" dirty="0"/>
                  <a:t> </a:t>
                </a:r>
              </a:p>
              <a:p>
                <a:pPr lvl="1"/>
                <a:r>
                  <a:rPr lang="ru-RU" sz="2800" b="1" dirty="0"/>
                  <a:t>высота дерева (ранг)</a:t>
                </a:r>
                <a:r>
                  <a:rPr lang="ru-RU" sz="2800" dirty="0"/>
                  <a:t>,  </a:t>
                </a:r>
              </a:p>
              <a:p>
                <a:pPr algn="just"/>
                <a:r>
                  <a:rPr lang="ru-RU" sz="2800" dirty="0"/>
                  <a:t>то тогда при выполнении операции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</m:oMath>
                </a14:m>
                <a:r>
                  <a:rPr lang="ru-RU" sz="2800" dirty="0"/>
                  <a:t> корень дерева c меньшей весовой характеристикой будет присоединяться в качестве сына к корню дерева с большей весовой </a:t>
                </a:r>
                <a:r>
                  <a:rPr lang="ru-RU" sz="2800" u="sng" dirty="0"/>
                  <a:t>характеристикой </a:t>
                </a:r>
                <a:endParaRPr lang="en-US" sz="2800" u="sng" dirty="0"/>
              </a:p>
              <a:p>
                <a:pPr algn="just"/>
                <a:r>
                  <a:rPr lang="ru-RU" sz="2800" u="sng" dirty="0"/>
                  <a:t>(т.е. </a:t>
                </a:r>
                <a:r>
                  <a:rPr lang="ru-RU" sz="2800" b="1" u="sng" dirty="0"/>
                  <a:t>присоединяем меньшее к большему</a:t>
                </a:r>
                <a:r>
                  <a:rPr lang="ru-RU" sz="2800" u="sng" dirty="0"/>
                  <a:t>).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65" y="1306245"/>
                <a:ext cx="10501460" cy="3970318"/>
              </a:xfrm>
              <a:prstGeom prst="rect">
                <a:avLst/>
              </a:prstGeom>
              <a:blipFill>
                <a:blip r:embed="rId2"/>
                <a:stretch>
                  <a:fillRect l="-1161" t="-1380" r="-1161" b="-337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3036861" y="205891"/>
            <a:ext cx="61182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dirty="0"/>
              <a:t>Усовершенствование 1 </a:t>
            </a: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Объединение по размеру (или рангу)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408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573" y="-39642"/>
            <a:ext cx="132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u="sng" dirty="0"/>
              <a:t>Теорема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1446" y="393627"/>
                <a:ext cx="1159738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ru-RU" sz="2400" dirty="0"/>
                  <a:t>Если при выполнении каждой операции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𝑼𝒏𝒊𝒐𝒏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корень дерева с меньшим числом вершин преобразуется в сына корня дерева с большим числом вершин (</a:t>
                </a:r>
                <a:r>
                  <a:rPr lang="ru-RU" sz="2400" b="1" dirty="0"/>
                  <a:t>эвристика объединения по размеру</a:t>
                </a:r>
                <a:r>
                  <a:rPr lang="ru-RU" sz="2400" dirty="0"/>
                  <a:t>), то дерево в семействе сможет достичь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/>
                  <a:t> только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2400" dirty="0"/>
                  <a:t> если оно имеет не менее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baseline="30000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Т</m:t>
                            </m:r>
                          </m:sub>
                        </m:s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baseline="30000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46" y="393627"/>
                <a:ext cx="11597387" cy="1569660"/>
              </a:xfrm>
              <a:prstGeom prst="rect">
                <a:avLst/>
              </a:prstGeom>
              <a:blipFill>
                <a:blip r:embed="rId2"/>
                <a:stretch>
                  <a:fillRect t="-3113" r="-789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Равнобедренный треугольник 3"/>
          <p:cNvSpPr/>
          <p:nvPr/>
        </p:nvSpPr>
        <p:spPr>
          <a:xfrm>
            <a:off x="975495" y="4426166"/>
            <a:ext cx="424345" cy="1118681"/>
          </a:xfrm>
          <a:prstGeom prst="triangle">
            <a:avLst>
              <a:gd name="adj" fmla="val 53260"/>
            </a:avLst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бедренный треугольник 10"/>
          <p:cNvSpPr/>
          <p:nvPr/>
        </p:nvSpPr>
        <p:spPr>
          <a:xfrm>
            <a:off x="1589416" y="3644613"/>
            <a:ext cx="741311" cy="1179759"/>
          </a:xfrm>
          <a:prstGeom prst="triangle">
            <a:avLst/>
          </a:prstGeom>
          <a:solidFill>
            <a:srgbClr val="92D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/>
          <p:cNvCxnSpPr>
            <a:cxnSpLocks/>
            <a:stCxn id="11" idx="0"/>
            <a:endCxn id="7" idx="0"/>
          </p:cNvCxnSpPr>
          <p:nvPr/>
        </p:nvCxnSpPr>
        <p:spPr>
          <a:xfrm flipH="1">
            <a:off x="1201437" y="3644613"/>
            <a:ext cx="758635" cy="56327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4416" y="518487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5696" y="410338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r>
              <a:rPr lang="ru-RU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5053" y="34236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90334" y="3693537"/>
                <a:ext cx="98117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Пусть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– </a:t>
                </a:r>
                <a:r>
                  <a:rPr lang="ru-RU" b="1" dirty="0"/>
                  <a:t>дерево высоты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с минимальным числом вершин</a:t>
                </a:r>
                <a:r>
                  <a:rPr lang="ru-RU" dirty="0"/>
                  <a:t>. </a:t>
                </a:r>
                <a:endParaRPr lang="en-US" dirty="0"/>
              </a:p>
              <a:p>
                <a:r>
                  <a:rPr lang="ru-RU" dirty="0"/>
                  <a:t>Предположим, что дерево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получилось в результате слияния двух деревьев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и Т</m:t>
                    </m:r>
                    <m:r>
                      <a:rPr lang="ru-RU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34" y="3693537"/>
                <a:ext cx="9811724" cy="923330"/>
              </a:xfrm>
              <a:prstGeom prst="rect">
                <a:avLst/>
              </a:prstGeom>
              <a:blipFill>
                <a:blip r:embed="rId3"/>
                <a:stretch>
                  <a:fillRect l="-559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90334" y="4576309"/>
                <a:ext cx="94345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Тогда должно выполняться:</a:t>
                </a: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е</a:t>
                </a:r>
                <a:r>
                  <a:rPr lang="en-US" dirty="0"/>
                  <a:t>c</a:t>
                </a:r>
                <a:r>
                  <a:rPr lang="ru-RU" dirty="0"/>
                  <a:t>ли предположить,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, то придём к противоречию,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дерево высоты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минимальным числом вершин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(Т1)=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dirty="0"/>
                  <a:t>(иначе  у дерева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/>
                  <a:t> не будет достигаться высота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/>
                  <a:t>)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334" y="4576309"/>
                <a:ext cx="9434573" cy="1200329"/>
              </a:xfrm>
              <a:prstGeom prst="rect">
                <a:avLst/>
              </a:prstGeom>
              <a:blipFill>
                <a:blip r:embed="rId4"/>
                <a:stretch>
                  <a:fillRect l="-582" t="-3046" r="-776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90541" y="2399632"/>
            <a:ext cx="515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b="1" i="1" u="sng" dirty="0"/>
              <a:t>Доказательство</a:t>
            </a:r>
            <a:r>
              <a:rPr lang="ru-RU" dirty="0"/>
              <a:t> </a:t>
            </a:r>
            <a:endParaRPr lang="en-US" dirty="0"/>
          </a:p>
          <a:p>
            <a:pPr lvl="2"/>
            <a:r>
              <a:rPr lang="en-US" dirty="0"/>
              <a:t> </a:t>
            </a:r>
            <a:r>
              <a:rPr lang="ru-RU" dirty="0"/>
              <a:t>Проведём доказательство по индукции.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61602" y="3000402"/>
                <a:ext cx="9107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утверждение верно, так как каждое дерево имеет, по крайней мере, один узел.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602" y="3000402"/>
                <a:ext cx="9107108" cy="369332"/>
              </a:xfrm>
              <a:prstGeom prst="rect">
                <a:avLst/>
              </a:prstGeom>
              <a:blipFill>
                <a:blip r:embed="rId5"/>
                <a:stretch>
                  <a:fillRect l="-602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57332" y="3361262"/>
                <a:ext cx="8819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Предположим, что утверждение верно для всех значений параметра, меньших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).</a:t>
                </a:r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32" y="3361262"/>
                <a:ext cx="8819337" cy="369332"/>
              </a:xfrm>
              <a:prstGeom prst="rect">
                <a:avLst/>
              </a:prstGeom>
              <a:blipFill>
                <a:blip r:embed="rId6"/>
                <a:stretch>
                  <a:fillRect l="-553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7332" y="5929311"/>
                <a:ext cx="7502118" cy="928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По индукционному предположению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(Т1)≥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поэтому получаем, что </a:t>
                </a:r>
                <a:endParaRPr lang="en-US" dirty="0"/>
              </a:p>
              <a:p>
                <a:pPr algn="ctr"/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ru-RU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32" y="5929311"/>
                <a:ext cx="7502118" cy="928267"/>
              </a:xfrm>
              <a:prstGeom prst="rect">
                <a:avLst/>
              </a:prstGeom>
              <a:blipFill>
                <a:blip r:embed="rId7"/>
                <a:stretch>
                  <a:fillRect l="-650" t="-3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>
            <a:cxnSpLocks/>
          </p:cNvCxnSpPr>
          <p:nvPr/>
        </p:nvCxnSpPr>
        <p:spPr>
          <a:xfrm flipH="1">
            <a:off x="931693" y="4221755"/>
            <a:ext cx="26065" cy="1332448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46996" y="4824372"/>
                <a:ext cx="7900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ru-RU" sz="1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6" y="4824372"/>
                <a:ext cx="7900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>
            <a:cxnSpLocks/>
          </p:cNvCxnSpPr>
          <p:nvPr/>
        </p:nvCxnSpPr>
        <p:spPr>
          <a:xfrm>
            <a:off x="246996" y="3427605"/>
            <a:ext cx="7666" cy="2117242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84712" y="3427605"/>
            <a:ext cx="1880579" cy="278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  <a:stCxn id="55" idx="3"/>
          </p:cNvCxnSpPr>
          <p:nvPr/>
        </p:nvCxnSpPr>
        <p:spPr>
          <a:xfrm>
            <a:off x="321446" y="4207890"/>
            <a:ext cx="832266" cy="508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cxnSpLocks/>
          </p:cNvCxnSpPr>
          <p:nvPr/>
        </p:nvCxnSpPr>
        <p:spPr>
          <a:xfrm>
            <a:off x="165309" y="5544847"/>
            <a:ext cx="77439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5759" y="4054001"/>
                <a:ext cx="3272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sz="1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59" y="4054001"/>
                <a:ext cx="32720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>
            <a:off x="743653" y="352803"/>
            <a:ext cx="0" cy="15696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8444266B-1A47-2C4C-1831-BAAF4176279A}"/>
              </a:ext>
            </a:extLst>
          </p:cNvPr>
          <p:cNvSpPr/>
          <p:nvPr/>
        </p:nvSpPr>
        <p:spPr>
          <a:xfrm>
            <a:off x="1857760" y="3431977"/>
            <a:ext cx="210593" cy="20892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A10B27A-9EDB-E519-600E-D4E3217237CB}"/>
              </a:ext>
            </a:extLst>
          </p:cNvPr>
          <p:cNvSpPr/>
          <p:nvPr/>
        </p:nvSpPr>
        <p:spPr>
          <a:xfrm>
            <a:off x="1096140" y="4207890"/>
            <a:ext cx="210593" cy="2089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2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/>
      <p:bldP spid="16" grpId="0"/>
      <p:bldP spid="13" grpId="0"/>
      <p:bldP spid="17" grpId="0"/>
      <p:bldP spid="18" grpId="0"/>
      <p:bldP spid="21" grpId="0"/>
      <p:bldP spid="22" grpId="0"/>
      <p:bldP spid="23" grpId="0"/>
      <p:bldP spid="24" grpId="0"/>
      <p:bldP spid="34" grpId="0"/>
      <p:bldP spid="55" grpId="0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9560" y="650525"/>
            <a:ext cx="10991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некоторых задачах необходимо хранить </a:t>
            </a:r>
            <a:r>
              <a:rPr lang="ru-RU" sz="2400" b="1" dirty="0"/>
              <a:t>разбиение какого-то набора уникальных объектов на непересекающиеся динамические множества.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401182" y="2986246"/>
                <a:ext cx="31646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{1,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 3, 4, 8}, {5, 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ru-RU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182" y="2986246"/>
                <a:ext cx="3164648" cy="461665"/>
              </a:xfrm>
              <a:prstGeom prst="rect">
                <a:avLst/>
              </a:prstGeom>
              <a:blipFill>
                <a:blip r:embed="rId2"/>
                <a:stretch>
                  <a:fillRect l="-193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852945" y="3669358"/>
            <a:ext cx="1099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В каждом множестве выделен один из его элементов, который называют </a:t>
            </a:r>
            <a:r>
              <a:rPr lang="ru-RU" sz="2400" b="1" dirty="0">
                <a:solidFill>
                  <a:srgbClr val="FF0000"/>
                </a:solidFill>
              </a:rPr>
              <a:t>представителем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(англ. </a:t>
            </a:r>
            <a:r>
              <a:rPr lang="ru-RU" sz="2400" i="1" dirty="0" err="1"/>
              <a:t>representative</a:t>
            </a:r>
            <a:r>
              <a:rPr lang="ru-RU" sz="2400" dirty="0"/>
              <a:t>), который будет определять данное множество</a:t>
            </a:r>
            <a:r>
              <a:rPr lang="en-US" sz="2400" dirty="0"/>
              <a:t>. </a:t>
            </a:r>
            <a:r>
              <a:rPr lang="ru-RU" sz="2400" dirty="0"/>
              <a:t>В литературе часто вместо слова представитель говорят </a:t>
            </a:r>
            <a:r>
              <a:rPr lang="ru-RU" sz="2400" b="1" dirty="0">
                <a:solidFill>
                  <a:srgbClr val="FF0000"/>
                </a:solidFill>
              </a:rPr>
              <a:t>лидер</a:t>
            </a:r>
            <a:r>
              <a:rPr lang="ru-RU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25402" y="1933802"/>
                <a:ext cx="109916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набор объектов, для которого выполнялось разбиение на непересекающиеся множества, — целые числа от </a:t>
                </a:r>
                <a:r>
                  <a:rPr lang="ru-RU" sz="2400" b="1" dirty="0"/>
                  <a:t>1</a:t>
                </a:r>
                <a:r>
                  <a:rPr lang="ru-RU" sz="2400" dirty="0"/>
                  <a:t> до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dirty="0"/>
                  <a:t>.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2" y="1933802"/>
                <a:ext cx="10991652" cy="830997"/>
              </a:xfrm>
              <a:prstGeom prst="rect">
                <a:avLst/>
              </a:prstGeom>
              <a:blipFill>
                <a:blip r:embed="rId3"/>
                <a:stretch>
                  <a:fillRect l="-832" t="-5839" r="-887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9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32665" y="4706529"/>
                <a:ext cx="236349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65" y="4706529"/>
                <a:ext cx="2363491" cy="461665"/>
              </a:xfrm>
              <a:prstGeom prst="rect">
                <a:avLst/>
              </a:prstGeom>
              <a:blipFill>
                <a:blip r:embed="rId2"/>
                <a:stretch>
                  <a:fillRect l="-77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432665" y="5404766"/>
                <a:ext cx="2532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—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65" y="5404766"/>
                <a:ext cx="2532626" cy="461665"/>
              </a:xfrm>
              <a:prstGeom prst="rect">
                <a:avLst/>
              </a:prstGeom>
              <a:blipFill>
                <a:blip r:embed="rId3"/>
                <a:stretch>
                  <a:fillRect l="-481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 txBox="1"/>
              <p:nvPr/>
            </p:nvSpPr>
            <p:spPr>
              <a:xfrm>
                <a:off x="5095875" y="4706938"/>
                <a:ext cx="1165225" cy="46196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4" name="Объект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4706938"/>
                <a:ext cx="1165225" cy="461962"/>
              </a:xfrm>
              <a:prstGeom prst="rect">
                <a:avLst/>
              </a:prstGeom>
              <a:blipFill>
                <a:blip r:embed="rId4"/>
                <a:stretch>
                  <a:fillRect l="-157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 txBox="1"/>
              <p:nvPr/>
            </p:nvSpPr>
            <p:spPr>
              <a:xfrm>
                <a:off x="5095875" y="5335588"/>
                <a:ext cx="1165225" cy="46196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BY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Ο</m:t>
                      </m:r>
                      <m:d>
                        <m:dPr>
                          <m:ctrlPr>
                            <a:rPr lang="ru-BY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BY" sz="2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BY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BY" sz="2800" dirty="0"/>
              </a:p>
            </p:txBody>
          </p:sp>
        </mc:Choice>
        <mc:Fallback xmlns="">
          <p:sp>
            <p:nvSpPr>
              <p:cNvPr id="5" name="Объект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75" y="5335588"/>
                <a:ext cx="1165225" cy="461962"/>
              </a:xfrm>
              <a:prstGeom prst="rect">
                <a:avLst/>
              </a:prstGeom>
              <a:blipFill>
                <a:blip r:embed="rId5"/>
                <a:stretch>
                  <a:fillRect l="-1571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 rot="10800000" flipV="1">
            <a:off x="360906" y="227451"/>
            <a:ext cx="186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Следствие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906" y="610926"/>
                <a:ext cx="115898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ru-RU" sz="2400" dirty="0"/>
                  <a:t>Никакое дерево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при объединении по размеру не может иметь высоту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большую, чем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06" y="610926"/>
                <a:ext cx="11589872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8089" y="1428397"/>
                <a:ext cx="9551822" cy="2536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i="1" u="sng" dirty="0"/>
                  <a:t>Доказательство</a:t>
                </a:r>
                <a:r>
                  <a:rPr lang="ru-RU" dirty="0"/>
                  <a:t> </a:t>
                </a:r>
                <a:endParaRPr lang="en-US" dirty="0"/>
              </a:p>
              <a:p>
                <a:pPr lvl="1"/>
                <a:r>
                  <a:rPr lang="ru-RU" sz="2000" dirty="0"/>
                  <a:t>По теореме для любого дерева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 семействе выполняется неравенство:</a:t>
                </a:r>
                <a:endParaRPr lang="en-US" sz="2000" dirty="0"/>
              </a:p>
              <a:p>
                <a:pPr lvl="1"/>
                <a:r>
                  <a:rPr lang="ru-RU" sz="2000" dirty="0"/>
                  <a:t> </a:t>
                </a:r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)≥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ru-RU" sz="2000" dirty="0"/>
                  <a:t>. 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ru-RU" sz="2000" dirty="0"/>
                  <a:t>Так как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000" dirty="0"/>
                  <a:t>, то</a:t>
                </a:r>
                <a:r>
                  <a:rPr lang="en-US" sz="2000" dirty="0"/>
                  <a:t> </a:t>
                </a:r>
                <a:r>
                  <a:rPr lang="ru-RU" sz="2000" dirty="0"/>
                  <a:t>для любого дерева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i="1" dirty="0">
                    <a:latin typeface="Cambria Math" panose="02040503050406030204" pitchFamily="18" charset="0"/>
                  </a:rPr>
                  <a:t>  </a:t>
                </a:r>
                <a:r>
                  <a:rPr lang="ru-RU" sz="2000" dirty="0"/>
                  <a:t>выполняется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0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𝒍𝒐𝒈</m:t>
                      </m:r>
                      <m:r>
                        <a:rPr lang="en-US" sz="20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9" y="1428397"/>
                <a:ext cx="9551822" cy="2536592"/>
              </a:xfrm>
              <a:prstGeom prst="rect">
                <a:avLst/>
              </a:prstGeom>
              <a:blipFill>
                <a:blip r:embed="rId7"/>
                <a:stretch>
                  <a:fillRect l="-574" t="-1202" b="-168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23828" y="4817096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432665" y="4663886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1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44191"/>
              </p:ext>
            </p:extLst>
          </p:nvPr>
        </p:nvGraphicFramePr>
        <p:xfrm>
          <a:off x="1335168" y="4096340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0679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3953" y="49147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31223"/>
              </p:ext>
            </p:extLst>
          </p:nvPr>
        </p:nvGraphicFramePr>
        <p:xfrm>
          <a:off x="6568433" y="4003916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27406" y="4452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367" y="368311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b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b="1" u="sng" dirty="0"/>
              <a:t>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2602" y="945882"/>
            <a:ext cx="40115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Система непересекающихся множеств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07127" y="853549"/>
            <a:ext cx="3079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{</a:t>
            </a:r>
            <a:r>
              <a:rPr lang="ru-RU" sz="2400" dirty="0"/>
              <a:t>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2601" y="1659713"/>
            <a:ext cx="64499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Интерфейс реализуется на семействе корневых деревьев с эвристикой объединения по размеру.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32509" y="366545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310" y="9452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75176" y="2755559"/>
            <a:ext cx="4737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 памяти компьютера для хранения </a:t>
            </a:r>
            <a:r>
              <a:rPr lang="en-US" b="1" dirty="0"/>
              <a:t>DSU </a:t>
            </a:r>
            <a:r>
              <a:rPr lang="ru-RU" b="1" dirty="0"/>
              <a:t>можно использовать один из двух способов: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427406" y="3611038"/>
            <a:ext cx="0" cy="1937792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Группа 15"/>
          <p:cNvGrpSpPr/>
          <p:nvPr/>
        </p:nvGrpSpPr>
        <p:grpSpPr>
          <a:xfrm>
            <a:off x="7413522" y="899158"/>
            <a:ext cx="4327444" cy="2344159"/>
            <a:chOff x="3681686" y="3208228"/>
            <a:chExt cx="4327444" cy="2344159"/>
          </a:xfrm>
        </p:grpSpPr>
        <p:sp>
          <p:nvSpPr>
            <p:cNvPr id="18" name="Овал 17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26" name="Овал 2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28" name="Прямая со стрелкой 27"/>
            <p:cNvCxnSpPr>
              <a:cxnSpLocks/>
              <a:stCxn id="18" idx="4"/>
              <a:endCxn id="20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18" idx="4"/>
              <a:endCxn id="2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22" idx="4"/>
              <a:endCxn id="2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38" name="Прямая со стрелкой 37"/>
            <p:cNvCxnSpPr>
              <a:stCxn id="32" idx="4"/>
              <a:endCxn id="3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55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2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61227"/>
              </p:ext>
            </p:extLst>
          </p:nvPr>
        </p:nvGraphicFramePr>
        <p:xfrm>
          <a:off x="1564562" y="536209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8672" y="57444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5" y="62815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210785"/>
              </p:ext>
            </p:extLst>
          </p:nvPr>
        </p:nvGraphicFramePr>
        <p:xfrm>
          <a:off x="7458518" y="5409194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01332" y="58874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545808"/>
              </p:ext>
            </p:extLst>
          </p:nvPr>
        </p:nvGraphicFramePr>
        <p:xfrm>
          <a:off x="1511111" y="3846305"/>
          <a:ext cx="38314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24725" y="42200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999" y="4664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94" y="370274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 1</a:t>
            </a:r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86749"/>
              </p:ext>
            </p:extLst>
          </p:nvPr>
        </p:nvGraphicFramePr>
        <p:xfrm>
          <a:off x="7267018" y="4253229"/>
          <a:ext cx="383147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u="sng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280632" y="425322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84620" y="359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Способ</a:t>
            </a:r>
            <a:r>
              <a:rPr lang="ru-RU" u="sng" dirty="0"/>
              <a:t> 2</a:t>
            </a:r>
          </a:p>
        </p:txBody>
      </p:sp>
      <p:sp>
        <p:nvSpPr>
          <p:cNvPr id="23" name="Стрелка вниз 22"/>
          <p:cNvSpPr/>
          <p:nvPr/>
        </p:nvSpPr>
        <p:spPr>
          <a:xfrm rot="16200000">
            <a:off x="5616284" y="1643616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5039005" y="1575305"/>
            <a:ext cx="15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Consolas" panose="020B0609020204030204" pitchFamily="49" charset="0"/>
              </a:rPr>
              <a:t>Union</a:t>
            </a:r>
            <a:r>
              <a:rPr lang="ru-RU" b="1" dirty="0">
                <a:latin typeface="Consolas" panose="020B0609020204030204" pitchFamily="49" charset="0"/>
              </a:rPr>
              <a:t>(5, 8)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963562" y="278420"/>
            <a:ext cx="34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 (продолжение).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5978013" y="3998256"/>
            <a:ext cx="0" cy="277617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777999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6863758" y="5362095"/>
            <a:ext cx="469856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419493" y="1210589"/>
            <a:ext cx="4327444" cy="2344159"/>
            <a:chOff x="3681686" y="3208228"/>
            <a:chExt cx="4327444" cy="2344159"/>
          </a:xfrm>
        </p:grpSpPr>
        <p:sp>
          <p:nvSpPr>
            <p:cNvPr id="26" name="Овал 25"/>
            <p:cNvSpPr/>
            <p:nvPr/>
          </p:nvSpPr>
          <p:spPr>
            <a:xfrm>
              <a:off x="4575633" y="321350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60885" y="325883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36816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63974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575633" y="4107254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60885" y="4152582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54492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345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4575633" y="508068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41206" y="512600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cxnSp>
          <p:nvCxnSpPr>
            <p:cNvPr id="38" name="Прямая со стрелкой 37"/>
            <p:cNvCxnSpPr>
              <a:cxnSpLocks/>
              <a:stCxn id="26" idx="4"/>
              <a:endCxn id="30" idx="0"/>
            </p:cNvCxnSpPr>
            <p:nvPr/>
          </p:nvCxnSpPr>
          <p:spPr>
            <a:xfrm flipH="1">
              <a:off x="3917781" y="3685215"/>
              <a:ext cx="893947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 стрелкой 38"/>
            <p:cNvCxnSpPr>
              <a:cxnSpLocks/>
              <a:stCxn id="26" idx="4"/>
              <a:endCxn id="34" idx="0"/>
            </p:cNvCxnSpPr>
            <p:nvPr/>
          </p:nvCxnSpPr>
          <p:spPr>
            <a:xfrm>
              <a:off x="4811728" y="3685215"/>
              <a:ext cx="873653" cy="4091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6" idx="4"/>
              <a:endCxn id="32" idx="0"/>
            </p:cNvCxnSpPr>
            <p:nvPr/>
          </p:nvCxnSpPr>
          <p:spPr>
            <a:xfrm>
              <a:off x="4811728" y="3685215"/>
              <a:ext cx="0" cy="4220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2" idx="4"/>
              <a:endCxn id="36" idx="0"/>
            </p:cNvCxnSpPr>
            <p:nvPr/>
          </p:nvCxnSpPr>
          <p:spPr>
            <a:xfrm>
              <a:off x="4811728" y="4578961"/>
              <a:ext cx="0" cy="5017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Овал 41"/>
            <p:cNvSpPr/>
            <p:nvPr/>
          </p:nvSpPr>
          <p:spPr>
            <a:xfrm>
              <a:off x="6455986" y="320822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41238" y="325355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6455986" y="4094398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41238" y="4139726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7536940" y="3231740"/>
              <a:ext cx="472190" cy="471707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2192" y="3277068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7</a:t>
              </a:r>
            </a:p>
          </p:txBody>
        </p:sp>
        <p:cxnSp>
          <p:nvCxnSpPr>
            <p:cNvPr id="48" name="Прямая со стрелкой 47"/>
            <p:cNvCxnSpPr>
              <a:stCxn id="42" idx="4"/>
              <a:endCxn id="44" idx="0"/>
            </p:cNvCxnSpPr>
            <p:nvPr/>
          </p:nvCxnSpPr>
          <p:spPr>
            <a:xfrm>
              <a:off x="6692081" y="3679935"/>
              <a:ext cx="0" cy="41446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Овал 52"/>
          <p:cNvSpPr/>
          <p:nvPr/>
        </p:nvSpPr>
        <p:spPr>
          <a:xfrm>
            <a:off x="7757705" y="9608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/>
          <p:cNvSpPr txBox="1"/>
          <p:nvPr/>
        </p:nvSpPr>
        <p:spPr>
          <a:xfrm>
            <a:off x="7842957" y="10061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5" name="Овал 54"/>
          <p:cNvSpPr/>
          <p:nvPr/>
        </p:nvSpPr>
        <p:spPr>
          <a:xfrm>
            <a:off x="686375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946046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57" name="Овал 56"/>
          <p:cNvSpPr/>
          <p:nvPr/>
        </p:nvSpPr>
        <p:spPr>
          <a:xfrm>
            <a:off x="7757705" y="185458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7842957" y="189991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9" name="Овал 58"/>
          <p:cNvSpPr/>
          <p:nvPr/>
        </p:nvSpPr>
        <p:spPr>
          <a:xfrm>
            <a:off x="8414438" y="18417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8499690" y="18870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7757705" y="282801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7823278" y="287334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63" name="Прямая со стрелкой 62"/>
          <p:cNvCxnSpPr>
            <a:cxnSpLocks/>
            <a:stCxn id="53" idx="4"/>
            <a:endCxn id="55" idx="0"/>
          </p:cNvCxnSpPr>
          <p:nvPr/>
        </p:nvCxnSpPr>
        <p:spPr>
          <a:xfrm flipH="1">
            <a:off x="7099853" y="143255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cxnSpLocks/>
            <a:stCxn id="53" idx="4"/>
            <a:endCxn id="59" idx="0"/>
          </p:cNvCxnSpPr>
          <p:nvPr/>
        </p:nvCxnSpPr>
        <p:spPr>
          <a:xfrm>
            <a:off x="7993800" y="1432550"/>
            <a:ext cx="65673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53" idx="4"/>
            <a:endCxn id="57" idx="0"/>
          </p:cNvCxnSpPr>
          <p:nvPr/>
        </p:nvCxnSpPr>
        <p:spPr>
          <a:xfrm>
            <a:off x="7993800" y="1432550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7" idx="4"/>
            <a:endCxn id="61" idx="0"/>
          </p:cNvCxnSpPr>
          <p:nvPr/>
        </p:nvCxnSpPr>
        <p:spPr>
          <a:xfrm>
            <a:off x="7993800" y="2326296"/>
            <a:ext cx="0" cy="501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9165050" y="18520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9250302" y="18974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9" name="Овал 68"/>
          <p:cNvSpPr/>
          <p:nvPr/>
        </p:nvSpPr>
        <p:spPr>
          <a:xfrm>
            <a:off x="9220572" y="2778112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9305824" y="282344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1" name="Овал 70"/>
          <p:cNvSpPr/>
          <p:nvPr/>
        </p:nvSpPr>
        <p:spPr>
          <a:xfrm>
            <a:off x="9079798" y="9137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9165050" y="9590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3" name="Прямая со стрелкой 72"/>
          <p:cNvCxnSpPr>
            <a:stCxn id="67" idx="4"/>
            <a:endCxn id="69" idx="0"/>
          </p:cNvCxnSpPr>
          <p:nvPr/>
        </p:nvCxnSpPr>
        <p:spPr>
          <a:xfrm>
            <a:off x="9401145" y="2323801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53" idx="4"/>
            <a:endCxn id="67" idx="0"/>
          </p:cNvCxnSpPr>
          <p:nvPr/>
        </p:nvCxnSpPr>
        <p:spPr>
          <a:xfrm>
            <a:off x="7993800" y="1432550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Стрелка вниз 77"/>
          <p:cNvSpPr/>
          <p:nvPr/>
        </p:nvSpPr>
        <p:spPr>
          <a:xfrm>
            <a:off x="6390296" y="4878067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Стрелка вниз 78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0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7" grpId="0"/>
      <p:bldP spid="18" grpId="0"/>
      <p:bldP spid="19" grpId="0"/>
      <p:bldP spid="21" grpId="0"/>
      <p:bldP spid="22" grpId="0"/>
      <p:bldP spid="78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81343" y="0"/>
            <a:ext cx="8774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Усовершенствование 2.  </a:t>
            </a:r>
          </a:p>
          <a:p>
            <a:pPr algn="ctr"/>
            <a:r>
              <a:rPr lang="ru-RU" sz="2800" b="1" dirty="0">
                <a:solidFill>
                  <a:srgbClr val="FF0000"/>
                </a:solidFill>
              </a:rPr>
              <a:t>Сжатие пути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000" dirty="0">
                <a:solidFill>
                  <a:srgbClr val="FF0000"/>
                </a:solidFill>
              </a:rPr>
              <a:t>(англ. </a:t>
            </a:r>
            <a:r>
              <a:rPr lang="ru-RU" sz="2000" i="1" dirty="0" err="1">
                <a:solidFill>
                  <a:srgbClr val="FF0000"/>
                </a:solidFill>
              </a:rPr>
              <a:t>path</a:t>
            </a:r>
            <a:r>
              <a:rPr lang="ru-RU" sz="2000" i="1" dirty="0">
                <a:solidFill>
                  <a:srgbClr val="FF0000"/>
                </a:solidFill>
              </a:rPr>
              <a:t> </a:t>
            </a:r>
            <a:r>
              <a:rPr lang="ru-RU" sz="2000" i="1" dirty="0" err="1">
                <a:solidFill>
                  <a:srgbClr val="FF0000"/>
                </a:solidFill>
              </a:rPr>
              <a:t>compression</a:t>
            </a:r>
            <a:r>
              <a:rPr lang="ru-RU" sz="2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8897" y="4530303"/>
            <a:ext cx="82292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FF0000"/>
                </a:solidFill>
              </a:rPr>
              <a:t>Процедура сжатия пути </a:t>
            </a:r>
          </a:p>
          <a:p>
            <a:pPr lvl="1" algn="just"/>
            <a:r>
              <a:rPr lang="ru-RU" sz="2400" dirty="0"/>
              <a:t>всем вершинам, лежащим </a:t>
            </a:r>
            <a:r>
              <a:rPr lang="ru-RU" sz="2400" b="1" dirty="0"/>
              <a:t>на пути поиска</a:t>
            </a:r>
            <a:r>
              <a:rPr lang="ru-RU" sz="2400" dirty="0"/>
              <a:t>, в качестве предка присваивает ссылку на корень данного дерева (сжатие пути не изменяет ранги вершин).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215344" y="947856"/>
                <a:ext cx="81023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Позволяет получить практически линейное время работы серии операций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𝑈𝑛𝑖𝑜𝑛</m:t>
                    </m:r>
                    <m:r>
                      <a:rPr lang="ru-RU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44" y="947856"/>
                <a:ext cx="8102309" cy="830997"/>
              </a:xfrm>
              <a:prstGeom prst="rect">
                <a:avLst/>
              </a:prstGeom>
              <a:blipFill>
                <a:blip r:embed="rId2"/>
                <a:stretch>
                  <a:fillRect l="-1129" t="-5839" r="-1204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38897" y="1923875"/>
                <a:ext cx="8554264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Предположим, что выполняется операция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𝐹𝑖𝑛𝑑𝑆𝑒𝑡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400" dirty="0"/>
                  <a:t>которая выполняется простым подъёмом от вершины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к корню дерева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sz="2400" dirty="0"/>
                  <a:t>, используя массив предков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</a:t>
                </a:r>
              </a:p>
              <a:p>
                <a:pPr algn="just"/>
                <a:r>
                  <a:rPr lang="ru-RU" sz="2400" dirty="0"/>
                  <a:t>Все посещённые при этом подъёме вершины составляют </a:t>
                </a:r>
                <a:r>
                  <a:rPr lang="ru-RU" sz="2400" dirty="0">
                    <a:solidFill>
                      <a:srgbClr val="FF0000"/>
                    </a:solidFill>
                  </a:rPr>
                  <a:t>путь поиска</a:t>
                </a:r>
                <a:r>
                  <a:rPr lang="ru-RU" sz="2400" dirty="0"/>
                  <a:t>. </a:t>
                </a: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97" y="1923875"/>
                <a:ext cx="8554264" cy="1938992"/>
              </a:xfrm>
              <a:prstGeom prst="rect">
                <a:avLst/>
              </a:prstGeom>
              <a:blipFill>
                <a:blip r:embed="rId3"/>
                <a:stretch>
                  <a:fillRect l="-1069" t="-2516" r="-114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cxnSpLocks/>
            <a:stCxn id="15" idx="4"/>
            <a:endCxn id="2" idx="0"/>
          </p:cNvCxnSpPr>
          <p:nvPr/>
        </p:nvCxnSpPr>
        <p:spPr>
          <a:xfrm>
            <a:off x="11414709" y="2699205"/>
            <a:ext cx="8846" cy="39275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/>
          <p:cNvGrpSpPr/>
          <p:nvPr/>
        </p:nvGrpSpPr>
        <p:grpSpPr>
          <a:xfrm>
            <a:off x="9452036" y="364668"/>
            <a:ext cx="2237516" cy="3148860"/>
            <a:chOff x="9581522" y="1968556"/>
            <a:chExt cx="1447370" cy="2570425"/>
          </a:xfrm>
        </p:grpSpPr>
        <p:sp>
          <p:nvSpPr>
            <p:cNvPr id="2" name="Овал 1"/>
            <p:cNvSpPr/>
            <p:nvPr/>
          </p:nvSpPr>
          <p:spPr>
            <a:xfrm>
              <a:off x="10684763" y="4194852"/>
              <a:ext cx="344129" cy="344129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9604154" y="1968556"/>
              <a:ext cx="344129" cy="3441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9581522" y="2991041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9925651" y="253204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346355" y="2935864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0679041" y="353011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014660" y="3501874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Прямая со стрелкой 3"/>
            <p:cNvCxnSpPr>
              <a:cxnSpLocks/>
              <a:stCxn id="10" idx="4"/>
              <a:endCxn id="9" idx="0"/>
            </p:cNvCxnSpPr>
            <p:nvPr/>
          </p:nvCxnSpPr>
          <p:spPr>
            <a:xfrm flipH="1">
              <a:off x="9753587" y="2876176"/>
              <a:ext cx="344129" cy="114865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0186725" y="3279993"/>
              <a:ext cx="331695" cy="221881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  <a:stCxn id="14" idx="4"/>
              <a:endCxn id="15" idx="0"/>
            </p:cNvCxnSpPr>
            <p:nvPr/>
          </p:nvCxnSpPr>
          <p:spPr>
            <a:xfrm>
              <a:off x="10518420" y="3279993"/>
              <a:ext cx="332686" cy="25012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cxnSpLocks/>
              <a:stCxn id="10" idx="4"/>
              <a:endCxn id="14" idx="1"/>
            </p:cNvCxnSpPr>
            <p:nvPr/>
          </p:nvCxnSpPr>
          <p:spPr>
            <a:xfrm>
              <a:off x="10097716" y="2876176"/>
              <a:ext cx="299036" cy="11008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9776219" y="2312685"/>
              <a:ext cx="321497" cy="219362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Группа 69"/>
          <p:cNvGrpSpPr/>
          <p:nvPr/>
        </p:nvGrpSpPr>
        <p:grpSpPr>
          <a:xfrm>
            <a:off x="9163079" y="3924321"/>
            <a:ext cx="2455490" cy="2137477"/>
            <a:chOff x="9113868" y="4608892"/>
            <a:chExt cx="1975191" cy="1637086"/>
          </a:xfrm>
        </p:grpSpPr>
        <p:sp>
          <p:nvSpPr>
            <p:cNvPr id="39" name="Овал 38"/>
            <p:cNvSpPr/>
            <p:nvPr/>
          </p:nvSpPr>
          <p:spPr>
            <a:xfrm>
              <a:off x="10744930" y="5240834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0" name="Овал 39"/>
            <p:cNvSpPr/>
            <p:nvPr/>
          </p:nvSpPr>
          <p:spPr>
            <a:xfrm>
              <a:off x="9814772" y="4608892"/>
              <a:ext cx="387405" cy="344129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9125801" y="5901849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2" name="Овал 41"/>
            <p:cNvSpPr/>
            <p:nvPr/>
          </p:nvSpPr>
          <p:spPr>
            <a:xfrm>
              <a:off x="9113868" y="5272630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9675496" y="5257678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0230082" y="5250657"/>
              <a:ext cx="344129" cy="34412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9698051" y="5875811"/>
              <a:ext cx="344129" cy="34412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Прямая со стрелкой 53"/>
            <p:cNvCxnSpPr>
              <a:cxnSpLocks/>
              <a:stCxn id="40" idx="4"/>
              <a:endCxn id="43" idx="0"/>
            </p:cNvCxnSpPr>
            <p:nvPr/>
          </p:nvCxnSpPr>
          <p:spPr>
            <a:xfrm flipH="1">
              <a:off x="9847561" y="4953021"/>
              <a:ext cx="160914" cy="304658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cxnSpLocks/>
              <a:stCxn id="40" idx="4"/>
              <a:endCxn id="42" idx="7"/>
            </p:cNvCxnSpPr>
            <p:nvPr/>
          </p:nvCxnSpPr>
          <p:spPr>
            <a:xfrm flipH="1">
              <a:off x="9407600" y="4953021"/>
              <a:ext cx="600875" cy="370006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cxnSpLocks/>
              <a:stCxn id="40" idx="4"/>
              <a:endCxn id="44" idx="0"/>
            </p:cNvCxnSpPr>
            <p:nvPr/>
          </p:nvCxnSpPr>
          <p:spPr>
            <a:xfrm>
              <a:off x="10008475" y="4953021"/>
              <a:ext cx="393672" cy="297637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cxnSpLocks/>
              <a:stCxn id="40" idx="4"/>
              <a:endCxn id="39" idx="0"/>
            </p:cNvCxnSpPr>
            <p:nvPr/>
          </p:nvCxnSpPr>
          <p:spPr>
            <a:xfrm>
              <a:off x="10008475" y="4953021"/>
              <a:ext cx="908520" cy="287813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43" idx="4"/>
              <a:endCxn id="45" idx="0"/>
            </p:cNvCxnSpPr>
            <p:nvPr/>
          </p:nvCxnSpPr>
          <p:spPr>
            <a:xfrm>
              <a:off x="9847561" y="5601807"/>
              <a:ext cx="22555" cy="274004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cxnSpLocks/>
              <a:stCxn id="42" idx="4"/>
              <a:endCxn id="41" idx="0"/>
            </p:cNvCxnSpPr>
            <p:nvPr/>
          </p:nvCxnSpPr>
          <p:spPr>
            <a:xfrm>
              <a:off x="9285933" y="5616759"/>
              <a:ext cx="11933" cy="28509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/>
          <p:cNvCxnSpPr>
            <a:cxnSpLocks/>
          </p:cNvCxnSpPr>
          <p:nvPr/>
        </p:nvCxnSpPr>
        <p:spPr>
          <a:xfrm>
            <a:off x="718522" y="4949793"/>
            <a:ext cx="0" cy="1112003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1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00155"/>
              </p:ext>
            </p:extLst>
          </p:nvPr>
        </p:nvGraphicFramePr>
        <p:xfrm>
          <a:off x="1921496" y="3716358"/>
          <a:ext cx="38314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5606" y="409874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8919" y="4635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49404"/>
                  </p:ext>
                </p:extLst>
              </p:nvPr>
            </p:nvGraphicFramePr>
            <p:xfrm>
              <a:off x="7565075" y="3793848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849404"/>
                  </p:ext>
                </p:extLst>
              </p:nvPr>
            </p:nvGraphicFramePr>
            <p:xfrm>
              <a:off x="7565075" y="3793848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6" t="-98485" r="-600000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92" t="-98485" r="-103846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659344" y="422113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16200000">
            <a:off x="6040749" y="1703338"/>
            <a:ext cx="253379" cy="984223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5480768" y="1425464"/>
                <a:ext cx="15315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𝑭𝒊𝒏𝒅𝑺𝒆𝒕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ru-RU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768" y="1425464"/>
                <a:ext cx="153151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95432"/>
              </p:ext>
            </p:extLst>
          </p:nvPr>
        </p:nvGraphicFramePr>
        <p:xfrm>
          <a:off x="1843854" y="5222297"/>
          <a:ext cx="383147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044"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44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57964" y="56046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1277" y="61417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325525"/>
                  </p:ext>
                </p:extLst>
              </p:nvPr>
            </p:nvGraphicFramePr>
            <p:xfrm>
              <a:off x="7565075" y="5218031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803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74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0044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u="none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sz="20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Таблица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325525"/>
                  </p:ext>
                </p:extLst>
              </p:nvPr>
            </p:nvGraphicFramePr>
            <p:xfrm>
              <a:off x="7565075" y="5218031"/>
              <a:ext cx="3831472" cy="76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89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803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7747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7893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800" b="1" i="0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i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ru-RU" sz="20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66" t="-98485" r="-600000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07692" t="-98485" r="-103846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6659343" y="56417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parent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408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Способ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1963" y="337334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Способ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5266" y="101773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Пример.</a:t>
            </a: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6167438" y="3264310"/>
            <a:ext cx="0" cy="315236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820894" y="5072441"/>
            <a:ext cx="4992777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50449" y="5140000"/>
            <a:ext cx="5341247" cy="54169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994398" y="68674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2079650" y="7320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Овал 28"/>
          <p:cNvSpPr/>
          <p:nvPr/>
        </p:nvSpPr>
        <p:spPr>
          <a:xfrm>
            <a:off x="1100451" y="1567633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182739" y="161296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2" name="Овал 31"/>
          <p:cNvSpPr/>
          <p:nvPr/>
        </p:nvSpPr>
        <p:spPr>
          <a:xfrm>
            <a:off x="1994398" y="2285316"/>
            <a:ext cx="472190" cy="481974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2079650" y="2340910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4" name="Овал 33"/>
          <p:cNvSpPr/>
          <p:nvPr/>
        </p:nvSpPr>
        <p:spPr>
          <a:xfrm>
            <a:off x="1986424" y="1450198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2077705" y="150721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DC2F809-3072-7A5B-2788-E63CE5E74021}"/>
              </a:ext>
            </a:extLst>
          </p:cNvPr>
          <p:cNvGrpSpPr/>
          <p:nvPr/>
        </p:nvGrpSpPr>
        <p:grpSpPr>
          <a:xfrm>
            <a:off x="2000748" y="3066811"/>
            <a:ext cx="472190" cy="471707"/>
            <a:chOff x="2000748" y="3066811"/>
            <a:chExt cx="472190" cy="471707"/>
          </a:xfrm>
        </p:grpSpPr>
        <p:sp>
          <p:nvSpPr>
            <p:cNvPr id="36" name="Овал 35"/>
            <p:cNvSpPr/>
            <p:nvPr/>
          </p:nvSpPr>
          <p:spPr>
            <a:xfrm>
              <a:off x="2000748" y="3066811"/>
              <a:ext cx="472190" cy="47170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6000" y="3155513"/>
              <a:ext cx="301686" cy="381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</p:grpSp>
      <p:cxnSp>
        <p:nvCxnSpPr>
          <p:cNvPr id="38" name="Прямая со стрелкой 37"/>
          <p:cNvCxnSpPr>
            <a:cxnSpLocks/>
            <a:stCxn id="26" idx="4"/>
            <a:endCxn id="29" idx="0"/>
          </p:cNvCxnSpPr>
          <p:nvPr/>
        </p:nvCxnSpPr>
        <p:spPr>
          <a:xfrm flipH="1">
            <a:off x="1336546" y="1158450"/>
            <a:ext cx="893947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cxnSpLocks/>
            <a:stCxn id="32" idx="4"/>
            <a:endCxn id="36" idx="0"/>
          </p:cNvCxnSpPr>
          <p:nvPr/>
        </p:nvCxnSpPr>
        <p:spPr>
          <a:xfrm>
            <a:off x="2230493" y="2767290"/>
            <a:ext cx="6350" cy="2995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401743" y="1577994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3486995" y="1623322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4" name="Овал 43"/>
          <p:cNvSpPr/>
          <p:nvPr/>
        </p:nvSpPr>
        <p:spPr>
          <a:xfrm>
            <a:off x="3408093" y="24340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3501330" y="250557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6" name="Овал 45"/>
          <p:cNvSpPr/>
          <p:nvPr/>
        </p:nvSpPr>
        <p:spPr>
          <a:xfrm>
            <a:off x="3316491" y="639645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3401743" y="684973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8" name="Прямая со стрелкой 47"/>
          <p:cNvCxnSpPr>
            <a:stCxn id="42" idx="4"/>
            <a:endCxn id="44" idx="0"/>
          </p:cNvCxnSpPr>
          <p:nvPr/>
        </p:nvCxnSpPr>
        <p:spPr>
          <a:xfrm>
            <a:off x="3637838" y="2049701"/>
            <a:ext cx="6350" cy="38439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26" idx="4"/>
            <a:endCxn id="42" idx="0"/>
          </p:cNvCxnSpPr>
          <p:nvPr/>
        </p:nvCxnSpPr>
        <p:spPr>
          <a:xfrm>
            <a:off x="2230493" y="1158450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8497165" y="841747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TextBox 52"/>
          <p:cNvSpPr txBox="1"/>
          <p:nvPr/>
        </p:nvSpPr>
        <p:spPr>
          <a:xfrm>
            <a:off x="8582417" y="88707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Овал 53"/>
          <p:cNvSpPr/>
          <p:nvPr/>
        </p:nvSpPr>
        <p:spPr>
          <a:xfrm>
            <a:off x="7932704" y="1722637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TextBox 54"/>
          <p:cNvSpPr txBox="1"/>
          <p:nvPr/>
        </p:nvSpPr>
        <p:spPr>
          <a:xfrm>
            <a:off x="8044859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56" name="Овал 55"/>
          <p:cNvSpPr/>
          <p:nvPr/>
        </p:nvSpPr>
        <p:spPr>
          <a:xfrm>
            <a:off x="8497165" y="1735493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TextBox 56"/>
          <p:cNvSpPr txBox="1"/>
          <p:nvPr/>
        </p:nvSpPr>
        <p:spPr>
          <a:xfrm>
            <a:off x="8582417" y="1780821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58" name="Овал 57"/>
          <p:cNvSpPr/>
          <p:nvPr/>
        </p:nvSpPr>
        <p:spPr>
          <a:xfrm>
            <a:off x="9153898" y="1722637"/>
            <a:ext cx="472190" cy="471707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/>
          <p:cNvSpPr txBox="1"/>
          <p:nvPr/>
        </p:nvSpPr>
        <p:spPr>
          <a:xfrm>
            <a:off x="9239150" y="1767965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62" name="Прямая со стрелкой 61"/>
          <p:cNvCxnSpPr>
            <a:cxnSpLocks/>
            <a:stCxn id="52" idx="4"/>
            <a:endCxn id="54" idx="0"/>
          </p:cNvCxnSpPr>
          <p:nvPr/>
        </p:nvCxnSpPr>
        <p:spPr>
          <a:xfrm flipH="1">
            <a:off x="8168799" y="1313454"/>
            <a:ext cx="564461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cxnSpLocks/>
            <a:stCxn id="52" idx="4"/>
            <a:endCxn id="58" idx="0"/>
          </p:cNvCxnSpPr>
          <p:nvPr/>
        </p:nvCxnSpPr>
        <p:spPr>
          <a:xfrm>
            <a:off x="8733260" y="1313454"/>
            <a:ext cx="656733" cy="409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2" idx="4"/>
            <a:endCxn id="56" idx="0"/>
          </p:cNvCxnSpPr>
          <p:nvPr/>
        </p:nvCxnSpPr>
        <p:spPr>
          <a:xfrm>
            <a:off x="8733260" y="1313454"/>
            <a:ext cx="0" cy="4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Овал 65"/>
          <p:cNvSpPr/>
          <p:nvPr/>
        </p:nvSpPr>
        <p:spPr>
          <a:xfrm>
            <a:off x="9904510" y="17329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/>
          <p:cNvSpPr txBox="1"/>
          <p:nvPr/>
        </p:nvSpPr>
        <p:spPr>
          <a:xfrm>
            <a:off x="9989762" y="17783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68" name="Овал 67"/>
          <p:cNvSpPr/>
          <p:nvPr/>
        </p:nvSpPr>
        <p:spPr>
          <a:xfrm>
            <a:off x="9960032" y="2659016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TextBox 68"/>
          <p:cNvSpPr txBox="1"/>
          <p:nvPr/>
        </p:nvSpPr>
        <p:spPr>
          <a:xfrm>
            <a:off x="10045284" y="2704344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Овал 69"/>
          <p:cNvSpPr/>
          <p:nvPr/>
        </p:nvSpPr>
        <p:spPr>
          <a:xfrm>
            <a:off x="9819258" y="794649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9904510" y="839977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72" name="Прямая со стрелкой 71"/>
          <p:cNvCxnSpPr>
            <a:stCxn id="66" idx="4"/>
            <a:endCxn id="68" idx="0"/>
          </p:cNvCxnSpPr>
          <p:nvPr/>
        </p:nvCxnSpPr>
        <p:spPr>
          <a:xfrm>
            <a:off x="10140605" y="2204705"/>
            <a:ext cx="55522" cy="45431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cxnSpLocks/>
            <a:stCxn id="52" idx="4"/>
            <a:endCxn id="66" idx="0"/>
          </p:cNvCxnSpPr>
          <p:nvPr/>
        </p:nvCxnSpPr>
        <p:spPr>
          <a:xfrm>
            <a:off x="8733260" y="1313454"/>
            <a:ext cx="1407345" cy="419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7234845" y="1743398"/>
            <a:ext cx="472190" cy="471707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TextBox 76"/>
          <p:cNvSpPr txBox="1"/>
          <p:nvPr/>
        </p:nvSpPr>
        <p:spPr>
          <a:xfrm>
            <a:off x="7300418" y="1788726"/>
            <a:ext cx="301686" cy="38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cxnSp>
        <p:nvCxnSpPr>
          <p:cNvPr id="20" name="Прямая со стрелкой 19"/>
          <p:cNvCxnSpPr>
            <a:cxnSpLocks/>
            <a:stCxn id="52" idx="4"/>
            <a:endCxn id="76" idx="0"/>
          </p:cNvCxnSpPr>
          <p:nvPr/>
        </p:nvCxnSpPr>
        <p:spPr>
          <a:xfrm flipH="1">
            <a:off x="7470940" y="1313454"/>
            <a:ext cx="1262320" cy="429944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низ 80"/>
          <p:cNvSpPr/>
          <p:nvPr/>
        </p:nvSpPr>
        <p:spPr>
          <a:xfrm>
            <a:off x="225619" y="4704930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Стрелка вниз 81"/>
          <p:cNvSpPr/>
          <p:nvPr/>
        </p:nvSpPr>
        <p:spPr>
          <a:xfrm>
            <a:off x="6463338" y="4696802"/>
            <a:ext cx="301658" cy="968055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6FD6372-7B7E-413E-8030-5F78E6C6EC3A}"/>
              </a:ext>
            </a:extLst>
          </p:cNvPr>
          <p:cNvCxnSpPr>
            <a:stCxn id="26" idx="4"/>
            <a:endCxn id="34" idx="0"/>
          </p:cNvCxnSpPr>
          <p:nvPr/>
        </p:nvCxnSpPr>
        <p:spPr>
          <a:xfrm flipH="1">
            <a:off x="2222519" y="1158450"/>
            <a:ext cx="7974" cy="2917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336C226-65A6-4749-834F-8F24E558779D}"/>
              </a:ext>
            </a:extLst>
          </p:cNvPr>
          <p:cNvCxnSpPr>
            <a:cxnSpLocks/>
            <a:stCxn id="34" idx="4"/>
            <a:endCxn id="32" idx="0"/>
          </p:cNvCxnSpPr>
          <p:nvPr/>
        </p:nvCxnSpPr>
        <p:spPr>
          <a:xfrm>
            <a:off x="2222519" y="1921905"/>
            <a:ext cx="7974" cy="3634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1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5" grpId="0"/>
      <p:bldP spid="16" grpId="0"/>
      <p:bldP spid="18" grpId="0"/>
      <p:bldP spid="23" grpId="0"/>
      <p:bldP spid="24" grpId="0"/>
      <p:bldP spid="81" grpId="0" animBg="1"/>
      <p:bldP spid="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27523" y="286324"/>
                <a:ext cx="993585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u="sng" dirty="0"/>
                  <a:t>Теорема </a:t>
                </a:r>
                <a:endParaRPr lang="en-US" sz="2400" b="1" u="sng" dirty="0"/>
              </a:p>
              <a:p>
                <a:pPr lvl="1"/>
                <a:r>
                  <a:rPr lang="ru-RU" sz="2400" dirty="0"/>
                  <a:t>Последовательность из m операций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и</a:t>
                </a:r>
                <a:r>
                  <a:rPr lang="ru-RU" sz="2400" b="1" dirty="0"/>
                  <a:t>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может быть выполнена с </a:t>
                </a:r>
                <a:r>
                  <a:rPr lang="ru-RU" sz="2400" b="1" dirty="0"/>
                  <a:t>использованием эвристик объединения по размеру и сжатия пути </a:t>
                </a:r>
                <a:r>
                  <a:rPr lang="ru-RU" sz="2400" dirty="0"/>
                  <a:t>за время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ru-RU" sz="2400" dirty="0"/>
                  <a:t>в худшем случае.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3" y="286324"/>
                <a:ext cx="9935850" cy="1569660"/>
              </a:xfrm>
              <a:prstGeom prst="rect">
                <a:avLst/>
              </a:prstGeom>
              <a:blipFill>
                <a:blip r:embed="rId2"/>
                <a:stretch>
                  <a:fillRect l="-982" t="-3113" r="-614" b="-81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91953" y="2140865"/>
                <a:ext cx="900023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В формулировке теоремы функция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 обратная функция для функции Аккермана. </a:t>
                </a:r>
              </a:p>
              <a:p>
                <a:pPr algn="just"/>
                <a:r>
                  <a:rPr lang="ru-RU" dirty="0"/>
                  <a:t>Функция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растёт очень медленно, она становится больше числа 4 только для очень больших значений</a:t>
                </a:r>
                <a:r>
                  <a:rPr lang="en-US" dirty="0"/>
                  <a:t> </a:t>
                </a:r>
                <a:endParaRPr lang="ru-RU" dirty="0"/>
              </a:p>
              <a:p>
                <a:pPr algn="just"/>
                <a:r>
                  <a:rPr lang="ru-RU" dirty="0"/>
                  <a:t>Поэтому для практических приложений полагают, что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 ≤ 4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3" y="2140865"/>
                <a:ext cx="9000233" cy="1200329"/>
              </a:xfrm>
              <a:prstGeom prst="rect">
                <a:avLst/>
              </a:prstGeom>
              <a:blipFill>
                <a:blip r:embed="rId3"/>
                <a:stretch>
                  <a:fillRect l="-542" t="-2538" r="-542" b="-71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198" y="3514084"/>
            <a:ext cx="6648450" cy="20193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9274" y="2140865"/>
            <a:ext cx="1361381" cy="13732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54183" y="3677701"/>
            <a:ext cx="1799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/>
              <a:t>Вильгельм </a:t>
            </a:r>
            <a:r>
              <a:rPr lang="ru-RU" sz="1400" dirty="0" err="1"/>
              <a:t>Аккерман</a:t>
            </a:r>
            <a:endParaRPr lang="ru-RU" sz="1400" dirty="0"/>
          </a:p>
          <a:p>
            <a:pPr algn="ctr"/>
            <a:r>
              <a:rPr lang="en-US" sz="1400" dirty="0"/>
              <a:t>Wilhelm Ackermann</a:t>
            </a:r>
            <a:endParaRPr lang="ru-RU" sz="1400" dirty="0"/>
          </a:p>
          <a:p>
            <a:pPr algn="ctr"/>
            <a:r>
              <a:rPr lang="ru-RU" sz="1400" dirty="0"/>
              <a:t>1886-1962</a:t>
            </a:r>
          </a:p>
          <a:p>
            <a:pPr algn="ctr"/>
            <a:r>
              <a:rPr lang="ru-RU" sz="1400" dirty="0"/>
              <a:t>Германия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027523" y="2054124"/>
            <a:ext cx="108402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cxnSpLocks/>
          </p:cNvCxnSpPr>
          <p:nvPr/>
        </p:nvCxnSpPr>
        <p:spPr>
          <a:xfrm>
            <a:off x="10092186" y="2054124"/>
            <a:ext cx="0" cy="37400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414021" y="650449"/>
            <a:ext cx="0" cy="1216058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FF36AF16-F208-B37A-E4B0-9817E43AB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224259"/>
              </p:ext>
            </p:extLst>
          </p:nvPr>
        </p:nvGraphicFramePr>
        <p:xfrm>
          <a:off x="3095625" y="2678113"/>
          <a:ext cx="8905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41200" progId="Equation.DSMT4">
                  <p:embed/>
                </p:oleObj>
              </mc:Choice>
              <mc:Fallback>
                <p:oleObj name="Equation" r:id="rId6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5625" y="2678113"/>
                        <a:ext cx="890588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5983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09089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DisjointSetUnion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init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__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FF00FF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Path compression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</a:rPr>
              <a:t>Union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FindSet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Union by size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ru-RU" b="1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]: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 Swap x and y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 # Now size[x] &gt;= size[y]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parent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self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реализации </a:t>
            </a:r>
            <a:r>
              <a:rPr lang="en-US" dirty="0"/>
              <a:t>DSU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924" y="1973388"/>
            <a:ext cx="7621950" cy="563012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hlinkClick r:id="rId2"/>
              </a:rPr>
              <a:t> 0.5 Строительство дорог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67186" y="3468956"/>
            <a:ext cx="7598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0.7</a:t>
            </a:r>
            <a:r>
              <a:rPr lang="ru-RU" sz="3200" dirty="0">
                <a:solidFill>
                  <a:srgbClr val="954F7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sz="32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Разрушение дорог (сложная версия)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3924" y="2683390"/>
            <a:ext cx="87854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0.6 Разрушение дорог (простая версия)</a:t>
            </a:r>
            <a:endParaRPr lang="ru-RU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16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B7149A4-39DA-69F9-59C4-A1817263012B}"/>
              </a:ext>
            </a:extLst>
          </p:cNvPr>
          <p:cNvGrpSpPr/>
          <p:nvPr/>
        </p:nvGrpSpPr>
        <p:grpSpPr>
          <a:xfrm>
            <a:off x="9951867" y="3133818"/>
            <a:ext cx="452761" cy="426128"/>
            <a:chOff x="10271463" y="3639845"/>
            <a:chExt cx="452761" cy="426128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6B5A707B-768D-96F7-2151-61075359D0A2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9F6270-D733-25FA-751B-4985D97C71EA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E12212-675B-080B-D6E5-335304FC1B86}"/>
              </a:ext>
            </a:extLst>
          </p:cNvPr>
          <p:cNvGrpSpPr/>
          <p:nvPr/>
        </p:nvGrpSpPr>
        <p:grpSpPr>
          <a:xfrm>
            <a:off x="10933700" y="3133818"/>
            <a:ext cx="452761" cy="426128"/>
            <a:chOff x="10271463" y="3639845"/>
            <a:chExt cx="452761" cy="426128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D7A85BE-1685-EB17-C5CC-39BFFCEA6845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B812A8-DEBA-B406-CD5C-8C9944461A51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6AF20180-CE49-186A-18F2-F0072DA474BA}"/>
              </a:ext>
            </a:extLst>
          </p:cNvPr>
          <p:cNvGrpSpPr/>
          <p:nvPr/>
        </p:nvGrpSpPr>
        <p:grpSpPr>
          <a:xfrm>
            <a:off x="10375756" y="4099094"/>
            <a:ext cx="452761" cy="426128"/>
            <a:chOff x="10271463" y="3639845"/>
            <a:chExt cx="452761" cy="426128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5DD0EB52-B105-3BE9-7D9E-59205621CAA9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85C0E5-18F6-A23B-7F5D-634859C5527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A53B4BA-7CB5-FB9A-DBF3-5DCA1427D699}"/>
              </a:ext>
            </a:extLst>
          </p:cNvPr>
          <p:cNvGrpSpPr/>
          <p:nvPr/>
        </p:nvGrpSpPr>
        <p:grpSpPr>
          <a:xfrm>
            <a:off x="11310923" y="3914428"/>
            <a:ext cx="452761" cy="426128"/>
            <a:chOff x="10271463" y="3639845"/>
            <a:chExt cx="452761" cy="426128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762B8E37-F7AA-AA5D-118B-0B311AEE0085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79CBB7-8E14-80B5-94EA-C6E10F8C5452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1B5C622-A73C-0F12-E61D-53E4A4BFCA40}"/>
              </a:ext>
            </a:extLst>
          </p:cNvPr>
          <p:cNvGrpSpPr/>
          <p:nvPr/>
        </p:nvGrpSpPr>
        <p:grpSpPr>
          <a:xfrm>
            <a:off x="9574643" y="4722920"/>
            <a:ext cx="452761" cy="426128"/>
            <a:chOff x="10271463" y="3639845"/>
            <a:chExt cx="452761" cy="426128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3DC1B042-5DA2-DEF6-7366-92C98337A804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4CD72-A2FF-56BD-E977-63BC5331DBF3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5</a:t>
              </a:r>
              <a:endParaRPr lang="ru-BY" dirty="0"/>
            </a:p>
          </p:txBody>
        </p: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CA9015A-FC32-7EEC-A734-549307071910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10404628" y="3346882"/>
            <a:ext cx="5290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89BFBEC-C5FE-A481-88AC-6769C6ADD62D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 flipV="1">
            <a:off x="10828517" y="4127492"/>
            <a:ext cx="482406" cy="1846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D01EC77-9FA1-E06F-C610-F02B1E8DF4B3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10338323" y="3497541"/>
            <a:ext cx="263814" cy="6015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65A2EAB-BB23-C7B0-E61C-EBDEA13E58A6}"/>
              </a:ext>
            </a:extLst>
          </p:cNvPr>
          <p:cNvCxnSpPr>
            <a:cxnSpLocks/>
            <a:stCxn id="19" idx="0"/>
            <a:endCxn id="13" idx="2"/>
          </p:cNvCxnSpPr>
          <p:nvPr/>
        </p:nvCxnSpPr>
        <p:spPr>
          <a:xfrm flipV="1">
            <a:off x="9801024" y="4312158"/>
            <a:ext cx="574732" cy="41076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E02011B-5BB8-CC62-C5B0-9302382141A5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9801024" y="3559946"/>
            <a:ext cx="377223" cy="116297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524557A-27F2-BE01-D697-56EBD3C2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42" y="495299"/>
            <a:ext cx="8973033" cy="507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8C4EDBE-4346-FA12-7DF9-C0D42CF9C15C}"/>
              </a:ext>
            </a:extLst>
          </p:cNvPr>
          <p:cNvGrpSpPr/>
          <p:nvPr/>
        </p:nvGrpSpPr>
        <p:grpSpPr>
          <a:xfrm>
            <a:off x="9792069" y="488272"/>
            <a:ext cx="452761" cy="426128"/>
            <a:chOff x="10271463" y="3639845"/>
            <a:chExt cx="452761" cy="426128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7758503B-C9F9-1231-464B-AC38B3F47DDA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E7D100-C272-A231-A4C5-3264E1383E3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5F7979B-4600-A63A-029B-5A930FBCB2CE}"/>
              </a:ext>
            </a:extLst>
          </p:cNvPr>
          <p:cNvGrpSpPr/>
          <p:nvPr/>
        </p:nvGrpSpPr>
        <p:grpSpPr>
          <a:xfrm>
            <a:off x="10824348" y="503401"/>
            <a:ext cx="452761" cy="426128"/>
            <a:chOff x="10271463" y="3639845"/>
            <a:chExt cx="452761" cy="426128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2494C643-1E8E-657E-7353-6EAA2CD5AB0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C4FB-3F0E-C261-93F1-11EDFDAC7733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B3E2F80-D8AA-9007-911E-A7B5F401090A}"/>
              </a:ext>
            </a:extLst>
          </p:cNvPr>
          <p:cNvGrpSpPr/>
          <p:nvPr/>
        </p:nvGrpSpPr>
        <p:grpSpPr>
          <a:xfrm>
            <a:off x="9792069" y="1481946"/>
            <a:ext cx="452761" cy="426128"/>
            <a:chOff x="10271463" y="3639845"/>
            <a:chExt cx="452761" cy="426128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F69F361-3EB8-B508-ADB3-6DCBA4A5F29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7C4E87-7A22-3780-0D19-FDE7972FF17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9D28EC4-DB01-A356-113A-81B0618A53D0}"/>
              </a:ext>
            </a:extLst>
          </p:cNvPr>
          <p:cNvGrpSpPr/>
          <p:nvPr/>
        </p:nvGrpSpPr>
        <p:grpSpPr>
          <a:xfrm>
            <a:off x="10859087" y="1481946"/>
            <a:ext cx="452761" cy="426128"/>
            <a:chOff x="10271463" y="3639845"/>
            <a:chExt cx="452761" cy="426128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D164418F-4B66-EDFD-76FC-F90299F5D9EC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698F46-3336-BAA0-0C8B-873E7721FCF1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AAC19C6-77AF-FD8D-E449-AF6C2A3E697A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10244830" y="701336"/>
            <a:ext cx="579518" cy="15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5ECAAA8-9B34-5270-C857-8BD3A2741AA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10244830" y="1695010"/>
            <a:ext cx="6142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7D6AC8F-3482-7DE5-D0BB-094D8F24DA46}"/>
              </a:ext>
            </a:extLst>
          </p:cNvPr>
          <p:cNvCxnSpPr>
            <a:cxnSpLocks/>
            <a:stCxn id="12" idx="0"/>
            <a:endCxn id="6" idx="4"/>
          </p:cNvCxnSpPr>
          <p:nvPr/>
        </p:nvCxnSpPr>
        <p:spPr>
          <a:xfrm flipV="1">
            <a:off x="10018450" y="914400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08D7F651-D7A2-B349-4FB0-D8B00ECE19D6}"/>
              </a:ext>
            </a:extLst>
          </p:cNvPr>
          <p:cNvCxnSpPr>
            <a:cxnSpLocks/>
          </p:cNvCxnSpPr>
          <p:nvPr/>
        </p:nvCxnSpPr>
        <p:spPr>
          <a:xfrm flipV="1">
            <a:off x="11085467" y="929529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535FEFB-85B6-0DEA-F1DB-5DD3EEBB0190}"/>
              </a:ext>
            </a:extLst>
          </p:cNvPr>
          <p:cNvCxnSpPr>
            <a:cxnSpLocks/>
            <a:stCxn id="12" idx="7"/>
            <a:endCxn id="9" idx="3"/>
          </p:cNvCxnSpPr>
          <p:nvPr/>
        </p:nvCxnSpPr>
        <p:spPr>
          <a:xfrm flipV="1">
            <a:off x="10178525" y="867124"/>
            <a:ext cx="712128" cy="677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B718EFB-75BC-06A4-C6C8-87ACED410C26}"/>
              </a:ext>
            </a:extLst>
          </p:cNvPr>
          <p:cNvCxnSpPr>
            <a:cxnSpLocks/>
            <a:stCxn id="15" idx="1"/>
            <a:endCxn id="6" idx="5"/>
          </p:cNvCxnSpPr>
          <p:nvPr/>
        </p:nvCxnSpPr>
        <p:spPr>
          <a:xfrm flipH="1" flipV="1">
            <a:off x="10178525" y="851995"/>
            <a:ext cx="746867" cy="69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EDA398-EA51-6DDB-DC58-4DC0AD6FB8DD}"/>
              </a:ext>
            </a:extLst>
          </p:cNvPr>
          <p:cNvSpPr txBox="1"/>
          <p:nvPr/>
        </p:nvSpPr>
        <p:spPr>
          <a:xfrm>
            <a:off x="10360140" y="316937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7C585-0CEC-C3D1-812B-E6B08BB1ABC1}"/>
              </a:ext>
            </a:extLst>
          </p:cNvPr>
          <p:cNvSpPr txBox="1"/>
          <p:nvPr/>
        </p:nvSpPr>
        <p:spPr>
          <a:xfrm>
            <a:off x="11085466" y="1074802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8988D6-D5C4-86DD-B55D-97CB36D50ED1}"/>
              </a:ext>
            </a:extLst>
          </p:cNvPr>
          <p:cNvSpPr txBox="1"/>
          <p:nvPr/>
        </p:nvSpPr>
        <p:spPr>
          <a:xfrm>
            <a:off x="10360140" y="1674916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№3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01D766-26B9-66D6-9FCB-B0F29B628A7E}"/>
              </a:ext>
            </a:extLst>
          </p:cNvPr>
          <p:cNvSpPr txBox="1"/>
          <p:nvPr/>
        </p:nvSpPr>
        <p:spPr>
          <a:xfrm>
            <a:off x="9510271" y="1059673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0E22C9-2D59-B6F6-F0D7-2821FA803B4E}"/>
              </a:ext>
            </a:extLst>
          </p:cNvPr>
          <p:cNvSpPr txBox="1"/>
          <p:nvPr/>
        </p:nvSpPr>
        <p:spPr>
          <a:xfrm>
            <a:off x="10192719" y="742524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E0DD06-FBA5-9A0C-DC98-86B92D078F70}"/>
              </a:ext>
            </a:extLst>
          </p:cNvPr>
          <p:cNvSpPr txBox="1"/>
          <p:nvPr/>
        </p:nvSpPr>
        <p:spPr>
          <a:xfrm>
            <a:off x="9999191" y="1213301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F82479F2-EA62-8002-5996-A86B0C1F4292}"/>
              </a:ext>
            </a:extLst>
          </p:cNvPr>
          <p:cNvGrpSpPr/>
          <p:nvPr/>
        </p:nvGrpSpPr>
        <p:grpSpPr>
          <a:xfrm>
            <a:off x="9942911" y="3429000"/>
            <a:ext cx="452761" cy="426128"/>
            <a:chOff x="10271463" y="3639845"/>
            <a:chExt cx="452761" cy="426128"/>
          </a:xfrm>
        </p:grpSpPr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088A0953-A97C-FC4E-B043-537C21AF325C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2B5B5C1-360A-BBF3-CFEC-4E687A6F1498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6B6691C5-5915-F5B1-F90E-3E3B87E9AAF1}"/>
              </a:ext>
            </a:extLst>
          </p:cNvPr>
          <p:cNvGrpSpPr/>
          <p:nvPr/>
        </p:nvGrpSpPr>
        <p:grpSpPr>
          <a:xfrm>
            <a:off x="10975190" y="3444129"/>
            <a:ext cx="452761" cy="426128"/>
            <a:chOff x="10271463" y="3639845"/>
            <a:chExt cx="452761" cy="426128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5E3FD55A-9024-181E-225E-DDC38A86846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B04FCD-24F7-7D46-7F2F-C83A8F958C82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641CFCDE-86E1-EF87-FDA2-AA0391BC15E2}"/>
              </a:ext>
            </a:extLst>
          </p:cNvPr>
          <p:cNvGrpSpPr/>
          <p:nvPr/>
        </p:nvGrpSpPr>
        <p:grpSpPr>
          <a:xfrm>
            <a:off x="9942911" y="4422674"/>
            <a:ext cx="452761" cy="426128"/>
            <a:chOff x="10271463" y="3639845"/>
            <a:chExt cx="452761" cy="426128"/>
          </a:xfrm>
        </p:grpSpPr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EDBFC74D-6610-97F4-FCE2-2C6F3A363C86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14C8AD-76A6-843C-127F-F73E631D6397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  <a:endParaRPr lang="ru-BY" dirty="0"/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D387A4C5-7541-B507-7801-AC654F653910}"/>
              </a:ext>
            </a:extLst>
          </p:cNvPr>
          <p:cNvGrpSpPr/>
          <p:nvPr/>
        </p:nvGrpSpPr>
        <p:grpSpPr>
          <a:xfrm>
            <a:off x="11009929" y="4422674"/>
            <a:ext cx="452761" cy="426128"/>
            <a:chOff x="10271463" y="3639845"/>
            <a:chExt cx="452761" cy="426128"/>
          </a:xfrm>
        </p:grpSpPr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D640A455-5CC4-BF7E-D653-E6CF896F9338}"/>
                </a:ext>
              </a:extLst>
            </p:cNvPr>
            <p:cNvSpPr/>
            <p:nvPr/>
          </p:nvSpPr>
          <p:spPr>
            <a:xfrm>
              <a:off x="10271463" y="3639845"/>
              <a:ext cx="452761" cy="4261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7AC7A45-5864-33B1-57BC-704364492A0D}"/>
                </a:ext>
              </a:extLst>
            </p:cNvPr>
            <p:cNvSpPr txBox="1"/>
            <p:nvPr/>
          </p:nvSpPr>
          <p:spPr>
            <a:xfrm>
              <a:off x="10347000" y="3696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  <a:endParaRPr lang="ru-BY" dirty="0"/>
            </a:p>
          </p:txBody>
        </p:sp>
      </p:grp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EDAE5C59-3743-2791-A075-5A5074379C81}"/>
              </a:ext>
            </a:extLst>
          </p:cNvPr>
          <p:cNvCxnSpPr>
            <a:cxnSpLocks/>
            <a:stCxn id="67" idx="6"/>
            <a:endCxn id="70" idx="2"/>
          </p:cNvCxnSpPr>
          <p:nvPr/>
        </p:nvCxnSpPr>
        <p:spPr>
          <a:xfrm>
            <a:off x="10395672" y="3642064"/>
            <a:ext cx="579518" cy="151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FE12BF00-85E3-4ECF-398F-BC23019F0684}"/>
              </a:ext>
            </a:extLst>
          </p:cNvPr>
          <p:cNvCxnSpPr>
            <a:cxnSpLocks/>
            <a:stCxn id="73" idx="6"/>
            <a:endCxn id="76" idx="2"/>
          </p:cNvCxnSpPr>
          <p:nvPr/>
        </p:nvCxnSpPr>
        <p:spPr>
          <a:xfrm>
            <a:off x="10395672" y="4635738"/>
            <a:ext cx="61425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37B93AED-2612-01FE-E07A-9BC5DDE223CD}"/>
              </a:ext>
            </a:extLst>
          </p:cNvPr>
          <p:cNvCxnSpPr>
            <a:cxnSpLocks/>
            <a:stCxn id="73" idx="0"/>
            <a:endCxn id="67" idx="4"/>
          </p:cNvCxnSpPr>
          <p:nvPr/>
        </p:nvCxnSpPr>
        <p:spPr>
          <a:xfrm flipV="1">
            <a:off x="10169292" y="3855128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30A3A41C-526B-50C9-31D5-ACCB956A3EB7}"/>
              </a:ext>
            </a:extLst>
          </p:cNvPr>
          <p:cNvCxnSpPr>
            <a:cxnSpLocks/>
          </p:cNvCxnSpPr>
          <p:nvPr/>
        </p:nvCxnSpPr>
        <p:spPr>
          <a:xfrm flipV="1">
            <a:off x="11236309" y="3870257"/>
            <a:ext cx="0" cy="567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8F9672E3-5BB6-082E-5B08-85C9A9892D24}"/>
              </a:ext>
            </a:extLst>
          </p:cNvPr>
          <p:cNvCxnSpPr>
            <a:cxnSpLocks/>
            <a:stCxn id="73" idx="7"/>
            <a:endCxn id="70" idx="3"/>
          </p:cNvCxnSpPr>
          <p:nvPr/>
        </p:nvCxnSpPr>
        <p:spPr>
          <a:xfrm flipV="1">
            <a:off x="10329367" y="3807852"/>
            <a:ext cx="712128" cy="6772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F95BFADF-C164-E835-EC8C-42B7159E0D15}"/>
              </a:ext>
            </a:extLst>
          </p:cNvPr>
          <p:cNvCxnSpPr>
            <a:cxnSpLocks/>
            <a:stCxn id="76" idx="1"/>
            <a:endCxn id="67" idx="5"/>
          </p:cNvCxnSpPr>
          <p:nvPr/>
        </p:nvCxnSpPr>
        <p:spPr>
          <a:xfrm flipH="1" flipV="1">
            <a:off x="10329367" y="3792723"/>
            <a:ext cx="746867" cy="6923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72B972A-AB51-4111-C58E-1655CAA01D52}"/>
              </a:ext>
            </a:extLst>
          </p:cNvPr>
          <p:cNvSpPr txBox="1"/>
          <p:nvPr/>
        </p:nvSpPr>
        <p:spPr>
          <a:xfrm>
            <a:off x="10510982" y="3257665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№1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0B90C0-3306-5A7F-D6E7-166A97EAEF7D}"/>
              </a:ext>
            </a:extLst>
          </p:cNvPr>
          <p:cNvSpPr txBox="1"/>
          <p:nvPr/>
        </p:nvSpPr>
        <p:spPr>
          <a:xfrm>
            <a:off x="11236308" y="4015530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№2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4B1766-4FFA-5C40-2201-BA4D7AC568D0}"/>
              </a:ext>
            </a:extLst>
          </p:cNvPr>
          <p:cNvSpPr txBox="1"/>
          <p:nvPr/>
        </p:nvSpPr>
        <p:spPr>
          <a:xfrm>
            <a:off x="10510982" y="4615644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№3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D9767FB-08F0-43D8-9B53-AB358D06025B}"/>
              </a:ext>
            </a:extLst>
          </p:cNvPr>
          <p:cNvSpPr txBox="1"/>
          <p:nvPr/>
        </p:nvSpPr>
        <p:spPr>
          <a:xfrm>
            <a:off x="9661113" y="4000401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№4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8984505-9212-DAC5-C7D8-FA46FD0876B7}"/>
              </a:ext>
            </a:extLst>
          </p:cNvPr>
          <p:cNvSpPr txBox="1"/>
          <p:nvPr/>
        </p:nvSpPr>
        <p:spPr>
          <a:xfrm>
            <a:off x="10343561" y="3683252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№5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D1AF23B-980C-133F-75B5-792F69C9DC7C}"/>
              </a:ext>
            </a:extLst>
          </p:cNvPr>
          <p:cNvSpPr txBox="1"/>
          <p:nvPr/>
        </p:nvSpPr>
        <p:spPr>
          <a:xfrm>
            <a:off x="10150033" y="4154029"/>
            <a:ext cx="473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№6</a:t>
            </a:r>
            <a:endParaRPr lang="ru-BY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EC7DFE24-F510-2E25-DA1E-D34EECF3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8" y="255714"/>
            <a:ext cx="8380674" cy="657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0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88272" y="318581"/>
            <a:ext cx="115232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Пусть изначально каждый объект находится в собственном одноэлементном множестве.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400460" y="1469594"/>
                <a:ext cx="88143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ru-RU" sz="2400" dirty="0"/>
                  <a:t>выдать указатель на представителя множества, которому принадлежит элемент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; 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60" y="1469594"/>
                <a:ext cx="8814388" cy="830997"/>
              </a:xfrm>
              <a:prstGeom prst="rect">
                <a:avLst/>
              </a:prstGeom>
              <a:blipFill>
                <a:blip r:embed="rId2"/>
                <a:stretch>
                  <a:fillRect l="-1107" t="-5882" r="-1037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400460" y="2592475"/>
                <a:ext cx="881438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 объединить два непересекающихся множества, которые содержат элементы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60" y="2592475"/>
                <a:ext cx="8814388" cy="830997"/>
              </a:xfrm>
              <a:prstGeom prst="rect">
                <a:avLst/>
              </a:prstGeom>
              <a:blipFill>
                <a:blip r:embed="rId3"/>
                <a:stretch>
                  <a:fillRect l="-1107" t="-5839" r="-1037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51654" y="1842589"/>
            <a:ext cx="167276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b="1" dirty="0"/>
              <a:t>БАЗОВЫЕ</a:t>
            </a:r>
          </a:p>
          <a:p>
            <a:r>
              <a:rPr lang="ru-RU" sz="2400" b="1" dirty="0"/>
              <a:t>ОПЕРАЦИИ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1653" y="3870040"/>
            <a:ext cx="112023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Структуру данных, поддерживающую такой интерфейс, называют </a:t>
            </a:r>
          </a:p>
          <a:p>
            <a:pPr algn="just"/>
            <a:r>
              <a:rPr lang="ru-RU" sz="2800" b="1" dirty="0"/>
              <a:t>системой непересекающихся множеств</a:t>
            </a:r>
            <a:r>
              <a:rPr lang="ru-RU" sz="2800" dirty="0"/>
              <a:t> (</a:t>
            </a:r>
            <a:r>
              <a:rPr lang="ru-RU" sz="2800" b="1" dirty="0"/>
              <a:t>СНМ</a:t>
            </a:r>
            <a:r>
              <a:rPr lang="ru-RU" sz="2800" dirty="0"/>
              <a:t>)  </a:t>
            </a:r>
          </a:p>
          <a:p>
            <a:pPr algn="just"/>
            <a:r>
              <a:rPr lang="ru-RU" sz="2800" dirty="0"/>
              <a:t>(англ. </a:t>
            </a:r>
            <a:r>
              <a:rPr lang="ru-RU" sz="2800" i="1" dirty="0" err="1"/>
              <a:t>disjoint</a:t>
            </a:r>
            <a:r>
              <a:rPr lang="ru-RU" sz="2800" i="1" dirty="0"/>
              <a:t> </a:t>
            </a:r>
            <a:r>
              <a:rPr lang="ru-RU" sz="2800" i="1" dirty="0" err="1"/>
              <a:t>set</a:t>
            </a:r>
            <a:r>
              <a:rPr lang="ru-RU" sz="2800" i="1" dirty="0"/>
              <a:t> </a:t>
            </a:r>
            <a:r>
              <a:rPr lang="ru-RU" sz="2800" i="1" dirty="0" err="1"/>
              <a:t>union</a:t>
            </a:r>
            <a:r>
              <a:rPr lang="ru-RU" sz="2800" i="1" dirty="0"/>
              <a:t>, </a:t>
            </a:r>
            <a:r>
              <a:rPr lang="ru-RU" sz="2800" b="1" dirty="0"/>
              <a:t>DSU</a:t>
            </a:r>
            <a:r>
              <a:rPr lang="ru-RU" sz="2800" dirty="0"/>
              <a:t>).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224420" y="1515035"/>
            <a:ext cx="0" cy="18467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7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DBEBA7-9DB2-625D-88E4-9C1F4C56F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13" y="0"/>
            <a:ext cx="8927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32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8910011" y="6488668"/>
            <a:ext cx="328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</a:p>
        </p:txBody>
      </p:sp>
    </p:spTree>
    <p:extLst>
      <p:ext uri="{BB962C8B-B14F-4D97-AF65-F5344CB8AC3E}">
        <p14:creationId xmlns:p14="http://schemas.microsoft.com/office/powerpoint/2010/main" val="148862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461010" y="1840859"/>
            <a:ext cx="1030857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на массиве</a:t>
            </a:r>
            <a:endParaRPr lang="en-US" sz="3200" dirty="0"/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на связном списке с указателем на представителя</a:t>
            </a:r>
            <a:endParaRPr lang="en-US" sz="3200" dirty="0"/>
          </a:p>
          <a:p>
            <a:pPr marL="514350" indent="-514350">
              <a:spcAft>
                <a:spcPts val="2000"/>
              </a:spcAft>
              <a:buFont typeface="+mj-lt"/>
              <a:buAutoNum type="arabicPeriod"/>
            </a:pPr>
            <a:r>
              <a:rPr lang="ru-RU" sz="3200" dirty="0"/>
              <a:t>с помощью семейства корневых деревьев</a:t>
            </a:r>
          </a:p>
          <a:p>
            <a:pPr marL="342900" indent="-342900" algn="ctr">
              <a:buAutoNum type="arabicPeriod"/>
            </a:pP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40857" y="689393"/>
            <a:ext cx="3201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/>
              <a:t>Реализация </a:t>
            </a:r>
            <a:r>
              <a:rPr lang="en-US" sz="3200" b="1" dirty="0"/>
              <a:t>DSU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45607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923828" y="242915"/>
                <a:ext cx="1092786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1. </a:t>
                </a:r>
                <a:r>
                  <a:rPr lang="ru-RU" sz="2400" b="1" dirty="0"/>
                  <a:t>Реализация </a:t>
                </a:r>
                <a:r>
                  <a:rPr lang="en-US" sz="2400" b="1" dirty="0"/>
                  <a:t>DSU </a:t>
                </a:r>
                <a:r>
                  <a:rPr lang="ru-RU" sz="2400" b="1" dirty="0"/>
                  <a:t>с использованием структуры данных массив </a:t>
                </a:r>
                <a:r>
                  <a:rPr lang="ru-RU" sz="2400" dirty="0"/>
                  <a:t>предполагает, что элемент массива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𝒂𝒓𝒓𝒂𝒚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содержит </a:t>
                </a:r>
                <a:r>
                  <a:rPr lang="ru-RU" sz="2400" dirty="0">
                    <a:solidFill>
                      <a:srgbClr val="FF0000"/>
                    </a:solidFill>
                  </a:rPr>
                  <a:t>представителя</a:t>
                </a:r>
                <a:r>
                  <a:rPr lang="ru-RU" sz="2400" dirty="0"/>
                  <a:t> множества, которому принадлежит элемент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ru-RU" sz="2400" dirty="0"/>
                  <a:t>. </a:t>
                </a:r>
                <a:r>
                  <a:rPr lang="ru-RU" sz="2000" dirty="0"/>
                  <a:t>Нумерация в массиве </a:t>
                </a:r>
                <a:r>
                  <a:rPr lang="en-US" sz="2000" dirty="0">
                    <a:latin typeface="Consolas" panose="020B0609020204030204" pitchFamily="49" charset="0"/>
                  </a:rPr>
                  <a:t>array</a:t>
                </a:r>
                <a:r>
                  <a:rPr lang="ru-RU" sz="2000" dirty="0">
                    <a:latin typeface="Consolas" panose="020B0609020204030204" pitchFamily="49" charset="0"/>
                  </a:rPr>
                  <a:t> </a:t>
                </a:r>
                <a:r>
                  <a:rPr lang="ru-RU" sz="2000" dirty="0"/>
                  <a:t>начинается с 1.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8" y="242915"/>
                <a:ext cx="10927861" cy="1200329"/>
              </a:xfrm>
              <a:prstGeom prst="rect">
                <a:avLst/>
              </a:prstGeom>
              <a:blipFill>
                <a:blip r:embed="rId2"/>
                <a:stretch>
                  <a:fillRect l="-893" t="-4061" r="-89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968767" y="1842286"/>
            <a:ext cx="7283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системы непересекающихся множеств</a:t>
            </a:r>
            <a:r>
              <a:rPr lang="en-US" sz="2400" dirty="0"/>
              <a:t>:</a:t>
            </a:r>
            <a:r>
              <a:rPr lang="ru-RU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7009656" y="1821377"/>
                <a:ext cx="31838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{1, 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, 3, 4, 8}, {5, 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}, {</m:t>
                      </m:r>
                      <m:r>
                        <a:rPr lang="ru-RU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}.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656" y="1821377"/>
                <a:ext cx="3183884" cy="461665"/>
              </a:xfrm>
              <a:prstGeom prst="rect">
                <a:avLst/>
              </a:prstGeom>
              <a:blipFill>
                <a:blip r:embed="rId3"/>
                <a:stretch>
                  <a:fillRect l="-192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058434" y="2580679"/>
            <a:ext cx="5172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Массив будет иметь следующий вид: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107250"/>
              </p:ext>
            </p:extLst>
          </p:nvPr>
        </p:nvGraphicFramePr>
        <p:xfrm>
          <a:off x="1908164" y="3441386"/>
          <a:ext cx="3740632" cy="745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7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8662"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73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483207" y="4701143"/>
                <a:ext cx="22242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—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207" y="4701143"/>
                <a:ext cx="2224230" cy="461665"/>
              </a:xfrm>
              <a:prstGeom prst="rect">
                <a:avLst/>
              </a:prstGeom>
              <a:blipFill>
                <a:blip r:embed="rId4"/>
                <a:stretch>
                  <a:fillRect l="-822" b="-184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32405" y="5607050"/>
                <a:ext cx="22242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/>
                  <a:t>—</a:t>
                </a:r>
                <a:r>
                  <a:rPr lang="ru-RU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05" y="5607050"/>
                <a:ext cx="2224231" cy="461665"/>
              </a:xfrm>
              <a:prstGeom prst="rect">
                <a:avLst/>
              </a:prstGeom>
              <a:blipFill>
                <a:blip r:embed="rId5"/>
                <a:stretch>
                  <a:fillRect l="-548" b="-1842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8767" y="5069244"/>
            <a:ext cx="130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БАЗОВЫЕ</a:t>
            </a:r>
          </a:p>
          <a:p>
            <a:r>
              <a:rPr lang="ru-RU" b="1" dirty="0"/>
              <a:t>ОПЕРАЦИИ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Объект 12"/>
              <p:cNvSpPr txBox="1"/>
              <p:nvPr/>
            </p:nvSpPr>
            <p:spPr>
              <a:xfrm>
                <a:off x="4830763" y="4694238"/>
                <a:ext cx="792162" cy="5365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3" name="Объект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63" y="4694238"/>
                <a:ext cx="792162" cy="5365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Объект 13"/>
              <p:cNvSpPr txBox="1"/>
              <p:nvPr/>
            </p:nvSpPr>
            <p:spPr>
              <a:xfrm>
                <a:off x="4805363" y="5586413"/>
                <a:ext cx="842962" cy="536575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4" name="Объект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363" y="5586413"/>
                <a:ext cx="842962" cy="5365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23828" y="38711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2483207" y="4676993"/>
            <a:ext cx="0" cy="14817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0" grpId="0"/>
      <p:bldP spid="11" grpId="0"/>
      <p:bldP spid="12" grpId="0"/>
      <p:bldP spid="13" grpId="0"/>
      <p:bldP spid="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33922"/>
              </p:ext>
            </p:extLst>
          </p:nvPr>
        </p:nvGraphicFramePr>
        <p:xfrm>
          <a:off x="1854901" y="3473882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743673" y="160961"/>
            <a:ext cx="8839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>
                <a:solidFill>
                  <a:srgbClr val="002060"/>
                </a:solidFill>
              </a:rPr>
              <a:t>2</a:t>
            </a:r>
            <a:r>
              <a:rPr lang="ru-RU" sz="2400" b="1" dirty="0"/>
              <a:t>. Реализация на связном списке с указателем на представителя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00472"/>
              </p:ext>
            </p:extLst>
          </p:nvPr>
        </p:nvGraphicFramePr>
        <p:xfrm>
          <a:off x="1178984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26337"/>
              </p:ext>
            </p:extLst>
          </p:nvPr>
        </p:nvGraphicFramePr>
        <p:xfrm>
          <a:off x="1836766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962932"/>
              </p:ext>
            </p:extLst>
          </p:nvPr>
        </p:nvGraphicFramePr>
        <p:xfrm>
          <a:off x="2494548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435584"/>
              </p:ext>
            </p:extLst>
          </p:nvPr>
        </p:nvGraphicFramePr>
        <p:xfrm>
          <a:off x="3172227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42684"/>
              </p:ext>
            </p:extLst>
          </p:nvPr>
        </p:nvGraphicFramePr>
        <p:xfrm>
          <a:off x="3849906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393182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43371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28643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06322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004916" y="1567144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16" y="1567144"/>
                <a:ext cx="7199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92175"/>
              </p:ext>
            </p:extLst>
          </p:nvPr>
        </p:nvGraphicFramePr>
        <p:xfrm>
          <a:off x="5284355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59681"/>
              </p:ext>
            </p:extLst>
          </p:nvPr>
        </p:nvGraphicFramePr>
        <p:xfrm>
          <a:off x="5997117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67476" y="241696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61032" y="1660502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32" y="1660502"/>
                <a:ext cx="842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Прямая со стрелкой 123"/>
          <p:cNvCxnSpPr/>
          <p:nvPr/>
        </p:nvCxnSpPr>
        <p:spPr>
          <a:xfrm flipH="1" flipV="1">
            <a:off x="2051965" y="3135075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H="1" flipV="1">
            <a:off x="1527941" y="3157482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/>
          <p:nvPr/>
        </p:nvCxnSpPr>
        <p:spPr>
          <a:xfrm flipH="1" flipV="1">
            <a:off x="2717436" y="3109739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74937" y="3115286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733906"/>
              </p:ext>
            </p:extLst>
          </p:nvPr>
        </p:nvGraphicFramePr>
        <p:xfrm>
          <a:off x="7609833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Прямоугольник 158"/>
          <p:cNvSpPr/>
          <p:nvPr/>
        </p:nvSpPr>
        <p:spPr>
          <a:xfrm>
            <a:off x="4363368" y="748733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V="1">
            <a:off x="1388968" y="3010358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399532" y="3257990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64104" y="3010358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11315" y="3016708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205222" y="3853427"/>
            <a:ext cx="71744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1. </a:t>
            </a:r>
            <a:r>
              <a:rPr lang="ru-RU" sz="2000" dirty="0"/>
              <a:t>Элементы каждого множества связаны в отдельный связный список.</a:t>
            </a:r>
          </a:p>
        </p:txBody>
      </p:sp>
      <p:sp>
        <p:nvSpPr>
          <p:cNvPr id="208" name="Прямоугольник 207"/>
          <p:cNvSpPr/>
          <p:nvPr/>
        </p:nvSpPr>
        <p:spPr>
          <a:xfrm>
            <a:off x="216455" y="4455014"/>
            <a:ext cx="8305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ru-RU" sz="2000" dirty="0"/>
              <a:t>Представителем множества является первый элемент</a:t>
            </a:r>
            <a:r>
              <a:rPr lang="en-US" sz="2000" dirty="0"/>
              <a:t> </a:t>
            </a:r>
            <a:r>
              <a:rPr lang="ru-RU" sz="2000" dirty="0"/>
              <a:t>списка</a:t>
            </a:r>
            <a:r>
              <a:rPr lang="en-US" sz="2000" dirty="0"/>
              <a:t> </a:t>
            </a:r>
            <a:r>
              <a:rPr lang="ru-RU" sz="2000" dirty="0"/>
              <a:t>.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226372" y="4793867"/>
            <a:ext cx="5951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3. Каждый элемент списка содержит: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2000" dirty="0"/>
              <a:t> указатель на представителя</a:t>
            </a:r>
            <a:r>
              <a:rPr lang="en-US" sz="2000" dirty="0"/>
              <a:t>;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ru-RU" sz="2000" dirty="0"/>
              <a:t>указатель на следующий за ним элемент. </a:t>
            </a:r>
          </a:p>
        </p:txBody>
      </p:sp>
      <p:sp>
        <p:nvSpPr>
          <p:cNvPr id="210" name="Прямоугольник 209"/>
          <p:cNvSpPr/>
          <p:nvPr/>
        </p:nvSpPr>
        <p:spPr>
          <a:xfrm>
            <a:off x="213331" y="5759022"/>
            <a:ext cx="74046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4. Для каждого списка поддерживают два указателя: на первый и последний элементы списка. 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945481" y="344414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670580" y="1528416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399532" y="1542691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399170" y="1542691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86425" y="1303268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393182" y="1317542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399532" y="1317542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31586" y="1147115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393182" y="1127254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04819" y="1121438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11934" y="205841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84108" y="2034911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07022" y="2079885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393182" y="1737705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43371" y="1727942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393182" y="1737705"/>
            <a:ext cx="6350" cy="18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27123" y="1633141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498553" y="1641801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498553" y="1640198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498553" y="3016708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498553" y="3223463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07022" y="3016708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81494" y="3016708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07022" y="3223463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7707022" y="3853427"/>
                <a:ext cx="421670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5. Дополнительно:  массив </a:t>
                </a:r>
                <a:r>
                  <a:rPr lang="en-US" sz="2000" b="1" dirty="0">
                    <a:latin typeface="Consolas" panose="020B0609020204030204" pitchFamily="49" charset="0"/>
                  </a:rPr>
                  <a:t>array</a:t>
                </a:r>
                <a:r>
                  <a:rPr lang="ru-RU" sz="2000" dirty="0">
                    <a:latin typeface="Consolas" panose="020B0609020204030204" pitchFamily="49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𝑎𝑟𝑟𝑎𝑦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</a:rPr>
                  <a:t> - </a:t>
                </a:r>
                <a:r>
                  <a:rPr lang="ru-RU" sz="2000" dirty="0"/>
                  <a:t>указатель на элемент </a:t>
                </a:r>
                <a:r>
                  <a:rPr lang="en-US" sz="2000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dirty="0"/>
                  <a:t> </a:t>
                </a:r>
                <a:r>
                  <a:rPr lang="ru-RU" sz="2000" dirty="0"/>
                  <a:t>в связном списке. </a:t>
                </a: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22" y="3853427"/>
                <a:ext cx="4216707" cy="1015663"/>
              </a:xfrm>
              <a:prstGeom prst="rect">
                <a:avLst/>
              </a:prstGeom>
              <a:blipFill>
                <a:blip r:embed="rId4"/>
                <a:stretch>
                  <a:fillRect l="-1445" t="-2994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28E738-6DE4-3073-557A-BACF9D7FD9D9}"/>
                  </a:ext>
                </a:extLst>
              </p:cNvPr>
              <p:cNvSpPr txBox="1"/>
              <p:nvPr/>
            </p:nvSpPr>
            <p:spPr>
              <a:xfrm>
                <a:off x="4705553" y="1569702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28E738-6DE4-3073-557A-BACF9D7FD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53" y="1569702"/>
                <a:ext cx="8429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D0D3D2-70F7-1FB6-F764-4DA8B94B2840}"/>
                  </a:ext>
                </a:extLst>
              </p:cNvPr>
              <p:cNvSpPr txBox="1"/>
              <p:nvPr/>
            </p:nvSpPr>
            <p:spPr>
              <a:xfrm>
                <a:off x="6161911" y="1565376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CD0D3D2-70F7-1FB6-F764-4DA8B94B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11" y="1565376"/>
                <a:ext cx="7199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143BF6-6DCB-75CE-31E9-EED1BCE274A7}"/>
                  </a:ext>
                </a:extLst>
              </p:cNvPr>
              <p:cNvSpPr txBox="1"/>
              <p:nvPr/>
            </p:nvSpPr>
            <p:spPr>
              <a:xfrm>
                <a:off x="6998080" y="1601996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143BF6-6DCB-75CE-31E9-EED1BCE27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080" y="1601996"/>
                <a:ext cx="842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CED5F0-B040-02A7-28AF-5450331ACE74}"/>
                  </a:ext>
                </a:extLst>
              </p:cNvPr>
              <p:cNvSpPr txBox="1"/>
              <p:nvPr/>
            </p:nvSpPr>
            <p:spPr>
              <a:xfrm>
                <a:off x="7907025" y="1601996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6CED5F0-B040-02A7-28AF-5450331AC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025" y="1601996"/>
                <a:ext cx="7199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3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/>
      <p:bldP spid="210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89674"/>
              </p:ext>
            </p:extLst>
          </p:nvPr>
        </p:nvGraphicFramePr>
        <p:xfrm>
          <a:off x="1865411" y="3804784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54465"/>
              </p:ext>
            </p:extLst>
          </p:nvPr>
        </p:nvGraphicFramePr>
        <p:xfrm>
          <a:off x="1189494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2043"/>
              </p:ext>
            </p:extLst>
          </p:nvPr>
        </p:nvGraphicFramePr>
        <p:xfrm>
          <a:off x="1847276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0732"/>
              </p:ext>
            </p:extLst>
          </p:nvPr>
        </p:nvGraphicFramePr>
        <p:xfrm>
          <a:off x="2505058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0454"/>
              </p:ext>
            </p:extLst>
          </p:nvPr>
        </p:nvGraphicFramePr>
        <p:xfrm>
          <a:off x="3182737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66577"/>
              </p:ext>
            </p:extLst>
          </p:nvPr>
        </p:nvGraphicFramePr>
        <p:xfrm>
          <a:off x="3860416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/>
          <p:cNvCxnSpPr/>
          <p:nvPr/>
        </p:nvCxnSpPr>
        <p:spPr>
          <a:xfrm>
            <a:off x="1403692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53881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2739153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416832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Таблица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4336"/>
              </p:ext>
            </p:extLst>
          </p:nvPr>
        </p:nvGraphicFramePr>
        <p:xfrm>
          <a:off x="5294865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57804"/>
              </p:ext>
            </p:extLst>
          </p:nvPr>
        </p:nvGraphicFramePr>
        <p:xfrm>
          <a:off x="6007627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/>
          <p:cNvCxnSpPr/>
          <p:nvPr/>
        </p:nvCxnSpPr>
        <p:spPr>
          <a:xfrm>
            <a:off x="5577986" y="2747862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/>
          <p:nvPr/>
        </p:nvCxnSpPr>
        <p:spPr>
          <a:xfrm flipV="1">
            <a:off x="3385447" y="3446188"/>
            <a:ext cx="117" cy="4553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Таблица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7849"/>
              </p:ext>
            </p:extLst>
          </p:nvPr>
        </p:nvGraphicFramePr>
        <p:xfrm>
          <a:off x="7620343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/>
              <p:cNvSpPr/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152" name="Прямоугольник 1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  <a:blipFill>
                <a:blip r:embed="rId2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Объект 153"/>
              <p:cNvSpPr txBox="1"/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54" name="Объект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Прямая соединительная линия 176"/>
          <p:cNvCxnSpPr/>
          <p:nvPr/>
        </p:nvCxnSpPr>
        <p:spPr>
          <a:xfrm flipV="1">
            <a:off x="1399478" y="3341260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/>
          <p:cNvCxnSpPr/>
          <p:nvPr/>
        </p:nvCxnSpPr>
        <p:spPr>
          <a:xfrm>
            <a:off x="1410042" y="3588892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/>
          <p:nvPr/>
        </p:nvCxnSpPr>
        <p:spPr>
          <a:xfrm flipV="1">
            <a:off x="4074614" y="3341260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endCxn id="112" idx="2"/>
          </p:cNvCxnSpPr>
          <p:nvPr/>
        </p:nvCxnSpPr>
        <p:spPr>
          <a:xfrm flipV="1">
            <a:off x="6221825" y="3347610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𝑎𝑟𝑟𝑎𝑦</m:t>
                      </m:r>
                    </m:oMath>
                  </m:oMathPara>
                </a14:m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V="1">
            <a:off x="2681090" y="1859318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410042" y="1873593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1409680" y="1873593"/>
            <a:ext cx="362" cy="1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3396935" y="1634170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403692" y="164844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1410042" y="1648444"/>
            <a:ext cx="0" cy="22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4061995" y="1452340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 flipV="1">
            <a:off x="1403692" y="1458156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>
            <a:off x="1410042" y="1458268"/>
            <a:ext cx="0" cy="210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/>
          <p:cNvSpPr/>
          <p:nvPr/>
        </p:nvSpPr>
        <p:spPr>
          <a:xfrm>
            <a:off x="1322444" y="2389316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/>
          <p:cNvSpPr/>
          <p:nvPr/>
        </p:nvSpPr>
        <p:spPr>
          <a:xfrm>
            <a:off x="5394618" y="2365813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/>
          <p:cNvSpPr/>
          <p:nvPr/>
        </p:nvSpPr>
        <p:spPr>
          <a:xfrm>
            <a:off x="7717532" y="2333718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1403692" y="2068607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2053881" y="2058844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9" idx="0"/>
          </p:cNvCxnSpPr>
          <p:nvPr/>
        </p:nvCxnSpPr>
        <p:spPr>
          <a:xfrm flipH="1">
            <a:off x="1403692" y="2068607"/>
            <a:ext cx="6350" cy="1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6237633" y="1964043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5509063" y="1972703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endCxn id="111" idx="0"/>
          </p:cNvCxnSpPr>
          <p:nvPr/>
        </p:nvCxnSpPr>
        <p:spPr>
          <a:xfrm>
            <a:off x="5509063" y="1971100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5509063" y="3347610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5509063" y="3554365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7717532" y="3347610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/>
          <p:nvPr/>
        </p:nvCxnSpPr>
        <p:spPr>
          <a:xfrm flipV="1">
            <a:off x="7892004" y="3347610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>
            <a:off x="7717532" y="3561054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0BAEB-3EBE-1071-4903-0D44721F45AC}"/>
                  </a:ext>
                </a:extLst>
              </p:cNvPr>
              <p:cNvSpPr txBox="1"/>
              <p:nvPr/>
            </p:nvSpPr>
            <p:spPr>
              <a:xfrm>
                <a:off x="496596" y="1903708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20BAEB-3EBE-1071-4903-0D44721F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96" y="1903708"/>
                <a:ext cx="842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78D50-1054-E1F2-EA2D-ADD5B36CE844}"/>
                  </a:ext>
                </a:extLst>
              </p:cNvPr>
              <p:cNvSpPr txBox="1"/>
              <p:nvPr/>
            </p:nvSpPr>
            <p:spPr>
              <a:xfrm>
                <a:off x="4718929" y="1885748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078D50-1054-E1F2-EA2D-ADD5B36C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929" y="1885748"/>
                <a:ext cx="8429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19EB8E-2A3B-1688-F921-BCA1C4B3F575}"/>
                  </a:ext>
                </a:extLst>
              </p:cNvPr>
              <p:cNvSpPr txBox="1"/>
              <p:nvPr/>
            </p:nvSpPr>
            <p:spPr>
              <a:xfrm>
                <a:off x="6926040" y="1934638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19EB8E-2A3B-1688-F921-BCA1C4B3F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40" y="1934638"/>
                <a:ext cx="8429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CC32-9D61-1AD9-F6E7-4AF0AFDE3000}"/>
                  </a:ext>
                </a:extLst>
              </p:cNvPr>
              <p:cNvSpPr txBox="1"/>
              <p:nvPr/>
            </p:nvSpPr>
            <p:spPr>
              <a:xfrm>
                <a:off x="4033640" y="1880998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8CC32-9D61-1AD9-F6E7-4AF0AFDE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40" y="1880998"/>
                <a:ext cx="71991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1CC5F-48D7-821F-67B0-7BF550A96CC4}"/>
                  </a:ext>
                </a:extLst>
              </p:cNvPr>
              <p:cNvSpPr txBox="1"/>
              <p:nvPr/>
            </p:nvSpPr>
            <p:spPr>
              <a:xfrm>
                <a:off x="6123215" y="1901598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01CC5F-48D7-821F-67B0-7BF550A96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15" y="1901598"/>
                <a:ext cx="7199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5A423-707F-4153-7B0D-4999B74EC2B9}"/>
                  </a:ext>
                </a:extLst>
              </p:cNvPr>
              <p:cNvSpPr txBox="1"/>
              <p:nvPr/>
            </p:nvSpPr>
            <p:spPr>
              <a:xfrm>
                <a:off x="7834541" y="1934638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75A423-707F-4153-7B0D-4999B74E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41" y="1934638"/>
                <a:ext cx="71991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03167F9-9855-CE07-F23A-27B12278DDE0}"/>
              </a:ext>
            </a:extLst>
          </p:cNvPr>
          <p:cNvCxnSpPr>
            <a:cxnSpLocks/>
          </p:cNvCxnSpPr>
          <p:nvPr/>
        </p:nvCxnSpPr>
        <p:spPr>
          <a:xfrm flipV="1">
            <a:off x="671544" y="3186752"/>
            <a:ext cx="581763" cy="4087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396DEA1-FC72-694C-6904-3633B0F7C983}"/>
                  </a:ext>
                </a:extLst>
              </p:cNvPr>
              <p:cNvSpPr/>
              <p:nvPr/>
            </p:nvSpPr>
            <p:spPr>
              <a:xfrm flipH="1">
                <a:off x="2445460" y="530226"/>
                <a:ext cx="3334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𝑭𝒊𝒏𝒅𝑺𝒆𝒕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396DEA1-FC72-694C-6904-3633B0F7C9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5460" y="530226"/>
                <a:ext cx="3334920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4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4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0454-CD06-7553-26B7-CA862A46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>
            <a:extLst>
              <a:ext uri="{FF2B5EF4-FFF2-40B4-BE49-F238E27FC236}">
                <a16:creationId xmlns:a16="http://schemas.microsoft.com/office/drawing/2014/main" id="{7FBD0645-7FBC-A000-E2D7-0A3A1766D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95671"/>
              </p:ext>
            </p:extLst>
          </p:nvPr>
        </p:nvGraphicFramePr>
        <p:xfrm>
          <a:off x="3236157" y="4428713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C579841E-50A2-2DC6-1EA4-DD5CF2D0906C}"/>
              </a:ext>
            </a:extLst>
          </p:cNvPr>
          <p:cNvGraphicFramePr>
            <a:graphicFrameLocks noGrp="1"/>
          </p:cNvGraphicFramePr>
          <p:nvPr/>
        </p:nvGraphicFramePr>
        <p:xfrm>
          <a:off x="1178984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AAF7D1A-007A-9942-9C6A-C61FB9BD4EBC}"/>
              </a:ext>
            </a:extLst>
          </p:cNvPr>
          <p:cNvGraphicFramePr>
            <a:graphicFrameLocks noGrp="1"/>
          </p:cNvGraphicFramePr>
          <p:nvPr/>
        </p:nvGraphicFramePr>
        <p:xfrm>
          <a:off x="1836766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ECECEBC-4DE8-222D-1035-3E7E603D6917}"/>
              </a:ext>
            </a:extLst>
          </p:cNvPr>
          <p:cNvGraphicFramePr>
            <a:graphicFrameLocks noGrp="1"/>
          </p:cNvGraphicFramePr>
          <p:nvPr/>
        </p:nvGraphicFramePr>
        <p:xfrm>
          <a:off x="2494548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67A7AD1-27FF-1E98-5F5D-43662231B1A1}"/>
              </a:ext>
            </a:extLst>
          </p:cNvPr>
          <p:cNvGraphicFramePr>
            <a:graphicFrameLocks noGrp="1"/>
          </p:cNvGraphicFramePr>
          <p:nvPr/>
        </p:nvGraphicFramePr>
        <p:xfrm>
          <a:off x="3172227" y="1919428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34C829E4-BED6-45CB-7416-22888BB0E477}"/>
              </a:ext>
            </a:extLst>
          </p:cNvPr>
          <p:cNvGraphicFramePr>
            <a:graphicFrameLocks noGrp="1"/>
          </p:cNvGraphicFramePr>
          <p:nvPr/>
        </p:nvGraphicFramePr>
        <p:xfrm>
          <a:off x="3849906" y="1928046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FCC89C-9FE5-7F65-0CF5-B35FA559B4A2}"/>
              </a:ext>
            </a:extLst>
          </p:cNvPr>
          <p:cNvCxnSpPr/>
          <p:nvPr/>
        </p:nvCxnSpPr>
        <p:spPr>
          <a:xfrm>
            <a:off x="1393182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C98D141-C9EC-2425-EFB7-15EC5BDDF3CE}"/>
              </a:ext>
            </a:extLst>
          </p:cNvPr>
          <p:cNvCxnSpPr/>
          <p:nvPr/>
        </p:nvCxnSpPr>
        <p:spPr>
          <a:xfrm>
            <a:off x="2043371" y="246171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DCB46DB-1BBD-5E99-E6BC-C408F3F39886}"/>
              </a:ext>
            </a:extLst>
          </p:cNvPr>
          <p:cNvCxnSpPr/>
          <p:nvPr/>
        </p:nvCxnSpPr>
        <p:spPr>
          <a:xfrm>
            <a:off x="2728643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9A25111-791E-6E19-41A4-E34DD45394B2}"/>
              </a:ext>
            </a:extLst>
          </p:cNvPr>
          <p:cNvCxnSpPr/>
          <p:nvPr/>
        </p:nvCxnSpPr>
        <p:spPr>
          <a:xfrm>
            <a:off x="3406322" y="2430696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3032AA0-8D03-1C6D-A78A-8C34435DF260}"/>
              </a:ext>
            </a:extLst>
          </p:cNvPr>
          <p:cNvSpPr txBox="1"/>
          <p:nvPr/>
        </p:nvSpPr>
        <p:spPr>
          <a:xfrm>
            <a:off x="4997101" y="263388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11" name="Таблица 110">
            <a:extLst>
              <a:ext uri="{FF2B5EF4-FFF2-40B4-BE49-F238E27FC236}">
                <a16:creationId xmlns:a16="http://schemas.microsoft.com/office/drawing/2014/main" id="{0EA1A90A-3881-E27E-3309-FEF833F87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43640"/>
              </p:ext>
            </p:extLst>
          </p:nvPr>
        </p:nvGraphicFramePr>
        <p:xfrm>
          <a:off x="5110076" y="1905941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>
            <a:extLst>
              <a:ext uri="{FF2B5EF4-FFF2-40B4-BE49-F238E27FC236}">
                <a16:creationId xmlns:a16="http://schemas.microsoft.com/office/drawing/2014/main" id="{BFF15E0B-A9D0-9653-3105-D50B2434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46839"/>
              </p:ext>
            </p:extLst>
          </p:nvPr>
        </p:nvGraphicFramePr>
        <p:xfrm>
          <a:off x="6497565" y="1867697"/>
          <a:ext cx="428397" cy="118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0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4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0EEA436C-BC94-D7C0-D212-820C51427A40}"/>
              </a:ext>
            </a:extLst>
          </p:cNvPr>
          <p:cNvCxnSpPr/>
          <p:nvPr/>
        </p:nvCxnSpPr>
        <p:spPr>
          <a:xfrm flipV="1">
            <a:off x="1388968" y="3010358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B933FF47-0091-AB64-9084-B2FCDB3ED52D}"/>
              </a:ext>
            </a:extLst>
          </p:cNvPr>
          <p:cNvCxnSpPr/>
          <p:nvPr/>
        </p:nvCxnSpPr>
        <p:spPr>
          <a:xfrm>
            <a:off x="1399532" y="3257990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3F8CDCF9-07F5-1EAB-013B-0641C9C68710}"/>
              </a:ext>
            </a:extLst>
          </p:cNvPr>
          <p:cNvCxnSpPr/>
          <p:nvPr/>
        </p:nvCxnSpPr>
        <p:spPr>
          <a:xfrm flipV="1">
            <a:off x="4064104" y="3010358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>
            <a:extLst>
              <a:ext uri="{FF2B5EF4-FFF2-40B4-BE49-F238E27FC236}">
                <a16:creationId xmlns:a16="http://schemas.microsoft.com/office/drawing/2014/main" id="{4595268F-69B9-8826-5227-B3C7A3A0DB2F}"/>
              </a:ext>
            </a:extLst>
          </p:cNvPr>
          <p:cNvCxnSpPr>
            <a:cxnSpLocks/>
            <a:endCxn id="112" idx="2"/>
          </p:cNvCxnSpPr>
          <p:nvPr/>
        </p:nvCxnSpPr>
        <p:spPr>
          <a:xfrm flipV="1">
            <a:off x="6711763" y="3048774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D739F9CC-18BF-9430-F81B-DEEC9CF1235E}"/>
              </a:ext>
            </a:extLst>
          </p:cNvPr>
          <p:cNvSpPr txBox="1"/>
          <p:nvPr/>
        </p:nvSpPr>
        <p:spPr>
          <a:xfrm>
            <a:off x="2265163" y="43626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array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59A3A59-5C46-0DCE-6DE5-DBD0B9141D59}"/>
              </a:ext>
            </a:extLst>
          </p:cNvPr>
          <p:cNvCxnSpPr/>
          <p:nvPr/>
        </p:nvCxnSpPr>
        <p:spPr>
          <a:xfrm flipV="1">
            <a:off x="2670580" y="1528416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D4AC4888-7E6F-4954-9E85-AE80D44AD315}"/>
              </a:ext>
            </a:extLst>
          </p:cNvPr>
          <p:cNvCxnSpPr/>
          <p:nvPr/>
        </p:nvCxnSpPr>
        <p:spPr>
          <a:xfrm flipH="1">
            <a:off x="1399532" y="1542691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75915A1-1499-F7BE-6C2C-758364B82A3F}"/>
              </a:ext>
            </a:extLst>
          </p:cNvPr>
          <p:cNvCxnSpPr/>
          <p:nvPr/>
        </p:nvCxnSpPr>
        <p:spPr>
          <a:xfrm flipH="1">
            <a:off x="1399170" y="1542691"/>
            <a:ext cx="362" cy="195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EFC2EF1-26CB-E70B-2372-4F13E570CF55}"/>
              </a:ext>
            </a:extLst>
          </p:cNvPr>
          <p:cNvCxnSpPr/>
          <p:nvPr/>
        </p:nvCxnSpPr>
        <p:spPr>
          <a:xfrm flipV="1">
            <a:off x="3386425" y="1303268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06FCDA0-DF33-BB5B-EABE-43A8C488A3C4}"/>
              </a:ext>
            </a:extLst>
          </p:cNvPr>
          <p:cNvCxnSpPr/>
          <p:nvPr/>
        </p:nvCxnSpPr>
        <p:spPr>
          <a:xfrm flipH="1">
            <a:off x="1393182" y="1317542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42B0DF39-97A7-69D4-6645-38C04F59DC40}"/>
              </a:ext>
            </a:extLst>
          </p:cNvPr>
          <p:cNvCxnSpPr/>
          <p:nvPr/>
        </p:nvCxnSpPr>
        <p:spPr>
          <a:xfrm>
            <a:off x="1399532" y="1317542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1E7E51E-E1F3-0B90-B728-7282795DBBB1}"/>
              </a:ext>
            </a:extLst>
          </p:cNvPr>
          <p:cNvCxnSpPr/>
          <p:nvPr/>
        </p:nvCxnSpPr>
        <p:spPr>
          <a:xfrm flipH="1" flipV="1">
            <a:off x="4051485" y="1121438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9553502-CEC6-5ADA-10F0-BCA20A39C3EE}"/>
              </a:ext>
            </a:extLst>
          </p:cNvPr>
          <p:cNvCxnSpPr/>
          <p:nvPr/>
        </p:nvCxnSpPr>
        <p:spPr>
          <a:xfrm flipH="1" flipV="1">
            <a:off x="1393182" y="1127254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3E53B3A-B3E5-452A-6BCC-8BA4E05B4569}"/>
              </a:ext>
            </a:extLst>
          </p:cNvPr>
          <p:cNvCxnSpPr/>
          <p:nvPr/>
        </p:nvCxnSpPr>
        <p:spPr>
          <a:xfrm>
            <a:off x="1404819" y="1121438"/>
            <a:ext cx="0" cy="2103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>
            <a:extLst>
              <a:ext uri="{FF2B5EF4-FFF2-40B4-BE49-F238E27FC236}">
                <a16:creationId xmlns:a16="http://schemas.microsoft.com/office/drawing/2014/main" id="{862FFB34-B577-EA27-A877-BE4B01D5156A}"/>
              </a:ext>
            </a:extLst>
          </p:cNvPr>
          <p:cNvSpPr/>
          <p:nvPr/>
        </p:nvSpPr>
        <p:spPr>
          <a:xfrm>
            <a:off x="1311934" y="205841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>
            <a:extLst>
              <a:ext uri="{FF2B5EF4-FFF2-40B4-BE49-F238E27FC236}">
                <a16:creationId xmlns:a16="http://schemas.microsoft.com/office/drawing/2014/main" id="{565C7EB3-1B19-5BDD-8213-192EF39E7C2D}"/>
              </a:ext>
            </a:extLst>
          </p:cNvPr>
          <p:cNvSpPr/>
          <p:nvPr/>
        </p:nvSpPr>
        <p:spPr>
          <a:xfrm>
            <a:off x="5209829" y="2021424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40B06A32-D610-EC55-8EC5-BBE07AF8FB9F}"/>
              </a:ext>
            </a:extLst>
          </p:cNvPr>
          <p:cNvCxnSpPr/>
          <p:nvPr/>
        </p:nvCxnSpPr>
        <p:spPr>
          <a:xfrm>
            <a:off x="1393182" y="1737705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C3A7B2F2-636A-7B65-9747-7CF5CFBB4338}"/>
              </a:ext>
            </a:extLst>
          </p:cNvPr>
          <p:cNvCxnSpPr/>
          <p:nvPr/>
        </p:nvCxnSpPr>
        <p:spPr>
          <a:xfrm>
            <a:off x="2043371" y="1727942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4FDD46B2-FB38-CC19-D333-8061675D3E93}"/>
              </a:ext>
            </a:extLst>
          </p:cNvPr>
          <p:cNvCxnSpPr>
            <a:endCxn id="9" idx="0"/>
          </p:cNvCxnSpPr>
          <p:nvPr/>
        </p:nvCxnSpPr>
        <p:spPr>
          <a:xfrm flipH="1">
            <a:off x="1393182" y="1737705"/>
            <a:ext cx="6350" cy="18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50441C12-883F-7276-F683-21CE42721624}"/>
              </a:ext>
            </a:extLst>
          </p:cNvPr>
          <p:cNvCxnSpPr>
            <a:cxnSpLocks/>
          </p:cNvCxnSpPr>
          <p:nvPr/>
        </p:nvCxnSpPr>
        <p:spPr>
          <a:xfrm flipV="1">
            <a:off x="6711763" y="1539517"/>
            <a:ext cx="0" cy="4629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B2C3155F-F908-6C66-54BD-E0B4C6062F0E}"/>
              </a:ext>
            </a:extLst>
          </p:cNvPr>
          <p:cNvCxnSpPr>
            <a:cxnSpLocks/>
          </p:cNvCxnSpPr>
          <p:nvPr/>
        </p:nvCxnSpPr>
        <p:spPr>
          <a:xfrm flipH="1">
            <a:off x="5324274" y="1532486"/>
            <a:ext cx="14032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E93E1F86-1B5B-DA4B-D8BF-D19B2DA26E95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5324274" y="1737705"/>
            <a:ext cx="0" cy="168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F855118C-92C7-A5BA-2293-5B7C0BAF4173}"/>
              </a:ext>
            </a:extLst>
          </p:cNvPr>
          <p:cNvCxnSpPr/>
          <p:nvPr/>
        </p:nvCxnSpPr>
        <p:spPr>
          <a:xfrm>
            <a:off x="5324274" y="3003221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3938B24E-646B-69EC-7EC8-AA3E20D7D3B3}"/>
              </a:ext>
            </a:extLst>
          </p:cNvPr>
          <p:cNvCxnSpPr>
            <a:cxnSpLocks/>
          </p:cNvCxnSpPr>
          <p:nvPr/>
        </p:nvCxnSpPr>
        <p:spPr>
          <a:xfrm>
            <a:off x="5311563" y="3229116"/>
            <a:ext cx="1400200" cy="35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603D37E-C40E-5E0C-2099-C825F11F43FF}"/>
                  </a:ext>
                </a:extLst>
              </p:cNvPr>
              <p:cNvSpPr/>
              <p:nvPr/>
            </p:nvSpPr>
            <p:spPr>
              <a:xfrm>
                <a:off x="3406322" y="125285"/>
                <a:ext cx="22242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5603D37E-C40E-5E0C-2099-C825F11F4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322" y="125285"/>
                <a:ext cx="2224231" cy="461665"/>
              </a:xfrm>
              <a:prstGeom prst="rect">
                <a:avLst/>
              </a:prstGeom>
              <a:blipFill>
                <a:blip r:embed="rId2"/>
                <a:stretch>
                  <a:fillRect l="-822" b="-20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7BCF264F-DAF3-97F0-07AC-56022CC76479}"/>
              </a:ext>
            </a:extLst>
          </p:cNvPr>
          <p:cNvCxnSpPr>
            <a:cxnSpLocks/>
          </p:cNvCxnSpPr>
          <p:nvPr/>
        </p:nvCxnSpPr>
        <p:spPr>
          <a:xfrm flipH="1" flipV="1">
            <a:off x="3311371" y="3098307"/>
            <a:ext cx="1400501" cy="133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6ECC8CE-70E8-20C1-D84E-8BCEFBA1E09F}"/>
              </a:ext>
            </a:extLst>
          </p:cNvPr>
          <p:cNvCxnSpPr>
            <a:cxnSpLocks/>
          </p:cNvCxnSpPr>
          <p:nvPr/>
        </p:nvCxnSpPr>
        <p:spPr>
          <a:xfrm flipV="1">
            <a:off x="5894797" y="3104715"/>
            <a:ext cx="48803" cy="147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7937180-D288-47AD-869F-481E412C968C}"/>
              </a:ext>
            </a:extLst>
          </p:cNvPr>
          <p:cNvCxnSpPr>
            <a:cxnSpLocks/>
          </p:cNvCxnSpPr>
          <p:nvPr/>
        </p:nvCxnSpPr>
        <p:spPr>
          <a:xfrm>
            <a:off x="1388968" y="3016708"/>
            <a:ext cx="0" cy="596504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B3807B8-96E9-0FAE-F1F8-BEC9F5886C96}"/>
              </a:ext>
            </a:extLst>
          </p:cNvPr>
          <p:cNvCxnSpPr>
            <a:cxnSpLocks/>
          </p:cNvCxnSpPr>
          <p:nvPr/>
        </p:nvCxnSpPr>
        <p:spPr>
          <a:xfrm>
            <a:off x="1388968" y="3613212"/>
            <a:ext cx="533860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EF86FD8-CB55-B1E9-AAF5-FE0D1E27B947}"/>
              </a:ext>
            </a:extLst>
          </p:cNvPr>
          <p:cNvCxnSpPr>
            <a:cxnSpLocks/>
            <a:endCxn id="112" idx="2"/>
          </p:cNvCxnSpPr>
          <p:nvPr/>
        </p:nvCxnSpPr>
        <p:spPr>
          <a:xfrm flipH="1" flipV="1">
            <a:off x="6711763" y="3048774"/>
            <a:ext cx="15808" cy="5965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D0C66E5B-86B3-7DA0-0EB4-425ECDB220F2}"/>
              </a:ext>
            </a:extLst>
          </p:cNvPr>
          <p:cNvCxnSpPr>
            <a:cxnSpLocks/>
          </p:cNvCxnSpPr>
          <p:nvPr/>
        </p:nvCxnSpPr>
        <p:spPr>
          <a:xfrm>
            <a:off x="1265604" y="1023582"/>
            <a:ext cx="0" cy="90446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ECAE3E76-3BB6-DA6B-F5A8-2BFEF938F499}"/>
              </a:ext>
            </a:extLst>
          </p:cNvPr>
          <p:cNvCxnSpPr>
            <a:cxnSpLocks/>
          </p:cNvCxnSpPr>
          <p:nvPr/>
        </p:nvCxnSpPr>
        <p:spPr>
          <a:xfrm>
            <a:off x="1233928" y="1023582"/>
            <a:ext cx="549364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D3F07241-A026-B29A-2100-D7282BEDB126}"/>
              </a:ext>
            </a:extLst>
          </p:cNvPr>
          <p:cNvCxnSpPr>
            <a:cxnSpLocks/>
          </p:cNvCxnSpPr>
          <p:nvPr/>
        </p:nvCxnSpPr>
        <p:spPr>
          <a:xfrm>
            <a:off x="6708827" y="1023582"/>
            <a:ext cx="0" cy="864626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737CA1F-8B37-C0D0-0C2F-F547EED8C815}"/>
              </a:ext>
            </a:extLst>
          </p:cNvPr>
          <p:cNvCxnSpPr>
            <a:cxnSpLocks/>
          </p:cNvCxnSpPr>
          <p:nvPr/>
        </p:nvCxnSpPr>
        <p:spPr>
          <a:xfrm>
            <a:off x="4172239" y="2468068"/>
            <a:ext cx="97681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0E12B50-E85E-C995-7364-08A7388DAF0B}"/>
              </a:ext>
            </a:extLst>
          </p:cNvPr>
          <p:cNvCxnSpPr/>
          <p:nvPr/>
        </p:nvCxnSpPr>
        <p:spPr>
          <a:xfrm>
            <a:off x="3940807" y="2430696"/>
            <a:ext cx="19144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A31658A0-06DC-505A-46CF-7F2AB2DBCF04}"/>
              </a:ext>
            </a:extLst>
          </p:cNvPr>
          <p:cNvCxnSpPr/>
          <p:nvPr/>
        </p:nvCxnSpPr>
        <p:spPr>
          <a:xfrm>
            <a:off x="5209829" y="2095090"/>
            <a:ext cx="191443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C3C0F9B-D65E-CCD9-8915-440090755A94}"/>
              </a:ext>
            </a:extLst>
          </p:cNvPr>
          <p:cNvCxnSpPr>
            <a:cxnSpLocks/>
          </p:cNvCxnSpPr>
          <p:nvPr/>
        </p:nvCxnSpPr>
        <p:spPr>
          <a:xfrm flipH="1" flipV="1">
            <a:off x="1399170" y="1188902"/>
            <a:ext cx="3988382" cy="81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Таблица 64">
            <a:extLst>
              <a:ext uri="{FF2B5EF4-FFF2-40B4-BE49-F238E27FC236}">
                <a16:creationId xmlns:a16="http://schemas.microsoft.com/office/drawing/2014/main" id="{E3AFF5CB-892F-2340-BBA8-188A2A7D3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38977"/>
              </p:ext>
            </p:extLst>
          </p:nvPr>
        </p:nvGraphicFramePr>
        <p:xfrm>
          <a:off x="5110077" y="1896329"/>
          <a:ext cx="428396" cy="1176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1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9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E910CC2-9718-D1C2-337F-AAB08448888E}"/>
              </a:ext>
            </a:extLst>
          </p:cNvPr>
          <p:cNvCxnSpPr/>
          <p:nvPr/>
        </p:nvCxnSpPr>
        <p:spPr>
          <a:xfrm flipV="1">
            <a:off x="856946" y="2993211"/>
            <a:ext cx="303142" cy="330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8B20CE75-5633-A5E7-FD6F-CBE3CD7AA2CF}"/>
              </a:ext>
            </a:extLst>
          </p:cNvPr>
          <p:cNvCxnSpPr/>
          <p:nvPr/>
        </p:nvCxnSpPr>
        <p:spPr>
          <a:xfrm flipV="1">
            <a:off x="4803933" y="3079441"/>
            <a:ext cx="303142" cy="330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2" name="Таблица 81">
            <a:extLst>
              <a:ext uri="{FF2B5EF4-FFF2-40B4-BE49-F238E27FC236}">
                <a16:creationId xmlns:a16="http://schemas.microsoft.com/office/drawing/2014/main" id="{99D38609-AF20-CD52-3C46-9B5C81683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4312"/>
              </p:ext>
            </p:extLst>
          </p:nvPr>
        </p:nvGraphicFramePr>
        <p:xfrm>
          <a:off x="5831508" y="1896329"/>
          <a:ext cx="428397" cy="115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44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E92A8205-6E66-A4DD-1DE2-55A2CB7F7E0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5324274" y="2472932"/>
            <a:ext cx="507234" cy="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C370D51D-845A-72F6-BE2C-D862330ACE4C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6069168" y="2449135"/>
            <a:ext cx="428397" cy="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E4703EF0-E216-E995-8139-E6B0E92F6407}"/>
              </a:ext>
            </a:extLst>
          </p:cNvPr>
          <p:cNvCxnSpPr>
            <a:cxnSpLocks/>
          </p:cNvCxnSpPr>
          <p:nvPr/>
        </p:nvCxnSpPr>
        <p:spPr>
          <a:xfrm>
            <a:off x="6010320" y="1727942"/>
            <a:ext cx="0" cy="3304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05DCADDB-C3FC-CAEA-A864-7EDBF33B6F7A}"/>
              </a:ext>
            </a:extLst>
          </p:cNvPr>
          <p:cNvCxnSpPr>
            <a:cxnSpLocks/>
          </p:cNvCxnSpPr>
          <p:nvPr/>
        </p:nvCxnSpPr>
        <p:spPr>
          <a:xfrm>
            <a:off x="5311563" y="1737705"/>
            <a:ext cx="7144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3FE0A371-69F1-051A-63BA-FD2A2D75C3E6}"/>
              </a:ext>
            </a:extLst>
          </p:cNvPr>
          <p:cNvCxnSpPr/>
          <p:nvPr/>
        </p:nvCxnSpPr>
        <p:spPr>
          <a:xfrm>
            <a:off x="5324274" y="1539517"/>
            <a:ext cx="0" cy="225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9098635-FF8C-5DC4-18D6-AB3828C4CA67}"/>
                  </a:ext>
                </a:extLst>
              </p:cNvPr>
              <p:cNvSpPr txBox="1"/>
              <p:nvPr/>
            </p:nvSpPr>
            <p:spPr>
              <a:xfrm>
                <a:off x="4578826" y="1578348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9098635-FF8C-5DC4-18D6-AB3828C4C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826" y="1578348"/>
                <a:ext cx="8429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BA88D0-1B26-EFB7-8999-A2A4C978F23C}"/>
                  </a:ext>
                </a:extLst>
              </p:cNvPr>
              <p:cNvSpPr txBox="1"/>
              <p:nvPr/>
            </p:nvSpPr>
            <p:spPr>
              <a:xfrm>
                <a:off x="3985062" y="1553852"/>
                <a:ext cx="719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20BA88D0-1B26-EFB7-8999-A2A4C978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62" y="1553852"/>
                <a:ext cx="7199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A8DF2A-85E1-487E-9DB0-30460E58E333}"/>
                  </a:ext>
                </a:extLst>
              </p:cNvPr>
              <p:cNvSpPr txBox="1"/>
              <p:nvPr/>
            </p:nvSpPr>
            <p:spPr>
              <a:xfrm>
                <a:off x="6439966" y="1506739"/>
                <a:ext cx="1288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A8DF2A-85E1-487E-9DB0-30460E58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66" y="1506739"/>
                <a:ext cx="12882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68B03593-7C85-DE6B-52B0-AF1469F00EAC}"/>
              </a:ext>
            </a:extLst>
          </p:cNvPr>
          <p:cNvCxnSpPr>
            <a:cxnSpLocks/>
          </p:cNvCxnSpPr>
          <p:nvPr/>
        </p:nvCxnSpPr>
        <p:spPr>
          <a:xfrm>
            <a:off x="5997382" y="1387425"/>
            <a:ext cx="1418" cy="770532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BFBCB8F-4C66-9DC9-8968-1AA838DA23F4}"/>
              </a:ext>
            </a:extLst>
          </p:cNvPr>
          <p:cNvCxnSpPr>
            <a:cxnSpLocks/>
          </p:cNvCxnSpPr>
          <p:nvPr/>
        </p:nvCxnSpPr>
        <p:spPr>
          <a:xfrm flipH="1">
            <a:off x="1389768" y="1406860"/>
            <a:ext cx="4620552" cy="9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23C9C09-EB10-C54A-FABB-196096EE8112}"/>
              </a:ext>
            </a:extLst>
          </p:cNvPr>
          <p:cNvCxnSpPr>
            <a:cxnSpLocks/>
          </p:cNvCxnSpPr>
          <p:nvPr/>
        </p:nvCxnSpPr>
        <p:spPr>
          <a:xfrm>
            <a:off x="5390487" y="1209556"/>
            <a:ext cx="564" cy="88241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1FB9E1-4419-A1BF-C936-21FDD955BFAD}"/>
                  </a:ext>
                </a:extLst>
              </p:cNvPr>
              <p:cNvSpPr txBox="1"/>
              <p:nvPr/>
            </p:nvSpPr>
            <p:spPr>
              <a:xfrm>
                <a:off x="454229" y="1571091"/>
                <a:ext cx="842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head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1FB9E1-4419-A1BF-C936-21FDD955B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9" y="1571091"/>
                <a:ext cx="8429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25D50A-36AC-2D04-9054-D055F1C0DBD9}"/>
                  </a:ext>
                </a:extLst>
              </p:cNvPr>
              <p:cNvSpPr txBox="1"/>
              <p:nvPr/>
            </p:nvSpPr>
            <p:spPr>
              <a:xfrm>
                <a:off x="6889866" y="1737705"/>
                <a:ext cx="571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dirty="0">
                              <a:latin typeface="Cambria Math" panose="02040503050406030204" pitchFamily="18" charset="0"/>
                            </a:rPr>
                            <m:t>tail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425D50A-36AC-2D04-9054-D055F1C0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866" y="1737705"/>
                <a:ext cx="5710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C077354-CA96-B4D7-3541-7622280A8D57}"/>
                  </a:ext>
                </a:extLst>
              </p:cNvPr>
              <p:cNvSpPr/>
              <p:nvPr/>
            </p:nvSpPr>
            <p:spPr>
              <a:xfrm>
                <a:off x="413560" y="5244213"/>
                <a:ext cx="26441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b="1" dirty="0"/>
                  <a:t>—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sz="2400" b="1" dirty="0"/>
              </a:p>
            </p:txBody>
          </p:sp>
        </mc:Choice>
        <mc:Fallback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DC077354-CA96-B4D7-3541-7622280A8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60" y="5244213"/>
                <a:ext cx="2644187" cy="461665"/>
              </a:xfrm>
              <a:prstGeom prst="rect">
                <a:avLst/>
              </a:prstGeom>
              <a:blipFill>
                <a:blip r:embed="rId9"/>
                <a:stretch>
                  <a:fillRect l="-69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Объект 154">
                <a:extLst>
                  <a:ext uri="{FF2B5EF4-FFF2-40B4-BE49-F238E27FC236}">
                    <a16:creationId xmlns:a16="http://schemas.microsoft.com/office/drawing/2014/main" id="{2EBE289C-2D0C-98AB-32AA-16D04780BD58}"/>
                  </a:ext>
                </a:extLst>
              </p:cNvPr>
              <p:cNvSpPr txBox="1"/>
              <p:nvPr/>
            </p:nvSpPr>
            <p:spPr>
              <a:xfrm>
                <a:off x="3053675" y="5168658"/>
                <a:ext cx="842962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Объект 154">
                <a:extLst>
                  <a:ext uri="{FF2B5EF4-FFF2-40B4-BE49-F238E27FC236}">
                    <a16:creationId xmlns:a16="http://schemas.microsoft.com/office/drawing/2014/main" id="{2EBE289C-2D0C-98AB-32AA-16D04780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675" y="5168658"/>
                <a:ext cx="842962" cy="5365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19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119" grpId="0"/>
      <p:bldP spid="120" grpId="0"/>
      <p:bldP spid="120" grpId="1"/>
      <p:bldP spid="121" grpId="0"/>
      <p:bldP spid="25" grpId="0"/>
      <p:bldP spid="30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511A4-4DD8-FAFB-C580-02BDF14E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Таблица 135">
            <a:extLst>
              <a:ext uri="{FF2B5EF4-FFF2-40B4-BE49-F238E27FC236}">
                <a16:creationId xmlns:a16="http://schemas.microsoft.com/office/drawing/2014/main" id="{97CB30B6-CB2A-AE79-27FF-1B774BB87E95}"/>
              </a:ext>
            </a:extLst>
          </p:cNvPr>
          <p:cNvGraphicFramePr>
            <a:graphicFrameLocks noGrp="1"/>
          </p:cNvGraphicFramePr>
          <p:nvPr/>
        </p:nvGraphicFramePr>
        <p:xfrm>
          <a:off x="1865411" y="3804784"/>
          <a:ext cx="3377592" cy="566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3067"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2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067"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i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E276A3F-2100-402D-F742-5AC14AC9B7C0}"/>
              </a:ext>
            </a:extLst>
          </p:cNvPr>
          <p:cNvGraphicFramePr>
            <a:graphicFrameLocks noGrp="1"/>
          </p:cNvGraphicFramePr>
          <p:nvPr/>
        </p:nvGraphicFramePr>
        <p:xfrm>
          <a:off x="1189494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0872756-84B9-4736-FD00-6F266FBEA7A9}"/>
              </a:ext>
            </a:extLst>
          </p:cNvPr>
          <p:cNvGraphicFramePr>
            <a:graphicFrameLocks noGrp="1"/>
          </p:cNvGraphicFramePr>
          <p:nvPr/>
        </p:nvGraphicFramePr>
        <p:xfrm>
          <a:off x="1847276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4CE836CA-D416-4A06-9050-27CD2EF9E662}"/>
              </a:ext>
            </a:extLst>
          </p:cNvPr>
          <p:cNvGraphicFramePr>
            <a:graphicFrameLocks noGrp="1"/>
          </p:cNvGraphicFramePr>
          <p:nvPr/>
        </p:nvGraphicFramePr>
        <p:xfrm>
          <a:off x="2505058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FCF9403-D570-0583-AC56-CBFB1053588E}"/>
              </a:ext>
            </a:extLst>
          </p:cNvPr>
          <p:cNvGraphicFramePr>
            <a:graphicFrameLocks noGrp="1"/>
          </p:cNvGraphicFramePr>
          <p:nvPr/>
        </p:nvGraphicFramePr>
        <p:xfrm>
          <a:off x="3182737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CF92E4ED-3DB8-5A83-1C34-6425178DC331}"/>
              </a:ext>
            </a:extLst>
          </p:cNvPr>
          <p:cNvGraphicFramePr>
            <a:graphicFrameLocks noGrp="1"/>
          </p:cNvGraphicFramePr>
          <p:nvPr/>
        </p:nvGraphicFramePr>
        <p:xfrm>
          <a:off x="3860416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sz="1000" dirty="0"/>
                        <a:t>null</a:t>
                      </a:r>
                      <a:endParaRPr lang="ru-RU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2C0A4D9-D2E0-AFEB-6B4B-11A3D3D18116}"/>
              </a:ext>
            </a:extLst>
          </p:cNvPr>
          <p:cNvCxnSpPr/>
          <p:nvPr/>
        </p:nvCxnSpPr>
        <p:spPr>
          <a:xfrm>
            <a:off x="1403692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27E8CCE3-50D2-6704-3DAD-18B8E6BE47E4}"/>
              </a:ext>
            </a:extLst>
          </p:cNvPr>
          <p:cNvCxnSpPr/>
          <p:nvPr/>
        </p:nvCxnSpPr>
        <p:spPr>
          <a:xfrm>
            <a:off x="2053881" y="2792620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11872907-87C5-6F93-0EF5-4473EEDFF687}"/>
              </a:ext>
            </a:extLst>
          </p:cNvPr>
          <p:cNvCxnSpPr/>
          <p:nvPr/>
        </p:nvCxnSpPr>
        <p:spPr>
          <a:xfrm>
            <a:off x="2739153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6DABD8A-59B7-343D-E1F0-38364BCC959A}"/>
              </a:ext>
            </a:extLst>
          </p:cNvPr>
          <p:cNvCxnSpPr/>
          <p:nvPr/>
        </p:nvCxnSpPr>
        <p:spPr>
          <a:xfrm>
            <a:off x="3416832" y="2761598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B1558DC-8643-B9B3-3251-AE122F9D91D9}"/>
              </a:ext>
            </a:extLst>
          </p:cNvPr>
          <p:cNvSpPr txBox="1"/>
          <p:nvPr/>
        </p:nvSpPr>
        <p:spPr>
          <a:xfrm>
            <a:off x="4819906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E7921A-A4B7-05CB-87ED-D21EE30DAFC4}"/>
              </a:ext>
            </a:extLst>
          </p:cNvPr>
          <p:cNvSpPr txBox="1"/>
          <p:nvPr/>
        </p:nvSpPr>
        <p:spPr>
          <a:xfrm>
            <a:off x="4207044" y="1964043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graphicFrame>
        <p:nvGraphicFramePr>
          <p:cNvPr id="111" name="Таблица 110">
            <a:extLst>
              <a:ext uri="{FF2B5EF4-FFF2-40B4-BE49-F238E27FC236}">
                <a16:creationId xmlns:a16="http://schemas.microsoft.com/office/drawing/2014/main" id="{9CA21FFB-A9F3-39BE-4361-ED8451B49AFD}"/>
              </a:ext>
            </a:extLst>
          </p:cNvPr>
          <p:cNvGraphicFramePr>
            <a:graphicFrameLocks noGrp="1"/>
          </p:cNvGraphicFramePr>
          <p:nvPr/>
        </p:nvGraphicFramePr>
        <p:xfrm>
          <a:off x="5294865" y="2250330"/>
          <a:ext cx="42839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2" name="Таблица 111">
            <a:extLst>
              <a:ext uri="{FF2B5EF4-FFF2-40B4-BE49-F238E27FC236}">
                <a16:creationId xmlns:a16="http://schemas.microsoft.com/office/drawing/2014/main" id="{9D53FF0D-7E55-8346-AAA7-41298866E059}"/>
              </a:ext>
            </a:extLst>
          </p:cNvPr>
          <p:cNvGraphicFramePr>
            <a:graphicFrameLocks noGrp="1"/>
          </p:cNvGraphicFramePr>
          <p:nvPr/>
        </p:nvGraphicFramePr>
        <p:xfrm>
          <a:off x="6007627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9943AF0A-9120-063A-85B0-9BAED2F3051C}"/>
              </a:ext>
            </a:extLst>
          </p:cNvPr>
          <p:cNvCxnSpPr/>
          <p:nvPr/>
        </p:nvCxnSpPr>
        <p:spPr>
          <a:xfrm>
            <a:off x="5577986" y="2747862"/>
            <a:ext cx="443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6450CF8A-DD29-2958-26FC-4BD73322634A}"/>
              </a:ext>
            </a:extLst>
          </p:cNvPr>
          <p:cNvSpPr txBox="1"/>
          <p:nvPr/>
        </p:nvSpPr>
        <p:spPr>
          <a:xfrm>
            <a:off x="621768" y="196404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25A4CFB-5209-F057-0C4F-A81D20C2F5BA}"/>
              </a:ext>
            </a:extLst>
          </p:cNvPr>
          <p:cNvSpPr txBox="1"/>
          <p:nvPr/>
        </p:nvSpPr>
        <p:spPr>
          <a:xfrm>
            <a:off x="6332944" y="1950928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BDA64E18-31E3-122E-D814-4CED02E44E35}"/>
              </a:ext>
            </a:extLst>
          </p:cNvPr>
          <p:cNvCxnSpPr/>
          <p:nvPr/>
        </p:nvCxnSpPr>
        <p:spPr>
          <a:xfrm flipH="1" flipV="1">
            <a:off x="2040260" y="3457006"/>
            <a:ext cx="5306" cy="48579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342F58A4-0C1D-C436-5589-1E61485852B6}"/>
              </a:ext>
            </a:extLst>
          </p:cNvPr>
          <p:cNvCxnSpPr/>
          <p:nvPr/>
        </p:nvCxnSpPr>
        <p:spPr>
          <a:xfrm flipH="1" flipV="1">
            <a:off x="1538451" y="3488384"/>
            <a:ext cx="954913" cy="440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D904EFC0-B5B6-F237-B1CA-BE3600D433F3}"/>
              </a:ext>
            </a:extLst>
          </p:cNvPr>
          <p:cNvCxnSpPr/>
          <p:nvPr/>
        </p:nvCxnSpPr>
        <p:spPr>
          <a:xfrm flipH="1" flipV="1">
            <a:off x="2727946" y="3440641"/>
            <a:ext cx="215278" cy="46091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7A77647B-D5F0-C0E7-45FF-7BE0B5086C09}"/>
              </a:ext>
            </a:extLst>
          </p:cNvPr>
          <p:cNvCxnSpPr/>
          <p:nvPr/>
        </p:nvCxnSpPr>
        <p:spPr>
          <a:xfrm flipV="1">
            <a:off x="3385447" y="3446188"/>
            <a:ext cx="117" cy="45537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9C9FA6-6511-3420-FE1D-686ADAF45D89}"/>
              </a:ext>
            </a:extLst>
          </p:cNvPr>
          <p:cNvSpPr txBox="1"/>
          <p:nvPr/>
        </p:nvSpPr>
        <p:spPr>
          <a:xfrm>
            <a:off x="7182970" y="194896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  <a:endParaRPr lang="ru-RU" dirty="0"/>
          </a:p>
        </p:txBody>
      </p:sp>
      <p:graphicFrame>
        <p:nvGraphicFramePr>
          <p:cNvPr id="140" name="Таблица 139">
            <a:extLst>
              <a:ext uri="{FF2B5EF4-FFF2-40B4-BE49-F238E27FC236}">
                <a16:creationId xmlns:a16="http://schemas.microsoft.com/office/drawing/2014/main" id="{3EE1DC75-BA1C-9853-4BF9-128FF5D500FF}"/>
              </a:ext>
            </a:extLst>
          </p:cNvPr>
          <p:cNvGraphicFramePr>
            <a:graphicFrameLocks noGrp="1"/>
          </p:cNvGraphicFramePr>
          <p:nvPr/>
        </p:nvGraphicFramePr>
        <p:xfrm>
          <a:off x="7620343" y="2258948"/>
          <a:ext cx="428397" cy="1088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4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4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TextBox 142">
            <a:extLst>
              <a:ext uri="{FF2B5EF4-FFF2-40B4-BE49-F238E27FC236}">
                <a16:creationId xmlns:a16="http://schemas.microsoft.com/office/drawing/2014/main" id="{A4CBC791-67AD-FEFA-9CB7-415B6B754ADE}"/>
              </a:ext>
            </a:extLst>
          </p:cNvPr>
          <p:cNvSpPr txBox="1"/>
          <p:nvPr/>
        </p:nvSpPr>
        <p:spPr>
          <a:xfrm>
            <a:off x="7884719" y="1933535"/>
            <a:ext cx="51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BAACF65E-A739-6B7B-790D-BB33D39F7B09}"/>
                  </a:ext>
                </a:extLst>
              </p:cNvPr>
              <p:cNvSpPr/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𝑭𝒊𝒏𝒅𝑺𝒆𝒕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dirty="0"/>
                  <a:t>—</a:t>
                </a:r>
              </a:p>
            </p:txBody>
          </p:sp>
        </mc:Choice>
        <mc:Fallback xmlns="">
          <p:sp>
            <p:nvSpPr>
              <p:cNvPr id="152" name="Прямоугольник 151">
                <a:extLst>
                  <a:ext uri="{FF2B5EF4-FFF2-40B4-BE49-F238E27FC236}">
                    <a16:creationId xmlns:a16="http://schemas.microsoft.com/office/drawing/2014/main" id="{BAACF65E-A739-6B7B-790D-BB33D39F7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17" y="4805062"/>
                <a:ext cx="2384306" cy="461665"/>
              </a:xfrm>
              <a:prstGeom prst="rect">
                <a:avLst/>
              </a:prstGeom>
              <a:blipFill>
                <a:blip r:embed="rId2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01D1FEF8-4B4C-5AA4-7BD2-170834C9449C}"/>
                  </a:ext>
                </a:extLst>
              </p:cNvPr>
              <p:cNvSpPr/>
              <p:nvPr/>
            </p:nvSpPr>
            <p:spPr>
              <a:xfrm>
                <a:off x="1434998" y="5503218"/>
                <a:ext cx="26441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𝑼𝒏𝒊𝒐𝒏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>
                    <a:latin typeface="Consolas" panose="020B0609020204030204" pitchFamily="49" charset="0"/>
                  </a:rPr>
                  <a:t> </a:t>
                </a:r>
                <a:r>
                  <a:rPr lang="ru-RU" sz="2400" b="1" dirty="0"/>
                  <a:t>—</a:t>
                </a:r>
                <a:r>
                  <a:rPr lang="ru-RU" sz="24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53" name="Прямоугольник 152">
                <a:extLst>
                  <a:ext uri="{FF2B5EF4-FFF2-40B4-BE49-F238E27FC236}">
                    <a16:creationId xmlns:a16="http://schemas.microsoft.com/office/drawing/2014/main" id="{01D1FEF8-4B4C-5AA4-7BD2-170834C94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98" y="5503218"/>
                <a:ext cx="2644187" cy="461665"/>
              </a:xfrm>
              <a:prstGeom prst="rect">
                <a:avLst/>
              </a:prstGeom>
              <a:blipFill>
                <a:blip r:embed="rId3"/>
                <a:stretch>
                  <a:fillRect l="-461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Объект 153">
                <a:extLst>
                  <a:ext uri="{FF2B5EF4-FFF2-40B4-BE49-F238E27FC236}">
                    <a16:creationId xmlns:a16="http://schemas.microsoft.com/office/drawing/2014/main" id="{D0153E7D-4730-0FF8-7941-AD5010501E47}"/>
                  </a:ext>
                </a:extLst>
              </p:cNvPr>
              <p:cNvSpPr txBox="1"/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ru-BY" sz="2800" b="1" dirty="0"/>
              </a:p>
            </p:txBody>
          </p:sp>
        </mc:Choice>
        <mc:Fallback xmlns="">
          <p:sp>
            <p:nvSpPr>
              <p:cNvPr id="154" name="Объект 153">
                <a:extLst>
                  <a:ext uri="{FF2B5EF4-FFF2-40B4-BE49-F238E27FC236}">
                    <a16:creationId xmlns:a16="http://schemas.microsoft.com/office/drawing/2014/main" id="{D0153E7D-4730-0FF8-7941-AD501050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5" y="4730750"/>
                <a:ext cx="790575" cy="536575"/>
              </a:xfrm>
              <a:prstGeom prst="rect">
                <a:avLst/>
              </a:prstGeom>
              <a:blipFill>
                <a:blip r:embed="rId4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Объект 154">
                <a:extLst>
                  <a:ext uri="{FF2B5EF4-FFF2-40B4-BE49-F238E27FC236}">
                    <a16:creationId xmlns:a16="http://schemas.microsoft.com/office/drawing/2014/main" id="{A16296B2-98DC-9916-7290-A1BADE788B65}"/>
                  </a:ext>
                </a:extLst>
              </p:cNvPr>
              <p:cNvSpPr txBox="1"/>
              <p:nvPr/>
            </p:nvSpPr>
            <p:spPr>
              <a:xfrm>
                <a:off x="4075113" y="5427663"/>
                <a:ext cx="842962" cy="53657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𝚶</m:t>
                      </m:r>
                      <m:d>
                        <m:dPr>
                          <m:ctrlPr>
                            <a:rPr lang="ru-BY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BY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ru-BY" sz="28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Объект 154">
                <a:extLst>
                  <a:ext uri="{FF2B5EF4-FFF2-40B4-BE49-F238E27FC236}">
                    <a16:creationId xmlns:a16="http://schemas.microsoft.com/office/drawing/2014/main" id="{A16296B2-98DC-9916-7290-A1BADE78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113" y="5427663"/>
                <a:ext cx="842962" cy="536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D610B952-B796-F1CE-BE71-D35899276243}"/>
              </a:ext>
            </a:extLst>
          </p:cNvPr>
          <p:cNvSpPr/>
          <p:nvPr/>
        </p:nvSpPr>
        <p:spPr>
          <a:xfrm>
            <a:off x="3881222" y="400782"/>
            <a:ext cx="3026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{1, </a:t>
            </a:r>
            <a:r>
              <a:rPr lang="ru-RU" sz="2400" dirty="0">
                <a:solidFill>
                  <a:srgbClr val="FF0000"/>
                </a:solidFill>
              </a:rPr>
              <a:t>2</a:t>
            </a:r>
            <a:r>
              <a:rPr lang="ru-RU" sz="2400" dirty="0"/>
              <a:t>, 3, 4, 8}, {5, </a:t>
            </a:r>
            <a:r>
              <a:rPr lang="ru-RU" sz="2400" dirty="0">
                <a:solidFill>
                  <a:srgbClr val="FF0000"/>
                </a:solidFill>
              </a:rPr>
              <a:t>6</a:t>
            </a:r>
            <a:r>
              <a:rPr lang="ru-RU" sz="2400" dirty="0"/>
              <a:t>}, {</a:t>
            </a:r>
            <a:r>
              <a:rPr lang="ru-RU" sz="2400" dirty="0">
                <a:solidFill>
                  <a:srgbClr val="FF0000"/>
                </a:solidFill>
              </a:rPr>
              <a:t>7</a:t>
            </a:r>
            <a:r>
              <a:rPr lang="ru-RU" sz="2400" dirty="0"/>
              <a:t>}</a:t>
            </a:r>
          </a:p>
        </p:txBody>
      </p: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8312B15-898F-2093-FB44-DDCDABDFA26A}"/>
              </a:ext>
            </a:extLst>
          </p:cNvPr>
          <p:cNvCxnSpPr/>
          <p:nvPr/>
        </p:nvCxnSpPr>
        <p:spPr>
          <a:xfrm flipV="1">
            <a:off x="1399478" y="3341260"/>
            <a:ext cx="4214" cy="254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1030DE00-A954-106D-FD28-7E449EEA2B1D}"/>
              </a:ext>
            </a:extLst>
          </p:cNvPr>
          <p:cNvCxnSpPr/>
          <p:nvPr/>
        </p:nvCxnSpPr>
        <p:spPr>
          <a:xfrm>
            <a:off x="1410042" y="3588892"/>
            <a:ext cx="2664572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D3C61B88-65E3-DC21-6A38-7EF8E9C9C500}"/>
              </a:ext>
            </a:extLst>
          </p:cNvPr>
          <p:cNvCxnSpPr/>
          <p:nvPr/>
        </p:nvCxnSpPr>
        <p:spPr>
          <a:xfrm flipV="1">
            <a:off x="4074614" y="3341260"/>
            <a:ext cx="0" cy="2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>
            <a:extLst>
              <a:ext uri="{FF2B5EF4-FFF2-40B4-BE49-F238E27FC236}">
                <a16:creationId xmlns:a16="http://schemas.microsoft.com/office/drawing/2014/main" id="{84122153-A16E-9E42-2B11-76BDD7128253}"/>
              </a:ext>
            </a:extLst>
          </p:cNvPr>
          <p:cNvCxnSpPr>
            <a:endCxn id="112" idx="2"/>
          </p:cNvCxnSpPr>
          <p:nvPr/>
        </p:nvCxnSpPr>
        <p:spPr>
          <a:xfrm flipV="1">
            <a:off x="6221825" y="3347610"/>
            <a:ext cx="0" cy="217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47D3523-0833-4C94-7802-45BDD275EDAE}"/>
                  </a:ext>
                </a:extLst>
              </p:cNvPr>
              <p:cNvSpPr txBox="1"/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𝑎𝑟𝑟𝑎𝑦</m:t>
                      </m:r>
                    </m:oMath>
                  </m:oMathPara>
                </a14:m>
                <a:endParaRPr lang="ru-RU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E47D3523-0833-4C94-7802-45BDD275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1" y="3775042"/>
                <a:ext cx="91961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BB7901-9739-0A4B-695C-29C5D6EE4219}"/>
              </a:ext>
            </a:extLst>
          </p:cNvPr>
          <p:cNvCxnSpPr/>
          <p:nvPr/>
        </p:nvCxnSpPr>
        <p:spPr>
          <a:xfrm flipV="1">
            <a:off x="2681090" y="1859318"/>
            <a:ext cx="0" cy="5801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5056DB8B-0849-A19C-F903-26B09E09AFCA}"/>
              </a:ext>
            </a:extLst>
          </p:cNvPr>
          <p:cNvCxnSpPr/>
          <p:nvPr/>
        </p:nvCxnSpPr>
        <p:spPr>
          <a:xfrm flipH="1">
            <a:off x="1410042" y="1873593"/>
            <a:ext cx="1271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C414E82-33EF-F8CF-87CF-5AAC13DA3BAD}"/>
              </a:ext>
            </a:extLst>
          </p:cNvPr>
          <p:cNvCxnSpPr/>
          <p:nvPr/>
        </p:nvCxnSpPr>
        <p:spPr>
          <a:xfrm flipH="1">
            <a:off x="1409680" y="1873593"/>
            <a:ext cx="362" cy="195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760ECFB-760F-1A78-3FBA-F8B4B07D7F02}"/>
              </a:ext>
            </a:extLst>
          </p:cNvPr>
          <p:cNvCxnSpPr/>
          <p:nvPr/>
        </p:nvCxnSpPr>
        <p:spPr>
          <a:xfrm flipV="1">
            <a:off x="3396935" y="1634170"/>
            <a:ext cx="0" cy="805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B63C06C-4093-DD9E-BEBA-A0EDDB6D69C3}"/>
              </a:ext>
            </a:extLst>
          </p:cNvPr>
          <p:cNvCxnSpPr/>
          <p:nvPr/>
        </p:nvCxnSpPr>
        <p:spPr>
          <a:xfrm flipH="1">
            <a:off x="1403692" y="1648444"/>
            <a:ext cx="1993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568E28E2-CDE0-E7C4-279F-B7D1F529D09D}"/>
              </a:ext>
            </a:extLst>
          </p:cNvPr>
          <p:cNvCxnSpPr/>
          <p:nvPr/>
        </p:nvCxnSpPr>
        <p:spPr>
          <a:xfrm>
            <a:off x="1410042" y="1648444"/>
            <a:ext cx="0" cy="225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CB79CB1-10A2-6C31-B0EC-CAD61985AB34}"/>
              </a:ext>
            </a:extLst>
          </p:cNvPr>
          <p:cNvCxnSpPr/>
          <p:nvPr/>
        </p:nvCxnSpPr>
        <p:spPr>
          <a:xfrm flipH="1" flipV="1">
            <a:off x="4061995" y="1452340"/>
            <a:ext cx="6270" cy="9871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3C92C4B-4888-93AB-FD8B-9FFE4C8EDB64}"/>
              </a:ext>
            </a:extLst>
          </p:cNvPr>
          <p:cNvCxnSpPr/>
          <p:nvPr/>
        </p:nvCxnSpPr>
        <p:spPr>
          <a:xfrm flipH="1" flipV="1">
            <a:off x="1403692" y="1458156"/>
            <a:ext cx="2664573" cy="92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7DF9B9E-2E17-F880-2531-E15BAE1FF7D5}"/>
              </a:ext>
            </a:extLst>
          </p:cNvPr>
          <p:cNvCxnSpPr/>
          <p:nvPr/>
        </p:nvCxnSpPr>
        <p:spPr>
          <a:xfrm>
            <a:off x="1410042" y="1458268"/>
            <a:ext cx="0" cy="210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Круговая стрелка 44">
            <a:extLst>
              <a:ext uri="{FF2B5EF4-FFF2-40B4-BE49-F238E27FC236}">
                <a16:creationId xmlns:a16="http://schemas.microsoft.com/office/drawing/2014/main" id="{55F2FCC6-7619-5879-788E-C244796E6EC5}"/>
              </a:ext>
            </a:extLst>
          </p:cNvPr>
          <p:cNvSpPr/>
          <p:nvPr/>
        </p:nvSpPr>
        <p:spPr>
          <a:xfrm>
            <a:off x="1322444" y="2389316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Круговая стрелка 90">
            <a:extLst>
              <a:ext uri="{FF2B5EF4-FFF2-40B4-BE49-F238E27FC236}">
                <a16:creationId xmlns:a16="http://schemas.microsoft.com/office/drawing/2014/main" id="{F90C1A16-3B04-D9D3-D160-CDEA2B444E8A}"/>
              </a:ext>
            </a:extLst>
          </p:cNvPr>
          <p:cNvSpPr/>
          <p:nvPr/>
        </p:nvSpPr>
        <p:spPr>
          <a:xfrm>
            <a:off x="5394618" y="2365813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Круговая стрелка 91">
            <a:extLst>
              <a:ext uri="{FF2B5EF4-FFF2-40B4-BE49-F238E27FC236}">
                <a16:creationId xmlns:a16="http://schemas.microsoft.com/office/drawing/2014/main" id="{1DD1FBB8-955F-AF34-7208-F8D66E641AB3}"/>
              </a:ext>
            </a:extLst>
          </p:cNvPr>
          <p:cNvSpPr/>
          <p:nvPr/>
        </p:nvSpPr>
        <p:spPr>
          <a:xfrm>
            <a:off x="7717532" y="2333718"/>
            <a:ext cx="174472" cy="253933"/>
          </a:xfrm>
          <a:prstGeom prst="circular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84A51135-B40A-1D04-5131-7133191CE361}"/>
              </a:ext>
            </a:extLst>
          </p:cNvPr>
          <p:cNvCxnSpPr/>
          <p:nvPr/>
        </p:nvCxnSpPr>
        <p:spPr>
          <a:xfrm>
            <a:off x="1403692" y="2068607"/>
            <a:ext cx="6577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5FE72150-3390-272D-6924-E71924491E2B}"/>
              </a:ext>
            </a:extLst>
          </p:cNvPr>
          <p:cNvCxnSpPr/>
          <p:nvPr/>
        </p:nvCxnSpPr>
        <p:spPr>
          <a:xfrm>
            <a:off x="2053881" y="2058844"/>
            <a:ext cx="0" cy="424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06AECC67-6DBA-BF7D-3343-04D2AF375606}"/>
              </a:ext>
            </a:extLst>
          </p:cNvPr>
          <p:cNvCxnSpPr>
            <a:endCxn id="9" idx="0"/>
          </p:cNvCxnSpPr>
          <p:nvPr/>
        </p:nvCxnSpPr>
        <p:spPr>
          <a:xfrm flipH="1">
            <a:off x="1403692" y="2068607"/>
            <a:ext cx="6350" cy="1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CA64D38A-A6DD-36F9-DDD9-C1DFEA012F67}"/>
              </a:ext>
            </a:extLst>
          </p:cNvPr>
          <p:cNvCxnSpPr/>
          <p:nvPr/>
        </p:nvCxnSpPr>
        <p:spPr>
          <a:xfrm flipV="1">
            <a:off x="6237633" y="1964043"/>
            <a:ext cx="0" cy="489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3407BB55-2A7B-424A-3E80-01A0881A01C6}"/>
              </a:ext>
            </a:extLst>
          </p:cNvPr>
          <p:cNvCxnSpPr/>
          <p:nvPr/>
        </p:nvCxnSpPr>
        <p:spPr>
          <a:xfrm flipH="1">
            <a:off x="5509063" y="1972703"/>
            <a:ext cx="7389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24D220AB-C5BC-9343-CE17-9BDD69459D37}"/>
              </a:ext>
            </a:extLst>
          </p:cNvPr>
          <p:cNvCxnSpPr>
            <a:endCxn id="111" idx="0"/>
          </p:cNvCxnSpPr>
          <p:nvPr/>
        </p:nvCxnSpPr>
        <p:spPr>
          <a:xfrm>
            <a:off x="5509063" y="1971100"/>
            <a:ext cx="0" cy="279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E33CE4C6-BA27-E2D5-5CFF-BA5F027B336D}"/>
              </a:ext>
            </a:extLst>
          </p:cNvPr>
          <p:cNvCxnSpPr/>
          <p:nvPr/>
        </p:nvCxnSpPr>
        <p:spPr>
          <a:xfrm>
            <a:off x="5509063" y="3347610"/>
            <a:ext cx="0" cy="21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>
            <a:extLst>
              <a:ext uri="{FF2B5EF4-FFF2-40B4-BE49-F238E27FC236}">
                <a16:creationId xmlns:a16="http://schemas.microsoft.com/office/drawing/2014/main" id="{C10AD4B9-B18C-2F8F-15AB-F25105C7455C}"/>
              </a:ext>
            </a:extLst>
          </p:cNvPr>
          <p:cNvCxnSpPr/>
          <p:nvPr/>
        </p:nvCxnSpPr>
        <p:spPr>
          <a:xfrm>
            <a:off x="5509063" y="3554365"/>
            <a:ext cx="712762" cy="6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EB96E60C-4BBC-92DD-8862-D5C09165D441}"/>
              </a:ext>
            </a:extLst>
          </p:cNvPr>
          <p:cNvCxnSpPr/>
          <p:nvPr/>
        </p:nvCxnSpPr>
        <p:spPr>
          <a:xfrm>
            <a:off x="7717532" y="3347610"/>
            <a:ext cx="0" cy="2067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5676A3C3-2211-C98D-DC67-CEDEB1A38D08}"/>
              </a:ext>
            </a:extLst>
          </p:cNvPr>
          <p:cNvCxnSpPr/>
          <p:nvPr/>
        </p:nvCxnSpPr>
        <p:spPr>
          <a:xfrm flipV="1">
            <a:off x="7892004" y="3347610"/>
            <a:ext cx="0" cy="213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685E3774-7BEB-28AC-3D8F-AD9686427771}"/>
              </a:ext>
            </a:extLst>
          </p:cNvPr>
          <p:cNvCxnSpPr/>
          <p:nvPr/>
        </p:nvCxnSpPr>
        <p:spPr>
          <a:xfrm>
            <a:off x="7717532" y="3561054"/>
            <a:ext cx="174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1D56C322-343C-E95E-A283-C01F394CFBD8}"/>
              </a:ext>
            </a:extLst>
          </p:cNvPr>
          <p:cNvCxnSpPr>
            <a:cxnSpLocks/>
          </p:cNvCxnSpPr>
          <p:nvPr/>
        </p:nvCxnSpPr>
        <p:spPr>
          <a:xfrm flipV="1">
            <a:off x="4207044" y="3429000"/>
            <a:ext cx="906494" cy="510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  <p:bldP spid="15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9255</TotalTime>
  <Words>2219</Words>
  <Application>Microsoft Office PowerPoint</Application>
  <PresentationFormat>Широкоэкранный</PresentationFormat>
  <Paragraphs>774</Paragraphs>
  <Slides>31</Slides>
  <Notes>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Equation</vt:lpstr>
      <vt:lpstr>Система непересекающихся множеств (англ. Disjoint Set Union)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реализации DSU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1048</cp:revision>
  <dcterms:created xsi:type="dcterms:W3CDTF">2020-04-14T05:04:13Z</dcterms:created>
  <dcterms:modified xsi:type="dcterms:W3CDTF">2024-10-29T18:50:24Z</dcterms:modified>
</cp:coreProperties>
</file>