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90" r:id="rId3"/>
    <p:sldId id="257" r:id="rId4"/>
    <p:sldId id="291" r:id="rId5"/>
    <p:sldId id="292" r:id="rId6"/>
    <p:sldId id="288" r:id="rId7"/>
    <p:sldId id="293" r:id="rId8"/>
    <p:sldId id="258" r:id="rId9"/>
    <p:sldId id="260" r:id="rId10"/>
    <p:sldId id="261" r:id="rId11"/>
    <p:sldId id="294" r:id="rId12"/>
    <p:sldId id="297" r:id="rId13"/>
    <p:sldId id="295" r:id="rId14"/>
    <p:sldId id="262" r:id="rId15"/>
    <p:sldId id="263" r:id="rId16"/>
    <p:sldId id="264" r:id="rId17"/>
    <p:sldId id="309" r:id="rId18"/>
    <p:sldId id="287" r:id="rId19"/>
    <p:sldId id="310" r:id="rId20"/>
    <p:sldId id="311" r:id="rId21"/>
    <p:sldId id="312" r:id="rId22"/>
    <p:sldId id="266" r:id="rId23"/>
    <p:sldId id="265" r:id="rId24"/>
    <p:sldId id="298" r:id="rId25"/>
    <p:sldId id="339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0" r:id="rId35"/>
    <p:sldId id="277" r:id="rId36"/>
    <p:sldId id="278" r:id="rId37"/>
    <p:sldId id="279" r:id="rId38"/>
    <p:sldId id="280" r:id="rId39"/>
    <p:sldId id="282" r:id="rId40"/>
    <p:sldId id="313" r:id="rId41"/>
    <p:sldId id="299" r:id="rId42"/>
    <p:sldId id="281" r:id="rId43"/>
    <p:sldId id="314" r:id="rId44"/>
    <p:sldId id="283" r:id="rId45"/>
    <p:sldId id="315" r:id="rId46"/>
    <p:sldId id="284" r:id="rId47"/>
    <p:sldId id="317" r:id="rId48"/>
    <p:sldId id="285" r:id="rId49"/>
    <p:sldId id="286" r:id="rId50"/>
    <p:sldId id="267" r:id="rId51"/>
    <p:sldId id="318" r:id="rId52"/>
    <p:sldId id="300" r:id="rId53"/>
    <p:sldId id="270" r:id="rId54"/>
    <p:sldId id="306" r:id="rId55"/>
    <p:sldId id="322" r:id="rId56"/>
    <p:sldId id="320" r:id="rId57"/>
    <p:sldId id="321" r:id="rId58"/>
    <p:sldId id="271" r:id="rId59"/>
    <p:sldId id="303" r:id="rId60"/>
    <p:sldId id="273" r:id="rId61"/>
    <p:sldId id="272" r:id="rId62"/>
    <p:sldId id="274" r:id="rId63"/>
    <p:sldId id="319" r:id="rId64"/>
    <p:sldId id="276" r:id="rId65"/>
    <p:sldId id="304" r:id="rId66"/>
    <p:sldId id="301" r:id="rId67"/>
    <p:sldId id="302" r:id="rId68"/>
    <p:sldId id="305" r:id="rId69"/>
    <p:sldId id="275" r:id="rId70"/>
    <p:sldId id="316" r:id="rId71"/>
    <p:sldId id="289" r:id="rId72"/>
    <p:sldId id="307" r:id="rId73"/>
    <p:sldId id="308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37C08D9-9D88-45F4-AE61-FE51FAE3DEE5}">
          <p14:sldIdLst>
            <p14:sldId id="256"/>
          </p14:sldIdLst>
        </p14:section>
        <p14:section name="Постановка задачи" id="{79ADEF48-C0C9-416B-B681-0D437123DE21}">
          <p14:sldIdLst>
            <p14:sldId id="290"/>
            <p14:sldId id="257"/>
            <p14:sldId id="291"/>
            <p14:sldId id="292"/>
            <p14:sldId id="288"/>
            <p14:sldId id="293"/>
            <p14:sldId id="258"/>
          </p14:sldIdLst>
        </p14:section>
        <p14:section name="Наивный подход" id="{A8BE4ED7-9B68-4E5D-9875-BEE14C8A3B61}">
          <p14:sldIdLst>
            <p14:sldId id="260"/>
            <p14:sldId id="261"/>
            <p14:sldId id="294"/>
            <p14:sldId id="297"/>
            <p14:sldId id="295"/>
            <p14:sldId id="262"/>
            <p14:sldId id="263"/>
          </p14:sldIdLst>
        </p14:section>
        <p14:section name="Sqrt-декомпозиция" id="{7DAEB460-C690-4625-96AC-1AFAE00D5B64}">
          <p14:sldIdLst>
            <p14:sldId id="264"/>
            <p14:sldId id="309"/>
            <p14:sldId id="287"/>
            <p14:sldId id="310"/>
            <p14:sldId id="311"/>
            <p14:sldId id="312"/>
            <p14:sldId id="266"/>
            <p14:sldId id="265"/>
            <p14:sldId id="298"/>
            <p14:sldId id="339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</p14:sldIdLst>
        </p14:section>
        <p14:section name="Дерево отрезков" id="{4CECA1FC-57C7-4980-90DC-8B035487A5B5}">
          <p14:sldIdLst>
            <p14:sldId id="277"/>
            <p14:sldId id="278"/>
            <p14:sldId id="279"/>
            <p14:sldId id="280"/>
            <p14:sldId id="282"/>
            <p14:sldId id="313"/>
            <p14:sldId id="299"/>
            <p14:sldId id="281"/>
            <p14:sldId id="314"/>
            <p14:sldId id="283"/>
            <p14:sldId id="315"/>
            <p14:sldId id="284"/>
            <p14:sldId id="317"/>
            <p14:sldId id="285"/>
            <p14:sldId id="286"/>
            <p14:sldId id="267"/>
            <p14:sldId id="318"/>
            <p14:sldId id="300"/>
          </p14:sldIdLst>
        </p14:section>
        <p14:section name="Разреженная таблица" id="{0B7B5463-85D7-46AB-AA67-72FE67AD9647}">
          <p14:sldIdLst>
            <p14:sldId id="270"/>
            <p14:sldId id="306"/>
            <p14:sldId id="322"/>
            <p14:sldId id="320"/>
            <p14:sldId id="321"/>
            <p14:sldId id="271"/>
            <p14:sldId id="303"/>
            <p14:sldId id="273"/>
            <p14:sldId id="272"/>
            <p14:sldId id="274"/>
            <p14:sldId id="319"/>
            <p14:sldId id="276"/>
            <p14:sldId id="304"/>
            <p14:sldId id="301"/>
            <p14:sldId id="302"/>
            <p14:sldId id="305"/>
            <p14:sldId id="275"/>
            <p14:sldId id="316"/>
            <p14:sldId id="289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C"/>
    <a:srgbClr val="154E9D"/>
    <a:srgbClr val="81A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9" autoAdjust="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orient="horz" pos="374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Память, занимаемая деревом</a:t>
            </a:r>
            <a:r>
              <a:rPr lang="ru-RU" baseline="0"/>
              <a:t> отрезков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Реальное число вершин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Лист1!$B$1:$B$99</c:f>
              <c:numCache>
                <c:formatCode>General</c:formatCode>
                <c:ptCount val="99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35</c:v>
                </c:pt>
                <c:pt idx="18">
                  <c:v>37</c:v>
                </c:pt>
                <c:pt idx="19">
                  <c:v>39</c:v>
                </c:pt>
                <c:pt idx="20">
                  <c:v>41</c:v>
                </c:pt>
                <c:pt idx="21">
                  <c:v>43</c:v>
                </c:pt>
                <c:pt idx="22">
                  <c:v>45</c:v>
                </c:pt>
                <c:pt idx="23">
                  <c:v>47</c:v>
                </c:pt>
                <c:pt idx="24">
                  <c:v>49</c:v>
                </c:pt>
                <c:pt idx="25">
                  <c:v>51</c:v>
                </c:pt>
                <c:pt idx="26">
                  <c:v>53</c:v>
                </c:pt>
                <c:pt idx="27">
                  <c:v>55</c:v>
                </c:pt>
                <c:pt idx="28">
                  <c:v>57</c:v>
                </c:pt>
                <c:pt idx="29">
                  <c:v>59</c:v>
                </c:pt>
                <c:pt idx="30">
                  <c:v>61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69</c:v>
                </c:pt>
                <c:pt idx="35">
                  <c:v>71</c:v>
                </c:pt>
                <c:pt idx="36">
                  <c:v>73</c:v>
                </c:pt>
                <c:pt idx="37">
                  <c:v>75</c:v>
                </c:pt>
                <c:pt idx="38">
                  <c:v>77</c:v>
                </c:pt>
                <c:pt idx="39">
                  <c:v>79</c:v>
                </c:pt>
                <c:pt idx="40">
                  <c:v>81</c:v>
                </c:pt>
                <c:pt idx="41">
                  <c:v>83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91</c:v>
                </c:pt>
                <c:pt idx="46">
                  <c:v>93</c:v>
                </c:pt>
                <c:pt idx="47">
                  <c:v>95</c:v>
                </c:pt>
                <c:pt idx="48">
                  <c:v>97</c:v>
                </c:pt>
                <c:pt idx="49">
                  <c:v>99</c:v>
                </c:pt>
                <c:pt idx="50">
                  <c:v>101</c:v>
                </c:pt>
                <c:pt idx="51">
                  <c:v>103</c:v>
                </c:pt>
                <c:pt idx="52">
                  <c:v>105</c:v>
                </c:pt>
                <c:pt idx="53">
                  <c:v>107</c:v>
                </c:pt>
                <c:pt idx="54">
                  <c:v>109</c:v>
                </c:pt>
                <c:pt idx="55">
                  <c:v>111</c:v>
                </c:pt>
                <c:pt idx="56">
                  <c:v>113</c:v>
                </c:pt>
                <c:pt idx="57">
                  <c:v>115</c:v>
                </c:pt>
                <c:pt idx="58">
                  <c:v>117</c:v>
                </c:pt>
                <c:pt idx="59">
                  <c:v>119</c:v>
                </c:pt>
                <c:pt idx="60">
                  <c:v>121</c:v>
                </c:pt>
                <c:pt idx="61">
                  <c:v>123</c:v>
                </c:pt>
                <c:pt idx="62">
                  <c:v>125</c:v>
                </c:pt>
                <c:pt idx="63">
                  <c:v>127</c:v>
                </c:pt>
                <c:pt idx="64">
                  <c:v>129</c:v>
                </c:pt>
                <c:pt idx="65">
                  <c:v>131</c:v>
                </c:pt>
                <c:pt idx="66">
                  <c:v>133</c:v>
                </c:pt>
                <c:pt idx="67">
                  <c:v>135</c:v>
                </c:pt>
                <c:pt idx="68">
                  <c:v>137</c:v>
                </c:pt>
                <c:pt idx="69">
                  <c:v>139</c:v>
                </c:pt>
                <c:pt idx="70">
                  <c:v>141</c:v>
                </c:pt>
                <c:pt idx="71">
                  <c:v>143</c:v>
                </c:pt>
                <c:pt idx="72">
                  <c:v>145</c:v>
                </c:pt>
                <c:pt idx="73">
                  <c:v>147</c:v>
                </c:pt>
                <c:pt idx="74">
                  <c:v>149</c:v>
                </c:pt>
                <c:pt idx="75">
                  <c:v>151</c:v>
                </c:pt>
                <c:pt idx="76">
                  <c:v>153</c:v>
                </c:pt>
                <c:pt idx="77">
                  <c:v>155</c:v>
                </c:pt>
                <c:pt idx="78">
                  <c:v>157</c:v>
                </c:pt>
                <c:pt idx="79">
                  <c:v>159</c:v>
                </c:pt>
                <c:pt idx="80">
                  <c:v>161</c:v>
                </c:pt>
                <c:pt idx="81">
                  <c:v>163</c:v>
                </c:pt>
                <c:pt idx="82">
                  <c:v>165</c:v>
                </c:pt>
                <c:pt idx="83">
                  <c:v>167</c:v>
                </c:pt>
                <c:pt idx="84">
                  <c:v>169</c:v>
                </c:pt>
                <c:pt idx="85">
                  <c:v>171</c:v>
                </c:pt>
                <c:pt idx="86">
                  <c:v>173</c:v>
                </c:pt>
                <c:pt idx="87">
                  <c:v>175</c:v>
                </c:pt>
                <c:pt idx="88">
                  <c:v>177</c:v>
                </c:pt>
                <c:pt idx="89">
                  <c:v>179</c:v>
                </c:pt>
                <c:pt idx="90">
                  <c:v>181</c:v>
                </c:pt>
                <c:pt idx="91">
                  <c:v>183</c:v>
                </c:pt>
                <c:pt idx="92">
                  <c:v>185</c:v>
                </c:pt>
                <c:pt idx="93">
                  <c:v>187</c:v>
                </c:pt>
                <c:pt idx="94">
                  <c:v>189</c:v>
                </c:pt>
                <c:pt idx="95">
                  <c:v>191</c:v>
                </c:pt>
                <c:pt idx="96">
                  <c:v>193</c:v>
                </c:pt>
                <c:pt idx="97">
                  <c:v>195</c:v>
                </c:pt>
                <c:pt idx="98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FF-4A8C-AE5A-22D1DFF1C520}"/>
            </c:ext>
          </c:extLst>
        </c:ser>
        <c:ser>
          <c:idx val="1"/>
          <c:order val="1"/>
          <c:tx>
            <c:v>Макс. индекс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Лист1!$C$1:$C$99</c:f>
              <c:numCache>
                <c:formatCode>General</c:formatCode>
                <c:ptCount val="99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7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31</c:v>
                </c:pt>
                <c:pt idx="9">
                  <c:v>31</c:v>
                </c:pt>
                <c:pt idx="10">
                  <c:v>31</c:v>
                </c:pt>
                <c:pt idx="11">
                  <c:v>31</c:v>
                </c:pt>
                <c:pt idx="12">
                  <c:v>31</c:v>
                </c:pt>
                <c:pt idx="13">
                  <c:v>31</c:v>
                </c:pt>
                <c:pt idx="14">
                  <c:v>31</c:v>
                </c:pt>
                <c:pt idx="15">
                  <c:v>31</c:v>
                </c:pt>
                <c:pt idx="16">
                  <c:v>63</c:v>
                </c:pt>
                <c:pt idx="17">
                  <c:v>63</c:v>
                </c:pt>
                <c:pt idx="18">
                  <c:v>63</c:v>
                </c:pt>
                <c:pt idx="19">
                  <c:v>63</c:v>
                </c:pt>
                <c:pt idx="20">
                  <c:v>63</c:v>
                </c:pt>
                <c:pt idx="21">
                  <c:v>63</c:v>
                </c:pt>
                <c:pt idx="22">
                  <c:v>63</c:v>
                </c:pt>
                <c:pt idx="23">
                  <c:v>63</c:v>
                </c:pt>
                <c:pt idx="24">
                  <c:v>63</c:v>
                </c:pt>
                <c:pt idx="25">
                  <c:v>63</c:v>
                </c:pt>
                <c:pt idx="26">
                  <c:v>63</c:v>
                </c:pt>
                <c:pt idx="27">
                  <c:v>63</c:v>
                </c:pt>
                <c:pt idx="28">
                  <c:v>63</c:v>
                </c:pt>
                <c:pt idx="29">
                  <c:v>63</c:v>
                </c:pt>
                <c:pt idx="30">
                  <c:v>63</c:v>
                </c:pt>
                <c:pt idx="31">
                  <c:v>63</c:v>
                </c:pt>
                <c:pt idx="32">
                  <c:v>127</c:v>
                </c:pt>
                <c:pt idx="33">
                  <c:v>127</c:v>
                </c:pt>
                <c:pt idx="34">
                  <c:v>127</c:v>
                </c:pt>
                <c:pt idx="35">
                  <c:v>127</c:v>
                </c:pt>
                <c:pt idx="36">
                  <c:v>127</c:v>
                </c:pt>
                <c:pt idx="37">
                  <c:v>127</c:v>
                </c:pt>
                <c:pt idx="38">
                  <c:v>127</c:v>
                </c:pt>
                <c:pt idx="39">
                  <c:v>127</c:v>
                </c:pt>
                <c:pt idx="40">
                  <c:v>127</c:v>
                </c:pt>
                <c:pt idx="41">
                  <c:v>127</c:v>
                </c:pt>
                <c:pt idx="42">
                  <c:v>127</c:v>
                </c:pt>
                <c:pt idx="43">
                  <c:v>127</c:v>
                </c:pt>
                <c:pt idx="44">
                  <c:v>127</c:v>
                </c:pt>
                <c:pt idx="45">
                  <c:v>127</c:v>
                </c:pt>
                <c:pt idx="46">
                  <c:v>127</c:v>
                </c:pt>
                <c:pt idx="47">
                  <c:v>127</c:v>
                </c:pt>
                <c:pt idx="48">
                  <c:v>127</c:v>
                </c:pt>
                <c:pt idx="49">
                  <c:v>127</c:v>
                </c:pt>
                <c:pt idx="50">
                  <c:v>127</c:v>
                </c:pt>
                <c:pt idx="51">
                  <c:v>127</c:v>
                </c:pt>
                <c:pt idx="52">
                  <c:v>127</c:v>
                </c:pt>
                <c:pt idx="53">
                  <c:v>127</c:v>
                </c:pt>
                <c:pt idx="54">
                  <c:v>127</c:v>
                </c:pt>
                <c:pt idx="55">
                  <c:v>127</c:v>
                </c:pt>
                <c:pt idx="56">
                  <c:v>127</c:v>
                </c:pt>
                <c:pt idx="57">
                  <c:v>127</c:v>
                </c:pt>
                <c:pt idx="58">
                  <c:v>127</c:v>
                </c:pt>
                <c:pt idx="59">
                  <c:v>127</c:v>
                </c:pt>
                <c:pt idx="60">
                  <c:v>127</c:v>
                </c:pt>
                <c:pt idx="61">
                  <c:v>127</c:v>
                </c:pt>
                <c:pt idx="62">
                  <c:v>127</c:v>
                </c:pt>
                <c:pt idx="63">
                  <c:v>127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FF-4A8C-AE5A-22D1DFF1C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94241552"/>
        <c:axId val="-894254064"/>
      </c:lineChart>
      <c:catAx>
        <c:axId val="-894241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BY"/>
          </a:p>
        </c:txPr>
        <c:crossAx val="-89425406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-89425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BY"/>
          </a:p>
        </c:txPr>
        <c:crossAx val="-89424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BB930-C2DA-4C2A-98BB-D236FD8BE6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E7AD-9CF6-4AD7-A07E-9D15F335B0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0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8E7AD-9CF6-4AD7-A07E-9D15F335B0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35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7AD-9CF6-4AD7-A07E-9D15F335B00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43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972280" cy="685800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685800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188640"/>
            <a:ext cx="3178011" cy="8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2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669360"/>
            <a:ext cx="972280" cy="18864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55440" y="6669360"/>
            <a:ext cx="11136560" cy="18864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2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109817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371662"/>
            <a:ext cx="972280" cy="486338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55440" y="6371662"/>
            <a:ext cx="11136560" cy="486338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2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7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9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2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7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0679-9827-4807-A19C-428D6F1FBB1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3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4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3.png"/><Relationship Id="rId7" Type="http://schemas.openxmlformats.org/officeDocument/2006/relationships/image" Target="../media/image7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25.png"/><Relationship Id="rId10" Type="http://schemas.openxmlformats.org/officeDocument/2006/relationships/oleObject" Target="../embeddings/oleObject8.bin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image" Target="../media/image1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43.png"/><Relationship Id="rId2" Type="http://schemas.openxmlformats.org/officeDocument/2006/relationships/image" Target="../media/image33.png"/><Relationship Id="rId16" Type="http://schemas.openxmlformats.org/officeDocument/2006/relationships/image" Target="../media/image4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320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51.png"/><Relationship Id="rId7" Type="http://schemas.openxmlformats.org/officeDocument/2006/relationships/oleObject" Target="../embeddings/oleObject16.bin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7.png"/><Relationship Id="rId7" Type="http://schemas.openxmlformats.org/officeDocument/2006/relationships/image" Target="../media/image17.w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0.png"/><Relationship Id="rId7" Type="http://schemas.openxmlformats.org/officeDocument/2006/relationships/image" Target="../media/image17.w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10" Type="http://schemas.openxmlformats.org/officeDocument/2006/relationships/image" Target="../media/image62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5" Type="http://schemas.openxmlformats.org/officeDocument/2006/relationships/image" Target="../media/image403.png"/><Relationship Id="rId4" Type="http://schemas.openxmlformats.org/officeDocument/2006/relationships/image" Target="../media/image39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oleObject" Target="../embeddings/oleObject17.bin"/><Relationship Id="rId16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19" Type="http://schemas.openxmlformats.org/officeDocument/2006/relationships/image" Target="../media/image26.emf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66.png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6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3.png"/><Relationship Id="rId13" Type="http://schemas.openxmlformats.org/officeDocument/2006/relationships/image" Target="../media/image68.wmf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6" Type="http://schemas.openxmlformats.org/officeDocument/2006/relationships/image" Target="../media/image7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68.wmf"/><Relationship Id="rId5" Type="http://schemas.openxmlformats.org/officeDocument/2006/relationships/image" Target="../media/image60.wmf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67.png"/><Relationship Id="rId14" Type="http://schemas.openxmlformats.org/officeDocument/2006/relationships/image" Target="../media/image1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7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45.bin"/><Relationship Id="rId3" Type="http://schemas.openxmlformats.org/officeDocument/2006/relationships/image" Target="../media/image19.wmf"/><Relationship Id="rId21" Type="http://schemas.openxmlformats.org/officeDocument/2006/relationships/image" Target="../media/image76.wmf"/><Relationship Id="rId7" Type="http://schemas.openxmlformats.org/officeDocument/2006/relationships/image" Target="../media/image21.wmf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5" Type="http://schemas.openxmlformats.org/officeDocument/2006/relationships/image" Target="../media/image78.wmf"/><Relationship Id="rId2" Type="http://schemas.openxmlformats.org/officeDocument/2006/relationships/oleObject" Target="../embeddings/oleObject17.bin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24" Type="http://schemas.openxmlformats.org/officeDocument/2006/relationships/oleObject" Target="../embeddings/oleObject44.bin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24.bin"/><Relationship Id="rId23" Type="http://schemas.openxmlformats.org/officeDocument/2006/relationships/image" Target="../media/image77.wmf"/><Relationship Id="rId10" Type="http://schemas.openxmlformats.org/officeDocument/2006/relationships/image" Target="../media/image22.wmf"/><Relationship Id="rId19" Type="http://schemas.openxmlformats.org/officeDocument/2006/relationships/image" Target="../media/image26.emf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79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78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77.png"/><Relationship Id="rId14" Type="http://schemas.openxmlformats.org/officeDocument/2006/relationships/image" Target="../media/image9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79.png"/><Relationship Id="rId18" Type="http://schemas.openxmlformats.org/officeDocument/2006/relationships/image" Target="../media/image402.png"/><Relationship Id="rId3" Type="http://schemas.openxmlformats.org/officeDocument/2006/relationships/image" Target="../media/image82.png"/><Relationship Id="rId7" Type="http://schemas.openxmlformats.org/officeDocument/2006/relationships/image" Target="../media/image99.png"/><Relationship Id="rId12" Type="http://schemas.openxmlformats.org/officeDocument/2006/relationships/image" Target="../media/image102.png"/><Relationship Id="rId17" Type="http://schemas.openxmlformats.org/officeDocument/2006/relationships/image" Target="../media/image106.png"/><Relationship Id="rId2" Type="http://schemas.openxmlformats.org/officeDocument/2006/relationships/image" Target="../media/image95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11" Type="http://schemas.openxmlformats.org/officeDocument/2006/relationships/image" Target="../media/image90.png"/><Relationship Id="rId5" Type="http://schemas.openxmlformats.org/officeDocument/2006/relationships/image" Target="../media/image97.png"/><Relationship Id="rId15" Type="http://schemas.openxmlformats.org/officeDocument/2006/relationships/image" Target="../media/image104.png"/><Relationship Id="rId10" Type="http://schemas.openxmlformats.org/officeDocument/2006/relationships/image" Target="../media/image101.png"/><Relationship Id="rId4" Type="http://schemas.openxmlformats.org/officeDocument/2006/relationships/image" Target="../media/image96.png"/><Relationship Id="rId9" Type="http://schemas.openxmlformats.org/officeDocument/2006/relationships/image" Target="../media/image89.png"/><Relationship Id="rId14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80.emf"/><Relationship Id="rId7" Type="http://schemas.openxmlformats.org/officeDocument/2006/relationships/oleObject" Target="../embeddings/oleObject47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81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2.emf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3" Type="http://schemas.openxmlformats.org/officeDocument/2006/relationships/image" Target="../media/image84.wmf"/><Relationship Id="rId21" Type="http://schemas.openxmlformats.org/officeDocument/2006/relationships/image" Target="../media/image97.emf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91.emf"/><Relationship Id="rId17" Type="http://schemas.openxmlformats.org/officeDocument/2006/relationships/image" Target="../media/image95.emf"/><Relationship Id="rId25" Type="http://schemas.openxmlformats.org/officeDocument/2006/relationships/image" Target="../media/image99.wmf"/><Relationship Id="rId2" Type="http://schemas.openxmlformats.org/officeDocument/2006/relationships/oleObject" Target="../embeddings/oleObject48.bin"/><Relationship Id="rId16" Type="http://schemas.openxmlformats.org/officeDocument/2006/relationships/image" Target="../media/image94.emf"/><Relationship Id="rId20" Type="http://schemas.openxmlformats.org/officeDocument/2006/relationships/oleObject" Target="../embeddings/oleObject52.bin"/><Relationship Id="rId29" Type="http://schemas.openxmlformats.org/officeDocument/2006/relationships/image" Target="../media/image10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image" Target="../media/image90.wmf"/><Relationship Id="rId24" Type="http://schemas.openxmlformats.org/officeDocument/2006/relationships/oleObject" Target="../embeddings/oleObject54.bin"/><Relationship Id="rId5" Type="http://schemas.openxmlformats.org/officeDocument/2006/relationships/image" Target="../media/image86.emf"/><Relationship Id="rId15" Type="http://schemas.openxmlformats.org/officeDocument/2006/relationships/oleObject" Target="../embeddings/oleObject50.bin"/><Relationship Id="rId23" Type="http://schemas.openxmlformats.org/officeDocument/2006/relationships/image" Target="../media/image98.wmf"/><Relationship Id="rId28" Type="http://schemas.openxmlformats.org/officeDocument/2006/relationships/oleObject" Target="../embeddings/oleObject56.bin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96.wmf"/><Relationship Id="rId4" Type="http://schemas.openxmlformats.org/officeDocument/2006/relationships/image" Target="../media/image85.emf"/><Relationship Id="rId9" Type="http://schemas.openxmlformats.org/officeDocument/2006/relationships/image" Target="../media/image89.emf"/><Relationship Id="rId14" Type="http://schemas.openxmlformats.org/officeDocument/2006/relationships/image" Target="../media/image93.emf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100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361.png"/><Relationship Id="rId7" Type="http://schemas.openxmlformats.org/officeDocument/2006/relationships/image" Target="../media/image110.png"/><Relationship Id="rId2" Type="http://schemas.openxmlformats.org/officeDocument/2006/relationships/image" Target="../media/image6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5" Type="http://schemas.openxmlformats.org/officeDocument/2006/relationships/image" Target="../media/image1090.png"/><Relationship Id="rId4" Type="http://schemas.openxmlformats.org/officeDocument/2006/relationships/image" Target="../media/image13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50.png"/><Relationship Id="rId18" Type="http://schemas.openxmlformats.org/officeDocument/2006/relationships/image" Target="../media/image64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17" Type="http://schemas.openxmlformats.org/officeDocument/2006/relationships/image" Target="../media/image550.png"/><Relationship Id="rId2" Type="http://schemas.openxmlformats.org/officeDocument/2006/relationships/image" Target="../media/image340.png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5" Type="http://schemas.openxmlformats.org/officeDocument/2006/relationships/image" Target="../media/image470.png"/><Relationship Id="rId10" Type="http://schemas.openxmlformats.org/officeDocument/2006/relationships/image" Target="../media/image42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Relationship Id="rId14" Type="http://schemas.openxmlformats.org/officeDocument/2006/relationships/image" Target="../media/image4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1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7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7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1.png"/><Relationship Id="rId4" Type="http://schemas.openxmlformats.org/officeDocument/2006/relationships/image" Target="../media/image59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59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19.png"/><Relationship Id="rId3" Type="http://schemas.openxmlformats.org/officeDocument/2006/relationships/image" Target="../media/image116.png"/><Relationship Id="rId7" Type="http://schemas.openxmlformats.org/officeDocument/2006/relationships/image" Target="../media/image790.png"/><Relationship Id="rId12" Type="http://schemas.openxmlformats.org/officeDocument/2006/relationships/image" Target="../media/image118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17.png"/><Relationship Id="rId5" Type="http://schemas.openxmlformats.org/officeDocument/2006/relationships/image" Target="../media/image770.png"/><Relationship Id="rId10" Type="http://schemas.openxmlformats.org/officeDocument/2006/relationships/image" Target="../media/image820.png"/><Relationship Id="rId4" Type="http://schemas.openxmlformats.org/officeDocument/2006/relationships/image" Target="../media/image144.png"/><Relationship Id="rId9" Type="http://schemas.openxmlformats.org/officeDocument/2006/relationships/image" Target="../media/image811.png"/><Relationship Id="rId14" Type="http://schemas.openxmlformats.org/officeDocument/2006/relationships/image" Target="../media/image120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0.png"/><Relationship Id="rId3" Type="http://schemas.openxmlformats.org/officeDocument/2006/relationships/image" Target="../media/image830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Relationship Id="rId14" Type="http://schemas.openxmlformats.org/officeDocument/2006/relationships/image" Target="../media/image84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870.png"/><Relationship Id="rId4" Type="http://schemas.openxmlformats.org/officeDocument/2006/relationships/image" Target="../media/image86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AxI7ITDHS_YnQCNnBazMPJ1jpj668I9/view?usp=sharing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7" Type="http://schemas.openxmlformats.org/officeDocument/2006/relationships/oleObject" Target="../embeddings/oleObject2.bin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924022"/>
            <a:ext cx="10363200" cy="2592288"/>
          </a:xfrm>
        </p:spPr>
        <p:txBody>
          <a:bodyPr>
            <a:noAutofit/>
          </a:bodyPr>
          <a:lstStyle/>
          <a:p>
            <a:r>
              <a:rPr lang="ru-RU" sz="3200" dirty="0"/>
              <a:t>Структуры данных для выполнения</a:t>
            </a:r>
            <a:br>
              <a:rPr lang="en-US" sz="3200" dirty="0"/>
            </a:br>
            <a:r>
              <a:rPr lang="ru-RU" sz="3200" dirty="0"/>
              <a:t>интервальных запросов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42712" y="5630667"/>
            <a:ext cx="8961040" cy="585022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1600" i="1" dirty="0">
                <a:latin typeface="+mj-lt"/>
              </a:rPr>
              <a:t>С. А. Соболь — магистр математики и информационных технологий</a:t>
            </a:r>
            <a:endParaRPr lang="en-US" sz="1600" i="1" dirty="0">
              <a:latin typeface="+mj-lt"/>
            </a:endParaRPr>
          </a:p>
          <a:p>
            <a:pPr algn="l"/>
            <a:r>
              <a:rPr lang="ru-RU" sz="1600" dirty="0">
                <a:latin typeface="+mj-lt"/>
              </a:rPr>
              <a:t>Е.П. Соболевская </a:t>
            </a:r>
            <a:r>
              <a:rPr lang="ru-RU" sz="1600" i="1" dirty="0"/>
              <a:t>—</a:t>
            </a:r>
            <a:r>
              <a:rPr lang="ru-RU" sz="1600" i="1" dirty="0">
                <a:latin typeface="+mj-lt"/>
              </a:rPr>
              <a:t> доцент кафедры ДМА ФПМИ БГУ</a:t>
            </a:r>
            <a:endParaRPr lang="en-US" sz="1600" i="1" dirty="0">
              <a:latin typeface="+mj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13692"/>
              </p:ext>
            </p:extLst>
          </p:nvPr>
        </p:nvGraphicFramePr>
        <p:xfrm>
          <a:off x="2032000" y="3330890"/>
          <a:ext cx="8128000" cy="37084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Левая фигурная скобка 3"/>
          <p:cNvSpPr/>
          <p:nvPr/>
        </p:nvSpPr>
        <p:spPr>
          <a:xfrm rot="16200000">
            <a:off x="6319675" y="2341229"/>
            <a:ext cx="344738" cy="3240360"/>
          </a:xfrm>
          <a:prstGeom prst="leftBrace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06577" y="4168198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577" y="4168198"/>
                <a:ext cx="37093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5393724" y="6381328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Минск, 2025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7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8349" y="2051873"/>
                <a:ext cx="9376043" cy="4525963"/>
              </a:xfrm>
            </p:spPr>
            <p:txBody>
              <a:bodyPr>
                <a:normAutofit/>
              </a:bodyPr>
              <a:lstStyle/>
              <a:p>
                <a:pPr marL="400050" lvl="1" indent="0">
                  <a:buNone/>
                </a:pPr>
                <a:r>
                  <a:rPr lang="ru-RU" dirty="0"/>
                  <a:t>Введём понятие частичной суммы, или суммы на префиксе: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400050" lvl="1" indent="0">
                  <a:buNone/>
                </a:pPr>
                <a:r>
                  <a:rPr lang="ru-RU" dirty="0"/>
                  <a:t>По исходной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b="1" dirty="0">
                    <a:solidFill>
                      <a:schemeClr val="tx1"/>
                    </a:solidFill>
                  </a:rPr>
                  <a:t>массив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ru-RU" b="1" dirty="0">
                    <a:solidFill>
                      <a:schemeClr val="tx1"/>
                    </a:solidFill>
                  </a:rPr>
                  <a:t>строится за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ru-RU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используя следующее рекуррентное соотношение</m:t>
                    </m:r>
                  </m:oMath>
                </a14:m>
                <a:r>
                  <a:rPr lang="ru-RU" b="0" dirty="0"/>
                  <a:t>:</a:t>
                </a:r>
                <a:br>
                  <a:rPr lang="en-US" b="0" dirty="0"/>
                </a:br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≔0,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8349" y="2051873"/>
                <a:ext cx="9376043" cy="4525963"/>
              </a:xfrm>
              <a:blipFill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2344082" y="5229200"/>
            <a:ext cx="518457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63352" y="1528653"/>
            <a:ext cx="3938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Выполним </a:t>
            </a:r>
            <a:r>
              <a:rPr lang="ru-RU" sz="2800" b="1" dirty="0" err="1"/>
              <a:t>предподсчёт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C711765B-88BC-7C53-EC04-7818E9E380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922339"/>
                  </p:ext>
                </p:extLst>
              </p:nvPr>
            </p:nvGraphicFramePr>
            <p:xfrm>
              <a:off x="7528658" y="2916916"/>
              <a:ext cx="3997152" cy="10881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192">
                      <a:extLst>
                        <a:ext uri="{9D8B030D-6E8A-4147-A177-3AD203B41FA5}">
                          <a16:colId xmlns:a16="http://schemas.microsoft.com/office/drawing/2014/main" val="2125462147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3622576698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4021397687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1889695701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4219784810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2250349259"/>
                        </a:ext>
                      </a:extLst>
                    </a:gridCol>
                  </a:tblGrid>
                  <a:tr h="432979"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3690168"/>
                      </a:ext>
                    </a:extLst>
                  </a:tr>
                  <a:tr h="655169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0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600" dirty="0"/>
                        </a:p>
                        <a:p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15600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C711765B-88BC-7C53-EC04-7818E9E380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922339"/>
                  </p:ext>
                </p:extLst>
              </p:nvPr>
            </p:nvGraphicFramePr>
            <p:xfrm>
              <a:off x="7528658" y="2916916"/>
              <a:ext cx="3997152" cy="10881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192">
                      <a:extLst>
                        <a:ext uri="{9D8B030D-6E8A-4147-A177-3AD203B41FA5}">
                          <a16:colId xmlns:a16="http://schemas.microsoft.com/office/drawing/2014/main" val="2125462147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3622576698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4021397687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1889695701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4219784810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2250349259"/>
                        </a:ext>
                      </a:extLst>
                    </a:gridCol>
                  </a:tblGrid>
                  <a:tr h="432979"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3690168"/>
                      </a:ext>
                    </a:extLst>
                  </a:tr>
                  <a:tr h="655169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0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091" t="-6666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3670" t="-66667" r="-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00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DD818793-2CA7-8A62-2109-12FBAC1A1A42}"/>
              </a:ext>
            </a:extLst>
          </p:cNvPr>
          <p:cNvSpPr/>
          <p:nvPr/>
        </p:nvSpPr>
        <p:spPr>
          <a:xfrm rot="16200000">
            <a:off x="8966681" y="1968026"/>
            <a:ext cx="443824" cy="3319870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3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3104" y="2971143"/>
                <a:ext cx="2356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4" y="2971143"/>
                <a:ext cx="235602" cy="369332"/>
              </a:xfrm>
              <a:prstGeom prst="rect">
                <a:avLst/>
              </a:prstGeom>
              <a:blipFill>
                <a:blip r:embed="rId2"/>
                <a:stretch>
                  <a:fillRect l="-39474" r="-36842"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104" y="4091342"/>
                <a:ext cx="210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4" y="4091342"/>
                <a:ext cx="210021" cy="369332"/>
              </a:xfrm>
              <a:prstGeom prst="rect">
                <a:avLst/>
              </a:prstGeom>
              <a:blipFill>
                <a:blip r:embed="rId3"/>
                <a:stretch>
                  <a:fillRect l="-44118" r="-35294"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2697865"/>
                  </p:ext>
                </p:extLst>
              </p:nvPr>
            </p:nvGraphicFramePr>
            <p:xfrm>
              <a:off x="695400" y="2759621"/>
              <a:ext cx="7317542" cy="176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688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25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5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u="sng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sz="2800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u="sng" dirty="0">
                              <a:solidFill>
                                <a:srgbClr val="FF0000"/>
                              </a:solidFill>
                            </a:rPr>
                            <a:t>26</a:t>
                          </a:r>
                          <a:endParaRPr lang="ru-RU" sz="2800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Объект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2697865"/>
                  </p:ext>
                </p:extLst>
              </p:nvPr>
            </p:nvGraphicFramePr>
            <p:xfrm>
              <a:off x="695400" y="2759621"/>
              <a:ext cx="7317542" cy="176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688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4702" t="-190000" r="-502649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1447" t="-190000" r="-100658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5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u="sng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sz="2800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u="sng" dirty="0">
                              <a:solidFill>
                                <a:srgbClr val="FF0000"/>
                              </a:solidFill>
                            </a:rPr>
                            <a:t>26</a:t>
                          </a:r>
                          <a:endParaRPr lang="ru-RU" sz="2800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9852" y="1412884"/>
                <a:ext cx="3884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solidFill>
                      <a:schemeClr val="tx1"/>
                    </a:solidFill>
                  </a:rPr>
                  <a:t>Сумма 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равна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52" y="1412884"/>
                <a:ext cx="388497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355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420891" y="3669221"/>
                <a:ext cx="3524354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FindSum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2, 6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=26−3=23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891" y="3669221"/>
                <a:ext cx="3524354" cy="8224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/>
          <p:cNvSpPr/>
          <p:nvPr/>
        </p:nvSpPr>
        <p:spPr>
          <a:xfrm rot="5400000">
            <a:off x="3038189" y="-363329"/>
            <a:ext cx="722377" cy="5525344"/>
          </a:xfrm>
          <a:prstGeom prst="leftBrace">
            <a:avLst>
              <a:gd name="adj1" fmla="val 8333"/>
              <a:gd name="adj2" fmla="val 49437"/>
            </a:avLst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/>
          <p:cNvSpPr/>
          <p:nvPr/>
        </p:nvSpPr>
        <p:spPr>
          <a:xfrm rot="5400000">
            <a:off x="1423108" y="1713949"/>
            <a:ext cx="259270" cy="1832075"/>
          </a:xfrm>
          <a:prstGeom prst="leftBrace">
            <a:avLst>
              <a:gd name="adj1" fmla="val 8333"/>
              <a:gd name="adj2" fmla="val 50416"/>
            </a:avLst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54894" y="5225222"/>
            <a:ext cx="340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на запрос суммы: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727771"/>
              </p:ext>
            </p:extLst>
          </p:nvPr>
        </p:nvGraphicFramePr>
        <p:xfrm>
          <a:off x="4324826" y="5166187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520560" progId="Equation.DSMT4">
                  <p:embed/>
                </p:oleObj>
              </mc:Choice>
              <mc:Fallback>
                <p:oleObj name="Equation" r:id="rId7" imgW="774360" imgH="52056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4826" y="5166187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53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2832" y="2204864"/>
                <a:ext cx="2356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2" y="2204864"/>
                <a:ext cx="235602" cy="369332"/>
              </a:xfrm>
              <a:prstGeom prst="rect">
                <a:avLst/>
              </a:prstGeom>
              <a:blipFill>
                <a:blip r:embed="rId2"/>
                <a:stretch>
                  <a:fillRect l="-35897" r="-35897"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111" y="3270688"/>
                <a:ext cx="210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1" y="3270688"/>
                <a:ext cx="210021" cy="369332"/>
              </a:xfrm>
              <a:prstGeom prst="rect">
                <a:avLst/>
              </a:prstGeom>
              <a:blipFill>
                <a:blip r:embed="rId3"/>
                <a:stretch>
                  <a:fillRect l="-44118" r="-35294"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634066"/>
              </p:ext>
            </p:extLst>
          </p:nvPr>
        </p:nvGraphicFramePr>
        <p:xfrm>
          <a:off x="1001528" y="2060848"/>
          <a:ext cx="7376232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101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441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9852" y="1412884"/>
                <a:ext cx="1499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𝐀𝐝𝐝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52" y="1412884"/>
                <a:ext cx="1499128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813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9016293" y="2343363"/>
                <a:ext cx="16216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293" y="2343363"/>
                <a:ext cx="162166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07940" y="4822295"/>
            <a:ext cx="4356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на запрос модификации: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72243"/>
              </p:ext>
            </p:extLst>
          </p:nvPr>
        </p:nvGraphicFramePr>
        <p:xfrm>
          <a:off x="5467031" y="4820006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520560" progId="Equation.DSMT4">
                  <p:embed/>
                </p:oleObj>
              </mc:Choice>
              <mc:Fallback>
                <p:oleObj name="Equation" r:id="rId7" imgW="838080" imgH="52056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7031" y="4820006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87688" y="2204864"/>
            <a:ext cx="444352" cy="40011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10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5292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13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9896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20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8374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25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69526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27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4130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33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855640" y="2204864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89978" y="3262202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802738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720773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6606135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553413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3" grpId="0" animBg="1"/>
      <p:bldP spid="13" grpId="0" animBg="1"/>
      <p:bldP spid="14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1852" y="0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2714" y="1580408"/>
                <a:ext cx="1605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4" y="1580408"/>
                <a:ext cx="160589" cy="369332"/>
              </a:xfrm>
              <a:prstGeom prst="rect">
                <a:avLst/>
              </a:prstGeom>
              <a:blipFill>
                <a:blip r:embed="rId2"/>
                <a:stretch>
                  <a:fillRect l="-62963" r="-85185"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727" y="2418931"/>
                <a:ext cx="1431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27" y="2418931"/>
                <a:ext cx="143152" cy="369332"/>
              </a:xfrm>
              <a:prstGeom prst="rect">
                <a:avLst/>
              </a:prstGeom>
              <a:blipFill>
                <a:blip r:embed="rId3"/>
                <a:stretch>
                  <a:fillRect l="-78261" r="-86957"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31748"/>
              </p:ext>
            </p:extLst>
          </p:nvPr>
        </p:nvGraphicFramePr>
        <p:xfrm>
          <a:off x="1216824" y="1436139"/>
          <a:ext cx="487917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92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76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087959"/>
              </p:ext>
            </p:extLst>
          </p:nvPr>
        </p:nvGraphicFramePr>
        <p:xfrm>
          <a:off x="848704" y="3501008"/>
          <a:ext cx="7119504" cy="2160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5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09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968208" y="4805738"/>
                <a:ext cx="39604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можно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/>
                  <a:t>, если использовать память, выделенную под массив А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4805738"/>
                <a:ext cx="396043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231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 flipH="1">
            <a:off x="7401432" y="5019151"/>
            <a:ext cx="43204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1400D562-E236-9D77-D655-0089B7894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63153"/>
              </p:ext>
            </p:extLst>
          </p:nvPr>
        </p:nvGraphicFramePr>
        <p:xfrm>
          <a:off x="6079149" y="3493437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520560" progId="Equation.DSMT4">
                  <p:embed/>
                </p:oleObj>
              </mc:Choice>
              <mc:Fallback>
                <p:oleObj name="Equation" r:id="rId6" imgW="838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9149" y="3493437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604A2768-2163-642F-D8BF-EED980AE6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93327"/>
              </p:ext>
            </p:extLst>
          </p:nvPr>
        </p:nvGraphicFramePr>
        <p:xfrm>
          <a:off x="6079149" y="3972955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080" imgH="520560" progId="Equation.DSMT4">
                  <p:embed/>
                </p:oleObj>
              </mc:Choice>
              <mc:Fallback>
                <p:oleObj name="Equation" r:id="rId8" imgW="838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9149" y="3972955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7F38948D-636F-0A5A-7275-6EC44E85E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361642"/>
              </p:ext>
            </p:extLst>
          </p:nvPr>
        </p:nvGraphicFramePr>
        <p:xfrm>
          <a:off x="6079149" y="507985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38080" imgH="520560" progId="Equation.DSMT4">
                  <p:embed/>
                </p:oleObj>
              </mc:Choice>
              <mc:Fallback>
                <p:oleObj name="Equation" r:id="rId9" imgW="838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9149" y="5079850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37B47ADE-227B-481A-EA39-01475D8FC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206424"/>
              </p:ext>
            </p:extLst>
          </p:nvPr>
        </p:nvGraphicFramePr>
        <p:xfrm>
          <a:off x="6116638" y="4516438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760" imgH="520560" progId="Equation.DSMT4">
                  <p:embed/>
                </p:oleObj>
              </mc:Choice>
              <mc:Fallback>
                <p:oleObj name="Equation" r:id="rId10" imgW="7617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6638" y="4516438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69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74445"/>
              </p:ext>
            </p:extLst>
          </p:nvPr>
        </p:nvGraphicFramePr>
        <p:xfrm>
          <a:off x="767408" y="1340768"/>
          <a:ext cx="6768753" cy="482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0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732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671748"/>
              </p:ext>
            </p:extLst>
          </p:nvPr>
        </p:nvGraphicFramePr>
        <p:xfrm>
          <a:off x="3770784" y="3353777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520560" progId="Equation.DSMT4">
                  <p:embed/>
                </p:oleObj>
              </mc:Choice>
              <mc:Fallback>
                <p:oleObj name="Equation" r:id="rId2" imgW="761760" imgH="52056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0784" y="3353777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39804"/>
              </p:ext>
            </p:extLst>
          </p:nvPr>
        </p:nvGraphicFramePr>
        <p:xfrm>
          <a:off x="5967634" y="4295972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520560" progId="Equation.DSMT4">
                  <p:embed/>
                </p:oleObj>
              </mc:Choice>
              <mc:Fallback>
                <p:oleObj name="Equation" r:id="rId4" imgW="761760" imgH="520560" progId="Equation.DSMT4">
                  <p:embed/>
                  <p:pic>
                    <p:nvPicPr>
                      <p:cNvPr id="21" name="Объект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7634" y="4295972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404248"/>
              </p:ext>
            </p:extLst>
          </p:nvPr>
        </p:nvGraphicFramePr>
        <p:xfrm>
          <a:off x="3694584" y="4240901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520560" progId="Equation.DSMT4">
                  <p:embed/>
                </p:oleObj>
              </mc:Choice>
              <mc:Fallback>
                <p:oleObj name="Equation" r:id="rId6" imgW="838080" imgH="520560" progId="Equation.DSMT4">
                  <p:embed/>
                  <p:pic>
                    <p:nvPicPr>
                      <p:cNvPr id="23" name="Объект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4584" y="4240901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52438"/>
              </p:ext>
            </p:extLst>
          </p:nvPr>
        </p:nvGraphicFramePr>
        <p:xfrm>
          <a:off x="5967634" y="234888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080" imgH="520560" progId="Equation.DSMT4">
                  <p:embed/>
                </p:oleObj>
              </mc:Choice>
              <mc:Fallback>
                <p:oleObj name="Equation" r:id="rId8" imgW="838080" imgH="52056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67634" y="2348880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02964"/>
              </p:ext>
            </p:extLst>
          </p:nvPr>
        </p:nvGraphicFramePr>
        <p:xfrm>
          <a:off x="5967634" y="3393742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080" imgH="520560" progId="Equation.DSMT4">
                  <p:embed/>
                </p:oleObj>
              </mc:Choice>
              <mc:Fallback>
                <p:oleObj name="Equation" r:id="rId10" imgW="838080" imgH="520560" progId="Equation.DSMT4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67634" y="3393742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767218"/>
              </p:ext>
            </p:extLst>
          </p:nvPr>
        </p:nvGraphicFramePr>
        <p:xfrm>
          <a:off x="5967634" y="5313363"/>
          <a:ext cx="806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080" imgH="520560" progId="Equation.DSMT4">
                  <p:embed/>
                </p:oleObj>
              </mc:Choice>
              <mc:Fallback>
                <p:oleObj name="Equation" r:id="rId12" imgW="838080" imgH="520560" progId="Equation.DSMT4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67634" y="5313363"/>
                        <a:ext cx="8064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F90036F2-BAF0-4A83-AE4E-AB906F941994}"/>
                  </a:ext>
                </a:extLst>
              </p:cNvPr>
              <p:cNvSpPr txBox="1"/>
              <p:nvPr/>
            </p:nvSpPr>
            <p:spPr>
              <a:xfrm>
                <a:off x="7824192" y="5212092"/>
                <a:ext cx="4095228" cy="95435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/>
                  <a:t>, если  хранить при </a:t>
                </a:r>
                <a:r>
                  <a:rPr lang="ru-RU" dirty="0" err="1"/>
                  <a:t>предподсчёте</a:t>
                </a:r>
                <a:r>
                  <a:rPr lang="ru-RU" dirty="0"/>
                  <a:t> массив префиксных сумм на месте исходного массива</a:t>
                </a:r>
                <a:endParaRPr lang="ru-BY" dirty="0"/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F90036F2-BAF0-4A83-AE4E-AB906F941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5212092"/>
                <a:ext cx="4095228" cy="954359"/>
              </a:xfrm>
              <a:prstGeom prst="rect">
                <a:avLst/>
              </a:prstGeom>
              <a:blipFill>
                <a:blip r:embed="rId14"/>
                <a:stretch>
                  <a:fillRect l="-1190" t="-3185" b="-57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DC6EC3C-AD0A-4667-9B87-45116496A9C5}"/>
              </a:ext>
            </a:extLst>
          </p:cNvPr>
          <p:cNvCxnSpPr/>
          <p:nvPr/>
        </p:nvCxnSpPr>
        <p:spPr>
          <a:xfrm flipH="1">
            <a:off x="7176120" y="5313363"/>
            <a:ext cx="576064" cy="26035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0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852936"/>
            <a:ext cx="12192000" cy="3344430"/>
          </a:xfrm>
          <a:prstGeom prst="rect">
            <a:avLst/>
          </a:prstGeom>
          <a:solidFill>
            <a:srgbClr val="0A0A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Промежуточный вариант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92" y="2852936"/>
            <a:ext cx="4875415" cy="2543695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86901" y="1600203"/>
            <a:ext cx="109817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операция быстрая, вторая медленная</a:t>
            </a:r>
            <a:endParaRPr lang="en-US" dirty="0"/>
          </a:p>
          <a:p>
            <a:r>
              <a:rPr lang="ru-RU" dirty="0"/>
              <a:t>Нужно компромиссное решение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51518" y="5448533"/>
            <a:ext cx="2606774" cy="713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>
                <a:solidFill>
                  <a:schemeClr val="bg1"/>
                </a:solidFill>
              </a:rPr>
              <a:t>Модификация</a:t>
            </a:r>
          </a:p>
          <a:p>
            <a:pPr marL="0" indent="0" algn="r">
              <a:buNone/>
            </a:pPr>
            <a:r>
              <a:rPr lang="ru-RU" dirty="0">
                <a:solidFill>
                  <a:schemeClr val="bg1"/>
                </a:solidFill>
              </a:rPr>
              <a:t>Сумма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4511824" y="5441562"/>
                <a:ext cx="1350114" cy="72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5441562"/>
                <a:ext cx="1350114" cy="727175"/>
              </a:xfrm>
              <a:prstGeom prst="rect">
                <a:avLst/>
              </a:prstGeom>
              <a:blipFill rotWithShape="0">
                <a:blip r:embed="rId3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6528048" y="5441562"/>
                <a:ext cx="1350114" cy="72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5441562"/>
                <a:ext cx="1350114" cy="727175"/>
              </a:xfrm>
              <a:prstGeom prst="rect">
                <a:avLst/>
              </a:prstGeom>
              <a:blipFill rotWithShape="0">
                <a:blip r:embed="rId4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34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78864" y="3241871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RSQ</a:t>
            </a:r>
            <a:r>
              <a:rPr lang="ru-RU" dirty="0"/>
              <a:t>. Блоки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1993" y="1800139"/>
                <a:ext cx="11604770" cy="13701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Можно просчитать заранее суммы для блоков определённого размера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(последний блок может быть меньше)</a:t>
                </a:r>
              </a:p>
              <a:p>
                <a:r>
                  <a:rPr lang="ru-RU" dirty="0"/>
                  <a:t>При суммировании в цикле можно будет «перепрыгивать» блоки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1993" y="1800139"/>
                <a:ext cx="11604770" cy="1370114"/>
              </a:xfrm>
              <a:blipFill rotWithShape="0">
                <a:blip r:embed="rId3"/>
                <a:stretch>
                  <a:fillRect l="-946" t="-7111" b="-9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01198"/>
              </p:ext>
            </p:extLst>
          </p:nvPr>
        </p:nvGraphicFramePr>
        <p:xfrm>
          <a:off x="420195" y="3662145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58188"/>
              </p:ext>
            </p:extLst>
          </p:nvPr>
        </p:nvGraphicFramePr>
        <p:xfrm>
          <a:off x="420195" y="4098625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Левая круглая скобка 5"/>
          <p:cNvSpPr/>
          <p:nvPr/>
        </p:nvSpPr>
        <p:spPr>
          <a:xfrm>
            <a:off x="3574323" y="3191874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круглая скобка 6"/>
          <p:cNvSpPr/>
          <p:nvPr/>
        </p:nvSpPr>
        <p:spPr>
          <a:xfrm flipH="1">
            <a:off x="9135333" y="3215590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11470"/>
              </p:ext>
            </p:extLst>
          </p:nvPr>
        </p:nvGraphicFramePr>
        <p:xfrm>
          <a:off x="419653" y="3668401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62504"/>
              </p:ext>
            </p:extLst>
          </p:nvPr>
        </p:nvGraphicFramePr>
        <p:xfrm>
          <a:off x="420195" y="4098625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Дуга 9"/>
          <p:cNvSpPr/>
          <p:nvPr/>
        </p:nvSpPr>
        <p:spPr>
          <a:xfrm>
            <a:off x="4650421" y="3438572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уга 10"/>
          <p:cNvSpPr/>
          <p:nvPr/>
        </p:nvSpPr>
        <p:spPr>
          <a:xfrm>
            <a:off x="6747745" y="3444011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9477" y="1334371"/>
            <a:ext cx="3938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Выполним </a:t>
            </a:r>
            <a:r>
              <a:rPr lang="ru-RU" sz="2800" b="1" dirty="0" err="1"/>
              <a:t>предподсчёт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169653" y="4947342"/>
                <a:ext cx="11604770" cy="1319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/>
                  <a:t>Для этого кроме исходного массива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:r>
                  <a:rPr lang="ru-RU" sz="2400" dirty="0"/>
                  <a:t>создадим массив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b="0" i="0" dirty="0"/>
                  <a:t>размера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для хранения сумм по блокам.</a:t>
                </a:r>
                <a:r>
                  <a:rPr lang="en-US" sz="2400" dirty="0"/>
                  <a:t> </a:t>
                </a:r>
              </a:p>
              <a:p>
                <a:pPr lvl="1" algn="just"/>
                <a:r>
                  <a:rPr lang="ru-RU" sz="2000" dirty="0"/>
                  <a:t> </a:t>
                </a:r>
                <a:r>
                  <a:rPr lang="en-US" sz="2000" b="1" dirty="0"/>
                  <a:t>    </a:t>
                </a:r>
                <a:r>
                  <a:rPr lang="ru-RU" sz="2000" b="1" dirty="0"/>
                  <a:t> </a:t>
                </a:r>
                <a:r>
                  <a:rPr lang="en-US" sz="2000" b="1" dirty="0"/>
                  <a:t>   </a:t>
                </a:r>
                <a:r>
                  <a:rPr lang="en-US" sz="2000" dirty="0"/>
                  <a:t> </a:t>
                </a:r>
                <a:r>
                  <a:rPr lang="ru-RU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3" y="4947342"/>
                <a:ext cx="11604770" cy="1319464"/>
              </a:xfrm>
              <a:prstGeom prst="rect">
                <a:avLst/>
              </a:prstGeom>
              <a:blipFill>
                <a:blip r:embed="rId4"/>
                <a:stretch>
                  <a:fillRect r="-78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515" y="369694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5" y="3696945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1937" y="408112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7" y="4081126"/>
                <a:ext cx="3960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439617" y="4406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5869" y="4406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28125" y="44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9538" y="44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45228" y="4393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144" y="336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5832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9854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4314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5254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272614" y="3761246"/>
                <a:ext cx="932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614" y="3761246"/>
                <a:ext cx="93243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191637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506097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867037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0662414" y="3368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246576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8854222" y="3368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88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RSQ</a:t>
            </a:r>
            <a:r>
              <a:rPr lang="ru-RU" dirty="0"/>
              <a:t>. Блоки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16194"/>
              </p:ext>
            </p:extLst>
          </p:nvPr>
        </p:nvGraphicFramePr>
        <p:xfrm>
          <a:off x="1007418" y="1882080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49626"/>
              </p:ext>
            </p:extLst>
          </p:nvPr>
        </p:nvGraphicFramePr>
        <p:xfrm>
          <a:off x="1007418" y="2318560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97856" y="1324704"/>
                <a:ext cx="5812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400" dirty="0"/>
                  <a:t>Удобно нумеровать блоки с нуля (на рис</a:t>
                </a:r>
                <a:r>
                  <a:rPr lang="en-US" sz="1400" dirty="0"/>
                  <a:t>.</a:t>
                </a:r>
                <a:r>
                  <a:rPr lang="ru-RU" sz="1400" dirty="0"/>
                  <a:t> размер блока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ru-RU" sz="1400" dirty="0"/>
                  <a:t>) </a:t>
                </a:r>
                <a:endParaRPr lang="en-US" sz="14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" y="1324704"/>
                <a:ext cx="5812873" cy="338554"/>
              </a:xfrm>
              <a:prstGeom prst="rect">
                <a:avLst/>
              </a:prstGeom>
              <a:blipFill>
                <a:blip r:embed="rId2"/>
                <a:stretch>
                  <a:fillRect l="-314" b="-160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2738" y="191688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8" y="1916880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9160" y="2301061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0" y="2301061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753573" y="2298911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-</a:t>
            </a:r>
            <a:r>
              <a:rPr lang="ru-RU" dirty="0"/>
              <a:t>й блок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5946" y="2319314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 -</a:t>
            </a:r>
            <a:r>
              <a:rPr lang="ru-RU" dirty="0"/>
              <a:t>й блок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5786" y="2297629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 -</a:t>
            </a:r>
            <a:r>
              <a:rPr lang="ru-RU" dirty="0"/>
              <a:t>й блок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45763" y="2330400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 -</a:t>
            </a:r>
            <a:r>
              <a:rPr lang="ru-RU" dirty="0"/>
              <a:t>й блок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25740" y="2317552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 -</a:t>
            </a:r>
            <a:r>
              <a:rPr lang="ru-RU" dirty="0"/>
              <a:t>й блок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4367" y="158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03055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67077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537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2477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78860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093320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454260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1249637" y="1588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799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9441445" y="1588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FB50D424-C7BC-4249-BC56-28E6428A7E59}"/>
              </a:ext>
            </a:extLst>
          </p:cNvPr>
          <p:cNvGrpSpPr/>
          <p:nvPr/>
        </p:nvGrpSpPr>
        <p:grpSpPr>
          <a:xfrm>
            <a:off x="233822" y="2996789"/>
            <a:ext cx="3361750" cy="615459"/>
            <a:chOff x="233822" y="2996789"/>
            <a:chExt cx="3361750" cy="615459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2B1D4EA1-C409-4B9B-B2A1-97A71634327D}"/>
                </a:ext>
              </a:extLst>
            </p:cNvPr>
            <p:cNvSpPr/>
            <p:nvPr/>
          </p:nvSpPr>
          <p:spPr>
            <a:xfrm>
              <a:off x="1064367" y="3317198"/>
              <a:ext cx="1942975" cy="2950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6BEE3E-E875-4234-8B31-0E58845E2220}"/>
                </a:ext>
              </a:extLst>
            </p:cNvPr>
            <p:cNvSpPr txBox="1"/>
            <p:nvPr/>
          </p:nvSpPr>
          <p:spPr>
            <a:xfrm>
              <a:off x="233822" y="3286958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D4647F-F519-480E-90F1-ACB564539AFB}"/>
                </a:ext>
              </a:extLst>
            </p:cNvPr>
            <p:cNvSpPr txBox="1"/>
            <p:nvPr/>
          </p:nvSpPr>
          <p:spPr>
            <a:xfrm>
              <a:off x="1016475" y="299678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514D6443-18B1-4188-849D-4C59001091B3}"/>
                </a:ext>
              </a:extLst>
            </p:cNvPr>
            <p:cNvCxnSpPr/>
            <p:nvPr/>
          </p:nvCxnSpPr>
          <p:spPr>
            <a:xfrm>
              <a:off x="1330935" y="3317198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ED0ABD9-47BE-480D-89A1-01F9F7A337A1}"/>
                </a:ext>
              </a:extLst>
            </p:cNvPr>
            <p:cNvCxnSpPr/>
            <p:nvPr/>
          </p:nvCxnSpPr>
          <p:spPr>
            <a:xfrm>
              <a:off x="2703683" y="3317198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AE42261-0E33-4AC5-A5F0-2C88F0BE658F}"/>
                    </a:ext>
                  </a:extLst>
                </p:cNvPr>
                <p:cNvSpPr txBox="1"/>
                <p:nvPr/>
              </p:nvSpPr>
              <p:spPr>
                <a:xfrm>
                  <a:off x="2617804" y="3029243"/>
                  <a:ext cx="9777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dirty="0" smtClean="0">
                            <a:latin typeface="Cambria Math" panose="02040503050406030204" pitchFamily="18" charset="0"/>
                          </a:rPr>
                          <m:t>1·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AE42261-0E33-4AC5-A5F0-2C88F0BE6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804" y="3029243"/>
                  <a:ext cx="977768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AC793C48-076E-46AE-9475-D0322BE79B55}"/>
              </a:ext>
            </a:extLst>
          </p:cNvPr>
          <p:cNvGrpSpPr/>
          <p:nvPr/>
        </p:nvGrpSpPr>
        <p:grpSpPr>
          <a:xfrm>
            <a:off x="249134" y="3675573"/>
            <a:ext cx="3332426" cy="641380"/>
            <a:chOff x="249134" y="3675573"/>
            <a:chExt cx="3332426" cy="641380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D123FE47-2C3E-42AB-A866-FA7BAD444D99}"/>
                </a:ext>
              </a:extLst>
            </p:cNvPr>
            <p:cNvSpPr/>
            <p:nvPr/>
          </p:nvSpPr>
          <p:spPr>
            <a:xfrm>
              <a:off x="1037687" y="4015930"/>
              <a:ext cx="1942975" cy="2950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04C911-8F40-4909-829E-D574CAEB8C7E}"/>
                </a:ext>
              </a:extLst>
            </p:cNvPr>
            <p:cNvSpPr txBox="1"/>
            <p:nvPr/>
          </p:nvSpPr>
          <p:spPr>
            <a:xfrm>
              <a:off x="249134" y="3984210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FF0000"/>
                  </a:solidFill>
                </a:rPr>
                <a:t>1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1AE66B3-55F1-4208-92B2-16C4ADBFF521}"/>
                    </a:ext>
                  </a:extLst>
                </p:cNvPr>
                <p:cNvSpPr txBox="1"/>
                <p:nvPr/>
              </p:nvSpPr>
              <p:spPr>
                <a:xfrm>
                  <a:off x="868626" y="3675573"/>
                  <a:ext cx="6188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dirty="0" smtClean="0">
                            <a:latin typeface="Cambria Math" panose="02040503050406030204" pitchFamily="18" charset="0"/>
                          </a:rPr>
                          <m:t>1·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ru-RU" sz="16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1AE66B3-55F1-4208-92B2-16C4ADBFF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26" y="3675573"/>
                  <a:ext cx="61888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A0DAD987-F4B6-485B-95F0-549F4CDD50F2}"/>
                </a:ext>
              </a:extLst>
            </p:cNvPr>
            <p:cNvCxnSpPr/>
            <p:nvPr/>
          </p:nvCxnSpPr>
          <p:spPr>
            <a:xfrm>
              <a:off x="1291308" y="4021903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BE719FC0-E804-40FE-9D36-4ADB8AF701B0}"/>
                </a:ext>
              </a:extLst>
            </p:cNvPr>
            <p:cNvCxnSpPr/>
            <p:nvPr/>
          </p:nvCxnSpPr>
          <p:spPr>
            <a:xfrm>
              <a:off x="2685708" y="4021903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97A6E46-B2FB-4BC3-AE98-526ECBA65E47}"/>
                    </a:ext>
                  </a:extLst>
                </p:cNvPr>
                <p:cNvSpPr txBox="1"/>
                <p:nvPr/>
              </p:nvSpPr>
              <p:spPr>
                <a:xfrm>
                  <a:off x="2603792" y="3747006"/>
                  <a:ext cx="9777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dirty="0" smtClean="0">
                            <a:latin typeface="Cambria Math" panose="02040503050406030204" pitchFamily="18" charset="0"/>
                          </a:rPr>
                          <m:t>2·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97A6E46-B2FB-4BC3-AE98-526ECBA65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792" y="3747006"/>
                  <a:ext cx="977768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0CC646-5A01-47C1-A673-0FD2B66B9E69}"/>
                  </a:ext>
                </a:extLst>
              </p:cNvPr>
              <p:cNvSpPr txBox="1"/>
              <p:nvPr/>
            </p:nvSpPr>
            <p:spPr>
              <a:xfrm>
                <a:off x="4492774" y="5580023"/>
                <a:ext cx="7505756" cy="494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Элемент массива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 индексом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попадает в блок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0CC646-5A01-47C1-A673-0FD2B66B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74" y="5580023"/>
                <a:ext cx="7505756" cy="494815"/>
              </a:xfrm>
              <a:prstGeom prst="rect">
                <a:avLst/>
              </a:prstGeom>
              <a:blipFill>
                <a:blip r:embed="rId8"/>
                <a:stretch>
                  <a:fillRect l="-1219" t="-8537" b="-207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2D4DE0F-7163-44A6-94A6-A0EE6A8EBBDF}"/>
              </a:ext>
            </a:extLst>
          </p:cNvPr>
          <p:cNvGrpSpPr/>
          <p:nvPr/>
        </p:nvGrpSpPr>
        <p:grpSpPr>
          <a:xfrm>
            <a:off x="185926" y="4359201"/>
            <a:ext cx="3395634" cy="639648"/>
            <a:chOff x="185926" y="4359201"/>
            <a:chExt cx="3395634" cy="639648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5375CBEA-1189-49C7-A885-D1F89A011D5D}"/>
                </a:ext>
              </a:extLst>
            </p:cNvPr>
            <p:cNvSpPr/>
            <p:nvPr/>
          </p:nvSpPr>
          <p:spPr>
            <a:xfrm>
              <a:off x="1023566" y="4691072"/>
              <a:ext cx="1942975" cy="2950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168FCA-CFFF-4707-9682-C606E67B7EC3}"/>
                </a:ext>
              </a:extLst>
            </p:cNvPr>
            <p:cNvSpPr txBox="1"/>
            <p:nvPr/>
          </p:nvSpPr>
          <p:spPr>
            <a:xfrm>
              <a:off x="185926" y="4691072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FF0000"/>
                  </a:solidFill>
                </a:rPr>
                <a:t>2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E2FF1005-E552-4E89-B3D5-40515566F4AC}"/>
                </a:ext>
              </a:extLst>
            </p:cNvPr>
            <p:cNvCxnSpPr/>
            <p:nvPr/>
          </p:nvCxnSpPr>
          <p:spPr>
            <a:xfrm>
              <a:off x="1277186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7D95B7CB-5B37-4A27-BA42-D928FB97237A}"/>
                </a:ext>
              </a:extLst>
            </p:cNvPr>
            <p:cNvCxnSpPr/>
            <p:nvPr/>
          </p:nvCxnSpPr>
          <p:spPr>
            <a:xfrm>
              <a:off x="2655788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4217363-0D9C-4A54-BB04-C29694FEEC69}"/>
                    </a:ext>
                  </a:extLst>
                </p:cNvPr>
                <p:cNvSpPr txBox="1"/>
                <p:nvPr/>
              </p:nvSpPr>
              <p:spPr>
                <a:xfrm>
                  <a:off x="850025" y="4359201"/>
                  <a:ext cx="6188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dirty="0" smtClean="0">
                            <a:latin typeface="Cambria Math" panose="02040503050406030204" pitchFamily="18" charset="0"/>
                          </a:rPr>
                          <m:t>2·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ru-RU" sz="1600" b="1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4217363-0D9C-4A54-BB04-C29694FEE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25" y="4359201"/>
                  <a:ext cx="61888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1C5A271-E90A-4CEB-B0F9-9DD3FE2C5389}"/>
                    </a:ext>
                  </a:extLst>
                </p:cNvPr>
                <p:cNvSpPr txBox="1"/>
                <p:nvPr/>
              </p:nvSpPr>
              <p:spPr>
                <a:xfrm>
                  <a:off x="2603792" y="4412833"/>
                  <a:ext cx="9777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dirty="0" smtClean="0">
                            <a:latin typeface="Cambria Math" panose="02040503050406030204" pitchFamily="18" charset="0"/>
                          </a:rPr>
                          <m:t>3·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1C5A271-E90A-4CEB-B0F9-9DD3FE2C5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792" y="4412833"/>
                  <a:ext cx="977768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36DD2C-E7EE-42CE-97A7-7B740BBE082C}"/>
              </a:ext>
            </a:extLst>
          </p:cNvPr>
          <p:cNvSpPr txBox="1"/>
          <p:nvPr/>
        </p:nvSpPr>
        <p:spPr>
          <a:xfrm>
            <a:off x="4176476" y="1598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6AE2E-8FF8-4443-BAEB-AAECFD247031}"/>
              </a:ext>
            </a:extLst>
          </p:cNvPr>
          <p:cNvSpPr txBox="1"/>
          <p:nvPr/>
        </p:nvSpPr>
        <p:spPr>
          <a:xfrm>
            <a:off x="4492773" y="1579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383158-9E09-4916-9E43-FAF728604538}"/>
              </a:ext>
            </a:extLst>
          </p:cNvPr>
          <p:cNvSpPr txBox="1"/>
          <p:nvPr/>
        </p:nvSpPr>
        <p:spPr>
          <a:xfrm>
            <a:off x="4843432" y="1579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666E31-287A-4298-9F90-BB7897BF7A9C}"/>
              </a:ext>
            </a:extLst>
          </p:cNvPr>
          <p:cNvSpPr txBox="1"/>
          <p:nvPr/>
        </p:nvSpPr>
        <p:spPr>
          <a:xfrm>
            <a:off x="5245148" y="1579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220889-17F6-4C6E-B257-B6D2EC290D64}"/>
              </a:ext>
            </a:extLst>
          </p:cNvPr>
          <p:cNvSpPr txBox="1"/>
          <p:nvPr/>
        </p:nvSpPr>
        <p:spPr>
          <a:xfrm>
            <a:off x="7343296" y="15885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5725AA-1F24-4FC3-A45F-9D856B7BF7B0}"/>
                  </a:ext>
                </a:extLst>
              </p:cNvPr>
              <p:cNvSpPr txBox="1"/>
              <p:nvPr/>
            </p:nvSpPr>
            <p:spPr>
              <a:xfrm>
                <a:off x="5261071" y="3551587"/>
                <a:ext cx="25327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ru-B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5725AA-1F24-4FC3-A45F-9D856B7B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71" y="3551587"/>
                <a:ext cx="2532775" cy="276999"/>
              </a:xfrm>
              <a:prstGeom prst="rect">
                <a:avLst/>
              </a:prstGeom>
              <a:blipFill>
                <a:blip r:embed="rId11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6987F7F-5ED5-49EA-91B7-B87832CFEDDD}"/>
                  </a:ext>
                </a:extLst>
              </p:cNvPr>
              <p:cNvSpPr txBox="1"/>
              <p:nvPr/>
            </p:nvSpPr>
            <p:spPr>
              <a:xfrm>
                <a:off x="4076432" y="3013854"/>
                <a:ext cx="670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индекс элемента в массиве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в какой блок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/>
                  <a:t>он попадёт?</a:t>
                </a:r>
                <a:endParaRPr lang="ru-BY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6987F7F-5ED5-49EA-91B7-B87832CFE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32" y="3013854"/>
                <a:ext cx="6700088" cy="369332"/>
              </a:xfrm>
              <a:prstGeom prst="rect">
                <a:avLst/>
              </a:prstGeom>
              <a:blipFill>
                <a:blip r:embed="rId12"/>
                <a:stretch>
                  <a:fillRect l="-81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FD121E-DCAA-41C8-9C21-34999494F42F}"/>
                  </a:ext>
                </a:extLst>
              </p:cNvPr>
              <p:cNvSpPr txBox="1"/>
              <p:nvPr/>
            </p:nvSpPr>
            <p:spPr>
              <a:xfrm>
                <a:off x="5245148" y="3929821"/>
                <a:ext cx="2532775" cy="516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FD121E-DCAA-41C8-9C21-34999494F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48" y="3929821"/>
                <a:ext cx="2532775" cy="5166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012594C-1CDF-4B43-8352-4EF09FD5C725}"/>
                  </a:ext>
                </a:extLst>
              </p:cNvPr>
              <p:cNvSpPr txBox="1"/>
              <p:nvPr/>
            </p:nvSpPr>
            <p:spPr>
              <a:xfrm>
                <a:off x="5229225" y="4624146"/>
                <a:ext cx="2532775" cy="524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−1&lt;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012594C-1CDF-4B43-8352-4EF09FD5C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4624146"/>
                <a:ext cx="2532775" cy="524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2466B-332C-4C3A-BA49-191E792BB565}"/>
                  </a:ext>
                </a:extLst>
              </p:cNvPr>
              <p:cNvSpPr txBox="1"/>
              <p:nvPr/>
            </p:nvSpPr>
            <p:spPr>
              <a:xfrm>
                <a:off x="8286218" y="4135834"/>
                <a:ext cx="30153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−1&lt;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&lt;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+1</a:t>
                </a:r>
                <a:endParaRPr lang="ru-BY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2466B-332C-4C3A-BA49-191E792BB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18" y="4135834"/>
                <a:ext cx="3015379" cy="276999"/>
              </a:xfrm>
              <a:prstGeom prst="rect">
                <a:avLst/>
              </a:prstGeom>
              <a:blipFill>
                <a:blip r:embed="rId15"/>
                <a:stretch>
                  <a:fillRect l="-2020" t="-28261" b="-5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0F7B4B25-4093-4726-9FEB-D6DC089BE887}"/>
              </a:ext>
            </a:extLst>
          </p:cNvPr>
          <p:cNvGrpSpPr/>
          <p:nvPr/>
        </p:nvGrpSpPr>
        <p:grpSpPr>
          <a:xfrm>
            <a:off x="193468" y="5733417"/>
            <a:ext cx="3812350" cy="618652"/>
            <a:chOff x="185926" y="4380197"/>
            <a:chExt cx="3812350" cy="618652"/>
          </a:xfrm>
        </p:grpSpPr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0C8A76D6-91CC-4AAE-9981-58D4B2710204}"/>
                </a:ext>
              </a:extLst>
            </p:cNvPr>
            <p:cNvSpPr/>
            <p:nvPr/>
          </p:nvSpPr>
          <p:spPr>
            <a:xfrm>
              <a:off x="1023566" y="4691072"/>
              <a:ext cx="1942975" cy="2950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D94E268-DB89-4088-B925-6C0CB589E1B0}"/>
                    </a:ext>
                  </a:extLst>
                </p:cNvPr>
                <p:cNvSpPr txBox="1"/>
                <p:nvPr/>
              </p:nvSpPr>
              <p:spPr>
                <a:xfrm>
                  <a:off x="185926" y="4691072"/>
                  <a:ext cx="800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ru-RU" sz="1400" dirty="0"/>
                    <a:t>-й блок</a:t>
                  </a:r>
                  <a:endParaRPr lang="ru-BY" sz="1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D94E268-DB89-4088-B925-6C0CB589E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26" y="4691072"/>
                  <a:ext cx="800989" cy="307777"/>
                </a:xfrm>
                <a:prstGeom prst="rect">
                  <a:avLst/>
                </a:prstGeom>
                <a:blipFill>
                  <a:blip r:embed="rId1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3DCDE4FB-FC31-4F3B-BF3D-F91BDF8E6BB9}"/>
                </a:ext>
              </a:extLst>
            </p:cNvPr>
            <p:cNvCxnSpPr/>
            <p:nvPr/>
          </p:nvCxnSpPr>
          <p:spPr>
            <a:xfrm>
              <a:off x="1277186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43957CE8-49DF-4D16-ADCC-04ACF623AF07}"/>
                </a:ext>
              </a:extLst>
            </p:cNvPr>
            <p:cNvCxnSpPr/>
            <p:nvPr/>
          </p:nvCxnSpPr>
          <p:spPr>
            <a:xfrm>
              <a:off x="2655788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A57945F-FB54-431B-9C0F-CC250A1FA019}"/>
                    </a:ext>
                  </a:extLst>
                </p:cNvPr>
                <p:cNvSpPr txBox="1"/>
                <p:nvPr/>
              </p:nvSpPr>
              <p:spPr>
                <a:xfrm>
                  <a:off x="849830" y="4380197"/>
                  <a:ext cx="5757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ru-RU" sz="16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A57945F-FB54-431B-9C0F-CC250A1FA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30" y="4380197"/>
                  <a:ext cx="575735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88154DC-A86A-49EE-8D2C-914C29D75E59}"/>
                    </a:ext>
                  </a:extLst>
                </p:cNvPr>
                <p:cNvSpPr txBox="1"/>
                <p:nvPr/>
              </p:nvSpPr>
              <p:spPr>
                <a:xfrm>
                  <a:off x="2603792" y="4412833"/>
                  <a:ext cx="13944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+1)·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16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88154DC-A86A-49EE-8D2C-914C29D75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792" y="4412833"/>
                  <a:ext cx="1394484" cy="338554"/>
                </a:xfrm>
                <a:prstGeom prst="rect">
                  <a:avLst/>
                </a:prstGeom>
                <a:blipFill>
                  <a:blip r:embed="rId18"/>
                  <a:stretch>
                    <a:fillRect l="-2183" t="-5455" b="-2363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D6C5A0D-259C-4198-962B-0C1648394898}"/>
              </a:ext>
            </a:extLst>
          </p:cNvPr>
          <p:cNvCxnSpPr/>
          <p:nvPr/>
        </p:nvCxnSpPr>
        <p:spPr>
          <a:xfrm>
            <a:off x="6672064" y="4394507"/>
            <a:ext cx="0" cy="229639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FF5CCB7D-CF28-4D49-8F8A-F9CDC01D386A}"/>
              </a:ext>
            </a:extLst>
          </p:cNvPr>
          <p:cNvCxnSpPr/>
          <p:nvPr/>
        </p:nvCxnSpPr>
        <p:spPr>
          <a:xfrm>
            <a:off x="7970214" y="3383186"/>
            <a:ext cx="0" cy="1955504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3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7" grpId="0"/>
      <p:bldP spid="65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43779" y="1471123"/>
                <a:ext cx="9505056" cy="5099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При </a:t>
                </a:r>
                <a:r>
                  <a:rPr lang="ru-RU" sz="2400" b="1" dirty="0"/>
                  <a:t>модификации</a:t>
                </a:r>
                <a:r>
                  <a:rPr lang="ru-RU" sz="2400" dirty="0"/>
                  <a:t> нужно изменить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3779" y="1471123"/>
                <a:ext cx="9505056" cy="509992"/>
              </a:xfrm>
              <a:blipFill>
                <a:blip r:embed="rId3"/>
                <a:stretch>
                  <a:fillRect l="-1026" t="-8333" b="-178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97356"/>
              </p:ext>
            </p:extLst>
          </p:nvPr>
        </p:nvGraphicFramePr>
        <p:xfrm>
          <a:off x="443779" y="300222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41889"/>
              </p:ext>
            </p:extLst>
          </p:nvPr>
        </p:nvGraphicFramePr>
        <p:xfrm>
          <a:off x="443779" y="34387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2" y="306516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2" y="3065167"/>
                <a:ext cx="3856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0957" y="3464647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7" y="3464647"/>
                <a:ext cx="3960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196218" y="3806057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0-й блок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8881" y="3845566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1-й блок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75920" y="3771392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2-й блок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78520" y="3806057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3-й блок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03446" y="3771392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4-й блок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0728" y="2704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9416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03438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17898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78838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15221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529681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890621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685998" y="270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27016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291107" y="3002228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107" y="3002228"/>
                <a:ext cx="8005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999FBA9B-87F4-4A6A-B09B-32B41C9C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76723"/>
              </p:ext>
            </p:extLst>
          </p:nvPr>
        </p:nvGraphicFramePr>
        <p:xfrm>
          <a:off x="439323" y="300147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Таблица 35">
            <a:extLst>
              <a:ext uri="{FF2B5EF4-FFF2-40B4-BE49-F238E27FC236}">
                <a16:creationId xmlns:a16="http://schemas.microsoft.com/office/drawing/2014/main" id="{3493E462-08D1-4DF7-9949-6580D416A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08628"/>
              </p:ext>
            </p:extLst>
          </p:nvPr>
        </p:nvGraphicFramePr>
        <p:xfrm>
          <a:off x="439375" y="34387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6EE9948-4C3F-4AB8-915A-2EBFDA1483B5}"/>
              </a:ext>
            </a:extLst>
          </p:cNvPr>
          <p:cNvSpPr txBox="1"/>
          <p:nvPr/>
        </p:nvSpPr>
        <p:spPr>
          <a:xfrm>
            <a:off x="778385" y="4491084"/>
            <a:ext cx="62055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1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A9E323-F617-4E72-BC72-354315B2356E}"/>
                  </a:ext>
                </a:extLst>
              </p:cNvPr>
              <p:cNvSpPr txBox="1"/>
              <p:nvPr/>
            </p:nvSpPr>
            <p:spPr>
              <a:xfrm>
                <a:off x="514452" y="5759174"/>
                <a:ext cx="77486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Время выполнения операции модификации 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A9E323-F617-4E72-BC72-354315B2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2" y="5759174"/>
                <a:ext cx="7748685" cy="461665"/>
              </a:xfrm>
              <a:prstGeom prst="rect">
                <a:avLst/>
              </a:prstGeom>
              <a:blipFill>
                <a:blip r:embed="rId7"/>
                <a:stretch>
                  <a:fillRect l="-1179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23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8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4523" y="1372711"/>
                <a:ext cx="9789949" cy="22723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При </a:t>
                </a:r>
                <a:r>
                  <a:rPr lang="ru-RU" sz="2400" b="1" dirty="0"/>
                  <a:t>суммировании </a:t>
                </a:r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:</a:t>
                </a:r>
              </a:p>
              <a:p>
                <a:pPr marL="914400" lvl="2" indent="0">
                  <a:buNone/>
                </a:pPr>
                <a:r>
                  <a:rPr lang="ru-RU" sz="2400" dirty="0"/>
                  <a:t>Определяем номера блоков, к которым относятся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r>
                  <a:rPr lang="ru-RU" sz="2400" dirty="0"/>
                  <a:t>Суммируем от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до границы блока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массиву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r>
                  <a:rPr lang="ru-RU" sz="2400" dirty="0"/>
                  <a:t>Суммируем блоки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массиву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  <a:p>
                <a:pPr marL="914400" lvl="2" indent="0">
                  <a:buNone/>
                </a:pPr>
                <a:r>
                  <a:rPr lang="ru-RU" sz="2400" dirty="0"/>
                  <a:t>Суммируем от границы блока до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массиву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4523" y="1372711"/>
                <a:ext cx="9789949" cy="2272313"/>
              </a:xfrm>
              <a:blipFill>
                <a:blip r:embed="rId2"/>
                <a:stretch>
                  <a:fillRect l="-996" t="-2145" b="-34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>
            <a:cxnSpLocks/>
          </p:cNvCxnSpPr>
          <p:nvPr/>
        </p:nvCxnSpPr>
        <p:spPr>
          <a:xfrm>
            <a:off x="1470063" y="1916832"/>
            <a:ext cx="0" cy="1656184"/>
          </a:xfrm>
          <a:prstGeom prst="lin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3470710" y="4132060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94466"/>
              </p:ext>
            </p:extLst>
          </p:nvPr>
        </p:nvGraphicFramePr>
        <p:xfrm>
          <a:off x="312041" y="455233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11176"/>
              </p:ext>
            </p:extLst>
          </p:nvPr>
        </p:nvGraphicFramePr>
        <p:xfrm>
          <a:off x="312041" y="498881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Левая круглая скобка 48"/>
          <p:cNvSpPr/>
          <p:nvPr/>
        </p:nvSpPr>
        <p:spPr>
          <a:xfrm>
            <a:off x="3466169" y="4082063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flipH="1">
            <a:off x="9027179" y="4105779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865"/>
              </p:ext>
            </p:extLst>
          </p:nvPr>
        </p:nvGraphicFramePr>
        <p:xfrm>
          <a:off x="318122" y="4550826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14348"/>
              </p:ext>
            </p:extLst>
          </p:nvPr>
        </p:nvGraphicFramePr>
        <p:xfrm>
          <a:off x="302920" y="4996452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Дуга 52"/>
          <p:cNvSpPr/>
          <p:nvPr/>
        </p:nvSpPr>
        <p:spPr>
          <a:xfrm>
            <a:off x="4542267" y="4328761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6639591" y="4334200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-36277" y="452435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277" y="4524350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18" y="5005597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" y="5005597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331463" y="5296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47715" y="5296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19971" y="5295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41384" y="5295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37074" y="5283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8990" y="4254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7678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1700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86160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47100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3483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397943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758883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554260" y="4259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38422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746068" y="4259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24436"/>
              </p:ext>
            </p:extLst>
          </p:nvPr>
        </p:nvGraphicFramePr>
        <p:xfrm>
          <a:off x="3641428" y="4313983"/>
          <a:ext cx="106660" cy="2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330120" progId="Equation.DSMT4">
                  <p:embed/>
                </p:oleObj>
              </mc:Choice>
              <mc:Fallback>
                <p:oleObj name="Equation" r:id="rId5" imgW="152280" imgH="330120" progId="Equation.DSMT4">
                  <p:embed/>
                  <p:pic>
                    <p:nvPicPr>
                      <p:cNvPr id="75" name="Объект 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1428" y="4313983"/>
                        <a:ext cx="106660" cy="2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87413"/>
              </p:ext>
            </p:extLst>
          </p:nvPr>
        </p:nvGraphicFramePr>
        <p:xfrm>
          <a:off x="9248299" y="4358847"/>
          <a:ext cx="142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76" name="Объект 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48299" y="4358847"/>
                        <a:ext cx="1428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162146" y="4737754"/>
                <a:ext cx="932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146" y="4737754"/>
                <a:ext cx="93243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96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0" grpId="0" animBg="1"/>
      <p:bldP spid="53" grpId="0" animBg="1"/>
      <p:bldP spid="54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551384" y="1600203"/>
                <a:ext cx="11194765" cy="5326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Пусть в памяти хранится последовательность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элементов.</a:t>
                </a:r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600203"/>
                <a:ext cx="11194765" cy="532653"/>
              </a:xfrm>
              <a:prstGeom prst="rect">
                <a:avLst/>
              </a:prstGeom>
              <a:blipFill>
                <a:blip r:embed="rId2"/>
                <a:stretch>
                  <a:fillRect l="-1089" t="-11494" b="-298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51384" y="2485418"/>
                <a:ext cx="1137726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/>
                  <a:t>Нужно уметь выполнять какую-либо операцию над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ru-RU" sz="2800" b="1" dirty="0"/>
                  <a:t>последовательными элементами сразу</a:t>
                </a:r>
                <a:r>
                  <a:rPr lang="ru-RU" sz="2800" dirty="0"/>
                  <a:t> (например, суммировать, находить минимум</a:t>
                </a:r>
                <a:r>
                  <a:rPr lang="en-US" sz="2800" dirty="0"/>
                  <a:t>/</a:t>
                </a:r>
                <a:r>
                  <a:rPr lang="ru-RU" sz="2800" dirty="0"/>
                  <a:t>максимум). 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485418"/>
                <a:ext cx="11377264" cy="1384995"/>
              </a:xfrm>
              <a:prstGeom prst="rect">
                <a:avLst/>
              </a:prstGeom>
              <a:blipFill>
                <a:blip r:embed="rId3"/>
                <a:stretch>
                  <a:fillRect l="-1071" t="-4405" r="-1071" b="-118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551384" y="4149080"/>
            <a:ext cx="11737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800" dirty="0"/>
              <a:t>Такие запросы называют </a:t>
            </a:r>
            <a:r>
              <a:rPr lang="ru-RU" sz="2800" b="1" i="1" dirty="0"/>
              <a:t>интервальными</a:t>
            </a:r>
            <a:r>
              <a:rPr lang="ru-RU" sz="2800" dirty="0"/>
              <a:t>, потому что они затрагивают целый интервал значений.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40571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474419" y="1506510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03435"/>
              </p:ext>
            </p:extLst>
          </p:nvPr>
        </p:nvGraphicFramePr>
        <p:xfrm>
          <a:off x="315750" y="192678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8573"/>
              </p:ext>
            </p:extLst>
          </p:nvPr>
        </p:nvGraphicFramePr>
        <p:xfrm>
          <a:off x="315750" y="236326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Левая круглая скобка 48"/>
          <p:cNvSpPr/>
          <p:nvPr/>
        </p:nvSpPr>
        <p:spPr>
          <a:xfrm>
            <a:off x="3469878" y="1456513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flipH="1">
            <a:off x="9030888" y="1480229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2998"/>
              </p:ext>
            </p:extLst>
          </p:nvPr>
        </p:nvGraphicFramePr>
        <p:xfrm>
          <a:off x="329116" y="1916033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46886"/>
              </p:ext>
            </p:extLst>
          </p:nvPr>
        </p:nvGraphicFramePr>
        <p:xfrm>
          <a:off x="329116" y="2351428"/>
          <a:ext cx="10571805" cy="38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Дуга 52"/>
          <p:cNvSpPr/>
          <p:nvPr/>
        </p:nvSpPr>
        <p:spPr>
          <a:xfrm>
            <a:off x="4545976" y="1703211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6643300" y="1708650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-19202" y="191678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202" y="1916787"/>
                <a:ext cx="3856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0" y="236113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1134"/>
                <a:ext cx="396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861315" y="2390167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0-й блок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5431" y="2372577"/>
            <a:ext cx="15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1-й блок</a:t>
            </a:r>
            <a:r>
              <a:rPr lang="en-US" dirty="0"/>
              <a:t> (=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4821110" y="2367443"/>
            <a:ext cx="183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2-й блок</a:t>
            </a:r>
            <a:r>
              <a:rPr lang="en-US" dirty="0"/>
              <a:t> (=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jl+1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7243485" y="2379835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3-й блок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08431" y="235251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4-й</a:t>
            </a:r>
            <a:r>
              <a:rPr lang="en-US" dirty="0"/>
              <a:t> (=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72699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1387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5409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89869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0809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7192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401652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762592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557969" y="1633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42131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749777" y="1633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713324"/>
              </p:ext>
            </p:extLst>
          </p:nvPr>
        </p:nvGraphicFramePr>
        <p:xfrm>
          <a:off x="3645137" y="1688433"/>
          <a:ext cx="106660" cy="2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330120" progId="Equation.DSMT4">
                  <p:embed/>
                </p:oleObj>
              </mc:Choice>
              <mc:Fallback>
                <p:oleObj name="Equation" r:id="rId4" imgW="152280" imgH="330120" progId="Equation.DSMT4">
                  <p:embed/>
                  <p:pic>
                    <p:nvPicPr>
                      <p:cNvPr id="75" name="Объект 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5137" y="1688433"/>
                        <a:ext cx="106660" cy="2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08228"/>
              </p:ext>
            </p:extLst>
          </p:nvPr>
        </p:nvGraphicFramePr>
        <p:xfrm>
          <a:off x="9252008" y="1733297"/>
          <a:ext cx="142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76" name="Объект 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52008" y="1733297"/>
                        <a:ext cx="1428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165855" y="2112204"/>
                <a:ext cx="932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855" y="2112204"/>
                <a:ext cx="93243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CC38497-79C8-470C-AB91-887795FE6207}"/>
              </a:ext>
            </a:extLst>
          </p:cNvPr>
          <p:cNvSpPr txBox="1"/>
          <p:nvPr/>
        </p:nvSpPr>
        <p:spPr>
          <a:xfrm>
            <a:off x="674385" y="3260257"/>
            <a:ext cx="62674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same block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</a:t>
            </a:r>
            <a:endParaRPr lang="ru-R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7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474419" y="1722534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08433"/>
              </p:ext>
            </p:extLst>
          </p:nvPr>
        </p:nvGraphicFramePr>
        <p:xfrm>
          <a:off x="315750" y="21428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71126"/>
              </p:ext>
            </p:extLst>
          </p:nvPr>
        </p:nvGraphicFramePr>
        <p:xfrm>
          <a:off x="315750" y="257928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Левая круглая скобка 48"/>
          <p:cNvSpPr/>
          <p:nvPr/>
        </p:nvSpPr>
        <p:spPr>
          <a:xfrm>
            <a:off x="3469878" y="1672537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flipH="1">
            <a:off x="9030888" y="1696253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90421"/>
              </p:ext>
            </p:extLst>
          </p:nvPr>
        </p:nvGraphicFramePr>
        <p:xfrm>
          <a:off x="315750" y="2149151"/>
          <a:ext cx="1025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0364"/>
              </p:ext>
            </p:extLst>
          </p:nvPr>
        </p:nvGraphicFramePr>
        <p:xfrm>
          <a:off x="318256" y="257928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Дуга 52"/>
          <p:cNvSpPr/>
          <p:nvPr/>
        </p:nvSpPr>
        <p:spPr>
          <a:xfrm>
            <a:off x="4545976" y="1919235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6643300" y="1924674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-29014" y="217004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014" y="2170049"/>
                <a:ext cx="3856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-47072" y="2605227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72" y="2605227"/>
                <a:ext cx="396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335172" y="288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51424" y="288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3680" y="2885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45093" y="2885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40783" y="2873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699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1387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540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8986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080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719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40165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76259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557969" y="1849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42131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749777" y="1849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3645137" y="1904457"/>
          <a:ext cx="106660" cy="2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330120" progId="Equation.DSMT4">
                  <p:embed/>
                </p:oleObj>
              </mc:Choice>
              <mc:Fallback>
                <p:oleObj name="Equation" r:id="rId4" imgW="152280" imgH="330120" progId="Equation.DSMT4">
                  <p:embed/>
                  <p:pic>
                    <p:nvPicPr>
                      <p:cNvPr id="75" name="Объект 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5137" y="1904457"/>
                        <a:ext cx="106660" cy="2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9252008" y="1949321"/>
          <a:ext cx="142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76" name="Объект 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52008" y="1949321"/>
                        <a:ext cx="1428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165855" y="2328228"/>
                <a:ext cx="932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855" y="2328228"/>
                <a:ext cx="93243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399091-46CA-49DD-BD07-8DE6CA122C8C}"/>
                  </a:ext>
                </a:extLst>
              </p:cNvPr>
              <p:cNvSpPr txBox="1"/>
              <p:nvPr/>
            </p:nvSpPr>
            <p:spPr>
              <a:xfrm>
                <a:off x="111786" y="3830907"/>
                <a:ext cx="9368590" cy="101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400" dirty="0"/>
                  <a:t>При </a:t>
                </a:r>
                <a:r>
                  <a:rPr lang="ru-RU" sz="2400" b="1" dirty="0"/>
                  <a:t>суммировании </a:t>
                </a:r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nor/>
                      </m:rPr>
                      <a:rPr lang="ru-RU" sz="2400" dirty="0"/>
                      <m:t>общее время</m:t>
                    </m:r>
                  </m:oMath>
                </a14:m>
                <a:r>
                  <a:rPr lang="ru-RU" sz="2400" dirty="0"/>
                  <a:t>:</a:t>
                </a:r>
              </a:p>
              <a:p>
                <a:pPr lvl="8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399091-46CA-49DD-BD07-8DE6CA122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6" y="3830907"/>
                <a:ext cx="9368590" cy="1014380"/>
              </a:xfrm>
              <a:prstGeom prst="rect">
                <a:avLst/>
              </a:prstGeom>
              <a:blipFill>
                <a:blip r:embed="rId9"/>
                <a:stretch>
                  <a:fillRect t="-4790" b="-41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F187E3-EA00-45D7-A125-F0742306E62F}"/>
                  </a:ext>
                </a:extLst>
              </p:cNvPr>
              <p:cNvSpPr txBox="1"/>
              <p:nvPr/>
            </p:nvSpPr>
            <p:spPr>
              <a:xfrm>
                <a:off x="1031429" y="5420197"/>
                <a:ext cx="61238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800" dirty="0"/>
                  <a:t>Каким лучше выбрать размер блока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800" dirty="0"/>
                  <a:t>?</a:t>
                </a:r>
                <a:endParaRPr lang="ru-BY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F187E3-EA00-45D7-A125-F0742306E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29" y="5420197"/>
                <a:ext cx="6123856" cy="523220"/>
              </a:xfrm>
              <a:prstGeom prst="rect">
                <a:avLst/>
              </a:prstGeom>
              <a:blipFill>
                <a:blip r:embed="rId10"/>
                <a:stretch>
                  <a:fillRect l="-1990" t="-10465" r="-1791" b="-325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5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Оптимальный размер блока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1072" y="1304986"/>
                <a:ext cx="9573319" cy="46777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Исследуем на экстремум</a:t>
                </a:r>
                <a:r>
                  <a:rPr lang="en-US" dirty="0"/>
                  <a:t> </a:t>
                </a:r>
                <a:r>
                  <a:rPr lang="ru-RU" dirty="0"/>
                  <a:t>функцию: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3543300" lvl="8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3543300" lvl="8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Таким образом, оптимально разбивать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 блоков по </a:t>
                </a:r>
                <a:endParaRPr lang="ru-R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 элементов</a:t>
                </a:r>
                <a:r>
                  <a:rPr lang="en-US" dirty="0">
                    <a:ea typeface="Cambria Math" panose="02040503050406030204" pitchFamily="18" charset="0"/>
                  </a:rPr>
                  <a:t>.</a:t>
                </a:r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Операция </a:t>
                </a:r>
                <a14:m>
                  <m:oMath xmlns:m="http://schemas.openxmlformats.org/officeDocument/2006/math">
                    <m:r>
                      <a:rPr lang="en-US" sz="2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𝐅𝐢𝐧𝐝𝐒𝐮𝐦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выполняется за время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072" y="1304986"/>
                <a:ext cx="9573319" cy="4677759"/>
              </a:xfrm>
              <a:blipFill>
                <a:blip r:embed="rId2"/>
                <a:stretch>
                  <a:fillRect l="-1146" t="-18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8B75CD9-2ACC-47A2-8064-58F94BC794BA}"/>
              </a:ext>
            </a:extLst>
          </p:cNvPr>
          <p:cNvGrpSpPr/>
          <p:nvPr/>
        </p:nvGrpSpPr>
        <p:grpSpPr>
          <a:xfrm>
            <a:off x="8904312" y="1415537"/>
            <a:ext cx="3096340" cy="3669647"/>
            <a:chOff x="7847606" y="1415537"/>
            <a:chExt cx="4153046" cy="3729862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4272" y="1600203"/>
              <a:ext cx="3168344" cy="32578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16280" y="4772989"/>
                  <a:ext cx="526170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280" y="4772989"/>
                  <a:ext cx="526170" cy="372410"/>
                </a:xfrm>
                <a:prstGeom prst="rect">
                  <a:avLst/>
                </a:prstGeom>
                <a:blipFill>
                  <a:blip r:embed="rId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629717" y="4690988"/>
                  <a:ext cx="370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9717" y="4690988"/>
                  <a:ext cx="37093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847606" y="1415537"/>
                  <a:ext cx="696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06" y="1415537"/>
                  <a:ext cx="69666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29" r="-27059" b="-1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217158" y="4690988"/>
                  <a:ext cx="490647" cy="375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158" y="4690988"/>
                  <a:ext cx="490647" cy="3753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3A291ED-6D3B-91DC-C9FF-F64488A0FE3F}"/>
              </a:ext>
            </a:extLst>
          </p:cNvPr>
          <p:cNvSpPr txBox="1"/>
          <p:nvPr/>
        </p:nvSpPr>
        <p:spPr>
          <a:xfrm>
            <a:off x="119336" y="5953196"/>
            <a:ext cx="12021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b="0" dirty="0">
                <a:ea typeface="Cambria Math" panose="02040503050406030204" pitchFamily="18" charset="0"/>
              </a:rPr>
              <a:t>Приём называется </a:t>
            </a:r>
            <a:r>
              <a:rPr lang="en-US" sz="3200" b="1" i="1" dirty="0">
                <a:solidFill>
                  <a:srgbClr val="FF0000"/>
                </a:solidFill>
                <a:ea typeface="Cambria Math" panose="02040503050406030204" pitchFamily="18" charset="0"/>
              </a:rPr>
              <a:t>sqrt-</a:t>
            </a:r>
            <a:r>
              <a:rPr lang="ru-RU" sz="3200" b="1" i="1" dirty="0">
                <a:solidFill>
                  <a:srgbClr val="FF0000"/>
                </a:solidFill>
                <a:ea typeface="Cambria Math" panose="02040503050406030204" pitchFamily="18" charset="0"/>
              </a:rPr>
              <a:t>декомпозицией</a:t>
            </a:r>
            <a:r>
              <a:rPr lang="en-US" sz="3200" b="1" i="1" dirty="0">
                <a:solidFill>
                  <a:srgbClr val="FF0000"/>
                </a:solidFill>
                <a:ea typeface="Cambria Math" panose="02040503050406030204" pitchFamily="18" charset="0"/>
              </a:rPr>
              <a:t>  </a:t>
            </a:r>
            <a:r>
              <a:rPr lang="ru-RU" sz="3200" dirty="0">
                <a:ea typeface="Cambria Math" panose="02040503050406030204" pitchFamily="18" charset="0"/>
              </a:rPr>
              <a:t>или</a:t>
            </a:r>
            <a:r>
              <a:rPr lang="ru-RU" sz="3200" b="1" i="1" dirty="0">
                <a:solidFill>
                  <a:srgbClr val="FF0000"/>
                </a:solidFill>
                <a:ea typeface="Cambria Math" panose="02040503050406030204" pitchFamily="18" charset="0"/>
              </a:rPr>
              <a:t> корневой эвристикой.</a:t>
            </a:r>
            <a:endParaRPr lang="en-US" sz="3200" b="1" i="1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4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8030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same block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6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19485"/>
              </p:ext>
            </p:extLst>
          </p:nvPr>
        </p:nvGraphicFramePr>
        <p:xfrm>
          <a:off x="2207568" y="1412776"/>
          <a:ext cx="763284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ru-RU" sz="2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декомпозиция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847005"/>
              </p:ext>
            </p:extLst>
          </p:nvPr>
        </p:nvGraphicFramePr>
        <p:xfrm>
          <a:off x="7948613" y="5418138"/>
          <a:ext cx="1130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698400" progId="Equation.DSMT4">
                  <p:embed/>
                </p:oleObj>
              </mc:Choice>
              <mc:Fallback>
                <p:oleObj name="Equation" r:id="rId2" imgW="1130040" imgH="69840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48613" y="5418138"/>
                        <a:ext cx="11303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86559"/>
              </p:ext>
            </p:extLst>
          </p:nvPr>
        </p:nvGraphicFramePr>
        <p:xfrm>
          <a:off x="7970838" y="4337050"/>
          <a:ext cx="1130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698400" progId="Equation.DSMT4">
                  <p:embed/>
                </p:oleObj>
              </mc:Choice>
              <mc:Fallback>
                <p:oleObj name="Equation" r:id="rId4" imgW="1130040" imgH="698400" progId="Equation.DSMT4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70838" y="4337050"/>
                        <a:ext cx="11303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32880"/>
              </p:ext>
            </p:extLst>
          </p:nvPr>
        </p:nvGraphicFramePr>
        <p:xfrm>
          <a:off x="4627563" y="3487738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520560" progId="Equation.DSMT4">
                  <p:embed/>
                </p:oleObj>
              </mc:Choice>
              <mc:Fallback>
                <p:oleObj name="Equation" r:id="rId6" imgW="761760" imgH="52056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7563" y="3487738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139075"/>
              </p:ext>
            </p:extLst>
          </p:nvPr>
        </p:nvGraphicFramePr>
        <p:xfrm>
          <a:off x="6240463" y="4502150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520560" progId="Equation.DSMT4">
                  <p:embed/>
                </p:oleObj>
              </mc:Choice>
              <mc:Fallback>
                <p:oleObj name="Equation" r:id="rId8" imgW="761760" imgH="520560" progId="Equation.DSMT4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0463" y="4502150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566873"/>
              </p:ext>
            </p:extLst>
          </p:nvPr>
        </p:nvGraphicFramePr>
        <p:xfrm>
          <a:off x="7985125" y="3487738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1760" imgH="520560" progId="Equation.DSMT4">
                  <p:embed/>
                </p:oleObj>
              </mc:Choice>
              <mc:Fallback>
                <p:oleObj name="Equation" r:id="rId9" imgW="761760" imgH="5205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5125" y="3487738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89030"/>
              </p:ext>
            </p:extLst>
          </p:nvPr>
        </p:nvGraphicFramePr>
        <p:xfrm>
          <a:off x="4566699" y="4501852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38080" imgH="520560" progId="Equation.DSMT4">
                  <p:embed/>
                </p:oleObj>
              </mc:Choice>
              <mc:Fallback>
                <p:oleObj name="Equation" r:id="rId11" imgW="838080" imgH="52056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66699" y="4501852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39225"/>
              </p:ext>
            </p:extLst>
          </p:nvPr>
        </p:nvGraphicFramePr>
        <p:xfrm>
          <a:off x="6096000" y="2448744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38080" imgH="520560" progId="Equation.DSMT4">
                  <p:embed/>
                </p:oleObj>
              </mc:Choice>
              <mc:Fallback>
                <p:oleObj name="Equation" r:id="rId13" imgW="838080" imgH="520560" progId="Equation.DSMT4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0" y="2448744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21825"/>
              </p:ext>
            </p:extLst>
          </p:nvPr>
        </p:nvGraphicFramePr>
        <p:xfrm>
          <a:off x="6096000" y="3486968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38080" imgH="520560" progId="Equation.DSMT4">
                  <p:embed/>
                </p:oleObj>
              </mc:Choice>
              <mc:Fallback>
                <p:oleObj name="Equation" r:id="rId15" imgW="838080" imgH="520560" progId="Equation.DSMT4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6000" y="3486968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226989"/>
              </p:ext>
            </p:extLst>
          </p:nvPr>
        </p:nvGraphicFramePr>
        <p:xfrm>
          <a:off x="7978732" y="2448744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38080" imgH="520560" progId="Equation.DSMT4">
                  <p:embed/>
                </p:oleObj>
              </mc:Choice>
              <mc:Fallback>
                <p:oleObj name="Equation" r:id="rId17" imgW="838080" imgH="520560" progId="Equation.DSMT4">
                  <p:embed/>
                  <p:pic>
                    <p:nvPicPr>
                      <p:cNvPr id="15" name="Объект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78732" y="2448744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Оценки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59A1A0C-656A-DB8F-3997-1C22C74BC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39142"/>
              </p:ext>
            </p:extLst>
          </p:nvPr>
        </p:nvGraphicFramePr>
        <p:xfrm>
          <a:off x="6240463" y="5364551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2127" imgH="521306" progId="Equation.DSMT4">
                  <p:embed/>
                </p:oleObj>
              </mc:Choice>
              <mc:Fallback>
                <p:oleObj name="Equation" r:id="rId18" imgW="762127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40463" y="5364551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261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DE2B3-257C-F078-9746-BE857870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Дополнительный материал</a:t>
            </a:r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9820C-8FB5-DFAE-3238-AEB781EED132}"/>
              </a:ext>
            </a:extLst>
          </p:cNvPr>
          <p:cNvSpPr txBox="1"/>
          <p:nvPr/>
        </p:nvSpPr>
        <p:spPr>
          <a:xfrm>
            <a:off x="2954170" y="1274361"/>
            <a:ext cx="64547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Дерево </a:t>
            </a:r>
            <a:r>
              <a:rPr lang="ru-RU" sz="2800" b="1" dirty="0" err="1"/>
              <a:t>Фенвика</a:t>
            </a:r>
            <a:r>
              <a:rPr lang="ru-RU" sz="2800" b="1" dirty="0"/>
              <a:t>  </a:t>
            </a:r>
            <a:endParaRPr lang="en-US" sz="2800" b="1" dirty="0"/>
          </a:p>
          <a:p>
            <a:pPr algn="ctr"/>
            <a:r>
              <a:rPr lang="ru-RU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англ. 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Fenwick tree, binary indexed tree</a:t>
            </a:r>
          </a:p>
          <a:p>
            <a:pPr algn="ctr"/>
            <a:r>
              <a:rPr lang="ru-RU" sz="2800" dirty="0"/>
              <a:t>(двоично-индексируемое дерево)</a:t>
            </a:r>
          </a:p>
          <a:p>
            <a:pPr algn="ctr"/>
            <a:endParaRPr lang="ru-BY" sz="2800" b="1" dirty="0"/>
          </a:p>
        </p:txBody>
      </p:sp>
      <p:pic>
        <p:nvPicPr>
          <p:cNvPr id="1026" name="Picture 2" descr="Б.Я. Рябко">
            <a:extLst>
              <a:ext uri="{FF2B5EF4-FFF2-40B4-BE49-F238E27FC236}">
                <a16:creationId xmlns:a16="http://schemas.microsoft.com/office/drawing/2014/main" id="{EFFC8764-75CD-9C25-F90D-E60C687B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195" y="3426213"/>
            <a:ext cx="1883030" cy="25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8763D-17B5-72E3-837F-B0C0C1A39538}"/>
              </a:ext>
            </a:extLst>
          </p:cNvPr>
          <p:cNvSpPr txBox="1"/>
          <p:nvPr/>
        </p:nvSpPr>
        <p:spPr>
          <a:xfrm>
            <a:off x="3212380" y="5995437"/>
            <a:ext cx="2614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Рябко</a:t>
            </a:r>
            <a:r>
              <a:rPr lang="ru-RU" dirty="0"/>
              <a:t> Борис Яковлевич, Новосибирск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FDEF6-429D-868C-1F4D-C6C68C2B6464}"/>
              </a:ext>
            </a:extLst>
          </p:cNvPr>
          <p:cNvSpPr txBox="1"/>
          <p:nvPr/>
        </p:nvSpPr>
        <p:spPr>
          <a:xfrm>
            <a:off x="4007768" y="3085503"/>
            <a:ext cx="1318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1989 год</a:t>
            </a: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98386-38FE-98FC-1FDD-5016FB125B4B}"/>
              </a:ext>
            </a:extLst>
          </p:cNvPr>
          <p:cNvSpPr txBox="1"/>
          <p:nvPr/>
        </p:nvSpPr>
        <p:spPr>
          <a:xfrm>
            <a:off x="6952470" y="3047520"/>
            <a:ext cx="146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1994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год 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8D70E-C7DD-683B-E606-5C433B8E3ECE}"/>
              </a:ext>
            </a:extLst>
          </p:cNvPr>
          <p:cNvSpPr txBox="1"/>
          <p:nvPr/>
        </p:nvSpPr>
        <p:spPr>
          <a:xfrm>
            <a:off x="6779917" y="5933162"/>
            <a:ext cx="1812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Питер </a:t>
            </a:r>
            <a:r>
              <a:rPr lang="ru-RU" b="1" dirty="0" err="1"/>
              <a:t>Фенвик</a:t>
            </a:r>
            <a:r>
              <a:rPr lang="ru-RU" b="1" dirty="0"/>
              <a:t>, </a:t>
            </a:r>
          </a:p>
          <a:p>
            <a:r>
              <a:rPr lang="ru-RU" dirty="0"/>
              <a:t>Новая Зеландия</a:t>
            </a:r>
            <a:endParaRPr lang="ru-BY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914895-AB0E-607A-B5AD-3AF57A72C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852" y="3467907"/>
            <a:ext cx="1574021" cy="22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3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BF23D-9693-DB24-052F-6CE19F7DC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DF3E4-FE01-B5BC-2CBC-D45E7618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err="1"/>
              <a:t>Фенвика</a:t>
            </a:r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D18A3-0843-4E08-9B72-F071B707C4EF}"/>
              </a:ext>
            </a:extLst>
          </p:cNvPr>
          <p:cNvSpPr txBox="1"/>
          <p:nvPr/>
        </p:nvSpPr>
        <p:spPr>
          <a:xfrm>
            <a:off x="839416" y="1556792"/>
            <a:ext cx="104411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Применяется для выполнения интервальных запросов и запросов модификации для операций, которые являются: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ассоциативными,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коммутативными,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обратимыми.</a:t>
            </a:r>
          </a:p>
          <a:p>
            <a:pPr algn="just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CA031-9978-910F-276A-55FE508409DD}"/>
              </a:ext>
            </a:extLst>
          </p:cNvPr>
          <p:cNvSpPr txBox="1"/>
          <p:nvPr/>
        </p:nvSpPr>
        <p:spPr>
          <a:xfrm>
            <a:off x="870167" y="4847046"/>
            <a:ext cx="10904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Например, операция суммы обладает всеми этими свойствами, а операция минимума – не обладает свойством обратимости (например, зная минимум двух чисел и одно из них, нельзя однозначно восстановить второе число).</a:t>
            </a:r>
          </a:p>
        </p:txBody>
      </p:sp>
    </p:spTree>
    <p:extLst>
      <p:ext uri="{BB962C8B-B14F-4D97-AF65-F5344CB8AC3E}">
        <p14:creationId xmlns:p14="http://schemas.microsoft.com/office/powerpoint/2010/main" val="123625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9D45B-CB1C-A8BC-273B-D9BB382C3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F0958-2662-5390-AB0E-B1D99C4D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err="1"/>
              <a:t>Фенвика</a:t>
            </a:r>
            <a:r>
              <a:rPr lang="ru-RU" dirty="0"/>
              <a:t>. Оценки</a:t>
            </a:r>
            <a:endParaRPr lang="ru-BY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B5559C4-8C76-462A-B7A4-D00861F5D64A}"/>
              </a:ext>
            </a:extLst>
          </p:cNvPr>
          <p:cNvGrpSpPr/>
          <p:nvPr/>
        </p:nvGrpSpPr>
        <p:grpSpPr>
          <a:xfrm>
            <a:off x="551384" y="1339070"/>
            <a:ext cx="11449272" cy="5293757"/>
            <a:chOff x="479376" y="1285923"/>
            <a:chExt cx="11449272" cy="52937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1C6318-5B41-4E52-A6C8-087AE8F83D96}"/>
                </a:ext>
              </a:extLst>
            </p:cNvPr>
            <p:cNvSpPr txBox="1"/>
            <p:nvPr/>
          </p:nvSpPr>
          <p:spPr>
            <a:xfrm>
              <a:off x="479376" y="1285923"/>
              <a:ext cx="11449272" cy="529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ru-RU" dirty="0"/>
            </a:p>
            <a:p>
              <a:pPr algn="just"/>
              <a:r>
                <a:rPr lang="ru-RU" sz="3200" dirty="0"/>
                <a:t>Для задачи </a:t>
              </a:r>
              <a:r>
                <a:rPr lang="en-US" sz="3200" dirty="0"/>
                <a:t>RSQ </a:t>
              </a:r>
              <a:r>
                <a:rPr lang="ru-RU" sz="3200" dirty="0" err="1"/>
                <a:t>предподсчёт</a:t>
              </a:r>
              <a:r>
                <a:rPr lang="ru-RU" sz="3200" dirty="0"/>
                <a:t> для построения дерева </a:t>
              </a:r>
              <a:r>
                <a:rPr lang="ru-RU" sz="3200" dirty="0" err="1"/>
                <a:t>Фенвика</a:t>
              </a:r>
              <a:r>
                <a:rPr lang="ru-RU" sz="3200" dirty="0"/>
                <a:t> выполняется за время: </a:t>
              </a:r>
              <a:endParaRPr lang="en-US" sz="3200" dirty="0"/>
            </a:p>
            <a:p>
              <a:pPr algn="just"/>
              <a:endParaRPr lang="ru-RU" sz="3200" dirty="0"/>
            </a:p>
            <a:p>
              <a:pPr algn="just"/>
              <a:r>
                <a:rPr lang="ru-RU" sz="3200" dirty="0"/>
                <a:t>Дополнительная память: </a:t>
              </a:r>
            </a:p>
            <a:p>
              <a:pPr algn="just"/>
              <a:endParaRPr lang="ru-RU" sz="3200" dirty="0"/>
            </a:p>
            <a:p>
              <a:pPr algn="just"/>
              <a:r>
                <a:rPr lang="ru-RU" sz="3200" dirty="0"/>
                <a:t>Операция суммы на отрезке и модификации выполняются за время: </a:t>
              </a:r>
            </a:p>
            <a:p>
              <a:pPr algn="just"/>
              <a:endParaRPr lang="ru-RU" sz="3200" dirty="0"/>
            </a:p>
            <a:p>
              <a:pPr algn="just"/>
              <a:r>
                <a:rPr lang="ru-RU" sz="2800" dirty="0"/>
                <a:t>Можно построить дерево </a:t>
              </a:r>
              <a:r>
                <a:rPr lang="ru-RU" sz="2800" dirty="0" err="1"/>
                <a:t>Фенвика</a:t>
              </a:r>
              <a:r>
                <a:rPr lang="ru-RU" sz="2800" dirty="0"/>
                <a:t> для задачи </a:t>
              </a:r>
              <a:r>
                <a:rPr lang="en-US" sz="2800" dirty="0"/>
                <a:t>RMQ</a:t>
              </a:r>
              <a:r>
                <a:rPr lang="ru-RU" sz="2800" dirty="0"/>
                <a:t>, но минимум можно найти только на префиксе.</a:t>
              </a:r>
              <a:endParaRPr lang="ru-BY" sz="2800" dirty="0"/>
            </a:p>
          </p:txBody>
        </p:sp>
        <p:graphicFrame>
          <p:nvGraphicFramePr>
            <p:cNvPr id="6" name="Объект 5">
              <a:extLst>
                <a:ext uri="{FF2B5EF4-FFF2-40B4-BE49-F238E27FC236}">
                  <a16:creationId xmlns:a16="http://schemas.microsoft.com/office/drawing/2014/main" id="{8F9E18BE-467C-1574-B361-92C1159B4B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8979" y="2052414"/>
            <a:ext cx="1969286" cy="556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41400" imgH="520560" progId="Equation.DSMT4">
                    <p:embed/>
                  </p:oleObj>
                </mc:Choice>
                <mc:Fallback>
                  <p:oleObj name="Equation" r:id="rId2" imgW="1841400" imgH="520560" progId="Equation.DSMT4">
                    <p:embed/>
                    <p:pic>
                      <p:nvPicPr>
                        <p:cNvPr id="6" name="Объект 5">
                          <a:extLst>
                            <a:ext uri="{FF2B5EF4-FFF2-40B4-BE49-F238E27FC236}">
                              <a16:creationId xmlns:a16="http://schemas.microsoft.com/office/drawing/2014/main" id="{8F9E18BE-467C-1574-B361-92C1159B4B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708979" y="2052414"/>
                          <a:ext cx="1969286" cy="5569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F225802-98B7-0276-9D78-FCD33EB5C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9809" y="3150525"/>
          <a:ext cx="991642" cy="55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520560" progId="Equation.DSMT4">
                  <p:embed/>
                </p:oleObj>
              </mc:Choice>
              <mc:Fallback>
                <p:oleObj name="Equation" r:id="rId4" imgW="927000" imgH="5205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F225802-98B7-0276-9D78-FCD33EB5C1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9809" y="3150525"/>
                        <a:ext cx="991642" cy="556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1EB431B-6195-CA04-CD4E-9D2F135AF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552" y="4581128"/>
          <a:ext cx="1622226" cy="58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520560" progId="Equation.DSMT4">
                  <p:embed/>
                </p:oleObj>
              </mc:Choice>
              <mc:Fallback>
                <p:oleObj name="Equation" r:id="rId6" imgW="1447560" imgH="52056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71EB431B-6195-CA04-CD4E-9D2F135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3552" y="4581128"/>
                        <a:ext cx="1622226" cy="58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22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E55B-CEAC-BA37-A2F5-74BC5D074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F4291-D0BB-8EC0-52FE-810AAEC9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err="1"/>
              <a:t>Фенвика</a:t>
            </a:r>
            <a:r>
              <a:rPr lang="ru-RU" dirty="0"/>
              <a:t>. Идея</a:t>
            </a:r>
            <a:endParaRPr lang="ru-BY" dirty="0"/>
          </a:p>
        </p:txBody>
      </p:sp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2FF657D7-1616-6A2A-895E-2B61C3C15087}"/>
              </a:ext>
            </a:extLst>
          </p:cNvPr>
          <p:cNvSpPr/>
          <p:nvPr/>
        </p:nvSpPr>
        <p:spPr>
          <a:xfrm rot="16200000">
            <a:off x="9972612" y="5262715"/>
            <a:ext cx="496928" cy="878085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BD71B0E5-34ED-69EB-2859-3C7C1CBA11DA}"/>
              </a:ext>
            </a:extLst>
          </p:cNvPr>
          <p:cNvSpPr/>
          <p:nvPr/>
        </p:nvSpPr>
        <p:spPr>
          <a:xfrm rot="16200000">
            <a:off x="8632922" y="4813992"/>
            <a:ext cx="507168" cy="1785772"/>
          </a:xfrm>
          <a:prstGeom prst="leftBrace">
            <a:avLst>
              <a:gd name="adj1" fmla="val 8333"/>
              <a:gd name="adj2" fmla="val 50473"/>
            </a:avLst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263D5F54-EB8C-11DC-0AE2-FC39463C0F70}"/>
              </a:ext>
            </a:extLst>
          </p:cNvPr>
          <p:cNvSpPr/>
          <p:nvPr/>
        </p:nvSpPr>
        <p:spPr>
          <a:xfrm rot="16200000">
            <a:off x="5961806" y="3928972"/>
            <a:ext cx="496927" cy="3555958"/>
          </a:xfrm>
          <a:prstGeom prst="leftBrace">
            <a:avLst>
              <a:gd name="adj1" fmla="val 8333"/>
              <a:gd name="adj2" fmla="val 50900"/>
            </a:avLst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0476508-C348-A440-FB7C-C39A4D8E3182}"/>
              </a:ext>
            </a:extLst>
          </p:cNvPr>
          <p:cNvGraphicFramePr>
            <a:graphicFrameLocks noGrp="1"/>
          </p:cNvGraphicFramePr>
          <p:nvPr/>
        </p:nvGraphicFramePr>
        <p:xfrm>
          <a:off x="4417979" y="4675144"/>
          <a:ext cx="6242138" cy="778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67">
                  <a:extLst>
                    <a:ext uri="{9D8B030D-6E8A-4147-A177-3AD203B41FA5}">
                      <a16:colId xmlns:a16="http://schemas.microsoft.com/office/drawing/2014/main" val="1465368175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818094392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2087045954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2183962001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445682799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1300936507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36797564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972474659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3257642371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4196214337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1850390696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3940068903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2451207810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2614497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769970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52943"/>
                  </a:ext>
                </a:extLst>
              </a:tr>
            </a:tbl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D32B429-1A11-9B6E-79F2-50D103320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6563" y="4201663"/>
          <a:ext cx="4006991" cy="50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7760" imgH="380880" progId="Equation.DSMT4">
                  <p:embed/>
                </p:oleObj>
              </mc:Choice>
              <mc:Fallback>
                <p:oleObj name="Equation" r:id="rId2" imgW="3047760" imgH="38088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9D32B429-1A11-9B6E-79F2-50D103320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46563" y="4201663"/>
                        <a:ext cx="4006991" cy="502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7888C952-411D-652B-B565-50ECDA43CF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06141" y="6132469"/>
          <a:ext cx="227914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304560" progId="Equation.DSMT4">
                  <p:embed/>
                </p:oleObj>
              </mc:Choice>
              <mc:Fallback>
                <p:oleObj name="Equation" r:id="rId4" imgW="228600" imgH="3045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7888C952-411D-652B-B565-50ECDA43CF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6141" y="6132469"/>
                        <a:ext cx="227914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1EE6AA28-1F6F-FBD4-F348-5D1106B6B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0230" y="6132469"/>
          <a:ext cx="26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304560" progId="Equation.DSMT4">
                  <p:embed/>
                </p:oleObj>
              </mc:Choice>
              <mc:Fallback>
                <p:oleObj name="Equation" r:id="rId6" imgW="266400" imgH="3045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1EE6AA28-1F6F-FBD4-F348-5D1106B6BF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40230" y="6132469"/>
                        <a:ext cx="26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49EB2BDC-B9E3-EC93-6858-8F4D1580D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6842" y="6132469"/>
          <a:ext cx="253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04560" progId="Equation.DSMT4">
                  <p:embed/>
                </p:oleObj>
              </mc:Choice>
              <mc:Fallback>
                <p:oleObj name="Equation" r:id="rId8" imgW="253800" imgH="30456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49EB2BDC-B9E3-EC93-6858-8F4D1580DB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66842" y="6132469"/>
                        <a:ext cx="253238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9C6FDE3-AEDA-85F4-87B0-7670E0D118D1}"/>
              </a:ext>
            </a:extLst>
          </p:cNvPr>
          <p:cNvSpPr txBox="1"/>
          <p:nvPr/>
        </p:nvSpPr>
        <p:spPr>
          <a:xfrm>
            <a:off x="3981835" y="5006404"/>
            <a:ext cx="2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375776C-0908-A9A8-4351-4099A0395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1352550"/>
          <a:ext cx="683895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78080" imgH="1981080" progId="Equation.DSMT4">
                  <p:embed/>
                </p:oleObj>
              </mc:Choice>
              <mc:Fallback>
                <p:oleObj name="Equation" r:id="rId10" imgW="4978080" imgH="198108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375776C-0908-A9A8-4351-4099A0395C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5625" y="1352550"/>
                        <a:ext cx="6838950" cy="272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D98692-2993-D8D6-4D2E-D9F01BA47F4D}"/>
                  </a:ext>
                </a:extLst>
              </p:cNvPr>
              <p:cNvSpPr txBox="1"/>
              <p:nvPr/>
            </p:nvSpPr>
            <p:spPr>
              <a:xfrm>
                <a:off x="217004" y="1259219"/>
                <a:ext cx="3636399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В дереве </a:t>
                </a:r>
                <a:r>
                  <a:rPr lang="ru-RU" sz="3200" dirty="0" err="1"/>
                  <a:t>Фенвика</a:t>
                </a:r>
                <a:r>
                  <a:rPr lang="ru-RU" sz="3200" dirty="0"/>
                  <a:t> элемент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отвечает за сумму элементов массива на отрезке длины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3200" dirty="0"/>
                  <a:t>, который заканчивается в элементе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.</a:t>
                </a:r>
                <a:endParaRPr lang="ru-BY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D98692-2993-D8D6-4D2E-D9F01BA47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04" y="1259219"/>
                <a:ext cx="3636399" cy="4031873"/>
              </a:xfrm>
              <a:prstGeom prst="rect">
                <a:avLst/>
              </a:prstGeom>
              <a:blipFill>
                <a:blip r:embed="rId12"/>
                <a:stretch>
                  <a:fillRect l="-4362" t="-1967" r="-1342" b="-42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BB728FB7-BEDB-61BB-830D-7B5C4CE5DB8C}"/>
              </a:ext>
            </a:extLst>
          </p:cNvPr>
          <p:cNvCxnSpPr>
            <a:cxnSpLocks/>
          </p:cNvCxnSpPr>
          <p:nvPr/>
        </p:nvCxnSpPr>
        <p:spPr>
          <a:xfrm>
            <a:off x="3791744" y="1268760"/>
            <a:ext cx="0" cy="540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905473E-B2F8-4610-DA46-EFE191B75FAC}"/>
              </a:ext>
            </a:extLst>
          </p:cNvPr>
          <p:cNvCxnSpPr/>
          <p:nvPr/>
        </p:nvCxnSpPr>
        <p:spPr>
          <a:xfrm>
            <a:off x="3791744" y="4073525"/>
            <a:ext cx="8400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44ABE0F-4745-5D7E-B61B-4A9C80AE12D8}"/>
              </a:ext>
            </a:extLst>
          </p:cNvPr>
          <p:cNvGraphicFramePr>
            <a:graphicFrameLocks noGrp="1"/>
          </p:cNvGraphicFramePr>
          <p:nvPr/>
        </p:nvGraphicFramePr>
        <p:xfrm>
          <a:off x="546076" y="5518877"/>
          <a:ext cx="257367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45">
                  <a:extLst>
                    <a:ext uri="{9D8B030D-6E8A-4147-A177-3AD203B41FA5}">
                      <a16:colId xmlns:a16="http://schemas.microsoft.com/office/drawing/2014/main" val="3553003504"/>
                    </a:ext>
                  </a:extLst>
                </a:gridCol>
                <a:gridCol w="428945">
                  <a:extLst>
                    <a:ext uri="{9D8B030D-6E8A-4147-A177-3AD203B41FA5}">
                      <a16:colId xmlns:a16="http://schemas.microsoft.com/office/drawing/2014/main" val="2625795692"/>
                    </a:ext>
                  </a:extLst>
                </a:gridCol>
                <a:gridCol w="428945">
                  <a:extLst>
                    <a:ext uri="{9D8B030D-6E8A-4147-A177-3AD203B41FA5}">
                      <a16:colId xmlns:a16="http://schemas.microsoft.com/office/drawing/2014/main" val="1711960562"/>
                    </a:ext>
                  </a:extLst>
                </a:gridCol>
                <a:gridCol w="428945">
                  <a:extLst>
                    <a:ext uri="{9D8B030D-6E8A-4147-A177-3AD203B41FA5}">
                      <a16:colId xmlns:a16="http://schemas.microsoft.com/office/drawing/2014/main" val="554748458"/>
                    </a:ext>
                  </a:extLst>
                </a:gridCol>
                <a:gridCol w="428945">
                  <a:extLst>
                    <a:ext uri="{9D8B030D-6E8A-4147-A177-3AD203B41FA5}">
                      <a16:colId xmlns:a16="http://schemas.microsoft.com/office/drawing/2014/main" val="336383984"/>
                    </a:ext>
                  </a:extLst>
                </a:gridCol>
                <a:gridCol w="428945">
                  <a:extLst>
                    <a:ext uri="{9D8B030D-6E8A-4147-A177-3AD203B41FA5}">
                      <a16:colId xmlns:a16="http://schemas.microsoft.com/office/drawing/2014/main" val="1008136566"/>
                    </a:ext>
                  </a:extLst>
                </a:gridCol>
              </a:tblGrid>
              <a:tr h="212506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5871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BBF671-6614-BE90-F2E2-0AB7626BB86D}"/>
              </a:ext>
            </a:extLst>
          </p:cNvPr>
          <p:cNvSpPr txBox="1"/>
          <p:nvPr/>
        </p:nvSpPr>
        <p:spPr>
          <a:xfrm>
            <a:off x="250391" y="5468550"/>
            <a:ext cx="2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29514-4CE5-9188-34A9-5506B00E3993}"/>
              </a:ext>
            </a:extLst>
          </p:cNvPr>
          <p:cNvSpPr txBox="1"/>
          <p:nvPr/>
        </p:nvSpPr>
        <p:spPr>
          <a:xfrm>
            <a:off x="2335388" y="5191070"/>
            <a:ext cx="2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ru-BY" dirty="0">
              <a:latin typeface="Consolas" panose="020B0609020204030204" pitchFamily="49" charset="0"/>
            </a:endParaRPr>
          </a:p>
        </p:txBody>
      </p:sp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1277D7CF-08F5-4145-2428-4E8B9E63801F}"/>
              </a:ext>
            </a:extLst>
          </p:cNvPr>
          <p:cNvSpPr/>
          <p:nvPr/>
        </p:nvSpPr>
        <p:spPr>
          <a:xfrm rot="16200000">
            <a:off x="1838780" y="5471240"/>
            <a:ext cx="471438" cy="1310316"/>
          </a:xfrm>
          <a:prstGeom prst="leftBrace">
            <a:avLst>
              <a:gd name="adj1" fmla="val 8333"/>
              <a:gd name="adj2" fmla="val 50473"/>
            </a:avLst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62A096-377C-F7D0-06A8-85BE07F0458C}"/>
                  </a:ext>
                </a:extLst>
              </p:cNvPr>
              <p:cNvSpPr txBox="1"/>
              <p:nvPr/>
            </p:nvSpPr>
            <p:spPr>
              <a:xfrm>
                <a:off x="1765175" y="6309608"/>
                <a:ext cx="540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62A096-377C-F7D0-06A8-85BE07F04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75" y="6309608"/>
                <a:ext cx="540055" cy="369332"/>
              </a:xfrm>
              <a:prstGeom prst="rect">
                <a:avLst/>
              </a:prstGeom>
              <a:blipFill>
                <a:blip r:embed="rId13"/>
                <a:stretch>
                  <a:fillRect l="-3409" r="-6818"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07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46419-39CA-DF2C-276A-112FBDFC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E5DA6-D9B5-0CB0-36AD-929447E3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err="1"/>
              <a:t>Фенвика</a:t>
            </a:r>
            <a:r>
              <a:rPr lang="ru-RU" dirty="0"/>
              <a:t>. Построение</a:t>
            </a:r>
            <a:endParaRPr lang="ru-BY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A678E87-B09F-3EF6-7819-01425C314ABE}"/>
              </a:ext>
            </a:extLst>
          </p:cNvPr>
          <p:cNvGraphicFramePr>
            <a:graphicFrameLocks noGrp="1"/>
          </p:cNvGraphicFramePr>
          <p:nvPr/>
        </p:nvGraphicFramePr>
        <p:xfrm>
          <a:off x="983432" y="1802786"/>
          <a:ext cx="7714446" cy="287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18">
                  <a:extLst>
                    <a:ext uri="{9D8B030D-6E8A-4147-A177-3AD203B41FA5}">
                      <a16:colId xmlns:a16="http://schemas.microsoft.com/office/drawing/2014/main" val="1205598822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3514192480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1844617182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971976811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1220512712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387190206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919464450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1263858246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691372045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653176036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90162346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494029015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3033981576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4025282145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1549384485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641511532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80414038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BY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326370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33959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649267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721173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151243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endParaRPr lang="ru-BY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30273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582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4FC8C62-1E17-EA01-15C5-68063D78D748}"/>
              </a:ext>
            </a:extLst>
          </p:cNvPr>
          <p:cNvSpPr txBox="1"/>
          <p:nvPr/>
        </p:nvSpPr>
        <p:spPr>
          <a:xfrm>
            <a:off x="983432" y="22435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ru-BY" dirty="0">
              <a:latin typeface="Consolas" panose="020B0609020204030204" pitchFamily="49" charset="0"/>
            </a:endParaRPr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78F46722-968F-4DE7-2E3D-49E28010F58B}"/>
              </a:ext>
            </a:extLst>
          </p:cNvPr>
          <p:cNvSpPr/>
          <p:nvPr/>
        </p:nvSpPr>
        <p:spPr>
          <a:xfrm rot="16200000">
            <a:off x="1914859" y="2259428"/>
            <a:ext cx="204697" cy="880725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54FBC79-34A8-265A-80D8-5BB771549E47}"/>
              </a:ext>
            </a:extLst>
          </p:cNvPr>
          <p:cNvCxnSpPr>
            <a:cxnSpLocks/>
          </p:cNvCxnSpPr>
          <p:nvPr/>
        </p:nvCxnSpPr>
        <p:spPr>
          <a:xfrm>
            <a:off x="2207568" y="2708920"/>
            <a:ext cx="0" cy="1136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B782012-7888-8198-66FC-294A4C198782}"/>
              </a:ext>
            </a:extLst>
          </p:cNvPr>
          <p:cNvCxnSpPr>
            <a:cxnSpLocks/>
          </p:cNvCxnSpPr>
          <p:nvPr/>
        </p:nvCxnSpPr>
        <p:spPr>
          <a:xfrm>
            <a:off x="1775520" y="2432936"/>
            <a:ext cx="0" cy="14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Левая фигурная скобка 25">
            <a:extLst>
              <a:ext uri="{FF2B5EF4-FFF2-40B4-BE49-F238E27FC236}">
                <a16:creationId xmlns:a16="http://schemas.microsoft.com/office/drawing/2014/main" id="{22578D3B-2389-9A0F-D3C3-6C5A93AE4D01}"/>
              </a:ext>
            </a:extLst>
          </p:cNvPr>
          <p:cNvSpPr/>
          <p:nvPr/>
        </p:nvSpPr>
        <p:spPr>
          <a:xfrm rot="16200000">
            <a:off x="2173870" y="1908393"/>
            <a:ext cx="507168" cy="1791144"/>
          </a:xfrm>
          <a:prstGeom prst="leftBrace">
            <a:avLst>
              <a:gd name="adj1" fmla="val 8333"/>
              <a:gd name="adj2" fmla="val 50473"/>
            </a:avLst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40C10F6-96F8-AEFA-FC4B-BF958AAFB16A}"/>
              </a:ext>
            </a:extLst>
          </p:cNvPr>
          <p:cNvCxnSpPr>
            <a:cxnSpLocks/>
          </p:cNvCxnSpPr>
          <p:nvPr/>
        </p:nvCxnSpPr>
        <p:spPr>
          <a:xfrm>
            <a:off x="3143672" y="2821888"/>
            <a:ext cx="0" cy="1023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Левая фигурная скобка 28">
            <a:extLst>
              <a:ext uri="{FF2B5EF4-FFF2-40B4-BE49-F238E27FC236}">
                <a16:creationId xmlns:a16="http://schemas.microsoft.com/office/drawing/2014/main" id="{3CD77198-3BB9-3009-25E0-E492BD2843D6}"/>
              </a:ext>
            </a:extLst>
          </p:cNvPr>
          <p:cNvSpPr/>
          <p:nvPr/>
        </p:nvSpPr>
        <p:spPr>
          <a:xfrm rot="16200000">
            <a:off x="3669639" y="2257315"/>
            <a:ext cx="232566" cy="86073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620B2D0-FE6A-A5BA-7235-56A3E33D2F4F}"/>
              </a:ext>
            </a:extLst>
          </p:cNvPr>
          <p:cNvCxnSpPr>
            <a:cxnSpLocks/>
          </p:cNvCxnSpPr>
          <p:nvPr/>
        </p:nvCxnSpPr>
        <p:spPr>
          <a:xfrm>
            <a:off x="4825959" y="2949242"/>
            <a:ext cx="0" cy="895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BA25764D-2A9C-838F-1E60-BB8427FC20FA}"/>
              </a:ext>
            </a:extLst>
          </p:cNvPr>
          <p:cNvCxnSpPr>
            <a:cxnSpLocks/>
          </p:cNvCxnSpPr>
          <p:nvPr/>
        </p:nvCxnSpPr>
        <p:spPr>
          <a:xfrm>
            <a:off x="3935760" y="2687681"/>
            <a:ext cx="0" cy="1136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Левая фигурная скобка 31">
            <a:extLst>
              <a:ext uri="{FF2B5EF4-FFF2-40B4-BE49-F238E27FC236}">
                <a16:creationId xmlns:a16="http://schemas.microsoft.com/office/drawing/2014/main" id="{3E8CB76F-4087-8A1F-9412-DDC971274E28}"/>
              </a:ext>
            </a:extLst>
          </p:cNvPr>
          <p:cNvSpPr/>
          <p:nvPr/>
        </p:nvSpPr>
        <p:spPr>
          <a:xfrm rot="16200000">
            <a:off x="2998600" y="1133845"/>
            <a:ext cx="674756" cy="3543133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0CEC063-7265-6C32-B691-9E6E2D237136}"/>
              </a:ext>
            </a:extLst>
          </p:cNvPr>
          <p:cNvCxnSpPr>
            <a:cxnSpLocks/>
          </p:cNvCxnSpPr>
          <p:nvPr/>
        </p:nvCxnSpPr>
        <p:spPr>
          <a:xfrm>
            <a:off x="2711624" y="2428167"/>
            <a:ext cx="0" cy="14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8979285-70CA-F496-D7CC-42AF32F652B9}"/>
              </a:ext>
            </a:extLst>
          </p:cNvPr>
          <p:cNvCxnSpPr>
            <a:cxnSpLocks/>
          </p:cNvCxnSpPr>
          <p:nvPr/>
        </p:nvCxnSpPr>
        <p:spPr>
          <a:xfrm>
            <a:off x="3575720" y="2432936"/>
            <a:ext cx="0" cy="14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C8DEE908-D01E-0947-8B34-41C280DE65F6}"/>
              </a:ext>
            </a:extLst>
          </p:cNvPr>
          <p:cNvCxnSpPr>
            <a:cxnSpLocks/>
          </p:cNvCxnSpPr>
          <p:nvPr/>
        </p:nvCxnSpPr>
        <p:spPr>
          <a:xfrm>
            <a:off x="4439816" y="2432936"/>
            <a:ext cx="0" cy="14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DC7E8C2-1C4D-3E24-7642-053C5A5D816A}"/>
              </a:ext>
            </a:extLst>
          </p:cNvPr>
          <p:cNvCxnSpPr>
            <a:cxnSpLocks/>
          </p:cNvCxnSpPr>
          <p:nvPr/>
        </p:nvCxnSpPr>
        <p:spPr>
          <a:xfrm>
            <a:off x="5303912" y="2485425"/>
            <a:ext cx="0" cy="142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50E46831-343A-B76A-75F9-468149387F63}"/>
              </a:ext>
            </a:extLst>
          </p:cNvPr>
          <p:cNvCxnSpPr>
            <a:cxnSpLocks/>
          </p:cNvCxnSpPr>
          <p:nvPr/>
        </p:nvCxnSpPr>
        <p:spPr>
          <a:xfrm>
            <a:off x="6240016" y="2485425"/>
            <a:ext cx="0" cy="133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E0541A9-652E-66E3-4D81-92F8A07DFB33}"/>
              </a:ext>
            </a:extLst>
          </p:cNvPr>
          <p:cNvCxnSpPr>
            <a:cxnSpLocks/>
          </p:cNvCxnSpPr>
          <p:nvPr/>
        </p:nvCxnSpPr>
        <p:spPr>
          <a:xfrm>
            <a:off x="7104112" y="2485425"/>
            <a:ext cx="0" cy="135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5405CC3-BFC8-67C9-AE2F-7CCC4E4BA164}"/>
              </a:ext>
            </a:extLst>
          </p:cNvPr>
          <p:cNvCxnSpPr>
            <a:cxnSpLocks/>
          </p:cNvCxnSpPr>
          <p:nvPr/>
        </p:nvCxnSpPr>
        <p:spPr>
          <a:xfrm>
            <a:off x="7968208" y="2428167"/>
            <a:ext cx="0" cy="14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Левая фигурная скобка 48">
            <a:extLst>
              <a:ext uri="{FF2B5EF4-FFF2-40B4-BE49-F238E27FC236}">
                <a16:creationId xmlns:a16="http://schemas.microsoft.com/office/drawing/2014/main" id="{5AE94934-DE95-CD24-2AE9-4042F47E0465}"/>
              </a:ext>
            </a:extLst>
          </p:cNvPr>
          <p:cNvSpPr/>
          <p:nvPr/>
        </p:nvSpPr>
        <p:spPr>
          <a:xfrm rot="16200000">
            <a:off x="5458385" y="2231371"/>
            <a:ext cx="224444" cy="897772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2B36F5F7-9A83-CC7E-5098-C43F33A008B1}"/>
              </a:ext>
            </a:extLst>
          </p:cNvPr>
          <p:cNvCxnSpPr>
            <a:cxnSpLocks/>
          </p:cNvCxnSpPr>
          <p:nvPr/>
        </p:nvCxnSpPr>
        <p:spPr>
          <a:xfrm>
            <a:off x="5735960" y="2708920"/>
            <a:ext cx="0" cy="1136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Левая фигурная скобка 52">
            <a:extLst>
              <a:ext uri="{FF2B5EF4-FFF2-40B4-BE49-F238E27FC236}">
                <a16:creationId xmlns:a16="http://schemas.microsoft.com/office/drawing/2014/main" id="{230351F4-85F3-5B30-45FA-36B051854093}"/>
              </a:ext>
            </a:extLst>
          </p:cNvPr>
          <p:cNvSpPr/>
          <p:nvPr/>
        </p:nvSpPr>
        <p:spPr>
          <a:xfrm rot="16200000">
            <a:off x="5772910" y="1926047"/>
            <a:ext cx="507168" cy="1791144"/>
          </a:xfrm>
          <a:prstGeom prst="leftBrace">
            <a:avLst>
              <a:gd name="adj1" fmla="val 8333"/>
              <a:gd name="adj2" fmla="val 50473"/>
            </a:avLst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B28E82E8-E3CE-E3F6-EC44-BF47971ADEAF}"/>
              </a:ext>
            </a:extLst>
          </p:cNvPr>
          <p:cNvCxnSpPr>
            <a:cxnSpLocks/>
          </p:cNvCxnSpPr>
          <p:nvPr/>
        </p:nvCxnSpPr>
        <p:spPr>
          <a:xfrm>
            <a:off x="6672064" y="2821618"/>
            <a:ext cx="0" cy="1023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Левая фигурная скобка 55">
            <a:extLst>
              <a:ext uri="{FF2B5EF4-FFF2-40B4-BE49-F238E27FC236}">
                <a16:creationId xmlns:a16="http://schemas.microsoft.com/office/drawing/2014/main" id="{89EA8613-14DF-3785-FFC4-84F9D749D051}"/>
              </a:ext>
            </a:extLst>
          </p:cNvPr>
          <p:cNvSpPr/>
          <p:nvPr/>
        </p:nvSpPr>
        <p:spPr>
          <a:xfrm rot="16200000">
            <a:off x="7253347" y="2260779"/>
            <a:ext cx="224444" cy="897772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EF69B251-87EB-0271-A614-E4C5A0AD7DE4}"/>
              </a:ext>
            </a:extLst>
          </p:cNvPr>
          <p:cNvCxnSpPr>
            <a:cxnSpLocks/>
          </p:cNvCxnSpPr>
          <p:nvPr/>
        </p:nvCxnSpPr>
        <p:spPr>
          <a:xfrm>
            <a:off x="7536160" y="2708920"/>
            <a:ext cx="0" cy="1136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Левая фигурная скобка 57">
            <a:extLst>
              <a:ext uri="{FF2B5EF4-FFF2-40B4-BE49-F238E27FC236}">
                <a16:creationId xmlns:a16="http://schemas.microsoft.com/office/drawing/2014/main" id="{7F1E6BCB-B47C-CC33-4B72-9A9E1765174F}"/>
              </a:ext>
            </a:extLst>
          </p:cNvPr>
          <p:cNvSpPr/>
          <p:nvPr/>
        </p:nvSpPr>
        <p:spPr>
          <a:xfrm rot="16200000">
            <a:off x="4574071" y="-434520"/>
            <a:ext cx="1106983" cy="7112629"/>
          </a:xfrm>
          <a:prstGeom prst="leftBrace">
            <a:avLst>
              <a:gd name="adj1" fmla="val 8333"/>
              <a:gd name="adj2" fmla="val 50119"/>
            </a:avLst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B78BB6D0-9E87-539C-B4BB-7ADE5E449F76}"/>
              </a:ext>
            </a:extLst>
          </p:cNvPr>
          <p:cNvCxnSpPr>
            <a:cxnSpLocks/>
          </p:cNvCxnSpPr>
          <p:nvPr/>
        </p:nvCxnSpPr>
        <p:spPr>
          <a:xfrm>
            <a:off x="8400256" y="3154686"/>
            <a:ext cx="0" cy="69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8" name="Объект 77">
            <a:extLst>
              <a:ext uri="{FF2B5EF4-FFF2-40B4-BE49-F238E27FC236}">
                <a16:creationId xmlns:a16="http://schemas.microsoft.com/office/drawing/2014/main" id="{B89709DE-4946-38F7-AEA9-81242BE58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7253" y="1268760"/>
          <a:ext cx="2311400" cy="538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280" imgH="7035480" progId="Equation.DSMT4">
                  <p:embed/>
                </p:oleObj>
              </mc:Choice>
              <mc:Fallback>
                <p:oleObj name="Equation" r:id="rId2" imgW="3365280" imgH="7035480" progId="Equation.DSMT4">
                  <p:embed/>
                  <p:pic>
                    <p:nvPicPr>
                      <p:cNvPr id="78" name="Объект 77">
                        <a:extLst>
                          <a:ext uri="{FF2B5EF4-FFF2-40B4-BE49-F238E27FC236}">
                            <a16:creationId xmlns:a16="http://schemas.microsoft.com/office/drawing/2014/main" id="{B89709DE-4946-38F7-AEA9-81242BE58D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47253" y="1268760"/>
                        <a:ext cx="2311400" cy="538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03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6" grpId="0" animBg="1"/>
      <p:bldP spid="26" grpId="1" animBg="1"/>
      <p:bldP spid="29" grpId="0" animBg="1"/>
      <p:bldP spid="29" grpId="1" animBg="1"/>
      <p:bldP spid="32" grpId="0" animBg="1"/>
      <p:bldP spid="32" grpId="1" animBg="1"/>
      <p:bldP spid="49" grpId="0" animBg="1"/>
      <p:bldP spid="49" grpId="1" animBg="1"/>
      <p:bldP spid="53" grpId="0" animBg="1"/>
      <p:bldP spid="53" grpId="1" animBg="1"/>
      <p:bldP spid="56" grpId="0" animBg="1"/>
      <p:bldP spid="56" grpId="1" animBg="1"/>
      <p:bldP spid="58" grpId="0" animBg="1"/>
      <p:bldP spid="5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Путаница</a:t>
                </a:r>
              </a:p>
              <a:p>
                <a:pPr lvl="1"/>
                <a:r>
                  <a:rPr lang="ru-RU" dirty="0"/>
                  <a:t>Промежуток</a:t>
                </a:r>
              </a:p>
              <a:p>
                <a:pPr lvl="1"/>
                <a:r>
                  <a:rPr lang="ru-RU" dirty="0"/>
                  <a:t>Интервал</a:t>
                </a:r>
              </a:p>
              <a:p>
                <a:pPr lvl="1"/>
                <a:r>
                  <a:rPr lang="ru-RU" dirty="0"/>
                  <a:t>Отрезок (сегмент)</a:t>
                </a:r>
              </a:p>
              <a:p>
                <a:r>
                  <a:rPr lang="ru-RU" dirty="0"/>
                  <a:t>Будем использовать в основном целочисленные полуинтервалы (левый конец включён, правый не включён):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В языках программирования часто правый конец диапазона не включается (</a:t>
                </a:r>
                <a:r>
                  <a:rPr lang="en-US" dirty="0"/>
                  <a:t>C++, Python)</a:t>
                </a:r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9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0CCE3-334D-DB05-C202-25291AD7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10A82-66F5-7099-B8E6-696B6236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52" y="143722"/>
            <a:ext cx="7440148" cy="954360"/>
          </a:xfrm>
        </p:spPr>
        <p:txBody>
          <a:bodyPr>
            <a:normAutofit/>
          </a:bodyPr>
          <a:lstStyle/>
          <a:p>
            <a:r>
              <a:rPr lang="ru-RU" dirty="0"/>
              <a:t>Дерево </a:t>
            </a:r>
            <a:r>
              <a:rPr lang="ru-RU" dirty="0" err="1"/>
              <a:t>Фенвика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sz="2200" dirty="0"/>
              <a:t>Код: сумма на префиксе</a:t>
            </a:r>
            <a:endParaRPr lang="ru-BY" sz="2200" dirty="0"/>
          </a:p>
        </p:txBody>
      </p:sp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7844F530-A1ED-F852-66B8-6263698AF858}"/>
              </a:ext>
            </a:extLst>
          </p:cNvPr>
          <p:cNvSpPr/>
          <p:nvPr/>
        </p:nvSpPr>
        <p:spPr>
          <a:xfrm rot="16200000">
            <a:off x="11434609" y="3627495"/>
            <a:ext cx="496928" cy="878085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661F73DF-88CA-645F-9F97-53361CD735FB}"/>
              </a:ext>
            </a:extLst>
          </p:cNvPr>
          <p:cNvSpPr/>
          <p:nvPr/>
        </p:nvSpPr>
        <p:spPr>
          <a:xfrm rot="16200000">
            <a:off x="10094919" y="3178772"/>
            <a:ext cx="507168" cy="1785772"/>
          </a:xfrm>
          <a:prstGeom prst="leftBrace">
            <a:avLst>
              <a:gd name="adj1" fmla="val 8333"/>
              <a:gd name="adj2" fmla="val 50473"/>
            </a:avLst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B6192231-8312-2FBE-8ED2-D3650EADC1A7}"/>
              </a:ext>
            </a:extLst>
          </p:cNvPr>
          <p:cNvSpPr/>
          <p:nvPr/>
        </p:nvSpPr>
        <p:spPr>
          <a:xfrm rot="16200000">
            <a:off x="7423803" y="2293752"/>
            <a:ext cx="496927" cy="3555958"/>
          </a:xfrm>
          <a:prstGeom prst="leftBrace">
            <a:avLst>
              <a:gd name="adj1" fmla="val 8333"/>
              <a:gd name="adj2" fmla="val 50900"/>
            </a:avLst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E907FB5-6E3A-B1B0-C63B-CFF364B18965}"/>
              </a:ext>
            </a:extLst>
          </p:cNvPr>
          <p:cNvGraphicFramePr>
            <a:graphicFrameLocks noGrp="1"/>
          </p:cNvGraphicFramePr>
          <p:nvPr/>
        </p:nvGraphicFramePr>
        <p:xfrm>
          <a:off x="5879976" y="3039924"/>
          <a:ext cx="6242138" cy="778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67">
                  <a:extLst>
                    <a:ext uri="{9D8B030D-6E8A-4147-A177-3AD203B41FA5}">
                      <a16:colId xmlns:a16="http://schemas.microsoft.com/office/drawing/2014/main" val="1465368175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818094392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2087045954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2183962001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445682799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1300936507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36797564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972474659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3257642371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4196214337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1850390696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3940068903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2451207810"/>
                    </a:ext>
                  </a:extLst>
                </a:gridCol>
                <a:gridCol w="445867">
                  <a:extLst>
                    <a:ext uri="{9D8B030D-6E8A-4147-A177-3AD203B41FA5}">
                      <a16:colId xmlns:a16="http://schemas.microsoft.com/office/drawing/2014/main" val="2614497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769970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52943"/>
                  </a:ext>
                </a:extLst>
              </a:tr>
            </a:tbl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EEBDBC45-1CB8-0483-4CDD-D9EEA9CA5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68138" y="4497249"/>
          <a:ext cx="227914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304560" progId="Equation.DSMT4">
                  <p:embed/>
                </p:oleObj>
              </mc:Choice>
              <mc:Fallback>
                <p:oleObj name="Equation" r:id="rId2" imgW="228600" imgH="3045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EEBDBC45-1CB8-0483-4CDD-D9EEA9CA50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68138" y="4497249"/>
                        <a:ext cx="227914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B9F9286A-B61D-A4F4-C342-6511D40D0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02227" y="4497249"/>
          <a:ext cx="26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304560" progId="Equation.DSMT4">
                  <p:embed/>
                </p:oleObj>
              </mc:Choice>
              <mc:Fallback>
                <p:oleObj name="Equation" r:id="rId4" imgW="266400" imgH="3045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B9F9286A-B61D-A4F4-C342-6511D40D0D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2227" y="4497249"/>
                        <a:ext cx="26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0051F144-A4A5-D8FA-3AD5-77B97A6C7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8839" y="4497249"/>
          <a:ext cx="253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04560" progId="Equation.DSMT4">
                  <p:embed/>
                </p:oleObj>
              </mc:Choice>
              <mc:Fallback>
                <p:oleObj name="Equation" r:id="rId6" imgW="253800" imgH="30456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0051F144-A4A5-D8FA-3AD5-77B97A6C7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8839" y="4497249"/>
                        <a:ext cx="253238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58469AE-FC9D-DBFE-E686-AF6E6DEEED5F}"/>
              </a:ext>
            </a:extLst>
          </p:cNvPr>
          <p:cNvSpPr txBox="1"/>
          <p:nvPr/>
        </p:nvSpPr>
        <p:spPr>
          <a:xfrm>
            <a:off x="5443832" y="3371184"/>
            <a:ext cx="2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43BD77-22A0-7ED1-EF5C-CA5522590C10}"/>
                  </a:ext>
                </a:extLst>
              </p:cNvPr>
              <p:cNvSpPr txBox="1"/>
              <p:nvPr/>
            </p:nvSpPr>
            <p:spPr>
              <a:xfrm>
                <a:off x="5667336" y="2021081"/>
                <a:ext cx="60235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Сумма на префиксе длины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ru-RU" sz="2400" dirty="0"/>
                  <a:t>: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673249-6434-096B-9ED5-45F3CFF16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36" y="2021081"/>
                <a:ext cx="6023598" cy="461665"/>
              </a:xfrm>
              <a:prstGeom prst="rect">
                <a:avLst/>
              </a:prstGeom>
              <a:blipFill>
                <a:blip r:embed="rId8"/>
                <a:stretch>
                  <a:fillRect l="-1619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E700988D-8C43-6C10-B1B1-4ABA55E3928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4" y="1651797"/>
            <a:ext cx="5334463" cy="261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8D35B43-243A-F512-D22C-1E38CE115469}"/>
              </a:ext>
            </a:extLst>
          </p:cNvPr>
          <p:cNvCxnSpPr/>
          <p:nvPr/>
        </p:nvCxnSpPr>
        <p:spPr>
          <a:xfrm>
            <a:off x="5384911" y="1344221"/>
            <a:ext cx="142180" cy="540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1A99F68B-0676-8366-656B-1F4A91B899D0}"/>
              </a:ext>
            </a:extLst>
          </p:cNvPr>
          <p:cNvGrpSpPr/>
          <p:nvPr/>
        </p:nvGrpSpPr>
        <p:grpSpPr>
          <a:xfrm>
            <a:off x="38986" y="4440218"/>
            <a:ext cx="4996131" cy="1795353"/>
            <a:chOff x="38986" y="4440218"/>
            <a:chExt cx="4996131" cy="179535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Объект 9">
                  <a:extLst>
                    <a:ext uri="{FF2B5EF4-FFF2-40B4-BE49-F238E27FC236}">
                      <a16:creationId xmlns:a16="http://schemas.microsoft.com/office/drawing/2014/main" id="{7697B5B3-DDFE-4631-9F55-CBBCF6B120A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622425" y="5041900"/>
                <a:ext cx="1360488" cy="520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0" imgW="1358640" imgH="520560" progId="Equation.DSMT4">
                        <p:embed/>
                      </p:oleObj>
                    </mc:Choice>
                    <mc:Fallback>
                      <p:oleObj name="Equation" r:id="rId10" imgW="1358640" imgH="520560" progId="Equation.DSMT4">
                        <p:embed/>
                        <p:pic>
                          <p:nvPicPr>
                            <p:cNvPr id="10" name="Объект 9">
                              <a:extLst>
                                <a:ext uri="{FF2B5EF4-FFF2-40B4-BE49-F238E27FC236}">
                                  <a16:creationId xmlns:a16="http://schemas.microsoft.com/office/drawing/2014/main" id="{7697B5B3-DDFE-4631-9F55-CBBCF6B120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22425" y="5041900"/>
                              <a:ext cx="1360488" cy="520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Объект 9">
                  <a:extLst>
                    <a:ext uri="{FF2B5EF4-FFF2-40B4-BE49-F238E27FC236}">
                      <a16:creationId xmlns:a16="http://schemas.microsoft.com/office/drawing/2014/main" id="{07069F40-1460-3750-5A44-FE9D613104A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42850853"/>
                    </p:ext>
                  </p:extLst>
                </p:nvPr>
              </p:nvGraphicFramePr>
              <p:xfrm>
                <a:off x="1622425" y="5041900"/>
                <a:ext cx="1360488" cy="520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2" imgW="1358640" imgH="520560" progId="Equation.DSMT4">
                        <p:embed/>
                      </p:oleObj>
                    </mc:Choice>
                    <mc:Fallback>
                      <p:oleObj name="Equation" r:id="rId12" imgW="1358640" imgH="5205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22425" y="5041900"/>
                              <a:ext cx="1360488" cy="520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D8DF71-06C9-5617-9269-FB8D29EA2C2B}"/>
                </a:ext>
              </a:extLst>
            </p:cNvPr>
            <p:cNvSpPr txBox="1"/>
            <p:nvPr/>
          </p:nvSpPr>
          <p:spPr>
            <a:xfrm>
              <a:off x="38987" y="4440218"/>
              <a:ext cx="49275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Сумма на префиксе вычисляется за время</a:t>
              </a:r>
              <a:endParaRPr lang="ru-BY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E6189CE-333D-2D56-40E1-239A48C23DD0}"/>
                    </a:ext>
                  </a:extLst>
                </p:cNvPr>
                <p:cNvSpPr txBox="1"/>
                <p:nvPr/>
              </p:nvSpPr>
              <p:spPr>
                <a:xfrm>
                  <a:off x="38986" y="5589240"/>
                  <a:ext cx="499613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1800" dirty="0"/>
                    <a:t>(за один шаг «стирается» крайняя правая единица в двоичном разложении числа </a:t>
                  </a:r>
                  <a14:m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ru-RU" sz="1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ru-RU" sz="1800" dirty="0"/>
                    <a:t>.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98D2C0E-ED71-AF06-1162-D83F34E70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6" y="5589240"/>
                  <a:ext cx="4996131" cy="646331"/>
                </a:xfrm>
                <a:prstGeom prst="rect">
                  <a:avLst/>
                </a:prstGeom>
                <a:blipFill>
                  <a:blip r:embed="rId14"/>
                  <a:stretch>
                    <a:fillRect l="-976" t="-5660" b="-1415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597D7AF1-C480-C138-C5A5-239E65075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2723" y="5250790"/>
          <a:ext cx="3631280" cy="47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22280" imgH="291960" progId="Equation.DSMT4">
                  <p:embed/>
                </p:oleObj>
              </mc:Choice>
              <mc:Fallback>
                <p:oleObj name="Equation" r:id="rId15" imgW="2222280" imgH="291960" progId="Equation.DSMT4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597D7AF1-C480-C138-C5A5-239E650756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2723" y="5250790"/>
                        <a:ext cx="3631280" cy="477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26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34825-2973-9B0B-D4CB-CBB3889E2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BB9F7-81BF-AECC-448D-7E4C8B79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err="1"/>
              <a:t>Фенвика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sz="2200" dirty="0"/>
              <a:t>Модификация</a:t>
            </a:r>
            <a:endParaRPr lang="ru-BY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B29474B-B3FC-171C-A605-F87DA14B3B23}"/>
              </a:ext>
            </a:extLst>
          </p:cNvPr>
          <p:cNvGraphicFramePr>
            <a:graphicFrameLocks noGrp="1"/>
          </p:cNvGraphicFramePr>
          <p:nvPr/>
        </p:nvGraphicFramePr>
        <p:xfrm>
          <a:off x="983432" y="1802786"/>
          <a:ext cx="7714446" cy="287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18">
                  <a:extLst>
                    <a:ext uri="{9D8B030D-6E8A-4147-A177-3AD203B41FA5}">
                      <a16:colId xmlns:a16="http://schemas.microsoft.com/office/drawing/2014/main" val="1205598822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3514192480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1844617182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971976811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1220512712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387190206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919464450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1263858246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691372045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653176036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90162346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494029015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3033981576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4025282145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1549384485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641511532"/>
                    </a:ext>
                  </a:extLst>
                </a:gridCol>
                <a:gridCol w="447208">
                  <a:extLst>
                    <a:ext uri="{9D8B030D-6E8A-4147-A177-3AD203B41FA5}">
                      <a16:colId xmlns:a16="http://schemas.microsoft.com/office/drawing/2014/main" val="280414038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BY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326370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33959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649267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721173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151243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endParaRPr lang="ru-BY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0273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582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A199B5-81D7-D25D-4BA5-8D302B5E8602}"/>
              </a:ext>
            </a:extLst>
          </p:cNvPr>
          <p:cNvSpPr txBox="1"/>
          <p:nvPr/>
        </p:nvSpPr>
        <p:spPr>
          <a:xfrm>
            <a:off x="983432" y="22435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ru-BY" dirty="0">
              <a:latin typeface="Consolas" panose="020B0609020204030204" pitchFamily="49" charset="0"/>
            </a:endParaRPr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A09655FD-76BD-D5B9-74CF-1F9D73D52380}"/>
              </a:ext>
            </a:extLst>
          </p:cNvPr>
          <p:cNvSpPr/>
          <p:nvPr/>
        </p:nvSpPr>
        <p:spPr>
          <a:xfrm rot="16200000">
            <a:off x="1914859" y="2259428"/>
            <a:ext cx="204697" cy="880725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B013910-1218-11B2-8C28-5E853FA60AB9}"/>
              </a:ext>
            </a:extLst>
          </p:cNvPr>
          <p:cNvCxnSpPr>
            <a:cxnSpLocks/>
          </p:cNvCxnSpPr>
          <p:nvPr/>
        </p:nvCxnSpPr>
        <p:spPr>
          <a:xfrm>
            <a:off x="2207568" y="2708920"/>
            <a:ext cx="0" cy="1136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6E34936-E611-A826-80C7-C74AB0E6C2CF}"/>
              </a:ext>
            </a:extLst>
          </p:cNvPr>
          <p:cNvCxnSpPr>
            <a:cxnSpLocks/>
          </p:cNvCxnSpPr>
          <p:nvPr/>
        </p:nvCxnSpPr>
        <p:spPr>
          <a:xfrm>
            <a:off x="1775520" y="2432936"/>
            <a:ext cx="0" cy="14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D272F685-4F5C-26AA-768B-423319859087}"/>
              </a:ext>
            </a:extLst>
          </p:cNvPr>
          <p:cNvSpPr/>
          <p:nvPr/>
        </p:nvSpPr>
        <p:spPr>
          <a:xfrm rot="16200000">
            <a:off x="2173870" y="1908393"/>
            <a:ext cx="507168" cy="1791144"/>
          </a:xfrm>
          <a:prstGeom prst="leftBrace">
            <a:avLst>
              <a:gd name="adj1" fmla="val 8333"/>
              <a:gd name="adj2" fmla="val 50473"/>
            </a:avLst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9A8C6D0-C1E1-471A-1FD7-226430E25E79}"/>
              </a:ext>
            </a:extLst>
          </p:cNvPr>
          <p:cNvCxnSpPr>
            <a:cxnSpLocks/>
          </p:cNvCxnSpPr>
          <p:nvPr/>
        </p:nvCxnSpPr>
        <p:spPr>
          <a:xfrm>
            <a:off x="3143672" y="2821888"/>
            <a:ext cx="0" cy="1023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D0D3B0F-A3C7-4A0F-8749-1C391A98E25B}"/>
              </a:ext>
            </a:extLst>
          </p:cNvPr>
          <p:cNvCxnSpPr>
            <a:cxnSpLocks/>
          </p:cNvCxnSpPr>
          <p:nvPr/>
        </p:nvCxnSpPr>
        <p:spPr>
          <a:xfrm>
            <a:off x="4825959" y="2949242"/>
            <a:ext cx="0" cy="895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34D6A70-A9A2-0FC2-199F-D7D20867BD1D}"/>
              </a:ext>
            </a:extLst>
          </p:cNvPr>
          <p:cNvCxnSpPr>
            <a:cxnSpLocks/>
          </p:cNvCxnSpPr>
          <p:nvPr/>
        </p:nvCxnSpPr>
        <p:spPr>
          <a:xfrm>
            <a:off x="3935760" y="2687681"/>
            <a:ext cx="0" cy="1136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682C0D57-C74A-7B8C-7FA4-62DF88921DCC}"/>
              </a:ext>
            </a:extLst>
          </p:cNvPr>
          <p:cNvSpPr/>
          <p:nvPr/>
        </p:nvSpPr>
        <p:spPr>
          <a:xfrm rot="16200000">
            <a:off x="2998600" y="1133845"/>
            <a:ext cx="674756" cy="3543133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649FA94-5C10-C926-70A6-DAE5167550C9}"/>
              </a:ext>
            </a:extLst>
          </p:cNvPr>
          <p:cNvCxnSpPr>
            <a:cxnSpLocks/>
          </p:cNvCxnSpPr>
          <p:nvPr/>
        </p:nvCxnSpPr>
        <p:spPr>
          <a:xfrm>
            <a:off x="2711624" y="2428167"/>
            <a:ext cx="0" cy="14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A48268F-3AB7-2F14-A67F-9318BBC6B81D}"/>
              </a:ext>
            </a:extLst>
          </p:cNvPr>
          <p:cNvCxnSpPr>
            <a:cxnSpLocks/>
          </p:cNvCxnSpPr>
          <p:nvPr/>
        </p:nvCxnSpPr>
        <p:spPr>
          <a:xfrm>
            <a:off x="4439816" y="2432936"/>
            <a:ext cx="0" cy="14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5AF53AD-408D-6C2C-ED2D-A46F640FD9B1}"/>
              </a:ext>
            </a:extLst>
          </p:cNvPr>
          <p:cNvCxnSpPr>
            <a:cxnSpLocks/>
          </p:cNvCxnSpPr>
          <p:nvPr/>
        </p:nvCxnSpPr>
        <p:spPr>
          <a:xfrm>
            <a:off x="5303912" y="2485425"/>
            <a:ext cx="0" cy="142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F4AD816-2E4A-6EC9-1E40-93ADED69FCDC}"/>
              </a:ext>
            </a:extLst>
          </p:cNvPr>
          <p:cNvCxnSpPr>
            <a:cxnSpLocks/>
          </p:cNvCxnSpPr>
          <p:nvPr/>
        </p:nvCxnSpPr>
        <p:spPr>
          <a:xfrm>
            <a:off x="6240016" y="2485425"/>
            <a:ext cx="0" cy="133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81E2309-A025-56EE-C41E-D596B6A36598}"/>
              </a:ext>
            </a:extLst>
          </p:cNvPr>
          <p:cNvCxnSpPr>
            <a:cxnSpLocks/>
          </p:cNvCxnSpPr>
          <p:nvPr/>
        </p:nvCxnSpPr>
        <p:spPr>
          <a:xfrm>
            <a:off x="7104112" y="2485425"/>
            <a:ext cx="0" cy="135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C3B51F5-413A-B0BD-5A20-A555834BDF15}"/>
              </a:ext>
            </a:extLst>
          </p:cNvPr>
          <p:cNvCxnSpPr>
            <a:cxnSpLocks/>
          </p:cNvCxnSpPr>
          <p:nvPr/>
        </p:nvCxnSpPr>
        <p:spPr>
          <a:xfrm>
            <a:off x="7968208" y="2428167"/>
            <a:ext cx="0" cy="14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6CAAD6E-4243-2DA5-3ED6-1D6A4E5881AB}"/>
              </a:ext>
            </a:extLst>
          </p:cNvPr>
          <p:cNvCxnSpPr>
            <a:cxnSpLocks/>
          </p:cNvCxnSpPr>
          <p:nvPr/>
        </p:nvCxnSpPr>
        <p:spPr>
          <a:xfrm>
            <a:off x="5735960" y="2708920"/>
            <a:ext cx="0" cy="1136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83866A2-B274-39A0-F7DB-CBFB838D1616}"/>
              </a:ext>
            </a:extLst>
          </p:cNvPr>
          <p:cNvCxnSpPr>
            <a:cxnSpLocks/>
          </p:cNvCxnSpPr>
          <p:nvPr/>
        </p:nvCxnSpPr>
        <p:spPr>
          <a:xfrm>
            <a:off x="6672064" y="2821618"/>
            <a:ext cx="0" cy="1023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25750BA-ECFE-C155-8A93-16E707C17A0B}"/>
              </a:ext>
            </a:extLst>
          </p:cNvPr>
          <p:cNvCxnSpPr>
            <a:cxnSpLocks/>
          </p:cNvCxnSpPr>
          <p:nvPr/>
        </p:nvCxnSpPr>
        <p:spPr>
          <a:xfrm>
            <a:off x="7536160" y="2708920"/>
            <a:ext cx="0" cy="1136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Левая фигурная скобка 27">
            <a:extLst>
              <a:ext uri="{FF2B5EF4-FFF2-40B4-BE49-F238E27FC236}">
                <a16:creationId xmlns:a16="http://schemas.microsoft.com/office/drawing/2014/main" id="{67643CBB-8539-35E1-7229-AFF1D0B9AB1D}"/>
              </a:ext>
            </a:extLst>
          </p:cNvPr>
          <p:cNvSpPr/>
          <p:nvPr/>
        </p:nvSpPr>
        <p:spPr>
          <a:xfrm rot="16200000">
            <a:off x="4574071" y="-434520"/>
            <a:ext cx="1106983" cy="7112629"/>
          </a:xfrm>
          <a:prstGeom prst="leftBrace">
            <a:avLst>
              <a:gd name="adj1" fmla="val 8333"/>
              <a:gd name="adj2" fmla="val 50119"/>
            </a:avLst>
          </a:prstGeom>
          <a:ln w="28575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9EE3D83-2D20-0A23-9F63-0385329491FD}"/>
              </a:ext>
            </a:extLst>
          </p:cNvPr>
          <p:cNvCxnSpPr>
            <a:cxnSpLocks/>
          </p:cNvCxnSpPr>
          <p:nvPr/>
        </p:nvCxnSpPr>
        <p:spPr>
          <a:xfrm>
            <a:off x="8400256" y="3154686"/>
            <a:ext cx="0" cy="69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4" grpId="0" animBg="1"/>
      <p:bldP spid="14" grpId="1" animBg="1"/>
      <p:bldP spid="28" grpId="0" animBg="1"/>
      <p:bldP spid="2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8B3B4-24BB-4F38-7D2F-AE2E57CC8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26DCF-6C20-D20A-06D9-E7AE8048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err="1"/>
              <a:t>Фенвика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sz="2200" dirty="0"/>
              <a:t>Модификация</a:t>
            </a:r>
            <a:endParaRPr lang="ru-BY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CF3FF9C-B5B2-6EB5-10EF-919F51F88A15}"/>
              </a:ext>
            </a:extLst>
          </p:cNvPr>
          <p:cNvGraphicFramePr>
            <a:graphicFrameLocks noGrp="1"/>
          </p:cNvGraphicFramePr>
          <p:nvPr/>
        </p:nvGraphicFramePr>
        <p:xfrm>
          <a:off x="50413" y="1376601"/>
          <a:ext cx="687527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298">
                  <a:extLst>
                    <a:ext uri="{9D8B030D-6E8A-4147-A177-3AD203B41FA5}">
                      <a16:colId xmlns:a16="http://schemas.microsoft.com/office/drawing/2014/main" val="1205598822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3514192480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1844617182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2971976811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1220512712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387190206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2919464450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1263858246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2691372045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2653176036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290162346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2494029015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3033981576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4025282145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1549384485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641511532"/>
                    </a:ext>
                  </a:extLst>
                </a:gridCol>
                <a:gridCol w="398561">
                  <a:extLst>
                    <a:ext uri="{9D8B030D-6E8A-4147-A177-3AD203B41FA5}">
                      <a16:colId xmlns:a16="http://schemas.microsoft.com/office/drawing/2014/main" val="2804140382"/>
                    </a:ext>
                  </a:extLst>
                </a:gridCol>
              </a:tblGrid>
              <a:tr h="284045"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BY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326370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6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2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3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7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2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8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4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3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10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8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7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33959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649267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721173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151243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endParaRPr lang="ru-BY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6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8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3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11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8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2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29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4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7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9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10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8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63</a:t>
                      </a:r>
                      <a:endParaRPr lang="ru-B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0273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582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4C628E-CE7F-590C-4F16-73BAA42055EE}"/>
              </a:ext>
            </a:extLst>
          </p:cNvPr>
          <p:cNvSpPr txBox="1"/>
          <p:nvPr/>
        </p:nvSpPr>
        <p:spPr>
          <a:xfrm>
            <a:off x="5237" y="1765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ru-BY" dirty="0">
              <a:latin typeface="Consolas" panose="020B0609020204030204" pitchFamily="49" charset="0"/>
            </a:endParaRPr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A32C6EB3-3A73-7563-27BF-28799F84A9B8}"/>
              </a:ext>
            </a:extLst>
          </p:cNvPr>
          <p:cNvSpPr/>
          <p:nvPr/>
        </p:nvSpPr>
        <p:spPr>
          <a:xfrm rot="16200000">
            <a:off x="907621" y="1810638"/>
            <a:ext cx="111478" cy="729419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A09E0152-0C15-DA72-E06B-6E14B01D9DAC}"/>
              </a:ext>
            </a:extLst>
          </p:cNvPr>
          <p:cNvSpPr/>
          <p:nvPr/>
        </p:nvSpPr>
        <p:spPr>
          <a:xfrm rot="16200000">
            <a:off x="1194606" y="1479422"/>
            <a:ext cx="339639" cy="1620008"/>
          </a:xfrm>
          <a:prstGeom prst="leftBrace">
            <a:avLst>
              <a:gd name="adj1" fmla="val 8333"/>
              <a:gd name="adj2" fmla="val 50473"/>
            </a:avLst>
          </a:prstGeom>
          <a:ln w="19050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5CA36F8A-D37B-C54E-01FA-85817B3DCBE1}"/>
              </a:ext>
            </a:extLst>
          </p:cNvPr>
          <p:cNvSpPr/>
          <p:nvPr/>
        </p:nvSpPr>
        <p:spPr>
          <a:xfrm rot="16200000">
            <a:off x="2434485" y="1832006"/>
            <a:ext cx="221081" cy="741192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97FA3BEA-3560-1DE4-553A-83989C4A7F25}"/>
              </a:ext>
            </a:extLst>
          </p:cNvPr>
          <p:cNvSpPr/>
          <p:nvPr/>
        </p:nvSpPr>
        <p:spPr>
          <a:xfrm rot="16200000">
            <a:off x="1815604" y="860815"/>
            <a:ext cx="674756" cy="3133528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Левая фигурная скобка 21">
            <a:extLst>
              <a:ext uri="{FF2B5EF4-FFF2-40B4-BE49-F238E27FC236}">
                <a16:creationId xmlns:a16="http://schemas.microsoft.com/office/drawing/2014/main" id="{7E62C327-589F-D24E-BAAD-9D67FEBDF99F}"/>
              </a:ext>
            </a:extLst>
          </p:cNvPr>
          <p:cNvSpPr/>
          <p:nvPr/>
        </p:nvSpPr>
        <p:spPr>
          <a:xfrm rot="16200000">
            <a:off x="4044612" y="1776448"/>
            <a:ext cx="140885" cy="795750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9E79A502-7C65-752F-3B10-EF65ACE5210F}"/>
              </a:ext>
            </a:extLst>
          </p:cNvPr>
          <p:cNvSpPr/>
          <p:nvPr/>
        </p:nvSpPr>
        <p:spPr>
          <a:xfrm rot="16200000">
            <a:off x="4280024" y="1541036"/>
            <a:ext cx="461045" cy="1586732"/>
          </a:xfrm>
          <a:prstGeom prst="leftBrace">
            <a:avLst>
              <a:gd name="adj1" fmla="val 8333"/>
              <a:gd name="adj2" fmla="val 50473"/>
            </a:avLst>
          </a:prstGeom>
          <a:ln w="19050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6" name="Левая фигурная скобка 25">
            <a:extLst>
              <a:ext uri="{FF2B5EF4-FFF2-40B4-BE49-F238E27FC236}">
                <a16:creationId xmlns:a16="http://schemas.microsoft.com/office/drawing/2014/main" id="{6F365C65-527D-9FC6-0E30-2306DE89811D}"/>
              </a:ext>
            </a:extLst>
          </p:cNvPr>
          <p:cNvSpPr/>
          <p:nvPr/>
        </p:nvSpPr>
        <p:spPr>
          <a:xfrm rot="16200000">
            <a:off x="5643532" y="1807763"/>
            <a:ext cx="170542" cy="794229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8" name="Левая фигурная скобка 27">
            <a:extLst>
              <a:ext uri="{FF2B5EF4-FFF2-40B4-BE49-F238E27FC236}">
                <a16:creationId xmlns:a16="http://schemas.microsoft.com/office/drawing/2014/main" id="{741EDEB7-8DC2-AF42-BACC-834D469DD063}"/>
              </a:ext>
            </a:extLst>
          </p:cNvPr>
          <p:cNvSpPr/>
          <p:nvPr/>
        </p:nvSpPr>
        <p:spPr>
          <a:xfrm rot="16200000">
            <a:off x="3278390" y="-633768"/>
            <a:ext cx="905846" cy="6353782"/>
          </a:xfrm>
          <a:prstGeom prst="leftBrace">
            <a:avLst>
              <a:gd name="adj1" fmla="val 8333"/>
              <a:gd name="adj2" fmla="val 49267"/>
            </a:avLst>
          </a:prstGeom>
          <a:ln w="19050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F962937-80DE-B517-5956-FCC917150CE5}"/>
              </a:ext>
            </a:extLst>
          </p:cNvPr>
          <p:cNvGrpSpPr/>
          <p:nvPr/>
        </p:nvGrpSpPr>
        <p:grpSpPr>
          <a:xfrm>
            <a:off x="9563985" y="1382914"/>
            <a:ext cx="643480" cy="618696"/>
            <a:chOff x="9747265" y="1500913"/>
            <a:chExt cx="643480" cy="618696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256678D-2584-8755-C127-701CBAD86EAA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B7AF67-DB19-8565-5E4E-CD7C1CB63F54}"/>
                </a:ext>
              </a:extLst>
            </p:cNvPr>
            <p:cNvSpPr txBox="1"/>
            <p:nvPr/>
          </p:nvSpPr>
          <p:spPr>
            <a:xfrm>
              <a:off x="9747265" y="163826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t[16]</a:t>
              </a:r>
              <a:endParaRPr lang="ru-BY" dirty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F4F5D616-8D62-BD12-67C2-282DCD687F40}"/>
              </a:ext>
            </a:extLst>
          </p:cNvPr>
          <p:cNvGrpSpPr/>
          <p:nvPr/>
        </p:nvGrpSpPr>
        <p:grpSpPr>
          <a:xfrm>
            <a:off x="11481928" y="2329751"/>
            <a:ext cx="643480" cy="618696"/>
            <a:chOff x="9747265" y="1500913"/>
            <a:chExt cx="643480" cy="618696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EB300334-EC5E-2FB5-0A43-B5F708BA6D73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AD3278-AE71-8CB3-4912-6306C82F066A}"/>
                </a:ext>
              </a:extLst>
            </p:cNvPr>
            <p:cNvSpPr txBox="1"/>
            <p:nvPr/>
          </p:nvSpPr>
          <p:spPr>
            <a:xfrm>
              <a:off x="9747265" y="163826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t[15]</a:t>
              </a:r>
              <a:endParaRPr lang="ru-BY" dirty="0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88347BE-9DA0-953C-579D-436117239D9B}"/>
              </a:ext>
            </a:extLst>
          </p:cNvPr>
          <p:cNvGrpSpPr/>
          <p:nvPr/>
        </p:nvGrpSpPr>
        <p:grpSpPr>
          <a:xfrm>
            <a:off x="10642896" y="2377350"/>
            <a:ext cx="675344" cy="618696"/>
            <a:chOff x="9754033" y="1500913"/>
            <a:chExt cx="675344" cy="618696"/>
          </a:xfrm>
        </p:grpSpPr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92F1ACDA-8993-7327-1B8A-A80FCF2257FC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D0D6B2-1204-DE14-BDC6-2A10167FF62B}"/>
                </a:ext>
              </a:extLst>
            </p:cNvPr>
            <p:cNvSpPr txBox="1"/>
            <p:nvPr/>
          </p:nvSpPr>
          <p:spPr>
            <a:xfrm>
              <a:off x="9792664" y="162603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t[14]</a:t>
              </a:r>
              <a:endParaRPr lang="ru-BY" dirty="0"/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2191D446-168F-A716-9F99-545A4009E218}"/>
              </a:ext>
            </a:extLst>
          </p:cNvPr>
          <p:cNvGrpSpPr/>
          <p:nvPr/>
        </p:nvGrpSpPr>
        <p:grpSpPr>
          <a:xfrm>
            <a:off x="9577520" y="2289426"/>
            <a:ext cx="643480" cy="618696"/>
            <a:chOff x="9747265" y="1500913"/>
            <a:chExt cx="643480" cy="618696"/>
          </a:xfrm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C75E8AB1-8D0C-17C1-7D16-FE91D93A56F4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975C90-8225-4EB0-CEFB-7FCA570B0C8B}"/>
                </a:ext>
              </a:extLst>
            </p:cNvPr>
            <p:cNvSpPr txBox="1"/>
            <p:nvPr/>
          </p:nvSpPr>
          <p:spPr>
            <a:xfrm>
              <a:off x="9747265" y="163826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t[12]</a:t>
              </a:r>
              <a:endParaRPr lang="ru-BY" dirty="0"/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ACA5EB8A-5FDF-65F8-5B32-D9DB3901CD7B}"/>
              </a:ext>
            </a:extLst>
          </p:cNvPr>
          <p:cNvGrpSpPr/>
          <p:nvPr/>
        </p:nvGrpSpPr>
        <p:grpSpPr>
          <a:xfrm>
            <a:off x="8104256" y="2270639"/>
            <a:ext cx="643480" cy="618696"/>
            <a:chOff x="9747265" y="1500913"/>
            <a:chExt cx="643480" cy="618696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12578BA-B47C-436F-D09F-7F923077143F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9AA152-5294-FD59-2755-1C207838FB78}"/>
                </a:ext>
              </a:extLst>
            </p:cNvPr>
            <p:cNvSpPr txBox="1"/>
            <p:nvPr/>
          </p:nvSpPr>
          <p:spPr>
            <a:xfrm>
              <a:off x="9747265" y="163826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t[8]</a:t>
              </a:r>
              <a:endParaRPr lang="ru-BY" dirty="0"/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1CDE04E9-513B-0526-FB04-36EA9087A3CD}"/>
              </a:ext>
            </a:extLst>
          </p:cNvPr>
          <p:cNvGrpSpPr/>
          <p:nvPr/>
        </p:nvGrpSpPr>
        <p:grpSpPr>
          <a:xfrm>
            <a:off x="11156804" y="3327959"/>
            <a:ext cx="643480" cy="618696"/>
            <a:chOff x="9747265" y="1500913"/>
            <a:chExt cx="643480" cy="618696"/>
          </a:xfrm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860991C2-BD75-0036-FAD3-0ED5BCE40E83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9EEC4B-0F89-0BF6-0EED-F14FF620444A}"/>
                </a:ext>
              </a:extLst>
            </p:cNvPr>
            <p:cNvSpPr txBox="1"/>
            <p:nvPr/>
          </p:nvSpPr>
          <p:spPr>
            <a:xfrm>
              <a:off x="9747265" y="163826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t[13]</a:t>
              </a:r>
              <a:endParaRPr lang="ru-BY" dirty="0"/>
            </a:p>
          </p:txBody>
        </p:sp>
      </p:grp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1579CA-BB9D-3FFA-2C51-F3A4549CF6E0}"/>
              </a:ext>
            </a:extLst>
          </p:cNvPr>
          <p:cNvCxnSpPr>
            <a:cxnSpLocks/>
            <a:stCxn id="3" idx="4"/>
            <a:endCxn id="36" idx="0"/>
          </p:cNvCxnSpPr>
          <p:nvPr/>
        </p:nvCxnSpPr>
        <p:spPr>
          <a:xfrm>
            <a:off x="9889109" y="2001610"/>
            <a:ext cx="1072143" cy="37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7EC7462F-9F82-0A0A-B5B5-4F03C5093FC3}"/>
              </a:ext>
            </a:extLst>
          </p:cNvPr>
          <p:cNvCxnSpPr>
            <a:cxnSpLocks/>
            <a:stCxn id="3" idx="4"/>
            <a:endCxn id="33" idx="0"/>
          </p:cNvCxnSpPr>
          <p:nvPr/>
        </p:nvCxnSpPr>
        <p:spPr>
          <a:xfrm>
            <a:off x="9889109" y="2001610"/>
            <a:ext cx="1917943" cy="32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3A6167C2-6483-7D06-D717-93189BA16E21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>
            <a:off x="10961252" y="2996046"/>
            <a:ext cx="520676" cy="33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DEFDFB46-66EF-05B1-DE23-E4FA093BA3FF}"/>
              </a:ext>
            </a:extLst>
          </p:cNvPr>
          <p:cNvCxnSpPr>
            <a:stCxn id="3" idx="4"/>
            <a:endCxn id="39" idx="0"/>
          </p:cNvCxnSpPr>
          <p:nvPr/>
        </p:nvCxnSpPr>
        <p:spPr>
          <a:xfrm>
            <a:off x="9889109" y="2001610"/>
            <a:ext cx="13535" cy="28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E7CD362D-0813-5963-3AD1-C1658BF83998}"/>
              </a:ext>
            </a:extLst>
          </p:cNvPr>
          <p:cNvCxnSpPr>
            <a:stCxn id="3" idx="4"/>
            <a:endCxn id="42" idx="0"/>
          </p:cNvCxnSpPr>
          <p:nvPr/>
        </p:nvCxnSpPr>
        <p:spPr>
          <a:xfrm flipH="1">
            <a:off x="8429380" y="2001610"/>
            <a:ext cx="1459729" cy="2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5123B47C-67C0-4841-BF59-087B0BBE022D}"/>
              </a:ext>
            </a:extLst>
          </p:cNvPr>
          <p:cNvGrpSpPr/>
          <p:nvPr/>
        </p:nvGrpSpPr>
        <p:grpSpPr>
          <a:xfrm>
            <a:off x="10349485" y="3344205"/>
            <a:ext cx="695249" cy="618696"/>
            <a:chOff x="10266003" y="3205583"/>
            <a:chExt cx="695249" cy="618696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35AD4B7D-B89F-07F6-CF43-8661A49E58CB}"/>
                </a:ext>
              </a:extLst>
            </p:cNvPr>
            <p:cNvSpPr/>
            <p:nvPr/>
          </p:nvSpPr>
          <p:spPr>
            <a:xfrm>
              <a:off x="10266003" y="320558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96209C-5916-2103-EB70-8F2C12F85335}"/>
                </a:ext>
              </a:extLst>
            </p:cNvPr>
            <p:cNvSpPr txBox="1"/>
            <p:nvPr/>
          </p:nvSpPr>
          <p:spPr>
            <a:xfrm>
              <a:off x="10324539" y="3342588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t[11]</a:t>
              </a:r>
              <a:endParaRPr lang="ru-BY" dirty="0"/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7BCE12C6-E27C-A28B-C978-54331D2EA940}"/>
              </a:ext>
            </a:extLst>
          </p:cNvPr>
          <p:cNvGrpSpPr/>
          <p:nvPr/>
        </p:nvGrpSpPr>
        <p:grpSpPr>
          <a:xfrm>
            <a:off x="9592227" y="3279007"/>
            <a:ext cx="643480" cy="618696"/>
            <a:chOff x="9747265" y="1500913"/>
            <a:chExt cx="643480" cy="618696"/>
          </a:xfrm>
        </p:grpSpPr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FECCA5BB-E4C7-0FAD-AED6-7535A2FEF9A0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433CEB-5C98-9B1D-F012-9F05FC14C233}"/>
                </a:ext>
              </a:extLst>
            </p:cNvPr>
            <p:cNvSpPr txBox="1"/>
            <p:nvPr/>
          </p:nvSpPr>
          <p:spPr>
            <a:xfrm>
              <a:off x="9747265" y="163826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t[10]</a:t>
              </a:r>
              <a:endParaRPr lang="ru-BY" dirty="0"/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74EB6CFC-CB9A-D889-1265-D4765D16DD79}"/>
              </a:ext>
            </a:extLst>
          </p:cNvPr>
          <p:cNvGrpSpPr/>
          <p:nvPr/>
        </p:nvGrpSpPr>
        <p:grpSpPr>
          <a:xfrm>
            <a:off x="9878958" y="4152117"/>
            <a:ext cx="643480" cy="618696"/>
            <a:chOff x="9747265" y="1500913"/>
            <a:chExt cx="643480" cy="618696"/>
          </a:xfrm>
        </p:grpSpPr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D0BCA2EA-0CD4-CD00-F133-815FDC0C73D4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D02F77-BBFB-7F46-ACA7-79F8AD409688}"/>
                </a:ext>
              </a:extLst>
            </p:cNvPr>
            <p:cNvSpPr txBox="1"/>
            <p:nvPr/>
          </p:nvSpPr>
          <p:spPr>
            <a:xfrm>
              <a:off x="9747265" y="163826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t[9]</a:t>
              </a:r>
              <a:endParaRPr lang="ru-BY" dirty="0"/>
            </a:p>
          </p:txBody>
        </p:sp>
      </p:grp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7B7C6C0C-9E4A-19A8-BCE8-8C4EAF1E2056}"/>
              </a:ext>
            </a:extLst>
          </p:cNvPr>
          <p:cNvCxnSpPr>
            <a:stCxn id="39" idx="4"/>
            <a:endCxn id="64" idx="0"/>
          </p:cNvCxnSpPr>
          <p:nvPr/>
        </p:nvCxnSpPr>
        <p:spPr>
          <a:xfrm>
            <a:off x="9902644" y="2908122"/>
            <a:ext cx="14707" cy="37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1896EFF5-F7A7-6896-22BD-09D9C7C8FE75}"/>
              </a:ext>
            </a:extLst>
          </p:cNvPr>
          <p:cNvCxnSpPr>
            <a:stCxn id="39" idx="4"/>
            <a:endCxn id="61" idx="0"/>
          </p:cNvCxnSpPr>
          <p:nvPr/>
        </p:nvCxnSpPr>
        <p:spPr>
          <a:xfrm>
            <a:off x="9902644" y="2908122"/>
            <a:ext cx="765197" cy="43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867E5A61-FDC4-3C3D-15E1-F6796D2BD0F1}"/>
              </a:ext>
            </a:extLst>
          </p:cNvPr>
          <p:cNvCxnSpPr>
            <a:stCxn id="64" idx="4"/>
            <a:endCxn id="67" idx="0"/>
          </p:cNvCxnSpPr>
          <p:nvPr/>
        </p:nvCxnSpPr>
        <p:spPr>
          <a:xfrm>
            <a:off x="9917351" y="3897703"/>
            <a:ext cx="286731" cy="2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0B79BABD-2660-0E63-66DB-7636EED74220}"/>
              </a:ext>
            </a:extLst>
          </p:cNvPr>
          <p:cNvGrpSpPr/>
          <p:nvPr/>
        </p:nvGrpSpPr>
        <p:grpSpPr>
          <a:xfrm>
            <a:off x="8931989" y="3327959"/>
            <a:ext cx="643480" cy="618696"/>
            <a:chOff x="9747265" y="1500913"/>
            <a:chExt cx="643480" cy="618696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CB6A6D68-7BFA-0470-3679-F266946298FC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B7871A6-8FCA-3BF0-F77F-86E9098FA132}"/>
                </a:ext>
              </a:extLst>
            </p:cNvPr>
            <p:cNvSpPr txBox="1"/>
            <p:nvPr/>
          </p:nvSpPr>
          <p:spPr>
            <a:xfrm>
              <a:off x="9747265" y="163826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t[7]</a:t>
              </a:r>
              <a:endParaRPr lang="ru-BY" dirty="0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08150889-34A9-93A6-3701-684A56C9911B}"/>
              </a:ext>
            </a:extLst>
          </p:cNvPr>
          <p:cNvGrpSpPr/>
          <p:nvPr/>
        </p:nvGrpSpPr>
        <p:grpSpPr>
          <a:xfrm>
            <a:off x="8173962" y="3269077"/>
            <a:ext cx="643480" cy="618696"/>
            <a:chOff x="9747265" y="1500913"/>
            <a:chExt cx="643480" cy="618696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1B259895-7140-9956-C1C7-1D9A5F07F945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BC6DD8-B739-E04C-36D1-A30DA17AE3E4}"/>
                </a:ext>
              </a:extLst>
            </p:cNvPr>
            <p:cNvSpPr txBox="1"/>
            <p:nvPr/>
          </p:nvSpPr>
          <p:spPr>
            <a:xfrm>
              <a:off x="9747265" y="163826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t[6]</a:t>
              </a:r>
              <a:endParaRPr lang="ru-BY" dirty="0"/>
            </a:p>
          </p:txBody>
        </p:sp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2F726A2E-45FF-796C-2381-FAC69334FE1F}"/>
              </a:ext>
            </a:extLst>
          </p:cNvPr>
          <p:cNvGrpSpPr/>
          <p:nvPr/>
        </p:nvGrpSpPr>
        <p:grpSpPr>
          <a:xfrm>
            <a:off x="7341735" y="3264425"/>
            <a:ext cx="643480" cy="618696"/>
            <a:chOff x="9747265" y="1500913"/>
            <a:chExt cx="643480" cy="618696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B89D73E4-C745-F46C-C46B-D894E2023590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CEB9EAB-DD55-351E-D98A-4B785A9BD4FC}"/>
                </a:ext>
              </a:extLst>
            </p:cNvPr>
            <p:cNvSpPr txBox="1"/>
            <p:nvPr/>
          </p:nvSpPr>
          <p:spPr>
            <a:xfrm>
              <a:off x="9747265" y="163826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t[4]</a:t>
              </a:r>
              <a:endParaRPr lang="ru-BY" dirty="0"/>
            </a:p>
          </p:txBody>
        </p:sp>
      </p:grp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24CE7E-BFBA-A6C9-9E19-97B1E6A2F061}"/>
              </a:ext>
            </a:extLst>
          </p:cNvPr>
          <p:cNvCxnSpPr>
            <a:stCxn id="42" idx="4"/>
            <a:endCxn id="83" idx="0"/>
          </p:cNvCxnSpPr>
          <p:nvPr/>
        </p:nvCxnSpPr>
        <p:spPr>
          <a:xfrm flipH="1">
            <a:off x="7666859" y="2889335"/>
            <a:ext cx="762521" cy="37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5A8F0AD0-1E7F-92E2-4D87-0CB632181F14}"/>
              </a:ext>
            </a:extLst>
          </p:cNvPr>
          <p:cNvCxnSpPr>
            <a:stCxn id="42" idx="4"/>
            <a:endCxn id="80" idx="0"/>
          </p:cNvCxnSpPr>
          <p:nvPr/>
        </p:nvCxnSpPr>
        <p:spPr>
          <a:xfrm>
            <a:off x="8429380" y="2889335"/>
            <a:ext cx="69706" cy="37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4354D135-1E77-2C70-8FD4-33627806C8E4}"/>
              </a:ext>
            </a:extLst>
          </p:cNvPr>
          <p:cNvCxnSpPr>
            <a:stCxn id="42" idx="4"/>
            <a:endCxn id="77" idx="0"/>
          </p:cNvCxnSpPr>
          <p:nvPr/>
        </p:nvCxnSpPr>
        <p:spPr>
          <a:xfrm>
            <a:off x="8429380" y="2889335"/>
            <a:ext cx="827733" cy="43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CA2C60DC-1DC5-09D1-19C5-A7C0746D5EB8}"/>
              </a:ext>
            </a:extLst>
          </p:cNvPr>
          <p:cNvGrpSpPr/>
          <p:nvPr/>
        </p:nvGrpSpPr>
        <p:grpSpPr>
          <a:xfrm>
            <a:off x="8392725" y="4087222"/>
            <a:ext cx="636712" cy="618696"/>
            <a:chOff x="9733557" y="1626505"/>
            <a:chExt cx="636712" cy="618696"/>
          </a:xfrm>
        </p:grpSpPr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819D1B97-C7B1-D29B-3F70-E3E5FE5D85D2}"/>
                </a:ext>
              </a:extLst>
            </p:cNvPr>
            <p:cNvSpPr/>
            <p:nvPr/>
          </p:nvSpPr>
          <p:spPr>
            <a:xfrm>
              <a:off x="9733557" y="1626505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C02EA4-E7CC-63B8-3B4F-4E454098189B}"/>
                </a:ext>
              </a:extLst>
            </p:cNvPr>
            <p:cNvSpPr txBox="1"/>
            <p:nvPr/>
          </p:nvSpPr>
          <p:spPr>
            <a:xfrm>
              <a:off x="9770212" y="1763852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t[5]</a:t>
              </a:r>
              <a:endParaRPr lang="ru-BY" dirty="0"/>
            </a:p>
          </p:txBody>
        </p:sp>
      </p:grp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85633DF9-C6C5-F329-7137-00A95B9BEB58}"/>
              </a:ext>
            </a:extLst>
          </p:cNvPr>
          <p:cNvCxnSpPr>
            <a:stCxn id="80" idx="4"/>
            <a:endCxn id="92" idx="0"/>
          </p:cNvCxnSpPr>
          <p:nvPr/>
        </p:nvCxnSpPr>
        <p:spPr>
          <a:xfrm>
            <a:off x="8499086" y="3887773"/>
            <a:ext cx="211995" cy="1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B33B7B30-C2D6-5151-B850-E830634FDB79}"/>
              </a:ext>
            </a:extLst>
          </p:cNvPr>
          <p:cNvGrpSpPr/>
          <p:nvPr/>
        </p:nvGrpSpPr>
        <p:grpSpPr>
          <a:xfrm>
            <a:off x="6860481" y="4067215"/>
            <a:ext cx="643480" cy="618696"/>
            <a:chOff x="9747265" y="1500913"/>
            <a:chExt cx="643480" cy="618696"/>
          </a:xfrm>
        </p:grpSpPr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60A00F20-BDE1-E214-DE9C-75AF5BCC4160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9A7E48C-C964-4633-7629-E2D086AB049E}"/>
                </a:ext>
              </a:extLst>
            </p:cNvPr>
            <p:cNvSpPr txBox="1"/>
            <p:nvPr/>
          </p:nvSpPr>
          <p:spPr>
            <a:xfrm>
              <a:off x="9747265" y="163826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t[2]</a:t>
              </a:r>
              <a:endParaRPr lang="ru-BY" dirty="0"/>
            </a:p>
          </p:txBody>
        </p:sp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29A71492-CECA-7BF8-6270-F48111A0776C}"/>
              </a:ext>
            </a:extLst>
          </p:cNvPr>
          <p:cNvGrpSpPr/>
          <p:nvPr/>
        </p:nvGrpSpPr>
        <p:grpSpPr>
          <a:xfrm>
            <a:off x="7691527" y="4061892"/>
            <a:ext cx="643480" cy="618696"/>
            <a:chOff x="9747265" y="1500913"/>
            <a:chExt cx="643480" cy="618696"/>
          </a:xfrm>
        </p:grpSpPr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992ED594-E4EF-235F-B70E-07D9937968A8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0B140AB-10F3-4056-9BA1-CD902453A406}"/>
                </a:ext>
              </a:extLst>
            </p:cNvPr>
            <p:cNvSpPr txBox="1"/>
            <p:nvPr/>
          </p:nvSpPr>
          <p:spPr>
            <a:xfrm>
              <a:off x="9747265" y="163826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t[3]</a:t>
              </a:r>
              <a:endParaRPr lang="ru-BY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42D75E76-248C-4C47-445B-C7F2BD6866D0}"/>
              </a:ext>
            </a:extLst>
          </p:cNvPr>
          <p:cNvGrpSpPr/>
          <p:nvPr/>
        </p:nvGrpSpPr>
        <p:grpSpPr>
          <a:xfrm>
            <a:off x="6533792" y="4938053"/>
            <a:ext cx="636712" cy="618696"/>
            <a:chOff x="9754033" y="1500913"/>
            <a:chExt cx="636712" cy="618696"/>
          </a:xfrm>
        </p:grpSpPr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EF6C4DE4-422E-ABB7-A7EF-01C47D142A12}"/>
                </a:ext>
              </a:extLst>
            </p:cNvPr>
            <p:cNvSpPr/>
            <p:nvPr/>
          </p:nvSpPr>
          <p:spPr>
            <a:xfrm>
              <a:off x="9754033" y="1500913"/>
              <a:ext cx="636712" cy="6186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EB93EA0-A91A-A25B-DEC3-4A5C1C6A83B9}"/>
                </a:ext>
              </a:extLst>
            </p:cNvPr>
            <p:cNvSpPr txBox="1"/>
            <p:nvPr/>
          </p:nvSpPr>
          <p:spPr>
            <a:xfrm>
              <a:off x="9812542" y="1639236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t[1]</a:t>
              </a:r>
              <a:endParaRPr lang="ru-BY" dirty="0"/>
            </a:p>
          </p:txBody>
        </p:sp>
      </p:grp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240A49A7-4BE9-4879-ABFF-E142F5FD3912}"/>
              </a:ext>
            </a:extLst>
          </p:cNvPr>
          <p:cNvCxnSpPr>
            <a:stCxn id="83" idx="4"/>
            <a:endCxn id="100" idx="0"/>
          </p:cNvCxnSpPr>
          <p:nvPr/>
        </p:nvCxnSpPr>
        <p:spPr>
          <a:xfrm flipH="1">
            <a:off x="7185605" y="3883121"/>
            <a:ext cx="481254" cy="1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978F801F-3968-06FF-4939-A52D661646C4}"/>
              </a:ext>
            </a:extLst>
          </p:cNvPr>
          <p:cNvCxnSpPr>
            <a:stCxn id="83" idx="4"/>
            <a:endCxn id="103" idx="0"/>
          </p:cNvCxnSpPr>
          <p:nvPr/>
        </p:nvCxnSpPr>
        <p:spPr>
          <a:xfrm>
            <a:off x="7666859" y="3883121"/>
            <a:ext cx="349792" cy="17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261F95C-CD23-0A63-4E86-2E885A6614BB}"/>
              </a:ext>
            </a:extLst>
          </p:cNvPr>
          <p:cNvCxnSpPr>
            <a:stCxn id="100" idx="4"/>
            <a:endCxn id="106" idx="0"/>
          </p:cNvCxnSpPr>
          <p:nvPr/>
        </p:nvCxnSpPr>
        <p:spPr>
          <a:xfrm flipH="1">
            <a:off x="6852148" y="4685911"/>
            <a:ext cx="333457" cy="25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9CB0ADF0-C83D-CB33-3D17-EE4B149E3FC8}"/>
              </a:ext>
            </a:extLst>
          </p:cNvPr>
          <p:cNvGrpSpPr/>
          <p:nvPr/>
        </p:nvGrpSpPr>
        <p:grpSpPr>
          <a:xfrm>
            <a:off x="186174" y="3964770"/>
            <a:ext cx="5563435" cy="1516629"/>
            <a:chOff x="493480" y="4150964"/>
            <a:chExt cx="11802099" cy="151662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CE7A82F-FD12-938E-707D-DF18AA58FF62}"/>
                </a:ext>
              </a:extLst>
            </p:cNvPr>
            <p:cNvSpPr txBox="1"/>
            <p:nvPr/>
          </p:nvSpPr>
          <p:spPr>
            <a:xfrm>
              <a:off x="493480" y="4150964"/>
              <a:ext cx="11802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/>
                <a:t>Представим дерево </a:t>
              </a:r>
              <a:r>
                <a:rPr lang="ru-RU" dirty="0" err="1"/>
                <a:t>Фенвика</a:t>
              </a:r>
              <a:r>
                <a:rPr lang="ru-RU" dirty="0"/>
                <a:t> следующим образом. Вершинам дерева соответствуют отрезки. Сыновья вершины – максимальные по включению отрезки, входящие в этот отрезок</a:t>
              </a:r>
              <a:r>
                <a:rPr lang="en-US" dirty="0"/>
                <a:t>.</a:t>
              </a:r>
              <a:r>
                <a:rPr lang="ru-RU" dirty="0"/>
                <a:t> Высота дерева </a:t>
              </a:r>
              <a:r>
                <a:rPr lang="ru-RU" dirty="0" err="1"/>
                <a:t>Фенвика</a:t>
              </a:r>
              <a:r>
                <a:rPr lang="ru-RU" dirty="0"/>
                <a:t> не превосходит</a:t>
              </a:r>
              <a:endParaRPr lang="ru-BY" dirty="0"/>
            </a:p>
          </p:txBody>
        </p:sp>
        <p:graphicFrame>
          <p:nvGraphicFramePr>
            <p:cNvPr id="117" name="Объект 116">
              <a:extLst>
                <a:ext uri="{FF2B5EF4-FFF2-40B4-BE49-F238E27FC236}">
                  <a16:creationId xmlns:a16="http://schemas.microsoft.com/office/drawing/2014/main" id="{F4279C47-48A6-6289-E481-5E4657958E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7085" y="5330529"/>
            <a:ext cx="1858355" cy="337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90360" imgH="380880" progId="Equation.DSMT4">
                    <p:embed/>
                  </p:oleObj>
                </mc:Choice>
                <mc:Fallback>
                  <p:oleObj name="Equation" r:id="rId2" imgW="990360" imgH="380880" progId="Equation.DSMT4">
                    <p:embed/>
                    <p:pic>
                      <p:nvPicPr>
                        <p:cNvPr id="117" name="Объект 116">
                          <a:extLst>
                            <a:ext uri="{FF2B5EF4-FFF2-40B4-BE49-F238E27FC236}">
                              <a16:creationId xmlns:a16="http://schemas.microsoft.com/office/drawing/2014/main" id="{F4279C47-48A6-6289-E481-5E4657958E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17085" y="5330529"/>
                          <a:ext cx="1858355" cy="3370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B8BF49-3705-D346-C437-9F63E580A664}"/>
              </a:ext>
            </a:extLst>
          </p:cNvPr>
          <p:cNvSpPr txBox="1"/>
          <p:nvPr/>
        </p:nvSpPr>
        <p:spPr>
          <a:xfrm>
            <a:off x="169291" y="5550911"/>
            <a:ext cx="6502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Helvetica Neue"/>
              </a:rPr>
              <a:t>Другими словами, вершины дерева пронумерованы числами так, что номера (индексы) вершин</a:t>
            </a:r>
            <a:r>
              <a:rPr lang="ru-RU" dirty="0">
                <a:solidFill>
                  <a:srgbClr val="222222"/>
                </a:solidFill>
                <a:latin typeface="Helvetica Neue"/>
              </a:rPr>
              <a:t>ы</a:t>
            </a:r>
            <a:r>
              <a:rPr lang="ru-RU" b="0" i="0" dirty="0">
                <a:solidFill>
                  <a:srgbClr val="222222"/>
                </a:solidFill>
                <a:effectLst/>
                <a:latin typeface="Helvetica Neue"/>
              </a:rPr>
              <a:t>-родителя вычисляются с помощью битовых операций над номером вершины-сына .</a:t>
            </a:r>
            <a:endParaRPr lang="ru-BY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20213B9A-C729-4AC8-756A-9AFCB5DC2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8688" y="5162389"/>
          <a:ext cx="3251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1160" imgH="1498320" progId="Equation.DSMT4">
                  <p:embed/>
                </p:oleObj>
              </mc:Choice>
              <mc:Fallback>
                <p:oleObj name="Equation" r:id="rId4" imgW="3251160" imgH="149832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20213B9A-C729-4AC8-756A-9AFCB5DC23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8688" y="5162389"/>
                        <a:ext cx="32512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C39818E-33E0-4939-8021-2D269CF56720}"/>
              </a:ext>
            </a:extLst>
          </p:cNvPr>
          <p:cNvSpPr/>
          <p:nvPr/>
        </p:nvSpPr>
        <p:spPr>
          <a:xfrm>
            <a:off x="8335007" y="5582424"/>
            <a:ext cx="259847" cy="293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679DC8C-13C1-B635-E121-1D78AD17F27A}"/>
              </a:ext>
            </a:extLst>
          </p:cNvPr>
          <p:cNvSpPr/>
          <p:nvPr/>
        </p:nvSpPr>
        <p:spPr>
          <a:xfrm>
            <a:off x="8899397" y="5582424"/>
            <a:ext cx="259847" cy="293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7E4D720-0F02-47DE-D77B-260857194CD3}"/>
              </a:ext>
            </a:extLst>
          </p:cNvPr>
          <p:cNvSpPr/>
          <p:nvPr/>
        </p:nvSpPr>
        <p:spPr>
          <a:xfrm>
            <a:off x="8211221" y="5940492"/>
            <a:ext cx="383633" cy="293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2C9668E-90A4-F731-C9C1-EB095979B0CE}"/>
              </a:ext>
            </a:extLst>
          </p:cNvPr>
          <p:cNvSpPr/>
          <p:nvPr/>
        </p:nvSpPr>
        <p:spPr>
          <a:xfrm>
            <a:off x="8918757" y="5928042"/>
            <a:ext cx="383633" cy="293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6293A2C-CE90-4A41-D7CA-51799A341145}"/>
              </a:ext>
            </a:extLst>
          </p:cNvPr>
          <p:cNvSpPr/>
          <p:nvPr/>
        </p:nvSpPr>
        <p:spPr>
          <a:xfrm>
            <a:off x="8101438" y="6308744"/>
            <a:ext cx="493416" cy="293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73AC157-32E7-8C70-51C8-5D038F002532}"/>
              </a:ext>
            </a:extLst>
          </p:cNvPr>
          <p:cNvSpPr/>
          <p:nvPr/>
        </p:nvSpPr>
        <p:spPr>
          <a:xfrm>
            <a:off x="8949074" y="6353650"/>
            <a:ext cx="493416" cy="293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234465-99DC-7A13-A14B-88094462017A}"/>
              </a:ext>
            </a:extLst>
          </p:cNvPr>
          <p:cNvSpPr/>
          <p:nvPr/>
        </p:nvSpPr>
        <p:spPr>
          <a:xfrm>
            <a:off x="8487889" y="5208998"/>
            <a:ext cx="259847" cy="293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A0D7FBF-7A16-1476-42D5-6FEED8FAE6FB}"/>
              </a:ext>
            </a:extLst>
          </p:cNvPr>
          <p:cNvSpPr/>
          <p:nvPr/>
        </p:nvSpPr>
        <p:spPr>
          <a:xfrm>
            <a:off x="9029437" y="5174390"/>
            <a:ext cx="161276" cy="293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35128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F8E8E-EE29-C68C-11B4-4B7AF962A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C54AD-DCE8-E801-694D-149288F9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52" y="143722"/>
            <a:ext cx="7440148" cy="954360"/>
          </a:xfrm>
        </p:spPr>
        <p:txBody>
          <a:bodyPr>
            <a:normAutofit/>
          </a:bodyPr>
          <a:lstStyle/>
          <a:p>
            <a:r>
              <a:rPr lang="ru-RU" dirty="0"/>
              <a:t>Дерево </a:t>
            </a:r>
            <a:r>
              <a:rPr lang="ru-RU" dirty="0" err="1"/>
              <a:t>Фенвика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sz="2200" dirty="0"/>
              <a:t>Код: модификация</a:t>
            </a:r>
            <a:endParaRPr lang="ru-BY" sz="22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FFE8A40-C457-F463-AD2A-EA8A5D7E14E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632402"/>
            <a:ext cx="8043083" cy="22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21C4D82-6824-0B2F-BBF9-82CC093A9F97}"/>
              </a:ext>
            </a:extLst>
          </p:cNvPr>
          <p:cNvGrpSpPr/>
          <p:nvPr/>
        </p:nvGrpSpPr>
        <p:grpSpPr>
          <a:xfrm>
            <a:off x="642863" y="4146552"/>
            <a:ext cx="11645825" cy="2172620"/>
            <a:chOff x="642863" y="4146552"/>
            <a:chExt cx="11549137" cy="2172620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FE0D1647-2838-D18A-B081-D83BBFD48319}"/>
                </a:ext>
              </a:extLst>
            </p:cNvPr>
            <p:cNvGrpSpPr/>
            <p:nvPr/>
          </p:nvGrpSpPr>
          <p:grpSpPr>
            <a:xfrm>
              <a:off x="642863" y="4146552"/>
              <a:ext cx="11549137" cy="2172620"/>
              <a:chOff x="-2590007" y="3791184"/>
              <a:chExt cx="7625124" cy="216738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5CACDA-78F2-AC19-3F85-3EC010CE0528}"/>
                  </a:ext>
                </a:extLst>
              </p:cNvPr>
              <p:cNvSpPr txBox="1"/>
              <p:nvPr/>
            </p:nvSpPr>
            <p:spPr>
              <a:xfrm>
                <a:off x="-2590007" y="3791184"/>
                <a:ext cx="6635028" cy="828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Модификация (подъем по дереву </a:t>
                </a:r>
                <a:r>
                  <a:rPr lang="ru-RU" sz="2400" dirty="0" err="1"/>
                  <a:t>Фенвика</a:t>
                </a:r>
                <a:r>
                  <a:rPr lang="ru-RU" sz="2400" dirty="0"/>
                  <a:t> от вершины к корню с модификацией всех вершин на пути) выполняется за время  </a:t>
                </a:r>
                <a:endParaRPr lang="ru-BY" sz="2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CA188A-081F-A13C-EB3B-FB9CDB9ADBD5}"/>
                  </a:ext>
                </a:extLst>
              </p:cNvPr>
              <p:cNvSpPr txBox="1"/>
              <p:nvPr/>
            </p:nvSpPr>
            <p:spPr>
              <a:xfrm>
                <a:off x="38986" y="5589240"/>
                <a:ext cx="4996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ru-BY" dirty="0"/>
              </a:p>
            </p:txBody>
          </p:sp>
        </p:grpSp>
        <p:graphicFrame>
          <p:nvGraphicFramePr>
            <p:cNvPr id="3" name="Объект 2">
              <a:extLst>
                <a:ext uri="{FF2B5EF4-FFF2-40B4-BE49-F238E27FC236}">
                  <a16:creationId xmlns:a16="http://schemas.microsoft.com/office/drawing/2014/main" id="{F68DCD65-13C6-0188-31FA-860775CA10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34186" y="4494213"/>
            <a:ext cx="1448374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47560" imgH="520560" progId="Equation.DSMT4">
                    <p:embed/>
                  </p:oleObj>
                </mc:Choice>
                <mc:Fallback>
                  <p:oleObj name="Equation" r:id="rId3" imgW="1447560" imgH="520560" progId="Equation.DSMT4">
                    <p:embed/>
                    <p:pic>
                      <p:nvPicPr>
                        <p:cNvPr id="3" name="Объект 2">
                          <a:extLst>
                            <a:ext uri="{FF2B5EF4-FFF2-40B4-BE49-F238E27FC236}">
                              <a16:creationId xmlns:a16="http://schemas.microsoft.com/office/drawing/2014/main" id="{F68DCD65-13C6-0188-31FA-860775CA10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34186" y="4494213"/>
                          <a:ext cx="1448374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1F9510-5A48-6101-3635-23A1D1385DC4}"/>
              </a:ext>
            </a:extLst>
          </p:cNvPr>
          <p:cNvSpPr txBox="1"/>
          <p:nvPr/>
        </p:nvSpPr>
        <p:spPr>
          <a:xfrm>
            <a:off x="642259" y="5133297"/>
            <a:ext cx="10133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Используя функцию модификации, можно построить и дерево </a:t>
            </a:r>
            <a:r>
              <a:rPr lang="ru-RU" sz="2400" dirty="0" err="1"/>
              <a:t>Фенвика</a:t>
            </a:r>
            <a:r>
              <a:rPr lang="ru-RU" sz="2400" dirty="0"/>
              <a:t> за время</a:t>
            </a:r>
            <a:r>
              <a:rPr lang="en-US" sz="2400" dirty="0"/>
              <a:t> </a:t>
            </a:r>
            <a:r>
              <a:rPr lang="ru-RU" sz="2400" dirty="0"/>
              <a:t>   </a:t>
            </a:r>
            <a:endParaRPr lang="ru-BY" sz="2400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47AF20C-EED0-8EB2-CF83-1784687ED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528" y="5541963"/>
          <a:ext cx="1586235" cy="4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400" imgH="520560" progId="Equation.DSMT4">
                  <p:embed/>
                </p:oleObj>
              </mc:Choice>
              <mc:Fallback>
                <p:oleObj name="Equation" r:id="rId5" imgW="1841400" imgH="52056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47AF20C-EED0-8EB2-CF83-1784687ED1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7528" y="5541963"/>
                        <a:ext cx="1586235" cy="44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904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07C36-2DCB-0158-5314-9D52EA3B0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7F978E0-D555-4227-1739-72FE2C3E3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69355"/>
              </p:ext>
            </p:extLst>
          </p:nvPr>
        </p:nvGraphicFramePr>
        <p:xfrm>
          <a:off x="335360" y="1412776"/>
          <a:ext cx="10657185" cy="44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9382">
                  <a:extLst>
                    <a:ext uri="{9D8B030D-6E8A-4147-A177-3AD203B41FA5}">
                      <a16:colId xmlns:a16="http://schemas.microsoft.com/office/drawing/2014/main" val="209679478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Sqrt-</a:t>
                      </a:r>
                      <a:r>
                        <a:rPr lang="ru-RU" sz="20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декомпозиция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Дерево</a:t>
                      </a:r>
                    </a:p>
                    <a:p>
                      <a:r>
                        <a:rPr lang="ru-RU" sz="2000" b="1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Фенвика</a:t>
                      </a:r>
                      <a:endParaRPr lang="ru-RU" sz="20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52294BE-7082-BD43-5D8B-B04834502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41225"/>
              </p:ext>
            </p:extLst>
          </p:nvPr>
        </p:nvGraphicFramePr>
        <p:xfrm>
          <a:off x="6752308" y="4915602"/>
          <a:ext cx="1130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698400" progId="Equation.DSMT4">
                  <p:embed/>
                </p:oleObj>
              </mc:Choice>
              <mc:Fallback>
                <p:oleObj name="Equation" r:id="rId2" imgW="1130040" imgH="69840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52308" y="4915602"/>
                        <a:ext cx="11303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3126B41-0869-5252-CA00-A4A00D100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12265"/>
              </p:ext>
            </p:extLst>
          </p:nvPr>
        </p:nvGraphicFramePr>
        <p:xfrm>
          <a:off x="6752308" y="3937868"/>
          <a:ext cx="1130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698400" progId="Equation.DSMT4">
                  <p:embed/>
                </p:oleObj>
              </mc:Choice>
              <mc:Fallback>
                <p:oleObj name="Equation" r:id="rId4" imgW="1130040" imgH="698400" progId="Equation.DSMT4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52308" y="3937868"/>
                        <a:ext cx="11303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A254210-4527-556F-5A9B-74F7D76EA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994589"/>
              </p:ext>
            </p:extLst>
          </p:nvPr>
        </p:nvGraphicFramePr>
        <p:xfrm>
          <a:off x="3717742" y="3222435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520560" progId="Equation.DSMT4">
                  <p:embed/>
                </p:oleObj>
              </mc:Choice>
              <mc:Fallback>
                <p:oleObj name="Equation" r:id="rId6" imgW="761760" imgH="52056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7742" y="3222435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28D6D1BE-8F20-6D61-9CA5-BC4478359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749612"/>
              </p:ext>
            </p:extLst>
          </p:nvPr>
        </p:nvGraphicFramePr>
        <p:xfrm>
          <a:off x="5140971" y="3997208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520560" progId="Equation.DSMT4">
                  <p:embed/>
                </p:oleObj>
              </mc:Choice>
              <mc:Fallback>
                <p:oleObj name="Equation" r:id="rId8" imgW="761760" imgH="520560" progId="Equation.DSMT4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0971" y="3997208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10C6690-1AD2-37B8-4E3B-B40EAF9B8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68726"/>
              </p:ext>
            </p:extLst>
          </p:nvPr>
        </p:nvGraphicFramePr>
        <p:xfrm>
          <a:off x="6854180" y="3168650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1760" imgH="520560" progId="Equation.DSMT4">
                  <p:embed/>
                </p:oleObj>
              </mc:Choice>
              <mc:Fallback>
                <p:oleObj name="Equation" r:id="rId9" imgW="761760" imgH="5205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4180" y="3168650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EC296C9A-47D7-9605-0904-C8C63B502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073"/>
              </p:ext>
            </p:extLst>
          </p:nvPr>
        </p:nvGraphicFramePr>
        <p:xfrm>
          <a:off x="3717742" y="4026768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38080" imgH="520560" progId="Equation.DSMT4">
                  <p:embed/>
                </p:oleObj>
              </mc:Choice>
              <mc:Fallback>
                <p:oleObj name="Equation" r:id="rId11" imgW="838080" imgH="52056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7742" y="4026768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F1BE1294-941B-D670-A2F9-C0C000B06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92812"/>
              </p:ext>
            </p:extLst>
          </p:nvPr>
        </p:nvGraphicFramePr>
        <p:xfrm>
          <a:off x="5020133" y="2338375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38080" imgH="520560" progId="Equation.DSMT4">
                  <p:embed/>
                </p:oleObj>
              </mc:Choice>
              <mc:Fallback>
                <p:oleObj name="Equation" r:id="rId13" imgW="838080" imgH="520560" progId="Equation.DSMT4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20133" y="2338375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E7500FF-A5F1-20E7-522A-9E5BC28E2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039593"/>
              </p:ext>
            </p:extLst>
          </p:nvPr>
        </p:nvGraphicFramePr>
        <p:xfrm>
          <a:off x="5037976" y="3222435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38080" imgH="520560" progId="Equation.DSMT4">
                  <p:embed/>
                </p:oleObj>
              </mc:Choice>
              <mc:Fallback>
                <p:oleObj name="Equation" r:id="rId15" imgW="838080" imgH="520560" progId="Equation.DSMT4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37976" y="3222435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B4E587F9-07F2-8091-F170-DA062BF87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005846"/>
              </p:ext>
            </p:extLst>
          </p:nvPr>
        </p:nvGraphicFramePr>
        <p:xfrm>
          <a:off x="6816080" y="234888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38080" imgH="520560" progId="Equation.DSMT4">
                  <p:embed/>
                </p:oleObj>
              </mc:Choice>
              <mc:Fallback>
                <p:oleObj name="Equation" r:id="rId17" imgW="838080" imgH="520560" progId="Equation.DSMT4">
                  <p:embed/>
                  <p:pic>
                    <p:nvPicPr>
                      <p:cNvPr id="15" name="Объект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6080" y="2348880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7C6BE46F-B2FB-EC61-4EAD-1C376EF7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Оценки </a:t>
            </a:r>
            <a:r>
              <a:rPr lang="en-US" sz="2800" dirty="0"/>
              <a:t>RSQ</a:t>
            </a:r>
            <a:endParaRPr lang="ru-RU" sz="2800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9C1EC12-BD21-3585-ADFF-FF81E731D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34742"/>
              </p:ext>
            </p:extLst>
          </p:nvPr>
        </p:nvGraphicFramePr>
        <p:xfrm>
          <a:off x="5096333" y="4918324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2127" imgH="521306" progId="Equation.DSMT4">
                  <p:embed/>
                </p:oleObj>
              </mc:Choice>
              <mc:Fallback>
                <p:oleObj name="Equation" r:id="rId18" imgW="762127" imgH="521306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F59A1A0C-656A-DB8F-3997-1C22C74BCE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96333" y="4918324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F117AE7-35FC-5381-F66E-1B5ABAC63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731058"/>
              </p:ext>
            </p:extLst>
          </p:nvPr>
        </p:nvGraphicFramePr>
        <p:xfrm>
          <a:off x="8904312" y="2348880"/>
          <a:ext cx="175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52480" imgH="520560" progId="Equation.DSMT4">
                  <p:embed/>
                </p:oleObj>
              </mc:Choice>
              <mc:Fallback>
                <p:oleObj name="Equation" r:id="rId20" imgW="1752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904312" y="2348880"/>
                        <a:ext cx="17526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4614372-E862-3F0E-975D-6FDA5018B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659523"/>
              </p:ext>
            </p:extLst>
          </p:nvPr>
        </p:nvGraphicFramePr>
        <p:xfrm>
          <a:off x="8976320" y="3132356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58640" imgH="520560" progId="Equation.DSMT4">
                  <p:embed/>
                </p:oleObj>
              </mc:Choice>
              <mc:Fallback>
                <p:oleObj name="Equation" r:id="rId22" imgW="13586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976320" y="3132356"/>
                        <a:ext cx="1358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23467327-6882-4AB8-B678-6FFB4D897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726856"/>
              </p:ext>
            </p:extLst>
          </p:nvPr>
        </p:nvGraphicFramePr>
        <p:xfrm>
          <a:off x="9082088" y="50038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38080" imgH="520560" progId="Equation.DSMT4">
                  <p:embed/>
                </p:oleObj>
              </mc:Choice>
              <mc:Fallback>
                <p:oleObj name="Equation" r:id="rId24" imgW="838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082088" y="5003800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E84B27CA-4484-B44B-55EB-AAC000E37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945978"/>
              </p:ext>
            </p:extLst>
          </p:nvPr>
        </p:nvGraphicFramePr>
        <p:xfrm>
          <a:off x="8984186" y="3955927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59450" imgH="521306" progId="Equation.DSMT4">
                  <p:embed/>
                </p:oleObj>
              </mc:Choice>
              <mc:Fallback>
                <p:oleObj name="Equation" r:id="rId26" imgW="1359450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984186" y="3955927"/>
                        <a:ext cx="1358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972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1384" y="2046745"/>
                <a:ext cx="11377264" cy="4190567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ru-RU" dirty="0"/>
                  <a:t>блоки разной длины организуем в виде дерева</a:t>
                </a:r>
                <a:r>
                  <a:rPr lang="en-US" dirty="0"/>
                  <a:t>;</a:t>
                </a:r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в каждой вершине дерева содержится сумма элементов массива, индексы которых принадлежат соответствующему отрезку</a:t>
                </a:r>
                <a:r>
                  <a:rPr lang="en-US" dirty="0"/>
                  <a:t>;</a:t>
                </a:r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корень соответствует всему массиву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/>
                  <a:t> (т.е. в корне дерева хранится общая сумма всех элементов массива)</a:t>
                </a:r>
                <a:r>
                  <a:rPr lang="en-US" b="0" dirty="0"/>
                  <a:t>;</a:t>
                </a:r>
                <a:endParaRPr lang="ru-RU" b="0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у вершины, соответствующей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:r>
                  <a:rPr lang="ru-RU" b="0" dirty="0"/>
                  <a:t>два сына:</a:t>
                </a:r>
              </a:p>
              <a:p>
                <a:pPr marL="857250" lvl="2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/>
                  <a:t>, 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ru-RU" dirty="0"/>
                  <a:t>Такую структуру будем называть </a:t>
                </a:r>
                <a:r>
                  <a:rPr lang="ru-RU" b="1" i="1" dirty="0">
                    <a:solidFill>
                      <a:srgbClr val="FF0000"/>
                    </a:solidFill>
                  </a:rPr>
                  <a:t>деревом отрезков</a:t>
                </a:r>
              </a:p>
              <a:p>
                <a:pPr marL="800100" lvl="2" indent="0">
                  <a:spcAft>
                    <a:spcPts val="800"/>
                  </a:spcAft>
                  <a:buNone/>
                </a:pPr>
                <a:r>
                  <a:rPr lang="ru-RU" b="0" dirty="0"/>
                  <a:t>Терминология не устоялась, под </a:t>
                </a:r>
                <a:r>
                  <a:rPr lang="en-US" b="0" i="1" dirty="0"/>
                  <a:t>segment tree</a:t>
                </a:r>
                <a:r>
                  <a:rPr lang="en-US" b="0" dirty="0"/>
                  <a:t> </a:t>
                </a:r>
                <a:r>
                  <a:rPr lang="ru-RU" b="0" dirty="0"/>
                  <a:t>и </a:t>
                </a:r>
                <a:r>
                  <a:rPr lang="en-US" b="0" i="1" dirty="0"/>
                  <a:t>interval tree</a:t>
                </a:r>
                <a:r>
                  <a:rPr lang="en-US" b="0" dirty="0"/>
                  <a:t> </a:t>
                </a:r>
                <a:r>
                  <a:rPr lang="ru-RU" b="0" dirty="0"/>
                  <a:t>часто понимают другие структуры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1384" y="2046745"/>
                <a:ext cx="11377264" cy="4190567"/>
              </a:xfrm>
              <a:blipFill>
                <a:blip r:embed="rId2"/>
                <a:stretch>
                  <a:fillRect l="-964" t="-29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1344" y="1387747"/>
            <a:ext cx="1077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/>
              <a:t>Дальнейшим развитием идеи разбиения на блоки будет следующее:</a:t>
            </a:r>
          </a:p>
        </p:txBody>
      </p:sp>
    </p:spTree>
    <p:extLst>
      <p:ext uri="{BB962C8B-B14F-4D97-AF65-F5344CB8AC3E}">
        <p14:creationId xmlns:p14="http://schemas.microsoft.com/office/powerpoint/2010/main" val="2034942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дерева отрезков для задачи </a:t>
            </a:r>
            <a:r>
              <a:rPr lang="en-US" dirty="0"/>
              <a:t>RSQ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3098" y="1340768"/>
                <a:ext cx="10981708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3098" y="1340768"/>
                <a:ext cx="10981708" cy="45259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1333274" y="1700808"/>
            <a:ext cx="9203950" cy="3876189"/>
            <a:chOff x="1333274" y="1700808"/>
            <a:chExt cx="9203950" cy="3876189"/>
          </a:xfrm>
        </p:grpSpPr>
        <p:sp>
          <p:nvSpPr>
            <p:cNvPr id="4" name="Овал 3"/>
            <p:cNvSpPr/>
            <p:nvPr/>
          </p:nvSpPr>
          <p:spPr>
            <a:xfrm>
              <a:off x="5375920" y="1700808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2279576" y="2852936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[0,3)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1333274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[0,1)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3613392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[1,3)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2740074" y="4999028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484939" y="5000933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[2,3)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 стрелкой 13"/>
            <p:cNvCxnSpPr>
              <a:stCxn id="5" idx="3"/>
              <a:endCxn id="7" idx="7"/>
            </p:cNvCxnSpPr>
            <p:nvPr/>
          </p:nvCxnSpPr>
          <p:spPr>
            <a:xfrm flipH="1">
              <a:off x="1824975" y="3344637"/>
              <a:ext cx="538964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5" idx="5"/>
              <a:endCxn id="9" idx="1"/>
            </p:cNvCxnSpPr>
            <p:nvPr/>
          </p:nvCxnSpPr>
          <p:spPr>
            <a:xfrm>
              <a:off x="2771277" y="3344637"/>
              <a:ext cx="926478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9" idx="3"/>
              <a:endCxn id="11" idx="7"/>
            </p:cNvCxnSpPr>
            <p:nvPr/>
          </p:nvCxnSpPr>
          <p:spPr>
            <a:xfrm flipH="1">
              <a:off x="3231775" y="4448486"/>
              <a:ext cx="465980" cy="634905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9" idx="5"/>
              <a:endCxn id="12" idx="1"/>
            </p:cNvCxnSpPr>
            <p:nvPr/>
          </p:nvCxnSpPr>
          <p:spPr>
            <a:xfrm>
              <a:off x="4105093" y="4448486"/>
              <a:ext cx="464209" cy="636810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7755797" y="2852936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[3,6)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>
              <a:off x="6809495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[3,4)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9089613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[4,6)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8216295" y="4999028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[4,5)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61160" y="5000933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 стрелкой 32"/>
            <p:cNvCxnSpPr>
              <a:stCxn id="28" idx="3"/>
              <a:endCxn id="29" idx="7"/>
            </p:cNvCxnSpPr>
            <p:nvPr/>
          </p:nvCxnSpPr>
          <p:spPr>
            <a:xfrm flipH="1">
              <a:off x="7301196" y="3344637"/>
              <a:ext cx="538964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8" idx="5"/>
              <a:endCxn id="30" idx="1"/>
            </p:cNvCxnSpPr>
            <p:nvPr/>
          </p:nvCxnSpPr>
          <p:spPr>
            <a:xfrm>
              <a:off x="8247498" y="3344637"/>
              <a:ext cx="926478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30" idx="3"/>
              <a:endCxn id="31" idx="7"/>
            </p:cNvCxnSpPr>
            <p:nvPr/>
          </p:nvCxnSpPr>
          <p:spPr>
            <a:xfrm flipH="1">
              <a:off x="8707996" y="4448486"/>
              <a:ext cx="465980" cy="634905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30" idx="5"/>
              <a:endCxn id="32" idx="1"/>
            </p:cNvCxnSpPr>
            <p:nvPr/>
          </p:nvCxnSpPr>
          <p:spPr>
            <a:xfrm>
              <a:off x="9581314" y="4448486"/>
              <a:ext cx="464209" cy="636810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4" idx="2"/>
              <a:endCxn id="5" idx="7"/>
            </p:cNvCxnSpPr>
            <p:nvPr/>
          </p:nvCxnSpPr>
          <p:spPr>
            <a:xfrm flipH="1">
              <a:off x="2771277" y="1988840"/>
              <a:ext cx="2604643" cy="948459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4" idx="6"/>
              <a:endCxn id="28" idx="1"/>
            </p:cNvCxnSpPr>
            <p:nvPr/>
          </p:nvCxnSpPr>
          <p:spPr>
            <a:xfrm>
              <a:off x="5951984" y="1988840"/>
              <a:ext cx="1888176" cy="948459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37389"/>
              </p:ext>
            </p:extLst>
          </p:nvPr>
        </p:nvGraphicFramePr>
        <p:xfrm>
          <a:off x="407368" y="1937551"/>
          <a:ext cx="2600088" cy="68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375" y="194794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5" y="1947945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/>
          <p:cNvSpPr/>
          <p:nvPr/>
        </p:nvSpPr>
        <p:spPr>
          <a:xfrm>
            <a:off x="7767659" y="3226924"/>
            <a:ext cx="57606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22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216295" y="5345820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121521" y="4304259"/>
            <a:ext cx="57606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13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279576" y="3199728"/>
            <a:ext cx="57606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12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3625215" y="4318011"/>
            <a:ext cx="57606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10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0008259" y="5345820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7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317239" y="4305400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796943" y="4318011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9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719424" y="5345820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9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4532509" y="5373968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371365" y="2070848"/>
            <a:ext cx="57606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34</a:t>
            </a:r>
            <a:endParaRPr lang="ru-RU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B8BAFD-F51E-4C96-AD94-595B891A2AE4}"/>
                  </a:ext>
                </a:extLst>
              </p:cNvPr>
              <p:cNvSpPr txBox="1"/>
              <p:nvPr/>
            </p:nvSpPr>
            <p:spPr>
              <a:xfrm>
                <a:off x="6794499" y="1424323"/>
                <a:ext cx="4852008" cy="884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ru-RU" dirty="0"/>
                  <a:t>у вершины, соответствующей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:r>
                  <a:rPr lang="ru-RU" b="0" dirty="0"/>
                  <a:t>два сына:</a:t>
                </a:r>
              </a:p>
              <a:p>
                <a:pPr marL="857250" lvl="2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/>
                  <a:t>, 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B8BAFD-F51E-4C96-AD94-595B891A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9" y="1424323"/>
                <a:ext cx="4852008" cy="884409"/>
              </a:xfrm>
              <a:prstGeom prst="rect">
                <a:avLst/>
              </a:prstGeom>
              <a:blipFill>
                <a:blip r:embed="rId4"/>
                <a:stretch>
                  <a:fillRect l="-1131" t="-4138" b="-3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9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Дерево отрезков. Число вершин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u="sng" dirty="0"/>
                  <a:t>Теорема</a:t>
                </a:r>
                <a:endParaRPr lang="en-US" u="sng" dirty="0"/>
              </a:p>
              <a:p>
                <a:pPr marL="400050" lvl="1" indent="0">
                  <a:buNone/>
                </a:pPr>
                <a:r>
                  <a:rPr lang="ru-RU" dirty="0"/>
                  <a:t>Общее число вершин равно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 indent="0">
                  <a:buNone/>
                </a:pPr>
                <a:endParaRPr lang="ru-RU" sz="2000" b="1" dirty="0"/>
              </a:p>
              <a:p>
                <a:pPr marL="0" indent="0">
                  <a:buNone/>
                </a:pPr>
                <a:r>
                  <a:rPr lang="ru-RU" sz="2000" b="1" dirty="0"/>
                  <a:t>Доказательство. </a:t>
                </a:r>
              </a:p>
              <a:p>
                <a:pPr marL="400050" lvl="1" indent="0">
                  <a:buNone/>
                </a:pPr>
                <a:r>
                  <a:rPr lang="ru-RU" sz="2000" dirty="0"/>
                  <a:t>По индукции.</a:t>
                </a:r>
              </a:p>
              <a:p>
                <a:pPr marL="457200" lvl="1" indent="0">
                  <a:buNone/>
                </a:pPr>
                <a:r>
                  <a:rPr lang="ru-RU" sz="2000" b="0" dirty="0"/>
                  <a:t>Если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000" dirty="0"/>
                  <a:t>, то есть одна вершина,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−1=1</m:t>
                    </m:r>
                  </m:oMath>
                </a14:m>
                <a:r>
                  <a:rPr lang="ru-RU" sz="2000" dirty="0"/>
                  <a:t> — верно.</a:t>
                </a:r>
                <a:endParaRPr lang="en-US" sz="2000" dirty="0"/>
              </a:p>
              <a:p>
                <a:pPr marL="457200" lvl="1" indent="0">
                  <a:buNone/>
                </a:pPr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то строим два дерева и добавляем ещё одну вершину: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+1=2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−2+1=2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Таким образом, в дереве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листьев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внутренняя вершина.</a:t>
                </a:r>
              </a:p>
              <a:p>
                <a:pPr marL="0" indent="0">
                  <a:buNone/>
                </a:pPr>
                <a:r>
                  <a:rPr lang="ru-RU" dirty="0"/>
                  <a:t>Высота дерева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10" t="-22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1055440" y="206084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отрезков. Хранение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9685563" cy="4525963"/>
          </a:xfrm>
        </p:spPr>
        <p:txBody>
          <a:bodyPr/>
          <a:lstStyle/>
          <a:p>
            <a:r>
              <a:rPr lang="ru-RU" dirty="0"/>
              <a:t>Нет необходимости хранить указатели</a:t>
            </a:r>
            <a:r>
              <a:rPr lang="en-US" dirty="0"/>
              <a:t>/</a:t>
            </a:r>
            <a:r>
              <a:rPr lang="ru-RU" dirty="0"/>
              <a:t>ссылки</a:t>
            </a:r>
            <a:endParaRPr lang="en-US" dirty="0"/>
          </a:p>
          <a:p>
            <a:r>
              <a:rPr lang="ru-RU" dirty="0"/>
              <a:t>Для хранения вершин дерева будем использовать массив </a:t>
            </a:r>
            <a:r>
              <a:rPr lang="ru-RU" sz="1800" dirty="0"/>
              <a:t>(по аналогии с</a:t>
            </a:r>
            <a:r>
              <a:rPr lang="en-US" sz="1800" dirty="0"/>
              <a:t> </a:t>
            </a:r>
            <a:r>
              <a:rPr lang="ru-RU" sz="1800" dirty="0"/>
              <a:t>тем, как была реализована на массиве бинарная куча)</a:t>
            </a:r>
          </a:p>
          <a:p>
            <a:r>
              <a:rPr lang="ru-RU" dirty="0"/>
              <a:t>Индексация в массиве с единицы (1 — корень)</a:t>
            </a:r>
          </a:p>
        </p:txBody>
      </p:sp>
      <p:sp>
        <p:nvSpPr>
          <p:cNvPr id="5" name="Овал 4"/>
          <p:cNvSpPr/>
          <p:nvPr/>
        </p:nvSpPr>
        <p:spPr>
          <a:xfrm>
            <a:off x="3935760" y="3861048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14909" y="3918009"/>
                <a:ext cx="1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909" y="3918009"/>
                <a:ext cx="144016" cy="369332"/>
              </a:xfrm>
              <a:prstGeom prst="rect">
                <a:avLst/>
              </a:prstGeom>
              <a:blipFill>
                <a:blip r:embed="rId2"/>
                <a:stretch>
                  <a:fillRect r="-826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3359696" y="4653136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12659" y="4653136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  <a:endCxn id="7" idx="0"/>
          </p:cNvCxnSpPr>
          <p:nvPr/>
        </p:nvCxnSpPr>
        <p:spPr>
          <a:xfrm flipH="1">
            <a:off x="3611724" y="4291287"/>
            <a:ext cx="397853" cy="361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5"/>
            <a:endCxn id="8" idx="0"/>
          </p:cNvCxnSpPr>
          <p:nvPr/>
        </p:nvCxnSpPr>
        <p:spPr>
          <a:xfrm>
            <a:off x="4365999" y="4291287"/>
            <a:ext cx="398688" cy="361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95600" y="4720498"/>
                <a:ext cx="718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4720498"/>
                <a:ext cx="7182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69560" y="4672971"/>
                <a:ext cx="1242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60" y="4672971"/>
                <a:ext cx="12424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591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/>
          <a:lstStyle/>
          <a:p>
            <a:r>
              <a:rPr lang="ru-RU" dirty="0"/>
              <a:t>Дерево отрезков. Хранение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7233919"/>
              </p:ext>
            </p:extLst>
          </p:nvPr>
        </p:nvGraphicFramePr>
        <p:xfrm>
          <a:off x="175096" y="1912515"/>
          <a:ext cx="4949917" cy="21874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5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16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3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61"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61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6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67273"/>
              </p:ext>
            </p:extLst>
          </p:nvPr>
        </p:nvGraphicFramePr>
        <p:xfrm>
          <a:off x="2099830" y="4876163"/>
          <a:ext cx="6500220" cy="68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8446214" y="132590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363744" y="2087389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561872" y="2116642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6725248" y="2910957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7937278" y="287251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9034412" y="2901804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10152237" y="2901804"/>
            <a:ext cx="510639" cy="484961"/>
            <a:chOff x="10266298" y="2461784"/>
            <a:chExt cx="510639" cy="484961"/>
          </a:xfrm>
          <a:solidFill>
            <a:srgbClr val="92D050"/>
          </a:solidFill>
        </p:grpSpPr>
        <p:sp>
          <p:nvSpPr>
            <p:cNvPr id="45" name="Овал 44"/>
            <p:cNvSpPr/>
            <p:nvPr/>
          </p:nvSpPr>
          <p:spPr>
            <a:xfrm>
              <a:off x="10266298" y="2461784"/>
              <a:ext cx="510639" cy="484961"/>
            </a:xfrm>
            <a:prstGeom prst="ellipse">
              <a:avLst/>
            </a:prstGeom>
            <a:grp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372097" y="2506392"/>
              <a:ext cx="1899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sp>
        <p:nvSpPr>
          <p:cNvPr id="48" name="Овал 47"/>
          <p:cNvSpPr/>
          <p:nvPr/>
        </p:nvSpPr>
        <p:spPr>
          <a:xfrm>
            <a:off x="7465388" y="3722389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8386680" y="3722389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9875057" y="3722389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10662876" y="3722389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cxnSpLocks/>
            <a:stCxn id="30" idx="4"/>
            <a:endCxn id="36" idx="0"/>
          </p:cNvCxnSpPr>
          <p:nvPr/>
        </p:nvCxnSpPr>
        <p:spPr>
          <a:xfrm flipH="1">
            <a:off x="6977276" y="2591445"/>
            <a:ext cx="638496" cy="319512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cxnSpLocks/>
            <a:stCxn id="30" idx="4"/>
            <a:endCxn id="39" idx="0"/>
          </p:cNvCxnSpPr>
          <p:nvPr/>
        </p:nvCxnSpPr>
        <p:spPr>
          <a:xfrm>
            <a:off x="7615772" y="2591445"/>
            <a:ext cx="573534" cy="28107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cxnSpLocks/>
            <a:stCxn id="33" idx="4"/>
            <a:endCxn id="42" idx="0"/>
          </p:cNvCxnSpPr>
          <p:nvPr/>
        </p:nvCxnSpPr>
        <p:spPr>
          <a:xfrm flipH="1">
            <a:off x="9286440" y="2620698"/>
            <a:ext cx="527460" cy="28110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4"/>
            <a:endCxn id="45" idx="0"/>
          </p:cNvCxnSpPr>
          <p:nvPr/>
        </p:nvCxnSpPr>
        <p:spPr>
          <a:xfrm>
            <a:off x="9813900" y="2620698"/>
            <a:ext cx="593657" cy="28110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39" idx="4"/>
            <a:endCxn id="48" idx="0"/>
          </p:cNvCxnSpPr>
          <p:nvPr/>
        </p:nvCxnSpPr>
        <p:spPr>
          <a:xfrm flipH="1">
            <a:off x="7717416" y="3376571"/>
            <a:ext cx="471890" cy="34581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cxnSpLocks/>
            <a:stCxn id="39" idx="4"/>
            <a:endCxn id="51" idx="0"/>
          </p:cNvCxnSpPr>
          <p:nvPr/>
        </p:nvCxnSpPr>
        <p:spPr>
          <a:xfrm>
            <a:off x="8189306" y="3376571"/>
            <a:ext cx="449402" cy="34581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cxnSpLocks/>
            <a:stCxn id="45" idx="4"/>
            <a:endCxn id="54" idx="0"/>
          </p:cNvCxnSpPr>
          <p:nvPr/>
        </p:nvCxnSpPr>
        <p:spPr>
          <a:xfrm flipH="1">
            <a:off x="10127085" y="3386765"/>
            <a:ext cx="280472" cy="33562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cxnSpLocks/>
          </p:cNvCxnSpPr>
          <p:nvPr/>
        </p:nvCxnSpPr>
        <p:spPr>
          <a:xfrm>
            <a:off x="10407557" y="3358652"/>
            <a:ext cx="507347" cy="33562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4"/>
            <a:endCxn id="30" idx="0"/>
          </p:cNvCxnSpPr>
          <p:nvPr/>
        </p:nvCxnSpPr>
        <p:spPr>
          <a:xfrm flipH="1">
            <a:off x="7615772" y="1829961"/>
            <a:ext cx="1082470" cy="25742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cxnSpLocks/>
            <a:stCxn id="3" idx="4"/>
            <a:endCxn id="33" idx="0"/>
          </p:cNvCxnSpPr>
          <p:nvPr/>
        </p:nvCxnSpPr>
        <p:spPr>
          <a:xfrm>
            <a:off x="8698242" y="1829961"/>
            <a:ext cx="1115658" cy="286681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114337" y="14551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45201" y="22004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260528" y="23056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44021" y="29990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715868" y="29883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87056" y="29881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913837" y="29702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72969" y="42073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44512" y="420734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906656" y="42073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718853" y="421585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335397" y="1377849"/>
                <a:ext cx="80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97" y="1377849"/>
                <a:ext cx="8041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15050" y="5690183"/>
                <a:ext cx="115695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Количество реально занятых ячеек: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−1=2⋅6−1=11</m:t>
                    </m:r>
                  </m:oMath>
                </a14:m>
                <a:r>
                  <a:rPr lang="ru-RU" sz="2800" dirty="0"/>
                  <a:t>.</a:t>
                </a:r>
              </a:p>
              <a:p>
                <a:r>
                  <a:rPr lang="ru-RU" sz="2800" dirty="0"/>
                  <a:t>Сколько всего ячеек надо зарезервировать в массиве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800" dirty="0"/>
                  <a:t>?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0" y="5690183"/>
                <a:ext cx="11569583" cy="954107"/>
              </a:xfrm>
              <a:prstGeom prst="rect">
                <a:avLst/>
              </a:prstGeom>
              <a:blipFill>
                <a:blip r:embed="rId3"/>
                <a:stretch>
                  <a:fillRect l="-1054" t="-5732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-80224" y="192426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224" y="1924265"/>
                <a:ext cx="3856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768520" y="488284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20" y="4882849"/>
                <a:ext cx="380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Овал 33">
            <a:extLst>
              <a:ext uri="{FF2B5EF4-FFF2-40B4-BE49-F238E27FC236}">
                <a16:creationId xmlns:a16="http://schemas.microsoft.com/office/drawing/2014/main" id="{6B0DDD3B-A372-DC1B-BDFE-B28ED6299BCB}"/>
              </a:ext>
            </a:extLst>
          </p:cNvPr>
          <p:cNvSpPr/>
          <p:nvPr/>
        </p:nvSpPr>
        <p:spPr>
          <a:xfrm>
            <a:off x="8995001" y="3982692"/>
            <a:ext cx="268880" cy="243753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3B5B43CD-C7BF-8E63-C58A-888C89B13F2E}"/>
              </a:ext>
            </a:extLst>
          </p:cNvPr>
          <p:cNvSpPr/>
          <p:nvPr/>
        </p:nvSpPr>
        <p:spPr>
          <a:xfrm>
            <a:off x="9380493" y="3982692"/>
            <a:ext cx="268880" cy="243753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F8D62F5-F835-EC19-72CC-44C0E22B8B7D}"/>
              </a:ext>
            </a:extLst>
          </p:cNvPr>
          <p:cNvSpPr/>
          <p:nvPr/>
        </p:nvSpPr>
        <p:spPr>
          <a:xfrm>
            <a:off x="6456368" y="3982692"/>
            <a:ext cx="268880" cy="243753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378BF192-B8E1-6F43-9B8F-9BD22E2F2108}"/>
              </a:ext>
            </a:extLst>
          </p:cNvPr>
          <p:cNvSpPr/>
          <p:nvPr/>
        </p:nvSpPr>
        <p:spPr>
          <a:xfrm>
            <a:off x="7094864" y="3982692"/>
            <a:ext cx="268880" cy="243753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A9F563B-E0C8-39B1-0CCA-4C1099787900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flipH="1">
            <a:off x="6590808" y="3415013"/>
            <a:ext cx="386468" cy="56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4CCCE3EA-6503-3892-B85F-EEECA212DFB0}"/>
              </a:ext>
            </a:extLst>
          </p:cNvPr>
          <p:cNvCxnSpPr>
            <a:stCxn id="36" idx="4"/>
            <a:endCxn id="38" idx="0"/>
          </p:cNvCxnSpPr>
          <p:nvPr/>
        </p:nvCxnSpPr>
        <p:spPr>
          <a:xfrm>
            <a:off x="6977276" y="3415013"/>
            <a:ext cx="252028" cy="56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AB1E77BD-1EDA-6FD9-3D38-282A4A89DBE4}"/>
              </a:ext>
            </a:extLst>
          </p:cNvPr>
          <p:cNvCxnSpPr>
            <a:stCxn id="42" idx="4"/>
            <a:endCxn id="34" idx="0"/>
          </p:cNvCxnSpPr>
          <p:nvPr/>
        </p:nvCxnSpPr>
        <p:spPr>
          <a:xfrm flipH="1">
            <a:off x="9129441" y="3405860"/>
            <a:ext cx="156999" cy="57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6666CB52-89AE-EB8D-AD07-6FADB35CEE9B}"/>
              </a:ext>
            </a:extLst>
          </p:cNvPr>
          <p:cNvCxnSpPr>
            <a:stCxn id="42" idx="4"/>
            <a:endCxn id="35" idx="0"/>
          </p:cNvCxnSpPr>
          <p:nvPr/>
        </p:nvCxnSpPr>
        <p:spPr>
          <a:xfrm>
            <a:off x="9286440" y="3405860"/>
            <a:ext cx="228493" cy="57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D67AEAB-74E4-A342-D059-1768E3579867}"/>
              </a:ext>
            </a:extLst>
          </p:cNvPr>
          <p:cNvSpPr txBox="1"/>
          <p:nvPr/>
        </p:nvSpPr>
        <p:spPr>
          <a:xfrm>
            <a:off x="6463184" y="42006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2CDA21-1BC5-1B79-3710-62257DC9A07E}"/>
              </a:ext>
            </a:extLst>
          </p:cNvPr>
          <p:cNvSpPr txBox="1"/>
          <p:nvPr/>
        </p:nvSpPr>
        <p:spPr>
          <a:xfrm>
            <a:off x="7110248" y="42006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9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95A36D-1DDB-0135-D382-B1AB38BBBE17}"/>
              </a:ext>
            </a:extLst>
          </p:cNvPr>
          <p:cNvSpPr txBox="1"/>
          <p:nvPr/>
        </p:nvSpPr>
        <p:spPr>
          <a:xfrm>
            <a:off x="9010941" y="421947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53EB2F-7E6F-C91A-6FB9-FD82B22B69AD}"/>
              </a:ext>
            </a:extLst>
          </p:cNvPr>
          <p:cNvSpPr txBox="1"/>
          <p:nvPr/>
        </p:nvSpPr>
        <p:spPr>
          <a:xfrm>
            <a:off x="9383326" y="420734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643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1" grpId="0"/>
      <p:bldP spid="103" grpId="0"/>
      <p:bldP spid="34" grpId="0" animBg="1"/>
      <p:bldP spid="35" grpId="0" animBg="1"/>
      <p:bldP spid="37" grpId="0" animBg="1"/>
      <p:bldP spid="38" grpId="0" animBg="1"/>
      <p:bldP spid="116" grpId="0"/>
      <p:bldP spid="117" grpId="0"/>
      <p:bldP spid="118" grpId="0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задач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364" y="1844824"/>
            <a:ext cx="11449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Если элементы последовательности не изменяются (не предусмотрено выполнение операции модификации элемента), то в названии задачи фигурирует слово </a:t>
            </a:r>
            <a:r>
              <a:rPr lang="ru-RU" sz="3200" b="1" dirty="0"/>
              <a:t>статическая</a:t>
            </a:r>
            <a:r>
              <a:rPr lang="ru-RU" sz="3200" dirty="0"/>
              <a:t> (англ. </a:t>
            </a:r>
            <a:r>
              <a:rPr lang="en-US" sz="3200" b="1" dirty="0"/>
              <a:t>static</a:t>
            </a:r>
            <a:r>
              <a:rPr lang="en-US" sz="3200" dirty="0"/>
              <a:t>)</a:t>
            </a:r>
            <a:r>
              <a:rPr lang="ru-RU" sz="3200" dirty="0"/>
              <a:t>, иначе– </a:t>
            </a:r>
            <a:r>
              <a:rPr lang="ru-RU" sz="3200" b="1" dirty="0"/>
              <a:t>динамическая</a:t>
            </a:r>
            <a:r>
              <a:rPr lang="ru-RU" sz="3200" dirty="0"/>
              <a:t> (англ. </a:t>
            </a:r>
            <a:r>
              <a:rPr lang="en-US" sz="3200" b="1" dirty="0"/>
              <a:t>dynamic</a:t>
            </a:r>
            <a:r>
              <a:rPr lang="en-US" sz="3200" dirty="0"/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61198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/>
          <a:lstStyle/>
          <a:p>
            <a:r>
              <a:rPr lang="ru-RU" dirty="0"/>
              <a:t>Дерево отрезков. Хранение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99475"/>
              </p:ext>
            </p:extLst>
          </p:nvPr>
        </p:nvGraphicFramePr>
        <p:xfrm>
          <a:off x="281322" y="5836064"/>
          <a:ext cx="115033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82794752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4083107174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5932519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70642494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27703432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81770582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0276458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688982425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                  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 . .</a:t>
                      </a:r>
                      <a:endParaRPr lang="ru-RU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2713177" y="1307663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30" name="Овал 29"/>
          <p:cNvSpPr/>
          <p:nvPr/>
        </p:nvSpPr>
        <p:spPr>
          <a:xfrm>
            <a:off x="1442607" y="212466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33" name="Овал 32"/>
          <p:cNvSpPr/>
          <p:nvPr/>
        </p:nvSpPr>
        <p:spPr>
          <a:xfrm>
            <a:off x="3698032" y="2007874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6" name="Овал 35"/>
          <p:cNvSpPr/>
          <p:nvPr/>
        </p:nvSpPr>
        <p:spPr>
          <a:xfrm>
            <a:off x="782420" y="283391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9" name="Овал 38"/>
          <p:cNvSpPr/>
          <p:nvPr/>
        </p:nvSpPr>
        <p:spPr>
          <a:xfrm>
            <a:off x="1959638" y="2823041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" name="Овал 41"/>
          <p:cNvSpPr/>
          <p:nvPr/>
        </p:nvSpPr>
        <p:spPr>
          <a:xfrm>
            <a:off x="3193976" y="2847916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Овал 47"/>
          <p:cNvSpPr/>
          <p:nvPr/>
        </p:nvSpPr>
        <p:spPr>
          <a:xfrm>
            <a:off x="1655731" y="3630857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1" name="Овал 50"/>
          <p:cNvSpPr/>
          <p:nvPr/>
        </p:nvSpPr>
        <p:spPr>
          <a:xfrm>
            <a:off x="2325837" y="363644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8" name="Прямая со стрелкой 67"/>
          <p:cNvCxnSpPr>
            <a:cxnSpLocks/>
            <a:stCxn id="30" idx="4"/>
            <a:endCxn id="36" idx="0"/>
          </p:cNvCxnSpPr>
          <p:nvPr/>
        </p:nvCxnSpPr>
        <p:spPr>
          <a:xfrm flipH="1">
            <a:off x="1034448" y="2628721"/>
            <a:ext cx="660187" cy="205194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4"/>
            <a:endCxn id="45" idx="0"/>
          </p:cNvCxnSpPr>
          <p:nvPr/>
        </p:nvCxnSpPr>
        <p:spPr>
          <a:xfrm>
            <a:off x="3950060" y="2511930"/>
            <a:ext cx="738070" cy="372678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39" idx="4"/>
            <a:endCxn id="48" idx="0"/>
          </p:cNvCxnSpPr>
          <p:nvPr/>
        </p:nvCxnSpPr>
        <p:spPr>
          <a:xfrm flipH="1">
            <a:off x="1907759" y="3327097"/>
            <a:ext cx="303907" cy="30376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cxnSpLocks/>
            <a:stCxn id="39" idx="4"/>
            <a:endCxn id="51" idx="0"/>
          </p:cNvCxnSpPr>
          <p:nvPr/>
        </p:nvCxnSpPr>
        <p:spPr>
          <a:xfrm>
            <a:off x="2211666" y="3327097"/>
            <a:ext cx="366199" cy="309345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4"/>
            <a:endCxn id="30" idx="0"/>
          </p:cNvCxnSpPr>
          <p:nvPr/>
        </p:nvCxnSpPr>
        <p:spPr>
          <a:xfrm flipH="1">
            <a:off x="1694635" y="1811719"/>
            <a:ext cx="1270570" cy="312946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cxnSpLocks/>
            <a:stCxn id="3" idx="4"/>
            <a:endCxn id="33" idx="0"/>
          </p:cNvCxnSpPr>
          <p:nvPr/>
        </p:nvCxnSpPr>
        <p:spPr>
          <a:xfrm>
            <a:off x="2965205" y="1811719"/>
            <a:ext cx="984855" cy="196155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87915" y="18267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38006" y="218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51593" y="21357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3017" y="28606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1693888" y="2893728"/>
            <a:ext cx="30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35702" y="29287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99198" y="34120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56901" y="3430926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-18236" y="5824946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36" y="5824946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1195CB1E-A38A-4594-83FF-33530BF862A6}"/>
              </a:ext>
            </a:extLst>
          </p:cNvPr>
          <p:cNvSpPr/>
          <p:nvPr/>
        </p:nvSpPr>
        <p:spPr>
          <a:xfrm>
            <a:off x="162077" y="3592414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r>
              <a:rPr lang="ru-RU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20DD1E1-254C-44B7-8514-EE6FD2D45FF1}"/>
              </a:ext>
            </a:extLst>
          </p:cNvPr>
          <p:cNvSpPr/>
          <p:nvPr/>
        </p:nvSpPr>
        <p:spPr>
          <a:xfrm>
            <a:off x="1051767" y="3609663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77CDEB5-8086-4027-AABC-71F89BCBAE44}"/>
              </a:ext>
            </a:extLst>
          </p:cNvPr>
          <p:cNvCxnSpPr>
            <a:cxnSpLocks/>
            <a:stCxn id="36" idx="4"/>
            <a:endCxn id="47" idx="0"/>
          </p:cNvCxnSpPr>
          <p:nvPr/>
        </p:nvCxnSpPr>
        <p:spPr>
          <a:xfrm flipH="1">
            <a:off x="414105" y="3337971"/>
            <a:ext cx="620343" cy="254443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CB7BC22-2563-4248-AE14-CB7900859FCD}"/>
              </a:ext>
            </a:extLst>
          </p:cNvPr>
          <p:cNvCxnSpPr>
            <a:cxnSpLocks/>
            <a:stCxn id="36" idx="4"/>
            <a:endCxn id="49" idx="0"/>
          </p:cNvCxnSpPr>
          <p:nvPr/>
        </p:nvCxnSpPr>
        <p:spPr>
          <a:xfrm>
            <a:off x="1034448" y="3337971"/>
            <a:ext cx="269347" cy="271692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618484-CB02-488B-BE93-726BF94640AA}"/>
              </a:ext>
            </a:extLst>
          </p:cNvPr>
          <p:cNvCxnSpPr>
            <a:cxnSpLocks/>
            <a:stCxn id="30" idx="4"/>
            <a:endCxn id="39" idx="0"/>
          </p:cNvCxnSpPr>
          <p:nvPr/>
        </p:nvCxnSpPr>
        <p:spPr>
          <a:xfrm>
            <a:off x="1694635" y="2628721"/>
            <a:ext cx="517031" cy="19432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B7F5002-7866-452D-9B9D-9F75B9F0F57C}"/>
              </a:ext>
            </a:extLst>
          </p:cNvPr>
          <p:cNvSpPr/>
          <p:nvPr/>
        </p:nvSpPr>
        <p:spPr>
          <a:xfrm>
            <a:off x="4300575" y="369190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4EF3140-BABE-4064-BB7A-28B477D84346}"/>
              </a:ext>
            </a:extLst>
          </p:cNvPr>
          <p:cNvSpPr/>
          <p:nvPr/>
        </p:nvSpPr>
        <p:spPr>
          <a:xfrm>
            <a:off x="5120605" y="368388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6BA548-9987-4328-9CBE-A3C0AC98648B}"/>
              </a:ext>
            </a:extLst>
          </p:cNvPr>
          <p:cNvSpPr txBox="1"/>
          <p:nvPr/>
        </p:nvSpPr>
        <p:spPr>
          <a:xfrm>
            <a:off x="2771582" y="34150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E4ECE9-BCEE-4C8B-8BDC-1B62D3D65CC8}"/>
              </a:ext>
            </a:extLst>
          </p:cNvPr>
          <p:cNvSpPr txBox="1"/>
          <p:nvPr/>
        </p:nvSpPr>
        <p:spPr>
          <a:xfrm>
            <a:off x="2178266" y="34406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BCD58B-076E-4F86-A08C-700CF0623125}"/>
              </a:ext>
            </a:extLst>
          </p:cNvPr>
          <p:cNvSpPr txBox="1"/>
          <p:nvPr/>
        </p:nvSpPr>
        <p:spPr>
          <a:xfrm>
            <a:off x="4058465" y="29538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C16C1F-F1D6-4151-A54B-61FA1267A00B}"/>
              </a:ext>
            </a:extLst>
          </p:cNvPr>
          <p:cNvSpPr txBox="1"/>
          <p:nvPr/>
        </p:nvSpPr>
        <p:spPr>
          <a:xfrm>
            <a:off x="181746" y="3364267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8</a:t>
            </a: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AEE032B5-5A6B-4E95-8609-0FDA3FF47FFE}"/>
              </a:ext>
            </a:extLst>
          </p:cNvPr>
          <p:cNvSpPr/>
          <p:nvPr/>
        </p:nvSpPr>
        <p:spPr>
          <a:xfrm>
            <a:off x="3616072" y="3705248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84C999C2-883A-4DE6-A4E4-5BB22CF6C793}"/>
              </a:ext>
            </a:extLst>
          </p:cNvPr>
          <p:cNvSpPr/>
          <p:nvPr/>
        </p:nvSpPr>
        <p:spPr>
          <a:xfrm>
            <a:off x="2865020" y="363856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5783D59-EE1D-4BDC-9040-42F458223E0C}"/>
              </a:ext>
            </a:extLst>
          </p:cNvPr>
          <p:cNvCxnSpPr>
            <a:cxnSpLocks/>
            <a:stCxn id="42" idx="4"/>
            <a:endCxn id="81" idx="0"/>
          </p:cNvCxnSpPr>
          <p:nvPr/>
        </p:nvCxnSpPr>
        <p:spPr>
          <a:xfrm>
            <a:off x="3446004" y="3351972"/>
            <a:ext cx="422096" cy="35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906AFE7-D246-4392-B74A-FA8C1446C0E2}"/>
              </a:ext>
            </a:extLst>
          </p:cNvPr>
          <p:cNvCxnSpPr>
            <a:cxnSpLocks/>
            <a:stCxn id="42" idx="4"/>
            <a:endCxn id="83" idx="0"/>
          </p:cNvCxnSpPr>
          <p:nvPr/>
        </p:nvCxnSpPr>
        <p:spPr>
          <a:xfrm flipH="1">
            <a:off x="3117048" y="3351972"/>
            <a:ext cx="328956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B03C094-94F5-458C-ABD4-6167296573DB}"/>
              </a:ext>
            </a:extLst>
          </p:cNvPr>
          <p:cNvCxnSpPr>
            <a:stCxn id="33" idx="4"/>
            <a:endCxn id="42" idx="0"/>
          </p:cNvCxnSpPr>
          <p:nvPr/>
        </p:nvCxnSpPr>
        <p:spPr>
          <a:xfrm flipH="1">
            <a:off x="3446004" y="2511930"/>
            <a:ext cx="504056" cy="3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Овал 103">
            <a:extLst>
              <a:ext uri="{FF2B5EF4-FFF2-40B4-BE49-F238E27FC236}">
                <a16:creationId xmlns:a16="http://schemas.microsoft.com/office/drawing/2014/main" id="{F3A8C1FA-C641-4DBC-B81E-DA24C5CA03E1}"/>
              </a:ext>
            </a:extLst>
          </p:cNvPr>
          <p:cNvSpPr/>
          <p:nvPr/>
        </p:nvSpPr>
        <p:spPr>
          <a:xfrm>
            <a:off x="4990552" y="438639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24FF1778-5E36-4302-A5DB-A0A055FDEB36}"/>
              </a:ext>
            </a:extLst>
          </p:cNvPr>
          <p:cNvSpPr/>
          <p:nvPr/>
        </p:nvSpPr>
        <p:spPr>
          <a:xfrm>
            <a:off x="5536991" y="4385321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1406ABE5-EC0F-4C6A-8886-57297B953336}"/>
              </a:ext>
            </a:extLst>
          </p:cNvPr>
          <p:cNvCxnSpPr>
            <a:stCxn id="63" idx="4"/>
            <a:endCxn id="104" idx="0"/>
          </p:cNvCxnSpPr>
          <p:nvPr/>
        </p:nvCxnSpPr>
        <p:spPr>
          <a:xfrm flipH="1">
            <a:off x="5242580" y="4187941"/>
            <a:ext cx="130053" cy="1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37281CC-B62A-40DA-B2CE-77CEDBA16924}"/>
              </a:ext>
            </a:extLst>
          </p:cNvPr>
          <p:cNvCxnSpPr>
            <a:stCxn id="63" idx="4"/>
            <a:endCxn id="105" idx="0"/>
          </p:cNvCxnSpPr>
          <p:nvPr/>
        </p:nvCxnSpPr>
        <p:spPr>
          <a:xfrm>
            <a:off x="5372633" y="4187941"/>
            <a:ext cx="416386" cy="19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4D12B3-4CE8-4A85-B5DA-F9F320A55636}"/>
              </a:ext>
            </a:extLst>
          </p:cNvPr>
          <p:cNvCxnSpPr>
            <a:stCxn id="45" idx="4"/>
            <a:endCxn id="62" idx="0"/>
          </p:cNvCxnSpPr>
          <p:nvPr/>
        </p:nvCxnSpPr>
        <p:spPr>
          <a:xfrm flipH="1">
            <a:off x="4552603" y="3369569"/>
            <a:ext cx="135527" cy="32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C19AC9C3-75DB-46A5-A526-0BA3596FB490}"/>
              </a:ext>
            </a:extLst>
          </p:cNvPr>
          <p:cNvCxnSpPr>
            <a:stCxn id="45" idx="4"/>
            <a:endCxn id="63" idx="0"/>
          </p:cNvCxnSpPr>
          <p:nvPr/>
        </p:nvCxnSpPr>
        <p:spPr>
          <a:xfrm>
            <a:off x="4688130" y="3369569"/>
            <a:ext cx="684503" cy="31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32810" y="2884608"/>
            <a:ext cx="510639" cy="484961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CD9B2B-4E80-456B-B17A-0BDCFCAEE0EF}"/>
              </a:ext>
            </a:extLst>
          </p:cNvPr>
          <p:cNvSpPr txBox="1"/>
          <p:nvPr/>
        </p:nvSpPr>
        <p:spPr>
          <a:xfrm>
            <a:off x="3739025" y="340681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480B76C-74E4-4B04-BF31-659EA37616C6}"/>
              </a:ext>
            </a:extLst>
          </p:cNvPr>
          <p:cNvSpPr txBox="1"/>
          <p:nvPr/>
        </p:nvSpPr>
        <p:spPr>
          <a:xfrm>
            <a:off x="4210402" y="342332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0B8EC8-426D-4C6A-B448-60885D7E38EC}"/>
              </a:ext>
            </a:extLst>
          </p:cNvPr>
          <p:cNvSpPr txBox="1"/>
          <p:nvPr/>
        </p:nvSpPr>
        <p:spPr>
          <a:xfrm>
            <a:off x="4939569" y="339114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BA9F79F-89F8-4487-B3EB-C09BA09ECAD4}"/>
              </a:ext>
            </a:extLst>
          </p:cNvPr>
          <p:cNvSpPr txBox="1"/>
          <p:nvPr/>
        </p:nvSpPr>
        <p:spPr>
          <a:xfrm>
            <a:off x="5133504" y="48971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D7325F-48C7-4F6D-A2B8-B6A26B82421F}"/>
              </a:ext>
            </a:extLst>
          </p:cNvPr>
          <p:cNvSpPr txBox="1"/>
          <p:nvPr/>
        </p:nvSpPr>
        <p:spPr>
          <a:xfrm>
            <a:off x="5670540" y="48711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F47391D-CE69-4810-B1F2-55FA80F7E5C8}"/>
                  </a:ext>
                </a:extLst>
              </p:cNvPr>
              <p:cNvSpPr txBox="1"/>
              <p:nvPr/>
            </p:nvSpPr>
            <p:spPr>
              <a:xfrm>
                <a:off x="5252840" y="1526831"/>
                <a:ext cx="6862893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число </a:t>
                </a:r>
                <a:r>
                  <a:rPr lang="en-US" b="0" i="0" dirty="0" err="1"/>
                  <a:t>листьев</a:t>
                </a:r>
                <a:r>
                  <a:rPr lang="en-US" b="0" i="0" dirty="0"/>
                  <a:t> в </a:t>
                </a:r>
                <a:r>
                  <a:rPr lang="en-US" b="0" i="0" dirty="0" err="1"/>
                  <a:t>дереве</a:t>
                </a:r>
                <a:r>
                  <a:rPr lang="en-US" b="0" i="0" dirty="0"/>
                  <a:t> (</a:t>
                </a:r>
                <a:r>
                  <a:rPr lang="en-US" b="0" i="0" dirty="0" err="1"/>
                  <a:t>число</a:t>
                </a:r>
                <a:r>
                  <a:rPr lang="en-US" b="0" i="0" dirty="0"/>
                  <a:t> </a:t>
                </a:r>
                <a:r>
                  <a:rPr lang="en-US" b="0" i="0" dirty="0" err="1"/>
                  <a:t>элементов</a:t>
                </a:r>
                <a:r>
                  <a:rPr lang="en-US" b="0" i="0" dirty="0"/>
                  <a:t> </a:t>
                </a:r>
                <a:r>
                  <a:rPr lang="ru-RU" b="0" i="0" dirty="0"/>
                  <a:t>в массиве)</a:t>
                </a:r>
                <a:endParaRPr lang="ru-RU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1    </m:t>
                    </m:r>
                  </m:oMath>
                </a14:m>
                <a:r>
                  <a:rPr lang="ru-RU" b="0" i="0" dirty="0"/>
                  <a:t>число реально занятых ячеек массива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по теореме)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/>
                  <a:t>         </a:t>
                </a:r>
                <a:r>
                  <a:rPr lang="ru-RU" i="0" dirty="0"/>
                  <a:t>число листьев на предпоследнем слое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ru-RU" b="0" i="0" dirty="0"/>
                  <a:t>число свободных элементов в массиве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__________________________________________________________</a:t>
                </a:r>
              </a:p>
              <a:p>
                <a:r>
                  <a:rPr lang="ru-RU" dirty="0"/>
                  <a:t>требуемая память для массива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:</a:t>
                </a:r>
              </a:p>
              <a:p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F47391D-CE69-4810-B1F2-55FA80F7E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840" y="1526831"/>
                <a:ext cx="6862893" cy="2492990"/>
              </a:xfrm>
              <a:prstGeom prst="rect">
                <a:avLst/>
              </a:prstGeom>
              <a:blipFill>
                <a:blip r:embed="rId3"/>
                <a:stretch>
                  <a:fillRect l="-2133" t="-31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617D8BC9-3BCF-4D11-9127-86CC4EEE2D52}"/>
              </a:ext>
            </a:extLst>
          </p:cNvPr>
          <p:cNvSpPr/>
          <p:nvPr/>
        </p:nvSpPr>
        <p:spPr>
          <a:xfrm rot="16200000">
            <a:off x="6574005" y="3474374"/>
            <a:ext cx="325368" cy="10507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7" name="Левая фигурная скобка 56">
            <a:extLst>
              <a:ext uri="{FF2B5EF4-FFF2-40B4-BE49-F238E27FC236}">
                <a16:creationId xmlns:a16="http://schemas.microsoft.com/office/drawing/2014/main" id="{578C8C5B-F1DD-4AD3-9007-0F5B09100519}"/>
              </a:ext>
            </a:extLst>
          </p:cNvPr>
          <p:cNvSpPr/>
          <p:nvPr/>
        </p:nvSpPr>
        <p:spPr>
          <a:xfrm rot="16200000">
            <a:off x="7892692" y="3467509"/>
            <a:ext cx="325368" cy="10507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10F70-1F86-4AA8-A962-21849203348C}"/>
              </a:ext>
            </a:extLst>
          </p:cNvPr>
          <p:cNvSpPr txBox="1"/>
          <p:nvPr/>
        </p:nvSpPr>
        <p:spPr>
          <a:xfrm>
            <a:off x="6409371" y="4185269"/>
            <a:ext cx="130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используемая память</a:t>
            </a:r>
            <a:endParaRPr lang="ru-BY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A8119F-30B4-4722-B2B5-BE6E71C4987F}"/>
              </a:ext>
            </a:extLst>
          </p:cNvPr>
          <p:cNvSpPr txBox="1"/>
          <p:nvPr/>
        </p:nvSpPr>
        <p:spPr>
          <a:xfrm>
            <a:off x="7654788" y="4177932"/>
            <a:ext cx="130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неиспользуемая память</a:t>
            </a:r>
            <a:endParaRPr lang="ru-BY" sz="12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656407C-DA94-1B0D-4EB3-2EEFCBF8E1B1}"/>
              </a:ext>
            </a:extLst>
          </p:cNvPr>
          <p:cNvSpPr/>
          <p:nvPr/>
        </p:nvSpPr>
        <p:spPr>
          <a:xfrm>
            <a:off x="44708" y="4670785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394876A-72B6-80B8-8551-5729EA5E2E6A}"/>
              </a:ext>
            </a:extLst>
          </p:cNvPr>
          <p:cNvSpPr/>
          <p:nvPr/>
        </p:nvSpPr>
        <p:spPr>
          <a:xfrm>
            <a:off x="3274798" y="4689582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E1F9AE-63D3-61F6-DC8D-F32986AF8078}"/>
              </a:ext>
            </a:extLst>
          </p:cNvPr>
          <p:cNvSpPr/>
          <p:nvPr/>
        </p:nvSpPr>
        <p:spPr>
          <a:xfrm>
            <a:off x="2922145" y="4689583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F3A6B40-77D5-45B1-EA5F-0C25B811256F}"/>
              </a:ext>
            </a:extLst>
          </p:cNvPr>
          <p:cNvSpPr/>
          <p:nvPr/>
        </p:nvSpPr>
        <p:spPr>
          <a:xfrm>
            <a:off x="2569538" y="4670784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9EFB0D0-931E-2703-C8F8-DF987C765BD9}"/>
              </a:ext>
            </a:extLst>
          </p:cNvPr>
          <p:cNvSpPr/>
          <p:nvPr/>
        </p:nvSpPr>
        <p:spPr>
          <a:xfrm>
            <a:off x="2235685" y="4670784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B0165A0-E4F0-0E75-5D7A-34D3C91A01E0}"/>
              </a:ext>
            </a:extLst>
          </p:cNvPr>
          <p:cNvSpPr/>
          <p:nvPr/>
        </p:nvSpPr>
        <p:spPr>
          <a:xfrm>
            <a:off x="1864873" y="4637086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189AB69-8EAE-6442-3CC1-E479143B8282}"/>
              </a:ext>
            </a:extLst>
          </p:cNvPr>
          <p:cNvSpPr/>
          <p:nvPr/>
        </p:nvSpPr>
        <p:spPr>
          <a:xfrm>
            <a:off x="1530499" y="4653365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803A0B1A-E5C1-3C13-A032-9AE09416681B}"/>
              </a:ext>
            </a:extLst>
          </p:cNvPr>
          <p:cNvSpPr/>
          <p:nvPr/>
        </p:nvSpPr>
        <p:spPr>
          <a:xfrm>
            <a:off x="1219916" y="4670784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353C68-B825-96A8-483C-AD5E44748E1E}"/>
              </a:ext>
            </a:extLst>
          </p:cNvPr>
          <p:cNvSpPr/>
          <p:nvPr/>
        </p:nvSpPr>
        <p:spPr>
          <a:xfrm>
            <a:off x="810948" y="4663170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08C3110-495C-C6F2-FC60-2E461E50FC57}"/>
              </a:ext>
            </a:extLst>
          </p:cNvPr>
          <p:cNvSpPr/>
          <p:nvPr/>
        </p:nvSpPr>
        <p:spPr>
          <a:xfrm>
            <a:off x="406630" y="4683645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286FCF9-2E45-0792-B435-19FFB3C70C4D}"/>
              </a:ext>
            </a:extLst>
          </p:cNvPr>
          <p:cNvSpPr/>
          <p:nvPr/>
        </p:nvSpPr>
        <p:spPr>
          <a:xfrm>
            <a:off x="3632006" y="4683645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20AF6324-220E-7C9B-DC68-14CA5FAEF97D}"/>
              </a:ext>
            </a:extLst>
          </p:cNvPr>
          <p:cNvSpPr/>
          <p:nvPr/>
        </p:nvSpPr>
        <p:spPr>
          <a:xfrm>
            <a:off x="4312079" y="4665431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63CF3DC-AF30-1925-D5D2-189C10B31BB9}"/>
              </a:ext>
            </a:extLst>
          </p:cNvPr>
          <p:cNvSpPr/>
          <p:nvPr/>
        </p:nvSpPr>
        <p:spPr>
          <a:xfrm>
            <a:off x="3981503" y="4690433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2EBFBF4-901D-BF42-B96D-A8566F3DEC8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79148" y="4096470"/>
            <a:ext cx="208570" cy="574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A4121BF1-0306-DAD9-5464-571AFE7D0C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87718" y="4096470"/>
            <a:ext cx="153352" cy="587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DA6350EB-E27A-805F-47D9-BF920D14C14C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45388" y="4113719"/>
            <a:ext cx="332020" cy="54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45F05FF-2819-E75D-BDA3-F1A2FEA04219}"/>
              </a:ext>
            </a:extLst>
          </p:cNvPr>
          <p:cNvCxnSpPr>
            <a:stCxn id="49" idx="4"/>
            <a:endCxn id="16" idx="0"/>
          </p:cNvCxnSpPr>
          <p:nvPr/>
        </p:nvCxnSpPr>
        <p:spPr>
          <a:xfrm>
            <a:off x="1303795" y="4113719"/>
            <a:ext cx="50561" cy="55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17A1B7E-61BC-0DE9-E10E-AC110686EC7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664939" y="4134913"/>
            <a:ext cx="216433" cy="51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04DEEF4C-6E99-582E-6AA7-B6DAC6583EA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881372" y="4134913"/>
            <a:ext cx="117941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F1445DF3-E0CD-C4BC-0773-CC3C68502A6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370125" y="4140498"/>
            <a:ext cx="181353" cy="5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B0559B7A-D8FC-3818-5922-1DCCF210EE79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2577865" y="4140498"/>
            <a:ext cx="215653" cy="52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Овал 111">
            <a:extLst>
              <a:ext uri="{FF2B5EF4-FFF2-40B4-BE49-F238E27FC236}">
                <a16:creationId xmlns:a16="http://schemas.microsoft.com/office/drawing/2014/main" id="{8BD47159-BDA4-CFEC-4AA8-562F0A807C9E}"/>
              </a:ext>
            </a:extLst>
          </p:cNvPr>
          <p:cNvSpPr/>
          <p:nvPr/>
        </p:nvSpPr>
        <p:spPr>
          <a:xfrm>
            <a:off x="4652902" y="4653365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E73F2732-95DF-6731-AAD9-02487A6AB7C5}"/>
              </a:ext>
            </a:extLst>
          </p:cNvPr>
          <p:cNvCxnSpPr>
            <a:stCxn id="83" idx="4"/>
            <a:endCxn id="9" idx="0"/>
          </p:cNvCxnSpPr>
          <p:nvPr/>
        </p:nvCxnSpPr>
        <p:spPr>
          <a:xfrm flipH="1">
            <a:off x="3056585" y="4142622"/>
            <a:ext cx="60463" cy="54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E8BCD17-355E-838B-21EA-A534C56AC5E6}"/>
              </a:ext>
            </a:extLst>
          </p:cNvPr>
          <p:cNvCxnSpPr>
            <a:stCxn id="83" idx="4"/>
            <a:endCxn id="8" idx="0"/>
          </p:cNvCxnSpPr>
          <p:nvPr/>
        </p:nvCxnSpPr>
        <p:spPr>
          <a:xfrm>
            <a:off x="3117048" y="4142622"/>
            <a:ext cx="292190" cy="54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45BFB8BF-F5E1-4F35-A70D-2C38E63B9BA7}"/>
              </a:ext>
            </a:extLst>
          </p:cNvPr>
          <p:cNvCxnSpPr>
            <a:stCxn id="81" idx="4"/>
            <a:endCxn id="20" idx="0"/>
          </p:cNvCxnSpPr>
          <p:nvPr/>
        </p:nvCxnSpPr>
        <p:spPr>
          <a:xfrm flipH="1">
            <a:off x="3766446" y="4209304"/>
            <a:ext cx="101654" cy="47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BAE2B403-0105-1084-70EE-0FE649BB4C6F}"/>
              </a:ext>
            </a:extLst>
          </p:cNvPr>
          <p:cNvCxnSpPr>
            <a:stCxn id="81" idx="4"/>
            <a:endCxn id="27" idx="0"/>
          </p:cNvCxnSpPr>
          <p:nvPr/>
        </p:nvCxnSpPr>
        <p:spPr>
          <a:xfrm>
            <a:off x="3868100" y="4209304"/>
            <a:ext cx="247843" cy="48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BF4CF32C-3B62-FE23-8181-10B1B73052DE}"/>
              </a:ext>
            </a:extLst>
          </p:cNvPr>
          <p:cNvCxnSpPr>
            <a:stCxn id="62" idx="4"/>
            <a:endCxn id="26" idx="0"/>
          </p:cNvCxnSpPr>
          <p:nvPr/>
        </p:nvCxnSpPr>
        <p:spPr>
          <a:xfrm flipH="1">
            <a:off x="4446519" y="4195958"/>
            <a:ext cx="106084" cy="4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DACF707D-CE34-0BBF-49DA-7DC34061B56F}"/>
              </a:ext>
            </a:extLst>
          </p:cNvPr>
          <p:cNvCxnSpPr>
            <a:stCxn id="62" idx="4"/>
            <a:endCxn id="112" idx="0"/>
          </p:cNvCxnSpPr>
          <p:nvPr/>
        </p:nvCxnSpPr>
        <p:spPr>
          <a:xfrm>
            <a:off x="4552603" y="4195958"/>
            <a:ext cx="234739" cy="45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7" grpId="0" animBg="1"/>
      <p:bldP spid="6" grpId="0"/>
      <p:bldP spid="59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6" grpId="0" animBg="1"/>
      <p:bldP spid="27" grpId="0" animBg="1"/>
      <p:bldP spid="1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отрезков. Хранение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95400" y="1844824"/>
                <a:ext cx="5400600" cy="3744416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В том случае, когда </a:t>
                </a:r>
                <a:r>
                  <a:rPr lang="en-US" dirty="0"/>
                  <a:t>n </a:t>
                </a:r>
                <a:r>
                  <a:rPr lang="ru-RU" dirty="0"/>
                  <a:t>не является степенью 2, дерево не является полным, из-за чего в массиве могут быть неиспользуемые ячейки.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Чтобы места гарантированно хватило, можно выставить размер массива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5400" y="1844824"/>
                <a:ext cx="5400600" cy="3744416"/>
              </a:xfrm>
              <a:blipFill>
                <a:blip r:embed="rId2"/>
                <a:stretch>
                  <a:fillRect l="-2257" t="-2769" r="-2370" b="-407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067755"/>
              </p:ext>
            </p:extLst>
          </p:nvPr>
        </p:nvGraphicFramePr>
        <p:xfrm>
          <a:off x="6848450" y="1600202"/>
          <a:ext cx="4925973" cy="434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250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отрезков. Построение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62064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04112" y="1600203"/>
            <a:ext cx="447828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endParaRPr lang="ru-R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1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2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3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/>
          <a:lstStyle/>
          <a:p>
            <a:r>
              <a:rPr lang="ru-RU" dirty="0"/>
              <a:t>Дерево отрезков. Построение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86482"/>
              </p:ext>
            </p:extLst>
          </p:nvPr>
        </p:nvGraphicFramePr>
        <p:xfrm>
          <a:off x="332341" y="5833169"/>
          <a:ext cx="75021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8453177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5727148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7893214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8901615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1736466460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2478649" y="1327569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393326" y="212466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706848" y="2035533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733139" y="2833915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Овал 38"/>
          <p:cNvSpPr/>
          <p:nvPr/>
        </p:nvSpPr>
        <p:spPr>
          <a:xfrm>
            <a:off x="1910357" y="2823041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3144695" y="284791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655731" y="3630857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2325837" y="363644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ru-RU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8" name="Прямая со стрелкой 67"/>
          <p:cNvCxnSpPr>
            <a:cxnSpLocks/>
            <a:stCxn id="30" idx="4"/>
            <a:endCxn id="36" idx="0"/>
          </p:cNvCxnSpPr>
          <p:nvPr/>
        </p:nvCxnSpPr>
        <p:spPr>
          <a:xfrm flipH="1">
            <a:off x="985167" y="2628721"/>
            <a:ext cx="660187" cy="20519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4"/>
            <a:endCxn id="45" idx="0"/>
          </p:cNvCxnSpPr>
          <p:nvPr/>
        </p:nvCxnSpPr>
        <p:spPr>
          <a:xfrm>
            <a:off x="3958876" y="2539589"/>
            <a:ext cx="745440" cy="394359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39" idx="4"/>
            <a:endCxn id="48" idx="0"/>
          </p:cNvCxnSpPr>
          <p:nvPr/>
        </p:nvCxnSpPr>
        <p:spPr>
          <a:xfrm flipH="1">
            <a:off x="1907759" y="3327097"/>
            <a:ext cx="254626" cy="30376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cxnSpLocks/>
            <a:stCxn id="39" idx="4"/>
            <a:endCxn id="51" idx="0"/>
          </p:cNvCxnSpPr>
          <p:nvPr/>
        </p:nvCxnSpPr>
        <p:spPr>
          <a:xfrm>
            <a:off x="2162385" y="3327097"/>
            <a:ext cx="415480" cy="309345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4"/>
            <a:endCxn id="30" idx="0"/>
          </p:cNvCxnSpPr>
          <p:nvPr/>
        </p:nvCxnSpPr>
        <p:spPr>
          <a:xfrm flipH="1">
            <a:off x="1645354" y="1831625"/>
            <a:ext cx="1085323" cy="29304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cxnSpLocks/>
            <a:stCxn id="3" idx="4"/>
            <a:endCxn id="33" idx="0"/>
          </p:cNvCxnSpPr>
          <p:nvPr/>
        </p:nvCxnSpPr>
        <p:spPr>
          <a:xfrm>
            <a:off x="2730677" y="1831625"/>
            <a:ext cx="1228199" cy="20390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87497" y="1269327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497" y="1269327"/>
                <a:ext cx="593689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32903" y="1966763"/>
                <a:ext cx="6273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03" y="1966763"/>
                <a:ext cx="6273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134519" y="1998187"/>
                <a:ext cx="6115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19" y="1998187"/>
                <a:ext cx="61153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05897" y="2783261"/>
                <a:ext cx="660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" y="2783261"/>
                <a:ext cx="6601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 flipH="1">
                <a:off x="1374078" y="2783261"/>
                <a:ext cx="684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74078" y="2783261"/>
                <a:ext cx="6843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698940" y="2743215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40" y="2743215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971886" y="3770068"/>
                <a:ext cx="7417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86" y="3770068"/>
                <a:ext cx="74172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9854" y="5824946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" y="5824946"/>
                <a:ext cx="3804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618484-CB02-488B-BE93-726BF94640AA}"/>
              </a:ext>
            </a:extLst>
          </p:cNvPr>
          <p:cNvCxnSpPr>
            <a:cxnSpLocks/>
            <a:stCxn id="30" idx="4"/>
            <a:endCxn id="39" idx="0"/>
          </p:cNvCxnSpPr>
          <p:nvPr/>
        </p:nvCxnSpPr>
        <p:spPr>
          <a:xfrm>
            <a:off x="1645354" y="2628721"/>
            <a:ext cx="517031" cy="19432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B7F5002-7866-452D-9B9D-9F75B9F0F57C}"/>
              </a:ext>
            </a:extLst>
          </p:cNvPr>
          <p:cNvSpPr/>
          <p:nvPr/>
        </p:nvSpPr>
        <p:spPr>
          <a:xfrm>
            <a:off x="4129110" y="368790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4EF3140-BABE-4064-BB7A-28B477D84346}"/>
              </a:ext>
            </a:extLst>
          </p:cNvPr>
          <p:cNvSpPr/>
          <p:nvPr/>
        </p:nvSpPr>
        <p:spPr>
          <a:xfrm>
            <a:off x="4707607" y="3683653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  <a:endParaRPr lang="ru-RU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E4ECE9-BCEE-4C8B-8BDC-1B62D3D65CC8}"/>
                  </a:ext>
                </a:extLst>
              </p:cNvPr>
              <p:cNvSpPr txBox="1"/>
              <p:nvPr/>
            </p:nvSpPr>
            <p:spPr>
              <a:xfrm>
                <a:off x="2841693" y="3791036"/>
                <a:ext cx="67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E4ECE9-BCEE-4C8B-8BDC-1B62D3D6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693" y="3791036"/>
                <a:ext cx="6786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B03C094-94F5-458C-ABD4-6167296573DB}"/>
              </a:ext>
            </a:extLst>
          </p:cNvPr>
          <p:cNvCxnSpPr>
            <a:stCxn id="33" idx="4"/>
            <a:endCxn id="42" idx="0"/>
          </p:cNvCxnSpPr>
          <p:nvPr/>
        </p:nvCxnSpPr>
        <p:spPr>
          <a:xfrm flipH="1">
            <a:off x="3396723" y="2539589"/>
            <a:ext cx="562153" cy="30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4D12B3-4CE8-4A85-B5DA-F9F320A55636}"/>
              </a:ext>
            </a:extLst>
          </p:cNvPr>
          <p:cNvCxnSpPr>
            <a:cxnSpLocks/>
            <a:stCxn id="45" idx="4"/>
            <a:endCxn id="62" idx="0"/>
          </p:cNvCxnSpPr>
          <p:nvPr/>
        </p:nvCxnSpPr>
        <p:spPr>
          <a:xfrm flipH="1">
            <a:off x="4381138" y="341890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C19AC9C3-75DB-46A5-A526-0BA3596FB490}"/>
              </a:ext>
            </a:extLst>
          </p:cNvPr>
          <p:cNvCxnSpPr>
            <a:cxnSpLocks/>
            <a:stCxn id="45" idx="4"/>
            <a:endCxn id="63" idx="0"/>
          </p:cNvCxnSpPr>
          <p:nvPr/>
        </p:nvCxnSpPr>
        <p:spPr>
          <a:xfrm>
            <a:off x="4704316" y="341890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48996" y="2933948"/>
            <a:ext cx="510639" cy="484961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29</a:t>
            </a:r>
            <a:endParaRPr lang="ru-RU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480B76C-74E4-4B04-BF31-659EA37616C6}"/>
                  </a:ext>
                </a:extLst>
              </p:cNvPr>
              <p:cNvSpPr txBox="1"/>
              <p:nvPr/>
            </p:nvSpPr>
            <p:spPr>
              <a:xfrm>
                <a:off x="3511799" y="3809794"/>
                <a:ext cx="67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480B76C-74E4-4B04-BF31-659EA3761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99" y="3809794"/>
                <a:ext cx="6786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70B8EC8-426D-4C6A-B448-60885D7E38EC}"/>
                  </a:ext>
                </a:extLst>
              </p:cNvPr>
              <p:cNvSpPr txBox="1"/>
              <p:nvPr/>
            </p:nvSpPr>
            <p:spPr>
              <a:xfrm>
                <a:off x="5270376" y="3858721"/>
                <a:ext cx="67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70B8EC8-426D-4C6A-B448-60885D7E3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76" y="3858721"/>
                <a:ext cx="67864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9B96F62-18E8-4D71-A7B6-2FC4F6A2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74307"/>
              </p:ext>
            </p:extLst>
          </p:nvPr>
        </p:nvGraphicFramePr>
        <p:xfrm>
          <a:off x="474102" y="5019671"/>
          <a:ext cx="30008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D332C5-66EF-4D1D-ABC5-8AE9E6C70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74225"/>
              </p:ext>
            </p:extLst>
          </p:nvPr>
        </p:nvGraphicFramePr>
        <p:xfrm>
          <a:off x="402651" y="5389722"/>
          <a:ext cx="300086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165268131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529731482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58858437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75340299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16313853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631667243"/>
                    </a:ext>
                  </a:extLst>
                </a:gridCol>
              </a:tblGrid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2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2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3918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75B61-62ED-4FBB-8C01-BDA7FF60A2AF}"/>
                  </a:ext>
                </a:extLst>
              </p:cNvPr>
              <p:cNvSpPr txBox="1"/>
              <p:nvPr/>
            </p:nvSpPr>
            <p:spPr>
              <a:xfrm>
                <a:off x="95737" y="502039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75B61-62ED-4FBB-8C01-BDA7FF60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" y="5020390"/>
                <a:ext cx="3856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6FE3D20-6C79-4B8D-8059-EB213EF8DDE2}"/>
              </a:ext>
            </a:extLst>
          </p:cNvPr>
          <p:cNvSpPr txBox="1"/>
          <p:nvPr/>
        </p:nvSpPr>
        <p:spPr>
          <a:xfrm>
            <a:off x="2969906" y="149994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[0,6)</a:t>
            </a:r>
            <a:endParaRPr lang="ru-BY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E7D733-932D-47DD-B799-391D5637CFE0}"/>
              </a:ext>
            </a:extLst>
          </p:cNvPr>
          <p:cNvSpPr txBox="1"/>
          <p:nvPr/>
        </p:nvSpPr>
        <p:spPr>
          <a:xfrm>
            <a:off x="1861172" y="21917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[0,3)</a:t>
            </a:r>
            <a:endParaRPr lang="ru-BY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33A046-3557-4ADC-B8BE-8F0600893333}"/>
              </a:ext>
            </a:extLst>
          </p:cNvPr>
          <p:cNvSpPr txBox="1"/>
          <p:nvPr/>
        </p:nvSpPr>
        <p:spPr>
          <a:xfrm>
            <a:off x="4207033" y="213005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[3,6)</a:t>
            </a:r>
            <a:endParaRPr lang="ru-BY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9B7B4F-69F0-4B49-B60E-DA05CF8EF1BA}"/>
              </a:ext>
            </a:extLst>
          </p:cNvPr>
          <p:cNvSpPr txBox="1"/>
          <p:nvPr/>
        </p:nvSpPr>
        <p:spPr>
          <a:xfrm>
            <a:off x="6970253" y="2718918"/>
            <a:ext cx="576230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D7352E-F842-4FCC-9354-BAB63E84CCBB}"/>
              </a:ext>
            </a:extLst>
          </p:cNvPr>
          <p:cNvSpPr txBox="1"/>
          <p:nvPr/>
        </p:nvSpPr>
        <p:spPr>
          <a:xfrm>
            <a:off x="4924335" y="29522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4</a:t>
            </a:r>
            <a:r>
              <a:rPr lang="en-US" dirty="0"/>
              <a:t>,6)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767186-5EC6-4AF2-96B6-6C567BCEA526}"/>
              </a:ext>
            </a:extLst>
          </p:cNvPr>
          <p:cNvSpPr txBox="1"/>
          <p:nvPr/>
        </p:nvSpPr>
        <p:spPr>
          <a:xfrm>
            <a:off x="4754183" y="41984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[5,6)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43DFA2-A18A-4A36-867C-0C38BE49A205}"/>
              </a:ext>
            </a:extLst>
          </p:cNvPr>
          <p:cNvSpPr txBox="1"/>
          <p:nvPr/>
        </p:nvSpPr>
        <p:spPr>
          <a:xfrm>
            <a:off x="4101245" y="42004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E53D75-83F7-4A82-ACD5-026EDA128A94}"/>
              </a:ext>
            </a:extLst>
          </p:cNvPr>
          <p:cNvSpPr txBox="1"/>
          <p:nvPr/>
        </p:nvSpPr>
        <p:spPr>
          <a:xfrm>
            <a:off x="3062637" y="33216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[3,4)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F73F93-89C4-4224-B58C-D745A65278C0}"/>
              </a:ext>
            </a:extLst>
          </p:cNvPr>
          <p:cNvSpPr txBox="1"/>
          <p:nvPr/>
        </p:nvSpPr>
        <p:spPr>
          <a:xfrm>
            <a:off x="668711" y="33299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[0,1)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985156-1CDB-461C-909B-342DAC8CEC64}"/>
              </a:ext>
            </a:extLst>
          </p:cNvPr>
          <p:cNvSpPr txBox="1"/>
          <p:nvPr/>
        </p:nvSpPr>
        <p:spPr>
          <a:xfrm>
            <a:off x="2317903" y="41917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[2,3)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6CBE12-50D2-47DB-9964-C70A87083EA4}"/>
              </a:ext>
            </a:extLst>
          </p:cNvPr>
          <p:cNvSpPr txBox="1"/>
          <p:nvPr/>
        </p:nvSpPr>
        <p:spPr>
          <a:xfrm>
            <a:off x="1585231" y="4156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3ED1F2-A6D6-4099-8707-B550F9EB6052}"/>
              </a:ext>
            </a:extLst>
          </p:cNvPr>
          <p:cNvSpPr txBox="1"/>
          <p:nvPr/>
        </p:nvSpPr>
        <p:spPr>
          <a:xfrm>
            <a:off x="260948" y="5817147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7E70D1-743A-4363-8366-52C6A88BB81B}"/>
              </a:ext>
            </a:extLst>
          </p:cNvPr>
          <p:cNvSpPr txBox="1"/>
          <p:nvPr/>
        </p:nvSpPr>
        <p:spPr>
          <a:xfrm>
            <a:off x="591971" y="582494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537847-4B7B-4476-9992-90FAB13EF225}"/>
              </a:ext>
            </a:extLst>
          </p:cNvPr>
          <p:cNvSpPr txBox="1"/>
          <p:nvPr/>
        </p:nvSpPr>
        <p:spPr>
          <a:xfrm>
            <a:off x="985368" y="583316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564654-8BF7-4230-B9EB-DD69D3B39DFC}"/>
              </a:ext>
            </a:extLst>
          </p:cNvPr>
          <p:cNvSpPr txBox="1"/>
          <p:nvPr/>
        </p:nvSpPr>
        <p:spPr>
          <a:xfrm>
            <a:off x="1357057" y="581490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51E37E-03EB-4680-9C99-B2C819AE6D17}"/>
              </a:ext>
            </a:extLst>
          </p:cNvPr>
          <p:cNvSpPr txBox="1"/>
          <p:nvPr/>
        </p:nvSpPr>
        <p:spPr>
          <a:xfrm>
            <a:off x="1765333" y="5834308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0BD034-654C-49F0-9EA4-ABF19347224C}"/>
              </a:ext>
            </a:extLst>
          </p:cNvPr>
          <p:cNvSpPr txBox="1"/>
          <p:nvPr/>
        </p:nvSpPr>
        <p:spPr>
          <a:xfrm>
            <a:off x="2111628" y="584270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D6E0A9-E314-46E3-8048-0752515A4C28}"/>
              </a:ext>
            </a:extLst>
          </p:cNvPr>
          <p:cNvSpPr txBox="1"/>
          <p:nvPr/>
        </p:nvSpPr>
        <p:spPr>
          <a:xfrm>
            <a:off x="2458968" y="583655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D0815F-24F7-4484-A6C2-8F8B034F0600}"/>
              </a:ext>
            </a:extLst>
          </p:cNvPr>
          <p:cNvSpPr txBox="1"/>
          <p:nvPr/>
        </p:nvSpPr>
        <p:spPr>
          <a:xfrm>
            <a:off x="3544620" y="585276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F60158-A542-4FB6-85A5-60D9F03C133C}"/>
              </a:ext>
            </a:extLst>
          </p:cNvPr>
          <p:cNvSpPr txBox="1"/>
          <p:nvPr/>
        </p:nvSpPr>
        <p:spPr>
          <a:xfrm>
            <a:off x="3926249" y="5833695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7D4768D-D1CC-4693-950D-DD9377252084}"/>
              </a:ext>
            </a:extLst>
          </p:cNvPr>
          <p:cNvSpPr txBox="1"/>
          <p:nvPr/>
        </p:nvSpPr>
        <p:spPr>
          <a:xfrm>
            <a:off x="5088059" y="584270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0FEF24-FCA0-4AD3-8C2C-288D7AF8C840}"/>
              </a:ext>
            </a:extLst>
          </p:cNvPr>
          <p:cNvSpPr txBox="1"/>
          <p:nvPr/>
        </p:nvSpPr>
        <p:spPr>
          <a:xfrm>
            <a:off x="5468190" y="584270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DFDAF-4A87-4995-B32D-F3C325EA032F}"/>
              </a:ext>
            </a:extLst>
          </p:cNvPr>
          <p:cNvSpPr txBox="1"/>
          <p:nvPr/>
        </p:nvSpPr>
        <p:spPr>
          <a:xfrm>
            <a:off x="2356897" y="28859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1</a:t>
            </a:r>
            <a:r>
              <a:rPr lang="en-US" dirty="0"/>
              <a:t>,3)</a:t>
            </a:r>
            <a:endParaRPr lang="ru-BY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D4489C-4005-488C-B176-F932BEBCD1ED}"/>
              </a:ext>
            </a:extLst>
          </p:cNvPr>
          <p:cNvSpPr txBox="1"/>
          <p:nvPr/>
        </p:nvSpPr>
        <p:spPr>
          <a:xfrm>
            <a:off x="6888088" y="1496915"/>
            <a:ext cx="45710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endParaRPr lang="ru-RU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BDD82E-6196-429F-A41B-6CDE0AEE587B}"/>
                  </a:ext>
                </a:extLst>
              </p:cNvPr>
              <p:cNvSpPr txBox="1"/>
              <p:nvPr/>
            </p:nvSpPr>
            <p:spPr>
              <a:xfrm>
                <a:off x="3703677" y="5065428"/>
                <a:ext cx="80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BDD82E-6196-429F-A41B-6CDE0AEE5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77" y="5065428"/>
                <a:ext cx="8041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2ECAC10-C369-2EF4-0FD0-59C4966CE2FD}"/>
              </a:ext>
            </a:extLst>
          </p:cNvPr>
          <p:cNvCxnSpPr/>
          <p:nvPr/>
        </p:nvCxnSpPr>
        <p:spPr>
          <a:xfrm flipV="1">
            <a:off x="6866031" y="2419654"/>
            <a:ext cx="5278641" cy="5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2FEC29-541C-9D75-F8D3-23F1DFDC8603}"/>
                  </a:ext>
                </a:extLst>
              </p:cNvPr>
              <p:cNvSpPr txBox="1"/>
              <p:nvPr/>
            </p:nvSpPr>
            <p:spPr>
              <a:xfrm>
                <a:off x="4012994" y="282304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2FEC29-541C-9D75-F8D3-23F1DFDC8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94" y="2823041"/>
                <a:ext cx="5936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8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3" grpId="0" animBg="1"/>
      <p:bldP spid="36" grpId="0" animBg="1"/>
      <p:bldP spid="39" grpId="0" animBg="1"/>
      <p:bldP spid="42" grpId="0" animBg="1"/>
      <p:bldP spid="48" grpId="0" animBg="1"/>
      <p:bldP spid="51" grpId="0" animBg="1"/>
      <p:bldP spid="89" grpId="0"/>
      <p:bldP spid="90" grpId="0"/>
      <p:bldP spid="91" grpId="0"/>
      <p:bldP spid="92" grpId="0"/>
      <p:bldP spid="93" grpId="0"/>
      <p:bldP spid="95" grpId="0"/>
      <p:bldP spid="97" grpId="0"/>
      <p:bldP spid="62" grpId="0" animBg="1"/>
      <p:bldP spid="63" grpId="0" animBg="1"/>
      <p:bldP spid="71" grpId="0"/>
      <p:bldP spid="45" grpId="0" animBg="1"/>
      <p:bldP spid="116" grpId="0"/>
      <p:bldP spid="117" grpId="0"/>
      <p:bldP spid="9" grpId="0"/>
      <p:bldP spid="61" grpId="0"/>
      <p:bldP spid="64" grpId="0"/>
      <p:bldP spid="65" grpId="0"/>
      <p:bldP spid="67" grpId="0"/>
      <p:bldP spid="70" grpId="0"/>
      <p:bldP spid="72" grpId="0"/>
      <p:bldP spid="75" grpId="0"/>
      <p:bldP spid="77" grpId="0"/>
      <p:bldP spid="80" grpId="0"/>
      <p:bldP spid="82" grpId="0"/>
      <p:bldP spid="94" grpId="0"/>
      <p:bldP spid="98" grpId="0"/>
      <p:bldP spid="99" grpId="0"/>
      <p:bldP spid="100" grpId="0"/>
      <p:bldP spid="102" grpId="0"/>
      <p:bldP spid="106" grpId="0"/>
      <p:bldP spid="108" grpId="0"/>
      <p:bldP spid="109" grpId="0"/>
      <p:bldP spid="110" grpId="0"/>
      <p:bldP spid="111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отрезков. Модификация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8669" y="2060848"/>
            <a:ext cx="6350496" cy="3484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DoAdd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600056" y="1600203"/>
            <a:ext cx="517436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FD768B-2DEF-4706-B105-C52331C2B6D0}"/>
                  </a:ext>
                </a:extLst>
              </p:cNvPr>
              <p:cNvSpPr txBox="1"/>
              <p:nvPr/>
            </p:nvSpPr>
            <p:spPr>
              <a:xfrm>
                <a:off x="260121" y="1456548"/>
                <a:ext cx="11037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𝐀𝐝𝐝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FD768B-2DEF-4706-B105-C52331C2B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21" y="1456548"/>
                <a:ext cx="1103784" cy="461665"/>
              </a:xfrm>
              <a:prstGeom prst="rect">
                <a:avLst/>
              </a:prstGeom>
              <a:blipFill>
                <a:blip r:embed="rId2"/>
                <a:stretch>
                  <a:fillRect l="-2210" r="-30387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0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1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1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отрезков. Модификация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96667" y="2168354"/>
            <a:ext cx="5174366" cy="2692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DoAdd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592509" y="1348950"/>
            <a:ext cx="5174366" cy="7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55EA9F5-5E5B-4C4E-B8B8-62FA3590AC8A}"/>
              </a:ext>
            </a:extLst>
          </p:cNvPr>
          <p:cNvSpPr/>
          <p:nvPr/>
        </p:nvSpPr>
        <p:spPr>
          <a:xfrm>
            <a:off x="2298950" y="2294001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6</a:t>
            </a:r>
            <a:r>
              <a:rPr lang="en-US" sz="1200" dirty="0">
                <a:solidFill>
                  <a:schemeClr val="tx1"/>
                </a:solidFill>
              </a:rPr>
              <a:t>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D3C67C-B788-409C-A4E4-7FC5B8E4A894}"/>
              </a:ext>
            </a:extLst>
          </p:cNvPr>
          <p:cNvSpPr/>
          <p:nvPr/>
        </p:nvSpPr>
        <p:spPr>
          <a:xfrm>
            <a:off x="1340692" y="297604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9837235-6996-4C63-8CF7-5C2B6EB800F9}"/>
              </a:ext>
            </a:extLst>
          </p:cNvPr>
          <p:cNvSpPr/>
          <p:nvPr/>
        </p:nvSpPr>
        <p:spPr>
          <a:xfrm>
            <a:off x="3184876" y="2840795"/>
            <a:ext cx="504056" cy="471400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BF74288-5DBC-4CF9-9A65-662C81092CD9}"/>
              </a:ext>
            </a:extLst>
          </p:cNvPr>
          <p:cNvSpPr/>
          <p:nvPr/>
        </p:nvSpPr>
        <p:spPr>
          <a:xfrm>
            <a:off x="680505" y="3685295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EED581A-4437-4C98-9F27-24390EDE41E8}"/>
              </a:ext>
            </a:extLst>
          </p:cNvPr>
          <p:cNvSpPr/>
          <p:nvPr/>
        </p:nvSpPr>
        <p:spPr>
          <a:xfrm>
            <a:off x="1857723" y="3674421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78F936E-D963-471F-988F-7302B23B99A7}"/>
              </a:ext>
            </a:extLst>
          </p:cNvPr>
          <p:cNvSpPr/>
          <p:nvPr/>
        </p:nvSpPr>
        <p:spPr>
          <a:xfrm>
            <a:off x="3092061" y="369929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86CBC6B-125E-417D-9560-742042FEFF92}"/>
              </a:ext>
            </a:extLst>
          </p:cNvPr>
          <p:cNvSpPr/>
          <p:nvPr/>
        </p:nvSpPr>
        <p:spPr>
          <a:xfrm>
            <a:off x="1603097" y="4482237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9DB542E-E930-45DD-B906-D0C6D09413D5}"/>
              </a:ext>
            </a:extLst>
          </p:cNvPr>
          <p:cNvSpPr/>
          <p:nvPr/>
        </p:nvSpPr>
        <p:spPr>
          <a:xfrm>
            <a:off x="2273203" y="448782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ru-RU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0C55635-F0E6-4C6A-B04C-6A063A1AADF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932533" y="3480101"/>
            <a:ext cx="660187" cy="20519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6D59688-EF53-47F3-B979-735537A7405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36904" y="3312195"/>
            <a:ext cx="979965" cy="512729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5E6C670-B61A-4B67-8C39-2DA72D51115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855125" y="4178477"/>
            <a:ext cx="254626" cy="30376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A9EBB14-DFC5-4599-B454-7C657DBE31F6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2109751" y="4178477"/>
            <a:ext cx="415480" cy="309345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37F026A-7F07-4A00-96B0-D261587ED94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92720" y="2798057"/>
            <a:ext cx="958258" cy="17798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A5E7AE9-6E60-4D63-A127-CB791C60C20F}"/>
              </a:ext>
            </a:extLst>
          </p:cNvPr>
          <p:cNvCxnSpPr>
            <a:cxnSpLocks/>
            <a:stCxn id="6" idx="4"/>
            <a:endCxn id="79" idx="2"/>
          </p:cNvCxnSpPr>
          <p:nvPr/>
        </p:nvCxnSpPr>
        <p:spPr>
          <a:xfrm>
            <a:off x="2550978" y="2798057"/>
            <a:ext cx="630027" cy="19742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A8387A-5D52-4DE2-9D45-E2F40008906F}"/>
                  </a:ext>
                </a:extLst>
              </p:cNvPr>
              <p:cNvSpPr txBox="1"/>
              <p:nvPr/>
            </p:nvSpPr>
            <p:spPr>
              <a:xfrm>
                <a:off x="1777746" y="2393764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A8387A-5D52-4DE2-9D45-E2F40008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746" y="2393764"/>
                <a:ext cx="593689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DC7A9C-E73D-42FB-92C0-4F78A346DB22}"/>
                  </a:ext>
                </a:extLst>
              </p:cNvPr>
              <p:cNvSpPr txBox="1"/>
              <p:nvPr/>
            </p:nvSpPr>
            <p:spPr>
              <a:xfrm>
                <a:off x="711405" y="3052153"/>
                <a:ext cx="6273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DC7A9C-E73D-42FB-92C0-4F78A346D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5" y="3052153"/>
                <a:ext cx="6273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F286D8-4E52-46B1-89DD-60700384AE7F}"/>
                  </a:ext>
                </a:extLst>
              </p:cNvPr>
              <p:cNvSpPr txBox="1"/>
              <p:nvPr/>
            </p:nvSpPr>
            <p:spPr>
              <a:xfrm>
                <a:off x="2544067" y="3002881"/>
                <a:ext cx="671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F286D8-4E52-46B1-89DD-60700384A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67" y="3002881"/>
                <a:ext cx="6715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53012-394A-4242-9F3D-4C40D4FEC2B6}"/>
                  </a:ext>
                </a:extLst>
              </p:cNvPr>
              <p:cNvSpPr txBox="1"/>
              <p:nvPr/>
            </p:nvSpPr>
            <p:spPr>
              <a:xfrm>
                <a:off x="125950" y="375876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53012-394A-4242-9F3D-4C40D4FEC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0" y="3758766"/>
                <a:ext cx="593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8B4D14-BD27-460D-8D85-717B8DFFE89C}"/>
                  </a:ext>
                </a:extLst>
              </p:cNvPr>
              <p:cNvSpPr txBox="1"/>
              <p:nvPr/>
            </p:nvSpPr>
            <p:spPr>
              <a:xfrm flipH="1">
                <a:off x="1252419" y="3800945"/>
                <a:ext cx="6985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8B4D14-BD27-460D-8D85-717B8DFF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52419" y="3800945"/>
                <a:ext cx="6985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452569-28C8-42C2-BE4B-30408A75DFD2}"/>
                  </a:ext>
                </a:extLst>
              </p:cNvPr>
              <p:cNvSpPr txBox="1"/>
              <p:nvPr/>
            </p:nvSpPr>
            <p:spPr>
              <a:xfrm>
                <a:off x="2576769" y="3827283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452569-28C8-42C2-BE4B-30408A75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69" y="3827283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F27035-05E2-4443-B125-DD54BB6F740A}"/>
                  </a:ext>
                </a:extLst>
              </p:cNvPr>
              <p:cNvSpPr txBox="1"/>
              <p:nvPr/>
            </p:nvSpPr>
            <p:spPr>
              <a:xfrm>
                <a:off x="875566" y="4601350"/>
                <a:ext cx="746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F27035-05E2-4443-B125-DD54BB6F7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66" y="4601350"/>
                <a:ext cx="74643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2D368EB-26E7-4B78-BFD2-1F4C6614A95E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592720" y="3480101"/>
            <a:ext cx="517031" cy="19432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AFC41CFE-8D61-421F-9D81-E05E79EB867A}"/>
              </a:ext>
            </a:extLst>
          </p:cNvPr>
          <p:cNvSpPr/>
          <p:nvPr/>
        </p:nvSpPr>
        <p:spPr>
          <a:xfrm>
            <a:off x="4030787" y="448994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DEF46D3-B4BA-4341-A129-5A541EC66F09}"/>
              </a:ext>
            </a:extLst>
          </p:cNvPr>
          <p:cNvSpPr/>
          <p:nvPr/>
        </p:nvSpPr>
        <p:spPr>
          <a:xfrm>
            <a:off x="4609284" y="4485693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  <a:endParaRPr lang="ru-RU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5A1A86-516F-4DCF-A9A8-CC6CD0EF968F}"/>
                  </a:ext>
                </a:extLst>
              </p:cNvPr>
              <p:cNvSpPr txBox="1"/>
              <p:nvPr/>
            </p:nvSpPr>
            <p:spPr>
              <a:xfrm>
                <a:off x="2815622" y="4660761"/>
                <a:ext cx="67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5A1A86-516F-4DCF-A9A8-CC6CD0EF9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622" y="4660761"/>
                <a:ext cx="67864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F95BFC-BF69-4BEF-85B9-9C45994D3BB8}"/>
                  </a:ext>
                </a:extLst>
              </p:cNvPr>
              <p:cNvSpPr txBox="1"/>
              <p:nvPr/>
            </p:nvSpPr>
            <p:spPr>
              <a:xfrm>
                <a:off x="3677832" y="3813979"/>
                <a:ext cx="8592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F95BFC-BF69-4BEF-85B9-9C45994D3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32" y="3813979"/>
                <a:ext cx="85921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FE4B6C9-4C64-4CDB-BCF2-F54C6FE20786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3344089" y="3312195"/>
            <a:ext cx="92815" cy="38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D2E4A-6563-457D-BCC7-106716D94A23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>
          <a:xfrm flipH="1">
            <a:off x="4282815" y="422094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0AFFB36-B183-40D5-8FC7-2813E6A91CA4}"/>
              </a:ext>
            </a:extLst>
          </p:cNvPr>
          <p:cNvCxnSpPr>
            <a:cxnSpLocks/>
            <a:stCxn id="35" idx="4"/>
            <a:endCxn id="29" idx="0"/>
          </p:cNvCxnSpPr>
          <p:nvPr/>
        </p:nvCxnSpPr>
        <p:spPr>
          <a:xfrm>
            <a:off x="4605993" y="422094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C9C11937-CAE5-471B-BCBC-D035A82ED86D}"/>
              </a:ext>
            </a:extLst>
          </p:cNvPr>
          <p:cNvSpPr/>
          <p:nvPr/>
        </p:nvSpPr>
        <p:spPr>
          <a:xfrm>
            <a:off x="4350673" y="3735988"/>
            <a:ext cx="510639" cy="484961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29</a:t>
            </a:r>
            <a:endParaRPr lang="ru-RU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FABDAD-BCD0-4F6B-A6A9-A5A9369DB90F}"/>
                  </a:ext>
                </a:extLst>
              </p:cNvPr>
              <p:cNvSpPr txBox="1"/>
              <p:nvPr/>
            </p:nvSpPr>
            <p:spPr>
              <a:xfrm>
                <a:off x="3423205" y="4654438"/>
                <a:ext cx="67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FABDAD-BCD0-4F6B-A6A9-A5A9369DB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05" y="4654438"/>
                <a:ext cx="6786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FC70DD-C4C5-42D6-9498-B4FCCD8DBE59}"/>
                  </a:ext>
                </a:extLst>
              </p:cNvPr>
              <p:cNvSpPr txBox="1"/>
              <p:nvPr/>
            </p:nvSpPr>
            <p:spPr>
              <a:xfrm>
                <a:off x="5172053" y="4660761"/>
                <a:ext cx="67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FC70DD-C4C5-42D6-9498-B4FCCD8DB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53" y="4660761"/>
                <a:ext cx="67864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DEC299C9-908B-47DD-862F-1391F4147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35297"/>
              </p:ext>
            </p:extLst>
          </p:nvPr>
        </p:nvGraphicFramePr>
        <p:xfrm>
          <a:off x="1793481" y="1533371"/>
          <a:ext cx="30008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BED947C7-3BDD-494E-8656-86E5A5BC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20473"/>
              </p:ext>
            </p:extLst>
          </p:nvPr>
        </p:nvGraphicFramePr>
        <p:xfrm>
          <a:off x="1734177" y="1235687"/>
          <a:ext cx="298065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75">
                  <a:extLst>
                    <a:ext uri="{9D8B030D-6E8A-4147-A177-3AD203B41FA5}">
                      <a16:colId xmlns:a16="http://schemas.microsoft.com/office/drawing/2014/main" val="1652681310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1529731482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588584378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2753402991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3163138531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3631667243"/>
                    </a:ext>
                  </a:extLst>
                </a:gridCol>
              </a:tblGrid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2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2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3918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E6E8CE-16D7-4C41-9803-E661E3307840}"/>
                  </a:ext>
                </a:extLst>
              </p:cNvPr>
              <p:cNvSpPr txBox="1"/>
              <p:nvPr/>
            </p:nvSpPr>
            <p:spPr>
              <a:xfrm>
                <a:off x="1482472" y="152409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E6E8CE-16D7-4C41-9803-E661E3307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472" y="1524095"/>
                <a:ext cx="3856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073D5A-A3C1-4CEE-8A12-6E25B68398B8}"/>
                  </a:ext>
                </a:extLst>
              </p:cNvPr>
              <p:cNvSpPr txBox="1"/>
              <p:nvPr/>
            </p:nvSpPr>
            <p:spPr>
              <a:xfrm>
                <a:off x="2797190" y="2334614"/>
                <a:ext cx="1355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[0,6),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B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073D5A-A3C1-4CEE-8A12-6E25B683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190" y="2334614"/>
                <a:ext cx="1355628" cy="369332"/>
              </a:xfrm>
              <a:prstGeom prst="rect">
                <a:avLst/>
              </a:prstGeom>
              <a:blipFill>
                <a:blip r:embed="rId14"/>
                <a:stretch>
                  <a:fillRect l="-4054" t="-9836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48A687-2B06-4BD4-BA35-F96C19606FDE}"/>
                  </a:ext>
                </a:extLst>
              </p:cNvPr>
              <p:cNvSpPr txBox="1"/>
              <p:nvPr/>
            </p:nvSpPr>
            <p:spPr>
              <a:xfrm>
                <a:off x="3685061" y="2935313"/>
                <a:ext cx="1355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[3,6),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ru-B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48A687-2B06-4BD4-BA35-F96C19606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61" y="2935313"/>
                <a:ext cx="1355628" cy="369332"/>
              </a:xfrm>
              <a:prstGeom prst="rect">
                <a:avLst/>
              </a:prstGeom>
              <a:blipFill>
                <a:blip r:embed="rId15"/>
                <a:stretch>
                  <a:fillRect l="-4054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88FF7D-A76F-45F5-8199-10D481364FE3}"/>
                  </a:ext>
                </a:extLst>
              </p:cNvPr>
              <p:cNvSpPr txBox="1"/>
              <p:nvPr/>
            </p:nvSpPr>
            <p:spPr>
              <a:xfrm>
                <a:off x="4826012" y="3754280"/>
                <a:ext cx="1355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</a:t>
                </a:r>
                <a:r>
                  <a:rPr lang="ru-RU" dirty="0"/>
                  <a:t>4</a:t>
                </a:r>
                <a:r>
                  <a:rPr lang="en-US" dirty="0"/>
                  <a:t>,6),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ru-B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88FF7D-A76F-45F5-8199-10D481364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12" y="3754280"/>
                <a:ext cx="1355628" cy="369332"/>
              </a:xfrm>
              <a:prstGeom prst="rect">
                <a:avLst/>
              </a:prstGeom>
              <a:blipFill>
                <a:blip r:embed="rId16"/>
                <a:stretch>
                  <a:fillRect l="-4054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C7A2694-E08F-4758-9EE7-C9035B15B04A}"/>
              </a:ext>
            </a:extLst>
          </p:cNvPr>
          <p:cNvSpPr txBox="1"/>
          <p:nvPr/>
        </p:nvSpPr>
        <p:spPr>
          <a:xfrm>
            <a:off x="4843055" y="715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graphicFrame>
        <p:nvGraphicFramePr>
          <p:cNvPr id="64" name="Таблица 63">
            <a:extLst>
              <a:ext uri="{FF2B5EF4-FFF2-40B4-BE49-F238E27FC236}">
                <a16:creationId xmlns:a16="http://schemas.microsoft.com/office/drawing/2014/main" id="{9F787598-6EF9-4C52-871E-4AD1B2FDE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11725"/>
              </p:ext>
            </p:extLst>
          </p:nvPr>
        </p:nvGraphicFramePr>
        <p:xfrm>
          <a:off x="431380" y="5661462"/>
          <a:ext cx="75021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8453177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5727148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7893214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8901615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1736466460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DB221DA8-7B65-49DF-AED9-CA72C454DFC6}"/>
              </a:ext>
            </a:extLst>
          </p:cNvPr>
          <p:cNvSpPr txBox="1"/>
          <p:nvPr/>
        </p:nvSpPr>
        <p:spPr>
          <a:xfrm>
            <a:off x="359987" y="564544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25A770-C3A0-4FFD-B71B-69E44B9A096D}"/>
              </a:ext>
            </a:extLst>
          </p:cNvPr>
          <p:cNvSpPr txBox="1"/>
          <p:nvPr/>
        </p:nvSpPr>
        <p:spPr>
          <a:xfrm>
            <a:off x="691010" y="565323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20BCB-68DF-4635-9886-D40AB9142BB2}"/>
              </a:ext>
            </a:extLst>
          </p:cNvPr>
          <p:cNvSpPr txBox="1"/>
          <p:nvPr/>
        </p:nvSpPr>
        <p:spPr>
          <a:xfrm>
            <a:off x="1084407" y="5661462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F43308-30CD-4ED7-8672-19C3CBB2468A}"/>
              </a:ext>
            </a:extLst>
          </p:cNvPr>
          <p:cNvSpPr txBox="1"/>
          <p:nvPr/>
        </p:nvSpPr>
        <p:spPr>
          <a:xfrm>
            <a:off x="1456096" y="564319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EEC3A7-4CEA-4649-BDAE-19C50394DE5B}"/>
              </a:ext>
            </a:extLst>
          </p:cNvPr>
          <p:cNvSpPr txBox="1"/>
          <p:nvPr/>
        </p:nvSpPr>
        <p:spPr>
          <a:xfrm>
            <a:off x="1864372" y="5662601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14A0BA-0E64-4967-AD78-941105EF698A}"/>
              </a:ext>
            </a:extLst>
          </p:cNvPr>
          <p:cNvSpPr txBox="1"/>
          <p:nvPr/>
        </p:nvSpPr>
        <p:spPr>
          <a:xfrm>
            <a:off x="2210667" y="567099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33C6C-CF59-4918-A201-2CDA331AA682}"/>
              </a:ext>
            </a:extLst>
          </p:cNvPr>
          <p:cNvSpPr txBox="1"/>
          <p:nvPr/>
        </p:nvSpPr>
        <p:spPr>
          <a:xfrm>
            <a:off x="2558007" y="566484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EAAD52-C765-4CE3-BC5A-B5E25702D723}"/>
              </a:ext>
            </a:extLst>
          </p:cNvPr>
          <p:cNvSpPr txBox="1"/>
          <p:nvPr/>
        </p:nvSpPr>
        <p:spPr>
          <a:xfrm>
            <a:off x="3643659" y="568105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765AA4-D4DE-41C5-89DE-62DFC7826F99}"/>
              </a:ext>
            </a:extLst>
          </p:cNvPr>
          <p:cNvSpPr txBox="1"/>
          <p:nvPr/>
        </p:nvSpPr>
        <p:spPr>
          <a:xfrm>
            <a:off x="4025288" y="5661988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CEE3E-8C98-4727-A375-F57F17D5CB0F}"/>
              </a:ext>
            </a:extLst>
          </p:cNvPr>
          <p:cNvSpPr txBox="1"/>
          <p:nvPr/>
        </p:nvSpPr>
        <p:spPr>
          <a:xfrm>
            <a:off x="5187098" y="567099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529EB3-BFBA-4E9F-B7FA-CF41DF00B329}"/>
              </a:ext>
            </a:extLst>
          </p:cNvPr>
          <p:cNvSpPr txBox="1"/>
          <p:nvPr/>
        </p:nvSpPr>
        <p:spPr>
          <a:xfrm>
            <a:off x="5567229" y="567099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48F347-0E03-48C1-8717-3005A812F80D}"/>
              </a:ext>
            </a:extLst>
          </p:cNvPr>
          <p:cNvSpPr/>
          <p:nvPr/>
        </p:nvSpPr>
        <p:spPr>
          <a:xfrm>
            <a:off x="3851226" y="1790830"/>
            <a:ext cx="484180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21</a:t>
            </a:r>
            <a:endParaRPr lang="ru-BY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4894AA5-B2A1-46AB-9BC0-80301EC8C2C7}"/>
                  </a:ext>
                </a:extLst>
              </p:cNvPr>
              <p:cNvSpPr txBox="1"/>
              <p:nvPr/>
            </p:nvSpPr>
            <p:spPr>
              <a:xfrm>
                <a:off x="127176" y="163309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ru-BY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4894AA5-B2A1-46AB-9BC0-80301EC8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6" y="1633094"/>
                <a:ext cx="14205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Овал 76">
            <a:extLst>
              <a:ext uri="{FF2B5EF4-FFF2-40B4-BE49-F238E27FC236}">
                <a16:creationId xmlns:a16="http://schemas.microsoft.com/office/drawing/2014/main" id="{478E3E5F-3017-4A51-94DA-E84870B79C53}"/>
              </a:ext>
            </a:extLst>
          </p:cNvPr>
          <p:cNvSpPr/>
          <p:nvPr/>
        </p:nvSpPr>
        <p:spPr>
          <a:xfrm>
            <a:off x="4018699" y="4405254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777B196-1D37-4302-B58C-D0588481EBC1}"/>
              </a:ext>
            </a:extLst>
          </p:cNvPr>
          <p:cNvSpPr/>
          <p:nvPr/>
        </p:nvSpPr>
        <p:spPr>
          <a:xfrm>
            <a:off x="4356443" y="3640438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34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4FA60827-D67B-4E00-9538-F8F70F05DCC4}"/>
              </a:ext>
            </a:extLst>
          </p:cNvPr>
          <p:cNvSpPr/>
          <p:nvPr/>
        </p:nvSpPr>
        <p:spPr>
          <a:xfrm>
            <a:off x="3181005" y="274345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03A942C-634F-4D75-AE75-7B83A80A93C8}"/>
              </a:ext>
            </a:extLst>
          </p:cNvPr>
          <p:cNvSpPr/>
          <p:nvPr/>
        </p:nvSpPr>
        <p:spPr>
          <a:xfrm>
            <a:off x="2324088" y="2186546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97A76638-523D-49B2-A3E9-4CCD677FF5BB}"/>
              </a:ext>
            </a:extLst>
          </p:cNvPr>
          <p:cNvSpPr/>
          <p:nvPr/>
        </p:nvSpPr>
        <p:spPr>
          <a:xfrm>
            <a:off x="5255176" y="5395408"/>
            <a:ext cx="426656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21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2D75351B-9A95-435F-BCC5-0229F9B0A066}"/>
              </a:ext>
            </a:extLst>
          </p:cNvPr>
          <p:cNvSpPr/>
          <p:nvPr/>
        </p:nvSpPr>
        <p:spPr>
          <a:xfrm>
            <a:off x="2644337" y="5405906"/>
            <a:ext cx="426657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34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4CDEB165-C7C3-4E54-90B4-3CDF4B82DAF8}"/>
              </a:ext>
            </a:extLst>
          </p:cNvPr>
          <p:cNvSpPr/>
          <p:nvPr/>
        </p:nvSpPr>
        <p:spPr>
          <a:xfrm>
            <a:off x="1164308" y="5363154"/>
            <a:ext cx="426656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43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84F7E67-9073-4B63-840D-7CF067B62839}"/>
              </a:ext>
            </a:extLst>
          </p:cNvPr>
          <p:cNvSpPr/>
          <p:nvPr/>
        </p:nvSpPr>
        <p:spPr>
          <a:xfrm>
            <a:off x="385727" y="5388503"/>
            <a:ext cx="415633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66</a:t>
            </a:r>
            <a:endParaRPr lang="ru-BY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661DA7-6DC6-43CD-9F3D-585D097D64BF}"/>
                  </a:ext>
                </a:extLst>
              </p:cNvPr>
              <p:cNvSpPr txBox="1"/>
              <p:nvPr/>
            </p:nvSpPr>
            <p:spPr>
              <a:xfrm>
                <a:off x="17795" y="1242453"/>
                <a:ext cx="11037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𝐀𝐝𝐝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661DA7-6DC6-43CD-9F3D-585D097D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" y="1242453"/>
                <a:ext cx="1103784" cy="461665"/>
              </a:xfrm>
              <a:prstGeom prst="rect">
                <a:avLst/>
              </a:prstGeom>
              <a:blipFill>
                <a:blip r:embed="rId18"/>
                <a:stretch>
                  <a:fillRect l="-2210" r="-39779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3C94747A-FCB0-4F92-BF80-5ECED877274D}"/>
              </a:ext>
            </a:extLst>
          </p:cNvPr>
          <p:cNvCxnSpPr>
            <a:cxnSpLocks/>
          </p:cNvCxnSpPr>
          <p:nvPr/>
        </p:nvCxnSpPr>
        <p:spPr>
          <a:xfrm flipV="1">
            <a:off x="171058" y="2169840"/>
            <a:ext cx="6097289" cy="6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36B47D7-CE68-4E91-A443-3EC2E22C54F6}"/>
              </a:ext>
            </a:extLst>
          </p:cNvPr>
          <p:cNvSpPr txBox="1"/>
          <p:nvPr/>
        </p:nvSpPr>
        <p:spPr>
          <a:xfrm>
            <a:off x="4004639" y="49744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4</a:t>
            </a:r>
            <a:r>
              <a:rPr lang="en-US" dirty="0"/>
              <a:t>,5)</a:t>
            </a:r>
            <a:endParaRPr lang="ru-B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F81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6" grpId="0"/>
      <p:bldP spid="2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C75ACB-BFE0-4555-920C-4B9465A7E288}"/>
              </a:ext>
            </a:extLst>
          </p:cNvPr>
          <p:cNvSpPr txBox="1"/>
          <p:nvPr/>
        </p:nvSpPr>
        <p:spPr>
          <a:xfrm>
            <a:off x="11203254" y="4658988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5EBB97-45AE-43BB-9B86-D05EA5045F90}"/>
              </a:ext>
            </a:extLst>
          </p:cNvPr>
          <p:cNvSpPr txBox="1"/>
          <p:nvPr/>
        </p:nvSpPr>
        <p:spPr>
          <a:xfrm>
            <a:off x="10012824" y="4660103"/>
            <a:ext cx="690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=m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F223A1-510F-48AC-98D9-A68383200D04}"/>
              </a:ext>
            </a:extLst>
          </p:cNvPr>
          <p:cNvSpPr txBox="1"/>
          <p:nvPr/>
        </p:nvSpPr>
        <p:spPr>
          <a:xfrm>
            <a:off x="9504986" y="4658319"/>
            <a:ext cx="690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tr=m</a:t>
            </a:r>
            <a:endParaRPr lang="ru-BY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CCBB3-C058-47E6-9A16-B0477DC64CAF}"/>
              </a:ext>
            </a:extLst>
          </p:cNvPr>
          <p:cNvSpPr txBox="1"/>
          <p:nvPr/>
        </p:nvSpPr>
        <p:spPr>
          <a:xfrm>
            <a:off x="8782158" y="4621960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endParaRPr lang="ru-BY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F100B-0BEC-48B0-8A28-3E7912CF59A5}"/>
              </a:ext>
            </a:extLst>
          </p:cNvPr>
          <p:cNvSpPr txBox="1"/>
          <p:nvPr/>
        </p:nvSpPr>
        <p:spPr>
          <a:xfrm>
            <a:off x="8732497" y="3543964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4AF7B-F360-4CBB-A300-71ADFE4E5743}"/>
              </a:ext>
            </a:extLst>
          </p:cNvPr>
          <p:cNvSpPr txBox="1"/>
          <p:nvPr/>
        </p:nvSpPr>
        <p:spPr>
          <a:xfrm>
            <a:off x="11376742" y="3522741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9B44A2-5255-4137-A50A-5DCCB53CC52C}"/>
              </a:ext>
            </a:extLst>
          </p:cNvPr>
          <p:cNvSpPr txBox="1"/>
          <p:nvPr/>
        </p:nvSpPr>
        <p:spPr>
          <a:xfrm>
            <a:off x="9507369" y="3482166"/>
            <a:ext cx="695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=m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9F6D3-E542-46ED-B76A-EE385B410776}"/>
              </a:ext>
            </a:extLst>
          </p:cNvPr>
          <p:cNvSpPr txBox="1"/>
          <p:nvPr/>
        </p:nvSpPr>
        <p:spPr>
          <a:xfrm>
            <a:off x="8499637" y="2367573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0C764-97DF-4743-A69D-EAB1747B68E4}"/>
              </a:ext>
            </a:extLst>
          </p:cNvPr>
          <p:cNvSpPr txBox="1"/>
          <p:nvPr/>
        </p:nvSpPr>
        <p:spPr>
          <a:xfrm>
            <a:off x="11328896" y="2387486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FDFB30-570C-4AAC-83CD-E69C9D581EA7}"/>
              </a:ext>
            </a:extLst>
          </p:cNvPr>
          <p:cNvSpPr txBox="1"/>
          <p:nvPr/>
        </p:nvSpPr>
        <p:spPr>
          <a:xfrm>
            <a:off x="10130566" y="2414245"/>
            <a:ext cx="717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tr=m</a:t>
            </a:r>
            <a:endParaRPr lang="ru-B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9B9EFF-89D0-4D95-8B19-4FDFCB60E7CB}"/>
              </a:ext>
            </a:extLst>
          </p:cNvPr>
          <p:cNvSpPr txBox="1"/>
          <p:nvPr/>
        </p:nvSpPr>
        <p:spPr>
          <a:xfrm>
            <a:off x="11203254" y="4101684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ru-B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A39CE-AB76-431F-8826-7C697751A84C}"/>
              </a:ext>
            </a:extLst>
          </p:cNvPr>
          <p:cNvSpPr txBox="1"/>
          <p:nvPr/>
        </p:nvSpPr>
        <p:spPr>
          <a:xfrm>
            <a:off x="10255093" y="4139367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01A7D-E2C4-4113-ACE1-1301472B27D1}"/>
              </a:ext>
            </a:extLst>
          </p:cNvPr>
          <p:cNvSpPr txBox="1"/>
          <p:nvPr/>
        </p:nvSpPr>
        <p:spPr>
          <a:xfrm>
            <a:off x="9869711" y="2982195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F43DBB-BC29-4E5B-B0CA-265D6F0530E3}"/>
              </a:ext>
            </a:extLst>
          </p:cNvPr>
          <p:cNvSpPr txBox="1"/>
          <p:nvPr/>
        </p:nvSpPr>
        <p:spPr>
          <a:xfrm>
            <a:off x="9004098" y="3019375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ru-BY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6C10E4-202E-4E68-9C68-D0EA5FC593E8}"/>
              </a:ext>
            </a:extLst>
          </p:cNvPr>
          <p:cNvSpPr txBox="1"/>
          <p:nvPr/>
        </p:nvSpPr>
        <p:spPr>
          <a:xfrm>
            <a:off x="9696759" y="1333653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ru-BY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630825-37D4-4B77-8D04-DA89E9AEAE25}"/>
              </a:ext>
            </a:extLst>
          </p:cNvPr>
          <p:cNvSpPr txBox="1"/>
          <p:nvPr/>
        </p:nvSpPr>
        <p:spPr>
          <a:xfrm>
            <a:off x="10703791" y="1286850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ru-BY" dirty="0"/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2243B688-7C8E-49C6-B24E-4E21CF0F6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92230"/>
              </p:ext>
            </p:extLst>
          </p:nvPr>
        </p:nvGraphicFramePr>
        <p:xfrm>
          <a:off x="8592255" y="4973921"/>
          <a:ext cx="32643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2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958620380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158602705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438023543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762763616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543508044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отрезков. Сумма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3219" y="1624668"/>
            <a:ext cx="761719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DoFindSum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DoFindSum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DoFindSum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DoFindSum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DoFindSum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CC5791C-E0FD-4B35-84B7-646B69361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19923"/>
              </p:ext>
            </p:extLst>
          </p:nvPr>
        </p:nvGraphicFramePr>
        <p:xfrm>
          <a:off x="8596322" y="2721609"/>
          <a:ext cx="3279703" cy="37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09">
                  <a:extLst>
                    <a:ext uri="{9D8B030D-6E8A-4147-A177-3AD203B41FA5}">
                      <a16:colId xmlns:a16="http://schemas.microsoft.com/office/drawing/2014/main" val="4120191202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677853929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669069647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33406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3076844269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1958620380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2158602705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762763616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1906691625"/>
                    </a:ext>
                  </a:extLst>
                </a:gridCol>
              </a:tblGrid>
              <a:tr h="371912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26CA40F-7A8F-47AB-8E6A-D070CBB0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75233"/>
              </p:ext>
            </p:extLst>
          </p:nvPr>
        </p:nvGraphicFramePr>
        <p:xfrm>
          <a:off x="8572341" y="3842101"/>
          <a:ext cx="336550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30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268657">
                  <a:extLst>
                    <a:ext uri="{9D8B030D-6E8A-4147-A177-3AD203B41FA5}">
                      <a16:colId xmlns:a16="http://schemas.microsoft.com/office/drawing/2014/main" val="2855785621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958620380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158602705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762763616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3885188529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3928116094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374255385"/>
                    </a:ext>
                  </a:extLst>
                </a:gridCol>
              </a:tblGrid>
              <a:tr h="3570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2" name="Левая фигурная скобка 31">
            <a:extLst>
              <a:ext uri="{FF2B5EF4-FFF2-40B4-BE49-F238E27FC236}">
                <a16:creationId xmlns:a16="http://schemas.microsoft.com/office/drawing/2014/main" id="{92D665DA-8B38-46F3-ABDD-F2C6D959FAAA}"/>
              </a:ext>
            </a:extLst>
          </p:cNvPr>
          <p:cNvSpPr/>
          <p:nvPr/>
        </p:nvSpPr>
        <p:spPr>
          <a:xfrm rot="16200000">
            <a:off x="10008060" y="5282735"/>
            <a:ext cx="409280" cy="56385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DF9DFCD-1E2A-436F-9CB5-05C5231661AB}"/>
              </a:ext>
            </a:extLst>
          </p:cNvPr>
          <p:cNvCxnSpPr>
            <a:cxnSpLocks/>
          </p:cNvCxnSpPr>
          <p:nvPr/>
        </p:nvCxnSpPr>
        <p:spPr>
          <a:xfrm>
            <a:off x="823531" y="3448204"/>
            <a:ext cx="10917419" cy="5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Левая фигурная скобка 36">
            <a:extLst>
              <a:ext uri="{FF2B5EF4-FFF2-40B4-BE49-F238E27FC236}">
                <a16:creationId xmlns:a16="http://schemas.microsoft.com/office/drawing/2014/main" id="{9EDE3A23-FE03-4DDF-8975-F5184E63CEE6}"/>
              </a:ext>
            </a:extLst>
          </p:cNvPr>
          <p:cNvSpPr/>
          <p:nvPr/>
        </p:nvSpPr>
        <p:spPr>
          <a:xfrm rot="16200000">
            <a:off x="9475259" y="5263551"/>
            <a:ext cx="385414" cy="541321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D2EE1E9A-1DF6-4798-9E3C-13D8CC327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851653"/>
              </p:ext>
            </p:extLst>
          </p:nvPr>
        </p:nvGraphicFramePr>
        <p:xfrm>
          <a:off x="9416842" y="1637590"/>
          <a:ext cx="17917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34">
                  <a:extLst>
                    <a:ext uri="{9D8B030D-6E8A-4147-A177-3AD203B41FA5}">
                      <a16:colId xmlns:a16="http://schemas.microsoft.com/office/drawing/2014/main" val="2264892643"/>
                    </a:ext>
                  </a:extLst>
                </a:gridCol>
                <a:gridCol w="259634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64346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74980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7021833"/>
                    </a:ext>
                  </a:extLst>
                </a:gridCol>
                <a:gridCol w="236819">
                  <a:extLst>
                    <a:ext uri="{9D8B030D-6E8A-4147-A177-3AD203B41FA5}">
                      <a16:colId xmlns:a16="http://schemas.microsoft.com/office/drawing/2014/main" val="105308609"/>
                    </a:ext>
                  </a:extLst>
                </a:gridCol>
              </a:tblGrid>
              <a:tr h="3358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9" name="Левая фигурная скобка 38">
            <a:extLst>
              <a:ext uri="{FF2B5EF4-FFF2-40B4-BE49-F238E27FC236}">
                <a16:creationId xmlns:a16="http://schemas.microsoft.com/office/drawing/2014/main" id="{97E9161C-B518-4EDD-AA7B-2019F478452B}"/>
              </a:ext>
            </a:extLst>
          </p:cNvPr>
          <p:cNvSpPr/>
          <p:nvPr/>
        </p:nvSpPr>
        <p:spPr>
          <a:xfrm rot="16200000">
            <a:off x="10059237" y="1642478"/>
            <a:ext cx="334592" cy="1080467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0DF0D2-233F-41DA-A310-E49189EB37B1}"/>
              </a:ext>
            </a:extLst>
          </p:cNvPr>
          <p:cNvSpPr txBox="1"/>
          <p:nvPr/>
        </p:nvSpPr>
        <p:spPr>
          <a:xfrm>
            <a:off x="9483013" y="5714319"/>
            <a:ext cx="563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highlight>
                  <a:srgbClr val="FFFFFF"/>
                </a:highlight>
                <a:latin typeface="Consolas" panose="020B0609020204030204" pitchFamily="49" charset="0"/>
              </a:rPr>
              <a:t>l=l</a:t>
            </a:r>
            <a:endParaRPr lang="en-US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i="0" dirty="0">
                <a:highlight>
                  <a:srgbClr val="FFFFFF"/>
                </a:highlight>
                <a:latin typeface="Consolas" panose="020B0609020204030204" pitchFamily="49" charset="0"/>
              </a:rPr>
              <a:t>r=m</a:t>
            </a:r>
            <a:endParaRPr lang="ru-BY" sz="16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6F94BA-B4AF-4812-A47F-4446F5E90652}"/>
              </a:ext>
            </a:extLst>
          </p:cNvPr>
          <p:cNvSpPr txBox="1"/>
          <p:nvPr/>
        </p:nvSpPr>
        <p:spPr>
          <a:xfrm>
            <a:off x="10006171" y="5705445"/>
            <a:ext cx="541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l=m</a:t>
            </a:r>
            <a:endParaRPr lang="en-US" sz="16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i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r=r</a:t>
            </a:r>
            <a:endParaRPr lang="ru-BY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6983E09-2491-4EE9-BF5C-5843EC19F827}"/>
              </a:ext>
            </a:extLst>
          </p:cNvPr>
          <p:cNvCxnSpPr>
            <a:cxnSpLocks/>
          </p:cNvCxnSpPr>
          <p:nvPr/>
        </p:nvCxnSpPr>
        <p:spPr>
          <a:xfrm>
            <a:off x="899465" y="4568523"/>
            <a:ext cx="10917419" cy="5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E94108-C3A3-4C30-8434-8C0CC4375807}"/>
                  </a:ext>
                </a:extLst>
              </p:cNvPr>
              <p:cNvSpPr txBox="1"/>
              <p:nvPr/>
            </p:nvSpPr>
            <p:spPr>
              <a:xfrm>
                <a:off x="9138577" y="1608947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E94108-C3A3-4C30-8434-8C0CC4375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577" y="1608947"/>
                <a:ext cx="389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1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44" grpId="0"/>
      <p:bldP spid="20" grpId="0"/>
      <p:bldP spid="16" grpId="0"/>
      <p:bldP spid="16" grpId="1"/>
      <p:bldP spid="17" grpId="0"/>
      <p:bldP spid="30" grpId="0"/>
      <p:bldP spid="9" grpId="0"/>
      <p:bldP spid="10" grpId="0"/>
      <p:bldP spid="10" grpId="1"/>
      <p:bldP spid="29" grpId="0"/>
      <p:bldP spid="25" grpId="0"/>
      <p:bldP spid="24" grpId="0"/>
      <p:bldP spid="28" grpId="0"/>
      <p:bldP spid="27" grpId="0"/>
      <p:bldP spid="32" grpId="0" animBg="1"/>
      <p:bldP spid="37" grpId="0" animBg="1"/>
      <p:bldP spid="51" grpId="0"/>
      <p:bldP spid="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Дерево отрезков. </a:t>
            </a:r>
            <a:br>
              <a:rPr lang="ru-RU" dirty="0"/>
            </a:br>
            <a:r>
              <a:rPr lang="ru-RU" dirty="0"/>
              <a:t>Сумма. Пример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25482"/>
              </p:ext>
            </p:extLst>
          </p:nvPr>
        </p:nvGraphicFramePr>
        <p:xfrm>
          <a:off x="357972" y="5397430"/>
          <a:ext cx="11523336" cy="100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845317700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57271481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47893214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94457704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1821594198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994462988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351236298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[0,4)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[4,9)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[0,2)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[2,4)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[4,6)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[6,9)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[0,1)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,2)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[2,3)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[3,4)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[4,5)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[5,6)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[6,7)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[7,9)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[7,8)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[8,9)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9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8220645" y="1512771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198096" y="2148478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106571" y="2059565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48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6602200" y="2904065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7779418" y="2893191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9013756" y="291806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524792" y="3701007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8194898" y="3706592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stCxn id="30" idx="3"/>
            <a:endCxn id="36" idx="0"/>
          </p:cNvCxnSpPr>
          <p:nvPr/>
        </p:nvCxnSpPr>
        <p:spPr>
          <a:xfrm flipH="1">
            <a:off x="6854228" y="2578717"/>
            <a:ext cx="417685" cy="32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5"/>
            <a:endCxn id="45" idx="0"/>
          </p:cNvCxnSpPr>
          <p:nvPr/>
        </p:nvCxnSpPr>
        <p:spPr>
          <a:xfrm>
            <a:off x="9536810" y="2489804"/>
            <a:ext cx="990878" cy="46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39" idx="3"/>
            <a:endCxn id="48" idx="0"/>
          </p:cNvCxnSpPr>
          <p:nvPr/>
        </p:nvCxnSpPr>
        <p:spPr>
          <a:xfrm flipH="1">
            <a:off x="7776820" y="3323430"/>
            <a:ext cx="76415" cy="377577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9" idx="5"/>
            <a:endCxn id="51" idx="0"/>
          </p:cNvCxnSpPr>
          <p:nvPr/>
        </p:nvCxnSpPr>
        <p:spPr>
          <a:xfrm>
            <a:off x="8209657" y="3323430"/>
            <a:ext cx="237269" cy="383162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3"/>
            <a:endCxn id="30" idx="0"/>
          </p:cNvCxnSpPr>
          <p:nvPr/>
        </p:nvCxnSpPr>
        <p:spPr>
          <a:xfrm flipH="1">
            <a:off x="7450124" y="1943010"/>
            <a:ext cx="844338" cy="20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8678279" y="1944521"/>
            <a:ext cx="484343" cy="24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2698" y="558924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" y="5589240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618484-CB02-488B-BE93-726BF94640AA}"/>
              </a:ext>
            </a:extLst>
          </p:cNvPr>
          <p:cNvCxnSpPr>
            <a:stCxn id="30" idx="5"/>
            <a:endCxn id="39" idx="0"/>
          </p:cNvCxnSpPr>
          <p:nvPr/>
        </p:nvCxnSpPr>
        <p:spPr>
          <a:xfrm>
            <a:off x="7628335" y="2578717"/>
            <a:ext cx="403111" cy="31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B7F5002-7866-452D-9B9D-9F75B9F0F57C}"/>
              </a:ext>
            </a:extLst>
          </p:cNvPr>
          <p:cNvSpPr/>
          <p:nvPr/>
        </p:nvSpPr>
        <p:spPr>
          <a:xfrm>
            <a:off x="9952482" y="370871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4EF3140-BABE-4064-BB7A-28B477D84346}"/>
              </a:ext>
            </a:extLst>
          </p:cNvPr>
          <p:cNvSpPr/>
          <p:nvPr/>
        </p:nvSpPr>
        <p:spPr>
          <a:xfrm>
            <a:off x="10530979" y="3704463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B03C094-94F5-458C-ABD4-6167296573DB}"/>
              </a:ext>
            </a:extLst>
          </p:cNvPr>
          <p:cNvCxnSpPr>
            <a:stCxn id="33" idx="4"/>
            <a:endCxn id="42" idx="0"/>
          </p:cNvCxnSpPr>
          <p:nvPr/>
        </p:nvCxnSpPr>
        <p:spPr>
          <a:xfrm flipH="1">
            <a:off x="9265784" y="2563621"/>
            <a:ext cx="92815" cy="3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4D12B3-4CE8-4A85-B5DA-F9F320A55636}"/>
              </a:ext>
            </a:extLst>
          </p:cNvPr>
          <p:cNvCxnSpPr>
            <a:cxnSpLocks/>
            <a:stCxn id="45" idx="4"/>
            <a:endCxn id="62" idx="0"/>
          </p:cNvCxnSpPr>
          <p:nvPr/>
        </p:nvCxnSpPr>
        <p:spPr>
          <a:xfrm flipH="1">
            <a:off x="10204510" y="343971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C19AC9C3-75DB-46A5-A526-0BA3596FB490}"/>
              </a:ext>
            </a:extLst>
          </p:cNvPr>
          <p:cNvCxnSpPr>
            <a:cxnSpLocks/>
            <a:stCxn id="45" idx="4"/>
            <a:endCxn id="63" idx="0"/>
          </p:cNvCxnSpPr>
          <p:nvPr/>
        </p:nvCxnSpPr>
        <p:spPr>
          <a:xfrm>
            <a:off x="10527688" y="343971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0272368" y="2954758"/>
            <a:ext cx="510639" cy="4849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22</a:t>
            </a:r>
            <a:endParaRPr lang="ru-RU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9B96F62-18E8-4D71-A7B6-2FC4F6A2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19067"/>
              </p:ext>
            </p:extLst>
          </p:nvPr>
        </p:nvGraphicFramePr>
        <p:xfrm>
          <a:off x="331126" y="1593641"/>
          <a:ext cx="4929597" cy="65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33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499923623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921264110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646444792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60914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75B61-62ED-4FBB-8C01-BDA7FF60A2AF}"/>
                  </a:ext>
                </a:extLst>
              </p:cNvPr>
              <p:cNvSpPr txBox="1"/>
              <p:nvPr/>
            </p:nvSpPr>
            <p:spPr>
              <a:xfrm>
                <a:off x="35852" y="192107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75B61-62ED-4FBB-8C01-BDA7FF60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2" y="1921077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6FE3D20-6C79-4B8D-8059-EB213EF8DDE2}"/>
              </a:ext>
            </a:extLst>
          </p:cNvPr>
          <p:cNvSpPr txBox="1"/>
          <p:nvPr/>
        </p:nvSpPr>
        <p:spPr>
          <a:xfrm>
            <a:off x="8163934" y="12003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[0,9)</a:t>
            </a:r>
            <a:endParaRPr lang="ru-BY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E7D733-932D-47DD-B799-391D5637CFE0}"/>
              </a:ext>
            </a:extLst>
          </p:cNvPr>
          <p:cNvSpPr txBox="1"/>
          <p:nvPr/>
        </p:nvSpPr>
        <p:spPr>
          <a:xfrm>
            <a:off x="7642088" y="22166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[0,4)</a:t>
            </a:r>
            <a:endParaRPr lang="ru-BY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33A046-3557-4ADC-B8BE-8F0600893333}"/>
              </a:ext>
            </a:extLst>
          </p:cNvPr>
          <p:cNvSpPr txBox="1"/>
          <p:nvPr/>
        </p:nvSpPr>
        <p:spPr>
          <a:xfrm>
            <a:off x="9606756" y="21540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[4,9)</a:t>
            </a:r>
            <a:endParaRPr lang="ru-BY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D7352E-F842-4FCC-9354-BAB63E84CCBB}"/>
              </a:ext>
            </a:extLst>
          </p:cNvPr>
          <p:cNvSpPr txBox="1"/>
          <p:nvPr/>
        </p:nvSpPr>
        <p:spPr>
          <a:xfrm>
            <a:off x="10747707" y="29730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6</a:t>
            </a:r>
            <a:r>
              <a:rPr lang="en-US" dirty="0"/>
              <a:t>,9)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767186-5EC6-4AF2-96B6-6C567BCEA526}"/>
              </a:ext>
            </a:extLst>
          </p:cNvPr>
          <p:cNvSpPr txBox="1"/>
          <p:nvPr/>
        </p:nvSpPr>
        <p:spPr>
          <a:xfrm>
            <a:off x="10513590" y="422594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7</a:t>
            </a:r>
            <a:r>
              <a:rPr lang="en-US" dirty="0"/>
              <a:t>,</a:t>
            </a:r>
            <a:r>
              <a:rPr lang="ru-RU" dirty="0"/>
              <a:t>9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43DFA2-A18A-4A36-867C-0C38BE49A205}"/>
              </a:ext>
            </a:extLst>
          </p:cNvPr>
          <p:cNvSpPr txBox="1"/>
          <p:nvPr/>
        </p:nvSpPr>
        <p:spPr>
          <a:xfrm>
            <a:off x="9924617" y="42212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[6,7)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E53D75-83F7-4A82-ACD5-026EDA128A94}"/>
              </a:ext>
            </a:extLst>
          </p:cNvPr>
          <p:cNvSpPr txBox="1"/>
          <p:nvPr/>
        </p:nvSpPr>
        <p:spPr>
          <a:xfrm>
            <a:off x="9467165" y="30372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[4,6)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F73F93-89C4-4224-B58C-D745A65278C0}"/>
              </a:ext>
            </a:extLst>
          </p:cNvPr>
          <p:cNvSpPr txBox="1"/>
          <p:nvPr/>
        </p:nvSpPr>
        <p:spPr>
          <a:xfrm>
            <a:off x="7050879" y="292169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[0,2)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985156-1CDB-461C-909B-342DAC8CEC64}"/>
              </a:ext>
            </a:extLst>
          </p:cNvPr>
          <p:cNvSpPr txBox="1"/>
          <p:nvPr/>
        </p:nvSpPr>
        <p:spPr>
          <a:xfrm>
            <a:off x="8186964" y="4261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[3,4)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6CBE12-50D2-47DB-9964-C70A87083EA4}"/>
              </a:ext>
            </a:extLst>
          </p:cNvPr>
          <p:cNvSpPr txBox="1"/>
          <p:nvPr/>
        </p:nvSpPr>
        <p:spPr>
          <a:xfrm>
            <a:off x="7454292" y="42265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[2,3)</a:t>
            </a:r>
            <a:endParaRPr lang="ru-BY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DFDAF-4A87-4995-B32D-F3C325EA032F}"/>
              </a:ext>
            </a:extLst>
          </p:cNvPr>
          <p:cNvSpPr txBox="1"/>
          <p:nvPr/>
        </p:nvSpPr>
        <p:spPr>
          <a:xfrm>
            <a:off x="8207011" y="29476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[2,4)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BDD82E-6196-429F-A41B-6CDE0AEE587B}"/>
                  </a:ext>
                </a:extLst>
              </p:cNvPr>
              <p:cNvSpPr txBox="1"/>
              <p:nvPr/>
            </p:nvSpPr>
            <p:spPr>
              <a:xfrm>
                <a:off x="5269964" y="1847272"/>
                <a:ext cx="80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BDD82E-6196-429F-A41B-6CDE0AEE5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64" y="1847272"/>
                <a:ext cx="8041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A8426D4A-57EA-4722-9E8D-8134FBBA7161}"/>
              </a:ext>
            </a:extLst>
          </p:cNvPr>
          <p:cNvSpPr/>
          <p:nvPr/>
        </p:nvSpPr>
        <p:spPr>
          <a:xfrm>
            <a:off x="6265360" y="3701007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1DE6A04-9DB0-480A-B19C-8612BC810EEF}"/>
              </a:ext>
            </a:extLst>
          </p:cNvPr>
          <p:cNvSpPr/>
          <p:nvPr/>
        </p:nvSpPr>
        <p:spPr>
          <a:xfrm>
            <a:off x="6893076" y="3683547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01259A0-2A1D-49E9-A331-C16957ED9A79}"/>
              </a:ext>
            </a:extLst>
          </p:cNvPr>
          <p:cNvCxnSpPr>
            <a:stCxn id="36" idx="4"/>
            <a:endCxn id="66" idx="0"/>
          </p:cNvCxnSpPr>
          <p:nvPr/>
        </p:nvCxnSpPr>
        <p:spPr>
          <a:xfrm flipH="1">
            <a:off x="6517388" y="3408121"/>
            <a:ext cx="33684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58654C7-BCBA-49E4-8693-DBA48831AAD2}"/>
              </a:ext>
            </a:extLst>
          </p:cNvPr>
          <p:cNvCxnSpPr>
            <a:stCxn id="36" idx="4"/>
            <a:endCxn id="69" idx="0"/>
          </p:cNvCxnSpPr>
          <p:nvPr/>
        </p:nvCxnSpPr>
        <p:spPr>
          <a:xfrm>
            <a:off x="6854228" y="3408121"/>
            <a:ext cx="290876" cy="27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67D78C-0F0F-4CF1-8B7F-994844A7A4F1}"/>
              </a:ext>
            </a:extLst>
          </p:cNvPr>
          <p:cNvSpPr txBox="1"/>
          <p:nvPr/>
        </p:nvSpPr>
        <p:spPr>
          <a:xfrm>
            <a:off x="6158193" y="42134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[0,1)</a:t>
            </a:r>
            <a:endParaRPr lang="ru-BY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A15773-E3D3-482D-B39C-2B2929880FEB}"/>
              </a:ext>
            </a:extLst>
          </p:cNvPr>
          <p:cNvSpPr txBox="1"/>
          <p:nvPr/>
        </p:nvSpPr>
        <p:spPr>
          <a:xfrm>
            <a:off x="6778962" y="42134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[1,2)</a:t>
            </a:r>
            <a:endParaRPr lang="ru-BY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D720C361-3CCD-4C82-86AD-6A928CF9A856}"/>
              </a:ext>
            </a:extLst>
          </p:cNvPr>
          <p:cNvSpPr/>
          <p:nvPr/>
        </p:nvSpPr>
        <p:spPr>
          <a:xfrm>
            <a:off x="8754206" y="3752501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B45F349E-96D8-4990-9259-BB3691C0917B}"/>
              </a:ext>
            </a:extLst>
          </p:cNvPr>
          <p:cNvSpPr/>
          <p:nvPr/>
        </p:nvSpPr>
        <p:spPr>
          <a:xfrm>
            <a:off x="9378207" y="3752501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DCB58B8-49B1-4BE6-A3E9-D10CA2F5E62E}"/>
              </a:ext>
            </a:extLst>
          </p:cNvPr>
          <p:cNvCxnSpPr>
            <a:stCxn id="42" idx="4"/>
            <a:endCxn id="83" idx="0"/>
          </p:cNvCxnSpPr>
          <p:nvPr/>
        </p:nvCxnSpPr>
        <p:spPr>
          <a:xfrm flipH="1">
            <a:off x="9006234" y="3422122"/>
            <a:ext cx="259550" cy="3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A1E0900-0E68-402E-BFD4-5893F953F270}"/>
              </a:ext>
            </a:extLst>
          </p:cNvPr>
          <p:cNvCxnSpPr>
            <a:stCxn id="42" idx="4"/>
            <a:endCxn id="85" idx="0"/>
          </p:cNvCxnSpPr>
          <p:nvPr/>
        </p:nvCxnSpPr>
        <p:spPr>
          <a:xfrm>
            <a:off x="9265784" y="3422122"/>
            <a:ext cx="364451" cy="3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FDF2D8D-2824-4322-B688-ACD07FE7AD44}"/>
              </a:ext>
            </a:extLst>
          </p:cNvPr>
          <p:cNvSpPr txBox="1"/>
          <p:nvPr/>
        </p:nvSpPr>
        <p:spPr>
          <a:xfrm>
            <a:off x="8747589" y="42398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7D61A51-B90A-4714-A842-A755657E802A}"/>
              </a:ext>
            </a:extLst>
          </p:cNvPr>
          <p:cNvSpPr txBox="1"/>
          <p:nvPr/>
        </p:nvSpPr>
        <p:spPr>
          <a:xfrm>
            <a:off x="9343629" y="4256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[5,6)</a:t>
            </a:r>
            <a:endParaRPr lang="ru-BY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1D4D6CD6-2D1E-40AA-85FC-186EFC071A9D}"/>
              </a:ext>
            </a:extLst>
          </p:cNvPr>
          <p:cNvSpPr/>
          <p:nvPr/>
        </p:nvSpPr>
        <p:spPr>
          <a:xfrm>
            <a:off x="10219780" y="4557612"/>
            <a:ext cx="5257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E27F5862-B585-4C24-940A-BCA787BB2A84}"/>
              </a:ext>
            </a:extLst>
          </p:cNvPr>
          <p:cNvSpPr/>
          <p:nvPr/>
        </p:nvSpPr>
        <p:spPr>
          <a:xfrm>
            <a:off x="11002522" y="453670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7B97DCC-2B79-418C-9B9B-9CBD029AEC11}"/>
              </a:ext>
            </a:extLst>
          </p:cNvPr>
          <p:cNvCxnSpPr>
            <a:cxnSpLocks/>
            <a:stCxn id="63" idx="4"/>
            <a:endCxn id="105" idx="0"/>
          </p:cNvCxnSpPr>
          <p:nvPr/>
        </p:nvCxnSpPr>
        <p:spPr>
          <a:xfrm flipH="1">
            <a:off x="10482658" y="4208519"/>
            <a:ext cx="300349" cy="34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DA67C1F-7C8A-44F9-B02E-90EF669F5A5C}"/>
              </a:ext>
            </a:extLst>
          </p:cNvPr>
          <p:cNvCxnSpPr>
            <a:cxnSpLocks/>
          </p:cNvCxnSpPr>
          <p:nvPr/>
        </p:nvCxnSpPr>
        <p:spPr>
          <a:xfrm>
            <a:off x="10750385" y="4208519"/>
            <a:ext cx="397289" cy="35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812401D-BB1D-476F-BA42-E881A3D5B37F}"/>
              </a:ext>
            </a:extLst>
          </p:cNvPr>
          <p:cNvSpPr txBox="1"/>
          <p:nvPr/>
        </p:nvSpPr>
        <p:spPr>
          <a:xfrm>
            <a:off x="9677363" y="46442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[7,8)</a:t>
            </a:r>
            <a:endParaRPr lang="ru-BY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8447D8-870A-4400-93C5-F4030B46DB4B}"/>
              </a:ext>
            </a:extLst>
          </p:cNvPr>
          <p:cNvSpPr txBox="1"/>
          <p:nvPr/>
        </p:nvSpPr>
        <p:spPr>
          <a:xfrm>
            <a:off x="11449569" y="464247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[8,9)</a:t>
            </a:r>
            <a:endParaRPr lang="ru-BY" dirty="0"/>
          </a:p>
        </p:txBody>
      </p:sp>
      <p:graphicFrame>
        <p:nvGraphicFramePr>
          <p:cNvPr id="119" name="Таблица 118">
            <a:extLst>
              <a:ext uri="{FF2B5EF4-FFF2-40B4-BE49-F238E27FC236}">
                <a16:creationId xmlns:a16="http://schemas.microsoft.com/office/drawing/2014/main" id="{D82FAFD3-2185-4C96-934C-76E49765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56963"/>
              </p:ext>
            </p:extLst>
          </p:nvPr>
        </p:nvGraphicFramePr>
        <p:xfrm>
          <a:off x="327436" y="2307830"/>
          <a:ext cx="21909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33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3" name="Таблица 122">
            <a:extLst>
              <a:ext uri="{FF2B5EF4-FFF2-40B4-BE49-F238E27FC236}">
                <a16:creationId xmlns:a16="http://schemas.microsoft.com/office/drawing/2014/main" id="{0A9DB361-D927-4972-B0CD-EB661921A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24497"/>
              </p:ext>
            </p:extLst>
          </p:nvPr>
        </p:nvGraphicFramePr>
        <p:xfrm>
          <a:off x="2563175" y="2313049"/>
          <a:ext cx="26887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58">
                  <a:extLst>
                    <a:ext uri="{9D8B030D-6E8A-4147-A177-3AD203B41FA5}">
                      <a16:colId xmlns:a16="http://schemas.microsoft.com/office/drawing/2014/main" val="2499923623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1921264110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1646444792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4" name="Таблица 123">
            <a:extLst>
              <a:ext uri="{FF2B5EF4-FFF2-40B4-BE49-F238E27FC236}">
                <a16:creationId xmlns:a16="http://schemas.microsoft.com/office/drawing/2014/main" id="{F53B4733-E74F-42AE-B959-9EE98526D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09038"/>
              </p:ext>
            </p:extLst>
          </p:nvPr>
        </p:nvGraphicFramePr>
        <p:xfrm>
          <a:off x="1451912" y="2710311"/>
          <a:ext cx="1066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28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33228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</a:tblGrid>
              <a:tr h="34467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5" name="Таблица 124">
            <a:extLst>
              <a:ext uri="{FF2B5EF4-FFF2-40B4-BE49-F238E27FC236}">
                <a16:creationId xmlns:a16="http://schemas.microsoft.com/office/drawing/2014/main" id="{356CA252-427A-4B9F-8C31-87BAAE44F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15587"/>
              </p:ext>
            </p:extLst>
          </p:nvPr>
        </p:nvGraphicFramePr>
        <p:xfrm>
          <a:off x="2566792" y="2693683"/>
          <a:ext cx="1036812" cy="37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6">
                  <a:extLst>
                    <a:ext uri="{9D8B030D-6E8A-4147-A177-3AD203B41FA5}">
                      <a16:colId xmlns:a16="http://schemas.microsoft.com/office/drawing/2014/main" val="2499923623"/>
                    </a:ext>
                  </a:extLst>
                </a:gridCol>
                <a:gridCol w="518406">
                  <a:extLst>
                    <a:ext uri="{9D8B030D-6E8A-4147-A177-3AD203B41FA5}">
                      <a16:colId xmlns:a16="http://schemas.microsoft.com/office/drawing/2014/main" val="1921264110"/>
                    </a:ext>
                  </a:extLst>
                </a:gridCol>
              </a:tblGrid>
              <a:tr h="37167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7" name="Таблица 126">
            <a:extLst>
              <a:ext uri="{FF2B5EF4-FFF2-40B4-BE49-F238E27FC236}">
                <a16:creationId xmlns:a16="http://schemas.microsoft.com/office/drawing/2014/main" id="{A8A8EAC9-302C-4E20-BD86-EAEB5C1A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91788"/>
              </p:ext>
            </p:extLst>
          </p:nvPr>
        </p:nvGraphicFramePr>
        <p:xfrm>
          <a:off x="827805" y="3122093"/>
          <a:ext cx="54773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3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9" name="Таблица 128">
            <a:extLst>
              <a:ext uri="{FF2B5EF4-FFF2-40B4-BE49-F238E27FC236}">
                <a16:creationId xmlns:a16="http://schemas.microsoft.com/office/drawing/2014/main" id="{1737DE4A-6DD6-4E37-8F43-1309BA6BB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85438"/>
              </p:ext>
            </p:extLst>
          </p:nvPr>
        </p:nvGraphicFramePr>
        <p:xfrm>
          <a:off x="3640108" y="3101390"/>
          <a:ext cx="50405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7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7EEBD53-B207-4559-AE29-A05E6724ACD8}"/>
              </a:ext>
            </a:extLst>
          </p:cNvPr>
          <p:cNvSpPr txBox="1"/>
          <p:nvPr/>
        </p:nvSpPr>
        <p:spPr>
          <a:xfrm>
            <a:off x="1397464" y="405204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ru-RU" dirty="0"/>
              <a:t>+</a:t>
            </a:r>
            <a:endParaRPr lang="ru-BY" dirty="0"/>
          </a:p>
        </p:txBody>
      </p:sp>
      <p:graphicFrame>
        <p:nvGraphicFramePr>
          <p:cNvPr id="130" name="Таблица 129">
            <a:extLst>
              <a:ext uri="{FF2B5EF4-FFF2-40B4-BE49-F238E27FC236}">
                <a16:creationId xmlns:a16="http://schemas.microsoft.com/office/drawing/2014/main" id="{37729758-A858-423F-9DDC-EAC810BBB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73226"/>
              </p:ext>
            </p:extLst>
          </p:nvPr>
        </p:nvGraphicFramePr>
        <p:xfrm>
          <a:off x="324307" y="2717717"/>
          <a:ext cx="10597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74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29874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</a:tblGrid>
              <a:tr h="3195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31" name="Таблица 130">
            <a:extLst>
              <a:ext uri="{FF2B5EF4-FFF2-40B4-BE49-F238E27FC236}">
                <a16:creationId xmlns:a16="http://schemas.microsoft.com/office/drawing/2014/main" id="{F739F2F8-EE2D-42E6-81F6-04BF4143C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76508"/>
              </p:ext>
            </p:extLst>
          </p:nvPr>
        </p:nvGraphicFramePr>
        <p:xfrm>
          <a:off x="3646995" y="2707219"/>
          <a:ext cx="15969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21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  <a:gridCol w="532321">
                  <a:extLst>
                    <a:ext uri="{9D8B030D-6E8A-4147-A177-3AD203B41FA5}">
                      <a16:colId xmlns:a16="http://schemas.microsoft.com/office/drawing/2014/main" val="1646444792"/>
                    </a:ext>
                  </a:extLst>
                </a:gridCol>
                <a:gridCol w="532321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</a:tblGrid>
              <a:tr h="35156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98518DA-1359-4666-A3C0-9BB45481DA54}"/>
              </a:ext>
            </a:extLst>
          </p:cNvPr>
          <p:cNvSpPr txBox="1"/>
          <p:nvPr/>
        </p:nvSpPr>
        <p:spPr>
          <a:xfrm>
            <a:off x="126699" y="1242002"/>
            <a:ext cx="312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Найти сумму на отрезке </a:t>
            </a:r>
            <a:r>
              <a:rPr lang="en-US" dirty="0"/>
              <a:t>[1,7).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7CFB4E-E32B-4B30-B391-9A6D090115DE}"/>
              </a:ext>
            </a:extLst>
          </p:cNvPr>
          <p:cNvSpPr txBox="1"/>
          <p:nvPr/>
        </p:nvSpPr>
        <p:spPr>
          <a:xfrm>
            <a:off x="187217" y="3555211"/>
            <a:ext cx="1115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ru-RU" dirty="0" err="1"/>
              <a:t>умма</a:t>
            </a:r>
            <a:r>
              <a:rPr lang="ru-RU" dirty="0"/>
              <a:t> на отрезке </a:t>
            </a:r>
            <a:r>
              <a:rPr lang="en-US" dirty="0"/>
              <a:t>[1,7)</a:t>
            </a:r>
            <a:r>
              <a:rPr lang="ru-RU" dirty="0"/>
              <a:t>:</a:t>
            </a:r>
            <a:endParaRPr lang="ru-B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EE0AE0-51A2-464D-A846-1D3E6D74F9A9}"/>
              </a:ext>
            </a:extLst>
          </p:cNvPr>
          <p:cNvSpPr txBox="1"/>
          <p:nvPr/>
        </p:nvSpPr>
        <p:spPr>
          <a:xfrm>
            <a:off x="1684569" y="4062958"/>
            <a:ext cx="5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11+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106986-7511-40A2-BCA1-F7F3D49882F9}"/>
              </a:ext>
            </a:extLst>
          </p:cNvPr>
          <p:cNvSpPr txBox="1"/>
          <p:nvPr/>
        </p:nvSpPr>
        <p:spPr>
          <a:xfrm>
            <a:off x="2392327" y="4052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D39689-C2AF-44A0-B147-EE6C63C00E7F}"/>
              </a:ext>
            </a:extLst>
          </p:cNvPr>
          <p:cNvSpPr txBox="1"/>
          <p:nvPr/>
        </p:nvSpPr>
        <p:spPr>
          <a:xfrm>
            <a:off x="1927995" y="40520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 26+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CBCBD6-7D16-48BA-993B-FADC9F2C3365}"/>
              </a:ext>
            </a:extLst>
          </p:cNvPr>
          <p:cNvSpPr txBox="1"/>
          <p:nvPr/>
        </p:nvSpPr>
        <p:spPr>
          <a:xfrm>
            <a:off x="2669985" y="40629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=60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547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3" grpId="0"/>
      <p:bldP spid="87" grpId="0"/>
      <p:bldP spid="89" grpId="0"/>
      <p:bldP spid="9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Оценка времени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0517" y="1200741"/>
                <a:ext cx="11473906" cy="4781125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При вычислении суммы рекурсия иногда уходит сразу в обе ветви</a:t>
                </a:r>
              </a:p>
              <a:p>
                <a:r>
                  <a:rPr lang="ru-RU" dirty="0"/>
                  <a:t>Нужно доказать, что время работы 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Пусть интервал имеет вид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ru-RU" dirty="0"/>
                  <a:t>Возможна одна из трёх ситуаций: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Видим, что на каждом уровне активно работает только одна ветвь рекурсии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0517" y="1200741"/>
                <a:ext cx="11473906" cy="4781125"/>
              </a:xfrm>
              <a:blipFill rotWithShape="0">
                <a:blip r:embed="rId2"/>
                <a:stretch>
                  <a:fillRect l="-797" t="-1020" b="-3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954095" y="3140968"/>
            <a:ext cx="10664437" cy="2299848"/>
            <a:chOff x="978485" y="3574762"/>
            <a:chExt cx="10664437" cy="229984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78485" y="4626510"/>
              <a:ext cx="2448272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5537938" y="3638831"/>
              <a:ext cx="360040" cy="3600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637858" y="422176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438058" y="4221769"/>
              <a:ext cx="360000" cy="360000"/>
            </a:xfrm>
            <a:prstGeom prst="ellipse">
              <a:avLst/>
            </a:prstGeom>
            <a:ln>
              <a:solidFill>
                <a:srgbClr val="0A0A0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>
              <a:stCxn id="8" idx="3"/>
              <a:endCxn id="9" idx="7"/>
            </p:cNvCxnSpPr>
            <p:nvPr/>
          </p:nvCxnSpPr>
          <p:spPr>
            <a:xfrm flipH="1">
              <a:off x="4945137" y="3946144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8" idx="5"/>
              <a:endCxn id="10" idx="1"/>
            </p:cNvCxnSpPr>
            <p:nvPr/>
          </p:nvCxnSpPr>
          <p:spPr>
            <a:xfrm>
              <a:off x="5845251" y="3946144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Овал 36"/>
            <p:cNvSpPr/>
            <p:nvPr/>
          </p:nvSpPr>
          <p:spPr>
            <a:xfrm>
              <a:off x="9318358" y="3574762"/>
              <a:ext cx="360040" cy="36004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8438717" y="4221769"/>
              <a:ext cx="360000" cy="36000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10224475" y="4157734"/>
              <a:ext cx="360000" cy="36000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stCxn id="37" idx="3"/>
              <a:endCxn id="38" idx="7"/>
            </p:cNvCxnSpPr>
            <p:nvPr/>
          </p:nvCxnSpPr>
          <p:spPr>
            <a:xfrm flipH="1">
              <a:off x="8745996" y="3882075"/>
              <a:ext cx="625089" cy="392415"/>
            </a:xfrm>
            <a:prstGeom prst="straightConnector1">
              <a:avLst/>
            </a:prstGeom>
            <a:ln>
              <a:solidFill>
                <a:srgbClr val="0A0A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7" idx="5"/>
            </p:cNvCxnSpPr>
            <p:nvPr/>
          </p:nvCxnSpPr>
          <p:spPr>
            <a:xfrm>
              <a:off x="9625671" y="3882075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/>
            <p:cNvSpPr/>
            <p:nvPr/>
          </p:nvSpPr>
          <p:spPr>
            <a:xfrm>
              <a:off x="2022601" y="3673985"/>
              <a:ext cx="360040" cy="36004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2521" y="4256923"/>
              <a:ext cx="360000" cy="360000"/>
            </a:xfrm>
            <a:prstGeom prst="ellipse">
              <a:avLst/>
            </a:prstGeom>
            <a:ln>
              <a:solidFill>
                <a:srgbClr val="0A0A0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2922721" y="4256923"/>
              <a:ext cx="360000" cy="360000"/>
            </a:xfrm>
            <a:prstGeom prst="ellipse">
              <a:avLst/>
            </a:prstGeom>
            <a:ln>
              <a:solidFill>
                <a:srgbClr val="0A0A0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/>
            <p:cNvCxnSpPr>
              <a:stCxn id="42" idx="3"/>
              <a:endCxn id="43" idx="7"/>
            </p:cNvCxnSpPr>
            <p:nvPr/>
          </p:nvCxnSpPr>
          <p:spPr>
            <a:xfrm flipH="1">
              <a:off x="1429800" y="3981298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42" idx="5"/>
              <a:endCxn id="44" idx="1"/>
            </p:cNvCxnSpPr>
            <p:nvPr/>
          </p:nvCxnSpPr>
          <p:spPr>
            <a:xfrm>
              <a:off x="2329914" y="3981298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Прямоугольник 46"/>
            <p:cNvSpPr/>
            <p:nvPr/>
          </p:nvSpPr>
          <p:spPr>
            <a:xfrm>
              <a:off x="4493822" y="4626510"/>
              <a:ext cx="1242138" cy="251690"/>
            </a:xfrm>
            <a:prstGeom prst="rect">
              <a:avLst/>
            </a:prstGeom>
            <a:noFill/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5751097" y="4626510"/>
              <a:ext cx="1208999" cy="251690"/>
            </a:xfrm>
            <a:prstGeom prst="rect">
              <a:avLst/>
            </a:prstGeom>
            <a:noFill/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4493822" y="4626510"/>
              <a:ext cx="882098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8256240" y="4626510"/>
              <a:ext cx="1242138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9538946" y="4626510"/>
              <a:ext cx="1208999" cy="25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9538946" y="4626510"/>
              <a:ext cx="882098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15056" y="4977907"/>
              <a:ext cx="1175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остановка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24727" y="4938290"/>
              <a:ext cx="2072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спуск только влево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53947" y="4951280"/>
              <a:ext cx="3388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спуск влево и вправо, </a:t>
              </a:r>
            </a:p>
            <a:p>
              <a:r>
                <a:rPr lang="ru-RU" dirty="0"/>
                <a:t>но на следующем шаге левая рекурсия сразу завершится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1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времени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Пусть теперь интервал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произвольный</a:t>
                </a:r>
              </a:p>
              <a:p>
                <a:r>
                  <a:rPr lang="ru-RU" dirty="0"/>
                  <a:t>Возможна одна из трёх ситуаций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 третьем случае задача сводится к ранее рассмотренной (после разделения на каждом уровне активно работают две рекурсии)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22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978485" y="3753374"/>
            <a:ext cx="2448272" cy="251690"/>
          </a:xfrm>
          <a:prstGeom prst="rect">
            <a:avLst/>
          </a:prstGeom>
          <a:solidFill>
            <a:srgbClr val="154E9D"/>
          </a:solidFill>
          <a:ln>
            <a:solidFill>
              <a:srgbClr val="0A0A0C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517903" y="2627254"/>
            <a:ext cx="360040" cy="36004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637858" y="3210192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418023" y="3249948"/>
            <a:ext cx="360000" cy="36000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5" idx="3"/>
            <a:endCxn id="6" idx="7"/>
          </p:cNvCxnSpPr>
          <p:nvPr/>
        </p:nvCxnSpPr>
        <p:spPr>
          <a:xfrm flipH="1">
            <a:off x="4945137" y="2934567"/>
            <a:ext cx="625493" cy="32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5"/>
            <a:endCxn id="7" idx="1"/>
          </p:cNvCxnSpPr>
          <p:nvPr/>
        </p:nvCxnSpPr>
        <p:spPr>
          <a:xfrm>
            <a:off x="5825216" y="2934567"/>
            <a:ext cx="645528" cy="3681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9318762" y="2667010"/>
            <a:ext cx="360040" cy="36004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438717" y="3249948"/>
            <a:ext cx="360000" cy="36000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0218882" y="3249948"/>
            <a:ext cx="360000" cy="36000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10" idx="3"/>
            <a:endCxn id="11" idx="7"/>
          </p:cNvCxnSpPr>
          <p:nvPr/>
        </p:nvCxnSpPr>
        <p:spPr>
          <a:xfrm flipH="1">
            <a:off x="8745996" y="2974323"/>
            <a:ext cx="625493" cy="32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5"/>
            <a:endCxn id="12" idx="1"/>
          </p:cNvCxnSpPr>
          <p:nvPr/>
        </p:nvCxnSpPr>
        <p:spPr>
          <a:xfrm>
            <a:off x="9626075" y="2974323"/>
            <a:ext cx="645528" cy="32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002566" y="2702164"/>
            <a:ext cx="360040" cy="360040"/>
          </a:xfrm>
          <a:prstGeom prst="ellipse">
            <a:avLst/>
          </a:prstGeom>
          <a:solidFill>
            <a:srgbClr val="154E9D"/>
          </a:solidFill>
          <a:ln w="19050"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122521" y="3285102"/>
            <a:ext cx="360000" cy="360000"/>
          </a:xfrm>
          <a:prstGeom prst="ellipse">
            <a:avLst/>
          </a:prstGeom>
          <a:ln w="19050">
            <a:solidFill>
              <a:srgbClr val="0A0A0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922721" y="3285102"/>
            <a:ext cx="360000" cy="360000"/>
          </a:xfrm>
          <a:prstGeom prst="ellipse">
            <a:avLst/>
          </a:prstGeom>
          <a:ln w="19050">
            <a:solidFill>
              <a:srgbClr val="0A0A0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5" idx="3"/>
            <a:endCxn id="16" idx="7"/>
          </p:cNvCxnSpPr>
          <p:nvPr/>
        </p:nvCxnSpPr>
        <p:spPr>
          <a:xfrm flipH="1">
            <a:off x="1429800" y="3009477"/>
            <a:ext cx="625493" cy="328346"/>
          </a:xfrm>
          <a:prstGeom prst="straightConnector1">
            <a:avLst/>
          </a:prstGeom>
          <a:ln w="19050">
            <a:solidFill>
              <a:srgbClr val="0A0A0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5"/>
            <a:endCxn id="17" idx="1"/>
          </p:cNvCxnSpPr>
          <p:nvPr/>
        </p:nvCxnSpPr>
        <p:spPr>
          <a:xfrm>
            <a:off x="2309879" y="3009477"/>
            <a:ext cx="665563" cy="328346"/>
          </a:xfrm>
          <a:prstGeom prst="straightConnector1">
            <a:avLst/>
          </a:prstGeom>
          <a:ln w="19050">
            <a:solidFill>
              <a:srgbClr val="0A0A0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493822" y="3753374"/>
            <a:ext cx="1242138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751097" y="3753374"/>
            <a:ext cx="1208999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057720" y="3753374"/>
            <a:ext cx="466786" cy="251690"/>
          </a:xfrm>
          <a:prstGeom prst="rect">
            <a:avLst/>
          </a:prstGeom>
          <a:solidFill>
            <a:srgbClr val="154E9D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753655" y="3753374"/>
            <a:ext cx="725092" cy="251690"/>
          </a:xfrm>
          <a:prstGeom prst="rect">
            <a:avLst/>
          </a:prstGeom>
          <a:solidFill>
            <a:srgbClr val="154E9D"/>
          </a:solidFill>
          <a:ln>
            <a:solidFill>
              <a:srgbClr val="0A0A0C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538946" y="3753374"/>
            <a:ext cx="1208999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9521605" y="3753374"/>
            <a:ext cx="882098" cy="251690"/>
          </a:xfrm>
          <a:prstGeom prst="rect">
            <a:avLst/>
          </a:prstGeom>
          <a:solidFill>
            <a:srgbClr val="154E9D"/>
          </a:solidFill>
          <a:ln>
            <a:solidFill>
              <a:srgbClr val="0A0A0C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289783" y="3753374"/>
            <a:ext cx="1208999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747591" y="4065152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остановка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47" y="4178554"/>
            <a:ext cx="222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спуск только вправо </a:t>
            </a:r>
          </a:p>
          <a:p>
            <a:r>
              <a:rPr lang="ru-RU" dirty="0"/>
              <a:t>(или только влево)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18717" y="4096403"/>
            <a:ext cx="226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спуск в обе стороны</a:t>
            </a:r>
          </a:p>
        </p:txBody>
      </p:sp>
    </p:spTree>
    <p:extLst>
      <p:ext uri="{BB962C8B-B14F-4D97-AF65-F5344CB8AC3E}">
        <p14:creationId xmlns:p14="http://schemas.microsoft.com/office/powerpoint/2010/main" val="261138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задач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029" y="1657546"/>
            <a:ext cx="9096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Если сначала все интервальные запросы поступили (после чего они все могли быть проанализированы), а только потом формируются ответы на них, то говорят про </a:t>
            </a:r>
            <a:r>
              <a:rPr lang="ru-RU" sz="2800" b="1" dirty="0"/>
              <a:t>офлайн</a:t>
            </a:r>
            <a:r>
              <a:rPr lang="ru-RU" sz="2800" dirty="0"/>
              <a:t> (англ.</a:t>
            </a:r>
            <a:r>
              <a:rPr lang="en-US" sz="2800" b="1" dirty="0"/>
              <a:t>off line</a:t>
            </a:r>
            <a:r>
              <a:rPr lang="ru-RU" sz="2800" b="1" dirty="0"/>
              <a:t>)</a:t>
            </a:r>
            <a:r>
              <a:rPr lang="en-US" sz="2800" dirty="0"/>
              <a:t> </a:t>
            </a:r>
            <a:r>
              <a:rPr lang="ru-RU" sz="2800" dirty="0"/>
              <a:t>версию задачи.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256894" y="1488751"/>
                <a:ext cx="10663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запрос</a:t>
                </a:r>
                <a:r>
                  <a:rPr lang="en-US" dirty="0"/>
                  <a:t>-</a:t>
                </a:r>
                <a:r>
                  <a:rPr lang="ru-RU" dirty="0"/>
                  <a:t>1</a:t>
                </a:r>
              </a:p>
              <a:p>
                <a:r>
                  <a:rPr lang="ru-RU" dirty="0"/>
                  <a:t>запрос</a:t>
                </a:r>
                <a:r>
                  <a:rPr lang="en-US" dirty="0"/>
                  <a:t>-</a:t>
                </a:r>
                <a:r>
                  <a:rPr lang="ru-RU" dirty="0"/>
                  <a:t>2</a:t>
                </a:r>
              </a:p>
              <a:p>
                <a:r>
                  <a:rPr lang="ru-RU" dirty="0"/>
                  <a:t>…</a:t>
                </a:r>
              </a:p>
              <a:p>
                <a:r>
                  <a:rPr lang="ru-RU" dirty="0"/>
                  <a:t>запрос-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894" y="1488751"/>
                <a:ext cx="1066318" cy="1200329"/>
              </a:xfrm>
              <a:prstGeom prst="rect">
                <a:avLst/>
              </a:prstGeom>
              <a:blipFill>
                <a:blip r:embed="rId2"/>
                <a:stretch>
                  <a:fillRect l="-5172" t="-2538" r="-2874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256894" y="2720499"/>
                <a:ext cx="14401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b="1" dirty="0">
                    <a:solidFill>
                      <a:srgbClr val="0A0A0C"/>
                    </a:solidFill>
                  </a:rPr>
                  <a:t>ответ-1</a:t>
                </a:r>
              </a:p>
              <a:p>
                <a:pPr lvl="1"/>
                <a:r>
                  <a:rPr lang="ru-RU" b="1" dirty="0">
                    <a:solidFill>
                      <a:srgbClr val="0A0A0C"/>
                    </a:solidFill>
                  </a:rPr>
                  <a:t>ответ-2</a:t>
                </a:r>
              </a:p>
              <a:p>
                <a:pPr lvl="1"/>
                <a:r>
                  <a:rPr lang="ru-RU" b="1" dirty="0">
                    <a:solidFill>
                      <a:srgbClr val="0A0A0C"/>
                    </a:solidFill>
                  </a:rPr>
                  <a:t>…</a:t>
                </a:r>
              </a:p>
              <a:p>
                <a:pPr lvl="1"/>
                <a:r>
                  <a:rPr lang="ru-RU" b="1" dirty="0">
                    <a:solidFill>
                      <a:srgbClr val="0A0A0C"/>
                    </a:solidFill>
                  </a:rPr>
                  <a:t>ответ-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A0A0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ru-RU" b="1" dirty="0">
                  <a:solidFill>
                    <a:srgbClr val="0A0A0C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894" y="2720499"/>
                <a:ext cx="1440161" cy="1200329"/>
              </a:xfrm>
              <a:prstGeom prst="rect">
                <a:avLst/>
              </a:prstGeom>
              <a:blipFill>
                <a:blip r:embed="rId3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>
            <a:stCxn id="13" idx="1"/>
          </p:cNvCxnSpPr>
          <p:nvPr/>
        </p:nvCxnSpPr>
        <p:spPr>
          <a:xfrm>
            <a:off x="10227790" y="2671944"/>
            <a:ext cx="1469265" cy="1101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4801" y="3887982"/>
            <a:ext cx="9096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Если же поступает запрос, сразу даётся на него ответ и только после ответа на предыдущий запрос идёт следующий запрос, то говорят про </a:t>
            </a:r>
            <a:r>
              <a:rPr lang="ru-RU" sz="2800" b="1" dirty="0"/>
              <a:t>онлайн</a:t>
            </a:r>
            <a:r>
              <a:rPr lang="ru-RU" sz="2800" dirty="0"/>
              <a:t> (англ. </a:t>
            </a:r>
            <a:r>
              <a:rPr lang="ru-RU" sz="2800" b="1" dirty="0"/>
              <a:t>о</a:t>
            </a:r>
            <a:r>
              <a:rPr lang="en-US" sz="2800" b="1" dirty="0" err="1"/>
              <a:t>nline</a:t>
            </a:r>
            <a:r>
              <a:rPr lang="ru-RU" sz="2800" b="1" dirty="0"/>
              <a:t>)</a:t>
            </a:r>
            <a:r>
              <a:rPr lang="en-US" sz="2800" dirty="0"/>
              <a:t> </a:t>
            </a:r>
            <a:r>
              <a:rPr lang="ru-RU" sz="2800" dirty="0"/>
              <a:t>версию задачи.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248630" y="4277404"/>
                <a:ext cx="1388522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запрос</a:t>
                </a:r>
                <a:r>
                  <a:rPr lang="en-US" dirty="0"/>
                  <a:t>-</a:t>
                </a:r>
                <a:r>
                  <a:rPr lang="ru-RU" dirty="0"/>
                  <a:t>1</a:t>
                </a:r>
              </a:p>
              <a:p>
                <a:pPr lvl="1"/>
                <a:r>
                  <a:rPr lang="ru-RU" b="1" dirty="0"/>
                  <a:t>ответ-1</a:t>
                </a:r>
              </a:p>
              <a:p>
                <a:r>
                  <a:rPr lang="ru-RU" dirty="0"/>
                  <a:t>запрос</a:t>
                </a:r>
                <a:r>
                  <a:rPr lang="en-US" dirty="0"/>
                  <a:t>-</a:t>
                </a:r>
                <a:r>
                  <a:rPr lang="ru-RU" dirty="0"/>
                  <a:t>2</a:t>
                </a:r>
              </a:p>
              <a:p>
                <a:pPr lvl="1"/>
                <a:r>
                  <a:rPr lang="ru-RU" b="1" dirty="0"/>
                  <a:t>ответ-2</a:t>
                </a:r>
              </a:p>
              <a:p>
                <a:r>
                  <a:rPr lang="ru-RU" dirty="0"/>
                  <a:t>…</a:t>
                </a:r>
              </a:p>
              <a:p>
                <a:r>
                  <a:rPr lang="ru-RU" dirty="0"/>
                  <a:t>запрос-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u-RU" dirty="0"/>
              </a:p>
              <a:p>
                <a:pPr lvl="1"/>
                <a:r>
                  <a:rPr lang="ru-RU" b="1" dirty="0"/>
                  <a:t>ответ-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630" y="4277404"/>
                <a:ext cx="1388522" cy="2031325"/>
              </a:xfrm>
              <a:prstGeom prst="rect">
                <a:avLst/>
              </a:prstGeom>
              <a:blipFill>
                <a:blip r:embed="rId4"/>
                <a:stretch>
                  <a:fillRect l="-3509" t="-1802" r="-2193" b="-39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10227790" y="1455905"/>
            <a:ext cx="1498367" cy="243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227790" y="3984853"/>
            <a:ext cx="1469266" cy="2319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266511" y="57038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14029" y="5850331"/>
            <a:ext cx="8892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Мы будем в нашей лекции рассматривать</a:t>
            </a:r>
            <a:r>
              <a:rPr lang="en-US" sz="2400" b="1" dirty="0">
                <a:solidFill>
                  <a:srgbClr val="0070C0"/>
                </a:solidFill>
              </a:rPr>
              <a:t> online </a:t>
            </a:r>
            <a:r>
              <a:rPr lang="ru-RU" sz="2400" b="1" dirty="0">
                <a:solidFill>
                  <a:srgbClr val="0070C0"/>
                </a:solidFill>
              </a:rPr>
              <a:t>версию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36583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 animBg="1"/>
      <p:bldP spid="14" grpId="0" animBg="1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Доработки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 err="1"/>
                  <a:t>Нерекурсивная</a:t>
                </a:r>
                <a:r>
                  <a:rPr lang="ru-RU" dirty="0"/>
                  <a:t> реализация быстрее работает на практике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Можно добавить поддержку операций на интервале: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— </a:t>
                </a:r>
                <a:r>
                  <a:rPr lang="ru-RU" b="0" dirty="0"/>
                  <a:t>прибавить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к каждому элементу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</a:t>
                </a:r>
                <a:r>
                  <a:rPr lang="ru-RU" dirty="0"/>
                  <a:t> установить элементы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dirty="0"/>
                  <a:t>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122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времени работы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48347"/>
              </p:ext>
            </p:extLst>
          </p:nvPr>
        </p:nvGraphicFramePr>
        <p:xfrm>
          <a:off x="1987451" y="1835456"/>
          <a:ext cx="8217098" cy="318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дерево</a:t>
                      </a:r>
                      <a:r>
                        <a:rPr lang="ru-RU" sz="2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отрезков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248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i="1" kern="1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DB718D3-9FDB-C681-4609-64BCBB353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626025"/>
              </p:ext>
            </p:extLst>
          </p:nvPr>
        </p:nvGraphicFramePr>
        <p:xfrm>
          <a:off x="7300913" y="2600905"/>
          <a:ext cx="838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412" imgH="519864" progId="Equation.DSMT4">
                  <p:embed/>
                </p:oleObj>
              </mc:Choice>
              <mc:Fallback>
                <p:oleObj name="Equation" r:id="rId2" imgW="838412" imgH="5198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00913" y="2600905"/>
                        <a:ext cx="838200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AEF6211-2FF4-F145-A499-76D16E3A4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62507"/>
              </p:ext>
            </p:extLst>
          </p:nvPr>
        </p:nvGraphicFramePr>
        <p:xfrm>
          <a:off x="7300913" y="4332424"/>
          <a:ext cx="838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412" imgH="519864" progId="Equation.DSMT4">
                  <p:embed/>
                </p:oleObj>
              </mc:Choice>
              <mc:Fallback>
                <p:oleObj name="Equation" r:id="rId2" imgW="838412" imgH="5198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0913" y="4332424"/>
                        <a:ext cx="838200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93E719B-4263-FC0A-3743-AB133F353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26419"/>
              </p:ext>
            </p:extLst>
          </p:nvPr>
        </p:nvGraphicFramePr>
        <p:xfrm>
          <a:off x="7300913" y="3098800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520560" progId="Equation.DSMT4">
                  <p:embed/>
                </p:oleObj>
              </mc:Choice>
              <mc:Fallback>
                <p:oleObj name="Equation" r:id="rId5" imgW="13586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0913" y="3098800"/>
                        <a:ext cx="1358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E0997D3-733C-3775-94C1-0E39F8D62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59423"/>
              </p:ext>
            </p:extLst>
          </p:nvPr>
        </p:nvGraphicFramePr>
        <p:xfrm>
          <a:off x="7300913" y="3640717"/>
          <a:ext cx="1357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58011" imgH="521306" progId="Equation.DSMT4">
                  <p:embed/>
                </p:oleObj>
              </mc:Choice>
              <mc:Fallback>
                <p:oleObj name="Equation" r:id="rId7" imgW="1358011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0913" y="3640717"/>
                        <a:ext cx="1357313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862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</a:t>
            </a:r>
            <a:r>
              <a:rPr lang="en-US" dirty="0"/>
              <a:t> RSQ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30708"/>
              </p:ext>
            </p:extLst>
          </p:nvPr>
        </p:nvGraphicFramePr>
        <p:xfrm>
          <a:off x="0" y="1319064"/>
          <a:ext cx="11024581" cy="390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8380">
                  <a:extLst>
                    <a:ext uri="{9D8B030D-6E8A-4147-A177-3AD203B41FA5}">
                      <a16:colId xmlns:a16="http://schemas.microsoft.com/office/drawing/2014/main" val="2885969619"/>
                    </a:ext>
                  </a:extLst>
                </a:gridCol>
                <a:gridCol w="1851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Sqrt-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декомпозиция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Дерево 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Фенвика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Дерево</a:t>
                      </a:r>
                      <a:r>
                        <a:rPr lang="ru-RU" sz="20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отрезков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Время на запрос 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Время на запрос 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Объём 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дополнительной памяти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i="1" kern="1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D837984-E184-977E-474E-93E99E0599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184480"/>
              </p:ext>
            </p:extLst>
          </p:nvPr>
        </p:nvGraphicFramePr>
        <p:xfrm>
          <a:off x="3624265" y="2204864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520560" progId="Equation.DSMT4">
                  <p:embed/>
                </p:oleObj>
              </mc:Choice>
              <mc:Fallback>
                <p:oleObj name="Equation" r:id="rId2" imgW="838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4265" y="2204864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25A11C3-590A-4C9E-1766-380A3B2C3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275358"/>
              </p:ext>
            </p:extLst>
          </p:nvPr>
        </p:nvGraphicFramePr>
        <p:xfrm>
          <a:off x="5257800" y="2204864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412" imgH="521306" progId="Equation.DSMT4">
                  <p:embed/>
                </p:oleObj>
              </mc:Choice>
              <mc:Fallback>
                <p:oleObj name="Equation" r:id="rId2" imgW="838412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2204864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41C6BB7-5D45-94CA-95C3-2C5CD6B8B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478800"/>
              </p:ext>
            </p:extLst>
          </p:nvPr>
        </p:nvGraphicFramePr>
        <p:xfrm>
          <a:off x="9335394" y="2251318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412" imgH="521306" progId="Equation.DSMT4">
                  <p:embed/>
                </p:oleObj>
              </mc:Choice>
              <mc:Fallback>
                <p:oleObj name="Equation" r:id="rId2" imgW="838412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5394" y="2251318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7B04CE23-9573-CA68-E8D1-D0B3A3713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944443"/>
              </p:ext>
            </p:extLst>
          </p:nvPr>
        </p:nvGraphicFramePr>
        <p:xfrm>
          <a:off x="3667522" y="2946546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412" imgH="521306" progId="Equation.DSMT4">
                  <p:embed/>
                </p:oleObj>
              </mc:Choice>
              <mc:Fallback>
                <p:oleObj name="Equation" r:id="rId2" imgW="838412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7522" y="2946546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BB7E0130-F2CD-89CE-4D73-2204FAF2B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26059"/>
              </p:ext>
            </p:extLst>
          </p:nvPr>
        </p:nvGraphicFramePr>
        <p:xfrm>
          <a:off x="9604796" y="4494213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9480" imgH="330120" progId="Equation.DSMT4">
                  <p:embed/>
                </p:oleObj>
              </mc:Choice>
              <mc:Fallback>
                <p:oleObj name="Equation" r:id="rId7" imgW="609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04796" y="4494213"/>
                        <a:ext cx="609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E88384BB-A5EB-C30F-20AE-94715F9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18872"/>
              </p:ext>
            </p:extLst>
          </p:nvPr>
        </p:nvGraphicFramePr>
        <p:xfrm>
          <a:off x="2304256" y="3629472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412" imgH="521306" progId="Equation.DSMT4">
                  <p:embed/>
                </p:oleObj>
              </mc:Choice>
              <mc:Fallback>
                <p:oleObj name="Equation" r:id="rId2" imgW="838412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04256" y="3629472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6029390E-EDD1-62F0-7FC6-C0A95DD82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5570"/>
              </p:ext>
            </p:extLst>
          </p:nvPr>
        </p:nvGraphicFramePr>
        <p:xfrm>
          <a:off x="2304256" y="2925233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760" imgH="520560" progId="Equation.DSMT4">
                  <p:embed/>
                </p:oleObj>
              </mc:Choice>
              <mc:Fallback>
                <p:oleObj name="Equation" r:id="rId10" imgW="7617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04256" y="2925233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F28F6231-7E68-33DF-F106-A25D9CF9E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54009"/>
              </p:ext>
            </p:extLst>
          </p:nvPr>
        </p:nvGraphicFramePr>
        <p:xfrm>
          <a:off x="5414963" y="2899509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2127" imgH="521306" progId="Equation.DSMT4">
                  <p:embed/>
                </p:oleObj>
              </mc:Choice>
              <mc:Fallback>
                <p:oleObj name="Equation" r:id="rId10" imgW="762127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14963" y="2899509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E78A5EE4-A09E-7160-3EE6-2E541CC10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571424"/>
              </p:ext>
            </p:extLst>
          </p:nvPr>
        </p:nvGraphicFramePr>
        <p:xfrm>
          <a:off x="3705622" y="4503666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2127" imgH="521306" progId="Equation.DSMT4">
                  <p:embed/>
                </p:oleObj>
              </mc:Choice>
              <mc:Fallback>
                <p:oleObj name="Equation" r:id="rId10" imgW="762127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05622" y="4503666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D3031E78-006E-0859-3814-05B721A16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184036"/>
              </p:ext>
            </p:extLst>
          </p:nvPr>
        </p:nvGraphicFramePr>
        <p:xfrm>
          <a:off x="3673825" y="3645892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2127" imgH="521306" progId="Equation.DSMT4">
                  <p:embed/>
                </p:oleObj>
              </mc:Choice>
              <mc:Fallback>
                <p:oleObj name="Equation" r:id="rId10" imgW="762127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73825" y="3645892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>
            <a:extLst>
              <a:ext uri="{FF2B5EF4-FFF2-40B4-BE49-F238E27FC236}">
                <a16:creationId xmlns:a16="http://schemas.microsoft.com/office/drawing/2014/main" id="{1DC7F144-17D8-9E00-FA2E-B84C350D8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03222"/>
              </p:ext>
            </p:extLst>
          </p:nvPr>
        </p:nvGraphicFramePr>
        <p:xfrm>
          <a:off x="9342743" y="3629471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59450" imgH="521306" progId="Equation.DSMT4">
                  <p:embed/>
                </p:oleObj>
              </mc:Choice>
              <mc:Fallback>
                <p:oleObj name="Equation" r:id="rId15" imgW="1359450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42743" y="3629471"/>
                        <a:ext cx="1358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2B20D1DE-DE66-D58A-81E7-3568EB567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135938"/>
              </p:ext>
            </p:extLst>
          </p:nvPr>
        </p:nvGraphicFramePr>
        <p:xfrm>
          <a:off x="9342743" y="2968179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59450" imgH="521306" progId="Equation.DSMT4">
                  <p:embed/>
                </p:oleObj>
              </mc:Choice>
              <mc:Fallback>
                <p:oleObj name="Equation" r:id="rId15" imgW="1359450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42743" y="2968179"/>
                        <a:ext cx="1358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>
            <a:extLst>
              <a:ext uri="{FF2B5EF4-FFF2-40B4-BE49-F238E27FC236}">
                <a16:creationId xmlns:a16="http://schemas.microsoft.com/office/drawing/2014/main" id="{5AE2C77D-7B92-B376-DF24-10B60EE73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65385"/>
              </p:ext>
            </p:extLst>
          </p:nvPr>
        </p:nvGraphicFramePr>
        <p:xfrm>
          <a:off x="5656263" y="4494213"/>
          <a:ext cx="52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20560" imgH="469800" progId="Equation.DSMT4">
                  <p:embed/>
                </p:oleObj>
              </mc:Choice>
              <mc:Fallback>
                <p:oleObj name="Equation" r:id="rId18" imgW="520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56263" y="4494213"/>
                        <a:ext cx="5207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8595B9F-C043-ED9E-178E-9CAD30069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24630"/>
              </p:ext>
            </p:extLst>
          </p:nvPr>
        </p:nvGraphicFramePr>
        <p:xfrm>
          <a:off x="5257800" y="3539778"/>
          <a:ext cx="11303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30956" imgH="699762" progId="Equation.DSMT4">
                  <p:embed/>
                </p:oleObj>
              </mc:Choice>
              <mc:Fallback>
                <p:oleObj name="Equation" r:id="rId20" imgW="1130956" imgH="6997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57800" y="3539778"/>
                        <a:ext cx="1130300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A9DD42F-064E-F8F5-AE3E-460ED2184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079781"/>
              </p:ext>
            </p:extLst>
          </p:nvPr>
        </p:nvGraphicFramePr>
        <p:xfrm>
          <a:off x="7048947" y="2204864"/>
          <a:ext cx="175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52480" imgH="520560" progId="Equation.DSMT4">
                  <p:embed/>
                </p:oleObj>
              </mc:Choice>
              <mc:Fallback>
                <p:oleObj name="Equation" r:id="rId22" imgW="1752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048947" y="2204864"/>
                        <a:ext cx="17526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7F8F9A8-17B8-5243-8DF7-BA4058185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99377"/>
              </p:ext>
            </p:extLst>
          </p:nvPr>
        </p:nvGraphicFramePr>
        <p:xfrm>
          <a:off x="7696647" y="462597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241200" progId="Equation.DSMT4">
                  <p:embed/>
                </p:oleObj>
              </mc:Choice>
              <mc:Fallback>
                <p:oleObj name="Equation" r:id="rId24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696647" y="4625975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C22AA1E8-29A1-0DCA-1A25-245C705D0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21597"/>
              </p:ext>
            </p:extLst>
          </p:nvPr>
        </p:nvGraphicFramePr>
        <p:xfrm>
          <a:off x="7099351" y="2919894"/>
          <a:ext cx="1267036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27000" imgH="380880" progId="Equation.DSMT4">
                  <p:embed/>
                </p:oleObj>
              </mc:Choice>
              <mc:Fallback>
                <p:oleObj name="Equation" r:id="rId26" imgW="927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099351" y="2919894"/>
                        <a:ext cx="1267036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41FD84FB-7EF6-D59A-21DF-D09E3483B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710669"/>
              </p:ext>
            </p:extLst>
          </p:nvPr>
        </p:nvGraphicFramePr>
        <p:xfrm>
          <a:off x="7210075" y="3549303"/>
          <a:ext cx="126877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59743" imgH="475521" progId="Equation.DSMT4">
                  <p:embed/>
                </p:oleObj>
              </mc:Choice>
              <mc:Fallback>
                <p:oleObj name="Equation" r:id="rId28" imgW="1159743" imgH="47552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210075" y="3549303"/>
                        <a:ext cx="1268773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2998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2151727"/>
            <a:ext cx="112230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</a:t>
            </a:r>
            <a:r>
              <a:rPr lang="ru-RU" sz="3200" dirty="0" err="1"/>
              <a:t>татическая</a:t>
            </a:r>
            <a:r>
              <a:rPr lang="ru-RU" sz="3200" dirty="0"/>
              <a:t> </a:t>
            </a:r>
            <a:r>
              <a:rPr lang="en-US" sz="3200" dirty="0"/>
              <a:t>online</a:t>
            </a:r>
            <a:r>
              <a:rPr lang="ru-RU" sz="3200" dirty="0"/>
              <a:t> задача</a:t>
            </a:r>
            <a:endParaRPr lang="en-US" sz="3200" dirty="0"/>
          </a:p>
          <a:p>
            <a:pPr algn="ctr"/>
            <a:r>
              <a:rPr lang="ru-RU" sz="3200" dirty="0"/>
              <a:t> </a:t>
            </a:r>
            <a:endParaRPr lang="en-US" sz="3200" dirty="0"/>
          </a:p>
          <a:p>
            <a:pPr algn="ctr"/>
            <a:r>
              <a:rPr lang="en-US" sz="3200" b="1" dirty="0"/>
              <a:t>RMQ</a:t>
            </a:r>
            <a:r>
              <a:rPr lang="en-US" sz="3200" dirty="0"/>
              <a:t> — </a:t>
            </a:r>
            <a:r>
              <a:rPr lang="en-US" sz="3200" b="1" dirty="0"/>
              <a:t>R</a:t>
            </a:r>
            <a:r>
              <a:rPr lang="en-US" sz="3200" dirty="0"/>
              <a:t>ange </a:t>
            </a:r>
            <a:r>
              <a:rPr lang="en-US" sz="3200" b="1" dirty="0"/>
              <a:t>M</a:t>
            </a:r>
            <a:r>
              <a:rPr lang="en-US" sz="3200" dirty="0"/>
              <a:t>inimum </a:t>
            </a:r>
            <a:r>
              <a:rPr lang="en-US" sz="3200" b="1" dirty="0"/>
              <a:t>Q</a:t>
            </a:r>
            <a:r>
              <a:rPr lang="en-US" sz="3200" dirty="0"/>
              <a:t>uery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(</a:t>
            </a:r>
            <a:r>
              <a:rPr lang="ru-RU" sz="3200" dirty="0"/>
              <a:t>запрос минимума на отрезке)</a:t>
            </a:r>
          </a:p>
        </p:txBody>
      </p:sp>
    </p:spTree>
    <p:extLst>
      <p:ext uri="{BB962C8B-B14F-4D97-AF65-F5344CB8AC3E}">
        <p14:creationId xmlns:p14="http://schemas.microsoft.com/office/powerpoint/2010/main" val="4258248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1384" y="1793348"/>
                <a:ext cx="10257488" cy="230853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ru-RU" dirty="0"/>
                  <a:t>Задана последовательность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чисел: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/>
              </a:p>
              <a:p>
                <a:pPr marL="857250" lvl="2" indent="0">
                  <a:buNone/>
                </a:pPr>
                <a:r>
                  <a:rPr lang="ru-RU" dirty="0"/>
                  <a:t>Поступают запросы </a:t>
                </a:r>
                <a:r>
                  <a:rPr lang="ru-RU" i="1" dirty="0"/>
                  <a:t>минимума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𝐅𝐢𝐧𝐝𝐌𝐢𝐧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найти минимум на полуинтервале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b="0" dirty="0"/>
                  <a:t>.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857250" lvl="2" indent="0">
                  <a:buNone/>
                </a:pPr>
                <a:r>
                  <a:rPr lang="ru-RU" u="sng" dirty="0"/>
                  <a:t>Запросов модификации </a:t>
                </a:r>
                <a:r>
                  <a:rPr lang="ru-RU" b="1" u="sng" dirty="0"/>
                  <a:t>нет</a:t>
                </a:r>
                <a:r>
                  <a:rPr lang="en-US" b="1" u="sng" dirty="0"/>
                  <a:t>.</a:t>
                </a:r>
                <a:endParaRPr lang="ru-RU" b="1" u="sng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1384" y="1793348"/>
                <a:ext cx="10257488" cy="2308537"/>
              </a:xfrm>
              <a:blipFill>
                <a:blip r:embed="rId2"/>
                <a:stretch>
                  <a:fillRect t="-2111" b="-42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>
            <a:cxnSpLocks/>
          </p:cNvCxnSpPr>
          <p:nvPr/>
        </p:nvCxnSpPr>
        <p:spPr>
          <a:xfrm>
            <a:off x="1015784" y="1797629"/>
            <a:ext cx="0" cy="2304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928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2708920"/>
            <a:ext cx="11079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Можно решать корневой декомпозицией или деревом отрезков.</a:t>
            </a:r>
          </a:p>
        </p:txBody>
      </p:sp>
    </p:spTree>
    <p:extLst>
      <p:ext uri="{BB962C8B-B14F-4D97-AF65-F5344CB8AC3E}">
        <p14:creationId xmlns:p14="http://schemas.microsoft.com/office/powerpoint/2010/main" val="2527166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C8E0672B-C7D2-D405-983D-9C69576B69D4}"/>
              </a:ext>
            </a:extLst>
          </p:cNvPr>
          <p:cNvSpPr/>
          <p:nvPr/>
        </p:nvSpPr>
        <p:spPr>
          <a:xfrm>
            <a:off x="2480303" y="186925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5F27369-DC2E-FC3E-8116-72AE3B8988F1}"/>
              </a:ext>
            </a:extLst>
          </p:cNvPr>
          <p:cNvSpPr/>
          <p:nvPr/>
        </p:nvSpPr>
        <p:spPr>
          <a:xfrm>
            <a:off x="1457754" y="2504963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301281D-CF62-4D5B-3A7A-AEE92CC04114}"/>
              </a:ext>
            </a:extLst>
          </p:cNvPr>
          <p:cNvSpPr/>
          <p:nvPr/>
        </p:nvSpPr>
        <p:spPr>
          <a:xfrm>
            <a:off x="3366229" y="2416050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8840D38-F524-3E38-EF7E-8F6CA2D5DA6C}"/>
              </a:ext>
            </a:extLst>
          </p:cNvPr>
          <p:cNvSpPr/>
          <p:nvPr/>
        </p:nvSpPr>
        <p:spPr>
          <a:xfrm>
            <a:off x="861858" y="326055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C7B8892-C253-4A97-AA32-D6FB69C99BD5}"/>
              </a:ext>
            </a:extLst>
          </p:cNvPr>
          <p:cNvSpPr/>
          <p:nvPr/>
        </p:nvSpPr>
        <p:spPr>
          <a:xfrm>
            <a:off x="2039076" y="324967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746918D-A3E3-D004-B603-54072E327B1E}"/>
              </a:ext>
            </a:extLst>
          </p:cNvPr>
          <p:cNvSpPr/>
          <p:nvPr/>
        </p:nvSpPr>
        <p:spPr>
          <a:xfrm>
            <a:off x="3273414" y="3274551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9C8907F-A5EC-8B20-25BA-F5062B52A830}"/>
              </a:ext>
            </a:extLst>
          </p:cNvPr>
          <p:cNvSpPr/>
          <p:nvPr/>
        </p:nvSpPr>
        <p:spPr>
          <a:xfrm>
            <a:off x="1784450" y="405749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3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753047-D594-539F-E3A6-E715CCFB4FE3}"/>
              </a:ext>
            </a:extLst>
          </p:cNvPr>
          <p:cNvSpPr/>
          <p:nvPr/>
        </p:nvSpPr>
        <p:spPr>
          <a:xfrm>
            <a:off x="2454556" y="4063077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8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E936035-6793-B3CD-2B7A-6143632ED84B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1113886" y="2935202"/>
            <a:ext cx="417685" cy="32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7E5D357-4128-E350-B641-B7B0F909EA4E}"/>
              </a:ext>
            </a:extLst>
          </p:cNvPr>
          <p:cNvCxnSpPr>
            <a:cxnSpLocks/>
            <a:stCxn id="6" idx="5"/>
            <a:endCxn id="24" idx="0"/>
          </p:cNvCxnSpPr>
          <p:nvPr/>
        </p:nvCxnSpPr>
        <p:spPr>
          <a:xfrm>
            <a:off x="3796468" y="2846289"/>
            <a:ext cx="990878" cy="46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BEA600A-0E20-A391-0A3C-C2DF15BD287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2036478" y="3679915"/>
            <a:ext cx="76415" cy="377577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FBA4B77-0FF2-23FB-7220-106796612DB2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2469315" y="3679915"/>
            <a:ext cx="237269" cy="383162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526D603-1A13-B2B3-E86C-86A36935369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1709782" y="2299495"/>
            <a:ext cx="844338" cy="20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3C1A0EF-1F78-8405-1DDB-7BB2702EB32E}"/>
              </a:ext>
            </a:extLst>
          </p:cNvPr>
          <p:cNvCxnSpPr/>
          <p:nvPr/>
        </p:nvCxnSpPr>
        <p:spPr>
          <a:xfrm>
            <a:off x="2937937" y="2301006"/>
            <a:ext cx="484343" cy="24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F04405C-921C-5FB8-2E9D-94E71626F5B3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1887993" y="2935202"/>
            <a:ext cx="403111" cy="31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B8AF0A74-668D-BF4A-8B55-EEAAE3D3F0D9}"/>
              </a:ext>
            </a:extLst>
          </p:cNvPr>
          <p:cNvSpPr/>
          <p:nvPr/>
        </p:nvSpPr>
        <p:spPr>
          <a:xfrm>
            <a:off x="4212140" y="4065201"/>
            <a:ext cx="504056" cy="50405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05DACA38-76A0-D414-D66D-EEA7475E9F55}"/>
              </a:ext>
            </a:extLst>
          </p:cNvPr>
          <p:cNvSpPr/>
          <p:nvPr/>
        </p:nvSpPr>
        <p:spPr>
          <a:xfrm>
            <a:off x="4790637" y="4060948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7976D8B-B672-70A9-6957-F945B356DF20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3525442" y="2920106"/>
            <a:ext cx="92815" cy="3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EACC8DF-B765-8D40-AB80-3E504C924709}"/>
              </a:ext>
            </a:extLst>
          </p:cNvPr>
          <p:cNvCxnSpPr>
            <a:cxnSpLocks/>
            <a:stCxn id="24" idx="4"/>
            <a:endCxn id="19" idx="0"/>
          </p:cNvCxnSpPr>
          <p:nvPr/>
        </p:nvCxnSpPr>
        <p:spPr>
          <a:xfrm flipH="1">
            <a:off x="4464168" y="3796204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5990262-C5D7-1A5D-AD05-4C5793BE0766}"/>
              </a:ext>
            </a:extLst>
          </p:cNvPr>
          <p:cNvCxnSpPr>
            <a:cxnSpLocks/>
            <a:stCxn id="24" idx="4"/>
            <a:endCxn id="20" idx="0"/>
          </p:cNvCxnSpPr>
          <p:nvPr/>
        </p:nvCxnSpPr>
        <p:spPr>
          <a:xfrm>
            <a:off x="4787346" y="3796204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951C367F-D2CC-828E-B958-E6F2A5C9AD2D}"/>
              </a:ext>
            </a:extLst>
          </p:cNvPr>
          <p:cNvSpPr/>
          <p:nvPr/>
        </p:nvSpPr>
        <p:spPr>
          <a:xfrm>
            <a:off x="4532026" y="3311243"/>
            <a:ext cx="510639" cy="4849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A4C407-4948-210C-C2DB-89641B5093F9}"/>
              </a:ext>
            </a:extLst>
          </p:cNvPr>
          <p:cNvSpPr txBox="1"/>
          <p:nvPr/>
        </p:nvSpPr>
        <p:spPr>
          <a:xfrm>
            <a:off x="2423592" y="15567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[0,9)</a:t>
            </a:r>
            <a:endParaRPr lang="ru-B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95536-4D53-F10E-B047-E3A0FD9B9D3F}"/>
              </a:ext>
            </a:extLst>
          </p:cNvPr>
          <p:cNvSpPr txBox="1"/>
          <p:nvPr/>
        </p:nvSpPr>
        <p:spPr>
          <a:xfrm>
            <a:off x="1901746" y="257308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[0,4)</a:t>
            </a:r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87D12-5F6D-47F4-30A3-8C1B099ACB7E}"/>
              </a:ext>
            </a:extLst>
          </p:cNvPr>
          <p:cNvSpPr txBox="1"/>
          <p:nvPr/>
        </p:nvSpPr>
        <p:spPr>
          <a:xfrm>
            <a:off x="3866414" y="25105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[4,9)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C95B2-09C6-457A-C0E4-511417A5202E}"/>
              </a:ext>
            </a:extLst>
          </p:cNvPr>
          <p:cNvSpPr txBox="1"/>
          <p:nvPr/>
        </p:nvSpPr>
        <p:spPr>
          <a:xfrm>
            <a:off x="5007365" y="3329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6</a:t>
            </a:r>
            <a:r>
              <a:rPr lang="en-US" dirty="0"/>
              <a:t>,9)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60E947-0E30-6A2D-8599-813DF4DE91A2}"/>
              </a:ext>
            </a:extLst>
          </p:cNvPr>
          <p:cNvSpPr txBox="1"/>
          <p:nvPr/>
        </p:nvSpPr>
        <p:spPr>
          <a:xfrm>
            <a:off x="5237786" y="44912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7</a:t>
            </a:r>
            <a:r>
              <a:rPr lang="en-US" dirty="0"/>
              <a:t>,</a:t>
            </a:r>
            <a:r>
              <a:rPr lang="ru-RU" dirty="0"/>
              <a:t>9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581F4D-1678-AC7A-FF04-542507F85D0A}"/>
              </a:ext>
            </a:extLst>
          </p:cNvPr>
          <p:cNvSpPr txBox="1"/>
          <p:nvPr/>
        </p:nvSpPr>
        <p:spPr>
          <a:xfrm>
            <a:off x="4184275" y="45777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[6,7)</a:t>
            </a:r>
            <a:endParaRPr lang="ru-BY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4ADF7-1628-1C3E-AEE4-03AB462D2ECA}"/>
              </a:ext>
            </a:extLst>
          </p:cNvPr>
          <p:cNvSpPr txBox="1"/>
          <p:nvPr/>
        </p:nvSpPr>
        <p:spPr>
          <a:xfrm>
            <a:off x="3726823" y="33937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[4,6)</a:t>
            </a:r>
            <a:endParaRPr lang="ru-B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AE3DA9-9038-AA71-8E76-8164713B9435}"/>
              </a:ext>
            </a:extLst>
          </p:cNvPr>
          <p:cNvSpPr txBox="1"/>
          <p:nvPr/>
        </p:nvSpPr>
        <p:spPr>
          <a:xfrm>
            <a:off x="1310537" y="32781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[0,2)</a:t>
            </a:r>
            <a:endParaRPr lang="ru-B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8FB6F9-A832-873C-C86C-846245EE32E4}"/>
              </a:ext>
            </a:extLst>
          </p:cNvPr>
          <p:cNvSpPr txBox="1"/>
          <p:nvPr/>
        </p:nvSpPr>
        <p:spPr>
          <a:xfrm>
            <a:off x="2446622" y="461838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[3,4)</a:t>
            </a:r>
            <a:endParaRPr lang="ru-B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27D827-1151-37A3-B90E-E8ED37C09BD9}"/>
              </a:ext>
            </a:extLst>
          </p:cNvPr>
          <p:cNvSpPr txBox="1"/>
          <p:nvPr/>
        </p:nvSpPr>
        <p:spPr>
          <a:xfrm>
            <a:off x="1713950" y="45830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[2,3)</a:t>
            </a:r>
            <a:endParaRPr lang="ru-BY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FEB7D7-D3D3-8925-7CE8-5CA0401E54B4}"/>
              </a:ext>
            </a:extLst>
          </p:cNvPr>
          <p:cNvSpPr txBox="1"/>
          <p:nvPr/>
        </p:nvSpPr>
        <p:spPr>
          <a:xfrm>
            <a:off x="2466669" y="33041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[2,4)</a:t>
            </a:r>
            <a:endParaRPr lang="ru-BY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59FFB9C-8B23-D3DB-F056-15F61E6C17CD}"/>
              </a:ext>
            </a:extLst>
          </p:cNvPr>
          <p:cNvSpPr/>
          <p:nvPr/>
        </p:nvSpPr>
        <p:spPr>
          <a:xfrm>
            <a:off x="525018" y="405749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69088A0-2C7B-2085-F62F-B4A5224161D0}"/>
              </a:ext>
            </a:extLst>
          </p:cNvPr>
          <p:cNvSpPr/>
          <p:nvPr/>
        </p:nvSpPr>
        <p:spPr>
          <a:xfrm>
            <a:off x="1152734" y="4040032"/>
            <a:ext cx="504056" cy="50405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7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0E44F0D-DE20-4E16-570D-3756C679BE72}"/>
              </a:ext>
            </a:extLst>
          </p:cNvPr>
          <p:cNvCxnSpPr>
            <a:stCxn id="7" idx="4"/>
            <a:endCxn id="36" idx="0"/>
          </p:cNvCxnSpPr>
          <p:nvPr/>
        </p:nvCxnSpPr>
        <p:spPr>
          <a:xfrm flipH="1">
            <a:off x="777046" y="3764606"/>
            <a:ext cx="33684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C429260-41FE-0951-4536-9A379C6A6EA1}"/>
              </a:ext>
            </a:extLst>
          </p:cNvPr>
          <p:cNvCxnSpPr>
            <a:stCxn id="7" idx="4"/>
            <a:endCxn id="37" idx="0"/>
          </p:cNvCxnSpPr>
          <p:nvPr/>
        </p:nvCxnSpPr>
        <p:spPr>
          <a:xfrm>
            <a:off x="1113886" y="3764606"/>
            <a:ext cx="290876" cy="27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6DD236-6C2A-2BF4-AB00-381903A67648}"/>
              </a:ext>
            </a:extLst>
          </p:cNvPr>
          <p:cNvSpPr txBox="1"/>
          <p:nvPr/>
        </p:nvSpPr>
        <p:spPr>
          <a:xfrm>
            <a:off x="417851" y="45698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[0,1)</a:t>
            </a:r>
            <a:endParaRPr lang="ru-BY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C9996-59CC-B291-F0F7-39C81EC37C35}"/>
              </a:ext>
            </a:extLst>
          </p:cNvPr>
          <p:cNvSpPr txBox="1"/>
          <p:nvPr/>
        </p:nvSpPr>
        <p:spPr>
          <a:xfrm>
            <a:off x="1038620" y="45698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[1,2)</a:t>
            </a:r>
            <a:endParaRPr lang="ru-BY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70CFA5E4-9A6C-EF86-0C54-E4640AF95EA7}"/>
              </a:ext>
            </a:extLst>
          </p:cNvPr>
          <p:cNvSpPr/>
          <p:nvPr/>
        </p:nvSpPr>
        <p:spPr>
          <a:xfrm>
            <a:off x="3013864" y="410898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14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CCFD051-26A4-FEB8-C92A-4928753FABB8}"/>
              </a:ext>
            </a:extLst>
          </p:cNvPr>
          <p:cNvSpPr/>
          <p:nvPr/>
        </p:nvSpPr>
        <p:spPr>
          <a:xfrm>
            <a:off x="3637865" y="410898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12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6AB7CBEB-298A-0867-C4E8-3FD99CB364B5}"/>
              </a:ext>
            </a:extLst>
          </p:cNvPr>
          <p:cNvCxnSpPr>
            <a:stCxn id="9" idx="4"/>
            <a:endCxn id="42" idx="0"/>
          </p:cNvCxnSpPr>
          <p:nvPr/>
        </p:nvCxnSpPr>
        <p:spPr>
          <a:xfrm flipH="1">
            <a:off x="3265892" y="3778607"/>
            <a:ext cx="259550" cy="3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DED036E-7003-A262-B33C-8BDC60FD48AC}"/>
              </a:ext>
            </a:extLst>
          </p:cNvPr>
          <p:cNvCxnSpPr>
            <a:stCxn id="9" idx="4"/>
            <a:endCxn id="43" idx="0"/>
          </p:cNvCxnSpPr>
          <p:nvPr/>
        </p:nvCxnSpPr>
        <p:spPr>
          <a:xfrm>
            <a:off x="3525442" y="3778607"/>
            <a:ext cx="364451" cy="3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DBF8422-837A-071F-57BE-04F8463F2527}"/>
              </a:ext>
            </a:extLst>
          </p:cNvPr>
          <p:cNvSpPr txBox="1"/>
          <p:nvPr/>
        </p:nvSpPr>
        <p:spPr>
          <a:xfrm>
            <a:off x="3007247" y="45963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B98BD-88FE-4C4A-48AD-078701AA2358}"/>
              </a:ext>
            </a:extLst>
          </p:cNvPr>
          <p:cNvSpPr txBox="1"/>
          <p:nvPr/>
        </p:nvSpPr>
        <p:spPr>
          <a:xfrm>
            <a:off x="3603287" y="461334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[5,6)</a:t>
            </a:r>
            <a:endParaRPr lang="ru-BY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9AC9DCCB-B745-6538-FEC9-5D146703248B}"/>
              </a:ext>
            </a:extLst>
          </p:cNvPr>
          <p:cNvSpPr/>
          <p:nvPr/>
        </p:nvSpPr>
        <p:spPr>
          <a:xfrm>
            <a:off x="4479438" y="4914097"/>
            <a:ext cx="5257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1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D0D786F6-B67F-A616-D655-5DA0DDCD5075}"/>
              </a:ext>
            </a:extLst>
          </p:cNvPr>
          <p:cNvSpPr/>
          <p:nvPr/>
        </p:nvSpPr>
        <p:spPr>
          <a:xfrm>
            <a:off x="5262180" y="4893191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5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07D1042-1AC3-604D-A2E2-FA45D339EC9D}"/>
              </a:ext>
            </a:extLst>
          </p:cNvPr>
          <p:cNvCxnSpPr>
            <a:cxnSpLocks/>
            <a:stCxn id="20" idx="4"/>
            <a:endCxn id="48" idx="0"/>
          </p:cNvCxnSpPr>
          <p:nvPr/>
        </p:nvCxnSpPr>
        <p:spPr>
          <a:xfrm flipH="1">
            <a:off x="4742316" y="4565004"/>
            <a:ext cx="300349" cy="34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2D1289CB-C1BB-53FD-5912-A2B92A17D4C5}"/>
              </a:ext>
            </a:extLst>
          </p:cNvPr>
          <p:cNvCxnSpPr>
            <a:cxnSpLocks/>
          </p:cNvCxnSpPr>
          <p:nvPr/>
        </p:nvCxnSpPr>
        <p:spPr>
          <a:xfrm>
            <a:off x="5010043" y="4565004"/>
            <a:ext cx="397289" cy="35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D08C94D-27FC-2559-C2F8-BE70B735EA4D}"/>
              </a:ext>
            </a:extLst>
          </p:cNvPr>
          <p:cNvSpPr txBox="1"/>
          <p:nvPr/>
        </p:nvSpPr>
        <p:spPr>
          <a:xfrm>
            <a:off x="3937021" y="50006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[7,8)</a:t>
            </a:r>
            <a:endParaRPr lang="ru-BY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1713D8-DD2F-EBCD-7C0F-94E8D015687D}"/>
              </a:ext>
            </a:extLst>
          </p:cNvPr>
          <p:cNvSpPr txBox="1"/>
          <p:nvPr/>
        </p:nvSpPr>
        <p:spPr>
          <a:xfrm>
            <a:off x="5709227" y="49989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[8,9)</a:t>
            </a:r>
            <a:endParaRPr lang="ru-BY" dirty="0"/>
          </a:p>
        </p:txBody>
      </p:sp>
      <p:graphicFrame>
        <p:nvGraphicFramePr>
          <p:cNvPr id="56" name="Таблица 55">
            <a:extLst>
              <a:ext uri="{FF2B5EF4-FFF2-40B4-BE49-F238E27FC236}">
                <a16:creationId xmlns:a16="http://schemas.microsoft.com/office/drawing/2014/main" id="{AC006566-B64D-4FAD-7E97-96B2C39E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95573"/>
              </p:ext>
            </p:extLst>
          </p:nvPr>
        </p:nvGraphicFramePr>
        <p:xfrm>
          <a:off x="5925145" y="471429"/>
          <a:ext cx="38931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76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812786249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804998130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012743565"/>
                    </a:ext>
                  </a:extLst>
                </a:gridCol>
              </a:tblGrid>
              <a:tr h="3644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69" name="Таблица 69">
            <a:extLst>
              <a:ext uri="{FF2B5EF4-FFF2-40B4-BE49-F238E27FC236}">
                <a16:creationId xmlns:a16="http://schemas.microsoft.com/office/drawing/2014/main" id="{72286D4B-20AF-BD7D-5B62-99746DA8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53577"/>
              </p:ext>
            </p:extLst>
          </p:nvPr>
        </p:nvGraphicFramePr>
        <p:xfrm>
          <a:off x="302484" y="5310864"/>
          <a:ext cx="7127860" cy="60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">
                  <a:extLst>
                    <a:ext uri="{9D8B030D-6E8A-4147-A177-3AD203B41FA5}">
                      <a16:colId xmlns:a16="http://schemas.microsoft.com/office/drawing/2014/main" val="2914432633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274986702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733565252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706632058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2153765379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240028170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2991236167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2371382462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4185812163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500238394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783311881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1120481116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1248283107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665317409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811121280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1787434588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1126470875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118337050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2410532182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208262963"/>
                    </a:ext>
                  </a:extLst>
                </a:gridCol>
              </a:tblGrid>
              <a:tr h="206798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809158"/>
                  </a:ext>
                </a:extLst>
              </a:tr>
              <a:tr h="32780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111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65D8732-6561-F884-9C8D-4D55949C47A0}"/>
                  </a:ext>
                </a:extLst>
              </p:cNvPr>
              <p:cNvSpPr txBox="1"/>
              <p:nvPr/>
            </p:nvSpPr>
            <p:spPr>
              <a:xfrm>
                <a:off x="5493097" y="48235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ru-BY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65D8732-6561-F884-9C8D-4D55949C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97" y="482356"/>
                <a:ext cx="389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4E3612-1FAB-D6E4-EE71-BE926EEFEBA9}"/>
                  </a:ext>
                </a:extLst>
              </p:cNvPr>
              <p:cNvSpPr txBox="1"/>
              <p:nvPr/>
            </p:nvSpPr>
            <p:spPr>
              <a:xfrm>
                <a:off x="-65282" y="554514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4E3612-1FAB-D6E4-EE71-BE926EEFE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282" y="5545142"/>
                <a:ext cx="3804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3D715336-1D71-FAE1-DBFA-A672B2B1D900}"/>
              </a:ext>
            </a:extLst>
          </p:cNvPr>
          <p:cNvCxnSpPr/>
          <p:nvPr/>
        </p:nvCxnSpPr>
        <p:spPr>
          <a:xfrm>
            <a:off x="7410138" y="1393196"/>
            <a:ext cx="72008" cy="5328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Таблица 75">
            <a:extLst>
              <a:ext uri="{FF2B5EF4-FFF2-40B4-BE49-F238E27FC236}">
                <a16:creationId xmlns:a16="http://schemas.microsoft.com/office/drawing/2014/main" id="{5EE094B9-192D-9C10-48EF-EA8A23E9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51725"/>
              </p:ext>
            </p:extLst>
          </p:nvPr>
        </p:nvGraphicFramePr>
        <p:xfrm>
          <a:off x="8263329" y="1817016"/>
          <a:ext cx="3893184" cy="73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76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812786249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804998130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012743565"/>
                    </a:ext>
                  </a:extLst>
                </a:gridCol>
              </a:tblGrid>
              <a:tr h="364409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5196"/>
                  </a:ext>
                </a:extLst>
              </a:tr>
              <a:tr h="3644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80" name="Левая фигурная скобка 79">
            <a:extLst>
              <a:ext uri="{FF2B5EF4-FFF2-40B4-BE49-F238E27FC236}">
                <a16:creationId xmlns:a16="http://schemas.microsoft.com/office/drawing/2014/main" id="{BD76D2A4-4600-E3EA-FE45-667017053CEB}"/>
              </a:ext>
            </a:extLst>
          </p:cNvPr>
          <p:cNvSpPr/>
          <p:nvPr/>
        </p:nvSpPr>
        <p:spPr>
          <a:xfrm rot="16200000">
            <a:off x="8763274" y="2079960"/>
            <a:ext cx="337907" cy="13123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F3B966D7-ED7A-6DE4-476E-F3CCDD61A6F9}"/>
              </a:ext>
            </a:extLst>
          </p:cNvPr>
          <p:cNvSpPr/>
          <p:nvPr/>
        </p:nvSpPr>
        <p:spPr>
          <a:xfrm rot="16200000">
            <a:off x="10049503" y="2080006"/>
            <a:ext cx="337907" cy="12601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2" name="Левая фигурная скобка 81">
            <a:extLst>
              <a:ext uri="{FF2B5EF4-FFF2-40B4-BE49-F238E27FC236}">
                <a16:creationId xmlns:a16="http://schemas.microsoft.com/office/drawing/2014/main" id="{2E9CFEBD-547A-CEC4-0E3B-215949D22B5A}"/>
              </a:ext>
            </a:extLst>
          </p:cNvPr>
          <p:cNvSpPr/>
          <p:nvPr/>
        </p:nvSpPr>
        <p:spPr>
          <a:xfrm rot="16200000">
            <a:off x="11330000" y="2078558"/>
            <a:ext cx="337907" cy="13151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83" name="Таблица 83">
            <a:extLst>
              <a:ext uri="{FF2B5EF4-FFF2-40B4-BE49-F238E27FC236}">
                <a16:creationId xmlns:a16="http://schemas.microsoft.com/office/drawing/2014/main" id="{F3058167-CB05-AA6F-5C60-06ADBBA30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73306"/>
              </p:ext>
            </p:extLst>
          </p:nvPr>
        </p:nvGraphicFramePr>
        <p:xfrm>
          <a:off x="8348475" y="3204545"/>
          <a:ext cx="3836952" cy="703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984">
                  <a:extLst>
                    <a:ext uri="{9D8B030D-6E8A-4147-A177-3AD203B41FA5}">
                      <a16:colId xmlns:a16="http://schemas.microsoft.com/office/drawing/2014/main" val="791244048"/>
                    </a:ext>
                  </a:extLst>
                </a:gridCol>
                <a:gridCol w="1278984">
                  <a:extLst>
                    <a:ext uri="{9D8B030D-6E8A-4147-A177-3AD203B41FA5}">
                      <a16:colId xmlns:a16="http://schemas.microsoft.com/office/drawing/2014/main" val="42377280"/>
                    </a:ext>
                  </a:extLst>
                </a:gridCol>
                <a:gridCol w="1278984">
                  <a:extLst>
                    <a:ext uri="{9D8B030D-6E8A-4147-A177-3AD203B41FA5}">
                      <a16:colId xmlns:a16="http://schemas.microsoft.com/office/drawing/2014/main" val="263589114"/>
                    </a:ext>
                  </a:extLst>
                </a:gridCol>
              </a:tblGrid>
              <a:tr h="3379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39716"/>
                  </a:ext>
                </a:extLst>
              </a:tr>
              <a:tr h="33790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22548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5E26C86B-6B12-DB22-9C3A-DDCD68701A32}"/>
              </a:ext>
            </a:extLst>
          </p:cNvPr>
          <p:cNvSpPr txBox="1"/>
          <p:nvPr/>
        </p:nvSpPr>
        <p:spPr>
          <a:xfrm>
            <a:off x="6025018" y="125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B8E7257-33AA-D351-D145-A6933B55680B}"/>
              </a:ext>
            </a:extLst>
          </p:cNvPr>
          <p:cNvSpPr txBox="1"/>
          <p:nvPr/>
        </p:nvSpPr>
        <p:spPr>
          <a:xfrm>
            <a:off x="6426577" y="125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A48015-E7C3-8C5D-803A-BFE84DC705BF}"/>
              </a:ext>
            </a:extLst>
          </p:cNvPr>
          <p:cNvSpPr txBox="1"/>
          <p:nvPr/>
        </p:nvSpPr>
        <p:spPr>
          <a:xfrm>
            <a:off x="9429801" y="125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  <a:endParaRPr lang="ru-BY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5890E3-8985-F8F0-EF67-D463A170A443}"/>
                  </a:ext>
                </a:extLst>
              </p:cNvPr>
              <p:cNvSpPr txBox="1"/>
              <p:nvPr/>
            </p:nvSpPr>
            <p:spPr>
              <a:xfrm>
                <a:off x="7787908" y="2203757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ru-BY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5890E3-8985-F8F0-EF67-D463A170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08" y="2203757"/>
                <a:ext cx="389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9C16669-9AA5-D5DC-00C6-C862ECF11202}"/>
                  </a:ext>
                </a:extLst>
              </p:cNvPr>
              <p:cNvSpPr txBox="1"/>
              <p:nvPr/>
            </p:nvSpPr>
            <p:spPr>
              <a:xfrm>
                <a:off x="7887038" y="356906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ru-BY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9C16669-9AA5-D5DC-00C6-C862ECF1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038" y="3569066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9033F36-7DB7-C0F1-61BE-9C6D2A1DF660}"/>
                  </a:ext>
                </a:extLst>
              </p:cNvPr>
              <p:cNvSpPr txBox="1"/>
              <p:nvPr/>
            </p:nvSpPr>
            <p:spPr>
              <a:xfrm>
                <a:off x="10266951" y="531127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ru-BY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9033F36-7DB7-C0F1-61BE-9C6D2A1DF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51" y="531127"/>
                <a:ext cx="825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45778AAD-4CF0-8FF5-A222-9D14BF69BB62}"/>
              </a:ext>
            </a:extLst>
          </p:cNvPr>
          <p:cNvSpPr txBox="1"/>
          <p:nvPr/>
        </p:nvSpPr>
        <p:spPr>
          <a:xfrm>
            <a:off x="1193000" y="1207038"/>
            <a:ext cx="3147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Дерево отрезков для </a:t>
            </a:r>
            <a:r>
              <a:rPr lang="en-US" sz="2000" b="1" dirty="0"/>
              <a:t>RMQ</a:t>
            </a:r>
            <a:endParaRPr lang="ru-BY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0507314-FB1D-2CBE-26AF-87FEF069228D}"/>
              </a:ext>
            </a:extLst>
          </p:cNvPr>
          <p:cNvSpPr txBox="1"/>
          <p:nvPr/>
        </p:nvSpPr>
        <p:spPr>
          <a:xfrm>
            <a:off x="7823877" y="1327810"/>
            <a:ext cx="4649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Корневая декомпозиция</a:t>
            </a:r>
            <a:r>
              <a:rPr lang="en-US" sz="2000" b="1" dirty="0"/>
              <a:t> </a:t>
            </a:r>
            <a:r>
              <a:rPr lang="ru-RU" sz="2000" b="1" dirty="0"/>
              <a:t>для </a:t>
            </a:r>
            <a:r>
              <a:rPr lang="en-US" sz="2000" b="1" dirty="0"/>
              <a:t>RMQ</a:t>
            </a:r>
            <a:r>
              <a:rPr lang="ru-RU" sz="2000" b="1" dirty="0"/>
              <a:t> </a:t>
            </a:r>
            <a:endParaRPr lang="ru-BY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8E152A-6541-05A4-A9A8-718F9B300D24}"/>
                  </a:ext>
                </a:extLst>
              </p:cNvPr>
              <p:cNvSpPr txBox="1"/>
              <p:nvPr/>
            </p:nvSpPr>
            <p:spPr>
              <a:xfrm>
                <a:off x="777046" y="6147366"/>
                <a:ext cx="33648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𝐅𝐢𝐧𝐝𝐌𝐢𝐧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BY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8E152A-6541-05A4-A9A8-718F9B300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46" y="6147366"/>
                <a:ext cx="336487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Объект 5">
            <a:extLst>
              <a:ext uri="{FF2B5EF4-FFF2-40B4-BE49-F238E27FC236}">
                <a16:creationId xmlns:a16="http://schemas.microsoft.com/office/drawing/2014/main" id="{00EC5EB6-DBB9-6829-C2EE-E63054972EEE}"/>
              </a:ext>
            </a:extLst>
          </p:cNvPr>
          <p:cNvSpPr txBox="1"/>
          <p:nvPr/>
        </p:nvSpPr>
        <p:spPr>
          <a:xfrm>
            <a:off x="2942137" y="6134732"/>
            <a:ext cx="1270003" cy="49361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BY" b="1" i="1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FAB3C15-6820-7D2C-9ACF-6CF98D58A5AE}"/>
                  </a:ext>
                </a:extLst>
              </p:cNvPr>
              <p:cNvSpPr txBox="1"/>
              <p:nvPr/>
            </p:nvSpPr>
            <p:spPr>
              <a:xfrm>
                <a:off x="7988106" y="5944874"/>
                <a:ext cx="336487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𝐅𝐢𝐧𝐝𝐌𝐢𝐧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BY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FAB3C15-6820-7D2C-9ACF-6CF98D58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106" y="5944874"/>
                <a:ext cx="3364875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22FF521-610A-C287-BB02-2F1B1A59A413}"/>
              </a:ext>
            </a:extLst>
          </p:cNvPr>
          <p:cNvSpPr txBox="1"/>
          <p:nvPr/>
        </p:nvSpPr>
        <p:spPr>
          <a:xfrm>
            <a:off x="6832824" y="125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07BC8-25FA-34EB-9B2E-C350B098B43E}"/>
              </a:ext>
            </a:extLst>
          </p:cNvPr>
          <p:cNvSpPr txBox="1"/>
          <p:nvPr/>
        </p:nvSpPr>
        <p:spPr>
          <a:xfrm>
            <a:off x="7271799" y="125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D344D9-5711-21AD-0B6E-B37A54B51BBB}"/>
              </a:ext>
            </a:extLst>
          </p:cNvPr>
          <p:cNvSpPr txBox="1"/>
          <p:nvPr/>
        </p:nvSpPr>
        <p:spPr>
          <a:xfrm>
            <a:off x="7720894" y="125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9E2B4A-CC84-DDBA-3EDB-66164543465A}"/>
              </a:ext>
            </a:extLst>
          </p:cNvPr>
          <p:cNvSpPr txBox="1"/>
          <p:nvPr/>
        </p:nvSpPr>
        <p:spPr>
          <a:xfrm>
            <a:off x="8177758" y="125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77CE58-0531-83F0-AFE5-3174882B8BD9}"/>
              </a:ext>
            </a:extLst>
          </p:cNvPr>
          <p:cNvSpPr txBox="1"/>
          <p:nvPr/>
        </p:nvSpPr>
        <p:spPr>
          <a:xfrm>
            <a:off x="8551164" y="125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6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6115B1-BE7F-776B-6C99-34BE0E2D3CBD}"/>
              </a:ext>
            </a:extLst>
          </p:cNvPr>
          <p:cNvSpPr txBox="1"/>
          <p:nvPr/>
        </p:nvSpPr>
        <p:spPr>
          <a:xfrm>
            <a:off x="8990482" y="125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7</a:t>
            </a:r>
            <a:endParaRPr lang="ru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71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66290E-C916-3F6B-CEC7-919E1024FB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54329" y="2420888"/>
                <a:ext cx="9883341" cy="163177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sz="2800" dirty="0"/>
                  <a:t>Однако научимся отвечать на запрос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𝐅𝐢𝐧𝐝𝐌𝐢𝐧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за время </a:t>
                </a:r>
                <a:endParaRPr lang="ru-BY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66290E-C916-3F6B-CEC7-919E1024F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54329" y="2420888"/>
                <a:ext cx="9883341" cy="1631776"/>
              </a:xfrm>
              <a:blipFill>
                <a:blip r:embed="rId2"/>
                <a:stretch>
                  <a:fillRect t="-33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621B45A-1779-ABAB-B8CC-67131E68F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75398"/>
              </p:ext>
            </p:extLst>
          </p:nvPr>
        </p:nvGraphicFramePr>
        <p:xfrm>
          <a:off x="5519936" y="3168650"/>
          <a:ext cx="850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520560" progId="Equation.DSMT4">
                  <p:embed/>
                </p:oleObj>
              </mc:Choice>
              <mc:Fallback>
                <p:oleObj name="Equation" r:id="rId3" imgW="8506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9936" y="3168650"/>
                        <a:ext cx="850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5597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11140"/>
              </p:ext>
            </p:extLst>
          </p:nvPr>
        </p:nvGraphicFramePr>
        <p:xfrm>
          <a:off x="6772835" y="1391147"/>
          <a:ext cx="2745958" cy="70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00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33948"/>
                  </a:ext>
                </a:extLst>
              </a:tr>
              <a:tr h="34100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04747"/>
              </p:ext>
            </p:extLst>
          </p:nvPr>
        </p:nvGraphicFramePr>
        <p:xfrm>
          <a:off x="6427665" y="2229212"/>
          <a:ext cx="3631953" cy="260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41531" y="1728576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531" y="1728576"/>
                <a:ext cx="3856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>
              <a:xfrm>
                <a:off x="1343313" y="3499985"/>
                <a:ext cx="3068017" cy="6463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BY" sz="2000" b="1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313" y="3499985"/>
                <a:ext cx="3068017" cy="646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35540" y="1335508"/>
                <a:ext cx="552376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Сначала рассмотрим решение  «в лоб»: </a:t>
                </a:r>
              </a:p>
              <a:p>
                <a:pPr lvl="1" algn="just"/>
                <a:r>
                  <a:rPr lang="ru-RU" dirty="0"/>
                  <a:t>для всех пар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просчитаем минимум массива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 полуинтервале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занесём в таблицу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40" y="1335508"/>
                <a:ext cx="5523768" cy="923330"/>
              </a:xfrm>
              <a:prstGeom prst="rect">
                <a:avLst/>
              </a:prstGeom>
              <a:blipFill>
                <a:blip r:embed="rId4"/>
                <a:stretch>
                  <a:fillRect l="-993" t="-3289" r="-883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335360" y="2782669"/>
            <a:ext cx="523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Так как каждый элемент таблицы по рекуррентному соотношению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01493" y="5528601"/>
                <a:ext cx="5018201" cy="716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/>
                  <a:t>Затраты на дополнительную память (таблица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000" b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93" y="5528601"/>
                <a:ext cx="5018201" cy="716735"/>
              </a:xfrm>
              <a:prstGeom prst="rect">
                <a:avLst/>
              </a:prstGeom>
              <a:blipFill>
                <a:blip r:embed="rId5"/>
                <a:stretch>
                  <a:fillRect l="-121" t="-5128" r="-206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245333" y="5047893"/>
                <a:ext cx="1050929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333" y="5047893"/>
                <a:ext cx="1050929" cy="43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240916" y="3233643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916" y="3233643"/>
                <a:ext cx="3804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368222" y="4264700"/>
            <a:ext cx="4805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может быть вычислен за константу, то время </a:t>
            </a:r>
            <a:r>
              <a:rPr lang="ru-RU" dirty="0" err="1"/>
              <a:t>предподсчёта</a:t>
            </a:r>
            <a:r>
              <a:rPr lang="ru-RU" dirty="0"/>
              <a:t>: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864A955-55EC-98ED-02CD-73FD1991A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81361"/>
              </p:ext>
            </p:extLst>
          </p:nvPr>
        </p:nvGraphicFramePr>
        <p:xfrm>
          <a:off x="6957682" y="5031775"/>
          <a:ext cx="2745958" cy="70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00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33948"/>
                  </a:ext>
                </a:extLst>
              </a:tr>
              <a:tr h="34100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7E356F-E236-096E-3E06-6A006DCA96E5}"/>
                  </a:ext>
                </a:extLst>
              </p:cNvPr>
              <p:cNvSpPr txBox="1"/>
              <p:nvPr/>
            </p:nvSpPr>
            <p:spPr>
              <a:xfrm>
                <a:off x="6222348" y="5412043"/>
                <a:ext cx="704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7E356F-E236-096E-3E06-6A006DCA9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348" y="5412043"/>
                <a:ext cx="7043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01D7199-820A-4892-CED7-23E844AAE450}"/>
              </a:ext>
            </a:extLst>
          </p:cNvPr>
          <p:cNvCxnSpPr>
            <a:cxnSpLocks/>
          </p:cNvCxnSpPr>
          <p:nvPr/>
        </p:nvCxnSpPr>
        <p:spPr>
          <a:xfrm>
            <a:off x="7464151" y="5882520"/>
            <a:ext cx="432048" cy="0"/>
          </a:xfrm>
          <a:prstGeom prst="line">
            <a:avLst/>
          </a:prstGeom>
          <a:ln w="7620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06CC8CA-2BEC-B6D3-13A6-519783B10BB9}"/>
              </a:ext>
            </a:extLst>
          </p:cNvPr>
          <p:cNvCxnSpPr>
            <a:cxnSpLocks/>
          </p:cNvCxnSpPr>
          <p:nvPr/>
        </p:nvCxnSpPr>
        <p:spPr>
          <a:xfrm>
            <a:off x="7464151" y="6021288"/>
            <a:ext cx="868923" cy="0"/>
          </a:xfrm>
          <a:prstGeom prst="line">
            <a:avLst/>
          </a:prstGeom>
          <a:ln w="7620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86DEC7B-9445-5AE0-A1DF-BD6F6D2EE444}"/>
              </a:ext>
            </a:extLst>
          </p:cNvPr>
          <p:cNvCxnSpPr>
            <a:cxnSpLocks/>
          </p:cNvCxnSpPr>
          <p:nvPr/>
        </p:nvCxnSpPr>
        <p:spPr>
          <a:xfrm>
            <a:off x="7464151" y="6165304"/>
            <a:ext cx="1368152" cy="0"/>
          </a:xfrm>
          <a:prstGeom prst="line">
            <a:avLst/>
          </a:prstGeom>
          <a:ln w="7620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4A7CA0A-04D9-6443-2C6E-22E5DB2C77C9}"/>
              </a:ext>
            </a:extLst>
          </p:cNvPr>
          <p:cNvCxnSpPr>
            <a:cxnSpLocks/>
          </p:cNvCxnSpPr>
          <p:nvPr/>
        </p:nvCxnSpPr>
        <p:spPr>
          <a:xfrm>
            <a:off x="7464151" y="6309320"/>
            <a:ext cx="1802615" cy="0"/>
          </a:xfrm>
          <a:prstGeom prst="line">
            <a:avLst/>
          </a:prstGeom>
          <a:ln w="7620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2F83B0C-8FAF-666D-0801-250F0D18E6F5}"/>
              </a:ext>
            </a:extLst>
          </p:cNvPr>
          <p:cNvCxnSpPr>
            <a:cxnSpLocks/>
          </p:cNvCxnSpPr>
          <p:nvPr/>
        </p:nvCxnSpPr>
        <p:spPr>
          <a:xfrm>
            <a:off x="7464151" y="6461720"/>
            <a:ext cx="2239489" cy="0"/>
          </a:xfrm>
          <a:prstGeom prst="line">
            <a:avLst/>
          </a:prstGeom>
          <a:ln w="7620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Разрежённая таблица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10981708" cy="2836909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ru-RU" dirty="0"/>
              <a:t>Идея —</a:t>
            </a:r>
            <a:r>
              <a:rPr lang="en-US" dirty="0"/>
              <a:t> </a:t>
            </a:r>
            <a:r>
              <a:rPr lang="ru-RU" dirty="0" err="1"/>
              <a:t>разреди́ть</a:t>
            </a:r>
            <a:r>
              <a:rPr lang="ru-RU" dirty="0"/>
              <a:t> таблицу</a:t>
            </a:r>
            <a:r>
              <a:rPr lang="en-US" dirty="0"/>
              <a:t>, </a:t>
            </a:r>
            <a:r>
              <a:rPr lang="ru-RU" dirty="0"/>
              <a:t>убрать часть информации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ru-RU" dirty="0"/>
              <a:t>Будем хранить минимумы для тех интервалов, длины которых являются </a:t>
            </a:r>
            <a:r>
              <a:rPr lang="ru-RU" i="1" dirty="0"/>
              <a:t>степенями двойки</a:t>
            </a:r>
          </a:p>
          <a:p>
            <a:pPr>
              <a:spcAft>
                <a:spcPts val="1000"/>
              </a:spcAft>
            </a:pPr>
            <a:r>
              <a:rPr lang="ru-RU" dirty="0"/>
              <a:t>Такая структура называется </a:t>
            </a:r>
            <a:r>
              <a:rPr lang="en-US" b="1" i="1" dirty="0"/>
              <a:t>sparse table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рус. </a:t>
            </a:r>
            <a:r>
              <a:rPr lang="ru-RU" i="1" dirty="0"/>
              <a:t>разрежённая таблица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963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02836" y="2348880"/>
                <a:ext cx="10145692" cy="89269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Выполнить один любой интервальный запрос можно, конечно,  «в лоб» циклом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элементам интервала — это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2836" y="2348880"/>
                <a:ext cx="10145692" cy="892693"/>
              </a:xfrm>
              <a:blipFill>
                <a:blip r:embed="rId2"/>
                <a:stretch>
                  <a:fillRect l="-1201" t="-10884" r="-1201" b="-156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67408" y="3914385"/>
            <a:ext cx="5808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Можно ли это сделать быстрее?</a:t>
            </a:r>
          </a:p>
        </p:txBody>
      </p:sp>
    </p:spTree>
    <p:extLst>
      <p:ext uri="{BB962C8B-B14F-4D97-AF65-F5344CB8AC3E}">
        <p14:creationId xmlns:p14="http://schemas.microsoft.com/office/powerpoint/2010/main" val="26201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Разрежённая таблица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1384" y="1340768"/>
                <a:ext cx="10981708" cy="4525963"/>
              </a:xfrm>
            </p:spPr>
            <p:txBody>
              <a:bodyPr/>
              <a:lstStyle/>
              <a:p>
                <a:r>
                  <a:rPr lang="ru-RU" dirty="0"/>
                  <a:t>Иначе говоря, для каждой позиции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храним минимумы на интервалах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1, 2, 4, …,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вправо от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m:rPr>
                        <m:sty m:val="p"/>
                      </m:rPr>
                      <a:rPr lang="en-US" b="0" i="1" dirty="0" err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ru-RU" dirty="0"/>
                  <a:t> памяти,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dirty="0"/>
                  <a:t> времени на построение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1384" y="1340768"/>
                <a:ext cx="10981708" cy="4525963"/>
              </a:xfrm>
              <a:blipFill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03489"/>
              </p:ext>
            </p:extLst>
          </p:nvPr>
        </p:nvGraphicFramePr>
        <p:xfrm>
          <a:off x="1056525" y="4662544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63552" y="4221088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24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221088"/>
                <a:ext cx="36112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единительная линия 7"/>
          <p:cNvCxnSpPr/>
          <p:nvPr/>
        </p:nvCxnSpPr>
        <p:spPr>
          <a:xfrm>
            <a:off x="2064637" y="5166600"/>
            <a:ext cx="3611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064637" y="5238608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064637" y="5310616"/>
            <a:ext cx="13681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064637" y="5382624"/>
            <a:ext cx="2736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064637" y="5454632"/>
            <a:ext cx="540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40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table. </a:t>
            </a:r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Шаг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507312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Шаг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507312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174074" r="-906796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9038" t="-174074" r="-798077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Шаг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419296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Шаг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419296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174074" r="-906796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9038" t="-174074" r="-798077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Шаг 1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337115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Шаг 1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337115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Шаг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163338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Шаг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163338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Шаг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422510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Шаг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422510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Шаг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987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Шаг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987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Шаг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23136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Шаг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23136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Шаг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3715018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Шаг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3715018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Шаг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8542402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Шаг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8542402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Шаг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688354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Шаг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688354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1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1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Шаг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66133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Шаг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66133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2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2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Шаг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765387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Шаг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765387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3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3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Шаг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615880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Шаг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615880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Шаг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095043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Шаг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095043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5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5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Шаг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887452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Шаг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887452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6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6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Шаг 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481301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Шаг 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481301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17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17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68208" y="1600200"/>
                <a:ext cx="4050147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⁡{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1600200"/>
                <a:ext cx="4050147" cy="95923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Разрежённая таблица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9B8CF439-9EC6-4999-B7FE-4FD2AC863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49703"/>
              </p:ext>
            </p:extLst>
          </p:nvPr>
        </p:nvGraphicFramePr>
        <p:xfrm>
          <a:off x="130213" y="2461747"/>
          <a:ext cx="79930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E72A79-A4A2-4C1E-9CD9-3FC62385AAC9}"/>
              </a:ext>
            </a:extLst>
          </p:cNvPr>
          <p:cNvSpPr txBox="1"/>
          <p:nvPr/>
        </p:nvSpPr>
        <p:spPr>
          <a:xfrm>
            <a:off x="136824" y="1344731"/>
            <a:ext cx="273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Предположим, что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A1AFA-AF9B-440F-BDEF-1A49827A7CD5}"/>
                  </a:ext>
                </a:extLst>
              </p:cNvPr>
              <p:cNvSpPr txBox="1"/>
              <p:nvPr/>
            </p:nvSpPr>
            <p:spPr>
              <a:xfrm>
                <a:off x="479375" y="4869160"/>
                <a:ext cx="11295047" cy="833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e>
                    </m:d>
                  </m:oMath>
                </a14:m>
                <a:r>
                  <a:rPr lang="ru-RU" sz="24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−1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−1)−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e>
                    </m:d>
                  </m:oMath>
                </a14:m>
                <a:r>
                  <a:rPr lang="ru-RU" sz="24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−1</m:t>
                        </m:r>
                      </m:e>
                    </m:d>
                    <m:r>
                      <a:rPr lang="ru-RU" sz="2400" i="1" dirty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r>
                  <a:rPr lang="ru-RU" sz="2400" dirty="0"/>
                  <a:t>                                                                                         </a:t>
                </a:r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A1AFA-AF9B-440F-BDEF-1A49827A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5" y="4869160"/>
                <a:ext cx="11295047" cy="833690"/>
              </a:xfrm>
              <a:prstGeom prst="rect">
                <a:avLst/>
              </a:prstGeom>
              <a:blipFill>
                <a:blip r:embed="rId2"/>
                <a:stretch>
                  <a:fillRect t="-8029" b="-189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D8E5E-8BDF-4748-85A7-C8B4D667B709}"/>
                  </a:ext>
                </a:extLst>
              </p:cNvPr>
              <p:cNvSpPr txBox="1"/>
              <p:nvPr/>
            </p:nvSpPr>
            <p:spPr>
              <a:xfrm>
                <a:off x="2667139" y="1363173"/>
                <a:ext cx="2304255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D8E5E-8BDF-4748-85A7-C8B4D667B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39" y="1363173"/>
                <a:ext cx="2304255" cy="468205"/>
              </a:xfrm>
              <a:prstGeom prst="rect">
                <a:avLst/>
              </a:prstGeom>
              <a:blipFill>
                <a:blip r:embed="rId3"/>
                <a:stretch>
                  <a:fillRect l="-7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C853AA5-1DD6-4CEF-A625-A5E124E14CCE}"/>
              </a:ext>
            </a:extLst>
          </p:cNvPr>
          <p:cNvSpPr txBox="1"/>
          <p:nvPr/>
        </p:nvSpPr>
        <p:spPr>
          <a:xfrm>
            <a:off x="238080" y="4118473"/>
            <a:ext cx="5857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Оценим число «лишних» ячеек в таблице.</a:t>
            </a:r>
            <a:r>
              <a:rPr lang="en-US" sz="2400" dirty="0"/>
              <a:t> 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03B739-F89C-4FDF-9665-3186B15832A8}"/>
                  </a:ext>
                </a:extLst>
              </p:cNvPr>
              <p:cNvSpPr txBox="1"/>
              <p:nvPr/>
            </p:nvSpPr>
            <p:spPr>
              <a:xfrm>
                <a:off x="166072" y="1801787"/>
                <a:ext cx="796384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smtClean="0">
                        <a:latin typeface="Cambria Math" panose="02040503050406030204" pitchFamily="18" charset="0"/>
                      </a:rPr>
                      <m:t>Р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азреженная таблица занимает 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/>
                  <a:t> ячеек памяти</a:t>
                </a:r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03B739-F89C-4FDF-9665-3186B1583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72" y="1801787"/>
                <a:ext cx="7963841" cy="830997"/>
              </a:xfrm>
              <a:prstGeom prst="rect">
                <a:avLst/>
              </a:prstGeom>
              <a:blipFill>
                <a:blip r:embed="rId4"/>
                <a:stretch>
                  <a:fillRect l="-1148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5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на запрос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16996" y="1628800"/>
                <a:ext cx="10981708" cy="4525963"/>
              </a:xfrm>
            </p:spPr>
            <p:txBody>
              <a:bodyPr/>
              <a:lstStyle/>
              <a:p>
                <a:r>
                  <a:rPr lang="ru-RU" dirty="0"/>
                  <a:t>Нужно найти минимум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максимальная степень</a:t>
                </a:r>
                <a:r>
                  <a:rPr lang="en-US" dirty="0"/>
                  <a:t> </a:t>
                </a:r>
                <a:r>
                  <a:rPr lang="ru-RU" dirty="0"/>
                  <a:t>такая,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dirty="0"/>
                  <a:t> не превосходит длины интервала: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0" dirty="0"/>
              </a:p>
              <a:p>
                <a:pPr algn="just"/>
                <a:r>
                  <a:rPr lang="ru-RU" dirty="0"/>
                  <a:t>Интервал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покрывается не более чем двумя перекрывающимися интервалами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dirty="0"/>
                  <a:t> (начало первого интервала фиксируется на левой границе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, а второго – на правой границе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6996" y="1628800"/>
                <a:ext cx="10981708" cy="4525963"/>
              </a:xfrm>
              <a:blipFill>
                <a:blip r:embed="rId2"/>
                <a:stretch>
                  <a:fillRect l="-999" t="-1211" r="-116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авая фигурная скобка 4"/>
          <p:cNvSpPr/>
          <p:nvPr/>
        </p:nvSpPr>
        <p:spPr>
          <a:xfrm rot="5400000">
            <a:off x="2486204" y="4643742"/>
            <a:ext cx="234815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2927648" y="4345864"/>
            <a:ext cx="216024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127448" y="5390787"/>
            <a:ext cx="43204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94055" y="4770395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55" y="4770395"/>
                <a:ext cx="4832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62006" y="5684425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06" y="5684425"/>
                <a:ext cx="4832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68441" y="5348883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41" y="5348883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89303" y="4990707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03" y="4990707"/>
                <a:ext cx="317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1458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29973"/>
              </p:ext>
            </p:extLst>
          </p:nvPr>
        </p:nvGraphicFramePr>
        <p:xfrm>
          <a:off x="1199456" y="3140968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2544540" y="3573016"/>
            <a:ext cx="707144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898112" y="3068960"/>
            <a:ext cx="67760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49258"/>
              </p:ext>
            </p:extLst>
          </p:nvPr>
        </p:nvGraphicFramePr>
        <p:xfrm>
          <a:off x="1205072" y="4186542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единительная линия 11"/>
          <p:cNvCxnSpPr/>
          <p:nvPr/>
        </p:nvCxnSpPr>
        <p:spPr>
          <a:xfrm>
            <a:off x="4250556" y="4607321"/>
            <a:ext cx="134138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07500"/>
              </p:ext>
            </p:extLst>
          </p:nvPr>
        </p:nvGraphicFramePr>
        <p:xfrm>
          <a:off x="1199456" y="5288508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Прямая соединительная линия 16"/>
          <p:cNvCxnSpPr/>
          <p:nvPr/>
        </p:nvCxnSpPr>
        <p:spPr>
          <a:xfrm>
            <a:off x="2558882" y="5703197"/>
            <a:ext cx="2750646" cy="1143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575720" y="5229200"/>
            <a:ext cx="269049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84232" y="3167809"/>
                <a:ext cx="113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3167809"/>
                <a:ext cx="113640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84231" y="4194717"/>
                <a:ext cx="113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1" y="4194717"/>
                <a:ext cx="113640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84231" y="5286039"/>
                <a:ext cx="1264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1" y="5286039"/>
                <a:ext cx="126464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848044" y="1763613"/>
                <a:ext cx="41199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44" y="1763613"/>
                <a:ext cx="411997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на запрос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Ответ на запрос минимума  на полуинтервале можно вычислить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i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Формула является корректной, так как бинарная операция минимума обладает свойствами </a:t>
                </a:r>
                <a:r>
                  <a:rPr lang="ru-RU" b="1" dirty="0"/>
                  <a:t>ассоциативности, коммутативности и идемпотентность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10" t="-1348" r="-111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авая фигурная скобка 4"/>
          <p:cNvSpPr/>
          <p:nvPr/>
        </p:nvSpPr>
        <p:spPr>
          <a:xfrm rot="5400000">
            <a:off x="5590248" y="3331553"/>
            <a:ext cx="234815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6031692" y="3033675"/>
            <a:ext cx="216024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231492" y="4078598"/>
            <a:ext cx="43204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98099" y="3458206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99" y="3458206"/>
                <a:ext cx="48320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66050" y="4372236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50" y="4372236"/>
                <a:ext cx="48320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72485" y="403669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85" y="4036694"/>
                <a:ext cx="3516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93347" y="3678518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347" y="3678518"/>
                <a:ext cx="31701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775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бинарного отношения минимума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9376" y="1556792"/>
            <a:ext cx="11017224" cy="4824536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ru-RU" b="1" dirty="0"/>
              <a:t>Ассоциативность</a:t>
            </a:r>
            <a:r>
              <a:rPr lang="ru-RU" dirty="0"/>
              <a:t>  (выполнять операции можно в произвольном порядке, т.е. допускается любой порядок расстановки скобок):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 startAt="2"/>
            </a:pPr>
            <a:r>
              <a:rPr lang="ru-RU" b="1" dirty="0"/>
              <a:t>Коммутативность</a:t>
            </a:r>
            <a:r>
              <a:rPr lang="ru-RU" dirty="0"/>
              <a:t> (можно располагать элементы в произвольном порядке, переставляя их):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ru-RU" dirty="0"/>
          </a:p>
          <a:p>
            <a:pPr marL="914400" lvl="1" indent="-514350">
              <a:buFont typeface="+mj-lt"/>
              <a:buAutoNum type="arabicPeriod" startAt="3"/>
            </a:pPr>
            <a:r>
              <a:rPr lang="ru-RU" b="1" dirty="0"/>
              <a:t>Идемпотентность </a:t>
            </a:r>
            <a:r>
              <a:rPr lang="ru-RU" dirty="0"/>
              <a:t>(благодаря этому свойству мы сможем работать на пересекающихся отрезках):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68503"/>
              </p:ext>
            </p:extLst>
          </p:nvPr>
        </p:nvGraphicFramePr>
        <p:xfrm>
          <a:off x="4387788" y="2438028"/>
          <a:ext cx="320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520560" progId="Equation.DSMT4">
                  <p:embed/>
                </p:oleObj>
              </mc:Choice>
              <mc:Fallback>
                <p:oleObj name="Equation" r:id="rId2" imgW="3200400" imgH="520560" progId="Equation.DSMT4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87788" y="2438028"/>
                        <a:ext cx="32004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24320"/>
              </p:ext>
            </p:extLst>
          </p:nvPr>
        </p:nvGraphicFramePr>
        <p:xfrm>
          <a:off x="4933059" y="3674864"/>
          <a:ext cx="172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330120" progId="Equation.DSMT4">
                  <p:embed/>
                </p:oleObj>
              </mc:Choice>
              <mc:Fallback>
                <p:oleObj name="Equation" r:id="rId4" imgW="1726920" imgH="33012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3059" y="3674864"/>
                        <a:ext cx="1727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481092"/>
              </p:ext>
            </p:extLst>
          </p:nvPr>
        </p:nvGraphicFramePr>
        <p:xfrm>
          <a:off x="5148959" y="5589240"/>
          <a:ext cx="1295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41200" progId="Equation.DSMT4">
                  <p:embed/>
                </p:oleObj>
              </mc:Choice>
              <mc:Fallback>
                <p:oleObj name="Equation" r:id="rId6" imgW="1295280" imgH="2412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8959" y="5589240"/>
                        <a:ext cx="1295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7351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бинарного отношения минимума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29524"/>
              </p:ext>
            </p:extLst>
          </p:nvPr>
        </p:nvGraphicFramePr>
        <p:xfrm>
          <a:off x="1980501" y="2223561"/>
          <a:ext cx="425745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8858"/>
              </p:ext>
            </p:extLst>
          </p:nvPr>
        </p:nvGraphicFramePr>
        <p:xfrm>
          <a:off x="4827289" y="2323996"/>
          <a:ext cx="474317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 rot="16200000">
            <a:off x="6625772" y="1006054"/>
            <a:ext cx="659034" cy="4255999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 rot="5400000">
            <a:off x="3869243" y="-136963"/>
            <a:ext cx="486630" cy="4250788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60806" y="2705150"/>
                <a:ext cx="301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806" y="2705150"/>
                <a:ext cx="3018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21"/>
              <p:cNvSpPr txBox="1"/>
              <p:nvPr/>
            </p:nvSpPr>
            <p:spPr>
              <a:xfrm>
                <a:off x="451498" y="3322207"/>
                <a:ext cx="11789890" cy="43204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∘…∘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∘…</m:t>
                          </m:r>
                          <m: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ассоциативность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22" name="Объект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98" y="3322207"/>
                <a:ext cx="11789890" cy="432048"/>
              </a:xfrm>
              <a:prstGeom prst="rect">
                <a:avLst/>
              </a:prstGeom>
              <a:blipFill>
                <a:blip r:embed="rId3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82" y="2254216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82" y="2254216"/>
                <a:ext cx="3856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BC374D-0E15-4FC9-91ED-387570E2FFE9}"/>
                  </a:ext>
                </a:extLst>
              </p:cNvPr>
              <p:cNvSpPr txBox="1"/>
              <p:nvPr/>
            </p:nvSpPr>
            <p:spPr>
              <a:xfrm>
                <a:off x="551384" y="1307090"/>
                <a:ext cx="10801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Например, покажем, что </a:t>
                </a:r>
                <a:r>
                  <a:rPr lang="ru-RU" b="1" dirty="0"/>
                  <a:t>минимум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ru-RU" b="1" dirty="0"/>
                          <m:t>минимум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m:rPr>
                            <m:nor/>
                          </m:rPr>
                          <a:rPr lang="ru-RU" b="1" dirty="0"/>
                          <m:t>минимум</m:t>
                        </m:r>
                        <m:r>
                          <m:rPr>
                            <m:nor/>
                          </m:rPr>
                          <a:rPr lang="ru-RU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ru-RU" dirty="0"/>
                          <m:t>на </m:t>
                        </m:r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ru-RU" b="1" dirty="0"/>
                          <m:t>минимум</m:t>
                        </m:r>
                        <m:r>
                          <m:rPr>
                            <m:nor/>
                          </m:rPr>
                          <a:rPr lang="ru-RU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ru-RU" dirty="0"/>
                          <m:t>на </m:t>
                        </m:r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BC374D-0E15-4FC9-91ED-387570E2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307090"/>
                <a:ext cx="10801199" cy="369332"/>
              </a:xfrm>
              <a:prstGeom prst="rect">
                <a:avLst/>
              </a:prstGeom>
              <a:blipFill>
                <a:blip r:embed="rId5"/>
                <a:stretch>
                  <a:fillRect l="-45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B13015-69F9-4A50-91F8-FCE5A4EDECD4}"/>
                  </a:ext>
                </a:extLst>
              </p:cNvPr>
              <p:cNvSpPr txBox="1"/>
              <p:nvPr/>
            </p:nvSpPr>
            <p:spPr>
              <a:xfrm>
                <a:off x="2015193" y="266519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B13015-69F9-4A50-91F8-FCE5A4EDE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93" y="2665197"/>
                <a:ext cx="3225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71D2C8-E25B-4C5B-A189-4D3A1C2B179D}"/>
                  </a:ext>
                </a:extLst>
              </p:cNvPr>
              <p:cNvSpPr txBox="1"/>
              <p:nvPr/>
            </p:nvSpPr>
            <p:spPr>
              <a:xfrm>
                <a:off x="6267073" y="2735928"/>
                <a:ext cx="4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71D2C8-E25B-4C5B-A189-4D3A1C2B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073" y="2735928"/>
                <a:ext cx="4001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8DC4AC-9A05-4CE1-AC7B-013DFBBEE109}"/>
                  </a:ext>
                </a:extLst>
              </p:cNvPr>
              <p:cNvSpPr txBox="1"/>
              <p:nvPr/>
            </p:nvSpPr>
            <p:spPr>
              <a:xfrm>
                <a:off x="5604322" y="2735928"/>
                <a:ext cx="8091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8DC4AC-9A05-4CE1-AC7B-013DFBBE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22" y="2735928"/>
                <a:ext cx="80918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1C907F-6362-4CC0-BE29-9AA2B1394E5B}"/>
                  </a:ext>
                </a:extLst>
              </p:cNvPr>
              <p:cNvSpPr txBox="1"/>
              <p:nvPr/>
            </p:nvSpPr>
            <p:spPr>
              <a:xfrm>
                <a:off x="5636570" y="1915662"/>
                <a:ext cx="7098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1C907F-6362-4CC0-BE29-9AA2B1394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70" y="1915662"/>
                <a:ext cx="70987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D26B10-019F-4404-A6A3-C0257217C06B}"/>
                  </a:ext>
                </a:extLst>
              </p:cNvPr>
              <p:cNvSpPr txBox="1"/>
              <p:nvPr/>
            </p:nvSpPr>
            <p:spPr>
              <a:xfrm>
                <a:off x="4663151" y="2735928"/>
                <a:ext cx="883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D26B10-019F-4404-A6A3-C0257217C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51" y="2735928"/>
                <a:ext cx="88330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B6F5B1-A829-DE8F-D5BA-70C0937AD350}"/>
                  </a:ext>
                </a:extLst>
              </p:cNvPr>
              <p:cNvSpPr txBox="1"/>
              <p:nvPr/>
            </p:nvSpPr>
            <p:spPr>
              <a:xfrm>
                <a:off x="250443" y="5409524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∘…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154E9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154E9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154E9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000" i="1">
                              <a:solidFill>
                                <a:srgbClr val="154E9D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ru-BY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ru-BY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∘…∘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B6F5B1-A829-DE8F-D5BA-70C0937A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3" y="5409524"/>
                <a:ext cx="6096000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A6A4E4-4A83-A463-5E39-4A0A1BD4FE6A}"/>
                  </a:ext>
                </a:extLst>
              </p:cNvPr>
              <p:cNvSpPr txBox="1"/>
              <p:nvPr/>
            </p:nvSpPr>
            <p:spPr>
              <a:xfrm>
                <a:off x="250443" y="3783028"/>
                <a:ext cx="10945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коммутативность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A6A4E4-4A83-A463-5E39-4A0A1BD4F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3" y="3783028"/>
                <a:ext cx="10945216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6A2D92-C8BE-CF64-5F3F-36A4FDE839DC}"/>
                  </a:ext>
                </a:extLst>
              </p:cNvPr>
              <p:cNvSpPr txBox="1"/>
              <p:nvPr/>
            </p:nvSpPr>
            <p:spPr>
              <a:xfrm>
                <a:off x="250443" y="4166774"/>
                <a:ext cx="109272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ru-BY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BY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BY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ru-BY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ru-BY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BY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BY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ru-BY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BY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BY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BY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ru-BY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BY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BY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ru-BY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BY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BY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BY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ru-BY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BY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BY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ассоциативность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6A2D92-C8BE-CF64-5F3F-36A4FDE8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3" y="4166774"/>
                <a:ext cx="10927231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449F598-A10B-807F-D052-77CDC813C070}"/>
              </a:ext>
            </a:extLst>
          </p:cNvPr>
          <p:cNvSpPr/>
          <p:nvPr/>
        </p:nvSpPr>
        <p:spPr>
          <a:xfrm>
            <a:off x="2134962" y="4247284"/>
            <a:ext cx="1338230" cy="34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31074-BBA9-88E1-CAF1-698DF35A7471}"/>
              </a:ext>
            </a:extLst>
          </p:cNvPr>
          <p:cNvSpPr/>
          <p:nvPr/>
        </p:nvSpPr>
        <p:spPr>
          <a:xfrm>
            <a:off x="3664521" y="4197552"/>
            <a:ext cx="133823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7F62D1B-672E-77A0-0DD9-E5198EABC2DD}"/>
              </a:ext>
            </a:extLst>
          </p:cNvPr>
          <p:cNvSpPr/>
          <p:nvPr/>
        </p:nvSpPr>
        <p:spPr>
          <a:xfrm>
            <a:off x="5128893" y="4182163"/>
            <a:ext cx="133823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rgbClr val="FF0000"/>
                </a:solidFill>
              </a:ln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2DB2F5-A78E-14EA-F0D6-C4E1582B0D97}"/>
                  </a:ext>
                </a:extLst>
              </p:cNvPr>
              <p:cNvSpPr txBox="1"/>
              <p:nvPr/>
            </p:nvSpPr>
            <p:spPr>
              <a:xfrm>
                <a:off x="250443" y="4763271"/>
                <a:ext cx="112479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BY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BY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ru-BY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BY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BY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sz="2000" b="1" i="1" smtClean="0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0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BY" sz="20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BY" sz="20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0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ru-BY" sz="2000" b="1" i="1">
                            <a:solidFill>
                              <a:srgbClr val="154E9D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0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BY" sz="20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BY" sz="20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0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BY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BY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BY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BY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BY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идемпотентность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2DB2F5-A78E-14EA-F0D6-C4E1582B0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3" y="4763271"/>
                <a:ext cx="11247952" cy="400110"/>
              </a:xfrm>
              <a:prstGeom prst="rect">
                <a:avLst/>
              </a:prstGeom>
              <a:blipFill>
                <a:blip r:embed="rId1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42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  <p:bldP spid="13" grpId="0"/>
      <p:bldP spid="15" grpId="0"/>
      <p:bldP spid="3" grpId="0" animBg="1"/>
      <p:bldP spid="4" grpId="0" animBg="1"/>
      <p:bldP spid="5" grpId="0" animBg="1"/>
      <p:bldP spid="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7848" y="251472"/>
            <a:ext cx="7022571" cy="954360"/>
          </a:xfrm>
        </p:spPr>
        <p:txBody>
          <a:bodyPr>
            <a:normAutofit/>
          </a:bodyPr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800758"/>
                  </p:ext>
                </p:extLst>
              </p:nvPr>
            </p:nvGraphicFramePr>
            <p:xfrm>
              <a:off x="335361" y="1540272"/>
              <a:ext cx="7992891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80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23175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 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1757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800758"/>
                  </p:ext>
                </p:extLst>
              </p:nvPr>
            </p:nvGraphicFramePr>
            <p:xfrm>
              <a:off x="335361" y="1540272"/>
              <a:ext cx="7992891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80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639" r="-800000" b="-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48327"/>
              </p:ext>
            </p:extLst>
          </p:nvPr>
        </p:nvGraphicFramePr>
        <p:xfrm>
          <a:off x="335161" y="2132856"/>
          <a:ext cx="79930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4760" y="1205832"/>
                <a:ext cx="1640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𝐅𝐢𝐧𝐝𝐌𝐢𝐧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" y="1205832"/>
                <a:ext cx="164019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9019" y="3849859"/>
                <a:ext cx="8738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" y="3849859"/>
                <a:ext cx="873816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95266" y="5520219"/>
                <a:ext cx="8566063" cy="413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𝐅𝐢𝐧𝐝𝐌𝐢𝐧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2,   1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=1</a:t>
                </a:r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66" y="5520219"/>
                <a:ext cx="8566063" cy="413062"/>
              </a:xfrm>
              <a:prstGeom prst="rect">
                <a:avLst/>
              </a:prstGeom>
              <a:blipFill>
                <a:blip r:embed="rId13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62889"/>
              </p:ext>
            </p:extLst>
          </p:nvPr>
        </p:nvGraphicFramePr>
        <p:xfrm>
          <a:off x="727057" y="4647812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Правая фигурная скобка 14"/>
          <p:cNvSpPr/>
          <p:nvPr/>
        </p:nvSpPr>
        <p:spPr>
          <a:xfrm rot="5400000">
            <a:off x="4125174" y="3409414"/>
            <a:ext cx="413061" cy="3600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авая фигурная скобка 29"/>
          <p:cNvSpPr/>
          <p:nvPr/>
        </p:nvSpPr>
        <p:spPr>
          <a:xfrm rot="16200000">
            <a:off x="5042982" y="2658686"/>
            <a:ext cx="377849" cy="3600401"/>
          </a:xfrm>
          <a:prstGeom prst="rightBrace">
            <a:avLst>
              <a:gd name="adj1" fmla="val 8333"/>
              <a:gd name="adj2" fmla="val 50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D3B305-95A0-476B-ADC2-DCA81748319D}"/>
                  </a:ext>
                </a:extLst>
              </p:cNvPr>
              <p:cNvSpPr txBox="1"/>
              <p:nvPr/>
            </p:nvSpPr>
            <p:spPr>
              <a:xfrm>
                <a:off x="8925988" y="2204059"/>
                <a:ext cx="3230151" cy="386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D3B305-95A0-476B-ADC2-DCA81748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988" y="2204059"/>
                <a:ext cx="3230151" cy="386581"/>
              </a:xfrm>
              <a:prstGeom prst="rect">
                <a:avLst/>
              </a:prstGeom>
              <a:blipFill>
                <a:blip r:embed="rId14"/>
                <a:stretch>
                  <a:fillRect r="-377" b="-1269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75824FDC-5AF4-4A26-8F20-C07BA76A80A3}"/>
              </a:ext>
            </a:extLst>
          </p:cNvPr>
          <p:cNvSpPr/>
          <p:nvPr/>
        </p:nvSpPr>
        <p:spPr>
          <a:xfrm rot="16200000">
            <a:off x="4214823" y="-799749"/>
            <a:ext cx="247189" cy="44057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E4E81-931E-4604-91B4-2263D5A851E2}"/>
              </a:ext>
            </a:extLst>
          </p:cNvPr>
          <p:cNvSpPr txBox="1"/>
          <p:nvPr/>
        </p:nvSpPr>
        <p:spPr>
          <a:xfrm>
            <a:off x="2150658" y="2876159"/>
            <a:ext cx="272934" cy="36933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E257E-D51A-46C3-8231-6797EA3F02E3}"/>
              </a:ext>
            </a:extLst>
          </p:cNvPr>
          <p:cNvSpPr txBox="1"/>
          <p:nvPr/>
        </p:nvSpPr>
        <p:spPr>
          <a:xfrm>
            <a:off x="3071664" y="2856943"/>
            <a:ext cx="30168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 animBg="1"/>
      <p:bldP spid="30" grpId="0" animBg="1"/>
      <p:bldP spid="17" grpId="0"/>
      <p:bldP spid="4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Дано целое число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ru-RU" dirty="0"/>
                  <a:t>Найти </a:t>
                </a:r>
                <a:r>
                  <a:rPr lang="ru-RU" b="1" dirty="0"/>
                  <a:t>наибольшее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b="1" dirty="0"/>
                  <a:t>такое,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/>
                  <a:t>, за константное время</a:t>
                </a:r>
                <a:r>
                  <a:rPr lang="en-US" dirty="0"/>
                  <a:t> (</a:t>
                </a:r>
                <a:r>
                  <a:rPr lang="ru-RU" dirty="0"/>
                  <a:t>для этого можно сделать </a:t>
                </a:r>
                <a:r>
                  <a:rPr lang="ru-RU" dirty="0" err="1"/>
                  <a:t>предподсчёт</a:t>
                </a:r>
                <a:r>
                  <a:rPr lang="ru-RU" dirty="0"/>
                  <a:t>).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Подходы</a:t>
                </a:r>
              </a:p>
              <a:p>
                <a:pPr lvl="1"/>
                <a:r>
                  <a:rPr lang="ru-RU" dirty="0"/>
                  <a:t>Формула</a:t>
                </a:r>
              </a:p>
              <a:p>
                <a:pPr lvl="1"/>
                <a:r>
                  <a:rPr lang="ru-RU" dirty="0"/>
                  <a:t>Динамическое программирование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95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7745" y="1436637"/>
            <a:ext cx="111268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Покажем (на примере задач о сумме и минимуме на интервале), что с помощью специальных структур: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rgbClr val="FF0000"/>
                </a:solidFill>
              </a:rPr>
              <a:t>корневая эвристика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rgbClr val="FF0000"/>
                </a:solidFill>
              </a:rPr>
              <a:t>дерево отрезков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rgbClr val="FF0000"/>
                </a:solidFill>
              </a:rPr>
              <a:t>разрежённая таблица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endParaRPr lang="ru-RU" sz="2800" b="1" dirty="0">
              <a:solidFill>
                <a:srgbClr val="FF0000"/>
              </a:solidFill>
            </a:endParaRPr>
          </a:p>
          <a:p>
            <a:pPr algn="just"/>
            <a:r>
              <a:rPr lang="ru-RU" sz="2800" dirty="0"/>
              <a:t>выполнить интервальный запрос  можно быстрее.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0518" y="4723062"/>
            <a:ext cx="1115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5177" y="4221088"/>
            <a:ext cx="11159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800" dirty="0"/>
              <a:t>При этом сначала над данными выполняют </a:t>
            </a:r>
            <a:r>
              <a:rPr lang="ru-RU" sz="2800" b="1" dirty="0" err="1"/>
              <a:t>препроцессинг</a:t>
            </a:r>
            <a:r>
              <a:rPr lang="ru-RU" sz="2800" b="1" dirty="0"/>
              <a:t> (</a:t>
            </a:r>
            <a:r>
              <a:rPr lang="ru-RU" sz="2800" b="1" dirty="0" err="1"/>
              <a:t>предподсчёт</a:t>
            </a:r>
            <a:r>
              <a:rPr lang="ru-RU" sz="2800" b="1" dirty="0"/>
              <a:t>) </a:t>
            </a:r>
            <a:r>
              <a:rPr lang="ru-RU" sz="2800" dirty="0"/>
              <a:t>−</a:t>
            </a:r>
            <a:r>
              <a:rPr lang="ru-RU" sz="2800" b="1" dirty="0"/>
              <a:t> </a:t>
            </a:r>
            <a:r>
              <a:rPr lang="ru-RU" sz="2800" dirty="0"/>
              <a:t>предварительная подготовка, которая в последующем позволит эффективно обрабатывать запросы. Очевидно, что время </a:t>
            </a:r>
            <a:r>
              <a:rPr lang="ru-RU" sz="2800" dirty="0" err="1"/>
              <a:t>предподсчёта</a:t>
            </a:r>
            <a:r>
              <a:rPr lang="ru-RU" sz="2800" dirty="0"/>
              <a:t> должно быть не больше, чем суммарное время ответа на все запросы.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97745" y="4293096"/>
            <a:ext cx="0" cy="217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84EE6FB6-ACFF-4AAA-B037-EE10D0D14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83163"/>
              </p:ext>
            </p:extLst>
          </p:nvPr>
        </p:nvGraphicFramePr>
        <p:xfrm>
          <a:off x="336306" y="1820058"/>
          <a:ext cx="11736352" cy="941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61">
                  <a:extLst>
                    <a:ext uri="{9D8B030D-6E8A-4147-A177-3AD203B41FA5}">
                      <a16:colId xmlns:a16="http://schemas.microsoft.com/office/drawing/2014/main" val="3549571864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506811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15067092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68242825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91714261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554475852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3546840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51517801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51179114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14262548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961919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48642817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413299279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15797481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30168490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65606901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72112570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975902392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34747931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60761810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65332454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28347769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07249781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6008172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16704348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145152741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830543562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763657919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952788936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990842581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908891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09808440"/>
                    </a:ext>
                  </a:extLst>
                </a:gridCol>
              </a:tblGrid>
              <a:tr h="45681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060282"/>
                  </a:ext>
                </a:extLst>
              </a:tr>
              <a:tr h="484833">
                <a:tc>
                  <a:txBody>
                    <a:bodyPr/>
                    <a:lstStyle/>
                    <a:p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0222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F2D776-FA8F-40D1-A8DA-7B43305999B0}"/>
                  </a:ext>
                </a:extLst>
              </p:cNvPr>
              <p:cNvSpPr txBox="1"/>
              <p:nvPr/>
            </p:nvSpPr>
            <p:spPr>
              <a:xfrm>
                <a:off x="0" y="1786007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F2D776-FA8F-40D1-A8DA-7B4330599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6007"/>
                <a:ext cx="3116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E5B90B-D658-426A-850B-B77B7D52364A}"/>
                  </a:ext>
                </a:extLst>
              </p:cNvPr>
              <p:cNvSpPr txBox="1"/>
              <p:nvPr/>
            </p:nvSpPr>
            <p:spPr>
              <a:xfrm>
                <a:off x="0" y="2132751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E5B90B-D658-426A-850B-B77B7D52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2751"/>
                <a:ext cx="31169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2C1C10-369E-4C17-9F80-A9E205E35192}"/>
                  </a:ext>
                </a:extLst>
              </p:cNvPr>
              <p:cNvSpPr txBox="1"/>
              <p:nvPr/>
            </p:nvSpPr>
            <p:spPr>
              <a:xfrm>
                <a:off x="-12621" y="4148107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2C1C10-369E-4C17-9F80-A9E205E3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21" y="4148107"/>
                <a:ext cx="3116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E41F62-CA91-4D4A-AC15-3E024DB29847}"/>
                  </a:ext>
                </a:extLst>
              </p:cNvPr>
              <p:cNvSpPr txBox="1"/>
              <p:nvPr/>
            </p:nvSpPr>
            <p:spPr>
              <a:xfrm>
                <a:off x="-6311" y="4503985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E41F62-CA91-4D4A-AC15-3E024DB29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11" y="4503985"/>
                <a:ext cx="31169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Таблица 5">
            <a:extLst>
              <a:ext uri="{FF2B5EF4-FFF2-40B4-BE49-F238E27FC236}">
                <a16:creationId xmlns:a16="http://schemas.microsoft.com/office/drawing/2014/main" id="{C7783948-8365-4E3F-9841-9D74D45AC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03979"/>
              </p:ext>
            </p:extLst>
          </p:nvPr>
        </p:nvGraphicFramePr>
        <p:xfrm>
          <a:off x="263344" y="4213966"/>
          <a:ext cx="1166531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41">
                  <a:extLst>
                    <a:ext uri="{9D8B030D-6E8A-4147-A177-3AD203B41FA5}">
                      <a16:colId xmlns:a16="http://schemas.microsoft.com/office/drawing/2014/main" val="3549571864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506811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15067092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68242825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91714261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554475852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3546840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51517801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51179114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14262548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961919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48642817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413299279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15797481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30168490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65606901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72112570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975902392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34747931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60761810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65332454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28347769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07249781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6008172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16704348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145152741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830543562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763657919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952788936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990842581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908891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09808440"/>
                    </a:ext>
                  </a:extLst>
                </a:gridCol>
              </a:tblGrid>
              <a:tr h="27153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060282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BY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BY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BY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BY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22208"/>
                  </a:ext>
                </a:extLst>
              </a:tr>
            </a:tbl>
          </a:graphicData>
        </a:graphic>
      </p:graphicFrame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500F4D50-7A69-E280-1735-BC24AAC01A94}"/>
              </a:ext>
            </a:extLst>
          </p:cNvPr>
          <p:cNvCxnSpPr/>
          <p:nvPr/>
        </p:nvCxnSpPr>
        <p:spPr>
          <a:xfrm>
            <a:off x="767424" y="507112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C0876A3-16BE-4A6E-CFDE-6F38EEEAF66A}"/>
              </a:ext>
            </a:extLst>
          </p:cNvPr>
          <p:cNvCxnSpPr>
            <a:cxnSpLocks/>
          </p:cNvCxnSpPr>
          <p:nvPr/>
        </p:nvCxnSpPr>
        <p:spPr>
          <a:xfrm>
            <a:off x="1487504" y="505573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AF7D01E-FAB5-BC90-505D-02F407845840}"/>
              </a:ext>
            </a:extLst>
          </p:cNvPr>
          <p:cNvCxnSpPr/>
          <p:nvPr/>
        </p:nvCxnSpPr>
        <p:spPr>
          <a:xfrm>
            <a:off x="2999672" y="5055738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2470047-B0D8-8FE6-B483-0AD0C81E35A0}"/>
              </a:ext>
            </a:extLst>
          </p:cNvPr>
          <p:cNvCxnSpPr>
            <a:cxnSpLocks/>
          </p:cNvCxnSpPr>
          <p:nvPr/>
        </p:nvCxnSpPr>
        <p:spPr>
          <a:xfrm flipV="1">
            <a:off x="5879992" y="5055738"/>
            <a:ext cx="5472608" cy="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3A23B0-1D80-7530-A50D-0FE2D2B7EE0D}"/>
                  </a:ext>
                </a:extLst>
              </p:cNvPr>
              <p:cNvSpPr txBox="1"/>
              <p:nvPr/>
            </p:nvSpPr>
            <p:spPr>
              <a:xfrm>
                <a:off x="52443" y="1373477"/>
                <a:ext cx="1714671" cy="385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ru-BY" sz="2400" dirty="0"/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3A23B0-1D80-7530-A50D-0FE2D2B7E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3" y="1373477"/>
                <a:ext cx="1714671" cy="385105"/>
              </a:xfrm>
              <a:prstGeom prst="rect">
                <a:avLst/>
              </a:prstGeom>
              <a:blipFill>
                <a:blip r:embed="rId6"/>
                <a:stretch>
                  <a:fillRect t="-4762" b="-793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D10256-D12D-D48A-BB54-98966F0CF13D}"/>
              </a:ext>
            </a:extLst>
          </p:cNvPr>
          <p:cNvSpPr txBox="1"/>
          <p:nvPr/>
        </p:nvSpPr>
        <p:spPr>
          <a:xfrm>
            <a:off x="1426642" y="2387926"/>
            <a:ext cx="2880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482FC-B53C-A94F-C969-C2CBE42C45E3}"/>
              </a:ext>
            </a:extLst>
          </p:cNvPr>
          <p:cNvSpPr txBox="1"/>
          <p:nvPr/>
        </p:nvSpPr>
        <p:spPr>
          <a:xfrm>
            <a:off x="337653" y="2392373"/>
            <a:ext cx="2880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3D17C-44F6-261A-8013-BC7C695BB05E}"/>
              </a:ext>
            </a:extLst>
          </p:cNvPr>
          <p:cNvSpPr txBox="1"/>
          <p:nvPr/>
        </p:nvSpPr>
        <p:spPr>
          <a:xfrm>
            <a:off x="695415" y="2386439"/>
            <a:ext cx="2880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90BF6-34AB-2CA3-D924-CD6E4BEEE02E}"/>
              </a:ext>
            </a:extLst>
          </p:cNvPr>
          <p:cNvSpPr txBox="1"/>
          <p:nvPr/>
        </p:nvSpPr>
        <p:spPr>
          <a:xfrm>
            <a:off x="2904973" y="2386439"/>
            <a:ext cx="2880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CA6B3-DA9B-A6E0-40E9-8B6587947456}"/>
              </a:ext>
            </a:extLst>
          </p:cNvPr>
          <p:cNvSpPr txBox="1"/>
          <p:nvPr/>
        </p:nvSpPr>
        <p:spPr>
          <a:xfrm>
            <a:off x="5835642" y="2386439"/>
            <a:ext cx="2880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AD379-0012-AE11-0148-54A628794CF6}"/>
              </a:ext>
            </a:extLst>
          </p:cNvPr>
          <p:cNvSpPr txBox="1"/>
          <p:nvPr/>
        </p:nvSpPr>
        <p:spPr>
          <a:xfrm>
            <a:off x="11710330" y="2386439"/>
            <a:ext cx="2880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88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  <p:bldP spid="3" grpId="0" animBg="1"/>
      <p:bldP spid="5" grpId="0" animBg="1"/>
      <p:bldP spid="13" grpId="0" animBg="1"/>
      <p:bldP spid="15" grpId="0" animBg="1"/>
      <p:bldP spid="1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Задана полоска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клеток, клетки, некоторые клетки покрашены в чёрный цвет, остальные в белый</a:t>
                </a:r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Нужно уметь выполнять две операции: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Invert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</a:t>
                </a:r>
                <a:r>
                  <a:rPr lang="ru-RU" dirty="0"/>
                  <a:t> на интервале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изменить цвет</a:t>
                </a:r>
                <a:r>
                  <a:rPr lang="en-US" dirty="0"/>
                  <a:t> </a:t>
                </a:r>
                <a:r>
                  <a:rPr lang="ru-RU" dirty="0"/>
                  <a:t>на противоположный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GetColor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получить цвет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й клетки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1348" r="-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2870"/>
              </p:ext>
            </p:extLst>
          </p:nvPr>
        </p:nvGraphicFramePr>
        <p:xfrm>
          <a:off x="2013755" y="285293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09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задачи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1464" y="2761129"/>
            <a:ext cx="1036915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2"/>
              </a:rPr>
              <a:t>0.2 Задача о сумме (реализация структур для интервальных запросов - сумма на отрезке)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2011" y="1916832"/>
            <a:ext cx="1822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iRunner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20369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71764" y="2791907"/>
            <a:ext cx="6660740" cy="723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4400" dirty="0">
                <a:solidFill>
                  <a:srgbClr val="144E9D"/>
                </a:solidFill>
                <a:latin typeface="SFMono-Regular"/>
              </a:rPr>
              <a:t>Спасибо за внимание!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</a:t>
            </a:r>
            <a:r>
              <a:rPr lang="en-US" sz="3200" dirty="0"/>
              <a:t>RSQ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86901" y="1600203"/>
                <a:ext cx="10981708" cy="45651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RSQ — Range Sum Query</a:t>
                </a:r>
                <a:r>
                  <a:rPr lang="ru-RU" sz="2400" b="1" dirty="0"/>
                  <a:t> (запрос суммы на отрезке)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ru-RU" sz="2400" dirty="0"/>
                  <a:t>Задана последовательность из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чисел: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  <a:p>
                <a:r>
                  <a:rPr lang="ru-RU" sz="2400" dirty="0"/>
                  <a:t>Поступают запросы двух типов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pPr lvl="2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запрос модификации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𝐀𝐝𝐝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/>
                  <a:t>— </a:t>
                </a:r>
                <a:r>
                  <a:rPr lang="ru-RU" sz="2400" dirty="0"/>
                  <a:t>прибавить к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му</a:t>
                </a:r>
                <a:r>
                  <a:rPr lang="ru-RU" sz="2400" dirty="0"/>
                  <a:t> элементу число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>
                    <a:latin typeface="Consolas" panose="020B0609020204030204" pitchFamily="49" charset="0"/>
                  </a:rPr>
                  <a:t>;</a:t>
                </a:r>
              </a:p>
              <a:p>
                <a:pPr lvl="2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запрос суммы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𝐅𝐢𝐧𝐝𝐒𝐮𝐦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/>
                  <a:t>— </a:t>
                </a:r>
                <a:r>
                  <a:rPr lang="ru-RU" sz="2400" dirty="0"/>
                  <a:t>вычислить сумму на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6901" y="1600203"/>
                <a:ext cx="10981708" cy="4565101"/>
              </a:xfrm>
              <a:blipFill>
                <a:blip r:embed="rId2"/>
                <a:stretch>
                  <a:fillRect l="-832" t="-107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07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Обычный массив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9600" y="1340768"/>
                <a:ext cx="5040560" cy="280433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Используем </a:t>
                </a:r>
                <a:r>
                  <a:rPr lang="ru-RU" b="1" dirty="0"/>
                  <a:t>обычный массив</a:t>
                </a:r>
                <a:r>
                  <a:rPr lang="ru-RU" dirty="0"/>
                  <a:t>, в котором размещены элементы: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Add(3, 2)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Add(2,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5)</a:t>
                </a:r>
              </a:p>
              <a:p>
                <a:pPr marL="457200" lvl="1" indent="0"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FindSum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(1, 5)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+5=1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9600" y="1340768"/>
                <a:ext cx="5040560" cy="2804337"/>
              </a:xfrm>
              <a:blipFill rotWithShape="0">
                <a:blip r:embed="rId2"/>
                <a:stretch>
                  <a:fillRect l="-2177" t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753189"/>
              </p:ext>
            </p:extLst>
          </p:nvPr>
        </p:nvGraphicFramePr>
        <p:xfrm>
          <a:off x="5554002" y="1566704"/>
          <a:ext cx="5384799" cy="11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8680"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45905"/>
              </p:ext>
            </p:extLst>
          </p:nvPr>
        </p:nvGraphicFramePr>
        <p:xfrm>
          <a:off x="4127745" y="4669745"/>
          <a:ext cx="30489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модификация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сумма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98466" y="4896112"/>
            <a:ext cx="2184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896634" y="4896112"/>
            <a:ext cx="304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хотелось бы быстрее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6290" y="1725494"/>
            <a:ext cx="495649" cy="461665"/>
          </a:xfrm>
          <a:prstGeom prst="rect">
            <a:avLst/>
          </a:prstGeom>
          <a:solidFill>
            <a:srgbClr val="0A0A0C"/>
          </a:solidFill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107" y="1707895"/>
            <a:ext cx="360040" cy="461665"/>
          </a:xfrm>
          <a:prstGeom prst="rect">
            <a:avLst/>
          </a:prstGeom>
          <a:solidFill>
            <a:srgbClr val="0A0A0C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Левая фигурная скобка 16"/>
          <p:cNvSpPr/>
          <p:nvPr/>
        </p:nvSpPr>
        <p:spPr>
          <a:xfrm rot="16200000">
            <a:off x="7642234" y="1388371"/>
            <a:ext cx="432048" cy="3024336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0938801" y="2315182"/>
                <a:ext cx="13084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801" y="2315182"/>
                <a:ext cx="1308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/>
          <p:cNvCxnSpPr/>
          <p:nvPr/>
        </p:nvCxnSpPr>
        <p:spPr>
          <a:xfrm>
            <a:off x="7138178" y="1725494"/>
            <a:ext cx="216024" cy="444066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7930266" y="1725494"/>
            <a:ext cx="216024" cy="444066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7320136" y="5262916"/>
            <a:ext cx="432048" cy="182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6ECBF80-97FC-9499-1019-CCD3EF056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19481"/>
              </p:ext>
            </p:extLst>
          </p:nvPr>
        </p:nvGraphicFramePr>
        <p:xfrm>
          <a:off x="6256338" y="4705351"/>
          <a:ext cx="564921" cy="38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520560" progId="Equation.DSMT4">
                  <p:embed/>
                </p:oleObj>
              </mc:Choice>
              <mc:Fallback>
                <p:oleObj name="Equation" r:id="rId5" imgW="7617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6338" y="4705351"/>
                        <a:ext cx="564921" cy="38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E61BB69-F1BC-7428-1C76-D4637CE4D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047245"/>
              </p:ext>
            </p:extLst>
          </p:nvPr>
        </p:nvGraphicFramePr>
        <p:xfrm>
          <a:off x="6258697" y="5181211"/>
          <a:ext cx="629391" cy="39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520560" progId="Equation.DSMT4">
                  <p:embed/>
                </p:oleObj>
              </mc:Choice>
              <mc:Fallback>
                <p:oleObj name="Equation" r:id="rId7" imgW="838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58697" y="5181211"/>
                        <a:ext cx="629391" cy="390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15381</TotalTime>
  <Words>6394</Words>
  <Application>Microsoft Office PowerPoint</Application>
  <PresentationFormat>Широкоэкранный</PresentationFormat>
  <Paragraphs>2488</Paragraphs>
  <Slides>73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82" baseType="lpstr">
      <vt:lpstr>Arial</vt:lpstr>
      <vt:lpstr>Calibri</vt:lpstr>
      <vt:lpstr>Cambria Math</vt:lpstr>
      <vt:lpstr>Consolas</vt:lpstr>
      <vt:lpstr>Helvetica Neue</vt:lpstr>
      <vt:lpstr>SFMono-Regular</vt:lpstr>
      <vt:lpstr>Wingdings</vt:lpstr>
      <vt:lpstr>Тема Office</vt:lpstr>
      <vt:lpstr>Equation</vt:lpstr>
      <vt:lpstr>Структуры данных для выполнения интервальных запросов</vt:lpstr>
      <vt:lpstr>Постановка задачи</vt:lpstr>
      <vt:lpstr>Терминология</vt:lpstr>
      <vt:lpstr>Классификация задач</vt:lpstr>
      <vt:lpstr>Классификация задач</vt:lpstr>
      <vt:lpstr>Постановка задачи</vt:lpstr>
      <vt:lpstr>Постановка задачи</vt:lpstr>
      <vt:lpstr>Задача RSQ</vt:lpstr>
      <vt:lpstr>Задача RSQ. Обычный массив</vt:lpstr>
      <vt:lpstr>Задача RSQ. Префиксные суммы</vt:lpstr>
      <vt:lpstr>Задача RSQ.  Префиксные суммы</vt:lpstr>
      <vt:lpstr>Задача RSQ. Префиксные суммы</vt:lpstr>
      <vt:lpstr>Задача RSQ. Префиксные суммы</vt:lpstr>
      <vt:lpstr>Оценки</vt:lpstr>
      <vt:lpstr>Промежуточный вариант</vt:lpstr>
      <vt:lpstr>RSQ. Блоки</vt:lpstr>
      <vt:lpstr>RSQ. Блоки</vt:lpstr>
      <vt:lpstr>Выполнение операций</vt:lpstr>
      <vt:lpstr>Выполнение операций</vt:lpstr>
      <vt:lpstr>Выполнение операций</vt:lpstr>
      <vt:lpstr>Выполнение операций</vt:lpstr>
      <vt:lpstr>Оптимальный размер блока</vt:lpstr>
      <vt:lpstr>Пример реализации</vt:lpstr>
      <vt:lpstr>Оценки</vt:lpstr>
      <vt:lpstr>Дополнительный материал</vt:lpstr>
      <vt:lpstr>Дерево Фенвика</vt:lpstr>
      <vt:lpstr>Дерево Фенвика. Оценки</vt:lpstr>
      <vt:lpstr>Дерево Фенвика. Идея</vt:lpstr>
      <vt:lpstr>Дерево Фенвика. Построение</vt:lpstr>
      <vt:lpstr>Дерево Фенвика. Код: сумма на префиксе</vt:lpstr>
      <vt:lpstr>Дерево Фенвика. Модификация</vt:lpstr>
      <vt:lpstr>Дерево Фенвика. Модификация</vt:lpstr>
      <vt:lpstr>Дерево Фенвика. Код: модификация</vt:lpstr>
      <vt:lpstr>Оценки RSQ</vt:lpstr>
      <vt:lpstr>Дерево отрезков</vt:lpstr>
      <vt:lpstr>Пример дерева отрезков для задачи RSQ</vt:lpstr>
      <vt:lpstr>Дерево отрезков. Число вершин</vt:lpstr>
      <vt:lpstr>Дерево отрезков. Хранение</vt:lpstr>
      <vt:lpstr>Дерево отрезков. Хранение</vt:lpstr>
      <vt:lpstr>Дерево отрезков. Хранение</vt:lpstr>
      <vt:lpstr>Дерево отрезков. Хранение</vt:lpstr>
      <vt:lpstr>Дерево отрезков. Построение</vt:lpstr>
      <vt:lpstr>Дерево отрезков. Построение</vt:lpstr>
      <vt:lpstr>Дерево отрезков. Модификация</vt:lpstr>
      <vt:lpstr>Дерево отрезков. Модификация</vt:lpstr>
      <vt:lpstr>Дерево отрезков. Сумма</vt:lpstr>
      <vt:lpstr>Дерево отрезков.  Сумма. Пример</vt:lpstr>
      <vt:lpstr>Оценка времени работы</vt:lpstr>
      <vt:lpstr>Оценка времени работы</vt:lpstr>
      <vt:lpstr>Доработки</vt:lpstr>
      <vt:lpstr>Оценка времени работы</vt:lpstr>
      <vt:lpstr>Оценки RSQ</vt:lpstr>
      <vt:lpstr>Статическая задача RMQ</vt:lpstr>
      <vt:lpstr>Статическая задача RMQ</vt:lpstr>
      <vt:lpstr>Статическая задача RMQ</vt:lpstr>
      <vt:lpstr>Презентация PowerPoint</vt:lpstr>
      <vt:lpstr>Презентация PowerPoint</vt:lpstr>
      <vt:lpstr>Статическая задача RMQ</vt:lpstr>
      <vt:lpstr>Разрежённая таблица</vt:lpstr>
      <vt:lpstr>Разрежённая таблица</vt:lpstr>
      <vt:lpstr>Sparse table. Пример</vt:lpstr>
      <vt:lpstr>Разрежённая таблица</vt:lpstr>
      <vt:lpstr>Ответ на запрос</vt:lpstr>
      <vt:lpstr>Презентация PowerPoint</vt:lpstr>
      <vt:lpstr>Ответ на запрос</vt:lpstr>
      <vt:lpstr>Свойства бинарного отношения минимума </vt:lpstr>
      <vt:lpstr>Свойства бинарного отношения минимума </vt:lpstr>
      <vt:lpstr>Пример</vt:lpstr>
      <vt:lpstr>Упражнение 1</vt:lpstr>
      <vt:lpstr>Презентация PowerPoint</vt:lpstr>
      <vt:lpstr>Упражнение 2</vt:lpstr>
      <vt:lpstr>Общие задачи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</dc:creator>
  <cp:lastModifiedBy>Victor Demianov</cp:lastModifiedBy>
  <cp:revision>659</cp:revision>
  <dcterms:created xsi:type="dcterms:W3CDTF">2015-06-29T09:09:44Z</dcterms:created>
  <dcterms:modified xsi:type="dcterms:W3CDTF">2025-02-04T16:42:29Z</dcterms:modified>
</cp:coreProperties>
</file>